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5" r:id="rId1"/>
  </p:sldMasterIdLst>
  <p:notesMasterIdLst>
    <p:notesMasterId r:id="rId95"/>
  </p:notesMasterIdLst>
  <p:sldIdLst>
    <p:sldId id="331" r:id="rId2"/>
    <p:sldId id="664" r:id="rId3"/>
    <p:sldId id="333" r:id="rId4"/>
    <p:sldId id="749" r:id="rId5"/>
    <p:sldId id="754" r:id="rId6"/>
    <p:sldId id="616" r:id="rId7"/>
    <p:sldId id="617" r:id="rId8"/>
    <p:sldId id="379" r:id="rId9"/>
    <p:sldId id="385" r:id="rId10"/>
    <p:sldId id="386" r:id="rId11"/>
    <p:sldId id="387" r:id="rId12"/>
    <p:sldId id="391" r:id="rId13"/>
    <p:sldId id="392" r:id="rId14"/>
    <p:sldId id="393" r:id="rId15"/>
    <p:sldId id="395" r:id="rId16"/>
    <p:sldId id="638" r:id="rId17"/>
    <p:sldId id="484" r:id="rId18"/>
    <p:sldId id="485" r:id="rId19"/>
    <p:sldId id="486" r:id="rId20"/>
    <p:sldId id="499" r:id="rId21"/>
    <p:sldId id="639" r:id="rId22"/>
    <p:sldId id="721" r:id="rId23"/>
    <p:sldId id="722" r:id="rId24"/>
    <p:sldId id="746" r:id="rId25"/>
    <p:sldId id="747" r:id="rId26"/>
    <p:sldId id="676" r:id="rId27"/>
    <p:sldId id="618" r:id="rId28"/>
    <p:sldId id="677" r:id="rId29"/>
    <p:sldId id="623" r:id="rId30"/>
    <p:sldId id="679" r:id="rId31"/>
    <p:sldId id="720" r:id="rId32"/>
    <p:sldId id="624" r:id="rId33"/>
    <p:sldId id="730" r:id="rId34"/>
    <p:sldId id="626" r:id="rId35"/>
    <p:sldId id="625" r:id="rId36"/>
    <p:sldId id="805" r:id="rId37"/>
    <p:sldId id="908" r:id="rId38"/>
    <p:sldId id="701" r:id="rId39"/>
    <p:sldId id="717" r:id="rId40"/>
    <p:sldId id="702" r:id="rId41"/>
    <p:sldId id="703" r:id="rId42"/>
    <p:sldId id="718" r:id="rId43"/>
    <p:sldId id="704" r:id="rId44"/>
    <p:sldId id="705" r:id="rId45"/>
    <p:sldId id="903" r:id="rId46"/>
    <p:sldId id="909" r:id="rId47"/>
    <p:sldId id="905" r:id="rId48"/>
    <p:sldId id="715" r:id="rId49"/>
    <p:sldId id="849" r:id="rId50"/>
    <p:sldId id="850" r:id="rId51"/>
    <p:sldId id="851" r:id="rId52"/>
    <p:sldId id="710" r:id="rId53"/>
    <p:sldId id="853" r:id="rId54"/>
    <p:sldId id="852" r:id="rId55"/>
    <p:sldId id="716" r:id="rId56"/>
    <p:sldId id="755" r:id="rId57"/>
    <p:sldId id="757" r:id="rId58"/>
    <p:sldId id="758" r:id="rId59"/>
    <p:sldId id="759" r:id="rId60"/>
    <p:sldId id="768" r:id="rId61"/>
    <p:sldId id="769" r:id="rId62"/>
    <p:sldId id="770" r:id="rId63"/>
    <p:sldId id="771" r:id="rId64"/>
    <p:sldId id="772" r:id="rId65"/>
    <p:sldId id="937" r:id="rId66"/>
    <p:sldId id="761" r:id="rId67"/>
    <p:sldId id="767" r:id="rId68"/>
    <p:sldId id="855" r:id="rId69"/>
    <p:sldId id="856" r:id="rId70"/>
    <p:sldId id="773" r:id="rId71"/>
    <p:sldId id="857" r:id="rId72"/>
    <p:sldId id="774" r:id="rId73"/>
    <p:sldId id="892" r:id="rId74"/>
    <p:sldId id="860" r:id="rId75"/>
    <p:sldId id="863" r:id="rId76"/>
    <p:sldId id="864" r:id="rId77"/>
    <p:sldId id="868" r:id="rId78"/>
    <p:sldId id="876" r:id="rId79"/>
    <p:sldId id="866" r:id="rId80"/>
    <p:sldId id="873" r:id="rId81"/>
    <p:sldId id="887" r:id="rId82"/>
    <p:sldId id="900" r:id="rId83"/>
    <p:sldId id="901" r:id="rId84"/>
    <p:sldId id="777" r:id="rId85"/>
    <p:sldId id="778" r:id="rId86"/>
    <p:sldId id="779" r:id="rId87"/>
    <p:sldId id="787" r:id="rId88"/>
    <p:sldId id="788" r:id="rId89"/>
    <p:sldId id="789" r:id="rId90"/>
    <p:sldId id="898" r:id="rId91"/>
    <p:sldId id="899" r:id="rId92"/>
    <p:sldId id="910" r:id="rId93"/>
    <p:sldId id="911" r:id="rId94"/>
  </p:sldIdLst>
  <p:sldSz cx="9144000" cy="6858000" type="screen4x3"/>
  <p:notesSz cx="6858000" cy="9144000"/>
  <p:defaultTextStyle>
    <a:defPPr>
      <a:defRPr lang="fr-FR"/>
    </a:defPPr>
    <a:lvl1pPr algn="l"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3366"/>
    <a:srgbClr val="66CCFF"/>
    <a:srgbClr val="FF99CC"/>
    <a:srgbClr val="E0BBE3"/>
    <a:srgbClr val="336699"/>
    <a:srgbClr val="0066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3" autoAdjust="0"/>
    <p:restoredTop sz="99824" autoAdjust="0"/>
  </p:normalViewPr>
  <p:slideViewPr>
    <p:cSldViewPr>
      <p:cViewPr>
        <p:scale>
          <a:sx n="69" d="100"/>
          <a:sy n="69" d="100"/>
        </p:scale>
        <p:origin x="-750" y="-9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aseline="0">
                <a:solidFill>
                  <a:schemeClr val="tx1"/>
                </a:solidFill>
                <a:latin typeface="Arial" charset="0"/>
              </a:defRPr>
            </a:lvl1pPr>
          </a:lstStyle>
          <a:p>
            <a:pPr>
              <a:defRPr/>
            </a:pPr>
            <a:endParaRPr lang="fr-FR"/>
          </a:p>
        </p:txBody>
      </p:sp>
      <p:sp>
        <p:nvSpPr>
          <p:cNvPr id="234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aseline="0">
                <a:solidFill>
                  <a:schemeClr val="tx1"/>
                </a:solidFill>
                <a:latin typeface="Arial" charset="0"/>
              </a:defRPr>
            </a:lvl1pPr>
          </a:lstStyle>
          <a:p>
            <a:pPr>
              <a:defRPr/>
            </a:pPr>
            <a:endParaRPr lang="fr-FR"/>
          </a:p>
        </p:txBody>
      </p:sp>
      <p:sp>
        <p:nvSpPr>
          <p:cNvPr id="199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34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aseline="0">
                <a:solidFill>
                  <a:schemeClr val="tx1"/>
                </a:solidFill>
                <a:latin typeface="Arial" charset="0"/>
              </a:defRPr>
            </a:lvl1pPr>
          </a:lstStyle>
          <a:p>
            <a:pPr>
              <a:defRPr/>
            </a:pPr>
            <a:endParaRPr lang="fr-FR"/>
          </a:p>
        </p:txBody>
      </p:sp>
      <p:sp>
        <p:nvSpPr>
          <p:cNvPr id="234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aseline="0">
                <a:solidFill>
                  <a:schemeClr val="tx1"/>
                </a:solidFill>
                <a:latin typeface="Arial" charset="0"/>
              </a:defRPr>
            </a:lvl1pPr>
          </a:lstStyle>
          <a:p>
            <a:pPr>
              <a:defRPr/>
            </a:pPr>
            <a:fld id="{C9322EFE-4072-4398-83EA-403D618CD7C3}" type="slidenum">
              <a:rPr lang="fr-FR"/>
              <a:pPr>
                <a:defRPr/>
              </a:pPr>
              <a:t>‹N°›</a:t>
            </a:fld>
            <a:endParaRPr lang="fr-FR"/>
          </a:p>
        </p:txBody>
      </p:sp>
    </p:spTree>
    <p:extLst>
      <p:ext uri="{BB962C8B-B14F-4D97-AF65-F5344CB8AC3E}">
        <p14:creationId xmlns:p14="http://schemas.microsoft.com/office/powerpoint/2010/main" val="2990587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fld id="{A6CBC01F-A906-4716-807C-5D751E730588}" type="slidenum">
              <a:rPr lang="fr-FR" altLang="fr-FR" sz="1200" smtClean="0"/>
              <a:pPr/>
              <a:t>1</a:t>
            </a:fld>
            <a:endParaRPr lang="fr-FR" altLang="fr-FR" sz="1200"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4B8E0AFA-2A9A-4B27-A93E-7CC66AE5F4DC}" type="slidenum">
              <a:rPr lang="fr-FR" altLang="fr-FR" sz="1200"/>
              <a:pPr algn="r" eaLnBrk="1" hangingPunct="1"/>
              <a:t>10</a:t>
            </a:fld>
            <a:endParaRPr lang="fr-FR" altLang="fr-FR" sz="120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5B2B1B0C-57F6-49AC-9519-E7231F74D4FC}" type="slidenum">
              <a:rPr lang="fr-FR" altLang="fr-FR" sz="1200"/>
              <a:pPr algn="r" eaLnBrk="1" hangingPunct="1"/>
              <a:t>11</a:t>
            </a:fld>
            <a:endParaRPr lang="fr-FR" altLang="fr-FR"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CEEFDC6-80DF-4C6E-8EF7-B56E619857F9}" type="slidenum">
              <a:rPr lang="fr-FR" altLang="fr-FR" sz="1200"/>
              <a:pPr algn="r" eaLnBrk="1" hangingPunct="1"/>
              <a:t>12</a:t>
            </a:fld>
            <a:endParaRPr lang="fr-FR" altLang="fr-FR"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0E74AD8F-8F98-4DB6-90D7-E85F9D6E553D}" type="slidenum">
              <a:rPr lang="fr-FR" altLang="fr-FR" sz="1200"/>
              <a:pPr algn="r" eaLnBrk="1" hangingPunct="1"/>
              <a:t>13</a:t>
            </a:fld>
            <a:endParaRPr lang="fr-FR" altLang="fr-FR" sz="120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8ABE596D-D72D-438E-8293-52293771599A}" type="slidenum">
              <a:rPr lang="fr-FR" altLang="fr-FR" sz="1200"/>
              <a:pPr algn="r" eaLnBrk="1" hangingPunct="1"/>
              <a:t>14</a:t>
            </a:fld>
            <a:endParaRPr lang="fr-FR" altLang="fr-FR" sz="120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2B35873-2C4E-46CE-BD9C-74B4CC2F41B3}" type="slidenum">
              <a:rPr lang="fr-FR" altLang="fr-FR" sz="1200"/>
              <a:pPr algn="r" eaLnBrk="1" hangingPunct="1"/>
              <a:t>15</a:t>
            </a:fld>
            <a:endParaRPr lang="fr-FR" altLang="fr-FR" sz="120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096A5FC4-BD4F-4FD1-85B4-C013184FF7ED}" type="slidenum">
              <a:rPr lang="fr-FR" altLang="fr-FR" sz="1200"/>
              <a:pPr algn="r" eaLnBrk="1" hangingPunct="1"/>
              <a:t>16</a:t>
            </a:fld>
            <a:endParaRPr lang="fr-FR" altLang="fr-FR" sz="120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6BED6A2-26DC-4C4B-9E7C-3B4ABDD3FBC3}" type="slidenum">
              <a:rPr lang="fr-FR" altLang="fr-FR" sz="1200"/>
              <a:pPr algn="r" eaLnBrk="1" hangingPunct="1"/>
              <a:t>17</a:t>
            </a:fld>
            <a:endParaRPr lang="fr-FR" altLang="fr-FR" sz="120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C70907E3-DD85-42C5-B752-4311C1C75A49}" type="slidenum">
              <a:rPr lang="fr-FR" altLang="fr-FR" sz="1200"/>
              <a:pPr algn="r" eaLnBrk="1" hangingPunct="1"/>
              <a:t>18</a:t>
            </a:fld>
            <a:endParaRPr lang="fr-FR" altLang="fr-FR" sz="120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CDE891E-A01D-42DB-AED9-2E12750E0875}" type="slidenum">
              <a:rPr lang="fr-FR" altLang="fr-FR" sz="1200"/>
              <a:pPr algn="r" eaLnBrk="1" hangingPunct="1"/>
              <a:t>19</a:t>
            </a:fld>
            <a:endParaRPr lang="fr-FR" altLang="fr-FR" sz="120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C6225F5E-9B27-454A-9BE8-E723C7AD2CB4}" type="slidenum">
              <a:rPr lang="fr-FR" altLang="fr-FR" sz="1200"/>
              <a:pPr algn="r" eaLnBrk="1" hangingPunct="1"/>
              <a:t>2</a:t>
            </a:fld>
            <a:endParaRPr lang="fr-FR" altLang="fr-FR" sz="120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785D862F-F182-424E-9A68-925F086751C1}" type="slidenum">
              <a:rPr lang="fr-FR" altLang="fr-FR" sz="1200"/>
              <a:pPr algn="r" eaLnBrk="1" hangingPunct="1"/>
              <a:t>20</a:t>
            </a:fld>
            <a:endParaRPr lang="fr-FR" altLang="fr-FR" sz="120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7B5C824F-5613-420E-8EE3-562EB600A7A0}" type="slidenum">
              <a:rPr lang="fr-FR" altLang="fr-FR" sz="1200"/>
              <a:pPr algn="r" eaLnBrk="1" hangingPunct="1"/>
              <a:t>21</a:t>
            </a:fld>
            <a:endParaRPr lang="fr-FR" altLang="fr-FR" sz="120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8E93C06D-A995-4751-9DDA-612BF9B8BFFD}" type="slidenum">
              <a:rPr lang="fr-FR" altLang="fr-FR" sz="1200"/>
              <a:pPr algn="r" eaLnBrk="1" hangingPunct="1"/>
              <a:t>22</a:t>
            </a:fld>
            <a:endParaRPr lang="fr-FR" altLang="fr-FR" sz="120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6473D2F2-BA03-4B96-979D-C95086FF8BB1}" type="slidenum">
              <a:rPr lang="fr-FR" altLang="fr-FR" sz="1200"/>
              <a:pPr algn="r" eaLnBrk="1" hangingPunct="1"/>
              <a:t>23</a:t>
            </a:fld>
            <a:endParaRPr lang="fr-FR" altLang="fr-FR" sz="120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6473D2F2-BA03-4B96-979D-C95086FF8BB1}" type="slidenum">
              <a:rPr lang="fr-FR" altLang="fr-FR" sz="1200"/>
              <a:pPr algn="r" eaLnBrk="1" hangingPunct="1"/>
              <a:t>24</a:t>
            </a:fld>
            <a:endParaRPr lang="fr-FR" altLang="fr-FR" sz="120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6473D2F2-BA03-4B96-979D-C95086FF8BB1}" type="slidenum">
              <a:rPr lang="fr-FR" altLang="fr-FR" sz="1200"/>
              <a:pPr algn="r" eaLnBrk="1" hangingPunct="1"/>
              <a:t>25</a:t>
            </a:fld>
            <a:endParaRPr lang="fr-FR" altLang="fr-FR" sz="120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6D63FC-AC8F-488F-9EDD-7D98C9D546A1}" type="slidenum">
              <a:rPr lang="fr-FR" altLang="fr-FR" sz="1200"/>
              <a:pPr algn="r" eaLnBrk="1" hangingPunct="1"/>
              <a:t>26</a:t>
            </a:fld>
            <a:endParaRPr lang="fr-FR" altLang="fr-FR" sz="120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B832B85F-039C-4348-81C8-901CCDA4FF43}" type="slidenum">
              <a:rPr lang="fr-FR" altLang="fr-FR" sz="1200"/>
              <a:pPr algn="r" eaLnBrk="1" hangingPunct="1"/>
              <a:t>27</a:t>
            </a:fld>
            <a:endParaRPr lang="fr-FR" altLang="fr-FR" sz="120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58127EA7-9C2C-463E-BF35-B7AED4C91FCF}" type="slidenum">
              <a:rPr lang="fr-FR" altLang="fr-FR" sz="1200"/>
              <a:pPr algn="r" eaLnBrk="1" hangingPunct="1"/>
              <a:t>28</a:t>
            </a:fld>
            <a:endParaRPr lang="fr-FR" altLang="fr-FR" sz="120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A93AABA7-585F-4195-B489-517258765182}" type="slidenum">
              <a:rPr lang="fr-FR" altLang="fr-FR" sz="1200"/>
              <a:pPr algn="r" eaLnBrk="1" hangingPunct="1"/>
              <a:t>29</a:t>
            </a:fld>
            <a:endParaRPr lang="fr-FR" altLang="fr-FR" sz="120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4C65BB74-E1E5-4C1D-A084-D5BDEEC32DA4}" type="slidenum">
              <a:rPr lang="fr-FR" altLang="fr-FR" sz="1200"/>
              <a:pPr algn="r" eaLnBrk="1" hangingPunct="1"/>
              <a:t>3</a:t>
            </a:fld>
            <a:endParaRPr lang="fr-FR" altLang="fr-FR" sz="120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51357337-DAA5-4451-A9F9-FA946143FF2D}" type="slidenum">
              <a:rPr lang="fr-FR" altLang="fr-FR" sz="1200"/>
              <a:pPr algn="r" eaLnBrk="1" hangingPunct="1"/>
              <a:t>30</a:t>
            </a:fld>
            <a:endParaRPr lang="fr-FR" altLang="fr-FR" sz="120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FAD2D19-3556-4D04-B489-3CDB1F0E871A}" type="slidenum">
              <a:rPr lang="fr-FR" altLang="fr-FR" sz="1200"/>
              <a:pPr algn="r" eaLnBrk="1" hangingPunct="1"/>
              <a:t>31</a:t>
            </a:fld>
            <a:endParaRPr lang="fr-FR" altLang="fr-FR" sz="120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3F13C3C6-16EF-401B-AEC8-1F76610045CE}" type="slidenum">
              <a:rPr lang="fr-FR" altLang="fr-FR" sz="1200"/>
              <a:pPr algn="r" eaLnBrk="1" hangingPunct="1"/>
              <a:t>32</a:t>
            </a:fld>
            <a:endParaRPr lang="fr-FR" altLang="fr-FR" sz="120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F4BF31C5-C658-48B7-8BBA-1A0F1DAC3570}" type="slidenum">
              <a:rPr lang="fr-FR" altLang="fr-FR" sz="1200"/>
              <a:pPr algn="r" eaLnBrk="1" hangingPunct="1"/>
              <a:t>33</a:t>
            </a:fld>
            <a:endParaRPr lang="fr-FR" altLang="fr-FR" sz="120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B5E2E10D-B9F9-4BBF-A74F-E1EE6DA339BA}" type="slidenum">
              <a:rPr lang="fr-FR" altLang="fr-FR" sz="1200"/>
              <a:pPr algn="r" eaLnBrk="1" hangingPunct="1"/>
              <a:t>34</a:t>
            </a:fld>
            <a:endParaRPr lang="fr-FR" altLang="fr-FR" sz="120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066C950-349A-494C-978B-34F510C44684}" type="slidenum">
              <a:rPr lang="fr-FR" altLang="fr-FR" sz="1200"/>
              <a:pPr algn="r" eaLnBrk="1" hangingPunct="1"/>
              <a:t>35</a:t>
            </a:fld>
            <a:endParaRPr lang="fr-FR" altLang="fr-FR" sz="120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579ECA51-B21E-4618-9E2A-AE1F1AF79FE4}" type="slidenum">
              <a:rPr lang="fr-FR" altLang="fr-FR" sz="1200"/>
              <a:pPr algn="r" eaLnBrk="1" hangingPunct="1"/>
              <a:t>36</a:t>
            </a:fld>
            <a:endParaRPr lang="fr-FR" altLang="fr-FR" sz="120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7DB23F7-5A12-4077-9B0C-3B0DBDECCB72}" type="slidenum">
              <a:rPr lang="fr-FR" altLang="fr-FR" sz="1200"/>
              <a:pPr algn="r" eaLnBrk="1" hangingPunct="1"/>
              <a:t>37</a:t>
            </a:fld>
            <a:endParaRPr lang="fr-FR" altLang="fr-FR" sz="120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FB858B19-579C-4A59-BEB8-5A354ABB1C65}" type="slidenum">
              <a:rPr lang="fr-FR" altLang="fr-FR" sz="1200"/>
              <a:pPr algn="r" eaLnBrk="1" hangingPunct="1"/>
              <a:t>38</a:t>
            </a:fld>
            <a:endParaRPr lang="fr-FR" altLang="fr-FR" sz="120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BBDC98D-9E50-4CD3-BAF4-3EB273047AC6}" type="slidenum">
              <a:rPr lang="fr-FR" altLang="fr-FR" sz="1200"/>
              <a:pPr algn="r" eaLnBrk="1" hangingPunct="1"/>
              <a:t>39</a:t>
            </a:fld>
            <a:endParaRPr lang="fr-FR" altLang="fr-FR" sz="120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C18C3354-BD2D-429E-BF63-7BC866408FC0}" type="slidenum">
              <a:rPr lang="fr-FR" altLang="fr-FR" sz="1200">
                <a:solidFill>
                  <a:prstClr val="black"/>
                </a:solidFill>
              </a:rPr>
              <a:pPr algn="r" eaLnBrk="1" hangingPunct="1"/>
              <a:t>4</a:t>
            </a:fld>
            <a:endParaRPr lang="fr-FR" altLang="fr-FR" sz="1200">
              <a:solidFill>
                <a:prstClr val="black"/>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98B5543-F063-4B97-9256-E5D7D8212152}" type="slidenum">
              <a:rPr lang="fr-FR" altLang="fr-FR" sz="1200"/>
              <a:pPr algn="r" eaLnBrk="1" hangingPunct="1"/>
              <a:t>40</a:t>
            </a:fld>
            <a:endParaRPr lang="fr-FR" altLang="fr-FR" sz="120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43AA0AD1-EAF2-4BC1-B06C-1C43C8782F13}" type="slidenum">
              <a:rPr lang="fr-FR" altLang="fr-FR" sz="1200"/>
              <a:pPr algn="r" eaLnBrk="1" hangingPunct="1"/>
              <a:t>41</a:t>
            </a:fld>
            <a:endParaRPr lang="fr-FR" altLang="fr-FR" sz="120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8E469F0C-9144-4109-940A-4FED65DCD5CD}" type="slidenum">
              <a:rPr lang="fr-FR" altLang="fr-FR" sz="1200"/>
              <a:pPr algn="r" eaLnBrk="1" hangingPunct="1"/>
              <a:t>42</a:t>
            </a:fld>
            <a:endParaRPr lang="fr-FR" altLang="fr-FR" sz="120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053344AD-675E-43DE-A8AA-AF731B7ABF89}" type="slidenum">
              <a:rPr lang="fr-FR" altLang="fr-FR" sz="1200"/>
              <a:pPr algn="r" eaLnBrk="1" hangingPunct="1"/>
              <a:t>43</a:t>
            </a:fld>
            <a:endParaRPr lang="fr-FR" altLang="fr-FR" sz="1200"/>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61030E45-441A-495E-8F4D-94A0AD9D5DC9}" type="slidenum">
              <a:rPr lang="fr-FR" altLang="fr-FR" sz="1200"/>
              <a:pPr algn="r" eaLnBrk="1" hangingPunct="1"/>
              <a:t>44</a:t>
            </a:fld>
            <a:endParaRPr lang="fr-FR" altLang="fr-FR" sz="120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7DB23F7-5A12-4077-9B0C-3B0DBDECCB72}" type="slidenum">
              <a:rPr lang="fr-FR" altLang="fr-FR" sz="1200"/>
              <a:pPr algn="r" eaLnBrk="1" hangingPunct="1"/>
              <a:t>45</a:t>
            </a:fld>
            <a:endParaRPr lang="fr-FR" altLang="fr-FR" sz="120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7DB23F7-5A12-4077-9B0C-3B0DBDECCB72}" type="slidenum">
              <a:rPr lang="fr-FR" altLang="fr-FR" sz="1200"/>
              <a:pPr algn="r" eaLnBrk="1" hangingPunct="1"/>
              <a:t>46</a:t>
            </a:fld>
            <a:endParaRPr lang="fr-FR" altLang="fr-FR" sz="120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7DB23F7-5A12-4077-9B0C-3B0DBDECCB72}" type="slidenum">
              <a:rPr lang="fr-FR" altLang="fr-FR" sz="1200"/>
              <a:pPr algn="r" eaLnBrk="1" hangingPunct="1"/>
              <a:t>47</a:t>
            </a:fld>
            <a:endParaRPr lang="fr-FR" altLang="fr-FR" sz="120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3AD6139-DE44-4443-B94A-0286C8E20E0A}" type="slidenum">
              <a:rPr lang="fr-FR" altLang="fr-FR" sz="1200"/>
              <a:pPr algn="r" eaLnBrk="1" hangingPunct="1"/>
              <a:t>48</a:t>
            </a:fld>
            <a:endParaRPr lang="fr-FR" altLang="fr-FR" sz="120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3AD6139-DE44-4443-B94A-0286C8E20E0A}" type="slidenum">
              <a:rPr lang="fr-FR" altLang="fr-FR" sz="1200"/>
              <a:pPr algn="r" eaLnBrk="1" hangingPunct="1"/>
              <a:t>49</a:t>
            </a:fld>
            <a:endParaRPr lang="fr-FR" altLang="fr-FR" sz="120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89E07116-666C-462F-A23F-7075E8491756}" type="slidenum">
              <a:rPr lang="fr-FR" altLang="fr-FR" sz="1200">
                <a:solidFill>
                  <a:prstClr val="black"/>
                </a:solidFill>
              </a:rPr>
              <a:pPr algn="r" eaLnBrk="1" hangingPunct="1"/>
              <a:t>5</a:t>
            </a:fld>
            <a:endParaRPr lang="fr-FR" altLang="fr-FR" sz="1200">
              <a:solidFill>
                <a:prstClr val="black"/>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3AD6139-DE44-4443-B94A-0286C8E20E0A}" type="slidenum">
              <a:rPr lang="fr-FR" altLang="fr-FR" sz="1200">
                <a:solidFill>
                  <a:prstClr val="black"/>
                </a:solidFill>
              </a:rPr>
              <a:pPr algn="r" eaLnBrk="1" hangingPunct="1"/>
              <a:t>50</a:t>
            </a:fld>
            <a:endParaRPr lang="fr-FR" altLang="fr-FR" sz="1200">
              <a:solidFill>
                <a:prstClr val="black"/>
              </a:solidFill>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3AD6139-DE44-4443-B94A-0286C8E20E0A}" type="slidenum">
              <a:rPr lang="fr-FR" altLang="fr-FR" sz="1200">
                <a:solidFill>
                  <a:prstClr val="black"/>
                </a:solidFill>
              </a:rPr>
              <a:pPr algn="r" eaLnBrk="1" hangingPunct="1"/>
              <a:t>51</a:t>
            </a:fld>
            <a:endParaRPr lang="fr-FR" altLang="fr-FR" sz="1200">
              <a:solidFill>
                <a:prstClr val="black"/>
              </a:solidFill>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D477C163-6D7E-4AAD-8B2B-1B86EBE0F3B2}" type="slidenum">
              <a:rPr lang="fr-FR" altLang="fr-FR" sz="1200"/>
              <a:pPr algn="r" eaLnBrk="1" hangingPunct="1"/>
              <a:t>52</a:t>
            </a:fld>
            <a:endParaRPr lang="fr-FR" altLang="fr-FR" sz="120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3AD6139-DE44-4443-B94A-0286C8E20E0A}" type="slidenum">
              <a:rPr lang="fr-FR" altLang="fr-FR" sz="1200">
                <a:solidFill>
                  <a:prstClr val="black"/>
                </a:solidFill>
              </a:rPr>
              <a:pPr algn="r" eaLnBrk="1" hangingPunct="1"/>
              <a:t>53</a:t>
            </a:fld>
            <a:endParaRPr lang="fr-FR" altLang="fr-FR" sz="1200">
              <a:solidFill>
                <a:prstClr val="black"/>
              </a:solidFill>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D477C163-6D7E-4AAD-8B2B-1B86EBE0F3B2}" type="slidenum">
              <a:rPr lang="fr-FR" altLang="fr-FR" sz="1200"/>
              <a:pPr algn="r" eaLnBrk="1" hangingPunct="1"/>
              <a:t>54</a:t>
            </a:fld>
            <a:endParaRPr lang="fr-FR" altLang="fr-FR" sz="120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852394BD-322A-4C66-8F4E-1799877364AD}" type="slidenum">
              <a:rPr lang="fr-FR" altLang="fr-FR" sz="1200"/>
              <a:pPr algn="r" eaLnBrk="1" hangingPunct="1"/>
              <a:t>55</a:t>
            </a:fld>
            <a:endParaRPr lang="fr-FR" altLang="fr-FR" sz="120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982A99DB-5174-46B9-8FDC-A88229D5FD03}" type="slidenum">
              <a:rPr lang="fr-FR" altLang="fr-FR" sz="1200">
                <a:solidFill>
                  <a:prstClr val="black"/>
                </a:solidFill>
              </a:rPr>
              <a:pPr algn="r" eaLnBrk="1" hangingPunct="1"/>
              <a:t>56</a:t>
            </a:fld>
            <a:endParaRPr lang="fr-FR" altLang="fr-FR" sz="1200">
              <a:solidFill>
                <a:prstClr val="black"/>
              </a:solidFill>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64E0C8B9-9518-41B8-B912-7D884881F0D7}" type="slidenum">
              <a:rPr lang="fr-FR" altLang="fr-FR" sz="1200">
                <a:solidFill>
                  <a:prstClr val="black"/>
                </a:solidFill>
              </a:rPr>
              <a:pPr algn="r" eaLnBrk="1" hangingPunct="1"/>
              <a:t>57</a:t>
            </a:fld>
            <a:endParaRPr lang="fr-FR" altLang="fr-FR" sz="1200">
              <a:solidFill>
                <a:prstClr val="black"/>
              </a:solidFill>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C0FCB7D-57C3-41CA-A8FD-DDD073DAA5AA}" type="slidenum">
              <a:rPr lang="fr-FR" altLang="fr-FR" sz="1200">
                <a:solidFill>
                  <a:prstClr val="black"/>
                </a:solidFill>
              </a:rPr>
              <a:pPr algn="r" eaLnBrk="1" hangingPunct="1"/>
              <a:t>58</a:t>
            </a:fld>
            <a:endParaRPr lang="fr-FR" altLang="fr-FR" sz="1200">
              <a:solidFill>
                <a:prstClr val="black"/>
              </a:solidFill>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F2A04A60-970D-4C0C-B4B2-04DCB9BEE92A}" type="slidenum">
              <a:rPr lang="fr-FR" altLang="fr-FR" sz="1200">
                <a:solidFill>
                  <a:prstClr val="black"/>
                </a:solidFill>
              </a:rPr>
              <a:pPr algn="r" eaLnBrk="1" hangingPunct="1"/>
              <a:t>59</a:t>
            </a:fld>
            <a:endParaRPr lang="fr-FR" altLang="fr-FR" sz="1200">
              <a:solidFill>
                <a:prstClr val="black"/>
              </a:solidFill>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0266D306-24EA-4326-ADE2-0E0601796858}" type="slidenum">
              <a:rPr lang="fr-FR" altLang="fr-FR" sz="1200"/>
              <a:pPr algn="r" eaLnBrk="1" hangingPunct="1"/>
              <a:t>6</a:t>
            </a:fld>
            <a:endParaRPr lang="fr-FR" altLang="fr-FR" sz="120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E1CCF5C6-9015-4D83-98E5-A83EFD34005C}" type="slidenum">
              <a:rPr lang="fr-FR" altLang="fr-FR" sz="1200">
                <a:solidFill>
                  <a:prstClr val="black"/>
                </a:solidFill>
              </a:rPr>
              <a:pPr algn="r" eaLnBrk="1" hangingPunct="1"/>
              <a:t>60</a:t>
            </a:fld>
            <a:endParaRPr lang="fr-FR" altLang="fr-FR" sz="1200">
              <a:solidFill>
                <a:prstClr val="black"/>
              </a:solidFill>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6E118B00-2C3D-4539-A0DE-1864F947A316}" type="slidenum">
              <a:rPr lang="fr-FR" altLang="fr-FR" sz="1200">
                <a:solidFill>
                  <a:prstClr val="black"/>
                </a:solidFill>
              </a:rPr>
              <a:pPr algn="r" eaLnBrk="1" hangingPunct="1"/>
              <a:t>61</a:t>
            </a:fld>
            <a:endParaRPr lang="fr-FR" altLang="fr-FR" sz="1200">
              <a:solidFill>
                <a:prstClr val="black"/>
              </a:solidFill>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0A03E197-2FE5-4CF7-B952-87E6A32DD1DB}" type="slidenum">
              <a:rPr lang="fr-FR" altLang="fr-FR" sz="1200">
                <a:solidFill>
                  <a:prstClr val="black"/>
                </a:solidFill>
              </a:rPr>
              <a:pPr algn="r" eaLnBrk="1" hangingPunct="1"/>
              <a:t>62</a:t>
            </a:fld>
            <a:endParaRPr lang="fr-FR" altLang="fr-FR" sz="1200">
              <a:solidFill>
                <a:prstClr val="black"/>
              </a:solidFill>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E33FE9F-61F4-436D-B0EC-EA16D53CA603}" type="slidenum">
              <a:rPr lang="fr-FR" altLang="fr-FR" sz="1200">
                <a:solidFill>
                  <a:prstClr val="black"/>
                </a:solidFill>
              </a:rPr>
              <a:pPr algn="r" eaLnBrk="1" hangingPunct="1"/>
              <a:t>63</a:t>
            </a:fld>
            <a:endParaRPr lang="fr-FR" altLang="fr-FR" sz="1200">
              <a:solidFill>
                <a:prstClr val="black"/>
              </a:solidFill>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DEA2A7DD-49CB-4E1D-A992-F20A38355966}" type="slidenum">
              <a:rPr lang="fr-FR" altLang="fr-FR" sz="1200">
                <a:solidFill>
                  <a:prstClr val="black"/>
                </a:solidFill>
              </a:rPr>
              <a:pPr algn="r" eaLnBrk="1" hangingPunct="1"/>
              <a:t>64</a:t>
            </a:fld>
            <a:endParaRPr lang="fr-FR" altLang="fr-FR" sz="1200">
              <a:solidFill>
                <a:prstClr val="black"/>
              </a:solidFill>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0FB9F0ED-C095-4A98-B2E2-575E1944B31C}" type="slidenum">
              <a:rPr lang="fr-FR" altLang="fr-FR" sz="1200">
                <a:solidFill>
                  <a:prstClr val="black"/>
                </a:solidFill>
              </a:rPr>
              <a:pPr algn="r" eaLnBrk="1" hangingPunct="1"/>
              <a:t>65</a:t>
            </a:fld>
            <a:endParaRPr lang="fr-FR" altLang="fr-FR" sz="1200">
              <a:solidFill>
                <a:prstClr val="black"/>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9D0BEEB8-5AE3-4F9C-8C16-469E4F46013D}" type="slidenum">
              <a:rPr lang="fr-FR" altLang="fr-FR" sz="1200">
                <a:solidFill>
                  <a:prstClr val="black"/>
                </a:solidFill>
              </a:rPr>
              <a:pPr algn="r" eaLnBrk="1" hangingPunct="1"/>
              <a:t>66</a:t>
            </a:fld>
            <a:endParaRPr lang="fr-FR" altLang="fr-FR" sz="1200">
              <a:solidFill>
                <a:prstClr val="black"/>
              </a:solidFill>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7BE243C3-F7FD-45F1-BB43-6C95E2376486}" type="slidenum">
              <a:rPr lang="fr-FR" altLang="fr-FR" sz="1200">
                <a:solidFill>
                  <a:prstClr val="black"/>
                </a:solidFill>
              </a:rPr>
              <a:pPr algn="r" eaLnBrk="1" hangingPunct="1"/>
              <a:t>67</a:t>
            </a:fld>
            <a:endParaRPr lang="fr-FR" altLang="fr-FR" sz="1200">
              <a:solidFill>
                <a:prstClr val="black"/>
              </a:solidFill>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pPr algn="r" eaLnBrk="1" hangingPunct="1"/>
              <a:t>68</a:t>
            </a:fld>
            <a:endParaRPr lang="fr-FR" altLang="fr-FR" sz="12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pPr algn="r" eaLnBrk="1" hangingPunct="1"/>
              <a:t>69</a:t>
            </a:fld>
            <a:endParaRPr lang="fr-FR" altLang="fr-FR" sz="12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3FB2B33-EAB7-49F1-9B99-226D6FF17084}" type="slidenum">
              <a:rPr lang="fr-FR" altLang="fr-FR" sz="1200"/>
              <a:pPr algn="r" eaLnBrk="1" hangingPunct="1"/>
              <a:t>7</a:t>
            </a:fld>
            <a:endParaRPr lang="fr-FR" altLang="fr-FR" sz="120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3473EF18-38E0-4F95-BB1C-0EFDA8265A1E}" type="slidenum">
              <a:rPr lang="fr-FR" altLang="fr-FR" sz="1200">
                <a:solidFill>
                  <a:prstClr val="black"/>
                </a:solidFill>
              </a:rPr>
              <a:pPr algn="r" eaLnBrk="1" hangingPunct="1"/>
              <a:t>70</a:t>
            </a:fld>
            <a:endParaRPr lang="fr-FR" altLang="fr-FR" sz="1200">
              <a:solidFill>
                <a:prstClr val="black"/>
              </a:solidFill>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pPr algn="r" eaLnBrk="1" hangingPunct="1"/>
              <a:t>71</a:t>
            </a:fld>
            <a:endParaRPr lang="fr-FR" altLang="fr-FR" sz="12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D2EA89B-10B8-4F52-8BE8-3EA6A4670503}" type="slidenum">
              <a:rPr lang="fr-FR" altLang="fr-FR" sz="1200">
                <a:solidFill>
                  <a:prstClr val="black"/>
                </a:solidFill>
              </a:rPr>
              <a:pPr algn="r" eaLnBrk="1" hangingPunct="1"/>
              <a:t>72</a:t>
            </a:fld>
            <a:endParaRPr lang="fr-FR" altLang="fr-FR" sz="1200">
              <a:solidFill>
                <a:prstClr val="black"/>
              </a:solidFill>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1D2EA89B-10B8-4F52-8BE8-3EA6A4670503}" type="slidenum">
              <a:rPr lang="fr-FR" altLang="fr-FR" sz="1200">
                <a:solidFill>
                  <a:prstClr val="black"/>
                </a:solidFill>
              </a:rPr>
              <a:pPr algn="r" eaLnBrk="1" hangingPunct="1"/>
              <a:t>73</a:t>
            </a:fld>
            <a:endParaRPr lang="fr-FR" altLang="fr-FR" sz="1200">
              <a:solidFill>
                <a:prstClr val="black"/>
              </a:solidFill>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solidFill>
                  <a:prstClr val="black"/>
                </a:solidFill>
              </a:rPr>
              <a:pPr algn="r" eaLnBrk="1" hangingPunct="1"/>
              <a:t>74</a:t>
            </a:fld>
            <a:endParaRPr lang="fr-FR" altLang="fr-FR" sz="1200">
              <a:solidFill>
                <a:prstClr val="black"/>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solidFill>
                  <a:prstClr val="black"/>
                </a:solidFill>
              </a:rPr>
              <a:pPr algn="r" eaLnBrk="1" hangingPunct="1"/>
              <a:t>75</a:t>
            </a:fld>
            <a:endParaRPr lang="fr-FR" altLang="fr-FR" sz="1200">
              <a:solidFill>
                <a:prstClr val="black"/>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solidFill>
                  <a:prstClr val="black"/>
                </a:solidFill>
              </a:rPr>
              <a:pPr algn="r" eaLnBrk="1" hangingPunct="1"/>
              <a:t>76</a:t>
            </a:fld>
            <a:endParaRPr lang="fr-FR" altLang="fr-FR" sz="1200">
              <a:solidFill>
                <a:prstClr val="black"/>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solidFill>
                  <a:prstClr val="black"/>
                </a:solidFill>
              </a:rPr>
              <a:pPr algn="r" eaLnBrk="1" hangingPunct="1"/>
              <a:t>77</a:t>
            </a:fld>
            <a:endParaRPr lang="fr-FR" altLang="fr-FR" sz="1200">
              <a:solidFill>
                <a:prstClr val="black"/>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solidFill>
                  <a:prstClr val="black"/>
                </a:solidFill>
              </a:rPr>
              <a:pPr algn="r" eaLnBrk="1" hangingPunct="1"/>
              <a:t>78</a:t>
            </a:fld>
            <a:endParaRPr lang="fr-FR" altLang="fr-FR" sz="1200">
              <a:solidFill>
                <a:prstClr val="black"/>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solidFill>
                  <a:prstClr val="black"/>
                </a:solidFill>
              </a:rPr>
              <a:pPr algn="r" eaLnBrk="1" hangingPunct="1"/>
              <a:t>79</a:t>
            </a:fld>
            <a:endParaRPr lang="fr-FR" altLang="fr-FR" sz="1200">
              <a:solidFill>
                <a:prstClr val="black"/>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C9692101-F548-4CA7-919C-2DACD555ACB6}" type="slidenum">
              <a:rPr lang="fr-FR" altLang="fr-FR" sz="1200"/>
              <a:pPr algn="r" eaLnBrk="1" hangingPunct="1"/>
              <a:t>8</a:t>
            </a:fld>
            <a:endParaRPr lang="fr-FR" altLang="fr-FR" sz="120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solidFill>
                  <a:prstClr val="black"/>
                </a:solidFill>
              </a:rPr>
              <a:pPr algn="r" eaLnBrk="1" hangingPunct="1"/>
              <a:t>80</a:t>
            </a:fld>
            <a:endParaRPr lang="fr-FR" altLang="fr-FR" sz="1200">
              <a:solidFill>
                <a:prstClr val="black"/>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25B62E88-8B36-49B1-BB07-44F5D25ECE3C}" type="slidenum">
              <a:rPr lang="fr-FR" altLang="fr-FR" sz="1200">
                <a:solidFill>
                  <a:prstClr val="black"/>
                </a:solidFill>
              </a:rPr>
              <a:pPr algn="r" eaLnBrk="1" hangingPunct="1"/>
              <a:t>81</a:t>
            </a:fld>
            <a:endParaRPr lang="fr-FR" altLang="fr-FR" sz="1200">
              <a:solidFill>
                <a:prstClr val="black"/>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8B3242F6-86FC-4549-AD25-F335FF8D4EE4}" type="slidenum">
              <a:rPr lang="fr-FR" altLang="fr-FR" sz="1200">
                <a:solidFill>
                  <a:prstClr val="black"/>
                </a:solidFill>
              </a:rPr>
              <a:pPr algn="r" eaLnBrk="1" hangingPunct="1"/>
              <a:t>82</a:t>
            </a:fld>
            <a:endParaRPr lang="fr-FR" altLang="fr-FR" sz="1200">
              <a:solidFill>
                <a:prstClr val="black"/>
              </a:solidFill>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8B3242F6-86FC-4549-AD25-F335FF8D4EE4}" type="slidenum">
              <a:rPr lang="fr-FR" altLang="fr-FR" sz="1200">
                <a:solidFill>
                  <a:prstClr val="black"/>
                </a:solidFill>
              </a:rPr>
              <a:pPr algn="r" eaLnBrk="1" hangingPunct="1"/>
              <a:t>83</a:t>
            </a:fld>
            <a:endParaRPr lang="fr-FR" altLang="fr-FR" sz="1200">
              <a:solidFill>
                <a:prstClr val="black"/>
              </a:solidFill>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8B3242F6-86FC-4549-AD25-F335FF8D4EE4}" type="slidenum">
              <a:rPr lang="fr-FR" altLang="fr-FR" sz="1200">
                <a:solidFill>
                  <a:prstClr val="black"/>
                </a:solidFill>
              </a:rPr>
              <a:pPr algn="r" eaLnBrk="1" hangingPunct="1"/>
              <a:t>84</a:t>
            </a:fld>
            <a:endParaRPr lang="fr-FR" altLang="fr-FR" sz="1200">
              <a:solidFill>
                <a:prstClr val="black"/>
              </a:solidFill>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D6D0E6B4-81DB-4AB9-B113-0495A9D0E604}" type="slidenum">
              <a:rPr lang="fr-FR" altLang="fr-FR" sz="1200">
                <a:solidFill>
                  <a:prstClr val="black"/>
                </a:solidFill>
              </a:rPr>
              <a:pPr algn="r" eaLnBrk="1" hangingPunct="1"/>
              <a:t>85</a:t>
            </a:fld>
            <a:endParaRPr lang="fr-FR" altLang="fr-FR" sz="1200">
              <a:solidFill>
                <a:prstClr val="black"/>
              </a:solidFill>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53766C5E-C446-4630-B372-CCD419FB7BC2}" type="slidenum">
              <a:rPr lang="fr-FR" altLang="fr-FR" sz="1200">
                <a:solidFill>
                  <a:prstClr val="black"/>
                </a:solidFill>
              </a:rPr>
              <a:pPr algn="r" eaLnBrk="1" hangingPunct="1"/>
              <a:t>86</a:t>
            </a:fld>
            <a:endParaRPr lang="fr-FR" altLang="fr-FR" sz="1200">
              <a:solidFill>
                <a:prstClr val="black"/>
              </a:solidFill>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59FD0A37-6BA9-4244-AA82-E78DA15085BA}" type="slidenum">
              <a:rPr lang="fr-FR" altLang="fr-FR" sz="1200">
                <a:solidFill>
                  <a:prstClr val="black"/>
                </a:solidFill>
              </a:rPr>
              <a:pPr algn="r" eaLnBrk="1" hangingPunct="1"/>
              <a:t>87</a:t>
            </a:fld>
            <a:endParaRPr lang="fr-FR" altLang="fr-FR" sz="1200">
              <a:solidFill>
                <a:prstClr val="black"/>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987885A7-A0CB-44CA-91E6-3B30CC5E9243}" type="slidenum">
              <a:rPr lang="fr-FR" altLang="fr-FR" sz="1200">
                <a:solidFill>
                  <a:prstClr val="black"/>
                </a:solidFill>
              </a:rPr>
              <a:pPr algn="r" eaLnBrk="1" hangingPunct="1"/>
              <a:t>88</a:t>
            </a:fld>
            <a:endParaRPr lang="fr-FR" altLang="fr-FR" sz="1200">
              <a:solidFill>
                <a:prstClr val="black"/>
              </a:solidFill>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F00D2D58-0A76-41F2-8D3F-07C2B2EB27E5}" type="slidenum">
              <a:rPr lang="fr-FR" altLang="fr-FR" sz="1200">
                <a:solidFill>
                  <a:prstClr val="black"/>
                </a:solidFill>
              </a:rPr>
              <a:pPr algn="r" eaLnBrk="1" hangingPunct="1"/>
              <a:t>89</a:t>
            </a:fld>
            <a:endParaRPr lang="fr-FR" altLang="fr-FR" sz="1200">
              <a:solidFill>
                <a:prstClr val="black"/>
              </a:solidFill>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F3655744-C8EF-4851-BC57-89C1011F47A6}" type="slidenum">
              <a:rPr lang="fr-FR" altLang="fr-FR" sz="1200"/>
              <a:pPr algn="r" eaLnBrk="1" hangingPunct="1"/>
              <a:t>9</a:t>
            </a:fld>
            <a:endParaRPr lang="fr-FR" altLang="fr-FR" sz="120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0FB9F0ED-C095-4A98-B2E2-575E1944B31C}" type="slidenum">
              <a:rPr lang="fr-FR" altLang="fr-FR" sz="1200">
                <a:solidFill>
                  <a:prstClr val="black"/>
                </a:solidFill>
              </a:rPr>
              <a:pPr algn="r" eaLnBrk="1" hangingPunct="1"/>
              <a:t>90</a:t>
            </a:fld>
            <a:endParaRPr lang="fr-FR" altLang="fr-FR" sz="1200">
              <a:solidFill>
                <a:prstClr val="black"/>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fld id="{0FB9F0ED-C095-4A98-B2E2-575E1944B31C}" type="slidenum">
              <a:rPr lang="fr-FR" altLang="fr-FR" sz="1200">
                <a:solidFill>
                  <a:prstClr val="black"/>
                </a:solidFill>
              </a:rPr>
              <a:pPr algn="r" eaLnBrk="1" hangingPunct="1"/>
              <a:t>91</a:t>
            </a:fld>
            <a:endParaRPr lang="fr-FR" altLang="fr-FR" sz="1200">
              <a:solidFill>
                <a:prstClr val="black"/>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fld id="{D1B6596F-8A86-4DDC-B70B-E38AACE6FA1C}" type="slidenum">
              <a:rPr lang="fr-FR" altLang="fr-FR" sz="1200">
                <a:solidFill>
                  <a:prstClr val="black"/>
                </a:solidFill>
              </a:rPr>
              <a:pPr algn="r" eaLnBrk="1" hangingPunct="1"/>
              <a:t>92</a:t>
            </a:fld>
            <a:endParaRPr lang="fr-FR" altLang="fr-FR" sz="1200">
              <a:solidFill>
                <a:prstClr val="black"/>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fld id="{690B756F-E799-49B8-837E-A9F79E769805}" type="slidenum">
              <a:rPr lang="fr-FR" altLang="fr-FR" sz="1200">
                <a:solidFill>
                  <a:prstClr val="black"/>
                </a:solidFill>
              </a:rPr>
              <a:pPr algn="r" eaLnBrk="1" hangingPunct="1"/>
              <a:t>93</a:t>
            </a:fld>
            <a:endParaRPr lang="fr-FR" altLang="fr-FR" sz="1200">
              <a:solidFill>
                <a:prstClr val="black"/>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Freeform 6"/>
          <p:cNvSpPr>
            <a:spLocks/>
          </p:cNvSpPr>
          <p:nvPr userDrawn="1"/>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0BD0D9">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defRPr/>
            </a:pPr>
            <a:endParaRPr lang="en-US" kern="0" smtClean="0">
              <a:solidFill>
                <a:prstClr val="black"/>
              </a:solidFill>
              <a:latin typeface="Constantia"/>
            </a:endParaRPr>
          </a:p>
        </p:txBody>
      </p:sp>
      <p:sp>
        <p:nvSpPr>
          <p:cNvPr id="10" name="Freeform 7"/>
          <p:cNvSpPr>
            <a:spLocks/>
          </p:cNvSpPr>
          <p:nvPr userDrawn="1"/>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BD0D9">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defRPr/>
            </a:pPr>
            <a:endParaRPr lang="en-US" kern="0" smtClean="0">
              <a:solidFill>
                <a:prstClr val="black"/>
              </a:solidFill>
              <a:latin typeface="Constantia"/>
            </a:endParaRPr>
          </a:p>
        </p:txBody>
      </p:sp>
      <p:grpSp>
        <p:nvGrpSpPr>
          <p:cNvPr id="11" name="Group 1"/>
          <p:cNvGrpSpPr/>
          <p:nvPr userDrawn="1"/>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0BD0D9">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kern="0" smtClean="0">
                <a:solidFill>
                  <a:prstClr val="black"/>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10CF9B"/>
                  </a:gs>
                  <a:gs pos="44000">
                    <a:srgbClr val="0F6FC6"/>
                  </a:gs>
                  <a:gs pos="33000">
                    <a:srgbClr val="009DD9">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kern="0" smtClean="0">
                <a:solidFill>
                  <a:prstClr val="black"/>
                </a:solidFill>
                <a:latin typeface="Arial" charset="0"/>
              </a:endParaRPr>
            </a:p>
          </p:txBody>
        </p:sp>
      </p:grpSp>
      <p:sp>
        <p:nvSpPr>
          <p:cNvPr id="14" name="Titre 1"/>
          <p:cNvSpPr txBox="1">
            <a:spLocks/>
          </p:cNvSpPr>
          <p:nvPr userDrawn="1"/>
        </p:nvSpPr>
        <p:spPr>
          <a:xfrm>
            <a:off x="2411760" y="116632"/>
            <a:ext cx="5544616" cy="432048"/>
          </a:xfrm>
          <a:prstGeom prst="rect">
            <a:avLst/>
          </a:prstGeom>
        </p:spPr>
        <p:txBody>
          <a:bodyPr>
            <a:normAutofit lnSpcReduction="10000"/>
          </a:bodyPr>
          <a:lstStyle>
            <a:lvl1pPr algn="ctr" rtl="0" eaLnBrk="1" latinLnBrk="0" hangingPunct="1">
              <a:spcBef>
                <a:spcPct val="0"/>
              </a:spcBef>
              <a:buNone/>
              <a:defRPr kumimoji="0" sz="2400" b="0" kern="1200">
                <a:ln>
                  <a:noFill/>
                </a:ln>
                <a:solidFill>
                  <a:schemeClr val="tx2"/>
                </a:solidFill>
                <a:effectLst/>
                <a:latin typeface="+mj-lt"/>
                <a:ea typeface="+mj-ea"/>
                <a:cs typeface="+mj-cs"/>
              </a:defRPr>
            </a:lvl1pPr>
          </a:lstStyle>
          <a:p>
            <a:pPr fontAlgn="auto">
              <a:spcAft>
                <a:spcPts val="0"/>
              </a:spcAft>
            </a:pPr>
            <a:r>
              <a:rPr lang="fr-FR" dirty="0" smtClean="0">
                <a:solidFill>
                  <a:srgbClr val="04617B"/>
                </a:solidFill>
                <a:latin typeface="Calibri"/>
              </a:rPr>
              <a:t>Ostéopathie et Fertilité</a:t>
            </a:r>
            <a:endParaRPr lang="fr-FR" dirty="0">
              <a:solidFill>
                <a:srgbClr val="04617B"/>
              </a:solidFill>
              <a:latin typeface="Calibri"/>
            </a:endParaRPr>
          </a:p>
        </p:txBody>
      </p:sp>
      <p:pic>
        <p:nvPicPr>
          <p:cNvPr id="176130" name="Picture 2" descr="C:\Users\Utilisateur\Desktop\OSTEO 2015\FORMATIONS\Virtuv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116632"/>
            <a:ext cx="1080120" cy="110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3597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aseline="0">
                <a:solidFill>
                  <a:schemeClr val="tx1"/>
                </a:solidFill>
              </a:defRPr>
            </a:lvl1pPr>
          </a:lstStyle>
          <a:p>
            <a:pPr eaLnBrk="1" hangingPunct="1">
              <a:defRPr/>
            </a:pPr>
            <a:endParaRPr lang="fr-FR">
              <a:solidFill>
                <a:srgbClr val="000000"/>
              </a:solidFill>
              <a:latin typeface="Arial" charset="0"/>
            </a:endParaRPr>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solidFill>
                  <a:schemeClr val="tx1"/>
                </a:solidFill>
              </a:defRPr>
            </a:lvl1pPr>
          </a:lstStyle>
          <a:p>
            <a:pPr algn="ctr" eaLnBrk="1" hangingPunct="1">
              <a:defRPr/>
            </a:pPr>
            <a:endParaRPr lang="fr-FR">
              <a:solidFill>
                <a:srgbClr val="000000"/>
              </a:solidFill>
              <a:latin typeface="Arial" charset="0"/>
            </a:endParaRPr>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chemeClr val="tx1"/>
                </a:solidFill>
              </a:defRPr>
            </a:lvl1pPr>
          </a:lstStyle>
          <a:p>
            <a:pPr eaLnBrk="1" hangingPunct="1">
              <a:defRPr/>
            </a:pPr>
            <a:fld id="{E92CE605-1F85-4D58-BDD0-2A367E935395}" type="slidenum">
              <a:rPr lang="fr-FR">
                <a:solidFill>
                  <a:srgbClr val="000000"/>
                </a:solidFill>
                <a:latin typeface="Arial" charset="0"/>
              </a:rPr>
              <a:pPr eaLnBrk="1" hangingPunct="1">
                <a:defRPr/>
              </a:pPr>
              <a:t>‹N°›</a:t>
            </a:fld>
            <a:endParaRPr lang="fr-FR">
              <a:solidFill>
                <a:srgbClr val="000000"/>
              </a:solidFill>
              <a:latin typeface="Arial" charset="0"/>
            </a:endParaRPr>
          </a:p>
        </p:txBody>
      </p:sp>
    </p:spTree>
    <p:extLst>
      <p:ext uri="{BB962C8B-B14F-4D97-AF65-F5344CB8AC3E}">
        <p14:creationId xmlns:p14="http://schemas.microsoft.com/office/powerpoint/2010/main" val="4130934440"/>
      </p:ext>
    </p:extLst>
  </p:cSld>
  <p:clrMap bg1="lt1" tx1="dk1" bg2="lt2" tx2="dk2" accent1="accent1" accent2="accent2" accent3="accent3" accent4="accent4" accent5="accent5" accent6="accent6" hlink="hlink" folHlink="folHlink"/>
  <p:sldLayoutIdLst>
    <p:sldLayoutId id="214748411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fivfrance.com/page_protocoles.html#agonistes#agoniste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file:///\\Users\jeanmich\Desktop\medicaments\Medic03.html" TargetMode="External"/><Relationship Id="rId5" Type="http://schemas.openxmlformats.org/officeDocument/2006/relationships/hyperlink" Target="http://www.fivfrance.com/page_protocoles.html#ovulation#ovulation" TargetMode="External"/><Relationship Id="rId4" Type="http://schemas.openxmlformats.org/officeDocument/2006/relationships/hyperlink" Target="http://www.fivfrance.com/page_protocoles.html#FSH#FSH"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fivfrance.com/page_protocoles.html#agonistes#agonistes" TargetMode="External"/><Relationship Id="rId7"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hyperlink" Target="file:///\\Users\jeanmich\Desktop\medicaments\Medic03.html" TargetMode="External"/><Relationship Id="rId5" Type="http://schemas.openxmlformats.org/officeDocument/2006/relationships/hyperlink" Target="http://www.fivfrance.com/page_protocoles.html#ovulation#ovulation" TargetMode="External"/><Relationship Id="rId4" Type="http://schemas.openxmlformats.org/officeDocument/2006/relationships/hyperlink" Target="http://www.fivfrance.com/page_protocoles.html#FSH#FSH"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fivfrance.com/page_protocoles.html#agonistes#agonistes" TargetMode="External"/><Relationship Id="rId7"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file:///\\Users\jeanmich\Desktop\medicaments\Medic03.html" TargetMode="External"/><Relationship Id="rId5" Type="http://schemas.openxmlformats.org/officeDocument/2006/relationships/hyperlink" Target="http://www.fivfrance.com/page_protocoles.html#ovulation#ovulation" TargetMode="External"/><Relationship Id="rId4" Type="http://schemas.openxmlformats.org/officeDocument/2006/relationships/hyperlink" Target="http://www.fivfrance.com/page_protocoles.html#FSH#FSH"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fivfrance.com/page_protocoles.html#agonistes#agonistes" TargetMode="External"/><Relationship Id="rId7"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file:///\\Users\jeanmich\Desktop\medicaments\Medic03.html" TargetMode="External"/><Relationship Id="rId5" Type="http://schemas.openxmlformats.org/officeDocument/2006/relationships/hyperlink" Target="http://www.fivfrance.com/page_protocoles.html#ovulation#ovulation" TargetMode="External"/><Relationship Id="rId4" Type="http://schemas.openxmlformats.org/officeDocument/2006/relationships/hyperlink" Target="http://www.fivfrance.com/page_protocoles.html#FSH#FSH"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http://www.fivfrance.com/tableauHCG.jpg"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26"/>
          <p:cNvSpPr>
            <a:spLocks noChangeArrowheads="1"/>
          </p:cNvSpPr>
          <p:nvPr/>
        </p:nvSpPr>
        <p:spPr bwMode="auto">
          <a:xfrm>
            <a:off x="539750" y="6353175"/>
            <a:ext cx="8229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000" u="sng" dirty="0" smtClean="0">
                <a:solidFill>
                  <a:srgbClr val="003399"/>
                </a:solidFill>
                <a:latin typeface="Candara" pitchFamily="34" charset="0"/>
              </a:rPr>
              <a:t>Formation </a:t>
            </a:r>
            <a:r>
              <a:rPr lang="fr-FR" altLang="fr-FR" sz="1000" u="sng" dirty="0">
                <a:solidFill>
                  <a:srgbClr val="003399"/>
                </a:solidFill>
                <a:latin typeface="Candara" pitchFamily="34" charset="0"/>
              </a:rPr>
              <a:t>Ostéopathie </a:t>
            </a:r>
            <a:r>
              <a:rPr lang="fr-FR" altLang="fr-FR" sz="1000" u="sng" dirty="0" smtClean="0">
                <a:solidFill>
                  <a:srgbClr val="003399"/>
                </a:solidFill>
                <a:latin typeface="Candara" pitchFamily="34" charset="0"/>
              </a:rPr>
              <a:t>et </a:t>
            </a:r>
            <a:r>
              <a:rPr lang="fr-FR" altLang="fr-FR" sz="1000" u="sng" dirty="0">
                <a:solidFill>
                  <a:srgbClr val="003399"/>
                </a:solidFill>
                <a:latin typeface="Candara" pitchFamily="34" charset="0"/>
              </a:rPr>
              <a:t>Fertilité – </a:t>
            </a:r>
            <a:r>
              <a:rPr lang="fr-FR" altLang="fr-FR" sz="1000" u="sng" dirty="0" smtClean="0">
                <a:solidFill>
                  <a:srgbClr val="003399"/>
                </a:solidFill>
                <a:latin typeface="Candara" pitchFamily="34" charset="0"/>
              </a:rPr>
              <a:t>2018</a:t>
            </a:r>
            <a:endParaRPr lang="fr-FR" altLang="fr-FR" sz="1000" u="sng" dirty="0">
              <a:solidFill>
                <a:srgbClr val="003399"/>
              </a:solidFill>
              <a:latin typeface="Candara" pitchFamily="34" charset="0"/>
            </a:endParaRPr>
          </a:p>
        </p:txBody>
      </p:sp>
      <p:sp>
        <p:nvSpPr>
          <p:cNvPr id="13322" name="Rectangle 25"/>
          <p:cNvSpPr>
            <a:spLocks noChangeArrowheads="1"/>
          </p:cNvSpPr>
          <p:nvPr/>
        </p:nvSpPr>
        <p:spPr bwMode="auto">
          <a:xfrm>
            <a:off x="2195513" y="5589240"/>
            <a:ext cx="5040312" cy="647700"/>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i="1" u="sng" smtClean="0">
                <a:solidFill>
                  <a:srgbClr val="003399"/>
                </a:solidFill>
                <a:latin typeface="Candara" pitchFamily="34" charset="0"/>
              </a:rPr>
              <a:t>Bonjour </a:t>
            </a:r>
            <a:r>
              <a:rPr lang="fr-FR" altLang="fr-FR" sz="2000" i="1" u="sng" dirty="0">
                <a:solidFill>
                  <a:srgbClr val="003399"/>
                </a:solidFill>
                <a:latin typeface="Candara" pitchFamily="34" charset="0"/>
              </a:rPr>
              <a:t>et </a:t>
            </a:r>
            <a:r>
              <a:rPr lang="fr-FR" altLang="fr-FR" sz="2000" i="1" u="sng">
                <a:solidFill>
                  <a:srgbClr val="003399"/>
                </a:solidFill>
                <a:latin typeface="Candara" pitchFamily="34" charset="0"/>
              </a:rPr>
              <a:t>Bienvenue</a:t>
            </a:r>
            <a:r>
              <a:rPr lang="fr-FR" altLang="fr-FR" sz="2000" i="1" u="sng" smtClean="0">
                <a:solidFill>
                  <a:srgbClr val="003399"/>
                </a:solidFill>
                <a:latin typeface="Candara" pitchFamily="34" charset="0"/>
              </a:rPr>
              <a:t>…</a:t>
            </a:r>
            <a:endParaRPr lang="fr-FR" altLang="fr-FR" sz="2000" i="1" u="sng" dirty="0">
              <a:solidFill>
                <a:srgbClr val="003399"/>
              </a:solidFill>
              <a:latin typeface="Candara" pitchFamily="34" charset="0"/>
            </a:endParaRPr>
          </a:p>
        </p:txBody>
      </p:sp>
      <p:pic>
        <p:nvPicPr>
          <p:cNvPr id="102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12776"/>
            <a:ext cx="7038975" cy="395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4cour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77938"/>
            <a:ext cx="8064500"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26"/>
          <p:cNvSpPr>
            <a:spLocks noChangeArrowheads="1"/>
          </p:cNvSpPr>
          <p:nvPr/>
        </p:nvSpPr>
        <p:spPr bwMode="auto">
          <a:xfrm>
            <a:off x="2071688" y="714375"/>
            <a:ext cx="6192837"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Rappels Physiologiques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3" name="Picture 7" descr="cycle horm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9144000"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Rectangle 26"/>
          <p:cNvSpPr>
            <a:spLocks noChangeArrowheads="1"/>
          </p:cNvSpPr>
          <p:nvPr/>
        </p:nvSpPr>
        <p:spPr bwMode="auto">
          <a:xfrm>
            <a:off x="2071688" y="714375"/>
            <a:ext cx="6192837"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Rappels Physiologiques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20" descr="courbe T° n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91440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Rectangle 26"/>
          <p:cNvSpPr>
            <a:spLocks noChangeArrowheads="1"/>
          </p:cNvSpPr>
          <p:nvPr/>
        </p:nvSpPr>
        <p:spPr bwMode="auto">
          <a:xfrm>
            <a:off x="2071688" y="714375"/>
            <a:ext cx="6192837"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Rappels Physiologiques-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ovaire cou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006475"/>
            <a:ext cx="7229475"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Rectangle 26"/>
          <p:cNvSpPr>
            <a:spLocks noChangeArrowheads="1"/>
          </p:cNvSpPr>
          <p:nvPr/>
        </p:nvSpPr>
        <p:spPr bwMode="auto">
          <a:xfrm>
            <a:off x="2071688" y="714375"/>
            <a:ext cx="6192837"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Rappels Physiologiques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folli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265238"/>
            <a:ext cx="8353425"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26"/>
          <p:cNvSpPr>
            <a:spLocks noChangeArrowheads="1"/>
          </p:cNvSpPr>
          <p:nvPr/>
        </p:nvSpPr>
        <p:spPr bwMode="auto">
          <a:xfrm>
            <a:off x="2071688" y="714375"/>
            <a:ext cx="6192837"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Rappels Physiologiques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6"/>
          <p:cNvSpPr>
            <a:spLocks/>
          </p:cNvSpPr>
          <p:nvPr/>
        </p:nvSpPr>
        <p:spPr bwMode="auto">
          <a:xfrm rot="5400000">
            <a:off x="2600325" y="4535488"/>
            <a:ext cx="198438" cy="3313112"/>
          </a:xfrm>
          <a:prstGeom prst="rightBrace">
            <a:avLst>
              <a:gd name="adj1" fmla="val 139133"/>
              <a:gd name="adj2" fmla="val 49653"/>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35843" name="Line 31"/>
          <p:cNvSpPr>
            <a:spLocks noChangeShapeType="1"/>
          </p:cNvSpPr>
          <p:nvPr/>
        </p:nvSpPr>
        <p:spPr bwMode="auto">
          <a:xfrm>
            <a:off x="3276600" y="1125538"/>
            <a:ext cx="0" cy="3429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44" name="Line 41"/>
          <p:cNvSpPr>
            <a:spLocks noChangeShapeType="1"/>
          </p:cNvSpPr>
          <p:nvPr/>
        </p:nvSpPr>
        <p:spPr bwMode="auto">
          <a:xfrm>
            <a:off x="6084888" y="1844675"/>
            <a:ext cx="0" cy="2889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45" name="Line 32"/>
          <p:cNvSpPr>
            <a:spLocks noChangeShapeType="1"/>
          </p:cNvSpPr>
          <p:nvPr/>
        </p:nvSpPr>
        <p:spPr bwMode="auto">
          <a:xfrm>
            <a:off x="5148263" y="1844675"/>
            <a:ext cx="0" cy="2889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46" name="Text Box 37"/>
          <p:cNvSpPr txBox="1">
            <a:spLocks noChangeArrowheads="1"/>
          </p:cNvSpPr>
          <p:nvPr/>
        </p:nvSpPr>
        <p:spPr bwMode="auto">
          <a:xfrm>
            <a:off x="1692275" y="908050"/>
            <a:ext cx="1714500" cy="228600"/>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100">
                <a:ea typeface="Times New Roman" pitchFamily="18" charset="0"/>
                <a:cs typeface="Arial" pitchFamily="34" charset="0"/>
              </a:rPr>
              <a:t>ANTE</a:t>
            </a:r>
            <a:endParaRPr lang="fr-FR" altLang="fr-FR" sz="1800">
              <a:ea typeface="Times New Roman" pitchFamily="18" charset="0"/>
              <a:cs typeface="Arial" pitchFamily="34" charset="0"/>
            </a:endParaRPr>
          </a:p>
        </p:txBody>
      </p:sp>
      <p:sp>
        <p:nvSpPr>
          <p:cNvPr id="35847" name="Line 39"/>
          <p:cNvSpPr>
            <a:spLocks noChangeShapeType="1"/>
          </p:cNvSpPr>
          <p:nvPr/>
        </p:nvSpPr>
        <p:spPr bwMode="auto">
          <a:xfrm>
            <a:off x="2124075" y="1125538"/>
            <a:ext cx="0" cy="3587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48" name="AutoShape 40"/>
          <p:cNvSpPr>
            <a:spLocks noChangeArrowheads="1"/>
          </p:cNvSpPr>
          <p:nvPr/>
        </p:nvSpPr>
        <p:spPr bwMode="auto">
          <a:xfrm>
            <a:off x="3203575" y="260350"/>
            <a:ext cx="215900" cy="404813"/>
          </a:xfrm>
          <a:prstGeom prst="lightningBol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35849" name="Line 19"/>
          <p:cNvSpPr>
            <a:spLocks noChangeShapeType="1"/>
          </p:cNvSpPr>
          <p:nvPr/>
        </p:nvSpPr>
        <p:spPr bwMode="auto">
          <a:xfrm>
            <a:off x="2268538" y="2636838"/>
            <a:ext cx="0" cy="3429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0" name="Line 20"/>
          <p:cNvSpPr>
            <a:spLocks noChangeShapeType="1"/>
          </p:cNvSpPr>
          <p:nvPr/>
        </p:nvSpPr>
        <p:spPr bwMode="auto">
          <a:xfrm>
            <a:off x="3779838" y="2636838"/>
            <a:ext cx="0" cy="14446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1" name="Line 12"/>
          <p:cNvSpPr>
            <a:spLocks noChangeShapeType="1"/>
          </p:cNvSpPr>
          <p:nvPr/>
        </p:nvSpPr>
        <p:spPr bwMode="auto">
          <a:xfrm>
            <a:off x="3779838" y="5157788"/>
            <a:ext cx="0" cy="282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2" name="Text Box 8"/>
          <p:cNvSpPr txBox="1">
            <a:spLocks noChangeArrowheads="1"/>
          </p:cNvSpPr>
          <p:nvPr/>
        </p:nvSpPr>
        <p:spPr bwMode="auto">
          <a:xfrm>
            <a:off x="5867400" y="5516563"/>
            <a:ext cx="1223963" cy="288925"/>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fr-FR" sz="1000">
                <a:ea typeface="Times New Roman" pitchFamily="18" charset="0"/>
                <a:cs typeface="Arial" pitchFamily="34" charset="0"/>
              </a:rPr>
              <a:t>AROMATASE</a:t>
            </a:r>
            <a:endParaRPr lang="fr-FR" altLang="fr-FR" sz="1800">
              <a:ea typeface="Times New Roman" pitchFamily="18" charset="0"/>
              <a:cs typeface="Arial" pitchFamily="34" charset="0"/>
            </a:endParaRPr>
          </a:p>
        </p:txBody>
      </p:sp>
      <p:sp>
        <p:nvSpPr>
          <p:cNvPr id="35853" name="Line 9"/>
          <p:cNvSpPr>
            <a:spLocks noChangeShapeType="1"/>
          </p:cNvSpPr>
          <p:nvPr/>
        </p:nvSpPr>
        <p:spPr bwMode="auto">
          <a:xfrm>
            <a:off x="1547813" y="476250"/>
            <a:ext cx="14398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4" name="Line 21"/>
          <p:cNvSpPr>
            <a:spLocks noChangeShapeType="1"/>
          </p:cNvSpPr>
          <p:nvPr/>
        </p:nvSpPr>
        <p:spPr bwMode="auto">
          <a:xfrm flipH="1">
            <a:off x="1116013" y="2636838"/>
            <a:ext cx="11604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5" name="Line 22"/>
          <p:cNvSpPr>
            <a:spLocks noChangeShapeType="1"/>
          </p:cNvSpPr>
          <p:nvPr/>
        </p:nvSpPr>
        <p:spPr bwMode="auto">
          <a:xfrm>
            <a:off x="1116013" y="2636838"/>
            <a:ext cx="0" cy="273685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6" name="Text Box 15"/>
          <p:cNvSpPr txBox="1">
            <a:spLocks noChangeArrowheads="1"/>
          </p:cNvSpPr>
          <p:nvPr/>
        </p:nvSpPr>
        <p:spPr bwMode="auto">
          <a:xfrm>
            <a:off x="684213" y="3933825"/>
            <a:ext cx="1943100" cy="800100"/>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800">
                <a:ea typeface="Times New Roman" pitchFamily="18" charset="0"/>
                <a:cs typeface="Arial" pitchFamily="34" charset="0"/>
              </a:rPr>
              <a:t>Stimule l'action des cellules de la granulosa et la production d'IGF1.</a:t>
            </a:r>
            <a:endParaRPr lang="fr-FR" altLang="fr-FR" sz="1100">
              <a:ea typeface="Times New Roman" pitchFamily="18" charset="0"/>
              <a:cs typeface="Arial" pitchFamily="34" charset="0"/>
            </a:endParaRPr>
          </a:p>
          <a:p>
            <a:r>
              <a:rPr lang="fr-FR" altLang="fr-FR" sz="800">
                <a:ea typeface="Times New Roman" pitchFamily="18" charset="0"/>
                <a:cs typeface="Arial" pitchFamily="34" charset="0"/>
              </a:rPr>
              <a:t>FSH et IGF1 permettent la formation des récepteurs de LH.</a:t>
            </a:r>
            <a:endParaRPr lang="fr-FR" altLang="fr-FR" sz="1100">
              <a:ea typeface="Times New Roman" pitchFamily="18" charset="0"/>
              <a:cs typeface="Arial" pitchFamily="34" charset="0"/>
            </a:endParaRPr>
          </a:p>
          <a:p>
            <a:r>
              <a:rPr lang="fr-FR" altLang="fr-FR" sz="800">
                <a:ea typeface="Times New Roman" pitchFamily="18" charset="0"/>
                <a:cs typeface="Arial" pitchFamily="34" charset="0"/>
              </a:rPr>
              <a:t>Action effectuée par les cellules de la granulosa par l'aromatase</a:t>
            </a:r>
            <a:endParaRPr lang="fr-FR" altLang="fr-FR" sz="1800">
              <a:ea typeface="Times New Roman" pitchFamily="18" charset="0"/>
              <a:cs typeface="Arial" pitchFamily="34" charset="0"/>
            </a:endParaRPr>
          </a:p>
        </p:txBody>
      </p:sp>
      <p:sp>
        <p:nvSpPr>
          <p:cNvPr id="35857" name="Text Box 17"/>
          <p:cNvSpPr txBox="1">
            <a:spLocks noChangeArrowheads="1"/>
          </p:cNvSpPr>
          <p:nvPr/>
        </p:nvSpPr>
        <p:spPr bwMode="auto">
          <a:xfrm>
            <a:off x="6084888" y="3429000"/>
            <a:ext cx="2057400" cy="571500"/>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800">
                <a:ea typeface="Times New Roman" pitchFamily="18" charset="0"/>
                <a:cs typeface="Arial" pitchFamily="34" charset="0"/>
              </a:rPr>
              <a:t>Action sur la thèque interne de l'ovaire.</a:t>
            </a:r>
            <a:endParaRPr lang="fr-FR" altLang="fr-FR" sz="1100">
              <a:ea typeface="Times New Roman" pitchFamily="18" charset="0"/>
              <a:cs typeface="Arial" pitchFamily="34" charset="0"/>
            </a:endParaRPr>
          </a:p>
          <a:p>
            <a:r>
              <a:rPr lang="fr-FR" altLang="fr-FR" sz="800">
                <a:ea typeface="Times New Roman" pitchFamily="18" charset="0"/>
                <a:cs typeface="Arial" pitchFamily="34" charset="0"/>
              </a:rPr>
              <a:t>Action sur les cellules de la granulosa. Et sur l'aromatase.</a:t>
            </a:r>
            <a:endParaRPr lang="fr-FR" altLang="fr-FR" sz="1100">
              <a:ea typeface="Times New Roman" pitchFamily="18" charset="0"/>
              <a:cs typeface="Arial" pitchFamily="34" charset="0"/>
            </a:endParaRPr>
          </a:p>
          <a:p>
            <a:r>
              <a:rPr lang="fr-FR" altLang="fr-FR" sz="800">
                <a:ea typeface="Times New Roman" pitchFamily="18" charset="0"/>
                <a:cs typeface="Arial" pitchFamily="34" charset="0"/>
              </a:rPr>
              <a:t>LH modifie le corps jaune.</a:t>
            </a:r>
            <a:endParaRPr lang="fr-FR" altLang="fr-FR" sz="1800">
              <a:ea typeface="Times New Roman" pitchFamily="18" charset="0"/>
              <a:cs typeface="Arial" pitchFamily="34" charset="0"/>
            </a:endParaRPr>
          </a:p>
        </p:txBody>
      </p:sp>
      <p:sp>
        <p:nvSpPr>
          <p:cNvPr id="35858" name="Line 23"/>
          <p:cNvSpPr>
            <a:spLocks noChangeShapeType="1"/>
          </p:cNvSpPr>
          <p:nvPr/>
        </p:nvSpPr>
        <p:spPr bwMode="auto">
          <a:xfrm>
            <a:off x="3779838" y="2636838"/>
            <a:ext cx="33067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9" name="Line 24"/>
          <p:cNvSpPr>
            <a:spLocks noChangeShapeType="1"/>
          </p:cNvSpPr>
          <p:nvPr/>
        </p:nvSpPr>
        <p:spPr bwMode="auto">
          <a:xfrm>
            <a:off x="7092950" y="4005263"/>
            <a:ext cx="0" cy="15113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60" name="Line 11"/>
          <p:cNvSpPr>
            <a:spLocks noChangeShapeType="1"/>
          </p:cNvSpPr>
          <p:nvPr/>
        </p:nvSpPr>
        <p:spPr bwMode="auto">
          <a:xfrm flipH="1" flipV="1">
            <a:off x="4284663" y="5589588"/>
            <a:ext cx="15922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61" name="Text Box 33"/>
          <p:cNvSpPr txBox="1">
            <a:spLocks noChangeArrowheads="1"/>
          </p:cNvSpPr>
          <p:nvPr/>
        </p:nvSpPr>
        <p:spPr bwMode="auto">
          <a:xfrm>
            <a:off x="4716463" y="1341438"/>
            <a:ext cx="863600" cy="215900"/>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fr-FR" sz="1000">
                <a:ea typeface="Times New Roman" pitchFamily="18" charset="0"/>
                <a:cs typeface="Arial" pitchFamily="34" charset="0"/>
              </a:rPr>
              <a:t>ORTHO</a:t>
            </a:r>
            <a:endParaRPr lang="fr-FR" altLang="fr-FR" sz="1800">
              <a:ea typeface="Times New Roman" pitchFamily="18" charset="0"/>
              <a:cs typeface="Arial" pitchFamily="34" charset="0"/>
            </a:endParaRPr>
          </a:p>
        </p:txBody>
      </p:sp>
      <p:sp>
        <p:nvSpPr>
          <p:cNvPr id="35862" name="Text Box 34"/>
          <p:cNvSpPr txBox="1">
            <a:spLocks noChangeArrowheads="1"/>
          </p:cNvSpPr>
          <p:nvPr/>
        </p:nvSpPr>
        <p:spPr bwMode="auto">
          <a:xfrm>
            <a:off x="5724525" y="1341438"/>
            <a:ext cx="792163" cy="215900"/>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000">
                <a:ea typeface="Times New Roman" pitchFamily="18" charset="0"/>
                <a:cs typeface="Arial" pitchFamily="34" charset="0"/>
              </a:rPr>
              <a:t>PARA</a:t>
            </a:r>
            <a:endParaRPr lang="fr-FR" altLang="fr-FR" sz="1800">
              <a:ea typeface="Times New Roman" pitchFamily="18" charset="0"/>
              <a:cs typeface="Arial" pitchFamily="34" charset="0"/>
            </a:endParaRPr>
          </a:p>
        </p:txBody>
      </p:sp>
      <p:sp>
        <p:nvSpPr>
          <p:cNvPr id="35863" name="Line 28"/>
          <p:cNvSpPr>
            <a:spLocks noChangeShapeType="1"/>
          </p:cNvSpPr>
          <p:nvPr/>
        </p:nvSpPr>
        <p:spPr bwMode="auto">
          <a:xfrm>
            <a:off x="5508625" y="1125538"/>
            <a:ext cx="0" cy="2159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64" name="Line 29"/>
          <p:cNvSpPr>
            <a:spLocks noChangeShapeType="1"/>
          </p:cNvSpPr>
          <p:nvPr/>
        </p:nvSpPr>
        <p:spPr bwMode="auto">
          <a:xfrm>
            <a:off x="6156325" y="1125538"/>
            <a:ext cx="0" cy="2159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65" name="Text Box 26"/>
          <p:cNvSpPr txBox="1">
            <a:spLocks noChangeArrowheads="1"/>
          </p:cNvSpPr>
          <p:nvPr/>
        </p:nvSpPr>
        <p:spPr bwMode="auto">
          <a:xfrm>
            <a:off x="4427538" y="2133600"/>
            <a:ext cx="1008062" cy="287338"/>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200">
                <a:ea typeface="Times New Roman" pitchFamily="18" charset="0"/>
                <a:cs typeface="Arial" pitchFamily="34" charset="0"/>
              </a:rPr>
              <a:t>Homéorèse</a:t>
            </a:r>
          </a:p>
        </p:txBody>
      </p:sp>
      <p:sp>
        <p:nvSpPr>
          <p:cNvPr id="35866" name="Text Box 25"/>
          <p:cNvSpPr txBox="1">
            <a:spLocks noChangeArrowheads="1"/>
          </p:cNvSpPr>
          <p:nvPr/>
        </p:nvSpPr>
        <p:spPr bwMode="auto">
          <a:xfrm>
            <a:off x="5435600" y="2133600"/>
            <a:ext cx="1081088" cy="287338"/>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fr-FR" sz="1200">
                <a:ea typeface="Times New Roman" pitchFamily="18" charset="0"/>
                <a:cs typeface="Arial" pitchFamily="34" charset="0"/>
              </a:rPr>
              <a:t>Homéostase</a:t>
            </a:r>
          </a:p>
        </p:txBody>
      </p:sp>
      <p:sp>
        <p:nvSpPr>
          <p:cNvPr id="35867" name="Text Box 30"/>
          <p:cNvSpPr txBox="1">
            <a:spLocks noChangeArrowheads="1"/>
          </p:cNvSpPr>
          <p:nvPr/>
        </p:nvSpPr>
        <p:spPr bwMode="auto">
          <a:xfrm>
            <a:off x="7092950" y="1412875"/>
            <a:ext cx="1143000" cy="228600"/>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900">
                <a:ea typeface="Times New Roman" pitchFamily="18" charset="0"/>
                <a:cs typeface="Arial" pitchFamily="34" charset="0"/>
              </a:rPr>
              <a:t>NEUROCRINIE</a:t>
            </a:r>
            <a:endParaRPr lang="fr-FR" altLang="fr-FR" sz="1800">
              <a:ea typeface="Times New Roman" pitchFamily="18" charset="0"/>
              <a:cs typeface="Arial" pitchFamily="34" charset="0"/>
            </a:endParaRPr>
          </a:p>
        </p:txBody>
      </p:sp>
      <p:sp>
        <p:nvSpPr>
          <p:cNvPr id="35868" name="AutoShape 35"/>
          <p:cNvSpPr>
            <a:spLocks/>
          </p:cNvSpPr>
          <p:nvPr/>
        </p:nvSpPr>
        <p:spPr bwMode="auto">
          <a:xfrm>
            <a:off x="6588125" y="692150"/>
            <a:ext cx="431800" cy="1728788"/>
          </a:xfrm>
          <a:prstGeom prst="rightBrace">
            <a:avLst>
              <a:gd name="adj1" fmla="val 33364"/>
              <a:gd name="adj2" fmla="val 49653"/>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35869" name="Text Box 27"/>
          <p:cNvSpPr txBox="1">
            <a:spLocks noChangeArrowheads="1"/>
          </p:cNvSpPr>
          <p:nvPr/>
        </p:nvSpPr>
        <p:spPr bwMode="auto">
          <a:xfrm>
            <a:off x="4716463" y="1557338"/>
            <a:ext cx="1800225" cy="287337"/>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000">
                <a:ea typeface="Times New Roman" pitchFamily="18" charset="0"/>
                <a:cs typeface="Arial" pitchFamily="34" charset="0"/>
              </a:rPr>
              <a:t>Action sur utérus et ovaires</a:t>
            </a:r>
          </a:p>
        </p:txBody>
      </p:sp>
      <p:sp>
        <p:nvSpPr>
          <p:cNvPr id="35870" name="Rectangle 45"/>
          <p:cNvSpPr>
            <a:spLocks noChangeArrowheads="1"/>
          </p:cNvSpPr>
          <p:nvPr/>
        </p:nvSpPr>
        <p:spPr bwMode="auto">
          <a:xfrm>
            <a:off x="0" y="188913"/>
            <a:ext cx="154781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r>
              <a:rPr lang="fr-FR" altLang="fr-FR" sz="1200">
                <a:ea typeface="Times New Roman" pitchFamily="18" charset="0"/>
                <a:cs typeface="Arial" pitchFamily="34" charset="0"/>
              </a:rPr>
              <a:t>                Sécrétion de Gn Rh</a:t>
            </a:r>
            <a:r>
              <a:rPr lang="fr-FR" altLang="fr-FR" sz="800">
                <a:ea typeface="Times New Roman" pitchFamily="18" charset="0"/>
                <a:cs typeface="Arial" pitchFamily="34" charset="0"/>
              </a:rPr>
              <a:t> </a:t>
            </a:r>
          </a:p>
          <a:p>
            <a:pPr algn="r"/>
            <a:r>
              <a:rPr lang="fr-FR" altLang="fr-FR" sz="800">
                <a:ea typeface="Times New Roman" pitchFamily="18" charset="0"/>
                <a:cs typeface="Arial" pitchFamily="34" charset="0"/>
              </a:rPr>
              <a:t>                                                     (Gonadotrophine sécrétée</a:t>
            </a:r>
          </a:p>
          <a:p>
            <a:pPr algn="r"/>
            <a:r>
              <a:rPr lang="fr-FR" altLang="fr-FR" sz="800">
                <a:ea typeface="Times New Roman" pitchFamily="18" charset="0"/>
                <a:cs typeface="Arial" pitchFamily="34" charset="0"/>
              </a:rPr>
              <a:t> de manière pulsatile </a:t>
            </a:r>
          </a:p>
          <a:p>
            <a:pPr algn="r"/>
            <a:r>
              <a:rPr lang="fr-FR" altLang="fr-FR" sz="800">
                <a:ea typeface="Times New Roman" pitchFamily="18" charset="0"/>
                <a:cs typeface="Arial" pitchFamily="34" charset="0"/>
              </a:rPr>
              <a:t>toute les 90 minurtes</a:t>
            </a:r>
          </a:p>
          <a:p>
            <a:endParaRPr lang="fr-FR" altLang="fr-FR" sz="800">
              <a:ea typeface="Times New Roman" pitchFamily="18" charset="0"/>
              <a:cs typeface="Arial" pitchFamily="34" charset="0"/>
            </a:endParaRPr>
          </a:p>
        </p:txBody>
      </p:sp>
      <p:sp>
        <p:nvSpPr>
          <p:cNvPr id="35871" name="Rectangle 50"/>
          <p:cNvSpPr>
            <a:spLocks noChangeArrowheads="1"/>
          </p:cNvSpPr>
          <p:nvPr/>
        </p:nvSpPr>
        <p:spPr bwMode="auto">
          <a:xfrm>
            <a:off x="4708525" y="-2908300"/>
            <a:ext cx="184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100"/>
              <a:t/>
            </a:r>
            <a:br>
              <a:rPr lang="fr-FR" altLang="fr-FR" sz="1100"/>
            </a:br>
            <a:endParaRPr lang="fr-FR" altLang="fr-FR" sz="1800"/>
          </a:p>
          <a:p>
            <a:endParaRPr lang="fr-FR" altLang="fr-FR" sz="1800"/>
          </a:p>
        </p:txBody>
      </p:sp>
      <p:sp>
        <p:nvSpPr>
          <p:cNvPr id="35872" name="Rectangle 51"/>
          <p:cNvSpPr>
            <a:spLocks noChangeArrowheads="1"/>
          </p:cNvSpPr>
          <p:nvPr/>
        </p:nvSpPr>
        <p:spPr bwMode="auto">
          <a:xfrm>
            <a:off x="228600" y="-209867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sz="1800"/>
          </a:p>
          <a:p>
            <a:endParaRPr lang="fr-FR" altLang="fr-FR" sz="1800"/>
          </a:p>
        </p:txBody>
      </p:sp>
      <p:sp>
        <p:nvSpPr>
          <p:cNvPr id="35873" name="Rectangle 54"/>
          <p:cNvSpPr>
            <a:spLocks noChangeArrowheads="1"/>
          </p:cNvSpPr>
          <p:nvPr/>
        </p:nvSpPr>
        <p:spPr bwMode="auto">
          <a:xfrm>
            <a:off x="827088" y="908050"/>
            <a:ext cx="2819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a:cs typeface="Arial" pitchFamily="34" charset="0"/>
            </a:endParaRPr>
          </a:p>
          <a:p>
            <a:r>
              <a:rPr lang="fr-FR" altLang="fr-FR">
                <a:cs typeface="Arial" pitchFamily="34" charset="0"/>
              </a:rPr>
              <a:t>                                         </a:t>
            </a:r>
            <a:endParaRPr lang="fr-FR" altLang="fr-FR" sz="1100"/>
          </a:p>
          <a:p>
            <a:r>
              <a:rPr lang="fr-FR" altLang="fr-FR">
                <a:ea typeface="Times New Roman" pitchFamily="18" charset="0"/>
                <a:cs typeface="Arial" pitchFamily="34" charset="0"/>
              </a:rPr>
              <a:t>                       </a:t>
            </a:r>
            <a:r>
              <a:rPr lang="fr-FR" altLang="fr-FR" sz="800">
                <a:ea typeface="Times New Roman" pitchFamily="18" charset="0"/>
                <a:cs typeface="Arial" pitchFamily="34" charset="0"/>
              </a:rPr>
              <a:t>Stimulation des sécrétions de </a:t>
            </a:r>
            <a:endParaRPr lang="fr-FR" altLang="fr-FR" sz="1100"/>
          </a:p>
          <a:p>
            <a:r>
              <a:rPr lang="fr-FR" altLang="fr-FR" sz="800">
                <a:cs typeface="Times New Roman" pitchFamily="18" charset="0"/>
              </a:rPr>
              <a:t>                                 FSH et de LH par les catécholamines</a:t>
            </a:r>
            <a:endParaRPr lang="fr-FR" altLang="fr-FR" sz="1100"/>
          </a:p>
          <a:p>
            <a:endParaRPr lang="fr-FR" altLang="fr-FR" sz="1800"/>
          </a:p>
        </p:txBody>
      </p:sp>
      <p:sp>
        <p:nvSpPr>
          <p:cNvPr id="35874" name="Rectangle 55"/>
          <p:cNvSpPr>
            <a:spLocks noChangeArrowheads="1"/>
          </p:cNvSpPr>
          <p:nvPr/>
        </p:nvSpPr>
        <p:spPr bwMode="auto">
          <a:xfrm>
            <a:off x="684213" y="1989138"/>
            <a:ext cx="33845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800">
                <a:cs typeface="Arial" pitchFamily="34" charset="0"/>
              </a:rPr>
              <a:t>                   FSH                   LH</a:t>
            </a:r>
            <a:endParaRPr lang="fr-FR" altLang="fr-FR" sz="1800"/>
          </a:p>
          <a:p>
            <a:r>
              <a:rPr lang="fr-FR" altLang="fr-FR">
                <a:ea typeface="Times New Roman" pitchFamily="18" charset="0"/>
                <a:cs typeface="Arial" pitchFamily="34" charset="0"/>
              </a:rPr>
              <a:t>                         </a:t>
            </a:r>
            <a:r>
              <a:rPr lang="fr-FR" altLang="fr-FR" sz="800">
                <a:ea typeface="Times New Roman" pitchFamily="18" charset="0"/>
                <a:cs typeface="Arial" pitchFamily="34" charset="0"/>
              </a:rPr>
              <a:t>(2 à 3 h)                                              (1 h)</a:t>
            </a:r>
            <a:endParaRPr lang="fr-FR" altLang="fr-FR" sz="1100"/>
          </a:p>
          <a:p>
            <a:endParaRPr lang="fr-FR" altLang="fr-FR" sz="1800"/>
          </a:p>
        </p:txBody>
      </p:sp>
      <p:sp>
        <p:nvSpPr>
          <p:cNvPr id="35875" name="Rectangle 56"/>
          <p:cNvSpPr>
            <a:spLocks noChangeArrowheads="1"/>
          </p:cNvSpPr>
          <p:nvPr/>
        </p:nvSpPr>
        <p:spPr bwMode="auto">
          <a:xfrm>
            <a:off x="611188" y="2997200"/>
            <a:ext cx="30972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100">
                <a:ea typeface="Times New Roman" pitchFamily="18" charset="0"/>
                <a:cs typeface="Arial" pitchFamily="34" charset="0"/>
              </a:rPr>
              <a:t>Développement  </a:t>
            </a:r>
          </a:p>
          <a:p>
            <a:pPr algn="ctr" eaLnBrk="1" hangingPunct="1"/>
            <a:r>
              <a:rPr lang="fr-FR" altLang="fr-FR" sz="1100">
                <a:ea typeface="Times New Roman" pitchFamily="18" charset="0"/>
                <a:cs typeface="Arial" pitchFamily="34" charset="0"/>
              </a:rPr>
              <a:t>Des</a:t>
            </a:r>
          </a:p>
          <a:p>
            <a:pPr algn="ctr" eaLnBrk="1" hangingPunct="1"/>
            <a:r>
              <a:rPr lang="fr-FR" altLang="fr-FR" sz="1100">
                <a:ea typeface="Times New Roman" pitchFamily="18" charset="0"/>
                <a:cs typeface="Arial" pitchFamily="34" charset="0"/>
              </a:rPr>
              <a:t>Cellules germinales</a:t>
            </a:r>
          </a:p>
          <a:p>
            <a:pPr algn="ctr" eaLnBrk="1" hangingPunct="1"/>
            <a:r>
              <a:rPr lang="fr-FR" altLang="fr-FR" sz="800">
                <a:ea typeface="Times New Roman" pitchFamily="18" charset="0"/>
                <a:cs typeface="Arial" pitchFamily="34" charset="0"/>
              </a:rPr>
              <a:t>(Pas d’action sur la stéroïdogénèse)</a:t>
            </a:r>
          </a:p>
        </p:txBody>
      </p:sp>
      <p:sp>
        <p:nvSpPr>
          <p:cNvPr id="35876" name="Rectangle 59"/>
          <p:cNvSpPr>
            <a:spLocks noChangeArrowheads="1"/>
          </p:cNvSpPr>
          <p:nvPr/>
        </p:nvSpPr>
        <p:spPr bwMode="auto">
          <a:xfrm>
            <a:off x="250825" y="4941888"/>
            <a:ext cx="184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100"/>
              <a:t/>
            </a:r>
            <a:br>
              <a:rPr lang="fr-FR" altLang="fr-FR" sz="1100"/>
            </a:br>
            <a:endParaRPr lang="fr-FR" altLang="fr-FR" sz="1800"/>
          </a:p>
          <a:p>
            <a:endParaRPr lang="fr-FR" altLang="fr-FR" sz="1800"/>
          </a:p>
        </p:txBody>
      </p:sp>
      <p:sp>
        <p:nvSpPr>
          <p:cNvPr id="35877" name="Rectangle 61"/>
          <p:cNvSpPr>
            <a:spLocks noChangeArrowheads="1"/>
          </p:cNvSpPr>
          <p:nvPr/>
        </p:nvSpPr>
        <p:spPr bwMode="auto">
          <a:xfrm>
            <a:off x="4427538" y="4652963"/>
            <a:ext cx="193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000">
                <a:ea typeface="Times New Roman" pitchFamily="18" charset="0"/>
                <a:cs typeface="Arial" pitchFamily="34" charset="0"/>
              </a:rPr>
              <a:t>- Sécrétée par: </a:t>
            </a:r>
          </a:p>
          <a:p>
            <a:pPr>
              <a:buFontTx/>
              <a:buChar char="-"/>
            </a:pPr>
            <a:r>
              <a:rPr lang="fr-FR" altLang="fr-FR" sz="1000">
                <a:ea typeface="Times New Roman" pitchFamily="18" charset="0"/>
                <a:cs typeface="Arial" pitchFamily="34" charset="0"/>
              </a:rPr>
              <a:t> le corps jaune,</a:t>
            </a:r>
          </a:p>
          <a:p>
            <a:pPr>
              <a:buFontTx/>
              <a:buChar char="-"/>
            </a:pPr>
            <a:r>
              <a:rPr lang="fr-FR" altLang="fr-FR" sz="1000">
                <a:ea typeface="Times New Roman" pitchFamily="18" charset="0"/>
                <a:cs typeface="Arial" pitchFamily="34" charset="0"/>
              </a:rPr>
              <a:t> le follicule</a:t>
            </a:r>
          </a:p>
          <a:p>
            <a:pPr>
              <a:buFontTx/>
              <a:buChar char="-"/>
            </a:pPr>
            <a:r>
              <a:rPr lang="fr-FR" altLang="fr-FR" sz="1000">
                <a:ea typeface="Times New Roman" pitchFamily="18" charset="0"/>
                <a:cs typeface="Arial" pitchFamily="34" charset="0"/>
              </a:rPr>
              <a:t> le placenta</a:t>
            </a:r>
            <a:endParaRPr lang="fr-FR" altLang="fr-FR" sz="1800">
              <a:ea typeface="Times New Roman" pitchFamily="18" charset="0"/>
              <a:cs typeface="Arial" pitchFamily="34" charset="0"/>
            </a:endParaRPr>
          </a:p>
        </p:txBody>
      </p:sp>
      <p:sp>
        <p:nvSpPr>
          <p:cNvPr id="35878" name="Rectangle 64"/>
          <p:cNvSpPr>
            <a:spLocks noChangeArrowheads="1"/>
          </p:cNvSpPr>
          <p:nvPr/>
        </p:nvSpPr>
        <p:spPr bwMode="auto">
          <a:xfrm>
            <a:off x="4211638" y="5881688"/>
            <a:ext cx="27654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r>
              <a:rPr lang="fr-FR" altLang="fr-FR" sz="1000">
                <a:ea typeface="Times New Roman" pitchFamily="18" charset="0"/>
                <a:cs typeface="Arial" pitchFamily="34" charset="0"/>
              </a:rPr>
              <a:t>- Sécrétée par: - les cellules de la Granulosa</a:t>
            </a:r>
          </a:p>
          <a:p>
            <a:pPr algn="r"/>
            <a:r>
              <a:rPr lang="fr-FR" altLang="fr-FR" sz="1000">
                <a:ea typeface="Times New Roman" pitchFamily="18" charset="0"/>
                <a:cs typeface="Arial" pitchFamily="34" charset="0"/>
              </a:rPr>
              <a:t>                             (Thèque interne de l'ovaire) </a:t>
            </a:r>
          </a:p>
          <a:p>
            <a:pPr algn="r">
              <a:buFontTx/>
              <a:buChar char="-"/>
            </a:pPr>
            <a:r>
              <a:rPr lang="fr-FR" altLang="fr-FR" sz="1000">
                <a:ea typeface="Times New Roman" pitchFamily="18" charset="0"/>
                <a:cs typeface="Arial" pitchFamily="34" charset="0"/>
              </a:rPr>
              <a:t> Le corps jaune</a:t>
            </a:r>
          </a:p>
          <a:p>
            <a:pPr algn="r">
              <a:buFontTx/>
              <a:buChar char="-"/>
            </a:pPr>
            <a:r>
              <a:rPr lang="fr-FR" altLang="fr-FR" sz="1000">
                <a:ea typeface="Times New Roman" pitchFamily="18" charset="0"/>
                <a:cs typeface="Arial" pitchFamily="34" charset="0"/>
              </a:rPr>
              <a:t> Le placenta</a:t>
            </a:r>
          </a:p>
          <a:p>
            <a:pPr algn="r"/>
            <a:endParaRPr lang="fr-FR" altLang="fr-FR" sz="1800">
              <a:ea typeface="Times New Roman" pitchFamily="18" charset="0"/>
              <a:cs typeface="Arial" pitchFamily="34" charset="0"/>
            </a:endParaRPr>
          </a:p>
        </p:txBody>
      </p:sp>
      <p:sp>
        <p:nvSpPr>
          <p:cNvPr id="35879" name="Rectangle 65"/>
          <p:cNvSpPr>
            <a:spLocks noChangeArrowheads="1"/>
          </p:cNvSpPr>
          <p:nvPr/>
        </p:nvSpPr>
        <p:spPr bwMode="auto">
          <a:xfrm>
            <a:off x="900113" y="6237288"/>
            <a:ext cx="3924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200">
                <a:ea typeface="Times New Roman" pitchFamily="18" charset="0"/>
                <a:cs typeface="Arial" pitchFamily="34" charset="0"/>
              </a:rPr>
              <a:t> </a:t>
            </a:r>
            <a:r>
              <a:rPr lang="fr-FR" altLang="fr-FR" sz="900">
                <a:ea typeface="Times New Roman" pitchFamily="18" charset="0"/>
                <a:cs typeface="Arial" pitchFamily="34" charset="0"/>
              </a:rPr>
              <a:t>La FSH et la LH sont 2 stimulines complémentaires     </a:t>
            </a:r>
          </a:p>
          <a:p>
            <a:pPr algn="ctr" eaLnBrk="1" hangingPunct="1"/>
            <a:r>
              <a:rPr lang="fr-FR" altLang="fr-FR" sz="900">
                <a:ea typeface="Times New Roman" pitchFamily="18" charset="0"/>
                <a:cs typeface="Arial" pitchFamily="34" charset="0"/>
              </a:rPr>
              <a:t>qui doivent être synchrones pour permettre </a:t>
            </a:r>
          </a:p>
          <a:p>
            <a:pPr algn="ctr"/>
            <a:r>
              <a:rPr lang="fr-FR" altLang="fr-FR" sz="900">
                <a:ea typeface="Times New Roman" pitchFamily="18" charset="0"/>
                <a:cs typeface="Arial" pitchFamily="34" charset="0"/>
              </a:rPr>
              <a:t> un fonctionnement gonadique normal</a:t>
            </a:r>
          </a:p>
          <a:p>
            <a:endParaRPr lang="fr-FR" altLang="fr-FR" sz="1100">
              <a:ea typeface="Times New Roman" pitchFamily="18" charset="0"/>
              <a:cs typeface="Arial" pitchFamily="34" charset="0"/>
            </a:endParaRPr>
          </a:p>
          <a:p>
            <a:endParaRPr lang="fr-FR" altLang="fr-FR" sz="1800">
              <a:ea typeface="Times New Roman" pitchFamily="18" charset="0"/>
              <a:cs typeface="Arial" pitchFamily="34" charset="0"/>
            </a:endParaRPr>
          </a:p>
        </p:txBody>
      </p:sp>
      <p:sp>
        <p:nvSpPr>
          <p:cNvPr id="35880" name="Text Box 66"/>
          <p:cNvSpPr txBox="1">
            <a:spLocks noChangeArrowheads="1"/>
          </p:cNvSpPr>
          <p:nvPr/>
        </p:nvSpPr>
        <p:spPr bwMode="auto">
          <a:xfrm>
            <a:off x="1692275" y="692150"/>
            <a:ext cx="3455988" cy="215900"/>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100">
                <a:ea typeface="Times New Roman" pitchFamily="18" charset="0"/>
                <a:cs typeface="Arial" pitchFamily="34" charset="0"/>
              </a:rPr>
              <a:t>HYPOPHYSE</a:t>
            </a:r>
            <a:endParaRPr lang="fr-FR" altLang="fr-FR" sz="1800">
              <a:ea typeface="Times New Roman" pitchFamily="18" charset="0"/>
              <a:cs typeface="Arial" pitchFamily="34" charset="0"/>
            </a:endParaRPr>
          </a:p>
        </p:txBody>
      </p:sp>
      <p:sp>
        <p:nvSpPr>
          <p:cNvPr id="35881" name="Text Box 67"/>
          <p:cNvSpPr txBox="1">
            <a:spLocks noChangeArrowheads="1"/>
          </p:cNvSpPr>
          <p:nvPr/>
        </p:nvSpPr>
        <p:spPr bwMode="auto">
          <a:xfrm>
            <a:off x="2484438" y="0"/>
            <a:ext cx="1828800" cy="342900"/>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200">
                <a:ea typeface="Times New Roman" pitchFamily="18" charset="0"/>
                <a:cs typeface="Arial" pitchFamily="34" charset="0"/>
              </a:rPr>
              <a:t>HYPOTHALAMUS</a:t>
            </a:r>
            <a:endParaRPr lang="fr-FR" altLang="fr-FR" sz="1800">
              <a:ea typeface="Times New Roman" pitchFamily="18" charset="0"/>
              <a:cs typeface="Arial" pitchFamily="34" charset="0"/>
            </a:endParaRPr>
          </a:p>
        </p:txBody>
      </p:sp>
      <p:sp>
        <p:nvSpPr>
          <p:cNvPr id="35882" name="Text Box 68"/>
          <p:cNvSpPr txBox="1">
            <a:spLocks noChangeArrowheads="1"/>
          </p:cNvSpPr>
          <p:nvPr/>
        </p:nvSpPr>
        <p:spPr bwMode="auto">
          <a:xfrm>
            <a:off x="2771775" y="2565400"/>
            <a:ext cx="22320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spcBef>
                <a:spcPct val="50000"/>
              </a:spcBef>
            </a:pPr>
            <a:endParaRPr lang="fr-FR" altLang="fr-FR" sz="1600" baseline="30000"/>
          </a:p>
          <a:p>
            <a:pPr algn="ctr" eaLnBrk="1" hangingPunct="1">
              <a:spcBef>
                <a:spcPct val="50000"/>
              </a:spcBef>
            </a:pPr>
            <a:r>
              <a:rPr lang="fr-FR" altLang="fr-FR" sz="1600" baseline="30000"/>
              <a:t>Gonades</a:t>
            </a:r>
          </a:p>
          <a:p>
            <a:pPr algn="ctr" eaLnBrk="1" hangingPunct="1">
              <a:spcBef>
                <a:spcPct val="50000"/>
              </a:spcBef>
            </a:pPr>
            <a:r>
              <a:rPr lang="fr-FR" altLang="fr-FR" sz="1200" baseline="30000"/>
              <a:t>(Sécrétions de stéroïdes)</a:t>
            </a:r>
          </a:p>
          <a:p>
            <a:pPr algn="ctr" eaLnBrk="1" hangingPunct="1">
              <a:spcBef>
                <a:spcPct val="50000"/>
              </a:spcBef>
            </a:pPr>
            <a:endParaRPr lang="fr-FR" altLang="fr-FR" sz="1200" baseline="30000"/>
          </a:p>
          <a:p>
            <a:pPr algn="ctr" eaLnBrk="1" hangingPunct="1">
              <a:spcBef>
                <a:spcPct val="50000"/>
              </a:spcBef>
            </a:pPr>
            <a:r>
              <a:rPr lang="fr-FR" altLang="fr-FR" sz="1600" baseline="30000"/>
              <a:t>Thèque interne de l’ovule</a:t>
            </a:r>
            <a:endParaRPr lang="fr-FR" altLang="fr-FR" sz="800" baseline="30000"/>
          </a:p>
          <a:p>
            <a:pPr algn="ctr" eaLnBrk="1" hangingPunct="1">
              <a:spcBef>
                <a:spcPct val="50000"/>
              </a:spcBef>
            </a:pPr>
            <a:endParaRPr lang="fr-FR" altLang="fr-FR" sz="1600" baseline="30000"/>
          </a:p>
          <a:p>
            <a:pPr algn="ctr" eaLnBrk="1" hangingPunct="1">
              <a:spcBef>
                <a:spcPct val="50000"/>
              </a:spcBef>
            </a:pPr>
            <a:r>
              <a:rPr lang="fr-FR" altLang="fr-FR" sz="1600" baseline="30000"/>
              <a:t>Cholestérol</a:t>
            </a:r>
          </a:p>
          <a:p>
            <a:pPr algn="ctr" eaLnBrk="1" hangingPunct="1">
              <a:spcBef>
                <a:spcPct val="50000"/>
              </a:spcBef>
            </a:pPr>
            <a:endParaRPr lang="fr-FR" altLang="fr-FR" sz="1600" baseline="30000"/>
          </a:p>
          <a:p>
            <a:pPr algn="ctr" eaLnBrk="1" hangingPunct="1">
              <a:spcBef>
                <a:spcPct val="50000"/>
              </a:spcBef>
            </a:pPr>
            <a:r>
              <a:rPr lang="fr-FR" altLang="fr-FR" sz="1600" baseline="30000"/>
              <a:t>Prégnolone</a:t>
            </a:r>
          </a:p>
          <a:p>
            <a:pPr algn="ctr" eaLnBrk="1" hangingPunct="1">
              <a:spcBef>
                <a:spcPct val="50000"/>
              </a:spcBef>
            </a:pPr>
            <a:endParaRPr lang="fr-FR" altLang="fr-FR" sz="1600" baseline="30000"/>
          </a:p>
          <a:p>
            <a:pPr algn="ctr" eaLnBrk="1" hangingPunct="1">
              <a:spcBef>
                <a:spcPct val="50000"/>
              </a:spcBef>
            </a:pPr>
            <a:r>
              <a:rPr lang="fr-FR" altLang="fr-FR" sz="1600" baseline="30000"/>
              <a:t>Progestérone </a:t>
            </a:r>
          </a:p>
          <a:p>
            <a:pPr algn="ctr" eaLnBrk="1" hangingPunct="1">
              <a:spcBef>
                <a:spcPct val="50000"/>
              </a:spcBef>
            </a:pPr>
            <a:endParaRPr lang="fr-FR" altLang="fr-FR" sz="1600" baseline="30000"/>
          </a:p>
          <a:p>
            <a:pPr algn="ctr" eaLnBrk="1" hangingPunct="1">
              <a:spcBef>
                <a:spcPct val="50000"/>
              </a:spcBef>
            </a:pPr>
            <a:r>
              <a:rPr lang="fr-FR" altLang="fr-FR" sz="1600" baseline="30000"/>
              <a:t>Androgènes</a:t>
            </a:r>
          </a:p>
          <a:p>
            <a:pPr algn="ctr" eaLnBrk="1" hangingPunct="1">
              <a:spcBef>
                <a:spcPct val="50000"/>
              </a:spcBef>
            </a:pPr>
            <a:endParaRPr lang="fr-FR" altLang="fr-FR" sz="1600" baseline="30000"/>
          </a:p>
          <a:p>
            <a:pPr algn="ctr" eaLnBrk="1" hangingPunct="1">
              <a:spcBef>
                <a:spcPct val="50000"/>
              </a:spcBef>
            </a:pPr>
            <a:r>
              <a:rPr lang="fr-FR" altLang="fr-FR" sz="1600" baseline="30000"/>
              <a:t>Oestrogènes</a:t>
            </a:r>
          </a:p>
          <a:p>
            <a:pPr algn="ctr" eaLnBrk="1" hangingPunct="1">
              <a:spcBef>
                <a:spcPct val="50000"/>
              </a:spcBef>
            </a:pPr>
            <a:endParaRPr lang="fr-FR" altLang="fr-FR" sz="1600" baseline="30000"/>
          </a:p>
          <a:p>
            <a:pPr algn="ctr" eaLnBrk="1" hangingPunct="1">
              <a:spcBef>
                <a:spcPct val="50000"/>
              </a:spcBef>
            </a:pPr>
            <a:endParaRPr lang="fr-FR" altLang="fr-FR" sz="1600" baseline="30000"/>
          </a:p>
        </p:txBody>
      </p:sp>
      <p:sp>
        <p:nvSpPr>
          <p:cNvPr id="35883" name="Line 69"/>
          <p:cNvSpPr>
            <a:spLocks noChangeShapeType="1"/>
          </p:cNvSpPr>
          <p:nvPr/>
        </p:nvSpPr>
        <p:spPr bwMode="auto">
          <a:xfrm>
            <a:off x="3786188" y="5572125"/>
            <a:ext cx="0" cy="282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84" name="Line 70"/>
          <p:cNvSpPr>
            <a:spLocks noChangeShapeType="1"/>
          </p:cNvSpPr>
          <p:nvPr/>
        </p:nvSpPr>
        <p:spPr bwMode="auto">
          <a:xfrm>
            <a:off x="3779838" y="4652963"/>
            <a:ext cx="0" cy="282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85" name="Line 71"/>
          <p:cNvSpPr>
            <a:spLocks noChangeShapeType="1"/>
          </p:cNvSpPr>
          <p:nvPr/>
        </p:nvSpPr>
        <p:spPr bwMode="auto">
          <a:xfrm>
            <a:off x="3779838" y="4149725"/>
            <a:ext cx="0" cy="282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86" name="Line 72"/>
          <p:cNvSpPr>
            <a:spLocks noChangeShapeType="1"/>
          </p:cNvSpPr>
          <p:nvPr/>
        </p:nvSpPr>
        <p:spPr bwMode="auto">
          <a:xfrm>
            <a:off x="3779838" y="3644900"/>
            <a:ext cx="0" cy="282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87" name="Line 73"/>
          <p:cNvSpPr>
            <a:spLocks noChangeShapeType="1"/>
          </p:cNvSpPr>
          <p:nvPr/>
        </p:nvSpPr>
        <p:spPr bwMode="auto">
          <a:xfrm>
            <a:off x="3779838" y="3213100"/>
            <a:ext cx="0" cy="282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88" name="Text Box 74"/>
          <p:cNvSpPr txBox="1">
            <a:spLocks noChangeArrowheads="1"/>
          </p:cNvSpPr>
          <p:nvPr/>
        </p:nvSpPr>
        <p:spPr bwMode="auto">
          <a:xfrm>
            <a:off x="1116013" y="5373688"/>
            <a:ext cx="1223962" cy="288925"/>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fr-FR" sz="1000">
                <a:ea typeface="Times New Roman" pitchFamily="18" charset="0"/>
                <a:cs typeface="Arial" pitchFamily="34" charset="0"/>
              </a:rPr>
              <a:t>AROMATASE</a:t>
            </a:r>
            <a:endParaRPr lang="fr-FR" altLang="fr-FR" sz="1800">
              <a:ea typeface="Times New Roman" pitchFamily="18" charset="0"/>
              <a:cs typeface="Arial" pitchFamily="34" charset="0"/>
            </a:endParaRPr>
          </a:p>
        </p:txBody>
      </p:sp>
      <p:sp>
        <p:nvSpPr>
          <p:cNvPr id="35889" name="Line 77"/>
          <p:cNvSpPr>
            <a:spLocks noChangeShapeType="1"/>
          </p:cNvSpPr>
          <p:nvPr/>
        </p:nvSpPr>
        <p:spPr bwMode="auto">
          <a:xfrm>
            <a:off x="7092950" y="2636838"/>
            <a:ext cx="0" cy="792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90" name="Line 78"/>
          <p:cNvSpPr>
            <a:spLocks noChangeShapeType="1"/>
          </p:cNvSpPr>
          <p:nvPr/>
        </p:nvSpPr>
        <p:spPr bwMode="auto">
          <a:xfrm>
            <a:off x="3492500" y="1773238"/>
            <a:ext cx="215900" cy="28733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91" name="Line 79"/>
          <p:cNvSpPr>
            <a:spLocks noChangeShapeType="1"/>
          </p:cNvSpPr>
          <p:nvPr/>
        </p:nvSpPr>
        <p:spPr bwMode="auto">
          <a:xfrm>
            <a:off x="2195513" y="1844675"/>
            <a:ext cx="0" cy="2159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92" name="Text Box 80"/>
          <p:cNvSpPr txBox="1">
            <a:spLocks noChangeArrowheads="1"/>
          </p:cNvSpPr>
          <p:nvPr/>
        </p:nvSpPr>
        <p:spPr bwMode="auto">
          <a:xfrm>
            <a:off x="6910388" y="0"/>
            <a:ext cx="2233612" cy="790575"/>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600">
                <a:ea typeface="Times New Roman" pitchFamily="18" charset="0"/>
                <a:cs typeface="Arial" pitchFamily="34" charset="0"/>
              </a:rPr>
              <a:t>Schématisation de la Neurocrinie </a:t>
            </a:r>
          </a:p>
          <a:p>
            <a:pPr algn="ctr" eaLnBrk="1" hangingPunct="1"/>
            <a:r>
              <a:rPr lang="fr-FR" altLang="fr-FR" sz="1600">
                <a:ea typeface="Times New Roman" pitchFamily="18" charset="0"/>
                <a:cs typeface="Arial" pitchFamily="34" charset="0"/>
              </a:rPr>
              <a:t>utéro-ovarienne</a:t>
            </a:r>
          </a:p>
        </p:txBody>
      </p:sp>
      <p:sp>
        <p:nvSpPr>
          <p:cNvPr id="35893" name="AutoShape 81"/>
          <p:cNvSpPr>
            <a:spLocks/>
          </p:cNvSpPr>
          <p:nvPr/>
        </p:nvSpPr>
        <p:spPr bwMode="auto">
          <a:xfrm>
            <a:off x="4284663" y="4652963"/>
            <a:ext cx="215900" cy="720725"/>
          </a:xfrm>
          <a:prstGeom prst="leftBrace">
            <a:avLst>
              <a:gd name="adj1" fmla="val 2781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35894" name="Text Box 82"/>
          <p:cNvSpPr txBox="1">
            <a:spLocks noChangeArrowheads="1"/>
          </p:cNvSpPr>
          <p:nvPr/>
        </p:nvSpPr>
        <p:spPr bwMode="auto">
          <a:xfrm>
            <a:off x="3419475" y="908050"/>
            <a:ext cx="1714500" cy="228600"/>
          </a:xfrm>
          <a:prstGeom prst="rect">
            <a:avLst/>
          </a:prstGeom>
          <a:solidFill>
            <a:srgbClr val="FFFFFF"/>
          </a:solidFill>
          <a:ln w="9525">
            <a:solidFill>
              <a:srgbClr val="000000"/>
            </a:solidFill>
            <a:miter lim="800000"/>
            <a:headEnd/>
            <a:tailEnd/>
          </a:ln>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100">
                <a:ea typeface="Times New Roman" pitchFamily="18" charset="0"/>
                <a:cs typeface="Arial" pitchFamily="34" charset="0"/>
              </a:rPr>
              <a:t>Post</a:t>
            </a:r>
            <a:endParaRPr lang="fr-FR" altLang="fr-FR" sz="1800">
              <a:ea typeface="Times New Roman" pitchFamily="18" charset="0"/>
              <a:cs typeface="Arial" pitchFamily="34" charset="0"/>
            </a:endParaRPr>
          </a:p>
        </p:txBody>
      </p:sp>
      <p:pic>
        <p:nvPicPr>
          <p:cNvPr id="35895" name="Picture 83" descr="bra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549275"/>
            <a:ext cx="7921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Rectangle 26"/>
          <p:cNvSpPr>
            <a:spLocks noChangeArrowheads="1"/>
          </p:cNvSpPr>
          <p:nvPr/>
        </p:nvSpPr>
        <p:spPr bwMode="auto">
          <a:xfrm>
            <a:off x="2071688" y="4857750"/>
            <a:ext cx="5305425" cy="12747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endParaRPr lang="fr-FR" altLang="fr-FR" sz="1100" u="sng">
              <a:solidFill>
                <a:srgbClr val="003399"/>
              </a:solidFill>
              <a:latin typeface="Candara" pitchFamily="34" charset="0"/>
            </a:endParaRPr>
          </a:p>
          <a:p>
            <a:pPr algn="ctr" eaLnBrk="1" hangingPunct="1"/>
            <a:r>
              <a:rPr lang="fr-FR" altLang="fr-FR" sz="2000" u="sng">
                <a:solidFill>
                  <a:srgbClr val="003399"/>
                </a:solidFill>
                <a:latin typeface="Candara" pitchFamily="34" charset="0"/>
              </a:rPr>
              <a:t>- LA FECONDATION -</a:t>
            </a:r>
          </a:p>
          <a:p>
            <a:pPr algn="ctr" eaLnBrk="1" hangingPunct="1"/>
            <a:endParaRPr lang="fr-FR" altLang="fr-FR" sz="2000" u="sng">
              <a:solidFill>
                <a:srgbClr val="003399"/>
              </a:solidFill>
              <a:latin typeface="Candara" pitchFamily="34" charset="0"/>
            </a:endParaRPr>
          </a:p>
          <a:p>
            <a:pPr algn="ctr" eaLnBrk="1" hangingPunct="1"/>
            <a:r>
              <a:rPr lang="fr-FR" altLang="fr-FR" sz="2000" u="sng">
                <a:solidFill>
                  <a:srgbClr val="003399"/>
                </a:solidFill>
                <a:latin typeface="Candara" pitchFamily="34" charset="0"/>
              </a:rPr>
              <a:t>- "LE FILM" -</a:t>
            </a:r>
          </a:p>
          <a:p>
            <a:pPr algn="ctr" eaLnBrk="1" hangingPunct="1"/>
            <a:endParaRPr lang="fr-FR" altLang="fr-FR" sz="2000" u="sng">
              <a:solidFill>
                <a:srgbClr val="003399"/>
              </a:solidFill>
              <a:latin typeface="Candara" pitchFamily="34" charset="0"/>
            </a:endParaRPr>
          </a:p>
        </p:txBody>
      </p:sp>
      <p:pic>
        <p:nvPicPr>
          <p:cNvPr id="36874" name="Picture 53" descr="FoxLogo_Color20RG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4103687"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1" descr="sperm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949502" y="1628775"/>
            <a:ext cx="3784600" cy="2185988"/>
          </a:xfrm>
          <a:noFill/>
        </p:spPr>
      </p:pic>
      <p:pic>
        <p:nvPicPr>
          <p:cNvPr id="43011" name="Picture 13" descr="sperm3"/>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43805" y="4149725"/>
            <a:ext cx="3832225" cy="2185988"/>
          </a:xfrm>
          <a:noFill/>
        </p:spPr>
      </p:pic>
      <p:pic>
        <p:nvPicPr>
          <p:cNvPr id="43012" name="Picture 15" descr="sperm1"/>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43805" y="1628775"/>
            <a:ext cx="3840163" cy="2187575"/>
          </a:xfrm>
          <a:noFill/>
        </p:spPr>
      </p:pic>
      <p:pic>
        <p:nvPicPr>
          <p:cNvPr id="43014" name="Picture 17" descr="sperm4"/>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4932040" y="4149725"/>
            <a:ext cx="3802062" cy="2187575"/>
          </a:xfrm>
          <a:noFill/>
        </p:spPr>
      </p:pic>
      <p:sp>
        <p:nvSpPr>
          <p:cNvPr id="43022" name="Rectangle 26"/>
          <p:cNvSpPr>
            <a:spLocks noChangeArrowheads="1"/>
          </p:cNvSpPr>
          <p:nvPr/>
        </p:nvSpPr>
        <p:spPr bwMode="auto">
          <a:xfrm>
            <a:off x="2071688" y="714375"/>
            <a:ext cx="6192837"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Fécondation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4" descr="sperm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744788" y="1407319"/>
            <a:ext cx="3797300" cy="2185987"/>
          </a:xfrm>
          <a:noFill/>
        </p:spPr>
      </p:pic>
      <p:pic>
        <p:nvPicPr>
          <p:cNvPr id="44035" name="Picture 16" descr="sperm6"/>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932040" y="4005064"/>
            <a:ext cx="3716337" cy="2185988"/>
          </a:xfrm>
          <a:noFill/>
        </p:spPr>
      </p:pic>
      <p:pic>
        <p:nvPicPr>
          <p:cNvPr id="44036" name="Picture 18" descr="sperm7"/>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54831" y="4005064"/>
            <a:ext cx="3784600" cy="2187575"/>
          </a:xfrm>
          <a:noFill/>
        </p:spPr>
      </p:pic>
      <p:sp>
        <p:nvSpPr>
          <p:cNvPr id="44037" name="Text Box 8"/>
          <p:cNvSpPr txBox="1">
            <a:spLocks noChangeArrowheads="1"/>
          </p:cNvSpPr>
          <p:nvPr/>
        </p:nvSpPr>
        <p:spPr bwMode="auto">
          <a:xfrm>
            <a:off x="250825" y="1341438"/>
            <a:ext cx="43926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a:solidFill>
                <a:srgbClr val="003399"/>
              </a:solidFill>
            </a:endParaRPr>
          </a:p>
          <a:p>
            <a:pPr eaLnBrk="1" hangingPunct="1"/>
            <a:endParaRPr lang="fr-FR" altLang="zh-CN" sz="1200" u="sng">
              <a:solidFill>
                <a:srgbClr val="003399"/>
              </a:solidFill>
              <a:ea typeface="SimSun" pitchFamily="2" charset="-122"/>
            </a:endParaRPr>
          </a:p>
          <a:p>
            <a:pPr eaLnBrk="1" hangingPunct="1"/>
            <a:endParaRPr lang="fr-FR" altLang="zh-CN" sz="12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p:txBody>
      </p:sp>
      <p:sp>
        <p:nvSpPr>
          <p:cNvPr id="44045" name="Rectangle 26"/>
          <p:cNvSpPr>
            <a:spLocks noChangeArrowheads="1"/>
          </p:cNvSpPr>
          <p:nvPr/>
        </p:nvSpPr>
        <p:spPr bwMode="auto">
          <a:xfrm>
            <a:off x="2071688" y="714375"/>
            <a:ext cx="6192837"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Fécondation -</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8"/>
          <p:cNvSpPr txBox="1">
            <a:spLocks noChangeArrowheads="1"/>
          </p:cNvSpPr>
          <p:nvPr/>
        </p:nvSpPr>
        <p:spPr bwMode="auto">
          <a:xfrm>
            <a:off x="250825" y="1341438"/>
            <a:ext cx="43926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a:solidFill>
                <a:srgbClr val="003399"/>
              </a:solidFill>
            </a:endParaRPr>
          </a:p>
          <a:p>
            <a:pPr eaLnBrk="1" hangingPunct="1"/>
            <a:endParaRPr lang="fr-FR" altLang="zh-CN" sz="1200" u="sng">
              <a:solidFill>
                <a:srgbClr val="003399"/>
              </a:solidFill>
              <a:ea typeface="SimSun" pitchFamily="2" charset="-122"/>
            </a:endParaRPr>
          </a:p>
          <a:p>
            <a:pPr eaLnBrk="1" hangingPunct="1"/>
            <a:endParaRPr lang="fr-FR" altLang="zh-CN" sz="12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p:txBody>
      </p:sp>
      <p:pic>
        <p:nvPicPr>
          <p:cNvPr id="46083" name="Picture 14" descr="t_GLAIR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19672" y="1628800"/>
            <a:ext cx="6481762" cy="4692650"/>
          </a:xfrm>
          <a:noFill/>
        </p:spPr>
      </p:pic>
      <p:sp>
        <p:nvSpPr>
          <p:cNvPr id="46091" name="Rectangle 26"/>
          <p:cNvSpPr>
            <a:spLocks noChangeArrowheads="1"/>
          </p:cNvSpPr>
          <p:nvPr/>
        </p:nvSpPr>
        <p:spPr bwMode="auto">
          <a:xfrm>
            <a:off x="2071688" y="714375"/>
            <a:ext cx="6192837"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Fécondation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a:solidFill>
                  <a:srgbClr val="003399"/>
                </a:solidFill>
                <a:latin typeface="Candara" pitchFamily="34" charset="0"/>
              </a:rPr>
              <a:t>- PLAN DE LA FORMATION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descr="embryon implan"/>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858838" y="1700213"/>
            <a:ext cx="1773238" cy="1828800"/>
          </a:xfrm>
          <a:noFill/>
        </p:spPr>
      </p:pic>
      <p:pic>
        <p:nvPicPr>
          <p:cNvPr id="60419" name="Picture 10" descr="embryon implan3"/>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228184" y="1723953"/>
            <a:ext cx="1584325" cy="1779588"/>
          </a:xfrm>
          <a:noFill/>
        </p:spPr>
      </p:pic>
      <p:pic>
        <p:nvPicPr>
          <p:cNvPr id="60420" name="Picture 12" descr="embryon implan4"/>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1651000" y="3861048"/>
            <a:ext cx="1874838" cy="2187575"/>
          </a:xfrm>
          <a:noFill/>
        </p:spPr>
      </p:pic>
      <p:pic>
        <p:nvPicPr>
          <p:cNvPr id="60422" name="Picture 14" descr="embryon implan5"/>
          <p:cNvPicPr>
            <a:picLocks noGrp="1" noChangeAspect="1" noChangeArrowheads="1"/>
          </p:cNvPicPr>
          <p:nvPr>
            <p:ph sz="quarter" idx="4294967295"/>
          </p:nvPr>
        </p:nvPicPr>
        <p:blipFill>
          <a:blip r:embed="rId6" cstate="print">
            <a:extLst>
              <a:ext uri="{28A0092B-C50C-407E-A947-70E740481C1C}">
                <a14:useLocalDpi xmlns:a14="http://schemas.microsoft.com/office/drawing/2010/main" val="0"/>
              </a:ext>
            </a:extLst>
          </a:blip>
          <a:srcRect/>
          <a:stretch>
            <a:fillRect/>
          </a:stretch>
        </p:blipFill>
        <p:spPr>
          <a:xfrm>
            <a:off x="5320411" y="3933056"/>
            <a:ext cx="1909762" cy="2187575"/>
          </a:xfrm>
          <a:noFill/>
        </p:spPr>
      </p:pic>
      <p:sp>
        <p:nvSpPr>
          <p:cNvPr id="60421" name="Text Box 5"/>
          <p:cNvSpPr txBox="1">
            <a:spLocks noChangeArrowheads="1"/>
          </p:cNvSpPr>
          <p:nvPr/>
        </p:nvSpPr>
        <p:spPr bwMode="auto">
          <a:xfrm>
            <a:off x="250825" y="1341438"/>
            <a:ext cx="43926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a:solidFill>
                <a:srgbClr val="003399"/>
              </a:solidFill>
            </a:endParaRPr>
          </a:p>
          <a:p>
            <a:pPr eaLnBrk="1" hangingPunct="1"/>
            <a:endParaRPr lang="fr-FR" altLang="zh-CN" sz="1200" u="sng">
              <a:solidFill>
                <a:srgbClr val="003399"/>
              </a:solidFill>
              <a:ea typeface="SimSun" pitchFamily="2" charset="-122"/>
            </a:endParaRPr>
          </a:p>
          <a:p>
            <a:pPr eaLnBrk="1" hangingPunct="1"/>
            <a:endParaRPr lang="fr-FR" altLang="zh-CN" sz="12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a:p>
            <a:pPr eaLnBrk="1" hangingPunct="1"/>
            <a:endParaRPr lang="fr-FR" altLang="zh-CN" sz="1200" baseline="30000">
              <a:solidFill>
                <a:srgbClr val="003399"/>
              </a:solidFill>
              <a:ea typeface="SimSun" pitchFamily="2" charset="-122"/>
            </a:endParaRPr>
          </a:p>
        </p:txBody>
      </p:sp>
      <p:pic>
        <p:nvPicPr>
          <p:cNvPr id="60423" name="Picture 16" descr="embryon impla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8412" y="1723953"/>
            <a:ext cx="16525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1" name="Rectangle 26"/>
          <p:cNvSpPr>
            <a:spLocks noChangeArrowheads="1"/>
          </p:cNvSpPr>
          <p:nvPr/>
        </p:nvSpPr>
        <p:spPr bwMode="auto">
          <a:xfrm>
            <a:off x="2071688" y="714375"/>
            <a:ext cx="6192837"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Fécondation -</a:t>
            </a:r>
          </a:p>
        </p:txBody>
      </p:sp>
      <p:sp>
        <p:nvSpPr>
          <p:cNvPr id="17" name="ZoneTexte 16"/>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16</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a:solidFill>
                  <a:srgbClr val="003399"/>
                </a:solidFill>
                <a:latin typeface="Candara" pitchFamily="34" charset="0"/>
              </a:rPr>
              <a:t>- INFERTILITE FEMININE -</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21</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684213" y="1482725"/>
            <a:ext cx="8064500" cy="4830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sz="2800" b="1" baseline="30000">
              <a:solidFill>
                <a:srgbClr val="003399"/>
              </a:solidFill>
            </a:endParaRPr>
          </a:p>
          <a:p>
            <a:pPr eaLnBrk="1" hangingPunct="1"/>
            <a:r>
              <a:rPr lang="fr-FR" altLang="fr-FR" sz="2800" u="sng" baseline="30000">
                <a:solidFill>
                  <a:srgbClr val="003399"/>
                </a:solidFill>
                <a:latin typeface="Candara" pitchFamily="34" charset="0"/>
              </a:rPr>
              <a:t>- INFERTILITE FEMININE</a:t>
            </a:r>
            <a:r>
              <a:rPr lang="fr-FR" altLang="fr-FR" sz="2800" baseline="30000">
                <a:solidFill>
                  <a:srgbClr val="003399"/>
                </a:solidFill>
                <a:latin typeface="Candara" pitchFamily="34" charset="0"/>
              </a:rPr>
              <a:t> </a:t>
            </a:r>
          </a:p>
          <a:p>
            <a:pPr eaLnBrk="1" hangingPunct="1"/>
            <a:r>
              <a:rPr lang="fr-FR" altLang="fr-FR" sz="2800" baseline="30000">
                <a:solidFill>
                  <a:srgbClr val="003399"/>
                </a:solidFill>
                <a:latin typeface="Candara" pitchFamily="34" charset="0"/>
              </a:rPr>
              <a:t>-</a:t>
            </a:r>
            <a:r>
              <a:rPr lang="fr-FR" altLang="fr-FR" sz="2800">
                <a:solidFill>
                  <a:srgbClr val="003399"/>
                </a:solidFill>
                <a:latin typeface="Candara" pitchFamily="34" charset="0"/>
              </a:rPr>
              <a:t> </a:t>
            </a:r>
            <a:r>
              <a:rPr lang="fr-FR" altLang="fr-FR" sz="2800" baseline="30000">
                <a:solidFill>
                  <a:srgbClr val="003399"/>
                </a:solidFill>
                <a:latin typeface="Candara" pitchFamily="34" charset="0"/>
              </a:rPr>
              <a:t>Les causes principales : (33% des infertilités)</a:t>
            </a:r>
          </a:p>
          <a:p>
            <a:pPr eaLnBrk="1" hangingPunct="1">
              <a:buFontTx/>
              <a:buChar char="-"/>
            </a:pPr>
            <a:endParaRPr lang="fr-FR" altLang="fr-FR" sz="2800" u="sng" baseline="30000">
              <a:solidFill>
                <a:srgbClr val="003399"/>
              </a:solidFill>
              <a:latin typeface="Candara" pitchFamily="34" charset="0"/>
            </a:endParaRPr>
          </a:p>
          <a:p>
            <a:pPr eaLnBrk="1" hangingPunct="1"/>
            <a:r>
              <a:rPr lang="fr-FR" altLang="fr-FR" sz="2800" u="sng" baseline="30000">
                <a:solidFill>
                  <a:srgbClr val="003399"/>
                </a:solidFill>
                <a:latin typeface="Candara" pitchFamily="34" charset="0"/>
              </a:rPr>
              <a:t>- A : Les Causes directes d'infertilité chez la femme</a:t>
            </a:r>
          </a:p>
          <a:p>
            <a:pPr eaLnBrk="1" hangingPunct="1"/>
            <a:r>
              <a:rPr lang="fr-FR" altLang="fr-FR" sz="2800" baseline="30000">
                <a:solidFill>
                  <a:srgbClr val="003399"/>
                </a:solidFill>
                <a:latin typeface="Candara" pitchFamily="34" charset="0"/>
              </a:rPr>
              <a:t>	</a:t>
            </a:r>
          </a:p>
          <a:p>
            <a:pPr eaLnBrk="1" hangingPunct="1"/>
            <a:r>
              <a:rPr lang="fr-FR" altLang="fr-FR" sz="2800" baseline="30000">
                <a:solidFill>
                  <a:srgbClr val="003399"/>
                </a:solidFill>
                <a:latin typeface="Candara" pitchFamily="34" charset="0"/>
              </a:rPr>
              <a:t>- les examens clinico-biologiques devront définir s'il s'agit d'une</a:t>
            </a:r>
            <a:br>
              <a:rPr lang="fr-FR" altLang="fr-FR" sz="2800" baseline="30000">
                <a:solidFill>
                  <a:srgbClr val="003399"/>
                </a:solidFill>
                <a:latin typeface="Candara" pitchFamily="34" charset="0"/>
              </a:rPr>
            </a:br>
            <a:r>
              <a:rPr lang="fr-FR" altLang="fr-FR" sz="2800" baseline="30000">
                <a:solidFill>
                  <a:srgbClr val="003399"/>
                </a:solidFill>
                <a:latin typeface="Candara" pitchFamily="34" charset="0"/>
              </a:rPr>
              <a:t/>
            </a:r>
            <a:br>
              <a:rPr lang="fr-FR" altLang="fr-FR" sz="2800" baseline="30000">
                <a:solidFill>
                  <a:srgbClr val="003399"/>
                </a:solidFill>
                <a:latin typeface="Candara" pitchFamily="34" charset="0"/>
              </a:rPr>
            </a:br>
            <a:r>
              <a:rPr lang="fr-FR" altLang="fr-FR" sz="2800" u="sng" baseline="30000">
                <a:solidFill>
                  <a:srgbClr val="003399"/>
                </a:solidFill>
                <a:latin typeface="Candara" pitchFamily="34" charset="0"/>
              </a:rPr>
              <a:t>1- Anomalies de l'ovulation :</a:t>
            </a:r>
          </a:p>
          <a:p>
            <a:pPr eaLnBrk="1" hangingPunct="1"/>
            <a:r>
              <a:rPr lang="fr-FR" altLang="fr-FR" sz="2800" baseline="30000">
                <a:solidFill>
                  <a:srgbClr val="003399"/>
                </a:solidFill>
                <a:latin typeface="Candara" pitchFamily="34" charset="0"/>
              </a:rPr>
              <a:t>	</a:t>
            </a:r>
          </a:p>
          <a:p>
            <a:pPr eaLnBrk="1" hangingPunct="1"/>
            <a:r>
              <a:rPr lang="fr-FR" altLang="fr-FR" sz="2800" baseline="30000">
                <a:solidFill>
                  <a:srgbClr val="003399"/>
                </a:solidFill>
                <a:latin typeface="Candara" pitchFamily="34" charset="0"/>
              </a:rPr>
              <a:t>	- Anovulation : absence totale d'ovulation.</a:t>
            </a:r>
            <a:br>
              <a:rPr lang="fr-FR" altLang="fr-FR" sz="2800" baseline="30000">
                <a:solidFill>
                  <a:srgbClr val="003399"/>
                </a:solidFill>
                <a:latin typeface="Candara" pitchFamily="34" charset="0"/>
              </a:rPr>
            </a:br>
            <a:r>
              <a:rPr lang="fr-FR" altLang="fr-FR" sz="2800" baseline="30000">
                <a:solidFill>
                  <a:srgbClr val="003399"/>
                </a:solidFill>
                <a:latin typeface="Candara" pitchFamily="34" charset="0"/>
              </a:rPr>
              <a:t>	</a:t>
            </a:r>
          </a:p>
          <a:p>
            <a:pPr eaLnBrk="1" hangingPunct="1"/>
            <a:r>
              <a:rPr lang="fr-FR" altLang="fr-FR" sz="2800" baseline="30000">
                <a:solidFill>
                  <a:srgbClr val="003399"/>
                </a:solidFill>
                <a:latin typeface="Candara" pitchFamily="34" charset="0"/>
              </a:rPr>
              <a:t>	- Dysovulation : alternance de cycle avec et sans ovulation.</a:t>
            </a:r>
            <a:br>
              <a:rPr lang="fr-FR" altLang="fr-FR" sz="2800" baseline="30000">
                <a:solidFill>
                  <a:srgbClr val="003399"/>
                </a:solidFill>
                <a:latin typeface="Candara" pitchFamily="34" charset="0"/>
              </a:rPr>
            </a:br>
            <a:r>
              <a:rPr lang="fr-FR" altLang="fr-FR" sz="2800" baseline="30000">
                <a:solidFill>
                  <a:srgbClr val="003399"/>
                </a:solidFill>
                <a:latin typeface="Candara" pitchFamily="34" charset="0"/>
              </a:rPr>
              <a:t>	</a:t>
            </a:r>
          </a:p>
          <a:p>
            <a:pPr eaLnBrk="1" hangingPunct="1"/>
            <a:r>
              <a:rPr lang="fr-FR" altLang="fr-FR" sz="2800" baseline="30000">
                <a:solidFill>
                  <a:srgbClr val="003399"/>
                </a:solidFill>
                <a:latin typeface="Candara" pitchFamily="34" charset="0"/>
              </a:rPr>
              <a:t>	- Diagnostic : courbe de température, dosages hormonaux...</a:t>
            </a:r>
          </a:p>
          <a:p>
            <a:pPr eaLnBrk="1" hangingPunct="1"/>
            <a:endParaRPr lang="fr-FR" altLang="fr-FR" sz="2800" baseline="30000">
              <a:solidFill>
                <a:srgbClr val="003399"/>
              </a:solidFill>
              <a:latin typeface="Candara" pitchFamily="34" charset="0"/>
            </a:endParaRPr>
          </a:p>
        </p:txBody>
      </p:sp>
      <p:sp>
        <p:nvSpPr>
          <p:cNvPr id="64522"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INFERTILITE FEMININE -</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21</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ChangeArrowheads="1"/>
          </p:cNvSpPr>
          <p:nvPr/>
        </p:nvSpPr>
        <p:spPr bwMode="auto">
          <a:xfrm>
            <a:off x="684213" y="1050925"/>
            <a:ext cx="8064500" cy="5694363"/>
          </a:xfrm>
          <a:prstGeom prst="rect">
            <a:avLst/>
          </a:prstGeom>
          <a:noFill/>
          <a:ln>
            <a:noFill/>
          </a:ln>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sz="2800" b="1" baseline="30000" dirty="0">
              <a:solidFill>
                <a:srgbClr val="003399"/>
              </a:solidFill>
            </a:endParaRPr>
          </a:p>
          <a:p>
            <a:pPr eaLnBrk="1" hangingPunct="1"/>
            <a:r>
              <a:rPr lang="fr-FR" altLang="fr-FR" sz="2800" u="sng" baseline="30000" dirty="0">
                <a:solidFill>
                  <a:srgbClr val="003399"/>
                </a:solidFill>
                <a:latin typeface="Candara" pitchFamily="34" charset="0"/>
              </a:rPr>
              <a:t>- INFERTILITE FEMININE</a:t>
            </a:r>
            <a:r>
              <a:rPr lang="fr-FR" altLang="fr-FR" sz="2800" baseline="30000" dirty="0">
                <a:solidFill>
                  <a:srgbClr val="003399"/>
                </a:solidFill>
                <a:latin typeface="Candara" pitchFamily="34" charset="0"/>
              </a:rPr>
              <a:t> </a:t>
            </a:r>
          </a:p>
          <a:p>
            <a:pPr eaLnBrk="1" hangingPunct="1"/>
            <a:endParaRPr lang="fr-FR" altLang="fr-FR" sz="2800" u="sng" baseline="30000" dirty="0">
              <a:solidFill>
                <a:srgbClr val="003399"/>
              </a:solidFill>
              <a:latin typeface="Candara" pitchFamily="34" charset="0"/>
            </a:endParaRPr>
          </a:p>
          <a:p>
            <a:pPr eaLnBrk="1" hangingPunct="1"/>
            <a:r>
              <a:rPr lang="fr-FR" altLang="fr-FR" sz="2800" u="sng" baseline="30000" dirty="0">
                <a:solidFill>
                  <a:srgbClr val="003399"/>
                </a:solidFill>
                <a:latin typeface="Candara" pitchFamily="34" charset="0"/>
              </a:rPr>
              <a:t>2- Anomalies du tractus génital</a:t>
            </a:r>
            <a:r>
              <a:rPr lang="fr-FR" altLang="fr-FR" sz="2800" baseline="30000" dirty="0">
                <a:solidFill>
                  <a:srgbClr val="003399"/>
                </a:solidFill>
                <a:latin typeface="Candara" pitchFamily="34" charset="0"/>
              </a:rPr>
              <a:t> :</a:t>
            </a:r>
          </a:p>
          <a:p>
            <a:pPr eaLnBrk="1" hangingPunct="1"/>
            <a:endParaRPr lang="fr-FR" altLang="fr-FR" sz="2800" baseline="30000" dirty="0">
              <a:solidFill>
                <a:srgbClr val="003399"/>
              </a:solidFill>
              <a:latin typeface="Candara" pitchFamily="34" charset="0"/>
            </a:endParaRPr>
          </a:p>
          <a:p>
            <a:pPr eaLnBrk="1" hangingPunct="1"/>
            <a:r>
              <a:rPr lang="fr-FR" altLang="fr-FR" sz="2800" baseline="30000" dirty="0">
                <a:solidFill>
                  <a:srgbClr val="003399"/>
                </a:solidFill>
                <a:latin typeface="Candara" pitchFamily="34" charset="0"/>
              </a:rPr>
              <a:t>- Anomalies des trompes : altérées ou obturées pour différentes raison (infection, grossesses extra-utérines...)</a:t>
            </a:r>
            <a:br>
              <a:rPr lang="fr-FR" altLang="fr-FR" sz="2800" baseline="30000" dirty="0">
                <a:solidFill>
                  <a:srgbClr val="003399"/>
                </a:solidFill>
                <a:latin typeface="Candara" pitchFamily="34" charset="0"/>
              </a:rPr>
            </a:br>
            <a:endParaRPr lang="fr-FR" altLang="fr-FR" sz="2800" baseline="30000" dirty="0">
              <a:solidFill>
                <a:srgbClr val="003399"/>
              </a:solidFill>
              <a:latin typeface="Candara" pitchFamily="34" charset="0"/>
            </a:endParaRPr>
          </a:p>
          <a:p>
            <a:pPr eaLnBrk="1" hangingPunct="1"/>
            <a:r>
              <a:rPr lang="fr-FR" altLang="fr-FR" sz="2800" baseline="30000" dirty="0">
                <a:solidFill>
                  <a:srgbClr val="003399"/>
                </a:solidFill>
                <a:latin typeface="Candara" pitchFamily="34" charset="0"/>
              </a:rPr>
              <a:t>- Anomalies utérines (bifides, cloisonné,....)</a:t>
            </a:r>
          </a:p>
          <a:p>
            <a:pPr eaLnBrk="1" hangingPunct="1"/>
            <a:r>
              <a:rPr lang="fr-FR" altLang="fr-FR" sz="2800" baseline="30000" dirty="0">
                <a:solidFill>
                  <a:srgbClr val="003399"/>
                </a:solidFill>
                <a:latin typeface="Candara" pitchFamily="34" charset="0"/>
              </a:rPr>
              <a:t>-</a:t>
            </a:r>
            <a:r>
              <a:rPr lang="fr-FR" altLang="fr-FR" sz="2800" dirty="0">
                <a:solidFill>
                  <a:srgbClr val="003399"/>
                </a:solidFill>
                <a:latin typeface="Candara" pitchFamily="34" charset="0"/>
              </a:rPr>
              <a:t> </a:t>
            </a:r>
            <a:r>
              <a:rPr lang="fr-FR" altLang="fr-FR" sz="2800" baseline="30000" dirty="0">
                <a:solidFill>
                  <a:srgbClr val="003399"/>
                </a:solidFill>
                <a:latin typeface="Candara" pitchFamily="34" charset="0"/>
              </a:rPr>
              <a:t>Endométriose = stérilités mécaniques (obstacle) </a:t>
            </a:r>
          </a:p>
          <a:p>
            <a:pPr eaLnBrk="1" hangingPunct="1"/>
            <a:r>
              <a:rPr lang="fr-FR" altLang="fr-FR" sz="2800" baseline="30000" dirty="0">
                <a:solidFill>
                  <a:srgbClr val="003399"/>
                </a:solidFill>
                <a:latin typeface="Candara" pitchFamily="34" charset="0"/>
              </a:rPr>
              <a:t>	=  </a:t>
            </a:r>
            <a:r>
              <a:rPr lang="fr-FR" altLang="fr-FR" sz="2800" baseline="30000" dirty="0" err="1">
                <a:solidFill>
                  <a:srgbClr val="003399"/>
                </a:solidFill>
                <a:latin typeface="Candara" pitchFamily="34" charset="0"/>
              </a:rPr>
              <a:t>gamétotoxique</a:t>
            </a:r>
            <a:r>
              <a:rPr lang="fr-FR" altLang="fr-FR" sz="2800" baseline="30000" dirty="0">
                <a:solidFill>
                  <a:srgbClr val="003399"/>
                </a:solidFill>
                <a:latin typeface="Candara" pitchFamily="34" charset="0"/>
              </a:rPr>
              <a:t> et </a:t>
            </a:r>
            <a:r>
              <a:rPr lang="fr-FR" altLang="fr-FR" sz="2800" baseline="30000" dirty="0" err="1">
                <a:solidFill>
                  <a:srgbClr val="003399"/>
                </a:solidFill>
                <a:latin typeface="Candara" pitchFamily="34" charset="0"/>
              </a:rPr>
              <a:t>embryotoxique</a:t>
            </a:r>
            <a:r>
              <a:rPr lang="fr-FR" altLang="fr-FR" sz="2800" baseline="30000" dirty="0">
                <a:solidFill>
                  <a:srgbClr val="003399"/>
                </a:solidFill>
                <a:latin typeface="Candara" pitchFamily="34" charset="0"/>
              </a:rPr>
              <a:t>  (Elaboration de substance délétères)</a:t>
            </a:r>
            <a:br>
              <a:rPr lang="fr-FR" altLang="fr-FR" sz="2800" baseline="30000" dirty="0">
                <a:solidFill>
                  <a:srgbClr val="003399"/>
                </a:solidFill>
                <a:latin typeface="Candara" pitchFamily="34" charset="0"/>
              </a:rPr>
            </a:br>
            <a:r>
              <a:rPr lang="fr-FR" altLang="fr-FR" sz="2800" baseline="30000" dirty="0">
                <a:solidFill>
                  <a:srgbClr val="003399"/>
                </a:solidFill>
                <a:latin typeface="Candara" pitchFamily="34" charset="0"/>
              </a:rPr>
              <a:t>	- Diagnostic : échographique, coelioscopique ( RMN).</a:t>
            </a:r>
          </a:p>
          <a:p>
            <a:pPr eaLnBrk="1" hangingPunct="1"/>
            <a:r>
              <a:rPr lang="fr-FR" altLang="fr-FR" sz="2800" baseline="30000" dirty="0">
                <a:solidFill>
                  <a:srgbClr val="003399"/>
                </a:solidFill>
                <a:latin typeface="Candara" pitchFamily="34" charset="0"/>
              </a:rPr>
              <a:t>	</a:t>
            </a:r>
          </a:p>
          <a:p>
            <a:pPr eaLnBrk="1" hangingPunct="1"/>
            <a:r>
              <a:rPr lang="fr-FR" altLang="fr-FR" sz="2800" baseline="30000" dirty="0">
                <a:solidFill>
                  <a:srgbClr val="003399"/>
                </a:solidFill>
                <a:latin typeface="Candara" pitchFamily="34" charset="0"/>
              </a:rPr>
              <a:t> - Anomalies de la qualité de la glaire dues à des causes hormonales, infectieuses, interventionnelles 	(</a:t>
            </a:r>
            <a:r>
              <a:rPr lang="fr-FR" altLang="fr-FR" sz="2800" baseline="30000" dirty="0" err="1">
                <a:solidFill>
                  <a:srgbClr val="003399"/>
                </a:solidFill>
                <a:latin typeface="Candara" pitchFamily="34" charset="0"/>
              </a:rPr>
              <a:t>conisation</a:t>
            </a:r>
            <a:r>
              <a:rPr lang="fr-FR" altLang="fr-FR" sz="2800" baseline="30000" dirty="0">
                <a:solidFill>
                  <a:srgbClr val="003399"/>
                </a:solidFill>
                <a:latin typeface="Candara" pitchFamily="34" charset="0"/>
              </a:rPr>
              <a:t>).</a:t>
            </a:r>
            <a:br>
              <a:rPr lang="fr-FR" altLang="fr-FR" sz="2800" baseline="30000" dirty="0">
                <a:solidFill>
                  <a:srgbClr val="003399"/>
                </a:solidFill>
                <a:latin typeface="Candara" pitchFamily="34" charset="0"/>
              </a:rPr>
            </a:br>
            <a:r>
              <a:rPr lang="fr-FR" altLang="fr-FR" sz="2800" baseline="30000" dirty="0">
                <a:solidFill>
                  <a:srgbClr val="003399"/>
                </a:solidFill>
                <a:latin typeface="Candara" pitchFamily="34" charset="0"/>
              </a:rPr>
              <a:t>	</a:t>
            </a:r>
          </a:p>
          <a:p>
            <a:pPr eaLnBrk="1" hangingPunct="1"/>
            <a:r>
              <a:rPr lang="fr-FR" altLang="fr-FR" sz="2800" baseline="30000" dirty="0">
                <a:solidFill>
                  <a:srgbClr val="003399"/>
                </a:solidFill>
                <a:latin typeface="Candara" pitchFamily="34" charset="0"/>
              </a:rPr>
              <a:t>- Diagnostic : biologique (test de HUHNER......)</a:t>
            </a:r>
          </a:p>
          <a:p>
            <a:pPr eaLnBrk="1" hangingPunct="1"/>
            <a:endParaRPr lang="fr-FR" altLang="fr-FR" sz="2800" baseline="30000" dirty="0">
              <a:solidFill>
                <a:srgbClr val="003399"/>
              </a:solidFill>
              <a:latin typeface="Candara" pitchFamily="34" charset="0"/>
            </a:endParaRPr>
          </a:p>
        </p:txBody>
      </p:sp>
      <p:sp>
        <p:nvSpPr>
          <p:cNvPr id="65546"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INFERTILITE FEMININE -</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21</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ChangeArrowheads="1"/>
          </p:cNvSpPr>
          <p:nvPr/>
        </p:nvSpPr>
        <p:spPr bwMode="auto">
          <a:xfrm>
            <a:off x="865218" y="1022078"/>
            <a:ext cx="8064500" cy="5837495"/>
          </a:xfrm>
          <a:prstGeom prst="rect">
            <a:avLst/>
          </a:prstGeom>
          <a:noFill/>
          <a:ln>
            <a:noFill/>
          </a:ln>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sz="2800" b="1" baseline="30000" dirty="0">
              <a:solidFill>
                <a:srgbClr val="003399"/>
              </a:solidFill>
            </a:endParaRPr>
          </a:p>
          <a:p>
            <a:pPr eaLnBrk="1" hangingPunct="1"/>
            <a:r>
              <a:rPr lang="fr-FR" altLang="fr-FR" sz="2800" u="sng" baseline="30000" dirty="0">
                <a:solidFill>
                  <a:srgbClr val="003399"/>
                </a:solidFill>
                <a:latin typeface="Candara" pitchFamily="34" charset="0"/>
              </a:rPr>
              <a:t>- INFERTILITE FEMININE</a:t>
            </a:r>
            <a:r>
              <a:rPr lang="fr-FR" altLang="fr-FR" sz="2800" baseline="30000" dirty="0">
                <a:solidFill>
                  <a:srgbClr val="003399"/>
                </a:solidFill>
                <a:latin typeface="Candara" pitchFamily="34" charset="0"/>
              </a:rPr>
              <a:t> </a:t>
            </a:r>
          </a:p>
          <a:p>
            <a:pPr eaLnBrk="1" hangingPunct="1"/>
            <a:r>
              <a:rPr lang="fr-FR" altLang="fr-FR" sz="2800" u="sng" baseline="30000" dirty="0">
                <a:solidFill>
                  <a:srgbClr val="003399"/>
                </a:solidFill>
                <a:latin typeface="Candara" pitchFamily="34" charset="0"/>
              </a:rPr>
              <a:t>- 3 - Les syndromes spécifiques : </a:t>
            </a:r>
            <a:r>
              <a:rPr lang="fr-FR" altLang="fr-FR" sz="2800" baseline="30000" dirty="0">
                <a:solidFill>
                  <a:srgbClr val="003399"/>
                </a:solidFill>
                <a:latin typeface="Candara" pitchFamily="34" charset="0"/>
              </a:rPr>
              <a:t>Ovaires </a:t>
            </a:r>
            <a:r>
              <a:rPr lang="fr-FR" altLang="fr-FR" sz="2800" baseline="30000" dirty="0" err="1">
                <a:solidFill>
                  <a:srgbClr val="003399"/>
                </a:solidFill>
                <a:latin typeface="Candara" pitchFamily="34" charset="0"/>
              </a:rPr>
              <a:t>polykystiques</a:t>
            </a:r>
            <a:r>
              <a:rPr lang="fr-FR" altLang="fr-FR" sz="2800" baseline="30000" dirty="0">
                <a:solidFill>
                  <a:srgbClr val="003399"/>
                </a:solidFill>
                <a:latin typeface="Candara" pitchFamily="34" charset="0"/>
              </a:rPr>
              <a:t>, </a:t>
            </a:r>
            <a:r>
              <a:rPr lang="fr-FR" altLang="fr-FR" sz="2800" baseline="30000" dirty="0" err="1">
                <a:solidFill>
                  <a:srgbClr val="003399"/>
                </a:solidFill>
                <a:latin typeface="Candara" pitchFamily="34" charset="0"/>
              </a:rPr>
              <a:t>hyperandrogénies</a:t>
            </a:r>
            <a:endParaRPr lang="fr-FR" altLang="fr-FR" sz="2800" baseline="30000" dirty="0">
              <a:solidFill>
                <a:srgbClr val="003399"/>
              </a:solidFill>
              <a:latin typeface="Candara" pitchFamily="34" charset="0"/>
            </a:endParaRPr>
          </a:p>
          <a:p>
            <a:pPr eaLnBrk="1" hangingPunct="1"/>
            <a:endParaRPr lang="fr-FR" altLang="fr-FR" sz="2800" baseline="30000" dirty="0">
              <a:solidFill>
                <a:srgbClr val="003399"/>
              </a:solidFill>
              <a:latin typeface="Candara" pitchFamily="34" charset="0"/>
            </a:endParaRPr>
          </a:p>
          <a:p>
            <a:pPr eaLnBrk="1" hangingPunct="1"/>
            <a:r>
              <a:rPr lang="fr-FR" altLang="fr-FR" sz="2800" u="sng" baseline="30000" dirty="0">
                <a:solidFill>
                  <a:srgbClr val="003399"/>
                </a:solidFill>
                <a:latin typeface="Candara" pitchFamily="34" charset="0"/>
              </a:rPr>
              <a:t>- 4 - Anomalie du caryotype </a:t>
            </a:r>
            <a:r>
              <a:rPr lang="fr-FR" altLang="fr-FR" sz="2800" baseline="30000" dirty="0">
                <a:solidFill>
                  <a:srgbClr val="003399"/>
                </a:solidFill>
                <a:latin typeface="Candara" pitchFamily="34" charset="0"/>
              </a:rPr>
              <a:t>: décision prise selon les cas de figure par le conseil génétique.</a:t>
            </a:r>
          </a:p>
          <a:p>
            <a:pPr eaLnBrk="1" hangingPunct="1"/>
            <a:endParaRPr lang="fr-FR" altLang="fr-FR" sz="2800" baseline="30000" dirty="0">
              <a:solidFill>
                <a:srgbClr val="003399"/>
              </a:solidFill>
              <a:latin typeface="Candara" pitchFamily="34" charset="0"/>
            </a:endParaRPr>
          </a:p>
          <a:p>
            <a:pPr eaLnBrk="1" hangingPunct="1"/>
            <a:r>
              <a:rPr lang="fr-FR" altLang="fr-FR" sz="2800" u="sng" baseline="30000" dirty="0">
                <a:solidFill>
                  <a:srgbClr val="003399"/>
                </a:solidFill>
                <a:latin typeface="Candara" pitchFamily="34" charset="0"/>
              </a:rPr>
              <a:t>- B : Les Causes indirectes d'infertilité chez la femme</a:t>
            </a:r>
          </a:p>
          <a:p>
            <a:pPr eaLnBrk="1" hangingPunct="1"/>
            <a:endParaRPr lang="fr-FR" altLang="fr-FR" sz="2800" baseline="30000" dirty="0">
              <a:solidFill>
                <a:srgbClr val="003399"/>
              </a:solidFill>
              <a:latin typeface="Candara" pitchFamily="34" charset="0"/>
            </a:endParaRPr>
          </a:p>
          <a:p>
            <a:pPr eaLnBrk="1" hangingPunct="1"/>
            <a:r>
              <a:rPr lang="fr-FR" altLang="fr-FR" sz="2800" baseline="30000" dirty="0">
                <a:solidFill>
                  <a:srgbClr val="003399"/>
                </a:solidFill>
                <a:latin typeface="Candara" pitchFamily="34" charset="0"/>
              </a:rPr>
              <a:t>	- Rôle de l'âge, du poids, de l'état thyroïdien...</a:t>
            </a:r>
          </a:p>
          <a:p>
            <a:pPr eaLnBrk="1" hangingPunct="1"/>
            <a:r>
              <a:rPr lang="fr-FR" altLang="fr-FR" sz="2800" baseline="30000" dirty="0">
                <a:solidFill>
                  <a:srgbClr val="003399"/>
                </a:solidFill>
                <a:latin typeface="Candara" pitchFamily="34" charset="0"/>
              </a:rPr>
              <a:t>	- Les drogues "douces" : tabac, alcool....</a:t>
            </a:r>
          </a:p>
          <a:p>
            <a:pPr eaLnBrk="1" hangingPunct="1"/>
            <a:endParaRPr lang="fr-FR" altLang="fr-FR" sz="2800" baseline="30000" dirty="0">
              <a:solidFill>
                <a:srgbClr val="003399"/>
              </a:solidFill>
              <a:latin typeface="Candara" pitchFamily="34" charset="0"/>
            </a:endParaRPr>
          </a:p>
          <a:p>
            <a:pPr eaLnBrk="1" hangingPunct="1"/>
            <a:r>
              <a:rPr lang="fr-FR" altLang="fr-FR" sz="2800" u="sng" baseline="30000" dirty="0">
                <a:solidFill>
                  <a:srgbClr val="003399"/>
                </a:solidFill>
                <a:latin typeface="Candara" pitchFamily="34" charset="0"/>
              </a:rPr>
              <a:t>- INFERTILITE MIXTE </a:t>
            </a:r>
            <a:r>
              <a:rPr lang="fr-FR" altLang="fr-FR" sz="2800" baseline="30000" dirty="0">
                <a:solidFill>
                  <a:srgbClr val="003399"/>
                </a:solidFill>
                <a:latin typeface="Candara" pitchFamily="34" charset="0"/>
              </a:rPr>
              <a:t>(40% des infertilités</a:t>
            </a:r>
            <a:r>
              <a:rPr lang="fr-FR" altLang="fr-FR" sz="2800" baseline="30000" dirty="0" smtClean="0">
                <a:solidFill>
                  <a:srgbClr val="003399"/>
                </a:solidFill>
                <a:latin typeface="Candara" pitchFamily="34" charset="0"/>
              </a:rPr>
              <a:t>) </a:t>
            </a:r>
            <a:endParaRPr lang="fr-FR" altLang="fr-FR" sz="2800" baseline="30000" dirty="0">
              <a:solidFill>
                <a:srgbClr val="003399"/>
              </a:solidFill>
              <a:latin typeface="Candara" pitchFamily="34" charset="0"/>
            </a:endParaRPr>
          </a:p>
          <a:p>
            <a:pPr eaLnBrk="1" hangingPunct="1"/>
            <a:r>
              <a:rPr lang="fr-FR" altLang="fr-FR" sz="2800" baseline="30000" dirty="0">
                <a:solidFill>
                  <a:srgbClr val="003399"/>
                </a:solidFill>
                <a:latin typeface="Candara" pitchFamily="34" charset="0"/>
              </a:rPr>
              <a:t>Cette catégorie représente la majeure partie des infertilités dans le couple.</a:t>
            </a:r>
          </a:p>
          <a:p>
            <a:pPr eaLnBrk="1" hangingPunct="1"/>
            <a:r>
              <a:rPr lang="fr-FR" altLang="fr-FR" sz="2800" baseline="30000" dirty="0">
                <a:solidFill>
                  <a:srgbClr val="003399"/>
                </a:solidFill>
                <a:latin typeface="Candara" pitchFamily="34" charset="0"/>
              </a:rPr>
              <a:t>Elle est composée d'un facteur masculin et féminin.</a:t>
            </a:r>
          </a:p>
          <a:p>
            <a:pPr eaLnBrk="1" hangingPunct="1"/>
            <a:r>
              <a:rPr lang="fr-FR" altLang="fr-FR" sz="2800" baseline="30000" dirty="0">
                <a:solidFill>
                  <a:srgbClr val="003399"/>
                </a:solidFill>
                <a:latin typeface="Candara" pitchFamily="34" charset="0"/>
              </a:rPr>
              <a:t>La difficulté dans le traitement de cette population réside surtout dans le fait qu'il faut synchroniser les traitements de manière à obtenir en même temps une chance d'ovulation et une chance de fécondation.</a:t>
            </a:r>
          </a:p>
          <a:p>
            <a:pPr eaLnBrk="1" hangingPunct="1"/>
            <a:r>
              <a:rPr lang="fr-FR" altLang="fr-FR" sz="2800" baseline="30000" dirty="0">
                <a:solidFill>
                  <a:srgbClr val="003399"/>
                </a:solidFill>
                <a:latin typeface="Candara" pitchFamily="34" charset="0"/>
              </a:rPr>
              <a:t>Toutes Les techniques d'AMP (IAC, FIV, ICSI...) ont apporté beaucoup dans le traitement de ces cas complexes</a:t>
            </a:r>
            <a:r>
              <a:rPr lang="fr-FR" altLang="fr-FR" sz="2800" baseline="30000" dirty="0" smtClean="0">
                <a:solidFill>
                  <a:srgbClr val="003399"/>
                </a:solidFill>
                <a:latin typeface="Candara" pitchFamily="34" charset="0"/>
              </a:rPr>
              <a:t>.</a:t>
            </a:r>
            <a:endParaRPr lang="fr-FR" altLang="fr-FR" sz="2800" baseline="30000" dirty="0">
              <a:solidFill>
                <a:srgbClr val="003399"/>
              </a:solidFill>
              <a:latin typeface="Candara" pitchFamily="34" charset="0"/>
            </a:endParaRPr>
          </a:p>
        </p:txBody>
      </p:sp>
      <p:sp>
        <p:nvSpPr>
          <p:cNvPr id="65546"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INFERTILITE FEMININE -</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21</a:t>
            </a:r>
            <a:endParaRPr lang="fr-FR" dirty="0">
              <a:solidFill>
                <a:srgbClr val="003399"/>
              </a:solidFill>
            </a:endParaRPr>
          </a:p>
        </p:txBody>
      </p:sp>
    </p:spTree>
    <p:extLst>
      <p:ext uri="{BB962C8B-B14F-4D97-AF65-F5344CB8AC3E}">
        <p14:creationId xmlns:p14="http://schemas.microsoft.com/office/powerpoint/2010/main" val="182122690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ChangeArrowheads="1"/>
          </p:cNvSpPr>
          <p:nvPr/>
        </p:nvSpPr>
        <p:spPr bwMode="auto">
          <a:xfrm>
            <a:off x="865218" y="1165707"/>
            <a:ext cx="8064500" cy="5550237"/>
          </a:xfrm>
          <a:prstGeom prst="rect">
            <a:avLst/>
          </a:prstGeom>
          <a:noFill/>
          <a:ln>
            <a:noFill/>
          </a:ln>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sz="2800" b="1" baseline="30000" dirty="0">
              <a:solidFill>
                <a:srgbClr val="003399"/>
              </a:solidFill>
            </a:endParaRPr>
          </a:p>
          <a:p>
            <a:pPr eaLnBrk="1" hangingPunct="1"/>
            <a:r>
              <a:rPr lang="fr-FR" altLang="fr-FR" sz="2800" u="sng" baseline="30000" dirty="0">
                <a:solidFill>
                  <a:srgbClr val="003399"/>
                </a:solidFill>
                <a:latin typeface="Candara" pitchFamily="34" charset="0"/>
              </a:rPr>
              <a:t>- INFERTILITE FEMININE</a:t>
            </a:r>
            <a:r>
              <a:rPr lang="fr-FR" altLang="fr-FR" sz="2800" baseline="30000" dirty="0">
                <a:solidFill>
                  <a:srgbClr val="003399"/>
                </a:solidFill>
                <a:latin typeface="Candara" pitchFamily="34" charset="0"/>
              </a:rPr>
              <a:t> </a:t>
            </a:r>
            <a:endParaRPr lang="fr-FR" altLang="fr-FR" sz="2800" baseline="30000" dirty="0" smtClean="0">
              <a:solidFill>
                <a:srgbClr val="003399"/>
              </a:solidFill>
              <a:latin typeface="Candara" pitchFamily="34" charset="0"/>
            </a:endParaRPr>
          </a:p>
          <a:p>
            <a:pPr eaLnBrk="1" hangingPunct="1"/>
            <a:endParaRPr lang="fr-FR" altLang="fr-FR" sz="2800" u="sng" baseline="30000" dirty="0">
              <a:solidFill>
                <a:srgbClr val="003399"/>
              </a:solidFill>
              <a:latin typeface="Candara" pitchFamily="34" charset="0"/>
            </a:endParaRPr>
          </a:p>
          <a:p>
            <a:pPr eaLnBrk="1" hangingPunct="1"/>
            <a:r>
              <a:rPr lang="fr-FR" altLang="fr-FR" sz="2800" u="sng" baseline="30000" dirty="0">
                <a:solidFill>
                  <a:srgbClr val="003399"/>
                </a:solidFill>
                <a:latin typeface="Candara" pitchFamily="34" charset="0"/>
              </a:rPr>
              <a:t>- INFERTILITE INEXPLIQUEE </a:t>
            </a:r>
            <a:r>
              <a:rPr lang="fr-FR" altLang="fr-FR" sz="2800" baseline="30000" dirty="0">
                <a:solidFill>
                  <a:srgbClr val="003399"/>
                </a:solidFill>
                <a:latin typeface="Candara" pitchFamily="34" charset="0"/>
              </a:rPr>
              <a:t>(6% des infertilités)</a:t>
            </a:r>
          </a:p>
          <a:p>
            <a:pPr eaLnBrk="1" hangingPunct="1"/>
            <a:r>
              <a:rPr lang="fr-FR" altLang="fr-FR" sz="2800" baseline="30000" dirty="0">
                <a:solidFill>
                  <a:srgbClr val="003399"/>
                </a:solidFill>
                <a:latin typeface="Candara" pitchFamily="34" charset="0"/>
              </a:rPr>
              <a:t> </a:t>
            </a:r>
          </a:p>
          <a:p>
            <a:pPr eaLnBrk="1" hangingPunct="1"/>
            <a:r>
              <a:rPr lang="fr-FR" altLang="fr-FR" sz="2800" baseline="30000" dirty="0">
                <a:solidFill>
                  <a:srgbClr val="003399"/>
                </a:solidFill>
                <a:latin typeface="Candara" pitchFamily="34" charset="0"/>
              </a:rPr>
              <a:t>Dans cette catégorie, on ne décèle aucune anomalie visible par les explorations conventionnelles. Heureusement, elle représente une petite partie des infertilités, mais, comme l'indique son nom, son approche est difficile, et les causes peuvent être multifactorielles</a:t>
            </a:r>
            <a:r>
              <a:rPr lang="fr-FR" altLang="fr-FR" sz="2800" baseline="30000" dirty="0" smtClean="0">
                <a:solidFill>
                  <a:srgbClr val="003399"/>
                </a:solidFill>
                <a:latin typeface="Candara" pitchFamily="34" charset="0"/>
              </a:rPr>
              <a:t>.</a:t>
            </a:r>
          </a:p>
          <a:p>
            <a:pPr eaLnBrk="1" hangingPunct="1"/>
            <a:endParaRPr lang="fr-FR" altLang="fr-FR" sz="2800" baseline="30000" dirty="0">
              <a:solidFill>
                <a:srgbClr val="003399"/>
              </a:solidFill>
              <a:latin typeface="Candara" pitchFamily="34" charset="0"/>
            </a:endParaRPr>
          </a:p>
          <a:p>
            <a:pPr eaLnBrk="1" hangingPunct="1"/>
            <a:r>
              <a:rPr lang="fr-FR" altLang="fr-FR" sz="2800" baseline="30000" dirty="0">
                <a:solidFill>
                  <a:srgbClr val="003399"/>
                </a:solidFill>
                <a:latin typeface="Candara" pitchFamily="34" charset="0"/>
              </a:rPr>
              <a:t>Leurs origines ne sont actuellement pas connues et il est donc difficile d'en attribuer la cause à l'un quelconque des partenaires</a:t>
            </a:r>
            <a:r>
              <a:rPr lang="fr-FR" altLang="fr-FR" sz="2800" baseline="30000" dirty="0" smtClean="0">
                <a:solidFill>
                  <a:srgbClr val="003399"/>
                </a:solidFill>
                <a:latin typeface="Candara" pitchFamily="34" charset="0"/>
              </a:rPr>
              <a:t>.</a:t>
            </a:r>
          </a:p>
          <a:p>
            <a:pPr eaLnBrk="1" hangingPunct="1"/>
            <a:endParaRPr lang="fr-FR" altLang="fr-FR" sz="2800" baseline="30000" dirty="0">
              <a:solidFill>
                <a:srgbClr val="003399"/>
              </a:solidFill>
              <a:latin typeface="Candara" pitchFamily="34" charset="0"/>
            </a:endParaRPr>
          </a:p>
          <a:p>
            <a:pPr eaLnBrk="1" hangingPunct="1"/>
            <a:r>
              <a:rPr lang="fr-FR" altLang="fr-FR" sz="2800" baseline="30000" dirty="0">
                <a:solidFill>
                  <a:srgbClr val="003399"/>
                </a:solidFill>
                <a:latin typeface="Candara" pitchFamily="34" charset="0"/>
              </a:rPr>
              <a:t>Les techniques d'AMP (IAC, FIV, ICSI...) peuvent aussi apporter leurs contributions au traitement de ces pathologies inexpliquées en servant à la fois de diagnostic (observation des paramètres de la fécondation, de visu) et de traitement </a:t>
            </a:r>
          </a:p>
          <a:p>
            <a:pPr eaLnBrk="1" hangingPunct="1"/>
            <a:endParaRPr lang="fr-FR" altLang="fr-FR" sz="2800" baseline="30000" dirty="0">
              <a:solidFill>
                <a:srgbClr val="003399"/>
              </a:solidFill>
              <a:latin typeface="Candara" pitchFamily="34" charset="0"/>
            </a:endParaRPr>
          </a:p>
          <a:p>
            <a:pPr eaLnBrk="1" hangingPunct="1"/>
            <a:endParaRPr lang="fr-FR" altLang="fr-FR" sz="2800" baseline="30000" dirty="0">
              <a:solidFill>
                <a:srgbClr val="003399"/>
              </a:solidFill>
              <a:latin typeface="Candara" pitchFamily="34" charset="0"/>
            </a:endParaRPr>
          </a:p>
        </p:txBody>
      </p:sp>
      <p:sp>
        <p:nvSpPr>
          <p:cNvPr id="65546"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INFERTILITE FEMININE -</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21</a:t>
            </a:r>
            <a:endParaRPr lang="fr-FR" dirty="0">
              <a:solidFill>
                <a:srgbClr val="003399"/>
              </a:solidFill>
            </a:endParaRPr>
          </a:p>
        </p:txBody>
      </p:sp>
    </p:spTree>
    <p:extLst>
      <p:ext uri="{BB962C8B-B14F-4D97-AF65-F5344CB8AC3E}">
        <p14:creationId xmlns:p14="http://schemas.microsoft.com/office/powerpoint/2010/main" val="293364911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5"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CHAMPS </a:t>
            </a:r>
            <a:r>
              <a:rPr lang="fr-FR" altLang="fr-FR" sz="2000" u="sng" dirty="0">
                <a:solidFill>
                  <a:srgbClr val="003399"/>
                </a:solidFill>
                <a:latin typeface="Candara" pitchFamily="34" charset="0"/>
              </a:rPr>
              <a:t>D'EXCLUSION OSTEOPATHIQUE </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27</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ChangeArrowheads="1"/>
          </p:cNvSpPr>
          <p:nvPr/>
        </p:nvSpPr>
        <p:spPr bwMode="auto">
          <a:xfrm>
            <a:off x="2122488" y="1141413"/>
            <a:ext cx="6049962" cy="5716587"/>
          </a:xfrm>
          <a:prstGeom prst="rect">
            <a:avLst/>
          </a:prstGeom>
          <a:solidFill>
            <a:schemeClr val="bg1"/>
          </a:solidFill>
          <a:ln w="9525">
            <a:solidFill>
              <a:srgbClr val="003366"/>
            </a:solidFill>
            <a:miter lim="800000"/>
            <a:headEnd/>
            <a:tailEnd/>
          </a:ln>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buFontTx/>
              <a:buChar char="-"/>
            </a:pPr>
            <a:endParaRPr lang="fr-FR" altLang="fr-FR" sz="1800" u="sng" dirty="0">
              <a:solidFill>
                <a:srgbClr val="003399"/>
              </a:solidFill>
            </a:endParaRPr>
          </a:p>
          <a:p>
            <a:pPr eaLnBrk="1" hangingPunct="1">
              <a:buFontTx/>
              <a:buChar char="-"/>
            </a:pPr>
            <a:r>
              <a:rPr lang="fr-FR" altLang="fr-FR" sz="1800" u="sng" dirty="0">
                <a:solidFill>
                  <a:srgbClr val="003399"/>
                </a:solidFill>
              </a:rPr>
              <a:t> </a:t>
            </a:r>
            <a:r>
              <a:rPr lang="fr-FR" altLang="fr-FR" sz="1800" u="sng" dirty="0">
                <a:solidFill>
                  <a:srgbClr val="003399"/>
                </a:solidFill>
                <a:latin typeface="Candara" pitchFamily="34" charset="0"/>
              </a:rPr>
              <a:t>Pathologies d'exclusion du champ Ostéopathique:</a:t>
            </a:r>
            <a:br>
              <a:rPr lang="fr-FR" altLang="fr-FR" sz="1800" u="sng" dirty="0">
                <a:solidFill>
                  <a:srgbClr val="003399"/>
                </a:solidFill>
                <a:latin typeface="Candara" pitchFamily="34" charset="0"/>
              </a:rPr>
            </a:b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u="sng" dirty="0">
                <a:solidFill>
                  <a:srgbClr val="003399"/>
                </a:solidFill>
                <a:latin typeface="Candara" pitchFamily="34" charset="0"/>
              </a:rPr>
              <a:t>- Stérilités </a:t>
            </a:r>
            <a:r>
              <a:rPr lang="fr-FR" altLang="fr-FR" sz="1800" u="sng" dirty="0" smtClean="0">
                <a:solidFill>
                  <a:srgbClr val="003399"/>
                </a:solidFill>
                <a:latin typeface="Candara" pitchFamily="34" charset="0"/>
              </a:rPr>
              <a:t>tubaires :</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 salpingites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endométrioses</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malformation de la trompe</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r>
            <a:br>
              <a:rPr lang="fr-FR" altLang="fr-FR" sz="1800" dirty="0">
                <a:solidFill>
                  <a:srgbClr val="003399"/>
                </a:solidFill>
                <a:latin typeface="Candara" pitchFamily="34" charset="0"/>
              </a:rPr>
            </a:br>
            <a:r>
              <a:rPr lang="fr-FR" altLang="fr-FR" sz="1800" u="sng" dirty="0">
                <a:solidFill>
                  <a:srgbClr val="003399"/>
                </a:solidFill>
                <a:latin typeface="Candara" pitchFamily="34" charset="0"/>
              </a:rPr>
              <a:t>- Stérilités </a:t>
            </a:r>
            <a:r>
              <a:rPr lang="fr-FR" altLang="fr-FR" sz="1800" u="sng" dirty="0" smtClean="0">
                <a:solidFill>
                  <a:srgbClr val="003399"/>
                </a:solidFill>
                <a:latin typeface="Candara" pitchFamily="34" charset="0"/>
              </a:rPr>
              <a:t>utérines :</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 dues aux endométrites,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endométrioses,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synéchies post traumatiques,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malformations utérines,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hypoplasie utérine (développement insuffisant)</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r>
            <a:br>
              <a:rPr lang="fr-FR" altLang="fr-FR" sz="1800" dirty="0">
                <a:solidFill>
                  <a:srgbClr val="003399"/>
                </a:solidFill>
                <a:latin typeface="Candara" pitchFamily="34" charset="0"/>
              </a:rPr>
            </a:br>
            <a:r>
              <a:rPr lang="fr-FR" altLang="fr-FR" sz="1800" u="sng" dirty="0">
                <a:solidFill>
                  <a:srgbClr val="003399"/>
                </a:solidFill>
                <a:latin typeface="Candara" pitchFamily="34" charset="0"/>
              </a:rPr>
              <a:t>- Obstacles </a:t>
            </a:r>
            <a:r>
              <a:rPr lang="fr-FR" altLang="fr-FR" sz="1800" u="sng" dirty="0" smtClean="0">
                <a:solidFill>
                  <a:srgbClr val="003399"/>
                </a:solidFill>
                <a:latin typeface="Candara" pitchFamily="34" charset="0"/>
              </a:rPr>
              <a:t>cervicaux :</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 séquelles d'électrocoagulations abusives</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r>
            <a:br>
              <a:rPr lang="fr-FR" altLang="fr-FR" sz="1800" dirty="0">
                <a:solidFill>
                  <a:srgbClr val="003399"/>
                </a:solidFill>
                <a:latin typeface="Candara" pitchFamily="34" charset="0"/>
              </a:rPr>
            </a:br>
            <a:r>
              <a:rPr lang="fr-FR" altLang="fr-FR" sz="1800" u="sng" dirty="0">
                <a:solidFill>
                  <a:srgbClr val="003399"/>
                </a:solidFill>
                <a:latin typeface="Candara" pitchFamily="34" charset="0"/>
              </a:rPr>
              <a:t>- Stérilités </a:t>
            </a:r>
            <a:r>
              <a:rPr lang="fr-FR" altLang="fr-FR" sz="1800" u="sng" dirty="0" smtClean="0">
                <a:solidFill>
                  <a:srgbClr val="003399"/>
                </a:solidFill>
                <a:latin typeface="Candara" pitchFamily="34" charset="0"/>
              </a:rPr>
              <a:t>ovariennes :</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 syndrome de Stein-</a:t>
            </a:r>
            <a:r>
              <a:rPr lang="fr-FR" altLang="fr-FR" sz="1800" dirty="0" err="1">
                <a:solidFill>
                  <a:srgbClr val="003399"/>
                </a:solidFill>
                <a:latin typeface="Candara" pitchFamily="34" charset="0"/>
              </a:rPr>
              <a:t>Levanthal</a:t>
            </a:r>
            <a:r>
              <a:rPr lang="fr-FR" altLang="fr-FR" sz="1800" dirty="0">
                <a:solidFill>
                  <a:srgbClr val="003399"/>
                </a:solidFill>
                <a:latin typeface="Candara" pitchFamily="34" charset="0"/>
              </a:rPr>
              <a:t> (OPK)</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atteinte </a:t>
            </a:r>
            <a:r>
              <a:rPr lang="fr-FR" altLang="fr-FR" sz="1800" dirty="0" err="1">
                <a:solidFill>
                  <a:srgbClr val="003399"/>
                </a:solidFill>
                <a:latin typeface="Candara" pitchFamily="34" charset="0"/>
              </a:rPr>
              <a:t>diencéphalo</a:t>
            </a:r>
            <a:r>
              <a:rPr lang="fr-FR" altLang="fr-FR" sz="1800" dirty="0">
                <a:solidFill>
                  <a:srgbClr val="003399"/>
                </a:solidFill>
                <a:latin typeface="Candara" pitchFamily="34" charset="0"/>
              </a:rPr>
              <a:t>-</a:t>
            </a:r>
            <a:r>
              <a:rPr lang="fr-FR" altLang="fr-FR" sz="1800" dirty="0" err="1">
                <a:solidFill>
                  <a:srgbClr val="003399"/>
                </a:solidFill>
                <a:latin typeface="Candara" pitchFamily="34" charset="0"/>
              </a:rPr>
              <a:t>hypothalamo</a:t>
            </a:r>
            <a:r>
              <a:rPr lang="fr-FR" altLang="fr-FR" sz="1800" dirty="0">
                <a:solidFill>
                  <a:srgbClr val="003399"/>
                </a:solidFill>
                <a:latin typeface="Candara" pitchFamily="34" charset="0"/>
              </a:rPr>
              <a:t>-hypophysaires</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t>
            </a:r>
          </a:p>
        </p:txBody>
      </p:sp>
      <p:sp>
        <p:nvSpPr>
          <p:cNvPr id="81930"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dirty="0">
                <a:solidFill>
                  <a:srgbClr val="003399"/>
                </a:solidFill>
                <a:latin typeface="Candara" pitchFamily="34" charset="0"/>
              </a:rPr>
              <a:t>- Champs d'Exclusion Ostéopathique -</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32</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3" name="Rectangle 26"/>
          <p:cNvSpPr>
            <a:spLocks noChangeArrowheads="1"/>
          </p:cNvSpPr>
          <p:nvPr/>
        </p:nvSpPr>
        <p:spPr bwMode="auto">
          <a:xfrm>
            <a:off x="2143125" y="17859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a:solidFill>
                  <a:srgbClr val="003399"/>
                </a:solidFill>
                <a:latin typeface="Candara" pitchFamily="34" charset="0"/>
              </a:rPr>
              <a:t>- L'ENDOMETRIOSE -</a:t>
            </a:r>
          </a:p>
        </p:txBody>
      </p:sp>
      <p:sp>
        <p:nvSpPr>
          <p:cNvPr id="4" name="ZoneTexte 15"/>
          <p:cNvSpPr txBox="1"/>
          <p:nvPr/>
        </p:nvSpPr>
        <p:spPr>
          <a:xfrm>
            <a:off x="8172400" y="332656"/>
            <a:ext cx="500066" cy="307777"/>
          </a:xfrm>
          <a:prstGeom prst="rect">
            <a:avLst/>
          </a:prstGeom>
          <a:noFill/>
          <a:ln>
            <a:noFill/>
          </a:ln>
          <a:effectLst>
            <a:glow rad="63500">
              <a:schemeClr val="accent5">
                <a:satMod val="175000"/>
                <a:alpha val="40000"/>
              </a:schemeClr>
            </a:glow>
          </a:effectLst>
        </p:spPr>
        <p:txBody>
          <a:bodyPr>
            <a:spAutoFit/>
          </a:bodyPr>
          <a:lstStyle>
            <a:defPPr>
              <a:defRPr lang="fr-FR"/>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r>
              <a:rPr lang="fr-FR" dirty="0" smtClean="0">
                <a:solidFill>
                  <a:srgbClr val="003399"/>
                </a:solidFill>
              </a:rPr>
              <a:t>28</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0" descr="hystéro stérilet"/>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475656" y="1484784"/>
            <a:ext cx="2051050" cy="2879725"/>
          </a:xfrm>
          <a:noFill/>
        </p:spPr>
      </p:pic>
      <p:pic>
        <p:nvPicPr>
          <p:cNvPr id="90115" name="Picture 12" descr="hystéro utérus duplex"/>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932040" y="1772816"/>
            <a:ext cx="3095625" cy="2468562"/>
          </a:xfrm>
          <a:noFill/>
        </p:spPr>
      </p:pic>
      <p:pic>
        <p:nvPicPr>
          <p:cNvPr id="90116" name="Picture 15" descr="hystéro utérus unicorne"/>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1043608" y="4509120"/>
            <a:ext cx="2720975" cy="2187575"/>
          </a:xfrm>
          <a:noFill/>
        </p:spPr>
      </p:pic>
      <p:pic>
        <p:nvPicPr>
          <p:cNvPr id="90117" name="Picture 18" descr="rx utérus bifide2"/>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5165369" y="4365104"/>
            <a:ext cx="2925762" cy="2187575"/>
          </a:xfrm>
          <a:noFill/>
        </p:spPr>
      </p:pic>
      <p:sp>
        <p:nvSpPr>
          <p:cNvPr id="90125"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Malformations Utérines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Text Box 5"/>
          <p:cNvSpPr txBox="1">
            <a:spLocks noChangeArrowheads="1"/>
          </p:cNvSpPr>
          <p:nvPr/>
        </p:nvSpPr>
        <p:spPr bwMode="auto">
          <a:xfrm>
            <a:off x="186480" y="1556792"/>
            <a:ext cx="4169496" cy="5016758"/>
          </a:xfrm>
          <a:prstGeom prst="rect">
            <a:avLst/>
          </a:prstGeom>
          <a:solidFill>
            <a:schemeClr val="bg1"/>
          </a:solidFill>
          <a:ln w="9525">
            <a:noFill/>
            <a:miter lim="800000"/>
            <a:headEnd/>
            <a:tailEnd/>
          </a:ln>
        </p:spPr>
        <p:txBody>
          <a:bodyPr wrap="square">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defRPr/>
            </a:pPr>
            <a:r>
              <a:rPr lang="fr-FR" sz="1600" u="sng" dirty="0" smtClean="0">
                <a:solidFill>
                  <a:srgbClr val="003399"/>
                </a:solidFill>
                <a:latin typeface="Candara" pitchFamily="34" charset="0"/>
              </a:rPr>
              <a:t>- 9 h / 10 h 30</a:t>
            </a:r>
          </a:p>
          <a:p>
            <a:pPr eaLnBrk="1" hangingPunct="1">
              <a:defRPr/>
            </a:pPr>
            <a:endParaRPr lang="fr-FR" sz="1600" u="sng" dirty="0" smtClean="0">
              <a:solidFill>
                <a:srgbClr val="003399"/>
              </a:solidFill>
              <a:latin typeface="Candara" pitchFamily="34" charset="0"/>
            </a:endParaRPr>
          </a:p>
          <a:p>
            <a:pPr eaLnBrk="1" hangingPunct="1">
              <a:defRPr/>
            </a:pPr>
            <a:r>
              <a:rPr lang="fr-FR" sz="1600" dirty="0" smtClean="0">
                <a:solidFill>
                  <a:srgbClr val="003399"/>
                </a:solidFill>
                <a:latin typeface="Candara" pitchFamily="34" charset="0"/>
              </a:rPr>
              <a:t>- Introduction</a:t>
            </a:r>
          </a:p>
          <a:p>
            <a:pPr eaLnBrk="1" hangingPunct="1">
              <a:defRPr/>
            </a:pPr>
            <a:endParaRPr lang="fr-FR" sz="1600" dirty="0" smtClean="0">
              <a:solidFill>
                <a:srgbClr val="003399"/>
              </a:solidFill>
              <a:latin typeface="Candara" pitchFamily="34" charset="0"/>
            </a:endParaRPr>
          </a:p>
          <a:p>
            <a:pPr eaLnBrk="1" hangingPunct="1">
              <a:defRPr/>
            </a:pPr>
            <a:r>
              <a:rPr lang="fr-FR" sz="1600" dirty="0" smtClean="0">
                <a:solidFill>
                  <a:srgbClr val="003399"/>
                </a:solidFill>
                <a:latin typeface="Candara" pitchFamily="34" charset="0"/>
              </a:rPr>
              <a:t>- Rappels physiologiques généraux</a:t>
            </a:r>
          </a:p>
          <a:p>
            <a:pPr eaLnBrk="1" hangingPunct="1">
              <a:defRPr/>
            </a:pPr>
            <a:r>
              <a:rPr lang="fr-FR" sz="1600" dirty="0" smtClean="0">
                <a:solidFill>
                  <a:srgbClr val="003399"/>
                </a:solidFill>
                <a:latin typeface="Candara" pitchFamily="34" charset="0"/>
              </a:rPr>
              <a:t>- </a:t>
            </a:r>
            <a:r>
              <a:rPr lang="fr-FR" altLang="zh-CN" sz="1600" dirty="0" smtClean="0">
                <a:solidFill>
                  <a:srgbClr val="003399"/>
                </a:solidFill>
                <a:latin typeface="Candara" pitchFamily="34" charset="0"/>
                <a:ea typeface="SimSun" pitchFamily="2" charset="-122"/>
              </a:rPr>
              <a:t>L'aventure de la fécondation (Film)</a:t>
            </a:r>
          </a:p>
          <a:p>
            <a:pPr eaLnBrk="1" hangingPunct="1">
              <a:defRPr/>
            </a:pPr>
            <a:r>
              <a:rPr lang="fr-FR" sz="1600" dirty="0" smtClean="0">
                <a:solidFill>
                  <a:srgbClr val="003399"/>
                </a:solidFill>
                <a:latin typeface="Candara" pitchFamily="34" charset="0"/>
              </a:rPr>
              <a:t>- La Fertilité Féminine</a:t>
            </a:r>
          </a:p>
          <a:p>
            <a:pPr eaLnBrk="1" hangingPunct="1">
              <a:defRPr/>
            </a:pPr>
            <a:r>
              <a:rPr lang="fr-FR" altLang="zh-CN" sz="1600" dirty="0" smtClean="0">
                <a:solidFill>
                  <a:srgbClr val="003399"/>
                </a:solidFill>
                <a:latin typeface="Candara" pitchFamily="34" charset="0"/>
                <a:ea typeface="SimSun" pitchFamily="2" charset="-122"/>
              </a:rPr>
              <a:t>- La Fertilité Masculine</a:t>
            </a:r>
            <a:endParaRPr lang="fr-FR" altLang="zh-CN" sz="1600" u="sng" dirty="0" smtClean="0">
              <a:solidFill>
                <a:srgbClr val="003399"/>
              </a:solidFill>
              <a:latin typeface="Candara" pitchFamily="34" charset="0"/>
              <a:ea typeface="SimSun" pitchFamily="2" charset="-122"/>
            </a:endParaRPr>
          </a:p>
          <a:p>
            <a:pPr eaLnBrk="1" hangingPunct="1">
              <a:defRPr/>
            </a:pPr>
            <a:endParaRPr lang="fr-FR" sz="1600" dirty="0" smtClean="0">
              <a:solidFill>
                <a:srgbClr val="003399"/>
              </a:solidFill>
              <a:latin typeface="Candara" pitchFamily="34" charset="0"/>
            </a:endParaRPr>
          </a:p>
          <a:p>
            <a:pPr eaLnBrk="1" hangingPunct="1">
              <a:defRPr/>
            </a:pPr>
            <a:r>
              <a:rPr lang="fr-FR" sz="1600" u="sng" dirty="0" smtClean="0">
                <a:solidFill>
                  <a:srgbClr val="003399"/>
                </a:solidFill>
                <a:latin typeface="Candara" pitchFamily="34" charset="0"/>
              </a:rPr>
              <a:t>- Pause</a:t>
            </a:r>
          </a:p>
          <a:p>
            <a:pPr eaLnBrk="1" hangingPunct="1">
              <a:defRPr/>
            </a:pPr>
            <a:endParaRPr lang="fr-FR" sz="1600" dirty="0" smtClean="0">
              <a:solidFill>
                <a:srgbClr val="003399"/>
              </a:solidFill>
              <a:latin typeface="Candara" pitchFamily="34" charset="0"/>
            </a:endParaRPr>
          </a:p>
          <a:p>
            <a:pPr eaLnBrk="1" hangingPunct="1">
              <a:defRPr/>
            </a:pPr>
            <a:r>
              <a:rPr lang="fr-FR" altLang="zh-CN" sz="1600" u="sng" dirty="0" smtClean="0">
                <a:solidFill>
                  <a:srgbClr val="003399"/>
                </a:solidFill>
                <a:latin typeface="Candara" pitchFamily="34" charset="0"/>
                <a:ea typeface="SimSun" pitchFamily="2" charset="-122"/>
              </a:rPr>
              <a:t>- 11 h / 12 h 30</a:t>
            </a:r>
          </a:p>
          <a:p>
            <a:pPr eaLnBrk="1" hangingPunct="1">
              <a:defRPr/>
            </a:pPr>
            <a:endParaRPr lang="fr-FR" altLang="zh-CN" sz="1600" u="sng" dirty="0" smtClean="0">
              <a:solidFill>
                <a:srgbClr val="003399"/>
              </a:solidFill>
              <a:latin typeface="Candara" pitchFamily="34" charset="0"/>
              <a:ea typeface="SimSun" pitchFamily="2" charset="-122"/>
            </a:endParaRPr>
          </a:p>
          <a:p>
            <a:pPr eaLnBrk="1" hangingPunct="1">
              <a:defRPr/>
            </a:pPr>
            <a:r>
              <a:rPr lang="fr-FR" altLang="zh-CN" sz="1600" dirty="0" smtClean="0">
                <a:solidFill>
                  <a:srgbClr val="003399"/>
                </a:solidFill>
                <a:latin typeface="Candara" pitchFamily="34" charset="0"/>
                <a:ea typeface="SimSun" pitchFamily="2" charset="-122"/>
              </a:rPr>
              <a:t>- Les champs d'exclusion ostéopathiques</a:t>
            </a:r>
          </a:p>
          <a:p>
            <a:pPr eaLnBrk="1" hangingPunct="1">
              <a:defRPr/>
            </a:pPr>
            <a:r>
              <a:rPr lang="fr-FR" altLang="zh-CN" sz="1600" dirty="0" smtClean="0">
                <a:solidFill>
                  <a:srgbClr val="003399"/>
                </a:solidFill>
                <a:latin typeface="Candara" pitchFamily="34" charset="0"/>
                <a:ea typeface="SimSun" pitchFamily="2" charset="-122"/>
              </a:rPr>
              <a:t>- l'endométriose</a:t>
            </a:r>
          </a:p>
          <a:p>
            <a:pPr eaLnBrk="1" hangingPunct="1">
              <a:defRPr/>
            </a:pPr>
            <a:r>
              <a:rPr lang="fr-FR" sz="1600" dirty="0" smtClean="0">
                <a:solidFill>
                  <a:srgbClr val="003399"/>
                </a:solidFill>
                <a:latin typeface="Candara" pitchFamily="34" charset="0"/>
              </a:rPr>
              <a:t>- Les malformations utérines</a:t>
            </a:r>
          </a:p>
          <a:p>
            <a:pPr eaLnBrk="1" hangingPunct="1">
              <a:defRPr/>
            </a:pPr>
            <a:r>
              <a:rPr lang="fr-FR" sz="1600" dirty="0" smtClean="0">
                <a:solidFill>
                  <a:srgbClr val="003399"/>
                </a:solidFill>
                <a:latin typeface="Candara" pitchFamily="34" charset="0"/>
              </a:rPr>
              <a:t>- Causes  d'infertilité traitables en ostéopathie</a:t>
            </a:r>
          </a:p>
          <a:p>
            <a:pPr eaLnBrk="1" hangingPunct="1">
              <a:defRPr/>
            </a:pPr>
            <a:r>
              <a:rPr lang="fr-FR" sz="1600" dirty="0" smtClean="0">
                <a:solidFill>
                  <a:srgbClr val="003399"/>
                </a:solidFill>
                <a:latin typeface="Candara" pitchFamily="34" charset="0"/>
              </a:rPr>
              <a:t>- La médecine de la fertilité</a:t>
            </a:r>
          </a:p>
          <a:p>
            <a:pPr eaLnBrk="1" hangingPunct="1">
              <a:defRPr/>
            </a:pPr>
            <a:endParaRPr lang="fr-FR" sz="1600" dirty="0" smtClean="0">
              <a:solidFill>
                <a:srgbClr val="003399"/>
              </a:solidFill>
              <a:latin typeface="Candara" pitchFamily="34" charset="0"/>
            </a:endParaRPr>
          </a:p>
          <a:p>
            <a:pPr eaLnBrk="1" hangingPunct="1">
              <a:defRPr/>
            </a:pPr>
            <a:r>
              <a:rPr lang="fr-FR" altLang="zh-CN" sz="1600" u="sng" dirty="0" smtClean="0">
                <a:solidFill>
                  <a:srgbClr val="003399"/>
                </a:solidFill>
                <a:latin typeface="Candara" pitchFamily="34" charset="0"/>
                <a:ea typeface="SimSun" pitchFamily="2" charset="-122"/>
              </a:rPr>
              <a:t>- Pause déjeuner</a:t>
            </a:r>
          </a:p>
        </p:txBody>
      </p:sp>
      <p:sp>
        <p:nvSpPr>
          <p:cNvPr id="10" name="Text Box 5"/>
          <p:cNvSpPr txBox="1">
            <a:spLocks noChangeArrowheads="1"/>
          </p:cNvSpPr>
          <p:nvPr/>
        </p:nvSpPr>
        <p:spPr bwMode="auto">
          <a:xfrm>
            <a:off x="4608512" y="1412776"/>
            <a:ext cx="4499992" cy="5119350"/>
          </a:xfrm>
          <a:prstGeom prst="rect">
            <a:avLst/>
          </a:prstGeom>
          <a:noFill/>
          <a:ln w="9525">
            <a:noFill/>
            <a:miter lim="800000"/>
            <a:headEnd/>
            <a:tailEnd/>
          </a:ln>
        </p:spPr>
        <p:txBody>
          <a:bodyPr wrap="square">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defRPr/>
            </a:pPr>
            <a:endParaRPr lang="fr-FR" altLang="zh-CN" sz="1200" u="sng" dirty="0" smtClean="0">
              <a:solidFill>
                <a:srgbClr val="003399"/>
              </a:solidFill>
              <a:latin typeface="Candara" pitchFamily="34" charset="0"/>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- 14 h / 16 h 00</a:t>
            </a:r>
          </a:p>
          <a:p>
            <a:pPr eaLnBrk="1" hangingPunct="1">
              <a:defRPr/>
            </a:pPr>
            <a:endParaRPr lang="fr-FR" altLang="zh-CN" sz="1600" u="sng" dirty="0" smtClean="0">
              <a:solidFill>
                <a:srgbClr val="003399"/>
              </a:solidFill>
              <a:latin typeface="Candara" pitchFamily="34" charset="0"/>
              <a:ea typeface="SimSun" pitchFamily="2" charset="-122"/>
            </a:endParaRPr>
          </a:p>
          <a:p>
            <a:pPr eaLnBrk="1" hangingPunct="1">
              <a:defRPr/>
            </a:pPr>
            <a:r>
              <a:rPr lang="fr-FR" altLang="zh-CN" sz="1600" u="sng" dirty="0">
                <a:solidFill>
                  <a:srgbClr val="003399"/>
                </a:solidFill>
                <a:latin typeface="Candara" pitchFamily="34" charset="0"/>
                <a:ea typeface="SimSun" pitchFamily="2" charset="-122"/>
              </a:rPr>
              <a:t>- La consultation</a:t>
            </a:r>
          </a:p>
          <a:p>
            <a:pPr eaLnBrk="1" hangingPunct="1">
              <a:defRPr/>
            </a:pP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L'interrogatoire </a:t>
            </a:r>
          </a:p>
          <a:p>
            <a:pPr eaLnBrk="1" hangingPunct="1">
              <a:defRPr/>
            </a:pP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L'examen clinique</a:t>
            </a:r>
          </a:p>
          <a:p>
            <a:pPr eaLnBrk="1" hangingPunct="1">
              <a:defRPr/>
            </a:pP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La mise en place du protocole de traitement</a:t>
            </a:r>
          </a:p>
          <a:p>
            <a:pPr eaLnBrk="1" hangingPunct="1">
              <a:defRPr/>
            </a:pP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L'aspect psychologique	</a:t>
            </a:r>
            <a:endParaRPr lang="fr-FR" altLang="zh-CN" sz="1600" baseline="30000" dirty="0">
              <a:solidFill>
                <a:srgbClr val="003399"/>
              </a:solidFill>
              <a:latin typeface="Candara" pitchFamily="34" charset="0"/>
              <a:ea typeface="SimSun" pitchFamily="2" charset="-122"/>
            </a:endParaRPr>
          </a:p>
          <a:p>
            <a:pPr eaLnBrk="1" hangingPunct="1">
              <a:defRPr/>
            </a:pPr>
            <a:r>
              <a:rPr lang="fr-FR" altLang="zh-CN" sz="1600" baseline="30000" dirty="0">
                <a:solidFill>
                  <a:srgbClr val="003399"/>
                </a:solidFill>
                <a:latin typeface="Candara" pitchFamily="34" charset="0"/>
                <a:ea typeface="SimSun" pitchFamily="2" charset="-122"/>
              </a:rPr>
              <a:t>	</a:t>
            </a:r>
            <a:endParaRPr lang="fr-FR" altLang="zh-CN" sz="1600" baseline="30000" dirty="0">
              <a:solidFill>
                <a:srgbClr val="003399"/>
              </a:solidFill>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Pause</a:t>
            </a:r>
          </a:p>
          <a:p>
            <a:pPr eaLnBrk="1" hangingPunct="1">
              <a:defRPr/>
            </a:pPr>
            <a:endParaRPr lang="fr-FR" altLang="zh-CN" sz="1600" u="sng" dirty="0" smtClean="0">
              <a:solidFill>
                <a:srgbClr val="003399"/>
              </a:solidFill>
              <a:latin typeface="Candara" pitchFamily="34" charset="0"/>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- 16 h 30 / 18 h 00</a:t>
            </a:r>
          </a:p>
          <a:p>
            <a:pPr eaLnBrk="1" hangingPunct="1">
              <a:defRPr/>
            </a:pPr>
            <a:endParaRPr lang="fr-FR" altLang="zh-CN" sz="1600" u="sng" dirty="0" smtClean="0">
              <a:solidFill>
                <a:srgbClr val="003399"/>
              </a:solidFill>
              <a:latin typeface="Candara" pitchFamily="34" charset="0"/>
              <a:ea typeface="SimSun" pitchFamily="2" charset="-122"/>
            </a:endParaRPr>
          </a:p>
          <a:p>
            <a:pPr eaLnBrk="1" hangingPunct="1">
              <a:defRPr/>
            </a:pPr>
            <a:r>
              <a:rPr lang="fr-FR" altLang="zh-CN" sz="1600" dirty="0">
                <a:solidFill>
                  <a:srgbClr val="003399"/>
                </a:solidFill>
                <a:latin typeface="Candara" pitchFamily="34" charset="0"/>
                <a:ea typeface="SimSun" pitchFamily="2" charset="-122"/>
              </a:rPr>
              <a:t>- Les tests ostéopathiques spécifiques</a:t>
            </a:r>
          </a:p>
          <a:p>
            <a:pPr eaLnBrk="1" hangingPunct="1">
              <a:defRPr/>
            </a:pPr>
            <a:r>
              <a:rPr lang="fr-FR" altLang="zh-CN" sz="1600" dirty="0">
                <a:solidFill>
                  <a:srgbClr val="003399"/>
                </a:solidFill>
                <a:latin typeface="Candara" pitchFamily="34" charset="0"/>
                <a:ea typeface="SimSun" pitchFamily="2" charset="-122"/>
              </a:rPr>
              <a:t>- Tests de membres inférieurs</a:t>
            </a:r>
          </a:p>
          <a:p>
            <a:pPr eaLnBrk="1" hangingPunct="1">
              <a:defRPr/>
            </a:pPr>
            <a:r>
              <a:rPr lang="fr-FR" altLang="zh-CN" sz="1600" dirty="0">
                <a:solidFill>
                  <a:srgbClr val="003399"/>
                </a:solidFill>
                <a:latin typeface="Candara" pitchFamily="34" charset="0"/>
                <a:ea typeface="SimSun" pitchFamily="2" charset="-122"/>
              </a:rPr>
              <a:t>- Test pelviens</a:t>
            </a:r>
          </a:p>
          <a:p>
            <a:pPr eaLnBrk="1" hangingPunct="1">
              <a:defRPr/>
            </a:pPr>
            <a:r>
              <a:rPr lang="fr-FR" altLang="zh-CN" sz="1600" dirty="0">
                <a:solidFill>
                  <a:srgbClr val="003399"/>
                </a:solidFill>
                <a:latin typeface="Candara" pitchFamily="34" charset="0"/>
                <a:ea typeface="SimSun" pitchFamily="2" charset="-122"/>
              </a:rPr>
              <a:t>     - Pratique des tests inférieurs et pelviens</a:t>
            </a:r>
          </a:p>
          <a:p>
            <a:pPr eaLnBrk="1" hangingPunct="1">
              <a:defRPr/>
            </a:pPr>
            <a:r>
              <a:rPr lang="fr-FR" altLang="zh-CN" sz="1600" dirty="0">
                <a:solidFill>
                  <a:srgbClr val="003399"/>
                </a:solidFill>
                <a:latin typeface="Candara" pitchFamily="34" charset="0"/>
                <a:ea typeface="SimSun" pitchFamily="2" charset="-122"/>
              </a:rPr>
              <a:t>- Test utérins internes</a:t>
            </a:r>
          </a:p>
          <a:p>
            <a:pPr eaLnBrk="1" hangingPunct="1">
              <a:defRPr/>
            </a:pPr>
            <a:r>
              <a:rPr lang="fr-FR" altLang="zh-CN" sz="1600" dirty="0">
                <a:solidFill>
                  <a:srgbClr val="003399"/>
                </a:solidFill>
                <a:latin typeface="Candara" pitchFamily="34" charset="0"/>
                <a:ea typeface="SimSun" pitchFamily="2" charset="-122"/>
              </a:rPr>
              <a:t>- Tests de l'abdomen</a:t>
            </a:r>
          </a:p>
          <a:p>
            <a:pPr eaLnBrk="1" hangingPunct="1">
              <a:defRPr/>
            </a:pPr>
            <a:r>
              <a:rPr lang="fr-FR" altLang="zh-CN" sz="1600" dirty="0">
                <a:solidFill>
                  <a:srgbClr val="003399"/>
                </a:solidFill>
                <a:latin typeface="Candara" pitchFamily="34" charset="0"/>
                <a:ea typeface="SimSun" pitchFamily="2" charset="-122"/>
              </a:rPr>
              <a:t>     - Pratique des tests  abdominaux</a:t>
            </a:r>
          </a:p>
          <a:p>
            <a:pPr eaLnBrk="1" hangingPunct="1">
              <a:defRPr/>
            </a:pPr>
            <a:endParaRPr lang="fr-FR" altLang="zh-CN" sz="1600" u="sng" dirty="0" smtClean="0">
              <a:solidFill>
                <a:srgbClr val="003399"/>
              </a:solidFill>
              <a:latin typeface="Candara" pitchFamily="34" charset="0"/>
              <a:ea typeface="SimSun" pitchFamily="2" charset="-122"/>
            </a:endParaRPr>
          </a:p>
        </p:txBody>
      </p:sp>
      <p:sp>
        <p:nvSpPr>
          <p:cNvPr id="5" name="Rectangle 4"/>
          <p:cNvSpPr/>
          <p:nvPr/>
        </p:nvSpPr>
        <p:spPr>
          <a:xfrm>
            <a:off x="3229449" y="758030"/>
            <a:ext cx="2614818"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1600" dirty="0" smtClean="0">
                <a:solidFill>
                  <a:srgbClr val="003399"/>
                </a:solidFill>
                <a:latin typeface="Candara" panose="020E0502030303020204" pitchFamily="34" charset="0"/>
              </a:rPr>
              <a:t>Programme </a:t>
            </a:r>
            <a:r>
              <a:rPr lang="fr-FR" sz="1600" dirty="0">
                <a:solidFill>
                  <a:srgbClr val="003399"/>
                </a:solidFill>
                <a:latin typeface="Candara" panose="020E0502030303020204" pitchFamily="34" charset="0"/>
              </a:rPr>
              <a:t>de la </a:t>
            </a:r>
            <a:r>
              <a:rPr lang="fr-FR" sz="1600" dirty="0" smtClean="0">
                <a:solidFill>
                  <a:srgbClr val="003399"/>
                </a:solidFill>
                <a:latin typeface="Candara" panose="020E0502030303020204" pitchFamily="34" charset="0"/>
              </a:rPr>
              <a:t>Formation</a:t>
            </a:r>
          </a:p>
          <a:p>
            <a:pPr algn="ctr"/>
            <a:r>
              <a:rPr lang="fr-FR" sz="1600" dirty="0">
                <a:solidFill>
                  <a:srgbClr val="003399"/>
                </a:solidFill>
                <a:latin typeface="Candara" panose="020E0502030303020204" pitchFamily="34" charset="0"/>
              </a:rPr>
              <a:t> - 1</a:t>
            </a:r>
            <a:r>
              <a:rPr lang="fr-FR" sz="1600" baseline="30000" dirty="0">
                <a:solidFill>
                  <a:srgbClr val="003399"/>
                </a:solidFill>
                <a:latin typeface="Candara" panose="020E0502030303020204" pitchFamily="34" charset="0"/>
              </a:rPr>
              <a:t>er</a:t>
            </a:r>
            <a:r>
              <a:rPr lang="fr-FR" sz="1600" dirty="0">
                <a:solidFill>
                  <a:srgbClr val="003399"/>
                </a:solidFill>
                <a:latin typeface="Candara" panose="020E0502030303020204" pitchFamily="34" charset="0"/>
              </a:rPr>
              <a:t> jour -</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5"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a:solidFill>
                  <a:srgbClr val="003399"/>
                </a:solidFill>
                <a:latin typeface="Candara" pitchFamily="34" charset="0"/>
              </a:rPr>
              <a:t>CAUSES D'INFERTILITES TRAITABLES </a:t>
            </a:r>
          </a:p>
          <a:p>
            <a:pPr algn="ctr" eaLnBrk="1" hangingPunct="1"/>
            <a:r>
              <a:rPr lang="fr-FR" altLang="fr-FR" sz="2000" u="sng">
                <a:solidFill>
                  <a:srgbClr val="003399"/>
                </a:solidFill>
                <a:latin typeface="Candara" pitchFamily="34" charset="0"/>
              </a:rPr>
              <a:t>EN </a:t>
            </a:r>
          </a:p>
          <a:p>
            <a:pPr algn="ctr" eaLnBrk="1" hangingPunct="1"/>
            <a:r>
              <a:rPr lang="fr-FR" altLang="fr-FR" sz="2000" u="sng">
                <a:solidFill>
                  <a:srgbClr val="003399"/>
                </a:solidFill>
                <a:latin typeface="Candara" pitchFamily="34" charset="0"/>
              </a:rPr>
              <a:t>OSTEOPATHIE</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30</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ChangeArrowheads="1"/>
          </p:cNvSpPr>
          <p:nvPr/>
        </p:nvSpPr>
        <p:spPr bwMode="auto">
          <a:xfrm>
            <a:off x="714375" y="1527175"/>
            <a:ext cx="8001000" cy="4781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800" u="sng" dirty="0">
                <a:solidFill>
                  <a:srgbClr val="003399"/>
                </a:solidFill>
              </a:rPr>
              <a:t>- </a:t>
            </a:r>
            <a:r>
              <a:rPr lang="fr-FR" altLang="fr-FR" sz="1800" u="sng" dirty="0">
                <a:solidFill>
                  <a:srgbClr val="003399"/>
                </a:solidFill>
                <a:latin typeface="Candara" pitchFamily="34" charset="0"/>
              </a:rPr>
              <a:t>Causes Ostéopathiques </a:t>
            </a:r>
            <a:r>
              <a:rPr lang="fr-FR" altLang="fr-FR" sz="1800" u="sng" dirty="0" smtClean="0">
                <a:solidFill>
                  <a:srgbClr val="003399"/>
                </a:solidFill>
                <a:latin typeface="Candara" pitchFamily="34" charset="0"/>
              </a:rPr>
              <a:t>d'infertilité</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u="sng" dirty="0">
                <a:solidFill>
                  <a:srgbClr val="003399"/>
                </a:solidFill>
                <a:latin typeface="Candara" pitchFamily="34" charset="0"/>
              </a:rPr>
              <a:t>- Causes </a:t>
            </a:r>
            <a:r>
              <a:rPr lang="fr-FR" altLang="fr-FR" sz="1800" u="sng" dirty="0" smtClean="0">
                <a:solidFill>
                  <a:srgbClr val="003399"/>
                </a:solidFill>
                <a:latin typeface="Candara" pitchFamily="34" charset="0"/>
              </a:rPr>
              <a:t>centrales</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Perturbation de circulation au niveau du système porte </a:t>
            </a:r>
            <a:r>
              <a:rPr lang="fr-FR" altLang="fr-FR" sz="1800" dirty="0" err="1">
                <a:solidFill>
                  <a:srgbClr val="003399"/>
                </a:solidFill>
                <a:latin typeface="Candara" pitchFamily="34" charset="0"/>
              </a:rPr>
              <a:t>hypothalamo</a:t>
            </a:r>
            <a:r>
              <a:rPr lang="fr-FR" altLang="fr-FR" sz="1800" dirty="0">
                <a:solidFill>
                  <a:srgbClr val="003399"/>
                </a:solidFill>
                <a:latin typeface="Candara" pitchFamily="34" charset="0"/>
              </a:rPr>
              <a:t>-hypophysaire</a:t>
            </a:r>
            <a:br>
              <a:rPr lang="fr-FR" altLang="fr-FR" sz="1800" dirty="0">
                <a:solidFill>
                  <a:srgbClr val="003399"/>
                </a:solidFill>
                <a:latin typeface="Candara" pitchFamily="34" charset="0"/>
              </a:rPr>
            </a:br>
            <a:endParaRPr lang="fr-FR" altLang="fr-FR" sz="1800" dirty="0">
              <a:solidFill>
                <a:srgbClr val="003399"/>
              </a:solidFill>
              <a:latin typeface="Candara" pitchFamily="34" charset="0"/>
            </a:endParaRPr>
          </a:p>
          <a:p>
            <a:pPr marL="285750" indent="-285750" eaLnBrk="1" hangingPunct="1">
              <a:buFontTx/>
              <a:buChar char="-"/>
            </a:pPr>
            <a:r>
              <a:rPr lang="fr-FR" altLang="fr-FR" sz="1800" u="sng" dirty="0" smtClean="0">
                <a:solidFill>
                  <a:srgbClr val="003399"/>
                </a:solidFill>
                <a:latin typeface="Candara" pitchFamily="34" charset="0"/>
              </a:rPr>
              <a:t>Origines</a:t>
            </a:r>
            <a:endParaRPr lang="fr-FR" altLang="fr-FR" sz="1800" u="sng" dirty="0">
              <a:solidFill>
                <a:srgbClr val="003399"/>
              </a:solidFill>
              <a:latin typeface="Candara" pitchFamily="34" charset="0"/>
            </a:endParaRPr>
          </a:p>
          <a:p>
            <a:pPr eaLnBrk="1" hangingPunct="1"/>
            <a:r>
              <a:rPr lang="fr-FR" altLang="fr-FR" sz="1800" dirty="0">
                <a:solidFill>
                  <a:srgbClr val="003399"/>
                </a:solidFill>
                <a:latin typeface="Candara" pitchFamily="34" charset="0"/>
              </a:rPr>
              <a:t>	- Tensions au niveau crânien</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t>
            </a:r>
          </a:p>
          <a:p>
            <a:pPr eaLnBrk="1" hangingPunct="1"/>
            <a:r>
              <a:rPr lang="fr-FR" altLang="fr-FR" sz="1800" dirty="0">
                <a:solidFill>
                  <a:srgbClr val="003399"/>
                </a:solidFill>
                <a:latin typeface="Candara" pitchFamily="34" charset="0"/>
              </a:rPr>
              <a:t>	- SSB + c0/c1,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t>
            </a:r>
          </a:p>
          <a:p>
            <a:pPr eaLnBrk="1" hangingPunct="1"/>
            <a:r>
              <a:rPr lang="fr-FR" altLang="fr-FR" sz="1800" dirty="0">
                <a:solidFill>
                  <a:srgbClr val="003399"/>
                </a:solidFill>
                <a:latin typeface="Candara" pitchFamily="34" charset="0"/>
              </a:rPr>
              <a:t>	- Dysfonctions intra-osseuses: ethmoïde, sphénoïde, maxi. sup.,…</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r>
            <a:br>
              <a:rPr lang="fr-FR" altLang="fr-FR" sz="1800" dirty="0">
                <a:solidFill>
                  <a:srgbClr val="003399"/>
                </a:solidFill>
                <a:latin typeface="Candara" pitchFamily="34" charset="0"/>
              </a:rPr>
            </a:br>
            <a:endParaRPr lang="fr-FR" altLang="fr-FR" sz="1800" dirty="0">
              <a:solidFill>
                <a:srgbClr val="003399"/>
              </a:solidFill>
              <a:latin typeface="Candara" pitchFamily="34" charset="0"/>
            </a:endParaRPr>
          </a:p>
        </p:txBody>
      </p:sp>
      <p:sp>
        <p:nvSpPr>
          <p:cNvPr id="92168" name="Rectangle 46"/>
          <p:cNvSpPr>
            <a:spLocks noChangeArrowheads="1"/>
          </p:cNvSpPr>
          <p:nvPr/>
        </p:nvSpPr>
        <p:spPr bwMode="auto">
          <a:xfrm>
            <a:off x="1403350" y="0"/>
            <a:ext cx="77406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a:solidFill>
                  <a:srgbClr val="003399"/>
                </a:solidFill>
                <a:latin typeface="Candara" pitchFamily="34" charset="0"/>
              </a:rPr>
              <a:t>OSTEOPATHIE ET FERTILITE</a:t>
            </a:r>
            <a:endParaRPr lang="fr-FR" altLang="fr-FR" u="sng">
              <a:solidFill>
                <a:srgbClr val="003399"/>
              </a:solidFill>
              <a:latin typeface="Candara" pitchFamily="34" charset="0"/>
            </a:endParaRPr>
          </a:p>
        </p:txBody>
      </p:sp>
      <p:sp>
        <p:nvSpPr>
          <p:cNvPr id="92170"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Causes d'Infertilité  Traitables en Ostéopathiques -</a:t>
            </a:r>
          </a:p>
        </p:txBody>
      </p:sp>
      <p:sp>
        <p:nvSpPr>
          <p:cNvPr id="5" name="ZoneTexte 4"/>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30</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ChangeArrowheads="1"/>
          </p:cNvSpPr>
          <p:nvPr/>
        </p:nvSpPr>
        <p:spPr bwMode="auto">
          <a:xfrm>
            <a:off x="714375" y="1527175"/>
            <a:ext cx="8001000" cy="5330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800" u="sng" dirty="0">
                <a:solidFill>
                  <a:srgbClr val="003399"/>
                </a:solidFill>
              </a:rPr>
              <a:t>- </a:t>
            </a:r>
            <a:r>
              <a:rPr lang="fr-FR" altLang="fr-FR" sz="1800" u="sng" dirty="0">
                <a:solidFill>
                  <a:srgbClr val="003399"/>
                </a:solidFill>
                <a:latin typeface="Candara" pitchFamily="34" charset="0"/>
              </a:rPr>
              <a:t>Causes Ostéopathiques </a:t>
            </a:r>
            <a:r>
              <a:rPr lang="fr-FR" altLang="fr-FR" sz="1800" u="sng" dirty="0" smtClean="0">
                <a:solidFill>
                  <a:srgbClr val="003399"/>
                </a:solidFill>
                <a:latin typeface="Candara" pitchFamily="34" charset="0"/>
              </a:rPr>
              <a:t>d'infertilité</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a:r>
            <a:br>
              <a:rPr lang="fr-FR" altLang="fr-FR" sz="1800" dirty="0">
                <a:solidFill>
                  <a:srgbClr val="003399"/>
                </a:solidFill>
                <a:latin typeface="Candara" pitchFamily="34" charset="0"/>
              </a:rPr>
            </a:br>
            <a:r>
              <a:rPr lang="fr-FR" altLang="fr-FR" sz="1800" u="sng" dirty="0">
                <a:solidFill>
                  <a:srgbClr val="003399"/>
                </a:solidFill>
                <a:latin typeface="Candara" pitchFamily="34" charset="0"/>
              </a:rPr>
              <a:t>- Causes </a:t>
            </a:r>
            <a:r>
              <a:rPr lang="fr-FR" altLang="fr-FR" sz="1800" u="sng" dirty="0" smtClean="0">
                <a:solidFill>
                  <a:srgbClr val="003399"/>
                </a:solidFill>
                <a:latin typeface="Candara" pitchFamily="34" charset="0"/>
              </a:rPr>
              <a:t>ovariennes </a:t>
            </a:r>
            <a:r>
              <a:rPr lang="fr-FR" altLang="fr-FR" sz="1800" dirty="0" smtClean="0">
                <a:solidFill>
                  <a:srgbClr val="003399"/>
                </a:solidFill>
                <a:latin typeface="Candara" pitchFamily="34" charset="0"/>
              </a:rPr>
              <a:t>(</a:t>
            </a:r>
            <a:r>
              <a:rPr lang="fr-FR" altLang="fr-FR" sz="1800" dirty="0">
                <a:solidFill>
                  <a:srgbClr val="003399"/>
                </a:solidFill>
                <a:latin typeface="Candara" pitchFamily="34" charset="0"/>
              </a:rPr>
              <a:t>endocrines ou exocrines)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t>
            </a:r>
          </a:p>
          <a:p>
            <a:pPr eaLnBrk="1" hangingPunct="1"/>
            <a:r>
              <a:rPr lang="fr-FR" altLang="fr-FR" sz="1800" dirty="0">
                <a:solidFill>
                  <a:srgbClr val="003399"/>
                </a:solidFill>
                <a:latin typeface="Candara" pitchFamily="34" charset="0"/>
              </a:rPr>
              <a:t>- Restrictions de mobilité primaires (ligaments de l'ovaire)</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ou secondaires (organes périphériques…)</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t>
            </a:r>
          </a:p>
          <a:p>
            <a:pPr eaLnBrk="1" hangingPunct="1"/>
            <a:r>
              <a:rPr lang="fr-FR" altLang="fr-FR" sz="1800" dirty="0">
                <a:solidFill>
                  <a:srgbClr val="003399"/>
                </a:solidFill>
                <a:latin typeface="Candara" pitchFamily="34" charset="0"/>
              </a:rPr>
              <a:t>	- Vascularisation de l'ovaire (plexus solaire = principal  / plexus hypogastrique = accessoire)</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t>
            </a:r>
          </a:p>
          <a:p>
            <a:pPr eaLnBrk="1" hangingPunct="1"/>
            <a:r>
              <a:rPr lang="fr-FR" altLang="fr-FR" sz="1800" dirty="0">
                <a:solidFill>
                  <a:srgbClr val="003399"/>
                </a:solidFill>
                <a:latin typeface="Candara" pitchFamily="34" charset="0"/>
              </a:rPr>
              <a:t>	- Causes orthosympathiques = T10 a L1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t>
            </a:r>
          </a:p>
          <a:p>
            <a:pPr eaLnBrk="1" hangingPunct="1"/>
            <a:r>
              <a:rPr lang="fr-FR" altLang="fr-FR" sz="1800" dirty="0">
                <a:solidFill>
                  <a:srgbClr val="003399"/>
                </a:solidFill>
                <a:latin typeface="Candara" pitchFamily="34" charset="0"/>
              </a:rPr>
              <a:t>	- Causes parasympathiques = T.D.P. C0/C1/C2, O.S.T., O.I.T (X)</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r>
            <a:br>
              <a:rPr lang="fr-FR" altLang="fr-FR" sz="1800" dirty="0">
                <a:solidFill>
                  <a:srgbClr val="003399"/>
                </a:solidFill>
                <a:latin typeface="Candara" pitchFamily="34" charset="0"/>
              </a:rPr>
            </a:br>
            <a:endParaRPr lang="fr-FR" altLang="fr-FR" dirty="0">
              <a:solidFill>
                <a:srgbClr val="003399"/>
              </a:solidFill>
              <a:latin typeface="Candara" pitchFamily="34" charset="0"/>
            </a:endParaRPr>
          </a:p>
        </p:txBody>
      </p:sp>
      <p:sp>
        <p:nvSpPr>
          <p:cNvPr id="93194"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Causes d'Infertilité  Traitables en Ostéopathiques -</a:t>
            </a:r>
          </a:p>
        </p:txBody>
      </p:sp>
      <p:sp>
        <p:nvSpPr>
          <p:cNvPr id="4" name="ZoneTexte 3"/>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30</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ChangeArrowheads="1"/>
          </p:cNvSpPr>
          <p:nvPr/>
        </p:nvSpPr>
        <p:spPr bwMode="auto">
          <a:xfrm>
            <a:off x="714375" y="1527175"/>
            <a:ext cx="8001000" cy="5330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800" u="sng" dirty="0">
                <a:solidFill>
                  <a:srgbClr val="003399"/>
                </a:solidFill>
                <a:latin typeface="Candara" pitchFamily="34" charset="0"/>
              </a:rPr>
              <a:t>Causes mécaniques </a:t>
            </a:r>
            <a:r>
              <a:rPr lang="fr-FR" altLang="fr-FR" sz="1800" u="sng" dirty="0" smtClean="0">
                <a:solidFill>
                  <a:srgbClr val="003399"/>
                </a:solidFill>
                <a:latin typeface="Candara" pitchFamily="34" charset="0"/>
              </a:rPr>
              <a:t>utérines</a:t>
            </a:r>
            <a:endParaRPr lang="fr-FR" altLang="fr-FR" sz="1800" u="sng" dirty="0">
              <a:solidFill>
                <a:srgbClr val="003399"/>
              </a:solidFill>
              <a:latin typeface="Candara" pitchFamily="34" charset="0"/>
            </a:endParaRPr>
          </a:p>
          <a:p>
            <a:pPr eaLnBrk="1" hangingPunct="1"/>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 T12 à L2, ganglions mésentériques sup. et inf.,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pour le para S2à S4 + sacrum + sacro iliaques + plexus hypogastrique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t>
            </a:r>
          </a:p>
          <a:p>
            <a:pPr eaLnBrk="1" hangingPunct="1"/>
            <a:r>
              <a:rPr lang="fr-FR" altLang="fr-FR" sz="1800" dirty="0">
                <a:solidFill>
                  <a:srgbClr val="003399"/>
                </a:solidFill>
                <a:latin typeface="Candara" pitchFamily="34" charset="0"/>
              </a:rPr>
              <a:t>	- Causes utérines primaires: Flexions et versions</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t>
            </a:r>
          </a:p>
          <a:p>
            <a:pPr eaLnBrk="1" hangingPunct="1"/>
            <a:r>
              <a:rPr lang="fr-FR" altLang="fr-FR" sz="1800" dirty="0">
                <a:solidFill>
                  <a:srgbClr val="003399"/>
                </a:solidFill>
                <a:latin typeface="Candara" pitchFamily="34" charset="0"/>
              </a:rPr>
              <a:t>	- Causes utérines secondaires: dysfonctions osseuses, viscérales, 	pelviennes</a:t>
            </a:r>
            <a:r>
              <a:rPr lang="fr-FR" altLang="fr-FR" dirty="0">
                <a:solidFill>
                  <a:srgbClr val="003399"/>
                </a:solidFill>
                <a:latin typeface="Candara" pitchFamily="34" charset="0"/>
              </a:rPr>
              <a:t>.</a:t>
            </a:r>
          </a:p>
        </p:txBody>
      </p:sp>
      <p:sp>
        <p:nvSpPr>
          <p:cNvPr id="94218"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dirty="0">
                <a:solidFill>
                  <a:srgbClr val="003399"/>
                </a:solidFill>
                <a:latin typeface="Candara" pitchFamily="34" charset="0"/>
              </a:rPr>
              <a:t>- Causes d'Infertilité  Traitables en Ostéopathiques -</a:t>
            </a:r>
          </a:p>
        </p:txBody>
      </p:sp>
      <p:sp>
        <p:nvSpPr>
          <p:cNvPr id="4" name="ZoneTexte 3"/>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30</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539750" y="1341438"/>
            <a:ext cx="8208963" cy="50403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800" u="sng" dirty="0">
                <a:solidFill>
                  <a:srgbClr val="003399"/>
                </a:solidFill>
                <a:latin typeface="Candara" pitchFamily="34" charset="0"/>
              </a:rPr>
              <a:t>- Causes mécaniques du </a:t>
            </a:r>
            <a:r>
              <a:rPr lang="fr-FR" altLang="fr-FR" sz="1800" u="sng" dirty="0" smtClean="0">
                <a:solidFill>
                  <a:srgbClr val="003399"/>
                </a:solidFill>
                <a:latin typeface="Candara" pitchFamily="34" charset="0"/>
              </a:rPr>
              <a:t>col</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 Perte de la mobilité (action sur passage du col et la glaire)</a:t>
            </a:r>
          </a:p>
          <a:p>
            <a:pPr eaLnBrk="1" hangingPunct="1"/>
            <a:r>
              <a:rPr lang="fr-FR" altLang="fr-FR" sz="1800" dirty="0">
                <a:solidFill>
                  <a:srgbClr val="003399"/>
                </a:solidFill>
                <a:latin typeface="Candara" pitchFamily="34" charset="0"/>
              </a:rPr>
              <a:t>	(cicatriciel, déchirure, électro)</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u="sng" dirty="0">
                <a:solidFill>
                  <a:srgbClr val="003399"/>
                </a:solidFill>
                <a:latin typeface="Candara" pitchFamily="34" charset="0"/>
              </a:rPr>
              <a:t>- Causes </a:t>
            </a:r>
            <a:r>
              <a:rPr lang="fr-FR" altLang="fr-FR" sz="1800" u="sng" dirty="0" smtClean="0">
                <a:solidFill>
                  <a:srgbClr val="003399"/>
                </a:solidFill>
                <a:latin typeface="Candara" pitchFamily="34" charset="0"/>
              </a:rPr>
              <a:t>tubaires</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 Ligament large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a:t>
            </a:r>
            <a:br>
              <a:rPr lang="fr-FR" altLang="fr-FR" sz="1800" dirty="0">
                <a:solidFill>
                  <a:srgbClr val="003399"/>
                </a:solidFill>
                <a:latin typeface="Candara" pitchFamily="34" charset="0"/>
              </a:rPr>
            </a:br>
            <a:r>
              <a:rPr lang="fr-FR" altLang="fr-FR" sz="1800" u="sng" dirty="0">
                <a:solidFill>
                  <a:srgbClr val="003399"/>
                </a:solidFill>
                <a:latin typeface="Candara" pitchFamily="34" charset="0"/>
              </a:rPr>
              <a:t>- Causes </a:t>
            </a:r>
            <a:r>
              <a:rPr lang="fr-FR" altLang="fr-FR" sz="1800" u="sng" dirty="0" smtClean="0">
                <a:solidFill>
                  <a:srgbClr val="003399"/>
                </a:solidFill>
                <a:latin typeface="Candara" pitchFamily="34" charset="0"/>
              </a:rPr>
              <a:t>diaphragmatiques</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 Perte mobilité T12 à L3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Compression abdominale de l'ovaire: Equilibres abdominaux manométrique+ 	gravitaire   </a:t>
            </a:r>
          </a:p>
          <a:p>
            <a:pPr eaLnBrk="1" hangingPunct="1"/>
            <a:r>
              <a:rPr lang="fr-FR" altLang="fr-FR" sz="1800" dirty="0">
                <a:solidFill>
                  <a:srgbClr val="003399"/>
                </a:solidFill>
                <a:latin typeface="Candara" pitchFamily="34" charset="0"/>
              </a:rPr>
              <a:t>   	</a:t>
            </a:r>
            <a:br>
              <a:rPr lang="fr-FR" altLang="fr-FR" sz="1800" dirty="0">
                <a:solidFill>
                  <a:srgbClr val="003399"/>
                </a:solidFill>
                <a:latin typeface="Candara" pitchFamily="34" charset="0"/>
              </a:rPr>
            </a:br>
            <a:r>
              <a:rPr lang="fr-FR" altLang="fr-FR" sz="1800" u="sng" dirty="0">
                <a:solidFill>
                  <a:srgbClr val="003399"/>
                </a:solidFill>
                <a:latin typeface="Candara" pitchFamily="34" charset="0"/>
              </a:rPr>
              <a:t>- Causes </a:t>
            </a:r>
            <a:r>
              <a:rPr lang="fr-FR" altLang="fr-FR" sz="1800" u="sng" dirty="0" smtClean="0">
                <a:solidFill>
                  <a:srgbClr val="003399"/>
                </a:solidFill>
                <a:latin typeface="Candara" pitchFamily="34" charset="0"/>
              </a:rPr>
              <a:t>rénales </a:t>
            </a:r>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 Artères et veines rénales: origine des vaisseaux ovariens (surtout à gauche)</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Compression sous diaphragmatique</a:t>
            </a:r>
          </a:p>
        </p:txBody>
      </p:sp>
      <p:sp>
        <p:nvSpPr>
          <p:cNvPr id="95242"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Causes d'Infertilité  Traitables en Ostéopathiques -</a:t>
            </a:r>
          </a:p>
        </p:txBody>
      </p:sp>
      <p:sp>
        <p:nvSpPr>
          <p:cNvPr id="4" name="ZoneTexte 3"/>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30</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5" descr="ut antevers"/>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79512" y="1254509"/>
            <a:ext cx="2592388" cy="2171700"/>
          </a:xfrm>
          <a:noFill/>
        </p:spPr>
      </p:pic>
      <p:pic>
        <p:nvPicPr>
          <p:cNvPr id="99331" name="Picture 7" descr="ut laterovers"/>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407150" y="4076700"/>
            <a:ext cx="2736850" cy="2143125"/>
          </a:xfrm>
          <a:noFill/>
        </p:spPr>
      </p:pic>
      <p:pic>
        <p:nvPicPr>
          <p:cNvPr id="99332" name="Picture 10" descr="ut retrovers"/>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3170053" y="1267209"/>
            <a:ext cx="2614613" cy="2189162"/>
          </a:xfrm>
          <a:noFill/>
        </p:spPr>
      </p:pic>
      <p:pic>
        <p:nvPicPr>
          <p:cNvPr id="99333" name="Picture 13" descr="utérus retrofléchi complet"/>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3443358" y="3945731"/>
            <a:ext cx="2759075" cy="2309813"/>
          </a:xfrm>
          <a:noFill/>
        </p:spPr>
      </p:pic>
      <p:pic>
        <p:nvPicPr>
          <p:cNvPr id="99334" name="Picture 16" descr="utérus antefléchi compl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810" y="4005263"/>
            <a:ext cx="26162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17" descr="utérus lateroversé"/>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9043" y="1254509"/>
            <a:ext cx="266382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6" name="Rectangle 18"/>
          <p:cNvSpPr>
            <a:spLocks noChangeArrowheads="1"/>
          </p:cNvSpPr>
          <p:nvPr/>
        </p:nvSpPr>
        <p:spPr bwMode="auto">
          <a:xfrm>
            <a:off x="323850" y="3500438"/>
            <a:ext cx="25923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rPr>
              <a:t>- Utérus antéversé -</a:t>
            </a:r>
          </a:p>
        </p:txBody>
      </p:sp>
      <p:sp>
        <p:nvSpPr>
          <p:cNvPr id="99337" name="Rectangle 19"/>
          <p:cNvSpPr>
            <a:spLocks noChangeArrowheads="1"/>
          </p:cNvSpPr>
          <p:nvPr/>
        </p:nvSpPr>
        <p:spPr bwMode="auto">
          <a:xfrm>
            <a:off x="3203575" y="3500438"/>
            <a:ext cx="25923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rPr>
              <a:t>- Utérus rétroversé -</a:t>
            </a:r>
          </a:p>
        </p:txBody>
      </p:sp>
      <p:sp>
        <p:nvSpPr>
          <p:cNvPr id="99338" name="Rectangle 20"/>
          <p:cNvSpPr>
            <a:spLocks noChangeArrowheads="1"/>
          </p:cNvSpPr>
          <p:nvPr/>
        </p:nvSpPr>
        <p:spPr bwMode="auto">
          <a:xfrm>
            <a:off x="6227763" y="3500438"/>
            <a:ext cx="25923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rPr>
              <a:t>- Utérus latéroversé -</a:t>
            </a:r>
          </a:p>
        </p:txBody>
      </p:sp>
      <p:sp>
        <p:nvSpPr>
          <p:cNvPr id="99339" name="Rectangle 21"/>
          <p:cNvSpPr>
            <a:spLocks noChangeArrowheads="1"/>
          </p:cNvSpPr>
          <p:nvPr/>
        </p:nvSpPr>
        <p:spPr bwMode="auto">
          <a:xfrm>
            <a:off x="6300788" y="6308725"/>
            <a:ext cx="25923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rPr>
              <a:t>- Utérus latérofléchi -</a:t>
            </a:r>
          </a:p>
        </p:txBody>
      </p:sp>
      <p:sp>
        <p:nvSpPr>
          <p:cNvPr id="99340" name="Rectangle 22"/>
          <p:cNvSpPr>
            <a:spLocks noChangeArrowheads="1"/>
          </p:cNvSpPr>
          <p:nvPr/>
        </p:nvSpPr>
        <p:spPr bwMode="auto">
          <a:xfrm>
            <a:off x="3348038" y="6308725"/>
            <a:ext cx="25923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rPr>
              <a:t>- Utérus rétrofléchi -</a:t>
            </a:r>
          </a:p>
        </p:txBody>
      </p:sp>
      <p:sp>
        <p:nvSpPr>
          <p:cNvPr id="99341" name="Rectangle 23"/>
          <p:cNvSpPr>
            <a:spLocks noChangeArrowheads="1"/>
          </p:cNvSpPr>
          <p:nvPr/>
        </p:nvSpPr>
        <p:spPr bwMode="auto">
          <a:xfrm>
            <a:off x="395288" y="6308725"/>
            <a:ext cx="25923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rPr>
              <a:t>- Utérus antéfléchi -</a:t>
            </a:r>
          </a:p>
        </p:txBody>
      </p:sp>
      <p:sp>
        <p:nvSpPr>
          <p:cNvPr id="99349"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dirty="0">
                <a:solidFill>
                  <a:srgbClr val="003399"/>
                </a:solidFill>
                <a:latin typeface="Candara" pitchFamily="34" charset="0"/>
              </a:rPr>
              <a:t>- Causes d'Infertilité  Traitables en Ostéopathiques -</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1"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a:solidFill>
                  <a:srgbClr val="003399"/>
                </a:solidFill>
                <a:latin typeface="Candara" pitchFamily="34" charset="0"/>
              </a:rPr>
              <a:t>- LA MEDECINE DE </a:t>
            </a:r>
            <a:r>
              <a:rPr lang="fr-FR" altLang="fr-FR" sz="2000" u="sng" dirty="0" smtClean="0">
                <a:solidFill>
                  <a:srgbClr val="003399"/>
                </a:solidFill>
                <a:latin typeface="Candara" pitchFamily="34" charset="0"/>
              </a:rPr>
              <a:t>L'INFERTILITE </a:t>
            </a:r>
            <a:r>
              <a:rPr lang="fr-FR" altLang="fr-FR" sz="2000" u="sng" dirty="0">
                <a:solidFill>
                  <a:srgbClr val="003399"/>
                </a:solidFill>
                <a:latin typeface="Candara" pitchFamily="34" charset="0"/>
              </a:rPr>
              <a:t>-</a:t>
            </a:r>
          </a:p>
        </p:txBody>
      </p:sp>
      <p:sp>
        <p:nvSpPr>
          <p:cNvPr id="3" name="ZoneTexte 15"/>
          <p:cNvSpPr txBox="1"/>
          <p:nvPr/>
        </p:nvSpPr>
        <p:spPr>
          <a:xfrm>
            <a:off x="8100392" y="260648"/>
            <a:ext cx="500066" cy="307777"/>
          </a:xfrm>
          <a:prstGeom prst="rect">
            <a:avLst/>
          </a:prstGeom>
          <a:noFill/>
          <a:ln>
            <a:noFill/>
          </a:ln>
          <a:effectLst>
            <a:glow rad="63500">
              <a:schemeClr val="accent5">
                <a:satMod val="175000"/>
                <a:alpha val="40000"/>
              </a:schemeClr>
            </a:glow>
          </a:effectLst>
        </p:spPr>
        <p:txBody>
          <a:bodyPr>
            <a:spAutoFit/>
          </a:bodyPr>
          <a:lstStyle>
            <a:defPPr>
              <a:defRPr lang="fr-FR"/>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r>
              <a:rPr lang="fr-FR" dirty="0" smtClean="0">
                <a:solidFill>
                  <a:srgbClr val="003399"/>
                </a:solidFill>
              </a:rPr>
              <a:t>31</a:t>
            </a:r>
            <a:endParaRPr lang="fr-FR" dirty="0">
              <a:solidFill>
                <a:srgbClr val="003399"/>
              </a:solidFill>
            </a:endParaRPr>
          </a:p>
        </p:txBody>
      </p:sp>
    </p:spTree>
    <p:extLst>
      <p:ext uri="{BB962C8B-B14F-4D97-AF65-F5344CB8AC3E}">
        <p14:creationId xmlns:p14="http://schemas.microsoft.com/office/powerpoint/2010/main" val="304827332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2403"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grpSp>
        <p:nvGrpSpPr>
          <p:cNvPr id="102405" name="Group 73"/>
          <p:cNvGrpSpPr>
            <a:grpSpLocks/>
          </p:cNvGrpSpPr>
          <p:nvPr/>
        </p:nvGrpSpPr>
        <p:grpSpPr bwMode="auto">
          <a:xfrm>
            <a:off x="304800" y="3462338"/>
            <a:ext cx="1885950" cy="428625"/>
            <a:chOff x="480" y="930"/>
            <a:chExt cx="2970" cy="675"/>
          </a:xfrm>
        </p:grpSpPr>
        <p:sp>
          <p:nvSpPr>
            <p:cNvPr id="102433" name="Rectangle 76">
              <a:hlinkClick r:id="rId3"/>
            </p:cNvPr>
            <p:cNvSpPr>
              <a:spLocks noChangeArrowheads="1"/>
            </p:cNvSpPr>
            <p:nvPr/>
          </p:nvSpPr>
          <p:spPr bwMode="auto">
            <a:xfrm>
              <a:off x="525"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4" name="Rectangle 75">
              <a:hlinkClick r:id="rId4"/>
            </p:cNvPr>
            <p:cNvSpPr>
              <a:spLocks noChangeArrowheads="1"/>
            </p:cNvSpPr>
            <p:nvPr/>
          </p:nvSpPr>
          <p:spPr bwMode="auto">
            <a:xfrm>
              <a:off x="480" y="135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5" name="Rectangle 74">
              <a:hlinkClick r:id="rId5"/>
            </p:cNvPr>
            <p:cNvSpPr>
              <a:spLocks noChangeArrowheads="1"/>
            </p:cNvSpPr>
            <p:nvPr/>
          </p:nvSpPr>
          <p:spPr bwMode="auto">
            <a:xfrm>
              <a:off x="2265" y="1110"/>
              <a:ext cx="118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grpSp>
        <p:nvGrpSpPr>
          <p:cNvPr id="102408" name="Group 79"/>
          <p:cNvGrpSpPr>
            <a:grpSpLocks/>
          </p:cNvGrpSpPr>
          <p:nvPr/>
        </p:nvGrpSpPr>
        <p:grpSpPr bwMode="auto">
          <a:xfrm>
            <a:off x="323850" y="3271838"/>
            <a:ext cx="1866900" cy="904875"/>
            <a:chOff x="510" y="930"/>
            <a:chExt cx="2940" cy="1425"/>
          </a:xfrm>
        </p:grpSpPr>
        <p:sp>
          <p:nvSpPr>
            <p:cNvPr id="102427" name="Rectangle 85">
              <a:hlinkClick r:id="rId3"/>
            </p:cNvPr>
            <p:cNvSpPr>
              <a:spLocks noChangeArrowheads="1"/>
            </p:cNvSpPr>
            <p:nvPr/>
          </p:nvSpPr>
          <p:spPr bwMode="auto">
            <a:xfrm>
              <a:off x="510"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8" name="Rectangle 84">
              <a:hlinkClick r:id="rId6" action="ppaction://hlinkfile"/>
            </p:cNvPr>
            <p:cNvSpPr>
              <a:spLocks noChangeArrowheads="1"/>
            </p:cNvSpPr>
            <p:nvPr/>
          </p:nvSpPr>
          <p:spPr bwMode="auto">
            <a:xfrm>
              <a:off x="930" y="180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9" name="Rectangle 83">
              <a:hlinkClick r:id="rId6" action="ppaction://hlinkfile"/>
            </p:cNvPr>
            <p:cNvSpPr>
              <a:spLocks noChangeArrowheads="1"/>
            </p:cNvSpPr>
            <p:nvPr/>
          </p:nvSpPr>
          <p:spPr bwMode="auto">
            <a:xfrm>
              <a:off x="1080" y="195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0" name="Rectangle 82">
              <a:hlinkClick r:id="rId4"/>
            </p:cNvPr>
            <p:cNvSpPr>
              <a:spLocks noChangeArrowheads="1"/>
            </p:cNvSpPr>
            <p:nvPr/>
          </p:nvSpPr>
          <p:spPr bwMode="auto">
            <a:xfrm>
              <a:off x="510" y="1365"/>
              <a:ext cx="88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1" name="Rectangle 81">
              <a:hlinkClick r:id="rId6" action="ppaction://hlinkfile"/>
            </p:cNvPr>
            <p:cNvSpPr>
              <a:spLocks noChangeArrowheads="1"/>
            </p:cNvSpPr>
            <p:nvPr/>
          </p:nvSpPr>
          <p:spPr bwMode="auto">
            <a:xfrm>
              <a:off x="1230" y="210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2" name="Rectangle 80">
              <a:hlinkClick r:id="rId5"/>
            </p:cNvPr>
            <p:cNvSpPr>
              <a:spLocks noChangeArrowheads="1"/>
            </p:cNvSpPr>
            <p:nvPr/>
          </p:nvSpPr>
          <p:spPr bwMode="auto">
            <a:xfrm>
              <a:off x="2295" y="1080"/>
              <a:ext cx="115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grpSp>
        <p:nvGrpSpPr>
          <p:cNvPr id="102411" name="Group 88"/>
          <p:cNvGrpSpPr>
            <a:grpSpLocks/>
          </p:cNvGrpSpPr>
          <p:nvPr/>
        </p:nvGrpSpPr>
        <p:grpSpPr bwMode="auto">
          <a:xfrm>
            <a:off x="285750" y="3462338"/>
            <a:ext cx="1924050" cy="419100"/>
            <a:chOff x="450" y="930"/>
            <a:chExt cx="3030" cy="660"/>
          </a:xfrm>
        </p:grpSpPr>
        <p:sp>
          <p:nvSpPr>
            <p:cNvPr id="102424" name="Rectangle 91">
              <a:hlinkClick r:id="rId3"/>
            </p:cNvPr>
            <p:cNvSpPr>
              <a:spLocks noChangeArrowheads="1"/>
            </p:cNvSpPr>
            <p:nvPr/>
          </p:nvSpPr>
          <p:spPr bwMode="auto">
            <a:xfrm>
              <a:off x="540"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5" name="Rectangle 90">
              <a:hlinkClick r:id="rId4"/>
            </p:cNvPr>
            <p:cNvSpPr>
              <a:spLocks noChangeArrowheads="1"/>
            </p:cNvSpPr>
            <p:nvPr/>
          </p:nvSpPr>
          <p:spPr bwMode="auto">
            <a:xfrm>
              <a:off x="450" y="1380"/>
              <a:ext cx="9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6" name="Rectangle 89">
              <a:hlinkClick r:id="rId5"/>
            </p:cNvPr>
            <p:cNvSpPr>
              <a:spLocks noChangeArrowheads="1"/>
            </p:cNvSpPr>
            <p:nvPr/>
          </p:nvSpPr>
          <p:spPr bwMode="auto">
            <a:xfrm>
              <a:off x="2265" y="1095"/>
              <a:ext cx="121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sp>
        <p:nvSpPr>
          <p:cNvPr id="102421"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sp>
        <p:nvSpPr>
          <p:cNvPr id="24" name="Rectangle 9"/>
          <p:cNvSpPr>
            <a:spLocks noChangeArrowheads="1"/>
          </p:cNvSpPr>
          <p:nvPr/>
        </p:nvSpPr>
        <p:spPr bwMode="auto">
          <a:xfrm>
            <a:off x="428625" y="2016056"/>
            <a:ext cx="8535988" cy="42165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eaLnBrk="1" hangingPunct="1">
              <a:defRPr/>
            </a:pPr>
            <a:endParaRPr lang="fr-FR" sz="1600" u="sng" dirty="0">
              <a:solidFill>
                <a:srgbClr val="003399"/>
              </a:solidFill>
              <a:latin typeface="Candara" pitchFamily="34" charset="0"/>
              <a:cs typeface="Times New Roman" pitchFamily="18" charset="0"/>
            </a:endParaRPr>
          </a:p>
          <a:p>
            <a:pPr eaLnBrk="1" hangingPunct="1">
              <a:defRPr/>
            </a:pPr>
            <a:r>
              <a:rPr lang="fr-FR" sz="1800" u="sng" dirty="0">
                <a:solidFill>
                  <a:srgbClr val="003399"/>
                </a:solidFill>
                <a:latin typeface="Candara" pitchFamily="34" charset="0"/>
                <a:cs typeface="Times New Roman" pitchFamily="18" charset="0"/>
              </a:rPr>
              <a:t>- Les médicaments pour le blocage de </a:t>
            </a:r>
            <a:r>
              <a:rPr lang="fr-FR" sz="1800" u="sng" dirty="0" smtClean="0">
                <a:solidFill>
                  <a:srgbClr val="003399"/>
                </a:solidFill>
                <a:latin typeface="Candara" pitchFamily="34" charset="0"/>
                <a:cs typeface="Times New Roman" pitchFamily="18" charset="0"/>
              </a:rPr>
              <a:t>l'ovulation</a:t>
            </a:r>
            <a:endParaRPr lang="fr-FR" sz="1800" u="sng" dirty="0">
              <a:solidFill>
                <a:srgbClr val="003399"/>
              </a:solidFill>
              <a:latin typeface="Candara" pitchFamily="34" charset="0"/>
              <a:cs typeface="Times New Roman" pitchFamily="18" charset="0"/>
            </a:endParaRPr>
          </a:p>
          <a:p>
            <a:pPr eaLnBrk="1" hangingPunct="1">
              <a:defRPr/>
            </a:pPr>
            <a:r>
              <a:rPr lang="fr-FR" sz="1800" dirty="0">
                <a:solidFill>
                  <a:srgbClr val="003399"/>
                </a:solidFill>
                <a:latin typeface="Candara" pitchFamily="34" charset="0"/>
                <a:cs typeface="Times New Roman" pitchFamily="18" charset="0"/>
              </a:rPr>
              <a:t/>
            </a:r>
            <a:br>
              <a:rPr lang="fr-FR" sz="1800" dirty="0">
                <a:solidFill>
                  <a:srgbClr val="003399"/>
                </a:solidFill>
                <a:latin typeface="Candara" pitchFamily="34" charset="0"/>
                <a:cs typeface="Times New Roman" pitchFamily="18" charset="0"/>
              </a:rPr>
            </a:br>
            <a:r>
              <a:rPr lang="fr-FR" sz="1800" dirty="0">
                <a:solidFill>
                  <a:srgbClr val="003399"/>
                </a:solidFill>
                <a:latin typeface="Candara" pitchFamily="34" charset="0"/>
                <a:cs typeface="Times New Roman" pitchFamily="18" charset="0"/>
              </a:rPr>
              <a:t> </a:t>
            </a:r>
            <a:r>
              <a:rPr lang="fr-FR" sz="1800" dirty="0" smtClean="0">
                <a:solidFill>
                  <a:srgbClr val="003399"/>
                </a:solidFill>
                <a:latin typeface="Candara" pitchFamily="34" charset="0"/>
                <a:cs typeface="Times New Roman" pitchFamily="18" charset="0"/>
              </a:rPr>
              <a:t>       </a:t>
            </a:r>
            <a:r>
              <a:rPr lang="fr-FR" sz="1800" u="sng" dirty="0" smtClean="0">
                <a:solidFill>
                  <a:srgbClr val="003399"/>
                </a:solidFill>
                <a:latin typeface="Candara" pitchFamily="34" charset="0"/>
                <a:cs typeface="Times New Roman" pitchFamily="18" charset="0"/>
              </a:rPr>
              <a:t>- </a:t>
            </a:r>
            <a:r>
              <a:rPr lang="fr-FR" sz="1800" u="sng" dirty="0">
                <a:solidFill>
                  <a:srgbClr val="003399"/>
                </a:solidFill>
                <a:latin typeface="Candara" pitchFamily="34" charset="0"/>
                <a:cs typeface="Times New Roman" pitchFamily="18" charset="0"/>
              </a:rPr>
              <a:t>Les agonistes du GnRH </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Decapeptyl</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Suprefact</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Enantone</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synarel</a:t>
            </a:r>
            <a:r>
              <a:rPr lang="fr-FR" sz="1800" dirty="0">
                <a:solidFill>
                  <a:srgbClr val="003399"/>
                </a:solidFill>
                <a:latin typeface="Candara" pitchFamily="34" charset="0"/>
                <a:cs typeface="Times New Roman" pitchFamily="18" charset="0"/>
              </a:rPr>
              <a:t>*...)</a:t>
            </a:r>
          </a:p>
          <a:p>
            <a:pPr lvl="1">
              <a:defRPr/>
            </a:pPr>
            <a:r>
              <a:rPr lang="fr-FR" sz="1800" dirty="0">
                <a:solidFill>
                  <a:srgbClr val="003399"/>
                </a:solidFill>
                <a:latin typeface="Candara" pitchFamily="34" charset="0"/>
                <a:cs typeface="Times New Roman" pitchFamily="18" charset="0"/>
              </a:rPr>
              <a:t/>
            </a:r>
            <a:br>
              <a:rPr lang="fr-FR" sz="1800" dirty="0">
                <a:solidFill>
                  <a:srgbClr val="003399"/>
                </a:solidFill>
                <a:latin typeface="Candara" pitchFamily="34" charset="0"/>
                <a:cs typeface="Times New Roman" pitchFamily="18" charset="0"/>
              </a:rPr>
            </a:br>
            <a:r>
              <a:rPr lang="fr-FR" sz="1800" dirty="0">
                <a:solidFill>
                  <a:srgbClr val="003399"/>
                </a:solidFill>
                <a:latin typeface="Candara" pitchFamily="34" charset="0"/>
                <a:cs typeface="Times New Roman" pitchFamily="18" charset="0"/>
              </a:rPr>
              <a:t>= </a:t>
            </a:r>
            <a:r>
              <a:rPr lang="fr-FR" sz="1800" dirty="0" smtClean="0">
                <a:solidFill>
                  <a:srgbClr val="003399"/>
                </a:solidFill>
                <a:latin typeface="Candara" pitchFamily="34" charset="0"/>
                <a:cs typeface="Times New Roman" pitchFamily="18" charset="0"/>
              </a:rPr>
              <a:t>mettent l'hypophyse et </a:t>
            </a:r>
            <a:r>
              <a:rPr lang="fr-FR" sz="1800" dirty="0">
                <a:solidFill>
                  <a:srgbClr val="003399"/>
                </a:solidFill>
                <a:latin typeface="Candara" pitchFamily="34" charset="0"/>
                <a:cs typeface="Times New Roman" pitchFamily="18" charset="0"/>
              </a:rPr>
              <a:t>les </a:t>
            </a:r>
            <a:r>
              <a:rPr lang="fr-FR" sz="1800" dirty="0" smtClean="0">
                <a:solidFill>
                  <a:srgbClr val="003399"/>
                </a:solidFill>
                <a:latin typeface="Candara" pitchFamily="34" charset="0"/>
                <a:cs typeface="Times New Roman" pitchFamily="18" charset="0"/>
              </a:rPr>
              <a:t>ovaires au </a:t>
            </a:r>
            <a:r>
              <a:rPr lang="fr-FR" sz="1800" dirty="0">
                <a:solidFill>
                  <a:srgbClr val="003399"/>
                </a:solidFill>
                <a:latin typeface="Candara" pitchFamily="34" charset="0"/>
                <a:cs typeface="Times New Roman" pitchFamily="18" charset="0"/>
              </a:rPr>
              <a:t>repos </a:t>
            </a:r>
            <a:r>
              <a:rPr lang="fr-FR" sz="1800" dirty="0" smtClean="0">
                <a:solidFill>
                  <a:srgbClr val="003399"/>
                </a:solidFill>
                <a:latin typeface="Candara" pitchFamily="34" charset="0"/>
                <a:cs typeface="Times New Roman" pitchFamily="18" charset="0"/>
              </a:rPr>
              <a:t>= blocage de l'ovulation spontanée</a:t>
            </a:r>
          </a:p>
          <a:p>
            <a:pPr lvl="1">
              <a:defRPr/>
            </a:pPr>
            <a:r>
              <a:rPr lang="fr-FR" sz="1800" dirty="0">
                <a:solidFill>
                  <a:srgbClr val="003399"/>
                </a:solidFill>
                <a:latin typeface="Candara" pitchFamily="34" charset="0"/>
                <a:cs typeface="Times New Roman" pitchFamily="18" charset="0"/>
              </a:rPr>
              <a:t>	</a:t>
            </a:r>
            <a:endParaRPr lang="fr-FR" sz="1800" dirty="0" smtClean="0">
              <a:solidFill>
                <a:srgbClr val="003399"/>
              </a:solidFill>
              <a:latin typeface="Candara" pitchFamily="34" charset="0"/>
              <a:cs typeface="Times New Roman" pitchFamily="18" charset="0"/>
            </a:endParaRPr>
          </a:p>
          <a:p>
            <a:pPr lvl="1">
              <a:defRPr/>
            </a:pPr>
            <a:r>
              <a:rPr lang="fr-FR" sz="1800" u="sng" dirty="0" smtClean="0">
                <a:solidFill>
                  <a:srgbClr val="003399"/>
                </a:solidFill>
                <a:latin typeface="Candara" pitchFamily="34" charset="0"/>
                <a:cs typeface="Times New Roman" pitchFamily="18" charset="0"/>
              </a:rPr>
              <a:t>- </a:t>
            </a:r>
            <a:r>
              <a:rPr lang="fr-FR" sz="1800" u="sng" dirty="0">
                <a:solidFill>
                  <a:srgbClr val="003399"/>
                </a:solidFill>
                <a:latin typeface="Candara" pitchFamily="34" charset="0"/>
                <a:cs typeface="Times New Roman" pitchFamily="18" charset="0"/>
              </a:rPr>
              <a:t>La FSH </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Gonal</a:t>
            </a:r>
            <a:r>
              <a:rPr lang="fr-FR" sz="1800" dirty="0">
                <a:solidFill>
                  <a:srgbClr val="003399"/>
                </a:solidFill>
                <a:latin typeface="Candara" pitchFamily="34" charset="0"/>
                <a:cs typeface="Times New Roman" pitchFamily="18" charset="0"/>
              </a:rPr>
              <a:t>-F©, </a:t>
            </a:r>
            <a:r>
              <a:rPr lang="fr-FR" sz="1800" dirty="0" err="1">
                <a:solidFill>
                  <a:srgbClr val="003399"/>
                </a:solidFill>
                <a:latin typeface="Candara" pitchFamily="34" charset="0"/>
                <a:cs typeface="Times New Roman" pitchFamily="18" charset="0"/>
              </a:rPr>
              <a:t>Puregon</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Menopur</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Pergoveris</a:t>
            </a:r>
            <a:r>
              <a:rPr lang="fr-FR" sz="1800" dirty="0">
                <a:solidFill>
                  <a:srgbClr val="003399"/>
                </a:solidFill>
                <a:latin typeface="Candara" pitchFamily="34" charset="0"/>
                <a:cs typeface="Times New Roman" pitchFamily="18" charset="0"/>
              </a:rPr>
              <a:t>©,</a:t>
            </a:r>
            <a:r>
              <a:rPr lang="fr-FR" sz="1800" dirty="0" err="1">
                <a:solidFill>
                  <a:srgbClr val="003399"/>
                </a:solidFill>
                <a:latin typeface="Candara" pitchFamily="34" charset="0"/>
                <a:cs typeface="Times New Roman" pitchFamily="18" charset="0"/>
              </a:rPr>
              <a:t>Fostimon</a:t>
            </a:r>
            <a:r>
              <a:rPr lang="fr-FR" sz="1800" dirty="0">
                <a:solidFill>
                  <a:srgbClr val="003399"/>
                </a:solidFill>
                <a:latin typeface="Candara" pitchFamily="34" charset="0"/>
                <a:cs typeface="Times New Roman" pitchFamily="18" charset="0"/>
              </a:rPr>
              <a:t>©  </a:t>
            </a:r>
          </a:p>
          <a:p>
            <a:pPr lvl="1">
              <a:defRPr/>
            </a:pPr>
            <a:endParaRPr lang="fr-FR" sz="1800" dirty="0">
              <a:solidFill>
                <a:srgbClr val="003399"/>
              </a:solidFill>
              <a:latin typeface="Candara" pitchFamily="34" charset="0"/>
              <a:cs typeface="Times New Roman" pitchFamily="18" charset="0"/>
            </a:endParaRPr>
          </a:p>
          <a:p>
            <a:pPr lvl="1">
              <a:defRPr/>
            </a:pPr>
            <a:r>
              <a:rPr lang="fr-FR" sz="1800" dirty="0" smtClean="0">
                <a:solidFill>
                  <a:srgbClr val="003399"/>
                </a:solidFill>
                <a:latin typeface="Candara" pitchFamily="34" charset="0"/>
                <a:cs typeface="Times New Roman" pitchFamily="18" charset="0"/>
              </a:rPr>
              <a:t>= Permet </a:t>
            </a:r>
            <a:r>
              <a:rPr lang="fr-FR" sz="1800" dirty="0">
                <a:solidFill>
                  <a:srgbClr val="003399"/>
                </a:solidFill>
                <a:latin typeface="Candara" pitchFamily="34" charset="0"/>
                <a:cs typeface="Times New Roman" pitchFamily="18" charset="0"/>
              </a:rPr>
              <a:t>de stimuler les ovaires et donc la croissance de plusieurs follicule</a:t>
            </a:r>
          </a:p>
          <a:p>
            <a:pPr lvl="1">
              <a:defRPr/>
            </a:pPr>
            <a:endParaRPr lang="fr-FR" sz="1800" dirty="0" smtClean="0">
              <a:solidFill>
                <a:srgbClr val="003399"/>
              </a:solidFill>
              <a:latin typeface="Candara" pitchFamily="34" charset="0"/>
              <a:cs typeface="Times New Roman" pitchFamily="18" charset="0"/>
            </a:endParaRPr>
          </a:p>
          <a:p>
            <a:pPr lvl="1">
              <a:defRPr/>
            </a:pPr>
            <a:r>
              <a:rPr lang="fr-FR" sz="1800" u="sng" dirty="0" smtClean="0">
                <a:solidFill>
                  <a:srgbClr val="003399"/>
                </a:solidFill>
                <a:latin typeface="Candara" pitchFamily="34" charset="0"/>
                <a:cs typeface="Times New Roman" pitchFamily="18" charset="0"/>
              </a:rPr>
              <a:t>- L’hormone </a:t>
            </a:r>
            <a:r>
              <a:rPr lang="fr-FR" sz="1800" u="sng" dirty="0" err="1">
                <a:solidFill>
                  <a:srgbClr val="003399"/>
                </a:solidFill>
                <a:latin typeface="Candara" pitchFamily="34" charset="0"/>
                <a:cs typeface="Times New Roman" pitchFamily="18" charset="0"/>
              </a:rPr>
              <a:t>HcG</a:t>
            </a:r>
            <a:r>
              <a:rPr lang="fr-FR" sz="1800" u="sng" dirty="0">
                <a:solidFill>
                  <a:srgbClr val="003399"/>
                </a:solidFill>
                <a:latin typeface="Candara" pitchFamily="34" charset="0"/>
                <a:cs typeface="Times New Roman" pitchFamily="18" charset="0"/>
              </a:rPr>
              <a:t> :</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Ovitrelle</a:t>
            </a:r>
            <a:r>
              <a:rPr lang="fr-FR" sz="1800" dirty="0">
                <a:solidFill>
                  <a:srgbClr val="003399"/>
                </a:solidFill>
                <a:latin typeface="Candara" pitchFamily="34" charset="0"/>
                <a:cs typeface="Times New Roman" pitchFamily="18" charset="0"/>
              </a:rPr>
              <a:t> 250©, Gonadotrophines Chorioniques 5000 Unités©</a:t>
            </a:r>
          </a:p>
          <a:p>
            <a:pPr lvl="1">
              <a:defRPr/>
            </a:pPr>
            <a:endParaRPr lang="fr-FR" sz="1800" dirty="0">
              <a:solidFill>
                <a:srgbClr val="003399"/>
              </a:solidFill>
              <a:latin typeface="Candara" pitchFamily="34" charset="0"/>
              <a:cs typeface="Times New Roman" pitchFamily="18" charset="0"/>
            </a:endParaRPr>
          </a:p>
          <a:p>
            <a:pPr lvl="1">
              <a:defRPr/>
            </a:pPr>
            <a:r>
              <a:rPr lang="fr-FR" sz="1800" dirty="0" smtClean="0">
                <a:solidFill>
                  <a:srgbClr val="003399"/>
                </a:solidFill>
                <a:latin typeface="Candara" pitchFamily="34" charset="0"/>
                <a:cs typeface="Times New Roman" pitchFamily="18" charset="0"/>
              </a:rPr>
              <a:t>= Permet </a:t>
            </a:r>
            <a:r>
              <a:rPr lang="fr-FR" sz="1800" dirty="0">
                <a:solidFill>
                  <a:srgbClr val="003399"/>
                </a:solidFill>
                <a:latin typeface="Candara" pitchFamily="34" charset="0"/>
                <a:cs typeface="Times New Roman" pitchFamily="18" charset="0"/>
              </a:rPr>
              <a:t>de déclenche l’ovulation</a:t>
            </a:r>
          </a:p>
          <a:p>
            <a:pPr lvl="1">
              <a:defRPr/>
            </a:pPr>
            <a:endParaRPr lang="fr-FR" sz="1800" dirty="0" smtClean="0">
              <a:solidFill>
                <a:srgbClr val="003399"/>
              </a:solidFill>
              <a:latin typeface="Candara" pitchFamily="34" charset="0"/>
              <a:cs typeface="Times New Roman" pitchFamily="18" charset="0"/>
            </a:endParaRPr>
          </a:p>
        </p:txBody>
      </p:sp>
      <p:sp>
        <p:nvSpPr>
          <p:cNvPr id="21" name="ZoneTexte 20"/>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35</a:t>
            </a:r>
            <a:endParaRPr lang="fr-FR" dirty="0">
              <a:solidFill>
                <a:srgbClr val="003399"/>
              </a:solidFill>
            </a:endParaRPr>
          </a:p>
        </p:txBody>
      </p:sp>
    </p:spTree>
    <p:extLst>
      <p:ext uri="{BB962C8B-B14F-4D97-AF65-F5344CB8AC3E}">
        <p14:creationId xmlns:p14="http://schemas.microsoft.com/office/powerpoint/2010/main" val="12823754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3427"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103428" name="Rectangle 8"/>
          <p:cNvSpPr>
            <a:spLocks noChangeArrowheads="1"/>
          </p:cNvSpPr>
          <p:nvPr/>
        </p:nvSpPr>
        <p:spPr bwMode="auto">
          <a:xfrm>
            <a:off x="0" y="2501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528392" name="Rectangle 9"/>
          <p:cNvSpPr>
            <a:spLocks noChangeArrowheads="1"/>
          </p:cNvSpPr>
          <p:nvPr/>
        </p:nvSpPr>
        <p:spPr bwMode="auto">
          <a:xfrm>
            <a:off x="428625" y="1462088"/>
            <a:ext cx="8535988" cy="53244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eaLnBrk="1" hangingPunct="1">
              <a:defRPr/>
            </a:pPr>
            <a:endParaRPr lang="fr-FR" sz="1600" u="sng" dirty="0">
              <a:solidFill>
                <a:srgbClr val="003399"/>
              </a:solidFill>
              <a:latin typeface="Candara" pitchFamily="34" charset="0"/>
              <a:cs typeface="Times New Roman" pitchFamily="18" charset="0"/>
            </a:endParaRPr>
          </a:p>
          <a:p>
            <a:pPr eaLnBrk="1" hangingPunct="1">
              <a:defRPr/>
            </a:pPr>
            <a:r>
              <a:rPr lang="fr-FR" sz="1800" u="sng" dirty="0">
                <a:solidFill>
                  <a:srgbClr val="003399"/>
                </a:solidFill>
                <a:latin typeface="Candara" pitchFamily="34" charset="0"/>
                <a:cs typeface="Times New Roman" pitchFamily="18" charset="0"/>
              </a:rPr>
              <a:t>- Les médicaments pour le blocage de l'ovulation:</a:t>
            </a:r>
          </a:p>
          <a:p>
            <a:pPr eaLnBrk="1" hangingPunct="1">
              <a:defRPr/>
            </a:pPr>
            <a:r>
              <a:rPr lang="fr-FR" sz="1800" dirty="0">
                <a:solidFill>
                  <a:srgbClr val="003399"/>
                </a:solidFill>
                <a:latin typeface="Candara" pitchFamily="34" charset="0"/>
                <a:cs typeface="Times New Roman" pitchFamily="18" charset="0"/>
              </a:rPr>
              <a:t/>
            </a:r>
            <a:br>
              <a:rPr lang="fr-FR" sz="1800" dirty="0">
                <a:solidFill>
                  <a:srgbClr val="003399"/>
                </a:solidFill>
                <a:latin typeface="Candara" pitchFamily="34" charset="0"/>
                <a:cs typeface="Times New Roman" pitchFamily="18" charset="0"/>
              </a:rPr>
            </a:br>
            <a:r>
              <a:rPr lang="fr-FR" sz="1800" u="sng" dirty="0">
                <a:solidFill>
                  <a:srgbClr val="003399"/>
                </a:solidFill>
                <a:latin typeface="Candara" pitchFamily="34" charset="0"/>
                <a:cs typeface="Times New Roman" pitchFamily="18" charset="0"/>
              </a:rPr>
              <a:t>- Les analogues du </a:t>
            </a:r>
            <a:r>
              <a:rPr lang="fr-FR" sz="1800" u="sng" dirty="0" err="1">
                <a:solidFill>
                  <a:srgbClr val="003399"/>
                </a:solidFill>
                <a:latin typeface="Candara" pitchFamily="34" charset="0"/>
                <a:cs typeface="Times New Roman" pitchFamily="18" charset="0"/>
              </a:rPr>
              <a:t>GnRH</a:t>
            </a:r>
            <a:r>
              <a:rPr lang="fr-FR" sz="1800" u="sng" dirty="0">
                <a:solidFill>
                  <a:srgbClr val="003399"/>
                </a:solidFill>
                <a:latin typeface="Candara" pitchFamily="34" charset="0"/>
                <a:cs typeface="Times New Roman" pitchFamily="18" charset="0"/>
              </a:rPr>
              <a:t> se divisent en deux catégories de médicaments</a:t>
            </a:r>
            <a:r>
              <a:rPr lang="fr-FR" sz="1800" dirty="0">
                <a:solidFill>
                  <a:srgbClr val="003399"/>
                </a:solidFill>
                <a:latin typeface="Candara" pitchFamily="34" charset="0"/>
                <a:cs typeface="Times New Roman" pitchFamily="18" charset="0"/>
              </a:rPr>
              <a:t> :</a:t>
            </a:r>
          </a:p>
          <a:p>
            <a:pPr eaLnBrk="1" hangingPunct="1">
              <a:defRPr/>
            </a:pPr>
            <a:r>
              <a:rPr lang="fr-FR" sz="1800" dirty="0">
                <a:solidFill>
                  <a:srgbClr val="003399"/>
                </a:solidFill>
                <a:latin typeface="Candara" pitchFamily="34" charset="0"/>
                <a:cs typeface="Times New Roman" pitchFamily="18" charset="0"/>
              </a:rPr>
              <a:t> </a:t>
            </a:r>
          </a:p>
          <a:p>
            <a:pPr>
              <a:defRPr/>
            </a:pPr>
            <a:r>
              <a:rPr lang="fr-FR" sz="1800" dirty="0">
                <a:solidFill>
                  <a:srgbClr val="003399"/>
                </a:solidFill>
                <a:latin typeface="Candara" pitchFamily="34" charset="0"/>
                <a:cs typeface="Times New Roman" pitchFamily="18" charset="0"/>
              </a:rPr>
              <a:t>	</a:t>
            </a:r>
            <a:r>
              <a:rPr lang="fr-FR" sz="1800" u="sng" dirty="0">
                <a:solidFill>
                  <a:srgbClr val="003399"/>
                </a:solidFill>
                <a:latin typeface="Candara" pitchFamily="34" charset="0"/>
                <a:cs typeface="Times New Roman" pitchFamily="18" charset="0"/>
              </a:rPr>
              <a:t>- Les agonistes du </a:t>
            </a:r>
            <a:r>
              <a:rPr lang="fr-FR" sz="1800" u="sng" dirty="0" err="1">
                <a:solidFill>
                  <a:srgbClr val="003399"/>
                </a:solidFill>
                <a:latin typeface="Candara" pitchFamily="34" charset="0"/>
                <a:cs typeface="Times New Roman" pitchFamily="18" charset="0"/>
              </a:rPr>
              <a:t>GnRH</a:t>
            </a:r>
            <a:r>
              <a:rPr lang="fr-FR" sz="1800" u="sng" dirty="0">
                <a:solidFill>
                  <a:srgbClr val="003399"/>
                </a:solidFill>
                <a:latin typeface="Candara" pitchFamily="34" charset="0"/>
                <a:cs typeface="Times New Roman" pitchFamily="18" charset="0"/>
              </a:rPr>
              <a:t> </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Decapeptyl</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Suprefact</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Enantone</a:t>
            </a:r>
            <a:r>
              <a:rPr lang="fr-FR" sz="1800" dirty="0">
                <a:solidFill>
                  <a:srgbClr val="003399"/>
                </a:solidFill>
                <a:latin typeface="Candara" pitchFamily="34" charset="0"/>
                <a:cs typeface="Times New Roman" pitchFamily="18" charset="0"/>
              </a:rPr>
              <a:t>* </a:t>
            </a:r>
            <a:r>
              <a:rPr lang="fr-FR" sz="1800" dirty="0" err="1">
                <a:solidFill>
                  <a:srgbClr val="003399"/>
                </a:solidFill>
                <a:latin typeface="Candara" pitchFamily="34" charset="0"/>
                <a:cs typeface="Times New Roman" pitchFamily="18" charset="0"/>
              </a:rPr>
              <a:t>synarel</a:t>
            </a:r>
            <a:r>
              <a:rPr lang="fr-FR" sz="1800" dirty="0">
                <a:solidFill>
                  <a:srgbClr val="003399"/>
                </a:solidFill>
                <a:latin typeface="Candara" pitchFamily="34" charset="0"/>
                <a:cs typeface="Times New Roman" pitchFamily="18" charset="0"/>
              </a:rPr>
              <a:t>*...)</a:t>
            </a:r>
          </a:p>
          <a:p>
            <a:pPr lvl="1">
              <a:defRPr/>
            </a:pPr>
            <a:r>
              <a:rPr lang="fr-FR" sz="1800" dirty="0">
                <a:solidFill>
                  <a:srgbClr val="003399"/>
                </a:solidFill>
                <a:latin typeface="Candara" pitchFamily="34" charset="0"/>
                <a:cs typeface="Times New Roman" pitchFamily="18" charset="0"/>
              </a:rPr>
              <a:t/>
            </a:r>
            <a:br>
              <a:rPr lang="fr-FR" sz="1800" dirty="0">
                <a:solidFill>
                  <a:srgbClr val="003399"/>
                </a:solidFill>
                <a:latin typeface="Candara" pitchFamily="34" charset="0"/>
                <a:cs typeface="Times New Roman" pitchFamily="18" charset="0"/>
              </a:rPr>
            </a:br>
            <a:r>
              <a:rPr lang="fr-FR" sz="1800" dirty="0">
                <a:solidFill>
                  <a:srgbClr val="003399"/>
                </a:solidFill>
                <a:latin typeface="Candara" pitchFamily="34" charset="0"/>
                <a:cs typeface="Times New Roman" pitchFamily="18" charset="0"/>
              </a:rPr>
              <a:t>= Phase préparatoire (contiennent de la FSH purifiée). </a:t>
            </a:r>
            <a:br>
              <a:rPr lang="fr-FR" sz="1800" dirty="0">
                <a:solidFill>
                  <a:srgbClr val="003399"/>
                </a:solidFill>
                <a:latin typeface="Candara" pitchFamily="34" charset="0"/>
                <a:cs typeface="Times New Roman" pitchFamily="18" charset="0"/>
              </a:rPr>
            </a:br>
            <a:endParaRPr lang="fr-FR" sz="1800" dirty="0">
              <a:solidFill>
                <a:srgbClr val="003399"/>
              </a:solidFill>
              <a:latin typeface="Candara" pitchFamily="34" charset="0"/>
              <a:cs typeface="Times New Roman" pitchFamily="18" charset="0"/>
            </a:endParaRPr>
          </a:p>
          <a:p>
            <a:pPr lvl="1">
              <a:defRPr/>
            </a:pPr>
            <a:r>
              <a:rPr lang="fr-FR" sz="1800" dirty="0">
                <a:solidFill>
                  <a:srgbClr val="003399"/>
                </a:solidFill>
                <a:latin typeface="Candara" pitchFamily="34" charset="0"/>
                <a:cs typeface="Times New Roman" pitchFamily="18" charset="0"/>
              </a:rPr>
              <a:t>Action = </a:t>
            </a:r>
          </a:p>
          <a:p>
            <a:pPr lvl="1">
              <a:defRPr/>
            </a:pPr>
            <a:r>
              <a:rPr lang="fr-FR" sz="1800" dirty="0">
                <a:solidFill>
                  <a:srgbClr val="003399"/>
                </a:solidFill>
                <a:latin typeface="Candara" pitchFamily="34" charset="0"/>
                <a:cs typeface="Times New Roman" pitchFamily="18" charset="0"/>
              </a:rPr>
              <a:t>- 1 - Effet "flaire up" par libération importante d'hormones hypophysaires endogènes (FSH et LH) </a:t>
            </a:r>
          </a:p>
          <a:p>
            <a:pPr lvl="1">
              <a:defRPr/>
            </a:pPr>
            <a:r>
              <a:rPr lang="fr-FR" sz="1800" dirty="0">
                <a:solidFill>
                  <a:srgbClr val="003399"/>
                </a:solidFill>
                <a:latin typeface="Candara" pitchFamily="34" charset="0"/>
                <a:cs typeface="Times New Roman" pitchFamily="18" charset="0"/>
              </a:rPr>
              <a:t>- 2 - Désensibilisation qui annule la production endogène et bloque le processus d'ovulation naturelle.</a:t>
            </a:r>
            <a:br>
              <a:rPr lang="fr-FR" sz="1800" dirty="0">
                <a:solidFill>
                  <a:srgbClr val="003399"/>
                </a:solidFill>
                <a:latin typeface="Candara" pitchFamily="34" charset="0"/>
                <a:cs typeface="Times New Roman" pitchFamily="18" charset="0"/>
              </a:rPr>
            </a:br>
            <a:endParaRPr lang="fr-FR" sz="1800" dirty="0">
              <a:solidFill>
                <a:srgbClr val="003399"/>
              </a:solidFill>
              <a:latin typeface="Candara" pitchFamily="34" charset="0"/>
              <a:cs typeface="Times New Roman" pitchFamily="18" charset="0"/>
            </a:endParaRPr>
          </a:p>
          <a:p>
            <a:pPr lvl="1">
              <a:defRPr/>
            </a:pPr>
            <a:r>
              <a:rPr lang="fr-FR" sz="1800" dirty="0">
                <a:solidFill>
                  <a:srgbClr val="003399"/>
                </a:solidFill>
                <a:latin typeface="Candara" pitchFamily="34" charset="0"/>
                <a:cs typeface="Times New Roman" pitchFamily="18" charset="0"/>
              </a:rPr>
              <a:t>- Employés d'abord seuls puis en association avec une FSH purifiée lors de la stimulation ovarienne  = Protocole long.</a:t>
            </a:r>
            <a:br>
              <a:rPr lang="fr-FR" sz="1800" dirty="0">
                <a:solidFill>
                  <a:srgbClr val="003399"/>
                </a:solidFill>
                <a:latin typeface="Candara" pitchFamily="34" charset="0"/>
                <a:cs typeface="Times New Roman" pitchFamily="18" charset="0"/>
              </a:rPr>
            </a:br>
            <a:endParaRPr lang="fr-FR" sz="1800" dirty="0">
              <a:solidFill>
                <a:srgbClr val="003399"/>
              </a:solidFill>
              <a:latin typeface="Candara" pitchFamily="34" charset="0"/>
              <a:cs typeface="Times New Roman" pitchFamily="18" charset="0"/>
            </a:endParaRPr>
          </a:p>
          <a:p>
            <a:pPr lvl="1">
              <a:defRPr/>
            </a:pPr>
            <a:r>
              <a:rPr lang="fr-FR" sz="1800" dirty="0">
                <a:solidFill>
                  <a:srgbClr val="003399"/>
                </a:solidFill>
                <a:latin typeface="Candara" pitchFamily="34" charset="0"/>
                <a:cs typeface="Times New Roman" pitchFamily="18" charset="0"/>
              </a:rPr>
              <a:t>- Employés avec une FSH purifiée = Protocole court.</a:t>
            </a:r>
            <a:endParaRPr lang="fr-FR" sz="1800" dirty="0">
              <a:solidFill>
                <a:srgbClr val="003399"/>
              </a:solidFill>
              <a:latin typeface="Candara" pitchFamily="34" charset="0"/>
            </a:endParaRPr>
          </a:p>
        </p:txBody>
      </p:sp>
      <p:sp>
        <p:nvSpPr>
          <p:cNvPr id="103437"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dirty="0">
                <a:solidFill>
                  <a:srgbClr val="003399"/>
                </a:solidFill>
                <a:latin typeface="Candara" pitchFamily="34" charset="0"/>
              </a:rPr>
              <a:t>- La Médecine de la Fertilité -</a:t>
            </a:r>
          </a:p>
        </p:txBody>
      </p:sp>
      <p:sp>
        <p:nvSpPr>
          <p:cNvPr id="7" name="ZoneTexte 6"/>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31</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530438" name="Rectangle 7"/>
          <p:cNvSpPr>
            <a:spLocks noChangeArrowheads="1"/>
          </p:cNvSpPr>
          <p:nvPr/>
        </p:nvSpPr>
        <p:spPr bwMode="auto">
          <a:xfrm>
            <a:off x="500063" y="2322513"/>
            <a:ext cx="8280400" cy="30464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eaLnBrk="1" hangingPunct="1">
              <a:defRPr/>
            </a:pPr>
            <a:endParaRPr lang="fr-FR" sz="3200" u="sng" baseline="30000" dirty="0">
              <a:solidFill>
                <a:srgbClr val="003399"/>
              </a:solidFill>
              <a:latin typeface="Candara" pitchFamily="34" charset="0"/>
            </a:endParaRPr>
          </a:p>
          <a:p>
            <a:pPr eaLnBrk="1" hangingPunct="1">
              <a:defRPr/>
            </a:pPr>
            <a:endParaRPr lang="fr-FR" sz="3200" baseline="30000" dirty="0">
              <a:solidFill>
                <a:srgbClr val="003399"/>
              </a:solidFill>
              <a:latin typeface="Candara" pitchFamily="34" charset="0"/>
            </a:endParaRPr>
          </a:p>
          <a:p>
            <a:pPr eaLnBrk="1" hangingPunct="1">
              <a:defRPr/>
            </a:pPr>
            <a:r>
              <a:rPr lang="fr-FR" sz="3200" u="sng" baseline="30000" dirty="0">
                <a:solidFill>
                  <a:srgbClr val="003399"/>
                </a:solidFill>
                <a:latin typeface="Candara" pitchFamily="34" charset="0"/>
              </a:rPr>
              <a:t>- Les antagonistes du GnRH</a:t>
            </a:r>
            <a:r>
              <a:rPr lang="fr-FR" sz="3200" baseline="30000" dirty="0">
                <a:solidFill>
                  <a:srgbClr val="003399"/>
                </a:solidFill>
                <a:latin typeface="Candara" pitchFamily="34" charset="0"/>
              </a:rPr>
              <a:t>.(</a:t>
            </a:r>
            <a:r>
              <a:rPr lang="fr-FR" sz="3200" baseline="30000" dirty="0" err="1">
                <a:solidFill>
                  <a:srgbClr val="003399"/>
                </a:solidFill>
                <a:latin typeface="Candara" pitchFamily="34" charset="0"/>
              </a:rPr>
              <a:t>Cetrotide</a:t>
            </a:r>
            <a:r>
              <a:rPr lang="fr-FR" sz="3200" baseline="30000" dirty="0">
                <a:solidFill>
                  <a:srgbClr val="003399"/>
                </a:solidFill>
                <a:latin typeface="Candara" pitchFamily="34" charset="0"/>
              </a:rPr>
              <a:t>*, </a:t>
            </a:r>
            <a:r>
              <a:rPr lang="fr-FR" sz="3200" baseline="30000" dirty="0" err="1">
                <a:solidFill>
                  <a:srgbClr val="003399"/>
                </a:solidFill>
                <a:latin typeface="Candara" pitchFamily="34" charset="0"/>
              </a:rPr>
              <a:t>Orgalutran</a:t>
            </a:r>
            <a:r>
              <a:rPr lang="fr-FR" sz="3200" baseline="30000" dirty="0">
                <a:solidFill>
                  <a:srgbClr val="003399"/>
                </a:solidFill>
                <a:latin typeface="Candara" pitchFamily="34" charset="0"/>
              </a:rPr>
              <a:t>*...)</a:t>
            </a:r>
          </a:p>
          <a:p>
            <a:pPr eaLnBrk="1" hangingPunct="1">
              <a:defRPr/>
            </a:pPr>
            <a:r>
              <a:rPr lang="fr-FR" sz="3200" baseline="30000" dirty="0">
                <a:solidFill>
                  <a:srgbClr val="003399"/>
                </a:solidFill>
                <a:latin typeface="Candara" pitchFamily="34" charset="0"/>
              </a:rPr>
              <a:t/>
            </a:r>
            <a:br>
              <a:rPr lang="fr-FR" sz="3200" baseline="30000" dirty="0">
                <a:solidFill>
                  <a:srgbClr val="003399"/>
                </a:solidFill>
                <a:latin typeface="Candara" pitchFamily="34" charset="0"/>
              </a:rPr>
            </a:br>
            <a:r>
              <a:rPr lang="fr-FR" sz="3200" baseline="30000" dirty="0">
                <a:solidFill>
                  <a:srgbClr val="003399"/>
                </a:solidFill>
                <a:latin typeface="Candara" pitchFamily="34" charset="0"/>
              </a:rPr>
              <a:t>- Ils réalisent rapidement une chute des hormones endogènes avec un blocage immédiat de l'ovulation. </a:t>
            </a:r>
          </a:p>
          <a:p>
            <a:pPr eaLnBrk="1" hangingPunct="1">
              <a:defRPr/>
            </a:pPr>
            <a:endParaRPr lang="fr-FR" sz="3200" baseline="30000" dirty="0">
              <a:solidFill>
                <a:srgbClr val="003399"/>
              </a:solidFill>
              <a:latin typeface="Candara" pitchFamily="34" charset="0"/>
            </a:endParaRPr>
          </a:p>
          <a:p>
            <a:pPr eaLnBrk="1" hangingPunct="1">
              <a:defRPr/>
            </a:pPr>
            <a:r>
              <a:rPr lang="fr-FR" sz="3200" baseline="30000" dirty="0">
                <a:solidFill>
                  <a:srgbClr val="003399"/>
                </a:solidFill>
                <a:latin typeface="Candara" pitchFamily="34" charset="0"/>
              </a:rPr>
              <a:t>- Ces spécialités sont utilisées à la fin du traitement de stimulation par la FSH purifiée.</a:t>
            </a:r>
          </a:p>
        </p:txBody>
      </p:sp>
      <p:sp>
        <p:nvSpPr>
          <p:cNvPr id="105484"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dirty="0">
                <a:solidFill>
                  <a:srgbClr val="003399"/>
                </a:solidFill>
                <a:latin typeface="Candara" pitchFamily="34" charset="0"/>
              </a:rPr>
              <a:t>- La Médecine de la Fertilité -</a:t>
            </a:r>
          </a:p>
        </p:txBody>
      </p:sp>
      <p:sp>
        <p:nvSpPr>
          <p:cNvPr id="5" name="ZoneTexte 4"/>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31</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4559300" y="1412776"/>
            <a:ext cx="4584700" cy="5509200"/>
          </a:xfrm>
          <a:prstGeom prst="rect">
            <a:avLst/>
          </a:prstGeom>
          <a:noFill/>
          <a:ln w="9525">
            <a:noFill/>
            <a:miter lim="800000"/>
            <a:headEnd/>
            <a:tailEnd/>
          </a:ln>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defRPr/>
            </a:pPr>
            <a:r>
              <a:rPr lang="fr-FR" altLang="zh-CN" sz="1600" u="sng" dirty="0" smtClean="0">
                <a:solidFill>
                  <a:srgbClr val="003399"/>
                </a:solidFill>
                <a:latin typeface="Candara" pitchFamily="34" charset="0"/>
                <a:ea typeface="SimSun" pitchFamily="2" charset="-122"/>
              </a:rPr>
              <a:t>-  14 h 00 / 15 h 30</a:t>
            </a:r>
          </a:p>
          <a:p>
            <a:pPr eaLnBrk="1" hangingPunct="1">
              <a:defRPr/>
            </a:pPr>
            <a:endParaRPr lang="fr-FR" altLang="zh-CN" sz="1600" u="sng" dirty="0" smtClean="0">
              <a:solidFill>
                <a:srgbClr val="003399"/>
              </a:solidFill>
              <a:latin typeface="Candara" pitchFamily="34" charset="0"/>
              <a:ea typeface="SimSun" pitchFamily="2" charset="-122"/>
            </a:endParaRPr>
          </a:p>
          <a:p>
            <a:pPr eaLnBrk="1" hangingPunct="1">
              <a:defRPr/>
            </a:pPr>
            <a:r>
              <a:rPr lang="fr-FR" altLang="zh-CN" sz="1600" u="sng" dirty="0">
                <a:solidFill>
                  <a:srgbClr val="003399"/>
                </a:solidFill>
                <a:latin typeface="Candara" pitchFamily="34" charset="0"/>
                <a:ea typeface="SimSun" pitchFamily="2" charset="-122"/>
              </a:rPr>
              <a:t>- La cavité thoraco-abdominale</a:t>
            </a:r>
          </a:p>
          <a:p>
            <a:pPr eaLnBrk="1" hangingPunct="1">
              <a:defRPr/>
            </a:pPr>
            <a:r>
              <a:rPr lang="fr-FR" altLang="zh-CN" sz="1600" dirty="0">
                <a:solidFill>
                  <a:srgbClr val="003399"/>
                </a:solidFill>
                <a:latin typeface="Candara" pitchFamily="34" charset="0"/>
                <a:ea typeface="SimSun" pitchFamily="2" charset="-122"/>
              </a:rPr>
              <a:t> </a:t>
            </a: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Rappels </a:t>
            </a:r>
            <a:r>
              <a:rPr lang="fr-FR" altLang="zh-CN" sz="1600" dirty="0" smtClean="0">
                <a:solidFill>
                  <a:srgbClr val="003399"/>
                </a:solidFill>
                <a:latin typeface="Candara" pitchFamily="34" charset="0"/>
                <a:ea typeface="SimSun" pitchFamily="2" charset="-122"/>
              </a:rPr>
              <a:t>anatomo-physiologiques</a:t>
            </a:r>
          </a:p>
          <a:p>
            <a:pPr eaLnBrk="1" hangingPunct="1">
              <a:defRPr/>
            </a:pPr>
            <a:endParaRPr lang="fr-FR" altLang="zh-CN" sz="1600" dirty="0">
              <a:solidFill>
                <a:srgbClr val="003399"/>
              </a:solidFill>
              <a:latin typeface="Candara" pitchFamily="34" charset="0"/>
              <a:ea typeface="SimSun" pitchFamily="2" charset="-122"/>
            </a:endParaRPr>
          </a:p>
          <a:p>
            <a:pPr eaLnBrk="1" hangingPunct="1">
              <a:defRPr/>
            </a:pPr>
            <a:r>
              <a:rPr lang="fr-FR" altLang="zh-CN" sz="1600" dirty="0" smtClean="0">
                <a:solidFill>
                  <a:srgbClr val="003399"/>
                </a:solidFill>
                <a:latin typeface="Candara" pitchFamily="34" charset="0"/>
                <a:ea typeface="SimSun" pitchFamily="2" charset="-122"/>
              </a:rPr>
              <a:t>- </a:t>
            </a:r>
            <a:r>
              <a:rPr lang="fr-FR" altLang="zh-CN" sz="1600" dirty="0">
                <a:solidFill>
                  <a:srgbClr val="003399"/>
                </a:solidFill>
                <a:latin typeface="Candara" pitchFamily="34" charset="0"/>
                <a:ea typeface="SimSun" pitchFamily="2" charset="-122"/>
              </a:rPr>
              <a:t>Techniques </a:t>
            </a:r>
            <a:r>
              <a:rPr lang="fr-FR" altLang="zh-CN" sz="1600" dirty="0" smtClean="0">
                <a:solidFill>
                  <a:srgbClr val="003399"/>
                </a:solidFill>
                <a:latin typeface="Candara" pitchFamily="34" charset="0"/>
                <a:ea typeface="SimSun" pitchFamily="2" charset="-122"/>
              </a:rPr>
              <a:t>thoraciques spécifiques  </a:t>
            </a:r>
            <a:endParaRPr lang="fr-FR" altLang="zh-CN" sz="1600" dirty="0">
              <a:solidFill>
                <a:srgbClr val="003399"/>
              </a:solidFill>
              <a:latin typeface="Candara" pitchFamily="34" charset="0"/>
              <a:ea typeface="SimSun" pitchFamily="2" charset="-122"/>
            </a:endParaRPr>
          </a:p>
          <a:p>
            <a:pPr eaLnBrk="1" hangingPunct="1">
              <a:defRPr/>
            </a:pPr>
            <a:r>
              <a:rPr lang="fr-FR" altLang="zh-CN" sz="1600" dirty="0">
                <a:solidFill>
                  <a:srgbClr val="003399"/>
                </a:solidFill>
                <a:latin typeface="Candara" pitchFamily="34" charset="0"/>
                <a:ea typeface="SimSun" pitchFamily="2" charset="-122"/>
              </a:rPr>
              <a:t> </a:t>
            </a: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Pratique des techniques </a:t>
            </a:r>
            <a:r>
              <a:rPr lang="fr-FR" altLang="zh-CN" sz="1600" dirty="0" smtClean="0">
                <a:solidFill>
                  <a:srgbClr val="003399"/>
                </a:solidFill>
                <a:latin typeface="Candara" pitchFamily="34" charset="0"/>
                <a:ea typeface="SimSun" pitchFamily="2" charset="-122"/>
              </a:rPr>
              <a:t>thoraciques</a:t>
            </a:r>
          </a:p>
          <a:p>
            <a:pPr eaLnBrk="1" hangingPunct="1">
              <a:defRPr/>
            </a:pPr>
            <a:endParaRPr lang="fr-FR" altLang="zh-CN" sz="800" dirty="0">
              <a:solidFill>
                <a:srgbClr val="003399"/>
              </a:solidFill>
              <a:latin typeface="Candara" pitchFamily="34" charset="0"/>
              <a:ea typeface="SimSun" pitchFamily="2" charset="-122"/>
            </a:endParaRPr>
          </a:p>
          <a:p>
            <a:pPr eaLnBrk="1" hangingPunct="1">
              <a:defRPr/>
            </a:pPr>
            <a:r>
              <a:rPr lang="fr-FR" altLang="zh-CN" sz="1600" dirty="0">
                <a:solidFill>
                  <a:srgbClr val="003399"/>
                </a:solidFill>
                <a:latin typeface="Candara" pitchFamily="34" charset="0"/>
                <a:ea typeface="SimSun" pitchFamily="2" charset="-122"/>
              </a:rPr>
              <a:t>- Techniques </a:t>
            </a:r>
            <a:r>
              <a:rPr lang="fr-FR" altLang="zh-CN" sz="1600" dirty="0" smtClean="0">
                <a:solidFill>
                  <a:srgbClr val="003399"/>
                </a:solidFill>
                <a:latin typeface="Candara" pitchFamily="34" charset="0"/>
                <a:ea typeface="SimSun" pitchFamily="2" charset="-122"/>
              </a:rPr>
              <a:t>abdominales </a:t>
            </a:r>
            <a:r>
              <a:rPr lang="fr-FR" altLang="zh-CN" sz="1600" dirty="0">
                <a:solidFill>
                  <a:srgbClr val="003399"/>
                </a:solidFill>
                <a:latin typeface="Candara" pitchFamily="34" charset="0"/>
                <a:ea typeface="SimSun" pitchFamily="2" charset="-122"/>
              </a:rPr>
              <a:t>spécifiques  </a:t>
            </a:r>
          </a:p>
          <a:p>
            <a:pPr eaLnBrk="1" hangingPunct="1">
              <a:defRPr/>
            </a:pPr>
            <a:r>
              <a:rPr lang="fr-FR" altLang="zh-CN" sz="1600" dirty="0">
                <a:solidFill>
                  <a:srgbClr val="003399"/>
                </a:solidFill>
                <a:latin typeface="Candara" pitchFamily="34" charset="0"/>
                <a:ea typeface="SimSun" pitchFamily="2" charset="-122"/>
              </a:rPr>
              <a:t>     - Pratique des techniques </a:t>
            </a:r>
            <a:r>
              <a:rPr lang="fr-FR" altLang="zh-CN" sz="1600" dirty="0" smtClean="0">
                <a:solidFill>
                  <a:srgbClr val="003399"/>
                </a:solidFill>
                <a:latin typeface="Candara" pitchFamily="34" charset="0"/>
                <a:ea typeface="SimSun" pitchFamily="2" charset="-122"/>
              </a:rPr>
              <a:t>abdominales</a:t>
            </a:r>
          </a:p>
          <a:p>
            <a:pPr eaLnBrk="1" hangingPunct="1">
              <a:defRPr/>
            </a:pPr>
            <a:endParaRPr lang="fr-FR" altLang="zh-CN" sz="1600" dirty="0">
              <a:solidFill>
                <a:srgbClr val="003399"/>
              </a:solidFill>
              <a:latin typeface="Candara" pitchFamily="34" charset="0"/>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Pause</a:t>
            </a:r>
          </a:p>
          <a:p>
            <a:pPr marL="285750" indent="-285750" eaLnBrk="1" hangingPunct="1">
              <a:buFontTx/>
              <a:buChar char="-"/>
              <a:defRPr/>
            </a:pPr>
            <a:endParaRPr lang="fr-FR" altLang="zh-CN" sz="1600" dirty="0" smtClean="0">
              <a:solidFill>
                <a:srgbClr val="003399"/>
              </a:solidFill>
              <a:latin typeface="Candara" pitchFamily="34" charset="0"/>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- 16 h 00 / 17 h 30</a:t>
            </a:r>
          </a:p>
          <a:p>
            <a:pPr eaLnBrk="1" hangingPunct="1">
              <a:defRPr/>
            </a:pPr>
            <a:endParaRPr lang="fr-FR" altLang="zh-CN" sz="1600" u="sng" dirty="0" smtClean="0">
              <a:solidFill>
                <a:srgbClr val="003399"/>
              </a:solidFill>
              <a:latin typeface="Candara" pitchFamily="34" charset="0"/>
              <a:ea typeface="SimSun" pitchFamily="2" charset="-122"/>
            </a:endParaRPr>
          </a:p>
          <a:p>
            <a:pPr eaLnBrk="1" hangingPunct="1">
              <a:defRPr/>
            </a:pPr>
            <a:r>
              <a:rPr lang="fr-FR" altLang="zh-CN" sz="1600" u="sng" dirty="0">
                <a:solidFill>
                  <a:srgbClr val="003399"/>
                </a:solidFill>
                <a:latin typeface="Candara" pitchFamily="34" charset="0"/>
                <a:ea typeface="SimSun" pitchFamily="2" charset="-122"/>
              </a:rPr>
              <a:t>- La sphère pelvienne</a:t>
            </a:r>
          </a:p>
          <a:p>
            <a:pPr eaLnBrk="1" hangingPunct="1">
              <a:defRPr/>
            </a:pPr>
            <a:r>
              <a:rPr lang="fr-FR" altLang="zh-CN" sz="1600" dirty="0">
                <a:solidFill>
                  <a:srgbClr val="003399"/>
                </a:solidFill>
                <a:latin typeface="Candara" pitchFamily="34" charset="0"/>
                <a:ea typeface="SimSun" pitchFamily="2" charset="-122"/>
              </a:rPr>
              <a:t> </a:t>
            </a: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Rappels </a:t>
            </a:r>
            <a:r>
              <a:rPr lang="fr-FR" altLang="zh-CN" sz="1600" dirty="0" smtClean="0">
                <a:solidFill>
                  <a:srgbClr val="003399"/>
                </a:solidFill>
                <a:latin typeface="Candara" pitchFamily="34" charset="0"/>
                <a:ea typeface="SimSun" pitchFamily="2" charset="-122"/>
              </a:rPr>
              <a:t>anatomo-physiologiques</a:t>
            </a:r>
          </a:p>
          <a:p>
            <a:pPr eaLnBrk="1" hangingPunct="1">
              <a:defRPr/>
            </a:pPr>
            <a:r>
              <a:rPr lang="fr-FR" altLang="zh-CN" sz="1600" dirty="0" smtClean="0">
                <a:solidFill>
                  <a:srgbClr val="003399"/>
                </a:solidFill>
                <a:latin typeface="Candara" pitchFamily="34" charset="0"/>
                <a:ea typeface="SimSun" pitchFamily="2" charset="-122"/>
              </a:rPr>
              <a:t>- </a:t>
            </a:r>
            <a:r>
              <a:rPr lang="fr-FR" altLang="zh-CN" sz="1600" dirty="0">
                <a:solidFill>
                  <a:srgbClr val="003399"/>
                </a:solidFill>
                <a:latin typeface="Candara" pitchFamily="34" charset="0"/>
                <a:ea typeface="SimSun" pitchFamily="2" charset="-122"/>
              </a:rPr>
              <a:t>Techniques </a:t>
            </a:r>
            <a:r>
              <a:rPr lang="fr-FR" altLang="zh-CN" sz="1600" dirty="0" smtClean="0">
                <a:solidFill>
                  <a:srgbClr val="003399"/>
                </a:solidFill>
                <a:latin typeface="Candara" pitchFamily="34" charset="0"/>
                <a:ea typeface="SimSun" pitchFamily="2" charset="-122"/>
              </a:rPr>
              <a:t>pelviennes spécifiques</a:t>
            </a:r>
            <a:endParaRPr lang="fr-FR" altLang="zh-CN" sz="1600" dirty="0">
              <a:solidFill>
                <a:srgbClr val="003399"/>
              </a:solidFill>
              <a:latin typeface="Candara" pitchFamily="34" charset="0"/>
              <a:ea typeface="SimSun" pitchFamily="2" charset="-122"/>
            </a:endParaRPr>
          </a:p>
          <a:p>
            <a:pPr eaLnBrk="1" hangingPunct="1">
              <a:defRPr/>
            </a:pPr>
            <a:r>
              <a:rPr lang="fr-FR" altLang="zh-CN" sz="1600" dirty="0">
                <a:solidFill>
                  <a:srgbClr val="003399"/>
                </a:solidFill>
                <a:latin typeface="Candara" pitchFamily="34" charset="0"/>
                <a:ea typeface="SimSun" pitchFamily="2" charset="-122"/>
              </a:rPr>
              <a:t> </a:t>
            </a: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Pratique des techniques </a:t>
            </a:r>
            <a:r>
              <a:rPr lang="fr-FR" altLang="zh-CN" sz="1600" dirty="0" smtClean="0">
                <a:solidFill>
                  <a:srgbClr val="003399"/>
                </a:solidFill>
                <a:latin typeface="Candara" pitchFamily="34" charset="0"/>
                <a:ea typeface="SimSun" pitchFamily="2" charset="-122"/>
              </a:rPr>
              <a:t>pelviennes</a:t>
            </a:r>
          </a:p>
          <a:p>
            <a:pPr eaLnBrk="1" hangingPunct="1">
              <a:defRPr/>
            </a:pPr>
            <a:r>
              <a:rPr lang="fr-FR" altLang="zh-CN" sz="1600" dirty="0" smtClean="0">
                <a:solidFill>
                  <a:srgbClr val="003399"/>
                </a:solidFill>
                <a:latin typeface="Candara" pitchFamily="34" charset="0"/>
                <a:ea typeface="SimSun" pitchFamily="2" charset="-122"/>
              </a:rPr>
              <a:t>- Les techniques utérines externes</a:t>
            </a:r>
          </a:p>
          <a:p>
            <a:pPr eaLnBrk="1" hangingPunct="1">
              <a:defRPr/>
            </a:pPr>
            <a:r>
              <a:rPr lang="fr-FR" altLang="zh-CN" sz="1600" dirty="0" smtClean="0">
                <a:solidFill>
                  <a:srgbClr val="003399"/>
                </a:solidFill>
                <a:latin typeface="Candara" pitchFamily="34" charset="0"/>
                <a:ea typeface="SimSun" pitchFamily="2" charset="-122"/>
              </a:rPr>
              <a:t>     - Pratique des techniques utérines externes </a:t>
            </a:r>
          </a:p>
          <a:p>
            <a:pPr eaLnBrk="1" hangingPunct="1">
              <a:defRPr/>
            </a:pPr>
            <a:r>
              <a:rPr lang="fr-FR" altLang="zh-CN" sz="1600" dirty="0" smtClean="0">
                <a:solidFill>
                  <a:srgbClr val="003399"/>
                </a:solidFill>
                <a:latin typeface="Candara" pitchFamily="34" charset="0"/>
                <a:ea typeface="SimSun" pitchFamily="2" charset="-122"/>
              </a:rPr>
              <a:t>- les techniques utérines internes</a:t>
            </a:r>
            <a:endParaRPr lang="fr-FR" altLang="zh-CN" sz="1200" baseline="30000" dirty="0" smtClean="0">
              <a:solidFill>
                <a:srgbClr val="003399"/>
              </a:solidFill>
              <a:ea typeface="SimSun" pitchFamily="2" charset="-122"/>
            </a:endParaRPr>
          </a:p>
        </p:txBody>
      </p:sp>
      <p:sp>
        <p:nvSpPr>
          <p:cNvPr id="5" name="Text Box 5"/>
          <p:cNvSpPr txBox="1">
            <a:spLocks noChangeArrowheads="1"/>
          </p:cNvSpPr>
          <p:nvPr/>
        </p:nvSpPr>
        <p:spPr bwMode="auto">
          <a:xfrm>
            <a:off x="264220" y="1124744"/>
            <a:ext cx="4235772" cy="5262979"/>
          </a:xfrm>
          <a:prstGeom prst="rect">
            <a:avLst/>
          </a:prstGeom>
          <a:noFill/>
          <a:ln w="9525">
            <a:noFill/>
            <a:miter lim="800000"/>
            <a:headEnd/>
            <a:tailEnd/>
          </a:ln>
        </p:spPr>
        <p:txBody>
          <a:bodyPr wrap="square">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defRPr/>
            </a:pPr>
            <a:r>
              <a:rPr lang="fr-FR" sz="1600" u="sng" dirty="0" smtClean="0">
                <a:solidFill>
                  <a:srgbClr val="003399"/>
                </a:solidFill>
                <a:latin typeface="Candara" pitchFamily="34" charset="0"/>
              </a:rPr>
              <a:t>- 8 h 30 / 10h </a:t>
            </a:r>
            <a:r>
              <a:rPr lang="fr-FR" sz="1600" u="sng" dirty="0">
                <a:solidFill>
                  <a:srgbClr val="003399"/>
                </a:solidFill>
                <a:latin typeface="Candara" pitchFamily="34" charset="0"/>
              </a:rPr>
              <a:t>3</a:t>
            </a:r>
            <a:r>
              <a:rPr lang="fr-FR" sz="1600" u="sng" dirty="0" smtClean="0">
                <a:solidFill>
                  <a:srgbClr val="003399"/>
                </a:solidFill>
                <a:latin typeface="Candara" pitchFamily="34" charset="0"/>
              </a:rPr>
              <a:t>0</a:t>
            </a:r>
          </a:p>
          <a:p>
            <a:pPr eaLnBrk="1" hangingPunct="1">
              <a:defRPr/>
            </a:pPr>
            <a:endParaRPr lang="fr-FR" sz="1600" u="sng" dirty="0" smtClean="0">
              <a:solidFill>
                <a:srgbClr val="003399"/>
              </a:solidFill>
              <a:latin typeface="Candara" pitchFamily="34" charset="0"/>
            </a:endParaRPr>
          </a:p>
          <a:p>
            <a:pPr eaLnBrk="1" hangingPunct="1">
              <a:defRPr/>
            </a:pPr>
            <a:r>
              <a:rPr lang="fr-FR" sz="1600" u="sng" dirty="0">
                <a:solidFill>
                  <a:srgbClr val="003399"/>
                </a:solidFill>
                <a:latin typeface="Candara" pitchFamily="34" charset="0"/>
              </a:rPr>
              <a:t>- Les tests ostéopathiques spécifiques</a:t>
            </a:r>
          </a:p>
          <a:p>
            <a:pPr eaLnBrk="1" hangingPunct="1">
              <a:defRPr/>
            </a:pPr>
            <a:r>
              <a:rPr lang="fr-FR" sz="1600" dirty="0" smtClean="0">
                <a:solidFill>
                  <a:srgbClr val="003399"/>
                </a:solidFill>
                <a:latin typeface="Candara" pitchFamily="34" charset="0"/>
              </a:rPr>
              <a:t>- </a:t>
            </a:r>
            <a:r>
              <a:rPr lang="fr-FR" sz="1600" dirty="0">
                <a:solidFill>
                  <a:srgbClr val="003399"/>
                </a:solidFill>
                <a:latin typeface="Candara" pitchFamily="34" charset="0"/>
              </a:rPr>
              <a:t>Tests thoraciques</a:t>
            </a:r>
          </a:p>
          <a:p>
            <a:pPr eaLnBrk="1" hangingPunct="1">
              <a:defRPr/>
            </a:pPr>
            <a:r>
              <a:rPr lang="fr-FR" sz="1600" dirty="0">
                <a:solidFill>
                  <a:srgbClr val="003399"/>
                </a:solidFill>
                <a:latin typeface="Candara" pitchFamily="34" charset="0"/>
              </a:rPr>
              <a:t>     - Pratique des tests thoraciques</a:t>
            </a:r>
          </a:p>
          <a:p>
            <a:pPr eaLnBrk="1" hangingPunct="1">
              <a:defRPr/>
            </a:pPr>
            <a:r>
              <a:rPr lang="fr-FR" sz="1600" dirty="0">
                <a:solidFill>
                  <a:srgbClr val="003399"/>
                </a:solidFill>
                <a:latin typeface="Candara" pitchFamily="34" charset="0"/>
              </a:rPr>
              <a:t>- Tests crâniens</a:t>
            </a:r>
          </a:p>
          <a:p>
            <a:pPr eaLnBrk="1" hangingPunct="1">
              <a:defRPr/>
            </a:pPr>
            <a:r>
              <a:rPr lang="fr-FR" sz="1600" dirty="0">
                <a:solidFill>
                  <a:srgbClr val="003399"/>
                </a:solidFill>
                <a:latin typeface="Candara" pitchFamily="34" charset="0"/>
              </a:rPr>
              <a:t>     - Pratique des test crâniens</a:t>
            </a:r>
          </a:p>
          <a:p>
            <a:pPr eaLnBrk="1" hangingPunct="1">
              <a:defRPr/>
            </a:pPr>
            <a:r>
              <a:rPr lang="fr-FR" sz="1600" dirty="0">
                <a:solidFill>
                  <a:srgbClr val="003399"/>
                </a:solidFill>
                <a:latin typeface="Candara" pitchFamily="34" charset="0"/>
              </a:rPr>
              <a:t>- Test d'inhibition </a:t>
            </a:r>
          </a:p>
          <a:p>
            <a:pPr eaLnBrk="1" hangingPunct="1">
              <a:defRPr/>
            </a:pPr>
            <a:r>
              <a:rPr lang="fr-FR" sz="1600" dirty="0">
                <a:solidFill>
                  <a:srgbClr val="003399"/>
                </a:solidFill>
                <a:latin typeface="Candara" pitchFamily="34" charset="0"/>
              </a:rPr>
              <a:t>     - Pratique des tests d'inhibition</a:t>
            </a:r>
          </a:p>
          <a:p>
            <a:pPr eaLnBrk="1" hangingPunct="1">
              <a:defRPr/>
            </a:pPr>
            <a:endParaRPr lang="fr-FR" sz="1600" u="sng" dirty="0" smtClean="0">
              <a:solidFill>
                <a:srgbClr val="003399"/>
              </a:solidFill>
              <a:latin typeface="Candara" pitchFamily="34" charset="0"/>
            </a:endParaRPr>
          </a:p>
          <a:p>
            <a:pPr eaLnBrk="1" hangingPunct="1">
              <a:defRPr/>
            </a:pPr>
            <a:r>
              <a:rPr lang="fr-FR" sz="1600" u="sng" dirty="0" smtClean="0">
                <a:solidFill>
                  <a:srgbClr val="003399"/>
                </a:solidFill>
                <a:latin typeface="Candara" pitchFamily="34" charset="0"/>
              </a:rPr>
              <a:t>- Pause</a:t>
            </a:r>
          </a:p>
          <a:p>
            <a:pPr eaLnBrk="1" hangingPunct="1">
              <a:defRPr/>
            </a:pPr>
            <a:endParaRPr lang="fr-FR" sz="1600" dirty="0" smtClean="0">
              <a:solidFill>
                <a:srgbClr val="003399"/>
              </a:solidFill>
              <a:latin typeface="Candara" pitchFamily="34" charset="0"/>
            </a:endParaRPr>
          </a:p>
          <a:p>
            <a:pPr eaLnBrk="1" hangingPunct="1">
              <a:defRPr/>
            </a:pPr>
            <a:r>
              <a:rPr lang="pt-BR" sz="1600" u="sng" dirty="0">
                <a:solidFill>
                  <a:srgbClr val="003399"/>
                </a:solidFill>
                <a:latin typeface="Candara" pitchFamily="34" charset="0"/>
              </a:rPr>
              <a:t>- 11 h / 12 h 3</a:t>
            </a:r>
            <a:r>
              <a:rPr lang="pt-BR" sz="1600" u="sng" dirty="0" smtClean="0">
                <a:solidFill>
                  <a:srgbClr val="003399"/>
                </a:solidFill>
                <a:latin typeface="Candara" pitchFamily="34" charset="0"/>
              </a:rPr>
              <a:t>0</a:t>
            </a:r>
            <a:endParaRPr lang="pt-BR" sz="1600" u="sng" dirty="0">
              <a:solidFill>
                <a:srgbClr val="003399"/>
              </a:solidFill>
              <a:latin typeface="Candara" pitchFamily="34" charset="0"/>
            </a:endParaRPr>
          </a:p>
          <a:p>
            <a:pPr eaLnBrk="1" hangingPunct="1">
              <a:defRPr/>
            </a:pPr>
            <a:r>
              <a:rPr lang="fr-FR" sz="1600" dirty="0" smtClean="0">
                <a:solidFill>
                  <a:srgbClr val="003399"/>
                </a:solidFill>
                <a:latin typeface="Candara" pitchFamily="34" charset="0"/>
              </a:rPr>
              <a:t>- Le protocole du traitement ostéopathique</a:t>
            </a:r>
          </a:p>
          <a:p>
            <a:pPr eaLnBrk="1" hangingPunct="1">
              <a:defRPr/>
            </a:pPr>
            <a:r>
              <a:rPr lang="fr-FR" altLang="zh-CN" sz="1600" dirty="0" smtClean="0">
                <a:solidFill>
                  <a:srgbClr val="003399"/>
                </a:solidFill>
                <a:latin typeface="Candara" pitchFamily="34" charset="0"/>
                <a:ea typeface="SimSun" pitchFamily="2" charset="-122"/>
              </a:rPr>
              <a:t>- </a:t>
            </a:r>
            <a:r>
              <a:rPr lang="fr-FR" altLang="zh-CN" sz="1600" dirty="0">
                <a:solidFill>
                  <a:srgbClr val="003399"/>
                </a:solidFill>
                <a:latin typeface="Candara" pitchFamily="34" charset="0"/>
                <a:ea typeface="SimSun" pitchFamily="2" charset="-122"/>
              </a:rPr>
              <a:t>Les principes des techniques tissulaires</a:t>
            </a:r>
          </a:p>
          <a:p>
            <a:pPr eaLnBrk="1" hangingPunct="1">
              <a:defRPr/>
            </a:pPr>
            <a:r>
              <a:rPr lang="fr-FR" altLang="zh-CN" sz="1600" dirty="0">
                <a:solidFill>
                  <a:srgbClr val="003399"/>
                </a:solidFill>
                <a:latin typeface="Candara" pitchFamily="34" charset="0"/>
                <a:ea typeface="SimSun" pitchFamily="2" charset="-122"/>
              </a:rPr>
              <a:t>- La conscience tissulaire</a:t>
            </a:r>
          </a:p>
          <a:p>
            <a:pPr eaLnBrk="1" hangingPunct="1">
              <a:defRPr/>
            </a:pPr>
            <a:r>
              <a:rPr lang="fr-FR" altLang="zh-CN" sz="1600" dirty="0">
                <a:solidFill>
                  <a:srgbClr val="003399"/>
                </a:solidFill>
                <a:latin typeface="Candara" pitchFamily="34" charset="0"/>
                <a:ea typeface="SimSun" pitchFamily="2" charset="-122"/>
              </a:rPr>
              <a:t>- Pratique du travail tissulaire</a:t>
            </a:r>
          </a:p>
          <a:p>
            <a:pPr eaLnBrk="1" hangingPunct="1">
              <a:defRPr/>
            </a:pPr>
            <a:r>
              <a:rPr lang="fr-FR" altLang="zh-CN" sz="1600" dirty="0">
                <a:solidFill>
                  <a:srgbClr val="003399"/>
                </a:solidFill>
                <a:latin typeface="Candara" pitchFamily="34" charset="0"/>
                <a:ea typeface="SimSun" pitchFamily="2" charset="-122"/>
              </a:rPr>
              <a:t>- Travail sur la présence </a:t>
            </a:r>
          </a:p>
          <a:p>
            <a:pPr eaLnBrk="1" hangingPunct="1">
              <a:defRPr/>
            </a:pPr>
            <a:r>
              <a:rPr lang="fr-FR" altLang="zh-CN" sz="1600" dirty="0">
                <a:solidFill>
                  <a:srgbClr val="003399"/>
                </a:solidFill>
                <a:latin typeface="Candara" pitchFamily="34" charset="0"/>
                <a:ea typeface="SimSun" pitchFamily="2" charset="-122"/>
              </a:rPr>
              <a:t>- Film sur les tissus</a:t>
            </a:r>
          </a:p>
          <a:p>
            <a:pPr eaLnBrk="1" hangingPunct="1">
              <a:defRPr/>
            </a:pPr>
            <a:endParaRPr lang="fr-FR" altLang="zh-CN" sz="1600" dirty="0">
              <a:solidFill>
                <a:srgbClr val="003399"/>
              </a:solidFill>
              <a:latin typeface="Candara" pitchFamily="34" charset="0"/>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Pause déjeuner</a:t>
            </a:r>
          </a:p>
        </p:txBody>
      </p:sp>
      <p:sp>
        <p:nvSpPr>
          <p:cNvPr id="6" name="Rectangle 5"/>
          <p:cNvSpPr/>
          <p:nvPr/>
        </p:nvSpPr>
        <p:spPr>
          <a:xfrm>
            <a:off x="3229449" y="758030"/>
            <a:ext cx="2614818"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1600" u="sng" dirty="0" smtClean="0">
                <a:solidFill>
                  <a:srgbClr val="003399"/>
                </a:solidFill>
                <a:latin typeface="Candara" panose="020E0502030303020204" pitchFamily="34" charset="0"/>
              </a:rPr>
              <a:t>Programme </a:t>
            </a:r>
            <a:r>
              <a:rPr lang="fr-FR" sz="1600" u="sng" dirty="0">
                <a:solidFill>
                  <a:srgbClr val="003399"/>
                </a:solidFill>
                <a:latin typeface="Candara" panose="020E0502030303020204" pitchFamily="34" charset="0"/>
              </a:rPr>
              <a:t>de la </a:t>
            </a:r>
            <a:r>
              <a:rPr lang="fr-FR" sz="1600" u="sng" dirty="0" smtClean="0">
                <a:solidFill>
                  <a:srgbClr val="003399"/>
                </a:solidFill>
                <a:latin typeface="Candara" panose="020E0502030303020204" pitchFamily="34" charset="0"/>
              </a:rPr>
              <a:t>Formation</a:t>
            </a:r>
          </a:p>
          <a:p>
            <a:pPr algn="ctr"/>
            <a:r>
              <a:rPr lang="fr-FR" sz="1600" dirty="0">
                <a:solidFill>
                  <a:srgbClr val="003399"/>
                </a:solidFill>
                <a:latin typeface="Candara" panose="020E0502030303020204" pitchFamily="34" charset="0"/>
              </a:rPr>
              <a:t> - </a:t>
            </a:r>
            <a:r>
              <a:rPr lang="fr-FR" sz="1600" dirty="0" smtClean="0">
                <a:solidFill>
                  <a:srgbClr val="003399"/>
                </a:solidFill>
                <a:latin typeface="Candara" panose="020E0502030303020204" pitchFamily="34" charset="0"/>
              </a:rPr>
              <a:t>2</a:t>
            </a:r>
            <a:r>
              <a:rPr lang="fr-FR" sz="1600" baseline="30000" dirty="0" smtClean="0">
                <a:solidFill>
                  <a:srgbClr val="003399"/>
                </a:solidFill>
                <a:latin typeface="Candara" panose="020E0502030303020204" pitchFamily="34" charset="0"/>
              </a:rPr>
              <a:t>ème</a:t>
            </a:r>
            <a:r>
              <a:rPr lang="fr-FR" sz="1600" dirty="0" smtClean="0">
                <a:solidFill>
                  <a:srgbClr val="003399"/>
                </a:solidFill>
                <a:latin typeface="Candara" panose="020E0502030303020204" pitchFamily="34" charset="0"/>
              </a:rPr>
              <a:t> </a:t>
            </a:r>
            <a:r>
              <a:rPr lang="fr-FR" sz="1600" dirty="0">
                <a:solidFill>
                  <a:srgbClr val="003399"/>
                </a:solidFill>
                <a:latin typeface="Candara" panose="020E0502030303020204" pitchFamily="34" charset="0"/>
              </a:rPr>
              <a:t>jour -</a:t>
            </a:r>
          </a:p>
        </p:txBody>
      </p:sp>
    </p:spTree>
    <p:extLst>
      <p:ext uri="{BB962C8B-B14F-4D97-AF65-F5344CB8AC3E}">
        <p14:creationId xmlns:p14="http://schemas.microsoft.com/office/powerpoint/2010/main" val="4016852879"/>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4451"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530438" name="Rectangle 7"/>
          <p:cNvSpPr>
            <a:spLocks noChangeArrowheads="1"/>
          </p:cNvSpPr>
          <p:nvPr/>
        </p:nvSpPr>
        <p:spPr bwMode="auto">
          <a:xfrm>
            <a:off x="500063" y="1398588"/>
            <a:ext cx="8280400" cy="48942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eaLnBrk="1" hangingPunct="1">
              <a:defRPr/>
            </a:pPr>
            <a:endParaRPr lang="fr-FR" sz="2400" u="sng"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 Les effets secondaires ?</a:t>
            </a:r>
            <a:br>
              <a:rPr lang="fr-FR" sz="2800" u="sng" baseline="30000" dirty="0">
                <a:solidFill>
                  <a:srgbClr val="003399"/>
                </a:solidFill>
                <a:latin typeface="Candara" pitchFamily="34" charset="0"/>
              </a:rPr>
            </a:br>
            <a:endParaRPr lang="fr-FR" sz="2800" u="sng" baseline="30000" dirty="0">
              <a:solidFill>
                <a:srgbClr val="003399"/>
              </a:solidFill>
              <a:latin typeface="Candara" pitchFamily="34" charset="0"/>
            </a:endParaRPr>
          </a:p>
          <a:p>
            <a:pPr eaLnBrk="1" hangingPunct="1">
              <a:defRPr/>
            </a:pPr>
            <a:r>
              <a:rPr lang="fr-FR" sz="2800" baseline="30000" dirty="0">
                <a:solidFill>
                  <a:srgbClr val="003399"/>
                </a:solidFill>
                <a:latin typeface="Candara" pitchFamily="34" charset="0"/>
              </a:rPr>
              <a:t>1 - Kystes ovariens qui font suite à la stimulation initiale de la sécrétion des gonadotrophines.</a:t>
            </a:r>
          </a:p>
          <a:p>
            <a:pPr eaLnBrk="1" hangingPunct="1">
              <a:defRPr/>
            </a:pPr>
            <a:r>
              <a:rPr lang="fr-FR" sz="2800" baseline="30000" dirty="0">
                <a:solidFill>
                  <a:srgbClr val="003399"/>
                </a:solidFill>
                <a:latin typeface="Candara" pitchFamily="34" charset="0"/>
              </a:rPr>
              <a:t>(kystes contrôlés par é</a:t>
            </a:r>
            <a:r>
              <a:rPr lang="fr-FR" sz="2800" baseline="30000" dirty="0" smtClean="0">
                <a:solidFill>
                  <a:srgbClr val="003399"/>
                </a:solidFill>
                <a:latin typeface="Candara" pitchFamily="34" charset="0"/>
              </a:rPr>
              <a:t>chographie </a:t>
            </a:r>
            <a:r>
              <a:rPr lang="fr-FR" sz="2800" baseline="30000" dirty="0">
                <a:solidFill>
                  <a:srgbClr val="003399"/>
                </a:solidFill>
                <a:latin typeface="Candara" pitchFamily="34" charset="0"/>
              </a:rPr>
              <a:t>et dosage d’estradiol avant la stimulation ovarienne.</a:t>
            </a:r>
            <a:br>
              <a:rPr lang="fr-FR" sz="2800" baseline="30000" dirty="0">
                <a:solidFill>
                  <a:srgbClr val="003399"/>
                </a:solidFill>
                <a:latin typeface="Candara" pitchFamily="34" charset="0"/>
              </a:rPr>
            </a:b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r>
              <a:rPr lang="fr-FR" sz="2800" baseline="30000" dirty="0">
                <a:solidFill>
                  <a:srgbClr val="003399"/>
                </a:solidFill>
                <a:latin typeface="Candara" pitchFamily="34" charset="0"/>
              </a:rPr>
              <a:t>2 - Dans les protocoles “longs” de stimulation ovarienne pour FIV, il apparaît une augmentation passagère des gonadotrophines (FSH,LH) = l’ effet “flair-up”.</a:t>
            </a:r>
          </a:p>
          <a:p>
            <a:pPr eaLnBrk="1" hangingPunct="1">
              <a:defRPr/>
            </a:pP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r>
              <a:rPr lang="fr-FR" sz="2800" baseline="30000" dirty="0">
                <a:solidFill>
                  <a:srgbClr val="003399"/>
                </a:solidFill>
                <a:latin typeface="Candara" pitchFamily="34" charset="0"/>
              </a:rPr>
              <a:t>- A la fin de cet effet la sécrétions des gonadotrophines chutent et peut engendrer des très - pertes plus ou moins sanglantes, que l’on attribue, a tort, aux règles de fin de cycle. </a:t>
            </a:r>
          </a:p>
          <a:p>
            <a:pPr eaLnBrk="1" hangingPunct="1">
              <a:defRPr/>
            </a:pPr>
            <a:endParaRPr lang="fr-FR" sz="2800" baseline="30000" dirty="0">
              <a:solidFill>
                <a:srgbClr val="003399"/>
              </a:solidFill>
              <a:latin typeface="Candara" pitchFamily="34" charset="0"/>
            </a:endParaRPr>
          </a:p>
          <a:p>
            <a:pPr eaLnBrk="1" hangingPunct="1">
              <a:defRPr/>
            </a:pPr>
            <a:r>
              <a:rPr lang="fr-FR" sz="2800" baseline="30000" dirty="0">
                <a:solidFill>
                  <a:srgbClr val="003399"/>
                </a:solidFill>
                <a:latin typeface="Candara" pitchFamily="34" charset="0"/>
              </a:rPr>
              <a:t>Ces pertes ne doivent pas, sauf avis contraire, engendrer l’arrêt du traitement.</a:t>
            </a:r>
          </a:p>
          <a:p>
            <a:pPr eaLnBrk="1" hangingPunct="1">
              <a:defRPr/>
            </a:pPr>
            <a:endParaRPr lang="fr-FR" sz="2400" baseline="30000" dirty="0">
              <a:solidFill>
                <a:srgbClr val="003399"/>
              </a:solidFill>
              <a:latin typeface="Candara" pitchFamily="34" charset="0"/>
            </a:endParaRPr>
          </a:p>
        </p:txBody>
      </p:sp>
      <p:sp>
        <p:nvSpPr>
          <p:cNvPr id="104460"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sp>
        <p:nvSpPr>
          <p:cNvPr id="6" name="ZoneTexte 5"/>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31</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6499"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532486" name="Rectangle 21"/>
          <p:cNvSpPr>
            <a:spLocks noChangeArrowheads="1"/>
          </p:cNvSpPr>
          <p:nvPr/>
        </p:nvSpPr>
        <p:spPr bwMode="auto">
          <a:xfrm>
            <a:off x="282575" y="1287463"/>
            <a:ext cx="8496300" cy="5264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eaLnBrk="1" hangingPunct="1">
              <a:defRPr/>
            </a:pPr>
            <a:endParaRPr lang="fr-FR" sz="2800" u="sng"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 Les médicaments de la stimulation </a:t>
            </a:r>
            <a:r>
              <a:rPr lang="fr-FR" sz="2800" u="sng" baseline="30000" dirty="0" smtClean="0">
                <a:solidFill>
                  <a:srgbClr val="003399"/>
                </a:solidFill>
                <a:latin typeface="Candara" pitchFamily="34" charset="0"/>
              </a:rPr>
              <a:t>ovarienne</a:t>
            </a:r>
            <a:r>
              <a:rPr lang="fr-FR" sz="2800" u="sng" baseline="30000" dirty="0">
                <a:solidFill>
                  <a:srgbClr val="003399"/>
                </a:solidFill>
                <a:latin typeface="Candara" pitchFamily="34" charset="0"/>
              </a:rPr>
              <a:t/>
            </a:r>
            <a:br>
              <a:rPr lang="fr-FR" sz="2800" u="sng" baseline="30000" dirty="0">
                <a:solidFill>
                  <a:srgbClr val="003399"/>
                </a:solidFill>
                <a:latin typeface="Candara" pitchFamily="34" charset="0"/>
              </a:rPr>
            </a:br>
            <a:endParaRPr lang="fr-FR" sz="2800" u="sng"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 Les FSH "purifiées"</a:t>
            </a: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endParaRPr lang="fr-FR" sz="2800" baseline="30000" dirty="0">
              <a:solidFill>
                <a:srgbClr val="003399"/>
              </a:solidFill>
              <a:latin typeface="Candara" pitchFamily="34" charset="0"/>
            </a:endParaRPr>
          </a:p>
          <a:p>
            <a:pPr eaLnBrk="1" hangingPunct="1">
              <a:defRPr/>
            </a:pPr>
            <a:r>
              <a:rPr lang="fr-FR" sz="2800" baseline="30000" dirty="0">
                <a:solidFill>
                  <a:srgbClr val="003399"/>
                </a:solidFill>
                <a:latin typeface="Candara" pitchFamily="34" charset="0"/>
              </a:rPr>
              <a:t>- Stimulent l'ovaire = production d'ovocytes. </a:t>
            </a:r>
          </a:p>
          <a:p>
            <a:pPr eaLnBrk="1" hangingPunct="1">
              <a:defRPr/>
            </a:pPr>
            <a:endParaRPr lang="fr-FR" sz="2800" baseline="30000" dirty="0">
              <a:solidFill>
                <a:srgbClr val="003399"/>
              </a:solidFill>
              <a:latin typeface="Candara" pitchFamily="34" charset="0"/>
            </a:endParaRPr>
          </a:p>
          <a:p>
            <a:pPr eaLnBrk="1" hangingPunct="1">
              <a:defRPr/>
            </a:pPr>
            <a:r>
              <a:rPr lang="fr-FR" sz="2800" baseline="30000" dirty="0">
                <a:solidFill>
                  <a:srgbClr val="003399"/>
                </a:solidFill>
                <a:latin typeface="Candara" pitchFamily="34" charset="0"/>
              </a:rPr>
              <a:t>- Résultats obtenus en 10 jours environ</a:t>
            </a:r>
          </a:p>
          <a:p>
            <a:pPr eaLnBrk="1" hangingPunct="1">
              <a:defRPr/>
            </a:pPr>
            <a:endParaRPr lang="fr-FR" sz="2800" baseline="30000" dirty="0">
              <a:solidFill>
                <a:srgbClr val="003399"/>
              </a:solidFill>
              <a:latin typeface="Candara" pitchFamily="34" charset="0"/>
            </a:endParaRPr>
          </a:p>
          <a:p>
            <a:pPr eaLnBrk="1" hangingPunct="1">
              <a:defRPr/>
            </a:pPr>
            <a:r>
              <a:rPr lang="fr-FR" sz="2800" baseline="30000" dirty="0">
                <a:solidFill>
                  <a:srgbClr val="003399"/>
                </a:solidFill>
                <a:latin typeface="Candara" pitchFamily="34" charset="0"/>
              </a:rPr>
              <a:t>- Variations de réponse très importantes d'un sujet à l'autre et d'un traitement à l'autre.</a:t>
            </a:r>
          </a:p>
          <a:p>
            <a:pPr eaLnBrk="1" hangingPunct="1">
              <a:defRPr/>
            </a:pPr>
            <a:endParaRPr lang="fr-FR" sz="2800" baseline="30000" dirty="0">
              <a:solidFill>
                <a:srgbClr val="003399"/>
              </a:solidFill>
              <a:latin typeface="Candara" pitchFamily="34" charset="0"/>
            </a:endParaRPr>
          </a:p>
          <a:p>
            <a:pPr eaLnBrk="1" hangingPunct="1">
              <a:defRPr/>
            </a:pPr>
            <a:r>
              <a:rPr lang="fr-FR" sz="2800" baseline="30000" dirty="0">
                <a:solidFill>
                  <a:srgbClr val="003399"/>
                </a:solidFill>
                <a:latin typeface="Candara" pitchFamily="34" charset="0"/>
              </a:rPr>
              <a:t>- Monitorage de l'ovulation doivent être suivi biologiquement (dosage de l'</a:t>
            </a:r>
            <a:r>
              <a:rPr lang="fr-FR" sz="2800" baseline="30000" dirty="0" err="1">
                <a:solidFill>
                  <a:srgbClr val="003399"/>
                </a:solidFill>
                <a:latin typeface="Candara" pitchFamily="34" charset="0"/>
              </a:rPr>
              <a:t>estradiol</a:t>
            </a:r>
            <a:r>
              <a:rPr lang="fr-FR" sz="2800" baseline="30000" dirty="0">
                <a:solidFill>
                  <a:srgbClr val="003399"/>
                </a:solidFill>
                <a:latin typeface="Candara" pitchFamily="34" charset="0"/>
              </a:rPr>
              <a:t>) et </a:t>
            </a:r>
            <a:r>
              <a:rPr lang="fr-FR" sz="2800" baseline="30000" dirty="0" err="1">
                <a:solidFill>
                  <a:srgbClr val="003399"/>
                </a:solidFill>
                <a:latin typeface="Candara" pitchFamily="34" charset="0"/>
              </a:rPr>
              <a:t>échographiquement</a:t>
            </a:r>
            <a:r>
              <a:rPr lang="fr-FR" sz="2800" baseline="30000" dirty="0">
                <a:solidFill>
                  <a:srgbClr val="003399"/>
                </a:solidFill>
                <a:latin typeface="Candara" pitchFamily="34" charset="0"/>
              </a:rPr>
              <a:t>.</a:t>
            </a:r>
            <a:br>
              <a:rPr lang="fr-FR" sz="2800" baseline="30000" dirty="0">
                <a:solidFill>
                  <a:srgbClr val="003399"/>
                </a:solidFill>
                <a:latin typeface="Candara" pitchFamily="34" charset="0"/>
              </a:rPr>
            </a:br>
            <a:endParaRPr lang="fr-FR" sz="2800" baseline="30000" dirty="0">
              <a:solidFill>
                <a:srgbClr val="003399"/>
              </a:solidFill>
              <a:latin typeface="Candara" pitchFamily="34" charset="0"/>
            </a:endParaRPr>
          </a:p>
          <a:p>
            <a:pPr eaLnBrk="1" hangingPunct="1">
              <a:defRPr/>
            </a:pPr>
            <a:r>
              <a:rPr lang="fr-FR" sz="2800" baseline="30000" dirty="0">
                <a:solidFill>
                  <a:srgbClr val="003399"/>
                </a:solidFill>
                <a:latin typeface="Candara" pitchFamily="34" charset="0"/>
              </a:rPr>
              <a:t>Ils existe deux catégories de FSH purifiées :</a:t>
            </a:r>
          </a:p>
          <a:p>
            <a:pPr eaLnBrk="1" hangingPunct="1">
              <a:buFontTx/>
              <a:buChar char="-"/>
              <a:defRPr/>
            </a:pPr>
            <a:endParaRPr lang="fr-FR" sz="2800" baseline="30000" dirty="0">
              <a:solidFill>
                <a:srgbClr val="003399"/>
              </a:solidFill>
              <a:latin typeface="Candara" pitchFamily="34" charset="0"/>
            </a:endParaRPr>
          </a:p>
          <a:p>
            <a:pPr eaLnBrk="1" hangingPunct="1">
              <a:defRPr/>
            </a:pPr>
            <a:endParaRPr lang="fr-FR" sz="2800" baseline="30000" dirty="0">
              <a:solidFill>
                <a:srgbClr val="003399"/>
              </a:solidFill>
            </a:endParaRPr>
          </a:p>
        </p:txBody>
      </p:sp>
      <p:sp>
        <p:nvSpPr>
          <p:cNvPr id="106508"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sp>
        <p:nvSpPr>
          <p:cNvPr id="6" name="ZoneTexte 5"/>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31</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7523"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532486" name="Rectangle 21"/>
          <p:cNvSpPr>
            <a:spLocks noChangeArrowheads="1"/>
          </p:cNvSpPr>
          <p:nvPr/>
        </p:nvSpPr>
        <p:spPr bwMode="auto">
          <a:xfrm>
            <a:off x="323850" y="2105025"/>
            <a:ext cx="8496300" cy="3251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eaLnBrk="1" hangingPunct="1">
              <a:defRPr/>
            </a:pPr>
            <a:endParaRPr lang="fr-FR" sz="2800" u="sng"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 Les médicaments de la stimulation ovarienne:</a:t>
            </a:r>
            <a:br>
              <a:rPr lang="fr-FR" sz="2800" u="sng" baseline="30000" dirty="0">
                <a:solidFill>
                  <a:srgbClr val="003399"/>
                </a:solidFill>
                <a:latin typeface="Candara" pitchFamily="34" charset="0"/>
              </a:rPr>
            </a:br>
            <a:endParaRPr lang="fr-FR" sz="2800" u="sng" baseline="30000" dirty="0">
              <a:solidFill>
                <a:srgbClr val="003399"/>
              </a:solidFill>
              <a:latin typeface="Candara" pitchFamily="34" charset="0"/>
            </a:endParaRPr>
          </a:p>
          <a:p>
            <a:pPr eaLnBrk="1" hangingPunct="1">
              <a:buFontTx/>
              <a:buChar char="-"/>
              <a:defRPr/>
            </a:pPr>
            <a:endParaRPr lang="fr-FR" sz="2800"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 Les HMG ( ou FSH d'origine humaines)</a:t>
            </a:r>
            <a:r>
              <a:rPr lang="fr-FR" sz="2800" baseline="30000" dirty="0">
                <a:solidFill>
                  <a:srgbClr val="003399"/>
                </a:solidFill>
                <a:latin typeface="Candara" pitchFamily="34" charset="0"/>
              </a:rPr>
              <a:t> :(</a:t>
            </a:r>
            <a:r>
              <a:rPr lang="fr-FR" sz="2800" baseline="30000" dirty="0" err="1">
                <a:solidFill>
                  <a:srgbClr val="003399"/>
                </a:solidFill>
                <a:latin typeface="Candara" pitchFamily="34" charset="0"/>
              </a:rPr>
              <a:t>Ménopur</a:t>
            </a:r>
            <a:r>
              <a:rPr lang="fr-FR" sz="2800" baseline="30000" dirty="0">
                <a:solidFill>
                  <a:srgbClr val="003399"/>
                </a:solidFill>
                <a:latin typeface="Candara" pitchFamily="34" charset="0"/>
              </a:rPr>
              <a:t>*, </a:t>
            </a:r>
            <a:r>
              <a:rPr lang="fr-FR" sz="2800" baseline="30000" dirty="0" err="1">
                <a:solidFill>
                  <a:srgbClr val="003399"/>
                </a:solidFill>
                <a:latin typeface="Candara" pitchFamily="34" charset="0"/>
              </a:rPr>
              <a:t>Fostimon</a:t>
            </a:r>
            <a:r>
              <a:rPr lang="fr-FR" sz="2800" baseline="30000" dirty="0">
                <a:solidFill>
                  <a:srgbClr val="003399"/>
                </a:solidFill>
                <a:latin typeface="Candara" pitchFamily="34" charset="0"/>
              </a:rPr>
              <a:t>*.....)</a:t>
            </a:r>
          </a:p>
          <a:p>
            <a:pPr eaLnBrk="1" hangingPunct="1">
              <a:defRPr/>
            </a:pP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r>
              <a:rPr lang="fr-FR" sz="2800" baseline="30000" dirty="0">
                <a:solidFill>
                  <a:srgbClr val="003399"/>
                </a:solidFill>
                <a:latin typeface="Candara" pitchFamily="34" charset="0"/>
              </a:rPr>
              <a:t>- Utilisées depuis plus de 30 ans</a:t>
            </a:r>
          </a:p>
          <a:p>
            <a:pPr eaLnBrk="1" hangingPunct="1">
              <a:defRPr/>
            </a:pPr>
            <a:r>
              <a:rPr lang="fr-FR" sz="2800" baseline="30000" dirty="0">
                <a:solidFill>
                  <a:srgbClr val="003399"/>
                </a:solidFill>
                <a:latin typeface="Candara" pitchFamily="34" charset="0"/>
              </a:rPr>
              <a:t>- Sous forme d'ampoules injectables dosées en UI (unités internationales).</a:t>
            </a:r>
            <a:br>
              <a:rPr lang="fr-FR" sz="2800" baseline="30000" dirty="0">
                <a:solidFill>
                  <a:srgbClr val="003399"/>
                </a:solidFill>
                <a:latin typeface="Candara" pitchFamily="34" charset="0"/>
              </a:rPr>
            </a:br>
            <a:endParaRPr lang="fr-FR" sz="2800" baseline="30000" dirty="0">
              <a:solidFill>
                <a:srgbClr val="003399"/>
              </a:solidFill>
              <a:latin typeface="Candara" pitchFamily="34" charset="0"/>
            </a:endParaRPr>
          </a:p>
          <a:p>
            <a:pPr eaLnBrk="1" hangingPunct="1">
              <a:defRPr/>
            </a:pPr>
            <a:r>
              <a:rPr lang="fr-FR" sz="2800" baseline="30000" dirty="0">
                <a:solidFill>
                  <a:srgbClr val="003399"/>
                </a:solidFill>
                <a:latin typeface="Candara" pitchFamily="34" charset="0"/>
              </a:rPr>
              <a:t>Contrairement aux FSH recombinante, les HMG contiennent aussi de la LH.</a:t>
            </a:r>
          </a:p>
          <a:p>
            <a:pPr eaLnBrk="1" hangingPunct="1">
              <a:defRPr/>
            </a:pPr>
            <a:endParaRPr lang="fr-FR" sz="2800" baseline="30000" dirty="0">
              <a:solidFill>
                <a:srgbClr val="003399"/>
              </a:solidFill>
            </a:endParaRPr>
          </a:p>
        </p:txBody>
      </p:sp>
      <p:sp>
        <p:nvSpPr>
          <p:cNvPr id="107532"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sp>
        <p:nvSpPr>
          <p:cNvPr id="6" name="ZoneTexte 5"/>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32</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8547"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534534" name="Rectangle 22"/>
          <p:cNvSpPr>
            <a:spLocks noChangeArrowheads="1"/>
          </p:cNvSpPr>
          <p:nvPr/>
        </p:nvSpPr>
        <p:spPr bwMode="auto">
          <a:xfrm>
            <a:off x="250825" y="1700213"/>
            <a:ext cx="8640763" cy="49752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endParaRPr lang="fr-FR" sz="2800" u="sng"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 Les médicaments de la stimulation ovarienne:</a:t>
            </a:r>
            <a:br>
              <a:rPr lang="fr-FR" sz="2800" u="sng" baseline="30000" dirty="0">
                <a:solidFill>
                  <a:srgbClr val="003399"/>
                </a:solidFill>
                <a:latin typeface="Candara" pitchFamily="34" charset="0"/>
              </a:rPr>
            </a:br>
            <a:endParaRPr lang="fr-FR" sz="2800" u="sng"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Les FSH recombinante</a:t>
            </a:r>
            <a:r>
              <a:rPr lang="fr-FR" sz="2800" baseline="30000" dirty="0">
                <a:solidFill>
                  <a:srgbClr val="003399"/>
                </a:solidFill>
                <a:latin typeface="Candara" pitchFamily="34" charset="0"/>
              </a:rPr>
              <a:t>(</a:t>
            </a:r>
            <a:r>
              <a:rPr lang="fr-FR" sz="2800" baseline="30000" dirty="0" err="1">
                <a:solidFill>
                  <a:srgbClr val="003399"/>
                </a:solidFill>
                <a:latin typeface="Candara" pitchFamily="34" charset="0"/>
              </a:rPr>
              <a:t>Puregon</a:t>
            </a:r>
            <a:r>
              <a:rPr lang="fr-FR" sz="2800" baseline="30000" dirty="0">
                <a:solidFill>
                  <a:srgbClr val="003399"/>
                </a:solidFill>
                <a:latin typeface="Candara" pitchFamily="34" charset="0"/>
              </a:rPr>
              <a:t>*, </a:t>
            </a:r>
            <a:r>
              <a:rPr lang="fr-FR" sz="2800" baseline="30000" dirty="0" err="1">
                <a:solidFill>
                  <a:srgbClr val="003399"/>
                </a:solidFill>
                <a:latin typeface="Candara" pitchFamily="34" charset="0"/>
              </a:rPr>
              <a:t>GonalF</a:t>
            </a:r>
            <a:r>
              <a:rPr lang="fr-FR" sz="2800" baseline="30000" dirty="0">
                <a:solidFill>
                  <a:srgbClr val="003399"/>
                </a:solidFill>
                <a:latin typeface="Candara" pitchFamily="34" charset="0"/>
              </a:rPr>
              <a:t>*....)</a:t>
            </a:r>
          </a:p>
          <a:p>
            <a:pPr eaLnBrk="1" hangingPunct="1">
              <a:defRPr/>
            </a:pP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r>
              <a:rPr lang="fr-FR" sz="2800" baseline="30000" dirty="0">
                <a:solidFill>
                  <a:srgbClr val="003399"/>
                </a:solidFill>
                <a:latin typeface="Candara" pitchFamily="34" charset="0"/>
              </a:rPr>
              <a:t>- Fabriquées par génie génétique</a:t>
            </a:r>
          </a:p>
          <a:p>
            <a:pPr eaLnBrk="1" hangingPunct="1">
              <a:defRPr/>
            </a:pPr>
            <a:r>
              <a:rPr lang="fr-FR" sz="2800" baseline="30000" dirty="0">
                <a:solidFill>
                  <a:srgbClr val="003399"/>
                </a:solidFill>
                <a:latin typeface="Candara" pitchFamily="34" charset="0"/>
              </a:rPr>
              <a:t>- Sous forme d'ampoules injectables ou de stylo-doseurs contenant différentes doses de produit quantifiées en UI (unités internationales).</a:t>
            </a:r>
          </a:p>
          <a:p>
            <a:pPr eaLnBrk="1" hangingPunct="1">
              <a:defRPr/>
            </a:pPr>
            <a:endParaRPr lang="fr-FR" sz="2800"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 LH recombinante </a:t>
            </a:r>
            <a:r>
              <a:rPr lang="fr-FR" sz="2800" baseline="30000" dirty="0">
                <a:solidFill>
                  <a:srgbClr val="003399"/>
                </a:solidFill>
                <a:latin typeface="Candara" pitchFamily="34" charset="0"/>
              </a:rPr>
              <a:t>(à petite dose) (</a:t>
            </a:r>
            <a:r>
              <a:rPr lang="fr-FR" sz="2800" baseline="30000" dirty="0" err="1">
                <a:solidFill>
                  <a:srgbClr val="003399"/>
                </a:solidFill>
                <a:latin typeface="Candara" pitchFamily="34" charset="0"/>
              </a:rPr>
              <a:t>Luvéris</a:t>
            </a:r>
            <a:r>
              <a:rPr lang="fr-FR" sz="2800" baseline="30000" dirty="0">
                <a:solidFill>
                  <a:srgbClr val="003399"/>
                </a:solidFill>
                <a:latin typeface="Candara" pitchFamily="34" charset="0"/>
              </a:rPr>
              <a:t>*....)</a:t>
            </a:r>
          </a:p>
          <a:p>
            <a:pPr eaLnBrk="1" hangingPunct="1">
              <a:defRPr/>
            </a:pP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r>
              <a:rPr lang="fr-FR" sz="2800" baseline="30000" dirty="0">
                <a:solidFill>
                  <a:srgbClr val="003399"/>
                </a:solidFill>
                <a:latin typeface="Candara" pitchFamily="34" charset="0"/>
              </a:rPr>
              <a:t>- Dans un certain nombre de cas d'anovulation on pourra établir des traitement de type "séquentiel" en associant la LH à la FSH</a:t>
            </a:r>
          </a:p>
          <a:p>
            <a:pPr eaLnBrk="1" hangingPunct="1">
              <a:defRPr/>
            </a:pPr>
            <a:endParaRPr lang="fr-FR" sz="2800"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 L'HCG recombinante </a:t>
            </a:r>
            <a:r>
              <a:rPr lang="fr-FR" sz="2800" baseline="30000" dirty="0">
                <a:solidFill>
                  <a:srgbClr val="003399"/>
                </a:solidFill>
                <a:latin typeface="Candara" pitchFamily="34" charset="0"/>
              </a:rPr>
              <a:t>(à petite dose) (</a:t>
            </a:r>
            <a:r>
              <a:rPr lang="fr-FR" sz="2800" baseline="30000" dirty="0" err="1">
                <a:solidFill>
                  <a:srgbClr val="003399"/>
                </a:solidFill>
                <a:latin typeface="Candara" pitchFamily="34" charset="0"/>
              </a:rPr>
              <a:t>Ovitrelle</a:t>
            </a:r>
            <a:r>
              <a:rPr lang="fr-FR" sz="2800" baseline="30000" dirty="0">
                <a:solidFill>
                  <a:srgbClr val="003399"/>
                </a:solidFill>
                <a:latin typeface="Candara" pitchFamily="34" charset="0"/>
              </a:rPr>
              <a:t>*...)</a:t>
            </a:r>
          </a:p>
          <a:p>
            <a:pPr eaLnBrk="1" hangingPunct="1">
              <a:defRPr/>
            </a:pP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r>
              <a:rPr lang="fr-FR" sz="2800" baseline="30000" dirty="0">
                <a:solidFill>
                  <a:srgbClr val="003399"/>
                </a:solidFill>
                <a:latin typeface="Candara" pitchFamily="34" charset="0"/>
              </a:rPr>
              <a:t>-  Génie génétique, La </a:t>
            </a:r>
            <a:r>
              <a:rPr lang="fr-FR" sz="2800" baseline="30000" dirty="0" err="1">
                <a:solidFill>
                  <a:srgbClr val="003399"/>
                </a:solidFill>
                <a:latin typeface="Candara" pitchFamily="34" charset="0"/>
              </a:rPr>
              <a:t>choriogonadotropine</a:t>
            </a:r>
            <a:r>
              <a:rPr lang="fr-FR" sz="2800" baseline="30000" dirty="0">
                <a:solidFill>
                  <a:srgbClr val="003399"/>
                </a:solidFill>
                <a:latin typeface="Candara" pitchFamily="34" charset="0"/>
              </a:rPr>
              <a:t> alfa =  Même action que l'HCG naturelle</a:t>
            </a:r>
          </a:p>
        </p:txBody>
      </p:sp>
      <p:sp>
        <p:nvSpPr>
          <p:cNvPr id="108556"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sp>
        <p:nvSpPr>
          <p:cNvPr id="6" name="ZoneTexte 5"/>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32</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9571" name="Rectangle 5"/>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536582" name="Rectangle 6"/>
          <p:cNvSpPr>
            <a:spLocks noChangeArrowheads="1"/>
          </p:cNvSpPr>
          <p:nvPr/>
        </p:nvSpPr>
        <p:spPr bwMode="auto">
          <a:xfrm>
            <a:off x="250825" y="1000125"/>
            <a:ext cx="8713788" cy="5838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eaLnBrk="1" hangingPunct="1">
              <a:defRPr/>
            </a:pPr>
            <a:endParaRPr lang="fr-FR" sz="2800" u="sng"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 Les médicaments inducteurs de l'ovulation</a:t>
            </a: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endParaRPr lang="fr-FR" sz="2800" baseline="30000" dirty="0">
              <a:solidFill>
                <a:srgbClr val="003399"/>
              </a:solidFill>
              <a:latin typeface="Candara" pitchFamily="34" charset="0"/>
            </a:endParaRPr>
          </a:p>
          <a:p>
            <a:pPr eaLnBrk="1" hangingPunct="1">
              <a:defRPr/>
            </a:pPr>
            <a:r>
              <a:rPr lang="fr-FR" sz="2800" baseline="30000" dirty="0">
                <a:solidFill>
                  <a:srgbClr val="003399"/>
                </a:solidFill>
                <a:latin typeface="Candara" pitchFamily="34" charset="0"/>
              </a:rPr>
              <a:t>- L'utilisation des analogues du </a:t>
            </a:r>
            <a:r>
              <a:rPr lang="fr-FR" sz="2800" baseline="30000" dirty="0" err="1">
                <a:solidFill>
                  <a:srgbClr val="003399"/>
                </a:solidFill>
                <a:latin typeface="Candara" pitchFamily="34" charset="0"/>
              </a:rPr>
              <a:t>GnRH</a:t>
            </a:r>
            <a:r>
              <a:rPr lang="fr-FR" sz="2800" baseline="30000" dirty="0">
                <a:solidFill>
                  <a:srgbClr val="003399"/>
                </a:solidFill>
                <a:latin typeface="Candara" pitchFamily="34" charset="0"/>
              </a:rPr>
              <a:t> permet le blocage des processus naturels de l'ovulation. </a:t>
            </a:r>
          </a:p>
          <a:p>
            <a:pPr eaLnBrk="1" hangingPunct="1">
              <a:defRPr/>
            </a:pPr>
            <a:r>
              <a:rPr lang="fr-FR" sz="2800" baseline="30000" dirty="0">
                <a:solidFill>
                  <a:srgbClr val="003399"/>
                </a:solidFill>
                <a:latin typeface="Candara" pitchFamily="34" charset="0"/>
              </a:rPr>
              <a:t>- Permet la maîtrise de la date et l'heure de l'ovulation.</a:t>
            </a:r>
          </a:p>
          <a:p>
            <a:pPr eaLnBrk="1" hangingPunct="1">
              <a:defRPr/>
            </a:pPr>
            <a:r>
              <a:rPr lang="fr-FR" sz="2800" baseline="30000" dirty="0">
                <a:solidFill>
                  <a:srgbClr val="003399"/>
                </a:solidFill>
                <a:latin typeface="Candara" pitchFamily="34" charset="0"/>
              </a:rPr>
              <a:t>-  Déclenchement de l'ovulation au moment choisi.</a:t>
            </a:r>
            <a:br>
              <a:rPr lang="fr-FR" sz="2800" baseline="30000" dirty="0">
                <a:solidFill>
                  <a:srgbClr val="003399"/>
                </a:solidFill>
                <a:latin typeface="Candara" pitchFamily="34" charset="0"/>
              </a:rPr>
            </a:b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r>
              <a:rPr lang="fr-FR" sz="2800" u="sng" baseline="30000" dirty="0">
                <a:solidFill>
                  <a:srgbClr val="003399"/>
                </a:solidFill>
                <a:latin typeface="Candara" pitchFamily="34" charset="0"/>
              </a:rPr>
              <a:t>l'HCG naturelle</a:t>
            </a:r>
            <a:r>
              <a:rPr lang="fr-FR" sz="2800" baseline="30000" dirty="0">
                <a:solidFill>
                  <a:srgbClr val="003399"/>
                </a:solidFill>
                <a:latin typeface="Candara" pitchFamily="34" charset="0"/>
              </a:rPr>
              <a:t> (HCG </a:t>
            </a:r>
            <a:r>
              <a:rPr lang="fr-FR" sz="2800" baseline="30000" dirty="0" err="1">
                <a:solidFill>
                  <a:srgbClr val="003399"/>
                </a:solidFill>
                <a:latin typeface="Candara" pitchFamily="34" charset="0"/>
              </a:rPr>
              <a:t>endo</a:t>
            </a:r>
            <a:r>
              <a:rPr lang="fr-FR" sz="2800" baseline="30000" dirty="0">
                <a:solidFill>
                  <a:srgbClr val="003399"/>
                </a:solidFill>
                <a:latin typeface="Candara" pitchFamily="34" charset="0"/>
              </a:rPr>
              <a:t> 1500*, HCG </a:t>
            </a:r>
            <a:r>
              <a:rPr lang="fr-FR" sz="2800" baseline="30000" dirty="0" err="1">
                <a:solidFill>
                  <a:srgbClr val="003399"/>
                </a:solidFill>
                <a:latin typeface="Candara" pitchFamily="34" charset="0"/>
              </a:rPr>
              <a:t>endo</a:t>
            </a:r>
            <a:r>
              <a:rPr lang="fr-FR" sz="2800" baseline="30000" dirty="0">
                <a:solidFill>
                  <a:srgbClr val="003399"/>
                </a:solidFill>
                <a:latin typeface="Candara" pitchFamily="34" charset="0"/>
              </a:rPr>
              <a:t> 5000*...)</a:t>
            </a:r>
          </a:p>
          <a:p>
            <a:pPr eaLnBrk="1" hangingPunct="1">
              <a:defRPr/>
            </a:pP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r>
              <a:rPr lang="fr-FR" sz="2800" baseline="30000" dirty="0">
                <a:solidFill>
                  <a:srgbClr val="003399"/>
                </a:solidFill>
                <a:latin typeface="Candara" pitchFamily="34" charset="0"/>
              </a:rPr>
              <a:t>Les gonadotrophines chorioniques (HCG) =  Action LH = déclenchement de l'ovulation </a:t>
            </a:r>
          </a:p>
          <a:p>
            <a:pPr eaLnBrk="1" hangingPunct="1">
              <a:defRPr/>
            </a:pPr>
            <a:r>
              <a:rPr lang="fr-FR" sz="2800" baseline="30000" dirty="0">
                <a:solidFill>
                  <a:srgbClr val="003399"/>
                </a:solidFill>
                <a:latin typeface="Candara" pitchFamily="34" charset="0"/>
              </a:rPr>
              <a:t>(40 heures après injection). </a:t>
            </a:r>
          </a:p>
          <a:p>
            <a:pPr eaLnBrk="1" hangingPunct="1">
              <a:defRPr/>
            </a:pPr>
            <a:endParaRPr lang="fr-FR" sz="2800" baseline="30000" dirty="0">
              <a:solidFill>
                <a:srgbClr val="003399"/>
              </a:solidFill>
              <a:latin typeface="Candara" pitchFamily="34" charset="0"/>
            </a:endParaRPr>
          </a:p>
          <a:p>
            <a:pPr eaLnBrk="1" hangingPunct="1">
              <a:defRPr/>
            </a:pPr>
            <a:r>
              <a:rPr lang="fr-FR" sz="2800" baseline="30000" dirty="0">
                <a:solidFill>
                  <a:srgbClr val="003399"/>
                </a:solidFill>
                <a:latin typeface="Candara" pitchFamily="34" charset="0"/>
              </a:rPr>
              <a:t>-  Ponction ovocytaire 34 à 36 heures après l'injection d'HCG.</a:t>
            </a:r>
          </a:p>
          <a:p>
            <a:pPr eaLnBrk="1" hangingPunct="1">
              <a:defRPr/>
            </a:pPr>
            <a:endParaRPr lang="fr-FR" sz="2800" u="sng" baseline="30000" dirty="0">
              <a:solidFill>
                <a:srgbClr val="003399"/>
              </a:solidFill>
              <a:latin typeface="Candara" pitchFamily="34" charset="0"/>
            </a:endParaRPr>
          </a:p>
          <a:p>
            <a:pPr eaLnBrk="1" hangingPunct="1">
              <a:defRPr/>
            </a:pPr>
            <a:r>
              <a:rPr lang="fr-FR" sz="2800" u="sng" baseline="30000" dirty="0">
                <a:solidFill>
                  <a:srgbClr val="003399"/>
                </a:solidFill>
                <a:latin typeface="Candara" pitchFamily="34" charset="0"/>
              </a:rPr>
              <a:t>L'HCG recombinante </a:t>
            </a:r>
            <a:r>
              <a:rPr lang="fr-FR" sz="2800" baseline="30000" dirty="0">
                <a:solidFill>
                  <a:srgbClr val="003399"/>
                </a:solidFill>
                <a:latin typeface="Candara" pitchFamily="34" charset="0"/>
              </a:rPr>
              <a:t>(</a:t>
            </a:r>
            <a:r>
              <a:rPr lang="fr-FR" sz="2800" baseline="30000" dirty="0" err="1">
                <a:solidFill>
                  <a:srgbClr val="003399"/>
                </a:solidFill>
                <a:latin typeface="Candara" pitchFamily="34" charset="0"/>
              </a:rPr>
              <a:t>Ovitrelle</a:t>
            </a:r>
            <a:r>
              <a:rPr lang="fr-FR" sz="2800" baseline="30000" dirty="0">
                <a:solidFill>
                  <a:srgbClr val="003399"/>
                </a:solidFill>
                <a:latin typeface="Candara" pitchFamily="34" charset="0"/>
              </a:rPr>
              <a:t>*...)</a:t>
            </a:r>
          </a:p>
          <a:p>
            <a:pPr eaLnBrk="1" hangingPunct="1">
              <a:defRPr/>
            </a:pPr>
            <a:r>
              <a:rPr lang="fr-FR" sz="2800" baseline="30000" dirty="0">
                <a:solidFill>
                  <a:srgbClr val="003399"/>
                </a:solidFill>
                <a:latin typeface="Candara" pitchFamily="34" charset="0"/>
              </a:rPr>
              <a:t/>
            </a:r>
            <a:br>
              <a:rPr lang="fr-FR" sz="2800" baseline="30000" dirty="0">
                <a:solidFill>
                  <a:srgbClr val="003399"/>
                </a:solidFill>
                <a:latin typeface="Candara" pitchFamily="34" charset="0"/>
              </a:rPr>
            </a:br>
            <a:r>
              <a:rPr lang="fr-FR" sz="2800" baseline="30000" dirty="0">
                <a:solidFill>
                  <a:srgbClr val="003399"/>
                </a:solidFill>
                <a:latin typeface="Candara" pitchFamily="34" charset="0"/>
              </a:rPr>
              <a:t>Créée par génie génétique, La </a:t>
            </a:r>
            <a:r>
              <a:rPr lang="fr-FR" sz="2800" baseline="30000" dirty="0" err="1">
                <a:solidFill>
                  <a:srgbClr val="003399"/>
                </a:solidFill>
                <a:latin typeface="Candara" pitchFamily="34" charset="0"/>
              </a:rPr>
              <a:t>choriogonadotropine</a:t>
            </a:r>
            <a:r>
              <a:rPr lang="fr-FR" sz="2800" baseline="30000" dirty="0">
                <a:solidFill>
                  <a:srgbClr val="003399"/>
                </a:solidFill>
                <a:latin typeface="Candara" pitchFamily="34" charset="0"/>
              </a:rPr>
              <a:t> alfa à la même action que l'HCG naturelle</a:t>
            </a:r>
          </a:p>
        </p:txBody>
      </p:sp>
      <p:sp>
        <p:nvSpPr>
          <p:cNvPr id="109580"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sp>
        <p:nvSpPr>
          <p:cNvPr id="6" name="ZoneTexte 5"/>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32</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2403"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grpSp>
        <p:nvGrpSpPr>
          <p:cNvPr id="102405" name="Group 73"/>
          <p:cNvGrpSpPr>
            <a:grpSpLocks/>
          </p:cNvGrpSpPr>
          <p:nvPr/>
        </p:nvGrpSpPr>
        <p:grpSpPr bwMode="auto">
          <a:xfrm>
            <a:off x="304800" y="3462338"/>
            <a:ext cx="1885950" cy="428625"/>
            <a:chOff x="480" y="930"/>
            <a:chExt cx="2970" cy="675"/>
          </a:xfrm>
        </p:grpSpPr>
        <p:sp>
          <p:nvSpPr>
            <p:cNvPr id="102433" name="Rectangle 76">
              <a:hlinkClick r:id="rId3"/>
            </p:cNvPr>
            <p:cNvSpPr>
              <a:spLocks noChangeArrowheads="1"/>
            </p:cNvSpPr>
            <p:nvPr/>
          </p:nvSpPr>
          <p:spPr bwMode="auto">
            <a:xfrm>
              <a:off x="525"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4" name="Rectangle 75">
              <a:hlinkClick r:id="rId4"/>
            </p:cNvPr>
            <p:cNvSpPr>
              <a:spLocks noChangeArrowheads="1"/>
            </p:cNvSpPr>
            <p:nvPr/>
          </p:nvSpPr>
          <p:spPr bwMode="auto">
            <a:xfrm>
              <a:off x="480" y="135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5" name="Rectangle 74">
              <a:hlinkClick r:id="rId5"/>
            </p:cNvPr>
            <p:cNvSpPr>
              <a:spLocks noChangeArrowheads="1"/>
            </p:cNvSpPr>
            <p:nvPr/>
          </p:nvSpPr>
          <p:spPr bwMode="auto">
            <a:xfrm>
              <a:off x="2265" y="1110"/>
              <a:ext cx="118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sp>
        <p:nvSpPr>
          <p:cNvPr id="102406" name="Rectangle 77"/>
          <p:cNvSpPr>
            <a:spLocks noChangeArrowheads="1"/>
          </p:cNvSpPr>
          <p:nvPr/>
        </p:nvSpPr>
        <p:spPr bwMode="auto">
          <a:xfrm>
            <a:off x="0" y="2871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nvGrpSpPr>
          <p:cNvPr id="102408" name="Group 79"/>
          <p:cNvGrpSpPr>
            <a:grpSpLocks/>
          </p:cNvGrpSpPr>
          <p:nvPr/>
        </p:nvGrpSpPr>
        <p:grpSpPr bwMode="auto">
          <a:xfrm>
            <a:off x="323850" y="3271838"/>
            <a:ext cx="1866900" cy="904875"/>
            <a:chOff x="510" y="930"/>
            <a:chExt cx="2940" cy="1425"/>
          </a:xfrm>
        </p:grpSpPr>
        <p:sp>
          <p:nvSpPr>
            <p:cNvPr id="102427" name="Rectangle 85">
              <a:hlinkClick r:id="rId3"/>
            </p:cNvPr>
            <p:cNvSpPr>
              <a:spLocks noChangeArrowheads="1"/>
            </p:cNvSpPr>
            <p:nvPr/>
          </p:nvSpPr>
          <p:spPr bwMode="auto">
            <a:xfrm>
              <a:off x="510"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8" name="Rectangle 84">
              <a:hlinkClick r:id="rId6" action="ppaction://hlinkfile"/>
            </p:cNvPr>
            <p:cNvSpPr>
              <a:spLocks noChangeArrowheads="1"/>
            </p:cNvSpPr>
            <p:nvPr/>
          </p:nvSpPr>
          <p:spPr bwMode="auto">
            <a:xfrm>
              <a:off x="930" y="180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9" name="Rectangle 83">
              <a:hlinkClick r:id="rId6" action="ppaction://hlinkfile"/>
            </p:cNvPr>
            <p:cNvSpPr>
              <a:spLocks noChangeArrowheads="1"/>
            </p:cNvSpPr>
            <p:nvPr/>
          </p:nvSpPr>
          <p:spPr bwMode="auto">
            <a:xfrm>
              <a:off x="1080" y="195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0" name="Rectangle 82">
              <a:hlinkClick r:id="rId4"/>
            </p:cNvPr>
            <p:cNvSpPr>
              <a:spLocks noChangeArrowheads="1"/>
            </p:cNvSpPr>
            <p:nvPr/>
          </p:nvSpPr>
          <p:spPr bwMode="auto">
            <a:xfrm>
              <a:off x="510" y="1365"/>
              <a:ext cx="88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1" name="Rectangle 81">
              <a:hlinkClick r:id="rId6" action="ppaction://hlinkfile"/>
            </p:cNvPr>
            <p:cNvSpPr>
              <a:spLocks noChangeArrowheads="1"/>
            </p:cNvSpPr>
            <p:nvPr/>
          </p:nvSpPr>
          <p:spPr bwMode="auto">
            <a:xfrm>
              <a:off x="1230" y="210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2" name="Rectangle 80">
              <a:hlinkClick r:id="rId5"/>
            </p:cNvPr>
            <p:cNvSpPr>
              <a:spLocks noChangeArrowheads="1"/>
            </p:cNvSpPr>
            <p:nvPr/>
          </p:nvSpPr>
          <p:spPr bwMode="auto">
            <a:xfrm>
              <a:off x="2295" y="1080"/>
              <a:ext cx="115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sp>
        <p:nvSpPr>
          <p:cNvPr id="102409" name="Rectangle 86"/>
          <p:cNvSpPr>
            <a:spLocks noChangeArrowheads="1"/>
          </p:cNvSpPr>
          <p:nvPr/>
        </p:nvSpPr>
        <p:spPr bwMode="auto">
          <a:xfrm>
            <a:off x="0" y="2681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nvGrpSpPr>
          <p:cNvPr id="102411" name="Group 88"/>
          <p:cNvGrpSpPr>
            <a:grpSpLocks/>
          </p:cNvGrpSpPr>
          <p:nvPr/>
        </p:nvGrpSpPr>
        <p:grpSpPr bwMode="auto">
          <a:xfrm>
            <a:off x="285750" y="3462338"/>
            <a:ext cx="1924050" cy="419100"/>
            <a:chOff x="450" y="930"/>
            <a:chExt cx="3030" cy="660"/>
          </a:xfrm>
        </p:grpSpPr>
        <p:sp>
          <p:nvSpPr>
            <p:cNvPr id="102424" name="Rectangle 91">
              <a:hlinkClick r:id="rId3"/>
            </p:cNvPr>
            <p:cNvSpPr>
              <a:spLocks noChangeArrowheads="1"/>
            </p:cNvSpPr>
            <p:nvPr/>
          </p:nvSpPr>
          <p:spPr bwMode="auto">
            <a:xfrm>
              <a:off x="540"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5" name="Rectangle 90">
              <a:hlinkClick r:id="rId4"/>
            </p:cNvPr>
            <p:cNvSpPr>
              <a:spLocks noChangeArrowheads="1"/>
            </p:cNvSpPr>
            <p:nvPr/>
          </p:nvSpPr>
          <p:spPr bwMode="auto">
            <a:xfrm>
              <a:off x="450" y="1380"/>
              <a:ext cx="9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6" name="Rectangle 89">
              <a:hlinkClick r:id="rId5"/>
            </p:cNvPr>
            <p:cNvSpPr>
              <a:spLocks noChangeArrowheads="1"/>
            </p:cNvSpPr>
            <p:nvPr/>
          </p:nvSpPr>
          <p:spPr bwMode="auto">
            <a:xfrm>
              <a:off x="2265" y="1095"/>
              <a:ext cx="121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sp>
        <p:nvSpPr>
          <p:cNvPr id="102412" name="Rectangle 92"/>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1"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pic>
        <p:nvPicPr>
          <p:cNvPr id="3074" name="Picture 2" descr="Afficher l'image d'orig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960" y="1807331"/>
            <a:ext cx="8150080" cy="4576838"/>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32</a:t>
            </a:r>
            <a:endParaRPr lang="fr-FR" dirty="0">
              <a:solidFill>
                <a:srgbClr val="003399"/>
              </a:solidFill>
            </a:endParaRPr>
          </a:p>
        </p:txBody>
      </p:sp>
    </p:spTree>
    <p:extLst>
      <p:ext uri="{BB962C8B-B14F-4D97-AF65-F5344CB8AC3E}">
        <p14:creationId xmlns:p14="http://schemas.microsoft.com/office/powerpoint/2010/main" val="4250757510"/>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2403"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grpSp>
        <p:nvGrpSpPr>
          <p:cNvPr id="102405" name="Group 73"/>
          <p:cNvGrpSpPr>
            <a:grpSpLocks/>
          </p:cNvGrpSpPr>
          <p:nvPr/>
        </p:nvGrpSpPr>
        <p:grpSpPr bwMode="auto">
          <a:xfrm>
            <a:off x="304800" y="3462338"/>
            <a:ext cx="1885950" cy="428625"/>
            <a:chOff x="480" y="930"/>
            <a:chExt cx="2970" cy="675"/>
          </a:xfrm>
        </p:grpSpPr>
        <p:sp>
          <p:nvSpPr>
            <p:cNvPr id="102433" name="Rectangle 76">
              <a:hlinkClick r:id="rId3"/>
            </p:cNvPr>
            <p:cNvSpPr>
              <a:spLocks noChangeArrowheads="1"/>
            </p:cNvSpPr>
            <p:nvPr/>
          </p:nvSpPr>
          <p:spPr bwMode="auto">
            <a:xfrm>
              <a:off x="525"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4" name="Rectangle 75">
              <a:hlinkClick r:id="rId4"/>
            </p:cNvPr>
            <p:cNvSpPr>
              <a:spLocks noChangeArrowheads="1"/>
            </p:cNvSpPr>
            <p:nvPr/>
          </p:nvSpPr>
          <p:spPr bwMode="auto">
            <a:xfrm>
              <a:off x="480" y="135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5" name="Rectangle 74">
              <a:hlinkClick r:id="rId5"/>
            </p:cNvPr>
            <p:cNvSpPr>
              <a:spLocks noChangeArrowheads="1"/>
            </p:cNvSpPr>
            <p:nvPr/>
          </p:nvSpPr>
          <p:spPr bwMode="auto">
            <a:xfrm>
              <a:off x="2265" y="1110"/>
              <a:ext cx="118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sp>
        <p:nvSpPr>
          <p:cNvPr id="102406" name="Rectangle 77"/>
          <p:cNvSpPr>
            <a:spLocks noChangeArrowheads="1"/>
          </p:cNvSpPr>
          <p:nvPr/>
        </p:nvSpPr>
        <p:spPr bwMode="auto">
          <a:xfrm>
            <a:off x="0" y="2871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nvGrpSpPr>
          <p:cNvPr id="102408" name="Group 79"/>
          <p:cNvGrpSpPr>
            <a:grpSpLocks/>
          </p:cNvGrpSpPr>
          <p:nvPr/>
        </p:nvGrpSpPr>
        <p:grpSpPr bwMode="auto">
          <a:xfrm>
            <a:off x="323850" y="3271838"/>
            <a:ext cx="1866900" cy="904875"/>
            <a:chOff x="510" y="930"/>
            <a:chExt cx="2940" cy="1425"/>
          </a:xfrm>
        </p:grpSpPr>
        <p:sp>
          <p:nvSpPr>
            <p:cNvPr id="102427" name="Rectangle 85">
              <a:hlinkClick r:id="rId3"/>
            </p:cNvPr>
            <p:cNvSpPr>
              <a:spLocks noChangeArrowheads="1"/>
            </p:cNvSpPr>
            <p:nvPr/>
          </p:nvSpPr>
          <p:spPr bwMode="auto">
            <a:xfrm>
              <a:off x="510"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8" name="Rectangle 84">
              <a:hlinkClick r:id="rId6" action="ppaction://hlinkfile"/>
            </p:cNvPr>
            <p:cNvSpPr>
              <a:spLocks noChangeArrowheads="1"/>
            </p:cNvSpPr>
            <p:nvPr/>
          </p:nvSpPr>
          <p:spPr bwMode="auto">
            <a:xfrm>
              <a:off x="930" y="180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9" name="Rectangle 83">
              <a:hlinkClick r:id="rId6" action="ppaction://hlinkfile"/>
            </p:cNvPr>
            <p:cNvSpPr>
              <a:spLocks noChangeArrowheads="1"/>
            </p:cNvSpPr>
            <p:nvPr/>
          </p:nvSpPr>
          <p:spPr bwMode="auto">
            <a:xfrm>
              <a:off x="1080" y="195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0" name="Rectangle 82">
              <a:hlinkClick r:id="rId4"/>
            </p:cNvPr>
            <p:cNvSpPr>
              <a:spLocks noChangeArrowheads="1"/>
            </p:cNvSpPr>
            <p:nvPr/>
          </p:nvSpPr>
          <p:spPr bwMode="auto">
            <a:xfrm>
              <a:off x="510" y="1365"/>
              <a:ext cx="88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1" name="Rectangle 81">
              <a:hlinkClick r:id="rId6" action="ppaction://hlinkfile"/>
            </p:cNvPr>
            <p:cNvSpPr>
              <a:spLocks noChangeArrowheads="1"/>
            </p:cNvSpPr>
            <p:nvPr/>
          </p:nvSpPr>
          <p:spPr bwMode="auto">
            <a:xfrm>
              <a:off x="1230" y="210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2" name="Rectangle 80">
              <a:hlinkClick r:id="rId5"/>
            </p:cNvPr>
            <p:cNvSpPr>
              <a:spLocks noChangeArrowheads="1"/>
            </p:cNvSpPr>
            <p:nvPr/>
          </p:nvSpPr>
          <p:spPr bwMode="auto">
            <a:xfrm>
              <a:off x="2295" y="1080"/>
              <a:ext cx="115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sp>
        <p:nvSpPr>
          <p:cNvPr id="102409" name="Rectangle 86"/>
          <p:cNvSpPr>
            <a:spLocks noChangeArrowheads="1"/>
          </p:cNvSpPr>
          <p:nvPr/>
        </p:nvSpPr>
        <p:spPr bwMode="auto">
          <a:xfrm>
            <a:off x="0" y="2681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nvGrpSpPr>
          <p:cNvPr id="102411" name="Group 88"/>
          <p:cNvGrpSpPr>
            <a:grpSpLocks/>
          </p:cNvGrpSpPr>
          <p:nvPr/>
        </p:nvGrpSpPr>
        <p:grpSpPr bwMode="auto">
          <a:xfrm>
            <a:off x="285750" y="3462338"/>
            <a:ext cx="1924050" cy="419100"/>
            <a:chOff x="450" y="930"/>
            <a:chExt cx="3030" cy="660"/>
          </a:xfrm>
        </p:grpSpPr>
        <p:sp>
          <p:nvSpPr>
            <p:cNvPr id="102424" name="Rectangle 91">
              <a:hlinkClick r:id="rId3"/>
            </p:cNvPr>
            <p:cNvSpPr>
              <a:spLocks noChangeArrowheads="1"/>
            </p:cNvSpPr>
            <p:nvPr/>
          </p:nvSpPr>
          <p:spPr bwMode="auto">
            <a:xfrm>
              <a:off x="540"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5" name="Rectangle 90">
              <a:hlinkClick r:id="rId4"/>
            </p:cNvPr>
            <p:cNvSpPr>
              <a:spLocks noChangeArrowheads="1"/>
            </p:cNvSpPr>
            <p:nvPr/>
          </p:nvSpPr>
          <p:spPr bwMode="auto">
            <a:xfrm>
              <a:off x="450" y="1380"/>
              <a:ext cx="9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6" name="Rectangle 89">
              <a:hlinkClick r:id="rId5"/>
            </p:cNvPr>
            <p:cNvSpPr>
              <a:spLocks noChangeArrowheads="1"/>
            </p:cNvSpPr>
            <p:nvPr/>
          </p:nvSpPr>
          <p:spPr bwMode="auto">
            <a:xfrm>
              <a:off x="2265" y="1095"/>
              <a:ext cx="121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sp>
        <p:nvSpPr>
          <p:cNvPr id="102412" name="Rectangle 92"/>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1"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pic>
        <p:nvPicPr>
          <p:cNvPr id="8194" name="Picture 2" descr="Protocole long luté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358" y="1781191"/>
            <a:ext cx="8334226" cy="4688002"/>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32</a:t>
            </a:r>
            <a:endParaRPr lang="fr-FR" dirty="0">
              <a:solidFill>
                <a:srgbClr val="003399"/>
              </a:solidFill>
            </a:endParaRPr>
          </a:p>
        </p:txBody>
      </p:sp>
    </p:spTree>
    <p:extLst>
      <p:ext uri="{BB962C8B-B14F-4D97-AF65-F5344CB8AC3E}">
        <p14:creationId xmlns:p14="http://schemas.microsoft.com/office/powerpoint/2010/main" val="2496687223"/>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2403"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grpSp>
        <p:nvGrpSpPr>
          <p:cNvPr id="102405" name="Group 73"/>
          <p:cNvGrpSpPr>
            <a:grpSpLocks/>
          </p:cNvGrpSpPr>
          <p:nvPr/>
        </p:nvGrpSpPr>
        <p:grpSpPr bwMode="auto">
          <a:xfrm>
            <a:off x="304800" y="3462338"/>
            <a:ext cx="1885950" cy="428625"/>
            <a:chOff x="480" y="930"/>
            <a:chExt cx="2970" cy="675"/>
          </a:xfrm>
        </p:grpSpPr>
        <p:sp>
          <p:nvSpPr>
            <p:cNvPr id="102433" name="Rectangle 76">
              <a:hlinkClick r:id="rId3"/>
            </p:cNvPr>
            <p:cNvSpPr>
              <a:spLocks noChangeArrowheads="1"/>
            </p:cNvSpPr>
            <p:nvPr/>
          </p:nvSpPr>
          <p:spPr bwMode="auto">
            <a:xfrm>
              <a:off x="525"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4" name="Rectangle 75">
              <a:hlinkClick r:id="rId4"/>
            </p:cNvPr>
            <p:cNvSpPr>
              <a:spLocks noChangeArrowheads="1"/>
            </p:cNvSpPr>
            <p:nvPr/>
          </p:nvSpPr>
          <p:spPr bwMode="auto">
            <a:xfrm>
              <a:off x="480" y="135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5" name="Rectangle 74">
              <a:hlinkClick r:id="rId5"/>
            </p:cNvPr>
            <p:cNvSpPr>
              <a:spLocks noChangeArrowheads="1"/>
            </p:cNvSpPr>
            <p:nvPr/>
          </p:nvSpPr>
          <p:spPr bwMode="auto">
            <a:xfrm>
              <a:off x="2265" y="1110"/>
              <a:ext cx="118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sp>
        <p:nvSpPr>
          <p:cNvPr id="102406" name="Rectangle 77"/>
          <p:cNvSpPr>
            <a:spLocks noChangeArrowheads="1"/>
          </p:cNvSpPr>
          <p:nvPr/>
        </p:nvSpPr>
        <p:spPr bwMode="auto">
          <a:xfrm>
            <a:off x="0" y="2871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nvGrpSpPr>
          <p:cNvPr id="102408" name="Group 79"/>
          <p:cNvGrpSpPr>
            <a:grpSpLocks/>
          </p:cNvGrpSpPr>
          <p:nvPr/>
        </p:nvGrpSpPr>
        <p:grpSpPr bwMode="auto">
          <a:xfrm>
            <a:off x="323850" y="3271838"/>
            <a:ext cx="1866900" cy="904875"/>
            <a:chOff x="510" y="930"/>
            <a:chExt cx="2940" cy="1425"/>
          </a:xfrm>
        </p:grpSpPr>
        <p:sp>
          <p:nvSpPr>
            <p:cNvPr id="102427" name="Rectangle 85">
              <a:hlinkClick r:id="rId3"/>
            </p:cNvPr>
            <p:cNvSpPr>
              <a:spLocks noChangeArrowheads="1"/>
            </p:cNvSpPr>
            <p:nvPr/>
          </p:nvSpPr>
          <p:spPr bwMode="auto">
            <a:xfrm>
              <a:off x="510"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8" name="Rectangle 84">
              <a:hlinkClick r:id="rId6" action="ppaction://hlinkfile"/>
            </p:cNvPr>
            <p:cNvSpPr>
              <a:spLocks noChangeArrowheads="1"/>
            </p:cNvSpPr>
            <p:nvPr/>
          </p:nvSpPr>
          <p:spPr bwMode="auto">
            <a:xfrm>
              <a:off x="930" y="180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9" name="Rectangle 83">
              <a:hlinkClick r:id="rId6" action="ppaction://hlinkfile"/>
            </p:cNvPr>
            <p:cNvSpPr>
              <a:spLocks noChangeArrowheads="1"/>
            </p:cNvSpPr>
            <p:nvPr/>
          </p:nvSpPr>
          <p:spPr bwMode="auto">
            <a:xfrm>
              <a:off x="1080" y="195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0" name="Rectangle 82">
              <a:hlinkClick r:id="rId4"/>
            </p:cNvPr>
            <p:cNvSpPr>
              <a:spLocks noChangeArrowheads="1"/>
            </p:cNvSpPr>
            <p:nvPr/>
          </p:nvSpPr>
          <p:spPr bwMode="auto">
            <a:xfrm>
              <a:off x="510" y="1365"/>
              <a:ext cx="88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1" name="Rectangle 81">
              <a:hlinkClick r:id="rId6" action="ppaction://hlinkfile"/>
            </p:cNvPr>
            <p:cNvSpPr>
              <a:spLocks noChangeArrowheads="1"/>
            </p:cNvSpPr>
            <p:nvPr/>
          </p:nvSpPr>
          <p:spPr bwMode="auto">
            <a:xfrm>
              <a:off x="1230" y="2100"/>
              <a:ext cx="93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32" name="Rectangle 80">
              <a:hlinkClick r:id="rId5"/>
            </p:cNvPr>
            <p:cNvSpPr>
              <a:spLocks noChangeArrowheads="1"/>
            </p:cNvSpPr>
            <p:nvPr/>
          </p:nvSpPr>
          <p:spPr bwMode="auto">
            <a:xfrm>
              <a:off x="2295" y="1080"/>
              <a:ext cx="115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sp>
        <p:nvSpPr>
          <p:cNvPr id="102409" name="Rectangle 86"/>
          <p:cNvSpPr>
            <a:spLocks noChangeArrowheads="1"/>
          </p:cNvSpPr>
          <p:nvPr/>
        </p:nvSpPr>
        <p:spPr bwMode="auto">
          <a:xfrm>
            <a:off x="0" y="2681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nvGrpSpPr>
          <p:cNvPr id="102411" name="Group 88"/>
          <p:cNvGrpSpPr>
            <a:grpSpLocks/>
          </p:cNvGrpSpPr>
          <p:nvPr/>
        </p:nvGrpSpPr>
        <p:grpSpPr bwMode="auto">
          <a:xfrm>
            <a:off x="285750" y="3462338"/>
            <a:ext cx="1924050" cy="419100"/>
            <a:chOff x="450" y="930"/>
            <a:chExt cx="3030" cy="660"/>
          </a:xfrm>
        </p:grpSpPr>
        <p:sp>
          <p:nvSpPr>
            <p:cNvPr id="102424" name="Rectangle 91">
              <a:hlinkClick r:id="rId3"/>
            </p:cNvPr>
            <p:cNvSpPr>
              <a:spLocks noChangeArrowheads="1"/>
            </p:cNvSpPr>
            <p:nvPr/>
          </p:nvSpPr>
          <p:spPr bwMode="auto">
            <a:xfrm>
              <a:off x="540" y="930"/>
              <a:ext cx="8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5" name="Rectangle 90">
              <a:hlinkClick r:id="rId4"/>
            </p:cNvPr>
            <p:cNvSpPr>
              <a:spLocks noChangeArrowheads="1"/>
            </p:cNvSpPr>
            <p:nvPr/>
          </p:nvSpPr>
          <p:spPr bwMode="auto">
            <a:xfrm>
              <a:off x="450" y="1380"/>
              <a:ext cx="9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6" name="Rectangle 89">
              <a:hlinkClick r:id="rId5"/>
            </p:cNvPr>
            <p:cNvSpPr>
              <a:spLocks noChangeArrowheads="1"/>
            </p:cNvSpPr>
            <p:nvPr/>
          </p:nvSpPr>
          <p:spPr bwMode="auto">
            <a:xfrm>
              <a:off x="2265" y="1095"/>
              <a:ext cx="121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grpSp>
      <p:sp>
        <p:nvSpPr>
          <p:cNvPr id="102412" name="Rectangle 92"/>
          <p:cNvSpPr>
            <a:spLocks noChangeArrowheads="1"/>
          </p:cNvSpPr>
          <p:nvPr/>
        </p:nvSpPr>
        <p:spPr bwMode="auto">
          <a:xfrm>
            <a:off x="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2421"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pic>
        <p:nvPicPr>
          <p:cNvPr id="4098" name="Picture 2" descr="Afficher l'image d'orig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2" y="1821591"/>
            <a:ext cx="8048410" cy="4519743"/>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32</a:t>
            </a:r>
            <a:endParaRPr lang="fr-FR" dirty="0">
              <a:solidFill>
                <a:srgbClr val="003399"/>
              </a:solidFill>
            </a:endParaRPr>
          </a:p>
        </p:txBody>
      </p:sp>
    </p:spTree>
    <p:extLst>
      <p:ext uri="{BB962C8B-B14F-4D97-AF65-F5344CB8AC3E}">
        <p14:creationId xmlns:p14="http://schemas.microsoft.com/office/powerpoint/2010/main" val="3913270737"/>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a:solidFill>
                  <a:srgbClr val="003399"/>
                </a:solidFill>
                <a:latin typeface="Candara" pitchFamily="34" charset="0"/>
              </a:rPr>
              <a:t>- LES TECHNIQUES MEDICALES -</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INSEMINATION ARTIFICIELLE</a:t>
            </a:r>
            <a:endParaRPr lang="fr-FR" altLang="fr-FR" sz="2000" u="sng" dirty="0">
              <a:solidFill>
                <a:srgbClr val="003399"/>
              </a:solidFill>
              <a:latin typeface="Candara" pitchFamily="34" charset="0"/>
            </a:endParaRPr>
          </a:p>
        </p:txBody>
      </p:sp>
    </p:spTree>
    <p:extLst>
      <p:ext uri="{BB962C8B-B14F-4D97-AF65-F5344CB8AC3E}">
        <p14:creationId xmlns:p14="http://schemas.microsoft.com/office/powerpoint/2010/main" val="162484118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 Box 5"/>
          <p:cNvSpPr txBox="1">
            <a:spLocks noChangeArrowheads="1"/>
          </p:cNvSpPr>
          <p:nvPr/>
        </p:nvSpPr>
        <p:spPr bwMode="auto">
          <a:xfrm>
            <a:off x="103103" y="1166337"/>
            <a:ext cx="4824536" cy="5919569"/>
          </a:xfrm>
          <a:prstGeom prst="rect">
            <a:avLst/>
          </a:prstGeom>
          <a:noFill/>
          <a:ln w="9525">
            <a:noFill/>
            <a:miter lim="800000"/>
            <a:headEnd/>
            <a:tailEnd/>
          </a:ln>
        </p:spPr>
        <p:txBody>
          <a:bodyPr wrap="square">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defRPr/>
            </a:pPr>
            <a:r>
              <a:rPr lang="fr-FR" sz="1600" u="sng" dirty="0" smtClean="0">
                <a:solidFill>
                  <a:srgbClr val="003399"/>
                </a:solidFill>
                <a:latin typeface="Candara" pitchFamily="34" charset="0"/>
              </a:rPr>
              <a:t>- 8 h 30 / 10 h 00</a:t>
            </a:r>
          </a:p>
          <a:p>
            <a:pPr eaLnBrk="1" hangingPunct="1">
              <a:defRPr/>
            </a:pPr>
            <a:endParaRPr lang="fr-FR" altLang="zh-CN" sz="1600" dirty="0" smtClean="0">
              <a:solidFill>
                <a:srgbClr val="003399"/>
              </a:solidFill>
              <a:latin typeface="Candara" pitchFamily="34" charset="0"/>
              <a:ea typeface="SimSun" pitchFamily="2" charset="-122"/>
            </a:endParaRPr>
          </a:p>
          <a:p>
            <a:pPr eaLnBrk="1" hangingPunct="1">
              <a:defRPr/>
            </a:pPr>
            <a:r>
              <a:rPr lang="fr-FR" altLang="zh-CN" sz="1600" u="sng" dirty="0">
                <a:solidFill>
                  <a:srgbClr val="003399"/>
                </a:solidFill>
                <a:latin typeface="Candara" pitchFamily="34" charset="0"/>
                <a:ea typeface="SimSun" pitchFamily="2" charset="-122"/>
              </a:rPr>
              <a:t>- La sphère crânienne</a:t>
            </a:r>
          </a:p>
          <a:p>
            <a:pPr eaLnBrk="1" hangingPunct="1">
              <a:defRPr/>
            </a:pPr>
            <a:r>
              <a:rPr lang="fr-FR" altLang="zh-CN" sz="1600" dirty="0">
                <a:solidFill>
                  <a:srgbClr val="003399"/>
                </a:solidFill>
                <a:latin typeface="Candara" pitchFamily="34" charset="0"/>
                <a:ea typeface="SimSun" pitchFamily="2" charset="-122"/>
              </a:rPr>
              <a:t> </a:t>
            </a: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Rappels </a:t>
            </a:r>
            <a:r>
              <a:rPr lang="fr-FR" altLang="zh-CN" sz="1600" dirty="0" smtClean="0">
                <a:solidFill>
                  <a:srgbClr val="003399"/>
                </a:solidFill>
                <a:latin typeface="Candara" pitchFamily="34" charset="0"/>
                <a:ea typeface="SimSun" pitchFamily="2" charset="-122"/>
              </a:rPr>
              <a:t>anatomo-physiologiques</a:t>
            </a:r>
          </a:p>
          <a:p>
            <a:pPr eaLnBrk="1" hangingPunct="1">
              <a:defRPr/>
            </a:pPr>
            <a:endParaRPr lang="fr-FR" altLang="zh-CN" sz="1600" dirty="0">
              <a:solidFill>
                <a:srgbClr val="003399"/>
              </a:solidFill>
              <a:latin typeface="Candara" pitchFamily="34" charset="0"/>
              <a:ea typeface="SimSun" pitchFamily="2" charset="-122"/>
            </a:endParaRPr>
          </a:p>
          <a:p>
            <a:pPr eaLnBrk="1" hangingPunct="1">
              <a:defRPr/>
            </a:pPr>
            <a:r>
              <a:rPr lang="fr-FR" altLang="zh-CN" sz="1600" dirty="0" smtClean="0">
                <a:solidFill>
                  <a:srgbClr val="003399"/>
                </a:solidFill>
                <a:latin typeface="Candara" pitchFamily="34" charset="0"/>
                <a:ea typeface="SimSun" pitchFamily="2" charset="-122"/>
              </a:rPr>
              <a:t>- </a:t>
            </a:r>
            <a:r>
              <a:rPr lang="fr-FR" altLang="zh-CN" sz="1600" dirty="0">
                <a:solidFill>
                  <a:srgbClr val="003399"/>
                </a:solidFill>
                <a:latin typeface="Candara" pitchFamily="34" charset="0"/>
                <a:ea typeface="SimSun" pitchFamily="2" charset="-122"/>
              </a:rPr>
              <a:t>Techniques </a:t>
            </a:r>
            <a:r>
              <a:rPr lang="fr-FR" altLang="zh-CN" sz="1600" dirty="0" smtClean="0">
                <a:solidFill>
                  <a:srgbClr val="003399"/>
                </a:solidFill>
                <a:latin typeface="Candara" pitchFamily="34" charset="0"/>
                <a:ea typeface="SimSun" pitchFamily="2" charset="-122"/>
              </a:rPr>
              <a:t>crâniennes spécifiques</a:t>
            </a:r>
            <a:endParaRPr lang="fr-FR" altLang="zh-CN" sz="1600" dirty="0">
              <a:solidFill>
                <a:srgbClr val="003399"/>
              </a:solidFill>
              <a:latin typeface="Candara" pitchFamily="34" charset="0"/>
              <a:ea typeface="SimSun" pitchFamily="2" charset="-122"/>
            </a:endParaRPr>
          </a:p>
          <a:p>
            <a:pPr eaLnBrk="1" hangingPunct="1">
              <a:defRPr/>
            </a:pPr>
            <a:r>
              <a:rPr lang="fr-FR" altLang="zh-CN" sz="1600" dirty="0">
                <a:solidFill>
                  <a:srgbClr val="003399"/>
                </a:solidFill>
                <a:latin typeface="Candara" pitchFamily="34" charset="0"/>
                <a:ea typeface="SimSun" pitchFamily="2" charset="-122"/>
              </a:rPr>
              <a:t> </a:t>
            </a: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Pratique des techniques crâniennes </a:t>
            </a:r>
            <a:r>
              <a:rPr lang="fr-FR" altLang="zh-CN" sz="1600" dirty="0" smtClean="0">
                <a:solidFill>
                  <a:srgbClr val="003399"/>
                </a:solidFill>
                <a:latin typeface="Candara" pitchFamily="34" charset="0"/>
                <a:ea typeface="SimSun" pitchFamily="2" charset="-122"/>
              </a:rPr>
              <a:t>spécifique</a:t>
            </a:r>
            <a:endParaRPr lang="fr-FR" altLang="zh-CN" sz="1600" dirty="0">
              <a:solidFill>
                <a:srgbClr val="003399"/>
              </a:solidFill>
              <a:latin typeface="Candara" pitchFamily="34" charset="0"/>
              <a:ea typeface="SimSun" pitchFamily="2" charset="-122"/>
            </a:endParaRPr>
          </a:p>
          <a:p>
            <a:pPr eaLnBrk="1" hangingPunct="1">
              <a:defRPr/>
            </a:pPr>
            <a:r>
              <a:rPr lang="fr-FR" sz="1600" dirty="0" smtClean="0">
                <a:solidFill>
                  <a:srgbClr val="003399"/>
                </a:solidFill>
                <a:latin typeface="Candara" pitchFamily="34" charset="0"/>
              </a:rPr>
              <a:t>- Les techniques de redynamisation énergétique</a:t>
            </a:r>
          </a:p>
          <a:p>
            <a:pPr eaLnBrk="1" hangingPunct="1">
              <a:defRPr/>
            </a:pPr>
            <a:r>
              <a:rPr lang="fr-FR" sz="1600" dirty="0">
                <a:solidFill>
                  <a:srgbClr val="003399"/>
                </a:solidFill>
                <a:latin typeface="Candara" pitchFamily="34" charset="0"/>
              </a:rPr>
              <a:t> </a:t>
            </a:r>
            <a:r>
              <a:rPr lang="fr-FR" sz="1600" dirty="0" smtClean="0">
                <a:solidFill>
                  <a:srgbClr val="003399"/>
                </a:solidFill>
                <a:latin typeface="Candara" pitchFamily="34" charset="0"/>
              </a:rPr>
              <a:t>    - Pratique des techniques</a:t>
            </a:r>
          </a:p>
          <a:p>
            <a:pPr eaLnBrk="1" hangingPunct="1">
              <a:defRPr/>
            </a:pPr>
            <a:r>
              <a:rPr lang="fr-FR" sz="1600" dirty="0" smtClean="0">
                <a:solidFill>
                  <a:srgbClr val="003399"/>
                </a:solidFill>
                <a:latin typeface="Candara" pitchFamily="34" charset="0"/>
              </a:rPr>
              <a:t>- Les techniques de </a:t>
            </a:r>
            <a:r>
              <a:rPr lang="fr-FR" sz="1600" dirty="0" err="1" smtClean="0">
                <a:solidFill>
                  <a:srgbClr val="003399"/>
                </a:solidFill>
                <a:latin typeface="Candara" pitchFamily="34" charset="0"/>
              </a:rPr>
              <a:t>réharmonisation</a:t>
            </a:r>
            <a:endParaRPr lang="fr-FR" sz="1600" u="sng" dirty="0">
              <a:solidFill>
                <a:srgbClr val="003399"/>
              </a:solidFill>
              <a:latin typeface="Candara" pitchFamily="34" charset="0"/>
            </a:endParaRPr>
          </a:p>
          <a:p>
            <a:pPr eaLnBrk="1" hangingPunct="1">
              <a:defRPr/>
            </a:pPr>
            <a:r>
              <a:rPr lang="fr-FR" sz="1600" u="sng" dirty="0" smtClean="0">
                <a:solidFill>
                  <a:srgbClr val="003399"/>
                </a:solidFill>
                <a:latin typeface="Candara" pitchFamily="34" charset="0"/>
              </a:rPr>
              <a:t>- Pause</a:t>
            </a:r>
          </a:p>
          <a:p>
            <a:pPr eaLnBrk="1" hangingPunct="1">
              <a:defRPr/>
            </a:pPr>
            <a:endParaRPr lang="fr-FR" sz="1600" u="sng" dirty="0" smtClean="0">
              <a:solidFill>
                <a:srgbClr val="003399"/>
              </a:solidFill>
              <a:latin typeface="Candara" pitchFamily="34" charset="0"/>
            </a:endParaRPr>
          </a:p>
          <a:p>
            <a:pPr eaLnBrk="1" hangingPunct="1">
              <a:defRPr/>
            </a:pPr>
            <a:r>
              <a:rPr lang="fr-FR" altLang="zh-CN" sz="1600" u="sng" dirty="0" smtClean="0">
                <a:solidFill>
                  <a:srgbClr val="003399"/>
                </a:solidFill>
                <a:latin typeface="Candara" pitchFamily="34" charset="0"/>
                <a:ea typeface="SimSun" pitchFamily="2" charset="-122"/>
              </a:rPr>
              <a:t>- 10 h  30 / 12 h 00</a:t>
            </a:r>
          </a:p>
          <a:p>
            <a:pPr eaLnBrk="1" hangingPunct="1">
              <a:defRPr/>
            </a:pPr>
            <a:endParaRPr lang="fr-FR" altLang="zh-CN" sz="1600" u="sng" dirty="0" smtClean="0">
              <a:solidFill>
                <a:srgbClr val="003399"/>
              </a:solidFill>
              <a:latin typeface="Candara" pitchFamily="34" charset="0"/>
              <a:ea typeface="SimSun" pitchFamily="2" charset="-122"/>
            </a:endParaRPr>
          </a:p>
          <a:p>
            <a:pPr eaLnBrk="1" hangingPunct="1">
              <a:defRPr/>
            </a:pPr>
            <a:r>
              <a:rPr lang="fr-FR" altLang="zh-CN" sz="1600" u="sng" dirty="0">
                <a:solidFill>
                  <a:srgbClr val="003399"/>
                </a:solidFill>
                <a:latin typeface="Candara" pitchFamily="34" charset="0"/>
                <a:ea typeface="SimSun" pitchFamily="2" charset="-122"/>
              </a:rPr>
              <a:t>- Le système nerveux neurovégétatif</a:t>
            </a:r>
          </a:p>
          <a:p>
            <a:pPr eaLnBrk="1" hangingPunct="1">
              <a:defRPr/>
            </a:pPr>
            <a:endParaRPr lang="fr-FR" altLang="zh-CN" sz="1600" dirty="0">
              <a:solidFill>
                <a:srgbClr val="003399"/>
              </a:solidFill>
              <a:latin typeface="Candara" pitchFamily="34" charset="0"/>
              <a:ea typeface="SimSun" pitchFamily="2" charset="-122"/>
            </a:endParaRPr>
          </a:p>
          <a:p>
            <a:pPr eaLnBrk="1" hangingPunct="1">
              <a:defRPr/>
            </a:pPr>
            <a:r>
              <a:rPr lang="fr-FR" altLang="zh-CN" sz="1600" dirty="0" smtClean="0">
                <a:solidFill>
                  <a:srgbClr val="003399"/>
                </a:solidFill>
                <a:latin typeface="Candara" pitchFamily="34" charset="0"/>
                <a:ea typeface="SimSun" pitchFamily="2" charset="-122"/>
              </a:rPr>
              <a:t>- Les </a:t>
            </a:r>
            <a:r>
              <a:rPr lang="fr-FR" altLang="zh-CN" sz="1600" dirty="0">
                <a:solidFill>
                  <a:srgbClr val="003399"/>
                </a:solidFill>
                <a:latin typeface="Candara" pitchFamily="34" charset="0"/>
                <a:ea typeface="SimSun" pitchFamily="2" charset="-122"/>
              </a:rPr>
              <a:t>techniques neurovégétatives </a:t>
            </a:r>
            <a:endParaRPr lang="fr-FR" altLang="zh-CN" sz="1600" dirty="0" smtClean="0">
              <a:solidFill>
                <a:srgbClr val="003399"/>
              </a:solidFill>
              <a:latin typeface="Candara" pitchFamily="34" charset="0"/>
              <a:ea typeface="SimSun" pitchFamily="2" charset="-122"/>
            </a:endParaRPr>
          </a:p>
          <a:p>
            <a:pPr eaLnBrk="1" hangingPunct="1">
              <a:defRPr/>
            </a:pP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Pratique des techniques neurovégétatives </a:t>
            </a:r>
          </a:p>
          <a:p>
            <a:pPr eaLnBrk="1" hangingPunct="1">
              <a:defRPr/>
            </a:pPr>
            <a:endParaRPr lang="fr-FR" altLang="zh-CN" sz="1600" dirty="0">
              <a:solidFill>
                <a:srgbClr val="003399"/>
              </a:solidFill>
              <a:latin typeface="Candara" pitchFamily="34" charset="0"/>
              <a:ea typeface="SimSun" pitchFamily="2" charset="-122"/>
            </a:endParaRPr>
          </a:p>
          <a:p>
            <a:pPr eaLnBrk="1" hangingPunct="1">
              <a:defRPr/>
            </a:pPr>
            <a:r>
              <a:rPr lang="fr-FR" altLang="zh-CN" sz="1600" dirty="0">
                <a:solidFill>
                  <a:srgbClr val="003399"/>
                </a:solidFill>
                <a:latin typeface="Candara" pitchFamily="34" charset="0"/>
                <a:ea typeface="SimSun" pitchFamily="2" charset="-122"/>
              </a:rPr>
              <a:t>- Les techniques lymphatiques</a:t>
            </a:r>
          </a:p>
          <a:p>
            <a:pPr eaLnBrk="1" hangingPunct="1">
              <a:defRPr/>
            </a:pPr>
            <a:r>
              <a:rPr lang="fr-FR" altLang="zh-CN" sz="1600" dirty="0" smtClean="0">
                <a:solidFill>
                  <a:srgbClr val="003399"/>
                </a:solidFill>
                <a:latin typeface="Candara" pitchFamily="34" charset="0"/>
                <a:ea typeface="SimSun" pitchFamily="2" charset="-122"/>
              </a:rPr>
              <a:t>     - </a:t>
            </a:r>
            <a:r>
              <a:rPr lang="fr-FR" altLang="zh-CN" sz="1600" dirty="0">
                <a:solidFill>
                  <a:srgbClr val="003399"/>
                </a:solidFill>
                <a:latin typeface="Candara" pitchFamily="34" charset="0"/>
                <a:ea typeface="SimSun" pitchFamily="2" charset="-122"/>
              </a:rPr>
              <a:t>Pratique des techniques lymphatiques</a:t>
            </a:r>
          </a:p>
          <a:p>
            <a:pPr eaLnBrk="1" hangingPunct="1">
              <a:defRPr/>
            </a:pPr>
            <a:endParaRPr lang="fr-FR" altLang="zh-CN" sz="1600" dirty="0" smtClean="0">
              <a:solidFill>
                <a:srgbClr val="003399"/>
              </a:solidFill>
              <a:latin typeface="Candara" pitchFamily="34" charset="0"/>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Pause déjeuner</a:t>
            </a:r>
          </a:p>
          <a:p>
            <a:pPr eaLnBrk="1" hangingPunct="1">
              <a:defRPr/>
            </a:pPr>
            <a:endParaRPr lang="fr-FR" altLang="zh-CN" sz="1600" baseline="30000" dirty="0">
              <a:solidFill>
                <a:srgbClr val="003399"/>
              </a:solidFill>
              <a:latin typeface="Candara" panose="020E0502030303020204" pitchFamily="34" charset="0"/>
              <a:ea typeface="SimSun" pitchFamily="2" charset="-122"/>
            </a:endParaRPr>
          </a:p>
        </p:txBody>
      </p:sp>
      <p:sp>
        <p:nvSpPr>
          <p:cNvPr id="10" name="Text Box 5"/>
          <p:cNvSpPr txBox="1">
            <a:spLocks noChangeArrowheads="1"/>
          </p:cNvSpPr>
          <p:nvPr/>
        </p:nvSpPr>
        <p:spPr bwMode="auto">
          <a:xfrm>
            <a:off x="4621393" y="1371522"/>
            <a:ext cx="4522607" cy="5509200"/>
          </a:xfrm>
          <a:prstGeom prst="rect">
            <a:avLst/>
          </a:prstGeom>
          <a:solidFill>
            <a:schemeClr val="bg1"/>
          </a:solidFill>
          <a:ln w="9525">
            <a:noFill/>
            <a:miter lim="800000"/>
            <a:headEnd/>
            <a:tailEnd/>
          </a:ln>
        </p:spPr>
        <p:txBody>
          <a:bodyPr wrap="square">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defRPr/>
            </a:pPr>
            <a:r>
              <a:rPr lang="fr-FR" altLang="zh-CN" sz="1600" u="sng" dirty="0" smtClean="0">
                <a:solidFill>
                  <a:srgbClr val="003399"/>
                </a:solidFill>
                <a:latin typeface="Candara" pitchFamily="34" charset="0"/>
                <a:ea typeface="SimSun" pitchFamily="2" charset="-122"/>
              </a:rPr>
              <a:t>- 13 h 30 / 15 h 00</a:t>
            </a:r>
          </a:p>
          <a:p>
            <a:pPr eaLnBrk="1" hangingPunct="1">
              <a:defRPr/>
            </a:pPr>
            <a:endParaRPr lang="fr-FR" altLang="zh-CN" sz="1600" u="sng" dirty="0" smtClean="0">
              <a:solidFill>
                <a:srgbClr val="003399"/>
              </a:solidFill>
              <a:latin typeface="Candara" pitchFamily="34" charset="0"/>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Technique du ligament falciforme</a:t>
            </a:r>
          </a:p>
          <a:p>
            <a:pPr eaLnBrk="1" hangingPunct="1">
              <a:defRPr/>
            </a:pPr>
            <a:endParaRPr lang="fr-FR" altLang="zh-CN" sz="1600" dirty="0" smtClean="0">
              <a:solidFill>
                <a:srgbClr val="003399"/>
              </a:solidFill>
              <a:latin typeface="Candara" pitchFamily="34" charset="0"/>
              <a:ea typeface="SimSun" pitchFamily="2" charset="-122"/>
            </a:endParaRPr>
          </a:p>
          <a:p>
            <a:pPr eaLnBrk="1" hangingPunct="1">
              <a:defRPr/>
            </a:pPr>
            <a:r>
              <a:rPr lang="fr-FR" altLang="zh-CN" sz="1600" dirty="0" smtClean="0">
                <a:solidFill>
                  <a:srgbClr val="003399"/>
                </a:solidFill>
                <a:latin typeface="Candara" pitchFamily="34" charset="0"/>
                <a:ea typeface="SimSun" pitchFamily="2" charset="-122"/>
              </a:rPr>
              <a:t>- Pratique de la technique du ligament falciforme</a:t>
            </a:r>
          </a:p>
          <a:p>
            <a:pPr eaLnBrk="1" hangingPunct="1">
              <a:defRPr/>
            </a:pPr>
            <a:endParaRPr lang="fr-FR" altLang="zh-CN" sz="1600" dirty="0">
              <a:solidFill>
                <a:srgbClr val="003399"/>
              </a:solidFill>
              <a:latin typeface="Candara" pitchFamily="34" charset="0"/>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Les impactions tissulaires inconscientes</a:t>
            </a:r>
          </a:p>
          <a:p>
            <a:pPr eaLnBrk="1" hangingPunct="1">
              <a:defRPr/>
            </a:pPr>
            <a:r>
              <a:rPr lang="fr-FR" altLang="zh-CN" sz="1600" dirty="0">
                <a:solidFill>
                  <a:srgbClr val="003399"/>
                </a:solidFill>
                <a:latin typeface="Candara" pitchFamily="34" charset="0"/>
                <a:ea typeface="SimSun" pitchFamily="2" charset="-122"/>
              </a:rPr>
              <a:t> </a:t>
            </a:r>
            <a:r>
              <a:rPr lang="fr-FR" altLang="zh-CN" sz="1600" dirty="0" smtClean="0">
                <a:solidFill>
                  <a:srgbClr val="003399"/>
                </a:solidFill>
                <a:latin typeface="Candara" pitchFamily="34" charset="0"/>
                <a:ea typeface="SimSun" pitchFamily="2" charset="-122"/>
              </a:rPr>
              <a:t>    - Tests</a:t>
            </a:r>
          </a:p>
          <a:p>
            <a:pPr eaLnBrk="1" hangingPunct="1">
              <a:defRPr/>
            </a:pPr>
            <a:r>
              <a:rPr lang="fr-FR" altLang="zh-CN" sz="1600" dirty="0">
                <a:solidFill>
                  <a:srgbClr val="003399"/>
                </a:solidFill>
                <a:latin typeface="Candara" pitchFamily="34" charset="0"/>
                <a:ea typeface="SimSun" pitchFamily="2" charset="-122"/>
              </a:rPr>
              <a:t> </a:t>
            </a:r>
            <a:r>
              <a:rPr lang="fr-FR" altLang="zh-CN" sz="1600" dirty="0" smtClean="0">
                <a:solidFill>
                  <a:srgbClr val="003399"/>
                </a:solidFill>
                <a:latin typeface="Candara" pitchFamily="34" charset="0"/>
                <a:ea typeface="SimSun" pitchFamily="2" charset="-122"/>
              </a:rPr>
              <a:t>    - Perceptions</a:t>
            </a:r>
          </a:p>
          <a:p>
            <a:pPr eaLnBrk="1" hangingPunct="1">
              <a:defRPr/>
            </a:pPr>
            <a:r>
              <a:rPr lang="fr-FR" altLang="zh-CN" sz="1600" dirty="0">
                <a:solidFill>
                  <a:srgbClr val="003399"/>
                </a:solidFill>
                <a:latin typeface="Candara" pitchFamily="34" charset="0"/>
                <a:ea typeface="SimSun" pitchFamily="2" charset="-122"/>
              </a:rPr>
              <a:t> </a:t>
            </a:r>
            <a:r>
              <a:rPr lang="fr-FR" altLang="zh-CN" sz="1600" dirty="0" smtClean="0">
                <a:solidFill>
                  <a:srgbClr val="003399"/>
                </a:solidFill>
                <a:latin typeface="Candara" pitchFamily="34" charset="0"/>
                <a:ea typeface="SimSun" pitchFamily="2" charset="-122"/>
              </a:rPr>
              <a:t>    - Choix du travail</a:t>
            </a:r>
          </a:p>
          <a:p>
            <a:pPr eaLnBrk="1" hangingPunct="1">
              <a:defRPr/>
            </a:pPr>
            <a:r>
              <a:rPr lang="fr-FR" altLang="zh-CN" sz="1600" dirty="0">
                <a:solidFill>
                  <a:srgbClr val="003399"/>
                </a:solidFill>
                <a:latin typeface="Candara" pitchFamily="34" charset="0"/>
                <a:ea typeface="SimSun" pitchFamily="2" charset="-122"/>
              </a:rPr>
              <a:t> </a:t>
            </a:r>
            <a:r>
              <a:rPr lang="fr-FR" altLang="zh-CN" sz="1600" dirty="0" smtClean="0">
                <a:solidFill>
                  <a:srgbClr val="003399"/>
                </a:solidFill>
                <a:latin typeface="Candara" pitchFamily="34" charset="0"/>
                <a:ea typeface="SimSun" pitchFamily="2" charset="-122"/>
              </a:rPr>
              <a:t>    - Mise en œuvre</a:t>
            </a:r>
          </a:p>
          <a:p>
            <a:pPr eaLnBrk="1" hangingPunct="1">
              <a:defRPr/>
            </a:pPr>
            <a:r>
              <a:rPr lang="fr-FR" altLang="zh-CN" sz="1600" dirty="0" smtClean="0">
                <a:solidFill>
                  <a:srgbClr val="003399"/>
                </a:solidFill>
                <a:latin typeface="Candara" pitchFamily="34" charset="0"/>
                <a:ea typeface="SimSun" pitchFamily="2" charset="-122"/>
              </a:rPr>
              <a:t>- </a:t>
            </a:r>
            <a:r>
              <a:rPr lang="fr-FR" altLang="zh-CN" sz="1600" dirty="0">
                <a:solidFill>
                  <a:srgbClr val="003399"/>
                </a:solidFill>
                <a:latin typeface="Candara" pitchFamily="34" charset="0"/>
                <a:ea typeface="SimSun" pitchFamily="2" charset="-122"/>
              </a:rPr>
              <a:t>Pratique des impactions tissulaires inconscientes</a:t>
            </a:r>
          </a:p>
          <a:p>
            <a:pPr eaLnBrk="1" hangingPunct="1">
              <a:defRPr/>
            </a:pPr>
            <a:endParaRPr lang="fr-FR" altLang="zh-CN" sz="1600" u="sng" dirty="0">
              <a:solidFill>
                <a:srgbClr val="003399"/>
              </a:solidFill>
              <a:latin typeface="Candara" pitchFamily="34" charset="0"/>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Pause</a:t>
            </a:r>
          </a:p>
          <a:p>
            <a:pPr eaLnBrk="1" hangingPunct="1">
              <a:defRPr/>
            </a:pPr>
            <a:endParaRPr lang="fr-FR" altLang="zh-CN" sz="1600" dirty="0" smtClean="0">
              <a:solidFill>
                <a:srgbClr val="003399"/>
              </a:solidFill>
              <a:latin typeface="Candara" pitchFamily="34" charset="0"/>
              <a:ea typeface="SimSun" pitchFamily="2" charset="-122"/>
            </a:endParaRPr>
          </a:p>
          <a:p>
            <a:pPr eaLnBrk="1" hangingPunct="1">
              <a:defRPr/>
            </a:pPr>
            <a:r>
              <a:rPr lang="fr-FR" altLang="zh-CN" sz="1600" u="sng" dirty="0" smtClean="0">
                <a:solidFill>
                  <a:srgbClr val="003399"/>
                </a:solidFill>
                <a:latin typeface="Candara" pitchFamily="34" charset="0"/>
                <a:ea typeface="SimSun" pitchFamily="2" charset="-122"/>
              </a:rPr>
              <a:t>- 15 h 30 / 17 h 00</a:t>
            </a:r>
          </a:p>
          <a:p>
            <a:pPr eaLnBrk="1" hangingPunct="1">
              <a:defRPr/>
            </a:pPr>
            <a:endParaRPr lang="fr-FR" altLang="zh-CN" sz="1600" dirty="0" smtClean="0">
              <a:solidFill>
                <a:srgbClr val="003399"/>
              </a:solidFill>
              <a:latin typeface="Candara" pitchFamily="34" charset="0"/>
              <a:ea typeface="SimSun" pitchFamily="2" charset="-122"/>
            </a:endParaRPr>
          </a:p>
          <a:p>
            <a:pPr eaLnBrk="1" hangingPunct="1">
              <a:defRPr/>
            </a:pPr>
            <a:r>
              <a:rPr lang="fr-FR" altLang="zh-CN" sz="1600" dirty="0" smtClean="0">
                <a:solidFill>
                  <a:srgbClr val="003399"/>
                </a:solidFill>
                <a:latin typeface="Candara" pitchFamily="34" charset="0"/>
                <a:ea typeface="SimSun" pitchFamily="2" charset="-122"/>
              </a:rPr>
              <a:t>- Synthèse </a:t>
            </a:r>
            <a:r>
              <a:rPr lang="fr-FR" altLang="zh-CN" sz="1600" dirty="0">
                <a:solidFill>
                  <a:srgbClr val="003399"/>
                </a:solidFill>
                <a:latin typeface="Candara" pitchFamily="34" charset="0"/>
                <a:ea typeface="SimSun" pitchFamily="2" charset="-122"/>
              </a:rPr>
              <a:t>de la </a:t>
            </a:r>
            <a:r>
              <a:rPr lang="fr-FR" altLang="zh-CN" sz="1600" dirty="0" smtClean="0">
                <a:solidFill>
                  <a:srgbClr val="003399"/>
                </a:solidFill>
                <a:latin typeface="Candara" pitchFamily="34" charset="0"/>
                <a:ea typeface="SimSun" pitchFamily="2" charset="-122"/>
              </a:rPr>
              <a:t>"consultation fertilité"</a:t>
            </a:r>
          </a:p>
          <a:p>
            <a:pPr eaLnBrk="1" hangingPunct="1">
              <a:defRPr/>
            </a:pPr>
            <a:endParaRPr lang="fr-FR" altLang="zh-CN" sz="1600" dirty="0" smtClean="0">
              <a:solidFill>
                <a:srgbClr val="003399"/>
              </a:solidFill>
              <a:latin typeface="Candara" pitchFamily="34" charset="0"/>
              <a:ea typeface="SimSun" pitchFamily="2" charset="-122"/>
            </a:endParaRPr>
          </a:p>
          <a:p>
            <a:pPr eaLnBrk="1" hangingPunct="1">
              <a:defRPr/>
            </a:pPr>
            <a:r>
              <a:rPr lang="fr-FR" altLang="zh-CN" sz="1600" dirty="0" smtClean="0">
                <a:solidFill>
                  <a:srgbClr val="003399"/>
                </a:solidFill>
                <a:latin typeface="Candara" pitchFamily="34" charset="0"/>
                <a:ea typeface="SimSun" pitchFamily="2" charset="-122"/>
              </a:rPr>
              <a:t>- Questions/Réponses</a:t>
            </a:r>
            <a:endParaRPr lang="fr-FR" altLang="zh-CN" sz="1600" dirty="0">
              <a:solidFill>
                <a:srgbClr val="003399"/>
              </a:solidFill>
              <a:latin typeface="Candara" pitchFamily="34" charset="0"/>
              <a:ea typeface="SimSun" pitchFamily="2" charset="-122"/>
            </a:endParaRPr>
          </a:p>
          <a:p>
            <a:pPr eaLnBrk="1" hangingPunct="1">
              <a:defRPr/>
            </a:pPr>
            <a:endParaRPr lang="fr-FR" altLang="zh-CN" sz="1600" dirty="0" smtClean="0">
              <a:solidFill>
                <a:srgbClr val="003399"/>
              </a:solidFill>
              <a:latin typeface="Candara" pitchFamily="34" charset="0"/>
              <a:ea typeface="SimSun" pitchFamily="2" charset="-122"/>
            </a:endParaRPr>
          </a:p>
          <a:p>
            <a:pPr eaLnBrk="1" hangingPunct="1">
              <a:defRPr/>
            </a:pPr>
            <a:r>
              <a:rPr lang="fr-FR" altLang="zh-CN" sz="1600" dirty="0" smtClean="0">
                <a:solidFill>
                  <a:srgbClr val="003399"/>
                </a:solidFill>
                <a:latin typeface="Candara" pitchFamily="34" charset="0"/>
                <a:ea typeface="SimSun" pitchFamily="2" charset="-122"/>
              </a:rPr>
              <a:t>- Conclusion de la formation</a:t>
            </a:r>
            <a:endParaRPr lang="fr-FR" altLang="zh-CN" sz="1600" baseline="30000" dirty="0" smtClean="0">
              <a:solidFill>
                <a:srgbClr val="003399"/>
              </a:solidFill>
              <a:ea typeface="SimSun" pitchFamily="2" charset="-122"/>
            </a:endParaRPr>
          </a:p>
        </p:txBody>
      </p:sp>
      <p:sp>
        <p:nvSpPr>
          <p:cNvPr id="4" name="Rectangle 3"/>
          <p:cNvSpPr/>
          <p:nvPr/>
        </p:nvSpPr>
        <p:spPr>
          <a:xfrm>
            <a:off x="3229449" y="758030"/>
            <a:ext cx="2614818"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1600" u="sng" dirty="0" smtClean="0">
                <a:solidFill>
                  <a:srgbClr val="003399"/>
                </a:solidFill>
                <a:latin typeface="Candara" panose="020E0502030303020204" pitchFamily="34" charset="0"/>
              </a:rPr>
              <a:t>Programme </a:t>
            </a:r>
            <a:r>
              <a:rPr lang="fr-FR" sz="1600" u="sng" dirty="0">
                <a:solidFill>
                  <a:srgbClr val="003399"/>
                </a:solidFill>
                <a:latin typeface="Candara" panose="020E0502030303020204" pitchFamily="34" charset="0"/>
              </a:rPr>
              <a:t>de la </a:t>
            </a:r>
            <a:r>
              <a:rPr lang="fr-FR" sz="1600" u="sng" dirty="0" smtClean="0">
                <a:solidFill>
                  <a:srgbClr val="003399"/>
                </a:solidFill>
                <a:latin typeface="Candara" panose="020E0502030303020204" pitchFamily="34" charset="0"/>
              </a:rPr>
              <a:t>Formation</a:t>
            </a:r>
          </a:p>
          <a:p>
            <a:pPr algn="ctr"/>
            <a:r>
              <a:rPr lang="fr-FR" sz="1600" dirty="0">
                <a:solidFill>
                  <a:srgbClr val="003399"/>
                </a:solidFill>
                <a:latin typeface="Candara" panose="020E0502030303020204" pitchFamily="34" charset="0"/>
              </a:rPr>
              <a:t> - </a:t>
            </a:r>
            <a:r>
              <a:rPr lang="fr-FR" sz="1600" dirty="0" smtClean="0">
                <a:solidFill>
                  <a:srgbClr val="003399"/>
                </a:solidFill>
                <a:latin typeface="Candara" panose="020E0502030303020204" pitchFamily="34" charset="0"/>
              </a:rPr>
              <a:t>3</a:t>
            </a:r>
            <a:r>
              <a:rPr lang="fr-FR" sz="1600" baseline="30000" dirty="0" smtClean="0">
                <a:solidFill>
                  <a:srgbClr val="003399"/>
                </a:solidFill>
                <a:latin typeface="Candara" panose="020E0502030303020204" pitchFamily="34" charset="0"/>
              </a:rPr>
              <a:t>ème</a:t>
            </a:r>
            <a:r>
              <a:rPr lang="fr-FR" sz="1600" dirty="0" smtClean="0">
                <a:solidFill>
                  <a:srgbClr val="003399"/>
                </a:solidFill>
                <a:latin typeface="Candara" panose="020E0502030303020204" pitchFamily="34" charset="0"/>
              </a:rPr>
              <a:t> </a:t>
            </a:r>
            <a:r>
              <a:rPr lang="fr-FR" sz="1600" dirty="0">
                <a:solidFill>
                  <a:srgbClr val="003399"/>
                </a:solidFill>
                <a:latin typeface="Candara" panose="020E0502030303020204" pitchFamily="34" charset="0"/>
              </a:rPr>
              <a:t>jour -</a:t>
            </a:r>
          </a:p>
        </p:txBody>
      </p:sp>
    </p:spTree>
    <p:extLst>
      <p:ext uri="{BB962C8B-B14F-4D97-AF65-F5344CB8AC3E}">
        <p14:creationId xmlns:p14="http://schemas.microsoft.com/office/powerpoint/2010/main" val="3001999417"/>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FIV</a:t>
            </a:r>
            <a:endParaRPr lang="fr-FR" altLang="fr-FR" sz="2000" u="sng" dirty="0">
              <a:solidFill>
                <a:srgbClr val="003399"/>
              </a:solidFill>
              <a:latin typeface="Candara" pitchFamily="34" charset="0"/>
            </a:endParaRPr>
          </a:p>
        </p:txBody>
      </p:sp>
    </p:spTree>
    <p:extLst>
      <p:ext uri="{BB962C8B-B14F-4D97-AF65-F5344CB8AC3E}">
        <p14:creationId xmlns:p14="http://schemas.microsoft.com/office/powerpoint/2010/main" val="265228916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ICSI</a:t>
            </a:r>
            <a:endParaRPr lang="fr-FR" altLang="fr-FR" sz="2000" u="sng" dirty="0">
              <a:solidFill>
                <a:srgbClr val="003399"/>
              </a:solidFill>
              <a:latin typeface="Candara" pitchFamily="34" charset="0"/>
            </a:endParaRPr>
          </a:p>
        </p:txBody>
      </p:sp>
    </p:spTree>
    <p:extLst>
      <p:ext uri="{BB962C8B-B14F-4D97-AF65-F5344CB8AC3E}">
        <p14:creationId xmlns:p14="http://schemas.microsoft.com/office/powerpoint/2010/main" val="3076988033"/>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15715"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115724"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043" y="2476500"/>
            <a:ext cx="6468845" cy="27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IMSI</a:t>
            </a:r>
            <a:endParaRPr lang="fr-FR" altLang="fr-FR" sz="2000" u="sng" dirty="0">
              <a:solidFill>
                <a:srgbClr val="003399"/>
              </a:solidFill>
              <a:latin typeface="Candara" pitchFamily="34" charset="0"/>
            </a:endParaRPr>
          </a:p>
        </p:txBody>
      </p:sp>
    </p:spTree>
    <p:extLst>
      <p:ext uri="{BB962C8B-B14F-4D97-AF65-F5344CB8AC3E}">
        <p14:creationId xmlns:p14="http://schemas.microsoft.com/office/powerpoint/2010/main" val="2252243837"/>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15715"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115724"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La Médecine de la Fertilité -</a:t>
            </a:r>
          </a:p>
        </p:txBody>
      </p:sp>
      <p:pic>
        <p:nvPicPr>
          <p:cNvPr id="614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00808"/>
            <a:ext cx="6255047" cy="476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878542"/>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3252788" y="252888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01379" name="Rectangle 6"/>
          <p:cNvSpPr>
            <a:spLocks noChangeArrowheads="1"/>
          </p:cNvSpPr>
          <p:nvPr/>
        </p:nvSpPr>
        <p:spPr bwMode="auto">
          <a:xfrm>
            <a:off x="1633538" y="152082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101380" name="Rectangle 22"/>
          <p:cNvSpPr>
            <a:spLocks noChangeArrowheads="1"/>
          </p:cNvSpPr>
          <p:nvPr/>
        </p:nvSpPr>
        <p:spPr bwMode="auto">
          <a:xfrm>
            <a:off x="1633538" y="1878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baseline="30000">
              <a:solidFill>
                <a:srgbClr val="003399"/>
              </a:solidFill>
            </a:endParaRPr>
          </a:p>
        </p:txBody>
      </p:sp>
      <p:sp>
        <p:nvSpPr>
          <p:cNvPr id="101381" name="Rectangle 23"/>
          <p:cNvSpPr>
            <a:spLocks noChangeArrowheads="1"/>
          </p:cNvSpPr>
          <p:nvPr/>
        </p:nvSpPr>
        <p:spPr bwMode="auto">
          <a:xfrm>
            <a:off x="539750" y="6027738"/>
            <a:ext cx="3455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800" b="1" baseline="30000">
                <a:solidFill>
                  <a:srgbClr val="003399"/>
                </a:solidFill>
              </a:rPr>
              <a:t>IAC ou IIU</a:t>
            </a:r>
            <a:r>
              <a:rPr lang="fr-FR" altLang="fr-FR" sz="1800" baseline="30000">
                <a:solidFill>
                  <a:srgbClr val="003399"/>
                </a:solidFill>
              </a:rPr>
              <a:t> = insémination intra-utérine</a:t>
            </a:r>
          </a:p>
          <a:p>
            <a:pPr eaLnBrk="1" hangingPunct="1"/>
            <a:r>
              <a:rPr lang="fr-FR" altLang="fr-FR" sz="1800" b="1" baseline="30000">
                <a:solidFill>
                  <a:srgbClr val="003399"/>
                </a:solidFill>
              </a:rPr>
              <a:t>FIV</a:t>
            </a:r>
            <a:r>
              <a:rPr lang="fr-FR" altLang="fr-FR" sz="1800" baseline="30000">
                <a:solidFill>
                  <a:srgbClr val="003399"/>
                </a:solidFill>
              </a:rPr>
              <a:t> = fécondation in vitro, </a:t>
            </a:r>
          </a:p>
          <a:p>
            <a:pPr eaLnBrk="1" hangingPunct="1"/>
            <a:r>
              <a:rPr lang="fr-FR" altLang="fr-FR" sz="1800" b="1" baseline="30000">
                <a:solidFill>
                  <a:srgbClr val="003399"/>
                </a:solidFill>
              </a:rPr>
              <a:t>ICSI</a:t>
            </a:r>
            <a:r>
              <a:rPr lang="fr-FR" altLang="fr-FR" sz="1800" baseline="30000">
                <a:solidFill>
                  <a:srgbClr val="003399"/>
                </a:solidFill>
              </a:rPr>
              <a:t> = fécondation in vitro avec micro-injection du spermatozoïde</a:t>
            </a:r>
          </a:p>
        </p:txBody>
      </p:sp>
      <p:sp>
        <p:nvSpPr>
          <p:cNvPr id="101392" name="Oval 85"/>
          <p:cNvSpPr>
            <a:spLocks noChangeArrowheads="1"/>
          </p:cNvSpPr>
          <p:nvPr/>
        </p:nvSpPr>
        <p:spPr bwMode="auto">
          <a:xfrm>
            <a:off x="3059113" y="2276475"/>
            <a:ext cx="1047750" cy="1038225"/>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393" name="Oval 84"/>
          <p:cNvSpPr>
            <a:spLocks noChangeArrowheads="1"/>
          </p:cNvSpPr>
          <p:nvPr/>
        </p:nvSpPr>
        <p:spPr bwMode="auto">
          <a:xfrm>
            <a:off x="4430713" y="2276475"/>
            <a:ext cx="1047750" cy="1038225"/>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394" name="Oval 83"/>
          <p:cNvSpPr>
            <a:spLocks noChangeArrowheads="1"/>
          </p:cNvSpPr>
          <p:nvPr/>
        </p:nvSpPr>
        <p:spPr bwMode="auto">
          <a:xfrm>
            <a:off x="3297238" y="3495675"/>
            <a:ext cx="533400" cy="561975"/>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395" name="Oval 82"/>
          <p:cNvSpPr>
            <a:spLocks noChangeArrowheads="1"/>
          </p:cNvSpPr>
          <p:nvPr/>
        </p:nvSpPr>
        <p:spPr bwMode="auto">
          <a:xfrm>
            <a:off x="4687888" y="5008563"/>
            <a:ext cx="533400" cy="561975"/>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396" name="Oval 81"/>
          <p:cNvSpPr>
            <a:spLocks noChangeArrowheads="1"/>
          </p:cNvSpPr>
          <p:nvPr/>
        </p:nvSpPr>
        <p:spPr bwMode="auto">
          <a:xfrm>
            <a:off x="3297238" y="5008563"/>
            <a:ext cx="533400" cy="561975"/>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397" name="Oval 80"/>
          <p:cNvSpPr>
            <a:spLocks noChangeArrowheads="1"/>
          </p:cNvSpPr>
          <p:nvPr/>
        </p:nvSpPr>
        <p:spPr bwMode="auto">
          <a:xfrm>
            <a:off x="3297238" y="4271963"/>
            <a:ext cx="533400" cy="561975"/>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398" name="Oval 79"/>
          <p:cNvSpPr>
            <a:spLocks noChangeArrowheads="1"/>
          </p:cNvSpPr>
          <p:nvPr/>
        </p:nvSpPr>
        <p:spPr bwMode="auto">
          <a:xfrm>
            <a:off x="4687888" y="4271963"/>
            <a:ext cx="533400" cy="561975"/>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399" name="Oval 78"/>
          <p:cNvSpPr>
            <a:spLocks noChangeArrowheads="1"/>
          </p:cNvSpPr>
          <p:nvPr/>
        </p:nvSpPr>
        <p:spPr bwMode="auto">
          <a:xfrm>
            <a:off x="4687888" y="3495675"/>
            <a:ext cx="533400" cy="561975"/>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00" name="Oval 77"/>
          <p:cNvSpPr>
            <a:spLocks noChangeArrowheads="1"/>
          </p:cNvSpPr>
          <p:nvPr/>
        </p:nvSpPr>
        <p:spPr bwMode="auto">
          <a:xfrm>
            <a:off x="1782763" y="1724025"/>
            <a:ext cx="828675" cy="838200"/>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01" name="Oval 76"/>
          <p:cNvSpPr>
            <a:spLocks noChangeArrowheads="1"/>
          </p:cNvSpPr>
          <p:nvPr/>
        </p:nvSpPr>
        <p:spPr bwMode="auto">
          <a:xfrm>
            <a:off x="3830638" y="1317625"/>
            <a:ext cx="828675" cy="838200"/>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02" name="Oval 75"/>
          <p:cNvSpPr>
            <a:spLocks noChangeArrowheads="1"/>
          </p:cNvSpPr>
          <p:nvPr/>
        </p:nvSpPr>
        <p:spPr bwMode="auto">
          <a:xfrm>
            <a:off x="6183313" y="2411413"/>
            <a:ext cx="828675" cy="838200"/>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03" name="Oval 74"/>
          <p:cNvSpPr>
            <a:spLocks noChangeArrowheads="1"/>
          </p:cNvSpPr>
          <p:nvPr/>
        </p:nvSpPr>
        <p:spPr bwMode="auto">
          <a:xfrm>
            <a:off x="6345238" y="3535363"/>
            <a:ext cx="523875" cy="495300"/>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04" name="Oval 73"/>
          <p:cNvSpPr>
            <a:spLocks noChangeArrowheads="1"/>
          </p:cNvSpPr>
          <p:nvPr/>
        </p:nvSpPr>
        <p:spPr bwMode="auto">
          <a:xfrm>
            <a:off x="6345238" y="4271963"/>
            <a:ext cx="523875" cy="495300"/>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05" name="Oval 72"/>
          <p:cNvSpPr>
            <a:spLocks noChangeArrowheads="1"/>
          </p:cNvSpPr>
          <p:nvPr/>
        </p:nvSpPr>
        <p:spPr bwMode="auto">
          <a:xfrm>
            <a:off x="6345238" y="4937125"/>
            <a:ext cx="523875" cy="495300"/>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06" name="Oval 71"/>
          <p:cNvSpPr>
            <a:spLocks noChangeArrowheads="1"/>
          </p:cNvSpPr>
          <p:nvPr/>
        </p:nvSpPr>
        <p:spPr bwMode="auto">
          <a:xfrm>
            <a:off x="2020888" y="3594100"/>
            <a:ext cx="523875" cy="495300"/>
          </a:xfrm>
          <a:prstGeom prst="ellipse">
            <a:avLst/>
          </a:prstGeom>
          <a:solidFill>
            <a:srgbClr val="E8FC72"/>
          </a:solidFill>
          <a:ln w="12700">
            <a:solidFill>
              <a:srgbClr val="D99594"/>
            </a:solidFill>
            <a:round/>
            <a:headEnd/>
            <a:tailEnd/>
          </a:ln>
          <a:effectLst>
            <a:outerShdw dist="28398" dir="3806097" algn="ctr" rotWithShape="0">
              <a:srgbClr val="622423">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07" name="Oval 70"/>
          <p:cNvSpPr>
            <a:spLocks noChangeArrowheads="1"/>
          </p:cNvSpPr>
          <p:nvPr/>
        </p:nvSpPr>
        <p:spPr bwMode="auto">
          <a:xfrm>
            <a:off x="4002088" y="3495675"/>
            <a:ext cx="523875" cy="495300"/>
          </a:xfrm>
          <a:prstGeom prst="ellipse">
            <a:avLst/>
          </a:prstGeom>
          <a:solidFill>
            <a:srgbClr val="E8FC72"/>
          </a:solidFill>
          <a:ln w="12700">
            <a:solidFill>
              <a:srgbClr val="D99594"/>
            </a:solidFill>
            <a:round/>
            <a:headEnd/>
            <a:tailEnd/>
          </a:ln>
          <a:effectLst>
            <a:outerShdw dist="28398" dir="3806097" algn="ctr" rotWithShape="0">
              <a:srgbClr val="622423">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08" name="Oval 69"/>
          <p:cNvSpPr>
            <a:spLocks noChangeArrowheads="1"/>
          </p:cNvSpPr>
          <p:nvPr/>
        </p:nvSpPr>
        <p:spPr bwMode="auto">
          <a:xfrm>
            <a:off x="4030663" y="4271963"/>
            <a:ext cx="523875" cy="495300"/>
          </a:xfrm>
          <a:prstGeom prst="ellipse">
            <a:avLst/>
          </a:prstGeom>
          <a:solidFill>
            <a:srgbClr val="FFFFFF"/>
          </a:solidFill>
          <a:ln w="12700">
            <a:solidFill>
              <a:srgbClr val="D99594"/>
            </a:solidFill>
            <a:round/>
            <a:headEnd/>
            <a:tailEnd/>
          </a:ln>
          <a:effectLst>
            <a:outerShdw dist="28398" dir="3806097" algn="ctr" rotWithShape="0">
              <a:srgbClr val="622423">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09" name="Text Box 68"/>
          <p:cNvSpPr txBox="1">
            <a:spLocks noChangeArrowheads="1"/>
          </p:cNvSpPr>
          <p:nvPr/>
        </p:nvSpPr>
        <p:spPr bwMode="auto">
          <a:xfrm>
            <a:off x="3878263" y="1558925"/>
            <a:ext cx="6667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MIV</a:t>
            </a:r>
            <a:endParaRPr lang="fr-FR" altLang="zh-CN">
              <a:ea typeface="SimSun" pitchFamily="2" charset="-122"/>
              <a:cs typeface="Times New Roman" pitchFamily="18" charset="0"/>
            </a:endParaRPr>
          </a:p>
        </p:txBody>
      </p:sp>
      <p:sp>
        <p:nvSpPr>
          <p:cNvPr id="101410" name="Text Box 67"/>
          <p:cNvSpPr txBox="1">
            <a:spLocks noChangeArrowheads="1"/>
          </p:cNvSpPr>
          <p:nvPr/>
        </p:nvSpPr>
        <p:spPr bwMode="auto">
          <a:xfrm>
            <a:off x="3268663" y="2584450"/>
            <a:ext cx="6667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FIV</a:t>
            </a:r>
            <a:endParaRPr lang="fr-FR" altLang="zh-CN">
              <a:ea typeface="SimSun" pitchFamily="2" charset="-122"/>
              <a:cs typeface="Times New Roman" pitchFamily="18" charset="0"/>
            </a:endParaRPr>
          </a:p>
        </p:txBody>
      </p:sp>
      <p:sp>
        <p:nvSpPr>
          <p:cNvPr id="101411" name="Text Box 66"/>
          <p:cNvSpPr txBox="1">
            <a:spLocks noChangeArrowheads="1"/>
          </p:cNvSpPr>
          <p:nvPr/>
        </p:nvSpPr>
        <p:spPr bwMode="auto">
          <a:xfrm>
            <a:off x="4611688" y="2584450"/>
            <a:ext cx="6667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ICSI</a:t>
            </a:r>
            <a:endParaRPr lang="fr-FR" altLang="zh-CN">
              <a:ea typeface="SimSun" pitchFamily="2" charset="-122"/>
              <a:cs typeface="Times New Roman" pitchFamily="18" charset="0"/>
            </a:endParaRPr>
          </a:p>
        </p:txBody>
      </p:sp>
      <p:sp>
        <p:nvSpPr>
          <p:cNvPr id="101412" name="Text Box 65"/>
          <p:cNvSpPr txBox="1">
            <a:spLocks noChangeArrowheads="1"/>
          </p:cNvSpPr>
          <p:nvPr/>
        </p:nvSpPr>
        <p:spPr bwMode="auto">
          <a:xfrm>
            <a:off x="6230938" y="2584450"/>
            <a:ext cx="7810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IMSI</a:t>
            </a:r>
            <a:endParaRPr lang="fr-FR" altLang="zh-CN">
              <a:ea typeface="SimSun" pitchFamily="2" charset="-122"/>
              <a:cs typeface="Times New Roman" pitchFamily="18" charset="0"/>
            </a:endParaRPr>
          </a:p>
        </p:txBody>
      </p:sp>
      <p:sp>
        <p:nvSpPr>
          <p:cNvPr id="101413" name="Oval 64"/>
          <p:cNvSpPr>
            <a:spLocks noChangeArrowheads="1"/>
          </p:cNvSpPr>
          <p:nvPr/>
        </p:nvSpPr>
        <p:spPr bwMode="auto">
          <a:xfrm>
            <a:off x="7011988" y="4271963"/>
            <a:ext cx="523875" cy="495300"/>
          </a:xfrm>
          <a:prstGeom prst="ellipse">
            <a:avLst/>
          </a:prstGeom>
          <a:solidFill>
            <a:srgbClr val="FFFFFF"/>
          </a:solidFill>
          <a:ln w="12700">
            <a:solidFill>
              <a:srgbClr val="D99594"/>
            </a:solidFill>
            <a:round/>
            <a:headEnd/>
            <a:tailEnd/>
          </a:ln>
          <a:effectLst>
            <a:outerShdw dist="28398" dir="3806097" algn="ctr" rotWithShape="0">
              <a:srgbClr val="622423">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14" name="Text Box 63"/>
          <p:cNvSpPr txBox="1">
            <a:spLocks noChangeArrowheads="1"/>
          </p:cNvSpPr>
          <p:nvPr/>
        </p:nvSpPr>
        <p:spPr bwMode="auto">
          <a:xfrm>
            <a:off x="6935788" y="4203700"/>
            <a:ext cx="6667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BB</a:t>
            </a:r>
            <a:endParaRPr lang="fr-FR" altLang="zh-CN" sz="600">
              <a:ea typeface="SimSun" pitchFamily="2" charset="-122"/>
              <a:cs typeface="Times New Roman" pitchFamily="18" charset="0"/>
            </a:endParaRPr>
          </a:p>
          <a:p>
            <a:pPr algn="ctr"/>
            <a:r>
              <a:rPr lang="fr-FR" altLang="zh-CN" sz="1600">
                <a:latin typeface="Candara" pitchFamily="34" charset="0"/>
                <a:ea typeface="SimSun" pitchFamily="2" charset="-122"/>
                <a:cs typeface="Times New Roman" pitchFamily="18" charset="0"/>
              </a:rPr>
              <a:t>?</a:t>
            </a:r>
            <a:endParaRPr lang="fr-FR" altLang="zh-CN">
              <a:ea typeface="SimSun" pitchFamily="2" charset="-122"/>
              <a:cs typeface="Times New Roman" pitchFamily="18" charset="0"/>
            </a:endParaRPr>
          </a:p>
        </p:txBody>
      </p:sp>
      <p:sp>
        <p:nvSpPr>
          <p:cNvPr id="101415" name="Text Box 62"/>
          <p:cNvSpPr txBox="1">
            <a:spLocks noChangeArrowheads="1"/>
          </p:cNvSpPr>
          <p:nvPr/>
        </p:nvSpPr>
        <p:spPr bwMode="auto">
          <a:xfrm>
            <a:off x="3935413" y="3511550"/>
            <a:ext cx="666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Don ovules</a:t>
            </a:r>
            <a:endParaRPr lang="fr-FR" altLang="zh-CN">
              <a:ea typeface="SimSun" pitchFamily="2" charset="-122"/>
              <a:cs typeface="Times New Roman" pitchFamily="18" charset="0"/>
            </a:endParaRPr>
          </a:p>
        </p:txBody>
      </p:sp>
      <p:sp>
        <p:nvSpPr>
          <p:cNvPr id="101416" name="Text Box 61"/>
          <p:cNvSpPr txBox="1">
            <a:spLocks noChangeArrowheads="1"/>
          </p:cNvSpPr>
          <p:nvPr/>
        </p:nvSpPr>
        <p:spPr bwMode="auto">
          <a:xfrm>
            <a:off x="1944688" y="3594100"/>
            <a:ext cx="666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Don sperme</a:t>
            </a:r>
            <a:endParaRPr lang="fr-FR" altLang="zh-CN">
              <a:ea typeface="SimSun" pitchFamily="2" charset="-122"/>
              <a:cs typeface="Times New Roman" pitchFamily="18" charset="0"/>
            </a:endParaRPr>
          </a:p>
        </p:txBody>
      </p:sp>
      <p:sp>
        <p:nvSpPr>
          <p:cNvPr id="101417" name="Oval 60"/>
          <p:cNvSpPr>
            <a:spLocks noChangeArrowheads="1"/>
          </p:cNvSpPr>
          <p:nvPr/>
        </p:nvSpPr>
        <p:spPr bwMode="auto">
          <a:xfrm>
            <a:off x="1420813" y="2828925"/>
            <a:ext cx="523875" cy="495300"/>
          </a:xfrm>
          <a:prstGeom prst="ellipse">
            <a:avLst/>
          </a:prstGeom>
          <a:solidFill>
            <a:srgbClr val="FFFFFF"/>
          </a:solidFill>
          <a:ln w="12700">
            <a:solidFill>
              <a:srgbClr val="D99594"/>
            </a:solidFill>
            <a:round/>
            <a:headEnd/>
            <a:tailEnd/>
          </a:ln>
          <a:effectLst>
            <a:outerShdw dist="28398" dir="3806097" algn="ctr" rotWithShape="0">
              <a:srgbClr val="622423">
                <a:alpha val="50000"/>
              </a:srgbClr>
            </a:outerShdw>
          </a:effec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18" name="Text Box 59"/>
          <p:cNvSpPr txBox="1">
            <a:spLocks noChangeArrowheads="1"/>
          </p:cNvSpPr>
          <p:nvPr/>
        </p:nvSpPr>
        <p:spPr bwMode="auto">
          <a:xfrm>
            <a:off x="1354138" y="2776538"/>
            <a:ext cx="6667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BB</a:t>
            </a:r>
            <a:endParaRPr lang="fr-FR" altLang="zh-CN" sz="600">
              <a:ea typeface="SimSun" pitchFamily="2" charset="-122"/>
              <a:cs typeface="Times New Roman" pitchFamily="18" charset="0"/>
            </a:endParaRPr>
          </a:p>
          <a:p>
            <a:pPr algn="ctr"/>
            <a:r>
              <a:rPr lang="fr-FR" altLang="zh-CN" sz="1600">
                <a:latin typeface="Candara" pitchFamily="34" charset="0"/>
                <a:ea typeface="SimSun" pitchFamily="2" charset="-122"/>
                <a:cs typeface="Times New Roman" pitchFamily="18" charset="0"/>
              </a:rPr>
              <a:t>?</a:t>
            </a:r>
            <a:endParaRPr lang="fr-FR" altLang="zh-CN">
              <a:ea typeface="SimSun" pitchFamily="2" charset="-122"/>
              <a:cs typeface="Times New Roman" pitchFamily="18" charset="0"/>
            </a:endParaRPr>
          </a:p>
        </p:txBody>
      </p:sp>
      <p:sp>
        <p:nvSpPr>
          <p:cNvPr id="101419" name="Text Box 58"/>
          <p:cNvSpPr txBox="1">
            <a:spLocks noChangeArrowheads="1"/>
          </p:cNvSpPr>
          <p:nvPr/>
        </p:nvSpPr>
        <p:spPr bwMode="auto">
          <a:xfrm>
            <a:off x="1835150" y="1989138"/>
            <a:ext cx="7810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IAC</a:t>
            </a:r>
            <a:endParaRPr lang="fr-FR" altLang="zh-CN">
              <a:ea typeface="SimSun" pitchFamily="2" charset="-122"/>
              <a:cs typeface="Times New Roman" pitchFamily="18" charset="0"/>
            </a:endParaRPr>
          </a:p>
        </p:txBody>
      </p:sp>
      <p:sp>
        <p:nvSpPr>
          <p:cNvPr id="101420" name="Text Box 57"/>
          <p:cNvSpPr txBox="1">
            <a:spLocks noChangeArrowheads="1"/>
          </p:cNvSpPr>
          <p:nvPr/>
        </p:nvSpPr>
        <p:spPr bwMode="auto">
          <a:xfrm>
            <a:off x="3944938" y="4202113"/>
            <a:ext cx="6667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BB</a:t>
            </a:r>
            <a:endParaRPr lang="fr-FR" altLang="zh-CN" sz="600">
              <a:ea typeface="SimSun" pitchFamily="2" charset="-122"/>
              <a:cs typeface="Times New Roman" pitchFamily="18" charset="0"/>
            </a:endParaRPr>
          </a:p>
          <a:p>
            <a:pPr algn="ctr"/>
            <a:r>
              <a:rPr lang="fr-FR" altLang="zh-CN" sz="1600">
                <a:latin typeface="Candara" pitchFamily="34" charset="0"/>
                <a:ea typeface="SimSun" pitchFamily="2" charset="-122"/>
                <a:cs typeface="Times New Roman" pitchFamily="18" charset="0"/>
              </a:rPr>
              <a:t>?</a:t>
            </a:r>
            <a:endParaRPr lang="fr-FR" altLang="zh-CN">
              <a:ea typeface="SimSun" pitchFamily="2" charset="-122"/>
              <a:cs typeface="Times New Roman" pitchFamily="18" charset="0"/>
            </a:endParaRPr>
          </a:p>
        </p:txBody>
      </p:sp>
      <p:cxnSp>
        <p:nvCxnSpPr>
          <p:cNvPr id="101421" name="AutoShape 56"/>
          <p:cNvCxnSpPr>
            <a:cxnSpLocks noChangeShapeType="1"/>
          </p:cNvCxnSpPr>
          <p:nvPr/>
        </p:nvCxnSpPr>
        <p:spPr bwMode="auto">
          <a:xfrm>
            <a:off x="3554413" y="4870450"/>
            <a:ext cx="0" cy="152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22" name="AutoShape 55"/>
          <p:cNvCxnSpPr>
            <a:cxnSpLocks noChangeShapeType="1"/>
          </p:cNvCxnSpPr>
          <p:nvPr/>
        </p:nvCxnSpPr>
        <p:spPr bwMode="auto">
          <a:xfrm>
            <a:off x="3554413" y="4122738"/>
            <a:ext cx="0" cy="1444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23" name="AutoShape 54"/>
          <p:cNvCxnSpPr>
            <a:cxnSpLocks noChangeShapeType="1"/>
          </p:cNvCxnSpPr>
          <p:nvPr/>
        </p:nvCxnSpPr>
        <p:spPr bwMode="auto">
          <a:xfrm>
            <a:off x="3554413" y="3359150"/>
            <a:ext cx="0" cy="1698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24" name="AutoShape 53"/>
          <p:cNvCxnSpPr>
            <a:cxnSpLocks noChangeShapeType="1"/>
          </p:cNvCxnSpPr>
          <p:nvPr/>
        </p:nvCxnSpPr>
        <p:spPr bwMode="auto">
          <a:xfrm flipH="1">
            <a:off x="3830638" y="2109788"/>
            <a:ext cx="180975" cy="2270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25" name="AutoShape 52"/>
          <p:cNvCxnSpPr>
            <a:cxnSpLocks noChangeShapeType="1"/>
          </p:cNvCxnSpPr>
          <p:nvPr/>
        </p:nvCxnSpPr>
        <p:spPr bwMode="auto">
          <a:xfrm>
            <a:off x="4545013" y="2109788"/>
            <a:ext cx="142875" cy="2270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26" name="AutoShape 51"/>
          <p:cNvCxnSpPr>
            <a:cxnSpLocks noChangeShapeType="1"/>
          </p:cNvCxnSpPr>
          <p:nvPr/>
        </p:nvCxnSpPr>
        <p:spPr bwMode="auto">
          <a:xfrm>
            <a:off x="4926013" y="1028700"/>
            <a:ext cx="0" cy="12080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27" name="AutoShape 50"/>
          <p:cNvCxnSpPr>
            <a:cxnSpLocks noChangeShapeType="1"/>
          </p:cNvCxnSpPr>
          <p:nvPr/>
        </p:nvCxnSpPr>
        <p:spPr bwMode="auto">
          <a:xfrm>
            <a:off x="3535363" y="1028700"/>
            <a:ext cx="0" cy="12080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28" name="AutoShape 49"/>
          <p:cNvCxnSpPr>
            <a:cxnSpLocks noChangeShapeType="1"/>
          </p:cNvCxnSpPr>
          <p:nvPr/>
        </p:nvCxnSpPr>
        <p:spPr bwMode="auto">
          <a:xfrm flipH="1">
            <a:off x="2478088" y="1028700"/>
            <a:ext cx="800100" cy="7620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29" name="AutoShape 48"/>
          <p:cNvCxnSpPr>
            <a:cxnSpLocks noChangeShapeType="1"/>
          </p:cNvCxnSpPr>
          <p:nvPr/>
        </p:nvCxnSpPr>
        <p:spPr bwMode="auto">
          <a:xfrm flipV="1">
            <a:off x="2478088" y="3101975"/>
            <a:ext cx="685800" cy="549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30" name="AutoShape 47"/>
          <p:cNvCxnSpPr>
            <a:cxnSpLocks noChangeShapeType="1"/>
          </p:cNvCxnSpPr>
          <p:nvPr/>
        </p:nvCxnSpPr>
        <p:spPr bwMode="auto">
          <a:xfrm flipH="1" flipV="1">
            <a:off x="2163763" y="2597150"/>
            <a:ext cx="85725" cy="9636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31" name="AutoShape 46"/>
          <p:cNvCxnSpPr>
            <a:cxnSpLocks noChangeShapeType="1"/>
          </p:cNvCxnSpPr>
          <p:nvPr/>
        </p:nvCxnSpPr>
        <p:spPr bwMode="auto">
          <a:xfrm flipH="1">
            <a:off x="1782763" y="2520950"/>
            <a:ext cx="171450" cy="2968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32" name="AutoShape 45"/>
          <p:cNvCxnSpPr>
            <a:cxnSpLocks noChangeShapeType="1"/>
          </p:cNvCxnSpPr>
          <p:nvPr/>
        </p:nvCxnSpPr>
        <p:spPr bwMode="auto">
          <a:xfrm>
            <a:off x="4954588" y="4870450"/>
            <a:ext cx="0" cy="1698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33" name="AutoShape 44"/>
          <p:cNvCxnSpPr>
            <a:cxnSpLocks noChangeShapeType="1"/>
          </p:cNvCxnSpPr>
          <p:nvPr/>
        </p:nvCxnSpPr>
        <p:spPr bwMode="auto">
          <a:xfrm>
            <a:off x="4954588" y="3359150"/>
            <a:ext cx="0" cy="1698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34" name="AutoShape 43"/>
          <p:cNvCxnSpPr>
            <a:cxnSpLocks noChangeShapeType="1"/>
          </p:cNvCxnSpPr>
          <p:nvPr/>
        </p:nvCxnSpPr>
        <p:spPr bwMode="auto">
          <a:xfrm>
            <a:off x="4954588" y="4119563"/>
            <a:ext cx="0" cy="1698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35" name="AutoShape 42"/>
          <p:cNvCxnSpPr>
            <a:cxnSpLocks noChangeShapeType="1"/>
          </p:cNvCxnSpPr>
          <p:nvPr/>
        </p:nvCxnSpPr>
        <p:spPr bwMode="auto">
          <a:xfrm flipH="1" flipV="1">
            <a:off x="4430713" y="4779963"/>
            <a:ext cx="323850" cy="3159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36" name="AutoShape 41"/>
          <p:cNvCxnSpPr>
            <a:cxnSpLocks noChangeShapeType="1"/>
          </p:cNvCxnSpPr>
          <p:nvPr/>
        </p:nvCxnSpPr>
        <p:spPr bwMode="auto">
          <a:xfrm>
            <a:off x="3830638" y="3967163"/>
            <a:ext cx="276225" cy="3159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37" name="AutoShape 40"/>
          <p:cNvCxnSpPr>
            <a:cxnSpLocks noChangeShapeType="1"/>
          </p:cNvCxnSpPr>
          <p:nvPr/>
        </p:nvCxnSpPr>
        <p:spPr bwMode="auto">
          <a:xfrm flipV="1">
            <a:off x="3773488" y="4779963"/>
            <a:ext cx="390525" cy="3159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38" name="AutoShape 39"/>
          <p:cNvCxnSpPr>
            <a:cxnSpLocks noChangeShapeType="1"/>
          </p:cNvCxnSpPr>
          <p:nvPr/>
        </p:nvCxnSpPr>
        <p:spPr bwMode="auto">
          <a:xfrm flipH="1">
            <a:off x="4554538" y="4560888"/>
            <a:ext cx="1333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39" name="AutoShape 38"/>
          <p:cNvCxnSpPr>
            <a:cxnSpLocks noChangeShapeType="1"/>
          </p:cNvCxnSpPr>
          <p:nvPr/>
        </p:nvCxnSpPr>
        <p:spPr bwMode="auto">
          <a:xfrm flipH="1">
            <a:off x="4430713" y="3925888"/>
            <a:ext cx="257175" cy="336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40" name="AutoShape 37"/>
          <p:cNvCxnSpPr>
            <a:cxnSpLocks noChangeShapeType="1"/>
          </p:cNvCxnSpPr>
          <p:nvPr/>
        </p:nvCxnSpPr>
        <p:spPr bwMode="auto">
          <a:xfrm>
            <a:off x="3830638" y="4560888"/>
            <a:ext cx="2000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41" name="AutoShape 36"/>
          <p:cNvCxnSpPr>
            <a:cxnSpLocks noChangeShapeType="1"/>
          </p:cNvCxnSpPr>
          <p:nvPr/>
        </p:nvCxnSpPr>
        <p:spPr bwMode="auto">
          <a:xfrm>
            <a:off x="6602413" y="4779963"/>
            <a:ext cx="0" cy="1698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42" name="AutoShape 35"/>
          <p:cNvCxnSpPr>
            <a:cxnSpLocks noChangeShapeType="1"/>
          </p:cNvCxnSpPr>
          <p:nvPr/>
        </p:nvCxnSpPr>
        <p:spPr bwMode="auto">
          <a:xfrm>
            <a:off x="6602413" y="4106863"/>
            <a:ext cx="0" cy="1698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43" name="AutoShape 34"/>
          <p:cNvCxnSpPr>
            <a:cxnSpLocks noChangeShapeType="1"/>
          </p:cNvCxnSpPr>
          <p:nvPr/>
        </p:nvCxnSpPr>
        <p:spPr bwMode="auto">
          <a:xfrm>
            <a:off x="6602413" y="3335338"/>
            <a:ext cx="0" cy="1698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44" name="AutoShape 33"/>
          <p:cNvCxnSpPr>
            <a:cxnSpLocks noChangeShapeType="1"/>
          </p:cNvCxnSpPr>
          <p:nvPr/>
        </p:nvCxnSpPr>
        <p:spPr bwMode="auto">
          <a:xfrm flipV="1">
            <a:off x="6869113" y="4779963"/>
            <a:ext cx="266700" cy="3159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45" name="AutoShape 32"/>
          <p:cNvCxnSpPr>
            <a:cxnSpLocks noChangeShapeType="1"/>
          </p:cNvCxnSpPr>
          <p:nvPr/>
        </p:nvCxnSpPr>
        <p:spPr bwMode="auto">
          <a:xfrm>
            <a:off x="6869113" y="4552950"/>
            <a:ext cx="142875" cy="79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46" name="AutoShape 31"/>
          <p:cNvCxnSpPr>
            <a:cxnSpLocks noChangeShapeType="1"/>
          </p:cNvCxnSpPr>
          <p:nvPr/>
        </p:nvCxnSpPr>
        <p:spPr bwMode="auto">
          <a:xfrm>
            <a:off x="6802438" y="3967163"/>
            <a:ext cx="333375" cy="3159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47" name="AutoShape 30"/>
          <p:cNvCxnSpPr>
            <a:cxnSpLocks noChangeShapeType="1"/>
          </p:cNvCxnSpPr>
          <p:nvPr/>
        </p:nvCxnSpPr>
        <p:spPr bwMode="auto">
          <a:xfrm>
            <a:off x="5411788" y="3101975"/>
            <a:ext cx="8191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48" name="AutoShape 29"/>
          <p:cNvCxnSpPr>
            <a:cxnSpLocks noChangeShapeType="1"/>
          </p:cNvCxnSpPr>
          <p:nvPr/>
        </p:nvCxnSpPr>
        <p:spPr bwMode="auto">
          <a:xfrm>
            <a:off x="3944938" y="3209925"/>
            <a:ext cx="6667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1449" name="Text Box 28"/>
          <p:cNvSpPr txBox="1">
            <a:spLocks noChangeArrowheads="1"/>
          </p:cNvSpPr>
          <p:nvPr/>
        </p:nvSpPr>
        <p:spPr bwMode="auto">
          <a:xfrm>
            <a:off x="4926013" y="1414463"/>
            <a:ext cx="666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Sperme OATS</a:t>
            </a:r>
            <a:endParaRPr lang="fr-FR" altLang="zh-CN">
              <a:ea typeface="SimSun" pitchFamily="2" charset="-122"/>
              <a:cs typeface="Times New Roman" pitchFamily="18" charset="0"/>
            </a:endParaRPr>
          </a:p>
        </p:txBody>
      </p:sp>
      <p:sp>
        <p:nvSpPr>
          <p:cNvPr id="101450" name="Text Box 27"/>
          <p:cNvSpPr txBox="1">
            <a:spLocks noChangeArrowheads="1"/>
          </p:cNvSpPr>
          <p:nvPr/>
        </p:nvSpPr>
        <p:spPr bwMode="auto">
          <a:xfrm>
            <a:off x="2743200" y="1558925"/>
            <a:ext cx="8112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Sperme normal</a:t>
            </a:r>
            <a:endParaRPr lang="fr-FR" altLang="zh-CN">
              <a:ea typeface="SimSun" pitchFamily="2" charset="-122"/>
              <a:cs typeface="Times New Roman" pitchFamily="18" charset="0"/>
            </a:endParaRPr>
          </a:p>
        </p:txBody>
      </p:sp>
      <p:sp>
        <p:nvSpPr>
          <p:cNvPr id="101451" name="Text Box 26"/>
          <p:cNvSpPr txBox="1">
            <a:spLocks noChangeArrowheads="1"/>
          </p:cNvSpPr>
          <p:nvPr/>
        </p:nvSpPr>
        <p:spPr bwMode="auto">
          <a:xfrm>
            <a:off x="2249488" y="2584450"/>
            <a:ext cx="666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Echec IAC</a:t>
            </a:r>
            <a:endParaRPr lang="fr-FR" altLang="zh-CN">
              <a:ea typeface="SimSun" pitchFamily="2" charset="-122"/>
              <a:cs typeface="Times New Roman" pitchFamily="18" charset="0"/>
            </a:endParaRPr>
          </a:p>
        </p:txBody>
      </p:sp>
      <p:cxnSp>
        <p:nvCxnSpPr>
          <p:cNvPr id="101452" name="AutoShape 25"/>
          <p:cNvCxnSpPr>
            <a:cxnSpLocks noChangeShapeType="1"/>
          </p:cNvCxnSpPr>
          <p:nvPr/>
        </p:nvCxnSpPr>
        <p:spPr bwMode="auto">
          <a:xfrm>
            <a:off x="2535238" y="2411413"/>
            <a:ext cx="523875" cy="2381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53" name="AutoShape 24"/>
          <p:cNvCxnSpPr>
            <a:cxnSpLocks noChangeShapeType="1"/>
          </p:cNvCxnSpPr>
          <p:nvPr/>
        </p:nvCxnSpPr>
        <p:spPr bwMode="auto">
          <a:xfrm>
            <a:off x="5411788" y="1025525"/>
            <a:ext cx="933450" cy="1400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1454" name="Text Box 23"/>
          <p:cNvSpPr txBox="1">
            <a:spLocks noChangeArrowheads="1"/>
          </p:cNvSpPr>
          <p:nvPr/>
        </p:nvSpPr>
        <p:spPr bwMode="auto">
          <a:xfrm>
            <a:off x="5707063" y="1666875"/>
            <a:ext cx="152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OATS avec atteinte morphologique</a:t>
            </a:r>
            <a:endParaRPr lang="fr-FR" altLang="zh-CN">
              <a:ea typeface="SimSun" pitchFamily="2" charset="-122"/>
              <a:cs typeface="Times New Roman" pitchFamily="18" charset="0"/>
            </a:endParaRPr>
          </a:p>
        </p:txBody>
      </p:sp>
      <p:sp>
        <p:nvSpPr>
          <p:cNvPr id="101455" name="Text Box 22"/>
          <p:cNvSpPr txBox="1">
            <a:spLocks noChangeArrowheads="1"/>
          </p:cNvSpPr>
          <p:nvPr/>
        </p:nvSpPr>
        <p:spPr bwMode="auto">
          <a:xfrm>
            <a:off x="1854200" y="4448175"/>
            <a:ext cx="1204913" cy="387350"/>
          </a:xfrm>
          <a:prstGeom prst="rect">
            <a:avLst/>
          </a:prstGeom>
          <a:solidFill>
            <a:srgbClr val="FFFFFF"/>
          </a:solidFill>
          <a:ln w="9525">
            <a:solidFill>
              <a:srgbClr val="000000"/>
            </a:solidFill>
            <a:miter lim="800000"/>
            <a:headEnd/>
            <a:tailEnd/>
          </a:ln>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u="sng">
                <a:latin typeface="Candara" pitchFamily="34" charset="0"/>
                <a:ea typeface="SimSun" pitchFamily="2" charset="-122"/>
                <a:cs typeface="Times New Roman" pitchFamily="18" charset="0"/>
              </a:rPr>
              <a:t>Techniques </a:t>
            </a:r>
            <a:endParaRPr lang="fr-FR" altLang="zh-CN" sz="600">
              <a:ea typeface="SimSun" pitchFamily="2" charset="-122"/>
              <a:cs typeface="Times New Roman" pitchFamily="18" charset="0"/>
            </a:endParaRPr>
          </a:p>
          <a:p>
            <a:pPr algn="ctr"/>
            <a:r>
              <a:rPr lang="fr-FR" altLang="zh-CN" sz="1000" u="sng">
                <a:latin typeface="Candara" pitchFamily="34" charset="0"/>
                <a:ea typeface="SimSun" pitchFamily="2" charset="-122"/>
                <a:cs typeface="Times New Roman" pitchFamily="18" charset="0"/>
              </a:rPr>
              <a:t>compl</a:t>
            </a:r>
            <a:r>
              <a:rPr lang="fr-FR" altLang="zh-CN" sz="1000" u="sng">
                <a:ea typeface="SimSun" pitchFamily="2" charset="-122"/>
                <a:cs typeface="Times New Roman" pitchFamily="18" charset="0"/>
              </a:rPr>
              <a:t>é</a:t>
            </a:r>
            <a:r>
              <a:rPr lang="fr-FR" altLang="zh-CN" sz="1000" u="sng">
                <a:latin typeface="Candara" pitchFamily="34" charset="0"/>
                <a:ea typeface="SimSun" pitchFamily="2" charset="-122"/>
                <a:cs typeface="Times New Roman" pitchFamily="18" charset="0"/>
              </a:rPr>
              <a:t>mentaires</a:t>
            </a:r>
            <a:endParaRPr lang="fr-FR" altLang="zh-CN">
              <a:ea typeface="SimSun" pitchFamily="2" charset="-122"/>
              <a:cs typeface="Times New Roman" pitchFamily="18" charset="0"/>
            </a:endParaRPr>
          </a:p>
        </p:txBody>
      </p:sp>
      <p:sp>
        <p:nvSpPr>
          <p:cNvPr id="101456" name="Text Box 21"/>
          <p:cNvSpPr txBox="1">
            <a:spLocks noChangeArrowheads="1"/>
          </p:cNvSpPr>
          <p:nvPr/>
        </p:nvSpPr>
        <p:spPr bwMode="auto">
          <a:xfrm>
            <a:off x="1354138" y="5046663"/>
            <a:ext cx="6667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Hatching</a:t>
            </a:r>
            <a:endParaRPr lang="fr-FR" altLang="zh-CN">
              <a:ea typeface="SimSun" pitchFamily="2" charset="-122"/>
              <a:cs typeface="Times New Roman" pitchFamily="18" charset="0"/>
            </a:endParaRPr>
          </a:p>
        </p:txBody>
      </p:sp>
      <p:sp>
        <p:nvSpPr>
          <p:cNvPr id="101457" name="Text Box 20"/>
          <p:cNvSpPr txBox="1">
            <a:spLocks noChangeArrowheads="1"/>
          </p:cNvSpPr>
          <p:nvPr/>
        </p:nvSpPr>
        <p:spPr bwMode="auto">
          <a:xfrm>
            <a:off x="1354138" y="5360988"/>
            <a:ext cx="11144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Cultures prolong</a:t>
            </a:r>
            <a:r>
              <a:rPr lang="fr-FR" altLang="zh-CN" sz="1000">
                <a:ea typeface="SimSun" pitchFamily="2" charset="-122"/>
                <a:cs typeface="Times New Roman" pitchFamily="18" charset="0"/>
              </a:rPr>
              <a:t>é</a:t>
            </a:r>
            <a:r>
              <a:rPr lang="fr-FR" altLang="zh-CN" sz="1000">
                <a:latin typeface="Candara" pitchFamily="34" charset="0"/>
                <a:ea typeface="SimSun" pitchFamily="2" charset="-122"/>
                <a:cs typeface="Times New Roman" pitchFamily="18" charset="0"/>
              </a:rPr>
              <a:t>es</a:t>
            </a:r>
            <a:endParaRPr lang="fr-FR" altLang="zh-CN" sz="600">
              <a:ea typeface="SimSun" pitchFamily="2" charset="-122"/>
              <a:cs typeface="Times New Roman" pitchFamily="18" charset="0"/>
            </a:endParaRPr>
          </a:p>
          <a:p>
            <a:pPr algn="ctr"/>
            <a:r>
              <a:rPr lang="fr-FR" altLang="zh-CN" sz="1000">
                <a:latin typeface="Candara" pitchFamily="34" charset="0"/>
                <a:ea typeface="SimSun" pitchFamily="2" charset="-122"/>
                <a:cs typeface="Times New Roman" pitchFamily="18" charset="0"/>
              </a:rPr>
              <a:t>(Blastocytes)</a:t>
            </a:r>
            <a:endParaRPr lang="fr-FR" altLang="zh-CN">
              <a:ea typeface="SimSun" pitchFamily="2" charset="-122"/>
              <a:cs typeface="Times New Roman" pitchFamily="18" charset="0"/>
            </a:endParaRPr>
          </a:p>
        </p:txBody>
      </p:sp>
      <p:sp>
        <p:nvSpPr>
          <p:cNvPr id="101458" name="Text Box 19"/>
          <p:cNvSpPr txBox="1">
            <a:spLocks noChangeArrowheads="1"/>
          </p:cNvSpPr>
          <p:nvPr/>
        </p:nvSpPr>
        <p:spPr bwMode="auto">
          <a:xfrm>
            <a:off x="2333625" y="5519738"/>
            <a:ext cx="942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Cong</a:t>
            </a:r>
            <a:r>
              <a:rPr lang="fr-FR" altLang="zh-CN" sz="1000">
                <a:ea typeface="SimSun" pitchFamily="2" charset="-122"/>
                <a:cs typeface="Times New Roman" pitchFamily="18" charset="0"/>
              </a:rPr>
              <a:t>é</a:t>
            </a:r>
            <a:r>
              <a:rPr lang="fr-FR" altLang="zh-CN" sz="1000">
                <a:latin typeface="Candara" pitchFamily="34" charset="0"/>
                <a:ea typeface="SimSun" pitchFamily="2" charset="-122"/>
                <a:cs typeface="Times New Roman" pitchFamily="18" charset="0"/>
              </a:rPr>
              <a:t>lation</a:t>
            </a:r>
            <a:endParaRPr lang="fr-FR" altLang="zh-CN">
              <a:ea typeface="SimSun" pitchFamily="2" charset="-122"/>
              <a:cs typeface="Times New Roman" pitchFamily="18" charset="0"/>
            </a:endParaRPr>
          </a:p>
        </p:txBody>
      </p:sp>
      <p:sp>
        <p:nvSpPr>
          <p:cNvPr id="101459" name="Text Box 18"/>
          <p:cNvSpPr txBox="1">
            <a:spLocks noChangeArrowheads="1"/>
          </p:cNvSpPr>
          <p:nvPr/>
        </p:nvSpPr>
        <p:spPr bwMode="auto">
          <a:xfrm>
            <a:off x="2478088" y="5102225"/>
            <a:ext cx="8477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Vitrification</a:t>
            </a:r>
            <a:endParaRPr lang="fr-FR" altLang="zh-CN">
              <a:ea typeface="SimSun" pitchFamily="2" charset="-122"/>
              <a:cs typeface="Times New Roman" pitchFamily="18" charset="0"/>
            </a:endParaRPr>
          </a:p>
        </p:txBody>
      </p:sp>
      <p:sp>
        <p:nvSpPr>
          <p:cNvPr id="101460" name="Text Box 17"/>
          <p:cNvSpPr txBox="1">
            <a:spLocks noChangeArrowheads="1"/>
          </p:cNvSpPr>
          <p:nvPr/>
        </p:nvSpPr>
        <p:spPr bwMode="auto">
          <a:xfrm>
            <a:off x="3878263" y="3209925"/>
            <a:ext cx="7715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Echec FIV?</a:t>
            </a:r>
            <a:endParaRPr lang="fr-FR" altLang="zh-CN">
              <a:ea typeface="SimSun" pitchFamily="2" charset="-122"/>
              <a:cs typeface="Times New Roman" pitchFamily="18" charset="0"/>
            </a:endParaRPr>
          </a:p>
        </p:txBody>
      </p:sp>
      <p:sp>
        <p:nvSpPr>
          <p:cNvPr id="101461" name="Text Box 16"/>
          <p:cNvSpPr txBox="1">
            <a:spLocks noChangeArrowheads="1"/>
          </p:cNvSpPr>
          <p:nvPr/>
        </p:nvSpPr>
        <p:spPr bwMode="auto">
          <a:xfrm>
            <a:off x="5478463" y="3101975"/>
            <a:ext cx="8667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1000">
                <a:latin typeface="Candara" pitchFamily="34" charset="0"/>
                <a:ea typeface="SimSun" pitchFamily="2" charset="-122"/>
                <a:cs typeface="Times New Roman" pitchFamily="18" charset="0"/>
              </a:rPr>
              <a:t>Echec ICSI?</a:t>
            </a:r>
            <a:endParaRPr lang="fr-FR" altLang="zh-CN">
              <a:ea typeface="SimSun" pitchFamily="2" charset="-122"/>
              <a:cs typeface="Times New Roman" pitchFamily="18" charset="0"/>
            </a:endParaRPr>
          </a:p>
        </p:txBody>
      </p:sp>
      <p:cxnSp>
        <p:nvCxnSpPr>
          <p:cNvPr id="101462" name="AutoShape 15"/>
          <p:cNvCxnSpPr>
            <a:cxnSpLocks noChangeShapeType="1"/>
          </p:cNvCxnSpPr>
          <p:nvPr/>
        </p:nvCxnSpPr>
        <p:spPr bwMode="auto">
          <a:xfrm flipH="1">
            <a:off x="1782763" y="4870450"/>
            <a:ext cx="79375" cy="225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63" name="AutoShape 14"/>
          <p:cNvCxnSpPr>
            <a:cxnSpLocks noChangeShapeType="1"/>
          </p:cNvCxnSpPr>
          <p:nvPr/>
        </p:nvCxnSpPr>
        <p:spPr bwMode="auto">
          <a:xfrm>
            <a:off x="2916238" y="4876800"/>
            <a:ext cx="0" cy="2238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64" name="AutoShape 13"/>
          <p:cNvCxnSpPr>
            <a:cxnSpLocks noChangeShapeType="1"/>
          </p:cNvCxnSpPr>
          <p:nvPr/>
        </p:nvCxnSpPr>
        <p:spPr bwMode="auto">
          <a:xfrm>
            <a:off x="2505075" y="4876800"/>
            <a:ext cx="39688" cy="6191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65" name="AutoShape 12"/>
          <p:cNvCxnSpPr>
            <a:cxnSpLocks noChangeShapeType="1"/>
          </p:cNvCxnSpPr>
          <p:nvPr/>
        </p:nvCxnSpPr>
        <p:spPr bwMode="auto">
          <a:xfrm flipH="1">
            <a:off x="2078038" y="4876800"/>
            <a:ext cx="171450" cy="466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66" name="AutoShape 11"/>
          <p:cNvCxnSpPr>
            <a:cxnSpLocks noChangeShapeType="1"/>
          </p:cNvCxnSpPr>
          <p:nvPr/>
        </p:nvCxnSpPr>
        <p:spPr bwMode="auto">
          <a:xfrm flipH="1" flipV="1">
            <a:off x="3830638" y="3289300"/>
            <a:ext cx="276225" cy="255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1467" name="AutoShape 10"/>
          <p:cNvCxnSpPr>
            <a:cxnSpLocks noChangeShapeType="1"/>
          </p:cNvCxnSpPr>
          <p:nvPr/>
        </p:nvCxnSpPr>
        <p:spPr bwMode="auto">
          <a:xfrm flipV="1">
            <a:off x="4430713" y="3249613"/>
            <a:ext cx="247650" cy="295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1468" name="Text Box 9"/>
          <p:cNvSpPr txBox="1">
            <a:spLocks noChangeArrowheads="1"/>
          </p:cNvSpPr>
          <p:nvPr/>
        </p:nvSpPr>
        <p:spPr bwMode="auto">
          <a:xfrm>
            <a:off x="6345238" y="3594100"/>
            <a:ext cx="5000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1</a:t>
            </a:r>
            <a:endParaRPr lang="fr-FR" altLang="zh-CN">
              <a:ea typeface="SimSun" pitchFamily="2" charset="-122"/>
              <a:cs typeface="Times New Roman" pitchFamily="18" charset="0"/>
            </a:endParaRPr>
          </a:p>
        </p:txBody>
      </p:sp>
      <p:sp>
        <p:nvSpPr>
          <p:cNvPr id="101469" name="Text Box 8"/>
          <p:cNvSpPr txBox="1">
            <a:spLocks noChangeArrowheads="1"/>
          </p:cNvSpPr>
          <p:nvPr/>
        </p:nvSpPr>
        <p:spPr bwMode="auto">
          <a:xfrm>
            <a:off x="4687888" y="3535363"/>
            <a:ext cx="5000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1</a:t>
            </a:r>
            <a:endParaRPr lang="fr-FR" altLang="zh-CN">
              <a:ea typeface="SimSun" pitchFamily="2" charset="-122"/>
              <a:cs typeface="Times New Roman" pitchFamily="18" charset="0"/>
            </a:endParaRPr>
          </a:p>
        </p:txBody>
      </p:sp>
      <p:sp>
        <p:nvSpPr>
          <p:cNvPr id="101470" name="Text Box 7"/>
          <p:cNvSpPr txBox="1">
            <a:spLocks noChangeArrowheads="1"/>
          </p:cNvSpPr>
          <p:nvPr/>
        </p:nvSpPr>
        <p:spPr bwMode="auto">
          <a:xfrm>
            <a:off x="3297238" y="3535363"/>
            <a:ext cx="5000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1</a:t>
            </a:r>
            <a:endParaRPr lang="fr-FR" altLang="zh-CN">
              <a:ea typeface="SimSun" pitchFamily="2" charset="-122"/>
              <a:cs typeface="Times New Roman" pitchFamily="18" charset="0"/>
            </a:endParaRPr>
          </a:p>
        </p:txBody>
      </p:sp>
      <p:sp>
        <p:nvSpPr>
          <p:cNvPr id="101471" name="Text Box 6"/>
          <p:cNvSpPr txBox="1">
            <a:spLocks noChangeArrowheads="1"/>
          </p:cNvSpPr>
          <p:nvPr/>
        </p:nvSpPr>
        <p:spPr bwMode="auto">
          <a:xfrm>
            <a:off x="4687888" y="4284663"/>
            <a:ext cx="50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2</a:t>
            </a:r>
            <a:endParaRPr lang="fr-FR" altLang="zh-CN">
              <a:ea typeface="SimSun" pitchFamily="2" charset="-122"/>
              <a:cs typeface="Times New Roman" pitchFamily="18" charset="0"/>
            </a:endParaRPr>
          </a:p>
        </p:txBody>
      </p:sp>
      <p:sp>
        <p:nvSpPr>
          <p:cNvPr id="101472" name="Text Box 5"/>
          <p:cNvSpPr txBox="1">
            <a:spLocks noChangeArrowheads="1"/>
          </p:cNvSpPr>
          <p:nvPr/>
        </p:nvSpPr>
        <p:spPr bwMode="auto">
          <a:xfrm>
            <a:off x="3325813" y="4284663"/>
            <a:ext cx="452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2</a:t>
            </a:r>
            <a:endParaRPr lang="fr-FR" altLang="zh-CN">
              <a:ea typeface="SimSun" pitchFamily="2" charset="-122"/>
              <a:cs typeface="Times New Roman" pitchFamily="18" charset="0"/>
            </a:endParaRPr>
          </a:p>
        </p:txBody>
      </p:sp>
      <p:sp>
        <p:nvSpPr>
          <p:cNvPr id="101473" name="Text Box 4"/>
          <p:cNvSpPr txBox="1">
            <a:spLocks noChangeArrowheads="1"/>
          </p:cNvSpPr>
          <p:nvPr/>
        </p:nvSpPr>
        <p:spPr bwMode="auto">
          <a:xfrm>
            <a:off x="6369050" y="4284663"/>
            <a:ext cx="500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2</a:t>
            </a:r>
            <a:endParaRPr lang="fr-FR" altLang="zh-CN">
              <a:ea typeface="SimSun" pitchFamily="2" charset="-122"/>
              <a:cs typeface="Times New Roman" pitchFamily="18" charset="0"/>
            </a:endParaRPr>
          </a:p>
        </p:txBody>
      </p:sp>
      <p:sp>
        <p:nvSpPr>
          <p:cNvPr id="101474" name="Text Box 3"/>
          <p:cNvSpPr txBox="1">
            <a:spLocks noChangeArrowheads="1"/>
          </p:cNvSpPr>
          <p:nvPr/>
        </p:nvSpPr>
        <p:spPr bwMode="auto">
          <a:xfrm>
            <a:off x="3297238" y="5086350"/>
            <a:ext cx="50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3</a:t>
            </a:r>
            <a:endParaRPr lang="fr-FR" altLang="zh-CN">
              <a:ea typeface="SimSun" pitchFamily="2" charset="-122"/>
              <a:cs typeface="Times New Roman" pitchFamily="18" charset="0"/>
            </a:endParaRPr>
          </a:p>
        </p:txBody>
      </p:sp>
      <p:sp>
        <p:nvSpPr>
          <p:cNvPr id="101475" name="Text Box 2"/>
          <p:cNvSpPr txBox="1">
            <a:spLocks noChangeArrowheads="1"/>
          </p:cNvSpPr>
          <p:nvPr/>
        </p:nvSpPr>
        <p:spPr bwMode="auto">
          <a:xfrm>
            <a:off x="4687888" y="5048250"/>
            <a:ext cx="50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3</a:t>
            </a:r>
            <a:endParaRPr lang="fr-FR" altLang="zh-CN">
              <a:ea typeface="SimSun" pitchFamily="2" charset="-122"/>
              <a:cs typeface="Times New Roman" pitchFamily="18" charset="0"/>
            </a:endParaRPr>
          </a:p>
        </p:txBody>
      </p:sp>
      <p:sp>
        <p:nvSpPr>
          <p:cNvPr id="101476" name="Text Box 1"/>
          <p:cNvSpPr txBox="1">
            <a:spLocks noChangeArrowheads="1"/>
          </p:cNvSpPr>
          <p:nvPr/>
        </p:nvSpPr>
        <p:spPr bwMode="auto">
          <a:xfrm>
            <a:off x="6369050" y="4957763"/>
            <a:ext cx="500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fr-FR" altLang="zh-CN" sz="2000">
                <a:latin typeface="Candara" pitchFamily="34" charset="0"/>
                <a:ea typeface="SimSun" pitchFamily="2" charset="-122"/>
                <a:cs typeface="Times New Roman" pitchFamily="18" charset="0"/>
              </a:rPr>
              <a:t>3</a:t>
            </a:r>
            <a:endParaRPr lang="fr-FR" altLang="zh-CN">
              <a:ea typeface="SimSun" pitchFamily="2" charset="-122"/>
              <a:cs typeface="Times New Roman" pitchFamily="18" charset="0"/>
            </a:endParaRPr>
          </a:p>
        </p:txBody>
      </p:sp>
      <p:sp>
        <p:nvSpPr>
          <p:cNvPr id="101477" name="Rectangle 86"/>
          <p:cNvSpPr>
            <a:spLocks noChangeArrowheads="1"/>
          </p:cNvSpPr>
          <p:nvPr/>
        </p:nvSpPr>
        <p:spPr bwMode="auto">
          <a:xfrm>
            <a:off x="1633538" y="5397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78" name="Rectangle 117"/>
          <p:cNvSpPr>
            <a:spLocks noChangeArrowheads="1"/>
          </p:cNvSpPr>
          <p:nvPr/>
        </p:nvSpPr>
        <p:spPr bwMode="auto">
          <a:xfrm>
            <a:off x="1633538" y="996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endParaRPr lang="fr-FR" altLang="fr-FR"/>
          </a:p>
        </p:txBody>
      </p:sp>
      <p:sp>
        <p:nvSpPr>
          <p:cNvPr id="101479" name="Text Box 118"/>
          <p:cNvSpPr txBox="1">
            <a:spLocks noChangeArrowheads="1"/>
          </p:cNvSpPr>
          <p:nvPr/>
        </p:nvSpPr>
        <p:spPr bwMode="auto">
          <a:xfrm>
            <a:off x="3276600" y="765175"/>
            <a:ext cx="2146300" cy="287338"/>
          </a:xfrm>
          <a:prstGeom prst="rect">
            <a:avLst/>
          </a:prstGeom>
          <a:solidFill>
            <a:srgbClr val="FFFFFF"/>
          </a:solidFill>
          <a:ln w="9525">
            <a:solidFill>
              <a:srgbClr val="000000"/>
            </a:solidFill>
            <a:miter lim="800000"/>
            <a:headEnd/>
            <a:tailEnd/>
          </a:ln>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spcAft>
                <a:spcPts val="1000"/>
              </a:spcAft>
            </a:pPr>
            <a:r>
              <a:rPr lang="fr-FR" altLang="fr-FR" sz="1100" u="sng">
                <a:latin typeface="Candara" pitchFamily="34" charset="0"/>
              </a:rPr>
              <a:t>Techniques de 1</a:t>
            </a:r>
            <a:r>
              <a:rPr lang="fr-FR" altLang="fr-FR" sz="1100" u="sng" baseline="30000">
                <a:latin typeface="Candara" pitchFamily="34" charset="0"/>
              </a:rPr>
              <a:t>ère</a:t>
            </a:r>
            <a:r>
              <a:rPr lang="fr-FR" altLang="fr-FR" sz="1100" u="sng">
                <a:latin typeface="Candara" pitchFamily="34" charset="0"/>
              </a:rPr>
              <a:t> intention</a:t>
            </a:r>
            <a:endParaRPr lang="fr-FR" altLang="fr-FR"/>
          </a:p>
        </p:txBody>
      </p:sp>
      <p:sp>
        <p:nvSpPr>
          <p:cNvPr id="101480" name="Rectangle 23"/>
          <p:cNvSpPr>
            <a:spLocks noChangeArrowheads="1"/>
          </p:cNvSpPr>
          <p:nvPr/>
        </p:nvSpPr>
        <p:spPr bwMode="auto">
          <a:xfrm>
            <a:off x="3995738" y="5657850"/>
            <a:ext cx="5148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800" baseline="30000">
                <a:solidFill>
                  <a:srgbClr val="003399"/>
                </a:solidFill>
              </a:rPr>
              <a:t/>
            </a:r>
            <a:br>
              <a:rPr lang="fr-FR" altLang="fr-FR" sz="1800" baseline="30000">
                <a:solidFill>
                  <a:srgbClr val="003399"/>
                </a:solidFill>
              </a:rPr>
            </a:br>
            <a:r>
              <a:rPr lang="fr-FR" altLang="fr-FR" sz="1800" b="1" baseline="30000">
                <a:solidFill>
                  <a:srgbClr val="003399"/>
                </a:solidFill>
              </a:rPr>
              <a:t>IMSI </a:t>
            </a:r>
            <a:r>
              <a:rPr lang="fr-FR" altLang="fr-FR" sz="1800" baseline="30000">
                <a:solidFill>
                  <a:srgbClr val="003399"/>
                </a:solidFill>
              </a:rPr>
              <a:t>= ICSI avec sélection des spermatozoïdes à un très fort grossissement,</a:t>
            </a:r>
          </a:p>
          <a:p>
            <a:pPr eaLnBrk="1" hangingPunct="1"/>
            <a:r>
              <a:rPr lang="fr-FR" altLang="fr-FR" sz="1800" b="1" baseline="30000">
                <a:solidFill>
                  <a:srgbClr val="003399"/>
                </a:solidFill>
              </a:rPr>
              <a:t>MIV</a:t>
            </a:r>
            <a:r>
              <a:rPr lang="fr-FR" altLang="fr-FR" sz="1800" baseline="30000">
                <a:solidFill>
                  <a:srgbClr val="003399"/>
                </a:solidFill>
              </a:rPr>
              <a:t> = maturation des ovocytes in vitro avant FIV ou ICSI</a:t>
            </a:r>
            <a:br>
              <a:rPr lang="fr-FR" altLang="fr-FR" sz="1800" baseline="30000">
                <a:solidFill>
                  <a:srgbClr val="003399"/>
                </a:solidFill>
              </a:rPr>
            </a:br>
            <a:r>
              <a:rPr lang="fr-FR" altLang="fr-FR" sz="1800" b="1" baseline="30000">
                <a:solidFill>
                  <a:srgbClr val="003399"/>
                </a:solidFill>
              </a:rPr>
              <a:t>OATS</a:t>
            </a:r>
            <a:r>
              <a:rPr lang="fr-FR" altLang="fr-FR" sz="1800" baseline="30000">
                <a:solidFill>
                  <a:srgbClr val="003399"/>
                </a:solidFill>
              </a:rPr>
              <a:t> = OligoAsthénoTératozooSpermie </a:t>
            </a:r>
          </a:p>
          <a:p>
            <a:pPr eaLnBrk="1" hangingPunct="1"/>
            <a:r>
              <a:rPr lang="fr-FR" altLang="fr-FR" sz="1800" b="1" baseline="30000">
                <a:solidFill>
                  <a:srgbClr val="003399"/>
                </a:solidFill>
              </a:rPr>
              <a:t>Sp.normal</a:t>
            </a:r>
            <a:r>
              <a:rPr lang="fr-FR" altLang="fr-FR" sz="1800" baseline="30000">
                <a:solidFill>
                  <a:srgbClr val="003399"/>
                </a:solidFill>
              </a:rPr>
              <a:t> = normospermie</a:t>
            </a:r>
          </a:p>
        </p:txBody>
      </p:sp>
      <p:sp>
        <p:nvSpPr>
          <p:cNvPr id="96" name="ZoneTexte 95"/>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36</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5"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a:solidFill>
                  <a:srgbClr val="003399"/>
                </a:solidFill>
                <a:latin typeface="Candara" pitchFamily="34" charset="0"/>
              </a:rPr>
              <a:t>- LA CONSULTATION OSTEOPATHIQUE -</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38</a:t>
            </a:r>
            <a:endParaRPr lang="fr-FR" dirty="0">
              <a:solidFill>
                <a:srgbClr val="003399"/>
              </a:solidFill>
            </a:endParaRPr>
          </a:p>
        </p:txBody>
      </p:sp>
    </p:spTree>
    <p:extLst>
      <p:ext uri="{BB962C8B-B14F-4D97-AF65-F5344CB8AC3E}">
        <p14:creationId xmlns:p14="http://schemas.microsoft.com/office/powerpoint/2010/main" val="1414193603"/>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3" name="Rectangle 8"/>
          <p:cNvSpPr>
            <a:spLocks noChangeArrowheads="1"/>
          </p:cNvSpPr>
          <p:nvPr/>
        </p:nvSpPr>
        <p:spPr bwMode="auto">
          <a:xfrm>
            <a:off x="785813" y="1341438"/>
            <a:ext cx="7429500" cy="55165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fr-FR" altLang="zh-CN" sz="1800" u="sng" dirty="0">
                <a:solidFill>
                  <a:srgbClr val="003399"/>
                </a:solidFill>
                <a:latin typeface="Candara" pitchFamily="34" charset="0"/>
                <a:ea typeface="SimSun" pitchFamily="2" charset="-122"/>
              </a:rPr>
              <a:t>- Anamnèse générale.</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État civil</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Motif de consultation</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Antécédents médicaux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Traitement médical général suivi</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Antécédents chirurgicaux</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Antécédents familiaux</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Antécédents traumatiques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Contexte familial</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Spermogramme du conjoint</a:t>
            </a:r>
            <a:endParaRPr lang="fr-FR" sz="1800" dirty="0">
              <a:solidFill>
                <a:srgbClr val="003399"/>
              </a:solidFill>
              <a:latin typeface="Candara" pitchFamily="34" charset="0"/>
            </a:endParaRPr>
          </a:p>
        </p:txBody>
      </p:sp>
      <p:sp>
        <p:nvSpPr>
          <p:cNvPr id="154634"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r>
              <a:rPr lang="fr-FR" altLang="fr-FR" sz="1800" u="sng" dirty="0" smtClean="0">
                <a:solidFill>
                  <a:srgbClr val="003399"/>
                </a:solidFill>
                <a:latin typeface="Candara" pitchFamily="34" charset="0"/>
              </a:rPr>
              <a:t>ostéopathique -</a:t>
            </a:r>
            <a:endParaRPr lang="fr-FR" altLang="fr-FR" sz="1800" u="sng" dirty="0">
              <a:solidFill>
                <a:srgbClr val="003399"/>
              </a:solidFill>
              <a:latin typeface="Candara" pitchFamily="34" charset="0"/>
            </a:endParaRPr>
          </a:p>
        </p:txBody>
      </p:sp>
      <p:sp>
        <p:nvSpPr>
          <p:cNvPr id="4" name="ZoneTexte 3"/>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33</a:t>
            </a:r>
            <a:endParaRPr lang="fr-FR" dirty="0">
              <a:solidFill>
                <a:srgbClr val="003399"/>
              </a:solidFill>
            </a:endParaRPr>
          </a:p>
        </p:txBody>
      </p:sp>
    </p:spTree>
    <p:extLst>
      <p:ext uri="{BB962C8B-B14F-4D97-AF65-F5344CB8AC3E}">
        <p14:creationId xmlns:p14="http://schemas.microsoft.com/office/powerpoint/2010/main" val="2843634888"/>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557061" name="Rectangle 5"/>
          <p:cNvSpPr>
            <a:spLocks noChangeArrowheads="1"/>
          </p:cNvSpPr>
          <p:nvPr/>
        </p:nvSpPr>
        <p:spPr bwMode="auto">
          <a:xfrm>
            <a:off x="1000125" y="1700213"/>
            <a:ext cx="7643813" cy="3798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eaLnBrk="1" hangingPunct="1">
              <a:buFontTx/>
              <a:buChar char="-"/>
              <a:defRPr/>
            </a:pPr>
            <a:r>
              <a:rPr lang="fr-FR" altLang="zh-CN" sz="1800" u="sng" dirty="0">
                <a:solidFill>
                  <a:srgbClr val="003399"/>
                </a:solidFill>
                <a:latin typeface="Candara" pitchFamily="34" charset="0"/>
                <a:ea typeface="SimSun" pitchFamily="2" charset="-122"/>
              </a:rPr>
              <a:t> Anamnèse gynécologique</a:t>
            </a: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L'historique de la fertilité</a:t>
            </a:r>
            <a:br>
              <a:rPr lang="fr-FR" altLang="zh-CN" sz="1800" u="sng"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Age des 1ères règles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La puberté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Grossesses antérieures (échecs, fausses couches)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Avortements (mode)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t>
            </a:r>
          </a:p>
          <a:p>
            <a:pPr eaLnBrk="1" hangingPunct="1">
              <a:defRPr/>
            </a:pPr>
            <a:endParaRPr lang="fr-FR" sz="1800" dirty="0">
              <a:solidFill>
                <a:srgbClr val="003399"/>
              </a:solidFill>
              <a:latin typeface="Candara" pitchFamily="34" charset="0"/>
            </a:endParaRPr>
          </a:p>
        </p:txBody>
      </p:sp>
      <p:sp>
        <p:nvSpPr>
          <p:cNvPr id="155659"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p>
        </p:txBody>
      </p:sp>
      <p:sp>
        <p:nvSpPr>
          <p:cNvPr id="5" name="ZoneTexte 4"/>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33</a:t>
            </a:r>
            <a:endParaRPr lang="fr-FR" dirty="0">
              <a:solidFill>
                <a:srgbClr val="003399"/>
              </a:solidFill>
            </a:endParaRPr>
          </a:p>
        </p:txBody>
      </p:sp>
    </p:spTree>
    <p:extLst>
      <p:ext uri="{BB962C8B-B14F-4D97-AF65-F5344CB8AC3E}">
        <p14:creationId xmlns:p14="http://schemas.microsoft.com/office/powerpoint/2010/main" val="1257055272"/>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557061" name="Rectangle 5"/>
          <p:cNvSpPr>
            <a:spLocks noChangeArrowheads="1"/>
          </p:cNvSpPr>
          <p:nvPr/>
        </p:nvSpPr>
        <p:spPr bwMode="auto">
          <a:xfrm>
            <a:off x="1000125" y="1214438"/>
            <a:ext cx="7643813" cy="53832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fr-FR" altLang="zh-CN" sz="1800" u="sng" dirty="0">
                <a:solidFill>
                  <a:srgbClr val="003399"/>
                </a:solidFill>
                <a:latin typeface="Candara" pitchFamily="34" charset="0"/>
                <a:ea typeface="SimSun" pitchFamily="2" charset="-122"/>
              </a:rPr>
              <a:t>- Les cycles</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Normaux (28 jours)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aménorrhées (primaires ou secondaires)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Spanioménorrhées (aménorrhées alternées de cycles normaux)</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Métrorragies (écoulements utérins en dehors des phases de règles)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Ménorragies (menstruations anormalement abondantes)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Anomalies du rythme menstruel cycles courts (- 24 jours) ou longs (+32 jours)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Qualité et quantité des menstruations: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durée (courte, longue, irrégulière)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abondance (hémorragiques, peu abondantes)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couleur (noire, marron, rouge foncé, rouge vif)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consistance (épaisses, liquides)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caillots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arrêt (net ou traînant)</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douleurs: dysménorrhées prémenstruelles </a:t>
            </a:r>
            <a:r>
              <a:rPr lang="fr-FR" altLang="zh-CN" sz="1800" dirty="0" err="1">
                <a:solidFill>
                  <a:srgbClr val="003399"/>
                </a:solidFill>
                <a:latin typeface="Candara" pitchFamily="34" charset="0"/>
                <a:ea typeface="SimSun" pitchFamily="2" charset="-122"/>
              </a:rPr>
              <a:t>protoméniale</a:t>
            </a:r>
            <a:r>
              <a:rPr lang="fr-FR" altLang="zh-CN" sz="1800" dirty="0">
                <a:solidFill>
                  <a:srgbClr val="003399"/>
                </a:solidFill>
                <a:latin typeface="Candara" pitchFamily="34" charset="0"/>
                <a:ea typeface="SimSun" pitchFamily="2" charset="-122"/>
              </a:rPr>
              <a:t>, 		</a:t>
            </a:r>
            <a:r>
              <a:rPr lang="fr-FR" altLang="zh-CN" sz="1800" dirty="0" err="1">
                <a:solidFill>
                  <a:srgbClr val="003399"/>
                </a:solidFill>
                <a:latin typeface="Candara" pitchFamily="34" charset="0"/>
                <a:ea typeface="SimSun" pitchFamily="2" charset="-122"/>
              </a:rPr>
              <a:t>téléméniale</a:t>
            </a:r>
            <a:r>
              <a:rPr lang="fr-FR" altLang="zh-CN" sz="1800" dirty="0">
                <a:solidFill>
                  <a:srgbClr val="003399"/>
                </a:solidFill>
                <a:latin typeface="Candara" pitchFamily="34" charset="0"/>
                <a:ea typeface="SimSun" pitchFamily="2" charset="-122"/>
              </a:rPr>
              <a:t>,</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Primaires ou secondaires.</a:t>
            </a:r>
            <a:endParaRPr lang="fr-FR" sz="1800" dirty="0">
              <a:solidFill>
                <a:srgbClr val="003399"/>
              </a:solidFill>
              <a:latin typeface="Candara" pitchFamily="34" charset="0"/>
            </a:endParaRPr>
          </a:p>
        </p:txBody>
      </p:sp>
      <p:sp>
        <p:nvSpPr>
          <p:cNvPr id="156683"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p>
        </p:txBody>
      </p:sp>
      <p:sp>
        <p:nvSpPr>
          <p:cNvPr id="5" name="ZoneTexte 4"/>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33</a:t>
            </a:r>
            <a:endParaRPr lang="fr-FR" dirty="0">
              <a:solidFill>
                <a:srgbClr val="003399"/>
              </a:solidFill>
            </a:endParaRPr>
          </a:p>
        </p:txBody>
      </p:sp>
    </p:spTree>
    <p:extLst>
      <p:ext uri="{BB962C8B-B14F-4D97-AF65-F5344CB8AC3E}">
        <p14:creationId xmlns:p14="http://schemas.microsoft.com/office/powerpoint/2010/main" val="124457368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a:solidFill>
                  <a:srgbClr val="003399"/>
                </a:solidFill>
                <a:latin typeface="Candara" pitchFamily="34" charset="0"/>
              </a:rPr>
              <a:t>- INTRODUCTION -</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575493" name="Rectangle 5"/>
          <p:cNvSpPr>
            <a:spLocks noChangeArrowheads="1"/>
          </p:cNvSpPr>
          <p:nvPr/>
        </p:nvSpPr>
        <p:spPr bwMode="auto">
          <a:xfrm>
            <a:off x="1214438" y="1772817"/>
            <a:ext cx="7286625" cy="40324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fr-FR" altLang="zh-CN" sz="1800" u="sng" dirty="0">
                <a:solidFill>
                  <a:srgbClr val="003399"/>
                </a:solidFill>
                <a:latin typeface="Candara" pitchFamily="34" charset="0"/>
                <a:ea typeface="SimSun" pitchFamily="2" charset="-122"/>
              </a:rPr>
              <a:t>- Les troubles associés des cycles</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constipation ou diarrhées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troubles digestifs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t>
            </a:r>
            <a:r>
              <a:rPr lang="fr-FR" altLang="zh-CN" sz="1800" dirty="0" smtClean="0">
                <a:solidFill>
                  <a:srgbClr val="003399"/>
                </a:solidFill>
                <a:latin typeface="Candara" pitchFamily="34" charset="0"/>
                <a:ea typeface="SimSun" pitchFamily="2" charset="-122"/>
              </a:rPr>
              <a:t>Œdèmes </a:t>
            </a:r>
            <a:r>
              <a:rPr lang="fr-FR" altLang="zh-CN" sz="1800" dirty="0">
                <a:solidFill>
                  <a:srgbClr val="003399"/>
                </a:solidFill>
                <a:latin typeface="Candara" pitchFamily="34" charset="0"/>
                <a:ea typeface="SimSun" pitchFamily="2" charset="-122"/>
              </a:rPr>
              <a:t>des membres inférieurs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lourdeurs des jambes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pesanteur pelvienne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tension mammaire ou </a:t>
            </a:r>
            <a:r>
              <a:rPr lang="fr-FR" altLang="zh-CN" sz="1800" dirty="0" err="1">
                <a:solidFill>
                  <a:srgbClr val="003399"/>
                </a:solidFill>
                <a:latin typeface="Candara" pitchFamily="34" charset="0"/>
                <a:ea typeface="SimSun" pitchFamily="2" charset="-122"/>
              </a:rPr>
              <a:t>mastose</a:t>
            </a: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sommeil perturbé</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irritabilité, agressivité, syndrome dépressif</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instabilité vésicale, incontinence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endParaRPr lang="fr-FR" sz="1800" dirty="0">
              <a:solidFill>
                <a:srgbClr val="003399"/>
              </a:solidFill>
              <a:latin typeface="Candara" pitchFamily="34" charset="0"/>
            </a:endParaRPr>
          </a:p>
        </p:txBody>
      </p:sp>
      <p:sp>
        <p:nvSpPr>
          <p:cNvPr id="165899"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p>
        </p:txBody>
      </p:sp>
      <p:sp>
        <p:nvSpPr>
          <p:cNvPr id="5" name="ZoneTexte 4"/>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33</a:t>
            </a:r>
            <a:endParaRPr lang="fr-FR" dirty="0">
              <a:solidFill>
                <a:srgbClr val="003399"/>
              </a:solidFill>
            </a:endParaRPr>
          </a:p>
        </p:txBody>
      </p:sp>
    </p:spTree>
    <p:extLst>
      <p:ext uri="{BB962C8B-B14F-4D97-AF65-F5344CB8AC3E}">
        <p14:creationId xmlns:p14="http://schemas.microsoft.com/office/powerpoint/2010/main" val="3899711908"/>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575493" name="Rectangle 5"/>
          <p:cNvSpPr>
            <a:spLocks noChangeArrowheads="1"/>
          </p:cNvSpPr>
          <p:nvPr/>
        </p:nvSpPr>
        <p:spPr bwMode="auto">
          <a:xfrm>
            <a:off x="1214438" y="1844824"/>
            <a:ext cx="7286625" cy="46750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Écoulements vaginaux</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Sanguins ou leucorrhées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Période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Odeur</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Viscosité</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Avec irritation ou prurit</a:t>
            </a:r>
          </a:p>
          <a:p>
            <a:pPr eaLnBrk="1" hangingPunct="1">
              <a:defRPr/>
            </a:pP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Infections</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Germes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fréquence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récidive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localisation (vulve, vaginale, col utérus, trompes, péritoine,…)</a:t>
            </a:r>
            <a:endParaRPr lang="fr-FR" sz="1800" dirty="0">
              <a:solidFill>
                <a:srgbClr val="003399"/>
              </a:solidFill>
              <a:latin typeface="Candara" pitchFamily="34" charset="0"/>
            </a:endParaRPr>
          </a:p>
        </p:txBody>
      </p:sp>
      <p:sp>
        <p:nvSpPr>
          <p:cNvPr id="166923"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p>
        </p:txBody>
      </p:sp>
      <p:sp>
        <p:nvSpPr>
          <p:cNvPr id="5" name="ZoneTexte 4"/>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33</a:t>
            </a:r>
            <a:endParaRPr lang="fr-FR" dirty="0">
              <a:solidFill>
                <a:srgbClr val="003399"/>
              </a:solidFill>
            </a:endParaRPr>
          </a:p>
        </p:txBody>
      </p:sp>
    </p:spTree>
    <p:extLst>
      <p:ext uri="{BB962C8B-B14F-4D97-AF65-F5344CB8AC3E}">
        <p14:creationId xmlns:p14="http://schemas.microsoft.com/office/powerpoint/2010/main" val="36833214"/>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577541" name="Rectangle 5"/>
          <p:cNvSpPr>
            <a:spLocks noChangeArrowheads="1"/>
          </p:cNvSpPr>
          <p:nvPr/>
        </p:nvSpPr>
        <p:spPr bwMode="auto">
          <a:xfrm>
            <a:off x="1143000" y="1141413"/>
            <a:ext cx="7286625" cy="55276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fr-FR" dirty="0">
                <a:solidFill>
                  <a:srgbClr val="003399"/>
                </a:solidFill>
                <a:latin typeface="Candara" pitchFamily="34" charset="0"/>
              </a:rPr>
              <a:t/>
            </a:r>
            <a:br>
              <a:rPr lang="fr-FR" dirty="0">
                <a:solidFill>
                  <a:srgbClr val="003399"/>
                </a:solidFill>
                <a:latin typeface="Candara" pitchFamily="34" charset="0"/>
              </a:rPr>
            </a:br>
            <a:endParaRPr lang="fr-FR" dirty="0">
              <a:solidFill>
                <a:srgbClr val="003399"/>
              </a:solidFill>
              <a:latin typeface="Candara" pitchFamily="34" charset="0"/>
            </a:endParaRPr>
          </a:p>
          <a:p>
            <a:pPr eaLnBrk="1" hangingPunct="1">
              <a:defRPr/>
            </a:pPr>
            <a:r>
              <a:rPr lang="fr-FR" altLang="zh-CN" sz="1800" u="sng" dirty="0">
                <a:solidFill>
                  <a:srgbClr val="003399"/>
                </a:solidFill>
                <a:latin typeface="Candara" pitchFamily="34" charset="0"/>
                <a:ea typeface="SimSun" pitchFamily="2" charset="-122"/>
              </a:rPr>
              <a:t>- Douleur pelvienne</a:t>
            </a:r>
            <a:br>
              <a:rPr lang="fr-FR" altLang="zh-CN" sz="1800" u="sng"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Fréquence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Nocturne, diurne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Moment du cycle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Zone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Intensité (subjectif)</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Irradiation</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Fréquence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Signes associés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Sédation (position, température, pression, médicaments)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Endométriose?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dyspareunies (localisation, intromission, profondes)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t>
            </a:r>
            <a:br>
              <a:rPr lang="fr-FR" altLang="zh-CN" sz="1800"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la contraception</a:t>
            </a:r>
            <a:br>
              <a:rPr lang="fr-FR" altLang="zh-CN" sz="1800" u="sng"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Historique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Mode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Actuelle</a:t>
            </a:r>
            <a:br>
              <a:rPr lang="fr-FR" altLang="zh-CN" sz="1800" dirty="0">
                <a:solidFill>
                  <a:srgbClr val="003399"/>
                </a:solidFill>
                <a:latin typeface="Candara" pitchFamily="34" charset="0"/>
                <a:ea typeface="SimSun" pitchFamily="2" charset="-122"/>
              </a:rPr>
            </a:br>
            <a:endParaRPr lang="fr-FR" sz="1800" dirty="0">
              <a:solidFill>
                <a:srgbClr val="003399"/>
              </a:solidFill>
              <a:latin typeface="Candara" pitchFamily="34" charset="0"/>
            </a:endParaRPr>
          </a:p>
        </p:txBody>
      </p:sp>
      <p:sp>
        <p:nvSpPr>
          <p:cNvPr id="167947"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p>
        </p:txBody>
      </p:sp>
      <p:sp>
        <p:nvSpPr>
          <p:cNvPr id="5" name="ZoneTexte 4"/>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34</a:t>
            </a:r>
            <a:endParaRPr lang="fr-FR" dirty="0">
              <a:solidFill>
                <a:srgbClr val="003399"/>
              </a:solidFill>
            </a:endParaRPr>
          </a:p>
        </p:txBody>
      </p:sp>
    </p:spTree>
    <p:extLst>
      <p:ext uri="{BB962C8B-B14F-4D97-AF65-F5344CB8AC3E}">
        <p14:creationId xmlns:p14="http://schemas.microsoft.com/office/powerpoint/2010/main" val="3094764288"/>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579589" name="Rectangle 5"/>
          <p:cNvSpPr>
            <a:spLocks noChangeArrowheads="1"/>
          </p:cNvSpPr>
          <p:nvPr/>
        </p:nvSpPr>
        <p:spPr bwMode="auto">
          <a:xfrm>
            <a:off x="1000125" y="1285875"/>
            <a:ext cx="7429500" cy="5143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endParaRPr lang="fr-FR" altLang="zh-CN" sz="1800" u="sng" dirty="0">
              <a:solidFill>
                <a:srgbClr val="003399"/>
              </a:solidFill>
              <a:latin typeface="Candara" pitchFamily="34" charset="0"/>
              <a:ea typeface="SimSun" pitchFamily="2" charset="-122"/>
            </a:endParaRPr>
          </a:p>
          <a:p>
            <a:pPr eaLnBrk="1" hangingPunct="1">
              <a:defRPr/>
            </a:pPr>
            <a:r>
              <a:rPr lang="fr-FR" altLang="zh-CN" sz="1800" u="sng" dirty="0">
                <a:solidFill>
                  <a:srgbClr val="003399"/>
                </a:solidFill>
                <a:latin typeface="Candara" pitchFamily="34" charset="0"/>
                <a:ea typeface="SimSun" pitchFamily="2" charset="-122"/>
              </a:rPr>
              <a:t>- Sexualité</a:t>
            </a:r>
            <a:br>
              <a:rPr lang="fr-FR" altLang="zh-CN" sz="1800" u="sng"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Vie de couple?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Rapports réguliers?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Libido?</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Dyspareunies?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Examens médicaux et chirurgicaux pratiqués</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Examens biologiques (dosages hormonaux)</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Test de </a:t>
            </a:r>
            <a:r>
              <a:rPr lang="fr-FR" altLang="zh-CN" sz="1800" dirty="0" err="1">
                <a:solidFill>
                  <a:srgbClr val="003399"/>
                </a:solidFill>
                <a:latin typeface="Candara" pitchFamily="34" charset="0"/>
                <a:ea typeface="SimSun" pitchFamily="2" charset="-122"/>
              </a:rPr>
              <a:t>Hünner</a:t>
            </a: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Hystérographie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Échographies pelviennes, mammaires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Effet Doppler</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Interventions chirurgicales (ovaires, utérus, 	trompes,…</a:t>
            </a:r>
            <a:r>
              <a:rPr lang="fr-FR" altLang="zh-CN" sz="1800" dirty="0" err="1">
                <a:solidFill>
                  <a:srgbClr val="003399"/>
                </a:solidFill>
                <a:latin typeface="Candara" pitchFamily="34" charset="0"/>
                <a:ea typeface="SimSun" pitchFamily="2" charset="-122"/>
              </a:rPr>
              <a:t>conisation</a:t>
            </a:r>
            <a:r>
              <a:rPr lang="fr-FR" altLang="zh-CN" sz="1800" dirty="0">
                <a:solidFill>
                  <a:srgbClr val="003399"/>
                </a:solidFill>
                <a:latin typeface="Candara" pitchFamily="34" charset="0"/>
                <a:ea typeface="SimSun" pitchFamily="2" charset="-122"/>
              </a:rPr>
              <a:t>, </a:t>
            </a:r>
            <a:r>
              <a:rPr lang="fr-FR" altLang="zh-CN" sz="1800" dirty="0" err="1" smtClean="0">
                <a:solidFill>
                  <a:srgbClr val="003399"/>
                </a:solidFill>
                <a:latin typeface="Candara" pitchFamily="34" charset="0"/>
                <a:ea typeface="SimSun" pitchFamily="2" charset="-122"/>
              </a:rPr>
              <a:t>coelioscopie</a:t>
            </a:r>
            <a:r>
              <a:rPr lang="fr-FR" altLang="zh-CN" sz="1800" dirty="0">
                <a:solidFill>
                  <a:srgbClr val="003399"/>
                </a:solidFill>
                <a:latin typeface="Candara" pitchFamily="34" charset="0"/>
                <a:ea typeface="SimSun" pitchFamily="2" charset="-122"/>
              </a:rPr>
              <a:t>, laparotomie, voies 	naturelles)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t>
            </a:r>
            <a:br>
              <a:rPr lang="fr-FR" altLang="zh-CN" sz="1800" dirty="0">
                <a:solidFill>
                  <a:srgbClr val="003399"/>
                </a:solidFill>
                <a:latin typeface="Candara" pitchFamily="34" charset="0"/>
                <a:ea typeface="SimSun" pitchFamily="2" charset="-122"/>
              </a:rPr>
            </a:br>
            <a:endParaRPr lang="fr-FR" sz="1800" dirty="0">
              <a:solidFill>
                <a:srgbClr val="003399"/>
              </a:solidFill>
              <a:latin typeface="Candara" pitchFamily="34" charset="0"/>
            </a:endParaRPr>
          </a:p>
        </p:txBody>
      </p:sp>
      <p:sp>
        <p:nvSpPr>
          <p:cNvPr id="168971"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p>
        </p:txBody>
      </p:sp>
      <p:sp>
        <p:nvSpPr>
          <p:cNvPr id="5" name="ZoneTexte 4"/>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34</a:t>
            </a:r>
            <a:endParaRPr lang="fr-FR" dirty="0">
              <a:solidFill>
                <a:srgbClr val="003399"/>
              </a:solidFill>
            </a:endParaRPr>
          </a:p>
        </p:txBody>
      </p:sp>
    </p:spTree>
    <p:extLst>
      <p:ext uri="{BB962C8B-B14F-4D97-AF65-F5344CB8AC3E}">
        <p14:creationId xmlns:p14="http://schemas.microsoft.com/office/powerpoint/2010/main" val="2042538160"/>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579589" name="Rectangle 5"/>
          <p:cNvSpPr>
            <a:spLocks noChangeArrowheads="1"/>
          </p:cNvSpPr>
          <p:nvPr/>
        </p:nvSpPr>
        <p:spPr bwMode="auto">
          <a:xfrm>
            <a:off x="1000125" y="1285875"/>
            <a:ext cx="7429500" cy="5143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fr-FR" altLang="zh-CN" sz="1800" u="sng" dirty="0">
                <a:solidFill>
                  <a:srgbClr val="003399"/>
                </a:solidFill>
                <a:latin typeface="Candara" pitchFamily="34" charset="0"/>
                <a:ea typeface="SimSun" pitchFamily="2" charset="-122"/>
              </a:rPr>
              <a:t>- Psychologie</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consultation en couple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Typologie de la patiente (morphotype)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Vécu de l'attente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Histoire familiale	 </a:t>
            </a:r>
            <a:endParaRPr lang="fr-FR" sz="1800" dirty="0">
              <a:solidFill>
                <a:srgbClr val="003399"/>
              </a:solidFill>
              <a:latin typeface="Candara" pitchFamily="34" charset="0"/>
            </a:endParaRPr>
          </a:p>
        </p:txBody>
      </p:sp>
      <p:sp>
        <p:nvSpPr>
          <p:cNvPr id="169995"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p>
        </p:txBody>
      </p:sp>
      <p:sp>
        <p:nvSpPr>
          <p:cNvPr id="5" name="ZoneTexte 4"/>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34</a:t>
            </a:r>
            <a:endParaRPr lang="fr-FR" dirty="0">
              <a:solidFill>
                <a:srgbClr val="003399"/>
              </a:solidFill>
            </a:endParaRPr>
          </a:p>
        </p:txBody>
      </p:sp>
    </p:spTree>
    <p:extLst>
      <p:ext uri="{BB962C8B-B14F-4D97-AF65-F5344CB8AC3E}">
        <p14:creationId xmlns:p14="http://schemas.microsoft.com/office/powerpoint/2010/main" val="1583410221"/>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5" name="Rectangle 26"/>
          <p:cNvSpPr>
            <a:spLocks noChangeArrowheads="1"/>
          </p:cNvSpPr>
          <p:nvPr/>
        </p:nvSpPr>
        <p:spPr bwMode="auto">
          <a:xfrm>
            <a:off x="2000250" y="1773238"/>
            <a:ext cx="557212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a:solidFill>
                  <a:srgbClr val="003399"/>
                </a:solidFill>
                <a:latin typeface="Candara" pitchFamily="34" charset="0"/>
              </a:rPr>
              <a:t>LES CONSEILS D’HYGIENE DE VIE</a:t>
            </a:r>
          </a:p>
          <a:p>
            <a:pPr algn="ctr" eaLnBrk="1" hangingPunct="1"/>
            <a:endParaRPr lang="fr-FR" altLang="fr-FR" sz="2000" u="sng" dirty="0">
              <a:solidFill>
                <a:srgbClr val="003399"/>
              </a:solidFill>
              <a:latin typeface="Candara" pitchFamily="34" charset="0"/>
            </a:endParaRPr>
          </a:p>
        </p:txBody>
      </p:sp>
      <p:sp>
        <p:nvSpPr>
          <p:cNvPr id="10" name="ZoneTexte 9"/>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39</a:t>
            </a:r>
            <a:endParaRPr lang="fr-FR" dirty="0">
              <a:solidFill>
                <a:srgbClr val="003399"/>
              </a:solidFill>
            </a:endParaRPr>
          </a:p>
        </p:txBody>
      </p:sp>
    </p:spTree>
    <p:extLst>
      <p:ext uri="{BB962C8B-B14F-4D97-AF65-F5344CB8AC3E}">
        <p14:creationId xmlns:p14="http://schemas.microsoft.com/office/powerpoint/2010/main" val="3710309865"/>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pic>
        <p:nvPicPr>
          <p:cNvPr id="158723" name="Picture 17227" descr="Numérisatio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52513" y="1006475"/>
            <a:ext cx="8091487" cy="5851525"/>
          </a:xfrm>
          <a:noFill/>
        </p:spPr>
      </p:pic>
      <p:sp>
        <p:nvSpPr>
          <p:cNvPr id="4" name="ZoneTexte 3"/>
          <p:cNvSpPr txBox="1"/>
          <p:nvPr/>
        </p:nvSpPr>
        <p:spPr>
          <a:xfrm>
            <a:off x="8501090"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41</a:t>
            </a:r>
            <a:endParaRPr lang="fr-FR" dirty="0">
              <a:solidFill>
                <a:srgbClr val="003399"/>
              </a:solidFill>
            </a:endParaRPr>
          </a:p>
        </p:txBody>
      </p:sp>
    </p:spTree>
    <p:extLst>
      <p:ext uri="{BB962C8B-B14F-4D97-AF65-F5344CB8AC3E}">
        <p14:creationId xmlns:p14="http://schemas.microsoft.com/office/powerpoint/2010/main" val="2279284512"/>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pic>
        <p:nvPicPr>
          <p:cNvPr id="164867" name="Picture 6" descr="courbe[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14400" y="1412875"/>
            <a:ext cx="8229600" cy="4108450"/>
          </a:xfrm>
          <a:noFill/>
        </p:spPr>
      </p:pic>
      <p:sp>
        <p:nvSpPr>
          <p:cNvPr id="573447" name="Rectangle 8"/>
          <p:cNvSpPr>
            <a:spLocks noChangeArrowheads="1"/>
          </p:cNvSpPr>
          <p:nvPr/>
        </p:nvSpPr>
        <p:spPr bwMode="auto">
          <a:xfrm>
            <a:off x="500063" y="5740102"/>
            <a:ext cx="8286750" cy="857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fr-FR" altLang="zh-CN" u="sng" dirty="0">
              <a:solidFill>
                <a:srgbClr val="003399"/>
              </a:solidFill>
              <a:ea typeface="SimSun" pitchFamily="2" charset="-122"/>
            </a:endParaRPr>
          </a:p>
          <a:p>
            <a:pPr algn="ctr" eaLnBrk="1" hangingPunct="1">
              <a:defRPr/>
            </a:pPr>
            <a:r>
              <a:rPr lang="fr-FR" altLang="zh-CN" sz="1800" u="sng" dirty="0">
                <a:solidFill>
                  <a:srgbClr val="003399"/>
                </a:solidFill>
                <a:latin typeface="Candara" pitchFamily="34" charset="0"/>
                <a:ea typeface="SimSun" pitchFamily="2" charset="-122"/>
              </a:rPr>
              <a:t>- Courbe de température irrégulière et anarchique -</a:t>
            </a:r>
            <a:br>
              <a:rPr lang="fr-FR" altLang="zh-CN" sz="1800" u="sng"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a:r>
            <a:br>
              <a:rPr lang="fr-FR" altLang="zh-CN" sz="1800" u="sng"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Pas d'ovulation marquée = problème central et local - </a:t>
            </a:r>
            <a:br>
              <a:rPr lang="fr-FR" altLang="zh-CN" sz="1800" u="sng" dirty="0">
                <a:solidFill>
                  <a:srgbClr val="003399"/>
                </a:solidFill>
                <a:latin typeface="Candara" pitchFamily="34" charset="0"/>
                <a:ea typeface="SimSun" pitchFamily="2" charset="-122"/>
              </a:rPr>
            </a:br>
            <a:endParaRPr lang="fr-FR" sz="1800" dirty="0">
              <a:solidFill>
                <a:srgbClr val="003399"/>
              </a:solidFill>
              <a:latin typeface="Candara" pitchFamily="34" charset="0"/>
            </a:endParaRPr>
          </a:p>
        </p:txBody>
      </p:sp>
      <p:sp>
        <p:nvSpPr>
          <p:cNvPr id="6" name="Rectangle 5"/>
          <p:cNvSpPr>
            <a:spLocks noChangeArrowheads="1"/>
          </p:cNvSpPr>
          <p:nvPr/>
        </p:nvSpPr>
        <p:spPr bwMode="auto">
          <a:xfrm>
            <a:off x="1979712" y="908721"/>
            <a:ext cx="6048672" cy="360039"/>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zh-CN" sz="1800" u="sng" dirty="0">
                <a:solidFill>
                  <a:srgbClr val="003399"/>
                </a:solidFill>
                <a:ea typeface="SimSun" pitchFamily="2" charset="-122"/>
              </a:rPr>
              <a:t>- Courbes de températures </a:t>
            </a:r>
            <a:r>
              <a:rPr lang="fr-FR" altLang="zh-CN" sz="1800" u="sng" dirty="0" smtClean="0">
                <a:solidFill>
                  <a:srgbClr val="003399"/>
                </a:solidFill>
                <a:ea typeface="SimSun" pitchFamily="2" charset="-122"/>
              </a:rPr>
              <a:t>pathologiques -</a:t>
            </a:r>
            <a:endParaRPr lang="fr-FR" altLang="fr-FR" sz="1800" dirty="0">
              <a:solidFill>
                <a:srgbClr val="003399"/>
              </a:solidFill>
            </a:endParaRPr>
          </a:p>
        </p:txBody>
      </p:sp>
    </p:spTree>
    <p:extLst>
      <p:ext uri="{BB962C8B-B14F-4D97-AF65-F5344CB8AC3E}">
        <p14:creationId xmlns:p14="http://schemas.microsoft.com/office/powerpoint/2010/main" val="2182803731"/>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EXAMENS MEDICAUX DE LA FEMME</a:t>
            </a:r>
            <a:endParaRPr lang="fr-FR" altLang="fr-FR" sz="2000" u="sng" dirty="0">
              <a:solidFill>
                <a:srgbClr val="003399"/>
              </a:solidFill>
              <a:latin typeface="Candara" pitchFamily="34" charset="0"/>
            </a:endParaRPr>
          </a:p>
        </p:txBody>
      </p:sp>
    </p:spTree>
    <p:extLst>
      <p:ext uri="{BB962C8B-B14F-4D97-AF65-F5344CB8AC3E}">
        <p14:creationId xmlns:p14="http://schemas.microsoft.com/office/powerpoint/2010/main" val="2886017619"/>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DOSAGES HORMONAUX</a:t>
            </a:r>
            <a:endParaRPr lang="fr-FR" altLang="fr-FR" sz="2000" u="sng" dirty="0">
              <a:solidFill>
                <a:srgbClr val="003399"/>
              </a:solidFill>
              <a:latin typeface="Candara" pitchFamily="34" charset="0"/>
            </a:endParaRPr>
          </a:p>
        </p:txBody>
      </p:sp>
    </p:spTree>
    <p:extLst>
      <p:ext uri="{BB962C8B-B14F-4D97-AF65-F5344CB8AC3E}">
        <p14:creationId xmlns:p14="http://schemas.microsoft.com/office/powerpoint/2010/main" val="200149887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a:solidFill>
                  <a:srgbClr val="003399"/>
                </a:solidFill>
                <a:latin typeface="Candara" pitchFamily="34" charset="0"/>
              </a:rPr>
              <a:t>- INTRODUCTION -</a:t>
            </a:r>
          </a:p>
          <a:p>
            <a:pPr eaLnBrk="1" hangingPunct="1"/>
            <a:endParaRPr lang="fr-FR" altLang="fr-FR" sz="2000" u="sng">
              <a:solidFill>
                <a:srgbClr val="003399"/>
              </a:solidFill>
              <a:latin typeface="Candara" pitchFamily="34" charset="0"/>
            </a:endParaRPr>
          </a:p>
          <a:p>
            <a:pPr eaLnBrk="1" hangingPunct="1"/>
            <a:r>
              <a:rPr lang="fr-FR" altLang="fr-FR" sz="2000" u="sng">
                <a:solidFill>
                  <a:srgbClr val="003399"/>
                </a:solidFill>
                <a:latin typeface="Candara" pitchFamily="34" charset="0"/>
              </a:rPr>
              <a:t>- But de la formation</a:t>
            </a:r>
          </a:p>
          <a:p>
            <a:pPr eaLnBrk="1" hangingPunct="1"/>
            <a:endParaRPr lang="fr-FR" altLang="fr-FR" sz="2000" u="sng">
              <a:solidFill>
                <a:srgbClr val="003399"/>
              </a:solidFill>
              <a:latin typeface="Candara" pitchFamily="34" charset="0"/>
            </a:endParaRPr>
          </a:p>
          <a:p>
            <a:pPr eaLnBrk="1" hangingPunct="1"/>
            <a:r>
              <a:rPr lang="fr-FR" altLang="fr-FR" sz="2000" u="sng">
                <a:solidFill>
                  <a:srgbClr val="003399"/>
                </a:solidFill>
                <a:latin typeface="Candara" pitchFamily="34" charset="0"/>
              </a:rPr>
              <a:t>- Holistique</a:t>
            </a:r>
          </a:p>
          <a:p>
            <a:pPr eaLnBrk="1" hangingPunct="1"/>
            <a:endParaRPr lang="fr-FR" altLang="fr-FR" sz="2000" u="sng">
              <a:solidFill>
                <a:srgbClr val="003399"/>
              </a:solidFill>
              <a:latin typeface="Candara" pitchFamily="34" charset="0"/>
            </a:endParaRPr>
          </a:p>
          <a:p>
            <a:pPr eaLnBrk="1" hangingPunct="1"/>
            <a:r>
              <a:rPr lang="fr-FR" altLang="fr-FR" sz="2000" u="sng">
                <a:solidFill>
                  <a:srgbClr val="003399"/>
                </a:solidFill>
                <a:latin typeface="Candara" pitchFamily="34" charset="0"/>
              </a:rPr>
              <a:t>- Techniques présentées</a:t>
            </a:r>
          </a:p>
          <a:p>
            <a:pPr eaLnBrk="1" hangingPunct="1"/>
            <a:endParaRPr lang="fr-FR" altLang="fr-FR" sz="2000" u="sng">
              <a:solidFill>
                <a:srgbClr val="003399"/>
              </a:solidFill>
              <a:latin typeface="Candara" pitchFamily="34" charset="0"/>
            </a:endParaRPr>
          </a:p>
          <a:p>
            <a:pPr eaLnBrk="1" hangingPunct="1"/>
            <a:r>
              <a:rPr lang="fr-FR" altLang="fr-FR" sz="2000" u="sng">
                <a:solidFill>
                  <a:srgbClr val="003399"/>
                </a:solidFill>
                <a:latin typeface="Candara" pitchFamily="34" charset="0"/>
              </a:rPr>
              <a:t>- Humilité</a:t>
            </a:r>
          </a:p>
          <a:p>
            <a:pPr eaLnBrk="1" hangingPunct="1"/>
            <a:endParaRPr lang="fr-FR" altLang="fr-FR" sz="2000" u="sng">
              <a:solidFill>
                <a:srgbClr val="003399"/>
              </a:solidFill>
              <a:latin typeface="Candara" pitchFamily="34" charset="0"/>
            </a:endParaRP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581637" name="Rectangle 6"/>
          <p:cNvSpPr>
            <a:spLocks noChangeArrowheads="1"/>
          </p:cNvSpPr>
          <p:nvPr/>
        </p:nvSpPr>
        <p:spPr bwMode="auto">
          <a:xfrm>
            <a:off x="379413" y="1341438"/>
            <a:ext cx="8358187" cy="23082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1" hangingPunct="1">
              <a:tabLst>
                <a:tab pos="5159375" algn="l"/>
              </a:tabLst>
              <a:defRPr/>
            </a:pPr>
            <a:r>
              <a:rPr lang="fr-FR" sz="1800" u="sng" dirty="0">
                <a:solidFill>
                  <a:srgbClr val="003399"/>
                </a:solidFill>
                <a:latin typeface="Candara" pitchFamily="34" charset="0"/>
                <a:ea typeface="Times New Roman" pitchFamily="18" charset="0"/>
                <a:cs typeface="Arial" pitchFamily="34" charset="0"/>
              </a:rPr>
              <a:t>DOSAGES HORMONAUX chez la femme</a:t>
            </a:r>
          </a:p>
          <a:p>
            <a:pPr>
              <a:tabLst>
                <a:tab pos="5159375" algn="l"/>
              </a:tabLst>
              <a:defRPr/>
            </a:pPr>
            <a:r>
              <a:rPr lang="fr-FR" sz="1800" dirty="0">
                <a:solidFill>
                  <a:srgbClr val="003399"/>
                </a:solidFill>
                <a:latin typeface="Candara" pitchFamily="34" charset="0"/>
                <a:ea typeface="Times New Roman" pitchFamily="18" charset="0"/>
                <a:cs typeface="Arial" pitchFamily="34" charset="0"/>
              </a:rPr>
              <a:t/>
            </a:r>
            <a:br>
              <a:rPr lang="fr-FR" sz="1800" dirty="0">
                <a:solidFill>
                  <a:srgbClr val="003399"/>
                </a:solidFill>
                <a:latin typeface="Candara" pitchFamily="34" charset="0"/>
                <a:ea typeface="Times New Roman" pitchFamily="18" charset="0"/>
                <a:cs typeface="Arial" pitchFamily="34" charset="0"/>
              </a:rPr>
            </a:br>
            <a:r>
              <a:rPr lang="fr-FR" sz="1800" dirty="0">
                <a:solidFill>
                  <a:srgbClr val="003399"/>
                </a:solidFill>
                <a:latin typeface="Candara" pitchFamily="34" charset="0"/>
                <a:ea typeface="Times New Roman" pitchFamily="18" charset="0"/>
                <a:cs typeface="Arial" pitchFamily="34" charset="0"/>
              </a:rPr>
              <a:t>Chez la femme, associée aux courbes de température, une exploration fonctionnelle du cycle associée ou non à des examens complémentaires permet de déceler un certain nombre d'anomalies (anovulation, </a:t>
            </a:r>
            <a:r>
              <a:rPr lang="fr-FR" sz="1800" dirty="0" err="1">
                <a:solidFill>
                  <a:srgbClr val="003399"/>
                </a:solidFill>
                <a:latin typeface="Candara" pitchFamily="34" charset="0"/>
                <a:ea typeface="Times New Roman" pitchFamily="18" charset="0"/>
                <a:cs typeface="Arial" pitchFamily="34" charset="0"/>
              </a:rPr>
              <a:t>dysovulation</a:t>
            </a:r>
            <a:r>
              <a:rPr lang="fr-FR" sz="1800" dirty="0">
                <a:solidFill>
                  <a:srgbClr val="003399"/>
                </a:solidFill>
                <a:latin typeface="Candara" pitchFamily="34" charset="0"/>
                <a:ea typeface="Times New Roman" pitchFamily="18" charset="0"/>
                <a:cs typeface="Arial" pitchFamily="34" charset="0"/>
              </a:rPr>
              <a:t>, insuffisance hormonale, </a:t>
            </a:r>
            <a:r>
              <a:rPr lang="fr-FR" sz="1800" dirty="0" err="1">
                <a:solidFill>
                  <a:srgbClr val="003399"/>
                </a:solidFill>
                <a:latin typeface="Candara" pitchFamily="34" charset="0"/>
                <a:ea typeface="Times New Roman" pitchFamily="18" charset="0"/>
                <a:cs typeface="Arial" pitchFamily="34" charset="0"/>
              </a:rPr>
              <a:t>hyperandrogénie</a:t>
            </a:r>
            <a:r>
              <a:rPr lang="fr-FR" sz="1800" dirty="0">
                <a:solidFill>
                  <a:srgbClr val="003399"/>
                </a:solidFill>
                <a:latin typeface="Candara" pitchFamily="34" charset="0"/>
                <a:ea typeface="Times New Roman" pitchFamily="18" charset="0"/>
                <a:cs typeface="Arial" pitchFamily="34" charset="0"/>
              </a:rPr>
              <a:t>, OPK, problèmes thyroïdien...</a:t>
            </a:r>
          </a:p>
          <a:p>
            <a:pPr>
              <a:tabLst>
                <a:tab pos="5159375" algn="l"/>
              </a:tabLst>
              <a:defRPr/>
            </a:pPr>
            <a:r>
              <a:rPr lang="fr-FR" sz="1800" dirty="0">
                <a:solidFill>
                  <a:srgbClr val="003399"/>
                </a:solidFill>
                <a:latin typeface="Candara" pitchFamily="34" charset="0"/>
                <a:ea typeface="Times New Roman" pitchFamily="18" charset="0"/>
                <a:cs typeface="Arial" pitchFamily="34" charset="0"/>
              </a:rPr>
              <a:t>Valeurs usuelles au cours du cycle naturel : </a:t>
            </a:r>
          </a:p>
          <a:p>
            <a:pPr>
              <a:tabLst>
                <a:tab pos="5159375" algn="l"/>
              </a:tabLst>
              <a:defRPr/>
            </a:pPr>
            <a:endParaRPr lang="fr-FR" sz="1800" dirty="0">
              <a:solidFill>
                <a:srgbClr val="003399"/>
              </a:solidFill>
              <a:latin typeface="Candara" pitchFamily="34" charset="0"/>
              <a:ea typeface="Times New Roman" pitchFamily="18" charset="0"/>
              <a:cs typeface="Arial" pitchFamily="34" charset="0"/>
            </a:endParaRPr>
          </a:p>
        </p:txBody>
      </p:sp>
      <p:graphicFrame>
        <p:nvGraphicFramePr>
          <p:cNvPr id="734273" name="Group 65"/>
          <p:cNvGraphicFramePr>
            <a:graphicFrameLocks noGrp="1"/>
          </p:cNvGraphicFramePr>
          <p:nvPr/>
        </p:nvGraphicFramePr>
        <p:xfrm>
          <a:off x="611188" y="3789363"/>
          <a:ext cx="7921625" cy="2838449"/>
        </p:xfrm>
        <a:graphic>
          <a:graphicData uri="http://schemas.openxmlformats.org/drawingml/2006/table">
            <a:tbl>
              <a:tblPr/>
              <a:tblGrid>
                <a:gridCol w="2417670"/>
                <a:gridCol w="1143428"/>
                <a:gridCol w="1090133"/>
                <a:gridCol w="1438973"/>
                <a:gridCol w="1831421"/>
              </a:tblGrid>
              <a:tr h="61414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1"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Période du cycle</a:t>
                      </a:r>
                      <a:endPar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endParaRPr>
                    </a:p>
                  </a:txBody>
                  <a:tcPr marL="91449" marR="91449" marT="45704" marB="45704"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1"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FSH</a:t>
                      </a:r>
                      <a: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
                      </a:r>
                      <a:b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br>
                      <a: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UI/ml</a:t>
                      </a:r>
                    </a:p>
                  </a:txBody>
                  <a:tcPr marL="91449" marR="91449" marT="45704" marB="45704" anchor="ctr" horzOverflow="overflow">
                    <a:lnL>
                      <a:noFill/>
                    </a:lnL>
                    <a:lnR>
                      <a:noFill/>
                    </a:lnR>
                    <a:lnT cap="flat">
                      <a:noFill/>
                    </a:lnT>
                    <a:lnB>
                      <a:noFill/>
                    </a:lnB>
                    <a:lnTlToBr>
                      <a:noFill/>
                    </a:lnTlToBr>
                    <a:lnBlToTr>
                      <a:noFill/>
                    </a:lnBlToTr>
                    <a:solidFill>
                      <a:srgbClr val="FFE4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1" i="0" u="none" strike="noStrike" cap="none" normalizeH="0" baseline="0" smtClean="0">
                          <a:ln>
                            <a:noFill/>
                          </a:ln>
                          <a:solidFill>
                            <a:srgbClr val="003399"/>
                          </a:solidFill>
                          <a:effectLst/>
                          <a:latin typeface="Arial" pitchFamily="34" charset="0"/>
                          <a:ea typeface="Times New Roman" pitchFamily="18" charset="0"/>
                          <a:cs typeface="Arial" pitchFamily="34" charset="0"/>
                        </a:rPr>
                        <a:t>LH</a:t>
                      </a: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
                      </a:r>
                      <a:b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b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UI/ml.</a:t>
                      </a:r>
                    </a:p>
                  </a:txBody>
                  <a:tcPr marL="91449" marR="91449" marT="45704" marB="45704" anchor="ctr" horzOverflow="overflow">
                    <a:lnL>
                      <a:noFill/>
                    </a:lnL>
                    <a:lnR>
                      <a:noFill/>
                    </a:lnR>
                    <a:lnT cap="flat">
                      <a:noFill/>
                    </a:lnT>
                    <a:lnB>
                      <a:noFill/>
                    </a:lnB>
                    <a:lnTlToBr>
                      <a:noFill/>
                    </a:lnTlToBr>
                    <a:lnBlToTr>
                      <a:noFill/>
                    </a:lnBlToTr>
                    <a:solidFill>
                      <a:srgbClr val="FFE4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1" i="0" u="none" strike="noStrike" cap="none" normalizeH="0" baseline="0" smtClean="0">
                          <a:ln>
                            <a:noFill/>
                          </a:ln>
                          <a:solidFill>
                            <a:srgbClr val="003399"/>
                          </a:solidFill>
                          <a:effectLst/>
                          <a:latin typeface="Arial" pitchFamily="34" charset="0"/>
                          <a:ea typeface="Times New Roman" pitchFamily="18" charset="0"/>
                          <a:cs typeface="Arial" pitchFamily="34" charset="0"/>
                        </a:rPr>
                        <a:t>Estradiol</a:t>
                      </a: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
                      </a:r>
                      <a:b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b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pg/ml.</a:t>
                      </a:r>
                    </a:p>
                  </a:txBody>
                  <a:tcPr marL="91449" marR="91449" marT="45704" marB="45704" anchor="ctr" horzOverflow="overflow">
                    <a:lnL>
                      <a:noFill/>
                    </a:lnL>
                    <a:lnR>
                      <a:noFill/>
                    </a:lnR>
                    <a:lnT cap="flat">
                      <a:noFill/>
                    </a:lnT>
                    <a:lnB>
                      <a:noFill/>
                    </a:lnB>
                    <a:lnTlToBr>
                      <a:noFill/>
                    </a:lnTlToBr>
                    <a:lnBlToTr>
                      <a:noFill/>
                    </a:lnBlToTr>
                    <a:solidFill>
                      <a:srgbClr val="FFE4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1"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Progestérone</a:t>
                      </a:r>
                      <a: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
                      </a:r>
                      <a:b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br>
                      <a:r>
                        <a:rPr kumimoji="0" lang="fr-FR" sz="1600" b="0" i="0" u="none" strike="noStrike" cap="none" normalizeH="0" baseline="0" dirty="0" err="1" smtClean="0">
                          <a:ln>
                            <a:noFill/>
                          </a:ln>
                          <a:solidFill>
                            <a:srgbClr val="003399"/>
                          </a:solidFill>
                          <a:effectLst/>
                          <a:latin typeface="Arial" pitchFamily="34" charset="0"/>
                          <a:ea typeface="Times New Roman" pitchFamily="18" charset="0"/>
                          <a:cs typeface="Arial" pitchFamily="34" charset="0"/>
                        </a:rPr>
                        <a:t>ng</a:t>
                      </a:r>
                      <a: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/ml.</a:t>
                      </a:r>
                    </a:p>
                  </a:txBody>
                  <a:tcPr marL="91449" marR="91449" marT="45704" marB="45704" anchor="ctr" horzOverflow="overflow">
                    <a:lnL>
                      <a:noFill/>
                    </a:lnL>
                    <a:lnR cap="flat">
                      <a:noFill/>
                    </a:lnR>
                    <a:lnT cap="flat">
                      <a:noFill/>
                    </a:lnT>
                    <a:lnB>
                      <a:noFill/>
                    </a:lnB>
                    <a:lnTlToBr>
                      <a:noFill/>
                    </a:lnTlToBr>
                    <a:lnBlToTr>
                      <a:noFill/>
                    </a:lnBlToTr>
                    <a:solidFill>
                      <a:srgbClr val="FFE4E1"/>
                    </a:solidFill>
                  </a:tcPr>
                </a:tc>
              </a:tr>
              <a:tr h="61512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phase folliculaire</a:t>
                      </a:r>
                      <a:b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b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semaine1</a:t>
                      </a:r>
                    </a:p>
                  </a:txBody>
                  <a:tcPr marL="91449" marR="91449" marT="45704" marB="45704" anchor="ctr" horzOverflow="overflow">
                    <a:lnL cap="flat">
                      <a:noFill/>
                    </a:lnL>
                    <a:lnR>
                      <a:noFill/>
                    </a:lnR>
                    <a:lnT>
                      <a:noFill/>
                    </a:lnT>
                    <a:lnB>
                      <a:noFill/>
                    </a:lnB>
                    <a:lnTlToBr>
                      <a:noFill/>
                    </a:lnTlToBr>
                    <a:lnBlToTr>
                      <a:noFill/>
                    </a:lnBlToTr>
                    <a:solidFill>
                      <a:srgbClr val="FFE4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2-10</a:t>
                      </a:r>
                    </a:p>
                  </a:txBody>
                  <a:tcPr marL="91449" marR="91449"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2-9</a:t>
                      </a:r>
                    </a:p>
                  </a:txBody>
                  <a:tcPr marL="91449" marR="91449"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20-94</a:t>
                      </a:r>
                    </a:p>
                  </a:txBody>
                  <a:tcPr marL="91449" marR="91449"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&lt;0,05 - 1,3</a:t>
                      </a:r>
                    </a:p>
                  </a:txBody>
                  <a:tcPr marL="91449" marR="91449" marT="45704" marB="45704" anchor="ctr" horzOverflow="overflow">
                    <a:lnL>
                      <a:noFill/>
                    </a:lnL>
                    <a:lnR cap="flat">
                      <a:noFill/>
                    </a:lnR>
                    <a:lnT>
                      <a:noFill/>
                    </a:lnT>
                    <a:lnB>
                      <a:noFill/>
                    </a:lnB>
                    <a:lnTlToBr>
                      <a:noFill/>
                    </a:lnTlToBr>
                    <a:lnBlToTr>
                      <a:noFill/>
                    </a:lnBlToTr>
                    <a:noFill/>
                  </a:tcPr>
                </a:tc>
              </a:tr>
              <a:tr h="61512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phase folliculaire</a:t>
                      </a:r>
                      <a:b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b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semaine2</a:t>
                      </a:r>
                    </a:p>
                  </a:txBody>
                  <a:tcPr marL="91449" marR="91449" marT="45704" marB="45704" anchor="ctr" horzOverflow="overflow">
                    <a:lnL cap="flat">
                      <a:noFill/>
                    </a:lnL>
                    <a:lnR>
                      <a:noFill/>
                    </a:lnR>
                    <a:lnT>
                      <a:noFill/>
                    </a:lnT>
                    <a:lnB>
                      <a:noFill/>
                    </a:lnB>
                    <a:lnTlToBr>
                      <a:noFill/>
                    </a:lnTlToBr>
                    <a:lnBlToTr>
                      <a:noFill/>
                    </a:lnBlToTr>
                    <a:solidFill>
                      <a:srgbClr val="FFE4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2-8</a:t>
                      </a:r>
                    </a:p>
                  </a:txBody>
                  <a:tcPr marL="91449" marR="91449"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2-9</a:t>
                      </a:r>
                    </a:p>
                  </a:txBody>
                  <a:tcPr marL="91449" marR="91449"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57-260</a:t>
                      </a:r>
                    </a:p>
                  </a:txBody>
                  <a:tcPr marL="91449" marR="91449"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&lt;0,05 - 1,5</a:t>
                      </a:r>
                    </a:p>
                  </a:txBody>
                  <a:tcPr marL="91449" marR="91449" marT="45704" marB="45704" anchor="ctr" horzOverflow="overflow">
                    <a:lnL>
                      <a:noFill/>
                    </a:lnL>
                    <a:lnR cap="flat">
                      <a:noFill/>
                    </a:lnR>
                    <a:lnT>
                      <a:noFill/>
                    </a:lnT>
                    <a:lnB>
                      <a:noFill/>
                    </a:lnB>
                    <a:lnTlToBr>
                      <a:noFill/>
                    </a:lnTlToBr>
                    <a:lnBlToTr>
                      <a:noFill/>
                    </a:lnBlToTr>
                    <a:noFill/>
                  </a:tcPr>
                </a:tc>
              </a:tr>
              <a:tr h="3789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pic pré-ovulatoire</a:t>
                      </a:r>
                    </a:p>
                  </a:txBody>
                  <a:tcPr marL="91449" marR="91449" marT="45704" marB="45704" anchor="ctr" horzOverflow="overflow">
                    <a:lnL cap="flat">
                      <a:noFill/>
                    </a:lnL>
                    <a:lnR>
                      <a:noFill/>
                    </a:lnR>
                    <a:lnT>
                      <a:noFill/>
                    </a:lnT>
                    <a:lnB>
                      <a:noFill/>
                    </a:lnB>
                    <a:lnTlToBr>
                      <a:noFill/>
                    </a:lnTlToBr>
                    <a:lnBlToTr>
                      <a:noFill/>
                    </a:lnBlToTr>
                    <a:solidFill>
                      <a:srgbClr val="FFE4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7-18</a:t>
                      </a:r>
                    </a:p>
                  </a:txBody>
                  <a:tcPr marL="91449" marR="91449"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18-60</a:t>
                      </a:r>
                    </a:p>
                  </a:txBody>
                  <a:tcPr marL="91449" marR="91449"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100-420</a:t>
                      </a:r>
                    </a:p>
                  </a:txBody>
                  <a:tcPr marL="91449" marR="91449" marT="45704" marB="4570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1,4 - 3,1</a:t>
                      </a:r>
                    </a:p>
                  </a:txBody>
                  <a:tcPr marL="91449" marR="91449" marT="45704" marB="45704" anchor="ctr" horzOverflow="overflow">
                    <a:lnL>
                      <a:noFill/>
                    </a:lnL>
                    <a:lnR cap="flat">
                      <a:noFill/>
                    </a:lnR>
                    <a:lnT>
                      <a:noFill/>
                    </a:lnT>
                    <a:lnB>
                      <a:noFill/>
                    </a:lnB>
                    <a:lnTlToBr>
                      <a:noFill/>
                    </a:lnTlToBr>
                    <a:lnBlToTr>
                      <a:noFill/>
                    </a:lnBlToTr>
                    <a:noFill/>
                  </a:tcPr>
                </a:tc>
              </a:tr>
              <a:tr h="61512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phase </a:t>
                      </a:r>
                      <a:r>
                        <a:rPr kumimoji="0" lang="fr-FR" sz="1600" b="0" i="0" u="none" strike="noStrike" cap="none" normalizeH="0" baseline="0" dirty="0" err="1" smtClean="0">
                          <a:ln>
                            <a:noFill/>
                          </a:ln>
                          <a:solidFill>
                            <a:srgbClr val="003399"/>
                          </a:solidFill>
                          <a:effectLst/>
                          <a:latin typeface="Arial" pitchFamily="34" charset="0"/>
                          <a:ea typeface="Times New Roman" pitchFamily="18" charset="0"/>
                          <a:cs typeface="Arial" pitchFamily="34" charset="0"/>
                        </a:rPr>
                        <a:t>luteale</a:t>
                      </a:r>
                      <a: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
                      </a:r>
                      <a:b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br>
                      <a: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installée</a:t>
                      </a:r>
                    </a:p>
                  </a:txBody>
                  <a:tcPr marL="91449" marR="91449" marT="45704" marB="45704" anchor="ctr" horzOverflow="overflow">
                    <a:lnL cap="flat">
                      <a:noFill/>
                    </a:lnL>
                    <a:lnR>
                      <a:noFill/>
                    </a:lnR>
                    <a:lnT>
                      <a:noFill/>
                    </a:lnT>
                    <a:lnB cap="flat">
                      <a:noFill/>
                    </a:lnB>
                    <a:lnTlToBr>
                      <a:noFill/>
                    </a:lnTlToBr>
                    <a:lnBlToTr>
                      <a:noFill/>
                    </a:lnBlToTr>
                    <a:solidFill>
                      <a:srgbClr val="FFE4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1,5-7</a:t>
                      </a:r>
                    </a:p>
                  </a:txBody>
                  <a:tcPr marL="91449" marR="91449" marT="45704" marB="45704"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1-10</a:t>
                      </a:r>
                    </a:p>
                  </a:txBody>
                  <a:tcPr marL="91449" marR="91449" marT="45704" marB="45704"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smtClean="0">
                          <a:ln>
                            <a:noFill/>
                          </a:ln>
                          <a:solidFill>
                            <a:srgbClr val="003399"/>
                          </a:solidFill>
                          <a:effectLst/>
                          <a:latin typeface="Arial" pitchFamily="34" charset="0"/>
                          <a:ea typeface="Times New Roman" pitchFamily="18" charset="0"/>
                          <a:cs typeface="Arial" pitchFamily="34" charset="0"/>
                        </a:rPr>
                        <a:t>60-230</a:t>
                      </a:r>
                    </a:p>
                  </a:txBody>
                  <a:tcPr marL="91449" marR="91449" marT="45704" marB="45704"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159375" algn="l"/>
                        </a:tabLst>
                      </a:pPr>
                      <a:r>
                        <a:rPr kumimoji="0" lang="fr-FR" sz="1600" b="0" i="0" u="none" strike="noStrike" cap="none" normalizeH="0" baseline="0" dirty="0" smtClean="0">
                          <a:ln>
                            <a:noFill/>
                          </a:ln>
                          <a:solidFill>
                            <a:srgbClr val="003399"/>
                          </a:solidFill>
                          <a:effectLst/>
                          <a:latin typeface="Arial" pitchFamily="34" charset="0"/>
                          <a:ea typeface="Times New Roman" pitchFamily="18" charset="0"/>
                          <a:cs typeface="Arial" pitchFamily="34" charset="0"/>
                        </a:rPr>
                        <a:t>5,0 - 25</a:t>
                      </a:r>
                    </a:p>
                  </a:txBody>
                  <a:tcPr marL="91449" marR="91449" marT="45704" marB="45704" anchor="ctr" horzOverflow="overflow">
                    <a:lnL>
                      <a:noFill/>
                    </a:lnL>
                    <a:lnR cap="flat">
                      <a:noFill/>
                    </a:lnR>
                    <a:lnT>
                      <a:noFill/>
                    </a:lnT>
                    <a:lnB cap="flat">
                      <a:noFill/>
                    </a:lnB>
                    <a:lnTlToBr>
                      <a:noFill/>
                    </a:lnTlToBr>
                    <a:lnBlToTr>
                      <a:noFill/>
                    </a:lnBlToTr>
                    <a:noFill/>
                  </a:tcPr>
                </a:tc>
              </a:tr>
            </a:tbl>
          </a:graphicData>
        </a:graphic>
      </p:graphicFrame>
      <p:sp>
        <p:nvSpPr>
          <p:cNvPr id="5"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p>
        </p:txBody>
      </p:sp>
    </p:spTree>
    <p:extLst>
      <p:ext uri="{BB962C8B-B14F-4D97-AF65-F5344CB8AC3E}">
        <p14:creationId xmlns:p14="http://schemas.microsoft.com/office/powerpoint/2010/main" val="3662928262"/>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LA RESERVE OVARIENNE</a:t>
            </a:r>
            <a:endParaRPr lang="fr-FR" altLang="fr-FR" sz="2000" u="sng" dirty="0">
              <a:solidFill>
                <a:srgbClr val="003399"/>
              </a:solidFill>
              <a:latin typeface="Candara" pitchFamily="34" charset="0"/>
            </a:endParaRPr>
          </a:p>
        </p:txBody>
      </p:sp>
    </p:spTree>
    <p:extLst>
      <p:ext uri="{BB962C8B-B14F-4D97-AF65-F5344CB8AC3E}">
        <p14:creationId xmlns:p14="http://schemas.microsoft.com/office/powerpoint/2010/main" val="2886017619"/>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581664" name="Rectangle 64"/>
          <p:cNvSpPr>
            <a:spLocks noChangeArrowheads="1"/>
          </p:cNvSpPr>
          <p:nvPr/>
        </p:nvSpPr>
        <p:spPr bwMode="auto">
          <a:xfrm>
            <a:off x="357188" y="1574444"/>
            <a:ext cx="8496300" cy="480131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tabLst>
                <a:tab pos="5159375" algn="l"/>
              </a:tabLst>
              <a:defRPr/>
            </a:pPr>
            <a:r>
              <a:rPr lang="fr-FR" sz="1800" dirty="0">
                <a:solidFill>
                  <a:srgbClr val="003399"/>
                </a:solidFill>
                <a:latin typeface="Candara" pitchFamily="34" charset="0"/>
                <a:ea typeface="Times New Roman" pitchFamily="18" charset="0"/>
                <a:cs typeface="Arial" pitchFamily="34" charset="0"/>
              </a:rPr>
              <a:t>Évaluation</a:t>
            </a:r>
            <a:r>
              <a:rPr lang="fr-FR" sz="1800" u="sng" dirty="0">
                <a:solidFill>
                  <a:srgbClr val="003399"/>
                </a:solidFill>
                <a:latin typeface="Candara" pitchFamily="34" charset="0"/>
                <a:ea typeface="Times New Roman" pitchFamily="18" charset="0"/>
                <a:cs typeface="Arial" pitchFamily="34" charset="0"/>
              </a:rPr>
              <a:t> de "la réserve ovarienne"</a:t>
            </a:r>
          </a:p>
          <a:p>
            <a:pPr>
              <a:tabLst>
                <a:tab pos="5159375" algn="l"/>
              </a:tabLst>
              <a:defRPr/>
            </a:pPr>
            <a:endParaRPr lang="fr-FR" sz="1800" dirty="0">
              <a:solidFill>
                <a:srgbClr val="003399"/>
              </a:solidFill>
              <a:latin typeface="Candara" pitchFamily="34" charset="0"/>
              <a:ea typeface="Times New Roman" pitchFamily="18" charset="0"/>
              <a:cs typeface="Arial" pitchFamily="34" charset="0"/>
            </a:endParaRPr>
          </a:p>
          <a:p>
            <a:pPr>
              <a:tabLst>
                <a:tab pos="5159375" algn="l"/>
              </a:tabLst>
              <a:defRPr/>
            </a:pPr>
            <a:r>
              <a:rPr lang="fr-FR" sz="1800" dirty="0">
                <a:solidFill>
                  <a:srgbClr val="003399"/>
                </a:solidFill>
                <a:latin typeface="Candara" pitchFamily="34" charset="0"/>
                <a:ea typeface="Times New Roman" pitchFamily="18" charset="0"/>
                <a:cs typeface="Arial" pitchFamily="34" charset="0"/>
              </a:rPr>
              <a:t>Schématiquement l'évaluation de la réserve ovarienne permet de savoir, en tenant compte de l'âge, si une tentative de FIV a des chances d'aboutir à un bon recrutement ovulaire, après traitement.</a:t>
            </a:r>
          </a:p>
          <a:p>
            <a:pPr>
              <a:tabLst>
                <a:tab pos="5159375" algn="l"/>
              </a:tabLst>
              <a:defRPr/>
            </a:pPr>
            <a:r>
              <a:rPr lang="fr-FR" sz="1800" dirty="0">
                <a:solidFill>
                  <a:srgbClr val="003399"/>
                </a:solidFill>
                <a:latin typeface="Candara" pitchFamily="34" charset="0"/>
                <a:ea typeface="Times New Roman" pitchFamily="18" charset="0"/>
                <a:cs typeface="Arial" pitchFamily="34" charset="0"/>
              </a:rPr>
              <a:t/>
            </a:r>
            <a:br>
              <a:rPr lang="fr-FR" sz="1800" dirty="0">
                <a:solidFill>
                  <a:srgbClr val="003399"/>
                </a:solidFill>
                <a:latin typeface="Candara" pitchFamily="34" charset="0"/>
                <a:ea typeface="Times New Roman" pitchFamily="18" charset="0"/>
                <a:cs typeface="Arial" pitchFamily="34" charset="0"/>
              </a:rPr>
            </a:br>
            <a:r>
              <a:rPr lang="fr-FR" sz="1800" dirty="0">
                <a:solidFill>
                  <a:srgbClr val="003399"/>
                </a:solidFill>
                <a:latin typeface="Candara" pitchFamily="34" charset="0"/>
                <a:ea typeface="Times New Roman" pitchFamily="18" charset="0"/>
                <a:cs typeface="Arial" pitchFamily="34" charset="0"/>
              </a:rPr>
              <a:t>les critères actuels sont, au 3</a:t>
            </a:r>
            <a:r>
              <a:rPr lang="fr-FR" sz="1800" baseline="30000" dirty="0">
                <a:solidFill>
                  <a:srgbClr val="003399"/>
                </a:solidFill>
                <a:latin typeface="Candara" pitchFamily="34" charset="0"/>
                <a:ea typeface="Times New Roman" pitchFamily="18" charset="0"/>
                <a:cs typeface="Arial" pitchFamily="34" charset="0"/>
              </a:rPr>
              <a:t>ème</a:t>
            </a:r>
            <a:r>
              <a:rPr lang="fr-FR" sz="1800" dirty="0">
                <a:solidFill>
                  <a:srgbClr val="003399"/>
                </a:solidFill>
                <a:latin typeface="Candara" pitchFamily="34" charset="0"/>
                <a:ea typeface="Times New Roman" pitchFamily="18" charset="0"/>
                <a:cs typeface="Arial" pitchFamily="34" charset="0"/>
              </a:rPr>
              <a:t> jour du cycle :</a:t>
            </a:r>
            <a:br>
              <a:rPr lang="fr-FR" sz="1800" dirty="0">
                <a:solidFill>
                  <a:srgbClr val="003399"/>
                </a:solidFill>
                <a:latin typeface="Candara" pitchFamily="34" charset="0"/>
                <a:ea typeface="Times New Roman" pitchFamily="18" charset="0"/>
                <a:cs typeface="Arial" pitchFamily="34" charset="0"/>
              </a:rPr>
            </a:br>
            <a:r>
              <a:rPr lang="fr-FR" sz="1800" dirty="0">
                <a:solidFill>
                  <a:srgbClr val="003399"/>
                </a:solidFill>
                <a:latin typeface="Candara" pitchFamily="34" charset="0"/>
                <a:ea typeface="Times New Roman" pitchFamily="18" charset="0"/>
                <a:cs typeface="Arial" pitchFamily="34" charset="0"/>
              </a:rPr>
              <a:t>	</a:t>
            </a:r>
            <a:endParaRPr lang="fr-FR" sz="1800" dirty="0" smtClean="0">
              <a:solidFill>
                <a:srgbClr val="003399"/>
              </a:solidFill>
              <a:latin typeface="Candara" pitchFamily="34" charset="0"/>
              <a:ea typeface="Times New Roman" pitchFamily="18" charset="0"/>
              <a:cs typeface="Arial" pitchFamily="34" charset="0"/>
            </a:endParaRPr>
          </a:p>
          <a:p>
            <a:pPr>
              <a:tabLst>
                <a:tab pos="5159375" algn="l"/>
              </a:tabLst>
              <a:defRPr/>
            </a:pPr>
            <a:r>
              <a:rPr lang="fr-FR" sz="1800" dirty="0" smtClean="0">
                <a:solidFill>
                  <a:srgbClr val="003399"/>
                </a:solidFill>
                <a:latin typeface="Candara" pitchFamily="34" charset="0"/>
                <a:ea typeface="Times New Roman" pitchFamily="18" charset="0"/>
                <a:cs typeface="Arial" pitchFamily="34" charset="0"/>
              </a:rPr>
              <a:t>- un œstradiol compris </a:t>
            </a:r>
            <a:r>
              <a:rPr lang="fr-FR" sz="1800" dirty="0">
                <a:solidFill>
                  <a:srgbClr val="003399"/>
                </a:solidFill>
                <a:latin typeface="Candara" pitchFamily="34" charset="0"/>
                <a:ea typeface="Times New Roman" pitchFamily="18" charset="0"/>
                <a:cs typeface="Arial" pitchFamily="34" charset="0"/>
              </a:rPr>
              <a:t>entre 40 et 80 </a:t>
            </a:r>
            <a:r>
              <a:rPr lang="fr-FR" sz="1800" dirty="0" err="1">
                <a:solidFill>
                  <a:srgbClr val="003399"/>
                </a:solidFill>
                <a:latin typeface="Candara" pitchFamily="34" charset="0"/>
                <a:ea typeface="Times New Roman" pitchFamily="18" charset="0"/>
                <a:cs typeface="Arial" pitchFamily="34" charset="0"/>
              </a:rPr>
              <a:t>pg</a:t>
            </a:r>
            <a:r>
              <a:rPr lang="fr-FR" sz="1800" dirty="0">
                <a:solidFill>
                  <a:srgbClr val="003399"/>
                </a:solidFill>
                <a:latin typeface="Candara" pitchFamily="34" charset="0"/>
                <a:ea typeface="Times New Roman" pitchFamily="18" charset="0"/>
                <a:cs typeface="Arial" pitchFamily="34" charset="0"/>
              </a:rPr>
              <a:t>/ml.</a:t>
            </a:r>
            <a:br>
              <a:rPr lang="fr-FR" sz="1800" dirty="0">
                <a:solidFill>
                  <a:srgbClr val="003399"/>
                </a:solidFill>
                <a:latin typeface="Candara" pitchFamily="34" charset="0"/>
                <a:ea typeface="Times New Roman" pitchFamily="18" charset="0"/>
                <a:cs typeface="Arial" pitchFamily="34" charset="0"/>
              </a:rPr>
            </a:br>
            <a:r>
              <a:rPr lang="fr-FR" sz="1800" dirty="0" smtClean="0">
                <a:solidFill>
                  <a:srgbClr val="003399"/>
                </a:solidFill>
                <a:latin typeface="Candara" pitchFamily="34" charset="0"/>
                <a:ea typeface="Times New Roman" pitchFamily="18" charset="0"/>
                <a:cs typeface="Arial" pitchFamily="34" charset="0"/>
              </a:rPr>
              <a:t>- une </a:t>
            </a:r>
            <a:r>
              <a:rPr lang="fr-FR" sz="1800" dirty="0">
                <a:solidFill>
                  <a:srgbClr val="003399"/>
                </a:solidFill>
                <a:latin typeface="Candara" pitchFamily="34" charset="0"/>
                <a:ea typeface="Times New Roman" pitchFamily="18" charset="0"/>
                <a:cs typeface="Arial" pitchFamily="34" charset="0"/>
              </a:rPr>
              <a:t>FSH inférieur à 12 </a:t>
            </a:r>
            <a:r>
              <a:rPr lang="fr-FR" sz="1800" dirty="0" err="1">
                <a:solidFill>
                  <a:srgbClr val="003399"/>
                </a:solidFill>
                <a:latin typeface="Candara" pitchFamily="34" charset="0"/>
                <a:ea typeface="Times New Roman" pitchFamily="18" charset="0"/>
                <a:cs typeface="Arial" pitchFamily="34" charset="0"/>
              </a:rPr>
              <a:t>mUI</a:t>
            </a:r>
            <a:r>
              <a:rPr lang="fr-FR" sz="1800" dirty="0">
                <a:solidFill>
                  <a:srgbClr val="003399"/>
                </a:solidFill>
                <a:latin typeface="Candara" pitchFamily="34" charset="0"/>
                <a:ea typeface="Times New Roman" pitchFamily="18" charset="0"/>
                <a:cs typeface="Arial" pitchFamily="34" charset="0"/>
              </a:rPr>
              <a:t>/ml.</a:t>
            </a:r>
            <a:br>
              <a:rPr lang="fr-FR" sz="1800" dirty="0">
                <a:solidFill>
                  <a:srgbClr val="003399"/>
                </a:solidFill>
                <a:latin typeface="Candara" pitchFamily="34" charset="0"/>
                <a:ea typeface="Times New Roman" pitchFamily="18" charset="0"/>
                <a:cs typeface="Arial" pitchFamily="34" charset="0"/>
              </a:rPr>
            </a:br>
            <a:r>
              <a:rPr lang="fr-FR" sz="1800" dirty="0" smtClean="0">
                <a:solidFill>
                  <a:srgbClr val="003399"/>
                </a:solidFill>
                <a:latin typeface="Candara" pitchFamily="34" charset="0"/>
                <a:ea typeface="Times New Roman" pitchFamily="18" charset="0"/>
                <a:cs typeface="Arial" pitchFamily="34" charset="0"/>
              </a:rPr>
              <a:t>- une </a:t>
            </a:r>
            <a:r>
              <a:rPr lang="fr-FR" sz="1800" dirty="0">
                <a:solidFill>
                  <a:srgbClr val="003399"/>
                </a:solidFill>
                <a:latin typeface="Candara" pitchFamily="34" charset="0"/>
                <a:ea typeface="Times New Roman" pitchFamily="18" charset="0"/>
                <a:cs typeface="Arial" pitchFamily="34" charset="0"/>
              </a:rPr>
              <a:t>inhibine sup à 45 </a:t>
            </a:r>
            <a:r>
              <a:rPr lang="fr-FR" sz="1800" dirty="0" err="1">
                <a:solidFill>
                  <a:srgbClr val="003399"/>
                </a:solidFill>
                <a:latin typeface="Candara" pitchFamily="34" charset="0"/>
                <a:ea typeface="Times New Roman" pitchFamily="18" charset="0"/>
                <a:cs typeface="Arial" pitchFamily="34" charset="0"/>
              </a:rPr>
              <a:t>pg</a:t>
            </a:r>
            <a:r>
              <a:rPr lang="fr-FR" sz="1800" dirty="0">
                <a:solidFill>
                  <a:srgbClr val="003399"/>
                </a:solidFill>
                <a:latin typeface="Candara" pitchFamily="34" charset="0"/>
                <a:ea typeface="Times New Roman" pitchFamily="18" charset="0"/>
                <a:cs typeface="Arial" pitchFamily="34" charset="0"/>
              </a:rPr>
              <a:t>/ml.</a:t>
            </a:r>
          </a:p>
          <a:p>
            <a:pPr>
              <a:tabLst>
                <a:tab pos="5159375" algn="l"/>
              </a:tabLst>
              <a:defRPr/>
            </a:pPr>
            <a:r>
              <a:rPr lang="fr-FR" sz="1800" dirty="0">
                <a:solidFill>
                  <a:srgbClr val="003399"/>
                </a:solidFill>
                <a:latin typeface="Candara" pitchFamily="34" charset="0"/>
                <a:ea typeface="Times New Roman" pitchFamily="18" charset="0"/>
                <a:cs typeface="Arial" pitchFamily="34" charset="0"/>
              </a:rPr>
              <a:t/>
            </a:r>
            <a:br>
              <a:rPr lang="fr-FR" sz="1800" dirty="0">
                <a:solidFill>
                  <a:srgbClr val="003399"/>
                </a:solidFill>
                <a:latin typeface="Candara" pitchFamily="34" charset="0"/>
                <a:ea typeface="Times New Roman" pitchFamily="18" charset="0"/>
                <a:cs typeface="Arial" pitchFamily="34" charset="0"/>
              </a:rPr>
            </a:br>
            <a:r>
              <a:rPr lang="fr-FR" sz="1800" dirty="0">
                <a:solidFill>
                  <a:srgbClr val="003399"/>
                </a:solidFill>
                <a:latin typeface="Candara" pitchFamily="34" charset="0"/>
                <a:ea typeface="Times New Roman" pitchFamily="18" charset="0"/>
                <a:cs typeface="Arial" pitchFamily="34" charset="0"/>
              </a:rPr>
              <a:t>ces critères "d'exclusion" seront probablement modifiés ou revus en fonction de l'évolution des connaissances.</a:t>
            </a:r>
          </a:p>
          <a:p>
            <a:pPr>
              <a:tabLst>
                <a:tab pos="5159375" algn="l"/>
              </a:tabLst>
              <a:defRPr/>
            </a:pPr>
            <a:r>
              <a:rPr lang="fr-FR" sz="1800" dirty="0">
                <a:solidFill>
                  <a:srgbClr val="003399"/>
                </a:solidFill>
                <a:latin typeface="Candara" pitchFamily="34" charset="0"/>
                <a:ea typeface="Times New Roman" pitchFamily="18" charset="0"/>
                <a:cs typeface="Arial" pitchFamily="34" charset="0"/>
              </a:rPr>
              <a:t/>
            </a:r>
            <a:br>
              <a:rPr lang="fr-FR" sz="1800" dirty="0">
                <a:solidFill>
                  <a:srgbClr val="003399"/>
                </a:solidFill>
                <a:latin typeface="Candara" pitchFamily="34" charset="0"/>
                <a:ea typeface="Times New Roman" pitchFamily="18" charset="0"/>
                <a:cs typeface="Arial" pitchFamily="34" charset="0"/>
              </a:rPr>
            </a:br>
            <a:r>
              <a:rPr lang="fr-FR" sz="1800" dirty="0">
                <a:solidFill>
                  <a:srgbClr val="003399"/>
                </a:solidFill>
                <a:latin typeface="Candara" pitchFamily="34" charset="0"/>
                <a:ea typeface="Times New Roman" pitchFamily="18" charset="0"/>
                <a:cs typeface="Arial" pitchFamily="34" charset="0"/>
              </a:rPr>
              <a:t>Aujourd'hui, Le dosage de l'hormone anti </a:t>
            </a:r>
            <a:r>
              <a:rPr lang="fr-FR" sz="1800" dirty="0" err="1">
                <a:solidFill>
                  <a:srgbClr val="003399"/>
                </a:solidFill>
                <a:latin typeface="Candara" pitchFamily="34" charset="0"/>
                <a:ea typeface="Times New Roman" pitchFamily="18" charset="0"/>
                <a:cs typeface="Arial" pitchFamily="34" charset="0"/>
              </a:rPr>
              <a:t>mûllerienne</a:t>
            </a:r>
            <a:r>
              <a:rPr lang="fr-FR" sz="1800" dirty="0">
                <a:solidFill>
                  <a:srgbClr val="003399"/>
                </a:solidFill>
                <a:latin typeface="Candara" pitchFamily="34" charset="0"/>
                <a:ea typeface="Times New Roman" pitchFamily="18" charset="0"/>
                <a:cs typeface="Arial" pitchFamily="34" charset="0"/>
              </a:rPr>
              <a:t> (AMH) est aussi utilisé pour évaluer la réserve ovarienne.</a:t>
            </a:r>
          </a:p>
        </p:txBody>
      </p:sp>
      <p:sp>
        <p:nvSpPr>
          <p:cNvPr id="4"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p>
        </p:txBody>
      </p:sp>
    </p:spTree>
    <p:extLst>
      <p:ext uri="{BB962C8B-B14F-4D97-AF65-F5344CB8AC3E}">
        <p14:creationId xmlns:p14="http://schemas.microsoft.com/office/powerpoint/2010/main" val="237703687"/>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581664" name="Rectangle 64"/>
          <p:cNvSpPr>
            <a:spLocks noChangeArrowheads="1"/>
          </p:cNvSpPr>
          <p:nvPr/>
        </p:nvSpPr>
        <p:spPr bwMode="auto">
          <a:xfrm>
            <a:off x="357188" y="1574444"/>
            <a:ext cx="8496300" cy="480131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tabLst>
                <a:tab pos="5159375" algn="l"/>
              </a:tabLst>
              <a:defRPr/>
            </a:pPr>
            <a:r>
              <a:rPr lang="fr-FR" sz="1800" dirty="0">
                <a:solidFill>
                  <a:srgbClr val="003399"/>
                </a:solidFill>
                <a:latin typeface="Candara" pitchFamily="34" charset="0"/>
                <a:ea typeface="Times New Roman" pitchFamily="18" charset="0"/>
                <a:cs typeface="Arial" pitchFamily="34" charset="0"/>
              </a:rPr>
              <a:t>Évaluation</a:t>
            </a:r>
            <a:r>
              <a:rPr lang="fr-FR" sz="1800" u="sng" dirty="0">
                <a:solidFill>
                  <a:srgbClr val="003399"/>
                </a:solidFill>
                <a:latin typeface="Candara" pitchFamily="34" charset="0"/>
                <a:ea typeface="Times New Roman" pitchFamily="18" charset="0"/>
                <a:cs typeface="Arial" pitchFamily="34" charset="0"/>
              </a:rPr>
              <a:t> de "la réserve ovarienne"</a:t>
            </a:r>
          </a:p>
          <a:p>
            <a:pPr>
              <a:tabLst>
                <a:tab pos="5159375" algn="l"/>
              </a:tabLst>
              <a:defRPr/>
            </a:pPr>
            <a:endParaRPr lang="fr-FR" sz="1800" dirty="0">
              <a:solidFill>
                <a:srgbClr val="003399"/>
              </a:solidFill>
              <a:latin typeface="Candara" pitchFamily="34" charset="0"/>
              <a:ea typeface="Times New Roman" pitchFamily="18" charset="0"/>
              <a:cs typeface="Arial" pitchFamily="34" charset="0"/>
            </a:endParaRPr>
          </a:p>
          <a:p>
            <a:pPr>
              <a:tabLst>
                <a:tab pos="5159375" algn="l"/>
              </a:tabLst>
              <a:defRPr/>
            </a:pPr>
            <a:r>
              <a:rPr lang="fr-FR" sz="1800" dirty="0">
                <a:solidFill>
                  <a:srgbClr val="003399"/>
                </a:solidFill>
                <a:latin typeface="Candara" pitchFamily="34" charset="0"/>
                <a:ea typeface="Times New Roman" pitchFamily="18" charset="0"/>
                <a:cs typeface="Arial" pitchFamily="34" charset="0"/>
              </a:rPr>
              <a:t>Schématiquement l'évaluation de la réserve ovarienne permet de savoir, en tenant compte de l'âge, si une tentative de FIV a des chances d'aboutir à un bon recrutement ovulaire, après traitement.</a:t>
            </a:r>
          </a:p>
          <a:p>
            <a:pPr>
              <a:tabLst>
                <a:tab pos="5159375" algn="l"/>
              </a:tabLst>
              <a:defRPr/>
            </a:pPr>
            <a:r>
              <a:rPr lang="fr-FR" sz="1800" dirty="0">
                <a:solidFill>
                  <a:srgbClr val="003399"/>
                </a:solidFill>
                <a:latin typeface="Candara" pitchFamily="34" charset="0"/>
                <a:ea typeface="Times New Roman" pitchFamily="18" charset="0"/>
                <a:cs typeface="Arial" pitchFamily="34" charset="0"/>
              </a:rPr>
              <a:t/>
            </a:r>
            <a:br>
              <a:rPr lang="fr-FR" sz="1800" dirty="0">
                <a:solidFill>
                  <a:srgbClr val="003399"/>
                </a:solidFill>
                <a:latin typeface="Candara" pitchFamily="34" charset="0"/>
                <a:ea typeface="Times New Roman" pitchFamily="18" charset="0"/>
                <a:cs typeface="Arial" pitchFamily="34" charset="0"/>
              </a:rPr>
            </a:br>
            <a:r>
              <a:rPr lang="fr-FR" sz="1800" dirty="0">
                <a:solidFill>
                  <a:srgbClr val="003399"/>
                </a:solidFill>
                <a:latin typeface="Candara" pitchFamily="34" charset="0"/>
                <a:ea typeface="Times New Roman" pitchFamily="18" charset="0"/>
                <a:cs typeface="Arial" pitchFamily="34" charset="0"/>
              </a:rPr>
              <a:t>les critères actuels sont, au 3</a:t>
            </a:r>
            <a:r>
              <a:rPr lang="fr-FR" sz="1800" baseline="30000" dirty="0">
                <a:solidFill>
                  <a:srgbClr val="003399"/>
                </a:solidFill>
                <a:latin typeface="Candara" pitchFamily="34" charset="0"/>
                <a:ea typeface="Times New Roman" pitchFamily="18" charset="0"/>
                <a:cs typeface="Arial" pitchFamily="34" charset="0"/>
              </a:rPr>
              <a:t>ème</a:t>
            </a:r>
            <a:r>
              <a:rPr lang="fr-FR" sz="1800" dirty="0">
                <a:solidFill>
                  <a:srgbClr val="003399"/>
                </a:solidFill>
                <a:latin typeface="Candara" pitchFamily="34" charset="0"/>
                <a:ea typeface="Times New Roman" pitchFamily="18" charset="0"/>
                <a:cs typeface="Arial" pitchFamily="34" charset="0"/>
              </a:rPr>
              <a:t> jour du cycle :</a:t>
            </a:r>
            <a:br>
              <a:rPr lang="fr-FR" sz="1800" dirty="0">
                <a:solidFill>
                  <a:srgbClr val="003399"/>
                </a:solidFill>
                <a:latin typeface="Candara" pitchFamily="34" charset="0"/>
                <a:ea typeface="Times New Roman" pitchFamily="18" charset="0"/>
                <a:cs typeface="Arial" pitchFamily="34" charset="0"/>
              </a:rPr>
            </a:br>
            <a:r>
              <a:rPr lang="fr-FR" sz="1800" dirty="0">
                <a:solidFill>
                  <a:srgbClr val="003399"/>
                </a:solidFill>
                <a:latin typeface="Candara" pitchFamily="34" charset="0"/>
                <a:ea typeface="Times New Roman" pitchFamily="18" charset="0"/>
                <a:cs typeface="Arial" pitchFamily="34" charset="0"/>
              </a:rPr>
              <a:t>	</a:t>
            </a:r>
            <a:endParaRPr lang="fr-FR" sz="1800" dirty="0" smtClean="0">
              <a:solidFill>
                <a:srgbClr val="003399"/>
              </a:solidFill>
              <a:latin typeface="Candara" pitchFamily="34" charset="0"/>
              <a:ea typeface="Times New Roman" pitchFamily="18" charset="0"/>
              <a:cs typeface="Arial" pitchFamily="34" charset="0"/>
            </a:endParaRPr>
          </a:p>
          <a:p>
            <a:pPr>
              <a:tabLst>
                <a:tab pos="5159375" algn="l"/>
              </a:tabLst>
              <a:defRPr/>
            </a:pPr>
            <a:r>
              <a:rPr lang="fr-FR" sz="1800" dirty="0" smtClean="0">
                <a:solidFill>
                  <a:srgbClr val="003399"/>
                </a:solidFill>
                <a:latin typeface="Candara" pitchFamily="34" charset="0"/>
                <a:ea typeface="Times New Roman" pitchFamily="18" charset="0"/>
                <a:cs typeface="Arial" pitchFamily="34" charset="0"/>
              </a:rPr>
              <a:t>- un œstradiol compris </a:t>
            </a:r>
            <a:r>
              <a:rPr lang="fr-FR" sz="1800" dirty="0">
                <a:solidFill>
                  <a:srgbClr val="003399"/>
                </a:solidFill>
                <a:latin typeface="Candara" pitchFamily="34" charset="0"/>
                <a:ea typeface="Times New Roman" pitchFamily="18" charset="0"/>
                <a:cs typeface="Arial" pitchFamily="34" charset="0"/>
              </a:rPr>
              <a:t>entre 40 et 80 </a:t>
            </a:r>
            <a:r>
              <a:rPr lang="fr-FR" sz="1800" dirty="0" err="1">
                <a:solidFill>
                  <a:srgbClr val="003399"/>
                </a:solidFill>
                <a:latin typeface="Candara" pitchFamily="34" charset="0"/>
                <a:ea typeface="Times New Roman" pitchFamily="18" charset="0"/>
                <a:cs typeface="Arial" pitchFamily="34" charset="0"/>
              </a:rPr>
              <a:t>pg</a:t>
            </a:r>
            <a:r>
              <a:rPr lang="fr-FR" sz="1800" dirty="0">
                <a:solidFill>
                  <a:srgbClr val="003399"/>
                </a:solidFill>
                <a:latin typeface="Candara" pitchFamily="34" charset="0"/>
                <a:ea typeface="Times New Roman" pitchFamily="18" charset="0"/>
                <a:cs typeface="Arial" pitchFamily="34" charset="0"/>
              </a:rPr>
              <a:t>/ml.</a:t>
            </a:r>
            <a:br>
              <a:rPr lang="fr-FR" sz="1800" dirty="0">
                <a:solidFill>
                  <a:srgbClr val="003399"/>
                </a:solidFill>
                <a:latin typeface="Candara" pitchFamily="34" charset="0"/>
                <a:ea typeface="Times New Roman" pitchFamily="18" charset="0"/>
                <a:cs typeface="Arial" pitchFamily="34" charset="0"/>
              </a:rPr>
            </a:br>
            <a:r>
              <a:rPr lang="fr-FR" sz="1800" dirty="0" smtClean="0">
                <a:solidFill>
                  <a:srgbClr val="003399"/>
                </a:solidFill>
                <a:latin typeface="Candara" pitchFamily="34" charset="0"/>
                <a:ea typeface="Times New Roman" pitchFamily="18" charset="0"/>
                <a:cs typeface="Arial" pitchFamily="34" charset="0"/>
              </a:rPr>
              <a:t>- une </a:t>
            </a:r>
            <a:r>
              <a:rPr lang="fr-FR" sz="1800" dirty="0">
                <a:solidFill>
                  <a:srgbClr val="003399"/>
                </a:solidFill>
                <a:latin typeface="Candara" pitchFamily="34" charset="0"/>
                <a:ea typeface="Times New Roman" pitchFamily="18" charset="0"/>
                <a:cs typeface="Arial" pitchFamily="34" charset="0"/>
              </a:rPr>
              <a:t>FSH inférieur à 12 </a:t>
            </a:r>
            <a:r>
              <a:rPr lang="fr-FR" sz="1800" dirty="0" err="1">
                <a:solidFill>
                  <a:srgbClr val="003399"/>
                </a:solidFill>
                <a:latin typeface="Candara" pitchFamily="34" charset="0"/>
                <a:ea typeface="Times New Roman" pitchFamily="18" charset="0"/>
                <a:cs typeface="Arial" pitchFamily="34" charset="0"/>
              </a:rPr>
              <a:t>mUI</a:t>
            </a:r>
            <a:r>
              <a:rPr lang="fr-FR" sz="1800" dirty="0">
                <a:solidFill>
                  <a:srgbClr val="003399"/>
                </a:solidFill>
                <a:latin typeface="Candara" pitchFamily="34" charset="0"/>
                <a:ea typeface="Times New Roman" pitchFamily="18" charset="0"/>
                <a:cs typeface="Arial" pitchFamily="34" charset="0"/>
              </a:rPr>
              <a:t>/ml.</a:t>
            </a:r>
            <a:br>
              <a:rPr lang="fr-FR" sz="1800" dirty="0">
                <a:solidFill>
                  <a:srgbClr val="003399"/>
                </a:solidFill>
                <a:latin typeface="Candara" pitchFamily="34" charset="0"/>
                <a:ea typeface="Times New Roman" pitchFamily="18" charset="0"/>
                <a:cs typeface="Arial" pitchFamily="34" charset="0"/>
              </a:rPr>
            </a:br>
            <a:r>
              <a:rPr lang="fr-FR" sz="1800" dirty="0" smtClean="0">
                <a:solidFill>
                  <a:srgbClr val="003399"/>
                </a:solidFill>
                <a:latin typeface="Candara" pitchFamily="34" charset="0"/>
                <a:ea typeface="Times New Roman" pitchFamily="18" charset="0"/>
                <a:cs typeface="Arial" pitchFamily="34" charset="0"/>
              </a:rPr>
              <a:t>- une </a:t>
            </a:r>
            <a:r>
              <a:rPr lang="fr-FR" sz="1800" dirty="0">
                <a:solidFill>
                  <a:srgbClr val="003399"/>
                </a:solidFill>
                <a:latin typeface="Candara" pitchFamily="34" charset="0"/>
                <a:ea typeface="Times New Roman" pitchFamily="18" charset="0"/>
                <a:cs typeface="Arial" pitchFamily="34" charset="0"/>
              </a:rPr>
              <a:t>inhibine sup à 45 </a:t>
            </a:r>
            <a:r>
              <a:rPr lang="fr-FR" sz="1800" dirty="0" err="1">
                <a:solidFill>
                  <a:srgbClr val="003399"/>
                </a:solidFill>
                <a:latin typeface="Candara" pitchFamily="34" charset="0"/>
                <a:ea typeface="Times New Roman" pitchFamily="18" charset="0"/>
                <a:cs typeface="Arial" pitchFamily="34" charset="0"/>
              </a:rPr>
              <a:t>pg</a:t>
            </a:r>
            <a:r>
              <a:rPr lang="fr-FR" sz="1800" dirty="0">
                <a:solidFill>
                  <a:srgbClr val="003399"/>
                </a:solidFill>
                <a:latin typeface="Candara" pitchFamily="34" charset="0"/>
                <a:ea typeface="Times New Roman" pitchFamily="18" charset="0"/>
                <a:cs typeface="Arial" pitchFamily="34" charset="0"/>
              </a:rPr>
              <a:t>/ml.</a:t>
            </a:r>
          </a:p>
          <a:p>
            <a:pPr>
              <a:tabLst>
                <a:tab pos="5159375" algn="l"/>
              </a:tabLst>
              <a:defRPr/>
            </a:pPr>
            <a:r>
              <a:rPr lang="fr-FR" sz="1800" dirty="0">
                <a:solidFill>
                  <a:srgbClr val="003399"/>
                </a:solidFill>
                <a:latin typeface="Candara" pitchFamily="34" charset="0"/>
                <a:ea typeface="Times New Roman" pitchFamily="18" charset="0"/>
                <a:cs typeface="Arial" pitchFamily="34" charset="0"/>
              </a:rPr>
              <a:t/>
            </a:r>
            <a:br>
              <a:rPr lang="fr-FR" sz="1800" dirty="0">
                <a:solidFill>
                  <a:srgbClr val="003399"/>
                </a:solidFill>
                <a:latin typeface="Candara" pitchFamily="34" charset="0"/>
                <a:ea typeface="Times New Roman" pitchFamily="18" charset="0"/>
                <a:cs typeface="Arial" pitchFamily="34" charset="0"/>
              </a:rPr>
            </a:br>
            <a:r>
              <a:rPr lang="fr-FR" sz="1800" dirty="0">
                <a:solidFill>
                  <a:srgbClr val="003399"/>
                </a:solidFill>
                <a:latin typeface="Candara" pitchFamily="34" charset="0"/>
                <a:ea typeface="Times New Roman" pitchFamily="18" charset="0"/>
                <a:cs typeface="Arial" pitchFamily="34" charset="0"/>
              </a:rPr>
              <a:t>ces critères "d'exclusion" seront probablement modifiés ou revus en fonction de l'évolution des connaissances.</a:t>
            </a:r>
          </a:p>
          <a:p>
            <a:pPr>
              <a:tabLst>
                <a:tab pos="5159375" algn="l"/>
              </a:tabLst>
              <a:defRPr/>
            </a:pPr>
            <a:r>
              <a:rPr lang="fr-FR" sz="1800" dirty="0">
                <a:solidFill>
                  <a:srgbClr val="003399"/>
                </a:solidFill>
                <a:latin typeface="Candara" pitchFamily="34" charset="0"/>
                <a:ea typeface="Times New Roman" pitchFamily="18" charset="0"/>
                <a:cs typeface="Arial" pitchFamily="34" charset="0"/>
              </a:rPr>
              <a:t/>
            </a:r>
            <a:br>
              <a:rPr lang="fr-FR" sz="1800" dirty="0">
                <a:solidFill>
                  <a:srgbClr val="003399"/>
                </a:solidFill>
                <a:latin typeface="Candara" pitchFamily="34" charset="0"/>
                <a:ea typeface="Times New Roman" pitchFamily="18" charset="0"/>
                <a:cs typeface="Arial" pitchFamily="34" charset="0"/>
              </a:rPr>
            </a:br>
            <a:r>
              <a:rPr lang="fr-FR" sz="1800" dirty="0">
                <a:solidFill>
                  <a:srgbClr val="003399"/>
                </a:solidFill>
                <a:latin typeface="Candara" pitchFamily="34" charset="0"/>
                <a:ea typeface="Times New Roman" pitchFamily="18" charset="0"/>
                <a:cs typeface="Arial" pitchFamily="34" charset="0"/>
              </a:rPr>
              <a:t>Aujourd'hui, Le dosage de l'hormone anti </a:t>
            </a:r>
            <a:r>
              <a:rPr lang="fr-FR" sz="1800" dirty="0" err="1">
                <a:solidFill>
                  <a:srgbClr val="003399"/>
                </a:solidFill>
                <a:latin typeface="Candara" pitchFamily="34" charset="0"/>
                <a:ea typeface="Times New Roman" pitchFamily="18" charset="0"/>
                <a:cs typeface="Arial" pitchFamily="34" charset="0"/>
              </a:rPr>
              <a:t>mûllerienne</a:t>
            </a:r>
            <a:r>
              <a:rPr lang="fr-FR" sz="1800" dirty="0">
                <a:solidFill>
                  <a:srgbClr val="003399"/>
                </a:solidFill>
                <a:latin typeface="Candara" pitchFamily="34" charset="0"/>
                <a:ea typeface="Times New Roman" pitchFamily="18" charset="0"/>
                <a:cs typeface="Arial" pitchFamily="34" charset="0"/>
              </a:rPr>
              <a:t> (AMH) est aussi utilisé pour évaluer la réserve ovarienne.</a:t>
            </a:r>
          </a:p>
        </p:txBody>
      </p:sp>
      <p:sp>
        <p:nvSpPr>
          <p:cNvPr id="4"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La Consultation -</a:t>
            </a:r>
          </a:p>
        </p:txBody>
      </p:sp>
    </p:spTree>
    <p:extLst>
      <p:ext uri="{BB962C8B-B14F-4D97-AF65-F5344CB8AC3E}">
        <p14:creationId xmlns:p14="http://schemas.microsoft.com/office/powerpoint/2010/main" val="3739930029"/>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660167"/>
            <a:ext cx="5280000" cy="392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436922"/>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24744"/>
            <a:ext cx="5616624" cy="509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018679"/>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84784"/>
            <a:ext cx="7320813"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722259"/>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cap="all" dirty="0" smtClean="0">
                <a:solidFill>
                  <a:srgbClr val="003399"/>
                </a:solidFill>
                <a:latin typeface="Candara" pitchFamily="34" charset="0"/>
              </a:rPr>
              <a:t>Hystéroscopie</a:t>
            </a:r>
            <a:endParaRPr lang="fr-FR" altLang="fr-FR" sz="2000" u="sng" cap="all" dirty="0">
              <a:solidFill>
                <a:srgbClr val="003399"/>
              </a:solidFill>
              <a:latin typeface="Candara" pitchFamily="34" charset="0"/>
            </a:endParaRPr>
          </a:p>
        </p:txBody>
      </p:sp>
    </p:spTree>
    <p:extLst>
      <p:ext uri="{BB962C8B-B14F-4D97-AF65-F5344CB8AC3E}">
        <p14:creationId xmlns:p14="http://schemas.microsoft.com/office/powerpoint/2010/main" val="661984302"/>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cap="all" dirty="0">
                <a:solidFill>
                  <a:srgbClr val="003399"/>
                </a:solidFill>
                <a:latin typeface="Candara" pitchFamily="34" charset="0"/>
              </a:rPr>
              <a:t>Caryotype</a:t>
            </a:r>
          </a:p>
        </p:txBody>
      </p:sp>
    </p:spTree>
    <p:extLst>
      <p:ext uri="{BB962C8B-B14F-4D97-AF65-F5344CB8AC3E}">
        <p14:creationId xmlns:p14="http://schemas.microsoft.com/office/powerpoint/2010/main" val="419674408"/>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92529"/>
            <a:ext cx="645795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9904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Rectangle 26"/>
          <p:cNvSpPr>
            <a:spLocks noChangeArrowheads="1"/>
          </p:cNvSpPr>
          <p:nvPr/>
        </p:nvSpPr>
        <p:spPr bwMode="auto">
          <a:xfrm>
            <a:off x="1142461" y="1366694"/>
            <a:ext cx="7429697" cy="46798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400" i="1" dirty="0" smtClean="0">
                <a:solidFill>
                  <a:srgbClr val="003399"/>
                </a:solidFill>
                <a:latin typeface="Candara" pitchFamily="34" charset="0"/>
              </a:rPr>
              <a:t>"Ici pas de miracle, pas de guérison assurée, </a:t>
            </a:r>
          </a:p>
          <a:p>
            <a:pPr algn="ctr" eaLnBrk="1" hangingPunct="1"/>
            <a:r>
              <a:rPr lang="fr-FR" altLang="fr-FR" sz="2400" i="1" dirty="0" smtClean="0">
                <a:solidFill>
                  <a:srgbClr val="003399"/>
                </a:solidFill>
                <a:latin typeface="Candara" pitchFamily="34" charset="0"/>
              </a:rPr>
              <a:t>seule est garantie la meilleure compétence possible"</a:t>
            </a:r>
          </a:p>
          <a:p>
            <a:pPr algn="ctr" eaLnBrk="1" hangingPunct="1"/>
            <a:endParaRPr lang="fr-FR" altLang="fr-FR" sz="2400" dirty="0" smtClean="0">
              <a:solidFill>
                <a:srgbClr val="003399"/>
              </a:solidFill>
              <a:latin typeface="Candara" pitchFamily="34" charset="0"/>
            </a:endParaRPr>
          </a:p>
          <a:p>
            <a:pPr algn="r" eaLnBrk="1" hangingPunct="1"/>
            <a:r>
              <a:rPr lang="fr-FR" altLang="fr-FR" sz="1800" dirty="0" smtClean="0">
                <a:solidFill>
                  <a:srgbClr val="003399"/>
                </a:solidFill>
                <a:latin typeface="Candara" pitchFamily="34" charset="0"/>
              </a:rPr>
              <a:t>A T STILL</a:t>
            </a:r>
            <a:endParaRPr lang="fr-FR" altLang="fr-FR" sz="1800" dirty="0">
              <a:solidFill>
                <a:srgbClr val="003399"/>
              </a:solidFill>
              <a:latin typeface="Candara" pitchFamily="34" charset="0"/>
            </a:endParaRPr>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LE TEST DE HÜNER</a:t>
            </a:r>
            <a:endParaRPr lang="fr-FR" altLang="fr-FR" sz="2000" u="sng" dirty="0">
              <a:solidFill>
                <a:srgbClr val="003399"/>
              </a:solidFill>
              <a:latin typeface="Candara" pitchFamily="34" charset="0"/>
            </a:endParaRPr>
          </a:p>
        </p:txBody>
      </p:sp>
      <p:sp>
        <p:nvSpPr>
          <p:cNvPr id="3" name="ZoneTexte 2"/>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35</a:t>
            </a:r>
            <a:endParaRPr lang="fr-FR" dirty="0">
              <a:solidFill>
                <a:srgbClr val="003399"/>
              </a:solidFill>
            </a:endParaRPr>
          </a:p>
        </p:txBody>
      </p:sp>
    </p:spTree>
    <p:extLst>
      <p:ext uri="{BB962C8B-B14F-4D97-AF65-F5344CB8AC3E}">
        <p14:creationId xmlns:p14="http://schemas.microsoft.com/office/powerpoint/2010/main" val="3045938742"/>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cap="all" dirty="0">
                <a:solidFill>
                  <a:srgbClr val="003399"/>
                </a:solidFill>
                <a:latin typeface="Candara" pitchFamily="34" charset="0"/>
              </a:rPr>
              <a:t>Examens bactériologiques </a:t>
            </a:r>
            <a:endParaRPr lang="fr-FR" altLang="fr-FR" sz="2000" u="sng" cap="all" dirty="0" smtClean="0">
              <a:solidFill>
                <a:srgbClr val="003399"/>
              </a:solidFill>
              <a:latin typeface="Candara" pitchFamily="34" charset="0"/>
            </a:endParaRPr>
          </a:p>
          <a:p>
            <a:pPr algn="ctr" eaLnBrk="1" hangingPunct="1"/>
            <a:r>
              <a:rPr lang="fr-FR" altLang="fr-FR" sz="2000" u="sng" cap="all" dirty="0" smtClean="0">
                <a:solidFill>
                  <a:srgbClr val="003399"/>
                </a:solidFill>
                <a:latin typeface="Candara" pitchFamily="34" charset="0"/>
              </a:rPr>
              <a:t>Et</a:t>
            </a:r>
          </a:p>
          <a:p>
            <a:pPr algn="ctr" eaLnBrk="1" hangingPunct="1"/>
            <a:r>
              <a:rPr lang="fr-FR" altLang="fr-FR" sz="2000" u="sng" cap="all" dirty="0" smtClean="0">
                <a:solidFill>
                  <a:srgbClr val="003399"/>
                </a:solidFill>
                <a:latin typeface="Candara" pitchFamily="34" charset="0"/>
              </a:rPr>
              <a:t> </a:t>
            </a:r>
            <a:r>
              <a:rPr lang="fr-FR" altLang="fr-FR" sz="2000" u="sng" cap="all" dirty="0">
                <a:solidFill>
                  <a:srgbClr val="003399"/>
                </a:solidFill>
                <a:latin typeface="Candara" pitchFamily="34" charset="0"/>
              </a:rPr>
              <a:t>biochimiques</a:t>
            </a:r>
          </a:p>
        </p:txBody>
      </p:sp>
    </p:spTree>
    <p:extLst>
      <p:ext uri="{BB962C8B-B14F-4D97-AF65-F5344CB8AC3E}">
        <p14:creationId xmlns:p14="http://schemas.microsoft.com/office/powerpoint/2010/main" val="1707577043"/>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3"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DIAGNOSTIC DE GROSSESSE</a:t>
            </a:r>
            <a:endParaRPr lang="fr-FR" altLang="fr-FR" sz="2000" u="sng" dirty="0">
              <a:solidFill>
                <a:srgbClr val="003399"/>
              </a:solidFill>
              <a:latin typeface="Candara" pitchFamily="34" charset="0"/>
            </a:endParaRPr>
          </a:p>
        </p:txBody>
      </p:sp>
    </p:spTree>
    <p:extLst>
      <p:ext uri="{BB962C8B-B14F-4D97-AF65-F5344CB8AC3E}">
        <p14:creationId xmlns:p14="http://schemas.microsoft.com/office/powerpoint/2010/main" val="969939968"/>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547664" y="5248137"/>
            <a:ext cx="5832648" cy="15841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fr-FR" altLang="fr-FR" sz="1800" dirty="0" smtClean="0">
              <a:solidFill>
                <a:srgbClr val="003399"/>
              </a:solidFill>
            </a:endParaRPr>
          </a:p>
          <a:p>
            <a:pPr eaLnBrk="1" hangingPunct="1"/>
            <a:endParaRPr lang="fr-FR" altLang="fr-FR" sz="1800" dirty="0">
              <a:solidFill>
                <a:srgbClr val="003399"/>
              </a:solidFill>
            </a:endParaRPr>
          </a:p>
          <a:p>
            <a:pPr eaLnBrk="1" hangingPunct="1"/>
            <a:r>
              <a:rPr lang="fr-FR" altLang="fr-FR" sz="1800" dirty="0" smtClean="0">
                <a:solidFill>
                  <a:srgbClr val="003399"/>
                </a:solidFill>
              </a:rPr>
              <a:t>- Test sanguin à 3 jours après transfert d'embryon</a:t>
            </a:r>
          </a:p>
          <a:p>
            <a:pPr eaLnBrk="1" hangingPunct="1"/>
            <a:r>
              <a:rPr lang="fr-FR" altLang="fr-FR" sz="1800" dirty="0" smtClean="0">
                <a:solidFill>
                  <a:srgbClr val="003399"/>
                </a:solidFill>
              </a:rPr>
              <a:t>- Résultats :</a:t>
            </a:r>
          </a:p>
          <a:p>
            <a:pPr lvl="1" indent="0" eaLnBrk="1" hangingPunct="1"/>
            <a:r>
              <a:rPr lang="fr-FR" altLang="fr-FR" sz="1800" dirty="0" smtClean="0">
                <a:solidFill>
                  <a:srgbClr val="003399"/>
                </a:solidFill>
              </a:rPr>
              <a:t>- &lt; 5 = négatif</a:t>
            </a:r>
          </a:p>
          <a:p>
            <a:pPr lvl="1" indent="0" eaLnBrk="1" hangingPunct="1"/>
            <a:r>
              <a:rPr lang="fr-FR" altLang="fr-FR" sz="1800" dirty="0" smtClean="0">
                <a:solidFill>
                  <a:srgbClr val="003399"/>
                </a:solidFill>
              </a:rPr>
              <a:t>- 10/20 = douteux</a:t>
            </a:r>
          </a:p>
          <a:p>
            <a:pPr lvl="1" indent="0" eaLnBrk="1" hangingPunct="1"/>
            <a:r>
              <a:rPr lang="fr-FR" altLang="fr-FR" sz="1800" dirty="0" smtClean="0">
                <a:solidFill>
                  <a:srgbClr val="003399"/>
                </a:solidFill>
              </a:rPr>
              <a:t>- &gt; 25 = positif</a:t>
            </a:r>
            <a:endParaRPr lang="fr-FR" altLang="fr-FR" sz="1800" u="sng" dirty="0">
              <a:solidFill>
                <a:srgbClr val="003399"/>
              </a:solidFill>
              <a:latin typeface="Candara" pitchFamily="34" charset="0"/>
            </a:endParaRPr>
          </a:p>
          <a:p>
            <a:pPr eaLnBrk="1" hangingPunct="1"/>
            <a:r>
              <a:rPr lang="fr-FR" altLang="fr-FR" sz="1800" dirty="0">
                <a:solidFill>
                  <a:srgbClr val="003399"/>
                </a:solidFill>
                <a:latin typeface="Candara" pitchFamily="34" charset="0"/>
              </a:rPr>
              <a:t/>
            </a:r>
            <a:br>
              <a:rPr lang="fr-FR" altLang="fr-FR" sz="1800" dirty="0">
                <a:solidFill>
                  <a:srgbClr val="003399"/>
                </a:solidFill>
                <a:latin typeface="Candara" pitchFamily="34" charset="0"/>
              </a:rPr>
            </a:br>
            <a:endParaRPr lang="fr-FR" altLang="fr-FR" sz="1800" dirty="0">
              <a:solidFill>
                <a:srgbClr val="003399"/>
              </a:solidFill>
            </a:endParaRPr>
          </a:p>
        </p:txBody>
      </p:sp>
      <p:pic>
        <p:nvPicPr>
          <p:cNvPr id="3" name="Image 2" descr="http://www.fivfrance.com/tableauHCG.jp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08734" y="851279"/>
            <a:ext cx="3147441" cy="4392488"/>
          </a:xfrm>
          <a:prstGeom prst="rect">
            <a:avLst/>
          </a:prstGeom>
          <a:noFill/>
          <a:ln>
            <a:noFill/>
          </a:ln>
        </p:spPr>
      </p:pic>
      <p:sp>
        <p:nvSpPr>
          <p:cNvPr id="5" name="Rectangle 1"/>
          <p:cNvSpPr>
            <a:spLocks noChangeArrowheads="1"/>
          </p:cNvSpPr>
          <p:nvPr/>
        </p:nvSpPr>
        <p:spPr bwMode="auto">
          <a:xfrm>
            <a:off x="1389063" y="158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20593" rIns="91440" bIns="220593"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ZoneTexte 5"/>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36</a:t>
            </a:r>
            <a:endParaRPr lang="fr-FR" dirty="0">
              <a:solidFill>
                <a:srgbClr val="003399"/>
              </a:solidFill>
            </a:endParaRPr>
          </a:p>
        </p:txBody>
      </p:sp>
    </p:spTree>
    <p:extLst>
      <p:ext uri="{BB962C8B-B14F-4D97-AF65-F5344CB8AC3E}">
        <p14:creationId xmlns:p14="http://schemas.microsoft.com/office/powerpoint/2010/main" val="2480838451"/>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3"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SYMPTHOMATOLOGIE </a:t>
            </a:r>
            <a:r>
              <a:rPr lang="fr-FR" altLang="fr-FR" sz="2000" u="sng" dirty="0">
                <a:solidFill>
                  <a:srgbClr val="003399"/>
                </a:solidFill>
                <a:latin typeface="Candara" pitchFamily="34" charset="0"/>
              </a:rPr>
              <a:t>UTERINE</a:t>
            </a:r>
          </a:p>
        </p:txBody>
      </p:sp>
      <p:sp>
        <p:nvSpPr>
          <p:cNvPr id="3" name="ZoneTexte 2"/>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47</a:t>
            </a:r>
            <a:endParaRPr lang="fr-FR" dirty="0">
              <a:solidFill>
                <a:srgbClr val="003399"/>
              </a:solidFill>
            </a:endParaRPr>
          </a:p>
        </p:txBody>
      </p:sp>
    </p:spTree>
    <p:extLst>
      <p:ext uri="{BB962C8B-B14F-4D97-AF65-F5344CB8AC3E}">
        <p14:creationId xmlns:p14="http://schemas.microsoft.com/office/powerpoint/2010/main" val="2617856792"/>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p:cNvSpPr>
            <a:spLocks noChangeArrowheads="1"/>
          </p:cNvSpPr>
          <p:nvPr/>
        </p:nvSpPr>
        <p:spPr bwMode="auto">
          <a:xfrm>
            <a:off x="642938" y="1773238"/>
            <a:ext cx="8286750" cy="4941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800" dirty="0">
                <a:solidFill>
                  <a:srgbClr val="003399"/>
                </a:solidFill>
              </a:rPr>
              <a:t> </a:t>
            </a:r>
            <a:r>
              <a:rPr lang="fr-FR" altLang="fr-FR" sz="1800" u="sng" dirty="0">
                <a:solidFill>
                  <a:srgbClr val="003399"/>
                </a:solidFill>
                <a:latin typeface="Candara" pitchFamily="34" charset="0"/>
              </a:rPr>
              <a:t>- Symptomatologie utérine -</a:t>
            </a:r>
          </a:p>
          <a:p>
            <a:pPr eaLnBrk="1" hangingPunct="1"/>
            <a:r>
              <a:rPr lang="fr-FR" altLang="fr-FR" sz="1800" u="sng" dirty="0">
                <a:solidFill>
                  <a:srgbClr val="003399"/>
                </a:solidFill>
                <a:latin typeface="Candara" pitchFamily="34" charset="0"/>
              </a:rPr>
              <a:t/>
            </a:r>
            <a:br>
              <a:rPr lang="fr-FR" altLang="fr-FR" sz="1800" u="sng" dirty="0">
                <a:solidFill>
                  <a:srgbClr val="003399"/>
                </a:solidFill>
                <a:latin typeface="Candara" pitchFamily="34" charset="0"/>
              </a:rPr>
            </a:br>
            <a:r>
              <a:rPr lang="fr-FR" altLang="fr-FR" sz="1800" dirty="0">
                <a:solidFill>
                  <a:srgbClr val="003399"/>
                </a:solidFill>
                <a:latin typeface="Candara" pitchFamily="34" charset="0"/>
              </a:rPr>
              <a:t>- 1 - Migraines occipitales ou occipito-frontales</a:t>
            </a:r>
          </a:p>
          <a:p>
            <a:pPr eaLnBrk="1" hangingPunct="1"/>
            <a:r>
              <a:rPr lang="fr-FR" altLang="fr-FR" sz="1800" dirty="0">
                <a:solidFill>
                  <a:srgbClr val="003399"/>
                </a:solidFill>
                <a:latin typeface="Candara" pitchFamily="34" charset="0"/>
              </a:rPr>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- 2 - Hyperesthésie </a:t>
            </a:r>
            <a:r>
              <a:rPr lang="fr-FR" altLang="fr-FR" sz="1800" dirty="0" err="1">
                <a:solidFill>
                  <a:srgbClr val="003399"/>
                </a:solidFill>
                <a:latin typeface="Candara" pitchFamily="34" charset="0"/>
              </a:rPr>
              <a:t>mamelonnaire</a:t>
            </a:r>
            <a:r>
              <a:rPr lang="fr-FR" altLang="fr-FR" sz="1800" dirty="0">
                <a:solidFill>
                  <a:srgbClr val="003399"/>
                </a:solidFill>
                <a:latin typeface="Candara" pitchFamily="34" charset="0"/>
              </a:rPr>
              <a:t>, aréolaire et péri-</a:t>
            </a:r>
            <a:r>
              <a:rPr lang="fr-FR" altLang="fr-FR" sz="1800" dirty="0" err="1">
                <a:solidFill>
                  <a:srgbClr val="003399"/>
                </a:solidFill>
                <a:latin typeface="Candara" pitchFamily="34" charset="0"/>
              </a:rPr>
              <a:t>aérolaire</a:t>
            </a:r>
            <a:endParaRPr lang="fr-FR" altLang="fr-FR" sz="1800" dirty="0">
              <a:solidFill>
                <a:srgbClr val="003399"/>
              </a:solidFill>
              <a:latin typeface="Candara" pitchFamily="34" charset="0"/>
            </a:endParaRPr>
          </a:p>
          <a:p>
            <a:pPr eaLnBrk="1" hangingPunct="1"/>
            <a:r>
              <a:rPr lang="fr-FR" altLang="fr-FR" sz="1800" dirty="0">
                <a:solidFill>
                  <a:srgbClr val="003399"/>
                </a:solidFill>
                <a:latin typeface="Candara" pitchFamily="34" charset="0"/>
              </a:rPr>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- 3 - Tension douloureuse abdominale inférieure et inguinale en forme de "slip.</a:t>
            </a:r>
          </a:p>
          <a:p>
            <a:pPr eaLnBrk="1" hangingPunct="1"/>
            <a:r>
              <a:rPr lang="fr-FR" altLang="fr-FR" sz="1800" dirty="0">
                <a:solidFill>
                  <a:srgbClr val="003399"/>
                </a:solidFill>
                <a:latin typeface="Candara" pitchFamily="34" charset="0"/>
              </a:rPr>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- 4 - </a:t>
            </a:r>
            <a:r>
              <a:rPr lang="fr-FR" altLang="fr-FR" sz="1800" dirty="0" err="1">
                <a:solidFill>
                  <a:srgbClr val="003399"/>
                </a:solidFill>
                <a:latin typeface="Candara" pitchFamily="34" charset="0"/>
              </a:rPr>
              <a:t>Dermalgies</a:t>
            </a:r>
            <a:r>
              <a:rPr lang="fr-FR" altLang="fr-FR" sz="1800" dirty="0">
                <a:solidFill>
                  <a:srgbClr val="003399"/>
                </a:solidFill>
                <a:latin typeface="Candara" pitchFamily="34" charset="0"/>
              </a:rPr>
              <a:t> de </a:t>
            </a:r>
            <a:r>
              <a:rPr lang="fr-FR" altLang="fr-FR" sz="1800" dirty="0" err="1">
                <a:solidFill>
                  <a:srgbClr val="003399"/>
                </a:solidFill>
                <a:latin typeface="Candara" pitchFamily="34" charset="0"/>
              </a:rPr>
              <a:t>Jarricot</a:t>
            </a:r>
            <a:r>
              <a:rPr lang="fr-FR" altLang="fr-FR" sz="1800" dirty="0">
                <a:solidFill>
                  <a:srgbClr val="003399"/>
                </a:solidFill>
                <a:latin typeface="Candara" pitchFamily="34" charset="0"/>
              </a:rPr>
              <a:t>: </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Antérieure: sur la ligne médiane dans le métamère d11 = le plexus 	hypogastrique, le </a:t>
            </a:r>
            <a:r>
              <a:rPr lang="fr-FR" altLang="fr-FR" sz="1800" dirty="0" err="1">
                <a:solidFill>
                  <a:srgbClr val="003399"/>
                </a:solidFill>
                <a:latin typeface="Candara" pitchFamily="34" charset="0"/>
              </a:rPr>
              <a:t>salpinx</a:t>
            </a:r>
            <a:r>
              <a:rPr lang="fr-FR" altLang="fr-FR" sz="1800" dirty="0">
                <a:solidFill>
                  <a:srgbClr val="003399"/>
                </a:solidFill>
                <a:latin typeface="Candara" pitchFamily="34" charset="0"/>
              </a:rPr>
              <a:t> et l'utérus.</a:t>
            </a:r>
            <a:br>
              <a:rPr lang="fr-FR" altLang="fr-FR" sz="1800" dirty="0">
                <a:solidFill>
                  <a:srgbClr val="003399"/>
                </a:solidFill>
                <a:latin typeface="Candara" pitchFamily="34" charset="0"/>
              </a:rPr>
            </a:br>
            <a:r>
              <a:rPr lang="fr-FR" altLang="fr-FR" sz="1800" dirty="0">
                <a:solidFill>
                  <a:srgbClr val="003399"/>
                </a:solidFill>
                <a:latin typeface="Candara" pitchFamily="34" charset="0"/>
              </a:rPr>
              <a:t>	- Postérieure: dans le métamère D12 au niveau de l'apophyse transverse de 	L5.</a:t>
            </a:r>
            <a:br>
              <a:rPr lang="fr-FR" altLang="fr-FR" sz="1800" dirty="0">
                <a:solidFill>
                  <a:srgbClr val="003399"/>
                </a:solidFill>
                <a:latin typeface="Candara" pitchFamily="34" charset="0"/>
              </a:rPr>
            </a:br>
            <a:endParaRPr lang="fr-FR" altLang="fr-FR" sz="1800" dirty="0">
              <a:solidFill>
                <a:srgbClr val="003399"/>
              </a:solidFill>
            </a:endParaRPr>
          </a:p>
        </p:txBody>
      </p:sp>
      <p:sp>
        <p:nvSpPr>
          <p:cNvPr id="176138"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Symptomatologie Utérine</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47</a:t>
            </a:r>
            <a:endParaRPr lang="fr-FR" dirty="0">
              <a:solidFill>
                <a:srgbClr val="003399"/>
              </a:solidFill>
            </a:endParaRPr>
          </a:p>
        </p:txBody>
      </p:sp>
    </p:spTree>
    <p:extLst>
      <p:ext uri="{BB962C8B-B14F-4D97-AF65-F5344CB8AC3E}">
        <p14:creationId xmlns:p14="http://schemas.microsoft.com/office/powerpoint/2010/main" val="3822057293"/>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p:cNvSpPr>
            <a:spLocks noChangeArrowheads="1"/>
          </p:cNvSpPr>
          <p:nvPr/>
        </p:nvSpPr>
        <p:spPr bwMode="auto">
          <a:xfrm>
            <a:off x="642938" y="1196975"/>
            <a:ext cx="8286750" cy="5518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sz="1800">
                <a:solidFill>
                  <a:srgbClr val="003399"/>
                </a:solidFill>
                <a:latin typeface="Candara" pitchFamily="34" charset="0"/>
              </a:rPr>
              <a:t/>
            </a:r>
            <a:br>
              <a:rPr lang="fr-FR" altLang="fr-FR" sz="1800">
                <a:solidFill>
                  <a:srgbClr val="003399"/>
                </a:solidFill>
                <a:latin typeface="Candara" pitchFamily="34" charset="0"/>
              </a:rPr>
            </a:br>
            <a:r>
              <a:rPr lang="fr-FR" altLang="fr-FR" sz="1800">
                <a:solidFill>
                  <a:srgbClr val="003399"/>
                </a:solidFill>
                <a:latin typeface="Candara" pitchFamily="34" charset="0"/>
              </a:rPr>
              <a:t>- 5 - Points de Chapman:</a:t>
            </a:r>
          </a:p>
          <a:p>
            <a:pPr eaLnBrk="1" hangingPunct="1"/>
            <a:r>
              <a:rPr lang="fr-FR" altLang="fr-FR" sz="1800">
                <a:solidFill>
                  <a:srgbClr val="003399"/>
                </a:solidFill>
                <a:latin typeface="Candara" pitchFamily="34" charset="0"/>
              </a:rPr>
              <a:t/>
            </a:r>
            <a:br>
              <a:rPr lang="fr-FR" altLang="fr-FR" sz="1800">
                <a:solidFill>
                  <a:srgbClr val="003399"/>
                </a:solidFill>
                <a:latin typeface="Candara" pitchFamily="34" charset="0"/>
              </a:rPr>
            </a:br>
            <a:r>
              <a:rPr lang="fr-FR" altLang="fr-FR" sz="1800">
                <a:solidFill>
                  <a:srgbClr val="003399"/>
                </a:solidFill>
                <a:latin typeface="Candara" pitchFamily="34" charset="0"/>
              </a:rPr>
              <a:t>	- Antérieurs: </a:t>
            </a:r>
          </a:p>
          <a:p>
            <a:pPr eaLnBrk="1" hangingPunct="1"/>
            <a:r>
              <a:rPr lang="fr-FR" altLang="fr-FR" sz="1800">
                <a:solidFill>
                  <a:srgbClr val="003399"/>
                </a:solidFill>
                <a:latin typeface="Candara" pitchFamily="34" charset="0"/>
              </a:rPr>
              <a:t/>
            </a:r>
            <a:br>
              <a:rPr lang="fr-FR" altLang="fr-FR" sz="1800">
                <a:solidFill>
                  <a:srgbClr val="003399"/>
                </a:solidFill>
                <a:latin typeface="Candara" pitchFamily="34" charset="0"/>
              </a:rPr>
            </a:br>
            <a:r>
              <a:rPr lang="fr-FR" altLang="fr-FR" sz="1800">
                <a:solidFill>
                  <a:srgbClr val="003399"/>
                </a:solidFill>
                <a:latin typeface="Candara" pitchFamily="34" charset="0"/>
              </a:rPr>
              <a:t>	Utérus et tissu conjonctif utérin = branche ischio-pubienne (de part et 	d'autre de la symphyse pubienne), pour les ligaments larges = face externe 	de cuisse sur 5 cm 	de large du trochanter à 5 cm au dessus du condyle 	externe. </a:t>
            </a:r>
            <a:br>
              <a:rPr lang="fr-FR" altLang="fr-FR" sz="1800">
                <a:solidFill>
                  <a:srgbClr val="003399"/>
                </a:solidFill>
                <a:latin typeface="Candara" pitchFamily="34" charset="0"/>
              </a:rPr>
            </a:br>
            <a:r>
              <a:rPr lang="fr-FR" altLang="fr-FR" sz="1800">
                <a:solidFill>
                  <a:srgbClr val="003399"/>
                </a:solidFill>
                <a:latin typeface="Candara" pitchFamily="34" charset="0"/>
              </a:rPr>
              <a:t>	- Postérieurs: pour l'utérus et les ligaments larges = mi distance entre 	l'EIPS et l'AE de 	L5</a:t>
            </a:r>
            <a:br>
              <a:rPr lang="fr-FR" altLang="fr-FR" sz="1800">
                <a:solidFill>
                  <a:srgbClr val="003399"/>
                </a:solidFill>
                <a:latin typeface="Candara" pitchFamily="34" charset="0"/>
              </a:rPr>
            </a:br>
            <a:r>
              <a:rPr lang="fr-FR" altLang="fr-FR" sz="1800">
                <a:solidFill>
                  <a:srgbClr val="003399"/>
                </a:solidFill>
                <a:latin typeface="Candara" pitchFamily="34" charset="0"/>
              </a:rPr>
              <a:t>	pour le tissu conjonctif utérin entre l'apophyse transverse de L5 et la crête iliaque.</a:t>
            </a:r>
            <a:br>
              <a:rPr lang="fr-FR" altLang="fr-FR" sz="1800">
                <a:solidFill>
                  <a:srgbClr val="003399"/>
                </a:solidFill>
                <a:latin typeface="Candara" pitchFamily="34" charset="0"/>
              </a:rPr>
            </a:br>
            <a:r>
              <a:rPr lang="fr-FR" altLang="fr-FR" sz="1800">
                <a:solidFill>
                  <a:srgbClr val="003399"/>
                </a:solidFill>
                <a:latin typeface="Candara" pitchFamily="34" charset="0"/>
              </a:rPr>
              <a:t>- 6 - Rigidité de l'étage D10 / L2.</a:t>
            </a:r>
            <a:br>
              <a:rPr lang="fr-FR" altLang="fr-FR" sz="1800">
                <a:solidFill>
                  <a:srgbClr val="003399"/>
                </a:solidFill>
                <a:latin typeface="Candara" pitchFamily="34" charset="0"/>
              </a:rPr>
            </a:br>
            <a:r>
              <a:rPr lang="fr-FR" altLang="fr-FR" sz="1800">
                <a:solidFill>
                  <a:srgbClr val="003399"/>
                </a:solidFill>
                <a:latin typeface="Candara" pitchFamily="34" charset="0"/>
              </a:rPr>
              <a:t>- 7 – Lombo-sacralgie L5 irradiant aux fesses et à la partie postérieure des cuisses.</a:t>
            </a:r>
            <a:br>
              <a:rPr lang="fr-FR" altLang="fr-FR" sz="1800">
                <a:solidFill>
                  <a:srgbClr val="003399"/>
                </a:solidFill>
                <a:latin typeface="Candara" pitchFamily="34" charset="0"/>
              </a:rPr>
            </a:br>
            <a:r>
              <a:rPr lang="fr-FR" altLang="fr-FR" sz="1800">
                <a:solidFill>
                  <a:srgbClr val="003399"/>
                </a:solidFill>
                <a:latin typeface="Candara" pitchFamily="34" charset="0"/>
              </a:rPr>
              <a:t>- 8 - Tension du ou des muscles TFL.</a:t>
            </a:r>
            <a:br>
              <a:rPr lang="fr-FR" altLang="fr-FR" sz="1800">
                <a:solidFill>
                  <a:srgbClr val="003399"/>
                </a:solidFill>
                <a:latin typeface="Candara" pitchFamily="34" charset="0"/>
              </a:rPr>
            </a:br>
            <a:r>
              <a:rPr lang="fr-FR" altLang="fr-FR" sz="1800">
                <a:solidFill>
                  <a:srgbClr val="003399"/>
                </a:solidFill>
                <a:latin typeface="Candara" pitchFamily="34" charset="0"/>
              </a:rPr>
              <a:t>- 9 - Tension douloureuse en barre des EIAS à l'ombilic.</a:t>
            </a:r>
            <a:endParaRPr lang="fr-FR" altLang="fr-FR" sz="1800">
              <a:solidFill>
                <a:srgbClr val="003399"/>
              </a:solidFill>
            </a:endParaRP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51</a:t>
            </a:r>
            <a:endParaRPr lang="fr-FR" dirty="0">
              <a:solidFill>
                <a:srgbClr val="003399"/>
              </a:solidFill>
            </a:endParaRPr>
          </a:p>
        </p:txBody>
      </p:sp>
      <p:sp>
        <p:nvSpPr>
          <p:cNvPr id="5" name="Rectangle 26"/>
          <p:cNvSpPr>
            <a:spLocks noChangeArrowheads="1"/>
          </p:cNvSpPr>
          <p:nvPr/>
        </p:nvSpPr>
        <p:spPr bwMode="auto">
          <a:xfrm>
            <a:off x="2051050" y="765175"/>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1800" u="sng" dirty="0">
                <a:solidFill>
                  <a:srgbClr val="003399"/>
                </a:solidFill>
                <a:latin typeface="Candara" pitchFamily="34" charset="0"/>
              </a:rPr>
              <a:t>- Symptomatologie Utérine</a:t>
            </a:r>
          </a:p>
        </p:txBody>
      </p:sp>
    </p:spTree>
    <p:extLst>
      <p:ext uri="{BB962C8B-B14F-4D97-AF65-F5344CB8AC3E}">
        <p14:creationId xmlns:p14="http://schemas.microsoft.com/office/powerpoint/2010/main" val="3115765197"/>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85347"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598023" name="Rectangle 9"/>
          <p:cNvSpPr>
            <a:spLocks noChangeArrowheads="1"/>
          </p:cNvSpPr>
          <p:nvPr/>
        </p:nvSpPr>
        <p:spPr bwMode="auto">
          <a:xfrm>
            <a:off x="1500188" y="1196975"/>
            <a:ext cx="6311900" cy="51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eaLnBrk="1" hangingPunct="1">
              <a:buFontTx/>
              <a:buChar char="-"/>
              <a:defRPr/>
            </a:pPr>
            <a:r>
              <a:rPr lang="fr-FR" altLang="zh-CN" sz="1800" u="sng" dirty="0">
                <a:solidFill>
                  <a:srgbClr val="003399"/>
                </a:solidFill>
                <a:latin typeface="Candara" pitchFamily="34" charset="0"/>
                <a:ea typeface="SimSun" pitchFamily="2" charset="-122"/>
              </a:rPr>
              <a:t> L'état d'esprit des </a:t>
            </a:r>
            <a:r>
              <a:rPr lang="fr-FR" altLang="zh-CN" sz="1800" u="sng" dirty="0" smtClean="0">
                <a:solidFill>
                  <a:srgbClr val="003399"/>
                </a:solidFill>
                <a:latin typeface="Candara" pitchFamily="34" charset="0"/>
                <a:ea typeface="SimSun" pitchFamily="2" charset="-122"/>
              </a:rPr>
              <a:t>patientes :</a:t>
            </a:r>
            <a:r>
              <a:rPr lang="fr-FR" altLang="zh-CN" sz="1800" u="sng" dirty="0">
                <a:solidFill>
                  <a:srgbClr val="003399"/>
                </a:solidFill>
                <a:latin typeface="Candara" pitchFamily="34" charset="0"/>
                <a:ea typeface="SimSun" pitchFamily="2" charset="-122"/>
              </a:rPr>
              <a:t/>
            </a:r>
            <a:br>
              <a:rPr lang="fr-FR" altLang="zh-CN" sz="1800" u="sng"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Les variables des histoires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 vécu de l'incapacité</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 vécu du traitement</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 comportement général</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La vision de l'ostéopathe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u="sng" dirty="0">
                <a:solidFill>
                  <a:srgbClr val="003399"/>
                </a:solidFill>
                <a:latin typeface="Candara" pitchFamily="34" charset="0"/>
                <a:ea typeface="SimSun" pitchFamily="2" charset="-122"/>
              </a:rPr>
              <a:t>- L'avis du </a:t>
            </a:r>
            <a:r>
              <a:rPr lang="fr-FR" altLang="zh-CN" sz="1800" u="sng" dirty="0" smtClean="0">
                <a:solidFill>
                  <a:srgbClr val="003399"/>
                </a:solidFill>
                <a:latin typeface="Candara" pitchFamily="34" charset="0"/>
                <a:ea typeface="SimSun" pitchFamily="2" charset="-122"/>
              </a:rPr>
              <a:t>psychanalyste</a:t>
            </a:r>
            <a:r>
              <a:rPr lang="fr-FR" altLang="zh-CN" sz="1800" u="sng" dirty="0">
                <a:solidFill>
                  <a:srgbClr val="003399"/>
                </a:solidFill>
                <a:latin typeface="Candara" pitchFamily="34" charset="0"/>
                <a:ea typeface="SimSun" pitchFamily="2" charset="-122"/>
              </a:rPr>
              <a:t> </a:t>
            </a:r>
            <a:r>
              <a:rPr lang="fr-FR" altLang="zh-CN" sz="1800" u="sng" dirty="0" smtClean="0">
                <a:solidFill>
                  <a:srgbClr val="003399"/>
                </a:solidFill>
                <a:latin typeface="Candara" pitchFamily="34" charset="0"/>
                <a:ea typeface="SimSun" pitchFamily="2" charset="-122"/>
              </a:rPr>
              <a:t>:</a:t>
            </a:r>
            <a:r>
              <a:rPr lang="fr-FR" altLang="zh-CN" sz="1800" u="sng" dirty="0">
                <a:solidFill>
                  <a:srgbClr val="003399"/>
                </a:solidFill>
                <a:latin typeface="Candara" pitchFamily="34" charset="0"/>
                <a:ea typeface="SimSun" pitchFamily="2" charset="-122"/>
              </a:rPr>
              <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 contexte familial</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 comportement œdipien</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L'image de l'Homme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L'image de la Mère… et du Père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r>
            <a:br>
              <a:rPr lang="fr-FR" altLang="zh-CN" sz="1800" dirty="0">
                <a:solidFill>
                  <a:srgbClr val="003399"/>
                </a:solidFill>
                <a:latin typeface="Candara" pitchFamily="34" charset="0"/>
                <a:ea typeface="SimSun" pitchFamily="2" charset="-122"/>
              </a:rPr>
            </a:br>
            <a:endParaRPr lang="fr-FR" sz="1800" u="sng" dirty="0">
              <a:solidFill>
                <a:srgbClr val="003399"/>
              </a:solidFill>
              <a:latin typeface="Candara" pitchFamily="34" charset="0"/>
              <a:ea typeface="SimSun" pitchFamily="2" charset="-122"/>
            </a:endParaRPr>
          </a:p>
        </p:txBody>
      </p:sp>
      <p:sp>
        <p:nvSpPr>
          <p:cNvPr id="14" name="Rectangle 95"/>
          <p:cNvSpPr>
            <a:spLocks noChangeArrowheads="1"/>
          </p:cNvSpPr>
          <p:nvPr/>
        </p:nvSpPr>
        <p:spPr bwMode="auto">
          <a:xfrm>
            <a:off x="1857375" y="714375"/>
            <a:ext cx="5429250" cy="3079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fr-FR" sz="1800" u="sng" dirty="0">
                <a:solidFill>
                  <a:srgbClr val="003399"/>
                </a:solidFill>
                <a:latin typeface="Candara" pitchFamily="34" charset="0"/>
              </a:rPr>
              <a:t>- L'Aspect psychologique des Patientes -</a:t>
            </a:r>
          </a:p>
        </p:txBody>
      </p:sp>
    </p:spTree>
    <p:extLst>
      <p:ext uri="{BB962C8B-B14F-4D97-AF65-F5344CB8AC3E}">
        <p14:creationId xmlns:p14="http://schemas.microsoft.com/office/powerpoint/2010/main" val="1793914363"/>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86371"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598023" name="Rectangle 9"/>
          <p:cNvSpPr>
            <a:spLocks noChangeArrowheads="1"/>
          </p:cNvSpPr>
          <p:nvPr/>
        </p:nvSpPr>
        <p:spPr bwMode="auto">
          <a:xfrm>
            <a:off x="1500188" y="1196975"/>
            <a:ext cx="6311900" cy="51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fr-FR" altLang="zh-CN" sz="1800" u="sng" dirty="0">
                <a:solidFill>
                  <a:srgbClr val="003399"/>
                </a:solidFill>
                <a:latin typeface="Candara" pitchFamily="34" charset="0"/>
                <a:ea typeface="SimSun" pitchFamily="2" charset="-122"/>
              </a:rPr>
              <a:t>- La conduite à </a:t>
            </a:r>
            <a:r>
              <a:rPr lang="fr-FR" altLang="zh-CN" sz="1800" u="sng" dirty="0" smtClean="0">
                <a:solidFill>
                  <a:srgbClr val="003399"/>
                </a:solidFill>
                <a:latin typeface="Candara" pitchFamily="34" charset="0"/>
                <a:ea typeface="SimSun" pitchFamily="2" charset="-122"/>
              </a:rPr>
              <a:t>tenir :</a:t>
            </a:r>
            <a:r>
              <a:rPr lang="fr-FR" altLang="zh-CN" sz="1800" u="sng" dirty="0">
                <a:solidFill>
                  <a:srgbClr val="003399"/>
                </a:solidFill>
                <a:latin typeface="Candara" pitchFamily="34" charset="0"/>
                <a:ea typeface="SimSun" pitchFamily="2" charset="-122"/>
              </a:rPr>
              <a:t/>
            </a:r>
            <a:br>
              <a:rPr lang="fr-FR" altLang="zh-CN" sz="1800" u="sng"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L'écoute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L'empathie</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Les promesses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Les pourcentages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Les espoirs</a:t>
            </a:r>
            <a:br>
              <a:rPr lang="fr-FR" altLang="zh-CN" sz="1800" dirty="0">
                <a:solidFill>
                  <a:srgbClr val="003399"/>
                </a:solidFill>
                <a:latin typeface="Candara" pitchFamily="34" charset="0"/>
                <a:ea typeface="SimSun" pitchFamily="2" charset="-122"/>
              </a:rPr>
            </a:br>
            <a:r>
              <a:rPr lang="fr-FR" altLang="zh-CN" sz="1800" dirty="0">
                <a:solidFill>
                  <a:srgbClr val="003399"/>
                </a:solidFill>
                <a:latin typeface="Candara" pitchFamily="34" charset="0"/>
                <a:ea typeface="SimSun" pitchFamily="2" charset="-122"/>
              </a:rPr>
              <a:t>	- Les succès…</a:t>
            </a:r>
            <a:endParaRPr lang="fr-FR" sz="1800" u="sng" dirty="0">
              <a:solidFill>
                <a:srgbClr val="003399"/>
              </a:solidFill>
              <a:latin typeface="Candara" pitchFamily="34" charset="0"/>
              <a:ea typeface="SimSun" pitchFamily="2" charset="-122"/>
            </a:endParaRPr>
          </a:p>
        </p:txBody>
      </p:sp>
      <p:sp>
        <p:nvSpPr>
          <p:cNvPr id="14" name="Rectangle 95"/>
          <p:cNvSpPr>
            <a:spLocks noChangeArrowheads="1"/>
          </p:cNvSpPr>
          <p:nvPr/>
        </p:nvSpPr>
        <p:spPr bwMode="auto">
          <a:xfrm>
            <a:off x="1857375" y="714375"/>
            <a:ext cx="5429250" cy="3079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fr-FR" sz="1800" u="sng" dirty="0">
                <a:solidFill>
                  <a:srgbClr val="003399"/>
                </a:solidFill>
                <a:latin typeface="Candara" pitchFamily="34" charset="0"/>
              </a:rPr>
              <a:t>- L'Aspect psychologique des Patientes -</a:t>
            </a:r>
          </a:p>
        </p:txBody>
      </p:sp>
    </p:spTree>
    <p:extLst>
      <p:ext uri="{BB962C8B-B14F-4D97-AF65-F5344CB8AC3E}">
        <p14:creationId xmlns:p14="http://schemas.microsoft.com/office/powerpoint/2010/main" val="1765795930"/>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3"/>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spcBef>
                <a:spcPct val="50000"/>
              </a:spcBef>
            </a:pPr>
            <a:endParaRPr lang="fr-FR" altLang="fr-FR" baseline="30000">
              <a:solidFill>
                <a:srgbClr val="003399"/>
              </a:solidFill>
            </a:endParaRPr>
          </a:p>
        </p:txBody>
      </p:sp>
      <p:sp>
        <p:nvSpPr>
          <p:cNvPr id="187395" name="Rectangle 6"/>
          <p:cNvSpPr>
            <a:spLocks noChangeArrowheads="1"/>
          </p:cNvSpPr>
          <p:nvPr/>
        </p:nvSpPr>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r>
              <a:rPr lang="fr-FR" altLang="fr-FR">
                <a:solidFill>
                  <a:srgbClr val="003399"/>
                </a:solidFill>
              </a:rPr>
              <a:t/>
            </a:r>
            <a:br>
              <a:rPr lang="fr-FR" altLang="fr-FR">
                <a:solidFill>
                  <a:srgbClr val="003399"/>
                </a:solidFill>
              </a:rPr>
            </a:br>
            <a:endParaRPr lang="fr-FR" altLang="fr-FR">
              <a:solidFill>
                <a:srgbClr val="003399"/>
              </a:solidFill>
            </a:endParaRPr>
          </a:p>
        </p:txBody>
      </p:sp>
      <p:sp>
        <p:nvSpPr>
          <p:cNvPr id="598023" name="Rectangle 9"/>
          <p:cNvSpPr>
            <a:spLocks noChangeArrowheads="1"/>
          </p:cNvSpPr>
          <p:nvPr/>
        </p:nvSpPr>
        <p:spPr bwMode="auto">
          <a:xfrm>
            <a:off x="827088" y="1412875"/>
            <a:ext cx="7561262" cy="48244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fr-FR" sz="2000" u="sng" dirty="0">
                <a:solidFill>
                  <a:srgbClr val="003399"/>
                </a:solidFill>
                <a:latin typeface="Candara" pitchFamily="34" charset="0"/>
                <a:ea typeface="SimSun" pitchFamily="2" charset="-122"/>
              </a:rPr>
              <a:t>- Référence littéraire -</a:t>
            </a:r>
          </a:p>
          <a:p>
            <a:pPr algn="ctr" eaLnBrk="1" hangingPunct="1">
              <a:defRPr/>
            </a:pPr>
            <a:endParaRPr lang="fr-FR" sz="2000" u="sng" dirty="0">
              <a:solidFill>
                <a:srgbClr val="003399"/>
              </a:solidFill>
              <a:latin typeface="Candara" pitchFamily="34" charset="0"/>
              <a:ea typeface="SimSun" pitchFamily="2" charset="-122"/>
            </a:endParaRPr>
          </a:p>
          <a:p>
            <a:pPr algn="ctr" eaLnBrk="1" hangingPunct="1">
              <a:defRPr/>
            </a:pPr>
            <a:r>
              <a:rPr lang="fr-FR" sz="2000" u="sng" dirty="0">
                <a:solidFill>
                  <a:srgbClr val="003399"/>
                </a:solidFill>
                <a:latin typeface="Candara" pitchFamily="34" charset="0"/>
                <a:ea typeface="SimSun" pitchFamily="2" charset="-122"/>
              </a:rPr>
              <a:t>"Les Bébés de l'Inconscient"</a:t>
            </a:r>
          </a:p>
          <a:p>
            <a:pPr algn="ctr" eaLnBrk="1" hangingPunct="1">
              <a:defRPr/>
            </a:pPr>
            <a:endParaRPr lang="fr-FR" sz="2000" u="sng" dirty="0">
              <a:solidFill>
                <a:srgbClr val="003399"/>
              </a:solidFill>
              <a:latin typeface="Candara" pitchFamily="34" charset="0"/>
              <a:ea typeface="SimSun" pitchFamily="2" charset="-122"/>
            </a:endParaRPr>
          </a:p>
          <a:p>
            <a:pPr algn="ctr" eaLnBrk="1" hangingPunct="1">
              <a:defRPr/>
            </a:pPr>
            <a:r>
              <a:rPr lang="fr-FR" sz="2000" u="sng" dirty="0">
                <a:solidFill>
                  <a:srgbClr val="003399"/>
                </a:solidFill>
                <a:latin typeface="Candara" pitchFamily="34" charset="0"/>
                <a:ea typeface="SimSun" pitchFamily="2" charset="-122"/>
              </a:rPr>
              <a:t>Le </a:t>
            </a:r>
            <a:r>
              <a:rPr lang="fr-FR" sz="2000" u="sng" dirty="0" err="1">
                <a:solidFill>
                  <a:srgbClr val="003399"/>
                </a:solidFill>
                <a:latin typeface="Candara" pitchFamily="34" charset="0"/>
                <a:ea typeface="SimSun" pitchFamily="2" charset="-122"/>
              </a:rPr>
              <a:t>psychanaliste</a:t>
            </a:r>
            <a:r>
              <a:rPr lang="fr-FR" sz="2000" u="sng" dirty="0">
                <a:solidFill>
                  <a:srgbClr val="003399"/>
                </a:solidFill>
                <a:latin typeface="Candara" pitchFamily="34" charset="0"/>
                <a:ea typeface="SimSun" pitchFamily="2" charset="-122"/>
              </a:rPr>
              <a:t> face aux</a:t>
            </a:r>
          </a:p>
          <a:p>
            <a:pPr algn="ctr" eaLnBrk="1" hangingPunct="1">
              <a:defRPr/>
            </a:pPr>
            <a:r>
              <a:rPr lang="fr-FR" sz="2000" u="sng" dirty="0">
                <a:solidFill>
                  <a:srgbClr val="003399"/>
                </a:solidFill>
                <a:latin typeface="Candara" pitchFamily="34" charset="0"/>
                <a:ea typeface="SimSun" pitchFamily="2" charset="-122"/>
              </a:rPr>
              <a:t> stérilités féminines d'aujourd'hui</a:t>
            </a:r>
          </a:p>
          <a:p>
            <a:pPr algn="ctr" eaLnBrk="1" hangingPunct="1">
              <a:defRPr/>
            </a:pPr>
            <a:endParaRPr lang="fr-FR" sz="2000" u="sng" dirty="0">
              <a:solidFill>
                <a:srgbClr val="003399"/>
              </a:solidFill>
              <a:latin typeface="Candara" pitchFamily="34" charset="0"/>
              <a:ea typeface="SimSun" pitchFamily="2" charset="-122"/>
            </a:endParaRPr>
          </a:p>
          <a:p>
            <a:pPr algn="ctr" eaLnBrk="1" hangingPunct="1">
              <a:defRPr/>
            </a:pPr>
            <a:r>
              <a:rPr lang="fr-FR" sz="2000" u="sng" dirty="0">
                <a:solidFill>
                  <a:srgbClr val="003399"/>
                </a:solidFill>
                <a:latin typeface="Candara" pitchFamily="34" charset="0"/>
                <a:ea typeface="SimSun" pitchFamily="2" charset="-122"/>
              </a:rPr>
              <a:t>De</a:t>
            </a:r>
          </a:p>
          <a:p>
            <a:pPr algn="ctr" eaLnBrk="1" hangingPunct="1">
              <a:defRPr/>
            </a:pPr>
            <a:endParaRPr lang="fr-FR" sz="2000" u="sng" dirty="0">
              <a:solidFill>
                <a:srgbClr val="003399"/>
              </a:solidFill>
              <a:latin typeface="Candara" pitchFamily="34" charset="0"/>
              <a:ea typeface="SimSun" pitchFamily="2" charset="-122"/>
            </a:endParaRPr>
          </a:p>
          <a:p>
            <a:pPr algn="ctr" eaLnBrk="1" hangingPunct="1">
              <a:defRPr/>
            </a:pPr>
            <a:r>
              <a:rPr lang="fr-FR" sz="2000" u="sng" dirty="0">
                <a:solidFill>
                  <a:srgbClr val="003399"/>
                </a:solidFill>
                <a:latin typeface="Candara" pitchFamily="34" charset="0"/>
                <a:ea typeface="SimSun" pitchFamily="2" charset="-122"/>
              </a:rPr>
              <a:t>Sylvie FAURE-PRAGIER</a:t>
            </a:r>
          </a:p>
          <a:p>
            <a:pPr algn="ctr" eaLnBrk="1" hangingPunct="1">
              <a:defRPr/>
            </a:pPr>
            <a:endParaRPr lang="fr-FR" sz="2000" u="sng" dirty="0">
              <a:solidFill>
                <a:srgbClr val="003399"/>
              </a:solidFill>
              <a:latin typeface="Candara" pitchFamily="34" charset="0"/>
              <a:ea typeface="SimSun" pitchFamily="2" charset="-122"/>
            </a:endParaRPr>
          </a:p>
          <a:p>
            <a:pPr algn="ctr" eaLnBrk="1" hangingPunct="1">
              <a:defRPr/>
            </a:pPr>
            <a:r>
              <a:rPr lang="fr-FR" sz="2000" u="sng" dirty="0">
                <a:solidFill>
                  <a:srgbClr val="003399"/>
                </a:solidFill>
                <a:latin typeface="Candara" pitchFamily="34" charset="0"/>
                <a:ea typeface="SimSun" pitchFamily="2" charset="-122"/>
              </a:rPr>
              <a:t>Edition: PUF </a:t>
            </a:r>
          </a:p>
        </p:txBody>
      </p:sp>
      <p:sp>
        <p:nvSpPr>
          <p:cNvPr id="14" name="Rectangle 95"/>
          <p:cNvSpPr>
            <a:spLocks noChangeArrowheads="1"/>
          </p:cNvSpPr>
          <p:nvPr/>
        </p:nvSpPr>
        <p:spPr bwMode="auto">
          <a:xfrm>
            <a:off x="1857375" y="714375"/>
            <a:ext cx="5429250" cy="3079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fr-FR" sz="1800" u="sng" dirty="0">
                <a:solidFill>
                  <a:srgbClr val="003399"/>
                </a:solidFill>
                <a:latin typeface="Candara" pitchFamily="34" charset="0"/>
              </a:rPr>
              <a:t>- L'Aspect psychologique des Patientes -</a:t>
            </a:r>
          </a:p>
        </p:txBody>
      </p:sp>
    </p:spTree>
    <p:extLst>
      <p:ext uri="{BB962C8B-B14F-4D97-AF65-F5344CB8AC3E}">
        <p14:creationId xmlns:p14="http://schemas.microsoft.com/office/powerpoint/2010/main" val="115906398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8" descr="4bil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449262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26"/>
          <p:cNvSpPr>
            <a:spLocks noChangeArrowheads="1"/>
          </p:cNvSpPr>
          <p:nvPr/>
        </p:nvSpPr>
        <p:spPr bwMode="auto">
          <a:xfrm>
            <a:off x="2071688" y="714375"/>
            <a:ext cx="6192837"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u="sng">
                <a:solidFill>
                  <a:srgbClr val="003399"/>
                </a:solidFill>
                <a:latin typeface="Candara" pitchFamily="34" charset="0"/>
              </a:rPr>
              <a:t>- Rappels Physiologiques -</a:t>
            </a:r>
          </a:p>
        </p:txBody>
      </p:sp>
      <p:sp>
        <p:nvSpPr>
          <p:cNvPr id="11" name="ZoneTexte 10"/>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11</a:t>
            </a:r>
            <a:endParaRPr lang="fr-FR" dirty="0">
              <a:solidFill>
                <a:srgbClr val="003399"/>
              </a:solidFill>
            </a:endParaRPr>
          </a:p>
        </p:txBody>
      </p:sp>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5" name="Rectangle 26"/>
          <p:cNvSpPr>
            <a:spLocks noChangeArrowheads="1"/>
          </p:cNvSpPr>
          <p:nvPr/>
        </p:nvSpPr>
        <p:spPr bwMode="auto">
          <a:xfrm>
            <a:off x="2000250" y="1773238"/>
            <a:ext cx="557212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pitchFamily="34" charset="0"/>
              </a:defRPr>
            </a:lvl1pPr>
            <a:lvl2pPr marL="742950" indent="-285750">
              <a:defRPr sz="1400">
                <a:solidFill>
                  <a:schemeClr val="tx1"/>
                </a:solidFill>
                <a:latin typeface="Arial" pitchFamily="34" charset="0"/>
              </a:defRPr>
            </a:lvl2pPr>
            <a:lvl3pPr marL="1143000" indent="-228600">
              <a:defRPr sz="14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fr-FR" altLang="fr-FR" sz="2000" u="sng" dirty="0" smtClean="0">
                <a:solidFill>
                  <a:srgbClr val="003399"/>
                </a:solidFill>
                <a:latin typeface="Candara" pitchFamily="34" charset="0"/>
              </a:rPr>
              <a:t>VISION OSTEOPATHIQUE DE L'INFERTILITE</a:t>
            </a:r>
            <a:endParaRPr lang="fr-FR" altLang="fr-FR" sz="2000" u="sng" dirty="0">
              <a:solidFill>
                <a:srgbClr val="003399"/>
              </a:solidFill>
              <a:latin typeface="Candara" pitchFamily="34" charset="0"/>
            </a:endParaRPr>
          </a:p>
          <a:p>
            <a:pPr algn="ctr" eaLnBrk="1" hangingPunct="1"/>
            <a:endParaRPr lang="fr-FR" altLang="fr-FR" sz="2000" u="sng" dirty="0">
              <a:solidFill>
                <a:srgbClr val="003399"/>
              </a:solidFill>
              <a:latin typeface="Candara" pitchFamily="34" charset="0"/>
            </a:endParaRPr>
          </a:p>
        </p:txBody>
      </p:sp>
      <p:sp>
        <p:nvSpPr>
          <p:cNvPr id="10" name="ZoneTexte 9"/>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55</a:t>
            </a:r>
            <a:endParaRPr lang="fr-FR" dirty="0">
              <a:solidFill>
                <a:srgbClr val="003399"/>
              </a:solidFill>
            </a:endParaRPr>
          </a:p>
        </p:txBody>
      </p:sp>
    </p:spTree>
    <p:extLst>
      <p:ext uri="{BB962C8B-B14F-4D97-AF65-F5344CB8AC3E}">
        <p14:creationId xmlns:p14="http://schemas.microsoft.com/office/powerpoint/2010/main" val="126244238"/>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8429652" y="214290"/>
            <a:ext cx="500066" cy="307778"/>
          </a:xfrm>
          <a:prstGeom prst="rect">
            <a:avLst/>
          </a:prstGeom>
          <a:noFill/>
          <a:ln>
            <a:noFill/>
          </a:ln>
          <a:effectLst>
            <a:glow rad="63500">
              <a:schemeClr val="accent5">
                <a:satMod val="175000"/>
                <a:alpha val="40000"/>
              </a:schemeClr>
            </a:glow>
          </a:effectLst>
        </p:spPr>
        <p:txBody>
          <a:bodyPr>
            <a:spAutoFit/>
          </a:bodyPr>
          <a:lstStyle/>
          <a:p>
            <a:pPr>
              <a:defRPr/>
            </a:pPr>
            <a:r>
              <a:rPr lang="fr-FR" dirty="0" smtClean="0">
                <a:solidFill>
                  <a:srgbClr val="003399"/>
                </a:solidFill>
              </a:rPr>
              <a:t>46</a:t>
            </a:r>
            <a:endParaRPr lang="fr-FR" dirty="0">
              <a:solidFill>
                <a:srgbClr val="003399"/>
              </a:solidFill>
            </a:endParaRPr>
          </a:p>
        </p:txBody>
      </p:sp>
      <p:pic>
        <p:nvPicPr>
          <p:cNvPr id="27664" name="Image 12" descr="3y53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1214364"/>
            <a:ext cx="1681163" cy="944563"/>
          </a:xfrm>
          <a:prstGeom prst="rect">
            <a:avLst/>
          </a:prstGeom>
          <a:noFill/>
          <a:extLst>
            <a:ext uri="{909E8E84-426E-40DD-AFC4-6F175D3DCCD1}">
              <a14:hiddenFill xmlns:a14="http://schemas.microsoft.com/office/drawing/2010/main">
                <a:solidFill>
                  <a:srgbClr val="FFFFFF"/>
                </a:solidFill>
              </a14:hiddenFill>
            </a:ext>
          </a:extLst>
        </p:spPr>
      </p:pic>
      <p:pic>
        <p:nvPicPr>
          <p:cNvPr id="27663" name="Image 13" descr="brai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4554" y="1317552"/>
            <a:ext cx="1260475" cy="8413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Line 14"/>
          <p:cNvCxnSpPr>
            <a:cxnSpLocks noChangeShapeType="1"/>
            <a:stCxn id="27663" idx="3"/>
          </p:cNvCxnSpPr>
          <p:nvPr/>
        </p:nvCxnSpPr>
        <p:spPr bwMode="auto">
          <a:xfrm flipV="1">
            <a:off x="3525029" y="1738239"/>
            <a:ext cx="2251884" cy="1"/>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 name="Line 15"/>
          <p:cNvCxnSpPr>
            <a:cxnSpLocks noChangeShapeType="1"/>
            <a:endCxn id="5" idx="0"/>
          </p:cNvCxnSpPr>
          <p:nvPr/>
        </p:nvCxnSpPr>
        <p:spPr bwMode="auto">
          <a:xfrm>
            <a:off x="4509250" y="2952462"/>
            <a:ext cx="0" cy="18619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Line 16"/>
          <p:cNvCxnSpPr>
            <a:cxnSpLocks noChangeShapeType="1"/>
          </p:cNvCxnSpPr>
          <p:nvPr/>
        </p:nvCxnSpPr>
        <p:spPr bwMode="auto">
          <a:xfrm flipH="1">
            <a:off x="2686100" y="2952462"/>
            <a:ext cx="1243510" cy="158848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7"/>
          <p:cNvCxnSpPr>
            <a:cxnSpLocks noChangeShapeType="1"/>
          </p:cNvCxnSpPr>
          <p:nvPr/>
        </p:nvCxnSpPr>
        <p:spPr bwMode="auto">
          <a:xfrm>
            <a:off x="5040362" y="2940339"/>
            <a:ext cx="824528" cy="158663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Line 18"/>
          <p:cNvCxnSpPr>
            <a:cxnSpLocks noChangeShapeType="1"/>
            <a:endCxn id="15" idx="1"/>
          </p:cNvCxnSpPr>
          <p:nvPr/>
        </p:nvCxnSpPr>
        <p:spPr bwMode="auto">
          <a:xfrm>
            <a:off x="5922040" y="2952462"/>
            <a:ext cx="800099" cy="85436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 name="Text Box 19"/>
          <p:cNvSpPr txBox="1">
            <a:spLocks noChangeArrowheads="1"/>
          </p:cNvSpPr>
          <p:nvPr/>
        </p:nvSpPr>
        <p:spPr bwMode="auto">
          <a:xfrm>
            <a:off x="3379902" y="2537114"/>
            <a:ext cx="2542138" cy="4032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88697" tIns="44348" rIns="88697" bIns="4434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CN" sz="2000" b="0" i="0" u="sng" strike="noStrike" cap="none" normalizeH="0" baseline="30000" dirty="0" smtClean="0">
                <a:ln>
                  <a:noFill/>
                </a:ln>
                <a:solidFill>
                  <a:srgbClr val="003399"/>
                </a:solidFill>
                <a:effectLst/>
                <a:latin typeface="Verdana" pitchFamily="34" charset="0"/>
                <a:ea typeface="SimSun" pitchFamily="2" charset="-122"/>
                <a:cs typeface="Arial" pitchFamily="34" charset="0"/>
              </a:rPr>
              <a:t>Axe moteur / Axe sensitif</a:t>
            </a:r>
            <a:endParaRPr kumimoji="0" lang="fr-FR" altLang="zh-CN" sz="2000" b="0" i="0" u="none" strike="noStrike" cap="none" normalizeH="0" baseline="0" dirty="0" smtClean="0">
              <a:ln>
                <a:noFill/>
              </a:ln>
              <a:solidFill>
                <a:srgbClr val="003399"/>
              </a:solidFill>
              <a:effectLst/>
              <a:latin typeface="Arial" pitchFamily="34" charset="0"/>
              <a:cs typeface="Arial" pitchFamily="34" charset="0"/>
            </a:endParaRPr>
          </a:p>
        </p:txBody>
      </p:sp>
      <p:cxnSp>
        <p:nvCxnSpPr>
          <p:cNvPr id="12" name="Line 20"/>
          <p:cNvCxnSpPr>
            <a:cxnSpLocks noChangeShapeType="1"/>
            <a:endCxn id="4" idx="3"/>
          </p:cNvCxnSpPr>
          <p:nvPr/>
        </p:nvCxnSpPr>
        <p:spPr bwMode="auto">
          <a:xfrm flipH="1">
            <a:off x="2347913" y="2940339"/>
            <a:ext cx="1031990" cy="92426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AutoShape 21"/>
          <p:cNvSpPr>
            <a:spLocks/>
          </p:cNvSpPr>
          <p:nvPr/>
        </p:nvSpPr>
        <p:spPr bwMode="auto">
          <a:xfrm rot="5400000">
            <a:off x="4098078" y="1573927"/>
            <a:ext cx="701040" cy="7962107"/>
          </a:xfrm>
          <a:prstGeom prst="rightBrace">
            <a:avLst>
              <a:gd name="adj1" fmla="val 63247"/>
              <a:gd name="adj2" fmla="val 50000"/>
            </a:avLst>
          </a:prstGeom>
          <a:noFill/>
          <a:ln w="19050">
            <a:solidFill>
              <a:srgbClr val="000000"/>
            </a:solidFill>
            <a:round/>
            <a:headEnd/>
            <a:tailEnd/>
          </a:ln>
          <a:extLst>
            <a:ext uri="{909E8E84-426E-40DD-AFC4-6F175D3DCCD1}">
              <a14:hiddenFill xmlns:a14="http://schemas.microsoft.com/office/drawing/2010/main">
                <a:solidFill>
                  <a:srgbClr val="BBE0E3"/>
                </a:solidFill>
              </a14:hiddenFill>
            </a:ext>
          </a:extLst>
        </p:spPr>
        <p:txBody>
          <a:bodyPr rot="0" vert="horz" wrap="none" lIns="91440" tIns="45720" rIns="91440" bIns="45720" anchor="ctr" anchorCtr="0" upright="1">
            <a:noAutofit/>
          </a:bodyPr>
          <a:lstStyle/>
          <a:p>
            <a:endParaRPr lang="fr-FR">
              <a:solidFill>
                <a:srgbClr val="003399"/>
              </a:solidFill>
            </a:endParaRPr>
          </a:p>
        </p:txBody>
      </p:sp>
      <p:sp>
        <p:nvSpPr>
          <p:cNvPr id="3" name="Text Box 22"/>
          <p:cNvSpPr txBox="1">
            <a:spLocks noChangeArrowheads="1"/>
          </p:cNvSpPr>
          <p:nvPr/>
        </p:nvSpPr>
        <p:spPr bwMode="auto">
          <a:xfrm>
            <a:off x="755576" y="4540942"/>
            <a:ext cx="1930524" cy="9042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88697" tIns="44348" rIns="88697" bIns="4434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zh-CN" sz="8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CN" sz="20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rPr>
              <a:t>Rééquilibrer le système nerveux</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CN" sz="20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rPr>
              <a:t>neurovégétatif</a:t>
            </a:r>
            <a:endParaRPr kumimoji="0" lang="fr-FR" altLang="zh-CN" sz="2000" b="0" i="0" u="none" strike="noStrike" cap="none" normalizeH="0" baseline="0" dirty="0" smtClean="0">
              <a:ln>
                <a:noFill/>
              </a:ln>
              <a:solidFill>
                <a:srgbClr val="003399"/>
              </a:solidFill>
              <a:effectLst/>
              <a:latin typeface="Arial" pitchFamily="34" charset="0"/>
              <a:cs typeface="Arial" pitchFamily="34" charset="0"/>
            </a:endParaRPr>
          </a:p>
        </p:txBody>
      </p:sp>
      <p:sp>
        <p:nvSpPr>
          <p:cNvPr id="4" name="Text Box 23"/>
          <p:cNvSpPr txBox="1">
            <a:spLocks noChangeArrowheads="1"/>
          </p:cNvSpPr>
          <p:nvPr/>
        </p:nvSpPr>
        <p:spPr bwMode="auto">
          <a:xfrm>
            <a:off x="467544" y="3460750"/>
            <a:ext cx="1880369" cy="8077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88697" tIns="44348" rIns="88697" bIns="44348"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zh-CN" sz="20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CN" sz="20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rPr>
              <a:t>Libérer le système ostéo-articulaire</a:t>
            </a:r>
            <a:endParaRPr kumimoji="0" lang="fr-FR" altLang="zh-CN" sz="2000" b="0" i="0" u="none" strike="noStrike" cap="none" normalizeH="0" baseline="0" dirty="0" smtClean="0">
              <a:ln>
                <a:noFill/>
              </a:ln>
              <a:solidFill>
                <a:srgbClr val="003399"/>
              </a:solidFill>
              <a:effectLst/>
              <a:latin typeface="Arial" pitchFamily="34" charset="0"/>
              <a:cs typeface="Arial" pitchFamily="34" charset="0"/>
            </a:endParaRPr>
          </a:p>
        </p:txBody>
      </p:sp>
      <p:sp>
        <p:nvSpPr>
          <p:cNvPr id="5" name="Text Box 24"/>
          <p:cNvSpPr txBox="1">
            <a:spLocks noChangeArrowheads="1"/>
          </p:cNvSpPr>
          <p:nvPr/>
        </p:nvSpPr>
        <p:spPr bwMode="auto">
          <a:xfrm>
            <a:off x="3652000" y="4814454"/>
            <a:ext cx="1714500" cy="63076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88697" tIns="44348" rIns="88697" bIns="4434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zh-CN" sz="8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CN" sz="20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rPr>
              <a:t>Libérer l'émotionnel</a:t>
            </a:r>
            <a:endParaRPr kumimoji="0" lang="fr-FR" altLang="zh-CN" sz="2000" b="0" i="0" u="none" strike="noStrike" cap="none" normalizeH="0" baseline="0" dirty="0" smtClean="0">
              <a:ln>
                <a:noFill/>
              </a:ln>
              <a:solidFill>
                <a:srgbClr val="003399"/>
              </a:solidFill>
              <a:effectLst/>
              <a:cs typeface="Arial" pitchFamily="34" charset="0"/>
            </a:endParaRPr>
          </a:p>
        </p:txBody>
      </p:sp>
      <p:sp>
        <p:nvSpPr>
          <p:cNvPr id="14" name="Text Box 25"/>
          <p:cNvSpPr txBox="1">
            <a:spLocks noChangeArrowheads="1"/>
          </p:cNvSpPr>
          <p:nvPr/>
        </p:nvSpPr>
        <p:spPr bwMode="auto">
          <a:xfrm>
            <a:off x="5864890" y="4526974"/>
            <a:ext cx="1875462" cy="6774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88697" tIns="44348" rIns="88697" bIns="4434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zh-CN" sz="10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CN" sz="20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rPr>
              <a:t>Libérer le système vasculaire</a:t>
            </a:r>
            <a:endParaRPr kumimoji="0" lang="fr-FR" altLang="zh-CN" sz="2000" b="0" i="0" u="none" strike="noStrike" cap="none" normalizeH="0" baseline="0" dirty="0" smtClean="0">
              <a:ln>
                <a:noFill/>
              </a:ln>
              <a:solidFill>
                <a:srgbClr val="003399"/>
              </a:solidFill>
              <a:effectLst/>
              <a:cs typeface="Arial" pitchFamily="34" charset="0"/>
            </a:endParaRPr>
          </a:p>
        </p:txBody>
      </p:sp>
      <p:sp>
        <p:nvSpPr>
          <p:cNvPr id="15" name="Text Box 26"/>
          <p:cNvSpPr txBox="1">
            <a:spLocks noChangeArrowheads="1"/>
          </p:cNvSpPr>
          <p:nvPr/>
        </p:nvSpPr>
        <p:spPr bwMode="auto">
          <a:xfrm>
            <a:off x="6722139" y="3521075"/>
            <a:ext cx="1957545" cy="571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88697" tIns="44348" rIns="88697" bIns="4434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zh-CN" sz="8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CN" sz="20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rPr>
              <a:t>Redynamiser le système hormonal</a:t>
            </a:r>
            <a:endParaRPr kumimoji="0" lang="fr-FR" altLang="zh-CN" sz="2000" b="0" i="0" u="none" strike="noStrike" cap="none" normalizeH="0" baseline="0" dirty="0" smtClean="0">
              <a:ln>
                <a:noFill/>
              </a:ln>
              <a:solidFill>
                <a:srgbClr val="003399"/>
              </a:solidFill>
              <a:effectLst/>
              <a:latin typeface="Arial" pitchFamily="34" charset="0"/>
              <a:cs typeface="Arial" pitchFamily="34" charset="0"/>
            </a:endParaRPr>
          </a:p>
        </p:txBody>
      </p:sp>
      <p:sp>
        <p:nvSpPr>
          <p:cNvPr id="16" name="Text Box 27"/>
          <p:cNvSpPr txBox="1">
            <a:spLocks noChangeArrowheads="1"/>
          </p:cNvSpPr>
          <p:nvPr/>
        </p:nvSpPr>
        <p:spPr bwMode="auto">
          <a:xfrm>
            <a:off x="2987824" y="6096432"/>
            <a:ext cx="2866332" cy="3973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88697" tIns="44348" rIns="88697" bIns="44348"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CN" sz="2000" b="0" i="0" u="none" strike="noStrike" cap="none" normalizeH="0" baseline="30000" dirty="0" smtClean="0">
                <a:ln>
                  <a:noFill/>
                </a:ln>
                <a:solidFill>
                  <a:srgbClr val="003399"/>
                </a:solidFill>
                <a:effectLst/>
                <a:latin typeface="Verdana" pitchFamily="34" charset="0"/>
                <a:ea typeface="SimSun" pitchFamily="2" charset="-122"/>
                <a:cs typeface="Arial" pitchFamily="34" charset="0"/>
              </a:rPr>
              <a:t>Action holistique complète</a:t>
            </a:r>
            <a:endParaRPr kumimoji="0" lang="fr-FR" altLang="zh-CN" sz="2000" b="0" i="0" u="none" strike="noStrike" cap="none" normalizeH="0" baseline="0" dirty="0" smtClean="0">
              <a:ln>
                <a:noFill/>
              </a:ln>
              <a:solidFill>
                <a:srgbClr val="003399"/>
              </a:solidFill>
              <a:effectLst/>
              <a:cs typeface="Arial" pitchFamily="34" charset="0"/>
            </a:endParaRPr>
          </a:p>
        </p:txBody>
      </p:sp>
      <p:sp>
        <p:nvSpPr>
          <p:cNvPr id="17" name="Rectangle 17"/>
          <p:cNvSpPr>
            <a:spLocks noChangeArrowheads="1"/>
          </p:cNvSpPr>
          <p:nvPr/>
        </p:nvSpPr>
        <p:spPr bwMode="auto">
          <a:xfrm>
            <a:off x="2247851" y="611396"/>
            <a:ext cx="4882555" cy="369332"/>
          </a:xfrm>
          <a:prstGeom prst="rect">
            <a:avLst/>
          </a:prstGeom>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CN" sz="1800" b="0" i="0" u="sng" strike="noStrike" cap="none" normalizeH="0" baseline="0" dirty="0" smtClean="0">
                <a:ln>
                  <a:noFill/>
                </a:ln>
                <a:solidFill>
                  <a:srgbClr val="003399"/>
                </a:solidFill>
                <a:effectLst/>
                <a:latin typeface="Candara" pitchFamily="34" charset="0"/>
                <a:ea typeface="SimSun" pitchFamily="2" charset="-122"/>
                <a:cs typeface="Arial" pitchFamily="34" charset="0"/>
              </a:rPr>
              <a:t>- LA VISION OSTEOPATHIQUE DE L'INFERTILITE -</a:t>
            </a:r>
            <a:endParaRPr kumimoji="0" lang="fr-FR" altLang="zh-CN" sz="1800" b="0" i="0" u="none" strike="noStrike" cap="none" normalizeH="0" baseline="0" dirty="0" smtClean="0">
              <a:ln>
                <a:noFill/>
              </a:ln>
              <a:solidFill>
                <a:srgbClr val="003399"/>
              </a:solidFill>
              <a:effectLst/>
              <a:latin typeface="Arial" pitchFamily="34" charset="0"/>
              <a:cs typeface="Arial" pitchFamily="34" charset="0"/>
            </a:endParaRPr>
          </a:p>
        </p:txBody>
      </p:sp>
      <p:sp>
        <p:nvSpPr>
          <p:cNvPr id="18" name="Rectangle 25"/>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rgbClr val="003399"/>
              </a:solidFill>
              <a:effectLst/>
              <a:latin typeface="Arial" pitchFamily="34" charset="0"/>
              <a:cs typeface="Arial" pitchFamily="34" charset="0"/>
            </a:endParaRPr>
          </a:p>
        </p:txBody>
      </p:sp>
    </p:spTree>
    <p:extLst>
      <p:ext uri="{BB962C8B-B14F-4D97-AF65-F5344CB8AC3E}">
        <p14:creationId xmlns:p14="http://schemas.microsoft.com/office/powerpoint/2010/main" val="3588835728"/>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26"/>
          <p:cNvSpPr>
            <a:spLocks noChangeArrowheads="1"/>
          </p:cNvSpPr>
          <p:nvPr/>
        </p:nvSpPr>
        <p:spPr bwMode="auto">
          <a:xfrm>
            <a:off x="2124075" y="1773238"/>
            <a:ext cx="5184775" cy="3384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fr-FR" altLang="fr-FR" sz="2000" u="sng">
                <a:solidFill>
                  <a:srgbClr val="003399"/>
                </a:solidFill>
                <a:latin typeface="Candara" pitchFamily="34" charset="0"/>
              </a:rPr>
              <a:t>- LES TESTS CLINIQUES -</a:t>
            </a:r>
          </a:p>
        </p:txBody>
      </p:sp>
      <p:sp>
        <p:nvSpPr>
          <p:cNvPr id="11" name="ZoneTexte 15"/>
          <p:cNvSpPr txBox="1"/>
          <p:nvPr/>
        </p:nvSpPr>
        <p:spPr>
          <a:xfrm>
            <a:off x="8358214" y="214290"/>
            <a:ext cx="500066" cy="307777"/>
          </a:xfrm>
          <a:prstGeom prst="rect">
            <a:avLst/>
          </a:prstGeom>
          <a:noFill/>
          <a:ln>
            <a:noFill/>
          </a:ln>
          <a:effectLst>
            <a:glow rad="63500">
              <a:schemeClr val="accent5">
                <a:satMod val="175000"/>
                <a:alpha val="40000"/>
              </a:schemeClr>
            </a:glow>
          </a:effectLst>
        </p:spPr>
        <p:txBody>
          <a:bodyPr>
            <a:spAutoFit/>
          </a:bodyPr>
          <a:lstStyle>
            <a:defPPr>
              <a:defRPr lang="fr-FR"/>
            </a:defPPr>
            <a:lvl1pPr algn="l"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r>
              <a:rPr lang="fr-FR" dirty="0" smtClean="0">
                <a:solidFill>
                  <a:srgbClr val="003399"/>
                </a:solidFill>
              </a:rPr>
              <a:t>56</a:t>
            </a:r>
            <a:endParaRPr lang="fr-FR" dirty="0">
              <a:solidFill>
                <a:srgbClr val="003399"/>
              </a:solidFill>
            </a:endParaRPr>
          </a:p>
        </p:txBody>
      </p:sp>
    </p:spTree>
    <p:extLst>
      <p:ext uri="{BB962C8B-B14F-4D97-AF65-F5344CB8AC3E}">
        <p14:creationId xmlns:p14="http://schemas.microsoft.com/office/powerpoint/2010/main" val="2293025866"/>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619250" y="1989138"/>
            <a:ext cx="4679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endParaRPr lang="fr-FR" altLang="fr-FR" baseline="30000">
              <a:solidFill>
                <a:srgbClr val="003399"/>
              </a:solidFill>
            </a:endParaRPr>
          </a:p>
        </p:txBody>
      </p:sp>
      <p:sp>
        <p:nvSpPr>
          <p:cNvPr id="587780" name="Rectangle 4"/>
          <p:cNvSpPr>
            <a:spLocks noChangeArrowheads="1"/>
          </p:cNvSpPr>
          <p:nvPr/>
        </p:nvSpPr>
        <p:spPr bwMode="auto">
          <a:xfrm>
            <a:off x="858838" y="1143000"/>
            <a:ext cx="7429500" cy="3571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fr-FR" sz="1800" u="sng" dirty="0">
                <a:solidFill>
                  <a:srgbClr val="003399"/>
                </a:solidFill>
              </a:rPr>
              <a:t>- L'examen clinique -</a:t>
            </a:r>
          </a:p>
        </p:txBody>
      </p:sp>
      <p:sp>
        <p:nvSpPr>
          <p:cNvPr id="587781" name="Rectangle 5"/>
          <p:cNvSpPr>
            <a:spLocks noChangeArrowheads="1"/>
          </p:cNvSpPr>
          <p:nvPr/>
        </p:nvSpPr>
        <p:spPr bwMode="auto">
          <a:xfrm>
            <a:off x="942843" y="1537618"/>
            <a:ext cx="7416800" cy="534776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285750" indent="-285750" algn="ctr" eaLnBrk="1" hangingPunct="1">
              <a:buFontTx/>
              <a:buChar char="-"/>
              <a:defRPr/>
            </a:pPr>
            <a:endParaRPr lang="fr-FR" altLang="zh-CN" u="sng" dirty="0">
              <a:solidFill>
                <a:srgbClr val="003399"/>
              </a:solidFill>
              <a:latin typeface="Candara" pitchFamily="34" charset="0"/>
              <a:ea typeface="SimSun" pitchFamily="2" charset="-122"/>
            </a:endParaRPr>
          </a:p>
          <a:p>
            <a:r>
              <a:rPr lang="fr-FR" altLang="zh-CN" sz="1200" u="sng" dirty="0" smtClean="0">
                <a:solidFill>
                  <a:srgbClr val="003399"/>
                </a:solidFill>
                <a:latin typeface="Candara" pitchFamily="34" charset="0"/>
                <a:ea typeface="SimSun" pitchFamily="2" charset="-122"/>
              </a:rPr>
              <a:t>- Tests principaux et spécifiques de l'examen clinique orienté vers la fertilité -</a:t>
            </a:r>
          </a:p>
          <a:p>
            <a:pPr>
              <a:spcAft>
                <a:spcPts val="0"/>
              </a:spcAft>
            </a:pPr>
            <a:r>
              <a:rPr lang="fr-FR" sz="1200" dirty="0" smtClean="0">
                <a:latin typeface="Candara"/>
              </a:rPr>
              <a:t>- </a:t>
            </a:r>
            <a:r>
              <a:rPr lang="fr-FR" sz="1200" dirty="0">
                <a:latin typeface="Candara"/>
              </a:rPr>
              <a:t>1 - Test de la flexion plantaire</a:t>
            </a:r>
            <a:endParaRPr lang="fr-FR" sz="1200" dirty="0"/>
          </a:p>
          <a:p>
            <a:pPr>
              <a:spcAft>
                <a:spcPts val="0"/>
              </a:spcAft>
            </a:pPr>
            <a:r>
              <a:rPr lang="fr-FR" sz="1200" dirty="0">
                <a:latin typeface="Candara"/>
              </a:rPr>
              <a:t>- 2 - Test des cuboïdes</a:t>
            </a:r>
            <a:endParaRPr lang="fr-FR" sz="1200" dirty="0"/>
          </a:p>
          <a:p>
            <a:pPr>
              <a:spcAft>
                <a:spcPts val="0"/>
              </a:spcAft>
            </a:pPr>
            <a:r>
              <a:rPr lang="fr-FR" sz="1200" dirty="0">
                <a:latin typeface="Candara"/>
              </a:rPr>
              <a:t>- 3 - Test des fascias des membres inférieurs</a:t>
            </a:r>
            <a:endParaRPr lang="fr-FR" sz="1200" dirty="0"/>
          </a:p>
          <a:p>
            <a:pPr>
              <a:spcAft>
                <a:spcPts val="0"/>
              </a:spcAft>
            </a:pPr>
            <a:r>
              <a:rPr lang="fr-FR" sz="1200" dirty="0">
                <a:latin typeface="Candara"/>
              </a:rPr>
              <a:t>- 4 - Test des membranes obturatrices</a:t>
            </a:r>
            <a:endParaRPr lang="fr-FR" sz="1200" dirty="0"/>
          </a:p>
          <a:p>
            <a:pPr>
              <a:spcAft>
                <a:spcPts val="0"/>
              </a:spcAft>
            </a:pPr>
            <a:r>
              <a:rPr lang="fr-FR" sz="1200" dirty="0">
                <a:latin typeface="Candara"/>
              </a:rPr>
              <a:t>- 5 - Test des fosses ischiatiques </a:t>
            </a:r>
            <a:endParaRPr lang="fr-FR" sz="1200" dirty="0"/>
          </a:p>
          <a:p>
            <a:pPr>
              <a:spcAft>
                <a:spcPts val="0"/>
              </a:spcAft>
            </a:pPr>
            <a:r>
              <a:rPr lang="fr-FR" sz="1200" dirty="0">
                <a:latin typeface="Candara"/>
              </a:rPr>
              <a:t>- 6 - Test de la mobilité et motilité sacrée</a:t>
            </a:r>
            <a:endParaRPr lang="fr-FR" sz="1200" dirty="0"/>
          </a:p>
          <a:p>
            <a:pPr>
              <a:spcAft>
                <a:spcPts val="0"/>
              </a:spcAft>
            </a:pPr>
            <a:r>
              <a:rPr lang="fr-FR" sz="1200" dirty="0">
                <a:latin typeface="Candara"/>
              </a:rPr>
              <a:t>- 7 - Test du pelvis a 3 points</a:t>
            </a:r>
            <a:endParaRPr lang="fr-FR" sz="1200" dirty="0"/>
          </a:p>
          <a:p>
            <a:pPr>
              <a:spcAft>
                <a:spcPts val="0"/>
              </a:spcAft>
            </a:pPr>
            <a:r>
              <a:rPr lang="fr-FR" sz="1200" dirty="0">
                <a:latin typeface="Candara"/>
              </a:rPr>
              <a:t>- 8 - Test d'inhibitions mécaniques à partir du sacrum </a:t>
            </a:r>
            <a:r>
              <a:rPr lang="fr-FR" sz="1200" dirty="0">
                <a:solidFill>
                  <a:srgbClr val="FF0000"/>
                </a:solidFill>
                <a:latin typeface="Candara"/>
              </a:rPr>
              <a:t>(test essentiel)</a:t>
            </a:r>
            <a:endParaRPr lang="fr-FR" sz="1200" dirty="0"/>
          </a:p>
          <a:p>
            <a:pPr>
              <a:spcAft>
                <a:spcPts val="0"/>
              </a:spcAft>
            </a:pPr>
            <a:r>
              <a:rPr lang="fr-FR" sz="1200" dirty="0">
                <a:latin typeface="Candara"/>
              </a:rPr>
              <a:t>-  9 - Test des lames Sacro-Recto-</a:t>
            </a:r>
            <a:r>
              <a:rPr lang="fr-FR" sz="1200" dirty="0" err="1">
                <a:latin typeface="Candara"/>
              </a:rPr>
              <a:t>Génito</a:t>
            </a:r>
            <a:r>
              <a:rPr lang="fr-FR" sz="1200" dirty="0">
                <a:latin typeface="Candara"/>
              </a:rPr>
              <a:t>-Pubiennes (SRGP)  d'après C. </a:t>
            </a:r>
            <a:r>
              <a:rPr lang="fr-FR" sz="1200" dirty="0" err="1">
                <a:latin typeface="Candara"/>
              </a:rPr>
              <a:t>Ageron</a:t>
            </a:r>
            <a:r>
              <a:rPr lang="fr-FR" sz="1200" dirty="0">
                <a:latin typeface="Candara"/>
              </a:rPr>
              <a:t>-Marque</a:t>
            </a:r>
            <a:endParaRPr lang="fr-FR" sz="1200" dirty="0"/>
          </a:p>
          <a:p>
            <a:pPr>
              <a:spcAft>
                <a:spcPts val="0"/>
              </a:spcAft>
            </a:pPr>
            <a:r>
              <a:rPr lang="fr-FR" sz="1200" dirty="0">
                <a:latin typeface="Candara"/>
              </a:rPr>
              <a:t>- 11 - Test de l'utérus et de ses annexes par voie interne</a:t>
            </a:r>
            <a:endParaRPr lang="fr-FR" sz="1200" dirty="0"/>
          </a:p>
          <a:p>
            <a:pPr>
              <a:spcAft>
                <a:spcPts val="0"/>
              </a:spcAft>
            </a:pPr>
            <a:r>
              <a:rPr lang="fr-FR" sz="1200" dirty="0">
                <a:latin typeface="Candara"/>
              </a:rPr>
              <a:t>- 12 - Test des fascias pelviens</a:t>
            </a:r>
            <a:endParaRPr lang="fr-FR" sz="1200" dirty="0"/>
          </a:p>
          <a:p>
            <a:pPr>
              <a:spcAft>
                <a:spcPts val="0"/>
              </a:spcAft>
            </a:pPr>
            <a:r>
              <a:rPr lang="fr-FR" sz="1200" dirty="0">
                <a:latin typeface="Candara"/>
              </a:rPr>
              <a:t>- 13 - Test global des liquides abdominaux </a:t>
            </a:r>
            <a:r>
              <a:rPr lang="fr-FR" sz="1200" dirty="0">
                <a:solidFill>
                  <a:srgbClr val="FF0000"/>
                </a:solidFill>
                <a:latin typeface="Candara"/>
              </a:rPr>
              <a:t>(Test essentiel)</a:t>
            </a:r>
            <a:endParaRPr lang="fr-FR" sz="1200" dirty="0"/>
          </a:p>
          <a:p>
            <a:pPr>
              <a:spcAft>
                <a:spcPts val="0"/>
              </a:spcAft>
            </a:pPr>
            <a:r>
              <a:rPr lang="fr-FR" sz="1200" dirty="0">
                <a:latin typeface="Candara"/>
              </a:rPr>
              <a:t>- 14 - Test du mésentère</a:t>
            </a:r>
            <a:endParaRPr lang="fr-FR" sz="1200" dirty="0"/>
          </a:p>
          <a:p>
            <a:pPr>
              <a:spcAft>
                <a:spcPts val="0"/>
              </a:spcAft>
            </a:pPr>
            <a:r>
              <a:rPr lang="fr-FR" sz="1200" dirty="0">
                <a:latin typeface="Candara"/>
              </a:rPr>
              <a:t>- 15 - Test de l'aorte</a:t>
            </a:r>
            <a:endParaRPr lang="fr-FR" sz="1200" dirty="0"/>
          </a:p>
          <a:p>
            <a:pPr>
              <a:spcAft>
                <a:spcPts val="0"/>
              </a:spcAft>
            </a:pPr>
            <a:r>
              <a:rPr lang="fr-FR" sz="1200" dirty="0">
                <a:latin typeface="Candara"/>
              </a:rPr>
              <a:t>- 16 - Test thoraco hépatique et thoracique général</a:t>
            </a:r>
            <a:endParaRPr lang="fr-FR" sz="1200" dirty="0"/>
          </a:p>
          <a:p>
            <a:pPr>
              <a:spcAft>
                <a:spcPts val="0"/>
              </a:spcAft>
            </a:pPr>
            <a:r>
              <a:rPr lang="fr-FR" sz="1200" dirty="0">
                <a:latin typeface="Candara"/>
              </a:rPr>
              <a:t>- 17 - Test des cylindres thoraciques</a:t>
            </a:r>
            <a:endParaRPr lang="fr-FR" sz="1200" dirty="0"/>
          </a:p>
          <a:p>
            <a:pPr>
              <a:spcAft>
                <a:spcPts val="0"/>
              </a:spcAft>
            </a:pPr>
            <a:r>
              <a:rPr lang="fr-FR" sz="1200" dirty="0">
                <a:latin typeface="Candara"/>
              </a:rPr>
              <a:t>- 18 - Test latéral du thorax</a:t>
            </a:r>
            <a:endParaRPr lang="fr-FR" sz="1200" dirty="0"/>
          </a:p>
          <a:p>
            <a:pPr>
              <a:spcAft>
                <a:spcPts val="0"/>
              </a:spcAft>
            </a:pPr>
            <a:r>
              <a:rPr lang="fr-FR" sz="1200" dirty="0">
                <a:latin typeface="Candara"/>
              </a:rPr>
              <a:t>- 19 - Test de la coupole diaphragmatique droite</a:t>
            </a:r>
            <a:endParaRPr lang="fr-FR" sz="1200" dirty="0"/>
          </a:p>
          <a:p>
            <a:pPr>
              <a:spcAft>
                <a:spcPts val="0"/>
              </a:spcAft>
            </a:pPr>
            <a:r>
              <a:rPr lang="fr-FR" sz="1200" dirty="0">
                <a:latin typeface="Candara"/>
              </a:rPr>
              <a:t>- 20 - Test des reins </a:t>
            </a:r>
            <a:r>
              <a:rPr lang="fr-FR" sz="1200" dirty="0">
                <a:solidFill>
                  <a:srgbClr val="FF0000"/>
                </a:solidFill>
                <a:latin typeface="Candara"/>
              </a:rPr>
              <a:t>(test essentiel)</a:t>
            </a:r>
            <a:endParaRPr lang="fr-FR" sz="1200" dirty="0"/>
          </a:p>
          <a:p>
            <a:pPr>
              <a:spcAft>
                <a:spcPts val="0"/>
              </a:spcAft>
            </a:pPr>
            <a:r>
              <a:rPr lang="fr-FR" sz="1200" dirty="0">
                <a:latin typeface="Candara"/>
              </a:rPr>
              <a:t>- 21 - Test de la coupole diaphragmatique gauche</a:t>
            </a:r>
            <a:endParaRPr lang="fr-FR" sz="1200" dirty="0"/>
          </a:p>
          <a:p>
            <a:pPr>
              <a:spcAft>
                <a:spcPts val="0"/>
              </a:spcAft>
            </a:pPr>
            <a:r>
              <a:rPr lang="fr-FR" sz="1200" dirty="0">
                <a:latin typeface="Candara"/>
              </a:rPr>
              <a:t>- 22 - Test de l'orifice supérieur du thorax </a:t>
            </a:r>
            <a:r>
              <a:rPr lang="fr-FR" sz="1200" dirty="0">
                <a:solidFill>
                  <a:srgbClr val="FF0000"/>
                </a:solidFill>
                <a:latin typeface="Candara"/>
              </a:rPr>
              <a:t>(test essentiel)</a:t>
            </a:r>
            <a:endParaRPr lang="fr-FR" sz="1200" dirty="0"/>
          </a:p>
          <a:p>
            <a:pPr>
              <a:spcAft>
                <a:spcPts val="0"/>
              </a:spcAft>
            </a:pPr>
            <a:r>
              <a:rPr lang="fr-FR" sz="1200" dirty="0">
                <a:latin typeface="Candara"/>
              </a:rPr>
              <a:t>- 23 - Test des 1ères  et 2èmes côtes  </a:t>
            </a:r>
            <a:r>
              <a:rPr lang="fr-FR" sz="1200" dirty="0">
                <a:solidFill>
                  <a:srgbClr val="FF0000"/>
                </a:solidFill>
                <a:latin typeface="Candara"/>
              </a:rPr>
              <a:t>(test essentiel)</a:t>
            </a:r>
            <a:endParaRPr lang="fr-FR" sz="1200" dirty="0"/>
          </a:p>
          <a:p>
            <a:pPr>
              <a:spcAft>
                <a:spcPts val="0"/>
              </a:spcAft>
            </a:pPr>
            <a:r>
              <a:rPr lang="fr-FR" sz="1200" dirty="0">
                <a:latin typeface="Candara"/>
              </a:rPr>
              <a:t>- 24 - Test de c0/c1</a:t>
            </a:r>
            <a:endParaRPr lang="fr-FR" sz="1200" dirty="0"/>
          </a:p>
          <a:p>
            <a:pPr>
              <a:spcAft>
                <a:spcPts val="0"/>
              </a:spcAft>
            </a:pPr>
            <a:r>
              <a:rPr lang="fr-FR" sz="1200" dirty="0">
                <a:latin typeface="Candara"/>
              </a:rPr>
              <a:t>- 25 - Test global du crâne</a:t>
            </a:r>
            <a:endParaRPr lang="fr-FR" sz="1200" dirty="0"/>
          </a:p>
          <a:p>
            <a:pPr>
              <a:spcAft>
                <a:spcPts val="0"/>
              </a:spcAft>
            </a:pPr>
            <a:r>
              <a:rPr lang="fr-FR" sz="1200" dirty="0">
                <a:latin typeface="Candara"/>
              </a:rPr>
              <a:t>- 26 - Test du socle crânien</a:t>
            </a:r>
            <a:endParaRPr lang="fr-FR" sz="1200" dirty="0"/>
          </a:p>
          <a:p>
            <a:pPr>
              <a:spcAft>
                <a:spcPts val="0"/>
              </a:spcAft>
            </a:pPr>
            <a:r>
              <a:rPr lang="fr-FR" sz="1200" dirty="0">
                <a:latin typeface="Candara"/>
              </a:rPr>
              <a:t>- 27 - Test de la face</a:t>
            </a:r>
            <a:endParaRPr lang="fr-FR" sz="1200" dirty="0"/>
          </a:p>
          <a:p>
            <a:pPr>
              <a:spcAft>
                <a:spcPts val="0"/>
              </a:spcAft>
            </a:pPr>
            <a:r>
              <a:rPr lang="fr-FR" sz="1200" dirty="0">
                <a:latin typeface="Candara"/>
              </a:rPr>
              <a:t>- 28 - Test du maxillaire supérieur</a:t>
            </a:r>
            <a:endParaRPr lang="fr-FR" sz="1200" dirty="0"/>
          </a:p>
          <a:p>
            <a:pPr marL="285750" indent="-285750">
              <a:buFontTx/>
              <a:buChar char="-"/>
            </a:pPr>
            <a:endParaRPr lang="fr-FR" dirty="0">
              <a:solidFill>
                <a:srgbClr val="003366"/>
              </a:solidFill>
            </a:endParaRPr>
          </a:p>
          <a:p>
            <a:pPr marL="285750" indent="-285750" algn="ctr" eaLnBrk="1" hangingPunct="1">
              <a:buFontTx/>
              <a:buChar char="-"/>
              <a:defRPr/>
            </a:pPr>
            <a:endParaRPr lang="fr-FR" altLang="zh-CN" u="sng" dirty="0">
              <a:solidFill>
                <a:srgbClr val="003399"/>
              </a:solidFill>
              <a:latin typeface="Candara" pitchFamily="34" charset="0"/>
              <a:ea typeface="SimSun" pitchFamily="2" charset="-122"/>
            </a:endParaRPr>
          </a:p>
        </p:txBody>
      </p:sp>
      <p:sp>
        <p:nvSpPr>
          <p:cNvPr id="17420" name="Rectangle 26"/>
          <p:cNvSpPr>
            <a:spLocks noChangeArrowheads="1"/>
          </p:cNvSpPr>
          <p:nvPr/>
        </p:nvSpPr>
        <p:spPr bwMode="auto">
          <a:xfrm>
            <a:off x="2051050" y="909637"/>
            <a:ext cx="6192838" cy="288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fr-FR" altLang="fr-FR" sz="1800" u="sng" dirty="0">
                <a:solidFill>
                  <a:srgbClr val="003399"/>
                </a:solidFill>
                <a:latin typeface="Candara" pitchFamily="34" charset="0"/>
              </a:rPr>
              <a:t>- La Consultation -</a:t>
            </a:r>
          </a:p>
        </p:txBody>
      </p:sp>
      <p:sp>
        <p:nvSpPr>
          <p:cNvPr id="14" name="ZoneTexte 15"/>
          <p:cNvSpPr txBox="1"/>
          <p:nvPr/>
        </p:nvSpPr>
        <p:spPr>
          <a:xfrm>
            <a:off x="8358214" y="214290"/>
            <a:ext cx="500066" cy="307777"/>
          </a:xfrm>
          <a:prstGeom prst="rect">
            <a:avLst/>
          </a:prstGeom>
          <a:noFill/>
          <a:ln>
            <a:noFill/>
          </a:ln>
          <a:effectLst>
            <a:glow rad="63500">
              <a:schemeClr val="accent5">
                <a:satMod val="175000"/>
                <a:alpha val="40000"/>
              </a:schemeClr>
            </a:glow>
          </a:effectLst>
        </p:spPr>
        <p:txBody>
          <a:bodyPr>
            <a:spAutoFit/>
          </a:bodyPr>
          <a:lstStyle>
            <a:defPPr>
              <a:defRPr lang="fr-FR"/>
            </a:defPPr>
            <a:lvl1pPr algn="l"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defRPr/>
            </a:pPr>
            <a:r>
              <a:rPr lang="fr-FR" dirty="0" smtClean="0">
                <a:solidFill>
                  <a:srgbClr val="003399"/>
                </a:solidFill>
              </a:rPr>
              <a:t>48</a:t>
            </a:r>
            <a:endParaRPr lang="fr-FR" dirty="0">
              <a:solidFill>
                <a:srgbClr val="003399"/>
              </a:solidFill>
            </a:endParaRPr>
          </a:p>
        </p:txBody>
      </p:sp>
    </p:spTree>
    <p:extLst>
      <p:ext uri="{BB962C8B-B14F-4D97-AF65-F5344CB8AC3E}">
        <p14:creationId xmlns:p14="http://schemas.microsoft.com/office/powerpoint/2010/main" val="356187907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3000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30000" smtClean="0">
            <a:ln>
              <a:noFill/>
            </a:ln>
            <a:solidFill>
              <a:srgbClr val="003399"/>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18197</TotalTime>
  <Words>2115</Words>
  <Application>Microsoft Office PowerPoint</Application>
  <PresentationFormat>Affichage à l'écran (4:3)</PresentationFormat>
  <Paragraphs>793</Paragraphs>
  <Slides>93</Slides>
  <Notes>93</Notes>
  <HiddenSlides>0</HiddenSlides>
  <MMClips>0</MMClips>
  <ScaleCrop>false</ScaleCrop>
  <HeadingPairs>
    <vt:vector size="4" baseType="variant">
      <vt:variant>
        <vt:lpstr>Thème</vt:lpstr>
      </vt:variant>
      <vt:variant>
        <vt:i4>1</vt:i4>
      </vt:variant>
      <vt:variant>
        <vt:lpstr>Titres des diapositives</vt:lpstr>
      </vt:variant>
      <vt:variant>
        <vt:i4>93</vt:i4>
      </vt:variant>
    </vt:vector>
  </HeadingPairs>
  <TitlesOfParts>
    <vt:vector size="94" baseType="lpstr">
      <vt:lpstr>3_Modèle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Notebook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Séminaire Grossesse et Ostéopathie</dc:title>
  <dc:creator>Bernard</dc:creator>
  <cp:lastModifiedBy>Bernard</cp:lastModifiedBy>
  <cp:revision>476</cp:revision>
  <dcterms:created xsi:type="dcterms:W3CDTF">2007-11-02T07:41:52Z</dcterms:created>
  <dcterms:modified xsi:type="dcterms:W3CDTF">2018-07-29T10:55:06Z</dcterms:modified>
</cp:coreProperties>
</file>