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2"/>
  </p:notesMasterIdLst>
  <p:sldIdLst>
    <p:sldId id="256" r:id="rId2"/>
    <p:sldId id="455" r:id="rId3"/>
    <p:sldId id="259" r:id="rId4"/>
    <p:sldId id="420" r:id="rId5"/>
    <p:sldId id="421" r:id="rId6"/>
    <p:sldId id="327" r:id="rId7"/>
    <p:sldId id="328" r:id="rId8"/>
    <p:sldId id="473" r:id="rId9"/>
    <p:sldId id="474" r:id="rId10"/>
    <p:sldId id="475" r:id="rId11"/>
  </p:sldIdLst>
  <p:sldSz cx="9144000" cy="5143500" type="screen16x9"/>
  <p:notesSz cx="6858000" cy="9144000"/>
  <p:embeddedFontLst>
    <p:embeddedFont>
      <p:font typeface="Atlanta Book" panose="020B0502020202020204" pitchFamily="34" charset="0"/>
      <p:regular r:id="rId13"/>
      <p:bold r:id="rId14"/>
      <p:italic r:id="rId15"/>
      <p:boldItalic r:id="rId16"/>
    </p:embeddedFont>
    <p:embeddedFont>
      <p:font typeface="DM Sans" pitchFamily="2" charset="77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17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BEE746-9D11-44CA-A955-16247DECEE7C}">
  <a:tblStyle styleId="{40BEE746-9D11-44CA-A955-16247DECEE7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353"/>
    <p:restoredTop sz="93575"/>
  </p:normalViewPr>
  <p:slideViewPr>
    <p:cSldViewPr snapToGrid="0" snapToObjects="1">
      <p:cViewPr varScale="1">
        <p:scale>
          <a:sx n="110" d="100"/>
          <a:sy n="110" d="100"/>
        </p:scale>
        <p:origin x="184" y="2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2803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3048000" cy="5143500"/>
          </a:xfrm>
          <a:prstGeom prst="rect">
            <a:avLst/>
          </a:prstGeom>
          <a:gradFill>
            <a:gsLst>
              <a:gs pos="0">
                <a:srgbClr val="05B3F1">
                  <a:alpha val="0"/>
                </a:srgbClr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2946600"/>
            <a:ext cx="6096000" cy="17397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44750" y="3059700"/>
            <a:ext cx="5647800" cy="15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/>
          <p:nvPr/>
        </p:nvSpPr>
        <p:spPr>
          <a:xfrm>
            <a:off x="-7000" y="353700"/>
            <a:ext cx="126300" cy="708300"/>
          </a:xfrm>
          <a:prstGeom prst="rect">
            <a:avLst/>
          </a:prstGeom>
          <a:gradFill>
            <a:gsLst>
              <a:gs pos="0">
                <a:srgbClr val="05B3F1">
                  <a:alpha val="21568"/>
                </a:srgbClr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6"/>
          <p:cNvSpPr/>
          <p:nvPr/>
        </p:nvSpPr>
        <p:spPr>
          <a:xfrm>
            <a:off x="6095875" y="0"/>
            <a:ext cx="3048000" cy="5150700"/>
          </a:xfrm>
          <a:prstGeom prst="rect">
            <a:avLst/>
          </a:prstGeom>
          <a:gradFill>
            <a:gsLst>
              <a:gs pos="9000">
                <a:schemeClr val="bg1"/>
              </a:gs>
              <a:gs pos="100000">
                <a:schemeClr val="accent3">
                  <a:lumMod val="75000"/>
                </a:scheme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8674200" y="4673700"/>
            <a:ext cx="469800" cy="46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4442400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784150" y="1452350"/>
            <a:ext cx="3963000" cy="3221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▫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/>
          <p:nvPr/>
        </p:nvSpPr>
        <p:spPr>
          <a:xfrm>
            <a:off x="-6900" y="0"/>
            <a:ext cx="9150900" cy="5143500"/>
          </a:xfrm>
          <a:prstGeom prst="frame">
            <a:avLst>
              <a:gd name="adj1" fmla="val 2453"/>
            </a:avLst>
          </a:prstGeom>
          <a:gradFill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1"/>
          <p:cNvSpPr/>
          <p:nvPr/>
        </p:nvSpPr>
        <p:spPr>
          <a:xfrm>
            <a:off x="4337163" y="4673700"/>
            <a:ext cx="469800" cy="469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4337038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100" b="1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buNone/>
              <a:defRPr sz="11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fld id="{00000000-1234-1234-1234-123412341234}" type="slidenum">
              <a:rPr lang="en" smtClean="0"/>
              <a:pPr/>
              <a:t>‹nr.›</a:t>
            </a:fld>
            <a:endParaRPr lang="en"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4747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136000" y="1200150"/>
            <a:ext cx="6872100" cy="3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M Sans"/>
              <a:buChar char="▫"/>
              <a:defRPr sz="24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dirty="0"/>
          </a:p>
        </p:txBody>
      </p:sp>
      <p:sp>
        <p:nvSpPr>
          <p:cNvPr id="5" name="Google Shape;6;p1">
            <a:extLst>
              <a:ext uri="{FF2B5EF4-FFF2-40B4-BE49-F238E27FC236}">
                <a16:creationId xmlns:a16="http://schemas.microsoft.com/office/drawing/2014/main" id="{806F2C4D-393A-9C4B-A241-B7B49255EE1A}"/>
              </a:ext>
            </a:extLst>
          </p:cNvPr>
          <p:cNvSpPr txBox="1">
            <a:spLocks/>
          </p:cNvSpPr>
          <p:nvPr userDrawn="1"/>
        </p:nvSpPr>
        <p:spPr>
          <a:xfrm>
            <a:off x="93139" y="4673700"/>
            <a:ext cx="1419748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1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 lang="en" dirty="0">
              <a:solidFill>
                <a:schemeClr val="accent3"/>
              </a:solidFill>
            </a:endParaRPr>
          </a:p>
        </p:txBody>
      </p:sp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D44520C8-C73E-114A-8AD7-E4FFFD6D6E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012" y="4623513"/>
            <a:ext cx="1152001" cy="31968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7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E5EB628-BCB7-1B4C-BBC6-D48DC5546561}"/>
              </a:ext>
            </a:extLst>
          </p:cNvPr>
          <p:cNvSpPr txBox="1"/>
          <p:nvPr/>
        </p:nvSpPr>
        <p:spPr>
          <a:xfrm>
            <a:off x="320674" y="3470727"/>
            <a:ext cx="595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600">
                <a:solidFill>
                  <a:schemeClr val="accent1"/>
                </a:solidFill>
                <a:latin typeface="Atlanta Book" panose="020B0502020202020204" pitchFamily="34" charset="0"/>
              </a:rPr>
              <a:t>  </a:t>
            </a:r>
            <a:r>
              <a:rPr lang="nl-NL" sz="3600" b="1" dirty="0">
                <a:solidFill>
                  <a:schemeClr val="accent1"/>
                </a:solidFill>
                <a:latin typeface="Atlanta Book" panose="020B0502020202020204" pitchFamily="34" charset="0"/>
              </a:rPr>
              <a:t>Borstvoeding basis</a:t>
            </a:r>
            <a:endParaRPr lang="en-NL" sz="1100" b="1" dirty="0">
              <a:solidFill>
                <a:schemeClr val="accent1"/>
              </a:solidFill>
              <a:latin typeface="Atlanta Book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752211-E677-F540-869F-F0C3C0031865}"/>
              </a:ext>
            </a:extLst>
          </p:cNvPr>
          <p:cNvSpPr/>
          <p:nvPr/>
        </p:nvSpPr>
        <p:spPr>
          <a:xfrm>
            <a:off x="0" y="1268890"/>
            <a:ext cx="3670300" cy="1169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9" name="Picture 8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BD8FDE60-5A92-5F4A-9B61-9AC974CA6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74" y="1433377"/>
            <a:ext cx="3028951" cy="8405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B1FE9CF9-E300-F646-BCF1-C6BB986FB4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10</a:t>
            </a:fld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B41346B-3E90-A94D-B698-207CBFEF182A}"/>
              </a:ext>
            </a:extLst>
          </p:cNvPr>
          <p:cNvSpPr txBox="1"/>
          <p:nvPr/>
        </p:nvSpPr>
        <p:spPr>
          <a:xfrm>
            <a:off x="3414532" y="439838"/>
            <a:ext cx="1149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chemeClr val="accent1"/>
                </a:solidFill>
                <a:latin typeface="Atlanta Book" panose="020B0502020202020204" pitchFamily="34" charset="0"/>
              </a:rPr>
              <a:t>Casus 3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7B1A833A-B3E0-414E-9416-394FF0FFA57B}"/>
              </a:ext>
            </a:extLst>
          </p:cNvPr>
          <p:cNvSpPr txBox="1"/>
          <p:nvPr/>
        </p:nvSpPr>
        <p:spPr>
          <a:xfrm>
            <a:off x="405114" y="1509921"/>
            <a:ext cx="99441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Atlanta Book" panose="020B0502020202020204" pitchFamily="34" charset="0"/>
              </a:rPr>
              <a:t>Sanne heeft een baby van bijna 10 weken. De baby is een natuurtalent aan de borst, althans dat was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de eerste weken. Hij deed het na een beetje oefenen in de kraamweek gelijk goed en groeide als kool.</a:t>
            </a:r>
          </a:p>
          <a:p>
            <a:endParaRPr lang="nl-NL" sz="1200" dirty="0">
              <a:latin typeface="Atlanta Book" panose="020B0502020202020204" pitchFamily="34" charset="0"/>
            </a:endParaRPr>
          </a:p>
          <a:p>
            <a:r>
              <a:rPr lang="nl-NL" sz="1200" dirty="0">
                <a:latin typeface="Atlanta Book" panose="020B0502020202020204" pitchFamily="34" charset="0"/>
              </a:rPr>
              <a:t>De laatste weken is hij minder tevreden. Hij laat snel los als hij drinkt.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Ook met oefenen met het drinken uit een fles gaat minder goed dan Sanne gewend is, hij laat steeds de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helft staan.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Hij is veel huileriger dan ze van hem gewend is en hij wil vaker aan de borst dan eerder.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Sanne heeft zelf een een beetje last van haar tepels, ze zijn een beetje rood en schilferig. </a:t>
            </a:r>
          </a:p>
          <a:p>
            <a:endParaRPr lang="nl-NL" sz="1200" dirty="0">
              <a:latin typeface="Atlanta Book" panose="020B0502020202020204" pitchFamily="34" charset="0"/>
            </a:endParaRPr>
          </a:p>
          <a:p>
            <a:endParaRPr lang="nl-NL" sz="1200" dirty="0">
              <a:latin typeface="Atlanta Book" panose="020B0502020202020204" pitchFamily="34" charset="0"/>
            </a:endParaRPr>
          </a:p>
          <a:p>
            <a:r>
              <a:rPr lang="nl-NL" sz="1200" b="1" dirty="0">
                <a:solidFill>
                  <a:schemeClr val="accent1"/>
                </a:solidFill>
                <a:latin typeface="Atlanta Book" panose="020B0502020202020204" pitchFamily="34" charset="0"/>
              </a:rPr>
              <a:t>Wat zou hier aan de hand kunnen zijn en wat zou je adviseren?</a:t>
            </a:r>
          </a:p>
        </p:txBody>
      </p:sp>
    </p:spTree>
    <p:extLst>
      <p:ext uri="{BB962C8B-B14F-4D97-AF65-F5344CB8AC3E}">
        <p14:creationId xmlns:p14="http://schemas.microsoft.com/office/powerpoint/2010/main" val="1011902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AC6A61A6-E222-4144-A5A0-6A82C1A487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2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F5C99A9-8CDD-0540-9D96-A889F9E8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476" y="2217600"/>
            <a:ext cx="4442400" cy="708300"/>
          </a:xfrm>
        </p:spPr>
        <p:txBody>
          <a:bodyPr/>
          <a:lstStyle/>
          <a:p>
            <a:r>
              <a:rPr lang="nl-NL" dirty="0"/>
              <a:t>Toets Basiskennis</a:t>
            </a:r>
          </a:p>
        </p:txBody>
      </p:sp>
    </p:spTree>
    <p:extLst>
      <p:ext uri="{BB962C8B-B14F-4D97-AF65-F5344CB8AC3E}">
        <p14:creationId xmlns:p14="http://schemas.microsoft.com/office/powerpoint/2010/main" val="3310527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lt1"/>
          </a:fgClr>
          <a:bgClr>
            <a:schemeClr val="bg1"/>
          </a:bgClr>
        </a:patt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04800" y="355075"/>
            <a:ext cx="8292662" cy="7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err="1">
                <a:latin typeface="Atlanta Book" panose="020B0502020202020204" pitchFamily="34" charset="0"/>
              </a:rPr>
              <a:t>Inleiding</a:t>
            </a:r>
            <a:br>
              <a:rPr lang="en" sz="4000" dirty="0">
                <a:latin typeface="Atlanta Book" panose="020B0502020202020204" pitchFamily="34" charset="0"/>
              </a:rPr>
            </a:br>
            <a:endParaRPr sz="4000" dirty="0">
              <a:latin typeface="Atlanta Book" panose="020B0502020202020204" pitchFamily="34" charset="0"/>
            </a:endParaRPr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159588" y="527901"/>
            <a:ext cx="4110754" cy="374244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lang="nl-NL" sz="1200" dirty="0">
              <a:latin typeface="Atlanta Book" panose="020B0502020202020204" pitchFamily="34" charset="0"/>
            </a:endParaRP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5 standaarden BFHI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Vuistregels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Vuistregels JGZ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Voorbereiding borstvoeding 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Start borstvoeding – opdracht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Huid op huidcontact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Rooming-in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Voedingssignalen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Reflexen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 anatomie &amp; Fysiologie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Borstontwikkeling 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Borst van binnen </a:t>
            </a:r>
          </a:p>
          <a:p>
            <a:pPr marL="171450" lvl="0" indent="-171450" algn="l" rtl="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q"/>
            </a:pPr>
            <a:r>
              <a:rPr lang="nl-NL" sz="1200" dirty="0">
                <a:latin typeface="Atlanta Book" panose="020B0502020202020204" pitchFamily="34" charset="0"/>
              </a:rPr>
              <a:t>Mond baby</a:t>
            </a:r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674075" y="4673650"/>
            <a:ext cx="4698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FA7E9-D819-5749-9DD6-108C6F9981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46360" y="1344259"/>
            <a:ext cx="2590722" cy="2590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185A7E67-0378-6E4F-B763-45B243F22B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4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291448F-B4B2-B44D-9992-5BC992288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4CFCF38-D767-324D-A7B7-EDAC04D4DF19}"/>
              </a:ext>
            </a:extLst>
          </p:cNvPr>
          <p:cNvSpPr txBox="1"/>
          <p:nvPr/>
        </p:nvSpPr>
        <p:spPr>
          <a:xfrm>
            <a:off x="163398" y="1063375"/>
            <a:ext cx="3137397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Aanleghoudingen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Gewichtsverlies na geboorte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Waar op letten bij </a:t>
            </a:r>
            <a:r>
              <a:rPr lang="nl-NL" dirty="0" err="1">
                <a:latin typeface="Atlanta Book" panose="020B0502020202020204" pitchFamily="34" charset="0"/>
              </a:rPr>
              <a:t>aanhappen</a:t>
            </a:r>
            <a:endParaRPr lang="nl-NL" dirty="0">
              <a:latin typeface="Atlanta Book" panose="020B0502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Niet goed aangelegd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 err="1">
                <a:latin typeface="Atlanta Book" panose="020B0502020202020204" pitchFamily="34" charset="0"/>
              </a:rPr>
              <a:t>Nipple</a:t>
            </a:r>
            <a:r>
              <a:rPr lang="nl-NL" dirty="0">
                <a:latin typeface="Atlanta Book" panose="020B0502020202020204" pitchFamily="34" charset="0"/>
              </a:rPr>
              <a:t> flip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Vasthouden van de borst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Samenstelling moedermelk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Fases in lactatie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Voordelen borstvoeding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 Hormonen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Vraag en aanbod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Vitamines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Medicatie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Tabak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9997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AD87ADA-BB22-DF4F-91FC-472AA58AE5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5</a:t>
            </a:fld>
            <a:endParaRPr lang="nl-NL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32CC44B-43B2-4F40-BED5-EAA9C87ED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Inleiding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2C9F831C-0DE8-9148-9464-7464B22BCC24}"/>
              </a:ext>
            </a:extLst>
          </p:cNvPr>
          <p:cNvSpPr txBox="1"/>
          <p:nvPr/>
        </p:nvSpPr>
        <p:spPr>
          <a:xfrm>
            <a:off x="304800" y="1157102"/>
            <a:ext cx="5349541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Alcohol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Drugs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Kolven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Bewaren- invriezen- ontdooien- opwarmen moedermelk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Bijvoeden en hulpmiddelen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Problemen bij borstvoeding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Hoelang borstvoeding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Borstvoeding in bijzondere situaties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KCKZ Protocollen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Vragen basis borstvoeding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Kunstvoeding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539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E86C4B90-E6AB-734D-B57C-2E61E31EB0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6</a:t>
            </a:fld>
            <a:endParaRPr lang="nl-NL"/>
          </a:p>
        </p:txBody>
      </p:sp>
      <p:sp>
        <p:nvSpPr>
          <p:cNvPr id="3" name="Google Shape;121;p18">
            <a:extLst>
              <a:ext uri="{FF2B5EF4-FFF2-40B4-BE49-F238E27FC236}">
                <a16:creationId xmlns:a16="http://schemas.microsoft.com/office/drawing/2014/main" id="{B6D26EE8-EF70-104E-8029-554EC685B73A}"/>
              </a:ext>
            </a:extLst>
          </p:cNvPr>
          <p:cNvSpPr txBox="1">
            <a:spLocks/>
          </p:cNvSpPr>
          <p:nvPr/>
        </p:nvSpPr>
        <p:spPr>
          <a:xfrm>
            <a:off x="298324" y="0"/>
            <a:ext cx="8332076" cy="81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lnSpc>
                <a:spcPct val="80000"/>
              </a:lnSpc>
            </a:pPr>
            <a:r>
              <a:rPr lang="nl-NL" sz="4000" dirty="0">
                <a:latin typeface="Atlanta Book" panose="020B0502020202020204" pitchFamily="34" charset="0"/>
              </a:rPr>
              <a:t>Inleiding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D2CAA44-BFD9-C745-BFDA-119DC467119C}"/>
              </a:ext>
            </a:extLst>
          </p:cNvPr>
          <p:cNvSpPr txBox="1"/>
          <p:nvPr/>
        </p:nvSpPr>
        <p:spPr>
          <a:xfrm>
            <a:off x="298324" y="1334835"/>
            <a:ext cx="517531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Introductie kunstvoeding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Bereiden en bewaren kunstvoeding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Benodigdheden bij kunstvoeding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Hygiëne bij flesvoeding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Voedingsproblemen bij flesvoeding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Responsief voeden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Opbouw kunstvoeding </a:t>
            </a:r>
          </a:p>
        </p:txBody>
      </p:sp>
    </p:spTree>
    <p:extLst>
      <p:ext uri="{BB962C8B-B14F-4D97-AF65-F5344CB8AC3E}">
        <p14:creationId xmlns:p14="http://schemas.microsoft.com/office/powerpoint/2010/main" val="361010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1D655BE-936E-BB4B-B258-A19D8D6DA9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7</a:t>
            </a:fld>
            <a:endParaRPr lang="nl-NL"/>
          </a:p>
        </p:txBody>
      </p:sp>
      <p:sp>
        <p:nvSpPr>
          <p:cNvPr id="3" name="Google Shape;121;p18">
            <a:extLst>
              <a:ext uri="{FF2B5EF4-FFF2-40B4-BE49-F238E27FC236}">
                <a16:creationId xmlns:a16="http://schemas.microsoft.com/office/drawing/2014/main" id="{4A96527E-F076-6749-9B19-75CB91692739}"/>
              </a:ext>
            </a:extLst>
          </p:cNvPr>
          <p:cNvSpPr txBox="1">
            <a:spLocks/>
          </p:cNvSpPr>
          <p:nvPr/>
        </p:nvSpPr>
        <p:spPr>
          <a:xfrm>
            <a:off x="255293" y="0"/>
            <a:ext cx="8332076" cy="810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>
              <a:lnSpc>
                <a:spcPct val="80000"/>
              </a:lnSpc>
            </a:pPr>
            <a:r>
              <a:rPr lang="nl-NL" sz="4000" dirty="0">
                <a:latin typeface="Atlanta Book" panose="020B0502020202020204" pitchFamily="34" charset="0"/>
              </a:rPr>
              <a:t>Introductie kunstvoeding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3B04AED9-3AF8-C84B-9C2B-AFE0063ED113}"/>
              </a:ext>
            </a:extLst>
          </p:cNvPr>
          <p:cNvSpPr txBox="1"/>
          <p:nvPr/>
        </p:nvSpPr>
        <p:spPr>
          <a:xfrm>
            <a:off x="387927" y="1163782"/>
            <a:ext cx="852509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Niet iedere moeder is in staat om borstvoeding te geven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Door gebruik kunstvoeding marketingtechnisch steeds meer invloed vanuit fabrikanten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In de 18</a:t>
            </a:r>
            <a:r>
              <a:rPr lang="nl-NL" baseline="30000" dirty="0">
                <a:latin typeface="Atlanta Book" panose="020B0502020202020204" pitchFamily="34" charset="0"/>
              </a:rPr>
              <a:t>e</a:t>
            </a:r>
            <a:r>
              <a:rPr lang="nl-NL" dirty="0">
                <a:latin typeface="Atlanta Book" panose="020B0502020202020204" pitchFamily="34" charset="0"/>
              </a:rPr>
              <a:t> eeuw steeds meer ontwikkelingen in de chemie van kunstvoeding- meer gebruik </a:t>
            </a:r>
            <a:r>
              <a:rPr lang="nl-NL" dirty="0" err="1">
                <a:latin typeface="Atlanta Book" panose="020B0502020202020204" pitchFamily="34" charset="0"/>
              </a:rPr>
              <a:t>kv</a:t>
            </a:r>
            <a:endParaRPr lang="nl-NL" dirty="0">
              <a:latin typeface="Atlanta Book" panose="020B0502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WHO code- 1981 marketingregels 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Geen reclame kunstvoeding voor zorginstellingen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Eisen voorlichtingsmateriaal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r>
              <a:rPr lang="nl-NL" dirty="0">
                <a:latin typeface="Atlanta Book" panose="020B0502020202020204" pitchFamily="34" charset="0"/>
              </a:rPr>
              <a:t>Eisen aan inhoud voorlichtingsmateriaal</a:t>
            </a:r>
          </a:p>
          <a:p>
            <a:pPr marL="285750" indent="-285750">
              <a:buClr>
                <a:schemeClr val="accent1"/>
              </a:buClr>
              <a:buFont typeface="Wingdings" pitchFamily="2" charset="2"/>
              <a:buChar char="q"/>
            </a:pPr>
            <a:endParaRPr lang="nl-NL" dirty="0">
              <a:latin typeface="Atlanta Book" panose="020B0502020202020204" pitchFamily="34" charset="0"/>
            </a:endParaRP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576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3F939A6-48C8-734A-81D3-AD3E89FC5C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8</a:t>
            </a:fld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42918F0-DF91-CD48-BE76-1C67B5018F9C}"/>
              </a:ext>
            </a:extLst>
          </p:cNvPr>
          <p:cNvSpPr txBox="1"/>
          <p:nvPr/>
        </p:nvSpPr>
        <p:spPr>
          <a:xfrm>
            <a:off x="428263" y="1109811"/>
            <a:ext cx="1101618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>
                <a:latin typeface="Atlanta Book" panose="020B0502020202020204" pitchFamily="34" charset="0"/>
              </a:rPr>
              <a:t>Noor heeft een baby van 3 dagen jong. Het voeden doet pijn.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Bij het </a:t>
            </a:r>
            <a:r>
              <a:rPr lang="nl-NL" sz="1200" dirty="0" err="1">
                <a:latin typeface="Atlanta Book" panose="020B0502020202020204" pitchFamily="34" charset="0"/>
              </a:rPr>
              <a:t>aanhappen</a:t>
            </a:r>
            <a:r>
              <a:rPr lang="nl-NL" sz="1200" dirty="0">
                <a:latin typeface="Atlanta Book" panose="020B0502020202020204" pitchFamily="34" charset="0"/>
              </a:rPr>
              <a:t> doet het pijn en ook tijdens het voeden wordt de pijn niet minder.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Op de linker tepel lijkt er een schaafwondje te zitten en op de andere tepel zit er een wondje.</a:t>
            </a:r>
          </a:p>
          <a:p>
            <a:endParaRPr lang="nl-NL" sz="1200" dirty="0">
              <a:latin typeface="Atlanta Book" panose="020B0502020202020204" pitchFamily="34" charset="0"/>
            </a:endParaRPr>
          </a:p>
          <a:p>
            <a:r>
              <a:rPr lang="nl-NL" sz="1200" dirty="0">
                <a:latin typeface="Atlanta Book" panose="020B0502020202020204" pitchFamily="34" charset="0"/>
              </a:rPr>
              <a:t>Volgens de kraamhulp wordt er goed aangelegd. De kraamhulp heeft er </a:t>
            </a:r>
            <a:r>
              <a:rPr lang="nl-NL" sz="1200" dirty="0" err="1">
                <a:latin typeface="Atlanta Book" panose="020B0502020202020204" pitchFamily="34" charset="0"/>
              </a:rPr>
              <a:t>Bepanthen</a:t>
            </a:r>
            <a:r>
              <a:rPr lang="nl-NL" sz="1200" dirty="0">
                <a:latin typeface="Atlanta Book" panose="020B0502020202020204" pitchFamily="34" charset="0"/>
              </a:rPr>
              <a:t> op gesmeerd.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De kraamverzorgende zegt dat ze best wat langer tussen de voedingen kan laten zitten om haar borsten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wat  rust te geven en zodat de baby meer honger heeft.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Noor voedt nu bijna ieder uur. Zij raadt aan de voedingen wat korter te laten verlopen, zodat er niet aan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gesabbeld wordt.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Noor heeft het geprobeerd, maar de baby huilt steeds. </a:t>
            </a:r>
          </a:p>
          <a:p>
            <a:endParaRPr lang="nl-NL" sz="1200" dirty="0">
              <a:latin typeface="Atlanta Book" panose="020B0502020202020204" pitchFamily="34" charset="0"/>
            </a:endParaRPr>
          </a:p>
          <a:p>
            <a:endParaRPr lang="nl-NL" sz="1200" dirty="0">
              <a:latin typeface="Atlanta Book" panose="020B0502020202020204" pitchFamily="34" charset="0"/>
            </a:endParaRPr>
          </a:p>
          <a:p>
            <a:r>
              <a:rPr lang="nl-NL" sz="1200" b="1" dirty="0">
                <a:solidFill>
                  <a:schemeClr val="accent1"/>
                </a:solidFill>
                <a:latin typeface="Atlanta Book" panose="020B0502020202020204" pitchFamily="34" charset="0"/>
              </a:rPr>
              <a:t>Wat zou er aan de hand kunnen zijn en wat kan Noor het beste doen?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99CE6D5-2662-C44B-8572-6A6BBF351409}"/>
              </a:ext>
            </a:extLst>
          </p:cNvPr>
          <p:cNvSpPr txBox="1"/>
          <p:nvPr/>
        </p:nvSpPr>
        <p:spPr>
          <a:xfrm>
            <a:off x="3254690" y="377759"/>
            <a:ext cx="134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>
                <a:solidFill>
                  <a:schemeClr val="accent1"/>
                </a:solidFill>
                <a:latin typeface="Atlanta Book" panose="020B0502020202020204" pitchFamily="34" charset="0"/>
              </a:rPr>
              <a:t>Casus 1</a:t>
            </a:r>
          </a:p>
        </p:txBody>
      </p:sp>
    </p:spTree>
    <p:extLst>
      <p:ext uri="{BB962C8B-B14F-4D97-AF65-F5344CB8AC3E}">
        <p14:creationId xmlns:p14="http://schemas.microsoft.com/office/powerpoint/2010/main" val="2329275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70262666-C3CE-2843-8EF7-AC8FE804C1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mtClean="0"/>
              <a:t>9</a:t>
            </a:fld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9ED2B11-ED3B-A046-A25F-FBE15C5E7E13}"/>
              </a:ext>
            </a:extLst>
          </p:cNvPr>
          <p:cNvSpPr txBox="1"/>
          <p:nvPr/>
        </p:nvSpPr>
        <p:spPr>
          <a:xfrm>
            <a:off x="3801435" y="486137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b="1" dirty="0">
                <a:solidFill>
                  <a:schemeClr val="accent1"/>
                </a:solidFill>
                <a:latin typeface="Atlanta Book" panose="020B0502020202020204" pitchFamily="34" charset="0"/>
              </a:rPr>
              <a:t>Casus 2</a:t>
            </a:r>
            <a:r>
              <a:rPr lang="nl-NL" dirty="0"/>
              <a:t>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26CAF89-F3A9-724B-98EE-D269170B29B5}"/>
              </a:ext>
            </a:extLst>
          </p:cNvPr>
          <p:cNvSpPr txBox="1"/>
          <p:nvPr/>
        </p:nvSpPr>
        <p:spPr>
          <a:xfrm>
            <a:off x="347240" y="1122745"/>
            <a:ext cx="7162538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>
                <a:latin typeface="Atlanta Book" panose="020B0502020202020204" pitchFamily="34" charset="0"/>
              </a:rPr>
              <a:t>Ruim twee weken geleden is Marieke van haar zoontje Milan bevallen.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Milan is een onrustige baby en is erg rommelig aan de borst. Milan verslikt zich ook veel.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Hij drinkt vaak kort aan de borst en na een uur komt hij weer voor een voeding. </a:t>
            </a:r>
          </a:p>
          <a:p>
            <a:endParaRPr lang="nl-NL" sz="1200" dirty="0">
              <a:latin typeface="Atlanta Book" panose="020B0502020202020204" pitchFamily="34" charset="0"/>
            </a:endParaRPr>
          </a:p>
          <a:p>
            <a:r>
              <a:rPr lang="nl-NL" sz="1200" dirty="0">
                <a:latin typeface="Atlanta Book" panose="020B0502020202020204" pitchFamily="34" charset="0"/>
              </a:rPr>
              <a:t>Marieke maakt zich zorgen. Ze twijfelt of ze wel voldoende melk heeft.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Haar borsten voelen vervelend en vol aan. Milan huilt veel en lijkt buikkrampjes te hebben. 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Zijn ontlasting is groen, schuimig en waterig. </a:t>
            </a:r>
          </a:p>
          <a:p>
            <a:endParaRPr lang="nl-NL" sz="1200" dirty="0">
              <a:latin typeface="Atlanta Book" panose="020B0502020202020204" pitchFamily="34" charset="0"/>
            </a:endParaRPr>
          </a:p>
          <a:p>
            <a:r>
              <a:rPr lang="nl-NL" sz="1200" dirty="0">
                <a:latin typeface="Atlanta Book" panose="020B0502020202020204" pitchFamily="34" charset="0"/>
              </a:rPr>
              <a:t>Haar zus Linda zegt dat kolven tussen de voedingen door kan helpen voor haar volle borsten.</a:t>
            </a:r>
          </a:p>
          <a:p>
            <a:r>
              <a:rPr lang="nl-NL" sz="1200" dirty="0">
                <a:latin typeface="Atlanta Book" panose="020B0502020202020204" pitchFamily="34" charset="0"/>
              </a:rPr>
              <a:t>Haar zus had een huilbaby en is bang dat dat ook bij Milan het geval is.</a:t>
            </a:r>
          </a:p>
          <a:p>
            <a:endParaRPr lang="nl-NL" sz="1200" dirty="0">
              <a:latin typeface="Atlanta Book" panose="020B0502020202020204" pitchFamily="34" charset="0"/>
            </a:endParaRPr>
          </a:p>
          <a:p>
            <a:endParaRPr lang="nl-NL" sz="1200" dirty="0">
              <a:latin typeface="Atlanta Book" panose="020B0502020202020204" pitchFamily="34" charset="0"/>
            </a:endParaRPr>
          </a:p>
          <a:p>
            <a:r>
              <a:rPr lang="nl-NL" sz="1200" b="1" dirty="0">
                <a:solidFill>
                  <a:schemeClr val="accent1"/>
                </a:solidFill>
                <a:latin typeface="Atlanta Book" panose="020B0502020202020204" pitchFamily="34" charset="0"/>
              </a:rPr>
              <a:t>Wat zou hier aan de hand kunnen zijn en wat adviseer je?</a:t>
            </a:r>
          </a:p>
        </p:txBody>
      </p:sp>
    </p:spTree>
    <p:extLst>
      <p:ext uri="{BB962C8B-B14F-4D97-AF65-F5344CB8AC3E}">
        <p14:creationId xmlns:p14="http://schemas.microsoft.com/office/powerpoint/2010/main" val="323124237"/>
      </p:ext>
    </p:extLst>
  </p:cSld>
  <p:clrMapOvr>
    <a:masterClrMapping/>
  </p:clrMapOvr>
</p:sld>
</file>

<file path=ppt/theme/theme1.xml><?xml version="1.0" encoding="utf-8"?>
<a:theme xmlns:a="http://schemas.openxmlformats.org/drawingml/2006/main" name="Dercetus template">
  <a:themeElements>
    <a:clrScheme name="Custom 347">
      <a:dk1>
        <a:srgbClr val="00162A"/>
      </a:dk1>
      <a:lt1>
        <a:srgbClr val="FFFFFF"/>
      </a:lt1>
      <a:dk2>
        <a:srgbClr val="ABB8C0"/>
      </a:dk2>
      <a:lt2>
        <a:srgbClr val="F0F2F3"/>
      </a:lt2>
      <a:accent1>
        <a:srgbClr val="05B3F1"/>
      </a:accent1>
      <a:accent2>
        <a:srgbClr val="0073BB"/>
      </a:accent2>
      <a:accent3>
        <a:srgbClr val="B8DD63"/>
      </a:accent3>
      <a:accent4>
        <a:srgbClr val="78B329"/>
      </a:accent4>
      <a:accent5>
        <a:srgbClr val="FF9367"/>
      </a:accent5>
      <a:accent6>
        <a:srgbClr val="EE2424"/>
      </a:accent6>
      <a:hlink>
        <a:srgbClr val="05B3F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62675</TotalTime>
  <Words>601</Words>
  <Application>Microsoft Macintosh PowerPoint</Application>
  <PresentationFormat>Diavoorstelling (16:9)</PresentationFormat>
  <Paragraphs>122</Paragraphs>
  <Slides>10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Atlanta Book</vt:lpstr>
      <vt:lpstr>DM Sans</vt:lpstr>
      <vt:lpstr>Arial</vt:lpstr>
      <vt:lpstr>Wingdings</vt:lpstr>
      <vt:lpstr>Dercetus template</vt:lpstr>
      <vt:lpstr>PowerPoint-presentatie</vt:lpstr>
      <vt:lpstr>Toets Basiskennis</vt:lpstr>
      <vt:lpstr>Inleiding </vt:lpstr>
      <vt:lpstr>Inleiding </vt:lpstr>
      <vt:lpstr>Inleiding 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Foske van Puffelen | HWC Geboortezorg</cp:lastModifiedBy>
  <cp:revision>206</cp:revision>
  <cp:lastPrinted>2020-09-22T12:49:29Z</cp:lastPrinted>
  <dcterms:modified xsi:type="dcterms:W3CDTF">2021-01-07T09:05:27Z</dcterms:modified>
</cp:coreProperties>
</file>