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5" r:id="rId3"/>
    <p:sldId id="302" r:id="rId4"/>
    <p:sldId id="303" r:id="rId5"/>
    <p:sldId id="304" r:id="rId6"/>
    <p:sldId id="305" r:id="rId7"/>
    <p:sldId id="306" r:id="rId8"/>
    <p:sldId id="307" r:id="rId9"/>
    <p:sldId id="308" r:id="rId10"/>
    <p:sldId id="295" r:id="rId11"/>
    <p:sldId id="296" r:id="rId12"/>
    <p:sldId id="297" r:id="rId13"/>
    <p:sldId id="309" r:id="rId14"/>
    <p:sldId id="264" r:id="rId15"/>
    <p:sldId id="265" r:id="rId16"/>
    <p:sldId id="298" r:id="rId17"/>
    <p:sldId id="301" r:id="rId18"/>
    <p:sldId id="288" r:id="rId19"/>
    <p:sldId id="383" r:id="rId20"/>
    <p:sldId id="382" r:id="rId21"/>
    <p:sldId id="273" r:id="rId22"/>
    <p:sldId id="286" r:id="rId23"/>
    <p:sldId id="274" r:id="rId24"/>
    <p:sldId id="386" r:id="rId25"/>
    <p:sldId id="272" r:id="rId26"/>
    <p:sldId id="312" r:id="rId27"/>
    <p:sldId id="313" r:id="rId28"/>
    <p:sldId id="314" r:id="rId29"/>
    <p:sldId id="315" r:id="rId30"/>
    <p:sldId id="387" r:id="rId31"/>
    <p:sldId id="317" r:id="rId32"/>
    <p:sldId id="388" r:id="rId33"/>
    <p:sldId id="389" r:id="rId34"/>
    <p:sldId id="390" r:id="rId35"/>
    <p:sldId id="318" r:id="rId36"/>
    <p:sldId id="277" r:id="rId37"/>
    <p:sldId id="278" r:id="rId38"/>
    <p:sldId id="279" r:id="rId39"/>
    <p:sldId id="391" r:id="rId40"/>
    <p:sldId id="280" r:id="rId41"/>
    <p:sldId id="385" r:id="rId42"/>
    <p:sldId id="357" r:id="rId43"/>
    <p:sldId id="361" r:id="rId44"/>
    <p:sldId id="364" r:id="rId45"/>
    <p:sldId id="379" r:id="rId46"/>
    <p:sldId id="331" r:id="rId47"/>
    <p:sldId id="332" r:id="rId48"/>
    <p:sldId id="333" r:id="rId49"/>
    <p:sldId id="334" r:id="rId50"/>
    <p:sldId id="335" r:id="rId51"/>
    <p:sldId id="336" r:id="rId52"/>
    <p:sldId id="339" r:id="rId53"/>
    <p:sldId id="340" r:id="rId54"/>
    <p:sldId id="337" r:id="rId55"/>
    <p:sldId id="338" r:id="rId56"/>
    <p:sldId id="341" r:id="rId57"/>
    <p:sldId id="342" r:id="rId58"/>
    <p:sldId id="343" r:id="rId59"/>
    <p:sldId id="392" r:id="rId60"/>
    <p:sldId id="344" r:id="rId61"/>
    <p:sldId id="345" r:id="rId62"/>
    <p:sldId id="346" r:id="rId63"/>
    <p:sldId id="347" r:id="rId64"/>
    <p:sldId id="348" r:id="rId65"/>
    <p:sldId id="349" r:id="rId66"/>
    <p:sldId id="350" r:id="rId67"/>
    <p:sldId id="351" r:id="rId68"/>
    <p:sldId id="393" r:id="rId69"/>
    <p:sldId id="394" r:id="rId70"/>
    <p:sldId id="384" r:id="rId7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0" d="100"/>
          <a:sy n="100" d="100"/>
        </p:scale>
        <p:origin x="-5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BC5A11CD-3FE2-49FF-94E7-E5E797D6853D}" type="datetimeFigureOut">
              <a:rPr lang="nl-NL" smtClean="0"/>
              <a:pPr/>
              <a:t>1-10-2018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63A3216-517A-42D9-9321-3DB28CD78FAA}"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C5A11CD-3FE2-49FF-94E7-E5E797D6853D}" type="datetimeFigureOut">
              <a:rPr lang="nl-NL" smtClean="0"/>
              <a:pPr/>
              <a:t>1-10-2018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63A3216-517A-42D9-9321-3DB28CD78FAA}"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C5A11CD-3FE2-49FF-94E7-E5E797D6853D}" type="datetimeFigureOut">
              <a:rPr lang="nl-NL" smtClean="0"/>
              <a:pPr/>
              <a:t>1-10-2018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63A3216-517A-42D9-9321-3DB28CD78FAA}"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C5A11CD-3FE2-49FF-94E7-E5E797D6853D}" type="datetimeFigureOut">
              <a:rPr lang="nl-NL" smtClean="0"/>
              <a:pPr/>
              <a:t>1-10-2018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63A3216-517A-42D9-9321-3DB28CD78FAA}"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C5A11CD-3FE2-49FF-94E7-E5E797D6853D}" type="datetimeFigureOut">
              <a:rPr lang="nl-NL" smtClean="0"/>
              <a:pPr/>
              <a:t>1-10-2018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63A3216-517A-42D9-9321-3DB28CD78FAA}"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C5A11CD-3FE2-49FF-94E7-E5E797D6853D}" type="datetimeFigureOut">
              <a:rPr lang="nl-NL" smtClean="0"/>
              <a:pPr/>
              <a:t>1-10-2018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63A3216-517A-42D9-9321-3DB28CD78FAA}"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C5A11CD-3FE2-49FF-94E7-E5E797D6853D}" type="datetimeFigureOut">
              <a:rPr lang="nl-NL" smtClean="0"/>
              <a:pPr/>
              <a:t>1-10-2018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63A3216-517A-42D9-9321-3DB28CD78FAA}"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C5A11CD-3FE2-49FF-94E7-E5E797D6853D}" type="datetimeFigureOut">
              <a:rPr lang="nl-NL" smtClean="0"/>
              <a:pPr/>
              <a:t>1-10-2018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63A3216-517A-42D9-9321-3DB28CD78FAA}"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C5A11CD-3FE2-49FF-94E7-E5E797D6853D}" type="datetimeFigureOut">
              <a:rPr lang="nl-NL" smtClean="0"/>
              <a:pPr/>
              <a:t>1-10-2018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63A3216-517A-42D9-9321-3DB28CD78FAA}"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C5A11CD-3FE2-49FF-94E7-E5E797D6853D}" type="datetimeFigureOut">
              <a:rPr lang="nl-NL" smtClean="0"/>
              <a:pPr/>
              <a:t>1-10-2018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63A3216-517A-42D9-9321-3DB28CD78FAA}"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C5A11CD-3FE2-49FF-94E7-E5E797D6853D}" type="datetimeFigureOut">
              <a:rPr lang="nl-NL" smtClean="0"/>
              <a:pPr/>
              <a:t>1-10-2018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63A3216-517A-42D9-9321-3DB28CD78FAA}"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A11CD-3FE2-49FF-94E7-E5E797D6853D}" type="datetimeFigureOut">
              <a:rPr lang="nl-NL" smtClean="0"/>
              <a:pPr/>
              <a:t>1-10-2018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A3216-517A-42D9-9321-3DB28CD78FAA}"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artinappelo.n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icarta.pica.nl.proxy-ub.rug.nl/xslt/DB=2.41/SET=5/TTL=1/SHW?FRST=3" TargetMode="External"/><Relationship Id="rId2" Type="http://schemas.openxmlformats.org/officeDocument/2006/relationships/hyperlink" Target="http://picarta.pica.nl.proxy-ub.rug.nl/xslt/DB=2.41/SET=4/TTL=1/SHW?FRST=2"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picarta.pica.nl.proxy-ub.rug.nl/xslt/DB=2.41/SET=6/TTL=1/SHW?FRST=1"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6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eg"/></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6.jpeg"/><Relationship Id="rId11" Type="http://schemas.openxmlformats.org/officeDocument/2006/relationships/image" Target="../media/image49.jpeg"/><Relationship Id="rId5" Type="http://schemas.openxmlformats.org/officeDocument/2006/relationships/image" Target="../media/image45.jpeg"/><Relationship Id="rId10" Type="http://schemas.openxmlformats.org/officeDocument/2006/relationships/image" Target="../media/image48.jpeg"/><Relationship Id="rId4" Type="http://schemas.openxmlformats.org/officeDocument/2006/relationships/image" Target="../media/image44.jpeg"/><Relationship Id="rId9" Type="http://schemas.openxmlformats.org/officeDocument/2006/relationships/image" Target="../media/image42.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0" y="2030983"/>
            <a:ext cx="9144000" cy="1470025"/>
          </a:xfrm>
        </p:spPr>
        <p:txBody>
          <a:bodyPr>
            <a:noAutofit/>
          </a:bodyPr>
          <a:lstStyle/>
          <a:p>
            <a:r>
              <a:rPr lang="nl-NL" sz="9600" b="1" dirty="0" smtClean="0">
                <a:solidFill>
                  <a:srgbClr val="FFFF00"/>
                </a:solidFill>
              </a:rPr>
              <a:t>Reflectief practicum </a:t>
            </a:r>
            <a:br>
              <a:rPr lang="nl-NL" sz="9600" b="1" dirty="0" smtClean="0">
                <a:solidFill>
                  <a:srgbClr val="FFFF00"/>
                </a:solidFill>
              </a:rPr>
            </a:br>
            <a:r>
              <a:rPr lang="nl-NL" sz="9600" b="1" dirty="0" smtClean="0">
                <a:solidFill>
                  <a:srgbClr val="FFFF00"/>
                </a:solidFill>
              </a:rPr>
              <a:t>Indigo</a:t>
            </a:r>
            <a:br>
              <a:rPr lang="nl-NL" sz="9600" b="1" dirty="0" smtClean="0">
                <a:solidFill>
                  <a:srgbClr val="FFFF00"/>
                </a:solidFill>
              </a:rPr>
            </a:br>
            <a:r>
              <a:rPr lang="nl-NL" sz="3200" b="1" dirty="0" smtClean="0">
                <a:solidFill>
                  <a:srgbClr val="FF0000"/>
                </a:solidFill>
              </a:rPr>
              <a:t>-</a:t>
            </a:r>
            <a:br>
              <a:rPr lang="nl-NL" sz="3200" b="1" dirty="0" smtClean="0">
                <a:solidFill>
                  <a:srgbClr val="FF0000"/>
                </a:solidFill>
              </a:rPr>
            </a:br>
            <a:r>
              <a:rPr lang="nl-NL" sz="3200" b="1" dirty="0" smtClean="0">
                <a:solidFill>
                  <a:srgbClr val="FF0000"/>
                </a:solidFill>
              </a:rPr>
              <a:t>8-11-2018</a:t>
            </a:r>
            <a:endParaRPr lang="nl-NL" sz="3200" b="1" dirty="0">
              <a:solidFill>
                <a:srgbClr val="FF0000"/>
              </a:solidFill>
            </a:endParaRPr>
          </a:p>
        </p:txBody>
      </p:sp>
      <p:sp>
        <p:nvSpPr>
          <p:cNvPr id="4" name="Rechthoek 3"/>
          <p:cNvSpPr/>
          <p:nvPr/>
        </p:nvSpPr>
        <p:spPr>
          <a:xfrm>
            <a:off x="1547664" y="4952196"/>
            <a:ext cx="6048672" cy="4093428"/>
          </a:xfrm>
          <a:prstGeom prst="rect">
            <a:avLst/>
          </a:prstGeom>
        </p:spPr>
        <p:txBody>
          <a:bodyPr wrap="square">
            <a:spAutoFit/>
          </a:bodyPr>
          <a:lstStyle/>
          <a:p>
            <a:pPr algn="ctr"/>
            <a:endParaRPr lang="nl-NL" sz="2800" b="1" i="1" dirty="0" smtClean="0">
              <a:solidFill>
                <a:schemeClr val="bg1"/>
              </a:solidFill>
            </a:endParaRPr>
          </a:p>
          <a:p>
            <a:pPr algn="ctr"/>
            <a:endParaRPr lang="nl-NL" sz="2800" b="1" i="1" dirty="0" smtClean="0">
              <a:solidFill>
                <a:schemeClr val="bg1"/>
              </a:solidFill>
            </a:endParaRPr>
          </a:p>
          <a:p>
            <a:pPr algn="ctr"/>
            <a:r>
              <a:rPr lang="nl-NL" sz="2800" b="1" i="1" dirty="0" smtClean="0">
                <a:solidFill>
                  <a:schemeClr val="bg1"/>
                </a:solidFill>
              </a:rPr>
              <a:t>Martin </a:t>
            </a:r>
            <a:r>
              <a:rPr lang="nl-NL" sz="2800" b="1" i="1" dirty="0" err="1" smtClean="0">
                <a:solidFill>
                  <a:schemeClr val="bg1"/>
                </a:solidFill>
              </a:rPr>
              <a:t>Appelo</a:t>
            </a:r>
            <a:endParaRPr lang="nl-NL" sz="2800" b="1" i="1" dirty="0" smtClean="0">
              <a:solidFill>
                <a:schemeClr val="bg1"/>
              </a:solidFill>
            </a:endParaRPr>
          </a:p>
          <a:p>
            <a:pPr algn="ctr"/>
            <a:r>
              <a:rPr lang="nl-NL" sz="2800" b="1" i="1" dirty="0" err="1" smtClean="0">
                <a:solidFill>
                  <a:schemeClr val="bg1"/>
                </a:solidFill>
                <a:hlinkClick r:id="rId2"/>
              </a:rPr>
              <a:t>www.martinappelo.nl</a:t>
            </a:r>
            <a:endParaRPr lang="nl-NL" sz="2800" b="1" i="1" dirty="0" smtClean="0">
              <a:solidFill>
                <a:schemeClr val="bg1"/>
              </a:solidFill>
            </a:endParaRPr>
          </a:p>
          <a:p>
            <a:pPr algn="ctr"/>
            <a:endParaRPr lang="nl-NL" sz="2800" b="1" i="1" dirty="0" smtClean="0">
              <a:solidFill>
                <a:schemeClr val="bg1"/>
              </a:solidFill>
            </a:endParaRPr>
          </a:p>
          <a:p>
            <a:endParaRPr lang="nl-NL" sz="6000" b="1" dirty="0" smtClean="0">
              <a:solidFill>
                <a:srgbClr val="FFFF00"/>
              </a:solidFill>
            </a:endParaRPr>
          </a:p>
          <a:p>
            <a:endParaRPr lang="nl-NL" sz="6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60648"/>
            <a:ext cx="8229600" cy="1143000"/>
          </a:xfrm>
        </p:spPr>
        <p:txBody>
          <a:bodyPr>
            <a:normAutofit fontScale="90000"/>
          </a:bodyPr>
          <a:lstStyle/>
          <a:p>
            <a:pPr algn="l"/>
            <a:r>
              <a:rPr lang="nl-NL" dirty="0" smtClean="0">
                <a:solidFill>
                  <a:srgbClr val="FFFF00"/>
                </a:solidFill>
              </a:rPr>
              <a:t>Het ziektemodel </a:t>
            </a:r>
            <a:br>
              <a:rPr lang="nl-NL" dirty="0" smtClean="0">
                <a:solidFill>
                  <a:srgbClr val="FFFF00"/>
                </a:solidFill>
              </a:rPr>
            </a:br>
            <a:r>
              <a:rPr lang="nl-NL" dirty="0" smtClean="0">
                <a:solidFill>
                  <a:srgbClr val="FFFF00"/>
                </a:solidFill>
              </a:rPr>
              <a:t>van </a:t>
            </a:r>
            <a:r>
              <a:rPr lang="nl-NL" dirty="0" err="1" smtClean="0">
                <a:solidFill>
                  <a:srgbClr val="FFFF00"/>
                </a:solidFill>
              </a:rPr>
              <a:t>Hippocrates</a:t>
            </a:r>
            <a:endParaRPr lang="nl-NL" dirty="0">
              <a:solidFill>
                <a:srgbClr val="FFFF00"/>
              </a:solidFill>
            </a:endParaRPr>
          </a:p>
        </p:txBody>
      </p:sp>
      <p:sp>
        <p:nvSpPr>
          <p:cNvPr id="3" name="Tijdelijke aanduiding voor inhoud 2"/>
          <p:cNvSpPr>
            <a:spLocks noGrp="1"/>
          </p:cNvSpPr>
          <p:nvPr>
            <p:ph idx="1"/>
          </p:nvPr>
        </p:nvSpPr>
        <p:spPr>
          <a:xfrm>
            <a:off x="0" y="2359421"/>
            <a:ext cx="9144000" cy="4525963"/>
          </a:xfrm>
        </p:spPr>
        <p:txBody>
          <a:bodyPr/>
          <a:lstStyle/>
          <a:p>
            <a:pPr>
              <a:buNone/>
            </a:pPr>
            <a:r>
              <a:rPr lang="nl-NL" dirty="0" smtClean="0">
                <a:solidFill>
                  <a:schemeClr val="bg1"/>
                </a:solidFill>
              </a:rPr>
              <a:t>1. De patiënt moet het probleem zelf voorkomen of ongedaan maken, met behulp van voorlichting en instructie</a:t>
            </a:r>
          </a:p>
          <a:p>
            <a:pPr>
              <a:buNone/>
            </a:pPr>
            <a:r>
              <a:rPr lang="nl-NL" dirty="0" smtClean="0">
                <a:solidFill>
                  <a:schemeClr val="bg1"/>
                </a:solidFill>
              </a:rPr>
              <a:t>2. Lukt dit niet, dan gaat hij naar de dokter</a:t>
            </a:r>
          </a:p>
          <a:p>
            <a:pPr>
              <a:buNone/>
            </a:pPr>
            <a:r>
              <a:rPr lang="nl-NL" dirty="0" smtClean="0">
                <a:solidFill>
                  <a:schemeClr val="bg1"/>
                </a:solidFill>
              </a:rPr>
              <a:t>3. De dokter zoekt de oorzaak van het probleem</a:t>
            </a:r>
          </a:p>
          <a:p>
            <a:pPr>
              <a:buNone/>
            </a:pPr>
            <a:r>
              <a:rPr lang="nl-NL" dirty="0" smtClean="0">
                <a:solidFill>
                  <a:schemeClr val="bg1"/>
                </a:solidFill>
              </a:rPr>
              <a:t>4. De dokter neemt de oorzaak weg</a:t>
            </a:r>
          </a:p>
          <a:p>
            <a:pPr>
              <a:buNone/>
            </a:pPr>
            <a:r>
              <a:rPr lang="nl-NL" dirty="0" smtClean="0">
                <a:solidFill>
                  <a:schemeClr val="bg1"/>
                </a:solidFill>
              </a:rPr>
              <a:t>5. De patiënt kan zonder problemen verder </a:t>
            </a:r>
            <a:endParaRPr lang="nl-NL" dirty="0">
              <a:solidFill>
                <a:schemeClr val="bg1"/>
              </a:solidFill>
            </a:endParaRPr>
          </a:p>
        </p:txBody>
      </p:sp>
      <p:pic>
        <p:nvPicPr>
          <p:cNvPr id="4" name="Afbeelding 4" descr="hippocrates.jpg"/>
          <p:cNvPicPr>
            <a:picLocks noChangeAspect="1"/>
          </p:cNvPicPr>
          <p:nvPr/>
        </p:nvPicPr>
        <p:blipFill>
          <a:blip r:embed="rId2" cstate="print"/>
          <a:srcRect/>
          <a:stretch>
            <a:fillRect/>
          </a:stretch>
        </p:blipFill>
        <p:spPr bwMode="auto">
          <a:xfrm>
            <a:off x="5903242" y="140786"/>
            <a:ext cx="1477070" cy="22080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69776"/>
            <a:ext cx="8229600" cy="1143000"/>
          </a:xfrm>
        </p:spPr>
        <p:txBody>
          <a:bodyPr>
            <a:normAutofit fontScale="90000"/>
          </a:bodyPr>
          <a:lstStyle/>
          <a:p>
            <a:pPr algn="r"/>
            <a:r>
              <a:rPr lang="nl-NL" dirty="0" smtClean="0">
                <a:solidFill>
                  <a:srgbClr val="FFFF00"/>
                </a:solidFill>
              </a:rPr>
              <a:t>Het ziektemodel</a:t>
            </a:r>
            <a:br>
              <a:rPr lang="nl-NL" dirty="0" smtClean="0">
                <a:solidFill>
                  <a:srgbClr val="FFFF00"/>
                </a:solidFill>
              </a:rPr>
            </a:br>
            <a:r>
              <a:rPr lang="nl-NL" dirty="0" smtClean="0">
                <a:solidFill>
                  <a:srgbClr val="FFFF00"/>
                </a:solidFill>
              </a:rPr>
              <a:t> van het Christendom</a:t>
            </a:r>
            <a:endParaRPr lang="nl-NL" dirty="0">
              <a:solidFill>
                <a:srgbClr val="FFFF00"/>
              </a:solidFill>
            </a:endParaRPr>
          </a:p>
        </p:txBody>
      </p:sp>
      <p:sp>
        <p:nvSpPr>
          <p:cNvPr id="3" name="Tijdelijke aanduiding voor inhoud 2"/>
          <p:cNvSpPr>
            <a:spLocks noGrp="1"/>
          </p:cNvSpPr>
          <p:nvPr>
            <p:ph idx="1"/>
          </p:nvPr>
        </p:nvSpPr>
        <p:spPr>
          <a:xfrm>
            <a:off x="0" y="1700808"/>
            <a:ext cx="9144000" cy="5184576"/>
          </a:xfrm>
        </p:spPr>
        <p:txBody>
          <a:bodyPr>
            <a:normAutofit fontScale="85000" lnSpcReduction="10000"/>
          </a:bodyPr>
          <a:lstStyle/>
          <a:p>
            <a:pPr>
              <a:buNone/>
            </a:pPr>
            <a:r>
              <a:rPr lang="nl-NL" sz="2400" dirty="0" smtClean="0">
                <a:solidFill>
                  <a:schemeClr val="tx2">
                    <a:lumMod val="20000"/>
                    <a:lumOff val="80000"/>
                  </a:schemeClr>
                </a:solidFill>
              </a:rPr>
              <a:t>1. De patiënt </a:t>
            </a:r>
            <a:r>
              <a:rPr lang="nl-NL" sz="4000" b="1" dirty="0" smtClean="0">
                <a:solidFill>
                  <a:schemeClr val="bg1"/>
                </a:solidFill>
              </a:rPr>
              <a:t>de mensheid</a:t>
            </a:r>
            <a:r>
              <a:rPr lang="nl-NL" sz="4000" b="1" dirty="0" smtClean="0">
                <a:solidFill>
                  <a:schemeClr val="tx2">
                    <a:lumMod val="20000"/>
                    <a:lumOff val="80000"/>
                  </a:schemeClr>
                </a:solidFill>
              </a:rPr>
              <a:t> </a:t>
            </a:r>
            <a:r>
              <a:rPr lang="nl-NL" sz="2400" dirty="0" smtClean="0">
                <a:solidFill>
                  <a:schemeClr val="tx2">
                    <a:lumMod val="20000"/>
                    <a:lumOff val="80000"/>
                  </a:schemeClr>
                </a:solidFill>
              </a:rPr>
              <a:t>moet het probleem </a:t>
            </a:r>
            <a:r>
              <a:rPr lang="nl-NL" sz="4400" b="1" dirty="0" smtClean="0">
                <a:solidFill>
                  <a:schemeClr val="bg1"/>
                </a:solidFill>
              </a:rPr>
              <a:t>zonde</a:t>
            </a:r>
            <a:r>
              <a:rPr lang="nl-NL" sz="1800" b="1" dirty="0" smtClean="0">
                <a:solidFill>
                  <a:schemeClr val="tx2">
                    <a:lumMod val="20000"/>
                    <a:lumOff val="80000"/>
                  </a:schemeClr>
                </a:solidFill>
              </a:rPr>
              <a:t> </a:t>
            </a:r>
            <a:r>
              <a:rPr lang="nl-NL" sz="2400" dirty="0" smtClean="0">
                <a:solidFill>
                  <a:schemeClr val="tx2">
                    <a:lumMod val="20000"/>
                    <a:lumOff val="80000"/>
                  </a:schemeClr>
                </a:solidFill>
              </a:rPr>
              <a:t>zelf voorkomen of ongedaan maken, met behulp van voorlichting en instructie </a:t>
            </a:r>
            <a:r>
              <a:rPr lang="nl-NL" sz="4000" b="1" dirty="0" smtClean="0">
                <a:solidFill>
                  <a:schemeClr val="bg1"/>
                </a:solidFill>
              </a:rPr>
              <a:t>profeten</a:t>
            </a:r>
            <a:endParaRPr lang="nl-NL" sz="2400" dirty="0" smtClean="0">
              <a:solidFill>
                <a:schemeClr val="tx2">
                  <a:lumMod val="20000"/>
                  <a:lumOff val="80000"/>
                </a:schemeClr>
              </a:solidFill>
            </a:endParaRPr>
          </a:p>
          <a:p>
            <a:pPr>
              <a:buNone/>
            </a:pPr>
            <a:r>
              <a:rPr lang="nl-NL" sz="2400" dirty="0" smtClean="0">
                <a:solidFill>
                  <a:schemeClr val="tx2">
                    <a:lumMod val="20000"/>
                    <a:lumOff val="80000"/>
                  </a:schemeClr>
                </a:solidFill>
              </a:rPr>
              <a:t>2. Lukt dit niet, dan gaat hij naar de dokter </a:t>
            </a:r>
            <a:r>
              <a:rPr lang="nl-NL" sz="4000" b="1" dirty="0" smtClean="0">
                <a:solidFill>
                  <a:schemeClr val="bg1"/>
                </a:solidFill>
              </a:rPr>
              <a:t>dan verschijnt </a:t>
            </a:r>
            <a:r>
              <a:rPr lang="nl-NL" sz="4000" b="1" dirty="0" err="1" smtClean="0">
                <a:solidFill>
                  <a:schemeClr val="bg1"/>
                </a:solidFill>
              </a:rPr>
              <a:t>jezus</a:t>
            </a:r>
            <a:r>
              <a:rPr lang="nl-NL" sz="4000" b="1" dirty="0" smtClean="0">
                <a:solidFill>
                  <a:schemeClr val="bg1"/>
                </a:solidFill>
              </a:rPr>
              <a:t> ten tonele</a:t>
            </a:r>
            <a:endParaRPr lang="nl-NL" sz="2400" dirty="0" smtClean="0">
              <a:solidFill>
                <a:schemeClr val="bg1"/>
              </a:solidFill>
            </a:endParaRPr>
          </a:p>
          <a:p>
            <a:pPr>
              <a:buNone/>
            </a:pPr>
            <a:r>
              <a:rPr lang="nl-NL" sz="2400" dirty="0" smtClean="0">
                <a:solidFill>
                  <a:schemeClr val="tx2">
                    <a:lumMod val="20000"/>
                    <a:lumOff val="80000"/>
                  </a:schemeClr>
                </a:solidFill>
              </a:rPr>
              <a:t>3. De dokter zoekt de oorzaak van het probleem </a:t>
            </a:r>
            <a:r>
              <a:rPr lang="nl-NL" sz="4000" b="1" dirty="0" smtClean="0">
                <a:solidFill>
                  <a:schemeClr val="bg1"/>
                </a:solidFill>
              </a:rPr>
              <a:t>daalt af in de dood (goede vrijdag)</a:t>
            </a:r>
            <a:endParaRPr lang="nl-NL" sz="2400" dirty="0" smtClean="0">
              <a:solidFill>
                <a:schemeClr val="tx2">
                  <a:lumMod val="20000"/>
                  <a:lumOff val="80000"/>
                </a:schemeClr>
              </a:solidFill>
            </a:endParaRPr>
          </a:p>
          <a:p>
            <a:pPr>
              <a:buNone/>
            </a:pPr>
            <a:r>
              <a:rPr lang="nl-NL" sz="2400" dirty="0" smtClean="0">
                <a:solidFill>
                  <a:schemeClr val="tx2">
                    <a:lumMod val="20000"/>
                    <a:lumOff val="80000"/>
                  </a:schemeClr>
                </a:solidFill>
              </a:rPr>
              <a:t>4. De dokter neemt de oorzaak weg </a:t>
            </a:r>
            <a:r>
              <a:rPr lang="nl-NL" sz="4000" b="1" dirty="0" smtClean="0">
                <a:solidFill>
                  <a:schemeClr val="bg1"/>
                </a:solidFill>
              </a:rPr>
              <a:t>overwint de dood (</a:t>
            </a:r>
            <a:r>
              <a:rPr lang="nl-NL" sz="4000" b="1" dirty="0" err="1" smtClean="0">
                <a:solidFill>
                  <a:schemeClr val="bg1"/>
                </a:solidFill>
              </a:rPr>
              <a:t>pasen</a:t>
            </a:r>
            <a:r>
              <a:rPr lang="nl-NL" sz="4000" b="1" dirty="0" smtClean="0">
                <a:solidFill>
                  <a:schemeClr val="bg1"/>
                </a:solidFill>
              </a:rPr>
              <a:t>)</a:t>
            </a:r>
            <a:endParaRPr lang="nl-NL" sz="2400" dirty="0" smtClean="0">
              <a:solidFill>
                <a:schemeClr val="tx2">
                  <a:lumMod val="20000"/>
                  <a:lumOff val="80000"/>
                </a:schemeClr>
              </a:solidFill>
            </a:endParaRPr>
          </a:p>
          <a:p>
            <a:pPr>
              <a:buNone/>
            </a:pPr>
            <a:r>
              <a:rPr lang="nl-NL" sz="2400" dirty="0" smtClean="0">
                <a:solidFill>
                  <a:schemeClr val="tx2">
                    <a:lumMod val="20000"/>
                    <a:lumOff val="80000"/>
                  </a:schemeClr>
                </a:solidFill>
              </a:rPr>
              <a:t>5. De patiënt kan zonder problemen verder </a:t>
            </a:r>
            <a:r>
              <a:rPr lang="nl-NL" sz="4000" b="1" dirty="0" smtClean="0">
                <a:solidFill>
                  <a:schemeClr val="bg1"/>
                </a:solidFill>
              </a:rPr>
              <a:t>is verlost van den boze (</a:t>
            </a:r>
            <a:r>
              <a:rPr lang="nl-NL" sz="4000" b="1" dirty="0" err="1" smtClean="0">
                <a:solidFill>
                  <a:schemeClr val="bg1"/>
                </a:solidFill>
              </a:rPr>
              <a:t>pinksteren</a:t>
            </a:r>
            <a:r>
              <a:rPr lang="nl-NL" sz="4000" b="1" dirty="0" smtClean="0">
                <a:solidFill>
                  <a:schemeClr val="bg1"/>
                </a:solidFill>
              </a:rPr>
              <a:t>)</a:t>
            </a:r>
            <a:endParaRPr lang="nl-NL" sz="2400" dirty="0">
              <a:solidFill>
                <a:schemeClr val="tx2">
                  <a:lumMod val="20000"/>
                  <a:lumOff val="80000"/>
                </a:schemeClr>
              </a:solidFill>
            </a:endParaRPr>
          </a:p>
        </p:txBody>
      </p:sp>
      <p:pic>
        <p:nvPicPr>
          <p:cNvPr id="4" name="Afbeelding 3" descr="calvijn.jpg"/>
          <p:cNvPicPr>
            <a:picLocks noChangeAspect="1"/>
          </p:cNvPicPr>
          <p:nvPr/>
        </p:nvPicPr>
        <p:blipFill>
          <a:blip r:embed="rId2" cstate="print"/>
          <a:srcRect/>
          <a:stretch>
            <a:fillRect/>
          </a:stretch>
        </p:blipFill>
        <p:spPr bwMode="auto">
          <a:xfrm>
            <a:off x="1368152" y="116632"/>
            <a:ext cx="1259632" cy="16732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3752"/>
            <a:ext cx="8229600" cy="1143000"/>
          </a:xfrm>
        </p:spPr>
        <p:txBody>
          <a:bodyPr>
            <a:normAutofit fontScale="90000"/>
          </a:bodyPr>
          <a:lstStyle/>
          <a:p>
            <a:pPr algn="l"/>
            <a:r>
              <a:rPr lang="nl-NL" dirty="0" smtClean="0">
                <a:solidFill>
                  <a:srgbClr val="FFFF00"/>
                </a:solidFill>
              </a:rPr>
              <a:t>Het ziektemodel </a:t>
            </a:r>
            <a:br>
              <a:rPr lang="nl-NL" dirty="0" smtClean="0">
                <a:solidFill>
                  <a:srgbClr val="FFFF00"/>
                </a:solidFill>
              </a:rPr>
            </a:br>
            <a:r>
              <a:rPr lang="nl-NL" dirty="0" smtClean="0">
                <a:solidFill>
                  <a:srgbClr val="FFFF00"/>
                </a:solidFill>
              </a:rPr>
              <a:t>van </a:t>
            </a:r>
            <a:r>
              <a:rPr lang="nl-NL" dirty="0" err="1" smtClean="0">
                <a:solidFill>
                  <a:srgbClr val="FFFF00"/>
                </a:solidFill>
              </a:rPr>
              <a:t>Sigmund</a:t>
            </a:r>
            <a:r>
              <a:rPr lang="nl-NL" dirty="0" smtClean="0">
                <a:solidFill>
                  <a:srgbClr val="FFFF00"/>
                </a:solidFill>
              </a:rPr>
              <a:t> </a:t>
            </a:r>
            <a:r>
              <a:rPr lang="nl-NL" dirty="0" err="1" smtClean="0">
                <a:solidFill>
                  <a:srgbClr val="FFFF00"/>
                </a:solidFill>
              </a:rPr>
              <a:t>Freud</a:t>
            </a:r>
            <a:endParaRPr lang="nl-NL" dirty="0">
              <a:solidFill>
                <a:srgbClr val="FFFF00"/>
              </a:solidFill>
            </a:endParaRPr>
          </a:p>
        </p:txBody>
      </p:sp>
      <p:sp>
        <p:nvSpPr>
          <p:cNvPr id="3" name="Tijdelijke aanduiding voor inhoud 2"/>
          <p:cNvSpPr>
            <a:spLocks noGrp="1"/>
          </p:cNvSpPr>
          <p:nvPr>
            <p:ph idx="1"/>
          </p:nvPr>
        </p:nvSpPr>
        <p:spPr>
          <a:xfrm>
            <a:off x="0" y="1673424"/>
            <a:ext cx="9144000" cy="5184576"/>
          </a:xfrm>
        </p:spPr>
        <p:txBody>
          <a:bodyPr>
            <a:normAutofit fontScale="85000" lnSpcReduction="20000"/>
          </a:bodyPr>
          <a:lstStyle/>
          <a:p>
            <a:pPr>
              <a:buNone/>
            </a:pPr>
            <a:r>
              <a:rPr lang="nl-NL" sz="2400" dirty="0" smtClean="0">
                <a:solidFill>
                  <a:schemeClr val="tx2">
                    <a:lumMod val="20000"/>
                    <a:lumOff val="80000"/>
                  </a:schemeClr>
                </a:solidFill>
              </a:rPr>
              <a:t>1. </a:t>
            </a:r>
            <a:r>
              <a:rPr lang="nl-NL" sz="4000" b="1" dirty="0" smtClean="0">
                <a:solidFill>
                  <a:schemeClr val="bg1"/>
                </a:solidFill>
              </a:rPr>
              <a:t>de patiënt</a:t>
            </a:r>
            <a:r>
              <a:rPr lang="nl-NL" sz="4000" b="1" dirty="0" smtClean="0">
                <a:solidFill>
                  <a:schemeClr val="tx2">
                    <a:lumMod val="20000"/>
                    <a:lumOff val="80000"/>
                  </a:schemeClr>
                </a:solidFill>
              </a:rPr>
              <a:t> </a:t>
            </a:r>
            <a:r>
              <a:rPr lang="nl-NL" sz="2400" dirty="0" smtClean="0">
                <a:solidFill>
                  <a:schemeClr val="tx2">
                    <a:lumMod val="20000"/>
                    <a:lumOff val="80000"/>
                  </a:schemeClr>
                </a:solidFill>
              </a:rPr>
              <a:t>moet het probleem </a:t>
            </a:r>
            <a:r>
              <a:rPr lang="nl-NL" sz="4400" b="1" dirty="0" smtClean="0">
                <a:solidFill>
                  <a:schemeClr val="bg1"/>
                </a:solidFill>
              </a:rPr>
              <a:t>neurose (strijd tussen eros en </a:t>
            </a:r>
            <a:r>
              <a:rPr lang="nl-NL" sz="4400" b="1" dirty="0" err="1" smtClean="0">
                <a:solidFill>
                  <a:schemeClr val="bg1"/>
                </a:solidFill>
              </a:rPr>
              <a:t>thanatos</a:t>
            </a:r>
            <a:r>
              <a:rPr lang="nl-NL" sz="4400" b="1" dirty="0" smtClean="0">
                <a:solidFill>
                  <a:schemeClr val="bg1"/>
                </a:solidFill>
              </a:rPr>
              <a:t>) </a:t>
            </a:r>
            <a:r>
              <a:rPr lang="nl-NL" sz="2400" dirty="0" smtClean="0">
                <a:solidFill>
                  <a:schemeClr val="tx2">
                    <a:lumMod val="20000"/>
                    <a:lumOff val="80000"/>
                  </a:schemeClr>
                </a:solidFill>
              </a:rPr>
              <a:t>zelf voorkomen of ongedaan maken, met behulp van voorlichting en instructie </a:t>
            </a:r>
            <a:r>
              <a:rPr lang="nl-NL" sz="4000" b="1" dirty="0" smtClean="0">
                <a:solidFill>
                  <a:schemeClr val="bg1"/>
                </a:solidFill>
              </a:rPr>
              <a:t>geweten</a:t>
            </a:r>
            <a:endParaRPr lang="nl-NL" sz="2400" dirty="0" smtClean="0">
              <a:solidFill>
                <a:schemeClr val="tx2">
                  <a:lumMod val="20000"/>
                  <a:lumOff val="80000"/>
                </a:schemeClr>
              </a:solidFill>
            </a:endParaRPr>
          </a:p>
          <a:p>
            <a:pPr>
              <a:buNone/>
            </a:pPr>
            <a:r>
              <a:rPr lang="nl-NL" sz="2400" dirty="0" smtClean="0">
                <a:solidFill>
                  <a:schemeClr val="tx2">
                    <a:lumMod val="20000"/>
                    <a:lumOff val="80000"/>
                  </a:schemeClr>
                </a:solidFill>
              </a:rPr>
              <a:t>2. Lukt dit niet, dan gaat hij naar de dokter </a:t>
            </a:r>
            <a:r>
              <a:rPr lang="nl-NL" sz="4000" b="1" dirty="0" err="1" smtClean="0">
                <a:solidFill>
                  <a:schemeClr val="bg1"/>
                </a:solidFill>
              </a:rPr>
              <a:t>analiticus</a:t>
            </a:r>
            <a:r>
              <a:rPr lang="nl-NL" sz="4000" b="1" dirty="0" smtClean="0">
                <a:solidFill>
                  <a:schemeClr val="bg1"/>
                </a:solidFill>
              </a:rPr>
              <a:t> / </a:t>
            </a:r>
            <a:r>
              <a:rPr lang="nl-NL" sz="4000" b="1" dirty="0" err="1" smtClean="0">
                <a:solidFill>
                  <a:schemeClr val="bg1"/>
                </a:solidFill>
              </a:rPr>
              <a:t>psycho-the-rapist</a:t>
            </a:r>
            <a:endParaRPr lang="nl-NL" sz="2400" dirty="0" smtClean="0">
              <a:solidFill>
                <a:schemeClr val="bg1"/>
              </a:solidFill>
            </a:endParaRPr>
          </a:p>
          <a:p>
            <a:pPr>
              <a:buNone/>
            </a:pPr>
            <a:r>
              <a:rPr lang="nl-NL" sz="2400" dirty="0" smtClean="0">
                <a:solidFill>
                  <a:schemeClr val="tx2">
                    <a:lumMod val="20000"/>
                    <a:lumOff val="80000"/>
                  </a:schemeClr>
                </a:solidFill>
              </a:rPr>
              <a:t>3. De dokter zoekt de oorzaak van het probleem </a:t>
            </a:r>
            <a:r>
              <a:rPr lang="nl-NL" sz="4000" b="1" dirty="0" smtClean="0">
                <a:solidFill>
                  <a:schemeClr val="bg1"/>
                </a:solidFill>
              </a:rPr>
              <a:t>laat de patiënt vrij associëren</a:t>
            </a:r>
            <a:endParaRPr lang="nl-NL" sz="2400" dirty="0" smtClean="0">
              <a:solidFill>
                <a:schemeClr val="bg1"/>
              </a:solidFill>
            </a:endParaRPr>
          </a:p>
          <a:p>
            <a:pPr>
              <a:buNone/>
            </a:pPr>
            <a:r>
              <a:rPr lang="nl-NL" sz="2400" dirty="0" smtClean="0">
                <a:solidFill>
                  <a:schemeClr val="tx2">
                    <a:lumMod val="20000"/>
                    <a:lumOff val="80000"/>
                  </a:schemeClr>
                </a:solidFill>
              </a:rPr>
              <a:t>4. De dokter neemt de oorzaak weg </a:t>
            </a:r>
            <a:r>
              <a:rPr lang="nl-NL" sz="4000" b="1" dirty="0" smtClean="0">
                <a:solidFill>
                  <a:schemeClr val="bg1"/>
                </a:solidFill>
              </a:rPr>
              <a:t>duidt de associaties</a:t>
            </a:r>
            <a:endParaRPr lang="nl-NL" sz="2400" dirty="0" smtClean="0">
              <a:solidFill>
                <a:schemeClr val="tx2">
                  <a:lumMod val="20000"/>
                  <a:lumOff val="80000"/>
                </a:schemeClr>
              </a:solidFill>
            </a:endParaRPr>
          </a:p>
          <a:p>
            <a:pPr>
              <a:buNone/>
            </a:pPr>
            <a:r>
              <a:rPr lang="nl-NL" sz="2400" dirty="0" smtClean="0">
                <a:solidFill>
                  <a:schemeClr val="tx2">
                    <a:lumMod val="20000"/>
                    <a:lumOff val="80000"/>
                  </a:schemeClr>
                </a:solidFill>
              </a:rPr>
              <a:t>5. De patiënt kan zonder problemen verder </a:t>
            </a:r>
            <a:r>
              <a:rPr lang="nl-NL" sz="4000" b="1" dirty="0" smtClean="0">
                <a:solidFill>
                  <a:schemeClr val="bg1"/>
                </a:solidFill>
              </a:rPr>
              <a:t>heeft weer een normale gewetensfunctie</a:t>
            </a:r>
            <a:endParaRPr lang="nl-NL" sz="2400" dirty="0">
              <a:solidFill>
                <a:schemeClr val="tx2">
                  <a:lumMod val="20000"/>
                  <a:lumOff val="80000"/>
                </a:schemeClr>
              </a:solidFill>
            </a:endParaRPr>
          </a:p>
        </p:txBody>
      </p:sp>
      <p:pic>
        <p:nvPicPr>
          <p:cNvPr id="4" name="Afbeelding 5" descr="freud.jpg"/>
          <p:cNvPicPr>
            <a:picLocks noChangeAspect="1"/>
          </p:cNvPicPr>
          <p:nvPr/>
        </p:nvPicPr>
        <p:blipFill>
          <a:blip r:embed="rId2" cstate="print"/>
          <a:srcRect/>
          <a:stretch>
            <a:fillRect/>
          </a:stretch>
        </p:blipFill>
        <p:spPr bwMode="auto">
          <a:xfrm>
            <a:off x="7920880" y="-27384"/>
            <a:ext cx="1259632" cy="1741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024" y="4158208"/>
            <a:ext cx="9540552" cy="1143000"/>
          </a:xfrm>
        </p:spPr>
        <p:txBody>
          <a:bodyPr>
            <a:normAutofit fontScale="90000"/>
          </a:bodyPr>
          <a:lstStyle/>
          <a:p>
            <a:r>
              <a:rPr lang="nl-NL" b="1" dirty="0" smtClean="0">
                <a:solidFill>
                  <a:srgbClr val="FFFF00"/>
                </a:solidFill>
              </a:rPr>
              <a:t/>
            </a:r>
            <a:br>
              <a:rPr lang="nl-NL" b="1" dirty="0" smtClean="0">
                <a:solidFill>
                  <a:srgbClr val="FFFF00"/>
                </a:solidFill>
              </a:rPr>
            </a:br>
            <a:r>
              <a:rPr lang="nl-NL" sz="10700" b="1" dirty="0" smtClean="0">
                <a:solidFill>
                  <a:srgbClr val="FFFF00"/>
                </a:solidFill>
              </a:rPr>
              <a:t>REPARATIEREFLEX</a:t>
            </a:r>
            <a:br>
              <a:rPr lang="nl-NL" sz="10700" b="1" dirty="0" smtClean="0">
                <a:solidFill>
                  <a:srgbClr val="FFFF00"/>
                </a:solidFill>
              </a:rPr>
            </a:br>
            <a:r>
              <a:rPr lang="nl-NL" sz="4900" b="1" dirty="0" smtClean="0">
                <a:solidFill>
                  <a:srgbClr val="FFFF00"/>
                </a:solidFill>
              </a:rPr>
              <a:t/>
            </a:r>
            <a:br>
              <a:rPr lang="nl-NL" sz="4900" b="1" dirty="0" smtClean="0">
                <a:solidFill>
                  <a:srgbClr val="FFFF00"/>
                </a:solidFill>
              </a:rPr>
            </a:br>
            <a:r>
              <a:rPr lang="nl-NL" sz="4900" b="1" dirty="0" smtClean="0">
                <a:solidFill>
                  <a:srgbClr val="FFFF00"/>
                </a:solidFill>
              </a:rPr>
              <a:t>als het de ander niet lukt, </a:t>
            </a:r>
            <a:br>
              <a:rPr lang="nl-NL" sz="4900" b="1" dirty="0" smtClean="0">
                <a:solidFill>
                  <a:srgbClr val="FFFF00"/>
                </a:solidFill>
              </a:rPr>
            </a:br>
            <a:r>
              <a:rPr lang="nl-NL" sz="4900" b="1" dirty="0" smtClean="0">
                <a:solidFill>
                  <a:srgbClr val="FFFF00"/>
                </a:solidFill>
              </a:rPr>
              <a:t>en zeker wanneer die ander lijdt, </a:t>
            </a:r>
            <a:br>
              <a:rPr lang="nl-NL" sz="4900" b="1" dirty="0" smtClean="0">
                <a:solidFill>
                  <a:srgbClr val="FFFF00"/>
                </a:solidFill>
              </a:rPr>
            </a:br>
            <a:r>
              <a:rPr lang="nl-NL" sz="4900" b="1" dirty="0" smtClean="0">
                <a:solidFill>
                  <a:srgbClr val="FFFF00"/>
                </a:solidFill>
              </a:rPr>
              <a:t>moet </a:t>
            </a:r>
            <a:r>
              <a:rPr lang="nl-NL" sz="4900" b="1" i="1" u="sng" dirty="0" smtClean="0">
                <a:solidFill>
                  <a:srgbClr val="FFFF00"/>
                </a:solidFill>
              </a:rPr>
              <a:t>IK</a:t>
            </a:r>
            <a:r>
              <a:rPr lang="nl-NL" sz="4900" b="1" dirty="0" smtClean="0">
                <a:solidFill>
                  <a:srgbClr val="FFFF00"/>
                </a:solidFill>
              </a:rPr>
              <a:t> het voor die ander doen! </a:t>
            </a:r>
            <a:br>
              <a:rPr lang="nl-NL" sz="4900" b="1" dirty="0" smtClean="0">
                <a:solidFill>
                  <a:srgbClr val="FFFF00"/>
                </a:solidFill>
              </a:rPr>
            </a:br>
            <a:r>
              <a:rPr lang="nl-NL" b="1" dirty="0" smtClean="0">
                <a:solidFill>
                  <a:srgbClr val="FFFF00"/>
                </a:solidFill>
              </a:rPr>
              <a:t/>
            </a:r>
            <a:br>
              <a:rPr lang="nl-NL" b="1" dirty="0" smtClean="0">
                <a:solidFill>
                  <a:srgbClr val="FFFF00"/>
                </a:solidFill>
              </a:rPr>
            </a:br>
            <a:r>
              <a:rPr lang="nl-NL" b="1" dirty="0" smtClean="0">
                <a:solidFill>
                  <a:srgbClr val="FFFF00"/>
                </a:solidFill>
              </a:rPr>
              <a:t/>
            </a:r>
            <a:br>
              <a:rPr lang="nl-NL" b="1" dirty="0" smtClean="0">
                <a:solidFill>
                  <a:srgbClr val="FFFF00"/>
                </a:solidFill>
              </a:rPr>
            </a:br>
            <a:endParaRPr lang="nl-NL" sz="3100" b="1" dirty="0">
              <a:solidFill>
                <a:srgbClr val="FFFF00"/>
              </a:solidFill>
            </a:endParaRPr>
          </a:p>
        </p:txBody>
      </p:sp>
      <p:pic>
        <p:nvPicPr>
          <p:cNvPr id="3" name="Afbeelding 4" descr="hippocrates.jpg"/>
          <p:cNvPicPr>
            <a:picLocks noChangeAspect="1"/>
          </p:cNvPicPr>
          <p:nvPr/>
        </p:nvPicPr>
        <p:blipFill>
          <a:blip r:embed="rId2" cstate="print"/>
          <a:srcRect/>
          <a:stretch>
            <a:fillRect/>
          </a:stretch>
        </p:blipFill>
        <p:spPr bwMode="auto">
          <a:xfrm>
            <a:off x="-36512" y="-27384"/>
            <a:ext cx="1477070" cy="2208094"/>
          </a:xfrm>
          <a:prstGeom prst="rect">
            <a:avLst/>
          </a:prstGeom>
          <a:noFill/>
          <a:ln w="9525">
            <a:noFill/>
            <a:miter lim="800000"/>
            <a:headEnd/>
            <a:tailEnd/>
          </a:ln>
        </p:spPr>
      </p:pic>
      <p:pic>
        <p:nvPicPr>
          <p:cNvPr id="4" name="Afbeelding 3" descr="calvijn.jpg"/>
          <p:cNvPicPr>
            <a:picLocks noChangeAspect="1"/>
          </p:cNvPicPr>
          <p:nvPr/>
        </p:nvPicPr>
        <p:blipFill>
          <a:blip r:embed="rId3" cstate="print"/>
          <a:srcRect/>
          <a:stretch>
            <a:fillRect/>
          </a:stretch>
        </p:blipFill>
        <p:spPr bwMode="auto">
          <a:xfrm>
            <a:off x="3779912" y="-99392"/>
            <a:ext cx="1693298" cy="2249307"/>
          </a:xfrm>
          <a:prstGeom prst="rect">
            <a:avLst/>
          </a:prstGeom>
          <a:noFill/>
          <a:ln w="9525">
            <a:noFill/>
            <a:miter lim="800000"/>
            <a:headEnd/>
            <a:tailEnd/>
          </a:ln>
        </p:spPr>
      </p:pic>
      <p:pic>
        <p:nvPicPr>
          <p:cNvPr id="5" name="Afbeelding 5" descr="freud.jpg"/>
          <p:cNvPicPr>
            <a:picLocks noChangeAspect="1"/>
          </p:cNvPicPr>
          <p:nvPr/>
        </p:nvPicPr>
        <p:blipFill>
          <a:blip r:embed="rId4" cstate="print"/>
          <a:srcRect/>
          <a:stretch>
            <a:fillRect/>
          </a:stretch>
        </p:blipFill>
        <p:spPr bwMode="auto">
          <a:xfrm>
            <a:off x="7596336" y="-27384"/>
            <a:ext cx="1584176" cy="2189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ctrTitle"/>
          </p:nvPr>
        </p:nvSpPr>
        <p:spPr>
          <a:xfrm>
            <a:off x="0" y="2060575"/>
            <a:ext cx="9144000" cy="1143000"/>
          </a:xfrm>
        </p:spPr>
        <p:txBody>
          <a:bodyPr>
            <a:normAutofit fontScale="90000"/>
          </a:bodyPr>
          <a:lstStyle/>
          <a:p>
            <a:pPr eaLnBrk="1" hangingPunct="1"/>
            <a:r>
              <a:rPr lang="nl-NL" sz="4800" b="1" i="1" u="sng" smtClean="0">
                <a:solidFill>
                  <a:srgbClr val="800000"/>
                </a:solidFill>
              </a:rPr>
              <a:t/>
            </a:r>
            <a:br>
              <a:rPr lang="nl-NL" sz="4800" b="1" i="1" u="sng" smtClean="0">
                <a:solidFill>
                  <a:srgbClr val="800000"/>
                </a:solidFill>
              </a:rPr>
            </a:br>
            <a:endParaRPr lang="nl-NL" sz="4800" smtClean="0">
              <a:solidFill>
                <a:srgbClr val="800000"/>
              </a:solidFill>
            </a:endParaRPr>
          </a:p>
        </p:txBody>
      </p:sp>
      <p:sp>
        <p:nvSpPr>
          <p:cNvPr id="9219" name="Rectangle 1027"/>
          <p:cNvSpPr>
            <a:spLocks noGrp="1" noChangeArrowheads="1"/>
          </p:cNvSpPr>
          <p:nvPr>
            <p:ph type="subTitle" idx="1"/>
          </p:nvPr>
        </p:nvSpPr>
        <p:spPr>
          <a:xfrm>
            <a:off x="0" y="-747464"/>
            <a:ext cx="9144000" cy="6858000"/>
          </a:xfrm>
        </p:spPr>
        <p:txBody>
          <a:bodyPr/>
          <a:lstStyle/>
          <a:p>
            <a:pPr eaLnBrk="1" hangingPunct="1"/>
            <a:endParaRPr lang="nl-NL" sz="3600" b="1" dirty="0" smtClean="0">
              <a:latin typeface="Trebuchet MS" pitchFamily="34" charset="0"/>
            </a:endParaRPr>
          </a:p>
          <a:p>
            <a:pPr eaLnBrk="1" hangingPunct="1"/>
            <a:r>
              <a:rPr lang="nl-NL" sz="6000" b="1" dirty="0" smtClean="0">
                <a:solidFill>
                  <a:srgbClr val="FFFF00"/>
                </a:solidFill>
                <a:latin typeface="Trebuchet MS" pitchFamily="34" charset="0"/>
              </a:rPr>
              <a:t>Reparatiereflex:</a:t>
            </a:r>
          </a:p>
          <a:p>
            <a:pPr algn="r" eaLnBrk="1" hangingPunct="1"/>
            <a:r>
              <a:rPr lang="nl-NL" sz="6000" b="1" dirty="0" smtClean="0">
                <a:solidFill>
                  <a:schemeClr val="bg1"/>
                </a:solidFill>
                <a:latin typeface="Trebuchet MS" pitchFamily="34" charset="0"/>
              </a:rPr>
              <a:t>We steken onze professionele bedoelingen in mensen die er niet opgewonden van zijn!</a:t>
            </a:r>
          </a:p>
          <a:p>
            <a:pPr eaLnBrk="1" hangingPunct="1"/>
            <a:endParaRPr lang="nl-NL" sz="4400" b="1" dirty="0" smtClean="0">
              <a:latin typeface="Trebuchet MS" pitchFamily="34" charset="0"/>
            </a:endParaRPr>
          </a:p>
        </p:txBody>
      </p:sp>
      <p:pic>
        <p:nvPicPr>
          <p:cNvPr id="4" name="Afbeelding 3" descr="images (2).jpg"/>
          <p:cNvPicPr>
            <a:picLocks noChangeAspect="1"/>
          </p:cNvPicPr>
          <p:nvPr/>
        </p:nvPicPr>
        <p:blipFill>
          <a:blip r:embed="rId2" cstate="print"/>
          <a:stretch>
            <a:fillRect/>
          </a:stretch>
        </p:blipFill>
        <p:spPr>
          <a:xfrm>
            <a:off x="0" y="4870498"/>
            <a:ext cx="5364088" cy="198750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79512" y="332656"/>
            <a:ext cx="8712968" cy="1015663"/>
          </a:xfrm>
          <a:prstGeom prst="rect">
            <a:avLst/>
          </a:prstGeom>
          <a:noFill/>
        </p:spPr>
        <p:txBody>
          <a:bodyPr wrap="square" rtlCol="0">
            <a:spAutoFit/>
          </a:bodyPr>
          <a:lstStyle/>
          <a:p>
            <a:r>
              <a:rPr lang="nl-NL" sz="6000" b="1" dirty="0" smtClean="0">
                <a:solidFill>
                  <a:srgbClr val="FFFF00"/>
                </a:solidFill>
              </a:rPr>
              <a:t>Wat maakt ons tot…………</a:t>
            </a:r>
            <a:endParaRPr lang="nl-NL" sz="6000" b="1" dirty="0">
              <a:solidFill>
                <a:srgbClr val="FFFF00"/>
              </a:solidFill>
            </a:endParaRPr>
          </a:p>
        </p:txBody>
      </p:sp>
      <p:sp>
        <p:nvSpPr>
          <p:cNvPr id="5" name="Tekstvak 4"/>
          <p:cNvSpPr txBox="1"/>
          <p:nvPr/>
        </p:nvSpPr>
        <p:spPr>
          <a:xfrm>
            <a:off x="251520" y="1988840"/>
            <a:ext cx="8892480" cy="4524315"/>
          </a:xfrm>
          <a:prstGeom prst="rect">
            <a:avLst/>
          </a:prstGeom>
          <a:noFill/>
        </p:spPr>
        <p:txBody>
          <a:bodyPr wrap="square" rtlCol="0">
            <a:spAutoFit/>
          </a:bodyPr>
          <a:lstStyle/>
          <a:p>
            <a:r>
              <a:rPr lang="nl-NL" sz="9600" b="1" dirty="0" smtClean="0">
                <a:solidFill>
                  <a:schemeClr val="bg1"/>
                </a:solidFill>
              </a:rPr>
              <a:t>PSYCHO</a:t>
            </a:r>
          </a:p>
          <a:p>
            <a:r>
              <a:rPr lang="nl-NL" sz="9600" b="1" dirty="0" smtClean="0">
                <a:solidFill>
                  <a:schemeClr val="bg1"/>
                </a:solidFill>
              </a:rPr>
              <a:t>				THE</a:t>
            </a:r>
          </a:p>
          <a:p>
            <a:r>
              <a:rPr lang="nl-NL" sz="9600" b="1" dirty="0" smtClean="0">
                <a:solidFill>
                  <a:schemeClr val="bg1"/>
                </a:solidFill>
              </a:rPr>
              <a:t>					 RAPIST</a:t>
            </a:r>
            <a:endParaRPr lang="nl-NL" sz="96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Afbeelding 8" descr="poppp.png"/>
          <p:cNvPicPr>
            <a:picLocks noChangeAspect="1"/>
          </p:cNvPicPr>
          <p:nvPr/>
        </p:nvPicPr>
        <p:blipFill>
          <a:blip r:embed="rId2" cstate="print"/>
          <a:stretch>
            <a:fillRect/>
          </a:stretch>
        </p:blipFill>
        <p:spPr>
          <a:xfrm>
            <a:off x="0" y="2780928"/>
            <a:ext cx="3010644" cy="3010644"/>
          </a:xfrm>
          <a:prstGeom prst="rect">
            <a:avLst/>
          </a:prstGeom>
        </p:spPr>
      </p:pic>
      <p:sp>
        <p:nvSpPr>
          <p:cNvPr id="10" name="Ovale toelichting 9"/>
          <p:cNvSpPr/>
          <p:nvPr/>
        </p:nvSpPr>
        <p:spPr>
          <a:xfrm>
            <a:off x="971600" y="548680"/>
            <a:ext cx="3240360" cy="1800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1547664" y="764704"/>
            <a:ext cx="3024336" cy="1200329"/>
          </a:xfrm>
          <a:prstGeom prst="rect">
            <a:avLst/>
          </a:prstGeom>
          <a:noFill/>
        </p:spPr>
        <p:txBody>
          <a:bodyPr wrap="square" rtlCol="0">
            <a:spAutoFit/>
          </a:bodyPr>
          <a:lstStyle/>
          <a:p>
            <a:r>
              <a:rPr lang="nl-NL" sz="3600" dirty="0" smtClean="0">
                <a:solidFill>
                  <a:schemeClr val="bg1"/>
                </a:solidFill>
              </a:rPr>
              <a:t>Moe zijn is geen optie</a:t>
            </a:r>
            <a:endParaRPr lang="nl-NL" sz="3600" dirty="0">
              <a:solidFill>
                <a:schemeClr val="bg1"/>
              </a:solidFill>
            </a:endParaRPr>
          </a:p>
        </p:txBody>
      </p:sp>
      <p:pic>
        <p:nvPicPr>
          <p:cNvPr id="12" name="Afbeelding 11" descr="popp.png"/>
          <p:cNvPicPr>
            <a:picLocks noChangeAspect="1"/>
          </p:cNvPicPr>
          <p:nvPr/>
        </p:nvPicPr>
        <p:blipFill>
          <a:blip r:embed="rId3" cstate="print"/>
          <a:stretch>
            <a:fillRect/>
          </a:stretch>
        </p:blipFill>
        <p:spPr>
          <a:xfrm>
            <a:off x="6861673" y="3068960"/>
            <a:ext cx="2102815" cy="2970644"/>
          </a:xfrm>
          <a:prstGeom prst="rect">
            <a:avLst/>
          </a:prstGeom>
        </p:spPr>
      </p:pic>
      <p:sp>
        <p:nvSpPr>
          <p:cNvPr id="13" name="Ovale toelichting 12"/>
          <p:cNvSpPr/>
          <p:nvPr/>
        </p:nvSpPr>
        <p:spPr>
          <a:xfrm flipH="1">
            <a:off x="3995936" y="1124744"/>
            <a:ext cx="4608512" cy="1656184"/>
          </a:xfrm>
          <a:prstGeom prst="wedgeEllipse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p:cNvSpPr txBox="1"/>
          <p:nvPr/>
        </p:nvSpPr>
        <p:spPr>
          <a:xfrm>
            <a:off x="4427984" y="1340768"/>
            <a:ext cx="4104456" cy="1200329"/>
          </a:xfrm>
          <a:prstGeom prst="rect">
            <a:avLst/>
          </a:prstGeom>
          <a:noFill/>
        </p:spPr>
        <p:txBody>
          <a:bodyPr wrap="square" rtlCol="0">
            <a:spAutoFit/>
          </a:bodyPr>
          <a:lstStyle/>
          <a:p>
            <a:r>
              <a:rPr lang="nl-NL" sz="3600" dirty="0" smtClean="0">
                <a:solidFill>
                  <a:srgbClr val="7030A0"/>
                </a:solidFill>
              </a:rPr>
              <a:t>Wij gaan door waar anderen stoppen</a:t>
            </a:r>
            <a:endParaRPr lang="nl-NL" sz="3600" dirty="0">
              <a:solidFill>
                <a:srgbClr val="7030A0"/>
              </a:solidFill>
            </a:endParaRPr>
          </a:p>
        </p:txBody>
      </p:sp>
      <p:pic>
        <p:nvPicPr>
          <p:cNvPr id="15" name="Afbeelding 14" descr="coach.jpg"/>
          <p:cNvPicPr>
            <a:picLocks noChangeAspect="1"/>
          </p:cNvPicPr>
          <p:nvPr/>
        </p:nvPicPr>
        <p:blipFill>
          <a:blip r:embed="rId4" cstate="print"/>
          <a:stretch>
            <a:fillRect/>
          </a:stretch>
        </p:blipFill>
        <p:spPr>
          <a:xfrm>
            <a:off x="3125151" y="4437112"/>
            <a:ext cx="3679097" cy="244827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86767"/>
            <a:ext cx="7772400" cy="1470025"/>
          </a:xfrm>
        </p:spPr>
        <p:txBody>
          <a:bodyPr>
            <a:noAutofit/>
          </a:bodyPr>
          <a:lstStyle/>
          <a:p>
            <a:r>
              <a:rPr lang="nl-NL" sz="8000" b="1" dirty="0" smtClean="0">
                <a:solidFill>
                  <a:srgbClr val="FFFF00"/>
                </a:solidFill>
              </a:rPr>
              <a:t>Bespreek:</a:t>
            </a:r>
            <a:endParaRPr lang="nl-NL" sz="8000" b="1" dirty="0">
              <a:solidFill>
                <a:srgbClr val="FFFF00"/>
              </a:solidFill>
            </a:endParaRPr>
          </a:p>
        </p:txBody>
      </p:sp>
      <p:sp>
        <p:nvSpPr>
          <p:cNvPr id="3" name="Tijdelijke aanduiding voor inhoud 2"/>
          <p:cNvSpPr>
            <a:spLocks noGrp="1"/>
          </p:cNvSpPr>
          <p:nvPr>
            <p:ph type="subTitle" idx="1"/>
          </p:nvPr>
        </p:nvSpPr>
        <p:spPr>
          <a:xfrm>
            <a:off x="0" y="1820416"/>
            <a:ext cx="9144000" cy="1752600"/>
          </a:xfrm>
        </p:spPr>
        <p:txBody>
          <a:bodyPr>
            <a:noAutofit/>
          </a:bodyPr>
          <a:lstStyle/>
          <a:p>
            <a:pPr marL="914400" indent="-914400">
              <a:buAutoNum type="arabicPeriod"/>
            </a:pPr>
            <a:r>
              <a:rPr lang="nl-NL" sz="4800" b="1" dirty="0" smtClean="0">
                <a:solidFill>
                  <a:schemeClr val="bg1"/>
                </a:solidFill>
              </a:rPr>
              <a:t>Heb jij een </a:t>
            </a:r>
            <a:r>
              <a:rPr lang="nl-NL" sz="4800" b="1" dirty="0" err="1" smtClean="0">
                <a:solidFill>
                  <a:schemeClr val="bg1"/>
                </a:solidFill>
              </a:rPr>
              <a:t>R-reflex</a:t>
            </a:r>
            <a:r>
              <a:rPr lang="nl-NL" sz="4800" b="1" dirty="0" smtClean="0">
                <a:solidFill>
                  <a:schemeClr val="bg1"/>
                </a:solidFill>
              </a:rPr>
              <a:t>? Ben jij een </a:t>
            </a:r>
            <a:r>
              <a:rPr lang="nl-NL" sz="4800" b="1" dirty="0" err="1" smtClean="0">
                <a:solidFill>
                  <a:schemeClr val="bg1"/>
                </a:solidFill>
              </a:rPr>
              <a:t>psycho-the-rapist</a:t>
            </a:r>
            <a:r>
              <a:rPr lang="nl-NL" sz="4800" b="1" dirty="0" smtClean="0">
                <a:solidFill>
                  <a:schemeClr val="bg1"/>
                </a:solidFill>
              </a:rPr>
              <a:t>?</a:t>
            </a:r>
          </a:p>
          <a:p>
            <a:pPr marL="914400" indent="-914400">
              <a:buAutoNum type="arabicPeriod"/>
            </a:pPr>
            <a:r>
              <a:rPr lang="nl-NL" sz="4800" b="1" dirty="0" smtClean="0">
                <a:solidFill>
                  <a:schemeClr val="bg1"/>
                </a:solidFill>
              </a:rPr>
              <a:t>Waar komt die reflex vandaan?</a:t>
            </a:r>
          </a:p>
          <a:p>
            <a:pPr marL="914400" indent="-914400">
              <a:buAutoNum type="arabicPeriod"/>
            </a:pPr>
            <a:r>
              <a:rPr lang="nl-NL" sz="4800" b="1" dirty="0" smtClean="0">
                <a:solidFill>
                  <a:schemeClr val="bg1"/>
                </a:solidFill>
              </a:rPr>
              <a:t>Waaraan merk je dat jouw	  </a:t>
            </a:r>
            <a:r>
              <a:rPr lang="nl-NL" sz="4800" b="1" dirty="0" err="1" smtClean="0">
                <a:solidFill>
                  <a:schemeClr val="bg1"/>
                </a:solidFill>
              </a:rPr>
              <a:t>R-refl</a:t>
            </a:r>
            <a:r>
              <a:rPr lang="nl-NL" sz="4800" b="1" dirty="0" smtClean="0">
                <a:solidFill>
                  <a:schemeClr val="bg1"/>
                </a:solidFill>
              </a:rPr>
              <a:t>. opspeelt </a:t>
            </a:r>
            <a:r>
              <a:rPr lang="nl-NL" sz="2800" b="1" dirty="0" smtClean="0">
                <a:solidFill>
                  <a:schemeClr val="bg1"/>
                </a:solidFill>
              </a:rPr>
              <a:t>(waarschuwingssignaal)</a:t>
            </a:r>
            <a:r>
              <a:rPr lang="nl-NL" sz="4800" b="1" dirty="0" smtClean="0">
                <a:solidFill>
                  <a:schemeClr val="bg1"/>
                </a:solidFill>
              </a:rPr>
              <a:t>?</a:t>
            </a:r>
          </a:p>
          <a:p>
            <a:pPr marL="914400" indent="-914400"/>
            <a:endParaRPr lang="nl-NL" sz="48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barmhartige.jpg"/>
          <p:cNvPicPr>
            <a:picLocks noChangeAspect="1"/>
          </p:cNvPicPr>
          <p:nvPr/>
        </p:nvPicPr>
        <p:blipFill>
          <a:blip r:embed="rId2" cstate="print"/>
          <a:stretch>
            <a:fillRect/>
          </a:stretch>
        </p:blipFill>
        <p:spPr>
          <a:xfrm>
            <a:off x="1331640" y="2431669"/>
            <a:ext cx="7599352" cy="4309700"/>
          </a:xfrm>
          <a:prstGeom prst="rect">
            <a:avLst/>
          </a:prstGeom>
        </p:spPr>
      </p:pic>
      <p:sp>
        <p:nvSpPr>
          <p:cNvPr id="3" name="Tekstvak 2"/>
          <p:cNvSpPr txBox="1"/>
          <p:nvPr/>
        </p:nvSpPr>
        <p:spPr>
          <a:xfrm>
            <a:off x="0" y="188640"/>
            <a:ext cx="9144000" cy="1938992"/>
          </a:xfrm>
          <a:prstGeom prst="rect">
            <a:avLst/>
          </a:prstGeom>
          <a:noFill/>
        </p:spPr>
        <p:txBody>
          <a:bodyPr wrap="square" rtlCol="0">
            <a:spAutoFit/>
          </a:bodyPr>
          <a:lstStyle/>
          <a:p>
            <a:pPr algn="ctr"/>
            <a:r>
              <a:rPr lang="nl-NL" sz="4000" b="1" u="sng" dirty="0" smtClean="0">
                <a:solidFill>
                  <a:schemeClr val="bg1"/>
                </a:solidFill>
              </a:rPr>
              <a:t>Het </a:t>
            </a:r>
            <a:r>
              <a:rPr lang="nl-NL" sz="4000" b="1" u="sng" dirty="0" err="1" smtClean="0">
                <a:solidFill>
                  <a:schemeClr val="bg1"/>
                </a:solidFill>
              </a:rPr>
              <a:t>Hulpverlenerssyndroom</a:t>
            </a:r>
            <a:r>
              <a:rPr lang="nl-NL" sz="4000" b="1" u="sng" dirty="0" smtClean="0">
                <a:solidFill>
                  <a:schemeClr val="bg1"/>
                </a:solidFill>
              </a:rPr>
              <a:t> (HVS):</a:t>
            </a:r>
          </a:p>
          <a:p>
            <a:pPr algn="ctr"/>
            <a:r>
              <a:rPr lang="nl-NL" sz="4000" dirty="0" smtClean="0">
                <a:solidFill>
                  <a:schemeClr val="bg1"/>
                </a:solidFill>
              </a:rPr>
              <a:t>‘De beste manier om niet te voelen dat je niets krijgt, is geven’</a:t>
            </a:r>
            <a:endParaRPr lang="nl-NL" sz="40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27384"/>
            <a:ext cx="5652120" cy="2554545"/>
          </a:xfrm>
          <a:prstGeom prst="rect">
            <a:avLst/>
          </a:prstGeom>
          <a:noFill/>
        </p:spPr>
        <p:txBody>
          <a:bodyPr wrap="square" rtlCol="0">
            <a:spAutoFit/>
          </a:bodyPr>
          <a:lstStyle/>
          <a:p>
            <a:r>
              <a:rPr lang="nl-NL" sz="4000" b="1" u="sng" dirty="0" err="1" smtClean="0">
                <a:solidFill>
                  <a:schemeClr val="bg1"/>
                </a:solidFill>
              </a:rPr>
              <a:t>Nietzsche</a:t>
            </a:r>
            <a:r>
              <a:rPr lang="nl-NL" sz="4000" b="1" u="sng" dirty="0" smtClean="0">
                <a:solidFill>
                  <a:schemeClr val="bg1"/>
                </a:solidFill>
              </a:rPr>
              <a:t>:</a:t>
            </a:r>
          </a:p>
          <a:p>
            <a:r>
              <a:rPr lang="nl-NL" sz="4000" dirty="0" smtClean="0">
                <a:solidFill>
                  <a:schemeClr val="bg1"/>
                </a:solidFill>
              </a:rPr>
              <a:t>‘Naastenliefde bewijst vooral een gebrek aan eigenliefde’</a:t>
            </a:r>
            <a:endParaRPr lang="nl-NL" sz="4000" dirty="0">
              <a:solidFill>
                <a:schemeClr val="bg1"/>
              </a:solidFill>
            </a:endParaRPr>
          </a:p>
        </p:txBody>
      </p:sp>
      <p:sp>
        <p:nvSpPr>
          <p:cNvPr id="4" name="Tekstvak 3"/>
          <p:cNvSpPr txBox="1"/>
          <p:nvPr/>
        </p:nvSpPr>
        <p:spPr>
          <a:xfrm>
            <a:off x="4032448" y="3789040"/>
            <a:ext cx="4860032" cy="2554545"/>
          </a:xfrm>
          <a:prstGeom prst="rect">
            <a:avLst/>
          </a:prstGeom>
          <a:noFill/>
        </p:spPr>
        <p:txBody>
          <a:bodyPr wrap="square" rtlCol="0">
            <a:spAutoFit/>
          </a:bodyPr>
          <a:lstStyle/>
          <a:p>
            <a:pPr algn="r"/>
            <a:r>
              <a:rPr lang="nl-NL" sz="4000" b="1" u="sng" dirty="0" err="1" smtClean="0">
                <a:solidFill>
                  <a:schemeClr val="bg1"/>
                </a:solidFill>
              </a:rPr>
              <a:t>Socrates</a:t>
            </a:r>
            <a:r>
              <a:rPr lang="nl-NL" sz="4000" b="1" u="sng" dirty="0" smtClean="0">
                <a:solidFill>
                  <a:schemeClr val="bg1"/>
                </a:solidFill>
              </a:rPr>
              <a:t>:</a:t>
            </a:r>
          </a:p>
          <a:p>
            <a:pPr algn="r"/>
            <a:r>
              <a:rPr lang="nl-NL" sz="4000" dirty="0" smtClean="0">
                <a:solidFill>
                  <a:schemeClr val="bg1"/>
                </a:solidFill>
              </a:rPr>
              <a:t>‘Je moet je niet laten leiden door lijden, maar door ontsluiting’</a:t>
            </a:r>
            <a:endParaRPr lang="nl-NL" sz="4000" dirty="0">
              <a:solidFill>
                <a:schemeClr val="bg1"/>
              </a:solidFill>
            </a:endParaRPr>
          </a:p>
        </p:txBody>
      </p:sp>
      <p:pic>
        <p:nvPicPr>
          <p:cNvPr id="6" name="Afbeelding 5" descr="nietzsche.jpg"/>
          <p:cNvPicPr>
            <a:picLocks noChangeAspect="1"/>
          </p:cNvPicPr>
          <p:nvPr/>
        </p:nvPicPr>
        <p:blipFill>
          <a:blip r:embed="rId2" cstate="print"/>
          <a:stretch>
            <a:fillRect/>
          </a:stretch>
        </p:blipFill>
        <p:spPr>
          <a:xfrm>
            <a:off x="5073519" y="260648"/>
            <a:ext cx="4323017" cy="2420889"/>
          </a:xfrm>
          <a:prstGeom prst="rect">
            <a:avLst/>
          </a:prstGeom>
        </p:spPr>
      </p:pic>
      <p:pic>
        <p:nvPicPr>
          <p:cNvPr id="7" name="Afbeelding 6" descr="socrates-4.jpg"/>
          <p:cNvPicPr>
            <a:picLocks noChangeAspect="1"/>
          </p:cNvPicPr>
          <p:nvPr/>
        </p:nvPicPr>
        <p:blipFill>
          <a:blip r:embed="rId3" cstate="print"/>
          <a:stretch>
            <a:fillRect/>
          </a:stretch>
        </p:blipFill>
        <p:spPr>
          <a:xfrm>
            <a:off x="-108520" y="3820323"/>
            <a:ext cx="4104456" cy="273132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2823071"/>
            <a:ext cx="9144000" cy="1470025"/>
          </a:xfrm>
        </p:spPr>
        <p:txBody>
          <a:bodyPr>
            <a:noAutofit/>
          </a:bodyPr>
          <a:lstStyle/>
          <a:p>
            <a:r>
              <a:rPr lang="nl-NL" sz="6600" b="1" dirty="0" smtClean="0">
                <a:solidFill>
                  <a:srgbClr val="FFFF00"/>
                </a:solidFill>
              </a:rPr>
              <a:t>Identificeren en hanteren </a:t>
            </a:r>
            <a:br>
              <a:rPr lang="nl-NL" sz="6600" b="1" dirty="0" smtClean="0">
                <a:solidFill>
                  <a:srgbClr val="FFFF00"/>
                </a:solidFill>
              </a:rPr>
            </a:br>
            <a:r>
              <a:rPr lang="nl-NL" sz="6600" b="1" dirty="0" smtClean="0">
                <a:solidFill>
                  <a:srgbClr val="FFFF00"/>
                </a:solidFill>
              </a:rPr>
              <a:t/>
            </a:r>
            <a:br>
              <a:rPr lang="nl-NL" sz="6600" b="1" dirty="0" smtClean="0">
                <a:solidFill>
                  <a:srgbClr val="FFFF00"/>
                </a:solidFill>
              </a:rPr>
            </a:br>
            <a:r>
              <a:rPr lang="nl-NL" sz="6600" b="1" dirty="0" smtClean="0">
                <a:solidFill>
                  <a:srgbClr val="FFFF00"/>
                </a:solidFill>
              </a:rPr>
              <a:t>van het </a:t>
            </a:r>
            <a:br>
              <a:rPr lang="nl-NL" sz="6600" b="1" dirty="0" smtClean="0">
                <a:solidFill>
                  <a:srgbClr val="FFFF00"/>
                </a:solidFill>
              </a:rPr>
            </a:br>
            <a:r>
              <a:rPr lang="nl-NL" sz="6600" b="1" dirty="0" smtClean="0">
                <a:solidFill>
                  <a:srgbClr val="FFFF00"/>
                </a:solidFill>
              </a:rPr>
              <a:t/>
            </a:r>
            <a:br>
              <a:rPr lang="nl-NL" sz="6600" b="1" dirty="0" smtClean="0">
                <a:solidFill>
                  <a:srgbClr val="FFFF00"/>
                </a:solidFill>
              </a:rPr>
            </a:br>
            <a:r>
              <a:rPr lang="nl-NL" sz="6600" b="1" dirty="0" err="1" smtClean="0">
                <a:solidFill>
                  <a:srgbClr val="FFFF00"/>
                </a:solidFill>
              </a:rPr>
              <a:t>Hulpverlenerssyndroom</a:t>
            </a:r>
            <a:r>
              <a:rPr lang="nl-NL" sz="9600" b="1" dirty="0" smtClean="0">
                <a:solidFill>
                  <a:srgbClr val="FFFF00"/>
                </a:solidFill>
              </a:rPr>
              <a:t/>
            </a:r>
            <a:br>
              <a:rPr lang="nl-NL" sz="9600" b="1" dirty="0" smtClean="0">
                <a:solidFill>
                  <a:srgbClr val="FFFF00"/>
                </a:solidFill>
              </a:rPr>
            </a:br>
            <a:endParaRPr lang="nl-NL" sz="3200" b="1" dirty="0">
              <a:solidFill>
                <a:srgbClr val="FF0000"/>
              </a:solidFill>
            </a:endParaRPr>
          </a:p>
        </p:txBody>
      </p:sp>
      <p:sp>
        <p:nvSpPr>
          <p:cNvPr id="3" name="Tekstvak 2"/>
          <p:cNvSpPr txBox="1"/>
          <p:nvPr/>
        </p:nvSpPr>
        <p:spPr>
          <a:xfrm>
            <a:off x="-252536" y="1024275"/>
            <a:ext cx="2304256" cy="4708981"/>
          </a:xfrm>
          <a:prstGeom prst="rect">
            <a:avLst/>
          </a:prstGeom>
          <a:noFill/>
        </p:spPr>
        <p:txBody>
          <a:bodyPr wrap="square" rtlCol="0">
            <a:spAutoFit/>
          </a:bodyPr>
          <a:lstStyle/>
          <a:p>
            <a:r>
              <a:rPr lang="nl-NL" sz="30000" dirty="0" smtClean="0">
                <a:solidFill>
                  <a:schemeClr val="bg1"/>
                </a:solidFill>
              </a:rPr>
              <a:t>1</a:t>
            </a:r>
            <a:endParaRPr lang="nl-NL" sz="300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86767"/>
            <a:ext cx="7772400" cy="1470025"/>
          </a:xfrm>
        </p:spPr>
        <p:txBody>
          <a:bodyPr>
            <a:noAutofit/>
          </a:bodyPr>
          <a:lstStyle/>
          <a:p>
            <a:r>
              <a:rPr lang="nl-NL" sz="8000" b="1" dirty="0" smtClean="0">
                <a:solidFill>
                  <a:srgbClr val="FFFF00"/>
                </a:solidFill>
              </a:rPr>
              <a:t>Bespreek:</a:t>
            </a:r>
            <a:endParaRPr lang="nl-NL" sz="8000" b="1" dirty="0">
              <a:solidFill>
                <a:srgbClr val="FFFF00"/>
              </a:solidFill>
            </a:endParaRPr>
          </a:p>
        </p:txBody>
      </p:sp>
      <p:sp>
        <p:nvSpPr>
          <p:cNvPr id="3" name="Tijdelijke aanduiding voor inhoud 2"/>
          <p:cNvSpPr>
            <a:spLocks noGrp="1"/>
          </p:cNvSpPr>
          <p:nvPr>
            <p:ph type="subTitle" idx="1"/>
          </p:nvPr>
        </p:nvSpPr>
        <p:spPr>
          <a:xfrm>
            <a:off x="0" y="2108448"/>
            <a:ext cx="9144000" cy="1752600"/>
          </a:xfrm>
        </p:spPr>
        <p:txBody>
          <a:bodyPr>
            <a:noAutofit/>
          </a:bodyPr>
          <a:lstStyle/>
          <a:p>
            <a:pPr marL="914400" indent="-914400"/>
            <a:r>
              <a:rPr lang="nl-NL" sz="4800" b="1" dirty="0" smtClean="0">
                <a:solidFill>
                  <a:schemeClr val="bg1"/>
                </a:solidFill>
              </a:rPr>
              <a:t>Wat kan je doen of gebruiken / Hoe kan jij jezelf trainen </a:t>
            </a:r>
          </a:p>
          <a:p>
            <a:pPr marL="914400" indent="-914400"/>
            <a:r>
              <a:rPr lang="nl-NL" sz="4800" b="1" dirty="0" smtClean="0">
                <a:solidFill>
                  <a:schemeClr val="bg1"/>
                </a:solidFill>
              </a:rPr>
              <a:t>om jouw reparatiereflex of HVS </a:t>
            </a:r>
          </a:p>
          <a:p>
            <a:pPr marL="914400" indent="-914400"/>
            <a:r>
              <a:rPr lang="nl-NL" sz="4800" b="1" dirty="0" smtClean="0">
                <a:solidFill>
                  <a:schemeClr val="bg1"/>
                </a:solidFill>
              </a:rPr>
              <a:t>te </a:t>
            </a:r>
            <a:r>
              <a:rPr lang="nl-NL" sz="4800" b="1" dirty="0" err="1" smtClean="0">
                <a:solidFill>
                  <a:schemeClr val="bg1"/>
                </a:solidFill>
              </a:rPr>
              <a:t>inhiberen</a:t>
            </a:r>
            <a:r>
              <a:rPr lang="nl-NL" sz="4800" b="1" dirty="0" smtClean="0">
                <a:solidFill>
                  <a:schemeClr val="bg1"/>
                </a:solidFill>
              </a:rPr>
              <a:t>?</a:t>
            </a:r>
          </a:p>
          <a:p>
            <a:pPr marL="914400" indent="-914400">
              <a:buAutoNum type="arabicPeriod"/>
            </a:pPr>
            <a:endParaRPr lang="nl-NL" sz="48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16024" y="3582144"/>
            <a:ext cx="9540552" cy="1143000"/>
          </a:xfrm>
        </p:spPr>
        <p:txBody>
          <a:bodyPr>
            <a:normAutofit fontScale="90000"/>
          </a:bodyPr>
          <a:lstStyle/>
          <a:p>
            <a:r>
              <a:rPr lang="nl-NL" b="1" dirty="0" smtClean="0">
                <a:solidFill>
                  <a:srgbClr val="FFFF00"/>
                </a:solidFill>
              </a:rPr>
              <a:t/>
            </a:r>
            <a:br>
              <a:rPr lang="nl-NL" b="1" dirty="0" smtClean="0">
                <a:solidFill>
                  <a:srgbClr val="FFFF00"/>
                </a:solidFill>
              </a:rPr>
            </a:br>
            <a:r>
              <a:rPr lang="nl-NL" sz="9800" b="1" dirty="0" smtClean="0"/>
              <a:t>Iedereen heeft realiteitszin </a:t>
            </a:r>
            <a:br>
              <a:rPr lang="nl-NL" sz="9800" b="1" dirty="0" smtClean="0"/>
            </a:br>
            <a:r>
              <a:rPr lang="nl-NL" sz="9800" b="1" dirty="0" smtClean="0"/>
              <a:t>niet iedereen</a:t>
            </a:r>
            <a:br>
              <a:rPr lang="nl-NL" sz="9800" b="1" dirty="0" smtClean="0"/>
            </a:br>
            <a:r>
              <a:rPr lang="nl-NL" sz="9800" b="1" dirty="0" smtClean="0"/>
              <a:t> heeft zin in dezelfde realiteit</a:t>
            </a:r>
            <a:r>
              <a:rPr lang="nl-NL" b="1" dirty="0" smtClean="0">
                <a:solidFill>
                  <a:srgbClr val="FFFF00"/>
                </a:solidFill>
              </a:rPr>
              <a:t/>
            </a:r>
            <a:br>
              <a:rPr lang="nl-NL" b="1" dirty="0" smtClean="0">
                <a:solidFill>
                  <a:srgbClr val="FFFF00"/>
                </a:solidFill>
              </a:rPr>
            </a:br>
            <a:r>
              <a:rPr lang="nl-NL" b="1" dirty="0" smtClean="0">
                <a:solidFill>
                  <a:srgbClr val="FFFF00"/>
                </a:solidFill>
              </a:rPr>
              <a:t/>
            </a:r>
            <a:br>
              <a:rPr lang="nl-NL" b="1" dirty="0" smtClean="0">
                <a:solidFill>
                  <a:srgbClr val="FFFF00"/>
                </a:solidFill>
              </a:rPr>
            </a:br>
            <a:r>
              <a:rPr lang="nl-NL" b="1" dirty="0" smtClean="0">
                <a:solidFill>
                  <a:srgbClr val="FFFF00"/>
                </a:solidFill>
              </a:rPr>
              <a:t/>
            </a:r>
            <a:br>
              <a:rPr lang="nl-NL" b="1" dirty="0" smtClean="0">
                <a:solidFill>
                  <a:srgbClr val="FFFF00"/>
                </a:solidFill>
              </a:rPr>
            </a:br>
            <a:r>
              <a:rPr lang="nl-NL" b="1" dirty="0" smtClean="0">
                <a:solidFill>
                  <a:srgbClr val="FFFF00"/>
                </a:solidFill>
              </a:rPr>
              <a:t/>
            </a:r>
            <a:br>
              <a:rPr lang="nl-NL" b="1" dirty="0" smtClean="0">
                <a:solidFill>
                  <a:srgbClr val="FFFF00"/>
                </a:solidFill>
              </a:rPr>
            </a:br>
            <a:endParaRPr lang="nl-NL" sz="3100" b="1"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6592" y="2420888"/>
            <a:ext cx="9144000" cy="1470025"/>
          </a:xfrm>
        </p:spPr>
        <p:txBody>
          <a:bodyPr>
            <a:noAutofit/>
          </a:bodyPr>
          <a:lstStyle/>
          <a:p>
            <a:r>
              <a:rPr lang="nl-NL" sz="6600" b="1" dirty="0" smtClean="0">
                <a:solidFill>
                  <a:srgbClr val="FFFF00"/>
                </a:solidFill>
              </a:rPr>
              <a:t>Werken met</a:t>
            </a:r>
            <a:br>
              <a:rPr lang="nl-NL" sz="6600" b="1" dirty="0" smtClean="0">
                <a:solidFill>
                  <a:srgbClr val="FFFF00"/>
                </a:solidFill>
              </a:rPr>
            </a:br>
            <a:r>
              <a:rPr lang="nl-NL" sz="6600" b="1" dirty="0" smtClean="0">
                <a:solidFill>
                  <a:srgbClr val="FFFF00"/>
                </a:solidFill>
              </a:rPr>
              <a:t> </a:t>
            </a:r>
            <a:br>
              <a:rPr lang="nl-NL" sz="6600" b="1" dirty="0" smtClean="0">
                <a:solidFill>
                  <a:srgbClr val="FFFF00"/>
                </a:solidFill>
              </a:rPr>
            </a:br>
            <a:r>
              <a:rPr lang="nl-NL" sz="6600" b="1" dirty="0" smtClean="0">
                <a:solidFill>
                  <a:srgbClr val="FFFF00"/>
                </a:solidFill>
              </a:rPr>
              <a:t>de Formule </a:t>
            </a:r>
            <a:br>
              <a:rPr lang="nl-NL" sz="6600" b="1" dirty="0" smtClean="0">
                <a:solidFill>
                  <a:srgbClr val="FFFF00"/>
                </a:solidFill>
              </a:rPr>
            </a:br>
            <a:r>
              <a:rPr lang="nl-NL" sz="6600" b="1" dirty="0" smtClean="0">
                <a:solidFill>
                  <a:srgbClr val="FFFF00"/>
                </a:solidFill>
              </a:rPr>
              <a:t>voor Duurzame Gedragsverandering</a:t>
            </a:r>
            <a:endParaRPr lang="nl-NL" sz="3200" b="1" dirty="0">
              <a:solidFill>
                <a:srgbClr val="FF0000"/>
              </a:solidFill>
            </a:endParaRPr>
          </a:p>
        </p:txBody>
      </p:sp>
      <p:sp>
        <p:nvSpPr>
          <p:cNvPr id="3" name="Tekstvak 2"/>
          <p:cNvSpPr txBox="1"/>
          <p:nvPr/>
        </p:nvSpPr>
        <p:spPr>
          <a:xfrm>
            <a:off x="-252536" y="1024275"/>
            <a:ext cx="2304256" cy="4708981"/>
          </a:xfrm>
          <a:prstGeom prst="rect">
            <a:avLst/>
          </a:prstGeom>
          <a:noFill/>
        </p:spPr>
        <p:txBody>
          <a:bodyPr wrap="square" rtlCol="0">
            <a:spAutoFit/>
          </a:bodyPr>
          <a:lstStyle/>
          <a:p>
            <a:r>
              <a:rPr lang="nl-NL" sz="30000" dirty="0" smtClean="0">
                <a:solidFill>
                  <a:schemeClr val="bg1"/>
                </a:solidFill>
              </a:rPr>
              <a:t>2</a:t>
            </a:r>
            <a:endParaRPr lang="nl-NL" sz="300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006080"/>
            <a:ext cx="9144000" cy="1143000"/>
          </a:xfrm>
        </p:spPr>
        <p:txBody>
          <a:bodyPr>
            <a:normAutofit fontScale="90000"/>
          </a:bodyPr>
          <a:lstStyle/>
          <a:p>
            <a:r>
              <a:rPr lang="nl-NL" b="1" dirty="0" smtClean="0">
                <a:solidFill>
                  <a:srgbClr val="FFFF00"/>
                </a:solidFill>
              </a:rPr>
              <a:t>Kunnen we de mensen bij wie het echt duurzaam gaat werken, van te voren identificeren om onze kostbare energie </a:t>
            </a:r>
            <a:br>
              <a:rPr lang="nl-NL" b="1" dirty="0" smtClean="0">
                <a:solidFill>
                  <a:srgbClr val="FFFF00"/>
                </a:solidFill>
              </a:rPr>
            </a:br>
            <a:r>
              <a:rPr lang="nl-NL" b="1" dirty="0" smtClean="0">
                <a:solidFill>
                  <a:srgbClr val="FFFF00"/>
                </a:solidFill>
              </a:rPr>
              <a:t>vervolgens alleen aan hen te besteden?</a:t>
            </a:r>
            <a:br>
              <a:rPr lang="nl-NL" b="1" dirty="0" smtClean="0">
                <a:solidFill>
                  <a:srgbClr val="FFFF00"/>
                </a:solidFill>
              </a:rPr>
            </a:br>
            <a:r>
              <a:rPr lang="nl-NL" b="1" dirty="0">
                <a:solidFill>
                  <a:srgbClr val="FFFF00"/>
                </a:solidFill>
              </a:rPr>
              <a:t/>
            </a:r>
            <a:br>
              <a:rPr lang="nl-NL" b="1" dirty="0">
                <a:solidFill>
                  <a:srgbClr val="FFFF00"/>
                </a:solidFill>
              </a:rPr>
            </a:br>
            <a:r>
              <a:rPr lang="nl-NL" b="1" dirty="0" smtClean="0">
                <a:solidFill>
                  <a:srgbClr val="FFFF00"/>
                </a:solidFill>
              </a:rPr>
              <a:t/>
            </a:r>
            <a:br>
              <a:rPr lang="nl-NL" b="1" dirty="0" smtClean="0">
                <a:solidFill>
                  <a:srgbClr val="FFFF00"/>
                </a:solidFill>
              </a:rPr>
            </a:br>
            <a:r>
              <a:rPr lang="nl-NL" b="1" dirty="0">
                <a:solidFill>
                  <a:srgbClr val="FFFF00"/>
                </a:solidFill>
              </a:rPr>
              <a:t/>
            </a:r>
            <a:br>
              <a:rPr lang="nl-NL" b="1" dirty="0">
                <a:solidFill>
                  <a:srgbClr val="FFFF00"/>
                </a:solidFill>
              </a:rPr>
            </a:br>
            <a:r>
              <a:rPr lang="nl-NL" b="1" dirty="0" smtClean="0">
                <a:solidFill>
                  <a:srgbClr val="FFFF00"/>
                </a:solidFill>
              </a:rPr>
              <a:t/>
            </a:r>
            <a:br>
              <a:rPr lang="nl-NL" b="1" dirty="0" smtClean="0">
                <a:solidFill>
                  <a:srgbClr val="FFFF00"/>
                </a:solidFill>
              </a:rPr>
            </a:br>
            <a:r>
              <a:rPr lang="nl-NL" b="1" dirty="0">
                <a:solidFill>
                  <a:srgbClr val="FFFF00"/>
                </a:solidFill>
              </a:rPr>
              <a:t/>
            </a:r>
            <a:br>
              <a:rPr lang="nl-NL" b="1" dirty="0">
                <a:solidFill>
                  <a:srgbClr val="FFFF00"/>
                </a:solidFill>
              </a:rPr>
            </a:br>
            <a:r>
              <a:rPr lang="nl-NL" b="1" dirty="0" smtClean="0">
                <a:solidFill>
                  <a:srgbClr val="FFFF00"/>
                </a:solidFill>
              </a:rPr>
              <a:t>Is er een psychologische verlostang?</a:t>
            </a:r>
            <a:br>
              <a:rPr lang="nl-NL" b="1" dirty="0" smtClean="0">
                <a:solidFill>
                  <a:srgbClr val="FFFF00"/>
                </a:solidFill>
              </a:rPr>
            </a:br>
            <a:endParaRPr lang="nl-NL" sz="3100" b="1" dirty="0">
              <a:solidFill>
                <a:srgbClr val="FFFF00"/>
              </a:solidFill>
            </a:endParaRPr>
          </a:p>
        </p:txBody>
      </p:sp>
      <p:pic>
        <p:nvPicPr>
          <p:cNvPr id="4" name="Afbeelding 3" descr="download (2).jpg"/>
          <p:cNvPicPr>
            <a:picLocks noChangeAspect="1"/>
          </p:cNvPicPr>
          <p:nvPr/>
        </p:nvPicPr>
        <p:blipFill>
          <a:blip r:embed="rId2" cstate="print"/>
          <a:stretch>
            <a:fillRect/>
          </a:stretch>
        </p:blipFill>
        <p:spPr>
          <a:xfrm>
            <a:off x="1187624" y="3068960"/>
            <a:ext cx="6736112" cy="243800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006080"/>
            <a:ext cx="9144000" cy="1143000"/>
          </a:xfrm>
        </p:spPr>
        <p:txBody>
          <a:bodyPr>
            <a:normAutofit fontScale="90000"/>
          </a:bodyPr>
          <a:lstStyle/>
          <a:p>
            <a:r>
              <a:rPr lang="nl-NL" b="1" dirty="0" smtClean="0">
                <a:solidFill>
                  <a:srgbClr val="FFFF00"/>
                </a:solidFill>
              </a:rPr>
              <a:t/>
            </a:r>
            <a:br>
              <a:rPr lang="nl-NL" b="1" dirty="0" smtClean="0">
                <a:solidFill>
                  <a:srgbClr val="FFFF00"/>
                </a:solidFill>
              </a:rPr>
            </a:br>
            <a:r>
              <a:rPr lang="nl-NL" b="1" dirty="0" smtClean="0">
                <a:solidFill>
                  <a:srgbClr val="FFFF00"/>
                </a:solidFill>
              </a:rPr>
              <a:t/>
            </a:r>
            <a:br>
              <a:rPr lang="nl-NL" b="1" dirty="0" smtClean="0">
                <a:solidFill>
                  <a:srgbClr val="FFFF00"/>
                </a:solidFill>
              </a:rPr>
            </a:br>
            <a:r>
              <a:rPr lang="nl-NL" sz="10700" b="1" dirty="0" smtClean="0">
                <a:solidFill>
                  <a:srgbClr val="FFFF00"/>
                </a:solidFill>
              </a:rPr>
              <a:t>JA! </a:t>
            </a:r>
            <a:br>
              <a:rPr lang="nl-NL" sz="10700" b="1" dirty="0" smtClean="0">
                <a:solidFill>
                  <a:srgbClr val="FFFF00"/>
                </a:solidFill>
              </a:rPr>
            </a:br>
            <a:r>
              <a:rPr lang="nl-NL" b="1" dirty="0" smtClean="0">
                <a:solidFill>
                  <a:srgbClr val="FFFF00"/>
                </a:solidFill>
              </a:rPr>
              <a:t/>
            </a:r>
            <a:br>
              <a:rPr lang="nl-NL" b="1" dirty="0" smtClean="0">
                <a:solidFill>
                  <a:srgbClr val="FFFF00"/>
                </a:solidFill>
              </a:rPr>
            </a:br>
            <a:r>
              <a:rPr lang="nl-NL" b="1" dirty="0" smtClean="0">
                <a:solidFill>
                  <a:srgbClr val="FFFF00"/>
                </a:solidFill>
              </a:rPr>
              <a:t/>
            </a:r>
            <a:br>
              <a:rPr lang="nl-NL" b="1" dirty="0" smtClean="0">
                <a:solidFill>
                  <a:srgbClr val="FFFF00"/>
                </a:solidFill>
              </a:rPr>
            </a:br>
            <a:r>
              <a:rPr lang="nl-NL" b="1" dirty="0" smtClean="0">
                <a:solidFill>
                  <a:srgbClr val="FFFF00"/>
                </a:solidFill>
              </a:rPr>
              <a:t/>
            </a:r>
            <a:br>
              <a:rPr lang="nl-NL" b="1" dirty="0" smtClean="0">
                <a:solidFill>
                  <a:srgbClr val="FFFF00"/>
                </a:solidFill>
              </a:rPr>
            </a:br>
            <a:endParaRPr lang="nl-NL" sz="3100" b="1"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276" y="1196752"/>
            <a:ext cx="9540552" cy="1143000"/>
          </a:xfrm>
        </p:spPr>
        <p:txBody>
          <a:bodyPr>
            <a:normAutofit fontScale="90000"/>
          </a:bodyPr>
          <a:lstStyle/>
          <a:p>
            <a:r>
              <a:rPr lang="nl-NL" b="1" dirty="0" smtClean="0">
                <a:solidFill>
                  <a:srgbClr val="FFFF00"/>
                </a:solidFill>
              </a:rPr>
              <a:t/>
            </a:r>
            <a:br>
              <a:rPr lang="nl-NL" b="1" dirty="0" smtClean="0">
                <a:solidFill>
                  <a:srgbClr val="FFFF00"/>
                </a:solidFill>
              </a:rPr>
            </a:br>
            <a:r>
              <a:rPr lang="nl-NL" sz="7300" b="1" dirty="0" smtClean="0">
                <a:solidFill>
                  <a:srgbClr val="FFFF00"/>
                </a:solidFill>
              </a:rPr>
              <a:t>De therapeut</a:t>
            </a:r>
            <a:br>
              <a:rPr lang="nl-NL" sz="7300" b="1" dirty="0" smtClean="0">
                <a:solidFill>
                  <a:srgbClr val="FFFF00"/>
                </a:solidFill>
              </a:rPr>
            </a:br>
            <a:r>
              <a:rPr lang="nl-NL" sz="7300" b="1" dirty="0" smtClean="0">
                <a:solidFill>
                  <a:srgbClr val="FFFF00"/>
                </a:solidFill>
              </a:rPr>
              <a:t>als ‘</a:t>
            </a:r>
            <a:r>
              <a:rPr lang="nl-NL" sz="7300" b="1" dirty="0" err="1" smtClean="0">
                <a:solidFill>
                  <a:srgbClr val="FFFF00"/>
                </a:solidFill>
              </a:rPr>
              <a:t>waardenloze</a:t>
            </a:r>
            <a:r>
              <a:rPr lang="nl-NL" sz="7300" b="1" dirty="0" smtClean="0">
                <a:solidFill>
                  <a:srgbClr val="FFFF00"/>
                </a:solidFill>
              </a:rPr>
              <a:t>’ verloskundige</a:t>
            </a:r>
            <a:r>
              <a:rPr lang="nl-NL" b="1" dirty="0" smtClean="0">
                <a:solidFill>
                  <a:srgbClr val="FFFF00"/>
                </a:solidFill>
              </a:rPr>
              <a:t/>
            </a:r>
            <a:br>
              <a:rPr lang="nl-NL" b="1" dirty="0" smtClean="0">
                <a:solidFill>
                  <a:srgbClr val="FFFF00"/>
                </a:solidFill>
              </a:rPr>
            </a:br>
            <a:r>
              <a:rPr lang="nl-NL" b="1" dirty="0" smtClean="0">
                <a:solidFill>
                  <a:srgbClr val="FFFF00"/>
                </a:solidFill>
              </a:rPr>
              <a:t/>
            </a:r>
            <a:br>
              <a:rPr lang="nl-NL" b="1" dirty="0" smtClean="0">
                <a:solidFill>
                  <a:srgbClr val="FFFF00"/>
                </a:solidFill>
              </a:rPr>
            </a:br>
            <a:endParaRPr lang="nl-NL" sz="3100" b="1" dirty="0">
              <a:solidFill>
                <a:srgbClr val="FFFF00"/>
              </a:solidFill>
            </a:endParaRPr>
          </a:p>
        </p:txBody>
      </p:sp>
      <p:pic>
        <p:nvPicPr>
          <p:cNvPr id="3" name="Afbeelding 2" descr="images (3).jpg"/>
          <p:cNvPicPr>
            <a:picLocks noChangeAspect="1"/>
          </p:cNvPicPr>
          <p:nvPr/>
        </p:nvPicPr>
        <p:blipFill>
          <a:blip r:embed="rId2" cstate="print"/>
          <a:stretch>
            <a:fillRect/>
          </a:stretch>
        </p:blipFill>
        <p:spPr>
          <a:xfrm>
            <a:off x="4572000" y="4287074"/>
            <a:ext cx="4752528" cy="2670317"/>
          </a:xfrm>
          <a:prstGeom prst="rect">
            <a:avLst/>
          </a:prstGeom>
        </p:spPr>
      </p:pic>
      <p:sp>
        <p:nvSpPr>
          <p:cNvPr id="5" name="Ovale toelichting 4"/>
          <p:cNvSpPr/>
          <p:nvPr/>
        </p:nvSpPr>
        <p:spPr>
          <a:xfrm>
            <a:off x="107504" y="3356992"/>
            <a:ext cx="4032448" cy="2304256"/>
          </a:xfrm>
          <a:prstGeom prst="wedgeEllipseCallout">
            <a:avLst>
              <a:gd name="adj1" fmla="val 55324"/>
              <a:gd name="adj2" fmla="val 63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a:off x="827584" y="3618890"/>
            <a:ext cx="2952328" cy="1754326"/>
          </a:xfrm>
          <a:prstGeom prst="rect">
            <a:avLst/>
          </a:prstGeom>
          <a:noFill/>
        </p:spPr>
        <p:txBody>
          <a:bodyPr wrap="square" rtlCol="0">
            <a:spAutoFit/>
          </a:bodyPr>
          <a:lstStyle/>
          <a:p>
            <a:r>
              <a:rPr lang="nl-NL" sz="3600" dirty="0" smtClean="0">
                <a:latin typeface="AR DARLING" pitchFamily="2" charset="0"/>
              </a:rPr>
              <a:t>Wat er niet inzit, komt er ook niet uit!</a:t>
            </a:r>
            <a:endParaRPr lang="nl-NL" sz="3600" dirty="0">
              <a:latin typeface="AR DARLING" pitchFamily="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0" y="476250"/>
            <a:ext cx="9144000" cy="1143000"/>
          </a:xfrm>
        </p:spPr>
        <p:txBody>
          <a:bodyPr/>
          <a:lstStyle/>
          <a:p>
            <a:pPr eaLnBrk="1" hangingPunct="1"/>
            <a:r>
              <a:rPr lang="nl-NL" sz="4800" b="1" i="1" u="sng" smtClean="0">
                <a:solidFill>
                  <a:srgbClr val="800000"/>
                </a:solidFill>
              </a:rPr>
              <a:t> </a:t>
            </a:r>
            <a:endParaRPr lang="nl-NL" sz="4800" smtClean="0">
              <a:latin typeface="Trebuchet MS" pitchFamily="34" charset="0"/>
            </a:endParaRPr>
          </a:p>
        </p:txBody>
      </p:sp>
      <p:sp>
        <p:nvSpPr>
          <p:cNvPr id="44035" name="Rectangle 3"/>
          <p:cNvSpPr>
            <a:spLocks noGrp="1" noChangeArrowheads="1"/>
          </p:cNvSpPr>
          <p:nvPr>
            <p:ph type="subTitle" idx="1"/>
          </p:nvPr>
        </p:nvSpPr>
        <p:spPr>
          <a:xfrm>
            <a:off x="36512" y="404664"/>
            <a:ext cx="9144000" cy="6191969"/>
          </a:xfrm>
        </p:spPr>
        <p:txBody>
          <a:bodyPr>
            <a:normAutofit fontScale="92500" lnSpcReduction="10000"/>
          </a:bodyPr>
          <a:lstStyle/>
          <a:p>
            <a:pPr algn="l" eaLnBrk="1" hangingPunct="1"/>
            <a:r>
              <a:rPr lang="en-US" sz="5400" b="1" i="1" dirty="0" smtClean="0">
                <a:solidFill>
                  <a:schemeClr val="bg1"/>
                </a:solidFill>
              </a:rPr>
              <a:t>De 4 </a:t>
            </a:r>
            <a:r>
              <a:rPr lang="en-US" sz="5400" b="1" i="1" dirty="0" err="1" smtClean="0">
                <a:solidFill>
                  <a:schemeClr val="bg1"/>
                </a:solidFill>
              </a:rPr>
              <a:t>belangrijkste</a:t>
            </a:r>
            <a:r>
              <a:rPr lang="en-US" sz="5400" b="1" i="1" dirty="0" smtClean="0">
                <a:solidFill>
                  <a:schemeClr val="bg1"/>
                </a:solidFill>
              </a:rPr>
              <a:t> </a:t>
            </a:r>
            <a:r>
              <a:rPr lang="en-US" sz="5400" b="1" i="1" dirty="0" err="1" smtClean="0">
                <a:solidFill>
                  <a:schemeClr val="bg1"/>
                </a:solidFill>
              </a:rPr>
              <a:t>redenen</a:t>
            </a:r>
            <a:r>
              <a:rPr lang="en-US" sz="5400" b="1" i="1" dirty="0" smtClean="0">
                <a:solidFill>
                  <a:schemeClr val="bg1"/>
                </a:solidFill>
              </a:rPr>
              <a:t> </a:t>
            </a:r>
            <a:r>
              <a:rPr lang="en-US" sz="5400" b="1" i="1" dirty="0" err="1" smtClean="0">
                <a:solidFill>
                  <a:schemeClr val="bg1"/>
                </a:solidFill>
              </a:rPr>
              <a:t>waarom</a:t>
            </a:r>
            <a:r>
              <a:rPr lang="en-US" sz="5400" b="1" i="1" dirty="0" smtClean="0">
                <a:solidFill>
                  <a:schemeClr val="bg1"/>
                </a:solidFill>
              </a:rPr>
              <a:t> </a:t>
            </a:r>
            <a:r>
              <a:rPr lang="en-US" sz="5400" b="1" i="1" dirty="0" err="1" smtClean="0">
                <a:solidFill>
                  <a:schemeClr val="bg1"/>
                </a:solidFill>
              </a:rPr>
              <a:t>mensen</a:t>
            </a:r>
            <a:r>
              <a:rPr lang="en-US" sz="5400" b="1" i="1" dirty="0" smtClean="0">
                <a:solidFill>
                  <a:schemeClr val="bg1"/>
                </a:solidFill>
              </a:rPr>
              <a:t> NIET </a:t>
            </a:r>
            <a:r>
              <a:rPr lang="en-US" sz="5400" b="1" i="1" dirty="0" err="1" smtClean="0">
                <a:solidFill>
                  <a:schemeClr val="bg1"/>
                </a:solidFill>
              </a:rPr>
              <a:t>veranderen</a:t>
            </a:r>
            <a:r>
              <a:rPr lang="en-US" sz="5400" b="1" i="1" dirty="0" smtClean="0">
                <a:solidFill>
                  <a:schemeClr val="bg1"/>
                </a:solidFill>
              </a:rPr>
              <a:t>:</a:t>
            </a:r>
          </a:p>
          <a:p>
            <a:pPr algn="l" eaLnBrk="1" hangingPunct="1"/>
            <a:endParaRPr lang="en-US" sz="3600" b="1" i="1" dirty="0" smtClean="0">
              <a:solidFill>
                <a:schemeClr val="bg1"/>
              </a:solidFill>
            </a:endParaRPr>
          </a:p>
          <a:p>
            <a:pPr marL="742950" indent="-742950" algn="l" eaLnBrk="1" hangingPunct="1">
              <a:buAutoNum type="arabicPeriod"/>
            </a:pPr>
            <a:r>
              <a:rPr lang="en-US" sz="5400" b="1" i="1" dirty="0" err="1" smtClean="0">
                <a:solidFill>
                  <a:schemeClr val="bg1"/>
                </a:solidFill>
              </a:rPr>
              <a:t>Cultuur</a:t>
            </a:r>
            <a:endParaRPr lang="en-US" sz="5400" b="1" i="1" dirty="0" smtClean="0">
              <a:solidFill>
                <a:schemeClr val="bg1"/>
              </a:solidFill>
            </a:endParaRPr>
          </a:p>
          <a:p>
            <a:pPr marL="742950" indent="-742950" algn="l" eaLnBrk="1" hangingPunct="1">
              <a:buAutoNum type="arabicPeriod"/>
            </a:pPr>
            <a:r>
              <a:rPr lang="en-US" sz="5400" b="1" i="1" dirty="0" err="1" smtClean="0">
                <a:solidFill>
                  <a:schemeClr val="bg1"/>
                </a:solidFill>
              </a:rPr>
              <a:t>Brein</a:t>
            </a:r>
            <a:endParaRPr lang="en-US" sz="5400" b="1" i="1" dirty="0" smtClean="0">
              <a:solidFill>
                <a:schemeClr val="bg1"/>
              </a:solidFill>
            </a:endParaRPr>
          </a:p>
          <a:p>
            <a:pPr marL="742950" indent="-742950" algn="l" eaLnBrk="1" hangingPunct="1">
              <a:buAutoNum type="arabicPeriod"/>
            </a:pPr>
            <a:r>
              <a:rPr lang="en-US" sz="5400" b="1" i="1" dirty="0" err="1" smtClean="0">
                <a:solidFill>
                  <a:schemeClr val="bg1"/>
                </a:solidFill>
              </a:rPr>
              <a:t>Ziektewinst</a:t>
            </a:r>
            <a:endParaRPr lang="en-US" sz="5400" b="1" i="1" dirty="0" smtClean="0">
              <a:solidFill>
                <a:schemeClr val="bg1"/>
              </a:solidFill>
            </a:endParaRPr>
          </a:p>
          <a:p>
            <a:pPr marL="742950" indent="-742950" algn="l" eaLnBrk="1" hangingPunct="1">
              <a:buAutoNum type="arabicPeriod"/>
            </a:pPr>
            <a:r>
              <a:rPr lang="en-US" sz="5400" b="1" i="1" dirty="0" err="1" smtClean="0">
                <a:solidFill>
                  <a:schemeClr val="bg1"/>
                </a:solidFill>
              </a:rPr>
              <a:t>Sociale</a:t>
            </a:r>
            <a:r>
              <a:rPr lang="en-US" sz="5400" b="1" i="1" dirty="0" smtClean="0">
                <a:solidFill>
                  <a:schemeClr val="bg1"/>
                </a:solidFill>
              </a:rPr>
              <a:t> </a:t>
            </a:r>
            <a:r>
              <a:rPr lang="en-US" sz="5400" b="1" i="1" dirty="0" err="1" smtClean="0">
                <a:solidFill>
                  <a:schemeClr val="bg1"/>
                </a:solidFill>
              </a:rPr>
              <a:t>druk</a:t>
            </a:r>
            <a:endParaRPr lang="en-US" sz="5400" b="1" i="1" dirty="0" smtClean="0">
              <a:solidFill>
                <a:schemeClr val="bg1"/>
              </a:solidFill>
            </a:endParaRPr>
          </a:p>
          <a:p>
            <a:pPr eaLnBrk="1" hangingPunct="1"/>
            <a:endParaRPr lang="en-US" sz="7100" b="1" i="1" dirty="0" smtClean="0">
              <a:solidFill>
                <a:schemeClr val="tx1"/>
              </a:solidFill>
              <a:latin typeface="Arial Rounded MT Bold" pitchFamily="34" charset="0"/>
            </a:endParaRPr>
          </a:p>
        </p:txBody>
      </p:sp>
      <p:pic>
        <p:nvPicPr>
          <p:cNvPr id="4" name="Afbeelding 5" descr="zwaar.jpg"/>
          <p:cNvPicPr>
            <a:picLocks noChangeAspect="1"/>
          </p:cNvPicPr>
          <p:nvPr/>
        </p:nvPicPr>
        <p:blipFill>
          <a:blip r:embed="rId2" cstate="print"/>
          <a:srcRect/>
          <a:stretch>
            <a:fillRect/>
          </a:stretch>
        </p:blipFill>
        <p:spPr bwMode="auto">
          <a:xfrm>
            <a:off x="4427984" y="3140968"/>
            <a:ext cx="4572000" cy="3214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moebe2"/>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5" name="Titel 1"/>
          <p:cNvSpPr txBox="1">
            <a:spLocks/>
          </p:cNvSpPr>
          <p:nvPr/>
        </p:nvSpPr>
        <p:spPr>
          <a:xfrm>
            <a:off x="251520" y="44624"/>
            <a:ext cx="9144000" cy="1470025"/>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nl-NL" sz="7200" b="1" i="0" u="sng" strike="noStrike" kern="1200" cap="none" spc="0" normalizeH="0" baseline="0" noProof="0" dirty="0" smtClean="0">
                <a:ln>
                  <a:noFill/>
                </a:ln>
                <a:solidFill>
                  <a:schemeClr val="tx1">
                    <a:lumMod val="75000"/>
                    <a:lumOff val="25000"/>
                  </a:schemeClr>
                </a:solidFill>
                <a:effectLst/>
                <a:uLnTx/>
                <a:uFillTx/>
                <a:latin typeface="Arial Rounded MT Bold" pitchFamily="34" charset="0"/>
                <a:ea typeface="+mj-ea"/>
                <a:cs typeface="Aharoni" pitchFamily="2" charset="-79"/>
              </a:rPr>
              <a:t>1. Cultuur</a:t>
            </a:r>
            <a:endParaRPr kumimoji="0" lang="nl-NL" sz="7200" b="0" i="0" u="none" strike="noStrike" kern="1200" cap="none" spc="0" normalizeH="0" baseline="0" noProof="0" dirty="0" smtClean="0">
              <a:ln>
                <a:noFill/>
              </a:ln>
              <a:solidFill>
                <a:schemeClr val="tx1">
                  <a:lumMod val="75000"/>
                  <a:lumOff val="25000"/>
                </a:schemeClr>
              </a:solidFill>
              <a:effectLst/>
              <a:uLnTx/>
              <a:uFillTx/>
              <a:latin typeface="Arial Rounded MT Bold" pitchFamily="34" charset="0"/>
              <a:ea typeface="+mj-ea"/>
              <a:cs typeface="Aharoni" pitchFamily="2" charset="-79"/>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nl-NL" sz="7200" b="0" i="0" u="none" strike="noStrike" kern="1200" cap="none" spc="0" normalizeH="0" baseline="0" noProof="0" dirty="0" smtClean="0">
                <a:ln>
                  <a:noFill/>
                </a:ln>
                <a:solidFill>
                  <a:schemeClr val="tx1">
                    <a:lumMod val="75000"/>
                    <a:lumOff val="25000"/>
                  </a:schemeClr>
                </a:solidFill>
                <a:effectLst/>
                <a:uLnTx/>
                <a:uFillTx/>
                <a:latin typeface="Arial Rounded MT Bold" pitchFamily="34" charset="0"/>
                <a:ea typeface="+mj-ea"/>
                <a:cs typeface="Aharoni" pitchFamily="2" charset="-79"/>
              </a:rPr>
              <a:t>De eeuw </a:t>
            </a:r>
          </a:p>
          <a:p>
            <a:pPr marL="0" marR="0" lvl="0" indent="0" defTabSz="914400" rtl="0" eaLnBrk="1" fontAlgn="auto" latinLnBrk="0" hangingPunct="1">
              <a:lnSpc>
                <a:spcPct val="100000"/>
              </a:lnSpc>
              <a:spcBef>
                <a:spcPct val="0"/>
              </a:spcBef>
              <a:spcAft>
                <a:spcPts val="0"/>
              </a:spcAft>
              <a:buClrTx/>
              <a:buSzTx/>
              <a:buFontTx/>
              <a:buNone/>
              <a:tabLst/>
              <a:defRPr/>
            </a:pPr>
            <a:r>
              <a:rPr kumimoji="0" lang="nl-NL" sz="7200" b="0" i="0" u="none" strike="noStrike" kern="1200" cap="none" spc="0" normalizeH="0" baseline="0" noProof="0" dirty="0" smtClean="0">
                <a:ln>
                  <a:noFill/>
                </a:ln>
                <a:solidFill>
                  <a:schemeClr val="tx1">
                    <a:lumMod val="75000"/>
                    <a:lumOff val="25000"/>
                  </a:schemeClr>
                </a:solidFill>
                <a:effectLst/>
                <a:uLnTx/>
                <a:uFillTx/>
                <a:latin typeface="Arial Rounded MT Bold" pitchFamily="34" charset="0"/>
                <a:ea typeface="+mj-ea"/>
                <a:cs typeface="Aharoni" pitchFamily="2" charset="-79"/>
              </a:rPr>
              <a:t>van de </a:t>
            </a:r>
          </a:p>
          <a:p>
            <a:pPr marL="0" marR="0" lvl="0" indent="0" defTabSz="914400" rtl="0" eaLnBrk="1" fontAlgn="auto" latinLnBrk="0" hangingPunct="1">
              <a:lnSpc>
                <a:spcPct val="100000"/>
              </a:lnSpc>
              <a:spcBef>
                <a:spcPct val="0"/>
              </a:spcBef>
              <a:spcAft>
                <a:spcPts val="0"/>
              </a:spcAft>
              <a:buClrTx/>
              <a:buSzTx/>
              <a:buFontTx/>
              <a:buNone/>
              <a:tabLst/>
              <a:defRPr/>
            </a:pPr>
            <a:r>
              <a:rPr kumimoji="0" lang="nl-NL" sz="7200" b="0" i="0" u="none" strike="noStrike" kern="1200" cap="none" spc="0" normalizeH="0" baseline="0" noProof="0" dirty="0" smtClean="0">
                <a:ln>
                  <a:noFill/>
                </a:ln>
                <a:solidFill>
                  <a:schemeClr val="tx1">
                    <a:lumMod val="75000"/>
                    <a:lumOff val="25000"/>
                  </a:schemeClr>
                </a:solidFill>
                <a:effectLst/>
                <a:uLnTx/>
                <a:uFillTx/>
                <a:latin typeface="Arial Rounded MT Bold" pitchFamily="34" charset="0"/>
                <a:ea typeface="+mj-ea"/>
                <a:cs typeface="Aharoni" pitchFamily="2" charset="-79"/>
              </a:rPr>
              <a:t>amoebe</a:t>
            </a:r>
          </a:p>
        </p:txBody>
      </p:sp>
      <p:sp>
        <p:nvSpPr>
          <p:cNvPr id="6" name="Titel 1"/>
          <p:cNvSpPr txBox="1">
            <a:spLocks/>
          </p:cNvSpPr>
          <p:nvPr/>
        </p:nvSpPr>
        <p:spPr>
          <a:xfrm>
            <a:off x="4139952" y="5487367"/>
            <a:ext cx="9144000" cy="1470025"/>
          </a:xfrm>
          <a:prstGeom prst="rect">
            <a:avLst/>
          </a:prstGeom>
        </p:spPr>
        <p:txBody>
          <a:bodyP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nl-NL" sz="5400" b="0" i="1" u="none" strike="noStrike" kern="1200" cap="none" spc="0" normalizeH="0" baseline="0" noProof="0" dirty="0" smtClean="0">
                <a:ln>
                  <a:noFill/>
                </a:ln>
                <a:solidFill>
                  <a:schemeClr val="accent2">
                    <a:lumMod val="75000"/>
                  </a:schemeClr>
                </a:solidFill>
                <a:effectLst/>
                <a:uLnTx/>
                <a:uFillTx/>
                <a:latin typeface="Arial Rounded MT Bold" pitchFamily="34" charset="0"/>
                <a:ea typeface="+mj-ea"/>
                <a:cs typeface="Aharoni" pitchFamily="2" charset="-79"/>
              </a:rPr>
              <a:t>‘We zien wel’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32" name="Text Box 8"/>
          <p:cNvSpPr txBox="1">
            <a:spLocks noChangeArrowheads="1"/>
          </p:cNvSpPr>
          <p:nvPr/>
        </p:nvSpPr>
        <p:spPr bwMode="auto">
          <a:xfrm>
            <a:off x="214282" y="1285860"/>
            <a:ext cx="3286148" cy="646331"/>
          </a:xfrm>
          <a:prstGeom prst="rect">
            <a:avLst/>
          </a:prstGeom>
          <a:noFill/>
          <a:ln w="9525">
            <a:noFill/>
            <a:miter lim="800000"/>
            <a:headEnd/>
            <a:tailEnd/>
          </a:ln>
          <a:effectLst/>
        </p:spPr>
        <p:txBody>
          <a:bodyPr>
            <a:spAutoFit/>
          </a:bodyPr>
          <a:lstStyle/>
          <a:p>
            <a:pPr>
              <a:spcBef>
                <a:spcPct val="50000"/>
              </a:spcBef>
              <a:defRPr/>
            </a:pPr>
            <a:r>
              <a:rPr lang="nl-NL" b="1" dirty="0">
                <a:ln>
                  <a:solidFill>
                    <a:srgbClr val="993300"/>
                  </a:solidFill>
                </a:ln>
                <a:solidFill>
                  <a:schemeClr val="bg1"/>
                </a:solidFill>
                <a:latin typeface="Trebuchet MS" pitchFamily="34" charset="0"/>
              </a:rPr>
              <a:t>3. </a:t>
            </a:r>
            <a:r>
              <a:rPr lang="nl-NL" b="1" dirty="0" err="1">
                <a:ln>
                  <a:solidFill>
                    <a:srgbClr val="993300"/>
                  </a:solidFill>
                </a:ln>
                <a:solidFill>
                  <a:schemeClr val="bg1"/>
                </a:solidFill>
                <a:latin typeface="Trebuchet MS" pitchFamily="34" charset="0"/>
              </a:rPr>
              <a:t>Neo</a:t>
            </a:r>
            <a:r>
              <a:rPr lang="nl-NL" b="1" dirty="0">
                <a:ln>
                  <a:solidFill>
                    <a:srgbClr val="993300"/>
                  </a:solidFill>
                </a:ln>
                <a:solidFill>
                  <a:schemeClr val="bg1"/>
                </a:solidFill>
                <a:latin typeface="Trebuchet MS" pitchFamily="34" charset="0"/>
              </a:rPr>
              <a:t> cortex</a:t>
            </a:r>
          </a:p>
          <a:p>
            <a:pPr>
              <a:spcBef>
                <a:spcPct val="50000"/>
              </a:spcBef>
              <a:defRPr/>
            </a:pPr>
            <a:r>
              <a:rPr lang="nl-NL" sz="1200" dirty="0">
                <a:latin typeface="Trebuchet MS" pitchFamily="34" charset="0"/>
              </a:rPr>
              <a:t>Reflectie: denken en taal</a:t>
            </a:r>
          </a:p>
        </p:txBody>
      </p:sp>
      <p:sp>
        <p:nvSpPr>
          <p:cNvPr id="26" name="Vrije vorm 25"/>
          <p:cNvSpPr/>
          <p:nvPr/>
        </p:nvSpPr>
        <p:spPr>
          <a:xfrm>
            <a:off x="2428875" y="1285875"/>
            <a:ext cx="3643313" cy="3786188"/>
          </a:xfrm>
          <a:custGeom>
            <a:avLst/>
            <a:gdLst>
              <a:gd name="connsiteX0" fmla="*/ 1032710 w 1523999"/>
              <a:gd name="connsiteY0" fmla="*/ 1427748 h 1521995"/>
              <a:gd name="connsiteX1" fmla="*/ 888331 w 1523999"/>
              <a:gd name="connsiteY1" fmla="*/ 1439779 h 1521995"/>
              <a:gd name="connsiteX2" fmla="*/ 816141 w 1523999"/>
              <a:gd name="connsiteY2" fmla="*/ 934453 h 1521995"/>
              <a:gd name="connsiteX3" fmla="*/ 383004 w 1523999"/>
              <a:gd name="connsiteY3" fmla="*/ 862263 h 1521995"/>
              <a:gd name="connsiteX4" fmla="*/ 82215 w 1523999"/>
              <a:gd name="connsiteY4" fmla="*/ 633663 h 1521995"/>
              <a:gd name="connsiteX5" fmla="*/ 34089 w 1523999"/>
              <a:gd name="connsiteY5" fmla="*/ 417095 h 1521995"/>
              <a:gd name="connsiteX6" fmla="*/ 286752 w 1523999"/>
              <a:gd name="connsiteY6" fmla="*/ 92242 h 1521995"/>
              <a:gd name="connsiteX7" fmla="*/ 683794 w 1523999"/>
              <a:gd name="connsiteY7" fmla="*/ 20053 h 1521995"/>
              <a:gd name="connsiteX8" fmla="*/ 1068804 w 1523999"/>
              <a:gd name="connsiteY8" fmla="*/ 32084 h 1521995"/>
              <a:gd name="connsiteX9" fmla="*/ 1321468 w 1523999"/>
              <a:gd name="connsiteY9" fmla="*/ 212558 h 1521995"/>
              <a:gd name="connsiteX10" fmla="*/ 1489910 w 1523999"/>
              <a:gd name="connsiteY10" fmla="*/ 441158 h 1521995"/>
              <a:gd name="connsiteX11" fmla="*/ 1501941 w 1523999"/>
              <a:gd name="connsiteY11" fmla="*/ 802106 h 1521995"/>
              <a:gd name="connsiteX12" fmla="*/ 1357562 w 1523999"/>
              <a:gd name="connsiteY12" fmla="*/ 994611 h 1521995"/>
              <a:gd name="connsiteX13" fmla="*/ 1297404 w 1523999"/>
              <a:gd name="connsiteY13" fmla="*/ 1018674 h 1521995"/>
              <a:gd name="connsiteX14" fmla="*/ 1032710 w 1523999"/>
              <a:gd name="connsiteY14" fmla="*/ 1427748 h 152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3999" h="1521995">
                <a:moveTo>
                  <a:pt x="1032710" y="1427748"/>
                </a:moveTo>
                <a:cubicBezTo>
                  <a:pt x="964531" y="1497932"/>
                  <a:pt x="924426" y="1521995"/>
                  <a:pt x="888331" y="1439779"/>
                </a:cubicBezTo>
                <a:cubicBezTo>
                  <a:pt x="852236" y="1357563"/>
                  <a:pt x="900362" y="1030706"/>
                  <a:pt x="816141" y="934453"/>
                </a:cubicBezTo>
                <a:cubicBezTo>
                  <a:pt x="731920" y="838200"/>
                  <a:pt x="505325" y="912395"/>
                  <a:pt x="383004" y="862263"/>
                </a:cubicBezTo>
                <a:cubicBezTo>
                  <a:pt x="260683" y="812131"/>
                  <a:pt x="140368" y="707858"/>
                  <a:pt x="82215" y="633663"/>
                </a:cubicBezTo>
                <a:cubicBezTo>
                  <a:pt x="24063" y="559468"/>
                  <a:pt x="0" y="507332"/>
                  <a:pt x="34089" y="417095"/>
                </a:cubicBezTo>
                <a:cubicBezTo>
                  <a:pt x="68178" y="326858"/>
                  <a:pt x="178468" y="158416"/>
                  <a:pt x="286752" y="92242"/>
                </a:cubicBezTo>
                <a:cubicBezTo>
                  <a:pt x="395036" y="26068"/>
                  <a:pt x="553452" y="30079"/>
                  <a:pt x="683794" y="20053"/>
                </a:cubicBezTo>
                <a:cubicBezTo>
                  <a:pt x="814136" y="10027"/>
                  <a:pt x="962525" y="0"/>
                  <a:pt x="1068804" y="32084"/>
                </a:cubicBezTo>
                <a:cubicBezTo>
                  <a:pt x="1175083" y="64168"/>
                  <a:pt x="1251284" y="144379"/>
                  <a:pt x="1321468" y="212558"/>
                </a:cubicBezTo>
                <a:cubicBezTo>
                  <a:pt x="1391652" y="280737"/>
                  <a:pt x="1459831" y="342900"/>
                  <a:pt x="1489910" y="441158"/>
                </a:cubicBezTo>
                <a:cubicBezTo>
                  <a:pt x="1519989" y="539416"/>
                  <a:pt x="1523999" y="709864"/>
                  <a:pt x="1501941" y="802106"/>
                </a:cubicBezTo>
                <a:cubicBezTo>
                  <a:pt x="1479883" y="894348"/>
                  <a:pt x="1391651" y="958516"/>
                  <a:pt x="1357562" y="994611"/>
                </a:cubicBezTo>
                <a:cubicBezTo>
                  <a:pt x="1323473" y="1030706"/>
                  <a:pt x="1349541" y="946485"/>
                  <a:pt x="1297404" y="1018674"/>
                </a:cubicBezTo>
                <a:cubicBezTo>
                  <a:pt x="1245267" y="1090863"/>
                  <a:pt x="1100889" y="1357564"/>
                  <a:pt x="1032710" y="1427748"/>
                </a:cubicBezTo>
                <a:close/>
              </a:path>
            </a:pathLst>
          </a:cu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cxnSp>
        <p:nvCxnSpPr>
          <p:cNvPr id="28" name="Rechte verbindingslijn 27"/>
          <p:cNvCxnSpPr/>
          <p:nvPr/>
        </p:nvCxnSpPr>
        <p:spPr>
          <a:xfrm>
            <a:off x="214313" y="2143125"/>
            <a:ext cx="8643937"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214313" y="3643313"/>
            <a:ext cx="8643937"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0" name="Text Box 8"/>
          <p:cNvSpPr txBox="1">
            <a:spLocks noChangeArrowheads="1"/>
          </p:cNvSpPr>
          <p:nvPr/>
        </p:nvSpPr>
        <p:spPr bwMode="auto">
          <a:xfrm>
            <a:off x="214282" y="2500306"/>
            <a:ext cx="3286148" cy="646331"/>
          </a:xfrm>
          <a:prstGeom prst="rect">
            <a:avLst/>
          </a:prstGeom>
          <a:noFill/>
          <a:ln w="9525">
            <a:noFill/>
            <a:miter lim="800000"/>
            <a:headEnd/>
            <a:tailEnd/>
          </a:ln>
          <a:effectLst/>
        </p:spPr>
        <p:txBody>
          <a:bodyPr>
            <a:spAutoFit/>
          </a:bodyPr>
          <a:lstStyle/>
          <a:p>
            <a:pPr>
              <a:spcBef>
                <a:spcPct val="50000"/>
              </a:spcBef>
              <a:defRPr/>
            </a:pPr>
            <a:r>
              <a:rPr lang="nl-NL" b="1" dirty="0">
                <a:ln>
                  <a:solidFill>
                    <a:srgbClr val="993300"/>
                  </a:solidFill>
                </a:ln>
                <a:solidFill>
                  <a:schemeClr val="bg1"/>
                </a:solidFill>
                <a:latin typeface="Trebuchet MS" pitchFamily="34" charset="0"/>
              </a:rPr>
              <a:t>2. </a:t>
            </a:r>
            <a:r>
              <a:rPr lang="nl-NL" b="1" dirty="0" err="1">
                <a:ln>
                  <a:solidFill>
                    <a:srgbClr val="993300"/>
                  </a:solidFill>
                </a:ln>
                <a:solidFill>
                  <a:schemeClr val="bg1"/>
                </a:solidFill>
                <a:latin typeface="Trebuchet MS" pitchFamily="34" charset="0"/>
              </a:rPr>
              <a:t>Limbische</a:t>
            </a:r>
            <a:r>
              <a:rPr lang="nl-NL" b="1" dirty="0">
                <a:ln>
                  <a:solidFill>
                    <a:srgbClr val="993300"/>
                  </a:solidFill>
                </a:ln>
                <a:solidFill>
                  <a:schemeClr val="bg1"/>
                </a:solidFill>
                <a:latin typeface="Trebuchet MS" pitchFamily="34" charset="0"/>
              </a:rPr>
              <a:t> systeem</a:t>
            </a:r>
          </a:p>
          <a:p>
            <a:pPr>
              <a:spcBef>
                <a:spcPct val="50000"/>
              </a:spcBef>
              <a:defRPr/>
            </a:pPr>
            <a:r>
              <a:rPr lang="nl-NL" sz="1200" dirty="0">
                <a:latin typeface="Trebuchet MS" pitchFamily="34" charset="0"/>
              </a:rPr>
              <a:t>Basis emoties: beloning en straf</a:t>
            </a:r>
          </a:p>
        </p:txBody>
      </p:sp>
      <p:sp>
        <p:nvSpPr>
          <p:cNvPr id="31" name="Text Box 8"/>
          <p:cNvSpPr txBox="1">
            <a:spLocks noChangeArrowheads="1"/>
          </p:cNvSpPr>
          <p:nvPr/>
        </p:nvSpPr>
        <p:spPr bwMode="auto">
          <a:xfrm>
            <a:off x="214282" y="4000504"/>
            <a:ext cx="3493622" cy="646331"/>
          </a:xfrm>
          <a:prstGeom prst="rect">
            <a:avLst/>
          </a:prstGeom>
          <a:noFill/>
          <a:ln w="9525">
            <a:noFill/>
            <a:miter lim="800000"/>
            <a:headEnd/>
            <a:tailEnd/>
          </a:ln>
          <a:effectLst/>
        </p:spPr>
        <p:txBody>
          <a:bodyPr wrap="square">
            <a:spAutoFit/>
          </a:bodyPr>
          <a:lstStyle/>
          <a:p>
            <a:pPr marL="342900" indent="-342900">
              <a:spcBef>
                <a:spcPct val="50000"/>
              </a:spcBef>
              <a:buAutoNum type="arabicPeriod"/>
              <a:defRPr/>
            </a:pPr>
            <a:r>
              <a:rPr lang="nl-NL" b="1" dirty="0" smtClean="0">
                <a:ln>
                  <a:solidFill>
                    <a:srgbClr val="993300"/>
                  </a:solidFill>
                </a:ln>
                <a:solidFill>
                  <a:schemeClr val="bg1"/>
                </a:solidFill>
                <a:latin typeface="Trebuchet MS" pitchFamily="34" charset="0"/>
              </a:rPr>
              <a:t>Hersenstam / Ruggenmerg</a:t>
            </a:r>
            <a:endParaRPr lang="nl-NL" b="1" dirty="0">
              <a:ln>
                <a:solidFill>
                  <a:srgbClr val="993300"/>
                </a:solidFill>
              </a:ln>
              <a:solidFill>
                <a:schemeClr val="bg1"/>
              </a:solidFill>
              <a:latin typeface="Trebuchet MS" pitchFamily="34" charset="0"/>
            </a:endParaRPr>
          </a:p>
          <a:p>
            <a:pPr>
              <a:spcBef>
                <a:spcPct val="50000"/>
              </a:spcBef>
              <a:defRPr/>
            </a:pPr>
            <a:r>
              <a:rPr lang="nl-NL" sz="1200" dirty="0">
                <a:latin typeface="Trebuchet MS" pitchFamily="34" charset="0"/>
              </a:rPr>
              <a:t>Reflexen: automatisering</a:t>
            </a:r>
          </a:p>
        </p:txBody>
      </p:sp>
      <p:sp>
        <p:nvSpPr>
          <p:cNvPr id="32" name="Text Box 8"/>
          <p:cNvSpPr txBox="1">
            <a:spLocks noChangeArrowheads="1"/>
          </p:cNvSpPr>
          <p:nvPr/>
        </p:nvSpPr>
        <p:spPr bwMode="auto">
          <a:xfrm>
            <a:off x="4429124" y="1285860"/>
            <a:ext cx="1000132" cy="830997"/>
          </a:xfrm>
          <a:prstGeom prst="rect">
            <a:avLst/>
          </a:prstGeom>
          <a:noFill/>
          <a:ln w="9525">
            <a:noFill/>
            <a:miter lim="800000"/>
            <a:headEnd/>
            <a:tailEnd/>
          </a:ln>
          <a:effectLst/>
        </p:spPr>
        <p:txBody>
          <a:bodyPr>
            <a:spAutoFit/>
          </a:bodyPr>
          <a:lstStyle/>
          <a:p>
            <a:pPr>
              <a:spcBef>
                <a:spcPct val="50000"/>
              </a:spcBef>
              <a:defRPr/>
            </a:pPr>
            <a:r>
              <a:rPr lang="nl-NL" dirty="0">
                <a:ln>
                  <a:solidFill>
                    <a:srgbClr val="993300"/>
                  </a:solidFill>
                </a:ln>
                <a:latin typeface="Trebuchet MS" pitchFamily="34" charset="0"/>
              </a:rPr>
              <a:t>Mens</a:t>
            </a:r>
          </a:p>
          <a:p>
            <a:pPr>
              <a:spcBef>
                <a:spcPct val="50000"/>
              </a:spcBef>
              <a:defRPr/>
            </a:pPr>
            <a:r>
              <a:rPr lang="nl-NL" sz="1200" dirty="0">
                <a:latin typeface="Trebuchet MS" pitchFamily="34" charset="0"/>
              </a:rPr>
              <a:t>(hogere zoogdieren)</a:t>
            </a:r>
          </a:p>
        </p:txBody>
      </p:sp>
      <p:sp>
        <p:nvSpPr>
          <p:cNvPr id="33" name="Text Box 8"/>
          <p:cNvSpPr txBox="1">
            <a:spLocks noChangeArrowheads="1"/>
          </p:cNvSpPr>
          <p:nvPr/>
        </p:nvSpPr>
        <p:spPr bwMode="auto">
          <a:xfrm>
            <a:off x="4429124" y="2500306"/>
            <a:ext cx="1143008" cy="830997"/>
          </a:xfrm>
          <a:prstGeom prst="rect">
            <a:avLst/>
          </a:prstGeom>
          <a:noFill/>
          <a:ln w="9525">
            <a:noFill/>
            <a:miter lim="800000"/>
            <a:headEnd/>
            <a:tailEnd/>
          </a:ln>
          <a:effectLst/>
        </p:spPr>
        <p:txBody>
          <a:bodyPr>
            <a:spAutoFit/>
          </a:bodyPr>
          <a:lstStyle/>
          <a:p>
            <a:pPr>
              <a:spcBef>
                <a:spcPct val="50000"/>
              </a:spcBef>
              <a:defRPr/>
            </a:pPr>
            <a:r>
              <a:rPr lang="nl-NL" dirty="0">
                <a:ln>
                  <a:solidFill>
                    <a:srgbClr val="993300"/>
                  </a:solidFill>
                </a:ln>
                <a:latin typeface="Trebuchet MS" pitchFamily="34" charset="0"/>
              </a:rPr>
              <a:t>Zoogdier</a:t>
            </a:r>
          </a:p>
          <a:p>
            <a:pPr>
              <a:spcBef>
                <a:spcPct val="50000"/>
              </a:spcBef>
              <a:defRPr/>
            </a:pPr>
            <a:r>
              <a:rPr lang="nl-NL" sz="1200" dirty="0">
                <a:latin typeface="Trebuchet MS" pitchFamily="34" charset="0"/>
              </a:rPr>
              <a:t>(lagere zoogdieren)</a:t>
            </a:r>
          </a:p>
        </p:txBody>
      </p:sp>
      <p:sp>
        <p:nvSpPr>
          <p:cNvPr id="34" name="Text Box 8"/>
          <p:cNvSpPr txBox="1">
            <a:spLocks noChangeArrowheads="1"/>
          </p:cNvSpPr>
          <p:nvPr/>
        </p:nvSpPr>
        <p:spPr bwMode="auto">
          <a:xfrm>
            <a:off x="4429124" y="4000504"/>
            <a:ext cx="1143008" cy="369332"/>
          </a:xfrm>
          <a:prstGeom prst="rect">
            <a:avLst/>
          </a:prstGeom>
          <a:noFill/>
          <a:ln w="9525">
            <a:noFill/>
            <a:miter lim="800000"/>
            <a:headEnd/>
            <a:tailEnd/>
          </a:ln>
          <a:effectLst/>
        </p:spPr>
        <p:txBody>
          <a:bodyPr>
            <a:spAutoFit/>
          </a:bodyPr>
          <a:lstStyle/>
          <a:p>
            <a:pPr>
              <a:spcBef>
                <a:spcPct val="50000"/>
              </a:spcBef>
              <a:defRPr/>
            </a:pPr>
            <a:r>
              <a:rPr lang="nl-NL" dirty="0">
                <a:ln>
                  <a:solidFill>
                    <a:srgbClr val="993300"/>
                  </a:solidFill>
                </a:ln>
                <a:latin typeface="Trebuchet MS" pitchFamily="34" charset="0"/>
              </a:rPr>
              <a:t>Reptiel</a:t>
            </a:r>
            <a:endParaRPr lang="nl-NL" sz="1200" dirty="0">
              <a:latin typeface="Trebuchet MS" pitchFamily="34" charset="0"/>
            </a:endParaRPr>
          </a:p>
        </p:txBody>
      </p:sp>
      <p:sp>
        <p:nvSpPr>
          <p:cNvPr id="39" name="Text Box 8"/>
          <p:cNvSpPr txBox="1">
            <a:spLocks noChangeArrowheads="1"/>
          </p:cNvSpPr>
          <p:nvPr/>
        </p:nvSpPr>
        <p:spPr bwMode="auto">
          <a:xfrm>
            <a:off x="6000760" y="1285860"/>
            <a:ext cx="3428992" cy="584775"/>
          </a:xfrm>
          <a:prstGeom prst="rect">
            <a:avLst/>
          </a:prstGeom>
          <a:noFill/>
          <a:ln w="9525">
            <a:noFill/>
            <a:miter lim="800000"/>
            <a:headEnd/>
            <a:tailEnd/>
          </a:ln>
          <a:effectLst/>
        </p:spPr>
        <p:txBody>
          <a:bodyPr>
            <a:spAutoFit/>
          </a:bodyPr>
          <a:lstStyle/>
          <a:p>
            <a:pPr>
              <a:spcBef>
                <a:spcPct val="50000"/>
              </a:spcBef>
              <a:defRPr/>
            </a:pPr>
            <a:r>
              <a:rPr lang="nl-NL" sz="1400" b="1" dirty="0">
                <a:ln>
                  <a:solidFill>
                    <a:srgbClr val="993300"/>
                  </a:solidFill>
                </a:ln>
                <a:solidFill>
                  <a:srgbClr val="FFFF00"/>
                </a:solidFill>
                <a:latin typeface="Trebuchet MS" pitchFamily="34" charset="0"/>
              </a:rPr>
              <a:t>‘Het is (</a:t>
            </a:r>
            <a:r>
              <a:rPr lang="nl-NL" sz="1400" b="1" dirty="0" err="1">
                <a:ln>
                  <a:solidFill>
                    <a:srgbClr val="993300"/>
                  </a:solidFill>
                </a:ln>
                <a:solidFill>
                  <a:srgbClr val="FFFF00"/>
                </a:solidFill>
                <a:latin typeface="Trebuchet MS" pitchFamily="34" charset="0"/>
              </a:rPr>
              <a:t>on</a:t>
            </a:r>
            <a:r>
              <a:rPr lang="nl-NL" sz="1400" b="1" dirty="0">
                <a:ln>
                  <a:solidFill>
                    <a:srgbClr val="993300"/>
                  </a:solidFill>
                </a:ln>
                <a:solidFill>
                  <a:srgbClr val="FFFF00"/>
                </a:solidFill>
                <a:latin typeface="Trebuchet MS" pitchFamily="34" charset="0"/>
              </a:rPr>
              <a:t>)verantwoord’</a:t>
            </a:r>
          </a:p>
          <a:p>
            <a:pPr>
              <a:spcBef>
                <a:spcPct val="50000"/>
              </a:spcBef>
              <a:defRPr/>
            </a:pPr>
            <a:endParaRPr lang="nl-NL" sz="1200" dirty="0">
              <a:latin typeface="Trebuchet MS" pitchFamily="34" charset="0"/>
            </a:endParaRPr>
          </a:p>
        </p:txBody>
      </p:sp>
      <p:sp>
        <p:nvSpPr>
          <p:cNvPr id="40" name="Text Box 8"/>
          <p:cNvSpPr txBox="1">
            <a:spLocks noChangeArrowheads="1"/>
          </p:cNvSpPr>
          <p:nvPr/>
        </p:nvSpPr>
        <p:spPr bwMode="auto">
          <a:xfrm>
            <a:off x="6000760" y="2500306"/>
            <a:ext cx="3428992" cy="584775"/>
          </a:xfrm>
          <a:prstGeom prst="rect">
            <a:avLst/>
          </a:prstGeom>
          <a:noFill/>
          <a:ln w="9525">
            <a:noFill/>
            <a:miter lim="800000"/>
            <a:headEnd/>
            <a:tailEnd/>
          </a:ln>
          <a:effectLst/>
        </p:spPr>
        <p:txBody>
          <a:bodyPr>
            <a:spAutoFit/>
          </a:bodyPr>
          <a:lstStyle/>
          <a:p>
            <a:pPr>
              <a:spcBef>
                <a:spcPct val="50000"/>
              </a:spcBef>
              <a:defRPr/>
            </a:pPr>
            <a:r>
              <a:rPr lang="nl-NL" sz="1400" b="1" dirty="0">
                <a:ln>
                  <a:solidFill>
                    <a:srgbClr val="993300"/>
                  </a:solidFill>
                </a:ln>
                <a:solidFill>
                  <a:srgbClr val="FFFF00"/>
                </a:solidFill>
                <a:latin typeface="Trebuchet MS" pitchFamily="34" charset="0"/>
              </a:rPr>
              <a:t>‘Ik vind het gewoon (niet) lekker’</a:t>
            </a:r>
          </a:p>
          <a:p>
            <a:pPr>
              <a:spcBef>
                <a:spcPct val="50000"/>
              </a:spcBef>
              <a:defRPr/>
            </a:pPr>
            <a:endParaRPr lang="nl-NL" sz="1200" dirty="0">
              <a:latin typeface="Trebuchet MS" pitchFamily="34" charset="0"/>
            </a:endParaRPr>
          </a:p>
        </p:txBody>
      </p:sp>
      <p:sp>
        <p:nvSpPr>
          <p:cNvPr id="41" name="Text Box 8"/>
          <p:cNvSpPr txBox="1">
            <a:spLocks noChangeArrowheads="1"/>
          </p:cNvSpPr>
          <p:nvPr/>
        </p:nvSpPr>
        <p:spPr bwMode="auto">
          <a:xfrm>
            <a:off x="6000760" y="4000504"/>
            <a:ext cx="3428992" cy="584775"/>
          </a:xfrm>
          <a:prstGeom prst="rect">
            <a:avLst/>
          </a:prstGeom>
          <a:noFill/>
          <a:ln w="9525">
            <a:noFill/>
            <a:miter lim="800000"/>
            <a:headEnd/>
            <a:tailEnd/>
          </a:ln>
          <a:effectLst/>
        </p:spPr>
        <p:txBody>
          <a:bodyPr>
            <a:spAutoFit/>
          </a:bodyPr>
          <a:lstStyle/>
          <a:p>
            <a:pPr>
              <a:spcBef>
                <a:spcPct val="50000"/>
              </a:spcBef>
              <a:defRPr/>
            </a:pPr>
            <a:r>
              <a:rPr lang="nl-NL" sz="1400" b="1" dirty="0">
                <a:ln>
                  <a:solidFill>
                    <a:srgbClr val="993300"/>
                  </a:solidFill>
                </a:ln>
                <a:solidFill>
                  <a:srgbClr val="FFFF00"/>
                </a:solidFill>
                <a:latin typeface="Trebuchet MS" pitchFamily="34" charset="0"/>
              </a:rPr>
              <a:t>‘Ik ben het (niet) zo gewend’</a:t>
            </a:r>
          </a:p>
          <a:p>
            <a:pPr>
              <a:spcBef>
                <a:spcPct val="50000"/>
              </a:spcBef>
              <a:defRPr/>
            </a:pPr>
            <a:endParaRPr lang="nl-NL" sz="1200" dirty="0">
              <a:latin typeface="Trebuchet MS" pitchFamily="34" charset="0"/>
            </a:endParaRPr>
          </a:p>
        </p:txBody>
      </p:sp>
      <p:sp>
        <p:nvSpPr>
          <p:cNvPr id="14" name="Rechthoek 13"/>
          <p:cNvSpPr/>
          <p:nvPr/>
        </p:nvSpPr>
        <p:spPr>
          <a:xfrm>
            <a:off x="-972616" y="5589240"/>
            <a:ext cx="11114466" cy="923330"/>
          </a:xfrm>
          <a:prstGeom prst="rect">
            <a:avLst/>
          </a:prstGeom>
          <a:noFill/>
        </p:spPr>
        <p:txBody>
          <a:bodyPr>
            <a:spAutoFit/>
          </a:bodyPr>
          <a:lstStyle/>
          <a:p>
            <a:pPr algn="ctr">
              <a:defRPr/>
            </a:pPr>
            <a:r>
              <a:rPr lang="nl-NL"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Rounded MT Bold" pitchFamily="34" charset="0"/>
              </a:rPr>
              <a:t>Het Gelaagde Brein</a:t>
            </a:r>
          </a:p>
        </p:txBody>
      </p:sp>
      <p:sp>
        <p:nvSpPr>
          <p:cNvPr id="15" name="Rechthoek 14"/>
          <p:cNvSpPr/>
          <p:nvPr/>
        </p:nvSpPr>
        <p:spPr>
          <a:xfrm>
            <a:off x="1208298" y="35913"/>
            <a:ext cx="2622256" cy="584775"/>
          </a:xfrm>
          <a:prstGeom prst="rect">
            <a:avLst/>
          </a:prstGeom>
        </p:spPr>
        <p:txBody>
          <a:bodyPr wrap="none">
            <a:spAutoFit/>
          </a:bodyPr>
          <a:lstStyle/>
          <a:p>
            <a:pPr algn="ctr">
              <a:defRPr/>
            </a:pPr>
            <a:r>
              <a:rPr lang="nl-NL" sz="3200" b="1" u="sng"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Rounded MT Bold" pitchFamily="34" charset="0"/>
              </a:rPr>
              <a:t>2. Het brein:</a:t>
            </a:r>
            <a:endParaRPr lang="nl-NL" sz="3200" b="1" u="sng"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Afbeelding 3" descr="bitter.png"/>
          <p:cNvPicPr>
            <a:picLocks noChangeAspect="1"/>
          </p:cNvPicPr>
          <p:nvPr/>
        </p:nvPicPr>
        <p:blipFill>
          <a:blip r:embed="rId2" cstate="print"/>
          <a:srcRect/>
          <a:stretch>
            <a:fillRect/>
          </a:stretch>
        </p:blipFill>
        <p:spPr bwMode="auto">
          <a:xfrm>
            <a:off x="5219700" y="0"/>
            <a:ext cx="11706225" cy="7605713"/>
          </a:xfrm>
          <a:prstGeom prst="rect">
            <a:avLst/>
          </a:prstGeom>
          <a:noFill/>
          <a:ln w="9525">
            <a:noFill/>
            <a:miter lim="800000"/>
            <a:headEnd/>
            <a:tailEnd/>
          </a:ln>
        </p:spPr>
      </p:pic>
      <p:sp>
        <p:nvSpPr>
          <p:cNvPr id="5" name="Vrije vorm 4"/>
          <p:cNvSpPr/>
          <p:nvPr/>
        </p:nvSpPr>
        <p:spPr>
          <a:xfrm>
            <a:off x="107950" y="1916113"/>
            <a:ext cx="2490788" cy="2576512"/>
          </a:xfrm>
          <a:custGeom>
            <a:avLst/>
            <a:gdLst>
              <a:gd name="connsiteX0" fmla="*/ 1032710 w 1523999"/>
              <a:gd name="connsiteY0" fmla="*/ 1427748 h 1521995"/>
              <a:gd name="connsiteX1" fmla="*/ 888331 w 1523999"/>
              <a:gd name="connsiteY1" fmla="*/ 1439779 h 1521995"/>
              <a:gd name="connsiteX2" fmla="*/ 816141 w 1523999"/>
              <a:gd name="connsiteY2" fmla="*/ 934453 h 1521995"/>
              <a:gd name="connsiteX3" fmla="*/ 383004 w 1523999"/>
              <a:gd name="connsiteY3" fmla="*/ 862263 h 1521995"/>
              <a:gd name="connsiteX4" fmla="*/ 82215 w 1523999"/>
              <a:gd name="connsiteY4" fmla="*/ 633663 h 1521995"/>
              <a:gd name="connsiteX5" fmla="*/ 34089 w 1523999"/>
              <a:gd name="connsiteY5" fmla="*/ 417095 h 1521995"/>
              <a:gd name="connsiteX6" fmla="*/ 286752 w 1523999"/>
              <a:gd name="connsiteY6" fmla="*/ 92242 h 1521995"/>
              <a:gd name="connsiteX7" fmla="*/ 683794 w 1523999"/>
              <a:gd name="connsiteY7" fmla="*/ 20053 h 1521995"/>
              <a:gd name="connsiteX8" fmla="*/ 1068804 w 1523999"/>
              <a:gd name="connsiteY8" fmla="*/ 32084 h 1521995"/>
              <a:gd name="connsiteX9" fmla="*/ 1321468 w 1523999"/>
              <a:gd name="connsiteY9" fmla="*/ 212558 h 1521995"/>
              <a:gd name="connsiteX10" fmla="*/ 1489910 w 1523999"/>
              <a:gd name="connsiteY10" fmla="*/ 441158 h 1521995"/>
              <a:gd name="connsiteX11" fmla="*/ 1501941 w 1523999"/>
              <a:gd name="connsiteY11" fmla="*/ 802106 h 1521995"/>
              <a:gd name="connsiteX12" fmla="*/ 1357562 w 1523999"/>
              <a:gd name="connsiteY12" fmla="*/ 994611 h 1521995"/>
              <a:gd name="connsiteX13" fmla="*/ 1297404 w 1523999"/>
              <a:gd name="connsiteY13" fmla="*/ 1018674 h 1521995"/>
              <a:gd name="connsiteX14" fmla="*/ 1032710 w 1523999"/>
              <a:gd name="connsiteY14" fmla="*/ 1427748 h 1521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3999" h="1521995">
                <a:moveTo>
                  <a:pt x="1032710" y="1427748"/>
                </a:moveTo>
                <a:cubicBezTo>
                  <a:pt x="964531" y="1497932"/>
                  <a:pt x="924426" y="1521995"/>
                  <a:pt x="888331" y="1439779"/>
                </a:cubicBezTo>
                <a:cubicBezTo>
                  <a:pt x="852236" y="1357563"/>
                  <a:pt x="900362" y="1030706"/>
                  <a:pt x="816141" y="934453"/>
                </a:cubicBezTo>
                <a:cubicBezTo>
                  <a:pt x="731920" y="838200"/>
                  <a:pt x="505325" y="912395"/>
                  <a:pt x="383004" y="862263"/>
                </a:cubicBezTo>
                <a:cubicBezTo>
                  <a:pt x="260683" y="812131"/>
                  <a:pt x="140368" y="707858"/>
                  <a:pt x="82215" y="633663"/>
                </a:cubicBezTo>
                <a:cubicBezTo>
                  <a:pt x="24063" y="559468"/>
                  <a:pt x="0" y="507332"/>
                  <a:pt x="34089" y="417095"/>
                </a:cubicBezTo>
                <a:cubicBezTo>
                  <a:pt x="68178" y="326858"/>
                  <a:pt x="178468" y="158416"/>
                  <a:pt x="286752" y="92242"/>
                </a:cubicBezTo>
                <a:cubicBezTo>
                  <a:pt x="395036" y="26068"/>
                  <a:pt x="553452" y="30079"/>
                  <a:pt x="683794" y="20053"/>
                </a:cubicBezTo>
                <a:cubicBezTo>
                  <a:pt x="814136" y="10027"/>
                  <a:pt x="962525" y="0"/>
                  <a:pt x="1068804" y="32084"/>
                </a:cubicBezTo>
                <a:cubicBezTo>
                  <a:pt x="1175083" y="64168"/>
                  <a:pt x="1251284" y="144379"/>
                  <a:pt x="1321468" y="212558"/>
                </a:cubicBezTo>
                <a:cubicBezTo>
                  <a:pt x="1391652" y="280737"/>
                  <a:pt x="1459831" y="342900"/>
                  <a:pt x="1489910" y="441158"/>
                </a:cubicBezTo>
                <a:cubicBezTo>
                  <a:pt x="1519989" y="539416"/>
                  <a:pt x="1523999" y="709864"/>
                  <a:pt x="1501941" y="802106"/>
                </a:cubicBezTo>
                <a:cubicBezTo>
                  <a:pt x="1479883" y="894348"/>
                  <a:pt x="1391651" y="958516"/>
                  <a:pt x="1357562" y="994611"/>
                </a:cubicBezTo>
                <a:cubicBezTo>
                  <a:pt x="1323473" y="1030706"/>
                  <a:pt x="1349541" y="946485"/>
                  <a:pt x="1297404" y="1018674"/>
                </a:cubicBezTo>
                <a:cubicBezTo>
                  <a:pt x="1245267" y="1090863"/>
                  <a:pt x="1100889" y="1357564"/>
                  <a:pt x="1032710" y="1427748"/>
                </a:cubicBezTo>
                <a:close/>
              </a:path>
            </a:pathLst>
          </a:cu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cxnSp>
        <p:nvCxnSpPr>
          <p:cNvPr id="7" name="Rechte verbindingslijn met pijl 6"/>
          <p:cNvCxnSpPr/>
          <p:nvPr/>
        </p:nvCxnSpPr>
        <p:spPr>
          <a:xfrm>
            <a:off x="1692275" y="4581525"/>
            <a:ext cx="503238" cy="8636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kstvak 7"/>
          <p:cNvSpPr txBox="1">
            <a:spLocks noChangeArrowheads="1"/>
          </p:cNvSpPr>
          <p:nvPr/>
        </p:nvSpPr>
        <p:spPr bwMode="auto">
          <a:xfrm>
            <a:off x="2051050" y="5457825"/>
            <a:ext cx="2736850" cy="708025"/>
          </a:xfrm>
          <a:prstGeom prst="rect">
            <a:avLst/>
          </a:prstGeom>
          <a:noFill/>
          <a:ln w="9525">
            <a:noFill/>
            <a:miter lim="800000"/>
            <a:headEnd/>
            <a:tailEnd/>
          </a:ln>
        </p:spPr>
        <p:txBody>
          <a:bodyPr>
            <a:spAutoFit/>
          </a:bodyPr>
          <a:lstStyle/>
          <a:p>
            <a:r>
              <a:rPr lang="nl-NL" sz="4000" dirty="0">
                <a:solidFill>
                  <a:schemeClr val="bg1"/>
                </a:solidFill>
                <a:latin typeface="Arial Rounded MT Bold" pitchFamily="34" charset="0"/>
              </a:rPr>
              <a:t>………</a:t>
            </a:r>
          </a:p>
        </p:txBody>
      </p:sp>
      <p:cxnSp>
        <p:nvCxnSpPr>
          <p:cNvPr id="10" name="Rechte verbindingslijn met pijl 9"/>
          <p:cNvCxnSpPr/>
          <p:nvPr/>
        </p:nvCxnSpPr>
        <p:spPr>
          <a:xfrm>
            <a:off x="2124075" y="3141663"/>
            <a:ext cx="1008063" cy="2159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Tekstvak 11"/>
          <p:cNvSpPr txBox="1">
            <a:spLocks noChangeArrowheads="1"/>
          </p:cNvSpPr>
          <p:nvPr/>
        </p:nvSpPr>
        <p:spPr bwMode="auto">
          <a:xfrm>
            <a:off x="3276600" y="2997200"/>
            <a:ext cx="2735263" cy="708025"/>
          </a:xfrm>
          <a:prstGeom prst="rect">
            <a:avLst/>
          </a:prstGeom>
          <a:noFill/>
          <a:ln w="9525">
            <a:noFill/>
            <a:miter lim="800000"/>
            <a:headEnd/>
            <a:tailEnd/>
          </a:ln>
        </p:spPr>
        <p:txBody>
          <a:bodyPr>
            <a:spAutoFit/>
          </a:bodyPr>
          <a:lstStyle/>
          <a:p>
            <a:r>
              <a:rPr lang="nl-NL" sz="4000" dirty="0">
                <a:solidFill>
                  <a:schemeClr val="bg1"/>
                </a:solidFill>
                <a:latin typeface="Arial Rounded MT Bold" pitchFamily="34" charset="0"/>
              </a:rPr>
              <a:t>Lekker!</a:t>
            </a:r>
          </a:p>
        </p:txBody>
      </p:sp>
      <p:cxnSp>
        <p:nvCxnSpPr>
          <p:cNvPr id="13" name="Rechte verbindingslijn met pijl 12"/>
          <p:cNvCxnSpPr/>
          <p:nvPr/>
        </p:nvCxnSpPr>
        <p:spPr>
          <a:xfrm flipV="1">
            <a:off x="1476375" y="1268413"/>
            <a:ext cx="431800" cy="865187"/>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kstvak 14"/>
          <p:cNvSpPr txBox="1">
            <a:spLocks noChangeArrowheads="1"/>
          </p:cNvSpPr>
          <p:nvPr/>
        </p:nvSpPr>
        <p:spPr bwMode="auto">
          <a:xfrm>
            <a:off x="144463" y="-27384"/>
            <a:ext cx="6443662" cy="1322387"/>
          </a:xfrm>
          <a:prstGeom prst="rect">
            <a:avLst/>
          </a:prstGeom>
          <a:noFill/>
          <a:ln w="9525">
            <a:noFill/>
            <a:miter lim="800000"/>
            <a:headEnd/>
            <a:tailEnd/>
          </a:ln>
        </p:spPr>
        <p:txBody>
          <a:bodyPr>
            <a:spAutoFit/>
          </a:bodyPr>
          <a:lstStyle/>
          <a:p>
            <a:r>
              <a:rPr lang="nl-NL" sz="4000" dirty="0">
                <a:solidFill>
                  <a:schemeClr val="bg1"/>
                </a:solidFill>
                <a:latin typeface="Arial Rounded MT Bold" pitchFamily="34" charset="0"/>
              </a:rPr>
              <a:t>Nee dank je, ik ben </a:t>
            </a:r>
            <a:endParaRPr lang="nl-NL" sz="4000" dirty="0" smtClean="0">
              <a:solidFill>
                <a:schemeClr val="bg1"/>
              </a:solidFill>
              <a:latin typeface="Arial Rounded MT Bold" pitchFamily="34" charset="0"/>
            </a:endParaRPr>
          </a:p>
          <a:p>
            <a:r>
              <a:rPr lang="nl-NL" sz="4000" dirty="0" smtClean="0">
                <a:solidFill>
                  <a:schemeClr val="bg1"/>
                </a:solidFill>
                <a:latin typeface="Arial Rounded MT Bold" pitchFamily="34" charset="0"/>
              </a:rPr>
              <a:t>op </a:t>
            </a:r>
            <a:r>
              <a:rPr lang="nl-NL" sz="4000" dirty="0">
                <a:solidFill>
                  <a:schemeClr val="bg1"/>
                </a:solidFill>
                <a:latin typeface="Arial Rounded MT Bold" pitchFamily="34" charset="0"/>
              </a:rPr>
              <a:t>dieet</a:t>
            </a:r>
          </a:p>
        </p:txBody>
      </p:sp>
      <p:sp>
        <p:nvSpPr>
          <p:cNvPr id="11" name="Tekstvak 10"/>
          <p:cNvSpPr txBox="1"/>
          <p:nvPr/>
        </p:nvSpPr>
        <p:spPr>
          <a:xfrm>
            <a:off x="251520" y="2276872"/>
            <a:ext cx="2664296" cy="830997"/>
          </a:xfrm>
          <a:prstGeom prst="rect">
            <a:avLst/>
          </a:prstGeom>
          <a:noFill/>
        </p:spPr>
        <p:txBody>
          <a:bodyPr wrap="square" rtlCol="0">
            <a:spAutoFit/>
          </a:bodyPr>
          <a:lstStyle/>
          <a:p>
            <a:r>
              <a:rPr lang="nl-NL" sz="4800" b="1" dirty="0" smtClean="0">
                <a:solidFill>
                  <a:srgbClr val="C00000"/>
                </a:solidFill>
              </a:rPr>
              <a:t>MAAR…</a:t>
            </a:r>
            <a:endParaRPr lang="nl-NL" sz="4800" b="1" dirty="0">
              <a:solidFill>
                <a:srgbClr val="C00000"/>
              </a:solidFill>
            </a:endParaRPr>
          </a:p>
        </p:txBody>
      </p:sp>
      <p:cxnSp>
        <p:nvCxnSpPr>
          <p:cNvPr id="18" name="Rechte verbindingslijn 17"/>
          <p:cNvCxnSpPr/>
          <p:nvPr/>
        </p:nvCxnSpPr>
        <p:spPr>
          <a:xfrm flipH="1">
            <a:off x="0" y="2708920"/>
            <a:ext cx="500404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2483768" y="3803556"/>
            <a:ext cx="2592288" cy="1569660"/>
          </a:xfrm>
          <a:prstGeom prst="rect">
            <a:avLst/>
          </a:prstGeom>
          <a:noFill/>
        </p:spPr>
        <p:txBody>
          <a:bodyPr wrap="square" rtlCol="0">
            <a:spAutoFit/>
          </a:bodyPr>
          <a:lstStyle/>
          <a:p>
            <a:r>
              <a:rPr lang="nl-NL" sz="9600" b="1" dirty="0" smtClean="0">
                <a:solidFill>
                  <a:srgbClr val="FFFF00"/>
                </a:solidFill>
              </a:rPr>
              <a:t>80%</a:t>
            </a:r>
            <a:endParaRPr lang="nl-NL" sz="9600" b="1" dirty="0">
              <a:solidFill>
                <a:srgbClr val="FFFF00"/>
              </a:solidFill>
            </a:endParaRPr>
          </a:p>
        </p:txBody>
      </p:sp>
      <p:sp>
        <p:nvSpPr>
          <p:cNvPr id="20" name="Tekstvak 19"/>
          <p:cNvSpPr txBox="1"/>
          <p:nvPr/>
        </p:nvSpPr>
        <p:spPr>
          <a:xfrm>
            <a:off x="5148064" y="2492896"/>
            <a:ext cx="5184576" cy="1938992"/>
          </a:xfrm>
          <a:prstGeom prst="rect">
            <a:avLst/>
          </a:prstGeom>
          <a:noFill/>
        </p:spPr>
        <p:txBody>
          <a:bodyPr wrap="square" rtlCol="0">
            <a:spAutoFit/>
          </a:bodyPr>
          <a:lstStyle/>
          <a:p>
            <a:r>
              <a:rPr lang="nl-NL" sz="4000" b="1" dirty="0" err="1" smtClean="0">
                <a:solidFill>
                  <a:srgbClr val="C00000"/>
                </a:solidFill>
              </a:rPr>
              <a:t>AAAAh</a:t>
            </a:r>
            <a:r>
              <a:rPr lang="nl-NL" sz="4000" b="1" dirty="0" smtClean="0">
                <a:solidFill>
                  <a:srgbClr val="C00000"/>
                </a:solidFill>
              </a:rPr>
              <a:t>,  </a:t>
            </a:r>
            <a:r>
              <a:rPr lang="nl-NL" sz="4000" b="1" dirty="0" smtClean="0">
                <a:solidFill>
                  <a:srgbClr val="FFFF00"/>
                </a:solidFill>
              </a:rPr>
              <a:t>doe nou 			gezellig 				mee</a:t>
            </a:r>
            <a:endParaRPr lang="nl-NL" sz="4000" b="1" dirty="0">
              <a:solidFill>
                <a:srgbClr val="C00000"/>
              </a:solidFill>
            </a:endParaRPr>
          </a:p>
        </p:txBody>
      </p:sp>
      <p:sp>
        <p:nvSpPr>
          <p:cNvPr id="22" name="Tekstvak 21"/>
          <p:cNvSpPr txBox="1"/>
          <p:nvPr/>
        </p:nvSpPr>
        <p:spPr>
          <a:xfrm>
            <a:off x="5220072" y="4667652"/>
            <a:ext cx="2987824" cy="1569660"/>
          </a:xfrm>
          <a:prstGeom prst="rect">
            <a:avLst/>
          </a:prstGeom>
          <a:noFill/>
        </p:spPr>
        <p:txBody>
          <a:bodyPr wrap="square" rtlCol="0">
            <a:spAutoFit/>
          </a:bodyPr>
          <a:lstStyle/>
          <a:p>
            <a:r>
              <a:rPr lang="nl-NL" sz="9600" b="1" dirty="0" smtClean="0"/>
              <a:t>95%</a:t>
            </a:r>
            <a:endParaRPr lang="nl-NL" sz="9600" b="1" dirty="0"/>
          </a:p>
        </p:txBody>
      </p:sp>
      <p:cxnSp>
        <p:nvCxnSpPr>
          <p:cNvPr id="24" name="Rechte verbindingslijn 23"/>
          <p:cNvCxnSpPr/>
          <p:nvPr/>
        </p:nvCxnSpPr>
        <p:spPr>
          <a:xfrm flipH="1">
            <a:off x="2699792" y="4005064"/>
            <a:ext cx="2232248" cy="115212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a:off x="2843808" y="3861048"/>
            <a:ext cx="1728192" cy="1296144"/>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P spid="19" grpId="0"/>
      <p:bldP spid="20"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nvSpPr>
        <p:spPr bwMode="auto">
          <a:xfrm>
            <a:off x="179388" y="116632"/>
            <a:ext cx="8839200" cy="523220"/>
          </a:xfrm>
          <a:prstGeom prst="rect">
            <a:avLst/>
          </a:prstGeom>
          <a:noFill/>
          <a:ln w="9525">
            <a:noFill/>
            <a:miter lim="800000"/>
            <a:headEnd/>
            <a:tailEnd/>
          </a:ln>
        </p:spPr>
        <p:txBody>
          <a:bodyPr>
            <a:spAutoFit/>
          </a:bodyPr>
          <a:lstStyle/>
          <a:p>
            <a:pPr algn="ctr"/>
            <a:r>
              <a:rPr lang="nl-NL" sz="2800" b="1" dirty="0" smtClean="0">
                <a:solidFill>
                  <a:schemeClr val="bg1"/>
                </a:solidFill>
                <a:latin typeface="Trebuchet MS" pitchFamily="34" charset="0"/>
              </a:rPr>
              <a:t>Herkent u dit?</a:t>
            </a:r>
            <a:endParaRPr lang="nl-NL" sz="2800" b="1" dirty="0">
              <a:solidFill>
                <a:schemeClr val="bg1"/>
              </a:solidFill>
              <a:latin typeface="Trebuchet MS" pitchFamily="34" charset="0"/>
            </a:endParaRPr>
          </a:p>
        </p:txBody>
      </p:sp>
      <p:pic>
        <p:nvPicPr>
          <p:cNvPr id="7171" name="Afbeelding 3" descr="gevecht-4.jpg"/>
          <p:cNvPicPr>
            <a:picLocks noChangeAspect="1"/>
          </p:cNvPicPr>
          <p:nvPr/>
        </p:nvPicPr>
        <p:blipFill>
          <a:blip r:embed="rId2" cstate="print"/>
          <a:srcRect/>
          <a:stretch>
            <a:fillRect/>
          </a:stretch>
        </p:blipFill>
        <p:spPr bwMode="auto">
          <a:xfrm>
            <a:off x="-36512" y="774574"/>
            <a:ext cx="9180512" cy="6110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32656"/>
            <a:ext cx="9144000" cy="1143000"/>
          </a:xfrm>
        </p:spPr>
        <p:txBody>
          <a:bodyPr>
            <a:noAutofit/>
          </a:bodyPr>
          <a:lstStyle/>
          <a:p>
            <a:r>
              <a:rPr lang="nl-NL" sz="5400" b="1" dirty="0" smtClean="0">
                <a:solidFill>
                  <a:srgbClr val="FFFF00"/>
                </a:solidFill>
              </a:rPr>
              <a:t>Overige, aan het brein gerelateerde reden:</a:t>
            </a:r>
            <a:endParaRPr lang="nl-NL" sz="5400" b="1" dirty="0">
              <a:solidFill>
                <a:srgbClr val="FFFF00"/>
              </a:solidFill>
            </a:endParaRPr>
          </a:p>
        </p:txBody>
      </p:sp>
      <p:sp>
        <p:nvSpPr>
          <p:cNvPr id="6" name="Tekstvak 5"/>
          <p:cNvSpPr txBox="1"/>
          <p:nvPr/>
        </p:nvSpPr>
        <p:spPr>
          <a:xfrm>
            <a:off x="216024" y="2132856"/>
            <a:ext cx="8964488" cy="4893647"/>
          </a:xfrm>
          <a:prstGeom prst="rect">
            <a:avLst/>
          </a:prstGeom>
          <a:noFill/>
        </p:spPr>
        <p:txBody>
          <a:bodyPr wrap="square" rtlCol="0">
            <a:spAutoFit/>
          </a:bodyPr>
          <a:lstStyle/>
          <a:p>
            <a:r>
              <a:rPr lang="nl-NL" sz="4000" b="1" dirty="0" smtClean="0">
                <a:solidFill>
                  <a:schemeClr val="tx2">
                    <a:lumMod val="40000"/>
                    <a:lumOff val="60000"/>
                  </a:schemeClr>
                </a:solidFill>
              </a:rPr>
              <a:t>Veranderen lukt alleen bij interne attributie van fouten:</a:t>
            </a:r>
          </a:p>
          <a:p>
            <a:endParaRPr lang="nl-NL" sz="4000" b="1" dirty="0" smtClean="0">
              <a:solidFill>
                <a:schemeClr val="tx2">
                  <a:lumMod val="40000"/>
                  <a:lumOff val="60000"/>
                </a:schemeClr>
              </a:solidFill>
            </a:endParaRPr>
          </a:p>
          <a:p>
            <a:r>
              <a:rPr lang="nl-NL" sz="4000" b="1" dirty="0" smtClean="0">
                <a:solidFill>
                  <a:schemeClr val="tx2">
                    <a:lumMod val="40000"/>
                    <a:lumOff val="60000"/>
                  </a:schemeClr>
                </a:solidFill>
              </a:rPr>
              <a:t>Lage </a:t>
            </a:r>
            <a:r>
              <a:rPr lang="nl-NL" sz="4000" b="1" dirty="0" err="1" smtClean="0">
                <a:solidFill>
                  <a:schemeClr val="tx2">
                    <a:lumMod val="40000"/>
                    <a:lumOff val="60000"/>
                  </a:schemeClr>
                </a:solidFill>
              </a:rPr>
              <a:t>Self</a:t>
            </a:r>
            <a:r>
              <a:rPr lang="nl-NL" sz="4000" b="1" dirty="0" smtClean="0">
                <a:solidFill>
                  <a:schemeClr val="tx2">
                    <a:lumMod val="40000"/>
                    <a:lumOff val="60000"/>
                  </a:schemeClr>
                </a:solidFill>
              </a:rPr>
              <a:t> </a:t>
            </a:r>
            <a:r>
              <a:rPr lang="nl-NL" sz="4000" b="1" dirty="0" err="1" smtClean="0">
                <a:solidFill>
                  <a:schemeClr val="tx2">
                    <a:lumMod val="40000"/>
                    <a:lumOff val="60000"/>
                  </a:schemeClr>
                </a:solidFill>
              </a:rPr>
              <a:t>Serving</a:t>
            </a:r>
            <a:r>
              <a:rPr lang="nl-NL" sz="4000" b="1" dirty="0" smtClean="0">
                <a:solidFill>
                  <a:schemeClr val="tx2">
                    <a:lumMod val="40000"/>
                    <a:lumOff val="60000"/>
                  </a:schemeClr>
                </a:solidFill>
              </a:rPr>
              <a:t> Bias</a:t>
            </a:r>
          </a:p>
          <a:p>
            <a:r>
              <a:rPr lang="nl-NL" sz="4000" b="1" dirty="0" smtClean="0">
                <a:solidFill>
                  <a:schemeClr val="tx2">
                    <a:lumMod val="40000"/>
                    <a:lumOff val="60000"/>
                  </a:schemeClr>
                </a:solidFill>
              </a:rPr>
              <a:t>Hoge </a:t>
            </a:r>
            <a:r>
              <a:rPr lang="nl-NL" sz="4000" b="1" dirty="0" err="1" smtClean="0">
                <a:solidFill>
                  <a:schemeClr val="tx2">
                    <a:lumMod val="40000"/>
                    <a:lumOff val="60000"/>
                  </a:schemeClr>
                </a:solidFill>
              </a:rPr>
              <a:t>Self</a:t>
            </a:r>
            <a:r>
              <a:rPr lang="nl-NL" sz="4000" b="1" dirty="0" smtClean="0">
                <a:solidFill>
                  <a:schemeClr val="tx2">
                    <a:lumMod val="40000"/>
                    <a:lumOff val="60000"/>
                  </a:schemeClr>
                </a:solidFill>
              </a:rPr>
              <a:t> </a:t>
            </a:r>
            <a:r>
              <a:rPr lang="nl-NL" sz="4000" b="1" dirty="0" err="1" smtClean="0">
                <a:solidFill>
                  <a:schemeClr val="tx2">
                    <a:lumMod val="40000"/>
                    <a:lumOff val="60000"/>
                  </a:schemeClr>
                </a:solidFill>
              </a:rPr>
              <a:t>Efficacy</a:t>
            </a:r>
            <a:endParaRPr lang="nl-NL" sz="4000" b="1" dirty="0" smtClean="0">
              <a:solidFill>
                <a:schemeClr val="tx2">
                  <a:lumMod val="40000"/>
                  <a:lumOff val="60000"/>
                </a:schemeClr>
              </a:solidFill>
            </a:endParaRPr>
          </a:p>
          <a:p>
            <a:endParaRPr lang="nl-NL" sz="2800" b="1" dirty="0" smtClean="0">
              <a:solidFill>
                <a:schemeClr val="tx2">
                  <a:lumMod val="40000"/>
                  <a:lumOff val="60000"/>
                </a:schemeClr>
              </a:solidFill>
            </a:endParaRPr>
          </a:p>
          <a:p>
            <a:r>
              <a:rPr lang="nl-NL" sz="2800" b="1" dirty="0" smtClean="0">
                <a:solidFill>
                  <a:schemeClr val="tx2">
                    <a:lumMod val="40000"/>
                    <a:lumOff val="60000"/>
                  </a:schemeClr>
                </a:solidFill>
              </a:rPr>
              <a:t>SSB = foute aan anderen, goede aan jezelf toeschrijven</a:t>
            </a:r>
          </a:p>
          <a:p>
            <a:r>
              <a:rPr lang="nl-NL" sz="2800" b="1" dirty="0" smtClean="0">
                <a:solidFill>
                  <a:schemeClr val="tx2">
                    <a:lumMod val="40000"/>
                    <a:lumOff val="60000"/>
                  </a:schemeClr>
                </a:solidFill>
              </a:rPr>
              <a:t>SE = overtuiging dat je ‘in </a:t>
            </a:r>
            <a:r>
              <a:rPr lang="nl-NL" sz="2800" b="1" dirty="0" err="1" smtClean="0">
                <a:solidFill>
                  <a:schemeClr val="tx2">
                    <a:lumMod val="40000"/>
                    <a:lumOff val="60000"/>
                  </a:schemeClr>
                </a:solidFill>
              </a:rPr>
              <a:t>control</a:t>
            </a:r>
            <a:r>
              <a:rPr lang="nl-NL" sz="2800" b="1" dirty="0" smtClean="0">
                <a:solidFill>
                  <a:schemeClr val="tx2">
                    <a:lumMod val="40000"/>
                    <a:lumOff val="60000"/>
                  </a:schemeClr>
                </a:solidFill>
              </a:rPr>
              <a:t>’ bent</a:t>
            </a:r>
          </a:p>
          <a:p>
            <a:endParaRPr lang="nl-NL" sz="2800" b="1" dirty="0">
              <a:solidFill>
                <a:schemeClr val="tx2">
                  <a:lumMod val="40000"/>
                  <a:lumOff val="6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Scan_Pic0002.jpg"/>
          <p:cNvPicPr>
            <a:picLocks noChangeAspect="1"/>
          </p:cNvPicPr>
          <p:nvPr/>
        </p:nvPicPr>
        <p:blipFill>
          <a:blip r:embed="rId2" cstate="print"/>
          <a:stretch>
            <a:fillRect/>
          </a:stretch>
        </p:blipFill>
        <p:spPr>
          <a:xfrm>
            <a:off x="0" y="0"/>
            <a:ext cx="9144000" cy="6885384"/>
          </a:xfrm>
          <a:prstGeom prst="rect">
            <a:avLst/>
          </a:prstGeom>
        </p:spPr>
      </p:pic>
      <p:sp>
        <p:nvSpPr>
          <p:cNvPr id="3" name="Titel 1"/>
          <p:cNvSpPr txBox="1">
            <a:spLocks/>
          </p:cNvSpPr>
          <p:nvPr/>
        </p:nvSpPr>
        <p:spPr>
          <a:xfrm>
            <a:off x="827584" y="3212976"/>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8000" b="1" i="1" u="sng" strike="noStrike" kern="1200" cap="none" spc="0" normalizeH="0" baseline="0" noProof="0" dirty="0" smtClean="0">
                <a:ln>
                  <a:noFill/>
                </a:ln>
                <a:solidFill>
                  <a:srgbClr val="FFFF00"/>
                </a:solidFill>
                <a:effectLst/>
                <a:uLnTx/>
                <a:uFillTx/>
                <a:latin typeface="+mj-lt"/>
                <a:ea typeface="+mj-ea"/>
                <a:cs typeface="+mj-cs"/>
              </a:rPr>
              <a:t>3. Ziektewinst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3"/>
          <p:cNvSpPr>
            <a:spLocks noGrp="1"/>
          </p:cNvSpPr>
          <p:nvPr>
            <p:ph type="title"/>
          </p:nvPr>
        </p:nvSpPr>
        <p:spPr>
          <a:xfrm>
            <a:off x="0" y="116632"/>
            <a:ext cx="9144000" cy="1143000"/>
          </a:xfrm>
        </p:spPr>
        <p:txBody>
          <a:bodyPr/>
          <a:lstStyle/>
          <a:p>
            <a:r>
              <a:rPr lang="nl-NL" sz="3600" dirty="0" smtClean="0">
                <a:solidFill>
                  <a:srgbClr val="FFFF00"/>
                </a:solidFill>
                <a:latin typeface="Arial Rounded MT Bold" pitchFamily="34" charset="0"/>
              </a:rPr>
              <a:t>De cirkel van liefdevolle machteloosheid</a:t>
            </a:r>
          </a:p>
        </p:txBody>
      </p:sp>
      <p:sp>
        <p:nvSpPr>
          <p:cNvPr id="5" name="Titel 3"/>
          <p:cNvSpPr txBox="1">
            <a:spLocks/>
          </p:cNvSpPr>
          <p:nvPr/>
        </p:nvSpPr>
        <p:spPr>
          <a:xfrm>
            <a:off x="179388" y="6237288"/>
            <a:ext cx="8964612" cy="620712"/>
          </a:xfrm>
          <a:prstGeom prst="rect">
            <a:avLst/>
          </a:prstGeom>
        </p:spPr>
        <p:txBody>
          <a:bodyPr anchor="ctr">
            <a:normAutofit fontScale="92500" lnSpcReduction="20000"/>
          </a:bodyPr>
          <a:lstStyle/>
          <a:p>
            <a:pPr algn="ctr" fontAlgn="auto">
              <a:spcAft>
                <a:spcPts val="0"/>
              </a:spcAft>
              <a:defRPr/>
            </a:pPr>
            <a:endParaRPr lang="nl-NL" sz="4400" dirty="0">
              <a:latin typeface="+mj-lt"/>
              <a:ea typeface="+mj-ea"/>
              <a:cs typeface="+mj-cs"/>
            </a:endParaRPr>
          </a:p>
        </p:txBody>
      </p:sp>
      <p:sp>
        <p:nvSpPr>
          <p:cNvPr id="7" name="Ovaal 6"/>
          <p:cNvSpPr/>
          <p:nvPr/>
        </p:nvSpPr>
        <p:spPr>
          <a:xfrm>
            <a:off x="2627313" y="1844675"/>
            <a:ext cx="3889375" cy="374491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6629" name="Tekstvak 7"/>
          <p:cNvSpPr txBox="1">
            <a:spLocks noChangeArrowheads="1"/>
          </p:cNvSpPr>
          <p:nvPr/>
        </p:nvSpPr>
        <p:spPr bwMode="auto">
          <a:xfrm>
            <a:off x="3132138" y="1403350"/>
            <a:ext cx="3527425" cy="369888"/>
          </a:xfrm>
          <a:prstGeom prst="rect">
            <a:avLst/>
          </a:prstGeom>
          <a:noFill/>
          <a:ln w="9525">
            <a:noFill/>
            <a:miter lim="800000"/>
            <a:headEnd/>
            <a:tailEnd/>
          </a:ln>
        </p:spPr>
        <p:txBody>
          <a:bodyPr>
            <a:spAutoFit/>
          </a:bodyPr>
          <a:lstStyle/>
          <a:p>
            <a:r>
              <a:rPr lang="nl-NL" dirty="0">
                <a:solidFill>
                  <a:schemeClr val="bg1"/>
                </a:solidFill>
                <a:latin typeface="Arial Rounded MT Bold" pitchFamily="34" charset="0"/>
              </a:rPr>
              <a:t>Ziekte / Machteloosheid</a:t>
            </a:r>
          </a:p>
        </p:txBody>
      </p:sp>
      <p:sp>
        <p:nvSpPr>
          <p:cNvPr id="26630" name="Tekstvak 8"/>
          <p:cNvSpPr txBox="1">
            <a:spLocks noChangeArrowheads="1"/>
          </p:cNvSpPr>
          <p:nvPr/>
        </p:nvSpPr>
        <p:spPr bwMode="auto">
          <a:xfrm>
            <a:off x="6227763" y="2339975"/>
            <a:ext cx="3529012" cy="368300"/>
          </a:xfrm>
          <a:prstGeom prst="rect">
            <a:avLst/>
          </a:prstGeom>
          <a:noFill/>
          <a:ln w="9525">
            <a:noFill/>
            <a:miter lim="800000"/>
            <a:headEnd/>
            <a:tailEnd/>
          </a:ln>
        </p:spPr>
        <p:txBody>
          <a:bodyPr>
            <a:spAutoFit/>
          </a:bodyPr>
          <a:lstStyle/>
          <a:p>
            <a:r>
              <a:rPr lang="nl-NL" dirty="0">
                <a:solidFill>
                  <a:schemeClr val="bg1"/>
                </a:solidFill>
                <a:latin typeface="Arial Rounded MT Bold" pitchFamily="34" charset="0"/>
              </a:rPr>
              <a:t>Helpen / Overnemen</a:t>
            </a:r>
          </a:p>
        </p:txBody>
      </p:sp>
      <p:sp>
        <p:nvSpPr>
          <p:cNvPr id="26631" name="Tekstvak 9"/>
          <p:cNvSpPr txBox="1">
            <a:spLocks noChangeArrowheads="1"/>
          </p:cNvSpPr>
          <p:nvPr/>
        </p:nvSpPr>
        <p:spPr bwMode="auto">
          <a:xfrm>
            <a:off x="6516688" y="3284984"/>
            <a:ext cx="3527425" cy="1354217"/>
          </a:xfrm>
          <a:prstGeom prst="rect">
            <a:avLst/>
          </a:prstGeom>
          <a:noFill/>
          <a:ln w="9525">
            <a:noFill/>
            <a:miter lim="800000"/>
            <a:headEnd/>
            <a:tailEnd/>
          </a:ln>
        </p:spPr>
        <p:txBody>
          <a:bodyPr>
            <a:spAutoFit/>
          </a:bodyPr>
          <a:lstStyle/>
          <a:p>
            <a:r>
              <a:rPr lang="nl-NL" sz="2800" b="1" dirty="0">
                <a:solidFill>
                  <a:srgbClr val="FFC000"/>
                </a:solidFill>
                <a:latin typeface="Arial Rounded MT Bold" pitchFamily="34" charset="0"/>
              </a:rPr>
              <a:t>Ziektewinst: </a:t>
            </a:r>
          </a:p>
          <a:p>
            <a:r>
              <a:rPr lang="nl-NL" dirty="0">
                <a:solidFill>
                  <a:schemeClr val="bg1"/>
                </a:solidFill>
                <a:latin typeface="Arial Rounded MT Bold" pitchFamily="34" charset="0"/>
              </a:rPr>
              <a:t>Als voordeel </a:t>
            </a:r>
          </a:p>
          <a:p>
            <a:r>
              <a:rPr lang="nl-NL" dirty="0">
                <a:solidFill>
                  <a:schemeClr val="bg1"/>
                </a:solidFill>
                <a:latin typeface="Arial Rounded MT Bold" pitchFamily="34" charset="0"/>
              </a:rPr>
              <a:t>van de hulp &gt; </a:t>
            </a:r>
          </a:p>
          <a:p>
            <a:r>
              <a:rPr lang="nl-NL" dirty="0">
                <a:solidFill>
                  <a:schemeClr val="bg1"/>
                </a:solidFill>
                <a:latin typeface="Arial Rounded MT Bold" pitchFamily="34" charset="0"/>
              </a:rPr>
              <a:t>nadeel van de ziekte</a:t>
            </a:r>
          </a:p>
        </p:txBody>
      </p:sp>
      <p:sp>
        <p:nvSpPr>
          <p:cNvPr id="11" name="Tekstvak 10"/>
          <p:cNvSpPr txBox="1">
            <a:spLocks noChangeArrowheads="1"/>
          </p:cNvSpPr>
          <p:nvPr/>
        </p:nvSpPr>
        <p:spPr bwMode="auto">
          <a:xfrm>
            <a:off x="5795963" y="5157788"/>
            <a:ext cx="3529012" cy="368300"/>
          </a:xfrm>
          <a:prstGeom prst="rect">
            <a:avLst/>
          </a:prstGeom>
          <a:noFill/>
          <a:ln w="9525">
            <a:noFill/>
            <a:miter lim="800000"/>
            <a:headEnd/>
            <a:tailEnd/>
          </a:ln>
        </p:spPr>
        <p:txBody>
          <a:bodyPr>
            <a:spAutoFit/>
          </a:bodyPr>
          <a:lstStyle/>
          <a:p>
            <a:r>
              <a:rPr lang="nl-NL" dirty="0">
                <a:solidFill>
                  <a:schemeClr val="bg1"/>
                </a:solidFill>
                <a:latin typeface="Arial Rounded MT Bold" pitchFamily="34" charset="0"/>
              </a:rPr>
              <a:t>Toename ziektegedrag</a:t>
            </a:r>
          </a:p>
        </p:txBody>
      </p:sp>
      <p:sp>
        <p:nvSpPr>
          <p:cNvPr id="12" name="Tekstvak 11"/>
          <p:cNvSpPr txBox="1">
            <a:spLocks noChangeArrowheads="1"/>
          </p:cNvSpPr>
          <p:nvPr/>
        </p:nvSpPr>
        <p:spPr bwMode="auto">
          <a:xfrm>
            <a:off x="2771775" y="5662613"/>
            <a:ext cx="3529013" cy="646112"/>
          </a:xfrm>
          <a:prstGeom prst="rect">
            <a:avLst/>
          </a:prstGeom>
          <a:noFill/>
          <a:ln w="9525">
            <a:noFill/>
            <a:miter lim="800000"/>
            <a:headEnd/>
            <a:tailEnd/>
          </a:ln>
        </p:spPr>
        <p:txBody>
          <a:bodyPr>
            <a:spAutoFit/>
          </a:bodyPr>
          <a:lstStyle/>
          <a:p>
            <a:r>
              <a:rPr lang="nl-NL" dirty="0">
                <a:solidFill>
                  <a:schemeClr val="bg1"/>
                </a:solidFill>
                <a:latin typeface="Arial Rounded MT Bold" pitchFamily="34" charset="0"/>
              </a:rPr>
              <a:t>Meer overnemen en meer hulp bieden</a:t>
            </a:r>
          </a:p>
        </p:txBody>
      </p:sp>
      <p:sp>
        <p:nvSpPr>
          <p:cNvPr id="14" name="Tekstvak 13"/>
          <p:cNvSpPr txBox="1">
            <a:spLocks noChangeArrowheads="1"/>
          </p:cNvSpPr>
          <p:nvPr/>
        </p:nvSpPr>
        <p:spPr bwMode="auto">
          <a:xfrm>
            <a:off x="1547813" y="4654550"/>
            <a:ext cx="2447925" cy="646113"/>
          </a:xfrm>
          <a:prstGeom prst="rect">
            <a:avLst/>
          </a:prstGeom>
          <a:noFill/>
          <a:ln w="9525">
            <a:noFill/>
            <a:miter lim="800000"/>
            <a:headEnd/>
            <a:tailEnd/>
          </a:ln>
        </p:spPr>
        <p:txBody>
          <a:bodyPr>
            <a:spAutoFit/>
          </a:bodyPr>
          <a:lstStyle/>
          <a:p>
            <a:r>
              <a:rPr lang="nl-NL" dirty="0">
                <a:solidFill>
                  <a:schemeClr val="bg1"/>
                </a:solidFill>
                <a:latin typeface="Arial Rounded MT Bold" pitchFamily="34" charset="0"/>
              </a:rPr>
              <a:t>Toename ziektegedrag</a:t>
            </a:r>
          </a:p>
        </p:txBody>
      </p:sp>
      <p:sp>
        <p:nvSpPr>
          <p:cNvPr id="15" name="Tekstvak 14"/>
          <p:cNvSpPr txBox="1">
            <a:spLocks noChangeArrowheads="1"/>
          </p:cNvSpPr>
          <p:nvPr/>
        </p:nvSpPr>
        <p:spPr bwMode="auto">
          <a:xfrm>
            <a:off x="107950" y="2205038"/>
            <a:ext cx="4319588" cy="1754187"/>
          </a:xfrm>
          <a:prstGeom prst="rect">
            <a:avLst/>
          </a:prstGeom>
          <a:noFill/>
          <a:ln w="9525">
            <a:noFill/>
            <a:miter lim="800000"/>
            <a:headEnd/>
            <a:tailEnd/>
          </a:ln>
        </p:spPr>
        <p:txBody>
          <a:bodyPr>
            <a:spAutoFit/>
          </a:bodyPr>
          <a:lstStyle/>
          <a:p>
            <a:r>
              <a:rPr lang="nl-NL" dirty="0">
                <a:solidFill>
                  <a:schemeClr val="bg1"/>
                </a:solidFill>
                <a:latin typeface="Arial Rounded MT Bold" pitchFamily="34" charset="0"/>
              </a:rPr>
              <a:t>Chronische patiënt</a:t>
            </a:r>
          </a:p>
          <a:p>
            <a:endParaRPr lang="nl-NL" dirty="0">
              <a:solidFill>
                <a:schemeClr val="bg1"/>
              </a:solidFill>
              <a:latin typeface="Arial Rounded MT Bold" pitchFamily="34" charset="0"/>
            </a:endParaRPr>
          </a:p>
          <a:p>
            <a:r>
              <a:rPr lang="nl-NL" dirty="0">
                <a:solidFill>
                  <a:schemeClr val="bg1"/>
                </a:solidFill>
                <a:latin typeface="Arial Rounded MT Bold" pitchFamily="34" charset="0"/>
              </a:rPr>
              <a:t>Vermoeide, </a:t>
            </a:r>
          </a:p>
          <a:p>
            <a:r>
              <a:rPr lang="nl-NL" dirty="0">
                <a:solidFill>
                  <a:schemeClr val="bg1"/>
                </a:solidFill>
                <a:latin typeface="Arial Rounded MT Bold" pitchFamily="34" charset="0"/>
              </a:rPr>
              <a:t>depressieve partner</a:t>
            </a:r>
          </a:p>
          <a:p>
            <a:endParaRPr lang="nl-NL" dirty="0">
              <a:solidFill>
                <a:schemeClr val="bg1"/>
              </a:solidFill>
              <a:latin typeface="Arial Rounded MT Bold" pitchFamily="34" charset="0"/>
            </a:endParaRPr>
          </a:p>
          <a:p>
            <a:r>
              <a:rPr lang="nl-NL" dirty="0" err="1">
                <a:solidFill>
                  <a:schemeClr val="bg1"/>
                </a:solidFill>
                <a:latin typeface="Arial Rounded MT Bold" pitchFamily="34" charset="0"/>
              </a:rPr>
              <a:t>Burnout</a:t>
            </a:r>
            <a:r>
              <a:rPr lang="nl-NL" dirty="0">
                <a:solidFill>
                  <a:schemeClr val="bg1"/>
                </a:solidFill>
                <a:latin typeface="Arial Rounded MT Bold" pitchFamily="34" charset="0"/>
              </a:rPr>
              <a:t> hulpverlener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1" grpId="0"/>
      <p:bldP spid="11" grpId="0"/>
      <p:bldP spid="12"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457200" y="-171450"/>
            <a:ext cx="8229600" cy="1143000"/>
          </a:xfrm>
        </p:spPr>
        <p:txBody>
          <a:bodyPr/>
          <a:lstStyle/>
          <a:p>
            <a:r>
              <a:rPr lang="nl-NL" b="1" i="1" u="sng" dirty="0" smtClean="0">
                <a:solidFill>
                  <a:srgbClr val="FFFF00"/>
                </a:solidFill>
              </a:rPr>
              <a:t>Ziektewinst</a:t>
            </a:r>
          </a:p>
        </p:txBody>
      </p:sp>
      <p:sp>
        <p:nvSpPr>
          <p:cNvPr id="5" name="Tijdelijke aanduiding voor inhoud 4"/>
          <p:cNvSpPr>
            <a:spLocks noGrp="1"/>
          </p:cNvSpPr>
          <p:nvPr>
            <p:ph idx="1"/>
          </p:nvPr>
        </p:nvSpPr>
        <p:spPr>
          <a:xfrm>
            <a:off x="0" y="981075"/>
            <a:ext cx="9144000" cy="5876925"/>
          </a:xfrm>
        </p:spPr>
        <p:txBody>
          <a:bodyPr/>
          <a:lstStyle/>
          <a:p>
            <a:r>
              <a:rPr lang="nl-NL" dirty="0" smtClean="0">
                <a:solidFill>
                  <a:schemeClr val="bg1"/>
                </a:solidFill>
              </a:rPr>
              <a:t>Primair: de klacht is ‘beter’ dan het alternatief</a:t>
            </a:r>
          </a:p>
          <a:p>
            <a:pPr lvl="1"/>
            <a:r>
              <a:rPr lang="nl-NL" dirty="0" err="1" smtClean="0">
                <a:solidFill>
                  <a:schemeClr val="bg1"/>
                </a:solidFill>
              </a:rPr>
              <a:t>b.v</a:t>
            </a:r>
            <a:r>
              <a:rPr lang="nl-NL" dirty="0" smtClean="0">
                <a:solidFill>
                  <a:schemeClr val="bg1"/>
                </a:solidFill>
              </a:rPr>
              <a:t>. depressie bij iemand die niet kwaad durft te zijn</a:t>
            </a:r>
          </a:p>
          <a:p>
            <a:pPr lvl="1"/>
            <a:endParaRPr lang="nl-NL" dirty="0" smtClean="0">
              <a:solidFill>
                <a:schemeClr val="bg1"/>
              </a:solidFill>
            </a:endParaRPr>
          </a:p>
          <a:p>
            <a:r>
              <a:rPr lang="nl-NL" dirty="0" smtClean="0">
                <a:solidFill>
                  <a:schemeClr val="bg1"/>
                </a:solidFill>
              </a:rPr>
              <a:t>Secundair: de positieve gevolgen van de klacht</a:t>
            </a:r>
          </a:p>
          <a:p>
            <a:pPr lvl="1"/>
            <a:r>
              <a:rPr lang="nl-NL" dirty="0" smtClean="0">
                <a:solidFill>
                  <a:schemeClr val="bg1"/>
                </a:solidFill>
              </a:rPr>
              <a:t> financieel, relationeel, sociaal, maatschappelijk</a:t>
            </a:r>
          </a:p>
          <a:p>
            <a:pPr lvl="1"/>
            <a:endParaRPr lang="nl-NL" dirty="0" smtClean="0">
              <a:solidFill>
                <a:schemeClr val="bg1"/>
              </a:solidFill>
            </a:endParaRPr>
          </a:p>
          <a:p>
            <a:r>
              <a:rPr lang="nl-NL" dirty="0" smtClean="0">
                <a:solidFill>
                  <a:schemeClr val="bg1"/>
                </a:solidFill>
              </a:rPr>
              <a:t>Tertiair: de positieve gevolgen van de klacht van de een voor de ander</a:t>
            </a:r>
          </a:p>
          <a:p>
            <a:pPr lvl="1"/>
            <a:r>
              <a:rPr lang="nl-NL" dirty="0" err="1" smtClean="0">
                <a:solidFill>
                  <a:schemeClr val="bg1"/>
                </a:solidFill>
              </a:rPr>
              <a:t>b.v</a:t>
            </a:r>
            <a:r>
              <a:rPr lang="nl-NL" dirty="0" smtClean="0">
                <a:solidFill>
                  <a:schemeClr val="bg1"/>
                </a:solidFill>
              </a:rPr>
              <a:t>. ziek thuis zijn maar wel je oude moeder helpen</a:t>
            </a:r>
          </a:p>
          <a:p>
            <a:pPr lvl="1">
              <a:buFontTx/>
              <a:buNone/>
            </a:pPr>
            <a:endParaRPr lang="nl-NL" dirty="0" smtClean="0"/>
          </a:p>
          <a:p>
            <a:pPr lvl="1">
              <a:buFontTx/>
              <a:buNone/>
            </a:pPr>
            <a:endParaRPr lang="nl-NL" dirty="0" smtClean="0"/>
          </a:p>
          <a:p>
            <a:pPr lvl="1"/>
            <a:endParaRPr lang="nl-NL" dirty="0" smtClean="0"/>
          </a:p>
          <a:p>
            <a:pPr lvl="1"/>
            <a:endParaRPr lang="nl-NL" dirty="0" smtClean="0"/>
          </a:p>
          <a:p>
            <a:pPr lvl="1">
              <a:buFontTx/>
              <a:buNone/>
            </a:pPr>
            <a:endParaRPr lang="nl-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2967087"/>
            <a:ext cx="9144000" cy="1470025"/>
          </a:xfrm>
        </p:spPr>
        <p:txBody>
          <a:bodyPr>
            <a:noAutofit/>
          </a:bodyPr>
          <a:lstStyle/>
          <a:p>
            <a:r>
              <a:rPr lang="nl-NL" b="1" dirty="0" smtClean="0">
                <a:solidFill>
                  <a:srgbClr val="FFFF00"/>
                </a:solidFill>
              </a:rPr>
              <a:t>Ziektewinst</a:t>
            </a:r>
            <a:r>
              <a:rPr lang="nl-NL" sz="2400" b="1" dirty="0" smtClean="0">
                <a:solidFill>
                  <a:schemeClr val="bg1"/>
                </a:solidFill>
              </a:rPr>
              <a:t/>
            </a:r>
            <a:br>
              <a:rPr lang="nl-NL" sz="2400" b="1" dirty="0" smtClean="0">
                <a:solidFill>
                  <a:schemeClr val="bg1"/>
                </a:solidFill>
              </a:rPr>
            </a:br>
            <a:r>
              <a:rPr lang="nl-NL" sz="2400" b="1" dirty="0" smtClean="0">
                <a:solidFill>
                  <a:schemeClr val="bg1"/>
                </a:solidFill>
              </a:rPr>
              <a:t/>
            </a:r>
            <a:br>
              <a:rPr lang="nl-NL" sz="2400" b="1" dirty="0" smtClean="0">
                <a:solidFill>
                  <a:schemeClr val="bg1"/>
                </a:solidFill>
              </a:rPr>
            </a:br>
            <a:r>
              <a:rPr lang="nl-NL" sz="2500" dirty="0" smtClean="0">
                <a:solidFill>
                  <a:schemeClr val="bg1"/>
                </a:solidFill>
              </a:rPr>
              <a:t/>
            </a:r>
            <a:br>
              <a:rPr lang="nl-NL" sz="2500" dirty="0" smtClean="0">
                <a:solidFill>
                  <a:schemeClr val="bg1"/>
                </a:solidFill>
              </a:rPr>
            </a:br>
            <a:r>
              <a:rPr lang="nl-NL" sz="2400" dirty="0" smtClean="0">
                <a:solidFill>
                  <a:schemeClr val="bg1"/>
                </a:solidFill>
              </a:rPr>
              <a:t>1. Stel dat het probleem verdwijnt? Welk nieuw probleem komt er dan voor in de plaats? En wat is vervelender; de huidige of de dan ontstane situatie?</a:t>
            </a:r>
            <a:r>
              <a:rPr lang="nl-NL" sz="2800" dirty="0" smtClean="0">
                <a:solidFill>
                  <a:schemeClr val="bg1"/>
                </a:solidFill>
              </a:rPr>
              <a:t/>
            </a:r>
            <a:br>
              <a:rPr lang="nl-NL" sz="2800" dirty="0" smtClean="0">
                <a:solidFill>
                  <a:schemeClr val="bg1"/>
                </a:solidFill>
              </a:rPr>
            </a:br>
            <a:r>
              <a:rPr lang="nl-NL" sz="2800" dirty="0" smtClean="0">
                <a:solidFill>
                  <a:schemeClr val="bg1"/>
                </a:solidFill>
              </a:rPr>
              <a:t>  </a:t>
            </a:r>
            <a:r>
              <a:rPr lang="nl-NL" sz="1600" dirty="0" smtClean="0">
                <a:solidFill>
                  <a:schemeClr val="tx2">
                    <a:lumMod val="40000"/>
                    <a:lumOff val="60000"/>
                  </a:schemeClr>
                </a:solidFill>
              </a:rPr>
              <a:t>Tip: geef jezelf als voorbeeld (ziek zijn = niet mee met het teamuitje) </a:t>
            </a:r>
            <a:r>
              <a:rPr lang="nl-NL" sz="1600" dirty="0" smtClean="0">
                <a:solidFill>
                  <a:schemeClr val="bg1"/>
                </a:solidFill>
              </a:rPr>
              <a:t/>
            </a:r>
            <a:br>
              <a:rPr lang="nl-NL" sz="1600" dirty="0" smtClean="0">
                <a:solidFill>
                  <a:schemeClr val="bg1"/>
                </a:solidFill>
              </a:rPr>
            </a:br>
            <a:r>
              <a:rPr lang="nl-NL" sz="2800" dirty="0" smtClean="0">
                <a:solidFill>
                  <a:schemeClr val="bg1"/>
                </a:solidFill>
              </a:rPr>
              <a:t/>
            </a:r>
            <a:br>
              <a:rPr lang="nl-NL" sz="2800" dirty="0" smtClean="0">
                <a:solidFill>
                  <a:schemeClr val="bg1"/>
                </a:solidFill>
              </a:rPr>
            </a:br>
            <a:r>
              <a:rPr lang="nl-NL" sz="2800" dirty="0" smtClean="0">
                <a:solidFill>
                  <a:schemeClr val="bg1"/>
                </a:solidFill>
              </a:rPr>
              <a:t>2</a:t>
            </a:r>
            <a:r>
              <a:rPr lang="nl-NL" sz="2400" dirty="0" smtClean="0">
                <a:solidFill>
                  <a:schemeClr val="bg1"/>
                </a:solidFill>
              </a:rPr>
              <a:t>. Welke praktische, financiële, materiële en ondersteunende gevolgen heeft uw probleem? Bent u bereid om die op te geven?</a:t>
            </a:r>
            <a:r>
              <a:rPr lang="nl-NL" sz="2800" dirty="0" smtClean="0">
                <a:solidFill>
                  <a:schemeClr val="bg1"/>
                </a:solidFill>
              </a:rPr>
              <a:t/>
            </a:r>
            <a:br>
              <a:rPr lang="nl-NL" sz="2800" dirty="0" smtClean="0">
                <a:solidFill>
                  <a:schemeClr val="bg1"/>
                </a:solidFill>
              </a:rPr>
            </a:br>
            <a:r>
              <a:rPr lang="nl-NL" sz="2800" dirty="0" smtClean="0">
                <a:solidFill>
                  <a:schemeClr val="bg1"/>
                </a:solidFill>
              </a:rPr>
              <a:t>  </a:t>
            </a:r>
            <a:r>
              <a:rPr lang="nl-NL" sz="1600" dirty="0" smtClean="0">
                <a:solidFill>
                  <a:schemeClr val="tx2">
                    <a:lumMod val="40000"/>
                    <a:lumOff val="60000"/>
                  </a:schemeClr>
                </a:solidFill>
              </a:rPr>
              <a:t>Tip: geef jezelf als voorbeeld (beter worden = extra aandacht kwijtraken) </a:t>
            </a:r>
            <a:r>
              <a:rPr lang="nl-NL" sz="1600" dirty="0" smtClean="0">
                <a:solidFill>
                  <a:schemeClr val="bg1"/>
                </a:solidFill>
              </a:rPr>
              <a:t/>
            </a:r>
            <a:br>
              <a:rPr lang="nl-NL" sz="1600" dirty="0" smtClean="0">
                <a:solidFill>
                  <a:schemeClr val="bg1"/>
                </a:solidFill>
              </a:rPr>
            </a:br>
            <a:r>
              <a:rPr lang="nl-NL" sz="2800" dirty="0" smtClean="0">
                <a:solidFill>
                  <a:schemeClr val="bg1"/>
                </a:solidFill>
              </a:rPr>
              <a:t/>
            </a:r>
            <a:br>
              <a:rPr lang="nl-NL" sz="2800" dirty="0" smtClean="0">
                <a:solidFill>
                  <a:schemeClr val="bg1"/>
                </a:solidFill>
              </a:rPr>
            </a:br>
            <a:r>
              <a:rPr lang="nl-NL" sz="2800" dirty="0" smtClean="0">
                <a:solidFill>
                  <a:schemeClr val="bg1"/>
                </a:solidFill>
              </a:rPr>
              <a:t>3</a:t>
            </a:r>
            <a:r>
              <a:rPr lang="nl-NL" sz="2400" dirty="0" smtClean="0">
                <a:solidFill>
                  <a:schemeClr val="bg1"/>
                </a:solidFill>
              </a:rPr>
              <a:t>. Zijn er andere mensen (familie / collega’s) die op een of andere manier voordeel hebben bij de situatie waarin u nu zit?</a:t>
            </a:r>
            <a:br>
              <a:rPr lang="nl-NL" sz="2400" dirty="0" smtClean="0">
                <a:solidFill>
                  <a:schemeClr val="bg1"/>
                </a:solidFill>
              </a:rPr>
            </a:br>
            <a:r>
              <a:rPr lang="nl-NL" sz="2800" dirty="0" smtClean="0">
                <a:solidFill>
                  <a:schemeClr val="bg1"/>
                </a:solidFill>
              </a:rPr>
              <a:t> </a:t>
            </a:r>
            <a:r>
              <a:rPr lang="nl-NL" sz="1600" dirty="0" smtClean="0">
                <a:solidFill>
                  <a:schemeClr val="tx2">
                    <a:lumMod val="40000"/>
                    <a:lumOff val="60000"/>
                  </a:schemeClr>
                </a:solidFill>
              </a:rPr>
              <a:t>Tip: geef jezelf als voorbeeld (ziek zijn = voor opa kunnen zorgen) </a:t>
            </a:r>
            <a:r>
              <a:rPr lang="nl-NL" sz="2500" dirty="0" smtClean="0">
                <a:solidFill>
                  <a:schemeClr val="bg1"/>
                </a:solidFill>
              </a:rPr>
              <a:t/>
            </a:r>
            <a:br>
              <a:rPr lang="nl-NL" sz="2500" dirty="0" smtClean="0">
                <a:solidFill>
                  <a:schemeClr val="bg1"/>
                </a:solidFill>
              </a:rPr>
            </a:br>
            <a:r>
              <a:rPr lang="nl-NL" sz="2500" dirty="0">
                <a:solidFill>
                  <a:schemeClr val="bg1"/>
                </a:solidFill>
              </a:rPr>
              <a:t/>
            </a:r>
            <a:br>
              <a:rPr lang="nl-NL" sz="2500" dirty="0">
                <a:solidFill>
                  <a:schemeClr val="bg1"/>
                </a:solidFill>
              </a:rPr>
            </a:br>
            <a:r>
              <a:rPr lang="nl-NL" sz="1800" dirty="0"/>
              <a:t/>
            </a:r>
            <a:br>
              <a:rPr lang="nl-NL" sz="1800" dirty="0"/>
            </a:br>
            <a:endParaRPr lang="nl-NL"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milgram.bmp"/>
          <p:cNvPicPr>
            <a:picLocks noChangeAspect="1"/>
          </p:cNvPicPr>
          <p:nvPr/>
        </p:nvPicPr>
        <p:blipFill>
          <a:blip r:embed="rId2" cstate="print"/>
          <a:stretch>
            <a:fillRect/>
          </a:stretch>
        </p:blipFill>
        <p:spPr>
          <a:xfrm>
            <a:off x="3059832" y="404664"/>
            <a:ext cx="6048672" cy="4543603"/>
          </a:xfrm>
          <a:prstGeom prst="rect">
            <a:avLst/>
          </a:prstGeom>
        </p:spPr>
      </p:pic>
      <p:sp>
        <p:nvSpPr>
          <p:cNvPr id="3" name="Titel 1"/>
          <p:cNvSpPr txBox="1">
            <a:spLocks/>
          </p:cNvSpPr>
          <p:nvPr/>
        </p:nvSpPr>
        <p:spPr>
          <a:xfrm>
            <a:off x="-345232" y="523832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nl-NL" sz="8000" b="1" i="1" u="sng" dirty="0" smtClean="0">
                <a:solidFill>
                  <a:srgbClr val="FFFF00"/>
                </a:solidFill>
                <a:latin typeface="+mj-lt"/>
                <a:ea typeface="+mj-ea"/>
                <a:cs typeface="+mj-cs"/>
              </a:rPr>
              <a:t>4</a:t>
            </a:r>
            <a:r>
              <a:rPr kumimoji="0" lang="nl-NL" sz="8000" b="1" i="1" u="sng" strike="noStrike" kern="1200" cap="none" spc="0" normalizeH="0" baseline="0" noProof="0" dirty="0" smtClean="0">
                <a:ln>
                  <a:noFill/>
                </a:ln>
                <a:solidFill>
                  <a:srgbClr val="FFFF00"/>
                </a:solidFill>
                <a:effectLst/>
                <a:uLnTx/>
                <a:uFillTx/>
                <a:latin typeface="+mj-lt"/>
                <a:ea typeface="+mj-ea"/>
                <a:cs typeface="+mj-cs"/>
              </a:rPr>
              <a:t>. Sociale Druk</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ctrTitle" idx="4294967295"/>
          </p:nvPr>
        </p:nvSpPr>
        <p:spPr>
          <a:xfrm>
            <a:off x="0" y="1382911"/>
            <a:ext cx="9144000" cy="1470025"/>
          </a:xfrm>
        </p:spPr>
        <p:txBody>
          <a:bodyPr>
            <a:normAutofit fontScale="90000"/>
          </a:bodyPr>
          <a:lstStyle/>
          <a:p>
            <a:pPr eaLnBrk="1" hangingPunct="1">
              <a:defRPr/>
            </a:pPr>
            <a:r>
              <a:rPr lang="nl-NL" sz="3600" b="1" dirty="0" smtClean="0">
                <a:solidFill>
                  <a:schemeClr val="bg1"/>
                </a:solidFill>
                <a:latin typeface="Arial Rounded MT Bold" pitchFamily="34" charset="0"/>
              </a:rPr>
              <a:t>Wat is er nodig voor duurzame verandering</a:t>
            </a:r>
            <a:br>
              <a:rPr lang="nl-NL" sz="3600" b="1" dirty="0" smtClean="0">
                <a:solidFill>
                  <a:schemeClr val="bg1"/>
                </a:solidFill>
                <a:latin typeface="Arial Rounded MT Bold" pitchFamily="34" charset="0"/>
              </a:rPr>
            </a:br>
            <a:r>
              <a:rPr lang="nl-NL" sz="3600" b="1" dirty="0" smtClean="0">
                <a:solidFill>
                  <a:srgbClr val="00B0F0"/>
                </a:solidFill>
                <a:latin typeface="Arial Rounded MT Bold" pitchFamily="34" charset="0"/>
              </a:rPr>
              <a:t>samenvatting:</a:t>
            </a:r>
            <a:r>
              <a:rPr lang="nl-NL" sz="3600" b="1" dirty="0" smtClean="0">
                <a:solidFill>
                  <a:schemeClr val="bg1"/>
                </a:solidFill>
                <a:latin typeface="Arial Rounded MT Bold" pitchFamily="34" charset="0"/>
              </a:rPr>
              <a:t/>
            </a:r>
            <a:br>
              <a:rPr lang="nl-NL" sz="3600" b="1" dirty="0" smtClean="0">
                <a:solidFill>
                  <a:schemeClr val="bg1"/>
                </a:solidFill>
                <a:latin typeface="Arial Rounded MT Bold" pitchFamily="34" charset="0"/>
              </a:rPr>
            </a:br>
            <a:r>
              <a:rPr lang="nl-NL" sz="3600" b="1" dirty="0" smtClean="0">
                <a:solidFill>
                  <a:schemeClr val="bg1"/>
                </a:solidFill>
                <a:latin typeface="Arial Rounded MT Bold" pitchFamily="34" charset="0"/>
              </a:rPr>
              <a:t>De formule voor duurzame gedragsverandering</a:t>
            </a:r>
            <a:br>
              <a:rPr lang="nl-NL" sz="3600" b="1" dirty="0" smtClean="0">
                <a:solidFill>
                  <a:schemeClr val="bg1"/>
                </a:solidFill>
                <a:latin typeface="Arial Rounded MT Bold" pitchFamily="34" charset="0"/>
              </a:rPr>
            </a:br>
            <a:r>
              <a:rPr lang="nl-NL" sz="8000" b="1" dirty="0" smtClean="0">
                <a:solidFill>
                  <a:schemeClr val="bg1"/>
                </a:solidFill>
              </a:rPr>
              <a:t/>
            </a:r>
            <a:br>
              <a:rPr lang="nl-NL" sz="8000" b="1" dirty="0" smtClean="0">
                <a:solidFill>
                  <a:schemeClr val="bg1"/>
                </a:solidFill>
              </a:rPr>
            </a:br>
            <a:r>
              <a:rPr lang="nl-NL" sz="8000" b="1" i="1" dirty="0" smtClean="0">
                <a:solidFill>
                  <a:srgbClr val="FFFF00"/>
                </a:solidFill>
                <a:latin typeface="Arial Rounded MT Bold" pitchFamily="34" charset="0"/>
              </a:rPr>
              <a:t>d∆ = F (</a:t>
            </a:r>
            <a:r>
              <a:rPr lang="nl-NL" sz="8000" b="1" i="1" dirty="0" err="1" smtClean="0">
                <a:solidFill>
                  <a:srgbClr val="FFFF00"/>
                </a:solidFill>
                <a:latin typeface="Arial Rounded MT Bold" pitchFamily="34" charset="0"/>
              </a:rPr>
              <a:t>iD</a:t>
            </a:r>
            <a:r>
              <a:rPr lang="nl-NL" sz="8000" b="1" i="1" dirty="0" smtClean="0">
                <a:solidFill>
                  <a:srgbClr val="FFFF00"/>
                </a:solidFill>
                <a:latin typeface="Arial Rounded MT Bold" pitchFamily="34" charset="0"/>
              </a:rPr>
              <a:t> x D x </a:t>
            </a:r>
            <a:r>
              <a:rPr lang="nl-NL" sz="8000" b="1" i="1" dirty="0" err="1" smtClean="0">
                <a:solidFill>
                  <a:srgbClr val="FFFF00"/>
                </a:solidFill>
                <a:latin typeface="Arial Rounded MT Bold" pitchFamily="34" charset="0"/>
              </a:rPr>
              <a:t>iA</a:t>
            </a:r>
            <a:r>
              <a:rPr lang="nl-NL" sz="8000" b="1" i="1" dirty="0" smtClean="0">
                <a:solidFill>
                  <a:srgbClr val="FFFF00"/>
                </a:solidFill>
                <a:latin typeface="Arial Rounded MT Bold" pitchFamily="34" charset="0"/>
              </a:rPr>
              <a:t>)</a:t>
            </a:r>
          </a:p>
        </p:txBody>
      </p:sp>
      <p:sp>
        <p:nvSpPr>
          <p:cNvPr id="46083" name="Ondertitel 2"/>
          <p:cNvSpPr>
            <a:spLocks noGrp="1"/>
          </p:cNvSpPr>
          <p:nvPr>
            <p:ph type="subTitle" idx="4294967295"/>
          </p:nvPr>
        </p:nvSpPr>
        <p:spPr>
          <a:xfrm>
            <a:off x="0" y="4714875"/>
            <a:ext cx="9144000" cy="1752600"/>
          </a:xfrm>
        </p:spPr>
        <p:txBody>
          <a:bodyPr>
            <a:normAutofit lnSpcReduction="10000"/>
          </a:bodyPr>
          <a:lstStyle/>
          <a:p>
            <a:pPr marL="0" indent="0" eaLnBrk="1" hangingPunct="1">
              <a:buFontTx/>
              <a:buNone/>
              <a:defRPr/>
            </a:pPr>
            <a:r>
              <a:rPr lang="nl-NL" sz="2000" b="1" dirty="0" smtClean="0">
                <a:solidFill>
                  <a:schemeClr val="bg1"/>
                </a:solidFill>
                <a:latin typeface="Trebuchet MS" pitchFamily="34" charset="0"/>
              </a:rPr>
              <a:t>d∆  = 	duurzame verandering</a:t>
            </a:r>
          </a:p>
          <a:p>
            <a:pPr marL="0" indent="0" eaLnBrk="1" hangingPunct="1">
              <a:buFontTx/>
              <a:buNone/>
              <a:defRPr/>
            </a:pPr>
            <a:r>
              <a:rPr lang="nl-NL" sz="2000" b="1" dirty="0" err="1" smtClean="0">
                <a:solidFill>
                  <a:schemeClr val="bg1"/>
                </a:solidFill>
                <a:latin typeface="Trebuchet MS" pitchFamily="34" charset="0"/>
              </a:rPr>
              <a:t>iD</a:t>
            </a:r>
            <a:r>
              <a:rPr lang="nl-NL" sz="2000" b="1" dirty="0" smtClean="0">
                <a:solidFill>
                  <a:schemeClr val="bg1"/>
                </a:solidFill>
                <a:latin typeface="Trebuchet MS" pitchFamily="34" charset="0"/>
              </a:rPr>
              <a:t>   = 	innerlijke drang (lijdensdruk en een alternatief zien)</a:t>
            </a:r>
          </a:p>
          <a:p>
            <a:pPr marL="0" indent="0" eaLnBrk="1" hangingPunct="1">
              <a:buFontTx/>
              <a:buNone/>
              <a:defRPr/>
            </a:pPr>
            <a:r>
              <a:rPr lang="nl-NL" sz="2000" b="1" dirty="0" smtClean="0">
                <a:solidFill>
                  <a:schemeClr val="bg1"/>
                </a:solidFill>
                <a:latin typeface="Trebuchet MS" pitchFamily="34" charset="0"/>
              </a:rPr>
              <a:t>D    = 	discipline (om automatismen, sociale druk en ziektewinst te 	weerstaan)</a:t>
            </a:r>
          </a:p>
          <a:p>
            <a:pPr marL="0" indent="0" eaLnBrk="1" hangingPunct="1">
              <a:buFontTx/>
              <a:buNone/>
              <a:defRPr/>
            </a:pPr>
            <a:r>
              <a:rPr lang="nl-NL" sz="2000" b="1" dirty="0" err="1" smtClean="0">
                <a:solidFill>
                  <a:schemeClr val="bg1"/>
                </a:solidFill>
                <a:latin typeface="Trebuchet MS" pitchFamily="34" charset="0"/>
              </a:rPr>
              <a:t>iA</a:t>
            </a:r>
            <a:r>
              <a:rPr lang="nl-NL" sz="2000" b="1" dirty="0" smtClean="0">
                <a:solidFill>
                  <a:schemeClr val="bg1"/>
                </a:solidFill>
                <a:latin typeface="Trebuchet MS" pitchFamily="34" charset="0"/>
              </a:rPr>
              <a:t>   = 	interne attributie (fouten en tegenslagen aan jezelf toeschrijven)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2636912"/>
            <a:ext cx="9144000" cy="1470025"/>
          </a:xfrm>
        </p:spPr>
        <p:txBody>
          <a:bodyPr>
            <a:noAutofit/>
          </a:bodyPr>
          <a:lstStyle/>
          <a:p>
            <a:pPr algn="l"/>
            <a:r>
              <a:rPr lang="nl-NL" sz="2400" b="1" dirty="0" smtClean="0">
                <a:solidFill>
                  <a:schemeClr val="bg1"/>
                </a:solidFill>
              </a:rPr>
              <a:t/>
            </a:r>
            <a:br>
              <a:rPr lang="nl-NL" sz="2400" b="1" dirty="0" smtClean="0">
                <a:solidFill>
                  <a:schemeClr val="bg1"/>
                </a:solidFill>
              </a:rPr>
            </a:br>
            <a:r>
              <a:rPr lang="nl-NL" sz="2400" b="1" dirty="0" smtClean="0">
                <a:solidFill>
                  <a:schemeClr val="bg1"/>
                </a:solidFill>
              </a:rPr>
              <a:t>0. Wat is het probleem?</a:t>
            </a:r>
            <a:br>
              <a:rPr lang="nl-NL" sz="2400" b="1" dirty="0" smtClean="0">
                <a:solidFill>
                  <a:schemeClr val="bg1"/>
                </a:solidFill>
              </a:rPr>
            </a:br>
            <a:r>
              <a:rPr lang="nl-NL" sz="2500" dirty="0" smtClean="0">
                <a:solidFill>
                  <a:schemeClr val="bg1"/>
                </a:solidFill>
              </a:rPr>
              <a:t/>
            </a:r>
            <a:br>
              <a:rPr lang="nl-NL" sz="2500" dirty="0" smtClean="0">
                <a:solidFill>
                  <a:schemeClr val="bg1"/>
                </a:solidFill>
              </a:rPr>
            </a:br>
            <a:r>
              <a:rPr lang="nl-NL" sz="2500" dirty="0" smtClean="0">
                <a:solidFill>
                  <a:schemeClr val="bg1"/>
                </a:solidFill>
              </a:rPr>
              <a:t>1. Heb ik veel last van dit probleem?</a:t>
            </a:r>
            <a:br>
              <a:rPr lang="nl-NL" sz="2500" dirty="0" smtClean="0">
                <a:solidFill>
                  <a:schemeClr val="bg1"/>
                </a:solidFill>
              </a:rPr>
            </a:br>
            <a:r>
              <a:rPr lang="nl-NL" sz="2500" dirty="0" smtClean="0">
                <a:solidFill>
                  <a:schemeClr val="bg1"/>
                </a:solidFill>
              </a:rPr>
              <a:t>2. Kan ik echt niet langer wachten om ermee aan het werk te gaan?</a:t>
            </a:r>
            <a:br>
              <a:rPr lang="nl-NL" sz="2500" dirty="0" smtClean="0">
                <a:solidFill>
                  <a:schemeClr val="bg1"/>
                </a:solidFill>
              </a:rPr>
            </a:br>
            <a:r>
              <a:rPr lang="nl-NL" sz="2500" dirty="0" smtClean="0">
                <a:solidFill>
                  <a:schemeClr val="bg1"/>
                </a:solidFill>
              </a:rPr>
              <a:t>3. Is er voor mij (met of zonder hulp) een haalbare oplossing of alternatief voor dit probleem?</a:t>
            </a:r>
            <a:br>
              <a:rPr lang="nl-NL" sz="2500" dirty="0" smtClean="0">
                <a:solidFill>
                  <a:schemeClr val="bg1"/>
                </a:solidFill>
              </a:rPr>
            </a:br>
            <a:r>
              <a:rPr lang="nl-NL" sz="2500" dirty="0" smtClean="0">
                <a:solidFill>
                  <a:schemeClr val="bg1"/>
                </a:solidFill>
              </a:rPr>
              <a:t/>
            </a:r>
            <a:br>
              <a:rPr lang="nl-NL" sz="2500" dirty="0" smtClean="0">
                <a:solidFill>
                  <a:schemeClr val="bg1"/>
                </a:solidFill>
              </a:rPr>
            </a:br>
            <a:r>
              <a:rPr lang="nl-NL" sz="2500" dirty="0" smtClean="0">
                <a:solidFill>
                  <a:schemeClr val="bg1"/>
                </a:solidFill>
              </a:rPr>
              <a:t>4. Ben ik (al of niet met hulp) in staat de gewoontes te onderdrukken die bij dit probleem horen?</a:t>
            </a:r>
            <a:br>
              <a:rPr lang="nl-NL" sz="2500" dirty="0" smtClean="0">
                <a:solidFill>
                  <a:schemeClr val="bg1"/>
                </a:solidFill>
              </a:rPr>
            </a:br>
            <a:r>
              <a:rPr lang="nl-NL" sz="2500" dirty="0" smtClean="0">
                <a:solidFill>
                  <a:schemeClr val="bg1"/>
                </a:solidFill>
              </a:rPr>
              <a:t>5. Als andere mensen willen dat ik doorga met het gedrag dat bij dit probleem hoort, ben ik dan in staat dit te weigeren?</a:t>
            </a:r>
            <a:br>
              <a:rPr lang="nl-NL" sz="2500" dirty="0" smtClean="0">
                <a:solidFill>
                  <a:schemeClr val="bg1"/>
                </a:solidFill>
              </a:rPr>
            </a:br>
            <a:r>
              <a:rPr lang="nl-NL" sz="2500" dirty="0" smtClean="0">
                <a:solidFill>
                  <a:schemeClr val="bg1"/>
                </a:solidFill>
              </a:rPr>
              <a:t>6. Ben ik bereid de voordelen (ziektewinst) op te geven die bij dit probleem horen?</a:t>
            </a:r>
            <a:br>
              <a:rPr lang="nl-NL" sz="2500" dirty="0" smtClean="0">
                <a:solidFill>
                  <a:schemeClr val="bg1"/>
                </a:solidFill>
              </a:rPr>
            </a:br>
            <a:r>
              <a:rPr lang="nl-NL" sz="2500" dirty="0" smtClean="0">
                <a:solidFill>
                  <a:schemeClr val="bg1"/>
                </a:solidFill>
              </a:rPr>
              <a:t/>
            </a:r>
            <a:br>
              <a:rPr lang="nl-NL" sz="2500" dirty="0" smtClean="0">
                <a:solidFill>
                  <a:schemeClr val="bg1"/>
                </a:solidFill>
              </a:rPr>
            </a:br>
            <a:r>
              <a:rPr lang="nl-NL" sz="2500" dirty="0" smtClean="0">
                <a:solidFill>
                  <a:schemeClr val="bg1"/>
                </a:solidFill>
              </a:rPr>
              <a:t>7. Ben ik bereid de oorzaak van het probleem bij mezelf te leggen?</a:t>
            </a:r>
            <a:br>
              <a:rPr lang="nl-NL" sz="2500" dirty="0" smtClean="0">
                <a:solidFill>
                  <a:schemeClr val="bg1"/>
                </a:solidFill>
              </a:rPr>
            </a:br>
            <a:r>
              <a:rPr lang="nl-NL" sz="2500" dirty="0" smtClean="0">
                <a:solidFill>
                  <a:schemeClr val="bg1"/>
                </a:solidFill>
              </a:rPr>
              <a:t>8. Kan, wil en ga ik iets aan het probleem doen?</a:t>
            </a:r>
            <a:br>
              <a:rPr lang="nl-NL" sz="2500" dirty="0" smtClean="0">
                <a:solidFill>
                  <a:schemeClr val="bg1"/>
                </a:solidFill>
              </a:rPr>
            </a:br>
            <a:r>
              <a:rPr lang="nl-NL" sz="2500" dirty="0" smtClean="0">
                <a:solidFill>
                  <a:schemeClr val="bg1"/>
                </a:solidFill>
              </a:rPr>
              <a:t>9. Ga ik extra mijn best doen als het tegenzit?</a:t>
            </a:r>
            <a:r>
              <a:rPr lang="nl-NL" sz="1800" dirty="0"/>
              <a:t/>
            </a:r>
            <a:br>
              <a:rPr lang="nl-NL" sz="1800" dirty="0"/>
            </a:br>
            <a:endParaRPr lang="nl-NL" sz="1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908720"/>
            <a:ext cx="9144000" cy="1143000"/>
          </a:xfrm>
        </p:spPr>
        <p:txBody>
          <a:bodyPr>
            <a:normAutofit fontScale="90000"/>
          </a:bodyPr>
          <a:lstStyle/>
          <a:p>
            <a:r>
              <a:rPr lang="nl-NL" sz="2200" b="1" dirty="0" smtClean="0">
                <a:solidFill>
                  <a:schemeClr val="accent2">
                    <a:lumMod val="75000"/>
                  </a:schemeClr>
                </a:solidFill>
              </a:rPr>
              <a:t>Kunnen we de mensen bij wie het echt duurzaam gaat werken, van te voren identificeren om onze kostbare energie vervolgens alleen aan hen te besteden?</a:t>
            </a:r>
            <a:r>
              <a:rPr lang="nl-NL" b="1" dirty="0" smtClean="0">
                <a:solidFill>
                  <a:schemeClr val="accent2">
                    <a:lumMod val="75000"/>
                  </a:schemeClr>
                </a:solidFill>
              </a:rPr>
              <a:t/>
            </a:r>
            <a:br>
              <a:rPr lang="nl-NL" b="1" dirty="0" smtClean="0">
                <a:solidFill>
                  <a:schemeClr val="accent2">
                    <a:lumMod val="75000"/>
                  </a:schemeClr>
                </a:solidFill>
              </a:rPr>
            </a:br>
            <a:r>
              <a:rPr lang="nl-NL" b="1" dirty="0" smtClean="0">
                <a:solidFill>
                  <a:schemeClr val="accent2">
                    <a:lumMod val="75000"/>
                  </a:schemeClr>
                </a:solidFill>
              </a:rPr>
              <a:t/>
            </a:r>
            <a:br>
              <a:rPr lang="nl-NL" b="1" dirty="0" smtClean="0">
                <a:solidFill>
                  <a:schemeClr val="accent2">
                    <a:lumMod val="75000"/>
                  </a:schemeClr>
                </a:solidFill>
              </a:rPr>
            </a:br>
            <a:r>
              <a:rPr lang="nl-NL" b="1" dirty="0" smtClean="0">
                <a:solidFill>
                  <a:schemeClr val="accent2">
                    <a:lumMod val="75000"/>
                  </a:schemeClr>
                </a:solidFill>
              </a:rPr>
              <a:t>Is er een psychologische verlostang?</a:t>
            </a:r>
            <a:r>
              <a:rPr lang="nl-NL" b="1" dirty="0" smtClean="0">
                <a:solidFill>
                  <a:srgbClr val="FFFF00"/>
                </a:solidFill>
              </a:rPr>
              <a:t/>
            </a:r>
            <a:br>
              <a:rPr lang="nl-NL" b="1" dirty="0" smtClean="0">
                <a:solidFill>
                  <a:srgbClr val="FFFF00"/>
                </a:solidFill>
              </a:rPr>
            </a:br>
            <a:endParaRPr lang="nl-NL" sz="3100" b="1" dirty="0">
              <a:solidFill>
                <a:srgbClr val="FFFF00"/>
              </a:solidFill>
            </a:endParaRPr>
          </a:p>
        </p:txBody>
      </p:sp>
      <p:sp>
        <p:nvSpPr>
          <p:cNvPr id="5" name="Rechthoek 4"/>
          <p:cNvSpPr/>
          <p:nvPr/>
        </p:nvSpPr>
        <p:spPr>
          <a:xfrm>
            <a:off x="-180528" y="3244334"/>
            <a:ext cx="9396535" cy="2554545"/>
          </a:xfrm>
          <a:prstGeom prst="rect">
            <a:avLst/>
          </a:prstGeom>
        </p:spPr>
        <p:txBody>
          <a:bodyPr wrap="square">
            <a:spAutoFit/>
          </a:bodyPr>
          <a:lstStyle/>
          <a:p>
            <a:pPr algn="ctr"/>
            <a:r>
              <a:rPr lang="nl-NL" sz="8000" b="1" i="1" dirty="0" smtClean="0">
                <a:solidFill>
                  <a:srgbClr val="FFFF00"/>
                </a:solidFill>
                <a:latin typeface="Arial Rounded MT Bold" pitchFamily="34" charset="0"/>
              </a:rPr>
              <a:t>d∆ = F (</a:t>
            </a:r>
            <a:r>
              <a:rPr lang="nl-NL" sz="8000" b="1" i="1" dirty="0" err="1" smtClean="0">
                <a:solidFill>
                  <a:srgbClr val="FFFF00"/>
                </a:solidFill>
                <a:latin typeface="Arial Rounded MT Bold" pitchFamily="34" charset="0"/>
              </a:rPr>
              <a:t>iD</a:t>
            </a:r>
            <a:r>
              <a:rPr lang="nl-NL" sz="8000" b="1" i="1" dirty="0" smtClean="0">
                <a:solidFill>
                  <a:srgbClr val="FFFF00"/>
                </a:solidFill>
                <a:latin typeface="Arial Rounded MT Bold" pitchFamily="34" charset="0"/>
              </a:rPr>
              <a:t> x D x </a:t>
            </a:r>
            <a:r>
              <a:rPr lang="nl-NL" sz="8000" b="1" i="1" dirty="0" err="1" smtClean="0">
                <a:solidFill>
                  <a:srgbClr val="FFFF00"/>
                </a:solidFill>
                <a:latin typeface="Arial Rounded MT Bold" pitchFamily="34" charset="0"/>
              </a:rPr>
              <a:t>iA</a:t>
            </a:r>
            <a:r>
              <a:rPr lang="nl-NL" sz="8000" b="1" i="1" dirty="0" smtClean="0">
                <a:solidFill>
                  <a:srgbClr val="FFFF00"/>
                </a:solidFill>
                <a:latin typeface="Arial Rounded MT Bold" pitchFamily="34" charset="0"/>
              </a:rPr>
              <a:t>)</a:t>
            </a:r>
          </a:p>
          <a:p>
            <a:pPr algn="ctr"/>
            <a:r>
              <a:rPr lang="nl-NL" sz="8000" b="1" i="1" dirty="0" smtClean="0">
                <a:solidFill>
                  <a:srgbClr val="FFFF00"/>
                </a:solidFill>
                <a:latin typeface="Arial Rounded MT Bold" pitchFamily="34" charset="0"/>
              </a:rPr>
              <a:t>9 x ‘JA’</a:t>
            </a:r>
            <a:endParaRPr lang="nl-NL" sz="8000" dirty="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0" y="476250"/>
            <a:ext cx="9144000" cy="1143000"/>
          </a:xfrm>
        </p:spPr>
        <p:txBody>
          <a:bodyPr/>
          <a:lstStyle/>
          <a:p>
            <a:pPr eaLnBrk="1" hangingPunct="1"/>
            <a:r>
              <a:rPr lang="nl-NL" sz="4800" b="1" i="1" u="sng" smtClean="0">
                <a:solidFill>
                  <a:srgbClr val="800000"/>
                </a:solidFill>
              </a:rPr>
              <a:t> </a:t>
            </a:r>
            <a:endParaRPr lang="nl-NL" sz="4800" smtClean="0">
              <a:latin typeface="Trebuchet MS" pitchFamily="34" charset="0"/>
            </a:endParaRPr>
          </a:p>
        </p:txBody>
      </p:sp>
      <p:sp>
        <p:nvSpPr>
          <p:cNvPr id="44035" name="Rectangle 3"/>
          <p:cNvSpPr>
            <a:spLocks noGrp="1" noChangeArrowheads="1"/>
          </p:cNvSpPr>
          <p:nvPr>
            <p:ph type="subTitle" idx="1"/>
          </p:nvPr>
        </p:nvSpPr>
        <p:spPr>
          <a:xfrm>
            <a:off x="35496" y="-747464"/>
            <a:ext cx="7524328" cy="4103737"/>
          </a:xfrm>
        </p:spPr>
        <p:txBody>
          <a:bodyPr>
            <a:normAutofit fontScale="25000" lnSpcReduction="20000"/>
          </a:bodyPr>
          <a:lstStyle/>
          <a:p>
            <a:pPr algn="l" eaLnBrk="1" hangingPunct="1"/>
            <a:endParaRPr lang="en-US" sz="8000" b="1" i="1" dirty="0" smtClean="0">
              <a:solidFill>
                <a:schemeClr val="bg1"/>
              </a:solidFill>
              <a:latin typeface="Arial Rounded MT Bold" pitchFamily="34" charset="0"/>
            </a:endParaRPr>
          </a:p>
          <a:p>
            <a:pPr eaLnBrk="1" hangingPunct="1"/>
            <a:endParaRPr lang="en-US" sz="17600" i="1" dirty="0" smtClean="0">
              <a:solidFill>
                <a:srgbClr val="FFFF00"/>
              </a:solidFill>
              <a:latin typeface="Arial Rounded MT Bold" pitchFamily="34" charset="0"/>
            </a:endParaRPr>
          </a:p>
          <a:p>
            <a:pPr algn="l" eaLnBrk="1" hangingPunct="1"/>
            <a:r>
              <a:rPr lang="en-US" sz="17600" i="1" dirty="0" err="1" smtClean="0">
                <a:solidFill>
                  <a:srgbClr val="FFFF00"/>
                </a:solidFill>
                <a:latin typeface="Arial Rounded MT Bold" pitchFamily="34" charset="0"/>
              </a:rPr>
              <a:t>Vertel</a:t>
            </a:r>
            <a:r>
              <a:rPr lang="en-US" sz="17600" i="1" dirty="0" smtClean="0">
                <a:solidFill>
                  <a:srgbClr val="FFFF00"/>
                </a:solidFill>
                <a:latin typeface="Arial Rounded MT Bold" pitchFamily="34" charset="0"/>
              </a:rPr>
              <a:t> </a:t>
            </a:r>
            <a:r>
              <a:rPr lang="en-US" sz="17600" i="1" dirty="0" err="1" smtClean="0">
                <a:solidFill>
                  <a:srgbClr val="FFFF00"/>
                </a:solidFill>
                <a:latin typeface="Arial Rounded MT Bold" pitchFamily="34" charset="0"/>
              </a:rPr>
              <a:t>elkaar</a:t>
            </a:r>
            <a:r>
              <a:rPr lang="en-US" sz="17600" i="1" dirty="0" smtClean="0">
                <a:solidFill>
                  <a:srgbClr val="FFFF00"/>
                </a:solidFill>
                <a:latin typeface="Arial Rounded MT Bold" pitchFamily="34" charset="0"/>
              </a:rPr>
              <a:t> met </a:t>
            </a:r>
            <a:r>
              <a:rPr lang="en-US" sz="17600" i="1" dirty="0" err="1" smtClean="0">
                <a:solidFill>
                  <a:srgbClr val="FFFF00"/>
                </a:solidFill>
                <a:latin typeface="Arial Rounded MT Bold" pitchFamily="34" charset="0"/>
              </a:rPr>
              <a:t>wie</a:t>
            </a:r>
            <a:r>
              <a:rPr lang="en-US" sz="17600" i="1" dirty="0" smtClean="0">
                <a:solidFill>
                  <a:srgbClr val="FFFF00"/>
                </a:solidFill>
                <a:latin typeface="Arial Rounded MT Bold" pitchFamily="34" charset="0"/>
              </a:rPr>
              <a:t> je de </a:t>
            </a:r>
            <a:r>
              <a:rPr lang="en-US" sz="17600" i="1" dirty="0" err="1" smtClean="0">
                <a:solidFill>
                  <a:srgbClr val="FFFF00"/>
                </a:solidFill>
                <a:latin typeface="Arial Rounded MT Bold" pitchFamily="34" charset="0"/>
              </a:rPr>
              <a:t>laatse</a:t>
            </a:r>
            <a:r>
              <a:rPr lang="en-US" sz="17600" i="1" dirty="0" smtClean="0">
                <a:solidFill>
                  <a:srgbClr val="FFFF00"/>
                </a:solidFill>
                <a:latin typeface="Arial Rounded MT Bold" pitchFamily="34" charset="0"/>
              </a:rPr>
              <a:t> </a:t>
            </a:r>
            <a:r>
              <a:rPr lang="en-US" sz="17600" i="1" dirty="0" err="1" smtClean="0">
                <a:solidFill>
                  <a:srgbClr val="FFFF00"/>
                </a:solidFill>
                <a:latin typeface="Arial Rounded MT Bold" pitchFamily="34" charset="0"/>
              </a:rPr>
              <a:t>tijd</a:t>
            </a:r>
            <a:r>
              <a:rPr lang="en-US" sz="17600" i="1" dirty="0" smtClean="0">
                <a:solidFill>
                  <a:srgbClr val="FFFF00"/>
                </a:solidFill>
                <a:latin typeface="Arial Rounded MT Bold" pitchFamily="34" charset="0"/>
              </a:rPr>
              <a:t> </a:t>
            </a:r>
            <a:r>
              <a:rPr lang="en-US" sz="17600" i="1" dirty="0" err="1" smtClean="0">
                <a:solidFill>
                  <a:srgbClr val="FFFF00"/>
                </a:solidFill>
                <a:latin typeface="Arial Rounded MT Bold" pitchFamily="34" charset="0"/>
              </a:rPr>
              <a:t>waarover</a:t>
            </a:r>
            <a:r>
              <a:rPr lang="en-US" sz="17600" i="1" dirty="0" smtClean="0">
                <a:solidFill>
                  <a:srgbClr val="FFFF00"/>
                </a:solidFill>
                <a:latin typeface="Arial Rounded MT Bold" pitchFamily="34" charset="0"/>
              </a:rPr>
              <a:t> het </a:t>
            </a:r>
            <a:r>
              <a:rPr lang="en-US" sz="17600" i="1" dirty="0" err="1" smtClean="0">
                <a:solidFill>
                  <a:srgbClr val="FFFF00"/>
                </a:solidFill>
                <a:latin typeface="Arial Rounded MT Bold" pitchFamily="34" charset="0"/>
              </a:rPr>
              <a:t>meeste</a:t>
            </a:r>
            <a:r>
              <a:rPr lang="en-US" sz="17600" i="1" dirty="0" smtClean="0">
                <a:solidFill>
                  <a:srgbClr val="FFFF00"/>
                </a:solidFill>
                <a:latin typeface="Arial Rounded MT Bold" pitchFamily="34" charset="0"/>
              </a:rPr>
              <a:t> </a:t>
            </a:r>
            <a:r>
              <a:rPr lang="en-US" sz="17600" i="1" dirty="0" err="1" smtClean="0">
                <a:solidFill>
                  <a:schemeClr val="tx2">
                    <a:lumMod val="60000"/>
                    <a:lumOff val="40000"/>
                  </a:schemeClr>
                </a:solidFill>
                <a:latin typeface="Arial Rounded MT Bold" pitchFamily="34" charset="0"/>
              </a:rPr>
              <a:t>gedoe</a:t>
            </a:r>
            <a:r>
              <a:rPr lang="en-US" sz="17600" i="1" dirty="0" smtClean="0">
                <a:solidFill>
                  <a:srgbClr val="FFFF00"/>
                </a:solidFill>
                <a:latin typeface="Arial Rounded MT Bold" pitchFamily="34" charset="0"/>
              </a:rPr>
              <a:t> over </a:t>
            </a:r>
            <a:r>
              <a:rPr lang="en-US" sz="17600" i="1" dirty="0" err="1" smtClean="0">
                <a:solidFill>
                  <a:srgbClr val="FFFF00"/>
                </a:solidFill>
                <a:latin typeface="Arial Rounded MT Bold" pitchFamily="34" charset="0"/>
              </a:rPr>
              <a:t>verandering</a:t>
            </a:r>
            <a:r>
              <a:rPr lang="en-US" sz="17600" i="1" dirty="0" smtClean="0">
                <a:solidFill>
                  <a:srgbClr val="FFFF00"/>
                </a:solidFill>
                <a:latin typeface="Arial Rounded MT Bold" pitchFamily="34" charset="0"/>
              </a:rPr>
              <a:t> </a:t>
            </a:r>
            <a:r>
              <a:rPr lang="en-US" sz="17600" i="1" dirty="0" err="1" smtClean="0">
                <a:solidFill>
                  <a:srgbClr val="FFFF00"/>
                </a:solidFill>
                <a:latin typeface="Arial Rounded MT Bold" pitchFamily="34" charset="0"/>
              </a:rPr>
              <a:t>hebt</a:t>
            </a:r>
            <a:r>
              <a:rPr lang="en-US" sz="17600" i="1" dirty="0" smtClean="0">
                <a:solidFill>
                  <a:srgbClr val="FFFF00"/>
                </a:solidFill>
                <a:latin typeface="Arial Rounded MT Bold" pitchFamily="34" charset="0"/>
              </a:rPr>
              <a:t> / had. </a:t>
            </a:r>
          </a:p>
          <a:p>
            <a:pPr eaLnBrk="1" hangingPunct="1"/>
            <a:endParaRPr lang="en-US" sz="7100" b="1" i="1" dirty="0" smtClean="0">
              <a:solidFill>
                <a:schemeClr val="tx1"/>
              </a:solidFill>
              <a:latin typeface="Arial Rounded MT Bold" pitchFamily="34" charset="0"/>
            </a:endParaRPr>
          </a:p>
        </p:txBody>
      </p:sp>
      <p:sp>
        <p:nvSpPr>
          <p:cNvPr id="4" name="Rectangle 3"/>
          <p:cNvSpPr txBox="1">
            <a:spLocks noChangeArrowheads="1"/>
          </p:cNvSpPr>
          <p:nvPr/>
        </p:nvSpPr>
        <p:spPr>
          <a:xfrm>
            <a:off x="936104" y="2636912"/>
            <a:ext cx="7956376" cy="4391769"/>
          </a:xfrm>
          <a:prstGeom prst="rect">
            <a:avLst/>
          </a:prstGeom>
        </p:spPr>
        <p:txBody>
          <a:bodyPr vert="horz" lIns="91440" tIns="45720" rIns="91440" bIns="45720" rtlCol="0">
            <a:normAutofit fontScale="25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0" b="1" i="1" u="none" strike="noStrike" kern="1200" cap="none" spc="0" normalizeH="0" baseline="0" noProof="0" dirty="0" smtClean="0">
              <a:ln>
                <a:noFill/>
              </a:ln>
              <a:solidFill>
                <a:schemeClr val="bg1"/>
              </a:solidFill>
              <a:effectLst/>
              <a:uLnTx/>
              <a:uFillTx/>
              <a:latin typeface="Arial Rounded MT Bold" pitchFamily="34" charset="0"/>
              <a:ea typeface="+mn-ea"/>
              <a:cs typeface="+mn-cs"/>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7600" b="0" i="1" u="none" strike="noStrike" kern="1200" cap="none" spc="0" normalizeH="0" baseline="0" noProof="0" dirty="0" err="1" smtClean="0">
                <a:ln>
                  <a:noFill/>
                </a:ln>
                <a:solidFill>
                  <a:srgbClr val="FFFF00"/>
                </a:solidFill>
                <a:effectLst/>
                <a:uLnTx/>
                <a:uFillTx/>
                <a:latin typeface="Arial Rounded MT Bold" pitchFamily="34" charset="0"/>
                <a:ea typeface="+mn-ea"/>
                <a:cs typeface="+mn-cs"/>
              </a:rPr>
              <a:t>Onderzoek</a:t>
            </a:r>
            <a:r>
              <a:rPr kumimoji="0" lang="en-US" sz="17600" b="0" i="1" u="none" strike="noStrike" kern="1200" cap="none" spc="0" normalizeH="0" baseline="0" noProof="0" dirty="0" smtClean="0">
                <a:ln>
                  <a:noFill/>
                </a:ln>
                <a:solidFill>
                  <a:srgbClr val="FFFF00"/>
                </a:solidFill>
                <a:effectLst/>
                <a:uLnTx/>
                <a:uFillTx/>
                <a:latin typeface="Arial Rounded MT Bold" pitchFamily="34" charset="0"/>
                <a:ea typeface="+mn-ea"/>
                <a:cs typeface="+mn-cs"/>
              </a:rPr>
              <a:t> met de </a:t>
            </a:r>
            <a:r>
              <a:rPr kumimoji="0" lang="en-US" sz="17600" b="0" i="1" u="none" strike="noStrike" kern="1200" cap="none" spc="0" normalizeH="0" baseline="0" noProof="0" dirty="0" err="1" smtClean="0">
                <a:ln>
                  <a:noFill/>
                </a:ln>
                <a:solidFill>
                  <a:srgbClr val="FFFF00"/>
                </a:solidFill>
                <a:effectLst/>
                <a:uLnTx/>
                <a:uFillTx/>
                <a:latin typeface="Arial Rounded MT Bold" pitchFamily="34" charset="0"/>
                <a:ea typeface="+mn-ea"/>
                <a:cs typeface="+mn-cs"/>
              </a:rPr>
              <a:t>formule</a:t>
            </a:r>
            <a:r>
              <a:rPr kumimoji="0" lang="en-US" sz="17600" b="0" i="1" u="none" strike="noStrike" kern="1200" cap="none" spc="0" normalizeH="0" baseline="0" noProof="0" dirty="0" smtClean="0">
                <a:ln>
                  <a:noFill/>
                </a:ln>
                <a:solidFill>
                  <a:srgbClr val="FFFF00"/>
                </a:solidFill>
                <a:effectLst/>
                <a:uLnTx/>
                <a:uFillTx/>
                <a:latin typeface="Arial Rounded MT Bold" pitchFamily="34" charset="0"/>
                <a:ea typeface="+mn-ea"/>
                <a:cs typeface="+mn-cs"/>
              </a:rPr>
              <a:t> </a:t>
            </a:r>
            <a:r>
              <a:rPr kumimoji="0" lang="en-US" sz="17600" b="0" i="1" u="none" strike="noStrike" kern="1200" cap="none" spc="0" normalizeH="0" baseline="0" noProof="0" dirty="0" err="1" smtClean="0">
                <a:ln>
                  <a:noFill/>
                </a:ln>
                <a:solidFill>
                  <a:srgbClr val="00B0F0"/>
                </a:solidFill>
                <a:effectLst/>
                <a:uLnTx/>
                <a:uFillTx/>
                <a:latin typeface="Arial Rounded MT Bold" pitchFamily="34" charset="0"/>
                <a:ea typeface="+mn-ea"/>
                <a:cs typeface="+mn-cs"/>
              </a:rPr>
              <a:t>vanuit</a:t>
            </a:r>
            <a:r>
              <a:rPr kumimoji="0" lang="en-US" sz="17600" b="0" i="1" u="none" strike="noStrike" kern="1200" cap="none" spc="0" normalizeH="0" baseline="0" noProof="0" dirty="0" smtClean="0">
                <a:ln>
                  <a:noFill/>
                </a:ln>
                <a:solidFill>
                  <a:srgbClr val="00B0F0"/>
                </a:solidFill>
                <a:effectLst/>
                <a:uLnTx/>
                <a:uFillTx/>
                <a:latin typeface="Arial Rounded MT Bold" pitchFamily="34" charset="0"/>
                <a:ea typeface="+mn-ea"/>
                <a:cs typeface="+mn-cs"/>
              </a:rPr>
              <a:t> het </a:t>
            </a:r>
            <a:r>
              <a:rPr kumimoji="0" lang="en-US" sz="17600" b="0" i="1" u="none" strike="noStrike" kern="1200" cap="none" spc="0" normalizeH="0" baseline="0" noProof="0" dirty="0" err="1" smtClean="0">
                <a:ln>
                  <a:noFill/>
                </a:ln>
                <a:solidFill>
                  <a:srgbClr val="00B0F0"/>
                </a:solidFill>
                <a:effectLst/>
                <a:uLnTx/>
                <a:uFillTx/>
                <a:latin typeface="Arial Rounded MT Bold" pitchFamily="34" charset="0"/>
                <a:ea typeface="+mn-ea"/>
                <a:cs typeface="+mn-cs"/>
              </a:rPr>
              <a:t>perspectief</a:t>
            </a:r>
            <a:r>
              <a:rPr kumimoji="0" lang="en-US" sz="17600" b="0" i="1" u="none" strike="noStrike" kern="1200" cap="none" spc="0" normalizeH="0" baseline="0" noProof="0" dirty="0" smtClean="0">
                <a:ln>
                  <a:noFill/>
                </a:ln>
                <a:solidFill>
                  <a:srgbClr val="00B0F0"/>
                </a:solidFill>
                <a:effectLst/>
                <a:uLnTx/>
                <a:uFillTx/>
                <a:latin typeface="Arial Rounded MT Bold" pitchFamily="34" charset="0"/>
                <a:ea typeface="+mn-ea"/>
                <a:cs typeface="+mn-cs"/>
              </a:rPr>
              <a:t> van die </a:t>
            </a:r>
            <a:r>
              <a:rPr kumimoji="0" lang="en-US" sz="17600" b="0" i="1" u="none" strike="noStrike" kern="1200" cap="none" spc="0" normalizeH="0" baseline="0" noProof="0" dirty="0" err="1" smtClean="0">
                <a:ln>
                  <a:noFill/>
                </a:ln>
                <a:solidFill>
                  <a:srgbClr val="00B0F0"/>
                </a:solidFill>
                <a:effectLst/>
                <a:uLnTx/>
                <a:uFillTx/>
                <a:latin typeface="Arial Rounded MT Bold" pitchFamily="34" charset="0"/>
                <a:ea typeface="+mn-ea"/>
                <a:cs typeface="+mn-cs"/>
              </a:rPr>
              <a:t>ander</a:t>
            </a:r>
            <a:r>
              <a:rPr kumimoji="0" lang="en-US" sz="17600" b="0" i="1" u="none" strike="noStrike" kern="1200" cap="none" spc="0" normalizeH="0" baseline="0" noProof="0" dirty="0" smtClean="0">
                <a:ln>
                  <a:noFill/>
                </a:ln>
                <a:solidFill>
                  <a:srgbClr val="00B0F0"/>
                </a:solidFill>
                <a:effectLst/>
                <a:uLnTx/>
                <a:uFillTx/>
                <a:latin typeface="Arial Rounded MT Bold" pitchFamily="34" charset="0"/>
                <a:ea typeface="+mn-ea"/>
                <a:cs typeface="+mn-cs"/>
              </a:rPr>
              <a:t> </a:t>
            </a:r>
            <a:r>
              <a:rPr kumimoji="0" lang="en-US" sz="17600" b="0" i="1" u="none" strike="noStrike" kern="1200" cap="none" spc="0" normalizeH="0" baseline="0" noProof="0" dirty="0" smtClean="0">
                <a:ln>
                  <a:noFill/>
                </a:ln>
                <a:solidFill>
                  <a:srgbClr val="FFFF00"/>
                </a:solidFill>
                <a:effectLst/>
                <a:uLnTx/>
                <a:uFillTx/>
                <a:latin typeface="Arial Rounded MT Bold" pitchFamily="34" charset="0"/>
                <a:ea typeface="+mn-ea"/>
                <a:cs typeface="+mn-cs"/>
              </a:rPr>
              <a:t>of het </a:t>
            </a:r>
            <a:r>
              <a:rPr kumimoji="0" lang="en-US" sz="17600" b="0" i="1" u="none" strike="noStrike" kern="1200" cap="none" spc="0" normalizeH="0" baseline="0" noProof="0" dirty="0" err="1" smtClean="0">
                <a:ln>
                  <a:noFill/>
                </a:ln>
                <a:solidFill>
                  <a:srgbClr val="FFFF00"/>
                </a:solidFill>
                <a:effectLst/>
                <a:uLnTx/>
                <a:uFillTx/>
                <a:latin typeface="Arial Rounded MT Bold" pitchFamily="34" charset="0"/>
                <a:ea typeface="+mn-ea"/>
                <a:cs typeface="+mn-cs"/>
              </a:rPr>
              <a:t>zinvol</a:t>
            </a:r>
            <a:r>
              <a:rPr kumimoji="0" lang="en-US" sz="17600" b="0" i="1" u="none" strike="noStrike" kern="1200" cap="none" spc="0" normalizeH="0" baseline="0" noProof="0" dirty="0" smtClean="0">
                <a:ln>
                  <a:noFill/>
                </a:ln>
                <a:solidFill>
                  <a:srgbClr val="FFFF00"/>
                </a:solidFill>
                <a:effectLst/>
                <a:uLnTx/>
                <a:uFillTx/>
                <a:latin typeface="Arial Rounded MT Bold" pitchFamily="34" charset="0"/>
                <a:ea typeface="+mn-ea"/>
                <a:cs typeface="+mn-cs"/>
              </a:rPr>
              <a:t> is </a:t>
            </a:r>
            <a:r>
              <a:rPr kumimoji="0" lang="en-US" sz="17600" b="0" i="1" u="none" strike="noStrike" kern="1200" cap="none" spc="0" normalizeH="0" baseline="0" noProof="0" dirty="0" err="1" smtClean="0">
                <a:ln>
                  <a:noFill/>
                </a:ln>
                <a:solidFill>
                  <a:srgbClr val="FFFF00"/>
                </a:solidFill>
                <a:effectLst/>
                <a:uLnTx/>
                <a:uFillTx/>
                <a:latin typeface="Arial Rounded MT Bold" pitchFamily="34" charset="0"/>
                <a:ea typeface="+mn-ea"/>
                <a:cs typeface="+mn-cs"/>
              </a:rPr>
              <a:t>om</a:t>
            </a:r>
            <a:r>
              <a:rPr kumimoji="0" lang="en-US" sz="17600" b="0" i="1" u="none" strike="noStrike" kern="1200" cap="none" spc="0" normalizeH="0" baseline="0" noProof="0" dirty="0" smtClean="0">
                <a:ln>
                  <a:noFill/>
                </a:ln>
                <a:solidFill>
                  <a:srgbClr val="FFFF00"/>
                </a:solidFill>
                <a:effectLst/>
                <a:uLnTx/>
                <a:uFillTx/>
                <a:latin typeface="Arial Rounded MT Bold" pitchFamily="34" charset="0"/>
                <a:ea typeface="+mn-ea"/>
                <a:cs typeface="+mn-cs"/>
              </a:rPr>
              <a:t> met het </a:t>
            </a:r>
            <a:r>
              <a:rPr kumimoji="0" lang="en-US" sz="17600" b="0" i="1" u="none" strike="noStrike" kern="1200" cap="none" spc="0" normalizeH="0" baseline="0" noProof="0" dirty="0" err="1" smtClean="0">
                <a:ln>
                  <a:noFill/>
                </a:ln>
                <a:solidFill>
                  <a:srgbClr val="FFFF00"/>
                </a:solidFill>
                <a:effectLst/>
                <a:uLnTx/>
                <a:uFillTx/>
                <a:latin typeface="Arial Rounded MT Bold" pitchFamily="34" charset="0"/>
                <a:ea typeface="+mn-ea"/>
                <a:cs typeface="+mn-cs"/>
              </a:rPr>
              <a:t>onderwerp</a:t>
            </a:r>
            <a:r>
              <a:rPr kumimoji="0" lang="en-US" sz="17600" b="0" i="1" u="none" strike="noStrike" kern="1200" cap="none" spc="0" normalizeH="0" baseline="0" noProof="0" dirty="0" smtClean="0">
                <a:ln>
                  <a:noFill/>
                </a:ln>
                <a:solidFill>
                  <a:srgbClr val="FFFF00"/>
                </a:solidFill>
                <a:effectLst/>
                <a:uLnTx/>
                <a:uFillTx/>
                <a:latin typeface="Arial Rounded MT Bold" pitchFamily="34" charset="0"/>
                <a:ea typeface="+mn-ea"/>
                <a:cs typeface="+mn-cs"/>
              </a:rPr>
              <a:t> van </a:t>
            </a:r>
            <a:r>
              <a:rPr kumimoji="0" lang="en-US" sz="17600" b="0" i="1" u="none" strike="noStrike" kern="1200" cap="none" spc="0" normalizeH="0" baseline="0" noProof="0" dirty="0" err="1" smtClean="0">
                <a:ln>
                  <a:noFill/>
                </a:ln>
                <a:solidFill>
                  <a:srgbClr val="FFFF00"/>
                </a:solidFill>
                <a:effectLst/>
                <a:uLnTx/>
                <a:uFillTx/>
                <a:latin typeface="Arial Rounded MT Bold" pitchFamily="34" charset="0"/>
                <a:ea typeface="+mn-ea"/>
                <a:cs typeface="+mn-cs"/>
              </a:rPr>
              <a:t>gedoe</a:t>
            </a:r>
            <a:r>
              <a:rPr kumimoji="0" lang="en-US" sz="17600" b="0" i="1" u="none" strike="noStrike" kern="1200" cap="none" spc="0" normalizeH="0" baseline="0" noProof="0" dirty="0" smtClean="0">
                <a:ln>
                  <a:noFill/>
                </a:ln>
                <a:solidFill>
                  <a:srgbClr val="FFFF00"/>
                </a:solidFill>
                <a:effectLst/>
                <a:uLnTx/>
                <a:uFillTx/>
                <a:latin typeface="Arial Rounded MT Bold" pitchFamily="34" charset="0"/>
                <a:ea typeface="+mn-ea"/>
                <a:cs typeface="+mn-cs"/>
              </a:rPr>
              <a:t> </a:t>
            </a:r>
            <a:r>
              <a:rPr kumimoji="0" lang="en-US" sz="17600" b="0" i="1" u="none" strike="noStrike" kern="1200" cap="none" spc="0" normalizeH="0" baseline="0" noProof="0" dirty="0" err="1" smtClean="0">
                <a:ln>
                  <a:noFill/>
                </a:ln>
                <a:solidFill>
                  <a:srgbClr val="FFFF00"/>
                </a:solidFill>
                <a:effectLst/>
                <a:uLnTx/>
                <a:uFillTx/>
                <a:latin typeface="Arial Rounded MT Bold" pitchFamily="34" charset="0"/>
                <a:ea typeface="+mn-ea"/>
                <a:cs typeface="+mn-cs"/>
              </a:rPr>
              <a:t>aan</a:t>
            </a:r>
            <a:r>
              <a:rPr kumimoji="0" lang="en-US" sz="17600" b="0" i="1" u="none" strike="noStrike" kern="1200" cap="none" spc="0" normalizeH="0" baseline="0" noProof="0" dirty="0" smtClean="0">
                <a:ln>
                  <a:noFill/>
                </a:ln>
                <a:solidFill>
                  <a:srgbClr val="FFFF00"/>
                </a:solidFill>
                <a:effectLst/>
                <a:uLnTx/>
                <a:uFillTx/>
                <a:latin typeface="Arial Rounded MT Bold" pitchFamily="34" charset="0"/>
                <a:ea typeface="+mn-ea"/>
                <a:cs typeface="+mn-cs"/>
              </a:rPr>
              <a:t> het </a:t>
            </a:r>
            <a:r>
              <a:rPr kumimoji="0" lang="en-US" sz="17600" b="0" i="1" u="none" strike="noStrike" kern="1200" cap="none" spc="0" normalizeH="0" baseline="0" noProof="0" dirty="0" err="1" smtClean="0">
                <a:ln>
                  <a:noFill/>
                </a:ln>
                <a:solidFill>
                  <a:srgbClr val="FFFF00"/>
                </a:solidFill>
                <a:effectLst/>
                <a:uLnTx/>
                <a:uFillTx/>
                <a:latin typeface="Arial Rounded MT Bold" pitchFamily="34" charset="0"/>
                <a:ea typeface="+mn-ea"/>
                <a:cs typeface="+mn-cs"/>
              </a:rPr>
              <a:t>werk</a:t>
            </a:r>
            <a:r>
              <a:rPr kumimoji="0" lang="en-US" sz="17600" b="0" i="1" u="none" strike="noStrike" kern="1200" cap="none" spc="0" normalizeH="0" baseline="0" noProof="0" dirty="0" smtClean="0">
                <a:ln>
                  <a:noFill/>
                </a:ln>
                <a:solidFill>
                  <a:srgbClr val="FFFF00"/>
                </a:solidFill>
                <a:effectLst/>
                <a:uLnTx/>
                <a:uFillTx/>
                <a:latin typeface="Arial Rounded MT Bold" pitchFamily="34" charset="0"/>
                <a:ea typeface="+mn-ea"/>
                <a:cs typeface="+mn-cs"/>
              </a:rPr>
              <a:t> te </a:t>
            </a:r>
            <a:r>
              <a:rPr kumimoji="0" lang="en-US" sz="17600" b="0" i="1" u="none" strike="noStrike" kern="1200" cap="none" spc="0" normalizeH="0" baseline="0" noProof="0" dirty="0" err="1" smtClean="0">
                <a:ln>
                  <a:noFill/>
                </a:ln>
                <a:solidFill>
                  <a:srgbClr val="FFFF00"/>
                </a:solidFill>
                <a:effectLst/>
                <a:uLnTx/>
                <a:uFillTx/>
                <a:latin typeface="Arial Rounded MT Bold" pitchFamily="34" charset="0"/>
                <a:ea typeface="+mn-ea"/>
                <a:cs typeface="+mn-cs"/>
              </a:rPr>
              <a:t>gaan</a:t>
            </a:r>
            <a:endParaRPr kumimoji="0" lang="en-US" sz="7100" b="1" i="1" u="none" strike="noStrike" kern="1200" cap="none" spc="0" normalizeH="0" baseline="0" noProof="0" dirty="0" smtClean="0">
              <a:ln>
                <a:noFill/>
              </a:ln>
              <a:solidFill>
                <a:schemeClr val="tx1"/>
              </a:solidFill>
              <a:effectLst/>
              <a:uLnTx/>
              <a:uFillTx/>
              <a:latin typeface="Arial Rounded MT Bold" pitchFamily="34" charset="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H:\martin\presentaties\illustraties\dead-horse.gif"/>
          <p:cNvPicPr>
            <a:picLocks noChangeAspect="1" noChangeArrowheads="1"/>
          </p:cNvPicPr>
          <p:nvPr/>
        </p:nvPicPr>
        <p:blipFill>
          <a:blip r:embed="rId2" cstate="print"/>
          <a:srcRect/>
          <a:stretch>
            <a:fillRect/>
          </a:stretch>
        </p:blipFill>
        <p:spPr bwMode="auto">
          <a:xfrm>
            <a:off x="-36512" y="836712"/>
            <a:ext cx="9353566" cy="6120680"/>
          </a:xfrm>
          <a:prstGeom prst="rect">
            <a:avLst/>
          </a:prstGeom>
          <a:noFill/>
          <a:ln w="9525">
            <a:noFill/>
            <a:miter lim="800000"/>
            <a:headEnd/>
            <a:tailEnd/>
          </a:ln>
        </p:spPr>
      </p:pic>
      <p:sp>
        <p:nvSpPr>
          <p:cNvPr id="8195" name="Rectangle 6"/>
          <p:cNvSpPr>
            <a:spLocks noChangeArrowheads="1"/>
          </p:cNvSpPr>
          <p:nvPr/>
        </p:nvSpPr>
        <p:spPr bwMode="auto">
          <a:xfrm>
            <a:off x="179388" y="97468"/>
            <a:ext cx="8839200" cy="523220"/>
          </a:xfrm>
          <a:prstGeom prst="rect">
            <a:avLst/>
          </a:prstGeom>
          <a:noFill/>
          <a:ln w="9525">
            <a:noFill/>
            <a:miter lim="800000"/>
            <a:headEnd/>
            <a:tailEnd/>
          </a:ln>
        </p:spPr>
        <p:txBody>
          <a:bodyPr>
            <a:spAutoFit/>
          </a:bodyPr>
          <a:lstStyle/>
          <a:p>
            <a:pPr algn="ctr"/>
            <a:r>
              <a:rPr lang="nl-NL" sz="2800" b="1" dirty="0" smtClean="0">
                <a:solidFill>
                  <a:schemeClr val="bg1"/>
                </a:solidFill>
                <a:latin typeface="Trebuchet MS" pitchFamily="34" charset="0"/>
              </a:rPr>
              <a:t>Of dit?</a:t>
            </a:r>
            <a:endParaRPr lang="nl-NL" sz="2800" b="1" dirty="0">
              <a:solidFill>
                <a:schemeClr val="bg1"/>
              </a:solidFill>
              <a:latin typeface="Trebuchet MS"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9392"/>
            <a:ext cx="8229600" cy="1143000"/>
          </a:xfrm>
        </p:spPr>
        <p:txBody>
          <a:bodyPr>
            <a:normAutofit/>
          </a:bodyPr>
          <a:lstStyle/>
          <a:p>
            <a:r>
              <a:rPr lang="nl-NL" sz="6000" dirty="0" smtClean="0">
                <a:solidFill>
                  <a:srgbClr val="FFFF00"/>
                </a:solidFill>
              </a:rPr>
              <a:t>Socratisch Motiveren</a:t>
            </a:r>
            <a:endParaRPr lang="nl-NL" sz="6000" dirty="0">
              <a:solidFill>
                <a:srgbClr val="FFFF00"/>
              </a:solidFill>
            </a:endParaRPr>
          </a:p>
        </p:txBody>
      </p:sp>
      <p:sp>
        <p:nvSpPr>
          <p:cNvPr id="3" name="Tijdelijke aanduiding voor inhoud 2"/>
          <p:cNvSpPr>
            <a:spLocks noGrp="1"/>
          </p:cNvSpPr>
          <p:nvPr>
            <p:ph idx="1"/>
          </p:nvPr>
        </p:nvSpPr>
        <p:spPr>
          <a:xfrm>
            <a:off x="252536" y="1628800"/>
            <a:ext cx="9144000" cy="4525963"/>
          </a:xfrm>
        </p:spPr>
        <p:txBody>
          <a:bodyPr>
            <a:normAutofit/>
          </a:bodyPr>
          <a:lstStyle/>
          <a:p>
            <a:pPr>
              <a:buNone/>
            </a:pPr>
            <a:r>
              <a:rPr lang="nl-NL" sz="4400" dirty="0" smtClean="0">
                <a:solidFill>
                  <a:schemeClr val="bg1"/>
                </a:solidFill>
              </a:rPr>
              <a:t>1. Het probleem bepalen</a:t>
            </a:r>
          </a:p>
          <a:p>
            <a:pPr>
              <a:buNone/>
            </a:pPr>
            <a:r>
              <a:rPr lang="nl-NL" sz="4400" dirty="0" smtClean="0">
                <a:solidFill>
                  <a:schemeClr val="bg1"/>
                </a:solidFill>
              </a:rPr>
              <a:t>2. De formule voor duurzame gedragsverandering invullen</a:t>
            </a:r>
          </a:p>
          <a:p>
            <a:pPr>
              <a:buNone/>
            </a:pPr>
            <a:r>
              <a:rPr lang="nl-NL" sz="4400" dirty="0" smtClean="0">
                <a:solidFill>
                  <a:schemeClr val="bg1"/>
                </a:solidFill>
              </a:rPr>
              <a:t>3. Bij score ‘0’: De context erbij betrekken om te bekijken of en hoe de score boven 0 kan komen</a:t>
            </a:r>
            <a:endParaRPr lang="nl-NL" sz="44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6512" y="2420888"/>
            <a:ext cx="9144000" cy="1470025"/>
          </a:xfrm>
        </p:spPr>
        <p:txBody>
          <a:bodyPr>
            <a:noAutofit/>
          </a:bodyPr>
          <a:lstStyle/>
          <a:p>
            <a:r>
              <a:rPr lang="nl-NL" sz="6600" b="1" dirty="0" smtClean="0">
                <a:solidFill>
                  <a:srgbClr val="FFFF00"/>
                </a:solidFill>
              </a:rPr>
              <a:t>Werken met</a:t>
            </a:r>
            <a:br>
              <a:rPr lang="nl-NL" sz="6600" b="1" dirty="0" smtClean="0">
                <a:solidFill>
                  <a:srgbClr val="FFFF00"/>
                </a:solidFill>
              </a:rPr>
            </a:br>
            <a:r>
              <a:rPr lang="nl-NL" sz="6600" b="1" dirty="0" smtClean="0">
                <a:solidFill>
                  <a:srgbClr val="FFFF00"/>
                </a:solidFill>
              </a:rPr>
              <a:t> </a:t>
            </a:r>
            <a:br>
              <a:rPr lang="nl-NL" sz="6600" b="1" dirty="0" smtClean="0">
                <a:solidFill>
                  <a:srgbClr val="FFFF00"/>
                </a:solidFill>
              </a:rPr>
            </a:br>
            <a:r>
              <a:rPr lang="nl-NL" sz="6600" b="1" dirty="0" smtClean="0">
                <a:solidFill>
                  <a:srgbClr val="FFFF00"/>
                </a:solidFill>
              </a:rPr>
              <a:t>het Innerlijk</a:t>
            </a:r>
            <a:br>
              <a:rPr lang="nl-NL" sz="6600" b="1" dirty="0" smtClean="0">
                <a:solidFill>
                  <a:srgbClr val="FFFF00"/>
                </a:solidFill>
              </a:rPr>
            </a:br>
            <a:r>
              <a:rPr lang="nl-NL" sz="6600" b="1" dirty="0" smtClean="0">
                <a:solidFill>
                  <a:srgbClr val="FFFF00"/>
                </a:solidFill>
              </a:rPr>
              <a:t> Bureaublad</a:t>
            </a:r>
            <a:endParaRPr lang="nl-NL" sz="3200" b="1" dirty="0">
              <a:solidFill>
                <a:srgbClr val="FF0000"/>
              </a:solidFill>
            </a:endParaRPr>
          </a:p>
        </p:txBody>
      </p:sp>
      <p:sp>
        <p:nvSpPr>
          <p:cNvPr id="3" name="Tekstvak 2"/>
          <p:cNvSpPr txBox="1"/>
          <p:nvPr/>
        </p:nvSpPr>
        <p:spPr>
          <a:xfrm>
            <a:off x="-252536" y="1024275"/>
            <a:ext cx="2304256" cy="4708981"/>
          </a:xfrm>
          <a:prstGeom prst="rect">
            <a:avLst/>
          </a:prstGeom>
          <a:noFill/>
        </p:spPr>
        <p:txBody>
          <a:bodyPr wrap="square" rtlCol="0">
            <a:spAutoFit/>
          </a:bodyPr>
          <a:lstStyle/>
          <a:p>
            <a:r>
              <a:rPr lang="nl-NL" sz="30000" dirty="0" smtClean="0">
                <a:solidFill>
                  <a:schemeClr val="bg1"/>
                </a:solidFill>
              </a:rPr>
              <a:t>3</a:t>
            </a:r>
            <a:endParaRPr lang="nl-NL" sz="300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p:nvPr>
        </p:nvSpPr>
        <p:spPr>
          <a:xfrm>
            <a:off x="0" y="2679055"/>
            <a:ext cx="9144000" cy="1470025"/>
          </a:xfrm>
        </p:spPr>
        <p:txBody>
          <a:bodyPr>
            <a:normAutofit fontScale="90000"/>
          </a:bodyPr>
          <a:lstStyle/>
          <a:p>
            <a:pPr>
              <a:defRPr/>
            </a:pPr>
            <a:r>
              <a:rPr lang="nl-NL" sz="6000" b="1" i="1" dirty="0" smtClean="0">
                <a:solidFill>
                  <a:schemeClr val="accent1">
                    <a:lumMod val="40000"/>
                    <a:lumOff val="60000"/>
                  </a:schemeClr>
                </a:solidFill>
              </a:rPr>
              <a:t>Moderne Psychotherapie:</a:t>
            </a:r>
            <a:r>
              <a:rPr lang="nl-NL" sz="6000" b="1" i="1" dirty="0" smtClean="0">
                <a:solidFill>
                  <a:srgbClr val="FFFF00"/>
                </a:solidFill>
              </a:rPr>
              <a:t/>
            </a:r>
            <a:br>
              <a:rPr lang="nl-NL" sz="6000" b="1" i="1" dirty="0" smtClean="0">
                <a:solidFill>
                  <a:srgbClr val="FFFF00"/>
                </a:solidFill>
              </a:rPr>
            </a:br>
            <a:r>
              <a:rPr lang="nl-NL" sz="6000" b="1" i="1" dirty="0" smtClean="0">
                <a:solidFill>
                  <a:srgbClr val="FFFF00"/>
                </a:solidFill>
              </a:rPr>
              <a:t/>
            </a:r>
            <a:br>
              <a:rPr lang="nl-NL" sz="6000" b="1" i="1" dirty="0" smtClean="0">
                <a:solidFill>
                  <a:srgbClr val="FFFF00"/>
                </a:solidFill>
              </a:rPr>
            </a:br>
            <a:r>
              <a:rPr lang="nl-NL" sz="6000" b="1" i="1" dirty="0" smtClean="0">
                <a:solidFill>
                  <a:srgbClr val="FFFF00"/>
                </a:solidFill>
              </a:rPr>
              <a:t>niet gericht op klachtreductie maar op het ontwikkelen van </a:t>
            </a:r>
            <a:r>
              <a:rPr lang="nl-NL" sz="8900" b="1" i="1" u="sng" dirty="0" smtClean="0">
                <a:solidFill>
                  <a:schemeClr val="accent1">
                    <a:lumMod val="40000"/>
                    <a:lumOff val="60000"/>
                  </a:schemeClr>
                </a:solidFill>
              </a:rPr>
              <a:t>veerkracht</a:t>
            </a:r>
            <a:r>
              <a:rPr lang="nl-NL" sz="8900" b="1" i="1" u="sng" dirty="0" smtClean="0">
                <a:solidFill>
                  <a:srgbClr val="FF0000"/>
                </a:solidFill>
              </a:rPr>
              <a:t/>
            </a:r>
            <a:br>
              <a:rPr lang="nl-NL" sz="8900" b="1" i="1" u="sng" dirty="0" smtClean="0">
                <a:solidFill>
                  <a:srgbClr val="FF0000"/>
                </a:solidFill>
              </a:rPr>
            </a:br>
            <a:r>
              <a:rPr lang="nl-NL" sz="6000" b="1" i="1" dirty="0" smtClean="0">
                <a:solidFill>
                  <a:srgbClr val="FFFF00"/>
                </a:solidFill>
              </a:rPr>
              <a:t>regie, steun, </a:t>
            </a:r>
            <a:br>
              <a:rPr lang="nl-NL" sz="6000" b="1" i="1" dirty="0" smtClean="0">
                <a:solidFill>
                  <a:srgbClr val="FFFF00"/>
                </a:solidFill>
              </a:rPr>
            </a:br>
            <a:r>
              <a:rPr lang="nl-NL" sz="6000" b="1" i="1" dirty="0" smtClean="0">
                <a:solidFill>
                  <a:srgbClr val="FFFF00"/>
                </a:solidFill>
              </a:rPr>
              <a:t>dagactiviteiten en zingeving</a:t>
            </a:r>
            <a:endParaRPr lang="nl-NL" sz="9600" b="1" i="1" dirty="0" smtClean="0">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384300"/>
          </a:xfrm>
        </p:spPr>
        <p:txBody>
          <a:bodyPr/>
          <a:lstStyle/>
          <a:p>
            <a:pPr>
              <a:defRPr/>
            </a:pPr>
            <a:r>
              <a:rPr lang="nl-NL" sz="4800" b="1" i="1" dirty="0" smtClean="0">
                <a:solidFill>
                  <a:srgbClr val="FFFF00"/>
                </a:solidFill>
                <a:latin typeface="+mn-lt"/>
              </a:rPr>
              <a:t>Het belang van Neurale netwerken</a:t>
            </a:r>
            <a:endParaRPr lang="nl-NL" sz="2000" u="sng" dirty="0" smtClean="0">
              <a:solidFill>
                <a:srgbClr val="FFFF00"/>
              </a:solidFill>
              <a:latin typeface="+mn-lt"/>
            </a:endParaRPr>
          </a:p>
        </p:txBody>
      </p:sp>
      <p:sp>
        <p:nvSpPr>
          <p:cNvPr id="27651" name="Rectangle 3"/>
          <p:cNvSpPr>
            <a:spLocks noGrp="1" noChangeArrowheads="1"/>
          </p:cNvSpPr>
          <p:nvPr>
            <p:ph type="body" idx="1"/>
          </p:nvPr>
        </p:nvSpPr>
        <p:spPr>
          <a:xfrm>
            <a:off x="0" y="1762124"/>
            <a:ext cx="9144000" cy="5095875"/>
          </a:xfrm>
        </p:spPr>
        <p:txBody>
          <a:bodyPr>
            <a:normAutofit/>
          </a:bodyPr>
          <a:lstStyle/>
          <a:p>
            <a:pPr>
              <a:lnSpc>
                <a:spcPct val="90000"/>
              </a:lnSpc>
            </a:pPr>
            <a:r>
              <a:rPr lang="nl-NL" dirty="0" smtClean="0">
                <a:solidFill>
                  <a:schemeClr val="accent1">
                    <a:lumMod val="40000"/>
                    <a:lumOff val="60000"/>
                  </a:schemeClr>
                </a:solidFill>
              </a:rPr>
              <a:t>De terugvalpercentages bij (succesvolle) psychotherapie zijn indrukwekkend</a:t>
            </a:r>
          </a:p>
          <a:p>
            <a:pPr lvl="1">
              <a:lnSpc>
                <a:spcPct val="90000"/>
              </a:lnSpc>
            </a:pPr>
            <a:r>
              <a:rPr lang="nl-NL" dirty="0" smtClean="0">
                <a:solidFill>
                  <a:schemeClr val="accent1">
                    <a:lumMod val="40000"/>
                    <a:lumOff val="60000"/>
                  </a:schemeClr>
                </a:solidFill>
              </a:rPr>
              <a:t>Kennelijk ‘blijft’ het oude gedrag ‘ergens’</a:t>
            </a:r>
          </a:p>
          <a:p>
            <a:pPr>
              <a:lnSpc>
                <a:spcPct val="90000"/>
              </a:lnSpc>
            </a:pPr>
            <a:r>
              <a:rPr lang="nl-NL" dirty="0" smtClean="0">
                <a:solidFill>
                  <a:schemeClr val="accent1">
                    <a:lumMod val="40000"/>
                    <a:lumOff val="60000"/>
                  </a:schemeClr>
                </a:solidFill>
              </a:rPr>
              <a:t>Afleren kan niet</a:t>
            </a:r>
          </a:p>
          <a:p>
            <a:pPr lvl="1">
              <a:lnSpc>
                <a:spcPct val="90000"/>
              </a:lnSpc>
            </a:pPr>
            <a:r>
              <a:rPr lang="nl-NL" dirty="0" smtClean="0">
                <a:solidFill>
                  <a:schemeClr val="accent1">
                    <a:lumMod val="40000"/>
                    <a:lumOff val="60000"/>
                  </a:schemeClr>
                </a:solidFill>
              </a:rPr>
              <a:t>Eenmaal aangeleerd gedrag blijft bewaard in neurale netwerken</a:t>
            </a:r>
          </a:p>
          <a:p>
            <a:pPr>
              <a:lnSpc>
                <a:spcPct val="90000"/>
              </a:lnSpc>
            </a:pPr>
            <a:r>
              <a:rPr lang="nl-NL" dirty="0" smtClean="0">
                <a:solidFill>
                  <a:schemeClr val="accent1">
                    <a:lumMod val="40000"/>
                    <a:lumOff val="60000"/>
                  </a:schemeClr>
                </a:solidFill>
              </a:rPr>
              <a:t>Aanleren kan wel</a:t>
            </a:r>
          </a:p>
          <a:p>
            <a:pPr lvl="1">
              <a:lnSpc>
                <a:spcPct val="90000"/>
              </a:lnSpc>
            </a:pPr>
            <a:r>
              <a:rPr lang="nl-NL" dirty="0" smtClean="0">
                <a:solidFill>
                  <a:schemeClr val="accent1">
                    <a:lumMod val="40000"/>
                    <a:lumOff val="60000"/>
                  </a:schemeClr>
                </a:solidFill>
              </a:rPr>
              <a:t>Er zijn altijd nieuwe netwerken te vormen</a:t>
            </a:r>
          </a:p>
          <a:p>
            <a:pPr>
              <a:lnSpc>
                <a:spcPct val="90000"/>
              </a:lnSpc>
            </a:pPr>
            <a:r>
              <a:rPr lang="nl-NL" dirty="0" smtClean="0">
                <a:solidFill>
                  <a:schemeClr val="accent1">
                    <a:lumMod val="40000"/>
                    <a:lumOff val="60000"/>
                  </a:schemeClr>
                </a:solidFill>
              </a:rPr>
              <a:t>De sterkste wint! </a:t>
            </a:r>
          </a:p>
          <a:p>
            <a:pPr lvl="1">
              <a:lnSpc>
                <a:spcPct val="90000"/>
              </a:lnSpc>
            </a:pPr>
            <a:r>
              <a:rPr lang="nl-NL" dirty="0" smtClean="0">
                <a:solidFill>
                  <a:schemeClr val="accent1">
                    <a:lumMod val="40000"/>
                    <a:lumOff val="60000"/>
                  </a:schemeClr>
                </a:solidFill>
              </a:rPr>
              <a:t>‘</a:t>
            </a:r>
            <a:r>
              <a:rPr lang="nl-NL" dirty="0" err="1" smtClean="0">
                <a:solidFill>
                  <a:schemeClr val="accent1">
                    <a:lumMod val="40000"/>
                    <a:lumOff val="60000"/>
                  </a:schemeClr>
                </a:solidFill>
              </a:rPr>
              <a:t>retrieval</a:t>
            </a:r>
            <a:r>
              <a:rPr lang="nl-NL" dirty="0" smtClean="0">
                <a:solidFill>
                  <a:schemeClr val="accent1">
                    <a:lumMod val="40000"/>
                    <a:lumOff val="60000"/>
                  </a:schemeClr>
                </a:solidFill>
              </a:rPr>
              <a:t> </a:t>
            </a:r>
            <a:r>
              <a:rPr lang="nl-NL" dirty="0" err="1" smtClean="0">
                <a:solidFill>
                  <a:schemeClr val="accent1">
                    <a:lumMod val="40000"/>
                    <a:lumOff val="60000"/>
                  </a:schemeClr>
                </a:solidFill>
              </a:rPr>
              <a:t>competition</a:t>
            </a:r>
            <a:r>
              <a:rPr lang="nl-NL" dirty="0" smtClean="0">
                <a:solidFill>
                  <a:schemeClr val="accent1">
                    <a:lumMod val="40000"/>
                    <a:lumOff val="60000"/>
                  </a:schemeClr>
                </a:solidFill>
              </a:rPr>
              <a:t>’ </a:t>
            </a:r>
            <a:r>
              <a:rPr lang="nl-NL" sz="1400" dirty="0" smtClean="0">
                <a:solidFill>
                  <a:schemeClr val="accent1">
                    <a:lumMod val="40000"/>
                    <a:lumOff val="60000"/>
                  </a:schemeClr>
                </a:solidFill>
              </a:rPr>
              <a:t>(</a:t>
            </a:r>
            <a:r>
              <a:rPr lang="nl-NL" sz="1400" dirty="0" err="1" smtClean="0">
                <a:solidFill>
                  <a:schemeClr val="accent1">
                    <a:lumMod val="40000"/>
                    <a:lumOff val="60000"/>
                  </a:schemeClr>
                </a:solidFill>
              </a:rPr>
              <a:t>Brewin</a:t>
            </a:r>
            <a:r>
              <a:rPr lang="nl-NL" sz="1400" dirty="0" smtClean="0">
                <a:solidFill>
                  <a:schemeClr val="accent1">
                    <a:lumMod val="40000"/>
                    <a:lumOff val="60000"/>
                  </a:schemeClr>
                </a:solidFill>
              </a:rPr>
              <a:t>,</a:t>
            </a:r>
            <a:r>
              <a:rPr lang="en-US" sz="1400" dirty="0" smtClean="0">
                <a:solidFill>
                  <a:schemeClr val="accent1">
                    <a:lumMod val="40000"/>
                    <a:lumOff val="60000"/>
                  </a:schemeClr>
                </a:solidFill>
              </a:rPr>
              <a:t> </a:t>
            </a:r>
            <a:r>
              <a:rPr lang="en-US" sz="1400" dirty="0" err="1" smtClean="0">
                <a:solidFill>
                  <a:schemeClr val="accent1">
                    <a:lumMod val="40000"/>
                    <a:lumOff val="60000"/>
                  </a:schemeClr>
                </a:solidFill>
              </a:rPr>
              <a:t>Behaviour</a:t>
            </a:r>
            <a:r>
              <a:rPr lang="en-US" sz="1400" dirty="0" smtClean="0">
                <a:solidFill>
                  <a:schemeClr val="accent1">
                    <a:lumMod val="40000"/>
                    <a:lumOff val="60000"/>
                  </a:schemeClr>
                </a:solidFill>
              </a:rPr>
              <a:t> Research and Therapy 44 (2006) 765–784)</a:t>
            </a:r>
            <a:endParaRPr lang="nl-NL" sz="1400" dirty="0" smtClean="0">
              <a:solidFill>
                <a:schemeClr val="accent1">
                  <a:lumMod val="40000"/>
                  <a:lumOff val="60000"/>
                </a:schemeClr>
              </a:solidFill>
            </a:endParaRPr>
          </a:p>
          <a:p>
            <a:pPr lvl="1">
              <a:lnSpc>
                <a:spcPct val="90000"/>
              </a:lnSpc>
            </a:pPr>
            <a:endParaRPr lang="nl-NL" dirty="0"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338" name="Tijdelijke aanduiding voor dianummer 4"/>
          <p:cNvSpPr>
            <a:spLocks noGrp="1"/>
          </p:cNvSpPr>
          <p:nvPr>
            <p:ph type="sldNum" sz="quarter" idx="12"/>
          </p:nvPr>
        </p:nvSpPr>
        <p:spPr/>
        <p:txBody>
          <a:bodyPr/>
          <a:lstStyle/>
          <a:p>
            <a:pPr>
              <a:defRPr/>
            </a:pPr>
            <a:fld id="{0FD88F75-D8C5-49E3-A2FB-31CEECDE03D7}" type="slidenum">
              <a:rPr lang="nl-NL" smtClean="0"/>
              <a:pPr>
                <a:defRPr/>
              </a:pPr>
              <a:t>44</a:t>
            </a:fld>
            <a:endParaRPr lang="nl-NL" smtClean="0"/>
          </a:p>
        </p:txBody>
      </p:sp>
      <p:sp>
        <p:nvSpPr>
          <p:cNvPr id="14339" name="Rectangle 2"/>
          <p:cNvSpPr>
            <a:spLocks noGrp="1" noChangeArrowheads="1"/>
          </p:cNvSpPr>
          <p:nvPr>
            <p:ph type="title"/>
          </p:nvPr>
        </p:nvSpPr>
        <p:spPr>
          <a:xfrm>
            <a:off x="0" y="228600"/>
            <a:ext cx="9144000" cy="1828800"/>
          </a:xfrm>
          <a:solidFill>
            <a:schemeClr val="accent1">
              <a:lumMod val="20000"/>
              <a:lumOff val="80000"/>
            </a:schemeClr>
          </a:solidFill>
        </p:spPr>
        <p:txBody>
          <a:bodyPr>
            <a:normAutofit fontScale="90000"/>
          </a:bodyPr>
          <a:lstStyle/>
          <a:p>
            <a:pPr>
              <a:defRPr/>
            </a:pPr>
            <a:r>
              <a:rPr lang="nl-NL" dirty="0" err="1" smtClean="0">
                <a:latin typeface="Myriad Web" pitchFamily="34" charset="0"/>
              </a:rPr>
              <a:t>Contra-conditioneren</a:t>
            </a:r>
            <a:r>
              <a:rPr lang="nl-NL" dirty="0" smtClean="0">
                <a:latin typeface="Myriad Web" pitchFamily="34" charset="0"/>
              </a:rPr>
              <a:t> / Aandachtsmanipulatie </a:t>
            </a:r>
            <a:br>
              <a:rPr lang="nl-NL" dirty="0" smtClean="0">
                <a:latin typeface="Myriad Web" pitchFamily="34" charset="0"/>
              </a:rPr>
            </a:br>
            <a:r>
              <a:rPr lang="nl-NL" sz="2400" b="1" dirty="0" smtClean="0">
                <a:latin typeface="Myriad Web" pitchFamily="34" charset="0"/>
              </a:rPr>
              <a:t>de aandacht verplaatsen naar het gewenste programma, </a:t>
            </a:r>
            <a:br>
              <a:rPr lang="nl-NL" sz="2400" b="1" dirty="0" smtClean="0">
                <a:latin typeface="Myriad Web" pitchFamily="34" charset="0"/>
              </a:rPr>
            </a:br>
            <a:r>
              <a:rPr lang="nl-NL" sz="2400" b="1" dirty="0" smtClean="0">
                <a:latin typeface="Myriad Web" pitchFamily="34" charset="0"/>
              </a:rPr>
              <a:t>terwijl het ongewenste programma actief is</a:t>
            </a:r>
            <a:endParaRPr lang="nl-NL" dirty="0" smtClean="0">
              <a:latin typeface="Myriad Web" pitchFamily="34" charset="0"/>
            </a:endParaRPr>
          </a:p>
        </p:txBody>
      </p:sp>
      <p:sp>
        <p:nvSpPr>
          <p:cNvPr id="16388" name="WordArt 3"/>
          <p:cNvSpPr>
            <a:spLocks noChangeArrowheads="1" noChangeShapeType="1" noTextEdit="1"/>
          </p:cNvSpPr>
          <p:nvPr/>
        </p:nvSpPr>
        <p:spPr bwMode="auto">
          <a:xfrm>
            <a:off x="304800" y="2895600"/>
            <a:ext cx="2667000" cy="361950"/>
          </a:xfrm>
          <a:prstGeom prst="rect">
            <a:avLst/>
          </a:prstGeom>
        </p:spPr>
        <p:txBody>
          <a:bodyPr wrap="none" fromWordArt="1">
            <a:prstTxWarp prst="textPlain">
              <a:avLst>
                <a:gd name="adj" fmla="val 50000"/>
              </a:avLst>
            </a:prstTxWarp>
          </a:bodyPr>
          <a:lstStyle/>
          <a:p>
            <a:pPr algn="ctr"/>
            <a:r>
              <a:rPr lang="nl-NL" sz="2000" kern="10">
                <a:ln w="9525">
                  <a:solidFill>
                    <a:srgbClr val="000000"/>
                  </a:solidFill>
                  <a:round/>
                  <a:headEnd/>
                  <a:tailEnd/>
                </a:ln>
                <a:latin typeface="Arial Black"/>
              </a:rPr>
              <a:t>ongewenste stimulus</a:t>
            </a:r>
          </a:p>
        </p:txBody>
      </p:sp>
      <p:sp>
        <p:nvSpPr>
          <p:cNvPr id="16389" name="WordArt 4"/>
          <p:cNvSpPr>
            <a:spLocks noChangeArrowheads="1" noChangeShapeType="1" noTextEdit="1"/>
          </p:cNvSpPr>
          <p:nvPr/>
        </p:nvSpPr>
        <p:spPr bwMode="auto">
          <a:xfrm>
            <a:off x="6324600" y="2895600"/>
            <a:ext cx="2562225" cy="361950"/>
          </a:xfrm>
          <a:prstGeom prst="rect">
            <a:avLst/>
          </a:prstGeom>
        </p:spPr>
        <p:txBody>
          <a:bodyPr wrap="none" fromWordArt="1">
            <a:prstTxWarp prst="textPlain">
              <a:avLst>
                <a:gd name="adj" fmla="val 50000"/>
              </a:avLst>
            </a:prstTxWarp>
          </a:bodyPr>
          <a:lstStyle/>
          <a:p>
            <a:pPr algn="ctr"/>
            <a:r>
              <a:rPr lang="nl-NL" sz="2000" kern="10">
                <a:ln w="9525">
                  <a:solidFill>
                    <a:srgbClr val="000000"/>
                  </a:solidFill>
                  <a:round/>
                  <a:headEnd/>
                  <a:tailEnd/>
                </a:ln>
                <a:latin typeface="Arial Black"/>
              </a:rPr>
              <a:t>ongewenste respons</a:t>
            </a:r>
          </a:p>
        </p:txBody>
      </p:sp>
      <p:sp>
        <p:nvSpPr>
          <p:cNvPr id="16390" name="Line 5"/>
          <p:cNvSpPr>
            <a:spLocks noChangeShapeType="1"/>
          </p:cNvSpPr>
          <p:nvPr/>
        </p:nvSpPr>
        <p:spPr bwMode="auto">
          <a:xfrm>
            <a:off x="381000" y="2133600"/>
            <a:ext cx="8534400" cy="0"/>
          </a:xfrm>
          <a:prstGeom prst="line">
            <a:avLst/>
          </a:prstGeom>
          <a:noFill/>
          <a:ln w="28575">
            <a:solidFill>
              <a:schemeClr val="tx1"/>
            </a:solidFill>
            <a:round/>
            <a:headEnd/>
            <a:tailEnd/>
          </a:ln>
        </p:spPr>
        <p:txBody>
          <a:bodyPr wrap="none" anchor="ctr"/>
          <a:lstStyle/>
          <a:p>
            <a:endParaRPr lang="nl-NL"/>
          </a:p>
        </p:txBody>
      </p:sp>
      <p:sp>
        <p:nvSpPr>
          <p:cNvPr id="16391" name="Line 6"/>
          <p:cNvSpPr>
            <a:spLocks noChangeShapeType="1"/>
          </p:cNvSpPr>
          <p:nvPr/>
        </p:nvSpPr>
        <p:spPr bwMode="auto">
          <a:xfrm>
            <a:off x="3200400" y="3124200"/>
            <a:ext cx="2895600" cy="0"/>
          </a:xfrm>
          <a:prstGeom prst="line">
            <a:avLst/>
          </a:prstGeom>
          <a:noFill/>
          <a:ln w="76200">
            <a:solidFill>
              <a:schemeClr val="tx1"/>
            </a:solidFill>
            <a:prstDash val="dash"/>
            <a:round/>
            <a:headEnd/>
            <a:tailEnd type="triangle" w="med" len="med"/>
          </a:ln>
        </p:spPr>
        <p:txBody>
          <a:bodyPr wrap="none" anchor="ctr"/>
          <a:lstStyle/>
          <a:p>
            <a:endParaRPr lang="nl-NL"/>
          </a:p>
        </p:txBody>
      </p:sp>
      <p:sp>
        <p:nvSpPr>
          <p:cNvPr id="16392" name="WordArt 7"/>
          <p:cNvSpPr>
            <a:spLocks noChangeArrowheads="1" noChangeShapeType="1" noTextEdit="1"/>
          </p:cNvSpPr>
          <p:nvPr/>
        </p:nvSpPr>
        <p:spPr bwMode="auto">
          <a:xfrm>
            <a:off x="304800" y="6172200"/>
            <a:ext cx="2667000" cy="361950"/>
          </a:xfrm>
          <a:prstGeom prst="rect">
            <a:avLst/>
          </a:prstGeom>
        </p:spPr>
        <p:txBody>
          <a:bodyPr wrap="none" fromWordArt="1">
            <a:prstTxWarp prst="textPlain">
              <a:avLst>
                <a:gd name="adj" fmla="val 50000"/>
              </a:avLst>
            </a:prstTxWarp>
          </a:bodyPr>
          <a:lstStyle/>
          <a:p>
            <a:pPr algn="ctr"/>
            <a:r>
              <a:rPr lang="nl-NL" sz="2000" kern="10">
                <a:ln w="9525">
                  <a:solidFill>
                    <a:srgbClr val="000000"/>
                  </a:solidFill>
                  <a:round/>
                  <a:headEnd/>
                  <a:tailEnd/>
                </a:ln>
                <a:solidFill>
                  <a:srgbClr val="FFFF00"/>
                </a:solidFill>
                <a:latin typeface="Arial Black"/>
              </a:rPr>
              <a:t>gewenste stimulus</a:t>
            </a:r>
          </a:p>
        </p:txBody>
      </p:sp>
      <p:sp>
        <p:nvSpPr>
          <p:cNvPr id="16393" name="WordArt 8"/>
          <p:cNvSpPr>
            <a:spLocks noChangeArrowheads="1" noChangeShapeType="1" noTextEdit="1"/>
          </p:cNvSpPr>
          <p:nvPr/>
        </p:nvSpPr>
        <p:spPr bwMode="auto">
          <a:xfrm>
            <a:off x="6324600" y="6172200"/>
            <a:ext cx="2562225" cy="361950"/>
          </a:xfrm>
          <a:prstGeom prst="rect">
            <a:avLst/>
          </a:prstGeom>
        </p:spPr>
        <p:txBody>
          <a:bodyPr wrap="none" fromWordArt="1">
            <a:prstTxWarp prst="textPlain">
              <a:avLst>
                <a:gd name="adj" fmla="val 50000"/>
              </a:avLst>
            </a:prstTxWarp>
          </a:bodyPr>
          <a:lstStyle/>
          <a:p>
            <a:pPr algn="ctr"/>
            <a:r>
              <a:rPr lang="nl-NL" sz="2000" kern="10">
                <a:ln w="9525">
                  <a:solidFill>
                    <a:srgbClr val="000000"/>
                  </a:solidFill>
                  <a:round/>
                  <a:headEnd/>
                  <a:tailEnd/>
                </a:ln>
                <a:solidFill>
                  <a:srgbClr val="FF0000"/>
                </a:solidFill>
                <a:latin typeface="Arial Black"/>
              </a:rPr>
              <a:t>gewenste respons</a:t>
            </a:r>
          </a:p>
        </p:txBody>
      </p:sp>
      <p:sp>
        <p:nvSpPr>
          <p:cNvPr id="16394" name="Line 9"/>
          <p:cNvSpPr>
            <a:spLocks noChangeShapeType="1"/>
          </p:cNvSpPr>
          <p:nvPr/>
        </p:nvSpPr>
        <p:spPr bwMode="auto">
          <a:xfrm>
            <a:off x="3200400" y="6400800"/>
            <a:ext cx="2895600" cy="0"/>
          </a:xfrm>
          <a:prstGeom prst="line">
            <a:avLst/>
          </a:prstGeom>
          <a:noFill/>
          <a:ln w="76200">
            <a:solidFill>
              <a:schemeClr val="tx1"/>
            </a:solidFill>
            <a:prstDash val="dash"/>
            <a:round/>
            <a:headEnd/>
            <a:tailEnd type="triangle" w="med" len="med"/>
          </a:ln>
        </p:spPr>
        <p:txBody>
          <a:bodyPr wrap="none" anchor="ctr"/>
          <a:lstStyle/>
          <a:p>
            <a:endParaRPr lang="nl-NL"/>
          </a:p>
        </p:txBody>
      </p:sp>
      <p:sp>
        <p:nvSpPr>
          <p:cNvPr id="16395" name="WordArt 10"/>
          <p:cNvSpPr>
            <a:spLocks noChangeArrowheads="1" noChangeShapeType="1" noTextEdit="1"/>
          </p:cNvSpPr>
          <p:nvPr/>
        </p:nvSpPr>
        <p:spPr bwMode="auto">
          <a:xfrm>
            <a:off x="304800" y="4419600"/>
            <a:ext cx="3371850" cy="495300"/>
          </a:xfrm>
          <a:prstGeom prst="rect">
            <a:avLst/>
          </a:prstGeom>
        </p:spPr>
        <p:txBody>
          <a:bodyPr wrap="none" fromWordArt="1">
            <a:prstTxWarp prst="textPlain">
              <a:avLst>
                <a:gd name="adj" fmla="val 50000"/>
              </a:avLst>
            </a:prstTxWarp>
          </a:bodyPr>
          <a:lstStyle/>
          <a:p>
            <a:pPr algn="ctr"/>
            <a:r>
              <a:rPr lang="nl-NL" sz="2800" kern="10">
                <a:ln w="9525">
                  <a:solidFill>
                    <a:srgbClr val="000000"/>
                  </a:solidFill>
                  <a:round/>
                  <a:headEnd/>
                  <a:tailEnd/>
                </a:ln>
                <a:solidFill>
                  <a:srgbClr val="FF0000"/>
                </a:solidFill>
                <a:latin typeface="Arial Black"/>
              </a:rPr>
              <a:t>neutrale stimulus</a:t>
            </a:r>
          </a:p>
        </p:txBody>
      </p:sp>
      <p:sp>
        <p:nvSpPr>
          <p:cNvPr id="16396" name="Line 11"/>
          <p:cNvSpPr>
            <a:spLocks noChangeShapeType="1"/>
          </p:cNvSpPr>
          <p:nvPr/>
        </p:nvSpPr>
        <p:spPr bwMode="auto">
          <a:xfrm flipV="1">
            <a:off x="3886200" y="3352800"/>
            <a:ext cx="2209800" cy="1295400"/>
          </a:xfrm>
          <a:prstGeom prst="line">
            <a:avLst/>
          </a:prstGeom>
          <a:noFill/>
          <a:ln w="76200">
            <a:solidFill>
              <a:schemeClr val="tx1"/>
            </a:solidFill>
            <a:prstDash val="dash"/>
            <a:round/>
            <a:headEnd/>
            <a:tailEnd type="triangle" w="med" len="med"/>
          </a:ln>
        </p:spPr>
        <p:txBody>
          <a:bodyPr wrap="none" anchor="ctr"/>
          <a:lstStyle/>
          <a:p>
            <a:endParaRPr lang="nl-NL"/>
          </a:p>
        </p:txBody>
      </p:sp>
      <p:sp>
        <p:nvSpPr>
          <p:cNvPr id="16397" name="Line 12"/>
          <p:cNvSpPr>
            <a:spLocks noChangeShapeType="1"/>
          </p:cNvSpPr>
          <p:nvPr/>
        </p:nvSpPr>
        <p:spPr bwMode="auto">
          <a:xfrm>
            <a:off x="3886200" y="4724400"/>
            <a:ext cx="2057400" cy="1447800"/>
          </a:xfrm>
          <a:prstGeom prst="line">
            <a:avLst/>
          </a:prstGeom>
          <a:noFill/>
          <a:ln w="76200">
            <a:solidFill>
              <a:schemeClr val="tx1"/>
            </a:solidFill>
            <a:prstDash val="dash"/>
            <a:round/>
            <a:headEnd/>
            <a:tailEnd type="triangle" w="med" len="med"/>
          </a:ln>
        </p:spPr>
        <p:txBody>
          <a:bodyPr wrap="none" anchor="ctr"/>
          <a:lstStyle/>
          <a:p>
            <a:endParaRPr lang="nl-NL"/>
          </a:p>
        </p:txBody>
      </p:sp>
      <p:sp>
        <p:nvSpPr>
          <p:cNvPr id="16398" name="Line 13"/>
          <p:cNvSpPr>
            <a:spLocks noChangeShapeType="1"/>
          </p:cNvSpPr>
          <p:nvPr/>
        </p:nvSpPr>
        <p:spPr bwMode="auto">
          <a:xfrm>
            <a:off x="3810000" y="4724400"/>
            <a:ext cx="5105400" cy="0"/>
          </a:xfrm>
          <a:prstGeom prst="line">
            <a:avLst/>
          </a:prstGeom>
          <a:noFill/>
          <a:ln w="28575">
            <a:solidFill>
              <a:schemeClr val="tx1"/>
            </a:solidFill>
            <a:round/>
            <a:headEnd/>
            <a:tailEnd/>
          </a:ln>
        </p:spPr>
        <p:txBody>
          <a:bodyPr wrap="none" anchor="ctr"/>
          <a:lstStyle/>
          <a:p>
            <a:endParaRPr lang="nl-NL"/>
          </a:p>
        </p:txBody>
      </p:sp>
      <p:sp>
        <p:nvSpPr>
          <p:cNvPr id="16399" name="Line 14"/>
          <p:cNvSpPr>
            <a:spLocks noChangeShapeType="1"/>
          </p:cNvSpPr>
          <p:nvPr/>
        </p:nvSpPr>
        <p:spPr bwMode="auto">
          <a:xfrm>
            <a:off x="1600200" y="3505200"/>
            <a:ext cx="0" cy="838200"/>
          </a:xfrm>
          <a:prstGeom prst="line">
            <a:avLst/>
          </a:prstGeom>
          <a:noFill/>
          <a:ln w="38100">
            <a:solidFill>
              <a:schemeClr val="tx1"/>
            </a:solidFill>
            <a:prstDash val="sysDot"/>
            <a:round/>
            <a:headEnd/>
            <a:tailEnd/>
          </a:ln>
        </p:spPr>
        <p:txBody>
          <a:bodyPr wrap="none" anchor="ctr"/>
          <a:lstStyle/>
          <a:p>
            <a:endParaRPr lang="nl-NL"/>
          </a:p>
        </p:txBody>
      </p:sp>
      <p:sp>
        <p:nvSpPr>
          <p:cNvPr id="16400" name="Line 15"/>
          <p:cNvSpPr>
            <a:spLocks noChangeShapeType="1"/>
          </p:cNvSpPr>
          <p:nvPr/>
        </p:nvSpPr>
        <p:spPr bwMode="auto">
          <a:xfrm>
            <a:off x="1600200" y="5181600"/>
            <a:ext cx="0" cy="838200"/>
          </a:xfrm>
          <a:prstGeom prst="line">
            <a:avLst/>
          </a:prstGeom>
          <a:noFill/>
          <a:ln w="38100">
            <a:solidFill>
              <a:schemeClr val="tx1"/>
            </a:solidFill>
            <a:round/>
            <a:headEnd/>
            <a:tailEnd/>
          </a:ln>
        </p:spPr>
        <p:txBody>
          <a:bodyPr wrap="none" anchor="ctr"/>
          <a:lstStyle/>
          <a:p>
            <a:endParaRPr lang="nl-NL"/>
          </a:p>
        </p:txBody>
      </p:sp>
      <p:sp>
        <p:nvSpPr>
          <p:cNvPr id="16401" name="Line 16"/>
          <p:cNvSpPr>
            <a:spLocks noChangeShapeType="1"/>
          </p:cNvSpPr>
          <p:nvPr/>
        </p:nvSpPr>
        <p:spPr bwMode="auto">
          <a:xfrm flipH="1">
            <a:off x="1219200" y="3810000"/>
            <a:ext cx="838200" cy="304800"/>
          </a:xfrm>
          <a:prstGeom prst="line">
            <a:avLst/>
          </a:prstGeom>
          <a:noFill/>
          <a:ln w="28575">
            <a:solidFill>
              <a:schemeClr val="tx1"/>
            </a:solidFill>
            <a:round/>
            <a:headEnd/>
            <a:tailEnd/>
          </a:ln>
        </p:spPr>
        <p:txBody>
          <a:bodyPr wrap="none" anchor="ctr"/>
          <a:lstStyle/>
          <a:p>
            <a:endParaRPr lang="nl-NL"/>
          </a:p>
        </p:txBody>
      </p:sp>
      <p:sp>
        <p:nvSpPr>
          <p:cNvPr id="16402" name="WordArt 17"/>
          <p:cNvSpPr>
            <a:spLocks noChangeArrowheads="1" noChangeShapeType="1" noTextEdit="1"/>
          </p:cNvSpPr>
          <p:nvPr/>
        </p:nvSpPr>
        <p:spPr bwMode="auto">
          <a:xfrm>
            <a:off x="8229600" y="4191000"/>
            <a:ext cx="619125" cy="361950"/>
          </a:xfrm>
          <a:prstGeom prst="rect">
            <a:avLst/>
          </a:prstGeom>
        </p:spPr>
        <p:txBody>
          <a:bodyPr wrap="none" fromWordArt="1">
            <a:prstTxWarp prst="textPlain">
              <a:avLst>
                <a:gd name="adj" fmla="val 50000"/>
              </a:avLst>
            </a:prstTxWarp>
          </a:bodyPr>
          <a:lstStyle/>
          <a:p>
            <a:pPr algn="ctr"/>
            <a:r>
              <a:rPr lang="nl-NL" sz="2000" kern="10">
                <a:ln w="9525">
                  <a:solidFill>
                    <a:srgbClr val="000000"/>
                  </a:solidFill>
                  <a:round/>
                  <a:headEnd/>
                  <a:tailEnd/>
                </a:ln>
                <a:solidFill>
                  <a:srgbClr val="FF00FF"/>
                </a:solidFill>
                <a:latin typeface="Arial Black"/>
              </a:rPr>
              <a:t>voor</a:t>
            </a:r>
          </a:p>
        </p:txBody>
      </p:sp>
      <p:sp>
        <p:nvSpPr>
          <p:cNvPr id="16403" name="WordArt 18"/>
          <p:cNvSpPr>
            <a:spLocks noChangeArrowheads="1" noChangeShapeType="1" noTextEdit="1"/>
          </p:cNvSpPr>
          <p:nvPr/>
        </p:nvSpPr>
        <p:spPr bwMode="auto">
          <a:xfrm>
            <a:off x="8382000" y="4876800"/>
            <a:ext cx="342900" cy="361950"/>
          </a:xfrm>
          <a:prstGeom prst="rect">
            <a:avLst/>
          </a:prstGeom>
        </p:spPr>
        <p:txBody>
          <a:bodyPr wrap="none" fromWordArt="1">
            <a:prstTxWarp prst="textPlain">
              <a:avLst>
                <a:gd name="adj" fmla="val 50000"/>
              </a:avLst>
            </a:prstTxWarp>
          </a:bodyPr>
          <a:lstStyle/>
          <a:p>
            <a:pPr algn="ctr"/>
            <a:r>
              <a:rPr lang="nl-NL" sz="2000" kern="10">
                <a:ln w="9525">
                  <a:solidFill>
                    <a:schemeClr val="tx1"/>
                  </a:solidFill>
                  <a:round/>
                  <a:headEnd/>
                  <a:tailEnd/>
                </a:ln>
                <a:solidFill>
                  <a:srgbClr val="FF00FF"/>
                </a:solidFill>
                <a:latin typeface="Arial Black"/>
              </a:rPr>
              <a:t>na</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73038"/>
            <a:ext cx="9144000" cy="1384300"/>
          </a:xfrm>
        </p:spPr>
        <p:txBody>
          <a:bodyPr>
            <a:normAutofit fontScale="90000"/>
          </a:bodyPr>
          <a:lstStyle/>
          <a:p>
            <a:pPr>
              <a:defRPr/>
            </a:pPr>
            <a:r>
              <a:rPr lang="nl-NL" sz="4800" b="1" i="1" dirty="0" smtClean="0">
                <a:latin typeface="+mn-lt"/>
              </a:rPr>
              <a:t/>
            </a:r>
            <a:br>
              <a:rPr lang="nl-NL" sz="4800" b="1" i="1" dirty="0" smtClean="0">
                <a:latin typeface="+mn-lt"/>
              </a:rPr>
            </a:br>
            <a:r>
              <a:rPr lang="nl-NL" b="1" i="1" dirty="0" smtClean="0">
                <a:solidFill>
                  <a:srgbClr val="FFFF00"/>
                </a:solidFill>
                <a:latin typeface="+mn-lt"/>
              </a:rPr>
              <a:t>Werken met een </a:t>
            </a:r>
            <a:r>
              <a:rPr lang="nl-NL" b="1" i="1" dirty="0" smtClean="0">
                <a:solidFill>
                  <a:srgbClr val="00B0F0"/>
                </a:solidFill>
                <a:latin typeface="+mn-lt"/>
              </a:rPr>
              <a:t>Innerlijk Bureaublad</a:t>
            </a:r>
            <a:r>
              <a:rPr lang="nl-NL" b="1" i="1" dirty="0" smtClean="0">
                <a:solidFill>
                  <a:srgbClr val="FFFF00"/>
                </a:solidFill>
                <a:latin typeface="+mn-lt"/>
              </a:rPr>
              <a:t/>
            </a:r>
            <a:br>
              <a:rPr lang="nl-NL" b="1" i="1" dirty="0" smtClean="0">
                <a:solidFill>
                  <a:srgbClr val="FFFF00"/>
                </a:solidFill>
                <a:latin typeface="+mn-lt"/>
              </a:rPr>
            </a:br>
            <a:r>
              <a:rPr lang="nl-NL" b="1" i="1" dirty="0" smtClean="0">
                <a:solidFill>
                  <a:srgbClr val="FFFF00"/>
                </a:solidFill>
                <a:latin typeface="+mn-lt"/>
              </a:rPr>
              <a:t>een voorbeeld van</a:t>
            </a:r>
            <a:br>
              <a:rPr lang="nl-NL" b="1" i="1" dirty="0" smtClean="0">
                <a:solidFill>
                  <a:srgbClr val="FFFF00"/>
                </a:solidFill>
                <a:latin typeface="+mn-lt"/>
              </a:rPr>
            </a:br>
            <a:r>
              <a:rPr lang="nl-NL" b="1" i="1" dirty="0" smtClean="0">
                <a:solidFill>
                  <a:srgbClr val="FFFF00"/>
                </a:solidFill>
                <a:latin typeface="+mn-lt"/>
              </a:rPr>
              <a:t>Moderne Psychotherapie</a:t>
            </a:r>
            <a:r>
              <a:rPr lang="nl-NL" dirty="0" smtClean="0">
                <a:latin typeface="+mn-lt"/>
              </a:rPr>
              <a:t/>
            </a:r>
            <a:br>
              <a:rPr lang="nl-NL" dirty="0" smtClean="0">
                <a:latin typeface="+mn-lt"/>
              </a:rPr>
            </a:br>
            <a:endParaRPr lang="nl-NL" sz="2000" u="sng" dirty="0" smtClean="0">
              <a:latin typeface="+mn-lt"/>
            </a:endParaRPr>
          </a:p>
        </p:txBody>
      </p:sp>
      <p:sp>
        <p:nvSpPr>
          <p:cNvPr id="27651" name="Rectangle 3"/>
          <p:cNvSpPr>
            <a:spLocks noGrp="1" noChangeArrowheads="1"/>
          </p:cNvSpPr>
          <p:nvPr>
            <p:ph type="body" idx="1"/>
          </p:nvPr>
        </p:nvSpPr>
        <p:spPr>
          <a:xfrm>
            <a:off x="0" y="2743200"/>
            <a:ext cx="9144000" cy="4114800"/>
          </a:xfrm>
        </p:spPr>
        <p:txBody>
          <a:bodyPr>
            <a:normAutofit lnSpcReduction="10000"/>
          </a:bodyPr>
          <a:lstStyle/>
          <a:p>
            <a:pPr>
              <a:lnSpc>
                <a:spcPct val="90000"/>
              </a:lnSpc>
            </a:pPr>
            <a:r>
              <a:rPr lang="nl-NL" sz="4800" dirty="0" smtClean="0">
                <a:solidFill>
                  <a:schemeClr val="accent1">
                    <a:lumMod val="40000"/>
                    <a:lumOff val="60000"/>
                  </a:schemeClr>
                </a:solidFill>
              </a:rPr>
              <a:t>Klachten controleren door krachten te mobiliseren</a:t>
            </a:r>
          </a:p>
          <a:p>
            <a:pPr>
              <a:lnSpc>
                <a:spcPct val="90000"/>
              </a:lnSpc>
            </a:pPr>
            <a:r>
              <a:rPr lang="nl-NL" sz="4800" dirty="0" smtClean="0">
                <a:solidFill>
                  <a:schemeClr val="accent1">
                    <a:lumMod val="40000"/>
                    <a:lumOff val="60000"/>
                  </a:schemeClr>
                </a:solidFill>
              </a:rPr>
              <a:t>Aandachtsmanipulatie: gewenste mentale programma’s versterken</a:t>
            </a:r>
          </a:p>
          <a:p>
            <a:pPr>
              <a:lnSpc>
                <a:spcPct val="90000"/>
              </a:lnSpc>
            </a:pPr>
            <a:r>
              <a:rPr lang="nl-NL" sz="4800" dirty="0" smtClean="0">
                <a:solidFill>
                  <a:schemeClr val="accent1">
                    <a:lumMod val="40000"/>
                    <a:lumOff val="60000"/>
                  </a:schemeClr>
                </a:solidFill>
              </a:rPr>
              <a:t>‘Schematherapie’ voor beginners (en nuchtere noorderlingen)</a:t>
            </a:r>
            <a:endParaRPr lang="nl-NL" sz="4800"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kstvak 3"/>
          <p:cNvSpPr txBox="1">
            <a:spLocks noChangeArrowheads="1"/>
          </p:cNvSpPr>
          <p:nvPr/>
        </p:nvSpPr>
        <p:spPr bwMode="auto">
          <a:xfrm>
            <a:off x="0" y="188913"/>
            <a:ext cx="9396413" cy="584200"/>
          </a:xfrm>
          <a:prstGeom prst="rect">
            <a:avLst/>
          </a:prstGeom>
          <a:noFill/>
          <a:ln w="9525">
            <a:noFill/>
            <a:miter lim="800000"/>
            <a:headEnd/>
            <a:tailEnd/>
          </a:ln>
        </p:spPr>
        <p:txBody>
          <a:bodyPr>
            <a:spAutoFit/>
          </a:bodyPr>
          <a:lstStyle/>
          <a:p>
            <a:r>
              <a:rPr lang="nl-NL" sz="3200" b="1">
                <a:solidFill>
                  <a:schemeClr val="bg1"/>
                </a:solidFill>
                <a:latin typeface="Calibri" pitchFamily="34" charset="0"/>
              </a:rPr>
              <a:t>Stap 1: Herkennen van het innerlijke bureaublad</a:t>
            </a:r>
          </a:p>
        </p:txBody>
      </p:sp>
      <p:pic>
        <p:nvPicPr>
          <p:cNvPr id="6147" name="Afbeelding 4" descr="cursor.jpg"/>
          <p:cNvPicPr>
            <a:picLocks noChangeAspect="1"/>
          </p:cNvPicPr>
          <p:nvPr/>
        </p:nvPicPr>
        <p:blipFill>
          <a:blip r:embed="rId2" cstate="print"/>
          <a:srcRect/>
          <a:stretch>
            <a:fillRect/>
          </a:stretch>
        </p:blipFill>
        <p:spPr bwMode="auto">
          <a:xfrm>
            <a:off x="250825" y="908050"/>
            <a:ext cx="254000" cy="298450"/>
          </a:xfrm>
          <a:prstGeom prst="rect">
            <a:avLst/>
          </a:prstGeom>
          <a:noFill/>
          <a:ln w="9525">
            <a:noFill/>
            <a:miter lim="800000"/>
            <a:headEnd/>
            <a:tailEnd/>
          </a:ln>
        </p:spPr>
      </p:pic>
      <p:sp>
        <p:nvSpPr>
          <p:cNvPr id="4" name="Tekstvak 3"/>
          <p:cNvSpPr txBox="1">
            <a:spLocks noChangeArrowheads="1"/>
          </p:cNvSpPr>
          <p:nvPr/>
        </p:nvSpPr>
        <p:spPr bwMode="auto">
          <a:xfrm>
            <a:off x="0" y="2133600"/>
            <a:ext cx="9144000" cy="4276725"/>
          </a:xfrm>
          <a:prstGeom prst="rect">
            <a:avLst/>
          </a:prstGeom>
          <a:noFill/>
          <a:ln w="9525">
            <a:noFill/>
            <a:miter lim="800000"/>
            <a:headEnd/>
            <a:tailEnd/>
          </a:ln>
        </p:spPr>
        <p:txBody>
          <a:bodyPr>
            <a:spAutoFit/>
          </a:bodyPr>
          <a:lstStyle/>
          <a:p>
            <a:pPr algn="ctr">
              <a:defRPr/>
            </a:pPr>
            <a:r>
              <a:rPr lang="nl-NL" sz="3600" b="1" dirty="0">
                <a:solidFill>
                  <a:schemeClr val="accent5">
                    <a:lumMod val="20000"/>
                    <a:lumOff val="80000"/>
                  </a:schemeClr>
                </a:solidFill>
                <a:latin typeface="Calibri" pitchFamily="34" charset="0"/>
              </a:rPr>
              <a:t>Muis = Ik</a:t>
            </a:r>
          </a:p>
          <a:p>
            <a:pPr algn="ctr">
              <a:defRPr/>
            </a:pPr>
            <a:endParaRPr lang="nl-NL" sz="3600" b="1" dirty="0">
              <a:solidFill>
                <a:schemeClr val="accent5">
                  <a:lumMod val="20000"/>
                  <a:lumOff val="80000"/>
                </a:schemeClr>
              </a:solidFill>
              <a:latin typeface="Calibri" pitchFamily="34" charset="0"/>
            </a:endParaRPr>
          </a:p>
          <a:p>
            <a:pPr algn="ctr">
              <a:defRPr/>
            </a:pPr>
            <a:r>
              <a:rPr lang="nl-NL" sz="3600" b="1" dirty="0">
                <a:solidFill>
                  <a:schemeClr val="accent5">
                    <a:lumMod val="20000"/>
                    <a:lumOff val="80000"/>
                  </a:schemeClr>
                </a:solidFill>
                <a:latin typeface="Calibri" pitchFamily="34" charset="0"/>
              </a:rPr>
              <a:t>Cursor = aandacht</a:t>
            </a:r>
          </a:p>
          <a:p>
            <a:pPr algn="ctr">
              <a:defRPr/>
            </a:pPr>
            <a:endParaRPr lang="nl-NL" sz="3600" b="1" dirty="0">
              <a:solidFill>
                <a:schemeClr val="accent5">
                  <a:lumMod val="20000"/>
                  <a:lumOff val="80000"/>
                </a:schemeClr>
              </a:solidFill>
              <a:latin typeface="Calibri" pitchFamily="34" charset="0"/>
            </a:endParaRPr>
          </a:p>
          <a:p>
            <a:pPr algn="ctr">
              <a:defRPr/>
            </a:pPr>
            <a:r>
              <a:rPr lang="nl-NL" sz="3600" b="1" dirty="0">
                <a:solidFill>
                  <a:schemeClr val="accent5">
                    <a:lumMod val="20000"/>
                    <a:lumOff val="80000"/>
                  </a:schemeClr>
                </a:solidFill>
                <a:latin typeface="Calibri" pitchFamily="34" charset="0"/>
              </a:rPr>
              <a:t>Icoontje = mentaal programma </a:t>
            </a:r>
          </a:p>
          <a:p>
            <a:pPr algn="ctr">
              <a:defRPr/>
            </a:pPr>
            <a:r>
              <a:rPr lang="nl-NL" sz="3600" b="1" dirty="0">
                <a:solidFill>
                  <a:schemeClr val="accent5">
                    <a:lumMod val="20000"/>
                    <a:lumOff val="80000"/>
                  </a:schemeClr>
                </a:solidFill>
                <a:latin typeface="Calibri" pitchFamily="34" charset="0"/>
              </a:rPr>
              <a:t>(bepaalde manier van denken, voelen en doen)</a:t>
            </a:r>
          </a:p>
          <a:p>
            <a:pPr>
              <a:buFont typeface="Arial" charset="0"/>
              <a:buChar char="•"/>
              <a:defRPr/>
            </a:pPr>
            <a:endParaRPr lang="nl-NL" sz="2800" dirty="0">
              <a:solidFill>
                <a:schemeClr val="bg1"/>
              </a:solidFill>
              <a:latin typeface="Calibri" pitchFamily="34" charset="0"/>
            </a:endParaRPr>
          </a:p>
          <a:p>
            <a:pPr>
              <a:buFontTx/>
              <a:buChar char="-"/>
              <a:defRPr/>
            </a:pPr>
            <a:endParaRPr lang="nl-NL" sz="2800"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Afbeelding 4" descr="cursor.jpg"/>
          <p:cNvPicPr>
            <a:picLocks noChangeAspect="1"/>
          </p:cNvPicPr>
          <p:nvPr/>
        </p:nvPicPr>
        <p:blipFill>
          <a:blip r:embed="rId2" cstate="print"/>
          <a:srcRect/>
          <a:stretch>
            <a:fillRect/>
          </a:stretch>
        </p:blipFill>
        <p:spPr bwMode="auto">
          <a:xfrm>
            <a:off x="4427538" y="1989138"/>
            <a:ext cx="254000" cy="298450"/>
          </a:xfrm>
          <a:prstGeom prst="rect">
            <a:avLst/>
          </a:prstGeom>
          <a:noFill/>
          <a:ln w="9525">
            <a:noFill/>
            <a:miter lim="800000"/>
            <a:headEnd/>
            <a:tailEnd/>
          </a:ln>
        </p:spPr>
      </p:pic>
      <p:sp>
        <p:nvSpPr>
          <p:cNvPr id="4" name="Tekstvak 3"/>
          <p:cNvSpPr txBox="1">
            <a:spLocks noChangeArrowheads="1"/>
          </p:cNvSpPr>
          <p:nvPr/>
        </p:nvSpPr>
        <p:spPr bwMode="auto">
          <a:xfrm>
            <a:off x="0" y="620713"/>
            <a:ext cx="9144000" cy="6308725"/>
          </a:xfrm>
          <a:prstGeom prst="rect">
            <a:avLst/>
          </a:prstGeom>
          <a:noFill/>
          <a:ln w="9525">
            <a:noFill/>
            <a:miter lim="800000"/>
            <a:headEnd/>
            <a:tailEnd/>
          </a:ln>
        </p:spPr>
        <p:txBody>
          <a:bodyPr>
            <a:spAutoFit/>
          </a:bodyPr>
          <a:lstStyle/>
          <a:p>
            <a:pPr algn="ctr">
              <a:defRPr/>
            </a:pPr>
            <a:r>
              <a:rPr lang="nl-NL" sz="9600" b="1" dirty="0">
                <a:solidFill>
                  <a:schemeClr val="accent5">
                    <a:lumMod val="20000"/>
                    <a:lumOff val="80000"/>
                  </a:schemeClr>
                </a:solidFill>
                <a:latin typeface="Calibri" pitchFamily="34" charset="0"/>
              </a:rPr>
              <a:t>Doel</a:t>
            </a:r>
          </a:p>
          <a:p>
            <a:pPr algn="ctr">
              <a:defRPr/>
            </a:pPr>
            <a:endParaRPr lang="nl-NL" sz="3600" b="1" dirty="0">
              <a:solidFill>
                <a:schemeClr val="accent5">
                  <a:lumMod val="20000"/>
                  <a:lumOff val="80000"/>
                </a:schemeClr>
              </a:solidFill>
              <a:latin typeface="Calibri" pitchFamily="34" charset="0"/>
            </a:endParaRPr>
          </a:p>
          <a:p>
            <a:pPr algn="ctr">
              <a:defRPr/>
            </a:pPr>
            <a:r>
              <a:rPr lang="nl-NL" sz="3600" b="1" dirty="0">
                <a:solidFill>
                  <a:schemeClr val="accent5">
                    <a:lumMod val="20000"/>
                    <a:lumOff val="80000"/>
                  </a:schemeClr>
                </a:solidFill>
                <a:latin typeface="Calibri" pitchFamily="34" charset="0"/>
              </a:rPr>
              <a:t>Flexibel switchen tussen mentale programma’s</a:t>
            </a:r>
          </a:p>
          <a:p>
            <a:pPr algn="ctr">
              <a:defRPr/>
            </a:pPr>
            <a:endParaRPr lang="nl-NL" sz="3600" b="1" dirty="0">
              <a:solidFill>
                <a:schemeClr val="accent5">
                  <a:lumMod val="20000"/>
                  <a:lumOff val="80000"/>
                </a:schemeClr>
              </a:solidFill>
              <a:latin typeface="Calibri" pitchFamily="34" charset="0"/>
            </a:endParaRPr>
          </a:p>
          <a:p>
            <a:pPr algn="ctr">
              <a:defRPr/>
            </a:pPr>
            <a:r>
              <a:rPr lang="nl-NL" sz="3600" b="1" dirty="0">
                <a:solidFill>
                  <a:schemeClr val="accent5">
                    <a:lumMod val="20000"/>
                    <a:lumOff val="80000"/>
                  </a:schemeClr>
                </a:solidFill>
                <a:latin typeface="Calibri" pitchFamily="34" charset="0"/>
              </a:rPr>
              <a:t>op het juiste moment </a:t>
            </a:r>
          </a:p>
          <a:p>
            <a:pPr algn="ctr">
              <a:defRPr/>
            </a:pPr>
            <a:r>
              <a:rPr lang="nl-NL" sz="3600" b="1" dirty="0">
                <a:solidFill>
                  <a:schemeClr val="accent5">
                    <a:lumMod val="20000"/>
                    <a:lumOff val="80000"/>
                  </a:schemeClr>
                </a:solidFill>
                <a:latin typeface="Calibri" pitchFamily="34" charset="0"/>
              </a:rPr>
              <a:t>het juiste </a:t>
            </a:r>
          </a:p>
          <a:p>
            <a:pPr algn="ctr">
              <a:defRPr/>
            </a:pPr>
            <a:r>
              <a:rPr lang="nl-NL" sz="3600" b="1" dirty="0">
                <a:solidFill>
                  <a:schemeClr val="accent5">
                    <a:lumMod val="20000"/>
                    <a:lumOff val="80000"/>
                  </a:schemeClr>
                </a:solidFill>
                <a:latin typeface="Calibri" pitchFamily="34" charset="0"/>
              </a:rPr>
              <a:t>mentale programma activeren</a:t>
            </a:r>
          </a:p>
          <a:p>
            <a:pPr algn="ctr">
              <a:defRPr/>
            </a:pPr>
            <a:endParaRPr lang="nl-NL" sz="3600" b="1" dirty="0">
              <a:solidFill>
                <a:srgbClr val="FFFF00"/>
              </a:solidFill>
              <a:latin typeface="Calibri" pitchFamily="34" charset="0"/>
            </a:endParaRPr>
          </a:p>
          <a:p>
            <a:pPr>
              <a:buFont typeface="Arial" charset="0"/>
              <a:buChar char="•"/>
              <a:defRPr/>
            </a:pPr>
            <a:endParaRPr lang="nl-NL" sz="2800" dirty="0">
              <a:solidFill>
                <a:schemeClr val="bg1"/>
              </a:solidFill>
              <a:latin typeface="Calibri" pitchFamily="34" charset="0"/>
            </a:endParaRPr>
          </a:p>
          <a:p>
            <a:pPr>
              <a:buFontTx/>
              <a:buChar char="-"/>
              <a:defRPr/>
            </a:pPr>
            <a:endParaRPr lang="nl-NL" sz="28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Afbeelding 4" descr="cursor.jpg"/>
          <p:cNvPicPr>
            <a:picLocks noChangeAspect="1"/>
          </p:cNvPicPr>
          <p:nvPr/>
        </p:nvPicPr>
        <p:blipFill>
          <a:blip r:embed="rId2" cstate="print"/>
          <a:srcRect/>
          <a:stretch>
            <a:fillRect/>
          </a:stretch>
        </p:blipFill>
        <p:spPr bwMode="auto">
          <a:xfrm>
            <a:off x="4427538" y="1989138"/>
            <a:ext cx="254000" cy="298450"/>
          </a:xfrm>
          <a:prstGeom prst="rect">
            <a:avLst/>
          </a:prstGeom>
          <a:noFill/>
          <a:ln w="9525">
            <a:noFill/>
            <a:miter lim="800000"/>
            <a:headEnd/>
            <a:tailEnd/>
          </a:ln>
        </p:spPr>
      </p:pic>
      <p:sp>
        <p:nvSpPr>
          <p:cNvPr id="4" name="Tekstvak 3"/>
          <p:cNvSpPr txBox="1">
            <a:spLocks noChangeArrowheads="1"/>
          </p:cNvSpPr>
          <p:nvPr/>
        </p:nvSpPr>
        <p:spPr bwMode="auto">
          <a:xfrm>
            <a:off x="0" y="620713"/>
            <a:ext cx="9144000" cy="5324475"/>
          </a:xfrm>
          <a:prstGeom prst="rect">
            <a:avLst/>
          </a:prstGeom>
          <a:noFill/>
          <a:ln w="9525">
            <a:noFill/>
            <a:miter lim="800000"/>
            <a:headEnd/>
            <a:tailEnd/>
          </a:ln>
        </p:spPr>
        <p:txBody>
          <a:bodyPr>
            <a:spAutoFit/>
          </a:bodyPr>
          <a:lstStyle/>
          <a:p>
            <a:pPr algn="ctr">
              <a:defRPr/>
            </a:pPr>
            <a:r>
              <a:rPr lang="nl-NL" sz="9600" b="1" dirty="0">
                <a:solidFill>
                  <a:schemeClr val="accent5">
                    <a:lumMod val="20000"/>
                    <a:lumOff val="80000"/>
                  </a:schemeClr>
                </a:solidFill>
                <a:latin typeface="Calibri" pitchFamily="34" charset="0"/>
              </a:rPr>
              <a:t>Reuze handig om</a:t>
            </a:r>
          </a:p>
          <a:p>
            <a:pPr algn="ctr">
              <a:defRPr/>
            </a:pPr>
            <a:endParaRPr lang="nl-NL" sz="3600" b="1" dirty="0">
              <a:solidFill>
                <a:schemeClr val="accent5">
                  <a:lumMod val="20000"/>
                  <a:lumOff val="80000"/>
                </a:schemeClr>
              </a:solidFill>
              <a:latin typeface="Calibri" pitchFamily="34" charset="0"/>
            </a:endParaRPr>
          </a:p>
          <a:p>
            <a:pPr algn="ctr">
              <a:defRPr/>
            </a:pPr>
            <a:endParaRPr lang="nl-NL" sz="3600" b="1" dirty="0">
              <a:solidFill>
                <a:schemeClr val="accent5">
                  <a:lumMod val="20000"/>
                  <a:lumOff val="80000"/>
                </a:schemeClr>
              </a:solidFill>
              <a:latin typeface="Calibri" pitchFamily="34" charset="0"/>
            </a:endParaRPr>
          </a:p>
          <a:p>
            <a:pPr algn="ctr">
              <a:defRPr/>
            </a:pPr>
            <a:r>
              <a:rPr lang="nl-NL" sz="3600" b="1" dirty="0">
                <a:solidFill>
                  <a:schemeClr val="accent5">
                    <a:lumMod val="20000"/>
                    <a:lumOff val="80000"/>
                  </a:schemeClr>
                </a:solidFill>
                <a:latin typeface="Calibri" pitchFamily="34" charset="0"/>
              </a:rPr>
              <a:t>- jezelf beter te profileren</a:t>
            </a:r>
          </a:p>
          <a:p>
            <a:pPr algn="ctr">
              <a:buFontTx/>
              <a:buChar char="-"/>
              <a:defRPr/>
            </a:pPr>
            <a:r>
              <a:rPr lang="nl-NL" sz="3600" b="1" dirty="0">
                <a:solidFill>
                  <a:schemeClr val="accent5">
                    <a:lumMod val="20000"/>
                    <a:lumOff val="80000"/>
                  </a:schemeClr>
                </a:solidFill>
                <a:latin typeface="Calibri" pitchFamily="34" charset="0"/>
              </a:rPr>
              <a:t> ongewenst gedrag te controleren</a:t>
            </a:r>
          </a:p>
          <a:p>
            <a:pPr algn="ctr">
              <a:buFontTx/>
              <a:buChar char="-"/>
              <a:defRPr/>
            </a:pPr>
            <a:r>
              <a:rPr lang="nl-NL" sz="3600" b="1" dirty="0">
                <a:solidFill>
                  <a:schemeClr val="accent5">
                    <a:lumMod val="20000"/>
                    <a:lumOff val="80000"/>
                  </a:schemeClr>
                </a:solidFill>
                <a:latin typeface="Calibri" pitchFamily="34" charset="0"/>
              </a:rPr>
              <a:t> ongezonde gewoontes aan te pakken</a:t>
            </a:r>
          </a:p>
          <a:p>
            <a:pPr algn="ctr">
              <a:buFontTx/>
              <a:buChar char="-"/>
              <a:defRPr/>
            </a:pPr>
            <a:r>
              <a:rPr lang="nl-NL" sz="3600" b="1" dirty="0">
                <a:solidFill>
                  <a:schemeClr val="accent5">
                    <a:lumMod val="20000"/>
                    <a:lumOff val="80000"/>
                  </a:schemeClr>
                </a:solidFill>
                <a:latin typeface="Calibri" pitchFamily="34" charset="0"/>
              </a:rPr>
              <a:t> heftige emoties te hanteren</a:t>
            </a:r>
            <a:endParaRPr lang="nl-NL" sz="2800" dirty="0">
              <a:solidFill>
                <a:schemeClr val="accent5">
                  <a:lumMod val="20000"/>
                  <a:lumOff val="80000"/>
                </a:schemeClr>
              </a:solidFill>
              <a:latin typeface="Calibri" pitchFamily="34" charset="0"/>
            </a:endParaRPr>
          </a:p>
          <a:p>
            <a:pPr>
              <a:buFontTx/>
              <a:buChar char="-"/>
              <a:defRPr/>
            </a:pPr>
            <a:endParaRPr lang="nl-NL" sz="28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kstvak 3"/>
          <p:cNvSpPr txBox="1">
            <a:spLocks noChangeArrowheads="1"/>
          </p:cNvSpPr>
          <p:nvPr/>
        </p:nvSpPr>
        <p:spPr bwMode="auto">
          <a:xfrm>
            <a:off x="0" y="188913"/>
            <a:ext cx="7740650" cy="584200"/>
          </a:xfrm>
          <a:prstGeom prst="rect">
            <a:avLst/>
          </a:prstGeom>
          <a:noFill/>
          <a:ln w="9525">
            <a:noFill/>
            <a:miter lim="800000"/>
            <a:headEnd/>
            <a:tailEnd/>
          </a:ln>
        </p:spPr>
        <p:txBody>
          <a:bodyPr>
            <a:spAutoFit/>
          </a:bodyPr>
          <a:lstStyle/>
          <a:p>
            <a:r>
              <a:rPr lang="nl-NL" sz="3200" b="1">
                <a:solidFill>
                  <a:schemeClr val="bg1"/>
                </a:solidFill>
                <a:latin typeface="Calibri" pitchFamily="34" charset="0"/>
              </a:rPr>
              <a:t>Stap 2: Installeren van de comfortzone</a:t>
            </a:r>
          </a:p>
        </p:txBody>
      </p:sp>
      <p:pic>
        <p:nvPicPr>
          <p:cNvPr id="9219" name="Afbeelding 5" descr="DSCN0491.JPG"/>
          <p:cNvPicPr>
            <a:picLocks noChangeAspect="1"/>
          </p:cNvPicPr>
          <p:nvPr/>
        </p:nvPicPr>
        <p:blipFill>
          <a:blip r:embed="rId2" cstate="print"/>
          <a:srcRect/>
          <a:stretch>
            <a:fillRect/>
          </a:stretch>
        </p:blipFill>
        <p:spPr bwMode="auto">
          <a:xfrm>
            <a:off x="2484438" y="1773238"/>
            <a:ext cx="4152900" cy="3114675"/>
          </a:xfrm>
          <a:prstGeom prst="rect">
            <a:avLst/>
          </a:prstGeom>
          <a:noFill/>
          <a:ln w="9525">
            <a:noFill/>
            <a:miter lim="800000"/>
            <a:headEnd/>
            <a:tailEnd/>
          </a:ln>
        </p:spPr>
      </p:pic>
      <p:pic>
        <p:nvPicPr>
          <p:cNvPr id="9220" name="Afbeelding 6" descr="cursor.jpg"/>
          <p:cNvPicPr>
            <a:picLocks noChangeAspect="1"/>
          </p:cNvPicPr>
          <p:nvPr/>
        </p:nvPicPr>
        <p:blipFill>
          <a:blip r:embed="rId3" cstate="print"/>
          <a:srcRect/>
          <a:stretch>
            <a:fillRect/>
          </a:stretch>
        </p:blipFill>
        <p:spPr bwMode="auto">
          <a:xfrm>
            <a:off x="4427538" y="5157788"/>
            <a:ext cx="252412" cy="296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normAutofit/>
          </a:bodyPr>
          <a:lstStyle/>
          <a:p>
            <a:pPr algn="l"/>
            <a:r>
              <a:rPr lang="nl-NL" b="1" dirty="0" smtClean="0">
                <a:solidFill>
                  <a:srgbClr val="FFFF00"/>
                </a:solidFill>
              </a:rPr>
              <a:t>Gedragsverandering: leefstijl</a:t>
            </a:r>
            <a:endParaRPr lang="nl-NL" sz="3100" b="1" dirty="0">
              <a:solidFill>
                <a:srgbClr val="FFFF00"/>
              </a:solidFill>
            </a:endParaRPr>
          </a:p>
        </p:txBody>
      </p:sp>
      <p:sp>
        <p:nvSpPr>
          <p:cNvPr id="3" name="Tijdelijke aanduiding voor inhoud 2"/>
          <p:cNvSpPr>
            <a:spLocks noGrp="1"/>
          </p:cNvSpPr>
          <p:nvPr>
            <p:ph idx="1"/>
          </p:nvPr>
        </p:nvSpPr>
        <p:spPr>
          <a:xfrm>
            <a:off x="0" y="1772816"/>
            <a:ext cx="9144000" cy="4525963"/>
          </a:xfrm>
        </p:spPr>
        <p:txBody>
          <a:bodyPr>
            <a:normAutofit/>
          </a:bodyPr>
          <a:lstStyle/>
          <a:p>
            <a:r>
              <a:rPr lang="nl-NL" dirty="0" smtClean="0">
                <a:solidFill>
                  <a:schemeClr val="bg1"/>
                </a:solidFill>
              </a:rPr>
              <a:t>1 op de 4 (25%) mensen geeft het binnen een week op</a:t>
            </a:r>
          </a:p>
          <a:p>
            <a:endParaRPr lang="nl-NL" dirty="0" smtClean="0">
              <a:solidFill>
                <a:schemeClr val="bg1"/>
              </a:solidFill>
            </a:endParaRPr>
          </a:p>
          <a:p>
            <a:r>
              <a:rPr lang="nl-NL" dirty="0" smtClean="0">
                <a:solidFill>
                  <a:schemeClr val="bg1"/>
                </a:solidFill>
              </a:rPr>
              <a:t>Slechts 1 op de 5  (20%) houdt het langer dan een jaar vol</a:t>
            </a:r>
          </a:p>
          <a:p>
            <a:endParaRPr lang="nl-NL" dirty="0" smtClean="0">
              <a:solidFill>
                <a:schemeClr val="bg1"/>
              </a:solidFill>
            </a:endParaRPr>
          </a:p>
          <a:p>
            <a:r>
              <a:rPr lang="nl-NL" dirty="0" smtClean="0">
                <a:solidFill>
                  <a:schemeClr val="bg1"/>
                </a:solidFill>
              </a:rPr>
              <a:t>Slechts 1 op de 10 (10%) houdt het langer dan anderhalf jaar vol</a:t>
            </a:r>
            <a:endParaRPr lang="nl-NL" dirty="0">
              <a:solidFill>
                <a:schemeClr val="bg1"/>
              </a:solidFill>
            </a:endParaRPr>
          </a:p>
        </p:txBody>
      </p:sp>
      <p:pic>
        <p:nvPicPr>
          <p:cNvPr id="4" name="Afbeelding 5" descr="zwaar.jpg"/>
          <p:cNvPicPr>
            <a:picLocks noChangeAspect="1"/>
          </p:cNvPicPr>
          <p:nvPr/>
        </p:nvPicPr>
        <p:blipFill>
          <a:blip r:embed="rId2" cstate="print"/>
          <a:srcRect/>
          <a:stretch>
            <a:fillRect/>
          </a:stretch>
        </p:blipFill>
        <p:spPr bwMode="auto">
          <a:xfrm>
            <a:off x="6876256" y="188640"/>
            <a:ext cx="2214459" cy="15567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Afbeelding 4" descr="cursor.jpg"/>
          <p:cNvPicPr>
            <a:picLocks noChangeAspect="1"/>
          </p:cNvPicPr>
          <p:nvPr/>
        </p:nvPicPr>
        <p:blipFill>
          <a:blip r:embed="rId2" cstate="print"/>
          <a:srcRect/>
          <a:stretch>
            <a:fillRect/>
          </a:stretch>
        </p:blipFill>
        <p:spPr bwMode="auto">
          <a:xfrm>
            <a:off x="4427538" y="1989138"/>
            <a:ext cx="254000" cy="298450"/>
          </a:xfrm>
          <a:prstGeom prst="rect">
            <a:avLst/>
          </a:prstGeom>
          <a:noFill/>
          <a:ln w="9525">
            <a:noFill/>
            <a:miter lim="800000"/>
            <a:headEnd/>
            <a:tailEnd/>
          </a:ln>
        </p:spPr>
      </p:pic>
      <p:sp>
        <p:nvSpPr>
          <p:cNvPr id="4" name="Tekstvak 3"/>
          <p:cNvSpPr txBox="1">
            <a:spLocks noChangeArrowheads="1"/>
          </p:cNvSpPr>
          <p:nvPr/>
        </p:nvSpPr>
        <p:spPr bwMode="auto">
          <a:xfrm>
            <a:off x="0" y="260350"/>
            <a:ext cx="9144000" cy="6986588"/>
          </a:xfrm>
          <a:prstGeom prst="rect">
            <a:avLst/>
          </a:prstGeom>
          <a:noFill/>
          <a:ln w="9525">
            <a:noFill/>
            <a:miter lim="800000"/>
            <a:headEnd/>
            <a:tailEnd/>
          </a:ln>
        </p:spPr>
        <p:txBody>
          <a:bodyPr>
            <a:spAutoFit/>
          </a:bodyPr>
          <a:lstStyle/>
          <a:p>
            <a:pPr algn="ctr">
              <a:defRPr/>
            </a:pPr>
            <a:r>
              <a:rPr lang="nl-NL" sz="9600" b="1" dirty="0">
                <a:solidFill>
                  <a:schemeClr val="accent5">
                    <a:lumMod val="20000"/>
                    <a:lumOff val="80000"/>
                  </a:schemeClr>
                </a:solidFill>
                <a:latin typeface="Calibri" pitchFamily="34" charset="0"/>
              </a:rPr>
              <a:t>De comfortzone</a:t>
            </a:r>
          </a:p>
          <a:p>
            <a:pPr algn="ctr">
              <a:defRPr/>
            </a:pPr>
            <a:endParaRPr lang="nl-NL" sz="3600" b="1" dirty="0">
              <a:solidFill>
                <a:schemeClr val="accent5">
                  <a:lumMod val="20000"/>
                  <a:lumOff val="80000"/>
                </a:schemeClr>
              </a:solidFill>
              <a:latin typeface="Calibri" pitchFamily="34" charset="0"/>
            </a:endParaRPr>
          </a:p>
          <a:p>
            <a:pPr algn="ctr">
              <a:defRPr/>
            </a:pPr>
            <a:endParaRPr lang="nl-NL" sz="3600" b="1" dirty="0">
              <a:solidFill>
                <a:schemeClr val="accent5">
                  <a:lumMod val="20000"/>
                  <a:lumOff val="80000"/>
                </a:schemeClr>
              </a:solidFill>
              <a:latin typeface="Calibri" pitchFamily="34" charset="0"/>
            </a:endParaRPr>
          </a:p>
          <a:p>
            <a:pPr algn="ctr">
              <a:buFontTx/>
              <a:buChar char="-"/>
              <a:defRPr/>
            </a:pPr>
            <a:r>
              <a:rPr lang="nl-NL" sz="3600" b="1" dirty="0">
                <a:solidFill>
                  <a:schemeClr val="accent5">
                    <a:lumMod val="20000"/>
                    <a:lumOff val="80000"/>
                  </a:schemeClr>
                </a:solidFill>
                <a:latin typeface="Calibri" pitchFamily="34" charset="0"/>
              </a:rPr>
              <a:t> is de mentale regiekamer</a:t>
            </a:r>
          </a:p>
          <a:p>
            <a:pPr algn="ctr">
              <a:buFontTx/>
              <a:buChar char="-"/>
              <a:defRPr/>
            </a:pPr>
            <a:r>
              <a:rPr lang="nl-NL" sz="3600" b="1" dirty="0">
                <a:solidFill>
                  <a:schemeClr val="accent5">
                    <a:lumMod val="20000"/>
                    <a:lumOff val="80000"/>
                  </a:schemeClr>
                </a:solidFill>
                <a:latin typeface="Calibri" pitchFamily="34" charset="0"/>
              </a:rPr>
              <a:t> het centrum van waaruit je gaat kiezen welk icoontje aangeklikt moet worden</a:t>
            </a:r>
          </a:p>
          <a:p>
            <a:pPr algn="ctr">
              <a:buFontTx/>
              <a:buChar char="-"/>
              <a:defRPr/>
            </a:pPr>
            <a:r>
              <a:rPr lang="nl-NL" sz="3600" b="1" dirty="0">
                <a:solidFill>
                  <a:schemeClr val="accent5">
                    <a:lumMod val="20000"/>
                    <a:lumOff val="80000"/>
                  </a:schemeClr>
                </a:solidFill>
                <a:latin typeface="Calibri" pitchFamily="34" charset="0"/>
              </a:rPr>
              <a:t> jouw mentale time-out plek</a:t>
            </a:r>
          </a:p>
          <a:p>
            <a:pPr algn="ctr">
              <a:buFontTx/>
              <a:buChar char="-"/>
              <a:defRPr/>
            </a:pPr>
            <a:endParaRPr lang="nl-NL" sz="3600" b="1" dirty="0">
              <a:solidFill>
                <a:schemeClr val="accent5">
                  <a:lumMod val="20000"/>
                  <a:lumOff val="80000"/>
                </a:schemeClr>
              </a:solidFill>
              <a:latin typeface="Calibri" pitchFamily="34" charset="0"/>
            </a:endParaRPr>
          </a:p>
          <a:p>
            <a:pPr algn="ctr">
              <a:buFontTx/>
              <a:buChar char="-"/>
              <a:defRPr/>
            </a:pPr>
            <a:r>
              <a:rPr lang="nl-NL" sz="3600" b="1" dirty="0">
                <a:solidFill>
                  <a:schemeClr val="accent5">
                    <a:lumMod val="20000"/>
                    <a:lumOff val="80000"/>
                  </a:schemeClr>
                </a:solidFill>
                <a:latin typeface="Calibri" pitchFamily="34" charset="0"/>
              </a:rPr>
              <a:t> combineer het met rustig en gelijkmatig in- en uitademen</a:t>
            </a:r>
            <a:endParaRPr lang="nl-NL" sz="2800" dirty="0">
              <a:solidFill>
                <a:schemeClr val="accent5">
                  <a:lumMod val="20000"/>
                  <a:lumOff val="80000"/>
                </a:schemeClr>
              </a:solidFill>
              <a:latin typeface="Calibri" pitchFamily="34" charset="0"/>
            </a:endParaRPr>
          </a:p>
          <a:p>
            <a:pPr>
              <a:buFontTx/>
              <a:buChar char="-"/>
              <a:defRPr/>
            </a:pPr>
            <a:endParaRPr lang="nl-NL" sz="28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Afbeelding 5" descr="DSCN0491.JPG"/>
          <p:cNvPicPr>
            <a:picLocks noChangeAspect="1"/>
          </p:cNvPicPr>
          <p:nvPr/>
        </p:nvPicPr>
        <p:blipFill>
          <a:blip r:embed="rId2" cstate="print"/>
          <a:srcRect/>
          <a:stretch>
            <a:fillRect/>
          </a:stretch>
        </p:blipFill>
        <p:spPr bwMode="auto">
          <a:xfrm>
            <a:off x="2484438" y="1773238"/>
            <a:ext cx="4152900" cy="311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defRPr/>
            </a:pPr>
            <a:r>
              <a:rPr lang="nl-NL" b="1" dirty="0" smtClean="0">
                <a:solidFill>
                  <a:schemeClr val="accent5">
                    <a:lumMod val="20000"/>
                    <a:lumOff val="80000"/>
                  </a:schemeClr>
                </a:solidFill>
              </a:rPr>
              <a:t>Stap 3: Herkennen van bestaande mentale programma’s</a:t>
            </a:r>
            <a:endParaRPr lang="nl-NL" b="1" dirty="0">
              <a:solidFill>
                <a:schemeClr val="accent5">
                  <a:lumMod val="20000"/>
                  <a:lumOff val="80000"/>
                </a:schemeClr>
              </a:solidFill>
            </a:endParaRPr>
          </a:p>
        </p:txBody>
      </p:sp>
      <p:sp>
        <p:nvSpPr>
          <p:cNvPr id="3" name="Tijdelijke aanduiding voor inhoud 2"/>
          <p:cNvSpPr>
            <a:spLocks noGrp="1"/>
          </p:cNvSpPr>
          <p:nvPr>
            <p:ph idx="1"/>
          </p:nvPr>
        </p:nvSpPr>
        <p:spPr>
          <a:xfrm>
            <a:off x="0" y="1989138"/>
            <a:ext cx="9144000" cy="4525962"/>
          </a:xfrm>
        </p:spPr>
        <p:txBody>
          <a:bodyPr>
            <a:normAutofit lnSpcReduction="10000"/>
          </a:bodyPr>
          <a:lstStyle/>
          <a:p>
            <a:pPr>
              <a:defRPr/>
            </a:pPr>
            <a:r>
              <a:rPr lang="nl-NL" dirty="0" smtClean="0">
                <a:solidFill>
                  <a:schemeClr val="accent5">
                    <a:lumMod val="20000"/>
                    <a:lumOff val="80000"/>
                  </a:schemeClr>
                </a:solidFill>
              </a:rPr>
              <a:t>Vragen om te bepalen wat de </a:t>
            </a:r>
            <a:r>
              <a:rPr lang="nl-NL" b="1" i="1" u="sng" dirty="0" smtClean="0">
                <a:solidFill>
                  <a:schemeClr val="accent5">
                    <a:lumMod val="20000"/>
                    <a:lumOff val="80000"/>
                  </a:schemeClr>
                </a:solidFill>
              </a:rPr>
              <a:t>ongewenste</a:t>
            </a:r>
            <a:r>
              <a:rPr lang="nl-NL" dirty="0" smtClean="0">
                <a:solidFill>
                  <a:schemeClr val="accent5">
                    <a:lumMod val="20000"/>
                    <a:lumOff val="80000"/>
                  </a:schemeClr>
                </a:solidFill>
              </a:rPr>
              <a:t> mentale programma’s zijn:</a:t>
            </a:r>
          </a:p>
          <a:p>
            <a:pPr lvl="1">
              <a:defRPr/>
            </a:pPr>
            <a:r>
              <a:rPr lang="nl-NL" dirty="0" smtClean="0">
                <a:solidFill>
                  <a:schemeClr val="accent5">
                    <a:lumMod val="20000"/>
                    <a:lumOff val="80000"/>
                  </a:schemeClr>
                </a:solidFill>
              </a:rPr>
              <a:t>Op wat voor iemand lijk ik, wanneer ik op mijn slechtst ben of me rot voel</a:t>
            </a:r>
          </a:p>
          <a:p>
            <a:pPr lvl="1">
              <a:defRPr/>
            </a:pPr>
            <a:r>
              <a:rPr lang="nl-NL" dirty="0" smtClean="0">
                <a:solidFill>
                  <a:schemeClr val="accent5">
                    <a:lumMod val="20000"/>
                    <a:lumOff val="80000"/>
                  </a:schemeClr>
                </a:solidFill>
              </a:rPr>
              <a:t>Wat zijn mijn meest negatieve eigenschappen</a:t>
            </a:r>
          </a:p>
          <a:p>
            <a:pPr lvl="1">
              <a:defRPr/>
            </a:pPr>
            <a:r>
              <a:rPr lang="nl-NL" dirty="0" smtClean="0">
                <a:solidFill>
                  <a:schemeClr val="accent5">
                    <a:lumMod val="20000"/>
                    <a:lumOff val="80000"/>
                  </a:schemeClr>
                </a:solidFill>
              </a:rPr>
              <a:t>Wat zijn mijn belangrijkste klachten of problemen</a:t>
            </a:r>
          </a:p>
          <a:p>
            <a:pPr lvl="1">
              <a:defRPr/>
            </a:pPr>
            <a:r>
              <a:rPr lang="nl-NL" dirty="0" smtClean="0">
                <a:solidFill>
                  <a:schemeClr val="accent5">
                    <a:lumMod val="20000"/>
                    <a:lumOff val="80000"/>
                  </a:schemeClr>
                </a:solidFill>
              </a:rPr>
              <a:t>Hoe zien anderen mij wanneer ze boos op mij zijn of van mij balen?</a:t>
            </a:r>
          </a:p>
          <a:p>
            <a:pPr lvl="1">
              <a:defRPr/>
            </a:pPr>
            <a:r>
              <a:rPr lang="nl-NL" dirty="0" smtClean="0">
                <a:solidFill>
                  <a:schemeClr val="accent5">
                    <a:lumMod val="20000"/>
                    <a:lumOff val="80000"/>
                  </a:schemeClr>
                </a:solidFill>
              </a:rPr>
              <a:t>Speciaal voor schematherapeuten: hoe presenteren zich de VK en de AB?</a:t>
            </a:r>
            <a:endParaRPr lang="nl-NL" dirty="0">
              <a:solidFill>
                <a:schemeClr val="accent5">
                  <a:lumMod val="20000"/>
                  <a:lumOff val="80000"/>
                </a:schemeClr>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kstvak 3"/>
          <p:cNvSpPr txBox="1">
            <a:spLocks noChangeArrowheads="1"/>
          </p:cNvSpPr>
          <p:nvPr/>
        </p:nvSpPr>
        <p:spPr bwMode="auto">
          <a:xfrm>
            <a:off x="0" y="188913"/>
            <a:ext cx="9144000" cy="554037"/>
          </a:xfrm>
          <a:prstGeom prst="rect">
            <a:avLst/>
          </a:prstGeom>
          <a:noFill/>
          <a:ln w="9525">
            <a:noFill/>
            <a:miter lim="800000"/>
            <a:headEnd/>
            <a:tailEnd/>
          </a:ln>
        </p:spPr>
        <p:txBody>
          <a:bodyPr>
            <a:spAutoFit/>
          </a:bodyPr>
          <a:lstStyle/>
          <a:p>
            <a:r>
              <a:rPr lang="nl-NL" sz="3000" b="1">
                <a:solidFill>
                  <a:schemeClr val="bg1"/>
                </a:solidFill>
                <a:latin typeface="Calibri" pitchFamily="34" charset="0"/>
              </a:rPr>
              <a:t>Stap 3: Herkennen van bestaande mentale programma’s</a:t>
            </a:r>
          </a:p>
        </p:txBody>
      </p:sp>
      <p:pic>
        <p:nvPicPr>
          <p:cNvPr id="15363" name="Afbeelding 5" descr="DSCN0491.JPG"/>
          <p:cNvPicPr>
            <a:picLocks noChangeAspect="1"/>
          </p:cNvPicPr>
          <p:nvPr/>
        </p:nvPicPr>
        <p:blipFill>
          <a:blip r:embed="rId2" cstate="print"/>
          <a:srcRect/>
          <a:stretch>
            <a:fillRect/>
          </a:stretch>
        </p:blipFill>
        <p:spPr bwMode="auto">
          <a:xfrm>
            <a:off x="2051050" y="3141663"/>
            <a:ext cx="2233613" cy="1674812"/>
          </a:xfrm>
          <a:prstGeom prst="rect">
            <a:avLst/>
          </a:prstGeom>
          <a:noFill/>
          <a:ln w="9525">
            <a:noFill/>
            <a:miter lim="800000"/>
            <a:headEnd/>
            <a:tailEnd/>
          </a:ln>
        </p:spPr>
      </p:pic>
      <p:sp>
        <p:nvSpPr>
          <p:cNvPr id="15364" name="Tekstvak 7"/>
          <p:cNvSpPr txBox="1">
            <a:spLocks noChangeArrowheads="1"/>
          </p:cNvSpPr>
          <p:nvPr/>
        </p:nvSpPr>
        <p:spPr bwMode="auto">
          <a:xfrm>
            <a:off x="1331913" y="1125538"/>
            <a:ext cx="3816350" cy="1568450"/>
          </a:xfrm>
          <a:prstGeom prst="rect">
            <a:avLst/>
          </a:prstGeom>
          <a:noFill/>
          <a:ln w="9525">
            <a:noFill/>
            <a:miter lim="800000"/>
            <a:headEnd/>
            <a:tailEnd/>
          </a:ln>
        </p:spPr>
        <p:txBody>
          <a:bodyPr>
            <a:spAutoFit/>
          </a:bodyPr>
          <a:lstStyle/>
          <a:p>
            <a:r>
              <a:rPr lang="nl-NL" sz="4400">
                <a:solidFill>
                  <a:schemeClr val="bg1"/>
                </a:solidFill>
                <a:latin typeface="Calibri" pitchFamily="34" charset="0"/>
                <a:sym typeface="Webdings" pitchFamily="18" charset="2"/>
              </a:rPr>
              <a:t>Twijfelaar</a:t>
            </a:r>
            <a:r>
              <a:rPr lang="nl-NL" sz="9600">
                <a:solidFill>
                  <a:schemeClr val="bg1"/>
                </a:solidFill>
                <a:latin typeface="Calibri" pitchFamily="34" charset="0"/>
                <a:sym typeface="Webdings" pitchFamily="18" charset="2"/>
              </a:rPr>
              <a:t></a:t>
            </a:r>
            <a:endParaRPr lang="nl-NL">
              <a:latin typeface="Calibri" pitchFamily="34" charset="0"/>
            </a:endParaRPr>
          </a:p>
        </p:txBody>
      </p:sp>
      <p:sp>
        <p:nvSpPr>
          <p:cNvPr id="15365" name="Rechthoek 11"/>
          <p:cNvSpPr>
            <a:spLocks noChangeArrowheads="1"/>
          </p:cNvSpPr>
          <p:nvPr/>
        </p:nvSpPr>
        <p:spPr bwMode="auto">
          <a:xfrm>
            <a:off x="5675313" y="5287963"/>
            <a:ext cx="3468687" cy="1570037"/>
          </a:xfrm>
          <a:prstGeom prst="rect">
            <a:avLst/>
          </a:prstGeom>
          <a:noFill/>
          <a:ln w="9525">
            <a:noFill/>
            <a:miter lim="800000"/>
            <a:headEnd/>
            <a:tailEnd/>
          </a:ln>
        </p:spPr>
        <p:txBody>
          <a:bodyPr wrap="none">
            <a:spAutoFit/>
          </a:bodyPr>
          <a:lstStyle/>
          <a:p>
            <a:r>
              <a:rPr lang="nl-NL" sz="4400">
                <a:solidFill>
                  <a:schemeClr val="bg1"/>
                </a:solidFill>
                <a:latin typeface="Calibri" pitchFamily="34" charset="0"/>
                <a:sym typeface="Wingdings" pitchFamily="2" charset="2"/>
              </a:rPr>
              <a:t>Agressie</a:t>
            </a:r>
            <a:r>
              <a:rPr lang="nl-NL" sz="9600">
                <a:solidFill>
                  <a:schemeClr val="bg1"/>
                </a:solidFill>
                <a:latin typeface="Calibri" pitchFamily="34" charset="0"/>
                <a:sym typeface="Wingdings" pitchFamily="2" charset="2"/>
              </a:rPr>
              <a:t></a:t>
            </a:r>
            <a:endParaRPr lang="nl-NL" sz="9600">
              <a:latin typeface="Calibri" pitchFamily="34" charset="0"/>
            </a:endParaRPr>
          </a:p>
        </p:txBody>
      </p:sp>
      <p:sp>
        <p:nvSpPr>
          <p:cNvPr id="15366" name="Rechthoek 13"/>
          <p:cNvSpPr>
            <a:spLocks noChangeArrowheads="1"/>
          </p:cNvSpPr>
          <p:nvPr/>
        </p:nvSpPr>
        <p:spPr bwMode="auto">
          <a:xfrm>
            <a:off x="6027738" y="1125538"/>
            <a:ext cx="3116262" cy="1568450"/>
          </a:xfrm>
          <a:prstGeom prst="rect">
            <a:avLst/>
          </a:prstGeom>
          <a:noFill/>
          <a:ln w="9525">
            <a:noFill/>
            <a:miter lim="800000"/>
            <a:headEnd/>
            <a:tailEnd/>
          </a:ln>
        </p:spPr>
        <p:txBody>
          <a:bodyPr wrap="none">
            <a:spAutoFit/>
          </a:bodyPr>
          <a:lstStyle/>
          <a:p>
            <a:r>
              <a:rPr lang="nl-NL" sz="4400">
                <a:solidFill>
                  <a:schemeClr val="bg1"/>
                </a:solidFill>
                <a:latin typeface="Calibri" pitchFamily="34" charset="0"/>
                <a:sym typeface="Wingdings" pitchFamily="2" charset="2"/>
              </a:rPr>
              <a:t>Chagrijn</a:t>
            </a:r>
            <a:r>
              <a:rPr lang="nl-NL" sz="9600">
                <a:solidFill>
                  <a:schemeClr val="bg1"/>
                </a:solidFill>
                <a:latin typeface="Calibri" pitchFamily="34" charset="0"/>
                <a:sym typeface="Wingdings" pitchFamily="2" charset="2"/>
              </a:rPr>
              <a:t></a:t>
            </a:r>
            <a:endParaRPr lang="nl-NL" sz="9600">
              <a:latin typeface="Calibri" pitchFamily="34" charset="0"/>
            </a:endParaRPr>
          </a:p>
        </p:txBody>
      </p:sp>
      <p:sp>
        <p:nvSpPr>
          <p:cNvPr id="15367" name="Rechthoek 14"/>
          <p:cNvSpPr>
            <a:spLocks noChangeArrowheads="1"/>
          </p:cNvSpPr>
          <p:nvPr/>
        </p:nvSpPr>
        <p:spPr bwMode="auto">
          <a:xfrm>
            <a:off x="4451350" y="3213100"/>
            <a:ext cx="4692650" cy="1570038"/>
          </a:xfrm>
          <a:prstGeom prst="rect">
            <a:avLst/>
          </a:prstGeom>
          <a:noFill/>
          <a:ln w="9525">
            <a:noFill/>
            <a:miter lim="800000"/>
            <a:headEnd/>
            <a:tailEnd/>
          </a:ln>
        </p:spPr>
        <p:txBody>
          <a:bodyPr wrap="none">
            <a:spAutoFit/>
          </a:bodyPr>
          <a:lstStyle/>
          <a:p>
            <a:r>
              <a:rPr lang="nl-NL" sz="4400">
                <a:solidFill>
                  <a:schemeClr val="bg1"/>
                </a:solidFill>
                <a:latin typeface="Calibri" pitchFamily="34" charset="0"/>
                <a:sym typeface="Webdings" pitchFamily="18" charset="2"/>
              </a:rPr>
              <a:t>Praatjesmaker</a:t>
            </a:r>
            <a:r>
              <a:rPr lang="nl-NL" sz="9600">
                <a:solidFill>
                  <a:schemeClr val="bg1"/>
                </a:solidFill>
                <a:latin typeface="Calibri" pitchFamily="34" charset="0"/>
                <a:sym typeface="Webdings" pitchFamily="18" charset="2"/>
              </a:rPr>
              <a:t></a:t>
            </a:r>
            <a:endParaRPr lang="nl-NL" sz="9600">
              <a:latin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defRPr/>
            </a:pPr>
            <a:r>
              <a:rPr lang="nl-NL" b="1" dirty="0" smtClean="0">
                <a:solidFill>
                  <a:schemeClr val="accent5">
                    <a:lumMod val="20000"/>
                    <a:lumOff val="80000"/>
                  </a:schemeClr>
                </a:solidFill>
              </a:rPr>
              <a:t>Stap 3: Herkennen van bestaande mentale programma’s</a:t>
            </a:r>
            <a:endParaRPr lang="nl-NL" b="1" dirty="0">
              <a:solidFill>
                <a:schemeClr val="accent5">
                  <a:lumMod val="20000"/>
                  <a:lumOff val="80000"/>
                </a:schemeClr>
              </a:solidFill>
            </a:endParaRPr>
          </a:p>
        </p:txBody>
      </p:sp>
      <p:sp>
        <p:nvSpPr>
          <p:cNvPr id="3" name="Tijdelijke aanduiding voor inhoud 2"/>
          <p:cNvSpPr>
            <a:spLocks noGrp="1"/>
          </p:cNvSpPr>
          <p:nvPr>
            <p:ph idx="1"/>
          </p:nvPr>
        </p:nvSpPr>
        <p:spPr>
          <a:xfrm>
            <a:off x="0" y="1989138"/>
            <a:ext cx="9144000" cy="4525962"/>
          </a:xfrm>
        </p:spPr>
        <p:txBody>
          <a:bodyPr>
            <a:normAutofit lnSpcReduction="10000"/>
          </a:bodyPr>
          <a:lstStyle/>
          <a:p>
            <a:pPr>
              <a:defRPr/>
            </a:pPr>
            <a:r>
              <a:rPr lang="nl-NL" dirty="0" smtClean="0">
                <a:solidFill>
                  <a:schemeClr val="accent5">
                    <a:lumMod val="20000"/>
                    <a:lumOff val="80000"/>
                  </a:schemeClr>
                </a:solidFill>
              </a:rPr>
              <a:t>Vragen om te bepalen wat de </a:t>
            </a:r>
            <a:r>
              <a:rPr lang="nl-NL" b="1" i="1" u="sng" dirty="0" smtClean="0">
                <a:solidFill>
                  <a:schemeClr val="accent5">
                    <a:lumMod val="20000"/>
                    <a:lumOff val="80000"/>
                  </a:schemeClr>
                </a:solidFill>
              </a:rPr>
              <a:t>gewenste</a:t>
            </a:r>
            <a:r>
              <a:rPr lang="nl-NL" dirty="0" smtClean="0">
                <a:solidFill>
                  <a:schemeClr val="accent5">
                    <a:lumMod val="20000"/>
                    <a:lumOff val="80000"/>
                  </a:schemeClr>
                </a:solidFill>
              </a:rPr>
              <a:t> mentale programma’s zijn:</a:t>
            </a:r>
          </a:p>
          <a:p>
            <a:pPr lvl="1">
              <a:defRPr/>
            </a:pPr>
            <a:r>
              <a:rPr lang="nl-NL" dirty="0" smtClean="0">
                <a:solidFill>
                  <a:schemeClr val="accent5">
                    <a:lumMod val="20000"/>
                    <a:lumOff val="80000"/>
                  </a:schemeClr>
                </a:solidFill>
              </a:rPr>
              <a:t>Op wat voor iemand lijk ik, wanneer ik op mijn best ben of me goed voel</a:t>
            </a:r>
          </a:p>
          <a:p>
            <a:pPr lvl="1">
              <a:defRPr/>
            </a:pPr>
            <a:r>
              <a:rPr lang="nl-NL" dirty="0" smtClean="0">
                <a:solidFill>
                  <a:schemeClr val="accent5">
                    <a:lumMod val="20000"/>
                    <a:lumOff val="80000"/>
                  </a:schemeClr>
                </a:solidFill>
              </a:rPr>
              <a:t>Wat zijn mijn meest positieve eigenschappen</a:t>
            </a:r>
          </a:p>
          <a:p>
            <a:pPr lvl="1">
              <a:defRPr/>
            </a:pPr>
            <a:r>
              <a:rPr lang="nl-NL" dirty="0" smtClean="0">
                <a:solidFill>
                  <a:schemeClr val="accent5">
                    <a:lumMod val="20000"/>
                    <a:lumOff val="80000"/>
                  </a:schemeClr>
                </a:solidFill>
              </a:rPr>
              <a:t>Op welke kenmerken van mijzelf ben ik trots</a:t>
            </a:r>
          </a:p>
          <a:p>
            <a:pPr lvl="1">
              <a:defRPr/>
            </a:pPr>
            <a:r>
              <a:rPr lang="nl-NL" dirty="0" smtClean="0">
                <a:solidFill>
                  <a:schemeClr val="accent5">
                    <a:lumMod val="20000"/>
                    <a:lumOff val="80000"/>
                  </a:schemeClr>
                </a:solidFill>
              </a:rPr>
              <a:t>Hoe zien anderen mij wanneer ze blij met mij zijn of mij bewonderen?</a:t>
            </a:r>
          </a:p>
          <a:p>
            <a:pPr lvl="1">
              <a:defRPr/>
            </a:pPr>
            <a:r>
              <a:rPr lang="nl-NL" dirty="0" smtClean="0">
                <a:solidFill>
                  <a:schemeClr val="accent5">
                    <a:lumMod val="20000"/>
                    <a:lumOff val="80000"/>
                  </a:schemeClr>
                </a:solidFill>
              </a:rPr>
              <a:t>Speciaal voor schematherapeuten: wat doe je al van de GV?</a:t>
            </a:r>
            <a:endParaRPr lang="nl-NL" dirty="0">
              <a:solidFill>
                <a:schemeClr val="accent5">
                  <a:lumMod val="20000"/>
                  <a:lumOff val="80000"/>
                </a:schemeClr>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kstvak 3"/>
          <p:cNvSpPr txBox="1">
            <a:spLocks noChangeArrowheads="1"/>
          </p:cNvSpPr>
          <p:nvPr/>
        </p:nvSpPr>
        <p:spPr bwMode="auto">
          <a:xfrm>
            <a:off x="0" y="188913"/>
            <a:ext cx="9144000" cy="554037"/>
          </a:xfrm>
          <a:prstGeom prst="rect">
            <a:avLst/>
          </a:prstGeom>
          <a:noFill/>
          <a:ln w="9525">
            <a:noFill/>
            <a:miter lim="800000"/>
            <a:headEnd/>
            <a:tailEnd/>
          </a:ln>
        </p:spPr>
        <p:txBody>
          <a:bodyPr>
            <a:spAutoFit/>
          </a:bodyPr>
          <a:lstStyle/>
          <a:p>
            <a:r>
              <a:rPr lang="nl-NL" sz="3000" b="1">
                <a:solidFill>
                  <a:schemeClr val="bg1"/>
                </a:solidFill>
                <a:latin typeface="Calibri" pitchFamily="34" charset="0"/>
              </a:rPr>
              <a:t>Stap 3: Herkennen van bestaande mentale programma’s</a:t>
            </a:r>
          </a:p>
        </p:txBody>
      </p:sp>
      <p:pic>
        <p:nvPicPr>
          <p:cNvPr id="13315" name="Afbeelding 5" descr="DSCN0491.JPG"/>
          <p:cNvPicPr>
            <a:picLocks noChangeAspect="1"/>
          </p:cNvPicPr>
          <p:nvPr/>
        </p:nvPicPr>
        <p:blipFill>
          <a:blip r:embed="rId2" cstate="print"/>
          <a:srcRect/>
          <a:stretch>
            <a:fillRect/>
          </a:stretch>
        </p:blipFill>
        <p:spPr bwMode="auto">
          <a:xfrm>
            <a:off x="3419475" y="3213100"/>
            <a:ext cx="2233613" cy="1674813"/>
          </a:xfrm>
          <a:prstGeom prst="rect">
            <a:avLst/>
          </a:prstGeom>
          <a:noFill/>
          <a:ln w="9525">
            <a:noFill/>
            <a:miter lim="800000"/>
            <a:headEnd/>
            <a:tailEnd/>
          </a:ln>
        </p:spPr>
      </p:pic>
      <p:pic>
        <p:nvPicPr>
          <p:cNvPr id="13316" name="Afbeelding 6" descr="cursor.jpg"/>
          <p:cNvPicPr>
            <a:picLocks noChangeAspect="1"/>
          </p:cNvPicPr>
          <p:nvPr/>
        </p:nvPicPr>
        <p:blipFill>
          <a:blip r:embed="rId3" cstate="print"/>
          <a:srcRect/>
          <a:stretch>
            <a:fillRect/>
          </a:stretch>
        </p:blipFill>
        <p:spPr bwMode="auto">
          <a:xfrm>
            <a:off x="755650" y="2420938"/>
            <a:ext cx="252413" cy="298450"/>
          </a:xfrm>
          <a:prstGeom prst="rect">
            <a:avLst/>
          </a:prstGeom>
          <a:noFill/>
          <a:ln w="9525">
            <a:noFill/>
            <a:miter lim="800000"/>
            <a:headEnd/>
            <a:tailEnd/>
          </a:ln>
        </p:spPr>
      </p:pic>
      <p:sp>
        <p:nvSpPr>
          <p:cNvPr id="13317" name="Tekstvak 4"/>
          <p:cNvSpPr txBox="1">
            <a:spLocks noChangeArrowheads="1"/>
          </p:cNvSpPr>
          <p:nvPr/>
        </p:nvSpPr>
        <p:spPr bwMode="auto">
          <a:xfrm>
            <a:off x="250825" y="1125538"/>
            <a:ext cx="4392613" cy="1568450"/>
          </a:xfrm>
          <a:prstGeom prst="rect">
            <a:avLst/>
          </a:prstGeom>
          <a:noFill/>
          <a:ln w="9525">
            <a:noFill/>
            <a:miter lim="800000"/>
            <a:headEnd/>
            <a:tailEnd/>
          </a:ln>
        </p:spPr>
        <p:txBody>
          <a:bodyPr>
            <a:spAutoFit/>
          </a:bodyPr>
          <a:lstStyle/>
          <a:p>
            <a:r>
              <a:rPr lang="nl-NL" sz="9600">
                <a:solidFill>
                  <a:schemeClr val="bg1"/>
                </a:solidFill>
                <a:latin typeface="Calibri" pitchFamily="34" charset="0"/>
                <a:sym typeface="Wingdings" pitchFamily="2" charset="2"/>
              </a:rPr>
              <a:t> </a:t>
            </a:r>
            <a:r>
              <a:rPr lang="nl-NL" sz="4400">
                <a:solidFill>
                  <a:schemeClr val="bg1"/>
                </a:solidFill>
                <a:latin typeface="Calibri" pitchFamily="34" charset="0"/>
                <a:sym typeface="Wingdings" pitchFamily="2" charset="2"/>
              </a:rPr>
              <a:t>Optimist</a:t>
            </a:r>
            <a:endParaRPr lang="nl-NL" sz="9600">
              <a:solidFill>
                <a:schemeClr val="bg1"/>
              </a:solidFill>
              <a:latin typeface="Calibri" pitchFamily="34" charset="0"/>
            </a:endParaRPr>
          </a:p>
        </p:txBody>
      </p:sp>
      <p:sp>
        <p:nvSpPr>
          <p:cNvPr id="13318" name="Rechthoek 12"/>
          <p:cNvSpPr>
            <a:spLocks noChangeArrowheads="1"/>
          </p:cNvSpPr>
          <p:nvPr/>
        </p:nvSpPr>
        <p:spPr bwMode="auto">
          <a:xfrm>
            <a:off x="250825" y="5287963"/>
            <a:ext cx="5545138" cy="1570037"/>
          </a:xfrm>
          <a:prstGeom prst="rect">
            <a:avLst/>
          </a:prstGeom>
          <a:noFill/>
          <a:ln w="9525">
            <a:noFill/>
            <a:miter lim="800000"/>
            <a:headEnd/>
            <a:tailEnd/>
          </a:ln>
        </p:spPr>
        <p:txBody>
          <a:bodyPr>
            <a:spAutoFit/>
          </a:bodyPr>
          <a:lstStyle/>
          <a:p>
            <a:r>
              <a:rPr lang="nl-NL" sz="9600">
                <a:solidFill>
                  <a:schemeClr val="bg1"/>
                </a:solidFill>
                <a:latin typeface="Calibri" pitchFamily="34" charset="0"/>
                <a:sym typeface="Webdings" pitchFamily="18" charset="2"/>
              </a:rPr>
              <a:t></a:t>
            </a:r>
            <a:r>
              <a:rPr lang="nl-NL" sz="4400">
                <a:solidFill>
                  <a:schemeClr val="bg1"/>
                </a:solidFill>
                <a:latin typeface="Calibri" pitchFamily="34" charset="0"/>
                <a:sym typeface="Webdings" pitchFamily="18" charset="2"/>
              </a:rPr>
              <a:t>Doorzetter</a:t>
            </a:r>
            <a:endParaRPr lang="nl-NL" sz="9600">
              <a:latin typeface="Calibri"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defRPr/>
            </a:pPr>
            <a:r>
              <a:rPr lang="nl-NL" b="1" dirty="0" smtClean="0">
                <a:solidFill>
                  <a:schemeClr val="accent5">
                    <a:lumMod val="20000"/>
                    <a:lumOff val="80000"/>
                  </a:schemeClr>
                </a:solidFill>
              </a:rPr>
              <a:t>Stap 4: Installeren van nieuwe mentale programma’s</a:t>
            </a:r>
            <a:endParaRPr lang="nl-NL" b="1" dirty="0">
              <a:solidFill>
                <a:schemeClr val="accent5">
                  <a:lumMod val="20000"/>
                  <a:lumOff val="80000"/>
                </a:schemeClr>
              </a:solidFill>
            </a:endParaRPr>
          </a:p>
        </p:txBody>
      </p:sp>
      <p:sp>
        <p:nvSpPr>
          <p:cNvPr id="3" name="Tijdelijke aanduiding voor inhoud 2"/>
          <p:cNvSpPr>
            <a:spLocks noGrp="1"/>
          </p:cNvSpPr>
          <p:nvPr>
            <p:ph idx="1"/>
          </p:nvPr>
        </p:nvSpPr>
        <p:spPr>
          <a:xfrm>
            <a:off x="0" y="1773238"/>
            <a:ext cx="9144000" cy="4525962"/>
          </a:xfrm>
        </p:spPr>
        <p:txBody>
          <a:bodyPr>
            <a:normAutofit lnSpcReduction="10000"/>
          </a:bodyPr>
          <a:lstStyle/>
          <a:p>
            <a:pPr>
              <a:defRPr/>
            </a:pPr>
            <a:r>
              <a:rPr lang="nl-NL" dirty="0" smtClean="0">
                <a:solidFill>
                  <a:schemeClr val="accent5">
                    <a:lumMod val="20000"/>
                    <a:lumOff val="80000"/>
                  </a:schemeClr>
                </a:solidFill>
              </a:rPr>
              <a:t>Vragen om te bepalen wat de </a:t>
            </a:r>
            <a:r>
              <a:rPr lang="nl-NL" b="1" i="1" u="sng" dirty="0" smtClean="0">
                <a:solidFill>
                  <a:schemeClr val="accent5">
                    <a:lumMod val="20000"/>
                    <a:lumOff val="80000"/>
                  </a:schemeClr>
                </a:solidFill>
              </a:rPr>
              <a:t>nieuwe</a:t>
            </a:r>
            <a:r>
              <a:rPr lang="nl-NL" dirty="0" smtClean="0">
                <a:solidFill>
                  <a:schemeClr val="accent5">
                    <a:lumMod val="20000"/>
                    <a:lumOff val="80000"/>
                  </a:schemeClr>
                </a:solidFill>
              </a:rPr>
              <a:t> mentale programma’s moeten zijn:</a:t>
            </a:r>
          </a:p>
          <a:p>
            <a:pPr lvl="1">
              <a:defRPr/>
            </a:pPr>
            <a:r>
              <a:rPr lang="nl-NL" sz="2600" dirty="0" smtClean="0">
                <a:solidFill>
                  <a:schemeClr val="accent5">
                    <a:lumMod val="20000"/>
                    <a:lumOff val="80000"/>
                  </a:schemeClr>
                </a:solidFill>
              </a:rPr>
              <a:t>Wat heb ik nodig om mijn negatieve kanten beter te controleren</a:t>
            </a:r>
          </a:p>
          <a:p>
            <a:pPr lvl="1">
              <a:defRPr/>
            </a:pPr>
            <a:r>
              <a:rPr lang="nl-NL" sz="2600" dirty="0" smtClean="0">
                <a:solidFill>
                  <a:schemeClr val="accent5">
                    <a:lumMod val="20000"/>
                    <a:lumOff val="80000"/>
                  </a:schemeClr>
                </a:solidFill>
              </a:rPr>
              <a:t>Wat moet ik meer, vaker of nadrukkelijker doen om mijn klachten te laten afnemen</a:t>
            </a:r>
          </a:p>
          <a:p>
            <a:pPr lvl="1">
              <a:defRPr/>
            </a:pPr>
            <a:r>
              <a:rPr lang="nl-NL" sz="2600" dirty="0" smtClean="0">
                <a:solidFill>
                  <a:schemeClr val="accent5">
                    <a:lumMod val="20000"/>
                    <a:lumOff val="80000"/>
                  </a:schemeClr>
                </a:solidFill>
              </a:rPr>
              <a:t>Waar moet ik meer van doen om mijn doelen te bereiken of mijn wensen te laten uitkomen</a:t>
            </a:r>
          </a:p>
          <a:p>
            <a:pPr lvl="1">
              <a:defRPr/>
            </a:pPr>
            <a:r>
              <a:rPr lang="nl-NL" sz="2600" dirty="0" smtClean="0">
                <a:solidFill>
                  <a:schemeClr val="accent5">
                    <a:lumMod val="20000"/>
                    <a:lumOff val="80000"/>
                  </a:schemeClr>
                </a:solidFill>
              </a:rPr>
              <a:t>Op wat voor iemand lijk ik, wanneer ik meer aan de verwachtingen voldoe van de mensen die belangrijk voor mij zijn?</a:t>
            </a:r>
            <a:endParaRPr lang="nl-NL" sz="2600" dirty="0">
              <a:solidFill>
                <a:schemeClr val="accent5">
                  <a:lumMod val="20000"/>
                  <a:lumOff val="80000"/>
                </a:schemeClr>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kstvak 3"/>
          <p:cNvSpPr txBox="1">
            <a:spLocks noChangeArrowheads="1"/>
          </p:cNvSpPr>
          <p:nvPr/>
        </p:nvSpPr>
        <p:spPr bwMode="auto">
          <a:xfrm>
            <a:off x="0" y="188913"/>
            <a:ext cx="8675688" cy="554037"/>
          </a:xfrm>
          <a:prstGeom prst="rect">
            <a:avLst/>
          </a:prstGeom>
          <a:noFill/>
          <a:ln w="9525">
            <a:noFill/>
            <a:miter lim="800000"/>
            <a:headEnd/>
            <a:tailEnd/>
          </a:ln>
        </p:spPr>
        <p:txBody>
          <a:bodyPr>
            <a:spAutoFit/>
          </a:bodyPr>
          <a:lstStyle/>
          <a:p>
            <a:r>
              <a:rPr lang="nl-NL" sz="3000" b="1">
                <a:solidFill>
                  <a:schemeClr val="bg1"/>
                </a:solidFill>
                <a:latin typeface="Calibri" pitchFamily="34" charset="0"/>
              </a:rPr>
              <a:t>Stap 4: Installeren van nieuwe mentale programma’s</a:t>
            </a:r>
          </a:p>
        </p:txBody>
      </p:sp>
      <p:pic>
        <p:nvPicPr>
          <p:cNvPr id="17411" name="Afbeelding 5" descr="DSCN0491.JPG"/>
          <p:cNvPicPr>
            <a:picLocks noChangeAspect="1"/>
          </p:cNvPicPr>
          <p:nvPr/>
        </p:nvPicPr>
        <p:blipFill>
          <a:blip r:embed="rId2" cstate="print"/>
          <a:srcRect/>
          <a:stretch>
            <a:fillRect/>
          </a:stretch>
        </p:blipFill>
        <p:spPr bwMode="auto">
          <a:xfrm>
            <a:off x="3419475" y="2636838"/>
            <a:ext cx="2233613" cy="1674812"/>
          </a:xfrm>
          <a:prstGeom prst="rect">
            <a:avLst/>
          </a:prstGeom>
          <a:noFill/>
          <a:ln w="9525">
            <a:noFill/>
            <a:miter lim="800000"/>
            <a:headEnd/>
            <a:tailEnd/>
          </a:ln>
        </p:spPr>
      </p:pic>
      <p:pic>
        <p:nvPicPr>
          <p:cNvPr id="17412" name="Afbeelding 6" descr="cursor.jpg"/>
          <p:cNvPicPr>
            <a:picLocks noChangeAspect="1"/>
          </p:cNvPicPr>
          <p:nvPr/>
        </p:nvPicPr>
        <p:blipFill>
          <a:blip r:embed="rId3" cstate="print"/>
          <a:srcRect/>
          <a:stretch>
            <a:fillRect/>
          </a:stretch>
        </p:blipFill>
        <p:spPr bwMode="auto">
          <a:xfrm>
            <a:off x="4427538" y="5516563"/>
            <a:ext cx="254000" cy="298450"/>
          </a:xfrm>
          <a:prstGeom prst="rect">
            <a:avLst/>
          </a:prstGeom>
          <a:noFill/>
          <a:ln w="9525">
            <a:noFill/>
            <a:miter lim="800000"/>
            <a:headEnd/>
            <a:tailEnd/>
          </a:ln>
        </p:spPr>
      </p:pic>
      <p:sp>
        <p:nvSpPr>
          <p:cNvPr id="17413" name="Rechthoek 10"/>
          <p:cNvSpPr>
            <a:spLocks noChangeArrowheads="1"/>
          </p:cNvSpPr>
          <p:nvPr/>
        </p:nvSpPr>
        <p:spPr bwMode="auto">
          <a:xfrm>
            <a:off x="3924300" y="4149725"/>
            <a:ext cx="2906713" cy="1570038"/>
          </a:xfrm>
          <a:prstGeom prst="rect">
            <a:avLst/>
          </a:prstGeom>
          <a:noFill/>
          <a:ln w="9525">
            <a:noFill/>
            <a:miter lim="800000"/>
            <a:headEnd/>
            <a:tailEnd/>
          </a:ln>
        </p:spPr>
        <p:txBody>
          <a:bodyPr wrap="none">
            <a:spAutoFit/>
          </a:bodyPr>
          <a:lstStyle/>
          <a:p>
            <a:r>
              <a:rPr lang="nl-NL" sz="9600">
                <a:solidFill>
                  <a:schemeClr val="bg1"/>
                </a:solidFill>
                <a:latin typeface="Calibri" pitchFamily="34" charset="0"/>
                <a:sym typeface="Wingdings" pitchFamily="2" charset="2"/>
              </a:rPr>
              <a:t></a:t>
            </a:r>
            <a:r>
              <a:rPr lang="nl-NL" sz="4400">
                <a:solidFill>
                  <a:schemeClr val="bg1"/>
                </a:solidFill>
                <a:latin typeface="Calibri" pitchFamily="34" charset="0"/>
                <a:sym typeface="Wingdings" pitchFamily="2" charset="2"/>
              </a:rPr>
              <a:t> Balans</a:t>
            </a:r>
            <a:endParaRPr lang="nl-NL" sz="9600">
              <a:latin typeface="Calibri" pitchFamily="34" charset="0"/>
            </a:endParaRPr>
          </a:p>
        </p:txBody>
      </p:sp>
      <p:sp>
        <p:nvSpPr>
          <p:cNvPr id="17414" name="Rechthoek 15"/>
          <p:cNvSpPr>
            <a:spLocks noChangeArrowheads="1"/>
          </p:cNvSpPr>
          <p:nvPr/>
        </p:nvSpPr>
        <p:spPr bwMode="auto">
          <a:xfrm>
            <a:off x="250825" y="2708275"/>
            <a:ext cx="3168650" cy="1570038"/>
          </a:xfrm>
          <a:prstGeom prst="rect">
            <a:avLst/>
          </a:prstGeom>
          <a:noFill/>
          <a:ln w="9525">
            <a:noFill/>
            <a:miter lim="800000"/>
            <a:headEnd/>
            <a:tailEnd/>
          </a:ln>
        </p:spPr>
        <p:txBody>
          <a:bodyPr>
            <a:spAutoFit/>
          </a:bodyPr>
          <a:lstStyle/>
          <a:p>
            <a:r>
              <a:rPr lang="nl-NL" sz="9600">
                <a:solidFill>
                  <a:schemeClr val="bg1"/>
                </a:solidFill>
                <a:latin typeface="Calibri" pitchFamily="34" charset="0"/>
                <a:sym typeface="Wingdings" pitchFamily="2" charset="2"/>
              </a:rPr>
              <a:t></a:t>
            </a:r>
            <a:r>
              <a:rPr lang="nl-NL" sz="4400">
                <a:solidFill>
                  <a:schemeClr val="bg1"/>
                </a:solidFill>
                <a:latin typeface="Calibri" pitchFamily="34" charset="0"/>
                <a:sym typeface="Wingdings" pitchFamily="2" charset="2"/>
              </a:rPr>
              <a:t> Realist</a:t>
            </a:r>
            <a:endParaRPr lang="nl-NL" sz="96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Afbeelding 5" descr="DSCN0491.JPG"/>
          <p:cNvPicPr>
            <a:picLocks noChangeAspect="1"/>
          </p:cNvPicPr>
          <p:nvPr/>
        </p:nvPicPr>
        <p:blipFill>
          <a:blip r:embed="rId2" cstate="print"/>
          <a:srcRect/>
          <a:stretch>
            <a:fillRect/>
          </a:stretch>
        </p:blipFill>
        <p:spPr bwMode="auto">
          <a:xfrm>
            <a:off x="3419475" y="2708275"/>
            <a:ext cx="2233613" cy="1674813"/>
          </a:xfrm>
          <a:prstGeom prst="rect">
            <a:avLst/>
          </a:prstGeom>
          <a:noFill/>
          <a:ln w="9525">
            <a:noFill/>
            <a:miter lim="800000"/>
            <a:headEnd/>
            <a:tailEnd/>
          </a:ln>
        </p:spPr>
      </p:pic>
      <p:pic>
        <p:nvPicPr>
          <p:cNvPr id="18435" name="Afbeelding 6" descr="cursor.jpg"/>
          <p:cNvPicPr>
            <a:picLocks noChangeAspect="1"/>
          </p:cNvPicPr>
          <p:nvPr/>
        </p:nvPicPr>
        <p:blipFill>
          <a:blip r:embed="rId3" cstate="print"/>
          <a:srcRect/>
          <a:stretch>
            <a:fillRect/>
          </a:stretch>
        </p:blipFill>
        <p:spPr bwMode="auto">
          <a:xfrm>
            <a:off x="4427538" y="5516563"/>
            <a:ext cx="254000" cy="298450"/>
          </a:xfrm>
          <a:prstGeom prst="rect">
            <a:avLst/>
          </a:prstGeom>
          <a:noFill/>
          <a:ln w="9525">
            <a:noFill/>
            <a:miter lim="800000"/>
            <a:headEnd/>
            <a:tailEnd/>
          </a:ln>
        </p:spPr>
      </p:pic>
      <p:sp>
        <p:nvSpPr>
          <p:cNvPr id="18436" name="Tekstvak 4"/>
          <p:cNvSpPr txBox="1">
            <a:spLocks noChangeArrowheads="1"/>
          </p:cNvSpPr>
          <p:nvPr/>
        </p:nvSpPr>
        <p:spPr bwMode="auto">
          <a:xfrm>
            <a:off x="250825" y="549275"/>
            <a:ext cx="1152525" cy="1568450"/>
          </a:xfrm>
          <a:prstGeom prst="rect">
            <a:avLst/>
          </a:prstGeom>
          <a:noFill/>
          <a:ln w="9525">
            <a:noFill/>
            <a:miter lim="800000"/>
            <a:headEnd/>
            <a:tailEnd/>
          </a:ln>
        </p:spPr>
        <p:txBody>
          <a:bodyPr>
            <a:spAutoFit/>
          </a:bodyPr>
          <a:lstStyle/>
          <a:p>
            <a:r>
              <a:rPr lang="nl-NL" sz="9600">
                <a:solidFill>
                  <a:schemeClr val="bg1"/>
                </a:solidFill>
                <a:latin typeface="Calibri" pitchFamily="34" charset="0"/>
                <a:sym typeface="Wingdings" pitchFamily="2" charset="2"/>
              </a:rPr>
              <a:t></a:t>
            </a:r>
            <a:endParaRPr lang="nl-NL" sz="9600">
              <a:solidFill>
                <a:schemeClr val="bg1"/>
              </a:solidFill>
              <a:latin typeface="Calibri" pitchFamily="34" charset="0"/>
            </a:endParaRPr>
          </a:p>
        </p:txBody>
      </p:sp>
      <p:sp>
        <p:nvSpPr>
          <p:cNvPr id="18437" name="Tekstvak 7"/>
          <p:cNvSpPr txBox="1">
            <a:spLocks noChangeArrowheads="1"/>
          </p:cNvSpPr>
          <p:nvPr/>
        </p:nvSpPr>
        <p:spPr bwMode="auto">
          <a:xfrm>
            <a:off x="3851275" y="549275"/>
            <a:ext cx="1296988" cy="1568450"/>
          </a:xfrm>
          <a:prstGeom prst="rect">
            <a:avLst/>
          </a:prstGeom>
          <a:noFill/>
          <a:ln w="9525">
            <a:noFill/>
            <a:miter lim="800000"/>
            <a:headEnd/>
            <a:tailEnd/>
          </a:ln>
        </p:spPr>
        <p:txBody>
          <a:bodyPr>
            <a:spAutoFit/>
          </a:bodyPr>
          <a:lstStyle/>
          <a:p>
            <a:r>
              <a:rPr lang="nl-NL" sz="9600">
                <a:solidFill>
                  <a:schemeClr val="bg1"/>
                </a:solidFill>
                <a:latin typeface="Calibri" pitchFamily="34" charset="0"/>
                <a:sym typeface="Webdings" pitchFamily="18" charset="2"/>
              </a:rPr>
              <a:t></a:t>
            </a:r>
            <a:endParaRPr lang="nl-NL">
              <a:latin typeface="Calibri" pitchFamily="34" charset="0"/>
            </a:endParaRPr>
          </a:p>
        </p:txBody>
      </p:sp>
      <p:sp>
        <p:nvSpPr>
          <p:cNvPr id="18438" name="Rechthoek 10"/>
          <p:cNvSpPr>
            <a:spLocks noChangeArrowheads="1"/>
          </p:cNvSpPr>
          <p:nvPr/>
        </p:nvSpPr>
        <p:spPr bwMode="auto">
          <a:xfrm>
            <a:off x="3924300" y="4149725"/>
            <a:ext cx="1282700" cy="1568450"/>
          </a:xfrm>
          <a:prstGeom prst="rect">
            <a:avLst/>
          </a:prstGeom>
          <a:noFill/>
          <a:ln w="9525">
            <a:noFill/>
            <a:miter lim="800000"/>
            <a:headEnd/>
            <a:tailEnd/>
          </a:ln>
        </p:spPr>
        <p:txBody>
          <a:bodyPr wrap="none">
            <a:spAutoFit/>
          </a:bodyPr>
          <a:lstStyle/>
          <a:p>
            <a:r>
              <a:rPr lang="nl-NL" sz="9600">
                <a:solidFill>
                  <a:schemeClr val="bg1"/>
                </a:solidFill>
                <a:latin typeface="Calibri" pitchFamily="34" charset="0"/>
                <a:sym typeface="Wingdings" pitchFamily="2" charset="2"/>
              </a:rPr>
              <a:t></a:t>
            </a:r>
            <a:endParaRPr lang="nl-NL" sz="9600">
              <a:latin typeface="Calibri" pitchFamily="34" charset="0"/>
            </a:endParaRPr>
          </a:p>
        </p:txBody>
      </p:sp>
      <p:sp>
        <p:nvSpPr>
          <p:cNvPr id="18439" name="Rechthoek 11"/>
          <p:cNvSpPr>
            <a:spLocks noChangeArrowheads="1"/>
          </p:cNvSpPr>
          <p:nvPr/>
        </p:nvSpPr>
        <p:spPr bwMode="auto">
          <a:xfrm>
            <a:off x="7451725" y="4868863"/>
            <a:ext cx="1552575" cy="1570037"/>
          </a:xfrm>
          <a:prstGeom prst="rect">
            <a:avLst/>
          </a:prstGeom>
          <a:noFill/>
          <a:ln w="9525">
            <a:noFill/>
            <a:miter lim="800000"/>
            <a:headEnd/>
            <a:tailEnd/>
          </a:ln>
        </p:spPr>
        <p:txBody>
          <a:bodyPr wrap="none">
            <a:spAutoFit/>
          </a:bodyPr>
          <a:lstStyle/>
          <a:p>
            <a:r>
              <a:rPr lang="nl-NL" sz="9600">
                <a:solidFill>
                  <a:schemeClr val="bg1"/>
                </a:solidFill>
                <a:latin typeface="Calibri" pitchFamily="34" charset="0"/>
                <a:sym typeface="Wingdings" pitchFamily="2" charset="2"/>
              </a:rPr>
              <a:t></a:t>
            </a:r>
            <a:endParaRPr lang="nl-NL" sz="9600">
              <a:latin typeface="Calibri" pitchFamily="34" charset="0"/>
            </a:endParaRPr>
          </a:p>
        </p:txBody>
      </p:sp>
      <p:sp>
        <p:nvSpPr>
          <p:cNvPr id="18440" name="Rechthoek 12"/>
          <p:cNvSpPr>
            <a:spLocks noChangeArrowheads="1"/>
          </p:cNvSpPr>
          <p:nvPr/>
        </p:nvSpPr>
        <p:spPr bwMode="auto">
          <a:xfrm>
            <a:off x="250825" y="4868863"/>
            <a:ext cx="1416050" cy="1570037"/>
          </a:xfrm>
          <a:prstGeom prst="rect">
            <a:avLst/>
          </a:prstGeom>
          <a:noFill/>
          <a:ln w="9525">
            <a:noFill/>
            <a:miter lim="800000"/>
            <a:headEnd/>
            <a:tailEnd/>
          </a:ln>
        </p:spPr>
        <p:txBody>
          <a:bodyPr wrap="none">
            <a:spAutoFit/>
          </a:bodyPr>
          <a:lstStyle/>
          <a:p>
            <a:r>
              <a:rPr lang="nl-NL" sz="9600">
                <a:solidFill>
                  <a:schemeClr val="bg1"/>
                </a:solidFill>
                <a:latin typeface="Calibri" pitchFamily="34" charset="0"/>
                <a:sym typeface="Webdings" pitchFamily="18" charset="2"/>
              </a:rPr>
              <a:t></a:t>
            </a:r>
            <a:endParaRPr lang="nl-NL" sz="9600">
              <a:latin typeface="Calibri" pitchFamily="34" charset="0"/>
            </a:endParaRPr>
          </a:p>
        </p:txBody>
      </p:sp>
      <p:sp>
        <p:nvSpPr>
          <p:cNvPr id="18441" name="Rechthoek 13"/>
          <p:cNvSpPr>
            <a:spLocks noChangeArrowheads="1"/>
          </p:cNvSpPr>
          <p:nvPr/>
        </p:nvSpPr>
        <p:spPr bwMode="auto">
          <a:xfrm>
            <a:off x="7451725" y="549275"/>
            <a:ext cx="1223963" cy="1568450"/>
          </a:xfrm>
          <a:prstGeom prst="rect">
            <a:avLst/>
          </a:prstGeom>
          <a:noFill/>
          <a:ln w="9525">
            <a:noFill/>
            <a:miter lim="800000"/>
            <a:headEnd/>
            <a:tailEnd/>
          </a:ln>
        </p:spPr>
        <p:txBody>
          <a:bodyPr wrap="none">
            <a:spAutoFit/>
          </a:bodyPr>
          <a:lstStyle/>
          <a:p>
            <a:r>
              <a:rPr lang="nl-NL" sz="9600">
                <a:solidFill>
                  <a:schemeClr val="bg1"/>
                </a:solidFill>
                <a:latin typeface="Calibri" pitchFamily="34" charset="0"/>
                <a:sym typeface="Wingdings" pitchFamily="2" charset="2"/>
              </a:rPr>
              <a:t></a:t>
            </a:r>
            <a:endParaRPr lang="nl-NL" sz="9600">
              <a:latin typeface="Calibri" pitchFamily="34" charset="0"/>
            </a:endParaRPr>
          </a:p>
        </p:txBody>
      </p:sp>
      <p:sp>
        <p:nvSpPr>
          <p:cNvPr id="18442" name="Rechthoek 14"/>
          <p:cNvSpPr>
            <a:spLocks noChangeArrowheads="1"/>
          </p:cNvSpPr>
          <p:nvPr/>
        </p:nvSpPr>
        <p:spPr bwMode="auto">
          <a:xfrm>
            <a:off x="7451725" y="2708275"/>
            <a:ext cx="1416050" cy="1570038"/>
          </a:xfrm>
          <a:prstGeom prst="rect">
            <a:avLst/>
          </a:prstGeom>
          <a:noFill/>
          <a:ln w="9525">
            <a:noFill/>
            <a:miter lim="800000"/>
            <a:headEnd/>
            <a:tailEnd/>
          </a:ln>
        </p:spPr>
        <p:txBody>
          <a:bodyPr wrap="none">
            <a:spAutoFit/>
          </a:bodyPr>
          <a:lstStyle/>
          <a:p>
            <a:r>
              <a:rPr lang="nl-NL" sz="9600">
                <a:solidFill>
                  <a:schemeClr val="bg1"/>
                </a:solidFill>
                <a:latin typeface="Calibri" pitchFamily="34" charset="0"/>
                <a:sym typeface="Webdings" pitchFamily="18" charset="2"/>
              </a:rPr>
              <a:t></a:t>
            </a:r>
            <a:endParaRPr lang="nl-NL" sz="9600">
              <a:latin typeface="Calibri" pitchFamily="34" charset="0"/>
            </a:endParaRPr>
          </a:p>
        </p:txBody>
      </p:sp>
      <p:sp>
        <p:nvSpPr>
          <p:cNvPr id="18443" name="Rechthoek 15"/>
          <p:cNvSpPr>
            <a:spLocks noChangeArrowheads="1"/>
          </p:cNvSpPr>
          <p:nvPr/>
        </p:nvSpPr>
        <p:spPr bwMode="auto">
          <a:xfrm>
            <a:off x="250825" y="2708275"/>
            <a:ext cx="1296988" cy="1570038"/>
          </a:xfrm>
          <a:prstGeom prst="rect">
            <a:avLst/>
          </a:prstGeom>
          <a:noFill/>
          <a:ln w="9525">
            <a:noFill/>
            <a:miter lim="800000"/>
            <a:headEnd/>
            <a:tailEnd/>
          </a:ln>
        </p:spPr>
        <p:txBody>
          <a:bodyPr>
            <a:spAutoFit/>
          </a:bodyPr>
          <a:lstStyle/>
          <a:p>
            <a:r>
              <a:rPr lang="nl-NL" sz="9600">
                <a:solidFill>
                  <a:schemeClr val="bg1"/>
                </a:solidFill>
                <a:latin typeface="Calibri" pitchFamily="34" charset="0"/>
                <a:sym typeface="Wingdings" pitchFamily="2" charset="2"/>
              </a:rPr>
              <a:t></a:t>
            </a:r>
            <a:endParaRPr lang="nl-NL" sz="96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0" y="476250"/>
            <a:ext cx="9144000" cy="1143000"/>
          </a:xfrm>
        </p:spPr>
        <p:txBody>
          <a:bodyPr/>
          <a:lstStyle/>
          <a:p>
            <a:pPr eaLnBrk="1" hangingPunct="1"/>
            <a:r>
              <a:rPr lang="nl-NL" sz="4800" b="1" i="1" u="sng" smtClean="0">
                <a:solidFill>
                  <a:srgbClr val="800000"/>
                </a:solidFill>
              </a:rPr>
              <a:t> </a:t>
            </a:r>
            <a:endParaRPr lang="nl-NL" sz="4800" smtClean="0">
              <a:latin typeface="Trebuchet MS" pitchFamily="34" charset="0"/>
            </a:endParaRPr>
          </a:p>
        </p:txBody>
      </p:sp>
      <p:sp>
        <p:nvSpPr>
          <p:cNvPr id="44035" name="Rectangle 3"/>
          <p:cNvSpPr>
            <a:spLocks noGrp="1" noChangeArrowheads="1"/>
          </p:cNvSpPr>
          <p:nvPr>
            <p:ph type="subTitle" idx="1"/>
          </p:nvPr>
        </p:nvSpPr>
        <p:spPr>
          <a:xfrm>
            <a:off x="35496" y="-747464"/>
            <a:ext cx="7524328" cy="4103737"/>
          </a:xfrm>
        </p:spPr>
        <p:txBody>
          <a:bodyPr>
            <a:normAutofit fontScale="40000" lnSpcReduction="20000"/>
          </a:bodyPr>
          <a:lstStyle/>
          <a:p>
            <a:pPr algn="l" eaLnBrk="1" hangingPunct="1"/>
            <a:endParaRPr lang="en-US" sz="8000" b="1" i="1" dirty="0" smtClean="0">
              <a:solidFill>
                <a:schemeClr val="bg1"/>
              </a:solidFill>
              <a:latin typeface="Arial Rounded MT Bold" pitchFamily="34" charset="0"/>
            </a:endParaRPr>
          </a:p>
          <a:p>
            <a:pPr eaLnBrk="1" hangingPunct="1"/>
            <a:endParaRPr lang="en-US" sz="17600" i="1" dirty="0" smtClean="0">
              <a:solidFill>
                <a:srgbClr val="FFFF00"/>
              </a:solidFill>
              <a:latin typeface="Arial Rounded MT Bold" pitchFamily="34" charset="0"/>
            </a:endParaRPr>
          </a:p>
          <a:p>
            <a:pPr algn="l" eaLnBrk="1" hangingPunct="1"/>
            <a:r>
              <a:rPr lang="en-US" sz="17600" i="1" dirty="0" err="1" smtClean="0">
                <a:solidFill>
                  <a:srgbClr val="FFFF00"/>
                </a:solidFill>
                <a:latin typeface="Arial Rounded MT Bold" pitchFamily="34" charset="0"/>
              </a:rPr>
              <a:t>Maak</a:t>
            </a:r>
            <a:r>
              <a:rPr lang="en-US" sz="17600" i="1" dirty="0" smtClean="0">
                <a:solidFill>
                  <a:srgbClr val="FFFF00"/>
                </a:solidFill>
                <a:latin typeface="Arial Rounded MT Bold" pitchFamily="34" charset="0"/>
              </a:rPr>
              <a:t> je </a:t>
            </a:r>
            <a:r>
              <a:rPr lang="en-US" sz="17600" i="1" dirty="0" err="1" smtClean="0">
                <a:solidFill>
                  <a:srgbClr val="FFFF00"/>
                </a:solidFill>
                <a:latin typeface="Arial Rounded MT Bold" pitchFamily="34" charset="0"/>
              </a:rPr>
              <a:t>eigen</a:t>
            </a:r>
            <a:r>
              <a:rPr lang="en-US" sz="17600" i="1" dirty="0" smtClean="0">
                <a:solidFill>
                  <a:srgbClr val="FFFF00"/>
                </a:solidFill>
                <a:latin typeface="Arial Rounded MT Bold" pitchFamily="34" charset="0"/>
              </a:rPr>
              <a:t> </a:t>
            </a:r>
            <a:r>
              <a:rPr lang="en-US" sz="17600" i="1" dirty="0" err="1" smtClean="0">
                <a:solidFill>
                  <a:srgbClr val="FFFF00"/>
                </a:solidFill>
                <a:latin typeface="Arial Rounded MT Bold" pitchFamily="34" charset="0"/>
              </a:rPr>
              <a:t>bureaublad</a:t>
            </a:r>
            <a:endParaRPr lang="en-US" sz="7100" b="1" i="1" dirty="0" smtClean="0">
              <a:solidFill>
                <a:schemeClr val="tx1"/>
              </a:solidFill>
              <a:latin typeface="Arial Rounded MT Bold" pitchFamily="34" charset="0"/>
            </a:endParaRPr>
          </a:p>
        </p:txBody>
      </p:sp>
      <p:sp>
        <p:nvSpPr>
          <p:cNvPr id="4" name="Rectangle 3"/>
          <p:cNvSpPr txBox="1">
            <a:spLocks noChangeArrowheads="1"/>
          </p:cNvSpPr>
          <p:nvPr/>
        </p:nvSpPr>
        <p:spPr>
          <a:xfrm>
            <a:off x="936104" y="2636912"/>
            <a:ext cx="7956376" cy="4391769"/>
          </a:xfrm>
          <a:prstGeom prst="rect">
            <a:avLst/>
          </a:prstGeom>
        </p:spPr>
        <p:txBody>
          <a:bodyPr vert="horz" lIns="91440" tIns="45720" rIns="91440" bIns="45720" rtlCol="0">
            <a:normAutofit fontScale="70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0" b="1" i="1" u="none" strike="noStrike" kern="1200" cap="none" spc="0" normalizeH="0" baseline="0" noProof="0" dirty="0" smtClean="0">
              <a:ln>
                <a:noFill/>
              </a:ln>
              <a:solidFill>
                <a:schemeClr val="bg1"/>
              </a:solidFill>
              <a:effectLst/>
              <a:uLnTx/>
              <a:uFillTx/>
              <a:latin typeface="Arial Rounded MT Bold" pitchFamily="34" charset="0"/>
              <a:ea typeface="+mn-ea"/>
              <a:cs typeface="+mn-cs"/>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7600" b="0" i="1" u="none" strike="noStrike" kern="1200" cap="none" spc="0" normalizeH="0" baseline="0" noProof="0" dirty="0" smtClean="0">
                <a:ln>
                  <a:noFill/>
                </a:ln>
                <a:solidFill>
                  <a:srgbClr val="FFFF00"/>
                </a:solidFill>
                <a:effectLst/>
                <a:uLnTx/>
                <a:uFillTx/>
                <a:latin typeface="Arial Rounded MT Bold" pitchFamily="34" charset="0"/>
                <a:ea typeface="+mn-ea"/>
                <a:cs typeface="+mn-cs"/>
              </a:rPr>
              <a:t>In 2 </a:t>
            </a:r>
            <a:r>
              <a:rPr kumimoji="0" lang="en-US" sz="17600" b="0" i="1" u="none" strike="noStrike" kern="1200" cap="none" spc="0" normalizeH="0" baseline="0" noProof="0" dirty="0" err="1" smtClean="0">
                <a:ln>
                  <a:noFill/>
                </a:ln>
                <a:solidFill>
                  <a:srgbClr val="FFFF00"/>
                </a:solidFill>
                <a:effectLst/>
                <a:uLnTx/>
                <a:uFillTx/>
                <a:latin typeface="Arial Rounded MT Bold" pitchFamily="34" charset="0"/>
                <a:ea typeface="+mn-ea"/>
                <a:cs typeface="+mn-cs"/>
              </a:rPr>
              <a:t>tallen</a:t>
            </a:r>
            <a:endParaRPr kumimoji="0" lang="en-US" sz="7100" b="1" i="1" u="none" strike="noStrike" kern="1200" cap="none" spc="0" normalizeH="0" baseline="0" noProof="0" dirty="0" smtClean="0">
              <a:ln>
                <a:noFill/>
              </a:ln>
              <a:solidFill>
                <a:schemeClr val="tx1"/>
              </a:solidFill>
              <a:effectLst/>
              <a:uLnTx/>
              <a:uFillTx/>
              <a:latin typeface="Arial Rounded MT Bold" pitchFamily="34" charset="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384"/>
            <a:ext cx="9144000" cy="1143000"/>
          </a:xfrm>
        </p:spPr>
        <p:txBody>
          <a:bodyPr>
            <a:normAutofit/>
          </a:bodyPr>
          <a:lstStyle/>
          <a:p>
            <a:r>
              <a:rPr lang="nl-NL" b="1" dirty="0" smtClean="0">
                <a:solidFill>
                  <a:srgbClr val="FFFF00"/>
                </a:solidFill>
              </a:rPr>
              <a:t>Psychotherapie</a:t>
            </a:r>
            <a:endParaRPr lang="nl-NL" sz="3100" b="1" dirty="0">
              <a:solidFill>
                <a:srgbClr val="FFFF00"/>
              </a:solidFill>
            </a:endParaRPr>
          </a:p>
        </p:txBody>
      </p:sp>
      <p:sp>
        <p:nvSpPr>
          <p:cNvPr id="3" name="Tijdelijke aanduiding voor inhoud 2"/>
          <p:cNvSpPr>
            <a:spLocks noGrp="1"/>
          </p:cNvSpPr>
          <p:nvPr>
            <p:ph idx="1"/>
          </p:nvPr>
        </p:nvSpPr>
        <p:spPr>
          <a:xfrm>
            <a:off x="0" y="1340768"/>
            <a:ext cx="9144000" cy="3816424"/>
          </a:xfrm>
        </p:spPr>
        <p:txBody>
          <a:bodyPr>
            <a:normAutofit lnSpcReduction="10000"/>
          </a:bodyPr>
          <a:lstStyle/>
          <a:p>
            <a:r>
              <a:rPr lang="nl-NL" b="1" dirty="0" smtClean="0">
                <a:solidFill>
                  <a:schemeClr val="accent1">
                    <a:lumMod val="40000"/>
                    <a:lumOff val="60000"/>
                  </a:schemeClr>
                </a:solidFill>
              </a:rPr>
              <a:t>Positief effect bij 33%, matig effect bij 33%,      geen effect bij 33%</a:t>
            </a:r>
          </a:p>
          <a:p>
            <a:endParaRPr lang="nl-NL" b="1" dirty="0" smtClean="0">
              <a:solidFill>
                <a:schemeClr val="accent1">
                  <a:lumMod val="40000"/>
                  <a:lumOff val="60000"/>
                </a:schemeClr>
              </a:solidFill>
            </a:endParaRPr>
          </a:p>
          <a:p>
            <a:r>
              <a:rPr lang="nl-NL" b="1" dirty="0" smtClean="0">
                <a:solidFill>
                  <a:schemeClr val="accent1">
                    <a:lumMod val="40000"/>
                    <a:lumOff val="60000"/>
                  </a:schemeClr>
                </a:solidFill>
              </a:rPr>
              <a:t>50% van de ‘</a:t>
            </a:r>
            <a:r>
              <a:rPr lang="nl-NL" b="1" dirty="0" err="1" smtClean="0">
                <a:solidFill>
                  <a:schemeClr val="accent1">
                    <a:lumMod val="40000"/>
                    <a:lumOff val="60000"/>
                  </a:schemeClr>
                </a:solidFill>
              </a:rPr>
              <a:t>succes-cases</a:t>
            </a:r>
            <a:r>
              <a:rPr lang="nl-NL" b="1" dirty="0" smtClean="0">
                <a:solidFill>
                  <a:schemeClr val="accent1">
                    <a:lumMod val="40000"/>
                    <a:lumOff val="60000"/>
                  </a:schemeClr>
                </a:solidFill>
              </a:rPr>
              <a:t>’ </a:t>
            </a:r>
            <a:r>
              <a:rPr lang="nl-NL" sz="1800" b="1" dirty="0" smtClean="0">
                <a:solidFill>
                  <a:schemeClr val="accent1">
                    <a:lumMod val="40000"/>
                    <a:lumOff val="60000"/>
                  </a:schemeClr>
                </a:solidFill>
              </a:rPr>
              <a:t>(angst en depressie)  </a:t>
            </a:r>
            <a:r>
              <a:rPr lang="nl-NL" b="1" dirty="0" smtClean="0">
                <a:solidFill>
                  <a:schemeClr val="accent1">
                    <a:lumMod val="40000"/>
                    <a:lumOff val="60000"/>
                  </a:schemeClr>
                </a:solidFill>
              </a:rPr>
              <a:t>valt op langere termijn terug </a:t>
            </a:r>
            <a:r>
              <a:rPr lang="nl-NL" sz="1800" b="1" dirty="0" smtClean="0">
                <a:solidFill>
                  <a:schemeClr val="accent1">
                    <a:lumMod val="40000"/>
                    <a:lumOff val="60000"/>
                  </a:schemeClr>
                </a:solidFill>
              </a:rPr>
              <a:t>(ongeacht methode) </a:t>
            </a:r>
          </a:p>
          <a:p>
            <a:endParaRPr lang="nl-NL" b="1" dirty="0" smtClean="0">
              <a:solidFill>
                <a:schemeClr val="accent1">
                  <a:lumMod val="40000"/>
                  <a:lumOff val="60000"/>
                </a:schemeClr>
              </a:solidFill>
            </a:endParaRPr>
          </a:p>
          <a:p>
            <a:r>
              <a:rPr lang="nl-NL" b="1" dirty="0" smtClean="0">
                <a:solidFill>
                  <a:schemeClr val="accent1">
                    <a:lumMod val="40000"/>
                    <a:lumOff val="60000"/>
                  </a:schemeClr>
                </a:solidFill>
              </a:rPr>
              <a:t>Dus ‘overall’: 1/3 duurzaam positieve </a:t>
            </a:r>
            <a:r>
              <a:rPr lang="nl-NL" b="1" dirty="0" smtClean="0">
                <a:solidFill>
                  <a:srgbClr val="002060"/>
                </a:solidFill>
              </a:rPr>
              <a:t>verandering</a:t>
            </a:r>
          </a:p>
          <a:p>
            <a:endParaRPr lang="nl-NL" sz="1800" b="1" dirty="0" smtClean="0">
              <a:solidFill>
                <a:srgbClr val="002060"/>
              </a:solidFill>
            </a:endParaRPr>
          </a:p>
          <a:p>
            <a:endParaRPr lang="nl-NL" dirty="0" smtClean="0">
              <a:solidFill>
                <a:schemeClr val="bg1"/>
              </a:solidFill>
            </a:endParaRPr>
          </a:p>
          <a:p>
            <a:pPr>
              <a:buNone/>
            </a:pPr>
            <a:endParaRPr lang="nl-NL" dirty="0">
              <a:solidFill>
                <a:schemeClr val="bg1"/>
              </a:solidFill>
            </a:endParaRPr>
          </a:p>
        </p:txBody>
      </p:sp>
      <p:sp>
        <p:nvSpPr>
          <p:cNvPr id="5" name="Tekstvak 4"/>
          <p:cNvSpPr txBox="1"/>
          <p:nvPr/>
        </p:nvSpPr>
        <p:spPr>
          <a:xfrm>
            <a:off x="-36512" y="5517232"/>
            <a:ext cx="6480720" cy="1600438"/>
          </a:xfrm>
          <a:prstGeom prst="rect">
            <a:avLst/>
          </a:prstGeom>
          <a:noFill/>
        </p:spPr>
        <p:txBody>
          <a:bodyPr wrap="square" rtlCol="0">
            <a:spAutoFit/>
          </a:bodyPr>
          <a:lstStyle/>
          <a:p>
            <a:r>
              <a:rPr lang="nl-NL" sz="1000" dirty="0" err="1">
                <a:solidFill>
                  <a:srgbClr val="FFFF00"/>
                </a:solidFill>
                <a:hlinkClick r:id="rId2"/>
              </a:rPr>
              <a:t>Relapse</a:t>
            </a:r>
            <a:r>
              <a:rPr lang="nl-NL" sz="1000" dirty="0">
                <a:solidFill>
                  <a:srgbClr val="FFFF00"/>
                </a:solidFill>
                <a:hlinkClick r:id="rId2"/>
              </a:rPr>
              <a:t> </a:t>
            </a:r>
            <a:r>
              <a:rPr lang="nl-NL" sz="1000" dirty="0" err="1">
                <a:solidFill>
                  <a:srgbClr val="FFFF00"/>
                </a:solidFill>
                <a:hlinkClick r:id="rId2"/>
              </a:rPr>
              <a:t>rates</a:t>
            </a:r>
            <a:r>
              <a:rPr lang="nl-NL" sz="1000" dirty="0">
                <a:solidFill>
                  <a:srgbClr val="FFFF00"/>
                </a:solidFill>
                <a:hlinkClick r:id="rId2"/>
              </a:rPr>
              <a:t> </a:t>
            </a:r>
            <a:r>
              <a:rPr lang="nl-NL" sz="1000" dirty="0" err="1">
                <a:solidFill>
                  <a:srgbClr val="FFFF00"/>
                </a:solidFill>
                <a:hlinkClick r:id="rId2"/>
              </a:rPr>
              <a:t>after</a:t>
            </a:r>
            <a:r>
              <a:rPr lang="nl-NL" sz="1000" dirty="0">
                <a:solidFill>
                  <a:srgbClr val="FFFF00"/>
                </a:solidFill>
                <a:hlinkClick r:id="rId2"/>
              </a:rPr>
              <a:t> </a:t>
            </a:r>
            <a:r>
              <a:rPr lang="nl-NL" sz="1000" dirty="0" err="1">
                <a:solidFill>
                  <a:srgbClr val="FFFF00"/>
                </a:solidFill>
                <a:hlinkClick r:id="rId2"/>
              </a:rPr>
              <a:t>psychotherapy</a:t>
            </a:r>
            <a:r>
              <a:rPr lang="nl-NL" sz="1000" dirty="0">
                <a:solidFill>
                  <a:srgbClr val="FFFF00"/>
                </a:solidFill>
                <a:hlinkClick r:id="rId2"/>
              </a:rPr>
              <a:t> </a:t>
            </a:r>
            <a:r>
              <a:rPr lang="nl-NL" sz="1000" dirty="0" err="1">
                <a:solidFill>
                  <a:srgbClr val="FFFF00"/>
                </a:solidFill>
                <a:hlinkClick r:id="rId2"/>
              </a:rPr>
              <a:t>for</a:t>
            </a:r>
            <a:r>
              <a:rPr lang="nl-NL" sz="1000" dirty="0">
                <a:solidFill>
                  <a:srgbClr val="FFFF00"/>
                </a:solidFill>
                <a:hlinkClick r:id="rId2"/>
              </a:rPr>
              <a:t> </a:t>
            </a:r>
            <a:r>
              <a:rPr lang="nl-NL" sz="1000" dirty="0" err="1">
                <a:solidFill>
                  <a:srgbClr val="FFFF00"/>
                </a:solidFill>
                <a:hlinkClick r:id="rId2"/>
              </a:rPr>
              <a:t>depression</a:t>
            </a:r>
            <a:r>
              <a:rPr lang="nl-NL" sz="1000" dirty="0">
                <a:solidFill>
                  <a:srgbClr val="FFFF00"/>
                </a:solidFill>
                <a:hlinkClick r:id="rId2"/>
              </a:rPr>
              <a:t> – </a:t>
            </a:r>
            <a:r>
              <a:rPr lang="nl-NL" sz="1000" dirty="0" err="1">
                <a:solidFill>
                  <a:srgbClr val="FFFF00"/>
                </a:solidFill>
                <a:hlinkClick r:id="rId2"/>
              </a:rPr>
              <a:t>stable</a:t>
            </a:r>
            <a:r>
              <a:rPr lang="nl-NL" sz="1000" dirty="0">
                <a:solidFill>
                  <a:srgbClr val="FFFF00"/>
                </a:solidFill>
                <a:hlinkClick r:id="rId2"/>
              </a:rPr>
              <a:t> </a:t>
            </a:r>
            <a:r>
              <a:rPr lang="nl-NL" sz="1000" dirty="0" err="1">
                <a:solidFill>
                  <a:srgbClr val="FFFF00"/>
                </a:solidFill>
                <a:hlinkClick r:id="rId2"/>
              </a:rPr>
              <a:t>long-term</a:t>
            </a:r>
            <a:r>
              <a:rPr lang="nl-NL" sz="1000" dirty="0">
                <a:solidFill>
                  <a:srgbClr val="FFFF00"/>
                </a:solidFill>
                <a:hlinkClick r:id="rId2"/>
              </a:rPr>
              <a:t> </a:t>
            </a:r>
            <a:r>
              <a:rPr lang="nl-NL" sz="1000" dirty="0" err="1">
                <a:solidFill>
                  <a:srgbClr val="FFFF00"/>
                </a:solidFill>
                <a:hlinkClick r:id="rId2"/>
              </a:rPr>
              <a:t>effects</a:t>
            </a:r>
            <a:r>
              <a:rPr lang="nl-NL" sz="1000" dirty="0">
                <a:solidFill>
                  <a:srgbClr val="FFFF00"/>
                </a:solidFill>
                <a:hlinkClick r:id="rId2"/>
              </a:rPr>
              <a:t>? A </a:t>
            </a:r>
            <a:r>
              <a:rPr lang="nl-NL" sz="1000" dirty="0" err="1">
                <a:solidFill>
                  <a:srgbClr val="FFFF00"/>
                </a:solidFill>
                <a:hlinkClick r:id="rId2"/>
              </a:rPr>
              <a:t>meta-analysis</a:t>
            </a:r>
            <a:r>
              <a:rPr lang="nl-NL" sz="1000" dirty="0">
                <a:solidFill>
                  <a:srgbClr val="FFFF00"/>
                </a:solidFill>
              </a:rPr>
              <a:t> </a:t>
            </a:r>
            <a:r>
              <a:rPr lang="nl-NL" sz="1000" dirty="0" err="1">
                <a:solidFill>
                  <a:srgbClr val="FFFF00"/>
                </a:solidFill>
              </a:rPr>
              <a:t>Steinert</a:t>
            </a:r>
            <a:r>
              <a:rPr lang="nl-NL" sz="1000" dirty="0">
                <a:solidFill>
                  <a:srgbClr val="FFFF00"/>
                </a:solidFill>
              </a:rPr>
              <a:t>, </a:t>
            </a:r>
            <a:r>
              <a:rPr lang="nl-NL" sz="1000" dirty="0" err="1">
                <a:solidFill>
                  <a:srgbClr val="FFFF00"/>
                </a:solidFill>
              </a:rPr>
              <a:t>Christiane</a:t>
            </a:r>
            <a:r>
              <a:rPr lang="nl-NL" sz="1000" dirty="0">
                <a:solidFill>
                  <a:srgbClr val="FFFF00"/>
                </a:solidFill>
              </a:rPr>
              <a:t>; </a:t>
            </a:r>
            <a:r>
              <a:rPr lang="nl-NL" sz="1000" dirty="0" err="1">
                <a:solidFill>
                  <a:srgbClr val="FFFF00"/>
                </a:solidFill>
              </a:rPr>
              <a:t>Hofmann</a:t>
            </a:r>
            <a:r>
              <a:rPr lang="nl-NL" sz="1000" dirty="0">
                <a:solidFill>
                  <a:srgbClr val="FFFF00"/>
                </a:solidFill>
              </a:rPr>
              <a:t>, </a:t>
            </a:r>
            <a:r>
              <a:rPr lang="nl-NL" sz="1000" dirty="0" err="1">
                <a:solidFill>
                  <a:srgbClr val="FFFF00"/>
                </a:solidFill>
              </a:rPr>
              <a:t>Mareike</a:t>
            </a:r>
            <a:r>
              <a:rPr lang="nl-NL" sz="1000" dirty="0">
                <a:solidFill>
                  <a:srgbClr val="FFFF00"/>
                </a:solidFill>
              </a:rPr>
              <a:t>; </a:t>
            </a:r>
            <a:r>
              <a:rPr lang="nl-NL" sz="1000" dirty="0" err="1">
                <a:solidFill>
                  <a:srgbClr val="FFFF00"/>
                </a:solidFill>
              </a:rPr>
              <a:t>Kruse</a:t>
            </a:r>
            <a:r>
              <a:rPr lang="nl-NL" sz="1000" dirty="0">
                <a:solidFill>
                  <a:srgbClr val="FFFF00"/>
                </a:solidFill>
              </a:rPr>
              <a:t>, Johannes; </a:t>
            </a:r>
            <a:r>
              <a:rPr lang="nl-NL" sz="1000" dirty="0" err="1">
                <a:solidFill>
                  <a:srgbClr val="FFFF00"/>
                </a:solidFill>
              </a:rPr>
              <a:t>Leichsenring</a:t>
            </a:r>
            <a:r>
              <a:rPr lang="nl-NL" sz="1000" dirty="0">
                <a:solidFill>
                  <a:srgbClr val="FFFF00"/>
                </a:solidFill>
              </a:rPr>
              <a:t>, </a:t>
            </a:r>
            <a:r>
              <a:rPr lang="nl-NL" sz="1000" dirty="0" err="1">
                <a:solidFill>
                  <a:srgbClr val="FFFF00"/>
                </a:solidFill>
              </a:rPr>
              <a:t>Falk</a:t>
            </a:r>
            <a:r>
              <a:rPr lang="nl-NL" sz="1000" dirty="0">
                <a:solidFill>
                  <a:srgbClr val="FFFF00"/>
                </a:solidFill>
              </a:rPr>
              <a:t> / In: Journal of </a:t>
            </a:r>
            <a:r>
              <a:rPr lang="nl-NL" sz="1000" dirty="0" err="1">
                <a:solidFill>
                  <a:srgbClr val="FFFF00"/>
                </a:solidFill>
              </a:rPr>
              <a:t>affective</a:t>
            </a:r>
            <a:r>
              <a:rPr lang="nl-NL" sz="1000" dirty="0">
                <a:solidFill>
                  <a:srgbClr val="FFFF00"/>
                </a:solidFill>
              </a:rPr>
              <a:t> disorders; vol. 168 (2014) (15 10), pag. 107-118 (12) / 2014</a:t>
            </a:r>
          </a:p>
          <a:p>
            <a:r>
              <a:rPr lang="nl-NL" sz="1000" dirty="0" err="1">
                <a:solidFill>
                  <a:srgbClr val="FFFF00"/>
                </a:solidFill>
                <a:hlinkClick r:id="rId3"/>
              </a:rPr>
              <a:t>How</a:t>
            </a:r>
            <a:r>
              <a:rPr lang="nl-NL" sz="1000" dirty="0">
                <a:solidFill>
                  <a:srgbClr val="FFFF00"/>
                </a:solidFill>
                <a:hlinkClick r:id="rId3"/>
              </a:rPr>
              <a:t> </a:t>
            </a:r>
            <a:r>
              <a:rPr lang="nl-NL" sz="1000" dirty="0" err="1">
                <a:solidFill>
                  <a:srgbClr val="FFFF00"/>
                </a:solidFill>
                <a:hlinkClick r:id="rId3"/>
              </a:rPr>
              <a:t>durable</a:t>
            </a:r>
            <a:r>
              <a:rPr lang="nl-NL" sz="1000" dirty="0">
                <a:solidFill>
                  <a:srgbClr val="FFFF00"/>
                </a:solidFill>
                <a:hlinkClick r:id="rId3"/>
              </a:rPr>
              <a:t> is the effect of low </a:t>
            </a:r>
            <a:r>
              <a:rPr lang="nl-NL" sz="1000" dirty="0" err="1">
                <a:solidFill>
                  <a:srgbClr val="FFFF00"/>
                </a:solidFill>
                <a:hlinkClick r:id="rId3"/>
              </a:rPr>
              <a:t>intensity</a:t>
            </a:r>
            <a:r>
              <a:rPr lang="nl-NL" sz="1000" dirty="0">
                <a:solidFill>
                  <a:srgbClr val="FFFF00"/>
                </a:solidFill>
                <a:hlinkClick r:id="rId3"/>
              </a:rPr>
              <a:t> CBT </a:t>
            </a:r>
            <a:r>
              <a:rPr lang="nl-NL" sz="1000" dirty="0" err="1">
                <a:solidFill>
                  <a:srgbClr val="FFFF00"/>
                </a:solidFill>
                <a:hlinkClick r:id="rId3"/>
              </a:rPr>
              <a:t>for</a:t>
            </a:r>
            <a:r>
              <a:rPr lang="nl-NL" sz="1000" dirty="0">
                <a:solidFill>
                  <a:srgbClr val="FFFF00"/>
                </a:solidFill>
                <a:hlinkClick r:id="rId3"/>
              </a:rPr>
              <a:t> </a:t>
            </a:r>
            <a:r>
              <a:rPr lang="nl-NL" sz="1000" dirty="0" err="1">
                <a:solidFill>
                  <a:srgbClr val="FFFF00"/>
                </a:solidFill>
                <a:hlinkClick r:id="rId3"/>
              </a:rPr>
              <a:t>depression</a:t>
            </a:r>
            <a:r>
              <a:rPr lang="nl-NL" sz="1000" dirty="0">
                <a:solidFill>
                  <a:srgbClr val="FFFF00"/>
                </a:solidFill>
                <a:hlinkClick r:id="rId3"/>
              </a:rPr>
              <a:t> and </a:t>
            </a:r>
            <a:r>
              <a:rPr lang="nl-NL" sz="1000" dirty="0" err="1">
                <a:solidFill>
                  <a:srgbClr val="FFFF00"/>
                </a:solidFill>
                <a:hlinkClick r:id="rId3"/>
              </a:rPr>
              <a:t>anxiety</a:t>
            </a:r>
            <a:r>
              <a:rPr lang="nl-NL" sz="1000" dirty="0">
                <a:solidFill>
                  <a:srgbClr val="FFFF00"/>
                </a:solidFill>
                <a:hlinkClick r:id="rId3"/>
              </a:rPr>
              <a:t>? </a:t>
            </a:r>
            <a:r>
              <a:rPr lang="nl-NL" sz="1000" dirty="0" err="1">
                <a:solidFill>
                  <a:srgbClr val="FFFF00"/>
                </a:solidFill>
                <a:hlinkClick r:id="rId3"/>
              </a:rPr>
              <a:t>Remission</a:t>
            </a:r>
            <a:r>
              <a:rPr lang="nl-NL" sz="1000" dirty="0">
                <a:solidFill>
                  <a:srgbClr val="FFFF00"/>
                </a:solidFill>
                <a:hlinkClick r:id="rId3"/>
              </a:rPr>
              <a:t> and </a:t>
            </a:r>
            <a:r>
              <a:rPr lang="nl-NL" sz="1000" dirty="0" err="1">
                <a:solidFill>
                  <a:srgbClr val="FFFF00"/>
                </a:solidFill>
                <a:hlinkClick r:id="rId3"/>
              </a:rPr>
              <a:t>relapse</a:t>
            </a:r>
            <a:r>
              <a:rPr lang="nl-NL" sz="1000" dirty="0">
                <a:solidFill>
                  <a:srgbClr val="FFFF00"/>
                </a:solidFill>
                <a:hlinkClick r:id="rId3"/>
              </a:rPr>
              <a:t> in a </a:t>
            </a:r>
            <a:r>
              <a:rPr lang="nl-NL" sz="1000" dirty="0" err="1">
                <a:solidFill>
                  <a:srgbClr val="FFFF00"/>
                </a:solidFill>
                <a:hlinkClick r:id="rId3"/>
              </a:rPr>
              <a:t>longitudinal</a:t>
            </a:r>
            <a:r>
              <a:rPr lang="nl-NL" sz="1000" dirty="0">
                <a:solidFill>
                  <a:srgbClr val="FFFF00"/>
                </a:solidFill>
                <a:hlinkClick r:id="rId3"/>
              </a:rPr>
              <a:t> cohort </a:t>
            </a:r>
            <a:r>
              <a:rPr lang="nl-NL" sz="1000" dirty="0" err="1">
                <a:solidFill>
                  <a:srgbClr val="FFFF00"/>
                </a:solidFill>
                <a:hlinkClick r:id="rId3"/>
              </a:rPr>
              <a:t>study</a:t>
            </a:r>
            <a:r>
              <a:rPr lang="nl-NL" sz="1000" dirty="0">
                <a:solidFill>
                  <a:srgbClr val="FFFF00"/>
                </a:solidFill>
              </a:rPr>
              <a:t>. Rhodes, Laura; </a:t>
            </a:r>
            <a:r>
              <a:rPr lang="nl-NL" sz="1000" dirty="0" err="1">
                <a:solidFill>
                  <a:srgbClr val="FFFF00"/>
                </a:solidFill>
              </a:rPr>
              <a:t>Moreea</a:t>
            </a:r>
            <a:r>
              <a:rPr lang="nl-NL" sz="1000" dirty="0">
                <a:solidFill>
                  <a:srgbClr val="FFFF00"/>
                </a:solidFill>
              </a:rPr>
              <a:t>, Omar; </a:t>
            </a:r>
            <a:r>
              <a:rPr lang="nl-NL" sz="1000" dirty="0" err="1">
                <a:solidFill>
                  <a:srgbClr val="FFFF00"/>
                </a:solidFill>
              </a:rPr>
              <a:t>McMillan</a:t>
            </a:r>
            <a:r>
              <a:rPr lang="nl-NL" sz="1000" dirty="0">
                <a:solidFill>
                  <a:srgbClr val="FFFF00"/>
                </a:solidFill>
              </a:rPr>
              <a:t>, Dean / In: </a:t>
            </a:r>
            <a:r>
              <a:rPr lang="nl-NL" sz="1000" dirty="0" err="1">
                <a:solidFill>
                  <a:srgbClr val="FFFF00"/>
                </a:solidFill>
              </a:rPr>
              <a:t>Behaviour</a:t>
            </a:r>
            <a:r>
              <a:rPr lang="nl-NL" sz="1000" dirty="0">
                <a:solidFill>
                  <a:srgbClr val="FFFF00"/>
                </a:solidFill>
              </a:rPr>
              <a:t> research and </a:t>
            </a:r>
            <a:r>
              <a:rPr lang="nl-NL" sz="1000" dirty="0" err="1">
                <a:solidFill>
                  <a:srgbClr val="FFFF00"/>
                </a:solidFill>
              </a:rPr>
              <a:t>therapy</a:t>
            </a:r>
            <a:r>
              <a:rPr lang="nl-NL" sz="1000" dirty="0">
                <a:solidFill>
                  <a:srgbClr val="FFFF00"/>
                </a:solidFill>
              </a:rPr>
              <a:t>; vol. 94 (2017), pag. 1-8 / 2017</a:t>
            </a:r>
          </a:p>
          <a:p>
            <a:r>
              <a:rPr lang="nl-NL" sz="1000" dirty="0" err="1">
                <a:solidFill>
                  <a:srgbClr val="FFFF00"/>
                </a:solidFill>
                <a:hlinkClick r:id="rId4"/>
              </a:rPr>
              <a:t>Prevention</a:t>
            </a:r>
            <a:r>
              <a:rPr lang="nl-NL" sz="1000" dirty="0">
                <a:solidFill>
                  <a:srgbClr val="FFFF00"/>
                </a:solidFill>
                <a:hlinkClick r:id="rId4"/>
              </a:rPr>
              <a:t> of </a:t>
            </a:r>
            <a:r>
              <a:rPr lang="nl-NL" sz="1000" dirty="0" err="1">
                <a:solidFill>
                  <a:srgbClr val="FFFF00"/>
                </a:solidFill>
                <a:hlinkClick r:id="rId4"/>
              </a:rPr>
              <a:t>Relapse</a:t>
            </a:r>
            <a:r>
              <a:rPr lang="nl-NL" sz="1000" dirty="0">
                <a:solidFill>
                  <a:srgbClr val="FFFF00"/>
                </a:solidFill>
                <a:hlinkClick r:id="rId4"/>
              </a:rPr>
              <a:t>/</a:t>
            </a:r>
            <a:r>
              <a:rPr lang="nl-NL" sz="1000" dirty="0" err="1">
                <a:solidFill>
                  <a:srgbClr val="FFFF00"/>
                </a:solidFill>
                <a:hlinkClick r:id="rId4"/>
              </a:rPr>
              <a:t>Recurrence</a:t>
            </a:r>
            <a:r>
              <a:rPr lang="nl-NL" sz="1000" dirty="0">
                <a:solidFill>
                  <a:srgbClr val="FFFF00"/>
                </a:solidFill>
                <a:hlinkClick r:id="rId4"/>
              </a:rPr>
              <a:t> in Major </a:t>
            </a:r>
            <a:r>
              <a:rPr lang="nl-NL" sz="1000" dirty="0" err="1">
                <a:solidFill>
                  <a:srgbClr val="FFFF00"/>
                </a:solidFill>
                <a:hlinkClick r:id="rId4"/>
              </a:rPr>
              <a:t>Depressive</a:t>
            </a:r>
            <a:r>
              <a:rPr lang="nl-NL" sz="1000" dirty="0">
                <a:solidFill>
                  <a:srgbClr val="FFFF00"/>
                </a:solidFill>
                <a:hlinkClick r:id="rId4"/>
              </a:rPr>
              <a:t> Disorder </a:t>
            </a:r>
            <a:r>
              <a:rPr lang="nl-NL" sz="1000" dirty="0" err="1">
                <a:solidFill>
                  <a:srgbClr val="FFFF00"/>
                </a:solidFill>
                <a:hlinkClick r:id="rId4"/>
              </a:rPr>
              <a:t>With</a:t>
            </a:r>
            <a:r>
              <a:rPr lang="nl-NL" sz="1000" dirty="0">
                <a:solidFill>
                  <a:srgbClr val="FFFF00"/>
                </a:solidFill>
                <a:hlinkClick r:id="rId4"/>
              </a:rPr>
              <a:t> </a:t>
            </a:r>
            <a:r>
              <a:rPr lang="nl-NL" sz="1000" dirty="0" err="1">
                <a:solidFill>
                  <a:srgbClr val="FFFF00"/>
                </a:solidFill>
                <a:hlinkClick r:id="rId4"/>
              </a:rPr>
              <a:t>Either</a:t>
            </a:r>
            <a:r>
              <a:rPr lang="nl-NL" sz="1000" dirty="0">
                <a:solidFill>
                  <a:srgbClr val="FFFF00"/>
                </a:solidFill>
                <a:hlinkClick r:id="rId4"/>
              </a:rPr>
              <a:t> </a:t>
            </a:r>
            <a:r>
              <a:rPr lang="nl-NL" sz="1000" dirty="0" err="1">
                <a:solidFill>
                  <a:srgbClr val="FFFF00"/>
                </a:solidFill>
                <a:hlinkClick r:id="rId4"/>
              </a:rPr>
              <a:t>Mindfulness-Based</a:t>
            </a:r>
            <a:r>
              <a:rPr lang="nl-NL" sz="1000" dirty="0">
                <a:solidFill>
                  <a:srgbClr val="FFFF00"/>
                </a:solidFill>
                <a:hlinkClick r:id="rId4"/>
              </a:rPr>
              <a:t> </a:t>
            </a:r>
            <a:r>
              <a:rPr lang="nl-NL" sz="1000" dirty="0" err="1">
                <a:solidFill>
                  <a:srgbClr val="FFFF00"/>
                </a:solidFill>
                <a:hlinkClick r:id="rId4"/>
              </a:rPr>
              <a:t>Cognitive</a:t>
            </a:r>
            <a:r>
              <a:rPr lang="nl-NL" sz="1000" dirty="0">
                <a:solidFill>
                  <a:srgbClr val="FFFF00"/>
                </a:solidFill>
                <a:hlinkClick r:id="rId4"/>
              </a:rPr>
              <a:t> </a:t>
            </a:r>
            <a:r>
              <a:rPr lang="nl-NL" sz="1000" dirty="0" err="1">
                <a:solidFill>
                  <a:srgbClr val="FFFF00"/>
                </a:solidFill>
                <a:hlinkClick r:id="rId4"/>
              </a:rPr>
              <a:t>Therapy</a:t>
            </a:r>
            <a:r>
              <a:rPr lang="nl-NL" sz="1000" dirty="0">
                <a:solidFill>
                  <a:srgbClr val="FFFF00"/>
                </a:solidFill>
                <a:hlinkClick r:id="rId4"/>
              </a:rPr>
              <a:t> </a:t>
            </a:r>
            <a:r>
              <a:rPr lang="nl-NL" sz="1000" dirty="0" err="1">
                <a:solidFill>
                  <a:srgbClr val="FFFF00"/>
                </a:solidFill>
                <a:hlinkClick r:id="rId4"/>
              </a:rPr>
              <a:t>or</a:t>
            </a:r>
            <a:r>
              <a:rPr lang="nl-NL" sz="1000" dirty="0">
                <a:solidFill>
                  <a:srgbClr val="FFFF00"/>
                </a:solidFill>
                <a:hlinkClick r:id="rId4"/>
              </a:rPr>
              <a:t> </a:t>
            </a:r>
            <a:r>
              <a:rPr lang="nl-NL" sz="1000" dirty="0" err="1">
                <a:solidFill>
                  <a:srgbClr val="FFFF00"/>
                </a:solidFill>
                <a:hlinkClick r:id="rId4"/>
              </a:rPr>
              <a:t>Cognitive</a:t>
            </a:r>
            <a:r>
              <a:rPr lang="nl-NL" sz="1000" dirty="0">
                <a:solidFill>
                  <a:srgbClr val="FFFF00"/>
                </a:solidFill>
                <a:hlinkClick r:id="rId4"/>
              </a:rPr>
              <a:t> </a:t>
            </a:r>
            <a:r>
              <a:rPr lang="nl-NL" sz="1000" dirty="0" err="1">
                <a:solidFill>
                  <a:srgbClr val="FFFF00"/>
                </a:solidFill>
                <a:hlinkClick r:id="rId4"/>
              </a:rPr>
              <a:t>Therapy</a:t>
            </a:r>
            <a:r>
              <a:rPr lang="nl-NL" sz="1000" dirty="0">
                <a:solidFill>
                  <a:srgbClr val="FFFF00"/>
                </a:solidFill>
              </a:rPr>
              <a:t>. Anderson, Adam; </a:t>
            </a:r>
            <a:r>
              <a:rPr lang="nl-NL" sz="1000" dirty="0" err="1">
                <a:solidFill>
                  <a:srgbClr val="FFFF00"/>
                </a:solidFill>
              </a:rPr>
              <a:t>Ravindran</a:t>
            </a:r>
            <a:r>
              <a:rPr lang="nl-NL" sz="1000" dirty="0">
                <a:solidFill>
                  <a:srgbClr val="FFFF00"/>
                </a:solidFill>
              </a:rPr>
              <a:t>, </a:t>
            </a:r>
            <a:r>
              <a:rPr lang="nl-NL" sz="1000" dirty="0" err="1">
                <a:solidFill>
                  <a:srgbClr val="FFFF00"/>
                </a:solidFill>
              </a:rPr>
              <a:t>Arun</a:t>
            </a:r>
            <a:r>
              <a:rPr lang="nl-NL" sz="1000" dirty="0">
                <a:solidFill>
                  <a:srgbClr val="FFFF00"/>
                </a:solidFill>
              </a:rPr>
              <a:t>; </a:t>
            </a:r>
            <a:r>
              <a:rPr lang="nl-NL" sz="1000" dirty="0" err="1">
                <a:solidFill>
                  <a:srgbClr val="FFFF00"/>
                </a:solidFill>
              </a:rPr>
              <a:t>Hawley</a:t>
            </a:r>
            <a:r>
              <a:rPr lang="nl-NL" sz="1000" dirty="0">
                <a:solidFill>
                  <a:srgbClr val="FFFF00"/>
                </a:solidFill>
              </a:rPr>
              <a:t>, Lance / In: Journal of </a:t>
            </a:r>
            <a:r>
              <a:rPr lang="nl-NL" sz="1000" dirty="0" err="1">
                <a:solidFill>
                  <a:srgbClr val="FFFF00"/>
                </a:solidFill>
              </a:rPr>
              <a:t>consulting</a:t>
            </a:r>
            <a:r>
              <a:rPr lang="nl-NL" sz="1000" dirty="0">
                <a:solidFill>
                  <a:srgbClr val="FFFF00"/>
                </a:solidFill>
              </a:rPr>
              <a:t> and </a:t>
            </a:r>
            <a:r>
              <a:rPr lang="nl-NL" sz="1000" dirty="0" err="1">
                <a:solidFill>
                  <a:srgbClr val="FFFF00"/>
                </a:solidFill>
              </a:rPr>
              <a:t>clinical</a:t>
            </a:r>
            <a:r>
              <a:rPr lang="nl-NL" sz="1000" dirty="0">
                <a:solidFill>
                  <a:srgbClr val="FFFF00"/>
                </a:solidFill>
              </a:rPr>
              <a:t> </a:t>
            </a:r>
            <a:r>
              <a:rPr lang="nl-NL" sz="1000" dirty="0" err="1">
                <a:solidFill>
                  <a:srgbClr val="FFFF00"/>
                </a:solidFill>
              </a:rPr>
              <a:t>psychology</a:t>
            </a:r>
            <a:r>
              <a:rPr lang="nl-NL" sz="1000" dirty="0">
                <a:solidFill>
                  <a:srgbClr val="FFFF00"/>
                </a:solidFill>
              </a:rPr>
              <a:t>; </a:t>
            </a:r>
            <a:r>
              <a:rPr lang="nl-NL" sz="1000" dirty="0"/>
              <a:t>vol. 86 (2018), afl. 2, pag. 200-204 / 2018</a:t>
            </a:r>
          </a:p>
          <a:p>
            <a:endParaRPr lang="nl-NL" dirty="0"/>
          </a:p>
        </p:txBody>
      </p:sp>
      <p:pic>
        <p:nvPicPr>
          <p:cNvPr id="6" name="Tijdelijke aanduiding voor inhoud 3" descr="alleen.jpg"/>
          <p:cNvPicPr>
            <a:picLocks noChangeAspect="1"/>
          </p:cNvPicPr>
          <p:nvPr/>
        </p:nvPicPr>
        <p:blipFill>
          <a:blip r:embed="rId5" cstate="print"/>
          <a:stretch>
            <a:fillRect/>
          </a:stretch>
        </p:blipFill>
        <p:spPr>
          <a:xfrm>
            <a:off x="6876256" y="5085184"/>
            <a:ext cx="1944215" cy="1523223"/>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8913"/>
            <a:ext cx="9144000" cy="1143000"/>
          </a:xfrm>
        </p:spPr>
        <p:txBody>
          <a:bodyPr>
            <a:normAutofit fontScale="90000"/>
          </a:bodyPr>
          <a:lstStyle/>
          <a:p>
            <a:pPr>
              <a:defRPr/>
            </a:pPr>
            <a:r>
              <a:rPr lang="nl-NL" b="1" dirty="0" smtClean="0">
                <a:solidFill>
                  <a:schemeClr val="accent5">
                    <a:lumMod val="20000"/>
                    <a:lumOff val="80000"/>
                  </a:schemeClr>
                </a:solidFill>
              </a:rPr>
              <a:t>Werken met het innerlijke bureaublad</a:t>
            </a:r>
            <a:br>
              <a:rPr lang="nl-NL" b="1" dirty="0" smtClean="0">
                <a:solidFill>
                  <a:schemeClr val="accent5">
                    <a:lumMod val="20000"/>
                    <a:lumOff val="80000"/>
                  </a:schemeClr>
                </a:solidFill>
              </a:rPr>
            </a:br>
            <a:r>
              <a:rPr lang="nl-NL" b="1" dirty="0" err="1" smtClean="0">
                <a:solidFill>
                  <a:schemeClr val="accent5">
                    <a:lumMod val="20000"/>
                    <a:lumOff val="80000"/>
                  </a:schemeClr>
                </a:solidFill>
              </a:rPr>
              <a:t>SCROL-len</a:t>
            </a:r>
            <a:endParaRPr lang="nl-NL" b="1" dirty="0">
              <a:solidFill>
                <a:schemeClr val="accent5">
                  <a:lumMod val="20000"/>
                  <a:lumOff val="80000"/>
                </a:schemeClr>
              </a:solidFill>
            </a:endParaRPr>
          </a:p>
        </p:txBody>
      </p:sp>
      <p:sp>
        <p:nvSpPr>
          <p:cNvPr id="3" name="Tijdelijke aanduiding voor inhoud 2"/>
          <p:cNvSpPr>
            <a:spLocks noGrp="1"/>
          </p:cNvSpPr>
          <p:nvPr>
            <p:ph idx="1"/>
          </p:nvPr>
        </p:nvSpPr>
        <p:spPr>
          <a:xfrm>
            <a:off x="0" y="1557338"/>
            <a:ext cx="9144000" cy="4525962"/>
          </a:xfrm>
        </p:spPr>
        <p:txBody>
          <a:bodyPr>
            <a:normAutofit fontScale="92500" lnSpcReduction="10000"/>
          </a:bodyPr>
          <a:lstStyle/>
          <a:p>
            <a:pPr>
              <a:defRPr/>
            </a:pPr>
            <a:r>
              <a:rPr lang="nl-NL" sz="4000" b="1" i="1" u="sng" dirty="0" smtClean="0">
                <a:solidFill>
                  <a:schemeClr val="accent5">
                    <a:lumMod val="20000"/>
                    <a:lumOff val="80000"/>
                  </a:schemeClr>
                </a:solidFill>
              </a:rPr>
              <a:t>S</a:t>
            </a:r>
            <a:r>
              <a:rPr lang="nl-NL" sz="4000" dirty="0" smtClean="0">
                <a:solidFill>
                  <a:schemeClr val="accent5">
                    <a:lumMod val="20000"/>
                    <a:lumOff val="80000"/>
                  </a:schemeClr>
                </a:solidFill>
              </a:rPr>
              <a:t>ignaleren</a:t>
            </a:r>
          </a:p>
          <a:p>
            <a:pPr lvl="1">
              <a:defRPr/>
            </a:pPr>
            <a:r>
              <a:rPr lang="nl-NL" dirty="0" smtClean="0">
                <a:solidFill>
                  <a:schemeClr val="accent5">
                    <a:lumMod val="20000"/>
                    <a:lumOff val="80000"/>
                  </a:schemeClr>
                </a:solidFill>
              </a:rPr>
              <a:t>Signaleer dat er iets niet goed gaat / dreigt te gaan</a:t>
            </a:r>
          </a:p>
          <a:p>
            <a:pPr lvl="1">
              <a:defRPr/>
            </a:pPr>
            <a:r>
              <a:rPr lang="nl-NL" dirty="0" smtClean="0">
                <a:solidFill>
                  <a:schemeClr val="accent5">
                    <a:lumMod val="20000"/>
                    <a:lumOff val="80000"/>
                  </a:schemeClr>
                </a:solidFill>
              </a:rPr>
              <a:t>Identificeer jezelf er niet mee!!</a:t>
            </a:r>
          </a:p>
          <a:p>
            <a:pPr>
              <a:defRPr/>
            </a:pPr>
            <a:r>
              <a:rPr lang="nl-NL" sz="4000" b="1" i="1" u="sng" dirty="0" smtClean="0">
                <a:solidFill>
                  <a:schemeClr val="accent5">
                    <a:lumMod val="20000"/>
                    <a:lumOff val="80000"/>
                  </a:schemeClr>
                </a:solidFill>
              </a:rPr>
              <a:t>C</a:t>
            </a:r>
            <a:r>
              <a:rPr lang="nl-NL" sz="4000" dirty="0" smtClean="0">
                <a:solidFill>
                  <a:schemeClr val="accent5">
                    <a:lumMod val="20000"/>
                    <a:lumOff val="80000"/>
                  </a:schemeClr>
                </a:solidFill>
              </a:rPr>
              <a:t>omfortzone</a:t>
            </a:r>
          </a:p>
          <a:p>
            <a:pPr lvl="1">
              <a:defRPr/>
            </a:pPr>
            <a:r>
              <a:rPr lang="nl-NL" dirty="0" smtClean="0">
                <a:solidFill>
                  <a:schemeClr val="accent5">
                    <a:lumMod val="20000"/>
                    <a:lumOff val="80000"/>
                  </a:schemeClr>
                </a:solidFill>
              </a:rPr>
              <a:t>Ga met je aandacht naar de comfortzone : neem een mentale time-out</a:t>
            </a:r>
          </a:p>
          <a:p>
            <a:pPr lvl="1">
              <a:defRPr/>
            </a:pPr>
            <a:r>
              <a:rPr lang="nl-NL" dirty="0" smtClean="0">
                <a:solidFill>
                  <a:schemeClr val="accent5">
                    <a:lumMod val="20000"/>
                    <a:lumOff val="80000"/>
                  </a:schemeClr>
                </a:solidFill>
              </a:rPr>
              <a:t>Realiseer je wat er niet goed gaat</a:t>
            </a:r>
          </a:p>
          <a:p>
            <a:pPr lvl="1">
              <a:defRPr/>
            </a:pPr>
            <a:r>
              <a:rPr lang="nl-NL" dirty="0" smtClean="0">
                <a:solidFill>
                  <a:schemeClr val="accent5">
                    <a:lumMod val="20000"/>
                    <a:lumOff val="80000"/>
                  </a:schemeClr>
                </a:solidFill>
              </a:rPr>
              <a:t>Zeg tegen jezelf: </a:t>
            </a:r>
          </a:p>
          <a:p>
            <a:pPr lvl="2">
              <a:defRPr/>
            </a:pPr>
            <a:r>
              <a:rPr lang="nl-NL" dirty="0" smtClean="0">
                <a:solidFill>
                  <a:schemeClr val="accent5">
                    <a:lumMod val="20000"/>
                    <a:lumOff val="80000"/>
                  </a:schemeClr>
                </a:solidFill>
              </a:rPr>
              <a:t>iets in mij is …… maar ik ben het niet</a:t>
            </a:r>
          </a:p>
          <a:p>
            <a:pPr lvl="2">
              <a:defRPr/>
            </a:pPr>
            <a:r>
              <a:rPr lang="nl-NL" dirty="0" smtClean="0">
                <a:solidFill>
                  <a:schemeClr val="accent5">
                    <a:lumMod val="20000"/>
                    <a:lumOff val="80000"/>
                  </a:schemeClr>
                </a:solidFill>
              </a:rPr>
              <a:t>iets in mij heeft de neiging om ….. maar ik ben het niet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88913"/>
            <a:ext cx="9144000" cy="1143000"/>
          </a:xfrm>
        </p:spPr>
        <p:txBody>
          <a:bodyPr>
            <a:normAutofit fontScale="90000"/>
          </a:bodyPr>
          <a:lstStyle/>
          <a:p>
            <a:pPr>
              <a:defRPr/>
            </a:pPr>
            <a:r>
              <a:rPr lang="nl-NL" b="1" dirty="0" smtClean="0">
                <a:solidFill>
                  <a:schemeClr val="accent5">
                    <a:lumMod val="20000"/>
                    <a:lumOff val="80000"/>
                  </a:schemeClr>
                </a:solidFill>
              </a:rPr>
              <a:t>Werken met het innerlijke bureaublad</a:t>
            </a:r>
            <a:br>
              <a:rPr lang="nl-NL" b="1" dirty="0" smtClean="0">
                <a:solidFill>
                  <a:schemeClr val="accent5">
                    <a:lumMod val="20000"/>
                    <a:lumOff val="80000"/>
                  </a:schemeClr>
                </a:solidFill>
              </a:rPr>
            </a:br>
            <a:r>
              <a:rPr lang="nl-NL" b="1" dirty="0" err="1" smtClean="0">
                <a:solidFill>
                  <a:schemeClr val="accent5">
                    <a:lumMod val="20000"/>
                    <a:lumOff val="80000"/>
                  </a:schemeClr>
                </a:solidFill>
              </a:rPr>
              <a:t>SCROL-len</a:t>
            </a:r>
            <a:endParaRPr lang="nl-NL" b="1" dirty="0">
              <a:solidFill>
                <a:schemeClr val="accent5">
                  <a:lumMod val="20000"/>
                  <a:lumOff val="80000"/>
                </a:schemeClr>
              </a:solidFill>
            </a:endParaRPr>
          </a:p>
        </p:txBody>
      </p:sp>
      <p:sp>
        <p:nvSpPr>
          <p:cNvPr id="3" name="Tijdelijke aanduiding voor inhoud 2"/>
          <p:cNvSpPr>
            <a:spLocks noGrp="1"/>
          </p:cNvSpPr>
          <p:nvPr>
            <p:ph idx="1"/>
          </p:nvPr>
        </p:nvSpPr>
        <p:spPr>
          <a:xfrm>
            <a:off x="0" y="1628775"/>
            <a:ext cx="9144000" cy="4525963"/>
          </a:xfrm>
        </p:spPr>
        <p:txBody>
          <a:bodyPr>
            <a:normAutofit lnSpcReduction="10000"/>
          </a:bodyPr>
          <a:lstStyle/>
          <a:p>
            <a:pPr>
              <a:defRPr/>
            </a:pPr>
            <a:r>
              <a:rPr lang="nl-NL" sz="4000" b="1" i="1" u="sng" dirty="0" smtClean="0">
                <a:solidFill>
                  <a:schemeClr val="accent5">
                    <a:lumMod val="20000"/>
                    <a:lumOff val="80000"/>
                  </a:schemeClr>
                </a:solidFill>
              </a:rPr>
              <a:t>R</a:t>
            </a:r>
            <a:r>
              <a:rPr lang="nl-NL" sz="4000" dirty="0" smtClean="0">
                <a:solidFill>
                  <a:schemeClr val="accent5">
                    <a:lumMod val="20000"/>
                    <a:lumOff val="80000"/>
                  </a:schemeClr>
                </a:solidFill>
              </a:rPr>
              <a:t>eflecteren</a:t>
            </a:r>
          </a:p>
          <a:p>
            <a:pPr lvl="1">
              <a:defRPr/>
            </a:pPr>
            <a:r>
              <a:rPr lang="nl-NL" dirty="0" smtClean="0">
                <a:solidFill>
                  <a:schemeClr val="accent5">
                    <a:lumMod val="20000"/>
                    <a:lumOff val="80000"/>
                  </a:schemeClr>
                </a:solidFill>
              </a:rPr>
              <a:t>Welke gewenste alternatieven zijn er?</a:t>
            </a:r>
          </a:p>
          <a:p>
            <a:pPr>
              <a:defRPr/>
            </a:pPr>
            <a:r>
              <a:rPr lang="nl-NL" sz="4000" b="1" i="1" u="sng" dirty="0" smtClean="0">
                <a:solidFill>
                  <a:schemeClr val="accent5">
                    <a:lumMod val="20000"/>
                    <a:lumOff val="80000"/>
                  </a:schemeClr>
                </a:solidFill>
              </a:rPr>
              <a:t>O</a:t>
            </a:r>
            <a:r>
              <a:rPr lang="nl-NL" sz="4000" dirty="0" smtClean="0">
                <a:solidFill>
                  <a:schemeClr val="accent5">
                    <a:lumMod val="20000"/>
                    <a:lumOff val="80000"/>
                  </a:schemeClr>
                </a:solidFill>
              </a:rPr>
              <a:t>ptie kiezen</a:t>
            </a:r>
          </a:p>
          <a:p>
            <a:pPr lvl="1">
              <a:defRPr/>
            </a:pPr>
            <a:r>
              <a:rPr lang="nl-NL" dirty="0" smtClean="0">
                <a:solidFill>
                  <a:schemeClr val="accent5">
                    <a:lumMod val="20000"/>
                    <a:lumOff val="80000"/>
                  </a:schemeClr>
                </a:solidFill>
              </a:rPr>
              <a:t>Kies de meest geschikte optie</a:t>
            </a:r>
          </a:p>
          <a:p>
            <a:pPr>
              <a:defRPr/>
            </a:pPr>
            <a:r>
              <a:rPr lang="nl-NL" sz="4000" b="1" i="1" u="sng" dirty="0" smtClean="0">
                <a:solidFill>
                  <a:schemeClr val="accent5">
                    <a:lumMod val="20000"/>
                    <a:lumOff val="80000"/>
                  </a:schemeClr>
                </a:solidFill>
              </a:rPr>
              <a:t>L</a:t>
            </a:r>
            <a:r>
              <a:rPr lang="nl-NL" sz="4000" dirty="0" smtClean="0">
                <a:solidFill>
                  <a:schemeClr val="accent5">
                    <a:lumMod val="20000"/>
                    <a:lumOff val="80000"/>
                  </a:schemeClr>
                </a:solidFill>
              </a:rPr>
              <a:t>aten zien dat het anders kan</a:t>
            </a:r>
          </a:p>
          <a:p>
            <a:pPr lvl="1">
              <a:defRPr/>
            </a:pPr>
            <a:r>
              <a:rPr lang="nl-NL" dirty="0" smtClean="0">
                <a:solidFill>
                  <a:schemeClr val="accent5">
                    <a:lumMod val="20000"/>
                    <a:lumOff val="80000"/>
                  </a:schemeClr>
                </a:solidFill>
              </a:rPr>
              <a:t>Klik het icoontje van die optie aan</a:t>
            </a:r>
          </a:p>
          <a:p>
            <a:pPr lvl="1">
              <a:defRPr/>
            </a:pPr>
            <a:r>
              <a:rPr lang="nl-NL" dirty="0" smtClean="0">
                <a:solidFill>
                  <a:schemeClr val="accent5">
                    <a:lumMod val="20000"/>
                    <a:lumOff val="80000"/>
                  </a:schemeClr>
                </a:solidFill>
              </a:rPr>
              <a:t>Ga denken, voelen en doen zoals bij die optie hoort</a:t>
            </a:r>
          </a:p>
          <a:p>
            <a:pPr lvl="1">
              <a:defRPr/>
            </a:pPr>
            <a:r>
              <a:rPr lang="nl-NL" dirty="0" smtClean="0">
                <a:solidFill>
                  <a:schemeClr val="accent5">
                    <a:lumMod val="20000"/>
                    <a:lumOff val="80000"/>
                  </a:schemeClr>
                </a:solidFill>
              </a:rPr>
              <a:t>Kruip in die rol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kstvak 3"/>
          <p:cNvSpPr txBox="1">
            <a:spLocks noChangeArrowheads="1"/>
          </p:cNvSpPr>
          <p:nvPr/>
        </p:nvSpPr>
        <p:spPr bwMode="auto">
          <a:xfrm>
            <a:off x="0" y="188913"/>
            <a:ext cx="8675688" cy="708025"/>
          </a:xfrm>
          <a:prstGeom prst="rect">
            <a:avLst/>
          </a:prstGeom>
          <a:noFill/>
          <a:ln w="9525">
            <a:noFill/>
            <a:miter lim="800000"/>
            <a:headEnd/>
            <a:tailEnd/>
          </a:ln>
        </p:spPr>
        <p:txBody>
          <a:bodyPr>
            <a:spAutoFit/>
          </a:bodyPr>
          <a:lstStyle/>
          <a:p>
            <a:r>
              <a:rPr lang="nl-NL" sz="4000" b="1">
                <a:solidFill>
                  <a:schemeClr val="bg1"/>
                </a:solidFill>
                <a:latin typeface="Calibri" pitchFamily="34" charset="0"/>
              </a:rPr>
              <a:t>		Scrollen</a:t>
            </a:r>
          </a:p>
        </p:txBody>
      </p:sp>
      <p:pic>
        <p:nvPicPr>
          <p:cNvPr id="21507" name="Afbeelding 5" descr="DSCN0491.JPG"/>
          <p:cNvPicPr>
            <a:picLocks noChangeAspect="1"/>
          </p:cNvPicPr>
          <p:nvPr/>
        </p:nvPicPr>
        <p:blipFill>
          <a:blip r:embed="rId2" cstate="print"/>
          <a:srcRect/>
          <a:stretch>
            <a:fillRect/>
          </a:stretch>
        </p:blipFill>
        <p:spPr bwMode="auto">
          <a:xfrm>
            <a:off x="3419475" y="2708275"/>
            <a:ext cx="2233613" cy="1674813"/>
          </a:xfrm>
          <a:prstGeom prst="rect">
            <a:avLst/>
          </a:prstGeom>
          <a:noFill/>
          <a:ln w="9525">
            <a:noFill/>
            <a:miter lim="800000"/>
            <a:headEnd/>
            <a:tailEnd/>
          </a:ln>
        </p:spPr>
      </p:pic>
      <p:pic>
        <p:nvPicPr>
          <p:cNvPr id="21508" name="Afbeelding 6" descr="cursor.jpg"/>
          <p:cNvPicPr>
            <a:picLocks noChangeAspect="1"/>
          </p:cNvPicPr>
          <p:nvPr/>
        </p:nvPicPr>
        <p:blipFill>
          <a:blip r:embed="rId3" cstate="print"/>
          <a:srcRect/>
          <a:stretch>
            <a:fillRect/>
          </a:stretch>
        </p:blipFill>
        <p:spPr bwMode="auto">
          <a:xfrm>
            <a:off x="755650" y="4076700"/>
            <a:ext cx="254000" cy="298450"/>
          </a:xfrm>
          <a:prstGeom prst="rect">
            <a:avLst/>
          </a:prstGeom>
          <a:noFill/>
          <a:ln w="9525">
            <a:noFill/>
            <a:miter lim="800000"/>
            <a:headEnd/>
            <a:tailEnd/>
          </a:ln>
        </p:spPr>
      </p:pic>
      <p:sp>
        <p:nvSpPr>
          <p:cNvPr id="21509" name="Tekstvak 4"/>
          <p:cNvSpPr txBox="1">
            <a:spLocks noChangeArrowheads="1"/>
          </p:cNvSpPr>
          <p:nvPr/>
        </p:nvSpPr>
        <p:spPr bwMode="auto">
          <a:xfrm>
            <a:off x="250825" y="549275"/>
            <a:ext cx="1152525" cy="1568450"/>
          </a:xfrm>
          <a:prstGeom prst="rect">
            <a:avLst/>
          </a:prstGeom>
          <a:noFill/>
          <a:ln w="9525">
            <a:noFill/>
            <a:miter lim="800000"/>
            <a:headEnd/>
            <a:tailEnd/>
          </a:ln>
        </p:spPr>
        <p:txBody>
          <a:bodyPr>
            <a:spAutoFit/>
          </a:bodyPr>
          <a:lstStyle/>
          <a:p>
            <a:r>
              <a:rPr lang="nl-NL" sz="9600">
                <a:solidFill>
                  <a:schemeClr val="bg1"/>
                </a:solidFill>
                <a:latin typeface="Calibri" pitchFamily="34" charset="0"/>
                <a:sym typeface="Wingdings" pitchFamily="2" charset="2"/>
              </a:rPr>
              <a:t></a:t>
            </a:r>
            <a:endParaRPr lang="nl-NL" sz="9600">
              <a:solidFill>
                <a:schemeClr val="bg1"/>
              </a:solidFill>
              <a:latin typeface="Calibri" pitchFamily="34" charset="0"/>
            </a:endParaRPr>
          </a:p>
        </p:txBody>
      </p:sp>
      <p:sp>
        <p:nvSpPr>
          <p:cNvPr id="21510" name="Tekstvak 7"/>
          <p:cNvSpPr txBox="1">
            <a:spLocks noChangeArrowheads="1"/>
          </p:cNvSpPr>
          <p:nvPr/>
        </p:nvSpPr>
        <p:spPr bwMode="auto">
          <a:xfrm>
            <a:off x="3851275" y="549275"/>
            <a:ext cx="1296988" cy="1570038"/>
          </a:xfrm>
          <a:prstGeom prst="rect">
            <a:avLst/>
          </a:prstGeom>
          <a:noFill/>
          <a:ln w="9525">
            <a:noFill/>
            <a:miter lim="800000"/>
            <a:headEnd/>
            <a:tailEnd/>
          </a:ln>
        </p:spPr>
        <p:txBody>
          <a:bodyPr>
            <a:spAutoFit/>
          </a:bodyPr>
          <a:lstStyle/>
          <a:p>
            <a:r>
              <a:rPr lang="nl-NL" sz="9600">
                <a:solidFill>
                  <a:schemeClr val="bg1"/>
                </a:solidFill>
                <a:latin typeface="Calibri" pitchFamily="34" charset="0"/>
                <a:sym typeface="Webdings" pitchFamily="18" charset="2"/>
              </a:rPr>
              <a:t></a:t>
            </a:r>
            <a:endParaRPr lang="nl-NL">
              <a:latin typeface="Calibri" pitchFamily="34" charset="0"/>
            </a:endParaRPr>
          </a:p>
        </p:txBody>
      </p:sp>
      <p:sp>
        <p:nvSpPr>
          <p:cNvPr id="21511" name="Rechthoek 10"/>
          <p:cNvSpPr>
            <a:spLocks noChangeArrowheads="1"/>
          </p:cNvSpPr>
          <p:nvPr/>
        </p:nvSpPr>
        <p:spPr bwMode="auto">
          <a:xfrm>
            <a:off x="3924300" y="4149725"/>
            <a:ext cx="1282700" cy="1568450"/>
          </a:xfrm>
          <a:prstGeom prst="rect">
            <a:avLst/>
          </a:prstGeom>
          <a:noFill/>
          <a:ln w="9525">
            <a:noFill/>
            <a:miter lim="800000"/>
            <a:headEnd/>
            <a:tailEnd/>
          </a:ln>
        </p:spPr>
        <p:txBody>
          <a:bodyPr wrap="none">
            <a:spAutoFit/>
          </a:bodyPr>
          <a:lstStyle/>
          <a:p>
            <a:r>
              <a:rPr lang="nl-NL" sz="9600">
                <a:solidFill>
                  <a:schemeClr val="bg1"/>
                </a:solidFill>
                <a:latin typeface="Calibri" pitchFamily="34" charset="0"/>
                <a:sym typeface="Wingdings" pitchFamily="2" charset="2"/>
              </a:rPr>
              <a:t></a:t>
            </a:r>
            <a:endParaRPr lang="nl-NL" sz="9600">
              <a:latin typeface="Calibri" pitchFamily="34" charset="0"/>
            </a:endParaRPr>
          </a:p>
        </p:txBody>
      </p:sp>
      <p:sp>
        <p:nvSpPr>
          <p:cNvPr id="21512" name="Rechthoek 11"/>
          <p:cNvSpPr>
            <a:spLocks noChangeArrowheads="1"/>
          </p:cNvSpPr>
          <p:nvPr/>
        </p:nvSpPr>
        <p:spPr bwMode="auto">
          <a:xfrm>
            <a:off x="7451725" y="4868863"/>
            <a:ext cx="1552575" cy="1570037"/>
          </a:xfrm>
          <a:prstGeom prst="rect">
            <a:avLst/>
          </a:prstGeom>
          <a:noFill/>
          <a:ln w="9525">
            <a:noFill/>
            <a:miter lim="800000"/>
            <a:headEnd/>
            <a:tailEnd/>
          </a:ln>
        </p:spPr>
        <p:txBody>
          <a:bodyPr wrap="none">
            <a:spAutoFit/>
          </a:bodyPr>
          <a:lstStyle/>
          <a:p>
            <a:r>
              <a:rPr lang="nl-NL" sz="9600">
                <a:solidFill>
                  <a:schemeClr val="bg1"/>
                </a:solidFill>
                <a:latin typeface="Calibri" pitchFamily="34" charset="0"/>
                <a:sym typeface="Wingdings" pitchFamily="2" charset="2"/>
              </a:rPr>
              <a:t></a:t>
            </a:r>
            <a:endParaRPr lang="nl-NL" sz="9600">
              <a:latin typeface="Calibri" pitchFamily="34" charset="0"/>
            </a:endParaRPr>
          </a:p>
        </p:txBody>
      </p:sp>
      <p:sp>
        <p:nvSpPr>
          <p:cNvPr id="21513" name="Rechthoek 12"/>
          <p:cNvSpPr>
            <a:spLocks noChangeArrowheads="1"/>
          </p:cNvSpPr>
          <p:nvPr/>
        </p:nvSpPr>
        <p:spPr bwMode="auto">
          <a:xfrm>
            <a:off x="250825" y="4868863"/>
            <a:ext cx="1416050" cy="1570037"/>
          </a:xfrm>
          <a:prstGeom prst="rect">
            <a:avLst/>
          </a:prstGeom>
          <a:noFill/>
          <a:ln w="9525">
            <a:noFill/>
            <a:miter lim="800000"/>
            <a:headEnd/>
            <a:tailEnd/>
          </a:ln>
        </p:spPr>
        <p:txBody>
          <a:bodyPr wrap="none">
            <a:spAutoFit/>
          </a:bodyPr>
          <a:lstStyle/>
          <a:p>
            <a:r>
              <a:rPr lang="nl-NL" sz="9600">
                <a:solidFill>
                  <a:schemeClr val="bg1"/>
                </a:solidFill>
                <a:latin typeface="Calibri" pitchFamily="34" charset="0"/>
                <a:sym typeface="Webdings" pitchFamily="18" charset="2"/>
              </a:rPr>
              <a:t></a:t>
            </a:r>
            <a:endParaRPr lang="nl-NL" sz="9600">
              <a:latin typeface="Calibri" pitchFamily="34" charset="0"/>
            </a:endParaRPr>
          </a:p>
        </p:txBody>
      </p:sp>
      <p:sp>
        <p:nvSpPr>
          <p:cNvPr id="21514" name="Rechthoek 13"/>
          <p:cNvSpPr>
            <a:spLocks noChangeArrowheads="1"/>
          </p:cNvSpPr>
          <p:nvPr/>
        </p:nvSpPr>
        <p:spPr bwMode="auto">
          <a:xfrm>
            <a:off x="7451725" y="549275"/>
            <a:ext cx="1223963" cy="1568450"/>
          </a:xfrm>
          <a:prstGeom prst="rect">
            <a:avLst/>
          </a:prstGeom>
          <a:noFill/>
          <a:ln w="9525">
            <a:noFill/>
            <a:miter lim="800000"/>
            <a:headEnd/>
            <a:tailEnd/>
          </a:ln>
        </p:spPr>
        <p:txBody>
          <a:bodyPr wrap="none">
            <a:spAutoFit/>
          </a:bodyPr>
          <a:lstStyle/>
          <a:p>
            <a:r>
              <a:rPr lang="nl-NL" sz="9600">
                <a:solidFill>
                  <a:schemeClr val="bg1"/>
                </a:solidFill>
                <a:latin typeface="Calibri" pitchFamily="34" charset="0"/>
                <a:sym typeface="Wingdings" pitchFamily="2" charset="2"/>
              </a:rPr>
              <a:t></a:t>
            </a:r>
            <a:endParaRPr lang="nl-NL" sz="9600">
              <a:latin typeface="Calibri" pitchFamily="34" charset="0"/>
            </a:endParaRPr>
          </a:p>
        </p:txBody>
      </p:sp>
      <p:sp>
        <p:nvSpPr>
          <p:cNvPr id="21515" name="Rechthoek 14"/>
          <p:cNvSpPr>
            <a:spLocks noChangeArrowheads="1"/>
          </p:cNvSpPr>
          <p:nvPr/>
        </p:nvSpPr>
        <p:spPr bwMode="auto">
          <a:xfrm>
            <a:off x="7451725" y="2708275"/>
            <a:ext cx="1416050" cy="1570038"/>
          </a:xfrm>
          <a:prstGeom prst="rect">
            <a:avLst/>
          </a:prstGeom>
          <a:noFill/>
          <a:ln w="9525">
            <a:noFill/>
            <a:miter lim="800000"/>
            <a:headEnd/>
            <a:tailEnd/>
          </a:ln>
        </p:spPr>
        <p:txBody>
          <a:bodyPr wrap="none">
            <a:spAutoFit/>
          </a:bodyPr>
          <a:lstStyle/>
          <a:p>
            <a:r>
              <a:rPr lang="nl-NL" sz="9600">
                <a:solidFill>
                  <a:schemeClr val="bg1"/>
                </a:solidFill>
                <a:latin typeface="Calibri" pitchFamily="34" charset="0"/>
                <a:sym typeface="Webdings" pitchFamily="18" charset="2"/>
              </a:rPr>
              <a:t></a:t>
            </a:r>
            <a:endParaRPr lang="nl-NL" sz="9600">
              <a:latin typeface="Calibri" pitchFamily="34" charset="0"/>
            </a:endParaRPr>
          </a:p>
        </p:txBody>
      </p:sp>
      <p:sp>
        <p:nvSpPr>
          <p:cNvPr id="21516" name="Rechthoek 15"/>
          <p:cNvSpPr>
            <a:spLocks noChangeArrowheads="1"/>
          </p:cNvSpPr>
          <p:nvPr/>
        </p:nvSpPr>
        <p:spPr bwMode="auto">
          <a:xfrm>
            <a:off x="250825" y="2708275"/>
            <a:ext cx="1296988" cy="1570038"/>
          </a:xfrm>
          <a:prstGeom prst="rect">
            <a:avLst/>
          </a:prstGeom>
          <a:noFill/>
          <a:ln w="9525">
            <a:noFill/>
            <a:miter lim="800000"/>
            <a:headEnd/>
            <a:tailEnd/>
          </a:ln>
        </p:spPr>
        <p:txBody>
          <a:bodyPr>
            <a:spAutoFit/>
          </a:bodyPr>
          <a:lstStyle/>
          <a:p>
            <a:r>
              <a:rPr lang="nl-NL" sz="9600">
                <a:solidFill>
                  <a:schemeClr val="bg1"/>
                </a:solidFill>
                <a:latin typeface="Calibri" pitchFamily="34" charset="0"/>
                <a:sym typeface="Wingdings" pitchFamily="2" charset="2"/>
              </a:rPr>
              <a:t></a:t>
            </a:r>
            <a:endParaRPr lang="nl-NL" sz="9600">
              <a:solidFill>
                <a:schemeClr val="bg1"/>
              </a:solidFill>
              <a:latin typeface="Calibri" pitchFamily="34" charset="0"/>
            </a:endParaRPr>
          </a:p>
        </p:txBody>
      </p:sp>
      <p:sp>
        <p:nvSpPr>
          <p:cNvPr id="21517" name="Tekstvak 12"/>
          <p:cNvSpPr txBox="1">
            <a:spLocks noChangeArrowheads="1"/>
          </p:cNvSpPr>
          <p:nvPr/>
        </p:nvSpPr>
        <p:spPr bwMode="auto">
          <a:xfrm>
            <a:off x="1979613" y="836613"/>
            <a:ext cx="792162" cy="369887"/>
          </a:xfrm>
          <a:prstGeom prst="rect">
            <a:avLst/>
          </a:prstGeom>
          <a:noFill/>
          <a:ln w="9525">
            <a:noFill/>
            <a:miter lim="800000"/>
            <a:headEnd/>
            <a:tailEnd/>
          </a:ln>
        </p:spPr>
        <p:txBody>
          <a:bodyPr>
            <a:spAutoFit/>
          </a:bodyPr>
          <a:lstStyle/>
          <a:p>
            <a:endParaRPr lang="nl-NL"/>
          </a:p>
        </p:txBody>
      </p:sp>
      <p:sp>
        <p:nvSpPr>
          <p:cNvPr id="21518" name="Tekstvak 7"/>
          <p:cNvSpPr txBox="1">
            <a:spLocks noChangeArrowheads="1"/>
          </p:cNvSpPr>
          <p:nvPr/>
        </p:nvSpPr>
        <p:spPr bwMode="auto">
          <a:xfrm>
            <a:off x="7092950" y="4868863"/>
            <a:ext cx="1008063" cy="1016000"/>
          </a:xfrm>
          <a:prstGeom prst="rect">
            <a:avLst/>
          </a:prstGeom>
          <a:noFill/>
          <a:ln w="9525">
            <a:noFill/>
            <a:miter lim="800000"/>
            <a:headEnd/>
            <a:tailEnd/>
          </a:ln>
        </p:spPr>
        <p:txBody>
          <a:bodyPr>
            <a:spAutoFit/>
          </a:bodyPr>
          <a:lstStyle/>
          <a:p>
            <a:r>
              <a:rPr lang="nl-NL" sz="6000">
                <a:solidFill>
                  <a:srgbClr val="FFFF00"/>
                </a:solidFill>
                <a:latin typeface="Calibri" pitchFamily="34" charset="0"/>
                <a:sym typeface="Webdings" pitchFamily="18" charset="2"/>
              </a:rPr>
              <a:t>1</a:t>
            </a:r>
            <a:r>
              <a:rPr lang="nl-NL" sz="6000" baseline="30000">
                <a:solidFill>
                  <a:srgbClr val="FFFF00"/>
                </a:solidFill>
                <a:latin typeface="Calibri" pitchFamily="34" charset="0"/>
                <a:sym typeface="Webdings" pitchFamily="18" charset="2"/>
              </a:rPr>
              <a:t>s</a:t>
            </a:r>
            <a:endParaRPr lang="nl-NL" sz="6000" baseline="30000">
              <a:solidFill>
                <a:srgbClr val="FFFF00"/>
              </a:solidFill>
              <a:latin typeface="Calibri" pitchFamily="34" charset="0"/>
            </a:endParaRPr>
          </a:p>
        </p:txBody>
      </p:sp>
      <p:sp>
        <p:nvSpPr>
          <p:cNvPr id="21519" name="Tekstvak 7"/>
          <p:cNvSpPr txBox="1">
            <a:spLocks noChangeArrowheads="1"/>
          </p:cNvSpPr>
          <p:nvPr/>
        </p:nvSpPr>
        <p:spPr bwMode="auto">
          <a:xfrm>
            <a:off x="5651500" y="2708275"/>
            <a:ext cx="1008063" cy="1016000"/>
          </a:xfrm>
          <a:prstGeom prst="rect">
            <a:avLst/>
          </a:prstGeom>
          <a:noFill/>
          <a:ln w="9525">
            <a:noFill/>
            <a:miter lim="800000"/>
            <a:headEnd/>
            <a:tailEnd/>
          </a:ln>
        </p:spPr>
        <p:txBody>
          <a:bodyPr>
            <a:spAutoFit/>
          </a:bodyPr>
          <a:lstStyle/>
          <a:p>
            <a:r>
              <a:rPr lang="nl-NL" sz="6000">
                <a:solidFill>
                  <a:srgbClr val="FFFF00"/>
                </a:solidFill>
                <a:latin typeface="Calibri" pitchFamily="34" charset="0"/>
                <a:sym typeface="Webdings" pitchFamily="18" charset="2"/>
              </a:rPr>
              <a:t>2</a:t>
            </a:r>
            <a:r>
              <a:rPr lang="nl-NL" sz="6000" baseline="30000">
                <a:solidFill>
                  <a:srgbClr val="FFFF00"/>
                </a:solidFill>
                <a:latin typeface="Calibri" pitchFamily="34" charset="0"/>
                <a:sym typeface="Webdings" pitchFamily="18" charset="2"/>
              </a:rPr>
              <a:t>c</a:t>
            </a:r>
            <a:endParaRPr lang="nl-NL" sz="6000" baseline="30000">
              <a:solidFill>
                <a:srgbClr val="FFFF00"/>
              </a:solidFill>
              <a:latin typeface="Calibri" pitchFamily="34" charset="0"/>
            </a:endParaRPr>
          </a:p>
        </p:txBody>
      </p:sp>
      <p:sp>
        <p:nvSpPr>
          <p:cNvPr id="21520" name="Tekstvak 7"/>
          <p:cNvSpPr txBox="1">
            <a:spLocks noChangeArrowheads="1"/>
          </p:cNvSpPr>
          <p:nvPr/>
        </p:nvSpPr>
        <p:spPr bwMode="auto">
          <a:xfrm>
            <a:off x="2771775" y="2708275"/>
            <a:ext cx="1008063" cy="1016000"/>
          </a:xfrm>
          <a:prstGeom prst="rect">
            <a:avLst/>
          </a:prstGeom>
          <a:noFill/>
          <a:ln w="9525">
            <a:noFill/>
            <a:miter lim="800000"/>
            <a:headEnd/>
            <a:tailEnd/>
          </a:ln>
        </p:spPr>
        <p:txBody>
          <a:bodyPr>
            <a:spAutoFit/>
          </a:bodyPr>
          <a:lstStyle/>
          <a:p>
            <a:r>
              <a:rPr lang="nl-NL" sz="6000">
                <a:solidFill>
                  <a:srgbClr val="FFFF00"/>
                </a:solidFill>
                <a:latin typeface="Calibri" pitchFamily="34" charset="0"/>
                <a:sym typeface="Webdings" pitchFamily="18" charset="2"/>
              </a:rPr>
              <a:t>3</a:t>
            </a:r>
            <a:r>
              <a:rPr lang="nl-NL" sz="6000" baseline="30000">
                <a:solidFill>
                  <a:srgbClr val="FFFF00"/>
                </a:solidFill>
                <a:latin typeface="Calibri" pitchFamily="34" charset="0"/>
                <a:sym typeface="Webdings" pitchFamily="18" charset="2"/>
              </a:rPr>
              <a:t>r</a:t>
            </a:r>
            <a:endParaRPr lang="nl-NL" sz="6000" baseline="30000">
              <a:solidFill>
                <a:srgbClr val="FFFF00"/>
              </a:solidFill>
              <a:latin typeface="Calibri" pitchFamily="34" charset="0"/>
            </a:endParaRPr>
          </a:p>
        </p:txBody>
      </p:sp>
      <p:cxnSp>
        <p:nvCxnSpPr>
          <p:cNvPr id="25" name="Rechte verbindingslijn met pijl 24"/>
          <p:cNvCxnSpPr/>
          <p:nvPr/>
        </p:nvCxnSpPr>
        <p:spPr>
          <a:xfrm flipH="1" flipV="1">
            <a:off x="1763713" y="1916113"/>
            <a:ext cx="1008062" cy="928687"/>
          </a:xfrm>
          <a:prstGeom prst="straightConnector1">
            <a:avLst/>
          </a:prstGeom>
          <a:ln w="38100">
            <a:solidFill>
              <a:srgbClr val="FFFF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p:nvPr/>
        </p:nvCxnSpPr>
        <p:spPr>
          <a:xfrm flipH="1">
            <a:off x="1979613" y="3429000"/>
            <a:ext cx="792162" cy="0"/>
          </a:xfrm>
          <a:prstGeom prst="straightConnector1">
            <a:avLst/>
          </a:prstGeom>
          <a:ln w="38100">
            <a:solidFill>
              <a:srgbClr val="FFFF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p:cNvCxnSpPr/>
          <p:nvPr/>
        </p:nvCxnSpPr>
        <p:spPr>
          <a:xfrm flipH="1">
            <a:off x="1908175" y="3644900"/>
            <a:ext cx="935038" cy="944563"/>
          </a:xfrm>
          <a:prstGeom prst="straightConnector1">
            <a:avLst/>
          </a:prstGeom>
          <a:ln w="38100">
            <a:solidFill>
              <a:srgbClr val="FFFF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p:cNvCxnSpPr/>
          <p:nvPr/>
        </p:nvCxnSpPr>
        <p:spPr>
          <a:xfrm>
            <a:off x="3348038" y="3644900"/>
            <a:ext cx="792162" cy="800100"/>
          </a:xfrm>
          <a:prstGeom prst="straightConnector1">
            <a:avLst/>
          </a:prstGeom>
          <a:ln w="38100">
            <a:solidFill>
              <a:srgbClr val="FFFF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1525" name="Tekstvak 7"/>
          <p:cNvSpPr txBox="1">
            <a:spLocks noChangeArrowheads="1"/>
          </p:cNvSpPr>
          <p:nvPr/>
        </p:nvSpPr>
        <p:spPr bwMode="auto">
          <a:xfrm>
            <a:off x="1403350" y="2708275"/>
            <a:ext cx="1008063" cy="1016000"/>
          </a:xfrm>
          <a:prstGeom prst="rect">
            <a:avLst/>
          </a:prstGeom>
          <a:noFill/>
          <a:ln w="9525">
            <a:noFill/>
            <a:miter lim="800000"/>
            <a:headEnd/>
            <a:tailEnd/>
          </a:ln>
        </p:spPr>
        <p:txBody>
          <a:bodyPr>
            <a:spAutoFit/>
          </a:bodyPr>
          <a:lstStyle/>
          <a:p>
            <a:r>
              <a:rPr lang="nl-NL" sz="6000">
                <a:solidFill>
                  <a:srgbClr val="FFFF00"/>
                </a:solidFill>
                <a:latin typeface="Calibri" pitchFamily="34" charset="0"/>
                <a:sym typeface="Webdings" pitchFamily="18" charset="2"/>
              </a:rPr>
              <a:t>4</a:t>
            </a:r>
            <a:r>
              <a:rPr lang="nl-NL" sz="6000" baseline="30000">
                <a:solidFill>
                  <a:srgbClr val="FFFF00"/>
                </a:solidFill>
                <a:latin typeface="Calibri" pitchFamily="34" charset="0"/>
                <a:sym typeface="Webdings" pitchFamily="18" charset="2"/>
              </a:rPr>
              <a:t>o</a:t>
            </a:r>
            <a:endParaRPr lang="nl-NL" sz="6000" baseline="30000">
              <a:solidFill>
                <a:srgbClr val="FFFF00"/>
              </a:solidFill>
              <a:latin typeface="Calibri" pitchFamily="34" charset="0"/>
            </a:endParaRPr>
          </a:p>
        </p:txBody>
      </p:sp>
      <p:sp>
        <p:nvSpPr>
          <p:cNvPr id="21526" name="Tekstvak 7"/>
          <p:cNvSpPr txBox="1">
            <a:spLocks noChangeArrowheads="1"/>
          </p:cNvSpPr>
          <p:nvPr/>
        </p:nvSpPr>
        <p:spPr bwMode="auto">
          <a:xfrm>
            <a:off x="0" y="3860800"/>
            <a:ext cx="1008063" cy="1016000"/>
          </a:xfrm>
          <a:prstGeom prst="rect">
            <a:avLst/>
          </a:prstGeom>
          <a:noFill/>
          <a:ln w="9525">
            <a:noFill/>
            <a:miter lim="800000"/>
            <a:headEnd/>
            <a:tailEnd/>
          </a:ln>
        </p:spPr>
        <p:txBody>
          <a:bodyPr>
            <a:spAutoFit/>
          </a:bodyPr>
          <a:lstStyle/>
          <a:p>
            <a:r>
              <a:rPr lang="nl-NL" sz="6000">
                <a:solidFill>
                  <a:srgbClr val="FFFF00"/>
                </a:solidFill>
                <a:latin typeface="Calibri" pitchFamily="34" charset="0"/>
                <a:sym typeface="Webdings" pitchFamily="18" charset="2"/>
              </a:rPr>
              <a:t>5</a:t>
            </a:r>
            <a:r>
              <a:rPr lang="nl-NL" sz="6000" baseline="30000">
                <a:solidFill>
                  <a:srgbClr val="FFFF00"/>
                </a:solidFill>
                <a:latin typeface="Calibri" pitchFamily="34" charset="0"/>
                <a:sym typeface="Webdings" pitchFamily="18" charset="2"/>
              </a:rPr>
              <a:t>l</a:t>
            </a:r>
            <a:endParaRPr lang="nl-NL" sz="6000" baseline="30000">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a:defRPr/>
            </a:pPr>
            <a:r>
              <a:rPr lang="nl-NL" b="1" i="1" u="sng" dirty="0" smtClean="0">
                <a:solidFill>
                  <a:schemeClr val="accent5">
                    <a:lumMod val="20000"/>
                    <a:lumOff val="80000"/>
                  </a:schemeClr>
                </a:solidFill>
              </a:rPr>
              <a:t>Oefeningen</a:t>
            </a:r>
            <a:endParaRPr lang="nl-NL" b="1" i="1" u="sng" dirty="0">
              <a:solidFill>
                <a:schemeClr val="accent5">
                  <a:lumMod val="20000"/>
                  <a:lumOff val="80000"/>
                </a:schemeClr>
              </a:solidFill>
            </a:endParaRPr>
          </a:p>
        </p:txBody>
      </p:sp>
      <p:sp>
        <p:nvSpPr>
          <p:cNvPr id="3" name="Tijdelijke aanduiding voor inhoud 2"/>
          <p:cNvSpPr>
            <a:spLocks noGrp="1"/>
          </p:cNvSpPr>
          <p:nvPr>
            <p:ph idx="1"/>
          </p:nvPr>
        </p:nvSpPr>
        <p:spPr>
          <a:xfrm>
            <a:off x="0" y="1268413"/>
            <a:ext cx="9144000" cy="4525962"/>
          </a:xfrm>
        </p:spPr>
        <p:txBody>
          <a:bodyPr>
            <a:normAutofit fontScale="92500" lnSpcReduction="10000"/>
          </a:bodyPr>
          <a:lstStyle/>
          <a:p>
            <a:pPr>
              <a:defRPr/>
            </a:pPr>
            <a:r>
              <a:rPr lang="nl-NL" sz="3600" b="1" i="1" dirty="0" smtClean="0">
                <a:solidFill>
                  <a:schemeClr val="accent5">
                    <a:lumMod val="20000"/>
                    <a:lumOff val="80000"/>
                  </a:schemeClr>
                </a:solidFill>
              </a:rPr>
              <a:t>Signaleren vanuit de comfortzone</a:t>
            </a:r>
          </a:p>
          <a:p>
            <a:pPr lvl="1">
              <a:defRPr/>
            </a:pPr>
            <a:r>
              <a:rPr lang="nl-NL" dirty="0" smtClean="0">
                <a:solidFill>
                  <a:schemeClr val="accent5">
                    <a:lumMod val="20000"/>
                    <a:lumOff val="80000"/>
                  </a:schemeClr>
                </a:solidFill>
              </a:rPr>
              <a:t>Concentratie op comfortzone en terugkijken welk mentaal programma actief was</a:t>
            </a:r>
          </a:p>
          <a:p>
            <a:pPr>
              <a:defRPr/>
            </a:pPr>
            <a:r>
              <a:rPr lang="nl-NL" sz="3600" b="1" i="1" dirty="0" smtClean="0">
                <a:solidFill>
                  <a:schemeClr val="accent5">
                    <a:lumMod val="20000"/>
                    <a:lumOff val="80000"/>
                  </a:schemeClr>
                </a:solidFill>
              </a:rPr>
              <a:t>Imaginair </a:t>
            </a:r>
            <a:r>
              <a:rPr lang="nl-NL" sz="3600" b="1" i="1" dirty="0" err="1" smtClean="0">
                <a:solidFill>
                  <a:schemeClr val="accent5">
                    <a:lumMod val="20000"/>
                    <a:lumOff val="80000"/>
                  </a:schemeClr>
                </a:solidFill>
              </a:rPr>
              <a:t>SCROL-len</a:t>
            </a:r>
            <a:endParaRPr lang="nl-NL" sz="3600" dirty="0" smtClean="0">
              <a:solidFill>
                <a:schemeClr val="accent5">
                  <a:lumMod val="20000"/>
                  <a:lumOff val="80000"/>
                </a:schemeClr>
              </a:solidFill>
            </a:endParaRPr>
          </a:p>
          <a:p>
            <a:pPr lvl="1">
              <a:defRPr/>
            </a:pPr>
            <a:r>
              <a:rPr lang="nl-NL" dirty="0" smtClean="0">
                <a:solidFill>
                  <a:schemeClr val="accent5">
                    <a:lumMod val="20000"/>
                    <a:lumOff val="80000"/>
                  </a:schemeClr>
                </a:solidFill>
              </a:rPr>
              <a:t>Achteraf terugkijken / dagevaluaties en vooruitkijken</a:t>
            </a:r>
          </a:p>
          <a:p>
            <a:pPr lvl="1">
              <a:defRPr/>
            </a:pPr>
            <a:r>
              <a:rPr lang="nl-NL" dirty="0" smtClean="0">
                <a:solidFill>
                  <a:schemeClr val="accent5">
                    <a:lumMod val="20000"/>
                    <a:lumOff val="80000"/>
                  </a:schemeClr>
                </a:solidFill>
              </a:rPr>
              <a:t>In gedachten </a:t>
            </a:r>
            <a:r>
              <a:rPr lang="nl-NL" dirty="0" err="1" smtClean="0">
                <a:solidFill>
                  <a:schemeClr val="accent5">
                    <a:lumMod val="20000"/>
                    <a:lumOff val="80000"/>
                  </a:schemeClr>
                </a:solidFill>
              </a:rPr>
              <a:t>SCROL-len</a:t>
            </a:r>
            <a:r>
              <a:rPr lang="nl-NL" dirty="0" smtClean="0">
                <a:solidFill>
                  <a:schemeClr val="accent5">
                    <a:lumMod val="20000"/>
                    <a:lumOff val="80000"/>
                  </a:schemeClr>
                </a:solidFill>
              </a:rPr>
              <a:t>: hoe had het er uit gezien / hoe gaat het eruit zien als ik het meest gewenste icoontje had aangeklikt (//rescripten) / aanklik (</a:t>
            </a:r>
            <a:r>
              <a:rPr lang="nl-NL" dirty="0" err="1" smtClean="0">
                <a:solidFill>
                  <a:schemeClr val="accent5">
                    <a:lumMod val="20000"/>
                    <a:lumOff val="80000"/>
                  </a:schemeClr>
                </a:solidFill>
              </a:rPr>
              <a:t>prescripten</a:t>
            </a:r>
            <a:r>
              <a:rPr lang="nl-NL" dirty="0" smtClean="0">
                <a:solidFill>
                  <a:schemeClr val="accent5">
                    <a:lumMod val="20000"/>
                    <a:lumOff val="80000"/>
                  </a:schemeClr>
                </a:solidFill>
              </a:rPr>
              <a:t>)</a:t>
            </a:r>
          </a:p>
          <a:p>
            <a:pPr>
              <a:defRPr/>
            </a:pPr>
            <a:r>
              <a:rPr lang="nl-NL" sz="3600" b="1" i="1" dirty="0" smtClean="0">
                <a:solidFill>
                  <a:schemeClr val="accent5">
                    <a:lumMod val="20000"/>
                    <a:lumOff val="80000"/>
                  </a:schemeClr>
                </a:solidFill>
              </a:rPr>
              <a:t>In </a:t>
            </a:r>
            <a:r>
              <a:rPr lang="nl-NL" sz="3600" b="1" i="1" dirty="0" err="1" smtClean="0">
                <a:solidFill>
                  <a:schemeClr val="accent5">
                    <a:lumMod val="20000"/>
                    <a:lumOff val="80000"/>
                  </a:schemeClr>
                </a:solidFill>
              </a:rPr>
              <a:t>vivo</a:t>
            </a:r>
            <a:r>
              <a:rPr lang="nl-NL" sz="3600" b="1" i="1" dirty="0" smtClean="0">
                <a:solidFill>
                  <a:schemeClr val="accent5">
                    <a:lumMod val="20000"/>
                    <a:lumOff val="80000"/>
                  </a:schemeClr>
                </a:solidFill>
              </a:rPr>
              <a:t> </a:t>
            </a:r>
            <a:r>
              <a:rPr lang="nl-NL" sz="3600" b="1" i="1" dirty="0" err="1" smtClean="0">
                <a:solidFill>
                  <a:schemeClr val="accent5">
                    <a:lumMod val="20000"/>
                    <a:lumOff val="80000"/>
                  </a:schemeClr>
                </a:solidFill>
              </a:rPr>
              <a:t>SCROL-len</a:t>
            </a:r>
            <a:endParaRPr lang="nl-NL" sz="3600" dirty="0" smtClean="0">
              <a:solidFill>
                <a:schemeClr val="accent5">
                  <a:lumMod val="20000"/>
                  <a:lumOff val="80000"/>
                </a:schemeClr>
              </a:solidFill>
            </a:endParaRPr>
          </a:p>
          <a:p>
            <a:pPr lvl="1">
              <a:defRPr/>
            </a:pPr>
            <a:r>
              <a:rPr lang="nl-NL" dirty="0" smtClean="0">
                <a:solidFill>
                  <a:schemeClr val="accent5">
                    <a:lumMod val="20000"/>
                    <a:lumOff val="80000"/>
                  </a:schemeClr>
                </a:solidFill>
              </a:rPr>
              <a:t>In het echt: eventueel met hiërarchie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Afbeelding 1" descr="sprongschot.jpg"/>
          <p:cNvPicPr>
            <a:picLocks noChangeAspect="1"/>
          </p:cNvPicPr>
          <p:nvPr/>
        </p:nvPicPr>
        <p:blipFill>
          <a:blip r:embed="rId2" cstate="print"/>
          <a:srcRect/>
          <a:stretch>
            <a:fillRect/>
          </a:stretch>
        </p:blipFill>
        <p:spPr bwMode="auto">
          <a:xfrm>
            <a:off x="3563938" y="2276475"/>
            <a:ext cx="2022475" cy="2238375"/>
          </a:xfrm>
          <a:prstGeom prst="rect">
            <a:avLst/>
          </a:prstGeom>
          <a:noFill/>
          <a:ln w="9525">
            <a:noFill/>
            <a:miter lim="800000"/>
            <a:headEnd/>
            <a:tailEnd/>
          </a:ln>
        </p:spPr>
      </p:pic>
      <p:pic>
        <p:nvPicPr>
          <p:cNvPr id="23555" name="Afbeelding 2" descr="grijze muis.jpg"/>
          <p:cNvPicPr>
            <a:picLocks noChangeAspect="1"/>
          </p:cNvPicPr>
          <p:nvPr/>
        </p:nvPicPr>
        <p:blipFill>
          <a:blip r:embed="rId3" cstate="print"/>
          <a:srcRect/>
          <a:stretch>
            <a:fillRect/>
          </a:stretch>
        </p:blipFill>
        <p:spPr bwMode="auto">
          <a:xfrm>
            <a:off x="3851275" y="0"/>
            <a:ext cx="1431925" cy="1484313"/>
          </a:xfrm>
          <a:prstGeom prst="rect">
            <a:avLst/>
          </a:prstGeom>
          <a:noFill/>
          <a:ln w="9525">
            <a:noFill/>
            <a:miter lim="800000"/>
            <a:headEnd/>
            <a:tailEnd/>
          </a:ln>
        </p:spPr>
      </p:pic>
      <p:pic>
        <p:nvPicPr>
          <p:cNvPr id="23556" name="Afbeelding 3" descr="juf.jpg"/>
          <p:cNvPicPr>
            <a:picLocks noChangeAspect="1"/>
          </p:cNvPicPr>
          <p:nvPr/>
        </p:nvPicPr>
        <p:blipFill>
          <a:blip r:embed="rId4" cstate="print"/>
          <a:srcRect/>
          <a:stretch>
            <a:fillRect/>
          </a:stretch>
        </p:blipFill>
        <p:spPr bwMode="auto">
          <a:xfrm>
            <a:off x="5795963" y="0"/>
            <a:ext cx="1419225" cy="1439863"/>
          </a:xfrm>
          <a:prstGeom prst="rect">
            <a:avLst/>
          </a:prstGeom>
          <a:noFill/>
          <a:ln w="9525">
            <a:noFill/>
            <a:miter lim="800000"/>
            <a:headEnd/>
            <a:tailEnd/>
          </a:ln>
        </p:spPr>
      </p:pic>
      <p:pic>
        <p:nvPicPr>
          <p:cNvPr id="23557" name="Afbeelding 4" descr="angsthaas.jpg"/>
          <p:cNvPicPr>
            <a:picLocks noChangeAspect="1"/>
          </p:cNvPicPr>
          <p:nvPr/>
        </p:nvPicPr>
        <p:blipFill>
          <a:blip r:embed="rId5" cstate="print"/>
          <a:srcRect/>
          <a:stretch>
            <a:fillRect/>
          </a:stretch>
        </p:blipFill>
        <p:spPr bwMode="auto">
          <a:xfrm>
            <a:off x="7704138" y="0"/>
            <a:ext cx="1439862" cy="1441450"/>
          </a:xfrm>
          <a:prstGeom prst="rect">
            <a:avLst/>
          </a:prstGeom>
          <a:noFill/>
          <a:ln w="9525">
            <a:noFill/>
            <a:miter lim="800000"/>
            <a:headEnd/>
            <a:tailEnd/>
          </a:ln>
        </p:spPr>
      </p:pic>
      <p:pic>
        <p:nvPicPr>
          <p:cNvPr id="23558" name="Afbeelding 5" descr="vlinder.jpg"/>
          <p:cNvPicPr>
            <a:picLocks noChangeAspect="1"/>
          </p:cNvPicPr>
          <p:nvPr/>
        </p:nvPicPr>
        <p:blipFill>
          <a:blip r:embed="rId6" cstate="print"/>
          <a:srcRect/>
          <a:stretch>
            <a:fillRect/>
          </a:stretch>
        </p:blipFill>
        <p:spPr bwMode="auto">
          <a:xfrm>
            <a:off x="0" y="5157788"/>
            <a:ext cx="1763713" cy="1700212"/>
          </a:xfrm>
          <a:prstGeom prst="rect">
            <a:avLst/>
          </a:prstGeom>
          <a:noFill/>
          <a:ln w="9525">
            <a:noFill/>
            <a:miter lim="800000"/>
            <a:headEnd/>
            <a:tailEnd/>
          </a:ln>
        </p:spPr>
      </p:pic>
      <p:pic>
        <p:nvPicPr>
          <p:cNvPr id="23559" name="Afbeelding 6" descr="zwaan2.jpg"/>
          <p:cNvPicPr>
            <a:picLocks noChangeAspect="1"/>
          </p:cNvPicPr>
          <p:nvPr/>
        </p:nvPicPr>
        <p:blipFill>
          <a:blip r:embed="rId7" cstate="print"/>
          <a:srcRect/>
          <a:stretch>
            <a:fillRect/>
          </a:stretch>
        </p:blipFill>
        <p:spPr bwMode="auto">
          <a:xfrm>
            <a:off x="2195513" y="5129213"/>
            <a:ext cx="1584325" cy="1728787"/>
          </a:xfrm>
          <a:prstGeom prst="rect">
            <a:avLst/>
          </a:prstGeom>
          <a:noFill/>
          <a:ln w="9525">
            <a:noFill/>
            <a:miter lim="800000"/>
            <a:headEnd/>
            <a:tailEnd/>
          </a:ln>
        </p:spPr>
      </p:pic>
      <p:pic>
        <p:nvPicPr>
          <p:cNvPr id="23560" name="Afbeelding 7" descr="poema.jpg"/>
          <p:cNvPicPr>
            <a:picLocks noChangeAspect="1"/>
          </p:cNvPicPr>
          <p:nvPr/>
        </p:nvPicPr>
        <p:blipFill>
          <a:blip r:embed="rId8" cstate="print"/>
          <a:srcRect/>
          <a:stretch>
            <a:fillRect/>
          </a:stretch>
        </p:blipFill>
        <p:spPr bwMode="auto">
          <a:xfrm>
            <a:off x="4211638" y="5114925"/>
            <a:ext cx="2160587" cy="1743075"/>
          </a:xfrm>
          <a:prstGeom prst="rect">
            <a:avLst/>
          </a:prstGeom>
          <a:noFill/>
          <a:ln w="9525">
            <a:noFill/>
            <a:miter lim="800000"/>
            <a:headEnd/>
            <a:tailEnd/>
          </a:ln>
        </p:spPr>
      </p:pic>
      <p:sp>
        <p:nvSpPr>
          <p:cNvPr id="23561" name="Tekstvak 3"/>
          <p:cNvSpPr txBox="1">
            <a:spLocks noChangeArrowheads="1"/>
          </p:cNvSpPr>
          <p:nvPr/>
        </p:nvSpPr>
        <p:spPr bwMode="auto">
          <a:xfrm>
            <a:off x="0" y="188913"/>
            <a:ext cx="8675688" cy="954087"/>
          </a:xfrm>
          <a:prstGeom prst="rect">
            <a:avLst/>
          </a:prstGeom>
          <a:noFill/>
          <a:ln w="9525">
            <a:noFill/>
            <a:miter lim="800000"/>
            <a:headEnd/>
            <a:tailEnd/>
          </a:ln>
        </p:spPr>
        <p:txBody>
          <a:bodyPr>
            <a:spAutoFit/>
          </a:bodyPr>
          <a:lstStyle/>
          <a:p>
            <a:r>
              <a:rPr lang="nl-NL" sz="2800">
                <a:solidFill>
                  <a:schemeClr val="bg1"/>
                </a:solidFill>
                <a:latin typeface="Calibri" pitchFamily="34" charset="0"/>
              </a:rPr>
              <a:t>Daniëlle : </a:t>
            </a:r>
          </a:p>
          <a:p>
            <a:r>
              <a:rPr lang="nl-NL" sz="2800">
                <a:solidFill>
                  <a:schemeClr val="bg1"/>
                </a:solidFill>
                <a:latin typeface="Calibri" pitchFamily="34" charset="0"/>
              </a:rPr>
              <a:t>beter profileren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kstvak 3"/>
          <p:cNvSpPr txBox="1">
            <a:spLocks noChangeArrowheads="1"/>
          </p:cNvSpPr>
          <p:nvPr/>
        </p:nvSpPr>
        <p:spPr bwMode="auto">
          <a:xfrm>
            <a:off x="3132138" y="188913"/>
            <a:ext cx="2843212" cy="1384300"/>
          </a:xfrm>
          <a:prstGeom prst="rect">
            <a:avLst/>
          </a:prstGeom>
          <a:noFill/>
          <a:ln w="9525">
            <a:noFill/>
            <a:miter lim="800000"/>
            <a:headEnd/>
            <a:tailEnd/>
          </a:ln>
        </p:spPr>
        <p:txBody>
          <a:bodyPr>
            <a:spAutoFit/>
          </a:bodyPr>
          <a:lstStyle/>
          <a:p>
            <a:pPr algn="ctr"/>
            <a:r>
              <a:rPr lang="nl-NL" sz="2800">
                <a:solidFill>
                  <a:schemeClr val="bg1"/>
                </a:solidFill>
                <a:latin typeface="Calibri" pitchFamily="34" charset="0"/>
              </a:rPr>
              <a:t>Robin : gewoontes veranderen</a:t>
            </a:r>
          </a:p>
        </p:txBody>
      </p:sp>
      <p:pic>
        <p:nvPicPr>
          <p:cNvPr id="24579" name="Afbeelding 10" descr="duurzaam.jpg"/>
          <p:cNvPicPr>
            <a:picLocks noChangeAspect="1"/>
          </p:cNvPicPr>
          <p:nvPr/>
        </p:nvPicPr>
        <p:blipFill>
          <a:blip r:embed="rId2" cstate="print"/>
          <a:srcRect/>
          <a:stretch>
            <a:fillRect/>
          </a:stretch>
        </p:blipFill>
        <p:spPr bwMode="auto">
          <a:xfrm>
            <a:off x="0" y="2708275"/>
            <a:ext cx="2119313" cy="1346200"/>
          </a:xfrm>
          <a:prstGeom prst="rect">
            <a:avLst/>
          </a:prstGeom>
          <a:noFill/>
          <a:ln w="9525">
            <a:noFill/>
            <a:miter lim="800000"/>
            <a:headEnd/>
            <a:tailEnd/>
          </a:ln>
        </p:spPr>
      </p:pic>
      <p:pic>
        <p:nvPicPr>
          <p:cNvPr id="24580" name="Afbeelding 11" descr="jaknikker.jpg"/>
          <p:cNvPicPr>
            <a:picLocks noChangeAspect="1"/>
          </p:cNvPicPr>
          <p:nvPr/>
        </p:nvPicPr>
        <p:blipFill>
          <a:blip r:embed="rId3" cstate="print"/>
          <a:srcRect/>
          <a:stretch>
            <a:fillRect/>
          </a:stretch>
        </p:blipFill>
        <p:spPr bwMode="auto">
          <a:xfrm>
            <a:off x="3563938" y="5386388"/>
            <a:ext cx="1954212" cy="1471612"/>
          </a:xfrm>
          <a:prstGeom prst="rect">
            <a:avLst/>
          </a:prstGeom>
          <a:noFill/>
          <a:ln w="9525">
            <a:noFill/>
            <a:miter lim="800000"/>
            <a:headEnd/>
            <a:tailEnd/>
          </a:ln>
        </p:spPr>
      </p:pic>
      <p:pic>
        <p:nvPicPr>
          <p:cNvPr id="24581" name="Afbeelding 14" descr="meteoriet.jpg"/>
          <p:cNvPicPr>
            <a:picLocks noChangeAspect="1"/>
          </p:cNvPicPr>
          <p:nvPr/>
        </p:nvPicPr>
        <p:blipFill>
          <a:blip r:embed="rId4" cstate="print"/>
          <a:srcRect/>
          <a:stretch>
            <a:fillRect/>
          </a:stretch>
        </p:blipFill>
        <p:spPr bwMode="auto">
          <a:xfrm>
            <a:off x="6899275" y="5589588"/>
            <a:ext cx="2244725" cy="1268412"/>
          </a:xfrm>
          <a:prstGeom prst="rect">
            <a:avLst/>
          </a:prstGeom>
          <a:noFill/>
          <a:ln w="9525">
            <a:noFill/>
            <a:miter lim="800000"/>
            <a:headEnd/>
            <a:tailEnd/>
          </a:ln>
        </p:spPr>
      </p:pic>
      <p:pic>
        <p:nvPicPr>
          <p:cNvPr id="24582" name="Afbeelding 16" descr="smile-1.jpg"/>
          <p:cNvPicPr>
            <a:picLocks noChangeAspect="1"/>
          </p:cNvPicPr>
          <p:nvPr/>
        </p:nvPicPr>
        <p:blipFill>
          <a:blip r:embed="rId5" cstate="print"/>
          <a:srcRect/>
          <a:stretch>
            <a:fillRect/>
          </a:stretch>
        </p:blipFill>
        <p:spPr bwMode="auto">
          <a:xfrm>
            <a:off x="0" y="0"/>
            <a:ext cx="1465263" cy="1484313"/>
          </a:xfrm>
          <a:prstGeom prst="rect">
            <a:avLst/>
          </a:prstGeom>
          <a:noFill/>
          <a:ln w="9525">
            <a:noFill/>
            <a:miter lim="800000"/>
            <a:headEnd/>
            <a:tailEnd/>
          </a:ln>
        </p:spPr>
      </p:pic>
      <p:pic>
        <p:nvPicPr>
          <p:cNvPr id="24583" name="Afbeelding 18" descr="robin hood.jpg"/>
          <p:cNvPicPr>
            <a:picLocks noChangeAspect="1"/>
          </p:cNvPicPr>
          <p:nvPr/>
        </p:nvPicPr>
        <p:blipFill>
          <a:blip r:embed="rId6" cstate="print"/>
          <a:srcRect/>
          <a:stretch>
            <a:fillRect/>
          </a:stretch>
        </p:blipFill>
        <p:spPr bwMode="auto">
          <a:xfrm>
            <a:off x="7812088" y="0"/>
            <a:ext cx="1331912" cy="1724025"/>
          </a:xfrm>
          <a:prstGeom prst="rect">
            <a:avLst/>
          </a:prstGeom>
          <a:noFill/>
          <a:ln w="9525">
            <a:noFill/>
            <a:miter lim="800000"/>
            <a:headEnd/>
            <a:tailEnd/>
          </a:ln>
        </p:spPr>
      </p:pic>
      <p:pic>
        <p:nvPicPr>
          <p:cNvPr id="24584" name="Afbeelding 19" descr="zeilen.jpg"/>
          <p:cNvPicPr>
            <a:picLocks noChangeAspect="1"/>
          </p:cNvPicPr>
          <p:nvPr/>
        </p:nvPicPr>
        <p:blipFill>
          <a:blip r:embed="rId7" cstate="print"/>
          <a:srcRect/>
          <a:stretch>
            <a:fillRect/>
          </a:stretch>
        </p:blipFill>
        <p:spPr bwMode="auto">
          <a:xfrm>
            <a:off x="2771775" y="2349500"/>
            <a:ext cx="3511550" cy="2306638"/>
          </a:xfrm>
          <a:prstGeom prst="rect">
            <a:avLst/>
          </a:prstGeom>
          <a:noFill/>
          <a:ln w="9525">
            <a:noFill/>
            <a:miter lim="800000"/>
            <a:headEnd/>
            <a:tailEnd/>
          </a:ln>
        </p:spPr>
      </p:pic>
      <p:pic>
        <p:nvPicPr>
          <p:cNvPr id="24585" name="Afbeelding 20" descr="lijntje.jpg"/>
          <p:cNvPicPr>
            <a:picLocks noChangeAspect="1"/>
          </p:cNvPicPr>
          <p:nvPr/>
        </p:nvPicPr>
        <p:blipFill>
          <a:blip r:embed="rId8" cstate="print"/>
          <a:srcRect/>
          <a:stretch>
            <a:fillRect/>
          </a:stretch>
        </p:blipFill>
        <p:spPr bwMode="auto">
          <a:xfrm>
            <a:off x="0" y="5165725"/>
            <a:ext cx="1692275" cy="1692275"/>
          </a:xfrm>
          <a:prstGeom prst="rect">
            <a:avLst/>
          </a:prstGeom>
          <a:noFill/>
          <a:ln w="9525">
            <a:noFill/>
            <a:miter lim="800000"/>
            <a:headEnd/>
            <a:tailEnd/>
          </a:ln>
        </p:spPr>
      </p:pic>
      <p:pic>
        <p:nvPicPr>
          <p:cNvPr id="24586" name="Afbeelding 10" descr="bosmetstoelen.jpg"/>
          <p:cNvPicPr>
            <a:picLocks noChangeAspect="1"/>
          </p:cNvPicPr>
          <p:nvPr/>
        </p:nvPicPr>
        <p:blipFill>
          <a:blip r:embed="rId9" cstate="print"/>
          <a:srcRect/>
          <a:stretch>
            <a:fillRect/>
          </a:stretch>
        </p:blipFill>
        <p:spPr bwMode="auto">
          <a:xfrm>
            <a:off x="6983413" y="2708275"/>
            <a:ext cx="2160587" cy="144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kstvak 3"/>
          <p:cNvSpPr txBox="1">
            <a:spLocks noChangeArrowheads="1"/>
          </p:cNvSpPr>
          <p:nvPr/>
        </p:nvSpPr>
        <p:spPr bwMode="auto">
          <a:xfrm>
            <a:off x="3132138" y="188913"/>
            <a:ext cx="2843212" cy="954087"/>
          </a:xfrm>
          <a:prstGeom prst="rect">
            <a:avLst/>
          </a:prstGeom>
          <a:noFill/>
          <a:ln w="9525">
            <a:noFill/>
            <a:miter lim="800000"/>
            <a:headEnd/>
            <a:tailEnd/>
          </a:ln>
        </p:spPr>
        <p:txBody>
          <a:bodyPr>
            <a:spAutoFit/>
          </a:bodyPr>
          <a:lstStyle/>
          <a:p>
            <a:pPr algn="ctr"/>
            <a:r>
              <a:rPr lang="nl-NL" sz="2800">
                <a:solidFill>
                  <a:schemeClr val="bg1"/>
                </a:solidFill>
                <a:latin typeface="Calibri" pitchFamily="34" charset="0"/>
              </a:rPr>
              <a:t>Bureaublad van</a:t>
            </a:r>
          </a:p>
          <a:p>
            <a:pPr algn="ctr"/>
            <a:r>
              <a:rPr lang="nl-NL" sz="2800">
                <a:solidFill>
                  <a:schemeClr val="bg1"/>
                </a:solidFill>
                <a:latin typeface="Calibri" pitchFamily="34" charset="0"/>
              </a:rPr>
              <a:t>Robin (2</a:t>
            </a:r>
            <a:r>
              <a:rPr lang="nl-NL" sz="2800" baseline="30000">
                <a:solidFill>
                  <a:schemeClr val="bg1"/>
                </a:solidFill>
                <a:latin typeface="Calibri" pitchFamily="34" charset="0"/>
              </a:rPr>
              <a:t>e</a:t>
            </a:r>
            <a:r>
              <a:rPr lang="nl-NL" sz="2800">
                <a:solidFill>
                  <a:schemeClr val="bg1"/>
                </a:solidFill>
                <a:latin typeface="Calibri" pitchFamily="34" charset="0"/>
              </a:rPr>
              <a:t> versie)</a:t>
            </a:r>
          </a:p>
        </p:txBody>
      </p:sp>
      <p:pic>
        <p:nvPicPr>
          <p:cNvPr id="25603" name="Afbeelding 10" descr="duurzaam.jpg"/>
          <p:cNvPicPr>
            <a:picLocks noChangeAspect="1"/>
          </p:cNvPicPr>
          <p:nvPr/>
        </p:nvPicPr>
        <p:blipFill>
          <a:blip r:embed="rId2" cstate="print"/>
          <a:srcRect/>
          <a:stretch>
            <a:fillRect/>
          </a:stretch>
        </p:blipFill>
        <p:spPr bwMode="auto">
          <a:xfrm>
            <a:off x="6372225" y="1268413"/>
            <a:ext cx="2482850" cy="1577975"/>
          </a:xfrm>
          <a:prstGeom prst="rect">
            <a:avLst/>
          </a:prstGeom>
          <a:noFill/>
          <a:ln w="9525">
            <a:noFill/>
            <a:miter lim="800000"/>
            <a:headEnd/>
            <a:tailEnd/>
          </a:ln>
        </p:spPr>
      </p:pic>
      <p:pic>
        <p:nvPicPr>
          <p:cNvPr id="25604" name="Afbeelding 18" descr="robin hood.jpg"/>
          <p:cNvPicPr>
            <a:picLocks noChangeAspect="1"/>
          </p:cNvPicPr>
          <p:nvPr/>
        </p:nvPicPr>
        <p:blipFill>
          <a:blip r:embed="rId3" cstate="print"/>
          <a:srcRect/>
          <a:stretch>
            <a:fillRect/>
          </a:stretch>
        </p:blipFill>
        <p:spPr bwMode="auto">
          <a:xfrm>
            <a:off x="3419475" y="2060575"/>
            <a:ext cx="2052638" cy="2655888"/>
          </a:xfrm>
          <a:prstGeom prst="rect">
            <a:avLst/>
          </a:prstGeom>
          <a:noFill/>
          <a:ln w="9525">
            <a:noFill/>
            <a:miter lim="800000"/>
            <a:headEnd/>
            <a:tailEnd/>
          </a:ln>
        </p:spPr>
      </p:pic>
      <p:pic>
        <p:nvPicPr>
          <p:cNvPr id="25605" name="Afbeelding 10" descr="zeilboot2.jpg"/>
          <p:cNvPicPr>
            <a:picLocks noChangeAspect="1"/>
          </p:cNvPicPr>
          <p:nvPr/>
        </p:nvPicPr>
        <p:blipFill>
          <a:blip r:embed="rId4" cstate="print"/>
          <a:srcRect/>
          <a:stretch>
            <a:fillRect/>
          </a:stretch>
        </p:blipFill>
        <p:spPr bwMode="auto">
          <a:xfrm>
            <a:off x="250825" y="2060575"/>
            <a:ext cx="1800225" cy="2714625"/>
          </a:xfrm>
          <a:prstGeom prst="rect">
            <a:avLst/>
          </a:prstGeom>
          <a:noFill/>
          <a:ln w="9525">
            <a:noFill/>
            <a:miter lim="800000"/>
            <a:headEnd/>
            <a:tailEnd/>
          </a:ln>
        </p:spPr>
      </p:pic>
      <p:pic>
        <p:nvPicPr>
          <p:cNvPr id="25606" name="Afbeelding 11" descr="turbo.jpg"/>
          <p:cNvPicPr>
            <a:picLocks noChangeAspect="1"/>
          </p:cNvPicPr>
          <p:nvPr/>
        </p:nvPicPr>
        <p:blipFill>
          <a:blip r:embed="rId5" cstate="print"/>
          <a:srcRect/>
          <a:stretch>
            <a:fillRect/>
          </a:stretch>
        </p:blipFill>
        <p:spPr bwMode="auto">
          <a:xfrm>
            <a:off x="6443663" y="4437063"/>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Afbeelding 3" descr="draaikolk.jpg"/>
          <p:cNvPicPr>
            <a:picLocks noChangeAspect="1"/>
          </p:cNvPicPr>
          <p:nvPr/>
        </p:nvPicPr>
        <p:blipFill>
          <a:blip r:embed="rId3" cstate="print"/>
          <a:srcRect/>
          <a:stretch>
            <a:fillRect/>
          </a:stretch>
        </p:blipFill>
        <p:spPr bwMode="auto">
          <a:xfrm>
            <a:off x="6686550" y="0"/>
            <a:ext cx="2457450" cy="1857375"/>
          </a:xfrm>
          <a:prstGeom prst="rect">
            <a:avLst/>
          </a:prstGeom>
          <a:noFill/>
          <a:ln w="9525">
            <a:noFill/>
            <a:miter lim="800000"/>
            <a:headEnd/>
            <a:tailEnd/>
          </a:ln>
        </p:spPr>
      </p:pic>
      <p:pic>
        <p:nvPicPr>
          <p:cNvPr id="1028" name="Afbeelding 4" descr="fietsen.jpg"/>
          <p:cNvPicPr>
            <a:picLocks noChangeAspect="1"/>
          </p:cNvPicPr>
          <p:nvPr/>
        </p:nvPicPr>
        <p:blipFill>
          <a:blip r:embed="rId4" cstate="print"/>
          <a:srcRect/>
          <a:stretch>
            <a:fillRect/>
          </a:stretch>
        </p:blipFill>
        <p:spPr bwMode="auto">
          <a:xfrm>
            <a:off x="3851275" y="5337175"/>
            <a:ext cx="2339975" cy="1520825"/>
          </a:xfrm>
          <a:prstGeom prst="rect">
            <a:avLst/>
          </a:prstGeom>
          <a:noFill/>
          <a:ln w="9525">
            <a:noFill/>
            <a:miter lim="800000"/>
            <a:headEnd/>
            <a:tailEnd/>
          </a:ln>
        </p:spPr>
      </p:pic>
      <p:pic>
        <p:nvPicPr>
          <p:cNvPr id="1029" name="Afbeelding 5" descr="gevallen boom.jpg"/>
          <p:cNvPicPr>
            <a:picLocks noChangeAspect="1"/>
          </p:cNvPicPr>
          <p:nvPr/>
        </p:nvPicPr>
        <p:blipFill>
          <a:blip r:embed="rId5" cstate="print"/>
          <a:srcRect/>
          <a:stretch>
            <a:fillRect/>
          </a:stretch>
        </p:blipFill>
        <p:spPr bwMode="auto">
          <a:xfrm>
            <a:off x="3419475" y="0"/>
            <a:ext cx="2133600" cy="1500188"/>
          </a:xfrm>
          <a:prstGeom prst="rect">
            <a:avLst/>
          </a:prstGeom>
          <a:noFill/>
          <a:ln w="9525">
            <a:noFill/>
            <a:miter lim="800000"/>
            <a:headEnd/>
            <a:tailEnd/>
          </a:ln>
        </p:spPr>
      </p:pic>
      <p:pic>
        <p:nvPicPr>
          <p:cNvPr id="1030" name="Afbeelding 6" descr="schreeuw.jpg"/>
          <p:cNvPicPr>
            <a:picLocks noChangeAspect="1"/>
          </p:cNvPicPr>
          <p:nvPr/>
        </p:nvPicPr>
        <p:blipFill>
          <a:blip r:embed="rId6" cstate="print"/>
          <a:srcRect/>
          <a:stretch>
            <a:fillRect/>
          </a:stretch>
        </p:blipFill>
        <p:spPr bwMode="auto">
          <a:xfrm>
            <a:off x="0" y="0"/>
            <a:ext cx="2020888" cy="2852738"/>
          </a:xfrm>
          <a:prstGeom prst="rect">
            <a:avLst/>
          </a:prstGeom>
          <a:noFill/>
          <a:ln w="9525">
            <a:noFill/>
            <a:miter lim="800000"/>
            <a:headEnd/>
            <a:tailEnd/>
          </a:ln>
        </p:spPr>
      </p:pic>
      <p:pic>
        <p:nvPicPr>
          <p:cNvPr id="1031" name="Afbeelding 8" descr="DSCN0862#001.jpg"/>
          <p:cNvPicPr>
            <a:picLocks noChangeAspect="1"/>
          </p:cNvPicPr>
          <p:nvPr/>
        </p:nvPicPr>
        <p:blipFill>
          <a:blip r:embed="rId7" cstate="print"/>
          <a:srcRect/>
          <a:stretch>
            <a:fillRect/>
          </a:stretch>
        </p:blipFill>
        <p:spPr bwMode="auto">
          <a:xfrm>
            <a:off x="7329488" y="4025900"/>
            <a:ext cx="1814512" cy="2832100"/>
          </a:xfrm>
          <a:prstGeom prst="rect">
            <a:avLst/>
          </a:prstGeom>
          <a:noFill/>
          <a:ln w="9525">
            <a:noFill/>
            <a:miter lim="800000"/>
            <a:headEnd/>
            <a:tailEnd/>
          </a:ln>
        </p:spPr>
      </p:pic>
      <p:sp>
        <p:nvSpPr>
          <p:cNvPr id="1032" name="Tekstvak 3"/>
          <p:cNvSpPr txBox="1">
            <a:spLocks noChangeArrowheads="1"/>
          </p:cNvSpPr>
          <p:nvPr/>
        </p:nvSpPr>
        <p:spPr bwMode="auto">
          <a:xfrm>
            <a:off x="6300788" y="2565400"/>
            <a:ext cx="2843212" cy="954088"/>
          </a:xfrm>
          <a:prstGeom prst="rect">
            <a:avLst/>
          </a:prstGeom>
          <a:noFill/>
          <a:ln w="9525">
            <a:noFill/>
            <a:miter lim="800000"/>
            <a:headEnd/>
            <a:tailEnd/>
          </a:ln>
        </p:spPr>
        <p:txBody>
          <a:bodyPr>
            <a:spAutoFit/>
          </a:bodyPr>
          <a:lstStyle/>
          <a:p>
            <a:pPr algn="ctr"/>
            <a:r>
              <a:rPr lang="nl-NL" sz="2800">
                <a:solidFill>
                  <a:schemeClr val="bg1"/>
                </a:solidFill>
                <a:latin typeface="Calibri" pitchFamily="34" charset="0"/>
              </a:rPr>
              <a:t>Tom: hanteren van emoties</a:t>
            </a:r>
          </a:p>
        </p:txBody>
      </p:sp>
      <p:graphicFrame>
        <p:nvGraphicFramePr>
          <p:cNvPr id="1026" name="Object 10"/>
          <p:cNvGraphicFramePr>
            <a:graphicFrameLocks noChangeAspect="1"/>
          </p:cNvGraphicFramePr>
          <p:nvPr/>
        </p:nvGraphicFramePr>
        <p:xfrm>
          <a:off x="249238" y="7051675"/>
          <a:ext cx="2352675" cy="485775"/>
        </p:xfrm>
        <a:graphic>
          <a:graphicData uri="http://schemas.openxmlformats.org/presentationml/2006/ole">
            <mc:AlternateContent xmlns:mc="http://schemas.openxmlformats.org/markup-compatibility/2006">
              <mc:Choice xmlns:v="urn:schemas-microsoft-com:vml" Requires="v">
                <p:oleObj spid="_x0000_s1027" name="Pakket" r:id="rId8" imgW="2352600" imgH="485640" progId="Package">
                  <p:embed/>
                </p:oleObj>
              </mc:Choice>
              <mc:Fallback>
                <p:oleObj name="Pakket" r:id="rId8" imgW="2352600" imgH="485640" progId="Package">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238" y="7051675"/>
                        <a:ext cx="23526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3" name="Afbeelding 11" descr="st amand de coly 2.jpg"/>
          <p:cNvPicPr>
            <a:picLocks noChangeAspect="1"/>
          </p:cNvPicPr>
          <p:nvPr/>
        </p:nvPicPr>
        <p:blipFill>
          <a:blip r:embed="rId10" cstate="print"/>
          <a:srcRect/>
          <a:stretch>
            <a:fillRect/>
          </a:stretch>
        </p:blipFill>
        <p:spPr bwMode="auto">
          <a:xfrm>
            <a:off x="3132138" y="1989138"/>
            <a:ext cx="2863850" cy="2863850"/>
          </a:xfrm>
          <a:prstGeom prst="rect">
            <a:avLst/>
          </a:prstGeom>
          <a:noFill/>
          <a:ln w="9525">
            <a:noFill/>
            <a:miter lim="800000"/>
            <a:headEnd/>
            <a:tailEnd/>
          </a:ln>
        </p:spPr>
      </p:pic>
      <p:pic>
        <p:nvPicPr>
          <p:cNvPr id="1034" name="Afbeelding 14" descr="cirkel.jpg"/>
          <p:cNvPicPr>
            <a:picLocks noChangeAspect="1"/>
          </p:cNvPicPr>
          <p:nvPr/>
        </p:nvPicPr>
        <p:blipFill>
          <a:blip r:embed="rId11" cstate="print"/>
          <a:srcRect/>
          <a:stretch>
            <a:fillRect/>
          </a:stretch>
        </p:blipFill>
        <p:spPr bwMode="auto">
          <a:xfrm>
            <a:off x="0" y="4292600"/>
            <a:ext cx="2317750" cy="256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0" y="476250"/>
            <a:ext cx="9144000" cy="1143000"/>
          </a:xfrm>
        </p:spPr>
        <p:txBody>
          <a:bodyPr/>
          <a:lstStyle/>
          <a:p>
            <a:pPr eaLnBrk="1" hangingPunct="1"/>
            <a:r>
              <a:rPr lang="nl-NL" sz="4800" b="1" i="1" u="sng" smtClean="0">
                <a:solidFill>
                  <a:srgbClr val="800000"/>
                </a:solidFill>
              </a:rPr>
              <a:t> </a:t>
            </a:r>
            <a:endParaRPr lang="nl-NL" sz="4800" smtClean="0">
              <a:latin typeface="Trebuchet MS" pitchFamily="34" charset="0"/>
            </a:endParaRPr>
          </a:p>
        </p:txBody>
      </p:sp>
      <p:sp>
        <p:nvSpPr>
          <p:cNvPr id="44035" name="Rectangle 3"/>
          <p:cNvSpPr>
            <a:spLocks noGrp="1" noChangeArrowheads="1"/>
          </p:cNvSpPr>
          <p:nvPr>
            <p:ph type="subTitle" idx="1"/>
          </p:nvPr>
        </p:nvSpPr>
        <p:spPr>
          <a:xfrm>
            <a:off x="35496" y="-747464"/>
            <a:ext cx="7524328" cy="4103737"/>
          </a:xfrm>
        </p:spPr>
        <p:txBody>
          <a:bodyPr>
            <a:normAutofit fontScale="32500" lnSpcReduction="20000"/>
          </a:bodyPr>
          <a:lstStyle/>
          <a:p>
            <a:pPr algn="l" eaLnBrk="1" hangingPunct="1"/>
            <a:endParaRPr lang="en-US" sz="8000" b="1" i="1" dirty="0" smtClean="0">
              <a:solidFill>
                <a:schemeClr val="bg1"/>
              </a:solidFill>
              <a:latin typeface="Arial Rounded MT Bold" pitchFamily="34" charset="0"/>
            </a:endParaRPr>
          </a:p>
          <a:p>
            <a:pPr eaLnBrk="1" hangingPunct="1"/>
            <a:endParaRPr lang="en-US" sz="17600" i="1" dirty="0" smtClean="0">
              <a:solidFill>
                <a:srgbClr val="FFFF00"/>
              </a:solidFill>
              <a:latin typeface="Arial Rounded MT Bold" pitchFamily="34" charset="0"/>
            </a:endParaRPr>
          </a:p>
          <a:p>
            <a:pPr algn="l" eaLnBrk="1" hangingPunct="1"/>
            <a:r>
              <a:rPr lang="en-US" sz="17600" i="1" dirty="0" smtClean="0">
                <a:solidFill>
                  <a:srgbClr val="FFFF00"/>
                </a:solidFill>
                <a:latin typeface="Arial Rounded MT Bold" pitchFamily="34" charset="0"/>
              </a:rPr>
              <a:t>Re- en </a:t>
            </a:r>
            <a:r>
              <a:rPr lang="en-US" sz="17600" i="1" dirty="0" err="1" smtClean="0">
                <a:solidFill>
                  <a:srgbClr val="FFFF00"/>
                </a:solidFill>
                <a:latin typeface="Arial Rounded MT Bold" pitchFamily="34" charset="0"/>
              </a:rPr>
              <a:t>prescripten</a:t>
            </a:r>
            <a:r>
              <a:rPr lang="en-US" sz="17600" i="1" dirty="0" smtClean="0">
                <a:solidFill>
                  <a:srgbClr val="FFFF00"/>
                </a:solidFill>
                <a:latin typeface="Arial Rounded MT Bold" pitchFamily="34" charset="0"/>
              </a:rPr>
              <a:t> met je </a:t>
            </a:r>
            <a:r>
              <a:rPr lang="en-US" sz="17600" i="1" dirty="0" err="1" smtClean="0">
                <a:solidFill>
                  <a:srgbClr val="FFFF00"/>
                </a:solidFill>
                <a:latin typeface="Arial Rounded MT Bold" pitchFamily="34" charset="0"/>
              </a:rPr>
              <a:t>bureaublad</a:t>
            </a:r>
            <a:endParaRPr lang="en-US" sz="7100" b="1" i="1" dirty="0" smtClean="0">
              <a:solidFill>
                <a:schemeClr val="tx1"/>
              </a:solidFill>
              <a:latin typeface="Arial Rounded MT Bold" pitchFamily="34" charset="0"/>
            </a:endParaRPr>
          </a:p>
        </p:txBody>
      </p:sp>
      <p:sp>
        <p:nvSpPr>
          <p:cNvPr id="4" name="Rectangle 3"/>
          <p:cNvSpPr txBox="1">
            <a:spLocks noChangeArrowheads="1"/>
          </p:cNvSpPr>
          <p:nvPr/>
        </p:nvSpPr>
        <p:spPr>
          <a:xfrm>
            <a:off x="936104" y="2636912"/>
            <a:ext cx="7956376" cy="4391769"/>
          </a:xfrm>
          <a:prstGeom prst="rect">
            <a:avLst/>
          </a:prstGeom>
        </p:spPr>
        <p:txBody>
          <a:bodyPr vert="horz" lIns="91440" tIns="45720" rIns="91440" bIns="45720" rtlCol="0">
            <a:normAutofit fontScale="70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0" b="1" i="1" u="none" strike="noStrike" kern="1200" cap="none" spc="0" normalizeH="0" baseline="0" noProof="0" dirty="0" smtClean="0">
              <a:ln>
                <a:noFill/>
              </a:ln>
              <a:solidFill>
                <a:schemeClr val="bg1"/>
              </a:solidFill>
              <a:effectLst/>
              <a:uLnTx/>
              <a:uFillTx/>
              <a:latin typeface="Arial Rounded MT Bold" pitchFamily="34" charset="0"/>
              <a:ea typeface="+mn-ea"/>
              <a:cs typeface="+mn-cs"/>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7600" b="0" i="1" u="none" strike="noStrike" kern="1200" cap="none" spc="0" normalizeH="0" baseline="0" noProof="0" dirty="0" smtClean="0">
                <a:ln>
                  <a:noFill/>
                </a:ln>
                <a:solidFill>
                  <a:srgbClr val="FFFF00"/>
                </a:solidFill>
                <a:effectLst/>
                <a:uLnTx/>
                <a:uFillTx/>
                <a:latin typeface="Arial Rounded MT Bold" pitchFamily="34" charset="0"/>
                <a:ea typeface="+mn-ea"/>
                <a:cs typeface="+mn-cs"/>
              </a:rPr>
              <a:t>In 2 </a:t>
            </a:r>
            <a:r>
              <a:rPr kumimoji="0" lang="en-US" sz="17600" b="0" i="1" u="none" strike="noStrike" kern="1200" cap="none" spc="0" normalizeH="0" baseline="0" noProof="0" dirty="0" err="1" smtClean="0">
                <a:ln>
                  <a:noFill/>
                </a:ln>
                <a:solidFill>
                  <a:srgbClr val="FFFF00"/>
                </a:solidFill>
                <a:effectLst/>
                <a:uLnTx/>
                <a:uFillTx/>
                <a:latin typeface="Arial Rounded MT Bold" pitchFamily="34" charset="0"/>
                <a:ea typeface="+mn-ea"/>
                <a:cs typeface="+mn-cs"/>
              </a:rPr>
              <a:t>tallen</a:t>
            </a:r>
            <a:endParaRPr kumimoji="0" lang="en-US" sz="7100" b="1" i="1" u="none" strike="noStrike" kern="1200" cap="none" spc="0" normalizeH="0" baseline="0" noProof="0" dirty="0" smtClean="0">
              <a:ln>
                <a:noFill/>
              </a:ln>
              <a:solidFill>
                <a:schemeClr val="tx1"/>
              </a:solidFill>
              <a:effectLst/>
              <a:uLnTx/>
              <a:uFillTx/>
              <a:latin typeface="Arial Rounded MT Bold" pitchFamily="34" charset="0"/>
              <a:ea typeface="+mn-ea"/>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2607047"/>
            <a:ext cx="9144000" cy="1470025"/>
          </a:xfrm>
        </p:spPr>
        <p:txBody>
          <a:bodyPr>
            <a:noAutofit/>
          </a:bodyPr>
          <a:lstStyle/>
          <a:p>
            <a:r>
              <a:rPr lang="nl-NL" sz="9600" b="1" dirty="0" smtClean="0">
                <a:solidFill>
                  <a:srgbClr val="00B0F0"/>
                </a:solidFill>
              </a:rPr>
              <a:t>Reflectief practicum </a:t>
            </a:r>
            <a:br>
              <a:rPr lang="nl-NL" sz="9600" b="1" dirty="0" smtClean="0">
                <a:solidFill>
                  <a:srgbClr val="00B0F0"/>
                </a:solidFill>
              </a:rPr>
            </a:br>
            <a:r>
              <a:rPr lang="nl-NL" sz="9600" b="1" dirty="0" smtClean="0">
                <a:solidFill>
                  <a:srgbClr val="00B0F0"/>
                </a:solidFill>
              </a:rPr>
              <a:t>Indigo</a:t>
            </a:r>
            <a:r>
              <a:rPr lang="nl-NL" sz="9600" b="1" dirty="0" smtClean="0">
                <a:solidFill>
                  <a:srgbClr val="FFFF00"/>
                </a:solidFill>
              </a:rPr>
              <a:t/>
            </a:r>
            <a:br>
              <a:rPr lang="nl-NL" sz="9600" b="1" dirty="0" smtClean="0">
                <a:solidFill>
                  <a:srgbClr val="FFFF00"/>
                </a:solidFill>
              </a:rPr>
            </a:br>
            <a:r>
              <a:rPr lang="nl-NL" sz="9600" b="1" dirty="0" smtClean="0">
                <a:solidFill>
                  <a:srgbClr val="FFFF00"/>
                </a:solidFill>
              </a:rPr>
              <a:t>Evaluatie</a:t>
            </a:r>
            <a:endParaRPr lang="nl-NL" sz="32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006080"/>
            <a:ext cx="9144000" cy="1143000"/>
          </a:xfrm>
        </p:spPr>
        <p:txBody>
          <a:bodyPr>
            <a:normAutofit fontScale="90000"/>
          </a:bodyPr>
          <a:lstStyle/>
          <a:p>
            <a:r>
              <a:rPr lang="nl-NL" b="1" dirty="0" smtClean="0">
                <a:solidFill>
                  <a:srgbClr val="FFFF00"/>
                </a:solidFill>
              </a:rPr>
              <a:t>Kunnen we de mensen bij wie het echt duurzaam gaat werken, </a:t>
            </a:r>
            <a:br>
              <a:rPr lang="nl-NL" b="1" dirty="0" smtClean="0">
                <a:solidFill>
                  <a:srgbClr val="FFFF00"/>
                </a:solidFill>
              </a:rPr>
            </a:br>
            <a:r>
              <a:rPr lang="nl-NL" b="1" dirty="0" smtClean="0">
                <a:solidFill>
                  <a:srgbClr val="FFFF00"/>
                </a:solidFill>
              </a:rPr>
              <a:t/>
            </a:r>
            <a:br>
              <a:rPr lang="nl-NL" b="1" dirty="0" smtClean="0">
                <a:solidFill>
                  <a:srgbClr val="FFFF00"/>
                </a:solidFill>
              </a:rPr>
            </a:br>
            <a:r>
              <a:rPr lang="nl-NL" b="1" dirty="0" smtClean="0">
                <a:solidFill>
                  <a:srgbClr val="FFFF00"/>
                </a:solidFill>
              </a:rPr>
              <a:t>van te voren identificeren </a:t>
            </a:r>
            <a:br>
              <a:rPr lang="nl-NL" b="1" dirty="0" smtClean="0">
                <a:solidFill>
                  <a:srgbClr val="FFFF00"/>
                </a:solidFill>
              </a:rPr>
            </a:br>
            <a:r>
              <a:rPr lang="nl-NL" b="1" dirty="0" smtClean="0">
                <a:solidFill>
                  <a:srgbClr val="FFFF00"/>
                </a:solidFill>
              </a:rPr>
              <a:t/>
            </a:r>
            <a:br>
              <a:rPr lang="nl-NL" b="1" dirty="0" smtClean="0">
                <a:solidFill>
                  <a:srgbClr val="FFFF00"/>
                </a:solidFill>
              </a:rPr>
            </a:br>
            <a:r>
              <a:rPr lang="nl-NL" b="1" dirty="0" smtClean="0">
                <a:solidFill>
                  <a:srgbClr val="FFFF00"/>
                </a:solidFill>
              </a:rPr>
              <a:t>om onze kostbare energie </a:t>
            </a:r>
            <a:br>
              <a:rPr lang="nl-NL" b="1" dirty="0" smtClean="0">
                <a:solidFill>
                  <a:srgbClr val="FFFF00"/>
                </a:solidFill>
              </a:rPr>
            </a:br>
            <a:r>
              <a:rPr lang="nl-NL" b="1" dirty="0" smtClean="0">
                <a:solidFill>
                  <a:srgbClr val="FFFF00"/>
                </a:solidFill>
              </a:rPr>
              <a:t>vervolgens alleen aan hen te besteden?</a:t>
            </a:r>
            <a:br>
              <a:rPr lang="nl-NL" b="1" dirty="0" smtClean="0">
                <a:solidFill>
                  <a:srgbClr val="FFFF00"/>
                </a:solidFill>
              </a:rPr>
            </a:br>
            <a:endParaRPr lang="nl-NL" sz="3100" b="1" dirty="0">
              <a:solidFill>
                <a:srgbClr val="FFFF00"/>
              </a:solidFill>
            </a:endParaRPr>
          </a:p>
        </p:txBody>
      </p:sp>
      <p:pic>
        <p:nvPicPr>
          <p:cNvPr id="5" name="Afbeelding 3" descr="burnout-1.jpg"/>
          <p:cNvPicPr>
            <a:picLocks noChangeAspect="1"/>
          </p:cNvPicPr>
          <p:nvPr/>
        </p:nvPicPr>
        <p:blipFill>
          <a:blip r:embed="rId2" cstate="print"/>
          <a:srcRect/>
          <a:stretch>
            <a:fillRect/>
          </a:stretch>
        </p:blipFill>
        <p:spPr bwMode="auto">
          <a:xfrm>
            <a:off x="251520" y="2492896"/>
            <a:ext cx="1351670" cy="1916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descr="Het innerlijk bureaublad_voorkant.jpg"/>
          <p:cNvPicPr>
            <a:picLocks noGrp="1" noChangeAspect="1"/>
          </p:cNvPicPr>
          <p:nvPr>
            <p:ph idx="1"/>
          </p:nvPr>
        </p:nvPicPr>
        <p:blipFill>
          <a:blip r:embed="rId2" cstate="print"/>
          <a:stretch>
            <a:fillRect/>
          </a:stretch>
        </p:blipFill>
        <p:spPr>
          <a:xfrm>
            <a:off x="2195736" y="4149080"/>
            <a:ext cx="1656184" cy="2488667"/>
          </a:xfrm>
        </p:spPr>
      </p:pic>
      <p:sp>
        <p:nvSpPr>
          <p:cNvPr id="4" name="Titel 1"/>
          <p:cNvSpPr>
            <a:spLocks noGrp="1"/>
          </p:cNvSpPr>
          <p:nvPr>
            <p:ph type="title"/>
          </p:nvPr>
        </p:nvSpPr>
        <p:spPr>
          <a:xfrm>
            <a:off x="457200" y="-171400"/>
            <a:ext cx="8229600" cy="1143000"/>
          </a:xfrm>
        </p:spPr>
        <p:txBody>
          <a:bodyPr>
            <a:normAutofit/>
          </a:bodyPr>
          <a:lstStyle/>
          <a:p>
            <a:pPr algn="l"/>
            <a:r>
              <a:rPr lang="nl-NL" sz="3100" b="1" dirty="0" smtClean="0">
                <a:solidFill>
                  <a:srgbClr val="FFFF00"/>
                </a:solidFill>
              </a:rPr>
              <a:t>Literatuur</a:t>
            </a:r>
            <a:endParaRPr lang="nl-NL" sz="3100" b="1" dirty="0">
              <a:solidFill>
                <a:srgbClr val="FFFF00"/>
              </a:solidFill>
            </a:endParaRPr>
          </a:p>
        </p:txBody>
      </p:sp>
      <p:pic>
        <p:nvPicPr>
          <p:cNvPr id="5" name="Afbeelding 4" descr="download (3).jpg"/>
          <p:cNvPicPr>
            <a:picLocks noChangeAspect="1"/>
          </p:cNvPicPr>
          <p:nvPr/>
        </p:nvPicPr>
        <p:blipFill>
          <a:blip r:embed="rId3" cstate="print"/>
          <a:stretch>
            <a:fillRect/>
          </a:stretch>
        </p:blipFill>
        <p:spPr>
          <a:xfrm>
            <a:off x="971600" y="1268760"/>
            <a:ext cx="1656184" cy="2466273"/>
          </a:xfrm>
          <a:prstGeom prst="rect">
            <a:avLst/>
          </a:prstGeom>
        </p:spPr>
      </p:pic>
      <p:pic>
        <p:nvPicPr>
          <p:cNvPr id="6" name="Afbeelding 5" descr="Waarom veranderen (meestal) mislukt_voorkant.jpg"/>
          <p:cNvPicPr>
            <a:picLocks noChangeAspect="1"/>
          </p:cNvPicPr>
          <p:nvPr/>
        </p:nvPicPr>
        <p:blipFill>
          <a:blip r:embed="rId4" cstate="print"/>
          <a:stretch>
            <a:fillRect/>
          </a:stretch>
        </p:blipFill>
        <p:spPr>
          <a:xfrm>
            <a:off x="6516216" y="1268760"/>
            <a:ext cx="1636303" cy="2448272"/>
          </a:xfrm>
          <a:prstGeom prst="rect">
            <a:avLst/>
          </a:prstGeom>
        </p:spPr>
      </p:pic>
      <p:pic>
        <p:nvPicPr>
          <p:cNvPr id="7" name="Afbeelding 6" descr="Het gelaagde brein_voorkant.jpg"/>
          <p:cNvPicPr>
            <a:picLocks noChangeAspect="1"/>
          </p:cNvPicPr>
          <p:nvPr/>
        </p:nvPicPr>
        <p:blipFill>
          <a:blip r:embed="rId5" cstate="print"/>
          <a:stretch>
            <a:fillRect/>
          </a:stretch>
        </p:blipFill>
        <p:spPr>
          <a:xfrm>
            <a:off x="5292080" y="4149080"/>
            <a:ext cx="1632183" cy="2448273"/>
          </a:xfrm>
          <a:prstGeom prst="rect">
            <a:avLst/>
          </a:prstGeom>
        </p:spPr>
      </p:pic>
      <p:pic>
        <p:nvPicPr>
          <p:cNvPr id="9" name="Afbeelding 8" descr="20160710_134453.jpg"/>
          <p:cNvPicPr>
            <a:picLocks noChangeAspect="1"/>
          </p:cNvPicPr>
          <p:nvPr/>
        </p:nvPicPr>
        <p:blipFill>
          <a:blip r:embed="rId6" cstate="print"/>
          <a:stretch>
            <a:fillRect/>
          </a:stretch>
        </p:blipFill>
        <p:spPr>
          <a:xfrm>
            <a:off x="3779912" y="1268760"/>
            <a:ext cx="1584176" cy="244827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006080"/>
            <a:ext cx="9144000" cy="1143000"/>
          </a:xfrm>
        </p:spPr>
        <p:txBody>
          <a:bodyPr>
            <a:normAutofit fontScale="90000"/>
          </a:bodyPr>
          <a:lstStyle/>
          <a:p>
            <a:r>
              <a:rPr lang="nl-NL" b="1" dirty="0" smtClean="0">
                <a:solidFill>
                  <a:srgbClr val="FFFF00"/>
                </a:solidFill>
              </a:rPr>
              <a:t/>
            </a:r>
            <a:br>
              <a:rPr lang="nl-NL" b="1" dirty="0" smtClean="0">
                <a:solidFill>
                  <a:srgbClr val="FFFF00"/>
                </a:solidFill>
              </a:rPr>
            </a:br>
            <a:r>
              <a:rPr lang="nl-NL" b="1" dirty="0" smtClean="0">
                <a:solidFill>
                  <a:srgbClr val="FFFF00"/>
                </a:solidFill>
              </a:rPr>
              <a:t/>
            </a:r>
            <a:br>
              <a:rPr lang="nl-NL" b="1" dirty="0" smtClean="0">
                <a:solidFill>
                  <a:srgbClr val="FFFF00"/>
                </a:solidFill>
              </a:rPr>
            </a:br>
            <a:r>
              <a:rPr lang="nl-NL" sz="10700" b="1" dirty="0" smtClean="0">
                <a:solidFill>
                  <a:srgbClr val="FFFF00"/>
                </a:solidFill>
              </a:rPr>
              <a:t>JA, dat kan! </a:t>
            </a:r>
            <a:br>
              <a:rPr lang="nl-NL" sz="10700" b="1" dirty="0" smtClean="0">
                <a:solidFill>
                  <a:srgbClr val="FFFF00"/>
                </a:solidFill>
              </a:rPr>
            </a:br>
            <a:r>
              <a:rPr lang="nl-NL" sz="1400" b="1" dirty="0" smtClean="0">
                <a:solidFill>
                  <a:srgbClr val="FFFF00"/>
                </a:solidFill>
              </a:rPr>
              <a:t>(en ik zal u straks laten zien hoe dat werkt)</a:t>
            </a:r>
            <a:r>
              <a:rPr lang="nl-NL" b="1" dirty="0" smtClean="0">
                <a:solidFill>
                  <a:srgbClr val="FFFF00"/>
                </a:solidFill>
              </a:rPr>
              <a:t/>
            </a:r>
            <a:br>
              <a:rPr lang="nl-NL" b="1" dirty="0" smtClean="0">
                <a:solidFill>
                  <a:srgbClr val="FFFF00"/>
                </a:solidFill>
              </a:rPr>
            </a:br>
            <a:r>
              <a:rPr lang="nl-NL" b="1" dirty="0" smtClean="0">
                <a:solidFill>
                  <a:srgbClr val="FFFF00"/>
                </a:solidFill>
              </a:rPr>
              <a:t/>
            </a:r>
            <a:br>
              <a:rPr lang="nl-NL" b="1" dirty="0" smtClean="0">
                <a:solidFill>
                  <a:srgbClr val="FFFF00"/>
                </a:solidFill>
              </a:rPr>
            </a:br>
            <a:r>
              <a:rPr lang="nl-NL" b="1" dirty="0" smtClean="0">
                <a:solidFill>
                  <a:srgbClr val="FFFF00"/>
                </a:solidFill>
              </a:rPr>
              <a:t/>
            </a:r>
            <a:br>
              <a:rPr lang="nl-NL" b="1" dirty="0" smtClean="0">
                <a:solidFill>
                  <a:srgbClr val="FFFF00"/>
                </a:solidFill>
              </a:rPr>
            </a:br>
            <a:endParaRPr lang="nl-NL" sz="3100" b="1" dirty="0">
              <a:solidFill>
                <a:srgbClr val="FFFF00"/>
              </a:solidFill>
            </a:endParaRPr>
          </a:p>
        </p:txBody>
      </p:sp>
      <p:sp>
        <p:nvSpPr>
          <p:cNvPr id="3" name="Rechthoek 2"/>
          <p:cNvSpPr/>
          <p:nvPr/>
        </p:nvSpPr>
        <p:spPr>
          <a:xfrm>
            <a:off x="4211960" y="6134521"/>
            <a:ext cx="6048672" cy="3847207"/>
          </a:xfrm>
          <a:prstGeom prst="rect">
            <a:avLst/>
          </a:prstGeom>
        </p:spPr>
        <p:txBody>
          <a:bodyPr wrap="square">
            <a:spAutoFit/>
          </a:bodyPr>
          <a:lstStyle/>
          <a:p>
            <a:pPr algn="ctr"/>
            <a:r>
              <a:rPr lang="nl-NL" sz="4000" b="1" dirty="0" err="1" smtClean="0">
                <a:solidFill>
                  <a:srgbClr val="00B0F0"/>
                </a:solidFill>
              </a:rPr>
              <a:t>dΔ</a:t>
            </a:r>
            <a:r>
              <a:rPr lang="nl-NL" sz="4000" b="1" dirty="0" smtClean="0">
                <a:solidFill>
                  <a:srgbClr val="00B0F0"/>
                </a:solidFill>
              </a:rPr>
              <a:t> = F(</a:t>
            </a:r>
            <a:r>
              <a:rPr lang="nl-NL" sz="4000" b="1" dirty="0" err="1" smtClean="0">
                <a:solidFill>
                  <a:srgbClr val="00B0F0"/>
                </a:solidFill>
              </a:rPr>
              <a:t>iD</a:t>
            </a:r>
            <a:r>
              <a:rPr lang="nl-NL" sz="4000" b="1" dirty="0" smtClean="0">
                <a:solidFill>
                  <a:srgbClr val="00B0F0"/>
                </a:solidFill>
              </a:rPr>
              <a:t> x D x </a:t>
            </a:r>
            <a:r>
              <a:rPr lang="nl-NL" sz="4000" b="1" dirty="0" err="1" smtClean="0">
                <a:solidFill>
                  <a:srgbClr val="00B0F0"/>
                </a:solidFill>
              </a:rPr>
              <a:t>iA</a:t>
            </a:r>
            <a:r>
              <a:rPr lang="nl-NL" sz="4000" b="1" dirty="0" smtClean="0">
                <a:solidFill>
                  <a:srgbClr val="00B0F0"/>
                </a:solidFill>
              </a:rPr>
              <a:t>)</a:t>
            </a:r>
          </a:p>
          <a:p>
            <a:pPr algn="ctr"/>
            <a:endParaRPr lang="nl-NL" sz="2800" b="1" i="1" dirty="0" smtClean="0">
              <a:solidFill>
                <a:schemeClr val="bg1"/>
              </a:solidFill>
            </a:endParaRPr>
          </a:p>
          <a:p>
            <a:pPr algn="ctr"/>
            <a:endParaRPr lang="nl-NL" sz="2800" b="1" i="1" dirty="0" smtClean="0">
              <a:solidFill>
                <a:schemeClr val="bg1"/>
              </a:solidFill>
            </a:endParaRPr>
          </a:p>
          <a:p>
            <a:pPr algn="ctr"/>
            <a:endParaRPr lang="nl-NL" sz="2800" b="1" i="1" dirty="0" smtClean="0">
              <a:solidFill>
                <a:schemeClr val="bg1"/>
              </a:solidFill>
            </a:endParaRPr>
          </a:p>
          <a:p>
            <a:endParaRPr lang="nl-NL" sz="6000" b="1" dirty="0" smtClean="0">
              <a:solidFill>
                <a:srgbClr val="FFFF00"/>
              </a:solidFill>
            </a:endParaRPr>
          </a:p>
          <a:p>
            <a:endParaRPr lang="nl-NL" sz="6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645024"/>
            <a:ext cx="9144000" cy="1143000"/>
          </a:xfrm>
        </p:spPr>
        <p:txBody>
          <a:bodyPr>
            <a:normAutofit fontScale="90000"/>
          </a:bodyPr>
          <a:lstStyle/>
          <a:p>
            <a:r>
              <a:rPr lang="nl-NL" sz="10700" b="1" dirty="0" smtClean="0">
                <a:solidFill>
                  <a:srgbClr val="FFFF00"/>
                </a:solidFill>
              </a:rPr>
              <a:t>Maar….</a:t>
            </a:r>
            <a:r>
              <a:rPr lang="nl-NL" b="1" dirty="0" smtClean="0">
                <a:solidFill>
                  <a:srgbClr val="FFFF00"/>
                </a:solidFill>
              </a:rPr>
              <a:t/>
            </a:r>
            <a:br>
              <a:rPr lang="nl-NL" b="1" dirty="0" smtClean="0">
                <a:solidFill>
                  <a:srgbClr val="FFFF00"/>
                </a:solidFill>
              </a:rPr>
            </a:br>
            <a:r>
              <a:rPr lang="nl-NL" b="1" dirty="0">
                <a:solidFill>
                  <a:srgbClr val="FFFF00"/>
                </a:solidFill>
              </a:rPr>
              <a:t/>
            </a:r>
            <a:br>
              <a:rPr lang="nl-NL" b="1" dirty="0">
                <a:solidFill>
                  <a:srgbClr val="FFFF00"/>
                </a:solidFill>
              </a:rPr>
            </a:br>
            <a:r>
              <a:rPr lang="nl-NL" b="1" dirty="0" smtClean="0">
                <a:solidFill>
                  <a:srgbClr val="FFFF00"/>
                </a:solidFill>
              </a:rPr>
              <a:t>Brengen we het op om 2/3 van de aanmeldingen af te wijzen?</a:t>
            </a:r>
            <a:br>
              <a:rPr lang="nl-NL" b="1" dirty="0" smtClean="0">
                <a:solidFill>
                  <a:srgbClr val="FFFF00"/>
                </a:solidFill>
              </a:rPr>
            </a:br>
            <a:r>
              <a:rPr lang="nl-NL" b="1" dirty="0">
                <a:solidFill>
                  <a:srgbClr val="FFFF00"/>
                </a:solidFill>
              </a:rPr>
              <a:t/>
            </a:r>
            <a:br>
              <a:rPr lang="nl-NL" b="1" dirty="0">
                <a:solidFill>
                  <a:srgbClr val="FFFF00"/>
                </a:solidFill>
              </a:rPr>
            </a:br>
            <a:r>
              <a:rPr lang="nl-NL" sz="7300" b="1" dirty="0" smtClean="0">
                <a:solidFill>
                  <a:srgbClr val="FFFF00"/>
                </a:solidFill>
              </a:rPr>
              <a:t>Waarom is dat zo lastig?</a:t>
            </a:r>
            <a:r>
              <a:rPr lang="nl-NL" b="1" dirty="0" smtClean="0">
                <a:solidFill>
                  <a:srgbClr val="FFFF00"/>
                </a:solidFill>
              </a:rPr>
              <a:t/>
            </a:r>
            <a:br>
              <a:rPr lang="nl-NL" b="1" dirty="0" smtClean="0">
                <a:solidFill>
                  <a:srgbClr val="FFFF00"/>
                </a:solidFill>
              </a:rPr>
            </a:br>
            <a:r>
              <a:rPr lang="nl-NL" b="1" dirty="0" smtClean="0">
                <a:solidFill>
                  <a:srgbClr val="FFFF00"/>
                </a:solidFill>
              </a:rPr>
              <a:t/>
            </a:r>
            <a:br>
              <a:rPr lang="nl-NL" b="1" dirty="0" smtClean="0">
                <a:solidFill>
                  <a:srgbClr val="FFFF00"/>
                </a:solidFill>
              </a:rPr>
            </a:br>
            <a:endParaRPr lang="nl-NL" sz="3100" b="1" dirty="0">
              <a:solidFill>
                <a:srgbClr val="FFFF00"/>
              </a:solidFill>
            </a:endParaRPr>
          </a:p>
        </p:txBody>
      </p:sp>
      <p:pic>
        <p:nvPicPr>
          <p:cNvPr id="5" name="Afbeelding 4" descr="download.jpg"/>
          <p:cNvPicPr>
            <a:picLocks noChangeAspect="1"/>
          </p:cNvPicPr>
          <p:nvPr/>
        </p:nvPicPr>
        <p:blipFill>
          <a:blip r:embed="rId2" cstate="print"/>
          <a:stretch>
            <a:fillRect/>
          </a:stretch>
        </p:blipFill>
        <p:spPr>
          <a:xfrm>
            <a:off x="6400800" y="0"/>
            <a:ext cx="2743200" cy="16668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1708</Words>
  <Application>Microsoft Office PowerPoint</Application>
  <PresentationFormat>Diavoorstelling (4:3)</PresentationFormat>
  <Paragraphs>333</Paragraphs>
  <Slides>70</Slides>
  <Notes>0</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70</vt:i4>
      </vt:variant>
    </vt:vector>
  </HeadingPairs>
  <TitlesOfParts>
    <vt:vector size="72" baseType="lpstr">
      <vt:lpstr>Office-thema</vt:lpstr>
      <vt:lpstr>Pakket</vt:lpstr>
      <vt:lpstr>Reflectief practicum  Indigo - 8-11-2018</vt:lpstr>
      <vt:lpstr>Identificeren en hanteren   van het   Hulpverlenerssyndroom </vt:lpstr>
      <vt:lpstr>PowerPoint-presentatie</vt:lpstr>
      <vt:lpstr>PowerPoint-presentatie</vt:lpstr>
      <vt:lpstr>Gedragsverandering: leefstijl</vt:lpstr>
      <vt:lpstr>Psychotherapie</vt:lpstr>
      <vt:lpstr>Kunnen we de mensen bij wie het echt duurzaam gaat werken,   van te voren identificeren   om onze kostbare energie  vervolgens alleen aan hen te besteden? </vt:lpstr>
      <vt:lpstr>  JA, dat kan!  (en ik zal u straks laten zien hoe dat werkt)   </vt:lpstr>
      <vt:lpstr>Maar….  Brengen we het op om 2/3 van de aanmeldingen af te wijzen?  Waarom is dat zo lastig?  </vt:lpstr>
      <vt:lpstr>Het ziektemodel  van Hippocrates</vt:lpstr>
      <vt:lpstr>Het ziektemodel  van het Christendom</vt:lpstr>
      <vt:lpstr>Het ziektemodel  van Sigmund Freud</vt:lpstr>
      <vt:lpstr> REPARATIEREFLEX  als het de ander niet lukt,  en zeker wanneer die ander lijdt,  moet IK het voor die ander doen!    </vt:lpstr>
      <vt:lpstr> </vt:lpstr>
      <vt:lpstr>PowerPoint-presentatie</vt:lpstr>
      <vt:lpstr>PowerPoint-presentatie</vt:lpstr>
      <vt:lpstr>Bespreek:</vt:lpstr>
      <vt:lpstr>PowerPoint-presentatie</vt:lpstr>
      <vt:lpstr>PowerPoint-presentatie</vt:lpstr>
      <vt:lpstr>Bespreek:</vt:lpstr>
      <vt:lpstr> Iedereen heeft realiteitszin  niet iedereen  heeft zin in dezelfde realiteit    </vt:lpstr>
      <vt:lpstr>Werken met   de Formule  voor Duurzame Gedragsverandering</vt:lpstr>
      <vt:lpstr>Kunnen we de mensen bij wie het echt duurzaam gaat werken, van te voren identificeren om onze kostbare energie  vervolgens alleen aan hen te besteden?      Is er een psychologische verlostang? </vt:lpstr>
      <vt:lpstr>  JA!     </vt:lpstr>
      <vt:lpstr> De therapeut als ‘waardenloze’ verloskundige  </vt:lpstr>
      <vt:lpstr> </vt:lpstr>
      <vt:lpstr>PowerPoint-presentatie</vt:lpstr>
      <vt:lpstr>PowerPoint-presentatie</vt:lpstr>
      <vt:lpstr>PowerPoint-presentatie</vt:lpstr>
      <vt:lpstr>Overige, aan het brein gerelateerde reden:</vt:lpstr>
      <vt:lpstr>PowerPoint-presentatie</vt:lpstr>
      <vt:lpstr>De cirkel van liefdevolle machteloosheid</vt:lpstr>
      <vt:lpstr>Ziektewinst</vt:lpstr>
      <vt:lpstr>Ziektewinst   1. Stel dat het probleem verdwijnt? Welk nieuw probleem komt er dan voor in de plaats? En wat is vervelender; de huidige of de dan ontstane situatie?   Tip: geef jezelf als voorbeeld (ziek zijn = niet mee met het teamuitje)   2. Welke praktische, financiële, materiële en ondersteunende gevolgen heeft uw probleem? Bent u bereid om die op te geven?   Tip: geef jezelf als voorbeeld (beter worden = extra aandacht kwijtraken)   3. Zijn er andere mensen (familie / collega’s) die op een of andere manier voordeel hebben bij de situatie waarin u nu zit?  Tip: geef jezelf als voorbeeld (ziek zijn = voor opa kunnen zorgen)    </vt:lpstr>
      <vt:lpstr>PowerPoint-presentatie</vt:lpstr>
      <vt:lpstr>Wat is er nodig voor duurzame verandering samenvatting: De formule voor duurzame gedragsverandering  d∆ = F (iD x D x iA)</vt:lpstr>
      <vt:lpstr> 0. Wat is het probleem?  1. Heb ik veel last van dit probleem? 2. Kan ik echt niet langer wachten om ermee aan het werk te gaan? 3. Is er voor mij (met of zonder hulp) een haalbare oplossing of alternatief voor dit probleem?  4. Ben ik (al of niet met hulp) in staat de gewoontes te onderdrukken die bij dit probleem horen? 5. Als andere mensen willen dat ik doorga met het gedrag dat bij dit probleem hoort, ben ik dan in staat dit te weigeren? 6. Ben ik bereid de voordelen (ziektewinst) op te geven die bij dit probleem horen?  7. Ben ik bereid de oorzaak van het probleem bij mezelf te leggen? 8. Kan, wil en ga ik iets aan het probleem doen? 9. Ga ik extra mijn best doen als het tegenzit? </vt:lpstr>
      <vt:lpstr>Kunnen we de mensen bij wie het echt duurzaam gaat werken, van te voren identificeren om onze kostbare energie vervolgens alleen aan hen te besteden?  Is er een psychologische verlostang? </vt:lpstr>
      <vt:lpstr> </vt:lpstr>
      <vt:lpstr>Socratisch Motiveren</vt:lpstr>
      <vt:lpstr>Werken met   het Innerlijk  Bureaublad</vt:lpstr>
      <vt:lpstr>Moderne Psychotherapie:  niet gericht op klachtreductie maar op het ontwikkelen van veerkracht regie, steun,  dagactiviteiten en zingeving</vt:lpstr>
      <vt:lpstr>Het belang van Neurale netwerken</vt:lpstr>
      <vt:lpstr>Contra-conditioneren / Aandachtsmanipulatie  de aandacht verplaatsen naar het gewenste programma,  terwijl het ongewenste programma actief is</vt:lpstr>
      <vt:lpstr> Werken met een Innerlijk Bureaublad een voorbeeld van Moderne Psychotherapie </vt:lpstr>
      <vt:lpstr>PowerPoint-presentatie</vt:lpstr>
      <vt:lpstr>PowerPoint-presentatie</vt:lpstr>
      <vt:lpstr>PowerPoint-presentatie</vt:lpstr>
      <vt:lpstr>PowerPoint-presentatie</vt:lpstr>
      <vt:lpstr>PowerPoint-presentatie</vt:lpstr>
      <vt:lpstr>PowerPoint-presentatie</vt:lpstr>
      <vt:lpstr>Stap 3: Herkennen van bestaande mentale programma’s</vt:lpstr>
      <vt:lpstr>PowerPoint-presentatie</vt:lpstr>
      <vt:lpstr>Stap 3: Herkennen van bestaande mentale programma’s</vt:lpstr>
      <vt:lpstr>PowerPoint-presentatie</vt:lpstr>
      <vt:lpstr>Stap 4: Installeren van nieuwe mentale programma’s</vt:lpstr>
      <vt:lpstr>PowerPoint-presentatie</vt:lpstr>
      <vt:lpstr>PowerPoint-presentatie</vt:lpstr>
      <vt:lpstr> </vt:lpstr>
      <vt:lpstr>Werken met het innerlijke bureaublad SCROL-len</vt:lpstr>
      <vt:lpstr>Werken met het innerlijke bureaublad SCROL-len</vt:lpstr>
      <vt:lpstr>PowerPoint-presentatie</vt:lpstr>
      <vt:lpstr>Oefeningen</vt:lpstr>
      <vt:lpstr>PowerPoint-presentatie</vt:lpstr>
      <vt:lpstr>PowerPoint-presentatie</vt:lpstr>
      <vt:lpstr>PowerPoint-presentatie</vt:lpstr>
      <vt:lpstr>PowerPoint-presentatie</vt:lpstr>
      <vt:lpstr> </vt:lpstr>
      <vt:lpstr>Reflectief practicum  Indigo Evaluatie</vt:lpstr>
      <vt:lpstr>Literatuur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Gedragsverandering</dc:title>
  <dc:creator>martin appelo</dc:creator>
  <cp:lastModifiedBy>Al, Masja</cp:lastModifiedBy>
  <cp:revision>26</cp:revision>
  <dcterms:created xsi:type="dcterms:W3CDTF">2018-07-31T10:40:10Z</dcterms:created>
  <dcterms:modified xsi:type="dcterms:W3CDTF">2018-10-01T12:46:49Z</dcterms:modified>
</cp:coreProperties>
</file>