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notesMasterIdLst>
    <p:notesMasterId r:id="rId93"/>
  </p:notesMasterIdLst>
  <p:sldIdLst>
    <p:sldId id="257" r:id="rId3"/>
    <p:sldId id="314" r:id="rId4"/>
    <p:sldId id="315" r:id="rId5"/>
    <p:sldId id="317" r:id="rId6"/>
    <p:sldId id="320" r:id="rId7"/>
    <p:sldId id="321" r:id="rId8"/>
    <p:sldId id="322" r:id="rId9"/>
    <p:sldId id="313" r:id="rId10"/>
    <p:sldId id="312" r:id="rId11"/>
    <p:sldId id="323" r:id="rId12"/>
    <p:sldId id="324" r:id="rId13"/>
    <p:sldId id="406" r:id="rId14"/>
    <p:sldId id="325" r:id="rId15"/>
    <p:sldId id="326" r:id="rId16"/>
    <p:sldId id="337" r:id="rId17"/>
    <p:sldId id="338" r:id="rId18"/>
    <p:sldId id="357" r:id="rId19"/>
    <p:sldId id="365" r:id="rId20"/>
    <p:sldId id="364" r:id="rId21"/>
    <p:sldId id="366" r:id="rId22"/>
    <p:sldId id="362" r:id="rId23"/>
    <p:sldId id="358" r:id="rId24"/>
    <p:sldId id="360" r:id="rId25"/>
    <p:sldId id="361" r:id="rId26"/>
    <p:sldId id="342" r:id="rId27"/>
    <p:sldId id="343" r:id="rId28"/>
    <p:sldId id="262" r:id="rId29"/>
    <p:sldId id="261" r:id="rId30"/>
    <p:sldId id="266" r:id="rId31"/>
    <p:sldId id="328" r:id="rId32"/>
    <p:sldId id="268" r:id="rId33"/>
    <p:sldId id="375" r:id="rId34"/>
    <p:sldId id="269" r:id="rId35"/>
    <p:sldId id="373" r:id="rId36"/>
    <p:sldId id="369" r:id="rId37"/>
    <p:sldId id="381" r:id="rId38"/>
    <p:sldId id="379" r:id="rId39"/>
    <p:sldId id="407" r:id="rId40"/>
    <p:sldId id="382" r:id="rId41"/>
    <p:sldId id="378" r:id="rId42"/>
    <p:sldId id="329" r:id="rId43"/>
    <p:sldId id="383" r:id="rId44"/>
    <p:sldId id="327" r:id="rId45"/>
    <p:sldId id="384" r:id="rId46"/>
    <p:sldId id="330" r:id="rId47"/>
    <p:sldId id="331" r:id="rId48"/>
    <p:sldId id="356" r:id="rId49"/>
    <p:sldId id="271" r:id="rId50"/>
    <p:sldId id="387" r:id="rId51"/>
    <p:sldId id="272" r:id="rId52"/>
    <p:sldId id="332" r:id="rId53"/>
    <p:sldId id="334" r:id="rId54"/>
    <p:sldId id="390" r:id="rId55"/>
    <p:sldId id="409" r:id="rId56"/>
    <p:sldId id="388" r:id="rId57"/>
    <p:sldId id="389" r:id="rId58"/>
    <p:sldId id="408" r:id="rId59"/>
    <p:sldId id="274" r:id="rId60"/>
    <p:sldId id="335" r:id="rId61"/>
    <p:sldId id="275" r:id="rId62"/>
    <p:sldId id="336" r:id="rId63"/>
    <p:sldId id="277" r:id="rId64"/>
    <p:sldId id="385" r:id="rId65"/>
    <p:sldId id="386" r:id="rId66"/>
    <p:sldId id="344" r:id="rId67"/>
    <p:sldId id="288" r:id="rId68"/>
    <p:sldId id="345" r:id="rId69"/>
    <p:sldId id="346" r:id="rId70"/>
    <p:sldId id="347" r:id="rId71"/>
    <p:sldId id="395" r:id="rId72"/>
    <p:sldId id="348" r:id="rId73"/>
    <p:sldId id="394" r:id="rId74"/>
    <p:sldId id="396" r:id="rId75"/>
    <p:sldId id="349" r:id="rId76"/>
    <p:sldId id="397" r:id="rId77"/>
    <p:sldId id="398" r:id="rId78"/>
    <p:sldId id="350" r:id="rId79"/>
    <p:sldId id="351" r:id="rId80"/>
    <p:sldId id="352" r:id="rId81"/>
    <p:sldId id="279" r:id="rId82"/>
    <p:sldId id="280" r:id="rId83"/>
    <p:sldId id="281" r:id="rId84"/>
    <p:sldId id="402" r:id="rId85"/>
    <p:sldId id="282" r:id="rId86"/>
    <p:sldId id="403" r:id="rId87"/>
    <p:sldId id="404" r:id="rId88"/>
    <p:sldId id="283" r:id="rId89"/>
    <p:sldId id="353" r:id="rId90"/>
    <p:sldId id="354" r:id="rId91"/>
    <p:sldId id="355" r:id="rId9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1"/>
  </p:normalViewPr>
  <p:slideViewPr>
    <p:cSldViewPr>
      <p:cViewPr varScale="1">
        <p:scale>
          <a:sx n="68" d="100"/>
          <a:sy n="68" d="100"/>
        </p:scale>
        <p:origin x="8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97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viewProps" Target="view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notesMaster" Target="notesMasters/notesMaster1.xml"/><Relationship Id="rId98" Type="http://schemas.microsoft.com/office/2015/10/relationships/revisionInfo" Target="revisionInfo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35AJS002\Windata\Org1\Stagiaires\Fabian\FTO\Gebruikscijfers%20gipdatabank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35AJS002\Windata\Org1\Stagiaires\Fabian\FTO\Gebruikscijfers%20gipdatabank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35AJS002\Windata\Org1\Stagiaires\Fabian\FTO\Gebruikscijfers%20gipdatabank%20insuline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35AJS002\Windata\Org1\Stagiaires\Fabian\FTO\Gebruikscijfers%20gipdatabank%20insulin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NL" dirty="0"/>
              <a:t>Nieuwe </a:t>
            </a:r>
            <a:r>
              <a:rPr lang="nl-NL" dirty="0" err="1"/>
              <a:t>bloedglucoseverlagende</a:t>
            </a:r>
            <a:r>
              <a:rPr lang="nl-NL" baseline="0" dirty="0"/>
              <a:t> middelen in Nederland</a:t>
            </a:r>
            <a:endParaRPr lang="nl-NL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Blad1!$A$6</c:f>
              <c:strCache>
                <c:ptCount val="1"/>
                <c:pt idx="0">
                  <c:v>DPP-4-remmers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Blad1!$B$5:$D$5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Blad1!$B$6:$D$6</c:f>
              <c:numCache>
                <c:formatCode>General</c:formatCode>
                <c:ptCount val="3"/>
                <c:pt idx="0">
                  <c:v>46908</c:v>
                </c:pt>
                <c:pt idx="1">
                  <c:v>49922</c:v>
                </c:pt>
                <c:pt idx="2">
                  <c:v>47913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17-4C7B-B5DE-945E8BFE949D}"/>
            </c:ext>
          </c:extLst>
        </c:ser>
        <c:ser>
          <c:idx val="1"/>
          <c:order val="1"/>
          <c:tx>
            <c:strRef>
              <c:f>Blad1!$A$7</c:f>
              <c:strCache>
                <c:ptCount val="1"/>
                <c:pt idx="0">
                  <c:v>GLP-1-agonisten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Blad1!$B$5:$D$5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Blad1!$B$7:$D$7</c:f>
              <c:numCache>
                <c:formatCode>General</c:formatCode>
                <c:ptCount val="3"/>
                <c:pt idx="0">
                  <c:v>12080</c:v>
                </c:pt>
                <c:pt idx="1">
                  <c:v>12767</c:v>
                </c:pt>
                <c:pt idx="2">
                  <c:v>12453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17-4C7B-B5DE-945E8BFE949D}"/>
            </c:ext>
          </c:extLst>
        </c:ser>
        <c:ser>
          <c:idx val="2"/>
          <c:order val="2"/>
          <c:tx>
            <c:strRef>
              <c:f>Blad1!$A$8</c:f>
              <c:strCache>
                <c:ptCount val="1"/>
                <c:pt idx="0">
                  <c:v>SGLT-2-remmers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Blad1!$B$5:$D$5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Blad1!$B$8:$D$8</c:f>
              <c:numCache>
                <c:formatCode>General</c:formatCode>
                <c:ptCount val="3"/>
                <c:pt idx="1">
                  <c:v>458</c:v>
                </c:pt>
                <c:pt idx="2">
                  <c:v>1964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017-4C7B-B5DE-945E8BFE94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38375824"/>
        <c:axId val="2138336784"/>
      </c:barChart>
      <c:catAx>
        <c:axId val="2138375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2138336784"/>
        <c:crosses val="autoZero"/>
        <c:auto val="1"/>
        <c:lblAlgn val="ctr"/>
        <c:lblOffset val="100"/>
        <c:noMultiLvlLbl val="0"/>
      </c:catAx>
      <c:valAx>
        <c:axId val="2138336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Gebruikers in Nederland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2138375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NL" dirty="0"/>
              <a:t>Nieuwe </a:t>
            </a:r>
            <a:r>
              <a:rPr lang="nl-NL" dirty="0" err="1"/>
              <a:t>bloedglucoseverlagende</a:t>
            </a:r>
            <a:r>
              <a:rPr lang="nl-NL" baseline="0" dirty="0"/>
              <a:t> middelen in Nederland</a:t>
            </a:r>
            <a:endParaRPr lang="nl-NL" dirty="0"/>
          </a:p>
        </c:rich>
      </c:tx>
      <c:layout>
        <c:manualLayout>
          <c:xMode val="edge"/>
          <c:yMode val="edge"/>
          <c:x val="0.162202678571429"/>
          <c:y val="1.8898809523809498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Blad1!$A$6</c:f>
              <c:strCache>
                <c:ptCount val="1"/>
                <c:pt idx="0">
                  <c:v>DPP-4-remmers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Blad1!$B$5:$D$5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Blad1!$B$6:$D$6</c:f>
              <c:numCache>
                <c:formatCode>General</c:formatCode>
                <c:ptCount val="3"/>
                <c:pt idx="0">
                  <c:v>46908</c:v>
                </c:pt>
                <c:pt idx="1">
                  <c:v>49922</c:v>
                </c:pt>
                <c:pt idx="2">
                  <c:v>47913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19-43F2-A802-790E9A0A8F35}"/>
            </c:ext>
          </c:extLst>
        </c:ser>
        <c:ser>
          <c:idx val="1"/>
          <c:order val="1"/>
          <c:tx>
            <c:strRef>
              <c:f>Blad1!$A$7</c:f>
              <c:strCache>
                <c:ptCount val="1"/>
                <c:pt idx="0">
                  <c:v>GLP-1-agonisten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Blad1!$B$5:$D$5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Blad1!$B$7:$D$7</c:f>
              <c:numCache>
                <c:formatCode>General</c:formatCode>
                <c:ptCount val="3"/>
                <c:pt idx="0">
                  <c:v>12080</c:v>
                </c:pt>
                <c:pt idx="1">
                  <c:v>12767</c:v>
                </c:pt>
                <c:pt idx="2">
                  <c:v>12453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19-43F2-A802-790E9A0A8F35}"/>
            </c:ext>
          </c:extLst>
        </c:ser>
        <c:ser>
          <c:idx val="2"/>
          <c:order val="2"/>
          <c:tx>
            <c:strRef>
              <c:f>Blad1!$A$8</c:f>
              <c:strCache>
                <c:ptCount val="1"/>
                <c:pt idx="0">
                  <c:v>SGLT-2-remmers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Blad1!$B$5:$D$5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Blad1!$B$8:$D$8</c:f>
              <c:numCache>
                <c:formatCode>General</c:formatCode>
                <c:ptCount val="3"/>
                <c:pt idx="1">
                  <c:v>458</c:v>
                </c:pt>
                <c:pt idx="2">
                  <c:v>1964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619-43F2-A802-790E9A0A8F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43030832"/>
        <c:axId val="2143044496"/>
      </c:barChart>
      <c:catAx>
        <c:axId val="2143030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2143044496"/>
        <c:crosses val="autoZero"/>
        <c:auto val="1"/>
        <c:lblAlgn val="ctr"/>
        <c:lblOffset val="100"/>
        <c:noMultiLvlLbl val="0"/>
      </c:catAx>
      <c:valAx>
        <c:axId val="2143044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Gebruikers in Nederland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2143030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NL" dirty="0" err="1">
                <a:solidFill>
                  <a:schemeClr val="tx1"/>
                </a:solidFill>
                <a:latin typeface="+mn-lt"/>
              </a:rPr>
              <a:t>Lantus</a:t>
            </a:r>
            <a:r>
              <a:rPr lang="nl-NL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® en </a:t>
            </a:r>
            <a:r>
              <a:rPr lang="nl-NL" dirty="0" err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Levemir</a:t>
            </a:r>
            <a:r>
              <a:rPr lang="nl-NL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® in Nederland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Blad1!$A$13</c:f>
              <c:strCache>
                <c:ptCount val="1"/>
                <c:pt idx="0">
                  <c:v>Lantus®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Blad1!$B$12:$D$12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Blad1!$B$13:$D$13</c:f>
              <c:numCache>
                <c:formatCode>#,##0</c:formatCode>
                <c:ptCount val="3"/>
                <c:pt idx="0">
                  <c:v>108630</c:v>
                </c:pt>
                <c:pt idx="1">
                  <c:v>115570</c:v>
                </c:pt>
                <c:pt idx="2">
                  <c:v>121370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6F-47C8-80D8-B5174C74BECD}"/>
            </c:ext>
          </c:extLst>
        </c:ser>
        <c:ser>
          <c:idx val="1"/>
          <c:order val="1"/>
          <c:tx>
            <c:strRef>
              <c:f>Blad1!$A$14</c:f>
              <c:strCache>
                <c:ptCount val="1"/>
                <c:pt idx="0">
                  <c:v>Levemir®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Blad1!$B$12:$D$12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Blad1!$B$14:$D$14</c:f>
              <c:numCache>
                <c:formatCode>#,##0</c:formatCode>
                <c:ptCount val="3"/>
                <c:pt idx="0">
                  <c:v>50142</c:v>
                </c:pt>
                <c:pt idx="1">
                  <c:v>50396</c:v>
                </c:pt>
                <c:pt idx="2">
                  <c:v>50121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6F-47C8-80D8-B5174C74BE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27518368"/>
        <c:axId val="-2127521968"/>
      </c:barChart>
      <c:catAx>
        <c:axId val="-2127518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-2127521968"/>
        <c:crosses val="autoZero"/>
        <c:auto val="1"/>
        <c:lblAlgn val="ctr"/>
        <c:lblOffset val="100"/>
        <c:noMultiLvlLbl val="0"/>
      </c:catAx>
      <c:valAx>
        <c:axId val="-2127521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Gebruikers in Nederland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-2127518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nl-NL" sz="1400" dirty="0" err="1">
                <a:solidFill>
                  <a:schemeClr val="tx1"/>
                </a:solidFill>
                <a:latin typeface="+mn-lt"/>
              </a:rPr>
              <a:t>Novomix</a:t>
            </a:r>
            <a:r>
              <a:rPr lang="nl-NL" sz="14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®</a:t>
            </a:r>
            <a:r>
              <a:rPr lang="nl-NL" sz="1400" baseline="0" dirty="0">
                <a:solidFill>
                  <a:schemeClr val="tx1"/>
                </a:solidFill>
                <a:latin typeface="+mn-lt"/>
              </a:rPr>
              <a:t> en </a:t>
            </a:r>
            <a:r>
              <a:rPr lang="nl-NL" sz="1400" baseline="0" dirty="0" err="1">
                <a:solidFill>
                  <a:schemeClr val="tx1"/>
                </a:solidFill>
                <a:latin typeface="+mn-lt"/>
              </a:rPr>
              <a:t>Insulatard</a:t>
            </a:r>
            <a:r>
              <a:rPr lang="nl-NL" sz="1400" b="0" i="0" baseline="0" dirty="0">
                <a:solidFill>
                  <a:schemeClr val="tx1"/>
                </a:solidFill>
                <a:effectLst/>
              </a:rPr>
              <a:t>® </a:t>
            </a:r>
            <a:r>
              <a:rPr lang="nl-NL" sz="1400" baseline="0" dirty="0">
                <a:solidFill>
                  <a:schemeClr val="tx1"/>
                </a:solidFill>
                <a:latin typeface="+mn-lt"/>
              </a:rPr>
              <a:t>in Nederland</a:t>
            </a:r>
            <a:endParaRPr lang="nl-NL" sz="1400" dirty="0">
              <a:solidFill>
                <a:schemeClr val="tx1"/>
              </a:solidFill>
              <a:latin typeface="+mn-lt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v>Insulatard® 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Blad1!$B$12:$D$12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Blad1!$J$13:$L$13</c:f>
              <c:numCache>
                <c:formatCode>#,##0</c:formatCode>
                <c:ptCount val="3"/>
                <c:pt idx="0">
                  <c:v>64632</c:v>
                </c:pt>
                <c:pt idx="1">
                  <c:v>60778</c:v>
                </c:pt>
                <c:pt idx="2">
                  <c:v>57335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2A-43EB-82AA-D298FDDC5A13}"/>
            </c:ext>
          </c:extLst>
        </c:ser>
        <c:ser>
          <c:idx val="1"/>
          <c:order val="1"/>
          <c:tx>
            <c:v>Novomix® 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Blad1!$B$12:$D$12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Blad1!$J$14:$L$14</c:f>
              <c:numCache>
                <c:formatCode>#,##0</c:formatCode>
                <c:ptCount val="3"/>
                <c:pt idx="0">
                  <c:v>26722</c:v>
                </c:pt>
                <c:pt idx="1">
                  <c:v>26221</c:v>
                </c:pt>
                <c:pt idx="2">
                  <c:v>27903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2A-43EB-82AA-D298FDDC5A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41573760"/>
        <c:axId val="2141440944"/>
      </c:barChart>
      <c:catAx>
        <c:axId val="2141573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2141440944"/>
        <c:crosses val="autoZero"/>
        <c:auto val="1"/>
        <c:lblAlgn val="ctr"/>
        <c:lblOffset val="100"/>
        <c:noMultiLvlLbl val="0"/>
      </c:catAx>
      <c:valAx>
        <c:axId val="2141440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Gebruikers in Nederland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2141573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5F5E13-4D32-40F2-8121-4874AF42D7C6}" type="datetimeFigureOut">
              <a:rPr lang="nl-NL" smtClean="0"/>
              <a:t>26-9-2017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7256B2-E35B-451C-98DE-CF8E0BE1C8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2639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76C038-9150-4176-AE14-071E23D9B31B}" type="slidenum">
              <a:rPr lang="nl-NL" smtClean="0"/>
              <a:pPr>
                <a:defRPr/>
              </a:pPr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06568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l-NL" altLang="nl-NL">
                <a:ea typeface="Geneva" pitchFamily="-108" charset="-128"/>
              </a:rPr>
              <a:t>Pauzeer de video na 1.20 minuten en laat de deelnemers discussieren over de mogelijke behandelingen. Laat daarna de rest van de video zien. </a:t>
            </a:r>
          </a:p>
        </p:txBody>
      </p:sp>
      <p:sp>
        <p:nvSpPr>
          <p:cNvPr id="61444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accent1"/>
                </a:solidFill>
                <a:latin typeface="Verdana" pitchFamily="34" charset="0"/>
                <a:ea typeface="Geneva" pitchFamily="-108" charset="-128"/>
              </a:defRPr>
            </a:lvl1pPr>
            <a:lvl2pPr marL="742950" indent="-285750" eaLnBrk="0" hangingPunct="0">
              <a:defRPr sz="1400">
                <a:solidFill>
                  <a:schemeClr val="accent1"/>
                </a:solidFill>
                <a:latin typeface="Verdana" pitchFamily="34" charset="0"/>
                <a:ea typeface="Geneva" pitchFamily="-108" charset="-128"/>
              </a:defRPr>
            </a:lvl2pPr>
            <a:lvl3pPr marL="1143000" indent="-228600" eaLnBrk="0" hangingPunct="0">
              <a:defRPr sz="1400">
                <a:solidFill>
                  <a:schemeClr val="accent1"/>
                </a:solidFill>
                <a:latin typeface="Verdana" pitchFamily="34" charset="0"/>
                <a:ea typeface="Geneva" pitchFamily="-108" charset="-128"/>
              </a:defRPr>
            </a:lvl3pPr>
            <a:lvl4pPr marL="1600200" indent="-228600" eaLnBrk="0" hangingPunct="0">
              <a:defRPr sz="1400">
                <a:solidFill>
                  <a:schemeClr val="accent1"/>
                </a:solidFill>
                <a:latin typeface="Verdana" pitchFamily="34" charset="0"/>
                <a:ea typeface="Geneva" pitchFamily="-108" charset="-128"/>
              </a:defRPr>
            </a:lvl4pPr>
            <a:lvl5pPr marL="2057400" indent="-228600" eaLnBrk="0" hangingPunct="0">
              <a:defRPr sz="1400">
                <a:solidFill>
                  <a:schemeClr val="accent1"/>
                </a:solidFill>
                <a:latin typeface="Verdana" pitchFamily="34" charset="0"/>
                <a:ea typeface="Geneva" pitchFamily="-10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1"/>
                </a:solidFill>
                <a:latin typeface="Verdana" pitchFamily="34" charset="0"/>
                <a:ea typeface="Geneva" pitchFamily="-10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1"/>
                </a:solidFill>
                <a:latin typeface="Verdana" pitchFamily="34" charset="0"/>
                <a:ea typeface="Geneva" pitchFamily="-10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1"/>
                </a:solidFill>
                <a:latin typeface="Verdana" pitchFamily="34" charset="0"/>
                <a:ea typeface="Geneva" pitchFamily="-10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1"/>
                </a:solidFill>
                <a:latin typeface="Verdana" pitchFamily="34" charset="0"/>
                <a:ea typeface="Geneva" pitchFamily="-108" charset="-128"/>
              </a:defRPr>
            </a:lvl9pPr>
          </a:lstStyle>
          <a:p>
            <a:fld id="{B87360D9-6D37-43D9-8BC5-BDB1107D7B6A}" type="slidenum">
              <a:rPr lang="nl-NL" altLang="nl-NL" sz="1200" smtClean="0">
                <a:solidFill>
                  <a:prstClr val="black"/>
                </a:solidFill>
              </a:rPr>
              <a:pPr/>
              <a:t>47</a:t>
            </a:fld>
            <a:endParaRPr lang="nl-NL" altLang="nl-NL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5569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l-NL" altLang="nl-NL" dirty="0">
                <a:ea typeface="Geneva" pitchFamily="-108" charset="-128"/>
              </a:rPr>
              <a:t>Alleen voor lixisenatide is onderzoek op cardiovasculaire uitkomsten gepresenteerd. Hieruit bleek dat het middel niet-inferieur (maar ook niet superieur) is aan placebo wat betreft cardiovasculaire effecten. Het geeft dus niet meer cardiovasculaire aandoeningen, maar beschermt er ook niet tegen. Voor de andere GLP-1-agonisten is geen uitkomstenonderzoek beschikbaar.  </a:t>
            </a:r>
          </a:p>
          <a:p>
            <a:endParaRPr lang="nl-NL" altLang="nl-NL" dirty="0">
              <a:ea typeface="Geneva" pitchFamily="-108" charset="-128"/>
            </a:endParaRPr>
          </a:p>
          <a:p>
            <a:r>
              <a:rPr lang="nl-NL" altLang="nl-NL" dirty="0">
                <a:ea typeface="Geneva" pitchFamily="-108" charset="-128"/>
              </a:rPr>
              <a:t>Bronnen (voor volledige</a:t>
            </a:r>
            <a:r>
              <a:rPr lang="nl-NL" altLang="nl-NL" baseline="0" dirty="0">
                <a:ea typeface="Geneva" pitchFamily="-108" charset="-128"/>
              </a:rPr>
              <a:t> bronnen zie NHG standaard DMII 2013 en http://www.medicijnbalans.nl/medicijngroepen/glp-1-agonisten, info op sheets is gebaseerd op NHG-standaard en medicijnbalans.nl):</a:t>
            </a:r>
            <a:endParaRPr lang="nl-NL" altLang="nl-NL" dirty="0">
              <a:ea typeface="Geneva" pitchFamily="-108" charset="-128"/>
            </a:endParaRPr>
          </a:p>
          <a:p>
            <a:r>
              <a:rPr lang="nl-NL" altLang="nl-NL" dirty="0">
                <a:ea typeface="Geneva" pitchFamily="-108" charset="-128"/>
              </a:rPr>
              <a:t>1. ELIXA studie (RCT):</a:t>
            </a:r>
            <a:r>
              <a:rPr lang="nl-NL" altLang="nl-NL" baseline="0" dirty="0">
                <a:ea typeface="Geneva" pitchFamily="-108" charset="-128"/>
              </a:rPr>
              <a:t> http://en.sanofi.com/NasdaQ_OMX/local/press_releases/sanofi_announces_topline_resul_1904474_19-03-2015!07_00_00.aspx</a:t>
            </a:r>
          </a:p>
          <a:p>
            <a:r>
              <a:rPr lang="nl-NL" altLang="nl-NL" baseline="0" dirty="0">
                <a:ea typeface="Geneva" pitchFamily="-108" charset="-128"/>
              </a:rPr>
              <a:t>2. </a:t>
            </a:r>
            <a:r>
              <a:rPr lang="nl-NL" altLang="nl-NL" baseline="0" dirty="0" err="1">
                <a:ea typeface="Geneva" pitchFamily="-108" charset="-128"/>
              </a:rPr>
              <a:t>Shyangdan</a:t>
            </a:r>
            <a:r>
              <a:rPr lang="nl-NL" altLang="nl-NL" baseline="0" dirty="0">
                <a:ea typeface="Geneva" pitchFamily="-108" charset="-128"/>
              </a:rPr>
              <a:t> 2011 (</a:t>
            </a:r>
            <a:r>
              <a:rPr lang="nl-NL" altLang="nl-NL" baseline="0" dirty="0" err="1">
                <a:ea typeface="Geneva" pitchFamily="-108" charset="-128"/>
              </a:rPr>
              <a:t>Cochrane</a:t>
            </a:r>
            <a:r>
              <a:rPr lang="nl-NL" altLang="nl-NL" baseline="0" dirty="0">
                <a:ea typeface="Geneva" pitchFamily="-108" charset="-128"/>
              </a:rPr>
              <a:t> review)</a:t>
            </a:r>
          </a:p>
          <a:p>
            <a:r>
              <a:rPr lang="nl-NL" altLang="nl-NL" baseline="0" dirty="0">
                <a:ea typeface="Geneva" pitchFamily="-108" charset="-128"/>
              </a:rPr>
              <a:t>3. </a:t>
            </a:r>
            <a:r>
              <a:rPr lang="nl-NL" altLang="nl-NL" baseline="0" dirty="0" err="1">
                <a:ea typeface="Geneva" pitchFamily="-108" charset="-128"/>
              </a:rPr>
              <a:t>Moretto</a:t>
            </a:r>
            <a:r>
              <a:rPr lang="nl-NL" altLang="nl-NL" baseline="0" dirty="0">
                <a:ea typeface="Geneva" pitchFamily="-108" charset="-128"/>
              </a:rPr>
              <a:t> 2008 (RCT)</a:t>
            </a:r>
          </a:p>
          <a:p>
            <a:r>
              <a:rPr lang="nl-NL" altLang="nl-NL" baseline="0" dirty="0">
                <a:ea typeface="Geneva" pitchFamily="-108" charset="-128"/>
              </a:rPr>
              <a:t>4. </a:t>
            </a:r>
            <a:r>
              <a:rPr lang="nl-NL" altLang="nl-NL" baseline="0" dirty="0" err="1">
                <a:ea typeface="Geneva" pitchFamily="-108" charset="-128"/>
              </a:rPr>
              <a:t>Neumiller</a:t>
            </a:r>
            <a:r>
              <a:rPr lang="nl-NL" altLang="nl-NL" baseline="0" dirty="0">
                <a:ea typeface="Geneva" pitchFamily="-108" charset="-128"/>
              </a:rPr>
              <a:t> 2009 (systematische review)</a:t>
            </a:r>
          </a:p>
          <a:p>
            <a:r>
              <a:rPr lang="nl-NL" altLang="nl-NL" baseline="0" dirty="0">
                <a:ea typeface="Geneva" pitchFamily="-108" charset="-128"/>
              </a:rPr>
              <a:t>5. </a:t>
            </a:r>
            <a:r>
              <a:rPr lang="nl-NL" altLang="nl-NL" baseline="0" dirty="0" err="1">
                <a:ea typeface="Geneva" pitchFamily="-108" charset="-128"/>
              </a:rPr>
              <a:t>Norris</a:t>
            </a:r>
            <a:r>
              <a:rPr lang="nl-NL" altLang="nl-NL" baseline="0" dirty="0">
                <a:ea typeface="Geneva" pitchFamily="-108" charset="-128"/>
              </a:rPr>
              <a:t> 2009 (review)</a:t>
            </a:r>
          </a:p>
          <a:p>
            <a:r>
              <a:rPr lang="nl-NL" altLang="nl-NL" baseline="0" dirty="0">
                <a:ea typeface="Geneva" pitchFamily="-108" charset="-128"/>
              </a:rPr>
              <a:t>6. </a:t>
            </a:r>
            <a:r>
              <a:rPr lang="nl-NL" altLang="nl-NL" baseline="0" dirty="0" err="1">
                <a:ea typeface="Geneva" pitchFamily="-108" charset="-128"/>
              </a:rPr>
              <a:t>Monami</a:t>
            </a:r>
            <a:r>
              <a:rPr lang="nl-NL" altLang="nl-NL" baseline="0" dirty="0">
                <a:ea typeface="Geneva" pitchFamily="-108" charset="-128"/>
              </a:rPr>
              <a:t> 2009 (review)</a:t>
            </a:r>
          </a:p>
          <a:p>
            <a:endParaRPr lang="nl-NL" altLang="nl-NL" dirty="0">
              <a:ea typeface="Geneva" pitchFamily="-108" charset="-128"/>
            </a:endParaRPr>
          </a:p>
          <a:p>
            <a:endParaRPr lang="nl-NL" altLang="nl-NL" dirty="0">
              <a:ea typeface="Geneva" pitchFamily="-108" charset="-128"/>
            </a:endParaRPr>
          </a:p>
          <a:p>
            <a:endParaRPr lang="nl-NL" altLang="nl-NL" dirty="0">
              <a:ea typeface="Geneva" pitchFamily="-108" charset="-128"/>
            </a:endParaRPr>
          </a:p>
        </p:txBody>
      </p:sp>
      <p:sp>
        <p:nvSpPr>
          <p:cNvPr id="50180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accent1"/>
                </a:solidFill>
                <a:latin typeface="Verdana" pitchFamily="34" charset="0"/>
                <a:ea typeface="Geneva" pitchFamily="-108" charset="-128"/>
              </a:defRPr>
            </a:lvl1pPr>
            <a:lvl2pPr marL="742950" indent="-285750" eaLnBrk="0" hangingPunct="0">
              <a:defRPr sz="1400">
                <a:solidFill>
                  <a:schemeClr val="accent1"/>
                </a:solidFill>
                <a:latin typeface="Verdana" pitchFamily="34" charset="0"/>
                <a:ea typeface="Geneva" pitchFamily="-108" charset="-128"/>
              </a:defRPr>
            </a:lvl2pPr>
            <a:lvl3pPr marL="1143000" indent="-228600" eaLnBrk="0" hangingPunct="0">
              <a:defRPr sz="1400">
                <a:solidFill>
                  <a:schemeClr val="accent1"/>
                </a:solidFill>
                <a:latin typeface="Verdana" pitchFamily="34" charset="0"/>
                <a:ea typeface="Geneva" pitchFamily="-108" charset="-128"/>
              </a:defRPr>
            </a:lvl3pPr>
            <a:lvl4pPr marL="1600200" indent="-228600" eaLnBrk="0" hangingPunct="0">
              <a:defRPr sz="1400">
                <a:solidFill>
                  <a:schemeClr val="accent1"/>
                </a:solidFill>
                <a:latin typeface="Verdana" pitchFamily="34" charset="0"/>
                <a:ea typeface="Geneva" pitchFamily="-108" charset="-128"/>
              </a:defRPr>
            </a:lvl4pPr>
            <a:lvl5pPr marL="2057400" indent="-228600" eaLnBrk="0" hangingPunct="0">
              <a:defRPr sz="1400">
                <a:solidFill>
                  <a:schemeClr val="accent1"/>
                </a:solidFill>
                <a:latin typeface="Verdana" pitchFamily="34" charset="0"/>
                <a:ea typeface="Geneva" pitchFamily="-10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1"/>
                </a:solidFill>
                <a:latin typeface="Verdana" pitchFamily="34" charset="0"/>
                <a:ea typeface="Geneva" pitchFamily="-10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1"/>
                </a:solidFill>
                <a:latin typeface="Verdana" pitchFamily="34" charset="0"/>
                <a:ea typeface="Geneva" pitchFamily="-10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1"/>
                </a:solidFill>
                <a:latin typeface="Verdana" pitchFamily="34" charset="0"/>
                <a:ea typeface="Geneva" pitchFamily="-10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1"/>
                </a:solidFill>
                <a:latin typeface="Verdana" pitchFamily="34" charset="0"/>
                <a:ea typeface="Geneva" pitchFamily="-108" charset="-128"/>
              </a:defRPr>
            </a:lvl9pPr>
          </a:lstStyle>
          <a:p>
            <a:fld id="{8EE38B4E-92BD-44CA-A4CA-1AAF47C2C47B}" type="slidenum">
              <a:rPr lang="nl-NL" altLang="nl-NL" sz="1200" smtClean="0">
                <a:solidFill>
                  <a:prstClr val="black"/>
                </a:solidFill>
              </a:rPr>
              <a:pPr/>
              <a:t>51</a:t>
            </a:fld>
            <a:endParaRPr lang="nl-NL" altLang="nl-NL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1225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l-NL" altLang="nl-NL" dirty="0">
                <a:ea typeface="Geneva" pitchFamily="-108" charset="-128"/>
              </a:rPr>
              <a:t>Zie voor de meest recente stand van zaken over pancreatitis www.medicijnbalans.nl/medicijngroepen/glp-1-agonisten  en klik rechts in het menu op pancreatitis. </a:t>
            </a:r>
          </a:p>
          <a:p>
            <a:endParaRPr lang="nl-NL" altLang="nl-NL" dirty="0">
              <a:ea typeface="Geneva" pitchFamily="-108" charset="-128"/>
            </a:endParaRPr>
          </a:p>
          <a:p>
            <a:r>
              <a:rPr lang="nl-NL" altLang="nl-NL" dirty="0">
                <a:ea typeface="Geneva" pitchFamily="-108" charset="-128"/>
              </a:rPr>
              <a:t>Onzekerheid</a:t>
            </a:r>
            <a:r>
              <a:rPr lang="nl-NL" altLang="nl-NL" baseline="0" dirty="0">
                <a:ea typeface="Geneva" pitchFamily="-108" charset="-128"/>
              </a:rPr>
              <a:t> over pancreatitis, pancreastumoren en schildkliercarcinoom bij gebruik van GLP-1-analoga. Volgens EMA en FDA voorlopig geen causaal verband aangetoond</a:t>
            </a:r>
            <a:endParaRPr lang="nl-NL" altLang="nl-NL" dirty="0">
              <a:ea typeface="Geneva" pitchFamily="-108" charset="-128"/>
            </a:endParaRPr>
          </a:p>
          <a:p>
            <a:endParaRPr lang="nl-NL" altLang="nl-NL" dirty="0">
              <a:ea typeface="Geneva" pitchFamily="-108" charset="-128"/>
            </a:endParaRPr>
          </a:p>
          <a:p>
            <a:r>
              <a:rPr lang="nl-NL" altLang="nl-NL" dirty="0">
                <a:ea typeface="Geneva" pitchFamily="-108" charset="-128"/>
              </a:rPr>
              <a:t>GLP-1-remmers werken glucoseafhankelijk en veroorzaken daarom zelf geen tot weinig hypoglykemieën. Als een patiënt als een SU-derivaat of insuline gebruikt, is de kans op een hypoglykemie wel groter als een DPP-4-remmer wordt toegevoegd. De productinformatie van DPP-4-remmers raadt aan eventueel de dosering van het SU-derivaat of insuline te verlagen.  </a:t>
            </a:r>
          </a:p>
          <a:p>
            <a:endParaRPr lang="nl-NL" altLang="nl-NL" dirty="0">
              <a:ea typeface="Geneva" pitchFamily="-108" charset="-128"/>
            </a:endParaRPr>
          </a:p>
          <a:p>
            <a:r>
              <a:rPr lang="nl-NL" altLang="nl-NL" dirty="0">
                <a:ea typeface="Geneva" pitchFamily="-108" charset="-128"/>
              </a:rPr>
              <a:t>GLP-1-agonisten veroorzaken gewichtsafname, vanwege een remmend effect op de maaglediging en effecten op het hongergevoel. </a:t>
            </a:r>
          </a:p>
          <a:p>
            <a:endParaRPr lang="nl-NL" altLang="nl-NL" dirty="0">
              <a:ea typeface="Geneva" pitchFamily="-108" charset="-128"/>
            </a:endParaRPr>
          </a:p>
          <a:p>
            <a:r>
              <a:rPr lang="nl-NL" altLang="nl-NL" dirty="0">
                <a:ea typeface="Geneva" pitchFamily="-108" charset="-128"/>
              </a:rPr>
              <a:t>Bronnen</a:t>
            </a:r>
            <a:r>
              <a:rPr lang="nl-NL" altLang="nl-NL" baseline="0" dirty="0">
                <a:ea typeface="Geneva" pitchFamily="-108" charset="-128"/>
              </a:rPr>
              <a:t> (voor volledige bronnen zie NHG standaard DMII en http://www.medicijnbalans.nl/medicijngroepen/glp-1-agonisten, info op sheets is gebaseerd op de NHG-standaard en medicijnbalans.nl)</a:t>
            </a:r>
            <a:endParaRPr lang="nl-NL" altLang="nl-NL" dirty="0">
              <a:ea typeface="Geneva" pitchFamily="-108" charset="-128"/>
            </a:endParaRPr>
          </a:p>
          <a:p>
            <a:pPr marL="0" indent="0">
              <a:buNone/>
            </a:pPr>
            <a:endParaRPr lang="nl-NL" altLang="nl-NL" dirty="0">
              <a:ea typeface="Geneva" pitchFamily="-108" charset="-128"/>
            </a:endParaRPr>
          </a:p>
          <a:p>
            <a:pPr marL="0" indent="0">
              <a:buNone/>
            </a:pPr>
            <a:r>
              <a:rPr lang="nl-NL" altLang="nl-NL" dirty="0">
                <a:ea typeface="Geneva" pitchFamily="-108" charset="-128"/>
              </a:rPr>
              <a:t>1.</a:t>
            </a:r>
            <a:r>
              <a:rPr lang="nl-NL" altLang="nl-NL" baseline="0" dirty="0">
                <a:ea typeface="Geneva" pitchFamily="-108" charset="-128"/>
              </a:rPr>
              <a:t> </a:t>
            </a:r>
            <a:r>
              <a:rPr lang="nl-NL" altLang="nl-NL" dirty="0">
                <a:ea typeface="Geneva" pitchFamily="-108" charset="-128"/>
              </a:rPr>
              <a:t>Gorter</a:t>
            </a:r>
            <a:r>
              <a:rPr lang="nl-NL" altLang="nl-NL" baseline="0" dirty="0">
                <a:ea typeface="Geneva" pitchFamily="-108" charset="-128"/>
              </a:rPr>
              <a:t> 2012 (“onderzoeken”)</a:t>
            </a:r>
          </a:p>
          <a:p>
            <a:pPr marL="0" indent="0">
              <a:buNone/>
            </a:pPr>
            <a:r>
              <a:rPr lang="nl-NL" altLang="nl-NL" baseline="0" dirty="0">
                <a:ea typeface="Geneva" pitchFamily="-108" charset="-128"/>
              </a:rPr>
              <a:t>2. </a:t>
            </a:r>
            <a:r>
              <a:rPr lang="nl-NL" altLang="nl-NL" baseline="0" dirty="0" err="1">
                <a:ea typeface="Geneva" pitchFamily="-108" charset="-128"/>
              </a:rPr>
              <a:t>Singh</a:t>
            </a:r>
            <a:r>
              <a:rPr lang="nl-NL" altLang="nl-NL" baseline="0" dirty="0">
                <a:ea typeface="Geneva" pitchFamily="-108" charset="-128"/>
              </a:rPr>
              <a:t> 2013 (</a:t>
            </a:r>
            <a:r>
              <a:rPr lang="nl-NL" altLang="nl-NL" baseline="0" dirty="0" err="1">
                <a:ea typeface="Geneva" pitchFamily="-108" charset="-128"/>
              </a:rPr>
              <a:t>gematcht</a:t>
            </a:r>
            <a:r>
              <a:rPr lang="nl-NL" altLang="nl-NL" baseline="0" dirty="0">
                <a:ea typeface="Geneva" pitchFamily="-108" charset="-128"/>
              </a:rPr>
              <a:t> case-control onderzoek)</a:t>
            </a:r>
          </a:p>
          <a:p>
            <a:pPr marL="0" indent="0">
              <a:buNone/>
            </a:pPr>
            <a:r>
              <a:rPr lang="nl-NL" altLang="nl-NL" baseline="0" dirty="0">
                <a:ea typeface="Geneva" pitchFamily="-108" charset="-128"/>
              </a:rPr>
              <a:t>3. EMA 2013  </a:t>
            </a:r>
            <a:endParaRPr lang="nl-NL" altLang="nl-NL" dirty="0">
              <a:ea typeface="Geneva" pitchFamily="-108" charset="-128"/>
            </a:endParaRPr>
          </a:p>
          <a:p>
            <a:r>
              <a:rPr lang="nl-NL" altLang="nl-NL" dirty="0">
                <a:ea typeface="Geneva" pitchFamily="-108" charset="-128"/>
              </a:rPr>
              <a:t>4. </a:t>
            </a:r>
            <a:r>
              <a:rPr lang="nl-NL" altLang="nl-NL" dirty="0" err="1">
                <a:ea typeface="Geneva" pitchFamily="-108" charset="-128"/>
              </a:rPr>
              <a:t>Egan</a:t>
            </a:r>
            <a:r>
              <a:rPr lang="nl-NL" altLang="nl-NL" baseline="0" dirty="0">
                <a:ea typeface="Geneva" pitchFamily="-108" charset="-128"/>
              </a:rPr>
              <a:t> 2014 (EMA en FDA)</a:t>
            </a:r>
          </a:p>
          <a:p>
            <a:r>
              <a:rPr lang="nl-NL" altLang="nl-NL" baseline="0" dirty="0">
                <a:ea typeface="Geneva" pitchFamily="-108" charset="-128"/>
              </a:rPr>
              <a:t>5. </a:t>
            </a:r>
            <a:r>
              <a:rPr lang="nl-NL" altLang="nl-NL" baseline="0" dirty="0" err="1">
                <a:ea typeface="Geneva" pitchFamily="-108" charset="-128"/>
              </a:rPr>
              <a:t>Soranna</a:t>
            </a:r>
            <a:r>
              <a:rPr lang="nl-NL" altLang="nl-NL" baseline="0" dirty="0">
                <a:ea typeface="Geneva" pitchFamily="-108" charset="-128"/>
              </a:rPr>
              <a:t> 2015 (case control)</a:t>
            </a:r>
          </a:p>
          <a:p>
            <a:endParaRPr lang="nl-NL" altLang="nl-NL" baseline="0" dirty="0">
              <a:ea typeface="Geneva" pitchFamily="-108" charset="-128"/>
            </a:endParaRPr>
          </a:p>
          <a:p>
            <a:r>
              <a:rPr lang="nl-NL" altLang="nl-NL" baseline="0" dirty="0">
                <a:ea typeface="Geneva" pitchFamily="-108" charset="-128"/>
              </a:rPr>
              <a:t>6. </a:t>
            </a:r>
            <a:r>
              <a:rPr lang="nl-NL" altLang="nl-NL" baseline="0" dirty="0" err="1">
                <a:ea typeface="Geneva" pitchFamily="-108" charset="-128"/>
              </a:rPr>
              <a:t>Garber</a:t>
            </a:r>
            <a:r>
              <a:rPr lang="nl-NL" altLang="nl-NL" baseline="0" dirty="0">
                <a:ea typeface="Geneva" pitchFamily="-108" charset="-128"/>
              </a:rPr>
              <a:t> 2009 (RCT)</a:t>
            </a:r>
          </a:p>
          <a:p>
            <a:r>
              <a:rPr lang="nl-NL" altLang="nl-NL" baseline="0" dirty="0">
                <a:ea typeface="Geneva" pitchFamily="-108" charset="-128"/>
              </a:rPr>
              <a:t>7. </a:t>
            </a:r>
            <a:r>
              <a:rPr lang="nl-NL" altLang="nl-NL" baseline="0" dirty="0" err="1">
                <a:ea typeface="Geneva" pitchFamily="-108" charset="-128"/>
              </a:rPr>
              <a:t>Shyangdan</a:t>
            </a:r>
            <a:r>
              <a:rPr lang="nl-NL" altLang="nl-NL" baseline="0" dirty="0">
                <a:ea typeface="Geneva" pitchFamily="-108" charset="-128"/>
              </a:rPr>
              <a:t> 2011 (</a:t>
            </a:r>
            <a:r>
              <a:rPr lang="nl-NL" altLang="nl-NL" baseline="0" dirty="0" err="1">
                <a:ea typeface="Geneva" pitchFamily="-108" charset="-128"/>
              </a:rPr>
              <a:t>Cochrane</a:t>
            </a:r>
            <a:r>
              <a:rPr lang="nl-NL" altLang="nl-NL" baseline="0" dirty="0">
                <a:ea typeface="Geneva" pitchFamily="-108" charset="-128"/>
              </a:rPr>
              <a:t> review)</a:t>
            </a:r>
          </a:p>
          <a:p>
            <a:r>
              <a:rPr lang="nl-NL" altLang="nl-NL" baseline="0" dirty="0">
                <a:ea typeface="Geneva" pitchFamily="-108" charset="-128"/>
              </a:rPr>
              <a:t>8. </a:t>
            </a:r>
            <a:r>
              <a:rPr lang="nl-NL" altLang="nl-NL" baseline="0" dirty="0" err="1">
                <a:ea typeface="Geneva" pitchFamily="-108" charset="-128"/>
              </a:rPr>
              <a:t>Moretto</a:t>
            </a:r>
            <a:r>
              <a:rPr lang="nl-NL" altLang="nl-NL" baseline="0" dirty="0">
                <a:ea typeface="Geneva" pitchFamily="-108" charset="-128"/>
              </a:rPr>
              <a:t> 2008 (RCT)</a:t>
            </a:r>
          </a:p>
          <a:p>
            <a:r>
              <a:rPr lang="nl-NL" altLang="nl-NL" baseline="0" dirty="0">
                <a:ea typeface="Geneva" pitchFamily="-108" charset="-128"/>
              </a:rPr>
              <a:t>9. </a:t>
            </a:r>
            <a:r>
              <a:rPr lang="nl-NL" altLang="nl-NL" baseline="0" dirty="0" err="1">
                <a:ea typeface="Geneva" pitchFamily="-108" charset="-128"/>
              </a:rPr>
              <a:t>Villsboll</a:t>
            </a:r>
            <a:r>
              <a:rPr lang="nl-NL" altLang="nl-NL" baseline="0" dirty="0">
                <a:ea typeface="Geneva" pitchFamily="-108" charset="-128"/>
              </a:rPr>
              <a:t> 2012 (systematische review)</a:t>
            </a:r>
          </a:p>
          <a:p>
            <a:r>
              <a:rPr lang="nl-NL" altLang="nl-NL" baseline="0" dirty="0">
                <a:ea typeface="Geneva" pitchFamily="-108" charset="-128"/>
              </a:rPr>
              <a:t>10. Gorter 2012 (systematische review)</a:t>
            </a:r>
            <a:endParaRPr lang="nl-NL" altLang="nl-NL" dirty="0">
              <a:ea typeface="Geneva" pitchFamily="-108" charset="-128"/>
            </a:endParaRPr>
          </a:p>
        </p:txBody>
      </p:sp>
      <p:sp>
        <p:nvSpPr>
          <p:cNvPr id="51204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accent1"/>
                </a:solidFill>
                <a:latin typeface="Verdana" pitchFamily="34" charset="0"/>
                <a:ea typeface="Geneva" pitchFamily="-108" charset="-128"/>
              </a:defRPr>
            </a:lvl1pPr>
            <a:lvl2pPr marL="742950" indent="-285750" eaLnBrk="0" hangingPunct="0">
              <a:defRPr sz="1400">
                <a:solidFill>
                  <a:schemeClr val="accent1"/>
                </a:solidFill>
                <a:latin typeface="Verdana" pitchFamily="34" charset="0"/>
                <a:ea typeface="Geneva" pitchFamily="-108" charset="-128"/>
              </a:defRPr>
            </a:lvl2pPr>
            <a:lvl3pPr marL="1143000" indent="-228600" eaLnBrk="0" hangingPunct="0">
              <a:defRPr sz="1400">
                <a:solidFill>
                  <a:schemeClr val="accent1"/>
                </a:solidFill>
                <a:latin typeface="Verdana" pitchFamily="34" charset="0"/>
                <a:ea typeface="Geneva" pitchFamily="-108" charset="-128"/>
              </a:defRPr>
            </a:lvl3pPr>
            <a:lvl4pPr marL="1600200" indent="-228600" eaLnBrk="0" hangingPunct="0">
              <a:defRPr sz="1400">
                <a:solidFill>
                  <a:schemeClr val="accent1"/>
                </a:solidFill>
                <a:latin typeface="Verdana" pitchFamily="34" charset="0"/>
                <a:ea typeface="Geneva" pitchFamily="-108" charset="-128"/>
              </a:defRPr>
            </a:lvl4pPr>
            <a:lvl5pPr marL="2057400" indent="-228600" eaLnBrk="0" hangingPunct="0">
              <a:defRPr sz="1400">
                <a:solidFill>
                  <a:schemeClr val="accent1"/>
                </a:solidFill>
                <a:latin typeface="Verdana" pitchFamily="34" charset="0"/>
                <a:ea typeface="Geneva" pitchFamily="-10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1"/>
                </a:solidFill>
                <a:latin typeface="Verdana" pitchFamily="34" charset="0"/>
                <a:ea typeface="Geneva" pitchFamily="-10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1"/>
                </a:solidFill>
                <a:latin typeface="Verdana" pitchFamily="34" charset="0"/>
                <a:ea typeface="Geneva" pitchFamily="-10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1"/>
                </a:solidFill>
                <a:latin typeface="Verdana" pitchFamily="34" charset="0"/>
                <a:ea typeface="Geneva" pitchFamily="-10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1"/>
                </a:solidFill>
                <a:latin typeface="Verdana" pitchFamily="34" charset="0"/>
                <a:ea typeface="Geneva" pitchFamily="-108" charset="-128"/>
              </a:defRPr>
            </a:lvl9pPr>
          </a:lstStyle>
          <a:p>
            <a:fld id="{783D2D9B-9AE9-4CDF-BE6B-7F060E943889}" type="slidenum">
              <a:rPr lang="nl-NL" altLang="nl-NL" sz="1200" smtClean="0">
                <a:solidFill>
                  <a:prstClr val="black"/>
                </a:solidFill>
              </a:rPr>
              <a:pPr/>
              <a:t>52</a:t>
            </a:fld>
            <a:endParaRPr lang="nl-NL" altLang="nl-NL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3509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l-NL" altLang="nl-NL" dirty="0">
                <a:ea typeface="Geneva" pitchFamily="-108" charset="-128"/>
              </a:rPr>
              <a:t>De exacte interacties verschillen per GLP-1-agonist. </a:t>
            </a:r>
          </a:p>
          <a:p>
            <a:endParaRPr lang="nl-NL" altLang="nl-NL" dirty="0">
              <a:ea typeface="Geneva" pitchFamily="-108" charset="-128"/>
            </a:endParaRPr>
          </a:p>
          <a:p>
            <a:r>
              <a:rPr lang="nl-NL" altLang="nl-NL" dirty="0">
                <a:ea typeface="Geneva" pitchFamily="-108" charset="-128"/>
              </a:rPr>
              <a:t>Bron</a:t>
            </a:r>
            <a:r>
              <a:rPr lang="nl-NL" altLang="nl-NL" baseline="0" dirty="0">
                <a:ea typeface="Geneva" pitchFamily="-108" charset="-128"/>
              </a:rPr>
              <a:t> (naast medicijnbalans.nl)</a:t>
            </a:r>
            <a:r>
              <a:rPr lang="nl-NL" altLang="nl-NL" dirty="0">
                <a:ea typeface="Geneva" pitchFamily="-108" charset="-128"/>
              </a:rPr>
              <a:t>:</a:t>
            </a:r>
          </a:p>
          <a:p>
            <a:r>
              <a:rPr lang="nl-NL" altLang="nl-NL" dirty="0">
                <a:ea typeface="Geneva" pitchFamily="-108" charset="-128"/>
              </a:rPr>
              <a:t>-</a:t>
            </a:r>
            <a:r>
              <a:rPr lang="nl-NL" altLang="nl-NL" dirty="0" err="1">
                <a:ea typeface="Geneva" pitchFamily="-108" charset="-128"/>
              </a:rPr>
              <a:t>SPC’s</a:t>
            </a:r>
            <a:r>
              <a:rPr lang="nl-NL" altLang="nl-NL" dirty="0">
                <a:ea typeface="Geneva" pitchFamily="-108" charset="-128"/>
              </a:rPr>
              <a:t> GLP-1-agonisten</a:t>
            </a:r>
          </a:p>
        </p:txBody>
      </p:sp>
      <p:sp>
        <p:nvSpPr>
          <p:cNvPr id="52228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accent1"/>
                </a:solidFill>
                <a:latin typeface="Verdana" pitchFamily="34" charset="0"/>
                <a:ea typeface="Geneva" pitchFamily="-108" charset="-128"/>
              </a:defRPr>
            </a:lvl1pPr>
            <a:lvl2pPr marL="742950" indent="-285750" eaLnBrk="0" hangingPunct="0">
              <a:defRPr sz="1400">
                <a:solidFill>
                  <a:schemeClr val="accent1"/>
                </a:solidFill>
                <a:latin typeface="Verdana" pitchFamily="34" charset="0"/>
                <a:ea typeface="Geneva" pitchFamily="-108" charset="-128"/>
              </a:defRPr>
            </a:lvl2pPr>
            <a:lvl3pPr marL="1143000" indent="-228600" eaLnBrk="0" hangingPunct="0">
              <a:defRPr sz="1400">
                <a:solidFill>
                  <a:schemeClr val="accent1"/>
                </a:solidFill>
                <a:latin typeface="Verdana" pitchFamily="34" charset="0"/>
                <a:ea typeface="Geneva" pitchFamily="-108" charset="-128"/>
              </a:defRPr>
            </a:lvl3pPr>
            <a:lvl4pPr marL="1600200" indent="-228600" eaLnBrk="0" hangingPunct="0">
              <a:defRPr sz="1400">
                <a:solidFill>
                  <a:schemeClr val="accent1"/>
                </a:solidFill>
                <a:latin typeface="Verdana" pitchFamily="34" charset="0"/>
                <a:ea typeface="Geneva" pitchFamily="-108" charset="-128"/>
              </a:defRPr>
            </a:lvl4pPr>
            <a:lvl5pPr marL="2057400" indent="-228600" eaLnBrk="0" hangingPunct="0">
              <a:defRPr sz="1400">
                <a:solidFill>
                  <a:schemeClr val="accent1"/>
                </a:solidFill>
                <a:latin typeface="Verdana" pitchFamily="34" charset="0"/>
                <a:ea typeface="Geneva" pitchFamily="-10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1"/>
                </a:solidFill>
                <a:latin typeface="Verdana" pitchFamily="34" charset="0"/>
                <a:ea typeface="Geneva" pitchFamily="-10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1"/>
                </a:solidFill>
                <a:latin typeface="Verdana" pitchFamily="34" charset="0"/>
                <a:ea typeface="Geneva" pitchFamily="-10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1"/>
                </a:solidFill>
                <a:latin typeface="Verdana" pitchFamily="34" charset="0"/>
                <a:ea typeface="Geneva" pitchFamily="-10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1"/>
                </a:solidFill>
                <a:latin typeface="Verdana" pitchFamily="34" charset="0"/>
                <a:ea typeface="Geneva" pitchFamily="-108" charset="-128"/>
              </a:defRPr>
            </a:lvl9pPr>
          </a:lstStyle>
          <a:p>
            <a:fld id="{A237D42F-06D2-4E33-A60B-54D4BBCCAF9F}" type="slidenum">
              <a:rPr lang="nl-NL" altLang="nl-NL" sz="1200" smtClean="0">
                <a:solidFill>
                  <a:prstClr val="black"/>
                </a:solidFill>
              </a:rPr>
              <a:pPr/>
              <a:t>59</a:t>
            </a:fld>
            <a:endParaRPr lang="nl-NL" altLang="nl-NL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4078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l-NL" altLang="nl-NL" dirty="0">
                <a:ea typeface="Geneva" pitchFamily="-108" charset="-128"/>
              </a:rPr>
              <a:t>Zie voor de meest recente kosten www.medicijnbalans.nl/medicijngroepen/glp-1-agonisten/kosten </a:t>
            </a:r>
            <a:r>
              <a:rPr lang="nl-NL" altLang="nl-NL" dirty="0">
                <a:ea typeface="Geneva" pitchFamily="-108" charset="-128"/>
                <a:sym typeface="Wingdings" panose="05000000000000000000" pitchFamily="2" charset="2"/>
              </a:rPr>
              <a:t> gedaan in november</a:t>
            </a:r>
            <a:endParaRPr lang="nl-NL" altLang="nl-NL" dirty="0">
              <a:ea typeface="Geneva" pitchFamily="-108" charset="-128"/>
            </a:endParaRPr>
          </a:p>
        </p:txBody>
      </p:sp>
      <p:sp>
        <p:nvSpPr>
          <p:cNvPr id="53252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Verdana" pitchFamily="34" charset="0"/>
                <a:ea typeface="Geneva" pitchFamily="-108" charset="-128"/>
              </a:defRPr>
            </a:lvl1pPr>
            <a:lvl2pPr marL="742950" indent="-285750"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Verdana" pitchFamily="34" charset="0"/>
                <a:ea typeface="Geneva" pitchFamily="-108" charset="-128"/>
              </a:defRPr>
            </a:lvl2pPr>
            <a:lvl3pPr marL="1143000" indent="-228600"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Verdana" pitchFamily="34" charset="0"/>
                <a:ea typeface="Geneva" pitchFamily="-108" charset="-128"/>
              </a:defRPr>
            </a:lvl3pPr>
            <a:lvl4pPr marL="1600200" indent="-228600"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Verdana" pitchFamily="34" charset="0"/>
                <a:ea typeface="Geneva" pitchFamily="-108" charset="-128"/>
              </a:defRPr>
            </a:lvl4pPr>
            <a:lvl5pPr marL="2057400" indent="-228600"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Verdana" pitchFamily="34" charset="0"/>
                <a:ea typeface="Geneva" pitchFamily="-10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Verdana" pitchFamily="34" charset="0"/>
                <a:ea typeface="Geneva" pitchFamily="-10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Verdana" pitchFamily="34" charset="0"/>
                <a:ea typeface="Geneva" pitchFamily="-10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Verdana" pitchFamily="34" charset="0"/>
                <a:ea typeface="Geneva" pitchFamily="-10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Verdana" pitchFamily="34" charset="0"/>
                <a:ea typeface="Geneva" pitchFamily="-108" charset="-128"/>
              </a:defRPr>
            </a:lvl9pPr>
          </a:lstStyle>
          <a:p>
            <a:pPr>
              <a:spcBef>
                <a:spcPct val="0"/>
              </a:spcBef>
            </a:pPr>
            <a:fld id="{C2ADEC5A-4F03-4292-9820-910CC24A22F7}" type="slidenum">
              <a:rPr lang="nl-NL" altLang="nl-NL" sz="1200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61</a:t>
            </a:fld>
            <a:endParaRPr lang="nl-NL" altLang="nl-NL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9846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I.c.m. = in</a:t>
            </a:r>
            <a:r>
              <a:rPr lang="nl-NL" baseline="0" dirty="0"/>
              <a:t> combinatie met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76C038-9150-4176-AE14-071E23D9B31B}" type="slidenum">
              <a:rPr lang="nl-NL" smtClean="0">
                <a:solidFill>
                  <a:srgbClr val="4F81BD"/>
                </a:solidFill>
              </a:rPr>
              <a:pPr>
                <a:defRPr/>
              </a:pPr>
              <a:t>65</a:t>
            </a:fld>
            <a:endParaRPr lang="nl-NL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2045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Relatieve</a:t>
            </a:r>
            <a:r>
              <a:rPr lang="en-US" baseline="0" dirty="0"/>
              <a:t> </a:t>
            </a:r>
            <a:r>
              <a:rPr lang="en-US" baseline="0" dirty="0" err="1"/>
              <a:t>risicoreductie</a:t>
            </a:r>
            <a:r>
              <a:rPr lang="en-US" baseline="0" dirty="0"/>
              <a:t> 50% </a:t>
            </a:r>
          </a:p>
          <a:p>
            <a:r>
              <a:rPr lang="en-US" baseline="0" dirty="0"/>
              <a:t>In </a:t>
            </a:r>
            <a:r>
              <a:rPr lang="en-US" baseline="0" dirty="0" err="1"/>
              <a:t>abslolute</a:t>
            </a:r>
            <a:r>
              <a:rPr lang="en-US" baseline="0" dirty="0"/>
              <a:t> </a:t>
            </a:r>
            <a:r>
              <a:rPr lang="en-US" baseline="0" dirty="0" err="1"/>
              <a:t>getallen</a:t>
            </a:r>
            <a:r>
              <a:rPr lang="en-US" baseline="0" dirty="0"/>
              <a:t> </a:t>
            </a:r>
            <a:r>
              <a:rPr lang="en-US" baseline="0" dirty="0" err="1"/>
              <a:t>gaat</a:t>
            </a:r>
            <a:r>
              <a:rPr lang="en-US" baseline="0" dirty="0"/>
              <a:t> het </a:t>
            </a:r>
            <a:r>
              <a:rPr lang="en-US" baseline="0" dirty="0" err="1"/>
              <a:t>echter</a:t>
            </a:r>
            <a:r>
              <a:rPr lang="en-US" baseline="0" dirty="0"/>
              <a:t> om </a:t>
            </a:r>
            <a:r>
              <a:rPr lang="en-US" baseline="0" dirty="0" err="1"/>
              <a:t>een</a:t>
            </a:r>
            <a:r>
              <a:rPr lang="en-US" baseline="0" dirty="0"/>
              <a:t> </a:t>
            </a:r>
            <a:r>
              <a:rPr lang="en-US" baseline="0" dirty="0" err="1"/>
              <a:t>zeldzame</a:t>
            </a:r>
            <a:r>
              <a:rPr lang="en-US" baseline="0" dirty="0"/>
              <a:t> </a:t>
            </a:r>
            <a:r>
              <a:rPr lang="en-US" baseline="0" dirty="0" err="1"/>
              <a:t>gebeurtenis</a:t>
            </a:r>
            <a:r>
              <a:rPr lang="en-US" baseline="0" dirty="0"/>
              <a:t> </a:t>
            </a:r>
            <a:r>
              <a:rPr lang="en-US" baseline="0" dirty="0" err="1"/>
              <a:t>bij</a:t>
            </a:r>
            <a:r>
              <a:rPr lang="en-US" baseline="0" dirty="0"/>
              <a:t> NPH die heel </a:t>
            </a:r>
            <a:r>
              <a:rPr lang="en-US" baseline="0" dirty="0" err="1"/>
              <a:t>zeldzaam</a:t>
            </a:r>
            <a:r>
              <a:rPr lang="en-US" baseline="0" dirty="0"/>
              <a:t> </a:t>
            </a:r>
            <a:r>
              <a:rPr lang="en-US" baseline="0" dirty="0" err="1"/>
              <a:t>wordt</a:t>
            </a:r>
            <a:r>
              <a:rPr lang="en-US" baseline="0" dirty="0"/>
              <a:t> </a:t>
            </a:r>
            <a:r>
              <a:rPr lang="en-US" baseline="0" dirty="0" err="1"/>
              <a:t>bij</a:t>
            </a:r>
            <a:r>
              <a:rPr lang="en-US" baseline="0" dirty="0"/>
              <a:t> </a:t>
            </a:r>
            <a:r>
              <a:rPr lang="en-US" baseline="0" dirty="0" err="1"/>
              <a:t>langwerkend</a:t>
            </a:r>
            <a:r>
              <a:rPr lang="en-US" baseline="0" dirty="0"/>
              <a:t> </a:t>
            </a:r>
            <a:r>
              <a:rPr lang="en-US" baseline="0" dirty="0" err="1"/>
              <a:t>analoog</a:t>
            </a:r>
            <a:endParaRPr lang="en-US" baseline="0" dirty="0"/>
          </a:p>
          <a:p>
            <a:r>
              <a:rPr lang="en-US" baseline="0" dirty="0"/>
              <a:t>… </a:t>
            </a:r>
            <a:r>
              <a:rPr lang="en-US" baseline="0" dirty="0" err="1"/>
              <a:t>toch</a:t>
            </a:r>
            <a:r>
              <a:rPr lang="en-US" baseline="0" dirty="0"/>
              <a:t> nog steeds </a:t>
            </a:r>
            <a:r>
              <a:rPr lang="en-US" baseline="0" dirty="0" err="1"/>
              <a:t>niet</a:t>
            </a:r>
            <a:r>
              <a:rPr lang="en-US" baseline="0" dirty="0"/>
              <a:t> </a:t>
            </a:r>
            <a:r>
              <a:rPr lang="en-US" baseline="0" dirty="0" err="1"/>
              <a:t>uitgesloten</a:t>
            </a:r>
            <a:endParaRPr lang="en-US" baseline="0" dirty="0"/>
          </a:p>
          <a:p>
            <a:r>
              <a:rPr lang="en-US" baseline="0" dirty="0"/>
              <a:t>Cave: in studies </a:t>
            </a:r>
            <a:r>
              <a:rPr lang="en-US" baseline="0" dirty="0" err="1"/>
              <a:t>streefwaarden</a:t>
            </a:r>
            <a:r>
              <a:rPr lang="en-US" baseline="0" dirty="0"/>
              <a:t> lager &lt;6,6 of 5,6 </a:t>
            </a:r>
            <a:r>
              <a:rPr lang="en-US" baseline="0" dirty="0" err="1"/>
              <a:t>dan</a:t>
            </a:r>
            <a:r>
              <a:rPr lang="en-US" baseline="0" dirty="0"/>
              <a:t> in </a:t>
            </a:r>
            <a:r>
              <a:rPr lang="en-US" baseline="0" dirty="0" err="1"/>
              <a:t>dgl</a:t>
            </a:r>
            <a:r>
              <a:rPr lang="en-US" baseline="0" dirty="0"/>
              <a:t> </a:t>
            </a:r>
            <a:r>
              <a:rPr lang="en-US" baseline="0" dirty="0" err="1"/>
              <a:t>zorg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76C038-9150-4176-AE14-071E23D9B31B}" type="slidenum">
              <a:rPr lang="nl-NL" smtClean="0">
                <a:solidFill>
                  <a:srgbClr val="4F81BD"/>
                </a:solidFill>
              </a:rPr>
              <a:pPr>
                <a:defRPr/>
              </a:pPr>
              <a:t>69</a:t>
            </a:fld>
            <a:endParaRPr lang="nl-NL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3397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l-NL" altLang="nl-NL" dirty="0">
                <a:ea typeface="Geneva" pitchFamily="-108" charset="-128"/>
              </a:rPr>
              <a:t>Voor meer informatie over insuline </a:t>
            </a:r>
            <a:r>
              <a:rPr lang="nl-NL" altLang="nl-NL" dirty="0" err="1">
                <a:ea typeface="Geneva" pitchFamily="-108" charset="-128"/>
              </a:rPr>
              <a:t>glargine</a:t>
            </a:r>
            <a:r>
              <a:rPr lang="nl-NL" altLang="nl-NL" dirty="0">
                <a:ea typeface="Geneva" pitchFamily="-108" charset="-128"/>
              </a:rPr>
              <a:t> (</a:t>
            </a:r>
            <a:r>
              <a:rPr lang="nl-NL" altLang="nl-NL" dirty="0" err="1">
                <a:ea typeface="Geneva" pitchFamily="-108" charset="-128"/>
              </a:rPr>
              <a:t>Toujeo</a:t>
            </a:r>
            <a:r>
              <a:rPr lang="nl-NL" altLang="nl-NL" dirty="0">
                <a:ea typeface="Geneva" pitchFamily="-108" charset="-128"/>
              </a:rPr>
              <a:t>®), zie www.medicijnbalans.nl/medicijngroepen/nieuw-geregistreerd1 en klik rechts op insuline </a:t>
            </a:r>
            <a:r>
              <a:rPr lang="nl-NL" altLang="nl-NL" dirty="0" err="1">
                <a:ea typeface="Geneva" pitchFamily="-108" charset="-128"/>
              </a:rPr>
              <a:t>glargine</a:t>
            </a:r>
            <a:r>
              <a:rPr lang="nl-NL" altLang="nl-NL" dirty="0">
                <a:ea typeface="Geneva" pitchFamily="-108" charset="-128"/>
              </a:rPr>
              <a:t> (</a:t>
            </a:r>
            <a:r>
              <a:rPr lang="nl-NL" altLang="nl-NL" dirty="0" err="1">
                <a:ea typeface="Geneva" pitchFamily="-108" charset="-128"/>
              </a:rPr>
              <a:t>Toujeo</a:t>
            </a:r>
            <a:r>
              <a:rPr lang="nl-NL" altLang="nl-NL" dirty="0">
                <a:ea typeface="Geneva" pitchFamily="-108" charset="-128"/>
              </a:rPr>
              <a:t>®).</a:t>
            </a:r>
          </a:p>
        </p:txBody>
      </p:sp>
      <p:sp>
        <p:nvSpPr>
          <p:cNvPr id="60420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accent1"/>
                </a:solidFill>
                <a:latin typeface="Verdana" pitchFamily="34" charset="0"/>
                <a:ea typeface="Geneva" pitchFamily="-108" charset="-128"/>
              </a:defRPr>
            </a:lvl1pPr>
            <a:lvl2pPr marL="742950" indent="-285750" eaLnBrk="0" hangingPunct="0">
              <a:defRPr sz="1400">
                <a:solidFill>
                  <a:schemeClr val="accent1"/>
                </a:solidFill>
                <a:latin typeface="Verdana" pitchFamily="34" charset="0"/>
                <a:ea typeface="Geneva" pitchFamily="-108" charset="-128"/>
              </a:defRPr>
            </a:lvl2pPr>
            <a:lvl3pPr marL="1143000" indent="-228600" eaLnBrk="0" hangingPunct="0">
              <a:defRPr sz="1400">
                <a:solidFill>
                  <a:schemeClr val="accent1"/>
                </a:solidFill>
                <a:latin typeface="Verdana" pitchFamily="34" charset="0"/>
                <a:ea typeface="Geneva" pitchFamily="-108" charset="-128"/>
              </a:defRPr>
            </a:lvl3pPr>
            <a:lvl4pPr marL="1600200" indent="-228600" eaLnBrk="0" hangingPunct="0">
              <a:defRPr sz="1400">
                <a:solidFill>
                  <a:schemeClr val="accent1"/>
                </a:solidFill>
                <a:latin typeface="Verdana" pitchFamily="34" charset="0"/>
                <a:ea typeface="Geneva" pitchFamily="-108" charset="-128"/>
              </a:defRPr>
            </a:lvl4pPr>
            <a:lvl5pPr marL="2057400" indent="-228600" eaLnBrk="0" hangingPunct="0">
              <a:defRPr sz="1400">
                <a:solidFill>
                  <a:schemeClr val="accent1"/>
                </a:solidFill>
                <a:latin typeface="Verdana" pitchFamily="34" charset="0"/>
                <a:ea typeface="Geneva" pitchFamily="-10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1"/>
                </a:solidFill>
                <a:latin typeface="Verdana" pitchFamily="34" charset="0"/>
                <a:ea typeface="Geneva" pitchFamily="-10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1"/>
                </a:solidFill>
                <a:latin typeface="Verdana" pitchFamily="34" charset="0"/>
                <a:ea typeface="Geneva" pitchFamily="-10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1"/>
                </a:solidFill>
                <a:latin typeface="Verdana" pitchFamily="34" charset="0"/>
                <a:ea typeface="Geneva" pitchFamily="-10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1"/>
                </a:solidFill>
                <a:latin typeface="Verdana" pitchFamily="34" charset="0"/>
                <a:ea typeface="Geneva" pitchFamily="-108" charset="-128"/>
              </a:defRPr>
            </a:lvl9pPr>
          </a:lstStyle>
          <a:p>
            <a:fld id="{56D156B9-E795-4497-9EC5-D86EACEC87E2}" type="slidenum">
              <a:rPr lang="nl-NL" altLang="nl-NL" sz="1200" smtClean="0">
                <a:solidFill>
                  <a:prstClr val="black"/>
                </a:solidFill>
              </a:rPr>
              <a:pPr/>
              <a:t>71</a:t>
            </a:fld>
            <a:endParaRPr lang="nl-NL" altLang="nl-NL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5267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Abasaglar</a:t>
            </a:r>
            <a:r>
              <a:rPr lang="nl-NL" baseline="0" dirty="0"/>
              <a:t> is het goedkoopste insuline </a:t>
            </a:r>
            <a:r>
              <a:rPr lang="nl-NL" baseline="0" dirty="0" err="1"/>
              <a:t>glargine</a:t>
            </a:r>
            <a:r>
              <a:rPr lang="nl-NL" baseline="0" dirty="0"/>
              <a:t> preparaat.</a:t>
            </a:r>
          </a:p>
          <a:p>
            <a:endParaRPr lang="nl-NL" baseline="0" dirty="0"/>
          </a:p>
          <a:p>
            <a:r>
              <a:rPr lang="nl-NL" baseline="0" dirty="0" err="1"/>
              <a:t>Biosimilars</a:t>
            </a:r>
            <a:r>
              <a:rPr lang="nl-NL" baseline="0" dirty="0"/>
              <a:t>.</a:t>
            </a:r>
          </a:p>
          <a:p>
            <a:endParaRPr lang="nl-NL" baseline="0" dirty="0"/>
          </a:p>
          <a:p>
            <a:r>
              <a:rPr lang="nl-NL" baseline="0" dirty="0" err="1"/>
              <a:t>Lantus</a:t>
            </a:r>
            <a:r>
              <a:rPr lang="nl-NL" baseline="0" dirty="0"/>
              <a:t> preparaten en </a:t>
            </a:r>
            <a:r>
              <a:rPr lang="nl-NL" baseline="0" dirty="0" err="1"/>
              <a:t>Toujeo</a:t>
            </a:r>
            <a:r>
              <a:rPr lang="nl-NL" baseline="0" dirty="0"/>
              <a:t> zijn van </a:t>
            </a:r>
            <a:r>
              <a:rPr lang="nl-NL" baseline="0" dirty="0" err="1"/>
              <a:t>Sanofi</a:t>
            </a:r>
            <a:r>
              <a:rPr lang="nl-NL" baseline="0" dirty="0"/>
              <a:t>-Aventis.</a:t>
            </a:r>
          </a:p>
          <a:p>
            <a:r>
              <a:rPr lang="nl-NL" baseline="0" dirty="0" err="1"/>
              <a:t>Abasaglar</a:t>
            </a:r>
            <a:r>
              <a:rPr lang="nl-NL" baseline="0" dirty="0"/>
              <a:t> is van Eli Lilly.</a:t>
            </a:r>
          </a:p>
          <a:p>
            <a:endParaRPr lang="en-US" baseline="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900" dirty="0"/>
              <a:t>Insuline </a:t>
            </a:r>
            <a:r>
              <a:rPr lang="nl-NL" sz="900" dirty="0" err="1"/>
              <a:t>isofaan</a:t>
            </a:r>
            <a:r>
              <a:rPr lang="nl-NL" sz="900" dirty="0"/>
              <a:t> (</a:t>
            </a:r>
            <a:r>
              <a:rPr lang="nl-NL" sz="900" dirty="0" err="1"/>
              <a:t>Insulatard</a:t>
            </a:r>
            <a:r>
              <a:rPr lang="nl-NL" sz="900" dirty="0"/>
              <a:t>®) 	1 </a:t>
            </a:r>
            <a:r>
              <a:rPr lang="nl-NL" sz="900" dirty="0" err="1"/>
              <a:t>dd</a:t>
            </a:r>
            <a:r>
              <a:rPr lang="nl-NL" sz="900" dirty="0"/>
              <a:t> 30 E 	51,29 per 3 </a:t>
            </a:r>
            <a:r>
              <a:rPr lang="nl-NL" sz="900" dirty="0" err="1"/>
              <a:t>mnd</a:t>
            </a:r>
            <a:r>
              <a:rPr lang="nl-NL" sz="900" dirty="0"/>
              <a:t> </a:t>
            </a:r>
            <a:r>
              <a:rPr lang="nl-NL" sz="900" dirty="0" err="1"/>
              <a:t>tov</a:t>
            </a:r>
            <a:r>
              <a:rPr lang="nl-NL" sz="900" dirty="0"/>
              <a:t> 97,84 </a:t>
            </a:r>
            <a:r>
              <a:rPr lang="nl-NL" sz="900" dirty="0" err="1"/>
              <a:t>lantus</a:t>
            </a:r>
            <a:r>
              <a:rPr lang="nl-NL" sz="900" dirty="0"/>
              <a:t> per 3 </a:t>
            </a:r>
            <a:r>
              <a:rPr lang="nl-NL" sz="900" dirty="0" err="1"/>
              <a:t>mnd</a:t>
            </a:r>
            <a:endParaRPr lang="nl-NL" sz="900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76C038-9150-4176-AE14-071E23D9B31B}" type="slidenum">
              <a:rPr lang="nl-NL" smtClean="0">
                <a:solidFill>
                  <a:srgbClr val="4F81BD"/>
                </a:solidFill>
              </a:rPr>
              <a:pPr>
                <a:defRPr/>
              </a:pPr>
              <a:t>74</a:t>
            </a:fld>
            <a:endParaRPr lang="nl-NL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9555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 dirty="0">
              <a:ea typeface="Geneva" pitchFamily="-108" charset="-128"/>
            </a:endParaRPr>
          </a:p>
        </p:txBody>
      </p:sp>
      <p:sp>
        <p:nvSpPr>
          <p:cNvPr id="62468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Verdana" pitchFamily="34" charset="0"/>
                <a:ea typeface="Geneva" pitchFamily="-108" charset="-128"/>
              </a:defRPr>
            </a:lvl1pPr>
            <a:lvl2pPr marL="742950" indent="-285750"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Verdana" pitchFamily="34" charset="0"/>
                <a:ea typeface="Geneva" pitchFamily="-108" charset="-128"/>
              </a:defRPr>
            </a:lvl2pPr>
            <a:lvl3pPr marL="1143000" indent="-228600"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Verdana" pitchFamily="34" charset="0"/>
                <a:ea typeface="Geneva" pitchFamily="-108" charset="-128"/>
              </a:defRPr>
            </a:lvl3pPr>
            <a:lvl4pPr marL="1600200" indent="-228600"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Verdana" pitchFamily="34" charset="0"/>
                <a:ea typeface="Geneva" pitchFamily="-108" charset="-128"/>
              </a:defRPr>
            </a:lvl4pPr>
            <a:lvl5pPr marL="2057400" indent="-228600"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Verdana" pitchFamily="34" charset="0"/>
                <a:ea typeface="Geneva" pitchFamily="-10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Verdana" pitchFamily="34" charset="0"/>
                <a:ea typeface="Geneva" pitchFamily="-10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Verdana" pitchFamily="34" charset="0"/>
                <a:ea typeface="Geneva" pitchFamily="-10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Verdana" pitchFamily="34" charset="0"/>
                <a:ea typeface="Geneva" pitchFamily="-10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Verdana" pitchFamily="34" charset="0"/>
                <a:ea typeface="Geneva" pitchFamily="-108" charset="-128"/>
              </a:defRPr>
            </a:lvl9pPr>
          </a:lstStyle>
          <a:p>
            <a:pPr>
              <a:spcBef>
                <a:spcPct val="0"/>
              </a:spcBef>
            </a:pPr>
            <a:fld id="{072BEC62-29F7-4E8D-9A1C-04A11E4B004F}" type="slidenum">
              <a:rPr lang="nl-NL" altLang="nl-NL" sz="1200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90</a:t>
            </a:fld>
            <a:endParaRPr lang="nl-NL" altLang="nl-NL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023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SGLT-2-remmers</a:t>
            </a:r>
            <a:r>
              <a:rPr lang="nl-NL" baseline="0" dirty="0"/>
              <a:t> zijn er pas sinds 2013 (http://www.medicijnbalans.nl/medicijngroepen/sglt-2-remmers)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76C038-9150-4176-AE14-071E23D9B31B}" type="slidenum">
              <a:rPr lang="nl-NL" smtClean="0"/>
              <a:pPr>
                <a:defRPr/>
              </a:pPr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224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l-NL" altLang="nl-NL" dirty="0">
                <a:ea typeface="Geneva" pitchFamily="-108" charset="-128"/>
              </a:rPr>
              <a:t>De nieuwe middelen hebben geen directe plaats in de behandeling van DM2 conform de NHG-Standaard.</a:t>
            </a:r>
          </a:p>
          <a:p>
            <a:endParaRPr lang="nl-NL" altLang="nl-NL" dirty="0">
              <a:ea typeface="Geneva" pitchFamily="-108" charset="-128"/>
            </a:endParaRPr>
          </a:p>
          <a:p>
            <a:r>
              <a:rPr lang="nl-NL" altLang="nl-NL" dirty="0">
                <a:ea typeface="Geneva" pitchFamily="-108" charset="-128"/>
              </a:rPr>
              <a:t>Een nadeel van</a:t>
            </a:r>
            <a:r>
              <a:rPr lang="nl-NL" altLang="nl-NL" baseline="0" dirty="0">
                <a:ea typeface="Geneva" pitchFamily="-108" charset="-128"/>
              </a:rPr>
              <a:t> </a:t>
            </a:r>
            <a:r>
              <a:rPr lang="nl-NL" altLang="nl-NL" baseline="0" dirty="0" err="1">
                <a:ea typeface="Geneva" pitchFamily="-108" charset="-128"/>
              </a:rPr>
              <a:t>repaglinide</a:t>
            </a:r>
            <a:r>
              <a:rPr lang="nl-NL" altLang="nl-NL" baseline="0" dirty="0">
                <a:ea typeface="Geneva" pitchFamily="-108" charset="-128"/>
              </a:rPr>
              <a:t> is de enorme bijbetaling.</a:t>
            </a:r>
            <a:endParaRPr lang="nl-NL" altLang="nl-NL" dirty="0">
              <a:ea typeface="Geneva" pitchFamily="-108" charset="-128"/>
            </a:endParaRPr>
          </a:p>
        </p:txBody>
      </p:sp>
      <p:sp>
        <p:nvSpPr>
          <p:cNvPr id="41988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Verdana" pitchFamily="34" charset="0"/>
                <a:ea typeface="Geneva" pitchFamily="-108" charset="-128"/>
              </a:defRPr>
            </a:lvl1pPr>
            <a:lvl2pPr marL="742950" indent="-285750"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Verdana" pitchFamily="34" charset="0"/>
                <a:ea typeface="Geneva" pitchFamily="-108" charset="-128"/>
              </a:defRPr>
            </a:lvl2pPr>
            <a:lvl3pPr marL="1143000" indent="-228600"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Verdana" pitchFamily="34" charset="0"/>
                <a:ea typeface="Geneva" pitchFamily="-108" charset="-128"/>
              </a:defRPr>
            </a:lvl3pPr>
            <a:lvl4pPr marL="1600200" indent="-228600"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Verdana" pitchFamily="34" charset="0"/>
                <a:ea typeface="Geneva" pitchFamily="-108" charset="-128"/>
              </a:defRPr>
            </a:lvl4pPr>
            <a:lvl5pPr marL="2057400" indent="-228600"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Verdana" pitchFamily="34" charset="0"/>
                <a:ea typeface="Geneva" pitchFamily="-10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Verdana" pitchFamily="34" charset="0"/>
                <a:ea typeface="Geneva" pitchFamily="-10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Verdana" pitchFamily="34" charset="0"/>
                <a:ea typeface="Geneva" pitchFamily="-10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Verdana" pitchFamily="34" charset="0"/>
                <a:ea typeface="Geneva" pitchFamily="-10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Verdana" pitchFamily="34" charset="0"/>
                <a:ea typeface="Geneva" pitchFamily="-108" charset="-128"/>
              </a:defRPr>
            </a:lvl9pPr>
          </a:lstStyle>
          <a:p>
            <a:pPr>
              <a:spcBef>
                <a:spcPct val="0"/>
              </a:spcBef>
            </a:pPr>
            <a:fld id="{EC792940-F695-4949-932D-C7420BF280E8}" type="slidenum">
              <a:rPr lang="nl-NL" altLang="nl-NL" sz="1200" smtClean="0"/>
              <a:pPr>
                <a:spcBef>
                  <a:spcPct val="0"/>
                </a:spcBef>
              </a:pPr>
              <a:t>10</a:t>
            </a:fld>
            <a:endParaRPr lang="nl-NL" altLang="nl-NL" sz="1200"/>
          </a:p>
        </p:txBody>
      </p:sp>
    </p:spTree>
    <p:extLst>
      <p:ext uri="{BB962C8B-B14F-4D97-AF65-F5344CB8AC3E}">
        <p14:creationId xmlns:p14="http://schemas.microsoft.com/office/powerpoint/2010/main" val="3313752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900" b="0" i="0" u="none" strike="noStrike" kern="1200" baseline="0" dirty="0">
                <a:solidFill>
                  <a:schemeClr val="tx1"/>
                </a:solidFill>
                <a:latin typeface="Verdana" pitchFamily="34" charset="0"/>
                <a:ea typeface="Geneva" pitchFamily="29" charset="-128"/>
                <a:cs typeface="Geneva" pitchFamily="29" charset="-128"/>
              </a:rPr>
              <a:t>SGLT2 in de </a:t>
            </a:r>
            <a:r>
              <a:rPr lang="en-US" sz="900" b="0" i="0" u="none" strike="noStrike" kern="1200" baseline="0" dirty="0" err="1">
                <a:solidFill>
                  <a:schemeClr val="tx1"/>
                </a:solidFill>
                <a:latin typeface="Verdana" pitchFamily="34" charset="0"/>
                <a:ea typeface="Geneva" pitchFamily="29" charset="-128"/>
                <a:cs typeface="Geneva" pitchFamily="29" charset="-128"/>
              </a:rPr>
              <a:t>proximale</a:t>
            </a:r>
            <a:r>
              <a:rPr lang="en-US" sz="900" b="0" i="0" u="none" strike="noStrike" kern="1200" baseline="0" dirty="0">
                <a:solidFill>
                  <a:schemeClr val="tx1"/>
                </a:solidFill>
                <a:latin typeface="Verdana" pitchFamily="34" charset="0"/>
                <a:ea typeface="Geneva" pitchFamily="29" charset="-128"/>
                <a:cs typeface="Geneva" pitchFamily="29" charset="-128"/>
              </a:rPr>
              <a:t> </a:t>
            </a:r>
            <a:r>
              <a:rPr lang="en-US" sz="900" b="0" i="0" u="none" strike="noStrike" kern="1200" baseline="0" dirty="0" err="1">
                <a:solidFill>
                  <a:schemeClr val="tx1"/>
                </a:solidFill>
                <a:latin typeface="Verdana" pitchFamily="34" charset="0"/>
                <a:ea typeface="Geneva" pitchFamily="29" charset="-128"/>
                <a:cs typeface="Geneva" pitchFamily="29" charset="-128"/>
              </a:rPr>
              <a:t>tubulus</a:t>
            </a:r>
            <a:r>
              <a:rPr lang="en-US" sz="900" b="0" i="0" u="none" strike="noStrike" kern="1200" baseline="0" dirty="0">
                <a:solidFill>
                  <a:schemeClr val="tx1"/>
                </a:solidFill>
                <a:latin typeface="Verdana" pitchFamily="34" charset="0"/>
                <a:ea typeface="Geneva" pitchFamily="29" charset="-128"/>
                <a:cs typeface="Geneva" pitchFamily="29" charset="-128"/>
              </a:rPr>
              <a:t> </a:t>
            </a:r>
            <a:r>
              <a:rPr lang="en-US" sz="900" b="0" i="0" u="none" strike="noStrike" kern="1200" baseline="0" dirty="0" err="1">
                <a:solidFill>
                  <a:schemeClr val="tx1"/>
                </a:solidFill>
                <a:latin typeface="Verdana" pitchFamily="34" charset="0"/>
                <a:ea typeface="Geneva" pitchFamily="29" charset="-128"/>
                <a:cs typeface="Geneva" pitchFamily="29" charset="-128"/>
              </a:rPr>
              <a:t>zorgt</a:t>
            </a:r>
            <a:r>
              <a:rPr lang="en-US" sz="900" b="0" i="0" u="none" strike="noStrike" kern="1200" baseline="0" dirty="0">
                <a:solidFill>
                  <a:schemeClr val="tx1"/>
                </a:solidFill>
                <a:latin typeface="Verdana" pitchFamily="34" charset="0"/>
                <a:ea typeface="Geneva" pitchFamily="29" charset="-128"/>
                <a:cs typeface="Geneva" pitchFamily="29" charset="-128"/>
              </a:rPr>
              <a:t> </a:t>
            </a:r>
            <a:r>
              <a:rPr lang="en-US" sz="900" b="0" i="0" u="none" strike="noStrike" kern="1200" baseline="0" dirty="0" err="1">
                <a:solidFill>
                  <a:schemeClr val="tx1"/>
                </a:solidFill>
                <a:latin typeface="Verdana" pitchFamily="34" charset="0"/>
                <a:ea typeface="Geneva" pitchFamily="29" charset="-128"/>
                <a:cs typeface="Geneva" pitchFamily="29" charset="-128"/>
              </a:rPr>
              <a:t>voor</a:t>
            </a:r>
            <a:r>
              <a:rPr lang="en-US" sz="900" b="0" i="0" u="none" strike="noStrike" kern="1200" baseline="0" dirty="0">
                <a:solidFill>
                  <a:schemeClr val="tx1"/>
                </a:solidFill>
                <a:latin typeface="Verdana" pitchFamily="34" charset="0"/>
                <a:ea typeface="Geneva" pitchFamily="29" charset="-128"/>
                <a:cs typeface="Geneva" pitchFamily="29" charset="-128"/>
              </a:rPr>
              <a:t> het </a:t>
            </a:r>
            <a:r>
              <a:rPr lang="en-US" sz="900" b="0" i="0" u="none" strike="noStrike" kern="1200" baseline="0" dirty="0" err="1">
                <a:solidFill>
                  <a:schemeClr val="tx1"/>
                </a:solidFill>
                <a:latin typeface="Verdana" pitchFamily="34" charset="0"/>
                <a:ea typeface="Geneva" pitchFamily="29" charset="-128"/>
                <a:cs typeface="Geneva" pitchFamily="29" charset="-128"/>
              </a:rPr>
              <a:t>grootste</a:t>
            </a:r>
            <a:r>
              <a:rPr lang="en-US" sz="900" b="0" i="0" u="none" strike="noStrike" kern="1200" baseline="0" dirty="0">
                <a:solidFill>
                  <a:schemeClr val="tx1"/>
                </a:solidFill>
                <a:latin typeface="Verdana" pitchFamily="34" charset="0"/>
                <a:ea typeface="Geneva" pitchFamily="29" charset="-128"/>
                <a:cs typeface="Geneva" pitchFamily="29" charset="-128"/>
              </a:rPr>
              <a:t> </a:t>
            </a:r>
            <a:r>
              <a:rPr lang="en-US" sz="900" b="0" i="0" u="none" strike="noStrike" kern="1200" baseline="0" dirty="0" err="1">
                <a:solidFill>
                  <a:schemeClr val="tx1"/>
                </a:solidFill>
                <a:latin typeface="Verdana" pitchFamily="34" charset="0"/>
                <a:ea typeface="Geneva" pitchFamily="29" charset="-128"/>
                <a:cs typeface="Geneva" pitchFamily="29" charset="-128"/>
              </a:rPr>
              <a:t>deel</a:t>
            </a:r>
            <a:r>
              <a:rPr lang="en-US" sz="900" b="0" i="0" u="none" strike="noStrike" kern="1200" baseline="0" dirty="0">
                <a:solidFill>
                  <a:schemeClr val="tx1"/>
                </a:solidFill>
                <a:latin typeface="Verdana" pitchFamily="34" charset="0"/>
                <a:ea typeface="Geneva" pitchFamily="29" charset="-128"/>
                <a:cs typeface="Geneva" pitchFamily="29" charset="-128"/>
              </a:rPr>
              <a:t> van glucose </a:t>
            </a:r>
            <a:r>
              <a:rPr lang="en-US" sz="900" b="0" i="0" u="none" strike="noStrike" kern="1200" baseline="0" dirty="0" err="1">
                <a:solidFill>
                  <a:schemeClr val="tx1"/>
                </a:solidFill>
                <a:latin typeface="Verdana" pitchFamily="34" charset="0"/>
                <a:ea typeface="Geneva" pitchFamily="29" charset="-128"/>
                <a:cs typeface="Geneva" pitchFamily="29" charset="-128"/>
              </a:rPr>
              <a:t>reabsorptie</a:t>
            </a:r>
            <a:r>
              <a:rPr lang="en-US" sz="900" b="0" i="0" u="none" strike="noStrike" kern="1200" baseline="0" dirty="0">
                <a:solidFill>
                  <a:schemeClr val="tx1"/>
                </a:solidFill>
                <a:latin typeface="Verdana" pitchFamily="34" charset="0"/>
                <a:ea typeface="Geneva" pitchFamily="29" charset="-128"/>
                <a:cs typeface="Geneva" pitchFamily="29" charset="-128"/>
              </a:rPr>
              <a:t>. Door </a:t>
            </a:r>
            <a:r>
              <a:rPr lang="en-US" sz="900" b="0" i="0" u="none" strike="noStrike" kern="1200" baseline="0" dirty="0" err="1">
                <a:solidFill>
                  <a:schemeClr val="tx1"/>
                </a:solidFill>
                <a:latin typeface="Verdana" pitchFamily="34" charset="0"/>
                <a:ea typeface="Geneva" pitchFamily="29" charset="-128"/>
                <a:cs typeface="Geneva" pitchFamily="29" charset="-128"/>
              </a:rPr>
              <a:t>dit</a:t>
            </a:r>
            <a:r>
              <a:rPr lang="en-US" sz="900" b="0" i="0" u="none" strike="noStrike" kern="1200" baseline="0" dirty="0">
                <a:solidFill>
                  <a:schemeClr val="tx1"/>
                </a:solidFill>
                <a:latin typeface="Verdana" pitchFamily="34" charset="0"/>
                <a:ea typeface="Geneva" pitchFamily="29" charset="-128"/>
                <a:cs typeface="Geneva" pitchFamily="29" charset="-128"/>
              </a:rPr>
              <a:t> </a:t>
            </a:r>
            <a:r>
              <a:rPr lang="en-US" sz="900" b="0" i="0" u="none" strike="noStrike" kern="1200" baseline="0" dirty="0" err="1">
                <a:solidFill>
                  <a:schemeClr val="tx1"/>
                </a:solidFill>
                <a:latin typeface="Verdana" pitchFamily="34" charset="0"/>
                <a:ea typeface="Geneva" pitchFamily="29" charset="-128"/>
                <a:cs typeface="Geneva" pitchFamily="29" charset="-128"/>
              </a:rPr>
              <a:t>te</a:t>
            </a:r>
            <a:r>
              <a:rPr lang="en-US" sz="900" b="0" i="0" u="none" strike="noStrike" kern="1200" baseline="0" dirty="0">
                <a:solidFill>
                  <a:schemeClr val="tx1"/>
                </a:solidFill>
                <a:latin typeface="Verdana" pitchFamily="34" charset="0"/>
                <a:ea typeface="Geneva" pitchFamily="29" charset="-128"/>
                <a:cs typeface="Geneva" pitchFamily="29" charset="-128"/>
              </a:rPr>
              <a:t> </a:t>
            </a:r>
            <a:r>
              <a:rPr lang="en-US" sz="900" b="0" i="0" u="none" strike="noStrike" kern="1200" baseline="0" dirty="0" err="1">
                <a:solidFill>
                  <a:schemeClr val="tx1"/>
                </a:solidFill>
                <a:latin typeface="Verdana" pitchFamily="34" charset="0"/>
                <a:ea typeface="Geneva" pitchFamily="29" charset="-128"/>
                <a:cs typeface="Geneva" pitchFamily="29" charset="-128"/>
              </a:rPr>
              <a:t>remmen</a:t>
            </a:r>
            <a:r>
              <a:rPr lang="en-US" sz="900" b="0" i="0" u="none" strike="noStrike" kern="1200" baseline="0" dirty="0">
                <a:solidFill>
                  <a:schemeClr val="tx1"/>
                </a:solidFill>
                <a:latin typeface="Verdana" pitchFamily="34" charset="0"/>
                <a:ea typeface="Geneva" pitchFamily="29" charset="-128"/>
                <a:cs typeface="Geneva" pitchFamily="29" charset="-128"/>
              </a:rPr>
              <a:t>, </a:t>
            </a:r>
            <a:r>
              <a:rPr lang="en-US" sz="900" b="0" i="0" u="none" strike="noStrike" kern="1200" baseline="0" dirty="0" err="1">
                <a:solidFill>
                  <a:schemeClr val="tx1"/>
                </a:solidFill>
                <a:latin typeface="Verdana" pitchFamily="34" charset="0"/>
                <a:ea typeface="Geneva" pitchFamily="29" charset="-128"/>
                <a:cs typeface="Geneva" pitchFamily="29" charset="-128"/>
              </a:rPr>
              <a:t>wordt</a:t>
            </a:r>
            <a:r>
              <a:rPr lang="en-US" sz="900" b="0" i="0" u="none" strike="noStrike" kern="1200" baseline="0" dirty="0">
                <a:solidFill>
                  <a:schemeClr val="tx1"/>
                </a:solidFill>
                <a:latin typeface="Verdana" pitchFamily="34" charset="0"/>
                <a:ea typeface="Geneva" pitchFamily="29" charset="-128"/>
                <a:cs typeface="Geneva" pitchFamily="29" charset="-128"/>
              </a:rPr>
              <a:t> </a:t>
            </a:r>
            <a:r>
              <a:rPr lang="en-US" sz="900" b="0" i="0" u="none" strike="noStrike" kern="1200" baseline="0" dirty="0" err="1">
                <a:solidFill>
                  <a:schemeClr val="tx1"/>
                </a:solidFill>
                <a:latin typeface="Verdana" pitchFamily="34" charset="0"/>
                <a:ea typeface="Geneva" pitchFamily="29" charset="-128"/>
                <a:cs typeface="Geneva" pitchFamily="29" charset="-128"/>
              </a:rPr>
              <a:t>er</a:t>
            </a:r>
            <a:r>
              <a:rPr lang="en-US" sz="900" b="0" i="0" u="none" strike="noStrike" kern="1200" baseline="0" dirty="0">
                <a:solidFill>
                  <a:schemeClr val="tx1"/>
                </a:solidFill>
                <a:latin typeface="Verdana" pitchFamily="34" charset="0"/>
                <a:ea typeface="Geneva" pitchFamily="29" charset="-128"/>
                <a:cs typeface="Geneva" pitchFamily="29" charset="-128"/>
              </a:rPr>
              <a:t> </a:t>
            </a:r>
            <a:r>
              <a:rPr lang="en-US" sz="900" b="0" i="0" u="none" strike="noStrike" kern="1200" baseline="0" dirty="0" err="1">
                <a:solidFill>
                  <a:schemeClr val="tx1"/>
                </a:solidFill>
                <a:latin typeface="Verdana" pitchFamily="34" charset="0"/>
                <a:ea typeface="Geneva" pitchFamily="29" charset="-128"/>
                <a:cs typeface="Geneva" pitchFamily="29" charset="-128"/>
              </a:rPr>
              <a:t>dus</a:t>
            </a:r>
            <a:r>
              <a:rPr lang="en-US" sz="900" b="0" i="0" u="none" strike="noStrike" kern="1200" baseline="0" dirty="0">
                <a:solidFill>
                  <a:schemeClr val="tx1"/>
                </a:solidFill>
                <a:latin typeface="Verdana" pitchFamily="34" charset="0"/>
                <a:ea typeface="Geneva" pitchFamily="29" charset="-128"/>
                <a:cs typeface="Geneva" pitchFamily="29" charset="-128"/>
              </a:rPr>
              <a:t> </a:t>
            </a:r>
            <a:r>
              <a:rPr lang="en-US" sz="900" b="0" i="0" u="none" strike="noStrike" kern="1200" baseline="0" dirty="0" err="1">
                <a:solidFill>
                  <a:schemeClr val="tx1"/>
                </a:solidFill>
                <a:latin typeface="Verdana" pitchFamily="34" charset="0"/>
                <a:ea typeface="Geneva" pitchFamily="29" charset="-128"/>
                <a:cs typeface="Geneva" pitchFamily="29" charset="-128"/>
              </a:rPr>
              <a:t>meer</a:t>
            </a:r>
            <a:r>
              <a:rPr lang="en-US" sz="900" b="0" i="0" u="none" strike="noStrike" kern="1200" baseline="0" dirty="0">
                <a:solidFill>
                  <a:schemeClr val="tx1"/>
                </a:solidFill>
                <a:latin typeface="Verdana" pitchFamily="34" charset="0"/>
                <a:ea typeface="Geneva" pitchFamily="29" charset="-128"/>
                <a:cs typeface="Geneva" pitchFamily="29" charset="-128"/>
              </a:rPr>
              <a:t> glucose </a:t>
            </a:r>
            <a:r>
              <a:rPr lang="en-US" sz="900" b="0" i="0" u="none" strike="noStrike" kern="1200" baseline="0" dirty="0" err="1">
                <a:solidFill>
                  <a:schemeClr val="tx1"/>
                </a:solidFill>
                <a:latin typeface="Verdana" pitchFamily="34" charset="0"/>
                <a:ea typeface="Geneva" pitchFamily="29" charset="-128"/>
                <a:cs typeface="Geneva" pitchFamily="29" charset="-128"/>
              </a:rPr>
              <a:t>uitgeplast</a:t>
            </a:r>
            <a:r>
              <a:rPr lang="en-US" sz="900" b="0" i="0" u="none" strike="noStrike" kern="1200" baseline="0" dirty="0">
                <a:solidFill>
                  <a:schemeClr val="tx1"/>
                </a:solidFill>
                <a:latin typeface="Verdana" pitchFamily="34" charset="0"/>
                <a:ea typeface="Geneva" pitchFamily="29" charset="-128"/>
                <a:cs typeface="Geneva" pitchFamily="29" charset="-128"/>
              </a:rPr>
              <a:t> </a:t>
            </a:r>
            <a:r>
              <a:rPr lang="en-US" sz="900" b="0" i="0" u="none" strike="noStrike" kern="1200" baseline="0" dirty="0" err="1">
                <a:solidFill>
                  <a:schemeClr val="tx1"/>
                </a:solidFill>
                <a:latin typeface="Verdana" pitchFamily="34" charset="0"/>
                <a:ea typeface="Geneva" pitchFamily="29" charset="-128"/>
                <a:cs typeface="Geneva" pitchFamily="29" charset="-128"/>
              </a:rPr>
              <a:t>en</a:t>
            </a:r>
            <a:r>
              <a:rPr lang="en-US" sz="900" b="0" i="0" u="none" strike="noStrike" kern="1200" baseline="0" dirty="0">
                <a:solidFill>
                  <a:schemeClr val="tx1"/>
                </a:solidFill>
                <a:latin typeface="Verdana" pitchFamily="34" charset="0"/>
                <a:ea typeface="Geneva" pitchFamily="29" charset="-128"/>
                <a:cs typeface="Geneva" pitchFamily="29" charset="-128"/>
              </a:rPr>
              <a:t> </a:t>
            </a:r>
            <a:r>
              <a:rPr lang="en-US" sz="900" b="0" i="0" u="none" strike="noStrike" kern="1200" baseline="0" dirty="0" err="1">
                <a:solidFill>
                  <a:schemeClr val="tx1"/>
                </a:solidFill>
                <a:latin typeface="Verdana" pitchFamily="34" charset="0"/>
                <a:ea typeface="Geneva" pitchFamily="29" charset="-128"/>
                <a:cs typeface="Geneva" pitchFamily="29" charset="-128"/>
              </a:rPr>
              <a:t>daalt</a:t>
            </a:r>
            <a:r>
              <a:rPr lang="en-US" sz="900" b="0" i="0" u="none" strike="noStrike" kern="1200" baseline="0" dirty="0">
                <a:solidFill>
                  <a:schemeClr val="tx1"/>
                </a:solidFill>
                <a:latin typeface="Verdana" pitchFamily="34" charset="0"/>
                <a:ea typeface="Geneva" pitchFamily="29" charset="-128"/>
                <a:cs typeface="Geneva" pitchFamily="29" charset="-128"/>
              </a:rPr>
              <a:t> de </a:t>
            </a:r>
            <a:r>
              <a:rPr lang="en-US" sz="900" b="0" i="0" u="none" strike="noStrike" kern="1200" baseline="0" dirty="0" err="1">
                <a:solidFill>
                  <a:schemeClr val="tx1"/>
                </a:solidFill>
                <a:latin typeface="Verdana" pitchFamily="34" charset="0"/>
                <a:ea typeface="Geneva" pitchFamily="29" charset="-128"/>
                <a:cs typeface="Geneva" pitchFamily="29" charset="-128"/>
              </a:rPr>
              <a:t>glucosespiegel</a:t>
            </a:r>
            <a:r>
              <a:rPr lang="en-US" sz="900" b="0" i="0" u="none" strike="noStrike" kern="1200" baseline="0" dirty="0">
                <a:solidFill>
                  <a:schemeClr val="tx1"/>
                </a:solidFill>
                <a:latin typeface="Verdana" pitchFamily="34" charset="0"/>
                <a:ea typeface="Geneva" pitchFamily="29" charset="-128"/>
                <a:cs typeface="Geneva" pitchFamily="29" charset="-128"/>
              </a:rPr>
              <a:t>.</a:t>
            </a:r>
          </a:p>
          <a:p>
            <a:endParaRPr lang="en-US" sz="900" b="0" i="0" u="none" strike="noStrike" kern="1200" baseline="0" dirty="0">
              <a:solidFill>
                <a:schemeClr val="tx1"/>
              </a:solidFill>
              <a:latin typeface="Verdana" pitchFamily="34" charset="0"/>
              <a:ea typeface="Geneva" pitchFamily="29" charset="-128"/>
              <a:cs typeface="Geneva" pitchFamily="29" charset="-128"/>
            </a:endParaRPr>
          </a:p>
          <a:p>
            <a:r>
              <a:rPr lang="en-US" sz="900" b="0" i="0" u="none" strike="noStrike" kern="1200" baseline="0" dirty="0" err="1">
                <a:solidFill>
                  <a:schemeClr val="tx1"/>
                </a:solidFill>
                <a:latin typeface="Verdana" pitchFamily="34" charset="0"/>
                <a:ea typeface="Geneva" pitchFamily="29" charset="-128"/>
                <a:cs typeface="Geneva" pitchFamily="29" charset="-128"/>
              </a:rPr>
              <a:t>Oorspronkelijk</a:t>
            </a:r>
            <a:r>
              <a:rPr lang="en-US" sz="900" b="0" i="0" u="none" strike="noStrike" kern="1200" baseline="0" dirty="0">
                <a:solidFill>
                  <a:schemeClr val="tx1"/>
                </a:solidFill>
                <a:latin typeface="Verdana" pitchFamily="34" charset="0"/>
                <a:ea typeface="Geneva" pitchFamily="29" charset="-128"/>
                <a:cs typeface="Geneva" pitchFamily="29" charset="-128"/>
              </a:rPr>
              <a:t> </a:t>
            </a:r>
            <a:r>
              <a:rPr lang="en-US" sz="900" b="0" i="0" u="none" strike="noStrike" kern="1200" baseline="0" dirty="0" err="1">
                <a:solidFill>
                  <a:schemeClr val="tx1"/>
                </a:solidFill>
                <a:latin typeface="Verdana" pitchFamily="34" charset="0"/>
                <a:ea typeface="Geneva" pitchFamily="29" charset="-128"/>
                <a:cs typeface="Geneva" pitchFamily="29" charset="-128"/>
              </a:rPr>
              <a:t>onderschrift</a:t>
            </a:r>
            <a:r>
              <a:rPr lang="en-US" sz="900" b="0" i="0" u="none" strike="noStrike" kern="1200" baseline="0" dirty="0">
                <a:solidFill>
                  <a:schemeClr val="tx1"/>
                </a:solidFill>
                <a:latin typeface="Verdana" pitchFamily="34" charset="0"/>
                <a:ea typeface="Geneva" pitchFamily="29" charset="-128"/>
                <a:cs typeface="Geneva" pitchFamily="29" charset="-128"/>
              </a:rPr>
              <a:t>:</a:t>
            </a:r>
          </a:p>
          <a:p>
            <a:r>
              <a:rPr lang="en-US" sz="900" b="0" i="1" u="none" strike="noStrike" kern="1200" baseline="0" dirty="0">
                <a:solidFill>
                  <a:schemeClr val="tx1"/>
                </a:solidFill>
                <a:latin typeface="Verdana" pitchFamily="34" charset="0"/>
                <a:ea typeface="Geneva" pitchFamily="29" charset="-128"/>
                <a:cs typeface="Geneva" pitchFamily="29" charset="-128"/>
              </a:rPr>
              <a:t>Figure 1. Glucose reabsorption in the kidney. Animal studies40 have shown that</a:t>
            </a:r>
          </a:p>
          <a:p>
            <a:r>
              <a:rPr lang="en-US" sz="900" b="0" i="1" u="none" strike="noStrike" kern="1200" baseline="0" dirty="0">
                <a:solidFill>
                  <a:schemeClr val="tx1"/>
                </a:solidFill>
                <a:latin typeface="Verdana" pitchFamily="34" charset="0"/>
                <a:ea typeface="Geneva" pitchFamily="29" charset="-128"/>
                <a:cs typeface="Geneva" pitchFamily="29" charset="-128"/>
              </a:rPr>
              <a:t>SGLT2 is predominantly expressed in the early proximal tubule and is responsible</a:t>
            </a:r>
          </a:p>
          <a:p>
            <a:r>
              <a:rPr lang="en-US" sz="900" b="0" i="1" u="none" strike="noStrike" kern="1200" baseline="0" dirty="0">
                <a:solidFill>
                  <a:schemeClr val="tx1"/>
                </a:solidFill>
                <a:latin typeface="Verdana" pitchFamily="34" charset="0"/>
                <a:ea typeface="Geneva" pitchFamily="29" charset="-128"/>
                <a:cs typeface="Geneva" pitchFamily="29" charset="-128"/>
              </a:rPr>
              <a:t>for the majority of glucose reabsorption. SGLT1 is present in the late proximal</a:t>
            </a:r>
          </a:p>
          <a:p>
            <a:r>
              <a:rPr lang="en-US" sz="900" b="0" i="1" u="none" strike="noStrike" kern="1200" baseline="0" dirty="0">
                <a:solidFill>
                  <a:schemeClr val="tx1"/>
                </a:solidFill>
                <a:latin typeface="Verdana" pitchFamily="34" charset="0"/>
                <a:ea typeface="Geneva" pitchFamily="29" charset="-128"/>
                <a:cs typeface="Geneva" pitchFamily="29" charset="-128"/>
              </a:rPr>
              <a:t>tubule and may reabsorb additional glucose from the urine. GLUT, facilitative</a:t>
            </a:r>
          </a:p>
          <a:p>
            <a:r>
              <a:rPr lang="nl-NL" sz="900" b="0" i="1" u="none" strike="noStrike" kern="1200" baseline="0" dirty="0">
                <a:solidFill>
                  <a:schemeClr val="tx1"/>
                </a:solidFill>
                <a:latin typeface="Verdana" pitchFamily="34" charset="0"/>
                <a:ea typeface="Geneva" pitchFamily="29" charset="-128"/>
                <a:cs typeface="Geneva" pitchFamily="29" charset="-128"/>
              </a:rPr>
              <a:t>glucose </a:t>
            </a:r>
            <a:r>
              <a:rPr lang="nl-NL" sz="900" b="0" i="1" u="none" strike="noStrike" kern="1200" baseline="0" dirty="0" err="1">
                <a:solidFill>
                  <a:schemeClr val="tx1"/>
                </a:solidFill>
                <a:latin typeface="Verdana" pitchFamily="34" charset="0"/>
                <a:ea typeface="Geneva" pitchFamily="29" charset="-128"/>
                <a:cs typeface="Geneva" pitchFamily="29" charset="-128"/>
              </a:rPr>
              <a:t>transporter</a:t>
            </a:r>
            <a:r>
              <a:rPr lang="nl-NL" sz="900" b="0" i="1" u="none" strike="noStrike" kern="1200" baseline="0" dirty="0">
                <a:solidFill>
                  <a:schemeClr val="tx1"/>
                </a:solidFill>
                <a:latin typeface="Verdana" pitchFamily="34" charset="0"/>
                <a:ea typeface="Geneva" pitchFamily="29" charset="-128"/>
                <a:cs typeface="Geneva" pitchFamily="29" charset="-128"/>
              </a:rPr>
              <a:t>; SGLT, </a:t>
            </a:r>
            <a:r>
              <a:rPr lang="nl-NL" sz="900" b="0" i="1" u="none" strike="noStrike" kern="1200" baseline="0" dirty="0" err="1">
                <a:solidFill>
                  <a:schemeClr val="tx1"/>
                </a:solidFill>
                <a:latin typeface="Verdana" pitchFamily="34" charset="0"/>
                <a:ea typeface="Geneva" pitchFamily="29" charset="-128"/>
                <a:cs typeface="Geneva" pitchFamily="29" charset="-128"/>
              </a:rPr>
              <a:t>sodium</a:t>
            </a:r>
            <a:r>
              <a:rPr lang="nl-NL" sz="900" b="0" i="1" u="none" strike="noStrike" kern="1200" baseline="0" dirty="0">
                <a:solidFill>
                  <a:schemeClr val="tx1"/>
                </a:solidFill>
                <a:latin typeface="Verdana" pitchFamily="34" charset="0"/>
                <a:ea typeface="Geneva" pitchFamily="29" charset="-128"/>
                <a:cs typeface="Geneva" pitchFamily="29" charset="-128"/>
              </a:rPr>
              <a:t>-glucose co-</a:t>
            </a:r>
            <a:r>
              <a:rPr lang="nl-NL" sz="900" b="0" i="1" u="none" strike="noStrike" kern="1200" baseline="0" dirty="0" err="1">
                <a:solidFill>
                  <a:schemeClr val="tx1"/>
                </a:solidFill>
                <a:latin typeface="Verdana" pitchFamily="34" charset="0"/>
                <a:ea typeface="Geneva" pitchFamily="29" charset="-128"/>
                <a:cs typeface="Geneva" pitchFamily="29" charset="-128"/>
              </a:rPr>
              <a:t>transporter</a:t>
            </a:r>
            <a:r>
              <a:rPr lang="nl-NL" sz="900" b="0" i="1" u="none" strike="noStrike" kern="1200" baseline="0" dirty="0">
                <a:solidFill>
                  <a:schemeClr val="tx1"/>
                </a:solidFill>
                <a:latin typeface="Verdana" pitchFamily="34" charset="0"/>
                <a:ea typeface="Geneva" pitchFamily="29" charset="-128"/>
                <a:cs typeface="Geneva" pitchFamily="29" charset="-128"/>
              </a:rPr>
              <a:t>. </a:t>
            </a:r>
            <a:r>
              <a:rPr lang="nl-NL" sz="900" b="0" i="1" u="none" strike="noStrike" kern="1200" baseline="0" dirty="0" err="1">
                <a:solidFill>
                  <a:schemeClr val="tx1"/>
                </a:solidFill>
                <a:latin typeface="Verdana" pitchFamily="34" charset="0"/>
                <a:ea typeface="Geneva" pitchFamily="29" charset="-128"/>
                <a:cs typeface="Geneva" pitchFamily="29" charset="-128"/>
              </a:rPr>
              <a:t>Reproduced</a:t>
            </a:r>
            <a:r>
              <a:rPr lang="nl-NL" sz="900" b="0" i="1" u="none" strike="noStrike" kern="1200" baseline="0" dirty="0">
                <a:solidFill>
                  <a:schemeClr val="tx1"/>
                </a:solidFill>
                <a:latin typeface="Verdana" pitchFamily="34" charset="0"/>
                <a:ea typeface="Geneva" pitchFamily="29" charset="-128"/>
                <a:cs typeface="Geneva" pitchFamily="29" charset="-128"/>
              </a:rPr>
              <a:t> </a:t>
            </a:r>
            <a:r>
              <a:rPr lang="nl-NL" sz="900" b="0" i="1" u="none" strike="noStrike" kern="1200" baseline="0" dirty="0" err="1">
                <a:solidFill>
                  <a:schemeClr val="tx1"/>
                </a:solidFill>
                <a:latin typeface="Verdana" pitchFamily="34" charset="0"/>
                <a:ea typeface="Geneva" pitchFamily="29" charset="-128"/>
                <a:cs typeface="Geneva" pitchFamily="29" charset="-128"/>
              </a:rPr>
              <a:t>with</a:t>
            </a:r>
            <a:endParaRPr lang="nl-NL" sz="900" b="0" i="1" u="none" strike="noStrike" kern="1200" baseline="0" dirty="0">
              <a:solidFill>
                <a:schemeClr val="tx1"/>
              </a:solidFill>
              <a:latin typeface="Verdana" pitchFamily="34" charset="0"/>
              <a:ea typeface="Geneva" pitchFamily="29" charset="-128"/>
              <a:cs typeface="Geneva" pitchFamily="29" charset="-128"/>
            </a:endParaRPr>
          </a:p>
          <a:p>
            <a:r>
              <a:rPr lang="nl-NL" sz="900" b="0" i="1" u="none" strike="noStrike" kern="1200" baseline="0" dirty="0" err="1">
                <a:solidFill>
                  <a:schemeClr val="tx1"/>
                </a:solidFill>
                <a:latin typeface="Verdana" pitchFamily="34" charset="0"/>
                <a:ea typeface="Geneva" pitchFamily="29" charset="-128"/>
                <a:cs typeface="Geneva" pitchFamily="29" charset="-128"/>
              </a:rPr>
              <a:t>permission</a:t>
            </a:r>
            <a:r>
              <a:rPr lang="nl-NL" sz="900" b="0" i="1" u="none" strike="noStrike" kern="1200" baseline="0" dirty="0">
                <a:solidFill>
                  <a:schemeClr val="tx1"/>
                </a:solidFill>
                <a:latin typeface="Verdana" pitchFamily="34" charset="0"/>
                <a:ea typeface="Geneva" pitchFamily="29" charset="-128"/>
                <a:cs typeface="Geneva" pitchFamily="29" charset="-128"/>
              </a:rPr>
              <a:t> </a:t>
            </a:r>
            <a:r>
              <a:rPr lang="nl-NL" sz="900" b="0" i="1" u="none" strike="noStrike" kern="1200" baseline="0" dirty="0" err="1">
                <a:solidFill>
                  <a:schemeClr val="tx1"/>
                </a:solidFill>
                <a:latin typeface="Verdana" pitchFamily="34" charset="0"/>
                <a:ea typeface="Geneva" pitchFamily="29" charset="-128"/>
                <a:cs typeface="Geneva" pitchFamily="29" charset="-128"/>
              </a:rPr>
              <a:t>from</a:t>
            </a:r>
            <a:r>
              <a:rPr lang="nl-NL" sz="900" b="0" i="1" u="none" strike="noStrike" kern="1200" baseline="0" dirty="0">
                <a:solidFill>
                  <a:schemeClr val="tx1"/>
                </a:solidFill>
                <a:latin typeface="Verdana" pitchFamily="34" charset="0"/>
                <a:ea typeface="Geneva" pitchFamily="29" charset="-128"/>
                <a:cs typeface="Geneva" pitchFamily="29" charset="-128"/>
              </a:rPr>
              <a:t> </a:t>
            </a:r>
            <a:r>
              <a:rPr lang="nl-NL" sz="900" b="0" i="1" u="none" strike="noStrike" kern="1200" baseline="0" dirty="0" err="1">
                <a:solidFill>
                  <a:schemeClr val="tx1"/>
                </a:solidFill>
                <a:latin typeface="Verdana" pitchFamily="34" charset="0"/>
                <a:ea typeface="Geneva" pitchFamily="29" charset="-128"/>
                <a:cs typeface="Geneva" pitchFamily="29" charset="-128"/>
              </a:rPr>
              <a:t>Santer</a:t>
            </a:r>
            <a:r>
              <a:rPr lang="nl-NL" sz="900" b="0" i="1" u="none" strike="noStrike" kern="1200" baseline="0" dirty="0">
                <a:solidFill>
                  <a:schemeClr val="tx1"/>
                </a:solidFill>
                <a:latin typeface="Verdana" pitchFamily="34" charset="0"/>
                <a:ea typeface="Geneva" pitchFamily="29" charset="-128"/>
                <a:cs typeface="Geneva" pitchFamily="29" charset="-128"/>
              </a:rPr>
              <a:t> R, </a:t>
            </a:r>
            <a:r>
              <a:rPr lang="nl-NL" sz="900" b="0" i="1" u="none" strike="noStrike" kern="1200" baseline="0" dirty="0" err="1">
                <a:solidFill>
                  <a:schemeClr val="tx1"/>
                </a:solidFill>
                <a:latin typeface="Verdana" pitchFamily="34" charset="0"/>
                <a:ea typeface="Geneva" pitchFamily="29" charset="-128"/>
                <a:cs typeface="Geneva" pitchFamily="29" charset="-128"/>
              </a:rPr>
              <a:t>Calado</a:t>
            </a:r>
            <a:r>
              <a:rPr lang="nl-NL" sz="900" b="0" i="1" u="none" strike="noStrike" kern="1200" baseline="0" dirty="0">
                <a:solidFill>
                  <a:schemeClr val="tx1"/>
                </a:solidFill>
                <a:latin typeface="Verdana" pitchFamily="34" charset="0"/>
                <a:ea typeface="Geneva" pitchFamily="29" charset="-128"/>
                <a:cs typeface="Geneva" pitchFamily="29" charset="-128"/>
              </a:rPr>
              <a:t> J: </a:t>
            </a:r>
            <a:r>
              <a:rPr lang="nl-NL" sz="900" b="0" i="1" u="none" strike="noStrike" kern="1200" baseline="0" dirty="0" err="1">
                <a:solidFill>
                  <a:schemeClr val="tx1"/>
                </a:solidFill>
                <a:latin typeface="Verdana" pitchFamily="34" charset="0"/>
                <a:ea typeface="Geneva" pitchFamily="29" charset="-128"/>
                <a:cs typeface="Geneva" pitchFamily="29" charset="-128"/>
              </a:rPr>
              <a:t>Familial</a:t>
            </a:r>
            <a:r>
              <a:rPr lang="nl-NL" sz="900" b="0" i="1" u="none" strike="noStrike" kern="1200" baseline="0" dirty="0">
                <a:solidFill>
                  <a:schemeClr val="tx1"/>
                </a:solidFill>
                <a:latin typeface="Verdana" pitchFamily="34" charset="0"/>
                <a:ea typeface="Geneva" pitchFamily="29" charset="-128"/>
                <a:cs typeface="Geneva" pitchFamily="29" charset="-128"/>
              </a:rPr>
              <a:t> </a:t>
            </a:r>
            <a:r>
              <a:rPr lang="nl-NL" sz="900" b="0" i="1" u="none" strike="noStrike" kern="1200" baseline="0" dirty="0" err="1">
                <a:solidFill>
                  <a:schemeClr val="tx1"/>
                </a:solidFill>
                <a:latin typeface="Verdana" pitchFamily="34" charset="0"/>
                <a:ea typeface="Geneva" pitchFamily="29" charset="-128"/>
                <a:cs typeface="Geneva" pitchFamily="29" charset="-128"/>
              </a:rPr>
              <a:t>renal</a:t>
            </a:r>
            <a:r>
              <a:rPr lang="nl-NL" sz="900" b="0" i="1" u="none" strike="noStrike" kern="1200" baseline="0" dirty="0">
                <a:solidFill>
                  <a:schemeClr val="tx1"/>
                </a:solidFill>
                <a:latin typeface="Verdana" pitchFamily="34" charset="0"/>
                <a:ea typeface="Geneva" pitchFamily="29" charset="-128"/>
                <a:cs typeface="Geneva" pitchFamily="29" charset="-128"/>
              </a:rPr>
              <a:t> </a:t>
            </a:r>
            <a:r>
              <a:rPr lang="nl-NL" sz="900" b="0" i="1" u="none" strike="noStrike" kern="1200" baseline="0" dirty="0" err="1">
                <a:solidFill>
                  <a:schemeClr val="tx1"/>
                </a:solidFill>
                <a:latin typeface="Verdana" pitchFamily="34" charset="0"/>
                <a:ea typeface="Geneva" pitchFamily="29" charset="-128"/>
                <a:cs typeface="Geneva" pitchFamily="29" charset="-128"/>
              </a:rPr>
              <a:t>glucosuria</a:t>
            </a:r>
            <a:r>
              <a:rPr lang="nl-NL" sz="900" b="0" i="1" u="none" strike="noStrike" kern="1200" baseline="0" dirty="0">
                <a:solidFill>
                  <a:schemeClr val="tx1"/>
                </a:solidFill>
                <a:latin typeface="Verdana" pitchFamily="34" charset="0"/>
                <a:ea typeface="Geneva" pitchFamily="29" charset="-128"/>
                <a:cs typeface="Geneva" pitchFamily="29" charset="-128"/>
              </a:rPr>
              <a:t> </a:t>
            </a:r>
            <a:r>
              <a:rPr lang="nl-NL" sz="900" b="0" i="1" u="none" strike="noStrike" kern="1200" baseline="0" dirty="0" err="1">
                <a:solidFill>
                  <a:schemeClr val="tx1"/>
                </a:solidFill>
                <a:latin typeface="Verdana" pitchFamily="34" charset="0"/>
                <a:ea typeface="Geneva" pitchFamily="29" charset="-128"/>
                <a:cs typeface="Geneva" pitchFamily="29" charset="-128"/>
              </a:rPr>
              <a:t>and</a:t>
            </a:r>
            <a:r>
              <a:rPr lang="nl-NL" sz="900" b="0" i="1" u="none" strike="noStrike" kern="1200" baseline="0" dirty="0">
                <a:solidFill>
                  <a:schemeClr val="tx1"/>
                </a:solidFill>
                <a:latin typeface="Verdana" pitchFamily="34" charset="0"/>
                <a:ea typeface="Geneva" pitchFamily="29" charset="-128"/>
                <a:cs typeface="Geneva" pitchFamily="29" charset="-128"/>
              </a:rPr>
              <a:t> SGLT2: </a:t>
            </a:r>
            <a:r>
              <a:rPr lang="nl-NL" sz="900" b="0" i="1" u="none" strike="noStrike" kern="1200" baseline="0" dirty="0" err="1">
                <a:solidFill>
                  <a:schemeClr val="tx1"/>
                </a:solidFill>
                <a:latin typeface="Verdana" pitchFamily="34" charset="0"/>
                <a:ea typeface="Geneva" pitchFamily="29" charset="-128"/>
                <a:cs typeface="Geneva" pitchFamily="29" charset="-128"/>
              </a:rPr>
              <a:t>from</a:t>
            </a:r>
            <a:endParaRPr lang="nl-NL" sz="900" b="0" i="1" u="none" strike="noStrike" kern="1200" baseline="0" dirty="0">
              <a:solidFill>
                <a:schemeClr val="tx1"/>
              </a:solidFill>
              <a:latin typeface="Verdana" pitchFamily="34" charset="0"/>
              <a:ea typeface="Geneva" pitchFamily="29" charset="-128"/>
              <a:cs typeface="Geneva" pitchFamily="29" charset="-128"/>
            </a:endParaRPr>
          </a:p>
          <a:p>
            <a:r>
              <a:rPr lang="en-US" sz="900" b="0" i="1" u="none" strike="noStrike" kern="1200" baseline="0" dirty="0">
                <a:solidFill>
                  <a:schemeClr val="tx1"/>
                </a:solidFill>
                <a:latin typeface="Verdana" pitchFamily="34" charset="0"/>
                <a:ea typeface="Geneva" pitchFamily="29" charset="-128"/>
                <a:cs typeface="Geneva" pitchFamily="29" charset="-128"/>
              </a:rPr>
              <a:t>a </a:t>
            </a:r>
            <a:r>
              <a:rPr lang="en-US" sz="900" b="0" i="1" u="none" strike="noStrike" kern="1200" baseline="0" dirty="0" err="1">
                <a:solidFill>
                  <a:schemeClr val="tx1"/>
                </a:solidFill>
                <a:latin typeface="Verdana" pitchFamily="34" charset="0"/>
                <a:ea typeface="Geneva" pitchFamily="29" charset="-128"/>
                <a:cs typeface="Geneva" pitchFamily="29" charset="-128"/>
              </a:rPr>
              <a:t>mendelian</a:t>
            </a:r>
            <a:r>
              <a:rPr lang="en-US" sz="900" b="0" i="1" u="none" strike="noStrike" kern="1200" baseline="0" dirty="0">
                <a:solidFill>
                  <a:schemeClr val="tx1"/>
                </a:solidFill>
                <a:latin typeface="Verdana" pitchFamily="34" charset="0"/>
                <a:ea typeface="Geneva" pitchFamily="29" charset="-128"/>
                <a:cs typeface="Geneva" pitchFamily="29" charset="-128"/>
              </a:rPr>
              <a:t> trait to a therapeutic target.</a:t>
            </a:r>
          </a:p>
          <a:p>
            <a:endParaRPr lang="en-US" sz="900" b="0" i="1" u="none" strike="noStrike" kern="1200" baseline="0" dirty="0">
              <a:solidFill>
                <a:schemeClr val="tx1"/>
              </a:solidFill>
              <a:latin typeface="Verdana" pitchFamily="34" charset="0"/>
              <a:ea typeface="Geneva" pitchFamily="29" charset="-128"/>
            </a:endParaRPr>
          </a:p>
          <a:p>
            <a:r>
              <a:rPr lang="en-US" sz="900" b="0" i="0" u="none" strike="noStrike" kern="1200" baseline="0" dirty="0" err="1">
                <a:solidFill>
                  <a:schemeClr val="tx1"/>
                </a:solidFill>
                <a:latin typeface="Verdana" pitchFamily="34" charset="0"/>
                <a:ea typeface="Geneva" pitchFamily="29" charset="-128"/>
              </a:rPr>
              <a:t>Bron</a:t>
            </a:r>
            <a:r>
              <a:rPr lang="en-US" sz="900" b="0" i="0" u="none" strike="noStrike" kern="1200" baseline="0" dirty="0">
                <a:solidFill>
                  <a:schemeClr val="tx1"/>
                </a:solidFill>
                <a:latin typeface="Verdana" pitchFamily="34" charset="0"/>
                <a:ea typeface="Geneva" pitchFamily="29" charset="-128"/>
              </a:rPr>
              <a:t>:</a:t>
            </a:r>
          </a:p>
          <a:p>
            <a:r>
              <a:rPr lang="en-US" sz="900" b="0" i="0" u="none" strike="noStrike" kern="1200" baseline="0" dirty="0">
                <a:solidFill>
                  <a:schemeClr val="tx1"/>
                </a:solidFill>
                <a:latin typeface="Verdana" pitchFamily="34" charset="0"/>
                <a:ea typeface="Geneva" pitchFamily="29" charset="-128"/>
              </a:rPr>
              <a:t>1. Valentine 2012: </a:t>
            </a:r>
            <a:r>
              <a:rPr lang="en-US" sz="900" b="0" i="0" u="none" strike="noStrike" kern="1200" baseline="0" dirty="0">
                <a:solidFill>
                  <a:schemeClr val="tx1"/>
                </a:solidFill>
                <a:latin typeface="Verdana" pitchFamily="34" charset="0"/>
                <a:ea typeface="Geneva" pitchFamily="29" charset="-128"/>
                <a:cs typeface="Geneva" pitchFamily="29" charset="-128"/>
              </a:rPr>
              <a:t>The Role of the Kidney and Sodium-Glucose </a:t>
            </a:r>
            <a:r>
              <a:rPr lang="nl-NL" sz="900" b="0" i="0" u="none" strike="noStrike" kern="1200" baseline="0" dirty="0">
                <a:solidFill>
                  <a:schemeClr val="tx1"/>
                </a:solidFill>
                <a:latin typeface="Verdana" pitchFamily="34" charset="0"/>
                <a:ea typeface="Geneva" pitchFamily="29" charset="-128"/>
                <a:cs typeface="Geneva" pitchFamily="29" charset="-128"/>
              </a:rPr>
              <a:t>Cotransporter-2 </a:t>
            </a:r>
            <a:r>
              <a:rPr lang="nl-NL" sz="900" b="0" i="0" u="none" strike="noStrike" kern="1200" baseline="0" dirty="0" err="1">
                <a:solidFill>
                  <a:schemeClr val="tx1"/>
                </a:solidFill>
                <a:latin typeface="Verdana" pitchFamily="34" charset="0"/>
                <a:ea typeface="Geneva" pitchFamily="29" charset="-128"/>
                <a:cs typeface="Geneva" pitchFamily="29" charset="-128"/>
              </a:rPr>
              <a:t>Inhibition</a:t>
            </a:r>
            <a:r>
              <a:rPr lang="nl-NL" sz="900" b="0" i="0" u="none" strike="noStrike" kern="1200" baseline="0" dirty="0">
                <a:solidFill>
                  <a:schemeClr val="tx1"/>
                </a:solidFill>
                <a:latin typeface="Verdana" pitchFamily="34" charset="0"/>
                <a:ea typeface="Geneva" pitchFamily="29" charset="-128"/>
                <a:cs typeface="Geneva" pitchFamily="29" charset="-128"/>
              </a:rPr>
              <a:t> in Diabetes Management</a:t>
            </a:r>
            <a:endParaRPr lang="nl-NL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76C038-9150-4176-AE14-071E23D9B31B}" type="slidenum">
              <a:rPr lang="nl-NL" smtClean="0"/>
              <a:pPr>
                <a:defRPr/>
              </a:pPr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8316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>
              <a:ea typeface="Geneva" pitchFamily="-108" charset="-128"/>
            </a:endParaRPr>
          </a:p>
        </p:txBody>
      </p:sp>
      <p:sp>
        <p:nvSpPr>
          <p:cNvPr id="57348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accent1"/>
                </a:solidFill>
                <a:latin typeface="Verdana" pitchFamily="34" charset="0"/>
                <a:ea typeface="Geneva" pitchFamily="-108" charset="-128"/>
              </a:defRPr>
            </a:lvl1pPr>
            <a:lvl2pPr marL="742950" indent="-285750" eaLnBrk="0" hangingPunct="0">
              <a:defRPr sz="1400">
                <a:solidFill>
                  <a:schemeClr val="accent1"/>
                </a:solidFill>
                <a:latin typeface="Verdana" pitchFamily="34" charset="0"/>
                <a:ea typeface="Geneva" pitchFamily="-108" charset="-128"/>
              </a:defRPr>
            </a:lvl2pPr>
            <a:lvl3pPr marL="1143000" indent="-228600" eaLnBrk="0" hangingPunct="0">
              <a:defRPr sz="1400">
                <a:solidFill>
                  <a:schemeClr val="accent1"/>
                </a:solidFill>
                <a:latin typeface="Verdana" pitchFamily="34" charset="0"/>
                <a:ea typeface="Geneva" pitchFamily="-108" charset="-128"/>
              </a:defRPr>
            </a:lvl3pPr>
            <a:lvl4pPr marL="1600200" indent="-228600" eaLnBrk="0" hangingPunct="0">
              <a:defRPr sz="1400">
                <a:solidFill>
                  <a:schemeClr val="accent1"/>
                </a:solidFill>
                <a:latin typeface="Verdana" pitchFamily="34" charset="0"/>
                <a:ea typeface="Geneva" pitchFamily="-108" charset="-128"/>
              </a:defRPr>
            </a:lvl4pPr>
            <a:lvl5pPr marL="2057400" indent="-228600" eaLnBrk="0" hangingPunct="0">
              <a:defRPr sz="1400">
                <a:solidFill>
                  <a:schemeClr val="accent1"/>
                </a:solidFill>
                <a:latin typeface="Verdana" pitchFamily="34" charset="0"/>
                <a:ea typeface="Geneva" pitchFamily="-10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1"/>
                </a:solidFill>
                <a:latin typeface="Verdana" pitchFamily="34" charset="0"/>
                <a:ea typeface="Geneva" pitchFamily="-10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1"/>
                </a:solidFill>
                <a:latin typeface="Verdana" pitchFamily="34" charset="0"/>
                <a:ea typeface="Geneva" pitchFamily="-10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1"/>
                </a:solidFill>
                <a:latin typeface="Verdana" pitchFamily="34" charset="0"/>
                <a:ea typeface="Geneva" pitchFamily="-10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1"/>
                </a:solidFill>
                <a:latin typeface="Verdana" pitchFamily="34" charset="0"/>
                <a:ea typeface="Geneva" pitchFamily="-108" charset="-128"/>
              </a:defRPr>
            </a:lvl9pPr>
          </a:lstStyle>
          <a:p>
            <a:fld id="{44EF96CE-E296-4657-996A-05119FD95227}" type="slidenum">
              <a:rPr lang="nl-NL" altLang="nl-NL" sz="1200" smtClean="0">
                <a:solidFill>
                  <a:prstClr val="black"/>
                </a:solidFill>
              </a:rPr>
              <a:pPr/>
              <a:t>25</a:t>
            </a:fld>
            <a:endParaRPr lang="nl-NL" altLang="nl-NL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2115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l-NL" altLang="nl-NL" dirty="0">
                <a:ea typeface="Geneva" pitchFamily="-108" charset="-128"/>
              </a:rPr>
              <a:t>Zie voor de actuele kosten www.medicijnbalans.nl/medicijngroepen/sglt-2-remmers/kosten</a:t>
            </a:r>
            <a:r>
              <a:rPr lang="nl-NL" altLang="nl-NL" baseline="0" dirty="0">
                <a:ea typeface="Geneva" pitchFamily="-108" charset="-128"/>
              </a:rPr>
              <a:t> </a:t>
            </a:r>
            <a:r>
              <a:rPr lang="nl-NL" altLang="nl-NL" baseline="0" dirty="0">
                <a:ea typeface="Geneva" pitchFamily="-108" charset="-128"/>
                <a:sym typeface="Wingdings" panose="05000000000000000000" pitchFamily="2" charset="2"/>
              </a:rPr>
              <a:t> gedaan in november</a:t>
            </a:r>
            <a:endParaRPr lang="nl-NL" altLang="nl-NL" dirty="0">
              <a:ea typeface="Geneva" pitchFamily="-108" charset="-128"/>
            </a:endParaRPr>
          </a:p>
        </p:txBody>
      </p:sp>
      <p:sp>
        <p:nvSpPr>
          <p:cNvPr id="58372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Verdana" pitchFamily="34" charset="0"/>
                <a:ea typeface="Geneva" pitchFamily="-108" charset="-128"/>
              </a:defRPr>
            </a:lvl1pPr>
            <a:lvl2pPr marL="742950" indent="-285750"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Verdana" pitchFamily="34" charset="0"/>
                <a:ea typeface="Geneva" pitchFamily="-108" charset="-128"/>
              </a:defRPr>
            </a:lvl2pPr>
            <a:lvl3pPr marL="1143000" indent="-228600"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Verdana" pitchFamily="34" charset="0"/>
                <a:ea typeface="Geneva" pitchFamily="-108" charset="-128"/>
              </a:defRPr>
            </a:lvl3pPr>
            <a:lvl4pPr marL="1600200" indent="-228600"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Verdana" pitchFamily="34" charset="0"/>
                <a:ea typeface="Geneva" pitchFamily="-108" charset="-128"/>
              </a:defRPr>
            </a:lvl4pPr>
            <a:lvl5pPr marL="2057400" indent="-228600"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Verdana" pitchFamily="34" charset="0"/>
                <a:ea typeface="Geneva" pitchFamily="-10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Verdana" pitchFamily="34" charset="0"/>
                <a:ea typeface="Geneva" pitchFamily="-10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Verdana" pitchFamily="34" charset="0"/>
                <a:ea typeface="Geneva" pitchFamily="-10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Verdana" pitchFamily="34" charset="0"/>
                <a:ea typeface="Geneva" pitchFamily="-10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Verdana" pitchFamily="34" charset="0"/>
                <a:ea typeface="Geneva" pitchFamily="-108" charset="-128"/>
              </a:defRPr>
            </a:lvl9pPr>
          </a:lstStyle>
          <a:p>
            <a:pPr>
              <a:spcBef>
                <a:spcPct val="0"/>
              </a:spcBef>
            </a:pPr>
            <a:fld id="{4E9A8E8C-2052-409A-9EAB-3248E9ADC39D}" type="slidenum">
              <a:rPr lang="nl-NL" altLang="nl-NL" sz="1200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26</a:t>
            </a:fld>
            <a:endParaRPr lang="nl-NL" altLang="nl-NL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1334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l-NL" altLang="nl-NL" dirty="0">
                <a:ea typeface="Geneva" pitchFamily="-108" charset="-128"/>
              </a:rPr>
              <a:t>Bronnen (volledige</a:t>
            </a:r>
            <a:r>
              <a:rPr lang="nl-NL" altLang="nl-NL" baseline="0" dirty="0">
                <a:ea typeface="Geneva" pitchFamily="-108" charset="-128"/>
              </a:rPr>
              <a:t> referenties vanaf nummer 2 zijn te vinden via de NHG-standaard DMII 2013 en wat op de dia staat is gebaseerd op wat er in de NHG-standaard op en medicijnbalans.nl staat, en in bron 1)</a:t>
            </a:r>
            <a:r>
              <a:rPr lang="nl-NL" altLang="nl-NL" dirty="0">
                <a:ea typeface="Geneva" pitchFamily="-108" charset="-128"/>
              </a:rPr>
              <a:t>:</a:t>
            </a:r>
          </a:p>
          <a:p>
            <a:pPr marL="228600" indent="-228600">
              <a:buAutoNum type="arabicPeriod"/>
            </a:pPr>
            <a:r>
              <a:rPr lang="nl-NL" altLang="nl-NL" baseline="0" dirty="0" err="1">
                <a:ea typeface="Geneva" pitchFamily="-108" charset="-128"/>
              </a:rPr>
              <a:t>Abbas</a:t>
            </a:r>
            <a:r>
              <a:rPr lang="nl-NL" altLang="nl-NL" baseline="0" dirty="0">
                <a:ea typeface="Geneva" pitchFamily="-108" charset="-128"/>
              </a:rPr>
              <a:t> 2015: </a:t>
            </a:r>
            <a:r>
              <a:rPr lang="nl-NL" altLang="nl-NL" baseline="0" dirty="0" err="1">
                <a:ea typeface="Geneva" pitchFamily="-108" charset="-128"/>
              </a:rPr>
              <a:t>Cardiovascular</a:t>
            </a:r>
            <a:r>
              <a:rPr lang="nl-NL" altLang="nl-NL" baseline="0" dirty="0">
                <a:ea typeface="Geneva" pitchFamily="-108" charset="-128"/>
              </a:rPr>
              <a:t> </a:t>
            </a:r>
            <a:r>
              <a:rPr lang="nl-NL" altLang="nl-NL" baseline="0" dirty="0" err="1">
                <a:ea typeface="Geneva" pitchFamily="-108" charset="-128"/>
              </a:rPr>
              <a:t>and</a:t>
            </a:r>
            <a:r>
              <a:rPr lang="nl-NL" altLang="nl-NL" baseline="0" dirty="0">
                <a:ea typeface="Geneva" pitchFamily="-108" charset="-128"/>
              </a:rPr>
              <a:t> non-</a:t>
            </a:r>
            <a:r>
              <a:rPr lang="nl-NL" altLang="nl-NL" baseline="0" dirty="0" err="1">
                <a:ea typeface="Geneva" pitchFamily="-108" charset="-128"/>
              </a:rPr>
              <a:t>cardiovascular</a:t>
            </a:r>
            <a:r>
              <a:rPr lang="nl-NL" altLang="nl-NL" baseline="0" dirty="0">
                <a:ea typeface="Geneva" pitchFamily="-108" charset="-128"/>
              </a:rPr>
              <a:t> </a:t>
            </a:r>
            <a:r>
              <a:rPr lang="nl-NL" altLang="nl-NL" baseline="0" dirty="0" err="1">
                <a:ea typeface="Geneva" pitchFamily="-108" charset="-128"/>
              </a:rPr>
              <a:t>safety</a:t>
            </a:r>
            <a:r>
              <a:rPr lang="nl-NL" altLang="nl-NL" baseline="0" dirty="0">
                <a:ea typeface="Geneva" pitchFamily="-108" charset="-128"/>
              </a:rPr>
              <a:t> of </a:t>
            </a:r>
            <a:r>
              <a:rPr lang="nl-NL" altLang="nl-NL" baseline="0" dirty="0" err="1">
                <a:ea typeface="Geneva" pitchFamily="-108" charset="-128"/>
              </a:rPr>
              <a:t>dipeptidyl</a:t>
            </a:r>
            <a:r>
              <a:rPr lang="nl-NL" altLang="nl-NL" baseline="0" dirty="0">
                <a:ea typeface="Geneva" pitchFamily="-108" charset="-128"/>
              </a:rPr>
              <a:t> peptidase-4 </a:t>
            </a:r>
            <a:r>
              <a:rPr lang="nl-NL" altLang="nl-NL" baseline="0" dirty="0" err="1">
                <a:ea typeface="Geneva" pitchFamily="-108" charset="-128"/>
              </a:rPr>
              <a:t>inhibition</a:t>
            </a:r>
            <a:r>
              <a:rPr lang="nl-NL" altLang="nl-NL" baseline="0" dirty="0">
                <a:ea typeface="Geneva" pitchFamily="-108" charset="-128"/>
              </a:rPr>
              <a:t>: a meta-analysis of </a:t>
            </a:r>
            <a:r>
              <a:rPr lang="nl-NL" altLang="nl-NL" baseline="0" dirty="0" err="1">
                <a:ea typeface="Geneva" pitchFamily="-108" charset="-128"/>
              </a:rPr>
              <a:t>randomised</a:t>
            </a:r>
            <a:r>
              <a:rPr lang="nl-NL" altLang="nl-NL" baseline="0" dirty="0">
                <a:ea typeface="Geneva" pitchFamily="-108" charset="-128"/>
              </a:rPr>
              <a:t> </a:t>
            </a:r>
            <a:r>
              <a:rPr lang="nl-NL" altLang="nl-NL" baseline="0" dirty="0" err="1">
                <a:ea typeface="Geneva" pitchFamily="-108" charset="-128"/>
              </a:rPr>
              <a:t>controlled</a:t>
            </a:r>
            <a:r>
              <a:rPr lang="nl-NL" altLang="nl-NL" baseline="0" dirty="0">
                <a:ea typeface="Geneva" pitchFamily="-108" charset="-128"/>
              </a:rPr>
              <a:t> </a:t>
            </a:r>
            <a:r>
              <a:rPr lang="nl-NL" altLang="nl-NL" baseline="0" dirty="0" err="1">
                <a:ea typeface="Geneva" pitchFamily="-108" charset="-128"/>
              </a:rPr>
              <a:t>cardiovascular</a:t>
            </a:r>
            <a:r>
              <a:rPr lang="nl-NL" altLang="nl-NL" baseline="0" dirty="0">
                <a:ea typeface="Geneva" pitchFamily="-108" charset="-128"/>
              </a:rPr>
              <a:t> </a:t>
            </a:r>
            <a:r>
              <a:rPr lang="nl-NL" altLang="nl-NL" baseline="0" dirty="0" err="1">
                <a:ea typeface="Geneva" pitchFamily="-108" charset="-128"/>
              </a:rPr>
              <a:t>outcome</a:t>
            </a:r>
            <a:r>
              <a:rPr lang="nl-NL" altLang="nl-NL" baseline="0" dirty="0">
                <a:ea typeface="Geneva" pitchFamily="-108" charset="-128"/>
              </a:rPr>
              <a:t> trials (meta analyse)</a:t>
            </a:r>
          </a:p>
          <a:p>
            <a:pPr marL="228600" indent="-228600">
              <a:buAutoNum type="arabicPeriod"/>
            </a:pPr>
            <a:r>
              <a:rPr lang="nl-NL" altLang="nl-NL" dirty="0">
                <a:ea typeface="Geneva" pitchFamily="-108" charset="-128"/>
              </a:rPr>
              <a:t>Richter</a:t>
            </a:r>
            <a:r>
              <a:rPr lang="nl-NL" altLang="nl-NL" baseline="0" dirty="0">
                <a:ea typeface="Geneva" pitchFamily="-108" charset="-128"/>
              </a:rPr>
              <a:t> 2008 (</a:t>
            </a:r>
            <a:r>
              <a:rPr lang="nl-NL" altLang="nl-NL" baseline="0" dirty="0" err="1">
                <a:ea typeface="Geneva" pitchFamily="-108" charset="-128"/>
              </a:rPr>
              <a:t>Cochrane</a:t>
            </a:r>
            <a:r>
              <a:rPr lang="nl-NL" altLang="nl-NL" baseline="0" dirty="0">
                <a:ea typeface="Geneva" pitchFamily="-108" charset="-128"/>
              </a:rPr>
              <a:t> review)</a:t>
            </a:r>
          </a:p>
          <a:p>
            <a:pPr marL="228600" indent="-228600">
              <a:buAutoNum type="arabicPeriod"/>
            </a:pPr>
            <a:r>
              <a:rPr lang="nl-NL" altLang="nl-NL" baseline="0" dirty="0" err="1">
                <a:ea typeface="Geneva" pitchFamily="-108" charset="-128"/>
              </a:rPr>
              <a:t>DeFronzo</a:t>
            </a:r>
            <a:r>
              <a:rPr lang="nl-NL" altLang="nl-NL" baseline="0" dirty="0">
                <a:ea typeface="Geneva" pitchFamily="-108" charset="-128"/>
              </a:rPr>
              <a:t> 2009 (RCT)</a:t>
            </a:r>
          </a:p>
          <a:p>
            <a:pPr marL="228600" indent="-228600">
              <a:buAutoNum type="arabicPeriod"/>
            </a:pPr>
            <a:r>
              <a:rPr lang="nl-NL" altLang="nl-NL" baseline="0" dirty="0" err="1">
                <a:ea typeface="Geneva" pitchFamily="-108" charset="-128"/>
              </a:rPr>
              <a:t>Goldstein</a:t>
            </a:r>
            <a:r>
              <a:rPr lang="nl-NL" altLang="nl-NL" baseline="0" dirty="0">
                <a:ea typeface="Geneva" pitchFamily="-108" charset="-128"/>
              </a:rPr>
              <a:t> 2007 (RCT)</a:t>
            </a:r>
          </a:p>
          <a:p>
            <a:pPr marL="228600" indent="-228600">
              <a:buAutoNum type="arabicPeriod"/>
            </a:pPr>
            <a:r>
              <a:rPr lang="nl-NL" altLang="nl-NL" dirty="0" err="1">
                <a:ea typeface="Geneva" pitchFamily="-108" charset="-128"/>
              </a:rPr>
              <a:t>Nauck</a:t>
            </a:r>
            <a:r>
              <a:rPr lang="nl-NL" altLang="nl-NL" dirty="0">
                <a:ea typeface="Geneva" pitchFamily="-108" charset="-128"/>
              </a:rPr>
              <a:t> 2007 (RCT)</a:t>
            </a:r>
          </a:p>
          <a:p>
            <a:pPr marL="228600" indent="-228600">
              <a:buAutoNum type="arabicPeriod"/>
            </a:pPr>
            <a:r>
              <a:rPr lang="nl-NL" altLang="nl-NL" dirty="0" err="1">
                <a:ea typeface="Geneva" pitchFamily="-108" charset="-128"/>
              </a:rPr>
              <a:t>Foley</a:t>
            </a:r>
            <a:r>
              <a:rPr lang="nl-NL" altLang="nl-NL" dirty="0">
                <a:ea typeface="Geneva" pitchFamily="-108" charset="-128"/>
              </a:rPr>
              <a:t> 2009 (gerandomiseerd onderzoek)</a:t>
            </a:r>
          </a:p>
          <a:p>
            <a:pPr marL="228600" indent="-228600">
              <a:buAutoNum type="arabicPeriod"/>
            </a:pPr>
            <a:r>
              <a:rPr lang="nl-NL" altLang="nl-NL" dirty="0">
                <a:ea typeface="Geneva" pitchFamily="-108" charset="-128"/>
              </a:rPr>
              <a:t>Pan</a:t>
            </a:r>
            <a:r>
              <a:rPr lang="nl-NL" altLang="nl-NL" baseline="0" dirty="0">
                <a:ea typeface="Geneva" pitchFamily="-108" charset="-128"/>
              </a:rPr>
              <a:t> 2008 (“studie”)</a:t>
            </a:r>
          </a:p>
          <a:p>
            <a:pPr marL="228600" indent="-228600">
              <a:buAutoNum type="arabicPeriod"/>
            </a:pPr>
            <a:r>
              <a:rPr lang="nl-NL" altLang="nl-NL" baseline="0" dirty="0" err="1">
                <a:ea typeface="Geneva" pitchFamily="-108" charset="-128"/>
              </a:rPr>
              <a:t>Karagiannis</a:t>
            </a:r>
            <a:r>
              <a:rPr lang="nl-NL" altLang="nl-NL" baseline="0" dirty="0">
                <a:ea typeface="Geneva" pitchFamily="-108" charset="-128"/>
              </a:rPr>
              <a:t> 2012 (systematische review)</a:t>
            </a:r>
            <a:endParaRPr lang="nl-NL" altLang="nl-NL" dirty="0">
              <a:ea typeface="Geneva" pitchFamily="-108" charset="-128"/>
            </a:endParaRPr>
          </a:p>
        </p:txBody>
      </p:sp>
      <p:sp>
        <p:nvSpPr>
          <p:cNvPr id="45060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Verdana" pitchFamily="34" charset="0"/>
                <a:ea typeface="Geneva" pitchFamily="-108" charset="-128"/>
              </a:defRPr>
            </a:lvl1pPr>
            <a:lvl2pPr marL="742950" indent="-285750"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Verdana" pitchFamily="34" charset="0"/>
                <a:ea typeface="Geneva" pitchFamily="-108" charset="-128"/>
              </a:defRPr>
            </a:lvl2pPr>
            <a:lvl3pPr marL="1143000" indent="-228600"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Verdana" pitchFamily="34" charset="0"/>
                <a:ea typeface="Geneva" pitchFamily="-108" charset="-128"/>
              </a:defRPr>
            </a:lvl3pPr>
            <a:lvl4pPr marL="1600200" indent="-228600"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Verdana" pitchFamily="34" charset="0"/>
                <a:ea typeface="Geneva" pitchFamily="-108" charset="-128"/>
              </a:defRPr>
            </a:lvl4pPr>
            <a:lvl5pPr marL="2057400" indent="-228600"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Verdana" pitchFamily="34" charset="0"/>
                <a:ea typeface="Geneva" pitchFamily="-10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Verdana" pitchFamily="34" charset="0"/>
                <a:ea typeface="Geneva" pitchFamily="-10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Verdana" pitchFamily="34" charset="0"/>
                <a:ea typeface="Geneva" pitchFamily="-10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Verdana" pitchFamily="34" charset="0"/>
                <a:ea typeface="Geneva" pitchFamily="-10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Verdana" pitchFamily="34" charset="0"/>
                <a:ea typeface="Geneva" pitchFamily="-108" charset="-128"/>
              </a:defRPr>
            </a:lvl9pPr>
          </a:lstStyle>
          <a:p>
            <a:pPr>
              <a:spcBef>
                <a:spcPct val="0"/>
              </a:spcBef>
            </a:pPr>
            <a:fld id="{CDA93926-F5D2-4E8D-B9E3-70E7FEA2EAEE}" type="slidenum">
              <a:rPr lang="nl-NL" altLang="nl-NL" sz="1200" smtClean="0"/>
              <a:pPr>
                <a:spcBef>
                  <a:spcPct val="0"/>
                </a:spcBef>
              </a:pPr>
              <a:t>30</a:t>
            </a:fld>
            <a:endParaRPr lang="nl-NL" altLang="nl-NL" sz="1200"/>
          </a:p>
        </p:txBody>
      </p:sp>
    </p:spTree>
    <p:extLst>
      <p:ext uri="{BB962C8B-B14F-4D97-AF65-F5344CB8AC3E}">
        <p14:creationId xmlns:p14="http://schemas.microsoft.com/office/powerpoint/2010/main" val="35506233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l-NL" altLang="nl-NL" dirty="0">
                <a:ea typeface="Geneva" pitchFamily="-108" charset="-128"/>
              </a:rPr>
              <a:t>Alogliptine is niet op de markt in Nederland, het middel is wel geregistreerd en wordt ook vergoed. </a:t>
            </a:r>
          </a:p>
        </p:txBody>
      </p:sp>
      <p:sp>
        <p:nvSpPr>
          <p:cNvPr id="43012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Verdana" pitchFamily="34" charset="0"/>
                <a:ea typeface="Geneva" pitchFamily="-108" charset="-128"/>
              </a:defRPr>
            </a:lvl1pPr>
            <a:lvl2pPr marL="742950" indent="-285750"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Verdana" pitchFamily="34" charset="0"/>
                <a:ea typeface="Geneva" pitchFamily="-108" charset="-128"/>
              </a:defRPr>
            </a:lvl2pPr>
            <a:lvl3pPr marL="1143000" indent="-228600"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Verdana" pitchFamily="34" charset="0"/>
                <a:ea typeface="Geneva" pitchFamily="-108" charset="-128"/>
              </a:defRPr>
            </a:lvl3pPr>
            <a:lvl4pPr marL="1600200" indent="-228600"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Verdana" pitchFamily="34" charset="0"/>
                <a:ea typeface="Geneva" pitchFamily="-108" charset="-128"/>
              </a:defRPr>
            </a:lvl4pPr>
            <a:lvl5pPr marL="2057400" indent="-228600"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Verdana" pitchFamily="34" charset="0"/>
                <a:ea typeface="Geneva" pitchFamily="-10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Verdana" pitchFamily="34" charset="0"/>
                <a:ea typeface="Geneva" pitchFamily="-10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Verdana" pitchFamily="34" charset="0"/>
                <a:ea typeface="Geneva" pitchFamily="-10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Verdana" pitchFamily="34" charset="0"/>
                <a:ea typeface="Geneva" pitchFamily="-10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Verdana" pitchFamily="34" charset="0"/>
                <a:ea typeface="Geneva" pitchFamily="-108" charset="-128"/>
              </a:defRPr>
            </a:lvl9pPr>
          </a:lstStyle>
          <a:p>
            <a:pPr>
              <a:spcBef>
                <a:spcPct val="0"/>
              </a:spcBef>
            </a:pPr>
            <a:fld id="{75B112D3-32BC-4541-815D-653230DAF5A8}" type="slidenum">
              <a:rPr lang="nl-NL" altLang="nl-NL" sz="1200" smtClean="0"/>
              <a:pPr>
                <a:spcBef>
                  <a:spcPct val="0"/>
                </a:spcBef>
              </a:pPr>
              <a:t>43</a:t>
            </a:fld>
            <a:endParaRPr lang="nl-NL" altLang="nl-NL" sz="1200"/>
          </a:p>
        </p:txBody>
      </p:sp>
    </p:spTree>
    <p:extLst>
      <p:ext uri="{BB962C8B-B14F-4D97-AF65-F5344CB8AC3E}">
        <p14:creationId xmlns:p14="http://schemas.microsoft.com/office/powerpoint/2010/main" val="29754441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l-NL" altLang="nl-NL" dirty="0">
                <a:ea typeface="Geneva" pitchFamily="-108" charset="-128"/>
              </a:rPr>
              <a:t>Kijk voor de meest recente kosten op www.medicijnbalans.nl/medicijngroepen/dpp-4-remmers/kosten </a:t>
            </a:r>
            <a:r>
              <a:rPr lang="nl-NL" altLang="nl-NL" dirty="0">
                <a:ea typeface="Geneva" pitchFamily="-108" charset="-128"/>
                <a:sym typeface="Wingdings" panose="05000000000000000000" pitchFamily="2" charset="2"/>
              </a:rPr>
              <a:t> gedaan in november.</a:t>
            </a:r>
            <a:endParaRPr lang="nl-NL" altLang="nl-NL" dirty="0">
              <a:ea typeface="Geneva" pitchFamily="-108" charset="-128"/>
            </a:endParaRPr>
          </a:p>
        </p:txBody>
      </p:sp>
      <p:sp>
        <p:nvSpPr>
          <p:cNvPr id="47108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accent1"/>
                </a:solidFill>
                <a:latin typeface="Verdana" pitchFamily="34" charset="0"/>
                <a:ea typeface="Geneva" pitchFamily="-108" charset="-128"/>
              </a:defRPr>
            </a:lvl1pPr>
            <a:lvl2pPr marL="742950" indent="-285750" eaLnBrk="0" hangingPunct="0">
              <a:defRPr sz="1400">
                <a:solidFill>
                  <a:schemeClr val="accent1"/>
                </a:solidFill>
                <a:latin typeface="Verdana" pitchFamily="34" charset="0"/>
                <a:ea typeface="Geneva" pitchFamily="-108" charset="-128"/>
              </a:defRPr>
            </a:lvl2pPr>
            <a:lvl3pPr marL="1143000" indent="-228600" eaLnBrk="0" hangingPunct="0">
              <a:defRPr sz="1400">
                <a:solidFill>
                  <a:schemeClr val="accent1"/>
                </a:solidFill>
                <a:latin typeface="Verdana" pitchFamily="34" charset="0"/>
                <a:ea typeface="Geneva" pitchFamily="-108" charset="-128"/>
              </a:defRPr>
            </a:lvl3pPr>
            <a:lvl4pPr marL="1600200" indent="-228600" eaLnBrk="0" hangingPunct="0">
              <a:defRPr sz="1400">
                <a:solidFill>
                  <a:schemeClr val="accent1"/>
                </a:solidFill>
                <a:latin typeface="Verdana" pitchFamily="34" charset="0"/>
                <a:ea typeface="Geneva" pitchFamily="-108" charset="-128"/>
              </a:defRPr>
            </a:lvl4pPr>
            <a:lvl5pPr marL="2057400" indent="-228600" eaLnBrk="0" hangingPunct="0">
              <a:defRPr sz="1400">
                <a:solidFill>
                  <a:schemeClr val="accent1"/>
                </a:solidFill>
                <a:latin typeface="Verdana" pitchFamily="34" charset="0"/>
                <a:ea typeface="Geneva" pitchFamily="-10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1"/>
                </a:solidFill>
                <a:latin typeface="Verdana" pitchFamily="34" charset="0"/>
                <a:ea typeface="Geneva" pitchFamily="-10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1"/>
                </a:solidFill>
                <a:latin typeface="Verdana" pitchFamily="34" charset="0"/>
                <a:ea typeface="Geneva" pitchFamily="-10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1"/>
                </a:solidFill>
                <a:latin typeface="Verdana" pitchFamily="34" charset="0"/>
                <a:ea typeface="Geneva" pitchFamily="-10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1"/>
                </a:solidFill>
                <a:latin typeface="Verdana" pitchFamily="34" charset="0"/>
                <a:ea typeface="Geneva" pitchFamily="-108" charset="-128"/>
              </a:defRPr>
            </a:lvl9pPr>
          </a:lstStyle>
          <a:p>
            <a:fld id="{900ED6C1-F594-4ADE-99A7-AFF4796499E6}" type="slidenum">
              <a:rPr lang="nl-NL" altLang="nl-NL" sz="1200" smtClean="0">
                <a:solidFill>
                  <a:schemeClr val="tx1"/>
                </a:solidFill>
              </a:rPr>
              <a:pPr/>
              <a:t>45</a:t>
            </a:fld>
            <a:endParaRPr lang="nl-NL" altLang="nl-NL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846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CD972-4755-499A-AC95-3FF8A7ABDE0C}" type="datetimeFigureOut">
              <a:rPr lang="nl-NL" smtClean="0"/>
              <a:t>26-9-2017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075AC-DB1C-415A-8B61-CB99D0042A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2128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CD972-4755-499A-AC95-3FF8A7ABDE0C}" type="datetimeFigureOut">
              <a:rPr lang="nl-NL" smtClean="0"/>
              <a:t>26-9-2017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075AC-DB1C-415A-8B61-CB99D0042A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6030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CD972-4755-499A-AC95-3FF8A7ABDE0C}" type="datetimeFigureOut">
              <a:rPr lang="nl-NL" smtClean="0"/>
              <a:t>26-9-2017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075AC-DB1C-415A-8B61-CB99D0042A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8333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163426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2034971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1727591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2617517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1994766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8246810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75625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466235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CD972-4755-499A-AC95-3FF8A7ABDE0C}" type="datetimeFigureOut">
              <a:rPr lang="nl-NL" smtClean="0"/>
              <a:t>26-9-2017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075AC-DB1C-415A-8B61-CB99D0042A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43866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5492357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304895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1981200" cy="6019800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762000" y="152400"/>
            <a:ext cx="5791200" cy="601980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635274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el en tekst bov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6705600" cy="6096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7772400" cy="22098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914400" y="3962400"/>
            <a:ext cx="7772400" cy="22098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4029227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en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6705600" cy="6096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abel 2"/>
          <p:cNvSpPr>
            <a:spLocks noGrp="1"/>
          </p:cNvSpPr>
          <p:nvPr>
            <p:ph type="tbl" idx="1"/>
          </p:nvPr>
        </p:nvSpPr>
        <p:spPr>
          <a:xfrm>
            <a:off x="914400" y="1600200"/>
            <a:ext cx="7772400" cy="4572000"/>
          </a:xfrm>
        </p:spPr>
        <p:txBody>
          <a:bodyPr/>
          <a:lstStyle/>
          <a:p>
            <a:pPr lvl="0"/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800371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CD972-4755-499A-AC95-3FF8A7ABDE0C}" type="datetimeFigureOut">
              <a:rPr lang="nl-NL" smtClean="0"/>
              <a:t>26-9-2017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075AC-DB1C-415A-8B61-CB99D0042A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1652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CD972-4755-499A-AC95-3FF8A7ABDE0C}" type="datetimeFigureOut">
              <a:rPr lang="nl-NL" smtClean="0"/>
              <a:t>26-9-2017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075AC-DB1C-415A-8B61-CB99D0042A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1724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CD972-4755-499A-AC95-3FF8A7ABDE0C}" type="datetimeFigureOut">
              <a:rPr lang="nl-NL" smtClean="0"/>
              <a:t>26-9-2017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075AC-DB1C-415A-8B61-CB99D0042A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5512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CD972-4755-499A-AC95-3FF8A7ABDE0C}" type="datetimeFigureOut">
              <a:rPr lang="nl-NL" smtClean="0"/>
              <a:t>26-9-2017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075AC-DB1C-415A-8B61-CB99D0042A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2105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CD972-4755-499A-AC95-3FF8A7ABDE0C}" type="datetimeFigureOut">
              <a:rPr lang="nl-NL" smtClean="0"/>
              <a:t>26-9-2017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075AC-DB1C-415A-8B61-CB99D0042A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4239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CD972-4755-499A-AC95-3FF8A7ABDE0C}" type="datetimeFigureOut">
              <a:rPr lang="nl-NL" smtClean="0"/>
              <a:t>26-9-2017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075AC-DB1C-415A-8B61-CB99D0042A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8869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CD972-4755-499A-AC95-3FF8A7ABDE0C}" type="datetimeFigureOut">
              <a:rPr lang="nl-NL" smtClean="0"/>
              <a:t>26-9-2017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075AC-DB1C-415A-8B61-CB99D0042A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9264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CD972-4755-499A-AC95-3FF8A7ABDE0C}" type="datetimeFigureOut">
              <a:rPr lang="nl-NL" smtClean="0"/>
              <a:t>26-9-2017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075AC-DB1C-415A-8B61-CB99D0042A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4695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 descr="textFieldBg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/>
              <a:t>Klik om de opmaakprofielen van de modeltekst te bewerken</a:t>
            </a:r>
          </a:p>
          <a:p>
            <a:pPr lvl="1"/>
            <a:r>
              <a:rPr lang="en-US" altLang="nl-NL"/>
              <a:t>Tweede niveau</a:t>
            </a:r>
          </a:p>
          <a:p>
            <a:pPr lvl="2"/>
            <a:r>
              <a:rPr lang="en-US" altLang="nl-NL"/>
              <a:t>Derde niveau</a:t>
            </a:r>
          </a:p>
          <a:p>
            <a:pPr lvl="3"/>
            <a:r>
              <a:rPr lang="en-US" altLang="nl-NL"/>
              <a:t>Vierde niveau</a:t>
            </a:r>
          </a:p>
          <a:p>
            <a:pPr lvl="4"/>
            <a:r>
              <a:rPr lang="en-US" altLang="nl-NL"/>
              <a:t>Vijfde niveau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52400"/>
            <a:ext cx="6705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/>
              <a:t>Klik om het opmaakprofiel van de modeltitel te bewerken</a:t>
            </a:r>
          </a:p>
        </p:txBody>
      </p:sp>
      <p:sp>
        <p:nvSpPr>
          <p:cNvPr id="2052" name="Text Box 20"/>
          <p:cNvSpPr txBox="1">
            <a:spLocks noChangeArrowheads="1"/>
          </p:cNvSpPr>
          <p:nvPr/>
        </p:nvSpPr>
        <p:spPr bwMode="auto">
          <a:xfrm>
            <a:off x="838200" y="6380163"/>
            <a:ext cx="5486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accent1"/>
                </a:solidFill>
                <a:latin typeface="Verdana" pitchFamily="34" charset="0"/>
                <a:ea typeface="Geneva" pitchFamily="29" charset="-128"/>
              </a:defRPr>
            </a:lvl1pPr>
            <a:lvl2pPr marL="742950" indent="-285750" eaLnBrk="0" hangingPunct="0">
              <a:defRPr sz="1400">
                <a:solidFill>
                  <a:schemeClr val="accent1"/>
                </a:solidFill>
                <a:latin typeface="Verdana" pitchFamily="34" charset="0"/>
                <a:ea typeface="Geneva" pitchFamily="29" charset="-128"/>
              </a:defRPr>
            </a:lvl2pPr>
            <a:lvl3pPr marL="1143000" indent="-228600" eaLnBrk="0" hangingPunct="0">
              <a:defRPr sz="1400">
                <a:solidFill>
                  <a:schemeClr val="accent1"/>
                </a:solidFill>
                <a:latin typeface="Verdana" pitchFamily="34" charset="0"/>
                <a:ea typeface="Geneva" pitchFamily="29" charset="-128"/>
              </a:defRPr>
            </a:lvl3pPr>
            <a:lvl4pPr marL="1600200" indent="-228600" eaLnBrk="0" hangingPunct="0">
              <a:defRPr sz="1400">
                <a:solidFill>
                  <a:schemeClr val="accent1"/>
                </a:solidFill>
                <a:latin typeface="Verdana" pitchFamily="34" charset="0"/>
                <a:ea typeface="Geneva" pitchFamily="29" charset="-128"/>
              </a:defRPr>
            </a:lvl4pPr>
            <a:lvl5pPr marL="2057400" indent="-228600" eaLnBrk="0" hangingPunct="0">
              <a:defRPr sz="1400">
                <a:solidFill>
                  <a:schemeClr val="accent1"/>
                </a:solidFill>
                <a:latin typeface="Verdana" pitchFamily="34" charset="0"/>
                <a:ea typeface="Geneva" pitchFamily="29" charset="-128"/>
              </a:defRPr>
            </a:lvl5pPr>
            <a:lvl6pPr marL="25146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chemeClr val="accent1"/>
                </a:solidFill>
                <a:latin typeface="Verdana" pitchFamily="34" charset="0"/>
                <a:ea typeface="Geneva" pitchFamily="29" charset="-128"/>
              </a:defRPr>
            </a:lvl6pPr>
            <a:lvl7pPr marL="29718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chemeClr val="accent1"/>
                </a:solidFill>
                <a:latin typeface="Verdana" pitchFamily="34" charset="0"/>
                <a:ea typeface="Geneva" pitchFamily="29" charset="-128"/>
              </a:defRPr>
            </a:lvl7pPr>
            <a:lvl8pPr marL="34290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chemeClr val="accent1"/>
                </a:solidFill>
                <a:latin typeface="Verdana" pitchFamily="34" charset="0"/>
                <a:ea typeface="Geneva" pitchFamily="29" charset="-128"/>
              </a:defRPr>
            </a:lvl8pPr>
            <a:lvl9pPr marL="38862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chemeClr val="accent1"/>
                </a:solidFill>
                <a:latin typeface="Verdana" pitchFamily="34" charset="0"/>
                <a:ea typeface="Geneva" pitchFamily="29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nl-NL" sz="200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719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Geneva"/>
        </a:defRPr>
      </a:lvl1pPr>
      <a:lvl2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Verdana" pitchFamily="34" charset="0"/>
          <a:ea typeface="Geneva" pitchFamily="29" charset="-128"/>
          <a:cs typeface="Geneva"/>
        </a:defRPr>
      </a:lvl2pPr>
      <a:lvl3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Verdana" pitchFamily="34" charset="0"/>
          <a:ea typeface="Geneva" pitchFamily="29" charset="-128"/>
          <a:cs typeface="Geneva"/>
        </a:defRPr>
      </a:lvl3pPr>
      <a:lvl4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Verdana" pitchFamily="34" charset="0"/>
          <a:ea typeface="Geneva" pitchFamily="29" charset="-128"/>
          <a:cs typeface="Geneva"/>
        </a:defRPr>
      </a:lvl4pPr>
      <a:lvl5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Verdana" pitchFamily="34" charset="0"/>
          <a:ea typeface="Geneva" pitchFamily="29" charset="-128"/>
          <a:cs typeface="Geneva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Verdana" pitchFamily="34" charset="0"/>
          <a:ea typeface="Geneva" pitchFamily="29" charset="-128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Verdana" pitchFamily="34" charset="0"/>
          <a:ea typeface="Geneva" pitchFamily="29" charset="-128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Verdana" pitchFamily="34" charset="0"/>
          <a:ea typeface="Geneva" pitchFamily="29" charset="-128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Verdana" pitchFamily="34" charset="0"/>
          <a:ea typeface="Geneva" pitchFamily="29" charset="-128"/>
        </a:defRPr>
      </a:lvl9pPr>
    </p:titleStyle>
    <p:bodyStyle>
      <a:lvl1pPr marL="342900" indent="-342900"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buFont typeface="Times" pitchFamily="-108" charset="0"/>
        <a:defRPr sz="1600">
          <a:solidFill>
            <a:schemeClr val="accent1"/>
          </a:solidFill>
          <a:latin typeface="+mn-lt"/>
          <a:ea typeface="+mn-ea"/>
          <a:cs typeface="Geneva"/>
        </a:defRPr>
      </a:lvl1pPr>
      <a:lvl2pPr marL="742950" indent="-285750"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buFont typeface="Times" pitchFamily="-108" charset="0"/>
        <a:buChar char="•"/>
        <a:defRPr sz="1400">
          <a:solidFill>
            <a:schemeClr val="accent1"/>
          </a:solidFill>
          <a:latin typeface="+mn-lt"/>
          <a:ea typeface="+mn-ea"/>
          <a:cs typeface="Geneva"/>
        </a:defRPr>
      </a:lvl2pPr>
      <a:lvl3pPr marL="1143000" indent="-228600"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buFont typeface="Times" pitchFamily="-108" charset="0"/>
        <a:buChar char="•"/>
        <a:defRPr sz="1400">
          <a:solidFill>
            <a:schemeClr val="accent1"/>
          </a:solidFill>
          <a:latin typeface="+mn-lt"/>
          <a:ea typeface="+mn-ea"/>
          <a:cs typeface="Geneva"/>
        </a:defRPr>
      </a:lvl3pPr>
      <a:lvl4pPr marL="1600200" indent="-228600"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buFont typeface="Times" pitchFamily="-108" charset="0"/>
        <a:buChar char="•"/>
        <a:defRPr sz="1400">
          <a:solidFill>
            <a:schemeClr val="accent1"/>
          </a:solidFill>
          <a:latin typeface="+mn-lt"/>
          <a:ea typeface="+mn-ea"/>
          <a:cs typeface="Geneva"/>
        </a:defRPr>
      </a:lvl4pPr>
      <a:lvl5pPr marL="2057400" indent="-228600"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buFont typeface="Times" pitchFamily="-108" charset="0"/>
        <a:buChar char="•"/>
        <a:defRPr sz="1400">
          <a:solidFill>
            <a:schemeClr val="accent1"/>
          </a:solidFill>
          <a:latin typeface="+mn-lt"/>
          <a:ea typeface="+mn-ea"/>
          <a:cs typeface="Geneva"/>
        </a:defRPr>
      </a:lvl5pPr>
      <a:lvl6pPr marL="2514600" indent="-228600"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buFont typeface="Times" pitchFamily="18" charset="0"/>
        <a:buChar char="•"/>
        <a:defRPr sz="1400">
          <a:solidFill>
            <a:schemeClr val="accent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buFont typeface="Times" pitchFamily="18" charset="0"/>
        <a:buChar char="•"/>
        <a:defRPr sz="1400">
          <a:solidFill>
            <a:schemeClr val="accent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buFont typeface="Times" pitchFamily="18" charset="0"/>
        <a:buChar char="•"/>
        <a:defRPr sz="1400">
          <a:solidFill>
            <a:schemeClr val="accent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buFont typeface="Times" pitchFamily="18" charset="0"/>
        <a:buChar char="•"/>
        <a:defRPr sz="1400">
          <a:solidFill>
            <a:schemeClr val="accent1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CwhGCEBuQ0Q" TargetMode="External"/><Relationship Id="rId4" Type="http://schemas.openxmlformats.org/officeDocument/2006/relationships/image" Target="../media/image8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bi.nlm.nih.gov/pubmed/26444444" TargetMode="Externa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_TVk2ffIzP4" TargetMode="External"/><Relationship Id="rId6" Type="http://schemas.openxmlformats.org/officeDocument/2006/relationships/hyperlink" Target="http://www.lim.lareb.nl/" TargetMode="External"/><Relationship Id="rId5" Type="http://schemas.openxmlformats.org/officeDocument/2006/relationships/hyperlink" Target="http://www.medicijngebruik.nl/product/detail/1753" TargetMode="External"/><Relationship Id="rId4" Type="http://schemas.openxmlformats.org/officeDocument/2006/relationships/hyperlink" Target="http://www.medicijnbalans.nl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899593" y="620689"/>
            <a:ext cx="3168352" cy="2304255"/>
          </a:xfrm>
        </p:spPr>
        <p:txBody>
          <a:bodyPr/>
          <a:lstStyle/>
          <a:p>
            <a:pPr marL="0" indent="0">
              <a:buNone/>
            </a:pPr>
            <a:endParaRPr lang="nl-NL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nl-NL" sz="4000" dirty="0"/>
              <a:t>	</a:t>
            </a:r>
          </a:p>
          <a:p>
            <a:pPr marL="45720" indent="0">
              <a:buNone/>
            </a:pPr>
            <a:r>
              <a:rPr lang="nl-NL" sz="4000" dirty="0"/>
              <a:t>	Wat adviseer </a:t>
            </a:r>
          </a:p>
          <a:p>
            <a:pPr marL="45720" indent="0">
              <a:buNone/>
            </a:pPr>
            <a:r>
              <a:rPr lang="nl-NL" sz="4000" dirty="0"/>
              <a:t>	ik mijn patiënt? 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half" idx="2"/>
          </p:nvPr>
        </p:nvSpPr>
        <p:spPr>
          <a:xfrm>
            <a:off x="899593" y="3356992"/>
            <a:ext cx="3096343" cy="2280328"/>
          </a:xfrm>
        </p:spPr>
        <p:txBody>
          <a:bodyPr>
            <a:normAutofit/>
          </a:bodyPr>
          <a:lstStyle/>
          <a:p>
            <a:r>
              <a:rPr lang="nl-NL" sz="4000" dirty="0"/>
              <a:t>Nieuwe middelen bij diabetes.</a:t>
            </a:r>
          </a:p>
        </p:txBody>
      </p:sp>
      <p:pic>
        <p:nvPicPr>
          <p:cNvPr id="1026" name="Picture 2" descr="C:\Users\jm brinkers\AppData\Local\Microsoft\Windows\Temporary Internet Files\Content.Outlook\NA3KLL9Q\logo preventzorg GEE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92696"/>
            <a:ext cx="272474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993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altLang="nl-NL"/>
              <a:t>Behandelplan diabetes mellitus type 2</a:t>
            </a:r>
          </a:p>
        </p:txBody>
      </p:sp>
      <p:sp>
        <p:nvSpPr>
          <p:cNvPr id="3" name="Tijdelijke aanduiding voor inhoud 2" descr="textFieldBg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nl-NL" dirty="0"/>
              <a:t>Stappenplan NHG-Standaard </a:t>
            </a:r>
            <a:r>
              <a:rPr lang="nl-NL" i="1" dirty="0"/>
              <a:t>Diabetes mellitus type 2</a:t>
            </a:r>
            <a:r>
              <a:rPr lang="nl-NL" dirty="0"/>
              <a:t> (2013)</a:t>
            </a:r>
          </a:p>
          <a:p>
            <a:pPr lvl="1">
              <a:buFont typeface="+mj-lt"/>
              <a:buAutoNum type="arabicPeriod"/>
              <a:defRPr/>
            </a:pPr>
            <a:r>
              <a:rPr lang="nl-NL" dirty="0"/>
              <a:t>Metformine</a:t>
            </a:r>
          </a:p>
          <a:p>
            <a:pPr lvl="1">
              <a:buFont typeface="+mj-lt"/>
              <a:buAutoNum type="arabicPeriod"/>
              <a:defRPr/>
            </a:pPr>
            <a:r>
              <a:rPr lang="nl-NL" dirty="0"/>
              <a:t>Gliclazide</a:t>
            </a:r>
          </a:p>
          <a:p>
            <a:pPr lvl="1">
              <a:buFont typeface="+mj-lt"/>
              <a:buAutoNum type="arabicPeriod"/>
              <a:defRPr/>
            </a:pPr>
            <a:r>
              <a:rPr lang="nl-NL" dirty="0"/>
              <a:t>Insuline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nl-NL" dirty="0"/>
              <a:t>Bij bezwaren: eerst de andere twee middelen uit het stappenplan inzetten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nl-NL" dirty="0"/>
              <a:t>Als dat niet kan: acarbose (</a:t>
            </a:r>
            <a:r>
              <a:rPr lang="nl-NL" dirty="0" err="1"/>
              <a:t>Glucobay</a:t>
            </a:r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®)</a:t>
            </a:r>
            <a:r>
              <a:rPr lang="nl-NL" dirty="0"/>
              <a:t>, </a:t>
            </a:r>
            <a:r>
              <a:rPr lang="nl-NL" dirty="0" err="1"/>
              <a:t>repaglinide</a:t>
            </a:r>
            <a:r>
              <a:rPr lang="nl-NL" dirty="0"/>
              <a:t> (Novonorm</a:t>
            </a:r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®)</a:t>
            </a:r>
            <a:r>
              <a:rPr lang="nl-NL" dirty="0"/>
              <a:t>, DPP-4-remmers, GLP-1-agonisten of pioglitazon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nl-NL" dirty="0"/>
              <a:t>SGLT-2-remmers vooralsnog niet aangeraden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05625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Metformine</a:t>
            </a:r>
            <a:r>
              <a:rPr lang="en-US" dirty="0"/>
              <a:t> 1e </a:t>
            </a:r>
            <a:r>
              <a:rPr lang="en-US" dirty="0" err="1"/>
              <a:t>keus</a:t>
            </a:r>
            <a:r>
              <a:rPr lang="en-US" dirty="0"/>
              <a:t> in NHG </a:t>
            </a:r>
            <a:r>
              <a:rPr lang="en-US" dirty="0" err="1"/>
              <a:t>Standaard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/>
              <a:t>	</a:t>
            </a:r>
            <a:r>
              <a:rPr lang="nl-NL" sz="2400" b="1" dirty="0"/>
              <a:t>Effect of intensive </a:t>
            </a:r>
            <a:r>
              <a:rPr lang="nl-NL" sz="2400" b="1" dirty="0" err="1"/>
              <a:t>blood</a:t>
            </a:r>
            <a:r>
              <a:rPr lang="nl-NL" sz="2400" b="1" dirty="0"/>
              <a:t>-glucose control </a:t>
            </a:r>
            <a:r>
              <a:rPr lang="nl-NL" sz="2400" b="1" dirty="0" err="1"/>
              <a:t>with</a:t>
            </a:r>
            <a:r>
              <a:rPr lang="nl-NL" sz="2400" b="1" dirty="0"/>
              <a:t> </a:t>
            </a:r>
            <a:r>
              <a:rPr lang="nl-NL" sz="2400" b="1" dirty="0" err="1"/>
              <a:t>metformin</a:t>
            </a:r>
            <a:r>
              <a:rPr lang="nl-NL" sz="2400" b="1" dirty="0"/>
              <a:t> on </a:t>
            </a:r>
            <a:r>
              <a:rPr lang="nl-NL" sz="2400" b="1" dirty="0" err="1"/>
              <a:t>complications</a:t>
            </a:r>
            <a:r>
              <a:rPr lang="nl-NL" sz="2400" b="1" dirty="0"/>
              <a:t> in </a:t>
            </a:r>
            <a:r>
              <a:rPr lang="nl-NL" sz="2400" b="1" dirty="0" err="1"/>
              <a:t>overweight</a:t>
            </a:r>
            <a:r>
              <a:rPr lang="nl-NL" sz="2400" b="1" dirty="0"/>
              <a:t> </a:t>
            </a:r>
            <a:r>
              <a:rPr lang="nl-NL" sz="2400" b="1" dirty="0" err="1"/>
              <a:t>patients</a:t>
            </a:r>
            <a:r>
              <a:rPr lang="nl-NL" sz="2400" b="1" dirty="0"/>
              <a:t> </a:t>
            </a:r>
            <a:r>
              <a:rPr lang="nl-NL" sz="2400" b="1" dirty="0" err="1"/>
              <a:t>with</a:t>
            </a:r>
            <a:r>
              <a:rPr lang="nl-NL" sz="2400" b="1" dirty="0"/>
              <a:t> type 2 diabetes (UKPDS 34)</a:t>
            </a:r>
          </a:p>
          <a:p>
            <a:r>
              <a:rPr lang="nl-NL" sz="2400" dirty="0"/>
              <a:t>    UK </a:t>
            </a:r>
            <a:r>
              <a:rPr lang="nl-NL" sz="2400" dirty="0" err="1"/>
              <a:t>Prospective</a:t>
            </a:r>
            <a:r>
              <a:rPr lang="nl-NL" sz="2400" dirty="0"/>
              <a:t> Diabetes </a:t>
            </a:r>
            <a:r>
              <a:rPr lang="nl-NL" sz="2400" dirty="0" err="1"/>
              <a:t>Study</a:t>
            </a:r>
            <a:r>
              <a:rPr lang="nl-NL" sz="2400" dirty="0"/>
              <a:t> (UKPDS) Group</a:t>
            </a:r>
            <a:r>
              <a:rPr lang="nl-NL" sz="2400" baseline="30000" dirty="0"/>
              <a:t>*</a:t>
            </a:r>
            <a:endParaRPr lang="nl-NL" sz="2400" dirty="0"/>
          </a:p>
          <a:p>
            <a:endParaRPr lang="nl-NL" sz="2400" dirty="0"/>
          </a:p>
          <a:p>
            <a:r>
              <a:rPr lang="nl-NL" sz="2400" dirty="0"/>
              <a:t>• Studie t/m 1997 (n&gt;5000)</a:t>
            </a:r>
          </a:p>
          <a:p>
            <a:r>
              <a:rPr lang="nl-NL" sz="2400" dirty="0"/>
              <a:t>• Metformine in vergelijking tot conventionele behandeling leidt tot:</a:t>
            </a:r>
          </a:p>
          <a:p>
            <a:r>
              <a:rPr lang="nl-NL" sz="2400" dirty="0"/>
              <a:t>– Minder complicaties:</a:t>
            </a:r>
          </a:p>
          <a:p>
            <a:pPr marL="457200" lvl="1" indent="0">
              <a:buNone/>
            </a:pPr>
            <a:r>
              <a:rPr lang="nl-NL" sz="1600" dirty="0"/>
              <a:t>• Minder hartinfarcten</a:t>
            </a:r>
          </a:p>
          <a:p>
            <a:pPr marL="457200" lvl="1" indent="0">
              <a:buNone/>
            </a:pPr>
            <a:r>
              <a:rPr lang="nl-NL" sz="1600" dirty="0"/>
              <a:t>• Verlaging mortaliteit</a:t>
            </a:r>
          </a:p>
        </p:txBody>
      </p:sp>
    </p:spTree>
    <p:extLst>
      <p:ext uri="{BB962C8B-B14F-4D97-AF65-F5344CB8AC3E}">
        <p14:creationId xmlns:p14="http://schemas.microsoft.com/office/powerpoint/2010/main" val="2905018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Metformine en veiligheid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b="1" dirty="0"/>
              <a:t>Geen toename risico </a:t>
            </a:r>
            <a:r>
              <a:rPr lang="nl-NL" dirty="0"/>
              <a:t>op borst, endometrium  of ovarium carcinoom bij non-metformine gebruiksters versus alleen metformine gebruiksters</a:t>
            </a:r>
          </a:p>
          <a:p>
            <a:r>
              <a:rPr lang="en-US" dirty="0"/>
              <a:t>Een cohort </a:t>
            </a:r>
            <a:r>
              <a:rPr lang="en-US" dirty="0" err="1"/>
              <a:t>studie</a:t>
            </a:r>
            <a:r>
              <a:rPr lang="en-US" dirty="0"/>
              <a:t> in </a:t>
            </a:r>
            <a:r>
              <a:rPr lang="en-US" dirty="0" err="1"/>
              <a:t>Californië</a:t>
            </a:r>
            <a:r>
              <a:rPr lang="en-US" dirty="0"/>
              <a:t> van 66.778  </a:t>
            </a:r>
            <a:r>
              <a:rPr lang="en-US" dirty="0" err="1"/>
              <a:t>patiëntes</a:t>
            </a:r>
            <a:r>
              <a:rPr lang="en-US" dirty="0"/>
              <a:t> met DM met een max van 12 </a:t>
            </a:r>
            <a:r>
              <a:rPr lang="en-US" dirty="0" err="1"/>
              <a:t>jr.</a:t>
            </a:r>
            <a:r>
              <a:rPr lang="en-US" dirty="0"/>
              <a:t> (</a:t>
            </a:r>
            <a:r>
              <a:rPr lang="en-US" dirty="0" err="1"/>
              <a:t>mediaan</a:t>
            </a:r>
            <a:r>
              <a:rPr lang="en-US" dirty="0"/>
              <a:t> 6 </a:t>
            </a:r>
            <a:r>
              <a:rPr lang="en-US" dirty="0" err="1"/>
              <a:t>jr</a:t>
            </a:r>
            <a:r>
              <a:rPr lang="en-US" dirty="0"/>
              <a:t>).</a:t>
            </a:r>
            <a:r>
              <a:rPr lang="nl-NL" dirty="0"/>
              <a:t> </a:t>
            </a:r>
          </a:p>
          <a:p>
            <a:r>
              <a:rPr lang="nl-NL" sz="1500" dirty="0"/>
              <a:t>Diana </a:t>
            </a:r>
            <a:r>
              <a:rPr lang="nl-NL" sz="1500" dirty="0" err="1"/>
              <a:t>Soffer</a:t>
            </a:r>
            <a:r>
              <a:rPr lang="nl-NL" sz="1500" dirty="0"/>
              <a:t> et al. </a:t>
            </a:r>
            <a:r>
              <a:rPr lang="en-US" sz="1500" dirty="0"/>
              <a:t>Metformin and breast and gynecological cancer risk among women with diabetes BMJ Open Diabetes Research and Care 2015;3:e000049</a:t>
            </a:r>
            <a:endParaRPr lang="nl-NL" sz="1500" dirty="0"/>
          </a:p>
        </p:txBody>
      </p:sp>
    </p:spTree>
    <p:extLst>
      <p:ext uri="{BB962C8B-B14F-4D97-AF65-F5344CB8AC3E}">
        <p14:creationId xmlns:p14="http://schemas.microsoft.com/office/powerpoint/2010/main" val="1056006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Gliclazide</a:t>
            </a:r>
            <a:r>
              <a:rPr lang="en-US" dirty="0"/>
              <a:t> 2e </a:t>
            </a:r>
            <a:r>
              <a:rPr lang="en-US" dirty="0" err="1"/>
              <a:t>keus</a:t>
            </a:r>
            <a:r>
              <a:rPr lang="en-US" dirty="0"/>
              <a:t> in NHG </a:t>
            </a:r>
            <a:r>
              <a:rPr lang="en-US" dirty="0" err="1"/>
              <a:t>Standaard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Door </a:t>
            </a:r>
            <a:r>
              <a:rPr lang="en-US" sz="2000" dirty="0" err="1"/>
              <a:t>te</a:t>
            </a:r>
            <a:r>
              <a:rPr lang="en-US" sz="2000" dirty="0"/>
              <a:t> </a:t>
            </a:r>
            <a:r>
              <a:rPr lang="en-US" sz="2000" dirty="0" err="1"/>
              <a:t>gebruiken</a:t>
            </a:r>
            <a:r>
              <a:rPr lang="en-US" sz="2000" dirty="0"/>
              <a:t> </a:t>
            </a:r>
            <a:r>
              <a:rPr lang="en-US" sz="2000" dirty="0" err="1"/>
              <a:t>bij</a:t>
            </a:r>
            <a:r>
              <a:rPr lang="en-US" sz="2000" dirty="0"/>
              <a:t> </a:t>
            </a:r>
            <a:r>
              <a:rPr lang="en-US" sz="2000" dirty="0" err="1"/>
              <a:t>nierfunctiestoornissen</a:t>
            </a:r>
            <a:endParaRPr lang="en-US" sz="2000" dirty="0"/>
          </a:p>
          <a:p>
            <a:pPr marL="0" indent="0"/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err="1"/>
              <a:t>Sterke</a:t>
            </a:r>
            <a:r>
              <a:rPr lang="en-US" sz="2000" dirty="0"/>
              <a:t> </a:t>
            </a:r>
            <a:r>
              <a:rPr lang="en-US" sz="2000" dirty="0" err="1"/>
              <a:t>reductie</a:t>
            </a:r>
            <a:r>
              <a:rPr lang="en-US" sz="2000" dirty="0"/>
              <a:t> </a:t>
            </a:r>
            <a:r>
              <a:rPr lang="en-US" sz="2000" dirty="0" err="1"/>
              <a:t>hypoglykemieen</a:t>
            </a:r>
            <a:endParaRPr lang="en-US" sz="2000" dirty="0"/>
          </a:p>
          <a:p>
            <a:pPr marL="0" indent="0"/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err="1"/>
              <a:t>Lagere</a:t>
            </a:r>
            <a:r>
              <a:rPr lang="en-US" sz="2000" dirty="0"/>
              <a:t> (</a:t>
            </a:r>
            <a:r>
              <a:rPr lang="en-US" sz="2000" dirty="0" err="1"/>
              <a:t>cardiovasculaire</a:t>
            </a:r>
            <a:r>
              <a:rPr lang="en-US" sz="2000" dirty="0"/>
              <a:t> </a:t>
            </a:r>
            <a:r>
              <a:rPr lang="en-US" sz="2000" dirty="0" err="1"/>
              <a:t>mortaliteit</a:t>
            </a:r>
            <a:r>
              <a:rPr lang="en-US" sz="2000" dirty="0"/>
              <a:t>)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andere</a:t>
            </a:r>
            <a:r>
              <a:rPr lang="en-US" sz="2000" dirty="0"/>
              <a:t> SU </a:t>
            </a:r>
            <a:r>
              <a:rPr lang="en-US" sz="2000" dirty="0" err="1"/>
              <a:t>derivaten</a:t>
            </a:r>
            <a:endParaRPr lang="en-US" sz="2000" dirty="0"/>
          </a:p>
          <a:p>
            <a:pPr marL="0" indent="0"/>
            <a:endParaRPr lang="en-US" sz="2000" dirty="0"/>
          </a:p>
          <a:p>
            <a:pPr marL="0" indent="0"/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251520" y="6093296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1100" dirty="0"/>
              <a:t>Rutten G, Grauw W De, </a:t>
            </a:r>
            <a:r>
              <a:rPr lang="nl-NL" sz="1100" dirty="0" err="1"/>
              <a:t>Nijpels</a:t>
            </a:r>
            <a:r>
              <a:rPr lang="nl-NL" sz="1100" dirty="0"/>
              <a:t> G, Houweling B, Laar F Van De, </a:t>
            </a:r>
            <a:r>
              <a:rPr lang="nl-NL" sz="1100" dirty="0" err="1"/>
              <a:t>Bilo</a:t>
            </a:r>
            <a:r>
              <a:rPr lang="nl-NL" sz="1100" dirty="0"/>
              <a:t> H et al. (2013). NHG-Standaard Diabetes mellitus type 2 (derde herziening).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019428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Gliclazide</a:t>
            </a:r>
            <a:r>
              <a:rPr lang="en-US" dirty="0"/>
              <a:t> 30 mg of 80 mg?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20080" y="1556792"/>
            <a:ext cx="7772400" cy="4572000"/>
          </a:xfrm>
        </p:spPr>
        <p:txBody>
          <a:bodyPr>
            <a:normAutofit fontScale="77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Verschillende</a:t>
            </a:r>
            <a:r>
              <a:rPr lang="en-US" dirty="0"/>
              <a:t> </a:t>
            </a:r>
            <a:r>
              <a:rPr lang="en-US" dirty="0" err="1"/>
              <a:t>farmacokinetiek</a:t>
            </a:r>
            <a:r>
              <a:rPr lang="en-US" dirty="0"/>
              <a:t> (</a:t>
            </a:r>
            <a:r>
              <a:rPr lang="en-US" dirty="0" err="1"/>
              <a:t>andere</a:t>
            </a:r>
            <a:r>
              <a:rPr lang="en-US" dirty="0"/>
              <a:t> </a:t>
            </a:r>
            <a:r>
              <a:rPr lang="en-US" dirty="0" err="1"/>
              <a:t>pilsamenstelling</a:t>
            </a:r>
            <a:r>
              <a:rPr lang="en-US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Gliclazide</a:t>
            </a:r>
            <a:r>
              <a:rPr lang="en-US" dirty="0"/>
              <a:t> 30 mg </a:t>
            </a:r>
            <a:r>
              <a:rPr lang="en-US" dirty="0" err="1"/>
              <a:t>afgifte</a:t>
            </a:r>
            <a:r>
              <a:rPr lang="en-US" dirty="0"/>
              <a:t> </a:t>
            </a:r>
            <a:r>
              <a:rPr lang="en-US" dirty="0" err="1"/>
              <a:t>geleidelijker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biologische</a:t>
            </a:r>
            <a:r>
              <a:rPr lang="en-US" dirty="0"/>
              <a:t> </a:t>
            </a:r>
            <a:r>
              <a:rPr lang="en-US" dirty="0" err="1"/>
              <a:t>beschikbaarheid</a:t>
            </a:r>
            <a:r>
              <a:rPr lang="en-US" dirty="0"/>
              <a:t> </a:t>
            </a:r>
            <a:r>
              <a:rPr lang="en-US" dirty="0" err="1"/>
              <a:t>groter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Halfwaardetijd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80 mg is 6-14 </a:t>
            </a:r>
            <a:r>
              <a:rPr lang="en-US" dirty="0" err="1"/>
              <a:t>uur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30 mg 12-20 </a:t>
            </a:r>
            <a:r>
              <a:rPr lang="en-US" dirty="0" err="1"/>
              <a:t>uur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30 mg </a:t>
            </a:r>
            <a:r>
              <a:rPr lang="en-US" dirty="0" err="1"/>
              <a:t>Gliclazide</a:t>
            </a:r>
            <a:r>
              <a:rPr lang="en-US" dirty="0"/>
              <a:t>: 1x </a:t>
            </a:r>
            <a:r>
              <a:rPr lang="en-US" dirty="0" err="1"/>
              <a:t>daags</a:t>
            </a:r>
            <a:r>
              <a:rPr lang="en-US" dirty="0"/>
              <a:t> tot maximum van 120 mg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80 mg </a:t>
            </a:r>
            <a:r>
              <a:rPr lang="en-US" dirty="0" err="1"/>
              <a:t>Gliclazide</a:t>
            </a:r>
            <a:r>
              <a:rPr lang="en-US" dirty="0"/>
              <a:t>: tot 3x </a:t>
            </a:r>
            <a:r>
              <a:rPr lang="en-US" dirty="0" err="1"/>
              <a:t>daags</a:t>
            </a:r>
            <a:r>
              <a:rPr lang="en-US" dirty="0"/>
              <a:t> 1 tot maximum van 240 mg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Geen</a:t>
            </a:r>
            <a:r>
              <a:rPr lang="en-US" dirty="0"/>
              <a:t> </a:t>
            </a:r>
            <a:r>
              <a:rPr lang="en-US" dirty="0" err="1"/>
              <a:t>voorkeur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1 van </a:t>
            </a:r>
            <a:r>
              <a:rPr lang="en-US" dirty="0" err="1"/>
              <a:t>beiden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Geen</a:t>
            </a:r>
            <a:r>
              <a:rPr lang="en-US" dirty="0"/>
              <a:t> </a:t>
            </a:r>
            <a:r>
              <a:rPr lang="en-US" dirty="0" err="1"/>
              <a:t>hoger</a:t>
            </a:r>
            <a:r>
              <a:rPr lang="en-US" dirty="0"/>
              <a:t> </a:t>
            </a:r>
            <a:r>
              <a:rPr lang="en-US" dirty="0" err="1"/>
              <a:t>risico</a:t>
            </a:r>
            <a:r>
              <a:rPr lang="en-US" dirty="0"/>
              <a:t> op </a:t>
            </a:r>
            <a:r>
              <a:rPr lang="en-US" dirty="0" err="1"/>
              <a:t>hypoglykemie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1 </a:t>
            </a:r>
            <a:r>
              <a:rPr lang="en-US" dirty="0" err="1"/>
              <a:t>maal</a:t>
            </a:r>
            <a:r>
              <a:rPr lang="en-US" dirty="0"/>
              <a:t> </a:t>
            </a:r>
            <a:r>
              <a:rPr lang="en-US" dirty="0" err="1"/>
              <a:t>daags</a:t>
            </a:r>
            <a:r>
              <a:rPr lang="en-US" dirty="0"/>
              <a:t> </a:t>
            </a:r>
            <a:r>
              <a:rPr lang="en-US" dirty="0" err="1"/>
              <a:t>dosering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423082" y="5916976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D. </a:t>
            </a:r>
            <a:r>
              <a:rPr lang="en-US" sz="1200" dirty="0" err="1"/>
              <a:t>Tavenier</a:t>
            </a:r>
            <a:r>
              <a:rPr lang="en-US" sz="1200" dirty="0"/>
              <a:t> et al; de </a:t>
            </a:r>
            <a:r>
              <a:rPr lang="en-US" sz="1200" dirty="0" err="1"/>
              <a:t>nieuwe</a:t>
            </a:r>
            <a:r>
              <a:rPr lang="en-US" sz="1200" dirty="0"/>
              <a:t> </a:t>
            </a:r>
            <a:r>
              <a:rPr lang="en-US" sz="1200" dirty="0" err="1"/>
              <a:t>diabetesstandaard</a:t>
            </a:r>
            <a:r>
              <a:rPr lang="en-US" sz="1200" dirty="0"/>
              <a:t>, </a:t>
            </a:r>
            <a:r>
              <a:rPr lang="en-US" sz="1200" dirty="0" err="1"/>
              <a:t>antwoorden</a:t>
            </a:r>
            <a:r>
              <a:rPr lang="en-US" sz="1200" dirty="0"/>
              <a:t> op </a:t>
            </a:r>
            <a:r>
              <a:rPr lang="en-US" sz="1200" dirty="0" err="1"/>
              <a:t>veel</a:t>
            </a:r>
            <a:r>
              <a:rPr lang="en-US" sz="1200" dirty="0"/>
              <a:t> </a:t>
            </a:r>
            <a:r>
              <a:rPr lang="en-US" sz="1200" dirty="0" err="1"/>
              <a:t>gestelde</a:t>
            </a:r>
            <a:r>
              <a:rPr lang="en-US" sz="1200" dirty="0"/>
              <a:t> </a:t>
            </a:r>
            <a:r>
              <a:rPr lang="en-US" sz="1200" dirty="0" err="1"/>
              <a:t>vragen</a:t>
            </a:r>
            <a:r>
              <a:rPr lang="en-US" sz="1200" dirty="0"/>
              <a:t>; </a:t>
            </a:r>
            <a:r>
              <a:rPr lang="en-US" sz="1200" dirty="0" err="1"/>
              <a:t>editie</a:t>
            </a:r>
            <a:r>
              <a:rPr lang="en-US" sz="1200" dirty="0"/>
              <a:t> 2014</a:t>
            </a:r>
          </a:p>
          <a:p>
            <a:endParaRPr lang="nl-NL" sz="1200" dirty="0"/>
          </a:p>
        </p:txBody>
      </p:sp>
      <p:sp>
        <p:nvSpPr>
          <p:cNvPr id="5" name="Rechthoek 4"/>
          <p:cNvSpPr/>
          <p:nvPr/>
        </p:nvSpPr>
        <p:spPr bwMode="auto">
          <a:xfrm>
            <a:off x="6516216" y="5805264"/>
            <a:ext cx="2376264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itchFamily="18" charset="0"/>
              <a:buChar char="•"/>
              <a:tabLst/>
            </a:pPr>
            <a:endParaRPr kumimoji="0" lang="nl-NL" sz="1400" b="0" i="0" u="none" strike="noStrike" cap="none" normalizeH="0" baseline="0">
              <a:ln>
                <a:noFill/>
              </a:ln>
              <a:solidFill>
                <a:schemeClr val="accent1"/>
              </a:solidFill>
              <a:effectLst/>
              <a:latin typeface="Verdana" pitchFamily="34" charset="0"/>
              <a:ea typeface="Geneva" pitchFamily="29" charset="-128"/>
            </a:endParaRPr>
          </a:p>
        </p:txBody>
      </p:sp>
      <p:sp>
        <p:nvSpPr>
          <p:cNvPr id="6" name="Rechthoek 5"/>
          <p:cNvSpPr/>
          <p:nvPr/>
        </p:nvSpPr>
        <p:spPr bwMode="auto">
          <a:xfrm>
            <a:off x="7092280" y="5916976"/>
            <a:ext cx="1440160" cy="94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itchFamily="18" charset="0"/>
              <a:buChar char="•"/>
              <a:tabLst/>
            </a:pPr>
            <a:endParaRPr kumimoji="0" lang="nl-NL" sz="1400" b="0" i="0" u="none" strike="noStrike" cap="none" normalizeH="0" baseline="0">
              <a:ln>
                <a:noFill/>
              </a:ln>
              <a:solidFill>
                <a:schemeClr val="accent1"/>
              </a:solidFill>
              <a:effectLst/>
              <a:latin typeface="Verdana" pitchFamily="34" charset="0"/>
              <a:ea typeface="Geneva" pitchFamily="2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8291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SGLT-2-remmers</a:t>
            </a:r>
          </a:p>
        </p:txBody>
      </p:sp>
      <p:sp>
        <p:nvSpPr>
          <p:cNvPr id="3" name="Tijdelijke aanduiding voor inhoud 2" descr="textFieldBg"/>
          <p:cNvSpPr>
            <a:spLocks noGrp="1"/>
          </p:cNvSpPr>
          <p:nvPr>
            <p:ph idx="1"/>
          </p:nvPr>
        </p:nvSpPr>
        <p:spPr>
          <a:xfrm>
            <a:off x="755576" y="5229200"/>
            <a:ext cx="7772400" cy="648072"/>
          </a:xfrm>
        </p:spPr>
        <p:txBody>
          <a:bodyPr/>
          <a:lstStyle/>
          <a:p>
            <a:pPr>
              <a:defRPr/>
            </a:pPr>
            <a:r>
              <a:rPr lang="nl-NL" sz="1200" dirty="0"/>
              <a:t>* Empagliflozine/metformine is anno oktober 2015 niet beschikbaar voor de Nederlandse markt. </a:t>
            </a:r>
          </a:p>
          <a:p>
            <a:pPr>
              <a:defRPr/>
            </a:pPr>
            <a:endParaRPr lang="nl-NL" sz="1200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3491951"/>
              </p:ext>
            </p:extLst>
          </p:nvPr>
        </p:nvGraphicFramePr>
        <p:xfrm>
          <a:off x="1403648" y="2040880"/>
          <a:ext cx="6120680" cy="210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sz="1600" dirty="0"/>
                        <a:t>Monopreparaat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Combinatiepreparaat</a:t>
                      </a:r>
                      <a:r>
                        <a:rPr lang="nl-NL" sz="1600" baseline="0" dirty="0"/>
                        <a:t> </a:t>
                      </a:r>
                      <a:endParaRPr lang="nl-N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600" dirty="0"/>
                        <a:t>canagliflozine (</a:t>
                      </a:r>
                      <a:r>
                        <a:rPr lang="nl-NL" sz="1600" dirty="0" err="1"/>
                        <a:t>Invokana</a:t>
                      </a:r>
                      <a:r>
                        <a:rPr lang="nl-NL" sz="1600" baseline="30000" dirty="0"/>
                        <a:t>®</a:t>
                      </a:r>
                      <a:r>
                        <a:rPr lang="nl-NL" sz="1600" dirty="0"/>
                        <a:t>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nl-NL" sz="1600" dirty="0"/>
                        <a:t>canagliflozine/metformine (</a:t>
                      </a:r>
                      <a:r>
                        <a:rPr lang="nl-NL" sz="1600" dirty="0" err="1"/>
                        <a:t>Vokanamet</a:t>
                      </a:r>
                      <a:r>
                        <a:rPr lang="nl-NL" sz="1600" baseline="30000" dirty="0"/>
                        <a:t>®</a:t>
                      </a:r>
                      <a:r>
                        <a:rPr lang="nl-NL" sz="16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600" dirty="0"/>
                        <a:t>dapagliflozine (</a:t>
                      </a:r>
                      <a:r>
                        <a:rPr lang="nl-NL" sz="1600" dirty="0" err="1"/>
                        <a:t>Forxiga</a:t>
                      </a:r>
                      <a:r>
                        <a:rPr lang="nl-NL" sz="1600" baseline="30000" dirty="0"/>
                        <a:t>®</a:t>
                      </a:r>
                      <a:r>
                        <a:rPr lang="nl-NL" sz="1600" dirty="0"/>
                        <a:t>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nl-NL" sz="1600" dirty="0"/>
                        <a:t>dapagliflozine/metformine (</a:t>
                      </a:r>
                      <a:r>
                        <a:rPr lang="nl-NL" sz="1600" dirty="0" err="1"/>
                        <a:t>Xigduo</a:t>
                      </a:r>
                      <a:r>
                        <a:rPr lang="nl-NL" sz="1600" baseline="30000" dirty="0"/>
                        <a:t>®</a:t>
                      </a:r>
                      <a:r>
                        <a:rPr lang="nl-NL" sz="16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600" dirty="0"/>
                        <a:t>empagliflozine (</a:t>
                      </a:r>
                      <a:r>
                        <a:rPr lang="nl-NL" sz="1600" dirty="0" err="1"/>
                        <a:t>Jardiance</a:t>
                      </a:r>
                      <a:r>
                        <a:rPr lang="nl-NL" sz="1600" baseline="30000" dirty="0"/>
                        <a:t>®</a:t>
                      </a:r>
                      <a:r>
                        <a:rPr lang="nl-NL" sz="1600" dirty="0"/>
                        <a:t>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nl-NL" sz="1600" dirty="0"/>
                        <a:t>empagliflozine/metformine</a:t>
                      </a:r>
                    </a:p>
                    <a:p>
                      <a:pPr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nl-NL" sz="1600" dirty="0"/>
                        <a:t>(</a:t>
                      </a:r>
                      <a:r>
                        <a:rPr lang="nl-NL" sz="1600" dirty="0" err="1"/>
                        <a:t>Synjardy</a:t>
                      </a:r>
                      <a:r>
                        <a:rPr lang="nl-NL" sz="1600" baseline="30000" dirty="0"/>
                        <a:t>®</a:t>
                      </a:r>
                      <a:r>
                        <a:rPr lang="nl-NL" sz="1600" dirty="0"/>
                        <a:t>)*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1075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5" y="274638"/>
            <a:ext cx="4119332" cy="1143000"/>
          </a:xfrm>
        </p:spPr>
        <p:txBody>
          <a:bodyPr>
            <a:normAutofit/>
          </a:bodyPr>
          <a:lstStyle/>
          <a:p>
            <a:r>
              <a:rPr lang="nl-NL" dirty="0"/>
              <a:t>SGLT-2-remmers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504" y="1556792"/>
            <a:ext cx="3960440" cy="4572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SGLT-2: grote rol bij reabsorptie glucose in proximale </a:t>
            </a:r>
            <a:r>
              <a:rPr lang="nl-NL" dirty="0" err="1"/>
              <a:t>tubulus</a:t>
            </a:r>
            <a:r>
              <a:rPr lang="nl-NL" dirty="0"/>
              <a:t> [1]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Remming SGLT-2 </a:t>
            </a:r>
            <a:r>
              <a:rPr lang="nl-NL" dirty="0">
                <a:sym typeface="Wingdings" panose="05000000000000000000" pitchFamily="2" charset="2"/>
              </a:rPr>
              <a:t> glucose urine </a:t>
            </a:r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↑  </a:t>
            </a: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glucose bloed </a:t>
            </a:r>
            <a:r>
              <a:rPr lang="nl-NL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↓ [1]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6836" y="404664"/>
            <a:ext cx="4917164" cy="623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2923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SGLT2 </a:t>
            </a:r>
            <a:r>
              <a:rPr lang="nl-NL" dirty="0" err="1"/>
              <a:t>dapagliflozine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92500" lnSpcReduction="20000"/>
          </a:bodyPr>
          <a:lstStyle/>
          <a:p>
            <a:r>
              <a:rPr lang="nl-NL" dirty="0"/>
              <a:t>HbA1C daling 0,5-0,8% (6-9mmol/mol)</a:t>
            </a:r>
          </a:p>
          <a:p>
            <a:r>
              <a:rPr lang="nl-NL" dirty="0"/>
              <a:t>1-2,4kg gewichtsafname </a:t>
            </a:r>
            <a:r>
              <a:rPr lang="nl-NL" dirty="0" err="1"/>
              <a:t>tov</a:t>
            </a:r>
            <a:r>
              <a:rPr lang="nl-NL" dirty="0"/>
              <a:t> placebo of </a:t>
            </a:r>
            <a:r>
              <a:rPr lang="nl-NL" dirty="0" err="1"/>
              <a:t>metformine</a:t>
            </a:r>
            <a:r>
              <a:rPr lang="nl-NL" dirty="0"/>
              <a:t>. Onduidelijk: vochtdepletie of vetafname?</a:t>
            </a:r>
          </a:p>
          <a:p>
            <a:r>
              <a:rPr lang="nl-NL" dirty="0"/>
              <a:t>UWI 2x genitale infecties 3-4x zoveel </a:t>
            </a:r>
            <a:r>
              <a:rPr lang="nl-NL" dirty="0" err="1"/>
              <a:t>tov</a:t>
            </a:r>
            <a:r>
              <a:rPr lang="nl-NL" dirty="0"/>
              <a:t> placebo</a:t>
            </a:r>
          </a:p>
          <a:p>
            <a:r>
              <a:rPr lang="nl-NL" dirty="0"/>
              <a:t>Mogelijk verhoogde incidentie borst, blaas en prostaatkanker</a:t>
            </a:r>
          </a:p>
          <a:p>
            <a:r>
              <a:rPr lang="nl-NL" dirty="0"/>
              <a:t>Lange termijn effecten nog onbekend, micro/</a:t>
            </a:r>
            <a:r>
              <a:rPr lang="nl-NL" dirty="0" err="1"/>
              <a:t>macrovasculair</a:t>
            </a:r>
            <a:r>
              <a:rPr lang="nl-NL" dirty="0"/>
              <a:t> effect onbekend</a:t>
            </a:r>
          </a:p>
          <a:p>
            <a:r>
              <a:rPr lang="nl-NL" sz="1800" dirty="0"/>
              <a:t>Bron: </a:t>
            </a:r>
          </a:p>
          <a:p>
            <a:r>
              <a:rPr lang="nl-NL" sz="1800" dirty="0"/>
              <a:t>SGLT2-remmers:glucosurie als diabetesbehandeling. </a:t>
            </a:r>
            <a:r>
              <a:rPr lang="nl-NL" sz="1800" dirty="0" err="1"/>
              <a:t>Kleefstra</a:t>
            </a:r>
            <a:r>
              <a:rPr lang="nl-NL" sz="1800" dirty="0"/>
              <a:t> et al. </a:t>
            </a:r>
            <a:r>
              <a:rPr lang="nl-NL" sz="1800" dirty="0" err="1"/>
              <a:t>NtvG</a:t>
            </a:r>
            <a:r>
              <a:rPr lang="nl-NL" sz="1800" dirty="0"/>
              <a:t> 2013; 26okt;157(43)</a:t>
            </a:r>
          </a:p>
          <a:p>
            <a:r>
              <a:rPr lang="nl-NL" sz="1800" dirty="0" err="1"/>
              <a:t>Gebu</a:t>
            </a:r>
            <a:r>
              <a:rPr lang="nl-NL" sz="1800" dirty="0"/>
              <a:t> 2013;47:132</a:t>
            </a:r>
          </a:p>
        </p:txBody>
      </p:sp>
    </p:spTree>
    <p:extLst>
      <p:ext uri="{BB962C8B-B14F-4D97-AF65-F5344CB8AC3E}">
        <p14:creationId xmlns:p14="http://schemas.microsoft.com/office/powerpoint/2010/main" val="5755613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SGLT2 en ketoacidose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2800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2" y="1412776"/>
            <a:ext cx="69627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64482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SGLT2 en ketoacidose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2800" dirty="0"/>
          </a:p>
          <a:p>
            <a:r>
              <a:rPr lang="nl-NL" dirty="0"/>
              <a:t>In USA:</a:t>
            </a:r>
          </a:p>
          <a:p>
            <a:r>
              <a:rPr lang="nl-NL" dirty="0"/>
              <a:t>20 ernstige ketoacidose meldingen in 1 jaar</a:t>
            </a:r>
          </a:p>
          <a:p>
            <a:r>
              <a:rPr lang="nl-NL" dirty="0"/>
              <a:t>Helft geen verklaring</a:t>
            </a:r>
          </a:p>
          <a:p>
            <a:r>
              <a:rPr lang="nl-NL" dirty="0"/>
              <a:t>Vaak glucose niet verhoogd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46866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Kennistoets</a:t>
            </a:r>
            <a:br>
              <a:rPr lang="en-US" dirty="0"/>
            </a:br>
            <a:r>
              <a:rPr lang="en-US" dirty="0" err="1"/>
              <a:t>Juist</a:t>
            </a:r>
            <a:r>
              <a:rPr lang="en-US" dirty="0"/>
              <a:t> of </a:t>
            </a:r>
            <a:r>
              <a:rPr lang="en-US" dirty="0" err="1"/>
              <a:t>Onjuist</a:t>
            </a:r>
            <a:r>
              <a:rPr lang="en-US" dirty="0"/>
              <a:t>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28800"/>
            <a:ext cx="8214792" cy="4499992"/>
          </a:xfrm>
        </p:spPr>
        <p:txBody>
          <a:bodyPr>
            <a:normAutofit lnSpcReduction="10000"/>
          </a:bodyPr>
          <a:lstStyle/>
          <a:p>
            <a:pPr>
              <a:buAutoNum type="arabicParenR"/>
            </a:pPr>
            <a:r>
              <a:rPr lang="en-US" sz="2000" dirty="0" err="1"/>
              <a:t>Metformine</a:t>
            </a:r>
            <a:r>
              <a:rPr lang="en-US" sz="2000" dirty="0"/>
              <a:t> </a:t>
            </a:r>
            <a:r>
              <a:rPr lang="en-US" sz="2000" dirty="0" err="1"/>
              <a:t>werkt</a:t>
            </a:r>
            <a:r>
              <a:rPr lang="en-US" sz="2000" dirty="0"/>
              <a:t> </a:t>
            </a:r>
            <a:r>
              <a:rPr lang="en-US" sz="2000" dirty="0" err="1"/>
              <a:t>cardioprotectief</a:t>
            </a:r>
            <a:r>
              <a:rPr lang="en-US" sz="2000" dirty="0"/>
              <a:t>.</a:t>
            </a:r>
          </a:p>
          <a:p>
            <a:pPr>
              <a:buAutoNum type="arabicParenR"/>
            </a:pPr>
            <a:endParaRPr lang="en-US" sz="2000" dirty="0"/>
          </a:p>
          <a:p>
            <a:pPr>
              <a:buAutoNum type="arabicParenR"/>
            </a:pPr>
            <a:r>
              <a:rPr lang="en-US" sz="2000" dirty="0" err="1"/>
              <a:t>Gliclazide</a:t>
            </a:r>
            <a:r>
              <a:rPr lang="en-US" sz="2000" dirty="0"/>
              <a:t> is </a:t>
            </a:r>
            <a:r>
              <a:rPr lang="en-US" sz="2000" dirty="0" err="1"/>
              <a:t>eerste</a:t>
            </a:r>
            <a:r>
              <a:rPr lang="en-US" sz="2000" dirty="0"/>
              <a:t> </a:t>
            </a:r>
            <a:r>
              <a:rPr lang="en-US" sz="2000" dirty="0" err="1"/>
              <a:t>keus</a:t>
            </a:r>
            <a:r>
              <a:rPr lang="en-US" sz="2000" dirty="0"/>
              <a:t> van de SU-</a:t>
            </a:r>
            <a:r>
              <a:rPr lang="en-US" sz="2000" dirty="0" err="1"/>
              <a:t>derivaten</a:t>
            </a:r>
            <a:r>
              <a:rPr lang="en-US" sz="2000" dirty="0"/>
              <a:t> (</a:t>
            </a:r>
            <a:r>
              <a:rPr lang="en-US" sz="2000" dirty="0" err="1"/>
              <a:t>gegeven</a:t>
            </a:r>
            <a:r>
              <a:rPr lang="en-US" sz="2000" dirty="0"/>
              <a:t>); de </a:t>
            </a:r>
            <a:r>
              <a:rPr lang="en-US" sz="2000" dirty="0" err="1"/>
              <a:t>reden</a:t>
            </a:r>
            <a:r>
              <a:rPr lang="en-US" sz="2000" dirty="0"/>
              <a:t> </a:t>
            </a:r>
            <a:r>
              <a:rPr lang="en-US" sz="2000" dirty="0" err="1"/>
              <a:t>hiervan</a:t>
            </a:r>
            <a:r>
              <a:rPr lang="en-US" sz="2000" dirty="0"/>
              <a:t> is </a:t>
            </a:r>
            <a:r>
              <a:rPr lang="en-US" sz="2000" dirty="0" err="1"/>
              <a:t>dat</a:t>
            </a:r>
            <a:r>
              <a:rPr lang="en-US" sz="2000" dirty="0"/>
              <a:t> het </a:t>
            </a:r>
            <a:r>
              <a:rPr lang="en-US" sz="2000" dirty="0" err="1"/>
              <a:t>meer</a:t>
            </a:r>
            <a:r>
              <a:rPr lang="en-US" sz="2000" dirty="0"/>
              <a:t> HbA1c </a:t>
            </a:r>
            <a:r>
              <a:rPr lang="en-US" sz="2000" dirty="0" err="1"/>
              <a:t>daling</a:t>
            </a:r>
            <a:r>
              <a:rPr lang="en-US" sz="2000" dirty="0"/>
              <a:t> </a:t>
            </a:r>
            <a:r>
              <a:rPr lang="en-US" sz="2000" dirty="0" err="1"/>
              <a:t>geeft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de </a:t>
            </a:r>
            <a:r>
              <a:rPr lang="en-US" sz="2000" dirty="0" err="1"/>
              <a:t>andere</a:t>
            </a:r>
            <a:r>
              <a:rPr lang="en-US" sz="2000" dirty="0"/>
              <a:t> SU-</a:t>
            </a:r>
            <a:r>
              <a:rPr lang="en-US" sz="2000" dirty="0" err="1"/>
              <a:t>derivaten</a:t>
            </a:r>
            <a:r>
              <a:rPr lang="en-US" sz="2000" dirty="0"/>
              <a:t>.</a:t>
            </a:r>
          </a:p>
          <a:p>
            <a:pPr>
              <a:buAutoNum type="arabicParenR"/>
            </a:pPr>
            <a:endParaRPr lang="en-US" sz="2000" dirty="0"/>
          </a:p>
          <a:p>
            <a:pPr>
              <a:buAutoNum type="arabicParenR"/>
            </a:pPr>
            <a:r>
              <a:rPr lang="en-US" sz="2000" dirty="0" err="1"/>
              <a:t>Gliclazide</a:t>
            </a:r>
            <a:r>
              <a:rPr lang="en-US" sz="2000" dirty="0"/>
              <a:t> </a:t>
            </a:r>
            <a:r>
              <a:rPr lang="en-US" sz="2000" dirty="0" err="1"/>
              <a:t>vraagt</a:t>
            </a:r>
            <a:r>
              <a:rPr lang="en-US" sz="2000" dirty="0"/>
              <a:t> om </a:t>
            </a:r>
            <a:r>
              <a:rPr lang="en-US" sz="2000" dirty="0" err="1"/>
              <a:t>dosis</a:t>
            </a:r>
            <a:r>
              <a:rPr lang="en-US" sz="2000" dirty="0"/>
              <a:t> </a:t>
            </a:r>
            <a:r>
              <a:rPr lang="en-US" sz="2000" dirty="0" err="1"/>
              <a:t>aanpassing</a:t>
            </a:r>
            <a:r>
              <a:rPr lang="en-US" sz="2000" dirty="0"/>
              <a:t> </a:t>
            </a:r>
            <a:r>
              <a:rPr lang="en-US" sz="2000" dirty="0" err="1"/>
              <a:t>bij</a:t>
            </a:r>
            <a:r>
              <a:rPr lang="en-US" sz="2000" dirty="0"/>
              <a:t> </a:t>
            </a:r>
            <a:r>
              <a:rPr lang="en-US" sz="2000" dirty="0" err="1"/>
              <a:t>nierfunctiestoornissen</a:t>
            </a:r>
            <a:r>
              <a:rPr lang="en-US" sz="2000" dirty="0"/>
              <a:t>.</a:t>
            </a:r>
          </a:p>
          <a:p>
            <a:pPr>
              <a:buAutoNum type="arabicParenR"/>
            </a:pPr>
            <a:endParaRPr lang="en-US" sz="2000" dirty="0"/>
          </a:p>
          <a:p>
            <a:pPr>
              <a:buAutoNum type="arabicParenR"/>
            </a:pPr>
            <a:r>
              <a:rPr lang="en-US" sz="2000" dirty="0" err="1"/>
              <a:t>Een</a:t>
            </a:r>
            <a:r>
              <a:rPr lang="en-US" sz="2000" dirty="0"/>
              <a:t> DPP4 </a:t>
            </a:r>
            <a:r>
              <a:rPr lang="en-US" sz="2000" dirty="0" err="1"/>
              <a:t>remmer</a:t>
            </a:r>
            <a:r>
              <a:rPr lang="en-US" sz="2000" dirty="0"/>
              <a:t> </a:t>
            </a:r>
            <a:r>
              <a:rPr lang="en-US" sz="2000" dirty="0" err="1"/>
              <a:t>heeft</a:t>
            </a:r>
            <a:r>
              <a:rPr lang="en-US" sz="2000" dirty="0"/>
              <a:t> </a:t>
            </a:r>
            <a:r>
              <a:rPr lang="en-US" sz="2000" dirty="0" err="1"/>
              <a:t>een</a:t>
            </a:r>
            <a:r>
              <a:rPr lang="en-US" sz="2000" dirty="0"/>
              <a:t> </a:t>
            </a:r>
            <a:r>
              <a:rPr lang="en-US" sz="2000" dirty="0" err="1"/>
              <a:t>gunstig</a:t>
            </a:r>
            <a:r>
              <a:rPr lang="en-US" sz="2000" dirty="0"/>
              <a:t> effect op het </a:t>
            </a:r>
            <a:r>
              <a:rPr lang="en-US" sz="2000" dirty="0" err="1"/>
              <a:t>lichaamsgewicht</a:t>
            </a:r>
            <a:r>
              <a:rPr lang="en-US" sz="2000" dirty="0"/>
              <a:t>.</a:t>
            </a:r>
          </a:p>
          <a:p>
            <a:pPr>
              <a:buAutoNum type="arabicParenR"/>
            </a:pPr>
            <a:endParaRPr lang="en-US" sz="2000" dirty="0"/>
          </a:p>
          <a:p>
            <a:pPr>
              <a:buAutoNum type="arabicParenR"/>
            </a:pPr>
            <a:r>
              <a:rPr lang="en-US" sz="2000" dirty="0" err="1"/>
              <a:t>Metformine</a:t>
            </a:r>
            <a:r>
              <a:rPr lang="en-US" sz="2000" dirty="0"/>
              <a:t> </a:t>
            </a:r>
            <a:r>
              <a:rPr lang="en-US" sz="2000" dirty="0" err="1"/>
              <a:t>kost</a:t>
            </a:r>
            <a:r>
              <a:rPr lang="en-US" sz="2000" dirty="0"/>
              <a:t> </a:t>
            </a:r>
            <a:r>
              <a:rPr lang="en-US" sz="2000" dirty="0" err="1"/>
              <a:t>bij</a:t>
            </a:r>
            <a:r>
              <a:rPr lang="en-US" sz="2000" dirty="0"/>
              <a:t> </a:t>
            </a:r>
            <a:r>
              <a:rPr lang="en-US" sz="2000" dirty="0" err="1"/>
              <a:t>dosering</a:t>
            </a:r>
            <a:r>
              <a:rPr lang="en-US" sz="2000" dirty="0"/>
              <a:t> van 2d 1000 mg €4,39 per 3 </a:t>
            </a:r>
            <a:r>
              <a:rPr lang="en-US" sz="2000" dirty="0" err="1"/>
              <a:t>mnd</a:t>
            </a:r>
            <a:r>
              <a:rPr lang="en-US" sz="2000" dirty="0"/>
              <a:t> (</a:t>
            </a:r>
            <a:r>
              <a:rPr lang="en-US" sz="2000" i="1" dirty="0" err="1"/>
              <a:t>gegeven</a:t>
            </a:r>
            <a:r>
              <a:rPr lang="en-US" sz="2000" dirty="0"/>
              <a:t>), </a:t>
            </a:r>
            <a:r>
              <a:rPr lang="en-US" sz="2000" dirty="0" err="1"/>
              <a:t>een</a:t>
            </a:r>
            <a:r>
              <a:rPr lang="en-US" sz="2000" dirty="0"/>
              <a:t> DPP4 </a:t>
            </a:r>
            <a:r>
              <a:rPr lang="en-US" sz="2000" dirty="0" err="1"/>
              <a:t>remmer</a:t>
            </a:r>
            <a:r>
              <a:rPr lang="en-US" sz="2000" dirty="0"/>
              <a:t> </a:t>
            </a:r>
            <a:r>
              <a:rPr lang="en-US" sz="2000" dirty="0" err="1"/>
              <a:t>kost</a:t>
            </a:r>
            <a:r>
              <a:rPr lang="en-US" sz="2000" dirty="0"/>
              <a:t> </a:t>
            </a:r>
            <a:r>
              <a:rPr lang="en-US" sz="2000" dirty="0" err="1"/>
              <a:t>ongeveer</a:t>
            </a:r>
            <a:r>
              <a:rPr lang="en-US" sz="2000" dirty="0"/>
              <a:t> €120,- per 3 </a:t>
            </a:r>
            <a:r>
              <a:rPr lang="en-US" sz="2000" dirty="0" err="1"/>
              <a:t>maanden</a:t>
            </a:r>
            <a:r>
              <a:rPr lang="en-US" sz="2000" dirty="0"/>
              <a:t>.</a:t>
            </a:r>
          </a:p>
          <a:p>
            <a:pPr>
              <a:buAutoNum type="arabicParenR"/>
            </a:pPr>
            <a:endParaRPr lang="en-US" sz="2000" dirty="0"/>
          </a:p>
          <a:p>
            <a:pPr>
              <a:buAutoNum type="arabicParenR"/>
            </a:pPr>
            <a:r>
              <a:rPr lang="en-US" sz="2000" dirty="0" err="1"/>
              <a:t>Acarbose</a:t>
            </a:r>
            <a:r>
              <a:rPr lang="en-US" sz="2000" dirty="0"/>
              <a:t> is </a:t>
            </a:r>
            <a:r>
              <a:rPr lang="en-US" sz="2000" dirty="0" err="1"/>
              <a:t>heeft</a:t>
            </a:r>
            <a:r>
              <a:rPr lang="en-US" sz="2000" dirty="0"/>
              <a:t> </a:t>
            </a:r>
            <a:r>
              <a:rPr lang="en-US" sz="2000" dirty="0" err="1"/>
              <a:t>als</a:t>
            </a:r>
            <a:r>
              <a:rPr lang="en-US" sz="2000" dirty="0"/>
              <a:t> </a:t>
            </a:r>
            <a:r>
              <a:rPr lang="en-US" sz="2000" dirty="0" err="1"/>
              <a:t>bijwerking</a:t>
            </a:r>
            <a:r>
              <a:rPr lang="en-US" sz="2000" dirty="0"/>
              <a:t> </a:t>
            </a:r>
            <a:r>
              <a:rPr lang="en-US" sz="2000" dirty="0" err="1"/>
              <a:t>flatulentie</a:t>
            </a:r>
            <a:r>
              <a:rPr lang="en-US" sz="2000" dirty="0"/>
              <a:t>.</a:t>
            </a:r>
          </a:p>
          <a:p>
            <a:pPr marL="0" indent="0"/>
            <a:endParaRPr lang="en-US" sz="2000" dirty="0"/>
          </a:p>
        </p:txBody>
      </p:sp>
      <p:sp>
        <p:nvSpPr>
          <p:cNvPr id="5" name="Rechthoek 4"/>
          <p:cNvSpPr/>
          <p:nvPr/>
        </p:nvSpPr>
        <p:spPr>
          <a:xfrm>
            <a:off x="0" y="6552249"/>
            <a:ext cx="633670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altLang="nl-NL" sz="900" dirty="0"/>
              <a:t>Het Instituut voor Verantwoord Medicijngebruik is niet verantwoordelijk voor de inhoud van deze dia</a:t>
            </a:r>
            <a:endParaRPr lang="nl-NL" sz="900" dirty="0"/>
          </a:p>
        </p:txBody>
      </p:sp>
    </p:spTree>
    <p:extLst>
      <p:ext uri="{BB962C8B-B14F-4D97-AF65-F5344CB8AC3E}">
        <p14:creationId xmlns:p14="http://schemas.microsoft.com/office/powerpoint/2010/main" val="2852078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SGLT2 </a:t>
            </a:r>
            <a:r>
              <a:rPr lang="nl-NL" dirty="0" err="1"/>
              <a:t>dapagliflozine</a:t>
            </a:r>
            <a:r>
              <a:rPr lang="nl-NL" dirty="0"/>
              <a:t>: mogelijk effect op </a:t>
            </a:r>
            <a:r>
              <a:rPr lang="nl-NL" dirty="0" err="1"/>
              <a:t>albuminurie</a:t>
            </a:r>
            <a:r>
              <a:rPr lang="nl-NL" dirty="0"/>
              <a:t>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92500" lnSpcReduction="20000"/>
          </a:bodyPr>
          <a:lstStyle/>
          <a:p>
            <a:endParaRPr lang="nl-NL" dirty="0"/>
          </a:p>
          <a:p>
            <a:r>
              <a:rPr lang="nl-NL" dirty="0"/>
              <a:t>gepoolde data uit 2 studies, ruim 400pt</a:t>
            </a:r>
          </a:p>
          <a:p>
            <a:r>
              <a:rPr lang="nl-NL" dirty="0"/>
              <a:t>12 </a:t>
            </a:r>
            <a:r>
              <a:rPr lang="nl-NL" dirty="0" err="1"/>
              <a:t>wk</a:t>
            </a:r>
            <a:r>
              <a:rPr lang="nl-NL" dirty="0"/>
              <a:t> behandelduur</a:t>
            </a:r>
          </a:p>
          <a:p>
            <a:r>
              <a:rPr lang="nl-NL" dirty="0"/>
              <a:t>Effect op ACR 45% daling </a:t>
            </a:r>
            <a:r>
              <a:rPr lang="nl-NL" dirty="0" err="1"/>
              <a:t>tov</a:t>
            </a:r>
            <a:r>
              <a:rPr lang="nl-NL" dirty="0"/>
              <a:t> 19% placebo</a:t>
            </a:r>
          </a:p>
          <a:p>
            <a:r>
              <a:rPr lang="nl-NL" dirty="0" err="1"/>
              <a:t>eGFR</a:t>
            </a:r>
            <a:r>
              <a:rPr lang="nl-NL" dirty="0"/>
              <a:t> stabiel, </a:t>
            </a:r>
          </a:p>
          <a:p>
            <a:r>
              <a:rPr lang="nl-NL" dirty="0"/>
              <a:t>0,5% daling HbA1C</a:t>
            </a:r>
          </a:p>
          <a:p>
            <a:r>
              <a:rPr lang="nl-NL" dirty="0"/>
              <a:t>SBD daling 10mmHg </a:t>
            </a:r>
            <a:r>
              <a:rPr lang="nl-NL" dirty="0" err="1"/>
              <a:t>tov</a:t>
            </a:r>
            <a:r>
              <a:rPr lang="nl-NL" dirty="0"/>
              <a:t> 5 </a:t>
            </a:r>
            <a:r>
              <a:rPr lang="nl-NL" dirty="0" err="1"/>
              <a:t>mmHg</a:t>
            </a:r>
            <a:r>
              <a:rPr lang="nl-NL" dirty="0"/>
              <a:t> placebo</a:t>
            </a:r>
          </a:p>
          <a:p>
            <a:endParaRPr lang="nl-NL" sz="1800" dirty="0"/>
          </a:p>
          <a:p>
            <a:endParaRPr lang="nl-NL" sz="1800" dirty="0"/>
          </a:p>
          <a:p>
            <a:endParaRPr lang="nl-NL" sz="1800" dirty="0"/>
          </a:p>
          <a:p>
            <a:endParaRPr lang="nl-NL" sz="1800" dirty="0"/>
          </a:p>
          <a:p>
            <a:r>
              <a:rPr lang="nl-NL" sz="1800" dirty="0" err="1"/>
              <a:t>H.J.Lambers</a:t>
            </a:r>
            <a:r>
              <a:rPr lang="nl-NL" sz="1800" dirty="0"/>
              <a:t> et al, NL, Sweden. </a:t>
            </a:r>
            <a:r>
              <a:rPr lang="nl-NL" sz="1800" dirty="0" err="1"/>
              <a:t>Dapagliflozin</a:t>
            </a:r>
            <a:r>
              <a:rPr lang="nl-NL" sz="1800" dirty="0"/>
              <a:t> </a:t>
            </a:r>
            <a:r>
              <a:rPr lang="nl-NL" sz="1800" dirty="0" err="1"/>
              <a:t>reduces</a:t>
            </a:r>
            <a:r>
              <a:rPr lang="nl-NL" sz="1800" dirty="0"/>
              <a:t> </a:t>
            </a:r>
            <a:r>
              <a:rPr lang="nl-NL" sz="1800" dirty="0" err="1"/>
              <a:t>albuminuria</a:t>
            </a:r>
            <a:r>
              <a:rPr lang="nl-NL" sz="1800" dirty="0"/>
              <a:t> on top of ACE </a:t>
            </a:r>
            <a:r>
              <a:rPr lang="nl-NL" sz="1800" dirty="0" err="1"/>
              <a:t>blockade</a:t>
            </a:r>
            <a:r>
              <a:rPr lang="nl-NL" sz="1800" dirty="0"/>
              <a:t> in </a:t>
            </a:r>
            <a:r>
              <a:rPr lang="nl-NL" sz="1800" dirty="0" err="1"/>
              <a:t>hypersensitive</a:t>
            </a:r>
            <a:r>
              <a:rPr lang="nl-NL" sz="1800" dirty="0"/>
              <a:t> </a:t>
            </a:r>
            <a:r>
              <a:rPr lang="nl-NL" sz="1800" dirty="0" err="1"/>
              <a:t>patients</a:t>
            </a:r>
            <a:r>
              <a:rPr lang="nl-NL" sz="1800" dirty="0"/>
              <a:t> </a:t>
            </a:r>
            <a:r>
              <a:rPr lang="nl-NL" sz="1800" dirty="0" err="1"/>
              <a:t>with</a:t>
            </a:r>
            <a:r>
              <a:rPr lang="nl-NL" sz="1800" dirty="0"/>
              <a:t> diabetes. EASD 2015 </a:t>
            </a:r>
            <a:r>
              <a:rPr lang="nl-NL" sz="1800" dirty="0" err="1"/>
              <a:t>nr</a:t>
            </a:r>
            <a:r>
              <a:rPr lang="nl-NL" sz="1800" dirty="0"/>
              <a:t> 185.</a:t>
            </a:r>
          </a:p>
        </p:txBody>
      </p:sp>
    </p:spTree>
    <p:extLst>
      <p:ext uri="{BB962C8B-B14F-4D97-AF65-F5344CB8AC3E}">
        <p14:creationId xmlns:p14="http://schemas.microsoft.com/office/powerpoint/2010/main" val="13069861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/>
              <a:t>Empagliflozine</a:t>
            </a:r>
            <a:r>
              <a:rPr lang="nl-NL" dirty="0"/>
              <a:t> : EMPA REG OUTCOME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/>
              <a:t>Follow up mediaan 3,1jr</a:t>
            </a:r>
          </a:p>
          <a:p>
            <a:r>
              <a:rPr lang="nl-NL" dirty="0"/>
              <a:t>HbA1C daalde </a:t>
            </a:r>
            <a:r>
              <a:rPr lang="nl-NL" dirty="0" err="1"/>
              <a:t>tov</a:t>
            </a:r>
            <a:r>
              <a:rPr lang="nl-NL" dirty="0"/>
              <a:t> placebo na 12 </a:t>
            </a:r>
            <a:r>
              <a:rPr lang="nl-NL" dirty="0" err="1"/>
              <a:t>wk</a:t>
            </a:r>
            <a:r>
              <a:rPr lang="nl-NL" dirty="0"/>
              <a:t> 0,54%, na 206 </a:t>
            </a:r>
            <a:r>
              <a:rPr lang="nl-NL" dirty="0" err="1"/>
              <a:t>wk</a:t>
            </a:r>
            <a:r>
              <a:rPr lang="nl-NL" dirty="0"/>
              <a:t> nog 0,24% </a:t>
            </a:r>
            <a:r>
              <a:rPr lang="nl-NL" dirty="0" err="1"/>
              <a:t>tov</a:t>
            </a:r>
            <a:r>
              <a:rPr lang="nl-NL" dirty="0"/>
              <a:t> placebo</a:t>
            </a:r>
          </a:p>
          <a:p>
            <a:r>
              <a:rPr lang="nl-NL" dirty="0"/>
              <a:t>Gewichtsdaling 1-2kilo, na 2 jaar vrijwel verdwenen</a:t>
            </a:r>
          </a:p>
          <a:p>
            <a:r>
              <a:rPr lang="nl-NL" dirty="0"/>
              <a:t>SBP 3-4mmHg daling</a:t>
            </a:r>
          </a:p>
          <a:p>
            <a:r>
              <a:rPr lang="nl-NL" dirty="0"/>
              <a:t>LDL en HDL </a:t>
            </a:r>
            <a:r>
              <a:rPr lang="nl-NL" dirty="0" err="1"/>
              <a:t>chol</a:t>
            </a:r>
            <a:r>
              <a:rPr lang="nl-NL" dirty="0"/>
              <a:t> stegen licht</a:t>
            </a:r>
          </a:p>
          <a:p>
            <a:endParaRPr lang="nl-NL" dirty="0"/>
          </a:p>
          <a:p>
            <a:endParaRPr lang="nl-NL" dirty="0"/>
          </a:p>
          <a:p>
            <a:r>
              <a:rPr lang="nl-NL" sz="1800" dirty="0" err="1"/>
              <a:t>Empagliflozin</a:t>
            </a:r>
            <a:r>
              <a:rPr lang="nl-NL" sz="1800" dirty="0"/>
              <a:t>, </a:t>
            </a:r>
            <a:r>
              <a:rPr lang="nl-NL" sz="1800" dirty="0" err="1"/>
              <a:t>cardiovascular</a:t>
            </a:r>
            <a:r>
              <a:rPr lang="nl-NL" sz="1800" dirty="0"/>
              <a:t> </a:t>
            </a:r>
            <a:r>
              <a:rPr lang="nl-NL" sz="1800" dirty="0" err="1"/>
              <a:t>outcomes</a:t>
            </a:r>
            <a:r>
              <a:rPr lang="nl-NL" sz="1800" dirty="0"/>
              <a:t> </a:t>
            </a:r>
            <a:r>
              <a:rPr lang="nl-NL" sz="1800" dirty="0" err="1"/>
              <a:t>and</a:t>
            </a:r>
            <a:r>
              <a:rPr lang="nl-NL" sz="1800" dirty="0"/>
              <a:t> </a:t>
            </a:r>
            <a:r>
              <a:rPr lang="nl-NL" sz="1800" dirty="0" err="1"/>
              <a:t>mortality</a:t>
            </a:r>
            <a:r>
              <a:rPr lang="nl-NL" sz="1800" dirty="0"/>
              <a:t> in type2 diabetes. </a:t>
            </a:r>
            <a:r>
              <a:rPr lang="nl-NL" sz="1800" dirty="0" err="1"/>
              <a:t>Zinman</a:t>
            </a:r>
            <a:r>
              <a:rPr lang="nl-NL" sz="1800" dirty="0"/>
              <a:t> et al. NEJM 2015.</a:t>
            </a:r>
          </a:p>
        </p:txBody>
      </p:sp>
    </p:spTree>
    <p:extLst>
      <p:ext uri="{BB962C8B-B14F-4D97-AF65-F5344CB8AC3E}">
        <p14:creationId xmlns:p14="http://schemas.microsoft.com/office/powerpoint/2010/main" val="4694136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/>
              <a:t>Empagliflozine</a:t>
            </a:r>
            <a:r>
              <a:rPr lang="nl-NL" dirty="0"/>
              <a:t> : EMPA REG OUTCOME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Dubbelblind RCT 7020pt, placebo, 10mg of 25mg </a:t>
            </a:r>
            <a:r>
              <a:rPr lang="nl-NL" dirty="0" err="1"/>
              <a:t>empagliflozine</a:t>
            </a:r>
            <a:r>
              <a:rPr lang="nl-NL" dirty="0"/>
              <a:t>.</a:t>
            </a:r>
          </a:p>
          <a:p>
            <a:r>
              <a:rPr lang="nl-NL" dirty="0"/>
              <a:t>Pt met DM2 en HVZ (45% MI, 10% Hartfalen)</a:t>
            </a:r>
          </a:p>
          <a:p>
            <a:r>
              <a:rPr lang="nl-NL" dirty="0"/>
              <a:t>HbA1C 7-10%</a:t>
            </a:r>
          </a:p>
          <a:p>
            <a:r>
              <a:rPr lang="nl-NL" dirty="0"/>
              <a:t>Andere medicatie werd voortgezet (</a:t>
            </a:r>
            <a:r>
              <a:rPr lang="nl-NL" dirty="0" err="1"/>
              <a:t>metf</a:t>
            </a:r>
            <a:r>
              <a:rPr lang="nl-NL" dirty="0"/>
              <a:t>, SU, insuline)</a:t>
            </a:r>
          </a:p>
          <a:p>
            <a:r>
              <a:rPr lang="nl-NL" dirty="0"/>
              <a:t>Exclusie </a:t>
            </a:r>
            <a:r>
              <a:rPr lang="nl-NL" dirty="0" err="1"/>
              <a:t>eGFR</a:t>
            </a:r>
            <a:r>
              <a:rPr lang="nl-NL" dirty="0"/>
              <a:t>&lt;30ml/min</a:t>
            </a:r>
          </a:p>
          <a:p>
            <a:r>
              <a:rPr lang="nl-NL" sz="1800" dirty="0" err="1"/>
              <a:t>Empagliflozin</a:t>
            </a:r>
            <a:r>
              <a:rPr lang="nl-NL" sz="1800" dirty="0"/>
              <a:t>, </a:t>
            </a:r>
            <a:r>
              <a:rPr lang="nl-NL" sz="1800" dirty="0" err="1"/>
              <a:t>cardiovascular</a:t>
            </a:r>
            <a:r>
              <a:rPr lang="nl-NL" sz="1800" dirty="0"/>
              <a:t> </a:t>
            </a:r>
            <a:r>
              <a:rPr lang="nl-NL" sz="1800" dirty="0" err="1"/>
              <a:t>outcomes</a:t>
            </a:r>
            <a:r>
              <a:rPr lang="nl-NL" sz="1800" dirty="0"/>
              <a:t> </a:t>
            </a:r>
            <a:r>
              <a:rPr lang="nl-NL" sz="1800" dirty="0" err="1"/>
              <a:t>and</a:t>
            </a:r>
            <a:r>
              <a:rPr lang="nl-NL" sz="1800" dirty="0"/>
              <a:t> </a:t>
            </a:r>
            <a:r>
              <a:rPr lang="nl-NL" sz="1800" dirty="0" err="1"/>
              <a:t>mortality</a:t>
            </a:r>
            <a:r>
              <a:rPr lang="nl-NL" sz="1800" dirty="0"/>
              <a:t> in type2 diabetes. </a:t>
            </a:r>
            <a:r>
              <a:rPr lang="nl-NL" sz="1800" dirty="0" err="1"/>
              <a:t>Zinman</a:t>
            </a:r>
            <a:r>
              <a:rPr lang="nl-NL" sz="1800" dirty="0"/>
              <a:t> et al. NEJM 2015.</a:t>
            </a:r>
          </a:p>
        </p:txBody>
      </p:sp>
    </p:spTree>
    <p:extLst>
      <p:ext uri="{BB962C8B-B14F-4D97-AF65-F5344CB8AC3E}">
        <p14:creationId xmlns:p14="http://schemas.microsoft.com/office/powerpoint/2010/main" val="7205542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/>
              <a:t>Empagliflozine</a:t>
            </a:r>
            <a:r>
              <a:rPr lang="nl-NL" dirty="0"/>
              <a:t> : EMPA REG OUTCOME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/>
              <a:t>Dood of MI of CVA: 14% daling na 3,1jr (HR 0,86;95,02%BI:0,74-0,99)</a:t>
            </a:r>
          </a:p>
          <a:p>
            <a:r>
              <a:rPr lang="nl-NL" dirty="0"/>
              <a:t>Dood door HVZ: 38% daling (3,7 </a:t>
            </a:r>
            <a:r>
              <a:rPr lang="nl-NL" dirty="0" err="1"/>
              <a:t>vs</a:t>
            </a:r>
            <a:r>
              <a:rPr lang="nl-NL" dirty="0"/>
              <a:t> 5,9%)</a:t>
            </a:r>
          </a:p>
          <a:p>
            <a:r>
              <a:rPr lang="nl-NL" dirty="0"/>
              <a:t>Opname </a:t>
            </a:r>
            <a:r>
              <a:rPr lang="nl-NL" dirty="0" err="1"/>
              <a:t>ivm</a:t>
            </a:r>
            <a:r>
              <a:rPr lang="nl-NL" dirty="0"/>
              <a:t> hartfalen 35% daling (2,7 </a:t>
            </a:r>
            <a:r>
              <a:rPr lang="nl-NL" dirty="0" err="1"/>
              <a:t>vs</a:t>
            </a:r>
            <a:r>
              <a:rPr lang="nl-NL" dirty="0"/>
              <a:t> 4,1%)</a:t>
            </a:r>
          </a:p>
          <a:p>
            <a:r>
              <a:rPr lang="nl-NL" dirty="0"/>
              <a:t>Geen effect op aantal </a:t>
            </a:r>
            <a:r>
              <a:rPr lang="nl-NL" dirty="0" err="1"/>
              <a:t>MI’s</a:t>
            </a:r>
            <a:r>
              <a:rPr lang="nl-NL" dirty="0"/>
              <a:t> of opname AP</a:t>
            </a:r>
          </a:p>
          <a:p>
            <a:r>
              <a:rPr lang="nl-NL" dirty="0"/>
              <a:t>Geen effect op </a:t>
            </a:r>
            <a:r>
              <a:rPr lang="nl-NL" dirty="0" err="1"/>
              <a:t>CVA’s</a:t>
            </a:r>
            <a:r>
              <a:rPr lang="nl-NL" dirty="0"/>
              <a:t> en </a:t>
            </a:r>
            <a:r>
              <a:rPr lang="nl-NL" dirty="0" err="1"/>
              <a:t>TIA’s</a:t>
            </a:r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sz="1800" dirty="0" err="1"/>
              <a:t>Empagliflozin</a:t>
            </a:r>
            <a:r>
              <a:rPr lang="nl-NL" sz="1800" dirty="0"/>
              <a:t>, </a:t>
            </a:r>
            <a:r>
              <a:rPr lang="nl-NL" sz="1800" dirty="0" err="1"/>
              <a:t>cardiovascular</a:t>
            </a:r>
            <a:r>
              <a:rPr lang="nl-NL" sz="1800" dirty="0"/>
              <a:t> </a:t>
            </a:r>
            <a:r>
              <a:rPr lang="nl-NL" sz="1800" dirty="0" err="1"/>
              <a:t>outcomes</a:t>
            </a:r>
            <a:r>
              <a:rPr lang="nl-NL" sz="1800" dirty="0"/>
              <a:t> </a:t>
            </a:r>
            <a:r>
              <a:rPr lang="nl-NL" sz="1800" dirty="0" err="1"/>
              <a:t>and</a:t>
            </a:r>
            <a:r>
              <a:rPr lang="nl-NL" sz="1800" dirty="0"/>
              <a:t> </a:t>
            </a:r>
            <a:r>
              <a:rPr lang="nl-NL" sz="1800" dirty="0" err="1"/>
              <a:t>mortality</a:t>
            </a:r>
            <a:r>
              <a:rPr lang="nl-NL" sz="1800" dirty="0"/>
              <a:t> in type2 diabetes. </a:t>
            </a:r>
            <a:r>
              <a:rPr lang="nl-NL" sz="1800" dirty="0" err="1"/>
              <a:t>Zinman</a:t>
            </a:r>
            <a:r>
              <a:rPr lang="nl-NL" sz="1800" dirty="0"/>
              <a:t> et al. NEJM 2015.</a:t>
            </a:r>
          </a:p>
        </p:txBody>
      </p:sp>
    </p:spTree>
    <p:extLst>
      <p:ext uri="{BB962C8B-B14F-4D97-AF65-F5344CB8AC3E}">
        <p14:creationId xmlns:p14="http://schemas.microsoft.com/office/powerpoint/2010/main" val="11948185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/>
              <a:t>Empagliflozine</a:t>
            </a:r>
            <a:r>
              <a:rPr lang="nl-NL" dirty="0"/>
              <a:t> : EMPA REG OUTCOME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NL" dirty="0"/>
              <a:t>Voor het eerst effect op HVZ en overlijden aangetoond bij een nieuw middel</a:t>
            </a:r>
          </a:p>
          <a:p>
            <a:r>
              <a:rPr lang="nl-NL" dirty="0"/>
              <a:t>Moeilijk te verklaren, weinig effect op HbA1C, RR, </a:t>
            </a:r>
            <a:r>
              <a:rPr lang="nl-NL" dirty="0" err="1"/>
              <a:t>chol</a:t>
            </a:r>
            <a:endParaRPr lang="nl-NL" dirty="0"/>
          </a:p>
          <a:p>
            <a:r>
              <a:rPr lang="nl-NL" dirty="0"/>
              <a:t>Mogelijk is placebogroep </a:t>
            </a:r>
            <a:r>
              <a:rPr lang="nl-NL" dirty="0" err="1"/>
              <a:t>onderbehandeld</a:t>
            </a:r>
            <a:r>
              <a:rPr lang="nl-NL" dirty="0"/>
              <a:t>, slechts 30% kreeg een middel erbij</a:t>
            </a:r>
          </a:p>
          <a:p>
            <a:r>
              <a:rPr lang="nl-NL" dirty="0"/>
              <a:t>Geen verdeling in effect gemaakt voor duur DM of aantal middelen</a:t>
            </a:r>
          </a:p>
          <a:p>
            <a:r>
              <a:rPr lang="nl-NL" dirty="0"/>
              <a:t>Vele centra wereldwijd, </a:t>
            </a:r>
            <a:r>
              <a:rPr lang="nl-NL" dirty="0" err="1"/>
              <a:t>eerstelijn</a:t>
            </a:r>
            <a:r>
              <a:rPr lang="nl-NL" dirty="0"/>
              <a:t>/ZH. Vergelijkbaarheid eerste lijn NL onduidelijk.</a:t>
            </a:r>
          </a:p>
          <a:p>
            <a:r>
              <a:rPr lang="nl-NL" dirty="0"/>
              <a:t>Onduidelijk of het ook als primaire preventie kan werken</a:t>
            </a:r>
          </a:p>
          <a:p>
            <a:r>
              <a:rPr lang="nl-NL" dirty="0"/>
              <a:t>Duur middel</a:t>
            </a:r>
          </a:p>
          <a:p>
            <a:r>
              <a:rPr lang="nl-NL" sz="1900" dirty="0" err="1"/>
              <a:t>J.Westerink</a:t>
            </a:r>
            <a:r>
              <a:rPr lang="nl-NL" sz="1900" dirty="0"/>
              <a:t>, </a:t>
            </a:r>
            <a:r>
              <a:rPr lang="nl-NL" sz="1900" dirty="0" err="1"/>
              <a:t>NtvG</a:t>
            </a:r>
            <a:r>
              <a:rPr lang="nl-NL" sz="1900" dirty="0"/>
              <a:t> 2016,9jan;160(1)</a:t>
            </a:r>
          </a:p>
          <a:p>
            <a:r>
              <a:rPr lang="nl-NL" sz="1900" dirty="0" err="1"/>
              <a:t>J.M.Dekker</a:t>
            </a:r>
            <a:r>
              <a:rPr lang="nl-NL" sz="1900" dirty="0"/>
              <a:t>, </a:t>
            </a:r>
            <a:r>
              <a:rPr lang="nl-NL" sz="1900" dirty="0" err="1"/>
              <a:t>NtvG</a:t>
            </a:r>
            <a:r>
              <a:rPr lang="nl-NL" sz="1900" dirty="0"/>
              <a:t> 2016, 9 jan;160(1)</a:t>
            </a:r>
          </a:p>
        </p:txBody>
      </p:sp>
    </p:spTree>
    <p:extLst>
      <p:ext uri="{BB962C8B-B14F-4D97-AF65-F5344CB8AC3E}">
        <p14:creationId xmlns:p14="http://schemas.microsoft.com/office/powerpoint/2010/main" val="12038396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SGLT-2-remmers: de praktijk</a:t>
            </a:r>
          </a:p>
        </p:txBody>
      </p:sp>
      <p:sp>
        <p:nvSpPr>
          <p:cNvPr id="28675" name="Tijdelijke aanduiding voor inhoud 2" descr="textFieldBg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nl-NL" altLang="nl-NL" b="1" dirty="0"/>
              <a:t>Toediening</a:t>
            </a:r>
            <a:r>
              <a:rPr lang="nl-NL" altLang="nl-NL" dirty="0"/>
              <a:t>: oraal, eenmaal daags</a:t>
            </a:r>
          </a:p>
          <a:p>
            <a:pPr lvl="1">
              <a:buFont typeface="Arial" charset="0"/>
              <a:buChar char="•"/>
            </a:pPr>
            <a:endParaRPr lang="nl-NL" altLang="nl-NL" dirty="0"/>
          </a:p>
          <a:p>
            <a:pPr>
              <a:buFont typeface="Arial" charset="0"/>
              <a:buChar char="•"/>
            </a:pPr>
            <a:r>
              <a:rPr lang="nl-NL" altLang="nl-NL" b="1" dirty="0"/>
              <a:t>Contra-indicaties</a:t>
            </a:r>
            <a:r>
              <a:rPr lang="nl-NL" altLang="nl-NL" dirty="0"/>
              <a:t>: wees alert bij mensen bij wie volumedepletie/bloeddrukdaling mogelijk risicovol is </a:t>
            </a:r>
          </a:p>
          <a:p>
            <a:pPr>
              <a:buFont typeface="Arial" charset="0"/>
              <a:buChar char="•"/>
            </a:pPr>
            <a:endParaRPr lang="nl-NL" altLang="nl-NL" dirty="0"/>
          </a:p>
          <a:p>
            <a:pPr>
              <a:buFont typeface="Arial" charset="0"/>
              <a:buChar char="•"/>
            </a:pPr>
            <a:r>
              <a:rPr lang="nl-NL" altLang="nl-NL" b="1" dirty="0"/>
              <a:t>Verminderde nierfunctie</a:t>
            </a:r>
            <a:r>
              <a:rPr lang="nl-NL" altLang="nl-NL" dirty="0"/>
              <a:t>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l-NL" altLang="nl-NL" dirty="0"/>
              <a:t>eGFR &lt;60 ml/min/1,73 m</a:t>
            </a:r>
            <a:r>
              <a:rPr lang="nl-NL" altLang="nl-NL" baseline="30000" dirty="0"/>
              <a:t>2</a:t>
            </a:r>
            <a:r>
              <a:rPr lang="nl-NL" altLang="nl-NL" dirty="0"/>
              <a:t>: geen dapagliflozine, canagliflozine en empagliflozine niet starten, bij patiënten die het al gebruiken dosering verlagen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l-NL" altLang="nl-NL" dirty="0"/>
              <a:t>eGFR &lt;45 ml/min/1,73 m</a:t>
            </a:r>
            <a:r>
              <a:rPr lang="nl-NL" altLang="nl-NL" baseline="30000" dirty="0"/>
              <a:t>2</a:t>
            </a:r>
            <a:r>
              <a:rPr lang="nl-NL" altLang="nl-NL" dirty="0"/>
              <a:t>: canagliflozine en empagliflozine niet gebruiken</a:t>
            </a:r>
          </a:p>
          <a:p>
            <a:pPr>
              <a:buFont typeface="Arial" charset="0"/>
              <a:buChar char="•"/>
            </a:pPr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42199975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el 1"/>
          <p:cNvSpPr>
            <a:spLocks noGrp="1"/>
          </p:cNvSpPr>
          <p:nvPr>
            <p:ph type="title"/>
          </p:nvPr>
        </p:nvSpPr>
        <p:spPr>
          <a:xfrm>
            <a:off x="684213" y="115888"/>
            <a:ext cx="6705600" cy="609600"/>
          </a:xfrm>
        </p:spPr>
        <p:txBody>
          <a:bodyPr/>
          <a:lstStyle/>
          <a:p>
            <a:r>
              <a:rPr lang="nl-NL" altLang="nl-NL"/>
              <a:t>SGLT-2-remmers: kosten en vergoeding</a:t>
            </a:r>
          </a:p>
        </p:txBody>
      </p:sp>
      <p:sp>
        <p:nvSpPr>
          <p:cNvPr id="29699" name="Tijdelijke aanduiding voor inhoud 2" descr="textFieldBg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nl-NL" altLang="nl-NL" b="1" dirty="0"/>
              <a:t>Vergoeding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l-NL" altLang="nl-NL" dirty="0"/>
              <a:t>canagliflozine, dapagliflozine: alleen bij combinatie met metformine en/of een SU-derivaat.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l-NL" altLang="nl-NL" dirty="0"/>
              <a:t>empagliflozine: alleen bij combinatie met metformine en metformine + SU-derivaat</a:t>
            </a:r>
          </a:p>
          <a:p>
            <a:pPr>
              <a:buFont typeface="Arial" charset="0"/>
              <a:buChar char="•"/>
            </a:pPr>
            <a:endParaRPr lang="nl-NL" altLang="nl-NL" dirty="0"/>
          </a:p>
          <a:p>
            <a:pPr>
              <a:buFont typeface="Arial" charset="0"/>
              <a:buChar char="•"/>
            </a:pPr>
            <a:r>
              <a:rPr lang="nl-NL" altLang="nl-NL" dirty="0"/>
              <a:t>Kosten: </a:t>
            </a:r>
            <a:r>
              <a:rPr lang="nl-NL" altLang="nl-NL" b="1" dirty="0"/>
              <a:t>circa € 140 per 3 maanden</a:t>
            </a:r>
            <a:r>
              <a:rPr lang="nl-NL" altLang="nl-NL" dirty="0"/>
              <a:t> (november 2015)</a:t>
            </a:r>
          </a:p>
        </p:txBody>
      </p:sp>
    </p:spTree>
    <p:extLst>
      <p:ext uri="{BB962C8B-B14F-4D97-AF65-F5344CB8AC3E}">
        <p14:creationId xmlns:p14="http://schemas.microsoft.com/office/powerpoint/2010/main" val="1583963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899593" y="620689"/>
            <a:ext cx="3168352" cy="2304255"/>
          </a:xfrm>
        </p:spPr>
        <p:txBody>
          <a:bodyPr/>
          <a:lstStyle/>
          <a:p>
            <a:pPr marL="0" indent="0">
              <a:buNone/>
            </a:pPr>
            <a:endParaRPr lang="nl-NL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nl-NL" sz="2800" dirty="0"/>
          </a:p>
          <a:p>
            <a:pPr>
              <a:buFontTx/>
              <a:buChar char="-"/>
            </a:pPr>
            <a:endParaRPr lang="nl-NL" sz="2800" dirty="0"/>
          </a:p>
          <a:p>
            <a:pPr>
              <a:buFontTx/>
              <a:buChar char="-"/>
            </a:pPr>
            <a:endParaRPr lang="nl-NL" sz="2800" dirty="0"/>
          </a:p>
          <a:p>
            <a:pPr>
              <a:buFontTx/>
              <a:buChar char="-"/>
            </a:pPr>
            <a:endParaRPr lang="nl-NL" sz="2800" dirty="0"/>
          </a:p>
          <a:p>
            <a:pPr>
              <a:buFontTx/>
              <a:buChar char="-"/>
            </a:pPr>
            <a:r>
              <a:rPr lang="nl-NL" sz="2800" dirty="0"/>
              <a:t>Door afremmen DPP-4 stijgt plasmaspiegel GLP-1 en GIP </a:t>
            </a:r>
          </a:p>
          <a:p>
            <a:pPr>
              <a:buFontTx/>
              <a:buChar char="-"/>
            </a:pPr>
            <a:r>
              <a:rPr lang="nl-NL" sz="2800" dirty="0"/>
              <a:t>Bij stijgen bloedglucose stijgt insulineafgifte</a:t>
            </a:r>
          </a:p>
          <a:p>
            <a:pPr>
              <a:buFontTx/>
              <a:buChar char="-"/>
            </a:pPr>
            <a:r>
              <a:rPr lang="nl-NL" sz="2800" dirty="0"/>
              <a:t>En daalt glucagon (minder glucoseafgifte lever)</a:t>
            </a:r>
          </a:p>
          <a:p>
            <a:pPr>
              <a:buFontTx/>
              <a:buChar char="-"/>
            </a:pPr>
            <a:r>
              <a:rPr lang="nl-NL" sz="2800" dirty="0"/>
              <a:t>Lagere postprandiale </a:t>
            </a:r>
            <a:r>
              <a:rPr lang="nl-NL" sz="2800" dirty="0" err="1"/>
              <a:t>glucoses</a:t>
            </a:r>
            <a:endParaRPr lang="nl-NL" sz="2800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half" idx="2"/>
          </p:nvPr>
        </p:nvSpPr>
        <p:spPr>
          <a:xfrm>
            <a:off x="899593" y="3356992"/>
            <a:ext cx="3096343" cy="2280328"/>
          </a:xfrm>
        </p:spPr>
        <p:txBody>
          <a:bodyPr>
            <a:normAutofit/>
          </a:bodyPr>
          <a:lstStyle/>
          <a:p>
            <a:r>
              <a:rPr lang="nl-NL" sz="4000" dirty="0"/>
              <a:t>DPP-4 remmers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260648"/>
            <a:ext cx="1944217" cy="1743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86831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4165"/>
            <a:ext cx="8592482" cy="4671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5649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899593" y="620689"/>
            <a:ext cx="2448271" cy="1296143"/>
          </a:xfrm>
        </p:spPr>
        <p:txBody>
          <a:bodyPr/>
          <a:lstStyle/>
          <a:p>
            <a:pPr marL="0" indent="0">
              <a:buNone/>
            </a:pPr>
            <a:endParaRPr lang="nl-NL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3575050" y="3212976"/>
            <a:ext cx="5111750" cy="2913187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nl-NL" sz="2800" dirty="0"/>
              <a:t>Zeer weinig </a:t>
            </a:r>
            <a:r>
              <a:rPr lang="nl-NL" sz="2800" dirty="0" err="1"/>
              <a:t>hypo’s</a:t>
            </a:r>
            <a:endParaRPr lang="nl-NL" sz="2800" dirty="0"/>
          </a:p>
          <a:p>
            <a:pPr>
              <a:buFontTx/>
              <a:buChar char="-"/>
            </a:pPr>
            <a:r>
              <a:rPr lang="nl-NL" sz="2800" dirty="0"/>
              <a:t>Geen gewichtstoename</a:t>
            </a:r>
          </a:p>
          <a:p>
            <a:pPr>
              <a:buFontTx/>
              <a:buChar char="-"/>
            </a:pPr>
            <a:endParaRPr lang="nl-NL" sz="2800" dirty="0"/>
          </a:p>
          <a:p>
            <a:pPr marL="45720" indent="0">
              <a:buNone/>
            </a:pPr>
            <a:endParaRPr lang="nl-NL" sz="2800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half" idx="2"/>
          </p:nvPr>
        </p:nvSpPr>
        <p:spPr>
          <a:xfrm>
            <a:off x="899593" y="2420888"/>
            <a:ext cx="3096343" cy="3216432"/>
          </a:xfrm>
        </p:spPr>
        <p:txBody>
          <a:bodyPr>
            <a:normAutofit/>
          </a:bodyPr>
          <a:lstStyle/>
          <a:p>
            <a:r>
              <a:rPr lang="nl-NL" sz="4000" dirty="0"/>
              <a:t>DPP-4 remmers</a:t>
            </a:r>
          </a:p>
          <a:p>
            <a:r>
              <a:rPr lang="nl-NL" sz="4000" dirty="0"/>
              <a:t>voordelen</a:t>
            </a:r>
          </a:p>
        </p:txBody>
      </p:sp>
    </p:spTree>
    <p:extLst>
      <p:ext uri="{BB962C8B-B14F-4D97-AF65-F5344CB8AC3E}">
        <p14:creationId xmlns:p14="http://schemas.microsoft.com/office/powerpoint/2010/main" val="4186519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Kennistoets</a:t>
            </a:r>
            <a:br>
              <a:rPr lang="en-US" dirty="0"/>
            </a:br>
            <a:r>
              <a:rPr lang="en-US" dirty="0" err="1"/>
              <a:t>Juist</a:t>
            </a:r>
            <a:r>
              <a:rPr lang="en-US" dirty="0"/>
              <a:t> of </a:t>
            </a:r>
            <a:r>
              <a:rPr lang="en-US" dirty="0" err="1"/>
              <a:t>Onjuist</a:t>
            </a:r>
            <a:r>
              <a:rPr lang="en-US" dirty="0"/>
              <a:t>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arenR" startAt="7"/>
            </a:pPr>
            <a:r>
              <a:rPr lang="en-US" sz="2000" dirty="0"/>
              <a:t>Dpp4 </a:t>
            </a:r>
            <a:r>
              <a:rPr lang="en-US" sz="2000" dirty="0" err="1"/>
              <a:t>remmers</a:t>
            </a:r>
            <a:r>
              <a:rPr lang="en-US" sz="2000" dirty="0"/>
              <a:t> </a:t>
            </a:r>
            <a:r>
              <a:rPr lang="en-US" sz="2000" dirty="0" err="1"/>
              <a:t>werken</a:t>
            </a:r>
            <a:r>
              <a:rPr lang="en-US" sz="2000" dirty="0"/>
              <a:t> continue, </a:t>
            </a:r>
            <a:r>
              <a:rPr lang="en-US" sz="2000" dirty="0" err="1"/>
              <a:t>d.w.z</a:t>
            </a:r>
            <a:r>
              <a:rPr lang="en-US" sz="2000" dirty="0"/>
              <a:t>. </a:t>
            </a:r>
            <a:r>
              <a:rPr lang="en-US" sz="2000" dirty="0" err="1"/>
              <a:t>ze</a:t>
            </a:r>
            <a:r>
              <a:rPr lang="en-US" sz="2000" dirty="0"/>
              <a:t> </a:t>
            </a:r>
            <a:r>
              <a:rPr lang="en-US" sz="2000" dirty="0" err="1"/>
              <a:t>zorgen</a:t>
            </a:r>
            <a:r>
              <a:rPr lang="en-US" sz="2000" dirty="0"/>
              <a:t> 24 </a:t>
            </a:r>
            <a:r>
              <a:rPr lang="en-US" sz="2000" dirty="0" err="1"/>
              <a:t>uur</a:t>
            </a:r>
            <a:r>
              <a:rPr lang="en-US" sz="2000" dirty="0"/>
              <a:t> </a:t>
            </a:r>
            <a:r>
              <a:rPr lang="en-US" sz="2000" dirty="0" err="1"/>
              <a:t>lang</a:t>
            </a:r>
            <a:r>
              <a:rPr lang="en-US" sz="2000" dirty="0"/>
              <a:t> </a:t>
            </a:r>
            <a:r>
              <a:rPr lang="en-US" sz="2000" dirty="0" err="1"/>
              <a:t>voor</a:t>
            </a:r>
            <a:r>
              <a:rPr lang="en-US" sz="2000" dirty="0"/>
              <a:t> </a:t>
            </a:r>
            <a:r>
              <a:rPr lang="en-US" sz="2000" dirty="0" err="1"/>
              <a:t>gereguleerde</a:t>
            </a:r>
            <a:r>
              <a:rPr lang="en-US" sz="2000" dirty="0"/>
              <a:t> </a:t>
            </a:r>
            <a:r>
              <a:rPr lang="en-US" sz="2000" dirty="0" err="1"/>
              <a:t>insuline</a:t>
            </a:r>
            <a:r>
              <a:rPr lang="en-US" sz="2000" dirty="0"/>
              <a:t> </a:t>
            </a:r>
            <a:r>
              <a:rPr lang="en-US" sz="2000" dirty="0" err="1"/>
              <a:t>afgifte</a:t>
            </a:r>
            <a:r>
              <a:rPr lang="en-US" sz="2000" dirty="0"/>
              <a:t>.</a:t>
            </a:r>
          </a:p>
          <a:p>
            <a:pPr marL="457200" indent="-457200">
              <a:buFont typeface="+mj-lt"/>
              <a:buAutoNum type="arabicParenR" startAt="7"/>
            </a:pPr>
            <a:endParaRPr lang="en-US" sz="2000" dirty="0"/>
          </a:p>
          <a:p>
            <a:pPr marL="457200" indent="-457200">
              <a:buFont typeface="+mj-lt"/>
              <a:buAutoNum type="arabicParenR" startAt="7"/>
            </a:pPr>
            <a:r>
              <a:rPr lang="en-US" sz="2000" dirty="0" err="1"/>
              <a:t>Als</a:t>
            </a:r>
            <a:r>
              <a:rPr lang="en-US" sz="2000" dirty="0"/>
              <a:t> je </a:t>
            </a:r>
            <a:r>
              <a:rPr lang="en-US" sz="2000" dirty="0" err="1"/>
              <a:t>een</a:t>
            </a:r>
            <a:r>
              <a:rPr lang="en-US" sz="2000" dirty="0"/>
              <a:t> SGLT-2-remmer </a:t>
            </a:r>
            <a:r>
              <a:rPr lang="en-US" sz="2000" dirty="0" err="1"/>
              <a:t>gebruikt</a:t>
            </a:r>
            <a:r>
              <a:rPr lang="en-US" sz="2000" dirty="0"/>
              <a:t>, zit </a:t>
            </a:r>
            <a:r>
              <a:rPr lang="en-US" sz="2000" dirty="0" err="1"/>
              <a:t>er</a:t>
            </a:r>
            <a:r>
              <a:rPr lang="en-US" sz="2000" dirty="0"/>
              <a:t> </a:t>
            </a:r>
            <a:r>
              <a:rPr lang="en-US" sz="2000" dirty="0" err="1"/>
              <a:t>meer</a:t>
            </a:r>
            <a:r>
              <a:rPr lang="en-US" sz="2000" dirty="0"/>
              <a:t> </a:t>
            </a:r>
            <a:r>
              <a:rPr lang="en-US" sz="2000" dirty="0" err="1"/>
              <a:t>suiker</a:t>
            </a:r>
            <a:r>
              <a:rPr lang="en-US" sz="2000" dirty="0"/>
              <a:t> in je </a:t>
            </a:r>
            <a:r>
              <a:rPr lang="en-US" sz="2000" dirty="0" err="1"/>
              <a:t>plas</a:t>
            </a:r>
            <a:r>
              <a:rPr lang="en-US" sz="2000" dirty="0"/>
              <a:t>.</a:t>
            </a:r>
          </a:p>
          <a:p>
            <a:pPr marL="457200" indent="-457200">
              <a:buFont typeface="+mj-lt"/>
              <a:buAutoNum type="arabicParenR" startAt="7"/>
            </a:pPr>
            <a:endParaRPr lang="en-US" sz="2000" dirty="0"/>
          </a:p>
          <a:p>
            <a:pPr marL="457200" indent="-457200">
              <a:buFont typeface="+mj-lt"/>
              <a:buAutoNum type="arabicParenR" startAt="7"/>
            </a:pPr>
            <a:r>
              <a:rPr lang="en-US" sz="2000" dirty="0" err="1"/>
              <a:t>Een</a:t>
            </a:r>
            <a:r>
              <a:rPr lang="en-US" sz="2000" dirty="0"/>
              <a:t> GLP1-analoog </a:t>
            </a:r>
            <a:r>
              <a:rPr lang="en-US" sz="2000" dirty="0" err="1"/>
              <a:t>wordt</a:t>
            </a:r>
            <a:r>
              <a:rPr lang="en-US" sz="2000" dirty="0"/>
              <a:t> </a:t>
            </a:r>
            <a:r>
              <a:rPr lang="en-US" sz="2000" dirty="0" err="1"/>
              <a:t>vergoedt</a:t>
            </a:r>
            <a:r>
              <a:rPr lang="en-US" sz="2000" dirty="0"/>
              <a:t> </a:t>
            </a:r>
            <a:r>
              <a:rPr lang="en-US" sz="2000" dirty="0" err="1"/>
              <a:t>i.c.m</a:t>
            </a:r>
            <a:r>
              <a:rPr lang="en-US" sz="2000" dirty="0"/>
              <a:t>. max. </a:t>
            </a:r>
            <a:r>
              <a:rPr lang="en-US" sz="2000" dirty="0" err="1"/>
              <a:t>verdraagbare</a:t>
            </a:r>
            <a:r>
              <a:rPr lang="en-US" sz="2000" dirty="0"/>
              <a:t> </a:t>
            </a:r>
            <a:r>
              <a:rPr lang="en-US" sz="2000" dirty="0" err="1"/>
              <a:t>dosering</a:t>
            </a:r>
            <a:r>
              <a:rPr lang="en-US" sz="2000" dirty="0"/>
              <a:t> MF en SU in </a:t>
            </a:r>
            <a:r>
              <a:rPr lang="en-US" sz="2000" dirty="0" err="1"/>
              <a:t>combinatie</a:t>
            </a:r>
            <a:r>
              <a:rPr lang="en-US" sz="2000" dirty="0"/>
              <a:t> met </a:t>
            </a:r>
            <a:r>
              <a:rPr lang="en-US" sz="2000" dirty="0" err="1"/>
              <a:t>een</a:t>
            </a:r>
            <a:r>
              <a:rPr lang="en-US" sz="2000" dirty="0"/>
              <a:t> BMI van ≥ 30, </a:t>
            </a:r>
            <a:r>
              <a:rPr lang="en-US" sz="2000" dirty="0" err="1"/>
              <a:t>waarbij</a:t>
            </a:r>
            <a:r>
              <a:rPr lang="en-US" sz="2000" dirty="0"/>
              <a:t> het </a:t>
            </a:r>
            <a:r>
              <a:rPr lang="en-US" sz="2000" dirty="0" err="1"/>
              <a:t>eerste</a:t>
            </a:r>
            <a:r>
              <a:rPr lang="en-US" sz="2000" dirty="0"/>
              <a:t> </a:t>
            </a:r>
            <a:r>
              <a:rPr lang="en-US" sz="2000" dirty="0" err="1"/>
              <a:t>recept</a:t>
            </a:r>
            <a:r>
              <a:rPr lang="en-US" sz="2000" dirty="0"/>
              <a:t> door de internist </a:t>
            </a:r>
            <a:r>
              <a:rPr lang="en-US" sz="2000" dirty="0" err="1"/>
              <a:t>moet</a:t>
            </a:r>
            <a:r>
              <a:rPr lang="en-US" sz="2000" dirty="0"/>
              <a:t> </a:t>
            </a:r>
            <a:r>
              <a:rPr lang="en-US" sz="2000" dirty="0" err="1"/>
              <a:t>worden</a:t>
            </a:r>
            <a:r>
              <a:rPr lang="en-US" sz="2000" dirty="0"/>
              <a:t> </a:t>
            </a:r>
            <a:r>
              <a:rPr lang="en-US" sz="2000" dirty="0" err="1"/>
              <a:t>uitgeschreven</a:t>
            </a:r>
            <a:r>
              <a:rPr lang="en-US" sz="2000" dirty="0"/>
              <a:t>.</a:t>
            </a:r>
          </a:p>
          <a:p>
            <a:pPr marL="457200" indent="-457200">
              <a:buFont typeface="+mj-lt"/>
              <a:buAutoNum type="arabicParenR" startAt="7"/>
            </a:pPr>
            <a:endParaRPr lang="en-US" sz="2000" dirty="0"/>
          </a:p>
          <a:p>
            <a:pPr marL="457200" indent="-457200">
              <a:buFont typeface="+mj-lt"/>
              <a:buAutoNum type="arabicParenR" startAt="7"/>
            </a:pPr>
            <a:r>
              <a:rPr lang="en-US" sz="2000" dirty="0" err="1"/>
              <a:t>Toujeo</a:t>
            </a:r>
            <a:r>
              <a:rPr lang="en-US" sz="2000" dirty="0"/>
              <a:t> is </a:t>
            </a:r>
            <a:r>
              <a:rPr lang="en-US" sz="2000" dirty="0" err="1"/>
              <a:t>een</a:t>
            </a:r>
            <a:r>
              <a:rPr lang="en-US" sz="2000" dirty="0"/>
              <a:t> </a:t>
            </a:r>
            <a:r>
              <a:rPr lang="en-US" sz="2000" dirty="0" err="1"/>
              <a:t>nieuw</a:t>
            </a:r>
            <a:r>
              <a:rPr lang="en-US" sz="2000" dirty="0"/>
              <a:t> </a:t>
            </a:r>
            <a:r>
              <a:rPr lang="en-US" sz="2000" dirty="0" err="1"/>
              <a:t>insuline</a:t>
            </a:r>
            <a:r>
              <a:rPr lang="en-US" sz="2000" dirty="0"/>
              <a:t>, </a:t>
            </a:r>
            <a:r>
              <a:rPr lang="en-US" sz="2000" dirty="0" err="1"/>
              <a:t>dat</a:t>
            </a:r>
            <a:r>
              <a:rPr lang="en-US" sz="2000" dirty="0"/>
              <a:t> </a:t>
            </a:r>
            <a:r>
              <a:rPr lang="en-US" sz="2000" dirty="0" err="1"/>
              <a:t>zich</a:t>
            </a:r>
            <a:r>
              <a:rPr lang="en-US" sz="2000" dirty="0"/>
              <a:t> </a:t>
            </a:r>
            <a:r>
              <a:rPr lang="en-US" sz="2000" dirty="0" err="1"/>
              <a:t>onderscheidt</a:t>
            </a:r>
            <a:r>
              <a:rPr lang="en-US" sz="2000" dirty="0"/>
              <a:t> </a:t>
            </a:r>
            <a:r>
              <a:rPr lang="en-US" sz="2000" dirty="0" err="1"/>
              <a:t>omdat</a:t>
            </a:r>
            <a:r>
              <a:rPr lang="en-US" sz="2000" dirty="0"/>
              <a:t> </a:t>
            </a:r>
            <a:r>
              <a:rPr lang="en-US" sz="2000" dirty="0" err="1"/>
              <a:t>er</a:t>
            </a:r>
            <a:r>
              <a:rPr lang="en-US" sz="2000" dirty="0"/>
              <a:t> </a:t>
            </a:r>
            <a:r>
              <a:rPr lang="en-US" sz="2000" dirty="0" err="1"/>
              <a:t>naast</a:t>
            </a:r>
            <a:r>
              <a:rPr lang="en-US" sz="2000" dirty="0"/>
              <a:t> </a:t>
            </a:r>
            <a:r>
              <a:rPr lang="en-US" sz="2000" dirty="0" err="1"/>
              <a:t>lantus</a:t>
            </a:r>
            <a:r>
              <a:rPr lang="en-US" sz="2000" dirty="0"/>
              <a:t> </a:t>
            </a:r>
            <a:r>
              <a:rPr lang="en-US" sz="2000" dirty="0" err="1"/>
              <a:t>liraglutide</a:t>
            </a:r>
            <a:r>
              <a:rPr lang="en-US" sz="2000" dirty="0"/>
              <a:t> (GLP1 </a:t>
            </a:r>
            <a:r>
              <a:rPr lang="en-US" sz="2000" dirty="0" err="1"/>
              <a:t>analoog</a:t>
            </a:r>
            <a:r>
              <a:rPr lang="en-US" sz="2000" dirty="0"/>
              <a:t>) in zit.</a:t>
            </a:r>
          </a:p>
          <a:p>
            <a:endParaRPr lang="nl-NL" sz="1800" dirty="0"/>
          </a:p>
        </p:txBody>
      </p:sp>
      <p:sp>
        <p:nvSpPr>
          <p:cNvPr id="4" name="Rechthoek 3"/>
          <p:cNvSpPr/>
          <p:nvPr/>
        </p:nvSpPr>
        <p:spPr bwMode="auto">
          <a:xfrm>
            <a:off x="6012160" y="5949280"/>
            <a:ext cx="2952328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itchFamily="18" charset="0"/>
              <a:buChar char="•"/>
              <a:tabLst/>
            </a:pPr>
            <a:endParaRPr kumimoji="0" lang="nl-NL" sz="1400" b="0" i="0" u="none" strike="noStrike" cap="none" normalizeH="0" baseline="0">
              <a:ln>
                <a:noFill/>
              </a:ln>
              <a:solidFill>
                <a:schemeClr val="accent1"/>
              </a:solidFill>
              <a:effectLst/>
              <a:latin typeface="Verdana" pitchFamily="34" charset="0"/>
              <a:ea typeface="Geneva" pitchFamily="29" charset="-128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107504" y="6605146"/>
            <a:ext cx="633670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altLang="nl-NL" sz="900" dirty="0"/>
              <a:t>Het Instituut voor Verantwoord Medicijngebruik is niet verantwoordelijk voor de inhoud van deze dia</a:t>
            </a:r>
            <a:endParaRPr lang="nl-NL" sz="900" dirty="0"/>
          </a:p>
        </p:txBody>
      </p:sp>
    </p:spTree>
    <p:extLst>
      <p:ext uri="{BB962C8B-B14F-4D97-AF65-F5344CB8AC3E}">
        <p14:creationId xmlns:p14="http://schemas.microsoft.com/office/powerpoint/2010/main" val="29847402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DPP-4-remmers: werkzaamheid </a:t>
            </a:r>
          </a:p>
        </p:txBody>
      </p:sp>
      <p:sp>
        <p:nvSpPr>
          <p:cNvPr id="3" name="Tijdelijke aanduiding voor inhoud 2" descr="textFieldBg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Font typeface="Times" pitchFamily="-108" charset="0"/>
              <a:buNone/>
              <a:defRPr/>
            </a:pPr>
            <a:endParaRPr lang="nl-NL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nl-NL" sz="2000" dirty="0"/>
              <a:t>HbA1c-verlaging: circa 0,6-0,8% (6,6-8,8 </a:t>
            </a:r>
            <a:r>
              <a:rPr lang="nl-NL" sz="2000" dirty="0" err="1"/>
              <a:t>mmol</a:t>
            </a:r>
            <a:r>
              <a:rPr lang="nl-NL" sz="2000" dirty="0"/>
              <a:t>/mol) ten opzichte van placebo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nl-NL" sz="2000" dirty="0"/>
              <a:t>DPP-4-remmers geven minder HbA1C-verlaging dan metformine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nl-NL" sz="2000" dirty="0"/>
              <a:t>DPP-4-remmers geven een vergelijkbare HbA1C-verlaging als </a:t>
            </a:r>
            <a:r>
              <a:rPr lang="nl-NL" sz="2000" dirty="0" err="1"/>
              <a:t>sulfonylureumderivaten</a:t>
            </a:r>
            <a:r>
              <a:rPr lang="nl-NL" sz="2000" dirty="0"/>
              <a:t>, acarbose en </a:t>
            </a:r>
            <a:r>
              <a:rPr lang="nl-NL" sz="2000" dirty="0" err="1"/>
              <a:t>pioglitazon</a:t>
            </a:r>
            <a:endParaRPr lang="nl-NL" sz="20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nl-NL" sz="2000" dirty="0"/>
              <a:t>DPP-4-remmers geven een minder sterke HbA1C-verlaging dan GLP-1-agonisten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179512" y="5589240"/>
            <a:ext cx="68407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1200" dirty="0"/>
              <a:t>1) Rutten G, Grauw W De, </a:t>
            </a:r>
            <a:r>
              <a:rPr lang="nl-NL" sz="1200" dirty="0" err="1"/>
              <a:t>Nijpels</a:t>
            </a:r>
            <a:r>
              <a:rPr lang="nl-NL" sz="1200" dirty="0"/>
              <a:t> G, Houweling B, Laar F Van De, </a:t>
            </a:r>
            <a:r>
              <a:rPr lang="nl-NL" sz="1200" dirty="0" err="1"/>
              <a:t>Bilo</a:t>
            </a:r>
            <a:r>
              <a:rPr lang="nl-NL" sz="1200" dirty="0"/>
              <a:t> H et al. (2013). NHG-Standaard Diabetes mellitus type 2 (derde herziening).</a:t>
            </a:r>
          </a:p>
          <a:p>
            <a:pPr lvl="0"/>
            <a:r>
              <a:rPr lang="en-US" sz="1200" dirty="0"/>
              <a:t>2) Medicijbalans.nl</a:t>
            </a:r>
            <a:endParaRPr lang="nl-NL" sz="12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612666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nl-NL"/>
              <a:t>DPP-4 remmers</a:t>
            </a:r>
            <a:br>
              <a:rPr lang="nl-NL"/>
            </a:br>
            <a:r>
              <a:rPr lang="nl-NL"/>
              <a:t>bijwerkingen</a:t>
            </a:r>
            <a:br>
              <a:rPr lang="nl-NL"/>
            </a:br>
            <a:endParaRPr lang="nl-NL"/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" indent="0">
              <a:buNone/>
            </a:pPr>
            <a:endParaRPr lang="nl-NL" sz="3000" dirty="0"/>
          </a:p>
          <a:p>
            <a:pPr marL="45720" indent="0">
              <a:buNone/>
            </a:pPr>
            <a:r>
              <a:rPr lang="nl-NL" sz="3000" u="sng" dirty="0" err="1"/>
              <a:t>Zeldzaam,ernstig</a:t>
            </a:r>
            <a:r>
              <a:rPr lang="nl-NL" sz="3000" dirty="0"/>
              <a:t>:</a:t>
            </a:r>
          </a:p>
          <a:p>
            <a:pPr>
              <a:buFontTx/>
              <a:buChar char="-"/>
            </a:pPr>
            <a:r>
              <a:rPr lang="nl-NL" sz="3000" dirty="0"/>
              <a:t>Allergische reacties huid: blaasvorming, stevens-</a:t>
            </a:r>
            <a:r>
              <a:rPr lang="nl-NL" sz="3000" dirty="0" err="1"/>
              <a:t>johnson</a:t>
            </a:r>
            <a:endParaRPr lang="nl-NL" sz="3000" dirty="0"/>
          </a:p>
          <a:p>
            <a:pPr>
              <a:buFontTx/>
              <a:buChar char="-"/>
            </a:pPr>
            <a:endParaRPr lang="nl-NL" sz="3000" dirty="0"/>
          </a:p>
          <a:p>
            <a:pPr>
              <a:buFontTx/>
              <a:buChar char="-"/>
            </a:pPr>
            <a:r>
              <a:rPr lang="nl-NL" sz="3000" u="sng" dirty="0"/>
              <a:t>Frequenter</a:t>
            </a:r>
            <a:r>
              <a:rPr lang="nl-NL" sz="3000" dirty="0"/>
              <a:t>:</a:t>
            </a:r>
          </a:p>
          <a:p>
            <a:pPr>
              <a:buFontTx/>
              <a:buChar char="-"/>
            </a:pPr>
            <a:r>
              <a:rPr lang="nl-NL" sz="3000" dirty="0" err="1"/>
              <a:t>Nasofaryngitis</a:t>
            </a:r>
            <a:endParaRPr lang="nl-NL" sz="3000" dirty="0"/>
          </a:p>
          <a:p>
            <a:pPr>
              <a:buFontTx/>
              <a:buChar char="-"/>
            </a:pPr>
            <a:r>
              <a:rPr lang="nl-NL" sz="3000" dirty="0"/>
              <a:t>Hoofdpijn, duizeligheid</a:t>
            </a:r>
          </a:p>
          <a:p>
            <a:pPr>
              <a:buFontTx/>
              <a:buChar char="-"/>
            </a:pPr>
            <a:r>
              <a:rPr lang="nl-NL" sz="3000" dirty="0"/>
              <a:t>Misselijkheid, obstipatie</a:t>
            </a:r>
          </a:p>
          <a:p>
            <a:pPr>
              <a:buFontTx/>
              <a:buChar char="-"/>
            </a:pPr>
            <a:endParaRPr lang="nl-NL" sz="4000" dirty="0"/>
          </a:p>
          <a:p>
            <a:pPr>
              <a:buFontTx/>
              <a:buChar char="-"/>
            </a:pPr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22159984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DPP-4-remmers  </a:t>
            </a:r>
            <a:r>
              <a:rPr lang="en-US" dirty="0" err="1"/>
              <a:t>bijwerking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600200"/>
            <a:ext cx="8291264" cy="4572000"/>
          </a:xfrm>
        </p:spPr>
        <p:txBody>
          <a:bodyPr>
            <a:normAutofit/>
          </a:bodyPr>
          <a:lstStyle/>
          <a:p>
            <a:r>
              <a:rPr lang="en-US" dirty="0" err="1"/>
              <a:t>Sitagliptine</a:t>
            </a:r>
            <a:r>
              <a:rPr lang="en-US" dirty="0"/>
              <a:t> en </a:t>
            </a:r>
            <a:r>
              <a:rPr lang="en-US" dirty="0" err="1"/>
              <a:t>dyspnoe</a:t>
            </a:r>
            <a:endParaRPr lang="en-US" dirty="0"/>
          </a:p>
          <a:p>
            <a:r>
              <a:rPr lang="en-US" dirty="0"/>
              <a:t>Melding </a:t>
            </a:r>
            <a:r>
              <a:rPr lang="en-US" dirty="0" err="1"/>
              <a:t>Lareb</a:t>
            </a:r>
            <a:r>
              <a:rPr lang="en-US" dirty="0"/>
              <a:t> </a:t>
            </a:r>
            <a:r>
              <a:rPr lang="en-US" dirty="0" err="1"/>
              <a:t>vooral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met </a:t>
            </a:r>
            <a:r>
              <a:rPr lang="en-US" dirty="0" err="1"/>
              <a:t>allergische</a:t>
            </a:r>
            <a:r>
              <a:rPr lang="en-US" dirty="0"/>
              <a:t> rhinitis</a:t>
            </a:r>
          </a:p>
          <a:p>
            <a:r>
              <a:rPr lang="en-US" dirty="0" err="1"/>
              <a:t>Vooral</a:t>
            </a:r>
            <a:r>
              <a:rPr lang="en-US" dirty="0"/>
              <a:t> in </a:t>
            </a:r>
            <a:r>
              <a:rPr lang="en-US" dirty="0" err="1"/>
              <a:t>eerste</a:t>
            </a:r>
            <a:r>
              <a:rPr lang="en-US" dirty="0"/>
              <a:t> </a:t>
            </a:r>
            <a:r>
              <a:rPr lang="en-US" dirty="0" err="1"/>
              <a:t>weken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start</a:t>
            </a:r>
          </a:p>
          <a:p>
            <a:r>
              <a:rPr lang="en-US" dirty="0" err="1"/>
              <a:t>Verdwijnt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staken</a:t>
            </a:r>
            <a:r>
              <a:rPr lang="en-US" dirty="0"/>
              <a:t> DPP4</a:t>
            </a:r>
          </a:p>
          <a:p>
            <a:r>
              <a:rPr lang="en-US" sz="1800" dirty="0" err="1"/>
              <a:t>Gebu</a:t>
            </a:r>
            <a:r>
              <a:rPr lang="en-US" sz="1800" dirty="0"/>
              <a:t> 2012;46;69</a:t>
            </a:r>
          </a:p>
        </p:txBody>
      </p:sp>
      <p:sp>
        <p:nvSpPr>
          <p:cNvPr id="5" name="Rechthoek 4"/>
          <p:cNvSpPr/>
          <p:nvPr/>
        </p:nvSpPr>
        <p:spPr bwMode="auto">
          <a:xfrm>
            <a:off x="6804248" y="6093296"/>
            <a:ext cx="144016" cy="7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itchFamily="18" charset="0"/>
              <a:buChar char="•"/>
              <a:tabLst/>
            </a:pPr>
            <a:endParaRPr kumimoji="0" lang="nl-NL" sz="1400" b="0" i="0" u="none" strike="noStrike" cap="none" normalizeH="0" baseline="0">
              <a:ln>
                <a:noFill/>
              </a:ln>
              <a:solidFill>
                <a:schemeClr val="accent1"/>
              </a:solidFill>
              <a:effectLst/>
              <a:latin typeface="Verdana" pitchFamily="34" charset="0"/>
              <a:ea typeface="Geneva" pitchFamily="29" charset="-128"/>
            </a:endParaRPr>
          </a:p>
        </p:txBody>
      </p:sp>
      <p:sp>
        <p:nvSpPr>
          <p:cNvPr id="6" name="Rechthoek 5"/>
          <p:cNvSpPr/>
          <p:nvPr/>
        </p:nvSpPr>
        <p:spPr bwMode="auto">
          <a:xfrm>
            <a:off x="6444208" y="6453336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itchFamily="18" charset="0"/>
              <a:buChar char="•"/>
              <a:tabLst/>
            </a:pPr>
            <a:endParaRPr kumimoji="0" lang="nl-NL" sz="1400" b="0" i="0" u="none" strike="noStrike" cap="none" normalizeH="0" baseline="0">
              <a:ln>
                <a:noFill/>
              </a:ln>
              <a:solidFill>
                <a:schemeClr val="accent1"/>
              </a:solidFill>
              <a:effectLst/>
              <a:latin typeface="Verdana" pitchFamily="34" charset="0"/>
              <a:ea typeface="Geneva" pitchFamily="29" charset="-128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0" y="6541098"/>
            <a:ext cx="633670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altLang="nl-NL" sz="900" dirty="0"/>
              <a:t>Het Instituut voor Verantwoord Medicijngebruik is niet verantwoordelijk voor de inhoud van deze dia</a:t>
            </a:r>
            <a:endParaRPr lang="nl-NL" sz="900" dirty="0"/>
          </a:p>
        </p:txBody>
      </p:sp>
    </p:spTree>
    <p:extLst>
      <p:ext uri="{BB962C8B-B14F-4D97-AF65-F5344CB8AC3E}">
        <p14:creationId xmlns:p14="http://schemas.microsoft.com/office/powerpoint/2010/main" val="8502173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899593" y="620689"/>
            <a:ext cx="3168352" cy="2304255"/>
          </a:xfrm>
        </p:spPr>
        <p:txBody>
          <a:bodyPr/>
          <a:lstStyle/>
          <a:p>
            <a:pPr marL="0" indent="0">
              <a:buNone/>
            </a:pPr>
            <a:endParaRPr lang="nl-NL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Tx/>
              <a:buChar char="-"/>
            </a:pPr>
            <a:r>
              <a:rPr lang="nl-NL" sz="2800" b="1" dirty="0"/>
              <a:t>Hartfalen</a:t>
            </a:r>
          </a:p>
          <a:p>
            <a:pPr>
              <a:buFontTx/>
              <a:buChar char="-"/>
            </a:pPr>
            <a:r>
              <a:rPr lang="nl-NL" sz="2800" dirty="0"/>
              <a:t>Leverfunctie 3 </a:t>
            </a:r>
            <a:r>
              <a:rPr lang="nl-NL" sz="2800" dirty="0" err="1"/>
              <a:t>mnd</a:t>
            </a:r>
            <a:r>
              <a:rPr lang="nl-NL" sz="2800" dirty="0"/>
              <a:t> co</a:t>
            </a:r>
          </a:p>
          <a:p>
            <a:pPr>
              <a:buFontTx/>
              <a:buChar char="-"/>
            </a:pPr>
            <a:r>
              <a:rPr lang="nl-NL" sz="2800" dirty="0"/>
              <a:t>Leeftijd &gt; 75jr</a:t>
            </a:r>
          </a:p>
          <a:p>
            <a:pPr>
              <a:buFontTx/>
              <a:buChar char="-"/>
            </a:pPr>
            <a:r>
              <a:rPr lang="nl-NL" sz="2800" dirty="0"/>
              <a:t>Nierfunctiestoornis ; </a:t>
            </a:r>
            <a:r>
              <a:rPr lang="nl-NL" sz="2800" dirty="0" err="1"/>
              <a:t>sitagliptine</a:t>
            </a:r>
            <a:r>
              <a:rPr lang="nl-NL" sz="2800" dirty="0"/>
              <a:t> en </a:t>
            </a:r>
            <a:r>
              <a:rPr lang="nl-NL" sz="2800" dirty="0" err="1"/>
              <a:t>vildagliptine</a:t>
            </a:r>
            <a:r>
              <a:rPr lang="nl-NL" sz="2800" dirty="0"/>
              <a:t> kunnen wel</a:t>
            </a:r>
          </a:p>
          <a:p>
            <a:pPr>
              <a:buFontTx/>
              <a:buChar char="-"/>
            </a:pPr>
            <a:r>
              <a:rPr lang="nl-NL" sz="2800" dirty="0"/>
              <a:t>Interactie:</a:t>
            </a:r>
          </a:p>
          <a:p>
            <a:pPr>
              <a:buFontTx/>
              <a:buChar char="-"/>
            </a:pPr>
            <a:r>
              <a:rPr lang="nl-NL" sz="2800" dirty="0"/>
              <a:t>CYP3A4remmers (schimmelmiddelen, claritromycine): DPP4 stijgt</a:t>
            </a:r>
          </a:p>
          <a:p>
            <a:pPr>
              <a:buFontTx/>
              <a:buChar char="-"/>
            </a:pPr>
            <a:r>
              <a:rPr lang="nl-NL" sz="2800" dirty="0"/>
              <a:t>CYP3A4/5 inductor (dexamethason, carbamazepine) DPP4 daalt</a:t>
            </a:r>
          </a:p>
          <a:p>
            <a:pPr>
              <a:buFontTx/>
              <a:buChar char="-"/>
            </a:pPr>
            <a:r>
              <a:rPr lang="nl-NL" sz="2800" dirty="0"/>
              <a:t>Digoxine; digoxine stijgt</a:t>
            </a:r>
          </a:p>
          <a:p>
            <a:pPr>
              <a:buFontTx/>
              <a:buChar char="-"/>
            </a:pPr>
            <a:endParaRPr lang="nl-NL" sz="2800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half" idx="2"/>
          </p:nvPr>
        </p:nvSpPr>
        <p:spPr>
          <a:xfrm>
            <a:off x="899593" y="3356992"/>
            <a:ext cx="3096343" cy="2280328"/>
          </a:xfrm>
        </p:spPr>
        <p:txBody>
          <a:bodyPr>
            <a:normAutofit/>
          </a:bodyPr>
          <a:lstStyle/>
          <a:p>
            <a:r>
              <a:rPr lang="nl-NL" sz="4000" dirty="0"/>
              <a:t>DPP-4 remmers:</a:t>
            </a:r>
          </a:p>
          <a:p>
            <a:r>
              <a:rPr lang="nl-NL" sz="4000" dirty="0"/>
              <a:t>Opletten bij:</a:t>
            </a:r>
          </a:p>
        </p:txBody>
      </p:sp>
    </p:spTree>
    <p:extLst>
      <p:ext uri="{BB962C8B-B14F-4D97-AF65-F5344CB8AC3E}">
        <p14:creationId xmlns:p14="http://schemas.microsoft.com/office/powerpoint/2010/main" val="24594893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DPP4 in SAVOR-TIMI 53</a:t>
            </a:r>
            <a:br>
              <a:rPr lang="nl-NL" dirty="0"/>
            </a:br>
            <a:r>
              <a:rPr lang="nl-NL" dirty="0"/>
              <a:t>(mei 2010-mei 2013)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sz="2800" dirty="0"/>
              <a:t>- 16492 </a:t>
            </a:r>
            <a:r>
              <a:rPr lang="nl-NL" sz="2800" dirty="0" err="1"/>
              <a:t>pt</a:t>
            </a:r>
            <a:r>
              <a:rPr lang="nl-NL" sz="2800" dirty="0"/>
              <a:t> DM2 met HVZ of verhoogd risico op HVZ. </a:t>
            </a:r>
          </a:p>
          <a:p>
            <a:pPr marL="0" indent="0">
              <a:buNone/>
            </a:pPr>
            <a:r>
              <a:rPr lang="nl-NL" sz="2800" dirty="0"/>
              <a:t>- RCT </a:t>
            </a:r>
            <a:r>
              <a:rPr lang="nl-NL" sz="2800" dirty="0" err="1"/>
              <a:t>saxagliptine</a:t>
            </a:r>
            <a:r>
              <a:rPr lang="nl-NL" sz="2800" dirty="0"/>
              <a:t> of placebo</a:t>
            </a:r>
          </a:p>
          <a:p>
            <a:pPr marL="0" indent="0">
              <a:buNone/>
            </a:pPr>
            <a:r>
              <a:rPr lang="nl-NL" sz="2800" dirty="0"/>
              <a:t>- Follow up mediaan 2,1jr</a:t>
            </a:r>
          </a:p>
          <a:p>
            <a:pPr>
              <a:buFontTx/>
              <a:buChar char="-"/>
            </a:pPr>
            <a:r>
              <a:rPr lang="nl-NL" sz="2800" dirty="0"/>
              <a:t>Meer opname voor hartfalen (3,5% </a:t>
            </a:r>
            <a:r>
              <a:rPr lang="nl-NL" sz="2800" dirty="0" err="1"/>
              <a:t>vs</a:t>
            </a:r>
            <a:r>
              <a:rPr lang="nl-NL" sz="2800" dirty="0"/>
              <a:t> 2,8% HR 1,27 95%1,07-1,51)</a:t>
            </a:r>
          </a:p>
          <a:p>
            <a:pPr>
              <a:buFontTx/>
              <a:buChar char="-"/>
            </a:pPr>
            <a:r>
              <a:rPr lang="nl-NL" sz="2800" dirty="0"/>
              <a:t>Geen verschil in optreden HVZ (</a:t>
            </a:r>
            <a:r>
              <a:rPr lang="nl-NL" sz="2800" dirty="0" err="1"/>
              <a:t>MI,CVA,overlijden</a:t>
            </a:r>
            <a:r>
              <a:rPr lang="nl-NL" sz="2800" dirty="0"/>
              <a:t> HVZ)(12,8% </a:t>
            </a:r>
            <a:r>
              <a:rPr lang="nl-NL" sz="2800" dirty="0" err="1"/>
              <a:t>vs</a:t>
            </a:r>
            <a:r>
              <a:rPr lang="nl-NL" sz="2800" dirty="0"/>
              <a:t> 12,4% HR1,02 95% 0,94-1,11)</a:t>
            </a:r>
          </a:p>
          <a:p>
            <a:pPr>
              <a:buFontTx/>
              <a:buChar char="-"/>
            </a:pPr>
            <a:r>
              <a:rPr lang="nl-NL" sz="2800" dirty="0"/>
              <a:t>Geen verhoogd risico op pancreatitis</a:t>
            </a:r>
          </a:p>
          <a:p>
            <a:pPr marL="0" indent="0">
              <a:buNone/>
            </a:pPr>
            <a:endParaRPr lang="nl-NL" sz="2800" dirty="0"/>
          </a:p>
          <a:p>
            <a:r>
              <a:rPr lang="nl-NL" sz="1800" dirty="0" err="1"/>
              <a:t>B.M.Scirica</a:t>
            </a:r>
            <a:r>
              <a:rPr lang="nl-NL" sz="1800" dirty="0"/>
              <a:t> et al. </a:t>
            </a:r>
            <a:r>
              <a:rPr lang="nl-NL" sz="1800" dirty="0" err="1"/>
              <a:t>Saxagliptin</a:t>
            </a:r>
            <a:r>
              <a:rPr lang="nl-NL" sz="1800" dirty="0"/>
              <a:t> </a:t>
            </a:r>
            <a:r>
              <a:rPr lang="nl-NL" sz="1800" dirty="0" err="1"/>
              <a:t>and</a:t>
            </a:r>
            <a:r>
              <a:rPr lang="nl-NL" sz="1800" dirty="0"/>
              <a:t> cardiovasculair </a:t>
            </a:r>
            <a:r>
              <a:rPr lang="nl-NL" sz="1800" dirty="0" err="1"/>
              <a:t>outcomes</a:t>
            </a:r>
            <a:r>
              <a:rPr lang="nl-NL" sz="1800" dirty="0"/>
              <a:t> in </a:t>
            </a:r>
            <a:r>
              <a:rPr lang="nl-NL" sz="1800" dirty="0" err="1"/>
              <a:t>patients</a:t>
            </a:r>
            <a:r>
              <a:rPr lang="nl-NL" sz="1800" dirty="0"/>
              <a:t> </a:t>
            </a:r>
            <a:r>
              <a:rPr lang="nl-NL" sz="1800" dirty="0" err="1"/>
              <a:t>with</a:t>
            </a:r>
            <a:r>
              <a:rPr lang="nl-NL" sz="1800" dirty="0"/>
              <a:t> type 2 diabetes. NEJM 2013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356459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DPP4 in SAVOR-TIMI 53</a:t>
            </a:r>
            <a:br>
              <a:rPr lang="nl-NL" dirty="0"/>
            </a:br>
            <a:r>
              <a:rPr lang="nl-NL" dirty="0"/>
              <a:t>2013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pPr marL="0" indent="0">
              <a:buNone/>
            </a:pPr>
            <a:endParaRPr lang="nl-NL" sz="2800" dirty="0"/>
          </a:p>
          <a:p>
            <a:r>
              <a:rPr lang="nl-NL" sz="2800" dirty="0"/>
              <a:t>FDA verscherpt de veiligheidsinformatie van </a:t>
            </a:r>
            <a:r>
              <a:rPr lang="nl-NL" sz="2800" dirty="0" err="1"/>
              <a:t>saxagliptine</a:t>
            </a:r>
            <a:r>
              <a:rPr lang="nl-NL" sz="2800" dirty="0"/>
              <a:t>.</a:t>
            </a:r>
          </a:p>
          <a:p>
            <a:pPr marL="0" indent="0">
              <a:buNone/>
            </a:pPr>
            <a:endParaRPr lang="nl-NL" sz="2800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144800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DPP4  in SAVOR TIMI 53</a:t>
            </a:r>
            <a:br>
              <a:rPr lang="nl-NL" dirty="0"/>
            </a:br>
            <a:r>
              <a:rPr lang="nl-NL" dirty="0"/>
              <a:t>ouderen en hartfalen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l-NL" dirty="0"/>
              <a:t>RCT 2,1jr follow up</a:t>
            </a:r>
          </a:p>
          <a:p>
            <a:r>
              <a:rPr lang="nl-NL" dirty="0"/>
              <a:t>Subgroepen 65+ (8561) en 75+ (2330)</a:t>
            </a:r>
          </a:p>
          <a:p>
            <a:r>
              <a:rPr lang="nl-NL" dirty="0" err="1"/>
              <a:t>Saxa</a:t>
            </a:r>
            <a:r>
              <a:rPr lang="nl-NL" dirty="0"/>
              <a:t> of placebo</a:t>
            </a:r>
          </a:p>
          <a:p>
            <a:r>
              <a:rPr lang="nl-NL" dirty="0"/>
              <a:t>Risico op dood door HVZ of HVZ (MI of CVA):</a:t>
            </a:r>
          </a:p>
          <a:p>
            <a:r>
              <a:rPr lang="nl-NL" dirty="0"/>
              <a:t>HR 0,92 voor 65+ </a:t>
            </a:r>
          </a:p>
          <a:p>
            <a:r>
              <a:rPr lang="nl-NL" dirty="0"/>
              <a:t>HR 0,95 voor 75+</a:t>
            </a:r>
          </a:p>
          <a:p>
            <a:r>
              <a:rPr lang="nl-NL" dirty="0"/>
              <a:t>Risico op hartfalen idem als in de jongere groep</a:t>
            </a:r>
          </a:p>
          <a:p>
            <a:endParaRPr lang="nl-NL" sz="1800" dirty="0"/>
          </a:p>
          <a:p>
            <a:r>
              <a:rPr lang="nl-NL" sz="1800" dirty="0" err="1"/>
              <a:t>L.A.Reiter</a:t>
            </a:r>
            <a:r>
              <a:rPr lang="nl-NL" sz="1800" dirty="0"/>
              <a:t> et al. Diabetes Care 2015, </a:t>
            </a:r>
            <a:r>
              <a:rPr lang="nl-NL" sz="1800" dirty="0" err="1"/>
              <a:t>march</a:t>
            </a:r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989214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DPP4 review hartfalen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>
              <a:buNone/>
            </a:pPr>
            <a:endParaRPr lang="nl-NL" sz="2800" dirty="0"/>
          </a:p>
          <a:p>
            <a:r>
              <a:rPr lang="nl-NL" dirty="0"/>
              <a:t>Review DPP4 studies:</a:t>
            </a:r>
          </a:p>
          <a:p>
            <a:r>
              <a:rPr lang="nl-NL" dirty="0"/>
              <a:t>hartfalen risico in 2 studies 19% en 27% &gt;</a:t>
            </a:r>
          </a:p>
          <a:p>
            <a:r>
              <a:rPr lang="nl-NL" dirty="0"/>
              <a:t>Bij jonge mensen zonder HVZ en laag risico op hartfalen geen toegenomen risico</a:t>
            </a:r>
          </a:p>
          <a:p>
            <a:r>
              <a:rPr lang="nl-NL" dirty="0"/>
              <a:t>Effect op morbiditeit en mortaliteit nog onduidelijk</a:t>
            </a:r>
          </a:p>
          <a:p>
            <a:r>
              <a:rPr lang="nl-NL" sz="1800" dirty="0" err="1"/>
              <a:t>Clifton</a:t>
            </a:r>
            <a:r>
              <a:rPr lang="nl-NL" sz="1800" dirty="0"/>
              <a:t> P, </a:t>
            </a:r>
            <a:r>
              <a:rPr lang="nl-NL" sz="1800" dirty="0" err="1"/>
              <a:t>Clin</a:t>
            </a:r>
            <a:r>
              <a:rPr lang="nl-NL" sz="1800" dirty="0"/>
              <a:t> </a:t>
            </a:r>
            <a:r>
              <a:rPr lang="nl-NL" sz="1800" dirty="0" err="1"/>
              <a:t>Ther</a:t>
            </a:r>
            <a:r>
              <a:rPr lang="nl-NL" sz="1800" dirty="0"/>
              <a:t> 2014;36:2072-9. </a:t>
            </a:r>
          </a:p>
          <a:p>
            <a:r>
              <a:rPr lang="nl-NL" sz="1800" dirty="0"/>
              <a:t>Huisarts en wetenschap 2015 mrt 58(3)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758337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DPP4 en hartfalen?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 fontScale="25000" lnSpcReduction="20000"/>
          </a:bodyPr>
          <a:lstStyle/>
          <a:p>
            <a:endParaRPr lang="nl-NL" sz="1600" dirty="0"/>
          </a:p>
          <a:p>
            <a:endParaRPr lang="nl-NL" sz="1600" dirty="0"/>
          </a:p>
          <a:p>
            <a:r>
              <a:rPr lang="en-US" sz="8000" dirty="0"/>
              <a:t>Pooling data van 43 trials (n=68775) en 12 observational studies (n=1777358). </a:t>
            </a:r>
          </a:p>
          <a:p>
            <a:r>
              <a:rPr lang="en-US" sz="8000" dirty="0" err="1"/>
              <a:t>Korte</a:t>
            </a:r>
            <a:r>
              <a:rPr lang="en-US" sz="8000" dirty="0"/>
              <a:t> follow up en “low quality of evidence” </a:t>
            </a:r>
          </a:p>
          <a:p>
            <a:pPr marL="0" indent="0">
              <a:buNone/>
            </a:pPr>
            <a:endParaRPr lang="en-US" sz="8000" dirty="0"/>
          </a:p>
          <a:p>
            <a:r>
              <a:rPr lang="en-US" sz="8000" dirty="0" err="1"/>
              <a:t>Mogelijk</a:t>
            </a:r>
            <a:r>
              <a:rPr lang="en-US" sz="8000" dirty="0"/>
              <a:t>  </a:t>
            </a:r>
            <a:r>
              <a:rPr lang="en-US" sz="8000" dirty="0" err="1"/>
              <a:t>geen</a:t>
            </a:r>
            <a:r>
              <a:rPr lang="en-US" sz="8000" dirty="0"/>
              <a:t> </a:t>
            </a:r>
            <a:r>
              <a:rPr lang="en-US" sz="8000" dirty="0" err="1"/>
              <a:t>verschil</a:t>
            </a:r>
            <a:r>
              <a:rPr lang="en-US" sz="8000" dirty="0"/>
              <a:t>  DPP-4   vs control (odds ratio 0.97 (95% CI 0.61 to 1.56); </a:t>
            </a:r>
          </a:p>
          <a:p>
            <a:pPr marL="0" indent="0">
              <a:buNone/>
            </a:pPr>
            <a:endParaRPr lang="en-US" sz="8000" dirty="0"/>
          </a:p>
          <a:p>
            <a:r>
              <a:rPr lang="en-US" sz="8000" dirty="0"/>
              <a:t> Pooling 5 trials met moderate quality evidence: </a:t>
            </a:r>
            <a:r>
              <a:rPr lang="en-US" sz="8000" dirty="0" err="1"/>
              <a:t>licht</a:t>
            </a:r>
            <a:r>
              <a:rPr lang="en-US" sz="8000" dirty="0"/>
              <a:t> </a:t>
            </a:r>
            <a:r>
              <a:rPr lang="en-US" sz="8000" dirty="0" err="1"/>
              <a:t>toegenomen</a:t>
            </a:r>
            <a:r>
              <a:rPr lang="en-US" sz="8000" dirty="0"/>
              <a:t> </a:t>
            </a:r>
            <a:r>
              <a:rPr lang="en-US" sz="8000" dirty="0" err="1"/>
              <a:t>risico</a:t>
            </a:r>
            <a:r>
              <a:rPr lang="en-US" sz="8000" dirty="0"/>
              <a:t>  1.13 (1.00 to 1.26).</a:t>
            </a:r>
          </a:p>
          <a:p>
            <a:pPr marL="0" indent="0">
              <a:buNone/>
            </a:pPr>
            <a:endParaRPr lang="en-US" sz="8000" dirty="0"/>
          </a:p>
          <a:p>
            <a:r>
              <a:rPr lang="en-US" sz="8000" b="1" dirty="0" err="1"/>
              <a:t>Conclusie</a:t>
            </a:r>
            <a:r>
              <a:rPr lang="en-US" sz="8000" b="1" dirty="0"/>
              <a:t> :</a:t>
            </a:r>
          </a:p>
          <a:p>
            <a:pPr marL="0" indent="0">
              <a:buNone/>
            </a:pPr>
            <a:r>
              <a:rPr lang="en-US" sz="8000" dirty="0"/>
              <a:t> effect van  DPP-4 </a:t>
            </a:r>
            <a:r>
              <a:rPr lang="en-US" sz="8000" dirty="0" err="1"/>
              <a:t>remmers</a:t>
            </a:r>
            <a:r>
              <a:rPr lang="en-US" sz="8000" dirty="0"/>
              <a:t> op </a:t>
            </a:r>
            <a:r>
              <a:rPr lang="en-US" sz="8000" dirty="0" err="1"/>
              <a:t>risico</a:t>
            </a:r>
            <a:r>
              <a:rPr lang="en-US" sz="8000" dirty="0"/>
              <a:t> </a:t>
            </a:r>
            <a:r>
              <a:rPr lang="en-US" sz="8000" dirty="0" err="1"/>
              <a:t>hartfalen</a:t>
            </a:r>
            <a:r>
              <a:rPr lang="en-US" sz="8000" dirty="0"/>
              <a:t> </a:t>
            </a:r>
            <a:r>
              <a:rPr lang="en-US" sz="8000" dirty="0" err="1"/>
              <a:t>bij</a:t>
            </a:r>
            <a:r>
              <a:rPr lang="en-US" sz="8000" dirty="0"/>
              <a:t> </a:t>
            </a:r>
            <a:r>
              <a:rPr lang="en-US" sz="8000" dirty="0" err="1"/>
              <a:t>pt</a:t>
            </a:r>
            <a:r>
              <a:rPr lang="en-US" sz="8000" dirty="0"/>
              <a:t> met DM2 is </a:t>
            </a:r>
            <a:r>
              <a:rPr lang="en-US" sz="8000" dirty="0" err="1"/>
              <a:t>onzeker</a:t>
            </a:r>
            <a:r>
              <a:rPr lang="en-US" sz="8000" dirty="0"/>
              <a:t>.</a:t>
            </a:r>
          </a:p>
          <a:p>
            <a:pPr marL="0" indent="0">
              <a:buNone/>
            </a:pPr>
            <a:r>
              <a:rPr lang="en-US" sz="7200" dirty="0" err="1"/>
              <a:t>Zowel</a:t>
            </a:r>
            <a:r>
              <a:rPr lang="en-US" sz="7200" dirty="0"/>
              <a:t> RCT’s </a:t>
            </a:r>
            <a:r>
              <a:rPr lang="en-US" sz="7200" dirty="0" err="1"/>
              <a:t>als</a:t>
            </a:r>
            <a:r>
              <a:rPr lang="en-US" sz="7200" dirty="0"/>
              <a:t> </a:t>
            </a:r>
            <a:r>
              <a:rPr lang="en-US" sz="7200" dirty="0" err="1"/>
              <a:t>observationele</a:t>
            </a:r>
            <a:r>
              <a:rPr lang="en-US" sz="7200" dirty="0"/>
              <a:t> studies </a:t>
            </a:r>
            <a:r>
              <a:rPr lang="en-US" sz="7200" dirty="0" err="1"/>
              <a:t>suggereren</a:t>
            </a:r>
            <a:r>
              <a:rPr lang="en-US" sz="7200" dirty="0"/>
              <a:t> een </a:t>
            </a:r>
            <a:r>
              <a:rPr lang="en-US" sz="7200" i="1" dirty="0" err="1"/>
              <a:t>toegenomen</a:t>
            </a:r>
            <a:r>
              <a:rPr lang="en-US" sz="7200" i="1" dirty="0"/>
              <a:t> </a:t>
            </a:r>
            <a:r>
              <a:rPr lang="en-US" sz="7200" i="1" dirty="0" err="1"/>
              <a:t>risico</a:t>
            </a:r>
            <a:r>
              <a:rPr lang="en-US" sz="7200" i="1" dirty="0"/>
              <a:t> op </a:t>
            </a:r>
            <a:r>
              <a:rPr lang="en-US" sz="7200" i="1" dirty="0" err="1"/>
              <a:t>hartfalen</a:t>
            </a:r>
            <a:r>
              <a:rPr lang="en-US" sz="7200" i="1" dirty="0"/>
              <a:t>,  </a:t>
            </a:r>
          </a:p>
          <a:p>
            <a:pPr marL="0" indent="0">
              <a:buNone/>
            </a:pPr>
            <a:r>
              <a:rPr lang="en-US" sz="7200" i="1" dirty="0"/>
              <a:t>bij </a:t>
            </a:r>
            <a:r>
              <a:rPr lang="en-US" sz="7200" i="1" dirty="0" err="1"/>
              <a:t>patienten</a:t>
            </a:r>
            <a:r>
              <a:rPr lang="en-US" sz="7200" i="1" dirty="0"/>
              <a:t> met al </a:t>
            </a:r>
            <a:r>
              <a:rPr lang="en-US" sz="7200" i="1" dirty="0" err="1"/>
              <a:t>bestaande</a:t>
            </a:r>
            <a:r>
              <a:rPr lang="en-US" sz="7200" i="1" dirty="0"/>
              <a:t> HVZ of </a:t>
            </a:r>
            <a:r>
              <a:rPr lang="en-US" sz="7200" i="1" dirty="0" err="1"/>
              <a:t>multipele</a:t>
            </a:r>
            <a:r>
              <a:rPr lang="en-US" sz="7200" i="1" dirty="0"/>
              <a:t> </a:t>
            </a:r>
            <a:r>
              <a:rPr lang="en-US" sz="7200" i="1" dirty="0" err="1"/>
              <a:t>risiciofatoren</a:t>
            </a:r>
            <a:r>
              <a:rPr lang="en-US" sz="7200" i="1" dirty="0"/>
              <a:t> op HVZ.  </a:t>
            </a:r>
            <a:endParaRPr lang="nl-NL" sz="7200" i="1" dirty="0"/>
          </a:p>
          <a:p>
            <a:endParaRPr lang="nl-NL" sz="5500" dirty="0"/>
          </a:p>
          <a:p>
            <a:endParaRPr lang="nl-NL" sz="1600" dirty="0"/>
          </a:p>
          <a:p>
            <a:r>
              <a:rPr lang="nl-NL" sz="5600" dirty="0"/>
              <a:t>Ling Li et al. </a:t>
            </a:r>
            <a:r>
              <a:rPr lang="nl-NL" sz="5600" dirty="0" err="1"/>
              <a:t>Dipeptidyl</a:t>
            </a:r>
            <a:r>
              <a:rPr lang="nl-NL" sz="5600" dirty="0"/>
              <a:t> peptidase-4 inhibitors </a:t>
            </a:r>
            <a:r>
              <a:rPr lang="nl-NL" sz="5600" dirty="0" err="1"/>
              <a:t>and</a:t>
            </a:r>
            <a:r>
              <a:rPr lang="nl-NL" sz="5600" dirty="0"/>
              <a:t> risk of </a:t>
            </a:r>
            <a:r>
              <a:rPr lang="nl-NL" sz="5600" dirty="0" err="1"/>
              <a:t>heart</a:t>
            </a:r>
            <a:r>
              <a:rPr lang="nl-NL" sz="5600" dirty="0"/>
              <a:t> failure in type 2 diabetes: </a:t>
            </a:r>
            <a:r>
              <a:rPr lang="nl-NL" sz="5600" dirty="0" err="1"/>
              <a:t>systematic</a:t>
            </a:r>
            <a:r>
              <a:rPr lang="nl-NL" sz="5600" dirty="0"/>
              <a:t> review </a:t>
            </a:r>
            <a:r>
              <a:rPr lang="nl-NL" sz="5600" dirty="0" err="1"/>
              <a:t>and</a:t>
            </a:r>
            <a:r>
              <a:rPr lang="nl-NL" sz="5600" dirty="0"/>
              <a:t> meta-analysis of </a:t>
            </a:r>
            <a:r>
              <a:rPr lang="nl-NL" sz="5600" dirty="0" err="1"/>
              <a:t>randomised</a:t>
            </a:r>
            <a:r>
              <a:rPr lang="nl-NL" sz="5600" dirty="0"/>
              <a:t> </a:t>
            </a:r>
            <a:r>
              <a:rPr lang="nl-NL" sz="5600" dirty="0" err="1"/>
              <a:t>and</a:t>
            </a:r>
            <a:r>
              <a:rPr lang="nl-NL" sz="5600" dirty="0"/>
              <a:t> </a:t>
            </a:r>
            <a:r>
              <a:rPr lang="nl-NL" sz="5600" dirty="0" err="1"/>
              <a:t>observational</a:t>
            </a:r>
            <a:r>
              <a:rPr lang="nl-NL" sz="5600" dirty="0"/>
              <a:t> studies. | BMJ 2016;352:i610 </a:t>
            </a:r>
          </a:p>
        </p:txBody>
      </p:sp>
    </p:spTree>
    <p:extLst>
      <p:ext uri="{BB962C8B-B14F-4D97-AF65-F5344CB8AC3E}">
        <p14:creationId xmlns:p14="http://schemas.microsoft.com/office/powerpoint/2010/main" val="1405926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DPP4 in EXAMINE studie </a:t>
            </a:r>
            <a:br>
              <a:rPr lang="nl-NL" dirty="0"/>
            </a:br>
            <a:r>
              <a:rPr lang="nl-NL" dirty="0"/>
              <a:t>(sept 2009-juni 2013)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nl-NL" sz="2800" dirty="0"/>
          </a:p>
          <a:p>
            <a:r>
              <a:rPr lang="nl-NL" dirty="0"/>
              <a:t>Bij 5380 DM2 </a:t>
            </a:r>
            <a:r>
              <a:rPr lang="nl-NL" dirty="0" err="1"/>
              <a:t>pt</a:t>
            </a:r>
            <a:r>
              <a:rPr lang="nl-NL" dirty="0"/>
              <a:t> met acuut coronair syndroom gem 18mnd , max 40mnd vervolgd met </a:t>
            </a:r>
            <a:r>
              <a:rPr lang="nl-NL" dirty="0" err="1"/>
              <a:t>alogliptine</a:t>
            </a:r>
            <a:r>
              <a:rPr lang="nl-NL" dirty="0"/>
              <a:t> </a:t>
            </a:r>
            <a:r>
              <a:rPr lang="nl-NL" dirty="0" err="1"/>
              <a:t>vs</a:t>
            </a:r>
            <a:r>
              <a:rPr lang="nl-NL" dirty="0"/>
              <a:t> placebo</a:t>
            </a:r>
          </a:p>
          <a:p>
            <a:r>
              <a:rPr lang="nl-NL" dirty="0"/>
              <a:t>HbA1C daling 0,36% </a:t>
            </a:r>
            <a:r>
              <a:rPr lang="nl-NL" dirty="0" err="1"/>
              <a:t>tov</a:t>
            </a:r>
            <a:r>
              <a:rPr lang="nl-NL" dirty="0"/>
              <a:t> placebo</a:t>
            </a:r>
          </a:p>
          <a:p>
            <a:r>
              <a:rPr lang="nl-NL" dirty="0"/>
              <a:t>Geen verhoogde kans op HVZ</a:t>
            </a:r>
          </a:p>
          <a:p>
            <a:r>
              <a:rPr lang="nl-NL" dirty="0"/>
              <a:t>Geen verhoogde kans op pancreatitis of kanker</a:t>
            </a:r>
          </a:p>
          <a:p>
            <a:r>
              <a:rPr lang="nl-NL" sz="1800" dirty="0"/>
              <a:t>William et al. </a:t>
            </a:r>
            <a:r>
              <a:rPr lang="nl-NL" sz="1800" dirty="0" err="1"/>
              <a:t>Alogliptin</a:t>
            </a:r>
            <a:r>
              <a:rPr lang="nl-NL" sz="1800" dirty="0"/>
              <a:t> </a:t>
            </a:r>
            <a:r>
              <a:rPr lang="nl-NL" sz="1800" dirty="0" err="1"/>
              <a:t>after</a:t>
            </a:r>
            <a:r>
              <a:rPr lang="nl-NL" sz="1800" dirty="0"/>
              <a:t> acute </a:t>
            </a:r>
            <a:r>
              <a:rPr lang="nl-NL" sz="1800" dirty="0" err="1"/>
              <a:t>coronary</a:t>
            </a:r>
            <a:r>
              <a:rPr lang="nl-NL" sz="1800" dirty="0"/>
              <a:t> </a:t>
            </a:r>
            <a:r>
              <a:rPr lang="nl-NL" sz="1800" dirty="0" err="1"/>
              <a:t>syndrome</a:t>
            </a:r>
            <a:r>
              <a:rPr lang="nl-NL" sz="1800" dirty="0"/>
              <a:t> in </a:t>
            </a:r>
            <a:r>
              <a:rPr lang="nl-NL" sz="1800" dirty="0" err="1"/>
              <a:t>patients</a:t>
            </a:r>
            <a:r>
              <a:rPr lang="nl-NL" sz="1800" dirty="0"/>
              <a:t> </a:t>
            </a:r>
            <a:r>
              <a:rPr lang="nl-NL" sz="1800" dirty="0" err="1"/>
              <a:t>with</a:t>
            </a:r>
            <a:r>
              <a:rPr lang="nl-NL" sz="1800" dirty="0"/>
              <a:t> type 2 diabetes. NEJM 2013;369:1327-1335</a:t>
            </a:r>
          </a:p>
        </p:txBody>
      </p:sp>
    </p:spTree>
    <p:extLst>
      <p:ext uri="{BB962C8B-B14F-4D97-AF65-F5344CB8AC3E}">
        <p14:creationId xmlns:p14="http://schemas.microsoft.com/office/powerpoint/2010/main" val="499537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altLang="nl-NL" dirty="0"/>
              <a:t>Nieuwe bloedglucoseverlagende middelen</a:t>
            </a:r>
            <a:endParaRPr lang="nl-NL" b="1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8815216"/>
              </p:ext>
            </p:extLst>
          </p:nvPr>
        </p:nvGraphicFramePr>
        <p:xfrm>
          <a:off x="899592" y="2276872"/>
          <a:ext cx="7546032" cy="27267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37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59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1429">
                <a:tc>
                  <a:txBody>
                    <a:bodyPr/>
                    <a:lstStyle/>
                    <a:p>
                      <a:pPr algn="l"/>
                      <a:r>
                        <a:rPr lang="nl-NL" sz="1600" dirty="0"/>
                        <a:t>DPP-4-remmers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sz="1600" dirty="0"/>
                        <a:t>GLP-1-agonisten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sz="1600" dirty="0"/>
                        <a:t>SGLT-2-remmers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1467">
                <a:tc>
                  <a:txBody>
                    <a:bodyPr/>
                    <a:lstStyle/>
                    <a:p>
                      <a:r>
                        <a:rPr lang="nl-NL" sz="1400" dirty="0"/>
                        <a:t>linagliptine (</a:t>
                      </a:r>
                      <a:r>
                        <a:rPr lang="nl-NL" sz="1400" dirty="0" err="1"/>
                        <a:t>Trajenta</a:t>
                      </a:r>
                      <a:r>
                        <a:rPr lang="nl-NL" sz="1400" baseline="30000" dirty="0"/>
                        <a:t>®</a:t>
                      </a:r>
                      <a:r>
                        <a:rPr lang="nl-NL" sz="1400" dirty="0"/>
                        <a:t>)</a:t>
                      </a:r>
                    </a:p>
                    <a:p>
                      <a:endParaRPr lang="nl-NL" sz="1400" dirty="0"/>
                    </a:p>
                    <a:p>
                      <a:r>
                        <a:rPr lang="nl-NL" sz="1400" dirty="0"/>
                        <a:t>saxagliptine (</a:t>
                      </a:r>
                      <a:r>
                        <a:rPr lang="nl-NL" sz="1400" dirty="0" err="1"/>
                        <a:t>Onglyza</a:t>
                      </a:r>
                      <a:r>
                        <a:rPr lang="nl-NL" sz="1400" baseline="30000" dirty="0"/>
                        <a:t>®</a:t>
                      </a:r>
                      <a:r>
                        <a:rPr lang="nl-NL" sz="1400" dirty="0"/>
                        <a:t>)</a:t>
                      </a:r>
                    </a:p>
                    <a:p>
                      <a:endParaRPr lang="nl-NL" sz="1400" dirty="0"/>
                    </a:p>
                    <a:p>
                      <a:r>
                        <a:rPr lang="nl-NL" sz="1400" dirty="0"/>
                        <a:t>sitagliptine (</a:t>
                      </a:r>
                      <a:r>
                        <a:rPr lang="nl-NL" sz="1400" dirty="0" err="1"/>
                        <a:t>Januvia</a:t>
                      </a:r>
                      <a:r>
                        <a:rPr lang="nl-NL" sz="1400" baseline="30000" dirty="0"/>
                        <a:t>®</a:t>
                      </a:r>
                      <a:r>
                        <a:rPr lang="nl-NL" sz="1400" dirty="0"/>
                        <a:t>)</a:t>
                      </a:r>
                    </a:p>
                    <a:p>
                      <a:endParaRPr lang="nl-NL" sz="1400" dirty="0"/>
                    </a:p>
                    <a:p>
                      <a:r>
                        <a:rPr lang="nl-NL" sz="1400" dirty="0"/>
                        <a:t>vildagliptine (</a:t>
                      </a:r>
                      <a:r>
                        <a:rPr lang="nl-NL" sz="1400" dirty="0" err="1"/>
                        <a:t>Galvus</a:t>
                      </a:r>
                      <a:r>
                        <a:rPr lang="nl-NL" sz="1400" baseline="30000" dirty="0"/>
                        <a:t>®</a:t>
                      </a:r>
                      <a:r>
                        <a:rPr lang="nl-NL" sz="14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err="1"/>
                        <a:t>albiglutide</a:t>
                      </a:r>
                      <a:r>
                        <a:rPr lang="nl-NL" sz="1400" baseline="0" dirty="0"/>
                        <a:t> (</a:t>
                      </a:r>
                      <a:r>
                        <a:rPr lang="nl-NL" sz="1400" baseline="0" dirty="0" err="1"/>
                        <a:t>Eperzan</a:t>
                      </a:r>
                      <a:r>
                        <a:rPr lang="nl-NL" sz="1400" baseline="30000" dirty="0"/>
                        <a:t>®</a:t>
                      </a:r>
                      <a:r>
                        <a:rPr lang="nl-NL" sz="1400" baseline="0" dirty="0"/>
                        <a:t>)</a:t>
                      </a:r>
                    </a:p>
                    <a:p>
                      <a:endParaRPr lang="nl-NL" sz="1400" baseline="0" dirty="0"/>
                    </a:p>
                    <a:p>
                      <a:r>
                        <a:rPr lang="nl-NL" sz="1400" baseline="0" dirty="0" err="1"/>
                        <a:t>dulaglutide</a:t>
                      </a:r>
                      <a:r>
                        <a:rPr lang="nl-NL" sz="1400" baseline="0" dirty="0"/>
                        <a:t> (</a:t>
                      </a:r>
                      <a:r>
                        <a:rPr lang="nl-NL" sz="1400" baseline="0" dirty="0" err="1"/>
                        <a:t>Trulicity</a:t>
                      </a:r>
                      <a:r>
                        <a:rPr lang="nl-NL" sz="1400" baseline="30000" dirty="0"/>
                        <a:t>®</a:t>
                      </a:r>
                      <a:r>
                        <a:rPr lang="nl-NL" sz="1400" baseline="0" dirty="0"/>
                        <a:t>)</a:t>
                      </a:r>
                    </a:p>
                    <a:p>
                      <a:endParaRPr lang="nl-NL" sz="1400" baseline="0" dirty="0"/>
                    </a:p>
                    <a:p>
                      <a:r>
                        <a:rPr lang="nl-NL" sz="1400" baseline="0" dirty="0"/>
                        <a:t>exenatide (</a:t>
                      </a:r>
                      <a:r>
                        <a:rPr lang="nl-NL" sz="1400" baseline="0" dirty="0" err="1"/>
                        <a:t>Byetta</a:t>
                      </a:r>
                      <a:r>
                        <a:rPr lang="nl-NL" sz="1400" baseline="30000" dirty="0"/>
                        <a:t>®</a:t>
                      </a:r>
                      <a:r>
                        <a:rPr lang="nl-NL" sz="1400" baseline="0" dirty="0"/>
                        <a:t>, </a:t>
                      </a:r>
                      <a:r>
                        <a:rPr lang="nl-NL" sz="1400" baseline="0" dirty="0" err="1"/>
                        <a:t>Bydureon</a:t>
                      </a:r>
                      <a:r>
                        <a:rPr lang="nl-NL" sz="1400" baseline="30000" dirty="0"/>
                        <a:t>®</a:t>
                      </a:r>
                      <a:r>
                        <a:rPr lang="nl-NL" sz="1400" baseline="0" dirty="0"/>
                        <a:t>)</a:t>
                      </a:r>
                    </a:p>
                    <a:p>
                      <a:endParaRPr lang="nl-NL" sz="1400" baseline="0" dirty="0"/>
                    </a:p>
                    <a:p>
                      <a:r>
                        <a:rPr lang="nl-NL" sz="1400" baseline="0" dirty="0"/>
                        <a:t>liraglutide (</a:t>
                      </a:r>
                      <a:r>
                        <a:rPr lang="nl-NL" sz="1400" baseline="0" dirty="0" err="1"/>
                        <a:t>Victoza</a:t>
                      </a:r>
                      <a:r>
                        <a:rPr lang="nl-NL" sz="1400" baseline="30000" dirty="0"/>
                        <a:t>®</a:t>
                      </a:r>
                      <a:r>
                        <a:rPr lang="nl-NL" sz="1400" baseline="0" dirty="0"/>
                        <a:t>)</a:t>
                      </a:r>
                    </a:p>
                    <a:p>
                      <a:endParaRPr lang="nl-NL" sz="1400" baseline="0" dirty="0"/>
                    </a:p>
                    <a:p>
                      <a:r>
                        <a:rPr lang="nl-NL" sz="1400" baseline="0" dirty="0" err="1"/>
                        <a:t>lixisenatide</a:t>
                      </a:r>
                      <a:r>
                        <a:rPr lang="nl-NL" sz="1400" baseline="0" dirty="0"/>
                        <a:t> (</a:t>
                      </a:r>
                      <a:r>
                        <a:rPr lang="nl-NL" sz="1400" baseline="0" dirty="0" err="1"/>
                        <a:t>Lyxumia</a:t>
                      </a:r>
                      <a:r>
                        <a:rPr lang="nl-NL" sz="1400" baseline="30000" dirty="0"/>
                        <a:t>®</a:t>
                      </a:r>
                      <a:r>
                        <a:rPr lang="nl-NL" sz="1400" baseline="0" dirty="0"/>
                        <a:t>)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canagliflozine (</a:t>
                      </a:r>
                      <a:r>
                        <a:rPr lang="nl-NL" sz="1400" dirty="0" err="1"/>
                        <a:t>Invokana</a:t>
                      </a:r>
                      <a:r>
                        <a:rPr lang="nl-NL" sz="1400" baseline="30000" dirty="0"/>
                        <a:t>®</a:t>
                      </a:r>
                      <a:r>
                        <a:rPr lang="nl-NL" sz="1400" dirty="0"/>
                        <a:t>)</a:t>
                      </a:r>
                    </a:p>
                    <a:p>
                      <a:endParaRPr lang="nl-NL" sz="1400" dirty="0"/>
                    </a:p>
                    <a:p>
                      <a:r>
                        <a:rPr lang="nl-NL" sz="1400" dirty="0"/>
                        <a:t>dapagliflozine (</a:t>
                      </a:r>
                      <a:r>
                        <a:rPr lang="nl-NL" sz="1400" dirty="0" err="1"/>
                        <a:t>Forxiga</a:t>
                      </a:r>
                      <a:r>
                        <a:rPr lang="nl-NL" sz="1400" baseline="30000" dirty="0"/>
                        <a:t>®</a:t>
                      </a:r>
                      <a:r>
                        <a:rPr lang="nl-NL" sz="1400" dirty="0"/>
                        <a:t>)</a:t>
                      </a:r>
                    </a:p>
                    <a:p>
                      <a:endParaRPr lang="nl-NL" sz="1400" dirty="0"/>
                    </a:p>
                    <a:p>
                      <a:r>
                        <a:rPr lang="nl-NL" sz="1400" dirty="0"/>
                        <a:t>empagliflozine (</a:t>
                      </a:r>
                      <a:r>
                        <a:rPr lang="nl-NL" sz="1400" dirty="0" err="1"/>
                        <a:t>Jardiance</a:t>
                      </a:r>
                      <a:r>
                        <a:rPr lang="nl-NL" sz="1400" baseline="30000" dirty="0"/>
                        <a:t>®</a:t>
                      </a:r>
                      <a:r>
                        <a:rPr lang="nl-NL" sz="14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03940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DPP4 in TECOS studie </a:t>
            </a:r>
            <a:br>
              <a:rPr lang="nl-NL" dirty="0"/>
            </a:br>
            <a:r>
              <a:rPr lang="nl-NL" dirty="0"/>
              <a:t>(dec 2008-mrt 2015)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nl-NL" sz="2800" dirty="0"/>
          </a:p>
          <a:p>
            <a:r>
              <a:rPr lang="nl-NL" dirty="0"/>
              <a:t>RCT </a:t>
            </a:r>
            <a:r>
              <a:rPr lang="nl-NL" dirty="0" err="1"/>
              <a:t>sitagliptine</a:t>
            </a:r>
            <a:r>
              <a:rPr lang="nl-NL" dirty="0"/>
              <a:t> (TECOS studie) </a:t>
            </a:r>
          </a:p>
          <a:p>
            <a:r>
              <a:rPr lang="nl-NL" dirty="0"/>
              <a:t>3 </a:t>
            </a:r>
            <a:r>
              <a:rPr lang="nl-NL" dirty="0" err="1"/>
              <a:t>jr</a:t>
            </a:r>
            <a:r>
              <a:rPr lang="nl-NL" dirty="0"/>
              <a:t> follow up, 14.600 </a:t>
            </a:r>
            <a:r>
              <a:rPr lang="nl-NL" dirty="0" err="1"/>
              <a:t>pt</a:t>
            </a:r>
            <a:endParaRPr lang="nl-NL" dirty="0"/>
          </a:p>
          <a:p>
            <a:r>
              <a:rPr lang="nl-NL" dirty="0"/>
              <a:t>Daling HbA1C 0,29 punt</a:t>
            </a:r>
          </a:p>
          <a:p>
            <a:r>
              <a:rPr lang="nl-NL" dirty="0"/>
              <a:t>Geen verschil op treden HVZ</a:t>
            </a:r>
          </a:p>
          <a:p>
            <a:r>
              <a:rPr lang="nl-NL" dirty="0"/>
              <a:t>Geen toename hartfalen</a:t>
            </a:r>
          </a:p>
          <a:p>
            <a:r>
              <a:rPr lang="nl-NL" dirty="0"/>
              <a:t>Geen toename pancreatitis</a:t>
            </a:r>
            <a:endParaRPr lang="nl-NL" sz="2400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sz="2000" dirty="0"/>
              <a:t>Green et al, NEJM , june17 2015</a:t>
            </a:r>
          </a:p>
        </p:txBody>
      </p:sp>
    </p:spTree>
    <p:extLst>
      <p:ext uri="{BB962C8B-B14F-4D97-AF65-F5344CB8AC3E}">
        <p14:creationId xmlns:p14="http://schemas.microsoft.com/office/powerpoint/2010/main" val="18023409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DPP-4-remmers  </a:t>
            </a:r>
            <a:r>
              <a:rPr lang="en-US" dirty="0" err="1"/>
              <a:t>veiligheid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737320"/>
            <a:ext cx="8291264" cy="4572000"/>
          </a:xfrm>
        </p:spPr>
        <p:txBody>
          <a:bodyPr>
            <a:normAutofit fontScale="40000" lnSpcReduction="20000"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nl-NL" sz="5100" b="1" dirty="0"/>
              <a:t>Cardiovasculaire effecten grotendeels onbekend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nl-NL" sz="5100" b="1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nl-NL" sz="5100" dirty="0"/>
              <a:t>3334 HVZ gedurende  86 716 persoon-jaren follow-up in 36 543 </a:t>
            </a:r>
            <a:r>
              <a:rPr lang="nl-NL" sz="5100" dirty="0" err="1"/>
              <a:t>pt</a:t>
            </a:r>
            <a:r>
              <a:rPr lang="nl-NL" sz="5100" dirty="0"/>
              <a:t>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nl-NL" sz="5100" dirty="0"/>
              <a:t>Meta-analyse: data 3 trials  DPP4 vergeleken met placebo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nl-NL" sz="5100" dirty="0"/>
              <a:t>Geen toename gemengd eindpunt HVZ overlijden/HVZ (MI/CVA):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nl-NL" sz="5100" dirty="0"/>
              <a:t>RR 0.99 (CI 0.93 </a:t>
            </a:r>
            <a:r>
              <a:rPr lang="nl-NL" sz="5100" dirty="0" err="1"/>
              <a:t>to</a:t>
            </a:r>
            <a:r>
              <a:rPr lang="nl-NL" sz="5100" dirty="0"/>
              <a:t> 1.06);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nl-NL" sz="5100" dirty="0"/>
              <a:t>Risico op acute pancreatitis was toegenomen(RR 1.79, CI 1.13 </a:t>
            </a:r>
            <a:r>
              <a:rPr lang="nl-NL" sz="5100" dirty="0" err="1"/>
              <a:t>to</a:t>
            </a:r>
            <a:r>
              <a:rPr lang="nl-NL" sz="5100" dirty="0"/>
              <a:t> 2.81) ,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nl-NL" sz="5100" dirty="0"/>
              <a:t>Dat is 5.5 extra gevallen/10 000 </a:t>
            </a:r>
            <a:r>
              <a:rPr lang="nl-NL" sz="5100" dirty="0" err="1"/>
              <a:t>pt</a:t>
            </a:r>
            <a:r>
              <a:rPr lang="nl-NL" sz="5100" dirty="0"/>
              <a:t>/</a:t>
            </a:r>
            <a:r>
              <a:rPr lang="nl-NL" sz="5100" dirty="0" err="1"/>
              <a:t>jr</a:t>
            </a:r>
            <a:r>
              <a:rPr lang="nl-NL" sz="5100" dirty="0"/>
              <a:t> ,</a:t>
            </a:r>
            <a:r>
              <a:rPr lang="nl-NL" sz="5100" dirty="0" err="1"/>
              <a:t>number</a:t>
            </a:r>
            <a:r>
              <a:rPr lang="nl-NL" sz="5100" dirty="0"/>
              <a:t> </a:t>
            </a:r>
            <a:r>
              <a:rPr lang="nl-NL" sz="5100" dirty="0" err="1"/>
              <a:t>needed</a:t>
            </a:r>
            <a:r>
              <a:rPr lang="nl-NL" sz="5100" dirty="0"/>
              <a:t> </a:t>
            </a:r>
            <a:r>
              <a:rPr lang="nl-NL" sz="5100" dirty="0" err="1"/>
              <a:t>to</a:t>
            </a:r>
            <a:r>
              <a:rPr lang="nl-NL" sz="5100" dirty="0"/>
              <a:t> </a:t>
            </a:r>
            <a:r>
              <a:rPr lang="nl-NL" sz="5100" dirty="0" err="1"/>
              <a:t>harm</a:t>
            </a:r>
            <a:r>
              <a:rPr lang="nl-NL" sz="5100" dirty="0"/>
              <a:t> of 1940/</a:t>
            </a:r>
            <a:r>
              <a:rPr lang="nl-NL" sz="5100" dirty="0" err="1"/>
              <a:t>jr</a:t>
            </a:r>
            <a:endParaRPr lang="nl-NL" sz="51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nl-NL" sz="5100" dirty="0"/>
              <a:t>Deze resultaten benadrukken belang van meer onderzoek naar de veiligheid van DPP4 en effect op HVZ.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nl-NL" dirty="0"/>
          </a:p>
          <a:p>
            <a:pPr>
              <a:buFont typeface="Arial" panose="020B0604020202020204" pitchFamily="34" charset="0"/>
              <a:buChar char="•"/>
              <a:defRPr/>
            </a:pPr>
            <a:endParaRPr lang="nl-NL" sz="1600" b="1" dirty="0"/>
          </a:p>
          <a:p>
            <a:pPr>
              <a:buFont typeface="Arial" panose="020B0604020202020204" pitchFamily="34" charset="0"/>
              <a:buChar char="•"/>
              <a:defRPr/>
            </a:pPr>
            <a:endParaRPr lang="nl-NL" sz="1600" b="1" dirty="0"/>
          </a:p>
          <a:p>
            <a:pPr>
              <a:buFont typeface="Arial" panose="020B0604020202020204" pitchFamily="34" charset="0"/>
              <a:buChar char="•"/>
              <a:defRPr/>
            </a:pPr>
            <a:endParaRPr lang="nl-NL" sz="1600" b="1" dirty="0"/>
          </a:p>
          <a:p>
            <a:pPr>
              <a:buFont typeface="Arial" panose="020B0604020202020204" pitchFamily="34" charset="0"/>
              <a:buChar char="•"/>
              <a:defRPr/>
            </a:pPr>
            <a:endParaRPr lang="nl-NL" sz="1600" b="1" dirty="0"/>
          </a:p>
          <a:p>
            <a:pPr>
              <a:buFont typeface="Arial" panose="020B0604020202020204" pitchFamily="34" charset="0"/>
              <a:buChar char="•"/>
              <a:defRPr/>
            </a:pPr>
            <a:endParaRPr lang="nl-NL" sz="1600" b="1" dirty="0"/>
          </a:p>
          <a:p>
            <a:pPr>
              <a:buFont typeface="Arial" panose="020B0604020202020204" pitchFamily="34" charset="0"/>
              <a:buChar char="•"/>
              <a:defRPr/>
            </a:pPr>
            <a:endParaRPr lang="nl-NL" sz="1600" b="1" dirty="0"/>
          </a:p>
          <a:p>
            <a:pPr>
              <a:buFont typeface="Arial" panose="020B0604020202020204" pitchFamily="34" charset="0"/>
              <a:buChar char="•"/>
              <a:defRPr/>
            </a:pPr>
            <a:endParaRPr lang="nl-NL" sz="1600" b="1" dirty="0"/>
          </a:p>
          <a:p>
            <a:pPr>
              <a:buFont typeface="Arial" panose="020B0604020202020204" pitchFamily="34" charset="0"/>
              <a:buChar char="•"/>
              <a:defRPr/>
            </a:pPr>
            <a:endParaRPr lang="nl-NL" sz="3000" b="1" dirty="0"/>
          </a:p>
          <a:p>
            <a:pPr marL="0" lvl="1" indent="0">
              <a:buNone/>
              <a:defRPr/>
            </a:pPr>
            <a:r>
              <a:rPr lang="nl-NL" altLang="nl-NL" sz="3000" dirty="0">
                <a:ea typeface="Geneva" pitchFamily="-108" charset="-128"/>
              </a:rPr>
              <a:t>(</a:t>
            </a:r>
            <a:r>
              <a:rPr lang="nl-NL" altLang="nl-NL" sz="3000" dirty="0" err="1">
                <a:ea typeface="Geneva" pitchFamily="-108" charset="-128"/>
              </a:rPr>
              <a:t>Abbas</a:t>
            </a:r>
            <a:r>
              <a:rPr lang="nl-NL" altLang="nl-NL" sz="3000" dirty="0">
                <a:ea typeface="Geneva" pitchFamily="-108" charset="-128"/>
              </a:rPr>
              <a:t> et al. </a:t>
            </a:r>
            <a:r>
              <a:rPr lang="nl-NL" altLang="nl-NL" sz="3000" dirty="0" err="1">
                <a:ea typeface="Geneva" pitchFamily="-108" charset="-128"/>
              </a:rPr>
              <a:t>Diabet</a:t>
            </a:r>
            <a:r>
              <a:rPr lang="nl-NL" altLang="nl-NL" sz="3000" dirty="0">
                <a:ea typeface="Geneva" pitchFamily="-108" charset="-128"/>
              </a:rPr>
              <a:t> </a:t>
            </a:r>
            <a:r>
              <a:rPr lang="nl-NL" altLang="nl-NL" sz="3000" dirty="0" err="1">
                <a:ea typeface="Geneva" pitchFamily="-108" charset="-128"/>
              </a:rPr>
              <a:t>obes</a:t>
            </a:r>
            <a:r>
              <a:rPr lang="nl-NL" altLang="nl-NL" sz="3000" dirty="0">
                <a:ea typeface="Geneva" pitchFamily="-108" charset="-128"/>
              </a:rPr>
              <a:t>. </a:t>
            </a:r>
            <a:r>
              <a:rPr lang="nl-NL" altLang="nl-NL" sz="3000" dirty="0" err="1">
                <a:ea typeface="Geneva" pitchFamily="-108" charset="-128"/>
              </a:rPr>
              <a:t>Metab</a:t>
            </a:r>
            <a:r>
              <a:rPr lang="nl-NL" altLang="nl-NL" sz="3000" dirty="0">
                <a:ea typeface="Geneva" pitchFamily="-108" charset="-128"/>
              </a:rPr>
              <a:t>. 2015. </a:t>
            </a:r>
            <a:r>
              <a:rPr lang="nl-NL" altLang="nl-NL" sz="3000" dirty="0" err="1">
                <a:ea typeface="Geneva" pitchFamily="-108" charset="-128"/>
              </a:rPr>
              <a:t>oct</a:t>
            </a:r>
            <a:r>
              <a:rPr lang="nl-NL" altLang="nl-NL" sz="3000" dirty="0">
                <a:ea typeface="Geneva" pitchFamily="-108" charset="-128"/>
              </a:rPr>
              <a:t> 29. meta-analysis: </a:t>
            </a:r>
            <a:r>
              <a:rPr lang="nl-NL" altLang="nl-NL" sz="3000" dirty="0" err="1">
                <a:ea typeface="Geneva" pitchFamily="-108" charset="-128"/>
              </a:rPr>
              <a:t>Cardiovascular</a:t>
            </a:r>
            <a:r>
              <a:rPr lang="nl-NL" altLang="nl-NL" sz="3000" dirty="0">
                <a:ea typeface="Geneva" pitchFamily="-108" charset="-128"/>
              </a:rPr>
              <a:t> </a:t>
            </a:r>
            <a:r>
              <a:rPr lang="nl-NL" altLang="nl-NL" sz="3000" dirty="0" err="1">
                <a:ea typeface="Geneva" pitchFamily="-108" charset="-128"/>
              </a:rPr>
              <a:t>and</a:t>
            </a:r>
            <a:r>
              <a:rPr lang="nl-NL" altLang="nl-NL" sz="3000" dirty="0">
                <a:ea typeface="Geneva" pitchFamily="-108" charset="-128"/>
              </a:rPr>
              <a:t> non-</a:t>
            </a:r>
            <a:r>
              <a:rPr lang="nl-NL" altLang="nl-NL" sz="3000" dirty="0" err="1">
                <a:ea typeface="Geneva" pitchFamily="-108" charset="-128"/>
              </a:rPr>
              <a:t>cardiovascular</a:t>
            </a:r>
            <a:r>
              <a:rPr lang="nl-NL" altLang="nl-NL" sz="3000" dirty="0">
                <a:ea typeface="Geneva" pitchFamily="-108" charset="-128"/>
              </a:rPr>
              <a:t> </a:t>
            </a:r>
            <a:r>
              <a:rPr lang="nl-NL" altLang="nl-NL" sz="3000" dirty="0" err="1">
                <a:ea typeface="Geneva" pitchFamily="-108" charset="-128"/>
              </a:rPr>
              <a:t>safety</a:t>
            </a:r>
            <a:r>
              <a:rPr lang="nl-NL" altLang="nl-NL" sz="3000" dirty="0">
                <a:ea typeface="Geneva" pitchFamily="-108" charset="-128"/>
              </a:rPr>
              <a:t> of </a:t>
            </a:r>
            <a:r>
              <a:rPr lang="nl-NL" altLang="nl-NL" sz="3000" dirty="0" err="1">
                <a:ea typeface="Geneva" pitchFamily="-108" charset="-128"/>
              </a:rPr>
              <a:t>dipeptidyl</a:t>
            </a:r>
            <a:r>
              <a:rPr lang="nl-NL" altLang="nl-NL" sz="3000" dirty="0">
                <a:ea typeface="Geneva" pitchFamily="-108" charset="-128"/>
              </a:rPr>
              <a:t> peptidase-4 </a:t>
            </a:r>
            <a:r>
              <a:rPr lang="nl-NL" altLang="nl-NL" sz="3000" dirty="0" err="1">
                <a:ea typeface="Geneva" pitchFamily="-108" charset="-128"/>
              </a:rPr>
              <a:t>inhibition</a:t>
            </a:r>
            <a:r>
              <a:rPr lang="nl-NL" altLang="nl-NL" sz="3000" dirty="0">
                <a:ea typeface="Geneva" pitchFamily="-108" charset="-128"/>
              </a:rPr>
              <a:t>)</a:t>
            </a:r>
            <a:endParaRPr lang="nl-NL" sz="3000" dirty="0"/>
          </a:p>
          <a:p>
            <a:pPr marL="0" indent="0">
              <a:defRPr/>
            </a:pPr>
            <a:endParaRPr lang="nl-NL" sz="1600" dirty="0"/>
          </a:p>
          <a:p>
            <a:endParaRPr lang="en-US" sz="1600" b="1" dirty="0"/>
          </a:p>
        </p:txBody>
      </p:sp>
      <p:sp>
        <p:nvSpPr>
          <p:cNvPr id="5" name="Rechthoek 4"/>
          <p:cNvSpPr/>
          <p:nvPr/>
        </p:nvSpPr>
        <p:spPr bwMode="auto">
          <a:xfrm>
            <a:off x="6804248" y="6093296"/>
            <a:ext cx="144016" cy="7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itchFamily="18" charset="0"/>
              <a:buChar char="•"/>
              <a:tabLst/>
            </a:pPr>
            <a:endParaRPr kumimoji="0" lang="nl-NL" sz="1400" b="0" i="0" u="none" strike="noStrike" cap="none" normalizeH="0" baseline="0">
              <a:ln>
                <a:noFill/>
              </a:ln>
              <a:solidFill>
                <a:schemeClr val="accent1"/>
              </a:solidFill>
              <a:effectLst/>
              <a:latin typeface="Verdana" pitchFamily="34" charset="0"/>
              <a:ea typeface="Geneva" pitchFamily="29" charset="-128"/>
            </a:endParaRPr>
          </a:p>
        </p:txBody>
      </p:sp>
      <p:sp>
        <p:nvSpPr>
          <p:cNvPr id="6" name="Rechthoek 5"/>
          <p:cNvSpPr/>
          <p:nvPr/>
        </p:nvSpPr>
        <p:spPr bwMode="auto">
          <a:xfrm>
            <a:off x="6444208" y="6453336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itchFamily="18" charset="0"/>
              <a:buChar char="•"/>
              <a:tabLst/>
            </a:pPr>
            <a:endParaRPr kumimoji="0" lang="nl-NL" sz="1400" b="0" i="0" u="none" strike="noStrike" cap="none" normalizeH="0" baseline="0">
              <a:ln>
                <a:noFill/>
              </a:ln>
              <a:solidFill>
                <a:schemeClr val="accent1"/>
              </a:solidFill>
              <a:effectLst/>
              <a:latin typeface="Verdana" pitchFamily="34" charset="0"/>
              <a:ea typeface="Geneva" pitchFamily="29" charset="-128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0" y="6541098"/>
            <a:ext cx="633670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altLang="nl-NL" sz="900" dirty="0"/>
              <a:t>Het Instituut voor Verantwoord Medicijngebruik is niet verantwoordelijk voor de inhoud van deze dia</a:t>
            </a:r>
            <a:endParaRPr lang="nl-NL" sz="900" dirty="0"/>
          </a:p>
        </p:txBody>
      </p:sp>
    </p:spTree>
    <p:extLst>
      <p:ext uri="{BB962C8B-B14F-4D97-AF65-F5344CB8AC3E}">
        <p14:creationId xmlns:p14="http://schemas.microsoft.com/office/powerpoint/2010/main" val="30672446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Komende studies DPP4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CAROLINA: </a:t>
            </a:r>
          </a:p>
          <a:p>
            <a:r>
              <a:rPr lang="nl-NL" dirty="0" err="1"/>
              <a:t>Linagliptine</a:t>
            </a:r>
            <a:r>
              <a:rPr lang="nl-NL" dirty="0"/>
              <a:t>. HVZ uitkomsten. </a:t>
            </a:r>
          </a:p>
          <a:p>
            <a:r>
              <a:rPr lang="nl-NL" dirty="0"/>
              <a:t>Okt 2010- sept 2018</a:t>
            </a:r>
          </a:p>
          <a:p>
            <a:endParaRPr lang="nl-NL" dirty="0"/>
          </a:p>
          <a:p>
            <a:r>
              <a:rPr lang="nl-NL" sz="1800" dirty="0" err="1"/>
              <a:t>www.clinicaltrials.gov</a:t>
            </a:r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20439106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DPP-4-remmers</a:t>
            </a:r>
          </a:p>
        </p:txBody>
      </p:sp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187418"/>
              </p:ext>
            </p:extLst>
          </p:nvPr>
        </p:nvGraphicFramePr>
        <p:xfrm>
          <a:off x="1043608" y="1255665"/>
          <a:ext cx="7136257" cy="2687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78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78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sz="1600" dirty="0"/>
                        <a:t>Monopreparaat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Combinatiepreparaat</a:t>
                      </a:r>
                      <a:r>
                        <a:rPr lang="nl-NL" sz="1600" baseline="0" dirty="0"/>
                        <a:t> </a:t>
                      </a:r>
                      <a:endParaRPr lang="nl-N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600" dirty="0"/>
                        <a:t>linagliptine (</a:t>
                      </a:r>
                      <a:r>
                        <a:rPr lang="nl-NL" sz="1600" dirty="0" err="1"/>
                        <a:t>Trajenta</a:t>
                      </a:r>
                      <a:r>
                        <a:rPr lang="nl-NL" sz="1600" baseline="30000" dirty="0"/>
                        <a:t>®</a:t>
                      </a:r>
                      <a:r>
                        <a:rPr lang="nl-NL" sz="16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dirty="0"/>
                        <a:t>linagliptine/metformine (</a:t>
                      </a:r>
                      <a:r>
                        <a:rPr lang="nl-NL" sz="1600" dirty="0" err="1"/>
                        <a:t>Jentadueto</a:t>
                      </a:r>
                      <a:r>
                        <a:rPr lang="nl-NL" sz="1600" baseline="30000" dirty="0"/>
                        <a:t>®</a:t>
                      </a:r>
                      <a:r>
                        <a:rPr lang="nl-NL" sz="1600" dirty="0"/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600" dirty="0"/>
                        <a:t>saxagliptine (</a:t>
                      </a:r>
                      <a:r>
                        <a:rPr lang="nl-NL" sz="1600" dirty="0" err="1"/>
                        <a:t>Onglyza</a:t>
                      </a:r>
                      <a:r>
                        <a:rPr lang="nl-NL" sz="1600" baseline="30000" dirty="0"/>
                        <a:t>®</a:t>
                      </a:r>
                      <a:r>
                        <a:rPr lang="nl-NL" sz="1600" dirty="0"/>
                        <a:t>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dirty="0"/>
                        <a:t>saxagliptine/metformine (</a:t>
                      </a:r>
                      <a:r>
                        <a:rPr lang="nl-NL" sz="1600" dirty="0" err="1"/>
                        <a:t>Komboglyze</a:t>
                      </a:r>
                      <a:r>
                        <a:rPr lang="nl-NL" sz="1600" baseline="30000" dirty="0"/>
                        <a:t>®</a:t>
                      </a:r>
                      <a:r>
                        <a:rPr lang="nl-NL" sz="1600" dirty="0"/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600" dirty="0"/>
                        <a:t>sitagliptine (</a:t>
                      </a:r>
                      <a:r>
                        <a:rPr lang="nl-NL" sz="1600" dirty="0" err="1"/>
                        <a:t>Januvia</a:t>
                      </a:r>
                      <a:r>
                        <a:rPr lang="nl-NL" sz="1600" baseline="30000" dirty="0"/>
                        <a:t>®</a:t>
                      </a:r>
                      <a:r>
                        <a:rPr lang="nl-NL" sz="1600" dirty="0"/>
                        <a:t>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dirty="0"/>
                        <a:t>sitagliptine/metformine (</a:t>
                      </a:r>
                      <a:r>
                        <a:rPr lang="nl-NL" sz="1600" dirty="0" err="1"/>
                        <a:t>Janumet</a:t>
                      </a:r>
                      <a:r>
                        <a:rPr lang="nl-NL" sz="1600" baseline="30000" dirty="0"/>
                        <a:t>®</a:t>
                      </a:r>
                      <a:r>
                        <a:rPr lang="nl-NL" sz="1600" dirty="0"/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600" dirty="0"/>
                        <a:t>vildagliptine (</a:t>
                      </a:r>
                      <a:r>
                        <a:rPr lang="nl-NL" sz="1600" dirty="0" err="1"/>
                        <a:t>Galvus</a:t>
                      </a:r>
                      <a:r>
                        <a:rPr lang="nl-NL" sz="1600" baseline="30000" dirty="0"/>
                        <a:t>®</a:t>
                      </a:r>
                      <a:r>
                        <a:rPr lang="nl-NL" sz="1600" dirty="0"/>
                        <a:t>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dirty="0"/>
                        <a:t>vildagliptine/metformine (</a:t>
                      </a:r>
                      <a:r>
                        <a:rPr lang="nl-NL" sz="1600" dirty="0" err="1"/>
                        <a:t>Eucreas</a:t>
                      </a:r>
                      <a:r>
                        <a:rPr lang="nl-NL" sz="1600" baseline="30000" dirty="0"/>
                        <a:t>®</a:t>
                      </a:r>
                      <a:r>
                        <a:rPr lang="nl-NL" sz="1600" dirty="0"/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kstvak 4"/>
          <p:cNvSpPr txBox="1"/>
          <p:nvPr/>
        </p:nvSpPr>
        <p:spPr>
          <a:xfrm>
            <a:off x="899592" y="4565258"/>
            <a:ext cx="8136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  <a:p>
            <a:endParaRPr lang="nl-NL" dirty="0"/>
          </a:p>
          <a:p>
            <a:r>
              <a:rPr lang="nl-NL" dirty="0"/>
              <a:t>* Alogliptine is anno oktober 2015 niet beschikbaar voor de Nederlandse markt. </a:t>
            </a:r>
          </a:p>
          <a:p>
            <a:endParaRPr lang="nl-NL" dirty="0"/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6128211"/>
              </p:ext>
            </p:extLst>
          </p:nvPr>
        </p:nvGraphicFramePr>
        <p:xfrm>
          <a:off x="1043608" y="4221088"/>
          <a:ext cx="7136257" cy="7254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578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78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sz="1600" dirty="0"/>
                        <a:t>alogliptine (</a:t>
                      </a:r>
                      <a:r>
                        <a:rPr lang="nl-NL" sz="1600" dirty="0" err="1"/>
                        <a:t>Vipidia</a:t>
                      </a:r>
                      <a:r>
                        <a:rPr lang="nl-NL" sz="1600" baseline="30000" dirty="0"/>
                        <a:t>®</a:t>
                      </a:r>
                      <a:r>
                        <a:rPr lang="nl-NL" sz="1600" dirty="0"/>
                        <a:t>)*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dirty="0"/>
                        <a:t>alogliptine/metformine (</a:t>
                      </a:r>
                      <a:r>
                        <a:rPr lang="nl-NL" sz="1600" dirty="0" err="1"/>
                        <a:t>Vipdomet</a:t>
                      </a:r>
                      <a:r>
                        <a:rPr lang="nl-NL" sz="1600" baseline="30000" dirty="0"/>
                        <a:t>®</a:t>
                      </a:r>
                      <a:r>
                        <a:rPr lang="nl-NL" sz="1600" dirty="0"/>
                        <a:t>)*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dirty="0"/>
                        <a:t>alogliptine/pioglitazon (</a:t>
                      </a:r>
                      <a:r>
                        <a:rPr lang="nl-NL" sz="1600" dirty="0" err="1"/>
                        <a:t>Incresync</a:t>
                      </a:r>
                      <a:r>
                        <a:rPr lang="nl-NL" sz="1600" baseline="30000" dirty="0"/>
                        <a:t>®</a:t>
                      </a:r>
                      <a:r>
                        <a:rPr lang="nl-NL" sz="1600" dirty="0"/>
                        <a:t>)*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18367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 4"/>
          <p:cNvGraphicFramePr>
            <a:graphicFrameLocks noGrp="1"/>
          </p:cNvGraphicFramePr>
          <p:nvPr>
            <p:extLst/>
          </p:nvPr>
        </p:nvGraphicFramePr>
        <p:xfrm>
          <a:off x="1619671" y="44623"/>
          <a:ext cx="6408713" cy="64563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48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59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42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700" dirty="0">
                          <a:effectLst/>
                        </a:rPr>
                        <a:t> </a:t>
                      </a:r>
                      <a:endParaRPr lang="nl-NL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18" marR="4331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700" dirty="0">
                          <a:effectLst/>
                        </a:rPr>
                        <a:t>Startdosering</a:t>
                      </a:r>
                      <a:endParaRPr lang="nl-NL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18" marR="4331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Ophogen dosering</a:t>
                      </a:r>
                      <a:endParaRPr lang="nl-NL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18" marR="43318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76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dirty="0" err="1">
                          <a:effectLst/>
                        </a:rPr>
                        <a:t>Vildagliptine</a:t>
                      </a:r>
                      <a:r>
                        <a:rPr lang="nl-NL" sz="1600" dirty="0">
                          <a:effectLst/>
                        </a:rPr>
                        <a:t> (</a:t>
                      </a:r>
                      <a:r>
                        <a:rPr lang="nl-NL" sz="1600" dirty="0" err="1">
                          <a:effectLst/>
                        </a:rPr>
                        <a:t>Galvus</a:t>
                      </a:r>
                      <a:r>
                        <a:rPr lang="nl-NL" sz="1600" dirty="0">
                          <a:effectLst/>
                        </a:rPr>
                        <a:t>®)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(50 mg)</a:t>
                      </a:r>
                      <a:endParaRPr lang="nl-NL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18" marR="4331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In combinatie met </a:t>
                      </a:r>
                      <a:r>
                        <a:rPr lang="nl-NL" sz="1200" dirty="0" err="1">
                          <a:effectLst/>
                        </a:rPr>
                        <a:t>metformine</a:t>
                      </a:r>
                      <a:r>
                        <a:rPr lang="nl-NL" sz="1200" dirty="0">
                          <a:effectLst/>
                        </a:rPr>
                        <a:t> óf een </a:t>
                      </a:r>
                      <a:r>
                        <a:rPr lang="nl-NL" sz="1200" dirty="0" err="1">
                          <a:effectLst/>
                        </a:rPr>
                        <a:t>thiazolidinedionderivaat</a:t>
                      </a:r>
                      <a:r>
                        <a:rPr lang="nl-NL" sz="1200" dirty="0">
                          <a:effectLst/>
                        </a:rPr>
                        <a:t>: 50 mg 2×/dag (’s </a:t>
                      </a:r>
                      <a:r>
                        <a:rPr lang="nl-NL" sz="1200" dirty="0" err="1">
                          <a:effectLst/>
                        </a:rPr>
                        <a:t>ochtends</a:t>
                      </a:r>
                      <a:r>
                        <a:rPr lang="nl-NL" sz="1200" dirty="0">
                          <a:effectLst/>
                        </a:rPr>
                        <a:t> en ’s avonds).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In combinatie met een </a:t>
                      </a:r>
                      <a:r>
                        <a:rPr lang="nl-NL" sz="1200" dirty="0" err="1">
                          <a:effectLst/>
                        </a:rPr>
                        <a:t>sulfonylureumderivaat</a:t>
                      </a:r>
                      <a:r>
                        <a:rPr lang="nl-NL" sz="1200" dirty="0">
                          <a:effectLst/>
                        </a:rPr>
                        <a:t>: 50 mg 1×/dag (’s </a:t>
                      </a:r>
                      <a:r>
                        <a:rPr lang="nl-NL" sz="1200" dirty="0" err="1">
                          <a:effectLst/>
                        </a:rPr>
                        <a:t>ochtends</a:t>
                      </a:r>
                      <a:r>
                        <a:rPr lang="nl-NL" sz="1200" dirty="0">
                          <a:effectLst/>
                        </a:rPr>
                        <a:t>).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 </a:t>
                      </a:r>
                      <a:endParaRPr lang="nl-NL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18" marR="4331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Max. dosering 100 mg/dag</a:t>
                      </a:r>
                      <a:endParaRPr lang="nl-NL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18" marR="43318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78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dirty="0" err="1">
                          <a:effectLst/>
                        </a:rPr>
                        <a:t>Sitagliptine</a:t>
                      </a:r>
                      <a:r>
                        <a:rPr lang="nl-NL" sz="1600" dirty="0">
                          <a:effectLst/>
                        </a:rPr>
                        <a:t> (</a:t>
                      </a:r>
                      <a:r>
                        <a:rPr lang="nl-NL" sz="1600" dirty="0" err="1">
                          <a:effectLst/>
                        </a:rPr>
                        <a:t>Januvia</a:t>
                      </a:r>
                      <a:r>
                        <a:rPr lang="nl-NL" sz="1600" dirty="0">
                          <a:effectLst/>
                        </a:rPr>
                        <a:t>®)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(100 mg)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 </a:t>
                      </a:r>
                      <a:endParaRPr lang="nl-NL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18" marR="4331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100 mg 1 keer daags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dirty="0">
                          <a:effectLst/>
                        </a:rPr>
                        <a:t>Nierfunctiestoornis:</a:t>
                      </a:r>
                      <a:r>
                        <a:rPr lang="nl-NL" sz="1200" baseline="0" dirty="0">
                          <a:effectLst/>
                        </a:rPr>
                        <a:t> 25-50mg</a:t>
                      </a:r>
                      <a:endParaRPr lang="nl-NL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nl-NL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18" marR="4331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Max. dosering 100 mg/dag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 </a:t>
                      </a:r>
                      <a:endParaRPr lang="nl-NL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18" marR="43318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36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dirty="0" err="1">
                          <a:effectLst/>
                        </a:rPr>
                        <a:t>Saxagliptine</a:t>
                      </a:r>
                      <a:r>
                        <a:rPr lang="nl-NL" sz="1600" dirty="0">
                          <a:effectLst/>
                        </a:rPr>
                        <a:t> (</a:t>
                      </a:r>
                      <a:r>
                        <a:rPr lang="nl-NL" sz="1600" dirty="0" err="1">
                          <a:effectLst/>
                        </a:rPr>
                        <a:t>Onglyza</a:t>
                      </a:r>
                      <a:r>
                        <a:rPr lang="nl-NL" sz="1600" dirty="0">
                          <a:effectLst/>
                        </a:rPr>
                        <a:t>®)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( 2 ½ mg en 5 mg)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 </a:t>
                      </a:r>
                      <a:endParaRPr lang="nl-NL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18" marR="4331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In combinatie met </a:t>
                      </a:r>
                      <a:r>
                        <a:rPr lang="nl-NL" sz="1200" dirty="0" err="1">
                          <a:effectLst/>
                        </a:rPr>
                        <a:t>metformine</a:t>
                      </a:r>
                      <a:r>
                        <a:rPr lang="nl-NL" sz="1200" dirty="0">
                          <a:effectLst/>
                        </a:rPr>
                        <a:t>, </a:t>
                      </a:r>
                      <a:r>
                        <a:rPr lang="nl-NL" sz="1200" dirty="0" err="1">
                          <a:effectLst/>
                        </a:rPr>
                        <a:t>pioglitazon</a:t>
                      </a:r>
                      <a:r>
                        <a:rPr lang="nl-NL" sz="1200" dirty="0">
                          <a:effectLst/>
                        </a:rPr>
                        <a:t> of een SU-derivaat: 5 mg 1 keer daags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In combinatie met een SU-derivaat kan een lagere dosering van het SU-derivaat worden overwogen om de kans op hypoglykemie te verminderen.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Bij matig tot ernstig gestoorde nierfunctie: max. 2,5 mg 1×/dag.</a:t>
                      </a:r>
                      <a:endParaRPr lang="nl-NL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18" marR="4331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Max. dosering 5 mg/dag</a:t>
                      </a:r>
                      <a:endParaRPr lang="nl-NL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18" marR="43318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17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dirty="0" err="1">
                          <a:effectLst/>
                        </a:rPr>
                        <a:t>Linagliptine</a:t>
                      </a:r>
                      <a:r>
                        <a:rPr lang="nl-NL" sz="1600" dirty="0">
                          <a:effectLst/>
                        </a:rPr>
                        <a:t> (</a:t>
                      </a:r>
                      <a:r>
                        <a:rPr lang="nl-NL" sz="1600" dirty="0" err="1">
                          <a:effectLst/>
                        </a:rPr>
                        <a:t>Trajenta</a:t>
                      </a:r>
                      <a:r>
                        <a:rPr lang="nl-NL" sz="1600" dirty="0">
                          <a:effectLst/>
                        </a:rPr>
                        <a:t>®); (5 mg)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nl-NL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18" marR="4331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5 mg 1 keer daags</a:t>
                      </a:r>
                      <a:endParaRPr lang="nl-NL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18" marR="4331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Max. dosering 5 mg/dag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dirty="0">
                          <a:effectLst/>
                        </a:rPr>
                        <a:t>wordt niet renaal geklaard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nl-NL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18" marR="43318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9457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altLang="nl-NL"/>
              <a:t>DPP-4-remmers: kosten en vergoeding</a:t>
            </a:r>
          </a:p>
        </p:txBody>
      </p:sp>
      <p:sp>
        <p:nvSpPr>
          <p:cNvPr id="15363" name="Tijdelijke aanduiding voor inhoud 2" descr="textFieldBg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nl-NL" altLang="nl-NL" sz="1800" b="1" dirty="0"/>
              <a:t>Vergoeding</a:t>
            </a:r>
            <a:r>
              <a:rPr lang="nl-NL" altLang="nl-NL" sz="1800" dirty="0"/>
              <a:t>: alleen als een patiënt niet behandeld kan worden met metformine en/of SU-derivaten, als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l-NL" altLang="nl-NL" sz="1800" dirty="0"/>
              <a:t>monotherapie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l-NL" altLang="nl-NL" sz="1800" dirty="0"/>
              <a:t>combinatie met metformine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l-NL" altLang="nl-NL" sz="1800" dirty="0"/>
              <a:t>combinatie met SU-derivaat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l-NL" altLang="nl-NL" sz="1800" dirty="0"/>
              <a:t>combinatie met metformine én een SU-derivaat</a:t>
            </a:r>
          </a:p>
          <a:p>
            <a:pPr>
              <a:buFont typeface="Arial" charset="0"/>
              <a:buChar char="•"/>
            </a:pPr>
            <a:endParaRPr lang="nl-NL" altLang="nl-NL" sz="1800" dirty="0"/>
          </a:p>
          <a:p>
            <a:pPr>
              <a:buFont typeface="Arial" charset="0"/>
              <a:buChar char="•"/>
            </a:pPr>
            <a:r>
              <a:rPr lang="nl-NL" altLang="nl-NL" sz="1800" b="1" dirty="0"/>
              <a:t>Kosten</a:t>
            </a:r>
            <a:r>
              <a:rPr lang="nl-NL" altLang="nl-NL" sz="1800" dirty="0"/>
              <a:t>: circa €120 per 3 maanden (november 2015)</a:t>
            </a:r>
          </a:p>
        </p:txBody>
      </p:sp>
    </p:spTree>
    <p:extLst>
      <p:ext uri="{BB962C8B-B14F-4D97-AF65-F5344CB8AC3E}">
        <p14:creationId xmlns:p14="http://schemas.microsoft.com/office/powerpoint/2010/main" val="41458529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Medicijnkosten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1520" y="1140535"/>
            <a:ext cx="8892480" cy="5076056"/>
          </a:xfrm>
        </p:spPr>
        <p:txBody>
          <a:bodyPr>
            <a:normAutofit/>
          </a:bodyPr>
          <a:lstStyle/>
          <a:p>
            <a:r>
              <a:rPr lang="nl-NL" sz="1600" b="1" dirty="0"/>
              <a:t>Kosten diabetesmedicatie per 3 maanden</a:t>
            </a:r>
          </a:p>
          <a:p>
            <a:r>
              <a:rPr lang="nl-NL" sz="1600" b="1" dirty="0"/>
              <a:t>Medicijn 			Dosering 			Kosten (€)</a:t>
            </a:r>
          </a:p>
          <a:p>
            <a:r>
              <a:rPr lang="nl-NL" sz="1600" dirty="0"/>
              <a:t>Metformine 			2 </a:t>
            </a:r>
            <a:r>
              <a:rPr lang="nl-NL" sz="1600" dirty="0" err="1"/>
              <a:t>dd</a:t>
            </a:r>
            <a:r>
              <a:rPr lang="nl-NL" sz="1600" dirty="0"/>
              <a:t> 1000 mg 		4,30</a:t>
            </a:r>
          </a:p>
          <a:p>
            <a:r>
              <a:rPr lang="it-IT" sz="1600" dirty="0"/>
              <a:t>Gliclazide 			1 dd 90 mg 		10,54</a:t>
            </a:r>
          </a:p>
          <a:p>
            <a:r>
              <a:rPr lang="nl-NL" sz="1600" dirty="0"/>
              <a:t>Insuline </a:t>
            </a:r>
            <a:r>
              <a:rPr lang="nl-NL" sz="1600" dirty="0" err="1"/>
              <a:t>isofaan</a:t>
            </a:r>
            <a:r>
              <a:rPr lang="nl-NL" sz="1600" dirty="0"/>
              <a:t> (</a:t>
            </a:r>
            <a:r>
              <a:rPr lang="nl-NL" sz="1600" dirty="0" err="1"/>
              <a:t>Insulatard</a:t>
            </a:r>
            <a:r>
              <a:rPr lang="nl-NL" sz="1600" dirty="0"/>
              <a:t>®) 	1 </a:t>
            </a:r>
            <a:r>
              <a:rPr lang="nl-NL" sz="1600" dirty="0" err="1"/>
              <a:t>dd</a:t>
            </a:r>
            <a:r>
              <a:rPr lang="nl-NL" sz="1600" dirty="0"/>
              <a:t> 30 E 			51,29</a:t>
            </a:r>
          </a:p>
          <a:p>
            <a:r>
              <a:rPr lang="nl-NL" sz="1600" b="1" dirty="0" err="1"/>
              <a:t>Linagliptine</a:t>
            </a:r>
            <a:r>
              <a:rPr lang="nl-NL" sz="1600" b="1" dirty="0"/>
              <a:t> (</a:t>
            </a:r>
            <a:r>
              <a:rPr lang="nl-NL" sz="1600" b="1" dirty="0" err="1"/>
              <a:t>Trajenta</a:t>
            </a:r>
            <a:r>
              <a:rPr lang="nl-NL" sz="1600" b="1" dirty="0"/>
              <a:t>®) 		1 </a:t>
            </a:r>
            <a:r>
              <a:rPr lang="nl-NL" sz="1600" b="1" dirty="0" err="1"/>
              <a:t>dd</a:t>
            </a:r>
            <a:r>
              <a:rPr lang="nl-NL" sz="1600" b="1" dirty="0"/>
              <a:t> 5 mg 			129,31</a:t>
            </a:r>
          </a:p>
          <a:p>
            <a:r>
              <a:rPr lang="nl-NL" sz="1600" b="1" dirty="0" err="1"/>
              <a:t>Saxagliptine</a:t>
            </a:r>
            <a:r>
              <a:rPr lang="nl-NL" sz="1600" b="1" dirty="0"/>
              <a:t> (</a:t>
            </a:r>
            <a:r>
              <a:rPr lang="nl-NL" sz="1600" b="1" dirty="0" err="1"/>
              <a:t>Onglyza</a:t>
            </a:r>
            <a:r>
              <a:rPr lang="nl-NL" sz="1600" b="1" dirty="0"/>
              <a:t>®) 		1 </a:t>
            </a:r>
            <a:r>
              <a:rPr lang="nl-NL" sz="1600" b="1" dirty="0" err="1"/>
              <a:t>dd</a:t>
            </a:r>
            <a:r>
              <a:rPr lang="nl-NL" sz="1600" b="1" dirty="0"/>
              <a:t> 5 mg 			119,33</a:t>
            </a:r>
          </a:p>
          <a:p>
            <a:r>
              <a:rPr lang="nl-NL" sz="1600" b="1" dirty="0" err="1"/>
              <a:t>Sitagliptine</a:t>
            </a:r>
            <a:r>
              <a:rPr lang="nl-NL" sz="1600" b="1" dirty="0"/>
              <a:t> (</a:t>
            </a:r>
            <a:r>
              <a:rPr lang="nl-NL" sz="1600" b="1" dirty="0" err="1"/>
              <a:t>Januvia</a:t>
            </a:r>
            <a:r>
              <a:rPr lang="nl-NL" sz="1600" b="1" dirty="0"/>
              <a:t>®) 		1 </a:t>
            </a:r>
            <a:r>
              <a:rPr lang="nl-NL" sz="1600" b="1" dirty="0" err="1"/>
              <a:t>dd</a:t>
            </a:r>
            <a:r>
              <a:rPr lang="nl-NL" sz="1600" b="1" dirty="0"/>
              <a:t> 100 mg 		126,56</a:t>
            </a:r>
          </a:p>
          <a:p>
            <a:r>
              <a:rPr lang="nl-NL" sz="1600" b="1" dirty="0" err="1"/>
              <a:t>Vildagliptine</a:t>
            </a:r>
            <a:r>
              <a:rPr lang="nl-NL" sz="1600" b="1" dirty="0"/>
              <a:t> (</a:t>
            </a:r>
            <a:r>
              <a:rPr lang="nl-NL" sz="1600" b="1" dirty="0" err="1"/>
              <a:t>Galvus</a:t>
            </a:r>
            <a:r>
              <a:rPr lang="nl-NL" sz="1600" b="1" dirty="0"/>
              <a:t>®) 		2 </a:t>
            </a:r>
            <a:r>
              <a:rPr lang="nl-NL" sz="1600" b="1" dirty="0" err="1"/>
              <a:t>dd</a:t>
            </a:r>
            <a:r>
              <a:rPr lang="nl-NL" sz="1600" b="1" dirty="0"/>
              <a:t> 50 mg 		114,63</a:t>
            </a:r>
          </a:p>
          <a:p>
            <a:r>
              <a:rPr lang="nl-NL" sz="1600" dirty="0" err="1"/>
              <a:t>Liraglutide</a:t>
            </a:r>
            <a:r>
              <a:rPr lang="nl-NL" sz="1600" dirty="0"/>
              <a:t> (</a:t>
            </a:r>
            <a:r>
              <a:rPr lang="nl-NL" sz="1600" dirty="0" err="1"/>
              <a:t>Victoza</a:t>
            </a:r>
            <a:r>
              <a:rPr lang="nl-NL" sz="1600" dirty="0"/>
              <a:t>®) 		1 </a:t>
            </a:r>
            <a:r>
              <a:rPr lang="nl-NL" sz="1600" dirty="0" err="1"/>
              <a:t>dd</a:t>
            </a:r>
            <a:r>
              <a:rPr lang="nl-NL" sz="1600" dirty="0"/>
              <a:t> 1,2 mg 		298,71</a:t>
            </a:r>
          </a:p>
          <a:p>
            <a:r>
              <a:rPr lang="nl-NL" sz="1600" i="1" dirty="0"/>
              <a:t>Laagste kosten, 90 dagen, incl. BTW (6%), excl. aflevertarief. Prijzen oktober 2015. </a:t>
            </a:r>
          </a:p>
          <a:p>
            <a:r>
              <a:rPr lang="nl-NL" sz="1600" i="1" dirty="0"/>
              <a:t>Bron www.medicijnkosten.nl</a:t>
            </a:r>
            <a:endParaRPr lang="nl-NL" sz="1600" dirty="0"/>
          </a:p>
        </p:txBody>
      </p:sp>
      <p:sp>
        <p:nvSpPr>
          <p:cNvPr id="4" name="Rechthoek 3"/>
          <p:cNvSpPr/>
          <p:nvPr/>
        </p:nvSpPr>
        <p:spPr bwMode="auto">
          <a:xfrm>
            <a:off x="6372200" y="5949280"/>
            <a:ext cx="2592288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itchFamily="18" charset="0"/>
              <a:buChar char="•"/>
              <a:tabLst/>
            </a:pPr>
            <a:endParaRPr kumimoji="0" lang="nl-NL" sz="1400" b="0" i="0" u="none" strike="noStrike" cap="none" normalizeH="0" baseline="0">
              <a:ln>
                <a:noFill/>
              </a:ln>
              <a:solidFill>
                <a:schemeClr val="accent1"/>
              </a:solidFill>
              <a:effectLst/>
              <a:latin typeface="Verdana" pitchFamily="34" charset="0"/>
              <a:ea typeface="Geneva" pitchFamily="2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38030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Wanneer deze middelen inzetten?</a:t>
            </a:r>
          </a:p>
        </p:txBody>
      </p:sp>
      <p:pic>
        <p:nvPicPr>
          <p:cNvPr id="33795" name="CwhGCEBuQ0Q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4600" y="2153394"/>
            <a:ext cx="4572000" cy="2571750"/>
          </a:xfrm>
        </p:spPr>
      </p:pic>
    </p:spTree>
    <p:extLst>
      <p:ext uri="{BB962C8B-B14F-4D97-AF65-F5344CB8AC3E}">
        <p14:creationId xmlns:p14="http://schemas.microsoft.com/office/powerpoint/2010/main" val="208670079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899593" y="620689"/>
            <a:ext cx="3168352" cy="2304255"/>
          </a:xfrm>
        </p:spPr>
        <p:txBody>
          <a:bodyPr/>
          <a:lstStyle/>
          <a:p>
            <a:pPr marL="0" indent="0">
              <a:buNone/>
            </a:pPr>
            <a:endParaRPr lang="nl-NL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nl-NL" sz="2800" dirty="0"/>
          </a:p>
          <a:p>
            <a:pPr>
              <a:buFontTx/>
              <a:buChar char="-"/>
            </a:pPr>
            <a:endParaRPr lang="nl-NL" sz="2800" dirty="0"/>
          </a:p>
          <a:p>
            <a:pPr>
              <a:buFontTx/>
              <a:buChar char="-"/>
            </a:pPr>
            <a:r>
              <a:rPr lang="nl-NL" sz="2800" dirty="0"/>
              <a:t>Lijkt op GLP-1, bindt aan GLP-1 receptor</a:t>
            </a:r>
          </a:p>
          <a:p>
            <a:pPr>
              <a:buFontTx/>
              <a:buChar char="-"/>
            </a:pPr>
            <a:r>
              <a:rPr lang="nl-NL" sz="2800" dirty="0"/>
              <a:t>Bij stijgen bloedglucose stijgt insulineafgifte</a:t>
            </a:r>
          </a:p>
          <a:p>
            <a:pPr>
              <a:buFontTx/>
              <a:buChar char="-"/>
            </a:pPr>
            <a:r>
              <a:rPr lang="nl-NL" sz="2800" dirty="0"/>
              <a:t>Onderdrukt glucagon afgifte (minder glucoseafgifte lever)</a:t>
            </a:r>
          </a:p>
          <a:p>
            <a:pPr>
              <a:buFontTx/>
              <a:buChar char="-"/>
            </a:pPr>
            <a:r>
              <a:rPr lang="nl-NL" sz="2800" dirty="0"/>
              <a:t>Lagere postprandiale </a:t>
            </a:r>
            <a:r>
              <a:rPr lang="nl-NL" sz="2800" dirty="0" err="1"/>
              <a:t>glucoses</a:t>
            </a:r>
            <a:endParaRPr lang="nl-NL" sz="2800" dirty="0"/>
          </a:p>
          <a:p>
            <a:pPr>
              <a:buFontTx/>
              <a:buChar char="-"/>
            </a:pPr>
            <a:endParaRPr lang="nl-NL" sz="2800" dirty="0"/>
          </a:p>
          <a:p>
            <a:pPr>
              <a:buFontTx/>
              <a:buChar char="-"/>
            </a:pPr>
            <a:endParaRPr lang="nl-NL" sz="2800" dirty="0"/>
          </a:p>
          <a:p>
            <a:pPr>
              <a:buFontTx/>
              <a:buChar char="-"/>
            </a:pPr>
            <a:endParaRPr lang="nl-NL" sz="2800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half" idx="2"/>
          </p:nvPr>
        </p:nvSpPr>
        <p:spPr>
          <a:xfrm>
            <a:off x="899593" y="3356992"/>
            <a:ext cx="3096343" cy="2280328"/>
          </a:xfrm>
        </p:spPr>
        <p:txBody>
          <a:bodyPr>
            <a:normAutofit/>
          </a:bodyPr>
          <a:lstStyle/>
          <a:p>
            <a:r>
              <a:rPr lang="nl-NL" sz="4000" dirty="0"/>
              <a:t>GLP-1 mimetica</a:t>
            </a:r>
          </a:p>
        </p:txBody>
      </p:sp>
    </p:spTree>
    <p:extLst>
      <p:ext uri="{BB962C8B-B14F-4D97-AF65-F5344CB8AC3E}">
        <p14:creationId xmlns:p14="http://schemas.microsoft.com/office/powerpoint/2010/main" val="50547288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59" y="548681"/>
            <a:ext cx="8592482" cy="5256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4903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Prescriptiecijfers Nederland (1)</a:t>
            </a:r>
          </a:p>
        </p:txBody>
      </p:sp>
      <p:graphicFrame>
        <p:nvGraphicFramePr>
          <p:cNvPr id="4" name="Grafiek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1184920"/>
              </p:ext>
            </p:extLst>
          </p:nvPr>
        </p:nvGraphicFramePr>
        <p:xfrm>
          <a:off x="914400" y="1484784"/>
          <a:ext cx="6960000" cy="417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hthoek 5"/>
          <p:cNvSpPr/>
          <p:nvPr/>
        </p:nvSpPr>
        <p:spPr>
          <a:xfrm>
            <a:off x="-6511" y="6684964"/>
            <a:ext cx="573654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altLang="nl-NL" sz="800" dirty="0"/>
              <a:t>Het Instituut voor Verantwoord Medicijngebruik is niet verantwoordelijk voor de inhoud van deze dia</a:t>
            </a:r>
            <a:endParaRPr lang="nl-NL" sz="800" dirty="0"/>
          </a:p>
        </p:txBody>
      </p:sp>
      <p:sp>
        <p:nvSpPr>
          <p:cNvPr id="3" name="Rechthoek 2"/>
          <p:cNvSpPr/>
          <p:nvPr/>
        </p:nvSpPr>
        <p:spPr>
          <a:xfrm>
            <a:off x="-6511" y="6551981"/>
            <a:ext cx="37481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nl-NL" sz="800" dirty="0"/>
              <a:t>Bron: GIP / Zorginstituut Nederland, Geactualiseerd op: 21-04-2015</a:t>
            </a:r>
            <a:endParaRPr lang="nl-NL" sz="800" dirty="0">
              <a:solidFill>
                <a:srgbClr val="000000"/>
              </a:solidFill>
            </a:endParaRPr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871787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899593" y="620689"/>
            <a:ext cx="3168352" cy="2304255"/>
          </a:xfrm>
        </p:spPr>
        <p:txBody>
          <a:bodyPr/>
          <a:lstStyle/>
          <a:p>
            <a:pPr marL="0" indent="0">
              <a:buNone/>
            </a:pPr>
            <a:endParaRPr lang="nl-NL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nl-NL" sz="2800" dirty="0"/>
          </a:p>
          <a:p>
            <a:pPr>
              <a:buFontTx/>
              <a:buChar char="-"/>
            </a:pPr>
            <a:endParaRPr lang="nl-NL" sz="2800" dirty="0"/>
          </a:p>
          <a:p>
            <a:pPr>
              <a:buFontTx/>
              <a:buChar char="-"/>
            </a:pPr>
            <a:r>
              <a:rPr lang="nl-NL" sz="2800" dirty="0"/>
              <a:t>HbA1C daalt 1% of 11 </a:t>
            </a:r>
            <a:r>
              <a:rPr lang="nl-NL" sz="2800" dirty="0" err="1"/>
              <a:t>mmol</a:t>
            </a:r>
            <a:r>
              <a:rPr lang="nl-NL" sz="2800" dirty="0"/>
              <a:t>/mol </a:t>
            </a:r>
            <a:r>
              <a:rPr lang="nl-NL" sz="2800" dirty="0" err="1"/>
              <a:t>tov</a:t>
            </a:r>
            <a:r>
              <a:rPr lang="nl-NL" sz="2800" dirty="0"/>
              <a:t> placebo</a:t>
            </a:r>
          </a:p>
          <a:p>
            <a:pPr>
              <a:buFontTx/>
              <a:buChar char="-"/>
            </a:pPr>
            <a:r>
              <a:rPr lang="nl-NL" sz="2800" dirty="0"/>
              <a:t>Zeer weinig </a:t>
            </a:r>
            <a:r>
              <a:rPr lang="nl-NL" sz="2800" dirty="0" err="1"/>
              <a:t>hypo’s</a:t>
            </a:r>
            <a:endParaRPr lang="nl-NL" sz="2800" dirty="0"/>
          </a:p>
          <a:p>
            <a:pPr>
              <a:buFontTx/>
              <a:buChar char="-"/>
            </a:pPr>
            <a:r>
              <a:rPr lang="nl-NL" sz="2800" dirty="0"/>
              <a:t>licht gewichtsverlies 1-2 kilo</a:t>
            </a:r>
          </a:p>
          <a:p>
            <a:pPr>
              <a:buFontTx/>
              <a:buChar char="-"/>
            </a:pPr>
            <a:r>
              <a:rPr lang="nl-NL" sz="2800" dirty="0"/>
              <a:t>Effectiever dan DPP-4, maar vaker bijwerkingen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half" idx="2"/>
          </p:nvPr>
        </p:nvSpPr>
        <p:spPr>
          <a:xfrm>
            <a:off x="899593" y="3356992"/>
            <a:ext cx="3096343" cy="2280328"/>
          </a:xfrm>
        </p:spPr>
        <p:txBody>
          <a:bodyPr>
            <a:normAutofit/>
          </a:bodyPr>
          <a:lstStyle/>
          <a:p>
            <a:r>
              <a:rPr lang="nl-NL" sz="4000" dirty="0"/>
              <a:t>GLP-1 mimetica</a:t>
            </a:r>
          </a:p>
          <a:p>
            <a:r>
              <a:rPr lang="nl-NL" sz="4000" dirty="0"/>
              <a:t>voordelen</a:t>
            </a:r>
          </a:p>
        </p:txBody>
      </p:sp>
    </p:spTree>
    <p:extLst>
      <p:ext uri="{BB962C8B-B14F-4D97-AF65-F5344CB8AC3E}">
        <p14:creationId xmlns:p14="http://schemas.microsoft.com/office/powerpoint/2010/main" val="356429557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GLP-1-agonisten: werkzaamheid</a:t>
            </a:r>
          </a:p>
        </p:txBody>
      </p:sp>
      <p:sp>
        <p:nvSpPr>
          <p:cNvPr id="19459" name="Tijdelijke aanduiding voor inhoud 2" descr="textFieldBg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nl-NL" altLang="nl-NL" b="1" dirty="0"/>
              <a:t>Cardiovasculaire effecten grotendeels onbekend </a:t>
            </a:r>
            <a:r>
              <a:rPr lang="nl-NL" altLang="nl-NL" dirty="0"/>
              <a:t>[1]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l-NL" altLang="nl-NL" dirty="0" err="1"/>
              <a:t>lixisenatide</a:t>
            </a:r>
            <a:r>
              <a:rPr lang="nl-NL" altLang="nl-NL" dirty="0"/>
              <a:t> niet-inferieur ten opzichte van placebo</a:t>
            </a:r>
          </a:p>
          <a:p>
            <a:pPr lvl="1">
              <a:buFont typeface="Arial" charset="0"/>
              <a:buChar char="•"/>
            </a:pPr>
            <a:endParaRPr lang="nl-NL" altLang="nl-NL" dirty="0"/>
          </a:p>
          <a:p>
            <a:pPr>
              <a:buFont typeface="Arial" charset="0"/>
              <a:buChar char="•"/>
            </a:pPr>
            <a:r>
              <a:rPr lang="nl-NL" altLang="nl-NL" dirty="0"/>
              <a:t>HbA1c-verlaging: circa 1,0% (11 </a:t>
            </a:r>
            <a:r>
              <a:rPr lang="nl-NL" altLang="nl-NL" dirty="0" err="1"/>
              <a:t>mmol</a:t>
            </a:r>
            <a:r>
              <a:rPr lang="nl-NL" altLang="nl-NL" dirty="0"/>
              <a:t>/mol) ten opzichte van placebo [2,3]</a:t>
            </a:r>
          </a:p>
          <a:p>
            <a:pPr>
              <a:buFont typeface="Arial" charset="0"/>
              <a:buChar char="•"/>
            </a:pPr>
            <a:r>
              <a:rPr lang="nl-NL" altLang="nl-NL" dirty="0" err="1"/>
              <a:t>Liraglutide</a:t>
            </a:r>
            <a:r>
              <a:rPr lang="nl-NL" altLang="nl-NL" dirty="0"/>
              <a:t> (1,2 en 1,8 mg) geeft meer daling HbA1C dan </a:t>
            </a:r>
            <a:r>
              <a:rPr lang="nl-NL" altLang="nl-NL" dirty="0" err="1"/>
              <a:t>glimepiride</a:t>
            </a:r>
            <a:r>
              <a:rPr lang="nl-NL" altLang="nl-NL" dirty="0"/>
              <a:t> (8 mg) [4]</a:t>
            </a:r>
          </a:p>
          <a:p>
            <a:pPr>
              <a:buFont typeface="Arial" charset="0"/>
              <a:buChar char="•"/>
            </a:pPr>
            <a:r>
              <a:rPr lang="nl-NL" altLang="nl-NL" dirty="0"/>
              <a:t>Geen verschil tussen </a:t>
            </a:r>
            <a:r>
              <a:rPr lang="nl-NL" altLang="nl-NL" dirty="0" err="1"/>
              <a:t>exenatide</a:t>
            </a:r>
            <a:r>
              <a:rPr lang="nl-NL" altLang="nl-NL" dirty="0"/>
              <a:t> of </a:t>
            </a:r>
            <a:r>
              <a:rPr lang="nl-NL" altLang="nl-NL" dirty="0" err="1"/>
              <a:t>liraglutide</a:t>
            </a:r>
            <a:r>
              <a:rPr lang="nl-NL" altLang="nl-NL" dirty="0"/>
              <a:t> versus insuline [5,6]</a:t>
            </a:r>
          </a:p>
          <a:p>
            <a:pPr>
              <a:buFont typeface="Arial" charset="0"/>
              <a:buChar char="•"/>
            </a:pPr>
            <a:r>
              <a:rPr lang="nl-NL" altLang="nl-NL" dirty="0" err="1"/>
              <a:t>Exenatide</a:t>
            </a:r>
            <a:r>
              <a:rPr lang="nl-NL" altLang="nl-NL" dirty="0"/>
              <a:t> (2 mg 1x/week) en </a:t>
            </a:r>
            <a:r>
              <a:rPr lang="nl-NL" altLang="nl-NL" dirty="0" err="1"/>
              <a:t>liraglutide</a:t>
            </a:r>
            <a:r>
              <a:rPr lang="nl-NL" altLang="nl-NL" dirty="0"/>
              <a:t> (1,8 mg 1x/dag) zorgen voor meer daling HbA1C dan insuline </a:t>
            </a:r>
            <a:r>
              <a:rPr lang="nl-NL" altLang="nl-NL" dirty="0" err="1"/>
              <a:t>glargine</a:t>
            </a:r>
            <a:r>
              <a:rPr lang="nl-NL" altLang="nl-NL" dirty="0"/>
              <a:t> [2]</a:t>
            </a:r>
          </a:p>
        </p:txBody>
      </p:sp>
      <p:sp>
        <p:nvSpPr>
          <p:cNvPr id="2" name="Rechthoek 1"/>
          <p:cNvSpPr/>
          <p:nvPr/>
        </p:nvSpPr>
        <p:spPr>
          <a:xfrm>
            <a:off x="-21841" y="6642556"/>
            <a:ext cx="586462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800" dirty="0">
                <a:solidFill>
                  <a:srgbClr val="000066"/>
                </a:solidFill>
              </a:rPr>
              <a:t>Het Instituut voor Verantwoord Medicijngebruik is niet verantwoordelijk voor de inhoud van deze dia</a:t>
            </a:r>
            <a:endParaRPr lang="nl-NL" sz="800" dirty="0">
              <a:solidFill>
                <a:srgbClr val="000066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29186" y="6292115"/>
            <a:ext cx="5832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err="1">
                <a:solidFill>
                  <a:srgbClr val="000066"/>
                </a:solidFill>
              </a:rPr>
              <a:t>Referenties</a:t>
            </a:r>
            <a:r>
              <a:rPr lang="en-US" sz="1200" dirty="0">
                <a:solidFill>
                  <a:srgbClr val="000066"/>
                </a:solidFill>
              </a:rPr>
              <a:t>: </a:t>
            </a:r>
            <a:r>
              <a:rPr lang="en-US" sz="1200" dirty="0" err="1">
                <a:solidFill>
                  <a:srgbClr val="000066"/>
                </a:solidFill>
              </a:rPr>
              <a:t>zie</a:t>
            </a:r>
            <a:r>
              <a:rPr lang="en-US" sz="1200" dirty="0">
                <a:solidFill>
                  <a:srgbClr val="000066"/>
                </a:solidFill>
              </a:rPr>
              <a:t> </a:t>
            </a:r>
            <a:r>
              <a:rPr lang="en-US" sz="1200" dirty="0" err="1">
                <a:solidFill>
                  <a:srgbClr val="000066"/>
                </a:solidFill>
              </a:rPr>
              <a:t>notitiepagina</a:t>
            </a:r>
            <a:endParaRPr lang="nl-NL" sz="12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97432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GLP-1-agonisten: veiligheid </a:t>
            </a:r>
          </a:p>
        </p:txBody>
      </p:sp>
      <p:sp>
        <p:nvSpPr>
          <p:cNvPr id="3" name="Tijdelijke aanduiding voor inhoud 2" descr="textFieldBg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nl-NL" sz="1400" b="1" dirty="0"/>
              <a:t>Langetermijnveiligheid onbekend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nl-NL" sz="1200" dirty="0"/>
              <a:t>pancreatitis en pancreastumoren? [1-5]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nl-NL" sz="1200" dirty="0"/>
              <a:t>schildkliercarcinoom? [4]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nl-NL" sz="1400" b="1" dirty="0"/>
              <a:t>Geen tot weinig hypoglykemieën </a:t>
            </a:r>
            <a:r>
              <a:rPr lang="nl-NL" sz="1400" dirty="0"/>
              <a:t>(glucoseafhankelijke werking): maar wees alert op hypoglykemieën bij gelijktijdig gebruik SU-derivaten of insuline [6]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nl-NL" sz="1400" b="1" dirty="0"/>
              <a:t>Gewichtsafname </a:t>
            </a:r>
            <a:r>
              <a:rPr lang="nl-NL" sz="1400" dirty="0"/>
              <a:t>van circa 0,7 tot 2,9 kg ten opzichte van placebo [6-9]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nl-NL" sz="1200" dirty="0"/>
              <a:t>Gunstiger effect op gewicht dan </a:t>
            </a:r>
            <a:r>
              <a:rPr lang="nl-NL" sz="1200" dirty="0" err="1"/>
              <a:t>sulfonylureumderivaten</a:t>
            </a:r>
            <a:r>
              <a:rPr lang="nl-NL" sz="1200" dirty="0"/>
              <a:t> en insuline [10]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nl-NL" sz="1200" dirty="0"/>
              <a:t>Gunstiger effect </a:t>
            </a:r>
            <a:r>
              <a:rPr lang="nl-NL" sz="1200" dirty="0" err="1"/>
              <a:t>liraglutide</a:t>
            </a:r>
            <a:r>
              <a:rPr lang="nl-NL" sz="1200" dirty="0"/>
              <a:t> op gewicht dan </a:t>
            </a:r>
            <a:r>
              <a:rPr lang="nl-NL" sz="1200" dirty="0" err="1"/>
              <a:t>glimepiride</a:t>
            </a:r>
            <a:r>
              <a:rPr lang="nl-NL" sz="1200" dirty="0"/>
              <a:t> [6]</a:t>
            </a:r>
            <a:endParaRPr lang="nl-NL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nl-NL" sz="1400" b="1" dirty="0"/>
              <a:t>Gastro-intestinale bijwerkingen </a:t>
            </a:r>
            <a:r>
              <a:rPr lang="nl-NL" sz="1400" dirty="0"/>
              <a:t>bij &gt;10% van de patiënten [6]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nl-NL" sz="1200" dirty="0"/>
              <a:t>In RCT </a:t>
            </a:r>
            <a:r>
              <a:rPr lang="nl-NL" sz="1200" dirty="0" err="1"/>
              <a:t>liraglutide</a:t>
            </a:r>
            <a:r>
              <a:rPr lang="nl-NL" sz="1200" dirty="0"/>
              <a:t> </a:t>
            </a:r>
            <a:r>
              <a:rPr lang="nl-NL" sz="1200" dirty="0" err="1"/>
              <a:t>vs</a:t>
            </a:r>
            <a:r>
              <a:rPr lang="nl-NL" sz="1200" dirty="0"/>
              <a:t> </a:t>
            </a:r>
            <a:r>
              <a:rPr lang="nl-NL" sz="1200" dirty="0" err="1"/>
              <a:t>glimepiride</a:t>
            </a:r>
            <a:r>
              <a:rPr lang="nl-NL" sz="1200" dirty="0"/>
              <a:t>: bijna 30% </a:t>
            </a:r>
            <a:r>
              <a:rPr lang="nl-NL" sz="1200" dirty="0" err="1"/>
              <a:t>vs</a:t>
            </a:r>
            <a:r>
              <a:rPr lang="nl-NL" sz="1200" dirty="0"/>
              <a:t> bijna 10% [6]</a:t>
            </a:r>
          </a:p>
        </p:txBody>
      </p:sp>
      <p:sp>
        <p:nvSpPr>
          <p:cNvPr id="2" name="Rechthoek 1"/>
          <p:cNvSpPr/>
          <p:nvPr/>
        </p:nvSpPr>
        <p:spPr>
          <a:xfrm>
            <a:off x="0" y="6642556"/>
            <a:ext cx="563918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800" dirty="0">
                <a:solidFill>
                  <a:srgbClr val="000066"/>
                </a:solidFill>
              </a:rPr>
              <a:t>Het Instituut voor Verantwoord Medicijngebruik is niet verantwoordelijk voor de inhoud van deze dia</a:t>
            </a:r>
            <a:endParaRPr lang="nl-NL" sz="800" dirty="0">
              <a:solidFill>
                <a:srgbClr val="000066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0" y="6292115"/>
            <a:ext cx="5832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err="1">
                <a:solidFill>
                  <a:srgbClr val="000066"/>
                </a:solidFill>
              </a:rPr>
              <a:t>Referenties</a:t>
            </a:r>
            <a:r>
              <a:rPr lang="en-US" sz="1200" dirty="0">
                <a:solidFill>
                  <a:srgbClr val="000066"/>
                </a:solidFill>
              </a:rPr>
              <a:t>: </a:t>
            </a:r>
            <a:r>
              <a:rPr lang="en-US" sz="1200" dirty="0" err="1">
                <a:solidFill>
                  <a:srgbClr val="000066"/>
                </a:solidFill>
              </a:rPr>
              <a:t>zie</a:t>
            </a:r>
            <a:r>
              <a:rPr lang="en-US" sz="1200" dirty="0">
                <a:solidFill>
                  <a:srgbClr val="000066"/>
                </a:solidFill>
              </a:rPr>
              <a:t> </a:t>
            </a:r>
            <a:r>
              <a:rPr lang="en-US" sz="1200" dirty="0" err="1">
                <a:solidFill>
                  <a:srgbClr val="000066"/>
                </a:solidFill>
              </a:rPr>
              <a:t>notitiepagina</a:t>
            </a:r>
            <a:endParaRPr lang="nl-NL" sz="12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77683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GLP-1 en HVZ risico: ELIXA studie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/>
              <a:t>Nog weinig bekend over effect op HVZ</a:t>
            </a:r>
          </a:p>
          <a:p>
            <a:r>
              <a:rPr lang="nl-NL" dirty="0" err="1"/>
              <a:t>Lixisenatide</a:t>
            </a:r>
            <a:r>
              <a:rPr lang="nl-NL" dirty="0"/>
              <a:t> (niet in NL) eerste langere termijn studie</a:t>
            </a:r>
          </a:p>
          <a:p>
            <a:r>
              <a:rPr lang="nl-NL" dirty="0"/>
              <a:t>Pt met DM2 en HVZ in </a:t>
            </a:r>
            <a:r>
              <a:rPr lang="nl-NL" dirty="0" err="1"/>
              <a:t>vg</a:t>
            </a:r>
            <a:r>
              <a:rPr lang="nl-NL" dirty="0"/>
              <a:t>, 6068 </a:t>
            </a:r>
            <a:r>
              <a:rPr lang="nl-NL" dirty="0" err="1"/>
              <a:t>pt</a:t>
            </a:r>
            <a:r>
              <a:rPr lang="nl-NL" dirty="0"/>
              <a:t> 25mnd follow up</a:t>
            </a:r>
          </a:p>
          <a:p>
            <a:r>
              <a:rPr lang="nl-NL" dirty="0"/>
              <a:t>Optreden HVZ : HR 1.02; 95% [CI], 0.89 -1.17</a:t>
            </a:r>
          </a:p>
          <a:p>
            <a:r>
              <a:rPr lang="nl-NL" dirty="0"/>
              <a:t>Opname hartfalen: HR </a:t>
            </a:r>
            <a:r>
              <a:rPr lang="en-US" dirty="0"/>
              <a:t>0.96; 95% CI, 0.75 - 1.23</a:t>
            </a:r>
          </a:p>
          <a:p>
            <a:r>
              <a:rPr lang="en-US" dirty="0" err="1"/>
              <a:t>overlijden</a:t>
            </a:r>
            <a:r>
              <a:rPr lang="en-US" dirty="0"/>
              <a:t> HR  0.94; 95% CI, 0.78 to 1.13. </a:t>
            </a:r>
            <a:endParaRPr lang="nl-NL" dirty="0"/>
          </a:p>
          <a:p>
            <a:pPr fontAlgn="base"/>
            <a:r>
              <a:rPr lang="nl-NL" sz="1800" dirty="0" err="1"/>
              <a:t>M.A.Pfeffer</a:t>
            </a:r>
            <a:r>
              <a:rPr lang="nl-NL" sz="1800" dirty="0"/>
              <a:t> et al. </a:t>
            </a:r>
            <a:r>
              <a:rPr lang="nl-NL" sz="1800" dirty="0" err="1"/>
              <a:t>Lixisenatide</a:t>
            </a:r>
            <a:r>
              <a:rPr lang="nl-NL" sz="1800" dirty="0"/>
              <a:t> in </a:t>
            </a:r>
            <a:r>
              <a:rPr lang="nl-NL" sz="1800" dirty="0" err="1"/>
              <a:t>Patients</a:t>
            </a:r>
            <a:r>
              <a:rPr lang="nl-NL" sz="1800" dirty="0"/>
              <a:t> </a:t>
            </a:r>
            <a:r>
              <a:rPr lang="nl-NL" sz="1800" dirty="0" err="1"/>
              <a:t>with</a:t>
            </a:r>
            <a:r>
              <a:rPr lang="nl-NL" sz="1800" dirty="0"/>
              <a:t> Type 2 Diabetes </a:t>
            </a:r>
            <a:r>
              <a:rPr lang="nl-NL" sz="1800" dirty="0" err="1"/>
              <a:t>and</a:t>
            </a:r>
            <a:r>
              <a:rPr lang="nl-NL" sz="1800" dirty="0"/>
              <a:t> Acute </a:t>
            </a:r>
            <a:r>
              <a:rPr lang="nl-NL" sz="1800" dirty="0" err="1"/>
              <a:t>Coronary</a:t>
            </a:r>
            <a:r>
              <a:rPr lang="nl-NL" sz="1800" dirty="0"/>
              <a:t> </a:t>
            </a:r>
            <a:r>
              <a:rPr lang="nl-NL" sz="1800" dirty="0" err="1"/>
              <a:t>Syndrome</a:t>
            </a:r>
            <a:r>
              <a:rPr lang="nl-NL" sz="1800" dirty="0"/>
              <a:t>. </a:t>
            </a:r>
            <a:r>
              <a:rPr lang="da-DK" sz="1800" dirty="0"/>
              <a:t>N </a:t>
            </a:r>
            <a:r>
              <a:rPr lang="da-DK" sz="1800" dirty="0" err="1"/>
              <a:t>Engl</a:t>
            </a:r>
            <a:r>
              <a:rPr lang="da-DK" sz="1800" dirty="0"/>
              <a:t> J Med 2015 </a:t>
            </a:r>
            <a:r>
              <a:rPr lang="da-DK" sz="1800" dirty="0" err="1"/>
              <a:t>dec</a:t>
            </a:r>
            <a:r>
              <a:rPr lang="da-DK" sz="1800" dirty="0"/>
              <a:t>; 373:2247-2257</a:t>
            </a:r>
            <a:endParaRPr lang="nl-NL" sz="18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149107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GLP-1 en HVZ: LEADER trial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9340 </a:t>
            </a:r>
            <a:r>
              <a:rPr lang="nl-NL" dirty="0" err="1"/>
              <a:t>pt</a:t>
            </a:r>
            <a:r>
              <a:rPr lang="nl-NL" dirty="0"/>
              <a:t> </a:t>
            </a:r>
            <a:r>
              <a:rPr lang="nl-NL" dirty="0" err="1"/>
              <a:t>folllow</a:t>
            </a:r>
            <a:r>
              <a:rPr lang="nl-NL" dirty="0"/>
              <a:t> up 3,8 </a:t>
            </a:r>
            <a:r>
              <a:rPr lang="nl-NL" dirty="0" err="1"/>
              <a:t>jr</a:t>
            </a:r>
            <a:r>
              <a:rPr lang="nl-NL" dirty="0"/>
              <a:t>, met hoog HVZ risico </a:t>
            </a:r>
            <a:r>
              <a:rPr lang="nl-NL" dirty="0" err="1"/>
              <a:t>liraglutide</a:t>
            </a:r>
            <a:r>
              <a:rPr lang="nl-NL" dirty="0"/>
              <a:t> of placebo</a:t>
            </a:r>
          </a:p>
          <a:p>
            <a:r>
              <a:rPr lang="nl-NL" dirty="0"/>
              <a:t>219 </a:t>
            </a:r>
            <a:r>
              <a:rPr lang="nl-NL" dirty="0" err="1"/>
              <a:t>pt</a:t>
            </a:r>
            <a:r>
              <a:rPr lang="nl-NL" dirty="0"/>
              <a:t> (4,7%) overleed in lira groep </a:t>
            </a:r>
            <a:r>
              <a:rPr lang="nl-NL" dirty="0" err="1"/>
              <a:t>tov</a:t>
            </a:r>
            <a:r>
              <a:rPr lang="nl-NL" dirty="0"/>
              <a:t> 278 (6,0%) placebo groep aan HVZ.</a:t>
            </a:r>
          </a:p>
          <a:p>
            <a:r>
              <a:rPr lang="nl-NL" dirty="0"/>
              <a:t>Verschil in optreden MI, CVA, hartfalen niet significant</a:t>
            </a:r>
          </a:p>
          <a:p>
            <a:r>
              <a:rPr lang="nl-NL" dirty="0"/>
              <a:t>Risico pancreatitis niet verhoogd (geen significant verschil)</a:t>
            </a:r>
          </a:p>
          <a:p>
            <a:r>
              <a:rPr lang="nl-NL" sz="1600" dirty="0" err="1"/>
              <a:t>Liraglutide</a:t>
            </a:r>
            <a:r>
              <a:rPr lang="nl-NL" sz="1600" dirty="0"/>
              <a:t> </a:t>
            </a:r>
            <a:r>
              <a:rPr lang="nl-NL" sz="1600" dirty="0" err="1"/>
              <a:t>and</a:t>
            </a:r>
            <a:r>
              <a:rPr lang="nl-NL" sz="1600" dirty="0"/>
              <a:t> cardiovasculair </a:t>
            </a:r>
            <a:r>
              <a:rPr lang="nl-NL" sz="1600" dirty="0" err="1"/>
              <a:t>outcomes</a:t>
            </a:r>
            <a:r>
              <a:rPr lang="nl-NL" sz="1600" dirty="0"/>
              <a:t> in type 2 diabetes. S.P. </a:t>
            </a:r>
            <a:r>
              <a:rPr lang="nl-NL" sz="1600" dirty="0" err="1"/>
              <a:t>Marso</a:t>
            </a:r>
            <a:r>
              <a:rPr lang="nl-NL" sz="1600" dirty="0"/>
              <a:t> et al, NEJM </a:t>
            </a:r>
            <a:r>
              <a:rPr lang="nl-NL" sz="1600" dirty="0" err="1"/>
              <a:t>july</a:t>
            </a:r>
            <a:r>
              <a:rPr lang="nl-NL" sz="1600" dirty="0"/>
              <a:t> 28 2016. </a:t>
            </a:r>
            <a:r>
              <a:rPr lang="nl-NL" sz="1600"/>
              <a:t>375;4</a:t>
            </a:r>
          </a:p>
        </p:txBody>
      </p:sp>
    </p:spTree>
    <p:extLst>
      <p:ext uri="{BB962C8B-B14F-4D97-AF65-F5344CB8AC3E}">
        <p14:creationId xmlns:p14="http://schemas.microsoft.com/office/powerpoint/2010/main" val="63668561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Grote studies GLP-1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EXSCEL trial</a:t>
            </a:r>
          </a:p>
          <a:p>
            <a:r>
              <a:rPr lang="nl-NL" dirty="0" err="1"/>
              <a:t>Exenatide</a:t>
            </a:r>
            <a:r>
              <a:rPr lang="nl-NL" dirty="0"/>
              <a:t> 1x/</a:t>
            </a:r>
            <a:r>
              <a:rPr lang="nl-NL" dirty="0" err="1"/>
              <a:t>wk</a:t>
            </a:r>
            <a:r>
              <a:rPr lang="nl-NL" dirty="0"/>
              <a:t>  juni 2010-april 2018</a:t>
            </a:r>
          </a:p>
          <a:p>
            <a:r>
              <a:rPr lang="nl-NL" dirty="0"/>
              <a:t>Effect op HVZ</a:t>
            </a:r>
          </a:p>
          <a:p>
            <a:r>
              <a:rPr lang="nl-NL" sz="1800" dirty="0" err="1"/>
              <a:t>www.clinicaltrials.gov</a:t>
            </a:r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81042065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GLP-1 en pancreatitis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lnSpcReduction="10000"/>
          </a:bodyPr>
          <a:lstStyle/>
          <a:p>
            <a:r>
              <a:rPr lang="nl-NL" sz="2400" dirty="0"/>
              <a:t>2013 alarm: </a:t>
            </a:r>
            <a:r>
              <a:rPr lang="nl-NL" sz="2400" dirty="0" err="1"/>
              <a:t>exenatide</a:t>
            </a:r>
            <a:r>
              <a:rPr lang="nl-NL" sz="2400" dirty="0"/>
              <a:t> en </a:t>
            </a:r>
            <a:r>
              <a:rPr lang="nl-NL" sz="2400" dirty="0" err="1"/>
              <a:t>sitagliptine</a:t>
            </a:r>
            <a:r>
              <a:rPr lang="nl-NL" sz="2400" dirty="0"/>
              <a:t> verhoogt kans op pancreatitis ( HR 2,24 95% 1,36-3,38) </a:t>
            </a:r>
            <a:r>
              <a:rPr lang="nl-NL" sz="2400" dirty="0" err="1"/>
              <a:t>population</a:t>
            </a:r>
            <a:r>
              <a:rPr lang="nl-NL" sz="2400" dirty="0"/>
              <a:t> </a:t>
            </a:r>
            <a:r>
              <a:rPr lang="nl-NL" sz="2400" dirty="0" err="1"/>
              <a:t>based</a:t>
            </a:r>
            <a:r>
              <a:rPr lang="nl-NL" sz="2400" dirty="0"/>
              <a:t> control </a:t>
            </a:r>
            <a:r>
              <a:rPr lang="nl-NL" sz="2400" dirty="0" err="1"/>
              <a:t>study</a:t>
            </a:r>
            <a:r>
              <a:rPr lang="nl-NL" sz="2400" dirty="0"/>
              <a:t>. Analyse 1269pancreatitis opnames</a:t>
            </a:r>
          </a:p>
          <a:p>
            <a:r>
              <a:rPr lang="nl-NL" sz="1800" dirty="0" err="1"/>
              <a:t>S.Singh</a:t>
            </a:r>
            <a:r>
              <a:rPr lang="nl-NL" sz="1800" dirty="0"/>
              <a:t> et al. JAMA 2013</a:t>
            </a:r>
          </a:p>
          <a:p>
            <a:r>
              <a:rPr lang="nl-NL" sz="2400" dirty="0"/>
              <a:t>2014: incidentie van pancreatitis bij </a:t>
            </a:r>
            <a:r>
              <a:rPr lang="nl-NL" sz="2400" dirty="0" err="1"/>
              <a:t>incretines</a:t>
            </a:r>
            <a:r>
              <a:rPr lang="nl-NL" sz="2400" dirty="0"/>
              <a:t> laag. </a:t>
            </a:r>
            <a:r>
              <a:rPr lang="nl-NL" sz="2400" dirty="0" err="1"/>
              <a:t>Systematic</a:t>
            </a:r>
            <a:r>
              <a:rPr lang="nl-NL" sz="2400" dirty="0"/>
              <a:t> review 60 studies 353639pt, 55 </a:t>
            </a:r>
            <a:r>
              <a:rPr lang="nl-NL" sz="2400" dirty="0" err="1"/>
              <a:t>RCT’s</a:t>
            </a:r>
            <a:r>
              <a:rPr lang="nl-NL" sz="2400" dirty="0"/>
              <a:t>. Geen significant verschil </a:t>
            </a:r>
          </a:p>
          <a:p>
            <a:r>
              <a:rPr lang="nl-NL" sz="1800" dirty="0" err="1"/>
              <a:t>Incretin</a:t>
            </a:r>
            <a:r>
              <a:rPr lang="nl-NL" sz="1800" dirty="0"/>
              <a:t> Safety </a:t>
            </a:r>
            <a:r>
              <a:rPr lang="nl-NL" sz="1800" dirty="0" err="1"/>
              <a:t>Study</a:t>
            </a:r>
            <a:r>
              <a:rPr lang="nl-NL" sz="1800" dirty="0"/>
              <a:t> Investigators. </a:t>
            </a:r>
            <a:r>
              <a:rPr lang="nl-NL" sz="1800" dirty="0" err="1"/>
              <a:t>Incretin</a:t>
            </a:r>
            <a:r>
              <a:rPr lang="nl-NL" sz="1800" dirty="0"/>
              <a:t> treatment </a:t>
            </a:r>
            <a:r>
              <a:rPr lang="nl-NL" sz="1800" dirty="0" err="1"/>
              <a:t>and</a:t>
            </a:r>
            <a:r>
              <a:rPr lang="nl-NL" sz="1800" dirty="0"/>
              <a:t> risk of pancreatitis in </a:t>
            </a:r>
            <a:r>
              <a:rPr lang="nl-NL" sz="1800" dirty="0" err="1"/>
              <a:t>patients</a:t>
            </a:r>
            <a:r>
              <a:rPr lang="nl-NL" sz="1800" dirty="0"/>
              <a:t> </a:t>
            </a:r>
            <a:r>
              <a:rPr lang="nl-NL" sz="1800" dirty="0" err="1"/>
              <a:t>with</a:t>
            </a:r>
            <a:r>
              <a:rPr lang="nl-NL" sz="1800" dirty="0"/>
              <a:t> type 2 diabetes. BMJ, 2014 may10. vol 348.</a:t>
            </a:r>
          </a:p>
          <a:p>
            <a:r>
              <a:rPr lang="nl-NL" sz="2400" dirty="0"/>
              <a:t>2014: mogelijk toch licht verhoogd risico op pancreatitis. Review </a:t>
            </a:r>
            <a:r>
              <a:rPr lang="nl-NL" sz="2400" dirty="0" err="1"/>
              <a:t>incretine</a:t>
            </a:r>
            <a:r>
              <a:rPr lang="nl-NL" sz="2400" dirty="0"/>
              <a:t> studies. OR 1,39 voor GLP-1 (95% 0,67-2,88)en OR 1.07 voor DPP4 (95% 0,72-1,58)</a:t>
            </a:r>
          </a:p>
          <a:p>
            <a:r>
              <a:rPr lang="nl-NL" sz="1800" dirty="0" err="1"/>
              <a:t>J.Meier</a:t>
            </a:r>
            <a:r>
              <a:rPr lang="nl-NL" sz="1800" dirty="0"/>
              <a:t>. Risk of pancreatitis in </a:t>
            </a:r>
            <a:r>
              <a:rPr lang="nl-NL" sz="1800" dirty="0" err="1"/>
              <a:t>patients</a:t>
            </a:r>
            <a:r>
              <a:rPr lang="nl-NL" sz="1800" dirty="0"/>
              <a:t> </a:t>
            </a:r>
            <a:r>
              <a:rPr lang="nl-NL" sz="1800" dirty="0" err="1"/>
              <a:t>treated</a:t>
            </a:r>
            <a:r>
              <a:rPr lang="nl-NL" sz="1800" dirty="0"/>
              <a:t> </a:t>
            </a:r>
            <a:r>
              <a:rPr lang="nl-NL" sz="1800" dirty="0" err="1"/>
              <a:t>with</a:t>
            </a:r>
            <a:r>
              <a:rPr lang="nl-NL" sz="1800" dirty="0"/>
              <a:t> </a:t>
            </a:r>
            <a:r>
              <a:rPr lang="nl-NL" sz="1800" dirty="0" err="1"/>
              <a:t>incretin-based</a:t>
            </a:r>
            <a:r>
              <a:rPr lang="nl-NL" sz="1800" dirty="0"/>
              <a:t> </a:t>
            </a:r>
            <a:r>
              <a:rPr lang="nl-NL" sz="1800" dirty="0" err="1"/>
              <a:t>therapies</a:t>
            </a:r>
            <a:r>
              <a:rPr lang="nl-NL" sz="1800" dirty="0"/>
              <a:t>. </a:t>
            </a:r>
            <a:r>
              <a:rPr lang="nl-NL" sz="1800" dirty="0" err="1"/>
              <a:t>Diabetologia</a:t>
            </a:r>
            <a:r>
              <a:rPr lang="nl-NL" sz="1800" dirty="0"/>
              <a:t> (2014)57:1320-1324</a:t>
            </a:r>
          </a:p>
          <a:p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86829811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DPP4/GLP-1 en risico pancreascarcinoom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Grote </a:t>
            </a:r>
            <a:r>
              <a:rPr lang="en-US" dirty="0" err="1"/>
              <a:t>populatie</a:t>
            </a:r>
            <a:r>
              <a:rPr lang="en-US" dirty="0"/>
              <a:t> based </a:t>
            </a:r>
            <a:r>
              <a:rPr lang="en-US" dirty="0" err="1"/>
              <a:t>studie</a:t>
            </a:r>
            <a:endParaRPr lang="en-US" dirty="0"/>
          </a:p>
          <a:p>
            <a:r>
              <a:rPr lang="en-US" dirty="0" err="1"/>
              <a:t>multicentre</a:t>
            </a:r>
            <a:r>
              <a:rPr lang="en-US" dirty="0"/>
              <a:t> </a:t>
            </a:r>
            <a:r>
              <a:rPr lang="en-US" dirty="0" err="1"/>
              <a:t>studie</a:t>
            </a:r>
            <a:r>
              <a:rPr lang="en-US" dirty="0"/>
              <a:t> 6  </a:t>
            </a:r>
            <a:r>
              <a:rPr lang="en-US" dirty="0" err="1"/>
              <a:t>locaties</a:t>
            </a:r>
            <a:r>
              <a:rPr lang="en-US" dirty="0"/>
              <a:t> in Canada, VS en Groot </a:t>
            </a:r>
            <a:r>
              <a:rPr lang="en-US" dirty="0" err="1"/>
              <a:t>Brittanië</a:t>
            </a:r>
            <a:r>
              <a:rPr lang="en-US" dirty="0"/>
              <a:t>. </a:t>
            </a:r>
          </a:p>
          <a:p>
            <a:r>
              <a:rPr lang="en-US" dirty="0"/>
              <a:t>cohort van 972.384 </a:t>
            </a:r>
            <a:r>
              <a:rPr lang="en-US" dirty="0" err="1"/>
              <a:t>pt</a:t>
            </a:r>
            <a:r>
              <a:rPr lang="en-US" dirty="0"/>
              <a:t> </a:t>
            </a:r>
            <a:r>
              <a:rPr lang="en-US" dirty="0" err="1"/>
              <a:t>starten</a:t>
            </a:r>
            <a:r>
              <a:rPr lang="en-US" dirty="0"/>
              <a:t> met DM </a:t>
            </a:r>
            <a:r>
              <a:rPr lang="en-US" dirty="0" err="1"/>
              <a:t>medicatie</a:t>
            </a:r>
            <a:r>
              <a:rPr lang="en-US" dirty="0"/>
              <a:t> </a:t>
            </a:r>
          </a:p>
          <a:p>
            <a:r>
              <a:rPr lang="en-US" dirty="0"/>
              <a:t>1 Jan 2007 - 30 June 2013, follow-up tot 30 </a:t>
            </a:r>
            <a:r>
              <a:rPr lang="en-US" dirty="0" err="1"/>
              <a:t>Juni</a:t>
            </a:r>
            <a:r>
              <a:rPr lang="en-US" dirty="0"/>
              <a:t> 2014. </a:t>
            </a:r>
          </a:p>
          <a:p>
            <a:r>
              <a:rPr lang="en-US" dirty="0"/>
              <a:t>2.024.441 </a:t>
            </a:r>
            <a:r>
              <a:rPr lang="en-US" dirty="0" err="1"/>
              <a:t>persoonjaren</a:t>
            </a:r>
            <a:r>
              <a:rPr lang="en-US" dirty="0"/>
              <a:t>  follow-up (</a:t>
            </a:r>
            <a:r>
              <a:rPr lang="en-US" dirty="0" err="1"/>
              <a:t>mediane</a:t>
            </a:r>
            <a:r>
              <a:rPr lang="en-US" dirty="0"/>
              <a:t> follow-up  1.3 to 2.8 </a:t>
            </a:r>
            <a:r>
              <a:rPr lang="en-US" dirty="0" err="1"/>
              <a:t>jr</a:t>
            </a:r>
            <a:r>
              <a:rPr lang="en-US" dirty="0"/>
              <a:t>; maximum 8 )</a:t>
            </a:r>
          </a:p>
          <a:p>
            <a:r>
              <a:rPr lang="en-US" dirty="0" err="1"/>
              <a:t>Vergeleken</a:t>
            </a:r>
            <a:r>
              <a:rPr lang="en-US" dirty="0"/>
              <a:t> met SU, </a:t>
            </a:r>
            <a:r>
              <a:rPr lang="en-US" dirty="0" err="1"/>
              <a:t>geen</a:t>
            </a:r>
            <a:r>
              <a:rPr lang="en-US" dirty="0"/>
              <a:t> </a:t>
            </a:r>
            <a:r>
              <a:rPr lang="en-US" dirty="0" err="1"/>
              <a:t>toegenomen</a:t>
            </a:r>
            <a:r>
              <a:rPr lang="en-US" dirty="0"/>
              <a:t> </a:t>
            </a:r>
            <a:r>
              <a:rPr lang="en-US" dirty="0" err="1"/>
              <a:t>risico</a:t>
            </a:r>
            <a:r>
              <a:rPr lang="en-US" dirty="0"/>
              <a:t> </a:t>
            </a:r>
            <a:r>
              <a:rPr lang="en-US" dirty="0" err="1"/>
              <a:t>gevonden</a:t>
            </a:r>
            <a:r>
              <a:rPr lang="en-US" dirty="0"/>
              <a:t>,  (pooled adjusted HR 1.02, 95% CI 0.84 to 1.23). </a:t>
            </a:r>
          </a:p>
          <a:p>
            <a:r>
              <a:rPr lang="en-US" dirty="0"/>
              <a:t>Lange </a:t>
            </a:r>
            <a:r>
              <a:rPr lang="en-US" dirty="0" err="1"/>
              <a:t>termijn</a:t>
            </a:r>
            <a:r>
              <a:rPr lang="en-US" dirty="0"/>
              <a:t> </a:t>
            </a:r>
            <a:r>
              <a:rPr lang="en-US" dirty="0" err="1"/>
              <a:t>risico</a:t>
            </a:r>
            <a:r>
              <a:rPr lang="en-US" dirty="0"/>
              <a:t> is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bekend</a:t>
            </a:r>
            <a:r>
              <a:rPr lang="en-US" dirty="0"/>
              <a:t>. </a:t>
            </a:r>
          </a:p>
          <a:p>
            <a:endParaRPr lang="en-US" sz="1600" dirty="0"/>
          </a:p>
          <a:p>
            <a:r>
              <a:rPr lang="nl-NL" sz="1600" dirty="0"/>
              <a:t>Laurent </a:t>
            </a:r>
            <a:r>
              <a:rPr lang="nl-NL" sz="1600" dirty="0" err="1"/>
              <a:t>Azoulay</a:t>
            </a:r>
            <a:r>
              <a:rPr lang="nl-NL" sz="1600" dirty="0"/>
              <a:t> et al. </a:t>
            </a:r>
            <a:r>
              <a:rPr lang="en-US" sz="1600" dirty="0"/>
              <a:t>Incretin based drugs and the risk of pancreatic cancer: international </a:t>
            </a:r>
            <a:r>
              <a:rPr lang="en-US" sz="1600" dirty="0" err="1"/>
              <a:t>multicentre</a:t>
            </a:r>
            <a:r>
              <a:rPr lang="en-US" sz="1600" dirty="0"/>
              <a:t> cohort study. </a:t>
            </a:r>
            <a:r>
              <a:rPr lang="nl-NL" sz="1600" dirty="0"/>
              <a:t>: BMJ 2016;352:i581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3508892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899593" y="620689"/>
            <a:ext cx="3168352" cy="2304255"/>
          </a:xfrm>
        </p:spPr>
        <p:txBody>
          <a:bodyPr/>
          <a:lstStyle/>
          <a:p>
            <a:pPr marL="0" indent="0">
              <a:buNone/>
            </a:pPr>
            <a:endParaRPr lang="nl-NL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nl-NL" sz="2800" u="sng" dirty="0" err="1"/>
              <a:t>Zeldzaam,ernstig</a:t>
            </a:r>
            <a:r>
              <a:rPr lang="nl-NL" sz="2800" dirty="0"/>
              <a:t>:</a:t>
            </a:r>
          </a:p>
          <a:p>
            <a:pPr>
              <a:buFontTx/>
              <a:buChar char="-"/>
            </a:pPr>
            <a:r>
              <a:rPr lang="nl-NL" sz="2800" dirty="0"/>
              <a:t>Allergische reacties angio oedeem, urticaria</a:t>
            </a:r>
          </a:p>
          <a:p>
            <a:pPr>
              <a:buFontTx/>
              <a:buChar char="-"/>
            </a:pPr>
            <a:r>
              <a:rPr lang="nl-NL" sz="2800" u="sng" dirty="0"/>
              <a:t>Frequenter</a:t>
            </a:r>
            <a:r>
              <a:rPr lang="nl-NL" sz="2800" dirty="0"/>
              <a:t>:</a:t>
            </a:r>
          </a:p>
          <a:p>
            <a:pPr>
              <a:buFontTx/>
              <a:buChar char="-"/>
            </a:pPr>
            <a:r>
              <a:rPr lang="nl-NL" sz="2800" dirty="0"/>
              <a:t>Misselijkheid (40-50%, vooral na start)</a:t>
            </a:r>
          </a:p>
          <a:p>
            <a:pPr>
              <a:buFontTx/>
              <a:buChar char="-"/>
            </a:pPr>
            <a:r>
              <a:rPr lang="nl-NL" sz="2800" dirty="0"/>
              <a:t>Braken, </a:t>
            </a:r>
            <a:r>
              <a:rPr lang="nl-NL" sz="2800" dirty="0" err="1"/>
              <a:t>diarrhee</a:t>
            </a:r>
            <a:endParaRPr lang="nl-NL" sz="2800" dirty="0"/>
          </a:p>
          <a:p>
            <a:pPr>
              <a:buFontTx/>
              <a:buChar char="-"/>
            </a:pPr>
            <a:r>
              <a:rPr lang="nl-NL" sz="2800" dirty="0"/>
              <a:t>Hoofdpijn, duizeligheid</a:t>
            </a:r>
          </a:p>
          <a:p>
            <a:pPr>
              <a:buFontTx/>
              <a:buChar char="-"/>
            </a:pPr>
            <a:r>
              <a:rPr lang="nl-NL" sz="2800" dirty="0"/>
              <a:t>Reactie injectieplaats</a:t>
            </a:r>
          </a:p>
          <a:p>
            <a:pPr marL="45720" indent="0">
              <a:buNone/>
            </a:pPr>
            <a:endParaRPr lang="nl-NL" sz="2800" dirty="0"/>
          </a:p>
          <a:p>
            <a:pPr>
              <a:buFontTx/>
              <a:buChar char="-"/>
            </a:pPr>
            <a:endParaRPr lang="nl-NL" sz="2800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half" idx="2"/>
          </p:nvPr>
        </p:nvSpPr>
        <p:spPr>
          <a:xfrm>
            <a:off x="899593" y="3356992"/>
            <a:ext cx="3096343" cy="2280328"/>
          </a:xfrm>
        </p:spPr>
        <p:txBody>
          <a:bodyPr>
            <a:normAutofit/>
          </a:bodyPr>
          <a:lstStyle/>
          <a:p>
            <a:r>
              <a:rPr lang="nl-NL" sz="4000" dirty="0"/>
              <a:t>GLP-1 mimetica</a:t>
            </a:r>
          </a:p>
          <a:p>
            <a:r>
              <a:rPr lang="nl-NL" sz="4000" dirty="0"/>
              <a:t>bijwerkingen</a:t>
            </a:r>
          </a:p>
        </p:txBody>
      </p:sp>
    </p:spTree>
    <p:extLst>
      <p:ext uri="{BB962C8B-B14F-4D97-AF65-F5344CB8AC3E}">
        <p14:creationId xmlns:p14="http://schemas.microsoft.com/office/powerpoint/2010/main" val="41943185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GLP-1-agonisten: de praktijk</a:t>
            </a:r>
          </a:p>
        </p:txBody>
      </p:sp>
      <p:sp>
        <p:nvSpPr>
          <p:cNvPr id="21507" name="Tijdelijke aanduiding voor inhoud 2" descr="textFieldBg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nl-NL" altLang="nl-NL" b="1" dirty="0"/>
              <a:t>Toediening</a:t>
            </a:r>
            <a:r>
              <a:rPr lang="nl-NL" altLang="nl-NL" dirty="0"/>
              <a:t>: subcutaan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l-NL" altLang="nl-NL" dirty="0"/>
              <a:t>exenatide BID: tweemaal daags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l-NL" altLang="nl-NL" dirty="0" err="1"/>
              <a:t>albiglutide</a:t>
            </a:r>
            <a:r>
              <a:rPr lang="nl-NL" altLang="nl-NL" dirty="0"/>
              <a:t>, liraglutide, </a:t>
            </a:r>
            <a:r>
              <a:rPr lang="nl-NL" altLang="nl-NL" dirty="0" err="1"/>
              <a:t>lixisenatide</a:t>
            </a:r>
            <a:r>
              <a:rPr lang="nl-NL" altLang="nl-NL" dirty="0"/>
              <a:t>: eenmaal daags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l-NL" altLang="nl-NL" dirty="0" err="1"/>
              <a:t>dulaglutide</a:t>
            </a:r>
            <a:r>
              <a:rPr lang="nl-NL" altLang="nl-NL" dirty="0"/>
              <a:t>, exenatide QW: eenmaal per week</a:t>
            </a:r>
          </a:p>
          <a:p>
            <a:pPr>
              <a:buFont typeface="Arial" charset="0"/>
              <a:buChar char="•"/>
            </a:pPr>
            <a:r>
              <a:rPr lang="nl-NL" altLang="nl-NL" b="1" dirty="0"/>
              <a:t>Contra-indicaties</a:t>
            </a:r>
            <a:r>
              <a:rPr lang="nl-NL" altLang="nl-NL" dirty="0"/>
              <a:t>: ernstige </a:t>
            </a:r>
            <a:r>
              <a:rPr lang="nl-NL" altLang="nl-NL" dirty="0" err="1"/>
              <a:t>gastroparese</a:t>
            </a:r>
            <a:r>
              <a:rPr lang="nl-NL" altLang="nl-NL" dirty="0"/>
              <a:t>, pancreatitis</a:t>
            </a:r>
          </a:p>
          <a:p>
            <a:pPr>
              <a:buFont typeface="Arial" charset="0"/>
              <a:buChar char="•"/>
            </a:pPr>
            <a:r>
              <a:rPr lang="nl-NL" altLang="nl-NL" b="1" dirty="0"/>
              <a:t>Interacties</a:t>
            </a:r>
            <a:r>
              <a:rPr lang="nl-NL" altLang="nl-NL" dirty="0"/>
              <a:t>: vanwege vertraagde maaglediging oppassen bij middelen met snelle gastro-intestinale absorptie, nauwkeurige klinische controle  of smalle therapeutische breedte hebben</a:t>
            </a:r>
          </a:p>
          <a:p>
            <a:pPr>
              <a:buFont typeface="Arial" charset="0"/>
              <a:buChar char="•"/>
            </a:pPr>
            <a:r>
              <a:rPr lang="nl-NL" altLang="nl-NL" b="1" dirty="0"/>
              <a:t>Nierfunctie</a:t>
            </a:r>
            <a:r>
              <a:rPr lang="nl-NL" altLang="nl-NL" dirty="0"/>
              <a:t>: Bij </a:t>
            </a:r>
            <a:r>
              <a:rPr lang="nl-NL" altLang="nl-NL" dirty="0" err="1"/>
              <a:t>eGFR</a:t>
            </a:r>
            <a:r>
              <a:rPr lang="nl-NL" altLang="nl-NL" dirty="0"/>
              <a:t> 10-30 ml/min wordt gebruik van </a:t>
            </a:r>
            <a:r>
              <a:rPr lang="nl-NL" altLang="nl-NL" dirty="0" err="1"/>
              <a:t>exenatide</a:t>
            </a:r>
            <a:r>
              <a:rPr lang="nl-NL" altLang="nl-NL" dirty="0"/>
              <a:t> niet aangeraden</a:t>
            </a:r>
          </a:p>
          <a:p>
            <a:pPr>
              <a:buFont typeface="Arial" charset="0"/>
              <a:buChar char="•"/>
            </a:pPr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2319738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Prescriptiecijfers Nederland (2)</a:t>
            </a:r>
          </a:p>
        </p:txBody>
      </p:sp>
      <p:graphicFrame>
        <p:nvGraphicFramePr>
          <p:cNvPr id="4" name="Grafiek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9913969"/>
              </p:ext>
            </p:extLst>
          </p:nvPr>
        </p:nvGraphicFramePr>
        <p:xfrm>
          <a:off x="1043608" y="1916832"/>
          <a:ext cx="6720000" cy="403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hthoek 5"/>
          <p:cNvSpPr/>
          <p:nvPr/>
        </p:nvSpPr>
        <p:spPr>
          <a:xfrm>
            <a:off x="0" y="6642556"/>
            <a:ext cx="536408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altLang="nl-NL" sz="800" dirty="0"/>
              <a:t>Het Instituut voor Verantwoord Medicijngebruik is niet verantwoordelijk voor de inhoud van deze dia</a:t>
            </a:r>
            <a:endParaRPr lang="nl-NL" sz="800" dirty="0"/>
          </a:p>
        </p:txBody>
      </p:sp>
      <p:sp>
        <p:nvSpPr>
          <p:cNvPr id="3" name="Rechthoek 2"/>
          <p:cNvSpPr/>
          <p:nvPr/>
        </p:nvSpPr>
        <p:spPr>
          <a:xfrm>
            <a:off x="0" y="6534834"/>
            <a:ext cx="652439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nl-NL" sz="800" dirty="0"/>
              <a:t>Bron: GIP / Zorginstituut Nederland, Geactualiseerd op: 21-04-2015</a:t>
            </a:r>
            <a:endParaRPr lang="nl-NL" sz="800" dirty="0">
              <a:solidFill>
                <a:srgbClr val="000000"/>
              </a:solidFill>
            </a:endParaRPr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3793300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899593" y="620689"/>
            <a:ext cx="3168352" cy="2304255"/>
          </a:xfrm>
        </p:spPr>
        <p:txBody>
          <a:bodyPr/>
          <a:lstStyle/>
          <a:p>
            <a:pPr marL="0" indent="0">
              <a:buNone/>
            </a:pPr>
            <a:endParaRPr lang="nl-NL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nl-NL" sz="2400" dirty="0"/>
          </a:p>
          <a:p>
            <a:pPr>
              <a:buFontTx/>
              <a:buChar char="-"/>
            </a:pPr>
            <a:endParaRPr lang="nl-NL" sz="2400" dirty="0"/>
          </a:p>
          <a:p>
            <a:pPr>
              <a:buFontTx/>
              <a:buChar char="-"/>
            </a:pPr>
            <a:r>
              <a:rPr lang="nl-NL" sz="2400" dirty="0"/>
              <a:t>Cumarine derivaten: bij start GLP-1 vaker co</a:t>
            </a:r>
          </a:p>
          <a:p>
            <a:pPr>
              <a:buFontTx/>
              <a:buChar char="-"/>
            </a:pPr>
            <a:r>
              <a:rPr lang="nl-NL" sz="2400" dirty="0"/>
              <a:t>Antibiotica, OAC, protonpompremmer minimaal 1 uur voor GLP-1 innemen</a:t>
            </a:r>
          </a:p>
          <a:p>
            <a:pPr>
              <a:buFontTx/>
              <a:buChar char="-"/>
            </a:pPr>
            <a:r>
              <a:rPr lang="nl-NL" sz="2400" dirty="0"/>
              <a:t>Bij braken en </a:t>
            </a:r>
            <a:r>
              <a:rPr lang="nl-NL" sz="2400" dirty="0" err="1"/>
              <a:t>diarrhee</a:t>
            </a:r>
            <a:r>
              <a:rPr lang="nl-NL" sz="2400" dirty="0"/>
              <a:t> </a:t>
            </a:r>
            <a:r>
              <a:rPr lang="nl-NL" sz="2400" dirty="0" err="1"/>
              <a:t>icm</a:t>
            </a:r>
            <a:r>
              <a:rPr lang="nl-NL" sz="2400" dirty="0"/>
              <a:t> ACE, NSAID, diuretica </a:t>
            </a:r>
            <a:r>
              <a:rPr lang="nl-NL" sz="2400" dirty="0" err="1"/>
              <a:t>cave</a:t>
            </a:r>
            <a:r>
              <a:rPr lang="nl-NL" sz="2400" dirty="0"/>
              <a:t> nierfunctie</a:t>
            </a:r>
          </a:p>
          <a:p>
            <a:pPr>
              <a:buFontTx/>
              <a:buChar char="-"/>
            </a:pPr>
            <a:r>
              <a:rPr lang="nl-NL" sz="2400" b="1" dirty="0"/>
              <a:t>Schildklierfunctiestoornis </a:t>
            </a:r>
            <a:r>
              <a:rPr lang="nl-NL" sz="2400" dirty="0"/>
              <a:t>in </a:t>
            </a:r>
            <a:r>
              <a:rPr lang="nl-NL" sz="2400" dirty="0" err="1"/>
              <a:t>vg</a:t>
            </a:r>
            <a:r>
              <a:rPr lang="nl-NL" sz="2400" dirty="0"/>
              <a:t>: kans op tumor, krop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half" idx="2"/>
          </p:nvPr>
        </p:nvSpPr>
        <p:spPr>
          <a:xfrm>
            <a:off x="899593" y="3356992"/>
            <a:ext cx="3096343" cy="2280328"/>
          </a:xfrm>
        </p:spPr>
        <p:txBody>
          <a:bodyPr>
            <a:normAutofit/>
          </a:bodyPr>
          <a:lstStyle/>
          <a:p>
            <a:r>
              <a:rPr lang="nl-NL" sz="4000" dirty="0"/>
              <a:t>GLP-1 mimetica</a:t>
            </a:r>
          </a:p>
          <a:p>
            <a:r>
              <a:rPr lang="nl-NL" sz="4000" dirty="0"/>
              <a:t>Opletten bij</a:t>
            </a:r>
          </a:p>
        </p:txBody>
      </p:sp>
    </p:spTree>
    <p:extLst>
      <p:ext uri="{BB962C8B-B14F-4D97-AF65-F5344CB8AC3E}">
        <p14:creationId xmlns:p14="http://schemas.microsoft.com/office/powerpoint/2010/main" val="239503737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1"/>
          <p:cNvSpPr>
            <a:spLocks noGrp="1"/>
          </p:cNvSpPr>
          <p:nvPr>
            <p:ph type="title"/>
          </p:nvPr>
        </p:nvSpPr>
        <p:spPr>
          <a:xfrm>
            <a:off x="684213" y="115888"/>
            <a:ext cx="6705600" cy="609600"/>
          </a:xfrm>
        </p:spPr>
        <p:txBody>
          <a:bodyPr/>
          <a:lstStyle/>
          <a:p>
            <a:r>
              <a:rPr lang="nl-NL" altLang="nl-NL"/>
              <a:t>GLP-1-agonisten: kosten en vergoeding</a:t>
            </a:r>
          </a:p>
        </p:txBody>
      </p:sp>
      <p:sp>
        <p:nvSpPr>
          <p:cNvPr id="22531" name="Tijdelijke aanduiding voor inhoud 2" descr="textFieldBg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nl-NL" altLang="nl-NL" b="1" dirty="0"/>
              <a:t>Vergoeding</a:t>
            </a:r>
            <a:r>
              <a:rPr lang="nl-NL" altLang="nl-NL" dirty="0"/>
              <a:t>: alleen bij: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l-NL" altLang="nl-NL" dirty="0"/>
              <a:t>combinatie met metformine en SU-derivaat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l-NL" altLang="nl-NL" dirty="0"/>
              <a:t>BMI ≥35 kg/m</a:t>
            </a:r>
            <a:r>
              <a:rPr lang="nl-NL" altLang="nl-NL" baseline="30000" dirty="0"/>
              <a:t>2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l-NL" altLang="nl-NL" dirty="0"/>
              <a:t>eerste voorschrift van internist</a:t>
            </a:r>
          </a:p>
          <a:p>
            <a:pPr>
              <a:buFont typeface="Arial" charset="0"/>
              <a:buChar char="•"/>
            </a:pPr>
            <a:endParaRPr lang="nl-NL" altLang="nl-NL" dirty="0"/>
          </a:p>
          <a:p>
            <a:pPr>
              <a:buFont typeface="Arial" charset="0"/>
              <a:buChar char="•"/>
            </a:pPr>
            <a:r>
              <a:rPr lang="nl-NL" altLang="nl-NL" dirty="0"/>
              <a:t>Kosten: </a:t>
            </a:r>
            <a:r>
              <a:rPr lang="nl-NL" altLang="nl-NL" b="1" dirty="0"/>
              <a:t>circa €275-€400 per 3 maanden </a:t>
            </a:r>
            <a:r>
              <a:rPr lang="nl-NL" altLang="nl-NL" dirty="0"/>
              <a:t>(november 2015)</a:t>
            </a:r>
          </a:p>
        </p:txBody>
      </p:sp>
      <p:sp>
        <p:nvSpPr>
          <p:cNvPr id="2" name="Rechthoek 1"/>
          <p:cNvSpPr/>
          <p:nvPr/>
        </p:nvSpPr>
        <p:spPr>
          <a:xfrm>
            <a:off x="-26017" y="6642556"/>
            <a:ext cx="54006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800" dirty="0">
                <a:solidFill>
                  <a:srgbClr val="000066"/>
                </a:solidFill>
              </a:rPr>
              <a:t>Het Instituut voor Verantwoord Medicijngebruik is niet verantwoordelijk voor de inhoud van deze dia</a:t>
            </a:r>
            <a:endParaRPr lang="nl-NL" sz="8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66819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7742142"/>
              </p:ext>
            </p:extLst>
          </p:nvPr>
        </p:nvGraphicFramePr>
        <p:xfrm>
          <a:off x="899592" y="116631"/>
          <a:ext cx="7848872" cy="66109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589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56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43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19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 </a:t>
                      </a:r>
                      <a:endParaRPr lang="nl-NL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201" marR="332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Startdosering</a:t>
                      </a:r>
                      <a:endParaRPr lang="nl-NL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201" marR="332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Ophogen dosering</a:t>
                      </a:r>
                      <a:endParaRPr lang="nl-NL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201" marR="33201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7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b="1" dirty="0" err="1">
                          <a:effectLst/>
                        </a:rPr>
                        <a:t>Exanatide</a:t>
                      </a:r>
                      <a:r>
                        <a:rPr lang="nl-NL" sz="1600" b="1" dirty="0">
                          <a:effectLst/>
                        </a:rPr>
                        <a:t> (</a:t>
                      </a:r>
                      <a:r>
                        <a:rPr lang="nl-NL" sz="1600" b="1" dirty="0" err="1">
                          <a:effectLst/>
                        </a:rPr>
                        <a:t>Byetta</a:t>
                      </a:r>
                      <a:r>
                        <a:rPr lang="nl-NL" sz="1600" b="1" dirty="0">
                          <a:effectLst/>
                        </a:rPr>
                        <a:t>®)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Oplossing voor injectie 0,25 mg/ml; wegwerpspuit 1,2 ml (= 60 doses, per dosis: 5 </a:t>
                      </a:r>
                      <a:r>
                        <a:rPr lang="nl-NL" sz="1200" dirty="0" err="1">
                          <a:effectLst/>
                        </a:rPr>
                        <a:t>μg</a:t>
                      </a:r>
                      <a:r>
                        <a:rPr lang="nl-NL" sz="1200" dirty="0">
                          <a:effectLst/>
                        </a:rPr>
                        <a:t> ), 2,4 ml (= 60 doses, per dosis: 10 </a:t>
                      </a:r>
                      <a:r>
                        <a:rPr lang="nl-NL" sz="1200" dirty="0" err="1">
                          <a:effectLst/>
                        </a:rPr>
                        <a:t>μg</a:t>
                      </a:r>
                      <a:r>
                        <a:rPr lang="nl-NL" sz="1200" dirty="0">
                          <a:effectLst/>
                        </a:rPr>
                        <a:t>).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Elke dosis subcutaan in de dij, buik of bovenarm injecteren binnen 60 minuten voor de ochtend- en avondmaaltijd (of de twee hoofdmaaltijden, met daartussen een interval van ≥ 6 uur). </a:t>
                      </a:r>
                      <a:r>
                        <a:rPr lang="nl-NL" sz="1200" dirty="0" err="1">
                          <a:effectLst/>
                        </a:rPr>
                        <a:t>Exenatide</a:t>
                      </a:r>
                      <a:r>
                        <a:rPr lang="nl-NL" sz="1200" dirty="0">
                          <a:effectLst/>
                        </a:rPr>
                        <a:t> mag niet na een maaltijd worden toegediend. Bij vergeten van een injectie de behandeling met de volgende geplande dosis voortzetten.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 </a:t>
                      </a:r>
                      <a:endParaRPr lang="nl-NL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201" marR="332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Begindosering: 5 </a:t>
                      </a:r>
                      <a:r>
                        <a:rPr lang="nl-NL" sz="1200" dirty="0" err="1">
                          <a:effectLst/>
                        </a:rPr>
                        <a:t>μg</a:t>
                      </a:r>
                      <a:r>
                        <a:rPr lang="nl-NL" sz="1200" dirty="0">
                          <a:effectLst/>
                        </a:rPr>
                        <a:t> </a:t>
                      </a:r>
                      <a:r>
                        <a:rPr lang="nl-NL" sz="1200" dirty="0" err="1">
                          <a:effectLst/>
                        </a:rPr>
                        <a:t>s.c</a:t>
                      </a:r>
                      <a:r>
                        <a:rPr lang="nl-NL" sz="1200" dirty="0">
                          <a:effectLst/>
                        </a:rPr>
                        <a:t>. 2×/dag ,</a:t>
                      </a:r>
                      <a:r>
                        <a:rPr lang="nl-NL" sz="1200" dirty="0" err="1">
                          <a:effectLst/>
                        </a:rPr>
                        <a:t>zonodig</a:t>
                      </a:r>
                      <a:r>
                        <a:rPr lang="nl-NL" sz="1200" dirty="0">
                          <a:effectLst/>
                        </a:rPr>
                        <a:t> verhogen tot max. 10 </a:t>
                      </a:r>
                      <a:r>
                        <a:rPr lang="nl-NL" sz="1200" dirty="0" err="1">
                          <a:effectLst/>
                        </a:rPr>
                        <a:t>μg</a:t>
                      </a:r>
                      <a:r>
                        <a:rPr lang="nl-NL" sz="1200" dirty="0">
                          <a:effectLst/>
                        </a:rPr>
                        <a:t> 2×/dag. Als toevoeging aan </a:t>
                      </a:r>
                      <a:r>
                        <a:rPr lang="nl-NL" sz="1200" dirty="0" err="1">
                          <a:effectLst/>
                        </a:rPr>
                        <a:t>metformine</a:t>
                      </a:r>
                      <a:r>
                        <a:rPr lang="nl-NL" sz="1200" dirty="0">
                          <a:effectLst/>
                        </a:rPr>
                        <a:t> en/of een TZD kan de huidige dosis </a:t>
                      </a:r>
                      <a:r>
                        <a:rPr lang="nl-NL" sz="1200" dirty="0" err="1">
                          <a:effectLst/>
                        </a:rPr>
                        <a:t>metformine</a:t>
                      </a:r>
                      <a:r>
                        <a:rPr lang="nl-NL" sz="1200" dirty="0">
                          <a:effectLst/>
                        </a:rPr>
                        <a:t> en/of TZD</a:t>
                      </a:r>
                      <a:r>
                        <a:rPr lang="nl-NL" sz="1200" baseline="0" dirty="0">
                          <a:effectLst/>
                        </a:rPr>
                        <a:t> </a:t>
                      </a:r>
                      <a:r>
                        <a:rPr lang="nl-NL" sz="1200" dirty="0">
                          <a:effectLst/>
                        </a:rPr>
                        <a:t>worden voortgezet. Bij toevoeging aan een SU-</a:t>
                      </a:r>
                      <a:r>
                        <a:rPr lang="nl-NL" sz="1200" dirty="0" err="1">
                          <a:effectLst/>
                        </a:rPr>
                        <a:t>derivaat,dosi</a:t>
                      </a:r>
                      <a:r>
                        <a:rPr lang="nl-NL" sz="1200" baseline="0" dirty="0">
                          <a:effectLst/>
                        </a:rPr>
                        <a:t> SU verlagen</a:t>
                      </a:r>
                      <a:r>
                        <a:rPr lang="nl-NL" sz="1200" dirty="0">
                          <a:effectLst/>
                        </a:rPr>
                        <a:t> </a:t>
                      </a:r>
                      <a:endParaRPr lang="nl-NL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201" marR="332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Maximaal 2dd 10 </a:t>
                      </a:r>
                      <a:r>
                        <a:rPr lang="nl-NL" sz="1200" dirty="0" err="1">
                          <a:effectLst/>
                        </a:rPr>
                        <a:t>μg</a:t>
                      </a:r>
                      <a:r>
                        <a:rPr lang="nl-NL" sz="1200" dirty="0">
                          <a:effectLst/>
                        </a:rPr>
                        <a:t>. </a:t>
                      </a:r>
                      <a:r>
                        <a:rPr lang="nl-NL" sz="1200" dirty="0" err="1">
                          <a:effectLst/>
                        </a:rPr>
                        <a:t>subc</a:t>
                      </a:r>
                      <a:r>
                        <a:rPr lang="nl-NL" sz="1200" dirty="0">
                          <a:effectLst/>
                        </a:rPr>
                        <a:t>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Bij matige nierinsufficiëntie (creatinineklaring 30–50 ml/min) en bij ouderen &gt; 70 jaar de dosisverhoging van 5 naar 10 </a:t>
                      </a:r>
                      <a:r>
                        <a:rPr lang="nl-NL" sz="1200" dirty="0" err="1">
                          <a:effectLst/>
                        </a:rPr>
                        <a:t>microg</a:t>
                      </a:r>
                      <a:r>
                        <a:rPr lang="nl-NL" sz="1200" dirty="0">
                          <a:effectLst/>
                        </a:rPr>
                        <a:t> voorzichtig uitvoeren.</a:t>
                      </a:r>
                      <a:endParaRPr lang="nl-NL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201" marR="33201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43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dirty="0" err="1">
                          <a:effectLst/>
                        </a:rPr>
                        <a:t>Liraglutide</a:t>
                      </a:r>
                      <a:r>
                        <a:rPr lang="nl-NL" sz="1600" dirty="0">
                          <a:effectLst/>
                        </a:rPr>
                        <a:t> (</a:t>
                      </a:r>
                      <a:r>
                        <a:rPr lang="nl-NL" sz="1600" dirty="0" err="1">
                          <a:effectLst/>
                        </a:rPr>
                        <a:t>Victoza</a:t>
                      </a:r>
                      <a:r>
                        <a:rPr lang="nl-NL" sz="1600" dirty="0">
                          <a:effectLst/>
                        </a:rPr>
                        <a:t>®)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Oplossing voor injectie 6 mg/ml; pen 3 ml.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 err="1">
                          <a:effectLst/>
                        </a:rPr>
                        <a:t>Liraglutide</a:t>
                      </a:r>
                      <a:r>
                        <a:rPr lang="nl-NL" sz="1200" dirty="0">
                          <a:effectLst/>
                        </a:rPr>
                        <a:t> subcutaan in de buik, dij of bovenarm injecteren op een vast tijdstip van de dag. </a:t>
                      </a:r>
                      <a:r>
                        <a:rPr lang="nl-NL" sz="1200" dirty="0" err="1">
                          <a:effectLst/>
                        </a:rPr>
                        <a:t>Liraglutide</a:t>
                      </a:r>
                      <a:r>
                        <a:rPr lang="nl-NL" sz="1200" dirty="0">
                          <a:effectLst/>
                        </a:rPr>
                        <a:t> kan onafhankelijk van de maaltijden worden toegediend.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Niet intraveneus of intramusculair toedienen.</a:t>
                      </a:r>
                      <a:endParaRPr lang="nl-NL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201" marR="332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Vanwege </a:t>
                      </a:r>
                      <a:r>
                        <a:rPr lang="nl-NL" sz="1200" baseline="0" dirty="0">
                          <a:effectLst/>
                        </a:rPr>
                        <a:t> GI bijwerkingen</a:t>
                      </a:r>
                      <a:r>
                        <a:rPr lang="nl-NL" sz="1200" dirty="0">
                          <a:effectLst/>
                        </a:rPr>
                        <a:t> insluipend doseren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Begindosering: </a:t>
                      </a:r>
                      <a:r>
                        <a:rPr lang="nl-NL" sz="1200" dirty="0" err="1">
                          <a:effectLst/>
                        </a:rPr>
                        <a:t>s.c</a:t>
                      </a:r>
                      <a:r>
                        <a:rPr lang="nl-NL" sz="1200" dirty="0">
                          <a:effectLst/>
                        </a:rPr>
                        <a:t>. 0,6 mg 1×/dag,</a:t>
                      </a:r>
                      <a:r>
                        <a:rPr lang="nl-NL" sz="1200" baseline="0" dirty="0">
                          <a:effectLst/>
                        </a:rPr>
                        <a:t> op te hogen</a:t>
                      </a:r>
                      <a:r>
                        <a:rPr lang="nl-NL" sz="1200" dirty="0">
                          <a:effectLst/>
                        </a:rPr>
                        <a:t> naar 1,2 mg 1× /dag. Enkele patiënten kunnen baat hebben bij een verhoging van de dosering naar 1,8 mg 1×/dag</a:t>
                      </a:r>
                      <a:endParaRPr lang="nl-NL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201" marR="332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Doseringen hoger dan 1,8 mg worden niet aanbevolen.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Bij het starten van de behandeling met </a:t>
                      </a:r>
                      <a:r>
                        <a:rPr lang="nl-NL" sz="1200" dirty="0" err="1">
                          <a:effectLst/>
                        </a:rPr>
                        <a:t>liraglutide</a:t>
                      </a:r>
                      <a:r>
                        <a:rPr lang="nl-NL" sz="1200" dirty="0">
                          <a:effectLst/>
                        </a:rPr>
                        <a:t> in combinatie met een </a:t>
                      </a:r>
                      <a:r>
                        <a:rPr lang="nl-NL" sz="1200" dirty="0" err="1">
                          <a:effectLst/>
                        </a:rPr>
                        <a:t>sulfonylureumderivaat</a:t>
                      </a:r>
                      <a:r>
                        <a:rPr lang="nl-NL" sz="1200" dirty="0">
                          <a:effectLst/>
                        </a:rPr>
                        <a:t>, moet een verlaging van de dosis </a:t>
                      </a:r>
                      <a:r>
                        <a:rPr lang="nl-NL" sz="1200" dirty="0" err="1">
                          <a:effectLst/>
                        </a:rPr>
                        <a:t>sulfonylureumderivaat</a:t>
                      </a:r>
                      <a:r>
                        <a:rPr lang="nl-NL" sz="1200" dirty="0">
                          <a:effectLst/>
                        </a:rPr>
                        <a:t> worden overwogen om het risico van hypoglykemie te verkleinen; hierbij kan zelfcontrole van de bloedglucosewaarde nodig zijn om de dosis van het </a:t>
                      </a:r>
                      <a:r>
                        <a:rPr lang="nl-NL" sz="1200" dirty="0" err="1">
                          <a:effectLst/>
                        </a:rPr>
                        <a:t>sulfonylureumderivaat</a:t>
                      </a:r>
                      <a:r>
                        <a:rPr lang="nl-NL" sz="1200" dirty="0">
                          <a:effectLst/>
                        </a:rPr>
                        <a:t> aan te passen.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 </a:t>
                      </a:r>
                      <a:endParaRPr lang="nl-NL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201" marR="33201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62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201" marR="332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201" marR="332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201" marR="33201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420812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8443378"/>
              </p:ext>
            </p:extLst>
          </p:nvPr>
        </p:nvGraphicFramePr>
        <p:xfrm>
          <a:off x="971600" y="116630"/>
          <a:ext cx="7776864" cy="59766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868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56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43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08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 </a:t>
                      </a:r>
                      <a:endParaRPr lang="nl-NL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201" marR="332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Startdosering</a:t>
                      </a:r>
                      <a:endParaRPr lang="nl-NL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201" marR="332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Ophogen dosering</a:t>
                      </a:r>
                      <a:endParaRPr lang="nl-NL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201" marR="33201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17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 </a:t>
                      </a:r>
                      <a:endParaRPr lang="nl-NL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201" marR="332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201" marR="332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201" marR="33201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73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 </a:t>
                      </a:r>
                      <a:endParaRPr lang="nl-NL" sz="1600" b="1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b="1" dirty="0" err="1">
                          <a:effectLst/>
                        </a:rPr>
                        <a:t>Exenatide</a:t>
                      </a:r>
                      <a:r>
                        <a:rPr lang="nl-NL" sz="1600" b="1" dirty="0">
                          <a:effectLst/>
                        </a:rPr>
                        <a:t> (</a:t>
                      </a:r>
                      <a:r>
                        <a:rPr lang="nl-NL" sz="1600" b="1" dirty="0" err="1">
                          <a:effectLst/>
                        </a:rPr>
                        <a:t>Bydureon</a:t>
                      </a:r>
                      <a:r>
                        <a:rPr lang="nl-NL" sz="1600" b="1" dirty="0">
                          <a:effectLst/>
                        </a:rPr>
                        <a:t>®) </a:t>
                      </a:r>
                      <a:r>
                        <a:rPr lang="nl-NL" sz="1400" dirty="0">
                          <a:effectLst/>
                        </a:rPr>
                        <a:t>2mg poeder en oplosmiddel voor suspensie voor injectie met verlengde afgifte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 </a:t>
                      </a:r>
                      <a:endParaRPr lang="nl-NL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201" marR="332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2 mg Exenatide eenmaal per week</a:t>
                      </a:r>
                      <a:endParaRPr lang="nl-NL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201" marR="332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Max. dosering: 2 mg </a:t>
                      </a:r>
                      <a:r>
                        <a:rPr lang="nl-NL" sz="1200" dirty="0" err="1">
                          <a:effectLst/>
                        </a:rPr>
                        <a:t>Exenatide</a:t>
                      </a:r>
                      <a:r>
                        <a:rPr lang="nl-NL" sz="1200" dirty="0">
                          <a:effectLst/>
                        </a:rPr>
                        <a:t> eenmaal per week</a:t>
                      </a:r>
                      <a:endParaRPr lang="nl-NL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201" marR="33201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867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 </a:t>
                      </a:r>
                      <a:endParaRPr lang="nl-NL" sz="1600" b="1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dirty="0" err="1">
                          <a:effectLst/>
                        </a:rPr>
                        <a:t>Dulaglutide</a:t>
                      </a:r>
                      <a:r>
                        <a:rPr lang="nl-NL" sz="1600" baseline="0" dirty="0">
                          <a:effectLst/>
                        </a:rPr>
                        <a:t> (</a:t>
                      </a:r>
                      <a:r>
                        <a:rPr lang="nl-NL" sz="1600" baseline="0" dirty="0" err="1">
                          <a:effectLst/>
                        </a:rPr>
                        <a:t>Trulicity</a:t>
                      </a:r>
                      <a:r>
                        <a:rPr lang="nl-NL" sz="1600" baseline="0" dirty="0">
                          <a:effectLst/>
                        </a:rPr>
                        <a:t>)</a:t>
                      </a:r>
                      <a:r>
                        <a:rPr lang="nl-NL" sz="1600" dirty="0">
                          <a:effectLst/>
                        </a:rPr>
                        <a:t> </a:t>
                      </a:r>
                      <a:r>
                        <a:rPr lang="nl-NL" sz="1400" dirty="0">
                          <a:effectLst/>
                        </a:rPr>
                        <a:t>1,5mg </a:t>
                      </a:r>
                      <a:r>
                        <a:rPr lang="nl-NL" sz="1400" dirty="0" err="1">
                          <a:effectLst/>
                        </a:rPr>
                        <a:t>opl</a:t>
                      </a:r>
                      <a:r>
                        <a:rPr lang="nl-NL" sz="1400" dirty="0">
                          <a:effectLst/>
                        </a:rPr>
                        <a:t> voor injectie in </a:t>
                      </a:r>
                      <a:r>
                        <a:rPr lang="nl-NL" sz="1400" dirty="0" err="1">
                          <a:effectLst/>
                        </a:rPr>
                        <a:t>voorgevulde</a:t>
                      </a:r>
                      <a:r>
                        <a:rPr lang="nl-NL" sz="1400" baseline="0" dirty="0">
                          <a:effectLst/>
                        </a:rPr>
                        <a:t> pen</a:t>
                      </a:r>
                      <a:endParaRPr lang="nl-NL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201" marR="332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 0,75mg</a:t>
                      </a:r>
                      <a:r>
                        <a:rPr lang="nl-NL" sz="1200" baseline="0" dirty="0">
                          <a:effectLst/>
                        </a:rPr>
                        <a:t> eenmaal per week</a:t>
                      </a:r>
                      <a:endParaRPr lang="nl-NL" sz="1200" dirty="0">
                        <a:effectLst/>
                      </a:endParaRPr>
                    </a:p>
                  </a:txBody>
                  <a:tcPr marL="33201" marR="332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Max. dosering:</a:t>
                      </a:r>
                      <a:r>
                        <a:rPr lang="nl-NL" sz="1200" baseline="0" dirty="0">
                          <a:effectLst/>
                        </a:rPr>
                        <a:t> 1,5mg eenmaal per week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baseline="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Bij combinatie met andere bloedglucose verlagende middelen 0,75mg. Kwetsbare ouderen 0,75mg.</a:t>
                      </a:r>
                      <a:endParaRPr lang="nl-NL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201" marR="33201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350064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GLP-1 wekelijks: keuze maakt niet uit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nl-NL" dirty="0"/>
              <a:t>Systematische review 34 </a:t>
            </a:r>
            <a:r>
              <a:rPr lang="nl-NL" dirty="0" err="1"/>
              <a:t>RCT’s</a:t>
            </a:r>
            <a:r>
              <a:rPr lang="nl-NL" dirty="0"/>
              <a:t> 21000pt</a:t>
            </a:r>
          </a:p>
          <a:p>
            <a:r>
              <a:rPr lang="nl-NL" dirty="0" err="1"/>
              <a:t>Abliglutide</a:t>
            </a:r>
            <a:r>
              <a:rPr lang="nl-NL" dirty="0"/>
              <a:t>, </a:t>
            </a:r>
            <a:r>
              <a:rPr lang="nl-NL" dirty="0" err="1"/>
              <a:t>dulaglutide</a:t>
            </a:r>
            <a:r>
              <a:rPr lang="nl-NL" dirty="0"/>
              <a:t>, </a:t>
            </a:r>
            <a:r>
              <a:rPr lang="nl-NL" dirty="0" err="1"/>
              <a:t>exenatide</a:t>
            </a:r>
            <a:r>
              <a:rPr lang="nl-NL" dirty="0"/>
              <a:t>, </a:t>
            </a:r>
            <a:r>
              <a:rPr lang="nl-NL" dirty="0" err="1"/>
              <a:t>semaglutide</a:t>
            </a:r>
            <a:r>
              <a:rPr lang="nl-NL" dirty="0"/>
              <a:t>, </a:t>
            </a:r>
            <a:r>
              <a:rPr lang="nl-NL" dirty="0" err="1"/>
              <a:t>taspoglutide</a:t>
            </a:r>
            <a:r>
              <a:rPr lang="nl-NL" dirty="0"/>
              <a:t> vergeleken</a:t>
            </a:r>
          </a:p>
          <a:p>
            <a:r>
              <a:rPr lang="nl-NL" dirty="0"/>
              <a:t>Veel bias, ook door subsidie </a:t>
            </a:r>
            <a:r>
              <a:rPr lang="nl-NL" dirty="0" err="1"/>
              <a:t>farmacetuische</a:t>
            </a:r>
            <a:r>
              <a:rPr lang="nl-NL" dirty="0"/>
              <a:t> industrie</a:t>
            </a:r>
          </a:p>
          <a:p>
            <a:endParaRPr lang="nl-NL" dirty="0"/>
          </a:p>
          <a:p>
            <a:r>
              <a:rPr lang="nl-NL" dirty="0"/>
              <a:t>Grootste gevonden verschillen:</a:t>
            </a:r>
          </a:p>
          <a:p>
            <a:r>
              <a:rPr lang="nl-NL" dirty="0"/>
              <a:t>HbA1C daling: </a:t>
            </a:r>
            <a:r>
              <a:rPr lang="nl-NL" dirty="0" err="1"/>
              <a:t>dulaglutide</a:t>
            </a:r>
            <a:r>
              <a:rPr lang="nl-NL" dirty="0"/>
              <a:t> </a:t>
            </a:r>
            <a:r>
              <a:rPr lang="nl-NL" dirty="0" err="1"/>
              <a:t>vs</a:t>
            </a:r>
            <a:r>
              <a:rPr lang="nl-NL" dirty="0"/>
              <a:t> </a:t>
            </a:r>
            <a:r>
              <a:rPr lang="nl-NL" dirty="0" err="1"/>
              <a:t>taspoglutide</a:t>
            </a:r>
            <a:r>
              <a:rPr lang="nl-NL" dirty="0"/>
              <a:t>: -0,4% </a:t>
            </a:r>
          </a:p>
          <a:p>
            <a:r>
              <a:rPr lang="nl-NL" dirty="0"/>
              <a:t>Nuchtere glucose daling: </a:t>
            </a:r>
            <a:r>
              <a:rPr lang="nl-NL" dirty="0" err="1"/>
              <a:t>exenatide</a:t>
            </a:r>
            <a:r>
              <a:rPr lang="nl-NL" dirty="0"/>
              <a:t> </a:t>
            </a:r>
            <a:r>
              <a:rPr lang="nl-NL" dirty="0" err="1"/>
              <a:t>vs</a:t>
            </a:r>
            <a:r>
              <a:rPr lang="nl-NL" dirty="0"/>
              <a:t> </a:t>
            </a:r>
            <a:r>
              <a:rPr lang="nl-NL" dirty="0" err="1"/>
              <a:t>albiglutide</a:t>
            </a:r>
            <a:r>
              <a:rPr lang="nl-NL" dirty="0"/>
              <a:t> :-0,7mmol/l</a:t>
            </a:r>
          </a:p>
          <a:p>
            <a:r>
              <a:rPr lang="nl-NL" dirty="0"/>
              <a:t>Gewichtsdaling </a:t>
            </a:r>
            <a:r>
              <a:rPr lang="nl-NL" dirty="0" err="1"/>
              <a:t>taspoglutide</a:t>
            </a:r>
            <a:r>
              <a:rPr lang="nl-NL" dirty="0"/>
              <a:t> </a:t>
            </a:r>
            <a:r>
              <a:rPr lang="nl-NL" dirty="0" err="1"/>
              <a:t>vs</a:t>
            </a:r>
            <a:r>
              <a:rPr lang="nl-NL" dirty="0"/>
              <a:t> </a:t>
            </a:r>
            <a:r>
              <a:rPr lang="nl-NL" dirty="0" err="1"/>
              <a:t>dulaglutide</a:t>
            </a:r>
            <a:r>
              <a:rPr lang="nl-NL" dirty="0"/>
              <a:t> -1.5kg</a:t>
            </a:r>
          </a:p>
          <a:p>
            <a:endParaRPr lang="nl-NL" dirty="0"/>
          </a:p>
          <a:p>
            <a:r>
              <a:rPr lang="nl-NL" dirty="0"/>
              <a:t>Marginaal tot geen effect op SBD, lipiden</a:t>
            </a:r>
          </a:p>
          <a:p>
            <a:r>
              <a:rPr lang="nl-NL" dirty="0"/>
              <a:t>Bijwerkingen als nausea idem bij de verschillende GLP-1</a:t>
            </a:r>
          </a:p>
          <a:p>
            <a:endParaRPr lang="nl-NL" dirty="0"/>
          </a:p>
          <a:p>
            <a:endParaRPr lang="nl-NL" dirty="0"/>
          </a:p>
          <a:p>
            <a:r>
              <a:rPr lang="nl-NL" sz="2200" dirty="0" err="1"/>
              <a:t>Zacchari</a:t>
            </a:r>
            <a:r>
              <a:rPr lang="nl-NL" sz="2200" dirty="0"/>
              <a:t> et al. Benefits </a:t>
            </a:r>
            <a:r>
              <a:rPr lang="nl-NL" sz="2200" dirty="0" err="1"/>
              <a:t>and</a:t>
            </a:r>
            <a:r>
              <a:rPr lang="nl-NL" sz="2200" dirty="0"/>
              <a:t> </a:t>
            </a:r>
            <a:r>
              <a:rPr lang="nl-NL" sz="2200" dirty="0" err="1"/>
              <a:t>harms</a:t>
            </a:r>
            <a:r>
              <a:rPr lang="nl-NL" sz="2200" dirty="0"/>
              <a:t> of </a:t>
            </a:r>
            <a:r>
              <a:rPr lang="nl-NL" sz="2200" dirty="0" err="1"/>
              <a:t>once-weekly</a:t>
            </a:r>
            <a:r>
              <a:rPr lang="nl-NL" sz="2200" dirty="0"/>
              <a:t> glp-1 agonist treatment: a </a:t>
            </a:r>
            <a:r>
              <a:rPr lang="nl-NL" sz="2200" dirty="0" err="1"/>
              <a:t>systematic</a:t>
            </a:r>
            <a:r>
              <a:rPr lang="nl-NL" sz="2200" dirty="0"/>
              <a:t> review Ann Int </a:t>
            </a:r>
            <a:r>
              <a:rPr lang="nl-NL" sz="2200" dirty="0" err="1"/>
              <a:t>Med</a:t>
            </a:r>
            <a:r>
              <a:rPr lang="nl-NL" sz="2200" dirty="0"/>
              <a:t> 2015;dec 8</a:t>
            </a:r>
          </a:p>
          <a:p>
            <a:r>
              <a:rPr lang="nl-NL" sz="2200" dirty="0" err="1"/>
              <a:t>M.McCarthy</a:t>
            </a:r>
            <a:r>
              <a:rPr lang="nl-NL" sz="2200" dirty="0"/>
              <a:t>. BMJ 2015;351:h6702</a:t>
            </a:r>
          </a:p>
        </p:txBody>
      </p:sp>
    </p:spTree>
    <p:extLst>
      <p:ext uri="{BB962C8B-B14F-4D97-AF65-F5344CB8AC3E}">
        <p14:creationId xmlns:p14="http://schemas.microsoft.com/office/powerpoint/2010/main" val="138916333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Overzicht</a:t>
            </a:r>
          </a:p>
        </p:txBody>
      </p:sp>
      <p:graphicFrame>
        <p:nvGraphicFramePr>
          <p:cNvPr id="4" name="Tijdelijke aanduiding voor inhoud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5636263"/>
              </p:ext>
            </p:extLst>
          </p:nvPr>
        </p:nvGraphicFramePr>
        <p:xfrm>
          <a:off x="539750" y="1196975"/>
          <a:ext cx="8135938" cy="4851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2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3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19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80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791"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DPP-4-remmers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GLP-1-agonisten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SGLT-2-remmers</a:t>
                      </a:r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68">
                <a:tc>
                  <a:txBody>
                    <a:bodyPr/>
                    <a:lstStyle/>
                    <a:p>
                      <a:r>
                        <a:rPr lang="nl-NL" sz="1400" dirty="0"/>
                        <a:t>Naam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--</a:t>
                      </a:r>
                      <a:r>
                        <a:rPr lang="nl-NL" sz="1400" dirty="0" err="1"/>
                        <a:t>gliptine</a:t>
                      </a:r>
                      <a:endParaRPr lang="nl-NL" sz="1400" dirty="0"/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--</a:t>
                      </a:r>
                      <a:r>
                        <a:rPr lang="nl-NL" sz="1400" dirty="0" err="1"/>
                        <a:t>glutide</a:t>
                      </a:r>
                      <a:r>
                        <a:rPr lang="nl-NL" sz="1400" dirty="0"/>
                        <a:t>,</a:t>
                      </a:r>
                      <a:r>
                        <a:rPr lang="nl-NL" sz="1400" baseline="0" dirty="0"/>
                        <a:t> </a:t>
                      </a:r>
                    </a:p>
                    <a:p>
                      <a:r>
                        <a:rPr lang="nl-NL" sz="1400" baseline="0" dirty="0"/>
                        <a:t>--</a:t>
                      </a:r>
                      <a:r>
                        <a:rPr lang="nl-NL" sz="1400" baseline="0" dirty="0" err="1"/>
                        <a:t>etide</a:t>
                      </a:r>
                      <a:endParaRPr lang="nl-NL" sz="1400" dirty="0"/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--</a:t>
                      </a:r>
                      <a:r>
                        <a:rPr lang="nl-NL" sz="1400" dirty="0" err="1"/>
                        <a:t>gliflozine</a:t>
                      </a:r>
                      <a:endParaRPr lang="nl-NL" sz="1400" dirty="0"/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57">
                <a:tc>
                  <a:txBody>
                    <a:bodyPr/>
                    <a:lstStyle/>
                    <a:p>
                      <a:r>
                        <a:rPr lang="nl-NL" sz="1400" dirty="0"/>
                        <a:t>HbA1c-verlaging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7-9</a:t>
                      </a:r>
                      <a:r>
                        <a:rPr lang="nl-NL" sz="1400" baseline="0" dirty="0"/>
                        <a:t> </a:t>
                      </a:r>
                      <a:r>
                        <a:rPr lang="nl-NL" sz="1400" baseline="0" dirty="0" err="1"/>
                        <a:t>mmol</a:t>
                      </a:r>
                      <a:r>
                        <a:rPr lang="nl-NL" sz="1400" baseline="0" dirty="0"/>
                        <a:t>/mol</a:t>
                      </a:r>
                      <a:endParaRPr lang="nl-NL" sz="1400" dirty="0"/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11</a:t>
                      </a:r>
                      <a:r>
                        <a:rPr lang="nl-NL" sz="1400" baseline="0" dirty="0"/>
                        <a:t> </a:t>
                      </a:r>
                      <a:r>
                        <a:rPr lang="nl-NL" sz="1400" baseline="0" dirty="0" err="1"/>
                        <a:t>mmol</a:t>
                      </a:r>
                      <a:r>
                        <a:rPr lang="nl-NL" sz="1400" baseline="0" dirty="0"/>
                        <a:t>/mol</a:t>
                      </a:r>
                      <a:endParaRPr lang="nl-NL" sz="1400" dirty="0"/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6-9</a:t>
                      </a:r>
                      <a:r>
                        <a:rPr lang="nl-NL" sz="1400" baseline="0" dirty="0"/>
                        <a:t> </a:t>
                      </a:r>
                      <a:r>
                        <a:rPr lang="nl-NL" sz="1400" baseline="0" dirty="0" err="1"/>
                        <a:t>mmol</a:t>
                      </a:r>
                      <a:r>
                        <a:rPr lang="nl-NL" sz="1400" baseline="0" dirty="0"/>
                        <a:t>/mol</a:t>
                      </a:r>
                      <a:endParaRPr lang="nl-NL" sz="1400" dirty="0"/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57">
                <a:tc>
                  <a:txBody>
                    <a:bodyPr/>
                    <a:lstStyle/>
                    <a:p>
                      <a:r>
                        <a:rPr lang="nl-NL" sz="1400" dirty="0"/>
                        <a:t>Lichaamsgewicht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Toename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Afname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Afname</a:t>
                      </a:r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57">
                <a:tc>
                  <a:txBody>
                    <a:bodyPr/>
                    <a:lstStyle/>
                    <a:p>
                      <a:r>
                        <a:rPr lang="nl-NL" sz="1400" dirty="0"/>
                        <a:t>Hypoglykemieën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Geen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Geen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Geen</a:t>
                      </a:r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168">
                <a:tc>
                  <a:txBody>
                    <a:bodyPr/>
                    <a:lstStyle/>
                    <a:p>
                      <a:r>
                        <a:rPr lang="nl-NL" sz="1400" dirty="0"/>
                        <a:t>Toediening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Oraal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Subcutaan</a:t>
                      </a:r>
                    </a:p>
                    <a:p>
                      <a:endParaRPr lang="nl-NL" sz="1400" dirty="0"/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Oraal</a:t>
                      </a:r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157">
                <a:tc>
                  <a:txBody>
                    <a:bodyPr/>
                    <a:lstStyle/>
                    <a:p>
                      <a:r>
                        <a:rPr lang="nl-NL" sz="1400" dirty="0"/>
                        <a:t>Kosten per 3 maanden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€ 120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r>
                        <a:rPr lang="nl-NL" sz="1400"/>
                        <a:t>€ </a:t>
                      </a:r>
                      <a:r>
                        <a:rPr lang="nl-NL" sz="1400" baseline="0"/>
                        <a:t>275-400</a:t>
                      </a:r>
                      <a:endParaRPr lang="nl-NL" sz="1400" dirty="0"/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€ 140</a:t>
                      </a:r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71647">
                <a:tc>
                  <a:txBody>
                    <a:bodyPr/>
                    <a:lstStyle/>
                    <a:p>
                      <a:r>
                        <a:rPr lang="nl-NL" sz="1400" dirty="0"/>
                        <a:t>Vergoeding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I.c.m.</a:t>
                      </a:r>
                      <a:r>
                        <a:rPr lang="nl-NL" sz="1400" baseline="0" dirty="0"/>
                        <a:t> metformine, I.c.m. SU-derivaat I.c.m. metformine + SU-derivaat</a:t>
                      </a:r>
                      <a:endParaRPr lang="nl-NL" sz="1400" dirty="0"/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Alleen in 2</a:t>
                      </a:r>
                      <a:r>
                        <a:rPr lang="nl-NL" sz="1400" baseline="30000" dirty="0"/>
                        <a:t>e</a:t>
                      </a:r>
                      <a:r>
                        <a:rPr lang="nl-NL" sz="1400" dirty="0"/>
                        <a:t> lijn</a:t>
                      </a:r>
                    </a:p>
                    <a:p>
                      <a:r>
                        <a:rPr lang="nl-NL" sz="1400" dirty="0"/>
                        <a:t>Alleen bij BMI≥35</a:t>
                      </a:r>
                      <a:r>
                        <a:rPr lang="nl-NL" sz="1400" baseline="0" dirty="0"/>
                        <a:t> kg/m</a:t>
                      </a:r>
                      <a:r>
                        <a:rPr lang="nl-NL" sz="1400" baseline="30000" dirty="0"/>
                        <a:t>2</a:t>
                      </a:r>
                      <a:endParaRPr lang="nl-NL" sz="1400" dirty="0"/>
                    </a:p>
                    <a:p>
                      <a:r>
                        <a:rPr lang="nl-NL" sz="1400" dirty="0"/>
                        <a:t>Alleen</a:t>
                      </a:r>
                      <a:r>
                        <a:rPr lang="nl-NL" sz="1400" baseline="0" dirty="0"/>
                        <a:t> i</a:t>
                      </a:r>
                      <a:r>
                        <a:rPr lang="nl-NL" sz="1400" dirty="0"/>
                        <a:t>.c.m.</a:t>
                      </a:r>
                      <a:r>
                        <a:rPr lang="nl-NL" sz="1400" baseline="0" dirty="0"/>
                        <a:t> metformine + SU-derivaat</a:t>
                      </a:r>
                      <a:endParaRPr lang="nl-NL" sz="1400" dirty="0"/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/>
                        <a:t>I.c.m.</a:t>
                      </a:r>
                      <a:r>
                        <a:rPr lang="nl-NL" sz="1400" baseline="0" dirty="0"/>
                        <a:t> metformine, I.c.m. SU-derivaat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baseline="0" dirty="0"/>
                        <a:t>I.c.m. metformine + SU-derivaat</a:t>
                      </a:r>
                      <a:endParaRPr lang="nl-NL" sz="1400" dirty="0"/>
                    </a:p>
                    <a:p>
                      <a:endParaRPr lang="nl-NL" sz="1400" dirty="0"/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echthoek 4"/>
          <p:cNvSpPr/>
          <p:nvPr/>
        </p:nvSpPr>
        <p:spPr>
          <a:xfrm>
            <a:off x="-26017" y="6642556"/>
            <a:ext cx="54006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800" dirty="0">
                <a:solidFill>
                  <a:srgbClr val="000066"/>
                </a:solidFill>
              </a:rPr>
              <a:t>Het Instituut voor Verantwoord Medicijngebruik is niet verantwoordelijk voor de inhoud van deze dia</a:t>
            </a:r>
            <a:endParaRPr lang="nl-NL" sz="8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04611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Nieuwe </a:t>
            </a:r>
            <a:r>
              <a:rPr lang="nl-NL" dirty="0" err="1"/>
              <a:t>insulines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endParaRPr lang="nl-NL" sz="2800" dirty="0"/>
          </a:p>
          <a:p>
            <a:r>
              <a:rPr lang="nl-NL" sz="2800" dirty="0" err="1"/>
              <a:t>Glargine</a:t>
            </a:r>
            <a:r>
              <a:rPr lang="nl-NL" sz="2800" dirty="0"/>
              <a:t> 300EH/ml (</a:t>
            </a:r>
            <a:r>
              <a:rPr lang="nl-NL" sz="2800" dirty="0" err="1"/>
              <a:t>Toujeo</a:t>
            </a:r>
            <a:r>
              <a:rPr lang="nl-NL" sz="2800" dirty="0"/>
              <a:t>, </a:t>
            </a:r>
            <a:r>
              <a:rPr lang="nl-NL" sz="2800" dirty="0" err="1"/>
              <a:t>Sanovi</a:t>
            </a:r>
            <a:r>
              <a:rPr lang="nl-NL" sz="2800" dirty="0"/>
              <a:t>)</a:t>
            </a:r>
          </a:p>
          <a:p>
            <a:r>
              <a:rPr lang="nl-NL" sz="2800" dirty="0"/>
              <a:t>Snelwerkende insuline 200EH/ml (</a:t>
            </a:r>
            <a:r>
              <a:rPr lang="nl-NL" sz="2800" dirty="0" err="1"/>
              <a:t>Humalog</a:t>
            </a:r>
            <a:r>
              <a:rPr lang="nl-NL" sz="2800" dirty="0"/>
              <a:t> 200, Lilly)</a:t>
            </a:r>
          </a:p>
          <a:p>
            <a:r>
              <a:rPr lang="nl-NL" sz="2800" dirty="0" err="1"/>
              <a:t>Degludec</a:t>
            </a:r>
            <a:r>
              <a:rPr lang="nl-NL" sz="2800" dirty="0"/>
              <a:t> insuline (</a:t>
            </a:r>
            <a:r>
              <a:rPr lang="nl-NL" sz="2800" dirty="0" err="1"/>
              <a:t>Tresiba</a:t>
            </a:r>
            <a:r>
              <a:rPr lang="nl-NL" sz="2800" dirty="0"/>
              <a:t>, Novo </a:t>
            </a:r>
            <a:r>
              <a:rPr lang="nl-NL" sz="2800" dirty="0" err="1"/>
              <a:t>Nordisk</a:t>
            </a:r>
            <a:r>
              <a:rPr lang="nl-NL" sz="2800" dirty="0"/>
              <a:t>)</a:t>
            </a:r>
          </a:p>
          <a:p>
            <a:endParaRPr lang="nl-NL" sz="2800" dirty="0"/>
          </a:p>
          <a:p>
            <a:pPr marL="0" indent="0">
              <a:buNone/>
            </a:pPr>
            <a:r>
              <a:rPr lang="nl-NL" sz="2800" dirty="0"/>
              <a:t>NPH insuline blijft eerste keus insuline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9648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Prescriptiecijfers </a:t>
            </a:r>
            <a:r>
              <a:rPr lang="nl-NL" dirty="0" err="1"/>
              <a:t>insulines</a:t>
            </a:r>
            <a:r>
              <a:rPr lang="nl-NL" dirty="0"/>
              <a:t> Nederland (1)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graphicFrame>
        <p:nvGraphicFramePr>
          <p:cNvPr id="4" name="Grafiek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4354204"/>
              </p:ext>
            </p:extLst>
          </p:nvPr>
        </p:nvGraphicFramePr>
        <p:xfrm>
          <a:off x="1043608" y="1616224"/>
          <a:ext cx="6900000" cy="41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hthoek 4"/>
          <p:cNvSpPr/>
          <p:nvPr/>
        </p:nvSpPr>
        <p:spPr>
          <a:xfrm>
            <a:off x="-26017" y="6642556"/>
            <a:ext cx="54006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800" dirty="0">
                <a:solidFill>
                  <a:srgbClr val="000066"/>
                </a:solidFill>
              </a:rPr>
              <a:t>Het Instituut voor Verantwoord Medicijngebruik is niet verantwoordelijk voor de inhoud van deze dia</a:t>
            </a:r>
            <a:endParaRPr lang="nl-NL" sz="800" dirty="0">
              <a:solidFill>
                <a:srgbClr val="000066"/>
              </a:solidFill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-26017" y="6534834"/>
            <a:ext cx="374814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>
              <a:spcBef>
                <a:spcPct val="0"/>
              </a:spcBef>
              <a:spcAft>
                <a:spcPct val="0"/>
              </a:spcAft>
            </a:pPr>
            <a:r>
              <a:rPr lang="nl-NL" sz="800" dirty="0">
                <a:solidFill>
                  <a:srgbClr val="000066"/>
                </a:solidFill>
              </a:rPr>
              <a:t>Bron: GIP / Zorginstituut Nederland, Geactualiseerd op: 21-04-2015</a:t>
            </a:r>
            <a:endParaRPr lang="nl-NL" sz="800" dirty="0">
              <a:solidFill>
                <a:srgbClr val="000000"/>
              </a:solidFill>
            </a:endParaRPr>
          </a:p>
          <a:p>
            <a:pPr fontAlgn="ctr">
              <a:spcBef>
                <a:spcPct val="0"/>
              </a:spcBef>
              <a:spcAft>
                <a:spcPct val="0"/>
              </a:spcAft>
            </a:pPr>
            <a:endParaRPr lang="nl-NL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74677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Prescriptiecijfers </a:t>
            </a:r>
            <a:r>
              <a:rPr lang="nl-NL" dirty="0" err="1"/>
              <a:t>insulines</a:t>
            </a:r>
            <a:r>
              <a:rPr lang="nl-NL" dirty="0"/>
              <a:t> Nederland (2)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graphicFrame>
        <p:nvGraphicFramePr>
          <p:cNvPr id="4" name="Grafiek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7689529"/>
              </p:ext>
            </p:extLst>
          </p:nvPr>
        </p:nvGraphicFramePr>
        <p:xfrm>
          <a:off x="1115616" y="1600200"/>
          <a:ext cx="7080000" cy="42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hthoek 4"/>
          <p:cNvSpPr/>
          <p:nvPr/>
        </p:nvSpPr>
        <p:spPr>
          <a:xfrm>
            <a:off x="-26017" y="6642556"/>
            <a:ext cx="54006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800" dirty="0">
                <a:solidFill>
                  <a:srgbClr val="000066"/>
                </a:solidFill>
              </a:rPr>
              <a:t>Het Instituut voor Verantwoord Medicijngebruik is niet verantwoordelijk voor de inhoud van deze dia</a:t>
            </a:r>
            <a:endParaRPr lang="nl-NL" sz="800" dirty="0">
              <a:solidFill>
                <a:srgbClr val="000066"/>
              </a:solidFill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-26017" y="6534834"/>
            <a:ext cx="37481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>
              <a:spcBef>
                <a:spcPct val="0"/>
              </a:spcBef>
              <a:spcAft>
                <a:spcPct val="0"/>
              </a:spcAft>
            </a:pPr>
            <a:r>
              <a:rPr lang="nl-NL" sz="800" dirty="0">
                <a:solidFill>
                  <a:srgbClr val="000066"/>
                </a:solidFill>
              </a:rPr>
              <a:t>Bron: GIP / Zorginstituut Nederland, Geactualiseerd op: 21-04-2015</a:t>
            </a:r>
            <a:endParaRPr lang="nl-NL" sz="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88763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NHG </a:t>
            </a:r>
            <a:r>
              <a:rPr lang="en-US" dirty="0" err="1"/>
              <a:t>standaard</a:t>
            </a:r>
            <a:r>
              <a:rPr lang="en-US" dirty="0"/>
              <a:t> NPH-</a:t>
            </a:r>
            <a:r>
              <a:rPr lang="en-US" dirty="0" err="1"/>
              <a:t>insuline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eerste</a:t>
            </a:r>
            <a:r>
              <a:rPr lang="en-US" dirty="0"/>
              <a:t> </a:t>
            </a:r>
            <a:r>
              <a:rPr lang="en-US" dirty="0" err="1"/>
              <a:t>keus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14400" y="980728"/>
            <a:ext cx="7772400" cy="5191472"/>
          </a:xfrm>
        </p:spPr>
        <p:txBody>
          <a:bodyPr/>
          <a:lstStyle/>
          <a:p>
            <a:pPr>
              <a:buFontTx/>
              <a:buChar char="-"/>
            </a:pPr>
            <a:r>
              <a:rPr lang="en-US" b="1" dirty="0"/>
              <a:t>Diverse studies: </a:t>
            </a:r>
            <a:r>
              <a:rPr lang="en-US" dirty="0" err="1"/>
              <a:t>Geen</a:t>
            </a:r>
            <a:r>
              <a:rPr lang="en-US" dirty="0"/>
              <a:t> </a:t>
            </a:r>
            <a:r>
              <a:rPr lang="en-US" dirty="0" err="1"/>
              <a:t>verschil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T2DM </a:t>
            </a:r>
            <a:r>
              <a:rPr lang="en-US" dirty="0" err="1"/>
              <a:t>tussen</a:t>
            </a:r>
            <a:r>
              <a:rPr lang="en-US" dirty="0"/>
              <a:t> NPH </a:t>
            </a:r>
            <a:r>
              <a:rPr lang="en-US" dirty="0" err="1"/>
              <a:t>en</a:t>
            </a:r>
            <a:r>
              <a:rPr lang="en-US" dirty="0"/>
              <a:t> glargine/</a:t>
            </a:r>
            <a:r>
              <a:rPr lang="en-US" dirty="0" err="1"/>
              <a:t>detemir</a:t>
            </a:r>
            <a:r>
              <a:rPr lang="en-US" dirty="0"/>
              <a:t> (</a:t>
            </a:r>
            <a:r>
              <a:rPr lang="en-US" dirty="0" err="1"/>
              <a:t>toegevoegd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</a:t>
            </a:r>
            <a:r>
              <a:rPr lang="en-US" dirty="0" err="1"/>
              <a:t>orale</a:t>
            </a:r>
            <a:r>
              <a:rPr lang="en-US" dirty="0"/>
              <a:t> BLGS </a:t>
            </a:r>
            <a:r>
              <a:rPr lang="en-US" dirty="0" err="1"/>
              <a:t>verlagers</a:t>
            </a:r>
            <a:r>
              <a:rPr lang="en-US" dirty="0"/>
              <a:t>) wat </a:t>
            </a:r>
            <a:r>
              <a:rPr lang="en-US" dirty="0" err="1"/>
              <a:t>betreft</a:t>
            </a:r>
            <a:r>
              <a:rPr lang="en-US" dirty="0"/>
              <a:t> HbA1c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ernstige</a:t>
            </a:r>
            <a:r>
              <a:rPr lang="en-US" dirty="0"/>
              <a:t> </a:t>
            </a:r>
            <a:r>
              <a:rPr lang="en-US" dirty="0" err="1"/>
              <a:t>hypoglykemieen</a:t>
            </a:r>
            <a:r>
              <a:rPr lang="en-US" dirty="0"/>
              <a:t>.</a:t>
            </a:r>
          </a:p>
          <a:p>
            <a:pPr>
              <a:buFontTx/>
              <a:buChar char="-"/>
            </a:pPr>
            <a:r>
              <a:rPr lang="en-US" b="1" dirty="0"/>
              <a:t>In </a:t>
            </a:r>
            <a:r>
              <a:rPr lang="en-US" b="1" dirty="0" err="1"/>
              <a:t>één</a:t>
            </a:r>
            <a:r>
              <a:rPr lang="en-US" b="1" dirty="0"/>
              <a:t> </a:t>
            </a:r>
            <a:r>
              <a:rPr lang="en-US" b="1" dirty="0" err="1"/>
              <a:t>studie</a:t>
            </a:r>
            <a:r>
              <a:rPr lang="en-US" dirty="0"/>
              <a:t>: </a:t>
            </a:r>
            <a:r>
              <a:rPr lang="en-US" dirty="0" err="1"/>
              <a:t>wel</a:t>
            </a:r>
            <a:r>
              <a:rPr lang="en-US" dirty="0"/>
              <a:t> </a:t>
            </a:r>
            <a:r>
              <a:rPr lang="en-US" dirty="0" err="1"/>
              <a:t>signif</a:t>
            </a:r>
            <a:r>
              <a:rPr lang="en-US" dirty="0"/>
              <a:t>. minder </a:t>
            </a:r>
            <a:r>
              <a:rPr lang="en-US" dirty="0" err="1"/>
              <a:t>ernstige</a:t>
            </a:r>
            <a:r>
              <a:rPr lang="en-US" dirty="0"/>
              <a:t> hypo’s </a:t>
            </a:r>
            <a:r>
              <a:rPr lang="en-US" dirty="0" err="1"/>
              <a:t>bij</a:t>
            </a:r>
            <a:r>
              <a:rPr lang="en-US" dirty="0"/>
              <a:t> glargine/</a:t>
            </a:r>
            <a:r>
              <a:rPr lang="en-US" dirty="0" err="1"/>
              <a:t>detemir</a:t>
            </a:r>
            <a:r>
              <a:rPr lang="en-US" dirty="0"/>
              <a:t>.</a:t>
            </a:r>
          </a:p>
          <a:p>
            <a:pPr>
              <a:buFontTx/>
              <a:buChar char="-"/>
            </a:pPr>
            <a:r>
              <a:rPr lang="en-US" dirty="0" err="1"/>
              <a:t>T.o.v</a:t>
            </a:r>
            <a:r>
              <a:rPr lang="en-US" dirty="0"/>
              <a:t>. NPH is </a:t>
            </a:r>
            <a:r>
              <a:rPr lang="en-US" dirty="0" err="1"/>
              <a:t>incidentie</a:t>
            </a:r>
            <a:r>
              <a:rPr lang="en-US" dirty="0"/>
              <a:t> 0,6% </a:t>
            </a:r>
            <a:r>
              <a:rPr lang="en-US" dirty="0" err="1"/>
              <a:t>tegenover</a:t>
            </a:r>
            <a:r>
              <a:rPr lang="en-US" dirty="0"/>
              <a:t> 1,5% </a:t>
            </a:r>
            <a:r>
              <a:rPr lang="en-US" dirty="0" err="1"/>
              <a:t>ernstige</a:t>
            </a:r>
            <a:r>
              <a:rPr lang="en-US" dirty="0"/>
              <a:t> </a:t>
            </a:r>
            <a:r>
              <a:rPr lang="en-US" dirty="0" err="1"/>
              <a:t>nachtelijke</a:t>
            </a:r>
            <a:r>
              <a:rPr lang="en-US" dirty="0"/>
              <a:t> hypo’s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/>
              <a:t>Conclusie</a:t>
            </a:r>
            <a:r>
              <a:rPr lang="en-US" dirty="0"/>
              <a:t>: </a:t>
            </a:r>
            <a:r>
              <a:rPr lang="en-US" dirty="0" err="1"/>
              <a:t>veel</a:t>
            </a:r>
            <a:r>
              <a:rPr lang="en-US" dirty="0"/>
              <a:t> </a:t>
            </a:r>
            <a:r>
              <a:rPr lang="en-US" dirty="0" err="1"/>
              <a:t>duurdere</a:t>
            </a:r>
            <a:r>
              <a:rPr lang="en-US" dirty="0"/>
              <a:t> </a:t>
            </a:r>
            <a:r>
              <a:rPr lang="en-US" dirty="0" err="1"/>
              <a:t>insuline-analogen</a:t>
            </a:r>
            <a:r>
              <a:rPr lang="en-US" dirty="0"/>
              <a:t> </a:t>
            </a:r>
            <a:r>
              <a:rPr lang="en-US" b="1" dirty="0"/>
              <a:t>GEEN </a:t>
            </a:r>
            <a:r>
              <a:rPr lang="en-US" b="1" dirty="0" err="1"/>
              <a:t>voordeel</a:t>
            </a:r>
            <a:r>
              <a:rPr lang="en-US" b="1" dirty="0"/>
              <a:t> </a:t>
            </a:r>
            <a:r>
              <a:rPr lang="en-US" dirty="0" err="1"/>
              <a:t>boven</a:t>
            </a:r>
            <a:r>
              <a:rPr lang="en-US" dirty="0"/>
              <a:t> NPH. </a:t>
            </a:r>
            <a:r>
              <a:rPr lang="en-US" dirty="0" err="1"/>
              <a:t>Alleen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personen</a:t>
            </a:r>
            <a:r>
              <a:rPr lang="en-US" dirty="0"/>
              <a:t> die frequent </a:t>
            </a:r>
            <a:r>
              <a:rPr lang="en-US" dirty="0" err="1"/>
              <a:t>ernstige</a:t>
            </a:r>
            <a:r>
              <a:rPr lang="en-US" dirty="0"/>
              <a:t> </a:t>
            </a:r>
            <a:r>
              <a:rPr lang="en-US" dirty="0" err="1"/>
              <a:t>nachtelijke</a:t>
            </a:r>
            <a:r>
              <a:rPr lang="en-US" dirty="0"/>
              <a:t> hypo’s </a:t>
            </a:r>
            <a:r>
              <a:rPr lang="en-US" dirty="0" err="1"/>
              <a:t>hebben</a:t>
            </a:r>
            <a:r>
              <a:rPr lang="en-US" dirty="0"/>
              <a:t>! </a:t>
            </a:r>
            <a:r>
              <a:rPr lang="en-US" dirty="0" err="1"/>
              <a:t>Ook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erg </a:t>
            </a:r>
            <a:r>
              <a:rPr lang="en-US" dirty="0" err="1"/>
              <a:t>wisselende</a:t>
            </a:r>
            <a:r>
              <a:rPr lang="en-US" dirty="0"/>
              <a:t> glucoses (</a:t>
            </a:r>
            <a:r>
              <a:rPr lang="en-US" dirty="0" err="1"/>
              <a:t>slecht</a:t>
            </a:r>
            <a:r>
              <a:rPr lang="en-US" dirty="0"/>
              <a:t> in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stellen</a:t>
            </a:r>
            <a:r>
              <a:rPr lang="en-US" dirty="0"/>
              <a:t>)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gebruik</a:t>
            </a:r>
            <a:r>
              <a:rPr lang="en-US" dirty="0"/>
              <a:t> van NPH!</a:t>
            </a:r>
          </a:p>
          <a:p>
            <a:pPr marL="0" indent="0"/>
            <a:r>
              <a:rPr lang="en-US" sz="1000" dirty="0"/>
              <a:t>D. </a:t>
            </a:r>
            <a:r>
              <a:rPr lang="en-US" sz="1000" dirty="0" err="1"/>
              <a:t>Tavenier</a:t>
            </a:r>
            <a:r>
              <a:rPr lang="en-US" sz="1000" dirty="0"/>
              <a:t> et al; de </a:t>
            </a:r>
            <a:r>
              <a:rPr lang="en-US" sz="1000" dirty="0" err="1"/>
              <a:t>nieuwe</a:t>
            </a:r>
            <a:r>
              <a:rPr lang="en-US" sz="1000" dirty="0"/>
              <a:t> </a:t>
            </a:r>
            <a:r>
              <a:rPr lang="en-US" sz="1000" dirty="0" err="1"/>
              <a:t>diabetesstandaard</a:t>
            </a:r>
            <a:r>
              <a:rPr lang="en-US" sz="1000" dirty="0"/>
              <a:t>, </a:t>
            </a:r>
            <a:r>
              <a:rPr lang="en-US" sz="1000" dirty="0" err="1"/>
              <a:t>antwoorden</a:t>
            </a:r>
            <a:r>
              <a:rPr lang="en-US" sz="1000" dirty="0"/>
              <a:t> op </a:t>
            </a:r>
            <a:r>
              <a:rPr lang="en-US" sz="1000" dirty="0" err="1"/>
              <a:t>veel</a:t>
            </a:r>
            <a:r>
              <a:rPr lang="en-US" sz="1000" dirty="0"/>
              <a:t> </a:t>
            </a:r>
            <a:r>
              <a:rPr lang="en-US" sz="1000" dirty="0" err="1"/>
              <a:t>gestelde</a:t>
            </a:r>
            <a:r>
              <a:rPr lang="en-US" sz="1000" dirty="0"/>
              <a:t> </a:t>
            </a:r>
            <a:r>
              <a:rPr lang="en-US" sz="1000" dirty="0" err="1"/>
              <a:t>vragen</a:t>
            </a:r>
            <a:r>
              <a:rPr lang="en-US" sz="1000" dirty="0"/>
              <a:t>; </a:t>
            </a:r>
            <a:r>
              <a:rPr lang="en-US" sz="1000" dirty="0" err="1"/>
              <a:t>editie</a:t>
            </a:r>
            <a:r>
              <a:rPr lang="en-US" sz="1000" dirty="0"/>
              <a:t> 2014</a:t>
            </a:r>
          </a:p>
        </p:txBody>
      </p:sp>
      <p:sp>
        <p:nvSpPr>
          <p:cNvPr id="4" name="Rechthoek 3"/>
          <p:cNvSpPr/>
          <p:nvPr/>
        </p:nvSpPr>
        <p:spPr>
          <a:xfrm>
            <a:off x="107504" y="6481153"/>
            <a:ext cx="619268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800" dirty="0">
                <a:solidFill>
                  <a:srgbClr val="000066"/>
                </a:solidFill>
              </a:rPr>
              <a:t>Het Instituut voor Verantwoord Medicijngebruik is niet verantwoordelijk voor de inhoud van deze dia</a:t>
            </a:r>
            <a:endParaRPr lang="nl-NL" sz="8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929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Meest gebruikte nieuwe middelen DMII in Nederland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Binnen de DPP-4-remmers: </a:t>
            </a:r>
            <a:r>
              <a:rPr lang="nl-NL" dirty="0" err="1"/>
              <a:t>sitagliptine</a:t>
            </a:r>
            <a:r>
              <a:rPr lang="nl-NL" dirty="0"/>
              <a:t> (</a:t>
            </a:r>
            <a:r>
              <a:rPr lang="nl-NL" dirty="0" err="1"/>
              <a:t>Januvia</a:t>
            </a:r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®)</a:t>
            </a:r>
            <a:r>
              <a:rPr lang="nl-NL" dirty="0"/>
              <a:t> </a:t>
            </a:r>
            <a:r>
              <a:rPr lang="nl-NL" dirty="0">
                <a:sym typeface="Wingdings" panose="05000000000000000000" pitchFamily="2" charset="2"/>
              </a:rPr>
              <a:t> 59%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>
                <a:sym typeface="Wingdings" panose="05000000000000000000" pitchFamily="2" charset="2"/>
              </a:rPr>
              <a:t>Binnen de GLP-1-agonisten: </a:t>
            </a:r>
            <a:r>
              <a:rPr lang="nl-NL" dirty="0" err="1">
                <a:sym typeface="Wingdings" panose="05000000000000000000" pitchFamily="2" charset="2"/>
              </a:rPr>
              <a:t>liraglutide</a:t>
            </a:r>
            <a:r>
              <a:rPr lang="nl-NL" dirty="0">
                <a:sym typeface="Wingdings" panose="05000000000000000000" pitchFamily="2" charset="2"/>
              </a:rPr>
              <a:t> (</a:t>
            </a:r>
            <a:r>
              <a:rPr lang="nl-NL" dirty="0" err="1">
                <a:sym typeface="Wingdings" panose="05000000000000000000" pitchFamily="2" charset="2"/>
              </a:rPr>
              <a:t>Victoza</a:t>
            </a:r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®) </a:t>
            </a:r>
            <a:r>
              <a:rPr lang="nl-NL" dirty="0">
                <a:sym typeface="Wingdings" panose="05000000000000000000" pitchFamily="2" charset="2"/>
              </a:rPr>
              <a:t> 88%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>
                <a:sym typeface="Wingdings" panose="05000000000000000000" pitchFamily="2" charset="2"/>
              </a:rPr>
              <a:t>Binnen de SGLT-2-remmers: </a:t>
            </a:r>
            <a:r>
              <a:rPr lang="nl-NL" dirty="0" err="1">
                <a:sym typeface="Wingdings" panose="05000000000000000000" pitchFamily="2" charset="2"/>
              </a:rPr>
              <a:t>dapagliflozine</a:t>
            </a:r>
            <a:r>
              <a:rPr lang="nl-NL" dirty="0">
                <a:sym typeface="Wingdings" panose="05000000000000000000" pitchFamily="2" charset="2"/>
              </a:rPr>
              <a:t> (</a:t>
            </a:r>
            <a:r>
              <a:rPr lang="nl-NL" dirty="0" err="1">
                <a:sym typeface="Wingdings" panose="05000000000000000000" pitchFamily="2" charset="2"/>
              </a:rPr>
              <a:t>Forxiga</a:t>
            </a:r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®) </a:t>
            </a:r>
            <a:r>
              <a:rPr lang="nl-NL" dirty="0">
                <a:sym typeface="Wingdings" panose="05000000000000000000" pitchFamily="2" charset="2"/>
              </a:rPr>
              <a:t> 95%</a:t>
            </a:r>
          </a:p>
          <a:p>
            <a:pPr>
              <a:buFont typeface="Arial" panose="020B0604020202020204" pitchFamily="34" charset="0"/>
              <a:buChar char="•"/>
            </a:pPr>
            <a:endParaRPr lang="nl-NL" dirty="0">
              <a:sym typeface="Wingdings" panose="05000000000000000000" pitchFamily="2" charset="2"/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0" y="6692440"/>
            <a:ext cx="558011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altLang="nl-NL" sz="800" dirty="0"/>
              <a:t>Het Instituut voor Verantwoord Medicijngebruik is niet verantwoordelijk voor de inhoud van deze dia</a:t>
            </a:r>
            <a:endParaRPr lang="nl-NL" sz="800" dirty="0"/>
          </a:p>
        </p:txBody>
      </p:sp>
      <p:sp>
        <p:nvSpPr>
          <p:cNvPr id="6" name="Rechthoek 5"/>
          <p:cNvSpPr/>
          <p:nvPr/>
        </p:nvSpPr>
        <p:spPr>
          <a:xfrm>
            <a:off x="0" y="6584718"/>
            <a:ext cx="639045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nl-NL" sz="800" dirty="0"/>
              <a:t>Bron: GIP / Zorginstituut Nederland, Geactualiseerd op: 21-04-2015</a:t>
            </a:r>
            <a:endParaRPr lang="nl-NL" sz="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65711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altLang="nl-NL" b="1" dirty="0"/>
              <a:t>Insuline </a:t>
            </a:r>
            <a:r>
              <a:rPr lang="nl-NL" altLang="nl-NL" b="1" dirty="0" err="1"/>
              <a:t>glargine</a:t>
            </a:r>
            <a:r>
              <a:rPr lang="nl-NL" altLang="nl-NL" b="1" dirty="0"/>
              <a:t> (</a:t>
            </a:r>
            <a:r>
              <a:rPr lang="nl-NL" altLang="nl-NL" b="1" dirty="0" err="1"/>
              <a:t>Toujeo</a:t>
            </a:r>
            <a:r>
              <a:rPr lang="nl-NL" altLang="nl-NL" b="1" baseline="30000" dirty="0"/>
              <a:t>®</a:t>
            </a:r>
            <a:r>
              <a:rPr lang="nl-NL" altLang="nl-NL" b="1" dirty="0"/>
              <a:t>): 300 E/ml</a:t>
            </a:r>
            <a:br>
              <a:rPr lang="nl-NL" altLang="nl-NL" b="1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1 jaar studie </a:t>
            </a:r>
            <a:r>
              <a:rPr lang="nl-NL" dirty="0" err="1"/>
              <a:t>glargine</a:t>
            </a:r>
            <a:r>
              <a:rPr lang="nl-NL" dirty="0"/>
              <a:t> 300 eh/ml </a:t>
            </a:r>
            <a:r>
              <a:rPr lang="nl-NL" dirty="0" err="1"/>
              <a:t>vs</a:t>
            </a:r>
            <a:r>
              <a:rPr lang="nl-NL" dirty="0"/>
              <a:t> 100 eh/ml</a:t>
            </a:r>
          </a:p>
          <a:p>
            <a:r>
              <a:rPr lang="nl-NL" dirty="0"/>
              <a:t>HbA1C daling 0,91 (gl300) </a:t>
            </a:r>
            <a:r>
              <a:rPr lang="nl-NL" dirty="0" err="1"/>
              <a:t>vs</a:t>
            </a:r>
            <a:r>
              <a:rPr lang="nl-NL" dirty="0"/>
              <a:t> 0,80 (gl100)</a:t>
            </a:r>
          </a:p>
          <a:p>
            <a:r>
              <a:rPr lang="nl-NL" dirty="0"/>
              <a:t>% &gt;1 nachtelijke hypo 38,7% </a:t>
            </a:r>
            <a:r>
              <a:rPr lang="nl-NL" dirty="0" err="1"/>
              <a:t>vs</a:t>
            </a:r>
            <a:r>
              <a:rPr lang="nl-NL" dirty="0"/>
              <a:t> 45,7% (2pp-2,4pp)</a:t>
            </a:r>
          </a:p>
          <a:p>
            <a:r>
              <a:rPr lang="nl-NL" dirty="0"/>
              <a:t>%&gt;1 hypo 73,1% </a:t>
            </a:r>
            <a:r>
              <a:rPr lang="nl-NL" dirty="0" err="1"/>
              <a:t>vs</a:t>
            </a:r>
            <a:r>
              <a:rPr lang="nl-NL" dirty="0"/>
              <a:t> 75,8% (13,7pp-14,10pp)</a:t>
            </a:r>
          </a:p>
          <a:p>
            <a:endParaRPr lang="nl-NL" sz="1800" dirty="0"/>
          </a:p>
          <a:p>
            <a:r>
              <a:rPr lang="nl-NL" sz="1800" dirty="0" err="1"/>
              <a:t>R.Ritzel</a:t>
            </a:r>
            <a:r>
              <a:rPr lang="nl-NL" sz="1800" dirty="0"/>
              <a:t>. </a:t>
            </a:r>
            <a:r>
              <a:rPr lang="nl-NL" sz="1800" dirty="0" err="1"/>
              <a:t>Patient</a:t>
            </a:r>
            <a:r>
              <a:rPr lang="nl-NL" sz="1800" dirty="0"/>
              <a:t>-level meta-analysis of 1y </a:t>
            </a:r>
            <a:r>
              <a:rPr lang="nl-NL" sz="1800" dirty="0" err="1"/>
              <a:t>phase</a:t>
            </a:r>
            <a:r>
              <a:rPr lang="nl-NL" sz="1800" dirty="0"/>
              <a:t> 3a EDITION type 2 diabetes mellitus studies: </a:t>
            </a:r>
            <a:r>
              <a:rPr lang="nl-NL" sz="1800" dirty="0" err="1"/>
              <a:t>glycaemic</a:t>
            </a:r>
            <a:r>
              <a:rPr lang="nl-NL" sz="1800" dirty="0"/>
              <a:t> control </a:t>
            </a:r>
            <a:r>
              <a:rPr lang="nl-NL" sz="1800" dirty="0" err="1"/>
              <a:t>and</a:t>
            </a:r>
            <a:r>
              <a:rPr lang="nl-NL" sz="1800" dirty="0"/>
              <a:t> </a:t>
            </a:r>
            <a:r>
              <a:rPr lang="nl-NL" sz="1800" dirty="0" err="1"/>
              <a:t>hypoglycaemia</a:t>
            </a:r>
            <a:r>
              <a:rPr lang="nl-NL" sz="1800" dirty="0"/>
              <a:t> </a:t>
            </a:r>
            <a:r>
              <a:rPr lang="nl-NL" sz="1800" dirty="0" err="1"/>
              <a:t>with</a:t>
            </a:r>
            <a:r>
              <a:rPr lang="nl-NL" sz="1800" dirty="0"/>
              <a:t> </a:t>
            </a:r>
            <a:r>
              <a:rPr lang="nl-NL" sz="1800" dirty="0" err="1"/>
              <a:t>insulin</a:t>
            </a:r>
            <a:r>
              <a:rPr lang="nl-NL" sz="1800" dirty="0"/>
              <a:t> </a:t>
            </a:r>
            <a:r>
              <a:rPr lang="nl-NL" sz="1800" dirty="0" err="1"/>
              <a:t>glargine</a:t>
            </a:r>
            <a:r>
              <a:rPr lang="nl-NL" sz="1800" dirty="0"/>
              <a:t> 300 U/ml (Gla-300) </a:t>
            </a:r>
            <a:r>
              <a:rPr lang="nl-NL" sz="1800" dirty="0" err="1"/>
              <a:t>vs</a:t>
            </a:r>
            <a:r>
              <a:rPr lang="nl-NL" sz="1800" dirty="0"/>
              <a:t> </a:t>
            </a:r>
            <a:r>
              <a:rPr lang="nl-NL" sz="1800" dirty="0" err="1"/>
              <a:t>glargine</a:t>
            </a:r>
            <a:r>
              <a:rPr lang="nl-NL" sz="1800" dirty="0"/>
              <a:t> 100 U/ml (Gla-100) || </a:t>
            </a:r>
            <a:r>
              <a:rPr lang="nl-NL" sz="1800" b="1" dirty="0"/>
              <a:t>Abstract #975 EASD 2015</a:t>
            </a:r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67678512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/>
              <a:t>Insuline </a:t>
            </a:r>
            <a:r>
              <a:rPr lang="nl-NL" altLang="nl-NL" dirty="0" err="1"/>
              <a:t>glargine</a:t>
            </a:r>
            <a:endParaRPr lang="nl-NL" altLang="nl-NL" dirty="0"/>
          </a:p>
        </p:txBody>
      </p:sp>
      <p:sp>
        <p:nvSpPr>
          <p:cNvPr id="31747" name="Tijdelijke aanduiding voor inhoud 2" descr="textFieldBg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nl-NL" altLang="nl-NL" b="1" dirty="0"/>
              <a:t>Insuline </a:t>
            </a:r>
            <a:r>
              <a:rPr lang="nl-NL" altLang="nl-NL" b="1" dirty="0" err="1"/>
              <a:t>glargine</a:t>
            </a:r>
            <a:r>
              <a:rPr lang="nl-NL" altLang="nl-NL" b="1" dirty="0"/>
              <a:t> (</a:t>
            </a:r>
            <a:r>
              <a:rPr lang="nl-NL" altLang="nl-NL" b="1" dirty="0" err="1"/>
              <a:t>Toujeo</a:t>
            </a:r>
            <a:r>
              <a:rPr lang="nl-NL" altLang="nl-NL" b="1" baseline="30000" dirty="0"/>
              <a:t>®</a:t>
            </a:r>
            <a:r>
              <a:rPr lang="nl-NL" altLang="nl-NL" b="1" dirty="0"/>
              <a:t>): 300 E/ml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l-NL" altLang="nl-NL" dirty="0"/>
              <a:t>vanwege hogere sterkte kleiner injectievolume dan bij insuline </a:t>
            </a:r>
            <a:r>
              <a:rPr lang="nl-NL" altLang="nl-NL" dirty="0" err="1"/>
              <a:t>glargine</a:t>
            </a:r>
            <a:r>
              <a:rPr lang="nl-NL" altLang="nl-NL" dirty="0"/>
              <a:t> (</a:t>
            </a:r>
            <a:r>
              <a:rPr lang="nl-NL" altLang="nl-NL" dirty="0" err="1"/>
              <a:t>Lantus</a:t>
            </a:r>
            <a:r>
              <a:rPr lang="nl-NL" altLang="nl-NL" baseline="30000" dirty="0"/>
              <a:t>®</a:t>
            </a:r>
            <a:r>
              <a:rPr lang="nl-NL" altLang="nl-NL" dirty="0"/>
              <a:t>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l-NL" altLang="nl-NL" dirty="0"/>
              <a:t>minder (nachtelijke) </a:t>
            </a:r>
            <a:r>
              <a:rPr lang="nl-NL" altLang="nl-NL" dirty="0" err="1"/>
              <a:t>hypoglycemieeën</a:t>
            </a:r>
            <a:r>
              <a:rPr lang="nl-NL" altLang="nl-NL" dirty="0"/>
              <a:t> dan bij het preparaat van 100 E/</a:t>
            </a:r>
            <a:r>
              <a:rPr lang="nl-NL" altLang="nl-NL" dirty="0" err="1"/>
              <a:t>mL</a:t>
            </a:r>
            <a:endParaRPr lang="nl-NL" altLang="nl-NL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nl-NL" altLang="nl-NL" dirty="0"/>
              <a:t>maximaal 80 E/injectie, bij hogere dosering moeten patiënten de dosering op twee plaatsen injecteren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l-NL" altLang="nl-NL" dirty="0"/>
              <a:t>beide </a:t>
            </a:r>
            <a:r>
              <a:rPr lang="nl-NL" altLang="nl-NL" dirty="0" err="1"/>
              <a:t>insulinen</a:t>
            </a:r>
            <a:r>
              <a:rPr lang="nl-NL" altLang="nl-NL" dirty="0"/>
              <a:t> zijn niet bio-equivalent, dus voor omrekenen dosering is correctiefactor nodig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nl-NL" altLang="nl-NL" dirty="0"/>
          </a:p>
          <a:p>
            <a:pPr>
              <a:buFont typeface="Arial" panose="020B0604020202020204" pitchFamily="34" charset="0"/>
              <a:buChar char="•"/>
            </a:pPr>
            <a:r>
              <a:rPr lang="nl-NL" altLang="nl-NL" dirty="0"/>
              <a:t>Insuline </a:t>
            </a:r>
            <a:r>
              <a:rPr lang="nl-NL" altLang="nl-NL" dirty="0" err="1"/>
              <a:t>glargine</a:t>
            </a:r>
            <a:r>
              <a:rPr lang="nl-NL" altLang="nl-NL" dirty="0"/>
              <a:t> 100 E/ml ook generiek beschikbaar </a:t>
            </a:r>
            <a:r>
              <a:rPr lang="nl-NL" altLang="nl-NL" b="1" dirty="0"/>
              <a:t>(</a:t>
            </a:r>
            <a:r>
              <a:rPr lang="nl-NL" altLang="nl-NL" b="1" dirty="0" err="1"/>
              <a:t>Abasaglar</a:t>
            </a:r>
            <a:r>
              <a:rPr lang="nl-NL" altLang="nl-NL" b="1" baseline="30000" dirty="0"/>
              <a:t>®</a:t>
            </a:r>
            <a:r>
              <a:rPr lang="nl-NL" altLang="nl-NL" b="1" dirty="0"/>
              <a:t>)</a:t>
            </a:r>
          </a:p>
          <a:p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130268095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Insuline </a:t>
            </a:r>
            <a:r>
              <a:rPr lang="nl-NL" dirty="0" err="1"/>
              <a:t>Degludec</a:t>
            </a:r>
            <a:r>
              <a:rPr lang="nl-NL" dirty="0"/>
              <a:t> (</a:t>
            </a:r>
            <a:r>
              <a:rPr lang="nl-NL" dirty="0" err="1"/>
              <a:t>tresiba</a:t>
            </a:r>
            <a:r>
              <a:rPr lang="nl-NL" dirty="0"/>
              <a:t>)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/>
              <a:t>langwerkend insuline (tot 42 uur) eenmaal per dag subcutaan. </a:t>
            </a:r>
          </a:p>
          <a:p>
            <a:r>
              <a:rPr lang="nl-NL" dirty="0"/>
              <a:t>risico op (nachtelijke) </a:t>
            </a:r>
            <a:r>
              <a:rPr lang="nl-NL" dirty="0" err="1"/>
              <a:t>hypoglykemieën</a:t>
            </a:r>
            <a:r>
              <a:rPr lang="nl-NL" dirty="0"/>
              <a:t> mogelijk verkleind ten opzichte van korter werkende </a:t>
            </a:r>
            <a:r>
              <a:rPr lang="nl-NL" dirty="0" err="1"/>
              <a:t>insulinen</a:t>
            </a:r>
            <a:r>
              <a:rPr lang="nl-NL" dirty="0"/>
              <a:t>.</a:t>
            </a:r>
          </a:p>
          <a:p>
            <a:r>
              <a:rPr lang="nl-NL" dirty="0"/>
              <a:t>mogelijk een verhoogd cardiovasculair risico.</a:t>
            </a:r>
          </a:p>
          <a:p>
            <a:r>
              <a:rPr lang="nl-NL" dirty="0"/>
              <a:t>In opdracht van de FDA is Novo </a:t>
            </a:r>
            <a:r>
              <a:rPr lang="nl-NL" dirty="0" err="1"/>
              <a:t>Nordisk</a:t>
            </a:r>
            <a:r>
              <a:rPr lang="nl-NL" dirty="0"/>
              <a:t> hierom post-marketing onderzoek gestart op naar de cardiovasculaire veiligheid van insuline </a:t>
            </a:r>
            <a:r>
              <a:rPr lang="nl-NL" dirty="0" err="1"/>
              <a:t>degludec</a:t>
            </a:r>
            <a:r>
              <a:rPr lang="nl-NL" dirty="0"/>
              <a:t> (2012)</a:t>
            </a:r>
          </a:p>
          <a:p>
            <a:r>
              <a:rPr lang="nl-NL" dirty="0"/>
              <a:t>Bron: </a:t>
            </a:r>
            <a:r>
              <a:rPr lang="nl-NL" dirty="0" err="1"/>
              <a:t>www.medicijnbalans.nl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471958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Insuline </a:t>
            </a:r>
            <a:r>
              <a:rPr lang="nl-NL" dirty="0" err="1"/>
              <a:t>Degludec</a:t>
            </a:r>
            <a:r>
              <a:rPr lang="nl-NL" dirty="0"/>
              <a:t> (</a:t>
            </a:r>
            <a:r>
              <a:rPr lang="nl-NL" dirty="0" err="1"/>
              <a:t>tresiba</a:t>
            </a:r>
            <a:r>
              <a:rPr lang="nl-NL" dirty="0"/>
              <a:t>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nl-NL" sz="1800" dirty="0"/>
          </a:p>
          <a:p>
            <a:r>
              <a:rPr lang="nl-NL" sz="2900" b="1" dirty="0"/>
              <a:t>Risico op </a:t>
            </a:r>
            <a:r>
              <a:rPr lang="nl-NL" sz="2900" b="1" dirty="0" err="1"/>
              <a:t>hypo’s</a:t>
            </a:r>
            <a:r>
              <a:rPr lang="nl-NL" sz="2900" b="1" dirty="0"/>
              <a:t> </a:t>
            </a:r>
            <a:r>
              <a:rPr lang="nl-NL" sz="2900" b="1" dirty="0" err="1"/>
              <a:t>degludec</a:t>
            </a:r>
            <a:r>
              <a:rPr lang="nl-NL" sz="2900" b="1" dirty="0"/>
              <a:t> </a:t>
            </a:r>
            <a:r>
              <a:rPr lang="nl-NL" sz="2900" b="1" dirty="0" err="1"/>
              <a:t>vs</a:t>
            </a:r>
            <a:r>
              <a:rPr lang="nl-NL" sz="2900" b="1" dirty="0"/>
              <a:t> </a:t>
            </a:r>
            <a:r>
              <a:rPr lang="nl-NL" sz="2900" b="1" dirty="0" err="1"/>
              <a:t>glargine</a:t>
            </a:r>
            <a:r>
              <a:rPr lang="nl-NL" sz="2900" b="1" dirty="0"/>
              <a:t>: nauwelijks verschil</a:t>
            </a:r>
          </a:p>
          <a:p>
            <a:endParaRPr lang="nl-NL" sz="2900" b="1" dirty="0"/>
          </a:p>
          <a:p>
            <a:r>
              <a:rPr lang="nl-NL" sz="2900" dirty="0"/>
              <a:t>Ernstige </a:t>
            </a:r>
            <a:r>
              <a:rPr lang="nl-NL" sz="2900" dirty="0" err="1"/>
              <a:t>hypo’s</a:t>
            </a:r>
            <a:r>
              <a:rPr lang="nl-NL" sz="2900" dirty="0"/>
              <a:t> : BEGIN </a:t>
            </a:r>
            <a:r>
              <a:rPr lang="nl-NL" sz="2900" dirty="0" err="1"/>
              <a:t>Once</a:t>
            </a:r>
            <a:r>
              <a:rPr lang="nl-NL" sz="2900" dirty="0"/>
              <a:t> Long </a:t>
            </a:r>
            <a:r>
              <a:rPr lang="nl-NL" sz="2900" dirty="0" err="1"/>
              <a:t>study</a:t>
            </a:r>
            <a:r>
              <a:rPr lang="nl-NL" sz="2900" dirty="0"/>
              <a:t>, lager in </a:t>
            </a:r>
            <a:r>
              <a:rPr lang="nl-NL" sz="2900" dirty="0" err="1"/>
              <a:t>the</a:t>
            </a:r>
            <a:r>
              <a:rPr lang="nl-NL" sz="2900" dirty="0"/>
              <a:t> </a:t>
            </a:r>
            <a:r>
              <a:rPr lang="nl-NL" sz="2900" dirty="0" err="1"/>
              <a:t>IDeg</a:t>
            </a:r>
            <a:r>
              <a:rPr lang="nl-NL" sz="2900" dirty="0"/>
              <a:t> versus </a:t>
            </a:r>
            <a:r>
              <a:rPr lang="nl-NL" sz="2900" dirty="0" err="1"/>
              <a:t>IGla</a:t>
            </a:r>
            <a:r>
              <a:rPr lang="nl-NL" sz="2900" dirty="0"/>
              <a:t> arm, ie, 0.14 (</a:t>
            </a:r>
            <a:r>
              <a:rPr lang="nl-NL" sz="2900" i="1" dirty="0"/>
              <a:t>P</a:t>
            </a:r>
            <a:r>
              <a:rPr lang="nl-NL" sz="2900" dirty="0"/>
              <a:t>=0.017) versus 0.31 (</a:t>
            </a:r>
            <a:r>
              <a:rPr lang="nl-NL" sz="2900" i="1" dirty="0"/>
              <a:t>P</a:t>
            </a:r>
            <a:r>
              <a:rPr lang="nl-NL" sz="2900" dirty="0"/>
              <a:t>=0.023) na 1 en 2 jaar.</a:t>
            </a:r>
          </a:p>
          <a:p>
            <a:r>
              <a:rPr lang="nl-NL" sz="2900" dirty="0"/>
              <a:t>Maar aantallen waren erg laag (7 episodes in 8/257 </a:t>
            </a:r>
            <a:r>
              <a:rPr lang="nl-NL" sz="2900" dirty="0" err="1"/>
              <a:t>patients</a:t>
            </a:r>
            <a:r>
              <a:rPr lang="nl-NL" sz="2900" dirty="0"/>
              <a:t> in </a:t>
            </a:r>
            <a:r>
              <a:rPr lang="nl-NL" sz="2900" dirty="0" err="1"/>
              <a:t>the</a:t>
            </a:r>
            <a:r>
              <a:rPr lang="nl-NL" sz="2900" dirty="0"/>
              <a:t> </a:t>
            </a:r>
            <a:r>
              <a:rPr lang="nl-NL" sz="2900" dirty="0" err="1"/>
              <a:t>IGla</a:t>
            </a:r>
            <a:r>
              <a:rPr lang="nl-NL" sz="2900" dirty="0"/>
              <a:t> </a:t>
            </a:r>
            <a:r>
              <a:rPr lang="nl-NL" sz="2900" dirty="0" err="1"/>
              <a:t>group</a:t>
            </a:r>
            <a:r>
              <a:rPr lang="nl-NL" sz="2900" dirty="0"/>
              <a:t> en 6 episodes in 7/766 </a:t>
            </a:r>
            <a:r>
              <a:rPr lang="nl-NL" sz="2900" dirty="0" err="1"/>
              <a:t>patients</a:t>
            </a:r>
            <a:r>
              <a:rPr lang="nl-NL" sz="2900" dirty="0"/>
              <a:t> in </a:t>
            </a:r>
            <a:r>
              <a:rPr lang="nl-NL" sz="2900" dirty="0" err="1"/>
              <a:t>the</a:t>
            </a:r>
            <a:r>
              <a:rPr lang="nl-NL" sz="2900" dirty="0"/>
              <a:t> </a:t>
            </a:r>
            <a:r>
              <a:rPr lang="nl-NL" sz="2900" dirty="0" err="1"/>
              <a:t>IDeg</a:t>
            </a:r>
            <a:r>
              <a:rPr lang="nl-NL" sz="2900" dirty="0"/>
              <a:t> </a:t>
            </a:r>
            <a:r>
              <a:rPr lang="nl-NL" sz="2900" dirty="0" err="1"/>
              <a:t>group</a:t>
            </a:r>
            <a:r>
              <a:rPr lang="nl-NL" sz="2900" dirty="0"/>
              <a:t>)</a:t>
            </a:r>
          </a:p>
          <a:p>
            <a:r>
              <a:rPr lang="nl-NL" sz="2900" dirty="0"/>
              <a:t> meta-analyse van 5 studies in T2DM </a:t>
            </a:r>
            <a:r>
              <a:rPr lang="nl-NL" sz="2900" dirty="0" err="1"/>
              <a:t>IDeg</a:t>
            </a:r>
            <a:r>
              <a:rPr lang="nl-NL" sz="2900" dirty="0"/>
              <a:t> overall </a:t>
            </a:r>
            <a:r>
              <a:rPr lang="nl-NL" sz="2900" dirty="0" err="1"/>
              <a:t>tov</a:t>
            </a:r>
            <a:r>
              <a:rPr lang="nl-NL" sz="2900" dirty="0"/>
              <a:t> </a:t>
            </a:r>
            <a:r>
              <a:rPr lang="nl-NL" sz="2900" dirty="0" err="1"/>
              <a:t>IGLa</a:t>
            </a:r>
            <a:r>
              <a:rPr lang="nl-NL" sz="2900" dirty="0"/>
              <a:t> </a:t>
            </a:r>
            <a:r>
              <a:rPr lang="nl-NL" sz="2900" dirty="0" err="1"/>
              <a:t>hypoglycemia</a:t>
            </a:r>
            <a:r>
              <a:rPr lang="nl-NL" sz="2900" dirty="0"/>
              <a:t> (</a:t>
            </a:r>
            <a:r>
              <a:rPr lang="nl-NL" sz="2900" dirty="0" err="1"/>
              <a:t>estimated</a:t>
            </a:r>
            <a:r>
              <a:rPr lang="nl-NL" sz="2900" dirty="0"/>
              <a:t> </a:t>
            </a:r>
            <a:r>
              <a:rPr lang="nl-NL" sz="2900" dirty="0" err="1"/>
              <a:t>rate</a:t>
            </a:r>
            <a:r>
              <a:rPr lang="nl-NL" sz="2900" dirty="0"/>
              <a:t> ratio [ERR] 0.83 [0.74–0.94]) </a:t>
            </a:r>
            <a:r>
              <a:rPr lang="nl-NL" sz="2900" dirty="0" err="1"/>
              <a:t>nocturnal</a:t>
            </a:r>
            <a:r>
              <a:rPr lang="nl-NL" sz="2900" dirty="0"/>
              <a:t> </a:t>
            </a:r>
            <a:r>
              <a:rPr lang="nl-NL" sz="2900" dirty="0" err="1"/>
              <a:t>hypoglycemia</a:t>
            </a:r>
            <a:r>
              <a:rPr lang="nl-NL" sz="2900" dirty="0"/>
              <a:t> (ERR 0.68 [0.57–0.82]). </a:t>
            </a:r>
          </a:p>
          <a:p>
            <a:r>
              <a:rPr lang="nl-NL" sz="2900" dirty="0"/>
              <a:t>Echter beide middelen even effectief in reductie nachtelijke </a:t>
            </a:r>
            <a:r>
              <a:rPr lang="nl-NL" sz="2900" dirty="0" err="1"/>
              <a:t>hypo’s</a:t>
            </a:r>
            <a:r>
              <a:rPr lang="nl-NL" sz="2900" dirty="0"/>
              <a:t> (ERR 0.81 [0.42–1.56]). </a:t>
            </a:r>
          </a:p>
          <a:p>
            <a:endParaRPr lang="nl-NL" sz="2900" dirty="0"/>
          </a:p>
          <a:p>
            <a:endParaRPr lang="nl-NL" sz="2900" dirty="0"/>
          </a:p>
          <a:p>
            <a:endParaRPr lang="nl-NL" sz="1800" dirty="0"/>
          </a:p>
          <a:p>
            <a:r>
              <a:rPr lang="nl-NL" sz="1800" dirty="0" err="1"/>
              <a:t>P.Tuillier</a:t>
            </a:r>
            <a:r>
              <a:rPr lang="nl-NL" sz="1800" dirty="0"/>
              <a:t>, </a:t>
            </a:r>
            <a:r>
              <a:rPr lang="nl-NL" sz="1800" b="1" dirty="0"/>
              <a:t>Long-term </a:t>
            </a:r>
            <a:r>
              <a:rPr lang="nl-NL" sz="1800" b="1" dirty="0" err="1"/>
              <a:t>safety</a:t>
            </a:r>
            <a:r>
              <a:rPr lang="nl-NL" sz="1800" b="1" dirty="0"/>
              <a:t> </a:t>
            </a:r>
            <a:r>
              <a:rPr lang="nl-NL" sz="1800" b="1" dirty="0" err="1"/>
              <a:t>and</a:t>
            </a:r>
            <a:r>
              <a:rPr lang="nl-NL" sz="1800" b="1" dirty="0"/>
              <a:t> </a:t>
            </a:r>
            <a:r>
              <a:rPr lang="nl-NL" sz="1800" b="1" dirty="0" err="1"/>
              <a:t>efficacy</a:t>
            </a:r>
            <a:r>
              <a:rPr lang="nl-NL" sz="1800" b="1" dirty="0"/>
              <a:t> of </a:t>
            </a:r>
            <a:r>
              <a:rPr lang="nl-NL" sz="1800" b="1" dirty="0" err="1"/>
              <a:t>insulin</a:t>
            </a:r>
            <a:r>
              <a:rPr lang="nl-NL" sz="1800" b="1" dirty="0"/>
              <a:t> </a:t>
            </a:r>
            <a:r>
              <a:rPr lang="nl-NL" sz="1800" b="1" dirty="0" err="1"/>
              <a:t>degludec</a:t>
            </a:r>
            <a:r>
              <a:rPr lang="nl-NL" sz="1800" b="1" dirty="0"/>
              <a:t> in </a:t>
            </a:r>
            <a:r>
              <a:rPr lang="nl-NL" sz="1800" b="1" dirty="0" err="1"/>
              <a:t>the</a:t>
            </a:r>
            <a:r>
              <a:rPr lang="nl-NL" sz="1800" b="1" dirty="0"/>
              <a:t> management of type 2 diabetes </a:t>
            </a:r>
            <a:r>
              <a:rPr lang="de-DE" sz="1800" dirty="0"/>
              <a:t>Diabetes </a:t>
            </a:r>
            <a:r>
              <a:rPr lang="de-DE" sz="1800" dirty="0" err="1"/>
              <a:t>Metab</a:t>
            </a:r>
            <a:r>
              <a:rPr lang="de-DE" sz="1800" dirty="0"/>
              <a:t> </a:t>
            </a:r>
            <a:r>
              <a:rPr lang="de-DE" sz="1800" dirty="0" err="1"/>
              <a:t>Syndr</a:t>
            </a:r>
            <a:r>
              <a:rPr lang="de-DE" sz="1800" dirty="0"/>
              <a:t> </a:t>
            </a:r>
            <a:r>
              <a:rPr lang="de-DE" sz="1800" dirty="0" err="1"/>
              <a:t>Obes</a:t>
            </a:r>
            <a:r>
              <a:rPr lang="de-DE" sz="1800" dirty="0"/>
              <a:t>. 2015; 8: 483–493.</a:t>
            </a:r>
            <a:endParaRPr lang="nl-NL" sz="1800" b="1" dirty="0"/>
          </a:p>
          <a:p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97539853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Prijzen insuline </a:t>
            </a:r>
            <a:r>
              <a:rPr lang="nl-NL" dirty="0" err="1"/>
              <a:t>glargine</a:t>
            </a:r>
            <a:r>
              <a:rPr lang="nl-NL" dirty="0"/>
              <a:t> preparaten</a:t>
            </a:r>
          </a:p>
        </p:txBody>
      </p:sp>
      <p:graphicFrame>
        <p:nvGraphicFramePr>
          <p:cNvPr id="6" name="Tijdelijke aanduiding voor inhou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6901346"/>
              </p:ext>
            </p:extLst>
          </p:nvPr>
        </p:nvGraphicFramePr>
        <p:xfrm>
          <a:off x="914400" y="1600200"/>
          <a:ext cx="7772400" cy="357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Preparaat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Prijs</a:t>
                      </a:r>
                      <a:r>
                        <a:rPr lang="nl-NL" baseline="0" dirty="0"/>
                        <a:t> per 1000 E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LANTUS INJ 100E/ML PATROON 3ML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€36,24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LANTUS INJ 100E/ML FLACON 10ML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€39,76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LANTUS SOLOSTAR INJ 100E/ML PEN 3ML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€36,47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ABASAGLAR INJVLST 100E/ML PEN 3ML</a:t>
                      </a:r>
                      <a:endParaRPr lang="nl-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dirty="0"/>
                        <a:t>€32,30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TOUJEO SOLOSTAR INJ 300E/ML PEN 1,5ML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€36,47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hthoek 4"/>
          <p:cNvSpPr/>
          <p:nvPr/>
        </p:nvSpPr>
        <p:spPr>
          <a:xfrm>
            <a:off x="-17528" y="6670098"/>
            <a:ext cx="571723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800" dirty="0">
                <a:solidFill>
                  <a:srgbClr val="000066"/>
                </a:solidFill>
              </a:rPr>
              <a:t>Het Instituut voor Verantwoord Medicijngebruik is niet verantwoordelijk voor de inhoud van deze dia</a:t>
            </a:r>
            <a:endParaRPr lang="nl-NL" sz="800" dirty="0">
              <a:solidFill>
                <a:srgbClr val="000066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-17528" y="6562376"/>
            <a:ext cx="23614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sz="800" dirty="0">
                <a:solidFill>
                  <a:srgbClr val="000066"/>
                </a:solidFill>
              </a:rPr>
              <a:t>Bron: medicijnkosten.nl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1043608" y="5589240"/>
            <a:ext cx="6480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sz="1400" b="1" dirty="0">
                <a:solidFill>
                  <a:srgbClr val="000066"/>
                </a:solidFill>
              </a:rPr>
              <a:t>Insuline </a:t>
            </a:r>
            <a:r>
              <a:rPr lang="nl-NL" sz="1400" b="1" dirty="0" err="1">
                <a:solidFill>
                  <a:srgbClr val="000066"/>
                </a:solidFill>
              </a:rPr>
              <a:t>isofaan</a:t>
            </a:r>
            <a:r>
              <a:rPr lang="nl-NL" sz="1400" b="1" dirty="0">
                <a:solidFill>
                  <a:srgbClr val="000066"/>
                </a:solidFill>
              </a:rPr>
              <a:t> (</a:t>
            </a:r>
            <a:r>
              <a:rPr lang="nl-NL" sz="1400" b="1" dirty="0" err="1">
                <a:solidFill>
                  <a:srgbClr val="000066"/>
                </a:solidFill>
              </a:rPr>
              <a:t>Insulatard</a:t>
            </a:r>
            <a:r>
              <a:rPr lang="nl-NL" sz="1400" b="1" dirty="0">
                <a:solidFill>
                  <a:srgbClr val="000066"/>
                </a:solidFill>
              </a:rPr>
              <a:t>®)  ongeveer </a:t>
            </a:r>
            <a:r>
              <a:rPr lang="az-Cyrl-AZ" sz="1400" b="1" dirty="0">
                <a:solidFill>
                  <a:srgbClr val="000066"/>
                </a:solidFill>
              </a:rPr>
              <a:t>Є</a:t>
            </a:r>
            <a:r>
              <a:rPr lang="en-US" sz="1400" b="1" dirty="0">
                <a:solidFill>
                  <a:srgbClr val="000066"/>
                </a:solidFill>
              </a:rPr>
              <a:t>18,- per 1000 E</a:t>
            </a:r>
            <a:endParaRPr lang="nl-NL" sz="1400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50965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Toekomst: insuline met GLP-1?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Verschenen:Insuline</a:t>
            </a:r>
            <a:r>
              <a:rPr lang="nl-NL" dirty="0"/>
              <a:t> </a:t>
            </a:r>
            <a:r>
              <a:rPr lang="nl-NL" dirty="0" err="1"/>
              <a:t>degludec</a:t>
            </a:r>
            <a:r>
              <a:rPr lang="nl-NL" dirty="0"/>
              <a:t>/</a:t>
            </a:r>
            <a:r>
              <a:rPr lang="nl-NL" dirty="0" err="1"/>
              <a:t>liraglutide</a:t>
            </a:r>
            <a:r>
              <a:rPr lang="nl-NL" dirty="0"/>
              <a:t> (</a:t>
            </a:r>
            <a:r>
              <a:rPr lang="nl-NL" dirty="0" err="1"/>
              <a:t>Xultophy</a:t>
            </a:r>
            <a:r>
              <a:rPr lang="nl-NL" dirty="0"/>
              <a:t>®) voor diabetespatiënten die onvoldoende reageren op GLP-1 agonisten. – </a:t>
            </a:r>
          </a:p>
          <a:p>
            <a:endParaRPr lang="nl-NL" sz="1800" dirty="0"/>
          </a:p>
          <a:p>
            <a:endParaRPr lang="nl-NL" sz="1800" dirty="0"/>
          </a:p>
          <a:p>
            <a:r>
              <a:rPr lang="nl-NL" sz="1800" dirty="0"/>
              <a:t>http://</a:t>
            </a:r>
            <a:r>
              <a:rPr lang="nl-NL" sz="1800" dirty="0" err="1"/>
              <a:t>www.medicijnbalans.nl</a:t>
            </a:r>
            <a:r>
              <a:rPr lang="nl-NL" sz="1800" dirty="0"/>
              <a:t>/medicijngroepen/nieuw-geregistreerd1/nieuws/50562#sthash.HnO7vFKh.dpuf</a:t>
            </a:r>
          </a:p>
        </p:txBody>
      </p:sp>
    </p:spTree>
    <p:extLst>
      <p:ext uri="{BB962C8B-B14F-4D97-AF65-F5344CB8AC3E}">
        <p14:creationId xmlns:p14="http://schemas.microsoft.com/office/powerpoint/2010/main" val="66580184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Toekomst: insuline met GLP-1?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NL" dirty="0"/>
              <a:t>RCT in Zweden, duur 24 </a:t>
            </a:r>
            <a:r>
              <a:rPr lang="nl-NL" dirty="0" err="1"/>
              <a:t>wk</a:t>
            </a:r>
            <a:endParaRPr lang="nl-NL" dirty="0"/>
          </a:p>
          <a:p>
            <a:r>
              <a:rPr lang="nl-NL" dirty="0"/>
              <a:t>Pt met DM2, HbA1C 7,5-11,5%, BMI 27-45</a:t>
            </a:r>
          </a:p>
          <a:p>
            <a:r>
              <a:rPr lang="nl-NL" dirty="0"/>
              <a:t>Meerdaags insuline schema. </a:t>
            </a:r>
            <a:r>
              <a:rPr lang="nl-NL" dirty="0" err="1"/>
              <a:t>Liragl</a:t>
            </a:r>
            <a:r>
              <a:rPr lang="nl-NL" dirty="0"/>
              <a:t> of placebo erbij</a:t>
            </a:r>
          </a:p>
          <a:p>
            <a:r>
              <a:rPr lang="nl-NL" dirty="0"/>
              <a:t>HbA1C -1,5% </a:t>
            </a:r>
            <a:r>
              <a:rPr lang="nl-NL" dirty="0" err="1"/>
              <a:t>vs</a:t>
            </a:r>
            <a:r>
              <a:rPr lang="nl-NL" dirty="0"/>
              <a:t> -0,4%</a:t>
            </a:r>
          </a:p>
          <a:p>
            <a:r>
              <a:rPr lang="nl-NL" dirty="0"/>
              <a:t>Gewicht -3,8kg </a:t>
            </a:r>
            <a:r>
              <a:rPr lang="nl-NL" dirty="0" err="1"/>
              <a:t>vs</a:t>
            </a:r>
            <a:r>
              <a:rPr lang="nl-NL" dirty="0"/>
              <a:t> 0 kg</a:t>
            </a:r>
          </a:p>
          <a:p>
            <a:r>
              <a:rPr lang="nl-NL" dirty="0"/>
              <a:t>Dagdosis insuline – 18,1EH </a:t>
            </a:r>
            <a:r>
              <a:rPr lang="nl-NL" dirty="0" err="1"/>
              <a:t>vs</a:t>
            </a:r>
            <a:r>
              <a:rPr lang="nl-NL" dirty="0"/>
              <a:t> 2,3EH</a:t>
            </a:r>
          </a:p>
          <a:p>
            <a:r>
              <a:rPr lang="nl-NL" dirty="0"/>
              <a:t>Geen ernstige </a:t>
            </a:r>
            <a:r>
              <a:rPr lang="nl-NL" dirty="0" err="1"/>
              <a:t>hypo’s</a:t>
            </a:r>
            <a:r>
              <a:rPr lang="nl-NL" dirty="0"/>
              <a:t> in beide groepen</a:t>
            </a:r>
          </a:p>
          <a:p>
            <a:endParaRPr lang="nl-NL" dirty="0"/>
          </a:p>
          <a:p>
            <a:r>
              <a:rPr lang="nl-NL" dirty="0"/>
              <a:t>Studie relatief kort</a:t>
            </a:r>
          </a:p>
          <a:p>
            <a:r>
              <a:rPr lang="nl-NL" dirty="0"/>
              <a:t>Effect op HVZ nog onbekend</a:t>
            </a:r>
            <a:endParaRPr lang="nl-NL" sz="1800" dirty="0"/>
          </a:p>
          <a:p>
            <a:endParaRPr lang="nl-NL" sz="1800" dirty="0"/>
          </a:p>
          <a:p>
            <a:r>
              <a:rPr lang="nl-NL" sz="1800" dirty="0" err="1"/>
              <a:t>M.Lind</a:t>
            </a:r>
            <a:r>
              <a:rPr lang="nl-NL" sz="1800" dirty="0"/>
              <a:t>. </a:t>
            </a:r>
            <a:r>
              <a:rPr lang="nl-NL" sz="1800" dirty="0" err="1"/>
              <a:t>Liraglutide</a:t>
            </a:r>
            <a:r>
              <a:rPr lang="nl-NL" sz="1800" dirty="0"/>
              <a:t> in </a:t>
            </a:r>
            <a:r>
              <a:rPr lang="nl-NL" sz="1800" dirty="0" err="1"/>
              <a:t>people</a:t>
            </a:r>
            <a:r>
              <a:rPr lang="nl-NL" sz="1800" dirty="0"/>
              <a:t> </a:t>
            </a:r>
            <a:r>
              <a:rPr lang="nl-NL" sz="1800" dirty="0" err="1"/>
              <a:t>treated</a:t>
            </a:r>
            <a:r>
              <a:rPr lang="nl-NL" sz="1800" dirty="0"/>
              <a:t> </a:t>
            </a:r>
            <a:r>
              <a:rPr lang="nl-NL" sz="1800" dirty="0" err="1"/>
              <a:t>for</a:t>
            </a:r>
            <a:r>
              <a:rPr lang="nl-NL" sz="1800" dirty="0"/>
              <a:t> type 2 diabetes </a:t>
            </a:r>
            <a:r>
              <a:rPr lang="nl-NL" sz="1800" dirty="0" err="1"/>
              <a:t>with</a:t>
            </a:r>
            <a:r>
              <a:rPr lang="nl-NL" sz="1800" dirty="0"/>
              <a:t> multiple </a:t>
            </a:r>
            <a:r>
              <a:rPr lang="nl-NL" sz="1800" dirty="0" err="1"/>
              <a:t>daily</a:t>
            </a:r>
            <a:r>
              <a:rPr lang="nl-NL" sz="1800" dirty="0"/>
              <a:t> </a:t>
            </a:r>
            <a:r>
              <a:rPr lang="nl-NL" sz="1800" dirty="0" err="1"/>
              <a:t>injections</a:t>
            </a:r>
            <a:r>
              <a:rPr lang="nl-NL" sz="1800" dirty="0"/>
              <a:t>: </a:t>
            </a:r>
            <a:r>
              <a:rPr lang="nl-NL" sz="1800" dirty="0" err="1"/>
              <a:t>randomised</a:t>
            </a:r>
            <a:r>
              <a:rPr lang="nl-NL" sz="1800" dirty="0"/>
              <a:t> </a:t>
            </a:r>
            <a:r>
              <a:rPr lang="nl-NL" sz="1800" dirty="0" err="1"/>
              <a:t>clinical</a:t>
            </a:r>
            <a:r>
              <a:rPr lang="nl-NL" sz="1800" dirty="0"/>
              <a:t> trial (MDI </a:t>
            </a:r>
            <a:r>
              <a:rPr lang="nl-NL" sz="1800" dirty="0" err="1"/>
              <a:t>liraglutide</a:t>
            </a:r>
            <a:r>
              <a:rPr lang="nl-NL" sz="1800" dirty="0"/>
              <a:t> trial). BMJ 2015;351:h5364</a:t>
            </a:r>
          </a:p>
        </p:txBody>
      </p:sp>
    </p:spTree>
    <p:extLst>
      <p:ext uri="{BB962C8B-B14F-4D97-AF65-F5344CB8AC3E}">
        <p14:creationId xmlns:p14="http://schemas.microsoft.com/office/powerpoint/2010/main" val="100014245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Nieuwe</a:t>
            </a:r>
            <a:r>
              <a:rPr lang="en-US" dirty="0"/>
              <a:t> </a:t>
            </a:r>
            <a:r>
              <a:rPr lang="en-US" dirty="0" err="1"/>
              <a:t>middelen</a:t>
            </a:r>
            <a:r>
              <a:rPr lang="en-US" dirty="0"/>
              <a:t> </a:t>
            </a:r>
            <a:r>
              <a:rPr lang="en-US" dirty="0" err="1"/>
              <a:t>meerwaarde</a:t>
            </a:r>
            <a:r>
              <a:rPr lang="en-US" dirty="0"/>
              <a:t> of </a:t>
            </a:r>
            <a:r>
              <a:rPr lang="en-US" dirty="0" err="1"/>
              <a:t>niet</a:t>
            </a:r>
            <a:r>
              <a:rPr lang="en-US" dirty="0"/>
              <a:t>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• Volg de NHG standaard!</a:t>
            </a:r>
          </a:p>
          <a:p>
            <a:r>
              <a:rPr lang="nl-NL" dirty="0"/>
              <a:t>• </a:t>
            </a:r>
            <a:r>
              <a:rPr lang="nl-NL" b="1" u="sng" dirty="0"/>
              <a:t>Diabetes behandelen is echter maatwerk! </a:t>
            </a:r>
          </a:p>
          <a:p>
            <a:pPr marL="0" indent="0"/>
            <a:r>
              <a:rPr lang="nl-NL" dirty="0"/>
              <a:t>• </a:t>
            </a:r>
            <a:r>
              <a:rPr lang="nl-NL" dirty="0" err="1"/>
              <a:t>Informed</a:t>
            </a:r>
            <a:r>
              <a:rPr lang="nl-NL" dirty="0"/>
              <a:t> consent en gezamenlijk met patiënt tot keuze therapie komen </a:t>
            </a:r>
            <a:endParaRPr lang="nl-NL" b="1" u="sng" dirty="0"/>
          </a:p>
          <a:p>
            <a:pPr marL="0" indent="0"/>
            <a:r>
              <a:rPr lang="nl-NL" dirty="0"/>
              <a:t>• </a:t>
            </a:r>
            <a:r>
              <a:rPr lang="nl-NL" b="1" dirty="0"/>
              <a:t>Acarbose</a:t>
            </a:r>
            <a:r>
              <a:rPr lang="nl-NL" dirty="0"/>
              <a:t> overwegen bij contra indicaties / bijwerkingen</a:t>
            </a:r>
          </a:p>
          <a:p>
            <a:r>
              <a:rPr lang="nl-NL" dirty="0"/>
              <a:t>op metformine en/of SU-derivaten of eventueel als triple therapie</a:t>
            </a:r>
          </a:p>
          <a:p>
            <a:r>
              <a:rPr lang="en-US" dirty="0"/>
              <a:t>(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mensen</a:t>
            </a:r>
            <a:r>
              <a:rPr lang="en-US" dirty="0"/>
              <a:t> die </a:t>
            </a:r>
            <a:r>
              <a:rPr lang="en-US" dirty="0" err="1"/>
              <a:t>absoluut</a:t>
            </a:r>
            <a:r>
              <a:rPr lang="en-US" dirty="0"/>
              <a:t> </a:t>
            </a:r>
            <a:r>
              <a:rPr lang="en-US" dirty="0" err="1"/>
              <a:t>geen</a:t>
            </a:r>
            <a:r>
              <a:rPr lang="en-US" dirty="0"/>
              <a:t> </a:t>
            </a:r>
            <a:r>
              <a:rPr lang="en-US" dirty="0" err="1"/>
              <a:t>insuline</a:t>
            </a:r>
            <a:r>
              <a:rPr lang="en-US" dirty="0"/>
              <a:t> </a:t>
            </a:r>
            <a:r>
              <a:rPr lang="en-US" dirty="0" err="1"/>
              <a:t>willen</a:t>
            </a:r>
            <a:r>
              <a:rPr lang="en-US" dirty="0"/>
              <a:t>)</a:t>
            </a:r>
            <a:endParaRPr lang="nl-NL" dirty="0"/>
          </a:p>
          <a:p>
            <a:r>
              <a:rPr lang="nl-NL" dirty="0"/>
              <a:t>• </a:t>
            </a:r>
            <a:r>
              <a:rPr lang="nl-NL" b="1" dirty="0"/>
              <a:t>DPP4</a:t>
            </a:r>
            <a:r>
              <a:rPr lang="nl-NL" dirty="0"/>
              <a:t> (indicatie, zie hierboven)</a:t>
            </a:r>
          </a:p>
          <a:p>
            <a:r>
              <a:rPr lang="nl-NL" dirty="0"/>
              <a:t>• </a:t>
            </a:r>
            <a:r>
              <a:rPr lang="nl-NL" b="1" dirty="0"/>
              <a:t>GLP1-analogen</a:t>
            </a:r>
            <a:r>
              <a:rPr lang="nl-NL" dirty="0"/>
              <a:t> overwegen bij morbide obesitas bij mensen die</a:t>
            </a:r>
          </a:p>
          <a:p>
            <a:r>
              <a:rPr lang="nl-NL" dirty="0"/>
              <a:t>insuline indicatie hebben (denk ook aan </a:t>
            </a:r>
            <a:r>
              <a:rPr lang="nl-NL" dirty="0" err="1"/>
              <a:t>bariatrische</a:t>
            </a:r>
            <a:r>
              <a:rPr lang="nl-NL" dirty="0"/>
              <a:t> chirurgie).</a:t>
            </a:r>
          </a:p>
          <a:p>
            <a:r>
              <a:rPr lang="nl-NL" dirty="0"/>
              <a:t>• </a:t>
            </a:r>
            <a:r>
              <a:rPr lang="nl-NL" b="1" dirty="0"/>
              <a:t>SGLT-2 remmers </a:t>
            </a:r>
            <a:r>
              <a:rPr lang="nl-NL" dirty="0"/>
              <a:t>vooralsnog geen plaats in behandeling van diabetes</a:t>
            </a:r>
          </a:p>
          <a:p>
            <a:pPr marL="0" indent="0"/>
            <a:r>
              <a:rPr lang="nl-NL" dirty="0"/>
              <a:t>• </a:t>
            </a:r>
            <a:r>
              <a:rPr lang="en-US" b="1" dirty="0"/>
              <a:t>NPH-</a:t>
            </a:r>
            <a:r>
              <a:rPr lang="en-US" b="1" dirty="0" err="1"/>
              <a:t>insuline</a:t>
            </a:r>
            <a:r>
              <a:rPr lang="en-US" b="1" dirty="0"/>
              <a:t> </a:t>
            </a:r>
            <a:r>
              <a:rPr lang="en-US" dirty="0" err="1"/>
              <a:t>eerste</a:t>
            </a:r>
            <a:r>
              <a:rPr lang="en-US" dirty="0"/>
              <a:t> </a:t>
            </a:r>
            <a:r>
              <a:rPr lang="en-US" dirty="0" err="1"/>
              <a:t>keus</a:t>
            </a:r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0" y="6281098"/>
            <a:ext cx="633670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900" dirty="0">
                <a:solidFill>
                  <a:srgbClr val="000066"/>
                </a:solidFill>
              </a:rPr>
              <a:t>Het Instituut voor Verantwoord Medicijngebruik is niet verantwoordelijk voor de inhoud van deze dia</a:t>
            </a:r>
            <a:endParaRPr lang="nl-NL" sz="9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13406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Advies instituut voor verantwoord medicijngebruik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/>
              <a:t>Volg de NHG-standaard!</a:t>
            </a:r>
          </a:p>
          <a:p>
            <a:pPr lvl="1">
              <a:buFont typeface="+mj-lt"/>
              <a:buAutoNum type="arabicPeriod"/>
              <a:defRPr/>
            </a:pPr>
            <a:r>
              <a:rPr lang="nl-NL" dirty="0"/>
              <a:t>Metformine</a:t>
            </a:r>
          </a:p>
          <a:p>
            <a:pPr lvl="1">
              <a:buFont typeface="+mj-lt"/>
              <a:buAutoNum type="arabicPeriod"/>
              <a:defRPr/>
            </a:pPr>
            <a:r>
              <a:rPr lang="nl-NL" dirty="0" err="1"/>
              <a:t>Gliclazide</a:t>
            </a:r>
            <a:endParaRPr lang="nl-NL" dirty="0"/>
          </a:p>
          <a:p>
            <a:pPr lvl="1">
              <a:buFont typeface="+mj-lt"/>
              <a:buAutoNum type="arabicPeriod"/>
              <a:defRPr/>
            </a:pPr>
            <a:r>
              <a:rPr lang="nl-NL" dirty="0"/>
              <a:t>Insuline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nl-NL" dirty="0"/>
              <a:t>Bij bezwaren: eerst de andere twee middelen uit het stappenplan inzetten. </a:t>
            </a:r>
            <a:r>
              <a:rPr lang="nl-NL" dirty="0">
                <a:solidFill>
                  <a:srgbClr val="FF0000"/>
                </a:solidFill>
              </a:rPr>
              <a:t>Zorg op maat en gezamenlijke besluitvorming!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nl-NL" dirty="0"/>
              <a:t>Eventueel, indien er een reden voor is: acarbose (</a:t>
            </a:r>
            <a:r>
              <a:rPr lang="nl-NL" dirty="0" err="1"/>
              <a:t>Glucobay</a:t>
            </a:r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®)</a:t>
            </a:r>
            <a:r>
              <a:rPr lang="nl-NL" dirty="0"/>
              <a:t>, </a:t>
            </a:r>
            <a:r>
              <a:rPr lang="nl-NL" dirty="0" err="1"/>
              <a:t>repaglinide</a:t>
            </a:r>
            <a:r>
              <a:rPr lang="nl-NL" dirty="0"/>
              <a:t> (Novonorm</a:t>
            </a:r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®)</a:t>
            </a:r>
            <a:r>
              <a:rPr lang="nl-NL" dirty="0"/>
              <a:t>, DPP-4-remmers, GLP-1-agonisten of </a:t>
            </a:r>
            <a:r>
              <a:rPr lang="nl-NL" dirty="0" err="1"/>
              <a:t>pioglitazon</a:t>
            </a:r>
            <a:endParaRPr lang="nl-NL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nl-NL" dirty="0"/>
              <a:t>SGLT-2-remmers vooralsnog niet aangeraden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0" y="6642556"/>
            <a:ext cx="54006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800" dirty="0">
                <a:solidFill>
                  <a:srgbClr val="000066"/>
                </a:solidFill>
              </a:rPr>
              <a:t>Het Instituut voor Verantwoord Medicijngebruik is niet verantwoordelijk voor de inhoud van deze dia</a:t>
            </a:r>
            <a:endParaRPr lang="nl-NL" sz="8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74581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Advies Instituut voor Verantwoord Medicijngebruik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Als</a:t>
            </a:r>
            <a:r>
              <a:rPr lang="en-US" dirty="0"/>
              <a:t> DPP4 </a:t>
            </a:r>
            <a:r>
              <a:rPr lang="en-US" dirty="0" err="1"/>
              <a:t>remmer</a:t>
            </a:r>
            <a:r>
              <a:rPr lang="en-US" dirty="0"/>
              <a:t> </a:t>
            </a:r>
            <a:r>
              <a:rPr lang="en-US" b="1" dirty="0" err="1"/>
              <a:t>sitagliptine</a:t>
            </a:r>
            <a:r>
              <a:rPr lang="en-US" dirty="0"/>
              <a:t> </a:t>
            </a:r>
            <a:r>
              <a:rPr lang="en-US" dirty="0" err="1"/>
              <a:t>eerste</a:t>
            </a:r>
            <a:r>
              <a:rPr lang="en-US" dirty="0"/>
              <a:t> </a:t>
            </a:r>
            <a:r>
              <a:rPr lang="en-US" dirty="0" err="1"/>
              <a:t>keus</a:t>
            </a:r>
            <a:r>
              <a:rPr lang="en-US" dirty="0"/>
              <a:t>?;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nierfunctiestoornis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voorkeur</a:t>
            </a:r>
            <a:r>
              <a:rPr lang="en-US" dirty="0"/>
              <a:t> </a:t>
            </a:r>
            <a:r>
              <a:rPr lang="en-US" b="1" dirty="0" err="1"/>
              <a:t>linagliptine</a:t>
            </a:r>
            <a:endParaRPr lang="nl-NL" b="1" dirty="0"/>
          </a:p>
          <a:p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Bij voorschrijven insuline </a:t>
            </a:r>
            <a:r>
              <a:rPr lang="nl-NL" dirty="0" err="1"/>
              <a:t>glargine</a:t>
            </a:r>
            <a:r>
              <a:rPr lang="nl-NL" dirty="0"/>
              <a:t> heeft</a:t>
            </a:r>
            <a:r>
              <a:rPr lang="nl-NL" b="1" dirty="0"/>
              <a:t> </a:t>
            </a:r>
            <a:r>
              <a:rPr lang="nl-NL" b="1" dirty="0" err="1"/>
              <a:t>Abasaglar</a:t>
            </a:r>
            <a:r>
              <a:rPr lang="nl-NL" b="1" dirty="0"/>
              <a:t> </a:t>
            </a:r>
            <a:r>
              <a:rPr lang="nl-NL" dirty="0"/>
              <a:t>de voorkeur als een 100 E/ml prepraat wordt gekozen, vanwege de laagste kosten</a:t>
            </a:r>
          </a:p>
          <a:p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r>
              <a:rPr lang="nl-NL" b="1" dirty="0" err="1"/>
              <a:t>Toujeo</a:t>
            </a:r>
            <a:r>
              <a:rPr lang="nl-NL" b="1" dirty="0">
                <a:cs typeface="Times New Roman" panose="02020603050405020304" pitchFamily="18" charset="0"/>
              </a:rPr>
              <a:t>® </a:t>
            </a:r>
            <a:r>
              <a:rPr lang="nl-NL" dirty="0">
                <a:cs typeface="Times New Roman" panose="02020603050405020304" pitchFamily="18" charset="0"/>
              </a:rPr>
              <a:t>(300 E/ml) heeft alleen de voorkeur wanneer de patiënt last heeft van nachtelijke </a:t>
            </a:r>
            <a:r>
              <a:rPr lang="nl-NL" dirty="0" err="1">
                <a:cs typeface="Times New Roman" panose="02020603050405020304" pitchFamily="18" charset="0"/>
              </a:rPr>
              <a:t>hypoglykemieën</a:t>
            </a:r>
            <a:r>
              <a:rPr lang="nl-NL" dirty="0">
                <a:cs typeface="Times New Roman" panose="02020603050405020304" pitchFamily="18" charset="0"/>
              </a:rPr>
              <a:t> bij </a:t>
            </a:r>
            <a:r>
              <a:rPr lang="nl-NL" dirty="0" err="1">
                <a:cs typeface="Times New Roman" panose="02020603050405020304" pitchFamily="18" charset="0"/>
              </a:rPr>
              <a:t>glargine</a:t>
            </a:r>
            <a:r>
              <a:rPr lang="nl-NL" dirty="0">
                <a:cs typeface="Times New Roman" panose="02020603050405020304" pitchFamily="18" charset="0"/>
              </a:rPr>
              <a:t> (100) of heel veel eenheden spuit.</a:t>
            </a:r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0" y="6642556"/>
            <a:ext cx="54006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800" dirty="0">
                <a:solidFill>
                  <a:srgbClr val="000066"/>
                </a:solidFill>
              </a:rPr>
              <a:t>Het Instituut voor Verantwoord Medicijngebruik is niet verantwoordelijk voor de inhoud van deze dia</a:t>
            </a:r>
            <a:endParaRPr lang="nl-NL" sz="8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505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/>
              <a:t>52.000  </a:t>
            </a:r>
            <a:r>
              <a:rPr lang="nl-NL" dirty="0" err="1"/>
              <a:t>pt</a:t>
            </a:r>
            <a:r>
              <a:rPr lang="nl-NL" dirty="0"/>
              <a:t> DPP4-remmer </a:t>
            </a:r>
          </a:p>
          <a:p>
            <a:r>
              <a:rPr lang="nl-NL" dirty="0"/>
              <a:t>17.000 </a:t>
            </a:r>
            <a:r>
              <a:rPr lang="nl-NL" dirty="0" err="1"/>
              <a:t>pt</a:t>
            </a:r>
            <a:r>
              <a:rPr lang="nl-NL" dirty="0"/>
              <a:t> een GLP1-agonist.</a:t>
            </a:r>
          </a:p>
          <a:p>
            <a:r>
              <a:rPr lang="nl-NL" dirty="0"/>
              <a:t>Samen 9% van de DM populatie, maar in onkosten 69% van de orale geneesmiddelen.</a:t>
            </a:r>
          </a:p>
          <a:p>
            <a:r>
              <a:rPr lang="nl-NL" dirty="0"/>
              <a:t>aantal gebruikers  hetzelfde als in 2013. </a:t>
            </a:r>
          </a:p>
          <a:p>
            <a:r>
              <a:rPr lang="nl-NL" dirty="0"/>
              <a:t>Alle orale antidiabetica samen in 2014 onkosten bijna € 50 miljoen.</a:t>
            </a:r>
          </a:p>
          <a:p>
            <a:r>
              <a:rPr lang="nl-NL" dirty="0"/>
              <a:t>Onkosten SGLT2 niet vermeld</a:t>
            </a:r>
          </a:p>
          <a:p>
            <a:r>
              <a:rPr lang="nl-NL" sz="1400" dirty="0"/>
              <a:t>Bron: SFK</a:t>
            </a:r>
            <a:endParaRPr lang="nl-NL" sz="150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sz="3600" dirty="0"/>
              <a:t>Kosten orale middelen </a:t>
            </a:r>
          </a:p>
          <a:p>
            <a:r>
              <a:rPr lang="nl-NL" sz="3600" dirty="0"/>
              <a:t>Diabetes </a:t>
            </a:r>
          </a:p>
          <a:p>
            <a:r>
              <a:rPr lang="nl-NL" sz="3600" dirty="0"/>
              <a:t>2014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260648"/>
            <a:ext cx="2087389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041257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BARIATRISCHE</a:t>
            </a:r>
            <a:br>
              <a:rPr lang="nl-NL" dirty="0"/>
            </a:br>
            <a:r>
              <a:rPr lang="nl-NL" dirty="0"/>
              <a:t>CHIRURGISCHE TECHNIEKEN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93102"/>
            <a:ext cx="2304256" cy="3116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222" y="2293102"/>
            <a:ext cx="2647950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610631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BEHANDELCRITERIA</a:t>
            </a:r>
            <a:br>
              <a:rPr lang="nl-NL" dirty="0"/>
            </a:br>
            <a:r>
              <a:rPr lang="nl-NL" dirty="0"/>
              <a:t>IFSO</a:t>
            </a:r>
          </a:p>
        </p:txBody>
      </p:sp>
      <p:sp>
        <p:nvSpPr>
          <p:cNvPr id="7" name="Tijdelijke aanduiding voor inhoud 6"/>
          <p:cNvSpPr>
            <a:spLocks noGrp="1"/>
          </p:cNvSpPr>
          <p:nvPr>
            <p:ph sz="half" idx="2"/>
          </p:nvPr>
        </p:nvSpPr>
        <p:spPr>
          <a:xfrm>
            <a:off x="684212" y="2096853"/>
            <a:ext cx="3813175" cy="4392488"/>
          </a:xfrm>
        </p:spPr>
        <p:txBody>
          <a:bodyPr>
            <a:noAutofit/>
          </a:bodyPr>
          <a:lstStyle/>
          <a:p>
            <a:pPr lvl="1"/>
            <a:r>
              <a:rPr lang="nl-NL" dirty="0"/>
              <a:t>Leeftijd tussen de 18 en 60 jaar;</a:t>
            </a:r>
          </a:p>
          <a:p>
            <a:pPr lvl="1"/>
            <a:r>
              <a:rPr lang="nl-NL" dirty="0"/>
              <a:t>Beheersing van de Nederlandse of Engelse taal</a:t>
            </a:r>
          </a:p>
          <a:p>
            <a:pPr lvl="1"/>
            <a:r>
              <a:rPr lang="nl-NL" dirty="0"/>
              <a:t>Body </a:t>
            </a:r>
            <a:r>
              <a:rPr lang="nl-NL" dirty="0" err="1"/>
              <a:t>Mass</a:t>
            </a:r>
            <a:r>
              <a:rPr lang="nl-NL" dirty="0"/>
              <a:t> Index (BMI)</a:t>
            </a:r>
          </a:p>
          <a:p>
            <a:pPr marL="176212" lvl="2" indent="0">
              <a:buNone/>
            </a:pPr>
            <a:r>
              <a:rPr lang="nl-NL" dirty="0"/>
              <a:t>&gt; 35 met bijkomende medische </a:t>
            </a:r>
            <a:br>
              <a:rPr lang="nl-NL" dirty="0"/>
            </a:br>
            <a:r>
              <a:rPr lang="nl-NL" dirty="0"/>
              <a:t>   klachten ( DM2, HVZ of artrose)</a:t>
            </a:r>
          </a:p>
          <a:p>
            <a:pPr marL="176212" lvl="2" indent="0">
              <a:buNone/>
            </a:pPr>
            <a:r>
              <a:rPr lang="nl-NL" dirty="0"/>
              <a:t>&gt; 40</a:t>
            </a:r>
          </a:p>
          <a:p>
            <a:pPr lvl="1"/>
            <a:r>
              <a:rPr lang="nl-NL" dirty="0"/>
              <a:t>Overgewicht bestaat langer dan vijf jaar</a:t>
            </a:r>
          </a:p>
          <a:p>
            <a:pPr lvl="1"/>
            <a:r>
              <a:rPr lang="nl-NL" dirty="0"/>
              <a:t>Meerdere serieuze pogingen gedaan om af te vallen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4"/>
          </p:nvPr>
        </p:nvSpPr>
        <p:spPr>
          <a:xfrm>
            <a:off x="4741676" y="2096852"/>
            <a:ext cx="3898776" cy="4392489"/>
          </a:xfrm>
        </p:spPr>
        <p:txBody>
          <a:bodyPr>
            <a:normAutofit/>
          </a:bodyPr>
          <a:lstStyle/>
          <a:p>
            <a:pPr lvl="1"/>
            <a:r>
              <a:rPr lang="nl-NL" dirty="0"/>
              <a:t>Onderzoek door een internist en medisch psycholoog</a:t>
            </a:r>
          </a:p>
          <a:p>
            <a:pPr lvl="1"/>
            <a:r>
              <a:rPr lang="nl-NL" dirty="0"/>
              <a:t>Bereidheid tot verandering van eet- en beweegpatroon</a:t>
            </a:r>
          </a:p>
          <a:p>
            <a:pPr lvl="1"/>
            <a:r>
              <a:rPr lang="nl-NL" dirty="0"/>
              <a:t>Levenslange controle bij de internist</a:t>
            </a:r>
          </a:p>
          <a:p>
            <a:pPr lvl="1"/>
            <a:r>
              <a:rPr lang="nl-NL" dirty="0"/>
              <a:t>Eventueel deelname aan groepsbijeenkomsten na de operatie</a:t>
            </a:r>
          </a:p>
        </p:txBody>
      </p:sp>
    </p:spTree>
    <p:extLst>
      <p:ext uri="{BB962C8B-B14F-4D97-AF65-F5344CB8AC3E}">
        <p14:creationId xmlns:p14="http://schemas.microsoft.com/office/powerpoint/2010/main" val="400403657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EFFECTEN MAAG-</a:t>
            </a:r>
            <a:br>
              <a:rPr lang="nl-NL" dirty="0"/>
            </a:br>
            <a:r>
              <a:rPr lang="nl-NL" dirty="0"/>
              <a:t>VERKLEININGSOPERATIES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91580" y="2560639"/>
            <a:ext cx="8002587" cy="3991708"/>
          </a:xfrm>
        </p:spPr>
        <p:txBody>
          <a:bodyPr>
            <a:normAutofit fontScale="70000" lnSpcReduction="20000"/>
          </a:bodyPr>
          <a:lstStyle/>
          <a:p>
            <a:endParaRPr lang="nl-NL" dirty="0"/>
          </a:p>
          <a:p>
            <a:r>
              <a:rPr lang="nl-NL" dirty="0"/>
              <a:t>Mortaliteit perioperatief &lt;0,3 % en dalend</a:t>
            </a:r>
          </a:p>
          <a:p>
            <a:r>
              <a:rPr lang="nl-NL" dirty="0"/>
              <a:t>Complicaties 4-25% in eerste half jaar (bij apnoe, trombose, BMI&gt;60)</a:t>
            </a:r>
          </a:p>
          <a:p>
            <a:r>
              <a:rPr lang="nl-NL" dirty="0"/>
              <a:t>Postoperatief: meer kans op</a:t>
            </a:r>
          </a:p>
          <a:p>
            <a:pPr marL="342900" indent="-342900">
              <a:buFontTx/>
              <a:buChar char="-"/>
            </a:pPr>
            <a:r>
              <a:rPr lang="nl-NL" dirty="0"/>
              <a:t>Alcoholisme (HR 4,9%)</a:t>
            </a:r>
          </a:p>
          <a:p>
            <a:pPr marL="342900" indent="-342900">
              <a:buFontTx/>
              <a:buChar char="-"/>
            </a:pPr>
            <a:r>
              <a:rPr lang="nl-NL" dirty="0" err="1"/>
              <a:t>Suicide</a:t>
            </a:r>
            <a:r>
              <a:rPr lang="nl-NL" dirty="0"/>
              <a:t>, depressiviteit</a:t>
            </a:r>
          </a:p>
          <a:p>
            <a:r>
              <a:rPr lang="nl-NL" dirty="0"/>
              <a:t>Levenslang controles nodig:</a:t>
            </a:r>
          </a:p>
          <a:p>
            <a:pPr marL="342900" indent="-342900">
              <a:buFontTx/>
              <a:buChar char="-"/>
            </a:pPr>
            <a:r>
              <a:rPr lang="nl-NL" dirty="0"/>
              <a:t>vitaminen, mineralen </a:t>
            </a:r>
            <a:r>
              <a:rPr lang="nl-NL" dirty="0" err="1"/>
              <a:t>deficienties</a:t>
            </a:r>
            <a:r>
              <a:rPr lang="nl-NL" dirty="0"/>
              <a:t> (Calcium, vit D, </a:t>
            </a:r>
            <a:r>
              <a:rPr lang="nl-NL" dirty="0" err="1"/>
              <a:t>ferro</a:t>
            </a:r>
            <a:r>
              <a:rPr lang="nl-NL" dirty="0"/>
              <a:t>, zink, koper)</a:t>
            </a:r>
          </a:p>
          <a:p>
            <a:pPr marL="342900" indent="-342900">
              <a:buFontTx/>
              <a:buChar char="-"/>
            </a:pPr>
            <a:r>
              <a:rPr lang="nl-NL" i="1" dirty="0"/>
              <a:t>BMJ, review 2014</a:t>
            </a:r>
          </a:p>
          <a:p>
            <a:pPr marL="342900" indent="-342900">
              <a:buFontTx/>
              <a:buChar char="-"/>
            </a:pPr>
            <a:endParaRPr lang="nl-NL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1339070"/>
              </p:ext>
            </p:extLst>
          </p:nvPr>
        </p:nvGraphicFramePr>
        <p:xfrm>
          <a:off x="683567" y="1417639"/>
          <a:ext cx="7776864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51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b="1" i="0" u="none" strike="noStrike" kern="1200" baseline="0" dirty="0">
                          <a:solidFill>
                            <a:srgbClr val="1981B4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Gewichtsverlies (EWL%)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981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981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b="1" i="0" u="none" strike="noStrike" kern="1200" baseline="0" dirty="0">
                          <a:solidFill>
                            <a:srgbClr val="1981B4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Na één jaar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981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981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EE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b="1" i="0" u="none" strike="noStrike" kern="1200" baseline="0" dirty="0">
                          <a:solidFill>
                            <a:srgbClr val="1981B4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Na twee jaar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981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981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EE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b="1" i="0" u="none" strike="noStrike" kern="1200" baseline="0" dirty="0">
                          <a:solidFill>
                            <a:srgbClr val="1981B4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Na drie jaar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981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981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919">
                <a:tc>
                  <a:txBody>
                    <a:bodyPr/>
                    <a:lstStyle/>
                    <a:p>
                      <a:r>
                        <a:rPr lang="nl-NL" sz="1400" dirty="0" err="1">
                          <a:latin typeface="Arial" pitchFamily="34" charset="0"/>
                          <a:cs typeface="Arial" pitchFamily="34" charset="0"/>
                        </a:rPr>
                        <a:t>Sleeve</a:t>
                      </a:r>
                      <a:r>
                        <a:rPr lang="nl-NL" sz="1400" dirty="0">
                          <a:latin typeface="Arial" pitchFamily="34" charset="0"/>
                          <a:cs typeface="Arial" pitchFamily="34" charset="0"/>
                        </a:rPr>
                        <a:t> resectie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981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dirty="0">
                          <a:latin typeface="Arial" pitchFamily="34" charset="0"/>
                          <a:cs typeface="Arial" pitchFamily="34" charset="0"/>
                        </a:rPr>
                        <a:t>50 – 65%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981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EE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dirty="0">
                          <a:latin typeface="Arial" pitchFamily="34" charset="0"/>
                          <a:cs typeface="Arial" pitchFamily="34" charset="0"/>
                        </a:rPr>
                        <a:t>50 – 60%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981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EE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dirty="0">
                          <a:latin typeface="Arial" pitchFamily="34" charset="0"/>
                          <a:cs typeface="Arial" pitchFamily="34" charset="0"/>
                        </a:rPr>
                        <a:t>45 – 60%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981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9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b="0" i="0" u="none" strike="noStrike" kern="1200" baseline="0" dirty="0" err="1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Gastric</a:t>
                      </a:r>
                      <a:r>
                        <a:rPr lang="nl-NL" sz="1400" b="0" i="0" u="none" strike="noStrike" kern="1200" baseline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bypass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dirty="0">
                          <a:latin typeface="Arial" pitchFamily="34" charset="0"/>
                          <a:cs typeface="Arial" pitchFamily="34" charset="0"/>
                        </a:rPr>
                        <a:t>60 – 65%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EE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dirty="0">
                          <a:latin typeface="Arial" pitchFamily="34" charset="0"/>
                          <a:cs typeface="Arial" pitchFamily="34" charset="0"/>
                        </a:rPr>
                        <a:t>60 – 65%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EE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dirty="0">
                          <a:latin typeface="Arial" pitchFamily="34" charset="0"/>
                          <a:cs typeface="Arial" pitchFamily="34" charset="0"/>
                        </a:rPr>
                        <a:t>55 – 65%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364484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/>
              <a:t>Suicide</a:t>
            </a:r>
            <a:r>
              <a:rPr lang="nl-NL" dirty="0"/>
              <a:t> risico na </a:t>
            </a:r>
            <a:r>
              <a:rPr lang="nl-NL" dirty="0" err="1"/>
              <a:t>biatrische</a:t>
            </a:r>
            <a:r>
              <a:rPr lang="nl-NL" dirty="0"/>
              <a:t> chirurgie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nl-NL" sz="4000" dirty="0"/>
              <a:t>Aantal ”</a:t>
            </a:r>
            <a:r>
              <a:rPr lang="nl-NL" sz="4000" dirty="0" err="1"/>
              <a:t>self-harm</a:t>
            </a:r>
            <a:r>
              <a:rPr lang="nl-NL" sz="4000" dirty="0"/>
              <a:t> </a:t>
            </a:r>
            <a:r>
              <a:rPr lang="nl-NL" sz="4000" dirty="0" err="1"/>
              <a:t>emergencies</a:t>
            </a:r>
            <a:r>
              <a:rPr lang="nl-NL" sz="4000" dirty="0"/>
              <a:t>” neemt na </a:t>
            </a:r>
            <a:r>
              <a:rPr lang="nl-NL" sz="4000" dirty="0" err="1"/>
              <a:t>biatrische</a:t>
            </a:r>
            <a:r>
              <a:rPr lang="nl-NL" sz="4000" dirty="0"/>
              <a:t> chirurgie met 50% toe</a:t>
            </a:r>
          </a:p>
          <a:p>
            <a:r>
              <a:rPr lang="nl-NL" sz="4000" dirty="0"/>
              <a:t>8815 </a:t>
            </a:r>
            <a:r>
              <a:rPr lang="nl-NL" sz="4000" dirty="0" err="1"/>
              <a:t>pt</a:t>
            </a:r>
            <a:r>
              <a:rPr lang="nl-NL" sz="4000" dirty="0"/>
              <a:t> vanaf 3 jaar voor tot 3 jaar na </a:t>
            </a:r>
            <a:r>
              <a:rPr lang="nl-NL" sz="4000" dirty="0" err="1"/>
              <a:t>biatrische</a:t>
            </a:r>
            <a:r>
              <a:rPr lang="nl-NL" sz="4000" dirty="0"/>
              <a:t> chirurgie vervolgd (Canada)</a:t>
            </a:r>
          </a:p>
          <a:p>
            <a:r>
              <a:rPr lang="nl-NL" sz="4000" dirty="0"/>
              <a:t>80% vrouw</a:t>
            </a:r>
          </a:p>
          <a:p>
            <a:r>
              <a:rPr lang="nl-NL" sz="4000" dirty="0"/>
              <a:t>2,33 per 1000pt </a:t>
            </a:r>
            <a:r>
              <a:rPr lang="nl-NL" sz="4000" dirty="0" err="1"/>
              <a:t>self</a:t>
            </a:r>
            <a:r>
              <a:rPr lang="nl-NL" sz="4000" dirty="0"/>
              <a:t> </a:t>
            </a:r>
            <a:r>
              <a:rPr lang="nl-NL" sz="4000" dirty="0" err="1"/>
              <a:t>harm</a:t>
            </a:r>
            <a:r>
              <a:rPr lang="nl-NL" sz="4000" dirty="0"/>
              <a:t> voor operatie, 3,63 per 1000 </a:t>
            </a:r>
            <a:r>
              <a:rPr lang="nl-NL" sz="4000" dirty="0" err="1"/>
              <a:t>pt</a:t>
            </a:r>
            <a:r>
              <a:rPr lang="nl-NL" sz="4000" dirty="0"/>
              <a:t> na operatie. Controle bevolkingsgroep 1,2 per 1000pt</a:t>
            </a:r>
          </a:p>
          <a:p>
            <a:r>
              <a:rPr lang="nl-NL" sz="4000" dirty="0"/>
              <a:t>Meeste gevallen in 2</a:t>
            </a:r>
            <a:r>
              <a:rPr lang="nl-NL" sz="4000" baseline="30000" dirty="0"/>
              <a:t>e</a:t>
            </a:r>
            <a:r>
              <a:rPr lang="nl-NL" sz="4000" dirty="0"/>
              <a:t> en 3</a:t>
            </a:r>
            <a:r>
              <a:rPr lang="nl-NL" sz="4000" baseline="30000" dirty="0"/>
              <a:t>e</a:t>
            </a:r>
            <a:r>
              <a:rPr lang="nl-NL" sz="4000" dirty="0"/>
              <a:t> jaar na de operatie.</a:t>
            </a:r>
          </a:p>
          <a:p>
            <a:endParaRPr lang="nl-NL" sz="4000" dirty="0"/>
          </a:p>
          <a:p>
            <a:endParaRPr lang="nl-NL" sz="1800" dirty="0"/>
          </a:p>
          <a:p>
            <a:endParaRPr lang="nl-NL" sz="1800" dirty="0"/>
          </a:p>
          <a:p>
            <a:r>
              <a:rPr lang="nl-NL" sz="1800" dirty="0" err="1"/>
              <a:t>J.A.Bhatti</a:t>
            </a:r>
            <a:r>
              <a:rPr lang="nl-NL" sz="1800" dirty="0"/>
              <a:t> et al. </a:t>
            </a:r>
            <a:r>
              <a:rPr lang="nl-NL" sz="1800" b="1" dirty="0" err="1"/>
              <a:t>Self-harm</a:t>
            </a:r>
            <a:r>
              <a:rPr lang="nl-NL" sz="1800" b="1" dirty="0"/>
              <a:t> </a:t>
            </a:r>
            <a:r>
              <a:rPr lang="nl-NL" sz="1800" b="1" dirty="0" err="1"/>
              <a:t>Emergencies</a:t>
            </a:r>
            <a:r>
              <a:rPr lang="nl-NL" sz="1800" b="1" dirty="0"/>
              <a:t> </a:t>
            </a:r>
            <a:r>
              <a:rPr lang="nl-NL" sz="1800" b="1" dirty="0" err="1"/>
              <a:t>After</a:t>
            </a:r>
            <a:r>
              <a:rPr lang="nl-NL" sz="1800" b="1" dirty="0"/>
              <a:t> </a:t>
            </a:r>
            <a:r>
              <a:rPr lang="nl-NL" sz="1800" b="1" dirty="0" err="1"/>
              <a:t>Bariatric</a:t>
            </a:r>
            <a:r>
              <a:rPr lang="nl-NL" sz="1800" b="1" dirty="0"/>
              <a:t> </a:t>
            </a:r>
            <a:r>
              <a:rPr lang="nl-NL" sz="1800" b="1" dirty="0" err="1"/>
              <a:t>Surgery</a:t>
            </a:r>
            <a:r>
              <a:rPr lang="nl-NL" sz="1800" b="1" dirty="0"/>
              <a:t>: A </a:t>
            </a:r>
            <a:r>
              <a:rPr lang="nl-NL" sz="1800" b="1" dirty="0" err="1"/>
              <a:t>Population-Based</a:t>
            </a:r>
            <a:r>
              <a:rPr lang="nl-NL" sz="1800" b="1" dirty="0"/>
              <a:t> Cohort </a:t>
            </a:r>
            <a:r>
              <a:rPr lang="nl-NL" sz="1800" b="1" dirty="0" err="1"/>
              <a:t>Study</a:t>
            </a:r>
            <a:r>
              <a:rPr lang="nl-NL" sz="1800" b="1" dirty="0"/>
              <a:t>.</a:t>
            </a:r>
            <a:r>
              <a:rPr lang="en-US" sz="1800" u="sng" dirty="0">
                <a:hlinkClick r:id="rId2" tooltip="JAMA surgery."/>
              </a:rPr>
              <a:t> JAMA Surg.</a:t>
            </a:r>
            <a:r>
              <a:rPr lang="en-US" sz="1800" dirty="0"/>
              <a:t> 2015 Oct 7:1-7.</a:t>
            </a:r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18838772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EFFECT BARIATRISCHE</a:t>
            </a:r>
            <a:br>
              <a:rPr lang="nl-NL" dirty="0"/>
            </a:br>
            <a:r>
              <a:rPr lang="nl-NL" dirty="0"/>
              <a:t>CHIRURGIE VS. CONVENTIONELE</a:t>
            </a:r>
            <a:br>
              <a:rPr lang="nl-NL" dirty="0"/>
            </a:br>
            <a:r>
              <a:rPr lang="nl-NL" dirty="0"/>
              <a:t>THERAPIE OP REMISSIE DM</a:t>
            </a:r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3552640"/>
              </p:ext>
            </p:extLst>
          </p:nvPr>
        </p:nvGraphicFramePr>
        <p:xfrm>
          <a:off x="683566" y="2337244"/>
          <a:ext cx="7740861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02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0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02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b="1" i="0" u="none" strike="noStrike" kern="1200" baseline="0" dirty="0">
                          <a:solidFill>
                            <a:srgbClr val="1981B4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Studie / review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981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981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b="1" i="0" u="none" strike="noStrike" kern="1200" baseline="0" dirty="0">
                          <a:solidFill>
                            <a:srgbClr val="1981B4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Remissie DM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b="1" i="0" u="none" strike="noStrike" kern="1200" baseline="0" dirty="0">
                          <a:solidFill>
                            <a:srgbClr val="1981B4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door chirurgie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981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981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b="1" i="0" u="none" strike="noStrike" kern="1200" baseline="0" dirty="0">
                          <a:solidFill>
                            <a:srgbClr val="1981B4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Remissie DM door medicatie / leefstijl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981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981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nl-NL" sz="1400" dirty="0">
                          <a:latin typeface="Arial" pitchFamily="34" charset="0"/>
                          <a:cs typeface="Arial" pitchFamily="34" charset="0"/>
                        </a:rPr>
                        <a:t>Dixon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981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dirty="0">
                          <a:latin typeface="Arial" pitchFamily="34" charset="0"/>
                          <a:cs typeface="Arial" pitchFamily="34" charset="0"/>
                        </a:rPr>
                        <a:t>62% bij 6 maanden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981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EEF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981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b="0" i="0" u="none" strike="noStrike" kern="1200" baseline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Review </a:t>
                      </a:r>
                      <a:r>
                        <a:rPr lang="nl-NL" sz="1400" b="0" i="0" u="none" strike="noStrike" kern="1200" baseline="0" dirty="0" err="1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maagband</a:t>
                      </a:r>
                      <a:endParaRPr lang="nl-NL" sz="1400" b="0" i="0" u="none" strike="noStrike" kern="1200" baseline="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dirty="0">
                          <a:latin typeface="Arial" pitchFamily="34" charset="0"/>
                          <a:cs typeface="Arial" pitchFamily="34" charset="0"/>
                        </a:rPr>
                        <a:t>55% bij 12–24 maanden </a:t>
                      </a:r>
                      <a:br>
                        <a:rPr lang="nl-NL" sz="1400" dirty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nl-NL" sz="1400" dirty="0">
                          <a:latin typeface="Arial" pitchFamily="34" charset="0"/>
                          <a:cs typeface="Arial" pitchFamily="34" charset="0"/>
                        </a:rPr>
                        <a:t>38% bij &gt; 24 maanden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EEF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b="0" i="0" u="none" strike="noStrike" kern="1200" baseline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Dixon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b="0" i="0" u="none" strike="noStrike" kern="1200" baseline="0" dirty="0" err="1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Maagband</a:t>
                      </a:r>
                      <a:endParaRPr lang="nl-NL" sz="1400" b="0" i="0" u="none" strike="noStrike" kern="1200" baseline="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dirty="0">
                          <a:latin typeface="Arial" pitchFamily="34" charset="0"/>
                          <a:cs typeface="Arial" pitchFamily="34" charset="0"/>
                        </a:rPr>
                        <a:t>73%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EE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dirty="0">
                          <a:latin typeface="Arial" pitchFamily="34" charset="0"/>
                          <a:cs typeface="Arial" pitchFamily="34" charset="0"/>
                        </a:rPr>
                        <a:t>13%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b="0" i="0" u="none" strike="noStrike" kern="1200" baseline="0" dirty="0" err="1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Schauer</a:t>
                      </a:r>
                      <a:endParaRPr lang="nl-NL" sz="1400" b="0" i="0" u="none" strike="noStrike" kern="1200" baseline="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b="0" i="0" u="none" strike="noStrike" kern="1200" baseline="0" dirty="0" err="1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Gastric</a:t>
                      </a:r>
                      <a:r>
                        <a:rPr lang="nl-NL" sz="1400" b="0" i="0" u="none" strike="noStrike" kern="1200" baseline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bypass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dirty="0">
                          <a:latin typeface="Arial" pitchFamily="34" charset="0"/>
                          <a:cs typeface="Arial" pitchFamily="34" charset="0"/>
                        </a:rPr>
                        <a:t>42%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EE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dirty="0">
                          <a:latin typeface="Arial" pitchFamily="34" charset="0"/>
                          <a:cs typeface="Arial" pitchFamily="34" charset="0"/>
                        </a:rPr>
                        <a:t>12%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b="0" i="0" u="none" strike="noStrike" kern="1200" baseline="0" dirty="0" err="1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Schauer</a:t>
                      </a:r>
                      <a:endParaRPr lang="nl-NL" sz="1400" b="0" i="0" u="none" strike="noStrike" kern="1200" baseline="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b="0" i="0" u="none" strike="noStrike" kern="1200" baseline="0" dirty="0" err="1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Sleeve</a:t>
                      </a:r>
                      <a:r>
                        <a:rPr lang="nl-NL" sz="1400" b="0" i="0" u="none" strike="noStrike" kern="1200" baseline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nl-NL" sz="1400" b="0" i="0" u="none" strike="noStrike" kern="1200" baseline="0" dirty="0" err="1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gastrectomy</a:t>
                      </a:r>
                      <a:endParaRPr lang="nl-NL" sz="1400" b="0" i="0" u="none" strike="noStrike" kern="1200" baseline="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dirty="0">
                          <a:latin typeface="Arial" pitchFamily="34" charset="0"/>
                          <a:cs typeface="Arial" pitchFamily="34" charset="0"/>
                        </a:rPr>
                        <a:t>37%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EE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dirty="0">
                          <a:latin typeface="Arial" pitchFamily="34" charset="0"/>
                          <a:cs typeface="Arial" pitchFamily="34" charset="0"/>
                        </a:rPr>
                        <a:t>12%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b="0" i="0" u="none" strike="noStrike" kern="1200" baseline="0" dirty="0" err="1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Mingrone</a:t>
                      </a:r>
                      <a:endParaRPr lang="nl-NL" sz="1400" b="0" i="0" u="none" strike="noStrike" kern="1200" baseline="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b="0" i="0" u="none" strike="noStrike" kern="1200" baseline="0" dirty="0" err="1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biliopancreatic</a:t>
                      </a:r>
                      <a:r>
                        <a:rPr lang="nl-NL" sz="1400" b="0" i="0" u="none" strike="noStrike" kern="1200" baseline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nl-NL" sz="1400" b="0" i="0" u="none" strike="noStrike" kern="1200" baseline="0" dirty="0" err="1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diversion</a:t>
                      </a:r>
                      <a:endParaRPr lang="nl-NL" sz="1400" b="0" i="0" u="none" strike="noStrike" kern="1200" baseline="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dirty="0">
                          <a:latin typeface="Arial" pitchFamily="34" charset="0"/>
                          <a:cs typeface="Arial" pitchFamily="34" charset="0"/>
                        </a:rPr>
                        <a:t>95%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EE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dirty="0">
                          <a:latin typeface="Arial" pitchFamily="34" charset="0"/>
                          <a:cs typeface="Arial" pitchFamily="34" charset="0"/>
                        </a:rPr>
                        <a:t>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b="0" i="0" u="none" strike="noStrike" kern="1200" baseline="0" dirty="0" err="1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Mingrone</a:t>
                      </a:r>
                      <a:endParaRPr lang="nl-NL" sz="1400" b="0" i="0" u="none" strike="noStrike" kern="1200" baseline="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b="0" i="0" u="none" strike="noStrike" kern="1200" baseline="0" dirty="0" err="1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Gastric</a:t>
                      </a:r>
                      <a:r>
                        <a:rPr lang="nl-NL" sz="1400" b="0" i="0" u="none" strike="noStrike" kern="1200" baseline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Bypass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dirty="0">
                          <a:latin typeface="Arial" pitchFamily="34" charset="0"/>
                          <a:cs typeface="Arial" pitchFamily="34" charset="0"/>
                        </a:rPr>
                        <a:t>75%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EE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dirty="0">
                          <a:latin typeface="Arial" pitchFamily="34" charset="0"/>
                          <a:cs typeface="Arial" pitchFamily="34" charset="0"/>
                        </a:rPr>
                        <a:t>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Tekstvak 2"/>
          <p:cNvSpPr txBox="1"/>
          <p:nvPr/>
        </p:nvSpPr>
        <p:spPr>
          <a:xfrm>
            <a:off x="575556" y="6309320"/>
            <a:ext cx="77408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>
                <a:latin typeface="Arial" pitchFamily="34" charset="0"/>
                <a:cs typeface="Arial" pitchFamily="34" charset="0"/>
              </a:rPr>
              <a:t>Dixon JB. </a:t>
            </a:r>
            <a:r>
              <a:rPr lang="nl-NL" sz="1000" dirty="0" err="1">
                <a:latin typeface="Arial" pitchFamily="34" charset="0"/>
                <a:cs typeface="Arial" pitchFamily="34" charset="0"/>
              </a:rPr>
              <a:t>Obesity</a:t>
            </a:r>
            <a:r>
              <a:rPr lang="nl-NL" sz="1000" dirty="0">
                <a:latin typeface="Arial" pitchFamily="34" charset="0"/>
                <a:cs typeface="Arial" pitchFamily="34" charset="0"/>
              </a:rPr>
              <a:t> Reviews 2012, Dixon JB. JAMA 2008, </a:t>
            </a:r>
            <a:r>
              <a:rPr lang="nl-NL" sz="1000" dirty="0" err="1">
                <a:latin typeface="Arial" pitchFamily="34" charset="0"/>
                <a:cs typeface="Arial" pitchFamily="34" charset="0"/>
              </a:rPr>
              <a:t>Schauer</a:t>
            </a:r>
            <a:r>
              <a:rPr lang="nl-NL" sz="1000" dirty="0">
                <a:latin typeface="Arial" pitchFamily="34" charset="0"/>
                <a:cs typeface="Arial" pitchFamily="34" charset="0"/>
              </a:rPr>
              <a:t> PR.N </a:t>
            </a:r>
            <a:r>
              <a:rPr lang="nl-NL" sz="1000" dirty="0" err="1">
                <a:latin typeface="Arial" pitchFamily="34" charset="0"/>
                <a:cs typeface="Arial" pitchFamily="34" charset="0"/>
              </a:rPr>
              <a:t>Engl</a:t>
            </a:r>
            <a:r>
              <a:rPr lang="nl-NL" sz="1000" dirty="0">
                <a:latin typeface="Arial" pitchFamily="34" charset="0"/>
                <a:cs typeface="Arial" pitchFamily="34" charset="0"/>
              </a:rPr>
              <a:t> J </a:t>
            </a:r>
            <a:r>
              <a:rPr lang="nl-NL" sz="1000" dirty="0" err="1">
                <a:latin typeface="Arial" pitchFamily="34" charset="0"/>
                <a:cs typeface="Arial" pitchFamily="34" charset="0"/>
              </a:rPr>
              <a:t>Med</a:t>
            </a:r>
            <a:r>
              <a:rPr lang="nl-NL" sz="1000" dirty="0">
                <a:latin typeface="Arial" pitchFamily="34" charset="0"/>
                <a:cs typeface="Arial" pitchFamily="34" charset="0"/>
              </a:rPr>
              <a:t> 2012, </a:t>
            </a:r>
            <a:r>
              <a:rPr lang="nl-NL" sz="1000" dirty="0" err="1">
                <a:latin typeface="Arial" pitchFamily="34" charset="0"/>
                <a:cs typeface="Arial" pitchFamily="34" charset="0"/>
              </a:rPr>
              <a:t>Mingrone</a:t>
            </a:r>
            <a:r>
              <a:rPr lang="nl-NL" sz="1000" dirty="0">
                <a:latin typeface="Arial" pitchFamily="34" charset="0"/>
                <a:cs typeface="Arial" pitchFamily="34" charset="0"/>
              </a:rPr>
              <a:t> G.N </a:t>
            </a:r>
            <a:r>
              <a:rPr lang="nl-NL" sz="1000" dirty="0" err="1">
                <a:latin typeface="Arial" pitchFamily="34" charset="0"/>
                <a:cs typeface="Arial" pitchFamily="34" charset="0"/>
              </a:rPr>
              <a:t>Engl</a:t>
            </a:r>
            <a:r>
              <a:rPr lang="nl-NL" sz="1000" dirty="0">
                <a:latin typeface="Arial" pitchFamily="34" charset="0"/>
                <a:cs typeface="Arial" pitchFamily="34" charset="0"/>
              </a:rPr>
              <a:t> J </a:t>
            </a:r>
            <a:r>
              <a:rPr lang="nl-NL" sz="1000" dirty="0" err="1">
                <a:latin typeface="Arial" pitchFamily="34" charset="0"/>
                <a:cs typeface="Arial" pitchFamily="34" charset="0"/>
              </a:rPr>
              <a:t>Med</a:t>
            </a:r>
            <a:r>
              <a:rPr lang="nl-NL" sz="1000" dirty="0">
                <a:latin typeface="Arial" pitchFamily="34" charset="0"/>
                <a:cs typeface="Arial" pitchFamily="34" charset="0"/>
              </a:rPr>
              <a:t> 2012</a:t>
            </a:r>
          </a:p>
        </p:txBody>
      </p:sp>
    </p:spTree>
    <p:extLst>
      <p:ext uri="{BB962C8B-B14F-4D97-AF65-F5344CB8AC3E}">
        <p14:creationId xmlns:p14="http://schemas.microsoft.com/office/powerpoint/2010/main" val="74136450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Succes op DM remissie te voorspellen?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NL" dirty="0"/>
              <a:t>727pt met DM2 in 2 RCT: 415 ondergingen </a:t>
            </a:r>
            <a:r>
              <a:rPr lang="nl-NL" dirty="0" err="1"/>
              <a:t>biatrische</a:t>
            </a:r>
            <a:r>
              <a:rPr lang="nl-NL" dirty="0"/>
              <a:t> chirurgie, 312 medicatie.</a:t>
            </a:r>
          </a:p>
          <a:p>
            <a:r>
              <a:rPr lang="nl-NL" dirty="0"/>
              <a:t>64% in chirurgie groep en 15% in medicatie groep bereikte DM remissie.</a:t>
            </a:r>
          </a:p>
          <a:p>
            <a:r>
              <a:rPr lang="nl-NL" dirty="0"/>
              <a:t>kortere DM duur , lagere nuchtere glucose verhoogden kans op remissie na chirurgie</a:t>
            </a:r>
          </a:p>
          <a:p>
            <a:r>
              <a:rPr lang="nl-NL" dirty="0"/>
              <a:t>Pt die in remissie kwamen waren meer afgevallen, bereikten een lagere middelomtrek en hadden een hogere insuline sensitiviteit.</a:t>
            </a:r>
          </a:p>
          <a:p>
            <a:endParaRPr lang="nl-NL" sz="1800" dirty="0"/>
          </a:p>
          <a:p>
            <a:endParaRPr lang="nl-NL" sz="1800" dirty="0"/>
          </a:p>
          <a:p>
            <a:r>
              <a:rPr lang="nl-NL" sz="1800" dirty="0" err="1"/>
              <a:t>Panunzi</a:t>
            </a:r>
            <a:r>
              <a:rPr lang="nl-NL" sz="1800" dirty="0"/>
              <a:t> et al. </a:t>
            </a:r>
            <a:r>
              <a:rPr lang="nl-NL" sz="1800" dirty="0" err="1"/>
              <a:t>Determinants</a:t>
            </a:r>
            <a:r>
              <a:rPr lang="nl-NL" sz="1800" dirty="0"/>
              <a:t> of diabetes </a:t>
            </a:r>
            <a:r>
              <a:rPr lang="nl-NL" sz="1800" dirty="0" err="1"/>
              <a:t>remission</a:t>
            </a:r>
            <a:r>
              <a:rPr lang="nl-NL" sz="1800" dirty="0"/>
              <a:t> </a:t>
            </a:r>
            <a:r>
              <a:rPr lang="nl-NL" sz="1800" dirty="0" err="1"/>
              <a:t>and</a:t>
            </a:r>
            <a:r>
              <a:rPr lang="nl-NL" sz="1800" dirty="0"/>
              <a:t> </a:t>
            </a:r>
            <a:r>
              <a:rPr lang="nl-NL" sz="1800" dirty="0" err="1"/>
              <a:t>glycemic</a:t>
            </a:r>
            <a:r>
              <a:rPr lang="nl-NL" sz="1800" dirty="0"/>
              <a:t> control </a:t>
            </a:r>
            <a:r>
              <a:rPr lang="nl-NL" sz="1800" dirty="0" err="1"/>
              <a:t>after</a:t>
            </a:r>
            <a:r>
              <a:rPr lang="nl-NL" sz="1800" dirty="0"/>
              <a:t> </a:t>
            </a:r>
            <a:r>
              <a:rPr lang="nl-NL" sz="1800" dirty="0" err="1"/>
              <a:t>bariatric</a:t>
            </a:r>
            <a:r>
              <a:rPr lang="nl-NL" sz="1800" dirty="0"/>
              <a:t> </a:t>
            </a:r>
            <a:r>
              <a:rPr lang="nl-NL" sz="1800" dirty="0" err="1"/>
              <a:t>surgery</a:t>
            </a:r>
            <a:r>
              <a:rPr lang="nl-NL" sz="1800" dirty="0"/>
              <a:t>. Diabetes Care. 2016 jan;39(1):166-74</a:t>
            </a:r>
          </a:p>
        </p:txBody>
      </p:sp>
    </p:spTree>
    <p:extLst>
      <p:ext uri="{BB962C8B-B14F-4D97-AF65-F5344CB8AC3E}">
        <p14:creationId xmlns:p14="http://schemas.microsoft.com/office/powerpoint/2010/main" val="42883017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Lange termijn overleving na </a:t>
            </a:r>
            <a:r>
              <a:rPr lang="nl-NL" dirty="0" err="1"/>
              <a:t>biatrische</a:t>
            </a:r>
            <a:r>
              <a:rPr lang="nl-NL" dirty="0"/>
              <a:t> chirurgie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nl-NL" dirty="0"/>
              <a:t>14 </a:t>
            </a:r>
            <a:r>
              <a:rPr lang="nl-NL" dirty="0" err="1"/>
              <a:t>jr</a:t>
            </a:r>
            <a:r>
              <a:rPr lang="nl-NL" dirty="0"/>
              <a:t> Retrospectieve cohort studie onder veteranen</a:t>
            </a:r>
          </a:p>
          <a:p>
            <a:r>
              <a:rPr lang="nl-NL" dirty="0"/>
              <a:t>2500pt </a:t>
            </a:r>
            <a:r>
              <a:rPr lang="nl-NL" dirty="0" err="1"/>
              <a:t>biatrische</a:t>
            </a:r>
            <a:r>
              <a:rPr lang="nl-NL" dirty="0"/>
              <a:t> chirurgie </a:t>
            </a:r>
            <a:r>
              <a:rPr lang="nl-NL" dirty="0" err="1"/>
              <a:t>vs</a:t>
            </a:r>
            <a:r>
              <a:rPr lang="nl-NL" dirty="0"/>
              <a:t> 7462 controle </a:t>
            </a:r>
            <a:r>
              <a:rPr lang="nl-NL" dirty="0" err="1"/>
              <a:t>pt</a:t>
            </a:r>
            <a:endParaRPr lang="nl-NL" dirty="0"/>
          </a:p>
          <a:p>
            <a:r>
              <a:rPr lang="nl-NL" dirty="0"/>
              <a:t>74% </a:t>
            </a:r>
            <a:r>
              <a:rPr lang="nl-NL" dirty="0" err="1"/>
              <a:t>gastric</a:t>
            </a:r>
            <a:r>
              <a:rPr lang="nl-NL" dirty="0"/>
              <a:t> bypass, 15% </a:t>
            </a:r>
            <a:r>
              <a:rPr lang="nl-NL" dirty="0" err="1"/>
              <a:t>sleeve</a:t>
            </a:r>
            <a:r>
              <a:rPr lang="nl-NL" dirty="0"/>
              <a:t>, 10% </a:t>
            </a:r>
            <a:r>
              <a:rPr lang="nl-NL" dirty="0" err="1"/>
              <a:t>gastric</a:t>
            </a:r>
            <a:r>
              <a:rPr lang="nl-NL" dirty="0"/>
              <a:t> band 1% overig</a:t>
            </a:r>
          </a:p>
          <a:p>
            <a:r>
              <a:rPr lang="nl-NL" dirty="0"/>
              <a:t>Gemiddeld BMI 47 in chirurgie </a:t>
            </a:r>
            <a:r>
              <a:rPr lang="nl-NL" dirty="0" err="1"/>
              <a:t>vs</a:t>
            </a:r>
            <a:r>
              <a:rPr lang="nl-NL" dirty="0"/>
              <a:t> BMI 46 in co groep</a:t>
            </a:r>
          </a:p>
          <a:p>
            <a:r>
              <a:rPr lang="nl-NL" dirty="0"/>
              <a:t>Geen verband gevonden tussen operatie en overlijden.</a:t>
            </a:r>
          </a:p>
          <a:p>
            <a:r>
              <a:rPr lang="nl-NL" dirty="0"/>
              <a:t>Mortaliteit -   na 1 </a:t>
            </a:r>
            <a:r>
              <a:rPr lang="nl-NL" dirty="0" err="1"/>
              <a:t>jr</a:t>
            </a:r>
            <a:r>
              <a:rPr lang="nl-NL" dirty="0"/>
              <a:t>   2,4% </a:t>
            </a:r>
            <a:r>
              <a:rPr lang="nl-NL" dirty="0" err="1"/>
              <a:t>vs</a:t>
            </a:r>
            <a:r>
              <a:rPr lang="nl-NL" dirty="0"/>
              <a:t> 1,7%</a:t>
            </a:r>
          </a:p>
          <a:p>
            <a:pPr lvl="3"/>
            <a:r>
              <a:rPr lang="nl-NL" sz="3200" dirty="0"/>
              <a:t>Na 5 </a:t>
            </a:r>
            <a:r>
              <a:rPr lang="nl-NL" sz="3200" dirty="0" err="1"/>
              <a:t>jr</a:t>
            </a:r>
            <a:r>
              <a:rPr lang="nl-NL" sz="3200" dirty="0"/>
              <a:t>   6,4% </a:t>
            </a:r>
            <a:r>
              <a:rPr lang="nl-NL" sz="3200" dirty="0" err="1"/>
              <a:t>vs</a:t>
            </a:r>
            <a:r>
              <a:rPr lang="nl-NL" sz="3200" dirty="0"/>
              <a:t> 10,4%</a:t>
            </a:r>
          </a:p>
          <a:p>
            <a:pPr lvl="3"/>
            <a:r>
              <a:rPr lang="nl-NL" sz="3200" dirty="0"/>
              <a:t>Na 10jr 13,8% </a:t>
            </a:r>
            <a:r>
              <a:rPr lang="nl-NL" sz="3200" dirty="0" err="1"/>
              <a:t>vs</a:t>
            </a:r>
            <a:r>
              <a:rPr lang="nl-NL" sz="3200" dirty="0"/>
              <a:t> 23,9%</a:t>
            </a:r>
          </a:p>
          <a:p>
            <a:r>
              <a:rPr lang="nl-NL" dirty="0"/>
              <a:t>Lagere mortaliteit in 1-5jr post OK (HR 0,45 (95% 0,36-0,56)</a:t>
            </a:r>
          </a:p>
          <a:p>
            <a:r>
              <a:rPr lang="nl-NL" dirty="0"/>
              <a:t>En 5-14 </a:t>
            </a:r>
            <a:r>
              <a:rPr lang="nl-NL" dirty="0" err="1"/>
              <a:t>jr</a:t>
            </a:r>
            <a:r>
              <a:rPr lang="nl-NL" dirty="0"/>
              <a:t> post OK (HR 0,47 (95% 0,39-0,58)</a:t>
            </a:r>
          </a:p>
          <a:p>
            <a:r>
              <a:rPr lang="nl-NL" dirty="0"/>
              <a:t>Verschilde niet significant binnen de subgroepen met DM2 duur, geslacht of periode van chirurgie)</a:t>
            </a:r>
          </a:p>
          <a:p>
            <a:endParaRPr lang="nl-NL" dirty="0"/>
          </a:p>
          <a:p>
            <a:endParaRPr lang="nl-NL" dirty="0"/>
          </a:p>
          <a:p>
            <a:endParaRPr lang="nl-NL" sz="1800" dirty="0"/>
          </a:p>
          <a:p>
            <a:r>
              <a:rPr lang="nl-NL" sz="1800" dirty="0" err="1"/>
              <a:t>D.E.Arterburn</a:t>
            </a:r>
            <a:r>
              <a:rPr lang="nl-NL" sz="1800" dirty="0"/>
              <a:t>. </a:t>
            </a:r>
            <a:r>
              <a:rPr lang="nl-NL" sz="1800" dirty="0" err="1"/>
              <a:t>Association</a:t>
            </a:r>
            <a:r>
              <a:rPr lang="nl-NL" sz="1800" dirty="0"/>
              <a:t> </a:t>
            </a:r>
            <a:r>
              <a:rPr lang="nl-NL" sz="1800" dirty="0" err="1"/>
              <a:t>between</a:t>
            </a:r>
            <a:r>
              <a:rPr lang="nl-NL" sz="1800" dirty="0"/>
              <a:t> </a:t>
            </a:r>
            <a:r>
              <a:rPr lang="nl-NL" sz="1800" dirty="0" err="1"/>
              <a:t>Bariatric</a:t>
            </a:r>
            <a:r>
              <a:rPr lang="nl-NL" sz="1800" dirty="0"/>
              <a:t> </a:t>
            </a:r>
            <a:r>
              <a:rPr lang="nl-NL" sz="1800" dirty="0" err="1"/>
              <a:t>Surgery</a:t>
            </a:r>
            <a:r>
              <a:rPr lang="nl-NL" sz="1800" dirty="0"/>
              <a:t> </a:t>
            </a:r>
            <a:r>
              <a:rPr lang="nl-NL" sz="1800" dirty="0" err="1"/>
              <a:t>and</a:t>
            </a:r>
            <a:r>
              <a:rPr lang="nl-NL" sz="1800" dirty="0"/>
              <a:t> Long-term Survival. JAMA 2015;313(1):62-70</a:t>
            </a:r>
          </a:p>
        </p:txBody>
      </p:sp>
    </p:spTree>
    <p:extLst>
      <p:ext uri="{BB962C8B-B14F-4D97-AF65-F5344CB8AC3E}">
        <p14:creationId xmlns:p14="http://schemas.microsoft.com/office/powerpoint/2010/main" val="157508180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Morbide obesitas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Biatrische</a:t>
            </a:r>
            <a:r>
              <a:rPr lang="nl-NL" dirty="0"/>
              <a:t> chirurgie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/>
            <a:r>
              <a:rPr lang="nl-NL" dirty="0"/>
              <a:t>Verwijzing internist </a:t>
            </a:r>
          </a:p>
          <a:p>
            <a:pPr lvl="1"/>
            <a:r>
              <a:rPr lang="nl-NL" dirty="0"/>
              <a:t>Na zorgvuldige afweging en motivatie samen met </a:t>
            </a:r>
            <a:r>
              <a:rPr lang="nl-NL" dirty="0" err="1"/>
              <a:t>patient</a:t>
            </a:r>
            <a:endParaRPr lang="nl-NL" dirty="0"/>
          </a:p>
          <a:p>
            <a:pPr lvl="1"/>
            <a:r>
              <a:rPr lang="nl-NL" dirty="0"/>
              <a:t>voor beoordeling indicatie</a:t>
            </a:r>
          </a:p>
          <a:p>
            <a:pPr lvl="1"/>
            <a:r>
              <a:rPr lang="nl-NL" dirty="0"/>
              <a:t>Doorverwijzing door internist naar chirurgisch/multidisciplinair centrum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/>
              <a:t>GLP-1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nl-NL" dirty="0"/>
              <a:t>Verwijzing internist voor 3-6 maanden (hoofdbehandelaar )</a:t>
            </a:r>
          </a:p>
          <a:p>
            <a:pPr marL="285750" indent="-285750">
              <a:buFontTx/>
              <a:buChar char="-"/>
            </a:pPr>
            <a:r>
              <a:rPr lang="nl-NL" dirty="0"/>
              <a:t>Verwijzing na zorgvuldige afweging samen met patiënt</a:t>
            </a:r>
          </a:p>
          <a:p>
            <a:pPr marL="285750" indent="-285750">
              <a:buFontTx/>
              <a:buChar char="-"/>
            </a:pPr>
            <a:r>
              <a:rPr lang="nl-NL" dirty="0"/>
              <a:t>Huisarts kan na opstartfase behandeling GLP-1 overnemen</a:t>
            </a:r>
          </a:p>
        </p:txBody>
      </p:sp>
    </p:spTree>
    <p:extLst>
      <p:ext uri="{BB962C8B-B14F-4D97-AF65-F5344CB8AC3E}">
        <p14:creationId xmlns:p14="http://schemas.microsoft.com/office/powerpoint/2010/main" val="131354825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Kennistoets</a:t>
            </a:r>
            <a:br>
              <a:rPr lang="en-US" dirty="0"/>
            </a:br>
            <a:r>
              <a:rPr lang="en-US" dirty="0" err="1"/>
              <a:t>Juist</a:t>
            </a:r>
            <a:r>
              <a:rPr lang="en-US" dirty="0"/>
              <a:t> of </a:t>
            </a:r>
            <a:r>
              <a:rPr lang="en-US" dirty="0" err="1"/>
              <a:t>Onjuist</a:t>
            </a:r>
            <a:r>
              <a:rPr lang="en-US" dirty="0"/>
              <a:t>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14400" y="1268760"/>
            <a:ext cx="7772400" cy="4903440"/>
          </a:xfrm>
        </p:spPr>
        <p:txBody>
          <a:bodyPr/>
          <a:lstStyle/>
          <a:p>
            <a:pPr>
              <a:buAutoNum type="arabicParenR"/>
            </a:pPr>
            <a:r>
              <a:rPr lang="en-US" sz="1800" dirty="0" err="1"/>
              <a:t>Metformine</a:t>
            </a:r>
            <a:r>
              <a:rPr lang="en-US" sz="1800" dirty="0"/>
              <a:t> </a:t>
            </a:r>
            <a:r>
              <a:rPr lang="en-US" sz="1800" dirty="0" err="1"/>
              <a:t>werkt</a:t>
            </a:r>
            <a:r>
              <a:rPr lang="en-US" sz="1800" dirty="0"/>
              <a:t> </a:t>
            </a:r>
            <a:r>
              <a:rPr lang="en-US" sz="1800" dirty="0" err="1"/>
              <a:t>cardioprotectief</a:t>
            </a:r>
            <a:r>
              <a:rPr lang="en-US" sz="1800" dirty="0"/>
              <a:t>. </a:t>
            </a:r>
            <a:r>
              <a:rPr lang="en-US" sz="1800" b="1" dirty="0">
                <a:solidFill>
                  <a:srgbClr val="FF0000"/>
                </a:solidFill>
              </a:rPr>
              <a:t>JUIST</a:t>
            </a:r>
            <a:endParaRPr lang="en-US" sz="1800" dirty="0"/>
          </a:p>
          <a:p>
            <a:pPr>
              <a:buFont typeface="Times" pitchFamily="-108" charset="0"/>
              <a:buAutoNum type="arabicParenR"/>
            </a:pPr>
            <a:r>
              <a:rPr lang="en-US" sz="1800" dirty="0" err="1"/>
              <a:t>Gliclazide</a:t>
            </a:r>
            <a:r>
              <a:rPr lang="en-US" sz="1800" dirty="0"/>
              <a:t> is </a:t>
            </a:r>
            <a:r>
              <a:rPr lang="en-US" sz="1800" dirty="0" err="1"/>
              <a:t>eerste</a:t>
            </a:r>
            <a:r>
              <a:rPr lang="en-US" sz="1800" dirty="0"/>
              <a:t> </a:t>
            </a:r>
            <a:r>
              <a:rPr lang="en-US" sz="1800" dirty="0" err="1"/>
              <a:t>keus</a:t>
            </a:r>
            <a:r>
              <a:rPr lang="en-US" sz="1800" dirty="0"/>
              <a:t> van de SU-</a:t>
            </a:r>
            <a:r>
              <a:rPr lang="en-US" sz="1800" dirty="0" err="1"/>
              <a:t>derivaten</a:t>
            </a:r>
            <a:r>
              <a:rPr lang="en-US" sz="1800" dirty="0"/>
              <a:t>; de </a:t>
            </a:r>
            <a:r>
              <a:rPr lang="en-US" sz="1800" dirty="0" err="1"/>
              <a:t>reden</a:t>
            </a:r>
            <a:r>
              <a:rPr lang="en-US" sz="1800" dirty="0"/>
              <a:t> </a:t>
            </a:r>
            <a:r>
              <a:rPr lang="en-US" sz="1800" dirty="0" err="1"/>
              <a:t>hiervan</a:t>
            </a:r>
            <a:r>
              <a:rPr lang="en-US" sz="1800" dirty="0"/>
              <a:t> is </a:t>
            </a:r>
            <a:r>
              <a:rPr lang="en-US" sz="1800" dirty="0" err="1"/>
              <a:t>dat</a:t>
            </a:r>
            <a:r>
              <a:rPr lang="en-US" sz="1800" dirty="0"/>
              <a:t> het </a:t>
            </a:r>
            <a:r>
              <a:rPr lang="en-US" sz="1800" dirty="0" err="1"/>
              <a:t>meer</a:t>
            </a:r>
            <a:r>
              <a:rPr lang="en-US" sz="1800" dirty="0"/>
              <a:t> HbA1c </a:t>
            </a:r>
            <a:r>
              <a:rPr lang="en-US" sz="1800" dirty="0" err="1"/>
              <a:t>daling</a:t>
            </a:r>
            <a:r>
              <a:rPr lang="en-US" sz="1800" dirty="0"/>
              <a:t> </a:t>
            </a:r>
            <a:r>
              <a:rPr lang="en-US" sz="1800" dirty="0" err="1"/>
              <a:t>geeft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de </a:t>
            </a:r>
            <a:r>
              <a:rPr lang="en-US" sz="1800" dirty="0" err="1"/>
              <a:t>andere</a:t>
            </a:r>
            <a:r>
              <a:rPr lang="en-US" sz="1800" dirty="0"/>
              <a:t> SU-</a:t>
            </a:r>
            <a:r>
              <a:rPr lang="en-US" sz="1800" dirty="0" err="1"/>
              <a:t>derivaten</a:t>
            </a:r>
            <a:r>
              <a:rPr lang="en-US" sz="1800" dirty="0"/>
              <a:t>. </a:t>
            </a:r>
            <a:r>
              <a:rPr lang="en-US" sz="1800" b="1" dirty="0">
                <a:solidFill>
                  <a:srgbClr val="FF0000"/>
                </a:solidFill>
              </a:rPr>
              <a:t>ONJUIST</a:t>
            </a:r>
            <a:endParaRPr lang="en-US" sz="1800" dirty="0"/>
          </a:p>
          <a:p>
            <a:pPr>
              <a:buFont typeface="Times" pitchFamily="-108" charset="0"/>
              <a:buAutoNum type="arabicParenR"/>
            </a:pPr>
            <a:r>
              <a:rPr lang="en-US" sz="1800" dirty="0" err="1"/>
              <a:t>Gliclazide</a:t>
            </a:r>
            <a:r>
              <a:rPr lang="en-US" sz="1800" dirty="0"/>
              <a:t> </a:t>
            </a:r>
            <a:r>
              <a:rPr lang="en-US" sz="1800" dirty="0" err="1"/>
              <a:t>vraagt</a:t>
            </a:r>
            <a:r>
              <a:rPr lang="en-US" sz="1800" dirty="0"/>
              <a:t> om </a:t>
            </a:r>
            <a:r>
              <a:rPr lang="en-US" sz="1800" dirty="0" err="1"/>
              <a:t>dosis</a:t>
            </a:r>
            <a:r>
              <a:rPr lang="en-US" sz="1800" dirty="0"/>
              <a:t> </a:t>
            </a:r>
            <a:r>
              <a:rPr lang="en-US" sz="1800" dirty="0" err="1"/>
              <a:t>aanpassing</a:t>
            </a:r>
            <a:r>
              <a:rPr lang="en-US" sz="1800" dirty="0"/>
              <a:t> </a:t>
            </a:r>
            <a:r>
              <a:rPr lang="en-US" sz="1800" dirty="0" err="1"/>
              <a:t>bij</a:t>
            </a:r>
            <a:r>
              <a:rPr lang="en-US" sz="1800" dirty="0"/>
              <a:t> </a:t>
            </a:r>
            <a:r>
              <a:rPr lang="en-US" sz="1800" dirty="0" err="1"/>
              <a:t>nierfunctiestoornissen</a:t>
            </a:r>
            <a:r>
              <a:rPr lang="en-US" sz="1800" dirty="0"/>
              <a:t>. </a:t>
            </a:r>
            <a:r>
              <a:rPr lang="en-US" sz="1800" b="1" dirty="0">
                <a:solidFill>
                  <a:srgbClr val="FF0000"/>
                </a:solidFill>
              </a:rPr>
              <a:t>ONJUIST</a:t>
            </a:r>
            <a:endParaRPr lang="en-US" sz="1800" dirty="0"/>
          </a:p>
          <a:p>
            <a:pPr>
              <a:buFont typeface="Times" pitchFamily="-108" charset="0"/>
              <a:buAutoNum type="arabicParenR"/>
            </a:pPr>
            <a:r>
              <a:rPr lang="en-US" sz="1800" dirty="0" err="1"/>
              <a:t>Een</a:t>
            </a:r>
            <a:r>
              <a:rPr lang="en-US" sz="1800" dirty="0"/>
              <a:t> DPP4 </a:t>
            </a:r>
            <a:r>
              <a:rPr lang="en-US" sz="1800" dirty="0" err="1"/>
              <a:t>remmer</a:t>
            </a:r>
            <a:r>
              <a:rPr lang="en-US" sz="1800" dirty="0"/>
              <a:t> </a:t>
            </a:r>
            <a:r>
              <a:rPr lang="en-US" sz="1800" dirty="0" err="1"/>
              <a:t>heeft</a:t>
            </a:r>
            <a:r>
              <a:rPr lang="en-US" sz="1800" dirty="0"/>
              <a:t> </a:t>
            </a:r>
            <a:r>
              <a:rPr lang="en-US" sz="1800" dirty="0" err="1"/>
              <a:t>een</a:t>
            </a:r>
            <a:r>
              <a:rPr lang="en-US" sz="1800" dirty="0"/>
              <a:t> </a:t>
            </a:r>
            <a:r>
              <a:rPr lang="en-US" sz="1800" dirty="0" err="1"/>
              <a:t>gunstig</a:t>
            </a:r>
            <a:r>
              <a:rPr lang="en-US" sz="1800" dirty="0"/>
              <a:t> effect op het </a:t>
            </a:r>
            <a:r>
              <a:rPr lang="en-US" sz="1800" dirty="0" err="1"/>
              <a:t>lichaamsgewicht</a:t>
            </a:r>
            <a:r>
              <a:rPr lang="en-US" sz="1800" dirty="0"/>
              <a:t>. </a:t>
            </a:r>
            <a:r>
              <a:rPr lang="en-US" sz="1800" b="1" dirty="0">
                <a:solidFill>
                  <a:srgbClr val="FF0000"/>
                </a:solidFill>
              </a:rPr>
              <a:t>ONJUIST</a:t>
            </a:r>
            <a:endParaRPr lang="en-US" sz="1800" dirty="0"/>
          </a:p>
          <a:p>
            <a:pPr>
              <a:buFont typeface="Times" pitchFamily="-108" charset="0"/>
              <a:buAutoNum type="arabicParenR"/>
            </a:pPr>
            <a:r>
              <a:rPr lang="en-US" sz="1800" dirty="0" err="1"/>
              <a:t>Metformine</a:t>
            </a:r>
            <a:r>
              <a:rPr lang="en-US" sz="1800" dirty="0"/>
              <a:t> </a:t>
            </a:r>
            <a:r>
              <a:rPr lang="en-US" sz="1800" dirty="0" err="1"/>
              <a:t>kost</a:t>
            </a:r>
            <a:r>
              <a:rPr lang="en-US" sz="1800" dirty="0"/>
              <a:t> </a:t>
            </a:r>
            <a:r>
              <a:rPr lang="en-US" sz="1800" dirty="0" err="1"/>
              <a:t>bij</a:t>
            </a:r>
            <a:r>
              <a:rPr lang="en-US" sz="1800" dirty="0"/>
              <a:t> </a:t>
            </a:r>
            <a:r>
              <a:rPr lang="en-US" sz="1800" dirty="0" err="1"/>
              <a:t>dosering</a:t>
            </a:r>
            <a:r>
              <a:rPr lang="en-US" sz="1800" dirty="0"/>
              <a:t> van 2d 1000 mg €4,39 per 3 </a:t>
            </a:r>
            <a:r>
              <a:rPr lang="en-US" sz="1800" dirty="0" err="1"/>
              <a:t>mnd</a:t>
            </a:r>
            <a:r>
              <a:rPr lang="en-US" sz="1800" dirty="0"/>
              <a:t> (</a:t>
            </a:r>
            <a:r>
              <a:rPr lang="en-US" sz="1800" i="1" dirty="0" err="1"/>
              <a:t>gegeven</a:t>
            </a:r>
            <a:r>
              <a:rPr lang="en-US" sz="1800" dirty="0"/>
              <a:t>), </a:t>
            </a:r>
            <a:r>
              <a:rPr lang="en-US" sz="1800" dirty="0" err="1"/>
              <a:t>een</a:t>
            </a:r>
            <a:r>
              <a:rPr lang="en-US" sz="1800" dirty="0"/>
              <a:t> DPP4 </a:t>
            </a:r>
            <a:r>
              <a:rPr lang="en-US" sz="1800" dirty="0" err="1"/>
              <a:t>remmer</a:t>
            </a:r>
            <a:r>
              <a:rPr lang="en-US" sz="1800" dirty="0"/>
              <a:t> </a:t>
            </a:r>
            <a:r>
              <a:rPr lang="en-US" sz="1800" dirty="0" err="1"/>
              <a:t>kost</a:t>
            </a:r>
            <a:r>
              <a:rPr lang="en-US" sz="1800" dirty="0"/>
              <a:t> €120,- per 3 </a:t>
            </a:r>
            <a:r>
              <a:rPr lang="en-US" sz="1800" dirty="0" err="1"/>
              <a:t>maanden</a:t>
            </a:r>
            <a:r>
              <a:rPr lang="en-US" sz="1800" dirty="0"/>
              <a:t>. </a:t>
            </a:r>
            <a:r>
              <a:rPr lang="en-US" sz="1800" b="1" dirty="0">
                <a:solidFill>
                  <a:srgbClr val="FF0000"/>
                </a:solidFill>
              </a:rPr>
              <a:t>JUIST</a:t>
            </a:r>
            <a:endParaRPr lang="en-US" sz="1800" dirty="0"/>
          </a:p>
          <a:p>
            <a:pPr>
              <a:buFont typeface="Times" pitchFamily="-108" charset="0"/>
              <a:buAutoNum type="arabicParenR"/>
            </a:pPr>
            <a:r>
              <a:rPr lang="en-US" sz="1800" dirty="0" err="1"/>
              <a:t>Acarbose</a:t>
            </a:r>
            <a:r>
              <a:rPr lang="en-US" sz="1800" dirty="0"/>
              <a:t> is </a:t>
            </a:r>
            <a:r>
              <a:rPr lang="en-US" sz="1800" dirty="0" err="1"/>
              <a:t>een</a:t>
            </a:r>
            <a:r>
              <a:rPr lang="en-US" sz="1800" dirty="0"/>
              <a:t> </a:t>
            </a:r>
            <a:r>
              <a:rPr lang="en-US" sz="1800" dirty="0" err="1"/>
              <a:t>middel</a:t>
            </a:r>
            <a:r>
              <a:rPr lang="en-US" sz="1800" dirty="0"/>
              <a:t> met </a:t>
            </a:r>
            <a:r>
              <a:rPr lang="en-US" sz="1800" dirty="0" err="1"/>
              <a:t>als</a:t>
            </a:r>
            <a:r>
              <a:rPr lang="en-US" sz="1800" dirty="0"/>
              <a:t> </a:t>
            </a:r>
            <a:r>
              <a:rPr lang="en-US" sz="1800" dirty="0" err="1"/>
              <a:t>bijwerking</a:t>
            </a:r>
            <a:r>
              <a:rPr lang="en-US" sz="1800" dirty="0"/>
              <a:t> </a:t>
            </a:r>
            <a:r>
              <a:rPr lang="en-US" sz="1800" dirty="0" err="1"/>
              <a:t>flatulentie</a:t>
            </a:r>
            <a:r>
              <a:rPr lang="en-US" sz="1800" dirty="0"/>
              <a:t>. </a:t>
            </a:r>
            <a:r>
              <a:rPr lang="en-US" sz="1800" b="1" dirty="0">
                <a:solidFill>
                  <a:srgbClr val="FF0000"/>
                </a:solidFill>
              </a:rPr>
              <a:t>JUIST</a:t>
            </a:r>
            <a:endParaRPr lang="en-US" sz="1800" dirty="0"/>
          </a:p>
          <a:p>
            <a:pPr>
              <a:buAutoNum type="arabicParenR"/>
            </a:pPr>
            <a:endParaRPr lang="en-US" sz="1800" dirty="0"/>
          </a:p>
          <a:p>
            <a:pPr marL="0" indent="0"/>
            <a:endParaRPr lang="en-US" sz="1800" dirty="0"/>
          </a:p>
        </p:txBody>
      </p:sp>
      <p:sp>
        <p:nvSpPr>
          <p:cNvPr id="4" name="Rechthoek 3"/>
          <p:cNvSpPr/>
          <p:nvPr/>
        </p:nvSpPr>
        <p:spPr>
          <a:xfrm>
            <a:off x="0" y="6627168"/>
            <a:ext cx="633670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900" dirty="0">
                <a:solidFill>
                  <a:srgbClr val="000066"/>
                </a:solidFill>
              </a:rPr>
              <a:t>Het Instituut voor Verantwoord Medicijngebruik is niet verantwoordelijk voor de inhoud van deze dia</a:t>
            </a:r>
            <a:endParaRPr lang="nl-NL" sz="9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1957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Kennistoets</a:t>
            </a:r>
            <a:br>
              <a:rPr lang="en-US" dirty="0"/>
            </a:br>
            <a:r>
              <a:rPr lang="en-US" dirty="0" err="1"/>
              <a:t>Juist</a:t>
            </a:r>
            <a:r>
              <a:rPr lang="en-US" dirty="0"/>
              <a:t> of </a:t>
            </a:r>
            <a:r>
              <a:rPr lang="en-US" dirty="0" err="1"/>
              <a:t>Onjuist</a:t>
            </a:r>
            <a:r>
              <a:rPr lang="en-US" dirty="0"/>
              <a:t>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arenR" startAt="7"/>
            </a:pPr>
            <a:r>
              <a:rPr lang="en-US" sz="2000" dirty="0"/>
              <a:t>Dpp4 </a:t>
            </a:r>
            <a:r>
              <a:rPr lang="en-US" sz="2000" dirty="0" err="1"/>
              <a:t>remmers</a:t>
            </a:r>
            <a:r>
              <a:rPr lang="en-US" sz="2000" dirty="0"/>
              <a:t> </a:t>
            </a:r>
            <a:r>
              <a:rPr lang="en-US" sz="2000" dirty="0" err="1"/>
              <a:t>werken</a:t>
            </a:r>
            <a:r>
              <a:rPr lang="en-US" sz="2000" dirty="0"/>
              <a:t> continue, </a:t>
            </a:r>
            <a:r>
              <a:rPr lang="en-US" sz="2000" dirty="0" err="1"/>
              <a:t>d.w.z</a:t>
            </a:r>
            <a:r>
              <a:rPr lang="en-US" sz="2000" dirty="0"/>
              <a:t>. </a:t>
            </a:r>
            <a:r>
              <a:rPr lang="en-US" sz="2000" dirty="0" err="1"/>
              <a:t>ze</a:t>
            </a:r>
            <a:r>
              <a:rPr lang="en-US" sz="2000" dirty="0"/>
              <a:t> </a:t>
            </a:r>
            <a:r>
              <a:rPr lang="en-US" sz="2000" dirty="0" err="1"/>
              <a:t>zorgen</a:t>
            </a:r>
            <a:r>
              <a:rPr lang="en-US" sz="2000" dirty="0"/>
              <a:t> 24 </a:t>
            </a:r>
            <a:r>
              <a:rPr lang="en-US" sz="2000" dirty="0" err="1"/>
              <a:t>uur</a:t>
            </a:r>
            <a:r>
              <a:rPr lang="en-US" sz="2000" dirty="0"/>
              <a:t> </a:t>
            </a:r>
            <a:r>
              <a:rPr lang="en-US" sz="2000" dirty="0" err="1"/>
              <a:t>lang</a:t>
            </a:r>
            <a:r>
              <a:rPr lang="en-US" sz="2000" dirty="0"/>
              <a:t> </a:t>
            </a:r>
            <a:r>
              <a:rPr lang="en-US" sz="2000" dirty="0" err="1"/>
              <a:t>voor</a:t>
            </a:r>
            <a:r>
              <a:rPr lang="en-US" sz="2000" dirty="0"/>
              <a:t> </a:t>
            </a:r>
            <a:r>
              <a:rPr lang="en-US" sz="2000" dirty="0" err="1"/>
              <a:t>gereguleerde</a:t>
            </a:r>
            <a:r>
              <a:rPr lang="en-US" sz="2000" dirty="0"/>
              <a:t> </a:t>
            </a:r>
            <a:r>
              <a:rPr lang="en-US" sz="2000" dirty="0" err="1"/>
              <a:t>insuline</a:t>
            </a:r>
            <a:r>
              <a:rPr lang="en-US" sz="2000" dirty="0"/>
              <a:t> </a:t>
            </a:r>
            <a:r>
              <a:rPr lang="en-US" sz="2000" dirty="0" err="1"/>
              <a:t>afgifte</a:t>
            </a:r>
            <a:r>
              <a:rPr lang="en-US" sz="2000" dirty="0"/>
              <a:t>. </a:t>
            </a:r>
            <a:r>
              <a:rPr lang="en-US" sz="2000" b="1" dirty="0">
                <a:solidFill>
                  <a:srgbClr val="FF0000"/>
                </a:solidFill>
              </a:rPr>
              <a:t>ONJUIST</a:t>
            </a:r>
            <a:endParaRPr lang="en-US" sz="2000" dirty="0"/>
          </a:p>
          <a:p>
            <a:pPr marL="457200" indent="-457200">
              <a:buFont typeface="+mj-lt"/>
              <a:buAutoNum type="arabicParenR" startAt="7"/>
            </a:pPr>
            <a:r>
              <a:rPr lang="en-US" sz="2000" dirty="0" err="1"/>
              <a:t>Als</a:t>
            </a:r>
            <a:r>
              <a:rPr lang="en-US" sz="2000" dirty="0"/>
              <a:t> je </a:t>
            </a:r>
            <a:r>
              <a:rPr lang="en-US" sz="2000" dirty="0" err="1"/>
              <a:t>een</a:t>
            </a:r>
            <a:r>
              <a:rPr lang="en-US" sz="2000" dirty="0"/>
              <a:t> SLGT-2-remmer </a:t>
            </a:r>
            <a:r>
              <a:rPr lang="en-US" sz="2000" dirty="0" err="1"/>
              <a:t>gebruikt</a:t>
            </a:r>
            <a:r>
              <a:rPr lang="en-US" sz="2000" dirty="0"/>
              <a:t>, zit </a:t>
            </a:r>
            <a:r>
              <a:rPr lang="en-US" sz="2000" dirty="0" err="1"/>
              <a:t>er</a:t>
            </a:r>
            <a:r>
              <a:rPr lang="en-US" sz="2000" dirty="0"/>
              <a:t> </a:t>
            </a:r>
            <a:r>
              <a:rPr lang="en-US" sz="2000" dirty="0" err="1"/>
              <a:t>meer</a:t>
            </a:r>
            <a:r>
              <a:rPr lang="en-US" sz="2000" dirty="0"/>
              <a:t> </a:t>
            </a:r>
            <a:r>
              <a:rPr lang="en-US" sz="2000" dirty="0" err="1"/>
              <a:t>suiker</a:t>
            </a:r>
            <a:r>
              <a:rPr lang="en-US" sz="2000" dirty="0"/>
              <a:t> in je </a:t>
            </a:r>
            <a:r>
              <a:rPr lang="en-US" sz="2000" dirty="0" err="1"/>
              <a:t>plas</a:t>
            </a:r>
            <a:r>
              <a:rPr lang="en-US" sz="2000" dirty="0"/>
              <a:t>. </a:t>
            </a:r>
            <a:r>
              <a:rPr lang="en-US" sz="2000" b="1" dirty="0">
                <a:solidFill>
                  <a:srgbClr val="FF0000"/>
                </a:solidFill>
              </a:rPr>
              <a:t>JUIST</a:t>
            </a:r>
            <a:endParaRPr lang="en-US" sz="2000" dirty="0"/>
          </a:p>
          <a:p>
            <a:pPr marL="457200" indent="-457200">
              <a:buFont typeface="+mj-lt"/>
              <a:buAutoNum type="arabicParenR" startAt="7"/>
            </a:pPr>
            <a:r>
              <a:rPr lang="en-US" sz="2000" dirty="0" err="1"/>
              <a:t>Een</a:t>
            </a:r>
            <a:r>
              <a:rPr lang="en-US" sz="2000" dirty="0"/>
              <a:t> GLP1-analoog </a:t>
            </a:r>
            <a:r>
              <a:rPr lang="en-US" sz="2000" dirty="0" err="1"/>
              <a:t>wordt</a:t>
            </a:r>
            <a:r>
              <a:rPr lang="en-US" sz="2000" dirty="0"/>
              <a:t> </a:t>
            </a:r>
            <a:r>
              <a:rPr lang="en-US" sz="2000" dirty="0" err="1"/>
              <a:t>vergoedt</a:t>
            </a:r>
            <a:r>
              <a:rPr lang="en-US" sz="2000" dirty="0"/>
              <a:t> </a:t>
            </a:r>
            <a:r>
              <a:rPr lang="en-US" sz="2000" dirty="0" err="1"/>
              <a:t>i.c.m</a:t>
            </a:r>
            <a:r>
              <a:rPr lang="en-US" sz="2000" dirty="0"/>
              <a:t>. max. </a:t>
            </a:r>
            <a:r>
              <a:rPr lang="en-US" sz="2000" dirty="0" err="1"/>
              <a:t>verdraagbare</a:t>
            </a:r>
            <a:r>
              <a:rPr lang="en-US" sz="2000" dirty="0"/>
              <a:t> </a:t>
            </a:r>
            <a:r>
              <a:rPr lang="en-US" sz="2000" dirty="0" err="1"/>
              <a:t>dosering</a:t>
            </a:r>
            <a:r>
              <a:rPr lang="en-US" sz="2000" dirty="0"/>
              <a:t> MF </a:t>
            </a:r>
            <a:r>
              <a:rPr lang="en-US" sz="2000" dirty="0" err="1"/>
              <a:t>en</a:t>
            </a:r>
            <a:r>
              <a:rPr lang="en-US" sz="2000" dirty="0"/>
              <a:t> SU in </a:t>
            </a:r>
            <a:r>
              <a:rPr lang="en-US" sz="2000" dirty="0" err="1"/>
              <a:t>combinatie</a:t>
            </a:r>
            <a:r>
              <a:rPr lang="en-US" sz="2000" dirty="0"/>
              <a:t> met </a:t>
            </a:r>
            <a:r>
              <a:rPr lang="en-US" sz="2000" dirty="0" err="1"/>
              <a:t>een</a:t>
            </a:r>
            <a:r>
              <a:rPr lang="en-US" sz="2000" dirty="0"/>
              <a:t> BMI van ≥ 30, </a:t>
            </a:r>
            <a:r>
              <a:rPr lang="en-US" sz="2000" dirty="0" err="1"/>
              <a:t>waarbij</a:t>
            </a:r>
            <a:r>
              <a:rPr lang="en-US" sz="2000" dirty="0"/>
              <a:t> het </a:t>
            </a:r>
            <a:r>
              <a:rPr lang="en-US" sz="2000" dirty="0" err="1"/>
              <a:t>eerste</a:t>
            </a:r>
            <a:r>
              <a:rPr lang="en-US" sz="2000" dirty="0"/>
              <a:t> </a:t>
            </a:r>
            <a:r>
              <a:rPr lang="en-US" sz="2000" dirty="0" err="1"/>
              <a:t>recept</a:t>
            </a:r>
            <a:r>
              <a:rPr lang="en-US" sz="2000" dirty="0"/>
              <a:t> door de internist </a:t>
            </a:r>
            <a:r>
              <a:rPr lang="en-US" sz="2000" dirty="0" err="1"/>
              <a:t>moet</a:t>
            </a:r>
            <a:r>
              <a:rPr lang="en-US" sz="2000" dirty="0"/>
              <a:t> </a:t>
            </a:r>
            <a:r>
              <a:rPr lang="en-US" sz="2000" dirty="0" err="1"/>
              <a:t>worden</a:t>
            </a:r>
            <a:r>
              <a:rPr lang="en-US" sz="2000" dirty="0"/>
              <a:t> </a:t>
            </a:r>
            <a:r>
              <a:rPr lang="en-US" sz="2000" dirty="0" err="1"/>
              <a:t>uitgeschreven</a:t>
            </a:r>
            <a:r>
              <a:rPr lang="en-US" sz="2000" dirty="0"/>
              <a:t>. </a:t>
            </a:r>
            <a:r>
              <a:rPr lang="en-US" sz="2000" b="1" dirty="0">
                <a:solidFill>
                  <a:srgbClr val="FF0000"/>
                </a:solidFill>
              </a:rPr>
              <a:t>ONJUIST</a:t>
            </a:r>
            <a:endParaRPr lang="en-US" sz="2000" dirty="0"/>
          </a:p>
          <a:p>
            <a:pPr marL="457200" indent="-457200">
              <a:buFont typeface="+mj-lt"/>
              <a:buAutoNum type="arabicParenR" startAt="7"/>
            </a:pPr>
            <a:r>
              <a:rPr lang="en-US" sz="2000" dirty="0" err="1"/>
              <a:t>Toujeo</a:t>
            </a:r>
            <a:r>
              <a:rPr lang="en-US" sz="2000" dirty="0"/>
              <a:t> is </a:t>
            </a:r>
            <a:r>
              <a:rPr lang="en-US" sz="2000" dirty="0" err="1"/>
              <a:t>een</a:t>
            </a:r>
            <a:r>
              <a:rPr lang="en-US" sz="2000" dirty="0"/>
              <a:t> </a:t>
            </a:r>
            <a:r>
              <a:rPr lang="en-US" sz="2000" dirty="0" err="1"/>
              <a:t>nieuw</a:t>
            </a:r>
            <a:r>
              <a:rPr lang="en-US" sz="2000" dirty="0"/>
              <a:t> </a:t>
            </a:r>
            <a:r>
              <a:rPr lang="en-US" sz="2000" dirty="0" err="1"/>
              <a:t>insuline</a:t>
            </a:r>
            <a:r>
              <a:rPr lang="en-US" sz="2000" dirty="0"/>
              <a:t>, </a:t>
            </a:r>
            <a:r>
              <a:rPr lang="en-US" sz="2000" dirty="0" err="1"/>
              <a:t>dat</a:t>
            </a:r>
            <a:r>
              <a:rPr lang="en-US" sz="2000" dirty="0"/>
              <a:t> </a:t>
            </a:r>
            <a:r>
              <a:rPr lang="en-US" sz="2000" dirty="0" err="1"/>
              <a:t>zich</a:t>
            </a:r>
            <a:r>
              <a:rPr lang="en-US" sz="2000" dirty="0"/>
              <a:t> </a:t>
            </a:r>
            <a:r>
              <a:rPr lang="en-US" sz="2000" dirty="0" err="1"/>
              <a:t>onderscheidt</a:t>
            </a:r>
            <a:r>
              <a:rPr lang="en-US" sz="2000" dirty="0"/>
              <a:t> </a:t>
            </a:r>
            <a:r>
              <a:rPr lang="en-US" sz="2000" dirty="0" err="1"/>
              <a:t>omdat</a:t>
            </a:r>
            <a:r>
              <a:rPr lang="en-US" sz="2000" dirty="0"/>
              <a:t> </a:t>
            </a:r>
            <a:r>
              <a:rPr lang="en-US" sz="2000" dirty="0" err="1"/>
              <a:t>er</a:t>
            </a:r>
            <a:r>
              <a:rPr lang="en-US" sz="2000" dirty="0"/>
              <a:t> </a:t>
            </a:r>
            <a:r>
              <a:rPr lang="en-US" sz="2000" dirty="0" err="1"/>
              <a:t>naast</a:t>
            </a:r>
            <a:r>
              <a:rPr lang="en-US" sz="2000" dirty="0"/>
              <a:t> </a:t>
            </a:r>
            <a:r>
              <a:rPr lang="en-US" sz="2000" dirty="0" err="1"/>
              <a:t>lantus</a:t>
            </a:r>
            <a:r>
              <a:rPr lang="en-US" sz="2000" dirty="0"/>
              <a:t> </a:t>
            </a:r>
            <a:r>
              <a:rPr lang="en-US" sz="2000" dirty="0" err="1"/>
              <a:t>liraglutide</a:t>
            </a:r>
            <a:r>
              <a:rPr lang="en-US" sz="2000" dirty="0"/>
              <a:t> in zit. </a:t>
            </a:r>
            <a:r>
              <a:rPr lang="en-US" sz="2000" b="1" dirty="0">
                <a:solidFill>
                  <a:srgbClr val="FF0000"/>
                </a:solidFill>
              </a:rPr>
              <a:t>ONJUIST</a:t>
            </a:r>
            <a:endParaRPr lang="en-US" sz="2000" dirty="0"/>
          </a:p>
          <a:p>
            <a:pPr marL="0" indent="0"/>
            <a:endParaRPr lang="en-US" sz="2000" dirty="0"/>
          </a:p>
          <a:p>
            <a:pPr marL="0" indent="0"/>
            <a:endParaRPr lang="en-US" sz="2000" dirty="0"/>
          </a:p>
          <a:p>
            <a:endParaRPr lang="nl-NL" sz="1800" dirty="0"/>
          </a:p>
        </p:txBody>
      </p:sp>
      <p:sp>
        <p:nvSpPr>
          <p:cNvPr id="4" name="Rechthoek 3"/>
          <p:cNvSpPr/>
          <p:nvPr/>
        </p:nvSpPr>
        <p:spPr>
          <a:xfrm>
            <a:off x="0" y="6541098"/>
            <a:ext cx="633670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900" dirty="0">
                <a:solidFill>
                  <a:srgbClr val="000066"/>
                </a:solidFill>
              </a:rPr>
              <a:t>Het Instituut voor Verantwoord Medicijngebruik is niet verantwoordelijk voor de inhoud van deze dia</a:t>
            </a:r>
            <a:endParaRPr lang="nl-NL" sz="9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466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792087"/>
          </a:xfrm>
        </p:spPr>
        <p:txBody>
          <a:bodyPr>
            <a:normAutofit/>
          </a:bodyPr>
          <a:lstStyle/>
          <a:p>
            <a:r>
              <a:rPr lang="nl-NL" dirty="0"/>
              <a:t>Bron: SFK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271192" y="4428146"/>
            <a:ext cx="5931134" cy="2983470"/>
          </a:xfrm>
        </p:spPr>
        <p:txBody>
          <a:bodyPr/>
          <a:lstStyle/>
          <a:p>
            <a:pPr marL="457200" indent="-457200">
              <a:buFontTx/>
              <a:buChar char="-"/>
            </a:pPr>
            <a:endParaRPr lang="nl-NL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99592" y="1743830"/>
            <a:ext cx="8473049" cy="59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000" b="1" i="0" u="none" strike="noStrike" cap="none" normalizeH="0" baseline="0">
                <a:ln>
                  <a:noFill/>
                </a:ln>
                <a:solidFill>
                  <a:srgbClr val="B29E70"/>
                </a:solidFill>
                <a:effectLst/>
                <a:latin typeface="Arial" charset="0"/>
                <a:ea typeface="Cambria" charset="0"/>
              </a:rPr>
              <a:t>Figuur: Geneesmiddelkosten (x € miljoen) orale antidiabetica onderverdeeld naar type (2010-2015).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800" b="1" i="0" u="none" strike="noStrike" cap="none" normalizeH="0" baseline="0">
                <a:ln>
                  <a:noFill/>
                </a:ln>
                <a:effectLst/>
                <a:latin typeface="Arial" charset="0"/>
              </a:rPr>
              <a:t> </a:t>
            </a:r>
            <a:r>
              <a:rPr kumimoji="0" lang="nl-NL" altLang="nl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</a:t>
            </a:r>
            <a:endParaRPr kumimoji="0" lang="nl-NL" altLang="nl-NL" sz="2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050" name="Picture 2" descr="eneesmiddelkosten antidiabet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2039398"/>
            <a:ext cx="7186019" cy="3909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57564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el 1"/>
          <p:cNvSpPr>
            <a:spLocks noGrp="1"/>
          </p:cNvSpPr>
          <p:nvPr>
            <p:ph type="title"/>
          </p:nvPr>
        </p:nvSpPr>
        <p:spPr>
          <a:xfrm>
            <a:off x="684213" y="115888"/>
            <a:ext cx="6705600" cy="609600"/>
          </a:xfrm>
        </p:spPr>
        <p:txBody>
          <a:bodyPr/>
          <a:lstStyle/>
          <a:p>
            <a:r>
              <a:rPr lang="nl-NL" altLang="nl-NL"/>
              <a:t>Tot slot</a:t>
            </a:r>
          </a:p>
        </p:txBody>
      </p:sp>
      <p:sp>
        <p:nvSpPr>
          <p:cNvPr id="3" name="Tijdelijke aanduiding voor inhoud 2" descr="textFieldBg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endParaRPr lang="nl-NL" altLang="nl-NL" dirty="0"/>
          </a:p>
          <a:p>
            <a:pPr>
              <a:buFont typeface="Arial" charset="0"/>
              <a:buChar char="•"/>
            </a:pPr>
            <a:endParaRPr lang="nl-NL" altLang="nl-NL" dirty="0"/>
          </a:p>
          <a:p>
            <a:pPr>
              <a:buFont typeface="Arial" charset="0"/>
              <a:buChar char="•"/>
            </a:pPr>
            <a:endParaRPr lang="nl-NL" altLang="nl-NL" dirty="0"/>
          </a:p>
          <a:p>
            <a:pPr>
              <a:buFont typeface="Arial" charset="0"/>
              <a:buChar char="•"/>
            </a:pPr>
            <a:endParaRPr lang="nl-NL" altLang="nl-NL" dirty="0"/>
          </a:p>
          <a:p>
            <a:pPr>
              <a:buFont typeface="Arial" charset="0"/>
              <a:buChar char="•"/>
            </a:pPr>
            <a:endParaRPr lang="nl-NL" altLang="nl-NL" dirty="0"/>
          </a:p>
          <a:p>
            <a:pPr>
              <a:buFont typeface="Arial" charset="0"/>
              <a:buChar char="•"/>
            </a:pPr>
            <a:endParaRPr lang="nl-NL" altLang="nl-NL" dirty="0"/>
          </a:p>
          <a:p>
            <a:pPr marL="0" indent="0"/>
            <a:r>
              <a:rPr lang="nl-NL" altLang="nl-NL" dirty="0"/>
              <a:t>Meer weten?</a:t>
            </a:r>
          </a:p>
          <a:p>
            <a:pPr>
              <a:buFont typeface="Arial" charset="0"/>
              <a:buChar char="•"/>
            </a:pPr>
            <a:r>
              <a:rPr lang="nl-NL" altLang="nl-NL" dirty="0"/>
              <a:t>Objectieve informatie over nieuwe middelen: </a:t>
            </a:r>
            <a:r>
              <a:rPr lang="nl-NL" altLang="nl-NL" dirty="0">
                <a:hlinkClick r:id="rId4"/>
              </a:rPr>
              <a:t>www.medicijnbalans.nl</a:t>
            </a:r>
            <a:r>
              <a:rPr lang="nl-NL" altLang="nl-NL" dirty="0"/>
              <a:t>  </a:t>
            </a:r>
          </a:p>
          <a:p>
            <a:pPr>
              <a:buFont typeface="Arial" charset="0"/>
              <a:buChar char="•"/>
            </a:pPr>
            <a:r>
              <a:rPr lang="nl-NL" altLang="nl-NL" dirty="0"/>
              <a:t>E-learning medicamenteuze behandeling van diabetes mellitus type 2: </a:t>
            </a:r>
            <a:r>
              <a:rPr lang="nl-NL" altLang="nl-NL" dirty="0">
                <a:hlinkClick r:id="rId5"/>
              </a:rPr>
              <a:t>www.medicijngebruik.nl</a:t>
            </a:r>
            <a:r>
              <a:rPr lang="nl-NL" altLang="nl-NL" dirty="0"/>
              <a:t> </a:t>
            </a:r>
          </a:p>
          <a:p>
            <a:pPr>
              <a:buFont typeface="Arial" charset="0"/>
              <a:buChar char="•"/>
            </a:pPr>
            <a:r>
              <a:rPr lang="nl-NL" altLang="nl-NL" dirty="0"/>
              <a:t>Lareb Intensive Monitoring: </a:t>
            </a:r>
            <a:r>
              <a:rPr lang="nl-NL" altLang="nl-NL" dirty="0">
                <a:hlinkClick r:id="rId6"/>
              </a:rPr>
              <a:t>www.lim.lareb.nl</a:t>
            </a:r>
            <a:r>
              <a:rPr lang="nl-NL" altLang="nl-NL" dirty="0"/>
              <a:t> </a:t>
            </a:r>
          </a:p>
        </p:txBody>
      </p:sp>
      <p:pic>
        <p:nvPicPr>
          <p:cNvPr id="34820" name="_TVk2ffIzP4"/>
          <p:cNvPicPr>
            <a:picLocks noRot="1" noChangeAspect="1"/>
          </p:cNvPicPr>
          <p:nvPr>
            <a:vide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052736"/>
            <a:ext cx="4572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8077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GV presentatie">
  <a:themeElements>
    <a:clrScheme name="">
      <a:dk1>
        <a:srgbClr val="333333"/>
      </a:dk1>
      <a:lt1>
        <a:srgbClr val="FFFFFF"/>
      </a:lt1>
      <a:dk2>
        <a:srgbClr val="FFFFFF"/>
      </a:dk2>
      <a:lt2>
        <a:srgbClr val="808080"/>
      </a:lt2>
      <a:accent1>
        <a:srgbClr val="000066"/>
      </a:accent1>
      <a:accent2>
        <a:srgbClr val="9999CC"/>
      </a:accent2>
      <a:accent3>
        <a:srgbClr val="FFFFFF"/>
      </a:accent3>
      <a:accent4>
        <a:srgbClr val="2A2A2A"/>
      </a:accent4>
      <a:accent5>
        <a:srgbClr val="AAAAB8"/>
      </a:accent5>
      <a:accent6>
        <a:srgbClr val="8A8AB9"/>
      </a:accent6>
      <a:hlink>
        <a:srgbClr val="66FF00"/>
      </a:hlink>
      <a:folHlink>
        <a:srgbClr val="FF0000"/>
      </a:folHlink>
    </a:clrScheme>
    <a:fontScheme name="1_DGV presentatie">
      <a:majorFont>
        <a:latin typeface="Verdana"/>
        <a:ea typeface="Geneva"/>
        <a:cs typeface=""/>
      </a:majorFont>
      <a:minorFont>
        <a:latin typeface="Verdana"/>
        <a:ea typeface="Geneva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blipFill dpi="0" rotWithShape="0">
                <a:blip xmlns:r="http://schemas.openxmlformats.org/officeDocument/2006/relationships"/>
                <a:srcRect/>
                <a:stretch>
                  <a:fillRect/>
                </a:stretch>
              </a:blip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1" fontAlgn="base" latinLnBrk="0" hangingPunct="1">
          <a:lnSpc>
            <a:spcPts val="3200"/>
          </a:lnSpc>
          <a:spcBef>
            <a:spcPct val="0"/>
          </a:spcBef>
          <a:spcAft>
            <a:spcPct val="0"/>
          </a:spcAft>
          <a:buClrTx/>
          <a:buSzTx/>
          <a:buFont typeface="Times" pitchFamily="18" charset="0"/>
          <a:buChar char="•"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accent1"/>
            </a:solidFill>
            <a:effectLst/>
            <a:latin typeface="Verdana" pitchFamily="34" charset="0"/>
            <a:ea typeface="Geneva" pitchFamily="2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blipFill dpi="0" rotWithShape="0">
                <a:blip xmlns:r="http://schemas.openxmlformats.org/officeDocument/2006/relationships"/>
                <a:srcRect/>
                <a:stretch>
                  <a:fillRect/>
                </a:stretch>
              </a:blip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1" fontAlgn="base" latinLnBrk="0" hangingPunct="1">
          <a:lnSpc>
            <a:spcPts val="3200"/>
          </a:lnSpc>
          <a:spcBef>
            <a:spcPct val="0"/>
          </a:spcBef>
          <a:spcAft>
            <a:spcPct val="0"/>
          </a:spcAft>
          <a:buClrTx/>
          <a:buSzTx/>
          <a:buFont typeface="Times" pitchFamily="18" charset="0"/>
          <a:buChar char="•"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accent1"/>
            </a:solidFill>
            <a:effectLst/>
            <a:latin typeface="Verdana" pitchFamily="34" charset="0"/>
            <a:ea typeface="Geneva" pitchFamily="29" charset="-128"/>
          </a:defRPr>
        </a:defPPr>
      </a:lstStyle>
    </a:lnDef>
  </a:objectDefaults>
  <a:extraClrSchemeLst>
    <a:extraClrScheme>
      <a:clrScheme name="1_DGV presentat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GV presentati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GV presentati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GV presentati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GV presentati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GV presentati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GV presentati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GV presentati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GV presentati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GV presentati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GV presentati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GV presentati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GV presentati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0066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AAB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826</TotalTime>
  <Words>6491</Words>
  <Application>Microsoft Office PowerPoint</Application>
  <PresentationFormat>Diavoorstelling (4:3)</PresentationFormat>
  <Paragraphs>997</Paragraphs>
  <Slides>90</Slides>
  <Notes>19</Notes>
  <HiddenSlides>0</HiddenSlides>
  <MMClips>2</MMClips>
  <ScaleCrop>false</ScaleCrop>
  <HeadingPairs>
    <vt:vector size="6" baseType="variant">
      <vt:variant>
        <vt:lpstr>Gebruikte lettertypen</vt:lpstr>
      </vt:variant>
      <vt:variant>
        <vt:i4>9</vt:i4>
      </vt:variant>
      <vt:variant>
        <vt:lpstr>Thema</vt:lpstr>
      </vt:variant>
      <vt:variant>
        <vt:i4>2</vt:i4>
      </vt:variant>
      <vt:variant>
        <vt:lpstr>Diatitels</vt:lpstr>
      </vt:variant>
      <vt:variant>
        <vt:i4>90</vt:i4>
      </vt:variant>
    </vt:vector>
  </HeadingPairs>
  <TitlesOfParts>
    <vt:vector size="101" baseType="lpstr">
      <vt:lpstr>Arial</vt:lpstr>
      <vt:lpstr>Calibri</vt:lpstr>
      <vt:lpstr>Cambria</vt:lpstr>
      <vt:lpstr>Courier New</vt:lpstr>
      <vt:lpstr>Geneva</vt:lpstr>
      <vt:lpstr>Times</vt:lpstr>
      <vt:lpstr>Times New Roman</vt:lpstr>
      <vt:lpstr>Verdana</vt:lpstr>
      <vt:lpstr>Wingdings</vt:lpstr>
      <vt:lpstr>Kantoorthema</vt:lpstr>
      <vt:lpstr>1_DGV presentatie</vt:lpstr>
      <vt:lpstr>PowerPoint-presentatie</vt:lpstr>
      <vt:lpstr>Kennistoets Juist of Onjuist?</vt:lpstr>
      <vt:lpstr>Kennistoets Juist of Onjuist?</vt:lpstr>
      <vt:lpstr>Nieuwe bloedglucoseverlagende middelen</vt:lpstr>
      <vt:lpstr>Prescriptiecijfers Nederland (1)</vt:lpstr>
      <vt:lpstr>Prescriptiecijfers Nederland (2)</vt:lpstr>
      <vt:lpstr>Meest gebruikte nieuwe middelen DMII in Nederland</vt:lpstr>
      <vt:lpstr>PowerPoint-presentatie</vt:lpstr>
      <vt:lpstr>Bron: SFK</vt:lpstr>
      <vt:lpstr>Behandelplan diabetes mellitus type 2</vt:lpstr>
      <vt:lpstr>Metformine 1e keus in NHG Standaard</vt:lpstr>
      <vt:lpstr>Metformine en veiligheid</vt:lpstr>
      <vt:lpstr>Gliclazide 2e keus in NHG Standaard</vt:lpstr>
      <vt:lpstr>Gliclazide 30 mg of 80 mg?</vt:lpstr>
      <vt:lpstr>SGLT-2-remmers</vt:lpstr>
      <vt:lpstr>SGLT-2-remmers</vt:lpstr>
      <vt:lpstr>SGLT2 dapagliflozine</vt:lpstr>
      <vt:lpstr>SGLT2 en ketoacidose</vt:lpstr>
      <vt:lpstr>SGLT2 en ketoacidose</vt:lpstr>
      <vt:lpstr>SGLT2 dapagliflozine: mogelijk effect op albuminurie?</vt:lpstr>
      <vt:lpstr>Empagliflozine : EMPA REG OUTCOME</vt:lpstr>
      <vt:lpstr>Empagliflozine : EMPA REG OUTCOME</vt:lpstr>
      <vt:lpstr>Empagliflozine : EMPA REG OUTCOME</vt:lpstr>
      <vt:lpstr>Empagliflozine : EMPA REG OUTCOME</vt:lpstr>
      <vt:lpstr>SGLT-2-remmers: de praktijk</vt:lpstr>
      <vt:lpstr>SGLT-2-remmers: kosten en vergoeding</vt:lpstr>
      <vt:lpstr>PowerPoint-presentatie</vt:lpstr>
      <vt:lpstr>PowerPoint-presentatie</vt:lpstr>
      <vt:lpstr>PowerPoint-presentatie</vt:lpstr>
      <vt:lpstr>DPP-4-remmers: werkzaamheid </vt:lpstr>
      <vt:lpstr>DPP-4 remmers bijwerkingen </vt:lpstr>
      <vt:lpstr>DPP-4-remmers  bijwerking</vt:lpstr>
      <vt:lpstr>PowerPoint-presentatie</vt:lpstr>
      <vt:lpstr>DPP4 in SAVOR-TIMI 53 (mei 2010-mei 2013)</vt:lpstr>
      <vt:lpstr>DPP4 in SAVOR-TIMI 53 2013</vt:lpstr>
      <vt:lpstr>DPP4  in SAVOR TIMI 53 ouderen en hartfalen</vt:lpstr>
      <vt:lpstr>DPP4 review hartfalen</vt:lpstr>
      <vt:lpstr>DPP4 en hartfalen?</vt:lpstr>
      <vt:lpstr>DPP4 in EXAMINE studie  (sept 2009-juni 2013)</vt:lpstr>
      <vt:lpstr>DPP4 in TECOS studie  (dec 2008-mrt 2015)</vt:lpstr>
      <vt:lpstr>DPP-4-remmers  veiligheid</vt:lpstr>
      <vt:lpstr>Komende studies DPP4</vt:lpstr>
      <vt:lpstr>DPP-4-remmers</vt:lpstr>
      <vt:lpstr>PowerPoint-presentatie</vt:lpstr>
      <vt:lpstr>DPP-4-remmers: kosten en vergoeding</vt:lpstr>
      <vt:lpstr>Medicijnkosten</vt:lpstr>
      <vt:lpstr>Wanneer deze middelen inzetten?</vt:lpstr>
      <vt:lpstr>PowerPoint-presentatie</vt:lpstr>
      <vt:lpstr>PowerPoint-presentatie</vt:lpstr>
      <vt:lpstr>PowerPoint-presentatie</vt:lpstr>
      <vt:lpstr>GLP-1-agonisten: werkzaamheid</vt:lpstr>
      <vt:lpstr>GLP-1-agonisten: veiligheid </vt:lpstr>
      <vt:lpstr>GLP-1 en HVZ risico: ELIXA studie</vt:lpstr>
      <vt:lpstr>GLP-1 en HVZ: LEADER trial</vt:lpstr>
      <vt:lpstr>Grote studies GLP-1</vt:lpstr>
      <vt:lpstr>GLP-1 en pancreatitis</vt:lpstr>
      <vt:lpstr>DPP4/GLP-1 en risico pancreascarcinoom</vt:lpstr>
      <vt:lpstr>PowerPoint-presentatie</vt:lpstr>
      <vt:lpstr>GLP-1-agonisten: de praktijk</vt:lpstr>
      <vt:lpstr>PowerPoint-presentatie</vt:lpstr>
      <vt:lpstr>GLP-1-agonisten: kosten en vergoeding</vt:lpstr>
      <vt:lpstr>PowerPoint-presentatie</vt:lpstr>
      <vt:lpstr>PowerPoint-presentatie</vt:lpstr>
      <vt:lpstr>GLP-1 wekelijks: keuze maakt niet uit</vt:lpstr>
      <vt:lpstr>Overzicht</vt:lpstr>
      <vt:lpstr>Nieuwe insulines</vt:lpstr>
      <vt:lpstr>Prescriptiecijfers insulines Nederland (1)</vt:lpstr>
      <vt:lpstr>Prescriptiecijfers insulines Nederland (2)</vt:lpstr>
      <vt:lpstr>NHG standaard NPH-insuline als eerste keus</vt:lpstr>
      <vt:lpstr>Insuline glargine (Toujeo®): 300 E/ml </vt:lpstr>
      <vt:lpstr>Insuline glargine</vt:lpstr>
      <vt:lpstr>Insuline Degludec (tresiba)</vt:lpstr>
      <vt:lpstr>Insuline Degludec (tresiba)</vt:lpstr>
      <vt:lpstr>Prijzen insuline glargine preparaten</vt:lpstr>
      <vt:lpstr>Toekomst: insuline met GLP-1?</vt:lpstr>
      <vt:lpstr>Toekomst: insuline met GLP-1?</vt:lpstr>
      <vt:lpstr>Nieuwe middelen meerwaarde of niet?</vt:lpstr>
      <vt:lpstr>Advies instituut voor verantwoord medicijngebruik</vt:lpstr>
      <vt:lpstr>Advies Instituut voor Verantwoord Medicijngebruik</vt:lpstr>
      <vt:lpstr>BARIATRISCHE CHIRURGISCHE TECHNIEKEN</vt:lpstr>
      <vt:lpstr>BEHANDELCRITERIA IFSO</vt:lpstr>
      <vt:lpstr>EFFECTEN MAAG- VERKLEININGSOPERATIES</vt:lpstr>
      <vt:lpstr>Suicide risico na biatrische chirurgie</vt:lpstr>
      <vt:lpstr>EFFECT BARIATRISCHE CHIRURGIE VS. CONVENTIONELE THERAPIE OP REMISSIE DM</vt:lpstr>
      <vt:lpstr>Succes op DM remissie te voorspellen?</vt:lpstr>
      <vt:lpstr>Lange termijn overleving na biatrische chirurgie</vt:lpstr>
      <vt:lpstr>Morbide obesitas</vt:lpstr>
      <vt:lpstr>Kennistoets Juist of Onjuist?</vt:lpstr>
      <vt:lpstr>Kennistoets Juist of Onjuist?</vt:lpstr>
      <vt:lpstr>Tot slot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jm brinkers</dc:creator>
  <cp:lastModifiedBy>Els Slob</cp:lastModifiedBy>
  <cp:revision>78</cp:revision>
  <dcterms:created xsi:type="dcterms:W3CDTF">2016-01-18T08:16:49Z</dcterms:created>
  <dcterms:modified xsi:type="dcterms:W3CDTF">2017-09-26T07:47:29Z</dcterms:modified>
</cp:coreProperties>
</file>