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5" r:id="rId2"/>
  </p:sldMasterIdLst>
  <p:notesMasterIdLst>
    <p:notesMasterId r:id="rId41"/>
  </p:notesMasterIdLst>
  <p:handoutMasterIdLst>
    <p:handoutMasterId r:id="rId42"/>
  </p:handoutMasterIdLst>
  <p:sldIdLst>
    <p:sldId id="318" r:id="rId3"/>
    <p:sldId id="317" r:id="rId4"/>
    <p:sldId id="261" r:id="rId5"/>
    <p:sldId id="265" r:id="rId6"/>
    <p:sldId id="264" r:id="rId7"/>
    <p:sldId id="266" r:id="rId8"/>
    <p:sldId id="268" r:id="rId9"/>
    <p:sldId id="272" r:id="rId10"/>
    <p:sldId id="320" r:id="rId11"/>
    <p:sldId id="350" r:id="rId12"/>
    <p:sldId id="326" r:id="rId13"/>
    <p:sldId id="331" r:id="rId14"/>
    <p:sldId id="351" r:id="rId15"/>
    <p:sldId id="352" r:id="rId16"/>
    <p:sldId id="353" r:id="rId17"/>
    <p:sldId id="285" r:id="rId18"/>
    <p:sldId id="328" r:id="rId19"/>
    <p:sldId id="329" r:id="rId20"/>
    <p:sldId id="354" r:id="rId21"/>
    <p:sldId id="355" r:id="rId22"/>
    <p:sldId id="356" r:id="rId23"/>
    <p:sldId id="334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23" r:id="rId37"/>
    <p:sldId id="324" r:id="rId38"/>
    <p:sldId id="312" r:id="rId39"/>
    <p:sldId id="31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3"/>
    <a:srgbClr val="CC006C"/>
    <a:srgbClr val="00325F"/>
    <a:srgbClr val="E61432"/>
    <a:srgbClr val="FAECF6"/>
    <a:srgbClr val="FEDEF6"/>
    <a:srgbClr val="E9E2E9"/>
    <a:srgbClr val="FA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0" autoAdjust="0"/>
    <p:restoredTop sz="77479" autoAdjust="0"/>
  </p:normalViewPr>
  <p:slideViewPr>
    <p:cSldViewPr>
      <p:cViewPr>
        <p:scale>
          <a:sx n="53" d="100"/>
          <a:sy n="53" d="100"/>
        </p:scale>
        <p:origin x="-1560" y="-150"/>
      </p:cViewPr>
      <p:guideLst>
        <p:guide orient="horz" pos="912"/>
        <p:guide pos="576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0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4ABA5E-C2CA-4D59-83B8-4C745CA67F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49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D69CE2D-E270-439C-BC80-C21424E6D7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8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D8371-CBC6-4EED-80FF-FBFE2EB4D7D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55E2CC-B4ED-48E7-99E8-6A4410F410E7}" type="slidenum">
              <a:rPr lang="nl-NL" altLang="nl-NL" sz="1200" smtClean="0"/>
              <a:pPr eaLnBrk="1" hangingPunct="1"/>
              <a:t>18</a:t>
            </a:fld>
            <a:endParaRPr lang="nl-NL" altLang="nl-NL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69CE2D-E270-439C-BC80-C21424E6D7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7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C49D32-F769-4904-A949-28787F3FEF25}" type="slidenum">
              <a:rPr lang="nl-NL" altLang="nl-NL" sz="1200" smtClean="0"/>
              <a:pPr eaLnBrk="1" hangingPunct="1"/>
              <a:t>20</a:t>
            </a:fld>
            <a:endParaRPr lang="nl-NL" altLang="nl-NL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>
              <a:cs typeface="Times New Roman" pitchFamily="18" charset="0"/>
            </a:endParaRPr>
          </a:p>
          <a:p>
            <a:pPr eaLnBrk="1" hangingPunct="1"/>
            <a:endParaRPr lang="nl-NL" altLang="nl-NL" sz="1000" b="1" dirty="0" smtClean="0">
              <a:cs typeface="Times New Roman" pitchFamily="18" charset="0"/>
            </a:endParaRPr>
          </a:p>
          <a:p>
            <a:pPr eaLnBrk="1" hangingPunct="1"/>
            <a:endParaRPr lang="nl-NL" altLang="nl-NL" sz="1000" dirty="0" smtClean="0"/>
          </a:p>
          <a:p>
            <a:pPr eaLnBrk="1" hangingPunct="1"/>
            <a:endParaRPr lang="nl-NL" altLang="nl-NL" sz="1000" dirty="0" smtClean="0"/>
          </a:p>
          <a:p>
            <a:pPr eaLnBrk="1" hangingPunct="1"/>
            <a:endParaRPr lang="nl-NL" altLang="nl-NL" sz="1000" dirty="0" smtClean="0"/>
          </a:p>
          <a:p>
            <a:pPr eaLnBrk="1" hangingPunct="1"/>
            <a:endParaRPr lang="nl-NL" altLang="nl-NL" sz="100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A0E4A3-31D6-433D-A84C-58C73E99C96B}" type="slidenum">
              <a:rPr lang="nl-NL" altLang="nl-NL" sz="1200" smtClean="0"/>
              <a:pPr eaLnBrk="1" hangingPunct="1"/>
              <a:t>21</a:t>
            </a:fld>
            <a:endParaRPr lang="nl-NL" altLang="nl-NL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12B5C8-AA0C-40AC-87C3-44189D569378}" type="slidenum">
              <a:rPr lang="nl-NL" altLang="nl-NL" sz="1200" smtClean="0"/>
              <a:pPr eaLnBrk="1" hangingPunct="1"/>
              <a:t>22</a:t>
            </a:fld>
            <a:endParaRPr lang="nl-NL" altLang="nl-NL" sz="12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u="sng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67E329-53E9-48B9-A013-68477D3402C8}" type="slidenum">
              <a:rPr lang="nl-NL" altLang="nl-NL" sz="1200" smtClean="0"/>
              <a:pPr eaLnBrk="1" hangingPunct="1"/>
              <a:t>23</a:t>
            </a:fld>
            <a:endParaRPr lang="nl-NL" altLang="nl-NL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z="1000" b="1" dirty="0" smtClean="0"/>
          </a:p>
          <a:p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3E89E9-9B3F-4BF4-B90A-8EAE3D341D76}" type="slidenum">
              <a:rPr lang="nl-NL" altLang="nl-NL" sz="1200" smtClean="0"/>
              <a:pPr eaLnBrk="1" hangingPunct="1"/>
              <a:t>26</a:t>
            </a:fld>
            <a:endParaRPr lang="nl-NL" altLang="nl-NL" sz="12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1B501-D087-4A34-B6E2-8B20C38301FB}" type="slidenum">
              <a:rPr lang="nl-NL" altLang="nl-NL" sz="1200" smtClean="0"/>
              <a:pPr eaLnBrk="1" hangingPunct="1"/>
              <a:t>27</a:t>
            </a:fld>
            <a:endParaRPr lang="nl-NL" altLang="nl-NL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73587" cy="3430587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5860E9-BA90-4D1D-A919-0B91998134E2}" type="slidenum">
              <a:rPr lang="nl-NL" altLang="nl-NL" sz="1200" smtClean="0"/>
              <a:pPr eaLnBrk="1" hangingPunct="1"/>
              <a:t>6</a:t>
            </a:fld>
            <a:endParaRPr lang="nl-NL" altLang="nl-NL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CFE83E-40AD-437F-A338-57C53B03FE9F}" type="slidenum">
              <a:rPr lang="nl-NL" altLang="nl-NL" sz="1200" smtClean="0"/>
              <a:pPr eaLnBrk="1" hangingPunct="1"/>
              <a:t>28</a:t>
            </a:fld>
            <a:endParaRPr lang="nl-NL" altLang="nl-NL" sz="12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992528-6091-4D2F-BA50-83AB79DBF14F}" type="slidenum">
              <a:rPr lang="nl-NL" altLang="nl-NL" sz="1200" smtClean="0"/>
              <a:pPr eaLnBrk="1" hangingPunct="1"/>
              <a:t>29</a:t>
            </a:fld>
            <a:endParaRPr lang="nl-NL" altLang="nl-NL" sz="12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B616A2-B5F9-464B-9C73-64826B129E45}" type="slidenum">
              <a:rPr lang="nl-NL" altLang="nl-NL" sz="1200" smtClean="0"/>
              <a:pPr eaLnBrk="1" hangingPunct="1"/>
              <a:t>30</a:t>
            </a:fld>
            <a:endParaRPr lang="nl-NL" altLang="nl-NL" sz="120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F6F94-FB66-4845-BB90-13FF372D1CC2}" type="slidenum">
              <a:rPr lang="nl-NL" altLang="nl-NL" sz="1200" smtClean="0"/>
              <a:pPr eaLnBrk="1" hangingPunct="1"/>
              <a:t>31</a:t>
            </a:fld>
            <a:endParaRPr lang="nl-NL" altLang="nl-NL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628107-8D92-4123-8460-BD2B42FBE8C8}" type="slidenum">
              <a:rPr lang="nl-NL" altLang="nl-NL" sz="1200" smtClean="0"/>
              <a:pPr eaLnBrk="1" hangingPunct="1"/>
              <a:t>32</a:t>
            </a:fld>
            <a:endParaRPr lang="nl-NL" altLang="nl-NL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1D086E-D68D-42D7-9F19-14F378E37E53}" type="slidenum">
              <a:rPr lang="nl-NL" altLang="nl-NL" sz="1200" smtClean="0"/>
              <a:pPr eaLnBrk="1" hangingPunct="1"/>
              <a:t>33</a:t>
            </a:fld>
            <a:endParaRPr lang="nl-NL" altLang="nl-NL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z="1000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D3804E-B047-4306-B9AB-50785502D664}" type="slidenum">
              <a:rPr lang="nl-NL" altLang="nl-NL" sz="1200" smtClean="0"/>
              <a:pPr eaLnBrk="1" hangingPunct="1"/>
              <a:t>36</a:t>
            </a:fld>
            <a:endParaRPr lang="nl-NL" altLang="nl-NL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4E189C-EA6C-4DDB-830A-AB02FCB18BCD}" type="slidenum">
              <a:rPr lang="nl-NL" altLang="nl-NL" sz="1200" smtClean="0"/>
              <a:pPr eaLnBrk="1" hangingPunct="1"/>
              <a:t>7</a:t>
            </a:fld>
            <a:endParaRPr lang="nl-NL" altLang="nl-NL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5D0ACB-7214-4AEB-AE56-D59DC6F42365}" type="slidenum">
              <a:rPr lang="nl-NL" altLang="nl-NL" sz="1200" smtClean="0"/>
              <a:pPr eaLnBrk="1" hangingPunct="1"/>
              <a:t>11</a:t>
            </a:fld>
            <a:endParaRPr lang="nl-NL" altLang="nl-NL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69CE2D-E270-439C-BC80-C21424E6D7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7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z="1200" b="1" dirty="0" smtClean="0"/>
              <a:t>)</a:t>
            </a:r>
          </a:p>
          <a:p>
            <a:pPr eaLnBrk="1" hangingPunct="1"/>
            <a:endParaRPr lang="nl-NL" altLang="nl-NL" sz="1200" b="1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69CE2D-E270-439C-BC80-C21424E6D7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69CE2D-E270-439C-BC80-C21424E6D7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DF5DFF-D571-4E7B-8C89-72C61A4E2E19}" type="slidenum">
              <a:rPr lang="nl-NL" altLang="nl-NL" sz="1200" smtClean="0"/>
              <a:pPr eaLnBrk="1" hangingPunct="1"/>
              <a:t>16</a:t>
            </a:fld>
            <a:endParaRPr lang="nl-NL" altLang="nl-NL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EAC3AB-04B3-4CF4-B910-F22DCACCB031}" type="slidenum">
              <a:rPr lang="nl-NL" altLang="nl-NL" sz="1200" smtClean="0"/>
              <a:pPr eaLnBrk="1" hangingPunct="1"/>
              <a:t>17</a:t>
            </a:fld>
            <a:endParaRPr lang="nl-NL" altLang="nl-NL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72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sz="1000" b="1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>
            <a:spLocks noChangeArrowheads="1"/>
          </p:cNvSpPr>
          <p:nvPr userDrawn="1"/>
        </p:nvSpPr>
        <p:spPr bwMode="auto">
          <a:xfrm>
            <a:off x="0" y="1447800"/>
            <a:ext cx="9144000" cy="487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latin typeface="Lucida Sans Regular" pitchFamily="64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19138" y="1809750"/>
            <a:ext cx="7597278" cy="1619250"/>
          </a:xfrm>
        </p:spPr>
        <p:txBody>
          <a:bodyPr lIns="180000" tIns="180000" rIns="180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429000"/>
            <a:ext cx="7597278" cy="1619250"/>
          </a:xfrm>
        </p:spPr>
        <p:txBody>
          <a:bodyPr lIns="180000" rIns="180000" bIns="180000"/>
          <a:lstStyle>
            <a:lvl1pPr>
              <a:lnSpc>
                <a:spcPts val="32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pic>
        <p:nvPicPr>
          <p:cNvPr id="8" name="Afbeelding 9" descr="lijn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4576464"/>
            <a:ext cx="9372600" cy="42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Logo Leerpunt KOEL voor Word - vast formaa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256" y="260648"/>
            <a:ext cx="2100076" cy="707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9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30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2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7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704856" cy="719137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132856"/>
            <a:ext cx="7704856" cy="4340225"/>
          </a:xfrm>
        </p:spPr>
        <p:txBody>
          <a:bodyPr/>
          <a:lstStyle>
            <a:lvl1pPr>
              <a:defRPr sz="2000"/>
            </a:lvl1pPr>
            <a:lvl2pPr>
              <a:buClr>
                <a:schemeClr val="accent1"/>
              </a:buClr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Font typeface="Arial" pitchFamily="34" charset="0"/>
              <a:buChar char="−"/>
              <a:defRPr sz="2000"/>
            </a:lvl3pPr>
            <a:lvl4pPr>
              <a:buClr>
                <a:schemeClr val="accent1"/>
              </a:buClr>
              <a:buFont typeface="Arial" pitchFamily="34" charset="0"/>
              <a:buChar char="−"/>
              <a:defRPr sz="2000"/>
            </a:lvl4pPr>
            <a:lvl5pPr>
              <a:buClr>
                <a:schemeClr val="accent1"/>
              </a:buClr>
              <a:buFont typeface="Arial" pitchFamily="34" charset="0"/>
              <a:buChar char="−"/>
              <a:defRPr sz="20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00458C-8EAF-4CA8-A573-7EB7E634BE6C}" type="datetimeFigureOut">
              <a:rPr lang="nl-NL" smtClean="0"/>
              <a:t>12-3-2019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9FC032-1AB5-421F-B11A-293B114FCF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05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00458C-8EAF-4CA8-A573-7EB7E634BE6C}" type="datetimeFigureOut">
              <a:rPr lang="nl-NL" smtClean="0"/>
              <a:t>12-3-2019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9FC032-1AB5-421F-B11A-293B114FCF13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Logo Leerpunt KOEL voor Word - vast formaa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260648"/>
            <a:ext cx="210007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7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Afbeelding 6" descr="Logo Leerpunt KOEL voor Word - vast formaa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260648"/>
            <a:ext cx="210007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2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4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Logo Leerpunt KOEL voor Word - vast formaa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256" y="260648"/>
            <a:ext cx="210007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8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12-3-2019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4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898524" y="1052736"/>
            <a:ext cx="734588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en-US" dirty="0" smtClean="0"/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2060848"/>
            <a:ext cx="73448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tekststijl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en-US" dirty="0" smtClean="0"/>
          </a:p>
          <a:p>
            <a:pPr lvl="1"/>
            <a:r>
              <a:rPr lang="en-US" dirty="0" err="1" smtClean="0"/>
              <a:t>Tweede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Derde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Vierde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Vijfde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pic>
        <p:nvPicPr>
          <p:cNvPr id="1028" name="Afbeelding 9" descr="lijn.ai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28600" y="4576464"/>
            <a:ext cx="9372600" cy="42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Logo Leerpunt KOEL voor Word - vast formaa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260648"/>
            <a:ext cx="2100076" cy="707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9" r:id="rId2"/>
    <p:sldLayoutId id="2147483733" r:id="rId3"/>
    <p:sldLayoutId id="2147483734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Lucida Sans Regular" pitchFamily="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Lucida Sans Regular" pitchFamily="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Lucida Sans Regular" pitchFamily="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folHlink"/>
          </a:solidFill>
          <a:latin typeface="Lucida Sans Regular" pitchFamily="64" charset="0"/>
        </a:defRPr>
      </a:lvl9pPr>
    </p:titleStyle>
    <p:bodyStyle>
      <a:lvl1pPr marL="342900" indent="-342900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Font typeface="Arial" pitchFamily="34" charset="0"/>
        <a:buNone/>
        <a:defRPr sz="2000">
          <a:solidFill>
            <a:schemeClr val="tx1"/>
          </a:solidFill>
          <a:latin typeface="Arial" pitchFamily="34" charset="0"/>
          <a:ea typeface="ＭＳ Ｐゴシック" pitchFamily="-112" charset="-128"/>
          <a:cs typeface="ＭＳ Ｐゴシック" pitchFamily="-112" charset="-128"/>
        </a:defRPr>
      </a:lvl1pPr>
      <a:lvl2pPr marL="382588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12" charset="-128"/>
          <a:cs typeface="ＭＳ Ｐゴシック"/>
        </a:defRPr>
      </a:lvl2pPr>
      <a:lvl3pPr marL="757238" indent="-184150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−"/>
        <a:defRPr sz="2000">
          <a:solidFill>
            <a:schemeClr val="tx1"/>
          </a:solidFill>
          <a:latin typeface="Arial" pitchFamily="34" charset="0"/>
          <a:ea typeface="ＭＳ Ｐゴシック" pitchFamily="-112" charset="-128"/>
          <a:cs typeface="ＭＳ Ｐゴシック"/>
        </a:defRPr>
      </a:lvl3pPr>
      <a:lvl4pPr marL="1139825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−"/>
        <a:defRPr sz="2000">
          <a:solidFill>
            <a:schemeClr val="tx1"/>
          </a:solidFill>
          <a:latin typeface="Arial" pitchFamily="34" charset="0"/>
          <a:ea typeface="ＭＳ Ｐゴシック" pitchFamily="-112" charset="-128"/>
          <a:cs typeface="ＭＳ Ｐゴシック"/>
        </a:defRPr>
      </a:lvl4pPr>
      <a:lvl5pPr marL="1525588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−"/>
        <a:defRPr sz="2000">
          <a:solidFill>
            <a:schemeClr val="tx1"/>
          </a:solidFill>
          <a:latin typeface="Arial" pitchFamily="34" charset="0"/>
          <a:ea typeface="ＭＳ Ｐゴシック" pitchFamily="-112" charset="-128"/>
          <a:cs typeface="ＭＳ Ｐゴシック"/>
        </a:defRPr>
      </a:lvl5pPr>
      <a:lvl6pPr marL="1982788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rgbClr val="E61432"/>
        </a:buClr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439988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rgbClr val="E61432"/>
        </a:buClr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2897188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rgbClr val="E61432"/>
        </a:buClr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354388" indent="-192088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Clr>
          <a:srgbClr val="E61432"/>
        </a:buClr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00458C-8EAF-4CA8-A573-7EB7E634BE6C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12-3-2019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9FC032-1AB5-421F-B11A-293B114FCF13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99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nl/imgres?imgurl=http://www.tegeldokter.com/images/Animated__Druppel.gif&amp;imgrefurl=http://www.tegeldokter.com/&amp;h=71&amp;w=43&amp;sz=26&amp;tbnid=g_nNJicQYSsJ:&amp;tbnh=66&amp;tbnw=40&amp;start=534&amp;prev=/images?q%3Ddruppel%26start%3D520%26hl%3Dnl%26lr%3D%26sa%3D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ezondheid.be/tv/index.cfm?fuseaction=main&amp;tv=9&amp;vid_id=1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nl/imgres?imgurl=http://www.huidziekten.nl/woundcare/ddulcera/fotos/400DiabetischeVoet1.jpg&amp;imgrefurl=http://www.huidziekten.nl/woundcare/ddulcera/ddtabelulcera.htm&amp;h=262&amp;w=400&amp;sz=11&amp;tbnid=3xV9ubUrHbEJ:&amp;tbnh=78&amp;tbnw=119&amp;start=6&amp;prev=/images?q%3Ddiabetische%2Bvoet%26hl%3Dnl%26lr%3D%26sa%3D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images.google.nl/imgres?imgurl=http://www.huidziekten.nl/woundcare/ddulcera/fotos/400DecubitusUlcus4.jpg&amp;imgrefurl=http://www.huidziekten.nl/woundcare/ddulcera/ddtabelulcera.htm&amp;h=262&amp;w=400&amp;sz=13&amp;tbnid=kuIg-8CSATkJ:&amp;tbnh=78&amp;tbnw=119&amp;start=2&amp;prev=/images?q%3Ddecubitus%26hl%3Dnl%26lr%3D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1844824"/>
            <a:ext cx="7560840" cy="2232248"/>
          </a:xfrm>
        </p:spPr>
        <p:txBody>
          <a:bodyPr/>
          <a:lstStyle/>
          <a:p>
            <a:r>
              <a:rPr lang="nl-NL" sz="4400" dirty="0" smtClean="0">
                <a:latin typeface="Arial" pitchFamily="34" charset="0"/>
                <a:ea typeface="ＭＳ Ｐゴシック"/>
                <a:cs typeface="ＭＳ Ｐゴシック"/>
              </a:rPr>
              <a:t>Basistraining </a:t>
            </a:r>
            <a:br>
              <a:rPr lang="nl-NL" sz="440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nl-NL" sz="4400" dirty="0" smtClean="0">
                <a:latin typeface="Arial" pitchFamily="34" charset="0"/>
                <a:ea typeface="ＭＳ Ｐゴシック"/>
                <a:cs typeface="ＭＳ Ｐゴシック"/>
              </a:rPr>
              <a:t>Wondbehandeling en Verbandmaterialen   </a:t>
            </a:r>
            <a:br>
              <a:rPr lang="nl-NL" sz="440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nl-NL" sz="4400" dirty="0" smtClean="0">
                <a:latin typeface="Arial" pitchFamily="34" charset="0"/>
                <a:ea typeface="ＭＳ Ｐゴシック"/>
                <a:cs typeface="ＭＳ Ｐゴシック"/>
              </a:rPr>
              <a:t/>
            </a:r>
            <a:br>
              <a:rPr lang="nl-NL" sz="4400" dirty="0" smtClean="0">
                <a:latin typeface="Arial" pitchFamily="34" charset="0"/>
                <a:ea typeface="ＭＳ Ｐゴシック"/>
                <a:cs typeface="ＭＳ Ｐゴシック"/>
              </a:rPr>
            </a:br>
            <a:endParaRPr lang="nl-NL" sz="440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eaLnBrk="1" hangingPunct="1"/>
            <a:endParaRPr lang="nl-NL" dirty="0" smtClean="0">
              <a:ea typeface="ＭＳ Ｐゴシック"/>
              <a:cs typeface="ＭＳ Ｐゴシック"/>
            </a:endParaRPr>
          </a:p>
          <a:p>
            <a:pPr marL="0" indent="0" eaLnBrk="1" hangingPunct="1"/>
            <a:endParaRPr lang="nl-NL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41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ALTIS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132856"/>
            <a:ext cx="4752528" cy="4340225"/>
          </a:xfrm>
        </p:spPr>
        <p:txBody>
          <a:bodyPr/>
          <a:lstStyle/>
          <a:p>
            <a:r>
              <a:rPr lang="nl-NL" b="1" dirty="0" smtClean="0">
                <a:solidFill>
                  <a:srgbClr val="CC006C"/>
                </a:solidFill>
              </a:rPr>
              <a:t>A</a:t>
            </a:r>
            <a:r>
              <a:rPr lang="nl-NL" dirty="0"/>
              <a:t>	</a:t>
            </a:r>
            <a:r>
              <a:rPr lang="nl-NL" dirty="0" smtClean="0"/>
              <a:t>Aard van de klacht.</a:t>
            </a:r>
          </a:p>
          <a:p>
            <a:r>
              <a:rPr lang="nl-NL" b="1" dirty="0" smtClean="0">
                <a:solidFill>
                  <a:srgbClr val="CC006C"/>
                </a:solidFill>
              </a:rPr>
              <a:t>L</a:t>
            </a:r>
            <a:r>
              <a:rPr lang="nl-NL" b="1" dirty="0" smtClean="0"/>
              <a:t>	</a:t>
            </a:r>
            <a:r>
              <a:rPr lang="nl-NL" dirty="0" smtClean="0"/>
              <a:t>Locatie van de klacht.</a:t>
            </a:r>
          </a:p>
          <a:p>
            <a:r>
              <a:rPr lang="nl-NL" b="1" dirty="0" smtClean="0">
                <a:solidFill>
                  <a:srgbClr val="CC006C"/>
                </a:solidFill>
              </a:rPr>
              <a:t>T	</a:t>
            </a:r>
            <a:r>
              <a:rPr lang="nl-NL" dirty="0" smtClean="0">
                <a:solidFill>
                  <a:srgbClr val="004083"/>
                </a:solidFill>
              </a:rPr>
              <a:t>Tijd en tijdsbeloop </a:t>
            </a:r>
          </a:p>
          <a:p>
            <a:r>
              <a:rPr lang="nl-NL" b="1" dirty="0" smtClean="0">
                <a:solidFill>
                  <a:srgbClr val="CC006C"/>
                </a:solidFill>
              </a:rPr>
              <a:t>I</a:t>
            </a:r>
            <a:r>
              <a:rPr lang="nl-NL" b="1" dirty="0" smtClean="0"/>
              <a:t>	</a:t>
            </a:r>
            <a:r>
              <a:rPr lang="nl-NL" dirty="0" smtClean="0"/>
              <a:t>Intensiteit, ernst van de klacht.</a:t>
            </a:r>
          </a:p>
          <a:p>
            <a:r>
              <a:rPr lang="nl-NL" b="1" dirty="0" smtClean="0">
                <a:solidFill>
                  <a:srgbClr val="CC006C"/>
                </a:solidFill>
              </a:rPr>
              <a:t>S</a:t>
            </a:r>
            <a:r>
              <a:rPr lang="nl-NL" b="1" dirty="0" smtClean="0"/>
              <a:t>	</a:t>
            </a:r>
            <a:r>
              <a:rPr lang="nl-NL" dirty="0" smtClean="0"/>
              <a:t>Samenhang van de klachten; wat verergert het en wat verzacht het?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3185939" cy="25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0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73723" y="723900"/>
            <a:ext cx="8229600" cy="1264940"/>
          </a:xfrm>
        </p:spPr>
        <p:txBody>
          <a:bodyPr/>
          <a:lstStyle/>
          <a:p>
            <a:pPr eaLnBrk="1" hangingPunct="1"/>
            <a:r>
              <a:rPr lang="nl-NL" altLang="nl-NL" dirty="0" smtClean="0">
                <a:solidFill>
                  <a:schemeClr val="accent5">
                    <a:lumMod val="50000"/>
                  </a:schemeClr>
                </a:solidFill>
              </a:rPr>
              <a:t>WCS-mode</a:t>
            </a:r>
            <a:r>
              <a:rPr lang="nl-NL" altLang="nl-NL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</a:t>
            </a:r>
            <a:r>
              <a:rPr lang="nl-NL" altLang="nl-NL" dirty="0" smtClean="0">
                <a:solidFill>
                  <a:srgbClr val="006983"/>
                </a:solidFill>
              </a:rPr>
              <a:t/>
            </a:r>
            <a:br>
              <a:rPr lang="nl-NL" altLang="nl-NL" dirty="0" smtClean="0">
                <a:solidFill>
                  <a:srgbClr val="006983"/>
                </a:solidFill>
              </a:rPr>
            </a:br>
            <a:r>
              <a:rPr lang="nl-NL" altLang="nl-NL" dirty="0" smtClean="0">
                <a:solidFill>
                  <a:srgbClr val="006983"/>
                </a:solidFill>
              </a:rPr>
              <a:t/>
            </a:r>
            <a:br>
              <a:rPr lang="nl-NL" altLang="nl-NL" dirty="0" smtClean="0">
                <a:solidFill>
                  <a:srgbClr val="006983"/>
                </a:solidFill>
              </a:rPr>
            </a:br>
            <a:r>
              <a:rPr lang="nl-NL" altLang="nl-NL" sz="2000" dirty="0" smtClean="0">
                <a:solidFill>
                  <a:srgbClr val="006983"/>
                </a:solidFill>
              </a:rPr>
              <a:t>Niet geschikt voor brandwonden en oncologische wonden </a:t>
            </a:r>
          </a:p>
        </p:txBody>
      </p:sp>
      <p:grpSp>
        <p:nvGrpSpPr>
          <p:cNvPr id="31747" name="Groep 1"/>
          <p:cNvGrpSpPr>
            <a:grpSpLocks/>
          </p:cNvGrpSpPr>
          <p:nvPr/>
        </p:nvGrpSpPr>
        <p:grpSpPr bwMode="auto">
          <a:xfrm>
            <a:off x="785446" y="2132856"/>
            <a:ext cx="8179042" cy="3888432"/>
            <a:chOff x="1295400" y="2149057"/>
            <a:chExt cx="7237413" cy="2915485"/>
          </a:xfrm>
        </p:grpSpPr>
        <p:sp>
          <p:nvSpPr>
            <p:cNvPr id="31748" name="Rectangle 4"/>
            <p:cNvSpPr>
              <a:spLocks noChangeArrowheads="1"/>
            </p:cNvSpPr>
            <p:nvPr/>
          </p:nvSpPr>
          <p:spPr bwMode="auto">
            <a:xfrm>
              <a:off x="8075613" y="4292600"/>
              <a:ext cx="457200" cy="3048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nl-NL" altLang="nl-NL" sz="2400">
                  <a:latin typeface="Times" pitchFamily="18" charset="0"/>
                  <a:cs typeface="Arial" charset="0"/>
                </a:rPr>
                <a:t>R</a:t>
              </a:r>
            </a:p>
          </p:txBody>
        </p:sp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7524750" y="4292600"/>
              <a:ext cx="457200" cy="3048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nl-NL" altLang="nl-NL" sz="2400">
                  <a:latin typeface="Times" pitchFamily="18" charset="0"/>
                  <a:cs typeface="Arial" charset="0"/>
                </a:rPr>
                <a:t>G</a:t>
              </a:r>
            </a:p>
          </p:txBody>
        </p:sp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6994525" y="4292600"/>
              <a:ext cx="457200" cy="3048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nl-NL" altLang="nl-NL" sz="2400">
                  <a:solidFill>
                    <a:schemeClr val="bg1"/>
                  </a:solidFill>
                  <a:latin typeface="Times" pitchFamily="18" charset="0"/>
                  <a:cs typeface="Arial" charset="0"/>
                </a:rPr>
                <a:t>Z</a:t>
              </a:r>
            </a:p>
          </p:txBody>
        </p:sp>
        <p:pic>
          <p:nvPicPr>
            <p:cNvPr id="31751" name="Picture 7" descr="Animated__Drup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2205038"/>
              <a:ext cx="457200" cy="7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8" descr="Animated__Drup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2852738"/>
              <a:ext cx="457200" cy="7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9" descr="Animated__Drup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502025"/>
              <a:ext cx="45720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10" descr="Animated__Drup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2852738"/>
              <a:ext cx="457200" cy="7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1" descr="Animated__Drup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502025"/>
              <a:ext cx="45720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2" descr="Animated__Drup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3502025"/>
              <a:ext cx="45720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16" descr="classificatiemodel%2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149057"/>
              <a:ext cx="4876800" cy="2915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90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704856" cy="648072"/>
          </a:xfrm>
        </p:spPr>
        <p:txBody>
          <a:bodyPr/>
          <a:lstStyle/>
          <a:p>
            <a:r>
              <a:rPr lang="nl-NL" dirty="0" smtClean="0"/>
              <a:t>TIME-model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700265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nl-NL" dirty="0" smtClean="0"/>
              <a:t>Het Time-model is geschikt voor het afnemen van een speciale anamnese van moeilijke en complexe wonden.</a:t>
            </a:r>
          </a:p>
          <a:p>
            <a:pPr lvl="1">
              <a:lnSpc>
                <a:spcPct val="100000"/>
              </a:lnSpc>
            </a:pPr>
            <a:r>
              <a:rPr lang="nl-NL" dirty="0" smtClean="0"/>
              <a:t>Met het TIME-model worden de lokaal verstorende factoren in de wondgenezing beschreven</a:t>
            </a:r>
            <a:r>
              <a:rPr lang="nl-NL" sz="1000" dirty="0" smtClean="0"/>
              <a:t>.    </a:t>
            </a:r>
            <a:br>
              <a:rPr lang="nl-NL" sz="1000" dirty="0" smtClean="0"/>
            </a:br>
            <a:endParaRPr lang="nl-NL" sz="1000" dirty="0" smtClean="0"/>
          </a:p>
          <a:p>
            <a:pPr>
              <a:lnSpc>
                <a:spcPct val="100000"/>
              </a:lnSpc>
            </a:pPr>
            <a:r>
              <a:rPr lang="nl-NL" b="1" dirty="0" smtClean="0">
                <a:solidFill>
                  <a:srgbClr val="CC006C"/>
                </a:solidFill>
              </a:rPr>
              <a:t>T</a:t>
            </a:r>
            <a:r>
              <a:rPr lang="nl-NL" dirty="0" smtClean="0"/>
              <a:t>	</a:t>
            </a:r>
            <a:r>
              <a:rPr lang="nl-NL" dirty="0" smtClean="0">
                <a:solidFill>
                  <a:srgbClr val="CC006C"/>
                </a:solidFill>
              </a:rPr>
              <a:t>Tissue</a:t>
            </a:r>
            <a:r>
              <a:rPr lang="nl-NL" dirty="0" smtClean="0"/>
              <a:t>	</a:t>
            </a:r>
            <a:r>
              <a:rPr lang="nl-NL" sz="1800" dirty="0" smtClean="0"/>
              <a:t>Vitaal of niet vitaal weefsel? </a:t>
            </a:r>
            <a:r>
              <a:rPr lang="nl-NL" sz="1800" dirty="0" err="1" smtClean="0"/>
              <a:t>Debridement</a:t>
            </a:r>
            <a:endParaRPr lang="nl-NL" sz="1800" dirty="0" smtClean="0"/>
          </a:p>
          <a:p>
            <a:pPr>
              <a:lnSpc>
                <a:spcPct val="100000"/>
              </a:lnSpc>
            </a:pPr>
            <a:r>
              <a:rPr lang="nl-NL" b="1" dirty="0" smtClean="0">
                <a:solidFill>
                  <a:srgbClr val="CC006C"/>
                </a:solidFill>
              </a:rPr>
              <a:t>I</a:t>
            </a:r>
            <a:r>
              <a:rPr lang="nl-NL" dirty="0" smtClean="0"/>
              <a:t>	</a:t>
            </a:r>
            <a:r>
              <a:rPr lang="nl-NL" dirty="0" err="1" smtClean="0">
                <a:solidFill>
                  <a:srgbClr val="CC006C"/>
                </a:solidFill>
              </a:rPr>
              <a:t>Infection</a:t>
            </a:r>
            <a:r>
              <a:rPr lang="nl-NL" dirty="0" smtClean="0"/>
              <a:t> 	</a:t>
            </a:r>
            <a:r>
              <a:rPr lang="nl-NL" sz="1800" dirty="0" smtClean="0"/>
              <a:t>Is er sprake van infectie?                                                     </a:t>
            </a:r>
          </a:p>
          <a:p>
            <a:pPr>
              <a:lnSpc>
                <a:spcPct val="100000"/>
              </a:lnSpc>
            </a:pPr>
            <a:r>
              <a:rPr lang="nl-NL" sz="1800" dirty="0" smtClean="0"/>
              <a:t> 			Reinigen en infectiebestrijding</a:t>
            </a:r>
            <a:r>
              <a:rPr lang="nl-NL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nl-NL" dirty="0" smtClean="0">
                <a:solidFill>
                  <a:srgbClr val="CC006C"/>
                </a:solidFill>
              </a:rPr>
              <a:t>M</a:t>
            </a:r>
            <a:r>
              <a:rPr lang="nl-NL" dirty="0" smtClean="0"/>
              <a:t>	</a:t>
            </a:r>
            <a:r>
              <a:rPr lang="nl-NL" dirty="0" err="1" smtClean="0">
                <a:solidFill>
                  <a:srgbClr val="CC006C"/>
                </a:solidFill>
              </a:rPr>
              <a:t>Moisture</a:t>
            </a:r>
            <a:r>
              <a:rPr lang="nl-NL" dirty="0"/>
              <a:t>	</a:t>
            </a:r>
            <a:r>
              <a:rPr lang="nl-NL" sz="1800" dirty="0" smtClean="0"/>
              <a:t>Is de wond te  vochtig of te droog? </a:t>
            </a:r>
          </a:p>
          <a:p>
            <a:pPr>
              <a:lnSpc>
                <a:spcPct val="100000"/>
              </a:lnSpc>
            </a:pPr>
            <a:r>
              <a:rPr lang="nl-NL" sz="1800" dirty="0" smtClean="0"/>
              <a:t>			Vochtregulerende wondbehandelingsproducten</a:t>
            </a:r>
            <a:r>
              <a:rPr lang="nl-NL" dirty="0" smtClean="0"/>
              <a:t>. </a:t>
            </a:r>
          </a:p>
          <a:p>
            <a:pPr>
              <a:lnSpc>
                <a:spcPct val="100000"/>
              </a:lnSpc>
            </a:pPr>
            <a:r>
              <a:rPr lang="nl-NL" b="1" dirty="0" smtClean="0">
                <a:solidFill>
                  <a:srgbClr val="CC006C"/>
                </a:solidFill>
              </a:rPr>
              <a:t>E</a:t>
            </a:r>
            <a:r>
              <a:rPr lang="nl-NL" dirty="0" smtClean="0"/>
              <a:t>	</a:t>
            </a:r>
            <a:r>
              <a:rPr lang="nl-NL" dirty="0" err="1" smtClean="0">
                <a:solidFill>
                  <a:srgbClr val="CC006C"/>
                </a:solidFill>
              </a:rPr>
              <a:t>Edges</a:t>
            </a:r>
            <a:r>
              <a:rPr lang="nl-NL" dirty="0" smtClean="0"/>
              <a:t>	</a:t>
            </a:r>
            <a:r>
              <a:rPr lang="nl-NL" sz="1800" dirty="0" smtClean="0"/>
              <a:t>Wondranden, zijn deze intact en niet ondermijnd?</a:t>
            </a:r>
          </a:p>
          <a:p>
            <a:pPr>
              <a:lnSpc>
                <a:spcPct val="100000"/>
              </a:lnSpc>
            </a:pPr>
            <a:r>
              <a:rPr lang="nl-NL" sz="1800" dirty="0" smtClean="0"/>
              <a:t> 			Stimuleer de </a:t>
            </a:r>
            <a:r>
              <a:rPr lang="nl-NL" sz="1800" dirty="0" err="1" smtClean="0"/>
              <a:t>epithelialisatie</a:t>
            </a:r>
            <a:r>
              <a:rPr lang="nl-NL" sz="1800" dirty="0" smtClean="0"/>
              <a:t> vanuit de wondranden: 				Bescherm de wondranden en wondomgeving. Zorg 				voor vitale wondranden</a:t>
            </a:r>
            <a:r>
              <a:rPr lang="nl-NL" dirty="0" smtClean="0"/>
              <a:t>. </a:t>
            </a:r>
          </a:p>
          <a:p>
            <a:r>
              <a:rPr lang="nl-NL" dirty="0" smtClean="0"/>
              <a:t>	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69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345883" cy="719137"/>
          </a:xfrm>
        </p:spPr>
        <p:txBody>
          <a:bodyPr/>
          <a:lstStyle/>
          <a:p>
            <a:r>
              <a:rPr lang="nl-NL" smtClean="0"/>
              <a:t>Rode Wond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1"/>
          </p:nvPr>
        </p:nvSpPr>
        <p:spPr>
          <a:xfrm>
            <a:off x="539552" y="2408694"/>
            <a:ext cx="4038600" cy="4178117"/>
          </a:xfrm>
        </p:spPr>
        <p:txBody>
          <a:bodyPr/>
          <a:lstStyle/>
          <a:p>
            <a:pPr marL="0" indent="0">
              <a:defRPr/>
            </a:pPr>
            <a:r>
              <a:rPr lang="nl-NL" sz="2000" b="1" dirty="0" smtClean="0">
                <a:solidFill>
                  <a:srgbClr val="004083"/>
                </a:solidFill>
              </a:rPr>
              <a:t>Kenmerken</a:t>
            </a:r>
          </a:p>
          <a:p>
            <a:pPr lvl="1">
              <a:defRPr/>
            </a:pPr>
            <a:r>
              <a:rPr lang="nl-NL" sz="2000" dirty="0" smtClean="0">
                <a:solidFill>
                  <a:srgbClr val="004083"/>
                </a:solidFill>
              </a:rPr>
              <a:t>Schoon wondbed</a:t>
            </a:r>
          </a:p>
          <a:p>
            <a:pPr lvl="1">
              <a:defRPr/>
            </a:pPr>
            <a:r>
              <a:rPr lang="nl-NL" sz="2000" dirty="0" smtClean="0">
                <a:solidFill>
                  <a:srgbClr val="004083"/>
                </a:solidFill>
              </a:rPr>
              <a:t>Diep of oppervlakkig</a:t>
            </a:r>
          </a:p>
          <a:p>
            <a:endParaRPr lang="nl-NL" sz="2000" dirty="0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2"/>
          </p:nvPr>
        </p:nvSpPr>
        <p:spPr>
          <a:xfrm>
            <a:off x="4644008" y="2408694"/>
            <a:ext cx="4038600" cy="4178117"/>
          </a:xfrm>
        </p:spPr>
        <p:txBody>
          <a:bodyPr/>
          <a:lstStyle/>
          <a:p>
            <a:pPr lvl="1">
              <a:buNone/>
            </a:pPr>
            <a:r>
              <a:rPr lang="nl-NL" altLang="nl-NL" sz="2000" b="1" dirty="0" smtClean="0">
                <a:solidFill>
                  <a:srgbClr val="004083"/>
                </a:solidFill>
              </a:rPr>
              <a:t>Doel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 smtClean="0">
                <a:solidFill>
                  <a:srgbClr val="004083"/>
                </a:solidFill>
              </a:rPr>
              <a:t>Beschermen van het wondbed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 smtClean="0">
                <a:solidFill>
                  <a:srgbClr val="004083"/>
                </a:solidFill>
              </a:rPr>
              <a:t>Uitdrogen voorkomen</a:t>
            </a:r>
          </a:p>
          <a:p>
            <a:endParaRPr lang="nl-NL" sz="2000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39552" y="1700808"/>
            <a:ext cx="79482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dirty="0"/>
              <a:t>Een rode wond bevat vaatrijk granulatieweefsel (vandaar rode kleur)</a:t>
            </a:r>
          </a:p>
          <a:p>
            <a:pPr eaLnBrk="1" hangingPunct="1"/>
            <a:endParaRPr lang="nl-NL" altLang="nl-NL" sz="1600" dirty="0"/>
          </a:p>
        </p:txBody>
      </p:sp>
      <p:pic>
        <p:nvPicPr>
          <p:cNvPr id="16" name="Picture 4" descr="de55a1bf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2592289" cy="1793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345883" cy="719137"/>
          </a:xfrm>
        </p:spPr>
        <p:txBody>
          <a:bodyPr/>
          <a:lstStyle/>
          <a:p>
            <a:r>
              <a:rPr lang="nl-NL" dirty="0" smtClean="0"/>
              <a:t>Gele Wond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1"/>
          </p:nvPr>
        </p:nvSpPr>
        <p:spPr>
          <a:xfrm>
            <a:off x="539552" y="2679883"/>
            <a:ext cx="4038600" cy="4178117"/>
          </a:xfrm>
        </p:spPr>
        <p:txBody>
          <a:bodyPr/>
          <a:lstStyle/>
          <a:p>
            <a:pPr marL="0" indent="0">
              <a:defRPr/>
            </a:pPr>
            <a:r>
              <a:rPr lang="nl-NL" sz="2000" b="1" dirty="0" smtClean="0">
                <a:solidFill>
                  <a:srgbClr val="004083"/>
                </a:solidFill>
              </a:rPr>
              <a:t>Kenmerken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>
                <a:solidFill>
                  <a:srgbClr val="004083"/>
                </a:solidFill>
              </a:rPr>
              <a:t>Geel wondbed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>
                <a:solidFill>
                  <a:srgbClr val="004083"/>
                </a:solidFill>
              </a:rPr>
              <a:t>Veel of weinig wondvocht (exsudaat)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>
                <a:solidFill>
                  <a:srgbClr val="004083"/>
                </a:solidFill>
              </a:rPr>
              <a:t>Diep of oppervlakkig</a:t>
            </a:r>
          </a:p>
          <a:p>
            <a:endParaRPr lang="nl-NL" sz="2000" dirty="0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2"/>
          </p:nvPr>
        </p:nvSpPr>
        <p:spPr>
          <a:xfrm>
            <a:off x="4644008" y="2655210"/>
            <a:ext cx="4038600" cy="4178117"/>
          </a:xfrm>
        </p:spPr>
        <p:txBody>
          <a:bodyPr/>
          <a:lstStyle/>
          <a:p>
            <a:pPr lvl="1">
              <a:buNone/>
            </a:pPr>
            <a:r>
              <a:rPr lang="nl-NL" altLang="nl-NL" sz="2000" b="1" dirty="0" smtClean="0">
                <a:solidFill>
                  <a:srgbClr val="004083"/>
                </a:solidFill>
              </a:rPr>
              <a:t>Doel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>
                <a:solidFill>
                  <a:srgbClr val="004083"/>
                </a:solidFill>
              </a:rPr>
              <a:t>Reinigen van het wondbed</a:t>
            </a:r>
            <a:br>
              <a:rPr lang="nl-NL" altLang="nl-NL" sz="2000" dirty="0">
                <a:solidFill>
                  <a:srgbClr val="004083"/>
                </a:solidFill>
              </a:rPr>
            </a:br>
            <a:r>
              <a:rPr lang="nl-NL" altLang="nl-NL" sz="2000" dirty="0">
                <a:solidFill>
                  <a:srgbClr val="004083"/>
                </a:solidFill>
              </a:rPr>
              <a:t>(= </a:t>
            </a:r>
            <a:r>
              <a:rPr lang="nl-NL" altLang="nl-NL" sz="2000" dirty="0" err="1">
                <a:solidFill>
                  <a:srgbClr val="004083"/>
                </a:solidFill>
              </a:rPr>
              <a:t>debridement</a:t>
            </a:r>
            <a:r>
              <a:rPr lang="nl-NL" altLang="nl-NL" sz="2000" dirty="0">
                <a:solidFill>
                  <a:srgbClr val="004083"/>
                </a:solidFill>
              </a:rPr>
              <a:t>) d.m.v. spoelen, verweken, oplossen</a:t>
            </a:r>
          </a:p>
          <a:p>
            <a:pPr lvl="1">
              <a:buFont typeface="Arial" charset="0"/>
              <a:buChar char="•"/>
            </a:pPr>
            <a:r>
              <a:rPr lang="nl-NL" altLang="nl-NL" sz="2000" dirty="0">
                <a:solidFill>
                  <a:srgbClr val="004083"/>
                </a:solidFill>
              </a:rPr>
              <a:t>Absorberen van wondvocht</a:t>
            </a:r>
          </a:p>
          <a:p>
            <a:pPr marL="0" indent="0"/>
            <a:endParaRPr lang="nl-NL" altLang="nl-NL" sz="2200" dirty="0"/>
          </a:p>
          <a:p>
            <a:endParaRPr lang="nl-NL" sz="2000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39552" y="1700808"/>
            <a:ext cx="86044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dirty="0"/>
              <a:t>Een gele wond bevat taai geel beslag met </a:t>
            </a:r>
            <a:r>
              <a:rPr lang="nl-NL" altLang="nl-NL" dirty="0" err="1"/>
              <a:t>celresten</a:t>
            </a:r>
            <a:r>
              <a:rPr lang="nl-NL" altLang="nl-NL" dirty="0"/>
              <a:t> </a:t>
            </a:r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 smtClean="0"/>
              <a:t>en </a:t>
            </a:r>
            <a:r>
              <a:rPr lang="nl-NL" altLang="nl-NL" dirty="0"/>
              <a:t>samengeklonterde eiwitten</a:t>
            </a:r>
          </a:p>
          <a:p>
            <a:pPr eaLnBrk="1" hangingPunct="1"/>
            <a:endParaRPr lang="nl-NL" altLang="nl-NL" sz="1600" dirty="0"/>
          </a:p>
        </p:txBody>
      </p:sp>
      <p:pic>
        <p:nvPicPr>
          <p:cNvPr id="7" name="Picture 4" descr="DSCN1777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8" t="8905" r="9781" b="23207"/>
          <a:stretch>
            <a:fillRect/>
          </a:stretch>
        </p:blipFill>
        <p:spPr bwMode="auto">
          <a:xfrm>
            <a:off x="3479292" y="4653136"/>
            <a:ext cx="2039815" cy="16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2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345883" cy="719137"/>
          </a:xfrm>
        </p:spPr>
        <p:txBody>
          <a:bodyPr/>
          <a:lstStyle/>
          <a:p>
            <a:r>
              <a:rPr lang="nl-NL" dirty="0" smtClean="0"/>
              <a:t>Zwarte Wond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1"/>
          </p:nvPr>
        </p:nvSpPr>
        <p:spPr>
          <a:xfrm>
            <a:off x="539552" y="2408694"/>
            <a:ext cx="4038600" cy="4178117"/>
          </a:xfrm>
        </p:spPr>
        <p:txBody>
          <a:bodyPr/>
          <a:lstStyle/>
          <a:p>
            <a:pPr marL="0" indent="0">
              <a:defRPr/>
            </a:pPr>
            <a:r>
              <a:rPr lang="nl-NL" sz="2000" b="1" dirty="0" smtClean="0">
                <a:solidFill>
                  <a:srgbClr val="004083"/>
                </a:solidFill>
              </a:rPr>
              <a:t>Kenmerken</a:t>
            </a:r>
          </a:p>
          <a:p>
            <a:pPr marL="342900" lvl="1" indent="-342900"/>
            <a:r>
              <a:rPr lang="nl-NL" altLang="nl-NL" sz="2000" dirty="0">
                <a:solidFill>
                  <a:srgbClr val="004083"/>
                </a:solidFill>
              </a:rPr>
              <a:t>Zwarte droge necrose</a:t>
            </a:r>
          </a:p>
          <a:p>
            <a:pPr marL="342900" lvl="1" indent="-342900"/>
            <a:r>
              <a:rPr lang="nl-NL" altLang="nl-NL" sz="2000" dirty="0">
                <a:solidFill>
                  <a:srgbClr val="004083"/>
                </a:solidFill>
              </a:rPr>
              <a:t>Vervloeide necrose (kan ook </a:t>
            </a:r>
            <a:r>
              <a:rPr lang="nl-NL" altLang="nl-NL" sz="2000" dirty="0" err="1">
                <a:solidFill>
                  <a:srgbClr val="004083"/>
                </a:solidFill>
              </a:rPr>
              <a:t>bruin-grijs</a:t>
            </a:r>
            <a:r>
              <a:rPr lang="nl-NL" altLang="nl-NL" sz="2000" dirty="0">
                <a:solidFill>
                  <a:srgbClr val="004083"/>
                </a:solidFill>
              </a:rPr>
              <a:t> -gelig van kleur zijn)</a:t>
            </a:r>
          </a:p>
          <a:p>
            <a:endParaRPr lang="nl-NL" sz="2000" dirty="0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2"/>
          </p:nvPr>
        </p:nvSpPr>
        <p:spPr>
          <a:xfrm>
            <a:off x="4644008" y="2408694"/>
            <a:ext cx="4038600" cy="4178117"/>
          </a:xfrm>
        </p:spPr>
        <p:txBody>
          <a:bodyPr/>
          <a:lstStyle/>
          <a:p>
            <a:pPr lvl="1">
              <a:buNone/>
            </a:pPr>
            <a:r>
              <a:rPr lang="nl-NL" altLang="nl-NL" sz="2000" b="1" dirty="0" smtClean="0">
                <a:solidFill>
                  <a:srgbClr val="004083"/>
                </a:solidFill>
              </a:rPr>
              <a:t>Behandeling</a:t>
            </a:r>
          </a:p>
          <a:p>
            <a:pPr marL="342900" lvl="1" indent="-342900"/>
            <a:r>
              <a:rPr lang="nl-NL" altLang="nl-NL" sz="2000" dirty="0">
                <a:solidFill>
                  <a:srgbClr val="004083"/>
                </a:solidFill>
              </a:rPr>
              <a:t>Droog houden (indien onder korst geen verweking)</a:t>
            </a:r>
          </a:p>
          <a:p>
            <a:pPr marL="342900" lvl="1" indent="-342900"/>
            <a:r>
              <a:rPr lang="nl-NL" altLang="nl-NL" sz="2000" dirty="0">
                <a:solidFill>
                  <a:srgbClr val="004083"/>
                </a:solidFill>
              </a:rPr>
              <a:t>Necrose verwijderen (= </a:t>
            </a:r>
            <a:r>
              <a:rPr lang="nl-NL" altLang="nl-NL" sz="2000" dirty="0" err="1">
                <a:solidFill>
                  <a:srgbClr val="004083"/>
                </a:solidFill>
              </a:rPr>
              <a:t>debridement</a:t>
            </a:r>
            <a:r>
              <a:rPr lang="nl-NL" altLang="nl-NL" sz="2000" dirty="0">
                <a:solidFill>
                  <a:srgbClr val="004083"/>
                </a:solidFill>
              </a:rPr>
              <a:t>) indien verweking onder de korst of natte necrose</a:t>
            </a:r>
          </a:p>
          <a:p>
            <a:pPr lvl="2"/>
            <a:r>
              <a:rPr lang="nl-NL" altLang="nl-NL" dirty="0">
                <a:solidFill>
                  <a:srgbClr val="004083"/>
                </a:solidFill>
              </a:rPr>
              <a:t>Verweken of enzymatisch</a:t>
            </a:r>
          </a:p>
          <a:p>
            <a:pPr lvl="2"/>
            <a:r>
              <a:rPr lang="nl-NL" altLang="nl-NL" dirty="0">
                <a:solidFill>
                  <a:srgbClr val="004083"/>
                </a:solidFill>
              </a:rPr>
              <a:t>Chirurgisch</a:t>
            </a:r>
          </a:p>
          <a:p>
            <a:pPr lvl="2"/>
            <a:r>
              <a:rPr lang="nl-NL" altLang="nl-NL" dirty="0" err="1">
                <a:solidFill>
                  <a:srgbClr val="004083"/>
                </a:solidFill>
              </a:rPr>
              <a:t>Madentherapie</a:t>
            </a:r>
            <a:endParaRPr lang="nl-NL" altLang="nl-NL" dirty="0">
              <a:solidFill>
                <a:srgbClr val="004083"/>
              </a:solidFill>
            </a:endParaRPr>
          </a:p>
          <a:p>
            <a:endParaRPr lang="nl-NL" sz="2000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39552" y="1700808"/>
            <a:ext cx="79482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dirty="0"/>
              <a:t>Een zwarte wond bevat dood weefsel (necrose)</a:t>
            </a:r>
          </a:p>
          <a:p>
            <a:pPr eaLnBrk="1" hangingPunct="1"/>
            <a:endParaRPr lang="nl-NL" altLang="nl-NL" sz="1600" dirty="0"/>
          </a:p>
        </p:txBody>
      </p:sp>
      <p:pic>
        <p:nvPicPr>
          <p:cNvPr id="7" name="Picture 4" descr="040509 L 005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0" t="48007" r="14253" b="13251"/>
          <a:stretch>
            <a:fillRect/>
          </a:stretch>
        </p:blipFill>
        <p:spPr bwMode="auto">
          <a:xfrm>
            <a:off x="762000" y="4197350"/>
            <a:ext cx="260252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27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Gemengd gekleurd</a:t>
            </a:r>
            <a:endParaRPr lang="nl-NL" altLang="nl-NL" dirty="0" smtClean="0"/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 smtClean="0"/>
              <a:t>Bevat rood granulatieweefsel, geel beslag en/of necrose</a:t>
            </a:r>
          </a:p>
          <a:p>
            <a:pPr marL="0" lvl="1" indent="0">
              <a:buNone/>
            </a:pPr>
            <a:endParaRPr lang="nl-NL" altLang="nl-NL" dirty="0"/>
          </a:p>
          <a:p>
            <a:pPr marL="0" lvl="1" indent="0">
              <a:buNone/>
            </a:pPr>
            <a:r>
              <a:rPr lang="nl-NL" altLang="nl-NL" dirty="0" smtClean="0"/>
              <a:t>Behandelingsvolgorde</a:t>
            </a:r>
          </a:p>
          <a:p>
            <a:pPr lvl="1"/>
            <a:endParaRPr lang="nl-NL" altLang="nl-NL" dirty="0" smtClean="0"/>
          </a:p>
          <a:p>
            <a:pPr lvl="1">
              <a:tabLst>
                <a:tab pos="1436688" algn="l"/>
              </a:tabLst>
            </a:pPr>
            <a:r>
              <a:rPr lang="nl-NL" altLang="nl-NL" dirty="0" smtClean="0"/>
              <a:t>Stap 1	Necrose aanpakken (= </a:t>
            </a:r>
            <a:r>
              <a:rPr lang="nl-NL" altLang="nl-NL" dirty="0" err="1" smtClean="0"/>
              <a:t>debridement</a:t>
            </a:r>
            <a:r>
              <a:rPr lang="nl-NL" altLang="nl-NL" dirty="0" smtClean="0"/>
              <a:t>)</a:t>
            </a:r>
          </a:p>
          <a:p>
            <a:pPr lvl="1">
              <a:tabLst>
                <a:tab pos="1436688" algn="l"/>
              </a:tabLst>
            </a:pPr>
            <a:r>
              <a:rPr lang="nl-NL" altLang="nl-NL" dirty="0" smtClean="0"/>
              <a:t>Stap 2	Reinigen</a:t>
            </a:r>
          </a:p>
          <a:p>
            <a:pPr lvl="1">
              <a:tabLst>
                <a:tab pos="1436688" algn="l"/>
              </a:tabLst>
            </a:pPr>
            <a:r>
              <a:rPr lang="nl-NL" altLang="nl-NL" dirty="0" smtClean="0"/>
              <a:t>Stap 3	Beschermen </a:t>
            </a:r>
          </a:p>
        </p:txBody>
      </p:sp>
      <p:pic>
        <p:nvPicPr>
          <p:cNvPr id="35844" name="Picture 4" descr="stuit_graad4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76481"/>
            <a:ext cx="2160240" cy="231457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12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3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Droge wondbehandeling</a:t>
            </a:r>
            <a:endParaRPr lang="nl-NL" altLang="nl-NL" dirty="0" smtClean="0"/>
          </a:p>
        </p:txBody>
      </p:sp>
      <p:sp>
        <p:nvSpPr>
          <p:cNvPr id="37890" name="Rectangle 5"/>
          <p:cNvSpPr>
            <a:spLocks noGrp="1" noChangeArrowheads="1"/>
          </p:cNvSpPr>
          <p:nvPr>
            <p:ph idx="1"/>
          </p:nvPr>
        </p:nvSpPr>
        <p:spPr>
          <a:xfrm>
            <a:off x="611560" y="2132856"/>
            <a:ext cx="8180748" cy="4340225"/>
          </a:xfrm>
        </p:spPr>
        <p:txBody>
          <a:bodyPr/>
          <a:lstStyle/>
          <a:p>
            <a:pPr lvl="1"/>
            <a:r>
              <a:rPr lang="nl-NL" altLang="nl-NL" dirty="0" smtClean="0"/>
              <a:t>Droge korst ontstaat</a:t>
            </a:r>
          </a:p>
          <a:p>
            <a:pPr lvl="1"/>
            <a:r>
              <a:rPr lang="nl-NL" altLang="nl-NL" dirty="0" smtClean="0"/>
              <a:t>Verdieping wondbed</a:t>
            </a:r>
          </a:p>
          <a:p>
            <a:pPr lvl="1"/>
            <a:r>
              <a:rPr lang="nl-NL" altLang="nl-NL" dirty="0" smtClean="0"/>
              <a:t>Vertraging genezingsproces</a:t>
            </a:r>
          </a:p>
          <a:p>
            <a:pPr lvl="1"/>
            <a:r>
              <a:rPr lang="nl-NL" altLang="nl-NL" dirty="0" smtClean="0"/>
              <a:t>Bij verwisselen wondbedekker worden samen</a:t>
            </a:r>
            <a:br>
              <a:rPr lang="nl-NL" altLang="nl-NL" dirty="0" smtClean="0"/>
            </a:br>
            <a:r>
              <a:rPr lang="nl-NL" altLang="nl-NL" dirty="0" smtClean="0"/>
              <a:t>met de wondbedekker nuttige bouwstoffen</a:t>
            </a:r>
            <a:br>
              <a:rPr lang="nl-NL" altLang="nl-NL" dirty="0" smtClean="0"/>
            </a:br>
            <a:r>
              <a:rPr lang="nl-NL" altLang="nl-NL" dirty="0" smtClean="0"/>
              <a:t>verwijderd</a:t>
            </a:r>
          </a:p>
          <a:p>
            <a:pPr lvl="1"/>
            <a:endParaRPr lang="nl-NL" altLang="nl-NL" dirty="0" smtClean="0"/>
          </a:p>
          <a:p>
            <a:pPr marL="190500" lvl="1" indent="0">
              <a:buNone/>
            </a:pPr>
            <a:endParaRPr lang="nl-NL" altLang="nl-NL" b="1" i="1" dirty="0" smtClean="0"/>
          </a:p>
          <a:p>
            <a:pPr marL="190500" lvl="1" indent="0">
              <a:buNone/>
            </a:pPr>
            <a:endParaRPr lang="nl-NL" altLang="nl-NL" b="1" i="1" dirty="0"/>
          </a:p>
          <a:p>
            <a:pPr marL="190500" lvl="1" indent="0">
              <a:buNone/>
            </a:pPr>
            <a:r>
              <a:rPr lang="nl-NL" altLang="nl-NL" sz="1800" b="1" i="1" dirty="0" smtClean="0"/>
              <a:t>Bij droge wondbehandeling worden traditionele wondbedekkers gebruikt</a:t>
            </a:r>
          </a:p>
          <a:p>
            <a:pPr marL="190500" lvl="1" indent="0">
              <a:buNone/>
            </a:pPr>
            <a:endParaRPr lang="nl-NL" altLang="nl-NL" dirty="0" smtClean="0"/>
          </a:p>
        </p:txBody>
      </p:sp>
      <p:pic>
        <p:nvPicPr>
          <p:cNvPr id="37892" name="Picture 4" descr="convate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348100" cy="2532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3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Vochtige wondbehandeling</a:t>
            </a:r>
            <a:endParaRPr lang="nl-NL" altLang="nl-NL" dirty="0" smtClean="0"/>
          </a:p>
        </p:txBody>
      </p:sp>
      <p:sp>
        <p:nvSpPr>
          <p:cNvPr id="38914" name="Rectangle 5"/>
          <p:cNvSpPr>
            <a:spLocks noGrp="1" noChangeArrowheads="1"/>
          </p:cNvSpPr>
          <p:nvPr>
            <p:ph idx="1"/>
          </p:nvPr>
        </p:nvSpPr>
        <p:spPr>
          <a:xfrm>
            <a:off x="611560" y="2132856"/>
            <a:ext cx="8280920" cy="4340225"/>
          </a:xfrm>
        </p:spPr>
        <p:txBody>
          <a:bodyPr/>
          <a:lstStyle/>
          <a:p>
            <a:pPr lvl="1"/>
            <a:r>
              <a:rPr lang="nl-NL" altLang="nl-NL" dirty="0" smtClean="0"/>
              <a:t>Geen korst door vochtig milieu</a:t>
            </a:r>
          </a:p>
          <a:p>
            <a:pPr lvl="1"/>
            <a:r>
              <a:rPr lang="nl-NL" altLang="nl-NL" dirty="0" smtClean="0"/>
              <a:t>Houdt cellen levensvatbaar</a:t>
            </a:r>
          </a:p>
          <a:p>
            <a:pPr lvl="1"/>
            <a:r>
              <a:rPr lang="nl-NL" altLang="nl-NL" dirty="0" smtClean="0"/>
              <a:t>Stimuleert genezing</a:t>
            </a:r>
          </a:p>
          <a:p>
            <a:pPr lvl="1"/>
            <a:r>
              <a:rPr lang="nl-NL" altLang="nl-NL" dirty="0" smtClean="0"/>
              <a:t>Stimuleert afgifte van groeifactoren</a:t>
            </a:r>
          </a:p>
          <a:p>
            <a:pPr lvl="1"/>
            <a:r>
              <a:rPr lang="nl-NL" altLang="nl-NL" dirty="0" smtClean="0"/>
              <a:t>Minder pijn</a:t>
            </a:r>
          </a:p>
          <a:p>
            <a:pPr lvl="1"/>
            <a:r>
              <a:rPr lang="nl-NL" altLang="nl-NL" dirty="0" smtClean="0"/>
              <a:t>Versnelt de wondgenezing</a:t>
            </a:r>
          </a:p>
          <a:p>
            <a:pPr lvl="1"/>
            <a:endParaRPr lang="nl-NL" altLang="nl-NL" dirty="0" smtClean="0"/>
          </a:p>
          <a:p>
            <a:pPr marL="0" lvl="1" indent="0">
              <a:buNone/>
            </a:pPr>
            <a:endParaRPr lang="nl-NL" altLang="nl-NL" dirty="0"/>
          </a:p>
          <a:p>
            <a:pPr marL="0" lvl="1" indent="0">
              <a:buNone/>
            </a:pPr>
            <a:r>
              <a:rPr lang="nl-NL" altLang="nl-NL" b="1" i="1" dirty="0" smtClean="0"/>
              <a:t>Bij vochtige wondbehandeling worden specialistische wondbedekkers gebruikt</a:t>
            </a:r>
          </a:p>
          <a:p>
            <a:endParaRPr lang="nl-NL" altLang="nl-NL" dirty="0" smtClean="0"/>
          </a:p>
        </p:txBody>
      </p:sp>
      <p:pic>
        <p:nvPicPr>
          <p:cNvPr id="38916" name="Picture 5" descr="convatec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2857164" cy="26463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5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345883" cy="719137"/>
          </a:xfrm>
        </p:spPr>
        <p:txBody>
          <a:bodyPr/>
          <a:lstStyle/>
          <a:p>
            <a:r>
              <a:rPr lang="nl-NL" altLang="nl-NL" dirty="0"/>
              <a:t>Specialistische wondbedekkers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1"/>
          </p:nvPr>
        </p:nvSpPr>
        <p:spPr>
          <a:xfrm>
            <a:off x="539552" y="2124878"/>
            <a:ext cx="4032448" cy="4178117"/>
          </a:xfrm>
        </p:spPr>
        <p:txBody>
          <a:bodyPr/>
          <a:lstStyle/>
          <a:p>
            <a:pPr marL="0" indent="0"/>
            <a:r>
              <a:rPr lang="nl-NL" altLang="nl-NL" sz="2000" b="1" dirty="0">
                <a:solidFill>
                  <a:srgbClr val="004083"/>
                </a:solidFill>
              </a:rPr>
              <a:t>Voor vochtige wondbehandeling</a:t>
            </a:r>
          </a:p>
          <a:p>
            <a:pPr lvl="1">
              <a:lnSpc>
                <a:spcPct val="100000"/>
              </a:lnSpc>
            </a:pPr>
            <a:r>
              <a:rPr lang="nl-NL" altLang="nl-NL" sz="1800" dirty="0">
                <a:solidFill>
                  <a:srgbClr val="004083"/>
                </a:solidFill>
              </a:rPr>
              <a:t>Voor vochtige wondbehandeling</a:t>
            </a:r>
          </a:p>
          <a:p>
            <a:pPr lvl="1">
              <a:lnSpc>
                <a:spcPct val="100000"/>
              </a:lnSpc>
            </a:pPr>
            <a:r>
              <a:rPr lang="nl-NL" altLang="nl-NL" sz="1800" dirty="0">
                <a:solidFill>
                  <a:srgbClr val="004083"/>
                </a:solidFill>
              </a:rPr>
              <a:t>Geen korstvorming</a:t>
            </a:r>
          </a:p>
          <a:p>
            <a:pPr lvl="1">
              <a:lnSpc>
                <a:spcPct val="100000"/>
              </a:lnSpc>
            </a:pPr>
            <a:r>
              <a:rPr lang="nl-NL" altLang="nl-NL" sz="1800" dirty="0">
                <a:solidFill>
                  <a:srgbClr val="004083"/>
                </a:solidFill>
              </a:rPr>
              <a:t>Groeifactoren, enzymen en voedingsstoffen blijven in de wond</a:t>
            </a:r>
          </a:p>
          <a:p>
            <a:pPr lvl="1">
              <a:lnSpc>
                <a:spcPct val="100000"/>
              </a:lnSpc>
            </a:pPr>
            <a:r>
              <a:rPr lang="nl-NL" altLang="nl-NL" sz="1800" dirty="0">
                <a:solidFill>
                  <a:srgbClr val="004083"/>
                </a:solidFill>
              </a:rPr>
              <a:t>Weinig kans op verkleving</a:t>
            </a:r>
          </a:p>
          <a:p>
            <a:pPr marL="190500" lvl="1" indent="0">
              <a:lnSpc>
                <a:spcPct val="100000"/>
              </a:lnSpc>
              <a:buNone/>
            </a:pPr>
            <a:r>
              <a:rPr lang="nl-NL" altLang="nl-NL" sz="1800" b="1" i="1" dirty="0" smtClean="0">
                <a:solidFill>
                  <a:srgbClr val="004083"/>
                </a:solidFill>
              </a:rPr>
              <a:t/>
            </a:r>
            <a:br>
              <a:rPr lang="nl-NL" altLang="nl-NL" sz="1800" b="1" i="1" dirty="0" smtClean="0">
                <a:solidFill>
                  <a:srgbClr val="004083"/>
                </a:solidFill>
              </a:rPr>
            </a:br>
            <a:r>
              <a:rPr lang="nl-NL" altLang="nl-NL" sz="1800" b="1" i="1" dirty="0" smtClean="0">
                <a:solidFill>
                  <a:srgbClr val="004083"/>
                </a:solidFill>
              </a:rPr>
              <a:t/>
            </a:r>
            <a:br>
              <a:rPr lang="nl-NL" altLang="nl-NL" sz="1800" b="1" i="1" dirty="0" smtClean="0">
                <a:solidFill>
                  <a:srgbClr val="004083"/>
                </a:solidFill>
              </a:rPr>
            </a:br>
            <a:r>
              <a:rPr lang="nl-NL" altLang="nl-NL" sz="1800" b="1" i="1" dirty="0" smtClean="0">
                <a:solidFill>
                  <a:srgbClr val="004083"/>
                </a:solidFill>
              </a:rPr>
              <a:t>Bij </a:t>
            </a:r>
            <a:r>
              <a:rPr lang="nl-NL" altLang="nl-NL" sz="1800" b="1" i="1" dirty="0">
                <a:solidFill>
                  <a:srgbClr val="004083"/>
                </a:solidFill>
              </a:rPr>
              <a:t>voorkeur gebruiken als het verband meerdere dagen kan blijven zitten!!</a:t>
            </a:r>
          </a:p>
          <a:p>
            <a:endParaRPr lang="nl-NL" sz="2000" dirty="0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2"/>
          </p:nvPr>
        </p:nvSpPr>
        <p:spPr>
          <a:xfrm>
            <a:off x="5143590" y="2124878"/>
            <a:ext cx="3604874" cy="4178117"/>
          </a:xfrm>
        </p:spPr>
        <p:txBody>
          <a:bodyPr/>
          <a:lstStyle/>
          <a:p>
            <a:pPr marL="0" indent="0"/>
            <a:r>
              <a:rPr lang="nl-NL" altLang="nl-NL" sz="2000" b="1" dirty="0">
                <a:solidFill>
                  <a:srgbClr val="004083"/>
                </a:solidFill>
              </a:rPr>
              <a:t>Heeft de voorkeur </a:t>
            </a:r>
            <a:r>
              <a:rPr lang="nl-NL" altLang="nl-NL" sz="2000" b="1" dirty="0" smtClean="0">
                <a:solidFill>
                  <a:srgbClr val="004083"/>
                </a:solidFill>
              </a:rPr>
              <a:t>bij</a:t>
            </a:r>
            <a:endParaRPr lang="nl-NL" altLang="nl-NL" sz="2000" b="1" dirty="0">
              <a:solidFill>
                <a:srgbClr val="004083"/>
              </a:solidFill>
            </a:endParaRPr>
          </a:p>
          <a:p>
            <a:pPr lvl="1">
              <a:lnSpc>
                <a:spcPct val="100000"/>
              </a:lnSpc>
            </a:pPr>
            <a:r>
              <a:rPr lang="nl-NL" altLang="nl-NL" sz="1800" dirty="0">
                <a:solidFill>
                  <a:srgbClr val="004083"/>
                </a:solidFill>
              </a:rPr>
              <a:t>Licht tot matige zware wondvochtproductie</a:t>
            </a:r>
          </a:p>
          <a:p>
            <a:pPr lvl="1">
              <a:lnSpc>
                <a:spcPct val="100000"/>
              </a:lnSpc>
            </a:pPr>
            <a:r>
              <a:rPr lang="nl-NL" altLang="nl-NL" sz="1800" dirty="0">
                <a:solidFill>
                  <a:srgbClr val="004083"/>
                </a:solidFill>
              </a:rPr>
              <a:t>Moeilijk genezende wonden (bijv. decubitus, ulcus cruris, brandwonden)</a:t>
            </a:r>
          </a:p>
          <a:p>
            <a:pPr marL="0" indent="0">
              <a:lnSpc>
                <a:spcPct val="100000"/>
              </a:lnSpc>
            </a:pPr>
            <a:r>
              <a:rPr lang="nl-NL" altLang="nl-NL" sz="1800" b="1" i="1" dirty="0" smtClean="0">
                <a:solidFill>
                  <a:srgbClr val="004083"/>
                </a:solidFill>
              </a:rPr>
              <a:t/>
            </a:r>
            <a:br>
              <a:rPr lang="nl-NL" altLang="nl-NL" sz="1800" b="1" i="1" dirty="0" smtClean="0">
                <a:solidFill>
                  <a:srgbClr val="004083"/>
                </a:solidFill>
              </a:rPr>
            </a:br>
            <a:r>
              <a:rPr lang="nl-NL" altLang="nl-NL" sz="1800" b="1" i="1" dirty="0" smtClean="0">
                <a:solidFill>
                  <a:srgbClr val="004083"/>
                </a:solidFill>
              </a:rPr>
              <a:t/>
            </a:r>
            <a:br>
              <a:rPr lang="nl-NL" altLang="nl-NL" sz="1800" b="1" i="1" dirty="0" smtClean="0">
                <a:solidFill>
                  <a:srgbClr val="004083"/>
                </a:solidFill>
              </a:rPr>
            </a:br>
            <a:r>
              <a:rPr lang="nl-NL" altLang="nl-NL" sz="1800" b="1" i="1" dirty="0" smtClean="0">
                <a:solidFill>
                  <a:srgbClr val="004083"/>
                </a:solidFill>
              </a:rPr>
              <a:t>Niet </a:t>
            </a:r>
            <a:r>
              <a:rPr lang="nl-NL" altLang="nl-NL" sz="1800" b="1" i="1" dirty="0">
                <a:solidFill>
                  <a:srgbClr val="004083"/>
                </a:solidFill>
              </a:rPr>
              <a:t>alle specialistische wondbedekkers zijn geschikt voor geïnfecteerde wonden!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83568" y="5733256"/>
            <a:ext cx="828092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sz="1600" i="1" dirty="0">
                <a:solidFill>
                  <a:srgbClr val="004083"/>
                </a:solidFill>
              </a:rPr>
              <a:t>Duurdere producten maar vanwege minder frequente verbandwisseling (minder arbeidsintensief) en een betere en snellere genezing is de keuze voor specialistische wondverbanden gerechtvaardigd.</a:t>
            </a:r>
          </a:p>
          <a:p>
            <a:pPr eaLnBrk="1" hangingPunct="1"/>
            <a:endParaRPr lang="nl-NL" altLang="nl-NL" sz="1600" dirty="0"/>
          </a:p>
        </p:txBody>
      </p:sp>
    </p:spTree>
    <p:extLst>
      <p:ext uri="{BB962C8B-B14F-4D97-AF65-F5344CB8AC3E}">
        <p14:creationId xmlns:p14="http://schemas.microsoft.com/office/powerpoint/2010/main" val="323463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276872"/>
            <a:ext cx="7704856" cy="4176464"/>
          </a:xfrm>
        </p:spPr>
        <p:txBody>
          <a:bodyPr/>
          <a:lstStyle/>
          <a:p>
            <a:pPr lvl="1"/>
            <a:r>
              <a:rPr lang="nl-NL" sz="2400" dirty="0"/>
              <a:t>Acute en Chronische wonden</a:t>
            </a:r>
          </a:p>
          <a:p>
            <a:pPr lvl="1"/>
            <a:r>
              <a:rPr lang="nl-NL" sz="2400" dirty="0" smtClean="0"/>
              <a:t>Uitleg WCS, </a:t>
            </a:r>
            <a:r>
              <a:rPr lang="nl-NL" sz="2400" dirty="0" err="1" smtClean="0"/>
              <a:t>Altis</a:t>
            </a:r>
            <a:r>
              <a:rPr lang="nl-NL" sz="2400" dirty="0" smtClean="0"/>
              <a:t> </a:t>
            </a:r>
            <a:r>
              <a:rPr lang="nl-NL" sz="2400" dirty="0"/>
              <a:t>en </a:t>
            </a:r>
            <a:r>
              <a:rPr lang="nl-NL" sz="2400" dirty="0" smtClean="0"/>
              <a:t>TIME-model</a:t>
            </a:r>
          </a:p>
          <a:p>
            <a:pPr lvl="1"/>
            <a:r>
              <a:rPr lang="nl-NL" sz="2400" dirty="0" smtClean="0"/>
              <a:t>Casuïstiek </a:t>
            </a:r>
            <a:r>
              <a:rPr lang="nl-NL" sz="2400" dirty="0"/>
              <a:t>met </a:t>
            </a:r>
            <a:r>
              <a:rPr lang="nl-NL" sz="2400" dirty="0" smtClean="0"/>
              <a:t>Lotusslachtoffers</a:t>
            </a:r>
          </a:p>
          <a:p>
            <a:pPr lvl="1"/>
            <a:r>
              <a:rPr lang="nl-NL" sz="2400" dirty="0"/>
              <a:t>Indicatie/Applicatie traditionele en specialistische </a:t>
            </a:r>
            <a:r>
              <a:rPr lang="nl-NL" sz="2400" dirty="0" smtClean="0"/>
              <a:t>wondbedekkers</a:t>
            </a:r>
            <a:endParaRPr lang="nl-NL" sz="2400" dirty="0"/>
          </a:p>
          <a:p>
            <a:pPr lvl="1"/>
            <a:r>
              <a:rPr lang="nl-NL" sz="2400" dirty="0" smtClean="0"/>
              <a:t>Algemene </a:t>
            </a:r>
            <a:r>
              <a:rPr lang="nl-NL" sz="2400" dirty="0"/>
              <a:t>factoren die de wondgezing </a:t>
            </a:r>
            <a:r>
              <a:rPr lang="nl-NL" sz="2400" dirty="0" smtClean="0"/>
              <a:t>negatief beïnvloeden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8744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97170" y="685800"/>
            <a:ext cx="8206153" cy="11430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Schuimverbanden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97170" y="1988840"/>
            <a:ext cx="4012223" cy="2905224"/>
          </a:xfrm>
        </p:spPr>
        <p:txBody>
          <a:bodyPr>
            <a:normAutofit fontScale="40000" lnSpcReduction="20000"/>
          </a:bodyPr>
          <a:lstStyle/>
          <a:p>
            <a:pPr marL="0" indent="0" eaLnBrk="1" hangingPunct="1"/>
            <a:r>
              <a:rPr lang="nl-NL" altLang="nl-NL" sz="5000" b="1" dirty="0" smtClean="0"/>
              <a:t>Kenmerken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Gemaakt van polyurethaan schuim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Doorlatend voor damp en gassen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Zuurstof-doorlatend van buitenaf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Behouden vorm of zwellen op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Absorberen door capillaire werking, ook onder druk</a:t>
            </a:r>
          </a:p>
        </p:txBody>
      </p:sp>
      <p:sp>
        <p:nvSpPr>
          <p:cNvPr id="5837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07652" y="2015607"/>
            <a:ext cx="4012223" cy="2304256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Matig tot zwaar vochtige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Chronische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Onder compressiezwachtels  (ulcus cruris)</a:t>
            </a:r>
          </a:p>
          <a:p>
            <a:pPr lvl="1" eaLnBrk="1" hangingPunct="1"/>
            <a:endParaRPr lang="nl-NL" altLang="nl-NL" sz="1800" dirty="0" smtClean="0"/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797170" y="5088159"/>
            <a:ext cx="40122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sz="2200" dirty="0" smtClean="0"/>
              <a:t>Doel</a:t>
            </a:r>
            <a:endParaRPr lang="nl-NL" altLang="nl-NL" sz="2200" dirty="0"/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Absorberen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Creëren vochtig wondbed</a:t>
            </a:r>
          </a:p>
        </p:txBody>
      </p:sp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4991101" y="4829618"/>
            <a:ext cx="21731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Biatain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Kliniderm</a:t>
            </a:r>
            <a:r>
              <a:rPr lang="nl-NL" altLang="nl-NL" sz="1800" dirty="0" smtClean="0">
                <a:solidFill>
                  <a:srgbClr val="004083"/>
                </a:solidFill>
              </a:rPr>
              <a:t>  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Foam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Allevyn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  <p:pic>
        <p:nvPicPr>
          <p:cNvPr id="58375" name="Picture 9" descr="Mepilex_Lite300x3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3462" y="3924743"/>
            <a:ext cx="16705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0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97171" y="685800"/>
            <a:ext cx="5935070" cy="9430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Siliconen schuimverbanden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97169" y="2156556"/>
            <a:ext cx="4012223" cy="3009900"/>
          </a:xfrm>
        </p:spPr>
        <p:txBody>
          <a:bodyPr/>
          <a:lstStyle/>
          <a:p>
            <a:pPr marL="0" indent="0"/>
            <a:r>
              <a:rPr lang="nl-NL" altLang="nl-NL" sz="2000" b="1" dirty="0" smtClean="0"/>
              <a:t>Kenmerken</a:t>
            </a:r>
            <a:endParaRPr lang="nl-NL" altLang="nl-NL" sz="2000" b="1" dirty="0"/>
          </a:p>
          <a:p>
            <a:pPr marL="382588" indent="-382588" eaLnBrk="1" hangingPunct="1">
              <a:buClr>
                <a:srgbClr val="CC006C"/>
              </a:buClr>
              <a:buFont typeface="Arial" panose="020B0604020202020204" pitchFamily="34" charset="0"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Schuimverband met niet verklevende siliconen 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wondcontactlaag</a:t>
            </a:r>
            <a:r>
              <a:rPr lang="nl-NL" altLang="nl-NL" sz="1800" dirty="0" smtClean="0">
                <a:solidFill>
                  <a:srgbClr val="004083"/>
                </a:solidFill>
              </a:rPr>
              <a:t> en/of siliconen fixatierand</a:t>
            </a:r>
          </a:p>
          <a:p>
            <a:pPr lvl="1" indent="-382588" eaLnBrk="1" hangingPunct="1">
              <a:buClr>
                <a:srgbClr val="CC006C"/>
              </a:buClr>
            </a:pPr>
            <a:r>
              <a:rPr lang="nl-NL" altLang="nl-NL" sz="1800" dirty="0" smtClean="0">
                <a:solidFill>
                  <a:srgbClr val="004083"/>
                </a:solidFill>
              </a:rPr>
              <a:t>Wondinspectie mogelijk: de siliconen behoudt zijn kleefkracht</a:t>
            </a:r>
          </a:p>
          <a:p>
            <a:pPr lvl="1" eaLnBrk="1" hangingPunct="1"/>
            <a:endParaRPr lang="nl-NL" altLang="nl-NL" sz="1800" dirty="0" smtClean="0"/>
          </a:p>
        </p:txBody>
      </p:sp>
      <p:sp>
        <p:nvSpPr>
          <p:cNvPr id="5939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96285" y="2132856"/>
            <a:ext cx="4012223" cy="2952328"/>
          </a:xfrm>
        </p:spPr>
        <p:txBody>
          <a:bodyPr>
            <a:normAutofit fontScale="40000" lnSpcReduction="20000"/>
          </a:bodyPr>
          <a:lstStyle/>
          <a:p>
            <a:pPr marL="0" indent="0" eaLnBrk="1" hangingPunct="1"/>
            <a:r>
              <a:rPr lang="nl-NL" altLang="nl-NL" sz="2400" dirty="0" smtClean="0"/>
              <a:t>    </a:t>
            </a:r>
            <a:r>
              <a:rPr lang="nl-NL" altLang="nl-NL" sz="5000" b="1" dirty="0" smtClean="0"/>
              <a:t>Toepassing</a:t>
            </a:r>
          </a:p>
          <a:p>
            <a:pPr lvl="1"/>
            <a:r>
              <a:rPr lang="nl-NL" altLang="nl-NL" sz="4500" dirty="0">
                <a:solidFill>
                  <a:srgbClr val="004083"/>
                </a:solidFill>
              </a:rPr>
              <a:t>Speciaal voor de zeer gevoelige en tere huid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Matig tot zwaar vochtige wonden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Chronische wonden</a:t>
            </a:r>
          </a:p>
          <a:p>
            <a:pPr lvl="1" eaLnBrk="1" hangingPunct="1"/>
            <a:r>
              <a:rPr lang="nl-NL" altLang="nl-NL" sz="4500" dirty="0" smtClean="0">
                <a:solidFill>
                  <a:srgbClr val="004083"/>
                </a:solidFill>
              </a:rPr>
              <a:t>Onder compressiezwachtels  (ulcus cruris)</a:t>
            </a:r>
          </a:p>
          <a:p>
            <a:pPr lvl="1" eaLnBrk="1" hangingPunct="1"/>
            <a:endParaRPr lang="nl-NL" altLang="nl-NL" sz="3300" dirty="0" smtClean="0"/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760151" y="4802832"/>
            <a:ext cx="4012223" cy="15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  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Absorberen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Creëren vochtig wondbed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4991101" y="4905327"/>
            <a:ext cx="401222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Biatain</a:t>
            </a:r>
            <a:r>
              <a:rPr lang="nl-NL" altLang="nl-NL" sz="1800" dirty="0" smtClean="0">
                <a:solidFill>
                  <a:srgbClr val="004083"/>
                </a:solidFill>
              </a:rPr>
              <a:t> siliconen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Kliniderm</a:t>
            </a:r>
            <a:r>
              <a:rPr lang="nl-NL" altLang="nl-NL" sz="1800" dirty="0" smtClean="0">
                <a:solidFill>
                  <a:srgbClr val="004083"/>
                </a:solidFill>
              </a:rPr>
              <a:t>  </a:t>
            </a:r>
            <a:r>
              <a:rPr lang="nl-NL" altLang="nl-NL" sz="1800" dirty="0" err="1">
                <a:solidFill>
                  <a:srgbClr val="004083"/>
                </a:solidFill>
              </a:rPr>
              <a:t>f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oam</a:t>
            </a:r>
            <a:r>
              <a:rPr lang="nl-NL" altLang="nl-NL" sz="1800" dirty="0" smtClean="0">
                <a:solidFill>
                  <a:srgbClr val="004083"/>
                </a:solidFill>
              </a:rPr>
              <a:t> silicone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Mepilex</a:t>
            </a:r>
            <a:r>
              <a:rPr lang="nl-NL" altLang="nl-NL" sz="1800" dirty="0" smtClean="0">
                <a:solidFill>
                  <a:srgbClr val="004083"/>
                </a:solidFill>
              </a:rPr>
              <a:t> siliconen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Alevyn</a:t>
            </a:r>
            <a:r>
              <a:rPr lang="nl-NL" altLang="nl-NL" sz="1800" dirty="0" smtClean="0">
                <a:solidFill>
                  <a:srgbClr val="004083"/>
                </a:solidFill>
              </a:rPr>
              <a:t> </a:t>
            </a:r>
            <a:r>
              <a:rPr lang="nl-NL" altLang="nl-NL" sz="1800" dirty="0">
                <a:solidFill>
                  <a:srgbClr val="004083"/>
                </a:solidFill>
              </a:rPr>
              <a:t>siliconen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endParaRPr lang="nl-NL" altLang="nl-NL" sz="1800" dirty="0" smtClean="0">
              <a:solidFill>
                <a:srgbClr val="004083"/>
              </a:solidFill>
            </a:endParaRPr>
          </a:p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</p:spTree>
    <p:extLst>
      <p:ext uri="{BB962C8B-B14F-4D97-AF65-F5344CB8AC3E}">
        <p14:creationId xmlns:p14="http://schemas.microsoft.com/office/powerpoint/2010/main" val="160914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5400600" cy="504056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Alginaten</a:t>
            </a:r>
            <a:endParaRPr lang="nl-NL" altLang="nl-NL" dirty="0" smtClean="0"/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73724" y="1700808"/>
            <a:ext cx="4012223" cy="2664296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Kenmerken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Vezelig kompres gemaakt van zeewier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Gelvormend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Kan tot 20x het eigen gewicht aan vocht opnemen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Bloedstelpend</a:t>
            </a:r>
          </a:p>
        </p:txBody>
      </p:sp>
      <p:sp>
        <p:nvSpPr>
          <p:cNvPr id="5632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48958" y="1700808"/>
            <a:ext cx="4012223" cy="1944216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nl-NL" altLang="nl-NL" sz="2000" b="1" dirty="0" smtClean="0"/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Zeer natte wonden (rood en geel en gemengd gekleurd)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Chronische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Grote en diepe wonden, fistels</a:t>
            </a:r>
          </a:p>
        </p:txBody>
      </p:sp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773724" y="4509120"/>
            <a:ext cx="401222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Doel</a:t>
            </a: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Absorberen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Reinigen</a:t>
            </a: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Vochtig wondbed 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  <p:sp>
        <p:nvSpPr>
          <p:cNvPr id="56326" name="Rectangle 8"/>
          <p:cNvSpPr>
            <a:spLocks noChangeArrowheads="1"/>
          </p:cNvSpPr>
          <p:nvPr/>
        </p:nvSpPr>
        <p:spPr bwMode="auto">
          <a:xfrm>
            <a:off x="4853354" y="4191000"/>
            <a:ext cx="401222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>
                <a:solidFill>
                  <a:srgbClr val="004083"/>
                </a:solidFill>
              </a:rPr>
              <a:t>Voorbeelden</a:t>
            </a: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Kaltostat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Seasorb</a:t>
            </a:r>
            <a:r>
              <a:rPr lang="nl-NL" altLang="nl-NL" sz="1800" dirty="0">
                <a:solidFill>
                  <a:srgbClr val="004083"/>
                </a:solidFill>
              </a:rPr>
              <a:t> Soft</a:t>
            </a: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Kliniderm</a:t>
            </a:r>
            <a:r>
              <a:rPr lang="nl-NL" altLang="nl-NL" sz="1800" dirty="0">
                <a:solidFill>
                  <a:srgbClr val="004083"/>
                </a:solidFill>
              </a:rPr>
              <a:t> 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Alginate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pic>
        <p:nvPicPr>
          <p:cNvPr id="56327" name="Picture 11" descr="melgiso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4014788"/>
            <a:ext cx="1691054" cy="135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5" descr="000685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91000"/>
            <a:ext cx="200787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3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73724" y="764704"/>
            <a:ext cx="5814500" cy="1064096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Fiber verbanden</a:t>
            </a:r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73724" y="1828800"/>
            <a:ext cx="4012223" cy="2362200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nl-NL" altLang="nl-NL" sz="2000" b="1" dirty="0" smtClean="0">
                <a:solidFill>
                  <a:srgbClr val="004083"/>
                </a:solidFill>
              </a:rPr>
              <a:t>Kenmerken</a:t>
            </a:r>
          </a:p>
          <a:p>
            <a:pPr lvl="1"/>
            <a:r>
              <a:rPr lang="nl-NL" altLang="nl-NL" sz="1800" dirty="0" smtClean="0">
                <a:solidFill>
                  <a:srgbClr val="004083"/>
                </a:solidFill>
              </a:rPr>
              <a:t>Werking </a:t>
            </a:r>
            <a:r>
              <a:rPr lang="nl-NL" altLang="nl-NL" sz="1800" dirty="0">
                <a:solidFill>
                  <a:srgbClr val="004083"/>
                </a:solidFill>
              </a:rPr>
              <a:t>vergelijkbaar met </a:t>
            </a:r>
            <a:r>
              <a:rPr lang="nl-NL" altLang="nl-NL" sz="1800" dirty="0" err="1">
                <a:solidFill>
                  <a:srgbClr val="004083"/>
                </a:solidFill>
              </a:rPr>
              <a:t>alginaat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marL="190500" lvl="1" indent="0">
              <a:buNone/>
            </a:pPr>
            <a:r>
              <a:rPr lang="nl-NL" altLang="nl-NL" sz="1800" dirty="0">
                <a:solidFill>
                  <a:srgbClr val="004083"/>
                </a:solidFill>
              </a:rPr>
              <a:t>Maar:</a:t>
            </a:r>
          </a:p>
          <a:p>
            <a:pPr lvl="1"/>
            <a:r>
              <a:rPr lang="nl-NL" altLang="nl-NL" sz="1800" dirty="0" err="1">
                <a:solidFill>
                  <a:srgbClr val="004083"/>
                </a:solidFill>
              </a:rPr>
              <a:t>Vertikaal</a:t>
            </a:r>
            <a:r>
              <a:rPr lang="nl-NL" altLang="nl-NL" sz="1800" dirty="0">
                <a:solidFill>
                  <a:srgbClr val="004083"/>
                </a:solidFill>
              </a:rPr>
              <a:t> absorptievermogen</a:t>
            </a:r>
          </a:p>
          <a:p>
            <a:pPr lvl="1"/>
            <a:r>
              <a:rPr lang="nl-NL" altLang="nl-NL" sz="1800" dirty="0">
                <a:solidFill>
                  <a:srgbClr val="004083"/>
                </a:solidFill>
              </a:rPr>
              <a:t>Mag over de wondranden heen aangebracht worden</a:t>
            </a:r>
          </a:p>
          <a:p>
            <a:pPr lvl="1" eaLnBrk="1" hangingPunct="1"/>
            <a:endParaRPr lang="nl-NL" altLang="nl-NL" sz="1800" dirty="0" smtClean="0"/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789911" y="4572000"/>
            <a:ext cx="401222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Absorberen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Reinigen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Creëren vochtig wondbed</a:t>
            </a:r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4923693" y="4572000"/>
            <a:ext cx="401222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Aquacel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Kliniderm</a:t>
            </a:r>
            <a:r>
              <a:rPr lang="nl-NL" altLang="nl-NL" sz="1800" dirty="0">
                <a:solidFill>
                  <a:srgbClr val="004083"/>
                </a:solidFill>
              </a:rPr>
              <a:t> </a:t>
            </a:r>
            <a:r>
              <a:rPr lang="nl-NL" altLang="nl-NL" sz="1800" dirty="0" smtClean="0">
                <a:solidFill>
                  <a:srgbClr val="004083"/>
                </a:solidFill>
              </a:rPr>
              <a:t>Fiber CMC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Exufiber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Durafiber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  <p:sp>
        <p:nvSpPr>
          <p:cNvPr id="57350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926624" y="1828800"/>
            <a:ext cx="4012223" cy="1960240"/>
          </a:xfrm>
          <a:noFill/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Zeer natte wonden (rood en geel en gemengd gekleurd)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Chronische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Grote en diepe wonden, fistels</a:t>
            </a:r>
          </a:p>
        </p:txBody>
      </p:sp>
      <p:pic>
        <p:nvPicPr>
          <p:cNvPr id="57351" name="Picture 10" descr="case study 1 remov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3"/>
          <a:stretch>
            <a:fillRect/>
          </a:stretch>
        </p:blipFill>
        <p:spPr bwMode="auto">
          <a:xfrm>
            <a:off x="7452320" y="4191000"/>
            <a:ext cx="148066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7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idx="1"/>
          </p:nvPr>
        </p:nvSpPr>
        <p:spPr>
          <a:xfrm>
            <a:off x="703385" y="1556792"/>
            <a:ext cx="4079631" cy="2448272"/>
          </a:xfrm>
        </p:spPr>
        <p:txBody>
          <a:bodyPr/>
          <a:lstStyle/>
          <a:p>
            <a:pPr marL="0" indent="0" eaLnBrk="1" hangingPunct="1"/>
            <a:r>
              <a:rPr lang="nl-NL" altLang="nl-NL" b="1" dirty="0" smtClean="0"/>
              <a:t>Kenmerken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Kunststof wijdmazig materiaal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Evt. met siliconen of toevoeging van honing of zilver</a:t>
            </a:r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title"/>
          </p:nvPr>
        </p:nvSpPr>
        <p:spPr>
          <a:xfrm>
            <a:off x="773724" y="692696"/>
            <a:ext cx="5742492" cy="1008113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Wondcontactmaterialen</a:t>
            </a: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85031" y="1556792"/>
            <a:ext cx="4012223" cy="3024336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nl-NL" altLang="nl-NL" b="1" dirty="0" smtClean="0"/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Oppervlakkige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Weinig wondvocht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Evt. in combinatie met zalven of hydrogel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Afdekken met een secundair verband</a:t>
            </a:r>
          </a:p>
        </p:txBody>
      </p:sp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773724" y="3717032"/>
            <a:ext cx="401222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 Doel 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Verkleving </a:t>
            </a:r>
            <a:r>
              <a:rPr lang="nl-NL" altLang="nl-NL" sz="1800" dirty="0">
                <a:solidFill>
                  <a:srgbClr val="004083"/>
                </a:solidFill>
              </a:rPr>
              <a:t>voorkomen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Verkleving en infectie voorkomen (Ag en honing)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Voorkomt beschadiging van het granulatieweefsel bij verbandwisseling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4932040" y="4293530"/>
            <a:ext cx="3888433" cy="278092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Mepitel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Kliniderm</a:t>
            </a:r>
            <a:r>
              <a:rPr lang="nl-NL" altLang="nl-NL" sz="1800" dirty="0" smtClean="0">
                <a:solidFill>
                  <a:srgbClr val="004083"/>
                </a:solidFill>
              </a:rPr>
              <a:t> Siliconen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Physiotulle (ook in Ag)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marL="287337" lvl="1" indent="-285750" eaLnBrk="1" hangingPunct="1">
              <a:lnSpc>
                <a:spcPts val="2400"/>
              </a:lnSpc>
              <a:buClr>
                <a:srgbClr val="CC006C"/>
              </a:buClr>
              <a:buFont typeface="Arial" panose="020B0604020202020204" pitchFamily="34" charset="0"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Adaptic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Cuticerin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 smtClean="0">
              <a:solidFill>
                <a:schemeClr val="bg2"/>
              </a:solidFill>
            </a:endParaRPr>
          </a:p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 smtClean="0">
              <a:solidFill>
                <a:schemeClr val="bg2"/>
              </a:solidFill>
            </a:endParaRPr>
          </a:p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  <p:pic>
        <p:nvPicPr>
          <p:cNvPr id="53255" name="Picture 5" descr="2ac02171461ce12a0b153cdefb3f00d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559" y="4156126"/>
            <a:ext cx="14367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9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836712"/>
            <a:ext cx="6192687" cy="576064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Hydrogels</a:t>
            </a:r>
            <a:r>
              <a:rPr lang="nl-NL" altLang="nl-NL" dirty="0" smtClean="0"/>
              <a:t> en Hydrogel verbanden</a:t>
            </a: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766773"/>
            <a:ext cx="4012223" cy="2304256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/>
            <a:r>
              <a:rPr lang="nl-NL" altLang="nl-NL" sz="8000" b="1" dirty="0" smtClean="0"/>
              <a:t>Kenmerken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Gel of kompres op basis van polymeren en water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Gel hecht goed aan het vochtige wondbed (glijdt er niet uit)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Absorbeert wondvocht</a:t>
            </a:r>
          </a:p>
        </p:txBody>
      </p:sp>
      <p:sp>
        <p:nvSpPr>
          <p:cNvPr id="5530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03178" y="1837347"/>
            <a:ext cx="4012223" cy="2630016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/>
            <a:r>
              <a:rPr lang="nl-NL" altLang="nl-NL" sz="8000" b="1" dirty="0" smtClean="0"/>
              <a:t>Toepassing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Droge tot licht vochtige wonden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Rode, gele en zwarte wonden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Afdekken met een secundair verband (film of schuimverband)</a:t>
            </a:r>
          </a:p>
          <a:p>
            <a:pPr lvl="1" eaLnBrk="1" hangingPunct="1"/>
            <a:r>
              <a:rPr lang="nl-NL" altLang="nl-NL" sz="7200" dirty="0" smtClean="0">
                <a:solidFill>
                  <a:srgbClr val="004083"/>
                </a:solidFill>
              </a:rPr>
              <a:t>Honingproducten ook geschikt voor geïnfecteerde wonden)</a:t>
            </a:r>
          </a:p>
          <a:p>
            <a:pPr lvl="1" eaLnBrk="1" hangingPunct="1"/>
            <a:endParaRPr lang="nl-NL" altLang="nl-NL" sz="7200" dirty="0" smtClean="0">
              <a:solidFill>
                <a:schemeClr val="bg2"/>
              </a:solidFill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821850" y="4458816"/>
            <a:ext cx="401222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sz="1800" b="1" dirty="0" smtClean="0">
                <a:solidFill>
                  <a:srgbClr val="004083"/>
                </a:solidFill>
              </a:rPr>
              <a:t>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Creëren </a:t>
            </a:r>
            <a:r>
              <a:rPr lang="nl-NL" altLang="nl-NL" sz="1800" dirty="0">
                <a:solidFill>
                  <a:srgbClr val="004083"/>
                </a:solidFill>
              </a:rPr>
              <a:t>vochtig wondbed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Verweekt geel beslag en necrose (= </a:t>
            </a:r>
            <a:r>
              <a:rPr lang="nl-NL" altLang="nl-NL" sz="1800" dirty="0" err="1">
                <a:solidFill>
                  <a:srgbClr val="004083"/>
                </a:solidFill>
              </a:rPr>
              <a:t>debridement</a:t>
            </a:r>
            <a:r>
              <a:rPr lang="nl-NL" altLang="nl-NL" sz="1800" dirty="0">
                <a:solidFill>
                  <a:srgbClr val="004083"/>
                </a:solidFill>
              </a:rPr>
              <a:t>)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Pijn verminderen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4966883" y="4553744"/>
            <a:ext cx="401222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 smtClean="0"/>
              <a:t>Voorbeelden</a:t>
            </a: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Purilon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Mesitran</a:t>
            </a:r>
            <a:r>
              <a:rPr lang="nl-NL" altLang="nl-NL" sz="1800" dirty="0" smtClean="0">
                <a:solidFill>
                  <a:srgbClr val="004083"/>
                </a:solidFill>
              </a:rPr>
              <a:t> Soft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Mesitran</a:t>
            </a:r>
            <a:r>
              <a:rPr lang="nl-NL" altLang="nl-NL" sz="1800" dirty="0">
                <a:solidFill>
                  <a:srgbClr val="004083"/>
                </a:solidFill>
              </a:rPr>
              <a:t> Hydro</a:t>
            </a: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Kliniderm</a:t>
            </a:r>
            <a:r>
              <a:rPr lang="nl-NL" altLang="nl-NL" sz="1800" dirty="0">
                <a:solidFill>
                  <a:srgbClr val="004083"/>
                </a:solidFill>
              </a:rPr>
              <a:t> </a:t>
            </a:r>
            <a:r>
              <a:rPr lang="nl-NL" altLang="nl-NL" sz="1800" dirty="0" smtClean="0">
                <a:solidFill>
                  <a:srgbClr val="004083"/>
                </a:solidFill>
              </a:rPr>
              <a:t>Gel</a:t>
            </a: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Nu-gel</a:t>
            </a: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Flaminal</a:t>
            </a:r>
            <a:r>
              <a:rPr lang="nl-NL" altLang="nl-NL" sz="1800" dirty="0" smtClean="0">
                <a:solidFill>
                  <a:srgbClr val="004083"/>
                </a:solidFill>
              </a:rPr>
              <a:t> </a:t>
            </a:r>
            <a:r>
              <a:rPr lang="nl-NL" altLang="nl-NL" sz="1800" dirty="0">
                <a:solidFill>
                  <a:srgbClr val="004083"/>
                </a:solidFill>
              </a:rPr>
              <a:t>Hydro </a:t>
            </a:r>
          </a:p>
          <a:p>
            <a:pPr marL="1587" lvl="1" indent="0" eaLnBrk="1" hangingPunct="1">
              <a:lnSpc>
                <a:spcPts val="2400"/>
              </a:lnSpc>
              <a:buClr>
                <a:srgbClr val="CC006C"/>
              </a:buClr>
            </a:pPr>
            <a:r>
              <a:rPr lang="nl-NL" altLang="nl-NL" sz="1800" dirty="0" smtClean="0">
                <a:solidFill>
                  <a:srgbClr val="004083"/>
                </a:solidFill>
              </a:rPr>
              <a:t>  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  <a:p>
            <a:pPr marL="342900" indent="-342900"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pic>
        <p:nvPicPr>
          <p:cNvPr id="55303" name="Picture 9" descr="0__203244puri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4990" y="4610803"/>
            <a:ext cx="1582615" cy="18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1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988134" cy="792088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dirty="0" smtClean="0"/>
              <a:t>Antibacteriële producten: met zilver(Ag)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73723" y="2025299"/>
            <a:ext cx="4012223" cy="2209800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Kenmerken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Verbanden met toevoeging van zilver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Verwerkt in o.a. 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alginaat</a:t>
            </a:r>
            <a:r>
              <a:rPr lang="nl-NL" altLang="nl-NL" sz="1800" dirty="0" smtClean="0">
                <a:solidFill>
                  <a:srgbClr val="004083"/>
                </a:solidFill>
              </a:rPr>
              <a:t>, schuimverband, en vet gaas</a:t>
            </a:r>
          </a:p>
          <a:p>
            <a:pPr lvl="1" eaLnBrk="1" hangingPunct="1"/>
            <a:endParaRPr lang="nl-NL" altLang="nl-NL" sz="1800" dirty="0" smtClean="0">
              <a:solidFill>
                <a:srgbClr val="004083"/>
              </a:solidFill>
            </a:endParaRPr>
          </a:p>
        </p:txBody>
      </p:sp>
      <p:sp>
        <p:nvSpPr>
          <p:cNvPr id="604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32040" y="1988840"/>
            <a:ext cx="4012223" cy="2057400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>
                <a:solidFill>
                  <a:srgbClr val="004083"/>
                </a:solidFill>
              </a:rPr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Bij geïnfecteerde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Ter voorkoming van infectie bij verminderde weerstand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Bij diepe wonden en fistels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773722" y="4181128"/>
            <a:ext cx="3078197" cy="201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 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Infectie </a:t>
            </a:r>
            <a:r>
              <a:rPr lang="nl-NL" altLang="nl-NL" sz="1800" dirty="0">
                <a:solidFill>
                  <a:srgbClr val="004083"/>
                </a:solidFill>
              </a:rPr>
              <a:t>bestrijden (of voorkomen)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Schoon wondbed creëren zodat genezing kan plaatsvinden</a:t>
            </a:r>
          </a:p>
        </p:txBody>
      </p:sp>
      <p:sp>
        <p:nvSpPr>
          <p:cNvPr id="60422" name="Rectangle 7"/>
          <p:cNvSpPr>
            <a:spLocks noChangeArrowheads="1"/>
          </p:cNvSpPr>
          <p:nvPr/>
        </p:nvSpPr>
        <p:spPr bwMode="auto">
          <a:xfrm>
            <a:off x="5074051" y="4181128"/>
            <a:ext cx="401222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</a:t>
            </a:r>
            <a:r>
              <a:rPr lang="nl-NL" altLang="nl-NL" sz="2200" dirty="0"/>
              <a:t>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Biatain</a:t>
            </a:r>
            <a:r>
              <a:rPr lang="nl-NL" altLang="nl-NL" sz="1800" dirty="0">
                <a:solidFill>
                  <a:srgbClr val="004083"/>
                </a:solidFill>
              </a:rPr>
              <a:t> Ag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Aquacel</a:t>
            </a:r>
            <a:r>
              <a:rPr lang="nl-NL" altLang="nl-NL" sz="1800" dirty="0">
                <a:solidFill>
                  <a:srgbClr val="004083"/>
                </a:solidFill>
              </a:rPr>
              <a:t> Ag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Mepilex</a:t>
            </a:r>
            <a:r>
              <a:rPr lang="nl-NL" altLang="nl-NL" sz="1800" dirty="0">
                <a:solidFill>
                  <a:srgbClr val="004083"/>
                </a:solidFill>
              </a:rPr>
              <a:t> Ag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Physiotulle</a:t>
            </a:r>
            <a:r>
              <a:rPr lang="nl-NL" altLang="nl-NL" sz="1800" dirty="0">
                <a:solidFill>
                  <a:srgbClr val="004083"/>
                </a:solidFill>
              </a:rPr>
              <a:t> </a:t>
            </a:r>
            <a:r>
              <a:rPr lang="nl-NL" altLang="nl-NL" sz="1800" dirty="0" smtClean="0">
                <a:solidFill>
                  <a:srgbClr val="004083"/>
                </a:solidFill>
              </a:rPr>
              <a:t>Ag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Silvercel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pic>
        <p:nvPicPr>
          <p:cNvPr id="60423" name="Picture 14" descr="BiatainAg02_200x14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5877" y="4267201"/>
            <a:ext cx="168812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2" descr="http://www.molnlycke.com/Old/Global/Wound_Care_Products/Global/MepilexAg_75x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325" y="3918744"/>
            <a:ext cx="1222131" cy="144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AutoShape 4" descr="data:image/jpeg;base64,/9j/4AAQSkZJRgABAQAAAQABAAD/2wCEAAkGBhQQEBUPDw8PEBAQDw8PEA8PDw8PDQ8PFBAVFBQUFBQXHCYeFxkjGRQUHy8gJCcpLCwsFR4xNTAqNSYrLCkBCQoKDgwNFA8PFCkYFBgpKSkpKSk1KSkpKSkpKSkpKSkpKSkpKSkpKSkpKSkpKSkpKSkpKSkpKSkpKSkpKSkpKf/AABEIAOcA2gMBIgACEQEDEQH/xAAcAAACAgMBAQAAAAAAAAAAAAAAAgEDBAcIBgX/xABGEAABAwIDAwkEBwYDCQEAAAABAAIDBBEFEiEHEzEGFCJBUWFxgZEygpKhI0JDYnKisQhSY7LB8DM0c1NUg5OjwtHh8ST/xAAXAQEBAQEAAAAAAAAAAAAAAAAAAQID/8QAGhEBAQEAAwEAAAAAAAAAAAAAABEBAhIhMf/aAAwDAQACEQMRAD8A0ahCEAhCEAhCEAvWchtnk2KOLg4Q0zHZZJ3DN0rXysbpmda3WAL69QPm8OoXTzRwRi75ZGRsH3nODR+q6owjCI6OnjpoRZkTA0drj9Zx73G5Pig8LFsLogLOmq3O/ezxNF/DIV86v2BsOtPXPaf3Z4mvHxMI/RbSzKcyVY0Di2xnEIBeNkVS0f7vJd9vwPDSfK68bW4fJA7dzRSRPH1JGOY70IXWTXquuw6KpZu6iGOZn7srGvA8L8D3hCOc8B2ZV9bCKiCAbp5OR8ksceexsS0ONyLgi9upZ0+xjE28KZj/AMFRB/VwXQ1FTMhjZFE0MjjYGMYL2axosAL9yyA5WI5gqdmeJRi7sPqCPuNEv8hK+LV4JPD/AI1NPF/qQyM/mC67zJs3/wA6kg41QutcT5KUdT/mKOmlJ+s6Jok+MWd815HFthlBKDud/Su6skm9jB72yXJHvBIOeEL3vKrY3WUTHzMyVUEYLnPi6MjGDi50TtfhLrLwSgEIQgEIQgEIQgEIQgEIQgEIQgEIQg2NsQwHf17qlwuykjLh2b6S7Gegzn3Qt6SleP2S4HzTDGOcLSVRNS/tyuFox8AB98r1t01cACYNUtTgKRShqZoTWUgIJbwCkFAGiLLSGBVgKrATNQWWQr2Uptc+nWgkOHCzh16AWRFC5V5fYaymxOqhiAEbKh5Y0Cwa11nhoHYM1vJdVuC0Zy72TYhUVk9ZE2CZs0z5GsZKGStZ9UESBouABwKDU6F9fFOSNZS35xR1EQH1nRO3fxjo/NfIUAhCEAhCEAhCEAhCEAhCkC+gQQvrclMDNdWw0rb/AEsrQ4jiIx0pD5NDivXcj9itXWWlqb0VObG8jb1L2/ci6vF1vArdfJfkVSYa21LCA8iz55OnUP7bv6h3NsO5UfXhoGtABGVrQGtYNAGgWA8LKZIW9TbKy907Yf3jlHfxQYD6e3DglC+i8tB01HesaSMHgkWqmp7JLWVgWVTZFkxTNZdaQoYsuCECxdobX8utILNFxqbdnRCUnvvca6ILZaku7h1BUhTuza50HfpdAGl/RAruNk72ZePoojcAc3WOA7+1K511BYXd1u4L4OMchqGruaiigc48XtZupfjZYn1X2g5TdBqnHP2f6d93UVTJA7qjmAmi8A4WcPzLXmO7I8RpLu5vziMfaUp3wt3s9sfCumUXQjjWSMtJa4FrgbEEEEHvB4JV1vjnJWlrm5aumim0sHltpm/hkbZw9VrPlD+z81134fUlp4iGp1b4CVouPNp8URpRCz8awOajmMFVE6KVv1XDQjqc0jRzT2jRYCAQrqKjfNIyGJpdJK9sbGji57jYD1K6G5FbJaWha2WdjauqABL5Bmgjd2RxnQ2P1nXPWLINT8j9lFZiNpMnNqY684nBAcP4bPaf8h3rdvJLZpRYbZ8ce/qBxqZwHPB/ht4R+WveV6nPdXsDWjMSHHsHUqEyEi/zRkA4nwt1pZaq/DQHqHBY7pFRkmot7OnfxKqdMTxN1QXpTIguzKLqsPTAoH48UJQpadVFWMbfvWRAANXa9gVLJclwOB4hMHjqHrqUF8kt+F7dyrJA1HlbX5lK51+/9EBqAc+/93KiR+g7lJNlizSXU3YYdjvmpzJAi6inzIzJLozILA9NdUFyA9QZF1IKpEiYPQeJ2zYCyowuSZwG9pLSxP6w0va17b9hBvbtaFzaukts+LCHCJWZgHVD4oGDrPTD3flYfVc2rTL0ezmdrMVpHO4c5Y3zddrT6kLqFcg0lSYpGSt0dG9sjT95rg4fMLrSjqxLGyVpu2WNkjT1Wc0OH6qjLEnZ6pC5QXWWPNVAaXupVi4yKsvWOKvXX16kxctZpFhegu0VOZF0FokTteqGq1iguBThVBWByinCsa1IxWl1ksQwKHPAVL5FU5ym8lh5Jbqgu1UOclvqsKyLqCUoKi60h7oLkiLqKm6LqCVCIe6kOSuH96LGxKvbTwyTyGzIo3yO8GtJP6LWDSe3HlBvqxlI09ClZdw6t9IA4+jcg8ytarKxPEHVE0k8hu+aR8jvFzibfNYqrIXSezDFt/hNOeLomup3d27cQ38mRc2LdWwOtzQVNOfs5Y5gO6Rhabf8sK4Niz1B4FU70W1AKz5qe4XzJoy0qcsawF6Zk1ljuUB6xWn0GTg9ytaF85husgSADS9+3Nf5K9kjLAVgKxaeUudl04E+gus2qiycbgngLtOnapvPCF3ieOS51/8ASwzLw8Eb9Z7bqx9N0/UOHkqzIsFsys3iC90iQvSNN9OtQSqhroJS5lF1ReCpVbCrFUCEKbICyLJg1MGoEIutc7cMe3NEylabPqn9K3HcxkOd6uyD1Wyg1c3bWcf53icuU3jp/wD80duHQJznzeX+VlpNeNQhCIFsrYPX5MQkhvpPTPA/ExzXj5Z1rVel2b1+4xWleTYGYRHwlBj/AO5B03IsOpjusuRUOC0r5EjLaKsBfUlgusXmpvYf+Fy3Gs0kcROgt330A8SVkNiJPRLfQW/vVUNbY2B1v12y+qWWU3Oo93gsNMm+7e1xsbHW3WOBT1tfmAa0ANHrfxXz83UkLk6+lZAkTByx2lWtWsxle1yta5UBOCtQXgqbqkFPmUD3RdK1+hBv3W7e/wCagFBfGVaAqYVlNCqIDU4amDUwCCAFNk1kIPicsscFDQT1VxmZGRFfrmf0Y/zEHwBXKbnXNybkm5J4krcn7QHKD/AoGntqpR6siB/6h8wtNLTIQhCAXt9knJfnuINe8fQ0uWeTveD9E3zcL+DSvELorY/yf5rhrZHC0lWecOvxDCLRD4el76D2ZOiSybrPjf1TAKqVsatmYwgDIb9ZJ0P9+SAEIjBlpdLdXgP1WE+lIX13FVPCkxa+SICqnssV9UtVMkAJ42PUT7PmepNzxawmhWtVs1KWGxsbi4INwQkDVBITXUAKbIGBUgpbIUDXTApAE7QorIpws1oWPTsWW0K4iQ1MAhSqBQSBqTYDUk8AEy8ftWx/meFzFptJOObR62N5AcxHgwP+SI0By1x7n1fPVXu18hEfdE3ox/lA9V8NCFUCEIQfT5NYOayrhpR9tKxhI6mXu8+TQ4+S6sZGGtDGgBrWhrQOAaBYD0WidhOHh9fJMbHcUzi3tDnva2493MPNb5si4rI18QR/VMFEnC/ZqlJTA7npHOSlyrc5KQxckcUpclzJVSkfpqOIII8lKmyBJGE9Ij2tRa1vIDgoESaPsPVor2sWaKBCm3Cy2xpxGqMLm6kUyzsinIgwhTKxlOsrKpAUCxssrGqbKbIJQhCAWhtvXKDe1kdG09GmjzPAOm+lsdfBgb8RW86yrbDG+WQ2ZEx8jz2Na0uPyC5JxvFHVVTLUv8AamlfIe7MbgeQsPJaTWChCEQIQhBsPYjjLIMRMUhAFTC6JtzYGUOD2i/fZw8SFv0lcgxyFpDmkhwIIINiCNQQeorcfJXbkzI2LEY3h4AaamIBzX/efHxB7SL37Ag2ySqg7Tw0WHhOPQVbM9LPHM3ryOBc38TeLfMBZTuPiFGkOeqy5DlWSgYlAShMEUzQnAUBqsaFUVhnS8dVkNCRw4HsP6q5qzv0O0JrKAmQTZFkBSggqQEJggApUIQSoKlQUGvttmP83w3cNNpKx4i7903pSH+VvvrndbA214/znEjC03jo2CAdm8PSlPjchvuLX60yEIQgEIQgEIQgupat8ThJE98b28HxuLHjwI1WzNn+1GpkqoaSre2aOV+7Er2gTNcWnJ0hYOu6w1F9eK1araWoMb2yMNnRva9p7HNII+YQdWgXP98Erhqfl6pcOqhNDHOz2ZomStPc9od/VXBisVWGpwEwamDVFDQrAlATBBJbomjKgKGcSFNF4KYKsFNdQMpulBUqCQmShSqGQoQgm6wMdxdtJTS1T/ZgifJb94gdFvm6w81nXWrdvOPbuliomnpVMm8kH8GLgD4vI+BMGjqqpdK90jzmfI9z3u7XOJJPqVUhC0yEIQgEIQgEIQgEIQg6F2OYrzjC2MJu+mkfAe3L7bPk+3ur2+RaU2C4vkq5qUnSeESNF/tIj1e653wreBaqKcqnKrLKcqiqg1TZWZUZUCWSniO/Qd6tyrym1DCzNhkxZcSU+Wqjc0kOaYjdxBGoOQvSD1YCmy5uwTaxiFLYc437B9SpG90/Ho/5rYGB7eoH2bWU8kB65IjvovEt0cPLMpCtpBSF8zBuUtLWC9LUwzdeVrgJR4sNnDzC+pZSKAmSXU3QNdF0l1KCVzLtQ5Qc9xOZ7TeOIini7MkdwSO4vznzW99oHKHmOHTTg2kLd1D276TotI8Bd3url0q4moQhCqBCEIBCEIBCEIBCEIPtcjMY5pX09RezY5mZ/wDTd0H/AJXFdUuC48XU3IXGOd4bTTk3cYWskP8AEj+jd6lt/NUfcspQhRUKUKUBZJNCHtLHi7XtLHDta4WI9CU90XVRyRjWGmmqZaZ3GGaSI9+VxAPmBfzWEthbb8H3OJb4CzaqFkt+reN+jf8AytPvLXqgaOQtIc0kEG4IJBB7ivX4HtZxClsOcc4YPs6kb0W/H7Y9V45CDeWB7eqeSzaynkgPXJEd9F4kaOH5lsDBuUtLWC9LUwzaXytcN4PFhs4eYXJqaOQtIc0kEaggkEHuKDsTKoIXNeB7WcQpLAVBnYPs6kb4W/H7Y+Je6ov2gozGd/QyCQDTcytdE53fmALR8SRa+Rt45RbyoioWHo07d7KB/tpB0QfBlj/xCtVrMxfFH1U8lTKbyTSOkd2AuN7DuHAeCw0QIQhAIQhAIQhAIQhAIQhALd+wLF89PPSE6xStnYPuSDK63g5g+JaQXudjeMc3xWNpNm1LH07tdLuGZn52tHmg6KQpKSSQNBc4hoGpJNgPEqiVK8hje1XD6W4NQJnj6lON6b9mYdEeq1/je3mZ920dOyEdUkp3knjlFgPmg3cXAak2A7dLLzWNbSaCkuJKpj3jTdwfTPv2HLoPMhc84xytq6z/ADNVLID9TNli+Btm/JfISj2m0zl6zFZYjFC6KKBr2tMhBkeXkEkgaNHRGlz16rxaEKAQhCAQhCAQhCAQhCAQhCAQhCAQhCAQhCAQhCAV1JVOikZLGcr43tkYexzXBwPqEIQbGxHbzVyMDYoaeF9unIA6Ql3axrjZo7jdeGxflNU1ZvU1Msv3XPO7HgwdEeQQhB8xCEIBCEIBCEIBCEIBCEIBCEIBCEIBCEIBCEIBCEIP/9k="/>
          <p:cNvSpPr>
            <a:spLocks noChangeAspect="1" noChangeArrowheads="1"/>
          </p:cNvSpPr>
          <p:nvPr/>
        </p:nvSpPr>
        <p:spPr bwMode="auto">
          <a:xfrm>
            <a:off x="64477" y="-1050925"/>
            <a:ext cx="191672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383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3" y="692696"/>
            <a:ext cx="6336704" cy="79208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Antibacteriële producten: diversen</a:t>
            </a:r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340768"/>
            <a:ext cx="4598495" cy="36004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</a:pPr>
            <a:r>
              <a:rPr lang="nl-NL" altLang="nl-NL" sz="2000" b="1" dirty="0" smtClean="0"/>
              <a:t>Kenmerken</a:t>
            </a:r>
          </a:p>
          <a:p>
            <a:pPr lvl="1" eaLnBrk="1" hangingPunct="1">
              <a:lnSpc>
                <a:spcPct val="100000"/>
              </a:lnSpc>
            </a:pPr>
            <a:r>
              <a:rPr lang="nl-NL" altLang="nl-NL" sz="1800" dirty="0" smtClean="0">
                <a:solidFill>
                  <a:srgbClr val="004083"/>
                </a:solidFill>
              </a:rPr>
              <a:t>Verbanden of zalven met toevoeging</a:t>
            </a:r>
          </a:p>
          <a:p>
            <a:pPr lvl="2" eaLnBrk="1" hangingPunct="1">
              <a:lnSpc>
                <a:spcPct val="100000"/>
              </a:lnSpc>
            </a:pPr>
            <a:r>
              <a:rPr lang="nl-NL" altLang="nl-NL" sz="1800" dirty="0" smtClean="0">
                <a:solidFill>
                  <a:srgbClr val="004083"/>
                </a:solidFill>
              </a:rPr>
              <a:t>honing</a:t>
            </a:r>
          </a:p>
          <a:p>
            <a:pPr lvl="2" eaLnBrk="1" hangingPunct="1">
              <a:lnSpc>
                <a:spcPct val="100000"/>
              </a:lnSpc>
            </a:pPr>
            <a:r>
              <a:rPr lang="nl-NL" altLang="nl-NL" sz="1800" dirty="0" smtClean="0">
                <a:solidFill>
                  <a:srgbClr val="004083"/>
                </a:solidFill>
              </a:rPr>
              <a:t>jodium, </a:t>
            </a:r>
          </a:p>
          <a:p>
            <a:pPr lvl="2" eaLnBrk="1" hangingPunct="1">
              <a:lnSpc>
                <a:spcPct val="100000"/>
              </a:lnSpc>
            </a:pPr>
            <a:r>
              <a:rPr lang="nl-NL" altLang="nl-NL" sz="1800" dirty="0" smtClean="0">
                <a:solidFill>
                  <a:srgbClr val="004083"/>
                </a:solidFill>
              </a:rPr>
              <a:t>PHMB</a:t>
            </a:r>
          </a:p>
          <a:p>
            <a:pPr lvl="2" eaLnBrk="1" hangingPunct="1">
              <a:lnSpc>
                <a:spcPct val="100000"/>
              </a:lnSpc>
            </a:pPr>
            <a:r>
              <a:rPr lang="nl-NL" altLang="nl-NL" sz="1800" dirty="0" smtClean="0">
                <a:solidFill>
                  <a:srgbClr val="004083"/>
                </a:solidFill>
              </a:rPr>
              <a:t>enzymen</a:t>
            </a:r>
          </a:p>
          <a:p>
            <a:pPr marL="190500" lvl="1" indent="0">
              <a:lnSpc>
                <a:spcPct val="100000"/>
              </a:lnSpc>
              <a:buNone/>
            </a:pPr>
            <a:r>
              <a:rPr lang="nl-NL" altLang="nl-NL" sz="1800" i="1" dirty="0">
                <a:solidFill>
                  <a:srgbClr val="004083"/>
                </a:solidFill>
              </a:rPr>
              <a:t>Verwerkt in </a:t>
            </a:r>
            <a:r>
              <a:rPr lang="nl-NL" altLang="nl-NL" sz="1800" i="1" dirty="0" err="1" smtClean="0">
                <a:solidFill>
                  <a:srgbClr val="004083"/>
                </a:solidFill>
              </a:rPr>
              <a:t>o.a.hydrogel</a:t>
            </a:r>
            <a:r>
              <a:rPr lang="nl-NL" altLang="nl-NL" sz="1800" i="1" dirty="0" smtClean="0">
                <a:solidFill>
                  <a:srgbClr val="004083"/>
                </a:solidFill>
              </a:rPr>
              <a:t>, </a:t>
            </a:r>
            <a:r>
              <a:rPr lang="nl-NL" altLang="nl-NL" sz="1800" i="1" dirty="0" err="1" smtClean="0">
                <a:solidFill>
                  <a:srgbClr val="004083"/>
                </a:solidFill>
              </a:rPr>
              <a:t>foam</a:t>
            </a:r>
            <a:r>
              <a:rPr lang="nl-NL" altLang="nl-NL" sz="1800" i="1" dirty="0" smtClean="0">
                <a:solidFill>
                  <a:srgbClr val="004083"/>
                </a:solidFill>
              </a:rPr>
              <a:t>,</a:t>
            </a:r>
            <a:r>
              <a:rPr lang="nl-NL" altLang="nl-NL" sz="1800" i="1" dirty="0">
                <a:solidFill>
                  <a:srgbClr val="004083"/>
                </a:solidFill>
              </a:rPr>
              <a:t> </a:t>
            </a:r>
            <a:r>
              <a:rPr lang="nl-NL" altLang="nl-NL" sz="1800" i="1" dirty="0" smtClean="0">
                <a:solidFill>
                  <a:srgbClr val="004083"/>
                </a:solidFill>
              </a:rPr>
              <a:t>kompres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ct val="100000"/>
              </a:lnSpc>
            </a:pPr>
            <a:endParaRPr lang="nl-NL" altLang="nl-NL" sz="1800" dirty="0" smtClean="0"/>
          </a:p>
        </p:txBody>
      </p:sp>
      <p:sp>
        <p:nvSpPr>
          <p:cNvPr id="6144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63808" y="1412776"/>
            <a:ext cx="4012223" cy="2664296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Bij geïnfecteerde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Ter behandeling van infectie bij verminderde weerstand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Bij diepe wonden en fistels</a:t>
            </a:r>
          </a:p>
        </p:txBody>
      </p:sp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467545" y="4221088"/>
            <a:ext cx="3823102" cy="232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 smtClean="0"/>
              <a:t>Doel</a:t>
            </a:r>
            <a:endParaRPr lang="nl-NL" altLang="nl-NL" b="1" dirty="0"/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Infectie bestrijden (of voorkomen)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Schoon wondbed creëren zodat genezing kan plaatsvinden</a:t>
            </a:r>
          </a:p>
        </p:txBody>
      </p:sp>
      <p:sp>
        <p:nvSpPr>
          <p:cNvPr id="61446" name="Rectangle 7"/>
          <p:cNvSpPr>
            <a:spLocks noChangeArrowheads="1"/>
          </p:cNvSpPr>
          <p:nvPr/>
        </p:nvSpPr>
        <p:spPr bwMode="auto">
          <a:xfrm>
            <a:off x="4996037" y="4221088"/>
            <a:ext cx="4012223" cy="25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 smtClean="0"/>
              <a:t>Voorbeelden</a:t>
            </a: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Betadinezalfkompres</a:t>
            </a: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Mesitran</a:t>
            </a:r>
            <a:r>
              <a:rPr lang="nl-NL" altLang="nl-NL" sz="1800" dirty="0" smtClean="0">
                <a:solidFill>
                  <a:srgbClr val="004083"/>
                </a:solidFill>
              </a:rPr>
              <a:t> producten (honing)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Medhoney</a:t>
            </a:r>
            <a:r>
              <a:rPr lang="nl-NL" altLang="nl-NL" sz="1800" dirty="0">
                <a:solidFill>
                  <a:srgbClr val="004083"/>
                </a:solidFill>
              </a:rPr>
              <a:t> producten 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Kliniderm</a:t>
            </a:r>
            <a:r>
              <a:rPr lang="nl-NL" altLang="nl-NL" sz="1800" dirty="0" smtClean="0">
                <a:solidFill>
                  <a:srgbClr val="004083"/>
                </a:solidFill>
              </a:rPr>
              <a:t> 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foam</a:t>
            </a:r>
            <a:r>
              <a:rPr lang="nl-NL" altLang="nl-NL" sz="1800" dirty="0" smtClean="0">
                <a:solidFill>
                  <a:srgbClr val="004083"/>
                </a:solidFill>
              </a:rPr>
              <a:t> PHMB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Flaminal</a:t>
            </a:r>
            <a:r>
              <a:rPr lang="nl-NL" altLang="nl-NL" sz="1800" dirty="0" smtClean="0">
                <a:solidFill>
                  <a:srgbClr val="004083"/>
                </a:solidFill>
              </a:rPr>
              <a:t> </a:t>
            </a:r>
            <a:r>
              <a:rPr lang="nl-NL" altLang="nl-NL" sz="1800" dirty="0" err="1">
                <a:solidFill>
                  <a:srgbClr val="004083"/>
                </a:solidFill>
              </a:rPr>
              <a:t>h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ydro</a:t>
            </a:r>
            <a:r>
              <a:rPr lang="nl-NL" altLang="nl-NL" sz="1800" dirty="0" smtClean="0">
                <a:solidFill>
                  <a:srgbClr val="004083"/>
                </a:solidFill>
              </a:rPr>
              <a:t> 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pic>
        <p:nvPicPr>
          <p:cNvPr id="61447" name="Picture 16" descr="Betadine_zalfgaa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3618948"/>
            <a:ext cx="1081454" cy="120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2" descr="http://catalogus.medeco.nl/framework/modules/Catalog/images/products/Mesitran-Tulle_922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277" y="5085184"/>
            <a:ext cx="1195754" cy="143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AutoShape 14" descr="data:image/jpeg;base64,/9j/4AAQSkZJRgABAQAAAQABAAD/2wCEAAkGBhQQEBUPDw8PEBAQDw8PEA8PDw8PDQ8PFBAVFBQUFBQXHCYeFxkjGRQUHy8gJCcpLCwsFR4xNTAqNSYrLCkBCQoKDgwNFA8PFCkYFBgpKSkpKSk1KSkpKSkpKSkpKSkpKSkpKSkpKSkpKSkpKSkpKSkpKSkpKSkpKSkpKSkpKf/AABEIAOcA2gMBIgACEQEDEQH/xAAcAAACAgMBAQAAAAAAAAAAAAAAAgEDBAcIBgX/xABGEAABAwIDAwkEBwYDCQEAAAABAAIDBBEFEiEHEzEGFCJBUWFxgZEygpKhI0JDYnKisQhSY7LB8DM0c1NUg5OjwtHh8ST/xAAXAQEBAQEAAAAAAAAAAAAAAAAAAQID/8QAGhEBAQEAAwEAAAAAAAAAAAAAABEBAhIhMf/aAAwDAQACEQMRAD8A0ahCEAhCEAhCEAvWchtnk2KOLg4Q0zHZZJ3DN0rXysbpmda3WAL69QPm8OoXTzRwRi75ZGRsH3nODR+q6owjCI6OnjpoRZkTA0drj9Zx73G5Pig8LFsLogLOmq3O/ezxNF/DIV86v2BsOtPXPaf3Z4mvHxMI/RbSzKcyVY0Di2xnEIBeNkVS0f7vJd9vwPDSfK68bW4fJA7dzRSRPH1JGOY70IXWTXquuw6KpZu6iGOZn7srGvA8L8D3hCOc8B2ZV9bCKiCAbp5OR8ksceexsS0ONyLgi9upZ0+xjE28KZj/AMFRB/VwXQ1FTMhjZFE0MjjYGMYL2axosAL9yyA5WI5gqdmeJRi7sPqCPuNEv8hK+LV4JPD/AI1NPF/qQyM/mC67zJs3/wA6kg41QutcT5KUdT/mKOmlJ+s6Jok+MWd815HFthlBKDud/Su6skm9jB72yXJHvBIOeEL3vKrY3WUTHzMyVUEYLnPi6MjGDi50TtfhLrLwSgEIQgEIQgEIQgEIQgEIQgEIQgEIQg2NsQwHf17qlwuykjLh2b6S7Gegzn3Qt6SleP2S4HzTDGOcLSVRNS/tyuFox8AB98r1t01cACYNUtTgKRShqZoTWUgIJbwCkFAGiLLSGBVgKrATNQWWQr2Uptc+nWgkOHCzh16AWRFC5V5fYaymxOqhiAEbKh5Y0Cwa11nhoHYM1vJdVuC0Zy72TYhUVk9ZE2CZs0z5GsZKGStZ9UESBouABwKDU6F9fFOSNZS35xR1EQH1nRO3fxjo/NfIUAhCEAhCEAhCEAhCEAhCkC+gQQvrclMDNdWw0rb/AEsrQ4jiIx0pD5NDivXcj9itXWWlqb0VObG8jb1L2/ci6vF1vArdfJfkVSYa21LCA8iz55OnUP7bv6h3NsO5UfXhoGtABGVrQGtYNAGgWA8LKZIW9TbKy907Yf3jlHfxQYD6e3DglC+i8tB01HesaSMHgkWqmp7JLWVgWVTZFkxTNZdaQoYsuCECxdobX8utILNFxqbdnRCUnvvca6ILZaku7h1BUhTuza50HfpdAGl/RAruNk72ZePoojcAc3WOA7+1K511BYXd1u4L4OMchqGruaiigc48XtZupfjZYn1X2g5TdBqnHP2f6d93UVTJA7qjmAmi8A4WcPzLXmO7I8RpLu5vziMfaUp3wt3s9sfCumUXQjjWSMtJa4FrgbEEEEHvB4JV1vjnJWlrm5aumim0sHltpm/hkbZw9VrPlD+z81134fUlp4iGp1b4CVouPNp8URpRCz8awOajmMFVE6KVv1XDQjqc0jRzT2jRYCAQrqKjfNIyGJpdJK9sbGji57jYD1K6G5FbJaWha2WdjauqABL5Bmgjd2RxnQ2P1nXPWLINT8j9lFZiNpMnNqY684nBAcP4bPaf8h3rdvJLZpRYbZ8ce/qBxqZwHPB/ht4R+WveV6nPdXsDWjMSHHsHUqEyEi/zRkA4nwt1pZaq/DQHqHBY7pFRkmot7OnfxKqdMTxN1QXpTIguzKLqsPTAoH48UJQpadVFWMbfvWRAANXa9gVLJclwOB4hMHjqHrqUF8kt+F7dyrJA1HlbX5lK51+/9EBqAc+/93KiR+g7lJNlizSXU3YYdjvmpzJAi6inzIzJLozILA9NdUFyA9QZF1IKpEiYPQeJ2zYCyowuSZwG9pLSxP6w0va17b9hBvbtaFzaukts+LCHCJWZgHVD4oGDrPTD3flYfVc2rTL0ezmdrMVpHO4c5Y3zddrT6kLqFcg0lSYpGSt0dG9sjT95rg4fMLrSjqxLGyVpu2WNkjT1Wc0OH6qjLEnZ6pC5QXWWPNVAaXupVi4yKsvWOKvXX16kxctZpFhegu0VOZF0FokTteqGq1iguBThVBWByinCsa1IxWl1ksQwKHPAVL5FU5ym8lh5Jbqgu1UOclvqsKyLqCUoKi60h7oLkiLqKm6LqCVCIe6kOSuH96LGxKvbTwyTyGzIo3yO8GtJP6LWDSe3HlBvqxlI09ClZdw6t9IA4+jcg8ytarKxPEHVE0k8hu+aR8jvFzibfNYqrIXSezDFt/hNOeLomup3d27cQ38mRc2LdWwOtzQVNOfs5Y5gO6Rhabf8sK4Niz1B4FU70W1AKz5qe4XzJoy0qcsawF6Zk1ljuUB6xWn0GTg9ytaF85husgSADS9+3Nf5K9kjLAVgKxaeUudl04E+gus2qiycbgngLtOnapvPCF3ieOS51/8ASwzLw8Eb9Z7bqx9N0/UOHkqzIsFsys3iC90iQvSNN9OtQSqhroJS5lF1ReCpVbCrFUCEKbICyLJg1MGoEIutc7cMe3NEylabPqn9K3HcxkOd6uyD1Wyg1c3bWcf53icuU3jp/wD80duHQJznzeX+VlpNeNQhCIFsrYPX5MQkhvpPTPA/ExzXj5Z1rVel2b1+4xWleTYGYRHwlBj/AO5B03IsOpjusuRUOC0r5EjLaKsBfUlgusXmpvYf+Fy3Gs0kcROgt330A8SVkNiJPRLfQW/vVUNbY2B1v12y+qWWU3Oo93gsNMm+7e1xsbHW3WOBT1tfmAa0ANHrfxXz83UkLk6+lZAkTByx2lWtWsxle1yta5UBOCtQXgqbqkFPmUD3RdK1+hBv3W7e/wCagFBfGVaAqYVlNCqIDU4amDUwCCAFNk1kIPicsscFDQT1VxmZGRFfrmf0Y/zEHwBXKbnXNybkm5J4krcn7QHKD/AoGntqpR6siB/6h8wtNLTIQhCAXt9knJfnuINe8fQ0uWeTveD9E3zcL+DSvELorY/yf5rhrZHC0lWecOvxDCLRD4el76D2ZOiSybrPjf1TAKqVsatmYwgDIb9ZJ0P9+SAEIjBlpdLdXgP1WE+lIX13FVPCkxa+SICqnssV9UtVMkAJ42PUT7PmepNzxawmhWtVs1KWGxsbi4INwQkDVBITXUAKbIGBUgpbIUDXTApAE7QorIpws1oWPTsWW0K4iQ1MAhSqBQSBqTYDUk8AEy8ftWx/meFzFptJOObR62N5AcxHgwP+SI0By1x7n1fPVXu18hEfdE3ox/lA9V8NCFUCEIQfT5NYOayrhpR9tKxhI6mXu8+TQ4+S6sZGGtDGgBrWhrQOAaBYD0WidhOHh9fJMbHcUzi3tDnva2493MPNb5si4rI18QR/VMFEnC/ZqlJTA7npHOSlyrc5KQxckcUpclzJVSkfpqOIII8lKmyBJGE9Ij2tRa1vIDgoESaPsPVor2sWaKBCm3Cy2xpxGqMLm6kUyzsinIgwhTKxlOsrKpAUCxssrGqbKbIJQhCAWhtvXKDe1kdG09GmjzPAOm+lsdfBgb8RW86yrbDG+WQ2ZEx8jz2Na0uPyC5JxvFHVVTLUv8AamlfIe7MbgeQsPJaTWChCEQIQhBsPYjjLIMRMUhAFTC6JtzYGUOD2i/fZw8SFv0lcgxyFpDmkhwIIINiCNQQeorcfJXbkzI2LEY3h4AaamIBzX/efHxB7SL37Ag2ySqg7Tw0WHhOPQVbM9LPHM3ryOBc38TeLfMBZTuPiFGkOeqy5DlWSgYlAShMEUzQnAUBqsaFUVhnS8dVkNCRw4HsP6q5qzv0O0JrKAmQTZFkBSggqQEJggApUIQSoKlQUGvttmP83w3cNNpKx4i7903pSH+VvvrndbA214/znEjC03jo2CAdm8PSlPjchvuLX60yEIQgEIQgEIQgupat8ThJE98b28HxuLHjwI1WzNn+1GpkqoaSre2aOV+7Er2gTNcWnJ0hYOu6w1F9eK1araWoMb2yMNnRva9p7HNII+YQdWgXP98Erhqfl6pcOqhNDHOz2ZomStPc9od/VXBisVWGpwEwamDVFDQrAlATBBJbomjKgKGcSFNF4KYKsFNdQMpulBUqCQmShSqGQoQgm6wMdxdtJTS1T/ZgifJb94gdFvm6w81nXWrdvOPbuliomnpVMm8kH8GLgD4vI+BMGjqqpdK90jzmfI9z3u7XOJJPqVUhC0yEIQgEIQgEIQgEIQg6F2OYrzjC2MJu+mkfAe3L7bPk+3ur2+RaU2C4vkq5qUnSeESNF/tIj1e653wreBaqKcqnKrLKcqiqg1TZWZUZUCWSniO/Qd6tyrym1DCzNhkxZcSU+Wqjc0kOaYjdxBGoOQvSD1YCmy5uwTaxiFLYc437B9SpG90/Ho/5rYGB7eoH2bWU8kB65IjvovEt0cPLMpCtpBSF8zBuUtLWC9LUwzdeVrgJR4sNnDzC+pZSKAmSXU3QNdF0l1KCVzLtQ5Qc9xOZ7TeOIini7MkdwSO4vznzW99oHKHmOHTTg2kLd1D276TotI8Bd3url0q4moQhCqBCEIBCEIBCEIBCEIPtcjMY5pX09RezY5mZ/wDTd0H/AJXFdUuC48XU3IXGOd4bTTk3cYWskP8AEj+jd6lt/NUfcspQhRUKUKUBZJNCHtLHi7XtLHDta4WI9CU90XVRyRjWGmmqZaZ3GGaSI9+VxAPmBfzWEthbb8H3OJb4CzaqFkt+reN+jf8AytPvLXqgaOQtIc0kEG4IJBB7ivX4HtZxClsOcc4YPs6kb0W/H7Y9V45CDeWB7eqeSzaynkgPXJEd9F4kaOH5lsDBuUtLWC9LUwzaXytcN4PFhs4eYXJqaOQtIc0kEaggkEHuKDsTKoIXNeB7WcQpLAVBnYPs6kb4W/H7Y+Je6ov2gozGd/QyCQDTcytdE53fmALR8SRa+Rt45RbyoioWHo07d7KB/tpB0QfBlj/xCtVrMxfFH1U8lTKbyTSOkd2AuN7DuHAeCw0QIQhAIQhAIQhAIQhAIQhALd+wLF89PPSE6xStnYPuSDK63g5g+JaQXudjeMc3xWNpNm1LH07tdLuGZn52tHmg6KQpKSSQNBc4hoGpJNgPEqiVK8hje1XD6W4NQJnj6lON6b9mYdEeq1/je3mZ920dOyEdUkp3knjlFgPmg3cXAak2A7dLLzWNbSaCkuJKpj3jTdwfTPv2HLoPMhc84xytq6z/ADNVLID9TNli+Btm/JfISj2m0zl6zFZYjFC6KKBr2tMhBkeXkEkgaNHRGlz16rxaEKAQhCAQhCAQhCAQhCAQhCAQhCAQhCAQhCAQhCAV1JVOikZLGcr43tkYexzXBwPqEIQbGxHbzVyMDYoaeF9unIA6Ql3axrjZo7jdeGxflNU1ZvU1Msv3XPO7HgwdEeQQhB8xCEIBCEIBCEIBCEIBCEIBCEIBCEIBCEIBCEIBCEIP/9k="/>
          <p:cNvSpPr>
            <a:spLocks noChangeAspect="1" noChangeArrowheads="1"/>
          </p:cNvSpPr>
          <p:nvPr/>
        </p:nvSpPr>
        <p:spPr bwMode="auto">
          <a:xfrm>
            <a:off x="64477" y="-1050925"/>
            <a:ext cx="191672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450" name="AutoShape 16" descr="data:image/jpeg;base64,/9j/4AAQSkZJRgABAQAAAQABAAD/2wCEAAkGBhQQEBUPDw8PEBAQDw8PEA8PDw8PDQ8PFBAVFBQUFBQXHCYeFxkjGRQUHy8gJCcpLCwsFR4xNTAqNSYrLCkBCQoKDgwNFA8PFCkYFBgpKSkpKSk1KSkpKSkpKSkpKSkpKSkpKSkpKSkpKSkpKSkpKSkpKSkpKSkpKSkpKSkpKf/AABEIAOcA2gMBIgACEQEDEQH/xAAcAAACAgMBAQAAAAAAAAAAAAAAAgEDBAcIBgX/xABGEAABAwIDAwkEBwYDCQEAAAABAAIDBBEFEiEHEzEGFCJBUWFxgZEygpKhI0JDYnKisQhSY7LB8DM0c1NUg5OjwtHh8ST/xAAXAQEBAQEAAAAAAAAAAAAAAAAAAQID/8QAGhEBAQEAAwEAAAAAAAAAAAAAABEBAhIhMf/aAAwDAQACEQMRAD8A0ahCEAhCEAhCEAvWchtnk2KOLg4Q0zHZZJ3DN0rXysbpmda3WAL69QPm8OoXTzRwRi75ZGRsH3nODR+q6owjCI6OnjpoRZkTA0drj9Zx73G5Pig8LFsLogLOmq3O/ezxNF/DIV86v2BsOtPXPaf3Z4mvHxMI/RbSzKcyVY0Di2xnEIBeNkVS0f7vJd9vwPDSfK68bW4fJA7dzRSRPH1JGOY70IXWTXquuw6KpZu6iGOZn7srGvA8L8D3hCOc8B2ZV9bCKiCAbp5OR8ksceexsS0ONyLgi9upZ0+xjE28KZj/AMFRB/VwXQ1FTMhjZFE0MjjYGMYL2axosAL9yyA5WI5gqdmeJRi7sPqCPuNEv8hK+LV4JPD/AI1NPF/qQyM/mC67zJs3/wA6kg41QutcT5KUdT/mKOmlJ+s6Jok+MWd815HFthlBKDud/Su6skm9jB72yXJHvBIOeEL3vKrY3WUTHzMyVUEYLnPi6MjGDi50TtfhLrLwSgEIQgEIQgEIQgEIQgEIQgEIQgEIQg2NsQwHf17qlwuykjLh2b6S7Gegzn3Qt6SleP2S4HzTDGOcLSVRNS/tyuFox8AB98r1t01cACYNUtTgKRShqZoTWUgIJbwCkFAGiLLSGBVgKrATNQWWQr2Uptc+nWgkOHCzh16AWRFC5V5fYaymxOqhiAEbKh5Y0Cwa11nhoHYM1vJdVuC0Zy72TYhUVk9ZE2CZs0z5GsZKGStZ9UESBouABwKDU6F9fFOSNZS35xR1EQH1nRO3fxjo/NfIUAhCEAhCEAhCEAhCEAhCkC+gQQvrclMDNdWw0rb/AEsrQ4jiIx0pD5NDivXcj9itXWWlqb0VObG8jb1L2/ci6vF1vArdfJfkVSYa21LCA8iz55OnUP7bv6h3NsO5UfXhoGtABGVrQGtYNAGgWA8LKZIW9TbKy907Yf3jlHfxQYD6e3DglC+i8tB01HesaSMHgkWqmp7JLWVgWVTZFkxTNZdaQoYsuCECxdobX8utILNFxqbdnRCUnvvca6ILZaku7h1BUhTuza50HfpdAGl/RAruNk72ZePoojcAc3WOA7+1K511BYXd1u4L4OMchqGruaiigc48XtZupfjZYn1X2g5TdBqnHP2f6d93UVTJA7qjmAmi8A4WcPzLXmO7I8RpLu5vziMfaUp3wt3s9sfCumUXQjjWSMtJa4FrgbEEEEHvB4JV1vjnJWlrm5aumim0sHltpm/hkbZw9VrPlD+z81134fUlp4iGp1b4CVouPNp8URpRCz8awOajmMFVE6KVv1XDQjqc0jRzT2jRYCAQrqKjfNIyGJpdJK9sbGji57jYD1K6G5FbJaWha2WdjauqABL5Bmgjd2RxnQ2P1nXPWLINT8j9lFZiNpMnNqY684nBAcP4bPaf8h3rdvJLZpRYbZ8ce/qBxqZwHPB/ht4R+WveV6nPdXsDWjMSHHsHUqEyEi/zRkA4nwt1pZaq/DQHqHBY7pFRkmot7OnfxKqdMTxN1QXpTIguzKLqsPTAoH48UJQpadVFWMbfvWRAANXa9gVLJclwOB4hMHjqHrqUF8kt+F7dyrJA1HlbX5lK51+/9EBqAc+/93KiR+g7lJNlizSXU3YYdjvmpzJAi6inzIzJLozILA9NdUFyA9QZF1IKpEiYPQeJ2zYCyowuSZwG9pLSxP6w0va17b9hBvbtaFzaukts+LCHCJWZgHVD4oGDrPTD3flYfVc2rTL0ezmdrMVpHO4c5Y3zddrT6kLqFcg0lSYpGSt0dG9sjT95rg4fMLrSjqxLGyVpu2WNkjT1Wc0OH6qjLEnZ6pC5QXWWPNVAaXupVi4yKsvWOKvXX16kxctZpFhegu0VOZF0FokTteqGq1iguBThVBWByinCsa1IxWl1ksQwKHPAVL5FU5ym8lh5Jbqgu1UOclvqsKyLqCUoKi60h7oLkiLqKm6LqCVCIe6kOSuH96LGxKvbTwyTyGzIo3yO8GtJP6LWDSe3HlBvqxlI09ClZdw6t9IA4+jcg8ytarKxPEHVE0k8hu+aR8jvFzibfNYqrIXSezDFt/hNOeLomup3d27cQ38mRc2LdWwOtzQVNOfs5Y5gO6Rhabf8sK4Niz1B4FU70W1AKz5qe4XzJoy0qcsawF6Zk1ljuUB6xWn0GTg9ytaF85husgSADS9+3Nf5K9kjLAVgKxaeUudl04E+gus2qiycbgngLtOnapvPCF3ieOS51/8ASwzLw8Eb9Z7bqx9N0/UOHkqzIsFsys3iC90iQvSNN9OtQSqhroJS5lF1ReCpVbCrFUCEKbICyLJg1MGoEIutc7cMe3NEylabPqn9K3HcxkOd6uyD1Wyg1c3bWcf53icuU3jp/wD80duHQJznzeX+VlpNeNQhCIFsrYPX5MQkhvpPTPA/ExzXj5Z1rVel2b1+4xWleTYGYRHwlBj/AO5B03IsOpjusuRUOC0r5EjLaKsBfUlgusXmpvYf+Fy3Gs0kcROgt330A8SVkNiJPRLfQW/vVUNbY2B1v12y+qWWU3Oo93gsNMm+7e1xsbHW3WOBT1tfmAa0ANHrfxXz83UkLk6+lZAkTByx2lWtWsxle1yta5UBOCtQXgqbqkFPmUD3RdK1+hBv3W7e/wCagFBfGVaAqYVlNCqIDU4amDUwCCAFNk1kIPicsscFDQT1VxmZGRFfrmf0Y/zEHwBXKbnXNybkm5J4krcn7QHKD/AoGntqpR6siB/6h8wtNLTIQhCAXt9knJfnuINe8fQ0uWeTveD9E3zcL+DSvELorY/yf5rhrZHC0lWecOvxDCLRD4el76D2ZOiSybrPjf1TAKqVsatmYwgDIb9ZJ0P9+SAEIjBlpdLdXgP1WE+lIX13FVPCkxa+SICqnssV9UtVMkAJ42PUT7PmepNzxawmhWtVs1KWGxsbi4INwQkDVBITXUAKbIGBUgpbIUDXTApAE7QorIpws1oWPTsWW0K4iQ1MAhSqBQSBqTYDUk8AEy8ftWx/meFzFptJOObR62N5AcxHgwP+SI0By1x7n1fPVXu18hEfdE3ox/lA9V8NCFUCEIQfT5NYOayrhpR9tKxhI6mXu8+TQ4+S6sZGGtDGgBrWhrQOAaBYD0WidhOHh9fJMbHcUzi3tDnva2493MPNb5si4rI18QR/VMFEnC/ZqlJTA7npHOSlyrc5KQxckcUpclzJVSkfpqOIII8lKmyBJGE9Ij2tRa1vIDgoESaPsPVor2sWaKBCm3Cy2xpxGqMLm6kUyzsinIgwhTKxlOsrKpAUCxssrGqbKbIJQhCAWhtvXKDe1kdG09GmjzPAOm+lsdfBgb8RW86yrbDG+WQ2ZEx8jz2Na0uPyC5JxvFHVVTLUv8AamlfIe7MbgeQsPJaTWChCEQIQhBsPYjjLIMRMUhAFTC6JtzYGUOD2i/fZw8SFv0lcgxyFpDmkhwIIINiCNQQeorcfJXbkzI2LEY3h4AaamIBzX/efHxB7SL37Ag2ySqg7Tw0WHhOPQVbM9LPHM3ryOBc38TeLfMBZTuPiFGkOeqy5DlWSgYlAShMEUzQnAUBqsaFUVhnS8dVkNCRw4HsP6q5qzv0O0JrKAmQTZFkBSggqQEJggApUIQSoKlQUGvttmP83w3cNNpKx4i7903pSH+VvvrndbA214/znEjC03jo2CAdm8PSlPjchvuLX60yEIQgEIQgEIQgupat8ThJE98b28HxuLHjwI1WzNn+1GpkqoaSre2aOV+7Er2gTNcWnJ0hYOu6w1F9eK1araWoMb2yMNnRva9p7HNII+YQdWgXP98Erhqfl6pcOqhNDHOz2ZomStPc9od/VXBisVWGpwEwamDVFDQrAlATBBJbomjKgKGcSFNF4KYKsFNdQMpulBUqCQmShSqGQoQgm6wMdxdtJTS1T/ZgifJb94gdFvm6w81nXWrdvOPbuliomnpVMm8kH8GLgD4vI+BMGjqqpdK90jzmfI9z3u7XOJJPqVUhC0yEIQgEIQgEIQgEIQg6F2OYrzjC2MJu+mkfAe3L7bPk+3ur2+RaU2C4vkq5qUnSeESNF/tIj1e653wreBaqKcqnKrLKcqiqg1TZWZUZUCWSniO/Qd6tyrym1DCzNhkxZcSU+Wqjc0kOaYjdxBGoOQvSD1YCmy5uwTaxiFLYc437B9SpG90/Ho/5rYGB7eoH2bWU8kB65IjvovEt0cPLMpCtpBSF8zBuUtLWC9LUwzdeVrgJR4sNnDzC+pZSKAmSXU3QNdF0l1KCVzLtQ5Qc9xOZ7TeOIini7MkdwSO4vznzW99oHKHmOHTTg2kLd1D276TotI8Bd3url0q4moQhCqBCEIBCEIBCEIBCEIPtcjMY5pX09RezY5mZ/wDTd0H/AJXFdUuC48XU3IXGOd4bTTk3cYWskP8AEj+jd6lt/NUfcspQhRUKUKUBZJNCHtLHi7XtLHDta4WI9CU90XVRyRjWGmmqZaZ3GGaSI9+VxAPmBfzWEthbb8H3OJb4CzaqFkt+reN+jf8AytPvLXqgaOQtIc0kEG4IJBB7ivX4HtZxClsOcc4YPs6kb0W/H7Y9V45CDeWB7eqeSzaynkgPXJEd9F4kaOH5lsDBuUtLWC9LUwzaXytcN4PFhs4eYXJqaOQtIc0kEaggkEHuKDsTKoIXNeB7WcQpLAVBnYPs6kb4W/H7Y+Je6ov2gozGd/QyCQDTcytdE53fmALR8SRa+Rt45RbyoioWHo07d7KB/tpB0QfBlj/xCtVrMxfFH1U8lTKbyTSOkd2AuN7DuHAeCw0QIQhAIQhAIQhAIQhAIQhALd+wLF89PPSE6xStnYPuSDK63g5g+JaQXudjeMc3xWNpNm1LH07tdLuGZn52tHmg6KQpKSSQNBc4hoGpJNgPEqiVK8hje1XD6W4NQJnj6lON6b9mYdEeq1/je3mZ920dOyEdUkp3knjlFgPmg3cXAak2A7dLLzWNbSaCkuJKpj3jTdwfTPv2HLoPMhc84xytq6z/ADNVLID9TNli+Btm/JfISj2m0zl6zFZYjFC6KKBr2tMhBkeXkEkgaNHRGlz16rxaEKAQhCAQhCAQhCAQhCAQhCAQhCAQhCAQhCAQhCAV1JVOikZLGcr43tkYexzXBwPqEIQbGxHbzVyMDYoaeF9unIA6Ql3axrjZo7jdeGxflNU1ZvU1Msv3XPO7HgwdEeQQhB8xCEIBCEIBCEIBCEIBCEIBCEIBCEIBCEIBCEIBCEIP/9k="/>
          <p:cNvSpPr>
            <a:spLocks noChangeAspect="1" noChangeArrowheads="1"/>
          </p:cNvSpPr>
          <p:nvPr/>
        </p:nvSpPr>
        <p:spPr bwMode="auto">
          <a:xfrm>
            <a:off x="64477" y="-1050925"/>
            <a:ext cx="191672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16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7" y="685800"/>
            <a:ext cx="5832648" cy="1015008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Hydrocolloïd kompressen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73724" y="1772816"/>
            <a:ext cx="4012223" cy="4126334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Kenmerken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Op basis van hydrocolloïd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Kleeft op droge huid maar niet op de open wond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Waterafstotend (buitenzijde)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Gelvormend</a:t>
            </a:r>
          </a:p>
          <a:p>
            <a:pPr lvl="1" eaLnBrk="1" hangingPunct="1"/>
            <a:endParaRPr lang="nl-NL" altLang="nl-NL" sz="1800" dirty="0" smtClean="0">
              <a:solidFill>
                <a:schemeClr val="bg2"/>
              </a:solidFill>
            </a:endParaRPr>
          </a:p>
          <a:p>
            <a:pPr lvl="1" eaLnBrk="1" hangingPunct="1"/>
            <a:endParaRPr lang="nl-NL" altLang="nl-NL" sz="1800" dirty="0" smtClean="0">
              <a:solidFill>
                <a:schemeClr val="bg2"/>
              </a:solidFill>
            </a:endParaRPr>
          </a:p>
        </p:txBody>
      </p:sp>
      <p:sp>
        <p:nvSpPr>
          <p:cNvPr id="5427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26624" y="1772816"/>
            <a:ext cx="4012223" cy="2418184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nl-NL" altLang="nl-NL" sz="2000" b="1" dirty="0" smtClean="0"/>
              <a:t>Toepassin</a:t>
            </a:r>
            <a:r>
              <a:rPr lang="nl-NL" altLang="nl-NL" sz="2200" dirty="0" smtClean="0"/>
              <a:t>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Licht tot matige vochtige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Oppervlakkige rode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Oppervlakkige wonden met geel beslag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Bescherming van wondranden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4923693" y="4365104"/>
            <a:ext cx="401222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Comfeel</a:t>
            </a:r>
            <a:r>
              <a:rPr lang="nl-NL" altLang="nl-NL" sz="1800" dirty="0">
                <a:solidFill>
                  <a:srgbClr val="004083"/>
                </a:solidFill>
              </a:rPr>
              <a:t> Plus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Kliniderm</a:t>
            </a:r>
            <a:r>
              <a:rPr lang="nl-NL" altLang="nl-NL" sz="1800" dirty="0">
                <a:solidFill>
                  <a:srgbClr val="004083"/>
                </a:solidFill>
              </a:rPr>
              <a:t> Hydro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Duoderm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914401" y="4365104"/>
            <a:ext cx="4012223" cy="157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dirty="0" smtClean="0">
                <a:solidFill>
                  <a:srgbClr val="004083"/>
                </a:solidFill>
              </a:rPr>
              <a:t>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Creëren </a:t>
            </a:r>
            <a:r>
              <a:rPr lang="nl-NL" altLang="nl-NL" sz="1800" dirty="0">
                <a:solidFill>
                  <a:srgbClr val="004083"/>
                </a:solidFill>
              </a:rPr>
              <a:t>van vochtig wondmilieu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Bevordert losweken van geel beslag (=</a:t>
            </a:r>
            <a:r>
              <a:rPr lang="nl-NL" altLang="nl-NL" sz="1800" dirty="0" err="1">
                <a:solidFill>
                  <a:srgbClr val="004083"/>
                </a:solidFill>
              </a:rPr>
              <a:t>debridement</a:t>
            </a:r>
            <a:r>
              <a:rPr lang="nl-NL" altLang="nl-NL" sz="1800" dirty="0">
                <a:solidFill>
                  <a:srgbClr val="004083"/>
                </a:solidFill>
              </a:rPr>
              <a:t>)</a:t>
            </a:r>
          </a:p>
        </p:txBody>
      </p:sp>
      <p:pic>
        <p:nvPicPr>
          <p:cNvPr id="54279" name="Picture 5" descr="tegasorb%2090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50" y="4373125"/>
            <a:ext cx="164562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7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73723" y="548680"/>
            <a:ext cx="8229600" cy="128012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Transparante wondfolies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773724" y="1412776"/>
            <a:ext cx="4012223" cy="3616424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Kenmerken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Steriel transparant polyurethaan folie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Zelfklevend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Lucht en dampdoorlatend (</a:t>
            </a:r>
            <a:r>
              <a:rPr lang="nl-NL" altLang="nl-NL" sz="1800" dirty="0" err="1" smtClean="0">
                <a:solidFill>
                  <a:srgbClr val="004083"/>
                </a:solidFill>
              </a:rPr>
              <a:t>semi-permeabel</a:t>
            </a:r>
            <a:r>
              <a:rPr lang="nl-NL" altLang="nl-NL" sz="1800" dirty="0" smtClean="0">
                <a:solidFill>
                  <a:srgbClr val="004083"/>
                </a:solidFill>
              </a:rPr>
              <a:t>)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Soepel en rekbaar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Doorzichtig (wondinspectie!)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Douchen mogelijk</a:t>
            </a:r>
          </a:p>
        </p:txBody>
      </p:sp>
      <p:sp>
        <p:nvSpPr>
          <p:cNvPr id="52228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926624" y="1412776"/>
            <a:ext cx="4012223" cy="2854426"/>
          </a:xfrm>
        </p:spPr>
        <p:txBody>
          <a:bodyPr/>
          <a:lstStyle/>
          <a:p>
            <a:pPr marL="0" indent="0" eaLnBrk="1" hangingPunct="1"/>
            <a:r>
              <a:rPr lang="nl-NL" altLang="nl-NL" sz="2000" b="1" dirty="0" smtClean="0"/>
              <a:t>Toepassing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Droge tot licht-vochtige wonden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Pijnvermindering door vochtig wondbed</a:t>
            </a:r>
          </a:p>
          <a:p>
            <a:pPr lvl="1" eaLnBrk="1" hangingPunct="1"/>
            <a:r>
              <a:rPr lang="nl-NL" altLang="nl-NL" sz="1800" dirty="0" smtClean="0">
                <a:solidFill>
                  <a:srgbClr val="004083"/>
                </a:solidFill>
              </a:rPr>
              <a:t>Bij risico op beschadiging door schuifkrachten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4920762" y="4419600"/>
            <a:ext cx="4012223" cy="174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Kliniderm</a:t>
            </a:r>
            <a:r>
              <a:rPr lang="nl-NL" altLang="nl-NL" sz="1800" dirty="0" smtClean="0">
                <a:solidFill>
                  <a:srgbClr val="004083"/>
                </a:solidFill>
              </a:rPr>
              <a:t> </a:t>
            </a:r>
            <a:r>
              <a:rPr lang="nl-NL" altLang="nl-NL" sz="1800" dirty="0">
                <a:solidFill>
                  <a:srgbClr val="004083"/>
                </a:solidFill>
              </a:rPr>
              <a:t>Film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Xtrata</a:t>
            </a:r>
            <a:r>
              <a:rPr lang="nl-NL" altLang="nl-NL" sz="1800" dirty="0">
                <a:solidFill>
                  <a:srgbClr val="004083"/>
                </a:solidFill>
              </a:rPr>
              <a:t> Film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Opsite</a:t>
            </a:r>
            <a:endParaRPr lang="nl-NL" altLang="nl-NL" sz="1800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Tegaderm</a:t>
            </a:r>
            <a:r>
              <a:rPr lang="nl-NL" altLang="nl-NL" sz="1800" dirty="0">
                <a:solidFill>
                  <a:srgbClr val="004083"/>
                </a:solidFill>
              </a:rPr>
              <a:t> Film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  <a:buFontTx/>
              <a:buChar char="•"/>
            </a:pPr>
            <a:endParaRPr lang="nl-NL" altLang="nl-NL" sz="1800" dirty="0"/>
          </a:p>
        </p:txBody>
      </p:sp>
      <p:pic>
        <p:nvPicPr>
          <p:cNvPr id="52230" name="Picture 7" descr="F-174402-KlinidermFi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846" y="4267201"/>
            <a:ext cx="176432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8"/>
          <p:cNvSpPr>
            <a:spLocks noChangeArrowheads="1"/>
          </p:cNvSpPr>
          <p:nvPr/>
        </p:nvSpPr>
        <p:spPr bwMode="auto">
          <a:xfrm>
            <a:off x="844061" y="5029200"/>
            <a:ext cx="344658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sz="1800" b="1" dirty="0" smtClean="0">
                <a:solidFill>
                  <a:srgbClr val="004083"/>
                </a:solidFill>
              </a:rPr>
              <a:t>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Vochtig </a:t>
            </a:r>
            <a:r>
              <a:rPr lang="nl-NL" altLang="nl-NL" sz="1800" dirty="0">
                <a:solidFill>
                  <a:srgbClr val="004083"/>
                </a:solidFill>
              </a:rPr>
              <a:t>wondmilieu creëren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Fixatie van wondbedekkers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Huidbescherming</a:t>
            </a:r>
          </a:p>
        </p:txBody>
      </p:sp>
    </p:spTree>
    <p:extLst>
      <p:ext uri="{BB962C8B-B14F-4D97-AF65-F5344CB8AC3E}">
        <p14:creationId xmlns:p14="http://schemas.microsoft.com/office/powerpoint/2010/main" val="34234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dirty="0"/>
              <a:t>E</a:t>
            </a:r>
            <a:r>
              <a:rPr lang="nl-NL" altLang="nl-NL" dirty="0" smtClean="0"/>
              <a:t>en </a:t>
            </a:r>
            <a:r>
              <a:rPr lang="nl-NL" altLang="nl-NL" dirty="0"/>
              <a:t>wond is een verbreking van de</a:t>
            </a:r>
            <a:br>
              <a:rPr lang="nl-NL" altLang="nl-NL" dirty="0"/>
            </a:br>
            <a:r>
              <a:rPr lang="nl-NL" altLang="nl-NL" dirty="0"/>
              <a:t>continuïteit van het weefsel </a:t>
            </a:r>
            <a:br>
              <a:rPr lang="nl-NL" altLang="nl-NL" dirty="0"/>
            </a:b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4" descr="Foto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7028" r="34528" b="51247"/>
          <a:stretch>
            <a:fillRect/>
          </a:stretch>
        </p:blipFill>
        <p:spPr bwMode="auto">
          <a:xfrm>
            <a:off x="2123728" y="2971800"/>
            <a:ext cx="42100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685800"/>
            <a:ext cx="5760639" cy="58296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Wondspoelmiddelen</a:t>
            </a:r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562" y="1412776"/>
            <a:ext cx="4176463" cy="1736824"/>
          </a:xfrm>
        </p:spPr>
        <p:txBody>
          <a:bodyPr/>
          <a:lstStyle/>
          <a:p>
            <a:pPr marL="0" indent="0" eaLnBrk="1" hangingPunct="1"/>
            <a:r>
              <a:rPr lang="nl-NL" altLang="nl-NL" sz="2200" b="1" dirty="0" smtClean="0"/>
              <a:t>Kenmerken</a:t>
            </a:r>
          </a:p>
          <a:p>
            <a:pPr lvl="1" eaLnBrk="1" hangingPunct="1"/>
            <a:r>
              <a:rPr lang="nl-NL" altLang="nl-NL" sz="2000" dirty="0" smtClean="0">
                <a:solidFill>
                  <a:srgbClr val="004083"/>
                </a:solidFill>
              </a:rPr>
              <a:t>Reinigende werking door mechanische effect of toevoeging aan de vloeistof </a:t>
            </a:r>
          </a:p>
        </p:txBody>
      </p:sp>
      <p:sp>
        <p:nvSpPr>
          <p:cNvPr id="6246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96962" y="1412776"/>
            <a:ext cx="4012223" cy="1981778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nl-NL" altLang="nl-NL" sz="2200" b="1" dirty="0" smtClean="0"/>
              <a:t>Toepassing</a:t>
            </a:r>
          </a:p>
          <a:p>
            <a:pPr lvl="1" eaLnBrk="1" hangingPunct="1"/>
            <a:r>
              <a:rPr lang="nl-NL" altLang="nl-NL" sz="1900" dirty="0" smtClean="0">
                <a:solidFill>
                  <a:srgbClr val="004083"/>
                </a:solidFill>
              </a:rPr>
              <a:t>Geïnfecteerde wonden</a:t>
            </a:r>
          </a:p>
          <a:p>
            <a:pPr lvl="1" eaLnBrk="1" hangingPunct="1"/>
            <a:r>
              <a:rPr lang="nl-NL" altLang="nl-NL" sz="1900" dirty="0" smtClean="0">
                <a:solidFill>
                  <a:srgbClr val="004083"/>
                </a:solidFill>
              </a:rPr>
              <a:t>Gele, zwarte en gemengd gekleurde wonden</a:t>
            </a:r>
          </a:p>
          <a:p>
            <a:pPr lvl="1" eaLnBrk="1" hangingPunct="1"/>
            <a:r>
              <a:rPr lang="nl-NL" altLang="nl-NL" sz="1900" dirty="0" smtClean="0">
                <a:solidFill>
                  <a:srgbClr val="004083"/>
                </a:solidFill>
              </a:rPr>
              <a:t>Diepe wonden, fistels</a:t>
            </a: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11561" y="4365104"/>
            <a:ext cx="388843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sz="1800" b="1" dirty="0" smtClean="0">
                <a:solidFill>
                  <a:srgbClr val="004083"/>
                </a:solidFill>
              </a:rPr>
              <a:t>Doel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smtClean="0">
                <a:solidFill>
                  <a:srgbClr val="004083"/>
                </a:solidFill>
              </a:rPr>
              <a:t>Bevorderen </a:t>
            </a:r>
            <a:r>
              <a:rPr lang="nl-NL" altLang="nl-NL" sz="1800" dirty="0">
                <a:solidFill>
                  <a:srgbClr val="004083"/>
                </a:solidFill>
              </a:rPr>
              <a:t>van schoon wondbed zodat genezing kan plaatsvinden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Wondbed reinigen (dood weefsel, geel beslag, bacteriën, </a:t>
            </a:r>
            <a:r>
              <a:rPr lang="nl-NL" altLang="nl-NL" sz="1800" dirty="0" err="1">
                <a:solidFill>
                  <a:srgbClr val="004083"/>
                </a:solidFill>
              </a:rPr>
              <a:t>biofilm</a:t>
            </a:r>
            <a:r>
              <a:rPr lang="nl-NL" altLang="nl-NL" sz="1800" dirty="0">
                <a:solidFill>
                  <a:srgbClr val="004083"/>
                </a:solidFill>
              </a:rPr>
              <a:t>)</a:t>
            </a:r>
          </a:p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rgbClr val="CC006C"/>
              </a:buClr>
              <a:buFont typeface="Arial" charset="0"/>
              <a:buNone/>
            </a:pPr>
            <a:endParaRPr lang="nl-NL" altLang="nl-NL" sz="2200" dirty="0">
              <a:solidFill>
                <a:srgbClr val="004083"/>
              </a:solidFill>
            </a:endParaRPr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5076056" y="4183525"/>
            <a:ext cx="3528392" cy="226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Schoon kraanwater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Fysiologisch zout (</a:t>
            </a:r>
            <a:r>
              <a:rPr lang="nl-NL" altLang="nl-NL" sz="1800" dirty="0" err="1">
                <a:solidFill>
                  <a:srgbClr val="004083"/>
                </a:solidFill>
              </a:rPr>
              <a:t>NaCl</a:t>
            </a:r>
            <a:r>
              <a:rPr lang="nl-NL" altLang="nl-NL" sz="1800" dirty="0">
                <a:solidFill>
                  <a:srgbClr val="004083"/>
                </a:solidFill>
              </a:rPr>
              <a:t> 0,9%)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Normasol 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Prontosan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 smtClean="0">
                <a:solidFill>
                  <a:srgbClr val="004083"/>
                </a:solidFill>
              </a:rPr>
              <a:t>Advacyn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marL="1587" lvl="1" indent="0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>
              <a:solidFill>
                <a:schemeClr val="bg2"/>
              </a:solidFill>
            </a:endParaRPr>
          </a:p>
        </p:txBody>
      </p:sp>
      <p:pic>
        <p:nvPicPr>
          <p:cNvPr id="62471" name="Picture 8" descr="118073_962_1095074907844-kra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229874"/>
            <a:ext cx="2016223" cy="113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9" descr="2850062-prontosan-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134" y="3571456"/>
            <a:ext cx="1127866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Traditionele wondbedekkers</a:t>
            </a:r>
            <a:endParaRPr lang="nl-NL" altLang="nl-NL" dirty="0" smtClean="0"/>
          </a:p>
        </p:txBody>
      </p:sp>
      <p:sp>
        <p:nvSpPr>
          <p:cNvPr id="4608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95536" y="2204864"/>
            <a:ext cx="4038600" cy="4525963"/>
          </a:xfrm>
        </p:spPr>
        <p:txBody>
          <a:bodyPr/>
          <a:lstStyle/>
          <a:p>
            <a:r>
              <a:rPr lang="nl-NL" altLang="nl-NL" sz="1800" b="1" dirty="0" smtClean="0"/>
              <a:t>Voor droge wondbehandeling</a:t>
            </a:r>
            <a:endParaRPr lang="nl-NL" altLang="nl-NL" sz="1800" dirty="0" smtClean="0"/>
          </a:p>
          <a:p>
            <a:pPr lvl="1"/>
            <a:r>
              <a:rPr lang="nl-NL" altLang="nl-NL" sz="1800" dirty="0" smtClean="0"/>
              <a:t>Korstvorming</a:t>
            </a:r>
          </a:p>
          <a:p>
            <a:pPr lvl="1"/>
            <a:r>
              <a:rPr lang="nl-NL" altLang="nl-NL" sz="1800" dirty="0" smtClean="0"/>
              <a:t>Dagelijks of vaker verschonen</a:t>
            </a:r>
          </a:p>
          <a:p>
            <a:pPr lvl="1"/>
            <a:r>
              <a:rPr lang="nl-NL" altLang="nl-NL" sz="1800" dirty="0" smtClean="0"/>
              <a:t>Groeifactoren, enzymen en voedingsstoffen verdwijnen  bij de verbandwisseling</a:t>
            </a:r>
          </a:p>
          <a:p>
            <a:pPr lvl="1"/>
            <a:r>
              <a:rPr lang="nl-NL" altLang="nl-NL" sz="1800" dirty="0" smtClean="0"/>
              <a:t>Kans op verkleving aan het wondbed</a:t>
            </a:r>
          </a:p>
          <a:p>
            <a:pPr lvl="1"/>
            <a:endParaRPr lang="nl-NL" altLang="nl-NL" dirty="0" smtClean="0"/>
          </a:p>
          <a:p>
            <a:pPr lvl="1"/>
            <a:endParaRPr lang="nl-NL" altLang="nl-NL" dirty="0" smtClean="0"/>
          </a:p>
        </p:txBody>
      </p:sp>
      <p:sp>
        <p:nvSpPr>
          <p:cNvPr id="4608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95825" y="2204864"/>
            <a:ext cx="4038600" cy="4525963"/>
          </a:xfrm>
        </p:spPr>
        <p:txBody>
          <a:bodyPr/>
          <a:lstStyle/>
          <a:p>
            <a:r>
              <a:rPr lang="nl-NL" altLang="nl-NL" sz="1800" b="1" dirty="0" smtClean="0"/>
              <a:t>Heeft de voorkeur bij</a:t>
            </a:r>
            <a:endParaRPr lang="nl-NL" altLang="nl-NL" sz="1800" dirty="0" smtClean="0"/>
          </a:p>
          <a:p>
            <a:pPr lvl="1"/>
            <a:r>
              <a:rPr lang="nl-NL" altLang="nl-NL" sz="1800" dirty="0" smtClean="0"/>
              <a:t>Kleine huis-tuin-en-keukenwondjes</a:t>
            </a:r>
          </a:p>
          <a:p>
            <a:pPr lvl="1"/>
            <a:r>
              <a:rPr lang="nl-NL" altLang="nl-NL" sz="1800" dirty="0" smtClean="0"/>
              <a:t>Zeer natte wonden</a:t>
            </a:r>
          </a:p>
          <a:p>
            <a:pPr lvl="1"/>
            <a:r>
              <a:rPr lang="nl-NL" altLang="nl-NL" sz="1800" dirty="0" smtClean="0"/>
              <a:t>Droge necrotische wonden (zonder ontsteking eronder)</a:t>
            </a:r>
          </a:p>
          <a:p>
            <a:pPr lvl="1"/>
            <a:endParaRPr lang="nl-NL" altLang="nl-NL" dirty="0" smtClean="0"/>
          </a:p>
        </p:txBody>
      </p:sp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56871" y="5778475"/>
            <a:ext cx="787790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nl-NL" sz="1800" b="1" i="1" dirty="0">
                <a:solidFill>
                  <a:srgbClr val="004083"/>
                </a:solidFill>
              </a:rPr>
              <a:t>Goedkope producten maar hoge kosten voor verzorging (arbeidsintensief) en langere genezingsduur</a:t>
            </a:r>
          </a:p>
        </p:txBody>
      </p:sp>
    </p:spTree>
    <p:extLst>
      <p:ext uri="{BB962C8B-B14F-4D97-AF65-F5344CB8AC3E}">
        <p14:creationId xmlns:p14="http://schemas.microsoft.com/office/powerpoint/2010/main" val="1715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HG en NW kompressen</a:t>
            </a:r>
            <a:endParaRPr lang="nl-NL" altLang="nl-NL" dirty="0" smtClean="0"/>
          </a:p>
        </p:txBody>
      </p:sp>
      <p:sp>
        <p:nvSpPr>
          <p:cNvPr id="4710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67544" y="2310923"/>
            <a:ext cx="4038600" cy="4525963"/>
          </a:xfrm>
        </p:spPr>
        <p:txBody>
          <a:bodyPr/>
          <a:lstStyle/>
          <a:p>
            <a:r>
              <a:rPr lang="nl-NL" altLang="nl-NL" sz="1800" b="1" dirty="0" smtClean="0"/>
              <a:t>HG - </a:t>
            </a:r>
            <a:r>
              <a:rPr lang="nl-NL" altLang="nl-NL" sz="1800" b="1" dirty="0" err="1" smtClean="0"/>
              <a:t>Hydrofielgaas</a:t>
            </a:r>
            <a:r>
              <a:rPr lang="nl-NL" altLang="nl-NL" sz="1800" b="1" dirty="0" smtClean="0"/>
              <a:t> kompres</a:t>
            </a:r>
          </a:p>
          <a:p>
            <a:pPr lvl="1"/>
            <a:r>
              <a:rPr lang="nl-NL" altLang="nl-NL" sz="1800" dirty="0" smtClean="0"/>
              <a:t>Geweven en gevouwen kompres</a:t>
            </a:r>
          </a:p>
          <a:p>
            <a:pPr lvl="1"/>
            <a:r>
              <a:rPr lang="nl-NL" altLang="nl-NL" sz="1800" dirty="0" smtClean="0"/>
              <a:t>100% katoen</a:t>
            </a:r>
          </a:p>
          <a:p>
            <a:pPr lvl="1"/>
            <a:r>
              <a:rPr lang="nl-NL" altLang="nl-NL" sz="1800" dirty="0" smtClean="0"/>
              <a:t>Treksterk</a:t>
            </a:r>
          </a:p>
          <a:p>
            <a:pPr lvl="1"/>
            <a:r>
              <a:rPr lang="nl-NL" altLang="nl-NL" sz="1800" dirty="0" smtClean="0"/>
              <a:t>Geschikt voor reinigen wondranden en instrumenten</a:t>
            </a:r>
          </a:p>
          <a:p>
            <a:pPr lvl="1"/>
            <a:r>
              <a:rPr lang="nl-NL" altLang="nl-NL" sz="1800" dirty="0" smtClean="0"/>
              <a:t>Laat pluisjes achter in de wond</a:t>
            </a:r>
          </a:p>
        </p:txBody>
      </p:sp>
      <p:sp>
        <p:nvSpPr>
          <p:cNvPr id="4710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4008" y="2276872"/>
            <a:ext cx="4038600" cy="4525963"/>
          </a:xfrm>
        </p:spPr>
        <p:txBody>
          <a:bodyPr/>
          <a:lstStyle/>
          <a:p>
            <a:r>
              <a:rPr lang="nl-NL" altLang="nl-NL" sz="1800" b="1" dirty="0" smtClean="0"/>
              <a:t>NW - </a:t>
            </a:r>
            <a:r>
              <a:rPr lang="nl-NL" altLang="nl-NL" sz="1800" b="1" dirty="0" err="1" smtClean="0"/>
              <a:t>Nonwoven</a:t>
            </a:r>
            <a:r>
              <a:rPr lang="nl-NL" altLang="nl-NL" sz="1800" b="1" dirty="0" smtClean="0"/>
              <a:t> kompres</a:t>
            </a:r>
          </a:p>
          <a:p>
            <a:pPr lvl="1"/>
            <a:r>
              <a:rPr lang="nl-NL" altLang="nl-NL" sz="1800" dirty="0" err="1" smtClean="0"/>
              <a:t>Nonwoven</a:t>
            </a:r>
            <a:r>
              <a:rPr lang="nl-NL" altLang="nl-NL" sz="1800" dirty="0" smtClean="0"/>
              <a:t> gevouwen kompres</a:t>
            </a:r>
          </a:p>
          <a:p>
            <a:pPr lvl="1"/>
            <a:r>
              <a:rPr lang="nl-NL" altLang="nl-NL" sz="1800" dirty="0" smtClean="0"/>
              <a:t>Viscose/ polyester</a:t>
            </a:r>
          </a:p>
          <a:p>
            <a:pPr lvl="1"/>
            <a:r>
              <a:rPr lang="nl-NL" altLang="nl-NL" sz="1800" dirty="0" smtClean="0"/>
              <a:t>Zacht en plooibaar</a:t>
            </a:r>
          </a:p>
          <a:p>
            <a:pPr lvl="1"/>
            <a:r>
              <a:rPr lang="nl-NL" altLang="nl-NL" sz="1800" dirty="0" smtClean="0"/>
              <a:t>Minder treksterk</a:t>
            </a:r>
          </a:p>
          <a:p>
            <a:pPr lvl="1"/>
            <a:r>
              <a:rPr lang="nl-NL" altLang="nl-NL" sz="1800" dirty="0" smtClean="0"/>
              <a:t>Geschikt als wondbedekker</a:t>
            </a:r>
          </a:p>
          <a:p>
            <a:pPr lvl="1"/>
            <a:r>
              <a:rPr lang="nl-NL" altLang="nl-NL" sz="1800" dirty="0" smtClean="0"/>
              <a:t>Absorbeert meer dan HG kompres</a:t>
            </a:r>
          </a:p>
          <a:p>
            <a:pPr lvl="1"/>
            <a:r>
              <a:rPr lang="nl-NL" altLang="nl-NL" sz="1800" dirty="0" smtClean="0"/>
              <a:t>Laat weinig pluisjes achter in de wond</a:t>
            </a:r>
          </a:p>
        </p:txBody>
      </p:sp>
    </p:spTree>
    <p:extLst>
      <p:ext uri="{BB962C8B-B14F-4D97-AF65-F5344CB8AC3E}">
        <p14:creationId xmlns:p14="http://schemas.microsoft.com/office/powerpoint/2010/main" val="26915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Absorberende kompressen</a:t>
            </a:r>
            <a:endParaRPr lang="nl-NL" altLang="nl-NL" dirty="0" smtClean="0"/>
          </a:p>
        </p:txBody>
      </p:sp>
      <p:sp>
        <p:nvSpPr>
          <p:cNvPr id="48131" name="Rectangle 11"/>
          <p:cNvSpPr>
            <a:spLocks noGrp="1" noChangeArrowheads="1"/>
          </p:cNvSpPr>
          <p:nvPr>
            <p:ph sz="half" idx="1"/>
          </p:nvPr>
        </p:nvSpPr>
        <p:spPr>
          <a:xfrm>
            <a:off x="958518" y="1772816"/>
            <a:ext cx="4038600" cy="2828521"/>
          </a:xfrm>
        </p:spPr>
        <p:txBody>
          <a:bodyPr/>
          <a:lstStyle/>
          <a:p>
            <a:r>
              <a:rPr lang="nl-NL" altLang="nl-NL" sz="2000" b="1" dirty="0" smtClean="0"/>
              <a:t>Kenmerken</a:t>
            </a:r>
          </a:p>
          <a:p>
            <a:pPr lvl="1"/>
            <a:r>
              <a:rPr lang="nl-NL" altLang="nl-NL" sz="1800" dirty="0" smtClean="0"/>
              <a:t>Absorberende kern met watten </a:t>
            </a:r>
            <a:r>
              <a:rPr lang="nl-NL" altLang="nl-NL" sz="1800" dirty="0">
                <a:solidFill>
                  <a:srgbClr val="004083"/>
                </a:solidFill>
              </a:rPr>
              <a:t>of </a:t>
            </a:r>
            <a:r>
              <a:rPr lang="nl-NL" altLang="nl-NL" sz="1800" dirty="0" err="1">
                <a:solidFill>
                  <a:srgbClr val="004083"/>
                </a:solidFill>
              </a:rPr>
              <a:t>superabsorberende</a:t>
            </a:r>
            <a:r>
              <a:rPr lang="nl-NL" altLang="nl-NL" sz="1800" dirty="0">
                <a:solidFill>
                  <a:srgbClr val="004083"/>
                </a:solidFill>
              </a:rPr>
              <a:t> </a:t>
            </a:r>
            <a:r>
              <a:rPr lang="nl-NL" altLang="nl-NL" sz="1800" dirty="0" smtClean="0">
                <a:solidFill>
                  <a:srgbClr val="004083"/>
                </a:solidFill>
              </a:rPr>
              <a:t>polymeren</a:t>
            </a:r>
            <a:endParaRPr lang="nl-NL" altLang="nl-NL" sz="1800" dirty="0" smtClean="0"/>
          </a:p>
          <a:p>
            <a:pPr lvl="1"/>
            <a:r>
              <a:rPr lang="nl-NL" altLang="nl-NL" sz="1800" dirty="0" smtClean="0"/>
              <a:t>Achterzijde vochtafstotend</a:t>
            </a:r>
          </a:p>
          <a:p>
            <a:pPr lvl="1"/>
            <a:r>
              <a:rPr lang="nl-NL" altLang="nl-NL" sz="1800" dirty="0" smtClean="0"/>
              <a:t>Omgeven door een NW vlies, polyethyleen of aluminium laagje</a:t>
            </a:r>
          </a:p>
          <a:p>
            <a:pPr lvl="1"/>
            <a:r>
              <a:rPr lang="nl-NL" altLang="nl-NL" sz="1800" dirty="0" err="1" smtClean="0"/>
              <a:t>Polsterend</a:t>
            </a:r>
            <a:endParaRPr lang="nl-NL" altLang="nl-NL" sz="1800" dirty="0" smtClean="0"/>
          </a:p>
          <a:p>
            <a:pPr lvl="1"/>
            <a:endParaRPr lang="nl-NL" altLang="nl-NL" dirty="0" smtClean="0"/>
          </a:p>
          <a:p>
            <a:endParaRPr lang="nl-NL" altLang="nl-NL" dirty="0" smtClean="0"/>
          </a:p>
        </p:txBody>
      </p:sp>
      <p:sp>
        <p:nvSpPr>
          <p:cNvPr id="48132" name="Rectangle 12"/>
          <p:cNvSpPr>
            <a:spLocks noGrp="1" noChangeArrowheads="1"/>
          </p:cNvSpPr>
          <p:nvPr>
            <p:ph sz="half" idx="2"/>
          </p:nvPr>
        </p:nvSpPr>
        <p:spPr>
          <a:xfrm>
            <a:off x="5076372" y="1844825"/>
            <a:ext cx="4038600" cy="1656184"/>
          </a:xfrm>
        </p:spPr>
        <p:txBody>
          <a:bodyPr/>
          <a:lstStyle/>
          <a:p>
            <a:r>
              <a:rPr lang="nl-NL" altLang="nl-NL" sz="2000" b="1" dirty="0" smtClean="0"/>
              <a:t>Toepassing</a:t>
            </a:r>
          </a:p>
          <a:p>
            <a:pPr lvl="1"/>
            <a:r>
              <a:rPr lang="nl-NL" altLang="nl-NL" sz="1800" dirty="0" smtClean="0"/>
              <a:t>Natte tot zeer natte wonden</a:t>
            </a:r>
          </a:p>
          <a:p>
            <a:pPr lvl="1"/>
            <a:r>
              <a:rPr lang="nl-NL" altLang="nl-NL" sz="1800" dirty="0" smtClean="0"/>
              <a:t>Als secundair verband</a:t>
            </a:r>
          </a:p>
          <a:p>
            <a:pPr lvl="1"/>
            <a:endParaRPr lang="nl-NL" altLang="nl-NL" sz="2000" dirty="0" smtClean="0"/>
          </a:p>
        </p:txBody>
      </p:sp>
      <p:sp>
        <p:nvSpPr>
          <p:cNvPr id="48133" name="Rectangle 13"/>
          <p:cNvSpPr>
            <a:spLocks noChangeArrowheads="1"/>
          </p:cNvSpPr>
          <p:nvPr/>
        </p:nvSpPr>
        <p:spPr bwMode="auto">
          <a:xfrm>
            <a:off x="5220072" y="3517461"/>
            <a:ext cx="303435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 smtClean="0"/>
              <a:t>Voorbeelden</a:t>
            </a: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Exsupad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Superabsorbent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Cutisorb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Mesorb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Novopad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indent="-176213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sz="1800" dirty="0" err="1">
                <a:solidFill>
                  <a:srgbClr val="004083"/>
                </a:solidFill>
              </a:rPr>
              <a:t>Alupad</a:t>
            </a:r>
            <a:endParaRPr lang="nl-NL" altLang="nl-NL" sz="1800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/>
          </a:p>
        </p:txBody>
      </p:sp>
      <p:sp>
        <p:nvSpPr>
          <p:cNvPr id="48134" name="Rectangle 14"/>
          <p:cNvSpPr>
            <a:spLocks noChangeArrowheads="1"/>
          </p:cNvSpPr>
          <p:nvPr/>
        </p:nvSpPr>
        <p:spPr bwMode="auto">
          <a:xfrm>
            <a:off x="1028435" y="4839462"/>
            <a:ext cx="401222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b="1" dirty="0" smtClean="0">
                <a:solidFill>
                  <a:srgbClr val="004083"/>
                </a:solidFill>
              </a:rPr>
              <a:t>Doel</a:t>
            </a:r>
            <a:endParaRPr lang="nl-NL" altLang="nl-NL" b="1" dirty="0">
              <a:solidFill>
                <a:srgbClr val="004083"/>
              </a:solidFill>
            </a:endParaRPr>
          </a:p>
          <a:p>
            <a:pPr marL="342900" indent="-342900" eaLnBrk="1" hangingPunct="1">
              <a:lnSpc>
                <a:spcPts val="2400"/>
              </a:lnSpc>
              <a:buClr>
                <a:srgbClr val="CC006C"/>
              </a:buClr>
              <a:buFont typeface="Arial" panose="020B0604020202020204" pitchFamily="34" charset="0"/>
              <a:buChar char="•"/>
            </a:pPr>
            <a:r>
              <a:rPr lang="nl-NL" altLang="nl-NL" sz="1800" dirty="0">
                <a:solidFill>
                  <a:srgbClr val="004083"/>
                </a:solidFill>
              </a:rPr>
              <a:t>Absorberen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dirty="0"/>
          </a:p>
        </p:txBody>
      </p:sp>
      <p:pic>
        <p:nvPicPr>
          <p:cNvPr id="48135" name="Picture 20" descr="mesorb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07" y="4601337"/>
            <a:ext cx="262816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2" descr="Alupad-niet-verklevend-wondkompres_41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365104"/>
            <a:ext cx="172819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6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38555" y="685800"/>
            <a:ext cx="8264768" cy="11430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Zalfkompressen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785448" y="1889126"/>
            <a:ext cx="3858560" cy="3556098"/>
          </a:xfrm>
        </p:spPr>
        <p:txBody>
          <a:bodyPr/>
          <a:lstStyle/>
          <a:p>
            <a:pPr marL="0" indent="0" eaLnBrk="1" hangingPunct="1"/>
            <a:r>
              <a:rPr lang="nl-NL" altLang="nl-NL" sz="2200" dirty="0" smtClean="0"/>
              <a:t>Kenmerken</a:t>
            </a:r>
          </a:p>
          <a:p>
            <a:pPr lvl="1" eaLnBrk="1" hangingPunct="1"/>
            <a:r>
              <a:rPr lang="nl-NL" altLang="nl-NL" sz="2000" dirty="0" smtClean="0">
                <a:solidFill>
                  <a:srgbClr val="004083"/>
                </a:solidFill>
              </a:rPr>
              <a:t>Kompres geïmpregneerd met vette emulsie zoals bijvoorbeeld vaseline of paraffine</a:t>
            </a:r>
          </a:p>
          <a:p>
            <a:pPr lvl="1" eaLnBrk="1" hangingPunct="1"/>
            <a:endParaRPr lang="nl-NL" altLang="nl-NL" sz="1800" dirty="0" smtClean="0"/>
          </a:p>
        </p:txBody>
      </p:sp>
      <p:sp>
        <p:nvSpPr>
          <p:cNvPr id="49156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926624" y="1828800"/>
            <a:ext cx="4012223" cy="4070350"/>
          </a:xfrm>
        </p:spPr>
        <p:txBody>
          <a:bodyPr/>
          <a:lstStyle/>
          <a:p>
            <a:pPr marL="0" indent="0" eaLnBrk="1" hangingPunct="1"/>
            <a:r>
              <a:rPr lang="nl-NL" altLang="nl-NL" sz="2200" dirty="0" smtClean="0"/>
              <a:t>Toepassing</a:t>
            </a:r>
          </a:p>
          <a:p>
            <a:pPr lvl="1" eaLnBrk="1" hangingPunct="1"/>
            <a:r>
              <a:rPr lang="nl-NL" altLang="nl-NL" sz="2000" dirty="0" smtClean="0">
                <a:solidFill>
                  <a:srgbClr val="004083"/>
                </a:solidFill>
              </a:rPr>
              <a:t>Schaafwonden</a:t>
            </a:r>
          </a:p>
          <a:p>
            <a:pPr lvl="1" eaLnBrk="1" hangingPunct="1"/>
            <a:r>
              <a:rPr lang="nl-NL" altLang="nl-NL" sz="2000" dirty="0" smtClean="0">
                <a:solidFill>
                  <a:srgbClr val="004083"/>
                </a:solidFill>
              </a:rPr>
              <a:t>Tweedegraads brandwonden met intacte blaar</a:t>
            </a:r>
          </a:p>
          <a:p>
            <a:pPr lvl="1" eaLnBrk="1" hangingPunct="1"/>
            <a:r>
              <a:rPr lang="nl-NL" altLang="nl-NL" sz="2000" dirty="0" smtClean="0">
                <a:solidFill>
                  <a:srgbClr val="004083"/>
                </a:solidFill>
              </a:rPr>
              <a:t>Nagelextracties</a:t>
            </a:r>
          </a:p>
          <a:p>
            <a:pPr lvl="1" eaLnBrk="1" hangingPunct="1">
              <a:buFontTx/>
              <a:buNone/>
            </a:pPr>
            <a:endParaRPr lang="nl-NL" altLang="nl-NL" sz="1800" dirty="0" smtClean="0"/>
          </a:p>
          <a:p>
            <a:pPr lvl="1" eaLnBrk="1" hangingPunct="1"/>
            <a:endParaRPr lang="nl-NL" altLang="nl-NL" sz="1800" dirty="0" smtClean="0"/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738554" y="4413250"/>
            <a:ext cx="401222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sz="2200" dirty="0" smtClean="0"/>
              <a:t>Doel</a:t>
            </a:r>
            <a:endParaRPr lang="nl-NL" altLang="nl-NL" sz="2200" dirty="0"/>
          </a:p>
          <a:p>
            <a:pPr marL="344487" lvl="1" indent="-342900" eaLnBrk="1" hangingPunct="1">
              <a:lnSpc>
                <a:spcPts val="2400"/>
              </a:lnSpc>
              <a:buClr>
                <a:srgbClr val="CC006C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solidFill>
                  <a:srgbClr val="004083"/>
                </a:solidFill>
              </a:rPr>
              <a:t>Ter voorkoming van verkleving</a:t>
            </a:r>
          </a:p>
          <a:p>
            <a:pPr marL="344487" lvl="1" indent="-342900" eaLnBrk="1" hangingPunct="1">
              <a:lnSpc>
                <a:spcPts val="2400"/>
              </a:lnSpc>
              <a:buClr>
                <a:srgbClr val="CC006C"/>
              </a:buClr>
              <a:buFont typeface="Arial" panose="020B0604020202020204" pitchFamily="34" charset="0"/>
              <a:buChar char="•"/>
            </a:pPr>
            <a:r>
              <a:rPr lang="nl-NL" altLang="nl-NL" dirty="0">
                <a:solidFill>
                  <a:srgbClr val="004083"/>
                </a:solidFill>
              </a:rPr>
              <a:t>Soepel houden van wondoppervlak</a:t>
            </a:r>
          </a:p>
        </p:txBody>
      </p: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4923694" y="4419600"/>
            <a:ext cx="218049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Aft>
                <a:spcPts val="1200"/>
              </a:spcAft>
              <a:buClr>
                <a:schemeClr val="bg2"/>
              </a:buClr>
              <a:buFont typeface="Arial" charset="0"/>
              <a:buNone/>
            </a:pPr>
            <a:r>
              <a:rPr lang="nl-NL" altLang="nl-NL" sz="2200" dirty="0"/>
              <a:t>Voorbeelden</a:t>
            </a: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dirty="0" err="1">
                <a:solidFill>
                  <a:srgbClr val="004083"/>
                </a:solidFill>
              </a:rPr>
              <a:t>Klinitulle</a:t>
            </a:r>
            <a:endParaRPr lang="nl-NL" altLang="nl-NL" dirty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dirty="0" err="1" smtClean="0">
                <a:solidFill>
                  <a:srgbClr val="004083"/>
                </a:solidFill>
              </a:rPr>
              <a:t>Jelonet</a:t>
            </a:r>
            <a:endParaRPr lang="nl-NL" altLang="nl-NL" dirty="0" smtClean="0">
              <a:solidFill>
                <a:srgbClr val="004083"/>
              </a:solidFill>
            </a:endParaRPr>
          </a:p>
          <a:p>
            <a:pPr lvl="1" eaLnBrk="1" hangingPunct="1">
              <a:lnSpc>
                <a:spcPts val="2400"/>
              </a:lnSpc>
              <a:buClr>
                <a:srgbClr val="CC006C"/>
              </a:buClr>
              <a:buFontTx/>
              <a:buChar char="•"/>
            </a:pPr>
            <a:r>
              <a:rPr lang="nl-NL" altLang="nl-NL" dirty="0" err="1" smtClean="0">
                <a:solidFill>
                  <a:srgbClr val="004083"/>
                </a:solidFill>
              </a:rPr>
              <a:t>Cuticell</a:t>
            </a:r>
            <a:r>
              <a:rPr lang="nl-NL" altLang="nl-NL" dirty="0" smtClean="0">
                <a:solidFill>
                  <a:srgbClr val="004083"/>
                </a:solidFill>
              </a:rPr>
              <a:t> Classic</a:t>
            </a:r>
            <a:endParaRPr lang="nl-NL" altLang="nl-NL" dirty="0">
              <a:solidFill>
                <a:srgbClr val="004083"/>
              </a:solidFill>
            </a:endParaRPr>
          </a:p>
        </p:txBody>
      </p:sp>
      <p:pic>
        <p:nvPicPr>
          <p:cNvPr id="49159" name="Picture 6" descr="F-170098-Klinitulle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85" y="4114800"/>
            <a:ext cx="1519604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9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8424936" cy="719137"/>
          </a:xfrm>
        </p:spPr>
        <p:txBody>
          <a:bodyPr/>
          <a:lstStyle/>
          <a:p>
            <a:r>
              <a:rPr lang="nl-NL" altLang="nl-NL" sz="2800" dirty="0" smtClean="0"/>
              <a:t>Lokale factoren die de wondgenezing negatief beïnvloeden</a:t>
            </a:r>
            <a:endParaRPr lang="nl-NL" sz="2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11560" y="2420888"/>
            <a:ext cx="5184576" cy="4340225"/>
          </a:xfrm>
        </p:spPr>
        <p:txBody>
          <a:bodyPr/>
          <a:lstStyle/>
          <a:p>
            <a:pPr lvl="1"/>
            <a:r>
              <a:rPr lang="nl-NL" altLang="nl-NL" dirty="0" smtClean="0"/>
              <a:t>Infectie</a:t>
            </a:r>
          </a:p>
          <a:p>
            <a:pPr lvl="1"/>
            <a:r>
              <a:rPr lang="nl-NL" altLang="nl-NL" dirty="0" smtClean="0"/>
              <a:t>Vreemd voorwerp in de wond</a:t>
            </a:r>
          </a:p>
          <a:p>
            <a:pPr lvl="1"/>
            <a:r>
              <a:rPr lang="nl-NL" altLang="nl-NL" dirty="0" smtClean="0"/>
              <a:t>Slechte doorbloeding</a:t>
            </a:r>
          </a:p>
          <a:p>
            <a:pPr lvl="1"/>
            <a:r>
              <a:rPr lang="nl-NL" altLang="nl-NL" dirty="0" smtClean="0"/>
              <a:t>Röntgenbeschadiging</a:t>
            </a:r>
          </a:p>
          <a:p>
            <a:pPr lvl="1"/>
            <a:r>
              <a:rPr lang="nl-NL" altLang="nl-NL" dirty="0" smtClean="0"/>
              <a:t>Keloïd (wild vleesgroei)</a:t>
            </a:r>
          </a:p>
          <a:p>
            <a:pPr lvl="1"/>
            <a:r>
              <a:rPr lang="nl-NL" altLang="nl-NL" dirty="0" smtClean="0"/>
              <a:t>Pijn</a:t>
            </a:r>
          </a:p>
          <a:p>
            <a:pPr lvl="1"/>
            <a:r>
              <a:rPr lang="nl-NL" altLang="nl-NL" dirty="0" smtClean="0"/>
              <a:t>Verkeerde keuze van wondbehandeling/ wondbedekker</a:t>
            </a:r>
            <a:endParaRPr lang="nl-NL" altLang="nl-NL" dirty="0"/>
          </a:p>
        </p:txBody>
      </p:sp>
      <p:pic>
        <p:nvPicPr>
          <p:cNvPr id="4" name="Picture 5" descr="Wonde vreemd voorwer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73630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9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7" descr="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261131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24744"/>
            <a:ext cx="7704856" cy="936104"/>
          </a:xfrm>
        </p:spPr>
        <p:txBody>
          <a:bodyPr/>
          <a:lstStyle/>
          <a:p>
            <a:r>
              <a:rPr lang="nl-NL" altLang="nl-NL" sz="2800" dirty="0" smtClean="0"/>
              <a:t>Algemene factoren die de wondgenezing negatief beïnvloeden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altLang="nl-NL" dirty="0" smtClean="0"/>
              <a:t>Slechte lichamelijke conditie</a:t>
            </a:r>
          </a:p>
          <a:p>
            <a:pPr lvl="1"/>
            <a:r>
              <a:rPr lang="nl-NL" altLang="nl-NL" dirty="0" smtClean="0"/>
              <a:t>Bloedarmoede</a:t>
            </a:r>
          </a:p>
          <a:p>
            <a:pPr lvl="1"/>
            <a:r>
              <a:rPr lang="nl-NL" altLang="nl-NL" dirty="0" smtClean="0"/>
              <a:t>Vochttekort</a:t>
            </a:r>
          </a:p>
          <a:p>
            <a:pPr lvl="1"/>
            <a:r>
              <a:rPr lang="nl-NL" altLang="nl-NL" dirty="0" smtClean="0"/>
              <a:t>Diabetes</a:t>
            </a:r>
          </a:p>
          <a:p>
            <a:pPr lvl="1"/>
            <a:r>
              <a:rPr lang="nl-NL" altLang="nl-NL" dirty="0" smtClean="0"/>
              <a:t>Medicijngebruik</a:t>
            </a:r>
          </a:p>
          <a:p>
            <a:pPr lvl="1"/>
            <a:r>
              <a:rPr lang="nl-NL" altLang="nl-NL" dirty="0" smtClean="0"/>
              <a:t>Vitaminetekort</a:t>
            </a:r>
          </a:p>
          <a:p>
            <a:pPr lvl="1"/>
            <a:r>
              <a:rPr lang="nl-NL" altLang="nl-NL" dirty="0" smtClean="0"/>
              <a:t>Roken</a:t>
            </a:r>
          </a:p>
          <a:p>
            <a:pPr lvl="1"/>
            <a:r>
              <a:rPr lang="nl-NL" altLang="nl-NL" dirty="0" smtClean="0"/>
              <a:t>Overgewicht</a:t>
            </a:r>
          </a:p>
          <a:p>
            <a:pPr lvl="1"/>
            <a:r>
              <a:rPr lang="nl-NL" altLang="nl-NL" dirty="0" smtClean="0"/>
              <a:t>Geen therapietrouw</a:t>
            </a:r>
          </a:p>
          <a:p>
            <a:pPr lvl="2"/>
            <a:endParaRPr lang="nl-NL" altLang="nl-NL" dirty="0" smtClean="0"/>
          </a:p>
        </p:txBody>
      </p:sp>
      <p:pic>
        <p:nvPicPr>
          <p:cNvPr id="28677" name="Picture 9" descr="ro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14526"/>
            <a:ext cx="22098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9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Tot Slot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altLang="nl-NL" dirty="0" smtClean="0"/>
              <a:t>Neem eerst de oorzaak weg</a:t>
            </a:r>
          </a:p>
          <a:p>
            <a:pPr lvl="1"/>
            <a:r>
              <a:rPr lang="nl-NL" altLang="nl-NL" dirty="0" smtClean="0"/>
              <a:t>Overlap de wondranden met minimaal 3 cm</a:t>
            </a:r>
          </a:p>
          <a:p>
            <a:pPr lvl="1"/>
            <a:r>
              <a:rPr lang="nl-NL" altLang="nl-NL" dirty="0" smtClean="0"/>
              <a:t>Houd bij je productkeuze rekening met het comfort van de patiënt (pijn, geur, vocht, mobiliteit)</a:t>
            </a:r>
          </a:p>
          <a:p>
            <a:pPr lvl="1"/>
            <a:r>
              <a:rPr lang="nl-NL" altLang="nl-NL" dirty="0" smtClean="0"/>
              <a:t>Verband moet contact maken met wondbodem om celdeling te stimuleren</a:t>
            </a:r>
          </a:p>
          <a:p>
            <a:pPr lvl="1"/>
            <a:r>
              <a:rPr lang="nl-NL" altLang="nl-NL" dirty="0" smtClean="0"/>
              <a:t>Denk aan de voedingstoestand van de patiënt (extra energie, eiwitten)</a:t>
            </a:r>
          </a:p>
          <a:p>
            <a:pPr lvl="1"/>
            <a:r>
              <a:rPr lang="nl-NL" altLang="nl-NL" dirty="0" smtClean="0"/>
              <a:t>Pas op voor kruisinfectie! Werk volgens de hygiëne- en infectiepreventie richtlijnen, gebruik handschoenen.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11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9039" y="2204864"/>
            <a:ext cx="7079274" cy="2088232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sz="6600" b="0" dirty="0" smtClean="0">
                <a:solidFill>
                  <a:schemeClr val="accent1"/>
                </a:solidFill>
              </a:rPr>
              <a:t>SUCCES</a:t>
            </a:r>
          </a:p>
        </p:txBody>
      </p:sp>
    </p:spTree>
    <p:extLst>
      <p:ext uri="{BB962C8B-B14F-4D97-AF65-F5344CB8AC3E}">
        <p14:creationId xmlns:p14="http://schemas.microsoft.com/office/powerpoint/2010/main" val="19475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Soorten wonden</a:t>
            </a:r>
            <a:endParaRPr lang="nl-NL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 smtClean="0"/>
              <a:t>Indeling naar oorzaak:</a:t>
            </a:r>
          </a:p>
          <a:p>
            <a:endParaRPr lang="nl-NL" altLang="nl-NL" dirty="0" smtClean="0"/>
          </a:p>
          <a:p>
            <a:pPr lvl="1"/>
            <a:r>
              <a:rPr lang="nl-NL" altLang="nl-NL" dirty="0" smtClean="0"/>
              <a:t>Mechanisch</a:t>
            </a:r>
          </a:p>
          <a:p>
            <a:pPr lvl="1"/>
            <a:r>
              <a:rPr lang="nl-NL" altLang="nl-NL" dirty="0" smtClean="0"/>
              <a:t>Thermisch (verbrand</a:t>
            </a:r>
            <a:r>
              <a:rPr lang="nl-NL" altLang="nl-NL" dirty="0"/>
              <a:t> </a:t>
            </a:r>
            <a:r>
              <a:rPr lang="nl-NL" altLang="nl-NL" smtClean="0"/>
              <a:t>of bevriezing)    </a:t>
            </a:r>
            <a:endParaRPr lang="nl-NL" altLang="nl-NL" dirty="0" smtClean="0"/>
          </a:p>
          <a:p>
            <a:pPr lvl="1"/>
            <a:r>
              <a:rPr lang="nl-NL" altLang="nl-NL" dirty="0" smtClean="0"/>
              <a:t>Chemisch (door basen en zuren)</a:t>
            </a:r>
          </a:p>
          <a:p>
            <a:pPr lvl="1"/>
            <a:r>
              <a:rPr lang="nl-NL" altLang="nl-NL" dirty="0" smtClean="0"/>
              <a:t>Circulatiewonden</a:t>
            </a:r>
          </a:p>
          <a:p>
            <a:pPr lvl="1"/>
            <a:r>
              <a:rPr lang="nl-NL" altLang="nl-NL" dirty="0" smtClean="0"/>
              <a:t>Oncologische defecten       </a:t>
            </a:r>
          </a:p>
          <a:p>
            <a:pPr lvl="1"/>
            <a:r>
              <a:rPr lang="nl-NL" altLang="nl-NL" dirty="0" smtClean="0"/>
              <a:t>Infectiewonden</a:t>
            </a:r>
            <a:endParaRPr lang="nl-NL" dirty="0"/>
          </a:p>
        </p:txBody>
      </p:sp>
      <p:pic>
        <p:nvPicPr>
          <p:cNvPr id="4" name="Picture 9" descr="Chronisch ulcus cru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5426"/>
            <a:ext cx="2592288" cy="220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hemische-brandw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59228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4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dirty="0"/>
              <a:t>Soorten wonden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683568" y="2276872"/>
            <a:ext cx="7416824" cy="26776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altLang="nl-NL" sz="2800" b="1" dirty="0">
                <a:solidFill>
                  <a:srgbClr val="004083"/>
                </a:solidFill>
                <a:cs typeface="Arial" panose="020B0604020202020204" pitchFamily="34" charset="0"/>
              </a:rPr>
              <a:t>Indeling naar verwachte </a:t>
            </a:r>
            <a:r>
              <a:rPr lang="nl-NL" altLang="nl-NL" sz="2800" b="1" dirty="0" smtClean="0">
                <a:solidFill>
                  <a:srgbClr val="004083"/>
                </a:solidFill>
                <a:cs typeface="Arial" panose="020B0604020202020204" pitchFamily="34" charset="0"/>
              </a:rPr>
              <a:t>genezingsduur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altLang="nl-NL" sz="2800" b="1" dirty="0">
              <a:solidFill>
                <a:srgbClr val="004083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altLang="nl-NL" sz="2800" b="1" dirty="0" smtClean="0">
              <a:solidFill>
                <a:srgbClr val="004083"/>
              </a:solidFill>
              <a:cs typeface="Arial" panose="020B0604020202020204" pitchFamily="34" charset="0"/>
            </a:endParaRPr>
          </a:p>
          <a:p>
            <a:pPr marL="263525" lvl="2" algn="ctr" fontAlgn="auto">
              <a:spcBef>
                <a:spcPts val="0"/>
              </a:spcBef>
              <a:spcAft>
                <a:spcPts val="0"/>
              </a:spcAft>
            </a:pPr>
            <a:r>
              <a:rPr lang="nl-NL" altLang="nl-NL" sz="2800" b="1" dirty="0" smtClean="0">
                <a:solidFill>
                  <a:srgbClr val="004083"/>
                </a:solidFill>
                <a:cs typeface="Arial" panose="020B0604020202020204" pitchFamily="34" charset="0"/>
              </a:rPr>
              <a:t>Acute </a:t>
            </a:r>
            <a:r>
              <a:rPr lang="nl-NL" altLang="nl-NL" sz="2800" b="1" dirty="0">
                <a:solidFill>
                  <a:srgbClr val="004083"/>
                </a:solidFill>
                <a:cs typeface="Arial" panose="020B0604020202020204" pitchFamily="34" charset="0"/>
              </a:rPr>
              <a:t>en chronische </a:t>
            </a:r>
            <a:r>
              <a:rPr lang="nl-NL" altLang="nl-NL" sz="2800" b="1" dirty="0" smtClean="0">
                <a:solidFill>
                  <a:srgbClr val="004083"/>
                </a:solidFill>
                <a:cs typeface="Arial" panose="020B0604020202020204" pitchFamily="34" charset="0"/>
              </a:rPr>
              <a:t>wonden</a:t>
            </a:r>
          </a:p>
          <a:p>
            <a:pPr marL="263525" lvl="2" fontAlgn="auto">
              <a:spcBef>
                <a:spcPts val="0"/>
              </a:spcBef>
              <a:spcAft>
                <a:spcPts val="0"/>
              </a:spcAft>
            </a:pPr>
            <a:endParaRPr lang="nl-NL" altLang="nl-NL" sz="2800" b="1" i="1" dirty="0">
              <a:solidFill>
                <a:prstClr val="black"/>
              </a:solidFill>
              <a:latin typeface="Calibri"/>
            </a:endParaRPr>
          </a:p>
          <a:p>
            <a:pPr marL="263525" lvl="2" fontAlgn="auto">
              <a:spcBef>
                <a:spcPts val="0"/>
              </a:spcBef>
              <a:spcAft>
                <a:spcPts val="0"/>
              </a:spcAft>
            </a:pPr>
            <a:endParaRPr lang="nl-NL" altLang="nl-NL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6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Acute wond</a:t>
            </a:r>
            <a:endParaRPr lang="nl-NL" altLang="nl-NL" dirty="0" smtClean="0"/>
          </a:p>
        </p:txBody>
      </p:sp>
      <p:sp>
        <p:nvSpPr>
          <p:cNvPr id="23554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altLang="nl-NL" smtClean="0"/>
              <a:t>Een wond begint altijd als een acute wond</a:t>
            </a:r>
          </a:p>
          <a:p>
            <a:pPr lvl="1"/>
            <a:endParaRPr lang="nl-NL" altLang="nl-NL" smtClean="0"/>
          </a:p>
          <a:p>
            <a:pPr lvl="1"/>
            <a:r>
              <a:rPr lang="nl-NL" altLang="nl-NL" smtClean="0"/>
              <a:t>Verwachte genezing binnen 21 dagen</a:t>
            </a:r>
            <a:endParaRPr lang="nl-NL" altLang="nl-NL" dirty="0" smtClean="0"/>
          </a:p>
        </p:txBody>
      </p:sp>
      <p:pic>
        <p:nvPicPr>
          <p:cNvPr id="23556" name="Picture 2" descr="http://www.schooltv.nl/plein/mmbase/images/3483552/hechtingen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70364"/>
            <a:ext cx="256002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www.grotescheur.nl/wp6/wp-content/uploads/2011/08/ehbo-1010-schaafwo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70" y="4114800"/>
            <a:ext cx="1890346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Chronische wond</a:t>
            </a:r>
            <a:endParaRPr lang="nl-NL" altLang="nl-NL" dirty="0" smtClean="0"/>
          </a:p>
        </p:txBody>
      </p:sp>
      <p:sp>
        <p:nvSpPr>
          <p:cNvPr id="2560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altLang="nl-NL" smtClean="0"/>
              <a:t>Verwachte genezingsduur meer dan 21 dagen</a:t>
            </a:r>
          </a:p>
          <a:p>
            <a:pPr lvl="1"/>
            <a:r>
              <a:rPr lang="nl-NL" altLang="nl-NL" smtClean="0"/>
              <a:t>Een acute wond kan door lokale of algemene omstandigheden chronisch worden</a:t>
            </a:r>
          </a:p>
          <a:p>
            <a:pPr lvl="1"/>
            <a:endParaRPr lang="nl-NL" altLang="nl-NL" dirty="0" smtClean="0"/>
          </a:p>
        </p:txBody>
      </p:sp>
      <p:pic>
        <p:nvPicPr>
          <p:cNvPr id="25604" name="Picture 8" descr="graad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3403601"/>
            <a:ext cx="2250831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10"/>
          <p:cNvSpPr>
            <a:spLocks noChangeArrowheads="1"/>
          </p:cNvSpPr>
          <p:nvPr/>
        </p:nvSpPr>
        <p:spPr bwMode="auto">
          <a:xfrm>
            <a:off x="773723" y="5435600"/>
            <a:ext cx="81592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263525" indent="-2619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ts val="2400"/>
              </a:lnSpc>
              <a:buClr>
                <a:schemeClr val="tx1"/>
              </a:buClr>
            </a:pPr>
            <a:r>
              <a:rPr lang="nl-NL" altLang="nl-NL" b="1" i="1" dirty="0">
                <a:solidFill>
                  <a:srgbClr val="004083"/>
                </a:solidFill>
              </a:rPr>
              <a:t>Wondverzorging moet begeleid worden door een arts of specialistisch verpleegkundige!</a:t>
            </a:r>
          </a:p>
          <a:p>
            <a:pPr lvl="1" eaLnBrk="1" hangingPunct="1">
              <a:lnSpc>
                <a:spcPts val="2400"/>
              </a:lnSpc>
              <a:buClr>
                <a:schemeClr val="tx1"/>
              </a:buClr>
            </a:pPr>
            <a:endParaRPr lang="nl-NL" altLang="nl-NL" sz="1800" b="1" dirty="0">
              <a:solidFill>
                <a:srgbClr val="0040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Chronische wond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611560" y="2132856"/>
            <a:ext cx="6053966" cy="4340225"/>
          </a:xfrm>
        </p:spPr>
        <p:txBody>
          <a:bodyPr/>
          <a:lstStyle/>
          <a:p>
            <a:pPr marL="0" indent="0"/>
            <a:r>
              <a:rPr lang="nl-NL" altLang="nl-NL" b="1" dirty="0" smtClean="0"/>
              <a:t>Decubitus</a:t>
            </a:r>
            <a:r>
              <a:rPr lang="nl-NL" altLang="nl-NL" dirty="0" smtClean="0"/>
              <a:t> </a:t>
            </a:r>
            <a:br>
              <a:rPr lang="nl-NL" altLang="nl-NL" dirty="0" smtClean="0"/>
            </a:br>
            <a:r>
              <a:rPr lang="nl-NL" altLang="nl-NL" sz="1800" dirty="0" smtClean="0"/>
              <a:t>Weefselversterf door druk of schuifkrachten, of een combinatie daarvan</a:t>
            </a:r>
          </a:p>
          <a:p>
            <a:pPr marL="0" indent="0"/>
            <a:r>
              <a:rPr lang="nl-NL" altLang="nl-NL" dirty="0"/>
              <a:t/>
            </a:r>
            <a:br>
              <a:rPr lang="nl-NL" altLang="nl-NL" dirty="0"/>
            </a:br>
            <a:r>
              <a:rPr lang="nl-NL" altLang="nl-NL" b="1" dirty="0" err="1" smtClean="0"/>
              <a:t>Diabet</a:t>
            </a:r>
            <a:r>
              <a:rPr lang="en-US" altLang="nl-NL" b="1" dirty="0" err="1" smtClean="0"/>
              <a:t>ische</a:t>
            </a:r>
            <a:r>
              <a:rPr lang="en-US" altLang="nl-NL" b="1" dirty="0" smtClean="0"/>
              <a:t> </a:t>
            </a:r>
            <a:r>
              <a:rPr lang="en-US" altLang="nl-NL" b="1" dirty="0" err="1" smtClean="0"/>
              <a:t>voet</a:t>
            </a:r>
            <a:r>
              <a:rPr lang="nl-NL" altLang="nl-NL" b="1" dirty="0" smtClean="0"/>
              <a:t> </a:t>
            </a:r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sz="1800" dirty="0" smtClean="0"/>
              <a:t>De diabetische voet is een late complicatie van diabetes. Veroorzaakt door een combinatie van vaatafwijkingen en neuropathie (alles onder de enkel)</a:t>
            </a:r>
          </a:p>
          <a:p>
            <a:pPr marL="0" indent="0"/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b="1" dirty="0" smtClean="0"/>
              <a:t>Ulcus cruris </a:t>
            </a:r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sz="1800" dirty="0" smtClean="0"/>
              <a:t>ten gevolge van  vaatafwijkingen b.v. veneuze en/of arteriële  insufficiëntie  ontstaan wonden aan onderbenen</a:t>
            </a:r>
          </a:p>
          <a:p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467544" y="1772816"/>
            <a:ext cx="5544616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altLang="nl-NL" sz="2400" dirty="0">
                <a:solidFill>
                  <a:prstClr val="black"/>
                </a:solidFill>
                <a:latin typeface="Calibri"/>
              </a:rPr>
              <a:t> </a:t>
            </a:r>
            <a:endParaRPr lang="nl-NL" altLang="nl-NL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2" descr="http://www.derma.uniklinikum-jena.de/derma_media/Bilder/ulcus_cruris-width-241-height-2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5526" y="5373216"/>
            <a:ext cx="1938040" cy="1202410"/>
          </a:xfrm>
          <a:prstGeom prst="rect">
            <a:avLst/>
          </a:prstGeom>
          <a:noFill/>
        </p:spPr>
      </p:pic>
      <p:pic>
        <p:nvPicPr>
          <p:cNvPr id="5" name="Picture 6" descr="400DiabetischeVoet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17032"/>
            <a:ext cx="1938040" cy="13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400DecubitusUlcus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67989"/>
            <a:ext cx="193804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Keuzes voor wondbehandeling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 smtClean="0"/>
              <a:t>Hoe maak je een keuze voor een bepaalde behandeling?</a:t>
            </a:r>
          </a:p>
          <a:p>
            <a:endParaRPr lang="nl-NL" altLang="nl-NL" dirty="0" smtClean="0"/>
          </a:p>
          <a:p>
            <a:r>
              <a:rPr lang="nl-NL" altLang="nl-NL" dirty="0" smtClean="0"/>
              <a:t> Classificatie van wonden helpt hierbij!</a:t>
            </a:r>
          </a:p>
          <a:p>
            <a:pPr lvl="1"/>
            <a:r>
              <a:rPr lang="nl-NL" altLang="nl-NL" dirty="0" smtClean="0"/>
              <a:t>Classificeren volgens WCS Classificatiemode</a:t>
            </a:r>
          </a:p>
          <a:p>
            <a:pPr lvl="1"/>
            <a:r>
              <a:rPr lang="nl-NL" altLang="nl-NL" dirty="0" smtClean="0"/>
              <a:t>Anamnese met modellen als TIME en ALTIS</a:t>
            </a:r>
          </a:p>
          <a:p>
            <a:pPr lvl="1"/>
            <a:r>
              <a:rPr lang="nl-NL" altLang="nl-NL" dirty="0" smtClean="0"/>
              <a:t>Therapie bepalen droog of vochtige wondbehandeling</a:t>
            </a:r>
          </a:p>
          <a:p>
            <a:pPr lvl="1"/>
            <a:r>
              <a:rPr lang="nl-NL" altLang="nl-NL" dirty="0" smtClean="0"/>
              <a:t>Productkeuze</a:t>
            </a:r>
          </a:p>
          <a:p>
            <a:pPr lvl="2"/>
            <a:endParaRPr lang="nl-NL" altLang="nl-NL" dirty="0" smtClean="0"/>
          </a:p>
          <a:p>
            <a:r>
              <a:rPr lang="nl-NL" altLang="nl-NL" dirty="0" smtClean="0"/>
              <a:t> Kennis van wondverbanden en hun eigenschappen is vereist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54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sjabloon Leerpunt KOEL">
  <a:themeElements>
    <a:clrScheme name="KOEL">
      <a:dk1>
        <a:srgbClr val="004083"/>
      </a:dk1>
      <a:lt1>
        <a:srgbClr val="FFFFFF"/>
      </a:lt1>
      <a:dk2>
        <a:srgbClr val="7F7F7F"/>
      </a:dk2>
      <a:lt2>
        <a:srgbClr val="010000"/>
      </a:lt2>
      <a:accent1>
        <a:srgbClr val="CC006C"/>
      </a:accent1>
      <a:accent2>
        <a:srgbClr val="361A5F"/>
      </a:accent2>
      <a:accent3>
        <a:srgbClr val="FFFFFF"/>
      </a:accent3>
      <a:accent4>
        <a:srgbClr val="000000"/>
      </a:accent4>
      <a:accent5>
        <a:srgbClr val="ACC7EE"/>
      </a:accent5>
      <a:accent6>
        <a:srgbClr val="E39E00"/>
      </a:accent6>
      <a:hlink>
        <a:srgbClr val="E61432"/>
      </a:hlink>
      <a:folHlink>
        <a:srgbClr val="00325F"/>
      </a:folHlink>
    </a:clrScheme>
    <a:fontScheme name="Standaardontwerp">
      <a:majorFont>
        <a:latin typeface="Lucida Sans Regular"/>
        <a:ea typeface=""/>
        <a:cs typeface=""/>
      </a:majorFont>
      <a:minorFont>
        <a:latin typeface="Lucida Sans 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325F"/>
        </a:dk2>
        <a:lt2>
          <a:srgbClr val="808080"/>
        </a:lt2>
        <a:accent1>
          <a:srgbClr val="2891E1"/>
        </a:accent1>
        <a:accent2>
          <a:srgbClr val="FAAF00"/>
        </a:accent2>
        <a:accent3>
          <a:srgbClr val="FFFFFF"/>
        </a:accent3>
        <a:accent4>
          <a:srgbClr val="000000"/>
        </a:accent4>
        <a:accent5>
          <a:srgbClr val="ACC7EE"/>
        </a:accent5>
        <a:accent6>
          <a:srgbClr val="E39E00"/>
        </a:accent6>
        <a:hlink>
          <a:srgbClr val="E61432"/>
        </a:hlink>
        <a:folHlink>
          <a:srgbClr val="003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PPTsjabloon Leerpunt KOEL</Template>
  <TotalTime>0</TotalTime>
  <Words>1431</Words>
  <Application>Microsoft Office PowerPoint</Application>
  <PresentationFormat>Diavoorstelling (4:3)</PresentationFormat>
  <Paragraphs>460</Paragraphs>
  <Slides>38</Slides>
  <Notes>27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38</vt:i4>
      </vt:variant>
    </vt:vector>
  </HeadingPairs>
  <TitlesOfParts>
    <vt:vector size="40" baseType="lpstr">
      <vt:lpstr>PPTsjabloon Leerpunt KOEL</vt:lpstr>
      <vt:lpstr>Kantoorthema</vt:lpstr>
      <vt:lpstr>Basistraining  Wondbehandeling en Verbandmaterialen     </vt:lpstr>
      <vt:lpstr>Programma</vt:lpstr>
      <vt:lpstr>Een wond is een verbreking van de continuïteit van het weefsel  </vt:lpstr>
      <vt:lpstr>Soorten wonden</vt:lpstr>
      <vt:lpstr>Soorten wonden</vt:lpstr>
      <vt:lpstr>Acute wond</vt:lpstr>
      <vt:lpstr>Chronische wond</vt:lpstr>
      <vt:lpstr>Chronische wond</vt:lpstr>
      <vt:lpstr>Keuzes voor wondbehandeling</vt:lpstr>
      <vt:lpstr>ALTIS</vt:lpstr>
      <vt:lpstr>WCS-model  Niet geschikt voor brandwonden en oncologische wonden </vt:lpstr>
      <vt:lpstr>TIME-model</vt:lpstr>
      <vt:lpstr>Rode Wond</vt:lpstr>
      <vt:lpstr>Gele Wond</vt:lpstr>
      <vt:lpstr>Zwarte Wond</vt:lpstr>
      <vt:lpstr>Gemengd gekleurd</vt:lpstr>
      <vt:lpstr>Droge wondbehandeling</vt:lpstr>
      <vt:lpstr>Vochtige wondbehandeling</vt:lpstr>
      <vt:lpstr>Specialistische wondbedekkers</vt:lpstr>
      <vt:lpstr>Schuimverbanden</vt:lpstr>
      <vt:lpstr>Siliconen schuimverbanden</vt:lpstr>
      <vt:lpstr>Alginaten</vt:lpstr>
      <vt:lpstr>Fiber verbanden</vt:lpstr>
      <vt:lpstr>Wondcontactmaterialen</vt:lpstr>
      <vt:lpstr>Hydrogels en Hydrogel verbanden</vt:lpstr>
      <vt:lpstr>Antibacteriële producten: met zilver(Ag)</vt:lpstr>
      <vt:lpstr>Antibacteriële producten: diversen</vt:lpstr>
      <vt:lpstr>Hydrocolloïd kompressen</vt:lpstr>
      <vt:lpstr>Transparante wondfolies</vt:lpstr>
      <vt:lpstr>Wondspoelmiddelen</vt:lpstr>
      <vt:lpstr>Traditionele wondbedekkers</vt:lpstr>
      <vt:lpstr>HG en NW kompressen</vt:lpstr>
      <vt:lpstr>Absorberende kompressen</vt:lpstr>
      <vt:lpstr>Zalfkompressen</vt:lpstr>
      <vt:lpstr>Lokale factoren die de wondgenezing negatief beïnvloeden</vt:lpstr>
      <vt:lpstr>Algemene factoren die de wondgenezing negatief beïnvloeden</vt:lpstr>
      <vt:lpstr>Tot Slot</vt:lpstr>
      <vt:lpstr>SUCCES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een titel</dc:title>
  <dc:creator>Yolande van Rosberg</dc:creator>
  <cp:lastModifiedBy>Joke</cp:lastModifiedBy>
  <cp:revision>257</cp:revision>
  <dcterms:created xsi:type="dcterms:W3CDTF">2013-12-10T08:34:26Z</dcterms:created>
  <dcterms:modified xsi:type="dcterms:W3CDTF">2019-03-12T22:24:52Z</dcterms:modified>
</cp:coreProperties>
</file>