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7" r:id="rId2"/>
    <p:sldId id="299" r:id="rId3"/>
    <p:sldId id="298" r:id="rId4"/>
    <p:sldId id="302" r:id="rId5"/>
    <p:sldId id="307" r:id="rId6"/>
    <p:sldId id="311" r:id="rId7"/>
    <p:sldId id="312" r:id="rId8"/>
  </p:sldIdLst>
  <p:sldSz cx="9144000" cy="6858000" type="screen4x3"/>
  <p:notesSz cx="6789738" cy="99298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E84685-B3FD-4216-811C-066D57CCF961}" type="datetimeFigureOut">
              <a:rPr lang="nl-NL" smtClean="0"/>
              <a:t>23-11-2020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1C53D-375D-45B3-BB6C-056BDA1A00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3333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F0D3FD-8A88-4495-AEFE-376A464BADA7}" type="datetimeFigureOut">
              <a:rPr lang="nl-NL" smtClean="0"/>
              <a:pPr/>
              <a:t>23-11-2020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8974" y="4716661"/>
            <a:ext cx="543179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D728E-8E83-4BB8-8523-6E2C289A24C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384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D728E-8E83-4BB8-8523-6E2C289A24CF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4076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D728E-8E83-4BB8-8523-6E2C289A24CF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7820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D728E-8E83-4BB8-8523-6E2C289A24CF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7820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Benoem omschrijving, aandachtspunten en complicaties 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D728E-8E83-4BB8-8523-6E2C289A24CF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7820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Uitdelen</a:t>
            </a:r>
            <a:r>
              <a:rPr lang="en-US" baseline="0" dirty="0" smtClean="0"/>
              <a:t> TB </a:t>
            </a:r>
            <a:r>
              <a:rPr lang="en-US" baseline="0" dirty="0" err="1" smtClean="0"/>
              <a:t>instructie</a:t>
            </a:r>
            <a:r>
              <a:rPr lang="en-US" baseline="0" dirty="0" smtClean="0"/>
              <a:t>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D728E-8E83-4BB8-8523-6E2C289A24CF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78209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Uitdelen</a:t>
            </a:r>
            <a:r>
              <a:rPr lang="en-US" baseline="0" dirty="0" smtClean="0"/>
              <a:t> TB </a:t>
            </a:r>
            <a:r>
              <a:rPr lang="en-US" baseline="0" dirty="0" err="1" smtClean="0"/>
              <a:t>instructie</a:t>
            </a:r>
            <a:r>
              <a:rPr lang="en-US" baseline="0" dirty="0" smtClean="0"/>
              <a:t>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D728E-8E83-4BB8-8523-6E2C289A24CF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7820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23-11-2020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23-11-2020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23-11-2020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23-11-2020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23-11-2020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23-11-2020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23-11-2020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23-11-2020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23-11-2020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23-11-2020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23-11-2020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CA6AB-F483-4DF1-8985-D2BED7C99E50}" type="datetimeFigureOut">
              <a:rPr lang="nl-NL" smtClean="0"/>
              <a:pPr/>
              <a:t>23-11-2020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628800"/>
            <a:ext cx="3847202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1763688" y="548680"/>
            <a:ext cx="6696744" cy="3168352"/>
          </a:xfrm>
          <a:ln w="57150">
            <a:solidFill>
              <a:srgbClr val="9A0058"/>
            </a:solidFill>
          </a:ln>
        </p:spPr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endParaRPr lang="nl-NL" sz="4000" b="1" dirty="0" smtClean="0">
              <a:ea typeface="Times New Roman"/>
              <a:cs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nl-NL" sz="4600" b="1" dirty="0" smtClean="0">
                <a:ea typeface="Times New Roman"/>
                <a:cs typeface="Times New Roman"/>
              </a:rPr>
              <a:t>Praktijk scholing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nl-NL" sz="3000" b="1" dirty="0" smtClean="0">
                <a:ea typeface="Times New Roman"/>
                <a:cs typeface="Times New Roman"/>
              </a:rPr>
              <a:t>Suprapubische katheter verwisselen en verzorgen</a:t>
            </a:r>
            <a:endParaRPr lang="en-US" sz="3000" b="1" dirty="0" smtClean="0"/>
          </a:p>
        </p:txBody>
      </p:sp>
      <p:sp>
        <p:nvSpPr>
          <p:cNvPr id="3" name="Rechthoek 2"/>
          <p:cNvSpPr/>
          <p:nvPr/>
        </p:nvSpPr>
        <p:spPr>
          <a:xfrm>
            <a:off x="1331640" y="6165304"/>
            <a:ext cx="55446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000" b="1" dirty="0"/>
              <a:t>Deze cursus </a:t>
            </a:r>
            <a:r>
              <a:rPr lang="nl-NL" sz="1000" b="1" dirty="0" smtClean="0"/>
              <a:t>…… </a:t>
            </a:r>
            <a:r>
              <a:rPr lang="nl-NL" sz="1000" b="1" dirty="0"/>
              <a:t>opgesteld door VVT instelling </a:t>
            </a:r>
            <a:r>
              <a:rPr lang="nl-NL" sz="1000" b="1" dirty="0" err="1"/>
              <a:t>Tangenborgh</a:t>
            </a:r>
            <a:r>
              <a:rPr lang="nl-NL" sz="1000" b="1" dirty="0"/>
              <a:t> en voldoet aan de richtlijnen van </a:t>
            </a:r>
            <a:r>
              <a:rPr lang="nl-NL" sz="1000" b="1" dirty="0" err="1"/>
              <a:t>Vilans</a:t>
            </a:r>
            <a:r>
              <a:rPr lang="nl-NL" sz="10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908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8526" y="1600200"/>
            <a:ext cx="456694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Programma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1115616" y="16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10 min	 	</a:t>
            </a:r>
            <a:r>
              <a:rPr lang="en-US" b="1" dirty="0" err="1" smtClean="0"/>
              <a:t>Algemene</a:t>
            </a:r>
            <a:r>
              <a:rPr lang="en-US" b="1" dirty="0" smtClean="0"/>
              <a:t> </a:t>
            </a:r>
            <a:r>
              <a:rPr lang="en-US" b="1" dirty="0" err="1" smtClean="0"/>
              <a:t>informatie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10 min	 	</a:t>
            </a:r>
            <a:r>
              <a:rPr lang="en-US" b="1" dirty="0" err="1" smtClean="0"/>
              <a:t>Theorie</a:t>
            </a:r>
            <a:r>
              <a:rPr lang="en-US" b="1" dirty="0" smtClean="0"/>
              <a:t> en </a:t>
            </a:r>
            <a:r>
              <a:rPr lang="en-US" b="1" dirty="0" err="1" smtClean="0"/>
              <a:t>achtergrond</a:t>
            </a:r>
            <a:r>
              <a:rPr lang="en-US" b="1" dirty="0"/>
              <a:t> </a:t>
            </a:r>
            <a:r>
              <a:rPr lang="en-US" b="1" dirty="0" smtClean="0"/>
              <a:t>				</a:t>
            </a:r>
            <a:r>
              <a:rPr lang="en-US" b="1" dirty="0" err="1" smtClean="0"/>
              <a:t>opfrissen</a:t>
            </a:r>
            <a:endParaRPr lang="en-US" b="1" dirty="0" smtClean="0"/>
          </a:p>
          <a:p>
            <a:pPr marL="457200" lvl="1" indent="0">
              <a:buNone/>
            </a:pPr>
            <a:endParaRPr lang="en-US" b="1" dirty="0" smtClean="0"/>
          </a:p>
          <a:p>
            <a:r>
              <a:rPr lang="en-US" b="1" dirty="0" smtClean="0"/>
              <a:t>35 min		</a:t>
            </a:r>
            <a:r>
              <a:rPr lang="en-US" b="1" dirty="0" err="1" smtClean="0"/>
              <a:t>Praktijktoetsing</a:t>
            </a:r>
            <a:endParaRPr lang="en-US" b="1" dirty="0" smtClean="0"/>
          </a:p>
          <a:p>
            <a:pPr marL="914400" lvl="2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5 min		</a:t>
            </a:r>
            <a:r>
              <a:rPr lang="en-US" b="1" dirty="0" err="1" smtClean="0"/>
              <a:t>Afronding</a:t>
            </a:r>
            <a:r>
              <a:rPr lang="en-US" b="1" dirty="0" smtClean="0"/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51168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925" y="1071563"/>
            <a:ext cx="4754563" cy="4713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Algemene</a:t>
            </a:r>
            <a:r>
              <a:rPr lang="en-US" b="1" dirty="0" smtClean="0"/>
              <a:t> </a:t>
            </a:r>
            <a:r>
              <a:rPr lang="en-US" b="1" dirty="0" err="1" smtClean="0"/>
              <a:t>informatie</a:t>
            </a:r>
            <a:r>
              <a:rPr lang="en-US" b="1" dirty="0" smtClean="0"/>
              <a:t>  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15616" y="1628800"/>
            <a:ext cx="8229600" cy="4525963"/>
          </a:xfrm>
        </p:spPr>
        <p:txBody>
          <a:bodyPr/>
          <a:lstStyle/>
          <a:p>
            <a:r>
              <a:rPr lang="en-US" dirty="0" err="1" smtClean="0"/>
              <a:t>Inleiding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Doelgroep</a:t>
            </a:r>
            <a:endParaRPr lang="en-US" dirty="0" smtClean="0"/>
          </a:p>
          <a:p>
            <a:r>
              <a:rPr lang="en-US" dirty="0" smtClean="0"/>
              <a:t>De </a:t>
            </a:r>
            <a:r>
              <a:rPr lang="en-US" dirty="0" err="1" smtClean="0"/>
              <a:t>cursus</a:t>
            </a:r>
            <a:endParaRPr lang="en-US" dirty="0" smtClean="0"/>
          </a:p>
          <a:p>
            <a:r>
              <a:rPr lang="en-US" dirty="0" err="1" smtClean="0"/>
              <a:t>Leerdoelen</a:t>
            </a:r>
            <a:endParaRPr lang="en-US" dirty="0" smtClean="0"/>
          </a:p>
          <a:p>
            <a:r>
              <a:rPr lang="en-US" dirty="0" smtClean="0"/>
              <a:t>V&amp;VN  </a:t>
            </a:r>
          </a:p>
          <a:p>
            <a:pPr marL="0" indent="0">
              <a:buNone/>
            </a:pPr>
            <a:endParaRPr lang="en-US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0650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925" y="1071563"/>
            <a:ext cx="4754563" cy="4713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Theorie</a:t>
            </a:r>
            <a:r>
              <a:rPr lang="en-US" dirty="0" smtClean="0"/>
              <a:t> </a:t>
            </a:r>
            <a:r>
              <a:rPr lang="en-US" b="1" dirty="0" smtClean="0"/>
              <a:t>en </a:t>
            </a:r>
            <a:r>
              <a:rPr lang="en-US" b="1" dirty="0" err="1" smtClean="0"/>
              <a:t>achtergrond</a:t>
            </a:r>
            <a:r>
              <a:rPr lang="en-US" b="1" dirty="0" smtClean="0"/>
              <a:t> </a:t>
            </a:r>
            <a:r>
              <a:rPr lang="en-US" b="1" dirty="0" err="1" smtClean="0"/>
              <a:t>opfrissen</a:t>
            </a:r>
            <a:r>
              <a:rPr lang="en-US" b="1" dirty="0" smtClean="0"/>
              <a:t>  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15616" y="1628800"/>
            <a:ext cx="8229600" cy="4525963"/>
          </a:xfrm>
        </p:spPr>
        <p:txBody>
          <a:bodyPr/>
          <a:lstStyle/>
          <a:p>
            <a:pPr marL="285750" lvl="0" indent="-285750">
              <a:spcBef>
                <a:spcPts val="0"/>
              </a:spcBef>
            </a:pPr>
            <a:r>
              <a:rPr lang="en-US" sz="1800" dirty="0" err="1">
                <a:solidFill>
                  <a:prstClr val="black"/>
                </a:solidFill>
              </a:rPr>
              <a:t>Wat</a:t>
            </a:r>
            <a:r>
              <a:rPr lang="en-US" sz="1800" dirty="0">
                <a:solidFill>
                  <a:prstClr val="black"/>
                </a:solidFill>
              </a:rPr>
              <a:t> is </a:t>
            </a:r>
            <a:r>
              <a:rPr lang="en-US" sz="1800" dirty="0" err="1" smtClean="0">
                <a:solidFill>
                  <a:prstClr val="black"/>
                </a:solidFill>
              </a:rPr>
              <a:t>een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</a:rPr>
              <a:t>suprapubische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</a:rPr>
              <a:t>katheter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endParaRPr lang="en-US" sz="1800" dirty="0">
              <a:solidFill>
                <a:prstClr val="black"/>
              </a:solidFill>
            </a:endParaRPr>
          </a:p>
          <a:p>
            <a:pPr marL="285750" lvl="0" indent="-285750">
              <a:spcBef>
                <a:spcPts val="0"/>
              </a:spcBef>
            </a:pPr>
            <a:r>
              <a:rPr lang="en-US" sz="1800" dirty="0" err="1">
                <a:solidFill>
                  <a:prstClr val="black"/>
                </a:solidFill>
              </a:rPr>
              <a:t>Anatomie</a:t>
            </a:r>
            <a:r>
              <a:rPr lang="en-US" sz="1800" dirty="0">
                <a:solidFill>
                  <a:prstClr val="black"/>
                </a:solidFill>
              </a:rPr>
              <a:t> en </a:t>
            </a:r>
            <a:r>
              <a:rPr lang="en-US" sz="1800" dirty="0" err="1">
                <a:solidFill>
                  <a:prstClr val="black"/>
                </a:solidFill>
              </a:rPr>
              <a:t>fysiologie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err="1">
                <a:solidFill>
                  <a:prstClr val="black"/>
                </a:solidFill>
              </a:rPr>
              <a:t>blaas</a:t>
            </a:r>
            <a:r>
              <a:rPr lang="en-US" sz="1800" dirty="0">
                <a:solidFill>
                  <a:prstClr val="black"/>
                </a:solidFill>
              </a:rPr>
              <a:t>, </a:t>
            </a:r>
            <a:r>
              <a:rPr lang="en-US" sz="1800" dirty="0" err="1">
                <a:solidFill>
                  <a:prstClr val="black"/>
                </a:solidFill>
              </a:rPr>
              <a:t>urinewegen</a:t>
            </a:r>
            <a:r>
              <a:rPr lang="en-US" sz="1800" dirty="0">
                <a:solidFill>
                  <a:prstClr val="black"/>
                </a:solidFill>
              </a:rPr>
              <a:t> en </a:t>
            </a:r>
            <a:r>
              <a:rPr lang="en-US" sz="1800" dirty="0" err="1">
                <a:solidFill>
                  <a:prstClr val="black"/>
                </a:solidFill>
              </a:rPr>
              <a:t>nieren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marL="285750" lvl="0" indent="-285750">
              <a:spcBef>
                <a:spcPts val="0"/>
              </a:spcBef>
            </a:pPr>
            <a:r>
              <a:rPr lang="en-US" sz="1800" dirty="0" err="1">
                <a:solidFill>
                  <a:prstClr val="black"/>
                </a:solidFill>
              </a:rPr>
              <a:t>Oorzaken</a:t>
            </a:r>
            <a:r>
              <a:rPr lang="en-US" sz="1800" dirty="0">
                <a:solidFill>
                  <a:prstClr val="black"/>
                </a:solidFill>
              </a:rPr>
              <a:t>, </a:t>
            </a:r>
            <a:r>
              <a:rPr lang="en-US" sz="1800" dirty="0" err="1">
                <a:solidFill>
                  <a:prstClr val="black"/>
                </a:solidFill>
              </a:rPr>
              <a:t>indicaties</a:t>
            </a:r>
            <a:r>
              <a:rPr lang="en-US" sz="1800" dirty="0">
                <a:solidFill>
                  <a:prstClr val="black"/>
                </a:solidFill>
              </a:rPr>
              <a:t>, contra </a:t>
            </a:r>
            <a:r>
              <a:rPr lang="en-US" sz="1800" dirty="0" err="1">
                <a:solidFill>
                  <a:prstClr val="black"/>
                </a:solidFill>
              </a:rPr>
              <a:t>indicaties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marL="285750" lvl="0" indent="-285750">
              <a:spcBef>
                <a:spcPts val="0"/>
              </a:spcBef>
            </a:pPr>
            <a:r>
              <a:rPr lang="en-US" sz="1800" dirty="0" err="1" smtClean="0">
                <a:solidFill>
                  <a:prstClr val="black"/>
                </a:solidFill>
              </a:rPr>
              <a:t>Verwisselen</a:t>
            </a:r>
            <a:r>
              <a:rPr lang="en-US" sz="1800" dirty="0" smtClean="0">
                <a:solidFill>
                  <a:prstClr val="black"/>
                </a:solidFill>
              </a:rPr>
              <a:t> van de </a:t>
            </a:r>
            <a:r>
              <a:rPr lang="en-US" sz="1800" dirty="0" err="1" smtClean="0">
                <a:solidFill>
                  <a:prstClr val="black"/>
                </a:solidFill>
              </a:rPr>
              <a:t>suprapubisch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</a:rPr>
              <a:t>katheter</a:t>
            </a:r>
            <a:endParaRPr lang="en-US" sz="1800" dirty="0" smtClean="0">
              <a:solidFill>
                <a:prstClr val="black"/>
              </a:solidFill>
            </a:endParaRPr>
          </a:p>
          <a:p>
            <a:pPr marL="285750" lvl="0" indent="-285750">
              <a:spcBef>
                <a:spcPts val="0"/>
              </a:spcBef>
            </a:pPr>
            <a:r>
              <a:rPr lang="en-US" sz="1800" dirty="0" err="1" smtClean="0">
                <a:solidFill>
                  <a:prstClr val="black"/>
                </a:solidFill>
              </a:rPr>
              <a:t>Verzorgen</a:t>
            </a:r>
            <a:r>
              <a:rPr lang="en-US" sz="1800" dirty="0" smtClean="0">
                <a:solidFill>
                  <a:prstClr val="black"/>
                </a:solidFill>
              </a:rPr>
              <a:t> van de </a:t>
            </a:r>
            <a:r>
              <a:rPr lang="en-US" sz="1800" dirty="0" err="1" smtClean="0">
                <a:solidFill>
                  <a:prstClr val="black"/>
                </a:solidFill>
              </a:rPr>
              <a:t>suprapubische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</a:rPr>
              <a:t>katheter</a:t>
            </a:r>
            <a:endParaRPr lang="en-US" sz="1800" dirty="0">
              <a:solidFill>
                <a:prstClr val="black"/>
              </a:solidFill>
            </a:endParaRPr>
          </a:p>
          <a:p>
            <a:pPr marL="285750" lvl="0" indent="-285750">
              <a:spcBef>
                <a:spcPts val="0"/>
              </a:spcBef>
            </a:pPr>
            <a:r>
              <a:rPr lang="en-US" sz="1800" dirty="0" err="1" smtClean="0">
                <a:solidFill>
                  <a:prstClr val="black"/>
                </a:solidFill>
              </a:rPr>
              <a:t>Complicaties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dirty="0">
                <a:solidFill>
                  <a:prstClr val="black"/>
                </a:solidFill>
              </a:rPr>
              <a:t>en </a:t>
            </a:r>
            <a:r>
              <a:rPr lang="en-US" sz="1800" dirty="0" err="1">
                <a:solidFill>
                  <a:prstClr val="black"/>
                </a:solidFill>
              </a:rPr>
              <a:t>mogelijke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err="1">
                <a:solidFill>
                  <a:prstClr val="black"/>
                </a:solidFill>
              </a:rPr>
              <a:t>acties</a:t>
            </a:r>
            <a:endParaRPr lang="en-US" sz="1800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nl-NL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3668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925" y="1071563"/>
            <a:ext cx="4754563" cy="4713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Praktijktraining</a:t>
            </a:r>
            <a:r>
              <a:rPr lang="en-US" b="1" dirty="0" smtClean="0"/>
              <a:t> en -</a:t>
            </a:r>
            <a:r>
              <a:rPr lang="en-US" b="1" dirty="0" err="1" smtClean="0"/>
              <a:t>toetsing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15616" y="1628800"/>
            <a:ext cx="8229600" cy="4525963"/>
          </a:xfrm>
        </p:spPr>
        <p:txBody>
          <a:bodyPr>
            <a:normAutofit/>
          </a:bodyPr>
          <a:lstStyle/>
          <a:p>
            <a:pPr marL="285750" lvl="0" indent="-285750">
              <a:spcBef>
                <a:spcPts val="0"/>
              </a:spcBef>
            </a:pPr>
            <a:r>
              <a:rPr lang="nl-NL" sz="1800" dirty="0">
                <a:solidFill>
                  <a:prstClr val="black"/>
                </a:solidFill>
              </a:rPr>
              <a:t>Het </a:t>
            </a:r>
            <a:r>
              <a:rPr lang="nl-NL" sz="1800" dirty="0" smtClean="0">
                <a:solidFill>
                  <a:prstClr val="black"/>
                </a:solidFill>
              </a:rPr>
              <a:t>verwisselen van de suprapubische katheter;</a:t>
            </a:r>
            <a:endParaRPr lang="nl-NL" sz="1800" dirty="0">
              <a:solidFill>
                <a:prstClr val="black"/>
              </a:solidFill>
            </a:endParaRPr>
          </a:p>
          <a:p>
            <a:pPr marL="285750" lvl="0" indent="-285750">
              <a:spcBef>
                <a:spcPts val="0"/>
              </a:spcBef>
            </a:pPr>
            <a:r>
              <a:rPr lang="nl-NL" sz="1800" dirty="0" smtClean="0">
                <a:solidFill>
                  <a:prstClr val="black"/>
                </a:solidFill>
              </a:rPr>
              <a:t>Het </a:t>
            </a:r>
            <a:r>
              <a:rPr lang="nl-NL" sz="1800" dirty="0">
                <a:solidFill>
                  <a:prstClr val="black"/>
                </a:solidFill>
              </a:rPr>
              <a:t>verzorgen van </a:t>
            </a:r>
            <a:r>
              <a:rPr lang="nl-NL" sz="1800" dirty="0" smtClean="0">
                <a:solidFill>
                  <a:prstClr val="black"/>
                </a:solidFill>
              </a:rPr>
              <a:t>de suprapubische katheter;</a:t>
            </a:r>
            <a:endParaRPr lang="nl-NL" sz="18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nl-NL" sz="1800" dirty="0">
              <a:solidFill>
                <a:prstClr val="black"/>
              </a:solidFill>
            </a:endParaRPr>
          </a:p>
          <a:p>
            <a:pPr marL="285750" lvl="0" indent="-285750">
              <a:spcBef>
                <a:spcPts val="0"/>
              </a:spcBef>
            </a:pPr>
            <a:r>
              <a:rPr lang="nl-NL" sz="1800" dirty="0">
                <a:solidFill>
                  <a:prstClr val="black"/>
                </a:solidFill>
              </a:rPr>
              <a:t>Communicatie met de zorgvragen over de handeling, bijwerkingen, (contra) indicaties en verloop (</a:t>
            </a:r>
            <a:r>
              <a:rPr lang="nl-NL" sz="1800" dirty="0" err="1">
                <a:solidFill>
                  <a:prstClr val="black"/>
                </a:solidFill>
              </a:rPr>
              <a:t>CanMeds</a:t>
            </a:r>
            <a:r>
              <a:rPr lang="nl-NL" sz="1800" dirty="0">
                <a:solidFill>
                  <a:prstClr val="black"/>
                </a:solidFill>
              </a:rPr>
              <a:t> communicatie);</a:t>
            </a:r>
          </a:p>
          <a:p>
            <a:pPr marL="0" indent="0">
              <a:buNone/>
            </a:pPr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pPr marL="0" indent="0">
              <a:buNone/>
            </a:pPr>
            <a:endParaRPr lang="en-US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94183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925" y="1071563"/>
            <a:ext cx="4754563" cy="4713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Afronding</a:t>
            </a:r>
            <a:r>
              <a:rPr lang="en-US" b="1" dirty="0" smtClean="0"/>
              <a:t> 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15616" y="1628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Relevante</a:t>
            </a:r>
            <a:r>
              <a:rPr lang="en-US" dirty="0" smtClean="0"/>
              <a:t> </a:t>
            </a:r>
            <a:r>
              <a:rPr lang="en-US" dirty="0" err="1" smtClean="0"/>
              <a:t>protocollen</a:t>
            </a:r>
            <a:r>
              <a:rPr lang="en-US" dirty="0" smtClean="0"/>
              <a:t> </a:t>
            </a:r>
            <a:r>
              <a:rPr lang="en-US" dirty="0" err="1" smtClean="0"/>
              <a:t>benoemen</a:t>
            </a:r>
            <a:endParaRPr lang="nl-NL" dirty="0" smtClean="0"/>
          </a:p>
          <a:p>
            <a:r>
              <a:rPr lang="nl-NL" dirty="0" smtClean="0"/>
              <a:t>Beleid voorbehouden en risicovolle handelingen </a:t>
            </a:r>
          </a:p>
          <a:p>
            <a:r>
              <a:rPr lang="nl-NL" dirty="0" err="1" smtClean="0"/>
              <a:t>Tangenborgh</a:t>
            </a:r>
            <a:r>
              <a:rPr lang="nl-NL" dirty="0" smtClean="0"/>
              <a:t> instructie </a:t>
            </a:r>
          </a:p>
          <a:p>
            <a:r>
              <a:rPr lang="nl-NL" dirty="0" smtClean="0"/>
              <a:t>Persoonlijk paspoort </a:t>
            </a:r>
          </a:p>
          <a:p>
            <a:pPr marL="0" indent="0">
              <a:buNone/>
            </a:pPr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pPr marL="0" indent="0">
              <a:buNone/>
            </a:pPr>
            <a:endParaRPr lang="en-US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47070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925" y="1071563"/>
            <a:ext cx="4754563" cy="4713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Bedankt</a:t>
            </a:r>
            <a:r>
              <a:rPr lang="en-US" b="1" dirty="0" smtClean="0"/>
              <a:t>!  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700808"/>
            <a:ext cx="7509520" cy="64807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nl-NL" sz="14400" b="1" dirty="0" smtClean="0"/>
          </a:p>
          <a:p>
            <a:pPr marL="0" indent="0" algn="ctr">
              <a:buNone/>
            </a:pPr>
            <a:endParaRPr lang="nl-NL" sz="14400" b="1" dirty="0"/>
          </a:p>
          <a:p>
            <a:pPr marL="0" indent="0" algn="ctr">
              <a:buNone/>
            </a:pPr>
            <a:r>
              <a:rPr lang="nl-NL" sz="14400" b="1" dirty="0" smtClean="0"/>
              <a:t>Tot de volgende keer </a:t>
            </a:r>
          </a:p>
          <a:p>
            <a:pPr marL="0" indent="0">
              <a:buNone/>
            </a:pPr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pPr marL="0" indent="0">
              <a:buNone/>
            </a:pPr>
            <a:endParaRPr lang="en-US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2520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1162</TotalTime>
  <Words>147</Words>
  <Application>Microsoft Office PowerPoint</Application>
  <PresentationFormat>Diavoorstelling (4:3)</PresentationFormat>
  <Paragraphs>53</Paragraphs>
  <Slides>7</Slides>
  <Notes>6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Office-thema</vt:lpstr>
      <vt:lpstr> </vt:lpstr>
      <vt:lpstr>Programma </vt:lpstr>
      <vt:lpstr>Algemene informatie  </vt:lpstr>
      <vt:lpstr>Theorie en achtergrond opfrissen  </vt:lpstr>
      <vt:lpstr>Praktijktraining en -toetsing</vt:lpstr>
      <vt:lpstr>Afronding </vt:lpstr>
      <vt:lpstr>Bedankt!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Susanne van der Weerd [Open Communicatiebureau]</dc:creator>
  <cp:lastModifiedBy>Zorggroep Tangenborgh</cp:lastModifiedBy>
  <cp:revision>93</cp:revision>
  <cp:lastPrinted>2018-04-23T12:24:25Z</cp:lastPrinted>
  <dcterms:created xsi:type="dcterms:W3CDTF">2015-10-28T15:03:40Z</dcterms:created>
  <dcterms:modified xsi:type="dcterms:W3CDTF">2020-11-23T09:48:27Z</dcterms:modified>
</cp:coreProperties>
</file>