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029" autoAdjust="0"/>
  </p:normalViewPr>
  <p:slideViewPr>
    <p:cSldViewPr snapToGrid="0" snapToObjects="1">
      <p:cViewPr>
        <p:scale>
          <a:sx n="77" d="100"/>
          <a:sy n="77" d="100"/>
        </p:scale>
        <p:origin x="-167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26E26-CB76-304C-835D-4847B854D2D9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6D2F6-5918-A44D-B8B9-F2007BD0028A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97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De module </a:t>
            </a:r>
            <a:r>
              <a:rPr lang="en-US" baseline="0" dirty="0" err="1" smtClean="0"/>
              <a:t>Basisvorming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Oncologie</a:t>
            </a:r>
            <a:r>
              <a:rPr lang="en-US" baseline="0" dirty="0" smtClean="0"/>
              <a:t> </a:t>
            </a:r>
            <a:r>
              <a:rPr lang="en-US" baseline="0" dirty="0" smtClean="0"/>
              <a:t>en de </a:t>
            </a:r>
            <a:r>
              <a:rPr lang="en-US" baseline="0" dirty="0" err="1" smtClean="0"/>
              <a:t>Vervolgopleiding</a:t>
            </a:r>
            <a:r>
              <a:rPr lang="en-US" baseline="0" dirty="0" smtClean="0"/>
              <a:t> 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Oncologieverpleegkunde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apart </a:t>
            </a:r>
            <a:r>
              <a:rPr lang="en-US" baseline="0" dirty="0" err="1" smtClean="0"/>
              <a:t>getrokken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waardoor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eerst</a:t>
            </a:r>
            <a:r>
              <a:rPr lang="en-US" baseline="0" dirty="0" smtClean="0"/>
              <a:t> de basis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aanbieden</a:t>
            </a:r>
            <a:r>
              <a:rPr lang="en-US" baseline="0" dirty="0" smtClean="0"/>
              <a:t> en in de VO direct de </a:t>
            </a:r>
            <a:r>
              <a:rPr lang="en-US" baseline="0" dirty="0" err="1" smtClean="0"/>
              <a:t>diepte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en het begin </a:t>
            </a:r>
            <a:r>
              <a:rPr lang="en-US" baseline="0" dirty="0" err="1" smtClean="0"/>
              <a:t>niveau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deelnemers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gelijk</a:t>
            </a:r>
            <a:r>
              <a:rPr lang="en-US" baseline="0" dirty="0" smtClean="0"/>
              <a:t> is.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Basisvorming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Oncologie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we </a:t>
            </a:r>
            <a:r>
              <a:rPr lang="en-US" baseline="0" dirty="0" err="1"/>
              <a:t>meerdere</a:t>
            </a:r>
            <a:r>
              <a:rPr lang="en-US" baseline="0" dirty="0"/>
              <a:t> </a:t>
            </a:r>
            <a:r>
              <a:rPr lang="en-US" baseline="0" dirty="0" err="1"/>
              <a:t>keren</a:t>
            </a:r>
            <a:r>
              <a:rPr lang="en-US" baseline="0" dirty="0"/>
              <a:t> per </a:t>
            </a:r>
            <a:r>
              <a:rPr lang="en-US" baseline="0" dirty="0" err="1"/>
              <a:t>jaar</a:t>
            </a:r>
            <a:r>
              <a:rPr lang="en-US" baseline="0"/>
              <a:t> </a:t>
            </a:r>
            <a:r>
              <a:rPr lang="en-US" baseline="0" smtClean="0"/>
              <a:t>aanbieden</a:t>
            </a:r>
            <a:r>
              <a:rPr lang="en-US" baseline="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6D2F6-5918-A44D-B8B9-F2007BD0028A}" type="slidenum">
              <a:rPr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6317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latin typeface="Calibri" charset="0"/>
              </a:rPr>
              <a:t>Inhoud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Basis</a:t>
            </a:r>
            <a:r>
              <a:rPr lang="en-US" baseline="0" dirty="0" err="1" smtClean="0">
                <a:latin typeface="Calibri" charset="0"/>
              </a:rPr>
              <a:t>vorming</a:t>
            </a:r>
            <a:r>
              <a:rPr lang="en-US" baseline="0" dirty="0" smtClean="0">
                <a:latin typeface="Calibri" charset="0"/>
              </a:rPr>
              <a:t> </a:t>
            </a:r>
            <a:r>
              <a:rPr lang="en-US" baseline="0" dirty="0" err="1" smtClean="0">
                <a:latin typeface="Calibri" charset="0"/>
              </a:rPr>
              <a:t>Oncologie</a:t>
            </a:r>
            <a:r>
              <a:rPr lang="en-US" baseline="0" dirty="0" smtClean="0">
                <a:latin typeface="Calibri" charset="0"/>
              </a:rPr>
              <a:t>. Aan </a:t>
            </a:r>
            <a:r>
              <a:rPr lang="en-US" baseline="0" dirty="0" err="1" smtClean="0">
                <a:latin typeface="Calibri" charset="0"/>
              </a:rPr>
              <a:t>te</a:t>
            </a:r>
            <a:r>
              <a:rPr lang="en-US" baseline="0" dirty="0" smtClean="0">
                <a:latin typeface="Calibri" charset="0"/>
              </a:rPr>
              <a:t> </a:t>
            </a:r>
            <a:r>
              <a:rPr lang="en-US" baseline="0" dirty="0" err="1" smtClean="0">
                <a:latin typeface="Calibri" charset="0"/>
              </a:rPr>
              <a:t>bieden</a:t>
            </a:r>
            <a:r>
              <a:rPr lang="en-US" baseline="0" dirty="0" smtClean="0">
                <a:latin typeface="Calibri" charset="0"/>
              </a:rPr>
              <a:t> voor </a:t>
            </a:r>
            <a:r>
              <a:rPr lang="en-US" baseline="0" dirty="0" err="1" smtClean="0">
                <a:latin typeface="Calibri" charset="0"/>
              </a:rPr>
              <a:t>een</a:t>
            </a:r>
            <a:r>
              <a:rPr lang="en-US" baseline="0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bredere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doelgroep</a:t>
            </a:r>
            <a:r>
              <a:rPr lang="en-US" dirty="0" smtClean="0">
                <a:latin typeface="Calibri" charset="0"/>
              </a:rPr>
              <a:t>, </a:t>
            </a:r>
            <a:r>
              <a:rPr lang="en-US" dirty="0" err="1" smtClean="0">
                <a:latin typeface="Calibri" charset="0"/>
              </a:rPr>
              <a:t>zoals</a:t>
            </a:r>
            <a:r>
              <a:rPr lang="en-US" dirty="0" smtClean="0">
                <a:latin typeface="Calibri" charset="0"/>
              </a:rPr>
              <a:t> trainees in </a:t>
            </a:r>
            <a:r>
              <a:rPr lang="en-US" dirty="0" err="1" smtClean="0">
                <a:latin typeface="Calibri" charset="0"/>
              </a:rPr>
              <a:t>tweede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periode</a:t>
            </a:r>
            <a:r>
              <a:rPr lang="en-US" dirty="0" smtClean="0">
                <a:latin typeface="Calibri" charset="0"/>
              </a:rPr>
              <a:t>, </a:t>
            </a:r>
            <a:r>
              <a:rPr lang="en-US" dirty="0" err="1" smtClean="0">
                <a:latin typeface="Calibri" charset="0"/>
              </a:rPr>
              <a:t>voorwerkers</a:t>
            </a:r>
            <a:r>
              <a:rPr lang="en-US" dirty="0" smtClean="0">
                <a:latin typeface="Calibri" charset="0"/>
              </a:rPr>
              <a:t> en </a:t>
            </a:r>
            <a:r>
              <a:rPr lang="en-US" dirty="0" err="1" smtClean="0">
                <a:latin typeface="Calibri" charset="0"/>
              </a:rPr>
              <a:t>verpleegkundigen</a:t>
            </a:r>
            <a:r>
              <a:rPr lang="en-US" dirty="0" smtClean="0">
                <a:latin typeface="Calibri" charset="0"/>
              </a:rPr>
              <a:t> die (</a:t>
            </a:r>
            <a:r>
              <a:rPr lang="en-US" dirty="0" err="1" smtClean="0">
                <a:latin typeface="Calibri" charset="0"/>
              </a:rPr>
              <a:t>nog</a:t>
            </a:r>
            <a:r>
              <a:rPr lang="en-US" dirty="0" smtClean="0">
                <a:latin typeface="Calibri" charset="0"/>
              </a:rPr>
              <a:t>) </a:t>
            </a:r>
            <a:r>
              <a:rPr lang="en-US" dirty="0" err="1" smtClean="0">
                <a:latin typeface="Calibri" charset="0"/>
              </a:rPr>
              <a:t>niet</a:t>
            </a:r>
            <a:r>
              <a:rPr lang="en-US" dirty="0" smtClean="0">
                <a:latin typeface="Calibri" charset="0"/>
              </a:rPr>
              <a:t> de VO </a:t>
            </a:r>
            <a:r>
              <a:rPr lang="en-US" dirty="0" err="1" smtClean="0">
                <a:latin typeface="Calibri" charset="0"/>
              </a:rPr>
              <a:t>gaan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doen</a:t>
            </a:r>
            <a:r>
              <a:rPr lang="en-US" dirty="0" smtClean="0">
                <a:latin typeface="Calibri" charset="0"/>
              </a:rPr>
              <a:t>. </a:t>
            </a:r>
            <a:r>
              <a:rPr lang="en-US" dirty="0" err="1" smtClean="0">
                <a:latin typeface="Calibri" charset="0"/>
              </a:rPr>
              <a:t>Maar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ook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om</a:t>
            </a:r>
            <a:r>
              <a:rPr lang="en-US" dirty="0" smtClean="0">
                <a:latin typeface="Calibri" charset="0"/>
              </a:rPr>
              <a:t> extern in de </a:t>
            </a:r>
            <a:r>
              <a:rPr lang="en-US" dirty="0" err="1" smtClean="0">
                <a:latin typeface="Calibri" charset="0"/>
              </a:rPr>
              <a:t>markt</a:t>
            </a:r>
            <a:r>
              <a:rPr lang="en-US" baseline="0" dirty="0" smtClean="0">
                <a:latin typeface="Calibri" charset="0"/>
              </a:rPr>
              <a:t> </a:t>
            </a:r>
            <a:r>
              <a:rPr lang="en-US" baseline="0" dirty="0" err="1" smtClean="0">
                <a:latin typeface="Calibri" charset="0"/>
              </a:rPr>
              <a:t>te</a:t>
            </a:r>
            <a:r>
              <a:rPr lang="en-US" baseline="0" dirty="0" smtClean="0">
                <a:latin typeface="Calibri" charset="0"/>
              </a:rPr>
              <a:t> </a:t>
            </a:r>
            <a:r>
              <a:rPr lang="en-US" baseline="0" dirty="0" err="1" smtClean="0">
                <a:latin typeface="Calibri" charset="0"/>
              </a:rPr>
              <a:t>zetten</a:t>
            </a:r>
            <a:r>
              <a:rPr lang="en-US" baseline="0" dirty="0" smtClean="0">
                <a:latin typeface="Calibri" charset="0"/>
              </a:rPr>
              <a:t>.</a:t>
            </a:r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D94D8C-A684-5646-B54A-ECBC01516B36}" type="slidenum">
              <a:rPr lang="nl-NL">
                <a:latin typeface="Calibri" charset="0"/>
              </a:rPr>
              <a:pPr eaLnBrk="1" hangingPunct="1"/>
              <a:t>2</a:t>
            </a:fld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22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285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6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90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35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1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27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63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89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25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84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FCC05-859D-D74D-B028-68ABF7D202EF}" type="datetimeFigureOut">
              <a:rPr lang="nl-NL"/>
              <a:pPr/>
              <a:t>26-2-2017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86FC-E841-9643-BBBC-4DBC42FA2FA7}" type="slidenum">
              <a:rPr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55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812" y="233363"/>
            <a:ext cx="8750188" cy="6236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4424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marL="0" indent="0" algn="ctr">
              <a:buFont typeface="Wingdings" charset="0"/>
              <a:buNone/>
            </a:pPr>
            <a:r>
              <a:rPr lang="nl-NL" b="1" cap="none" dirty="0">
                <a:solidFill>
                  <a:schemeClr val="accent2"/>
                </a:solidFill>
                <a:latin typeface="+mn-lt"/>
              </a:rPr>
              <a:t>BASISVORMING ONCOLOGIE</a:t>
            </a:r>
            <a:endParaRPr lang="en-US" b="1" cap="none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1341438"/>
            <a:ext cx="2808287" cy="11509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sz="1600" b="1" dirty="0" err="1">
                <a:solidFill>
                  <a:srgbClr val="FFFFFF"/>
                </a:solidFill>
              </a:rPr>
              <a:t>Doel:</a:t>
            </a: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Basis kennis en vaardigheden oncologie </a:t>
            </a: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2924175"/>
            <a:ext cx="2808287" cy="11525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sz="1600" b="1" dirty="0" err="1">
                <a:solidFill>
                  <a:srgbClr val="FFFFFF"/>
                </a:solidFill>
              </a:rPr>
              <a:t>Doelgroep:</a:t>
            </a: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Voorwerkers, trainees en verpleegkundigen</a:t>
            </a: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313" y="4581525"/>
            <a:ext cx="2808287" cy="11509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sz="1600" b="1" dirty="0" err="1">
                <a:solidFill>
                  <a:srgbClr val="FFFFFF"/>
                </a:solidFill>
              </a:rPr>
              <a:t>Duur:</a:t>
            </a: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rgbClr val="FFFFFF"/>
                </a:solidFill>
              </a:rPr>
              <a:t>4 </a:t>
            </a:r>
            <a:r>
              <a:rPr lang="en-US" sz="1600" dirty="0" err="1">
                <a:solidFill>
                  <a:srgbClr val="FFFFFF"/>
                </a:solidFill>
              </a:rPr>
              <a:t>lesdagen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verdeeld</a:t>
            </a:r>
            <a:r>
              <a:rPr lang="en-US" sz="1600" dirty="0">
                <a:solidFill>
                  <a:srgbClr val="FFFFFF"/>
                </a:solidFill>
              </a:rPr>
              <a:t> over 3 </a:t>
            </a:r>
            <a:r>
              <a:rPr lang="en-US" sz="1600" dirty="0" err="1">
                <a:solidFill>
                  <a:srgbClr val="FFFFFF"/>
                </a:solidFill>
              </a:rPr>
              <a:t>maanden</a:t>
            </a:r>
            <a:r>
              <a:rPr lang="en-US" sz="1600" dirty="0">
                <a:solidFill>
                  <a:srgbClr val="FFFFFF"/>
                </a:solidFill>
              </a:rPr>
              <a:t> / </a:t>
            </a:r>
            <a:r>
              <a:rPr lang="en-US" sz="1600" dirty="0" err="1">
                <a:solidFill>
                  <a:srgbClr val="FFFFFF"/>
                </a:solidFill>
              </a:rPr>
              <a:t>deel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optioneel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5738" y="1341438"/>
            <a:ext cx="4608512" cy="43910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Inhoud</a:t>
            </a:r>
            <a:r>
              <a:rPr lang="en-US" sz="1600" dirty="0">
                <a:solidFill>
                  <a:srgbClr val="FFFFFF"/>
                </a:solidFill>
              </a:rPr>
              <a:t>:</a:t>
            </a: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Veiligheid</a:t>
            </a:r>
            <a:r>
              <a:rPr lang="en-US" sz="1600" dirty="0">
                <a:solidFill>
                  <a:srgbClr val="FFFFFF"/>
                </a:solidFill>
              </a:rPr>
              <a:t> (</a:t>
            </a:r>
            <a:r>
              <a:rPr lang="en-US" sz="1600" dirty="0" err="1">
                <a:solidFill>
                  <a:srgbClr val="FFFFFF"/>
                </a:solidFill>
              </a:rPr>
              <a:t>cytostatica</a:t>
            </a:r>
            <a:r>
              <a:rPr lang="en-US" sz="1600" dirty="0">
                <a:solidFill>
                  <a:srgbClr val="FFFFFF"/>
                </a:solidFill>
              </a:rPr>
              <a:t> en </a:t>
            </a:r>
            <a:r>
              <a:rPr lang="en-US" sz="1600" dirty="0" err="1">
                <a:solidFill>
                  <a:srgbClr val="FFFFFF"/>
                </a:solidFill>
              </a:rPr>
              <a:t>straling</a:t>
            </a:r>
            <a:r>
              <a:rPr lang="en-US" sz="1600" dirty="0">
                <a:solidFill>
                  <a:srgbClr val="FFFFFF"/>
                </a:solidFill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rgbClr val="FFFFFF"/>
                </a:solidFill>
              </a:rPr>
              <a:t>MDO: Shared Decision Making</a:t>
            </a: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Methodieken</a:t>
            </a:r>
            <a:r>
              <a:rPr lang="en-US" sz="1600" dirty="0">
                <a:solidFill>
                  <a:srgbClr val="FFFFFF"/>
                </a:solidFill>
              </a:rPr>
              <a:t>: </a:t>
            </a:r>
            <a:r>
              <a:rPr lang="en-US" sz="1600" dirty="0" err="1">
                <a:solidFill>
                  <a:srgbClr val="FFFFFF"/>
                </a:solidFill>
              </a:rPr>
              <a:t>Klinisch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Redeneren</a:t>
            </a:r>
            <a:r>
              <a:rPr lang="en-US" sz="1600" dirty="0">
                <a:solidFill>
                  <a:srgbClr val="FFFFFF"/>
                </a:solidFill>
              </a:rPr>
              <a:t>, </a:t>
            </a:r>
            <a:r>
              <a:rPr lang="en-US" sz="1600" dirty="0" err="1">
                <a:solidFill>
                  <a:srgbClr val="FFFFFF"/>
                </a:solidFill>
              </a:rPr>
              <a:t>Palliatief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Redeneren</a:t>
            </a:r>
            <a:r>
              <a:rPr lang="en-US" sz="1600" dirty="0">
                <a:solidFill>
                  <a:srgbClr val="FFFFFF"/>
                </a:solidFill>
              </a:rPr>
              <a:t>, </a:t>
            </a:r>
            <a:r>
              <a:rPr lang="en-US" sz="1600" dirty="0" err="1">
                <a:solidFill>
                  <a:srgbClr val="FFFFFF"/>
                </a:solidFill>
              </a:rPr>
              <a:t>Ethiek</a:t>
            </a: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Inleiding</a:t>
            </a:r>
            <a:r>
              <a:rPr lang="en-US" sz="1600" dirty="0">
                <a:solidFill>
                  <a:srgbClr val="FFFFFF"/>
                </a:solidFill>
              </a:rPr>
              <a:t> in de </a:t>
            </a:r>
            <a:r>
              <a:rPr lang="en-US" sz="1600" dirty="0" err="1">
                <a:solidFill>
                  <a:srgbClr val="FFFFFF"/>
                </a:solidFill>
              </a:rPr>
              <a:t>oncologie</a:t>
            </a:r>
            <a:r>
              <a:rPr lang="en-US" sz="1600" dirty="0">
                <a:solidFill>
                  <a:srgbClr val="FFFFFF"/>
                </a:solidFill>
              </a:rPr>
              <a:t>: </a:t>
            </a:r>
            <a:r>
              <a:rPr lang="en-US" sz="1600" dirty="0" err="1">
                <a:solidFill>
                  <a:srgbClr val="FFFFFF"/>
                </a:solidFill>
              </a:rPr>
              <a:t>Kennis</a:t>
            </a:r>
            <a:r>
              <a:rPr lang="en-US" sz="1600" dirty="0">
                <a:solidFill>
                  <a:srgbClr val="FFFFFF"/>
                </a:solidFill>
              </a:rPr>
              <a:t> over </a:t>
            </a:r>
            <a:r>
              <a:rPr lang="en-US" sz="1600" dirty="0" err="1">
                <a:solidFill>
                  <a:srgbClr val="FFFFFF"/>
                </a:solidFill>
              </a:rPr>
              <a:t>kanker</a:t>
            </a:r>
            <a:r>
              <a:rPr lang="en-US" sz="1600" dirty="0">
                <a:solidFill>
                  <a:srgbClr val="FFFFFF"/>
                </a:solidFill>
              </a:rPr>
              <a:t>, </a:t>
            </a: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meest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voorkomende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tumoren</a:t>
            </a:r>
            <a:r>
              <a:rPr lang="en-US" sz="1600" dirty="0">
                <a:solidFill>
                  <a:srgbClr val="FFFFFF"/>
                </a:solidFill>
              </a:rPr>
              <a:t> en </a:t>
            </a:r>
            <a:r>
              <a:rPr lang="en-US" sz="1600" dirty="0" err="1">
                <a:solidFill>
                  <a:srgbClr val="FFFFFF"/>
                </a:solidFill>
              </a:rPr>
              <a:t>oncologische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behandelingen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rgbClr val="FFFFFF"/>
                </a:solidFill>
              </a:rPr>
              <a:t>Basis </a:t>
            </a:r>
            <a:r>
              <a:rPr lang="en-US" sz="1600" dirty="0" err="1">
                <a:solidFill>
                  <a:srgbClr val="FFFFFF"/>
                </a:solidFill>
              </a:rPr>
              <a:t>communicatieve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vaardigheden</a:t>
            </a:r>
            <a:r>
              <a:rPr lang="en-US" sz="1600" dirty="0">
                <a:solidFill>
                  <a:srgbClr val="FFFFFF"/>
                </a:solidFill>
              </a:rPr>
              <a:t>: </a:t>
            </a:r>
            <a:r>
              <a:rPr lang="en-US" sz="1600" dirty="0" err="1">
                <a:solidFill>
                  <a:srgbClr val="FFFFFF"/>
                </a:solidFill>
              </a:rPr>
              <a:t>voorlichting</a:t>
            </a:r>
            <a:r>
              <a:rPr lang="en-US" sz="1600" dirty="0">
                <a:solidFill>
                  <a:srgbClr val="FFFFFF"/>
                </a:solidFill>
              </a:rPr>
              <a:t>,</a:t>
            </a: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reflecteren</a:t>
            </a: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Profileren</a:t>
            </a:r>
            <a:r>
              <a:rPr lang="en-US" sz="1600" dirty="0">
                <a:solidFill>
                  <a:srgbClr val="FFFFFF"/>
                </a:solidFill>
              </a:rPr>
              <a:t>: workshop </a:t>
            </a:r>
            <a:r>
              <a:rPr lang="en-US" sz="1600" dirty="0" err="1">
                <a:solidFill>
                  <a:srgbClr val="FFFFFF"/>
                </a:solidFill>
              </a:rPr>
              <a:t>beroepsvereniging</a:t>
            </a:r>
            <a:r>
              <a:rPr lang="en-US" sz="1600" dirty="0">
                <a:solidFill>
                  <a:srgbClr val="FFFFFF"/>
                </a:solidFill>
              </a:rPr>
              <a:t>,</a:t>
            </a: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</a:rPr>
              <a:t>introductie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leertraject</a:t>
            </a:r>
            <a:r>
              <a:rPr lang="en-US" sz="1600" dirty="0">
                <a:solidFill>
                  <a:srgbClr val="FFFFFF"/>
                </a:solidFill>
              </a:rPr>
              <a:t>, </a:t>
            </a:r>
            <a:r>
              <a:rPr lang="en-US" sz="1600" dirty="0" err="1">
                <a:solidFill>
                  <a:srgbClr val="FFFFFF"/>
                </a:solidFill>
              </a:rPr>
              <a:t>nieuwe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ontwikkelingen</a:t>
            </a:r>
            <a:r>
              <a:rPr lang="en-US" sz="1600" dirty="0">
                <a:solidFill>
                  <a:srgbClr val="FFFFFF"/>
                </a:solidFill>
              </a:rPr>
              <a:t>,</a:t>
            </a:r>
          </a:p>
          <a:p>
            <a:pPr>
              <a:defRPr/>
            </a:pPr>
            <a:r>
              <a:rPr lang="en-US" sz="1600" dirty="0">
                <a:solidFill>
                  <a:srgbClr val="FFFFFF"/>
                </a:solidFill>
              </a:rPr>
              <a:t>basis Evidence Based Practice</a:t>
            </a:r>
          </a:p>
          <a:p>
            <a:pPr>
              <a:defRPr/>
            </a:pPr>
            <a:endParaRPr lang="en-US" sz="1600" dirty="0" err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47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177</Words>
  <Application>Microsoft Office PowerPoint</Application>
  <PresentationFormat>Diavoorstelling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 Theme</vt:lpstr>
      <vt:lpstr>Dia 1</vt:lpstr>
      <vt:lpstr>BASISVORMING ONCOLOGIE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VERVOLGOPLEIDING ONCOLOGIEVERPLEEGKUNDE NIEUWE STIJL AVL ACADEMIE</dc:title>
  <dc:creator>M</dc:creator>
  <cp:lastModifiedBy>L.Overbeek</cp:lastModifiedBy>
  <cp:revision>30</cp:revision>
  <dcterms:created xsi:type="dcterms:W3CDTF">2016-08-29T04:25:39Z</dcterms:created>
  <dcterms:modified xsi:type="dcterms:W3CDTF">2017-02-26T14:03:19Z</dcterms:modified>
</cp:coreProperties>
</file>