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8" r:id="rId4"/>
    <p:sldId id="267" r:id="rId5"/>
    <p:sldId id="259" r:id="rId6"/>
    <p:sldId id="266" r:id="rId7"/>
    <p:sldId id="262" r:id="rId8"/>
    <p:sldId id="264" r:id="rId9"/>
    <p:sldId id="265" r:id="rId10"/>
    <p:sldId id="269" r:id="rId11"/>
    <p:sldId id="270" r:id="rId12"/>
    <p:sldId id="271" r:id="rId13"/>
    <p:sldId id="272" r:id="rId14"/>
    <p:sldId id="273" r:id="rId15"/>
    <p:sldId id="274" r:id="rId16"/>
    <p:sldId id="275" r:id="rId17"/>
    <p:sldId id="280" r:id="rId18"/>
    <p:sldId id="277" r:id="rId19"/>
    <p:sldId id="282" r:id="rId20"/>
    <p:sldId id="276" r:id="rId21"/>
    <p:sldId id="278" r:id="rId22"/>
  </p:sldIdLst>
  <p:sldSz cx="12192000" cy="6858000"/>
  <p:notesSz cx="6858000" cy="1295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210F1-E73D-6CA5-F09E-57A55EFEDA84}" v="49" dt="2020-01-15T10:04:15.851"/>
    <p1510:client id="{48D0D10F-6464-3502-7E3A-33445E019831}" v="6026" dt="2020-01-02T14:52:43.012"/>
    <p1510:client id="{4C450B73-3FDD-5154-C5BB-E190AC0FEE6C}" v="24" dt="2020-03-12T13:54:01.103"/>
    <p1510:client id="{AD13E2D4-588A-DA5E-D8FF-7CA14488F7B8}" v="1851" dt="2020-01-18T13:58:58.246"/>
    <p1510:client id="{B8A70F64-5AC8-CEC2-B825-5DCDBA9B0C02}" v="156" dt="2020-01-18T15:30:48.120"/>
    <p1510:client id="{CF795A44-104F-8DBD-ACA9-90199367ECF0}" v="679" dt="2020-01-09T14:09:26.252"/>
    <p1510:client id="{D4220A7F-74CA-6487-D5B4-FF1C13F34C2B}" v="2543" dt="2020-01-15T15:46:23.996"/>
    <p1510:client id="{D83AA336-9266-112D-165F-E4551F5044D2}" v="78" dt="2020-01-20T08:55:51.084"/>
    <p1510:client id="{EDC1235B-D6B0-35D5-E5F1-52068A826924}" v="1" dt="2020-03-05T11:19:19.241"/>
    <p1510:client id="{EFE4A816-73E8-CFFF-4FCF-A8241E24E5F6}" v="6" dt="2020-01-23T07:34:46.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theme" Target="theme/theme1.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viewProps" Target="view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microsoft.com/office/2015/10/relationships/revisionInfo" Target="revisionInfo.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presProps" Target="presProps.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notesMaster" Target="notesMasters/notesMaster1.xml" Id="rId23"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tableStyles" Target="tableStyles.xml" Id="rId27"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213A7-83E7-4A96-B8B3-6375F3C7E7C3}" type="datetimeFigureOut">
              <a:rPr lang="nl"/>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111EA-CDAA-4712-955D-D679AD09430B}" type="slidenum">
              <a:rPr lang="nl"/>
              <a:t>‹#›</a:t>
            </a:fld>
            <a:endParaRPr lang="en-US"/>
          </a:p>
        </p:txBody>
      </p:sp>
    </p:spTree>
    <p:extLst>
      <p:ext uri="{BB962C8B-B14F-4D97-AF65-F5344CB8AC3E}">
        <p14:creationId xmlns:p14="http://schemas.microsoft.com/office/powerpoint/2010/main" val="9562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cy__6cUqk2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jksoverheid.nl/onderwerpen/voorbehouden-handelingen/regels-rondom-voorbehouden-handeling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Inhoudsopgave:</a:t>
            </a:r>
          </a:p>
          <a:p>
            <a:r>
              <a:rPr lang="nl-NL" dirty="0">
                <a:cs typeface="Calibri"/>
              </a:rPr>
              <a:t>Welkom bij deze les risicovolle- en </a:t>
            </a:r>
            <a:r>
              <a:rPr lang="nl-NL">
                <a:cs typeface="Calibri"/>
              </a:rPr>
              <a:t>voorbehouden</a:t>
            </a:r>
            <a:r>
              <a:rPr lang="nl-NL" dirty="0">
                <a:cs typeface="Calibri"/>
              </a:rPr>
              <a:t> handelingen "pakket 1".</a:t>
            </a:r>
            <a:endParaRPr lang="nl-NL" dirty="0"/>
          </a:p>
          <a:p>
            <a:r>
              <a:rPr lang="nl-NL">
                <a:cs typeface="Calibri"/>
              </a:rPr>
              <a:t>Allereerst worden de definities van risicovolle- en voorbehouden handelingen kort gelezen.</a:t>
            </a:r>
          </a:p>
          <a:p>
            <a:r>
              <a:rPr lang="nl-NL">
                <a:cs typeface="Calibri"/>
              </a:rPr>
              <a:t>Daarna wordt de theorie kort behandeld. ISZA scholingen gaat ervan uit, dat iedereen de basis kent. Er wordt niet uitgebreid ingegaan op kleine punten. De meest voorkomende punten in de thuiszorg komen naar voren. Vragen stellen tussendoor mag, maar liever ga ik in één keer door, om niet te lang te doen over de PowerPoint. Per onderdeel is er een X aantal minuten voor uitgetrokken, zoals aangegeven staat. </a:t>
            </a:r>
            <a:endParaRPr lang="nl-NL"/>
          </a:p>
        </p:txBody>
      </p:sp>
      <p:sp>
        <p:nvSpPr>
          <p:cNvPr id="4" name="Slide Number Placeholder 3"/>
          <p:cNvSpPr>
            <a:spLocks noGrp="1"/>
          </p:cNvSpPr>
          <p:nvPr>
            <p:ph type="sldNum" sz="quarter" idx="5"/>
          </p:nvPr>
        </p:nvSpPr>
        <p:spPr/>
        <p:txBody>
          <a:bodyPr/>
          <a:lstStyle/>
          <a:p>
            <a:fld id="{803111EA-CDAA-4712-955D-D679AD09430B}" type="slidenum">
              <a:rPr lang="nl"/>
              <a:t>2</a:t>
            </a:fld>
            <a:endParaRPr lang="en-US"/>
          </a:p>
        </p:txBody>
      </p:sp>
    </p:spTree>
    <p:extLst>
      <p:ext uri="{BB962C8B-B14F-4D97-AF65-F5344CB8AC3E}">
        <p14:creationId xmlns:p14="http://schemas.microsoft.com/office/powerpoint/2010/main" val="141726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Waarom bloedglucose meten: in de thuiszorg komen vooral 1, 2, 3, en 5 voor</a:t>
            </a:r>
          </a:p>
          <a:p>
            <a:pPr marL="228600" indent="-228600">
              <a:buAutoNum type="arabicPeriod"/>
            </a:pPr>
            <a:r>
              <a:rPr lang="nl-NL" dirty="0"/>
              <a:t>om de diagnose diabetes mellitus te stellen</a:t>
            </a:r>
            <a:endParaRPr lang="nl-NL" dirty="0">
              <a:cs typeface="Calibri" panose="020F0502020204030204"/>
            </a:endParaRPr>
          </a:p>
          <a:p>
            <a:pPr marL="228600" indent="-228600">
              <a:buAutoNum type="arabicPeriod"/>
            </a:pPr>
            <a:r>
              <a:rPr lang="nl-NL" dirty="0"/>
              <a:t>om te controleren hoe de bloedglucosewaarden reageren op de behandeling met insuline en/of op voeding, lichamelijke activiteit, stress of ziekte</a:t>
            </a:r>
            <a:endParaRPr lang="nl-NL" dirty="0">
              <a:cs typeface="Calibri" panose="020F0502020204030204"/>
            </a:endParaRPr>
          </a:p>
          <a:p>
            <a:pPr marL="228600" indent="-228600">
              <a:buAutoNum type="arabicPeriod"/>
            </a:pPr>
            <a:r>
              <a:rPr lang="nl-NL" dirty="0"/>
              <a:t>bij verdenking of voorkoming van ontregeling zoals hypo- en hyperglykemie</a:t>
            </a:r>
            <a:endParaRPr lang="nl-NL" dirty="0">
              <a:cs typeface="Calibri" panose="020F0502020204030204"/>
            </a:endParaRPr>
          </a:p>
          <a:p>
            <a:pPr marL="228600" indent="-228600">
              <a:buAutoNum type="arabicPeriod"/>
            </a:pPr>
            <a:r>
              <a:rPr lang="nl-NL" dirty="0"/>
              <a:t>als evaluatie (van de behandeling) na een met de arts afgesproken periode</a:t>
            </a:r>
            <a:endParaRPr lang="nl-NL" dirty="0">
              <a:cs typeface="Calibri" panose="020F0502020204030204"/>
            </a:endParaRPr>
          </a:p>
          <a:p>
            <a:pPr marL="228600" indent="-228600">
              <a:buAutoNum type="arabicPeriod"/>
            </a:pPr>
            <a:r>
              <a:rPr lang="nl-NL" dirty="0"/>
              <a:t>bij het gebruik van bloedglucosewaarde beïnvloedende medicijnen zoals corticosteroïden</a:t>
            </a:r>
            <a:endParaRPr lang="nl-NL" dirty="0">
              <a:cs typeface="Calibri" panose="020F0502020204030204"/>
            </a:endParaRPr>
          </a:p>
          <a:p>
            <a:pPr marL="228600" indent="-228600">
              <a:buAutoNum type="arabicPeriod"/>
            </a:pPr>
            <a:r>
              <a:rPr lang="nl-NL" dirty="0"/>
              <a:t>als voorbereiding op een operatieve ingreep</a:t>
            </a:r>
            <a:endParaRPr lang="nl-NL" dirty="0">
              <a:cs typeface="Calibri" panose="020F0502020204030204"/>
            </a:endParaRPr>
          </a:p>
          <a:p>
            <a:pPr marL="228600" indent="-228600">
              <a:buAutoNum type="arabicPeriod"/>
            </a:pPr>
            <a:r>
              <a:rPr lang="nl-NL" dirty="0"/>
              <a:t>bij risico op zwangerschapsdiabetes</a:t>
            </a:r>
            <a:endParaRPr lang="nl-NL" dirty="0">
              <a:cs typeface="Calibri" panose="020F0502020204030204"/>
            </a:endParaRPr>
          </a:p>
          <a:p>
            <a:endParaRPr lang="nl-NL" b="1" dirty="0">
              <a:cs typeface="Calibri" panose="020F0502020204030204"/>
            </a:endParaRPr>
          </a:p>
          <a:p>
            <a:r>
              <a:rPr lang="nl-NL" b="1" dirty="0" err="1">
                <a:cs typeface="Calibri"/>
              </a:rPr>
              <a:t>Blds</a:t>
            </a:r>
            <a:r>
              <a:rPr lang="nl-NL" b="1" dirty="0">
                <a:cs typeface="Calibri"/>
              </a:rPr>
              <a:t> N met DMII: </a:t>
            </a:r>
            <a:r>
              <a:rPr lang="nl-NL" dirty="0">
                <a:cs typeface="Calibri"/>
              </a:rPr>
              <a:t>vingerprik &lt;6.1 en veneus 4.5-8</a:t>
            </a:r>
          </a:p>
          <a:p>
            <a:r>
              <a:rPr lang="nl-NL" b="1" dirty="0" err="1">
                <a:cs typeface="Calibri"/>
              </a:rPr>
              <a:t>Blds</a:t>
            </a:r>
            <a:r>
              <a:rPr lang="nl-NL" b="1" dirty="0">
                <a:cs typeface="Calibri"/>
              </a:rPr>
              <a:t> na 2u na maaltijd met DMII: </a:t>
            </a:r>
            <a:r>
              <a:rPr lang="nl-NL" dirty="0">
                <a:cs typeface="Calibri" panose="020F0502020204030204"/>
              </a:rPr>
              <a:t>vingerprik &lt;7.8 en veneus &lt;9</a:t>
            </a:r>
          </a:p>
          <a:p>
            <a:endParaRPr lang="nl-NL" dirty="0">
              <a:cs typeface="Calibri" panose="020F0502020204030204"/>
            </a:endParaRPr>
          </a:p>
          <a:p>
            <a:r>
              <a:rPr lang="nl-NL" dirty="0">
                <a:cs typeface="Calibri" panose="020F0502020204030204"/>
              </a:rPr>
              <a:t>Vragen voor deelnemers:</a:t>
            </a:r>
          </a:p>
          <a:p>
            <a:r>
              <a:rPr lang="nl-NL" b="1" dirty="0">
                <a:cs typeface="Calibri" panose="020F0502020204030204"/>
              </a:rPr>
              <a:t>Waar prik je? </a:t>
            </a:r>
            <a:r>
              <a:rPr lang="nl-NL" dirty="0">
                <a:cs typeface="Calibri" panose="020F0502020204030204"/>
              </a:rPr>
              <a:t>De zijkanten van de vingers, deze regelmatig afwisselen. De middelvinger, ringvinger of pink en dan afwisselen: linkerhand, rechterhand, zijkanten. Niet in de vingertoppen prikken, daar zitten de meeste tastzintuigen. Deze worden verstoord als hier geprikt wordt.</a:t>
            </a:r>
          </a:p>
          <a:p>
            <a:r>
              <a:rPr lang="nl-NL" b="1" dirty="0">
                <a:cs typeface="Calibri" panose="020F0502020204030204"/>
              </a:rPr>
              <a:t>Waarom prik je niet in elke vinger? </a:t>
            </a:r>
            <a:r>
              <a:rPr lang="nl-NL" dirty="0">
                <a:cs typeface="Calibri" panose="020F0502020204030204"/>
              </a:rPr>
              <a:t>Liever niet in de duim of wijsvinger, </a:t>
            </a:r>
            <a:r>
              <a:rPr lang="nl-NL" dirty="0" err="1">
                <a:cs typeface="Calibri" panose="020F0502020204030204"/>
              </a:rPr>
              <a:t>ivm</a:t>
            </a:r>
            <a:r>
              <a:rPr lang="nl-NL" dirty="0">
                <a:cs typeface="Calibri" panose="020F0502020204030204"/>
              </a:rPr>
              <a:t> de gevoeligheid. U pakt het meeste op met deze 2 vinger.</a:t>
            </a:r>
          </a:p>
          <a:p>
            <a:r>
              <a:rPr lang="nl-NL" b="1" dirty="0"/>
              <a:t>Ga je stuwen/drukken/duwen als er weinig bloed komt?</a:t>
            </a:r>
            <a:r>
              <a:rPr lang="nl-NL" dirty="0">
                <a:cs typeface="Calibri" panose="020F0502020204030204"/>
              </a:rPr>
              <a:t> Nee, dit niet doen. Anders kan er wondvocht meekomen en dan is de glucose uitslag afwijkend.</a:t>
            </a:r>
            <a:endParaRPr lang="nl-NL" dirty="0"/>
          </a:p>
          <a:p>
            <a:endParaRPr lang="nl-NL" b="1" dirty="0">
              <a:cs typeface="Calibri" panose="020F0502020204030204"/>
            </a:endParaRPr>
          </a:p>
        </p:txBody>
      </p:sp>
      <p:sp>
        <p:nvSpPr>
          <p:cNvPr id="4" name="Slide Number Placeholder 3"/>
          <p:cNvSpPr>
            <a:spLocks noGrp="1"/>
          </p:cNvSpPr>
          <p:nvPr>
            <p:ph type="sldNum" sz="quarter" idx="5"/>
          </p:nvPr>
        </p:nvSpPr>
        <p:spPr/>
        <p:txBody>
          <a:bodyPr/>
          <a:lstStyle/>
          <a:p>
            <a:fld id="{803111EA-CDAA-4712-955D-D679AD09430B}" type="slidenum">
              <a:rPr lang="nl"/>
              <a:t>11</a:t>
            </a:fld>
            <a:endParaRPr lang="en-US"/>
          </a:p>
        </p:txBody>
      </p:sp>
    </p:spTree>
    <p:extLst>
      <p:ext uri="{BB962C8B-B14F-4D97-AF65-F5344CB8AC3E}">
        <p14:creationId xmlns:p14="http://schemas.microsoft.com/office/powerpoint/2010/main" val="306677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Benodigdheden, werkwijze, en complicaties: we volgen hierbij het protocol van </a:t>
            </a:r>
            <a:r>
              <a:rPr lang="nl-NL" dirty="0" err="1"/>
              <a:t>Vilans</a:t>
            </a:r>
            <a:r>
              <a:rPr lang="nl-NL" dirty="0"/>
              <a:t>, dit is klassikaal besproken.</a:t>
            </a:r>
            <a:br>
              <a:rPr lang="nl-NL" dirty="0">
                <a:cs typeface="+mn-lt"/>
              </a:rPr>
            </a:br>
            <a:r>
              <a:rPr lang="nl-NL" dirty="0"/>
              <a:t>Deelnemers vragen of ze op de hoogte zijn van de complicaties, wat te doen bij complicaties.</a:t>
            </a:r>
            <a:endParaRPr lang="en-US" dirty="0"/>
          </a:p>
          <a:p>
            <a:pPr>
              <a:lnSpc>
                <a:spcPct val="90000"/>
              </a:lnSpc>
              <a:spcBef>
                <a:spcPts val="1000"/>
              </a:spcBef>
            </a:pPr>
            <a:r>
              <a:rPr lang="nl-NL" dirty="0"/>
              <a:t>Complicaties: </a:t>
            </a:r>
          </a:p>
          <a:p>
            <a:pPr>
              <a:buFont typeface="Arial"/>
              <a:buChar char="•"/>
            </a:pPr>
            <a:r>
              <a:rPr lang="nl-NL" dirty="0"/>
              <a:t> Er vormt zich geen mooie bloeddruppel --&gt;Zorg dat de vinger van de cliënt warm en droog is. Prik zo nodig opnieuw in een andere vinger. </a:t>
            </a:r>
            <a:endParaRPr lang="nl-NL" dirty="0">
              <a:cs typeface="Calibri" panose="020F0502020204030204"/>
            </a:endParaRPr>
          </a:p>
          <a:p>
            <a:pPr>
              <a:buFont typeface="Arial"/>
              <a:buChar char="•"/>
            </a:pPr>
            <a:r>
              <a:rPr lang="nl-NL" dirty="0"/>
              <a:t> De meter gaat niet aan --&gt; Controleer de batterij, probeer opnieuw.</a:t>
            </a:r>
            <a:endParaRPr lang="nl-NL" dirty="0">
              <a:cs typeface="Calibri" panose="020F0502020204030204"/>
            </a:endParaRPr>
          </a:p>
          <a:p>
            <a:pPr>
              <a:buFont typeface="Arial"/>
              <a:buChar char="•"/>
            </a:pPr>
            <a:r>
              <a:rPr lang="nl-NL" dirty="0"/>
              <a:t> De meter geeft geen bloedglucosewaarde aan --&gt; Voer de test opnieuw uit.</a:t>
            </a:r>
            <a:endParaRPr lang="nl-NL" dirty="0">
              <a:cs typeface="Calibri" panose="020F0502020204030204"/>
            </a:endParaRPr>
          </a:p>
          <a:p>
            <a:pPr marL="171450" indent="-171450">
              <a:lnSpc>
                <a:spcPct val="90000"/>
              </a:lnSpc>
              <a:spcBef>
                <a:spcPts val="1000"/>
              </a:spcBef>
              <a:buFont typeface="Arial,Sans-Serif"/>
              <a:buChar char="•"/>
            </a:pPr>
            <a:endParaRPr lang="nl-NL" dirty="0">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12</a:t>
            </a:fld>
            <a:endParaRPr lang="en-US"/>
          </a:p>
        </p:txBody>
      </p:sp>
    </p:spTree>
    <p:extLst>
      <p:ext uri="{BB962C8B-B14F-4D97-AF65-F5344CB8AC3E}">
        <p14:creationId xmlns:p14="http://schemas.microsoft.com/office/powerpoint/2010/main" val="223307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Tijdens deze training wordt er geoefend, met het toedienen van insuline met een injectiepen met een insulinepatroon in het subcutane weefsel. Dit is de meest voorkomende vorm van toedienen bij cliënten in de thuiszorg. </a:t>
            </a:r>
          </a:p>
          <a:p>
            <a:endParaRPr lang="nl-NL" dirty="0">
              <a:cs typeface="Calibri"/>
            </a:endParaRPr>
          </a:p>
          <a:p>
            <a:r>
              <a:rPr lang="nl-NL" b="1" dirty="0">
                <a:cs typeface="Calibri"/>
              </a:rPr>
              <a:t>Injectiegebieden (volgende 2 dia's gaan hier ook over): </a:t>
            </a:r>
            <a:endParaRPr lang="nl-NL" dirty="0">
              <a:cs typeface="Calibri"/>
            </a:endParaRPr>
          </a:p>
          <a:p>
            <a:r>
              <a:rPr lang="nl-NL" dirty="0"/>
              <a:t>Probeer rekening te houden met de injectiegewoonten van de cliënt. Geschikte injectiegebieden voor het subcutaan injecteren van insuline zijn:</a:t>
            </a:r>
            <a:endParaRPr lang="nl-NL" dirty="0">
              <a:cs typeface="Calibri"/>
            </a:endParaRPr>
          </a:p>
          <a:p>
            <a:pPr marL="171450" indent="-171450">
              <a:buFont typeface="Arial"/>
              <a:buChar char="•"/>
            </a:pPr>
            <a:r>
              <a:rPr lang="nl-NL" dirty="0"/>
              <a:t>het gebied rondom de navel (ongeveer 1 cm rond de navel vrijlaten), zie rotatiekaart buik volgende dia</a:t>
            </a:r>
            <a:endParaRPr lang="nl-NL" dirty="0">
              <a:cs typeface="Calibri"/>
            </a:endParaRPr>
          </a:p>
          <a:p>
            <a:pPr marL="171450" indent="-171450">
              <a:buFont typeface="Arial"/>
              <a:buChar char="•"/>
            </a:pPr>
            <a:r>
              <a:rPr lang="nl-NL" dirty="0"/>
              <a:t>boven/buitenkant van bovenbeen (handbreedte boven de knie vrijlaten)</a:t>
            </a:r>
            <a:endParaRPr lang="nl-NL" dirty="0">
              <a:cs typeface="Calibri"/>
            </a:endParaRPr>
          </a:p>
          <a:p>
            <a:pPr marL="171450" indent="-171450">
              <a:buFont typeface="Arial"/>
              <a:buChar char="•"/>
            </a:pPr>
            <a:r>
              <a:rPr lang="nl-NL" dirty="0"/>
              <a:t>billen (bovenste buitenste deel) lijn trekken vanaf bilnaad en daar een kruis van maken. Dan buitenste bovenste kwadrant prikken.</a:t>
            </a:r>
            <a:endParaRPr lang="nl-NL" dirty="0">
              <a:cs typeface="Calibri"/>
            </a:endParaRPr>
          </a:p>
          <a:p>
            <a:pPr>
              <a:lnSpc>
                <a:spcPct val="90000"/>
              </a:lnSpc>
              <a:spcBef>
                <a:spcPts val="1000"/>
              </a:spcBef>
            </a:pPr>
            <a:endParaRPr lang="nl-NL" dirty="0">
              <a:cs typeface="Calibri"/>
            </a:endParaRPr>
          </a:p>
          <a:p>
            <a:pPr>
              <a:lnSpc>
                <a:spcPct val="90000"/>
              </a:lnSpc>
              <a:spcBef>
                <a:spcPts val="1000"/>
              </a:spcBef>
            </a:pPr>
            <a:r>
              <a:rPr lang="nl-NL" b="1" dirty="0"/>
              <a:t>Aandachtspunten vóór injecteren?</a:t>
            </a:r>
            <a:endParaRPr lang="nl-NL" b="1" dirty="0">
              <a:cs typeface="Calibri" panose="020F0502020204030204"/>
            </a:endParaRPr>
          </a:p>
          <a:p>
            <a:pPr marL="171450" indent="-171450">
              <a:buFont typeface="Arial"/>
              <a:buChar char="•"/>
            </a:pPr>
            <a:r>
              <a:rPr lang="nl-NL" dirty="0"/>
              <a:t>Observeer de huid voor injecteren op tekenen van </a:t>
            </a:r>
            <a:r>
              <a:rPr lang="nl-NL" err="1"/>
              <a:t>lipohypertrofie</a:t>
            </a:r>
            <a:r>
              <a:rPr lang="nl-NL" dirty="0"/>
              <a:t>, oedeem, ontsteking. Injecteer </a:t>
            </a:r>
            <a:r>
              <a:rPr lang="nl-NL" b="1" dirty="0"/>
              <a:t>nooit </a:t>
            </a:r>
            <a:r>
              <a:rPr lang="nl-NL" dirty="0"/>
              <a:t>in een beschadigde huid.</a:t>
            </a:r>
            <a:endParaRPr lang="nl-NL" dirty="0">
              <a:cs typeface="Calibri"/>
            </a:endParaRPr>
          </a:p>
          <a:p>
            <a:pPr marL="171450" indent="-171450">
              <a:buFont typeface="Arial"/>
              <a:buChar char="•"/>
            </a:pPr>
            <a:r>
              <a:rPr lang="nl-NL" dirty="0"/>
              <a:t>Zwenk de insulinepen </a:t>
            </a:r>
            <a:r>
              <a:rPr lang="nl-NL" b="1" dirty="0"/>
              <a:t>met troebele insuline minstens 10 keer heen en wee</a:t>
            </a:r>
            <a:r>
              <a:rPr lang="nl-NL" dirty="0"/>
              <a:t>r, zo nodig vaker tot </a:t>
            </a:r>
            <a:r>
              <a:rPr lang="nl-NL" b="1" dirty="0"/>
              <a:t>een volledig gemengd, egaal uitziende wittige substantie</a:t>
            </a:r>
            <a:r>
              <a:rPr lang="nl-NL" dirty="0"/>
              <a:t> is bereikt. Dit is om afwijkingen in de samenstelling van de insuline te voorkomen.</a:t>
            </a:r>
            <a:endParaRPr lang="nl-NL" dirty="0">
              <a:cs typeface="Calibri"/>
            </a:endParaRPr>
          </a:p>
          <a:p>
            <a:pPr marL="171450" indent="-171450">
              <a:buFont typeface="Arial"/>
              <a:buChar char="•"/>
            </a:pPr>
            <a:r>
              <a:rPr lang="nl-NL" dirty="0"/>
              <a:t>Spuit het insulinepatroon, </a:t>
            </a:r>
            <a:r>
              <a:rPr lang="nl-NL" b="1" dirty="0"/>
              <a:t>bij een lage dosering troebele insuline en bij aanwezigheid van minder dan 12 IE in het patroon niet helemaal leeg</a:t>
            </a:r>
            <a:r>
              <a:rPr lang="nl-NL" dirty="0"/>
              <a:t>. De hoeveelheid kan dan niet meer gemengd worden. Neem een nieuw insulinepatroon.</a:t>
            </a:r>
            <a:endParaRPr lang="nl-NL" dirty="0">
              <a:cs typeface="Calibri"/>
            </a:endParaRPr>
          </a:p>
          <a:p>
            <a:pPr marL="171450" indent="-171450">
              <a:buFont typeface="Arial"/>
              <a:buChar char="•"/>
            </a:pPr>
            <a:r>
              <a:rPr lang="nl-NL" dirty="0"/>
              <a:t>Dien de insuline bij voorkeur op </a:t>
            </a:r>
            <a:r>
              <a:rPr lang="nl-NL" b="1" dirty="0"/>
              <a:t>kamertemperatuur </a:t>
            </a:r>
            <a:r>
              <a:rPr lang="nl-NL" dirty="0"/>
              <a:t>toe, dit geeft </a:t>
            </a:r>
            <a:r>
              <a:rPr lang="nl-NL" b="1" dirty="0"/>
              <a:t>minder pijn en ongemak</a:t>
            </a:r>
            <a:r>
              <a:rPr lang="nl-NL" dirty="0"/>
              <a:t>.</a:t>
            </a:r>
            <a:endParaRPr lang="nl-NL" dirty="0">
              <a:cs typeface="Calibri"/>
            </a:endParaRPr>
          </a:p>
          <a:p>
            <a:pPr marL="171450" indent="-171450">
              <a:buFont typeface="Arial"/>
              <a:buChar char="•"/>
            </a:pPr>
            <a:r>
              <a:rPr lang="nl-NL" dirty="0"/>
              <a:t>Ontlucht de insulinepen vóór elke injectie, </a:t>
            </a:r>
            <a:r>
              <a:rPr lang="nl-NL" b="1" dirty="0"/>
              <a:t>door 2 IE weg te spuiten met de pennaald</a:t>
            </a:r>
            <a:r>
              <a:rPr lang="nl-NL" dirty="0"/>
              <a:t> naar boven of beneden gericht, totdat er een druppel insuline uit de naald komt.</a:t>
            </a:r>
            <a:endParaRPr lang="nl-NL" dirty="0">
              <a:cs typeface="Calibri"/>
            </a:endParaRPr>
          </a:p>
          <a:p>
            <a:endParaRPr lang="nl-NL" dirty="0"/>
          </a:p>
          <a:p>
            <a:r>
              <a:rPr lang="nl-NL" b="1" dirty="0"/>
              <a:t>De opnamesnelheid van insuline wordt beïnvloed door:</a:t>
            </a:r>
            <a:endParaRPr lang="nl-NL" b="1" dirty="0">
              <a:cs typeface="Calibri"/>
            </a:endParaRPr>
          </a:p>
          <a:p>
            <a:pPr marL="171450" indent="-171450">
              <a:buFont typeface="Arial"/>
              <a:buChar char="•"/>
            </a:pPr>
            <a:r>
              <a:rPr lang="nl-NL"/>
              <a:t>Het gebied waar wordt gespoten. In de buik wordt humane insuline twee keer sneller opgenomen dan in het bovenbeen. Voor analoge insuline geldt dat de absorptiesnelheid niet afhankelijk is van de injectieplaats. Bij de handout zit er een schema, die laat zien wat humane en analogge insuline doet.</a:t>
            </a:r>
          </a:p>
          <a:p>
            <a:pPr marL="171450" indent="-171450">
              <a:buFont typeface="Arial"/>
              <a:buChar char="•"/>
            </a:pPr>
            <a:r>
              <a:rPr lang="nl-NL" dirty="0"/>
              <a:t>De injectietechniek (te ondiep of te diep injecteren).</a:t>
            </a:r>
            <a:endParaRPr lang="nl-NL" dirty="0">
              <a:cs typeface="Calibri"/>
            </a:endParaRPr>
          </a:p>
          <a:p>
            <a:pPr marL="171450" indent="-171450">
              <a:buFont typeface="Arial"/>
              <a:buChar char="•"/>
            </a:pPr>
            <a:r>
              <a:rPr lang="nl-NL" dirty="0"/>
              <a:t>Spierpompwerking: het gebruik van de spier vlak na de injectie (bijvoorbeeld bij fietsen).</a:t>
            </a:r>
            <a:endParaRPr lang="nl-NL" dirty="0">
              <a:cs typeface="Calibri"/>
            </a:endParaRPr>
          </a:p>
          <a:p>
            <a:pPr marL="171450" indent="-171450">
              <a:buFont typeface="Arial"/>
              <a:buChar char="•"/>
            </a:pPr>
            <a:r>
              <a:rPr lang="nl-NL" dirty="0"/>
              <a:t>Temperatuursverandering: een warm bad of sauna versnelt de insulineopname.</a:t>
            </a:r>
            <a:endParaRPr lang="nl-NL" dirty="0">
              <a:cs typeface="Calibri"/>
            </a:endParaRPr>
          </a:p>
          <a:p>
            <a:pPr marL="171450" indent="-171450">
              <a:buFont typeface="Arial"/>
              <a:buChar char="•"/>
            </a:pPr>
            <a:r>
              <a:rPr lang="nl-NL" dirty="0"/>
              <a:t>Het roken van een sigaret vertraagt de insulineopname door vasoconstrictie (vaatvernauwing).</a:t>
            </a:r>
            <a:endParaRPr lang="nl-NL" dirty="0">
              <a:cs typeface="Calibri"/>
            </a:endParaRPr>
          </a:p>
          <a:p>
            <a:pPr marL="171450" indent="-171450">
              <a:buFont typeface="Arial"/>
              <a:buChar char="•"/>
            </a:pPr>
            <a:r>
              <a:rPr lang="nl-NL" dirty="0"/>
              <a:t>Spuitdefecten: hypertrofie (bulten, harde schijven) of atrofie (kuilen) van het injectiegebied. Hierbij verloopt de insulineopname onvoorspelbaar.</a:t>
            </a:r>
            <a:endParaRPr lang="nl-NL" dirty="0">
              <a:cs typeface="Calibri"/>
            </a:endParaRPr>
          </a:p>
          <a:p>
            <a:endParaRPr lang="nl-NL" b="1" dirty="0">
              <a:cs typeface="Calibri"/>
            </a:endParaRPr>
          </a:p>
          <a:p>
            <a:r>
              <a:rPr lang="nl-NL" b="1" dirty="0">
                <a:cs typeface="Calibri"/>
              </a:rPr>
              <a:t>Grote dosis insuline: splitsen ja/nee en waarom?</a:t>
            </a:r>
            <a:endParaRPr lang="nl-NL" dirty="0"/>
          </a:p>
          <a:p>
            <a:r>
              <a:rPr lang="nl-NL" dirty="0"/>
              <a:t>De gewoonte om een grotere dosis insuline (&gt; 50 EH) te splitsen is bij analoge insuline geen standaard advies. Niet splitsen betekent voor de cliënt een keer minder injecteren. Raadpleeg daarom de bijsluiter of onderstaand</a:t>
            </a:r>
            <a:r>
              <a:rPr lang="nl-NL" strike="sngStrike" dirty="0"/>
              <a:t>e</a:t>
            </a:r>
            <a:r>
              <a:rPr lang="nl-NL" dirty="0"/>
              <a:t> schema over de maximaal in één keer toe te dienen hoeveelheid insuline. </a:t>
            </a:r>
            <a:endParaRPr lang="nl-NL" dirty="0">
              <a:cs typeface="Calibri"/>
            </a:endParaRPr>
          </a:p>
          <a:p>
            <a:endParaRPr lang="nl-NL" b="1" dirty="0">
              <a:cs typeface="Calibri"/>
            </a:endParaRPr>
          </a:p>
          <a:p>
            <a:r>
              <a:rPr lang="nl-NL" b="1" dirty="0">
                <a:cs typeface="Calibri"/>
              </a:rPr>
              <a:t>V&amp;VN en EADV (beroepsvereniging voor diabeteszorgverleners):</a:t>
            </a:r>
            <a:endParaRPr lang="nl-NL" dirty="0">
              <a:cs typeface="Calibri"/>
            </a:endParaRPr>
          </a:p>
          <a:p>
            <a:r>
              <a:rPr lang="nl-NL" b="1" dirty="0"/>
              <a:t>Een standaard dosering waarbij insuline gesplitst moet worden, kan niet worden gegeven. Er is in de literatuur géén bewijs gevonden dat een groter volume toegediende insuline leidt tot een vertraging van de absorptie of tot meer pijnklachten.</a:t>
            </a:r>
            <a:endParaRPr lang="nl-NL" b="1" dirty="0">
              <a:cs typeface="Calibri"/>
            </a:endParaRPr>
          </a:p>
          <a:p>
            <a:pPr marL="171450" indent="-171450">
              <a:buFont typeface="Arial"/>
              <a:buChar char="•"/>
            </a:pPr>
            <a:endParaRPr lang="nl-NL" dirty="0">
              <a:cs typeface="Calibri"/>
            </a:endParaRPr>
          </a:p>
          <a:p>
            <a:r>
              <a:rPr lang="nl-NL" b="1" dirty="0">
                <a:cs typeface="Calibri"/>
              </a:rPr>
              <a:t>Na injectie, wat wel en niet doen?</a:t>
            </a:r>
          </a:p>
          <a:p>
            <a:pPr marL="171450" indent="-171450">
              <a:buFont typeface="Arial"/>
              <a:buChar char="•"/>
            </a:pPr>
            <a:r>
              <a:rPr lang="nl-NL" dirty="0"/>
              <a:t>Laat de pennaald 10 seconden of langer in de huid na het toedienen van insuline, om eventuele lekkage te minimaliseren.</a:t>
            </a:r>
            <a:endParaRPr lang="nl-NL" dirty="0">
              <a:cs typeface="Calibri"/>
            </a:endParaRPr>
          </a:p>
          <a:p>
            <a:pPr marL="171450" indent="-171450">
              <a:buFont typeface="Arial"/>
              <a:buChar char="•"/>
            </a:pPr>
            <a:r>
              <a:rPr lang="nl-NL" dirty="0"/>
              <a:t>Masseer de huid </a:t>
            </a:r>
            <a:r>
              <a:rPr lang="nl-NL" b="1" dirty="0"/>
              <a:t>niet</a:t>
            </a:r>
            <a:r>
              <a:rPr lang="nl-NL" dirty="0"/>
              <a:t>. Massage kan het werkingsprofiel van insuline onvoorspelbaar beïnvloeden.</a:t>
            </a:r>
            <a:endParaRPr lang="nl-NL" dirty="0">
              <a:cs typeface="Calibri"/>
            </a:endParaRPr>
          </a:p>
          <a:p>
            <a:pPr marL="171450" indent="-171450">
              <a:buFont typeface="Arial"/>
              <a:buChar char="•"/>
            </a:pPr>
            <a:r>
              <a:rPr lang="nl-NL" dirty="0"/>
              <a:t>De pennaald wordt direct na de injectie van de insulinepen verwijderd. Dit voorkomt lekkage van insuline uit de penvulling en het voorkomt dat er lucht in de penvulling komt.</a:t>
            </a:r>
            <a:endParaRPr lang="nl-NL" dirty="0">
              <a:cs typeface="Calibri"/>
            </a:endParaRPr>
          </a:p>
          <a:p>
            <a:r>
              <a:rPr lang="nl-NL" dirty="0">
                <a:cs typeface="Calibri"/>
              </a:rPr>
              <a:t> </a:t>
            </a:r>
          </a:p>
          <a:p>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13</a:t>
            </a:fld>
            <a:endParaRPr lang="en-US"/>
          </a:p>
        </p:txBody>
      </p:sp>
    </p:spTree>
    <p:extLst>
      <p:ext uri="{BB962C8B-B14F-4D97-AF65-F5344CB8AC3E}">
        <p14:creationId xmlns:p14="http://schemas.microsoft.com/office/powerpoint/2010/main" val="199530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Foto spreekt voor zich.</a:t>
            </a:r>
            <a:endParaRPr lang="en-US" dirty="0">
              <a:cs typeface="Calibri"/>
            </a:endParaRPr>
          </a:p>
          <a:p>
            <a:endParaRPr lang="en-US" dirty="0">
              <a:cs typeface="Calibri"/>
            </a:endParaRPr>
          </a:p>
          <a:p>
            <a:r>
              <a:rPr lang="en-US"/>
              <a:t>Waarom injecteren:</a:t>
            </a:r>
            <a:endParaRPr lang="en-US" dirty="0"/>
          </a:p>
          <a:p>
            <a:pPr marL="228600" indent="-228600">
              <a:buAutoNum type="arabicPeriod"/>
            </a:pPr>
            <a:r>
              <a:rPr lang="en-US"/>
              <a:t>Snel resultaat</a:t>
            </a:r>
            <a:endParaRPr lang="en-US" dirty="0"/>
          </a:p>
          <a:p>
            <a:pPr marL="228600" indent="-228600">
              <a:buAutoNum type="arabicPeriod"/>
            </a:pPr>
            <a:r>
              <a:rPr lang="en-US"/>
              <a:t>Medicatie niet werkzaam als het met spijsverteringssappen in contact komt</a:t>
            </a:r>
            <a:endParaRPr lang="en-US" dirty="0"/>
          </a:p>
          <a:p>
            <a:pPr marL="228600" indent="-228600">
              <a:buAutoNum type="arabicPeriod"/>
            </a:pPr>
            <a:r>
              <a:rPr lang="en-US"/>
              <a:t>Medicatie kan niet oraal worden ingenomen</a:t>
            </a:r>
            <a:endParaRPr lang="en-US" dirty="0"/>
          </a:p>
          <a:p>
            <a:pPr marL="228600" indent="-228600">
              <a:buAutoNum type="arabicPeriod"/>
            </a:pPr>
            <a:r>
              <a:rPr lang="en-US"/>
              <a:t>Cliënt wil geen orale medicatie innemen (wet dwang.... eerst wilsonbekwaam)</a:t>
            </a:r>
            <a:endParaRPr lang="en-US" dirty="0"/>
          </a:p>
          <a:p>
            <a:pPr marL="228600" indent="-228600">
              <a:buAutoNum type="arabicPeriod"/>
            </a:pPr>
            <a:r>
              <a:rPr lang="en-US"/>
              <a:t>Medicatie is alleen verkrijgbaar als injectie</a:t>
            </a:r>
            <a:endParaRPr lang="en-US" dirty="0"/>
          </a:p>
          <a:p>
            <a:endParaRPr lang="en-US" dirty="0"/>
          </a:p>
          <a:p>
            <a:r>
              <a:rPr lang="en-US"/>
              <a:t>Welke 5 checks vóórdat er geïnjecteerd wordt:</a:t>
            </a:r>
            <a:endParaRPr lang="en-US" dirty="0"/>
          </a:p>
          <a:p>
            <a:pPr marL="228600" indent="-228600">
              <a:buAutoNum type="arabicPeriod"/>
            </a:pPr>
            <a:r>
              <a:rPr lang="en-US"/>
              <a:t>Juiste cliënt</a:t>
            </a:r>
            <a:endParaRPr lang="en-US" dirty="0"/>
          </a:p>
          <a:p>
            <a:pPr marL="228600" indent="-228600">
              <a:buAutoNum type="arabicPeriod"/>
            </a:pPr>
            <a:r>
              <a:rPr lang="en-US"/>
              <a:t>Juiste medicatie</a:t>
            </a:r>
            <a:endParaRPr lang="en-US" dirty="0"/>
          </a:p>
          <a:p>
            <a:pPr marL="228600" indent="-228600">
              <a:buAutoNum type="arabicPeriod"/>
            </a:pPr>
            <a:r>
              <a:rPr lang="en-US"/>
              <a:t>Juiste hoeveelheid</a:t>
            </a:r>
            <a:endParaRPr lang="en-US" dirty="0"/>
          </a:p>
          <a:p>
            <a:pPr marL="228600" indent="-228600">
              <a:buAutoNum type="arabicPeriod"/>
            </a:pPr>
            <a:r>
              <a:rPr lang="en-US"/>
              <a:t>Juiste datum/tijd</a:t>
            </a:r>
            <a:endParaRPr lang="en-US" dirty="0"/>
          </a:p>
          <a:p>
            <a:pPr marL="228600" indent="-228600">
              <a:buAutoNum type="arabicPeriod"/>
            </a:pPr>
            <a:r>
              <a:rPr lang="en-US"/>
              <a:t>Juiste injectieplaats</a:t>
            </a:r>
            <a:endParaRPr lang="en-US" dirty="0"/>
          </a:p>
        </p:txBody>
      </p:sp>
      <p:sp>
        <p:nvSpPr>
          <p:cNvPr id="4" name="Slide Number Placeholder 3"/>
          <p:cNvSpPr>
            <a:spLocks noGrp="1"/>
          </p:cNvSpPr>
          <p:nvPr>
            <p:ph type="sldNum" sz="quarter" idx="5"/>
          </p:nvPr>
        </p:nvSpPr>
        <p:spPr/>
        <p:txBody>
          <a:bodyPr/>
          <a:lstStyle/>
          <a:p>
            <a:fld id="{803111EA-CDAA-4712-955D-D679AD09430B}" type="slidenum">
              <a:rPr lang="nl"/>
              <a:t>16</a:t>
            </a:fld>
            <a:endParaRPr lang="en-US"/>
          </a:p>
        </p:txBody>
      </p:sp>
    </p:spTree>
    <p:extLst>
      <p:ext uri="{BB962C8B-B14F-4D97-AF65-F5344CB8AC3E}">
        <p14:creationId xmlns:p14="http://schemas.microsoft.com/office/powerpoint/2010/main" val="890994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Intramusculair injecteren (in de spier injecteren): </a:t>
            </a:r>
            <a:r>
              <a:rPr lang="en-US"/>
              <a:t>Bij intramusculaire injecties vindt de inspuiting (injectie) plaats in spierweefsel. De vloeistof wordt sneller (binnen 15 – 20 minuten) in de bloedsomloop opgenomen dan na een subcutane injectie. Injecteren in de spier kan pijnlijk zijn.</a:t>
            </a:r>
          </a:p>
          <a:p>
            <a:pPr marL="171450" indent="-171450">
              <a:buFont typeface="Arial,Sans-Serif"/>
              <a:buChar char="•"/>
            </a:pPr>
            <a:r>
              <a:rPr lang="en-US"/>
              <a:t>Loodrechttechniek: </a:t>
            </a:r>
            <a:r>
              <a:rPr lang="nl-NL"/>
              <a:t>Span de huid met de duim en wijsvinger van de vrije hand. Steek de naald met een snelle beweging loodrecht in de spier, minimaal 1 cm verwijderd van de vorige injectieplaats, in een roterend schema. Laat de huid los.</a:t>
            </a:r>
          </a:p>
          <a:p>
            <a:pPr marL="171450" indent="-171450">
              <a:buFont typeface="Arial,Sans-Serif"/>
              <a:buChar char="•"/>
            </a:pPr>
            <a:r>
              <a:rPr lang="en-US"/>
              <a:t>Stretchtechniek: Neem de spier tussen duim en wijsvinger van de ene hand en trek de huid wat strakker. Breng de injectienaald loodrecht door de strakgetrokken huid in de spier.</a:t>
            </a:r>
            <a:endParaRPr lang="en-US" dirty="0"/>
          </a:p>
          <a:p>
            <a:pPr marL="171450" indent="-171450">
              <a:buFont typeface="Arial,Sans-Serif"/>
              <a:buChar char="•"/>
            </a:pPr>
            <a:r>
              <a:rPr lang="en-US"/>
              <a:t>Rangeer/Z/Zig-zagtechniek: Dit is een andere techniek om loodrecht intramusculair te injecteren. Deze techniek voorkomt terugvloeien en/of irritatie van geïnjecteerde vloeistof in het onderhuidse bindweefsel. Terugvloeien van vloeistof kan pijn en beschadiging veroorzaken, vooral bij olieachtige of irriterende vloeistoffen. Er bestaat geen lijst van dergelijke vloeistoffen. Voorbeelden zijn cytostatica, sommige antibiotica, ijzer (CosmoFer), fenytoine, theophylline en goudinjecties bij reuma (tauredon), Hepatitis B vaccin).</a:t>
            </a:r>
          </a:p>
          <a:p>
            <a:pPr marL="171450" indent="-1714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17</a:t>
            </a:fld>
            <a:endParaRPr lang="en-US"/>
          </a:p>
        </p:txBody>
      </p:sp>
    </p:spTree>
    <p:extLst>
      <p:ext uri="{BB962C8B-B14F-4D97-AF65-F5344CB8AC3E}">
        <p14:creationId xmlns:p14="http://schemas.microsoft.com/office/powerpoint/2010/main" val="1100937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https://www.youtube.com/watch?v=cy__6cUqk2w</a:t>
            </a:r>
            <a:r>
              <a:rPr lang="en-US"/>
              <a:t> filmpje over intramusculaire injectieplekken</a:t>
            </a:r>
            <a:endParaRPr lang="en-US" dirty="0">
              <a:cs typeface="Calibri" panose="020F0502020204030204"/>
            </a:endParaRPr>
          </a:p>
          <a:p>
            <a:endParaRPr lang="en-US" dirty="0">
              <a:cs typeface="Calibri" panose="020F0502020204030204"/>
            </a:endParaRPr>
          </a:p>
          <a:p>
            <a:r>
              <a:rPr lang="en-US" b="1" dirty="0">
                <a:cs typeface="Calibri" panose="020F0502020204030204"/>
              </a:rPr>
              <a:t>Bovenarmspier</a:t>
            </a:r>
            <a:r>
              <a:rPr lang="en-US" dirty="0">
                <a:cs typeface="Calibri" panose="020F0502020204030204"/>
              </a:rPr>
              <a:t>: </a:t>
            </a:r>
            <a:r>
              <a:rPr lang="en-US"/>
              <a:t>De kleine dikke driehoekige spier in de bovenarm (musculus deltoïdeus). Het injectiegebied heeft een snelle opname van medicijnen en is gemakkelijk toegankelijk. Het gebied is geschikt voor het injecteren van kleinere hoeveelheden, zoals vaccinaties. Leg twee vingers horizontaal beneden het botje (acromion) dat de punt van de schouder vormt. Je vindt de basis van de driehoek waarin je kunt injecteren.</a:t>
            </a:r>
          </a:p>
          <a:p>
            <a:r>
              <a:rPr lang="en-US" b="1">
                <a:cs typeface="Calibri" panose="020F0502020204030204"/>
              </a:rPr>
              <a:t>Bovenbeenspier:</a:t>
            </a:r>
            <a:r>
              <a:rPr lang="en-US" b="1" dirty="0"/>
              <a:t> </a:t>
            </a:r>
            <a:r>
              <a:rPr lang="en-US"/>
              <a:t>Goed ontwikkelde spieren in de boven/buitenkant (het middelste deel) van het bovenbeen, de brede zijspier (musculus vastus lateralis) en de rechte dijbeenspier (musculus rectus femoris) zijn een toegankelijk gebied met een goede opname van medicijnen. In het gebied bevinden zich veel kleine zenuwuiteinden, waardoor de injectie pijnlijk kan zijn. Het injectiegebied ligt tussen een (horizontale) handbreedte vanaf het kruis, en een (horizontale) handbreedte vanaf de knie van de cliënt.</a:t>
            </a:r>
          </a:p>
          <a:p>
            <a:r>
              <a:rPr lang="en-US" b="1">
                <a:cs typeface="Calibri" panose="020F0502020204030204"/>
              </a:rPr>
              <a:t>Bilspier: </a:t>
            </a:r>
            <a:r>
              <a:rPr lang="en-US"/>
              <a:t>Er kan aan de rugzijde (dorsogluteaal) of de buikzijde (ventrogluteaal) van de bilspier (musculus gluteus) geïnjecteerd worden.</a:t>
            </a:r>
          </a:p>
          <a:p>
            <a:r>
              <a:rPr lang="en-US"/>
              <a:t>Traditioneel wordt er in de dorsogluteale zijden geïnjecteerd door één lijn vanuit de bilnaad naar de heupkam te maken en hierop een verticale lijn in het midden. Zo ontstaan er vier kwadranten. De dorsgluteale plaats bevindt zich dan in de boven/buitenzijde van de bil (gluteus maximus). Laat de cliënt op de zij liggen met het been opgetrokken aan de kant waar geïnjecteerd wordt.</a:t>
            </a:r>
          </a:p>
          <a:p>
            <a:r>
              <a:rPr lang="en-US" b="1"/>
              <a:t>Bilspier, buitenkant: </a:t>
            </a:r>
            <a:r>
              <a:rPr lang="en-US"/>
              <a:t>De plaats ligt aan de heup in een omgekeerde driehoek, gevormd door het bekken, de anterior superior iliaca wervelkolom en de grote femurkop (trochanter). De plaats wordt als volgt bepaald:</a:t>
            </a:r>
            <a:r>
              <a:rPr lang="en-US">
                <a:cs typeface="Calibri"/>
              </a:rPr>
              <a:t> </a:t>
            </a:r>
          </a:p>
          <a:p>
            <a:pPr marL="171450" indent="-171450">
              <a:buFont typeface="Arial"/>
              <a:buChar char="•"/>
            </a:pPr>
            <a:r>
              <a:rPr lang="en-US"/>
              <a:t>Plaats de palm van de rechterhand (voor een injectie aan de rechter zijde de linkerhand) op de trochanter (het ‘uitstekende’ deel van het dijbeen vlak bij de heup).</a:t>
            </a:r>
          </a:p>
          <a:p>
            <a:pPr marL="171450" indent="-171450">
              <a:buFont typeface="Arial"/>
              <a:buChar char="•"/>
            </a:pPr>
            <a:r>
              <a:rPr lang="en-US"/>
              <a:t>zoek de rand van het heupbot (crista iliaca)</a:t>
            </a:r>
          </a:p>
          <a:p>
            <a:pPr marL="171450" indent="-171450">
              <a:buFont typeface="Arial"/>
              <a:buChar char="•"/>
            </a:pPr>
            <a:r>
              <a:rPr lang="en-US"/>
              <a:t>de wijsvinger wijst naar de voorzijde van de crista iliaca, in één (verticale) lijn met het lichaam, de duim wijst naar de voorzijde van het been</a:t>
            </a:r>
          </a:p>
          <a:p>
            <a:pPr marL="171450" indent="-171450">
              <a:buFont typeface="Arial"/>
              <a:buChar char="•"/>
            </a:pPr>
            <a:r>
              <a:rPr lang="en-US"/>
              <a:t>de middelvinger beweegt langs de crista naar achter zodat er een ‘V’ ontstaat tussen wijsvinger en middelvinger</a:t>
            </a:r>
          </a:p>
          <a:p>
            <a:pPr marL="171450" indent="-171450">
              <a:buFont typeface="Arial"/>
              <a:buChar char="•"/>
            </a:pPr>
            <a:r>
              <a:rPr lang="en-US"/>
              <a:t>de</a:t>
            </a:r>
            <a:r>
              <a:rPr lang="en-US">
                <a:cs typeface="Calibri" panose="020F0502020204030204"/>
              </a:rPr>
              <a:t> injectieplaats bevindt zich tussen de eerste knokkels van de wijs- en middelvinger</a:t>
            </a:r>
          </a:p>
          <a:p>
            <a:endParaRPr lang="en-US" b="1" dirty="0">
              <a:cs typeface="Calibri" panose="020F0502020204030204"/>
            </a:endParaRPr>
          </a:p>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803111EA-CDAA-4712-955D-D679AD09430B}" type="slidenum">
              <a:rPr lang="nl"/>
              <a:t>18</a:t>
            </a:fld>
            <a:endParaRPr lang="en-US"/>
          </a:p>
        </p:txBody>
      </p:sp>
    </p:spTree>
    <p:extLst>
      <p:ext uri="{BB962C8B-B14F-4D97-AF65-F5344CB8AC3E}">
        <p14:creationId xmlns:p14="http://schemas.microsoft.com/office/powerpoint/2010/main" val="2405732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Subcutaan injecteren (onderhuids injecteren):</a:t>
            </a:r>
            <a:endParaRPr lang="en-US"/>
          </a:p>
          <a:p>
            <a:pPr marL="171450" indent="-171450">
              <a:buFont typeface="Arial,Sans-Serif"/>
              <a:buChar char="•"/>
            </a:pPr>
            <a:r>
              <a:rPr lang="en-US"/>
              <a:t>Loodrechttechniek: Inspuiten medicijn loodrecht onderhuids. Inspuiten medicijn onder een hoek van 90°. </a:t>
            </a:r>
          </a:p>
          <a:p>
            <a:pPr marL="171450" indent="-171450">
              <a:buFont typeface="Arial,Sans-Serif"/>
              <a:buChar char="•"/>
            </a:pPr>
            <a:r>
              <a:rPr lang="en-US"/>
              <a:t>Huidplooitechniek: Inspuiten medicijn in een huidplooi onder een hoek van 45 à 60°.</a:t>
            </a:r>
          </a:p>
          <a:p>
            <a:pPr marL="171450" indent="-171450">
              <a:buFont typeface="Arial,Sans-Serif"/>
              <a:buChar char="•"/>
            </a:pPr>
            <a:r>
              <a:rPr lang="en-US"/>
              <a:t>Loodrechte huidplooitechniek: Inspuiten medicijn in een huidplooi onder een hoek van 90°. </a:t>
            </a:r>
            <a:r>
              <a:rPr lang="en-US" i="1"/>
              <a:t>Wanneer de huidplooi moet worden losgelaten:</a:t>
            </a:r>
            <a:r>
              <a:rPr lang="en-US"/>
              <a:t> laat de huidplooi los, fixeer de spuit en naald met de niet-injecterende hand om onverwachte bewegingen op te vangen. Wanneer de huidplooi moet worden vastgehouden: houd de huidplooi vast.</a:t>
            </a:r>
          </a:p>
          <a:p>
            <a:endParaRPr lang="en-US"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19</a:t>
            </a:fld>
            <a:endParaRPr lang="en-US"/>
          </a:p>
        </p:txBody>
      </p:sp>
    </p:spTree>
    <p:extLst>
      <p:ext uri="{BB962C8B-B14F-4D97-AF65-F5344CB8AC3E}">
        <p14:creationId xmlns:p14="http://schemas.microsoft.com/office/powerpoint/2010/main" val="411520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1000"/>
              </a:spcBef>
            </a:pPr>
            <a:r>
              <a:rPr lang="nl-NL"/>
              <a:t>Buik, bovenbenen en billen. De bovenarm is een minder geschikt injectiegebied. Het is voor de cliënt ook lastiger om zichzelf in de bovenarm te injecteren.</a:t>
            </a:r>
            <a:endParaRPr lang="nl-NL" dirty="0"/>
          </a:p>
          <a:p>
            <a:pPr>
              <a:lnSpc>
                <a:spcPct val="90000"/>
              </a:lnSpc>
              <a:spcBef>
                <a:spcPts val="1000"/>
              </a:spcBef>
            </a:pPr>
            <a:endParaRPr lang="nl-NL" dirty="0"/>
          </a:p>
          <a:p>
            <a:pPr>
              <a:lnSpc>
                <a:spcPct val="90000"/>
              </a:lnSpc>
              <a:spcBef>
                <a:spcPts val="1000"/>
              </a:spcBef>
            </a:pPr>
            <a:endParaRPr lang="nl-NL" dirty="0"/>
          </a:p>
          <a:p>
            <a:pPr>
              <a:lnSpc>
                <a:spcPct val="90000"/>
              </a:lnSpc>
              <a:spcBef>
                <a:spcPts val="1000"/>
              </a:spcBef>
            </a:pPr>
            <a:endParaRPr lang="nl-NL" dirty="0"/>
          </a:p>
          <a:p>
            <a:pPr>
              <a:lnSpc>
                <a:spcPct val="90000"/>
              </a:lnSpc>
              <a:spcBef>
                <a:spcPts val="1000"/>
              </a:spcBef>
            </a:pPr>
            <a:endParaRPr lang="nl-NL" dirty="0"/>
          </a:p>
          <a:p>
            <a:pPr>
              <a:lnSpc>
                <a:spcPct val="90000"/>
              </a:lnSpc>
              <a:spcBef>
                <a:spcPts val="1000"/>
              </a:spcBef>
            </a:pPr>
            <a:endParaRPr lang="nl-NL" dirty="0"/>
          </a:p>
          <a:p>
            <a:pPr>
              <a:lnSpc>
                <a:spcPct val="90000"/>
              </a:lnSpc>
              <a:spcBef>
                <a:spcPts val="1000"/>
              </a:spcBef>
            </a:pPr>
            <a:endParaRPr lang="nl-NL" dirty="0"/>
          </a:p>
          <a:p>
            <a:endParaRPr lang="en-US"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20</a:t>
            </a:fld>
            <a:endParaRPr lang="en-US"/>
          </a:p>
        </p:txBody>
      </p:sp>
    </p:spTree>
    <p:extLst>
      <p:ext uri="{BB962C8B-B14F-4D97-AF65-F5344CB8AC3E}">
        <p14:creationId xmlns:p14="http://schemas.microsoft.com/office/powerpoint/2010/main" val="250537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 tabel spreekt voor zich</a:t>
            </a:r>
          </a:p>
        </p:txBody>
      </p:sp>
      <p:sp>
        <p:nvSpPr>
          <p:cNvPr id="4" name="Slide Number Placeholder 3"/>
          <p:cNvSpPr>
            <a:spLocks noGrp="1"/>
          </p:cNvSpPr>
          <p:nvPr>
            <p:ph type="sldNum" sz="quarter" idx="5"/>
          </p:nvPr>
        </p:nvSpPr>
        <p:spPr/>
        <p:txBody>
          <a:bodyPr/>
          <a:lstStyle/>
          <a:p>
            <a:fld id="{803111EA-CDAA-4712-955D-D679AD09430B}" type="slidenum">
              <a:rPr lang="nl"/>
              <a:t>21</a:t>
            </a:fld>
            <a:endParaRPr lang="en-US"/>
          </a:p>
        </p:txBody>
      </p:sp>
    </p:spTree>
    <p:extLst>
      <p:ext uri="{BB962C8B-B14F-4D97-AF65-F5344CB8AC3E}">
        <p14:creationId xmlns:p14="http://schemas.microsoft.com/office/powerpoint/2010/main" val="5337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Risicovolle handelingen</a:t>
            </a:r>
            <a:endParaRPr lang="nl-NL" dirty="0">
              <a:cs typeface="Calibri"/>
            </a:endParaRPr>
          </a:p>
          <a:p>
            <a:r>
              <a:rPr lang="nl-NL" dirty="0"/>
              <a:t>Risicovolle handelingen zijn handelingen die bij de uitvoering van de handeling risico’s meebrengen voor de cliënt.</a:t>
            </a:r>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3</a:t>
            </a:fld>
            <a:endParaRPr lang="en-US"/>
          </a:p>
        </p:txBody>
      </p:sp>
    </p:spTree>
    <p:extLst>
      <p:ext uri="{BB962C8B-B14F-4D97-AF65-F5344CB8AC3E}">
        <p14:creationId xmlns:p14="http://schemas.microsoft.com/office/powerpoint/2010/main" val="41580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Voorbehouden handelingen</a:t>
            </a:r>
            <a:endParaRPr lang="nl-NL" dirty="0">
              <a:cs typeface="Calibri"/>
            </a:endParaRPr>
          </a:p>
          <a:p>
            <a:r>
              <a:rPr lang="nl-NL" dirty="0"/>
              <a:t> Voorbehouden handelingen vormen een specifieke groep binnen de risicovolle handelingen. Het betreft handelingen die door de individuele professionals beroepsmatig worden verricht.  In de Wet BIG worden 14 risicovolle handelingen aangemerkt als voorbehouden handelingen.</a:t>
            </a:r>
            <a:endParaRPr lang="nl-NL" dirty="0">
              <a:cs typeface="Calibri"/>
            </a:endParaRPr>
          </a:p>
          <a:p>
            <a:r>
              <a:rPr lang="nl-NL" b="1" dirty="0"/>
              <a:t>Uitvoeringsverzoek</a:t>
            </a:r>
            <a:endParaRPr lang="nl-NL" dirty="0">
              <a:cs typeface="Calibri"/>
            </a:endParaRPr>
          </a:p>
          <a:p>
            <a:r>
              <a:rPr lang="nl-NL" dirty="0"/>
              <a:t>Een arts mag met inachtneming van bepaalde voorwaarden, aan een andere beroepsbeoefenaar (bijvoorbeeld verpleegkundige of verzorgende) opdracht geven via een uitvoeringsverzoek, een voorbehouden handeling te verrichten.</a:t>
            </a:r>
            <a:endParaRPr lang="nl-NL" dirty="0">
              <a:cs typeface="Calibri"/>
            </a:endParaRPr>
          </a:p>
          <a:p>
            <a:r>
              <a:rPr lang="nl-NL" b="1" dirty="0"/>
              <a:t>Bekwaam</a:t>
            </a:r>
            <a:endParaRPr lang="nl-NL" b="1" dirty="0">
              <a:cs typeface="Calibri"/>
            </a:endParaRPr>
          </a:p>
          <a:p>
            <a:r>
              <a:rPr lang="nl-NL" dirty="0"/>
              <a:t>Bekwaamheid is niets anders dan het zelf in staat achten om in een bepaalde situatie verantwoord een (voorbehouden) handeling uit te kunnen voeren. Naast dat jij jezelf bekwaam moet vinden, moeten er ook werkafspraken zijn met de arts. Bekwaam houdt in het beschikken over kennis en vaardigheid:</a:t>
            </a:r>
            <a:endParaRPr lang="nl-NL" dirty="0">
              <a:cs typeface="Calibri"/>
            </a:endParaRPr>
          </a:p>
          <a:p>
            <a:pPr marL="171450" indent="-171450">
              <a:buFont typeface="Arial"/>
              <a:buChar char="•"/>
            </a:pPr>
            <a:r>
              <a:rPr lang="nl-NL" dirty="0"/>
              <a:t>kennis over de handeling, de technieken, het doel, de anatomie, de risico’s (contra-indicaties), voor- en nazorg en eventuele complicaties en</a:t>
            </a:r>
            <a:endParaRPr lang="nl-NL" dirty="0">
              <a:cs typeface="Calibri"/>
            </a:endParaRPr>
          </a:p>
          <a:p>
            <a:pPr marL="171450" indent="-171450">
              <a:buFont typeface="Arial"/>
              <a:buChar char="•"/>
            </a:pPr>
            <a:r>
              <a:rPr lang="nl-NL" dirty="0"/>
              <a:t>vaardigheid met betrekking tot de uitvoering van de handeling en bijkomende activiteiten (beslissen, interpreteren, communiceren </a:t>
            </a:r>
            <a:r>
              <a:rPr lang="nl-NL" dirty="0" err="1"/>
              <a:t>etcetera</a:t>
            </a:r>
            <a:r>
              <a:rPr lang="nl-NL" dirty="0"/>
              <a:t>).</a:t>
            </a:r>
          </a:p>
          <a:p>
            <a:pPr marL="171450" indent="-171450">
              <a:buFont typeface="Arial"/>
              <a:buChar char="•"/>
            </a:pPr>
            <a:r>
              <a:rPr lang="nl-NL" dirty="0">
                <a:hlinkClick r:id="rId3"/>
              </a:rPr>
              <a:t>https://www.rijksoverheid.nl/onderwerpen/voorbehouden-handelingen/regels-rondom-voorbehouden-handelingen</a:t>
            </a:r>
            <a:r>
              <a:rPr lang="nl-NL" dirty="0"/>
              <a:t> </a:t>
            </a:r>
          </a:p>
        </p:txBody>
      </p:sp>
      <p:sp>
        <p:nvSpPr>
          <p:cNvPr id="4" name="Slide Number Placeholder 3"/>
          <p:cNvSpPr>
            <a:spLocks noGrp="1"/>
          </p:cNvSpPr>
          <p:nvPr>
            <p:ph type="sldNum" sz="quarter" idx="5"/>
          </p:nvPr>
        </p:nvSpPr>
        <p:spPr/>
        <p:txBody>
          <a:bodyPr/>
          <a:lstStyle/>
          <a:p>
            <a:fld id="{803111EA-CDAA-4712-955D-D679AD09430B}" type="slidenum">
              <a:rPr lang="nl"/>
              <a:t>4</a:t>
            </a:fld>
            <a:endParaRPr lang="en-US"/>
          </a:p>
        </p:txBody>
      </p:sp>
    </p:spTree>
    <p:extLst>
      <p:ext uri="{BB962C8B-B14F-4D97-AF65-F5344CB8AC3E}">
        <p14:creationId xmlns:p14="http://schemas.microsoft.com/office/powerpoint/2010/main" val="14360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Verblijfkatheter inbrengen bij een man/vrouw</a:t>
            </a:r>
          </a:p>
          <a:p>
            <a:endParaRPr lang="nl-NL" dirty="0">
              <a:cs typeface="Calibri"/>
            </a:endParaRPr>
          </a:p>
          <a:p>
            <a:r>
              <a:rPr lang="nl-NL">
                <a:cs typeface="Calibri"/>
              </a:rPr>
              <a:t>Indicaties: Urineretenties, voortdurende afvloed van urine (bijvoorbeeld bij neurologische aandoeningen (verlammingen/coma/dwarslaesie etc.), om blaasspoelen mogelijk te maken, comfort rondom het levenseinde (zodat de cliënt niet onrustig wordt door een retentieblaas)</a:t>
            </a:r>
          </a:p>
        </p:txBody>
      </p:sp>
      <p:sp>
        <p:nvSpPr>
          <p:cNvPr id="4" name="Slide Number Placeholder 3"/>
          <p:cNvSpPr>
            <a:spLocks noGrp="1"/>
          </p:cNvSpPr>
          <p:nvPr>
            <p:ph type="sldNum" sz="quarter" idx="5"/>
          </p:nvPr>
        </p:nvSpPr>
        <p:spPr/>
        <p:txBody>
          <a:bodyPr/>
          <a:lstStyle/>
          <a:p>
            <a:fld id="{803111EA-CDAA-4712-955D-D679AD09430B}" type="slidenum">
              <a:rPr lang="nl"/>
              <a:t>5</a:t>
            </a:fld>
            <a:endParaRPr lang="en-US"/>
          </a:p>
        </p:txBody>
      </p:sp>
    </p:spTree>
    <p:extLst>
      <p:ext uri="{BB962C8B-B14F-4D97-AF65-F5344CB8AC3E}">
        <p14:creationId xmlns:p14="http://schemas.microsoft.com/office/powerpoint/2010/main" val="266372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dirty="0"/>
              <a:t>In de thuiszorg is de </a:t>
            </a:r>
            <a:r>
              <a:rPr lang="nl-NL" b="1" dirty="0"/>
              <a:t>tweeweg katheter</a:t>
            </a:r>
            <a:r>
              <a:rPr lang="nl-NL" dirty="0"/>
              <a:t> de meest voorkomende katheter; een slang, met 2 koppelpunten. Op de ene ingang zet men de spuit, om de ballon te vullen. Een ballonnetje, aan het eind van de katheter, wordt opgeblazen met 10cc vloeistof, zodat de katheter op zijn plaats blijft zitten. Op de andere ingang sluit men de opvangzak aan. In theorie wordt er altijd eerst voor een </a:t>
            </a:r>
            <a:r>
              <a:rPr lang="nl-NL" b="1" dirty="0"/>
              <a:t>siliconen gecoate latex katheter</a:t>
            </a:r>
            <a:r>
              <a:rPr lang="nl-NL" dirty="0"/>
              <a:t> bij blaaskatheterisatie gekozen, </a:t>
            </a:r>
            <a:r>
              <a:rPr lang="nl-NL" b="1" u="sng" dirty="0"/>
              <a:t>tenzij er sprake is van een latexallergie</a:t>
            </a:r>
            <a:r>
              <a:rPr lang="nl-NL" dirty="0"/>
              <a:t>.</a:t>
            </a:r>
          </a:p>
          <a:p>
            <a:pPr algn="just"/>
            <a:r>
              <a:rPr lang="nl-NL" dirty="0"/>
              <a:t>Kies bij cliënten die langdurig gekatheteriseerd worden, snel verstopte katheters of een latexallergie hebben, een 100% siliconen katheter. Drieweg katheters komen eigenlijk alleen in het ziekenhuis voor i.v.m. continue blaasspoelen. </a:t>
            </a:r>
            <a:br>
              <a:rPr lang="nl-NL" dirty="0">
                <a:cs typeface="+mn-lt"/>
              </a:rPr>
            </a:br>
            <a:endParaRPr lang="nl-NL" dirty="0"/>
          </a:p>
          <a:p>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6</a:t>
            </a:fld>
            <a:endParaRPr lang="en-US"/>
          </a:p>
        </p:txBody>
      </p:sp>
    </p:spTree>
    <p:extLst>
      <p:ext uri="{BB962C8B-B14F-4D97-AF65-F5344CB8AC3E}">
        <p14:creationId xmlns:p14="http://schemas.microsoft.com/office/powerpoint/2010/main" val="142637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Complicaties:</a:t>
            </a:r>
          </a:p>
          <a:p>
            <a:r>
              <a:rPr lang="nl-NL" dirty="0">
                <a:cs typeface="Calibri"/>
              </a:rPr>
              <a:t>- Pijn tijdens inbrengen: </a:t>
            </a:r>
            <a:r>
              <a:rPr lang="nl-NL" dirty="0"/>
              <a:t>Stel de cliënt gerust, blaaskatheterisatie bij de man is een licht pijnlijk en onprettig gevoel. Laat de cliënt vertellen wat hij precies voelt. Soms helpt zuchten.</a:t>
            </a:r>
            <a:endParaRPr lang="nl-NL" dirty="0">
              <a:cs typeface="Calibri"/>
            </a:endParaRPr>
          </a:p>
          <a:p>
            <a:r>
              <a:rPr lang="nl-NL" dirty="0"/>
              <a:t>Gebruik extra glijmiddel.</a:t>
            </a:r>
            <a:endParaRPr lang="nl-NL" dirty="0">
              <a:cs typeface="Calibri"/>
            </a:endParaRPr>
          </a:p>
          <a:p>
            <a:r>
              <a:rPr lang="nl-NL" dirty="0">
                <a:cs typeface="Calibri"/>
              </a:rPr>
              <a:t>- </a:t>
            </a:r>
            <a:r>
              <a:rPr lang="nl-NL" dirty="0"/>
              <a:t>Weerstand tijdens inbrengen door sluitspier van blaas: Adviseer de cliënt te zuchten, te fluiten of te hoesten tijdens het doorschuiven van de katheter. Heeft geen van deze opties resultaat, beëindig dan de handeling en overleg met de opdrachtgever.</a:t>
            </a:r>
            <a:endParaRPr lang="nl-NL" dirty="0">
              <a:cs typeface="Calibri"/>
            </a:endParaRPr>
          </a:p>
          <a:p>
            <a:r>
              <a:rPr lang="nl-NL" dirty="0">
                <a:cs typeface="Calibri"/>
              </a:rPr>
              <a:t>- </a:t>
            </a:r>
            <a:r>
              <a:rPr lang="nl-NL" dirty="0"/>
              <a:t>Abnormale weerstand tijdens inbrengen: Beëindig de handeling, licht de opdrachtgever in.</a:t>
            </a:r>
            <a:endParaRPr lang="nl-NL" dirty="0">
              <a:cs typeface="Calibri"/>
            </a:endParaRPr>
          </a:p>
          <a:p>
            <a:r>
              <a:rPr lang="nl-NL" dirty="0"/>
              <a:t>- Pijn tijdens opblazen ballon: Stop met het opblazen van de ballon en wacht af of de pijn afneemt, observeer op bloeding. In overleg met de opdrachtgever nieuwe katheter inbrengen.</a:t>
            </a:r>
            <a:endParaRPr lang="nl-NL" dirty="0">
              <a:cs typeface="Calibri"/>
            </a:endParaRPr>
          </a:p>
          <a:p>
            <a:r>
              <a:rPr lang="nl-NL" dirty="0">
                <a:cs typeface="Calibri"/>
              </a:rPr>
              <a:t>- </a:t>
            </a:r>
            <a:r>
              <a:rPr lang="nl-NL" dirty="0"/>
              <a:t>Bloeding uit de blaas of de urethra: Beëindig de handeling als de katheterisatie nog niet volledig uitgevoerd is. Laat de katheter zitten als de katheterisatie al volledig uitgevoerd is. Overleg met de opdrachtgever. </a:t>
            </a:r>
            <a:endParaRPr lang="nl-NL" dirty="0">
              <a:cs typeface="Calibri"/>
            </a:endParaRPr>
          </a:p>
          <a:p>
            <a:endParaRPr lang="nl-NL" dirty="0">
              <a:cs typeface="Calibri"/>
            </a:endParaRPr>
          </a:p>
          <a:p>
            <a:r>
              <a:rPr lang="nl-NL" dirty="0">
                <a:cs typeface="Calibri"/>
              </a:rPr>
              <a:t>Volgens de protocollen van </a:t>
            </a:r>
            <a:r>
              <a:rPr lang="nl-NL" dirty="0" err="1">
                <a:cs typeface="Calibri"/>
              </a:rPr>
              <a:t>Vilans</a:t>
            </a:r>
            <a:r>
              <a:rPr lang="nl-NL" dirty="0">
                <a:cs typeface="Calibri"/>
              </a:rPr>
              <a:t>, zijn dit de benodigdheden. Verwijzen naar map met alle protocollen. Deze map mag gebruikt worden, tijdens het oefenen.</a:t>
            </a:r>
          </a:p>
          <a:p>
            <a:pPr algn="just"/>
            <a:r>
              <a:rPr lang="nl-NL" dirty="0"/>
              <a:t>Dit document is geldig, op de dag dat hij geprint is. Hieronder vindt u de link naar de protocollen. U heeft wel een geldig abonnement nodig, om deze in te kunnen zien.</a:t>
            </a:r>
            <a:br>
              <a:rPr lang="nl-NL" dirty="0">
                <a:cs typeface="+mn-lt"/>
              </a:rPr>
            </a:br>
            <a:endParaRPr lang="nl-NL">
              <a:cs typeface="Calibri"/>
            </a:endParaRPr>
          </a:p>
          <a:p>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7</a:t>
            </a:fld>
            <a:endParaRPr lang="en-US"/>
          </a:p>
        </p:txBody>
      </p:sp>
    </p:spTree>
    <p:extLst>
      <p:ext uri="{BB962C8B-B14F-4D97-AF65-F5344CB8AC3E}">
        <p14:creationId xmlns:p14="http://schemas.microsoft.com/office/powerpoint/2010/main" val="334401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Deze variant van blaasspoelen is bedoeld voor blaaskatheters en suprapubische katheters, niet voor het spoelen met cytostatica.</a:t>
            </a:r>
            <a:endParaRPr lang="nl-NL" dirty="0"/>
          </a:p>
          <a:p>
            <a:r>
              <a:rPr lang="nl-NL" dirty="0"/>
              <a:t>Wat is blaasspoelen:</a:t>
            </a:r>
            <a:endParaRPr lang="en-US" dirty="0">
              <a:cs typeface="Calibri"/>
            </a:endParaRPr>
          </a:p>
          <a:p>
            <a:r>
              <a:rPr lang="nl-NL" dirty="0"/>
              <a:t>Een blaasspoeling is het om medische redenen spoelen van de blaas via een reeds ingebrachte blaaskatheter.</a:t>
            </a:r>
            <a:endParaRPr lang="nl-NL" dirty="0">
              <a:cs typeface="Calibri"/>
            </a:endParaRPr>
          </a:p>
          <a:p>
            <a:endParaRPr lang="nl-NL" dirty="0">
              <a:cs typeface="Calibri"/>
            </a:endParaRPr>
          </a:p>
          <a:p>
            <a:r>
              <a:rPr lang="nl-NL" dirty="0">
                <a:cs typeface="Calibri"/>
              </a:rPr>
              <a:t>Doel blaasspoelen:</a:t>
            </a:r>
          </a:p>
          <a:p>
            <a:pPr marL="171450" indent="-171450">
              <a:lnSpc>
                <a:spcPct val="120000"/>
              </a:lnSpc>
              <a:buFont typeface="Arial"/>
              <a:buChar char="•"/>
            </a:pPr>
            <a:r>
              <a:rPr lang="nl-NL" dirty="0"/>
              <a:t>Beschermlaag blaas herstellen</a:t>
            </a:r>
            <a:endParaRPr lang="nl-NL" dirty="0">
              <a:cs typeface="Calibri"/>
            </a:endParaRPr>
          </a:p>
          <a:p>
            <a:pPr marL="171450" indent="-171450">
              <a:lnSpc>
                <a:spcPct val="120000"/>
              </a:lnSpc>
              <a:buFont typeface="Arial"/>
              <a:buChar char="•"/>
            </a:pPr>
            <a:r>
              <a:rPr lang="nl-NL" dirty="0"/>
              <a:t>Pijnklachten verminderen</a:t>
            </a:r>
            <a:endParaRPr lang="nl-NL" dirty="0">
              <a:cs typeface="Calibri"/>
            </a:endParaRPr>
          </a:p>
          <a:p>
            <a:pPr marL="171450" indent="-171450">
              <a:lnSpc>
                <a:spcPct val="120000"/>
              </a:lnSpc>
              <a:buFont typeface="Arial"/>
              <a:buChar char="•"/>
            </a:pPr>
            <a:r>
              <a:rPr lang="nl-NL" dirty="0"/>
              <a:t>Blaas vrijmaken van gruis (</a:t>
            </a:r>
            <a:r>
              <a:rPr lang="nl-NL" dirty="0" err="1"/>
              <a:t>debris</a:t>
            </a:r>
            <a:r>
              <a:rPr lang="nl-NL" dirty="0"/>
              <a:t>), stolsels en andere afvalstoffen</a:t>
            </a:r>
            <a:endParaRPr lang="nl-NL" dirty="0">
              <a:cs typeface="Calibri"/>
            </a:endParaRPr>
          </a:p>
          <a:p>
            <a:pPr marL="171450" indent="-171450">
              <a:buFont typeface="Arial"/>
              <a:buChar char="•"/>
            </a:pPr>
            <a:r>
              <a:rPr lang="nl-NL" dirty="0"/>
              <a:t>Proberen blaasontsteking te voorkomen</a:t>
            </a:r>
          </a:p>
          <a:p>
            <a:endParaRPr lang="nl-NL" dirty="0">
              <a:cs typeface="Calibri"/>
            </a:endParaRPr>
          </a:p>
          <a:p>
            <a:r>
              <a:rPr lang="nl-NL" dirty="0">
                <a:cs typeface="Calibri"/>
              </a:rPr>
              <a:t>Wanneer niet spoelen:</a:t>
            </a:r>
          </a:p>
          <a:p>
            <a:pPr>
              <a:buFont typeface="Arial"/>
            </a:pPr>
            <a:r>
              <a:rPr lang="nl-NL" b="1" dirty="0">
                <a:cs typeface="Calibri"/>
              </a:rPr>
              <a:t>Een</a:t>
            </a:r>
            <a:r>
              <a:rPr lang="nl-NL" b="1" dirty="0"/>
              <a:t> blaaskatheter die goed doorgankelijk is hoeft niet gespoeld te worden. </a:t>
            </a:r>
            <a:r>
              <a:rPr lang="nl-NL" dirty="0"/>
              <a:t>Ook niet voor de zekerheid of om verstopping te voorkomen. Spoelen van een katheter kan namelijk irritatie van de blaas veroorzaken.</a:t>
            </a:r>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8</a:t>
            </a:fld>
            <a:endParaRPr lang="en-US"/>
          </a:p>
        </p:txBody>
      </p:sp>
    </p:spTree>
    <p:extLst>
      <p:ext uri="{BB962C8B-B14F-4D97-AF65-F5344CB8AC3E}">
        <p14:creationId xmlns:p14="http://schemas.microsoft.com/office/powerpoint/2010/main" val="3751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Benodigdheden, </a:t>
            </a:r>
            <a:r>
              <a:rPr lang="nl-NL" dirty="0">
                <a:cs typeface="Calibri"/>
              </a:rPr>
              <a:t>werkwijze, en complicaties: we volgen hierbij het protocol van </a:t>
            </a:r>
            <a:r>
              <a:rPr lang="nl-NL" dirty="0" err="1">
                <a:cs typeface="Calibri"/>
              </a:rPr>
              <a:t>Vilans</a:t>
            </a:r>
            <a:r>
              <a:rPr lang="nl-NL" dirty="0">
                <a:cs typeface="Calibri"/>
              </a:rPr>
              <a:t>.</a:t>
            </a:r>
          </a:p>
          <a:p>
            <a:endParaRPr lang="nl-NL" dirty="0">
              <a:cs typeface="Calibri"/>
            </a:endParaRPr>
          </a:p>
          <a:p>
            <a:r>
              <a:rPr lang="nl-NL" dirty="0"/>
              <a:t>Benodigdheden en werkwijze: Klassikaal de materialen bespreken, werkwijze o.b.v. </a:t>
            </a:r>
            <a:r>
              <a:rPr lang="nl-NL" dirty="0" err="1"/>
              <a:t>Vilans</a:t>
            </a:r>
            <a:r>
              <a:rPr lang="nl-NL" dirty="0"/>
              <a:t> Kickprotocollen bespreken</a:t>
            </a:r>
            <a:endParaRPr lang="nl-NL" dirty="0">
              <a:cs typeface="Calibri"/>
            </a:endParaRPr>
          </a:p>
          <a:p>
            <a:endParaRPr lang="nl-NL" dirty="0">
              <a:cs typeface="Calibri"/>
            </a:endParaRPr>
          </a:p>
          <a:p>
            <a:r>
              <a:rPr lang="nl-NL" dirty="0">
                <a:cs typeface="Calibri"/>
              </a:rPr>
              <a:t>Deelnemers vragen of ze op de hoogte zijn van de complicaties, wat te doen bij complicaties en wanneer een arts te waarschuwen. Daarna bespreken.</a:t>
            </a:r>
          </a:p>
          <a:p>
            <a:pPr>
              <a:lnSpc>
                <a:spcPct val="90000"/>
              </a:lnSpc>
              <a:spcBef>
                <a:spcPts val="1000"/>
              </a:spcBef>
            </a:pPr>
            <a:endParaRPr lang="nl-NL" dirty="0"/>
          </a:p>
          <a:p>
            <a:pPr>
              <a:lnSpc>
                <a:spcPct val="90000"/>
              </a:lnSpc>
              <a:spcBef>
                <a:spcPts val="1000"/>
              </a:spcBef>
            </a:pPr>
            <a:r>
              <a:rPr lang="nl-NL" dirty="0"/>
              <a:t>Complicaties: </a:t>
            </a:r>
            <a:endParaRPr lang="nl-NL" dirty="0">
              <a:cs typeface="Calibri"/>
            </a:endParaRPr>
          </a:p>
          <a:p>
            <a:pPr marL="171450" indent="-171450">
              <a:lnSpc>
                <a:spcPct val="90000"/>
              </a:lnSpc>
              <a:spcBef>
                <a:spcPts val="1000"/>
              </a:spcBef>
              <a:buFont typeface="Arial"/>
              <a:buChar char="•"/>
            </a:pPr>
            <a:r>
              <a:rPr lang="nl-NL" dirty="0"/>
              <a:t>Weerstand tijdens inlopen van de spoelvloeistof. De katheter is verstopt: Breng een nieuwe katheter in</a:t>
            </a:r>
            <a:endParaRPr lang="nl-NL" dirty="0">
              <a:cs typeface="Calibri"/>
            </a:endParaRPr>
          </a:p>
          <a:p>
            <a:pPr marL="171450" indent="-171450">
              <a:lnSpc>
                <a:spcPct val="90000"/>
              </a:lnSpc>
              <a:spcBef>
                <a:spcPts val="1000"/>
              </a:spcBef>
              <a:buFont typeface="Arial"/>
              <a:buChar char="•"/>
            </a:pPr>
            <a:r>
              <a:rPr lang="nl-NL" dirty="0"/>
              <a:t>Spoelvloeistof komt niet terug of samenstelling is afwijkend: Contact arts</a:t>
            </a:r>
            <a:endParaRPr lang="nl-NL" dirty="0">
              <a:cs typeface="Calibri"/>
            </a:endParaRPr>
          </a:p>
          <a:p>
            <a:pPr marL="171450" indent="-171450">
              <a:buFont typeface="Arial"/>
              <a:buChar char="•"/>
            </a:pPr>
            <a:r>
              <a:rPr lang="nl-NL" dirty="0"/>
              <a:t>Bloeding of acute pijn: Spoeling stoppen en arts waarschuwen</a:t>
            </a:r>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9</a:t>
            </a:fld>
            <a:endParaRPr lang="en-US"/>
          </a:p>
        </p:txBody>
      </p:sp>
    </p:spTree>
    <p:extLst>
      <p:ext uri="{BB962C8B-B14F-4D97-AF65-F5344CB8AC3E}">
        <p14:creationId xmlns:p14="http://schemas.microsoft.com/office/powerpoint/2010/main" val="102042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Tijdens</a:t>
            </a:r>
            <a:r>
              <a:rPr lang="en-US" dirty="0">
                <a:cs typeface="Calibri"/>
              </a:rPr>
              <a:t> </a:t>
            </a:r>
            <a:r>
              <a:rPr lang="en-US" dirty="0" err="1">
                <a:cs typeface="Calibri"/>
              </a:rPr>
              <a:t>deze</a:t>
            </a:r>
            <a:r>
              <a:rPr lang="en-US" dirty="0">
                <a:cs typeface="Calibri"/>
              </a:rPr>
              <a:t> training </a:t>
            </a:r>
            <a:r>
              <a:rPr lang="en-US" dirty="0" err="1">
                <a:cs typeface="Calibri"/>
              </a:rPr>
              <a:t>gebruiken</a:t>
            </a:r>
            <a:r>
              <a:rPr lang="en-US" dirty="0">
                <a:cs typeface="Calibri"/>
              </a:rPr>
              <a:t> we de Contour XT. </a:t>
            </a:r>
            <a:r>
              <a:rPr lang="en-US" dirty="0" err="1">
                <a:cs typeface="Calibri"/>
              </a:rPr>
              <a:t>Er</a:t>
            </a:r>
            <a:r>
              <a:rPr lang="en-US" dirty="0">
                <a:cs typeface="Calibri"/>
              </a:rPr>
              <a:t> </a:t>
            </a:r>
            <a:r>
              <a:rPr lang="en-US" dirty="0" err="1">
                <a:cs typeface="Calibri"/>
              </a:rPr>
              <a:t>zijn</a:t>
            </a:r>
            <a:r>
              <a:rPr lang="en-US" dirty="0">
                <a:cs typeface="Calibri"/>
              </a:rPr>
              <a:t> heel </a:t>
            </a:r>
            <a:r>
              <a:rPr lang="en-US" dirty="0" err="1">
                <a:cs typeface="Calibri"/>
              </a:rPr>
              <a:t>veel</a:t>
            </a:r>
            <a:r>
              <a:rPr lang="en-US" dirty="0">
                <a:cs typeface="Calibri"/>
              </a:rPr>
              <a:t> </a:t>
            </a:r>
            <a:r>
              <a:rPr lang="en-US" dirty="0" err="1">
                <a:cs typeface="Calibri"/>
              </a:rPr>
              <a:t>soorten</a:t>
            </a:r>
            <a:r>
              <a:rPr lang="en-US" dirty="0">
                <a:cs typeface="Calibri"/>
              </a:rPr>
              <a:t> </a:t>
            </a:r>
            <a:r>
              <a:rPr lang="en-US" dirty="0" err="1">
                <a:cs typeface="Calibri"/>
              </a:rPr>
              <a:t>glucosemeters</a:t>
            </a:r>
            <a:r>
              <a:rPr lang="en-US" dirty="0">
                <a:cs typeface="Calibri"/>
              </a:rPr>
              <a:t> op de </a:t>
            </a:r>
            <a:r>
              <a:rPr lang="en-US" dirty="0" err="1">
                <a:cs typeface="Calibri"/>
              </a:rPr>
              <a:t>markt</a:t>
            </a:r>
            <a:r>
              <a:rPr lang="en-US" dirty="0">
                <a:cs typeface="Calibri"/>
              </a:rPr>
              <a:t>. </a:t>
            </a:r>
          </a:p>
          <a:p>
            <a:r>
              <a:rPr lang="en-US" dirty="0">
                <a:cs typeface="Calibri"/>
              </a:rPr>
              <a:t>Ik focus me op DMII, de </a:t>
            </a:r>
            <a:r>
              <a:rPr lang="en-US" dirty="0" err="1">
                <a:cs typeface="Calibri"/>
              </a:rPr>
              <a:t>meest</a:t>
            </a:r>
            <a:r>
              <a:rPr lang="en-US" dirty="0">
                <a:cs typeface="Calibri"/>
              </a:rPr>
              <a:t> </a:t>
            </a:r>
            <a:r>
              <a:rPr lang="en-US" dirty="0" err="1">
                <a:cs typeface="Calibri"/>
              </a:rPr>
              <a:t>voorkomende</a:t>
            </a:r>
            <a:r>
              <a:rPr lang="en-US" dirty="0">
                <a:cs typeface="Calibri"/>
              </a:rPr>
              <a:t> </a:t>
            </a:r>
            <a:r>
              <a:rPr lang="en-US" dirty="0" err="1">
                <a:cs typeface="Calibri"/>
              </a:rPr>
              <a:t>vorm</a:t>
            </a:r>
            <a:r>
              <a:rPr lang="en-US" dirty="0">
                <a:cs typeface="Calibri"/>
              </a:rPr>
              <a:t> van diabetes, </a:t>
            </a:r>
            <a:r>
              <a:rPr lang="en-US" dirty="0" err="1">
                <a:cs typeface="Calibri"/>
              </a:rPr>
              <a:t>ook</a:t>
            </a:r>
            <a:r>
              <a:rPr lang="en-US" dirty="0">
                <a:cs typeface="Calibri"/>
              </a:rPr>
              <a:t> in de </a:t>
            </a:r>
            <a:r>
              <a:rPr lang="en-US" dirty="0" err="1">
                <a:cs typeface="Calibri"/>
              </a:rPr>
              <a:t>thuiszorg</a:t>
            </a:r>
            <a:r>
              <a:rPr lang="en-US" dirty="0">
                <a:cs typeface="Calibri"/>
              </a:rPr>
              <a:t>.</a:t>
            </a:r>
          </a:p>
        </p:txBody>
      </p:sp>
      <p:sp>
        <p:nvSpPr>
          <p:cNvPr id="4" name="Slide Number Placeholder 3"/>
          <p:cNvSpPr>
            <a:spLocks noGrp="1"/>
          </p:cNvSpPr>
          <p:nvPr>
            <p:ph type="sldNum" sz="quarter" idx="5"/>
          </p:nvPr>
        </p:nvSpPr>
        <p:spPr/>
        <p:txBody>
          <a:bodyPr/>
          <a:lstStyle/>
          <a:p>
            <a:fld id="{803111EA-CDAA-4712-955D-D679AD09430B}" type="slidenum">
              <a:rPr lang="nl"/>
              <a:t>10</a:t>
            </a:fld>
            <a:endParaRPr lang="en-US"/>
          </a:p>
        </p:txBody>
      </p:sp>
    </p:spTree>
    <p:extLst>
      <p:ext uri="{BB962C8B-B14F-4D97-AF65-F5344CB8AC3E}">
        <p14:creationId xmlns:p14="http://schemas.microsoft.com/office/powerpoint/2010/main" val="220496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475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923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991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09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439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925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496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439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065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576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713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1355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nk.springer.com/chapter/10.1007/978-90-313-6343-8_5"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www.mylife-diabetescare.com/nl-NL/diabetesweetjes/pentherapie/geschikte-injectieplaatsen.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nl.dreamstime.com/stock-illustratie-intramusculaire-injectie-en-onderhuidse-injectie-image8007288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link.springer.com/chapter/10.1007/978-90-313-6343-8_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ursing.nl/wat-is-het-verschil-tussen-een-voorbehouden-handeling-en-een-risicovolle-handeling-tvvfaq100970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ursing.nl/wat-is-het-verschil-tussen-een-voorbehouden-handeling-en-een-risicovolle-handeling-tvvfaq100970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urologie.slingeland.nl/professionals/Kathetermanagement/Spoelen-katheter/1350/141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527754" y="4571999"/>
            <a:ext cx="4354843" cy="2451052"/>
          </a:xfrm>
          <a:noFill/>
        </p:spPr>
        <p:txBody>
          <a:bodyPr vert="horz" lIns="91440" tIns="45720" rIns="91440" bIns="45720" rtlCol="0" anchor="t">
            <a:normAutofit/>
          </a:bodyPr>
          <a:lstStyle/>
          <a:p>
            <a:r>
              <a:rPr lang="nl-NL" sz="2800">
                <a:latin typeface="Times New Roman"/>
                <a:cs typeface="Calibri"/>
              </a:rPr>
              <a:t>Voorbehouden handelingen pakket 1</a:t>
            </a:r>
          </a:p>
          <a:p>
            <a:endParaRPr lang="nl-NL" sz="2800" dirty="0">
              <a:latin typeface="Times New Roman"/>
              <a:cs typeface="Calibri"/>
            </a:endParaRPr>
          </a:p>
          <a:p>
            <a:r>
              <a:rPr lang="nl-NL" sz="2800">
                <a:latin typeface="Times New Roman"/>
                <a:cs typeface="Calibri"/>
              </a:rPr>
              <a:t>Trainer: Ayla Verhoeven</a:t>
            </a:r>
            <a:endParaRPr lang="nl-NL" sz="2800" dirty="0">
              <a:latin typeface="Times New Roman"/>
              <a:cs typeface="Calibri"/>
            </a:endParaRPr>
          </a:p>
          <a:p>
            <a:endParaRPr lang="nl-NL" sz="2800" dirty="0">
              <a:latin typeface="Times New Roman"/>
              <a:cs typeface="Calibri"/>
            </a:endParaRPr>
          </a:p>
        </p:txBody>
      </p:sp>
      <p:pic>
        <p:nvPicPr>
          <p:cNvPr id="4" name="Picture 4">
            <a:extLst>
              <a:ext uri="{FF2B5EF4-FFF2-40B4-BE49-F238E27FC236}">
                <a16:creationId xmlns:a16="http://schemas.microsoft.com/office/drawing/2014/main" id="{3DF9F68F-4B4A-43B3-9821-5675B55E01E6}"/>
              </a:ext>
            </a:extLst>
          </p:cNvPr>
          <p:cNvPicPr>
            <a:picLocks noChangeAspect="1"/>
          </p:cNvPicPr>
          <p:nvPr/>
        </p:nvPicPr>
        <p:blipFill rotWithShape="1">
          <a:blip r:embed="rId2"/>
          <a:srcRect t="6445" r="2" b="2538"/>
          <a:stretch/>
        </p:blipFill>
        <p:spPr>
          <a:xfrm>
            <a:off x="20" y="10"/>
            <a:ext cx="7534636" cy="6857990"/>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8706-43A2-4622-B939-9207587EB630}"/>
              </a:ext>
            </a:extLst>
          </p:cNvPr>
          <p:cNvSpPr>
            <a:spLocks noGrp="1"/>
          </p:cNvSpPr>
          <p:nvPr>
            <p:ph type="title"/>
          </p:nvPr>
        </p:nvSpPr>
        <p:spPr>
          <a:xfrm>
            <a:off x="6109498" y="908344"/>
            <a:ext cx="5244301" cy="1538130"/>
          </a:xfrm>
        </p:spPr>
        <p:txBody>
          <a:bodyPr>
            <a:normAutofit/>
          </a:bodyPr>
          <a:lstStyle/>
          <a:p>
            <a:r>
              <a:rPr lang="nl-NL" sz="4200" u="sng" dirty="0">
                <a:latin typeface="Times New Roman"/>
                <a:cs typeface="Calibri Light"/>
              </a:rPr>
              <a:t>3. Bloedglucose meten</a:t>
            </a:r>
          </a:p>
        </p:txBody>
      </p:sp>
      <p:sp>
        <p:nvSpPr>
          <p:cNvPr id="6"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4">
            <a:extLst>
              <a:ext uri="{FF2B5EF4-FFF2-40B4-BE49-F238E27FC236}">
                <a16:creationId xmlns:a16="http://schemas.microsoft.com/office/drawing/2014/main" id="{CF1CC7F1-B03D-4B42-9E57-F97CD6167A87}"/>
              </a:ext>
            </a:extLst>
          </p:cNvPr>
          <p:cNvPicPr>
            <a:picLocks noChangeAspect="1"/>
          </p:cNvPicPr>
          <p:nvPr/>
        </p:nvPicPr>
        <p:blipFill rotWithShape="1">
          <a:blip r:embed="rId3"/>
          <a:srcRect r="5000"/>
          <a:stretch/>
        </p:blipFill>
        <p:spPr>
          <a:xfrm>
            <a:off x="1685423" y="1450448"/>
            <a:ext cx="2843064" cy="3948511"/>
          </a:xfrm>
          <a:prstGeom prst="rect">
            <a:avLst/>
          </a:prstGeom>
        </p:spPr>
      </p:pic>
      <p:sp>
        <p:nvSpPr>
          <p:cNvPr id="3" name="Content Placeholder 2">
            <a:extLst>
              <a:ext uri="{FF2B5EF4-FFF2-40B4-BE49-F238E27FC236}">
                <a16:creationId xmlns:a16="http://schemas.microsoft.com/office/drawing/2014/main" id="{85790302-283C-47BA-A769-F32D941B2410}"/>
              </a:ext>
            </a:extLst>
          </p:cNvPr>
          <p:cNvSpPr>
            <a:spLocks noGrp="1"/>
          </p:cNvSpPr>
          <p:nvPr>
            <p:ph idx="1"/>
          </p:nvPr>
        </p:nvSpPr>
        <p:spPr>
          <a:xfrm>
            <a:off x="5911158" y="2706865"/>
            <a:ext cx="5383652" cy="3470097"/>
          </a:xfrm>
        </p:spPr>
        <p:txBody>
          <a:bodyPr vert="horz" lIns="91440" tIns="45720" rIns="91440" bIns="45720" rtlCol="0">
            <a:normAutofit/>
          </a:bodyPr>
          <a:lstStyle/>
          <a:p>
            <a:pPr marL="0" indent="0">
              <a:buNone/>
            </a:pPr>
            <a:r>
              <a:rPr lang="nl-NL" sz="2400">
                <a:latin typeface="Times New Roman"/>
                <a:cs typeface="Calibri"/>
              </a:rPr>
              <a:t>Tijdens deze training gebruiken we één soort bloedglucosemeter:</a:t>
            </a:r>
            <a:endParaRPr lang="nl-NL" sz="2400">
              <a:latin typeface="Times New Roman"/>
              <a:cs typeface="Times New Roman"/>
            </a:endParaRPr>
          </a:p>
          <a:p>
            <a:pPr marL="0" indent="0">
              <a:buNone/>
            </a:pPr>
            <a:endParaRPr lang="nl-NL" sz="2400">
              <a:latin typeface="Times New Roman"/>
              <a:ea typeface="+mn-lt"/>
              <a:cs typeface="+mn-lt"/>
            </a:endParaRPr>
          </a:p>
          <a:p>
            <a:pPr marL="0" indent="0">
              <a:buNone/>
            </a:pPr>
            <a:r>
              <a:rPr lang="nl-NL" sz="2400">
                <a:latin typeface="Times New Roman"/>
                <a:ea typeface="+mn-lt"/>
                <a:cs typeface="+mn-lt"/>
              </a:rPr>
              <a:t>De </a:t>
            </a:r>
            <a:r>
              <a:rPr lang="nl-NL" sz="2400" b="1">
                <a:latin typeface="Times New Roman"/>
                <a:ea typeface="+mn-lt"/>
                <a:cs typeface="+mn-lt"/>
              </a:rPr>
              <a:t>"Contour XT"</a:t>
            </a:r>
            <a:r>
              <a:rPr lang="nl-NL" sz="2400">
                <a:latin typeface="Times New Roman"/>
                <a:ea typeface="+mn-lt"/>
                <a:cs typeface="+mn-lt"/>
              </a:rPr>
              <a:t> deze meet zeer nauwkeurig</a:t>
            </a:r>
            <a:endParaRPr lang="nl-NL" sz="2400">
              <a:latin typeface="Times New Roman"/>
              <a:cs typeface="Times New Roman"/>
            </a:endParaRPr>
          </a:p>
          <a:p>
            <a:pPr marL="514350" indent="-514350">
              <a:buAutoNum type="arabicPeriod"/>
            </a:pPr>
            <a:endParaRPr lang="nl-NL" sz="2400">
              <a:ea typeface="+mn-lt"/>
              <a:cs typeface="+mn-lt"/>
            </a:endParaRPr>
          </a:p>
          <a:p>
            <a:pPr marL="514350" indent="-514350">
              <a:buAutoNum type="arabicPeriod"/>
            </a:pPr>
            <a:endParaRPr lang="nl-NL" sz="2400">
              <a:cs typeface="Calibri"/>
            </a:endParaRPr>
          </a:p>
          <a:p>
            <a:pPr marL="0" indent="0">
              <a:buNone/>
            </a:pPr>
            <a:endParaRPr lang="nl-NL" sz="2400">
              <a:cs typeface="Calibri"/>
            </a:endParaRPr>
          </a:p>
        </p:txBody>
      </p:sp>
    </p:spTree>
    <p:extLst>
      <p:ext uri="{BB962C8B-B14F-4D97-AF65-F5344CB8AC3E}">
        <p14:creationId xmlns:p14="http://schemas.microsoft.com/office/powerpoint/2010/main" val="215872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8B1B-28FE-4BB3-95D6-3FBD7BF27EA2}"/>
              </a:ext>
            </a:extLst>
          </p:cNvPr>
          <p:cNvSpPr>
            <a:spLocks noGrp="1"/>
          </p:cNvSpPr>
          <p:nvPr>
            <p:ph type="title"/>
          </p:nvPr>
        </p:nvSpPr>
        <p:spPr/>
        <p:txBody>
          <a:bodyPr/>
          <a:lstStyle/>
          <a:p>
            <a:pPr algn="ctr"/>
            <a:r>
              <a:rPr lang="nl-NL" u="sng" dirty="0">
                <a:latin typeface="Times New Roman"/>
                <a:cs typeface="Calibri Light"/>
              </a:rPr>
              <a:t>*Bloedglucose meten vervolg</a:t>
            </a:r>
            <a:endParaRPr lang="nl-NL" u="sng" dirty="0">
              <a:latin typeface="Times New Roman"/>
              <a:cs typeface="Times New Roman"/>
            </a:endParaRPr>
          </a:p>
        </p:txBody>
      </p:sp>
      <p:sp>
        <p:nvSpPr>
          <p:cNvPr id="3" name="Content Placeholder 2">
            <a:extLst>
              <a:ext uri="{FF2B5EF4-FFF2-40B4-BE49-F238E27FC236}">
                <a16:creationId xmlns:a16="http://schemas.microsoft.com/office/drawing/2014/main" id="{BF670881-52A8-4780-9CB7-252F7B5923BB}"/>
              </a:ext>
            </a:extLst>
          </p:cNvPr>
          <p:cNvSpPr>
            <a:spLocks noGrp="1"/>
          </p:cNvSpPr>
          <p:nvPr>
            <p:ph idx="1"/>
          </p:nvPr>
        </p:nvSpPr>
        <p:spPr/>
        <p:txBody>
          <a:bodyPr vert="horz" lIns="91440" tIns="45720" rIns="91440" bIns="45720" rtlCol="0" anchor="t">
            <a:normAutofit/>
          </a:bodyPr>
          <a:lstStyle/>
          <a:p>
            <a:r>
              <a:rPr lang="nl-NL" sz="2600" dirty="0">
                <a:latin typeface="Times New Roman"/>
                <a:cs typeface="Calibri"/>
              </a:rPr>
              <a:t>Waarom bloedglucose meten?</a:t>
            </a:r>
          </a:p>
          <a:p>
            <a:endParaRPr lang="nl-NL" sz="2600" dirty="0">
              <a:latin typeface="Times New Roman"/>
              <a:cs typeface="Calibri"/>
            </a:endParaRPr>
          </a:p>
          <a:p>
            <a:r>
              <a:rPr lang="nl-NL" sz="2600" dirty="0">
                <a:latin typeface="Times New Roman"/>
                <a:cs typeface="Calibri"/>
              </a:rPr>
              <a:t>Wat zijn de normaalwaarden voor bloedglucose nuchter bij DMII?</a:t>
            </a:r>
          </a:p>
          <a:p>
            <a:endParaRPr lang="nl-NL" sz="2600" dirty="0">
              <a:latin typeface="Times New Roman"/>
              <a:cs typeface="Calibri"/>
            </a:endParaRPr>
          </a:p>
          <a:p>
            <a:r>
              <a:rPr lang="nl-NL" sz="2600" dirty="0">
                <a:latin typeface="Times New Roman"/>
                <a:cs typeface="Calibri"/>
              </a:rPr>
              <a:t>Wat zijn de normaalwaarden voor bloedglucose na een maaltijd bij DMII?</a:t>
            </a:r>
          </a:p>
        </p:txBody>
      </p:sp>
      <p:sp>
        <p:nvSpPr>
          <p:cNvPr id="4" name="TextBox 3">
            <a:extLst>
              <a:ext uri="{FF2B5EF4-FFF2-40B4-BE49-F238E27FC236}">
                <a16:creationId xmlns:a16="http://schemas.microsoft.com/office/drawing/2014/main" id="{4445290B-CE67-41C5-973E-A6EFEB662BDE}"/>
              </a:ext>
            </a:extLst>
          </p:cNvPr>
          <p:cNvSpPr txBox="1"/>
          <p:nvPr/>
        </p:nvSpPr>
        <p:spPr>
          <a:xfrm>
            <a:off x="770626" y="6176513"/>
            <a:ext cx="33470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latin typeface="Times New Roman"/>
              </a:rPr>
              <a:t>* BRON: </a:t>
            </a:r>
            <a:r>
              <a:rPr lang="nl-NL" sz="1400" dirty="0" err="1">
                <a:latin typeface="Times New Roman"/>
              </a:rPr>
              <a:t>Vilans</a:t>
            </a:r>
            <a:r>
              <a:rPr lang="nl-NL" sz="1400" dirty="0">
                <a:latin typeface="Times New Roman"/>
              </a:rPr>
              <a:t> kick protocollen​</a:t>
            </a:r>
            <a:endParaRPr lang="nl-NL" sz="1400" dirty="0">
              <a:latin typeface="Times New Roman"/>
              <a:cs typeface="Times New Roman"/>
            </a:endParaRPr>
          </a:p>
        </p:txBody>
      </p:sp>
      <p:pic>
        <p:nvPicPr>
          <p:cNvPr id="5" name="Picture 5">
            <a:extLst>
              <a:ext uri="{FF2B5EF4-FFF2-40B4-BE49-F238E27FC236}">
                <a16:creationId xmlns:a16="http://schemas.microsoft.com/office/drawing/2014/main" id="{96747400-F116-46F0-9CA3-459D30A4F068}"/>
              </a:ext>
            </a:extLst>
          </p:cNvPr>
          <p:cNvPicPr>
            <a:picLocks noChangeAspect="1"/>
          </p:cNvPicPr>
          <p:nvPr/>
        </p:nvPicPr>
        <p:blipFill>
          <a:blip r:embed="rId3"/>
          <a:stretch>
            <a:fillRect/>
          </a:stretch>
        </p:blipFill>
        <p:spPr>
          <a:xfrm>
            <a:off x="1029419" y="4361520"/>
            <a:ext cx="9744973" cy="1686167"/>
          </a:xfrm>
          <a:prstGeom prst="rect">
            <a:avLst/>
          </a:prstGeom>
        </p:spPr>
      </p:pic>
    </p:spTree>
    <p:extLst>
      <p:ext uri="{BB962C8B-B14F-4D97-AF65-F5344CB8AC3E}">
        <p14:creationId xmlns:p14="http://schemas.microsoft.com/office/powerpoint/2010/main" val="218957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2009-A1F1-4FD2-958C-2E80EDFE71B8}"/>
              </a:ext>
            </a:extLst>
          </p:cNvPr>
          <p:cNvSpPr>
            <a:spLocks noGrp="1"/>
          </p:cNvSpPr>
          <p:nvPr>
            <p:ph type="title"/>
          </p:nvPr>
        </p:nvSpPr>
        <p:spPr/>
        <p:txBody>
          <a:bodyPr/>
          <a:lstStyle/>
          <a:p>
            <a:pPr algn="ctr"/>
            <a:r>
              <a:rPr lang="nl-NL" u="sng">
                <a:latin typeface="Times New Roman"/>
                <a:cs typeface="Times New Roman"/>
              </a:rPr>
              <a:t>*Benodigdheden, werkwijze en complicaties</a:t>
            </a:r>
            <a:endParaRPr lang="en-US">
              <a:ea typeface="+mj-lt"/>
              <a:cs typeface="+mj-lt"/>
            </a:endParaRPr>
          </a:p>
        </p:txBody>
      </p:sp>
      <p:sp>
        <p:nvSpPr>
          <p:cNvPr id="3" name="Content Placeholder 2">
            <a:extLst>
              <a:ext uri="{FF2B5EF4-FFF2-40B4-BE49-F238E27FC236}">
                <a16:creationId xmlns:a16="http://schemas.microsoft.com/office/drawing/2014/main" id="{A8EE0054-159B-4BB9-A308-2B0C3BDF32BD}"/>
              </a:ext>
            </a:extLst>
          </p:cNvPr>
          <p:cNvSpPr>
            <a:spLocks noGrp="1"/>
          </p:cNvSpPr>
          <p:nvPr>
            <p:ph idx="1"/>
          </p:nvPr>
        </p:nvSpPr>
        <p:spPr>
          <a:xfrm>
            <a:off x="838200" y="1825625"/>
            <a:ext cx="10515600" cy="3905640"/>
          </a:xfrm>
        </p:spPr>
        <p:txBody>
          <a:bodyPr vert="horz" lIns="91440" tIns="45720" rIns="91440" bIns="45720" rtlCol="0" anchor="t">
            <a:normAutofit/>
          </a:bodyPr>
          <a:lstStyle/>
          <a:p>
            <a:endParaRPr lang="nl-NL" dirty="0">
              <a:latin typeface="Times New Roman"/>
              <a:cs typeface="Times New Roman"/>
            </a:endParaRPr>
          </a:p>
          <a:p>
            <a:r>
              <a:rPr lang="nl-NL" dirty="0">
                <a:latin typeface="Times New Roman"/>
                <a:cs typeface="Times New Roman"/>
              </a:rPr>
              <a:t>Complicaties?</a:t>
            </a:r>
          </a:p>
          <a:p>
            <a:endParaRPr lang="nl-NL" dirty="0">
              <a:latin typeface="Times New Roman"/>
              <a:cs typeface="Times New Roman"/>
            </a:endParaRPr>
          </a:p>
          <a:p>
            <a:r>
              <a:rPr lang="nl-NL" dirty="0">
                <a:latin typeface="Times New Roman"/>
                <a:cs typeface="Times New Roman"/>
              </a:rPr>
              <a:t>Richtlijnen van Vilans</a:t>
            </a:r>
            <a:endParaRPr lang="nl-NL">
              <a:ea typeface="+mn-lt"/>
              <a:cs typeface="+mn-lt"/>
            </a:endParaRPr>
          </a:p>
          <a:p>
            <a:endParaRPr lang="en-US" dirty="0">
              <a:cs typeface="Calibri"/>
            </a:endParaRPr>
          </a:p>
        </p:txBody>
      </p:sp>
      <p:sp>
        <p:nvSpPr>
          <p:cNvPr id="5" name="TextBox 4">
            <a:extLst>
              <a:ext uri="{FF2B5EF4-FFF2-40B4-BE49-F238E27FC236}">
                <a16:creationId xmlns:a16="http://schemas.microsoft.com/office/drawing/2014/main" id="{07277B60-08E6-4F91-B937-2ABBF7E39088}"/>
              </a:ext>
            </a:extLst>
          </p:cNvPr>
          <p:cNvSpPr txBox="1"/>
          <p:nvPr/>
        </p:nvSpPr>
        <p:spPr>
          <a:xfrm>
            <a:off x="511834" y="6176513"/>
            <a:ext cx="50723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latin typeface="Times New Roman"/>
                <a:cs typeface="Times New Roman"/>
              </a:rPr>
              <a:t>*BRON: </a:t>
            </a:r>
            <a:r>
              <a:rPr lang="nl-NL" dirty="0" err="1">
                <a:latin typeface="Times New Roman"/>
                <a:cs typeface="Times New Roman"/>
              </a:rPr>
              <a:t>Vilans</a:t>
            </a:r>
            <a:r>
              <a:rPr lang="nl-NL" dirty="0">
                <a:latin typeface="Times New Roman"/>
                <a:cs typeface="Times New Roman"/>
              </a:rPr>
              <a:t> kick protocollen</a:t>
            </a:r>
            <a:endParaRPr lang="nl-NL" dirty="0">
              <a:ea typeface="+mn-lt"/>
              <a:cs typeface="+mn-lt"/>
            </a:endParaRPr>
          </a:p>
          <a:p>
            <a:pPr algn="l"/>
            <a:endParaRPr lang="en-US" dirty="0">
              <a:cs typeface="Calibri"/>
            </a:endParaRPr>
          </a:p>
        </p:txBody>
      </p:sp>
    </p:spTree>
    <p:extLst>
      <p:ext uri="{BB962C8B-B14F-4D97-AF65-F5344CB8AC3E}">
        <p14:creationId xmlns:p14="http://schemas.microsoft.com/office/powerpoint/2010/main" val="252417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4648-7D82-4CA4-8E00-7A889066B777}"/>
              </a:ext>
            </a:extLst>
          </p:cNvPr>
          <p:cNvSpPr>
            <a:spLocks noGrp="1"/>
          </p:cNvSpPr>
          <p:nvPr>
            <p:ph type="title"/>
          </p:nvPr>
        </p:nvSpPr>
        <p:spPr/>
        <p:txBody>
          <a:bodyPr/>
          <a:lstStyle/>
          <a:p>
            <a:pPr algn="ctr"/>
            <a:r>
              <a:rPr lang="nl-NL" u="sng" dirty="0">
                <a:latin typeface="Times New Roman"/>
                <a:cs typeface="Calibri Light"/>
              </a:rPr>
              <a:t>4. *Insuline toedienen</a:t>
            </a:r>
            <a:endParaRPr lang="nl-NL" dirty="0">
              <a:cs typeface="Calibri Light"/>
            </a:endParaRPr>
          </a:p>
        </p:txBody>
      </p:sp>
      <p:sp>
        <p:nvSpPr>
          <p:cNvPr id="3" name="Content Placeholder 2">
            <a:extLst>
              <a:ext uri="{FF2B5EF4-FFF2-40B4-BE49-F238E27FC236}">
                <a16:creationId xmlns:a16="http://schemas.microsoft.com/office/drawing/2014/main" id="{F9E850F5-C547-4D74-B921-A7BAE8167596}"/>
              </a:ext>
            </a:extLst>
          </p:cNvPr>
          <p:cNvSpPr>
            <a:spLocks noGrp="1"/>
          </p:cNvSpPr>
          <p:nvPr>
            <p:ph idx="1"/>
          </p:nvPr>
        </p:nvSpPr>
        <p:spPr/>
        <p:txBody>
          <a:bodyPr vert="horz" lIns="91440" tIns="45720" rIns="91440" bIns="45720" rtlCol="0" anchor="t">
            <a:normAutofit fontScale="85000" lnSpcReduction="20000"/>
          </a:bodyPr>
          <a:lstStyle/>
          <a:p>
            <a:r>
              <a:rPr lang="nl-NL" dirty="0">
                <a:latin typeface="Times New Roman"/>
                <a:cs typeface="Calibri"/>
              </a:rPr>
              <a:t>Toedienen met een</a:t>
            </a:r>
            <a:r>
              <a:rPr lang="nl-NL" dirty="0">
                <a:latin typeface="Times New Roman"/>
                <a:ea typeface="+mn-lt"/>
                <a:cs typeface="+mn-lt"/>
              </a:rPr>
              <a:t> injectiepen gevuld met een insulinepatroon.</a:t>
            </a:r>
          </a:p>
          <a:p>
            <a:endParaRPr lang="nl-NL" dirty="0">
              <a:latin typeface="Times New Roman"/>
              <a:cs typeface="Calibri"/>
            </a:endParaRPr>
          </a:p>
          <a:p>
            <a:r>
              <a:rPr lang="nl-NL" dirty="0">
                <a:latin typeface="Times New Roman"/>
                <a:cs typeface="Calibri"/>
              </a:rPr>
              <a:t>Geschikte injectiegebieden?</a:t>
            </a:r>
          </a:p>
          <a:p>
            <a:endParaRPr lang="nl-NL" dirty="0">
              <a:latin typeface="Times New Roman"/>
              <a:cs typeface="Calibri"/>
            </a:endParaRPr>
          </a:p>
          <a:p>
            <a:r>
              <a:rPr lang="nl-NL" dirty="0">
                <a:latin typeface="Times New Roman"/>
                <a:cs typeface="Calibri"/>
              </a:rPr>
              <a:t>Aandachtspunten vóór injecteren?</a:t>
            </a:r>
          </a:p>
          <a:p>
            <a:endParaRPr lang="nl-NL" dirty="0">
              <a:latin typeface="Times New Roman"/>
              <a:cs typeface="Calibri"/>
            </a:endParaRPr>
          </a:p>
          <a:p>
            <a:r>
              <a:rPr lang="nl-NL">
                <a:latin typeface="Times New Roman"/>
                <a:cs typeface="Calibri"/>
              </a:rPr>
              <a:t>Waardoor wordt opnamesnelheid insuline beïnvloedt?</a:t>
            </a:r>
            <a:endParaRPr lang="nl-NL" dirty="0">
              <a:latin typeface="Times New Roman"/>
              <a:cs typeface="Calibri"/>
            </a:endParaRPr>
          </a:p>
          <a:p>
            <a:endParaRPr lang="nl-NL" dirty="0">
              <a:latin typeface="Times New Roman"/>
              <a:cs typeface="Calibri"/>
            </a:endParaRPr>
          </a:p>
          <a:p>
            <a:r>
              <a:rPr lang="nl-NL" dirty="0">
                <a:latin typeface="Times New Roman"/>
                <a:cs typeface="Calibri"/>
              </a:rPr>
              <a:t>Bij een grote dosis insuline: ga je splitsen? Ja/nee en waarom?</a:t>
            </a:r>
          </a:p>
          <a:p>
            <a:endParaRPr lang="nl-NL" dirty="0">
              <a:latin typeface="Times New Roman"/>
              <a:cs typeface="Calibri"/>
            </a:endParaRPr>
          </a:p>
          <a:p>
            <a:r>
              <a:rPr lang="nl-NL" dirty="0">
                <a:latin typeface="Times New Roman"/>
                <a:cs typeface="Calibri"/>
              </a:rPr>
              <a:t>Na injectie wat wel en niet doen?</a:t>
            </a:r>
          </a:p>
        </p:txBody>
      </p:sp>
      <p:sp>
        <p:nvSpPr>
          <p:cNvPr id="5" name="TextBox 4">
            <a:extLst>
              <a:ext uri="{FF2B5EF4-FFF2-40B4-BE49-F238E27FC236}">
                <a16:creationId xmlns:a16="http://schemas.microsoft.com/office/drawing/2014/main" id="{E5D143A1-4E1F-405E-9F7E-57901CC1AE55}"/>
              </a:ext>
            </a:extLst>
          </p:cNvPr>
          <p:cNvSpPr txBox="1"/>
          <p:nvPr/>
        </p:nvSpPr>
        <p:spPr>
          <a:xfrm>
            <a:off x="511834" y="6176513"/>
            <a:ext cx="50723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a:t>
            </a:r>
            <a:endParaRPr lang="nl-NL" sz="1400" dirty="0">
              <a:ea typeface="+mn-lt"/>
              <a:cs typeface="+mn-lt"/>
            </a:endParaRPr>
          </a:p>
          <a:p>
            <a:pPr algn="l"/>
            <a:endParaRPr lang="en-US" dirty="0">
              <a:cs typeface="Calibri"/>
            </a:endParaRPr>
          </a:p>
        </p:txBody>
      </p:sp>
    </p:spTree>
    <p:extLst>
      <p:ext uri="{BB962C8B-B14F-4D97-AF65-F5344CB8AC3E}">
        <p14:creationId xmlns:p14="http://schemas.microsoft.com/office/powerpoint/2010/main" val="11779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C24B-9C08-42DA-8127-BEEA9517D732}"/>
              </a:ext>
            </a:extLst>
          </p:cNvPr>
          <p:cNvSpPr>
            <a:spLocks noGrp="1"/>
          </p:cNvSpPr>
          <p:nvPr>
            <p:ph type="title"/>
          </p:nvPr>
        </p:nvSpPr>
        <p:spPr>
          <a:xfrm>
            <a:off x="494732" y="1161691"/>
            <a:ext cx="5628763" cy="737559"/>
          </a:xfrm>
        </p:spPr>
        <p:txBody>
          <a:bodyPr>
            <a:noAutofit/>
          </a:bodyPr>
          <a:lstStyle/>
          <a:p>
            <a:pPr algn="ctr"/>
            <a:r>
              <a:rPr lang="nl-NL" sz="3800" u="sng" dirty="0">
                <a:latin typeface="Times New Roman"/>
                <a:cs typeface="Calibri Light"/>
              </a:rPr>
              <a:t>*Injectiegebieden insuline</a:t>
            </a:r>
            <a:endParaRPr lang="nl-NL" sz="3800">
              <a:latin typeface="Calibri Light"/>
              <a:cs typeface="Calibri Light"/>
            </a:endParaRPr>
          </a:p>
        </p:txBody>
      </p:sp>
      <p:pic>
        <p:nvPicPr>
          <p:cNvPr id="7" name="Picture 7">
            <a:extLst>
              <a:ext uri="{FF2B5EF4-FFF2-40B4-BE49-F238E27FC236}">
                <a16:creationId xmlns:a16="http://schemas.microsoft.com/office/drawing/2014/main" id="{6D8453B0-0236-4F9F-98A9-EC374F13D4A6}"/>
              </a:ext>
            </a:extLst>
          </p:cNvPr>
          <p:cNvPicPr>
            <a:picLocks noGrp="1" noChangeAspect="1"/>
          </p:cNvPicPr>
          <p:nvPr>
            <p:ph type="pic" idx="1"/>
          </p:nvPr>
        </p:nvPicPr>
        <p:blipFill rotWithShape="1">
          <a:blip r:embed="rId2"/>
          <a:srcRect t="12547" b="12547"/>
          <a:stretch/>
        </p:blipFill>
        <p:spPr>
          <a:xfrm>
            <a:off x="6203980" y="1159953"/>
            <a:ext cx="5640238" cy="4873625"/>
          </a:xfrm>
        </p:spPr>
      </p:pic>
      <p:sp>
        <p:nvSpPr>
          <p:cNvPr id="4" name="Text Placeholder 3">
            <a:extLst>
              <a:ext uri="{FF2B5EF4-FFF2-40B4-BE49-F238E27FC236}">
                <a16:creationId xmlns:a16="http://schemas.microsoft.com/office/drawing/2014/main" id="{94F443A9-BF9B-4AF3-BCBC-A0810AE4EF4F}"/>
              </a:ext>
            </a:extLst>
          </p:cNvPr>
          <p:cNvSpPr>
            <a:spLocks noGrp="1"/>
          </p:cNvSpPr>
          <p:nvPr>
            <p:ph type="body" sz="half" idx="2"/>
          </p:nvPr>
        </p:nvSpPr>
        <p:spPr>
          <a:xfrm>
            <a:off x="494732" y="1971136"/>
            <a:ext cx="4967406" cy="3897852"/>
          </a:xfrm>
        </p:spPr>
        <p:txBody>
          <a:bodyPr vert="horz" lIns="91440" tIns="45720" rIns="91440" bIns="45720" rtlCol="0" anchor="t">
            <a:normAutofit/>
          </a:bodyPr>
          <a:lstStyle/>
          <a:p>
            <a:pPr algn="just"/>
            <a:r>
              <a:rPr lang="nl-NL" sz="2800">
                <a:latin typeface="Times New Roman"/>
                <a:ea typeface="+mn-lt"/>
                <a:cs typeface="+mn-lt"/>
              </a:rPr>
              <a:t>Buik, bovenbenen en billen.</a:t>
            </a:r>
            <a:endParaRPr lang="nl-NL" sz="2800" dirty="0">
              <a:latin typeface="Times New Roman"/>
              <a:ea typeface="+mn-lt"/>
              <a:cs typeface="+mn-lt"/>
            </a:endParaRPr>
          </a:p>
          <a:p>
            <a:pPr algn="just"/>
            <a:endParaRPr lang="nl-NL" sz="2800" dirty="0">
              <a:latin typeface="Times New Roman"/>
              <a:ea typeface="+mn-lt"/>
              <a:cs typeface="+mn-lt"/>
            </a:endParaRPr>
          </a:p>
          <a:p>
            <a:pPr algn="just"/>
            <a:r>
              <a:rPr lang="nl-NL" sz="2800">
                <a:latin typeface="Times New Roman"/>
                <a:ea typeface="+mn-lt"/>
                <a:cs typeface="+mn-lt"/>
              </a:rPr>
              <a:t>De bovenarm is een minder geschikt injectiegebied. Het is voor de cliënt ook lastiger om zichzelf in de bovenarm te injecteren.</a:t>
            </a:r>
            <a:endParaRPr lang="nl-NL" sz="2800">
              <a:latin typeface="Times New Roman"/>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p:txBody>
      </p:sp>
      <p:sp>
        <p:nvSpPr>
          <p:cNvPr id="9" name="TextBox 8">
            <a:extLst>
              <a:ext uri="{FF2B5EF4-FFF2-40B4-BE49-F238E27FC236}">
                <a16:creationId xmlns:a16="http://schemas.microsoft.com/office/drawing/2014/main" id="{940402DB-70EB-4DE6-9A16-F6D25A8848D1}"/>
              </a:ext>
            </a:extLst>
          </p:cNvPr>
          <p:cNvSpPr txBox="1"/>
          <p:nvPr/>
        </p:nvSpPr>
        <p:spPr>
          <a:xfrm>
            <a:off x="238664" y="6349042"/>
            <a:ext cx="63087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ea typeface="+mn-lt"/>
                <a:cs typeface="+mn-lt"/>
              </a:rPr>
              <a:t>*BRON: </a:t>
            </a:r>
            <a:r>
              <a:rPr lang="en-US" sz="1400" dirty="0">
                <a:latin typeface="Times New Roman"/>
                <a:ea typeface="+mn-lt"/>
                <a:cs typeface="+mn-lt"/>
                <a:hlinkClick r:id="rId3"/>
              </a:rPr>
              <a:t>https://link.springer.com/chapter/10.1007/978-90-313-6343-8_5</a:t>
            </a:r>
            <a:r>
              <a:rPr lang="en-US" sz="1400" dirty="0">
                <a:latin typeface="Times New Roman"/>
                <a:ea typeface="+mn-lt"/>
                <a:cs typeface="+mn-lt"/>
              </a:rPr>
              <a:t> </a:t>
            </a:r>
            <a:endParaRPr lang="en-US" sz="1400">
              <a:latin typeface="Times New Roman"/>
              <a:cs typeface="Calibri"/>
            </a:endParaRPr>
          </a:p>
        </p:txBody>
      </p:sp>
    </p:spTree>
    <p:extLst>
      <p:ext uri="{BB962C8B-B14F-4D97-AF65-F5344CB8AC3E}">
        <p14:creationId xmlns:p14="http://schemas.microsoft.com/office/powerpoint/2010/main" val="213161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C058A8E-BC9C-4942-8E1C-4F5195BDF55A}"/>
              </a:ext>
            </a:extLst>
          </p:cNvPr>
          <p:cNvPicPr>
            <a:picLocks noChangeAspect="1"/>
          </p:cNvPicPr>
          <p:nvPr/>
        </p:nvPicPr>
        <p:blipFill>
          <a:blip r:embed="rId2"/>
          <a:stretch>
            <a:fillRect/>
          </a:stretch>
        </p:blipFill>
        <p:spPr>
          <a:xfrm>
            <a:off x="1273834" y="2363947"/>
            <a:ext cx="4310332" cy="4027917"/>
          </a:xfrm>
          <a:prstGeom prst="rect">
            <a:avLst/>
          </a:prstGeom>
        </p:spPr>
      </p:pic>
      <p:sp>
        <p:nvSpPr>
          <p:cNvPr id="2" name="Title 1">
            <a:extLst>
              <a:ext uri="{FF2B5EF4-FFF2-40B4-BE49-F238E27FC236}">
                <a16:creationId xmlns:a16="http://schemas.microsoft.com/office/drawing/2014/main" id="{2587D769-CB03-4C0D-A9A0-F96E05C2DA85}"/>
              </a:ext>
            </a:extLst>
          </p:cNvPr>
          <p:cNvSpPr>
            <a:spLocks noGrp="1"/>
          </p:cNvSpPr>
          <p:nvPr>
            <p:ph type="title"/>
          </p:nvPr>
        </p:nvSpPr>
        <p:spPr/>
        <p:txBody>
          <a:bodyPr/>
          <a:lstStyle/>
          <a:p>
            <a:r>
              <a:rPr lang="nl-NL" u="sng">
                <a:latin typeface="Times New Roman"/>
                <a:cs typeface="Calibri Light"/>
              </a:rPr>
              <a:t>Injectiegebieden insuline buik en been</a:t>
            </a:r>
          </a:p>
        </p:txBody>
      </p:sp>
      <p:sp>
        <p:nvSpPr>
          <p:cNvPr id="3" name="Content Placeholder 2">
            <a:extLst>
              <a:ext uri="{FF2B5EF4-FFF2-40B4-BE49-F238E27FC236}">
                <a16:creationId xmlns:a16="http://schemas.microsoft.com/office/drawing/2014/main" id="{64F18ADB-17AC-4F9D-AF5E-D1645DC16548}"/>
              </a:ext>
            </a:extLst>
          </p:cNvPr>
          <p:cNvSpPr>
            <a:spLocks noGrp="1"/>
          </p:cNvSpPr>
          <p:nvPr>
            <p:ph sz="half" idx="1"/>
          </p:nvPr>
        </p:nvSpPr>
        <p:spPr>
          <a:xfrm>
            <a:off x="838200" y="1581210"/>
            <a:ext cx="5181600" cy="4595753"/>
          </a:xfrm>
        </p:spPr>
        <p:txBody>
          <a:bodyPr vert="horz" lIns="91440" tIns="45720" rIns="91440" bIns="45720" rtlCol="0" anchor="t">
            <a:normAutofit/>
          </a:bodyPr>
          <a:lstStyle/>
          <a:p>
            <a:pPr marL="0" indent="0">
              <a:buNone/>
            </a:pPr>
            <a:r>
              <a:rPr lang="nl-NL" dirty="0">
                <a:latin typeface="Times New Roman"/>
                <a:cs typeface="Calibri"/>
              </a:rPr>
              <a:t>*Rotatiekaart injectiegebieden buik</a:t>
            </a:r>
          </a:p>
          <a:p>
            <a:pPr marL="0" indent="0">
              <a:buNone/>
            </a:pPr>
            <a:endParaRPr lang="en-US" dirty="0">
              <a:cs typeface="Calibri"/>
            </a:endParaRPr>
          </a:p>
          <a:p>
            <a:pPr marL="0" indent="0">
              <a:buNone/>
            </a:pPr>
            <a:endParaRPr lang="en-US" dirty="0">
              <a:cs typeface="Calibri"/>
            </a:endParaRPr>
          </a:p>
        </p:txBody>
      </p:sp>
      <p:sp>
        <p:nvSpPr>
          <p:cNvPr id="4" name="Content Placeholder 3">
            <a:extLst>
              <a:ext uri="{FF2B5EF4-FFF2-40B4-BE49-F238E27FC236}">
                <a16:creationId xmlns:a16="http://schemas.microsoft.com/office/drawing/2014/main" id="{B4A25C65-DE20-4CB6-9D56-9AC46CDCD9FC}"/>
              </a:ext>
            </a:extLst>
          </p:cNvPr>
          <p:cNvSpPr>
            <a:spLocks noGrp="1"/>
          </p:cNvSpPr>
          <p:nvPr>
            <p:ph sz="half" idx="2"/>
          </p:nvPr>
        </p:nvSpPr>
        <p:spPr>
          <a:xfrm>
            <a:off x="6172200" y="1581210"/>
            <a:ext cx="5181600" cy="4595753"/>
          </a:xfrm>
        </p:spPr>
        <p:txBody>
          <a:bodyPr vert="horz" lIns="91440" tIns="45720" rIns="91440" bIns="45720" rtlCol="0" anchor="t">
            <a:normAutofit/>
          </a:bodyPr>
          <a:lstStyle/>
          <a:p>
            <a:pPr marL="0" indent="0">
              <a:buNone/>
            </a:pPr>
            <a:r>
              <a:rPr lang="en-US" dirty="0">
                <a:latin typeface="Times New Roman"/>
                <a:cs typeface="Calibri"/>
              </a:rPr>
              <a:t>*</a:t>
            </a:r>
            <a:r>
              <a:rPr lang="nl-NL" dirty="0">
                <a:latin typeface="Times New Roman"/>
                <a:cs typeface="Calibri"/>
              </a:rPr>
              <a:t>Rotatiegebied benen</a:t>
            </a:r>
          </a:p>
        </p:txBody>
      </p:sp>
      <p:sp>
        <p:nvSpPr>
          <p:cNvPr id="8" name="TextBox 7">
            <a:extLst>
              <a:ext uri="{FF2B5EF4-FFF2-40B4-BE49-F238E27FC236}">
                <a16:creationId xmlns:a16="http://schemas.microsoft.com/office/drawing/2014/main" id="{0CD5D178-6366-4D60-B681-6CAA5AAC47A8}"/>
              </a:ext>
            </a:extLst>
          </p:cNvPr>
          <p:cNvSpPr txBox="1"/>
          <p:nvPr/>
        </p:nvSpPr>
        <p:spPr>
          <a:xfrm>
            <a:off x="511834" y="6406551"/>
            <a:ext cx="50723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a:t>
            </a:r>
            <a:r>
              <a:rPr lang="en-US" sz="1400" dirty="0" err="1">
                <a:latin typeface="Times New Roman"/>
                <a:cs typeface="Times New Roman"/>
              </a:rPr>
              <a:t>Vilans</a:t>
            </a:r>
            <a:r>
              <a:rPr lang="en-US" sz="1400" dirty="0">
                <a:latin typeface="Times New Roman"/>
                <a:cs typeface="Times New Roman"/>
              </a:rPr>
              <a:t> kick </a:t>
            </a:r>
            <a:r>
              <a:rPr lang="en-US" sz="1400" dirty="0" err="1">
                <a:latin typeface="Times New Roman"/>
                <a:cs typeface="Times New Roman"/>
              </a:rPr>
              <a:t>protocollen</a:t>
            </a:r>
            <a:endParaRPr lang="en-US" sz="1400">
              <a:ea typeface="+mn-lt"/>
              <a:cs typeface="+mn-lt"/>
            </a:endParaRPr>
          </a:p>
          <a:p>
            <a:pPr algn="l"/>
            <a:endParaRPr lang="en-US" dirty="0">
              <a:cs typeface="Calibri"/>
            </a:endParaRPr>
          </a:p>
        </p:txBody>
      </p:sp>
      <p:pic>
        <p:nvPicPr>
          <p:cNvPr id="9" name="Picture 9">
            <a:extLst>
              <a:ext uri="{FF2B5EF4-FFF2-40B4-BE49-F238E27FC236}">
                <a16:creationId xmlns:a16="http://schemas.microsoft.com/office/drawing/2014/main" id="{0BB5D447-EC38-4743-9B61-8EE8C0DB33F9}"/>
              </a:ext>
            </a:extLst>
          </p:cNvPr>
          <p:cNvPicPr>
            <a:picLocks noChangeAspect="1"/>
          </p:cNvPicPr>
          <p:nvPr/>
        </p:nvPicPr>
        <p:blipFill>
          <a:blip r:embed="rId3"/>
          <a:stretch>
            <a:fillRect/>
          </a:stretch>
        </p:blipFill>
        <p:spPr>
          <a:xfrm>
            <a:off x="6299979" y="2263267"/>
            <a:ext cx="4537854" cy="4027996"/>
          </a:xfrm>
          <a:prstGeom prst="rect">
            <a:avLst/>
          </a:prstGeom>
        </p:spPr>
      </p:pic>
      <p:sp>
        <p:nvSpPr>
          <p:cNvPr id="11" name="TextBox 10">
            <a:extLst>
              <a:ext uri="{FF2B5EF4-FFF2-40B4-BE49-F238E27FC236}">
                <a16:creationId xmlns:a16="http://schemas.microsoft.com/office/drawing/2014/main" id="{1592F28D-7FFD-4F13-87EF-9C601AC98898}"/>
              </a:ext>
            </a:extLst>
          </p:cNvPr>
          <p:cNvSpPr txBox="1"/>
          <p:nvPr/>
        </p:nvSpPr>
        <p:spPr>
          <a:xfrm>
            <a:off x="6794739" y="6305909"/>
            <a:ext cx="527361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a:t>
            </a:r>
            <a:r>
              <a:rPr lang="en-US" sz="1400" dirty="0">
                <a:latin typeface="Times New Roman"/>
                <a:ea typeface="+mn-lt"/>
                <a:cs typeface="+mn-lt"/>
                <a:hlinkClick r:id="rId4"/>
              </a:rPr>
              <a:t>https://www.mylife-diabetescare.com/nl-NL/diabetesweetjes/pentherapie/geschikte-injectieplaatsen.html</a:t>
            </a:r>
            <a:r>
              <a:rPr lang="en-US" sz="1400" dirty="0">
                <a:latin typeface="Times New Roman"/>
                <a:ea typeface="+mn-lt"/>
                <a:cs typeface="+mn-lt"/>
              </a:rPr>
              <a:t> </a:t>
            </a:r>
            <a:endParaRPr lang="en-US" sz="1400">
              <a:latin typeface="Times New Roman"/>
              <a:ea typeface="+mn-lt"/>
              <a:cs typeface="Times New Roman"/>
            </a:endParaRPr>
          </a:p>
          <a:p>
            <a:pPr algn="l"/>
            <a:endParaRPr lang="en-US" dirty="0">
              <a:cs typeface="Calibri"/>
            </a:endParaRPr>
          </a:p>
        </p:txBody>
      </p:sp>
    </p:spTree>
    <p:extLst>
      <p:ext uri="{BB962C8B-B14F-4D97-AF65-F5344CB8AC3E}">
        <p14:creationId xmlns:p14="http://schemas.microsoft.com/office/powerpoint/2010/main" val="21356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32E4-5409-4B84-81C0-AF7D94BF2958}"/>
              </a:ext>
            </a:extLst>
          </p:cNvPr>
          <p:cNvSpPr>
            <a:spLocks noGrp="1"/>
          </p:cNvSpPr>
          <p:nvPr>
            <p:ph type="title"/>
          </p:nvPr>
        </p:nvSpPr>
        <p:spPr/>
        <p:txBody>
          <a:bodyPr/>
          <a:lstStyle/>
          <a:p>
            <a:pPr algn="ctr"/>
            <a:r>
              <a:rPr lang="nl-NL" u="sng">
                <a:latin typeface="Times New Roman"/>
                <a:cs typeface="Times New Roman"/>
              </a:rPr>
              <a:t>5. Injecteren: intramusculair en subcutaan </a:t>
            </a:r>
            <a:endParaRPr lang="en-US" u="sng">
              <a:cs typeface="Calibri Light"/>
            </a:endParaRPr>
          </a:p>
        </p:txBody>
      </p:sp>
      <p:sp>
        <p:nvSpPr>
          <p:cNvPr id="3" name="Content Placeholder 2">
            <a:extLst>
              <a:ext uri="{FF2B5EF4-FFF2-40B4-BE49-F238E27FC236}">
                <a16:creationId xmlns:a16="http://schemas.microsoft.com/office/drawing/2014/main" id="{6DAF8BAA-8253-46B7-885F-011407A18E8D}"/>
              </a:ext>
            </a:extLst>
          </p:cNvPr>
          <p:cNvSpPr>
            <a:spLocks noGrp="1"/>
          </p:cNvSpPr>
          <p:nvPr>
            <p:ph idx="1"/>
          </p:nvPr>
        </p:nvSpPr>
        <p:spPr>
          <a:xfrm>
            <a:off x="694426" y="1825625"/>
            <a:ext cx="10515600" cy="4351338"/>
          </a:xfrm>
        </p:spPr>
        <p:txBody>
          <a:bodyPr vert="horz" lIns="91440" tIns="45720" rIns="91440" bIns="45720" rtlCol="0" anchor="t">
            <a:normAutofit/>
          </a:bodyPr>
          <a:lstStyle/>
          <a:p>
            <a:endParaRPr lang="en-US" sz="3200" dirty="0">
              <a:latin typeface="Times New Roman"/>
              <a:cs typeface="Calibri"/>
            </a:endParaRPr>
          </a:p>
          <a:p>
            <a:endParaRPr lang="en-US" dirty="0">
              <a:cs typeface="Calibri"/>
            </a:endParaRPr>
          </a:p>
          <a:p>
            <a:pPr lvl="1"/>
            <a:endParaRPr lang="en-US" dirty="0">
              <a:cs typeface="Calibri"/>
            </a:endParaRPr>
          </a:p>
          <a:p>
            <a:pPr marL="457200" lvl="1" indent="0">
              <a:buNone/>
            </a:pPr>
            <a:endParaRPr lang="en-US" dirty="0">
              <a:cs typeface="Calibri"/>
            </a:endParaRPr>
          </a:p>
        </p:txBody>
      </p:sp>
      <p:sp>
        <p:nvSpPr>
          <p:cNvPr id="5" name="TextBox 4">
            <a:extLst>
              <a:ext uri="{FF2B5EF4-FFF2-40B4-BE49-F238E27FC236}">
                <a16:creationId xmlns:a16="http://schemas.microsoft.com/office/drawing/2014/main" id="{FC0FE644-4E10-4A3D-8408-B3D5A94C8847}"/>
              </a:ext>
            </a:extLst>
          </p:cNvPr>
          <p:cNvSpPr txBox="1"/>
          <p:nvPr/>
        </p:nvSpPr>
        <p:spPr>
          <a:xfrm>
            <a:off x="511834" y="5932098"/>
            <a:ext cx="113983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Times New Roman"/>
                <a:cs typeface="Times New Roman"/>
              </a:rPr>
              <a:t>*BRON: </a:t>
            </a:r>
            <a:r>
              <a:rPr lang="en-US" sz="1400" dirty="0">
                <a:latin typeface="Times New Roman"/>
                <a:ea typeface="+mn-lt"/>
                <a:cs typeface="+mn-lt"/>
                <a:hlinkClick r:id="rId3"/>
              </a:rPr>
              <a:t>https://nl.dreamstime.com/stock-illustratie-intramusculaire-injectie-en-onderhuidse-injectie-image80072880</a:t>
            </a:r>
            <a:r>
              <a:rPr lang="en-US" sz="1400" dirty="0">
                <a:latin typeface="Times New Roman"/>
                <a:ea typeface="+mn-lt"/>
                <a:cs typeface="+mn-lt"/>
              </a:rPr>
              <a:t> </a:t>
            </a:r>
            <a:endParaRPr lang="en-US" sz="1400">
              <a:latin typeface="Times New Roman"/>
              <a:cs typeface="Calibri"/>
            </a:endParaRPr>
          </a:p>
        </p:txBody>
      </p:sp>
      <p:pic>
        <p:nvPicPr>
          <p:cNvPr id="4" name="Picture 5">
            <a:extLst>
              <a:ext uri="{FF2B5EF4-FFF2-40B4-BE49-F238E27FC236}">
                <a16:creationId xmlns:a16="http://schemas.microsoft.com/office/drawing/2014/main" id="{2C879B32-579E-4189-893B-77949330794F}"/>
              </a:ext>
            </a:extLst>
          </p:cNvPr>
          <p:cNvPicPr>
            <a:picLocks noChangeAspect="1"/>
          </p:cNvPicPr>
          <p:nvPr/>
        </p:nvPicPr>
        <p:blipFill>
          <a:blip r:embed="rId4"/>
          <a:stretch>
            <a:fillRect/>
          </a:stretch>
        </p:blipFill>
        <p:spPr>
          <a:xfrm>
            <a:off x="971909" y="1875816"/>
            <a:ext cx="4612256" cy="3868369"/>
          </a:xfrm>
          <a:prstGeom prst="rect">
            <a:avLst/>
          </a:prstGeom>
        </p:spPr>
      </p:pic>
      <p:sp>
        <p:nvSpPr>
          <p:cNvPr id="8" name="TextBox 7">
            <a:extLst>
              <a:ext uri="{FF2B5EF4-FFF2-40B4-BE49-F238E27FC236}">
                <a16:creationId xmlns:a16="http://schemas.microsoft.com/office/drawing/2014/main" id="{C501CD02-2376-46B0-84EB-7E400F3CEBC5}"/>
              </a:ext>
            </a:extLst>
          </p:cNvPr>
          <p:cNvSpPr txBox="1"/>
          <p:nvPr/>
        </p:nvSpPr>
        <p:spPr>
          <a:xfrm>
            <a:off x="6205268" y="2438399"/>
            <a:ext cx="628002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Times New Roman"/>
                <a:cs typeface="Times New Roman"/>
              </a:rPr>
              <a:t>Verschil intramusculair- en subcutaan injecteren</a:t>
            </a:r>
          </a:p>
        </p:txBody>
      </p:sp>
      <p:sp>
        <p:nvSpPr>
          <p:cNvPr id="7" name="Arrow: Left 6">
            <a:extLst>
              <a:ext uri="{FF2B5EF4-FFF2-40B4-BE49-F238E27FC236}">
                <a16:creationId xmlns:a16="http://schemas.microsoft.com/office/drawing/2014/main" id="{8FD44194-54C0-4356-9D9E-5725CA400BC4}"/>
              </a:ext>
            </a:extLst>
          </p:cNvPr>
          <p:cNvSpPr/>
          <p:nvPr/>
        </p:nvSpPr>
        <p:spPr>
          <a:xfrm>
            <a:off x="5663407" y="2538804"/>
            <a:ext cx="546340" cy="2444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6749CD-2B6C-44CD-A790-5A592093B321}"/>
              </a:ext>
            </a:extLst>
          </p:cNvPr>
          <p:cNvSpPr txBox="1"/>
          <p:nvPr/>
        </p:nvSpPr>
        <p:spPr>
          <a:xfrm>
            <a:off x="6190891" y="3272287"/>
            <a:ext cx="845101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Times New Roman"/>
                <a:cs typeface="Arial"/>
              </a:rPr>
              <a:t>Waarom injecteren?​</a:t>
            </a:r>
            <a:endParaRPr lang="en-US">
              <a:cs typeface="Calibri" panose="020F0502020204030204"/>
            </a:endParaRPr>
          </a:p>
          <a:p>
            <a:pPr marL="342900" indent="-342900">
              <a:buFont typeface="Arial"/>
              <a:buChar char="•"/>
            </a:pPr>
            <a:endParaRPr lang="en-US" sz="2200" dirty="0">
              <a:cs typeface="Arial"/>
            </a:endParaRPr>
          </a:p>
          <a:p>
            <a:pPr marL="342900" indent="-342900">
              <a:buFont typeface="Arial"/>
              <a:buChar char="•"/>
            </a:pPr>
            <a:r>
              <a:rPr lang="en-US" sz="2200">
                <a:latin typeface="Times New Roman"/>
                <a:cs typeface="Arial"/>
              </a:rPr>
              <a:t>Welke 5 checks vóórdat er geïnjecteerd wordt?​</a:t>
            </a:r>
          </a:p>
          <a:p>
            <a:pPr marL="342900" indent="-342900">
              <a:buFont typeface="Arial"/>
              <a:buChar char="•"/>
            </a:pPr>
            <a:endParaRPr lang="en-US" sz="2200" dirty="0">
              <a:cs typeface="Calibri"/>
            </a:endParaRPr>
          </a:p>
        </p:txBody>
      </p:sp>
    </p:spTree>
    <p:extLst>
      <p:ext uri="{BB962C8B-B14F-4D97-AF65-F5344CB8AC3E}">
        <p14:creationId xmlns:p14="http://schemas.microsoft.com/office/powerpoint/2010/main" val="244630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DD7B-A1F0-41A2-B0EC-90204997E2A9}"/>
              </a:ext>
            </a:extLst>
          </p:cNvPr>
          <p:cNvSpPr>
            <a:spLocks noGrp="1"/>
          </p:cNvSpPr>
          <p:nvPr>
            <p:ph type="title"/>
          </p:nvPr>
        </p:nvSpPr>
        <p:spPr>
          <a:xfrm>
            <a:off x="548640" y="856271"/>
            <a:ext cx="4114800" cy="1645139"/>
          </a:xfrm>
        </p:spPr>
        <p:txBody>
          <a:bodyPr anchor="b">
            <a:normAutofit/>
          </a:bodyPr>
          <a:lstStyle/>
          <a:p>
            <a:r>
              <a:rPr lang="en-US" sz="3800" u="sng">
                <a:latin typeface="Times New Roman"/>
                <a:cs typeface="Calibri Light"/>
              </a:rPr>
              <a:t>*Intramusculair injecteren</a:t>
            </a:r>
            <a:endParaRPr lang="en-US" sz="3800"/>
          </a:p>
        </p:txBody>
      </p:sp>
      <p:sp>
        <p:nvSpPr>
          <p:cNvPr id="3" name="Content Placeholder 2">
            <a:extLst>
              <a:ext uri="{FF2B5EF4-FFF2-40B4-BE49-F238E27FC236}">
                <a16:creationId xmlns:a16="http://schemas.microsoft.com/office/drawing/2014/main" id="{3102204F-5B30-439F-BE1B-2DDD6C08D6BC}"/>
              </a:ext>
            </a:extLst>
          </p:cNvPr>
          <p:cNvSpPr>
            <a:spLocks noGrp="1"/>
          </p:cNvSpPr>
          <p:nvPr>
            <p:ph idx="1"/>
          </p:nvPr>
        </p:nvSpPr>
        <p:spPr>
          <a:xfrm>
            <a:off x="548640" y="2942520"/>
            <a:ext cx="4114800" cy="3245804"/>
          </a:xfrm>
        </p:spPr>
        <p:txBody>
          <a:bodyPr vert="horz" lIns="91440" tIns="45720" rIns="91440" bIns="45720" rtlCol="0" anchor="t">
            <a:normAutofit/>
          </a:bodyPr>
          <a:lstStyle/>
          <a:p>
            <a:pPr marL="457200" lvl="1" indent="0">
              <a:buNone/>
            </a:pPr>
            <a:r>
              <a:rPr lang="en-US" sz="1800">
                <a:latin typeface="Times New Roman"/>
                <a:cs typeface="Times New Roman"/>
              </a:rPr>
              <a:t>Vormen van intramusculair injecteren:</a:t>
            </a:r>
            <a:endParaRPr lang="en-US" sz="1800">
              <a:latin typeface="Times New Roman"/>
              <a:ea typeface="+mn-lt"/>
              <a:cs typeface="+mn-lt"/>
            </a:endParaRPr>
          </a:p>
          <a:p>
            <a:pPr lvl="2"/>
            <a:r>
              <a:rPr lang="en-US" sz="1800">
                <a:latin typeface="Times New Roman"/>
                <a:cs typeface="Times New Roman"/>
              </a:rPr>
              <a:t>Loodrechttechniek </a:t>
            </a:r>
            <a:endParaRPr lang="en-US" sz="1800">
              <a:latin typeface="Times New Roman"/>
              <a:ea typeface="+mn-lt"/>
              <a:cs typeface="+mn-lt"/>
            </a:endParaRPr>
          </a:p>
          <a:p>
            <a:pPr lvl="2"/>
            <a:r>
              <a:rPr lang="en-US" sz="1800">
                <a:latin typeface="Times New Roman"/>
                <a:cs typeface="Times New Roman"/>
              </a:rPr>
              <a:t>Stretchtechniek</a:t>
            </a:r>
            <a:endParaRPr lang="en-US" sz="1800" dirty="0">
              <a:latin typeface="Times New Roman"/>
              <a:cs typeface="Times New Roman"/>
            </a:endParaRPr>
          </a:p>
          <a:p>
            <a:pPr lvl="2"/>
            <a:r>
              <a:rPr lang="en-US" sz="1800">
                <a:latin typeface="Times New Roman"/>
                <a:cs typeface="Times New Roman"/>
              </a:rPr>
              <a:t>Rangeer/Z/Zig-zagtechniek</a:t>
            </a:r>
            <a:endParaRPr lang="en-US" sz="1800">
              <a:latin typeface="Times New Roman"/>
              <a:ea typeface="+mn-lt"/>
              <a:cs typeface="+mn-lt"/>
            </a:endParaRPr>
          </a:p>
          <a:p>
            <a:pPr lvl="2"/>
            <a:endParaRPr lang="en-US" sz="1800" dirty="0">
              <a:latin typeface="Times New Roman"/>
              <a:cs typeface="Times New Roman"/>
            </a:endParaRPr>
          </a:p>
        </p:txBody>
      </p:sp>
      <p:pic>
        <p:nvPicPr>
          <p:cNvPr id="6" name="Picture 7">
            <a:extLst>
              <a:ext uri="{FF2B5EF4-FFF2-40B4-BE49-F238E27FC236}">
                <a16:creationId xmlns:a16="http://schemas.microsoft.com/office/drawing/2014/main" id="{47476228-163A-4DB9-BCB3-E3E1C393F407}"/>
              </a:ext>
            </a:extLst>
          </p:cNvPr>
          <p:cNvPicPr>
            <a:picLocks noChangeAspect="1"/>
          </p:cNvPicPr>
          <p:nvPr/>
        </p:nvPicPr>
        <p:blipFill>
          <a:blip r:embed="rId3"/>
          <a:stretch>
            <a:fillRect/>
          </a:stretch>
        </p:blipFill>
        <p:spPr>
          <a:xfrm>
            <a:off x="8766342" y="673019"/>
            <a:ext cx="3023086" cy="2613804"/>
          </a:xfrm>
          <a:prstGeom prst="rect">
            <a:avLst/>
          </a:prstGeom>
        </p:spPr>
      </p:pic>
      <p:pic>
        <p:nvPicPr>
          <p:cNvPr id="4" name="Picture 5">
            <a:extLst>
              <a:ext uri="{FF2B5EF4-FFF2-40B4-BE49-F238E27FC236}">
                <a16:creationId xmlns:a16="http://schemas.microsoft.com/office/drawing/2014/main" id="{7D3761F0-97D0-435F-AA84-53DD165D2521}"/>
              </a:ext>
            </a:extLst>
          </p:cNvPr>
          <p:cNvPicPr>
            <a:picLocks noChangeAspect="1"/>
          </p:cNvPicPr>
          <p:nvPr/>
        </p:nvPicPr>
        <p:blipFill>
          <a:blip r:embed="rId4"/>
          <a:stretch>
            <a:fillRect/>
          </a:stretch>
        </p:blipFill>
        <p:spPr>
          <a:xfrm>
            <a:off x="5259812" y="673020"/>
            <a:ext cx="3158365" cy="2757577"/>
          </a:xfrm>
          <a:prstGeom prst="rect">
            <a:avLst/>
          </a:prstGeom>
        </p:spPr>
      </p:pic>
      <p:pic>
        <p:nvPicPr>
          <p:cNvPr id="7" name="Picture 7">
            <a:extLst>
              <a:ext uri="{FF2B5EF4-FFF2-40B4-BE49-F238E27FC236}">
                <a16:creationId xmlns:a16="http://schemas.microsoft.com/office/drawing/2014/main" id="{846CFDC9-A68B-4D1F-9D9D-CA4E3341A0A2}"/>
              </a:ext>
            </a:extLst>
          </p:cNvPr>
          <p:cNvPicPr>
            <a:picLocks noChangeAspect="1"/>
          </p:cNvPicPr>
          <p:nvPr/>
        </p:nvPicPr>
        <p:blipFill>
          <a:blip r:embed="rId5"/>
          <a:stretch>
            <a:fillRect/>
          </a:stretch>
        </p:blipFill>
        <p:spPr>
          <a:xfrm>
            <a:off x="5175502" y="3687261"/>
            <a:ext cx="3246120" cy="2261594"/>
          </a:xfrm>
          <a:prstGeom prst="rect">
            <a:avLst/>
          </a:prstGeom>
        </p:spPr>
      </p:pic>
      <p:pic>
        <p:nvPicPr>
          <p:cNvPr id="9" name="Picture 9">
            <a:extLst>
              <a:ext uri="{FF2B5EF4-FFF2-40B4-BE49-F238E27FC236}">
                <a16:creationId xmlns:a16="http://schemas.microsoft.com/office/drawing/2014/main" id="{550DAF0C-A4C1-4328-8606-3297A4A8C88B}"/>
              </a:ext>
            </a:extLst>
          </p:cNvPr>
          <p:cNvPicPr>
            <a:picLocks noChangeAspect="1"/>
          </p:cNvPicPr>
          <p:nvPr/>
        </p:nvPicPr>
        <p:blipFill>
          <a:blip r:embed="rId6"/>
          <a:stretch>
            <a:fillRect/>
          </a:stretch>
        </p:blipFill>
        <p:spPr>
          <a:xfrm>
            <a:off x="8529916" y="3693810"/>
            <a:ext cx="3246120" cy="2274579"/>
          </a:xfrm>
          <a:prstGeom prst="rect">
            <a:avLst/>
          </a:prstGeom>
        </p:spPr>
      </p:pic>
      <p:sp>
        <p:nvSpPr>
          <p:cNvPr id="5" name="TextBox 4">
            <a:extLst>
              <a:ext uri="{FF2B5EF4-FFF2-40B4-BE49-F238E27FC236}">
                <a16:creationId xmlns:a16="http://schemas.microsoft.com/office/drawing/2014/main" id="{03291299-AD73-4EC1-9F73-E7393D5FDB96}"/>
              </a:ext>
            </a:extLst>
          </p:cNvPr>
          <p:cNvSpPr txBox="1"/>
          <p:nvPr/>
        </p:nvSpPr>
        <p:spPr>
          <a:xfrm>
            <a:off x="511834" y="6176513"/>
            <a:ext cx="5072332"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dirty="0">
                <a:latin typeface="Times New Roman"/>
                <a:cs typeface="Times New Roman"/>
              </a:rPr>
              <a:t>*BRON: </a:t>
            </a:r>
            <a:r>
              <a:rPr lang="en-US" sz="1400" err="1">
                <a:latin typeface="Times New Roman"/>
                <a:cs typeface="Times New Roman"/>
              </a:rPr>
              <a:t>Vilans</a:t>
            </a:r>
            <a:r>
              <a:rPr lang="en-US" sz="1400" dirty="0">
                <a:latin typeface="Times New Roman"/>
                <a:cs typeface="Times New Roman"/>
              </a:rPr>
              <a:t> kick </a:t>
            </a:r>
            <a:r>
              <a:rPr lang="en-US" sz="1400" err="1">
                <a:latin typeface="Times New Roman"/>
                <a:cs typeface="Times New Roman"/>
              </a:rPr>
              <a:t>protocollen</a:t>
            </a:r>
            <a:endParaRPr lang="en-US" sz="1400">
              <a:ea typeface="+mn-lt"/>
              <a:cs typeface="+mn-lt"/>
            </a:endParaRPr>
          </a:p>
          <a:p>
            <a:pPr algn="l">
              <a:spcAft>
                <a:spcPts val="600"/>
              </a:spcAft>
            </a:pPr>
            <a:endParaRPr lang="en-US">
              <a:cs typeface="Calibri"/>
            </a:endParaRPr>
          </a:p>
        </p:txBody>
      </p:sp>
    </p:spTree>
    <p:extLst>
      <p:ext uri="{BB962C8B-B14F-4D97-AF65-F5344CB8AC3E}">
        <p14:creationId xmlns:p14="http://schemas.microsoft.com/office/powerpoint/2010/main" val="378431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EA30-2A25-41C1-BB5E-D47A8B3FE162}"/>
              </a:ext>
            </a:extLst>
          </p:cNvPr>
          <p:cNvSpPr>
            <a:spLocks noGrp="1"/>
          </p:cNvSpPr>
          <p:nvPr>
            <p:ph type="title"/>
          </p:nvPr>
        </p:nvSpPr>
        <p:spPr/>
        <p:txBody>
          <a:bodyPr/>
          <a:lstStyle/>
          <a:p>
            <a:pPr algn="ctr"/>
            <a:r>
              <a:rPr lang="en-US" u="sng">
                <a:latin typeface="Times New Roman"/>
                <a:cs typeface="Calibri Light"/>
              </a:rPr>
              <a:t>*Intramusculaire injectieplekken</a:t>
            </a:r>
            <a:endParaRPr lang="en-US"/>
          </a:p>
        </p:txBody>
      </p:sp>
      <p:pic>
        <p:nvPicPr>
          <p:cNvPr id="10" name="Picture 10">
            <a:extLst>
              <a:ext uri="{FF2B5EF4-FFF2-40B4-BE49-F238E27FC236}">
                <a16:creationId xmlns:a16="http://schemas.microsoft.com/office/drawing/2014/main" id="{FF26B4DC-8AB5-4D7C-A49D-742415CA0512}"/>
              </a:ext>
            </a:extLst>
          </p:cNvPr>
          <p:cNvPicPr>
            <a:picLocks noGrp="1" noChangeAspect="1"/>
          </p:cNvPicPr>
          <p:nvPr>
            <p:ph idx="1"/>
          </p:nvPr>
        </p:nvPicPr>
        <p:blipFill>
          <a:blip r:embed="rId3"/>
          <a:stretch>
            <a:fillRect/>
          </a:stretch>
        </p:blipFill>
        <p:spPr>
          <a:xfrm>
            <a:off x="1076931" y="1634136"/>
            <a:ext cx="2784065" cy="2066617"/>
          </a:xfrm>
        </p:spPr>
      </p:pic>
      <p:pic>
        <p:nvPicPr>
          <p:cNvPr id="12" name="Picture 12">
            <a:extLst>
              <a:ext uri="{FF2B5EF4-FFF2-40B4-BE49-F238E27FC236}">
                <a16:creationId xmlns:a16="http://schemas.microsoft.com/office/drawing/2014/main" id="{CA0B8050-5E78-479B-81BD-537CB3DD6545}"/>
              </a:ext>
            </a:extLst>
          </p:cNvPr>
          <p:cNvPicPr>
            <a:picLocks noChangeAspect="1"/>
          </p:cNvPicPr>
          <p:nvPr/>
        </p:nvPicPr>
        <p:blipFill>
          <a:blip r:embed="rId4"/>
          <a:stretch>
            <a:fillRect/>
          </a:stretch>
        </p:blipFill>
        <p:spPr>
          <a:xfrm>
            <a:off x="6593456" y="4771910"/>
            <a:ext cx="3131388" cy="1814293"/>
          </a:xfrm>
          <a:prstGeom prst="rect">
            <a:avLst/>
          </a:prstGeom>
        </p:spPr>
      </p:pic>
      <p:pic>
        <p:nvPicPr>
          <p:cNvPr id="14" name="Picture 14">
            <a:extLst>
              <a:ext uri="{FF2B5EF4-FFF2-40B4-BE49-F238E27FC236}">
                <a16:creationId xmlns:a16="http://schemas.microsoft.com/office/drawing/2014/main" id="{1ECAC2C7-8347-4236-B39B-C4A1C0E8EA7C}"/>
              </a:ext>
            </a:extLst>
          </p:cNvPr>
          <p:cNvPicPr>
            <a:picLocks noChangeAspect="1"/>
          </p:cNvPicPr>
          <p:nvPr/>
        </p:nvPicPr>
        <p:blipFill>
          <a:blip r:embed="rId5"/>
          <a:stretch>
            <a:fillRect/>
          </a:stretch>
        </p:blipFill>
        <p:spPr>
          <a:xfrm>
            <a:off x="6593457" y="1629548"/>
            <a:ext cx="3131388" cy="2046149"/>
          </a:xfrm>
          <a:prstGeom prst="rect">
            <a:avLst/>
          </a:prstGeom>
        </p:spPr>
      </p:pic>
      <p:pic>
        <p:nvPicPr>
          <p:cNvPr id="16" name="Picture 16">
            <a:extLst>
              <a:ext uri="{FF2B5EF4-FFF2-40B4-BE49-F238E27FC236}">
                <a16:creationId xmlns:a16="http://schemas.microsoft.com/office/drawing/2014/main" id="{33318E57-1D02-42BC-AA03-13EE9C002BC1}"/>
              </a:ext>
            </a:extLst>
          </p:cNvPr>
          <p:cNvPicPr>
            <a:picLocks noChangeAspect="1"/>
          </p:cNvPicPr>
          <p:nvPr/>
        </p:nvPicPr>
        <p:blipFill>
          <a:blip r:embed="rId6"/>
          <a:stretch>
            <a:fillRect/>
          </a:stretch>
        </p:blipFill>
        <p:spPr>
          <a:xfrm>
            <a:off x="1072551" y="4468252"/>
            <a:ext cx="2800710" cy="1961533"/>
          </a:xfrm>
          <a:prstGeom prst="rect">
            <a:avLst/>
          </a:prstGeom>
        </p:spPr>
      </p:pic>
      <p:sp>
        <p:nvSpPr>
          <p:cNvPr id="18" name="TextBox 17">
            <a:extLst>
              <a:ext uri="{FF2B5EF4-FFF2-40B4-BE49-F238E27FC236}">
                <a16:creationId xmlns:a16="http://schemas.microsoft.com/office/drawing/2014/main" id="{C58E020A-50CE-4B93-B5CE-B79D1844D9A8}"/>
              </a:ext>
            </a:extLst>
          </p:cNvPr>
          <p:cNvSpPr txBox="1"/>
          <p:nvPr/>
        </p:nvSpPr>
        <p:spPr>
          <a:xfrm>
            <a:off x="3861759" y="2495910"/>
            <a:ext cx="22831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Times New Roman"/>
                <a:cs typeface="Calibri"/>
              </a:rPr>
              <a:t>Bovenarmspier</a:t>
            </a:r>
          </a:p>
        </p:txBody>
      </p:sp>
      <p:sp>
        <p:nvSpPr>
          <p:cNvPr id="19" name="TextBox 18">
            <a:extLst>
              <a:ext uri="{FF2B5EF4-FFF2-40B4-BE49-F238E27FC236}">
                <a16:creationId xmlns:a16="http://schemas.microsoft.com/office/drawing/2014/main" id="{3905965C-01EA-4322-B15D-B5D27FBBFF00}"/>
              </a:ext>
            </a:extLst>
          </p:cNvPr>
          <p:cNvSpPr txBox="1"/>
          <p:nvPr/>
        </p:nvSpPr>
        <p:spPr>
          <a:xfrm>
            <a:off x="3860860" y="5269841"/>
            <a:ext cx="23981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Times New Roman"/>
                <a:cs typeface="Times New Roman"/>
              </a:rPr>
              <a:t>Bovenbeenspier</a:t>
            </a:r>
          </a:p>
        </p:txBody>
      </p:sp>
      <p:sp>
        <p:nvSpPr>
          <p:cNvPr id="20" name="TextBox 19">
            <a:extLst>
              <a:ext uri="{FF2B5EF4-FFF2-40B4-BE49-F238E27FC236}">
                <a16:creationId xmlns:a16="http://schemas.microsoft.com/office/drawing/2014/main" id="{BF02360D-1518-4EEB-85DB-E8421B321296}"/>
              </a:ext>
            </a:extLst>
          </p:cNvPr>
          <p:cNvSpPr txBox="1"/>
          <p:nvPr/>
        </p:nvSpPr>
        <p:spPr>
          <a:xfrm>
            <a:off x="9711547" y="2479735"/>
            <a:ext cx="1233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Times New Roman"/>
                <a:cs typeface="Times New Roman"/>
              </a:rPr>
              <a:t>Bilspier</a:t>
            </a:r>
          </a:p>
        </p:txBody>
      </p:sp>
      <p:sp>
        <p:nvSpPr>
          <p:cNvPr id="21" name="TextBox 20">
            <a:extLst>
              <a:ext uri="{FF2B5EF4-FFF2-40B4-BE49-F238E27FC236}">
                <a16:creationId xmlns:a16="http://schemas.microsoft.com/office/drawing/2014/main" id="{4760DC60-359A-404E-B1B1-B739B2EDF21C}"/>
              </a:ext>
            </a:extLst>
          </p:cNvPr>
          <p:cNvSpPr txBox="1"/>
          <p:nvPr/>
        </p:nvSpPr>
        <p:spPr>
          <a:xfrm>
            <a:off x="9710647" y="5268044"/>
            <a:ext cx="2412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Times New Roman"/>
              </a:rPr>
              <a:t>Bilspier, buikkant</a:t>
            </a:r>
          </a:p>
        </p:txBody>
      </p:sp>
      <p:sp>
        <p:nvSpPr>
          <p:cNvPr id="23" name="TextBox 22">
            <a:extLst>
              <a:ext uri="{FF2B5EF4-FFF2-40B4-BE49-F238E27FC236}">
                <a16:creationId xmlns:a16="http://schemas.microsoft.com/office/drawing/2014/main" id="{0BD41624-3639-4EA3-97DC-1A7EBCD047A8}"/>
              </a:ext>
            </a:extLst>
          </p:cNvPr>
          <p:cNvSpPr txBox="1"/>
          <p:nvPr/>
        </p:nvSpPr>
        <p:spPr>
          <a:xfrm>
            <a:off x="511834" y="6406551"/>
            <a:ext cx="50723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*BRON: </a:t>
            </a:r>
            <a:r>
              <a:rPr lang="en-US" dirty="0" err="1">
                <a:latin typeface="Times New Roman"/>
                <a:cs typeface="Times New Roman"/>
              </a:rPr>
              <a:t>Vilans</a:t>
            </a:r>
            <a:r>
              <a:rPr lang="en-US" dirty="0">
                <a:latin typeface="Times New Roman"/>
                <a:cs typeface="Times New Roman"/>
              </a:rPr>
              <a:t> kick </a:t>
            </a:r>
            <a:r>
              <a:rPr lang="en-US" dirty="0" err="1">
                <a:latin typeface="Times New Roman"/>
                <a:cs typeface="Times New Roman"/>
              </a:rPr>
              <a:t>protocollen</a:t>
            </a:r>
            <a:endParaRPr lang="en-US" dirty="0" err="1">
              <a:ea typeface="+mn-lt"/>
              <a:cs typeface="+mn-lt"/>
            </a:endParaRPr>
          </a:p>
          <a:p>
            <a:pPr algn="l"/>
            <a:endParaRPr lang="en-US" dirty="0">
              <a:cs typeface="Calibri"/>
            </a:endParaRPr>
          </a:p>
        </p:txBody>
      </p:sp>
    </p:spTree>
    <p:extLst>
      <p:ext uri="{BB962C8B-B14F-4D97-AF65-F5344CB8AC3E}">
        <p14:creationId xmlns:p14="http://schemas.microsoft.com/office/powerpoint/2010/main" val="145545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3559-B929-4AF9-A3A1-317A1D410AFB}"/>
              </a:ext>
            </a:extLst>
          </p:cNvPr>
          <p:cNvSpPr>
            <a:spLocks noGrp="1"/>
          </p:cNvSpPr>
          <p:nvPr>
            <p:ph type="title"/>
          </p:nvPr>
        </p:nvSpPr>
        <p:spPr>
          <a:xfrm>
            <a:off x="839788" y="888520"/>
            <a:ext cx="4924274" cy="737559"/>
          </a:xfrm>
        </p:spPr>
        <p:txBody>
          <a:bodyPr>
            <a:noAutofit/>
          </a:bodyPr>
          <a:lstStyle/>
          <a:p>
            <a:pPr algn="ctr"/>
            <a:r>
              <a:rPr lang="en-US" sz="4000" u="sng">
                <a:latin typeface="Times New Roman"/>
                <a:cs typeface="Calibri Light"/>
              </a:rPr>
              <a:t>*Subcutaan injecteren</a:t>
            </a:r>
            <a:endParaRPr lang="en-US" sz="4000">
              <a:cs typeface="Calibri Light"/>
            </a:endParaRPr>
          </a:p>
        </p:txBody>
      </p:sp>
      <p:pic>
        <p:nvPicPr>
          <p:cNvPr id="5" name="Picture 5">
            <a:extLst>
              <a:ext uri="{FF2B5EF4-FFF2-40B4-BE49-F238E27FC236}">
                <a16:creationId xmlns:a16="http://schemas.microsoft.com/office/drawing/2014/main" id="{30AF194D-EC6B-47BD-92C0-9EC49A8528E4}"/>
              </a:ext>
            </a:extLst>
          </p:cNvPr>
          <p:cNvPicPr>
            <a:picLocks noGrp="1" noChangeAspect="1"/>
          </p:cNvPicPr>
          <p:nvPr>
            <p:ph type="pic" idx="1"/>
          </p:nvPr>
        </p:nvPicPr>
        <p:blipFill rotWithShape="1">
          <a:blip r:embed="rId3"/>
          <a:srcRect l="8070" r="8070"/>
          <a:stretch/>
        </p:blipFill>
        <p:spPr>
          <a:xfrm>
            <a:off x="7531729" y="699188"/>
            <a:ext cx="3142891" cy="2344587"/>
          </a:xfrm>
        </p:spPr>
      </p:pic>
      <p:sp>
        <p:nvSpPr>
          <p:cNvPr id="4" name="Text Placeholder 3">
            <a:extLst>
              <a:ext uri="{FF2B5EF4-FFF2-40B4-BE49-F238E27FC236}">
                <a16:creationId xmlns:a16="http://schemas.microsoft.com/office/drawing/2014/main" id="{ED9CA650-7AD9-4FC2-87DD-590D1F3121AF}"/>
              </a:ext>
            </a:extLst>
          </p:cNvPr>
          <p:cNvSpPr>
            <a:spLocks noGrp="1"/>
          </p:cNvSpPr>
          <p:nvPr>
            <p:ph type="body" sz="half" idx="2"/>
          </p:nvPr>
        </p:nvSpPr>
        <p:spPr>
          <a:xfrm>
            <a:off x="839788" y="1870495"/>
            <a:ext cx="4679859" cy="3998493"/>
          </a:xfrm>
        </p:spPr>
        <p:txBody>
          <a:bodyPr vert="horz" lIns="91440" tIns="45720" rIns="91440" bIns="45720" rtlCol="0" anchor="t">
            <a:normAutofit/>
          </a:bodyPr>
          <a:lstStyle/>
          <a:p>
            <a:r>
              <a:rPr lang="en-US" sz="2800">
                <a:latin typeface="Times New Roman"/>
                <a:cs typeface="Times New Roman"/>
              </a:rPr>
              <a:t>Vormen van subcutaan injecteren:</a:t>
            </a:r>
            <a:endParaRPr lang="en-US" sz="2800">
              <a:latin typeface="Times New Roman"/>
              <a:ea typeface="+mn-lt"/>
              <a:cs typeface="+mn-lt"/>
            </a:endParaRPr>
          </a:p>
          <a:p>
            <a:pPr marL="742950" lvl="1" indent="-285750">
              <a:buFont typeface="Arial"/>
              <a:buChar char="•"/>
            </a:pPr>
            <a:r>
              <a:rPr lang="en-US" sz="2400">
                <a:latin typeface="Times New Roman"/>
                <a:cs typeface="Times New Roman"/>
              </a:rPr>
              <a:t>Loodrechttechniek</a:t>
            </a:r>
            <a:endParaRPr lang="en-US" sz="2400">
              <a:latin typeface="Times New Roman"/>
              <a:ea typeface="+mn-lt"/>
              <a:cs typeface="+mn-lt"/>
            </a:endParaRPr>
          </a:p>
          <a:p>
            <a:pPr marL="742950" lvl="1" indent="-285750">
              <a:buFont typeface="Arial"/>
              <a:buChar char="•"/>
            </a:pPr>
            <a:r>
              <a:rPr lang="en-US" sz="2400">
                <a:latin typeface="Times New Roman"/>
                <a:cs typeface="Times New Roman"/>
              </a:rPr>
              <a:t>Huidplooitechniek 45 à 60°</a:t>
            </a:r>
            <a:endParaRPr lang="en-US" sz="2400">
              <a:latin typeface="Times New Roman"/>
              <a:ea typeface="+mn-lt"/>
              <a:cs typeface="+mn-lt"/>
            </a:endParaRPr>
          </a:p>
          <a:p>
            <a:pPr marL="742950" lvl="1" indent="-285750">
              <a:buFont typeface="Arial"/>
              <a:buChar char="•"/>
            </a:pPr>
            <a:r>
              <a:rPr lang="en-US" sz="2400">
                <a:latin typeface="Times New Roman"/>
                <a:cs typeface="Times New Roman"/>
              </a:rPr>
              <a:t>Loodrechte huidplooi techniek 90°</a:t>
            </a:r>
            <a:endParaRPr lang="en-US" sz="2400">
              <a:latin typeface="Times New Roman"/>
              <a:ea typeface="+mn-lt"/>
              <a:cs typeface="+mn-lt"/>
            </a:endParaRPr>
          </a:p>
          <a:p>
            <a:endParaRPr lang="en-US" sz="2800" dirty="0">
              <a:latin typeface="Times New Roman"/>
              <a:cs typeface="Calibri"/>
            </a:endParaRPr>
          </a:p>
        </p:txBody>
      </p:sp>
      <p:pic>
        <p:nvPicPr>
          <p:cNvPr id="7" name="Picture 7">
            <a:extLst>
              <a:ext uri="{FF2B5EF4-FFF2-40B4-BE49-F238E27FC236}">
                <a16:creationId xmlns:a16="http://schemas.microsoft.com/office/drawing/2014/main" id="{B5604876-9584-43FA-9B30-4FCB41090958}"/>
              </a:ext>
            </a:extLst>
          </p:cNvPr>
          <p:cNvPicPr>
            <a:picLocks noChangeAspect="1"/>
          </p:cNvPicPr>
          <p:nvPr/>
        </p:nvPicPr>
        <p:blipFill>
          <a:blip r:embed="rId4"/>
          <a:stretch>
            <a:fillRect/>
          </a:stretch>
        </p:blipFill>
        <p:spPr>
          <a:xfrm>
            <a:off x="7527985" y="3206098"/>
            <a:ext cx="3591463" cy="2976217"/>
          </a:xfrm>
          <a:prstGeom prst="rect">
            <a:avLst/>
          </a:prstGeom>
        </p:spPr>
      </p:pic>
      <p:sp>
        <p:nvSpPr>
          <p:cNvPr id="13" name="TextBox 12">
            <a:extLst>
              <a:ext uri="{FF2B5EF4-FFF2-40B4-BE49-F238E27FC236}">
                <a16:creationId xmlns:a16="http://schemas.microsoft.com/office/drawing/2014/main" id="{1BB27473-2613-44B2-B31A-42F362D6FD6D}"/>
              </a:ext>
            </a:extLst>
          </p:cNvPr>
          <p:cNvSpPr txBox="1"/>
          <p:nvPr/>
        </p:nvSpPr>
        <p:spPr>
          <a:xfrm>
            <a:off x="511834" y="6176513"/>
            <a:ext cx="39365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*BRON: </a:t>
            </a:r>
            <a:r>
              <a:rPr lang="en-US" dirty="0" err="1">
                <a:latin typeface="Times New Roman"/>
                <a:cs typeface="Times New Roman"/>
              </a:rPr>
              <a:t>Vilans</a:t>
            </a:r>
            <a:r>
              <a:rPr lang="en-US" dirty="0">
                <a:latin typeface="Times New Roman"/>
                <a:cs typeface="Times New Roman"/>
              </a:rPr>
              <a:t> kick </a:t>
            </a:r>
            <a:r>
              <a:rPr lang="en-US" dirty="0" err="1">
                <a:latin typeface="Times New Roman"/>
                <a:cs typeface="Times New Roman"/>
              </a:rPr>
              <a:t>protocollen</a:t>
            </a:r>
            <a:endParaRPr lang="en-US" dirty="0" err="1">
              <a:ea typeface="+mn-lt"/>
              <a:cs typeface="+mn-lt"/>
            </a:endParaRPr>
          </a:p>
          <a:p>
            <a:pPr algn="l"/>
            <a:endParaRPr lang="en-US" dirty="0">
              <a:cs typeface="Calibri"/>
            </a:endParaRPr>
          </a:p>
        </p:txBody>
      </p:sp>
    </p:spTree>
    <p:extLst>
      <p:ext uri="{BB962C8B-B14F-4D97-AF65-F5344CB8AC3E}">
        <p14:creationId xmlns:p14="http://schemas.microsoft.com/office/powerpoint/2010/main" val="163548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F9E6-A571-47DB-A012-CEC49E36351A}"/>
              </a:ext>
            </a:extLst>
          </p:cNvPr>
          <p:cNvSpPr>
            <a:spLocks noGrp="1"/>
          </p:cNvSpPr>
          <p:nvPr>
            <p:ph type="title"/>
          </p:nvPr>
        </p:nvSpPr>
        <p:spPr/>
        <p:txBody>
          <a:bodyPr/>
          <a:lstStyle/>
          <a:p>
            <a:pPr algn="ctr"/>
            <a:r>
              <a:rPr lang="nl-NL" u="sng" dirty="0">
                <a:latin typeface="Times New Roman"/>
                <a:cs typeface="Calibri Light"/>
              </a:rPr>
              <a:t>Inhoudsopgave training</a:t>
            </a:r>
            <a:endParaRPr lang="nl-NL" u="sng" dirty="0">
              <a:latin typeface="Times New Roman"/>
              <a:cs typeface="Times New Roman"/>
            </a:endParaRPr>
          </a:p>
        </p:txBody>
      </p:sp>
      <p:sp>
        <p:nvSpPr>
          <p:cNvPr id="3" name="Content Placeholder 2">
            <a:extLst>
              <a:ext uri="{FF2B5EF4-FFF2-40B4-BE49-F238E27FC236}">
                <a16:creationId xmlns:a16="http://schemas.microsoft.com/office/drawing/2014/main" id="{8737D2CE-171C-4E5B-AE7E-4254FD6F1175}"/>
              </a:ext>
            </a:extLst>
          </p:cNvPr>
          <p:cNvSpPr>
            <a:spLocks noGrp="1"/>
          </p:cNvSpPr>
          <p:nvPr>
            <p:ph idx="1"/>
          </p:nvPr>
        </p:nvSpPr>
        <p:spPr>
          <a:xfrm>
            <a:off x="838200" y="1250531"/>
            <a:ext cx="11061939" cy="5745940"/>
          </a:xfrm>
        </p:spPr>
        <p:txBody>
          <a:bodyPr vert="horz" lIns="91440" tIns="45720" rIns="91440" bIns="45720" rtlCol="0" anchor="t">
            <a:noAutofit/>
          </a:bodyPr>
          <a:lstStyle/>
          <a:p>
            <a:pPr marL="0" indent="0">
              <a:lnSpc>
                <a:spcPct val="100000"/>
              </a:lnSpc>
              <a:spcBef>
                <a:spcPts val="0"/>
              </a:spcBef>
              <a:buNone/>
            </a:pPr>
            <a:r>
              <a:rPr lang="nl-NL" sz="2500" dirty="0">
                <a:latin typeface="Times New Roman"/>
                <a:cs typeface="Calibri"/>
              </a:rPr>
              <a:t>Welkom</a:t>
            </a:r>
            <a:br>
              <a:rPr lang="nl-NL" sz="2500" dirty="0">
                <a:latin typeface="Times New Roman"/>
                <a:cs typeface="Calibri"/>
              </a:rPr>
            </a:br>
            <a:endParaRPr lang="nl-NL" sz="2500" dirty="0">
              <a:latin typeface="Times New Roman"/>
              <a:cs typeface="Calibri"/>
            </a:endParaRPr>
          </a:p>
          <a:p>
            <a:pPr marL="0" indent="0">
              <a:lnSpc>
                <a:spcPct val="100000"/>
              </a:lnSpc>
              <a:spcBef>
                <a:spcPts val="0"/>
              </a:spcBef>
              <a:buNone/>
            </a:pPr>
            <a:r>
              <a:rPr lang="nl-NL" sz="2500" dirty="0">
                <a:latin typeface="Times New Roman"/>
                <a:cs typeface="Times New Roman"/>
              </a:rPr>
              <a:t>Definitie risicovolle handeling ± 2 minuten</a:t>
            </a:r>
            <a:endParaRPr lang="en-US" sz="2500" dirty="0">
              <a:latin typeface="Calibri" panose="020F0502020204030204"/>
              <a:cs typeface="Calibri"/>
            </a:endParaRPr>
          </a:p>
          <a:p>
            <a:pPr marL="0" indent="0">
              <a:lnSpc>
                <a:spcPct val="100000"/>
              </a:lnSpc>
              <a:spcBef>
                <a:spcPts val="0"/>
              </a:spcBef>
              <a:buNone/>
            </a:pPr>
            <a:r>
              <a:rPr lang="nl-NL" sz="2500" dirty="0">
                <a:latin typeface="Times New Roman"/>
                <a:cs typeface="Calibri"/>
              </a:rPr>
              <a:t>Definitie voorbehouden handeling </a:t>
            </a:r>
            <a:r>
              <a:rPr lang="nl-NL" sz="2500" dirty="0">
                <a:latin typeface="Times New Roman"/>
                <a:cs typeface="Times New Roman"/>
              </a:rPr>
              <a:t>± 2 minuten</a:t>
            </a:r>
            <a:endParaRPr lang="en-US" sz="2500" dirty="0">
              <a:latin typeface="Calibri" panose="020F0502020204030204"/>
              <a:cs typeface="Calibri"/>
            </a:endParaRPr>
          </a:p>
          <a:p>
            <a:pPr marL="0" indent="0">
              <a:lnSpc>
                <a:spcPct val="100000"/>
              </a:lnSpc>
              <a:spcBef>
                <a:spcPts val="0"/>
              </a:spcBef>
              <a:buNone/>
            </a:pPr>
            <a:endParaRPr lang="nl-NL" sz="2500" dirty="0">
              <a:latin typeface="Times New Roman"/>
              <a:cs typeface="Calibri"/>
            </a:endParaRPr>
          </a:p>
          <a:p>
            <a:pPr marL="514350" indent="-514350">
              <a:lnSpc>
                <a:spcPct val="100000"/>
              </a:lnSpc>
              <a:spcBef>
                <a:spcPts val="0"/>
              </a:spcBef>
              <a:buAutoNum type="arabicPeriod"/>
            </a:pPr>
            <a:r>
              <a:rPr lang="nl-NL" sz="2500" dirty="0">
                <a:latin typeface="Times New Roman"/>
                <a:cs typeface="Calibri"/>
              </a:rPr>
              <a:t>Blaaskatheter inbrengen man en vrouw (voorbehouden) </a:t>
            </a:r>
            <a:r>
              <a:rPr lang="nl-NL" sz="2500" dirty="0">
                <a:latin typeface="Times New Roman"/>
                <a:cs typeface="Times New Roman"/>
              </a:rPr>
              <a:t>± 7 minuten</a:t>
            </a:r>
          </a:p>
          <a:p>
            <a:pPr marL="514350" indent="-514350">
              <a:lnSpc>
                <a:spcPct val="100000"/>
              </a:lnSpc>
              <a:spcBef>
                <a:spcPts val="0"/>
              </a:spcBef>
              <a:buAutoNum type="arabicPeriod"/>
            </a:pPr>
            <a:r>
              <a:rPr lang="nl-NL" sz="2500" dirty="0">
                <a:latin typeface="Times New Roman"/>
                <a:cs typeface="Calibri"/>
              </a:rPr>
              <a:t>Blaasspoelen (géén cytostatica) (risicovol) </a:t>
            </a:r>
            <a:r>
              <a:rPr lang="nl-NL" sz="2500" dirty="0">
                <a:latin typeface="Times New Roman"/>
                <a:cs typeface="Times New Roman"/>
              </a:rPr>
              <a:t>± 5 minuten</a:t>
            </a:r>
          </a:p>
          <a:p>
            <a:pPr marL="514350" indent="-514350">
              <a:lnSpc>
                <a:spcPct val="100000"/>
              </a:lnSpc>
              <a:spcBef>
                <a:spcPts val="0"/>
              </a:spcBef>
              <a:buAutoNum type="arabicPeriod"/>
            </a:pPr>
            <a:r>
              <a:rPr lang="nl-NL" sz="2500" dirty="0">
                <a:latin typeface="Times New Roman"/>
                <a:cs typeface="Calibri"/>
              </a:rPr>
              <a:t>Bloedglucose meten </a:t>
            </a:r>
            <a:r>
              <a:rPr lang="nl-NL" sz="2500" dirty="0">
                <a:latin typeface="Times New Roman"/>
                <a:cs typeface="Times New Roman"/>
              </a:rPr>
              <a:t>(voorbehouden) ± 5 minuten</a:t>
            </a:r>
          </a:p>
          <a:p>
            <a:pPr marL="514350" indent="-514350">
              <a:lnSpc>
                <a:spcPct val="100000"/>
              </a:lnSpc>
              <a:spcBef>
                <a:spcPts val="0"/>
              </a:spcBef>
              <a:buAutoNum type="arabicPeriod"/>
            </a:pPr>
            <a:r>
              <a:rPr lang="nl-NL" sz="2500" dirty="0">
                <a:latin typeface="Times New Roman"/>
                <a:cs typeface="Calibri"/>
              </a:rPr>
              <a:t>Insuline toedienen </a:t>
            </a:r>
            <a:r>
              <a:rPr lang="nl-NL" sz="2500" dirty="0">
                <a:latin typeface="Times New Roman"/>
                <a:cs typeface="Times New Roman"/>
              </a:rPr>
              <a:t>(voorbehouden) ± 5 minuten</a:t>
            </a:r>
          </a:p>
          <a:p>
            <a:pPr marL="514350" indent="-514350">
              <a:lnSpc>
                <a:spcPct val="100000"/>
              </a:lnSpc>
              <a:spcBef>
                <a:spcPts val="0"/>
              </a:spcBef>
              <a:buAutoNum type="arabicPeriod"/>
            </a:pPr>
            <a:r>
              <a:rPr lang="nl-NL" sz="2500" dirty="0">
                <a:latin typeface="Times New Roman"/>
                <a:cs typeface="Calibri"/>
              </a:rPr>
              <a:t>Injecteren: </a:t>
            </a:r>
            <a:r>
              <a:rPr lang="nl-NL" sz="2500" dirty="0">
                <a:latin typeface="Times New Roman"/>
                <a:ea typeface="+mn-lt"/>
                <a:cs typeface="Times New Roman"/>
              </a:rPr>
              <a:t>intramusculair </a:t>
            </a:r>
            <a:r>
              <a:rPr lang="nl-NL" sz="2500" dirty="0">
                <a:latin typeface="Times New Roman"/>
                <a:cs typeface="Calibri"/>
              </a:rPr>
              <a:t>en </a:t>
            </a:r>
            <a:r>
              <a:rPr lang="nl-NL" sz="2500" dirty="0">
                <a:latin typeface="Times New Roman"/>
                <a:ea typeface="+mn-lt"/>
                <a:cs typeface="Times New Roman"/>
              </a:rPr>
              <a:t>subcutaan (voorbehouden) ± 7 minuten</a:t>
            </a:r>
          </a:p>
          <a:p>
            <a:pPr>
              <a:lnSpc>
                <a:spcPct val="100000"/>
              </a:lnSpc>
              <a:spcBef>
                <a:spcPts val="0"/>
              </a:spcBef>
            </a:pPr>
            <a:endParaRPr lang="nl-NL" sz="2500" dirty="0">
              <a:latin typeface="Times New Roman"/>
              <a:ea typeface="+mn-lt"/>
              <a:cs typeface="+mn-lt"/>
            </a:endParaRPr>
          </a:p>
          <a:p>
            <a:pPr>
              <a:lnSpc>
                <a:spcPct val="100000"/>
              </a:lnSpc>
              <a:spcBef>
                <a:spcPts val="0"/>
              </a:spcBef>
            </a:pPr>
            <a:r>
              <a:rPr lang="nl-NL" sz="2500" dirty="0">
                <a:latin typeface="Times New Roman"/>
                <a:ea typeface="+mn-lt"/>
                <a:cs typeface="+mn-lt"/>
              </a:rPr>
              <a:t>Vragen?</a:t>
            </a:r>
          </a:p>
          <a:p>
            <a:pPr>
              <a:lnSpc>
                <a:spcPct val="100000"/>
              </a:lnSpc>
              <a:spcBef>
                <a:spcPts val="0"/>
              </a:spcBef>
            </a:pPr>
            <a:r>
              <a:rPr lang="nl-NL" sz="2500" dirty="0">
                <a:latin typeface="Times New Roman"/>
                <a:ea typeface="+mn-lt"/>
                <a:cs typeface="+mn-lt"/>
              </a:rPr>
              <a:t>Oefenen in de praktijk</a:t>
            </a:r>
          </a:p>
          <a:p>
            <a:pPr>
              <a:lnSpc>
                <a:spcPct val="100000"/>
              </a:lnSpc>
              <a:spcBef>
                <a:spcPts val="0"/>
              </a:spcBef>
            </a:pPr>
            <a:r>
              <a:rPr lang="nl-NL" sz="2500" dirty="0">
                <a:latin typeface="Times New Roman"/>
                <a:ea typeface="+mn-lt"/>
                <a:cs typeface="Times New Roman"/>
              </a:rPr>
              <a:t>Hand-outs en certificaat</a:t>
            </a:r>
            <a:endParaRPr lang="nl-NL" sz="2500" dirty="0">
              <a:cs typeface="Calibri" panose="020F0502020204030204"/>
            </a:endParaRPr>
          </a:p>
        </p:txBody>
      </p:sp>
    </p:spTree>
    <p:extLst>
      <p:ext uri="{BB962C8B-B14F-4D97-AF65-F5344CB8AC3E}">
        <p14:creationId xmlns:p14="http://schemas.microsoft.com/office/powerpoint/2010/main" val="213533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7381-49D7-4AE0-97BE-E356C764F206}"/>
              </a:ext>
            </a:extLst>
          </p:cNvPr>
          <p:cNvSpPr>
            <a:spLocks noGrp="1"/>
          </p:cNvSpPr>
          <p:nvPr>
            <p:ph type="title"/>
          </p:nvPr>
        </p:nvSpPr>
        <p:spPr/>
        <p:txBody>
          <a:bodyPr/>
          <a:lstStyle/>
          <a:p>
            <a:pPr algn="ctr"/>
            <a:r>
              <a:rPr lang="en-US" u="sng">
                <a:latin typeface="Times New Roman"/>
                <a:cs typeface="Calibri Light"/>
              </a:rPr>
              <a:t>*Subcutane injectieplekken</a:t>
            </a:r>
            <a:endParaRPr lang="en-US"/>
          </a:p>
        </p:txBody>
      </p:sp>
      <p:pic>
        <p:nvPicPr>
          <p:cNvPr id="4" name="Picture 7">
            <a:extLst>
              <a:ext uri="{FF2B5EF4-FFF2-40B4-BE49-F238E27FC236}">
                <a16:creationId xmlns:a16="http://schemas.microsoft.com/office/drawing/2014/main" id="{76664FA5-79DA-4CF8-82C1-D6DADAF0A6B2}"/>
              </a:ext>
            </a:extLst>
          </p:cNvPr>
          <p:cNvPicPr>
            <a:picLocks noChangeAspect="1"/>
          </p:cNvPicPr>
          <p:nvPr/>
        </p:nvPicPr>
        <p:blipFill rotWithShape="1">
          <a:blip r:embed="rId3"/>
          <a:srcRect t="945" b="945"/>
          <a:stretch/>
        </p:blipFill>
        <p:spPr>
          <a:xfrm>
            <a:off x="6793453" y="1533316"/>
            <a:ext cx="4978881" cy="5118131"/>
          </a:xfrm>
          <a:prstGeom prst="rect">
            <a:avLst/>
          </a:prstGeom>
        </p:spPr>
      </p:pic>
      <p:sp>
        <p:nvSpPr>
          <p:cNvPr id="8" name="TextBox 7">
            <a:extLst>
              <a:ext uri="{FF2B5EF4-FFF2-40B4-BE49-F238E27FC236}">
                <a16:creationId xmlns:a16="http://schemas.microsoft.com/office/drawing/2014/main" id="{30EBD2C4-3E6C-469C-A3F1-1EBEFA201B4F}"/>
              </a:ext>
            </a:extLst>
          </p:cNvPr>
          <p:cNvSpPr txBox="1"/>
          <p:nvPr/>
        </p:nvSpPr>
        <p:spPr>
          <a:xfrm>
            <a:off x="224286" y="6492815"/>
            <a:ext cx="630878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Times New Roman"/>
                <a:ea typeface="+mn-lt"/>
                <a:cs typeface="+mn-lt"/>
              </a:rPr>
              <a:t>*BRON: </a:t>
            </a:r>
            <a:r>
              <a:rPr lang="en-US" sz="1600" dirty="0">
                <a:latin typeface="Times New Roman"/>
                <a:ea typeface="+mn-lt"/>
                <a:cs typeface="+mn-lt"/>
                <a:hlinkClick r:id="rId4"/>
              </a:rPr>
              <a:t>https://link.springer.com/chapter/10.1007/978-90-313-6343-8_5</a:t>
            </a:r>
            <a:r>
              <a:rPr lang="en-US" sz="1600" dirty="0">
                <a:latin typeface="Times New Roman"/>
                <a:ea typeface="+mn-lt"/>
                <a:cs typeface="+mn-lt"/>
              </a:rPr>
              <a:t> </a:t>
            </a:r>
            <a:endParaRPr lang="en-US" sz="1600">
              <a:latin typeface="Times New Roman"/>
              <a:cs typeface="Calibri"/>
            </a:endParaRPr>
          </a:p>
        </p:txBody>
      </p:sp>
      <p:sp>
        <p:nvSpPr>
          <p:cNvPr id="3" name="Text Placeholder 3">
            <a:extLst>
              <a:ext uri="{FF2B5EF4-FFF2-40B4-BE49-F238E27FC236}">
                <a16:creationId xmlns:a16="http://schemas.microsoft.com/office/drawing/2014/main" id="{084D5671-5597-4ED8-BE30-46AA354F7733}"/>
              </a:ext>
            </a:extLst>
          </p:cNvPr>
          <p:cNvSpPr txBox="1">
            <a:spLocks/>
          </p:cNvSpPr>
          <p:nvPr/>
        </p:nvSpPr>
        <p:spPr>
          <a:xfrm>
            <a:off x="494732" y="1971136"/>
            <a:ext cx="4967406" cy="38978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nl-NL">
                <a:latin typeface="Times New Roman"/>
                <a:ea typeface="+mn-lt"/>
                <a:cs typeface="+mn-lt"/>
              </a:rPr>
              <a:t>Buik, bovenbenen en billen.</a:t>
            </a:r>
            <a:endParaRPr lang="nl-NL" dirty="0">
              <a:latin typeface="Times New Roman"/>
              <a:ea typeface="+mn-lt"/>
              <a:cs typeface="+mn-lt"/>
            </a:endParaRPr>
          </a:p>
          <a:p>
            <a:pPr algn="just"/>
            <a:endParaRPr lang="nl-NL" dirty="0">
              <a:latin typeface="Times New Roman"/>
              <a:ea typeface="+mn-lt"/>
              <a:cs typeface="+mn-lt"/>
            </a:endParaRPr>
          </a:p>
          <a:p>
            <a:pPr algn="just"/>
            <a:r>
              <a:rPr lang="nl-NL">
                <a:latin typeface="Times New Roman"/>
                <a:ea typeface="+mn-lt"/>
                <a:cs typeface="+mn-lt"/>
              </a:rPr>
              <a:t>De bovenarm is een minder geschikt injectiegebied. Het is voor de cliënt ook lastiger om zichzelf in de bovenarm te injecteren.</a:t>
            </a:r>
            <a:endParaRPr lang="nl-NL">
              <a:latin typeface="Times New Roman"/>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p:txBody>
      </p:sp>
    </p:spTree>
    <p:extLst>
      <p:ext uri="{BB962C8B-B14F-4D97-AF65-F5344CB8AC3E}">
        <p14:creationId xmlns:p14="http://schemas.microsoft.com/office/powerpoint/2010/main" val="318972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E491-0B95-4E8B-A3A6-F040D03F109E}"/>
              </a:ext>
            </a:extLst>
          </p:cNvPr>
          <p:cNvSpPr>
            <a:spLocks noGrp="1"/>
          </p:cNvSpPr>
          <p:nvPr>
            <p:ph type="title"/>
          </p:nvPr>
        </p:nvSpPr>
        <p:spPr/>
        <p:txBody>
          <a:bodyPr/>
          <a:lstStyle/>
          <a:p>
            <a:pPr algn="ctr"/>
            <a:r>
              <a:rPr lang="en-US" u="sng">
                <a:latin typeface="Times New Roman"/>
                <a:cs typeface="Calibri Light"/>
              </a:rPr>
              <a:t>*Wat injecteer je waar</a:t>
            </a:r>
            <a:endParaRPr lang="en-US" u="sng">
              <a:latin typeface="Times New Roman"/>
              <a:cs typeface="Times New Roman"/>
            </a:endParaRPr>
          </a:p>
        </p:txBody>
      </p:sp>
      <p:pic>
        <p:nvPicPr>
          <p:cNvPr id="10" name="Picture 10">
            <a:extLst>
              <a:ext uri="{FF2B5EF4-FFF2-40B4-BE49-F238E27FC236}">
                <a16:creationId xmlns:a16="http://schemas.microsoft.com/office/drawing/2014/main" id="{4B6578CF-4652-4A46-9A06-9C5006E70F34}"/>
              </a:ext>
            </a:extLst>
          </p:cNvPr>
          <p:cNvPicPr>
            <a:picLocks noGrp="1" noChangeAspect="1"/>
          </p:cNvPicPr>
          <p:nvPr>
            <p:ph idx="1"/>
          </p:nvPr>
        </p:nvPicPr>
        <p:blipFill>
          <a:blip r:embed="rId3"/>
          <a:stretch>
            <a:fillRect/>
          </a:stretch>
        </p:blipFill>
        <p:spPr>
          <a:xfrm>
            <a:off x="1345452" y="1341933"/>
            <a:ext cx="8940380" cy="5002421"/>
          </a:xfrm>
        </p:spPr>
      </p:pic>
      <p:sp>
        <p:nvSpPr>
          <p:cNvPr id="7" name="TextBox 6">
            <a:extLst>
              <a:ext uri="{FF2B5EF4-FFF2-40B4-BE49-F238E27FC236}">
                <a16:creationId xmlns:a16="http://schemas.microsoft.com/office/drawing/2014/main" id="{430741C0-F8D1-4434-9927-247120C12277}"/>
              </a:ext>
            </a:extLst>
          </p:cNvPr>
          <p:cNvSpPr txBox="1"/>
          <p:nvPr/>
        </p:nvSpPr>
        <p:spPr>
          <a:xfrm>
            <a:off x="511834" y="6406551"/>
            <a:ext cx="50723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Times New Roman"/>
                <a:cs typeface="Times New Roman"/>
              </a:rPr>
              <a:t>*BRON: Vilans kick protocollen</a:t>
            </a:r>
            <a:endParaRPr lang="nl-NL">
              <a:latin typeface="Times New Roman"/>
              <a:ea typeface="+mn-lt"/>
              <a:cs typeface="+mn-lt"/>
            </a:endParaRPr>
          </a:p>
          <a:p>
            <a:pPr algn="l"/>
            <a:endParaRPr lang="en-US" dirty="0">
              <a:cs typeface="Calibri"/>
            </a:endParaRPr>
          </a:p>
        </p:txBody>
      </p:sp>
    </p:spTree>
    <p:extLst>
      <p:ext uri="{BB962C8B-B14F-4D97-AF65-F5344CB8AC3E}">
        <p14:creationId xmlns:p14="http://schemas.microsoft.com/office/powerpoint/2010/main" val="372670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4956-BDB8-499E-A2A2-958345C657D0}"/>
              </a:ext>
            </a:extLst>
          </p:cNvPr>
          <p:cNvSpPr>
            <a:spLocks noGrp="1"/>
          </p:cNvSpPr>
          <p:nvPr>
            <p:ph type="title"/>
          </p:nvPr>
        </p:nvSpPr>
        <p:spPr/>
        <p:txBody>
          <a:bodyPr/>
          <a:lstStyle/>
          <a:p>
            <a:pPr algn="ctr"/>
            <a:r>
              <a:rPr lang="nl-NL" u="sng" dirty="0">
                <a:latin typeface="Times New Roman"/>
                <a:cs typeface="Calibri Light"/>
              </a:rPr>
              <a:t>*Definitie risicovolle handeling</a:t>
            </a:r>
            <a:endParaRPr lang="en-US" u="sng">
              <a:latin typeface="Times New Roman"/>
              <a:cs typeface="Calibri Light"/>
            </a:endParaRPr>
          </a:p>
        </p:txBody>
      </p:sp>
      <p:sp>
        <p:nvSpPr>
          <p:cNvPr id="3" name="Content Placeholder 2">
            <a:extLst>
              <a:ext uri="{FF2B5EF4-FFF2-40B4-BE49-F238E27FC236}">
                <a16:creationId xmlns:a16="http://schemas.microsoft.com/office/drawing/2014/main" id="{B03EA0C0-C9F0-43F4-92D4-1839167F5EAC}"/>
              </a:ext>
            </a:extLst>
          </p:cNvPr>
          <p:cNvSpPr>
            <a:spLocks noGrp="1"/>
          </p:cNvSpPr>
          <p:nvPr>
            <p:ph idx="1"/>
          </p:nvPr>
        </p:nvSpPr>
        <p:spPr/>
        <p:txBody>
          <a:bodyPr vert="horz" lIns="91440" tIns="45720" rIns="91440" bIns="45720" rtlCol="0" anchor="t">
            <a:normAutofit/>
          </a:bodyPr>
          <a:lstStyle/>
          <a:p>
            <a:pPr marL="0" indent="0" algn="just">
              <a:buNone/>
            </a:pPr>
            <a:r>
              <a:rPr lang="nl-NL" dirty="0">
                <a:latin typeface="Times New Roman"/>
                <a:ea typeface="+mn-lt"/>
                <a:cs typeface="+mn-lt"/>
              </a:rPr>
              <a:t>Risicovolle handelingen zijn handelingen </a:t>
            </a:r>
            <a:r>
              <a:rPr lang="nl-NL" b="1" u="sng" dirty="0">
                <a:latin typeface="Times New Roman"/>
                <a:ea typeface="+mn-lt"/>
                <a:cs typeface="+mn-lt"/>
              </a:rPr>
              <a:t>die bij de uitvoering van de handeling risico’s meebrengen voor de cliënt</a:t>
            </a:r>
            <a:r>
              <a:rPr lang="nl-NL" dirty="0">
                <a:latin typeface="Times New Roman"/>
                <a:ea typeface="+mn-lt"/>
                <a:cs typeface="+mn-lt"/>
              </a:rPr>
              <a:t>. Een voorbeeld is het spoelen van de blaas. Deze handeling is niet voorbehouden, maar er zijn wel risico’s. Dat wil zeggen: handelingen die bij onbekwaam en onzorgvuldig handelen vrijwel zeker tot gezondheidsschade zullen leiden. </a:t>
            </a:r>
            <a:r>
              <a:rPr lang="nl-NL" b="1" u="sng" dirty="0">
                <a:latin typeface="Times New Roman"/>
                <a:ea typeface="+mn-lt"/>
                <a:cs typeface="+mn-lt"/>
              </a:rPr>
              <a:t>Voor het uitvoeren van risicovolle handelingen is net als bij voorbehouden handelingen scholing en een bekwaamheidsverklaring verplicht.</a:t>
            </a:r>
            <a:endParaRPr lang="nl-NL" b="1" u="sng">
              <a:latin typeface="Times New Roman"/>
              <a:cs typeface="Calibri" panose="020F0502020204030204"/>
            </a:endParaRPr>
          </a:p>
        </p:txBody>
      </p:sp>
      <p:sp>
        <p:nvSpPr>
          <p:cNvPr id="5" name="TextBox 4">
            <a:extLst>
              <a:ext uri="{FF2B5EF4-FFF2-40B4-BE49-F238E27FC236}">
                <a16:creationId xmlns:a16="http://schemas.microsoft.com/office/drawing/2014/main" id="{349E2558-2BBE-4534-9FED-0CD337514CEB}"/>
              </a:ext>
            </a:extLst>
          </p:cNvPr>
          <p:cNvSpPr txBox="1"/>
          <p:nvPr/>
        </p:nvSpPr>
        <p:spPr>
          <a:xfrm>
            <a:off x="841472" y="5860003"/>
            <a:ext cx="1131210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 BRON: </a:t>
            </a:r>
            <a:r>
              <a:rPr lang="en-US" sz="1400" dirty="0">
                <a:latin typeface="Times New Roman"/>
                <a:ea typeface="+mn-lt"/>
                <a:cs typeface="+mn-lt"/>
                <a:hlinkClick r:id="rId3"/>
              </a:rPr>
              <a:t>https://www.nursing.nl/wat-is-het-verschil-tussen-een-voorbehouden-handeling-en-een-risicovolle-handeling-tvvfaq100970w/</a:t>
            </a:r>
            <a:r>
              <a:rPr lang="en-US" sz="1400" dirty="0">
                <a:latin typeface="Times New Roman"/>
                <a:ea typeface="+mn-lt"/>
                <a:cs typeface="+mn-lt"/>
              </a:rPr>
              <a:t> </a:t>
            </a:r>
          </a:p>
        </p:txBody>
      </p:sp>
    </p:spTree>
    <p:extLst>
      <p:ext uri="{BB962C8B-B14F-4D97-AF65-F5344CB8AC3E}">
        <p14:creationId xmlns:p14="http://schemas.microsoft.com/office/powerpoint/2010/main" val="11228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6904-3770-49D4-B75F-A8EFC57A6D09}"/>
              </a:ext>
            </a:extLst>
          </p:cNvPr>
          <p:cNvSpPr>
            <a:spLocks noGrp="1"/>
          </p:cNvSpPr>
          <p:nvPr>
            <p:ph type="title"/>
          </p:nvPr>
        </p:nvSpPr>
        <p:spPr/>
        <p:txBody>
          <a:bodyPr/>
          <a:lstStyle/>
          <a:p>
            <a:pPr algn="ctr"/>
            <a:r>
              <a:rPr lang="nl-NL" u="sng" dirty="0">
                <a:latin typeface="Times New Roman"/>
                <a:cs typeface="Calibri Light"/>
              </a:rPr>
              <a:t>*Definitie voorbehouden handeling</a:t>
            </a:r>
            <a:endParaRPr lang="nl-NL" u="sng">
              <a:latin typeface="Times New Roman"/>
              <a:cs typeface="Times New Roman"/>
            </a:endParaRPr>
          </a:p>
        </p:txBody>
      </p:sp>
      <p:sp>
        <p:nvSpPr>
          <p:cNvPr id="3" name="Content Placeholder 2">
            <a:extLst>
              <a:ext uri="{FF2B5EF4-FFF2-40B4-BE49-F238E27FC236}">
                <a16:creationId xmlns:a16="http://schemas.microsoft.com/office/drawing/2014/main" id="{0FE44C83-EA1A-4BF2-AF07-20E325F2A4C4}"/>
              </a:ext>
            </a:extLst>
          </p:cNvPr>
          <p:cNvSpPr>
            <a:spLocks noGrp="1"/>
          </p:cNvSpPr>
          <p:nvPr>
            <p:ph idx="1"/>
          </p:nvPr>
        </p:nvSpPr>
        <p:spPr/>
        <p:txBody>
          <a:bodyPr vert="horz" lIns="91440" tIns="45720" rIns="91440" bIns="45720" rtlCol="0" anchor="t">
            <a:normAutofit/>
          </a:bodyPr>
          <a:lstStyle/>
          <a:p>
            <a:pPr marL="0" indent="0" algn="just">
              <a:buNone/>
            </a:pPr>
            <a:r>
              <a:rPr lang="nl-NL" dirty="0">
                <a:latin typeface="Times New Roman"/>
                <a:ea typeface="+mn-lt"/>
                <a:cs typeface="+mn-lt"/>
              </a:rPr>
              <a:t>Voorbehouden handelingen vormen een s</a:t>
            </a:r>
            <a:r>
              <a:rPr lang="nl-NL" b="1" u="sng" dirty="0">
                <a:latin typeface="Times New Roman"/>
                <a:ea typeface="+mn-lt"/>
                <a:cs typeface="+mn-lt"/>
              </a:rPr>
              <a:t>pecifieke groep binnen de risicovolle handelingen</a:t>
            </a:r>
            <a:r>
              <a:rPr lang="nl-NL" dirty="0">
                <a:latin typeface="Times New Roman"/>
                <a:ea typeface="+mn-lt"/>
                <a:cs typeface="+mn-lt"/>
              </a:rPr>
              <a:t>. Het betreft handelingen die door de individuele professionals </a:t>
            </a:r>
            <a:r>
              <a:rPr lang="nl-NL" b="1" dirty="0">
                <a:solidFill>
                  <a:srgbClr val="00B050"/>
                </a:solidFill>
                <a:latin typeface="Times New Roman"/>
                <a:ea typeface="+mn-lt"/>
                <a:cs typeface="+mn-lt"/>
              </a:rPr>
              <a:t>beroepsmatig </a:t>
            </a:r>
            <a:r>
              <a:rPr lang="nl-NL" dirty="0">
                <a:latin typeface="Times New Roman"/>
                <a:ea typeface="+mn-lt"/>
                <a:cs typeface="+mn-lt"/>
              </a:rPr>
              <a:t>worden verricht. </a:t>
            </a:r>
            <a:r>
              <a:rPr lang="nl-NL" b="1" u="sng" dirty="0">
                <a:latin typeface="Times New Roman"/>
                <a:ea typeface="+mn-lt"/>
                <a:cs typeface="+mn-lt"/>
              </a:rPr>
              <a:t>In de Wet BIG worden 14 risicovolle handelingen aangemerkt als voorbehouden handelingen.</a:t>
            </a:r>
            <a:r>
              <a:rPr lang="nl-NL" dirty="0">
                <a:latin typeface="Times New Roman"/>
                <a:ea typeface="+mn-lt"/>
                <a:cs typeface="+mn-lt"/>
              </a:rPr>
              <a:t> Een arts mag met inachtneming van bepaalde voorwaarden, aan een andere beroepsbeoefenaar (bijvoorbeeld verpleegkundige of verzorgende) opdracht geven via een uitvoeringsverzoek, een voorbehouden handeling te verrichten.</a:t>
            </a:r>
            <a:endParaRPr lang="en-US">
              <a:latin typeface="Times New Roman"/>
              <a:ea typeface="+mn-lt"/>
              <a:cs typeface="+mn-lt"/>
            </a:endParaRPr>
          </a:p>
          <a:p>
            <a:pPr marL="0" indent="0" algn="just">
              <a:buNone/>
            </a:pPr>
            <a:endParaRPr lang="nl-NL" b="1" dirty="0">
              <a:latin typeface="Times New Roman"/>
              <a:cs typeface="Times New Roman"/>
            </a:endParaRPr>
          </a:p>
          <a:p>
            <a:pPr marL="0" indent="0" algn="just">
              <a:buNone/>
            </a:pPr>
            <a:r>
              <a:rPr lang="nl-NL" b="1" dirty="0">
                <a:latin typeface="Times New Roman"/>
                <a:cs typeface="Times New Roman"/>
              </a:rPr>
              <a:t>Wanneer ben je bekwaam?</a:t>
            </a:r>
            <a:endParaRPr lang="nl-NL" dirty="0"/>
          </a:p>
        </p:txBody>
      </p:sp>
      <p:sp>
        <p:nvSpPr>
          <p:cNvPr id="4" name="TextBox 1">
            <a:extLst>
              <a:ext uri="{FF2B5EF4-FFF2-40B4-BE49-F238E27FC236}">
                <a16:creationId xmlns:a16="http://schemas.microsoft.com/office/drawing/2014/main" id="{DCB8F7AB-205A-4E7E-956E-355BA327CF92}"/>
              </a:ext>
            </a:extLst>
          </p:cNvPr>
          <p:cNvSpPr txBox="1"/>
          <p:nvPr/>
        </p:nvSpPr>
        <p:spPr>
          <a:xfrm>
            <a:off x="841472" y="6363211"/>
            <a:ext cx="1131210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 BRON: </a:t>
            </a:r>
            <a:r>
              <a:rPr lang="en-US" sz="1400" dirty="0">
                <a:latin typeface="Times New Roman"/>
                <a:ea typeface="+mn-lt"/>
                <a:cs typeface="+mn-lt"/>
                <a:hlinkClick r:id="rId3"/>
              </a:rPr>
              <a:t>https://www.nursing.nl/wat-is-het-verschil-tussen-een-voorbehouden-handeling-en-een-risicovolle-handeling-tvvfaq100970w/</a:t>
            </a:r>
            <a:r>
              <a:rPr lang="en-US" sz="1400" dirty="0">
                <a:latin typeface="Times New Roman"/>
                <a:ea typeface="+mn-lt"/>
                <a:cs typeface="+mn-lt"/>
              </a:rPr>
              <a:t> </a:t>
            </a:r>
            <a:endParaRPr lang="en-US" dirty="0">
              <a:ea typeface="+mn-lt"/>
              <a:cs typeface="+mn-lt"/>
            </a:endParaRPr>
          </a:p>
        </p:txBody>
      </p:sp>
    </p:spTree>
    <p:extLst>
      <p:ext uri="{BB962C8B-B14F-4D97-AF65-F5344CB8AC3E}">
        <p14:creationId xmlns:p14="http://schemas.microsoft.com/office/powerpoint/2010/main" val="40953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76A0-980A-46B4-A1B3-339C2ED97894}"/>
              </a:ext>
            </a:extLst>
          </p:cNvPr>
          <p:cNvSpPr>
            <a:spLocks noGrp="1"/>
          </p:cNvSpPr>
          <p:nvPr>
            <p:ph type="title"/>
          </p:nvPr>
        </p:nvSpPr>
        <p:spPr>
          <a:xfrm>
            <a:off x="838200" y="508899"/>
            <a:ext cx="10515600" cy="793601"/>
          </a:xfrm>
        </p:spPr>
        <p:txBody>
          <a:bodyPr/>
          <a:lstStyle/>
          <a:p>
            <a:pPr algn="ctr"/>
            <a:r>
              <a:rPr lang="nl-NL" u="sng" dirty="0">
                <a:latin typeface="Times New Roman"/>
                <a:cs typeface="Calibri Light"/>
              </a:rPr>
              <a:t>1. *Blaaskatheter inbrengen </a:t>
            </a:r>
            <a:r>
              <a:rPr lang="en-US" u="sng" dirty="0">
                <a:latin typeface="Times New Roman"/>
                <a:cs typeface="Calibri Light"/>
              </a:rPr>
              <a:t>man/vrouw</a:t>
            </a:r>
            <a:endParaRPr lang="en-US" u="sng">
              <a:latin typeface="Times New Roman"/>
              <a:cs typeface="Times New Roman"/>
            </a:endParaRPr>
          </a:p>
        </p:txBody>
      </p:sp>
      <p:sp>
        <p:nvSpPr>
          <p:cNvPr id="3" name="Content Placeholder 2">
            <a:extLst>
              <a:ext uri="{FF2B5EF4-FFF2-40B4-BE49-F238E27FC236}">
                <a16:creationId xmlns:a16="http://schemas.microsoft.com/office/drawing/2014/main" id="{D3569C87-BA08-468A-BF98-B51FE44DBD3D}"/>
              </a:ext>
            </a:extLst>
          </p:cNvPr>
          <p:cNvSpPr>
            <a:spLocks noGrp="1"/>
          </p:cNvSpPr>
          <p:nvPr>
            <p:ph idx="1"/>
          </p:nvPr>
        </p:nvSpPr>
        <p:spPr>
          <a:xfrm>
            <a:off x="838200" y="1480568"/>
            <a:ext cx="10515600" cy="5142093"/>
          </a:xfrm>
        </p:spPr>
        <p:txBody>
          <a:bodyPr vert="horz" lIns="91440" tIns="45720" rIns="91440" bIns="45720" rtlCol="0" anchor="t">
            <a:normAutofit/>
          </a:bodyPr>
          <a:lstStyle/>
          <a:p>
            <a:pPr algn="just"/>
            <a:endParaRPr lang="nl-NL" u="sng" dirty="0">
              <a:latin typeface="Times New Roman"/>
              <a:cs typeface="Calibri"/>
            </a:endParaRPr>
          </a:p>
          <a:p>
            <a:pPr algn="just"/>
            <a:r>
              <a:rPr lang="nl-NL" u="sng">
                <a:latin typeface="Times New Roman"/>
                <a:cs typeface="Calibri"/>
              </a:rPr>
              <a:t>Indicaties voor een blaaskatheter:</a:t>
            </a:r>
          </a:p>
          <a:p>
            <a:pPr marL="0" indent="0" algn="just">
              <a:buNone/>
            </a:pPr>
            <a:r>
              <a:rPr lang="nl-NL" sz="1800" dirty="0">
                <a:latin typeface="Times New Roman"/>
                <a:cs typeface="Calibri"/>
              </a:rPr>
              <a:t>- Acute of chronische urineretentie;</a:t>
            </a:r>
          </a:p>
          <a:p>
            <a:pPr marL="0" indent="0" algn="just">
              <a:buNone/>
            </a:pPr>
            <a:r>
              <a:rPr lang="nl-NL" sz="1800" dirty="0">
                <a:latin typeface="Times New Roman"/>
                <a:cs typeface="Times New Roman"/>
              </a:rPr>
              <a:t>- Als behandeling van hardnekkige incontinentie;</a:t>
            </a:r>
            <a:endParaRPr lang="nl-NL" sz="1800">
              <a:latin typeface="Times New Roman"/>
              <a:cs typeface="Calibri" panose="020F0502020204030204"/>
            </a:endParaRPr>
          </a:p>
          <a:p>
            <a:pPr marL="0" indent="0" algn="just">
              <a:buNone/>
            </a:pPr>
            <a:r>
              <a:rPr lang="nl-NL" sz="1800" dirty="0">
                <a:latin typeface="Times New Roman"/>
                <a:cs typeface="Calibri"/>
              </a:rPr>
              <a:t>- Zorgen voor een voortdurende afvloed van urine (bv. bij neurologische aandoeningen);</a:t>
            </a:r>
          </a:p>
          <a:p>
            <a:pPr marL="0" indent="0" algn="just">
              <a:buNone/>
            </a:pPr>
            <a:r>
              <a:rPr lang="nl-NL" sz="1800" dirty="0">
                <a:latin typeface="Times New Roman"/>
                <a:cs typeface="Calibri"/>
              </a:rPr>
              <a:t>- Om blaasspoelen mogelijk te maken;</a:t>
            </a:r>
          </a:p>
          <a:p>
            <a:pPr marL="0" indent="0" algn="just">
              <a:buNone/>
            </a:pPr>
            <a:r>
              <a:rPr lang="nl-NL" sz="1800" dirty="0">
                <a:latin typeface="Times New Roman"/>
                <a:cs typeface="Calibri"/>
              </a:rPr>
              <a:t>- Om het comfort te verhogen rondom het levenseinde.</a:t>
            </a:r>
          </a:p>
          <a:p>
            <a:pPr marL="0" indent="0">
              <a:buNone/>
            </a:pPr>
            <a:endParaRPr lang="nl-NL" sz="2000" dirty="0">
              <a:latin typeface="Times New Roman"/>
              <a:cs typeface="Calibri"/>
            </a:endParaRPr>
          </a:p>
          <a:p>
            <a:pPr marL="0" indent="0">
              <a:buNone/>
            </a:pPr>
            <a:endParaRPr lang="nl-NL" dirty="0">
              <a:cs typeface="Calibri"/>
            </a:endParaRPr>
          </a:p>
          <a:p>
            <a:pPr marL="0" indent="0">
              <a:buNone/>
            </a:pPr>
            <a:endParaRPr lang="nl-NL" dirty="0">
              <a:cs typeface="Calibri"/>
            </a:endParaRPr>
          </a:p>
          <a:p>
            <a:endParaRPr lang="nl-NL" dirty="0">
              <a:cs typeface="Calibri"/>
            </a:endParaRPr>
          </a:p>
        </p:txBody>
      </p:sp>
      <p:sp>
        <p:nvSpPr>
          <p:cNvPr id="6" name="TextBox 5">
            <a:extLst>
              <a:ext uri="{FF2B5EF4-FFF2-40B4-BE49-F238E27FC236}">
                <a16:creationId xmlns:a16="http://schemas.microsoft.com/office/drawing/2014/main" id="{3717DF23-70E7-4751-B256-6A3C5B280EB5}"/>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a:t>
            </a:r>
            <a:r>
              <a:rPr lang="en-US" sz="1400" err="1">
                <a:latin typeface="Times New Roman"/>
                <a:cs typeface="Times New Roman"/>
              </a:rPr>
              <a:t>Vilans</a:t>
            </a:r>
            <a:r>
              <a:rPr lang="en-US" sz="1400" dirty="0">
                <a:latin typeface="Times New Roman"/>
                <a:cs typeface="Times New Roman"/>
              </a:rPr>
              <a:t> kick </a:t>
            </a:r>
            <a:r>
              <a:rPr lang="en-US" sz="1400" err="1">
                <a:latin typeface="Times New Roman"/>
                <a:cs typeface="Times New Roman"/>
              </a:rPr>
              <a:t>protocollen</a:t>
            </a:r>
            <a:endParaRPr lang="en-US" sz="1400">
              <a:cs typeface="Calibri" panose="020F0502020204030204"/>
            </a:endParaRPr>
          </a:p>
        </p:txBody>
      </p:sp>
    </p:spTree>
    <p:extLst>
      <p:ext uri="{BB962C8B-B14F-4D97-AF65-F5344CB8AC3E}">
        <p14:creationId xmlns:p14="http://schemas.microsoft.com/office/powerpoint/2010/main" val="58569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F62C-DF57-4AD9-B3A2-6A371A8B1CF2}"/>
              </a:ext>
            </a:extLst>
          </p:cNvPr>
          <p:cNvSpPr>
            <a:spLocks noGrp="1"/>
          </p:cNvSpPr>
          <p:nvPr>
            <p:ph type="title"/>
          </p:nvPr>
        </p:nvSpPr>
        <p:spPr>
          <a:xfrm>
            <a:off x="838200" y="365125"/>
            <a:ext cx="10026770" cy="966130"/>
          </a:xfrm>
        </p:spPr>
        <p:txBody>
          <a:bodyPr/>
          <a:lstStyle/>
          <a:p>
            <a:pPr algn="ctr"/>
            <a:r>
              <a:rPr lang="nl-NL" u="sng" dirty="0">
                <a:latin typeface="Times New Roman"/>
                <a:cs typeface="Calibri Light"/>
              </a:rPr>
              <a:t>*Soorten katheters</a:t>
            </a:r>
            <a:endParaRPr lang="nl-NL" u="sng">
              <a:latin typeface="Times New Roman"/>
              <a:cs typeface="Times New Roman"/>
            </a:endParaRPr>
          </a:p>
        </p:txBody>
      </p:sp>
      <p:sp>
        <p:nvSpPr>
          <p:cNvPr id="3" name="TextBox 2">
            <a:extLst>
              <a:ext uri="{FF2B5EF4-FFF2-40B4-BE49-F238E27FC236}">
                <a16:creationId xmlns:a16="http://schemas.microsoft.com/office/drawing/2014/main" id="{4843AF71-3FA7-4FC5-8062-F4E48908A338}"/>
              </a:ext>
            </a:extLst>
          </p:cNvPr>
          <p:cNvSpPr txBox="1"/>
          <p:nvPr/>
        </p:nvSpPr>
        <p:spPr>
          <a:xfrm>
            <a:off x="1613473" y="6442042"/>
            <a:ext cx="30167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a:t>
            </a:r>
            <a:endParaRPr lang="nl-NL" sz="1400" dirty="0">
              <a:latin typeface="Times New Roman"/>
              <a:cs typeface="Calibri" panose="020F0502020204030204"/>
            </a:endParaRPr>
          </a:p>
        </p:txBody>
      </p:sp>
      <p:pic>
        <p:nvPicPr>
          <p:cNvPr id="7" name="Picture 7">
            <a:extLst>
              <a:ext uri="{FF2B5EF4-FFF2-40B4-BE49-F238E27FC236}">
                <a16:creationId xmlns:a16="http://schemas.microsoft.com/office/drawing/2014/main" id="{5A17EB71-9DD5-48DC-AF6A-A5114C9E7FEC}"/>
              </a:ext>
            </a:extLst>
          </p:cNvPr>
          <p:cNvPicPr>
            <a:picLocks noGrp="1" noChangeAspect="1"/>
          </p:cNvPicPr>
          <p:nvPr>
            <p:ph idx="1"/>
          </p:nvPr>
        </p:nvPicPr>
        <p:blipFill>
          <a:blip r:embed="rId3"/>
          <a:stretch>
            <a:fillRect/>
          </a:stretch>
        </p:blipFill>
        <p:spPr>
          <a:xfrm>
            <a:off x="1607837" y="1266809"/>
            <a:ext cx="9364512" cy="5037646"/>
          </a:xfrm>
        </p:spPr>
      </p:pic>
    </p:spTree>
    <p:extLst>
      <p:ext uri="{BB962C8B-B14F-4D97-AF65-F5344CB8AC3E}">
        <p14:creationId xmlns:p14="http://schemas.microsoft.com/office/powerpoint/2010/main" val="369389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793D-E923-4718-88C1-32E151A5CD3E}"/>
              </a:ext>
            </a:extLst>
          </p:cNvPr>
          <p:cNvSpPr>
            <a:spLocks noGrp="1"/>
          </p:cNvSpPr>
          <p:nvPr>
            <p:ph type="title"/>
          </p:nvPr>
        </p:nvSpPr>
        <p:spPr/>
        <p:txBody>
          <a:bodyPr/>
          <a:lstStyle/>
          <a:p>
            <a:pPr algn="ctr"/>
            <a:r>
              <a:rPr lang="nl-NL" u="sng" dirty="0">
                <a:latin typeface="Times New Roman"/>
                <a:cs typeface="Calibri Light"/>
              </a:rPr>
              <a:t>*Benodigdheden, werkwijze en complicaties</a:t>
            </a:r>
          </a:p>
        </p:txBody>
      </p:sp>
      <p:sp>
        <p:nvSpPr>
          <p:cNvPr id="7" name="Content Placeholder 6">
            <a:extLst>
              <a:ext uri="{FF2B5EF4-FFF2-40B4-BE49-F238E27FC236}">
                <a16:creationId xmlns:a16="http://schemas.microsoft.com/office/drawing/2014/main" id="{5221CA44-9576-4F1C-905E-D1D6F31C982B}"/>
              </a:ext>
            </a:extLst>
          </p:cNvPr>
          <p:cNvSpPr>
            <a:spLocks noGrp="1"/>
          </p:cNvSpPr>
          <p:nvPr>
            <p:ph sz="half" idx="1"/>
          </p:nvPr>
        </p:nvSpPr>
        <p:spPr>
          <a:xfrm>
            <a:off x="838200" y="1825625"/>
            <a:ext cx="10817524" cy="4351338"/>
          </a:xfrm>
        </p:spPr>
        <p:txBody>
          <a:bodyPr vert="horz" lIns="91440" tIns="45720" rIns="91440" bIns="45720" rtlCol="0" anchor="t">
            <a:normAutofit/>
          </a:bodyPr>
          <a:lstStyle/>
          <a:p>
            <a:endParaRPr lang="en-US" dirty="0">
              <a:latin typeface="Times New Roman"/>
              <a:cs typeface="Calibri"/>
            </a:endParaRPr>
          </a:p>
          <a:p>
            <a:endParaRPr lang="en-US" dirty="0">
              <a:latin typeface="Times New Roman"/>
              <a:cs typeface="Calibri"/>
            </a:endParaRPr>
          </a:p>
          <a:p>
            <a:r>
              <a:rPr lang="nl-NL" dirty="0">
                <a:latin typeface="Times New Roman"/>
                <a:cs typeface="Times New Roman"/>
              </a:rPr>
              <a:t>Wat zijn de complicaties? </a:t>
            </a:r>
            <a:endParaRPr lang="en-US" dirty="0">
              <a:ea typeface="+mn-lt"/>
              <a:cs typeface="+mn-lt"/>
            </a:endParaRPr>
          </a:p>
          <a:p>
            <a:endParaRPr lang="nl-NL" dirty="0">
              <a:latin typeface="Times New Roman"/>
              <a:cs typeface="Calibri"/>
            </a:endParaRPr>
          </a:p>
          <a:p>
            <a:r>
              <a:rPr lang="nl-NL" dirty="0">
                <a:latin typeface="Times New Roman"/>
                <a:cs typeface="Calibri"/>
              </a:rPr>
              <a:t>Richtlijnen van Vilans</a:t>
            </a:r>
            <a:endParaRPr lang="nl-NL" dirty="0">
              <a:latin typeface="Times New Roman"/>
              <a:cs typeface="Times New Roman"/>
            </a:endParaRPr>
          </a:p>
        </p:txBody>
      </p:sp>
      <p:sp>
        <p:nvSpPr>
          <p:cNvPr id="5" name="TextBox 4">
            <a:extLst>
              <a:ext uri="{FF2B5EF4-FFF2-40B4-BE49-F238E27FC236}">
                <a16:creationId xmlns:a16="http://schemas.microsoft.com/office/drawing/2014/main" id="{3D2740BD-6C5C-4337-9055-E1D9C57DE7C3}"/>
              </a:ext>
            </a:extLst>
          </p:cNvPr>
          <p:cNvSpPr txBox="1"/>
          <p:nvPr/>
        </p:nvSpPr>
        <p:spPr>
          <a:xfrm>
            <a:off x="928777" y="6248400"/>
            <a:ext cx="47991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latin typeface="Times New Roman"/>
                <a:cs typeface="Times New Roman"/>
              </a:rPr>
              <a:t>* BRON: Vilans kick protocollen</a:t>
            </a:r>
            <a:endParaRPr lang="nl-NL" dirty="0">
              <a:ea typeface="+mn-lt"/>
              <a:cs typeface="+mn-lt"/>
            </a:endParaRPr>
          </a:p>
          <a:p>
            <a:pPr algn="l"/>
            <a:endParaRPr lang="en-US" dirty="0">
              <a:cs typeface="Calibri"/>
            </a:endParaRPr>
          </a:p>
        </p:txBody>
      </p:sp>
    </p:spTree>
    <p:extLst>
      <p:ext uri="{BB962C8B-B14F-4D97-AF65-F5344CB8AC3E}">
        <p14:creationId xmlns:p14="http://schemas.microsoft.com/office/powerpoint/2010/main" val="164774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94F6-EB4D-4BB0-A661-16F935D4400B}"/>
              </a:ext>
            </a:extLst>
          </p:cNvPr>
          <p:cNvSpPr>
            <a:spLocks noGrp="1"/>
          </p:cNvSpPr>
          <p:nvPr>
            <p:ph type="title"/>
          </p:nvPr>
        </p:nvSpPr>
        <p:spPr/>
        <p:txBody>
          <a:bodyPr/>
          <a:lstStyle/>
          <a:p>
            <a:pPr algn="ctr"/>
            <a:r>
              <a:rPr lang="nl-NL" u="sng" dirty="0">
                <a:latin typeface="Times New Roman"/>
                <a:cs typeface="Calibri Light"/>
              </a:rPr>
              <a:t>2. *Blaasspoelen (géén cytostatica)</a:t>
            </a:r>
            <a:endParaRPr lang="nl-NL" u="sng">
              <a:latin typeface="Times New Roman"/>
              <a:cs typeface="Times New Roman"/>
            </a:endParaRPr>
          </a:p>
        </p:txBody>
      </p:sp>
      <p:sp>
        <p:nvSpPr>
          <p:cNvPr id="3" name="Content Placeholder 2">
            <a:extLst>
              <a:ext uri="{FF2B5EF4-FFF2-40B4-BE49-F238E27FC236}">
                <a16:creationId xmlns:a16="http://schemas.microsoft.com/office/drawing/2014/main" id="{619CC57F-B25C-4A63-823E-04B2A21D78FA}"/>
              </a:ext>
            </a:extLst>
          </p:cNvPr>
          <p:cNvSpPr>
            <a:spLocks noGrp="1"/>
          </p:cNvSpPr>
          <p:nvPr>
            <p:ph idx="1"/>
          </p:nvPr>
        </p:nvSpPr>
        <p:spPr>
          <a:xfrm>
            <a:off x="838200" y="1293664"/>
            <a:ext cx="10515600" cy="5487147"/>
          </a:xfrm>
        </p:spPr>
        <p:txBody>
          <a:bodyPr vert="horz" lIns="91440" tIns="45720" rIns="91440" bIns="45720" rtlCol="0" anchor="t">
            <a:noAutofit/>
          </a:bodyPr>
          <a:lstStyle/>
          <a:p>
            <a:pPr>
              <a:lnSpc>
                <a:spcPct val="120000"/>
              </a:lnSpc>
              <a:spcBef>
                <a:spcPts val="0"/>
              </a:spcBef>
            </a:pPr>
            <a:endParaRPr lang="nl-NL" u="sng" dirty="0">
              <a:latin typeface="Times New Roman"/>
              <a:cs typeface="Times New Roman"/>
            </a:endParaRPr>
          </a:p>
          <a:p>
            <a:pPr>
              <a:lnSpc>
                <a:spcPct val="120000"/>
              </a:lnSpc>
              <a:spcBef>
                <a:spcPts val="0"/>
              </a:spcBef>
            </a:pPr>
            <a:r>
              <a:rPr lang="nl-NL" u="sng" dirty="0">
                <a:latin typeface="Times New Roman"/>
                <a:cs typeface="Times New Roman"/>
              </a:rPr>
              <a:t>Wat is blaasspoelen?</a:t>
            </a:r>
            <a:endParaRPr lang="nl-NL" u="sng"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Een blaasspoeling is het om medische redenen spoelen van de blaas via een reeds ingebrachte blaaskatheter.</a:t>
            </a:r>
            <a:endParaRPr lang="nl-NL" sz="2400" dirty="0">
              <a:latin typeface="Times New Roman"/>
              <a:ea typeface="+mn-lt"/>
              <a:cs typeface="+mn-lt"/>
            </a:endParaRPr>
          </a:p>
          <a:p>
            <a:pPr marL="0" indent="0">
              <a:lnSpc>
                <a:spcPct val="120000"/>
              </a:lnSpc>
              <a:spcBef>
                <a:spcPts val="0"/>
              </a:spcBef>
              <a:buNone/>
            </a:pPr>
            <a:endParaRPr lang="nl-NL" sz="1600" b="1" dirty="0">
              <a:latin typeface="Times New Roman"/>
              <a:cs typeface="Times New Roman"/>
            </a:endParaRPr>
          </a:p>
          <a:p>
            <a:pPr>
              <a:lnSpc>
                <a:spcPct val="120000"/>
              </a:lnSpc>
              <a:spcBef>
                <a:spcPts val="0"/>
              </a:spcBef>
            </a:pPr>
            <a:r>
              <a:rPr lang="nl-NL" u="sng" dirty="0">
                <a:latin typeface="Times New Roman"/>
                <a:cs typeface="Times New Roman"/>
              </a:rPr>
              <a:t>Doel blaasspoelen:</a:t>
            </a:r>
            <a:endParaRPr lang="nl-NL" u="sng"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Beschermlaag blaas herstellen</a:t>
            </a:r>
            <a:endParaRPr lang="nl-NL" sz="2400">
              <a:latin typeface="Times New Roman"/>
              <a:ea typeface="+mn-lt"/>
              <a:cs typeface="+mn-lt"/>
            </a:endParaRPr>
          </a:p>
          <a:p>
            <a:pPr marL="0" indent="0">
              <a:lnSpc>
                <a:spcPct val="120000"/>
              </a:lnSpc>
              <a:spcBef>
                <a:spcPts val="0"/>
              </a:spcBef>
              <a:buNone/>
            </a:pPr>
            <a:r>
              <a:rPr lang="nl-NL" sz="2400" dirty="0">
                <a:latin typeface="Times New Roman"/>
                <a:cs typeface="Times New Roman"/>
              </a:rPr>
              <a:t>- Pijnklachten verminderen</a:t>
            </a:r>
            <a:endParaRPr lang="nl-NL" sz="2400">
              <a:latin typeface="Times New Roman"/>
              <a:ea typeface="+mn-lt"/>
              <a:cs typeface="+mn-lt"/>
            </a:endParaRPr>
          </a:p>
          <a:p>
            <a:pPr marL="0" indent="0">
              <a:lnSpc>
                <a:spcPct val="120000"/>
              </a:lnSpc>
              <a:spcBef>
                <a:spcPts val="0"/>
              </a:spcBef>
              <a:buNone/>
            </a:pPr>
            <a:r>
              <a:rPr lang="nl-NL" sz="2400" dirty="0">
                <a:latin typeface="Times New Roman"/>
                <a:cs typeface="Times New Roman"/>
              </a:rPr>
              <a:t>- Blaas vrijmaken van gruis (debris), stolsels en andere afvalstoffen</a:t>
            </a:r>
            <a:endParaRPr lang="nl-NL" sz="2400"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Proberen blaasontsteking te voorkomen</a:t>
            </a:r>
            <a:endParaRPr lang="nl-NL" sz="2400"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Wanneer niet spoelen?</a:t>
            </a:r>
          </a:p>
          <a:p>
            <a:pPr marL="0" indent="0">
              <a:lnSpc>
                <a:spcPct val="120000"/>
              </a:lnSpc>
              <a:spcBef>
                <a:spcPts val="0"/>
              </a:spcBef>
              <a:buNone/>
            </a:pPr>
            <a:endParaRPr lang="nl-NL" sz="1600" dirty="0">
              <a:latin typeface="Times New Roman"/>
              <a:ea typeface="+mn-lt"/>
              <a:cs typeface="Times New Roman"/>
            </a:endParaRPr>
          </a:p>
          <a:p>
            <a:pPr>
              <a:lnSpc>
                <a:spcPct val="120000"/>
              </a:lnSpc>
              <a:spcBef>
                <a:spcPts val="0"/>
              </a:spcBef>
            </a:pPr>
            <a:endParaRPr lang="nl-NL" u="sng" dirty="0">
              <a:latin typeface="Times New Roman"/>
              <a:cs typeface="Times New Roman"/>
            </a:endParaRPr>
          </a:p>
          <a:p>
            <a:endParaRPr lang="nl-NL" dirty="0">
              <a:cs typeface="Calibri"/>
            </a:endParaRPr>
          </a:p>
        </p:txBody>
      </p:sp>
      <p:sp>
        <p:nvSpPr>
          <p:cNvPr id="4" name="TextBox 3">
            <a:extLst>
              <a:ext uri="{FF2B5EF4-FFF2-40B4-BE49-F238E27FC236}">
                <a16:creationId xmlns:a16="http://schemas.microsoft.com/office/drawing/2014/main" id="{5B4A01C1-33B5-45CE-92F8-B732A2D9775E}"/>
              </a:ext>
            </a:extLst>
          </p:cNvPr>
          <p:cNvSpPr txBox="1"/>
          <p:nvPr/>
        </p:nvSpPr>
        <p:spPr>
          <a:xfrm>
            <a:off x="842513" y="6377797"/>
            <a:ext cx="1088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ea typeface="+mn-lt"/>
                <a:cs typeface="+mn-lt"/>
              </a:rPr>
              <a:t>*BRON: </a:t>
            </a:r>
            <a:r>
              <a:rPr lang="en-US" sz="1400" dirty="0">
                <a:latin typeface="Times New Roman"/>
                <a:ea typeface="+mn-lt"/>
                <a:cs typeface="+mn-lt"/>
                <a:hlinkClick r:id="rId3"/>
              </a:rPr>
              <a:t>https://urologie.slingeland.nl/professionals/Kathetermanagement/Spoelen-katheter/1350/1412</a:t>
            </a:r>
            <a:r>
              <a:rPr lang="en-US" sz="1400" dirty="0">
                <a:latin typeface="Times New Roman"/>
                <a:ea typeface="+mn-lt"/>
                <a:cs typeface="+mn-lt"/>
              </a:rPr>
              <a:t> </a:t>
            </a:r>
            <a:endParaRPr lang="en-US" sz="1400">
              <a:latin typeface="Times New Roman"/>
              <a:cs typeface="Times New Roman"/>
            </a:endParaRPr>
          </a:p>
        </p:txBody>
      </p:sp>
    </p:spTree>
    <p:extLst>
      <p:ext uri="{BB962C8B-B14F-4D97-AF65-F5344CB8AC3E}">
        <p14:creationId xmlns:p14="http://schemas.microsoft.com/office/powerpoint/2010/main" val="3163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65DA-9564-4FE2-8175-633F5F864E57}"/>
              </a:ext>
            </a:extLst>
          </p:cNvPr>
          <p:cNvSpPr>
            <a:spLocks noGrp="1"/>
          </p:cNvSpPr>
          <p:nvPr>
            <p:ph type="title"/>
          </p:nvPr>
        </p:nvSpPr>
        <p:spPr/>
        <p:txBody>
          <a:bodyPr/>
          <a:lstStyle/>
          <a:p>
            <a:pPr algn="ctr"/>
            <a:r>
              <a:rPr lang="nl-NL" u="sng" dirty="0">
                <a:latin typeface="Times New Roman"/>
                <a:cs typeface="Calibri Light"/>
              </a:rPr>
              <a:t>*Benodigdheden</a:t>
            </a:r>
            <a:r>
              <a:rPr lang="nl-NL" u="sng" dirty="0">
                <a:latin typeface="Times New Roman"/>
                <a:cs typeface="Times New Roman"/>
              </a:rPr>
              <a:t>, </a:t>
            </a:r>
            <a:r>
              <a:rPr lang="nl-NL" u="sng" dirty="0">
                <a:latin typeface="Times New Roman"/>
                <a:cs typeface="Calibri Light"/>
              </a:rPr>
              <a:t>werkwijze en complicaties</a:t>
            </a:r>
          </a:p>
        </p:txBody>
      </p:sp>
      <p:sp>
        <p:nvSpPr>
          <p:cNvPr id="3" name="Content Placeholder 2">
            <a:extLst>
              <a:ext uri="{FF2B5EF4-FFF2-40B4-BE49-F238E27FC236}">
                <a16:creationId xmlns:a16="http://schemas.microsoft.com/office/drawing/2014/main" id="{F355C8D0-972C-4035-BEA9-192582DFF5DA}"/>
              </a:ext>
            </a:extLst>
          </p:cNvPr>
          <p:cNvSpPr>
            <a:spLocks noGrp="1"/>
          </p:cNvSpPr>
          <p:nvPr>
            <p:ph idx="1"/>
          </p:nvPr>
        </p:nvSpPr>
        <p:spPr/>
        <p:txBody>
          <a:bodyPr vert="horz" lIns="91440" tIns="45720" rIns="91440" bIns="45720" rtlCol="0" anchor="t">
            <a:normAutofit/>
          </a:bodyPr>
          <a:lstStyle/>
          <a:p>
            <a:pPr marL="0" indent="0">
              <a:buNone/>
            </a:pPr>
            <a:endParaRPr lang="en-US" b="1" dirty="0">
              <a:latin typeface="Times New Roman"/>
              <a:cs typeface="Calibri"/>
            </a:endParaRPr>
          </a:p>
          <a:p>
            <a:pPr marL="0" indent="0">
              <a:buNone/>
            </a:pPr>
            <a:endParaRPr lang="en-US" sz="2400" dirty="0">
              <a:latin typeface="Times New Roman"/>
              <a:cs typeface="Calibri"/>
            </a:endParaRPr>
          </a:p>
          <a:p>
            <a:pPr marL="0" indent="0">
              <a:buNone/>
            </a:pPr>
            <a:endParaRPr lang="en-US" sz="2400" b="1">
              <a:latin typeface="Times New Roman"/>
              <a:cs typeface="Calibri"/>
            </a:endParaRPr>
          </a:p>
        </p:txBody>
      </p:sp>
      <p:sp>
        <p:nvSpPr>
          <p:cNvPr id="5" name="TextBox 4">
            <a:extLst>
              <a:ext uri="{FF2B5EF4-FFF2-40B4-BE49-F238E27FC236}">
                <a16:creationId xmlns:a16="http://schemas.microsoft.com/office/drawing/2014/main" id="{DBDA262B-9B08-43CB-BF6B-8208F0D46E22}"/>
              </a:ext>
            </a:extLst>
          </p:cNvPr>
          <p:cNvSpPr txBox="1"/>
          <p:nvPr/>
        </p:nvSpPr>
        <p:spPr>
          <a:xfrm>
            <a:off x="511834" y="6176513"/>
            <a:ext cx="50723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a:t>
            </a:r>
            <a:r>
              <a:rPr lang="en-US" sz="1400" dirty="0" err="1">
                <a:latin typeface="Times New Roman"/>
                <a:cs typeface="Times New Roman"/>
              </a:rPr>
              <a:t>Vilans</a:t>
            </a:r>
            <a:r>
              <a:rPr lang="en-US" sz="1400" dirty="0">
                <a:latin typeface="Times New Roman"/>
                <a:cs typeface="Times New Roman"/>
              </a:rPr>
              <a:t> kick </a:t>
            </a:r>
            <a:r>
              <a:rPr lang="en-US" sz="1400" dirty="0" err="1">
                <a:latin typeface="Times New Roman"/>
                <a:cs typeface="Times New Roman"/>
              </a:rPr>
              <a:t>protocollen</a:t>
            </a:r>
            <a:endParaRPr lang="en-US" sz="1400">
              <a:latin typeface="Times New Roman"/>
              <a:ea typeface="+mn-lt"/>
              <a:cs typeface="+mn-lt"/>
            </a:endParaRPr>
          </a:p>
          <a:p>
            <a:pPr algn="l"/>
            <a:endParaRPr lang="en-US" dirty="0">
              <a:cs typeface="Calibri"/>
            </a:endParaRPr>
          </a:p>
        </p:txBody>
      </p:sp>
      <p:sp>
        <p:nvSpPr>
          <p:cNvPr id="8" name="Content Placeholder 6">
            <a:extLst>
              <a:ext uri="{FF2B5EF4-FFF2-40B4-BE49-F238E27FC236}">
                <a16:creationId xmlns:a16="http://schemas.microsoft.com/office/drawing/2014/main" id="{1EC5B440-3F3D-4F51-9154-AAD2445122DF}"/>
              </a:ext>
            </a:extLst>
          </p:cNvPr>
          <p:cNvSpPr txBox="1">
            <a:spLocks/>
          </p:cNvSpPr>
          <p:nvPr/>
        </p:nvSpPr>
        <p:spPr>
          <a:xfrm>
            <a:off x="838200" y="1825625"/>
            <a:ext cx="10817524" cy="34311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Times New Roman"/>
              <a:cs typeface="Calibri"/>
            </a:endParaRPr>
          </a:p>
          <a:p>
            <a:endParaRPr lang="en-US" dirty="0">
              <a:latin typeface="Times New Roman"/>
              <a:cs typeface="Calibri"/>
            </a:endParaRPr>
          </a:p>
          <a:p>
            <a:r>
              <a:rPr lang="nl-NL" dirty="0">
                <a:latin typeface="Times New Roman"/>
                <a:cs typeface="Times New Roman"/>
              </a:rPr>
              <a:t>Wat zijn de complicaties? </a:t>
            </a:r>
            <a:endParaRPr lang="en-US" dirty="0">
              <a:ea typeface="+mn-lt"/>
              <a:cs typeface="+mn-lt"/>
            </a:endParaRPr>
          </a:p>
          <a:p>
            <a:endParaRPr lang="nl-NL" dirty="0">
              <a:latin typeface="Times New Roman"/>
              <a:cs typeface="Calibri"/>
            </a:endParaRPr>
          </a:p>
          <a:p>
            <a:r>
              <a:rPr lang="nl-NL" dirty="0">
                <a:latin typeface="Times New Roman"/>
                <a:cs typeface="Calibri"/>
              </a:rPr>
              <a:t>Richtlijnen van Vilans</a:t>
            </a:r>
          </a:p>
          <a:p>
            <a:endParaRPr lang="nl-NL" dirty="0">
              <a:latin typeface="Times New Roman"/>
              <a:cs typeface="Calibri"/>
            </a:endParaRPr>
          </a:p>
        </p:txBody>
      </p:sp>
    </p:spTree>
    <p:extLst>
      <p:ext uri="{BB962C8B-B14F-4D97-AF65-F5344CB8AC3E}">
        <p14:creationId xmlns:p14="http://schemas.microsoft.com/office/powerpoint/2010/main" val="27718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Inhoudsopgave training</vt:lpstr>
      <vt:lpstr>*Definitie risicovolle handeling</vt:lpstr>
      <vt:lpstr>*Definitie voorbehouden handeling</vt:lpstr>
      <vt:lpstr>1. *Blaaskatheter inbrengen man/vrouw</vt:lpstr>
      <vt:lpstr>*Soorten katheters</vt:lpstr>
      <vt:lpstr>*Benodigdheden, werkwijze en complicaties</vt:lpstr>
      <vt:lpstr>2. *Blaasspoelen (géén cytostatica)</vt:lpstr>
      <vt:lpstr>*Benodigdheden, werkwijze en complicaties</vt:lpstr>
      <vt:lpstr>3. Bloedglucose meten</vt:lpstr>
      <vt:lpstr>*Bloedglucose meten vervolg</vt:lpstr>
      <vt:lpstr>*Benodigdheden, werkwijze en complicaties</vt:lpstr>
      <vt:lpstr>4. *Insuline toedienen</vt:lpstr>
      <vt:lpstr>*Injectiegebieden insuline</vt:lpstr>
      <vt:lpstr>Injectiegebieden insuline buik en been</vt:lpstr>
      <vt:lpstr>5. Injecteren: intramusculair en subcutaan </vt:lpstr>
      <vt:lpstr>*Intramusculair injecteren</vt:lpstr>
      <vt:lpstr>*Intramusculaire injectieplekken</vt:lpstr>
      <vt:lpstr>*Subcutaan injecteren</vt:lpstr>
      <vt:lpstr>*Subcutane injectieplekken</vt:lpstr>
      <vt:lpstr>*Wat injecteer je waar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3058</cp:revision>
  <dcterms:created xsi:type="dcterms:W3CDTF">2020-01-02T08:08:32Z</dcterms:created>
  <dcterms:modified xsi:type="dcterms:W3CDTF">2020-03-12T13:54:04Z</dcterms:modified>
</cp:coreProperties>
</file>