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24"/>
  </p:notesMasterIdLst>
  <p:sldIdLst>
    <p:sldId id="256" r:id="rId5"/>
    <p:sldId id="261" r:id="rId6"/>
    <p:sldId id="262" r:id="rId7"/>
    <p:sldId id="257" r:id="rId8"/>
    <p:sldId id="270" r:id="rId9"/>
    <p:sldId id="263" r:id="rId10"/>
    <p:sldId id="269" r:id="rId11"/>
    <p:sldId id="259" r:id="rId12"/>
    <p:sldId id="258" r:id="rId13"/>
    <p:sldId id="260" r:id="rId14"/>
    <p:sldId id="271" r:id="rId15"/>
    <p:sldId id="266" r:id="rId16"/>
    <p:sldId id="265" r:id="rId17"/>
    <p:sldId id="267" r:id="rId18"/>
    <p:sldId id="268" r:id="rId19"/>
    <p:sldId id="272" r:id="rId20"/>
    <p:sldId id="273" r:id="rId21"/>
    <p:sldId id="274" r:id="rId22"/>
    <p:sldId id="275" r:id="rId23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di Strijker" initials="HS" lastIdx="1" clrIdx="0">
    <p:extLst>
      <p:ext uri="{19B8F6BF-5375-455C-9EA6-DF929625EA0E}">
        <p15:presenceInfo xmlns:p15="http://schemas.microsoft.com/office/powerpoint/2012/main" userId="S-1-5-21-1008482028-4209006698-633878152-11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901" autoAdjust="0"/>
  </p:normalViewPr>
  <p:slideViewPr>
    <p:cSldViewPr snapToGrid="0">
      <p:cViewPr varScale="1">
        <p:scale>
          <a:sx n="53" d="100"/>
          <a:sy n="53" d="100"/>
        </p:scale>
        <p:origin x="13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Processen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Blad1!$D$27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Blad1!$C$28:$C$31</c:f>
              <c:strCache>
                <c:ptCount val="4"/>
                <c:pt idx="0">
                  <c:v>eGFR ( &lt;1 jaar) 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Blad1!$D$28:$D$31</c:f>
              <c:numCache>
                <c:formatCode>General</c:formatCode>
                <c:ptCount val="4"/>
                <c:pt idx="0">
                  <c:v>86.8</c:v>
                </c:pt>
                <c:pt idx="1">
                  <c:v>95.2</c:v>
                </c:pt>
                <c:pt idx="2">
                  <c:v>74.7</c:v>
                </c:pt>
                <c:pt idx="3">
                  <c:v>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B60-8C66-30B95B0FA455}"/>
            </c:ext>
          </c:extLst>
        </c:ser>
        <c:ser>
          <c:idx val="1"/>
          <c:order val="1"/>
          <c:tx>
            <c:strRef>
              <c:f>Blad1!$E$27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Blad1!$C$28:$C$31</c:f>
              <c:strCache>
                <c:ptCount val="4"/>
                <c:pt idx="0">
                  <c:v>eGFR ( &lt;1 jaar) 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Blad1!$E$28:$E$31</c:f>
              <c:numCache>
                <c:formatCode>General</c:formatCode>
                <c:ptCount val="4"/>
                <c:pt idx="0">
                  <c:v>68.7</c:v>
                </c:pt>
                <c:pt idx="1">
                  <c:v>83.2</c:v>
                </c:pt>
                <c:pt idx="2">
                  <c:v>51.1</c:v>
                </c:pt>
                <c:pt idx="3">
                  <c:v>60.4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B60-8C66-30B95B0FA455}"/>
            </c:ext>
          </c:extLst>
        </c:ser>
        <c:ser>
          <c:idx val="2"/>
          <c:order val="2"/>
          <c:tx>
            <c:strRef>
              <c:f>Blad1!$F$27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Blad1!$C$28:$C$31</c:f>
              <c:strCache>
                <c:ptCount val="4"/>
                <c:pt idx="0">
                  <c:v>eGFR ( &lt;1 jaar) 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Blad1!$F$28:$F$31</c:f>
              <c:numCache>
                <c:formatCode>General</c:formatCode>
                <c:ptCount val="4"/>
                <c:pt idx="0">
                  <c:v>71.900000000000006</c:v>
                </c:pt>
                <c:pt idx="1">
                  <c:v>88.3</c:v>
                </c:pt>
                <c:pt idx="2">
                  <c:v>54.5</c:v>
                </c:pt>
                <c:pt idx="3">
                  <c:v>62.1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C3-4B60-8C66-30B95B0FA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770328"/>
        <c:axId val="435768688"/>
      </c:barChart>
      <c:catAx>
        <c:axId val="43577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5768688"/>
        <c:crosses val="autoZero"/>
        <c:auto val="1"/>
        <c:lblAlgn val="ctr"/>
        <c:lblOffset val="100"/>
        <c:noMultiLvlLbl val="0"/>
      </c:catAx>
      <c:valAx>
        <c:axId val="43576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577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Blad1!$A$47</c:f>
              <c:strCache>
                <c:ptCount val="1"/>
                <c:pt idx="0">
                  <c:v>&lt; 140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Blad1!$B$45:$G$46</c:f>
              <c:multiLvlStrCache>
                <c:ptCount val="6"/>
                <c:lvl>
                  <c:pt idx="0">
                    <c:v>Emmen</c:v>
                  </c:pt>
                  <c:pt idx="1">
                    <c:v>HZD</c:v>
                  </c:pt>
                  <c:pt idx="2">
                    <c:v>Emmen</c:v>
                  </c:pt>
                  <c:pt idx="3">
                    <c:v>HZD</c:v>
                  </c:pt>
                  <c:pt idx="4">
                    <c:v>Emmen</c:v>
                  </c:pt>
                  <c:pt idx="5">
                    <c:v>HZD</c:v>
                  </c:pt>
                </c:lvl>
                <c:lvl>
                  <c:pt idx="0">
                    <c:v>2016</c:v>
                  </c:pt>
                  <c:pt idx="1">
                    <c:v>2016</c:v>
                  </c:pt>
                  <c:pt idx="2">
                    <c:v>2017</c:v>
                  </c:pt>
                  <c:pt idx="3">
                    <c:v>2017</c:v>
                  </c:pt>
                  <c:pt idx="4">
                    <c:v>2018</c:v>
                  </c:pt>
                  <c:pt idx="5">
                    <c:v>2018</c:v>
                  </c:pt>
                </c:lvl>
              </c:multiLvlStrCache>
            </c:multiLvlStrRef>
          </c:cat>
          <c:val>
            <c:numRef>
              <c:f>Blad1!$B$47:$G$47</c:f>
              <c:numCache>
                <c:formatCode>General</c:formatCode>
                <c:ptCount val="6"/>
                <c:pt idx="0">
                  <c:v>58.4</c:v>
                </c:pt>
                <c:pt idx="1">
                  <c:v>61.1</c:v>
                </c:pt>
                <c:pt idx="2">
                  <c:v>60.1</c:v>
                </c:pt>
                <c:pt idx="3">
                  <c:v>63.3</c:v>
                </c:pt>
                <c:pt idx="4">
                  <c:v>62.5</c:v>
                </c:pt>
                <c:pt idx="5">
                  <c:v>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89-4ABF-8831-820DF66C237E}"/>
            </c:ext>
          </c:extLst>
        </c:ser>
        <c:ser>
          <c:idx val="1"/>
          <c:order val="1"/>
          <c:tx>
            <c:strRef>
              <c:f>Blad1!$A$48</c:f>
              <c:strCache>
                <c:ptCount val="1"/>
                <c:pt idx="0">
                  <c:v>140 -180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Blad1!$B$45:$G$46</c:f>
              <c:multiLvlStrCache>
                <c:ptCount val="6"/>
                <c:lvl>
                  <c:pt idx="0">
                    <c:v>Emmen</c:v>
                  </c:pt>
                  <c:pt idx="1">
                    <c:v>HZD</c:v>
                  </c:pt>
                  <c:pt idx="2">
                    <c:v>Emmen</c:v>
                  </c:pt>
                  <c:pt idx="3">
                    <c:v>HZD</c:v>
                  </c:pt>
                  <c:pt idx="4">
                    <c:v>Emmen</c:v>
                  </c:pt>
                  <c:pt idx="5">
                    <c:v>HZD</c:v>
                  </c:pt>
                </c:lvl>
                <c:lvl>
                  <c:pt idx="0">
                    <c:v>2016</c:v>
                  </c:pt>
                  <c:pt idx="1">
                    <c:v>2016</c:v>
                  </c:pt>
                  <c:pt idx="2">
                    <c:v>2017</c:v>
                  </c:pt>
                  <c:pt idx="3">
                    <c:v>2017</c:v>
                  </c:pt>
                  <c:pt idx="4">
                    <c:v>2018</c:v>
                  </c:pt>
                  <c:pt idx="5">
                    <c:v>2018</c:v>
                  </c:pt>
                </c:lvl>
              </c:multiLvlStrCache>
            </c:multiLvlStrRef>
          </c:cat>
          <c:val>
            <c:numRef>
              <c:f>Blad1!$B$48:$G$48</c:f>
              <c:numCache>
                <c:formatCode>General</c:formatCode>
                <c:ptCount val="6"/>
                <c:pt idx="0">
                  <c:v>40.200000000000003</c:v>
                </c:pt>
                <c:pt idx="1">
                  <c:v>37.1</c:v>
                </c:pt>
                <c:pt idx="2">
                  <c:v>38.6</c:v>
                </c:pt>
                <c:pt idx="3">
                  <c:v>35.5</c:v>
                </c:pt>
                <c:pt idx="4">
                  <c:v>35.9</c:v>
                </c:pt>
                <c:pt idx="5">
                  <c:v>34.299999999999997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89-4ABF-8831-820DF66C237E}"/>
            </c:ext>
          </c:extLst>
        </c:ser>
        <c:ser>
          <c:idx val="2"/>
          <c:order val="2"/>
          <c:tx>
            <c:strRef>
              <c:f>Blad1!$A$49</c:f>
              <c:strCache>
                <c:ptCount val="1"/>
                <c:pt idx="0">
                  <c:v>&gt; 180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Blad1!$B$45:$G$46</c:f>
              <c:multiLvlStrCache>
                <c:ptCount val="6"/>
                <c:lvl>
                  <c:pt idx="0">
                    <c:v>Emmen</c:v>
                  </c:pt>
                  <c:pt idx="1">
                    <c:v>HZD</c:v>
                  </c:pt>
                  <c:pt idx="2">
                    <c:v>Emmen</c:v>
                  </c:pt>
                  <c:pt idx="3">
                    <c:v>HZD</c:v>
                  </c:pt>
                  <c:pt idx="4">
                    <c:v>Emmen</c:v>
                  </c:pt>
                  <c:pt idx="5">
                    <c:v>HZD</c:v>
                  </c:pt>
                </c:lvl>
                <c:lvl>
                  <c:pt idx="0">
                    <c:v>2016</c:v>
                  </c:pt>
                  <c:pt idx="1">
                    <c:v>2016</c:v>
                  </c:pt>
                  <c:pt idx="2">
                    <c:v>2017</c:v>
                  </c:pt>
                  <c:pt idx="3">
                    <c:v>2017</c:v>
                  </c:pt>
                  <c:pt idx="4">
                    <c:v>2018</c:v>
                  </c:pt>
                  <c:pt idx="5">
                    <c:v>2018</c:v>
                  </c:pt>
                </c:lvl>
              </c:multiLvlStrCache>
            </c:multiLvlStrRef>
          </c:cat>
          <c:val>
            <c:numRef>
              <c:f>Blad1!$B$49:$G$49</c:f>
              <c:numCache>
                <c:formatCode>General</c:formatCode>
                <c:ptCount val="6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  <c:pt idx="4">
                  <c:v>0.1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89-4ABF-8831-820DF66C2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627768"/>
        <c:axId val="378623504"/>
      </c:barChart>
      <c:catAx>
        <c:axId val="37862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23504"/>
        <c:crosses val="autoZero"/>
        <c:auto val="1"/>
        <c:lblAlgn val="ctr"/>
        <c:lblOffset val="100"/>
        <c:noMultiLvlLbl val="0"/>
      </c:catAx>
      <c:valAx>
        <c:axId val="37862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27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Blad1!$A$54</c:f>
              <c:strCache>
                <c:ptCount val="1"/>
                <c:pt idx="0">
                  <c:v>LDL &lt; 2.5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Blad1!$B$53:$C$53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Blad1!$B$54:$C$54</c:f>
              <c:numCache>
                <c:formatCode>General</c:formatCode>
                <c:ptCount val="2"/>
                <c:pt idx="0">
                  <c:v>1536</c:v>
                </c:pt>
                <c:pt idx="1">
                  <c:v>2075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89-42DF-95EF-60C37DC50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614648"/>
        <c:axId val="378628096"/>
      </c:barChart>
      <c:catAx>
        <c:axId val="37861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28096"/>
        <c:crosses val="autoZero"/>
        <c:auto val="1"/>
        <c:lblAlgn val="ctr"/>
        <c:lblOffset val="100"/>
        <c:noMultiLvlLbl val="0"/>
      </c:catAx>
      <c:valAx>
        <c:axId val="37862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14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46779807624184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Blad1!$A$54</c:f>
              <c:strCache>
                <c:ptCount val="1"/>
                <c:pt idx="0">
                  <c:v>Bloeddruk &lt; 140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Blad1!$B$53:$C$53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Blad1!$B$54:$C$54</c:f>
              <c:numCache>
                <c:formatCode>General</c:formatCode>
                <c:ptCount val="2"/>
                <c:pt idx="0">
                  <c:v>4848</c:v>
                </c:pt>
                <c:pt idx="1">
                  <c:v>5189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6F-49AA-857A-26F319D5AB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9021728"/>
        <c:axId val="389018776"/>
      </c:barChart>
      <c:catAx>
        <c:axId val="38902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89018776"/>
        <c:crosses val="autoZero"/>
        <c:auto val="1"/>
        <c:lblAlgn val="ctr"/>
        <c:lblOffset val="100"/>
        <c:noMultiLvlLbl val="0"/>
      </c:catAx>
      <c:valAx>
        <c:axId val="38901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8902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Emmen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eGFR (&lt;1 jaar)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86.8</c:v>
                </c:pt>
                <c:pt idx="1">
                  <c:v>95.2</c:v>
                </c:pt>
                <c:pt idx="2">
                  <c:v>74.7</c:v>
                </c:pt>
                <c:pt idx="3">
                  <c:v>81.8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00-4293-924D-BC1C964863F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Zorggroep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eGFR (&lt;1 jaar)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86.2</c:v>
                </c:pt>
                <c:pt idx="1">
                  <c:v>95.2</c:v>
                </c:pt>
                <c:pt idx="2">
                  <c:v>71.2</c:v>
                </c:pt>
                <c:pt idx="3">
                  <c:v>80.099999999999994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00-4293-924D-BC1C964863F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eGFR (&lt;1 jaar)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700-4293-924D-BC1C96486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609728"/>
        <c:axId val="378611696"/>
      </c:barChart>
      <c:catAx>
        <c:axId val="37860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11696"/>
        <c:crosses val="autoZero"/>
        <c:auto val="1"/>
        <c:lblAlgn val="ctr"/>
        <c:lblOffset val="100"/>
        <c:noMultiLvlLbl val="0"/>
      </c:catAx>
      <c:valAx>
        <c:axId val="37861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0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2756276559180105"/>
          <c:y val="0.89242568581496906"/>
          <c:w val="0.71759272278465192"/>
          <c:h val="8.9729917325644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processen</a:t>
            </a:r>
          </a:p>
        </c:rich>
      </c:tx>
      <c:layout>
        <c:manualLayout>
          <c:xMode val="edge"/>
          <c:yMode val="edge"/>
          <c:x val="0.46341388673566064"/>
          <c:y val="1.7263700717571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21409A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eGFR (&lt;1 jaar)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85.7</c:v>
                </c:pt>
                <c:pt idx="1">
                  <c:v>96.7</c:v>
                </c:pt>
                <c:pt idx="2">
                  <c:v>76.599999999999994</c:v>
                </c:pt>
                <c:pt idx="3">
                  <c:v>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23-4EDB-963F-F47F72ACC72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4D934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eGFR (&lt;1 jaar)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68.7</c:v>
                </c:pt>
                <c:pt idx="1">
                  <c:v>87.6</c:v>
                </c:pt>
                <c:pt idx="2">
                  <c:v>55.7</c:v>
                </c:pt>
                <c:pt idx="3">
                  <c:v>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23-4EDB-963F-F47F72ACC72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eGFR (&lt;1 jaar)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73.599999999999994</c:v>
                </c:pt>
                <c:pt idx="1">
                  <c:v>90.1</c:v>
                </c:pt>
                <c:pt idx="2">
                  <c:v>57.6</c:v>
                </c:pt>
                <c:pt idx="3">
                  <c:v>65.8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23-4EDB-963F-F47F72ACC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609728"/>
        <c:axId val="378611696"/>
      </c:barChart>
      <c:catAx>
        <c:axId val="37860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11696"/>
        <c:crosses val="autoZero"/>
        <c:auto val="1"/>
        <c:lblAlgn val="ctr"/>
        <c:lblOffset val="100"/>
        <c:noMultiLvlLbl val="0"/>
      </c:catAx>
      <c:valAx>
        <c:axId val="37861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0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Emmen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eGFR (&lt;1 jaar)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85.7</c:v>
                </c:pt>
                <c:pt idx="1">
                  <c:v>96.7</c:v>
                </c:pt>
                <c:pt idx="2">
                  <c:v>76.599999999999994</c:v>
                </c:pt>
                <c:pt idx="3">
                  <c:v>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0E-4FA8-9B65-FFDD3068807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Zorggroep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eGFR (&lt;1 jaar)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85.7</c:v>
                </c:pt>
                <c:pt idx="1">
                  <c:v>96.6</c:v>
                </c:pt>
                <c:pt idx="2">
                  <c:v>73.099999999999994</c:v>
                </c:pt>
                <c:pt idx="3">
                  <c:v>81.599999999999994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0E-4FA8-9B65-FFDD3068807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eGFR (&lt;1 jaar)</c:v>
                </c:pt>
                <c:pt idx="1">
                  <c:v>LDL ( &lt; 5 jaar)</c:v>
                </c:pt>
                <c:pt idx="2">
                  <c:v>BMI</c:v>
                </c:pt>
                <c:pt idx="3">
                  <c:v>ROOKGEDRAG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A0E-4FA8-9B65-FFDD30688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609728"/>
        <c:axId val="378611696"/>
      </c:barChart>
      <c:catAx>
        <c:axId val="37860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11696"/>
        <c:crosses val="autoZero"/>
        <c:auto val="1"/>
        <c:lblAlgn val="ctr"/>
        <c:lblOffset val="100"/>
        <c:noMultiLvlLbl val="0"/>
      </c:catAx>
      <c:valAx>
        <c:axId val="37861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0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82058005736296"/>
          <c:y val="0.88715904083133579"/>
          <c:w val="0.79708664663670281"/>
          <c:h val="9.4122932726626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AF-4B3C-A596-08E3E01E6C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AF-4B3C-A596-08E3E01E6C2D}"/>
              </c:ext>
            </c:extLst>
          </c:dPt>
          <c:dPt>
            <c:idx val="2"/>
            <c:bubble3D val="0"/>
            <c:explosion val="9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AF-4B3C-A596-08E3E01E6C2D}"/>
              </c:ext>
            </c:extLst>
          </c:dPt>
          <c:cat>
            <c:strRef>
              <c:f>Blad1!$C$5:$C$7</c:f>
              <c:strCache>
                <c:ptCount val="3"/>
                <c:pt idx="0">
                  <c:v>Aspirine</c:v>
                </c:pt>
                <c:pt idx="1">
                  <c:v>andere bloedverdunner</c:v>
                </c:pt>
                <c:pt idx="2">
                  <c:v>geen bloedverdunner</c:v>
                </c:pt>
              </c:strCache>
            </c:strRef>
          </c:cat>
          <c:val>
            <c:numRef>
              <c:f>Blad1!$D$5:$D$7</c:f>
              <c:numCache>
                <c:formatCode>0.00%</c:formatCode>
                <c:ptCount val="3"/>
                <c:pt idx="0" formatCode="0%">
                  <c:v>0.64</c:v>
                </c:pt>
                <c:pt idx="1">
                  <c:v>0.221</c:v>
                </c:pt>
                <c:pt idx="2">
                  <c:v>0.127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AF-4B3C-A596-08E3E01E6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609318723339066E-2"/>
          <c:y val="0.92011863117703441"/>
          <c:w val="0.98439068127666096"/>
          <c:h val="5.89289868230964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strRef>
              <c:f>Blad1!$C$22:$C$25</c:f>
              <c:strCache>
                <c:ptCount val="4"/>
                <c:pt idx="0">
                  <c:v>Hoogeveen</c:v>
                </c:pt>
                <c:pt idx="1">
                  <c:v>Meppel</c:v>
                </c:pt>
                <c:pt idx="2">
                  <c:v>Emmen</c:v>
                </c:pt>
                <c:pt idx="3">
                  <c:v>Assen</c:v>
                </c:pt>
              </c:strCache>
            </c:strRef>
          </c:cat>
          <c:val>
            <c:numRef>
              <c:f>Blad1!$D$22:$D$25</c:f>
              <c:numCache>
                <c:formatCode>General</c:formatCode>
                <c:ptCount val="4"/>
                <c:pt idx="0">
                  <c:v>13.6</c:v>
                </c:pt>
                <c:pt idx="1">
                  <c:v>11.1</c:v>
                </c:pt>
                <c:pt idx="2">
                  <c:v>17.5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5-4997-B1D6-7C636E2D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433960"/>
        <c:axId val="398428056"/>
      </c:barChart>
      <c:catAx>
        <c:axId val="39843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98428056"/>
        <c:crosses val="autoZero"/>
        <c:auto val="1"/>
        <c:lblAlgn val="ctr"/>
        <c:lblOffset val="100"/>
        <c:noMultiLvlLbl val="0"/>
      </c:catAx>
      <c:valAx>
        <c:axId val="39842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9843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C3-4075-94E1-05DFD41E9B2B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C3-4075-94E1-05DFD41E9B2B}"/>
              </c:ext>
            </c:extLst>
          </c:dPt>
          <c:cat>
            <c:strRef>
              <c:f>Blad1!$A$19:$A$20</c:f>
              <c:strCache>
                <c:ptCount val="2"/>
                <c:pt idx="0">
                  <c:v>wel beta blokker</c:v>
                </c:pt>
                <c:pt idx="1">
                  <c:v>geen beta blokker</c:v>
                </c:pt>
              </c:strCache>
            </c:strRef>
          </c:cat>
          <c:val>
            <c:numRef>
              <c:f>Blad1!$B$19:$B$20</c:f>
              <c:numCache>
                <c:formatCode>General</c:formatCode>
                <c:ptCount val="2"/>
                <c:pt idx="0">
                  <c:v>58.8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C3-4075-94E1-05DFD41E9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Blad1!$A$23:$A$26</c:f>
              <c:strCache>
                <c:ptCount val="4"/>
                <c:pt idx="0">
                  <c:v>Hoogeveen</c:v>
                </c:pt>
                <c:pt idx="1">
                  <c:v>Meppel</c:v>
                </c:pt>
                <c:pt idx="2">
                  <c:v>Emmen</c:v>
                </c:pt>
                <c:pt idx="3">
                  <c:v>Assen</c:v>
                </c:pt>
              </c:strCache>
            </c:strRef>
          </c:cat>
          <c:val>
            <c:numRef>
              <c:f>Blad1!$B$23:$B$26</c:f>
              <c:numCache>
                <c:formatCode>General</c:formatCode>
                <c:ptCount val="4"/>
                <c:pt idx="0">
                  <c:v>48.4</c:v>
                </c:pt>
                <c:pt idx="1">
                  <c:v>37.700000000000003</c:v>
                </c:pt>
                <c:pt idx="2">
                  <c:v>38.799999999999997</c:v>
                </c:pt>
                <c:pt idx="3">
                  <c:v>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C-46A8-BF73-71A85E08F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625800"/>
        <c:axId val="378625144"/>
      </c:barChart>
      <c:catAx>
        <c:axId val="37862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25144"/>
        <c:crosses val="autoZero"/>
        <c:auto val="1"/>
        <c:lblAlgn val="ctr"/>
        <c:lblOffset val="100"/>
        <c:noMultiLvlLbl val="0"/>
      </c:catAx>
      <c:valAx>
        <c:axId val="378625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25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2000" dirty="0"/>
              <a:t>LDL &lt; 2.5 bij pat &lt; 80 jaar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3.1019116218427237E-2"/>
          <c:y val="8.5224787242503791E-2"/>
          <c:w val="0.95655792355114821"/>
          <c:h val="0.693292339404544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Blad1!$A$35</c:f>
              <c:strCache>
                <c:ptCount val="1"/>
                <c:pt idx="0">
                  <c:v>&lt;2.5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799-46C8-A1C6-07A5E9FAD96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99-46C8-A1C6-07A5E9FAD96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99-46C8-A1C6-07A5E9FAD964}"/>
              </c:ext>
            </c:extLst>
          </c:dPt>
          <c:cat>
            <c:multiLvlStrRef>
              <c:f>Blad1!$B$33:$G$34</c:f>
              <c:multiLvlStrCache>
                <c:ptCount val="6"/>
                <c:lvl>
                  <c:pt idx="0">
                    <c:v>Emmen</c:v>
                  </c:pt>
                  <c:pt idx="1">
                    <c:v>HZD</c:v>
                  </c:pt>
                  <c:pt idx="2">
                    <c:v>Emmen</c:v>
                  </c:pt>
                  <c:pt idx="3">
                    <c:v>HZD</c:v>
                  </c:pt>
                  <c:pt idx="4">
                    <c:v>Emmen</c:v>
                  </c:pt>
                  <c:pt idx="5">
                    <c:v>HZD</c:v>
                  </c:pt>
                </c:lvl>
                <c:lvl>
                  <c:pt idx="0">
                    <c:v>2016</c:v>
                  </c:pt>
                  <c:pt idx="1">
                    <c:v>2016</c:v>
                  </c:pt>
                  <c:pt idx="2">
                    <c:v>2017</c:v>
                  </c:pt>
                  <c:pt idx="3">
                    <c:v>2017</c:v>
                  </c:pt>
                  <c:pt idx="4">
                    <c:v>2018</c:v>
                  </c:pt>
                  <c:pt idx="5">
                    <c:v>2018</c:v>
                  </c:pt>
                </c:lvl>
              </c:multiLvlStrCache>
            </c:multiLvlStrRef>
          </c:cat>
          <c:val>
            <c:numRef>
              <c:f>Blad1!$B$35:$G$35</c:f>
              <c:numCache>
                <c:formatCode>General</c:formatCode>
                <c:ptCount val="6"/>
                <c:pt idx="0">
                  <c:v>18.5</c:v>
                </c:pt>
                <c:pt idx="1">
                  <c:v>18.600000000000001</c:v>
                </c:pt>
                <c:pt idx="2">
                  <c:v>18.2</c:v>
                </c:pt>
                <c:pt idx="3">
                  <c:v>19.8</c:v>
                </c:pt>
                <c:pt idx="4">
                  <c:v>22.5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9-46C8-A1C6-07A5E9FAD9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616944"/>
        <c:axId val="378617600"/>
      </c:barChart>
      <c:catAx>
        <c:axId val="37861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17600"/>
        <c:crosses val="autoZero"/>
        <c:auto val="1"/>
        <c:lblAlgn val="ctr"/>
        <c:lblOffset val="100"/>
        <c:noMultiLvlLbl val="0"/>
      </c:catAx>
      <c:valAx>
        <c:axId val="37861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861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0.27917</cdr:x>
      <cdr:y>0.31991</cdr:y>
    </cdr:from>
    <cdr:to>
      <cdr:x>0.4206</cdr:x>
      <cdr:y>0.43175</cdr:y>
    </cdr:to>
    <cdr:sp macro="" textlink="">
      <cdr:nvSpPr>
        <cdr:cNvPr id="2" name="Tekstvak 1">
          <a:extLst xmlns:a="http://schemas.openxmlformats.org/drawingml/2006/main">
            <a:ext uri="{FF2B5EF4-FFF2-40B4-BE49-F238E27FC236}">
              <a16:creationId xmlns:a16="http://schemas.microsoft.com/office/drawing/2014/main" id="{5BE8D99B-F3C3-4797-A561-9F2027C7E842}"/>
            </a:ext>
          </a:extLst>
        </cdr:cNvPr>
        <cdr:cNvSpPr txBox="1"/>
      </cdr:nvSpPr>
      <cdr:spPr>
        <a:xfrm xmlns:a="http://schemas.openxmlformats.org/drawingml/2006/main">
          <a:off x="1547091" y="1328551"/>
          <a:ext cx="783771" cy="464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NL" sz="1800" dirty="0"/>
            <a:t>22,3%</a:t>
          </a:r>
        </a:p>
      </cdr:txBody>
    </cdr:sp>
  </cdr:relSizeAnchor>
  <cdr:relSizeAnchor xmlns:cdr="http://schemas.openxmlformats.org/drawingml/2006/chartDrawing">
    <cdr:from>
      <cdr:x>0.34202</cdr:x>
      <cdr:y>0.1176</cdr:y>
    </cdr:from>
    <cdr:to>
      <cdr:x>0.53821</cdr:x>
      <cdr:y>0.20653</cdr:y>
    </cdr:to>
    <cdr:sp macro="" textlink="">
      <cdr:nvSpPr>
        <cdr:cNvPr id="3" name="Tekstvak 2">
          <a:extLst xmlns:a="http://schemas.openxmlformats.org/drawingml/2006/main">
            <a:ext uri="{FF2B5EF4-FFF2-40B4-BE49-F238E27FC236}">
              <a16:creationId xmlns:a16="http://schemas.microsoft.com/office/drawing/2014/main" id="{ED62346F-7AD5-406E-BBDF-55BAF49AE926}"/>
            </a:ext>
          </a:extLst>
        </cdr:cNvPr>
        <cdr:cNvSpPr txBox="1"/>
      </cdr:nvSpPr>
      <cdr:spPr>
        <a:xfrm xmlns:a="http://schemas.openxmlformats.org/drawingml/2006/main">
          <a:off x="1895434" y="488371"/>
          <a:ext cx="108725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NL" sz="1800" b="1" dirty="0">
              <a:solidFill>
                <a:schemeClr val="bg2"/>
              </a:solidFill>
            </a:rPr>
            <a:t>12.3 %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2E544-757F-4EF0-B2ED-B389B857D651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45940-5B9A-4AC3-AAF4-411A1E13A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60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92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498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1150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 zien dus meer pat met een LDL &lt; 2.5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191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Bloeddruk &gt; 180 komen we bijna niet meer tegen ( 0.1%)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936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Meer pat met LDL &lt; 2,5 ( 500 pat in regio Emmen)</a:t>
            </a:r>
          </a:p>
          <a:p>
            <a:r>
              <a:rPr lang="nl-NL" dirty="0"/>
              <a:t>Meer pat bloeddruk &lt; 140 ( 340 pat in regio Emmen) </a:t>
            </a:r>
          </a:p>
          <a:p>
            <a:endParaRPr lang="nl-NL" dirty="0"/>
          </a:p>
          <a:p>
            <a:r>
              <a:rPr lang="nl-NL" dirty="0"/>
              <a:t>We zien dat het gebruik van statine iets is toegenomen.</a:t>
            </a:r>
          </a:p>
          <a:p>
            <a:r>
              <a:rPr lang="nl-NL" dirty="0"/>
              <a:t>Maar we hebben het idee dat het </a:t>
            </a:r>
            <a:r>
              <a:rPr lang="nl-NL" dirty="0" err="1"/>
              <a:t>chol</a:t>
            </a:r>
            <a:r>
              <a:rPr lang="nl-NL" dirty="0"/>
              <a:t> en de bloeddruk met name door leefstijl dalen. Super!!!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48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98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81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67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45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66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15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3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65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79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68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solidFill>
            <a:srgbClr val="00A3D4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C0620C3A-EC5B-466E-8E1C-C2AC29F65779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FC9F09D-A332-41D8-A69E-718DF12837A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678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3B8FA-8224-4151-9AE8-A9EAAED559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Spiegelcijfers CVRM 2018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505DE1-46BA-4777-B98B-003D9EE47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5953020"/>
            <a:ext cx="10993546" cy="590321"/>
          </a:xfrm>
        </p:spPr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ek 1">
            <a:extLst>
              <a:ext uri="{FF2B5EF4-FFF2-40B4-BE49-F238E27FC236}">
                <a16:creationId xmlns:a16="http://schemas.microsoft.com/office/drawing/2014/main" id="{3E8BE69B-6119-4FED-A87D-9AF2D20832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512860"/>
              </p:ext>
            </p:extLst>
          </p:nvPr>
        </p:nvGraphicFramePr>
        <p:xfrm>
          <a:off x="-124691" y="1458192"/>
          <a:ext cx="5541818" cy="415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ek 2">
            <a:extLst>
              <a:ext uri="{FF2B5EF4-FFF2-40B4-BE49-F238E27FC236}">
                <a16:creationId xmlns:a16="http://schemas.microsoft.com/office/drawing/2014/main" id="{4611223A-0558-4F39-A78A-E77F7765F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547775"/>
              </p:ext>
            </p:extLst>
          </p:nvPr>
        </p:nvGraphicFramePr>
        <p:xfrm>
          <a:off x="5417127" y="1946563"/>
          <a:ext cx="6483927" cy="415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CDEAC858-9191-4D2D-915B-22B7CAC9532F}"/>
              </a:ext>
            </a:extLst>
          </p:cNvPr>
          <p:cNvSpPr txBox="1"/>
          <p:nvPr/>
        </p:nvSpPr>
        <p:spPr>
          <a:xfrm>
            <a:off x="6137562" y="965117"/>
            <a:ext cx="6012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1"/>
                </a:solidFill>
              </a:rPr>
              <a:t>Geen bloedverdunner : 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55C5A737-4AF3-4285-AA24-1E757382760C}"/>
              </a:ext>
            </a:extLst>
          </p:cNvPr>
          <p:cNvCxnSpPr>
            <a:cxnSpLocks/>
          </p:cNvCxnSpPr>
          <p:nvPr/>
        </p:nvCxnSpPr>
        <p:spPr>
          <a:xfrm flipV="1">
            <a:off x="2410691" y="1260160"/>
            <a:ext cx="3809999" cy="13487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F4ECAA20-A327-4B26-80D8-F65758B1E8D3}"/>
              </a:ext>
            </a:extLst>
          </p:cNvPr>
          <p:cNvSpPr txBox="1"/>
          <p:nvPr/>
        </p:nvSpPr>
        <p:spPr>
          <a:xfrm>
            <a:off x="9518072" y="2234704"/>
            <a:ext cx="94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17.5%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208CE6B-A857-411B-8857-F3D4E605A7A6}"/>
              </a:ext>
            </a:extLst>
          </p:cNvPr>
          <p:cNvSpPr txBox="1"/>
          <p:nvPr/>
        </p:nvSpPr>
        <p:spPr>
          <a:xfrm>
            <a:off x="2410691" y="3730171"/>
            <a:ext cx="108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64.8%</a:t>
            </a:r>
          </a:p>
        </p:txBody>
      </p:sp>
    </p:spTree>
    <p:extLst>
      <p:ext uri="{BB962C8B-B14F-4D97-AF65-F5344CB8AC3E}">
        <p14:creationId xmlns:p14="http://schemas.microsoft.com/office/powerpoint/2010/main" val="1617322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ek 1">
            <a:extLst>
              <a:ext uri="{FF2B5EF4-FFF2-40B4-BE49-F238E27FC236}">
                <a16:creationId xmlns:a16="http://schemas.microsoft.com/office/drawing/2014/main" id="{B30EEC33-DB67-4BC1-A231-A04401228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154226"/>
              </p:ext>
            </p:extLst>
          </p:nvPr>
        </p:nvGraphicFramePr>
        <p:xfrm>
          <a:off x="0" y="1581912"/>
          <a:ext cx="4882896" cy="390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34066D1E-F830-4224-A024-ACDD8E8E8D80}"/>
              </a:ext>
            </a:extLst>
          </p:cNvPr>
          <p:cNvSpPr txBox="1"/>
          <p:nvPr/>
        </p:nvSpPr>
        <p:spPr>
          <a:xfrm>
            <a:off x="1280160" y="768096"/>
            <a:ext cx="9473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Coronaire ziekte </a:t>
            </a:r>
            <a:r>
              <a:rPr lang="nl-NL" sz="2000" dirty="0" err="1"/>
              <a:t>icm</a:t>
            </a:r>
            <a:r>
              <a:rPr lang="nl-NL" sz="2000" dirty="0"/>
              <a:t> </a:t>
            </a:r>
            <a:r>
              <a:rPr lang="nl-NL" sz="2000" dirty="0" err="1"/>
              <a:t>beta</a:t>
            </a:r>
            <a:r>
              <a:rPr lang="nl-NL" sz="2000" dirty="0"/>
              <a:t> blokker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78F80D1-2352-4525-85E0-C16BACFD0072}"/>
              </a:ext>
            </a:extLst>
          </p:cNvPr>
          <p:cNvSpPr txBox="1"/>
          <p:nvPr/>
        </p:nvSpPr>
        <p:spPr>
          <a:xfrm>
            <a:off x="969264" y="2724912"/>
            <a:ext cx="122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40%</a:t>
            </a:r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08685F1A-B363-42D4-8B72-268C07962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861218"/>
              </p:ext>
            </p:extLst>
          </p:nvPr>
        </p:nvGraphicFramePr>
        <p:xfrm>
          <a:off x="4882896" y="1168206"/>
          <a:ext cx="6943344" cy="5086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F1CF857A-2075-434A-B60D-2F552B39B1EA}"/>
              </a:ext>
            </a:extLst>
          </p:cNvPr>
          <p:cNvSpPr txBox="1"/>
          <p:nvPr/>
        </p:nvSpPr>
        <p:spPr>
          <a:xfrm>
            <a:off x="9015984" y="1975104"/>
            <a:ext cx="2157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Emmen 38.8%</a:t>
            </a:r>
          </a:p>
        </p:txBody>
      </p:sp>
    </p:spTree>
    <p:extLst>
      <p:ext uri="{BB962C8B-B14F-4D97-AF65-F5344CB8AC3E}">
        <p14:creationId xmlns:p14="http://schemas.microsoft.com/office/powerpoint/2010/main" val="1550739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1B085-9CAE-412D-A40E-B499F85D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74794"/>
            <a:ext cx="11029616" cy="988332"/>
          </a:xfrm>
        </p:spPr>
        <p:txBody>
          <a:bodyPr/>
          <a:lstStyle/>
          <a:p>
            <a:r>
              <a:rPr lang="nl-NL" dirty="0"/>
              <a:t>HVZ pat:  met LDL &gt; 2.5     (&lt; 80 jaar)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BE840A1-D39A-426F-A22A-5EA4D225B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933781"/>
              </p:ext>
            </p:extLst>
          </p:nvPr>
        </p:nvGraphicFramePr>
        <p:xfrm>
          <a:off x="304800" y="1941141"/>
          <a:ext cx="11582399" cy="4651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9821">
                  <a:extLst>
                    <a:ext uri="{9D8B030D-6E8A-4147-A177-3AD203B41FA5}">
                      <a16:colId xmlns:a16="http://schemas.microsoft.com/office/drawing/2014/main" val="2724689345"/>
                    </a:ext>
                  </a:extLst>
                </a:gridCol>
                <a:gridCol w="4647809">
                  <a:extLst>
                    <a:ext uri="{9D8B030D-6E8A-4147-A177-3AD203B41FA5}">
                      <a16:colId xmlns:a16="http://schemas.microsoft.com/office/drawing/2014/main" val="670720126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3389217169"/>
                    </a:ext>
                  </a:extLst>
                </a:gridCol>
              </a:tblGrid>
              <a:tr h="1407885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 dirty="0">
                          <a:effectLst/>
                        </a:rPr>
                        <a:t> 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effectLst/>
                        </a:rPr>
                        <a:t>HZD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effectLst/>
                        </a:rPr>
                        <a:t>Emmen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9628505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>
                          <a:effectLst/>
                        </a:rPr>
                        <a:t>2016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57.5%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57,9%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2644947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>
                          <a:effectLst/>
                        </a:rPr>
                        <a:t>2017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56,1%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56,1%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07538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>
                          <a:solidFill>
                            <a:srgbClr val="FF0000"/>
                          </a:solidFill>
                          <a:effectLst/>
                        </a:rPr>
                        <a:t>2018</a:t>
                      </a:r>
                      <a:endParaRPr lang="nl-NL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49 %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54%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4753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626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45574-4355-4A26-839D-88C71A18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HVZ PAT :  LDL &gt; 2.5 GEEN statine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E74575A-255C-4AD3-ADE9-BAD5D2617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00727"/>
              </p:ext>
            </p:extLst>
          </p:nvPr>
        </p:nvGraphicFramePr>
        <p:xfrm>
          <a:off x="299502" y="1717990"/>
          <a:ext cx="11582399" cy="4651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9821">
                  <a:extLst>
                    <a:ext uri="{9D8B030D-6E8A-4147-A177-3AD203B41FA5}">
                      <a16:colId xmlns:a16="http://schemas.microsoft.com/office/drawing/2014/main" val="2724689345"/>
                    </a:ext>
                  </a:extLst>
                </a:gridCol>
                <a:gridCol w="4647809">
                  <a:extLst>
                    <a:ext uri="{9D8B030D-6E8A-4147-A177-3AD203B41FA5}">
                      <a16:colId xmlns:a16="http://schemas.microsoft.com/office/drawing/2014/main" val="670720126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3389217169"/>
                    </a:ext>
                  </a:extLst>
                </a:gridCol>
              </a:tblGrid>
              <a:tr h="1407885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>
                          <a:effectLst/>
                        </a:rPr>
                        <a:t> 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effectLst/>
                        </a:rPr>
                        <a:t>HZD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effectLst/>
                        </a:rPr>
                        <a:t>Emmen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9628505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>
                          <a:effectLst/>
                        </a:rPr>
                        <a:t>2016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47,6%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56%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2644947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>
                          <a:effectLst/>
                        </a:rPr>
                        <a:t>2017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48,3%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53%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07538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2018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49 %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53,8%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4753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274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96C551-0517-4A90-B96A-DCFD3464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HVZ pat : Bloeddruk &lt; 140 </a:t>
            </a:r>
            <a:r>
              <a:rPr lang="nl-NL" dirty="0" err="1"/>
              <a:t>mmHG</a:t>
            </a:r>
            <a:endParaRPr lang="nl-NL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7E3A154-47B1-49EF-8309-4B83EC80D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994047"/>
              </p:ext>
            </p:extLst>
          </p:nvPr>
        </p:nvGraphicFramePr>
        <p:xfrm>
          <a:off x="299502" y="1717990"/>
          <a:ext cx="11582399" cy="4651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9821">
                  <a:extLst>
                    <a:ext uri="{9D8B030D-6E8A-4147-A177-3AD203B41FA5}">
                      <a16:colId xmlns:a16="http://schemas.microsoft.com/office/drawing/2014/main" val="2724689345"/>
                    </a:ext>
                  </a:extLst>
                </a:gridCol>
                <a:gridCol w="4647809">
                  <a:extLst>
                    <a:ext uri="{9D8B030D-6E8A-4147-A177-3AD203B41FA5}">
                      <a16:colId xmlns:a16="http://schemas.microsoft.com/office/drawing/2014/main" val="670720126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3389217169"/>
                    </a:ext>
                  </a:extLst>
                </a:gridCol>
              </a:tblGrid>
              <a:tr h="1407885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>
                          <a:effectLst/>
                        </a:rPr>
                        <a:t> 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effectLst/>
                        </a:rPr>
                        <a:t>HZD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effectLst/>
                        </a:rPr>
                        <a:t>Emmen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9628505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>
                          <a:effectLst/>
                        </a:rPr>
                        <a:t>2016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70%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62,8%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2644947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>
                          <a:effectLst/>
                        </a:rPr>
                        <a:t>2017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72,2%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66,8%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07538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2018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72,5 %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68,6%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4753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268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96C551-0517-4A90-B96A-DCFD3464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Hvz</a:t>
            </a:r>
            <a:r>
              <a:rPr lang="nl-NL" dirty="0"/>
              <a:t> pat: Bloeddruk &gt; 140 </a:t>
            </a:r>
            <a:r>
              <a:rPr lang="nl-NL" dirty="0" err="1"/>
              <a:t>mmHG</a:t>
            </a:r>
            <a:r>
              <a:rPr lang="nl-NL" dirty="0"/>
              <a:t>      geen medicatie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7E3A154-47B1-49EF-8309-4B83EC80D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71046"/>
              </p:ext>
            </p:extLst>
          </p:nvPr>
        </p:nvGraphicFramePr>
        <p:xfrm>
          <a:off x="299502" y="1717990"/>
          <a:ext cx="11582399" cy="4651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9821">
                  <a:extLst>
                    <a:ext uri="{9D8B030D-6E8A-4147-A177-3AD203B41FA5}">
                      <a16:colId xmlns:a16="http://schemas.microsoft.com/office/drawing/2014/main" val="2724689345"/>
                    </a:ext>
                  </a:extLst>
                </a:gridCol>
                <a:gridCol w="4647809">
                  <a:extLst>
                    <a:ext uri="{9D8B030D-6E8A-4147-A177-3AD203B41FA5}">
                      <a16:colId xmlns:a16="http://schemas.microsoft.com/office/drawing/2014/main" val="670720126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3389217169"/>
                    </a:ext>
                  </a:extLst>
                </a:gridCol>
              </a:tblGrid>
              <a:tr h="1407885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>
                          <a:effectLst/>
                        </a:rPr>
                        <a:t> 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effectLst/>
                        </a:rPr>
                        <a:t>HZD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effectLst/>
                        </a:rPr>
                        <a:t>Emmen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9628505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>
                          <a:effectLst/>
                        </a:rPr>
                        <a:t>2016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15,5%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16,1%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2644947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>
                          <a:effectLst/>
                        </a:rPr>
                        <a:t>2017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16,5%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19%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07538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2018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15,6 %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16,9%</a:t>
                      </a:r>
                      <a:endParaRPr lang="nl-NL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4753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574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85FAA60-0990-4C60-BABD-D4D74217AA4B}"/>
              </a:ext>
            </a:extLst>
          </p:cNvPr>
          <p:cNvSpPr txBox="1"/>
          <p:nvPr/>
        </p:nvSpPr>
        <p:spPr>
          <a:xfrm>
            <a:off x="791027" y="667658"/>
            <a:ext cx="10609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>
                <a:solidFill>
                  <a:schemeClr val="bg1"/>
                </a:solidFill>
              </a:rPr>
              <a:t>Inhoud</a:t>
            </a:r>
            <a:r>
              <a:rPr lang="nl-NL" sz="5400" b="1" dirty="0">
                <a:solidFill>
                  <a:schemeClr val="bg1"/>
                </a:solidFill>
              </a:rPr>
              <a:t> van zorg - VVR patiënten </a:t>
            </a:r>
          </a:p>
        </p:txBody>
      </p:sp>
    </p:spTree>
    <p:extLst>
      <p:ext uri="{BB962C8B-B14F-4D97-AF65-F5344CB8AC3E}">
        <p14:creationId xmlns:p14="http://schemas.microsoft.com/office/powerpoint/2010/main" val="912466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ek 1">
            <a:extLst>
              <a:ext uri="{FF2B5EF4-FFF2-40B4-BE49-F238E27FC236}">
                <a16:creationId xmlns:a16="http://schemas.microsoft.com/office/drawing/2014/main" id="{D16EDA1A-9218-49CE-8843-053C5C8CF8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67317"/>
              </p:ext>
            </p:extLst>
          </p:nvPr>
        </p:nvGraphicFramePr>
        <p:xfrm>
          <a:off x="365760" y="694944"/>
          <a:ext cx="11265408" cy="603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6861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ek 1">
            <a:extLst>
              <a:ext uri="{FF2B5EF4-FFF2-40B4-BE49-F238E27FC236}">
                <a16:creationId xmlns:a16="http://schemas.microsoft.com/office/drawing/2014/main" id="{8CA7D0FD-F7D9-4D87-99AE-8874220926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127374"/>
              </p:ext>
            </p:extLst>
          </p:nvPr>
        </p:nvGraphicFramePr>
        <p:xfrm>
          <a:off x="682752" y="987552"/>
          <a:ext cx="10826496" cy="541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6C5B5945-55D6-47F2-9604-0B270CBA47DC}"/>
              </a:ext>
            </a:extLst>
          </p:cNvPr>
          <p:cNvSpPr txBox="1"/>
          <p:nvPr/>
        </p:nvSpPr>
        <p:spPr>
          <a:xfrm>
            <a:off x="3346704" y="804672"/>
            <a:ext cx="4791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BLOEDDRUK &lt;  70 jaar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DB1A3B7-8D3F-408A-94AE-25A87AEA6CF7}"/>
              </a:ext>
            </a:extLst>
          </p:cNvPr>
          <p:cNvSpPr txBox="1"/>
          <p:nvPr/>
        </p:nvSpPr>
        <p:spPr>
          <a:xfrm>
            <a:off x="2798064" y="6400800"/>
            <a:ext cx="7754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&lt; 140             140 -180               &gt; 180</a:t>
            </a:r>
          </a:p>
        </p:txBody>
      </p:sp>
    </p:spTree>
    <p:extLst>
      <p:ext uri="{BB962C8B-B14F-4D97-AF65-F5344CB8AC3E}">
        <p14:creationId xmlns:p14="http://schemas.microsoft.com/office/powerpoint/2010/main" val="3591018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8E50A-D710-4C24-8324-75B1F9DA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656506"/>
            <a:ext cx="11029616" cy="988332"/>
          </a:xfrm>
        </p:spPr>
        <p:txBody>
          <a:bodyPr/>
          <a:lstStyle/>
          <a:p>
            <a:r>
              <a:rPr lang="nl-NL" dirty="0"/>
              <a:t>VVR = Preventie    ( regio Emmen)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B72F9B74-765F-4C23-A4B6-3A71B65266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916933"/>
              </p:ext>
            </p:extLst>
          </p:nvPr>
        </p:nvGraphicFramePr>
        <p:xfrm>
          <a:off x="774192" y="2103122"/>
          <a:ext cx="4572000" cy="437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4F57347F-0422-47E8-8059-F222B0EE69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61072"/>
              </p:ext>
            </p:extLst>
          </p:nvPr>
        </p:nvGraphicFramePr>
        <p:xfrm>
          <a:off x="5931408" y="2103121"/>
          <a:ext cx="5674102" cy="437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1635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0F68D-1EAC-4C94-A932-40004F4F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253" y="744172"/>
            <a:ext cx="11029616" cy="988332"/>
          </a:xfrm>
        </p:spPr>
        <p:txBody>
          <a:bodyPr/>
          <a:lstStyle/>
          <a:p>
            <a:r>
              <a:rPr lang="nl-NL" dirty="0"/>
              <a:t>Populatie </a:t>
            </a:r>
            <a:r>
              <a:rPr lang="nl-NL" dirty="0" err="1"/>
              <a:t>hzv</a:t>
            </a:r>
            <a:r>
              <a:rPr lang="nl-NL" dirty="0"/>
              <a:t> en VVR </a:t>
            </a:r>
            <a:r>
              <a:rPr lang="nl-NL" sz="2000" dirty="0"/>
              <a:t> ( in % van de praktijk) 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02FA123-CDA6-4C53-84D3-CD183A6E7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90961"/>
              </p:ext>
            </p:extLst>
          </p:nvPr>
        </p:nvGraphicFramePr>
        <p:xfrm>
          <a:off x="1161144" y="2119086"/>
          <a:ext cx="9579428" cy="4238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0208">
                  <a:extLst>
                    <a:ext uri="{9D8B030D-6E8A-4147-A177-3AD203B41FA5}">
                      <a16:colId xmlns:a16="http://schemas.microsoft.com/office/drawing/2014/main" val="3254230993"/>
                    </a:ext>
                  </a:extLst>
                </a:gridCol>
                <a:gridCol w="3104064">
                  <a:extLst>
                    <a:ext uri="{9D8B030D-6E8A-4147-A177-3AD203B41FA5}">
                      <a16:colId xmlns:a16="http://schemas.microsoft.com/office/drawing/2014/main" val="1910119775"/>
                    </a:ext>
                  </a:extLst>
                </a:gridCol>
                <a:gridCol w="2775156">
                  <a:extLst>
                    <a:ext uri="{9D8B030D-6E8A-4147-A177-3AD203B41FA5}">
                      <a16:colId xmlns:a16="http://schemas.microsoft.com/office/drawing/2014/main" val="891183150"/>
                    </a:ext>
                  </a:extLst>
                </a:gridCol>
              </a:tblGrid>
              <a:tr h="847634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u="none" strike="noStrike" dirty="0">
                          <a:effectLst/>
                        </a:rPr>
                        <a:t> 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u="none" strike="noStrike">
                          <a:effectLst/>
                        </a:rPr>
                        <a:t>HVZ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u="none" strike="noStrike">
                          <a:effectLst/>
                        </a:rPr>
                        <a:t>VVR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023978"/>
                  </a:ext>
                </a:extLst>
              </a:tr>
              <a:tr h="847634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u="none" strike="noStrike">
                          <a:effectLst/>
                        </a:rPr>
                        <a:t>Hoogeveen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u="none" strike="noStrike" dirty="0">
                          <a:effectLst/>
                        </a:rPr>
                        <a:t>5.3 %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u="none" strike="noStrike">
                          <a:effectLst/>
                        </a:rPr>
                        <a:t>14.9 %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0253054"/>
                  </a:ext>
                </a:extLst>
              </a:tr>
              <a:tr h="847634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u="none" strike="noStrike">
                          <a:effectLst/>
                        </a:rPr>
                        <a:t>Meppel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u="none" strike="noStrike" dirty="0">
                          <a:effectLst/>
                        </a:rPr>
                        <a:t>5.2 %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u="none" strike="noStrike">
                          <a:effectLst/>
                        </a:rPr>
                        <a:t>14%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6308452"/>
                  </a:ext>
                </a:extLst>
              </a:tr>
              <a:tr h="847634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u="none" strike="noStrike">
                          <a:effectLst/>
                        </a:rPr>
                        <a:t>Emmen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u="none" strike="noStrike">
                          <a:effectLst/>
                        </a:rPr>
                        <a:t>5.4 %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u="none" strike="noStrike">
                          <a:effectLst/>
                        </a:rPr>
                        <a:t>15%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15008"/>
                  </a:ext>
                </a:extLst>
              </a:tr>
              <a:tr h="847634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u="none" strike="noStrike">
                          <a:effectLst/>
                        </a:rPr>
                        <a:t>Assen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u="none" strike="noStrike">
                          <a:effectLst/>
                        </a:rPr>
                        <a:t>5.3 %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u="none" strike="noStrike" dirty="0">
                          <a:effectLst/>
                        </a:rPr>
                        <a:t>14.2%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3891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63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B8FBB-EF45-4668-AD7D-35ED5E8C2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de keten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7E39D4A-8BA8-4BDB-947F-9D3DBBFF9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260710"/>
              </p:ext>
            </p:extLst>
          </p:nvPr>
        </p:nvGraphicFramePr>
        <p:xfrm>
          <a:off x="1857830" y="2917372"/>
          <a:ext cx="8911770" cy="3210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2314">
                  <a:extLst>
                    <a:ext uri="{9D8B030D-6E8A-4147-A177-3AD203B41FA5}">
                      <a16:colId xmlns:a16="http://schemas.microsoft.com/office/drawing/2014/main" val="3771344495"/>
                    </a:ext>
                  </a:extLst>
                </a:gridCol>
                <a:gridCol w="2887719">
                  <a:extLst>
                    <a:ext uri="{9D8B030D-6E8A-4147-A177-3AD203B41FA5}">
                      <a16:colId xmlns:a16="http://schemas.microsoft.com/office/drawing/2014/main" val="3060231775"/>
                    </a:ext>
                  </a:extLst>
                </a:gridCol>
                <a:gridCol w="2581737">
                  <a:extLst>
                    <a:ext uri="{9D8B030D-6E8A-4147-A177-3AD203B41FA5}">
                      <a16:colId xmlns:a16="http://schemas.microsoft.com/office/drawing/2014/main" val="1605559232"/>
                    </a:ext>
                  </a:extLst>
                </a:gridCol>
              </a:tblGrid>
              <a:tr h="1070323">
                <a:tc>
                  <a:txBody>
                    <a:bodyPr/>
                    <a:lstStyle/>
                    <a:p>
                      <a:pPr algn="l" fontAlgn="b"/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>
                          <a:effectLst/>
                        </a:rPr>
                        <a:t>HVZ</a:t>
                      </a:r>
                      <a:endParaRPr lang="nl-NL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>
                          <a:effectLst/>
                        </a:rPr>
                        <a:t>VVR</a:t>
                      </a:r>
                      <a:endParaRPr lang="nl-NL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884557"/>
                  </a:ext>
                </a:extLst>
              </a:tr>
              <a:tr h="1070323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>
                          <a:effectLst/>
                        </a:rPr>
                        <a:t>totaal HZD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>
                          <a:effectLst/>
                        </a:rPr>
                        <a:t>10481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>
                          <a:effectLst/>
                        </a:rPr>
                        <a:t>31377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3437787"/>
                  </a:ext>
                </a:extLst>
              </a:tr>
              <a:tr h="1070323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>
                          <a:effectLst/>
                        </a:rPr>
                        <a:t>Emmen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>
                          <a:effectLst/>
                        </a:rPr>
                        <a:t>2181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</a:rPr>
                        <a:t>8303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2564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20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CF2172C-66FC-46AF-B5A3-0D19E6C3D649}"/>
              </a:ext>
            </a:extLst>
          </p:cNvPr>
          <p:cNvSpPr txBox="1"/>
          <p:nvPr/>
        </p:nvSpPr>
        <p:spPr>
          <a:xfrm>
            <a:off x="914400" y="719739"/>
            <a:ext cx="1036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>
                <a:solidFill>
                  <a:schemeClr val="bg1"/>
                </a:solidFill>
              </a:rPr>
              <a:t>CVRM – HVZ  ( Emmen) 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775C8269-CA4D-4402-886E-7FC85890E6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45214"/>
              </p:ext>
            </p:extLst>
          </p:nvPr>
        </p:nvGraphicFramePr>
        <p:xfrm>
          <a:off x="581025" y="1944914"/>
          <a:ext cx="11029950" cy="4484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51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E60CA-562E-4564-BCD5-DF13019D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HVZ-Processen Emmen t.o.v. hele zorggroep (2018)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6248BE26-E13E-456B-8AA9-8F14F4975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100216"/>
              </p:ext>
            </p:extLst>
          </p:nvPr>
        </p:nvGraphicFramePr>
        <p:xfrm>
          <a:off x="932688" y="2057400"/>
          <a:ext cx="10241280" cy="4270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68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CF2172C-66FC-46AF-B5A3-0D19E6C3D649}"/>
              </a:ext>
            </a:extLst>
          </p:cNvPr>
          <p:cNvSpPr txBox="1"/>
          <p:nvPr/>
        </p:nvSpPr>
        <p:spPr>
          <a:xfrm>
            <a:off x="914400" y="719739"/>
            <a:ext cx="1036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>
                <a:solidFill>
                  <a:schemeClr val="bg1"/>
                </a:solidFill>
              </a:rPr>
              <a:t>CVRM – VVR  ( Emmen) 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6248BE26-E13E-456B-8AA9-8F14F4975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49118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477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E60CA-562E-4564-BCD5-DF13019D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VVR-Processen Emmen t.o.v. hele zorggroep (2018)</a:t>
            </a:r>
          </a:p>
        </p:txBody>
      </p:sp>
      <p:graphicFrame>
        <p:nvGraphicFramePr>
          <p:cNvPr id="3" name="Grafiek 2">
            <a:extLst>
              <a:ext uri="{FF2B5EF4-FFF2-40B4-BE49-F238E27FC236}">
                <a16:creationId xmlns:a16="http://schemas.microsoft.com/office/drawing/2014/main" id="{6248BE26-E13E-456B-8AA9-8F14F4975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684236"/>
              </p:ext>
            </p:extLst>
          </p:nvPr>
        </p:nvGraphicFramePr>
        <p:xfrm>
          <a:off x="1024128" y="2057400"/>
          <a:ext cx="9857232" cy="4070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02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oppie">
            <a:extLst>
              <a:ext uri="{FF2B5EF4-FFF2-40B4-BE49-F238E27FC236}">
                <a16:creationId xmlns:a16="http://schemas.microsoft.com/office/drawing/2014/main" id="{6BFF41CA-B64A-47F7-8303-6B86D9864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906" y="1702253"/>
            <a:ext cx="5539694" cy="430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566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85FAA60-0990-4C60-BABD-D4D74217AA4B}"/>
              </a:ext>
            </a:extLst>
          </p:cNvPr>
          <p:cNvSpPr txBox="1"/>
          <p:nvPr/>
        </p:nvSpPr>
        <p:spPr>
          <a:xfrm>
            <a:off x="791027" y="667658"/>
            <a:ext cx="10609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>
                <a:solidFill>
                  <a:schemeClr val="bg1"/>
                </a:solidFill>
              </a:rPr>
              <a:t>Inhoud</a:t>
            </a:r>
            <a:r>
              <a:rPr lang="nl-NL" sz="5400" b="1" dirty="0">
                <a:solidFill>
                  <a:schemeClr val="bg1"/>
                </a:solidFill>
              </a:rPr>
              <a:t> van zorg - HVZ patiënten </a:t>
            </a:r>
          </a:p>
        </p:txBody>
      </p:sp>
    </p:spTree>
    <p:extLst>
      <p:ext uri="{BB962C8B-B14F-4D97-AF65-F5344CB8AC3E}">
        <p14:creationId xmlns:p14="http://schemas.microsoft.com/office/powerpoint/2010/main" val="2729275035"/>
      </p:ext>
    </p:extLst>
  </p:cSld>
  <p:clrMapOvr>
    <a:masterClrMapping/>
  </p:clrMapOvr>
</p:sld>
</file>

<file path=ppt/theme/theme1.xml><?xml version="1.0" encoding="utf-8"?>
<a:theme xmlns:a="http://schemas.openxmlformats.org/drawingml/2006/main" name="HZD sjabloon">
  <a:themeElements>
    <a:clrScheme name="Aangepast 5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21409A"/>
      </a:accent1>
      <a:accent2>
        <a:srgbClr val="00ABE3"/>
      </a:accent2>
      <a:accent3>
        <a:srgbClr val="00ABE3"/>
      </a:accent3>
      <a:accent4>
        <a:srgbClr val="C4D934"/>
      </a:accent4>
      <a:accent5>
        <a:srgbClr val="C4D934"/>
      </a:accent5>
      <a:accent6>
        <a:srgbClr val="C4D934"/>
      </a:accent6>
      <a:hlink>
        <a:srgbClr val="828282"/>
      </a:hlink>
      <a:folHlink>
        <a:srgbClr val="A5A5A5"/>
      </a:folHlink>
    </a:clrScheme>
    <a:fontScheme name="Aangepast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EA173664-695E-424B-9F37-C5D4471E6AA0}" vid="{62A49A04-09AB-4956-B742-91817D80E80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95326F0EB2E6449AD0375299B31824" ma:contentTypeVersion="8" ma:contentTypeDescription="Een nieuw document maken." ma:contentTypeScope="" ma:versionID="7c76e455dbac6800625541d99fb4aa6a">
  <xsd:schema xmlns:xsd="http://www.w3.org/2001/XMLSchema" xmlns:xs="http://www.w3.org/2001/XMLSchema" xmlns:p="http://schemas.microsoft.com/office/2006/metadata/properties" xmlns:ns2="5520341b-e454-440b-b753-0dcf9a0356cf" xmlns:ns3="9d5a5c09-ce8f-4fca-8a16-6c4520b4c366" targetNamespace="http://schemas.microsoft.com/office/2006/metadata/properties" ma:root="true" ma:fieldsID="2d0b8479af65986b09a3c3e65b6a87b0" ns2:_="" ns3:_="">
    <xsd:import namespace="5520341b-e454-440b-b753-0dcf9a0356cf"/>
    <xsd:import namespace="9d5a5c09-ce8f-4fca-8a16-6c4520b4c3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0341b-e454-440b-b753-0dcf9a0356c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a5c09-ce8f-4fca-8a16-6c4520b4c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943600-D098-44AC-9164-963B504741EA}">
  <ds:schemaRefs>
    <ds:schemaRef ds:uri="9d5a5c09-ce8f-4fca-8a16-6c4520b4c36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520341b-e454-440b-b753-0dcf9a0356c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ADF773-DCF8-49D2-8AA0-9F14F3AF6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20341b-e454-440b-b753-0dcf9a0356cf"/>
    <ds:schemaRef ds:uri="9d5a5c09-ce8f-4fca-8a16-6c4520b4c3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2C25D1-851E-43BA-BCD9-05F5881EC6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5999</TotalTime>
  <Words>335</Words>
  <Application>Microsoft Office PowerPoint</Application>
  <PresentationFormat>Breedbeeld</PresentationFormat>
  <Paragraphs>113</Paragraphs>
  <Slides>19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Verdana</vt:lpstr>
      <vt:lpstr>Wingdings 2</vt:lpstr>
      <vt:lpstr>HZD sjabloon</vt:lpstr>
      <vt:lpstr>Spiegelcijfers CVRM 2018</vt:lpstr>
      <vt:lpstr>Populatie hzv en VVR  ( in % van de praktijk) </vt:lpstr>
      <vt:lpstr>In de keten</vt:lpstr>
      <vt:lpstr>PowerPoint-presentatie</vt:lpstr>
      <vt:lpstr>HVZ-Processen Emmen t.o.v. hele zorggroep (2018)</vt:lpstr>
      <vt:lpstr>PowerPoint-presentatie</vt:lpstr>
      <vt:lpstr>VVR-Processen Emmen t.o.v. hele zorggroep (2018)</vt:lpstr>
      <vt:lpstr>PowerPoint-presentatie</vt:lpstr>
      <vt:lpstr>PowerPoint-presentatie</vt:lpstr>
      <vt:lpstr>PowerPoint-presentatie</vt:lpstr>
      <vt:lpstr>PowerPoint-presentatie</vt:lpstr>
      <vt:lpstr>HVZ pat:  met LDL &gt; 2.5     (&lt; 80 jaar)</vt:lpstr>
      <vt:lpstr>HVZ PAT :  LDL &gt; 2.5 GEEN statine</vt:lpstr>
      <vt:lpstr>HVZ pat : Bloeddruk &lt; 140 mmHG</vt:lpstr>
      <vt:lpstr>Hvz pat: Bloeddruk &gt; 140 mmHG      geen medicatie</vt:lpstr>
      <vt:lpstr>PowerPoint-presentatie</vt:lpstr>
      <vt:lpstr>PowerPoint-presentatie</vt:lpstr>
      <vt:lpstr>PowerPoint-presentatie</vt:lpstr>
      <vt:lpstr>VVR = Preventie    ( regio Emmen)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Margreet Rietdijk</dc:creator>
  <cp:lastModifiedBy>Heidi Strijker</cp:lastModifiedBy>
  <cp:revision>53</cp:revision>
  <dcterms:created xsi:type="dcterms:W3CDTF">2018-10-25T07:02:33Z</dcterms:created>
  <dcterms:modified xsi:type="dcterms:W3CDTF">2019-03-18T15:58:06Z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0x0101005095326F0EB2E6449AD0375299B31824</vt:lpwstr>
  </property>
</Properties>
</file>