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11" r:id="rId2"/>
    <p:sldId id="337" r:id="rId3"/>
    <p:sldId id="338" r:id="rId4"/>
    <p:sldId id="340" r:id="rId5"/>
    <p:sldId id="342" r:id="rId6"/>
    <p:sldId id="343" r:id="rId7"/>
    <p:sldId id="344" r:id="rId8"/>
    <p:sldId id="312" r:id="rId9"/>
    <p:sldId id="314" r:id="rId10"/>
    <p:sldId id="315" r:id="rId11"/>
    <p:sldId id="317" r:id="rId12"/>
    <p:sldId id="316" r:id="rId13"/>
    <p:sldId id="318" r:id="rId14"/>
    <p:sldId id="319" r:id="rId15"/>
    <p:sldId id="320" r:id="rId16"/>
    <p:sldId id="323" r:id="rId17"/>
    <p:sldId id="324" r:id="rId18"/>
    <p:sldId id="327" r:id="rId19"/>
    <p:sldId id="330" r:id="rId20"/>
    <p:sldId id="331" r:id="rId21"/>
    <p:sldId id="332" r:id="rId22"/>
    <p:sldId id="333" r:id="rId23"/>
    <p:sldId id="334" r:id="rId24"/>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000000"/>
        </p14:laserClr>
      </p:ext>
      <p:ext uri="{2FDB2607-1784-4EEB-B798-7EB5836EED8A}">
        <p14:showMediaCtrls xmlns:p14="http://schemas.microsoft.com/office/powerpoint/2010/main" xmlns="" val="1"/>
      </p:ext>
    </p:extLst>
  </p:showPr>
  <p:clrMru>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45"/>
    <p:restoredTop sz="94605"/>
  </p:normalViewPr>
  <p:slideViewPr>
    <p:cSldViewPr>
      <p:cViewPr>
        <p:scale>
          <a:sx n="100" d="100"/>
          <a:sy n="100" d="100"/>
        </p:scale>
        <p:origin x="-787" y="653"/>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25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cs typeface="+mn-cs"/>
              </a:defRPr>
            </a:lvl1pPr>
          </a:lstStyle>
          <a:p>
            <a:pPr>
              <a:defRPr/>
            </a:pPr>
            <a:endParaRPr lang="nl-NL" altLang="nl-NL"/>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cs typeface="+mn-cs"/>
              </a:defRPr>
            </a:lvl1pPr>
          </a:lstStyle>
          <a:p>
            <a:pPr>
              <a:defRPr/>
            </a:pPr>
            <a:endParaRPr lang="nl-NL" altLang="nl-NL"/>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noProof="0" smtClean="0"/>
              <a:t>Klik om de opmaakprofielen van de modeltekst te bewerken</a:t>
            </a:r>
          </a:p>
          <a:p>
            <a:pPr lvl="1"/>
            <a:r>
              <a:rPr lang="nl-NL" altLang="nl-NL" noProof="0" smtClean="0"/>
              <a:t>Tweede niveau</a:t>
            </a:r>
          </a:p>
          <a:p>
            <a:pPr lvl="2"/>
            <a:r>
              <a:rPr lang="nl-NL" altLang="nl-NL" noProof="0" smtClean="0"/>
              <a:t>Derde niveau</a:t>
            </a:r>
          </a:p>
          <a:p>
            <a:pPr lvl="3"/>
            <a:r>
              <a:rPr lang="nl-NL" altLang="nl-NL" noProof="0" smtClean="0"/>
              <a:t>Vierde niveau</a:t>
            </a:r>
          </a:p>
          <a:p>
            <a:pPr lvl="4"/>
            <a:r>
              <a:rPr lang="nl-NL" altLang="nl-NL" noProof="0" smtClean="0"/>
              <a:t>Vijfde niveau</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cs typeface="+mn-cs"/>
              </a:defRPr>
            </a:lvl1pPr>
          </a:lstStyle>
          <a:p>
            <a:pPr>
              <a:defRPr/>
            </a:pPr>
            <a:endParaRPr lang="nl-NL" altLang="nl-NL"/>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6165CBDB-BF7A-4E45-9913-0BC4A7FE4FC3}" type="slidenum">
              <a:rPr lang="nl-NL" altLang="x-none"/>
              <a:pPr/>
              <a:t>‹nr.›</a:t>
            </a:fld>
            <a:endParaRPr lang="nl-NL"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Arial" charset="0"/>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Arial" charset="0"/>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Arial" charset="0"/>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Arial" charset="0"/>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165CBDB-BF7A-4E45-9913-0BC4A7FE4FC3}" type="slidenum">
              <a:rPr lang="nl-NL" altLang="x-none" smtClean="0"/>
              <a:pPr/>
              <a:t>3</a:t>
            </a:fld>
            <a:endParaRPr lang="nl-NL" altLang="x-none"/>
          </a:p>
        </p:txBody>
      </p:sp>
    </p:spTree>
    <p:extLst>
      <p:ext uri="{BB962C8B-B14F-4D97-AF65-F5344CB8AC3E}">
        <p14:creationId xmlns:p14="http://schemas.microsoft.com/office/powerpoint/2010/main" xmlns="" val="146663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dia-afbeelding 1"/>
          <p:cNvSpPr>
            <a:spLocks noGrp="1" noRot="1" noChangeAspect="1" noTextEdit="1"/>
          </p:cNvSpPr>
          <p:nvPr>
            <p:ph type="sldImg"/>
          </p:nvPr>
        </p:nvSpPr>
        <p:spPr>
          <a:ln/>
        </p:spPr>
      </p:sp>
      <p:sp>
        <p:nvSpPr>
          <p:cNvPr id="111619" name="Tijdelijke aanduiding voor notities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nl-NL" dirty="0">
                <a:latin typeface="Arial" charset="0"/>
                <a:ea typeface="ＭＳ Ｐゴシック" charset="0"/>
                <a:cs typeface="Arial" charset="0"/>
              </a:rPr>
              <a:t>Focus ligt op </a:t>
            </a:r>
            <a:r>
              <a:rPr lang="nl-NL" dirty="0" smtClean="0">
                <a:latin typeface="Arial" charset="0"/>
                <a:ea typeface="ＭＳ Ｐゴシック" charset="0"/>
                <a:cs typeface="Arial" charset="0"/>
              </a:rPr>
              <a:t>chemische </a:t>
            </a:r>
            <a:r>
              <a:rPr lang="nl-NL" dirty="0" err="1" smtClean="0">
                <a:latin typeface="Arial" charset="0"/>
                <a:ea typeface="ＭＳ Ｐゴシック" charset="0"/>
                <a:cs typeface="Arial" charset="0"/>
              </a:rPr>
              <a:t>incindenten</a:t>
            </a:r>
            <a:r>
              <a:rPr lang="nl-NL" dirty="0" smtClean="0">
                <a:latin typeface="Arial" charset="0"/>
                <a:ea typeface="ＭＳ Ｐゴシック" charset="0"/>
                <a:cs typeface="Arial" charset="0"/>
              </a:rPr>
              <a:t>. </a:t>
            </a:r>
            <a:r>
              <a:rPr lang="nl-NL" dirty="0">
                <a:latin typeface="Arial" charset="0"/>
                <a:ea typeface="ＭＳ Ｐゴシック" charset="0"/>
                <a:cs typeface="Arial" charset="0"/>
              </a:rPr>
              <a:t>Komt dagelijks voor.</a:t>
            </a:r>
          </a:p>
        </p:txBody>
      </p:sp>
      <p:sp>
        <p:nvSpPr>
          <p:cNvPr id="105476" name="Tijdelijke aanduiding voor dianumm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4AEB8D39-D316-0949-8751-8B444BAD2AD8}" type="slidenum">
              <a:rPr lang="nl-NL" altLang="x-none" sz="1200"/>
              <a:pPr/>
              <a:t>8</a:t>
            </a:fld>
            <a:endParaRPr lang="nl-NL" altLang="x-none"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noTextEdit="1"/>
          </p:cNvSpPr>
          <p:nvPr>
            <p:ph type="sldImg"/>
          </p:nvPr>
        </p:nvSpPr>
        <p:spPr>
          <a:ln/>
        </p:spPr>
      </p:sp>
      <p:sp>
        <p:nvSpPr>
          <p:cNvPr id="115715" name="Tijdelijke aanduiding voor notities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r>
              <a:rPr lang="nl-NL" altLang="x-none">
                <a:latin typeface="Arial" charset="0"/>
                <a:ea typeface="MS PGothic" charset="-128"/>
              </a:rPr>
              <a:t>Onbekend wat er brand, onbekend wat in de rook zit, onbekend wat je dus kan inademen. Toch loopt iedereen naar de brand toe….</a:t>
            </a:r>
          </a:p>
        </p:txBody>
      </p:sp>
      <p:sp>
        <p:nvSpPr>
          <p:cNvPr id="109572" name="Tijdelijke aanduiding voor dianumm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DC80E04-B707-8D4A-B403-5757725D6A5A}" type="slidenum">
              <a:rPr lang="nl-NL" altLang="x-none" sz="1200"/>
              <a:pPr/>
              <a:t>10</a:t>
            </a:fld>
            <a:endParaRPr lang="nl-NL" altLang="x-none"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E0B72C0-633E-C14E-81AB-1D02DF96C22B}" type="slidenum">
              <a:rPr lang="nl-NL" altLang="x-none" sz="1200"/>
              <a:pPr/>
              <a:t>14</a:t>
            </a:fld>
            <a:endParaRPr lang="nl-NL" altLang="x-none" sz="1200"/>
          </a:p>
        </p:txBody>
      </p:sp>
      <p:sp>
        <p:nvSpPr>
          <p:cNvPr id="25602" name="Tijdelijke aanduiding voor dia-afbeelding 1"/>
          <p:cNvSpPr>
            <a:spLocks noGrp="1" noRot="1" noChangeAspect="1" noTextEdit="1"/>
          </p:cNvSpPr>
          <p:nvPr>
            <p:ph type="sldImg"/>
          </p:nvPr>
        </p:nvSpPr>
        <p:spPr>
          <a:ln/>
        </p:spPr>
      </p:sp>
      <p:sp>
        <p:nvSpPr>
          <p:cNvPr id="120836" name="Tijdelijke aanduiding voor notities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defTabSz="457200" eaLnBrk="1" hangingPunct="1">
              <a:spcBef>
                <a:spcPct val="0"/>
              </a:spcBef>
              <a:defRPr/>
            </a:pPr>
            <a:r>
              <a:rPr lang="nl-NL">
                <a:latin typeface="Arial" charset="0"/>
                <a:ea typeface="ＭＳ Ｐゴシック" charset="0"/>
                <a:cs typeface="Arial" charset="0"/>
              </a:rPr>
              <a:t>Cocktail met stikstof: gevolg is explosieve expansie door vloeistof- naar gasfase.</a:t>
            </a:r>
          </a:p>
          <a:p>
            <a:pPr defTabSz="457200" eaLnBrk="1" hangingPunct="1">
              <a:spcBef>
                <a:spcPct val="0"/>
              </a:spcBef>
              <a:defRPr/>
            </a:pPr>
            <a:r>
              <a:rPr lang="nl-NL">
                <a:latin typeface="Arial" charset="0"/>
                <a:ea typeface="ＭＳ Ｐゴシック" charset="0"/>
                <a:cs typeface="Arial" charset="0"/>
              </a:rPr>
              <a:t>Tevens cryogene brandwonden.</a:t>
            </a:r>
          </a:p>
        </p:txBody>
      </p:sp>
      <p:sp>
        <p:nvSpPr>
          <p:cNvPr id="25604" name="Tijdelijke aanduiding voor dia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a:solidFill>
                  <a:schemeClr val="tx1"/>
                </a:solidFill>
                <a:latin typeface="Arial" charset="0"/>
                <a:ea typeface="MS PGothic" charset="-128"/>
              </a:defRPr>
            </a:lvl1pPr>
            <a:lvl2pPr marL="742950" indent="-285750" defTabSz="457200">
              <a:defRPr sz="2400">
                <a:solidFill>
                  <a:schemeClr val="tx1"/>
                </a:solidFill>
                <a:latin typeface="Arial" charset="0"/>
                <a:ea typeface="MS PGothic" charset="-128"/>
              </a:defRPr>
            </a:lvl2pPr>
            <a:lvl3pPr marL="1143000" indent="-228600" defTabSz="457200">
              <a:defRPr sz="2400">
                <a:solidFill>
                  <a:schemeClr val="tx1"/>
                </a:solidFill>
                <a:latin typeface="Arial" charset="0"/>
                <a:ea typeface="MS PGothic" charset="-128"/>
              </a:defRPr>
            </a:lvl3pPr>
            <a:lvl4pPr marL="1600200" indent="-228600" defTabSz="457200">
              <a:defRPr sz="2400">
                <a:solidFill>
                  <a:schemeClr val="tx1"/>
                </a:solidFill>
                <a:latin typeface="Arial" charset="0"/>
                <a:ea typeface="MS PGothic" charset="-128"/>
              </a:defRPr>
            </a:lvl4pPr>
            <a:lvl5pPr marL="2057400" indent="-228600" defTabSz="4572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6DF53666-B14A-6746-9A25-03A8C64C36A0}" type="slidenum">
              <a:rPr lang="nl-NL" altLang="x-none" sz="1200">
                <a:latin typeface="Calibri" charset="0"/>
              </a:rPr>
              <a:pPr algn="r" eaLnBrk="1" hangingPunct="1"/>
              <a:t>14</a:t>
            </a:fld>
            <a:endParaRPr lang="nl-NL" altLang="x-none"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1B732B3-FA1F-CC42-8886-BDCA14D0D77E}" type="slidenum">
              <a:rPr lang="nl-NL" altLang="x-none" sz="1200"/>
              <a:pPr/>
              <a:t>18</a:t>
            </a:fld>
            <a:endParaRPr lang="nl-NL" altLang="x-none" sz="1200"/>
          </a:p>
        </p:txBody>
      </p:sp>
      <p:sp>
        <p:nvSpPr>
          <p:cNvPr id="34818" name="Tijdelijke aanduiding voor dia-afbeelding 1"/>
          <p:cNvSpPr>
            <a:spLocks noGrp="1" noRot="1" noChangeAspect="1" noTextEdit="1"/>
          </p:cNvSpPr>
          <p:nvPr>
            <p:ph type="sldImg"/>
          </p:nvPr>
        </p:nvSpPr>
        <p:spPr>
          <a:ln/>
        </p:spPr>
      </p:sp>
      <p:sp>
        <p:nvSpPr>
          <p:cNvPr id="130052" name="Tijdelijke aanduiding voor notities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defTabSz="457200" eaLnBrk="1" hangingPunct="1">
              <a:spcBef>
                <a:spcPct val="0"/>
              </a:spcBef>
            </a:pPr>
            <a:r>
              <a:rPr lang="nl-NL" altLang="x-none">
                <a:latin typeface="Arial" charset="0"/>
                <a:ea typeface="MS PGothic" charset="-128"/>
              </a:rPr>
              <a:t>Dierenhandel  in Hoogeveen raken 26 mensen tegelijk zo ziek dat ze in het ziekenhuis moeten worden opgenomen. Duizelig en hebben huidklachten. In de loop van de middag meldden zich nog eens 80 mensen die zich ook onwel voelden na een bezoek aan de dierenhandel of de directe omgeving. </a:t>
            </a:r>
          </a:p>
          <a:p>
            <a:pPr defTabSz="457200" eaLnBrk="1" hangingPunct="1">
              <a:spcBef>
                <a:spcPct val="0"/>
              </a:spcBef>
            </a:pPr>
            <a:r>
              <a:rPr lang="nl-NL" altLang="x-none">
                <a:latin typeface="Arial" charset="0"/>
                <a:ea typeface="MS PGothic" charset="-128"/>
              </a:rPr>
              <a:t>26 Patiënten ontsmet voordat ze naar het Groningse Universitair Medisch Centrum UMCG worden overgebracht. In het UMCG worden ze in quarantaine geplaatst. </a:t>
            </a:r>
            <a:br>
              <a:rPr lang="nl-NL" altLang="x-none">
                <a:latin typeface="Arial" charset="0"/>
                <a:ea typeface="MS PGothic" charset="-128"/>
              </a:rPr>
            </a:br>
            <a:r>
              <a:rPr lang="nl-NL" altLang="x-none">
                <a:latin typeface="Arial" charset="0"/>
                <a:ea typeface="MS PGothic" charset="-128"/>
              </a:rPr>
              <a:t>77 mensen, waaronder politie-, brandweer- en ambulance-personeel en pers, die dicht in de buurt van de dierenhandel zijn geweest, moeten ter plaatste in quarantaine blijven. </a:t>
            </a:r>
          </a:p>
        </p:txBody>
      </p:sp>
      <p:sp>
        <p:nvSpPr>
          <p:cNvPr id="34820" name="Tijdelijke aanduiding voor dia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a:solidFill>
                  <a:schemeClr val="tx1"/>
                </a:solidFill>
                <a:latin typeface="Arial" charset="0"/>
                <a:ea typeface="MS PGothic" charset="-128"/>
              </a:defRPr>
            </a:lvl1pPr>
            <a:lvl2pPr marL="742950" indent="-285750" defTabSz="457200">
              <a:defRPr sz="2400">
                <a:solidFill>
                  <a:schemeClr val="tx1"/>
                </a:solidFill>
                <a:latin typeface="Arial" charset="0"/>
                <a:ea typeface="MS PGothic" charset="-128"/>
              </a:defRPr>
            </a:lvl2pPr>
            <a:lvl3pPr marL="1143000" indent="-228600" defTabSz="457200">
              <a:defRPr sz="2400">
                <a:solidFill>
                  <a:schemeClr val="tx1"/>
                </a:solidFill>
                <a:latin typeface="Arial" charset="0"/>
                <a:ea typeface="MS PGothic" charset="-128"/>
              </a:defRPr>
            </a:lvl3pPr>
            <a:lvl4pPr marL="1600200" indent="-228600" defTabSz="457200">
              <a:defRPr sz="2400">
                <a:solidFill>
                  <a:schemeClr val="tx1"/>
                </a:solidFill>
                <a:latin typeface="Arial" charset="0"/>
                <a:ea typeface="MS PGothic" charset="-128"/>
              </a:defRPr>
            </a:lvl4pPr>
            <a:lvl5pPr marL="2057400" indent="-228600" defTabSz="4572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C2C65C98-AE7D-784F-AD74-21226A14DDB4}" type="slidenum">
              <a:rPr lang="nl-NL" altLang="x-none" sz="1200">
                <a:latin typeface="Calibri" charset="0"/>
              </a:rPr>
              <a:pPr algn="r" eaLnBrk="1" hangingPunct="1"/>
              <a:t>18</a:t>
            </a:fld>
            <a:endParaRPr lang="nl-NL" altLang="x-none"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D869090-3FE2-6544-AE1A-CBB30CF7643A}" type="slidenum">
              <a:rPr lang="nl-NL" altLang="x-none" sz="1200"/>
              <a:pPr/>
              <a:t>20</a:t>
            </a:fld>
            <a:endParaRPr lang="nl-NL" altLang="x-none" sz="1200"/>
          </a:p>
        </p:txBody>
      </p:sp>
      <p:sp>
        <p:nvSpPr>
          <p:cNvPr id="39938" name="Tijdelijke aanduiding voor dia-afbeelding 1"/>
          <p:cNvSpPr>
            <a:spLocks noGrp="1" noRot="1" noChangeAspect="1" noTextEdit="1"/>
          </p:cNvSpPr>
          <p:nvPr>
            <p:ph type="sldImg"/>
          </p:nvPr>
        </p:nvSpPr>
        <p:spPr>
          <a:ln/>
        </p:spPr>
      </p:sp>
      <p:sp>
        <p:nvSpPr>
          <p:cNvPr id="135172" name="Tijdelijke aanduiding voor notities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defTabSz="457200" eaLnBrk="1" hangingPunct="1">
              <a:spcBef>
                <a:spcPct val="0"/>
              </a:spcBef>
              <a:defRPr/>
            </a:pPr>
            <a:r>
              <a:rPr lang="nl-NL">
                <a:latin typeface="Arial" charset="0"/>
                <a:ea typeface="ＭＳ Ｐゴシック" charset="0"/>
                <a:cs typeface="Arial" charset="0"/>
              </a:rPr>
              <a:t>KISS: keep it simple &amp; stupid</a:t>
            </a:r>
          </a:p>
        </p:txBody>
      </p:sp>
      <p:sp>
        <p:nvSpPr>
          <p:cNvPr id="39940" name="Tijdelijke aanduiding voor dia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a:solidFill>
                  <a:schemeClr val="tx1"/>
                </a:solidFill>
                <a:latin typeface="Arial" charset="0"/>
                <a:ea typeface="MS PGothic" charset="-128"/>
              </a:defRPr>
            </a:lvl1pPr>
            <a:lvl2pPr marL="742950" indent="-285750" defTabSz="457200">
              <a:defRPr sz="2400">
                <a:solidFill>
                  <a:schemeClr val="tx1"/>
                </a:solidFill>
                <a:latin typeface="Arial" charset="0"/>
                <a:ea typeface="MS PGothic" charset="-128"/>
              </a:defRPr>
            </a:lvl2pPr>
            <a:lvl3pPr marL="1143000" indent="-228600" defTabSz="457200">
              <a:defRPr sz="2400">
                <a:solidFill>
                  <a:schemeClr val="tx1"/>
                </a:solidFill>
                <a:latin typeface="Arial" charset="0"/>
                <a:ea typeface="MS PGothic" charset="-128"/>
              </a:defRPr>
            </a:lvl3pPr>
            <a:lvl4pPr marL="1600200" indent="-228600" defTabSz="457200">
              <a:defRPr sz="2400">
                <a:solidFill>
                  <a:schemeClr val="tx1"/>
                </a:solidFill>
                <a:latin typeface="Arial" charset="0"/>
                <a:ea typeface="MS PGothic" charset="-128"/>
              </a:defRPr>
            </a:lvl4pPr>
            <a:lvl5pPr marL="2057400" indent="-228600" defTabSz="4572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2D472D22-5D73-F547-9C31-49CA993597B4}" type="slidenum">
              <a:rPr lang="nl-NL" altLang="x-none" sz="1200">
                <a:latin typeface="Calibri" charset="0"/>
              </a:rPr>
              <a:pPr algn="r" eaLnBrk="1" hangingPunct="1"/>
              <a:t>20</a:t>
            </a:fld>
            <a:endParaRPr lang="nl-NL" altLang="x-none"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fld id="{AF1B69F3-D3EB-7145-A77D-9B2DEFDE0A09}" type="slidenum">
              <a:rPr lang="nl-NL" altLang="x-none"/>
              <a:pPr/>
              <a:t>‹nr.›</a:t>
            </a:fld>
            <a:endParaRPr lang="nl-NL" altLang="x-none"/>
          </a:p>
        </p:txBody>
      </p:sp>
    </p:spTree>
    <p:extLst>
      <p:ext uri="{BB962C8B-B14F-4D97-AF65-F5344CB8AC3E}">
        <p14:creationId xmlns:p14="http://schemas.microsoft.com/office/powerpoint/2010/main" xmlns="" val="63255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fld id="{A1A3FDA3-1BEC-1146-86CF-2985C858C2A4}" type="slidenum">
              <a:rPr lang="nl-NL" altLang="x-none"/>
              <a:pPr/>
              <a:t>‹nr.›</a:t>
            </a:fld>
            <a:endParaRPr lang="nl-NL" altLang="x-none"/>
          </a:p>
        </p:txBody>
      </p:sp>
    </p:spTree>
    <p:extLst>
      <p:ext uri="{BB962C8B-B14F-4D97-AF65-F5344CB8AC3E}">
        <p14:creationId xmlns:p14="http://schemas.microsoft.com/office/powerpoint/2010/main" xmlns="" val="182978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fld id="{6E3C387D-A4B4-2941-92F2-C55B14D0171E}" type="slidenum">
              <a:rPr lang="nl-NL" altLang="x-none"/>
              <a:pPr/>
              <a:t>‹nr.›</a:t>
            </a:fld>
            <a:endParaRPr lang="nl-NL" altLang="x-none"/>
          </a:p>
        </p:txBody>
      </p:sp>
    </p:spTree>
    <p:extLst>
      <p:ext uri="{BB962C8B-B14F-4D97-AF65-F5344CB8AC3E}">
        <p14:creationId xmlns:p14="http://schemas.microsoft.com/office/powerpoint/2010/main" xmlns="" val="1168752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fld id="{3A1035F6-B812-2E44-A8FE-A0E688BFEFB0}" type="slidenum">
              <a:rPr lang="nl-NL" altLang="x-none"/>
              <a:pPr/>
              <a:t>‹nr.›</a:t>
            </a:fld>
            <a:endParaRPr lang="nl-NL" altLang="x-none"/>
          </a:p>
        </p:txBody>
      </p:sp>
    </p:spTree>
    <p:extLst>
      <p:ext uri="{BB962C8B-B14F-4D97-AF65-F5344CB8AC3E}">
        <p14:creationId xmlns:p14="http://schemas.microsoft.com/office/powerpoint/2010/main" xmlns="" val="1354219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fld id="{9F86E34B-ED6D-3046-9D67-271FE835D99A}" type="slidenum">
              <a:rPr lang="nl-NL" altLang="x-none"/>
              <a:pPr/>
              <a:t>‹nr.›</a:t>
            </a:fld>
            <a:endParaRPr lang="nl-NL" altLang="x-none"/>
          </a:p>
        </p:txBody>
      </p:sp>
    </p:spTree>
    <p:extLst>
      <p:ext uri="{BB962C8B-B14F-4D97-AF65-F5344CB8AC3E}">
        <p14:creationId xmlns:p14="http://schemas.microsoft.com/office/powerpoint/2010/main" xmlns="" val="1338302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p:cNvSpPr>
            <a:spLocks noGrp="1" noChangeArrowheads="1"/>
          </p:cNvSpPr>
          <p:nvPr>
            <p:ph type="sldNum" sz="quarter" idx="12"/>
          </p:nvPr>
        </p:nvSpPr>
        <p:spPr>
          <a:ln/>
        </p:spPr>
        <p:txBody>
          <a:bodyPr/>
          <a:lstStyle>
            <a:lvl1pPr>
              <a:defRPr/>
            </a:lvl1pPr>
          </a:lstStyle>
          <a:p>
            <a:fld id="{6EE20AD0-2450-6447-947A-4918BF4AB704}" type="slidenum">
              <a:rPr lang="nl-NL" altLang="x-none"/>
              <a:pPr/>
              <a:t>‹nr.›</a:t>
            </a:fld>
            <a:endParaRPr lang="nl-NL" altLang="x-none"/>
          </a:p>
        </p:txBody>
      </p:sp>
    </p:spTree>
    <p:extLst>
      <p:ext uri="{BB962C8B-B14F-4D97-AF65-F5344CB8AC3E}">
        <p14:creationId xmlns:p14="http://schemas.microsoft.com/office/powerpoint/2010/main" xmlns="" val="111172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9" name="Rectangle 6"/>
          <p:cNvSpPr>
            <a:spLocks noGrp="1" noChangeArrowheads="1"/>
          </p:cNvSpPr>
          <p:nvPr>
            <p:ph type="sldNum" sz="quarter" idx="12"/>
          </p:nvPr>
        </p:nvSpPr>
        <p:spPr>
          <a:ln/>
        </p:spPr>
        <p:txBody>
          <a:bodyPr/>
          <a:lstStyle>
            <a:lvl1pPr>
              <a:defRPr/>
            </a:lvl1pPr>
          </a:lstStyle>
          <a:p>
            <a:fld id="{963E8211-D25A-314B-915C-59E240AC82BC}" type="slidenum">
              <a:rPr lang="nl-NL" altLang="x-none"/>
              <a:pPr/>
              <a:t>‹nr.›</a:t>
            </a:fld>
            <a:endParaRPr lang="nl-NL" altLang="x-none"/>
          </a:p>
        </p:txBody>
      </p:sp>
    </p:spTree>
    <p:extLst>
      <p:ext uri="{BB962C8B-B14F-4D97-AF65-F5344CB8AC3E}">
        <p14:creationId xmlns:p14="http://schemas.microsoft.com/office/powerpoint/2010/main" xmlns="" val="15719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5" name="Rectangle 6"/>
          <p:cNvSpPr>
            <a:spLocks noGrp="1" noChangeArrowheads="1"/>
          </p:cNvSpPr>
          <p:nvPr>
            <p:ph type="sldNum" sz="quarter" idx="12"/>
          </p:nvPr>
        </p:nvSpPr>
        <p:spPr>
          <a:ln/>
        </p:spPr>
        <p:txBody>
          <a:bodyPr/>
          <a:lstStyle>
            <a:lvl1pPr>
              <a:defRPr/>
            </a:lvl1pPr>
          </a:lstStyle>
          <a:p>
            <a:fld id="{5A3D9724-D8BB-C243-8B7B-FE4670C0EE45}" type="slidenum">
              <a:rPr lang="nl-NL" altLang="x-none"/>
              <a:pPr/>
              <a:t>‹nr.›</a:t>
            </a:fld>
            <a:endParaRPr lang="nl-NL" altLang="x-none"/>
          </a:p>
        </p:txBody>
      </p:sp>
    </p:spTree>
    <p:extLst>
      <p:ext uri="{BB962C8B-B14F-4D97-AF65-F5344CB8AC3E}">
        <p14:creationId xmlns:p14="http://schemas.microsoft.com/office/powerpoint/2010/main" xmlns="" val="64173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4" name="Rectangle 6"/>
          <p:cNvSpPr>
            <a:spLocks noGrp="1" noChangeArrowheads="1"/>
          </p:cNvSpPr>
          <p:nvPr>
            <p:ph type="sldNum" sz="quarter" idx="12"/>
          </p:nvPr>
        </p:nvSpPr>
        <p:spPr>
          <a:ln/>
        </p:spPr>
        <p:txBody>
          <a:bodyPr/>
          <a:lstStyle>
            <a:lvl1pPr>
              <a:defRPr/>
            </a:lvl1pPr>
          </a:lstStyle>
          <a:p>
            <a:fld id="{E0703696-CA15-A24C-A2BB-0C2628659E4C}" type="slidenum">
              <a:rPr lang="nl-NL" altLang="x-none"/>
              <a:pPr/>
              <a:t>‹nr.›</a:t>
            </a:fld>
            <a:endParaRPr lang="nl-NL" altLang="x-none"/>
          </a:p>
        </p:txBody>
      </p:sp>
    </p:spTree>
    <p:extLst>
      <p:ext uri="{BB962C8B-B14F-4D97-AF65-F5344CB8AC3E}">
        <p14:creationId xmlns:p14="http://schemas.microsoft.com/office/powerpoint/2010/main" xmlns="" val="934411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p:cNvSpPr>
            <a:spLocks noGrp="1" noChangeArrowheads="1"/>
          </p:cNvSpPr>
          <p:nvPr>
            <p:ph type="sldNum" sz="quarter" idx="12"/>
          </p:nvPr>
        </p:nvSpPr>
        <p:spPr>
          <a:ln/>
        </p:spPr>
        <p:txBody>
          <a:bodyPr/>
          <a:lstStyle>
            <a:lvl1pPr>
              <a:defRPr/>
            </a:lvl1pPr>
          </a:lstStyle>
          <a:p>
            <a:fld id="{989C5F7A-8326-6241-95FF-498C857DB1BD}" type="slidenum">
              <a:rPr lang="nl-NL" altLang="x-none"/>
              <a:pPr/>
              <a:t>‹nr.›</a:t>
            </a:fld>
            <a:endParaRPr lang="nl-NL" altLang="x-none"/>
          </a:p>
        </p:txBody>
      </p:sp>
    </p:spTree>
    <p:extLst>
      <p:ext uri="{BB962C8B-B14F-4D97-AF65-F5344CB8AC3E}">
        <p14:creationId xmlns:p14="http://schemas.microsoft.com/office/powerpoint/2010/main" xmlns="" val="11316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p:cNvSpPr>
            <a:spLocks noGrp="1" noChangeArrowheads="1"/>
          </p:cNvSpPr>
          <p:nvPr>
            <p:ph type="sldNum" sz="quarter" idx="12"/>
          </p:nvPr>
        </p:nvSpPr>
        <p:spPr>
          <a:ln/>
        </p:spPr>
        <p:txBody>
          <a:bodyPr/>
          <a:lstStyle>
            <a:lvl1pPr>
              <a:defRPr/>
            </a:lvl1pPr>
          </a:lstStyle>
          <a:p>
            <a:fld id="{8D9AABB3-ECED-6940-AB40-CE233B85C359}" type="slidenum">
              <a:rPr lang="nl-NL" altLang="x-none"/>
              <a:pPr/>
              <a:t>‹nr.›</a:t>
            </a:fld>
            <a:endParaRPr lang="nl-NL" altLang="x-none"/>
          </a:p>
        </p:txBody>
      </p:sp>
    </p:spTree>
    <p:extLst>
      <p:ext uri="{BB962C8B-B14F-4D97-AF65-F5344CB8AC3E}">
        <p14:creationId xmlns:p14="http://schemas.microsoft.com/office/powerpoint/2010/main" xmlns="" val="1385681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ltLang="x-none"/>
              <a:t>Klik om het opmaakprofiel te bewerken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ltLang="x-none"/>
              <a:t>Klik om de opmaakprofielen van de modeltekst te bewerken</a:t>
            </a:r>
          </a:p>
          <a:p>
            <a:pPr lvl="1"/>
            <a:r>
              <a:rPr lang="nl-NL" altLang="x-none"/>
              <a:t>Tweede niveau</a:t>
            </a:r>
          </a:p>
          <a:p>
            <a:pPr lvl="2"/>
            <a:r>
              <a:rPr lang="nl-NL" altLang="x-none"/>
              <a:t>Derde niveau</a:t>
            </a:r>
          </a:p>
          <a:p>
            <a:pPr lvl="3"/>
            <a:r>
              <a:rPr lang="nl-NL" altLang="x-none"/>
              <a:t>Vierde niveau</a:t>
            </a:r>
          </a:p>
          <a:p>
            <a:pPr lvl="4"/>
            <a:r>
              <a:rPr lang="nl-NL" altLang="x-none"/>
              <a:t>Vijfde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ea typeface="MS PGothic" panose="020B0600070205080204" pitchFamily="34" charset="-128"/>
                <a:cs typeface="+mn-cs"/>
              </a:defRPr>
            </a:lvl1pPr>
          </a:lstStyle>
          <a:p>
            <a:pPr>
              <a:defRPr/>
            </a:pPr>
            <a:endParaRPr lang="nl-NL" altLang="nl-N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ea typeface="MS PGothic" panose="020B0600070205080204" pitchFamily="34" charset="-128"/>
                <a:cs typeface="+mn-cs"/>
              </a:defRPr>
            </a:lvl1pPr>
          </a:lstStyle>
          <a:p>
            <a:pPr>
              <a:defRPr/>
            </a:pPr>
            <a:endParaRPr lang="nl-NL" altLang="nl-N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6D5EF5ED-E34A-2F4B-AF04-C3FA4B538A1A}" type="slidenum">
              <a:rPr lang="nl-NL" altLang="x-none"/>
              <a:pPr/>
              <a:t>‹nr.›</a:t>
            </a:fld>
            <a:endParaRPr lang="nl-NL"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9"/>
          <p:cNvSpPr>
            <a:spLocks noGrp="1" noChangeArrowheads="1"/>
          </p:cNvSpPr>
          <p:nvPr>
            <p:ph type="ctrTitle" idx="4294967295"/>
          </p:nvPr>
        </p:nvSpPr>
        <p:spPr>
          <a:xfrm>
            <a:off x="685800" y="838200"/>
            <a:ext cx="7772400" cy="4102968"/>
          </a:xfrm>
        </p:spPr>
        <p:txBody>
          <a:bodyPr/>
          <a:lstStyle/>
          <a:p>
            <a:pPr eaLnBrk="1" hangingPunct="1"/>
            <a:r>
              <a:rPr lang="nl-NL" altLang="x-none" sz="3600" b="1" dirty="0">
                <a:latin typeface="Tahoma" charset="0"/>
                <a:ea typeface="MS PGothic" charset="-128"/>
              </a:rPr>
              <a:t/>
            </a:r>
            <a:br>
              <a:rPr lang="nl-NL" altLang="x-none" sz="3600" b="1" dirty="0">
                <a:latin typeface="Tahoma" charset="0"/>
                <a:ea typeface="MS PGothic" charset="-128"/>
              </a:rPr>
            </a:br>
            <a:r>
              <a:rPr lang="nl-NL" altLang="x-none" sz="4000" b="1" dirty="0" smtClean="0">
                <a:latin typeface="Tahoma" charset="0"/>
                <a:ea typeface="MS PGothic" charset="-128"/>
              </a:rPr>
              <a:t>Terrorisme &amp; </a:t>
            </a:r>
            <a:r>
              <a:rPr lang="nl-NL" altLang="x-none" sz="4000" b="1" dirty="0" err="1" smtClean="0">
                <a:latin typeface="Tahoma" charset="0"/>
                <a:ea typeface="MS PGothic" charset="-128"/>
              </a:rPr>
              <a:t>CBRNe</a:t>
            </a:r>
            <a:r>
              <a:rPr lang="nl-NL" altLang="x-none" sz="4000" b="1" dirty="0" smtClean="0">
                <a:latin typeface="Tahoma" charset="0"/>
                <a:ea typeface="MS PGothic" charset="-128"/>
              </a:rPr>
              <a:t/>
            </a:r>
            <a:br>
              <a:rPr lang="nl-NL" altLang="x-none" sz="4000" b="1" dirty="0" smtClean="0">
                <a:latin typeface="Tahoma" charset="0"/>
                <a:ea typeface="MS PGothic" charset="-128"/>
              </a:rPr>
            </a:br>
            <a:r>
              <a:rPr lang="nl-NL" altLang="x-none" sz="2400" b="1" dirty="0">
                <a:latin typeface="Tahoma" charset="0"/>
                <a:ea typeface="MS PGothic" charset="-128"/>
              </a:rPr>
              <a:t/>
            </a:r>
            <a:br>
              <a:rPr lang="nl-NL" altLang="x-none" sz="2400" b="1" dirty="0">
                <a:latin typeface="Tahoma" charset="0"/>
                <a:ea typeface="MS PGothic" charset="-128"/>
              </a:rPr>
            </a:br>
            <a:r>
              <a:rPr lang="nl-NL" altLang="x-none" sz="1600" b="1" dirty="0" smtClean="0">
                <a:latin typeface="Tahoma" charset="0"/>
                <a:ea typeface="MS PGothic" charset="-128"/>
              </a:rPr>
              <a:t>(alle informatie uit openbare bronnen)</a:t>
            </a:r>
            <a:r>
              <a:rPr lang="nl-NL" altLang="x-none" sz="2400" b="1" dirty="0">
                <a:latin typeface="Tahoma" charset="0"/>
                <a:ea typeface="MS PGothic" charset="-128"/>
              </a:rPr>
              <a:t/>
            </a:r>
            <a:br>
              <a:rPr lang="nl-NL" altLang="x-none" sz="2400" b="1" dirty="0">
                <a:latin typeface="Tahoma" charset="0"/>
                <a:ea typeface="MS PGothic" charset="-128"/>
              </a:rPr>
            </a:br>
            <a:r>
              <a:rPr lang="nl-NL" altLang="x-none" sz="2400" b="1" dirty="0" smtClean="0">
                <a:latin typeface="Tahoma" charset="0"/>
                <a:ea typeface="MS PGothic" charset="-128"/>
              </a:rPr>
              <a:t/>
            </a:r>
            <a:br>
              <a:rPr lang="nl-NL" altLang="x-none" sz="2400" b="1" dirty="0" smtClean="0">
                <a:latin typeface="Tahoma" charset="0"/>
                <a:ea typeface="MS PGothic" charset="-128"/>
              </a:rPr>
            </a:br>
            <a:r>
              <a:rPr lang="nl-NL" altLang="x-none" sz="2400" b="1" dirty="0">
                <a:latin typeface="Tahoma" charset="0"/>
                <a:ea typeface="MS PGothic" charset="-128"/>
              </a:rPr>
              <a:t/>
            </a:r>
            <a:br>
              <a:rPr lang="nl-NL" altLang="x-none" sz="2400" b="1" dirty="0">
                <a:latin typeface="Tahoma" charset="0"/>
                <a:ea typeface="MS PGothic" charset="-128"/>
              </a:rPr>
            </a:br>
            <a:r>
              <a:rPr lang="nl-NL" altLang="x-none" sz="1800" b="1" dirty="0" smtClean="0">
                <a:latin typeface="Tahoma" charset="0"/>
                <a:ea typeface="MS PGothic" charset="-128"/>
              </a:rPr>
              <a:t>Lucas </a:t>
            </a:r>
            <a:r>
              <a:rPr lang="nl-NL" altLang="x-none" sz="1800" b="1" dirty="0">
                <a:latin typeface="Tahoma" charset="0"/>
                <a:ea typeface="MS PGothic" charset="-128"/>
              </a:rPr>
              <a:t>van Rossem</a:t>
            </a:r>
            <a:r>
              <a:rPr lang="nl-NL" altLang="x-none" sz="1800" dirty="0">
                <a:latin typeface="Tahoma" charset="0"/>
                <a:ea typeface="MS PGothic" charset="-128"/>
              </a:rPr>
              <a:t/>
            </a:r>
            <a:br>
              <a:rPr lang="nl-NL" altLang="x-none" sz="1800" dirty="0">
                <a:latin typeface="Tahoma" charset="0"/>
                <a:ea typeface="MS PGothic" charset="-128"/>
              </a:rPr>
            </a:br>
            <a:r>
              <a:rPr lang="nl-NL" altLang="x-none" sz="1800" dirty="0">
                <a:latin typeface="Tahoma" charset="0"/>
                <a:ea typeface="MS PGothic" charset="-128"/>
              </a:rPr>
              <a:t/>
            </a:r>
            <a:br>
              <a:rPr lang="nl-NL" altLang="x-none" sz="1800" dirty="0">
                <a:latin typeface="Tahoma" charset="0"/>
                <a:ea typeface="MS PGothic" charset="-128"/>
              </a:rPr>
            </a:br>
            <a:endParaRPr lang="nl-NL" altLang="x-none" sz="1800" i="1" dirty="0">
              <a:latin typeface="Tahoma" charset="0"/>
              <a:ea typeface="MS PGothic" charset="-128"/>
            </a:endParaRPr>
          </a:p>
        </p:txBody>
      </p:sp>
      <p:sp>
        <p:nvSpPr>
          <p:cNvPr id="14338" name="Rectangle 20"/>
          <p:cNvSpPr>
            <a:spLocks noGrp="1" noChangeArrowheads="1"/>
          </p:cNvSpPr>
          <p:nvPr>
            <p:ph type="subTitle" idx="4294967295"/>
          </p:nvPr>
        </p:nvSpPr>
        <p:spPr>
          <a:xfrm>
            <a:off x="1371600" y="5334000"/>
            <a:ext cx="6400800" cy="1143000"/>
          </a:xfrm>
        </p:spPr>
        <p:txBody>
          <a:bodyPr/>
          <a:lstStyle/>
          <a:p>
            <a:pPr marL="0" indent="0" algn="ctr" defTabSz="457200" eaLnBrk="1" hangingPunct="1">
              <a:buFontTx/>
              <a:buNone/>
            </a:pPr>
            <a:endParaRPr lang="nl-NL" altLang="x-none" sz="2000" dirty="0">
              <a:latin typeface="Tahoma" charset="0"/>
              <a:ea typeface="MS PGothic"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p:txBody>
          <a:bodyPr/>
          <a:lstStyle/>
          <a:p>
            <a:pPr eaLnBrk="1" hangingPunct="1"/>
            <a:r>
              <a:rPr lang="nl-NL" altLang="x-none" sz="4000" dirty="0">
                <a:latin typeface="Tahoma" charset="0"/>
                <a:ea typeface="MS PGothic" charset="-128"/>
              </a:rPr>
              <a:t>Onduidelijk risico</a:t>
            </a:r>
          </a:p>
        </p:txBody>
      </p:sp>
      <p:pic>
        <p:nvPicPr>
          <p:cNvPr id="19458" name="Picture 2" descr="nederland_bollenvelden_molens.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371600"/>
            <a:ext cx="86360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bollenschuur.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1371600"/>
            <a:ext cx="86868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bollenschuur in brand.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600" y="1295400"/>
            <a:ext cx="8686800" cy="541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Afbeelding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6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Afbeelding 7"/>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386"/>
            <a:ext cx="4629150" cy="6873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fbeelding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9149" y="10276"/>
            <a:ext cx="4552511"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a:xfrm>
            <a:off x="457200" y="304800"/>
            <a:ext cx="8229600" cy="1143000"/>
          </a:xfrm>
        </p:spPr>
        <p:txBody>
          <a:bodyPr/>
          <a:lstStyle/>
          <a:p>
            <a:pPr eaLnBrk="1" hangingPunct="1"/>
            <a:r>
              <a:rPr lang="nl-NL" altLang="x-none" sz="4000" dirty="0">
                <a:latin typeface="Tahoma" charset="0"/>
                <a:ea typeface="MS PGothic" charset="-128"/>
              </a:rPr>
              <a:t>Incident gevaarlijke stof</a:t>
            </a:r>
          </a:p>
        </p:txBody>
      </p:sp>
      <p:sp>
        <p:nvSpPr>
          <p:cNvPr id="21506" name="Content Placeholder 2"/>
          <p:cNvSpPr>
            <a:spLocks noGrp="1"/>
          </p:cNvSpPr>
          <p:nvPr>
            <p:ph idx="4294967295"/>
          </p:nvPr>
        </p:nvSpPr>
        <p:spPr>
          <a:xfrm>
            <a:off x="457200" y="1600200"/>
            <a:ext cx="8382000" cy="5029200"/>
          </a:xfrm>
        </p:spPr>
        <p:txBody>
          <a:bodyPr/>
          <a:lstStyle/>
          <a:p>
            <a:pPr eaLnBrk="1" hangingPunct="1">
              <a:lnSpc>
                <a:spcPct val="90000"/>
              </a:lnSpc>
            </a:pPr>
            <a:r>
              <a:rPr lang="nl-NL" altLang="x-none" sz="2400" dirty="0" smtClean="0">
                <a:latin typeface="Tahoma" charset="0"/>
                <a:ea typeface="MS PGothic" charset="-128"/>
              </a:rPr>
              <a:t>Onverwacht &amp; overal </a:t>
            </a:r>
          </a:p>
          <a:p>
            <a:pPr eaLnBrk="1" hangingPunct="1">
              <a:lnSpc>
                <a:spcPct val="90000"/>
              </a:lnSpc>
            </a:pPr>
            <a:r>
              <a:rPr lang="nl-NL" altLang="x-none" sz="2400" dirty="0" smtClean="0">
                <a:latin typeface="Tahoma" charset="0"/>
                <a:ea typeface="MS PGothic" charset="-128"/>
              </a:rPr>
              <a:t>Vooral 1-2 persoons </a:t>
            </a:r>
            <a:r>
              <a:rPr lang="nl-NL" altLang="nl-NL" sz="2400" dirty="0" smtClean="0">
                <a:latin typeface="Tahoma" charset="0"/>
                <a:ea typeface="MS PGothic" charset="-128"/>
              </a:rPr>
              <a:t>“</a:t>
            </a:r>
            <a:r>
              <a:rPr lang="nl-NL" altLang="x-none" sz="2400" dirty="0" smtClean="0">
                <a:latin typeface="Tahoma" charset="0"/>
                <a:ea typeface="MS PGothic" charset="-128"/>
              </a:rPr>
              <a:t>rampen</a:t>
            </a:r>
            <a:r>
              <a:rPr lang="nl-NL" altLang="nl-NL" sz="2400" dirty="0" smtClean="0">
                <a:latin typeface="Tahoma" charset="0"/>
                <a:ea typeface="MS PGothic" charset="-128"/>
              </a:rPr>
              <a:t>”</a:t>
            </a:r>
          </a:p>
          <a:p>
            <a:pPr eaLnBrk="1" hangingPunct="1">
              <a:lnSpc>
                <a:spcPct val="90000"/>
              </a:lnSpc>
            </a:pPr>
            <a:r>
              <a:rPr lang="nl-NL" altLang="x-none" sz="2400" dirty="0" smtClean="0">
                <a:latin typeface="Tahoma" charset="0"/>
                <a:ea typeface="MS PGothic" charset="-128"/>
              </a:rPr>
              <a:t>Uitzondering: terrorisme</a:t>
            </a:r>
          </a:p>
          <a:p>
            <a:pPr eaLnBrk="1" hangingPunct="1">
              <a:lnSpc>
                <a:spcPct val="90000"/>
              </a:lnSpc>
            </a:pPr>
            <a:r>
              <a:rPr lang="nl-NL" altLang="x-none" sz="2400" dirty="0" smtClean="0">
                <a:latin typeface="Tahoma" charset="0"/>
                <a:ea typeface="MS PGothic" charset="-128"/>
              </a:rPr>
              <a:t>Primaire/</a:t>
            </a:r>
            <a:r>
              <a:rPr lang="nl-NL" altLang="x-none" sz="2400" b="1" u="sng" dirty="0" smtClean="0">
                <a:latin typeface="Tahoma" charset="0"/>
                <a:ea typeface="MS PGothic" charset="-128"/>
              </a:rPr>
              <a:t>secundaire</a:t>
            </a:r>
            <a:r>
              <a:rPr lang="nl-NL" altLang="x-none" sz="2400" dirty="0" smtClean="0">
                <a:latin typeface="Tahoma" charset="0"/>
                <a:ea typeface="MS PGothic" charset="-128"/>
              </a:rPr>
              <a:t> besmetting</a:t>
            </a:r>
          </a:p>
          <a:p>
            <a:pPr lvl="2" eaLnBrk="1" hangingPunct="1">
              <a:lnSpc>
                <a:spcPct val="90000"/>
              </a:lnSpc>
            </a:pPr>
            <a:r>
              <a:rPr lang="nl-NL" altLang="x-none" dirty="0" smtClean="0">
                <a:latin typeface="Tahoma" charset="0"/>
              </a:rPr>
              <a:t>Risico</a:t>
            </a:r>
            <a:r>
              <a:rPr lang="nl-NL" altLang="nl-NL" dirty="0" smtClean="0">
                <a:latin typeface="Tahoma" charset="0"/>
              </a:rPr>
              <a:t>’</a:t>
            </a:r>
            <a:r>
              <a:rPr lang="nl-NL" altLang="x-none" dirty="0" smtClean="0">
                <a:latin typeface="Tahoma" charset="0"/>
              </a:rPr>
              <a:t>s voor slachtoffers &amp; hulpverleners</a:t>
            </a:r>
          </a:p>
          <a:p>
            <a:pPr eaLnBrk="1" hangingPunct="1">
              <a:lnSpc>
                <a:spcPct val="90000"/>
              </a:lnSpc>
            </a:pPr>
            <a:endParaRPr lang="nl-NL" altLang="x-none" sz="2400" dirty="0" smtClean="0">
              <a:latin typeface="Tahoma" charset="0"/>
              <a:ea typeface="MS PGothic" charset="-128"/>
            </a:endParaRPr>
          </a:p>
          <a:p>
            <a:pPr eaLnBrk="1" hangingPunct="1">
              <a:lnSpc>
                <a:spcPct val="90000"/>
              </a:lnSpc>
            </a:pPr>
            <a:r>
              <a:rPr lang="nl-NL" altLang="x-none" sz="2400" dirty="0" smtClean="0">
                <a:latin typeface="Tahoma" charset="0"/>
                <a:ea typeface="MS PGothic" charset="-128"/>
              </a:rPr>
              <a:t>Gevolg van besmetting bepaald door:</a:t>
            </a:r>
          </a:p>
          <a:p>
            <a:pPr lvl="2" eaLnBrk="1" hangingPunct="1">
              <a:lnSpc>
                <a:spcPct val="90000"/>
              </a:lnSpc>
            </a:pPr>
            <a:r>
              <a:rPr lang="nl-NL" altLang="x-none" dirty="0" smtClean="0">
                <a:latin typeface="Tahoma" charset="0"/>
              </a:rPr>
              <a:t>Stof: chemische/fysische eigenschappen</a:t>
            </a:r>
          </a:p>
          <a:p>
            <a:pPr lvl="2" eaLnBrk="1" hangingPunct="1">
              <a:lnSpc>
                <a:spcPct val="90000"/>
              </a:lnSpc>
            </a:pPr>
            <a:r>
              <a:rPr lang="nl-NL" altLang="x-none" dirty="0" smtClean="0">
                <a:latin typeface="Tahoma" charset="0"/>
              </a:rPr>
              <a:t>Route + duur blootstelling/besmetting</a:t>
            </a:r>
          </a:p>
          <a:p>
            <a:pPr lvl="2" eaLnBrk="1" hangingPunct="1">
              <a:lnSpc>
                <a:spcPct val="90000"/>
              </a:lnSpc>
            </a:pPr>
            <a:r>
              <a:rPr lang="nl-NL" altLang="x-none" dirty="0" smtClean="0">
                <a:latin typeface="Tahoma" charset="0"/>
              </a:rPr>
              <a:t>Decontaminatie mogelijk: nat/droog?</a:t>
            </a:r>
          </a:p>
          <a:p>
            <a:pPr lvl="2" eaLnBrk="1" hangingPunct="1">
              <a:lnSpc>
                <a:spcPct val="90000"/>
              </a:lnSpc>
            </a:pPr>
            <a:r>
              <a:rPr lang="nl-NL" altLang="x-none" dirty="0" smtClean="0">
                <a:latin typeface="Tahoma" charset="0"/>
              </a:rPr>
              <a:t>Gezondheidseffecten: </a:t>
            </a:r>
          </a:p>
          <a:p>
            <a:pPr lvl="3" eaLnBrk="1" hangingPunct="1">
              <a:lnSpc>
                <a:spcPct val="90000"/>
              </a:lnSpc>
            </a:pPr>
            <a:r>
              <a:rPr lang="nl-NL" altLang="x-none" sz="2400" dirty="0" smtClean="0">
                <a:latin typeface="Tahoma" charset="0"/>
              </a:rPr>
              <a:t>lokaal/systemisch   acuut/chronisch</a:t>
            </a:r>
            <a:endParaRPr lang="nl-NL" altLang="x-none" sz="2400" dirty="0">
              <a:latin typeface="Tahoma" charset="0"/>
            </a:endParaRPr>
          </a:p>
        </p:txBody>
      </p:sp>
      <p:pic>
        <p:nvPicPr>
          <p:cNvPr id="2" name="Afbeelding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24128" y="1916832"/>
            <a:ext cx="3214522" cy="92464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a:xfrm>
            <a:off x="457200" y="304800"/>
            <a:ext cx="8229600" cy="1143000"/>
          </a:xfrm>
        </p:spPr>
        <p:txBody>
          <a:bodyPr/>
          <a:lstStyle/>
          <a:p>
            <a:pPr eaLnBrk="1" hangingPunct="1"/>
            <a:r>
              <a:rPr lang="nl-NL" altLang="x-none" sz="4000" dirty="0">
                <a:latin typeface="Tahoma" charset="0"/>
                <a:ea typeface="MS PGothic" charset="-128"/>
              </a:rPr>
              <a:t>Wie heeft de juiste informatie</a:t>
            </a:r>
          </a:p>
        </p:txBody>
      </p:sp>
      <p:sp>
        <p:nvSpPr>
          <p:cNvPr id="23554" name="Content Placeholder 2"/>
          <p:cNvSpPr>
            <a:spLocks noGrp="1"/>
          </p:cNvSpPr>
          <p:nvPr>
            <p:ph idx="4294967295"/>
          </p:nvPr>
        </p:nvSpPr>
        <p:spPr/>
        <p:txBody>
          <a:bodyPr/>
          <a:lstStyle/>
          <a:p>
            <a:pPr eaLnBrk="1" hangingPunct="1">
              <a:lnSpc>
                <a:spcPct val="90000"/>
              </a:lnSpc>
            </a:pPr>
            <a:r>
              <a:rPr lang="nl-NL" altLang="x-none" sz="2400" dirty="0">
                <a:latin typeface="Tahoma" charset="0"/>
                <a:ea typeface="MS PGothic" charset="-128"/>
              </a:rPr>
              <a:t>Meldkamer Ambulance (VN-nummer)</a:t>
            </a:r>
          </a:p>
          <a:p>
            <a:pPr eaLnBrk="1" hangingPunct="1">
              <a:lnSpc>
                <a:spcPct val="90000"/>
              </a:lnSpc>
            </a:pPr>
            <a:endParaRPr lang="nl-NL" altLang="x-none" sz="2400" dirty="0">
              <a:latin typeface="Tahoma" charset="0"/>
              <a:ea typeface="MS PGothic" charset="-128"/>
            </a:endParaRPr>
          </a:p>
          <a:p>
            <a:pPr eaLnBrk="1" hangingPunct="1">
              <a:lnSpc>
                <a:spcPct val="90000"/>
              </a:lnSpc>
            </a:pPr>
            <a:r>
              <a:rPr lang="nl-NL" altLang="x-none" sz="2400" dirty="0">
                <a:latin typeface="Tahoma" charset="0"/>
                <a:ea typeface="MS PGothic" charset="-128"/>
              </a:rPr>
              <a:t>Brandweer:</a:t>
            </a:r>
          </a:p>
          <a:p>
            <a:pPr lvl="2" eaLnBrk="1" hangingPunct="1">
              <a:lnSpc>
                <a:spcPct val="90000"/>
              </a:lnSpc>
            </a:pPr>
            <a:r>
              <a:rPr lang="nl-NL" altLang="x-none" dirty="0">
                <a:latin typeface="Tahoma" charset="0"/>
              </a:rPr>
              <a:t>Adviseur Gevaarlijke Stoffen (AGS)</a:t>
            </a:r>
          </a:p>
          <a:p>
            <a:pPr eaLnBrk="1" hangingPunct="1">
              <a:lnSpc>
                <a:spcPct val="90000"/>
              </a:lnSpc>
            </a:pPr>
            <a:endParaRPr lang="nl-NL" altLang="x-none" sz="2400" dirty="0">
              <a:latin typeface="Tahoma" charset="0"/>
              <a:ea typeface="MS PGothic" charset="-128"/>
            </a:endParaRPr>
          </a:p>
          <a:p>
            <a:pPr eaLnBrk="1" hangingPunct="1">
              <a:lnSpc>
                <a:spcPct val="90000"/>
              </a:lnSpc>
            </a:pPr>
            <a:r>
              <a:rPr lang="nl-NL" altLang="x-none" sz="2400" dirty="0">
                <a:latin typeface="Tahoma" charset="0"/>
                <a:ea typeface="MS PGothic" charset="-128"/>
              </a:rPr>
              <a:t>GHOR:</a:t>
            </a:r>
          </a:p>
          <a:p>
            <a:pPr lvl="2" eaLnBrk="1" hangingPunct="1">
              <a:lnSpc>
                <a:spcPct val="90000"/>
              </a:lnSpc>
            </a:pPr>
            <a:r>
              <a:rPr lang="nl-NL" altLang="x-none" dirty="0">
                <a:latin typeface="Tahoma" charset="0"/>
              </a:rPr>
              <a:t>Gezondheidskundig Adviseur Gevaarlijke Stoffen (GAGS)</a:t>
            </a:r>
          </a:p>
          <a:p>
            <a:pPr lvl="2" eaLnBrk="1" hangingPunct="1">
              <a:lnSpc>
                <a:spcPct val="90000"/>
              </a:lnSpc>
            </a:pPr>
            <a:r>
              <a:rPr lang="nl-NL" altLang="x-none" dirty="0">
                <a:latin typeface="Tahoma" charset="0"/>
              </a:rPr>
              <a:t>NVIC</a:t>
            </a:r>
          </a:p>
        </p:txBody>
      </p:sp>
      <p:sp>
        <p:nvSpPr>
          <p:cNvPr id="23555" name="AutoShape 4" descr="Z"/>
          <p:cNvSpPr>
            <a:spLocks noChangeAspect="1" noChangeArrowheads="1"/>
          </p:cNvSpPr>
          <p:nvPr/>
        </p:nvSpPr>
        <p:spPr bwMode="auto">
          <a:xfrm>
            <a:off x="84138" y="-20638"/>
            <a:ext cx="876300" cy="762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Arial" charset="0"/>
                <a:ea typeface="MS PGothic" charset="-128"/>
              </a:defRPr>
            </a:lvl1pPr>
            <a:lvl2pPr marL="742950" indent="-285750" defTabSz="457200">
              <a:defRPr sz="2400">
                <a:solidFill>
                  <a:schemeClr val="tx1"/>
                </a:solidFill>
                <a:latin typeface="Arial" charset="0"/>
                <a:ea typeface="MS PGothic" charset="-128"/>
              </a:defRPr>
            </a:lvl2pPr>
            <a:lvl3pPr marL="1143000" indent="-228600" defTabSz="457200">
              <a:defRPr sz="2400">
                <a:solidFill>
                  <a:schemeClr val="tx1"/>
                </a:solidFill>
                <a:latin typeface="Arial" charset="0"/>
                <a:ea typeface="MS PGothic" charset="-128"/>
              </a:defRPr>
            </a:lvl3pPr>
            <a:lvl4pPr marL="1600200" indent="-228600" defTabSz="457200">
              <a:defRPr sz="2400">
                <a:solidFill>
                  <a:schemeClr val="tx1"/>
                </a:solidFill>
                <a:latin typeface="Arial" charset="0"/>
                <a:ea typeface="MS PGothic" charset="-128"/>
              </a:defRPr>
            </a:lvl4pPr>
            <a:lvl5pPr marL="2057400" indent="-228600" defTabSz="4572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endParaRPr lang="x-none" altLang="x-none" sz="1800">
              <a:latin typeface="Calibri" charset="0"/>
            </a:endParaRPr>
          </a:p>
        </p:txBody>
      </p:sp>
      <p:sp>
        <p:nvSpPr>
          <p:cNvPr id="23556" name="AutoShape 5" descr="Z"/>
          <p:cNvSpPr>
            <a:spLocks noChangeAspect="1" noChangeArrowheads="1"/>
          </p:cNvSpPr>
          <p:nvPr/>
        </p:nvSpPr>
        <p:spPr bwMode="auto">
          <a:xfrm>
            <a:off x="84138" y="-20638"/>
            <a:ext cx="876300" cy="762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Arial" charset="0"/>
                <a:ea typeface="MS PGothic" charset="-128"/>
              </a:defRPr>
            </a:lvl1pPr>
            <a:lvl2pPr marL="742950" indent="-285750" defTabSz="457200">
              <a:defRPr sz="2400">
                <a:solidFill>
                  <a:schemeClr val="tx1"/>
                </a:solidFill>
                <a:latin typeface="Arial" charset="0"/>
                <a:ea typeface="MS PGothic" charset="-128"/>
              </a:defRPr>
            </a:lvl2pPr>
            <a:lvl3pPr marL="1143000" indent="-228600" defTabSz="457200">
              <a:defRPr sz="2400">
                <a:solidFill>
                  <a:schemeClr val="tx1"/>
                </a:solidFill>
                <a:latin typeface="Arial" charset="0"/>
                <a:ea typeface="MS PGothic" charset="-128"/>
              </a:defRPr>
            </a:lvl3pPr>
            <a:lvl4pPr marL="1600200" indent="-228600" defTabSz="457200">
              <a:defRPr sz="2400">
                <a:solidFill>
                  <a:schemeClr val="tx1"/>
                </a:solidFill>
                <a:latin typeface="Arial" charset="0"/>
                <a:ea typeface="MS PGothic" charset="-128"/>
              </a:defRPr>
            </a:lvl4pPr>
            <a:lvl5pPr marL="2057400" indent="-228600" defTabSz="4572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endParaRPr lang="x-none" altLang="x-none" sz="1800">
              <a:latin typeface="Calibri" charset="0"/>
            </a:endParaRPr>
          </a:p>
        </p:txBody>
      </p:sp>
      <p:pic>
        <p:nvPicPr>
          <p:cNvPr id="23557" name="Picture 6" descr="hd_12-20-00-2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86600" y="1752600"/>
            <a:ext cx="1104900"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idx="4294967295"/>
          </p:nvPr>
        </p:nvSpPr>
        <p:spPr/>
        <p:txBody>
          <a:bodyPr/>
          <a:lstStyle/>
          <a:p>
            <a:pPr eaLnBrk="1" hangingPunct="1"/>
            <a:r>
              <a:rPr lang="nl-NL" altLang="x-none" sz="4000" dirty="0">
                <a:latin typeface="Tahoma" charset="0"/>
                <a:ea typeface="MS PGothic" charset="-128"/>
              </a:rPr>
              <a:t>Herkenning</a:t>
            </a:r>
          </a:p>
        </p:txBody>
      </p:sp>
      <p:sp>
        <p:nvSpPr>
          <p:cNvPr id="24578" name="Rectangle 3"/>
          <p:cNvSpPr>
            <a:spLocks noGrp="1" noChangeArrowheads="1"/>
          </p:cNvSpPr>
          <p:nvPr>
            <p:ph type="body" idx="4294967295"/>
          </p:nvPr>
        </p:nvSpPr>
        <p:spPr/>
        <p:txBody>
          <a:bodyPr/>
          <a:lstStyle/>
          <a:p>
            <a:pPr eaLnBrk="1" hangingPunct="1"/>
            <a:r>
              <a:rPr lang="nl-NL" altLang="x-none" sz="2400" dirty="0">
                <a:latin typeface="Tahoma" charset="0"/>
                <a:ea typeface="MS PGothic" charset="-128"/>
              </a:rPr>
              <a:t>Vooraankondiging MKA</a:t>
            </a:r>
          </a:p>
          <a:p>
            <a:pPr eaLnBrk="1" hangingPunct="1"/>
            <a:r>
              <a:rPr lang="nl-NL" altLang="x-none" sz="2400" dirty="0">
                <a:latin typeface="Tahoma" charset="0"/>
                <a:ea typeface="MS PGothic" charset="-128"/>
              </a:rPr>
              <a:t>Patiënt vertelt spontaan</a:t>
            </a:r>
          </a:p>
          <a:p>
            <a:pPr eaLnBrk="1" hangingPunct="1"/>
            <a:r>
              <a:rPr lang="nl-NL" altLang="x-none" sz="2400" dirty="0">
                <a:latin typeface="Tahoma" charset="0"/>
                <a:ea typeface="MS PGothic" charset="-128"/>
              </a:rPr>
              <a:t>Zichtbare besmetting</a:t>
            </a:r>
          </a:p>
          <a:p>
            <a:pPr eaLnBrk="1" hangingPunct="1"/>
            <a:r>
              <a:rPr lang="nl-NL" altLang="x-none" sz="2400" dirty="0">
                <a:latin typeface="Tahoma" charset="0"/>
                <a:ea typeface="MS PGothic" charset="-128"/>
              </a:rPr>
              <a:t>Waarschuwende factoren (geur)</a:t>
            </a:r>
          </a:p>
          <a:p>
            <a:pPr eaLnBrk="1" hangingPunct="1"/>
            <a:r>
              <a:rPr lang="nl-NL" altLang="x-none" sz="2400" dirty="0">
                <a:latin typeface="Tahoma" charset="0"/>
                <a:ea typeface="MS PGothic" charset="-128"/>
              </a:rPr>
              <a:t>Klachten/symptomen</a:t>
            </a:r>
          </a:p>
          <a:p>
            <a:pPr eaLnBrk="1" hangingPunct="1"/>
            <a:r>
              <a:rPr lang="nl-NL" altLang="x-none" sz="2400" dirty="0">
                <a:latin typeface="Tahoma" charset="0"/>
                <a:ea typeface="MS PGothic" charset="-128"/>
              </a:rPr>
              <a:t>Anamnese </a:t>
            </a:r>
          </a:p>
          <a:p>
            <a:pPr eaLnBrk="1" hangingPunct="1"/>
            <a:endParaRPr lang="nl-NL" altLang="x-none" sz="2400" dirty="0">
              <a:latin typeface="Tahoma" charset="0"/>
              <a:ea typeface="MS PGothic" charset="-128"/>
            </a:endParaRPr>
          </a:p>
        </p:txBody>
      </p:sp>
      <p:pic>
        <p:nvPicPr>
          <p:cNvPr id="24579" name="Afbeelding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53200" y="3429000"/>
            <a:ext cx="180657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idx="4294967295"/>
          </p:nvPr>
        </p:nvSpPr>
        <p:spPr>
          <a:xfrm>
            <a:off x="457200" y="304800"/>
            <a:ext cx="8229600" cy="1143000"/>
          </a:xfrm>
        </p:spPr>
        <p:txBody>
          <a:bodyPr/>
          <a:lstStyle/>
          <a:p>
            <a:pPr eaLnBrk="1" hangingPunct="1"/>
            <a:r>
              <a:rPr lang="nl-NL" altLang="x-none" sz="4000">
                <a:latin typeface="Tahoma" charset="0"/>
                <a:ea typeface="MS PGothic" charset="-128"/>
              </a:rPr>
              <a:t>Voorbereiding ziekenhuis</a:t>
            </a:r>
          </a:p>
        </p:txBody>
      </p:sp>
      <p:sp>
        <p:nvSpPr>
          <p:cNvPr id="26626" name="Content Placeholder 2"/>
          <p:cNvSpPr>
            <a:spLocks noGrp="1"/>
          </p:cNvSpPr>
          <p:nvPr>
            <p:ph idx="4294967295"/>
          </p:nvPr>
        </p:nvSpPr>
        <p:spPr>
          <a:xfrm>
            <a:off x="457200" y="1600200"/>
            <a:ext cx="8229600" cy="4648200"/>
          </a:xfrm>
        </p:spPr>
        <p:txBody>
          <a:bodyPr/>
          <a:lstStyle/>
          <a:p>
            <a:pPr eaLnBrk="1" hangingPunct="1"/>
            <a:endParaRPr lang="nl-NL" altLang="x-none" dirty="0">
              <a:ea typeface="MS PGothic" charset="-128"/>
            </a:endParaRPr>
          </a:p>
          <a:p>
            <a:pPr eaLnBrk="1" hangingPunct="1"/>
            <a:r>
              <a:rPr lang="nl-NL" altLang="x-none" sz="2400" dirty="0">
                <a:latin typeface="Tahoma" charset="0"/>
                <a:ea typeface="MS PGothic" charset="-128"/>
              </a:rPr>
              <a:t>Zelfverwijzers: komen onaangekondigd en snel</a:t>
            </a:r>
          </a:p>
          <a:p>
            <a:pPr eaLnBrk="1" hangingPunct="1"/>
            <a:r>
              <a:rPr lang="nl-NL" altLang="x-none" sz="2400" dirty="0">
                <a:latin typeface="Tahoma" charset="0"/>
                <a:ea typeface="MS PGothic" charset="-128"/>
              </a:rPr>
              <a:t>Risicobeoordeling van betrokken stof kost </a:t>
            </a:r>
            <a:r>
              <a:rPr lang="nl-NL" altLang="x-none" sz="2400" dirty="0" smtClean="0">
                <a:latin typeface="Tahoma" charset="0"/>
                <a:ea typeface="MS PGothic" charset="-128"/>
              </a:rPr>
              <a:t>tijd</a:t>
            </a:r>
          </a:p>
          <a:p>
            <a:pPr eaLnBrk="1" hangingPunct="1"/>
            <a:r>
              <a:rPr lang="nl-NL" altLang="x-none" sz="2400" dirty="0" smtClean="0">
                <a:latin typeface="Tahoma" charset="0"/>
                <a:ea typeface="MS PGothic" charset="-128"/>
              </a:rPr>
              <a:t>Blootgesteld of besmet?</a:t>
            </a:r>
            <a:endParaRPr lang="nl-NL" altLang="x-none" sz="2400" dirty="0">
              <a:latin typeface="Tahoma" charset="0"/>
              <a:ea typeface="MS PGothic" charset="-128"/>
            </a:endParaRPr>
          </a:p>
          <a:p>
            <a:pPr eaLnBrk="1" hangingPunct="1"/>
            <a:r>
              <a:rPr lang="nl-NL" altLang="x-none" sz="2400" dirty="0" smtClean="0">
                <a:latin typeface="Tahoma" charset="0"/>
                <a:ea typeface="MS PGothic" charset="-128"/>
              </a:rPr>
              <a:t>Decontaminatie </a:t>
            </a:r>
            <a:r>
              <a:rPr lang="nl-NL" altLang="x-none" sz="2400" dirty="0">
                <a:latin typeface="Tahoma" charset="0"/>
                <a:ea typeface="MS PGothic" charset="-128"/>
              </a:rPr>
              <a:t>nodig? </a:t>
            </a:r>
            <a:r>
              <a:rPr lang="nl-NL" altLang="x-none" sz="2400" dirty="0" smtClean="0">
                <a:latin typeface="Tahoma" charset="0"/>
                <a:ea typeface="MS PGothic" charset="-128"/>
              </a:rPr>
              <a:t>Advies </a:t>
            </a:r>
            <a:r>
              <a:rPr lang="nl-NL" altLang="x-none" sz="2400" dirty="0">
                <a:latin typeface="Tahoma" charset="0"/>
                <a:ea typeface="MS PGothic" charset="-128"/>
              </a:rPr>
              <a:t>GAGS via </a:t>
            </a:r>
            <a:r>
              <a:rPr lang="nl-NL" altLang="x-none" sz="2400" dirty="0" smtClean="0">
                <a:latin typeface="Tahoma" charset="0"/>
                <a:ea typeface="MS PGothic" charset="-128"/>
              </a:rPr>
              <a:t>GHOR</a:t>
            </a:r>
            <a:endParaRPr lang="nl-NL" altLang="x-none" sz="2400" dirty="0">
              <a:latin typeface="Tahoma" charset="0"/>
              <a:ea typeface="MS PGothic" charset="-128"/>
            </a:endParaRPr>
          </a:p>
          <a:p>
            <a:pPr eaLnBrk="1" hangingPunct="1"/>
            <a:r>
              <a:rPr lang="nl-NL" altLang="x-none" sz="2400" dirty="0">
                <a:latin typeface="Tahoma" charset="0"/>
                <a:ea typeface="MS PGothic" charset="-128"/>
              </a:rPr>
              <a:t>Eerst behandelen of eerst ontsmetten?</a:t>
            </a:r>
          </a:p>
          <a:p>
            <a:pPr eaLnBrk="1" hangingPunct="1">
              <a:buFontTx/>
              <a:buNone/>
            </a:pPr>
            <a:endParaRPr lang="nl-NL" altLang="x-none" sz="2400" dirty="0">
              <a:latin typeface="Tahoma" charset="0"/>
              <a:ea typeface="MS PGothic" charset="-128"/>
            </a:endParaRPr>
          </a:p>
          <a:p>
            <a:pPr eaLnBrk="1" hangingPunct="1">
              <a:buFontTx/>
              <a:buNone/>
            </a:pPr>
            <a:r>
              <a:rPr lang="nl-NL" altLang="x-none" sz="2400" dirty="0">
                <a:latin typeface="Tahoma" charset="0"/>
                <a:ea typeface="MS PGothic" charset="-128"/>
              </a:rPr>
              <a:t>Twee typen decontaminatie:</a:t>
            </a:r>
          </a:p>
          <a:p>
            <a:pPr lvl="1" eaLnBrk="1" hangingPunct="1"/>
            <a:r>
              <a:rPr lang="nl-NL" altLang="x-none" sz="2400" b="1" u="sng" dirty="0">
                <a:latin typeface="Tahoma" charset="0"/>
              </a:rPr>
              <a:t>Droog</a:t>
            </a:r>
            <a:r>
              <a:rPr lang="nl-NL" altLang="x-none" sz="2400" dirty="0">
                <a:latin typeface="Tahoma" charset="0"/>
              </a:rPr>
              <a:t>: kleding uit, ventileren, schone (nood-)kleding</a:t>
            </a:r>
          </a:p>
          <a:p>
            <a:pPr lvl="1" eaLnBrk="1" hangingPunct="1"/>
            <a:r>
              <a:rPr lang="nl-NL" altLang="x-none" sz="2400" b="1" u="sng" dirty="0">
                <a:latin typeface="Tahoma" charset="0"/>
              </a:rPr>
              <a:t>Nat</a:t>
            </a:r>
            <a:r>
              <a:rPr lang="nl-NL" altLang="x-none" sz="2400" dirty="0">
                <a:latin typeface="Tahoma" charset="0"/>
              </a:rPr>
              <a:t>: kleding uit, zacht wassen lauw water &amp; zeep, daarna schone kleding</a:t>
            </a:r>
          </a:p>
          <a:p>
            <a:pPr eaLnBrk="1" hangingPunct="1">
              <a:buFontTx/>
              <a:buNone/>
            </a:pPr>
            <a:endParaRPr lang="nl-NL" altLang="x-none" dirty="0">
              <a:ea typeface="MS PGothic"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el 3"/>
          <p:cNvSpPr>
            <a:spLocks noGrp="1"/>
          </p:cNvSpPr>
          <p:nvPr>
            <p:ph type="title" idx="4294967295"/>
          </p:nvPr>
        </p:nvSpPr>
        <p:spPr/>
        <p:txBody>
          <a:bodyPr anchor="b"/>
          <a:lstStyle/>
          <a:p>
            <a:pPr eaLnBrk="1" hangingPunct="1"/>
            <a:r>
              <a:rPr lang="nl-NL" altLang="x-none">
                <a:ea typeface="MS PGothic" charset="-128"/>
              </a:rPr>
              <a:t>Doel ontsmetting</a:t>
            </a:r>
          </a:p>
        </p:txBody>
      </p:sp>
      <p:sp>
        <p:nvSpPr>
          <p:cNvPr id="29698" name="Tijdelijke aanduiding voor inhoud 4"/>
          <p:cNvSpPr>
            <a:spLocks noGrp="1"/>
          </p:cNvSpPr>
          <p:nvPr>
            <p:ph idx="4294967295"/>
          </p:nvPr>
        </p:nvSpPr>
        <p:spPr>
          <a:xfrm>
            <a:off x="900113" y="1844675"/>
            <a:ext cx="7315200" cy="4824413"/>
          </a:xfrm>
        </p:spPr>
        <p:txBody>
          <a:bodyPr/>
          <a:lstStyle/>
          <a:p>
            <a:pPr marL="46037" indent="0" eaLnBrk="1" hangingPunct="1">
              <a:buNone/>
            </a:pPr>
            <a:r>
              <a:rPr lang="nl-NL" altLang="x-none" sz="2400" dirty="0">
                <a:ea typeface="MS PGothic" charset="-128"/>
              </a:rPr>
              <a:t>Mensen vrij maken van besmettende stof, zodat daardoor geen </a:t>
            </a:r>
            <a:r>
              <a:rPr lang="nl-NL" altLang="x-none" sz="2400" i="1" dirty="0">
                <a:ea typeface="MS PGothic" charset="-128"/>
              </a:rPr>
              <a:t>gezondheidsschade </a:t>
            </a:r>
            <a:r>
              <a:rPr lang="nl-NL" altLang="x-none" sz="2400" dirty="0">
                <a:ea typeface="MS PGothic" charset="-128"/>
              </a:rPr>
              <a:t>meer kan ontstaan. </a:t>
            </a:r>
          </a:p>
          <a:p>
            <a:pPr marL="228600" indent="-182563" eaLnBrk="1" hangingPunct="1"/>
            <a:endParaRPr lang="nl-NL" altLang="x-none" dirty="0">
              <a:ea typeface="MS PGothic" charset="-128"/>
            </a:endParaRPr>
          </a:p>
          <a:p>
            <a:pPr marL="228600" indent="-182563" eaLnBrk="1" hangingPunct="1"/>
            <a:endParaRPr lang="nl-NL" altLang="x-none" dirty="0">
              <a:ea typeface="MS PGothic" charset="-128"/>
            </a:endParaRPr>
          </a:p>
          <a:p>
            <a:pPr marL="228600" indent="-182563" eaLnBrk="1" hangingPunct="1"/>
            <a:endParaRPr lang="nl-NL" altLang="x-none" dirty="0" smtClean="0">
              <a:ea typeface="MS PGothic" charset="-128"/>
            </a:endParaRPr>
          </a:p>
          <a:p>
            <a:pPr marL="228600" indent="-182563" eaLnBrk="1" hangingPunct="1"/>
            <a:endParaRPr lang="nl-NL" altLang="x-none" dirty="0" smtClean="0">
              <a:ea typeface="MS PGothic" charset="-128"/>
            </a:endParaRPr>
          </a:p>
          <a:p>
            <a:pPr marL="228600" indent="-182563" eaLnBrk="1" hangingPunct="1"/>
            <a:endParaRPr lang="nl-NL" altLang="x-none" dirty="0">
              <a:ea typeface="MS PGothic" charset="-128"/>
            </a:endParaRPr>
          </a:p>
          <a:p>
            <a:pPr marL="46037" indent="0" eaLnBrk="1" hangingPunct="1">
              <a:buNone/>
            </a:pPr>
            <a:r>
              <a:rPr lang="nl-NL" altLang="x-none" dirty="0">
                <a:ea typeface="MS PGothic" charset="-128"/>
              </a:rPr>
              <a:t>The solution </a:t>
            </a:r>
            <a:r>
              <a:rPr lang="nl-NL" altLang="x-none" dirty="0" err="1">
                <a:ea typeface="MS PGothic" charset="-128"/>
              </a:rPr>
              <a:t>to</a:t>
            </a:r>
            <a:r>
              <a:rPr lang="nl-NL" altLang="x-none" dirty="0">
                <a:ea typeface="MS PGothic" charset="-128"/>
              </a:rPr>
              <a:t> </a:t>
            </a:r>
            <a:r>
              <a:rPr lang="nl-NL" altLang="x-none" dirty="0" err="1">
                <a:ea typeface="MS PGothic" charset="-128"/>
              </a:rPr>
              <a:t>the</a:t>
            </a:r>
            <a:r>
              <a:rPr lang="nl-NL" altLang="x-none" dirty="0">
                <a:ea typeface="MS PGothic" charset="-128"/>
              </a:rPr>
              <a:t> </a:t>
            </a:r>
            <a:r>
              <a:rPr lang="nl-NL" altLang="x-none" dirty="0" err="1">
                <a:ea typeface="MS PGothic" charset="-128"/>
              </a:rPr>
              <a:t>pollution</a:t>
            </a:r>
            <a:r>
              <a:rPr lang="nl-NL" altLang="x-none" dirty="0">
                <a:ea typeface="MS PGothic" charset="-128"/>
              </a:rPr>
              <a:t> is </a:t>
            </a:r>
            <a:r>
              <a:rPr lang="nl-NL" altLang="x-none" dirty="0" err="1">
                <a:ea typeface="MS PGothic" charset="-128"/>
              </a:rPr>
              <a:t>dilution</a:t>
            </a:r>
            <a:endParaRPr lang="nl-NL" altLang="x-none" dirty="0">
              <a:ea typeface="MS PGothic" charset="-128"/>
            </a:endParaRPr>
          </a:p>
          <a:p>
            <a:pPr marL="228600" indent="-182563" eaLnBrk="1" hangingPunct="1"/>
            <a:endParaRPr lang="nl-NL" altLang="x-none" dirty="0">
              <a:ea typeface="MS PGothic" charset="-128"/>
            </a:endParaRPr>
          </a:p>
        </p:txBody>
      </p:sp>
      <p:pic>
        <p:nvPicPr>
          <p:cNvPr id="29699" name="Afbeelding 1" descr="Schermafbeelding 2014-04-30 om 10.45.27.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59338" y="3357563"/>
            <a:ext cx="3457575" cy="237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p:txBody>
          <a:bodyPr/>
          <a:lstStyle/>
          <a:p>
            <a:pPr eaLnBrk="1" hangingPunct="1"/>
            <a:r>
              <a:rPr lang="nl-NL" altLang="x-none" sz="4000" dirty="0" smtClean="0">
                <a:latin typeface="Tahoma" charset="0"/>
                <a:ea typeface="MS PGothic" charset="-128"/>
              </a:rPr>
              <a:t>Ontsmetting</a:t>
            </a:r>
            <a:endParaRPr lang="nl-NL" altLang="x-none" sz="4000" dirty="0">
              <a:latin typeface="Tahoma" charset="0"/>
              <a:ea typeface="MS PGothic" charset="-128"/>
            </a:endParaRPr>
          </a:p>
        </p:txBody>
      </p:sp>
      <p:sp>
        <p:nvSpPr>
          <p:cNvPr id="30722" name="Content Placeholder 2"/>
          <p:cNvSpPr>
            <a:spLocks noGrp="1"/>
          </p:cNvSpPr>
          <p:nvPr>
            <p:ph idx="4294967295"/>
          </p:nvPr>
        </p:nvSpPr>
        <p:spPr/>
        <p:txBody>
          <a:bodyPr/>
          <a:lstStyle/>
          <a:p>
            <a:pPr eaLnBrk="1" hangingPunct="1"/>
            <a:r>
              <a:rPr lang="nl-NL" altLang="x-none" sz="2400" dirty="0">
                <a:latin typeface="Tahoma" charset="0"/>
                <a:ea typeface="MS PGothic" charset="-128"/>
              </a:rPr>
              <a:t>Eenvoudige </a:t>
            </a:r>
            <a:r>
              <a:rPr lang="nl-NL" altLang="x-none" sz="2400" dirty="0" smtClean="0">
                <a:latin typeface="Tahoma" charset="0"/>
                <a:ea typeface="MS PGothic" charset="-128"/>
              </a:rPr>
              <a:t>noodontsmetting (8 min.)</a:t>
            </a:r>
          </a:p>
          <a:p>
            <a:pPr eaLnBrk="1" hangingPunct="1"/>
            <a:r>
              <a:rPr lang="nl-NL" altLang="x-none" sz="2400" dirty="0" smtClean="0">
                <a:latin typeface="Tahoma" charset="0"/>
                <a:ea typeface="MS PGothic" charset="-128"/>
              </a:rPr>
              <a:t>Regionale ontsmettingscontainer (1 uur)</a:t>
            </a:r>
          </a:p>
          <a:p>
            <a:pPr eaLnBrk="1" hangingPunct="1"/>
            <a:r>
              <a:rPr lang="nl-NL" altLang="x-none" sz="2400" dirty="0" smtClean="0">
                <a:latin typeface="Tahoma" charset="0"/>
                <a:ea typeface="MS PGothic" charset="-128"/>
              </a:rPr>
              <a:t>Landelijke ontsmettingsfaciliteit (na 3 uur)</a:t>
            </a:r>
          </a:p>
          <a:p>
            <a:pPr eaLnBrk="1" hangingPunct="1"/>
            <a:r>
              <a:rPr lang="nl-NL" altLang="x-none" sz="2400" dirty="0" smtClean="0">
                <a:latin typeface="Tahoma" charset="0"/>
                <a:ea typeface="MS PGothic" charset="-128"/>
              </a:rPr>
              <a:t>Defensie:</a:t>
            </a:r>
          </a:p>
          <a:p>
            <a:pPr lvl="1" eaLnBrk="1" hangingPunct="1">
              <a:buFont typeface="Arial" charset="0"/>
              <a:buChar char="•"/>
            </a:pPr>
            <a:r>
              <a:rPr lang="nl-NL" altLang="x-none" sz="2400" dirty="0" smtClean="0">
                <a:latin typeface="Tahoma" charset="0"/>
                <a:ea typeface="MS PGothic" charset="-128"/>
              </a:rPr>
              <a:t>Advies na 1-2 uur</a:t>
            </a:r>
          </a:p>
          <a:p>
            <a:pPr lvl="1" eaLnBrk="1" hangingPunct="1">
              <a:buFont typeface="Arial" charset="0"/>
              <a:buChar char="•"/>
            </a:pPr>
            <a:r>
              <a:rPr lang="nl-NL" altLang="x-none" sz="2400" dirty="0" smtClean="0">
                <a:latin typeface="Tahoma" charset="0"/>
                <a:ea typeface="MS PGothic" charset="-128"/>
              </a:rPr>
              <a:t>Ontsmetting na 6-8 uur</a:t>
            </a:r>
            <a:endParaRPr lang="nl-NL" altLang="x-none" sz="2400" dirty="0">
              <a:latin typeface="Tahoma" charset="0"/>
            </a:endParaRPr>
          </a:p>
          <a:p>
            <a:pPr lvl="1" eaLnBrk="1" hangingPunct="1">
              <a:buFontTx/>
              <a:buNone/>
            </a:pPr>
            <a:endParaRPr lang="nl-NL" altLang="x-none" sz="2400" dirty="0">
              <a:latin typeface="Tahoma" charset="0"/>
            </a:endParaRPr>
          </a:p>
        </p:txBody>
      </p:sp>
      <p:pic>
        <p:nvPicPr>
          <p:cNvPr id="30723" name="Picture 3" descr="TAS Heemstede.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698133"/>
            <a:ext cx="3275856" cy="2183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descr="regionale ontsmettingscontainer.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75856" y="4698133"/>
            <a:ext cx="3455144" cy="2150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31000" y="3208338"/>
            <a:ext cx="2411413" cy="364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a:xfrm>
            <a:off x="468313" y="333375"/>
            <a:ext cx="8229600" cy="1143000"/>
          </a:xfrm>
        </p:spPr>
        <p:txBody>
          <a:bodyPr/>
          <a:lstStyle/>
          <a:p>
            <a:pPr eaLnBrk="1" hangingPunct="1"/>
            <a:r>
              <a:rPr lang="nl-NL" altLang="x-none" sz="4000" dirty="0" smtClean="0">
                <a:latin typeface="Tahoma" charset="0"/>
                <a:ea typeface="MS PGothic" charset="-128"/>
              </a:rPr>
              <a:t>Patiëntenstromen</a:t>
            </a:r>
            <a:endParaRPr lang="nl-NL" altLang="x-none" sz="4000" dirty="0">
              <a:latin typeface="Tahoma" charset="0"/>
              <a:ea typeface="MS PGothic" charset="-128"/>
            </a:endParaRPr>
          </a:p>
        </p:txBody>
      </p:sp>
      <p:sp>
        <p:nvSpPr>
          <p:cNvPr id="33794" name="Content Placeholder 2"/>
          <p:cNvSpPr>
            <a:spLocks noGrp="1"/>
          </p:cNvSpPr>
          <p:nvPr>
            <p:ph idx="4294967295"/>
          </p:nvPr>
        </p:nvSpPr>
        <p:spPr>
          <a:xfrm>
            <a:off x="457200" y="1600200"/>
            <a:ext cx="8229600" cy="4876800"/>
          </a:xfrm>
        </p:spPr>
        <p:txBody>
          <a:bodyPr/>
          <a:lstStyle/>
          <a:p>
            <a:pPr marL="0" indent="0" eaLnBrk="1" hangingPunct="1">
              <a:buNone/>
            </a:pPr>
            <a:r>
              <a:rPr lang="nl-NL" altLang="x-none" sz="2400" dirty="0" smtClean="0">
                <a:latin typeface="Tahoma" charset="0"/>
                <a:ea typeface="MS PGothic" charset="-128"/>
              </a:rPr>
              <a:t>Eerst zelfverwijzers</a:t>
            </a:r>
          </a:p>
          <a:p>
            <a:pPr eaLnBrk="1" hangingPunct="1"/>
            <a:r>
              <a:rPr lang="nl-NL" altLang="x-none" sz="2400" dirty="0" smtClean="0">
                <a:latin typeface="Tahoma" charset="0"/>
              </a:rPr>
              <a:t>Gewond/ziek</a:t>
            </a:r>
            <a:r>
              <a:rPr lang="nl-NL" altLang="x-none" sz="2400" dirty="0">
                <a:latin typeface="Tahoma" charset="0"/>
              </a:rPr>
              <a:t>, T1 &amp; T2 &amp; T3</a:t>
            </a:r>
          </a:p>
          <a:p>
            <a:pPr eaLnBrk="1" hangingPunct="1"/>
            <a:r>
              <a:rPr lang="nl-NL" altLang="x-none" sz="2400" dirty="0">
                <a:latin typeface="Tahoma" charset="0"/>
              </a:rPr>
              <a:t>Voor de </a:t>
            </a:r>
            <a:r>
              <a:rPr lang="nl-NL" altLang="nl-NL" sz="2400" dirty="0">
                <a:latin typeface="Tahoma" charset="0"/>
              </a:rPr>
              <a:t>”</a:t>
            </a:r>
            <a:r>
              <a:rPr lang="nl-NL" altLang="ja-JP" sz="2400" dirty="0">
                <a:latin typeface="Tahoma" charset="0"/>
                <a:ea typeface="MS PGothic" charset="-128"/>
              </a:rPr>
              <a:t>zekerheid</a:t>
            </a:r>
            <a:r>
              <a:rPr lang="nl-NL" altLang="nl-NL" sz="2400" dirty="0">
                <a:latin typeface="Tahoma" charset="0"/>
              </a:rPr>
              <a:t>’’</a:t>
            </a:r>
            <a:endParaRPr lang="nl-NL" altLang="ja-JP" sz="2400" dirty="0">
              <a:latin typeface="Tahoma" charset="0"/>
              <a:ea typeface="MS PGothic" charset="-128"/>
            </a:endParaRPr>
          </a:p>
          <a:p>
            <a:pPr eaLnBrk="1" hangingPunct="1"/>
            <a:r>
              <a:rPr lang="nl-NL" altLang="x-none" sz="2400" dirty="0" smtClean="0">
                <a:latin typeface="Tahoma" charset="0"/>
                <a:ea typeface="MS PGothic" charset="-128"/>
              </a:rPr>
              <a:t>Niet </a:t>
            </a:r>
            <a:r>
              <a:rPr lang="nl-NL" altLang="x-none" sz="2400" dirty="0" err="1" smtClean="0">
                <a:latin typeface="Tahoma" charset="0"/>
                <a:ea typeface="MS PGothic" charset="-128"/>
              </a:rPr>
              <a:t>gedecontamineerd</a:t>
            </a:r>
            <a:r>
              <a:rPr lang="nl-NL" altLang="x-none" sz="2400" dirty="0" smtClean="0">
                <a:latin typeface="Tahoma" charset="0"/>
                <a:ea typeface="MS PGothic" charset="-128"/>
              </a:rPr>
              <a:t>!</a:t>
            </a:r>
          </a:p>
          <a:p>
            <a:pPr marL="0" indent="0" eaLnBrk="1" hangingPunct="1">
              <a:buNone/>
            </a:pPr>
            <a:endParaRPr lang="nl-NL" altLang="x-none" sz="2400" dirty="0" smtClean="0">
              <a:latin typeface="Tahoma" charset="0"/>
              <a:ea typeface="MS PGothic" charset="-128"/>
            </a:endParaRPr>
          </a:p>
          <a:p>
            <a:pPr marL="0" indent="0" eaLnBrk="1" hangingPunct="1">
              <a:buNone/>
            </a:pPr>
            <a:r>
              <a:rPr lang="nl-NL" altLang="x-none" sz="2400" dirty="0" smtClean="0">
                <a:latin typeface="Tahoma" charset="0"/>
                <a:ea typeface="MS PGothic" charset="-128"/>
              </a:rPr>
              <a:t>Per </a:t>
            </a:r>
            <a:r>
              <a:rPr lang="nl-NL" altLang="x-none" sz="2400" dirty="0">
                <a:latin typeface="Tahoma" charset="0"/>
                <a:ea typeface="MS PGothic" charset="-128"/>
              </a:rPr>
              <a:t>ambulance:</a:t>
            </a:r>
          </a:p>
          <a:p>
            <a:pPr eaLnBrk="1" hangingPunct="1"/>
            <a:r>
              <a:rPr lang="nl-NL" altLang="x-none" sz="2400" dirty="0">
                <a:latin typeface="Tahoma" charset="0"/>
              </a:rPr>
              <a:t>Stuurbare stroom</a:t>
            </a:r>
          </a:p>
          <a:p>
            <a:pPr eaLnBrk="1" hangingPunct="1"/>
            <a:r>
              <a:rPr lang="nl-NL" altLang="x-none" sz="2400" dirty="0" smtClean="0">
                <a:latin typeface="Tahoma" charset="0"/>
              </a:rPr>
              <a:t>Mogelijk wel </a:t>
            </a:r>
            <a:r>
              <a:rPr lang="nl-NL" altLang="x-none" sz="2400" dirty="0" err="1" smtClean="0">
                <a:latin typeface="Tahoma" charset="0"/>
              </a:rPr>
              <a:t>gedecontamineerd</a:t>
            </a:r>
            <a:r>
              <a:rPr lang="nl-NL" altLang="x-none" sz="2400" dirty="0" smtClean="0">
                <a:latin typeface="Tahoma" charset="0"/>
              </a:rPr>
              <a:t> (checken</a:t>
            </a:r>
            <a:r>
              <a:rPr lang="nl-NL" altLang="x-none" sz="2400" dirty="0">
                <a:latin typeface="Tahoma" charset="0"/>
              </a:rPr>
              <a:t>!!)</a:t>
            </a:r>
          </a:p>
          <a:p>
            <a:pPr eaLnBrk="1" hangingPunct="1"/>
            <a:r>
              <a:rPr lang="nl-NL" altLang="x-none" sz="2400" dirty="0">
                <a:latin typeface="Tahoma" charset="0"/>
              </a:rPr>
              <a:t>Getrieerd</a:t>
            </a:r>
          </a:p>
          <a:p>
            <a:pPr eaLnBrk="1" hangingPunct="1"/>
            <a:r>
              <a:rPr lang="nl-NL" altLang="x-none" sz="2400" dirty="0">
                <a:latin typeface="Tahoma" charset="0"/>
              </a:rPr>
              <a:t>Behandeling al gestart onderweg</a:t>
            </a:r>
          </a:p>
          <a:p>
            <a:pPr eaLnBrk="1" hangingPunct="1"/>
            <a:endParaRPr lang="nl-NL" altLang="x-none" sz="2400" dirty="0">
              <a:latin typeface="Tahoma" charset="0"/>
              <a:ea typeface="MS PGothic" charset="-128"/>
            </a:endParaRPr>
          </a:p>
          <a:p>
            <a:pPr eaLnBrk="1" hangingPunct="1"/>
            <a:endParaRPr lang="nl-NL" altLang="x-none" sz="2400" dirty="0">
              <a:latin typeface="Tahoma" charset="0"/>
              <a:ea typeface="MS PGothic" charset="-128"/>
            </a:endParaRPr>
          </a:p>
          <a:p>
            <a:pPr eaLnBrk="1" hangingPunct="1"/>
            <a:endParaRPr lang="nl-NL" altLang="x-none" sz="2400" dirty="0">
              <a:latin typeface="Tahoma" charset="0"/>
              <a:ea typeface="MS PGothic" charset="-128"/>
            </a:endParaRPr>
          </a:p>
          <a:p>
            <a:pPr eaLnBrk="1" hangingPunct="1"/>
            <a:endParaRPr lang="nl-NL" altLang="x-none" sz="1400" dirty="0">
              <a:latin typeface="Tahoma" charset="0"/>
              <a:ea typeface="MS PGothic" charset="-128"/>
            </a:endParaRPr>
          </a:p>
          <a:p>
            <a:pPr eaLnBrk="1" hangingPunct="1"/>
            <a:endParaRPr lang="nl-NL" altLang="x-none" sz="1400" dirty="0">
              <a:latin typeface="Tahoma" charset="0"/>
              <a:ea typeface="MS PGothic" charset="-128"/>
            </a:endParaRPr>
          </a:p>
          <a:p>
            <a:pPr eaLnBrk="1" hangingPunct="1"/>
            <a:endParaRPr lang="nl-NL" altLang="x-none" sz="1400" dirty="0">
              <a:latin typeface="Tahoma" charset="0"/>
              <a:ea typeface="MS PGothic" charset="-128"/>
            </a:endParaRPr>
          </a:p>
          <a:p>
            <a:pPr eaLnBrk="1" hangingPunct="1"/>
            <a:r>
              <a:rPr lang="nl-NL" altLang="x-none" sz="1800" dirty="0" err="1">
                <a:latin typeface="Tahoma" charset="0"/>
                <a:ea typeface="MS PGothic" charset="-128"/>
              </a:rPr>
              <a:t>www.burgemeesters.nl</a:t>
            </a:r>
            <a:r>
              <a:rPr lang="nl-NL" altLang="x-none" sz="1800" dirty="0">
                <a:latin typeface="Tahoma" charset="0"/>
                <a:ea typeface="MS PGothic" charset="-128"/>
              </a:rPr>
              <a:t>/files/File/Crisisbeheersing/</a:t>
            </a:r>
            <a:r>
              <a:rPr lang="nl-NL" altLang="x-none" sz="1800" dirty="0" err="1">
                <a:latin typeface="Tahoma" charset="0"/>
                <a:ea typeface="MS PGothic" charset="-128"/>
              </a:rPr>
              <a:t>docs</a:t>
            </a:r>
            <a:r>
              <a:rPr lang="nl-NL" altLang="x-none" sz="1800" dirty="0">
                <a:latin typeface="Tahoma" charset="0"/>
                <a:ea typeface="MS PGothic" charset="-128"/>
              </a:rPr>
              <a:t>/20080423.pdf</a:t>
            </a:r>
          </a:p>
          <a:p>
            <a:pPr eaLnBrk="1" hangingPunct="1"/>
            <a:endParaRPr lang="nl-NL" altLang="x-none" sz="2400" dirty="0">
              <a:latin typeface="Tahoma" charset="0"/>
              <a:ea typeface="MS PGothic" charset="-128"/>
            </a:endParaRPr>
          </a:p>
          <a:p>
            <a:pPr eaLnBrk="1" hangingPunct="1"/>
            <a:endParaRPr lang="nl-NL" altLang="x-none" sz="2400" dirty="0">
              <a:latin typeface="Tahoma" charset="0"/>
              <a:ea typeface="MS PGothic" charset="-128"/>
            </a:endParaRPr>
          </a:p>
          <a:p>
            <a:pPr eaLnBrk="1" hangingPunct="1"/>
            <a:endParaRPr lang="nl-NL" altLang="x-none" sz="2400" dirty="0">
              <a:latin typeface="Tahoma" charset="0"/>
              <a:ea typeface="MS PGothic"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idx="4294967295"/>
          </p:nvPr>
        </p:nvSpPr>
        <p:spPr>
          <a:xfrm>
            <a:off x="457200" y="304800"/>
            <a:ext cx="8229600" cy="1143000"/>
          </a:xfrm>
        </p:spPr>
        <p:txBody>
          <a:bodyPr/>
          <a:lstStyle/>
          <a:p>
            <a:pPr eaLnBrk="1" hangingPunct="1"/>
            <a:r>
              <a:rPr lang="nl-NL" altLang="x-none" sz="4000" dirty="0" smtClean="0">
                <a:latin typeface="Tahoma" charset="0"/>
                <a:ea typeface="MS PGothic" charset="-128"/>
              </a:rPr>
              <a:t>Planvorming decontaminatie SEH</a:t>
            </a:r>
            <a:endParaRPr lang="nl-NL" altLang="x-none" sz="4000" dirty="0">
              <a:latin typeface="Tahoma" charset="0"/>
              <a:ea typeface="MS PGothic" charset="-128"/>
            </a:endParaRPr>
          </a:p>
        </p:txBody>
      </p:sp>
      <p:sp>
        <p:nvSpPr>
          <p:cNvPr id="37890" name="Content Placeholder 2"/>
          <p:cNvSpPr>
            <a:spLocks noGrp="1"/>
          </p:cNvSpPr>
          <p:nvPr>
            <p:ph idx="4294967295"/>
          </p:nvPr>
        </p:nvSpPr>
        <p:spPr>
          <a:xfrm>
            <a:off x="533400" y="1600200"/>
            <a:ext cx="8229600" cy="4525963"/>
          </a:xfrm>
        </p:spPr>
        <p:txBody>
          <a:bodyPr/>
          <a:lstStyle/>
          <a:p>
            <a:pPr eaLnBrk="1" hangingPunct="1">
              <a:lnSpc>
                <a:spcPct val="90000"/>
              </a:lnSpc>
            </a:pPr>
            <a:r>
              <a:rPr lang="nl-NL" altLang="x-none" sz="2400" dirty="0">
                <a:latin typeface="Tahoma" charset="0"/>
                <a:ea typeface="MS PGothic" charset="-128"/>
              </a:rPr>
              <a:t>Receptie, triage is eerste contact: </a:t>
            </a:r>
            <a:r>
              <a:rPr lang="nl-NL" altLang="x-none" sz="2400" dirty="0" smtClean="0">
                <a:latin typeface="Tahoma" charset="0"/>
                <a:ea typeface="MS PGothic" charset="-128"/>
              </a:rPr>
              <a:t>dus ook </a:t>
            </a:r>
            <a:r>
              <a:rPr lang="nl-NL" altLang="x-none" sz="2400" dirty="0">
                <a:latin typeface="Tahoma" charset="0"/>
                <a:ea typeface="MS PGothic" charset="-128"/>
              </a:rPr>
              <a:t>opleiden!</a:t>
            </a:r>
          </a:p>
          <a:p>
            <a:pPr eaLnBrk="1" hangingPunct="1">
              <a:lnSpc>
                <a:spcPct val="90000"/>
              </a:lnSpc>
            </a:pPr>
            <a:r>
              <a:rPr lang="nl-NL" altLang="x-none" sz="2400" dirty="0" smtClean="0">
                <a:latin typeface="Tahoma" charset="0"/>
                <a:ea typeface="MS PGothic" charset="-128"/>
              </a:rPr>
              <a:t>Balie</a:t>
            </a:r>
            <a:r>
              <a:rPr lang="nl-NL" altLang="x-none" sz="2400" dirty="0">
                <a:latin typeface="Tahoma" charset="0"/>
                <a:ea typeface="MS PGothic" charset="-128"/>
              </a:rPr>
              <a:t>, </a:t>
            </a:r>
            <a:r>
              <a:rPr lang="nl-NL" altLang="x-none" sz="2400" dirty="0" smtClean="0">
                <a:latin typeface="Tahoma" charset="0"/>
                <a:ea typeface="MS PGothic" charset="-128"/>
              </a:rPr>
              <a:t>wachtruimte veilig ingericht</a:t>
            </a:r>
            <a:endParaRPr lang="nl-NL" altLang="x-none" sz="2400" dirty="0">
              <a:latin typeface="Tahoma" charset="0"/>
              <a:ea typeface="MS PGothic" charset="-128"/>
            </a:endParaRPr>
          </a:p>
          <a:p>
            <a:pPr eaLnBrk="1" hangingPunct="1">
              <a:lnSpc>
                <a:spcPct val="90000"/>
              </a:lnSpc>
            </a:pPr>
            <a:r>
              <a:rPr lang="nl-NL" altLang="x-none" sz="2400" dirty="0">
                <a:latin typeface="Tahoma" charset="0"/>
                <a:ea typeface="MS PGothic" charset="-128"/>
              </a:rPr>
              <a:t>Locatie decontaminatie: bij voorkeur buiten de SEH</a:t>
            </a:r>
          </a:p>
          <a:p>
            <a:pPr eaLnBrk="1" hangingPunct="1">
              <a:lnSpc>
                <a:spcPct val="90000"/>
              </a:lnSpc>
            </a:pPr>
            <a:r>
              <a:rPr lang="nl-NL" altLang="x-none" sz="2400" dirty="0">
                <a:latin typeface="Tahoma" charset="0"/>
                <a:ea typeface="MS PGothic" charset="-128"/>
              </a:rPr>
              <a:t>Ambulancehal: verstoring transportlogistiek</a:t>
            </a:r>
          </a:p>
          <a:p>
            <a:pPr eaLnBrk="1" hangingPunct="1">
              <a:lnSpc>
                <a:spcPct val="90000"/>
              </a:lnSpc>
            </a:pPr>
            <a:r>
              <a:rPr lang="nl-NL" altLang="x-none" sz="2400" dirty="0">
                <a:latin typeface="Tahoma" charset="0"/>
                <a:ea typeface="MS PGothic" charset="-128"/>
              </a:rPr>
              <a:t>Persoonlijke beschermingsmiddelen:</a:t>
            </a:r>
          </a:p>
          <a:p>
            <a:pPr lvl="1" eaLnBrk="1" hangingPunct="1">
              <a:lnSpc>
                <a:spcPct val="90000"/>
              </a:lnSpc>
            </a:pPr>
            <a:r>
              <a:rPr lang="nl-NL" altLang="x-none" sz="2400" dirty="0">
                <a:latin typeface="Tahoma" charset="0"/>
              </a:rPr>
              <a:t>t</a:t>
            </a:r>
            <a:r>
              <a:rPr lang="nl-NL" altLang="x-none" sz="2400" dirty="0" smtClean="0">
                <a:latin typeface="Tahoma" charset="0"/>
              </a:rPr>
              <a:t>aken</a:t>
            </a:r>
            <a:r>
              <a:rPr lang="nl-NL" altLang="x-none" sz="2400" dirty="0">
                <a:latin typeface="Tahoma" charset="0"/>
              </a:rPr>
              <a:t>, trainen, beschikbaarheid</a:t>
            </a:r>
          </a:p>
          <a:p>
            <a:pPr lvl="1" eaLnBrk="1" hangingPunct="1">
              <a:lnSpc>
                <a:spcPct val="90000"/>
              </a:lnSpc>
            </a:pPr>
            <a:r>
              <a:rPr lang="nl-NL" altLang="x-none" sz="2400" dirty="0">
                <a:latin typeface="Tahoma" charset="0"/>
              </a:rPr>
              <a:t>b</a:t>
            </a:r>
            <a:r>
              <a:rPr lang="nl-NL" altLang="x-none" sz="2400" dirty="0" smtClean="0">
                <a:latin typeface="Tahoma" charset="0"/>
              </a:rPr>
              <a:t>en </a:t>
            </a:r>
            <a:r>
              <a:rPr lang="nl-NL" altLang="x-none" sz="2400" dirty="0">
                <a:latin typeface="Tahoma" charset="0"/>
              </a:rPr>
              <a:t>ik </a:t>
            </a:r>
            <a:r>
              <a:rPr lang="nl-NL" altLang="x-none" sz="2400" dirty="0" smtClean="0">
                <a:latin typeface="Tahoma" charset="0"/>
              </a:rPr>
              <a:t>veilig?</a:t>
            </a:r>
          </a:p>
          <a:p>
            <a:pPr lvl="1" eaLnBrk="1" hangingPunct="1">
              <a:lnSpc>
                <a:spcPct val="90000"/>
              </a:lnSpc>
            </a:pPr>
            <a:r>
              <a:rPr lang="nl-NL" altLang="x-none" sz="2400" dirty="0">
                <a:latin typeface="Tahoma" charset="0"/>
              </a:rPr>
              <a:t>h</a:t>
            </a:r>
            <a:r>
              <a:rPr lang="nl-NL" altLang="x-none" sz="2400" dirty="0" smtClean="0">
                <a:latin typeface="Tahoma" charset="0"/>
              </a:rPr>
              <a:t>oe </a:t>
            </a:r>
            <a:r>
              <a:rPr lang="nl-NL" altLang="x-none" sz="2400" dirty="0">
                <a:latin typeface="Tahoma" charset="0"/>
              </a:rPr>
              <a:t>lang hou ik dat vol?</a:t>
            </a:r>
          </a:p>
          <a:p>
            <a:pPr eaLnBrk="1" hangingPunct="1">
              <a:lnSpc>
                <a:spcPct val="90000"/>
              </a:lnSpc>
            </a:pPr>
            <a:r>
              <a:rPr lang="nl-NL" altLang="x-none" sz="2400" dirty="0" smtClean="0">
                <a:latin typeface="Tahoma" charset="0"/>
                <a:ea typeface="MS PGothic" charset="-128"/>
              </a:rPr>
              <a:t>Regel de logistiek</a:t>
            </a:r>
            <a:endParaRPr lang="nl-NL" altLang="x-none" sz="2400" dirty="0">
              <a:latin typeface="Tahoma" charset="0"/>
              <a:ea typeface="MS PGothic" charset="-128"/>
            </a:endParaRPr>
          </a:p>
          <a:p>
            <a:pPr eaLnBrk="1" hangingPunct="1">
              <a:lnSpc>
                <a:spcPct val="90000"/>
              </a:lnSpc>
            </a:pPr>
            <a:r>
              <a:rPr lang="nl-NL" altLang="x-none" sz="2400" dirty="0" smtClean="0">
                <a:latin typeface="Tahoma" charset="0"/>
                <a:ea typeface="MS PGothic" charset="-128"/>
              </a:rPr>
              <a:t>Taakkaarten</a:t>
            </a:r>
            <a:endParaRPr lang="nl-NL" altLang="x-none" sz="2400" dirty="0">
              <a:latin typeface="Tahoma" charset="0"/>
              <a:ea typeface="MS PGothic" charset="-128"/>
            </a:endParaRPr>
          </a:p>
          <a:p>
            <a:pPr eaLnBrk="1" hangingPunct="1">
              <a:lnSpc>
                <a:spcPct val="90000"/>
              </a:lnSpc>
            </a:pPr>
            <a:endParaRPr lang="nl-NL" altLang="x-none" sz="3000" dirty="0">
              <a:ea typeface="MS PGothic" charset="-128"/>
            </a:endParaRPr>
          </a:p>
          <a:p>
            <a:pPr eaLnBrk="1" hangingPunct="1">
              <a:lnSpc>
                <a:spcPct val="90000"/>
              </a:lnSpc>
              <a:buFontTx/>
              <a:buNone/>
            </a:pPr>
            <a:endParaRPr lang="nl-NL" altLang="x-none" sz="3000" dirty="0">
              <a:ea typeface="MS PGothic" charset="-128"/>
            </a:endParaRPr>
          </a:p>
          <a:p>
            <a:pPr eaLnBrk="1" hangingPunct="1">
              <a:lnSpc>
                <a:spcPct val="90000"/>
              </a:lnSpc>
            </a:pPr>
            <a:endParaRPr lang="nl-NL" altLang="x-none" sz="3000" dirty="0">
              <a:ea typeface="MS PGothic" charset="-128"/>
            </a:endParaRPr>
          </a:p>
          <a:p>
            <a:pPr eaLnBrk="1" hangingPunct="1">
              <a:lnSpc>
                <a:spcPct val="90000"/>
              </a:lnSpc>
              <a:buFontTx/>
              <a:buNone/>
            </a:pPr>
            <a:endParaRPr lang="nl-NL" altLang="x-none" sz="3000" dirty="0">
              <a:ea typeface="MS PGothic" charset="-128"/>
            </a:endParaRPr>
          </a:p>
        </p:txBody>
      </p:sp>
      <p:pic>
        <p:nvPicPr>
          <p:cNvPr id="37891" name="Afbeelding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83250" y="4808538"/>
            <a:ext cx="3460750" cy="194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smtClean="0">
                <a:latin typeface="Tahoma" charset="0"/>
                <a:ea typeface="Tahoma" charset="0"/>
                <a:cs typeface="Tahoma" charset="0"/>
              </a:rPr>
              <a:t>Terrorisme</a:t>
            </a:r>
            <a:endParaRPr lang="nl-NL" sz="4000" dirty="0">
              <a:latin typeface="Tahoma" charset="0"/>
              <a:ea typeface="Tahoma" charset="0"/>
              <a:cs typeface="Tahoma" charset="0"/>
            </a:endParaRPr>
          </a:p>
        </p:txBody>
      </p:sp>
      <p:sp>
        <p:nvSpPr>
          <p:cNvPr id="3" name="Tijdelijke aanduiding voor inhoud 2"/>
          <p:cNvSpPr>
            <a:spLocks noGrp="1"/>
          </p:cNvSpPr>
          <p:nvPr>
            <p:ph idx="1"/>
          </p:nvPr>
        </p:nvSpPr>
        <p:spPr>
          <a:xfrm>
            <a:off x="457200" y="1600200"/>
            <a:ext cx="8229600" cy="5257800"/>
          </a:xfrm>
        </p:spPr>
        <p:txBody>
          <a:bodyPr/>
          <a:lstStyle/>
          <a:p>
            <a:pPr marL="0" indent="0">
              <a:buNone/>
            </a:pPr>
            <a:r>
              <a:rPr lang="nl-NL" sz="2400" dirty="0">
                <a:latin typeface="Tahoma" charset="0"/>
                <a:ea typeface="Tahoma" charset="0"/>
                <a:cs typeface="Tahoma" charset="0"/>
              </a:rPr>
              <a:t>Uit ideologische motieven dreigen met, voorbereiden of plegen </a:t>
            </a:r>
            <a:r>
              <a:rPr lang="nl-NL" sz="2400" dirty="0" smtClean="0">
                <a:latin typeface="Tahoma" charset="0"/>
                <a:ea typeface="Tahoma" charset="0"/>
                <a:cs typeface="Tahoma" charset="0"/>
              </a:rPr>
              <a:t>van:</a:t>
            </a:r>
            <a:r>
              <a:rPr lang="nl-NL" sz="2400" dirty="0">
                <a:latin typeface="Tahoma" charset="0"/>
                <a:ea typeface="Tahoma" charset="0"/>
                <a:cs typeface="Tahoma" charset="0"/>
              </a:rPr>
              <a:t> </a:t>
            </a:r>
            <a:endParaRPr lang="nl-NL" sz="2400" dirty="0" smtClean="0">
              <a:latin typeface="Tahoma" charset="0"/>
              <a:ea typeface="Tahoma" charset="0"/>
              <a:cs typeface="Tahoma" charset="0"/>
            </a:endParaRPr>
          </a:p>
          <a:p>
            <a:endParaRPr lang="nl-NL" sz="2400" dirty="0" smtClean="0">
              <a:latin typeface="Tahoma" charset="0"/>
              <a:ea typeface="Tahoma" charset="0"/>
              <a:cs typeface="Tahoma" charset="0"/>
            </a:endParaRPr>
          </a:p>
          <a:p>
            <a:pPr marL="0" indent="0">
              <a:buNone/>
            </a:pPr>
            <a:r>
              <a:rPr lang="nl-NL" sz="2400" dirty="0" smtClean="0">
                <a:latin typeface="Tahoma" charset="0"/>
                <a:ea typeface="Tahoma" charset="0"/>
                <a:cs typeface="Tahoma" charset="0"/>
              </a:rPr>
              <a:t>Op </a:t>
            </a:r>
            <a:r>
              <a:rPr lang="nl-NL" sz="2400" dirty="0">
                <a:latin typeface="Tahoma" charset="0"/>
                <a:ea typeface="Tahoma" charset="0"/>
                <a:cs typeface="Tahoma" charset="0"/>
              </a:rPr>
              <a:t>mensen gericht ernstig/extreem geweld</a:t>
            </a:r>
          </a:p>
          <a:p>
            <a:pPr lvl="1">
              <a:buFont typeface="Arial" charset="0"/>
              <a:buChar char="•"/>
            </a:pPr>
            <a:r>
              <a:rPr lang="nl-NL" sz="2400" dirty="0" smtClean="0">
                <a:latin typeface="Tahoma" charset="0"/>
                <a:ea typeface="Tahoma" charset="0"/>
                <a:cs typeface="Tahoma" charset="0"/>
              </a:rPr>
              <a:t>Explosies</a:t>
            </a:r>
            <a:r>
              <a:rPr lang="nl-NL" sz="2400" dirty="0">
                <a:latin typeface="Tahoma" charset="0"/>
                <a:ea typeface="Tahoma" charset="0"/>
                <a:cs typeface="Tahoma" charset="0"/>
              </a:rPr>
              <a:t>, schieten, steken</a:t>
            </a:r>
          </a:p>
          <a:p>
            <a:pPr lvl="1">
              <a:buFont typeface="Arial" charset="0"/>
              <a:buChar char="•"/>
            </a:pPr>
            <a:r>
              <a:rPr lang="nl-NL" sz="2400" dirty="0" err="1">
                <a:latin typeface="Tahoma" charset="0"/>
                <a:ea typeface="Tahoma" charset="0"/>
                <a:cs typeface="Tahoma" charset="0"/>
              </a:rPr>
              <a:t>CBRNe</a:t>
            </a:r>
            <a:endParaRPr lang="nl-NL" sz="2400" dirty="0">
              <a:latin typeface="Tahoma" charset="0"/>
              <a:ea typeface="Tahoma" charset="0"/>
              <a:cs typeface="Tahoma" charset="0"/>
            </a:endParaRPr>
          </a:p>
          <a:p>
            <a:pPr marL="457200" lvl="1" indent="0">
              <a:buNone/>
            </a:pPr>
            <a:endParaRPr lang="nl-NL" sz="2400" dirty="0">
              <a:latin typeface="Tahoma" charset="0"/>
              <a:ea typeface="Tahoma" charset="0"/>
              <a:cs typeface="Tahoma" charset="0"/>
            </a:endParaRPr>
          </a:p>
          <a:p>
            <a:pPr marL="0" indent="0">
              <a:buNone/>
            </a:pPr>
            <a:r>
              <a:rPr lang="nl-NL" sz="2400" dirty="0">
                <a:latin typeface="Tahoma" charset="0"/>
                <a:ea typeface="Tahoma" charset="0"/>
                <a:cs typeface="Tahoma" charset="0"/>
              </a:rPr>
              <a:t>Maatschappij ontwrichtende zaakschade </a:t>
            </a:r>
          </a:p>
          <a:p>
            <a:pPr lvl="1">
              <a:buFont typeface="Arial" charset="0"/>
              <a:buChar char="•"/>
            </a:pPr>
            <a:r>
              <a:rPr lang="nl-NL" sz="2400" dirty="0" smtClean="0">
                <a:latin typeface="Tahoma" charset="0"/>
                <a:ea typeface="Tahoma" charset="0"/>
                <a:cs typeface="Tahoma" charset="0"/>
              </a:rPr>
              <a:t>Explosie</a:t>
            </a:r>
            <a:endParaRPr lang="nl-NL" sz="2400" dirty="0">
              <a:latin typeface="Tahoma" charset="0"/>
              <a:ea typeface="Tahoma" charset="0"/>
              <a:cs typeface="Tahoma" charset="0"/>
            </a:endParaRPr>
          </a:p>
          <a:p>
            <a:pPr lvl="1">
              <a:buFont typeface="Arial" charset="0"/>
              <a:buChar char="•"/>
            </a:pPr>
            <a:r>
              <a:rPr lang="nl-NL" sz="2400" dirty="0">
                <a:latin typeface="Tahoma" charset="0"/>
                <a:ea typeface="Tahoma" charset="0"/>
                <a:cs typeface="Tahoma" charset="0"/>
              </a:rPr>
              <a:t>ICT/cyber</a:t>
            </a:r>
          </a:p>
          <a:p>
            <a:pPr lvl="1">
              <a:buFont typeface="Arial" charset="0"/>
              <a:buChar char="•"/>
            </a:pPr>
            <a:r>
              <a:rPr lang="nl-NL" sz="2400" dirty="0" smtClean="0">
                <a:latin typeface="Tahoma" charset="0"/>
                <a:ea typeface="Tahoma" charset="0"/>
                <a:cs typeface="Tahoma" charset="0"/>
              </a:rPr>
              <a:t>Infrastructuur </a:t>
            </a:r>
            <a:r>
              <a:rPr lang="nl-NL" sz="2400" dirty="0">
                <a:latin typeface="Tahoma" charset="0"/>
                <a:ea typeface="Tahoma" charset="0"/>
                <a:cs typeface="Tahoma" charset="0"/>
              </a:rPr>
              <a:t>(stroom, water, telecom)</a:t>
            </a:r>
          </a:p>
          <a:p>
            <a:endParaRPr lang="nl-NL" dirty="0"/>
          </a:p>
          <a:p>
            <a:pPr marL="0" indent="0">
              <a:buNone/>
            </a:pPr>
            <a:endParaRPr lang="nl-NL" sz="2400" dirty="0">
              <a:latin typeface="Tahoma" charset="0"/>
              <a:ea typeface="Tahoma" charset="0"/>
              <a:cs typeface="Tahoma" charset="0"/>
            </a:endParaRPr>
          </a:p>
        </p:txBody>
      </p:sp>
    </p:spTree>
    <p:extLst>
      <p:ext uri="{BB962C8B-B14F-4D97-AF65-F5344CB8AC3E}">
        <p14:creationId xmlns:p14="http://schemas.microsoft.com/office/powerpoint/2010/main" xmlns="" val="471835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idx="4294967295"/>
          </p:nvPr>
        </p:nvSpPr>
        <p:spPr>
          <a:xfrm>
            <a:off x="457200" y="304800"/>
            <a:ext cx="8229600" cy="1143000"/>
          </a:xfrm>
        </p:spPr>
        <p:txBody>
          <a:bodyPr/>
          <a:lstStyle/>
          <a:p>
            <a:pPr eaLnBrk="1" hangingPunct="1"/>
            <a:r>
              <a:rPr lang="nl-NL" altLang="x-none" sz="4000" dirty="0" smtClean="0">
                <a:latin typeface="Tahoma" charset="0"/>
                <a:ea typeface="MS PGothic" charset="-128"/>
              </a:rPr>
              <a:t>Operationeel decontaminatie SEH</a:t>
            </a:r>
            <a:endParaRPr lang="nl-NL" altLang="x-none" sz="4000" dirty="0">
              <a:latin typeface="Tahoma" charset="0"/>
              <a:ea typeface="MS PGothic" charset="-128"/>
            </a:endParaRPr>
          </a:p>
        </p:txBody>
      </p:sp>
      <p:sp>
        <p:nvSpPr>
          <p:cNvPr id="38914" name="Content Placeholder 2"/>
          <p:cNvSpPr>
            <a:spLocks noGrp="1"/>
          </p:cNvSpPr>
          <p:nvPr>
            <p:ph idx="4294967295"/>
          </p:nvPr>
        </p:nvSpPr>
        <p:spPr>
          <a:xfrm>
            <a:off x="457200" y="1600200"/>
            <a:ext cx="8382000" cy="4525963"/>
          </a:xfrm>
        </p:spPr>
        <p:txBody>
          <a:bodyPr/>
          <a:lstStyle/>
          <a:p>
            <a:pPr eaLnBrk="1" hangingPunct="1">
              <a:lnSpc>
                <a:spcPct val="90000"/>
              </a:lnSpc>
            </a:pPr>
            <a:r>
              <a:rPr lang="nl-NL" altLang="x-none" sz="2400" dirty="0">
                <a:latin typeface="Tahoma" charset="0"/>
                <a:ea typeface="MS PGothic" charset="-128"/>
              </a:rPr>
              <a:t>Alleen blootgesteld of ook besmet?</a:t>
            </a:r>
          </a:p>
          <a:p>
            <a:pPr eaLnBrk="1" hangingPunct="1">
              <a:lnSpc>
                <a:spcPct val="90000"/>
              </a:lnSpc>
            </a:pPr>
            <a:r>
              <a:rPr lang="nl-NL" altLang="x-none" sz="2400" dirty="0" smtClean="0">
                <a:latin typeface="Tahoma" charset="0"/>
                <a:ea typeface="MS PGothic" charset="-128"/>
              </a:rPr>
              <a:t>Is ontsmetten mogelijk?</a:t>
            </a:r>
            <a:endParaRPr lang="nl-NL" altLang="x-none" sz="2400" dirty="0">
              <a:latin typeface="Tahoma" charset="0"/>
              <a:ea typeface="MS PGothic" charset="-128"/>
            </a:endParaRPr>
          </a:p>
          <a:p>
            <a:pPr lvl="1" eaLnBrk="1" hangingPunct="1">
              <a:lnSpc>
                <a:spcPct val="90000"/>
              </a:lnSpc>
              <a:buFontTx/>
              <a:buAutoNum type="arabicPeriod"/>
            </a:pPr>
            <a:r>
              <a:rPr lang="nl-NL" altLang="x-none" sz="2400" dirty="0">
                <a:latin typeface="Tahoma" charset="0"/>
                <a:ea typeface="MS PGothic" charset="-128"/>
              </a:rPr>
              <a:t>Triëren: T1 eerder dan T2/T3 (blijf herhalen)</a:t>
            </a:r>
          </a:p>
          <a:p>
            <a:pPr lvl="1" eaLnBrk="1" hangingPunct="1">
              <a:lnSpc>
                <a:spcPct val="90000"/>
              </a:lnSpc>
              <a:buFontTx/>
              <a:buAutoNum type="arabicPeriod"/>
            </a:pPr>
            <a:r>
              <a:rPr lang="nl-NL" altLang="x-none" sz="2400" dirty="0">
                <a:latin typeface="Tahoma" charset="0"/>
                <a:ea typeface="MS PGothic" charset="-128"/>
              </a:rPr>
              <a:t>Uitkleden + eigendommen luchtdicht afsluiten/labelen</a:t>
            </a:r>
          </a:p>
          <a:p>
            <a:pPr lvl="1" eaLnBrk="1" hangingPunct="1">
              <a:lnSpc>
                <a:spcPct val="90000"/>
              </a:lnSpc>
              <a:buFontTx/>
              <a:buAutoNum type="arabicPeriod"/>
            </a:pPr>
            <a:r>
              <a:rPr lang="nl-NL" altLang="x-none" sz="2400" dirty="0">
                <a:latin typeface="Tahoma" charset="0"/>
                <a:ea typeface="MS PGothic" charset="-128"/>
              </a:rPr>
              <a:t>Droge of natte </a:t>
            </a:r>
            <a:r>
              <a:rPr lang="nl-NL" altLang="x-none" sz="2400" dirty="0" err="1">
                <a:latin typeface="Tahoma" charset="0"/>
                <a:ea typeface="MS PGothic" charset="-128"/>
              </a:rPr>
              <a:t>deco</a:t>
            </a:r>
            <a:r>
              <a:rPr lang="nl-NL" altLang="x-none" sz="2400" dirty="0">
                <a:latin typeface="Tahoma" charset="0"/>
                <a:ea typeface="MS PGothic" charset="-128"/>
              </a:rPr>
              <a:t> </a:t>
            </a:r>
          </a:p>
          <a:p>
            <a:pPr lvl="1" eaLnBrk="1" hangingPunct="1">
              <a:lnSpc>
                <a:spcPct val="90000"/>
              </a:lnSpc>
              <a:buFontTx/>
              <a:buAutoNum type="arabicPeriod"/>
            </a:pPr>
            <a:r>
              <a:rPr lang="nl-NL" altLang="x-none" sz="2400" dirty="0">
                <a:latin typeface="Tahoma" charset="0"/>
                <a:ea typeface="MS PGothic" charset="-128"/>
              </a:rPr>
              <a:t>Afdrogen (als nodig)</a:t>
            </a:r>
          </a:p>
          <a:p>
            <a:pPr lvl="1" eaLnBrk="1" hangingPunct="1">
              <a:lnSpc>
                <a:spcPct val="90000"/>
              </a:lnSpc>
              <a:buFontTx/>
              <a:buAutoNum type="arabicPeriod"/>
            </a:pPr>
            <a:r>
              <a:rPr lang="nl-NL" altLang="x-none" sz="2400" dirty="0">
                <a:latin typeface="Tahoma" charset="0"/>
                <a:ea typeface="MS PGothic" charset="-128"/>
              </a:rPr>
              <a:t>Aankleden/toedekken</a:t>
            </a:r>
          </a:p>
          <a:p>
            <a:pPr eaLnBrk="1" hangingPunct="1">
              <a:lnSpc>
                <a:spcPct val="90000"/>
              </a:lnSpc>
            </a:pPr>
            <a:endParaRPr lang="nl-NL" altLang="x-none" sz="2400" dirty="0">
              <a:latin typeface="Tahoma" charset="0"/>
              <a:ea typeface="MS PGothic" charset="-128"/>
            </a:endParaRPr>
          </a:p>
          <a:p>
            <a:pPr eaLnBrk="1" hangingPunct="1">
              <a:lnSpc>
                <a:spcPct val="90000"/>
              </a:lnSpc>
            </a:pPr>
            <a:r>
              <a:rPr lang="nl-NL" altLang="x-none" sz="2400" dirty="0" smtClean="0">
                <a:latin typeface="Tahoma" charset="0"/>
              </a:rPr>
              <a:t>Protocol </a:t>
            </a:r>
            <a:r>
              <a:rPr lang="nl-NL" altLang="x-none" sz="2400" dirty="0">
                <a:latin typeface="Tahoma" charset="0"/>
              </a:rPr>
              <a:t>besmet personeel</a:t>
            </a:r>
          </a:p>
          <a:p>
            <a:pPr eaLnBrk="1" hangingPunct="1">
              <a:lnSpc>
                <a:spcPct val="90000"/>
              </a:lnSpc>
            </a:pPr>
            <a:endParaRPr lang="nl-NL" altLang="x-none" sz="2400" dirty="0">
              <a:latin typeface="Tahoma" charset="0"/>
              <a:ea typeface="MS PGothic" charset="-128"/>
            </a:endParaRPr>
          </a:p>
        </p:txBody>
      </p:sp>
      <p:pic>
        <p:nvPicPr>
          <p:cNvPr id="38915" name="Afbeelding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7400" y="5316538"/>
            <a:ext cx="3213100" cy="148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Text Box 3"/>
          <p:cNvSpPr txBox="1">
            <a:spLocks noChangeArrowheads="1"/>
          </p:cNvSpPr>
          <p:nvPr/>
        </p:nvSpPr>
        <p:spPr bwMode="auto">
          <a:xfrm>
            <a:off x="990600" y="6491288"/>
            <a:ext cx="7239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MS PGothic" charset="-128"/>
              </a:defRPr>
            </a:lvl1pPr>
            <a:lvl2pPr marL="742950" indent="-285750" defTabSz="457200">
              <a:defRPr sz="2400">
                <a:solidFill>
                  <a:schemeClr val="tx1"/>
                </a:solidFill>
                <a:latin typeface="Arial" charset="0"/>
                <a:ea typeface="MS PGothic" charset="-128"/>
              </a:defRPr>
            </a:lvl2pPr>
            <a:lvl3pPr marL="1143000" indent="-228600" defTabSz="457200">
              <a:defRPr sz="2400">
                <a:solidFill>
                  <a:schemeClr val="tx1"/>
                </a:solidFill>
                <a:latin typeface="Arial" charset="0"/>
                <a:ea typeface="MS PGothic" charset="-128"/>
              </a:defRPr>
            </a:lvl3pPr>
            <a:lvl4pPr marL="1600200" indent="-228600" defTabSz="457200">
              <a:defRPr sz="2400">
                <a:solidFill>
                  <a:schemeClr val="tx1"/>
                </a:solidFill>
                <a:latin typeface="Arial" charset="0"/>
                <a:ea typeface="MS PGothic" charset="-128"/>
              </a:defRPr>
            </a:lvl4pPr>
            <a:lvl5pPr marL="2057400" indent="-228600" defTabSz="4572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spcBef>
                <a:spcPct val="50000"/>
              </a:spcBef>
            </a:pPr>
            <a:r>
              <a:rPr lang="nl-NL" altLang="x-none" sz="1200" dirty="0">
                <a:latin typeface="Calibri" charset="0"/>
              </a:rPr>
              <a:t>Bron: </a:t>
            </a:r>
            <a:r>
              <a:rPr lang="nl-NL" altLang="x-none" sz="1200" dirty="0" err="1" smtClean="0">
                <a:latin typeface="Calibri" charset="0"/>
              </a:rPr>
              <a:t>SpoedZorgNet</a:t>
            </a:r>
            <a:r>
              <a:rPr lang="nl-NL" altLang="x-none" sz="1200" dirty="0" smtClean="0">
                <a:latin typeface="Calibri" charset="0"/>
              </a:rPr>
              <a:t> </a:t>
            </a:r>
            <a:r>
              <a:rPr lang="nl-NL" altLang="x-none" sz="1200" dirty="0">
                <a:latin typeface="Calibri" charset="0"/>
              </a:rPr>
              <a:t>AMC </a:t>
            </a:r>
            <a:r>
              <a:rPr lang="nl-NL" altLang="x-none" sz="1800" dirty="0">
                <a:latin typeface="Calibri" charset="0"/>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idx="4294967295"/>
          </p:nvPr>
        </p:nvSpPr>
        <p:spPr>
          <a:xfrm>
            <a:off x="457200" y="304800"/>
            <a:ext cx="8229600" cy="1143000"/>
          </a:xfrm>
        </p:spPr>
        <p:txBody>
          <a:bodyPr/>
          <a:lstStyle/>
          <a:p>
            <a:pPr eaLnBrk="1" hangingPunct="1"/>
            <a:r>
              <a:rPr lang="nl-NL" altLang="x-none" sz="4000" dirty="0" smtClean="0">
                <a:latin typeface="Tahoma" charset="0"/>
                <a:ea typeface="MS PGothic" charset="-128"/>
              </a:rPr>
              <a:t>Samenvatting </a:t>
            </a:r>
            <a:r>
              <a:rPr lang="nl-NL" altLang="x-none" sz="4000" dirty="0" err="1" smtClean="0">
                <a:latin typeface="Tahoma" charset="0"/>
                <a:ea typeface="MS PGothic" charset="-128"/>
              </a:rPr>
              <a:t>CBRNe</a:t>
            </a:r>
            <a:endParaRPr lang="nl-NL" altLang="x-none" sz="4000" dirty="0">
              <a:latin typeface="Tahoma" charset="0"/>
              <a:ea typeface="MS PGothic" charset="-128"/>
            </a:endParaRPr>
          </a:p>
        </p:txBody>
      </p:sp>
      <p:sp>
        <p:nvSpPr>
          <p:cNvPr id="41986" name="Content Placeholder 2"/>
          <p:cNvSpPr>
            <a:spLocks noGrp="1"/>
          </p:cNvSpPr>
          <p:nvPr>
            <p:ph idx="4294967295"/>
          </p:nvPr>
        </p:nvSpPr>
        <p:spPr>
          <a:xfrm>
            <a:off x="457200" y="1447800"/>
            <a:ext cx="8686800" cy="4525963"/>
          </a:xfrm>
        </p:spPr>
        <p:txBody>
          <a:bodyPr/>
          <a:lstStyle/>
          <a:p>
            <a:pPr eaLnBrk="1" hangingPunct="1">
              <a:lnSpc>
                <a:spcPct val="90000"/>
              </a:lnSpc>
            </a:pPr>
            <a:r>
              <a:rPr lang="nl-NL" altLang="x-none" sz="2400" dirty="0">
                <a:latin typeface="Tahoma" charset="0"/>
                <a:ea typeface="MS PGothic" charset="-128"/>
              </a:rPr>
              <a:t>Meestal 1 of 2 persoons </a:t>
            </a:r>
            <a:r>
              <a:rPr lang="nl-NL" altLang="x-none" sz="2400" dirty="0" smtClean="0">
                <a:latin typeface="Tahoma" charset="0"/>
                <a:ea typeface="MS PGothic" charset="-128"/>
              </a:rPr>
              <a:t>incidenten, tenzij terrorisme!</a:t>
            </a:r>
            <a:endParaRPr lang="nl-NL" altLang="x-none" sz="2400" dirty="0">
              <a:latin typeface="Tahoma" charset="0"/>
              <a:ea typeface="MS PGothic" charset="-128"/>
            </a:endParaRPr>
          </a:p>
          <a:p>
            <a:pPr eaLnBrk="1" hangingPunct="1">
              <a:lnSpc>
                <a:spcPct val="90000"/>
              </a:lnSpc>
            </a:pPr>
            <a:r>
              <a:rPr lang="nl-NL" altLang="x-none" sz="2400" dirty="0">
                <a:latin typeface="Tahoma" charset="0"/>
                <a:ea typeface="MS PGothic" charset="-128"/>
              </a:rPr>
              <a:t>Voornamelijk chemisch</a:t>
            </a:r>
          </a:p>
          <a:p>
            <a:pPr eaLnBrk="1" hangingPunct="1">
              <a:lnSpc>
                <a:spcPct val="90000"/>
              </a:lnSpc>
            </a:pPr>
            <a:r>
              <a:rPr lang="nl-NL" altLang="x-none" sz="2400" dirty="0" smtClean="0">
                <a:latin typeface="Tahoma" charset="0"/>
                <a:ea typeface="MS PGothic" charset="-128"/>
              </a:rPr>
              <a:t>Zelfverwijzers </a:t>
            </a:r>
            <a:r>
              <a:rPr lang="nl-NL" altLang="x-none" sz="2400" dirty="0">
                <a:latin typeface="Tahoma" charset="0"/>
                <a:ea typeface="MS PGothic" charset="-128"/>
              </a:rPr>
              <a:t>komen onaangekondigd en snel</a:t>
            </a:r>
          </a:p>
          <a:p>
            <a:pPr eaLnBrk="1" hangingPunct="1">
              <a:lnSpc>
                <a:spcPct val="90000"/>
              </a:lnSpc>
            </a:pPr>
            <a:r>
              <a:rPr lang="nl-NL" altLang="x-none" sz="2400" dirty="0">
                <a:latin typeface="Tahoma" charset="0"/>
                <a:ea typeface="MS PGothic" charset="-128"/>
              </a:rPr>
              <a:t>Zelfverwijzers zijn niet ontsmet</a:t>
            </a:r>
          </a:p>
          <a:p>
            <a:pPr eaLnBrk="1" hangingPunct="1">
              <a:lnSpc>
                <a:spcPct val="90000"/>
              </a:lnSpc>
            </a:pPr>
            <a:r>
              <a:rPr lang="nl-NL" altLang="x-none" sz="2400" dirty="0">
                <a:latin typeface="Tahoma" charset="0"/>
                <a:ea typeface="MS PGothic" charset="-128"/>
              </a:rPr>
              <a:t>Wat en waar is eerste contact ziekenhuis/besmette patiënt </a:t>
            </a:r>
          </a:p>
          <a:p>
            <a:pPr eaLnBrk="1" hangingPunct="1">
              <a:lnSpc>
                <a:spcPct val="90000"/>
              </a:lnSpc>
            </a:pPr>
            <a:r>
              <a:rPr lang="nl-NL" altLang="x-none" sz="2400" dirty="0">
                <a:latin typeface="Tahoma" charset="0"/>
                <a:ea typeface="MS PGothic" charset="-128"/>
              </a:rPr>
              <a:t>Informatie over incident &amp; stoffen pas laat beschikbaar</a:t>
            </a:r>
          </a:p>
          <a:p>
            <a:pPr eaLnBrk="1" hangingPunct="1">
              <a:lnSpc>
                <a:spcPct val="90000"/>
              </a:lnSpc>
            </a:pPr>
            <a:r>
              <a:rPr lang="nl-NL" altLang="x-none" sz="2400" dirty="0">
                <a:latin typeface="Tahoma" charset="0"/>
                <a:ea typeface="MS PGothic" charset="-128"/>
              </a:rPr>
              <a:t>Goede voorbereiding en training </a:t>
            </a:r>
          </a:p>
          <a:p>
            <a:pPr eaLnBrk="1" hangingPunct="1">
              <a:lnSpc>
                <a:spcPct val="90000"/>
              </a:lnSpc>
            </a:pPr>
            <a:endParaRPr lang="nl-NL" altLang="x-none" sz="2400" dirty="0">
              <a:latin typeface="Tahoma" charset="0"/>
              <a:ea typeface="MS PGothic" charset="-128"/>
            </a:endParaRPr>
          </a:p>
          <a:p>
            <a:pPr eaLnBrk="1" hangingPunct="1">
              <a:lnSpc>
                <a:spcPct val="90000"/>
              </a:lnSpc>
            </a:pPr>
            <a:endParaRPr lang="nl-NL" altLang="x-none" dirty="0">
              <a:ea typeface="MS PGothic" charset="-128"/>
            </a:endParaRPr>
          </a:p>
        </p:txBody>
      </p:sp>
      <p:pic>
        <p:nvPicPr>
          <p:cNvPr id="41987" name="Afbeelding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30875" y="4937125"/>
            <a:ext cx="3413125"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066800"/>
            <a:ext cx="6988175" cy="412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smtClean="0">
                <a:latin typeface="Tahoma" charset="0"/>
                <a:ea typeface="Tahoma" charset="0"/>
                <a:cs typeface="Tahoma" charset="0"/>
              </a:rPr>
              <a:t>Terrorisme in Europa</a:t>
            </a:r>
            <a:endParaRPr lang="nl-NL" sz="4000" dirty="0">
              <a:latin typeface="Tahoma" charset="0"/>
              <a:ea typeface="Tahoma" charset="0"/>
              <a:cs typeface="Tahoma" charset="0"/>
            </a:endParaRPr>
          </a:p>
        </p:txBody>
      </p:sp>
      <p:sp>
        <p:nvSpPr>
          <p:cNvPr id="3" name="Tijdelijke aanduiding voor inhoud 2"/>
          <p:cNvSpPr>
            <a:spLocks noGrp="1"/>
          </p:cNvSpPr>
          <p:nvPr>
            <p:ph idx="1"/>
          </p:nvPr>
        </p:nvSpPr>
        <p:spPr>
          <a:xfrm>
            <a:off x="457200" y="1600200"/>
            <a:ext cx="8229600" cy="5257800"/>
          </a:xfrm>
        </p:spPr>
        <p:txBody>
          <a:bodyPr/>
          <a:lstStyle/>
          <a:p>
            <a:pPr marL="0" indent="0">
              <a:buNone/>
            </a:pPr>
            <a:endParaRPr lang="nl-NL" dirty="0" smtClean="0">
              <a:latin typeface="Tahoma" charset="0"/>
              <a:ea typeface="Tahoma" charset="0"/>
              <a:cs typeface="Tahoma" charset="0"/>
            </a:endParaRPr>
          </a:p>
          <a:p>
            <a:pPr marL="0" indent="0">
              <a:buNone/>
            </a:pPr>
            <a:r>
              <a:rPr lang="nl-NL" sz="2400" dirty="0" smtClean="0">
                <a:latin typeface="Tahoma" charset="0"/>
                <a:ea typeface="Tahoma" charset="0"/>
                <a:cs typeface="Tahoma" charset="0"/>
              </a:rPr>
              <a:t>Belangrijkste dreiging: Jihadisme</a:t>
            </a:r>
          </a:p>
          <a:p>
            <a:pPr marL="0" indent="0">
              <a:buNone/>
            </a:pPr>
            <a:endParaRPr lang="nl-NL" sz="2400" dirty="0" smtClean="0">
              <a:latin typeface="Tahoma" charset="0"/>
              <a:ea typeface="Tahoma" charset="0"/>
              <a:cs typeface="Tahoma" charset="0"/>
            </a:endParaRPr>
          </a:p>
          <a:p>
            <a:pPr marL="0" indent="0">
              <a:buNone/>
            </a:pPr>
            <a:r>
              <a:rPr lang="nl-NL" sz="2400" dirty="0" smtClean="0">
                <a:latin typeface="Tahoma" charset="0"/>
                <a:ea typeface="Tahoma" charset="0"/>
                <a:cs typeface="Tahoma" charset="0"/>
              </a:rPr>
              <a:t>Recente aanslagen Europa*:</a:t>
            </a:r>
            <a:r>
              <a:rPr lang="nl-NL" sz="2400" dirty="0">
                <a:latin typeface="Tahoma" charset="0"/>
                <a:ea typeface="Tahoma" charset="0"/>
                <a:cs typeface="Tahoma" charset="0"/>
              </a:rPr>
              <a:t> </a:t>
            </a:r>
          </a:p>
          <a:p>
            <a:r>
              <a:rPr lang="nl-NL" sz="2400" dirty="0">
                <a:latin typeface="Tahoma" charset="0"/>
                <a:ea typeface="Tahoma" charset="0"/>
                <a:cs typeface="Tahoma" charset="0"/>
              </a:rPr>
              <a:t>Parijs, november 2015</a:t>
            </a:r>
          </a:p>
          <a:p>
            <a:r>
              <a:rPr lang="nl-NL" sz="2400" dirty="0">
                <a:latin typeface="Tahoma" charset="0"/>
                <a:ea typeface="Tahoma" charset="0"/>
                <a:cs typeface="Tahoma" charset="0"/>
              </a:rPr>
              <a:t>Brussel, maart 2016</a:t>
            </a:r>
          </a:p>
          <a:p>
            <a:r>
              <a:rPr lang="nl-NL" sz="2400" dirty="0">
                <a:latin typeface="Tahoma" charset="0"/>
                <a:ea typeface="Tahoma" charset="0"/>
                <a:cs typeface="Tahoma" charset="0"/>
              </a:rPr>
              <a:t>Istanbul, juni 2016</a:t>
            </a:r>
          </a:p>
          <a:p>
            <a:r>
              <a:rPr lang="nl-NL" sz="2400" dirty="0">
                <a:latin typeface="Tahoma" charset="0"/>
                <a:ea typeface="Tahoma" charset="0"/>
                <a:cs typeface="Tahoma" charset="0"/>
              </a:rPr>
              <a:t>Nice, juli </a:t>
            </a:r>
            <a:r>
              <a:rPr lang="nl-NL" sz="2400" dirty="0" smtClean="0">
                <a:latin typeface="Tahoma" charset="0"/>
                <a:ea typeface="Tahoma" charset="0"/>
                <a:cs typeface="Tahoma" charset="0"/>
              </a:rPr>
              <a:t>2016</a:t>
            </a:r>
          </a:p>
          <a:p>
            <a:r>
              <a:rPr lang="nl-NL" sz="2400" dirty="0" err="1" smtClean="0">
                <a:latin typeface="Tahoma" charset="0"/>
                <a:ea typeface="Tahoma" charset="0"/>
                <a:cs typeface="Tahoma" charset="0"/>
              </a:rPr>
              <a:t>Ansbach</a:t>
            </a:r>
            <a:r>
              <a:rPr lang="nl-NL" sz="2400" dirty="0" smtClean="0">
                <a:latin typeface="Tahoma" charset="0"/>
                <a:ea typeface="Tahoma" charset="0"/>
                <a:cs typeface="Tahoma" charset="0"/>
              </a:rPr>
              <a:t> (D), juli 2016</a:t>
            </a:r>
            <a:endParaRPr lang="nl-NL" sz="2400" dirty="0">
              <a:latin typeface="Tahoma" charset="0"/>
              <a:ea typeface="Tahoma" charset="0"/>
              <a:cs typeface="Tahoma" charset="0"/>
            </a:endParaRPr>
          </a:p>
          <a:p>
            <a:r>
              <a:rPr lang="nl-NL" sz="2400" dirty="0" smtClean="0">
                <a:latin typeface="Tahoma" charset="0"/>
                <a:ea typeface="Tahoma" charset="0"/>
                <a:cs typeface="Tahoma" charset="0"/>
              </a:rPr>
              <a:t>Berlijn, december 2016</a:t>
            </a:r>
          </a:p>
          <a:p>
            <a:pPr marL="0" indent="0">
              <a:buNone/>
            </a:pPr>
            <a:r>
              <a:rPr lang="nl-NL" sz="2400" dirty="0" smtClean="0">
                <a:latin typeface="Tahoma" charset="0"/>
                <a:ea typeface="Tahoma" charset="0"/>
                <a:cs typeface="Tahoma" charset="0"/>
              </a:rPr>
              <a:t>* zonder “verwarde mensen”</a:t>
            </a:r>
            <a:endParaRPr lang="nl-NL" sz="2400" dirty="0">
              <a:latin typeface="Tahoma" charset="0"/>
              <a:ea typeface="Tahoma" charset="0"/>
              <a:cs typeface="Tahoma" charset="0"/>
            </a:endParaRPr>
          </a:p>
          <a:p>
            <a:endParaRPr lang="nl-NL" sz="2400" dirty="0">
              <a:latin typeface="Tahoma" charset="0"/>
              <a:ea typeface="Tahoma" charset="0"/>
              <a:cs typeface="Tahoma" charset="0"/>
            </a:endParaRPr>
          </a:p>
          <a:p>
            <a:endParaRPr lang="nl-NL"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5428" y="1417638"/>
            <a:ext cx="2446784" cy="782611"/>
          </a:xfrm>
          <a:prstGeom prst="rect">
            <a:avLst/>
          </a:prstGeom>
        </p:spPr>
      </p:pic>
    </p:spTree>
    <p:extLst>
      <p:ext uri="{BB962C8B-B14F-4D97-AF65-F5344CB8AC3E}">
        <p14:creationId xmlns:p14="http://schemas.microsoft.com/office/powerpoint/2010/main" xmlns="" val="123653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858218"/>
          </a:xfrm>
        </p:spPr>
        <p:txBody>
          <a:bodyPr/>
          <a:lstStyle/>
          <a:p>
            <a:r>
              <a:rPr lang="nl-NL" sz="4000" dirty="0" smtClean="0">
                <a:latin typeface="Tahoma" charset="0"/>
                <a:ea typeface="Tahoma" charset="0"/>
                <a:cs typeface="Tahoma" charset="0"/>
              </a:rPr>
              <a:t>NCTV</a:t>
            </a:r>
            <a:r>
              <a:rPr lang="nl-NL" sz="4000" smtClean="0">
                <a:latin typeface="Tahoma" charset="0"/>
                <a:ea typeface="Tahoma" charset="0"/>
                <a:cs typeface="Tahoma" charset="0"/>
              </a:rPr>
              <a:t>: </a:t>
            </a:r>
            <a:br>
              <a:rPr lang="nl-NL" sz="4000" smtClean="0">
                <a:latin typeface="Tahoma" charset="0"/>
                <a:ea typeface="Tahoma" charset="0"/>
                <a:cs typeface="Tahoma" charset="0"/>
              </a:rPr>
            </a:br>
            <a:r>
              <a:rPr lang="nl-NL" sz="4000" smtClean="0">
                <a:latin typeface="Tahoma" charset="0"/>
                <a:ea typeface="Tahoma" charset="0"/>
                <a:cs typeface="Tahoma" charset="0"/>
              </a:rPr>
              <a:t>Dreigingsbeeld </a:t>
            </a:r>
            <a:r>
              <a:rPr lang="nl-NL" sz="4000" dirty="0">
                <a:latin typeface="Tahoma" charset="0"/>
                <a:ea typeface="Tahoma" charset="0"/>
                <a:cs typeface="Tahoma" charset="0"/>
              </a:rPr>
              <a:t>Terrorisme </a:t>
            </a:r>
            <a:r>
              <a:rPr lang="nl-NL" sz="4000" dirty="0" smtClean="0">
                <a:latin typeface="Tahoma" charset="0"/>
                <a:ea typeface="Tahoma" charset="0"/>
                <a:cs typeface="Tahoma" charset="0"/>
              </a:rPr>
              <a:t>Nederland</a:t>
            </a:r>
            <a:r>
              <a:rPr lang="nl-NL" dirty="0">
                <a:latin typeface="Tahoma" charset="0"/>
                <a:ea typeface="Tahoma" charset="0"/>
                <a:cs typeface="Tahoma" charset="0"/>
              </a:rPr>
              <a:t/>
            </a:r>
            <a:br>
              <a:rPr lang="nl-NL" dirty="0">
                <a:latin typeface="Tahoma" charset="0"/>
                <a:ea typeface="Tahoma" charset="0"/>
                <a:cs typeface="Tahoma" charset="0"/>
              </a:rPr>
            </a:br>
            <a:endParaRPr lang="nl-NL" dirty="0">
              <a:latin typeface="Tahoma" charset="0"/>
              <a:ea typeface="Tahoma" charset="0"/>
              <a:cs typeface="Tahoma" charset="0"/>
            </a:endParaRPr>
          </a:p>
        </p:txBody>
      </p:sp>
      <p:pic>
        <p:nvPicPr>
          <p:cNvPr id="4" name="Afbeelding 3"/>
          <p:cNvPicPr>
            <a:picLocks noChangeAspect="1"/>
          </p:cNvPicPr>
          <p:nvPr/>
        </p:nvPicPr>
        <p:blipFill>
          <a:blip r:embed="rId2" cstate="print"/>
          <a:stretch>
            <a:fillRect/>
          </a:stretch>
        </p:blipFill>
        <p:spPr>
          <a:xfrm>
            <a:off x="0" y="1720273"/>
            <a:ext cx="9144000" cy="5137727"/>
          </a:xfrm>
          <a:prstGeom prst="rect">
            <a:avLst/>
          </a:prstGeom>
        </p:spPr>
      </p:pic>
    </p:spTree>
    <p:extLst>
      <p:ext uri="{BB962C8B-B14F-4D97-AF65-F5344CB8AC3E}">
        <p14:creationId xmlns:p14="http://schemas.microsoft.com/office/powerpoint/2010/main" xmlns="" val="123409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smtClean="0">
                <a:latin typeface="Tahoma" charset="0"/>
                <a:ea typeface="Tahoma" charset="0"/>
                <a:cs typeface="Tahoma" charset="0"/>
              </a:rPr>
              <a:t>Letsels terrorisme</a:t>
            </a:r>
            <a:endParaRPr lang="nl-NL" sz="4000" dirty="0">
              <a:latin typeface="Tahoma" charset="0"/>
              <a:ea typeface="Tahoma" charset="0"/>
              <a:cs typeface="Tahoma" charset="0"/>
            </a:endParaRPr>
          </a:p>
        </p:txBody>
      </p:sp>
      <p:sp>
        <p:nvSpPr>
          <p:cNvPr id="3" name="Tijdelijke aanduiding voor inhoud 2"/>
          <p:cNvSpPr>
            <a:spLocks noGrp="1"/>
          </p:cNvSpPr>
          <p:nvPr>
            <p:ph idx="1"/>
          </p:nvPr>
        </p:nvSpPr>
        <p:spPr>
          <a:xfrm>
            <a:off x="457200" y="1600200"/>
            <a:ext cx="8229600" cy="5257800"/>
          </a:xfrm>
        </p:spPr>
        <p:txBody>
          <a:bodyPr/>
          <a:lstStyle/>
          <a:p>
            <a:r>
              <a:rPr lang="nl-NL" sz="2400" dirty="0" smtClean="0">
                <a:latin typeface="Tahoma" charset="0"/>
                <a:ea typeface="Tahoma" charset="0"/>
                <a:cs typeface="Tahoma" charset="0"/>
              </a:rPr>
              <a:t>Schotverwondingen</a:t>
            </a:r>
          </a:p>
          <a:p>
            <a:r>
              <a:rPr lang="nl-NL" sz="2400" dirty="0" smtClean="0">
                <a:latin typeface="Tahoma" charset="0"/>
                <a:ea typeface="Tahoma" charset="0"/>
                <a:cs typeface="Tahoma" charset="0"/>
              </a:rPr>
              <a:t>Grote mes-/snijwonden</a:t>
            </a:r>
          </a:p>
          <a:p>
            <a:r>
              <a:rPr lang="nl-NL" sz="2400" dirty="0" smtClean="0">
                <a:latin typeface="Tahoma" charset="0"/>
                <a:ea typeface="Tahoma" charset="0"/>
                <a:cs typeface="Tahoma" charset="0"/>
              </a:rPr>
              <a:t>Ernstige verbrandingen </a:t>
            </a:r>
            <a:endParaRPr lang="nl-NL" sz="2400" dirty="0">
              <a:latin typeface="Tahoma" charset="0"/>
              <a:ea typeface="Tahoma" charset="0"/>
              <a:cs typeface="Tahoma" charset="0"/>
            </a:endParaRPr>
          </a:p>
          <a:p>
            <a:r>
              <a:rPr lang="nl-NL" sz="2400" dirty="0" smtClean="0">
                <a:latin typeface="Tahoma" charset="0"/>
                <a:ea typeface="Tahoma" charset="0"/>
                <a:cs typeface="Tahoma" charset="0"/>
              </a:rPr>
              <a:t>Multiple fracturen, amputaties</a:t>
            </a:r>
          </a:p>
          <a:p>
            <a:r>
              <a:rPr lang="nl-NL" sz="2400" dirty="0" smtClean="0">
                <a:latin typeface="Tahoma" charset="0"/>
                <a:ea typeface="Tahoma" charset="0"/>
                <a:cs typeface="Tahoma" charset="0"/>
              </a:rPr>
              <a:t>Grote bloedingen</a:t>
            </a:r>
          </a:p>
          <a:p>
            <a:r>
              <a:rPr lang="nl-NL" sz="2400" dirty="0" smtClean="0">
                <a:latin typeface="Tahoma" charset="0"/>
                <a:ea typeface="Tahoma" charset="0"/>
                <a:cs typeface="Tahoma" charset="0"/>
              </a:rPr>
              <a:t>Perforaties door </a:t>
            </a:r>
            <a:r>
              <a:rPr lang="nl-NL" sz="2400" dirty="0">
                <a:latin typeface="Tahoma" charset="0"/>
                <a:ea typeface="Tahoma" charset="0"/>
                <a:cs typeface="Tahoma" charset="0"/>
              </a:rPr>
              <a:t>maag en </a:t>
            </a:r>
            <a:r>
              <a:rPr lang="nl-NL" sz="2400" dirty="0" smtClean="0">
                <a:latin typeface="Tahoma" charset="0"/>
                <a:ea typeface="Tahoma" charset="0"/>
                <a:cs typeface="Tahoma" charset="0"/>
              </a:rPr>
              <a:t>darm </a:t>
            </a:r>
            <a:endParaRPr lang="nl-NL" sz="2400" dirty="0">
              <a:latin typeface="Tahoma" charset="0"/>
              <a:ea typeface="Tahoma" charset="0"/>
              <a:cs typeface="Tahoma" charset="0"/>
            </a:endParaRPr>
          </a:p>
          <a:p>
            <a:r>
              <a:rPr lang="nl-NL" sz="2400" dirty="0">
                <a:latin typeface="Tahoma" charset="0"/>
                <a:ea typeface="Tahoma" charset="0"/>
                <a:cs typeface="Tahoma" charset="0"/>
              </a:rPr>
              <a:t>B</a:t>
            </a:r>
            <a:r>
              <a:rPr lang="nl-NL" sz="2400" dirty="0" smtClean="0">
                <a:latin typeface="Tahoma" charset="0"/>
                <a:ea typeface="Tahoma" charset="0"/>
                <a:cs typeface="Tahoma" charset="0"/>
              </a:rPr>
              <a:t>lastletsel</a:t>
            </a:r>
            <a:r>
              <a:rPr lang="nl-NL" sz="2400" dirty="0">
                <a:latin typeface="Tahoma" charset="0"/>
                <a:ea typeface="Tahoma" charset="0"/>
                <a:cs typeface="Tahoma" charset="0"/>
              </a:rPr>
              <a:t>, </a:t>
            </a:r>
            <a:r>
              <a:rPr lang="nl-NL" sz="2400" dirty="0" smtClean="0">
                <a:latin typeface="Tahoma" charset="0"/>
                <a:ea typeface="Tahoma" charset="0"/>
                <a:cs typeface="Tahoma" charset="0"/>
              </a:rPr>
              <a:t>patiënten doorzeefd </a:t>
            </a:r>
            <a:r>
              <a:rPr lang="nl-NL" sz="2400" dirty="0">
                <a:latin typeface="Tahoma" charset="0"/>
                <a:ea typeface="Tahoma" charset="0"/>
                <a:cs typeface="Tahoma" charset="0"/>
              </a:rPr>
              <a:t>met </a:t>
            </a:r>
            <a:r>
              <a:rPr lang="nl-NL" sz="2400" dirty="0" smtClean="0">
                <a:latin typeface="Tahoma" charset="0"/>
                <a:ea typeface="Tahoma" charset="0"/>
                <a:cs typeface="Tahoma" charset="0"/>
              </a:rPr>
              <a:t>100-en </a:t>
            </a:r>
            <a:r>
              <a:rPr lang="nl-NL" sz="2400" dirty="0">
                <a:latin typeface="Tahoma" charset="0"/>
                <a:ea typeface="Tahoma" charset="0"/>
                <a:cs typeface="Tahoma" charset="0"/>
              </a:rPr>
              <a:t>stukken </a:t>
            </a:r>
            <a:r>
              <a:rPr lang="nl-NL" sz="2400" dirty="0" smtClean="0">
                <a:latin typeface="Tahoma" charset="0"/>
                <a:ea typeface="Tahoma" charset="0"/>
                <a:cs typeface="Tahoma" charset="0"/>
              </a:rPr>
              <a:t>metaal/spijkers/schroeven/bouten/moeren </a:t>
            </a:r>
          </a:p>
          <a:p>
            <a:r>
              <a:rPr lang="nl-NL" sz="2400" dirty="0" smtClean="0">
                <a:latin typeface="Tahoma" charset="0"/>
                <a:ea typeface="Tahoma" charset="0"/>
                <a:cs typeface="Tahoma" charset="0"/>
              </a:rPr>
              <a:t>Alle letsels ook bij kinderen gezien </a:t>
            </a:r>
          </a:p>
          <a:p>
            <a:pPr marL="0" indent="0">
              <a:buNone/>
            </a:pPr>
            <a:endParaRPr lang="nl-NL" sz="2400" dirty="0" smtClean="0">
              <a:latin typeface="Tahoma" charset="0"/>
              <a:ea typeface="Tahoma" charset="0"/>
              <a:cs typeface="Tahoma" charset="0"/>
            </a:endParaRPr>
          </a:p>
          <a:p>
            <a:r>
              <a:rPr lang="nl-NL" sz="2400" dirty="0" smtClean="0">
                <a:latin typeface="Tahoma" charset="0"/>
                <a:ea typeface="Tahoma" charset="0"/>
                <a:cs typeface="Tahoma" charset="0"/>
              </a:rPr>
              <a:t>Weinig gijzeling, niet gericht op overgave</a:t>
            </a:r>
          </a:p>
          <a:p>
            <a:r>
              <a:rPr lang="nl-NL" sz="2400" dirty="0" smtClean="0">
                <a:latin typeface="Tahoma" charset="0"/>
                <a:ea typeface="Tahoma" charset="0"/>
                <a:cs typeface="Tahoma" charset="0"/>
              </a:rPr>
              <a:t>Aanslagen duren kort (gemiddeld 11 minuten)</a:t>
            </a:r>
            <a:endParaRPr lang="nl-NL" sz="2400" dirty="0">
              <a:latin typeface="Tahoma" charset="0"/>
              <a:ea typeface="Tahoma" charset="0"/>
              <a:cs typeface="Tahoma" charset="0"/>
            </a:endParaRPr>
          </a:p>
          <a:p>
            <a:endParaRPr lang="nl-NL" dirty="0"/>
          </a:p>
        </p:txBody>
      </p:sp>
    </p:spTree>
    <p:extLst>
      <p:ext uri="{BB962C8B-B14F-4D97-AF65-F5344CB8AC3E}">
        <p14:creationId xmlns:p14="http://schemas.microsoft.com/office/powerpoint/2010/main" xmlns="" val="812437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smtClean="0">
                <a:latin typeface="Tahoma" charset="0"/>
                <a:ea typeface="Tahoma" charset="0"/>
                <a:cs typeface="Tahoma" charset="0"/>
              </a:rPr>
              <a:t>Wijze lessen ziekenhuizen</a:t>
            </a:r>
            <a:endParaRPr lang="nl-NL" sz="4000" dirty="0">
              <a:latin typeface="Tahoma" charset="0"/>
              <a:ea typeface="Tahoma" charset="0"/>
              <a:cs typeface="Tahoma" charset="0"/>
            </a:endParaRPr>
          </a:p>
        </p:txBody>
      </p:sp>
      <p:sp>
        <p:nvSpPr>
          <p:cNvPr id="3" name="Tijdelijke aanduiding voor inhoud 2"/>
          <p:cNvSpPr>
            <a:spLocks noGrp="1"/>
          </p:cNvSpPr>
          <p:nvPr>
            <p:ph idx="1"/>
          </p:nvPr>
        </p:nvSpPr>
        <p:spPr>
          <a:xfrm>
            <a:off x="457200" y="1600200"/>
            <a:ext cx="8686800" cy="4525963"/>
          </a:xfrm>
        </p:spPr>
        <p:txBody>
          <a:bodyPr/>
          <a:lstStyle/>
          <a:p>
            <a:pPr marL="342900" lvl="1" indent="-342900">
              <a:buFontTx/>
              <a:buChar char="•"/>
            </a:pPr>
            <a:r>
              <a:rPr lang="nl-NL" sz="2400" dirty="0">
                <a:latin typeface="Tahoma" charset="0"/>
                <a:ea typeface="Tahoma" charset="0"/>
                <a:cs typeface="Tahoma" charset="0"/>
              </a:rPr>
              <a:t>Oorlogsletsels in </a:t>
            </a:r>
            <a:r>
              <a:rPr lang="nl-NL" sz="2400" dirty="0" smtClean="0">
                <a:latin typeface="Tahoma" charset="0"/>
                <a:ea typeface="Tahoma" charset="0"/>
                <a:cs typeface="Tahoma" charset="0"/>
              </a:rPr>
              <a:t>vredestijd: bereid je voor</a:t>
            </a:r>
            <a:endParaRPr lang="nl-NL" sz="2400" dirty="0">
              <a:latin typeface="Tahoma" charset="0"/>
              <a:ea typeface="Tahoma" charset="0"/>
              <a:cs typeface="Tahoma" charset="0"/>
            </a:endParaRPr>
          </a:p>
          <a:p>
            <a:r>
              <a:rPr lang="nl-NL" sz="2400" dirty="0" smtClean="0">
                <a:latin typeface="Tahoma" charset="0"/>
                <a:ea typeface="Tahoma" charset="0"/>
                <a:cs typeface="Tahoma" charset="0"/>
              </a:rPr>
              <a:t>Zelfverwijzers komen snel!</a:t>
            </a:r>
          </a:p>
          <a:p>
            <a:pPr lvl="1"/>
            <a:r>
              <a:rPr lang="nl-NL" sz="2400" dirty="0" smtClean="0">
                <a:latin typeface="Tahoma" charset="0"/>
                <a:ea typeface="Tahoma" charset="0"/>
                <a:cs typeface="Tahoma" charset="0"/>
              </a:rPr>
              <a:t>soms zonder dat je weet wat er gebeurd is</a:t>
            </a:r>
          </a:p>
          <a:p>
            <a:r>
              <a:rPr lang="nl-NL" sz="2400" dirty="0">
                <a:latin typeface="Tahoma" charset="0"/>
                <a:ea typeface="Tahoma" charset="0"/>
                <a:cs typeface="Tahoma" charset="0"/>
              </a:rPr>
              <a:t>Ziekenhuis: opvanglocatie </a:t>
            </a:r>
            <a:r>
              <a:rPr lang="nl-NL" sz="2400" dirty="0" smtClean="0">
                <a:latin typeface="Tahoma" charset="0"/>
                <a:ea typeface="Tahoma" charset="0"/>
                <a:cs typeface="Tahoma" charset="0"/>
              </a:rPr>
              <a:t>maar ook mogelijk doelwit</a:t>
            </a:r>
            <a:endParaRPr lang="nl-NL" sz="2400" dirty="0">
              <a:latin typeface="Tahoma" charset="0"/>
              <a:ea typeface="Tahoma" charset="0"/>
              <a:cs typeface="Tahoma" charset="0"/>
            </a:endParaRPr>
          </a:p>
          <a:p>
            <a:r>
              <a:rPr lang="nl-NL" sz="2400" dirty="0" smtClean="0">
                <a:latin typeface="Tahoma" charset="0"/>
                <a:ea typeface="Tahoma" charset="0"/>
                <a:cs typeface="Tahoma" charset="0"/>
              </a:rPr>
              <a:t>Zorg voor </a:t>
            </a:r>
            <a:r>
              <a:rPr lang="nl-NL" sz="2400" dirty="0" err="1" smtClean="0">
                <a:latin typeface="Tahoma" charset="0"/>
                <a:ea typeface="Tahoma" charset="0"/>
                <a:cs typeface="Tahoma" charset="0"/>
              </a:rPr>
              <a:t>safety</a:t>
            </a:r>
            <a:r>
              <a:rPr lang="nl-NL" sz="2400" dirty="0" smtClean="0">
                <a:latin typeface="Tahoma" charset="0"/>
                <a:ea typeface="Tahoma" charset="0"/>
                <a:cs typeface="Tahoma" charset="0"/>
              </a:rPr>
              <a:t> &amp; security in je instelling</a:t>
            </a:r>
          </a:p>
          <a:p>
            <a:r>
              <a:rPr lang="nl-NL" sz="2400" dirty="0" smtClean="0">
                <a:latin typeface="Tahoma" charset="0"/>
                <a:ea typeface="Tahoma" charset="0"/>
                <a:cs typeface="Tahoma" charset="0"/>
              </a:rPr>
              <a:t>Indien dader in je zorgsysteem: </a:t>
            </a:r>
          </a:p>
          <a:p>
            <a:pPr lvl="1"/>
            <a:r>
              <a:rPr lang="nl-NL" sz="2400" dirty="0" smtClean="0">
                <a:latin typeface="Tahoma" charset="0"/>
                <a:ea typeface="Tahoma" charset="0"/>
                <a:cs typeface="Tahoma" charset="0"/>
              </a:rPr>
              <a:t>verstoring/stilstand bedrijfsprocessen</a:t>
            </a:r>
          </a:p>
          <a:p>
            <a:r>
              <a:rPr lang="nl-NL" sz="2400" dirty="0" smtClean="0">
                <a:latin typeface="Tahoma" charset="0"/>
                <a:ea typeface="Tahoma" charset="0"/>
                <a:cs typeface="Tahoma" charset="0"/>
              </a:rPr>
              <a:t>Psychische impact hulpverleners &amp; patiënten</a:t>
            </a:r>
          </a:p>
        </p:txBody>
      </p:sp>
    </p:spTree>
    <p:extLst>
      <p:ext uri="{BB962C8B-B14F-4D97-AF65-F5344CB8AC3E}">
        <p14:creationId xmlns:p14="http://schemas.microsoft.com/office/powerpoint/2010/main" xmlns="" val="1492876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style>
          <a:lnRef idx="2">
            <a:schemeClr val="accent1"/>
          </a:lnRef>
          <a:fillRef idx="1">
            <a:schemeClr val="lt1"/>
          </a:fillRef>
          <a:effectRef idx="0">
            <a:schemeClr val="accent1"/>
          </a:effectRef>
          <a:fontRef idx="minor">
            <a:schemeClr val="dk1"/>
          </a:fontRef>
        </p:style>
        <p:txBody>
          <a:bodyPr/>
          <a:lstStyle/>
          <a:p>
            <a:r>
              <a:rPr lang="nl-NL" sz="4000" dirty="0" smtClean="0">
                <a:latin typeface="Tahoma" charset="0"/>
                <a:ea typeface="Tahoma" charset="0"/>
                <a:cs typeface="Tahoma" charset="0"/>
              </a:rPr>
              <a:t>Wees voorbereid op het ondenkbare</a:t>
            </a:r>
            <a:endParaRPr lang="nl-NL" sz="4000" dirty="0">
              <a:latin typeface="Tahoma" charset="0"/>
              <a:ea typeface="Tahoma" charset="0"/>
              <a:cs typeface="Tahoma" charset="0"/>
            </a:endParaRPr>
          </a:p>
        </p:txBody>
      </p:sp>
      <p:pic>
        <p:nvPicPr>
          <p:cNvPr id="2" name="Afbeelding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836" y="4619407"/>
            <a:ext cx="3288928" cy="2238593"/>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04764" y="4619406"/>
            <a:ext cx="4058268" cy="2238593"/>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13399" y="4619405"/>
            <a:ext cx="3830601" cy="2231326"/>
          </a:xfrm>
          <a:prstGeom prst="rect">
            <a:avLst/>
          </a:prstGeom>
        </p:spPr>
      </p:pic>
    </p:spTree>
    <p:extLst>
      <p:ext uri="{BB962C8B-B14F-4D97-AF65-F5344CB8AC3E}">
        <p14:creationId xmlns:p14="http://schemas.microsoft.com/office/powerpoint/2010/main" xmlns="" val="471041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idx="4294967295"/>
          </p:nvPr>
        </p:nvSpPr>
        <p:spPr/>
        <p:txBody>
          <a:bodyPr/>
          <a:lstStyle/>
          <a:p>
            <a:pPr eaLnBrk="1" hangingPunct="1"/>
            <a:r>
              <a:rPr lang="nl-NL" altLang="x-none" sz="4000" dirty="0">
                <a:latin typeface="Tahoma" charset="0"/>
                <a:ea typeface="MS PGothic" charset="-128"/>
              </a:rPr>
              <a:t>Gevaarlijke stoffen &amp; </a:t>
            </a:r>
            <a:r>
              <a:rPr lang="nl-NL" altLang="x-none" sz="4000" dirty="0" err="1">
                <a:latin typeface="Tahoma" charset="0"/>
                <a:ea typeface="MS PGothic" charset="-128"/>
              </a:rPr>
              <a:t>CBRNe</a:t>
            </a:r>
            <a:endParaRPr lang="nl-NL" altLang="x-none" sz="4000" dirty="0">
              <a:latin typeface="Tahoma" charset="0"/>
              <a:ea typeface="MS PGothic" charset="-128"/>
            </a:endParaRPr>
          </a:p>
        </p:txBody>
      </p:sp>
      <p:sp>
        <p:nvSpPr>
          <p:cNvPr id="15362" name="Rectangle 3"/>
          <p:cNvSpPr>
            <a:spLocks noGrp="1" noChangeArrowheads="1"/>
          </p:cNvSpPr>
          <p:nvPr>
            <p:ph sz="half" idx="4294967295"/>
          </p:nvPr>
        </p:nvSpPr>
        <p:spPr>
          <a:xfrm>
            <a:off x="4572000" y="1660525"/>
            <a:ext cx="4254500" cy="4525963"/>
          </a:xfrm>
        </p:spPr>
        <p:txBody>
          <a:bodyPr/>
          <a:lstStyle/>
          <a:p>
            <a:pPr marL="0" indent="0" defTabSz="457200" eaLnBrk="1" hangingPunct="1">
              <a:buFontTx/>
              <a:buNone/>
            </a:pPr>
            <a:r>
              <a:rPr lang="nl-NL" altLang="x-none" sz="2400" dirty="0">
                <a:latin typeface="Tahoma" charset="0"/>
                <a:ea typeface="MS PGothic" charset="-128"/>
              </a:rPr>
              <a:t>Chemisch komt meeste voor:</a:t>
            </a:r>
          </a:p>
          <a:p>
            <a:pPr marL="0" indent="0" defTabSz="457200" eaLnBrk="1" hangingPunct="1"/>
            <a:r>
              <a:rPr lang="nl-NL" altLang="x-none" sz="2400" dirty="0">
                <a:latin typeface="Tahoma" charset="0"/>
                <a:ea typeface="MS PGothic" charset="-128"/>
              </a:rPr>
              <a:t> Bedrijven</a:t>
            </a:r>
          </a:p>
          <a:p>
            <a:pPr marL="0" indent="0" defTabSz="457200" eaLnBrk="1" hangingPunct="1"/>
            <a:r>
              <a:rPr lang="nl-NL" altLang="x-none" sz="2400" dirty="0">
                <a:latin typeface="Tahoma" charset="0"/>
                <a:ea typeface="MS PGothic" charset="-128"/>
              </a:rPr>
              <a:t> Transport</a:t>
            </a:r>
          </a:p>
          <a:p>
            <a:pPr marL="0" indent="0" defTabSz="457200" eaLnBrk="1" hangingPunct="1"/>
            <a:r>
              <a:rPr lang="nl-NL" altLang="x-none" sz="2400" dirty="0">
                <a:latin typeface="Tahoma" charset="0"/>
                <a:ea typeface="MS PGothic" charset="-128"/>
              </a:rPr>
              <a:t> Incidenten</a:t>
            </a:r>
          </a:p>
          <a:p>
            <a:pPr lvl="1" defTabSz="457200" eaLnBrk="1" hangingPunct="1"/>
            <a:r>
              <a:rPr lang="nl-NL" altLang="x-none" sz="2400" dirty="0">
                <a:latin typeface="Tahoma" charset="0"/>
              </a:rPr>
              <a:t>opzettelijk (suïcide)</a:t>
            </a:r>
          </a:p>
          <a:p>
            <a:pPr lvl="1" defTabSz="457200" eaLnBrk="1" hangingPunct="1"/>
            <a:r>
              <a:rPr lang="nl-NL" altLang="x-none" sz="2400" dirty="0">
                <a:latin typeface="Tahoma" charset="0"/>
              </a:rPr>
              <a:t>onopzettelijk</a:t>
            </a:r>
          </a:p>
          <a:p>
            <a:pPr marL="0" indent="0" defTabSz="457200" eaLnBrk="1" hangingPunct="1"/>
            <a:r>
              <a:rPr lang="nl-NL" altLang="x-none" sz="2400" dirty="0">
                <a:latin typeface="Tahoma" charset="0"/>
                <a:ea typeface="MS PGothic" charset="-128"/>
              </a:rPr>
              <a:t> Huiselijk geweld</a:t>
            </a:r>
            <a:endParaRPr lang="nl-NL" altLang="x-none" sz="2800" dirty="0">
              <a:latin typeface="Tahoma" charset="0"/>
              <a:ea typeface="MS PGothic" charset="-128"/>
            </a:endParaRPr>
          </a:p>
          <a:p>
            <a:pPr marL="0" indent="0" defTabSz="457200" eaLnBrk="1" hangingPunct="1">
              <a:buFontTx/>
              <a:buNone/>
            </a:pPr>
            <a:endParaRPr lang="nl-NL" altLang="x-none" sz="1600" dirty="0">
              <a:latin typeface="Tahoma" charset="0"/>
              <a:ea typeface="MS PGothic" charset="-128"/>
            </a:endParaRPr>
          </a:p>
        </p:txBody>
      </p:sp>
      <p:sp>
        <p:nvSpPr>
          <p:cNvPr id="15363" name="Content Placeholder 1"/>
          <p:cNvSpPr>
            <a:spLocks noGrp="1"/>
          </p:cNvSpPr>
          <p:nvPr>
            <p:ph sz="half" idx="4294967295"/>
          </p:nvPr>
        </p:nvSpPr>
        <p:spPr>
          <a:xfrm>
            <a:off x="457200" y="1660525"/>
            <a:ext cx="4267200" cy="4525963"/>
          </a:xfrm>
        </p:spPr>
        <p:txBody>
          <a:bodyPr/>
          <a:lstStyle/>
          <a:p>
            <a:pPr marL="0" indent="0" defTabSz="457200" eaLnBrk="1" hangingPunct="1">
              <a:buFontTx/>
              <a:buNone/>
            </a:pPr>
            <a:r>
              <a:rPr lang="nl-NL" altLang="x-none" sz="2400" dirty="0" err="1">
                <a:latin typeface="Tahoma" charset="0"/>
                <a:ea typeface="MS PGothic" charset="-128"/>
              </a:rPr>
              <a:t>CBRNe</a:t>
            </a:r>
            <a:r>
              <a:rPr lang="nl-NL" altLang="x-none" sz="2400" dirty="0">
                <a:latin typeface="Tahoma" charset="0"/>
                <a:ea typeface="MS PGothic" charset="-128"/>
              </a:rPr>
              <a:t> </a:t>
            </a:r>
          </a:p>
          <a:p>
            <a:pPr marL="0" indent="0" defTabSz="457200" eaLnBrk="1" hangingPunct="1"/>
            <a:r>
              <a:rPr lang="nl-NL" altLang="x-none" sz="2400" dirty="0">
                <a:latin typeface="Tahoma" charset="0"/>
                <a:ea typeface="MS PGothic" charset="-128"/>
              </a:rPr>
              <a:t>C: chemisch</a:t>
            </a:r>
          </a:p>
          <a:p>
            <a:pPr marL="0" indent="0" defTabSz="457200" eaLnBrk="1" hangingPunct="1"/>
            <a:r>
              <a:rPr lang="nl-NL" altLang="x-none" sz="2400" dirty="0">
                <a:latin typeface="Tahoma" charset="0"/>
                <a:ea typeface="MS PGothic" charset="-128"/>
              </a:rPr>
              <a:t>B: </a:t>
            </a:r>
            <a:r>
              <a:rPr lang="nl-NL" altLang="x-none" sz="2400" dirty="0" smtClean="0">
                <a:latin typeface="Tahoma" charset="0"/>
                <a:ea typeface="MS PGothic" charset="-128"/>
              </a:rPr>
              <a:t>biologisch</a:t>
            </a:r>
            <a:endParaRPr lang="nl-NL" altLang="x-none" sz="2400" dirty="0">
              <a:latin typeface="Tahoma" charset="0"/>
              <a:ea typeface="MS PGothic" charset="-128"/>
            </a:endParaRPr>
          </a:p>
          <a:p>
            <a:pPr marL="0" indent="0" defTabSz="457200" eaLnBrk="1" hangingPunct="1"/>
            <a:r>
              <a:rPr lang="nl-NL" altLang="x-none" sz="2400" dirty="0">
                <a:latin typeface="Tahoma" charset="0"/>
                <a:ea typeface="MS PGothic" charset="-128"/>
              </a:rPr>
              <a:t>R: radiologisch</a:t>
            </a:r>
          </a:p>
          <a:p>
            <a:pPr marL="0" indent="0" defTabSz="457200" eaLnBrk="1" hangingPunct="1"/>
            <a:r>
              <a:rPr lang="nl-NL" altLang="x-none" sz="2400" dirty="0">
                <a:latin typeface="Tahoma" charset="0"/>
                <a:ea typeface="MS PGothic" charset="-128"/>
              </a:rPr>
              <a:t>N: nucleair</a:t>
            </a:r>
          </a:p>
          <a:p>
            <a:pPr marL="0" indent="0" defTabSz="457200" eaLnBrk="1" hangingPunct="1"/>
            <a:r>
              <a:rPr lang="nl-NL" altLang="x-none" sz="2400" dirty="0">
                <a:latin typeface="Tahoma" charset="0"/>
                <a:ea typeface="MS PGothic" charset="-128"/>
              </a:rPr>
              <a:t>(e: explosieven</a:t>
            </a:r>
            <a:r>
              <a:rPr lang="nl-NL" altLang="x-none" sz="2800" dirty="0">
                <a:latin typeface="Tahoma" charset="0"/>
                <a:ea typeface="MS PGothic" charset="-128"/>
              </a:rPr>
              <a:t>)</a:t>
            </a:r>
          </a:p>
          <a:p>
            <a:pPr marL="0" indent="0" defTabSz="457200" eaLnBrk="1" hangingPunct="1"/>
            <a:endParaRPr lang="nl-NL" altLang="x-none" sz="2800" dirty="0">
              <a:latin typeface="Tahoma" charset="0"/>
              <a:ea typeface="MS PGothic" charset="-128"/>
            </a:endParaRPr>
          </a:p>
          <a:p>
            <a:pPr marL="0" indent="0" defTabSz="457200" eaLnBrk="1" hangingPunct="1">
              <a:buFontTx/>
              <a:buNone/>
            </a:pPr>
            <a:endParaRPr lang="nl-NL" altLang="x-none" sz="2400" dirty="0">
              <a:latin typeface="Tahoma" charset="0"/>
              <a:ea typeface="MS PGothic" charset="-128"/>
            </a:endParaRPr>
          </a:p>
          <a:p>
            <a:pPr marL="0" indent="0" defTabSz="457200" eaLnBrk="1" hangingPunct="1">
              <a:buFontTx/>
              <a:buNone/>
            </a:pPr>
            <a:endParaRPr lang="nl-NL" altLang="x-none" sz="2800" dirty="0">
              <a:latin typeface="Tahoma" charset="0"/>
              <a:ea typeface="MS PGothic"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p:cNvSpPr>
            <a:spLocks noGrp="1"/>
          </p:cNvSpPr>
          <p:nvPr>
            <p:ph type="title" idx="4294967295"/>
          </p:nvPr>
        </p:nvSpPr>
        <p:spPr/>
        <p:txBody>
          <a:bodyPr/>
          <a:lstStyle/>
          <a:p>
            <a:pPr eaLnBrk="1" hangingPunct="1"/>
            <a:r>
              <a:rPr lang="nl-NL" altLang="x-none" sz="4000" dirty="0">
                <a:latin typeface="Tahoma" charset="0"/>
                <a:ea typeface="MS PGothic" charset="-128"/>
              </a:rPr>
              <a:t>Duidelijk risico</a:t>
            </a:r>
          </a:p>
        </p:txBody>
      </p:sp>
      <p:pic>
        <p:nvPicPr>
          <p:cNvPr id="18434" name="Picture 4" descr="raffinaderij.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95400"/>
            <a:ext cx="4724400"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 name="Picture 5" descr="LPG tankstation.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3886200"/>
            <a:ext cx="4408488"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771</TotalTime>
  <Words>701</Words>
  <Application>Microsoft Office PowerPoint</Application>
  <PresentationFormat>Diavoorstelling (4:3)</PresentationFormat>
  <Paragraphs>186</Paragraphs>
  <Slides>23</Slides>
  <Notes>6</Notes>
  <HiddenSlides>0</HiddenSlides>
  <MMClips>0</MMClips>
  <ScaleCrop>false</ScaleCrop>
  <HeadingPairs>
    <vt:vector size="4" baseType="variant">
      <vt:variant>
        <vt:lpstr>Thema</vt:lpstr>
      </vt:variant>
      <vt:variant>
        <vt:i4>1</vt:i4>
      </vt:variant>
      <vt:variant>
        <vt:lpstr>Diatitels</vt:lpstr>
      </vt:variant>
      <vt:variant>
        <vt:i4>23</vt:i4>
      </vt:variant>
    </vt:vector>
  </HeadingPairs>
  <TitlesOfParts>
    <vt:vector size="24" baseType="lpstr">
      <vt:lpstr>Standaardontwerp</vt:lpstr>
      <vt:lpstr> Terrorisme &amp; CBRNe  (alle informatie uit openbare bronnen)   Lucas van Rossem  </vt:lpstr>
      <vt:lpstr>Terrorisme</vt:lpstr>
      <vt:lpstr>Terrorisme in Europa</vt:lpstr>
      <vt:lpstr>NCTV:  Dreigingsbeeld Terrorisme Nederland </vt:lpstr>
      <vt:lpstr>Letsels terrorisme</vt:lpstr>
      <vt:lpstr>Wijze lessen ziekenhuizen</vt:lpstr>
      <vt:lpstr>Wees voorbereid op het ondenkbare</vt:lpstr>
      <vt:lpstr>Gevaarlijke stoffen &amp; CBRNe</vt:lpstr>
      <vt:lpstr>Duidelijk risico</vt:lpstr>
      <vt:lpstr>Onduidelijk risico</vt:lpstr>
      <vt:lpstr>Dia 11</vt:lpstr>
      <vt:lpstr>Incident gevaarlijke stof</vt:lpstr>
      <vt:lpstr>Wie heeft de juiste informatie</vt:lpstr>
      <vt:lpstr>Herkenning</vt:lpstr>
      <vt:lpstr>Voorbereiding ziekenhuis</vt:lpstr>
      <vt:lpstr>Doel ontsmetting</vt:lpstr>
      <vt:lpstr>Ontsmetting</vt:lpstr>
      <vt:lpstr>Patiëntenstromen</vt:lpstr>
      <vt:lpstr>Planvorming decontaminatie SEH</vt:lpstr>
      <vt:lpstr>Operationeel decontaminatie SEH</vt:lpstr>
      <vt:lpstr>Dia 21</vt:lpstr>
      <vt:lpstr>Samenvatting CBRNe</vt:lpstr>
      <vt:lpstr>Dia 23</vt:lpstr>
    </vt:vector>
  </TitlesOfParts>
  <Manager/>
  <Company>MESSOR</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Basisopleiding sleutelfunctionarissen ZiROP  Netwerk acute zorg, regio VUmc</dc:title>
  <dc:subject/>
  <dc:creator>Lucas van Rossem</dc:creator>
  <cp:keywords>BOSZ CBRN Terrorisme</cp:keywords>
  <dc:description/>
  <cp:lastModifiedBy>Maarten Elout</cp:lastModifiedBy>
  <cp:revision>45</cp:revision>
  <dcterms:created xsi:type="dcterms:W3CDTF">2016-01-03T16:29:11Z</dcterms:created>
  <dcterms:modified xsi:type="dcterms:W3CDTF">2017-07-31T13:40:13Z</dcterms:modified>
  <cp:category/>
</cp:coreProperties>
</file>