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0" r:id="rId4"/>
    <p:sldId id="329" r:id="rId5"/>
    <p:sldId id="346" r:id="rId6"/>
    <p:sldId id="361" r:id="rId7"/>
    <p:sldId id="372" r:id="rId8"/>
    <p:sldId id="373" r:id="rId9"/>
    <p:sldId id="374" r:id="rId10"/>
    <p:sldId id="375" r:id="rId11"/>
    <p:sldId id="290" r:id="rId12"/>
    <p:sldId id="355" r:id="rId13"/>
    <p:sldId id="268" r:id="rId14"/>
  </p:sldIdLst>
  <p:sldSz cx="9144000" cy="6858000" type="screen4x3"/>
  <p:notesSz cx="6662738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057" userDrawn="1">
          <p15:clr>
            <a:srgbClr val="A4A3A4"/>
          </p15:clr>
        </p15:guide>
        <p15:guide id="3" pos="209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5EE8A"/>
    <a:srgbClr val="99F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3" autoAdjust="0"/>
    <p:restoredTop sz="82609" autoAdjust="0"/>
  </p:normalViewPr>
  <p:slideViewPr>
    <p:cSldViewPr>
      <p:cViewPr varScale="1">
        <p:scale>
          <a:sx n="60" d="100"/>
          <a:sy n="60" d="100"/>
        </p:scale>
        <p:origin x="16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54" y="-108"/>
      </p:cViewPr>
      <p:guideLst>
        <p:guide orient="horz" pos="3127"/>
        <p:guide pos="205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186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1" y="0"/>
            <a:ext cx="2887186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nl-NL"/>
              <a:t>Cytostatica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887186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1" y="9428584"/>
            <a:ext cx="2887186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9E8D5497-D2D3-446C-B7DA-0715A002F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009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186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4011" y="0"/>
            <a:ext cx="2887186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nl-NL"/>
              <a:t>Cytostatica</a:t>
            </a:r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274" y="4715155"/>
            <a:ext cx="5330190" cy="44669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7186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4011" y="9428584"/>
            <a:ext cx="2887186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03723054-DEB3-4A14-8514-9362A638B21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58683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723054-DEB3-4A14-8514-9362A638B218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Cytostatica</a:t>
            </a:r>
          </a:p>
        </p:txBody>
      </p:sp>
    </p:spTree>
    <p:extLst>
      <p:ext uri="{BB962C8B-B14F-4D97-AF65-F5344CB8AC3E}">
        <p14:creationId xmlns:p14="http://schemas.microsoft.com/office/powerpoint/2010/main" val="1283025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563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B4C5CB-688D-4914-864F-BA9736102831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Cytostatica</a:t>
            </a:r>
          </a:p>
        </p:txBody>
      </p:sp>
    </p:spTree>
    <p:extLst>
      <p:ext uri="{BB962C8B-B14F-4D97-AF65-F5344CB8AC3E}">
        <p14:creationId xmlns:p14="http://schemas.microsoft.com/office/powerpoint/2010/main" val="347834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563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B4C5CB-688D-4914-864F-BA9736102831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Cytostatica</a:t>
            </a:r>
          </a:p>
        </p:txBody>
      </p:sp>
    </p:spTree>
    <p:extLst>
      <p:ext uri="{BB962C8B-B14F-4D97-AF65-F5344CB8AC3E}">
        <p14:creationId xmlns:p14="http://schemas.microsoft.com/office/powerpoint/2010/main" val="3964080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/>
          </a:p>
        </p:txBody>
      </p:sp>
      <p:sp>
        <p:nvSpPr>
          <p:cNvPr id="4096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B9F045-8039-4844-9561-419004BEC9DE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Cytostatica</a:t>
            </a:r>
          </a:p>
        </p:txBody>
      </p:sp>
    </p:spTree>
    <p:extLst>
      <p:ext uri="{BB962C8B-B14F-4D97-AF65-F5344CB8AC3E}">
        <p14:creationId xmlns:p14="http://schemas.microsoft.com/office/powerpoint/2010/main" val="78884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Cytostatica</a:t>
            </a:r>
          </a:p>
        </p:txBody>
      </p:sp>
    </p:spTree>
    <p:extLst>
      <p:ext uri="{BB962C8B-B14F-4D97-AF65-F5344CB8AC3E}">
        <p14:creationId xmlns:p14="http://schemas.microsoft.com/office/powerpoint/2010/main" val="2781931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Cytostatica</a:t>
            </a:r>
          </a:p>
        </p:txBody>
      </p:sp>
    </p:spTree>
    <p:extLst>
      <p:ext uri="{BB962C8B-B14F-4D97-AF65-F5344CB8AC3E}">
        <p14:creationId xmlns:p14="http://schemas.microsoft.com/office/powerpoint/2010/main" val="716905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Cytostatica</a:t>
            </a:r>
          </a:p>
        </p:txBody>
      </p:sp>
    </p:spTree>
    <p:extLst>
      <p:ext uri="{BB962C8B-B14F-4D97-AF65-F5344CB8AC3E}">
        <p14:creationId xmlns:p14="http://schemas.microsoft.com/office/powerpoint/2010/main" val="1894582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Cytostatica</a:t>
            </a:r>
          </a:p>
        </p:txBody>
      </p:sp>
    </p:spTree>
    <p:extLst>
      <p:ext uri="{BB962C8B-B14F-4D97-AF65-F5344CB8AC3E}">
        <p14:creationId xmlns:p14="http://schemas.microsoft.com/office/powerpoint/2010/main" val="1894582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Cytostatica</a:t>
            </a:r>
          </a:p>
        </p:txBody>
      </p:sp>
    </p:spTree>
    <p:extLst>
      <p:ext uri="{BB962C8B-B14F-4D97-AF65-F5344CB8AC3E}">
        <p14:creationId xmlns:p14="http://schemas.microsoft.com/office/powerpoint/2010/main" val="3312036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Cytostatica</a:t>
            </a:r>
          </a:p>
        </p:txBody>
      </p:sp>
    </p:spTree>
    <p:extLst>
      <p:ext uri="{BB962C8B-B14F-4D97-AF65-F5344CB8AC3E}">
        <p14:creationId xmlns:p14="http://schemas.microsoft.com/office/powerpoint/2010/main" val="2777336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440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404A60-335A-4466-8C56-2E77632365E1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Cytostatica</a:t>
            </a:r>
          </a:p>
        </p:txBody>
      </p:sp>
    </p:spTree>
    <p:extLst>
      <p:ext uri="{BB962C8B-B14F-4D97-AF65-F5344CB8AC3E}">
        <p14:creationId xmlns:p14="http://schemas.microsoft.com/office/powerpoint/2010/main" val="288653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30425"/>
            <a:ext cx="7715304" cy="1470025"/>
          </a:xfrm>
          <a:solidFill>
            <a:schemeClr val="bg1">
              <a:alpha val="49000"/>
            </a:schemeClr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715304" cy="1042998"/>
          </a:xfrm>
          <a:solidFill>
            <a:schemeClr val="bg1">
              <a:alpha val="50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928670"/>
            <a:ext cx="7329487" cy="488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596" y="1500174"/>
            <a:ext cx="8229600" cy="424021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D2C9650-CCD4-4895-87C7-7D47831D1BEF}" type="datetimeFigureOut">
              <a:rPr lang="nl-NL"/>
              <a:pPr>
                <a:defRPr/>
              </a:pPr>
              <a:t>19-3-2017</a:t>
            </a:fld>
            <a:endParaRPr lang="nl-NL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4A93F99-E13C-4CF0-BA41-B58D47BFB59B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58" y="857232"/>
            <a:ext cx="6019800" cy="462598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10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118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28596" y="500042"/>
            <a:ext cx="8715404" cy="550072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5"/>
            <a:ext cx="8229600" cy="44291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576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576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71472" y="1643050"/>
            <a:ext cx="8001056" cy="307183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848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227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00076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464344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5918" y="642918"/>
            <a:ext cx="5486400" cy="379890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5918" y="5357826"/>
            <a:ext cx="5486400" cy="5000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560935" y="0"/>
            <a:ext cx="9704935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357313" y="928688"/>
            <a:ext cx="73294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pic>
        <p:nvPicPr>
          <p:cNvPr id="9" name="Picture 8" descr="toplogo4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6001314"/>
            <a:ext cx="9144000" cy="8566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714348" y="1844825"/>
            <a:ext cx="7715304" cy="1755626"/>
          </a:xfrm>
        </p:spPr>
        <p:txBody>
          <a:bodyPr/>
          <a:lstStyle/>
          <a:p>
            <a:pPr eaLnBrk="1" hangingPunct="1">
              <a:defRPr/>
            </a:pPr>
            <a:r>
              <a:rPr lang="nl-NL" sz="4800" dirty="0">
                <a:latin typeface="Arial" panose="020B0604020202020204" pitchFamily="34" charset="0"/>
                <a:cs typeface="Arial" panose="020B0604020202020204" pitchFamily="34" charset="0"/>
              </a:rPr>
              <a:t>Cytostatica</a:t>
            </a:r>
            <a:br>
              <a:rPr lang="nl-N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in de thuiszorg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1800" i="1" dirty="0">
              <a:solidFill>
                <a:schemeClr val="tx1"/>
              </a:solidFill>
            </a:endParaRPr>
          </a:p>
          <a:p>
            <a:pPr eaLnBrk="1" hangingPunct="1"/>
            <a:r>
              <a:rPr lang="en-US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Bijscholingscentrum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7993063" cy="5143536"/>
          </a:xfrm>
        </p:spPr>
        <p:txBody>
          <a:bodyPr/>
          <a:lstStyle/>
          <a:p>
            <a:pPr marL="57150" lvl="1" indent="0">
              <a:buNone/>
              <a:defRPr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Voorlichting mantelzorg </a:t>
            </a:r>
          </a:p>
          <a:p>
            <a:pPr marL="57150" indent="0">
              <a:buNone/>
              <a:defRPr/>
            </a:pP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  <a:defRPr/>
            </a:pPr>
            <a:endParaRPr lang="nl-NL" sz="1200" dirty="0"/>
          </a:p>
          <a:p>
            <a:pPr marL="57150" indent="0">
              <a:buNone/>
              <a:defRPr/>
            </a:pPr>
            <a:endParaRPr lang="nl-NL" sz="1200" dirty="0"/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Conform richtlijn: “Veilig omgaan met cytostatica”</a:t>
            </a:r>
          </a:p>
          <a:p>
            <a:pPr marL="0" lvl="0" indent="0">
              <a:buNone/>
              <a:defRPr/>
            </a:pPr>
            <a:endParaRPr lang="nl-NL" sz="24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Wat doet cytostatica?</a:t>
            </a:r>
          </a:p>
          <a:p>
            <a:pPr marL="0" lvl="0" indent="0">
              <a:buNone/>
              <a:defRPr/>
            </a:pPr>
            <a:endParaRPr lang="nl-NL" sz="2400" dirty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2000" dirty="0"/>
          </a:p>
          <a:p>
            <a:pPr indent="-285750">
              <a:defRPr/>
            </a:pPr>
            <a:endParaRPr lang="nl-NL" sz="1600" dirty="0"/>
          </a:p>
          <a:p>
            <a:pPr>
              <a:buNone/>
              <a:defRPr/>
            </a:pPr>
            <a:endParaRPr lang="en-US" sz="1800" dirty="0"/>
          </a:p>
          <a:p>
            <a:pPr>
              <a:buFont typeface="Arial" charset="0"/>
              <a:buNone/>
              <a:defRPr/>
            </a:pPr>
            <a:endParaRPr lang="en-US" sz="2400" dirty="0"/>
          </a:p>
          <a:p>
            <a:pPr>
              <a:buFont typeface="Arial" charset="0"/>
              <a:buNone/>
              <a:defRPr/>
            </a:pPr>
            <a:endParaRPr lang="en-US" sz="2800" dirty="0"/>
          </a:p>
          <a:p>
            <a:pPr>
              <a:buFont typeface="Arial" charset="0"/>
              <a:buNone/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630593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571472" y="2714620"/>
            <a:ext cx="7993063" cy="928681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nl-NL" dirty="0"/>
              <a:t>Oefenen</a:t>
            </a:r>
            <a:endParaRPr lang="nl-NL" sz="1800" i="1" dirty="0"/>
          </a:p>
          <a:p>
            <a:pPr>
              <a:buFont typeface="Arial" charset="0"/>
              <a:buNone/>
            </a:pPr>
            <a:endParaRPr lang="en-US" sz="2400" dirty="0"/>
          </a:p>
          <a:p>
            <a:pPr>
              <a:buFont typeface="Arial" charset="0"/>
              <a:buNone/>
            </a:pPr>
            <a:endParaRPr lang="en-US" sz="2800" dirty="0"/>
          </a:p>
          <a:p>
            <a:pPr>
              <a:buFont typeface="Arial" charset="0"/>
              <a:buNone/>
            </a:pPr>
            <a:endParaRPr lang="en-US" sz="3600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571472" y="2714620"/>
            <a:ext cx="7993063" cy="928681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nl-NL" dirty="0"/>
              <a:t>Vragen?</a:t>
            </a:r>
            <a:endParaRPr lang="nl-NL" sz="1800" i="1" dirty="0"/>
          </a:p>
          <a:p>
            <a:pPr>
              <a:buFont typeface="Arial" charset="0"/>
              <a:buNone/>
            </a:pPr>
            <a:endParaRPr lang="en-US" sz="2400" dirty="0"/>
          </a:p>
          <a:p>
            <a:pPr>
              <a:buFont typeface="Arial" charset="0"/>
              <a:buNone/>
            </a:pPr>
            <a:endParaRPr lang="en-US" sz="2800" dirty="0"/>
          </a:p>
          <a:p>
            <a:pPr>
              <a:buFont typeface="Arial" charset="0"/>
              <a:buNone/>
            </a:pPr>
            <a:endParaRPr lang="en-US" sz="3600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/>
          </p:cNvSpPr>
          <p:nvPr>
            <p:ph type="title" idx="4294967295"/>
          </p:nvPr>
        </p:nvSpPr>
        <p:spPr>
          <a:xfrm>
            <a:off x="928662" y="2285992"/>
            <a:ext cx="7329487" cy="1785932"/>
          </a:xfrm>
        </p:spPr>
        <p:txBody>
          <a:bodyPr/>
          <a:lstStyle/>
          <a:p>
            <a:pPr>
              <a:defRPr/>
            </a:pPr>
            <a:r>
              <a:rPr lang="nl-NL" sz="3200" dirty="0"/>
              <a:t>Bedankt voor de aandacht.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844824"/>
            <a:ext cx="6805563" cy="1922314"/>
          </a:xfrm>
        </p:spPr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Welkom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Voorstellen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642910" y="714356"/>
            <a:ext cx="7993063" cy="5214974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Onderwerpen</a:t>
            </a: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Wat is cytostatica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Persoonlijke Beschermingsmiddelen (PBM)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Omgang met uitscheidingsproducten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Hulp bij persoonlijke verzorging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Aandachtspunten verpleegtechnische vaardigheden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Voorlichting aan zorgvrager en diens naasten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Vragen</a:t>
            </a:r>
          </a:p>
          <a:p>
            <a:pPr lvl="2">
              <a:buNone/>
            </a:pPr>
            <a:endParaRPr lang="en-US" sz="1600" dirty="0"/>
          </a:p>
          <a:p>
            <a:pPr>
              <a:buFont typeface="Arial" charset="0"/>
              <a:buNone/>
            </a:pPr>
            <a:endParaRPr lang="en-US" sz="2800" dirty="0"/>
          </a:p>
          <a:p>
            <a:pPr>
              <a:buFont typeface="Arial" charset="0"/>
              <a:buNone/>
            </a:pPr>
            <a:endParaRPr lang="en-US" sz="36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1772815"/>
            <a:ext cx="8388424" cy="415649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nl-NL" dirty="0"/>
              <a:t>Wet BIG</a:t>
            </a:r>
          </a:p>
          <a:p>
            <a:pPr>
              <a:buFont typeface="Arial" charset="0"/>
              <a:buNone/>
              <a:defRPr/>
            </a:pPr>
            <a:endParaRPr lang="nl-NL" sz="1000" dirty="0"/>
          </a:p>
          <a:p>
            <a:pPr>
              <a:defRPr/>
            </a:pPr>
            <a:r>
              <a:rPr lang="nl-NL" sz="2400" dirty="0"/>
              <a:t>Voorbehouden handeling</a:t>
            </a:r>
          </a:p>
          <a:p>
            <a:pPr>
              <a:defRPr/>
            </a:pPr>
            <a:r>
              <a:rPr lang="nl-NL" sz="2400" dirty="0"/>
              <a:t>Uitvoeringsverzoek van een arts (i.o.v.)</a:t>
            </a:r>
          </a:p>
          <a:p>
            <a:pPr>
              <a:defRPr/>
            </a:pPr>
            <a:r>
              <a:rPr lang="nl-NL" sz="2400" dirty="0"/>
              <a:t>Bevoegd / bekwaam</a:t>
            </a:r>
            <a:endParaRPr lang="nl-NL" sz="1600" dirty="0"/>
          </a:p>
          <a:p>
            <a:pPr>
              <a:buNone/>
              <a:defRPr/>
            </a:pPr>
            <a:endParaRPr lang="nl-NL" sz="1800" dirty="0"/>
          </a:p>
          <a:p>
            <a:pPr>
              <a:buFont typeface="Arial" charset="0"/>
              <a:buNone/>
              <a:defRPr/>
            </a:pPr>
            <a:endParaRPr lang="en-US" sz="2400" dirty="0"/>
          </a:p>
          <a:p>
            <a:pPr>
              <a:buFont typeface="Arial" charset="0"/>
              <a:buNone/>
              <a:defRPr/>
            </a:pPr>
            <a:endParaRPr lang="en-US" sz="2800" dirty="0"/>
          </a:p>
          <a:p>
            <a:pPr>
              <a:buFont typeface="Arial" charset="0"/>
              <a:buNone/>
              <a:defRPr/>
            </a:pPr>
            <a:endParaRPr lang="en-US" sz="3600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642910" y="785794"/>
            <a:ext cx="7993063" cy="5143536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nl-NL" dirty="0"/>
              <a:t>Wat is cytostatica</a:t>
            </a:r>
          </a:p>
          <a:p>
            <a:pPr>
              <a:buNone/>
              <a:defRPr/>
            </a:pPr>
            <a:endParaRPr lang="nl-NL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  <a:defRPr/>
            </a:pPr>
            <a:r>
              <a:rPr lang="nl-NL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“Een cytostaticum (meervoud: cytostatica) behoort tot de medicijnen</a:t>
            </a:r>
          </a:p>
          <a:p>
            <a:pPr>
              <a:buNone/>
              <a:defRPr/>
            </a:pPr>
            <a:r>
              <a:rPr lang="nl-NL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gebruikt worden bij de behandeling van kanker. Het toedienen</a:t>
            </a:r>
          </a:p>
          <a:p>
            <a:pPr>
              <a:buNone/>
              <a:defRPr/>
            </a:pPr>
            <a:r>
              <a:rPr lang="nl-NL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cytostatica wordt chemotherapie genoemd.”</a:t>
            </a:r>
          </a:p>
          <a:p>
            <a:pPr>
              <a:buNone/>
              <a:defRPr/>
            </a:pPr>
            <a:endParaRPr lang="nl-NL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  <a:defRPr/>
            </a:pPr>
            <a:r>
              <a:rPr lang="nl-NL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(medische-woordenboek)</a:t>
            </a:r>
          </a:p>
          <a:p>
            <a:pPr>
              <a:buNone/>
              <a:defRPr/>
            </a:pPr>
            <a:endParaRPr lang="nl-NL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  <a:defRPr/>
            </a:pPr>
            <a:endParaRPr lang="nl-NL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None/>
              <a:defRPr/>
            </a:pPr>
            <a:endParaRPr lang="nl-NL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None/>
              <a:defRPr/>
            </a:pPr>
            <a:endParaRPr lang="nl-NL" sz="1000" dirty="0"/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nl-NL" sz="2000" dirty="0"/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nl-NL" sz="2000" dirty="0"/>
          </a:p>
          <a:p>
            <a:pPr marL="57150" indent="0">
              <a:buNone/>
              <a:defRPr/>
            </a:pPr>
            <a:endParaRPr lang="nl-NL" sz="2000" dirty="0"/>
          </a:p>
          <a:p>
            <a:pPr indent="-285750">
              <a:defRPr/>
            </a:pPr>
            <a:endParaRPr lang="nl-NL" sz="1600" dirty="0"/>
          </a:p>
          <a:p>
            <a:pPr>
              <a:buNone/>
              <a:defRPr/>
            </a:pPr>
            <a:endParaRPr lang="en-US" sz="1800" dirty="0"/>
          </a:p>
          <a:p>
            <a:pPr>
              <a:buFont typeface="Arial" charset="0"/>
              <a:buNone/>
              <a:defRPr/>
            </a:pPr>
            <a:endParaRPr lang="en-US" sz="2400" dirty="0"/>
          </a:p>
          <a:p>
            <a:pPr>
              <a:buFont typeface="Arial" charset="0"/>
              <a:buNone/>
              <a:defRPr/>
            </a:pPr>
            <a:endParaRPr lang="en-US" sz="2800" dirty="0"/>
          </a:p>
          <a:p>
            <a:pPr>
              <a:buFont typeface="Arial" charset="0"/>
              <a:buNone/>
              <a:defRPr/>
            </a:pPr>
            <a:endParaRPr lang="en-US" sz="3600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7993063" cy="5143536"/>
          </a:xfrm>
        </p:spPr>
        <p:txBody>
          <a:bodyPr/>
          <a:lstStyle/>
          <a:p>
            <a:pPr marL="57150" lvl="1" indent="0">
              <a:buNone/>
              <a:defRPr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Persoonlijke Beschermingsmiddelen (PBM) </a:t>
            </a:r>
          </a:p>
          <a:p>
            <a:pPr marL="57150" indent="0">
              <a:buNone/>
              <a:defRPr/>
            </a:pP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  <a:defRPr/>
            </a:pPr>
            <a:endParaRPr lang="nl-NL" sz="1200" dirty="0"/>
          </a:p>
          <a:p>
            <a:pPr marL="57150" indent="0">
              <a:buNone/>
              <a:defRPr/>
            </a:pPr>
            <a:endParaRPr lang="nl-NL" sz="1200" dirty="0"/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Handschoenen</a:t>
            </a: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Schort</a:t>
            </a: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Slofjes</a:t>
            </a: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Bril</a:t>
            </a: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Mondmasker</a:t>
            </a:r>
          </a:p>
          <a:p>
            <a:pPr marL="57150" indent="0">
              <a:buNone/>
              <a:defRPr/>
            </a:pPr>
            <a:endParaRPr lang="nl-NL" sz="2000" dirty="0"/>
          </a:p>
          <a:p>
            <a:pPr indent="-285750">
              <a:defRPr/>
            </a:pPr>
            <a:endParaRPr lang="nl-NL" sz="1600" dirty="0"/>
          </a:p>
          <a:p>
            <a:pPr>
              <a:buNone/>
              <a:defRPr/>
            </a:pPr>
            <a:endParaRPr lang="en-US" sz="1800" dirty="0"/>
          </a:p>
          <a:p>
            <a:pPr>
              <a:buFont typeface="Arial" charset="0"/>
              <a:buNone/>
              <a:defRPr/>
            </a:pPr>
            <a:endParaRPr lang="en-US" sz="2400" dirty="0"/>
          </a:p>
          <a:p>
            <a:pPr>
              <a:buFont typeface="Arial" charset="0"/>
              <a:buNone/>
              <a:defRPr/>
            </a:pPr>
            <a:endParaRPr lang="en-US" sz="2800" dirty="0"/>
          </a:p>
          <a:p>
            <a:pPr>
              <a:buFont typeface="Arial" charset="0"/>
              <a:buNone/>
              <a:defRPr/>
            </a:pP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817234"/>
            <a:ext cx="150495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4011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7993063" cy="5143536"/>
          </a:xfrm>
        </p:spPr>
        <p:txBody>
          <a:bodyPr/>
          <a:lstStyle/>
          <a:p>
            <a:pPr marL="57150" lvl="1" indent="0">
              <a:buNone/>
              <a:defRPr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Omgang met uitscheidingsproducten</a:t>
            </a:r>
          </a:p>
          <a:p>
            <a:pPr marL="57150" lvl="1" indent="0">
              <a:buNone/>
              <a:defRPr/>
            </a:pP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  <a:defRPr/>
            </a:pP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  <a:defRPr/>
            </a:pPr>
            <a:endParaRPr lang="nl-NL" sz="1200" dirty="0"/>
          </a:p>
          <a:p>
            <a:pPr marL="57150" indent="0">
              <a:buNone/>
              <a:defRPr/>
            </a:pPr>
            <a:endParaRPr lang="nl-NL" sz="1200" dirty="0"/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Instelling</a:t>
            </a: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Thuiszorg</a:t>
            </a:r>
          </a:p>
          <a:p>
            <a:pPr lvl="0">
              <a:defRPr/>
            </a:pPr>
            <a:endParaRPr lang="nl-NL" sz="2400" dirty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prstClr val="black"/>
                </a:solidFill>
              </a:rPr>
              <a:t>Toiletgang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prstClr val="black"/>
                </a:solidFill>
              </a:rPr>
              <a:t>Incontinentie en diarree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prstClr val="black"/>
                </a:solidFill>
              </a:rPr>
              <a:t>Braken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prstClr val="black"/>
                </a:solidFill>
              </a:rPr>
              <a:t>Reinigen sanitair en materiaal</a:t>
            </a:r>
            <a:endParaRPr lang="nl-NL" sz="2400" dirty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2000" dirty="0"/>
          </a:p>
          <a:p>
            <a:pPr indent="-285750">
              <a:defRPr/>
            </a:pPr>
            <a:endParaRPr lang="nl-NL" sz="1600" dirty="0"/>
          </a:p>
          <a:p>
            <a:pPr>
              <a:buNone/>
              <a:defRPr/>
            </a:pPr>
            <a:endParaRPr lang="en-US" sz="1800" dirty="0"/>
          </a:p>
          <a:p>
            <a:pPr>
              <a:buFont typeface="Arial" charset="0"/>
              <a:buNone/>
              <a:defRPr/>
            </a:pPr>
            <a:endParaRPr lang="en-US" sz="2400" dirty="0"/>
          </a:p>
          <a:p>
            <a:pPr>
              <a:buFont typeface="Arial" charset="0"/>
              <a:buNone/>
              <a:defRPr/>
            </a:pPr>
            <a:endParaRPr lang="en-US" sz="2800" dirty="0"/>
          </a:p>
          <a:p>
            <a:pPr>
              <a:buFont typeface="Arial" charset="0"/>
              <a:buNone/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067792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7993063" cy="5143536"/>
          </a:xfrm>
        </p:spPr>
        <p:txBody>
          <a:bodyPr/>
          <a:lstStyle/>
          <a:p>
            <a:pPr marL="57150" lvl="1" indent="0">
              <a:buNone/>
              <a:defRPr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Hulp bij persoonlijke verzorging </a:t>
            </a:r>
          </a:p>
          <a:p>
            <a:pPr marL="0" lvl="0" indent="0">
              <a:buNone/>
              <a:defRPr/>
            </a:pPr>
            <a:endParaRPr lang="nl-NL" sz="24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Stromend water</a:t>
            </a: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Niet stromend water</a:t>
            </a:r>
          </a:p>
          <a:p>
            <a:pPr marL="0" lvl="0" indent="0">
              <a:buNone/>
              <a:defRPr/>
            </a:pPr>
            <a:endParaRPr lang="nl-NL" sz="2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nl-NL" sz="2400" dirty="0">
                <a:solidFill>
                  <a:prstClr val="black"/>
                </a:solidFill>
              </a:rPr>
              <a:t>Huidverzorging</a:t>
            </a:r>
          </a:p>
          <a:p>
            <a:pPr>
              <a:defRPr/>
            </a:pPr>
            <a:r>
              <a:rPr lang="nl-NL" sz="2400" dirty="0">
                <a:solidFill>
                  <a:prstClr val="black"/>
                </a:solidFill>
              </a:rPr>
              <a:t>Mondzorg</a:t>
            </a:r>
          </a:p>
          <a:p>
            <a:pPr>
              <a:defRPr/>
            </a:pPr>
            <a:endParaRPr lang="nl-NL" sz="2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nl-NL" sz="2400" dirty="0">
                <a:solidFill>
                  <a:prstClr val="black"/>
                </a:solidFill>
              </a:rPr>
              <a:t>Neuropathieën </a:t>
            </a:r>
          </a:p>
          <a:p>
            <a:pPr marL="57150" indent="0">
              <a:buNone/>
              <a:defRPr/>
            </a:pPr>
            <a:endParaRPr lang="nl-NL" sz="2000" dirty="0"/>
          </a:p>
          <a:p>
            <a:pPr indent="-285750">
              <a:defRPr/>
            </a:pPr>
            <a:endParaRPr lang="nl-NL" sz="1600" dirty="0"/>
          </a:p>
          <a:p>
            <a:pPr>
              <a:buNone/>
              <a:defRPr/>
            </a:pPr>
            <a:endParaRPr lang="en-US" sz="1800" dirty="0"/>
          </a:p>
          <a:p>
            <a:pPr>
              <a:buFont typeface="Arial" charset="0"/>
              <a:buNone/>
              <a:defRPr/>
            </a:pPr>
            <a:endParaRPr lang="en-US" sz="2400" dirty="0"/>
          </a:p>
          <a:p>
            <a:pPr>
              <a:buFont typeface="Arial" charset="0"/>
              <a:buNone/>
              <a:defRPr/>
            </a:pPr>
            <a:endParaRPr lang="en-US" sz="2800" dirty="0"/>
          </a:p>
          <a:p>
            <a:pPr>
              <a:buFont typeface="Arial" charset="0"/>
              <a:buNone/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826500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755576" y="764704"/>
            <a:ext cx="7993063" cy="5143536"/>
          </a:xfrm>
        </p:spPr>
        <p:txBody>
          <a:bodyPr/>
          <a:lstStyle/>
          <a:p>
            <a:pPr marL="57150" lvl="1" indent="0">
              <a:buNone/>
              <a:defRPr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Aandachtspunten verpleegtechnische vaardigheden </a:t>
            </a:r>
          </a:p>
          <a:p>
            <a:pPr marL="57150" indent="0">
              <a:buNone/>
              <a:defRPr/>
            </a:pP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  <a:defRPr/>
            </a:pPr>
            <a:endParaRPr lang="nl-NL" sz="1200" dirty="0"/>
          </a:p>
          <a:p>
            <a:pPr marL="57150" indent="0">
              <a:buNone/>
              <a:defRPr/>
            </a:pPr>
            <a:endParaRPr lang="nl-NL" sz="1200" dirty="0"/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Katheterzak wisselen / doorkoppelen</a:t>
            </a: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Drains</a:t>
            </a: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Incontinentie</a:t>
            </a: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Stomazorg</a:t>
            </a:r>
          </a:p>
          <a:p>
            <a:pPr lvl="0">
              <a:defRPr/>
            </a:pPr>
            <a:r>
              <a:rPr lang="nl-NL" sz="2400" dirty="0">
                <a:solidFill>
                  <a:prstClr val="black"/>
                </a:solidFill>
              </a:rPr>
              <a:t>Sputum</a:t>
            </a:r>
          </a:p>
          <a:p>
            <a:pPr marL="0" lvl="0" indent="0">
              <a:buNone/>
              <a:defRPr/>
            </a:pPr>
            <a:endParaRPr lang="nl-NL" sz="2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nl-NL" sz="2400" dirty="0">
                <a:solidFill>
                  <a:prstClr val="black"/>
                </a:solidFill>
              </a:rPr>
              <a:t>Toedienen cytostatica</a:t>
            </a:r>
          </a:p>
          <a:p>
            <a:pPr marL="0" lvl="0" indent="0">
              <a:buNone/>
              <a:defRPr/>
            </a:pPr>
            <a:endParaRPr lang="nl-NL" sz="2400" dirty="0">
              <a:solidFill>
                <a:prstClr val="black"/>
              </a:solidFill>
            </a:endParaRPr>
          </a:p>
          <a:p>
            <a:pPr marL="57150" indent="0">
              <a:buNone/>
              <a:defRPr/>
            </a:pPr>
            <a:endParaRPr lang="nl-NL" sz="2000" dirty="0"/>
          </a:p>
          <a:p>
            <a:pPr indent="-285750">
              <a:defRPr/>
            </a:pPr>
            <a:endParaRPr lang="nl-NL" sz="1600" dirty="0"/>
          </a:p>
          <a:p>
            <a:pPr>
              <a:buNone/>
              <a:defRPr/>
            </a:pPr>
            <a:endParaRPr lang="en-US" sz="1800" dirty="0"/>
          </a:p>
          <a:p>
            <a:pPr>
              <a:buFont typeface="Arial" charset="0"/>
              <a:buNone/>
              <a:defRPr/>
            </a:pPr>
            <a:endParaRPr lang="en-US" sz="2400" dirty="0"/>
          </a:p>
          <a:p>
            <a:pPr>
              <a:buFont typeface="Arial" charset="0"/>
              <a:buNone/>
              <a:defRPr/>
            </a:pPr>
            <a:endParaRPr lang="en-US" sz="2800" dirty="0"/>
          </a:p>
          <a:p>
            <a:pPr>
              <a:buFont typeface="Arial" charset="0"/>
              <a:buNone/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101242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174</Words>
  <Application>Microsoft Office PowerPoint</Application>
  <PresentationFormat>On-screen Show (4:3)</PresentationFormat>
  <Paragraphs>136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Office Theme</vt:lpstr>
      <vt:lpstr>Cytostatica in de thuiszorg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Bedankt voor de aandacht.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</dc:creator>
  <cp:lastModifiedBy>Hanneke van der Kooij</cp:lastModifiedBy>
  <cp:revision>245</cp:revision>
  <cp:lastPrinted>2017-03-19T21:58:38Z</cp:lastPrinted>
  <dcterms:created xsi:type="dcterms:W3CDTF">2009-02-19T20:33:34Z</dcterms:created>
  <dcterms:modified xsi:type="dcterms:W3CDTF">2017-03-19T22:00:32Z</dcterms:modified>
</cp:coreProperties>
</file>