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1" r:id="rId2"/>
    <p:sldId id="262" r:id="rId3"/>
    <p:sldId id="263" r:id="rId4"/>
    <p:sldId id="265" r:id="rId5"/>
    <p:sldId id="266" r:id="rId6"/>
    <p:sldId id="267" r:id="rId7"/>
    <p:sldId id="268" r:id="rId8"/>
    <p:sldId id="269" r:id="rId9"/>
    <p:sldId id="288" r:id="rId10"/>
    <p:sldId id="270" r:id="rId11"/>
    <p:sldId id="271" r:id="rId12"/>
    <p:sldId id="272" r:id="rId13"/>
    <p:sldId id="274" r:id="rId14"/>
    <p:sldId id="273" r:id="rId15"/>
    <p:sldId id="277" r:id="rId16"/>
    <p:sldId id="278" r:id="rId17"/>
    <p:sldId id="282" r:id="rId18"/>
    <p:sldId id="283" r:id="rId19"/>
    <p:sldId id="284" r:id="rId20"/>
    <p:sldId id="285" r:id="rId21"/>
    <p:sldId id="279" r:id="rId22"/>
    <p:sldId id="286" r:id="rId23"/>
    <p:sldId id="281" r:id="rId24"/>
    <p:sldId id="287" r:id="rId25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F8875554-537E-114F-9AB3-AB035F57291A}">
          <p14:sldIdLst>
            <p14:sldId id="261"/>
            <p14:sldId id="262"/>
            <p14:sldId id="263"/>
            <p14:sldId id="265"/>
            <p14:sldId id="266"/>
            <p14:sldId id="267"/>
            <p14:sldId id="268"/>
            <p14:sldId id="269"/>
            <p14:sldId id="288"/>
            <p14:sldId id="270"/>
            <p14:sldId id="271"/>
            <p14:sldId id="272"/>
            <p14:sldId id="274"/>
            <p14:sldId id="273"/>
            <p14:sldId id="277"/>
            <p14:sldId id="278"/>
            <p14:sldId id="282"/>
            <p14:sldId id="283"/>
            <p14:sldId id="284"/>
            <p14:sldId id="285"/>
            <p14:sldId id="279"/>
            <p14:sldId id="286"/>
            <p14:sldId id="281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51" autoAdjust="0"/>
  </p:normalViewPr>
  <p:slideViewPr>
    <p:cSldViewPr snapToGrid="0" snapToObjects="1"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25983-E70B-4655-86CF-36C49B45AC67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8B52C-20B7-40E9-B3F3-09251DF0B3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45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87BF0-BB17-BF4A-9C85-FECA3BC209CF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42BDE-03F2-0844-A7EA-56DCA42E8EA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02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7089-0704-4128-A7D0-86C72AD22E8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369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Gelegenheid voor het stellen van vragen.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Volgens afspraken in het </a:t>
            </a:r>
            <a:r>
              <a:rPr lang="nl-NL" dirty="0" err="1"/>
              <a:t>MIJN.streek</a:t>
            </a:r>
            <a:r>
              <a:rPr lang="nl-NL" dirty="0"/>
              <a:t> formularium voorschrijven </a:t>
            </a:r>
            <a:r>
              <a:rPr lang="nl-NL" dirty="0" err="1"/>
              <a:t>èn</a:t>
            </a:r>
            <a:r>
              <a:rPr lang="nl-NL" dirty="0"/>
              <a:t> afleveren.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52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formulariumcommissie maakt de inhoudelijke transmurale keuzes. </a:t>
            </a:r>
          </a:p>
          <a:p>
            <a:r>
              <a:rPr lang="nl-NL" dirty="0"/>
              <a:t>De keuzes zijn geldig</a:t>
            </a:r>
            <a:r>
              <a:rPr lang="nl-NL" baseline="0" dirty="0"/>
              <a:t> voor alle voorschrijvers in 1</a:t>
            </a:r>
            <a:r>
              <a:rPr lang="nl-NL" baseline="30000" dirty="0"/>
              <a:t>e</a:t>
            </a:r>
            <a:r>
              <a:rPr lang="nl-NL" baseline="0" dirty="0"/>
              <a:t> en 2</a:t>
            </a:r>
            <a:r>
              <a:rPr lang="nl-NL" baseline="30000" dirty="0"/>
              <a:t>e</a:t>
            </a:r>
            <a:r>
              <a:rPr lang="nl-NL" baseline="0" dirty="0"/>
              <a:t> lijn.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79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60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6164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Elke deelnemende</a:t>
            </a:r>
            <a:r>
              <a:rPr lang="nl-NL" baseline="0" dirty="0"/>
              <a:t> expert geeft zijn eigen ‘zwaarte’  aan; bijvoorbeeld:</a:t>
            </a:r>
          </a:p>
          <a:p>
            <a:r>
              <a:rPr lang="nl-NL" baseline="0" dirty="0"/>
              <a:t>-   Veiligheid </a:t>
            </a:r>
          </a:p>
          <a:p>
            <a:pPr marL="171450" indent="-171450">
              <a:buFontTx/>
              <a:buChar char="-"/>
            </a:pPr>
            <a:r>
              <a:rPr lang="nl-NL" baseline="0" dirty="0" err="1"/>
              <a:t>Evidence</a:t>
            </a:r>
            <a:r>
              <a:rPr lang="nl-NL" baseline="0" dirty="0"/>
              <a:t> </a:t>
            </a:r>
            <a:r>
              <a:rPr lang="nl-NL" baseline="0" dirty="0" err="1"/>
              <a:t>based</a:t>
            </a:r>
            <a:endParaRPr lang="nl-NL" baseline="0" dirty="0"/>
          </a:p>
          <a:p>
            <a:pPr marL="171450" indent="-171450">
              <a:buFontTx/>
              <a:buChar char="-"/>
            </a:pPr>
            <a:r>
              <a:rPr lang="nl-NL" baseline="0" dirty="0"/>
              <a:t>Fabrikant</a:t>
            </a:r>
          </a:p>
          <a:p>
            <a:pPr marL="171450" indent="-171450">
              <a:buFontTx/>
              <a:buChar char="-"/>
            </a:pPr>
            <a:r>
              <a:rPr lang="nl-NL" baseline="0" dirty="0" err="1"/>
              <a:t>Multidose</a:t>
            </a:r>
            <a:endParaRPr lang="nl-NL" baseline="0" dirty="0"/>
          </a:p>
          <a:p>
            <a:pPr marL="171450" indent="-171450">
              <a:buFontTx/>
              <a:buChar char="-"/>
            </a:pPr>
            <a:r>
              <a:rPr lang="nl-NL" baseline="0" dirty="0"/>
              <a:t>Soort device zoals bijvoorbeeld </a:t>
            </a:r>
            <a:r>
              <a:rPr lang="nl-NL" baseline="0" dirty="0" err="1"/>
              <a:t>Turbuhaler</a:t>
            </a:r>
            <a:r>
              <a:rPr lang="nl-NL" baseline="0" dirty="0"/>
              <a:t> of </a:t>
            </a:r>
            <a:r>
              <a:rPr lang="nl-NL" baseline="0" dirty="0" err="1"/>
              <a:t>Diskus</a:t>
            </a: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42BDE-03F2-0844-A7EA-56DCA42E8EA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81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508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854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1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253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99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81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495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84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24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07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644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4EB0-0ED0-3546-8DE6-0837F73529F1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1A7C-C23D-D446-841A-FDFC797A14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505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ersbeterwm.nl/wp-content/uploads/sites/7/2019/07/190626-Overzicht-alfabetisch-op-ICPC-code-Formularium-MIJN.streek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hyperlink" Target="https://www.mijnzorg-ozl.nl/wp-content/uploads/sites/6/2019/07/190626-Overzicht-alfabetisch-op-ICPC-code-Formularium-MIJN.streek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3716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376092"/>
                </a:solidFill>
              </a:rPr>
              <a:t>MIJN.streek formularium /  </a:t>
            </a:r>
            <a:br>
              <a:rPr lang="nl-NL" b="1" dirty="0">
                <a:solidFill>
                  <a:srgbClr val="376092"/>
                </a:solidFill>
              </a:rPr>
            </a:br>
            <a:r>
              <a:rPr lang="nl-NL" b="1" dirty="0">
                <a:solidFill>
                  <a:srgbClr val="376092"/>
                </a:solidFill>
              </a:rPr>
              <a:t>Longmedicatie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7" y="2743199"/>
            <a:ext cx="6824133" cy="259080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12" y="2184401"/>
            <a:ext cx="4928977" cy="39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66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0"/>
            <a:ext cx="7890934" cy="1659467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376092"/>
                </a:solidFill>
              </a:rPr>
              <a:t>Lancering onderdeel: Longmedicatie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7" y="2743199"/>
            <a:ext cx="6824133" cy="259080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284132" y="4317999"/>
            <a:ext cx="287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42531"/>
            <a:ext cx="9332982" cy="5215469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81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2"/>
            <a:ext cx="7890934" cy="1309395"/>
          </a:xfrm>
        </p:spPr>
        <p:txBody>
          <a:bodyPr>
            <a:normAutofit fontScale="90000"/>
          </a:bodyPr>
          <a:lstStyle/>
          <a:p>
            <a:br>
              <a:rPr lang="nl-NL" b="1" dirty="0">
                <a:solidFill>
                  <a:srgbClr val="376092"/>
                </a:solidFill>
              </a:rPr>
            </a:br>
            <a:br>
              <a:rPr lang="nl-NL" b="1" dirty="0">
                <a:solidFill>
                  <a:srgbClr val="376092"/>
                </a:solidFill>
              </a:rPr>
            </a:br>
            <a:br>
              <a:rPr lang="nl-NL" b="1" dirty="0">
                <a:solidFill>
                  <a:srgbClr val="376092"/>
                </a:solidFill>
              </a:rPr>
            </a:br>
            <a:br>
              <a:rPr lang="nl-NL" b="1" dirty="0">
                <a:solidFill>
                  <a:srgbClr val="376092"/>
                </a:solidFill>
              </a:rPr>
            </a:br>
            <a:r>
              <a:rPr lang="nl-NL" b="1" dirty="0">
                <a:solidFill>
                  <a:srgbClr val="376092"/>
                </a:solidFill>
              </a:rPr>
              <a:t>Toekomstgerichte zorg: </a:t>
            </a:r>
            <a:br>
              <a:rPr lang="nl-NL" b="1" dirty="0">
                <a:solidFill>
                  <a:srgbClr val="376092"/>
                </a:solidFill>
              </a:rPr>
            </a:br>
            <a:r>
              <a:rPr lang="nl-NL" b="1" dirty="0">
                <a:solidFill>
                  <a:srgbClr val="376092"/>
                </a:solidFill>
              </a:rPr>
              <a:t>introductie van een uniform inhalatiebeleid in de Mijnstreek!</a:t>
            </a:r>
            <a:br>
              <a:rPr lang="nl-NL" b="1" dirty="0">
                <a:solidFill>
                  <a:srgbClr val="376092"/>
                </a:solidFill>
              </a:rPr>
            </a:br>
            <a:br>
              <a:rPr lang="nl-NL" dirty="0">
                <a:solidFill>
                  <a:schemeClr val="accent6"/>
                </a:solidFill>
              </a:rPr>
            </a:br>
            <a:br>
              <a:rPr lang="nl-NL" dirty="0">
                <a:solidFill>
                  <a:schemeClr val="accent6"/>
                </a:solidFill>
              </a:rPr>
            </a:br>
            <a:endParaRPr lang="nl-NL" b="1" dirty="0">
              <a:solidFill>
                <a:srgbClr val="376092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794933" y="2895600"/>
            <a:ext cx="7162801" cy="3793068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277137" y="2895600"/>
            <a:ext cx="7890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376092"/>
              </a:solidFill>
            </a:endParaRPr>
          </a:p>
        </p:txBody>
      </p:sp>
      <p:pic>
        <p:nvPicPr>
          <p:cNvPr id="7" name="Afbeelding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057" y="3027935"/>
            <a:ext cx="5965509" cy="3486783"/>
          </a:xfrm>
          <a:prstGeom prst="rect">
            <a:avLst/>
          </a:prstGeom>
          <a:noFill/>
        </p:spPr>
      </p:pic>
      <p:sp>
        <p:nvSpPr>
          <p:cNvPr id="10" name="Rechthoek 9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03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2"/>
            <a:ext cx="7890934" cy="71119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376092"/>
                </a:solidFill>
              </a:rPr>
              <a:t>Huidige problematiek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7823201" cy="4842935"/>
          </a:xfrm>
        </p:spPr>
        <p:txBody>
          <a:bodyPr>
            <a:normAutofit/>
          </a:bodyPr>
          <a:lstStyle/>
          <a:p>
            <a:pPr algn="l"/>
            <a:endParaRPr lang="nl-NL" sz="2400" dirty="0">
              <a:solidFill>
                <a:srgbClr val="376092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376092"/>
                </a:solidFill>
              </a:rPr>
              <a:t>Veel verschillende inhalatoren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376092"/>
                </a:solidFill>
              </a:rPr>
              <a:t>Veel fouten qua gebruik door patiënt  (70-80%)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376092"/>
                </a:solidFill>
              </a:rPr>
              <a:t>Combinaties van verschillende </a:t>
            </a:r>
            <a:r>
              <a:rPr lang="nl-NL" sz="2400" dirty="0" err="1">
                <a:solidFill>
                  <a:srgbClr val="376092"/>
                </a:solidFill>
              </a:rPr>
              <a:t>devices</a:t>
            </a:r>
            <a:endParaRPr lang="nl-NL" sz="2400" dirty="0">
              <a:solidFill>
                <a:srgbClr val="376092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376092"/>
                </a:solidFill>
              </a:rPr>
              <a:t>Niet aansluiten inhalatie-kracht bij het device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376092"/>
                </a:solidFill>
              </a:rPr>
              <a:t>Lage therapietrouw (vooral bij astma)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376092"/>
                </a:solidFill>
              </a:rPr>
              <a:t>Lage frequentie qua instructie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376092"/>
                </a:solidFill>
              </a:rPr>
              <a:t>Relatief hoge aantal ICS bij COPD (kans op pneumonie)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9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1091744"/>
            <a:ext cx="7704667" cy="519091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1F497D"/>
                </a:solidFill>
              </a:rPr>
              <a:t>In het verleden vaak persoonlijke voorkeuren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pic>
        <p:nvPicPr>
          <p:cNvPr id="6" name="Picture 4" descr="https://images.nrc.nl/8UOUZRr7dISIEftmjx37wY3MY7s=/1280x/smart/s3/static.nrc.nl/bvhw/files/2016/07/med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066" y="2561612"/>
            <a:ext cx="6563579" cy="378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6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42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1443788"/>
            <a:ext cx="7890934" cy="401943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1F497D"/>
                </a:solidFill>
              </a:rPr>
              <a:t>Geboden oplossingen binnen </a:t>
            </a:r>
            <a:r>
              <a:rPr lang="nl-NL" b="1" dirty="0" err="1">
                <a:solidFill>
                  <a:srgbClr val="1F497D"/>
                </a:solidFill>
              </a:rPr>
              <a:t>MIJN.streek</a:t>
            </a:r>
            <a:r>
              <a:rPr lang="nl-NL" b="1" dirty="0">
                <a:solidFill>
                  <a:srgbClr val="1F497D"/>
                </a:solidFill>
              </a:rPr>
              <a:t> formularium</a:t>
            </a:r>
            <a:br>
              <a:rPr lang="nl-NL" b="1" dirty="0">
                <a:solidFill>
                  <a:srgbClr val="1F497D"/>
                </a:solidFill>
              </a:rPr>
            </a:br>
            <a:endParaRPr lang="nl-NL" b="1" dirty="0">
              <a:solidFill>
                <a:srgbClr val="1F497D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6" y="1845733"/>
            <a:ext cx="7704668" cy="4842935"/>
          </a:xfrm>
        </p:spPr>
        <p:txBody>
          <a:bodyPr>
            <a:normAutofit/>
          </a:bodyPr>
          <a:lstStyle/>
          <a:p>
            <a:endParaRPr lang="nl-NL" sz="2400" dirty="0">
              <a:solidFill>
                <a:srgbClr val="1F497D"/>
              </a:solidFill>
            </a:endParaRPr>
          </a:p>
          <a:p>
            <a:endParaRPr lang="nl-NL" sz="2400" dirty="0">
              <a:solidFill>
                <a:srgbClr val="1F497D"/>
              </a:solidFill>
            </a:endParaRPr>
          </a:p>
          <a:p>
            <a:endParaRPr lang="nl-NL" sz="2400" dirty="0">
              <a:solidFill>
                <a:srgbClr val="1F497D"/>
              </a:solidFill>
            </a:endParaRPr>
          </a:p>
          <a:p>
            <a:r>
              <a:rPr lang="nl-NL" sz="2400" dirty="0">
                <a:solidFill>
                  <a:srgbClr val="1F497D"/>
                </a:solidFill>
              </a:rPr>
              <a:t>Door middel van </a:t>
            </a:r>
            <a:r>
              <a:rPr lang="nl-NL" sz="2400" dirty="0" err="1">
                <a:solidFill>
                  <a:srgbClr val="1F497D"/>
                </a:solidFill>
              </a:rPr>
              <a:t>MIJN.streek</a:t>
            </a:r>
            <a:r>
              <a:rPr lang="nl-NL" sz="2400" dirty="0">
                <a:solidFill>
                  <a:srgbClr val="1F497D"/>
                </a:solidFill>
              </a:rPr>
              <a:t> formularium Longmedicatie worden efficiënte oplossingen en </a:t>
            </a:r>
          </a:p>
          <a:p>
            <a:r>
              <a:rPr lang="nl-NL" sz="2400" dirty="0">
                <a:solidFill>
                  <a:srgbClr val="1F497D"/>
                </a:solidFill>
              </a:rPr>
              <a:t>goede </a:t>
            </a:r>
          </a:p>
          <a:p>
            <a:r>
              <a:rPr lang="nl-NL" sz="2400" dirty="0">
                <a:solidFill>
                  <a:srgbClr val="1F497D"/>
                </a:solidFill>
              </a:rPr>
              <a:t>werkafspraken geboden, </a:t>
            </a:r>
          </a:p>
          <a:p>
            <a:r>
              <a:rPr lang="nl-NL" sz="2400" dirty="0">
                <a:solidFill>
                  <a:srgbClr val="1F497D"/>
                </a:solidFill>
              </a:rPr>
              <a:t>waardoor de huidige problematiek zal worden </a:t>
            </a:r>
          </a:p>
          <a:p>
            <a:r>
              <a:rPr lang="nl-NL" sz="2400" dirty="0">
                <a:solidFill>
                  <a:srgbClr val="1F497D"/>
                </a:solidFill>
              </a:rPr>
              <a:t>aangepakt </a:t>
            </a:r>
            <a:r>
              <a:rPr lang="nl-NL" sz="2400" dirty="0" err="1">
                <a:solidFill>
                  <a:srgbClr val="1F497D"/>
                </a:solidFill>
              </a:rPr>
              <a:t>èn</a:t>
            </a:r>
            <a:r>
              <a:rPr lang="nl-NL" sz="2400" dirty="0">
                <a:solidFill>
                  <a:srgbClr val="1F497D"/>
                </a:solidFill>
              </a:rPr>
              <a:t> verbeterd </a:t>
            </a:r>
          </a:p>
          <a:p>
            <a:pPr algn="l"/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5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34533" y="812801"/>
            <a:ext cx="7890934" cy="810775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1F497D"/>
                </a:solidFill>
              </a:rPr>
              <a:t>Keuzes longmedicatie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8009467" cy="5012267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1F497D"/>
                </a:solidFill>
              </a:rPr>
              <a:t>SOJA method: </a:t>
            </a:r>
            <a:r>
              <a:rPr lang="en-US" sz="2000" i="1" dirty="0">
                <a:solidFill>
                  <a:srgbClr val="1F497D"/>
                </a:solidFill>
              </a:rPr>
              <a:t>'System of Objectified Judgement Analysis' (SOJA) en </a:t>
            </a:r>
            <a:r>
              <a:rPr lang="nl-NL" altLang="nl-NL" sz="2000" i="1" dirty="0">
                <a:solidFill>
                  <a:srgbClr val="1F497D"/>
                </a:solidFill>
              </a:rPr>
              <a:t>Matrixmethode</a:t>
            </a:r>
            <a:endParaRPr lang="nl-NL" sz="2000" i="1" dirty="0">
              <a:solidFill>
                <a:srgbClr val="1F497D"/>
              </a:solidFill>
            </a:endParaRPr>
          </a:p>
          <a:p>
            <a:pPr algn="l">
              <a:defRPr/>
            </a:pPr>
            <a:endParaRPr lang="nl-NL" sz="2400" dirty="0">
              <a:solidFill>
                <a:srgbClr val="1F497D"/>
              </a:solidFill>
            </a:endParaRPr>
          </a:p>
          <a:p>
            <a:pPr algn="l">
              <a:defRPr/>
            </a:pPr>
            <a:r>
              <a:rPr lang="nl-NL" sz="2400" dirty="0">
                <a:solidFill>
                  <a:srgbClr val="1F497D"/>
                </a:solidFill>
              </a:rPr>
              <a:t>Keuzecriteria: </a:t>
            </a:r>
          </a:p>
          <a:p>
            <a:pPr algn="l">
              <a:defRPr/>
            </a:pPr>
            <a:endParaRPr lang="nl-NL" sz="2400" dirty="0">
              <a:solidFill>
                <a:srgbClr val="1F497D"/>
              </a:solidFill>
            </a:endParaRPr>
          </a:p>
          <a:p>
            <a:pPr marL="914400" lvl="1" indent="-457200" algn="l">
              <a:buFont typeface="Wingdings" charset="2"/>
              <a:buChar char="ü"/>
              <a:defRPr/>
            </a:pPr>
            <a:r>
              <a:rPr lang="nl-NL" sz="2400" b="1" dirty="0">
                <a:solidFill>
                  <a:srgbClr val="1F497D"/>
                </a:solidFill>
                <a:ea typeface="ＭＳ Ｐゴシック" charset="0"/>
                <a:cs typeface="Geneva" pitchFamily="-65" charset="-128"/>
              </a:rPr>
              <a:t>vaste criteria</a:t>
            </a:r>
            <a:r>
              <a:rPr lang="nl-NL" sz="2400" dirty="0">
                <a:solidFill>
                  <a:srgbClr val="1F497D"/>
                </a:solidFill>
                <a:ea typeface="ＭＳ Ｐゴシック" charset="0"/>
                <a:cs typeface="Geneva" pitchFamily="-65" charset="-128"/>
              </a:rPr>
              <a:t>: effectiviteit, bijwerkingen, doseringsfrequentie, interacties, prijs en documentatie</a:t>
            </a:r>
          </a:p>
          <a:p>
            <a:pPr lvl="1" algn="l">
              <a:defRPr/>
            </a:pPr>
            <a:endParaRPr lang="nl-NL" sz="2400" dirty="0">
              <a:solidFill>
                <a:srgbClr val="1F497D"/>
              </a:solidFill>
              <a:ea typeface="ＭＳ Ｐゴシック" charset="0"/>
              <a:cs typeface="Geneva" pitchFamily="-65" charset="-128"/>
            </a:endParaRPr>
          </a:p>
          <a:p>
            <a:pPr marL="914400" lvl="1" indent="-457200" algn="l">
              <a:buFont typeface="Wingdings" charset="2"/>
              <a:buChar char="ü"/>
              <a:defRPr/>
            </a:pPr>
            <a:r>
              <a:rPr lang="nl-NL" sz="2400" b="1" dirty="0">
                <a:solidFill>
                  <a:srgbClr val="1F497D"/>
                </a:solidFill>
                <a:ea typeface="ＭＳ Ｐゴシック" charset="0"/>
                <a:cs typeface="Geneva" pitchFamily="-65" charset="-128"/>
              </a:rPr>
              <a:t>wisselende criteria </a:t>
            </a:r>
            <a:r>
              <a:rPr lang="nl-NL" sz="2400" dirty="0">
                <a:solidFill>
                  <a:srgbClr val="1F497D"/>
                </a:solidFill>
                <a:ea typeface="ＭＳ Ｐゴシック" charset="0"/>
                <a:cs typeface="Geneva" pitchFamily="-65" charset="-128"/>
              </a:rPr>
              <a:t>die specifiek samenhangen met het onderwerp: eenheid in device, handelingen, teller, kritische stappen, hygiëne</a:t>
            </a:r>
          </a:p>
          <a:p>
            <a:pPr marL="457200" indent="-457200" algn="l">
              <a:buFont typeface="Wingdings" charset="2"/>
              <a:buChar char="ü"/>
            </a:pPr>
            <a:endParaRPr lang="nl-NL" sz="2400" b="1" dirty="0">
              <a:solidFill>
                <a:srgbClr val="1F497D"/>
              </a:solidFill>
            </a:endParaRPr>
          </a:p>
          <a:p>
            <a:pPr algn="l"/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36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032932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1F497D"/>
                </a:solidFill>
              </a:rPr>
              <a:t>Wat merkt de voorschrijver en de patiënt?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8009467" cy="5012267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ü"/>
            </a:pPr>
            <a:r>
              <a:rPr lang="nl-NL" altLang="nl-NL" sz="2400" dirty="0">
                <a:solidFill>
                  <a:srgbClr val="1F497D"/>
                </a:solidFill>
              </a:rPr>
              <a:t>Nog meer aandacht voor adequate diagnostiek cf. richtlijn, volgen stappenplan.</a:t>
            </a:r>
            <a:r>
              <a:rPr lang="nl-NL" altLang="nl-NL" sz="2400" b="1" dirty="0">
                <a:solidFill>
                  <a:srgbClr val="1F497D"/>
                </a:solidFill>
              </a:rPr>
              <a:t> Minder ICS bij COPD?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altLang="nl-NL" sz="2400" dirty="0">
                <a:solidFill>
                  <a:srgbClr val="1F497D"/>
                </a:solidFill>
              </a:rPr>
              <a:t>De voorschrijver is geholpen bij het maken van een goede keuze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altLang="nl-NL" sz="2400" dirty="0">
                <a:solidFill>
                  <a:srgbClr val="1F497D"/>
                </a:solidFill>
              </a:rPr>
              <a:t>Van </a:t>
            </a:r>
            <a:r>
              <a:rPr lang="nl-NL" altLang="nl-NL" sz="2400" b="1" dirty="0">
                <a:solidFill>
                  <a:srgbClr val="1F497D"/>
                </a:solidFill>
              </a:rPr>
              <a:t>120 naar 30 middelen</a:t>
            </a:r>
            <a:r>
              <a:rPr lang="nl-NL" altLang="nl-NL" sz="2400" dirty="0">
                <a:solidFill>
                  <a:srgbClr val="1F497D"/>
                </a:solidFill>
              </a:rPr>
              <a:t>: instructies en educatie optimaliseren! </a:t>
            </a:r>
            <a:r>
              <a:rPr lang="nl-NL" altLang="nl-NL" sz="2400" b="1" dirty="0">
                <a:solidFill>
                  <a:srgbClr val="1F497D"/>
                </a:solidFill>
              </a:rPr>
              <a:t>Meer therapietrouw?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altLang="nl-NL" sz="2400" dirty="0">
                <a:solidFill>
                  <a:srgbClr val="1F497D"/>
                </a:solidFill>
              </a:rPr>
              <a:t>Reëlere inkoopprijzen (als niet beter, geen duurdere opties). NB. 25% COPD kosten!</a:t>
            </a:r>
            <a:r>
              <a:rPr lang="nl-NL" altLang="nl-NL" sz="2400" b="1" dirty="0">
                <a:solidFill>
                  <a:srgbClr val="1F497D"/>
                </a:solidFill>
              </a:rPr>
              <a:t> Minder kosten? 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altLang="nl-NL" sz="2400" dirty="0">
                <a:solidFill>
                  <a:srgbClr val="1F497D"/>
                </a:solidFill>
              </a:rPr>
              <a:t>Voordeel voor de patiënt: duidelijker én goedkoper.  </a:t>
            </a:r>
          </a:p>
          <a:p>
            <a:pPr algn="l"/>
            <a:r>
              <a:rPr lang="nl-NL" altLang="nl-NL" sz="2400" b="1" dirty="0">
                <a:solidFill>
                  <a:srgbClr val="1F497D"/>
                </a:solidFill>
              </a:rPr>
              <a:t>     Meer tevredenheid?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altLang="nl-NL" sz="2400" dirty="0">
                <a:solidFill>
                  <a:srgbClr val="1F497D"/>
                </a:solidFill>
              </a:rPr>
              <a:t>De patiënt krijgt wat op het recept staat en dat blijft zo als het goed gaat</a:t>
            </a:r>
            <a:endParaRPr lang="nl-NL" sz="2400" dirty="0">
              <a:solidFill>
                <a:srgbClr val="1F497D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nl-NL" sz="2400" dirty="0">
              <a:solidFill>
                <a:srgbClr val="1F497D"/>
              </a:solidFill>
            </a:endParaRPr>
          </a:p>
          <a:p>
            <a:endParaRPr lang="nl-NL" sz="1800" dirty="0">
              <a:solidFill>
                <a:schemeClr val="accent6"/>
              </a:solidFill>
            </a:endParaRPr>
          </a:p>
          <a:p>
            <a:pPr algn="l"/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18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03293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1F497D"/>
                </a:solidFill>
              </a:rPr>
              <a:t>Materiaal zorgverleners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6" y="1845733"/>
            <a:ext cx="7890934" cy="5012267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1F497D"/>
                </a:solidFill>
              </a:rPr>
              <a:t>Placemat</a:t>
            </a: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     ‘koffer’ met </a:t>
            </a:r>
            <a:r>
              <a:rPr lang="nl-NL" sz="2400" dirty="0" err="1">
                <a:solidFill>
                  <a:srgbClr val="1F497D"/>
                </a:solidFill>
              </a:rPr>
              <a:t>devices</a:t>
            </a:r>
            <a:endParaRPr lang="nl-NL" sz="2400" dirty="0">
              <a:solidFill>
                <a:srgbClr val="1F497D"/>
              </a:solidFill>
            </a:endParaRP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   </a:t>
            </a:r>
          </a:p>
          <a:p>
            <a:pPr marL="342900" indent="-342900" algn="l" fontAlgn="base">
              <a:lnSpc>
                <a:spcPct val="80000"/>
              </a:lnSpc>
              <a:spcAft>
                <a:spcPct val="0"/>
              </a:spcAft>
              <a:buFont typeface="Wingdings" charset="2"/>
              <a:buChar char="ü"/>
            </a:pPr>
            <a:r>
              <a:rPr lang="nl-NL" altLang="nl-NL" sz="2400" dirty="0">
                <a:solidFill>
                  <a:srgbClr val="1F497D"/>
                </a:solidFill>
              </a:rPr>
              <a:t>Met de </a:t>
            </a:r>
            <a:r>
              <a:rPr lang="nl-NL" altLang="nl-NL" sz="2400" dirty="0" err="1">
                <a:solidFill>
                  <a:srgbClr val="1F497D"/>
                </a:solidFill>
              </a:rPr>
              <a:t>In-Check</a:t>
            </a:r>
            <a:r>
              <a:rPr lang="nl-NL" altLang="nl-NL" sz="2400" dirty="0">
                <a:solidFill>
                  <a:srgbClr val="1F497D"/>
                </a:solidFill>
              </a:rPr>
              <a:t> DIAL kunnen 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nl-NL" altLang="nl-NL" sz="2400" dirty="0">
                <a:solidFill>
                  <a:srgbClr val="1F497D"/>
                </a:solidFill>
              </a:rPr>
              <a:t>     zorgprofessionals patiënten 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nl-NL" altLang="nl-NL" sz="2400" dirty="0">
                <a:solidFill>
                  <a:srgbClr val="1F497D"/>
                </a:solidFill>
              </a:rPr>
              <a:t>     coachen om hun inhalatoren op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nl-NL" altLang="nl-NL" sz="2400" dirty="0">
                <a:solidFill>
                  <a:srgbClr val="1F497D"/>
                </a:solidFill>
              </a:rPr>
              <a:t>     de juiste manier te gebruiken. 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endParaRPr lang="nl-NL" altLang="nl-NL" sz="2400" dirty="0">
              <a:solidFill>
                <a:srgbClr val="1F497D"/>
              </a:solidFill>
            </a:endParaRPr>
          </a:p>
          <a:p>
            <a:pPr marL="342900" indent="-342900" algn="l" fontAlgn="base">
              <a:lnSpc>
                <a:spcPct val="80000"/>
              </a:lnSpc>
              <a:spcAft>
                <a:spcPct val="0"/>
              </a:spcAft>
              <a:buFont typeface="Wingdings" charset="2"/>
              <a:buChar char="ü"/>
            </a:pPr>
            <a:r>
              <a:rPr lang="nl-NL" altLang="nl-NL" sz="2400" dirty="0">
                <a:solidFill>
                  <a:srgbClr val="1F497D"/>
                </a:solidFill>
              </a:rPr>
              <a:t> Instructies gebruik en bestellen</a:t>
            </a:r>
          </a:p>
          <a:p>
            <a:pPr algn="l" fontAlgn="base">
              <a:lnSpc>
                <a:spcPct val="80000"/>
              </a:lnSpc>
              <a:spcAft>
                <a:spcPct val="0"/>
              </a:spcAft>
            </a:pPr>
            <a:r>
              <a:rPr lang="nl-NL" altLang="nl-NL" sz="2400" dirty="0">
                <a:solidFill>
                  <a:srgbClr val="1F497D"/>
                </a:solidFill>
              </a:rPr>
              <a:t>      materialen   </a:t>
            </a:r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Tijdelijke aanduiding voor inhoud 3">
            <a:extLst>
              <a:ext uri="{FF2B5EF4-FFF2-40B4-BE49-F238E27FC236}">
                <a16:creationId xmlns:a16="http://schemas.microsoft.com/office/drawing/2014/main" id="{1530752B-E081-47E9-B07A-8FABBC859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97" y="2579492"/>
            <a:ext cx="2557408" cy="27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9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2"/>
            <a:ext cx="7890934" cy="683174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1F497D"/>
                </a:solidFill>
              </a:rPr>
              <a:t>Resultaat op placemat &gt; voorzijde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8009467" cy="5012267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 </a:t>
            </a:r>
          </a:p>
          <a:p>
            <a:endParaRPr lang="nl-NL" sz="3600" dirty="0"/>
          </a:p>
          <a:p>
            <a:pPr algn="l"/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 rotWithShape="1">
          <a:blip r:embed="rId4"/>
          <a:srcRect l="50336" t="15042" r="22819" b="19442"/>
          <a:stretch/>
        </p:blipFill>
        <p:spPr bwMode="auto">
          <a:xfrm rot="5400000">
            <a:off x="2637716" y="277558"/>
            <a:ext cx="5003099" cy="7890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hthoek 6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68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2"/>
            <a:ext cx="7890934" cy="683174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1F497D"/>
                </a:solidFill>
              </a:rPr>
              <a:t>Placemat --&gt; voorzijde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8009467" cy="5012267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 </a:t>
            </a:r>
          </a:p>
          <a:p>
            <a:endParaRPr lang="nl-NL" sz="3600" dirty="0"/>
          </a:p>
          <a:p>
            <a:pPr algn="l"/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 rotWithShape="1">
          <a:blip r:embed="rId4"/>
          <a:srcRect l="24236" t="15174" r="49676" b="19071"/>
          <a:stretch/>
        </p:blipFill>
        <p:spPr bwMode="auto">
          <a:xfrm rot="5400000">
            <a:off x="2613553" y="386821"/>
            <a:ext cx="5051425" cy="78909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Rechthoek 9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371600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tx2"/>
                </a:solidFill>
              </a:rPr>
              <a:t>Lancering…..</a:t>
            </a:r>
            <a:endParaRPr lang="nl-NL" sz="4000" b="1" dirty="0">
              <a:solidFill>
                <a:srgbClr val="376092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6" y="2184401"/>
            <a:ext cx="7890933" cy="4131732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pPr marL="457200" indent="-457200">
              <a:buFont typeface="Wingdings" charset="2"/>
              <a:buChar char="ü"/>
            </a:pPr>
            <a:endParaRPr lang="nl-NL" dirty="0"/>
          </a:p>
          <a:p>
            <a:endParaRPr lang="nl-NL" dirty="0"/>
          </a:p>
        </p:txBody>
      </p:sp>
      <p:sp>
        <p:nvSpPr>
          <p:cNvPr id="8" name="Rechthoek 7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41333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nl-NL" sz="2400" b="1" dirty="0">
                <a:solidFill>
                  <a:schemeClr val="tx2"/>
                </a:solidFill>
              </a:rPr>
              <a:t>Westelijke Mijnstreek  </a:t>
            </a:r>
          </a:p>
          <a:p>
            <a:r>
              <a:rPr lang="nl-NL" sz="2400" dirty="0">
                <a:solidFill>
                  <a:schemeClr val="tx2"/>
                </a:solidFill>
              </a:rPr>
              <a:t>     Dinsdag </a:t>
            </a:r>
            <a:r>
              <a:rPr lang="nl-NL" sz="2400" b="1" dirty="0">
                <a:solidFill>
                  <a:schemeClr val="tx2"/>
                </a:solidFill>
              </a:rPr>
              <a:t>3 december</a:t>
            </a:r>
            <a:r>
              <a:rPr lang="nl-NL" sz="2400" dirty="0">
                <a:solidFill>
                  <a:schemeClr val="tx2"/>
                </a:solidFill>
              </a:rPr>
              <a:t> </a:t>
            </a:r>
            <a:r>
              <a:rPr lang="nl-NL" sz="2400" b="1" dirty="0">
                <a:solidFill>
                  <a:schemeClr val="tx2"/>
                </a:solidFill>
              </a:rPr>
              <a:t>2019 </a:t>
            </a:r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     Maandag </a:t>
            </a:r>
            <a:r>
              <a:rPr lang="nl-NL" sz="2400" b="1" dirty="0">
                <a:solidFill>
                  <a:schemeClr val="tx2"/>
                </a:solidFill>
              </a:rPr>
              <a:t>16 december 2019</a:t>
            </a:r>
          </a:p>
          <a:p>
            <a:r>
              <a:rPr lang="nl-NL" sz="2400" b="1" dirty="0">
                <a:solidFill>
                  <a:schemeClr val="tx2"/>
                </a:solidFill>
              </a:rPr>
              <a:t> </a:t>
            </a:r>
            <a:endParaRPr lang="nl-NL" sz="2400" dirty="0">
              <a:solidFill>
                <a:schemeClr val="tx2"/>
              </a:solidFill>
            </a:endParaRPr>
          </a:p>
          <a:p>
            <a:endParaRPr lang="nl-NL" sz="2400" b="1" dirty="0">
              <a:solidFill>
                <a:schemeClr val="tx2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nl-NL" sz="2400" b="1" dirty="0">
                <a:solidFill>
                  <a:schemeClr val="tx2"/>
                </a:solidFill>
              </a:rPr>
              <a:t>Oostelijke Mijnstreek</a:t>
            </a:r>
          </a:p>
          <a:p>
            <a:r>
              <a:rPr lang="nl-NL" sz="2400" dirty="0">
                <a:solidFill>
                  <a:schemeClr val="tx2"/>
                </a:solidFill>
              </a:rPr>
              <a:t>     Dinsdag</a:t>
            </a:r>
            <a:r>
              <a:rPr lang="nl-NL" sz="2400" b="1" dirty="0">
                <a:solidFill>
                  <a:schemeClr val="tx2"/>
                </a:solidFill>
              </a:rPr>
              <a:t> 14 januari 2020</a:t>
            </a:r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dirty="0">
                <a:solidFill>
                  <a:schemeClr val="tx2"/>
                </a:solidFill>
              </a:rPr>
              <a:t>     Maandag </a:t>
            </a:r>
            <a:r>
              <a:rPr lang="nl-NL" sz="2400" b="1" dirty="0">
                <a:solidFill>
                  <a:schemeClr val="tx2"/>
                </a:solidFill>
              </a:rPr>
              <a:t>27 januari 2020</a:t>
            </a:r>
            <a:endParaRPr lang="nl-N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108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2"/>
            <a:ext cx="7890934" cy="544012"/>
          </a:xfrm>
        </p:spPr>
        <p:txBody>
          <a:bodyPr>
            <a:noAutofit/>
          </a:bodyPr>
          <a:lstStyle/>
          <a:p>
            <a:r>
              <a:rPr lang="nl-NL" sz="4000" b="1" dirty="0">
                <a:solidFill>
                  <a:srgbClr val="1F497D"/>
                </a:solidFill>
              </a:rPr>
              <a:t>Placemat --&gt; achterzijde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8009467" cy="5012267"/>
          </a:xfrm>
        </p:spPr>
        <p:txBody>
          <a:bodyPr>
            <a:normAutofit/>
          </a:bodyPr>
          <a:lstStyle/>
          <a:p>
            <a:pPr algn="l"/>
            <a:r>
              <a:rPr lang="nl-NL" sz="2400" dirty="0"/>
              <a:t> </a:t>
            </a:r>
          </a:p>
          <a:p>
            <a:endParaRPr lang="nl-NL" sz="3600" dirty="0"/>
          </a:p>
          <a:p>
            <a:pPr algn="l"/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pic>
        <p:nvPicPr>
          <p:cNvPr id="6" name="Afbeelding 5"/>
          <p:cNvPicPr/>
          <p:nvPr/>
        </p:nvPicPr>
        <p:blipFill rotWithShape="1">
          <a:blip r:embed="rId4"/>
          <a:srcRect l="24265" t="29503" r="51077" b="4595"/>
          <a:stretch/>
        </p:blipFill>
        <p:spPr bwMode="auto">
          <a:xfrm>
            <a:off x="3083574" y="1428188"/>
            <a:ext cx="3680672" cy="5360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hthoek 6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35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032932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solidFill>
                  <a:srgbClr val="1F497D"/>
                </a:solidFill>
              </a:rPr>
              <a:t>Medicatie uitgifte en controle gebruik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8009467" cy="5012267"/>
          </a:xfrm>
        </p:spPr>
        <p:txBody>
          <a:bodyPr>
            <a:normAutofit/>
          </a:bodyPr>
          <a:lstStyle/>
          <a:p>
            <a:pPr algn="l"/>
            <a:endParaRPr lang="nl-NL" sz="2400" dirty="0">
              <a:solidFill>
                <a:srgbClr val="1F497D"/>
              </a:solidFill>
            </a:endParaRP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1. 1</a:t>
            </a:r>
            <a:r>
              <a:rPr lang="nl-NL" sz="2400" baseline="30000" dirty="0">
                <a:solidFill>
                  <a:srgbClr val="1F497D"/>
                </a:solidFill>
              </a:rPr>
              <a:t>ste</a:t>
            </a:r>
            <a:r>
              <a:rPr lang="nl-NL" sz="2400" dirty="0">
                <a:solidFill>
                  <a:srgbClr val="1F497D"/>
                </a:solidFill>
              </a:rPr>
              <a:t> voorschrift / uitgifte en controle</a:t>
            </a: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     </a:t>
            </a:r>
            <a:r>
              <a:rPr lang="nl-NL" sz="2400" i="1" dirty="0">
                <a:solidFill>
                  <a:srgbClr val="1F497D"/>
                </a:solidFill>
              </a:rPr>
              <a:t>huisarts, specialist en apotheker</a:t>
            </a:r>
          </a:p>
          <a:p>
            <a:pPr algn="l"/>
            <a:endParaRPr lang="nl-NL" sz="2400" dirty="0">
              <a:solidFill>
                <a:srgbClr val="1F497D"/>
              </a:solidFill>
            </a:endParaRP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2. Herhaal voorschrift / omzetten medicatie</a:t>
            </a: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    </a:t>
            </a:r>
            <a:r>
              <a:rPr lang="nl-NL" sz="2400" i="1" dirty="0">
                <a:solidFill>
                  <a:srgbClr val="1F497D"/>
                </a:solidFill>
              </a:rPr>
              <a:t>Bij een ‘natuurlijk’ moment bespreken</a:t>
            </a:r>
          </a:p>
          <a:p>
            <a:pPr algn="l"/>
            <a:endParaRPr lang="nl-NL" sz="2400" dirty="0">
              <a:solidFill>
                <a:srgbClr val="1F497D"/>
              </a:solidFill>
            </a:endParaRP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Opvolging! </a:t>
            </a: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Alle zorgverleners evalueren gebruik bij ieder contact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74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170236"/>
          </a:xfrm>
        </p:spPr>
        <p:txBody>
          <a:bodyPr>
            <a:noAutofit/>
          </a:bodyPr>
          <a:lstStyle/>
          <a:p>
            <a:br>
              <a:rPr lang="nl-NL" sz="4000" b="1" dirty="0">
                <a:solidFill>
                  <a:srgbClr val="1F497D"/>
                </a:solidFill>
              </a:rPr>
            </a:br>
            <a:br>
              <a:rPr lang="nl-NL" sz="4000" b="1" dirty="0">
                <a:solidFill>
                  <a:srgbClr val="1F497D"/>
                </a:solidFill>
              </a:rPr>
            </a:br>
            <a:r>
              <a:rPr lang="nl-NL" sz="4000" b="1" dirty="0">
                <a:solidFill>
                  <a:srgbClr val="1F497D"/>
                </a:solidFill>
              </a:rPr>
              <a:t>Inhoudelijke keuzes</a:t>
            </a:r>
            <a:br>
              <a:rPr lang="nl-NL" sz="4000" b="1" dirty="0">
                <a:solidFill>
                  <a:srgbClr val="1F497D"/>
                </a:solidFill>
              </a:rPr>
            </a:br>
            <a:br>
              <a:rPr lang="nl-NL" sz="4000" b="1" dirty="0">
                <a:solidFill>
                  <a:srgbClr val="1F497D"/>
                </a:solidFill>
              </a:rPr>
            </a:br>
            <a:endParaRPr lang="nl-NL" sz="4000" b="1" dirty="0">
              <a:solidFill>
                <a:srgbClr val="1F497D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09087"/>
            <a:ext cx="8009467" cy="5048914"/>
          </a:xfrm>
        </p:spPr>
        <p:txBody>
          <a:bodyPr>
            <a:normAutofit fontScale="40000" lnSpcReduction="20000"/>
          </a:bodyPr>
          <a:lstStyle/>
          <a:p>
            <a:pPr marL="342900" indent="-342900" algn="l">
              <a:buFont typeface="Wingdings" charset="2"/>
              <a:buChar char="ü"/>
            </a:pPr>
            <a:endParaRPr lang="nl-NL" sz="2400" dirty="0">
              <a:solidFill>
                <a:srgbClr val="1F497D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endParaRPr lang="nl-NL" sz="2400" dirty="0">
              <a:solidFill>
                <a:srgbClr val="1F497D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nl-NL" sz="6000" dirty="0">
                <a:solidFill>
                  <a:srgbClr val="1F497D"/>
                </a:solidFill>
              </a:rPr>
              <a:t>Prescriptor (EVS)</a:t>
            </a:r>
          </a:p>
          <a:p>
            <a:pPr algn="l"/>
            <a:endParaRPr lang="nl-NL" sz="6000" dirty="0">
              <a:solidFill>
                <a:srgbClr val="1F497D"/>
              </a:solidFill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nl-NL" sz="6000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NHG </a:t>
            </a:r>
            <a:r>
              <a:rPr lang="nl-NL" sz="6000" dirty="0" err="1">
                <a:solidFill>
                  <a:srgbClr val="1F497D"/>
                </a:solidFill>
                <a:latin typeface="+mj-lt"/>
                <a:ea typeface="+mj-ea"/>
                <a:cs typeface="+mj-cs"/>
              </a:rPr>
              <a:t>Rx</a:t>
            </a:r>
            <a:r>
              <a:rPr lang="nl-NL" sz="6000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 </a:t>
            </a:r>
            <a:r>
              <a:rPr lang="nl-NL" sz="6000" dirty="0" err="1">
                <a:solidFill>
                  <a:srgbClr val="1F497D"/>
                </a:solidFill>
                <a:latin typeface="+mj-lt"/>
                <a:ea typeface="+mj-ea"/>
                <a:cs typeface="+mj-cs"/>
              </a:rPr>
              <a:t>app</a:t>
            </a:r>
            <a:r>
              <a:rPr lang="nl-NL" sz="6000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   								</a:t>
            </a:r>
          </a:p>
          <a:p>
            <a:pPr marL="342900" indent="-342900" algn="l">
              <a:buFont typeface="Wingdings" charset="2"/>
              <a:buChar char="ü"/>
            </a:pPr>
            <a:endParaRPr lang="nl-NL" sz="6000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  <a:p>
            <a:pPr marL="342900" indent="-342900" algn="l">
              <a:buFont typeface="Wingdings" charset="2"/>
              <a:buChar char="ü"/>
            </a:pPr>
            <a:r>
              <a:rPr lang="nl-NL" sz="6000" dirty="0">
                <a:solidFill>
                  <a:srgbClr val="1F497D"/>
                </a:solidFill>
                <a:latin typeface="+mj-lt"/>
                <a:ea typeface="+mj-ea"/>
                <a:cs typeface="+mj-cs"/>
              </a:rPr>
              <a:t>Websites nl. :</a:t>
            </a:r>
          </a:p>
          <a:p>
            <a:pPr marL="457200" indent="-457200" algn="l">
              <a:buFont typeface="Wingdings" charset="2"/>
              <a:buChar char="ü"/>
            </a:pPr>
            <a:endParaRPr lang="nl-NL" sz="3800" dirty="0">
              <a:solidFill>
                <a:srgbClr val="1F497D"/>
              </a:solidFill>
              <a:latin typeface="+mj-lt"/>
              <a:ea typeface="+mj-ea"/>
              <a:cs typeface="+mj-cs"/>
              <a:hlinkClick r:id="rId3"/>
            </a:endParaRPr>
          </a:p>
          <a:p>
            <a:pPr marL="914400" lvl="1" indent="-457200" algn="l">
              <a:buFont typeface="Wingdings" charset="2"/>
              <a:buChar char="u"/>
            </a:pPr>
            <a:r>
              <a:rPr lang="nl-NL" sz="5000" dirty="0">
                <a:solidFill>
                  <a:srgbClr val="1F497D"/>
                </a:solidFill>
                <a:hlinkClick r:id="rId3"/>
              </a:rPr>
              <a:t>https://www.andersbeterwm.nl/wp-content/uploads/sites/7/2019/07/190626-Overzicht-alfabetisch-op-ICPC-code-Formularium-MIJN.streek.pdf</a:t>
            </a:r>
            <a:r>
              <a:rPr lang="nl-NL" sz="5000" dirty="0">
                <a:solidFill>
                  <a:srgbClr val="1F497D"/>
                </a:solidFill>
              </a:rPr>
              <a:t> </a:t>
            </a:r>
          </a:p>
          <a:p>
            <a:pPr marL="914400" lvl="1" indent="-457200" algn="l">
              <a:buFont typeface="Wingdings" charset="2"/>
              <a:buChar char="ü"/>
            </a:pPr>
            <a:endParaRPr lang="nl-NL" sz="5000" dirty="0">
              <a:solidFill>
                <a:srgbClr val="1F497D"/>
              </a:solidFill>
            </a:endParaRPr>
          </a:p>
          <a:p>
            <a:pPr marL="914400" lvl="1" indent="-457200" algn="l">
              <a:buFont typeface="Wingdings" charset="2"/>
              <a:buChar char="u"/>
            </a:pPr>
            <a:r>
              <a:rPr lang="nl-NL" sz="5000" dirty="0">
                <a:solidFill>
                  <a:srgbClr val="1F497D"/>
                </a:solidFill>
                <a:hlinkClick r:id="rId4"/>
              </a:rPr>
              <a:t>https://www.mijnzorg-ozl.nl/wp-content/uploads/sites/6/2019/07/190626-Overzicht-alfabetisch-op-ICPC-code-Formularium-MIJN.streek.pdf</a:t>
            </a:r>
            <a:endParaRPr lang="nl-NL" sz="5000" dirty="0">
              <a:solidFill>
                <a:srgbClr val="1F497D"/>
              </a:solidFill>
            </a:endParaRPr>
          </a:p>
          <a:p>
            <a:pPr marL="457200" indent="-457200" algn="l">
              <a:buFont typeface="Wingdings" charset="2"/>
              <a:buChar char="ü"/>
            </a:pPr>
            <a:endParaRPr lang="nl-NL" sz="5100" dirty="0">
              <a:solidFill>
                <a:srgbClr val="1F497D"/>
              </a:solidFill>
            </a:endParaRPr>
          </a:p>
          <a:p>
            <a:pPr algn="l"/>
            <a:r>
              <a:rPr lang="nl-NL" sz="5100" dirty="0">
                <a:solidFill>
                  <a:srgbClr val="1F497D"/>
                </a:solidFill>
              </a:rPr>
              <a:t>    </a:t>
            </a:r>
          </a:p>
          <a:p>
            <a:pPr marL="342900" indent="-342900" algn="l">
              <a:buFont typeface="Wingdings" charset="2"/>
              <a:buChar char="ü"/>
            </a:pPr>
            <a:endParaRPr lang="nl-NL" sz="2800" dirty="0">
              <a:solidFill>
                <a:srgbClr val="1F497D"/>
              </a:solidFill>
              <a:latin typeface="+mj-lt"/>
              <a:ea typeface="+mj-ea"/>
              <a:cs typeface="+mj-cs"/>
            </a:endParaRPr>
          </a:p>
          <a:p>
            <a:endParaRPr lang="nl-NL" sz="3600" dirty="0"/>
          </a:p>
          <a:p>
            <a:pPr algn="l"/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306502" y="11480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3039" y="2108971"/>
            <a:ext cx="1333737" cy="1391412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16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032932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rgbClr val="1F497D"/>
                </a:solidFill>
              </a:rPr>
              <a:t>Planning WM en OZL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8009467" cy="5012267"/>
          </a:xfrm>
        </p:spPr>
        <p:txBody>
          <a:bodyPr>
            <a:normAutofit lnSpcReduction="10000"/>
          </a:bodyPr>
          <a:lstStyle/>
          <a:p>
            <a:pPr algn="l"/>
            <a:r>
              <a:rPr lang="nl-NL" sz="2400" dirty="0"/>
              <a:t> </a:t>
            </a:r>
            <a:r>
              <a:rPr lang="nl-NL" sz="2400" b="1" dirty="0">
                <a:solidFill>
                  <a:srgbClr val="1F497D"/>
                </a:solidFill>
              </a:rPr>
              <a:t>1 november 2019: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1F497D"/>
                </a:solidFill>
              </a:rPr>
              <a:t>MIJN.streek formularium/longmedicatie </a:t>
            </a: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	</a:t>
            </a:r>
            <a:r>
              <a:rPr lang="nl-NL" sz="2400" i="1" dirty="0">
                <a:solidFill>
                  <a:srgbClr val="1F497D"/>
                </a:solidFill>
              </a:rPr>
              <a:t>ingericht / Prescriptor open  </a:t>
            </a:r>
          </a:p>
          <a:p>
            <a:pPr algn="l"/>
            <a:endParaRPr lang="nl-NL" sz="2400" dirty="0">
              <a:solidFill>
                <a:srgbClr val="1F497D"/>
              </a:solidFill>
            </a:endParaRPr>
          </a:p>
          <a:p>
            <a:pPr algn="l"/>
            <a:r>
              <a:rPr lang="nl-NL" sz="2400" b="1" dirty="0">
                <a:solidFill>
                  <a:srgbClr val="1F497D"/>
                </a:solidFill>
              </a:rPr>
              <a:t>December 2019 en Januari 2020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1F497D"/>
                </a:solidFill>
              </a:rPr>
              <a:t>Lancering WM en OZL</a:t>
            </a:r>
          </a:p>
          <a:p>
            <a:pPr algn="l"/>
            <a:endParaRPr lang="nl-NL" sz="2400" dirty="0">
              <a:solidFill>
                <a:srgbClr val="1F497D"/>
              </a:solidFill>
            </a:endParaRPr>
          </a:p>
          <a:p>
            <a:pPr algn="l"/>
            <a:r>
              <a:rPr lang="nl-NL" sz="2400" b="1" dirty="0">
                <a:solidFill>
                  <a:srgbClr val="1F497D"/>
                </a:solidFill>
              </a:rPr>
              <a:t>Januari/februari 2020: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1F497D"/>
                </a:solidFill>
              </a:rPr>
              <a:t> Zorgverleners voorzien van materiaal</a:t>
            </a:r>
          </a:p>
          <a:p>
            <a:pPr algn="l"/>
            <a:endParaRPr lang="nl-NL" sz="2400" dirty="0">
              <a:solidFill>
                <a:srgbClr val="1F497D"/>
              </a:solidFill>
            </a:endParaRPr>
          </a:p>
          <a:p>
            <a:pPr algn="l"/>
            <a:r>
              <a:rPr lang="nl-NL" sz="2400" b="1" dirty="0">
                <a:solidFill>
                  <a:srgbClr val="1F497D"/>
                </a:solidFill>
              </a:rPr>
              <a:t>Maart 2020:</a:t>
            </a:r>
          </a:p>
          <a:p>
            <a:pPr marL="342900" indent="-342900" algn="l">
              <a:buFont typeface="Wingdings" charset="2"/>
              <a:buChar char="ü"/>
            </a:pPr>
            <a:r>
              <a:rPr lang="nl-NL" sz="2400" dirty="0">
                <a:solidFill>
                  <a:srgbClr val="1F497D"/>
                </a:solidFill>
              </a:rPr>
              <a:t>FTO beschikbaar</a:t>
            </a:r>
          </a:p>
          <a:p>
            <a:endParaRPr lang="nl-NL" sz="2400" dirty="0"/>
          </a:p>
          <a:p>
            <a:pPr algn="l"/>
            <a:endParaRPr lang="nl-NL" sz="24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45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170236"/>
          </a:xfrm>
        </p:spPr>
        <p:txBody>
          <a:bodyPr>
            <a:noAutofit/>
          </a:bodyPr>
          <a:lstStyle/>
          <a:p>
            <a:br>
              <a:rPr lang="nl-NL" sz="4000" b="1" dirty="0">
                <a:solidFill>
                  <a:srgbClr val="1F497D"/>
                </a:solidFill>
              </a:rPr>
            </a:br>
            <a:br>
              <a:rPr lang="nl-NL" sz="4000" b="1" dirty="0">
                <a:solidFill>
                  <a:srgbClr val="1F497D"/>
                </a:solidFill>
              </a:rPr>
            </a:br>
            <a:br>
              <a:rPr lang="nl-NL" sz="4000" b="1" dirty="0">
                <a:solidFill>
                  <a:srgbClr val="1F497D"/>
                </a:solidFill>
              </a:rPr>
            </a:br>
            <a:endParaRPr lang="nl-NL" sz="4000" b="1" dirty="0">
              <a:solidFill>
                <a:srgbClr val="1F497D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09087"/>
            <a:ext cx="8009467" cy="5048914"/>
          </a:xfrm>
        </p:spPr>
        <p:txBody>
          <a:bodyPr>
            <a:normAutofit/>
          </a:bodyPr>
          <a:lstStyle/>
          <a:p>
            <a:pPr marL="342900" indent="-342900" algn="l">
              <a:buFont typeface="Wingdings" charset="2"/>
              <a:buChar char="ü"/>
            </a:pPr>
            <a:endParaRPr lang="nl-NL" sz="2400" dirty="0">
              <a:solidFill>
                <a:srgbClr val="1F497D"/>
              </a:solidFill>
            </a:endParaRPr>
          </a:p>
          <a:p>
            <a:r>
              <a:rPr lang="nl-NL" sz="2800" dirty="0">
                <a:solidFill>
                  <a:srgbClr val="1F497D"/>
                </a:solidFill>
              </a:rPr>
              <a:t>  </a:t>
            </a:r>
            <a:r>
              <a:rPr lang="nl-NL" sz="7200" dirty="0">
                <a:solidFill>
                  <a:srgbClr val="1F497D"/>
                </a:solidFill>
              </a:rPr>
              <a:t>  </a:t>
            </a:r>
            <a:r>
              <a:rPr lang="nl-NL" sz="7200" b="1" dirty="0">
                <a:solidFill>
                  <a:srgbClr val="1F497D"/>
                </a:solidFill>
              </a:rPr>
              <a:t>Vragen….?</a:t>
            </a:r>
            <a:endParaRPr lang="nl-NL" sz="7200" dirty="0">
              <a:solidFill>
                <a:srgbClr val="1F497D"/>
              </a:solidFill>
            </a:endParaRPr>
          </a:p>
          <a:p>
            <a:endParaRPr lang="nl-NL" sz="2400" dirty="0">
              <a:solidFill>
                <a:srgbClr val="1F497D"/>
              </a:solidFill>
            </a:endParaRPr>
          </a:p>
          <a:p>
            <a:endParaRPr lang="nl-NL" sz="2400" dirty="0">
              <a:solidFill>
                <a:srgbClr val="1F497D"/>
              </a:solidFill>
            </a:endParaRPr>
          </a:p>
          <a:p>
            <a:pPr algn="l"/>
            <a:r>
              <a:rPr lang="nl-NL" sz="2400" dirty="0">
                <a:solidFill>
                  <a:srgbClr val="1F497D"/>
                </a:solidFill>
              </a:rPr>
              <a:t>Namens Projectgroep MIJN.streek formularium: </a:t>
            </a:r>
          </a:p>
          <a:p>
            <a:pPr algn="l"/>
            <a:endParaRPr lang="nl-NL" sz="2400" dirty="0">
              <a:solidFill>
                <a:srgbClr val="1F497D"/>
              </a:solidFill>
            </a:endParaRPr>
          </a:p>
          <a:p>
            <a:pPr algn="l"/>
            <a:endParaRPr lang="nl-NL" sz="1800" dirty="0">
              <a:solidFill>
                <a:srgbClr val="1F497D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377678" cy="116840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306502" y="11480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339560"/>
              </p:ext>
            </p:extLst>
          </p:nvPr>
        </p:nvGraphicFramePr>
        <p:xfrm>
          <a:off x="1112182" y="4942338"/>
          <a:ext cx="7107588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3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Toy </a:t>
                      </a:r>
                      <a:r>
                        <a:rPr lang="nl-NL" sz="1800" b="0" dirty="0" err="1">
                          <a:solidFill>
                            <a:srgbClr val="1F497D"/>
                          </a:solidFill>
                        </a:rPr>
                        <a:t>Broen</a:t>
                      </a:r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, kaderarts</a:t>
                      </a:r>
                    </a:p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Ricardo </a:t>
                      </a:r>
                      <a:r>
                        <a:rPr lang="nl-NL" sz="1800" b="0" dirty="0" err="1">
                          <a:solidFill>
                            <a:srgbClr val="1F497D"/>
                          </a:solidFill>
                        </a:rPr>
                        <a:t>Fornaro</a:t>
                      </a:r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, kaderarts</a:t>
                      </a:r>
                    </a:p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Boudewijn Maesen, longarts</a:t>
                      </a:r>
                    </a:p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Louis de Wolf, huisarts</a:t>
                      </a:r>
                    </a:p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Hélène </a:t>
                      </a:r>
                      <a:r>
                        <a:rPr lang="nl-NL" sz="1800" b="0" dirty="0" err="1">
                          <a:solidFill>
                            <a:srgbClr val="1F497D"/>
                          </a:solidFill>
                        </a:rPr>
                        <a:t>Reulen</a:t>
                      </a:r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, gesp.</a:t>
                      </a:r>
                      <a:r>
                        <a:rPr lang="nl-NL" sz="1800" b="0" baseline="0" dirty="0">
                          <a:solidFill>
                            <a:srgbClr val="1F497D"/>
                          </a:solidFill>
                        </a:rPr>
                        <a:t> </a:t>
                      </a:r>
                      <a:r>
                        <a:rPr lang="nl-NL" sz="1800" b="0" baseline="0" dirty="0" err="1">
                          <a:solidFill>
                            <a:srgbClr val="1F497D"/>
                          </a:solidFill>
                        </a:rPr>
                        <a:t>Verp</a:t>
                      </a:r>
                      <a:r>
                        <a:rPr lang="nl-NL" sz="1800" b="0" baseline="0" dirty="0">
                          <a:solidFill>
                            <a:srgbClr val="1F497D"/>
                          </a:solidFill>
                        </a:rPr>
                        <a:t>.</a:t>
                      </a:r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Rogier Larik,</a:t>
                      </a:r>
                      <a:r>
                        <a:rPr lang="nl-NL" sz="1800" b="0" baseline="0" dirty="0">
                          <a:solidFill>
                            <a:srgbClr val="1F497D"/>
                          </a:solidFill>
                        </a:rPr>
                        <a:t> apotheker</a:t>
                      </a:r>
                      <a:endParaRPr lang="nl-NL" sz="1800" b="0" dirty="0">
                        <a:solidFill>
                          <a:srgbClr val="1F497D"/>
                        </a:solidFill>
                      </a:endParaRPr>
                    </a:p>
                    <a:p>
                      <a:endParaRPr lang="nl-NL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Jolanda </a:t>
                      </a:r>
                      <a:r>
                        <a:rPr lang="nl-NL" sz="1800" b="0" dirty="0" err="1">
                          <a:solidFill>
                            <a:srgbClr val="1F497D"/>
                          </a:solidFill>
                        </a:rPr>
                        <a:t>Heutmekers</a:t>
                      </a:r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, apotheker</a:t>
                      </a:r>
                    </a:p>
                    <a:p>
                      <a:pPr algn="l"/>
                      <a:r>
                        <a:rPr lang="nl-NL" sz="1800" b="0">
                          <a:solidFill>
                            <a:srgbClr val="1F497D"/>
                          </a:solidFill>
                        </a:rPr>
                        <a:t>Anas Iguaddouren</a:t>
                      </a:r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, apotheker</a:t>
                      </a:r>
                    </a:p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René </a:t>
                      </a:r>
                      <a:r>
                        <a:rPr lang="nl-NL" sz="1800" b="0" dirty="0" err="1">
                          <a:solidFill>
                            <a:srgbClr val="1F497D"/>
                          </a:solidFill>
                        </a:rPr>
                        <a:t>Bekhuis</a:t>
                      </a:r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, CZ</a:t>
                      </a:r>
                    </a:p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Jeanne Krikke, projectleider</a:t>
                      </a:r>
                    </a:p>
                    <a:p>
                      <a:pPr algn="l"/>
                      <a:r>
                        <a:rPr lang="nl-NL" sz="1800" b="0" dirty="0">
                          <a:solidFill>
                            <a:srgbClr val="1F497D"/>
                          </a:solidFill>
                        </a:rPr>
                        <a:t>Lydia Vanderstraeten, projectleider</a:t>
                      </a:r>
                    </a:p>
                    <a:p>
                      <a:endParaRPr lang="nl-NL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4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371600"/>
          </a:xfrm>
        </p:spPr>
        <p:txBody>
          <a:bodyPr>
            <a:normAutofit/>
          </a:bodyPr>
          <a:lstStyle/>
          <a:p>
            <a:r>
              <a:rPr lang="nl-NL" sz="4000" b="1" dirty="0">
                <a:solidFill>
                  <a:schemeClr val="tx2"/>
                </a:solidFill>
              </a:rPr>
              <a:t>Vandaag op de agenda</a:t>
            </a:r>
            <a:endParaRPr lang="nl-NL" sz="4000" b="1" dirty="0">
              <a:solidFill>
                <a:srgbClr val="376092"/>
              </a:solidFill>
            </a:endParaRP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7" y="2743199"/>
            <a:ext cx="6824133" cy="259080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253065" y="2167116"/>
            <a:ext cx="78909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u="sng" dirty="0">
                <a:solidFill>
                  <a:schemeClr val="tx2"/>
                </a:solidFill>
              </a:rPr>
              <a:t>Deel </a:t>
            </a:r>
            <a:r>
              <a:rPr lang="nl-NL" sz="2400" b="1" u="sng" dirty="0">
                <a:solidFill>
                  <a:schemeClr val="tx2"/>
                </a:solidFill>
              </a:rPr>
              <a:t>theorie</a:t>
            </a:r>
            <a:r>
              <a:rPr lang="nl-NL" sz="2400" u="sng" dirty="0">
                <a:solidFill>
                  <a:schemeClr val="tx2"/>
                </a:solidFill>
              </a:rPr>
              <a:t>:</a:t>
            </a:r>
          </a:p>
          <a:p>
            <a:r>
              <a:rPr lang="nl-NL" sz="2400" dirty="0">
                <a:solidFill>
                  <a:schemeClr val="tx2"/>
                </a:solidFill>
              </a:rPr>
              <a:t>Het MIJN.streek formularium</a:t>
            </a:r>
          </a:p>
          <a:p>
            <a:r>
              <a:rPr lang="nl-NL" sz="2400" dirty="0">
                <a:solidFill>
                  <a:schemeClr val="tx2"/>
                </a:solidFill>
              </a:rPr>
              <a:t>Specifiek longmedicatie</a:t>
            </a:r>
          </a:p>
          <a:p>
            <a:pPr marL="800100" lvl="1" indent="-342900">
              <a:buFont typeface="Wingdings" charset="2"/>
              <a:buChar char="ü"/>
            </a:pPr>
            <a:r>
              <a:rPr lang="nl-NL" sz="2400" dirty="0">
                <a:solidFill>
                  <a:schemeClr val="tx2"/>
                </a:solidFill>
              </a:rPr>
              <a:t>Toekomstgerichte zorg </a:t>
            </a:r>
          </a:p>
          <a:p>
            <a:r>
              <a:rPr lang="nl-NL" sz="2400" dirty="0">
                <a:solidFill>
                  <a:schemeClr val="tx2"/>
                </a:solidFill>
              </a:rPr>
              <a:t>Materialen en uitrol</a:t>
            </a:r>
          </a:p>
          <a:p>
            <a:endParaRPr lang="nl-NL" sz="2400" dirty="0">
              <a:solidFill>
                <a:schemeClr val="tx2"/>
              </a:solidFill>
            </a:endParaRPr>
          </a:p>
          <a:p>
            <a:endParaRPr lang="nl-NL" sz="2400" dirty="0">
              <a:solidFill>
                <a:schemeClr val="tx2"/>
              </a:solidFill>
            </a:endParaRPr>
          </a:p>
          <a:p>
            <a:r>
              <a:rPr lang="nl-NL" sz="2400" u="sng" dirty="0">
                <a:solidFill>
                  <a:schemeClr val="tx2"/>
                </a:solidFill>
              </a:rPr>
              <a:t>Deel ‘de </a:t>
            </a:r>
            <a:r>
              <a:rPr lang="nl-NL" sz="2400" b="1" u="sng" dirty="0">
                <a:solidFill>
                  <a:schemeClr val="tx2"/>
                </a:solidFill>
              </a:rPr>
              <a:t>praktijk’</a:t>
            </a:r>
            <a:r>
              <a:rPr lang="nl-NL" sz="2400" u="sng" dirty="0">
                <a:solidFill>
                  <a:schemeClr val="tx2"/>
                </a:solidFill>
              </a:rPr>
              <a:t>:</a:t>
            </a:r>
          </a:p>
          <a:p>
            <a:r>
              <a:rPr lang="nl-NL" sz="2400" dirty="0">
                <a:solidFill>
                  <a:schemeClr val="tx2"/>
                </a:solidFill>
              </a:rPr>
              <a:t>Placemat en </a:t>
            </a:r>
            <a:r>
              <a:rPr lang="nl-NL" sz="2400" dirty="0" err="1">
                <a:solidFill>
                  <a:schemeClr val="tx2"/>
                </a:solidFill>
              </a:rPr>
              <a:t>devices</a:t>
            </a:r>
            <a:endParaRPr lang="nl-NL" sz="2400" dirty="0">
              <a:solidFill>
                <a:schemeClr val="tx2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31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8485"/>
            <a:ext cx="8229600" cy="1143000"/>
          </a:xfrm>
        </p:spPr>
        <p:txBody>
          <a:bodyPr/>
          <a:lstStyle/>
          <a:p>
            <a:r>
              <a:rPr lang="nl-NL" dirty="0">
                <a:solidFill>
                  <a:schemeClr val="accent1"/>
                </a:solidFill>
              </a:rPr>
              <a:t>MIJN.streek formularium: agenda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98470"/>
            <a:ext cx="8229600" cy="4227694"/>
          </a:xfrm>
        </p:spPr>
        <p:txBody>
          <a:bodyPr>
            <a:normAutofit fontScale="92500" lnSpcReduction="10000"/>
          </a:bodyPr>
          <a:lstStyle/>
          <a:p>
            <a:r>
              <a:rPr lang="nl-NL" sz="2800" dirty="0">
                <a:solidFill>
                  <a:schemeClr val="accent6"/>
                </a:solidFill>
              </a:rPr>
              <a:t>MIJN.streek formularium: wat is het?</a:t>
            </a:r>
          </a:p>
          <a:p>
            <a:endParaRPr lang="nl-NL" sz="2800" dirty="0">
              <a:solidFill>
                <a:schemeClr val="accent6"/>
              </a:solidFill>
            </a:endParaRPr>
          </a:p>
          <a:p>
            <a:r>
              <a:rPr lang="nl-NL" sz="2800" dirty="0">
                <a:solidFill>
                  <a:schemeClr val="accent6"/>
                </a:solidFill>
              </a:rPr>
              <a:t>MIJN.streek formularium: kengetallen</a:t>
            </a:r>
          </a:p>
          <a:p>
            <a:endParaRPr lang="nl-NL" sz="2800" dirty="0">
              <a:solidFill>
                <a:schemeClr val="accent6"/>
              </a:solidFill>
            </a:endParaRPr>
          </a:p>
          <a:p>
            <a:r>
              <a:rPr lang="nl-NL" sz="2800" dirty="0">
                <a:solidFill>
                  <a:schemeClr val="accent6"/>
                </a:solidFill>
              </a:rPr>
              <a:t>MIJN.streek formularium: inhoud</a:t>
            </a:r>
          </a:p>
          <a:p>
            <a:endParaRPr lang="nl-NL" sz="2800" dirty="0">
              <a:solidFill>
                <a:schemeClr val="accent6"/>
              </a:solidFill>
            </a:endParaRPr>
          </a:p>
          <a:p>
            <a:r>
              <a:rPr lang="nl-NL" sz="2800" dirty="0">
                <a:solidFill>
                  <a:schemeClr val="accent6"/>
                </a:solidFill>
              </a:rPr>
              <a:t>MIJN.streek formularium: longmedicatie</a:t>
            </a:r>
          </a:p>
          <a:p>
            <a:endParaRPr lang="nl-NL" sz="2800" dirty="0">
              <a:solidFill>
                <a:schemeClr val="accent6"/>
              </a:solidFill>
            </a:endParaRPr>
          </a:p>
          <a:p>
            <a:r>
              <a:rPr lang="nl-NL" sz="2800" dirty="0">
                <a:solidFill>
                  <a:schemeClr val="accent6"/>
                </a:solidFill>
              </a:rPr>
              <a:t>MIJN.streek formularium: en nu jullie?</a:t>
            </a:r>
          </a:p>
          <a:p>
            <a:endParaRPr lang="nl-NL" sz="1800" dirty="0">
              <a:solidFill>
                <a:schemeClr val="accent6"/>
              </a:solidFill>
            </a:endParaRPr>
          </a:p>
          <a:p>
            <a:endParaRPr lang="nl-NL" sz="1800" dirty="0">
              <a:solidFill>
                <a:schemeClr val="accent6"/>
              </a:solidFill>
            </a:endParaRPr>
          </a:p>
          <a:p>
            <a:endParaRPr lang="nl-NL" sz="1800" dirty="0">
              <a:solidFill>
                <a:schemeClr val="accent6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37012" y="195319"/>
            <a:ext cx="5669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chemeClr val="accent1"/>
                </a:solidFill>
              </a:rPr>
              <a:t>MIJN.streek formularium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27201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3716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376092"/>
                </a:solidFill>
              </a:rPr>
              <a:t>Wat is het </a:t>
            </a:r>
            <a:br>
              <a:rPr lang="nl-NL" b="1" dirty="0">
                <a:solidFill>
                  <a:srgbClr val="376092"/>
                </a:solidFill>
              </a:rPr>
            </a:br>
            <a:r>
              <a:rPr lang="nl-NL" b="1" dirty="0" err="1">
                <a:solidFill>
                  <a:srgbClr val="376092"/>
                </a:solidFill>
              </a:rPr>
              <a:t>MIJN.streek</a:t>
            </a:r>
            <a:r>
              <a:rPr lang="nl-NL" b="1" dirty="0">
                <a:solidFill>
                  <a:srgbClr val="376092"/>
                </a:solidFill>
              </a:rPr>
              <a:t> formularium?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7" y="2743199"/>
            <a:ext cx="6824133" cy="259080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253067" y="1874728"/>
            <a:ext cx="78909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dirty="0">
              <a:solidFill>
                <a:srgbClr val="376092"/>
              </a:solidFill>
            </a:endParaRPr>
          </a:p>
          <a:p>
            <a:endParaRPr lang="nl-NL" sz="2400" dirty="0">
              <a:solidFill>
                <a:srgbClr val="376092"/>
              </a:solidFill>
            </a:endParaRPr>
          </a:p>
          <a:p>
            <a:r>
              <a:rPr lang="nl-NL" sz="2400" dirty="0">
                <a:solidFill>
                  <a:srgbClr val="376092"/>
                </a:solidFill>
              </a:rPr>
              <a:t>Het MIJN.streek formularium is een </a:t>
            </a:r>
            <a:r>
              <a:rPr lang="nl-NL" sz="2400" b="1" dirty="0">
                <a:solidFill>
                  <a:srgbClr val="376092"/>
                </a:solidFill>
              </a:rPr>
              <a:t>transmuraal digitaal naslagwerk voor gemaakte medicatie-afspraken </a:t>
            </a:r>
            <a:r>
              <a:rPr lang="nl-NL" sz="2400" dirty="0">
                <a:solidFill>
                  <a:srgbClr val="376092"/>
                </a:solidFill>
              </a:rPr>
              <a:t>in de regio’s Oostelijk Zuid-Limburg en Westelijke Mijnstreek </a:t>
            </a:r>
          </a:p>
          <a:p>
            <a:endParaRPr lang="nl-NL" sz="2400" dirty="0">
              <a:solidFill>
                <a:srgbClr val="376092"/>
              </a:solidFill>
            </a:endParaRPr>
          </a:p>
          <a:p>
            <a:endParaRPr lang="nl-NL" sz="2400" dirty="0">
              <a:solidFill>
                <a:srgbClr val="376092"/>
              </a:solidFill>
            </a:endParaRPr>
          </a:p>
          <a:p>
            <a:r>
              <a:rPr lang="nl-NL" sz="2400" dirty="0">
                <a:solidFill>
                  <a:srgbClr val="376092"/>
                </a:solidFill>
              </a:rPr>
              <a:t>Het beoogt </a:t>
            </a:r>
            <a:r>
              <a:rPr lang="nl-NL" sz="2400" b="1" dirty="0">
                <a:solidFill>
                  <a:srgbClr val="376092"/>
                </a:solidFill>
              </a:rPr>
              <a:t>kwalitatief hoogstaand, eenduidig en doelmatig voorschrijfgedrag </a:t>
            </a:r>
            <a:r>
              <a:rPr lang="nl-NL" sz="2400" dirty="0">
                <a:solidFill>
                  <a:srgbClr val="376092"/>
                </a:solidFill>
              </a:rPr>
              <a:t>te bevorderen van professionals in Oostelijk Zuid-Limburg (OZL) en Westelijke Mijnstreek (WM) </a:t>
            </a:r>
          </a:p>
        </p:txBody>
      </p:sp>
      <p:sp>
        <p:nvSpPr>
          <p:cNvPr id="7" name="Rechthoek 6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1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1"/>
            <a:ext cx="7890934" cy="13716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376092"/>
                </a:solidFill>
              </a:rPr>
              <a:t>Doel van het</a:t>
            </a:r>
            <a:br>
              <a:rPr lang="nl-NL" b="1" dirty="0">
                <a:solidFill>
                  <a:srgbClr val="376092"/>
                </a:solidFill>
              </a:rPr>
            </a:br>
            <a:r>
              <a:rPr lang="nl-NL" b="1" dirty="0">
                <a:solidFill>
                  <a:srgbClr val="376092"/>
                </a:solidFill>
              </a:rPr>
              <a:t> </a:t>
            </a:r>
            <a:r>
              <a:rPr lang="nl-NL" b="1" dirty="0" err="1">
                <a:solidFill>
                  <a:srgbClr val="376092"/>
                </a:solidFill>
              </a:rPr>
              <a:t>MIJN.streek</a:t>
            </a:r>
            <a:r>
              <a:rPr lang="nl-NL" b="1" dirty="0">
                <a:solidFill>
                  <a:srgbClr val="376092"/>
                </a:solidFill>
              </a:rPr>
              <a:t> formularium?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5" y="2353733"/>
            <a:ext cx="7890935" cy="4504267"/>
          </a:xfrm>
        </p:spPr>
        <p:txBody>
          <a:bodyPr>
            <a:normAutofit/>
          </a:bodyPr>
          <a:lstStyle/>
          <a:p>
            <a:endParaRPr lang="nl-NL" dirty="0"/>
          </a:p>
          <a:p>
            <a:pPr algn="l"/>
            <a:r>
              <a:rPr lang="nl-NL" sz="2400" b="1" u="sng" dirty="0">
                <a:solidFill>
                  <a:srgbClr val="376092"/>
                </a:solidFill>
              </a:rPr>
              <a:t>Voorschrijven</a:t>
            </a:r>
            <a:r>
              <a:rPr lang="nl-NL" sz="2400" dirty="0">
                <a:solidFill>
                  <a:srgbClr val="376092"/>
                </a:solidFill>
              </a:rPr>
              <a:t> van medicatie volgens afspraken in het </a:t>
            </a:r>
            <a:r>
              <a:rPr lang="nl-NL" sz="2400" dirty="0" err="1">
                <a:solidFill>
                  <a:srgbClr val="376092"/>
                </a:solidFill>
              </a:rPr>
              <a:t>MIJN.streek</a:t>
            </a:r>
            <a:r>
              <a:rPr lang="nl-NL" sz="2400" dirty="0">
                <a:solidFill>
                  <a:srgbClr val="376092"/>
                </a:solidFill>
              </a:rPr>
              <a:t> formularium door: </a:t>
            </a:r>
          </a:p>
          <a:p>
            <a:pPr algn="l"/>
            <a:r>
              <a:rPr lang="nl-NL" sz="2400" i="1" dirty="0">
                <a:solidFill>
                  <a:srgbClr val="376092"/>
                </a:solidFill>
              </a:rPr>
              <a:t>huisartsen en medisch specialisten </a:t>
            </a:r>
          </a:p>
          <a:p>
            <a:endParaRPr lang="nl-NL" sz="2400" dirty="0">
              <a:solidFill>
                <a:srgbClr val="376092"/>
              </a:solidFill>
            </a:endParaRPr>
          </a:p>
          <a:p>
            <a:pPr algn="l"/>
            <a:r>
              <a:rPr lang="nl-NL" sz="2400" b="1" u="sng" dirty="0">
                <a:solidFill>
                  <a:srgbClr val="376092"/>
                </a:solidFill>
              </a:rPr>
              <a:t>Afleveren</a:t>
            </a:r>
            <a:r>
              <a:rPr lang="nl-NL" sz="2400" dirty="0">
                <a:solidFill>
                  <a:srgbClr val="376092"/>
                </a:solidFill>
              </a:rPr>
              <a:t> van medicatie volgens afspraken in het  </a:t>
            </a:r>
            <a:r>
              <a:rPr lang="nl-NL" sz="2400" dirty="0" err="1">
                <a:solidFill>
                  <a:srgbClr val="376092"/>
                </a:solidFill>
              </a:rPr>
              <a:t>MIJN.streek</a:t>
            </a:r>
            <a:r>
              <a:rPr lang="nl-NL" sz="2400" dirty="0">
                <a:solidFill>
                  <a:srgbClr val="376092"/>
                </a:solidFill>
              </a:rPr>
              <a:t> formularium door: </a:t>
            </a:r>
          </a:p>
          <a:p>
            <a:pPr algn="l"/>
            <a:r>
              <a:rPr lang="nl-NL" sz="2400" i="1" dirty="0">
                <a:solidFill>
                  <a:srgbClr val="376092"/>
                </a:solidFill>
              </a:rPr>
              <a:t>apothekers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87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253067" y="2743199"/>
            <a:ext cx="6824133" cy="2590801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252538" y="812800"/>
            <a:ext cx="7891462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 err="1">
                <a:solidFill>
                  <a:srgbClr val="376092"/>
                </a:solidFill>
              </a:rPr>
              <a:t>MIJN.streek</a:t>
            </a:r>
            <a:r>
              <a:rPr lang="nl-NL" b="1" dirty="0">
                <a:solidFill>
                  <a:srgbClr val="376092"/>
                </a:solidFill>
              </a:rPr>
              <a:t> formularium: samenwerking</a:t>
            </a:r>
          </a:p>
        </p:txBody>
      </p:sp>
      <p:sp>
        <p:nvSpPr>
          <p:cNvPr id="5" name="Rechthoek 4"/>
          <p:cNvSpPr/>
          <p:nvPr/>
        </p:nvSpPr>
        <p:spPr>
          <a:xfrm>
            <a:off x="1253067" y="2370667"/>
            <a:ext cx="7890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376092"/>
                </a:solidFill>
              </a:rPr>
              <a:t>Regionale deelnemers:</a:t>
            </a:r>
          </a:p>
          <a:p>
            <a:r>
              <a:rPr lang="nl-NL" sz="2400" dirty="0">
                <a:solidFill>
                  <a:srgbClr val="376092"/>
                </a:solidFill>
              </a:rPr>
              <a:t>huisartsen, openbare apothekers, CZ, Burgerkracht en </a:t>
            </a:r>
            <a:r>
              <a:rPr lang="nl-NL" sz="2400" dirty="0" err="1">
                <a:solidFill>
                  <a:srgbClr val="376092"/>
                </a:solidFill>
              </a:rPr>
              <a:t>Zuyderland</a:t>
            </a:r>
            <a:r>
              <a:rPr lang="nl-NL" sz="2400" dirty="0">
                <a:solidFill>
                  <a:srgbClr val="376092"/>
                </a:solidFill>
              </a:rPr>
              <a:t> (medisch specialisten en ziekenhuisapotheker)</a:t>
            </a:r>
          </a:p>
          <a:p>
            <a:r>
              <a:rPr lang="nl-NL" sz="2400" dirty="0">
                <a:solidFill>
                  <a:srgbClr val="376092"/>
                </a:solidFill>
              </a:rPr>
              <a:t>OZL &amp; WM, 1</a:t>
            </a:r>
            <a:r>
              <a:rPr lang="nl-NL" sz="2400" baseline="30000" dirty="0">
                <a:solidFill>
                  <a:srgbClr val="376092"/>
                </a:solidFill>
              </a:rPr>
              <a:t>e</a:t>
            </a:r>
            <a:r>
              <a:rPr lang="nl-NL" sz="2400" dirty="0">
                <a:solidFill>
                  <a:srgbClr val="376092"/>
                </a:solidFill>
              </a:rPr>
              <a:t> &amp; 2</a:t>
            </a:r>
            <a:r>
              <a:rPr lang="nl-NL" sz="2400" baseline="30000" dirty="0">
                <a:solidFill>
                  <a:srgbClr val="376092"/>
                </a:solidFill>
              </a:rPr>
              <a:t>e</a:t>
            </a:r>
            <a:r>
              <a:rPr lang="nl-NL" sz="2400" dirty="0">
                <a:solidFill>
                  <a:srgbClr val="376092"/>
                </a:solidFill>
              </a:rPr>
              <a:t> lijn</a:t>
            </a:r>
          </a:p>
          <a:p>
            <a:endParaRPr lang="nl-NL" sz="2400" dirty="0">
              <a:solidFill>
                <a:srgbClr val="376092"/>
              </a:solidFill>
            </a:endParaRPr>
          </a:p>
          <a:p>
            <a:endParaRPr lang="nl-NL" sz="2400" dirty="0">
              <a:solidFill>
                <a:srgbClr val="376092"/>
              </a:solidFill>
            </a:endParaRPr>
          </a:p>
          <a:p>
            <a:r>
              <a:rPr lang="nl-NL" sz="2400" b="1" dirty="0">
                <a:solidFill>
                  <a:srgbClr val="376092"/>
                </a:solidFill>
              </a:rPr>
              <a:t>Landelijke deelnemers:</a:t>
            </a:r>
          </a:p>
          <a:p>
            <a:r>
              <a:rPr lang="nl-NL" sz="2400" dirty="0">
                <a:solidFill>
                  <a:srgbClr val="376092"/>
                </a:solidFill>
              </a:rPr>
              <a:t>Niet uniek, echter wel een voorbeeld in het land </a:t>
            </a:r>
          </a:p>
          <a:p>
            <a:r>
              <a:rPr lang="nl-NL" sz="2400" dirty="0">
                <a:solidFill>
                  <a:srgbClr val="376092"/>
                </a:solidFill>
              </a:rPr>
              <a:t>POZOB heeft het MIJN.streek formularium overgenomen als basis voor hun eigen formularium</a:t>
            </a:r>
          </a:p>
        </p:txBody>
      </p:sp>
      <p:sp>
        <p:nvSpPr>
          <p:cNvPr id="10" name="Rechthoek 9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00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2"/>
            <a:ext cx="7890934" cy="71119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376092"/>
                </a:solidFill>
              </a:rPr>
              <a:t>MIJN.streek formularium: rollen (1)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134533" y="1845733"/>
            <a:ext cx="7823201" cy="4842935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253067" y="1524000"/>
            <a:ext cx="8009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400" b="1" dirty="0">
              <a:solidFill>
                <a:srgbClr val="376092"/>
              </a:solidFill>
            </a:endParaRPr>
          </a:p>
          <a:p>
            <a:r>
              <a:rPr lang="nl-NL" sz="2400" b="1" dirty="0">
                <a:solidFill>
                  <a:srgbClr val="376092"/>
                </a:solidFill>
              </a:rPr>
              <a:t>Rol apotheker</a:t>
            </a:r>
          </a:p>
          <a:p>
            <a:r>
              <a:rPr lang="nl-NL" sz="2400" dirty="0">
                <a:solidFill>
                  <a:srgbClr val="376092"/>
                </a:solidFill>
              </a:rPr>
              <a:t>Apotheker medebehandelaar</a:t>
            </a:r>
          </a:p>
          <a:p>
            <a:r>
              <a:rPr lang="nl-NL" sz="2400" dirty="0">
                <a:solidFill>
                  <a:srgbClr val="376092"/>
                </a:solidFill>
              </a:rPr>
              <a:t>Meer ondersteuning voor huisarts bij bepalen medicatiebeleid</a:t>
            </a:r>
          </a:p>
          <a:p>
            <a:r>
              <a:rPr lang="nl-NL" sz="2400" dirty="0">
                <a:solidFill>
                  <a:srgbClr val="376092"/>
                </a:solidFill>
              </a:rPr>
              <a:t>Checkt of middel uit formularium komt en registreert </a:t>
            </a:r>
          </a:p>
          <a:p>
            <a:r>
              <a:rPr lang="nl-NL" sz="2400" dirty="0">
                <a:solidFill>
                  <a:srgbClr val="376092"/>
                </a:solidFill>
              </a:rPr>
              <a:t>(t.b.v. toekomstige data)</a:t>
            </a:r>
          </a:p>
          <a:p>
            <a:endParaRPr lang="nl-NL" sz="2400" dirty="0">
              <a:solidFill>
                <a:srgbClr val="376092"/>
              </a:solidFill>
            </a:endParaRPr>
          </a:p>
          <a:p>
            <a:r>
              <a:rPr lang="nl-NL" sz="2400" b="1" dirty="0">
                <a:solidFill>
                  <a:srgbClr val="376092"/>
                </a:solidFill>
              </a:rPr>
              <a:t>Rol huisarts</a:t>
            </a:r>
          </a:p>
          <a:p>
            <a:r>
              <a:rPr lang="nl-NL" sz="2400" dirty="0">
                <a:solidFill>
                  <a:srgbClr val="376092"/>
                </a:solidFill>
              </a:rPr>
              <a:t>Behandelaar</a:t>
            </a:r>
            <a:endParaRPr lang="nl-NL" sz="2400" b="1" dirty="0">
              <a:solidFill>
                <a:srgbClr val="376092"/>
              </a:solidFill>
            </a:endParaRPr>
          </a:p>
          <a:p>
            <a:r>
              <a:rPr lang="nl-NL" sz="2400" dirty="0">
                <a:solidFill>
                  <a:srgbClr val="376092"/>
                </a:solidFill>
              </a:rPr>
              <a:t>Maken van een goede keuze in medicatie</a:t>
            </a:r>
          </a:p>
          <a:p>
            <a:endParaRPr lang="nl-NL" sz="2400" dirty="0">
              <a:solidFill>
                <a:srgbClr val="376092"/>
              </a:solidFill>
            </a:endParaRPr>
          </a:p>
          <a:p>
            <a:r>
              <a:rPr lang="nl-NL" sz="2400" b="1" dirty="0">
                <a:solidFill>
                  <a:srgbClr val="376092"/>
                </a:solidFill>
              </a:rPr>
              <a:t>Rol specialist</a:t>
            </a:r>
          </a:p>
          <a:p>
            <a:r>
              <a:rPr lang="nl-NL" sz="2400" dirty="0">
                <a:solidFill>
                  <a:srgbClr val="376092"/>
                </a:solidFill>
              </a:rPr>
              <a:t>Behandelaar</a:t>
            </a:r>
          </a:p>
          <a:p>
            <a:r>
              <a:rPr lang="nl-NL" sz="2400" dirty="0">
                <a:solidFill>
                  <a:srgbClr val="376092"/>
                </a:solidFill>
              </a:rPr>
              <a:t>Maken van een goede keuze in medicatie</a:t>
            </a:r>
          </a:p>
        </p:txBody>
      </p:sp>
      <p:sp>
        <p:nvSpPr>
          <p:cNvPr id="7" name="Rechthoek 6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2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3066" y="812802"/>
            <a:ext cx="7890934" cy="71119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376092"/>
                </a:solidFill>
              </a:rPr>
              <a:t>MIJN.streek formularium: rollen (2)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4611" y="-135467"/>
            <a:ext cx="1470811" cy="1168401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253067" y="0"/>
            <a:ext cx="7890932" cy="812800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119292"/>
              </p:ext>
            </p:extLst>
          </p:nvPr>
        </p:nvGraphicFramePr>
        <p:xfrm>
          <a:off x="1253067" y="2078219"/>
          <a:ext cx="6818671" cy="3735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6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389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Formulariumcommissie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Functie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Naam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9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Onafhankelijk voorzitter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Jean </a:t>
                      </a:r>
                      <a:r>
                        <a:rPr lang="nl-NL" sz="1800" dirty="0" err="1">
                          <a:solidFill>
                            <a:srgbClr val="002060"/>
                          </a:solidFill>
                          <a:effectLst/>
                        </a:rPr>
                        <a:t>Dolhain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Huisarts WM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Louis de Wolf en Renate Bongers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Huisarts OZL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Frans Peter </a:t>
                      </a:r>
                      <a:r>
                        <a:rPr lang="nl-NL" sz="1800" dirty="0" err="1">
                          <a:solidFill>
                            <a:srgbClr val="002060"/>
                          </a:solidFill>
                          <a:effectLst/>
                        </a:rPr>
                        <a:t>Oderwald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 en Xander Stelten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Apotheker WM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Peggy Vromen en Monique van der Kuy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Apotheker OZL 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Anita Minova en Martin Egging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Ziekenhuisapotheker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</a:t>
                      </a:r>
                      <a:r>
                        <a:rPr lang="nl-NL" sz="18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Reinders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Medisch Specialist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Vacature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effectLst/>
                        </a:rPr>
                        <a:t>Beheerder </a:t>
                      </a:r>
                      <a:endParaRPr lang="nl-NL" sz="12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Luc(</a:t>
                      </a:r>
                      <a:r>
                        <a:rPr lang="nl-NL" sz="1800" dirty="0" err="1">
                          <a:solidFill>
                            <a:srgbClr val="002060"/>
                          </a:solidFill>
                          <a:effectLst/>
                        </a:rPr>
                        <a:t>retia</a:t>
                      </a:r>
                      <a:r>
                        <a:rPr lang="nl-NL" sz="1800" dirty="0">
                          <a:solidFill>
                            <a:srgbClr val="002060"/>
                          </a:solidFill>
                          <a:effectLst/>
                        </a:rPr>
                        <a:t>) Peeters 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Adviseur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Medisch</a:t>
                      </a:r>
                      <a:r>
                        <a:rPr lang="nl-NL" sz="1200" baseline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 Specialisten: per onderwerp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aseline="0" dirty="0">
                          <a:solidFill>
                            <a:srgbClr val="002060"/>
                          </a:solidFill>
                          <a:effectLst/>
                          <a:latin typeface="Verdana" panose="020B0604030504040204" pitchFamily="34" charset="0"/>
                          <a:ea typeface="Times New Roman" panose="02020603050405020304" pitchFamily="18" charset="0"/>
                          <a:cs typeface="Verdana" panose="020B0604030504040204" pitchFamily="34" charset="0"/>
                        </a:rPr>
                        <a:t>CZ: Mariëlle Manders</a:t>
                      </a:r>
                      <a:endParaRPr lang="nl-NL" sz="1200" dirty="0">
                        <a:solidFill>
                          <a:srgbClr val="002060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88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999</Words>
  <Application>Microsoft Office PowerPoint</Application>
  <PresentationFormat>Diavoorstelling (4:3)</PresentationFormat>
  <Paragraphs>245</Paragraphs>
  <Slides>24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Arial</vt:lpstr>
      <vt:lpstr>Calibri</vt:lpstr>
      <vt:lpstr>Verdana</vt:lpstr>
      <vt:lpstr>Wingdings</vt:lpstr>
      <vt:lpstr>Office-thema</vt:lpstr>
      <vt:lpstr>MIJN.streek formularium /   Longmedicatie</vt:lpstr>
      <vt:lpstr>Lancering…..</vt:lpstr>
      <vt:lpstr>Vandaag op de agenda</vt:lpstr>
      <vt:lpstr>MIJN.streek formularium: agenda</vt:lpstr>
      <vt:lpstr>Wat is het  MIJN.streek formularium?</vt:lpstr>
      <vt:lpstr>Doel van het  MIJN.streek formularium?</vt:lpstr>
      <vt:lpstr>MIJN.streek formularium: samenwerking</vt:lpstr>
      <vt:lpstr>MIJN.streek formularium: rollen (1)</vt:lpstr>
      <vt:lpstr>MIJN.streek formularium: rollen (2)</vt:lpstr>
      <vt:lpstr>Lancering onderdeel: Longmedicatie</vt:lpstr>
      <vt:lpstr>    Toekomstgerichte zorg:  introductie van een uniform inhalatiebeleid in de Mijnstreek!   </vt:lpstr>
      <vt:lpstr>Huidige problematiek</vt:lpstr>
      <vt:lpstr>In het verleden vaak persoonlijke voorkeuren</vt:lpstr>
      <vt:lpstr>Geboden oplossingen binnen MIJN.streek formularium </vt:lpstr>
      <vt:lpstr>Keuzes longmedicatie</vt:lpstr>
      <vt:lpstr>Wat merkt de voorschrijver en de patiënt?</vt:lpstr>
      <vt:lpstr>Materiaal zorgverleners</vt:lpstr>
      <vt:lpstr>Resultaat op placemat &gt; voorzijde</vt:lpstr>
      <vt:lpstr>Placemat --&gt; voorzijde</vt:lpstr>
      <vt:lpstr>Placemat --&gt; achterzijde</vt:lpstr>
      <vt:lpstr>Medicatie uitgifte en controle gebruik</vt:lpstr>
      <vt:lpstr>  Inhoudelijke keuzes  </vt:lpstr>
      <vt:lpstr>Planning WM en OZL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Jongkind Dekkers</dc:creator>
  <cp:lastModifiedBy>Esther Geelen</cp:lastModifiedBy>
  <cp:revision>81</cp:revision>
  <cp:lastPrinted>2019-12-03T10:14:51Z</cp:lastPrinted>
  <dcterms:created xsi:type="dcterms:W3CDTF">2019-12-02T09:47:32Z</dcterms:created>
  <dcterms:modified xsi:type="dcterms:W3CDTF">2019-12-05T12:04:44Z</dcterms:modified>
</cp:coreProperties>
</file>