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5027" autoAdjust="0"/>
  </p:normalViewPr>
  <p:slideViewPr>
    <p:cSldViewPr snapToGrid="0" snapToObjects="1">
      <p:cViewPr>
        <p:scale>
          <a:sx n="167" d="100"/>
          <a:sy n="167" d="100"/>
        </p:scale>
        <p:origin x="-120" y="-138"/>
      </p:cViewPr>
      <p:guideLst>
        <p:guide orient="horz" pos="2690"/>
        <p:guide orient="horz" pos="827"/>
        <p:guide pos="199"/>
        <p:guide pos="5561"/>
      </p:guideLst>
    </p:cSldViewPr>
  </p:slideViewPr>
  <p:notesTextViewPr>
    <p:cViewPr>
      <p:scale>
        <a:sx n="1" d="1"/>
        <a:sy n="1" d="1"/>
      </p:scale>
      <p:origin x="0" y="282"/>
    </p:cViewPr>
  </p:notesTextViewPr>
  <p:notesViewPr>
    <p:cSldViewPr snapToGrid="0" snapToObject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NN_m_2c_RGB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821" y="8374531"/>
            <a:ext cx="800022" cy="6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216000"/>
          </a:xfrm>
          <a:prstGeom prst="rect">
            <a:avLst/>
          </a:prstGeom>
        </p:spPr>
        <p:txBody>
          <a:bodyPr vert="horz" lIns="216000" tIns="45720" rIns="180000" bIns="45720" rtlCol="0"/>
          <a:lstStyle>
            <a:lvl1pPr algn="l">
              <a:defRPr sz="1200"/>
            </a:lvl1pPr>
          </a:lstStyle>
          <a:p>
            <a:endParaRPr lang="en-GB" sz="9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216000"/>
          </a:xfrm>
          <a:prstGeom prst="rect">
            <a:avLst/>
          </a:prstGeom>
        </p:spPr>
        <p:txBody>
          <a:bodyPr vert="horz" lIns="216000" tIns="45720" rIns="180000" bIns="45720" rtlCol="0"/>
          <a:lstStyle>
            <a:lvl1pPr algn="r">
              <a:defRPr sz="1200"/>
            </a:lvl1pPr>
          </a:lstStyle>
          <a:p>
            <a:fld id="{FD51D3D3-FD18-4681-9F4D-FACA76A9F716}" type="datetimeFigureOut">
              <a:rPr lang="en-GB" sz="900" smtClean="0"/>
              <a:t>12/06/2017</a:t>
            </a:fld>
            <a:endParaRPr lang="en-GB" sz="9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209389"/>
            <a:ext cx="2971800" cy="216000"/>
          </a:xfrm>
          <a:prstGeom prst="rect">
            <a:avLst/>
          </a:prstGeom>
        </p:spPr>
        <p:txBody>
          <a:bodyPr vert="horz" lIns="216000" tIns="45720" rIns="180000" bIns="45720" rtlCol="0" anchor="b"/>
          <a:lstStyle>
            <a:lvl1pPr algn="l">
              <a:defRPr sz="1200"/>
            </a:lvl1pPr>
          </a:lstStyle>
          <a:p>
            <a:endParaRPr lang="en-GB" sz="9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209389"/>
            <a:ext cx="2971800" cy="216000"/>
          </a:xfrm>
          <a:prstGeom prst="rect">
            <a:avLst/>
          </a:prstGeom>
        </p:spPr>
        <p:txBody>
          <a:bodyPr vert="horz" lIns="216000" tIns="45720" rIns="180000" bIns="45720" rtlCol="0" anchor="b"/>
          <a:lstStyle>
            <a:lvl1pPr algn="r">
              <a:defRPr sz="1200"/>
            </a:lvl1pPr>
          </a:lstStyle>
          <a:p>
            <a:fld id="{4E4F0B25-6B6C-417F-8A5F-3AB6073F7C55}" type="slidenum">
              <a:rPr lang="en-GB" sz="900" smtClean="0"/>
              <a:t>‹#›</a:t>
            </a:fld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659866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214452"/>
          </a:xfrm>
          <a:prstGeom prst="rect">
            <a:avLst/>
          </a:prstGeom>
        </p:spPr>
        <p:txBody>
          <a:bodyPr vert="horz" lIns="216000" tIns="45720" rIns="216000" bIns="45720" rtlCol="0"/>
          <a:lstStyle>
            <a:lvl1pPr algn="l">
              <a:defRPr sz="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214452"/>
          </a:xfrm>
          <a:prstGeom prst="rect">
            <a:avLst/>
          </a:prstGeom>
        </p:spPr>
        <p:txBody>
          <a:bodyPr vert="horz" lIns="216000" tIns="45720" rIns="216000" bIns="45720" rtlCol="0"/>
          <a:lstStyle>
            <a:lvl1pPr algn="r">
              <a:defRPr sz="900"/>
            </a:lvl1pPr>
          </a:lstStyle>
          <a:p>
            <a:fld id="{6B8772CB-E7B8-41C1-95DC-B7BED37C05AE}" type="datetimeFigureOut">
              <a:rPr lang="en-GB" smtClean="0"/>
              <a:pPr/>
              <a:t>12/06/2017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39364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17554"/>
            <a:ext cx="2971800" cy="214452"/>
          </a:xfrm>
          <a:prstGeom prst="rect">
            <a:avLst/>
          </a:prstGeom>
        </p:spPr>
        <p:txBody>
          <a:bodyPr vert="horz" lIns="216000" tIns="45720" rIns="216000" bIns="45720" rtlCol="0" anchor="b"/>
          <a:lstStyle>
            <a:lvl1pPr algn="l"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217554"/>
            <a:ext cx="2971800" cy="214452"/>
          </a:xfrm>
          <a:prstGeom prst="rect">
            <a:avLst/>
          </a:prstGeom>
        </p:spPr>
        <p:txBody>
          <a:bodyPr vert="horz" lIns="216000" tIns="45720" rIns="216000" bIns="45720" rtlCol="0" anchor="b"/>
          <a:lstStyle>
            <a:lvl1pPr algn="r">
              <a:defRPr sz="900"/>
            </a:lvl1pPr>
          </a:lstStyle>
          <a:p>
            <a:fld id="{576E89B1-B476-4C59-A1AE-E6F2A1941AB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NN_m_2c_RGB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821" y="8374531"/>
            <a:ext cx="800022" cy="6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79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Toelichting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bron</a:t>
            </a:r>
            <a:r>
              <a:rPr lang="en-GB" baseline="0" dirty="0" smtClean="0"/>
              <a:t> www.cgr.nl)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Op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grond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de regels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inzake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geneesmiddelenreclame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Geneesmiddelenwet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: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Beleidsregels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gunstbetoon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CGR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Gedragscode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dient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iedere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tijdens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nascholingsbijeenkomst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transparant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zijn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over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zijn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/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haar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belangen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met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industrie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Inspectie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voor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Gezondheidszorg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(IGZ)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heeft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haar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onderzoek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naar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nalevingsniveau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reclameregels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nascholing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medisch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specialisten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november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2012)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geconstateerd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dat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verplichting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banden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met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industrie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voorafgaand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presentatie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openbaar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maken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onvoldoende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naleven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De IGZ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heeft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aangekondigd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actief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zullen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toezien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op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bekendmaking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banden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tussen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farmaceutische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bedrijven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Om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tijdens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nascholing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helpen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naleving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verplichting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banden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transparant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maken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hebben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KNMG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CGR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format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voor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disclosure sheet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ontwikkeld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afgestemd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met de IGZ. </a:t>
            </a:r>
          </a:p>
          <a:p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worden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geacht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disclosure sheet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volgens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format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desgewenst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eigen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opmaak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tonen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voordat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inhoudelijke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presentatie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beginnen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publiek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dient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staat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zijn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inhoud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het disclosure sheet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kennis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nemen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De disclosure sheet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zal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ook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deel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moeten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uitmaken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handouts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presentatie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De disclosure sheet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wordt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ook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gebruikt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beoordeling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nascholing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in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kader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accreditatie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Hieronder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volgt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toelichting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op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verschillende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velden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het disclosure sheet. 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</a:endParaRPr>
          </a:p>
          <a:p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Toelichting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op de sheet: </a:t>
            </a:r>
          </a:p>
          <a:p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Wat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zijn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voor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bijeenkomst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mogelijk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relevante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relaties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?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gaat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relaties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met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bedrijven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uit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farmaceutische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industrie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,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biotechnologische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industrie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,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medische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hulpmiddelen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industrie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medische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voedingsmiddelen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industrie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zijn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relaties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die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eveneens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relevant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worden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geacht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voor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registratie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in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Nederlands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Trial Register.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Bijdragen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overheden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non-profit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organisaties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fondsen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vallen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hier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niet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onder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2. Sponsoring of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onderzoeksgeld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</a:t>
            </a:r>
            <a:endParaRPr lang="en-GB" sz="1200" b="0" i="0" u="none" strike="noStrike" kern="1200" baseline="0" dirty="0" smtClean="0">
              <a:solidFill>
                <a:schemeClr val="tx1"/>
              </a:solidFill>
            </a:endParaRPr>
          </a:p>
          <a:p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Indien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betrokken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is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geweest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(of nog is)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onderzoek of project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dat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is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mede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gefinancierd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door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of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bedrijven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hierboven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onder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punt 1),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wordt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/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geacht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melden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in het disclosure sheet.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gaat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bijdragen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€ 500 (per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bedrijf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cumulatief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per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jaar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 die in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afgelopen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4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jaar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zijn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gedaan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betreffen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veelal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gegevens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die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openbaar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worden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gemaakt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via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Nederlandse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Trial Register of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Transparantieregister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Zorg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3. Honorarium of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andere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financiële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)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vergoeding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</a:t>
            </a:r>
            <a:endParaRPr lang="en-GB" sz="1200" b="0" i="0" u="none" strike="noStrike" kern="1200" baseline="0" dirty="0" smtClean="0">
              <a:solidFill>
                <a:schemeClr val="tx1"/>
              </a:solidFill>
            </a:endParaRPr>
          </a:p>
          <a:p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Indien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(op basis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bijvoorbeeld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opdrachtovereenkomst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of in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loondienst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diensten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heeft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verricht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ten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behoeve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of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bedrijven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hierboven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punt 1),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dient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/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dat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melden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wanneer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het honorarium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waarde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vertegenwoordigt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€ 500 (per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bedrijf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cumulatief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per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jaar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binnen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tijdvak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4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jaar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voorafgaand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datum van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presentatie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heeft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plaatsgevonden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kan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hierbij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bijvoorbeeld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om consultancy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diensten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zoals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adviesraad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bedrijf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), het in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opdracht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schrijven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artikel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of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houden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presentatie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Het is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niet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bepalend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dat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zelf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begunstigde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is van het honorarium.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relatie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dient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ook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worden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vermeld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als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het honorarium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niet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rechtstreeks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is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voldaan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, maar is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toegekend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andere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rechtspersoon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bijvoorbeeld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werkvennootschap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onderzoeks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stichting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zorginstelling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/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ziekenhuis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of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organisatie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- of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sprekersbureau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).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betrokken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gegevens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zullen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over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algemeen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zijn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opgenomen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in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Transparantieregister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Zorg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4.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Aandeelhouder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</a:t>
            </a:r>
            <a:endParaRPr lang="en-GB" sz="1200" b="0" i="0" u="none" strike="noStrike" kern="1200" baseline="0" dirty="0" smtClean="0">
              <a:solidFill>
                <a:schemeClr val="tx1"/>
              </a:solidFill>
            </a:endParaRPr>
          </a:p>
          <a:p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Ook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bezit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aandelen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of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opties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bedrijf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kan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wijzen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op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persoonlijk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financieel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belang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dat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oorzaak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kan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vormen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voor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belangenverstrengeling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Daarover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dient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openheid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worden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gegeven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dient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hierbij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wel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om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aanmerkelijk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belang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bedrijf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Daarvan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is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sprake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indien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5% of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aandelen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in het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bedrijf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heeft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waarbij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aandelen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zijn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/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haar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partner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meetellen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).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Hiervan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is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ook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sprake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indien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belang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heeft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via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andere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rechtspersoon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Hierbij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wordt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aangesloten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definitie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uit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belastingrecht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5.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Andere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relatie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, </a:t>
            </a:r>
            <a:r>
              <a:rPr lang="en-GB" sz="1200" b="1" i="0" u="none" strike="noStrike" kern="1200" baseline="0" dirty="0" err="1" smtClean="0">
                <a:solidFill>
                  <a:schemeClr val="tx1"/>
                </a:solidFill>
              </a:rPr>
              <a:t>namelijk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</a:rPr>
              <a:t> … </a:t>
            </a:r>
            <a:endParaRPr lang="en-GB" sz="1200" b="0" i="0" u="none" strike="noStrike" kern="1200" baseline="0" dirty="0" smtClean="0">
              <a:solidFill>
                <a:schemeClr val="tx1"/>
              </a:solidFill>
            </a:endParaRPr>
          </a:p>
          <a:p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kunnen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ook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andere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relaties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bestaan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die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mogelijk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kunnen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leiden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tot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vorm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belangenverstrengeling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zoals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persoonlijke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relaties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met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personen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uit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directe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omgeving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bijvoorbeeld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partner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/of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kinderen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) die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bedrijf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werken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die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baat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kan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hebben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bij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bepaalde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voorstelling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zaken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van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hetgeen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zal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presenteren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De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spreker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wordt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geacht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dit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in het disclosure sheet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aan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te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</a:rPr>
              <a:t>geven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F5963-7A65-44CF-80A8-A7DD77A7BDA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197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84800" y="1312863"/>
            <a:ext cx="3542400" cy="1531543"/>
          </a:xfrm>
        </p:spPr>
        <p:txBody>
          <a:bodyPr anchor="b"/>
          <a:lstStyle>
            <a:lvl1pPr algn="r">
              <a:lnSpc>
                <a:spcPct val="85000"/>
              </a:lnSpc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83881" y="3025462"/>
            <a:ext cx="3543319" cy="68458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Ins="0"/>
          <a:lstStyle>
            <a:lvl1pPr marL="0" indent="0" algn="r">
              <a:buFontTx/>
              <a:buNone/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8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9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195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9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730400" y="1312223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26"/>
          </p:nvPr>
        </p:nvSpPr>
        <p:spPr>
          <a:xfrm>
            <a:off x="316801" y="1312223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27"/>
          </p:nvPr>
        </p:nvSpPr>
        <p:spPr>
          <a:xfrm>
            <a:off x="4729512" y="2873480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5" name="Content Placeholder 2"/>
          <p:cNvSpPr>
            <a:spLocks noGrp="1"/>
          </p:cNvSpPr>
          <p:nvPr>
            <p:ph idx="28"/>
          </p:nvPr>
        </p:nvSpPr>
        <p:spPr>
          <a:xfrm>
            <a:off x="315913" y="2873480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1236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4" name="Content Placeholder 2"/>
          <p:cNvSpPr>
            <a:spLocks noGrp="1"/>
          </p:cNvSpPr>
          <p:nvPr>
            <p:ph idx="10"/>
          </p:nvPr>
        </p:nvSpPr>
        <p:spPr>
          <a:xfrm>
            <a:off x="3260375" y="1312223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5" name="Content Placeholder 2"/>
          <p:cNvSpPr>
            <a:spLocks noGrp="1"/>
          </p:cNvSpPr>
          <p:nvPr>
            <p:ph idx="11"/>
          </p:nvPr>
        </p:nvSpPr>
        <p:spPr>
          <a:xfrm>
            <a:off x="6203950" y="1312223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2"/>
          </p:nvPr>
        </p:nvSpPr>
        <p:spPr>
          <a:xfrm>
            <a:off x="316800" y="2873480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8" name="Content Placeholder 2"/>
          <p:cNvSpPr>
            <a:spLocks noGrp="1"/>
          </p:cNvSpPr>
          <p:nvPr>
            <p:ph idx="13"/>
          </p:nvPr>
        </p:nvSpPr>
        <p:spPr>
          <a:xfrm>
            <a:off x="3260375" y="2873480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9" name="Content Placeholder 2"/>
          <p:cNvSpPr>
            <a:spLocks noGrp="1"/>
          </p:cNvSpPr>
          <p:nvPr>
            <p:ph idx="14"/>
          </p:nvPr>
        </p:nvSpPr>
        <p:spPr>
          <a:xfrm>
            <a:off x="6203950" y="2873480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6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7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8416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background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Date</a:t>
            </a:r>
            <a:endParaRPr lang="en-GB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35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op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2648932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8" name="Content Placeholder 2"/>
          <p:cNvSpPr>
            <a:spLocks noGrp="1"/>
          </p:cNvSpPr>
          <p:nvPr>
            <p:ph idx="25"/>
          </p:nvPr>
        </p:nvSpPr>
        <p:spPr>
          <a:xfrm>
            <a:off x="316800" y="2873479"/>
            <a:ext cx="85104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Date</a:t>
            </a:r>
            <a:endParaRPr lang="en-GB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42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middle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1312224"/>
            <a:ext cx="9144000" cy="2955788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1742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66390" cy="5143500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873445" y="515420"/>
            <a:ext cx="3953755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873445" y="1312223"/>
            <a:ext cx="3953755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2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3445" y="103907"/>
            <a:ext cx="2199874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6972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rge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16800" y="1312224"/>
            <a:ext cx="8510400" cy="2955788"/>
          </a:xfrm>
          <a:prstGeom prst="roundRect">
            <a:avLst>
              <a:gd name="adj" fmla="val 4683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7804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2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731411" y="1312224"/>
            <a:ext cx="4093768" cy="2955788"/>
          </a:xfrm>
          <a:prstGeom prst="roundRect">
            <a:avLst>
              <a:gd name="adj" fmla="val 3924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316801" y="1312223"/>
            <a:ext cx="40968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9566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3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318821" y="1312223"/>
            <a:ext cx="5564631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02272" y="1312224"/>
            <a:ext cx="2624927" cy="2955788"/>
          </a:xfrm>
          <a:prstGeom prst="roundRect">
            <a:avLst>
              <a:gd name="adj" fmla="val 4084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3167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4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6937200" y="1312224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318821" y="1312223"/>
            <a:ext cx="6308887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131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8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9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1811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8"/>
          </p:nvPr>
        </p:nvSpPr>
        <p:spPr>
          <a:xfrm>
            <a:off x="318821" y="1312223"/>
            <a:ext cx="4099651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6937200" y="1312224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4726874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836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6937200" y="1312224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4726874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29"/>
          </p:nvPr>
        </p:nvSpPr>
        <p:spPr>
          <a:xfrm>
            <a:off x="2521837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316800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8047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23"/>
          </p:nvPr>
        </p:nvSpPr>
        <p:spPr>
          <a:xfrm>
            <a:off x="318821" y="1312223"/>
            <a:ext cx="2923653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3" name="Media Placeholder 8"/>
          <p:cNvSpPr>
            <a:spLocks noGrp="1"/>
          </p:cNvSpPr>
          <p:nvPr>
            <p:ph type="media" sz="quarter" idx="18" hasCustomPrompt="1"/>
          </p:nvPr>
        </p:nvSpPr>
        <p:spPr>
          <a:xfrm>
            <a:off x="3578125" y="1309927"/>
            <a:ext cx="5258820" cy="2958085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add media size 16/9</a:t>
            </a:r>
            <a:endParaRPr lang="en-GB" noProof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113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:3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a Placeholder 8"/>
          <p:cNvSpPr>
            <a:spLocks noGrp="1"/>
          </p:cNvSpPr>
          <p:nvPr>
            <p:ph type="media" sz="quarter" idx="15" hasCustomPrompt="1"/>
          </p:nvPr>
        </p:nvSpPr>
        <p:spPr>
          <a:xfrm>
            <a:off x="4891539" y="1309927"/>
            <a:ext cx="3945406" cy="2958085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add media size 4/3</a:t>
            </a:r>
            <a:endParaRPr lang="en-GB" noProof="0"/>
          </a:p>
        </p:txBody>
      </p:sp>
      <p:sp>
        <p:nvSpPr>
          <p:cNvPr id="17" name="Content Placeholder 2"/>
          <p:cNvSpPr>
            <a:spLocks noGrp="1"/>
          </p:cNvSpPr>
          <p:nvPr>
            <p:ph idx="24"/>
          </p:nvPr>
        </p:nvSpPr>
        <p:spPr>
          <a:xfrm>
            <a:off x="318821" y="1312223"/>
            <a:ext cx="4251592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1520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a Placeholder 8"/>
          <p:cNvSpPr>
            <a:spLocks noGrp="1"/>
          </p:cNvSpPr>
          <p:nvPr>
            <p:ph type="media" sz="quarter" idx="18" hasCustomPrompt="1"/>
          </p:nvPr>
        </p:nvSpPr>
        <p:spPr>
          <a:xfrm>
            <a:off x="0" y="-1"/>
            <a:ext cx="9144000" cy="5143499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add media size 16:9</a:t>
            </a:r>
            <a:endParaRPr lang="en-GB" noProof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Date</a:t>
            </a:r>
            <a:endParaRPr lang="en-GB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50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316800" y="309039"/>
            <a:ext cx="8510400" cy="3958973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1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9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noProof="0" smtClean="0">
              <a:ln>
                <a:noFill/>
              </a:ln>
              <a:solidFill>
                <a:srgbClr val="001965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itle 6"/>
          <p:cNvSpPr txBox="1">
            <a:spLocks/>
          </p:cNvSpPr>
          <p:nvPr userDrawn="1"/>
        </p:nvSpPr>
        <p:spPr bwMode="auto">
          <a:xfrm>
            <a:off x="318821" y="577310"/>
            <a:ext cx="8518124" cy="39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778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1965"/>
                </a:solidFill>
                <a:latin typeface="+mj-lt"/>
                <a:ea typeface="+mj-ea"/>
                <a:cs typeface="+mj-cs"/>
              </a:defRPr>
            </a:lvl1pPr>
            <a:lvl2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2pPr>
            <a:lvl3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3pPr>
            <a:lvl4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4pPr>
            <a:lvl5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5pPr>
            <a:lvl6pPr marL="329595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6pPr>
            <a:lvl7pPr marL="659191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7pPr>
            <a:lvl8pPr marL="988786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8pPr>
            <a:lvl9pPr marL="1318382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9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748809" y="2524536"/>
            <a:ext cx="3633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noProof="0" dirty="0" smtClean="0">
                <a:solidFill>
                  <a:schemeClr val="accent5"/>
                </a:solidFill>
              </a:rPr>
              <a:t>Keep all content in this area</a:t>
            </a:r>
            <a:endParaRPr lang="en-GB" sz="1200" b="0" noProof="0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318820" y="1312223"/>
            <a:ext cx="851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noProof="0"/>
          </a:p>
        </p:txBody>
      </p:sp>
      <p:sp>
        <p:nvSpPr>
          <p:cNvPr id="30" name="Rectangle 29"/>
          <p:cNvSpPr/>
          <p:nvPr userDrawn="1"/>
        </p:nvSpPr>
        <p:spPr bwMode="auto">
          <a:xfrm>
            <a:off x="316800" y="1312222"/>
            <a:ext cx="8510401" cy="2955789"/>
          </a:xfrm>
          <a:prstGeom prst="rect">
            <a:avLst/>
          </a:prstGeom>
          <a:noFill/>
          <a:ln w="31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69875" marR="0" indent="-269875" algn="l" defTabSz="1219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</a:pPr>
            <a:r>
              <a:rPr kumimoji="0" lang="en-GB" sz="1800" b="0" i="0" u="none" strike="noStrike" cap="none" normalizeH="0" baseline="0" noProof="0" dirty="0" smtClean="0">
                <a:ln>
                  <a:noFill/>
                </a:ln>
                <a:solidFill>
                  <a:srgbClr val="001965"/>
                </a:solidFill>
                <a:effectLst/>
                <a:latin typeface="Verdana" pitchFamily="34" charset="0"/>
              </a:rPr>
              <a:t>Content area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316800" y="964459"/>
            <a:ext cx="4572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b="0" noProof="0" dirty="0" smtClean="0">
                <a:solidFill>
                  <a:schemeClr val="accent5"/>
                </a:solidFill>
              </a:rPr>
              <a:t>Keep</a:t>
            </a:r>
            <a:r>
              <a:rPr lang="en-GB" sz="1200" b="0" baseline="0" noProof="0" dirty="0" smtClean="0">
                <a:solidFill>
                  <a:schemeClr val="accent5"/>
                </a:solidFill>
              </a:rPr>
              <a:t> all titles, </a:t>
            </a:r>
            <a:r>
              <a:rPr lang="en-GB" sz="1200" b="0" baseline="0" noProof="0" dirty="0" err="1" smtClean="0">
                <a:solidFill>
                  <a:schemeClr val="accent5"/>
                </a:solidFill>
              </a:rPr>
              <a:t>trompets</a:t>
            </a:r>
            <a:r>
              <a:rPr lang="en-GB" sz="1200" b="0" baseline="0" noProof="0" dirty="0" smtClean="0">
                <a:solidFill>
                  <a:schemeClr val="accent5"/>
                </a:solidFill>
              </a:rPr>
              <a:t> and subtitles in this area</a:t>
            </a:r>
            <a:endParaRPr lang="en-GB" sz="1200" b="0" noProof="0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 userDrawn="1"/>
        </p:nvSpPr>
        <p:spPr>
          <a:xfrm>
            <a:off x="4919812" y="329740"/>
            <a:ext cx="3909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0" noProof="0" smtClean="0">
                <a:solidFill>
                  <a:schemeClr val="accent5"/>
                </a:solidFill>
              </a:rPr>
              <a:t>Never</a:t>
            </a:r>
            <a:r>
              <a:rPr lang="en-GB" sz="1200" b="0" baseline="0" noProof="0" smtClean="0">
                <a:solidFill>
                  <a:schemeClr val="accent5"/>
                </a:solidFill>
              </a:rPr>
              <a:t> move Footer, Date and No placeholders</a:t>
            </a:r>
            <a:endParaRPr lang="en-GB" sz="1200" b="0" noProof="0">
              <a:solidFill>
                <a:schemeClr val="accent5"/>
              </a:solidFill>
            </a:endParaRP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7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8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454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39E2-12FF-46B5-958F-8656426D0F07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A9FC-F086-4A6C-A9F3-053158ADA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85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mp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4" hasCustomPrompt="1"/>
          </p:nvPr>
        </p:nvSpPr>
        <p:spPr>
          <a:xfrm>
            <a:off x="316800" y="385925"/>
            <a:ext cx="8510400" cy="12864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ctr" anchorCtr="0">
            <a:noAutofit/>
          </a:bodyPr>
          <a:lstStyle>
            <a:lvl1pPr marL="0" indent="0" algn="l">
              <a:buFontTx/>
              <a:buNone/>
              <a:defRPr sz="1100" baseline="0"/>
            </a:lvl1pPr>
          </a:lstStyle>
          <a:p>
            <a:pPr lvl="0"/>
            <a:r>
              <a:rPr lang="en-GB" noProof="0" dirty="0" smtClean="0"/>
              <a:t>Insert </a:t>
            </a:r>
            <a:r>
              <a:rPr lang="en-GB" noProof="0" dirty="0" err="1" smtClean="0"/>
              <a:t>trompet</a:t>
            </a:r>
            <a:endParaRPr lang="en-GB" noProof="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2310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4" hasCustomPrompt="1"/>
          </p:nvPr>
        </p:nvSpPr>
        <p:spPr>
          <a:xfrm>
            <a:off x="316800" y="906832"/>
            <a:ext cx="8510400" cy="19972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ctr" anchorCtr="0"/>
          <a:lstStyle>
            <a:lvl1pPr marL="0" indent="0" algn="l">
              <a:buFontTx/>
              <a:buNone/>
              <a:defRPr sz="1100" baseline="0"/>
            </a:lvl1pPr>
          </a:lstStyle>
          <a:p>
            <a:pPr lvl="0"/>
            <a:r>
              <a:rPr lang="en-GB" noProof="0" dirty="0" smtClean="0"/>
              <a:t>Insert subtitle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0865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1" y="515420"/>
            <a:ext cx="6692499" cy="3754955"/>
          </a:xfrm>
        </p:spPr>
        <p:txBody>
          <a:bodyPr tIns="57600" anchor="t"/>
          <a:lstStyle>
            <a:lvl1pPr>
              <a:lnSpc>
                <a:spcPct val="90000"/>
              </a:lnSpc>
              <a:defRPr sz="6000" spc="-15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0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1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6942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316801" y="1312223"/>
            <a:ext cx="40968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0"/>
          </p:nvPr>
        </p:nvSpPr>
        <p:spPr>
          <a:xfrm>
            <a:off x="4730400" y="1312223"/>
            <a:ext cx="4096800" cy="295560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1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3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4342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5" name="Content Placeholder 2"/>
          <p:cNvSpPr>
            <a:spLocks noGrp="1"/>
          </p:cNvSpPr>
          <p:nvPr>
            <p:ph idx="25"/>
          </p:nvPr>
        </p:nvSpPr>
        <p:spPr>
          <a:xfrm>
            <a:off x="316800" y="2873479"/>
            <a:ext cx="85104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3078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2623250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8" name="Content Placeholder 2"/>
          <p:cNvSpPr>
            <a:spLocks noGrp="1"/>
          </p:cNvSpPr>
          <p:nvPr>
            <p:ph idx="10"/>
          </p:nvPr>
        </p:nvSpPr>
        <p:spPr>
          <a:xfrm>
            <a:off x="3260375" y="1312223"/>
            <a:ext cx="2623250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9" name="Content Placeholder 2"/>
          <p:cNvSpPr>
            <a:spLocks noGrp="1"/>
          </p:cNvSpPr>
          <p:nvPr>
            <p:ph idx="11"/>
          </p:nvPr>
        </p:nvSpPr>
        <p:spPr>
          <a:xfrm>
            <a:off x="6203950" y="1312223"/>
            <a:ext cx="2623250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20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21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087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8" name="Content Placeholder 2"/>
          <p:cNvSpPr>
            <a:spLocks noGrp="1"/>
          </p:cNvSpPr>
          <p:nvPr>
            <p:ph idx="10"/>
          </p:nvPr>
        </p:nvSpPr>
        <p:spPr>
          <a:xfrm>
            <a:off x="2521837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9" name="Content Placeholder 2"/>
          <p:cNvSpPr>
            <a:spLocks noGrp="1"/>
          </p:cNvSpPr>
          <p:nvPr>
            <p:ph idx="11"/>
          </p:nvPr>
        </p:nvSpPr>
        <p:spPr>
          <a:xfrm>
            <a:off x="4726874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0" name="Content Placeholder 2"/>
          <p:cNvSpPr>
            <a:spLocks noGrp="1"/>
          </p:cNvSpPr>
          <p:nvPr>
            <p:ph idx="12"/>
          </p:nvPr>
        </p:nvSpPr>
        <p:spPr>
          <a:xfrm>
            <a:off x="6938963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066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800" y="1312222"/>
            <a:ext cx="8510400" cy="2955790"/>
          </a:xfrm>
          <a:prstGeom prst="rect">
            <a:avLst/>
          </a:prstGeom>
        </p:spPr>
        <p:txBody>
          <a:bodyPr vert="horz" lIns="0" tIns="0" rIns="21600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Date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4763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0" r:id="rId2"/>
    <p:sldLayoutId id="2147483686" r:id="rId3"/>
    <p:sldLayoutId id="2147483687" r:id="rId4"/>
    <p:sldLayoutId id="2147483665" r:id="rId5"/>
    <p:sldLayoutId id="2147483666" r:id="rId6"/>
    <p:sldLayoutId id="2147483667" r:id="rId7"/>
    <p:sldLayoutId id="2147483685" r:id="rId8"/>
    <p:sldLayoutId id="2147483670" r:id="rId9"/>
    <p:sldLayoutId id="2147483668" r:id="rId10"/>
    <p:sldLayoutId id="2147483669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81" r:id="rId22"/>
    <p:sldLayoutId id="2147483682" r:id="rId23"/>
    <p:sldLayoutId id="2147483683" r:id="rId24"/>
    <p:sldLayoutId id="2147483684" r:id="rId25"/>
    <p:sldLayoutId id="2147483688" r:id="rId2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536575" indent="-271463" algn="l" defTabSz="914400" rtl="0" eaLnBrk="1" latinLnBrk="0" hangingPunct="1">
        <a:spcBef>
          <a:spcPct val="20000"/>
        </a:spcBef>
        <a:buClr>
          <a:schemeClr val="tx2"/>
        </a:buClr>
        <a:buFont typeface="Verdana" pitchFamily="34" charset="0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808038" indent="-271463" algn="l" defTabSz="914400" rtl="0" eaLnBrk="1" latinLnBrk="0" hangingPunct="1">
        <a:spcBef>
          <a:spcPct val="20000"/>
        </a:spcBef>
        <a:buClr>
          <a:schemeClr val="accent5"/>
        </a:buClr>
        <a:buFont typeface="Verdana" pitchFamily="34" charset="0"/>
        <a:buChar char="•"/>
        <a:defRPr sz="1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985838" indent="-177800" algn="l" defTabSz="914400" rtl="0" eaLnBrk="1" latinLnBrk="0" hangingPunct="1">
        <a:spcBef>
          <a:spcPct val="20000"/>
        </a:spcBef>
        <a:buClr>
          <a:schemeClr val="accent3"/>
        </a:buClr>
        <a:buFont typeface="Verdana" pitchFamily="34" charset="0"/>
        <a:buChar char="•"/>
        <a:defRPr sz="12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257300" indent="-184150" algn="l" defTabSz="914400" rtl="0" eaLnBrk="1" latinLnBrk="0" hangingPunct="1">
        <a:spcBef>
          <a:spcPct val="20000"/>
        </a:spcBef>
        <a:buClr>
          <a:srgbClr val="001423"/>
        </a:buClr>
        <a:buFont typeface="Verdana" pitchFamily="34" charset="0"/>
        <a:buChar char="•"/>
        <a:defRPr sz="11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57250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Disclosure </a:t>
            </a:r>
            <a:r>
              <a:rPr lang="en-GB" sz="32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belangen</a:t>
            </a:r>
            <a:r>
              <a:rPr lang="en-GB" sz="3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2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spreker</a:t>
            </a:r>
            <a:endParaRPr lang="en-GB" sz="3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660910"/>
              </p:ext>
            </p:extLst>
          </p:nvPr>
        </p:nvGraphicFramePr>
        <p:xfrm>
          <a:off x="488232" y="1023256"/>
          <a:ext cx="8064896" cy="3194371"/>
        </p:xfrm>
        <a:graphic>
          <a:graphicData uri="http://schemas.openxmlformats.org/drawingml/2006/table">
            <a:tbl>
              <a:tblPr firstRow="1" bandRow="1"/>
              <a:tblGrid>
                <a:gridCol w="4032448"/>
                <a:gridCol w="4032448"/>
              </a:tblGrid>
              <a:tr h="425400">
                <a:tc>
                  <a:txBody>
                    <a:bodyPr/>
                    <a:lstStyle/>
                    <a:p>
                      <a:r>
                        <a:rPr lang="en-GB" sz="1400" b="1" noProof="0" dirty="0" err="1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Relevante</a:t>
                      </a:r>
                      <a:r>
                        <a:rPr lang="en-GB" sz="1400" b="1" baseline="0" noProof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400" b="1" baseline="0" noProof="0" dirty="0" err="1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relaties</a:t>
                      </a:r>
                      <a:endParaRPr lang="en-GB" sz="1400" b="1" noProof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noProof="0" dirty="0" err="1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Bedrijf</a:t>
                      </a:r>
                      <a:endParaRPr lang="en-GB" sz="1400" b="1" noProof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A"/>
                    </a:solidFill>
                  </a:tcPr>
                </a:tc>
              </a:tr>
              <a:tr h="5034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Sponsoring of </a:t>
                      </a:r>
                      <a:r>
                        <a:rPr lang="en-GB" sz="1400" kern="120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onderzoeksgeld</a:t>
                      </a:r>
                      <a:endParaRPr lang="en-GB" sz="1400" kern="1200" noProof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400" kern="1200" noProof="0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398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Honorarium of </a:t>
                      </a:r>
                      <a:r>
                        <a:rPr lang="en-GB" sz="1400" kern="120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andere</a:t>
                      </a:r>
                      <a:r>
                        <a:rPr lang="en-GB" sz="1400" kern="120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en-GB" sz="1400" kern="120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financiële</a:t>
                      </a:r>
                      <a:r>
                        <a:rPr lang="en-GB" sz="1400" kern="120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 </a:t>
                      </a:r>
                      <a:r>
                        <a:rPr lang="en-GB" sz="1400" kern="120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vergoeding</a:t>
                      </a:r>
                      <a:r>
                        <a:rPr lang="en-GB" sz="1400" kern="120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GB" sz="1400" kern="1200" noProof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400" kern="1200" noProof="0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61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Aandeelhouder</a:t>
                      </a:r>
                      <a:endParaRPr lang="en-GB" sz="1400" kern="1200" noProof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400" kern="1200" noProof="0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4667">
                <a:tc>
                  <a:txBody>
                    <a:bodyPr/>
                    <a:lstStyle/>
                    <a:p>
                      <a:r>
                        <a:rPr lang="en-GB" sz="140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Andere</a:t>
                      </a: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40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relatie</a:t>
                      </a: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en-GB" sz="140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namelijk</a:t>
                      </a: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…. </a:t>
                      </a:r>
                      <a:endParaRPr lang="en-GB" sz="1400" noProof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Werkzaam</a:t>
                      </a: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40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als</a:t>
                      </a:r>
                      <a:r>
                        <a:rPr lang="en-GB" sz="1400" baseline="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Diabetes Care Advisor op de </a:t>
                      </a:r>
                      <a:r>
                        <a:rPr lang="en-GB" sz="1400" baseline="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medische</a:t>
                      </a:r>
                      <a:r>
                        <a:rPr lang="en-GB" sz="1400" baseline="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400" baseline="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afdeling</a:t>
                      </a:r>
                      <a:r>
                        <a:rPr lang="en-GB" sz="1400" baseline="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400" baseline="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binnen</a:t>
                      </a:r>
                      <a:r>
                        <a:rPr lang="en-GB" sz="1400" baseline="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Novo Nordisk.</a:t>
                      </a:r>
                    </a:p>
                    <a:p>
                      <a:r>
                        <a:rPr lang="en-GB" sz="1400" baseline="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Hiervoor</a:t>
                      </a:r>
                      <a:r>
                        <a:rPr lang="en-GB" sz="1400" baseline="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400" baseline="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werkzaam</a:t>
                      </a:r>
                      <a:r>
                        <a:rPr lang="en-GB" sz="1400" baseline="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400" baseline="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als</a:t>
                      </a:r>
                      <a:r>
                        <a:rPr lang="en-GB" sz="1400" baseline="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Diabetesverpleegkundige op de </a:t>
                      </a:r>
                      <a:r>
                        <a:rPr lang="en-GB" sz="1400" baseline="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polikliniek</a:t>
                      </a:r>
                      <a:r>
                        <a:rPr lang="en-GB" sz="1400" baseline="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van </a:t>
                      </a:r>
                      <a:r>
                        <a:rPr lang="en-GB" sz="1400" baseline="0" noProof="0" dirty="0" err="1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MC|Lelystad</a:t>
                      </a:r>
                      <a:r>
                        <a:rPr lang="en-GB" sz="1400" baseline="0" noProof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GB" sz="1400" noProof="0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5398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N Microsoft Office Color Scheme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NN White - Primary Color">
      <a:srgbClr val="FFFFFF"/>
    </a:custClr>
    <a:custClr name="NN Dark blue - Primary Color">
      <a:srgbClr val="001965"/>
    </a:custClr>
    <a:custClr name="NN Light blue - Primary Color">
      <a:srgbClr val="009FDA"/>
    </a:custClr>
    <a:custClr name="NN Lava red - Secondary Color">
      <a:srgbClr val="E64A0E"/>
    </a:custClr>
    <a:custClr name="NN Granite grey - Secondary Color">
      <a:srgbClr val="82786F"/>
    </a:custClr>
    <a:custClr name="NN Concrete grey - Secondary Color">
      <a:srgbClr val="AEA79F"/>
    </a:custClr>
    <a:custClr name="NN Marble grey - Secondary Color">
      <a:srgbClr val="C7C2BA"/>
    </a:custClr>
    <a:custClr name="NN Pearl grey - Secondary Color">
      <a:srgbClr val="E0DED8"/>
    </a:custClr>
    <a:custClr name="NN Black - Accent Color">
      <a:srgbClr val="001423"/>
    </a:custClr>
    <a:custClr name="NN Forest green - Accent Color">
      <a:srgbClr val="3F9C35"/>
    </a:custClr>
    <a:custClr name="NN Grass green - Accent Color">
      <a:srgbClr val="739600"/>
    </a:custClr>
    <a:custClr name="NN Lime Green - Accent Color">
      <a:srgbClr val="C9DD03"/>
    </a:custClr>
    <a:custClr name="NN Ocean blue - Accent Color">
      <a:srgbClr val="007C92"/>
    </a:custClr>
    <a:custClr name="NN Sky blue - Accent Color">
      <a:srgbClr val="72B5CC"/>
    </a:custClr>
    <a:custClr name="NN Misty blue - Accent Color">
      <a:srgbClr val="C2DEEA"/>
    </a:custClr>
    <a:custClr name="NN Sunset orange - Accent Color">
      <a:srgbClr val="D47600"/>
    </a:custClr>
    <a:custClr name="NN Golden yellow - Accent Color">
      <a:srgbClr val="EAAB00"/>
    </a:custClr>
  </a:custClrLst>
</a:theme>
</file>

<file path=ppt/theme/theme2.xml><?xml version="1.0" encoding="utf-8"?>
<a:theme xmlns:a="http://schemas.openxmlformats.org/drawingml/2006/main" name="Office Theme">
  <a:themeElements>
    <a:clrScheme name="NN 2012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NN 2012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800</Words>
  <Application>Microsoft Office PowerPoint</Application>
  <PresentationFormat>On-screen Show (16:9)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Disclosure belangen spreker</vt:lpstr>
    </vt:vector>
  </TitlesOfParts>
  <Company>Novo Nordisk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belangen spreker</dc:title>
  <dc:creator>KISR (Karin Schoenmaker)</dc:creator>
  <cp:lastModifiedBy>CODU (Corrie Duijzer)</cp:lastModifiedBy>
  <cp:revision>1</cp:revision>
  <dcterms:created xsi:type="dcterms:W3CDTF">2017-02-17T09:05:22Z</dcterms:created>
  <dcterms:modified xsi:type="dcterms:W3CDTF">2017-06-12T12:20:08Z</dcterms:modified>
</cp:coreProperties>
</file>