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9"/>
  </p:handoutMasterIdLst>
  <p:sldIdLst>
    <p:sldId id="256" r:id="rId2"/>
    <p:sldId id="276" r:id="rId3"/>
    <p:sldId id="338" r:id="rId4"/>
    <p:sldId id="258" r:id="rId5"/>
    <p:sldId id="277" r:id="rId6"/>
    <p:sldId id="278" r:id="rId7"/>
    <p:sldId id="362" r:id="rId8"/>
    <p:sldId id="407" r:id="rId9"/>
    <p:sldId id="408" r:id="rId10"/>
    <p:sldId id="409" r:id="rId11"/>
    <p:sldId id="339" r:id="rId12"/>
    <p:sldId id="353" r:id="rId13"/>
    <p:sldId id="361" r:id="rId14"/>
    <p:sldId id="410" r:id="rId15"/>
    <p:sldId id="364" r:id="rId16"/>
    <p:sldId id="432" r:id="rId17"/>
    <p:sldId id="436" r:id="rId18"/>
    <p:sldId id="437" r:id="rId19"/>
    <p:sldId id="307" r:id="rId20"/>
    <p:sldId id="279" r:id="rId21"/>
    <p:sldId id="372" r:id="rId22"/>
    <p:sldId id="363" r:id="rId23"/>
    <p:sldId id="328" r:id="rId24"/>
    <p:sldId id="287" r:id="rId25"/>
    <p:sldId id="296" r:id="rId26"/>
    <p:sldId id="354" r:id="rId27"/>
    <p:sldId id="374" r:id="rId28"/>
    <p:sldId id="297" r:id="rId29"/>
    <p:sldId id="355" r:id="rId30"/>
    <p:sldId id="370" r:id="rId31"/>
    <p:sldId id="371" r:id="rId32"/>
    <p:sldId id="308" r:id="rId33"/>
    <p:sldId id="309" r:id="rId34"/>
    <p:sldId id="411" r:id="rId35"/>
    <p:sldId id="412" r:id="rId36"/>
    <p:sldId id="413" r:id="rId37"/>
    <p:sldId id="414" r:id="rId38"/>
    <p:sldId id="415" r:id="rId39"/>
    <p:sldId id="416" r:id="rId40"/>
    <p:sldId id="375" r:id="rId41"/>
    <p:sldId id="376" r:id="rId42"/>
    <p:sldId id="377" r:id="rId43"/>
    <p:sldId id="378" r:id="rId44"/>
    <p:sldId id="379" r:id="rId45"/>
    <p:sldId id="380" r:id="rId46"/>
    <p:sldId id="382" r:id="rId47"/>
    <p:sldId id="383" r:id="rId48"/>
    <p:sldId id="384" r:id="rId49"/>
    <p:sldId id="352" r:id="rId50"/>
    <p:sldId id="365" r:id="rId51"/>
    <p:sldId id="366" r:id="rId52"/>
    <p:sldId id="367" r:id="rId53"/>
    <p:sldId id="385" r:id="rId54"/>
    <p:sldId id="433" r:id="rId55"/>
    <p:sldId id="434" r:id="rId56"/>
    <p:sldId id="369" r:id="rId57"/>
    <p:sldId id="425" r:id="rId58"/>
    <p:sldId id="427" r:id="rId59"/>
    <p:sldId id="429" r:id="rId60"/>
    <p:sldId id="430" r:id="rId61"/>
    <p:sldId id="435" r:id="rId62"/>
    <p:sldId id="311" r:id="rId63"/>
    <p:sldId id="312" r:id="rId64"/>
    <p:sldId id="329" r:id="rId65"/>
    <p:sldId id="326" r:id="rId66"/>
    <p:sldId id="280" r:id="rId67"/>
    <p:sldId id="304" r:id="rId68"/>
    <p:sldId id="386" r:id="rId69"/>
    <p:sldId id="359" r:id="rId70"/>
    <p:sldId id="417" r:id="rId71"/>
    <p:sldId id="418" r:id="rId72"/>
    <p:sldId id="324" r:id="rId73"/>
    <p:sldId id="325" r:id="rId74"/>
    <p:sldId id="423" r:id="rId75"/>
    <p:sldId id="431" r:id="rId76"/>
    <p:sldId id="421" r:id="rId77"/>
    <p:sldId id="419" r:id="rId78"/>
    <p:sldId id="323" r:id="rId79"/>
    <p:sldId id="327" r:id="rId80"/>
    <p:sldId id="316" r:id="rId81"/>
    <p:sldId id="260" r:id="rId82"/>
    <p:sldId id="317" r:id="rId83"/>
    <p:sldId id="306" r:id="rId84"/>
    <p:sldId id="289" r:id="rId85"/>
    <p:sldId id="318" r:id="rId86"/>
    <p:sldId id="319" r:id="rId87"/>
    <p:sldId id="320" r:id="rId88"/>
    <p:sldId id="268" r:id="rId89"/>
    <p:sldId id="344" r:id="rId90"/>
    <p:sldId id="347" r:id="rId91"/>
    <p:sldId id="387" r:id="rId92"/>
    <p:sldId id="388" r:id="rId93"/>
    <p:sldId id="390" r:id="rId94"/>
    <p:sldId id="389" r:id="rId95"/>
    <p:sldId id="391" r:id="rId96"/>
    <p:sldId id="392" r:id="rId97"/>
    <p:sldId id="393" r:id="rId98"/>
    <p:sldId id="394" r:id="rId99"/>
    <p:sldId id="395" r:id="rId100"/>
    <p:sldId id="396" r:id="rId101"/>
    <p:sldId id="397" r:id="rId102"/>
    <p:sldId id="398" r:id="rId103"/>
    <p:sldId id="399" r:id="rId104"/>
    <p:sldId id="400" r:id="rId105"/>
    <p:sldId id="401" r:id="rId106"/>
    <p:sldId id="402" r:id="rId107"/>
    <p:sldId id="403" r:id="rId108"/>
    <p:sldId id="404" r:id="rId109"/>
    <p:sldId id="405" r:id="rId110"/>
    <p:sldId id="406" r:id="rId111"/>
    <p:sldId id="330" r:id="rId112"/>
    <p:sldId id="332" r:id="rId113"/>
    <p:sldId id="333" r:id="rId114"/>
    <p:sldId id="334" r:id="rId115"/>
    <p:sldId id="335" r:id="rId116"/>
    <p:sldId id="336" r:id="rId117"/>
    <p:sldId id="331" r:id="rId118"/>
  </p:sldIdLst>
  <p:sldSz cx="9144000" cy="6858000" type="screen4x3"/>
  <p:notesSz cx="6805613" cy="99441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11" autoAdjust="0"/>
  </p:normalViewPr>
  <p:slideViewPr>
    <p:cSldViewPr>
      <p:cViewPr varScale="1">
        <p:scale>
          <a:sx n="102" d="100"/>
          <a:sy n="102" d="100"/>
        </p:scale>
        <p:origin x="188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099" cy="497204"/>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4939" y="0"/>
            <a:ext cx="2949099" cy="497204"/>
          </a:xfrm>
          <a:prstGeom prst="rect">
            <a:avLst/>
          </a:prstGeom>
        </p:spPr>
        <p:txBody>
          <a:bodyPr vert="horz" lIns="91440" tIns="45720" rIns="91440" bIns="45720" rtlCol="0"/>
          <a:lstStyle>
            <a:lvl1pPr algn="r">
              <a:defRPr sz="1200"/>
            </a:lvl1pPr>
          </a:lstStyle>
          <a:p>
            <a:fld id="{333C684E-8798-4A22-8A19-CF35BF3E0D83}" type="datetimeFigureOut">
              <a:rPr lang="nl-NL" smtClean="0"/>
              <a:t>15-10-2018</a:t>
            </a:fld>
            <a:endParaRPr lang="nl-NL"/>
          </a:p>
        </p:txBody>
      </p:sp>
      <p:sp>
        <p:nvSpPr>
          <p:cNvPr id="4" name="Tijdelijke aanduiding voor voettekst 3"/>
          <p:cNvSpPr>
            <a:spLocks noGrp="1"/>
          </p:cNvSpPr>
          <p:nvPr>
            <p:ph type="ftr" sz="quarter" idx="2"/>
          </p:nvPr>
        </p:nvSpPr>
        <p:spPr>
          <a:xfrm>
            <a:off x="0" y="9445170"/>
            <a:ext cx="2949099" cy="497204"/>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4939" y="9445170"/>
            <a:ext cx="2949099" cy="497204"/>
          </a:xfrm>
          <a:prstGeom prst="rect">
            <a:avLst/>
          </a:prstGeom>
        </p:spPr>
        <p:txBody>
          <a:bodyPr vert="horz" lIns="91440" tIns="45720" rIns="91440" bIns="45720" rtlCol="0" anchor="b"/>
          <a:lstStyle>
            <a:lvl1pPr algn="r">
              <a:defRPr sz="1200"/>
            </a:lvl1pPr>
          </a:lstStyle>
          <a:p>
            <a:fld id="{BFEA99FD-A9A8-4A64-BE84-56A6D2BF9090}" type="slidenum">
              <a:rPr lang="nl-NL" smtClean="0"/>
              <a:t>‹nr.›</a:t>
            </a:fld>
            <a:endParaRPr lang="nl-NL"/>
          </a:p>
        </p:txBody>
      </p:sp>
    </p:spTree>
    <p:extLst>
      <p:ext uri="{BB962C8B-B14F-4D97-AF65-F5344CB8AC3E}">
        <p14:creationId xmlns:p14="http://schemas.microsoft.com/office/powerpoint/2010/main" val="32965401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B82DDFC9-5A32-4C60-9B5C-149AFB295CC6}" type="datetimeFigureOut">
              <a:rPr lang="nl-NL" smtClean="0"/>
              <a:t>15-10-2018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E90C011-DB65-4DCF-9094-EBD4102D02BD}" type="slidenum">
              <a:rPr lang="nl-NL" smtClean="0"/>
              <a:t>‹nr.›</a:t>
            </a:fld>
            <a:endParaRPr lang="nl-NL"/>
          </a:p>
        </p:txBody>
      </p:sp>
    </p:spTree>
    <p:extLst>
      <p:ext uri="{BB962C8B-B14F-4D97-AF65-F5344CB8AC3E}">
        <p14:creationId xmlns:p14="http://schemas.microsoft.com/office/powerpoint/2010/main" val="1708248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82DDFC9-5A32-4C60-9B5C-149AFB295CC6}" type="datetimeFigureOut">
              <a:rPr lang="nl-NL" smtClean="0"/>
              <a:t>15-10-2018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E90C011-DB65-4DCF-9094-EBD4102D02BD}" type="slidenum">
              <a:rPr lang="nl-NL" smtClean="0"/>
              <a:t>‹nr.›</a:t>
            </a:fld>
            <a:endParaRPr lang="nl-NL"/>
          </a:p>
        </p:txBody>
      </p:sp>
    </p:spTree>
    <p:extLst>
      <p:ext uri="{BB962C8B-B14F-4D97-AF65-F5344CB8AC3E}">
        <p14:creationId xmlns:p14="http://schemas.microsoft.com/office/powerpoint/2010/main" val="3234905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82DDFC9-5A32-4C60-9B5C-149AFB295CC6}" type="datetimeFigureOut">
              <a:rPr lang="nl-NL" smtClean="0"/>
              <a:t>15-10-2018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E90C011-DB65-4DCF-9094-EBD4102D02BD}" type="slidenum">
              <a:rPr lang="nl-NL" smtClean="0"/>
              <a:t>‹nr.›</a:t>
            </a:fld>
            <a:endParaRPr lang="nl-NL"/>
          </a:p>
        </p:txBody>
      </p:sp>
    </p:spTree>
    <p:extLst>
      <p:ext uri="{BB962C8B-B14F-4D97-AF65-F5344CB8AC3E}">
        <p14:creationId xmlns:p14="http://schemas.microsoft.com/office/powerpoint/2010/main" val="27319674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a:t>Klik om de stijl te bewerken</a:t>
            </a:r>
          </a:p>
        </p:txBody>
      </p:sp>
      <p:sp>
        <p:nvSpPr>
          <p:cNvPr id="3" name="Tijdelijke aanduiding voor tabel 2"/>
          <p:cNvSpPr>
            <a:spLocks noGrp="1"/>
          </p:cNvSpPr>
          <p:nvPr>
            <p:ph type="tbl" idx="1"/>
          </p:nvPr>
        </p:nvSpPr>
        <p:spPr>
          <a:xfrm>
            <a:off x="457200" y="1600200"/>
            <a:ext cx="8229600" cy="4525963"/>
          </a:xfrm>
        </p:spPr>
        <p:txBody>
          <a:bodyPr/>
          <a:lstStyle/>
          <a:p>
            <a:pPr lvl="0"/>
            <a:endParaRPr lang="nl-NL" noProof="0"/>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74C9B7B8-E109-42A9-B127-6ED86AE9690D}" type="slidenum">
              <a:rPr lang="nl-NL"/>
              <a:pPr>
                <a:defRPr/>
              </a:pPr>
              <a:t>‹nr.›</a:t>
            </a:fld>
            <a:endParaRPr lang="nl-NL"/>
          </a:p>
        </p:txBody>
      </p:sp>
    </p:spTree>
    <p:extLst>
      <p:ext uri="{BB962C8B-B14F-4D97-AF65-F5344CB8AC3E}">
        <p14:creationId xmlns:p14="http://schemas.microsoft.com/office/powerpoint/2010/main" val="662346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el en grafiek">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a:t>Klik om de stijl te bewerken</a:t>
            </a:r>
          </a:p>
        </p:txBody>
      </p:sp>
      <p:sp>
        <p:nvSpPr>
          <p:cNvPr id="3" name="Tijdelijke aanduiding voor grafiek 2"/>
          <p:cNvSpPr>
            <a:spLocks noGrp="1"/>
          </p:cNvSpPr>
          <p:nvPr>
            <p:ph type="chart" idx="1"/>
          </p:nvPr>
        </p:nvSpPr>
        <p:spPr>
          <a:xfrm>
            <a:off x="457200" y="1600200"/>
            <a:ext cx="8229600" cy="4525963"/>
          </a:xfrm>
        </p:spPr>
        <p:txBody>
          <a:bodyPr/>
          <a:lstStyle/>
          <a:p>
            <a:pPr lvl="0"/>
            <a:endParaRPr lang="nl-NL" noProof="0"/>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2574D658-6870-4C53-B695-ACBBF123EEA4}" type="slidenum">
              <a:rPr lang="nl-NL"/>
              <a:pPr>
                <a:defRPr/>
              </a:pPr>
              <a:t>‹nr.›</a:t>
            </a:fld>
            <a:endParaRPr lang="nl-NL"/>
          </a:p>
        </p:txBody>
      </p:sp>
    </p:spTree>
    <p:extLst>
      <p:ext uri="{BB962C8B-B14F-4D97-AF65-F5344CB8AC3E}">
        <p14:creationId xmlns:p14="http://schemas.microsoft.com/office/powerpoint/2010/main" val="2371677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82DDFC9-5A32-4C60-9B5C-149AFB295CC6}" type="datetimeFigureOut">
              <a:rPr lang="nl-NL" smtClean="0"/>
              <a:t>15-10-2018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E90C011-DB65-4DCF-9094-EBD4102D02BD}" type="slidenum">
              <a:rPr lang="nl-NL" smtClean="0"/>
              <a:t>‹nr.›</a:t>
            </a:fld>
            <a:endParaRPr lang="nl-NL"/>
          </a:p>
        </p:txBody>
      </p:sp>
    </p:spTree>
    <p:extLst>
      <p:ext uri="{BB962C8B-B14F-4D97-AF65-F5344CB8AC3E}">
        <p14:creationId xmlns:p14="http://schemas.microsoft.com/office/powerpoint/2010/main" val="3784914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B82DDFC9-5A32-4C60-9B5C-149AFB295CC6}" type="datetimeFigureOut">
              <a:rPr lang="nl-NL" smtClean="0"/>
              <a:t>15-10-2018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E90C011-DB65-4DCF-9094-EBD4102D02BD}" type="slidenum">
              <a:rPr lang="nl-NL" smtClean="0"/>
              <a:t>‹nr.›</a:t>
            </a:fld>
            <a:endParaRPr lang="nl-NL"/>
          </a:p>
        </p:txBody>
      </p:sp>
    </p:spTree>
    <p:extLst>
      <p:ext uri="{BB962C8B-B14F-4D97-AF65-F5344CB8AC3E}">
        <p14:creationId xmlns:p14="http://schemas.microsoft.com/office/powerpoint/2010/main" val="238781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B82DDFC9-5A32-4C60-9B5C-149AFB295CC6}" type="datetimeFigureOut">
              <a:rPr lang="nl-NL" smtClean="0"/>
              <a:t>15-10-2018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E90C011-DB65-4DCF-9094-EBD4102D02BD}" type="slidenum">
              <a:rPr lang="nl-NL" smtClean="0"/>
              <a:t>‹nr.›</a:t>
            </a:fld>
            <a:endParaRPr lang="nl-NL"/>
          </a:p>
        </p:txBody>
      </p:sp>
    </p:spTree>
    <p:extLst>
      <p:ext uri="{BB962C8B-B14F-4D97-AF65-F5344CB8AC3E}">
        <p14:creationId xmlns:p14="http://schemas.microsoft.com/office/powerpoint/2010/main" val="3338955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B82DDFC9-5A32-4C60-9B5C-149AFB295CC6}" type="datetimeFigureOut">
              <a:rPr lang="nl-NL" smtClean="0"/>
              <a:t>15-10-2018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E90C011-DB65-4DCF-9094-EBD4102D02BD}" type="slidenum">
              <a:rPr lang="nl-NL" smtClean="0"/>
              <a:t>‹nr.›</a:t>
            </a:fld>
            <a:endParaRPr lang="nl-NL"/>
          </a:p>
        </p:txBody>
      </p:sp>
    </p:spTree>
    <p:extLst>
      <p:ext uri="{BB962C8B-B14F-4D97-AF65-F5344CB8AC3E}">
        <p14:creationId xmlns:p14="http://schemas.microsoft.com/office/powerpoint/2010/main" val="357389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B82DDFC9-5A32-4C60-9B5C-149AFB295CC6}" type="datetimeFigureOut">
              <a:rPr lang="nl-NL" smtClean="0"/>
              <a:t>15-10-2018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E90C011-DB65-4DCF-9094-EBD4102D02BD}" type="slidenum">
              <a:rPr lang="nl-NL" smtClean="0"/>
              <a:t>‹nr.›</a:t>
            </a:fld>
            <a:endParaRPr lang="nl-NL"/>
          </a:p>
        </p:txBody>
      </p:sp>
    </p:spTree>
    <p:extLst>
      <p:ext uri="{BB962C8B-B14F-4D97-AF65-F5344CB8AC3E}">
        <p14:creationId xmlns:p14="http://schemas.microsoft.com/office/powerpoint/2010/main" val="2792909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82DDFC9-5A32-4C60-9B5C-149AFB295CC6}" type="datetimeFigureOut">
              <a:rPr lang="nl-NL" smtClean="0"/>
              <a:t>15-10-2018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E90C011-DB65-4DCF-9094-EBD4102D02BD}" type="slidenum">
              <a:rPr lang="nl-NL" smtClean="0"/>
              <a:t>‹nr.›</a:t>
            </a:fld>
            <a:endParaRPr lang="nl-NL"/>
          </a:p>
        </p:txBody>
      </p:sp>
    </p:spTree>
    <p:extLst>
      <p:ext uri="{BB962C8B-B14F-4D97-AF65-F5344CB8AC3E}">
        <p14:creationId xmlns:p14="http://schemas.microsoft.com/office/powerpoint/2010/main" val="3382414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82DDFC9-5A32-4C60-9B5C-149AFB295CC6}" type="datetimeFigureOut">
              <a:rPr lang="nl-NL" smtClean="0"/>
              <a:t>15-10-2018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E90C011-DB65-4DCF-9094-EBD4102D02BD}" type="slidenum">
              <a:rPr lang="nl-NL" smtClean="0"/>
              <a:t>‹nr.›</a:t>
            </a:fld>
            <a:endParaRPr lang="nl-NL"/>
          </a:p>
        </p:txBody>
      </p:sp>
    </p:spTree>
    <p:extLst>
      <p:ext uri="{BB962C8B-B14F-4D97-AF65-F5344CB8AC3E}">
        <p14:creationId xmlns:p14="http://schemas.microsoft.com/office/powerpoint/2010/main" val="720747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82DDFC9-5A32-4C60-9B5C-149AFB295CC6}" type="datetimeFigureOut">
              <a:rPr lang="nl-NL" smtClean="0"/>
              <a:t>15-10-2018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E90C011-DB65-4DCF-9094-EBD4102D02BD}" type="slidenum">
              <a:rPr lang="nl-NL" smtClean="0"/>
              <a:t>‹nr.›</a:t>
            </a:fld>
            <a:endParaRPr lang="nl-NL"/>
          </a:p>
        </p:txBody>
      </p:sp>
    </p:spTree>
    <p:extLst>
      <p:ext uri="{BB962C8B-B14F-4D97-AF65-F5344CB8AC3E}">
        <p14:creationId xmlns:p14="http://schemas.microsoft.com/office/powerpoint/2010/main" val="2223031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2DDFC9-5A32-4C60-9B5C-149AFB295CC6}" type="datetimeFigureOut">
              <a:rPr lang="nl-NL" smtClean="0"/>
              <a:t>15-10-2018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0C011-DB65-4DCF-9094-EBD4102D02BD}" type="slidenum">
              <a:rPr lang="nl-NL" smtClean="0"/>
              <a:t>‹nr.›</a:t>
            </a:fld>
            <a:endParaRPr lang="nl-NL"/>
          </a:p>
        </p:txBody>
      </p:sp>
    </p:spTree>
    <p:extLst>
      <p:ext uri="{BB962C8B-B14F-4D97-AF65-F5344CB8AC3E}">
        <p14:creationId xmlns:p14="http://schemas.microsoft.com/office/powerpoint/2010/main" val="2543302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KOP-model in vogelvlucht</a:t>
            </a:r>
          </a:p>
        </p:txBody>
      </p:sp>
      <p:sp>
        <p:nvSpPr>
          <p:cNvPr id="3" name="Ondertitel 2"/>
          <p:cNvSpPr>
            <a:spLocks noGrp="1"/>
          </p:cNvSpPr>
          <p:nvPr>
            <p:ph type="subTitle" idx="1"/>
          </p:nvPr>
        </p:nvSpPr>
        <p:spPr/>
        <p:txBody>
          <a:bodyPr/>
          <a:lstStyle/>
          <a:p>
            <a:r>
              <a:rPr lang="nl-NL" dirty="0"/>
              <a:t>Paul Rijnders, </a:t>
            </a:r>
            <a:r>
              <a:rPr lang="nl-NL" dirty="0" err="1"/>
              <a:t>Msc</a:t>
            </a:r>
            <a:r>
              <a:rPr lang="nl-NL" dirty="0"/>
              <a:t>. </a:t>
            </a:r>
          </a:p>
          <a:p>
            <a:r>
              <a:rPr lang="nl-NL" sz="2000" dirty="0"/>
              <a:t>Klinisch psycholoog</a:t>
            </a:r>
          </a:p>
          <a:p>
            <a:r>
              <a:rPr lang="nl-NL" sz="2000" dirty="0"/>
              <a:t>Supervisor VGCT</a:t>
            </a:r>
          </a:p>
        </p:txBody>
      </p:sp>
    </p:spTree>
    <p:extLst>
      <p:ext uri="{BB962C8B-B14F-4D97-AF65-F5344CB8AC3E}">
        <p14:creationId xmlns:p14="http://schemas.microsoft.com/office/powerpoint/2010/main" val="2753477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C9C0DF0-14FF-448E-AC59-130EAD2D2F92}"/>
              </a:ext>
            </a:extLst>
          </p:cNvPr>
          <p:cNvSpPr>
            <a:spLocks noGrp="1"/>
          </p:cNvSpPr>
          <p:nvPr>
            <p:ph type="title"/>
          </p:nvPr>
        </p:nvSpPr>
        <p:spPr/>
        <p:txBody>
          <a:bodyPr/>
          <a:lstStyle/>
          <a:p>
            <a:r>
              <a:rPr lang="nl-NL" dirty="0"/>
              <a:t>P: draagkracht / kwetsbaarheid </a:t>
            </a:r>
          </a:p>
        </p:txBody>
      </p:sp>
      <p:sp>
        <p:nvSpPr>
          <p:cNvPr id="3" name="Tijdelijke aanduiding voor inhoud 2">
            <a:extLst>
              <a:ext uri="{FF2B5EF4-FFF2-40B4-BE49-F238E27FC236}">
                <a16:creationId xmlns="" xmlns:a16="http://schemas.microsoft.com/office/drawing/2014/main" id="{5FADD6C8-2FF1-43A7-9958-BA7A79239C83}"/>
              </a:ext>
            </a:extLst>
          </p:cNvPr>
          <p:cNvSpPr>
            <a:spLocks noGrp="1"/>
          </p:cNvSpPr>
          <p:nvPr>
            <p:ph idx="1"/>
          </p:nvPr>
        </p:nvSpPr>
        <p:spPr/>
        <p:txBody>
          <a:bodyPr/>
          <a:lstStyle/>
          <a:p>
            <a:r>
              <a:rPr lang="nl-NL" dirty="0"/>
              <a:t>Niet statisch</a:t>
            </a:r>
          </a:p>
          <a:p>
            <a:r>
              <a:rPr lang="nl-NL" dirty="0"/>
              <a:t>Niet oneindig rekbaar</a:t>
            </a:r>
          </a:p>
          <a:p>
            <a:pPr lvl="1"/>
            <a:r>
              <a:rPr lang="nl-NL" dirty="0"/>
              <a:t>Bandbreedte</a:t>
            </a:r>
          </a:p>
          <a:p>
            <a:pPr lvl="1"/>
            <a:r>
              <a:rPr lang="nl-NL" dirty="0"/>
              <a:t>Context </a:t>
            </a:r>
          </a:p>
        </p:txBody>
      </p:sp>
    </p:spTree>
    <p:extLst>
      <p:ext uri="{BB962C8B-B14F-4D97-AF65-F5344CB8AC3E}">
        <p14:creationId xmlns:p14="http://schemas.microsoft.com/office/powerpoint/2010/main" val="404756673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 “: grootste gemene deler</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Welk beeld heeft iemand, in de loop van zijn / haar leven (mede in combinatie met zijn / haar temperament) ontwikkeld over”:</a:t>
            </a:r>
          </a:p>
          <a:p>
            <a:endParaRPr lang="nl-NL" dirty="0" smtClean="0"/>
          </a:p>
          <a:p>
            <a:pPr lvl="1"/>
            <a:r>
              <a:rPr lang="nl-NL" dirty="0"/>
              <a:t> </a:t>
            </a:r>
            <a:r>
              <a:rPr lang="nl-NL" dirty="0" smtClean="0"/>
              <a:t>De kwaliteiten van zichzelf (</a:t>
            </a:r>
            <a:r>
              <a:rPr lang="nl-NL" b="1" i="1" dirty="0" smtClean="0"/>
              <a:t>zelfbeeld</a:t>
            </a:r>
            <a:r>
              <a:rPr lang="nl-NL" dirty="0" smtClean="0"/>
              <a:t>)</a:t>
            </a:r>
          </a:p>
          <a:p>
            <a:pPr lvl="1"/>
            <a:r>
              <a:rPr lang="nl-NL" dirty="0" smtClean="0"/>
              <a:t> De kwaliteit van de omgeving (</a:t>
            </a:r>
            <a:r>
              <a:rPr lang="nl-NL" b="1" i="1" dirty="0" smtClean="0"/>
              <a:t>wereldbeeld</a:t>
            </a:r>
            <a:r>
              <a:rPr lang="nl-NL" dirty="0" smtClean="0"/>
              <a:t>)</a:t>
            </a:r>
          </a:p>
          <a:p>
            <a:pPr lvl="1"/>
            <a:endParaRPr lang="nl-NL" dirty="0" smtClean="0"/>
          </a:p>
          <a:p>
            <a:pPr marL="457200" lvl="1" indent="0">
              <a:buNone/>
            </a:pPr>
            <a:r>
              <a:rPr lang="nl-NL" dirty="0" smtClean="0"/>
              <a:t>En in hoeverre kan dat het habituele (</a:t>
            </a:r>
            <a:r>
              <a:rPr lang="nl-NL" b="1" i="1" dirty="0" smtClean="0"/>
              <a:t>coping</a:t>
            </a:r>
            <a:r>
              <a:rPr lang="nl-NL" dirty="0" smtClean="0"/>
              <a:t>) gedrag verklaren ( = welke </a:t>
            </a:r>
            <a:r>
              <a:rPr lang="nl-NL" b="1" i="1" dirty="0" smtClean="0"/>
              <a:t>habituele oplossingsstrategie </a:t>
            </a:r>
            <a:r>
              <a:rPr lang="nl-NL" dirty="0" smtClean="0"/>
              <a:t>heeft </a:t>
            </a:r>
            <a:r>
              <a:rPr lang="nl-NL" dirty="0" err="1" smtClean="0"/>
              <a:t>pt</a:t>
            </a:r>
            <a:r>
              <a:rPr lang="nl-NL" dirty="0" smtClean="0"/>
              <a:t> ontwikkeld) ?</a:t>
            </a:r>
            <a:endParaRPr lang="nl-NL" dirty="0"/>
          </a:p>
        </p:txBody>
      </p:sp>
    </p:spTree>
    <p:extLst>
      <p:ext uri="{BB962C8B-B14F-4D97-AF65-F5344CB8AC3E}">
        <p14:creationId xmlns:p14="http://schemas.microsoft.com/office/powerpoint/2010/main" val="257086828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Gelaagdheid “P”  voorbeeld: </a:t>
            </a:r>
            <a:r>
              <a:rPr lang="nl-NL" dirty="0" err="1" smtClean="0"/>
              <a:t>Hr</a:t>
            </a:r>
            <a:r>
              <a:rPr lang="nl-NL" dirty="0" smtClean="0"/>
              <a:t> S. </a:t>
            </a:r>
            <a:br>
              <a:rPr lang="nl-NL" dirty="0" smtClean="0"/>
            </a:br>
            <a:endParaRPr lang="nl-NL" dirty="0"/>
          </a:p>
        </p:txBody>
      </p:sp>
      <p:graphicFrame>
        <p:nvGraphicFramePr>
          <p:cNvPr id="5" name="Tijdelijke aanduiding voor inhoud 4"/>
          <p:cNvGraphicFramePr>
            <a:graphicFrameLocks noGrp="1"/>
          </p:cNvGraphicFramePr>
          <p:nvPr>
            <p:ph idx="1"/>
            <p:extLst>
              <p:ext uri="{D42A27DB-BD31-4B8C-83A1-F6EECF244321}">
                <p14:modId xmlns:p14="http://schemas.microsoft.com/office/powerpoint/2010/main" val="3473794111"/>
              </p:ext>
            </p:extLst>
          </p:nvPr>
        </p:nvGraphicFramePr>
        <p:xfrm>
          <a:off x="457200" y="1600200"/>
          <a:ext cx="8229600" cy="4602480"/>
        </p:xfrm>
        <a:graphic>
          <a:graphicData uri="http://schemas.openxmlformats.org/drawingml/2006/table">
            <a:tbl>
              <a:tblPr firstRow="1" bandRow="1">
                <a:tableStyleId>{5C22544A-7EE6-4342-B048-85BDC9FD1C3A}</a:tableStyleId>
              </a:tblPr>
              <a:tblGrid>
                <a:gridCol w="2674640"/>
                <a:gridCol w="5554960"/>
              </a:tblGrid>
              <a:tr h="1108720">
                <a:tc>
                  <a:txBody>
                    <a:bodyPr/>
                    <a:lstStyle/>
                    <a:p>
                      <a:endParaRPr lang="nl-NL" dirty="0" smtClean="0"/>
                    </a:p>
                    <a:p>
                      <a:endParaRPr lang="nl-NL" dirty="0" smtClean="0"/>
                    </a:p>
                    <a:p>
                      <a:r>
                        <a:rPr lang="nl-NL" dirty="0" smtClean="0"/>
                        <a:t>                 </a:t>
                      </a:r>
                      <a:r>
                        <a:rPr lang="nl-NL" sz="2800" dirty="0" smtClean="0"/>
                        <a:t>K</a:t>
                      </a:r>
                      <a:endParaRPr lang="nl-NL" dirty="0" smtClean="0"/>
                    </a:p>
                    <a:p>
                      <a:endParaRPr lang="nl-NL" dirty="0" smtClean="0"/>
                    </a:p>
                    <a:p>
                      <a:endParaRPr lang="nl-NL" dirty="0"/>
                    </a:p>
                  </a:txBody>
                  <a:tcPr/>
                </a:tc>
                <a:tc>
                  <a:txBody>
                    <a:bodyPr/>
                    <a:lstStyle/>
                    <a:p>
                      <a:r>
                        <a:rPr lang="nl-NL" dirty="0" smtClean="0"/>
                        <a:t>Relatie problemen</a:t>
                      </a:r>
                      <a:r>
                        <a:rPr lang="nl-NL" baseline="0" dirty="0" smtClean="0"/>
                        <a:t> </a:t>
                      </a:r>
                      <a:r>
                        <a:rPr lang="nl-NL" dirty="0" smtClean="0"/>
                        <a:t> (terugkerend)</a:t>
                      </a:r>
                    </a:p>
                    <a:p>
                      <a:r>
                        <a:rPr lang="nl-NL" dirty="0" smtClean="0"/>
                        <a:t>(verwijzer) bindingsangst ?</a:t>
                      </a:r>
                      <a:endParaRPr lang="nl-NL" dirty="0"/>
                    </a:p>
                  </a:txBody>
                  <a:tcPr/>
                </a:tc>
              </a:tr>
              <a:tr h="370840">
                <a:tc>
                  <a:txBody>
                    <a:bodyPr/>
                    <a:lstStyle/>
                    <a:p>
                      <a:r>
                        <a:rPr lang="nl-NL" dirty="0" smtClean="0"/>
                        <a:t>         </a:t>
                      </a:r>
                    </a:p>
                    <a:p>
                      <a:r>
                        <a:rPr lang="nl-NL" sz="2800" dirty="0" smtClean="0"/>
                        <a:t>                     </a:t>
                      </a:r>
                    </a:p>
                    <a:p>
                      <a:r>
                        <a:rPr lang="nl-NL" sz="2800" dirty="0" smtClean="0"/>
                        <a:t>           O</a:t>
                      </a:r>
                    </a:p>
                    <a:p>
                      <a:endParaRPr lang="nl-NL" sz="2800" dirty="0"/>
                    </a:p>
                  </a:txBody>
                  <a:tcPr/>
                </a:tc>
                <a:tc>
                  <a:txBody>
                    <a:bodyPr/>
                    <a:lstStyle/>
                    <a:p>
                      <a:endParaRPr lang="nl-NL" dirty="0" smtClean="0"/>
                    </a:p>
                    <a:p>
                      <a:r>
                        <a:rPr lang="nl-NL" dirty="0" smtClean="0"/>
                        <a:t>Nieuwe levensfase</a:t>
                      </a:r>
                    </a:p>
                    <a:p>
                      <a:r>
                        <a:rPr lang="nl-NL" dirty="0" smtClean="0"/>
                        <a:t>Ziet</a:t>
                      </a:r>
                      <a:r>
                        <a:rPr lang="nl-NL" baseline="0" dirty="0" smtClean="0"/>
                        <a:t> zichzelf achterblijven</a:t>
                      </a:r>
                      <a:endParaRPr lang="nl-NL" dirty="0" smtClean="0"/>
                    </a:p>
                  </a:txBody>
                  <a:tcPr/>
                </a:tc>
              </a:tr>
              <a:tr h="370840">
                <a:tc>
                  <a:txBody>
                    <a:bodyPr/>
                    <a:lstStyle/>
                    <a:p>
                      <a:r>
                        <a:rPr lang="nl-NL" dirty="0" smtClean="0"/>
                        <a:t>    </a:t>
                      </a:r>
                    </a:p>
                    <a:p>
                      <a:endParaRPr lang="nl-NL" dirty="0" smtClean="0"/>
                    </a:p>
                    <a:p>
                      <a:endParaRPr lang="nl-NL" dirty="0" smtClean="0"/>
                    </a:p>
                    <a:p>
                      <a:r>
                        <a:rPr lang="nl-NL" dirty="0" smtClean="0"/>
                        <a:t>                    </a:t>
                      </a:r>
                      <a:r>
                        <a:rPr lang="nl-NL" sz="2800" dirty="0" smtClean="0"/>
                        <a:t>P</a:t>
                      </a:r>
                      <a:endParaRPr lang="nl-NL" dirty="0"/>
                    </a:p>
                  </a:txBody>
                  <a:tcPr/>
                </a:tc>
                <a:tc>
                  <a:txBody>
                    <a:bodyPr/>
                    <a:lstStyle/>
                    <a:p>
                      <a:r>
                        <a:rPr lang="nl-NL" dirty="0" err="1" smtClean="0"/>
                        <a:t>Aanpakker</a:t>
                      </a:r>
                      <a:r>
                        <a:rPr lang="nl-NL" dirty="0" smtClean="0"/>
                        <a:t>, rationalist, mensenmens (daarom dokter geworden)</a:t>
                      </a:r>
                    </a:p>
                    <a:p>
                      <a:endParaRPr lang="nl-NL" dirty="0"/>
                    </a:p>
                  </a:txBody>
                  <a:tcPr/>
                </a:tc>
              </a:tr>
            </a:tbl>
          </a:graphicData>
        </a:graphic>
      </p:graphicFrame>
    </p:spTree>
    <p:extLst>
      <p:ext uri="{BB962C8B-B14F-4D97-AF65-F5344CB8AC3E}">
        <p14:creationId xmlns:p14="http://schemas.microsoft.com/office/powerpoint/2010/main" val="281705512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Gelaagdheid “P”, in ontwikkelingsperspectief dhr. S.</a:t>
            </a:r>
            <a:endParaRPr lang="nl-NL" dirty="0"/>
          </a:p>
        </p:txBody>
      </p:sp>
      <p:graphicFrame>
        <p:nvGraphicFramePr>
          <p:cNvPr id="5" name="Tijdelijke aanduiding voor inhoud 4"/>
          <p:cNvGraphicFramePr>
            <a:graphicFrameLocks noGrp="1"/>
          </p:cNvGraphicFramePr>
          <p:nvPr>
            <p:ph idx="1"/>
            <p:extLst>
              <p:ext uri="{D42A27DB-BD31-4B8C-83A1-F6EECF244321}">
                <p14:modId xmlns:p14="http://schemas.microsoft.com/office/powerpoint/2010/main" val="400352069"/>
              </p:ext>
            </p:extLst>
          </p:nvPr>
        </p:nvGraphicFramePr>
        <p:xfrm>
          <a:off x="457200" y="1412696"/>
          <a:ext cx="8229600" cy="5212080"/>
        </p:xfrm>
        <a:graphic>
          <a:graphicData uri="http://schemas.openxmlformats.org/drawingml/2006/table">
            <a:tbl>
              <a:tblPr firstRow="1" bandRow="1">
                <a:tableStyleId>{5C22544A-7EE6-4342-B048-85BDC9FD1C3A}</a:tableStyleId>
              </a:tblPr>
              <a:tblGrid>
                <a:gridCol w="2674640"/>
                <a:gridCol w="5554960"/>
              </a:tblGrid>
              <a:tr h="1108720">
                <a:tc>
                  <a:txBody>
                    <a:bodyPr/>
                    <a:lstStyle/>
                    <a:p>
                      <a:endParaRPr lang="nl-NL" dirty="0" smtClean="0"/>
                    </a:p>
                    <a:p>
                      <a:endParaRPr lang="nl-NL" dirty="0" smtClean="0"/>
                    </a:p>
                    <a:p>
                      <a:endParaRPr lang="nl-NL" dirty="0" smtClean="0"/>
                    </a:p>
                    <a:p>
                      <a:endParaRPr lang="nl-NL" dirty="0" smtClean="0"/>
                    </a:p>
                    <a:p>
                      <a:endParaRPr lang="nl-NL" dirty="0"/>
                    </a:p>
                  </a:txBody>
                  <a:tcPr/>
                </a:tc>
                <a:tc>
                  <a:txBody>
                    <a:bodyPr/>
                    <a:lstStyle/>
                    <a:p>
                      <a:endParaRPr lang="nl-NL" dirty="0" smtClean="0"/>
                    </a:p>
                    <a:p>
                      <a:r>
                        <a:rPr lang="nl-NL" dirty="0" smtClean="0"/>
                        <a:t>Gedrag : </a:t>
                      </a:r>
                      <a:r>
                        <a:rPr lang="nl-NL" i="1" dirty="0" smtClean="0"/>
                        <a:t>keihard mijn best doen; controleren; twijfelen</a:t>
                      </a:r>
                      <a:endParaRPr lang="nl-NL" i="1" dirty="0"/>
                    </a:p>
                  </a:txBody>
                  <a:tcPr/>
                </a:tc>
              </a:tr>
              <a:tr h="370840">
                <a:tc>
                  <a:txBody>
                    <a:bodyPr/>
                    <a:lstStyle/>
                    <a:p>
                      <a:r>
                        <a:rPr lang="nl-NL" dirty="0" smtClean="0"/>
                        <a:t>         </a:t>
                      </a:r>
                    </a:p>
                    <a:p>
                      <a:r>
                        <a:rPr lang="nl-NL" dirty="0" smtClean="0"/>
                        <a:t>                       </a:t>
                      </a:r>
                      <a:r>
                        <a:rPr lang="nl-NL" sz="3600" dirty="0" smtClean="0"/>
                        <a:t>P </a:t>
                      </a:r>
                      <a:endParaRPr lang="nl-NL" sz="3600" dirty="0"/>
                    </a:p>
                  </a:txBody>
                  <a:tcPr/>
                </a:tc>
                <a:tc>
                  <a:txBody>
                    <a:bodyPr/>
                    <a:lstStyle/>
                    <a:p>
                      <a:r>
                        <a:rPr lang="nl-NL" dirty="0" smtClean="0"/>
                        <a:t>Leer geschiedenis  { </a:t>
                      </a:r>
                      <a:r>
                        <a:rPr lang="nl-NL" dirty="0" err="1" smtClean="0"/>
                        <a:t>O-h</a:t>
                      </a:r>
                      <a:r>
                        <a:rPr lang="nl-NL" dirty="0" smtClean="0"/>
                        <a:t>} (gepest op basis school; Ook eigen belang behartigd</a:t>
                      </a:r>
                      <a:r>
                        <a:rPr lang="nl-NL" baseline="0" dirty="0" smtClean="0"/>
                        <a:t>)</a:t>
                      </a:r>
                      <a:endParaRPr lang="nl-NL" dirty="0" smtClean="0"/>
                    </a:p>
                    <a:p>
                      <a:endParaRPr lang="nl-NL" dirty="0" smtClean="0"/>
                    </a:p>
                    <a:p>
                      <a:pPr marL="285750" indent="-285750">
                        <a:buFontTx/>
                        <a:buChar char="-"/>
                      </a:pPr>
                      <a:r>
                        <a:rPr lang="nl-NL" dirty="0" smtClean="0"/>
                        <a:t>Zelfbeeld :  </a:t>
                      </a:r>
                      <a:r>
                        <a:rPr lang="nl-NL" b="1" i="1" dirty="0" smtClean="0"/>
                        <a:t>ik ben kwetsbaar; ik doe het</a:t>
                      </a:r>
                      <a:r>
                        <a:rPr lang="nl-NL" b="1" i="1" baseline="0" dirty="0" smtClean="0"/>
                        <a:t> niet goed</a:t>
                      </a:r>
                      <a:endParaRPr lang="nl-NL" b="1" i="1" dirty="0" smtClean="0"/>
                    </a:p>
                    <a:p>
                      <a:pPr marL="285750" indent="-285750">
                        <a:buFontTx/>
                        <a:buChar char="-"/>
                      </a:pPr>
                      <a:r>
                        <a:rPr lang="nl-NL" dirty="0" smtClean="0"/>
                        <a:t>Wereldbeeld: </a:t>
                      </a:r>
                      <a:r>
                        <a:rPr lang="nl-NL" b="1" i="1" dirty="0" smtClean="0"/>
                        <a:t>streng, afkeurend</a:t>
                      </a:r>
                    </a:p>
                    <a:p>
                      <a:pPr marL="285750" indent="-285750">
                        <a:buFontTx/>
                        <a:buChar char="-"/>
                      </a:pPr>
                      <a:r>
                        <a:rPr lang="nl-NL" b="0" i="0" dirty="0" smtClean="0"/>
                        <a:t>Oplossingsstrategie:</a:t>
                      </a:r>
                      <a:r>
                        <a:rPr lang="nl-NL" b="1" i="1" dirty="0" smtClean="0"/>
                        <a:t> alles onder controle, aan</a:t>
                      </a:r>
                      <a:r>
                        <a:rPr lang="nl-NL" b="1" i="1" baseline="0" dirty="0" smtClean="0"/>
                        <a:t> principes vasthouden, overal mijn verantwoordelijkheid in zien</a:t>
                      </a:r>
                      <a:r>
                        <a:rPr lang="nl-NL" b="1" i="1" dirty="0" smtClean="0"/>
                        <a:t>; keihard</a:t>
                      </a:r>
                      <a:r>
                        <a:rPr lang="nl-NL" b="1" i="1" baseline="0" dirty="0" smtClean="0"/>
                        <a:t> mijn best doen; voor iedereen klaarstaan </a:t>
                      </a:r>
                      <a:r>
                        <a:rPr lang="nl-NL" b="0" i="1" baseline="0" dirty="0" smtClean="0"/>
                        <a:t> (= gedrag)</a:t>
                      </a:r>
                      <a:endParaRPr lang="nl-NL" b="1" i="1" dirty="0" smtClean="0"/>
                    </a:p>
                  </a:txBody>
                  <a:tcPr/>
                </a:tc>
              </a:tr>
              <a:tr h="1001216">
                <a:tc>
                  <a:txBody>
                    <a:bodyPr/>
                    <a:lstStyle/>
                    <a:p>
                      <a:endParaRPr lang="nl-NL"/>
                    </a:p>
                  </a:txBody>
                  <a:tcPr/>
                </a:tc>
                <a:tc>
                  <a:txBody>
                    <a:bodyPr/>
                    <a:lstStyle/>
                    <a:p>
                      <a:endParaRPr lang="nl-NL" dirty="0" smtClean="0"/>
                    </a:p>
                    <a:p>
                      <a:r>
                        <a:rPr lang="nl-NL" dirty="0" smtClean="0"/>
                        <a:t>Temperament : </a:t>
                      </a:r>
                      <a:r>
                        <a:rPr lang="nl-NL" b="1" i="1" dirty="0" smtClean="0"/>
                        <a:t>doorzetter, vitaal, intelligent</a:t>
                      </a:r>
                    </a:p>
                    <a:p>
                      <a:endParaRPr lang="nl-NL" dirty="0" smtClean="0"/>
                    </a:p>
                    <a:p>
                      <a:endParaRPr lang="nl-NL" dirty="0"/>
                    </a:p>
                  </a:txBody>
                  <a:tcPr/>
                </a:tc>
              </a:tr>
            </a:tbl>
          </a:graphicData>
        </a:graphic>
      </p:graphicFrame>
    </p:spTree>
    <p:extLst>
      <p:ext uri="{BB962C8B-B14F-4D97-AF65-F5344CB8AC3E}">
        <p14:creationId xmlns:p14="http://schemas.microsoft.com/office/powerpoint/2010/main" val="166924772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Functies gelaagdheid “P “</a:t>
            </a:r>
            <a:endParaRPr lang="nl-NL" dirty="0"/>
          </a:p>
        </p:txBody>
      </p:sp>
      <p:sp>
        <p:nvSpPr>
          <p:cNvPr id="3" name="Tijdelijke aanduiding voor inhoud 2"/>
          <p:cNvSpPr>
            <a:spLocks noGrp="1"/>
          </p:cNvSpPr>
          <p:nvPr>
            <p:ph idx="1"/>
          </p:nvPr>
        </p:nvSpPr>
        <p:spPr/>
        <p:txBody>
          <a:bodyPr/>
          <a:lstStyle/>
          <a:p>
            <a:r>
              <a:rPr lang="nl-NL" dirty="0" smtClean="0"/>
              <a:t>Distantie</a:t>
            </a:r>
          </a:p>
          <a:p>
            <a:r>
              <a:rPr lang="nl-NL" dirty="0" smtClean="0"/>
              <a:t>Begrip voor eigen positie</a:t>
            </a:r>
          </a:p>
          <a:p>
            <a:r>
              <a:rPr lang="nl-NL" dirty="0" smtClean="0"/>
              <a:t>Relativering / reflectie </a:t>
            </a:r>
            <a:r>
              <a:rPr lang="nl-NL" sz="2800" dirty="0"/>
              <a:t>(het had ook anders gekund</a:t>
            </a:r>
            <a:r>
              <a:rPr lang="nl-NL" sz="2800" dirty="0" smtClean="0"/>
              <a:t>)</a:t>
            </a:r>
          </a:p>
          <a:p>
            <a:r>
              <a:rPr lang="nl-NL" dirty="0" smtClean="0"/>
              <a:t>Intro naar KKK</a:t>
            </a:r>
          </a:p>
          <a:p>
            <a:r>
              <a:rPr lang="nl-NL" dirty="0" smtClean="0"/>
              <a:t>Reflectie over alternatieven</a:t>
            </a:r>
            <a:endParaRPr lang="nl-NL" dirty="0"/>
          </a:p>
        </p:txBody>
      </p:sp>
    </p:spTree>
    <p:extLst>
      <p:ext uri="{BB962C8B-B14F-4D97-AF65-F5344CB8AC3E}">
        <p14:creationId xmlns:p14="http://schemas.microsoft.com/office/powerpoint/2010/main" val="164233974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Gelaagdheid “P” uitwerking via tijdlijn </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6976116"/>
              </p:ext>
            </p:extLst>
          </p:nvPr>
        </p:nvGraphicFramePr>
        <p:xfrm>
          <a:off x="457200" y="1600200"/>
          <a:ext cx="8229600" cy="5029200"/>
        </p:xfrm>
        <a:graphic>
          <a:graphicData uri="http://schemas.openxmlformats.org/drawingml/2006/table">
            <a:tbl>
              <a:tblPr firstRow="1" bandRow="1">
                <a:tableStyleId>{5C22544A-7EE6-4342-B048-85BDC9FD1C3A}</a:tableStyleId>
              </a:tblPr>
              <a:tblGrid>
                <a:gridCol w="1594520"/>
                <a:gridCol w="6635080"/>
              </a:tblGrid>
              <a:tr h="370840">
                <a:tc>
                  <a:txBody>
                    <a:bodyPr/>
                    <a:lstStyle/>
                    <a:p>
                      <a:r>
                        <a:rPr lang="nl-NL" dirty="0" smtClean="0"/>
                        <a:t>Tijdlijn</a:t>
                      </a:r>
                    </a:p>
                    <a:p>
                      <a:endParaRPr lang="nl-NL" dirty="0"/>
                    </a:p>
                  </a:txBody>
                  <a:tcPr/>
                </a:tc>
                <a:tc>
                  <a:txBody>
                    <a:bodyPr/>
                    <a:lstStyle/>
                    <a:p>
                      <a:r>
                        <a:rPr lang="nl-NL" dirty="0" smtClean="0"/>
                        <a:t>0 – 6                           7    -   11                             11    -       heden              </a:t>
                      </a:r>
                    </a:p>
                    <a:p>
                      <a:r>
                        <a:rPr lang="nl-NL" dirty="0" smtClean="0"/>
                        <a:t>Beschermd thuis     gepest op B. S               Intellectuele ontwikkeling</a:t>
                      </a:r>
                      <a:endParaRPr lang="nl-NL" dirty="0"/>
                    </a:p>
                  </a:txBody>
                  <a:tcPr/>
                </a:tc>
              </a:tr>
              <a:tr h="370840">
                <a:tc>
                  <a:txBody>
                    <a:bodyPr/>
                    <a:lstStyle/>
                    <a:p>
                      <a:r>
                        <a:rPr lang="nl-NL" b="1" dirty="0" smtClean="0"/>
                        <a:t>Gedrag</a:t>
                      </a:r>
                    </a:p>
                    <a:p>
                      <a:r>
                        <a:rPr lang="nl-NL" dirty="0" smtClean="0"/>
                        <a:t>Gewoonte</a:t>
                      </a:r>
                    </a:p>
                    <a:p>
                      <a:r>
                        <a:rPr lang="nl-NL" dirty="0" smtClean="0"/>
                        <a:t>patroon</a:t>
                      </a:r>
                      <a:endParaRPr lang="nl-NL" dirty="0"/>
                    </a:p>
                  </a:txBody>
                  <a:tcPr/>
                </a:tc>
                <a:tc>
                  <a:txBody>
                    <a:bodyPr/>
                    <a:lstStyle/>
                    <a:p>
                      <a:r>
                        <a:rPr lang="nl-NL" dirty="0" smtClean="0"/>
                        <a:t>Extern                         teruggetrokken            cognitief / rationeel   +</a:t>
                      </a:r>
                    </a:p>
                    <a:p>
                      <a:r>
                        <a:rPr lang="nl-NL" dirty="0" smtClean="0"/>
                        <a:t>Sociaal                         angst, isolement          emotioneel geremd</a:t>
                      </a:r>
                    </a:p>
                    <a:p>
                      <a:r>
                        <a:rPr lang="nl-NL" dirty="0" smtClean="0"/>
                        <a:t>vrolijk</a:t>
                      </a:r>
                      <a:endParaRPr lang="nl-NL" dirty="0"/>
                    </a:p>
                  </a:txBody>
                  <a:tcPr/>
                </a:tc>
              </a:tr>
              <a:tr h="370840">
                <a:tc>
                  <a:txBody>
                    <a:bodyPr/>
                    <a:lstStyle/>
                    <a:p>
                      <a:r>
                        <a:rPr lang="nl-NL" b="1" dirty="0" smtClean="0"/>
                        <a:t>Zelfbeeld</a:t>
                      </a:r>
                    </a:p>
                    <a:p>
                      <a:endParaRPr lang="nl-NL" dirty="0" smtClean="0"/>
                    </a:p>
                    <a:p>
                      <a:endParaRPr lang="nl-NL" dirty="0" smtClean="0"/>
                    </a:p>
                    <a:p>
                      <a:r>
                        <a:rPr lang="nl-NL" dirty="0" smtClean="0"/>
                        <a:t>Wereldbeeld</a:t>
                      </a:r>
                    </a:p>
                    <a:p>
                      <a:endParaRPr lang="nl-NL" dirty="0" smtClean="0"/>
                    </a:p>
                    <a:p>
                      <a:r>
                        <a:rPr lang="nl-NL" dirty="0" smtClean="0"/>
                        <a:t>Oplossing strategie</a:t>
                      </a:r>
                    </a:p>
                    <a:p>
                      <a:endParaRPr lang="nl-NL" dirty="0"/>
                    </a:p>
                  </a:txBody>
                  <a:tcPr/>
                </a:tc>
                <a:tc>
                  <a:txBody>
                    <a:bodyPr/>
                    <a:lstStyle/>
                    <a:p>
                      <a:r>
                        <a:rPr lang="nl-NL" dirty="0" smtClean="0"/>
                        <a:t>      +                            ik ben kwetsbaar        ik</a:t>
                      </a:r>
                      <a:r>
                        <a:rPr lang="nl-NL" baseline="0" dirty="0" smtClean="0"/>
                        <a:t> kan maar </a:t>
                      </a:r>
                      <a:r>
                        <a:rPr lang="nl-NL" dirty="0" smtClean="0"/>
                        <a:t>ben kwetsbaar</a:t>
                      </a:r>
                    </a:p>
                    <a:p>
                      <a:endParaRPr lang="nl-NL" dirty="0" smtClean="0"/>
                    </a:p>
                    <a:p>
                      <a:endParaRPr lang="nl-NL" dirty="0" smtClean="0"/>
                    </a:p>
                    <a:p>
                      <a:r>
                        <a:rPr lang="nl-NL" dirty="0" smtClean="0"/>
                        <a:t>       +                           ze zijn niet te vertrouwen; hou ze op afstand</a:t>
                      </a:r>
                    </a:p>
                    <a:p>
                      <a:endParaRPr lang="nl-NL" dirty="0" smtClean="0"/>
                    </a:p>
                    <a:p>
                      <a:r>
                        <a:rPr lang="nl-NL" dirty="0" smtClean="0"/>
                        <a:t>                                    niet opvallen ; intelligentie; afstand bewaren </a:t>
                      </a:r>
                      <a:endParaRPr lang="nl-NL" dirty="0"/>
                    </a:p>
                  </a:txBody>
                  <a:tcPr/>
                </a:tc>
              </a:tr>
              <a:tr h="370840">
                <a:tc>
                  <a:txBody>
                    <a:bodyPr/>
                    <a:lstStyle/>
                    <a:p>
                      <a:r>
                        <a:rPr lang="nl-NL" b="1" dirty="0" smtClean="0"/>
                        <a:t>Temperament</a:t>
                      </a:r>
                    </a:p>
                    <a:p>
                      <a:endParaRPr lang="nl-NL" dirty="0" smtClean="0"/>
                    </a:p>
                    <a:p>
                      <a:endParaRPr lang="nl-NL" dirty="0" smtClean="0"/>
                    </a:p>
                    <a:p>
                      <a:endParaRPr lang="nl-NL" dirty="0"/>
                    </a:p>
                  </a:txBody>
                  <a:tcPr/>
                </a:tc>
                <a:tc>
                  <a:txBody>
                    <a:bodyPr/>
                    <a:lstStyle/>
                    <a:p>
                      <a:r>
                        <a:rPr lang="nl-NL" dirty="0" smtClean="0"/>
                        <a:t>Energiek                         geremd     alles op ratio  emotie</a:t>
                      </a:r>
                      <a:r>
                        <a:rPr lang="nl-NL" baseline="0" dirty="0" smtClean="0"/>
                        <a:t> afgedekt</a:t>
                      </a:r>
                      <a:endParaRPr lang="nl-NL" dirty="0" smtClean="0"/>
                    </a:p>
                    <a:p>
                      <a:r>
                        <a:rPr lang="nl-NL" dirty="0" smtClean="0"/>
                        <a:t>Leergierig</a:t>
                      </a:r>
                    </a:p>
                    <a:p>
                      <a:r>
                        <a:rPr lang="nl-NL" dirty="0" smtClean="0"/>
                        <a:t>sociaal</a:t>
                      </a:r>
                    </a:p>
                    <a:p>
                      <a:endParaRPr lang="nl-NL" dirty="0"/>
                    </a:p>
                  </a:txBody>
                  <a:tcPr/>
                </a:tc>
              </a:tr>
            </a:tbl>
          </a:graphicData>
        </a:graphic>
      </p:graphicFrame>
    </p:spTree>
    <p:extLst>
      <p:ext uri="{BB962C8B-B14F-4D97-AF65-F5344CB8AC3E}">
        <p14:creationId xmlns:p14="http://schemas.microsoft.com/office/powerpoint/2010/main" val="241278320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Stap 2 casus concept</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K   =   O   x   P</a:t>
            </a:r>
          </a:p>
          <a:p>
            <a:r>
              <a:rPr lang="nl-NL" dirty="0" smtClean="0"/>
              <a:t>Verbaal: “ zou je kunnen stellen dat telkens als  …… O (specificeren) ……….., zich voordoet dat je dat beangstigt, en dat dat komt omdat je, door wat je hebt meegemaakt ….. mogelijk wat eenzijdig, namelijk ………….. naar relaties hebt leren kijken ?</a:t>
            </a:r>
          </a:p>
          <a:p>
            <a:endParaRPr lang="nl-NL" dirty="0"/>
          </a:p>
          <a:p>
            <a:r>
              <a:rPr lang="nl-NL" i="1" dirty="0" smtClean="0"/>
              <a:t>Denk aan: Goed ( voorzichtig, kritisch) versus Teveel van het goede (vermijden, </a:t>
            </a:r>
            <a:r>
              <a:rPr lang="nl-NL" i="1" dirty="0" err="1" smtClean="0"/>
              <a:t>etc</a:t>
            </a:r>
            <a:r>
              <a:rPr lang="nl-NL" i="1" dirty="0" smtClean="0"/>
              <a:t>)</a:t>
            </a:r>
            <a:endParaRPr lang="nl-NL" i="1" dirty="0"/>
          </a:p>
        </p:txBody>
      </p:sp>
    </p:spTree>
    <p:extLst>
      <p:ext uri="{BB962C8B-B14F-4D97-AF65-F5344CB8AC3E}">
        <p14:creationId xmlns:p14="http://schemas.microsoft.com/office/powerpoint/2010/main" val="359761465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Zelfcontrole (stap 3 en 4)</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smtClean="0"/>
              <a:t>Zo indringend geweest dat elke “S” die maar even verwijst naar……., je emotioneel terugbrengt naar vroeger / naar die ellendige tijd op de basisschool</a:t>
            </a:r>
          </a:p>
          <a:p>
            <a:r>
              <a:rPr lang="nl-NL" dirty="0" smtClean="0"/>
              <a:t>Open wond   </a:t>
            </a:r>
            <a:r>
              <a:rPr lang="nl-NL" dirty="0" err="1" smtClean="0"/>
              <a:t>ipv</a:t>
            </a:r>
            <a:r>
              <a:rPr lang="nl-NL" dirty="0" smtClean="0"/>
              <a:t> litteken: uitleg + gedrag advies</a:t>
            </a:r>
          </a:p>
          <a:p>
            <a:r>
              <a:rPr lang="nl-NL" dirty="0" smtClean="0"/>
              <a:t>Actueel   </a:t>
            </a:r>
            <a:r>
              <a:rPr lang="nl-NL" dirty="0" err="1" smtClean="0"/>
              <a:t>ipv</a:t>
            </a:r>
            <a:r>
              <a:rPr lang="nl-NL" dirty="0" smtClean="0"/>
              <a:t> geschiedenis: uitleg + gedrag advies</a:t>
            </a:r>
          </a:p>
          <a:p>
            <a:endParaRPr lang="nl-NL" dirty="0" smtClean="0"/>
          </a:p>
          <a:p>
            <a:r>
              <a:rPr lang="nl-NL" sz="2100" dirty="0" smtClean="0"/>
              <a:t>Observeren welke hedendaagse “prikkels” brengen je terug in de stemming / positie ven het kwetsbare kind van toen ?</a:t>
            </a:r>
            <a:endParaRPr lang="nl-NL" sz="2100" dirty="0"/>
          </a:p>
          <a:p>
            <a:r>
              <a:rPr lang="nl-NL" sz="2000" dirty="0" smtClean="0"/>
              <a:t>Uitzonderingen / </a:t>
            </a:r>
            <a:r>
              <a:rPr lang="nl-NL" sz="2000" dirty="0" err="1" smtClean="0"/>
              <a:t>corrective</a:t>
            </a:r>
            <a:r>
              <a:rPr lang="nl-NL" sz="2000" dirty="0" smtClean="0"/>
              <a:t> </a:t>
            </a:r>
            <a:r>
              <a:rPr lang="nl-NL" sz="2000" dirty="0" err="1"/>
              <a:t>emotional</a:t>
            </a:r>
            <a:r>
              <a:rPr lang="nl-NL" sz="2000" dirty="0"/>
              <a:t> </a:t>
            </a:r>
            <a:r>
              <a:rPr lang="nl-NL" sz="2000" dirty="0" err="1" smtClean="0"/>
              <a:t>experience</a:t>
            </a:r>
            <a:r>
              <a:rPr lang="nl-NL" sz="2000" dirty="0" smtClean="0"/>
              <a:t>)</a:t>
            </a:r>
            <a:endParaRPr lang="nl-NL" sz="2000" dirty="0"/>
          </a:p>
          <a:p>
            <a:r>
              <a:rPr lang="nl-NL" sz="2000" dirty="0" smtClean="0"/>
              <a:t>Onbewust / onbekwaam, etc. </a:t>
            </a:r>
          </a:p>
          <a:p>
            <a:r>
              <a:rPr lang="nl-NL" sz="2000" dirty="0" err="1" smtClean="0"/>
              <a:t>Leary</a:t>
            </a:r>
            <a:r>
              <a:rPr lang="nl-NL" sz="2000" dirty="0" smtClean="0"/>
              <a:t> (onder versus  boven-tegen)</a:t>
            </a:r>
          </a:p>
          <a:p>
            <a:r>
              <a:rPr lang="nl-NL" sz="2000" dirty="0" smtClean="0"/>
              <a:t>T.A.  / Young (wantrouwen; minderwaardigheid)</a:t>
            </a:r>
          </a:p>
          <a:p>
            <a:r>
              <a:rPr lang="nl-NL" sz="2000" dirty="0" smtClean="0"/>
              <a:t>Eenzijdig denken: Beck </a:t>
            </a:r>
            <a:r>
              <a:rPr lang="nl-NL" sz="2000" dirty="0"/>
              <a:t>(denkfout vaststellen + correctie; de commentaarstem)</a:t>
            </a:r>
          </a:p>
          <a:p>
            <a:endParaRPr lang="nl-NL" sz="2000" dirty="0"/>
          </a:p>
          <a:p>
            <a:endParaRPr lang="nl-NL" sz="2000" dirty="0"/>
          </a:p>
        </p:txBody>
      </p:sp>
    </p:spTree>
    <p:extLst>
      <p:ext uri="{BB962C8B-B14F-4D97-AF65-F5344CB8AC3E}">
        <p14:creationId xmlns:p14="http://schemas.microsoft.com/office/powerpoint/2010/main" val="159337915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Aleksandr Blok, </a:t>
            </a:r>
            <a:br>
              <a:rPr lang="nl-NL" dirty="0" smtClean="0"/>
            </a:br>
            <a:r>
              <a:rPr lang="nl-NL" dirty="0" smtClean="0"/>
              <a:t>Weet je nog hoe het water droomde</a:t>
            </a:r>
            <a:endParaRPr lang="nl-NL" dirty="0"/>
          </a:p>
        </p:txBody>
      </p:sp>
      <p:sp>
        <p:nvSpPr>
          <p:cNvPr id="3" name="Tijdelijke aanduiding voor inhoud 2"/>
          <p:cNvSpPr>
            <a:spLocks noGrp="1"/>
          </p:cNvSpPr>
          <p:nvPr>
            <p:ph idx="1"/>
          </p:nvPr>
        </p:nvSpPr>
        <p:spPr>
          <a:xfrm>
            <a:off x="467544" y="2323265"/>
            <a:ext cx="8229600" cy="4525963"/>
          </a:xfrm>
        </p:spPr>
        <p:txBody>
          <a:bodyPr/>
          <a:lstStyle/>
          <a:p>
            <a:pPr marL="0" indent="0">
              <a:buNone/>
            </a:pPr>
            <a:r>
              <a:rPr lang="nl-NL" dirty="0" smtClean="0"/>
              <a:t>        Vind in een zakmes jaren later</a:t>
            </a:r>
          </a:p>
          <a:p>
            <a:pPr marL="0" indent="0">
              <a:buNone/>
            </a:pPr>
            <a:r>
              <a:rPr lang="nl-NL" dirty="0"/>
              <a:t> </a:t>
            </a:r>
            <a:r>
              <a:rPr lang="nl-NL" dirty="0" smtClean="0"/>
              <a:t>       Per ongeluk een korrel zand</a:t>
            </a:r>
          </a:p>
          <a:p>
            <a:pPr marL="0" indent="0">
              <a:buNone/>
            </a:pPr>
            <a:r>
              <a:rPr lang="nl-NL" dirty="0"/>
              <a:t> </a:t>
            </a:r>
            <a:r>
              <a:rPr lang="nl-NL" dirty="0" smtClean="0"/>
              <a:t>       En weer is daar het wijde water</a:t>
            </a:r>
          </a:p>
          <a:p>
            <a:pPr marL="0" indent="0">
              <a:buNone/>
            </a:pPr>
            <a:r>
              <a:rPr lang="nl-NL" dirty="0"/>
              <a:t> </a:t>
            </a:r>
            <a:r>
              <a:rPr lang="nl-NL" dirty="0" smtClean="0"/>
              <a:t>       En het betoverende strand</a:t>
            </a:r>
          </a:p>
          <a:p>
            <a:pPr marL="0" indent="0">
              <a:buNone/>
            </a:pPr>
            <a:endParaRPr lang="nl-NL" dirty="0"/>
          </a:p>
          <a:p>
            <a:pPr marL="0" indent="0">
              <a:buNone/>
            </a:pPr>
            <a:endParaRPr lang="nl-NL" dirty="0" smtClean="0"/>
          </a:p>
          <a:p>
            <a:pPr marL="0" indent="0">
              <a:buNone/>
            </a:pPr>
            <a:r>
              <a:rPr lang="nl-NL" sz="2000" dirty="0" smtClean="0"/>
              <a:t>IM.  Kees van der Velden</a:t>
            </a:r>
            <a:endParaRPr lang="nl-NL" sz="2000" dirty="0"/>
          </a:p>
          <a:p>
            <a:pPr marL="0" indent="0">
              <a:buNone/>
            </a:pPr>
            <a:endParaRPr lang="nl-NL" dirty="0"/>
          </a:p>
        </p:txBody>
      </p:sp>
    </p:spTree>
    <p:extLst>
      <p:ext uri="{BB962C8B-B14F-4D97-AF65-F5344CB8AC3E}">
        <p14:creationId xmlns:p14="http://schemas.microsoft.com/office/powerpoint/2010/main" val="6277945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Strategie</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dirty="0" smtClean="0"/>
              <a:t>Bewust worden van  “te veel van het goede”</a:t>
            </a:r>
          </a:p>
          <a:p>
            <a:pPr lvl="1"/>
            <a:r>
              <a:rPr lang="nl-NL" dirty="0" smtClean="0"/>
              <a:t>Balans; KKK; empirische cyclus KOP </a:t>
            </a:r>
            <a:r>
              <a:rPr lang="nl-NL" dirty="0" err="1" smtClean="0"/>
              <a:t>ol</a:t>
            </a:r>
            <a:r>
              <a:rPr lang="nl-NL" dirty="0" smtClean="0"/>
              <a:t>: Stap2 ‘balans”; stap 4 “</a:t>
            </a:r>
            <a:r>
              <a:rPr lang="nl-NL" dirty="0" err="1" smtClean="0"/>
              <a:t>kkk</a:t>
            </a:r>
            <a:r>
              <a:rPr lang="nl-NL" dirty="0" smtClean="0"/>
              <a:t>”.</a:t>
            </a:r>
          </a:p>
          <a:p>
            <a:r>
              <a:rPr lang="nl-NL" dirty="0" smtClean="0"/>
              <a:t>Operationaliseren “teveel … “</a:t>
            </a:r>
          </a:p>
          <a:p>
            <a:pPr lvl="1"/>
            <a:r>
              <a:rPr lang="nl-NL" dirty="0" smtClean="0"/>
              <a:t>Observeren (KOP </a:t>
            </a:r>
            <a:r>
              <a:rPr lang="nl-NL" dirty="0" err="1" smtClean="0"/>
              <a:t>ol</a:t>
            </a:r>
            <a:r>
              <a:rPr lang="nl-NL" dirty="0" smtClean="0"/>
              <a:t> stap 4</a:t>
            </a:r>
          </a:p>
          <a:p>
            <a:pPr lvl="1"/>
            <a:r>
              <a:rPr lang="nl-NL" dirty="0" smtClean="0"/>
              <a:t>KKK: valkuil</a:t>
            </a:r>
          </a:p>
          <a:p>
            <a:pPr lvl="1"/>
            <a:r>
              <a:rPr lang="nl-NL" dirty="0" smtClean="0"/>
              <a:t>Eenzijdig gedrag; cognities; </a:t>
            </a:r>
            <a:r>
              <a:rPr lang="nl-NL" dirty="0" err="1" smtClean="0"/>
              <a:t>Leary</a:t>
            </a:r>
            <a:endParaRPr lang="nl-NL" dirty="0" smtClean="0"/>
          </a:p>
          <a:p>
            <a:r>
              <a:rPr lang="nl-NL" dirty="0" smtClean="0"/>
              <a:t>Huidig gedrag relateren aan leergeschiedenis</a:t>
            </a:r>
          </a:p>
          <a:p>
            <a:pPr lvl="1"/>
            <a:r>
              <a:rPr lang="nl-NL" dirty="0" smtClean="0"/>
              <a:t>“Komt niet uit de lucht vallen”</a:t>
            </a:r>
          </a:p>
          <a:p>
            <a:pPr lvl="1"/>
            <a:r>
              <a:rPr lang="nl-NL" dirty="0" smtClean="0"/>
              <a:t>“toen” functioneel; “nu” teveel van het goede / contra-</a:t>
            </a:r>
            <a:r>
              <a:rPr lang="nl-NL" dirty="0" err="1" smtClean="0"/>
              <a:t>prod</a:t>
            </a:r>
            <a:r>
              <a:rPr lang="nl-NL" dirty="0" smtClean="0"/>
              <a:t>.</a:t>
            </a:r>
          </a:p>
          <a:p>
            <a:r>
              <a:rPr lang="nl-NL" dirty="0" smtClean="0"/>
              <a:t>Ontwikkelen alternatief gedrag / contra-conditioneren</a:t>
            </a:r>
          </a:p>
          <a:p>
            <a:pPr lvl="1"/>
            <a:r>
              <a:rPr lang="nl-NL" dirty="0" smtClean="0"/>
              <a:t>Observeren</a:t>
            </a:r>
          </a:p>
          <a:p>
            <a:pPr lvl="1"/>
            <a:r>
              <a:rPr lang="nl-NL" dirty="0" smtClean="0"/>
              <a:t>Soc. L; gedrag </a:t>
            </a:r>
            <a:r>
              <a:rPr lang="nl-NL" dirty="0" err="1" smtClean="0"/>
              <a:t>exp</a:t>
            </a:r>
            <a:r>
              <a:rPr lang="nl-NL" dirty="0" smtClean="0"/>
              <a:t>.; cognitief; interactief</a:t>
            </a:r>
            <a:endParaRPr lang="nl-NL" dirty="0"/>
          </a:p>
        </p:txBody>
      </p:sp>
    </p:spTree>
    <p:extLst>
      <p:ext uri="{BB962C8B-B14F-4D97-AF65-F5344CB8AC3E}">
        <p14:creationId xmlns:p14="http://schemas.microsoft.com/office/powerpoint/2010/main" val="70722499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Contra-conditioneren</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Geconditioneerde “S “ ontdoen van prikkelkracht. Methoden:</a:t>
            </a:r>
          </a:p>
          <a:p>
            <a:r>
              <a:rPr lang="nl-NL" dirty="0" smtClean="0"/>
              <a:t>- gelaagdheid “P “</a:t>
            </a:r>
          </a:p>
          <a:p>
            <a:r>
              <a:rPr lang="nl-NL" dirty="0" smtClean="0"/>
              <a:t>- van stereotype naar relatief:</a:t>
            </a:r>
          </a:p>
          <a:p>
            <a:r>
              <a:rPr lang="nl-NL" dirty="0" smtClean="0"/>
              <a:t>                 </a:t>
            </a:r>
            <a:r>
              <a:rPr lang="nl-NL" dirty="0" err="1" smtClean="0"/>
              <a:t>Social</a:t>
            </a:r>
            <a:r>
              <a:rPr lang="nl-NL" dirty="0" smtClean="0"/>
              <a:t> </a:t>
            </a:r>
            <a:r>
              <a:rPr lang="nl-NL" dirty="0" err="1" smtClean="0"/>
              <a:t>learning</a:t>
            </a:r>
            <a:r>
              <a:rPr lang="nl-NL" dirty="0" smtClean="0"/>
              <a:t> (</a:t>
            </a:r>
            <a:r>
              <a:rPr lang="nl-NL" dirty="0" err="1" smtClean="0"/>
              <a:t>Bandura</a:t>
            </a:r>
            <a:r>
              <a:rPr lang="nl-NL" dirty="0" smtClean="0"/>
              <a:t>)</a:t>
            </a:r>
          </a:p>
          <a:p>
            <a:r>
              <a:rPr lang="nl-NL" dirty="0" smtClean="0"/>
              <a:t>		</a:t>
            </a:r>
            <a:r>
              <a:rPr lang="nl-NL" dirty="0" err="1"/>
              <a:t>C</a:t>
            </a:r>
            <a:r>
              <a:rPr lang="nl-NL" dirty="0" err="1" smtClean="0"/>
              <a:t>omet</a:t>
            </a:r>
            <a:r>
              <a:rPr lang="nl-NL" dirty="0" smtClean="0"/>
              <a:t> (Korrelboom) [werkgeheugen]</a:t>
            </a:r>
          </a:p>
          <a:p>
            <a:r>
              <a:rPr lang="nl-NL" dirty="0" smtClean="0"/>
              <a:t> 		TA [kind-rol : volwassenenrol : ouderrol]</a:t>
            </a:r>
          </a:p>
          <a:p>
            <a:r>
              <a:rPr lang="nl-NL" dirty="0" smtClean="0"/>
              <a:t>		Onderscheiden: “toen” en “nu” [toen, </a:t>
            </a:r>
          </a:p>
          <a:p>
            <a:r>
              <a:rPr lang="nl-NL" dirty="0"/>
              <a:t> </a:t>
            </a:r>
            <a:r>
              <a:rPr lang="nl-NL" dirty="0" smtClean="0"/>
              <a:t>                   functioneel:  nu, disfunctioneel]</a:t>
            </a:r>
          </a:p>
          <a:p>
            <a:r>
              <a:rPr lang="nl-NL" dirty="0" smtClean="0"/>
              <a:t>		Commentaarstem </a:t>
            </a:r>
            <a:endParaRPr lang="nl-NL" dirty="0"/>
          </a:p>
        </p:txBody>
      </p:sp>
    </p:spTree>
    <p:extLst>
      <p:ext uri="{BB962C8B-B14F-4D97-AF65-F5344CB8AC3E}">
        <p14:creationId xmlns:p14="http://schemas.microsoft.com/office/powerpoint/2010/main" val="3891940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contekst</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Hoge regulering</a:t>
            </a:r>
          </a:p>
          <a:p>
            <a:r>
              <a:rPr lang="nl-NL" dirty="0"/>
              <a:t>- </a:t>
            </a:r>
            <a:r>
              <a:rPr lang="nl-NL" sz="2800" dirty="0"/>
              <a:t>gelijke kansen</a:t>
            </a:r>
          </a:p>
          <a:p>
            <a:r>
              <a:rPr lang="nl-NL" sz="2800" dirty="0"/>
              <a:t>- hoge bureaucratie</a:t>
            </a:r>
          </a:p>
          <a:p>
            <a:r>
              <a:rPr lang="nl-NL" sz="2800" dirty="0"/>
              <a:t>- Lange wachttijd</a:t>
            </a:r>
          </a:p>
          <a:p>
            <a:r>
              <a:rPr lang="nl-NL" dirty="0"/>
              <a:t>Aanzienlijke onder-behandeling: IAPT</a:t>
            </a:r>
          </a:p>
          <a:p>
            <a:r>
              <a:rPr lang="nl-NL" dirty="0"/>
              <a:t>- </a:t>
            </a:r>
            <a:r>
              <a:rPr lang="nl-NL" sz="2800" dirty="0"/>
              <a:t>epidemiologie:  Nemesis ; </a:t>
            </a:r>
            <a:r>
              <a:rPr lang="nl-NL" sz="2800" dirty="0" err="1"/>
              <a:t>ESEMeD</a:t>
            </a:r>
            <a:r>
              <a:rPr lang="nl-NL" sz="2800" dirty="0"/>
              <a:t>:  8% lijdt</a:t>
            </a:r>
          </a:p>
          <a:p>
            <a:r>
              <a:rPr lang="nl-NL" sz="2800" dirty="0"/>
              <a:t>- bereik: </a:t>
            </a:r>
            <a:r>
              <a:rPr lang="nl-NL" sz="2800" dirty="0" smtClean="0"/>
              <a:t>  48 </a:t>
            </a:r>
            <a:r>
              <a:rPr lang="nl-NL" sz="2800" dirty="0"/>
              <a:t>%</a:t>
            </a:r>
          </a:p>
          <a:p>
            <a:r>
              <a:rPr lang="nl-NL" sz="2800" dirty="0"/>
              <a:t>- ernst:     </a:t>
            </a:r>
            <a:r>
              <a:rPr lang="nl-NL" sz="2800" dirty="0" smtClean="0"/>
              <a:t>10 %  </a:t>
            </a:r>
            <a:r>
              <a:rPr lang="nl-NL" sz="2800" dirty="0"/>
              <a:t>:   </a:t>
            </a:r>
            <a:r>
              <a:rPr lang="nl-NL" sz="2800" dirty="0" smtClean="0"/>
              <a:t>40  %    </a:t>
            </a:r>
            <a:r>
              <a:rPr lang="nl-NL" sz="2800" dirty="0"/>
              <a:t>:    35%      :     </a:t>
            </a:r>
            <a:r>
              <a:rPr lang="nl-NL" sz="2800" dirty="0" smtClean="0"/>
              <a:t>15 %</a:t>
            </a:r>
            <a:endParaRPr lang="nl-NL" sz="2800" dirty="0"/>
          </a:p>
          <a:p>
            <a:r>
              <a:rPr lang="nl-NL" dirty="0"/>
              <a:t>                </a:t>
            </a:r>
            <a:r>
              <a:rPr lang="nl-NL" sz="2400" dirty="0"/>
              <a:t>mild        matig         ernstig        zeer ernstig</a:t>
            </a:r>
          </a:p>
        </p:txBody>
      </p:sp>
    </p:spTree>
    <p:extLst>
      <p:ext uri="{BB962C8B-B14F-4D97-AF65-F5344CB8AC3E}">
        <p14:creationId xmlns:p14="http://schemas.microsoft.com/office/powerpoint/2010/main" val="43229204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Gelaagdheid “P” uitwerking via tijdlijn</a:t>
            </a:r>
            <a:br>
              <a:rPr lang="nl-NL" dirty="0" smtClean="0"/>
            </a:br>
            <a:r>
              <a:rPr lang="nl-NL" sz="2700" dirty="0" smtClean="0"/>
              <a:t>werk uit voor …… patiënt uit eigen caseload </a:t>
            </a:r>
            <a:endParaRPr lang="nl-NL" sz="2700"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564234400"/>
              </p:ext>
            </p:extLst>
          </p:nvPr>
        </p:nvGraphicFramePr>
        <p:xfrm>
          <a:off x="457200" y="1600200"/>
          <a:ext cx="8229600" cy="5029200"/>
        </p:xfrm>
        <a:graphic>
          <a:graphicData uri="http://schemas.openxmlformats.org/drawingml/2006/table">
            <a:tbl>
              <a:tblPr firstRow="1" bandRow="1">
                <a:tableStyleId>{5C22544A-7EE6-4342-B048-85BDC9FD1C3A}</a:tableStyleId>
              </a:tblPr>
              <a:tblGrid>
                <a:gridCol w="1594520"/>
                <a:gridCol w="6635080"/>
              </a:tblGrid>
              <a:tr h="370840">
                <a:tc>
                  <a:txBody>
                    <a:bodyPr/>
                    <a:lstStyle/>
                    <a:p>
                      <a:r>
                        <a:rPr lang="nl-NL" dirty="0" smtClean="0"/>
                        <a:t>Tijdlijn</a:t>
                      </a:r>
                    </a:p>
                    <a:p>
                      <a:endParaRPr lang="nl-NL" dirty="0"/>
                    </a:p>
                  </a:txBody>
                  <a:tcPr/>
                </a:tc>
                <a:tc>
                  <a:txBody>
                    <a:bodyPr/>
                    <a:lstStyle/>
                    <a:p>
                      <a:r>
                        <a:rPr lang="nl-NL" b="0" dirty="0" smtClean="0"/>
                        <a:t>        </a:t>
                      </a:r>
                    </a:p>
                    <a:p>
                      <a:endParaRPr lang="nl-NL" b="0" dirty="0"/>
                    </a:p>
                  </a:txBody>
                  <a:tcPr/>
                </a:tc>
              </a:tr>
              <a:tr h="370840">
                <a:tc>
                  <a:txBody>
                    <a:bodyPr/>
                    <a:lstStyle/>
                    <a:p>
                      <a:r>
                        <a:rPr lang="nl-NL" b="1" dirty="0" smtClean="0"/>
                        <a:t>Gedrag</a:t>
                      </a:r>
                    </a:p>
                    <a:p>
                      <a:r>
                        <a:rPr lang="nl-NL" dirty="0" smtClean="0"/>
                        <a:t>Gewoonte</a:t>
                      </a:r>
                    </a:p>
                    <a:p>
                      <a:r>
                        <a:rPr lang="nl-NL" dirty="0" smtClean="0"/>
                        <a:t>patroon</a:t>
                      </a:r>
                      <a:endParaRPr lang="nl-NL" dirty="0"/>
                    </a:p>
                  </a:txBody>
                  <a:tcPr/>
                </a:tc>
                <a:tc>
                  <a:txBody>
                    <a:bodyPr/>
                    <a:lstStyle/>
                    <a:p>
                      <a:endParaRPr lang="nl-NL" dirty="0"/>
                    </a:p>
                  </a:txBody>
                  <a:tcPr/>
                </a:tc>
              </a:tr>
              <a:tr h="370840">
                <a:tc>
                  <a:txBody>
                    <a:bodyPr/>
                    <a:lstStyle/>
                    <a:p>
                      <a:r>
                        <a:rPr lang="nl-NL" b="1" dirty="0" smtClean="0"/>
                        <a:t>Zelfbeeld</a:t>
                      </a:r>
                    </a:p>
                    <a:p>
                      <a:endParaRPr lang="nl-NL" dirty="0" smtClean="0"/>
                    </a:p>
                    <a:p>
                      <a:endParaRPr lang="nl-NL" dirty="0" smtClean="0"/>
                    </a:p>
                    <a:p>
                      <a:r>
                        <a:rPr lang="nl-NL" dirty="0" smtClean="0"/>
                        <a:t>Wereldbeeld</a:t>
                      </a:r>
                    </a:p>
                    <a:p>
                      <a:endParaRPr lang="nl-NL" dirty="0" smtClean="0"/>
                    </a:p>
                    <a:p>
                      <a:r>
                        <a:rPr lang="nl-NL" dirty="0" smtClean="0"/>
                        <a:t>Oplossing strategie</a:t>
                      </a:r>
                    </a:p>
                    <a:p>
                      <a:endParaRPr lang="nl-NL" dirty="0"/>
                    </a:p>
                  </a:txBody>
                  <a:tcPr/>
                </a:tc>
                <a:tc>
                  <a:txBody>
                    <a:bodyPr/>
                    <a:lstStyle/>
                    <a:p>
                      <a:r>
                        <a:rPr lang="nl-NL" dirty="0" smtClean="0"/>
                        <a:t>      </a:t>
                      </a:r>
                      <a:endParaRPr lang="nl-NL" dirty="0"/>
                    </a:p>
                  </a:txBody>
                  <a:tcPr/>
                </a:tc>
              </a:tr>
              <a:tr h="370840">
                <a:tc>
                  <a:txBody>
                    <a:bodyPr/>
                    <a:lstStyle/>
                    <a:p>
                      <a:r>
                        <a:rPr lang="nl-NL" b="1" dirty="0" smtClean="0"/>
                        <a:t>Temperament</a:t>
                      </a:r>
                    </a:p>
                    <a:p>
                      <a:endParaRPr lang="nl-NL" dirty="0" smtClean="0"/>
                    </a:p>
                    <a:p>
                      <a:endParaRPr lang="nl-NL" dirty="0" smtClean="0"/>
                    </a:p>
                    <a:p>
                      <a:endParaRPr lang="nl-NL" dirty="0"/>
                    </a:p>
                  </a:txBody>
                  <a:tcPr/>
                </a:tc>
                <a:tc>
                  <a:txBody>
                    <a:bodyPr/>
                    <a:lstStyle/>
                    <a:p>
                      <a:endParaRPr lang="nl-NL" dirty="0"/>
                    </a:p>
                  </a:txBody>
                  <a:tcPr/>
                </a:tc>
              </a:tr>
            </a:tbl>
          </a:graphicData>
        </a:graphic>
      </p:graphicFrame>
    </p:spTree>
    <p:extLst>
      <p:ext uri="{BB962C8B-B14F-4D97-AF65-F5344CB8AC3E}">
        <p14:creationId xmlns:p14="http://schemas.microsoft.com/office/powerpoint/2010/main" val="2699688846"/>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a:t>EVIDENTIES:</a:t>
            </a:r>
          </a:p>
          <a:p>
            <a:pPr lvl="1"/>
            <a:r>
              <a:rPr lang="nl-NL" dirty="0"/>
              <a:t>DAP onderzoek (Van Straten et al, 2007)</a:t>
            </a:r>
          </a:p>
          <a:p>
            <a:pPr lvl="1"/>
            <a:r>
              <a:rPr lang="nl-NL" dirty="0"/>
              <a:t>Van Orden et al, 2009</a:t>
            </a:r>
          </a:p>
          <a:p>
            <a:pPr lvl="1"/>
            <a:r>
              <a:rPr lang="nl-NL" dirty="0"/>
              <a:t>Vissers, 2014</a:t>
            </a:r>
          </a:p>
          <a:p>
            <a:pPr lvl="1"/>
            <a:r>
              <a:rPr lang="nl-NL" dirty="0"/>
              <a:t>Indigo (</a:t>
            </a:r>
            <a:r>
              <a:rPr lang="nl-NL" dirty="0" err="1"/>
              <a:t>Heene</a:t>
            </a:r>
            <a:r>
              <a:rPr lang="nl-NL" dirty="0"/>
              <a:t>, 2015; Rijnders et al, 2016)</a:t>
            </a:r>
          </a:p>
        </p:txBody>
      </p:sp>
    </p:spTree>
    <p:extLst>
      <p:ext uri="{BB962C8B-B14F-4D97-AF65-F5344CB8AC3E}">
        <p14:creationId xmlns:p14="http://schemas.microsoft.com/office/powerpoint/2010/main" val="63393087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DAP onderzoek </a:t>
            </a:r>
            <a:r>
              <a:rPr lang="nl-NL" sz="3200" dirty="0"/>
              <a:t>(Van Straten 2007)</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89791322"/>
              </p:ext>
            </p:extLst>
          </p:nvPr>
        </p:nvGraphicFramePr>
        <p:xfrm>
          <a:off x="457200" y="1600200"/>
          <a:ext cx="8229600" cy="4206240"/>
        </p:xfrm>
        <a:graphic>
          <a:graphicData uri="http://schemas.openxmlformats.org/drawingml/2006/table">
            <a:tbl>
              <a:tblPr firstRow="1" bandRow="1">
                <a:tableStyleId>{5C22544A-7EE6-4342-B048-85BDC9FD1C3A}</a:tableStyleId>
              </a:tblPr>
              <a:tblGrid>
                <a:gridCol w="1645920">
                  <a:extLst>
                    <a:ext uri="{9D8B030D-6E8A-4147-A177-3AD203B41FA5}">
                      <a16:colId xmlns="" xmlns:a16="http://schemas.microsoft.com/office/drawing/2014/main" val="20000"/>
                    </a:ext>
                  </a:extLst>
                </a:gridCol>
                <a:gridCol w="1645920">
                  <a:extLst>
                    <a:ext uri="{9D8B030D-6E8A-4147-A177-3AD203B41FA5}">
                      <a16:colId xmlns="" xmlns:a16="http://schemas.microsoft.com/office/drawing/2014/main" val="20001"/>
                    </a:ext>
                  </a:extLst>
                </a:gridCol>
                <a:gridCol w="1645920">
                  <a:extLst>
                    <a:ext uri="{9D8B030D-6E8A-4147-A177-3AD203B41FA5}">
                      <a16:colId xmlns="" xmlns:a16="http://schemas.microsoft.com/office/drawing/2014/main" val="20002"/>
                    </a:ext>
                  </a:extLst>
                </a:gridCol>
                <a:gridCol w="1645920">
                  <a:extLst>
                    <a:ext uri="{9D8B030D-6E8A-4147-A177-3AD203B41FA5}">
                      <a16:colId xmlns="" xmlns:a16="http://schemas.microsoft.com/office/drawing/2014/main" val="20003"/>
                    </a:ext>
                  </a:extLst>
                </a:gridCol>
                <a:gridCol w="1645920">
                  <a:extLst>
                    <a:ext uri="{9D8B030D-6E8A-4147-A177-3AD203B41FA5}">
                      <a16:colId xmlns="" xmlns:a16="http://schemas.microsoft.com/office/drawing/2014/main" val="20004"/>
                    </a:ext>
                  </a:extLst>
                </a:gridCol>
              </a:tblGrid>
              <a:tr h="370840">
                <a:tc>
                  <a:txBody>
                    <a:bodyPr/>
                    <a:lstStyle/>
                    <a:p>
                      <a:r>
                        <a:rPr lang="nl-NL" dirty="0"/>
                        <a:t>Conditie</a:t>
                      </a:r>
                    </a:p>
                  </a:txBody>
                  <a:tcPr/>
                </a:tc>
                <a:tc>
                  <a:txBody>
                    <a:bodyPr/>
                    <a:lstStyle/>
                    <a:p>
                      <a:r>
                        <a:rPr lang="nl-NL" dirty="0"/>
                        <a:t>(Significant) verbeterd bij afsluiting maar met rest –symptomen</a:t>
                      </a:r>
                    </a:p>
                  </a:txBody>
                  <a:tcPr/>
                </a:tc>
                <a:tc>
                  <a:txBody>
                    <a:bodyPr/>
                    <a:lstStyle/>
                    <a:p>
                      <a:r>
                        <a:rPr lang="nl-NL" dirty="0"/>
                        <a:t>Geen DSM klachten en geen rest -symptomen bij afsluiting</a:t>
                      </a:r>
                    </a:p>
                  </a:txBody>
                  <a:tcPr/>
                </a:tc>
                <a:tc>
                  <a:txBody>
                    <a:bodyPr/>
                    <a:lstStyle/>
                    <a:p>
                      <a:r>
                        <a:rPr lang="nl-NL" dirty="0"/>
                        <a:t>Gemiddeld aantal sessies</a:t>
                      </a:r>
                    </a:p>
                  </a:txBody>
                  <a:tcPr/>
                </a:tc>
                <a:tc>
                  <a:txBody>
                    <a:bodyPr/>
                    <a:lstStyle/>
                    <a:p>
                      <a:r>
                        <a:rPr lang="nl-NL" dirty="0"/>
                        <a:t>Follow up</a:t>
                      </a:r>
                    </a:p>
                    <a:p>
                      <a:r>
                        <a:rPr lang="nl-NL" dirty="0"/>
                        <a:t>(18</a:t>
                      </a:r>
                      <a:r>
                        <a:rPr lang="nl-NL" baseline="0" dirty="0"/>
                        <a:t> – 24 </a:t>
                      </a:r>
                      <a:r>
                        <a:rPr lang="nl-NL" baseline="0" dirty="0" err="1"/>
                        <a:t>mnd</a:t>
                      </a:r>
                      <a:r>
                        <a:rPr lang="nl-NL" baseline="0" dirty="0"/>
                        <a:t>)</a:t>
                      </a:r>
                      <a:endParaRPr lang="nl-NL" dirty="0"/>
                    </a:p>
                  </a:txBody>
                  <a:tcPr/>
                </a:tc>
                <a:extLst>
                  <a:ext uri="{0D108BD9-81ED-4DB2-BD59-A6C34878D82A}">
                    <a16:rowId xmlns="" xmlns:a16="http://schemas.microsoft.com/office/drawing/2014/main" val="10000"/>
                  </a:ext>
                </a:extLst>
              </a:tr>
              <a:tr h="370840">
                <a:tc>
                  <a:txBody>
                    <a:bodyPr/>
                    <a:lstStyle/>
                    <a:p>
                      <a:r>
                        <a:rPr lang="nl-NL" dirty="0"/>
                        <a:t>CAU (care as </a:t>
                      </a:r>
                      <a:r>
                        <a:rPr lang="nl-NL" dirty="0" err="1"/>
                        <a:t>usual</a:t>
                      </a:r>
                      <a:r>
                        <a:rPr lang="nl-NL" dirty="0"/>
                        <a:t>)</a:t>
                      </a:r>
                    </a:p>
                  </a:txBody>
                  <a:tcPr/>
                </a:tc>
                <a:tc>
                  <a:txBody>
                    <a:bodyPr/>
                    <a:lstStyle/>
                    <a:p>
                      <a:r>
                        <a:rPr lang="nl-NL" dirty="0"/>
                        <a:t>           53 %</a:t>
                      </a:r>
                    </a:p>
                  </a:txBody>
                  <a:tcPr/>
                </a:tc>
                <a:tc>
                  <a:txBody>
                    <a:bodyPr/>
                    <a:lstStyle/>
                    <a:p>
                      <a:r>
                        <a:rPr lang="nl-NL" dirty="0"/>
                        <a:t>           40 %</a:t>
                      </a:r>
                    </a:p>
                  </a:txBody>
                  <a:tcPr/>
                </a:tc>
                <a:tc>
                  <a:txBody>
                    <a:bodyPr/>
                    <a:lstStyle/>
                    <a:p>
                      <a:r>
                        <a:rPr lang="nl-NL" dirty="0"/>
                        <a:t>             14</a:t>
                      </a:r>
                    </a:p>
                  </a:txBody>
                  <a:tcPr/>
                </a:tc>
                <a:tc>
                  <a:txBody>
                    <a:bodyPr/>
                    <a:lstStyle/>
                    <a:p>
                      <a:r>
                        <a:rPr lang="nl-NL" dirty="0"/>
                        <a:t>          -</a:t>
                      </a:r>
                    </a:p>
                    <a:p>
                      <a:endParaRPr lang="nl-NL" dirty="0"/>
                    </a:p>
                    <a:p>
                      <a:endParaRPr lang="nl-NL" dirty="0"/>
                    </a:p>
                  </a:txBody>
                  <a:tcPr/>
                </a:tc>
                <a:extLst>
                  <a:ext uri="{0D108BD9-81ED-4DB2-BD59-A6C34878D82A}">
                    <a16:rowId xmlns="" xmlns:a16="http://schemas.microsoft.com/office/drawing/2014/main" val="10001"/>
                  </a:ext>
                </a:extLst>
              </a:tr>
              <a:tr h="370840">
                <a:tc>
                  <a:txBody>
                    <a:bodyPr/>
                    <a:lstStyle/>
                    <a:p>
                      <a:r>
                        <a:rPr lang="nl-NL" dirty="0"/>
                        <a:t>CGT    (Beck)</a:t>
                      </a:r>
                    </a:p>
                  </a:txBody>
                  <a:tcPr/>
                </a:tc>
                <a:tc>
                  <a:txBody>
                    <a:bodyPr/>
                    <a:lstStyle/>
                    <a:p>
                      <a:r>
                        <a:rPr lang="nl-NL" dirty="0"/>
                        <a:t>           53 %</a:t>
                      </a:r>
                    </a:p>
                  </a:txBody>
                  <a:tcPr/>
                </a:tc>
                <a:tc>
                  <a:txBody>
                    <a:bodyPr/>
                    <a:lstStyle/>
                    <a:p>
                      <a:r>
                        <a:rPr lang="nl-NL" dirty="0"/>
                        <a:t>           40 %</a:t>
                      </a:r>
                    </a:p>
                  </a:txBody>
                  <a:tcPr/>
                </a:tc>
                <a:tc>
                  <a:txBody>
                    <a:bodyPr/>
                    <a:lstStyle/>
                    <a:p>
                      <a:r>
                        <a:rPr lang="nl-NL" dirty="0"/>
                        <a:t>             10</a:t>
                      </a:r>
                    </a:p>
                  </a:txBody>
                  <a:tcPr/>
                </a:tc>
                <a:tc>
                  <a:txBody>
                    <a:bodyPr/>
                    <a:lstStyle/>
                    <a:p>
                      <a:r>
                        <a:rPr lang="nl-NL" dirty="0"/>
                        <a:t>          +        </a:t>
                      </a:r>
                    </a:p>
                    <a:p>
                      <a:endParaRPr lang="nl-NL" dirty="0"/>
                    </a:p>
                    <a:p>
                      <a:endParaRPr lang="nl-NL" dirty="0"/>
                    </a:p>
                  </a:txBody>
                  <a:tcPr/>
                </a:tc>
                <a:extLst>
                  <a:ext uri="{0D108BD9-81ED-4DB2-BD59-A6C34878D82A}">
                    <a16:rowId xmlns="" xmlns:a16="http://schemas.microsoft.com/office/drawing/2014/main" val="10002"/>
                  </a:ext>
                </a:extLst>
              </a:tr>
              <a:tr h="370840">
                <a:tc>
                  <a:txBody>
                    <a:bodyPr/>
                    <a:lstStyle/>
                    <a:p>
                      <a:r>
                        <a:rPr lang="nl-NL" dirty="0"/>
                        <a:t>BT       (KOP)</a:t>
                      </a:r>
                    </a:p>
                  </a:txBody>
                  <a:tcPr/>
                </a:tc>
                <a:tc>
                  <a:txBody>
                    <a:bodyPr/>
                    <a:lstStyle/>
                    <a:p>
                      <a:r>
                        <a:rPr lang="nl-NL" dirty="0"/>
                        <a:t>           53 %</a:t>
                      </a:r>
                    </a:p>
                  </a:txBody>
                  <a:tcPr/>
                </a:tc>
                <a:tc>
                  <a:txBody>
                    <a:bodyPr/>
                    <a:lstStyle/>
                    <a:p>
                      <a:r>
                        <a:rPr lang="nl-NL" dirty="0"/>
                        <a:t>           40</a:t>
                      </a:r>
                      <a:r>
                        <a:rPr lang="nl-NL" baseline="0" dirty="0"/>
                        <a:t> %</a:t>
                      </a:r>
                      <a:endParaRPr lang="nl-NL" dirty="0"/>
                    </a:p>
                  </a:txBody>
                  <a:tcPr/>
                </a:tc>
                <a:tc>
                  <a:txBody>
                    <a:bodyPr/>
                    <a:lstStyle/>
                    <a:p>
                      <a:r>
                        <a:rPr lang="nl-NL" dirty="0"/>
                        <a:t>              8</a:t>
                      </a:r>
                    </a:p>
                  </a:txBody>
                  <a:tcPr/>
                </a:tc>
                <a:tc>
                  <a:txBody>
                    <a:bodyPr/>
                    <a:lstStyle/>
                    <a:p>
                      <a:r>
                        <a:rPr lang="nl-NL" dirty="0"/>
                        <a:t>           +</a:t>
                      </a:r>
                    </a:p>
                    <a:p>
                      <a:endParaRPr lang="nl-NL" dirty="0"/>
                    </a:p>
                    <a:p>
                      <a:endParaRPr lang="nl-NL" dirty="0"/>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96363937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r>
              <a:rPr lang="nl-BE" dirty="0"/>
              <a:t>Onderzoek bij Indigo </a:t>
            </a:r>
            <a:r>
              <a:rPr lang="nl-BE" sz="3100" dirty="0"/>
              <a:t>(</a:t>
            </a:r>
            <a:r>
              <a:rPr lang="nl-BE" sz="3100" dirty="0" err="1"/>
              <a:t>Heene</a:t>
            </a:r>
            <a:r>
              <a:rPr lang="nl-BE" sz="3100" dirty="0"/>
              <a:t>, 2015; Rijnders e.a., 2016)</a:t>
            </a:r>
            <a:endParaRPr lang="nl-NL" sz="3100" dirty="0"/>
          </a:p>
        </p:txBody>
      </p:sp>
      <p:sp>
        <p:nvSpPr>
          <p:cNvPr id="49155" name="Rectangle 3"/>
          <p:cNvSpPr>
            <a:spLocks noGrp="1" noChangeArrowheads="1"/>
          </p:cNvSpPr>
          <p:nvPr>
            <p:ph type="body" idx="1"/>
          </p:nvPr>
        </p:nvSpPr>
        <p:spPr/>
        <p:txBody>
          <a:bodyPr/>
          <a:lstStyle/>
          <a:p>
            <a:pPr>
              <a:buNone/>
            </a:pPr>
            <a:endParaRPr lang="en-US" dirty="0"/>
          </a:p>
          <a:p>
            <a:pPr>
              <a:buNone/>
            </a:pPr>
            <a:endParaRPr lang="nl-BE" dirty="0"/>
          </a:p>
        </p:txBody>
      </p:sp>
      <p:sp>
        <p:nvSpPr>
          <p:cNvPr id="4" name="Tijdelijke aanduiding voor dianummer 3"/>
          <p:cNvSpPr>
            <a:spLocks noGrp="1"/>
          </p:cNvSpPr>
          <p:nvPr>
            <p:ph type="sldNum" sz="quarter" idx="12"/>
          </p:nvPr>
        </p:nvSpPr>
        <p:spPr/>
        <p:txBody>
          <a:bodyPr/>
          <a:lstStyle/>
          <a:p>
            <a:endParaRPr lang="nl-NL" dirty="0"/>
          </a:p>
        </p:txBody>
      </p:sp>
      <p:sp>
        <p:nvSpPr>
          <p:cNvPr id="6" name="Line 128"/>
          <p:cNvSpPr>
            <a:spLocks noChangeShapeType="1"/>
          </p:cNvSpPr>
          <p:nvPr/>
        </p:nvSpPr>
        <p:spPr bwMode="auto">
          <a:xfrm flipV="1">
            <a:off x="557213" y="1988840"/>
            <a:ext cx="8263259" cy="17760"/>
          </a:xfrm>
          <a:prstGeom prst="line">
            <a:avLst/>
          </a:prstGeom>
          <a:ln>
            <a:headEnd/>
            <a:tailEnd/>
          </a:ln>
        </p:spPr>
        <p:style>
          <a:lnRef idx="2">
            <a:schemeClr val="dk1"/>
          </a:lnRef>
          <a:fillRef idx="0">
            <a:schemeClr val="dk1"/>
          </a:fillRef>
          <a:effectRef idx="1">
            <a:schemeClr val="dk1"/>
          </a:effectRef>
          <a:fontRef idx="minor">
            <a:schemeClr val="tx1"/>
          </a:fontRef>
        </p:style>
        <p:txBody>
          <a:bodyPr wrap="none" anchor="ctr"/>
          <a:lstStyle/>
          <a:p>
            <a:pPr>
              <a:defRPr/>
            </a:pPr>
            <a:endParaRPr lang="nl-NL"/>
          </a:p>
        </p:txBody>
      </p:sp>
      <p:sp>
        <p:nvSpPr>
          <p:cNvPr id="10" name="Text Box 134"/>
          <p:cNvSpPr txBox="1">
            <a:spLocks noChangeArrowheads="1"/>
          </p:cNvSpPr>
          <p:nvPr/>
        </p:nvSpPr>
        <p:spPr bwMode="auto">
          <a:xfrm>
            <a:off x="557212" y="1684338"/>
            <a:ext cx="2728904" cy="400110"/>
          </a:xfrm>
          <a:prstGeom prst="rect">
            <a:avLst/>
          </a:prstGeom>
          <a:noFill/>
          <a:ln w="9525" algn="ctr">
            <a:noFill/>
            <a:miter lim="800000"/>
            <a:headEnd/>
            <a:tailEnd/>
          </a:ln>
        </p:spPr>
        <p:txBody>
          <a:bodyPr wrap="square">
            <a:spAutoFit/>
          </a:bodyPr>
          <a:lstStyle/>
          <a:p>
            <a:pPr>
              <a:spcBef>
                <a:spcPct val="50000"/>
              </a:spcBef>
            </a:pPr>
            <a:r>
              <a:rPr lang="nl-BE" sz="2000" dirty="0"/>
              <a:t>Tijdstip 1</a:t>
            </a:r>
          </a:p>
        </p:txBody>
      </p:sp>
      <p:sp>
        <p:nvSpPr>
          <p:cNvPr id="11" name="Text Box 135"/>
          <p:cNvSpPr txBox="1">
            <a:spLocks noChangeArrowheads="1"/>
          </p:cNvSpPr>
          <p:nvPr/>
        </p:nvSpPr>
        <p:spPr bwMode="auto">
          <a:xfrm>
            <a:off x="3951288" y="1652588"/>
            <a:ext cx="1211262" cy="400110"/>
          </a:xfrm>
          <a:prstGeom prst="rect">
            <a:avLst/>
          </a:prstGeom>
          <a:noFill/>
          <a:ln w="9525" algn="ctr">
            <a:noFill/>
            <a:miter lim="800000"/>
            <a:headEnd/>
            <a:tailEnd/>
          </a:ln>
        </p:spPr>
        <p:txBody>
          <a:bodyPr>
            <a:spAutoFit/>
          </a:bodyPr>
          <a:lstStyle/>
          <a:p>
            <a:pPr>
              <a:spcBef>
                <a:spcPct val="50000"/>
              </a:spcBef>
            </a:pPr>
            <a:r>
              <a:rPr lang="nl-BE" sz="2000" dirty="0"/>
              <a:t>Tijdstip 2 </a:t>
            </a:r>
            <a:endParaRPr lang="nl-NL" sz="2000" dirty="0"/>
          </a:p>
        </p:txBody>
      </p:sp>
      <p:sp>
        <p:nvSpPr>
          <p:cNvPr id="12" name="Text Box 136"/>
          <p:cNvSpPr txBox="1">
            <a:spLocks noChangeArrowheads="1"/>
          </p:cNvSpPr>
          <p:nvPr/>
        </p:nvSpPr>
        <p:spPr bwMode="auto">
          <a:xfrm>
            <a:off x="7265988" y="1655763"/>
            <a:ext cx="1410468" cy="400110"/>
          </a:xfrm>
          <a:prstGeom prst="rect">
            <a:avLst/>
          </a:prstGeom>
          <a:noFill/>
          <a:ln w="9525" algn="ctr">
            <a:noFill/>
            <a:miter lim="800000"/>
            <a:headEnd/>
            <a:tailEnd/>
          </a:ln>
        </p:spPr>
        <p:txBody>
          <a:bodyPr wrap="square">
            <a:spAutoFit/>
          </a:bodyPr>
          <a:lstStyle/>
          <a:p>
            <a:pPr>
              <a:spcBef>
                <a:spcPct val="50000"/>
              </a:spcBef>
            </a:pPr>
            <a:r>
              <a:rPr lang="nl-BE" sz="2000" dirty="0"/>
              <a:t>Tijdstip 3</a:t>
            </a:r>
            <a:endParaRPr lang="nl-NL" sz="2000" dirty="0"/>
          </a:p>
        </p:txBody>
      </p:sp>
      <p:sp>
        <p:nvSpPr>
          <p:cNvPr id="13" name="Text Box 137"/>
          <p:cNvSpPr txBox="1">
            <a:spLocks noChangeArrowheads="1"/>
          </p:cNvSpPr>
          <p:nvPr/>
        </p:nvSpPr>
        <p:spPr bwMode="auto">
          <a:xfrm>
            <a:off x="577850" y="2192338"/>
            <a:ext cx="2625998" cy="400110"/>
          </a:xfrm>
          <a:prstGeom prst="rect">
            <a:avLst/>
          </a:prstGeom>
          <a:noFill/>
          <a:ln w="9525" algn="ctr">
            <a:noFill/>
            <a:miter lim="800000"/>
            <a:headEnd/>
            <a:tailEnd/>
          </a:ln>
        </p:spPr>
        <p:txBody>
          <a:bodyPr wrap="square">
            <a:spAutoFit/>
          </a:bodyPr>
          <a:lstStyle/>
          <a:p>
            <a:r>
              <a:rPr lang="nl-BE" sz="2000" dirty="0"/>
              <a:t>OQ - UCL </a:t>
            </a:r>
            <a:endParaRPr lang="nl-NL" sz="2000" dirty="0"/>
          </a:p>
        </p:txBody>
      </p:sp>
      <p:sp>
        <p:nvSpPr>
          <p:cNvPr id="14" name="Text Box 138"/>
          <p:cNvSpPr txBox="1">
            <a:spLocks noChangeArrowheads="1"/>
          </p:cNvSpPr>
          <p:nvPr/>
        </p:nvSpPr>
        <p:spPr bwMode="auto">
          <a:xfrm>
            <a:off x="3994150" y="2174875"/>
            <a:ext cx="1188146" cy="400110"/>
          </a:xfrm>
          <a:prstGeom prst="rect">
            <a:avLst/>
          </a:prstGeom>
          <a:noFill/>
          <a:ln w="9525" algn="ctr">
            <a:noFill/>
            <a:miter lim="800000"/>
            <a:headEnd/>
            <a:tailEnd/>
          </a:ln>
        </p:spPr>
        <p:txBody>
          <a:bodyPr wrap="none">
            <a:spAutoFit/>
          </a:bodyPr>
          <a:lstStyle/>
          <a:p>
            <a:r>
              <a:rPr lang="nl-BE" sz="2000" dirty="0"/>
              <a:t>OQ - UCL </a:t>
            </a:r>
            <a:endParaRPr lang="nl-NL" sz="2000" dirty="0"/>
          </a:p>
        </p:txBody>
      </p:sp>
      <p:sp>
        <p:nvSpPr>
          <p:cNvPr id="15" name="Text Box 139"/>
          <p:cNvSpPr txBox="1">
            <a:spLocks noChangeArrowheads="1"/>
          </p:cNvSpPr>
          <p:nvPr/>
        </p:nvSpPr>
        <p:spPr bwMode="auto">
          <a:xfrm>
            <a:off x="6804025" y="2165350"/>
            <a:ext cx="2201863" cy="400110"/>
          </a:xfrm>
          <a:prstGeom prst="rect">
            <a:avLst/>
          </a:prstGeom>
          <a:noFill/>
          <a:ln w="9525" algn="ctr">
            <a:noFill/>
            <a:miter lim="800000"/>
            <a:headEnd/>
            <a:tailEnd/>
          </a:ln>
        </p:spPr>
        <p:txBody>
          <a:bodyPr>
            <a:spAutoFit/>
          </a:bodyPr>
          <a:lstStyle/>
          <a:p>
            <a:r>
              <a:rPr lang="nl-BE" sz="2000" dirty="0"/>
              <a:t>OQ - UCL </a:t>
            </a:r>
            <a:endParaRPr lang="nl-NL" sz="2000" dirty="0"/>
          </a:p>
        </p:txBody>
      </p:sp>
      <p:sp>
        <p:nvSpPr>
          <p:cNvPr id="20" name="Tekstvak 19"/>
          <p:cNvSpPr txBox="1"/>
          <p:nvPr/>
        </p:nvSpPr>
        <p:spPr>
          <a:xfrm>
            <a:off x="611560" y="3284984"/>
            <a:ext cx="7920880" cy="3416320"/>
          </a:xfrm>
          <a:prstGeom prst="rect">
            <a:avLst/>
          </a:prstGeom>
          <a:noFill/>
        </p:spPr>
        <p:txBody>
          <a:bodyPr wrap="square" rtlCol="0">
            <a:spAutoFit/>
          </a:bodyPr>
          <a:lstStyle/>
          <a:p>
            <a:pPr marL="457200" indent="-457200">
              <a:buFont typeface="Wingdings" pitchFamily="2" charset="2"/>
              <a:buChar char="ü"/>
            </a:pPr>
            <a:r>
              <a:rPr lang="nl-NL" sz="2400" dirty="0"/>
              <a:t>N = 1800 op tijdstip 1;         559 (31%) alle metingen op juiste moment</a:t>
            </a:r>
          </a:p>
          <a:p>
            <a:pPr marL="457200" indent="-457200">
              <a:buFont typeface="Wingdings" pitchFamily="2" charset="2"/>
              <a:buChar char="ü"/>
            </a:pPr>
            <a:r>
              <a:rPr lang="nl-BE" sz="2400" dirty="0"/>
              <a:t>Huisarts verwees: 1</a:t>
            </a:r>
            <a:r>
              <a:rPr lang="nl-BE" sz="2400" baseline="30000" dirty="0"/>
              <a:t>e</a:t>
            </a:r>
            <a:r>
              <a:rPr lang="nl-BE" sz="2400" dirty="0"/>
              <a:t> lijn, tenzij</a:t>
            </a:r>
          </a:p>
          <a:p>
            <a:pPr marL="457200" indent="-457200">
              <a:buFont typeface="Wingdings" pitchFamily="2" charset="2"/>
              <a:buChar char="ü"/>
            </a:pPr>
            <a:r>
              <a:rPr lang="nl-BE" sz="2400" dirty="0"/>
              <a:t>Grote diversiteit in aanmeldklachten</a:t>
            </a:r>
          </a:p>
          <a:p>
            <a:pPr marL="457200" indent="-457200">
              <a:buFont typeface="Wingdings" pitchFamily="2" charset="2"/>
              <a:buChar char="ü"/>
            </a:pPr>
            <a:r>
              <a:rPr lang="nl-NL" sz="2400" dirty="0"/>
              <a:t>33.7 % mannen en 66.3 % vrouwen, M = 39 jaar</a:t>
            </a:r>
          </a:p>
          <a:p>
            <a:endParaRPr lang="nl-BE" sz="2400" dirty="0"/>
          </a:p>
          <a:p>
            <a:pPr marL="457200" indent="-457200">
              <a:buFont typeface="Wingdings" pitchFamily="2" charset="2"/>
              <a:buChar char="ü"/>
            </a:pPr>
            <a:r>
              <a:rPr lang="nl-BE" sz="2400" dirty="0" err="1"/>
              <a:t>Outcome</a:t>
            </a:r>
            <a:r>
              <a:rPr lang="nl-BE" sz="2400" dirty="0"/>
              <a:t> Questionnaire (Lambert et al., 1996) en Utrechtse </a:t>
            </a:r>
            <a:r>
              <a:rPr lang="nl-BE" sz="2400" dirty="0" err="1"/>
              <a:t>Copinglijst</a:t>
            </a:r>
            <a:r>
              <a:rPr lang="nl-BE" sz="2400" dirty="0"/>
              <a:t> (Schreurs, 1988)</a:t>
            </a:r>
          </a:p>
          <a:p>
            <a:pPr marL="457200" indent="-457200">
              <a:buFont typeface="Wingdings" pitchFamily="2" charset="2"/>
              <a:buChar char="ü"/>
            </a:pPr>
            <a:endParaRPr lang="nl-NL" sz="2400" dirty="0"/>
          </a:p>
        </p:txBody>
      </p:sp>
      <p:sp>
        <p:nvSpPr>
          <p:cNvPr id="17" name="Tijdelijke aanduiding voor voettekst 16"/>
          <p:cNvSpPr>
            <a:spLocks noGrp="1"/>
          </p:cNvSpPr>
          <p:nvPr>
            <p:ph type="ftr" sz="quarter" idx="11"/>
          </p:nvPr>
        </p:nvSpPr>
        <p:spPr>
          <a:xfrm>
            <a:off x="557212" y="6297613"/>
            <a:ext cx="7586688" cy="360362"/>
          </a:xfrm>
        </p:spPr>
        <p:txBody>
          <a:bodyPr/>
          <a:lstStyle/>
          <a:p>
            <a:pPr algn="l"/>
            <a:endParaRPr lang="nl-NL" dirty="0"/>
          </a:p>
        </p:txBody>
      </p:sp>
    </p:spTree>
    <p:extLst>
      <p:ext uri="{BB962C8B-B14F-4D97-AF65-F5344CB8AC3E}">
        <p14:creationId xmlns:p14="http://schemas.microsoft.com/office/powerpoint/2010/main" val="187779396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nl-NL" dirty="0"/>
              <a:t>Resultaten pre - post </a:t>
            </a:r>
            <a:r>
              <a:rPr lang="nl-NL" sz="3200" dirty="0"/>
              <a:t>(1857-559)</a:t>
            </a:r>
            <a:br>
              <a:rPr lang="nl-NL" sz="3200" dirty="0"/>
            </a:br>
            <a:r>
              <a:rPr lang="nl-NL" sz="2000" dirty="0"/>
              <a:t>(</a:t>
            </a:r>
            <a:r>
              <a:rPr lang="nl-NL" sz="2000" dirty="0" err="1"/>
              <a:t>Heene</a:t>
            </a:r>
            <a:r>
              <a:rPr lang="nl-NL" sz="2000" dirty="0"/>
              <a:t>, 2015)</a:t>
            </a:r>
          </a:p>
        </p:txBody>
      </p:sp>
      <p:graphicFrame>
        <p:nvGraphicFramePr>
          <p:cNvPr id="8195" name="Object 3"/>
          <p:cNvGraphicFramePr>
            <a:graphicFrameLocks noGrp="1" noChangeAspect="1"/>
          </p:cNvGraphicFramePr>
          <p:nvPr>
            <p:ph idx="1"/>
          </p:nvPr>
        </p:nvGraphicFramePr>
        <p:xfrm>
          <a:off x="1473200" y="1600200"/>
          <a:ext cx="6197600" cy="4525963"/>
        </p:xfrm>
        <a:graphic>
          <a:graphicData uri="http://schemas.openxmlformats.org/presentationml/2006/ole">
            <mc:AlternateContent xmlns:mc="http://schemas.openxmlformats.org/markup-compatibility/2006">
              <mc:Choice xmlns:v="urn:schemas-microsoft-com:vml" Requires="v">
                <p:oleObj spid="_x0000_s1070" name="Grafiek" r:id="rId3" imgW="8810476" imgH="6010168" progId="MSGraph.Chart.8">
                  <p:embed followColorScheme="full"/>
                </p:oleObj>
              </mc:Choice>
              <mc:Fallback>
                <p:oleObj name="Grafiek" r:id="rId3" imgW="8810476" imgH="6010168" progId="MSGraph.Chart.8">
                  <p:embed followColorScheme="full"/>
                  <p:pic>
                    <p:nvPicPr>
                      <p:cNvPr id="0" name=""/>
                      <p:cNvPicPr>
                        <a:picLocks noGrp="1" noChangeAspect="1" noChangeArrowheads="1"/>
                      </p:cNvPicPr>
                      <p:nvPr/>
                    </p:nvPicPr>
                    <p:blipFill>
                      <a:blip r:embed="rId4"/>
                      <a:srcRect/>
                      <a:stretch>
                        <a:fillRect/>
                      </a:stretch>
                    </p:blipFill>
                    <p:spPr bwMode="auto">
                      <a:xfrm>
                        <a:off x="1473200" y="1600200"/>
                        <a:ext cx="6197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79989797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normAutofit fontScale="90000"/>
          </a:bodyPr>
          <a:lstStyle/>
          <a:p>
            <a:r>
              <a:rPr lang="nl-NL" altLang="nl-NL" dirty="0"/>
              <a:t>Gemiddelde behandelduur:</a:t>
            </a:r>
            <a:br>
              <a:rPr lang="nl-NL" altLang="nl-NL" dirty="0"/>
            </a:br>
            <a:r>
              <a:rPr lang="nl-NL" altLang="nl-NL" dirty="0"/>
              <a:t>5,9 sessies </a:t>
            </a:r>
            <a:r>
              <a:rPr lang="nl-NL" altLang="nl-NL" sz="3100" dirty="0"/>
              <a:t>(spreiding: 2 – 20 sessies)</a:t>
            </a:r>
          </a:p>
        </p:txBody>
      </p:sp>
      <p:sp>
        <p:nvSpPr>
          <p:cNvPr id="9219" name="Tijdelijke aanduiding voor inhoud 2"/>
          <p:cNvSpPr>
            <a:spLocks noGrp="1"/>
          </p:cNvSpPr>
          <p:nvPr>
            <p:ph idx="1"/>
          </p:nvPr>
        </p:nvSpPr>
        <p:spPr/>
        <p:txBody>
          <a:bodyPr/>
          <a:lstStyle/>
          <a:p>
            <a:endParaRPr lang="nl-NL" altLang="nl-NL" dirty="0"/>
          </a:p>
          <a:p>
            <a:r>
              <a:rPr lang="nl-NL" altLang="nl-NL" dirty="0"/>
              <a:t>≤  4 sessies:                     38,9  %</a:t>
            </a:r>
          </a:p>
          <a:p>
            <a:endParaRPr lang="nl-NL" altLang="nl-NL" dirty="0"/>
          </a:p>
          <a:p>
            <a:r>
              <a:rPr lang="nl-NL" altLang="nl-NL" dirty="0"/>
              <a:t>≤  5 sessies:                     52,6  %</a:t>
            </a:r>
          </a:p>
          <a:p>
            <a:endParaRPr lang="nl-NL" altLang="nl-NL" dirty="0"/>
          </a:p>
          <a:p>
            <a:r>
              <a:rPr lang="nl-NL" altLang="nl-NL" dirty="0"/>
              <a:t>≤  8 sessies:                     83,4  %</a:t>
            </a:r>
          </a:p>
        </p:txBody>
      </p:sp>
    </p:spTree>
    <p:extLst>
      <p:ext uri="{BB962C8B-B14F-4D97-AF65-F5344CB8AC3E}">
        <p14:creationId xmlns:p14="http://schemas.microsoft.com/office/powerpoint/2010/main" val="146024160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7544" y="358775"/>
            <a:ext cx="8025581" cy="1008063"/>
          </a:xfrm>
        </p:spPr>
        <p:txBody>
          <a:bodyPr/>
          <a:lstStyle/>
          <a:p>
            <a:r>
              <a:rPr lang="nl-BE" dirty="0"/>
              <a:t>Conclusie op basis OQ-45 </a:t>
            </a:r>
            <a:endParaRPr lang="nl-NL" dirty="0"/>
          </a:p>
        </p:txBody>
      </p:sp>
      <p:sp>
        <p:nvSpPr>
          <p:cNvPr id="3075" name="Rectangle 3"/>
          <p:cNvSpPr>
            <a:spLocks noGrp="1" noChangeArrowheads="1"/>
          </p:cNvSpPr>
          <p:nvPr>
            <p:ph type="body" idx="1"/>
          </p:nvPr>
        </p:nvSpPr>
        <p:spPr>
          <a:xfrm>
            <a:off x="539552" y="1268760"/>
            <a:ext cx="7992888" cy="4608512"/>
          </a:xfrm>
        </p:spPr>
        <p:txBody>
          <a:bodyPr>
            <a:normAutofit fontScale="77500" lnSpcReduction="20000"/>
          </a:bodyPr>
          <a:lstStyle/>
          <a:p>
            <a:pPr>
              <a:buNone/>
            </a:pPr>
            <a:endParaRPr lang="nl-BE" dirty="0">
              <a:solidFill>
                <a:schemeClr val="tx2"/>
              </a:solidFill>
            </a:endParaRPr>
          </a:p>
          <a:p>
            <a:pPr>
              <a:buFont typeface="Wingdings" pitchFamily="2" charset="2"/>
              <a:buChar char="ü"/>
            </a:pPr>
            <a:r>
              <a:rPr lang="nl-NL" dirty="0" err="1"/>
              <a:t>Ptn</a:t>
            </a:r>
            <a:r>
              <a:rPr lang="nl-NL" dirty="0"/>
              <a:t>. snel terug op rails en </a:t>
            </a:r>
            <a:r>
              <a:rPr lang="nl-BE" dirty="0" err="1"/>
              <a:t>remoralisatie</a:t>
            </a:r>
            <a:r>
              <a:rPr lang="nl-BE" dirty="0"/>
              <a:t> in de loop van eerste 3 gesprekken</a:t>
            </a:r>
          </a:p>
          <a:p>
            <a:pPr>
              <a:buFont typeface="Wingdings" pitchFamily="2" charset="2"/>
              <a:buChar char="ü"/>
            </a:pPr>
            <a:endParaRPr lang="nl-BE" dirty="0"/>
          </a:p>
          <a:p>
            <a:pPr>
              <a:buFont typeface="Wingdings" pitchFamily="2" charset="2"/>
              <a:buChar char="ü"/>
            </a:pPr>
            <a:r>
              <a:rPr lang="en-US" dirty="0"/>
              <a:t>Cohen’s d effect sizes </a:t>
            </a:r>
            <a:r>
              <a:rPr lang="en-US" dirty="0" err="1"/>
              <a:t>voor</a:t>
            </a:r>
            <a:r>
              <a:rPr lang="en-US" dirty="0"/>
              <a:t> T1-T3, d = .85 </a:t>
            </a:r>
            <a:r>
              <a:rPr lang="en-US" dirty="0" err="1"/>
              <a:t>voor</a:t>
            </a:r>
            <a:r>
              <a:rPr lang="en-US" dirty="0"/>
              <a:t> OQ-</a:t>
            </a:r>
            <a:r>
              <a:rPr lang="en-US" dirty="0" err="1"/>
              <a:t>totaal</a:t>
            </a:r>
            <a:endParaRPr lang="en-US" dirty="0"/>
          </a:p>
          <a:p>
            <a:pPr>
              <a:buFont typeface="Wingdings" pitchFamily="2" charset="2"/>
              <a:buChar char="ü"/>
            </a:pPr>
            <a:endParaRPr lang="nl-BE" dirty="0"/>
          </a:p>
          <a:p>
            <a:pPr>
              <a:buFont typeface="Wingdings" pitchFamily="2" charset="2"/>
              <a:buChar char="ü"/>
            </a:pPr>
            <a:r>
              <a:rPr lang="en-US" dirty="0"/>
              <a:t>RCI </a:t>
            </a:r>
            <a:r>
              <a:rPr lang="nl-BE" dirty="0"/>
              <a:t>&gt; 14 punten verschil pre – post meting</a:t>
            </a:r>
            <a:endParaRPr lang="nl-NL" dirty="0"/>
          </a:p>
          <a:p>
            <a:pPr>
              <a:buNone/>
            </a:pPr>
            <a:r>
              <a:rPr lang="nl-BE" dirty="0"/>
              <a:t>		</a:t>
            </a:r>
          </a:p>
          <a:p>
            <a:pPr>
              <a:buNone/>
            </a:pPr>
            <a:endParaRPr lang="nl-BE" dirty="0"/>
          </a:p>
          <a:p>
            <a:pPr>
              <a:buNone/>
            </a:pPr>
            <a:endParaRPr lang="nl-BE" dirty="0"/>
          </a:p>
          <a:p>
            <a:pPr>
              <a:buNone/>
            </a:pPr>
            <a:r>
              <a:rPr lang="nl-NL" dirty="0"/>
              <a:t/>
            </a:r>
            <a:br>
              <a:rPr lang="nl-NL" dirty="0"/>
            </a:br>
            <a:endParaRPr lang="nl-NL" dirty="0"/>
          </a:p>
          <a:p>
            <a:pPr>
              <a:buNone/>
            </a:pPr>
            <a:endParaRPr lang="nl-BE" dirty="0"/>
          </a:p>
          <a:p>
            <a:endParaRPr lang="nl-BE" dirty="0"/>
          </a:p>
          <a:p>
            <a:endParaRPr lang="nl-BE" dirty="0"/>
          </a:p>
          <a:p>
            <a:pPr>
              <a:buNone/>
            </a:pPr>
            <a:endParaRPr lang="nl-BE" dirty="0"/>
          </a:p>
          <a:p>
            <a:endParaRPr lang="nl-BE" dirty="0"/>
          </a:p>
          <a:p>
            <a:endParaRPr lang="nl-BE" dirty="0"/>
          </a:p>
          <a:p>
            <a:pPr lvl="1">
              <a:buFontTx/>
              <a:buNone/>
            </a:pPr>
            <a:endParaRPr lang="nl-NL" sz="1600" dirty="0"/>
          </a:p>
          <a:p>
            <a:endParaRPr lang="nl-NL" dirty="0"/>
          </a:p>
        </p:txBody>
      </p:sp>
      <p:sp>
        <p:nvSpPr>
          <p:cNvPr id="4" name="Tijdelijke aanduiding voor dianummer 3"/>
          <p:cNvSpPr>
            <a:spLocks noGrp="1"/>
          </p:cNvSpPr>
          <p:nvPr>
            <p:ph type="sldNum" sz="quarter" idx="12"/>
          </p:nvPr>
        </p:nvSpPr>
        <p:spPr/>
        <p:txBody>
          <a:bodyPr/>
          <a:lstStyle/>
          <a:p>
            <a:r>
              <a:rPr lang="nl-NL" dirty="0"/>
              <a:t> </a:t>
            </a:r>
          </a:p>
        </p:txBody>
      </p:sp>
      <p:sp>
        <p:nvSpPr>
          <p:cNvPr id="7" name="Tijdelijke aanduiding voor voettekst 6"/>
          <p:cNvSpPr>
            <a:spLocks noGrp="1"/>
          </p:cNvSpPr>
          <p:nvPr>
            <p:ph type="ftr" sz="quarter" idx="11"/>
          </p:nvPr>
        </p:nvSpPr>
        <p:spPr>
          <a:xfrm>
            <a:off x="395536" y="6297613"/>
            <a:ext cx="7605488" cy="360362"/>
          </a:xfrm>
        </p:spPr>
        <p:txBody>
          <a:bodyPr/>
          <a:lstStyle/>
          <a:p>
            <a:pPr algn="l"/>
            <a:endParaRPr lang="nl-NL" dirty="0"/>
          </a:p>
        </p:txBody>
      </p:sp>
    </p:spTree>
    <p:extLst>
      <p:ext uri="{BB962C8B-B14F-4D97-AF65-F5344CB8AC3E}">
        <p14:creationId xmlns:p14="http://schemas.microsoft.com/office/powerpoint/2010/main" val="45289242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7544" y="358775"/>
            <a:ext cx="8025581" cy="1008063"/>
          </a:xfrm>
        </p:spPr>
        <p:txBody>
          <a:bodyPr>
            <a:normAutofit/>
          </a:bodyPr>
          <a:lstStyle/>
          <a:p>
            <a:r>
              <a:rPr lang="nl-BE" sz="4000" dirty="0"/>
              <a:t>Conclusie  op basis UCL </a:t>
            </a:r>
            <a:endParaRPr lang="nl-NL" sz="4000" dirty="0"/>
          </a:p>
        </p:txBody>
      </p:sp>
      <p:sp>
        <p:nvSpPr>
          <p:cNvPr id="3075" name="Rectangle 3"/>
          <p:cNvSpPr>
            <a:spLocks noGrp="1" noChangeArrowheads="1"/>
          </p:cNvSpPr>
          <p:nvPr>
            <p:ph type="body" idx="1"/>
          </p:nvPr>
        </p:nvSpPr>
        <p:spPr>
          <a:xfrm>
            <a:off x="539552" y="928670"/>
            <a:ext cx="7992888" cy="5357850"/>
          </a:xfrm>
        </p:spPr>
        <p:txBody>
          <a:bodyPr>
            <a:normAutofit fontScale="92500" lnSpcReduction="20000"/>
          </a:bodyPr>
          <a:lstStyle/>
          <a:p>
            <a:pPr>
              <a:buNone/>
            </a:pPr>
            <a:endParaRPr lang="nl-BE" dirty="0">
              <a:solidFill>
                <a:schemeClr val="tx2"/>
              </a:solidFill>
            </a:endParaRPr>
          </a:p>
          <a:p>
            <a:pPr>
              <a:buNone/>
            </a:pPr>
            <a:r>
              <a:rPr lang="nl-BE" dirty="0"/>
              <a:t>	</a:t>
            </a:r>
            <a:endParaRPr lang="nl-BE" sz="2400" dirty="0"/>
          </a:p>
          <a:p>
            <a:pPr>
              <a:buFont typeface="Wingdings" pitchFamily="2" charset="2"/>
              <a:buChar char="ü"/>
            </a:pPr>
            <a:r>
              <a:rPr lang="nl-BE" dirty="0"/>
              <a:t>Passief reactiepatroon ↓↓ over de hele lijn, parallel met </a:t>
            </a:r>
            <a:r>
              <a:rPr lang="nl-BE" dirty="0" err="1"/>
              <a:t>remoralisatie</a:t>
            </a:r>
            <a:r>
              <a:rPr lang="nl-BE" dirty="0"/>
              <a:t> en klachten, </a:t>
            </a:r>
            <a:r>
              <a:rPr lang="nl-BE" dirty="0" err="1"/>
              <a:t>Cohen’s</a:t>
            </a:r>
            <a:r>
              <a:rPr lang="nl-BE" dirty="0"/>
              <a:t> d = .90</a:t>
            </a:r>
          </a:p>
          <a:p>
            <a:pPr>
              <a:buFont typeface="Wingdings" pitchFamily="2" charset="2"/>
              <a:buChar char="ü"/>
            </a:pPr>
            <a:endParaRPr lang="nl-BE" dirty="0"/>
          </a:p>
          <a:p>
            <a:pPr>
              <a:buFont typeface="Wingdings" pitchFamily="2" charset="2"/>
              <a:buChar char="ü"/>
            </a:pPr>
            <a:r>
              <a:rPr lang="nl-BE" dirty="0"/>
              <a:t>Vanaf het 3</a:t>
            </a:r>
            <a:r>
              <a:rPr lang="nl-BE" baseline="30000" dirty="0"/>
              <a:t>e</a:t>
            </a:r>
            <a:r>
              <a:rPr lang="nl-BE" dirty="0"/>
              <a:t> gesprek tot einde: </a:t>
            </a:r>
          </a:p>
          <a:p>
            <a:pPr lvl="2">
              <a:buNone/>
            </a:pPr>
            <a:r>
              <a:rPr lang="nl-BE" sz="2400" dirty="0"/>
              <a:t>Situatiegericht: actief aanpakken ↑ en vermijding ↓</a:t>
            </a:r>
          </a:p>
          <a:p>
            <a:pPr lvl="2">
              <a:buNone/>
            </a:pPr>
            <a:r>
              <a:rPr lang="nl-BE" sz="2400" dirty="0"/>
              <a:t>Spanningsreductie: sociale steun ↑</a:t>
            </a:r>
          </a:p>
          <a:p>
            <a:pPr>
              <a:buNone/>
            </a:pPr>
            <a:r>
              <a:rPr lang="nl-BE" dirty="0"/>
              <a:t>		</a:t>
            </a:r>
            <a:r>
              <a:rPr lang="nl-BE" sz="2600" dirty="0"/>
              <a:t>Perceptie: jezelf geruststellen ↑ en passief r. </a:t>
            </a:r>
            <a:r>
              <a:rPr lang="nl-BE" sz="2600" dirty="0" err="1"/>
              <a:t>patr</a:t>
            </a:r>
            <a:r>
              <a:rPr lang="nl-BE" sz="2600" dirty="0"/>
              <a:t>. ↓↓</a:t>
            </a:r>
          </a:p>
          <a:p>
            <a:pPr>
              <a:buNone/>
            </a:pPr>
            <a:r>
              <a:rPr lang="nl-NL" dirty="0"/>
              <a:t/>
            </a:r>
            <a:br>
              <a:rPr lang="nl-NL" dirty="0"/>
            </a:br>
            <a:endParaRPr lang="nl-NL" dirty="0"/>
          </a:p>
          <a:p>
            <a:pPr>
              <a:buNone/>
            </a:pPr>
            <a:endParaRPr lang="nl-BE" dirty="0"/>
          </a:p>
          <a:p>
            <a:endParaRPr lang="nl-BE" dirty="0"/>
          </a:p>
          <a:p>
            <a:endParaRPr lang="nl-BE" dirty="0"/>
          </a:p>
          <a:p>
            <a:pPr>
              <a:buNone/>
            </a:pPr>
            <a:endParaRPr lang="nl-BE" dirty="0"/>
          </a:p>
          <a:p>
            <a:endParaRPr lang="nl-BE" dirty="0"/>
          </a:p>
          <a:p>
            <a:endParaRPr lang="nl-BE" dirty="0"/>
          </a:p>
          <a:p>
            <a:pPr lvl="1">
              <a:buFontTx/>
              <a:buNone/>
            </a:pPr>
            <a:endParaRPr lang="nl-NL" sz="1600" dirty="0"/>
          </a:p>
          <a:p>
            <a:endParaRPr lang="nl-NL" dirty="0"/>
          </a:p>
        </p:txBody>
      </p:sp>
      <p:sp>
        <p:nvSpPr>
          <p:cNvPr id="4" name="Tijdelijke aanduiding voor dianummer 3"/>
          <p:cNvSpPr>
            <a:spLocks noGrp="1"/>
          </p:cNvSpPr>
          <p:nvPr>
            <p:ph type="sldNum" sz="quarter" idx="12"/>
          </p:nvPr>
        </p:nvSpPr>
        <p:spPr/>
        <p:txBody>
          <a:bodyPr/>
          <a:lstStyle/>
          <a:p>
            <a:r>
              <a:rPr lang="nl-NL" dirty="0"/>
              <a:t> </a:t>
            </a:r>
            <a:fld id="{904300C3-2A25-4F11-8D18-B9661D759E01}" type="slidenum">
              <a:rPr lang="nl-NL" smtClean="0"/>
              <a:pPr/>
              <a:t>117</a:t>
            </a:fld>
            <a:endParaRPr lang="nl-NL" dirty="0"/>
          </a:p>
        </p:txBody>
      </p:sp>
      <p:sp>
        <p:nvSpPr>
          <p:cNvPr id="7" name="Tijdelijke aanduiding voor voettekst 6"/>
          <p:cNvSpPr>
            <a:spLocks noGrp="1"/>
          </p:cNvSpPr>
          <p:nvPr>
            <p:ph type="ftr" sz="quarter" idx="11"/>
          </p:nvPr>
        </p:nvSpPr>
        <p:spPr>
          <a:xfrm>
            <a:off x="395536" y="6297613"/>
            <a:ext cx="7462612" cy="360362"/>
          </a:xfrm>
        </p:spPr>
        <p:txBody>
          <a:bodyPr/>
          <a:lstStyle/>
          <a:p>
            <a:pPr algn="l"/>
            <a:endParaRPr lang="nl-NL" dirty="0"/>
          </a:p>
        </p:txBody>
      </p:sp>
    </p:spTree>
    <p:extLst>
      <p:ext uri="{BB962C8B-B14F-4D97-AF65-F5344CB8AC3E}">
        <p14:creationId xmlns:p14="http://schemas.microsoft.com/office/powerpoint/2010/main" val="701724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Mevrouw Jansen</a:t>
            </a:r>
            <a:br>
              <a:rPr lang="nl-NL" dirty="0"/>
            </a:br>
            <a:r>
              <a:rPr lang="nl-NL" sz="3100" dirty="0"/>
              <a:t>(oefening zoekproces)</a:t>
            </a:r>
          </a:p>
        </p:txBody>
      </p:sp>
      <p:sp>
        <p:nvSpPr>
          <p:cNvPr id="3" name="Tijdelijke aanduiding voor inhoud 2"/>
          <p:cNvSpPr>
            <a:spLocks noGrp="1"/>
          </p:cNvSpPr>
          <p:nvPr>
            <p:ph idx="1"/>
          </p:nvPr>
        </p:nvSpPr>
        <p:spPr/>
        <p:txBody>
          <a:bodyPr/>
          <a:lstStyle/>
          <a:p>
            <a:pPr marL="0" indent="0">
              <a:buNone/>
            </a:pPr>
            <a:r>
              <a:rPr lang="nl-NL" dirty="0"/>
              <a:t>Hoe maak je een start ?</a:t>
            </a:r>
          </a:p>
          <a:p>
            <a:pPr marL="0" indent="0">
              <a:buNone/>
            </a:pPr>
            <a:r>
              <a:rPr lang="nl-NL" dirty="0"/>
              <a:t>Werk uit in de vorm van een KOP </a:t>
            </a:r>
            <a:r>
              <a:rPr lang="nl-NL" dirty="0" smtClean="0"/>
              <a:t>– schema</a:t>
            </a:r>
          </a:p>
          <a:p>
            <a:endParaRPr lang="nl-NL" dirty="0"/>
          </a:p>
          <a:p>
            <a:pPr marL="0" indent="0">
              <a:buNone/>
            </a:pPr>
            <a:r>
              <a:rPr lang="nl-NL" sz="2400" dirty="0" smtClean="0"/>
              <a:t>NB denk aan: werkrelatie; casus concept; behandelplanning</a:t>
            </a:r>
            <a:endParaRPr lang="nl-NL" sz="2400" dirty="0"/>
          </a:p>
        </p:txBody>
      </p:sp>
    </p:spTree>
    <p:extLst>
      <p:ext uri="{BB962C8B-B14F-4D97-AF65-F5344CB8AC3E}">
        <p14:creationId xmlns:p14="http://schemas.microsoft.com/office/powerpoint/2010/main" val="8214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ED2A4D2-2274-442C-A4AE-E643552EDCC6}"/>
              </a:ext>
            </a:extLst>
          </p:cNvPr>
          <p:cNvSpPr>
            <a:spLocks noGrp="1"/>
          </p:cNvSpPr>
          <p:nvPr>
            <p:ph type="title"/>
          </p:nvPr>
        </p:nvSpPr>
        <p:spPr/>
        <p:txBody>
          <a:bodyPr/>
          <a:lstStyle/>
          <a:p>
            <a:r>
              <a:rPr lang="nl-NL" dirty="0"/>
              <a:t>Video </a:t>
            </a:r>
            <a:r>
              <a:rPr lang="nl-NL"/>
              <a:t>+ toelichting</a:t>
            </a:r>
            <a:endParaRPr lang="en-US"/>
          </a:p>
        </p:txBody>
      </p:sp>
      <p:sp>
        <p:nvSpPr>
          <p:cNvPr id="3" name="Tijdelijke aanduiding voor inhoud 2">
            <a:extLst>
              <a:ext uri="{FF2B5EF4-FFF2-40B4-BE49-F238E27FC236}">
                <a16:creationId xmlns="" xmlns:a16="http://schemas.microsoft.com/office/drawing/2014/main" id="{5AB5753C-97C0-4815-BEBA-50476251626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88877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098" name="Picture 2" descr="E:\2 (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rot="5400000">
            <a:off x="1763688" y="1600200"/>
            <a:ext cx="582562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3412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Samengevat:</a:t>
            </a:r>
          </a:p>
        </p:txBody>
      </p:sp>
      <p:sp>
        <p:nvSpPr>
          <p:cNvPr id="3" name="Tijdelijke aanduiding voor inhoud 2"/>
          <p:cNvSpPr>
            <a:spLocks noGrp="1"/>
          </p:cNvSpPr>
          <p:nvPr>
            <p:ph idx="1"/>
          </p:nvPr>
        </p:nvSpPr>
        <p:spPr/>
        <p:txBody>
          <a:bodyPr>
            <a:normAutofit fontScale="92500" lnSpcReduction="10000"/>
          </a:bodyPr>
          <a:lstStyle/>
          <a:p>
            <a:r>
              <a:rPr lang="nl-NL" dirty="0"/>
              <a:t>1. bevraag klacht</a:t>
            </a:r>
          </a:p>
          <a:p>
            <a:r>
              <a:rPr lang="nl-NL" dirty="0"/>
              <a:t>2. inventariseer levensdomeinen</a:t>
            </a:r>
          </a:p>
          <a:p>
            <a:r>
              <a:rPr lang="nl-NL" dirty="0"/>
              <a:t>3. luister naar </a:t>
            </a:r>
            <a:r>
              <a:rPr lang="nl-NL" b="1" i="1" dirty="0"/>
              <a:t>“zelfpresentatie”, </a:t>
            </a:r>
            <a:r>
              <a:rPr lang="nl-NL" dirty="0"/>
              <a:t>maak voorlopige hypothese over “P “ van patiënt</a:t>
            </a:r>
          </a:p>
          <a:p>
            <a:r>
              <a:rPr lang="nl-NL" dirty="0"/>
              <a:t>4. Relateer aan uitkomsten vragenlijsten</a:t>
            </a:r>
          </a:p>
          <a:p>
            <a:r>
              <a:rPr lang="nl-NL" dirty="0"/>
              <a:t>5. Leg je hypothese over “P “ in discussie</a:t>
            </a:r>
          </a:p>
          <a:p>
            <a:r>
              <a:rPr lang="nl-NL" dirty="0"/>
              <a:t>6. Bespreek voorlopig K = O x P schema</a:t>
            </a:r>
          </a:p>
          <a:p>
            <a:r>
              <a:rPr lang="nl-NL" dirty="0"/>
              <a:t>7. Formuleer huiswerk </a:t>
            </a:r>
            <a:r>
              <a:rPr lang="nl-NL" dirty="0" err="1"/>
              <a:t>itv</a:t>
            </a:r>
            <a:r>
              <a:rPr lang="nl-NL" dirty="0"/>
              <a:t>: terugkijken; verder werken (in KOP online) en observeren.</a:t>
            </a:r>
          </a:p>
        </p:txBody>
      </p:sp>
    </p:spTree>
    <p:extLst>
      <p:ext uri="{BB962C8B-B14F-4D97-AF65-F5344CB8AC3E}">
        <p14:creationId xmlns:p14="http://schemas.microsoft.com/office/powerpoint/2010/main" val="979565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3600" dirty="0" smtClean="0"/>
              <a:t>Wat hoor je in de zelfpresentatie van patiënt over:</a:t>
            </a:r>
            <a:endParaRPr lang="nl-NL" sz="3600" dirty="0"/>
          </a:p>
        </p:txBody>
      </p:sp>
      <p:sp>
        <p:nvSpPr>
          <p:cNvPr id="3" name="Tijdelijke aanduiding voor inhoud 2"/>
          <p:cNvSpPr>
            <a:spLocks noGrp="1"/>
          </p:cNvSpPr>
          <p:nvPr>
            <p:ph idx="1"/>
          </p:nvPr>
        </p:nvSpPr>
        <p:spPr/>
        <p:txBody>
          <a:bodyPr>
            <a:normAutofit fontScale="85000" lnSpcReduction="20000"/>
          </a:bodyPr>
          <a:lstStyle/>
          <a:p>
            <a:r>
              <a:rPr lang="nl-NL" dirty="0" smtClean="0"/>
              <a:t>Pessimisme:               0--------------------------------10</a:t>
            </a:r>
          </a:p>
          <a:p>
            <a:r>
              <a:rPr lang="nl-NL" dirty="0" smtClean="0"/>
              <a:t>Verantwoordelijk-</a:t>
            </a:r>
          </a:p>
          <a:p>
            <a:r>
              <a:rPr lang="nl-NL" dirty="0" err="1" smtClean="0"/>
              <a:t>heidgevoel</a:t>
            </a:r>
            <a:r>
              <a:rPr lang="nl-NL" dirty="0" smtClean="0"/>
              <a:t>:                 0--------------------------------10</a:t>
            </a:r>
          </a:p>
          <a:p>
            <a:r>
              <a:rPr lang="nl-NL" dirty="0" smtClean="0"/>
              <a:t>Leiden / initiatief:      0--------------------------------10</a:t>
            </a:r>
          </a:p>
          <a:p>
            <a:r>
              <a:rPr lang="nl-NL" dirty="0" smtClean="0"/>
              <a:t>Rigiditeit:                     0--------------------------------10</a:t>
            </a:r>
          </a:p>
          <a:p>
            <a:r>
              <a:rPr lang="nl-NL" dirty="0" smtClean="0"/>
              <a:t>Doorzettings-</a:t>
            </a:r>
          </a:p>
          <a:p>
            <a:r>
              <a:rPr lang="nl-NL" dirty="0" smtClean="0"/>
              <a:t>vermogen:                   0--------------------------------10</a:t>
            </a:r>
          </a:p>
          <a:p>
            <a:r>
              <a:rPr lang="nl-NL" dirty="0" smtClean="0"/>
              <a:t>Egoïsme:                      0--------------------------------10</a:t>
            </a:r>
          </a:p>
          <a:p>
            <a:r>
              <a:rPr lang="nl-NL" dirty="0" smtClean="0"/>
              <a:t>Faalangst:                    0--------------------------------10</a:t>
            </a:r>
          </a:p>
          <a:p>
            <a:r>
              <a:rPr lang="nl-NL" dirty="0" smtClean="0"/>
              <a:t>Andere kenmerkende zaken </a:t>
            </a:r>
            <a:endParaRPr lang="nl-NL" dirty="0"/>
          </a:p>
        </p:txBody>
      </p:sp>
    </p:spTree>
    <p:extLst>
      <p:ext uri="{BB962C8B-B14F-4D97-AF65-F5344CB8AC3E}">
        <p14:creationId xmlns:p14="http://schemas.microsoft.com/office/powerpoint/2010/main" val="374982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Hulpschema zelfpresentatie</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b="1" dirty="0" smtClean="0"/>
              <a:t>Basis veiligheid </a:t>
            </a:r>
            <a:r>
              <a:rPr lang="nl-NL" sz="2800" dirty="0" smtClean="0"/>
              <a:t>(zelfvertrouwen; vertrouwen </a:t>
            </a:r>
            <a:r>
              <a:rPr lang="nl-NL" sz="2800" dirty="0" err="1" smtClean="0"/>
              <a:t>i.a</a:t>
            </a:r>
            <a:r>
              <a:rPr lang="nl-NL" sz="2800" dirty="0" smtClean="0"/>
              <a:t>.)</a:t>
            </a:r>
          </a:p>
          <a:p>
            <a:pPr marL="0" indent="0">
              <a:buNone/>
            </a:pPr>
            <a:r>
              <a:rPr lang="nl-NL" sz="2800" dirty="0" smtClean="0"/>
              <a:t>0-------------25---------------50-------------75------------100</a:t>
            </a:r>
          </a:p>
          <a:p>
            <a:pPr marL="0" indent="0">
              <a:buNone/>
            </a:pPr>
            <a:r>
              <a:rPr lang="nl-NL" b="1" dirty="0" smtClean="0"/>
              <a:t>Kenmerken coping</a:t>
            </a:r>
          </a:p>
          <a:p>
            <a:r>
              <a:rPr lang="nl-NL" dirty="0" smtClean="0"/>
              <a:t>Leider--------------------------------------------Volger</a:t>
            </a:r>
          </a:p>
          <a:p>
            <a:r>
              <a:rPr lang="nl-NL" dirty="0" smtClean="0"/>
              <a:t>Open-------------------------------------------Gesloten</a:t>
            </a:r>
          </a:p>
          <a:p>
            <a:r>
              <a:rPr lang="nl-NL" dirty="0" smtClean="0"/>
              <a:t>Star-------------------------------------------------Grillig</a:t>
            </a:r>
          </a:p>
          <a:p>
            <a:r>
              <a:rPr lang="nl-NL" dirty="0" smtClean="0"/>
              <a:t>Faalangst----------------------------Onverschrokken</a:t>
            </a:r>
          </a:p>
          <a:p>
            <a:r>
              <a:rPr lang="nl-NL" dirty="0" smtClean="0"/>
              <a:t>Pessimist--------------------------------------Optimist</a:t>
            </a:r>
          </a:p>
          <a:p>
            <a:r>
              <a:rPr lang="nl-NL" dirty="0" err="1" smtClean="0"/>
              <a:t>Aanpakker</a:t>
            </a:r>
            <a:r>
              <a:rPr lang="nl-NL" dirty="0" smtClean="0"/>
              <a:t>----------------------------------</a:t>
            </a:r>
            <a:r>
              <a:rPr lang="nl-NL" dirty="0" err="1" smtClean="0"/>
              <a:t>Afwachter</a:t>
            </a:r>
            <a:endParaRPr lang="nl-NL" dirty="0" smtClean="0"/>
          </a:p>
          <a:p>
            <a:r>
              <a:rPr lang="nl-NL" dirty="0" smtClean="0"/>
              <a:t>Plichten voorop---------------Ontspanning voorop</a:t>
            </a:r>
            <a:endParaRPr lang="nl-NL" dirty="0"/>
          </a:p>
        </p:txBody>
      </p:sp>
    </p:spTree>
    <p:extLst>
      <p:ext uri="{BB962C8B-B14F-4D97-AF65-F5344CB8AC3E}">
        <p14:creationId xmlns:p14="http://schemas.microsoft.com/office/powerpoint/2010/main" val="3305022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Nogmaals kenmerken coping</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899060770"/>
              </p:ext>
            </p:extLst>
          </p:nvPr>
        </p:nvGraphicFramePr>
        <p:xfrm>
          <a:off x="457200" y="1600200"/>
          <a:ext cx="8229600" cy="23926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nl-NL" dirty="0" smtClean="0"/>
                        <a:t>dictator</a:t>
                      </a:r>
                      <a:endParaRPr lang="nl-NL" dirty="0"/>
                    </a:p>
                  </a:txBody>
                  <a:tcPr/>
                </a:tc>
                <a:tc>
                  <a:txBody>
                    <a:bodyPr/>
                    <a:lstStyle/>
                    <a:p>
                      <a:r>
                        <a:rPr lang="nl-NL" dirty="0" smtClean="0"/>
                        <a:t>Leider / initiatief</a:t>
                      </a:r>
                      <a:endParaRPr lang="nl-NL" dirty="0"/>
                    </a:p>
                  </a:txBody>
                  <a:tcPr/>
                </a:tc>
                <a:tc>
                  <a:txBody>
                    <a:bodyPr/>
                    <a:lstStyle/>
                    <a:p>
                      <a:endParaRPr lang="nl-NL"/>
                    </a:p>
                  </a:txBody>
                  <a:tcPr/>
                </a:tc>
                <a:tc>
                  <a:txBody>
                    <a:bodyPr/>
                    <a:lstStyle/>
                    <a:p>
                      <a:r>
                        <a:rPr lang="nl-NL" dirty="0" smtClean="0"/>
                        <a:t>Volger / </a:t>
                      </a:r>
                      <a:r>
                        <a:rPr lang="nl-NL" dirty="0" err="1" smtClean="0"/>
                        <a:t>mee-gaand</a:t>
                      </a:r>
                      <a:endParaRPr lang="nl-NL" dirty="0"/>
                    </a:p>
                  </a:txBody>
                  <a:tcPr/>
                </a:tc>
                <a:tc>
                  <a:txBody>
                    <a:bodyPr/>
                    <a:lstStyle/>
                    <a:p>
                      <a:r>
                        <a:rPr lang="nl-NL" dirty="0" smtClean="0"/>
                        <a:t>Onderdanig / slaags</a:t>
                      </a:r>
                      <a:endParaRPr lang="nl-NL" dirty="0"/>
                    </a:p>
                  </a:txBody>
                  <a:tcPr/>
                </a:tc>
              </a:tr>
              <a:tr h="370840">
                <a:tc>
                  <a:txBody>
                    <a:bodyPr/>
                    <a:lstStyle/>
                    <a:p>
                      <a:r>
                        <a:rPr lang="nl-NL" dirty="0" smtClean="0"/>
                        <a:t>Pessimist</a:t>
                      </a:r>
                      <a:endParaRPr lang="nl-NL" dirty="0"/>
                    </a:p>
                  </a:txBody>
                  <a:tcPr/>
                </a:tc>
                <a:tc>
                  <a:txBody>
                    <a:bodyPr/>
                    <a:lstStyle/>
                    <a:p>
                      <a:r>
                        <a:rPr lang="nl-NL" dirty="0" smtClean="0"/>
                        <a:t>Focus op risico</a:t>
                      </a:r>
                      <a:endParaRPr lang="nl-NL" dirty="0"/>
                    </a:p>
                  </a:txBody>
                  <a:tcPr/>
                </a:tc>
                <a:tc>
                  <a:txBody>
                    <a:bodyPr/>
                    <a:lstStyle/>
                    <a:p>
                      <a:endParaRPr lang="nl-NL"/>
                    </a:p>
                  </a:txBody>
                  <a:tcPr/>
                </a:tc>
                <a:tc>
                  <a:txBody>
                    <a:bodyPr/>
                    <a:lstStyle/>
                    <a:p>
                      <a:r>
                        <a:rPr lang="nl-NL" dirty="0" smtClean="0"/>
                        <a:t>Focus op kansen</a:t>
                      </a:r>
                      <a:endParaRPr lang="nl-NL" dirty="0"/>
                    </a:p>
                  </a:txBody>
                  <a:tcPr/>
                </a:tc>
                <a:tc>
                  <a:txBody>
                    <a:bodyPr/>
                    <a:lstStyle/>
                    <a:p>
                      <a:r>
                        <a:rPr lang="nl-NL" dirty="0" smtClean="0"/>
                        <a:t>optimist</a:t>
                      </a:r>
                      <a:endParaRPr lang="nl-NL" dirty="0"/>
                    </a:p>
                  </a:txBody>
                  <a:tcPr/>
                </a:tc>
              </a:tr>
              <a:tr h="370840">
                <a:tc>
                  <a:txBody>
                    <a:bodyPr/>
                    <a:lstStyle/>
                    <a:p>
                      <a:r>
                        <a:rPr lang="nl-NL" dirty="0" smtClean="0"/>
                        <a:t>Faalangstig</a:t>
                      </a:r>
                      <a:endParaRPr lang="nl-NL" dirty="0"/>
                    </a:p>
                  </a:txBody>
                  <a:tcPr/>
                </a:tc>
                <a:tc>
                  <a:txBody>
                    <a:bodyPr/>
                    <a:lstStyle/>
                    <a:p>
                      <a:r>
                        <a:rPr lang="nl-NL" dirty="0" smtClean="0"/>
                        <a:t>voorzichtig</a:t>
                      </a:r>
                      <a:endParaRPr lang="nl-NL" dirty="0"/>
                    </a:p>
                  </a:txBody>
                  <a:tcPr/>
                </a:tc>
                <a:tc>
                  <a:txBody>
                    <a:bodyPr/>
                    <a:lstStyle/>
                    <a:p>
                      <a:endParaRPr lang="nl-NL"/>
                    </a:p>
                  </a:txBody>
                  <a:tcPr/>
                </a:tc>
                <a:tc>
                  <a:txBody>
                    <a:bodyPr/>
                    <a:lstStyle/>
                    <a:p>
                      <a:r>
                        <a:rPr lang="nl-NL" dirty="0" smtClean="0"/>
                        <a:t>Optimistisch</a:t>
                      </a:r>
                      <a:endParaRPr lang="nl-NL" dirty="0"/>
                    </a:p>
                  </a:txBody>
                  <a:tcPr/>
                </a:tc>
                <a:tc>
                  <a:txBody>
                    <a:bodyPr/>
                    <a:lstStyle/>
                    <a:p>
                      <a:r>
                        <a:rPr lang="nl-NL" dirty="0" smtClean="0"/>
                        <a:t>roekeloos</a:t>
                      </a:r>
                      <a:endParaRPr lang="nl-NL" dirty="0"/>
                    </a:p>
                  </a:txBody>
                  <a:tcPr/>
                </a:tc>
              </a:tr>
              <a:tr h="370840">
                <a:tc>
                  <a:txBody>
                    <a:bodyPr/>
                    <a:lstStyle/>
                    <a:p>
                      <a:r>
                        <a:rPr lang="nl-NL" dirty="0" smtClean="0"/>
                        <a:t>Open</a:t>
                      </a:r>
                      <a:endParaRPr lang="nl-NL" dirty="0"/>
                    </a:p>
                  </a:txBody>
                  <a:tcPr/>
                </a:tc>
                <a:tc>
                  <a:txBody>
                    <a:bodyPr/>
                    <a:lstStyle/>
                    <a:p>
                      <a:endParaRPr lang="nl-NL" dirty="0"/>
                    </a:p>
                  </a:txBody>
                  <a:tcPr/>
                </a:tc>
                <a:tc>
                  <a:txBody>
                    <a:bodyPr/>
                    <a:lstStyle/>
                    <a:p>
                      <a:endParaRPr lang="nl-NL"/>
                    </a:p>
                  </a:txBody>
                  <a:tcPr/>
                </a:tc>
                <a:tc>
                  <a:txBody>
                    <a:bodyPr/>
                    <a:lstStyle/>
                    <a:p>
                      <a:r>
                        <a:rPr lang="nl-NL" dirty="0" smtClean="0"/>
                        <a:t>gereserveerd</a:t>
                      </a:r>
                      <a:endParaRPr lang="nl-NL" dirty="0"/>
                    </a:p>
                  </a:txBody>
                  <a:tcPr/>
                </a:tc>
                <a:tc>
                  <a:txBody>
                    <a:bodyPr/>
                    <a:lstStyle/>
                    <a:p>
                      <a:r>
                        <a:rPr lang="nl-NL" dirty="0" smtClean="0"/>
                        <a:t>gesloten</a:t>
                      </a:r>
                      <a:endParaRPr lang="nl-NL" dirty="0"/>
                    </a:p>
                  </a:txBody>
                  <a:tcPr/>
                </a:tc>
              </a:tr>
              <a:tr h="370840">
                <a:tc>
                  <a:txBody>
                    <a:bodyPr/>
                    <a:lstStyle/>
                    <a:p>
                      <a:r>
                        <a:rPr lang="nl-NL" dirty="0" smtClean="0"/>
                        <a:t>Star</a:t>
                      </a:r>
                      <a:endParaRPr lang="nl-NL" dirty="0"/>
                    </a:p>
                  </a:txBody>
                  <a:tcPr/>
                </a:tc>
                <a:tc>
                  <a:txBody>
                    <a:bodyPr/>
                    <a:lstStyle/>
                    <a:p>
                      <a:r>
                        <a:rPr lang="nl-NL" dirty="0" smtClean="0"/>
                        <a:t>Beheerst </a:t>
                      </a:r>
                      <a:endParaRPr lang="nl-NL" dirty="0"/>
                    </a:p>
                  </a:txBody>
                  <a:tcPr/>
                </a:tc>
                <a:tc>
                  <a:txBody>
                    <a:bodyPr/>
                    <a:lstStyle/>
                    <a:p>
                      <a:endParaRPr lang="nl-NL"/>
                    </a:p>
                  </a:txBody>
                  <a:tcPr/>
                </a:tc>
                <a:tc>
                  <a:txBody>
                    <a:bodyPr/>
                    <a:lstStyle/>
                    <a:p>
                      <a:r>
                        <a:rPr lang="nl-NL" dirty="0" smtClean="0"/>
                        <a:t>Flexibel </a:t>
                      </a:r>
                      <a:endParaRPr lang="nl-NL" dirty="0"/>
                    </a:p>
                  </a:txBody>
                  <a:tcPr/>
                </a:tc>
                <a:tc>
                  <a:txBody>
                    <a:bodyPr/>
                    <a:lstStyle/>
                    <a:p>
                      <a:r>
                        <a:rPr lang="nl-NL" dirty="0" smtClean="0"/>
                        <a:t>grillig</a:t>
                      </a:r>
                      <a:endParaRPr lang="nl-NL" dirty="0"/>
                    </a:p>
                  </a:txBody>
                  <a:tcPr/>
                </a:tc>
              </a:tr>
            </a:tbl>
          </a:graphicData>
        </a:graphic>
      </p:graphicFrame>
    </p:spTree>
    <p:extLst>
      <p:ext uri="{BB962C8B-B14F-4D97-AF65-F5344CB8AC3E}">
        <p14:creationId xmlns:p14="http://schemas.microsoft.com/office/powerpoint/2010/main" val="1245949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a:bodyPr>
          <a:lstStyle/>
          <a:p>
            <a:endParaRPr lang="nl-NL" sz="4800" dirty="0"/>
          </a:p>
          <a:p>
            <a:r>
              <a:rPr lang="nl-NL" sz="4800" dirty="0"/>
              <a:t>De belangrijkste onderdelen</a:t>
            </a:r>
          </a:p>
        </p:txBody>
      </p:sp>
    </p:spTree>
    <p:extLst>
      <p:ext uri="{BB962C8B-B14F-4D97-AF65-F5344CB8AC3E}">
        <p14:creationId xmlns:p14="http://schemas.microsoft.com/office/powerpoint/2010/main" val="336057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KOP-model in vogelvlucht</a:t>
            </a:r>
          </a:p>
        </p:txBody>
      </p:sp>
      <p:sp>
        <p:nvSpPr>
          <p:cNvPr id="3" name="Tijdelijke aanduiding voor inhoud 2"/>
          <p:cNvSpPr>
            <a:spLocks noGrp="1"/>
          </p:cNvSpPr>
          <p:nvPr>
            <p:ph idx="1"/>
          </p:nvPr>
        </p:nvSpPr>
        <p:spPr/>
        <p:txBody>
          <a:bodyPr>
            <a:normAutofit fontScale="77500" lnSpcReduction="20000"/>
          </a:bodyPr>
          <a:lstStyle/>
          <a:p>
            <a:r>
              <a:rPr lang="nl-NL" dirty="0"/>
              <a:t>Situering en context</a:t>
            </a:r>
          </a:p>
          <a:p>
            <a:r>
              <a:rPr lang="nl-NL" dirty="0"/>
              <a:t>Eerste </a:t>
            </a:r>
            <a:r>
              <a:rPr lang="nl-NL" dirty="0" smtClean="0"/>
              <a:t>uitvoering / intake</a:t>
            </a:r>
            <a:endParaRPr lang="nl-NL" dirty="0"/>
          </a:p>
          <a:p>
            <a:r>
              <a:rPr lang="nl-NL" dirty="0"/>
              <a:t>De belangrijkste onderdelen</a:t>
            </a:r>
          </a:p>
          <a:p>
            <a:r>
              <a:rPr lang="nl-NL" dirty="0"/>
              <a:t>Het proces</a:t>
            </a:r>
          </a:p>
          <a:p>
            <a:pPr lvl="1"/>
            <a:r>
              <a:rPr lang="nl-NL" dirty="0"/>
              <a:t>In 5 stappen van probleem naar oplossing</a:t>
            </a:r>
          </a:p>
          <a:p>
            <a:pPr lvl="2"/>
            <a:r>
              <a:rPr lang="nl-NL" dirty="0"/>
              <a:t>Geleide zelfhulp </a:t>
            </a:r>
            <a:r>
              <a:rPr lang="nl-NL" dirty="0" err="1"/>
              <a:t>FtF</a:t>
            </a:r>
            <a:r>
              <a:rPr lang="nl-NL" dirty="0"/>
              <a:t> + werkboek</a:t>
            </a:r>
          </a:p>
          <a:p>
            <a:pPr lvl="2"/>
            <a:r>
              <a:rPr lang="nl-NL" dirty="0"/>
              <a:t>Geleide zelfhulp </a:t>
            </a:r>
            <a:r>
              <a:rPr lang="nl-NL" dirty="0" err="1"/>
              <a:t>FtF</a:t>
            </a:r>
            <a:r>
              <a:rPr lang="nl-NL" dirty="0"/>
              <a:t> + KOP online</a:t>
            </a:r>
          </a:p>
          <a:p>
            <a:r>
              <a:rPr lang="nl-NL" dirty="0"/>
              <a:t>Praktijk</a:t>
            </a:r>
          </a:p>
          <a:p>
            <a:pPr lvl="1"/>
            <a:r>
              <a:rPr lang="nl-NL" dirty="0"/>
              <a:t>Uitvoering</a:t>
            </a:r>
          </a:p>
          <a:p>
            <a:pPr lvl="1"/>
            <a:r>
              <a:rPr lang="nl-NL" dirty="0"/>
              <a:t>trans-diagnostische visie</a:t>
            </a:r>
          </a:p>
          <a:p>
            <a:pPr lvl="1"/>
            <a:r>
              <a:rPr lang="nl-NL" dirty="0"/>
              <a:t>voorbeeld</a:t>
            </a:r>
          </a:p>
          <a:p>
            <a:r>
              <a:rPr lang="nl-NL" dirty="0"/>
              <a:t>Evidenties</a:t>
            </a:r>
          </a:p>
        </p:txBody>
      </p:sp>
    </p:spTree>
    <p:extLst>
      <p:ext uri="{BB962C8B-B14F-4D97-AF65-F5344CB8AC3E}">
        <p14:creationId xmlns:p14="http://schemas.microsoft.com/office/powerpoint/2010/main" val="236926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KOP-model: onderdelen</a:t>
            </a:r>
          </a:p>
        </p:txBody>
      </p:sp>
      <p:sp>
        <p:nvSpPr>
          <p:cNvPr id="3" name="Tijdelijke aanduiding voor inhoud 2"/>
          <p:cNvSpPr>
            <a:spLocks noGrp="1"/>
          </p:cNvSpPr>
          <p:nvPr>
            <p:ph idx="1"/>
          </p:nvPr>
        </p:nvSpPr>
        <p:spPr/>
        <p:txBody>
          <a:bodyPr>
            <a:normAutofit fontScale="85000" lnSpcReduction="20000"/>
          </a:bodyPr>
          <a:lstStyle/>
          <a:p>
            <a:r>
              <a:rPr lang="nl-NL" dirty="0"/>
              <a:t>KOP-schema</a:t>
            </a:r>
          </a:p>
          <a:p>
            <a:pPr lvl="1"/>
            <a:r>
              <a:rPr lang="nl-NL" dirty="0"/>
              <a:t>Inzoomen “O “</a:t>
            </a:r>
          </a:p>
          <a:p>
            <a:pPr lvl="1"/>
            <a:r>
              <a:rPr lang="nl-NL" dirty="0"/>
              <a:t>Inzoomen “P ‘</a:t>
            </a:r>
          </a:p>
          <a:p>
            <a:r>
              <a:rPr lang="nl-NL" dirty="0"/>
              <a:t>Samenhang / formule :  K  =  O  x  P</a:t>
            </a:r>
          </a:p>
          <a:p>
            <a:r>
              <a:rPr lang="nl-NL" dirty="0"/>
              <a:t>Doelen</a:t>
            </a:r>
          </a:p>
          <a:p>
            <a:r>
              <a:rPr lang="nl-NL" dirty="0"/>
              <a:t>P als balans</a:t>
            </a:r>
          </a:p>
          <a:p>
            <a:r>
              <a:rPr lang="nl-NL" dirty="0"/>
              <a:t>P als trans- diagnostische factor</a:t>
            </a:r>
          </a:p>
          <a:p>
            <a:r>
              <a:rPr lang="nl-NL" dirty="0"/>
              <a:t>Balans als basis voor gedragsverandering</a:t>
            </a:r>
          </a:p>
          <a:p>
            <a:endParaRPr lang="nl-NL" dirty="0"/>
          </a:p>
          <a:p>
            <a:r>
              <a:rPr lang="nl-NL" dirty="0"/>
              <a:t>Hulpmiddelen</a:t>
            </a:r>
          </a:p>
          <a:p>
            <a:r>
              <a:rPr lang="nl-NL" dirty="0"/>
              <a:t>Metaforen</a:t>
            </a:r>
          </a:p>
        </p:txBody>
      </p:sp>
    </p:spTree>
    <p:extLst>
      <p:ext uri="{BB962C8B-B14F-4D97-AF65-F5344CB8AC3E}">
        <p14:creationId xmlns:p14="http://schemas.microsoft.com/office/powerpoint/2010/main" val="3406546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nl-NL" altLang="nl-NL" sz="4000" dirty="0"/>
              <a:t>KOP –schema </a:t>
            </a:r>
            <a:r>
              <a:rPr lang="nl-NL" altLang="nl-NL" sz="2800" dirty="0"/>
              <a:t>(geleide exploratie</a:t>
            </a:r>
            <a:r>
              <a:rPr lang="nl-NL" altLang="nl-NL" sz="2800" dirty="0" smtClean="0"/>
              <a:t>)</a:t>
            </a:r>
            <a:br>
              <a:rPr lang="nl-NL" altLang="nl-NL" sz="2800" dirty="0" smtClean="0"/>
            </a:br>
            <a:r>
              <a:rPr lang="nl-NL" altLang="nl-NL" sz="2800" dirty="0" smtClean="0"/>
              <a:t>KOP </a:t>
            </a:r>
            <a:r>
              <a:rPr lang="nl-NL" altLang="nl-NL" sz="2800" dirty="0" err="1" smtClean="0"/>
              <a:t>o.l.</a:t>
            </a:r>
            <a:r>
              <a:rPr lang="nl-NL" altLang="nl-NL" sz="2800" dirty="0" smtClean="0"/>
              <a:t>: Stap 2. “wat is het KOP schema”; “Claudia”; “accepteren” [= prelude “O uitwerken; P in beeld]</a:t>
            </a:r>
            <a:endParaRPr lang="nl-NL" altLang="nl-NL" sz="2800" dirty="0">
              <a:solidFill>
                <a:srgbClr val="00B0F0"/>
              </a:solidFill>
            </a:endParaRPr>
          </a:p>
        </p:txBody>
      </p:sp>
      <p:graphicFrame>
        <p:nvGraphicFramePr>
          <p:cNvPr id="59421" name="Group 29"/>
          <p:cNvGraphicFramePr>
            <a:graphicFrameLocks noGrp="1"/>
          </p:cNvGraphicFramePr>
          <p:nvPr>
            <p:ph idx="1"/>
          </p:nvPr>
        </p:nvGraphicFramePr>
        <p:xfrm>
          <a:off x="457200" y="1989138"/>
          <a:ext cx="8229600" cy="3787774"/>
        </p:xfrm>
        <a:graphic>
          <a:graphicData uri="http://schemas.openxmlformats.org/drawingml/2006/table">
            <a:tbl>
              <a:tblPr/>
              <a:tblGrid>
                <a:gridCol w="2314575">
                  <a:extLst>
                    <a:ext uri="{9D8B030D-6E8A-4147-A177-3AD203B41FA5}">
                      <a16:colId xmlns="" xmlns:a16="http://schemas.microsoft.com/office/drawing/2014/main" val="20000"/>
                    </a:ext>
                  </a:extLst>
                </a:gridCol>
                <a:gridCol w="5915025">
                  <a:extLst>
                    <a:ext uri="{9D8B030D-6E8A-4147-A177-3AD203B41FA5}">
                      <a16:colId xmlns="" xmlns:a16="http://schemas.microsoft.com/office/drawing/2014/main" val="20001"/>
                    </a:ext>
                  </a:extLst>
                </a:gridCol>
              </a:tblGrid>
              <a:tr h="51814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800" b="0" i="0" u="none" strike="noStrike" cap="none" normalizeH="0" baseline="0" dirty="0">
                        <a:ln>
                          <a:noFill/>
                        </a:ln>
                        <a:solidFill>
                          <a:schemeClr val="tx1"/>
                        </a:solidFill>
                        <a:effectLst/>
                        <a:latin typeface="Arial"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000" b="0" i="0" u="none" strike="noStrike" cap="none" normalizeH="0" baseline="0">
                          <a:ln>
                            <a:noFill/>
                          </a:ln>
                          <a:solidFill>
                            <a:schemeClr val="tx1"/>
                          </a:solidFill>
                          <a:effectLst/>
                          <a:latin typeface="Arial" charset="0"/>
                        </a:rPr>
                        <a:t>omschrijving</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00787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000" b="0" i="0" u="none" strike="noStrike" cap="none" normalizeH="0" baseline="0">
                          <a:ln>
                            <a:noFill/>
                          </a:ln>
                          <a:solidFill>
                            <a:schemeClr val="tx1"/>
                          </a:solidFill>
                          <a:effectLst/>
                          <a:latin typeface="Arial" charset="0"/>
                        </a:rPr>
                        <a:t>Klachten</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800" b="0" i="0" u="none" strike="noStrike" cap="none" normalizeH="0" baseline="0">
                        <a:ln>
                          <a:noFill/>
                        </a:ln>
                        <a:solidFill>
                          <a:schemeClr val="tx1"/>
                        </a:solidFill>
                        <a:effectLst/>
                        <a:latin typeface="Arial"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1300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000" b="0" i="0" u="none" strike="noStrike" cap="none" normalizeH="0" baseline="0" dirty="0">
                          <a:ln>
                            <a:noFill/>
                          </a:ln>
                          <a:solidFill>
                            <a:schemeClr val="tx1"/>
                          </a:solidFill>
                          <a:effectLst/>
                          <a:latin typeface="Arial" charset="0"/>
                        </a:rPr>
                        <a:t>Omstandigheden</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800" b="0" i="0" u="none" strike="noStrike" cap="none" normalizeH="0" baseline="0">
                        <a:ln>
                          <a:noFill/>
                        </a:ln>
                        <a:solidFill>
                          <a:schemeClr val="tx1"/>
                        </a:solidFill>
                        <a:effectLst/>
                        <a:latin typeface="Arial"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13167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000" b="0" i="0" u="none" strike="noStrike" cap="none" normalizeH="0" baseline="0">
                          <a:ln>
                            <a:noFill/>
                          </a:ln>
                          <a:solidFill>
                            <a:schemeClr val="tx1"/>
                          </a:solidFill>
                          <a:effectLst/>
                          <a:latin typeface="Arial" charset="0"/>
                        </a:rPr>
                        <a:t>Persoonlijke stijl </a:t>
                      </a:r>
                      <a:r>
                        <a:rPr kumimoji="0" lang="nl-NL" sz="1600" b="0" i="0" u="none" strike="noStrike" cap="none" normalizeH="0" baseline="0">
                          <a:ln>
                            <a:noFill/>
                          </a:ln>
                          <a:solidFill>
                            <a:schemeClr val="tx1"/>
                          </a:solidFill>
                          <a:effectLst/>
                          <a:latin typeface="Arial" charset="0"/>
                        </a:rPr>
                        <a:t>(“gewoontes” / coping)</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800" b="0" i="0" u="none" strike="noStrike" cap="none" normalizeH="0" baseline="0">
                        <a:ln>
                          <a:noFill/>
                        </a:ln>
                        <a:solidFill>
                          <a:schemeClr val="tx1"/>
                        </a:solidFill>
                        <a:effectLst/>
                        <a:latin typeface="Arial"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597362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nl-NL" altLang="nl-NL" sz="4000" dirty="0"/>
              <a:t>KOP –schema </a:t>
            </a:r>
            <a:r>
              <a:rPr lang="nl-NL" altLang="nl-NL" sz="2400" dirty="0"/>
              <a:t>(geleide exploratie, </a:t>
            </a:r>
            <a:r>
              <a:rPr lang="nl-NL" altLang="nl-NL" sz="2400" dirty="0" err="1"/>
              <a:t>manageable</a:t>
            </a:r>
            <a:r>
              <a:rPr lang="nl-NL" altLang="nl-NL" sz="2400" dirty="0"/>
              <a:t> bits; </a:t>
            </a:r>
            <a:br>
              <a:rPr lang="nl-NL" altLang="nl-NL" sz="2400" dirty="0"/>
            </a:br>
            <a:r>
              <a:rPr lang="nl-NL" altLang="nl-NL" sz="2400" dirty="0"/>
              <a:t>zie ook: de vragen van </a:t>
            </a:r>
            <a:r>
              <a:rPr lang="nl-NL" altLang="nl-NL" sz="2400" dirty="0" err="1"/>
              <a:t>Van</a:t>
            </a:r>
            <a:r>
              <a:rPr lang="nl-NL" altLang="nl-NL" sz="2400" dirty="0"/>
              <a:t> Os)</a:t>
            </a:r>
            <a:endParaRPr lang="nl-NL" altLang="nl-NL" sz="2400" dirty="0">
              <a:solidFill>
                <a:srgbClr val="00B0F0"/>
              </a:solidFill>
            </a:endParaRPr>
          </a:p>
        </p:txBody>
      </p:sp>
      <p:graphicFrame>
        <p:nvGraphicFramePr>
          <p:cNvPr id="59421" name="Group 29"/>
          <p:cNvGraphicFramePr>
            <a:graphicFrameLocks noGrp="1"/>
          </p:cNvGraphicFramePr>
          <p:nvPr>
            <p:ph idx="1"/>
            <p:extLst>
              <p:ext uri="{D42A27DB-BD31-4B8C-83A1-F6EECF244321}">
                <p14:modId xmlns:p14="http://schemas.microsoft.com/office/powerpoint/2010/main" val="2381930196"/>
              </p:ext>
            </p:extLst>
          </p:nvPr>
        </p:nvGraphicFramePr>
        <p:xfrm>
          <a:off x="457200" y="1989138"/>
          <a:ext cx="8229600" cy="3787774"/>
        </p:xfrm>
        <a:graphic>
          <a:graphicData uri="http://schemas.openxmlformats.org/drawingml/2006/table">
            <a:tbl>
              <a:tblPr/>
              <a:tblGrid>
                <a:gridCol w="2314575">
                  <a:extLst>
                    <a:ext uri="{9D8B030D-6E8A-4147-A177-3AD203B41FA5}">
                      <a16:colId xmlns="" xmlns:a16="http://schemas.microsoft.com/office/drawing/2014/main" val="20000"/>
                    </a:ext>
                  </a:extLst>
                </a:gridCol>
                <a:gridCol w="5915025">
                  <a:extLst>
                    <a:ext uri="{9D8B030D-6E8A-4147-A177-3AD203B41FA5}">
                      <a16:colId xmlns="" xmlns:a16="http://schemas.microsoft.com/office/drawing/2014/main" val="20001"/>
                    </a:ext>
                  </a:extLst>
                </a:gridCol>
              </a:tblGrid>
              <a:tr h="51814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800" b="0" i="0" u="none" strike="noStrike" cap="none" normalizeH="0" baseline="0" dirty="0">
                        <a:ln>
                          <a:noFill/>
                        </a:ln>
                        <a:solidFill>
                          <a:schemeClr val="tx1"/>
                        </a:solidFill>
                        <a:effectLst/>
                        <a:latin typeface="Arial"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000" b="0" i="0" u="none" strike="noStrike" cap="none" normalizeH="0" baseline="0">
                          <a:ln>
                            <a:noFill/>
                          </a:ln>
                          <a:solidFill>
                            <a:schemeClr val="tx1"/>
                          </a:solidFill>
                          <a:effectLst/>
                          <a:latin typeface="Arial" charset="0"/>
                        </a:rPr>
                        <a:t>omschrijving</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00787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000" b="0" i="0" u="none" strike="noStrike" cap="none" normalizeH="0" baseline="0">
                          <a:ln>
                            <a:noFill/>
                          </a:ln>
                          <a:solidFill>
                            <a:schemeClr val="tx1"/>
                          </a:solidFill>
                          <a:effectLst/>
                          <a:latin typeface="Arial" charset="0"/>
                        </a:rPr>
                        <a:t>Klachten</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000" b="0" i="1" u="none" strike="noStrike" cap="none" normalizeH="0" baseline="0" dirty="0">
                          <a:ln>
                            <a:noFill/>
                          </a:ln>
                          <a:solidFill>
                            <a:schemeClr val="tx1"/>
                          </a:solidFill>
                          <a:effectLst/>
                          <a:latin typeface="Arial" charset="0"/>
                        </a:rPr>
                        <a:t>Waar heeft men last van</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1300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000" b="0" i="0" u="none" strike="noStrike" cap="none" normalizeH="0" baseline="0">
                          <a:ln>
                            <a:noFill/>
                          </a:ln>
                          <a:solidFill>
                            <a:schemeClr val="tx1"/>
                          </a:solidFill>
                          <a:effectLst/>
                          <a:latin typeface="Arial" charset="0"/>
                        </a:rPr>
                        <a:t>Omstandigheden</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000" b="0" i="1" u="none" strike="noStrike" cap="none" normalizeH="0" baseline="0" dirty="0">
                          <a:ln>
                            <a:noFill/>
                          </a:ln>
                          <a:solidFill>
                            <a:schemeClr val="tx1"/>
                          </a:solidFill>
                          <a:effectLst/>
                          <a:latin typeface="Arial" charset="0"/>
                        </a:rPr>
                        <a:t>Hoe </a:t>
                      </a:r>
                      <a:r>
                        <a:rPr kumimoji="0" lang="nl-NL" sz="2000" b="0" i="1" u="none" strike="noStrike" cap="none" normalizeH="0" baseline="0">
                          <a:ln>
                            <a:noFill/>
                          </a:ln>
                          <a:solidFill>
                            <a:schemeClr val="tx1"/>
                          </a:solidFill>
                          <a:effectLst/>
                          <a:latin typeface="Arial" charset="0"/>
                        </a:rPr>
                        <a:t>ziet jouw </a:t>
                      </a:r>
                      <a:r>
                        <a:rPr kumimoji="0" lang="nl-NL" sz="2000" b="0" i="1" u="none" strike="noStrike" cap="none" normalizeH="0" baseline="0" dirty="0">
                          <a:ln>
                            <a:noFill/>
                          </a:ln>
                          <a:solidFill>
                            <a:schemeClr val="tx1"/>
                          </a:solidFill>
                          <a:effectLst/>
                          <a:latin typeface="Arial" charset="0"/>
                        </a:rPr>
                        <a:t>leven eruit (domeinen)</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000" b="0" i="1" u="none" strike="noStrike" cap="none" normalizeH="0" baseline="0" dirty="0">
                          <a:ln>
                            <a:noFill/>
                          </a:ln>
                          <a:solidFill>
                            <a:schemeClr val="tx1"/>
                          </a:solidFill>
                          <a:effectLst/>
                          <a:latin typeface="Arial" charset="0"/>
                        </a:rPr>
                        <a:t>Wat is er gebeurd (draaglast)</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13167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000" b="0" i="0" u="none" strike="noStrike" cap="none" normalizeH="0" baseline="0">
                          <a:ln>
                            <a:noFill/>
                          </a:ln>
                          <a:solidFill>
                            <a:schemeClr val="tx1"/>
                          </a:solidFill>
                          <a:effectLst/>
                          <a:latin typeface="Arial" charset="0"/>
                        </a:rPr>
                        <a:t>Persoonlijke stijl </a:t>
                      </a:r>
                      <a:r>
                        <a:rPr kumimoji="0" lang="nl-NL" sz="1600" b="0" i="0" u="none" strike="noStrike" cap="none" normalizeH="0" baseline="0">
                          <a:ln>
                            <a:noFill/>
                          </a:ln>
                          <a:solidFill>
                            <a:schemeClr val="tx1"/>
                          </a:solidFill>
                          <a:effectLst/>
                          <a:latin typeface="Arial" charset="0"/>
                        </a:rPr>
                        <a:t>(“gewoontes” / coping)</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000" b="0" i="1" u="none" strike="noStrike" cap="none" normalizeH="0" baseline="0" dirty="0">
                          <a:ln>
                            <a:noFill/>
                          </a:ln>
                          <a:solidFill>
                            <a:schemeClr val="tx1"/>
                          </a:solidFill>
                          <a:effectLst/>
                          <a:latin typeface="Arial" charset="0"/>
                        </a:rPr>
                        <a:t>Wat zijn jou kenmerkende manieren om er op in te spelen / aan te pakken</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000" b="0" i="1" u="none" strike="noStrike" cap="none" normalizeH="0" baseline="0" dirty="0">
                          <a:ln>
                            <a:noFill/>
                          </a:ln>
                          <a:solidFill>
                            <a:schemeClr val="tx1"/>
                          </a:solidFill>
                          <a:effectLst/>
                          <a:latin typeface="Arial" charset="0"/>
                        </a:rPr>
                        <a:t>Hoe sta je in het leven (draagkracht)</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206061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nl-NL" altLang="nl-NL" sz="4000" dirty="0"/>
              <a:t>KOP –schema </a:t>
            </a:r>
            <a:r>
              <a:rPr lang="nl-NL" altLang="nl-NL" sz="2800" dirty="0"/>
              <a:t>(inzoomen)</a:t>
            </a:r>
            <a:endParaRPr lang="nl-NL" altLang="nl-NL" sz="2800" dirty="0">
              <a:solidFill>
                <a:srgbClr val="00B0F0"/>
              </a:solidFill>
            </a:endParaRPr>
          </a:p>
        </p:txBody>
      </p:sp>
      <p:graphicFrame>
        <p:nvGraphicFramePr>
          <p:cNvPr id="59421" name="Group 29"/>
          <p:cNvGraphicFramePr>
            <a:graphicFrameLocks noGrp="1"/>
          </p:cNvGraphicFramePr>
          <p:nvPr>
            <p:ph idx="1"/>
            <p:extLst>
              <p:ext uri="{D42A27DB-BD31-4B8C-83A1-F6EECF244321}">
                <p14:modId xmlns:p14="http://schemas.microsoft.com/office/powerpoint/2010/main" val="3674674637"/>
              </p:ext>
            </p:extLst>
          </p:nvPr>
        </p:nvGraphicFramePr>
        <p:xfrm>
          <a:off x="457200" y="1989138"/>
          <a:ext cx="8229600" cy="3992694"/>
        </p:xfrm>
        <a:graphic>
          <a:graphicData uri="http://schemas.openxmlformats.org/drawingml/2006/table">
            <a:tbl>
              <a:tblPr/>
              <a:tblGrid>
                <a:gridCol w="2314575">
                  <a:extLst>
                    <a:ext uri="{9D8B030D-6E8A-4147-A177-3AD203B41FA5}">
                      <a16:colId xmlns="" xmlns:a16="http://schemas.microsoft.com/office/drawing/2014/main" val="20000"/>
                    </a:ext>
                  </a:extLst>
                </a:gridCol>
                <a:gridCol w="5915025">
                  <a:extLst>
                    <a:ext uri="{9D8B030D-6E8A-4147-A177-3AD203B41FA5}">
                      <a16:colId xmlns="" xmlns:a16="http://schemas.microsoft.com/office/drawing/2014/main" val="20001"/>
                    </a:ext>
                  </a:extLst>
                </a:gridCol>
              </a:tblGrid>
              <a:tr h="51814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800" b="0" i="0" u="none" strike="noStrike" cap="none" normalizeH="0" baseline="0" dirty="0">
                        <a:ln>
                          <a:noFill/>
                        </a:ln>
                        <a:solidFill>
                          <a:schemeClr val="tx1"/>
                        </a:solidFill>
                        <a:effectLst/>
                        <a:latin typeface="Arial"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000" b="0" i="0" u="none" strike="noStrike" cap="none" normalizeH="0" baseline="0">
                          <a:ln>
                            <a:noFill/>
                          </a:ln>
                          <a:solidFill>
                            <a:schemeClr val="tx1"/>
                          </a:solidFill>
                          <a:effectLst/>
                          <a:latin typeface="Arial" charset="0"/>
                        </a:rPr>
                        <a:t>omschrijving</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00787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Klachten</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Arial"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1300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Omstandigheden</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O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O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O- h</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13167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Persoonlijke stijl </a:t>
                      </a:r>
                      <a:r>
                        <a:rPr kumimoji="0" lang="nl-NL" sz="2000" b="0" i="0" u="none" strike="noStrike" cap="none" normalizeH="0" baseline="0" dirty="0">
                          <a:ln>
                            <a:noFill/>
                          </a:ln>
                          <a:solidFill>
                            <a:schemeClr val="tx1"/>
                          </a:solidFill>
                          <a:effectLst/>
                          <a:latin typeface="Arial" charset="0"/>
                        </a:rPr>
                        <a:t>(“gewoontes” / coping)</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0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000" b="0" i="0" u="none" strike="noStrike" cap="none" normalizeH="0" baseline="0" dirty="0">
                          <a:ln>
                            <a:noFill/>
                          </a:ln>
                          <a:solidFill>
                            <a:schemeClr val="tx1"/>
                          </a:solidFill>
                          <a:effectLst/>
                          <a:latin typeface="Arial" charset="0"/>
                        </a:rPr>
                        <a:t>Zelfbeeld + Wereldbeeld  → Oplossingsstrategie</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502847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Inzoomen op “O “: </a:t>
            </a:r>
            <a:br>
              <a:rPr lang="nl-NL" dirty="0"/>
            </a:br>
            <a:r>
              <a:rPr lang="nl-NL" sz="3100" dirty="0"/>
              <a:t>domeinen levenskwaliteit ( = O –  en O + )</a:t>
            </a:r>
          </a:p>
        </p:txBody>
      </p:sp>
      <p:graphicFrame>
        <p:nvGraphicFramePr>
          <p:cNvPr id="4" name="Tijdelijke aanduiding voor tabel 3"/>
          <p:cNvGraphicFramePr>
            <a:graphicFrameLocks noGrp="1"/>
          </p:cNvGraphicFramePr>
          <p:nvPr>
            <p:ph type="tbl" idx="1"/>
            <p:extLst>
              <p:ext uri="{D42A27DB-BD31-4B8C-83A1-F6EECF244321}">
                <p14:modId xmlns:p14="http://schemas.microsoft.com/office/powerpoint/2010/main" val="1440057759"/>
              </p:ext>
            </p:extLst>
          </p:nvPr>
        </p:nvGraphicFramePr>
        <p:xfrm>
          <a:off x="467544" y="1484784"/>
          <a:ext cx="8229600" cy="5511552"/>
        </p:xfrm>
        <a:graphic>
          <a:graphicData uri="http://schemas.openxmlformats.org/drawingml/2006/table">
            <a:tbl>
              <a:tblPr firstRow="1" bandRow="1">
                <a:tableStyleId>{5C22544A-7EE6-4342-B048-85BDC9FD1C3A}</a:tableStyleId>
              </a:tblPr>
              <a:tblGrid>
                <a:gridCol w="2743200">
                  <a:extLst>
                    <a:ext uri="{9D8B030D-6E8A-4147-A177-3AD203B41FA5}">
                      <a16:colId xmlns="" xmlns:a16="http://schemas.microsoft.com/office/drawing/2014/main" val="20000"/>
                    </a:ext>
                  </a:extLst>
                </a:gridCol>
                <a:gridCol w="2743200">
                  <a:extLst>
                    <a:ext uri="{9D8B030D-6E8A-4147-A177-3AD203B41FA5}">
                      <a16:colId xmlns="" xmlns:a16="http://schemas.microsoft.com/office/drawing/2014/main" val="20001"/>
                    </a:ext>
                  </a:extLst>
                </a:gridCol>
                <a:gridCol w="2743200">
                  <a:extLst>
                    <a:ext uri="{9D8B030D-6E8A-4147-A177-3AD203B41FA5}">
                      <a16:colId xmlns="" xmlns:a16="http://schemas.microsoft.com/office/drawing/2014/main" val="20002"/>
                    </a:ext>
                  </a:extLst>
                </a:gridCol>
              </a:tblGrid>
              <a:tr h="370840">
                <a:tc>
                  <a:txBody>
                    <a:bodyPr/>
                    <a:lstStyle/>
                    <a:p>
                      <a:r>
                        <a:rPr lang="nl-NL" dirty="0"/>
                        <a:t>Gezondheid</a:t>
                      </a:r>
                    </a:p>
                    <a:p>
                      <a:endParaRPr lang="nl-NL" dirty="0"/>
                    </a:p>
                    <a:p>
                      <a:r>
                        <a:rPr lang="nl-NL" dirty="0"/>
                        <a:t>Uitgedrukt in:</a:t>
                      </a:r>
                    </a:p>
                    <a:p>
                      <a:r>
                        <a:rPr lang="nl-NL" dirty="0"/>
                        <a:t>+;   +/-;   -</a:t>
                      </a:r>
                    </a:p>
                    <a:p>
                      <a:r>
                        <a:rPr lang="nl-NL" dirty="0"/>
                        <a:t>Aandacht voor bijzonderheden</a:t>
                      </a:r>
                    </a:p>
                    <a:p>
                      <a:endParaRPr lang="nl-NL" dirty="0"/>
                    </a:p>
                    <a:p>
                      <a:endParaRPr lang="nl-NL" dirty="0"/>
                    </a:p>
                    <a:p>
                      <a:endParaRPr lang="nl-NL" dirty="0"/>
                    </a:p>
                  </a:txBody>
                  <a:tcPr/>
                </a:tc>
                <a:tc>
                  <a:txBody>
                    <a:bodyPr/>
                    <a:lstStyle/>
                    <a:p>
                      <a:r>
                        <a:rPr lang="nl-NL" dirty="0"/>
                        <a:t>Werk / inkomen</a:t>
                      </a:r>
                    </a:p>
                    <a:p>
                      <a:endParaRPr lang="nl-NL" dirty="0"/>
                    </a:p>
                    <a:p>
                      <a:endParaRPr lang="nl-NL" dirty="0"/>
                    </a:p>
                    <a:p>
                      <a:endParaRPr lang="nl-NL" dirty="0"/>
                    </a:p>
                  </a:txBody>
                  <a:tcPr/>
                </a:tc>
                <a:tc>
                  <a:txBody>
                    <a:bodyPr/>
                    <a:lstStyle/>
                    <a:p>
                      <a:r>
                        <a:rPr lang="nl-NL" dirty="0"/>
                        <a:t>Familie</a:t>
                      </a:r>
                    </a:p>
                    <a:p>
                      <a:endParaRPr lang="nl-NL" dirty="0"/>
                    </a:p>
                    <a:p>
                      <a:endParaRPr lang="nl-NL" dirty="0"/>
                    </a:p>
                    <a:p>
                      <a:endParaRPr lang="nl-NL" dirty="0"/>
                    </a:p>
                  </a:txBody>
                  <a:tcPr/>
                </a:tc>
                <a:extLst>
                  <a:ext uri="{0D108BD9-81ED-4DB2-BD59-A6C34878D82A}">
                    <a16:rowId xmlns="" xmlns:a16="http://schemas.microsoft.com/office/drawing/2014/main" val="10000"/>
                  </a:ext>
                </a:extLst>
              </a:tr>
              <a:tr h="2951232">
                <a:tc>
                  <a:txBody>
                    <a:bodyPr/>
                    <a:lstStyle/>
                    <a:p>
                      <a:r>
                        <a:rPr lang="nl-NL" dirty="0"/>
                        <a:t>Woonomgeving</a:t>
                      </a:r>
                    </a:p>
                    <a:p>
                      <a:endParaRPr lang="nl-NL" dirty="0"/>
                    </a:p>
                    <a:p>
                      <a:endParaRPr lang="nl-NL" dirty="0"/>
                    </a:p>
                    <a:p>
                      <a:endParaRPr lang="nl-NL" dirty="0"/>
                    </a:p>
                    <a:p>
                      <a:endParaRPr lang="nl-NL" dirty="0"/>
                    </a:p>
                  </a:txBody>
                  <a:tcPr/>
                </a:tc>
                <a:tc>
                  <a:txBody>
                    <a:bodyPr/>
                    <a:lstStyle/>
                    <a:p>
                      <a:r>
                        <a:rPr lang="nl-NL" dirty="0"/>
                        <a:t>Relaties</a:t>
                      </a:r>
                    </a:p>
                    <a:p>
                      <a:endParaRPr lang="nl-NL" dirty="0"/>
                    </a:p>
                    <a:p>
                      <a:endParaRPr lang="nl-NL" dirty="0"/>
                    </a:p>
                    <a:p>
                      <a:endParaRPr lang="nl-NL" dirty="0"/>
                    </a:p>
                  </a:txBody>
                  <a:tcPr/>
                </a:tc>
                <a:tc>
                  <a:txBody>
                    <a:bodyPr/>
                    <a:lstStyle/>
                    <a:p>
                      <a:r>
                        <a:rPr lang="nl-NL" dirty="0" err="1"/>
                        <a:t>Etc</a:t>
                      </a:r>
                      <a:endParaRPr lang="nl-NL" dirty="0"/>
                    </a:p>
                    <a:p>
                      <a:r>
                        <a:rPr lang="nl-NL" dirty="0"/>
                        <a:t>Bijvoorbeeld</a:t>
                      </a:r>
                    </a:p>
                    <a:p>
                      <a:pPr marL="285750" indent="-285750">
                        <a:buFontTx/>
                        <a:buChar char="-"/>
                      </a:pPr>
                      <a:r>
                        <a:rPr lang="nl-NL" dirty="0"/>
                        <a:t>Verenigingsleven</a:t>
                      </a:r>
                    </a:p>
                    <a:p>
                      <a:pPr marL="285750" indent="-285750">
                        <a:buFontTx/>
                        <a:buChar char="-"/>
                      </a:pPr>
                      <a:r>
                        <a:rPr lang="nl-NL" dirty="0"/>
                        <a:t>Hobby's</a:t>
                      </a:r>
                    </a:p>
                    <a:p>
                      <a:pPr marL="285750" indent="-285750">
                        <a:buFontTx/>
                        <a:buChar char="-"/>
                      </a:pPr>
                      <a:r>
                        <a:rPr lang="nl-NL" dirty="0"/>
                        <a:t>Kerkgenootschap/ religie</a:t>
                      </a:r>
                    </a:p>
                    <a:p>
                      <a:pPr marL="285750" indent="-285750">
                        <a:buFontTx/>
                        <a:buChar char="-"/>
                      </a:pPr>
                      <a:r>
                        <a:rPr lang="nl-NL" dirty="0"/>
                        <a:t>sport</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278497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Inzoomen op “O “  (= O h )</a:t>
            </a:r>
          </a:p>
        </p:txBody>
      </p:sp>
      <p:sp>
        <p:nvSpPr>
          <p:cNvPr id="3" name="Tijdelijke aanduiding voor inhoud 2"/>
          <p:cNvSpPr>
            <a:spLocks noGrp="1"/>
          </p:cNvSpPr>
          <p:nvPr>
            <p:ph idx="1"/>
          </p:nvPr>
        </p:nvSpPr>
        <p:spPr/>
        <p:txBody>
          <a:bodyPr/>
          <a:lstStyle/>
          <a:p>
            <a:r>
              <a:rPr lang="nl-NL" dirty="0"/>
              <a:t>Historische “O “</a:t>
            </a:r>
          </a:p>
          <a:p>
            <a:r>
              <a:rPr lang="nl-NL" dirty="0"/>
              <a:t>= levenservaringen die hun sporen hebben</a:t>
            </a:r>
          </a:p>
          <a:p>
            <a:pPr marL="0" indent="0">
              <a:buNone/>
            </a:pPr>
            <a:r>
              <a:rPr lang="nl-NL" dirty="0"/>
              <a:t>       nagelaten ( O h --&gt; P)</a:t>
            </a:r>
          </a:p>
          <a:p>
            <a:r>
              <a:rPr lang="nl-NL" dirty="0"/>
              <a:t>= bijvoorbeeld </a:t>
            </a:r>
            <a:r>
              <a:rPr lang="nl-NL" dirty="0" err="1"/>
              <a:t>nav</a:t>
            </a:r>
            <a:r>
              <a:rPr lang="nl-NL" dirty="0"/>
              <a:t>:</a:t>
            </a:r>
          </a:p>
          <a:p>
            <a:pPr lvl="1"/>
            <a:r>
              <a:rPr lang="nl-NL" dirty="0"/>
              <a:t>Pesten</a:t>
            </a:r>
          </a:p>
          <a:p>
            <a:pPr lvl="1"/>
            <a:r>
              <a:rPr lang="nl-NL" dirty="0"/>
              <a:t>Verwaarlozing / dreigende situaties</a:t>
            </a:r>
          </a:p>
          <a:p>
            <a:pPr lvl="1"/>
            <a:r>
              <a:rPr lang="nl-NL" dirty="0"/>
              <a:t>Verwennerij</a:t>
            </a:r>
          </a:p>
          <a:p>
            <a:pPr lvl="1"/>
            <a:r>
              <a:rPr lang="nl-NL" dirty="0"/>
              <a:t>Vechten voor je plaats</a:t>
            </a:r>
          </a:p>
        </p:txBody>
      </p:sp>
    </p:spTree>
    <p:extLst>
      <p:ext uri="{BB962C8B-B14F-4D97-AF65-F5344CB8AC3E}">
        <p14:creationId xmlns:p14="http://schemas.microsoft.com/office/powerpoint/2010/main" val="31518879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Tot welke “P – kenmerken” </a:t>
            </a:r>
            <a:br>
              <a:rPr lang="nl-NL" dirty="0"/>
            </a:br>
            <a:r>
              <a:rPr lang="nl-NL" dirty="0"/>
              <a:t>zouden ….. kunnen leiden</a:t>
            </a:r>
          </a:p>
        </p:txBody>
      </p:sp>
      <p:graphicFrame>
        <p:nvGraphicFramePr>
          <p:cNvPr id="4" name="Tijdelijke aanduiding voor inhoud 3"/>
          <p:cNvGraphicFramePr>
            <a:graphicFrameLocks noGrp="1"/>
          </p:cNvGraphicFramePr>
          <p:nvPr>
            <p:ph idx="1"/>
            <p:extLst/>
          </p:nvPr>
        </p:nvGraphicFramePr>
        <p:xfrm>
          <a:off x="457200" y="1600200"/>
          <a:ext cx="8229600" cy="4663440"/>
        </p:xfrm>
        <a:graphic>
          <a:graphicData uri="http://schemas.openxmlformats.org/drawingml/2006/table">
            <a:tbl>
              <a:tblPr firstRow="1" bandRow="1">
                <a:tableStyleId>{5C22544A-7EE6-4342-B048-85BDC9FD1C3A}</a:tableStyleId>
              </a:tblPr>
              <a:tblGrid>
                <a:gridCol w="2314600">
                  <a:extLst>
                    <a:ext uri="{9D8B030D-6E8A-4147-A177-3AD203B41FA5}">
                      <a16:colId xmlns="" xmlns:a16="http://schemas.microsoft.com/office/drawing/2014/main" val="20000"/>
                    </a:ext>
                  </a:extLst>
                </a:gridCol>
                <a:gridCol w="5915000">
                  <a:extLst>
                    <a:ext uri="{9D8B030D-6E8A-4147-A177-3AD203B41FA5}">
                      <a16:colId xmlns="" xmlns:a16="http://schemas.microsoft.com/office/drawing/2014/main" val="20001"/>
                    </a:ext>
                  </a:extLst>
                </a:gridCol>
              </a:tblGrid>
              <a:tr h="370840">
                <a:tc>
                  <a:txBody>
                    <a:bodyPr/>
                    <a:lstStyle/>
                    <a:p>
                      <a:r>
                        <a:rPr lang="nl-NL" dirty="0"/>
                        <a:t>Gebeurtenis /wat je overkwam</a:t>
                      </a:r>
                    </a:p>
                  </a:txBody>
                  <a:tcPr/>
                </a:tc>
                <a:tc>
                  <a:txBody>
                    <a:bodyPr/>
                    <a:lstStyle/>
                    <a:p>
                      <a:r>
                        <a:rPr lang="nl-NL" dirty="0"/>
                        <a:t>Mogelijke invloed op “P’  / coping</a:t>
                      </a:r>
                    </a:p>
                  </a:txBody>
                  <a:tcPr/>
                </a:tc>
                <a:extLst>
                  <a:ext uri="{0D108BD9-81ED-4DB2-BD59-A6C34878D82A}">
                    <a16:rowId xmlns="" xmlns:a16="http://schemas.microsoft.com/office/drawing/2014/main" val="10000"/>
                  </a:ext>
                </a:extLst>
              </a:tr>
              <a:tr h="370840">
                <a:tc>
                  <a:txBody>
                    <a:bodyPr/>
                    <a:lstStyle/>
                    <a:p>
                      <a:r>
                        <a:rPr lang="nl-NL" dirty="0"/>
                        <a:t>Gepest worden</a:t>
                      </a:r>
                    </a:p>
                    <a:p>
                      <a:endParaRPr lang="nl-NL" dirty="0"/>
                    </a:p>
                  </a:txBody>
                  <a:tcPr/>
                </a:tc>
                <a:tc>
                  <a:txBody>
                    <a:bodyPr/>
                    <a:lstStyle/>
                    <a:p>
                      <a:endParaRPr lang="nl-NL"/>
                    </a:p>
                  </a:txBody>
                  <a:tcPr/>
                </a:tc>
                <a:extLst>
                  <a:ext uri="{0D108BD9-81ED-4DB2-BD59-A6C34878D82A}">
                    <a16:rowId xmlns="" xmlns:a16="http://schemas.microsoft.com/office/drawing/2014/main" val="10001"/>
                  </a:ext>
                </a:extLst>
              </a:tr>
              <a:tr h="370840">
                <a:tc>
                  <a:txBody>
                    <a:bodyPr/>
                    <a:lstStyle/>
                    <a:p>
                      <a:r>
                        <a:rPr lang="nl-NL" dirty="0"/>
                        <a:t>Verwaarlozing</a:t>
                      </a:r>
                    </a:p>
                    <a:p>
                      <a:endParaRPr lang="nl-NL" dirty="0"/>
                    </a:p>
                    <a:p>
                      <a:r>
                        <a:rPr lang="nl-NL" dirty="0"/>
                        <a:t>Dreigende situaties</a:t>
                      </a:r>
                    </a:p>
                    <a:p>
                      <a:endParaRPr lang="nl-NL" dirty="0"/>
                    </a:p>
                  </a:txBody>
                  <a:tcPr/>
                </a:tc>
                <a:tc>
                  <a:txBody>
                    <a:bodyPr/>
                    <a:lstStyle/>
                    <a:p>
                      <a:endParaRPr lang="nl-NL"/>
                    </a:p>
                  </a:txBody>
                  <a:tcPr/>
                </a:tc>
                <a:extLst>
                  <a:ext uri="{0D108BD9-81ED-4DB2-BD59-A6C34878D82A}">
                    <a16:rowId xmlns="" xmlns:a16="http://schemas.microsoft.com/office/drawing/2014/main" val="10002"/>
                  </a:ext>
                </a:extLst>
              </a:tr>
              <a:tr h="370840">
                <a:tc>
                  <a:txBody>
                    <a:bodyPr/>
                    <a:lstStyle/>
                    <a:p>
                      <a:r>
                        <a:rPr lang="nl-NL" dirty="0"/>
                        <a:t>Verwend worden</a:t>
                      </a:r>
                    </a:p>
                    <a:p>
                      <a:endParaRPr lang="nl-NL" dirty="0"/>
                    </a:p>
                  </a:txBody>
                  <a:tcPr/>
                </a:tc>
                <a:tc>
                  <a:txBody>
                    <a:bodyPr/>
                    <a:lstStyle/>
                    <a:p>
                      <a:endParaRPr lang="nl-NL"/>
                    </a:p>
                  </a:txBody>
                  <a:tcPr/>
                </a:tc>
                <a:extLst>
                  <a:ext uri="{0D108BD9-81ED-4DB2-BD59-A6C34878D82A}">
                    <a16:rowId xmlns="" xmlns:a16="http://schemas.microsoft.com/office/drawing/2014/main" val="10003"/>
                  </a:ext>
                </a:extLst>
              </a:tr>
              <a:tr h="370840">
                <a:tc>
                  <a:txBody>
                    <a:bodyPr/>
                    <a:lstStyle/>
                    <a:p>
                      <a:r>
                        <a:rPr lang="nl-NL" dirty="0"/>
                        <a:t>Moeten vechten</a:t>
                      </a:r>
                    </a:p>
                    <a:p>
                      <a:endParaRPr lang="nl-NL" dirty="0"/>
                    </a:p>
                    <a:p>
                      <a:r>
                        <a:rPr lang="nl-NL" dirty="0"/>
                        <a:t>Voor je plaats</a:t>
                      </a:r>
                    </a:p>
                  </a:txBody>
                  <a:tcPr/>
                </a:tc>
                <a:tc>
                  <a:txBody>
                    <a:bodyPr/>
                    <a:lstStyle/>
                    <a:p>
                      <a:endParaRPr lang="nl-NL"/>
                    </a:p>
                  </a:txBody>
                  <a:tcPr/>
                </a:tc>
                <a:extLst>
                  <a:ext uri="{0D108BD9-81ED-4DB2-BD59-A6C34878D82A}">
                    <a16:rowId xmlns="" xmlns:a16="http://schemas.microsoft.com/office/drawing/2014/main" val="10004"/>
                  </a:ext>
                </a:extLst>
              </a:tr>
              <a:tr h="370840">
                <a:tc>
                  <a:txBody>
                    <a:bodyPr/>
                    <a:lstStyle/>
                    <a:p>
                      <a:endParaRPr lang="nl-NL" dirty="0"/>
                    </a:p>
                    <a:p>
                      <a:endParaRPr lang="nl-NL" dirty="0"/>
                    </a:p>
                  </a:txBody>
                  <a:tcPr/>
                </a:tc>
                <a:tc>
                  <a:txBody>
                    <a:bodyPr/>
                    <a:lstStyle/>
                    <a:p>
                      <a:endParaRPr lang="nl-NL"/>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3548329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Inzoomen op “P </a:t>
            </a:r>
            <a:r>
              <a:rPr lang="nl-NL" dirty="0" smtClean="0"/>
              <a:t>“</a:t>
            </a:r>
            <a:br>
              <a:rPr lang="nl-NL" dirty="0" smtClean="0"/>
            </a:br>
            <a:r>
              <a:rPr lang="nl-NL" sz="2700" dirty="0" smtClean="0"/>
              <a:t>KOP </a:t>
            </a:r>
            <a:r>
              <a:rPr lang="nl-NL" sz="2700" dirty="0" err="1" smtClean="0"/>
              <a:t>o.l.</a:t>
            </a:r>
            <a:r>
              <a:rPr lang="nl-NL" sz="2700" dirty="0" smtClean="0"/>
              <a:t> </a:t>
            </a:r>
            <a:r>
              <a:rPr lang="nl-NL" sz="2200" dirty="0" smtClean="0"/>
              <a:t>Stap 2. </a:t>
            </a:r>
            <a:br>
              <a:rPr lang="nl-NL" sz="2200" dirty="0" smtClean="0"/>
            </a:br>
            <a:r>
              <a:rPr lang="nl-NL" sz="2200" dirty="0" smtClean="0"/>
              <a:t>“accepteren”; “persoonlijke stijl [uitleg]”; Opdrachten: nadenken; vergelijken; puzzelen gewoontes; posities op balansen zoeken”.</a:t>
            </a:r>
            <a:endParaRPr lang="nl-NL" sz="2200" dirty="0"/>
          </a:p>
        </p:txBody>
      </p:sp>
      <p:sp>
        <p:nvSpPr>
          <p:cNvPr id="3" name="Tijdelijke aanduiding voor inhoud 2"/>
          <p:cNvSpPr>
            <a:spLocks noGrp="1"/>
          </p:cNvSpPr>
          <p:nvPr>
            <p:ph idx="1"/>
          </p:nvPr>
        </p:nvSpPr>
        <p:spPr>
          <a:xfrm>
            <a:off x="467544" y="2204864"/>
            <a:ext cx="8229600" cy="4525963"/>
          </a:xfrm>
        </p:spPr>
        <p:txBody>
          <a:bodyPr/>
          <a:lstStyle/>
          <a:p>
            <a:r>
              <a:rPr lang="nl-NL" dirty="0"/>
              <a:t>Stabiele factor</a:t>
            </a:r>
          </a:p>
          <a:p>
            <a:r>
              <a:rPr lang="nl-NL" dirty="0"/>
              <a:t>Trans-diagnostisch element:  C (P)  &gt;  K</a:t>
            </a:r>
          </a:p>
        </p:txBody>
      </p:sp>
    </p:spTree>
    <p:extLst>
      <p:ext uri="{BB962C8B-B14F-4D97-AF65-F5344CB8AC3E}">
        <p14:creationId xmlns:p14="http://schemas.microsoft.com/office/powerpoint/2010/main" val="39544186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Gelaagdheid “P”, in ontwikkelingsperspectief</a:t>
            </a:r>
          </a:p>
        </p:txBody>
      </p:sp>
      <p:graphicFrame>
        <p:nvGraphicFramePr>
          <p:cNvPr id="5" name="Tijdelijke aanduiding voor inhoud 4"/>
          <p:cNvGraphicFramePr>
            <a:graphicFrameLocks noGrp="1"/>
          </p:cNvGraphicFramePr>
          <p:nvPr>
            <p:ph idx="1"/>
            <p:extLst>
              <p:ext uri="{D42A27DB-BD31-4B8C-83A1-F6EECF244321}">
                <p14:modId xmlns:p14="http://schemas.microsoft.com/office/powerpoint/2010/main" val="1690021742"/>
              </p:ext>
            </p:extLst>
          </p:nvPr>
        </p:nvGraphicFramePr>
        <p:xfrm>
          <a:off x="457200" y="1600200"/>
          <a:ext cx="8229600" cy="4937760"/>
        </p:xfrm>
        <a:graphic>
          <a:graphicData uri="http://schemas.openxmlformats.org/drawingml/2006/table">
            <a:tbl>
              <a:tblPr firstRow="1" bandRow="1">
                <a:tableStyleId>{5C22544A-7EE6-4342-B048-85BDC9FD1C3A}</a:tableStyleId>
              </a:tblPr>
              <a:tblGrid>
                <a:gridCol w="2674640">
                  <a:extLst>
                    <a:ext uri="{9D8B030D-6E8A-4147-A177-3AD203B41FA5}">
                      <a16:colId xmlns="" xmlns:a16="http://schemas.microsoft.com/office/drawing/2014/main" val="20000"/>
                    </a:ext>
                  </a:extLst>
                </a:gridCol>
                <a:gridCol w="5554960">
                  <a:extLst>
                    <a:ext uri="{9D8B030D-6E8A-4147-A177-3AD203B41FA5}">
                      <a16:colId xmlns="" xmlns:a16="http://schemas.microsoft.com/office/drawing/2014/main" val="20001"/>
                    </a:ext>
                  </a:extLst>
                </a:gridCol>
              </a:tblGrid>
              <a:tr h="370840">
                <a:tc>
                  <a:txBody>
                    <a:bodyPr/>
                    <a:lstStyle/>
                    <a:p>
                      <a:endParaRPr lang="nl-NL" dirty="0"/>
                    </a:p>
                    <a:p>
                      <a:endParaRPr lang="nl-NL" dirty="0"/>
                    </a:p>
                    <a:p>
                      <a:endParaRPr lang="nl-NL" dirty="0"/>
                    </a:p>
                    <a:p>
                      <a:endParaRPr lang="nl-NL" dirty="0"/>
                    </a:p>
                    <a:p>
                      <a:endParaRPr lang="nl-NL" dirty="0"/>
                    </a:p>
                  </a:txBody>
                  <a:tcPr/>
                </a:tc>
                <a:tc>
                  <a:txBody>
                    <a:bodyPr/>
                    <a:lstStyle/>
                    <a:p>
                      <a:endParaRPr lang="nl-NL" dirty="0"/>
                    </a:p>
                    <a:p>
                      <a:r>
                        <a:rPr lang="nl-NL" dirty="0"/>
                        <a:t>Gedrag  / coping / gewoontes</a:t>
                      </a:r>
                    </a:p>
                  </a:txBody>
                  <a:tcPr/>
                </a:tc>
                <a:extLst>
                  <a:ext uri="{0D108BD9-81ED-4DB2-BD59-A6C34878D82A}">
                    <a16:rowId xmlns="" xmlns:a16="http://schemas.microsoft.com/office/drawing/2014/main" val="10000"/>
                  </a:ext>
                </a:extLst>
              </a:tr>
              <a:tr h="370840">
                <a:tc>
                  <a:txBody>
                    <a:bodyPr/>
                    <a:lstStyle/>
                    <a:p>
                      <a:r>
                        <a:rPr lang="nl-NL" dirty="0"/>
                        <a:t>         </a:t>
                      </a:r>
                    </a:p>
                    <a:p>
                      <a:r>
                        <a:rPr lang="nl-NL" dirty="0"/>
                        <a:t>                       </a:t>
                      </a:r>
                      <a:r>
                        <a:rPr lang="nl-NL" sz="3600" dirty="0"/>
                        <a:t>P </a:t>
                      </a:r>
                    </a:p>
                  </a:txBody>
                  <a:tcPr/>
                </a:tc>
                <a:tc>
                  <a:txBody>
                    <a:bodyPr/>
                    <a:lstStyle/>
                    <a:p>
                      <a:r>
                        <a:rPr lang="nl-NL" dirty="0"/>
                        <a:t>Leer geschiedenis</a:t>
                      </a:r>
                    </a:p>
                    <a:p>
                      <a:endParaRPr lang="nl-NL" dirty="0"/>
                    </a:p>
                    <a:p>
                      <a:pPr marL="285750" indent="-285750">
                        <a:buFontTx/>
                        <a:buChar char="-"/>
                      </a:pPr>
                      <a:r>
                        <a:rPr lang="nl-NL" dirty="0"/>
                        <a:t>Zelfbeeld    </a:t>
                      </a:r>
                    </a:p>
                    <a:p>
                      <a:pPr marL="285750" indent="-285750">
                        <a:buFontTx/>
                        <a:buChar char="-"/>
                      </a:pPr>
                      <a:r>
                        <a:rPr lang="nl-NL" dirty="0"/>
                        <a:t>Wereldbeeld</a:t>
                      </a:r>
                    </a:p>
                    <a:p>
                      <a:pPr marL="285750" indent="-285750">
                        <a:buFontTx/>
                        <a:buChar char="-"/>
                      </a:pPr>
                      <a:endParaRPr lang="nl-NL" dirty="0"/>
                    </a:p>
                    <a:p>
                      <a:pPr marL="285750" indent="-285750">
                        <a:buFontTx/>
                        <a:buChar char="-"/>
                      </a:pPr>
                      <a:r>
                        <a:rPr lang="nl-NL" dirty="0"/>
                        <a:t>Oplossingsstrategie:  = manifest in gedrag / gewoontes</a:t>
                      </a:r>
                    </a:p>
                    <a:p>
                      <a:pPr marL="0" indent="0">
                        <a:buFontTx/>
                        <a:buNone/>
                      </a:pPr>
                      <a:endParaRPr lang="nl-NL" dirty="0"/>
                    </a:p>
                  </a:txBody>
                  <a:tcPr/>
                </a:tc>
                <a:extLst>
                  <a:ext uri="{0D108BD9-81ED-4DB2-BD59-A6C34878D82A}">
                    <a16:rowId xmlns="" xmlns:a16="http://schemas.microsoft.com/office/drawing/2014/main" val="10001"/>
                  </a:ext>
                </a:extLst>
              </a:tr>
              <a:tr h="370840">
                <a:tc>
                  <a:txBody>
                    <a:bodyPr/>
                    <a:lstStyle/>
                    <a:p>
                      <a:endParaRPr lang="nl-NL"/>
                    </a:p>
                  </a:txBody>
                  <a:tcPr/>
                </a:tc>
                <a:tc>
                  <a:txBody>
                    <a:bodyPr/>
                    <a:lstStyle/>
                    <a:p>
                      <a:endParaRPr lang="nl-NL" dirty="0"/>
                    </a:p>
                    <a:p>
                      <a:endParaRPr lang="nl-NL" dirty="0"/>
                    </a:p>
                    <a:p>
                      <a:r>
                        <a:rPr lang="nl-NL" dirty="0"/>
                        <a:t>Temperament</a:t>
                      </a:r>
                    </a:p>
                    <a:p>
                      <a:endParaRPr lang="nl-NL" dirty="0"/>
                    </a:p>
                    <a:p>
                      <a:endParaRPr lang="nl-NL" dirty="0"/>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711606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Klacht </a:t>
            </a:r>
            <a:r>
              <a:rPr lang="nl-NL" sz="2000" dirty="0"/>
              <a:t>in relatie tot </a:t>
            </a:r>
            <a:r>
              <a:rPr lang="nl-NL" dirty="0"/>
              <a:t>zelfbeeld/ wereldbeeld</a:t>
            </a:r>
            <a:br>
              <a:rPr lang="nl-NL" dirty="0"/>
            </a:br>
            <a:r>
              <a:rPr lang="nl-NL" sz="3100" dirty="0"/>
              <a:t>neutraal </a:t>
            </a:r>
          </a:p>
        </p:txBody>
      </p:sp>
      <p:graphicFrame>
        <p:nvGraphicFramePr>
          <p:cNvPr id="4" name="Tijdelijke aanduiding voor inhoud 3"/>
          <p:cNvGraphicFramePr>
            <a:graphicFrameLocks noGrp="1"/>
          </p:cNvGraphicFramePr>
          <p:nvPr>
            <p:ph idx="1"/>
            <p:extLst/>
          </p:nvPr>
        </p:nvGraphicFramePr>
        <p:xfrm>
          <a:off x="457200" y="1600200"/>
          <a:ext cx="8229600" cy="3688080"/>
        </p:xfrm>
        <a:graphic>
          <a:graphicData uri="http://schemas.openxmlformats.org/drawingml/2006/table">
            <a:tbl>
              <a:tblPr firstRow="1" bandRow="1">
                <a:tableStyleId>{5C22544A-7EE6-4342-B048-85BDC9FD1C3A}</a:tableStyleId>
              </a:tblPr>
              <a:tblGrid>
                <a:gridCol w="1600200">
                  <a:extLst>
                    <a:ext uri="{9D8B030D-6E8A-4147-A177-3AD203B41FA5}">
                      <a16:colId xmlns="" xmlns:a16="http://schemas.microsoft.com/office/drawing/2014/main" val="20000"/>
                    </a:ext>
                  </a:extLst>
                </a:gridCol>
                <a:gridCol w="6629400">
                  <a:extLst>
                    <a:ext uri="{9D8B030D-6E8A-4147-A177-3AD203B41FA5}">
                      <a16:colId xmlns="" xmlns:a16="http://schemas.microsoft.com/office/drawing/2014/main" val="20001"/>
                    </a:ext>
                  </a:extLst>
                </a:gridCol>
              </a:tblGrid>
              <a:tr h="370840">
                <a:tc>
                  <a:txBody>
                    <a:bodyPr/>
                    <a:lstStyle/>
                    <a:p>
                      <a:r>
                        <a:rPr lang="nl-NL" sz="2000" dirty="0"/>
                        <a:t>Klacht</a:t>
                      </a:r>
                    </a:p>
                  </a:txBody>
                  <a:tcPr/>
                </a:tc>
                <a:tc>
                  <a:txBody>
                    <a:bodyPr/>
                    <a:lstStyle/>
                    <a:p>
                      <a:r>
                        <a:rPr lang="nl-NL" sz="2000" dirty="0"/>
                        <a:t> zelfbeeld / wereldbeeld</a:t>
                      </a:r>
                    </a:p>
                  </a:txBody>
                  <a:tcPr/>
                </a:tc>
                <a:extLst>
                  <a:ext uri="{0D108BD9-81ED-4DB2-BD59-A6C34878D82A}">
                    <a16:rowId xmlns="" xmlns:a16="http://schemas.microsoft.com/office/drawing/2014/main" val="10000"/>
                  </a:ext>
                </a:extLst>
              </a:tr>
              <a:tr h="370840">
                <a:tc>
                  <a:txBody>
                    <a:bodyPr/>
                    <a:lstStyle/>
                    <a:p>
                      <a:r>
                        <a:rPr lang="nl-NL" sz="2000" dirty="0"/>
                        <a:t>Angst</a:t>
                      </a:r>
                    </a:p>
                  </a:txBody>
                  <a:tcPr/>
                </a:tc>
                <a:tc>
                  <a:txBody>
                    <a:bodyPr/>
                    <a:lstStyle/>
                    <a:p>
                      <a:endParaRPr lang="nl-NL" sz="2000" dirty="0"/>
                    </a:p>
                  </a:txBody>
                  <a:tcPr/>
                </a:tc>
                <a:extLst>
                  <a:ext uri="{0D108BD9-81ED-4DB2-BD59-A6C34878D82A}">
                    <a16:rowId xmlns="" xmlns:a16="http://schemas.microsoft.com/office/drawing/2014/main" val="10001"/>
                  </a:ext>
                </a:extLst>
              </a:tr>
              <a:tr h="370840">
                <a:tc>
                  <a:txBody>
                    <a:bodyPr/>
                    <a:lstStyle/>
                    <a:p>
                      <a:r>
                        <a:rPr lang="nl-NL" sz="2000" dirty="0"/>
                        <a:t>Stemming</a:t>
                      </a:r>
                    </a:p>
                  </a:txBody>
                  <a:tcPr/>
                </a:tc>
                <a:tc>
                  <a:txBody>
                    <a:bodyPr/>
                    <a:lstStyle/>
                    <a:p>
                      <a:endParaRPr lang="nl-NL" sz="2000" dirty="0"/>
                    </a:p>
                  </a:txBody>
                  <a:tcPr/>
                </a:tc>
                <a:extLst>
                  <a:ext uri="{0D108BD9-81ED-4DB2-BD59-A6C34878D82A}">
                    <a16:rowId xmlns="" xmlns:a16="http://schemas.microsoft.com/office/drawing/2014/main" val="10002"/>
                  </a:ext>
                </a:extLst>
              </a:tr>
              <a:tr h="370840">
                <a:tc>
                  <a:txBody>
                    <a:bodyPr/>
                    <a:lstStyle/>
                    <a:p>
                      <a:r>
                        <a:rPr lang="nl-NL" sz="2000" dirty="0"/>
                        <a:t>SOLK</a:t>
                      </a:r>
                    </a:p>
                  </a:txBody>
                  <a:tcPr/>
                </a:tc>
                <a:tc>
                  <a:txBody>
                    <a:bodyPr/>
                    <a:lstStyle/>
                    <a:p>
                      <a:endParaRPr lang="nl-NL" sz="2000" dirty="0"/>
                    </a:p>
                  </a:txBody>
                  <a:tcPr/>
                </a:tc>
                <a:extLst>
                  <a:ext uri="{0D108BD9-81ED-4DB2-BD59-A6C34878D82A}">
                    <a16:rowId xmlns="" xmlns:a16="http://schemas.microsoft.com/office/drawing/2014/main" val="10003"/>
                  </a:ext>
                </a:extLst>
              </a:tr>
              <a:tr h="370840">
                <a:tc>
                  <a:txBody>
                    <a:bodyPr/>
                    <a:lstStyle/>
                    <a:p>
                      <a:r>
                        <a:rPr lang="nl-NL" sz="2000" dirty="0"/>
                        <a:t>OCD</a:t>
                      </a:r>
                    </a:p>
                  </a:txBody>
                  <a:tcPr/>
                </a:tc>
                <a:tc>
                  <a:txBody>
                    <a:bodyPr/>
                    <a:lstStyle/>
                    <a:p>
                      <a:endParaRPr lang="nl-NL" sz="2000" dirty="0"/>
                    </a:p>
                  </a:txBody>
                  <a:tcPr/>
                </a:tc>
                <a:extLst>
                  <a:ext uri="{0D108BD9-81ED-4DB2-BD59-A6C34878D82A}">
                    <a16:rowId xmlns="" xmlns:a16="http://schemas.microsoft.com/office/drawing/2014/main" val="10004"/>
                  </a:ext>
                </a:extLst>
              </a:tr>
              <a:tr h="370840">
                <a:tc>
                  <a:txBody>
                    <a:bodyPr/>
                    <a:lstStyle/>
                    <a:p>
                      <a:r>
                        <a:rPr lang="nl-NL" sz="2000" dirty="0"/>
                        <a:t>Trauma</a:t>
                      </a:r>
                    </a:p>
                  </a:txBody>
                  <a:tcPr/>
                </a:tc>
                <a:tc>
                  <a:txBody>
                    <a:bodyPr/>
                    <a:lstStyle/>
                    <a:p>
                      <a:endParaRPr lang="nl-NL" sz="2000" dirty="0"/>
                    </a:p>
                  </a:txBody>
                  <a:tcPr/>
                </a:tc>
                <a:extLst>
                  <a:ext uri="{0D108BD9-81ED-4DB2-BD59-A6C34878D82A}">
                    <a16:rowId xmlns="" xmlns:a16="http://schemas.microsoft.com/office/drawing/2014/main" val="10005"/>
                  </a:ext>
                </a:extLst>
              </a:tr>
              <a:tr h="370840">
                <a:tc>
                  <a:txBody>
                    <a:bodyPr/>
                    <a:lstStyle/>
                    <a:p>
                      <a:r>
                        <a:rPr lang="nl-NL" sz="2000" dirty="0"/>
                        <a:t>Aanpassing st</a:t>
                      </a:r>
                    </a:p>
                    <a:p>
                      <a:endParaRPr lang="nl-NL" sz="2000" dirty="0"/>
                    </a:p>
                    <a:p>
                      <a:r>
                        <a:rPr lang="nl-NL" sz="2000" dirty="0"/>
                        <a:t>Impulsiviteit</a:t>
                      </a:r>
                    </a:p>
                    <a:p>
                      <a:r>
                        <a:rPr lang="nl-NL" sz="2000" dirty="0"/>
                        <a:t>Verslaving</a:t>
                      </a:r>
                    </a:p>
                  </a:txBody>
                  <a:tcPr/>
                </a:tc>
                <a:tc>
                  <a:txBody>
                    <a:bodyPr/>
                    <a:lstStyle/>
                    <a:p>
                      <a:endParaRPr lang="nl-NL" sz="2000" dirty="0"/>
                    </a:p>
                  </a:txBody>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2477581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endParaRPr lang="nl-NL" dirty="0"/>
          </a:p>
          <a:p>
            <a:endParaRPr lang="nl-NL" dirty="0"/>
          </a:p>
          <a:p>
            <a:r>
              <a:rPr lang="nl-NL" dirty="0"/>
              <a:t>          </a:t>
            </a:r>
            <a:r>
              <a:rPr lang="nl-NL" sz="4800" dirty="0"/>
              <a:t>Situering en context</a:t>
            </a:r>
          </a:p>
        </p:txBody>
      </p:sp>
    </p:spTree>
    <p:extLst>
      <p:ext uri="{BB962C8B-B14F-4D97-AF65-F5344CB8AC3E}">
        <p14:creationId xmlns:p14="http://schemas.microsoft.com/office/powerpoint/2010/main" val="2221202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Zelfbeeld : oplossingsstrategie : klacht</a:t>
            </a:r>
            <a:br>
              <a:rPr lang="nl-NL" dirty="0"/>
            </a:br>
            <a:r>
              <a:rPr lang="nl-NL" sz="3100" dirty="0"/>
              <a:t>bij iemand met klachten in het …… domein</a:t>
            </a:r>
          </a:p>
        </p:txBody>
      </p:sp>
      <p:graphicFrame>
        <p:nvGraphicFramePr>
          <p:cNvPr id="4" name="Tijdelijke aanduiding voor inhoud 3"/>
          <p:cNvGraphicFramePr>
            <a:graphicFrameLocks noGrp="1"/>
          </p:cNvGraphicFramePr>
          <p:nvPr>
            <p:ph idx="1"/>
            <p:extLst/>
          </p:nvPr>
        </p:nvGraphicFramePr>
        <p:xfrm>
          <a:off x="457200" y="1600200"/>
          <a:ext cx="8229600" cy="3754120"/>
        </p:xfrm>
        <a:graphic>
          <a:graphicData uri="http://schemas.openxmlformats.org/drawingml/2006/table">
            <a:tbl>
              <a:tblPr firstRow="1" bandRow="1">
                <a:tableStyleId>{5C22544A-7EE6-4342-B048-85BDC9FD1C3A}</a:tableStyleId>
              </a:tblPr>
              <a:tblGrid>
                <a:gridCol w="3178696">
                  <a:extLst>
                    <a:ext uri="{9D8B030D-6E8A-4147-A177-3AD203B41FA5}">
                      <a16:colId xmlns="" xmlns:a16="http://schemas.microsoft.com/office/drawing/2014/main" val="20000"/>
                    </a:ext>
                  </a:extLst>
                </a:gridCol>
                <a:gridCol w="3240360">
                  <a:extLst>
                    <a:ext uri="{9D8B030D-6E8A-4147-A177-3AD203B41FA5}">
                      <a16:colId xmlns="" xmlns:a16="http://schemas.microsoft.com/office/drawing/2014/main" val="20001"/>
                    </a:ext>
                  </a:extLst>
                </a:gridCol>
                <a:gridCol w="1810544">
                  <a:extLst>
                    <a:ext uri="{9D8B030D-6E8A-4147-A177-3AD203B41FA5}">
                      <a16:colId xmlns="" xmlns:a16="http://schemas.microsoft.com/office/drawing/2014/main" val="20002"/>
                    </a:ext>
                  </a:extLst>
                </a:gridCol>
              </a:tblGrid>
              <a:tr h="370840">
                <a:tc>
                  <a:txBody>
                    <a:bodyPr/>
                    <a:lstStyle/>
                    <a:p>
                      <a:r>
                        <a:rPr lang="nl-NL" dirty="0"/>
                        <a:t>Zelf - wereldbeeld</a:t>
                      </a:r>
                    </a:p>
                  </a:txBody>
                  <a:tcPr/>
                </a:tc>
                <a:tc>
                  <a:txBody>
                    <a:bodyPr/>
                    <a:lstStyle/>
                    <a:p>
                      <a:r>
                        <a:rPr lang="nl-NL" dirty="0"/>
                        <a:t>Oplossingsstrategie /coping stijl</a:t>
                      </a:r>
                    </a:p>
                  </a:txBody>
                  <a:tcPr/>
                </a:tc>
                <a:tc>
                  <a:txBody>
                    <a:bodyPr/>
                    <a:lstStyle/>
                    <a:p>
                      <a:r>
                        <a:rPr lang="nl-NL" dirty="0"/>
                        <a:t>Klacht</a:t>
                      </a:r>
                    </a:p>
                  </a:txBody>
                  <a:tcPr/>
                </a:tc>
                <a:extLst>
                  <a:ext uri="{0D108BD9-81ED-4DB2-BD59-A6C34878D82A}">
                    <a16:rowId xmlns="" xmlns:a16="http://schemas.microsoft.com/office/drawing/2014/main" val="10000"/>
                  </a:ext>
                </a:extLst>
              </a:tr>
              <a:tr h="370840">
                <a:tc>
                  <a:txBody>
                    <a:bodyPr/>
                    <a:lstStyle/>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txBody>
                  <a:tcPr/>
                </a:tc>
                <a:tc>
                  <a:txBody>
                    <a:bodyPr/>
                    <a:lstStyle/>
                    <a:p>
                      <a:endParaRPr lang="nl-NL" dirty="0"/>
                    </a:p>
                  </a:txBody>
                  <a:tcPr/>
                </a:tc>
                <a:tc>
                  <a:txBody>
                    <a:bodyPr/>
                    <a:lstStyle/>
                    <a:p>
                      <a:r>
                        <a:rPr lang="nl-NL" dirty="0"/>
                        <a:t>Angst</a:t>
                      </a:r>
                    </a:p>
                    <a:p>
                      <a:endParaRPr lang="nl-NL" dirty="0"/>
                    </a:p>
                    <a:p>
                      <a:r>
                        <a:rPr lang="nl-NL" dirty="0"/>
                        <a:t>Depressie</a:t>
                      </a:r>
                    </a:p>
                    <a:p>
                      <a:endParaRPr lang="nl-NL" dirty="0"/>
                    </a:p>
                    <a:p>
                      <a:r>
                        <a:rPr lang="nl-NL" dirty="0"/>
                        <a:t>Stress</a:t>
                      </a:r>
                    </a:p>
                    <a:p>
                      <a:endParaRPr lang="nl-NL" dirty="0"/>
                    </a:p>
                    <a:p>
                      <a:r>
                        <a:rPr lang="nl-NL" dirty="0"/>
                        <a:t>SOLK</a:t>
                      </a:r>
                    </a:p>
                    <a:p>
                      <a:endParaRPr lang="nl-NL" dirty="0"/>
                    </a:p>
                    <a:p>
                      <a:r>
                        <a:rPr lang="nl-NL" dirty="0"/>
                        <a:t>Relatieprobleem</a:t>
                      </a:r>
                    </a:p>
                    <a:p>
                      <a:endParaRPr lang="nl-NL" dirty="0"/>
                    </a:p>
                    <a:p>
                      <a:r>
                        <a:rPr lang="nl-NL" dirty="0"/>
                        <a:t>slaapstoornis</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20274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Zelfbeeld : oplossingsstrategie : klacht</a:t>
            </a:r>
            <a:br>
              <a:rPr lang="nl-NL" dirty="0"/>
            </a:br>
            <a:r>
              <a:rPr lang="nl-NL" sz="3600" dirty="0"/>
              <a:t>“</a:t>
            </a:r>
            <a:r>
              <a:rPr lang="nl-NL" sz="3600" dirty="0" err="1"/>
              <a:t>neuroticisme</a:t>
            </a:r>
            <a:r>
              <a:rPr lang="nl-NL" sz="3600" dirty="0"/>
              <a:t>”</a:t>
            </a:r>
          </a:p>
        </p:txBody>
      </p:sp>
      <p:graphicFrame>
        <p:nvGraphicFramePr>
          <p:cNvPr id="4" name="Tijdelijke aanduiding voor inhoud 3"/>
          <p:cNvGraphicFramePr>
            <a:graphicFrameLocks noGrp="1"/>
          </p:cNvGraphicFramePr>
          <p:nvPr>
            <p:ph idx="1"/>
            <p:extLst/>
          </p:nvPr>
        </p:nvGraphicFramePr>
        <p:xfrm>
          <a:off x="457200" y="1600200"/>
          <a:ext cx="8229600" cy="4577080"/>
        </p:xfrm>
        <a:graphic>
          <a:graphicData uri="http://schemas.openxmlformats.org/drawingml/2006/table">
            <a:tbl>
              <a:tblPr firstRow="1" bandRow="1">
                <a:tableStyleId>{5C22544A-7EE6-4342-B048-85BDC9FD1C3A}</a:tableStyleId>
              </a:tblPr>
              <a:tblGrid>
                <a:gridCol w="3178696">
                  <a:extLst>
                    <a:ext uri="{9D8B030D-6E8A-4147-A177-3AD203B41FA5}">
                      <a16:colId xmlns="" xmlns:a16="http://schemas.microsoft.com/office/drawing/2014/main" val="20000"/>
                    </a:ext>
                  </a:extLst>
                </a:gridCol>
                <a:gridCol w="3456384">
                  <a:extLst>
                    <a:ext uri="{9D8B030D-6E8A-4147-A177-3AD203B41FA5}">
                      <a16:colId xmlns="" xmlns:a16="http://schemas.microsoft.com/office/drawing/2014/main" val="20001"/>
                    </a:ext>
                  </a:extLst>
                </a:gridCol>
                <a:gridCol w="1594520">
                  <a:extLst>
                    <a:ext uri="{9D8B030D-6E8A-4147-A177-3AD203B41FA5}">
                      <a16:colId xmlns="" xmlns:a16="http://schemas.microsoft.com/office/drawing/2014/main" val="20002"/>
                    </a:ext>
                  </a:extLst>
                </a:gridCol>
              </a:tblGrid>
              <a:tr h="370840">
                <a:tc>
                  <a:txBody>
                    <a:bodyPr/>
                    <a:lstStyle/>
                    <a:p>
                      <a:r>
                        <a:rPr lang="nl-NL" dirty="0"/>
                        <a:t>Zelf - wereldbeeld</a:t>
                      </a:r>
                    </a:p>
                  </a:txBody>
                  <a:tcPr/>
                </a:tc>
                <a:tc>
                  <a:txBody>
                    <a:bodyPr/>
                    <a:lstStyle/>
                    <a:p>
                      <a:r>
                        <a:rPr lang="nl-NL" dirty="0"/>
                        <a:t>Oplossingsstrategie /coping stijl</a:t>
                      </a:r>
                    </a:p>
                  </a:txBody>
                  <a:tcPr/>
                </a:tc>
                <a:tc>
                  <a:txBody>
                    <a:bodyPr/>
                    <a:lstStyle/>
                    <a:p>
                      <a:r>
                        <a:rPr lang="nl-NL" dirty="0"/>
                        <a:t>Klacht</a:t>
                      </a:r>
                    </a:p>
                  </a:txBody>
                  <a:tcPr/>
                </a:tc>
                <a:extLst>
                  <a:ext uri="{0D108BD9-81ED-4DB2-BD59-A6C34878D82A}">
                    <a16:rowId xmlns="" xmlns:a16="http://schemas.microsoft.com/office/drawing/2014/main" val="10000"/>
                  </a:ext>
                </a:extLst>
              </a:tr>
              <a:tr h="370840">
                <a:tc>
                  <a:txBody>
                    <a:bodyPr/>
                    <a:lstStyle/>
                    <a:p>
                      <a:r>
                        <a:rPr lang="nl-NL" dirty="0"/>
                        <a:t>Twijfel aan competentie</a:t>
                      </a:r>
                    </a:p>
                    <a:p>
                      <a:endParaRPr lang="nl-NL" dirty="0"/>
                    </a:p>
                    <a:p>
                      <a:r>
                        <a:rPr lang="nl-NL" dirty="0"/>
                        <a:t>“klein’ t.o.v. “de ander”</a:t>
                      </a:r>
                    </a:p>
                    <a:p>
                      <a:endParaRPr lang="nl-NL" dirty="0"/>
                    </a:p>
                    <a:p>
                      <a:r>
                        <a:rPr lang="nl-NL" dirty="0"/>
                        <a:t>Niet kunnen &gt;</a:t>
                      </a:r>
                      <a:r>
                        <a:rPr lang="nl-NL" baseline="0" dirty="0"/>
                        <a:t> kunnen</a:t>
                      </a:r>
                    </a:p>
                    <a:p>
                      <a:endParaRPr lang="nl-NL" baseline="0" dirty="0"/>
                    </a:p>
                    <a:p>
                      <a:r>
                        <a:rPr lang="nl-NL" baseline="0" dirty="0"/>
                        <a:t>Onderschatten mogelijkheden / kansen</a:t>
                      </a:r>
                    </a:p>
                    <a:p>
                      <a:endParaRPr lang="nl-NL" baseline="0" dirty="0"/>
                    </a:p>
                    <a:p>
                      <a:r>
                        <a:rPr lang="nl-NL" baseline="0" dirty="0"/>
                        <a:t>(Overmatig)  bewust van feilbaarheid</a:t>
                      </a:r>
                    </a:p>
                    <a:p>
                      <a:endParaRPr lang="nl-NL" baseline="0" dirty="0"/>
                    </a:p>
                    <a:p>
                      <a:endParaRPr lang="nl-NL" dirty="0"/>
                    </a:p>
                    <a:p>
                      <a:endParaRPr lang="nl-NL" dirty="0"/>
                    </a:p>
                    <a:p>
                      <a:endParaRPr lang="nl-NL" dirty="0"/>
                    </a:p>
                  </a:txBody>
                  <a:tcPr/>
                </a:tc>
                <a:tc>
                  <a:txBody>
                    <a:bodyPr/>
                    <a:lstStyle/>
                    <a:p>
                      <a:r>
                        <a:rPr lang="nl-NL" dirty="0"/>
                        <a:t>Hoge eisen aan </a:t>
                      </a:r>
                      <a:r>
                        <a:rPr lang="nl-NL" dirty="0" err="1"/>
                        <a:t>zz</a:t>
                      </a:r>
                      <a:r>
                        <a:rPr lang="nl-NL" dirty="0"/>
                        <a:t> stellen</a:t>
                      </a:r>
                    </a:p>
                    <a:p>
                      <a:endParaRPr lang="nl-NL" dirty="0"/>
                    </a:p>
                    <a:p>
                      <a:r>
                        <a:rPr lang="nl-NL" dirty="0"/>
                        <a:t>Doorgaan tot</a:t>
                      </a:r>
                    </a:p>
                    <a:p>
                      <a:endParaRPr lang="nl-NL" dirty="0"/>
                    </a:p>
                    <a:p>
                      <a:r>
                        <a:rPr lang="nl-NL" dirty="0"/>
                        <a:t>“</a:t>
                      </a:r>
                      <a:r>
                        <a:rPr lang="nl-NL" dirty="0" err="1"/>
                        <a:t>others</a:t>
                      </a:r>
                      <a:r>
                        <a:rPr lang="nl-NL" dirty="0"/>
                        <a:t> first “</a:t>
                      </a:r>
                    </a:p>
                  </a:txBody>
                  <a:tcPr/>
                </a:tc>
                <a:tc>
                  <a:txBody>
                    <a:bodyPr/>
                    <a:lstStyle/>
                    <a:p>
                      <a:r>
                        <a:rPr lang="nl-NL" dirty="0" smtClean="0"/>
                        <a:t>Angst</a:t>
                      </a:r>
                    </a:p>
                    <a:p>
                      <a:endParaRPr lang="nl-NL" dirty="0" smtClean="0"/>
                    </a:p>
                    <a:p>
                      <a:r>
                        <a:rPr lang="nl-NL" dirty="0" smtClean="0"/>
                        <a:t>Depressie</a:t>
                      </a:r>
                    </a:p>
                    <a:p>
                      <a:endParaRPr lang="nl-NL" dirty="0" smtClean="0"/>
                    </a:p>
                    <a:p>
                      <a:r>
                        <a:rPr lang="nl-NL" dirty="0" smtClean="0"/>
                        <a:t>Stress</a:t>
                      </a:r>
                    </a:p>
                    <a:p>
                      <a:endParaRPr lang="nl-NL" dirty="0" smtClean="0"/>
                    </a:p>
                    <a:p>
                      <a:r>
                        <a:rPr lang="nl-NL" dirty="0" smtClean="0"/>
                        <a:t>SOLK</a:t>
                      </a:r>
                    </a:p>
                    <a:p>
                      <a:endParaRPr lang="nl-NL" dirty="0" smtClean="0"/>
                    </a:p>
                    <a:p>
                      <a:r>
                        <a:rPr lang="nl-NL" dirty="0" smtClean="0"/>
                        <a:t>Relatieprobleem</a:t>
                      </a:r>
                    </a:p>
                    <a:p>
                      <a:endParaRPr lang="nl-NL" dirty="0" smtClean="0"/>
                    </a:p>
                    <a:p>
                      <a:r>
                        <a:rPr lang="nl-NL" dirty="0" smtClean="0"/>
                        <a:t>slaapstoornis</a:t>
                      </a:r>
                    </a:p>
                    <a:p>
                      <a:endParaRPr lang="nl-NL"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8846931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P : “</a:t>
            </a:r>
            <a:r>
              <a:rPr lang="nl-NL" dirty="0" err="1"/>
              <a:t>Neuroticisme</a:t>
            </a:r>
            <a:r>
              <a:rPr lang="nl-NL" dirty="0"/>
              <a:t>” </a:t>
            </a:r>
            <a:r>
              <a:rPr lang="nl-NL" sz="3600" dirty="0"/>
              <a:t>&gt; risico op K bij &gt; O </a:t>
            </a:r>
            <a:br>
              <a:rPr lang="nl-NL" sz="3600" dirty="0"/>
            </a:br>
            <a:r>
              <a:rPr lang="nl-NL" sz="3100" dirty="0"/>
              <a:t>De grootste gemene deler</a:t>
            </a:r>
          </a:p>
        </p:txBody>
      </p:sp>
      <p:sp>
        <p:nvSpPr>
          <p:cNvPr id="3" name="Tijdelijke aanduiding voor inhoud 2"/>
          <p:cNvSpPr>
            <a:spLocks noGrp="1"/>
          </p:cNvSpPr>
          <p:nvPr>
            <p:ph idx="1"/>
          </p:nvPr>
        </p:nvSpPr>
        <p:spPr/>
        <p:txBody>
          <a:bodyPr>
            <a:normAutofit fontScale="85000" lnSpcReduction="20000"/>
          </a:bodyPr>
          <a:lstStyle/>
          <a:p>
            <a:r>
              <a:rPr lang="nl-NL" dirty="0"/>
              <a:t>Kenmerkend voor de meeste mensen met psychische klachten: </a:t>
            </a:r>
          </a:p>
          <a:p>
            <a:r>
              <a:rPr lang="nl-NL" i="1" dirty="0"/>
              <a:t>Neiging om ondermijnende visie op eigen competentie te laten prevaleren over realistische visie op eigen competenties</a:t>
            </a:r>
          </a:p>
          <a:p>
            <a:r>
              <a:rPr lang="nl-NL" i="1" dirty="0"/>
              <a:t>Neiging om eerder pessimistisch / angstig dan realistisch naar de toekomst te kijken</a:t>
            </a:r>
          </a:p>
          <a:p>
            <a:r>
              <a:rPr lang="nl-NL" i="1" dirty="0"/>
              <a:t>Neiging om eerder uit te gaan van een negatieve dan van een neutrale / positieve attitude van “de ander”</a:t>
            </a:r>
          </a:p>
          <a:p>
            <a:r>
              <a:rPr lang="nl-NL" i="1" dirty="0"/>
              <a:t>Falende of krampachtige grensbewaking</a:t>
            </a:r>
          </a:p>
          <a:p>
            <a:r>
              <a:rPr lang="nl-NL" i="1" dirty="0"/>
              <a:t>Eerder denken </a:t>
            </a:r>
            <a:r>
              <a:rPr lang="nl-NL" i="1" dirty="0" err="1"/>
              <a:t>itv</a:t>
            </a:r>
            <a:r>
              <a:rPr lang="nl-NL" i="1" dirty="0"/>
              <a:t> problemen dan </a:t>
            </a:r>
            <a:r>
              <a:rPr lang="nl-NL" i="1" dirty="0" err="1"/>
              <a:t>itv</a:t>
            </a:r>
            <a:r>
              <a:rPr lang="nl-NL" i="1" dirty="0"/>
              <a:t> mogelijkheden</a:t>
            </a:r>
          </a:p>
        </p:txBody>
      </p:sp>
    </p:spTree>
    <p:extLst>
      <p:ext uri="{BB962C8B-B14F-4D97-AF65-F5344CB8AC3E}">
        <p14:creationId xmlns:p14="http://schemas.microsoft.com/office/powerpoint/2010/main" val="37532624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Trans-diagnostisch mensbeeld</a:t>
            </a:r>
          </a:p>
        </p:txBody>
      </p:sp>
      <p:sp>
        <p:nvSpPr>
          <p:cNvPr id="3" name="Tijdelijke aanduiding voor inhoud 2"/>
          <p:cNvSpPr>
            <a:spLocks noGrp="1"/>
          </p:cNvSpPr>
          <p:nvPr>
            <p:ph idx="1"/>
          </p:nvPr>
        </p:nvSpPr>
        <p:spPr/>
        <p:txBody>
          <a:bodyPr>
            <a:normAutofit fontScale="92500" lnSpcReduction="10000"/>
          </a:bodyPr>
          <a:lstStyle/>
          <a:p>
            <a:r>
              <a:rPr lang="nl-NL" dirty="0" err="1"/>
              <a:t>Neuroticisme</a:t>
            </a:r>
            <a:r>
              <a:rPr lang="nl-NL" dirty="0"/>
              <a:t>:</a:t>
            </a:r>
          </a:p>
          <a:p>
            <a:r>
              <a:rPr lang="nl-NL" dirty="0"/>
              <a:t>- vaak sub klinisch aanwezig </a:t>
            </a:r>
            <a:r>
              <a:rPr lang="nl-NL" sz="2400" dirty="0"/>
              <a:t>(“eigen - aardigheid” waarmee “in rustige tijden” goed valt te functioneren)</a:t>
            </a:r>
          </a:p>
          <a:p>
            <a:r>
              <a:rPr lang="nl-NL" dirty="0"/>
              <a:t>- onder druk van “O“→ “meer van hetzelfde” ( = aanpakken / oplossen van tegenslag </a:t>
            </a:r>
            <a:r>
              <a:rPr lang="nl-NL" dirty="0" err="1"/>
              <a:t>mbv</a:t>
            </a:r>
            <a:r>
              <a:rPr lang="nl-NL" dirty="0"/>
              <a:t> dat wat men het beste kent)</a:t>
            </a:r>
          </a:p>
          <a:p>
            <a:r>
              <a:rPr lang="nl-NL" dirty="0"/>
              <a:t>-”meer van hetzelfde” → manifestatie op klinisch niveau van eigen aardigheid = “K “</a:t>
            </a:r>
          </a:p>
          <a:p>
            <a:r>
              <a:rPr lang="nl-NL" dirty="0" err="1"/>
              <a:t>Itv</a:t>
            </a:r>
            <a:r>
              <a:rPr lang="nl-NL" dirty="0"/>
              <a:t> KKK onder druk kan een kwaliteit zich tot een valkuil ontwikkelen</a:t>
            </a:r>
          </a:p>
          <a:p>
            <a:endParaRPr lang="nl-NL" dirty="0"/>
          </a:p>
        </p:txBody>
      </p:sp>
    </p:spTree>
    <p:extLst>
      <p:ext uri="{BB962C8B-B14F-4D97-AF65-F5344CB8AC3E}">
        <p14:creationId xmlns:p14="http://schemas.microsoft.com/office/powerpoint/2010/main" val="4982203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verder ?</a:t>
            </a:r>
            <a:endParaRPr lang="nl-NL" dirty="0"/>
          </a:p>
        </p:txBody>
      </p:sp>
      <p:sp>
        <p:nvSpPr>
          <p:cNvPr id="3" name="Tijdelijke aanduiding voor inhoud 2"/>
          <p:cNvSpPr>
            <a:spLocks noGrp="1"/>
          </p:cNvSpPr>
          <p:nvPr>
            <p:ph idx="1"/>
          </p:nvPr>
        </p:nvSpPr>
        <p:spPr/>
        <p:txBody>
          <a:bodyPr/>
          <a:lstStyle/>
          <a:p>
            <a:pPr marL="0" indent="0">
              <a:buNone/>
            </a:pPr>
            <a:r>
              <a:rPr lang="nl-NL" dirty="0" smtClean="0"/>
              <a:t>Reactiepatroon/ gewoonte / coping  differentiëren in:</a:t>
            </a:r>
          </a:p>
          <a:p>
            <a:endParaRPr lang="nl-NL" dirty="0"/>
          </a:p>
          <a:p>
            <a:pPr marL="0" indent="0">
              <a:buNone/>
            </a:pPr>
            <a:r>
              <a:rPr lang="nl-NL" dirty="0" smtClean="0"/>
              <a:t>Goed                  :                 teveel van het goede</a:t>
            </a:r>
          </a:p>
          <a:p>
            <a:pPr marL="0" indent="0">
              <a:buNone/>
            </a:pPr>
            <a:r>
              <a:rPr lang="nl-NL" dirty="0" smtClean="0"/>
              <a:t>Kwaliteit            :                  Valkuil</a:t>
            </a:r>
          </a:p>
          <a:p>
            <a:pPr marL="0" indent="0">
              <a:buNone/>
            </a:pPr>
            <a:r>
              <a:rPr lang="nl-NL" sz="2000" i="1" dirty="0" smtClean="0"/>
              <a:t>Bijvoorbeeld, mevr. Jansen</a:t>
            </a:r>
          </a:p>
          <a:p>
            <a:pPr marL="0" indent="0">
              <a:buNone/>
            </a:pPr>
            <a:r>
              <a:rPr lang="nl-NL" dirty="0" smtClean="0"/>
              <a:t>Aanpakken      :  doorgaan tot je erbij neervalt</a:t>
            </a:r>
          </a:p>
          <a:p>
            <a:endParaRPr lang="nl-NL" dirty="0"/>
          </a:p>
        </p:txBody>
      </p:sp>
    </p:spTree>
    <p:extLst>
      <p:ext uri="{BB962C8B-B14F-4D97-AF65-F5344CB8AC3E}">
        <p14:creationId xmlns:p14="http://schemas.microsoft.com/office/powerpoint/2010/main" val="15662009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5A89C7F-7EE3-4AAC-AD9F-471407E35817}"/>
              </a:ext>
            </a:extLst>
          </p:cNvPr>
          <p:cNvSpPr>
            <a:spLocks noGrp="1"/>
          </p:cNvSpPr>
          <p:nvPr>
            <p:ph type="title"/>
          </p:nvPr>
        </p:nvSpPr>
        <p:spPr/>
        <p:txBody>
          <a:bodyPr/>
          <a:lstStyle/>
          <a:p>
            <a:r>
              <a:rPr lang="nl-NL" dirty="0"/>
              <a:t>Hoe verder?</a:t>
            </a:r>
          </a:p>
        </p:txBody>
      </p:sp>
      <p:sp>
        <p:nvSpPr>
          <p:cNvPr id="3" name="Tijdelijke aanduiding voor inhoud 2">
            <a:extLst>
              <a:ext uri="{FF2B5EF4-FFF2-40B4-BE49-F238E27FC236}">
                <a16:creationId xmlns:a16="http://schemas.microsoft.com/office/drawing/2014/main" xmlns="" id="{C6081B23-5363-4E63-B800-DD30F9B56897}"/>
              </a:ext>
            </a:extLst>
          </p:cNvPr>
          <p:cNvSpPr>
            <a:spLocks noGrp="1"/>
          </p:cNvSpPr>
          <p:nvPr>
            <p:ph idx="1"/>
          </p:nvPr>
        </p:nvSpPr>
        <p:spPr/>
        <p:txBody>
          <a:bodyPr>
            <a:normAutofit fontScale="92500" lnSpcReduction="10000"/>
          </a:bodyPr>
          <a:lstStyle/>
          <a:p>
            <a:pPr marL="0" indent="0">
              <a:buNone/>
            </a:pPr>
            <a:r>
              <a:rPr lang="nl-NL" dirty="0"/>
              <a:t>Kwetsbaarheid in beeld als gewoonte om …. </a:t>
            </a:r>
            <a:endParaRPr lang="nl-NL" dirty="0" smtClean="0"/>
          </a:p>
          <a:p>
            <a:pPr marL="0" indent="0">
              <a:buNone/>
            </a:pPr>
            <a:r>
              <a:rPr lang="nl-NL" sz="2600" dirty="0" smtClean="0"/>
              <a:t>Gepositioneerd tussen 2 uitersten van een kenmerk</a:t>
            </a:r>
            <a:endParaRPr lang="nl-NL" sz="2600" dirty="0"/>
          </a:p>
          <a:p>
            <a:endParaRPr lang="nl-NL" dirty="0"/>
          </a:p>
          <a:p>
            <a:pPr marL="0" indent="0">
              <a:buNone/>
            </a:pPr>
            <a:r>
              <a:rPr lang="nl-NL" sz="2400" i="1" dirty="0"/>
              <a:t>Balans</a:t>
            </a:r>
          </a:p>
          <a:p>
            <a:pPr marL="0" indent="0">
              <a:buNone/>
            </a:pPr>
            <a:r>
              <a:rPr lang="nl-NL" dirty="0"/>
              <a:t>-------------------------------------------------------------</a:t>
            </a:r>
          </a:p>
          <a:p>
            <a:pPr marL="0" indent="0">
              <a:buNone/>
            </a:pPr>
            <a:r>
              <a:rPr lang="nl-NL" dirty="0"/>
              <a:t>Aarts	</a:t>
            </a:r>
            <a:r>
              <a:rPr lang="nl-NL" dirty="0" smtClean="0"/>
              <a:t>-</a:t>
            </a:r>
            <a:r>
              <a:rPr lang="nl-NL" dirty="0"/>
              <a:t>						    </a:t>
            </a:r>
            <a:r>
              <a:rPr lang="nl-NL" dirty="0" smtClean="0"/>
              <a:t>Aarts-</a:t>
            </a:r>
            <a:endParaRPr lang="nl-NL" dirty="0"/>
          </a:p>
          <a:p>
            <a:pPr marL="0" indent="0">
              <a:buNone/>
            </a:pPr>
            <a:r>
              <a:rPr lang="nl-NL" dirty="0"/>
              <a:t>p</a:t>
            </a:r>
            <a:r>
              <a:rPr lang="nl-NL" dirty="0" smtClean="0"/>
              <a:t>essimist</a:t>
            </a:r>
            <a:r>
              <a:rPr lang="nl-NL" dirty="0"/>
              <a:t>					         optimist</a:t>
            </a:r>
          </a:p>
          <a:p>
            <a:pPr marL="0" indent="0">
              <a:buNone/>
            </a:pPr>
            <a:r>
              <a:rPr lang="nl-NL" dirty="0"/>
              <a:t>Bij de pakken	</a:t>
            </a:r>
            <a:r>
              <a:rPr lang="nl-NL" dirty="0" smtClean="0"/>
              <a:t>  </a:t>
            </a:r>
            <a:r>
              <a:rPr lang="nl-NL" dirty="0"/>
              <a:t>a</a:t>
            </a:r>
            <a:r>
              <a:rPr lang="nl-NL" dirty="0" smtClean="0"/>
              <a:t>anpakken    Doorgaan tot….</a:t>
            </a:r>
            <a:endParaRPr lang="nl-NL" dirty="0"/>
          </a:p>
          <a:p>
            <a:pPr marL="0" indent="0">
              <a:buNone/>
            </a:pPr>
            <a:r>
              <a:rPr lang="nl-NL" dirty="0"/>
              <a:t>neerzitten</a:t>
            </a:r>
          </a:p>
        </p:txBody>
      </p:sp>
    </p:spTree>
    <p:extLst>
      <p:ext uri="{BB962C8B-B14F-4D97-AF65-F5344CB8AC3E}">
        <p14:creationId xmlns:p14="http://schemas.microsoft.com/office/powerpoint/2010/main" val="25203965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5A89C7F-7EE3-4AAC-AD9F-471407E35817}"/>
              </a:ext>
            </a:extLst>
          </p:cNvPr>
          <p:cNvSpPr>
            <a:spLocks noGrp="1"/>
          </p:cNvSpPr>
          <p:nvPr>
            <p:ph type="title"/>
          </p:nvPr>
        </p:nvSpPr>
        <p:spPr/>
        <p:txBody>
          <a:bodyPr/>
          <a:lstStyle/>
          <a:p>
            <a:r>
              <a:rPr lang="nl-NL" dirty="0"/>
              <a:t>Hoe verder?</a:t>
            </a:r>
          </a:p>
        </p:txBody>
      </p:sp>
      <p:sp>
        <p:nvSpPr>
          <p:cNvPr id="3" name="Tijdelijke aanduiding voor inhoud 2">
            <a:extLst>
              <a:ext uri="{FF2B5EF4-FFF2-40B4-BE49-F238E27FC236}">
                <a16:creationId xmlns:a16="http://schemas.microsoft.com/office/drawing/2014/main" xmlns="" id="{C6081B23-5363-4E63-B800-DD30F9B56897}"/>
              </a:ext>
            </a:extLst>
          </p:cNvPr>
          <p:cNvSpPr>
            <a:spLocks noGrp="1"/>
          </p:cNvSpPr>
          <p:nvPr>
            <p:ph idx="1"/>
          </p:nvPr>
        </p:nvSpPr>
        <p:spPr/>
        <p:txBody>
          <a:bodyPr>
            <a:normAutofit fontScale="92500" lnSpcReduction="10000"/>
          </a:bodyPr>
          <a:lstStyle/>
          <a:p>
            <a:r>
              <a:rPr lang="nl-NL" dirty="0"/>
              <a:t>Kwetsbaarheid, gewoonte om </a:t>
            </a:r>
            <a:r>
              <a:rPr lang="nl-NL" dirty="0" smtClean="0"/>
              <a:t>…., </a:t>
            </a:r>
            <a:r>
              <a:rPr lang="nl-NL" dirty="0"/>
              <a:t>in beeld </a:t>
            </a:r>
            <a:r>
              <a:rPr lang="nl-NL" dirty="0" smtClean="0"/>
              <a:t>als positie op een balans, mogelijk versterkt door</a:t>
            </a:r>
            <a:endParaRPr lang="nl-NL" dirty="0"/>
          </a:p>
          <a:p>
            <a:endParaRPr lang="nl-NL" dirty="0"/>
          </a:p>
          <a:p>
            <a:pPr marL="0" indent="0">
              <a:buNone/>
            </a:pPr>
            <a:r>
              <a:rPr lang="nl-NL" i="1" dirty="0"/>
              <a:t>Balans</a:t>
            </a:r>
          </a:p>
          <a:p>
            <a:pPr marL="0" indent="0">
              <a:buNone/>
            </a:pPr>
            <a:r>
              <a:rPr lang="nl-NL" dirty="0" smtClean="0"/>
              <a:t>-----------------------------------------------</a:t>
            </a:r>
            <a:r>
              <a:rPr lang="nl-NL" dirty="0" smtClean="0">
                <a:solidFill>
                  <a:srgbClr val="FF0000"/>
                </a:solidFill>
              </a:rPr>
              <a:t>P</a:t>
            </a:r>
            <a:r>
              <a:rPr lang="nl-NL" dirty="0" smtClean="0"/>
              <a:t>-----</a:t>
            </a:r>
            <a:r>
              <a:rPr lang="nl-NL" dirty="0" smtClean="0">
                <a:solidFill>
                  <a:srgbClr val="FF0000"/>
                </a:solidFill>
              </a:rPr>
              <a:t>P</a:t>
            </a:r>
            <a:r>
              <a:rPr lang="nl-NL" dirty="0" smtClean="0"/>
              <a:t>------------</a:t>
            </a:r>
            <a:endParaRPr lang="nl-NL" dirty="0"/>
          </a:p>
          <a:p>
            <a:pPr marL="0" indent="0">
              <a:buNone/>
            </a:pPr>
            <a:r>
              <a:rPr lang="nl-NL" dirty="0"/>
              <a:t>Aarts	-						    </a:t>
            </a:r>
            <a:r>
              <a:rPr lang="nl-NL" dirty="0" smtClean="0"/>
              <a:t>Aarts-</a:t>
            </a:r>
            <a:endParaRPr lang="nl-NL" dirty="0"/>
          </a:p>
          <a:p>
            <a:pPr marL="0" indent="0">
              <a:buNone/>
            </a:pPr>
            <a:r>
              <a:rPr lang="nl-NL" dirty="0"/>
              <a:t>p</a:t>
            </a:r>
            <a:r>
              <a:rPr lang="nl-NL" dirty="0" smtClean="0"/>
              <a:t>essimist</a:t>
            </a:r>
            <a:r>
              <a:rPr lang="nl-NL" dirty="0"/>
              <a:t>					         optimist</a:t>
            </a:r>
          </a:p>
          <a:p>
            <a:pPr marL="0" indent="0">
              <a:buNone/>
            </a:pPr>
            <a:r>
              <a:rPr lang="nl-NL" dirty="0"/>
              <a:t>Bij de </a:t>
            </a:r>
            <a:r>
              <a:rPr lang="nl-NL" dirty="0" smtClean="0"/>
              <a:t>pakken</a:t>
            </a:r>
            <a:r>
              <a:rPr lang="nl-NL" dirty="0"/>
              <a:t> </a:t>
            </a:r>
            <a:r>
              <a:rPr lang="nl-NL" dirty="0" smtClean="0"/>
              <a:t>       </a:t>
            </a:r>
            <a:r>
              <a:rPr lang="nl-NL" dirty="0"/>
              <a:t>a</a:t>
            </a:r>
            <a:r>
              <a:rPr lang="nl-NL" dirty="0" smtClean="0"/>
              <a:t>anpakken           doorgaan tot …</a:t>
            </a:r>
            <a:endParaRPr lang="nl-NL" dirty="0"/>
          </a:p>
          <a:p>
            <a:pPr marL="0" indent="0">
              <a:buNone/>
            </a:pPr>
            <a:r>
              <a:rPr lang="nl-NL" dirty="0"/>
              <a:t>neerzitten</a:t>
            </a:r>
          </a:p>
        </p:txBody>
      </p:sp>
    </p:spTree>
    <p:extLst>
      <p:ext uri="{BB962C8B-B14F-4D97-AF65-F5344CB8AC3E}">
        <p14:creationId xmlns:p14="http://schemas.microsoft.com/office/powerpoint/2010/main" val="18336848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5A89C7F-7EE3-4AAC-AD9F-471407E35817}"/>
              </a:ext>
            </a:extLst>
          </p:cNvPr>
          <p:cNvSpPr>
            <a:spLocks noGrp="1"/>
          </p:cNvSpPr>
          <p:nvPr>
            <p:ph type="title"/>
          </p:nvPr>
        </p:nvSpPr>
        <p:spPr/>
        <p:txBody>
          <a:bodyPr/>
          <a:lstStyle/>
          <a:p>
            <a:r>
              <a:rPr lang="nl-NL" dirty="0"/>
              <a:t>Hoe verder?</a:t>
            </a:r>
          </a:p>
        </p:txBody>
      </p:sp>
      <p:sp>
        <p:nvSpPr>
          <p:cNvPr id="3" name="Tijdelijke aanduiding voor inhoud 2">
            <a:extLst>
              <a:ext uri="{FF2B5EF4-FFF2-40B4-BE49-F238E27FC236}">
                <a16:creationId xmlns:a16="http://schemas.microsoft.com/office/drawing/2014/main" xmlns="" id="{C6081B23-5363-4E63-B800-DD30F9B56897}"/>
              </a:ext>
            </a:extLst>
          </p:cNvPr>
          <p:cNvSpPr>
            <a:spLocks noGrp="1"/>
          </p:cNvSpPr>
          <p:nvPr>
            <p:ph idx="1"/>
          </p:nvPr>
        </p:nvSpPr>
        <p:spPr/>
        <p:txBody>
          <a:bodyPr>
            <a:normAutofit fontScale="92500" lnSpcReduction="10000"/>
          </a:bodyPr>
          <a:lstStyle/>
          <a:p>
            <a:r>
              <a:rPr lang="nl-NL" dirty="0"/>
              <a:t>Kwetsbaarheid </a:t>
            </a:r>
            <a:r>
              <a:rPr lang="nl-NL" dirty="0" smtClean="0"/>
              <a:t>/ positie patiënt (P)in vergelijking </a:t>
            </a:r>
            <a:r>
              <a:rPr lang="nl-NL" dirty="0"/>
              <a:t>met </a:t>
            </a:r>
            <a:r>
              <a:rPr lang="nl-NL" dirty="0" smtClean="0"/>
              <a:t>anderen (YYYY) / de meeste mensen</a:t>
            </a:r>
            <a:endParaRPr lang="nl-NL" dirty="0"/>
          </a:p>
          <a:p>
            <a:endParaRPr lang="nl-NL" dirty="0"/>
          </a:p>
          <a:p>
            <a:pPr marL="0" indent="0">
              <a:buNone/>
            </a:pPr>
            <a:r>
              <a:rPr lang="nl-NL" i="1" dirty="0"/>
              <a:t>Balans</a:t>
            </a:r>
          </a:p>
          <a:p>
            <a:pPr marL="0" indent="0">
              <a:buNone/>
            </a:pPr>
            <a:r>
              <a:rPr lang="nl-NL" dirty="0" smtClean="0"/>
              <a:t>---------------------</a:t>
            </a:r>
            <a:r>
              <a:rPr lang="nl-NL" dirty="0">
                <a:solidFill>
                  <a:srgbClr val="00B050"/>
                </a:solidFill>
              </a:rPr>
              <a:t>YYYYYYYYYYY</a:t>
            </a:r>
            <a:r>
              <a:rPr lang="nl-NL" dirty="0"/>
              <a:t>-</a:t>
            </a:r>
            <a:r>
              <a:rPr lang="nl-NL" dirty="0" smtClean="0"/>
              <a:t>--------------</a:t>
            </a:r>
            <a:r>
              <a:rPr lang="nl-NL" dirty="0" smtClean="0">
                <a:solidFill>
                  <a:srgbClr val="FF0000"/>
                </a:solidFill>
              </a:rPr>
              <a:t>P</a:t>
            </a:r>
            <a:r>
              <a:rPr lang="nl-NL" dirty="0" smtClean="0"/>
              <a:t>-</a:t>
            </a:r>
            <a:r>
              <a:rPr lang="nl-NL" dirty="0"/>
              <a:t>--------</a:t>
            </a:r>
          </a:p>
          <a:p>
            <a:pPr marL="0" indent="0">
              <a:buNone/>
            </a:pPr>
            <a:r>
              <a:rPr lang="nl-NL" dirty="0" smtClean="0"/>
              <a:t>Aarts-</a:t>
            </a:r>
            <a:r>
              <a:rPr lang="nl-NL" dirty="0"/>
              <a:t>						    </a:t>
            </a:r>
            <a:r>
              <a:rPr lang="nl-NL" dirty="0" smtClean="0"/>
              <a:t>Aarts-</a:t>
            </a:r>
            <a:endParaRPr lang="nl-NL" dirty="0"/>
          </a:p>
          <a:p>
            <a:pPr marL="0" indent="0">
              <a:buNone/>
            </a:pPr>
            <a:r>
              <a:rPr lang="nl-NL" dirty="0"/>
              <a:t>p</a:t>
            </a:r>
            <a:r>
              <a:rPr lang="nl-NL" dirty="0" smtClean="0"/>
              <a:t>essimist</a:t>
            </a:r>
            <a:r>
              <a:rPr lang="nl-NL" dirty="0"/>
              <a:t>					         </a:t>
            </a:r>
            <a:r>
              <a:rPr lang="nl-NL" dirty="0" smtClean="0"/>
              <a:t> optimist</a:t>
            </a:r>
            <a:endParaRPr lang="nl-NL" dirty="0"/>
          </a:p>
          <a:p>
            <a:pPr marL="0" indent="0">
              <a:buNone/>
            </a:pPr>
            <a:r>
              <a:rPr lang="nl-NL" dirty="0"/>
              <a:t>Bij de </a:t>
            </a:r>
            <a:r>
              <a:rPr lang="nl-NL" dirty="0" smtClean="0"/>
              <a:t>pakken</a:t>
            </a:r>
            <a:r>
              <a:rPr lang="nl-NL" dirty="0"/>
              <a:t> </a:t>
            </a:r>
            <a:r>
              <a:rPr lang="nl-NL" dirty="0" smtClean="0"/>
              <a:t>        aanpakken           Doorgaan tot ….</a:t>
            </a:r>
            <a:endParaRPr lang="nl-NL" dirty="0"/>
          </a:p>
          <a:p>
            <a:pPr marL="0" indent="0">
              <a:buNone/>
            </a:pPr>
            <a:r>
              <a:rPr lang="nl-NL" dirty="0"/>
              <a:t>neerzitten</a:t>
            </a:r>
          </a:p>
        </p:txBody>
      </p:sp>
    </p:spTree>
    <p:extLst>
      <p:ext uri="{BB962C8B-B14F-4D97-AF65-F5344CB8AC3E}">
        <p14:creationId xmlns:p14="http://schemas.microsoft.com/office/powerpoint/2010/main" val="18749691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5A89C7F-7EE3-4AAC-AD9F-471407E35817}"/>
              </a:ext>
            </a:extLst>
          </p:cNvPr>
          <p:cNvSpPr>
            <a:spLocks noGrp="1"/>
          </p:cNvSpPr>
          <p:nvPr>
            <p:ph type="title"/>
          </p:nvPr>
        </p:nvSpPr>
        <p:spPr/>
        <p:txBody>
          <a:bodyPr/>
          <a:lstStyle/>
          <a:p>
            <a:r>
              <a:rPr lang="nl-NL" dirty="0"/>
              <a:t>Hoe verder?</a:t>
            </a:r>
          </a:p>
        </p:txBody>
      </p:sp>
      <p:sp>
        <p:nvSpPr>
          <p:cNvPr id="3" name="Tijdelijke aanduiding voor inhoud 2">
            <a:extLst>
              <a:ext uri="{FF2B5EF4-FFF2-40B4-BE49-F238E27FC236}">
                <a16:creationId xmlns:a16="http://schemas.microsoft.com/office/drawing/2014/main" xmlns="" id="{C6081B23-5363-4E63-B800-DD30F9B56897}"/>
              </a:ext>
            </a:extLst>
          </p:cNvPr>
          <p:cNvSpPr>
            <a:spLocks noGrp="1"/>
          </p:cNvSpPr>
          <p:nvPr>
            <p:ph idx="1"/>
          </p:nvPr>
        </p:nvSpPr>
        <p:spPr/>
        <p:txBody>
          <a:bodyPr>
            <a:normAutofit fontScale="85000" lnSpcReduction="10000"/>
          </a:bodyPr>
          <a:lstStyle/>
          <a:p>
            <a:r>
              <a:rPr lang="nl-NL" dirty="0"/>
              <a:t>Kwetsbaarheid </a:t>
            </a:r>
            <a:r>
              <a:rPr lang="nl-NL" dirty="0" smtClean="0"/>
              <a:t>in </a:t>
            </a:r>
            <a:r>
              <a:rPr lang="nl-NL" dirty="0"/>
              <a:t>vergelijking met anderen en “leren van anderen” / “leren dat er meerdere wegen naar Rome leiden”</a:t>
            </a:r>
          </a:p>
          <a:p>
            <a:endParaRPr lang="nl-NL" dirty="0"/>
          </a:p>
          <a:p>
            <a:r>
              <a:rPr lang="nl-NL" i="1" dirty="0"/>
              <a:t>Balans</a:t>
            </a:r>
          </a:p>
          <a:p>
            <a:r>
              <a:rPr lang="nl-NL" dirty="0" smtClean="0"/>
              <a:t>-------------------------</a:t>
            </a:r>
            <a:r>
              <a:rPr lang="nl-NL" dirty="0" smtClean="0">
                <a:solidFill>
                  <a:srgbClr val="00B050"/>
                </a:solidFill>
              </a:rPr>
              <a:t>YYYYYYYYYYY</a:t>
            </a:r>
            <a:r>
              <a:rPr lang="nl-NL" dirty="0" smtClean="0"/>
              <a:t>-</a:t>
            </a:r>
            <a:r>
              <a:rPr lang="nl-NL" dirty="0" smtClean="0">
                <a:solidFill>
                  <a:srgbClr val="FF0000"/>
                </a:solidFill>
              </a:rPr>
              <a:t>P2</a:t>
            </a:r>
            <a:r>
              <a:rPr lang="nl-NL" dirty="0" smtClean="0"/>
              <a:t>-------------</a:t>
            </a:r>
            <a:r>
              <a:rPr lang="nl-NL" dirty="0" smtClean="0">
                <a:solidFill>
                  <a:srgbClr val="FF0000"/>
                </a:solidFill>
              </a:rPr>
              <a:t>P1</a:t>
            </a:r>
            <a:r>
              <a:rPr lang="nl-NL" dirty="0" smtClean="0"/>
              <a:t>--------</a:t>
            </a:r>
            <a:endParaRPr lang="nl-NL" dirty="0"/>
          </a:p>
          <a:p>
            <a:pPr marL="0" indent="0">
              <a:buNone/>
            </a:pPr>
            <a:r>
              <a:rPr lang="nl-NL" dirty="0" smtClean="0"/>
              <a:t>Aarts-</a:t>
            </a:r>
            <a:r>
              <a:rPr lang="nl-NL" dirty="0"/>
              <a:t>							  </a:t>
            </a:r>
            <a:r>
              <a:rPr lang="nl-NL" dirty="0" smtClean="0"/>
              <a:t> Aarts-</a:t>
            </a:r>
            <a:endParaRPr lang="nl-NL" dirty="0"/>
          </a:p>
          <a:p>
            <a:pPr marL="0" indent="0">
              <a:buNone/>
            </a:pPr>
            <a:r>
              <a:rPr lang="nl-NL" dirty="0"/>
              <a:t>p</a:t>
            </a:r>
            <a:r>
              <a:rPr lang="nl-NL" dirty="0" smtClean="0"/>
              <a:t>essimist</a:t>
            </a:r>
            <a:r>
              <a:rPr lang="nl-NL" dirty="0"/>
              <a:t>					         </a:t>
            </a:r>
            <a:r>
              <a:rPr lang="nl-NL" dirty="0" smtClean="0"/>
              <a:t>   optimist</a:t>
            </a:r>
            <a:endParaRPr lang="nl-NL" dirty="0"/>
          </a:p>
          <a:p>
            <a:pPr marL="0" indent="0">
              <a:buNone/>
            </a:pPr>
            <a:r>
              <a:rPr lang="nl-NL" dirty="0"/>
              <a:t>Bij de pakken	</a:t>
            </a:r>
            <a:r>
              <a:rPr lang="nl-NL" dirty="0" smtClean="0"/>
              <a:t>    aanpakken              Doorgaan tot….</a:t>
            </a:r>
            <a:endParaRPr lang="nl-NL" dirty="0"/>
          </a:p>
          <a:p>
            <a:pPr marL="0" indent="0">
              <a:buNone/>
            </a:pPr>
            <a:r>
              <a:rPr lang="nl-NL" dirty="0"/>
              <a:t>neerzitten</a:t>
            </a:r>
          </a:p>
        </p:txBody>
      </p:sp>
    </p:spTree>
    <p:extLst>
      <p:ext uri="{BB962C8B-B14F-4D97-AF65-F5344CB8AC3E}">
        <p14:creationId xmlns:p14="http://schemas.microsoft.com/office/powerpoint/2010/main" val="11235634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5A89C7F-7EE3-4AAC-AD9F-471407E35817}"/>
              </a:ext>
            </a:extLst>
          </p:cNvPr>
          <p:cNvSpPr>
            <a:spLocks noGrp="1"/>
          </p:cNvSpPr>
          <p:nvPr>
            <p:ph type="title"/>
          </p:nvPr>
        </p:nvSpPr>
        <p:spPr/>
        <p:txBody>
          <a:bodyPr/>
          <a:lstStyle/>
          <a:p>
            <a:r>
              <a:rPr lang="nl-NL" dirty="0"/>
              <a:t>Hoe verder</a:t>
            </a:r>
            <a:r>
              <a:rPr lang="nl-NL" dirty="0" smtClean="0"/>
              <a:t>?  sociogram</a:t>
            </a:r>
            <a:endParaRPr lang="nl-NL" dirty="0"/>
          </a:p>
        </p:txBody>
      </p:sp>
      <p:sp>
        <p:nvSpPr>
          <p:cNvPr id="3" name="Tijdelijke aanduiding voor inhoud 2">
            <a:extLst>
              <a:ext uri="{FF2B5EF4-FFF2-40B4-BE49-F238E27FC236}">
                <a16:creationId xmlns:a16="http://schemas.microsoft.com/office/drawing/2014/main" xmlns="" id="{C6081B23-5363-4E63-B800-DD30F9B56897}"/>
              </a:ext>
            </a:extLst>
          </p:cNvPr>
          <p:cNvSpPr>
            <a:spLocks noGrp="1"/>
          </p:cNvSpPr>
          <p:nvPr>
            <p:ph idx="1"/>
          </p:nvPr>
        </p:nvSpPr>
        <p:spPr/>
        <p:txBody>
          <a:bodyPr>
            <a:normAutofit fontScale="85000" lnSpcReduction="10000"/>
          </a:bodyPr>
          <a:lstStyle/>
          <a:p>
            <a:r>
              <a:rPr lang="nl-NL" dirty="0"/>
              <a:t>Kwetsbaarheid </a:t>
            </a:r>
            <a:r>
              <a:rPr lang="nl-NL" dirty="0" smtClean="0"/>
              <a:t>in </a:t>
            </a:r>
            <a:r>
              <a:rPr lang="nl-NL" dirty="0"/>
              <a:t>vergelijking met </a:t>
            </a:r>
            <a:r>
              <a:rPr lang="nl-NL" dirty="0" smtClean="0"/>
              <a:t>anderen; zien van verschil </a:t>
            </a:r>
            <a:r>
              <a:rPr lang="nl-NL" dirty="0"/>
              <a:t>en “leren </a:t>
            </a:r>
            <a:r>
              <a:rPr lang="nl-NL" dirty="0" smtClean="0"/>
              <a:t>dat het anders kan” en hoe dat zou kunnen</a:t>
            </a:r>
            <a:endParaRPr lang="nl-NL" dirty="0"/>
          </a:p>
          <a:p>
            <a:endParaRPr lang="nl-NL" dirty="0"/>
          </a:p>
          <a:p>
            <a:r>
              <a:rPr lang="nl-NL" i="1" dirty="0"/>
              <a:t>Balans</a:t>
            </a:r>
          </a:p>
          <a:p>
            <a:r>
              <a:rPr lang="nl-NL" dirty="0" smtClean="0"/>
              <a:t>----D---M---------N--</a:t>
            </a:r>
            <a:r>
              <a:rPr lang="nl-NL" dirty="0" smtClean="0">
                <a:solidFill>
                  <a:srgbClr val="00B050"/>
                </a:solidFill>
              </a:rPr>
              <a:t>B----L----F--A--C</a:t>
            </a:r>
            <a:r>
              <a:rPr lang="nl-NL" dirty="0" smtClean="0"/>
              <a:t>-</a:t>
            </a:r>
            <a:r>
              <a:rPr lang="nl-NL" dirty="0" smtClean="0">
                <a:solidFill>
                  <a:srgbClr val="FF0000"/>
                </a:solidFill>
              </a:rPr>
              <a:t>P2</a:t>
            </a:r>
            <a:r>
              <a:rPr lang="nl-NL" dirty="0" smtClean="0"/>
              <a:t>------G---F---</a:t>
            </a:r>
            <a:r>
              <a:rPr lang="nl-NL" dirty="0" smtClean="0">
                <a:solidFill>
                  <a:srgbClr val="FF0000"/>
                </a:solidFill>
              </a:rPr>
              <a:t>P1</a:t>
            </a:r>
            <a:r>
              <a:rPr lang="nl-NL" dirty="0" smtClean="0"/>
              <a:t>----</a:t>
            </a:r>
            <a:endParaRPr lang="nl-NL" dirty="0"/>
          </a:p>
          <a:p>
            <a:pPr marL="0" indent="0">
              <a:buNone/>
            </a:pPr>
            <a:r>
              <a:rPr lang="nl-NL" dirty="0" smtClean="0"/>
              <a:t>Aarts-</a:t>
            </a:r>
            <a:r>
              <a:rPr lang="nl-NL" dirty="0"/>
              <a:t>							  </a:t>
            </a:r>
            <a:r>
              <a:rPr lang="nl-NL" dirty="0" smtClean="0"/>
              <a:t> Aarts-</a:t>
            </a:r>
            <a:endParaRPr lang="nl-NL" dirty="0"/>
          </a:p>
          <a:p>
            <a:pPr marL="0" indent="0">
              <a:buNone/>
            </a:pPr>
            <a:r>
              <a:rPr lang="nl-NL" dirty="0"/>
              <a:t>p</a:t>
            </a:r>
            <a:r>
              <a:rPr lang="nl-NL" dirty="0" smtClean="0"/>
              <a:t>essimist</a:t>
            </a:r>
            <a:r>
              <a:rPr lang="nl-NL" dirty="0"/>
              <a:t>					         </a:t>
            </a:r>
            <a:r>
              <a:rPr lang="nl-NL" dirty="0" smtClean="0"/>
              <a:t>  optimist</a:t>
            </a:r>
            <a:endParaRPr lang="nl-NL" dirty="0"/>
          </a:p>
          <a:p>
            <a:pPr marL="0" indent="0">
              <a:buNone/>
            </a:pPr>
            <a:r>
              <a:rPr lang="nl-NL" dirty="0"/>
              <a:t>Bij de pakken	</a:t>
            </a:r>
            <a:r>
              <a:rPr lang="nl-NL" dirty="0" smtClean="0"/>
              <a:t>      aanpakken           Doorgaan tot….</a:t>
            </a:r>
            <a:endParaRPr lang="nl-NL" dirty="0"/>
          </a:p>
          <a:p>
            <a:pPr marL="0" indent="0">
              <a:buNone/>
            </a:pPr>
            <a:r>
              <a:rPr lang="nl-NL" dirty="0"/>
              <a:t>neerzitten</a:t>
            </a:r>
          </a:p>
        </p:txBody>
      </p:sp>
    </p:spTree>
    <p:extLst>
      <p:ext uri="{BB962C8B-B14F-4D97-AF65-F5344CB8AC3E}">
        <p14:creationId xmlns:p14="http://schemas.microsoft.com/office/powerpoint/2010/main" val="1419708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1800" dirty="0"/>
              <a:t>Situering:</a:t>
            </a:r>
            <a:r>
              <a:rPr lang="nl-NL" dirty="0"/>
              <a:t> Wat is het KOP-model ?</a:t>
            </a:r>
          </a:p>
        </p:txBody>
      </p:sp>
      <p:sp>
        <p:nvSpPr>
          <p:cNvPr id="3" name="Tijdelijke aanduiding voor inhoud 2"/>
          <p:cNvSpPr>
            <a:spLocks noGrp="1"/>
          </p:cNvSpPr>
          <p:nvPr>
            <p:ph idx="1"/>
          </p:nvPr>
        </p:nvSpPr>
        <p:spPr>
          <a:xfrm>
            <a:off x="395536" y="1340768"/>
            <a:ext cx="8229600" cy="4525963"/>
          </a:xfrm>
        </p:spPr>
        <p:txBody>
          <a:bodyPr>
            <a:normAutofit fontScale="70000" lnSpcReduction="20000"/>
          </a:bodyPr>
          <a:lstStyle/>
          <a:p>
            <a:endParaRPr lang="nl-NL" dirty="0"/>
          </a:p>
          <a:p>
            <a:r>
              <a:rPr lang="nl-NL" sz="3900" dirty="0"/>
              <a:t>Zoekschema (overzicht; hypotheses)</a:t>
            </a:r>
          </a:p>
          <a:p>
            <a:pPr lvl="1"/>
            <a:r>
              <a:rPr lang="nl-NL" sz="3400" dirty="0"/>
              <a:t>Waar heeft men last van ?</a:t>
            </a:r>
          </a:p>
          <a:p>
            <a:pPr lvl="1"/>
            <a:r>
              <a:rPr lang="nl-NL" sz="3400" dirty="0"/>
              <a:t>Waar heeft t mee te maken </a:t>
            </a:r>
          </a:p>
          <a:p>
            <a:pPr lvl="2"/>
            <a:r>
              <a:rPr lang="nl-NL" sz="3400" dirty="0"/>
              <a:t>extern: O; intern: P</a:t>
            </a:r>
          </a:p>
          <a:p>
            <a:pPr lvl="2"/>
            <a:r>
              <a:rPr lang="nl-NL" sz="3400" dirty="0"/>
              <a:t>K  =  O  x  P</a:t>
            </a:r>
          </a:p>
          <a:p>
            <a:r>
              <a:rPr lang="nl-NL" sz="3900" dirty="0"/>
              <a:t>Kapstok</a:t>
            </a:r>
          </a:p>
          <a:p>
            <a:r>
              <a:rPr lang="nl-NL" sz="3900" dirty="0"/>
              <a:t>Gebruiksaanwijzing</a:t>
            </a:r>
          </a:p>
          <a:p>
            <a:pPr lvl="1"/>
            <a:r>
              <a:rPr lang="nl-NL" sz="3400" dirty="0"/>
              <a:t>Wat is nodig ter verlichting / verbetering ?</a:t>
            </a:r>
          </a:p>
          <a:p>
            <a:pPr lvl="2"/>
            <a:r>
              <a:rPr lang="nl-NL" sz="3400" dirty="0"/>
              <a:t>Doelen</a:t>
            </a:r>
          </a:p>
          <a:p>
            <a:pPr lvl="2"/>
            <a:r>
              <a:rPr lang="nl-NL" sz="3400" dirty="0"/>
              <a:t>Actie</a:t>
            </a:r>
          </a:p>
          <a:p>
            <a:pPr lvl="2"/>
            <a:r>
              <a:rPr lang="nl-NL" sz="3400" dirty="0"/>
              <a:t>Terugvalpreventie</a:t>
            </a:r>
          </a:p>
        </p:txBody>
      </p:sp>
    </p:spTree>
    <p:extLst>
      <p:ext uri="{BB962C8B-B14F-4D97-AF65-F5344CB8AC3E}">
        <p14:creationId xmlns:p14="http://schemas.microsoft.com/office/powerpoint/2010/main" val="3374625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nl-NL" altLang="nl-NL" sz="2400"/>
              <a:t>Generalistisch concept:</a:t>
            </a:r>
            <a:r>
              <a:rPr lang="nl-NL" altLang="nl-NL"/>
              <a:t> Pathologie model.</a:t>
            </a:r>
          </a:p>
        </p:txBody>
      </p:sp>
      <p:sp>
        <p:nvSpPr>
          <p:cNvPr id="9219" name="Rectangle 3"/>
          <p:cNvSpPr>
            <a:spLocks noGrp="1" noChangeArrowheads="1"/>
          </p:cNvSpPr>
          <p:nvPr>
            <p:ph type="body" idx="4294967295"/>
          </p:nvPr>
        </p:nvSpPr>
        <p:spPr>
          <a:xfrm>
            <a:off x="395536" y="2356889"/>
            <a:ext cx="8229600" cy="4525963"/>
          </a:xfrm>
        </p:spPr>
        <p:txBody>
          <a:bodyPr/>
          <a:lstStyle/>
          <a:p>
            <a:pPr eaLnBrk="1" hangingPunct="1">
              <a:lnSpc>
                <a:spcPct val="80000"/>
              </a:lnSpc>
            </a:pPr>
            <a:r>
              <a:rPr lang="nl-NL" altLang="nl-NL" dirty="0"/>
              <a:t>O                     x            P                =     K</a:t>
            </a:r>
          </a:p>
          <a:p>
            <a:pPr eaLnBrk="1" hangingPunct="1">
              <a:lnSpc>
                <a:spcPct val="80000"/>
              </a:lnSpc>
            </a:pPr>
            <a:endParaRPr lang="nl-NL" altLang="nl-NL" dirty="0"/>
          </a:p>
          <a:p>
            <a:pPr eaLnBrk="1" hangingPunct="1">
              <a:lnSpc>
                <a:spcPct val="80000"/>
              </a:lnSpc>
            </a:pPr>
            <a:r>
              <a:rPr lang="nl-NL" altLang="nl-NL" dirty="0">
                <a:cs typeface="Arial" charset="0"/>
              </a:rPr>
              <a:t>↑ stress         x        &lt; coping       = </a:t>
            </a:r>
            <a:r>
              <a:rPr lang="nl-NL" altLang="nl-NL" dirty="0" err="1">
                <a:cs typeface="Arial" charset="0"/>
              </a:rPr>
              <a:t>disfunct</a:t>
            </a:r>
            <a:r>
              <a:rPr lang="nl-NL" altLang="nl-NL" dirty="0">
                <a:cs typeface="Arial" charset="0"/>
              </a:rPr>
              <a:t>.  </a:t>
            </a:r>
          </a:p>
          <a:p>
            <a:pPr eaLnBrk="1" hangingPunct="1">
              <a:lnSpc>
                <a:spcPct val="80000"/>
              </a:lnSpc>
            </a:pPr>
            <a:r>
              <a:rPr lang="nl-NL" altLang="nl-NL" dirty="0">
                <a:cs typeface="Arial" charset="0"/>
              </a:rPr>
              <a:t>↓ resources  x        &lt; coping       = </a:t>
            </a:r>
            <a:r>
              <a:rPr lang="nl-NL" altLang="nl-NL" dirty="0" err="1">
                <a:cs typeface="Arial" charset="0"/>
              </a:rPr>
              <a:t>disfunct</a:t>
            </a:r>
            <a:r>
              <a:rPr lang="nl-NL" altLang="nl-NL" dirty="0" smtClean="0">
                <a:cs typeface="Arial" charset="0"/>
              </a:rPr>
              <a:t>.</a:t>
            </a:r>
          </a:p>
          <a:p>
            <a:pPr eaLnBrk="1" hangingPunct="1">
              <a:lnSpc>
                <a:spcPct val="80000"/>
              </a:lnSpc>
            </a:pPr>
            <a:endParaRPr lang="nl-NL" altLang="nl-NL" dirty="0">
              <a:cs typeface="Arial" charset="0"/>
            </a:endParaRPr>
          </a:p>
          <a:p>
            <a:pPr eaLnBrk="1" hangingPunct="1">
              <a:lnSpc>
                <a:spcPct val="80000"/>
              </a:lnSpc>
            </a:pPr>
            <a:endParaRPr lang="nl-NL" altLang="nl-NL" dirty="0" smtClean="0">
              <a:cs typeface="Arial" charset="0"/>
            </a:endParaRPr>
          </a:p>
          <a:p>
            <a:pPr eaLnBrk="1" hangingPunct="1">
              <a:lnSpc>
                <a:spcPct val="80000"/>
              </a:lnSpc>
            </a:pPr>
            <a:r>
              <a:rPr lang="nl-NL" altLang="nl-NL" sz="2400" dirty="0" smtClean="0">
                <a:cs typeface="Arial" charset="0"/>
              </a:rPr>
              <a:t>KOP online: </a:t>
            </a:r>
          </a:p>
          <a:p>
            <a:pPr eaLnBrk="1" hangingPunct="1">
              <a:lnSpc>
                <a:spcPct val="80000"/>
              </a:lnSpc>
            </a:pPr>
            <a:r>
              <a:rPr lang="nl-NL" altLang="nl-NL" sz="2400" dirty="0" smtClean="0">
                <a:cs typeface="Arial" charset="0"/>
              </a:rPr>
              <a:t>stap 2. “samenhang [K = O x P]”; </a:t>
            </a:r>
          </a:p>
          <a:p>
            <a:pPr eaLnBrk="1" hangingPunct="1">
              <a:lnSpc>
                <a:spcPct val="80000"/>
              </a:lnSpc>
            </a:pPr>
            <a:r>
              <a:rPr lang="nl-NL" altLang="nl-NL" sz="2400" dirty="0" smtClean="0">
                <a:cs typeface="Arial" charset="0"/>
              </a:rPr>
              <a:t>Opdracht: KOP diagnose</a:t>
            </a:r>
            <a:endParaRPr lang="nl-NL" altLang="nl-NL" sz="2400" dirty="0">
              <a:cs typeface="Arial" charset="0"/>
            </a:endParaRPr>
          </a:p>
          <a:p>
            <a:pPr eaLnBrk="1" hangingPunct="1">
              <a:lnSpc>
                <a:spcPct val="80000"/>
              </a:lnSpc>
            </a:pPr>
            <a:endParaRPr lang="nl-NL" altLang="nl-NL" dirty="0">
              <a:cs typeface="Arial" charset="0"/>
            </a:endParaRPr>
          </a:p>
          <a:p>
            <a:pPr eaLnBrk="1" hangingPunct="1">
              <a:lnSpc>
                <a:spcPct val="80000"/>
              </a:lnSpc>
            </a:pPr>
            <a:endParaRPr lang="nl-NL" altLang="nl-NL" sz="2400" dirty="0">
              <a:cs typeface="Arial" charset="0"/>
            </a:endParaRPr>
          </a:p>
          <a:p>
            <a:pPr eaLnBrk="1" hangingPunct="1">
              <a:lnSpc>
                <a:spcPct val="80000"/>
              </a:lnSpc>
              <a:buFontTx/>
              <a:buNone/>
            </a:pPr>
            <a:endParaRPr lang="nl-NL" altLang="nl-NL" sz="2400" dirty="0">
              <a:cs typeface="Arial" charset="0"/>
            </a:endParaRPr>
          </a:p>
        </p:txBody>
      </p:sp>
    </p:spTree>
    <p:extLst>
      <p:ext uri="{BB962C8B-B14F-4D97-AF65-F5344CB8AC3E}">
        <p14:creationId xmlns:p14="http://schemas.microsoft.com/office/powerpoint/2010/main" val="35526603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nl-NL" altLang="nl-NL" sz="2400"/>
              <a:t>Generalistisch concept:</a:t>
            </a:r>
            <a:r>
              <a:rPr lang="nl-NL" altLang="nl-NL"/>
              <a:t> Pathologie model.</a:t>
            </a:r>
          </a:p>
        </p:txBody>
      </p:sp>
      <p:sp>
        <p:nvSpPr>
          <p:cNvPr id="9219" name="Rectangle 3"/>
          <p:cNvSpPr>
            <a:spLocks noGrp="1" noChangeArrowheads="1"/>
          </p:cNvSpPr>
          <p:nvPr>
            <p:ph type="body" idx="4294967295"/>
          </p:nvPr>
        </p:nvSpPr>
        <p:spPr/>
        <p:txBody>
          <a:bodyPr/>
          <a:lstStyle/>
          <a:p>
            <a:pPr eaLnBrk="1" hangingPunct="1">
              <a:lnSpc>
                <a:spcPct val="80000"/>
              </a:lnSpc>
            </a:pPr>
            <a:r>
              <a:rPr lang="nl-NL" altLang="nl-NL" dirty="0"/>
              <a:t>O                     x            P                =           K</a:t>
            </a:r>
          </a:p>
          <a:p>
            <a:pPr eaLnBrk="1" hangingPunct="1">
              <a:lnSpc>
                <a:spcPct val="80000"/>
              </a:lnSpc>
            </a:pPr>
            <a:endParaRPr lang="nl-NL" altLang="nl-NL" dirty="0"/>
          </a:p>
          <a:p>
            <a:pPr eaLnBrk="1" hangingPunct="1">
              <a:lnSpc>
                <a:spcPct val="80000"/>
              </a:lnSpc>
            </a:pPr>
            <a:r>
              <a:rPr lang="nl-NL" altLang="nl-NL" dirty="0"/>
              <a:t>Toename van stress of afname van steun / vertrouwen, bij kwetsbare of rigide coping verhoogt de kans op disfunctioneren / ontstaan van klachten</a:t>
            </a:r>
          </a:p>
        </p:txBody>
      </p:sp>
    </p:spTree>
    <p:extLst>
      <p:ext uri="{BB962C8B-B14F-4D97-AF65-F5344CB8AC3E}">
        <p14:creationId xmlns:p14="http://schemas.microsoft.com/office/powerpoint/2010/main" val="2891471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nl-NL" altLang="nl-NL" sz="2400"/>
              <a:t>Generalistisch concept:</a:t>
            </a:r>
            <a:r>
              <a:rPr lang="nl-NL" altLang="nl-NL"/>
              <a:t> Pathologie model.</a:t>
            </a:r>
          </a:p>
        </p:txBody>
      </p:sp>
      <p:sp>
        <p:nvSpPr>
          <p:cNvPr id="9219" name="Rectangle 3"/>
          <p:cNvSpPr>
            <a:spLocks noGrp="1" noChangeArrowheads="1"/>
          </p:cNvSpPr>
          <p:nvPr>
            <p:ph type="body" idx="4294967295"/>
          </p:nvPr>
        </p:nvSpPr>
        <p:spPr/>
        <p:txBody>
          <a:bodyPr/>
          <a:lstStyle/>
          <a:p>
            <a:pPr eaLnBrk="1" hangingPunct="1">
              <a:lnSpc>
                <a:spcPct val="80000"/>
              </a:lnSpc>
            </a:pPr>
            <a:r>
              <a:rPr lang="nl-NL" altLang="nl-NL" dirty="0"/>
              <a:t>O                     x            P                =     K</a:t>
            </a:r>
          </a:p>
          <a:p>
            <a:pPr eaLnBrk="1" hangingPunct="1">
              <a:lnSpc>
                <a:spcPct val="80000"/>
              </a:lnSpc>
            </a:pPr>
            <a:r>
              <a:rPr lang="nl-NL" altLang="nl-NL" dirty="0">
                <a:cs typeface="Arial" charset="0"/>
              </a:rPr>
              <a:t>↑ stress         x        &lt; coping       = </a:t>
            </a:r>
            <a:r>
              <a:rPr lang="nl-NL" altLang="nl-NL" dirty="0" err="1">
                <a:cs typeface="Arial" charset="0"/>
              </a:rPr>
              <a:t>disfunct</a:t>
            </a:r>
            <a:r>
              <a:rPr lang="nl-NL" altLang="nl-NL" dirty="0">
                <a:cs typeface="Arial" charset="0"/>
              </a:rPr>
              <a:t>.  </a:t>
            </a:r>
          </a:p>
          <a:p>
            <a:pPr eaLnBrk="1" hangingPunct="1">
              <a:lnSpc>
                <a:spcPct val="80000"/>
              </a:lnSpc>
            </a:pPr>
            <a:r>
              <a:rPr lang="nl-NL" altLang="nl-NL" dirty="0">
                <a:cs typeface="Arial" charset="0"/>
              </a:rPr>
              <a:t>↓ resources  x        &lt; coping       = </a:t>
            </a:r>
            <a:r>
              <a:rPr lang="nl-NL" altLang="nl-NL" dirty="0" err="1">
                <a:cs typeface="Arial" charset="0"/>
              </a:rPr>
              <a:t>disfunct</a:t>
            </a:r>
            <a:r>
              <a:rPr lang="nl-NL" altLang="nl-NL" dirty="0">
                <a:cs typeface="Arial" charset="0"/>
              </a:rPr>
              <a:t>.</a:t>
            </a:r>
          </a:p>
          <a:p>
            <a:pPr eaLnBrk="1" hangingPunct="1">
              <a:lnSpc>
                <a:spcPct val="80000"/>
              </a:lnSpc>
            </a:pPr>
            <a:endParaRPr lang="nl-NL" altLang="nl-NL" dirty="0">
              <a:cs typeface="Arial" charset="0"/>
            </a:endParaRPr>
          </a:p>
          <a:p>
            <a:pPr eaLnBrk="1" hangingPunct="1">
              <a:lnSpc>
                <a:spcPct val="80000"/>
              </a:lnSpc>
            </a:pPr>
            <a:r>
              <a:rPr lang="nl-NL" altLang="nl-NL" sz="2400" dirty="0">
                <a:cs typeface="Arial" charset="0"/>
              </a:rPr>
              <a:t>‘53: zwaar weer       x    verwaarloosde dijken = overstroming</a:t>
            </a:r>
          </a:p>
          <a:p>
            <a:pPr eaLnBrk="1" hangingPunct="1">
              <a:lnSpc>
                <a:spcPct val="80000"/>
              </a:lnSpc>
            </a:pPr>
            <a:r>
              <a:rPr lang="nl-NL" altLang="nl-NL" sz="2400" dirty="0">
                <a:cs typeface="Arial" charset="0"/>
              </a:rPr>
              <a:t>‘85: zwaar weer       x    deltawerken                 = “droge voeten”</a:t>
            </a:r>
          </a:p>
          <a:p>
            <a:pPr eaLnBrk="1" hangingPunct="1">
              <a:lnSpc>
                <a:spcPct val="80000"/>
              </a:lnSpc>
            </a:pPr>
            <a:endParaRPr lang="nl-NL" altLang="nl-NL" sz="2400" dirty="0">
              <a:cs typeface="Arial" charset="0"/>
            </a:endParaRPr>
          </a:p>
          <a:p>
            <a:pPr eaLnBrk="1" hangingPunct="1">
              <a:lnSpc>
                <a:spcPct val="80000"/>
              </a:lnSpc>
              <a:buFontTx/>
              <a:buNone/>
            </a:pPr>
            <a:endParaRPr lang="nl-NL" altLang="nl-NL" sz="2400" dirty="0">
              <a:cs typeface="Arial" charset="0"/>
            </a:endParaRPr>
          </a:p>
          <a:p>
            <a:pPr eaLnBrk="1" hangingPunct="1">
              <a:lnSpc>
                <a:spcPct val="80000"/>
              </a:lnSpc>
            </a:pPr>
            <a:r>
              <a:rPr lang="nl-NL" altLang="nl-NL" sz="2400" dirty="0">
                <a:cs typeface="Arial" charset="0"/>
              </a:rPr>
              <a:t>tegenslag           x     zwart kijken                  = depressie</a:t>
            </a:r>
          </a:p>
          <a:p>
            <a:pPr eaLnBrk="1" hangingPunct="1">
              <a:lnSpc>
                <a:spcPct val="80000"/>
              </a:lnSpc>
            </a:pPr>
            <a:r>
              <a:rPr lang="nl-NL" altLang="nl-NL" sz="2400" dirty="0">
                <a:cs typeface="Arial" charset="0"/>
              </a:rPr>
              <a:t>tegenslag           x     realisme                        = aanpak</a:t>
            </a:r>
          </a:p>
        </p:txBody>
      </p:sp>
    </p:spTree>
    <p:extLst>
      <p:ext uri="{BB962C8B-B14F-4D97-AF65-F5344CB8AC3E}">
        <p14:creationId xmlns:p14="http://schemas.microsoft.com/office/powerpoint/2010/main" val="20975693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normAutofit fontScale="90000"/>
          </a:bodyPr>
          <a:lstStyle/>
          <a:p>
            <a:pPr eaLnBrk="1" hangingPunct="1"/>
            <a:r>
              <a:rPr lang="nl-NL" altLang="nl-NL" sz="2400" dirty="0"/>
              <a:t>Generalistisch concept:</a:t>
            </a:r>
            <a:r>
              <a:rPr lang="nl-NL" altLang="nl-NL" dirty="0"/>
              <a:t> </a:t>
            </a:r>
            <a:r>
              <a:rPr lang="nl-NL" altLang="nl-NL" sz="2700" dirty="0"/>
              <a:t>Pathologie model</a:t>
            </a:r>
            <a:r>
              <a:rPr lang="nl-NL" altLang="nl-NL" sz="2700" dirty="0" smtClean="0"/>
              <a:t>.</a:t>
            </a:r>
            <a:br>
              <a:rPr lang="nl-NL" altLang="nl-NL" sz="2700" dirty="0" smtClean="0"/>
            </a:br>
            <a:r>
              <a:rPr lang="nl-NL" altLang="nl-NL" dirty="0" smtClean="0"/>
              <a:t>voorbeelden</a:t>
            </a:r>
            <a:endParaRPr lang="nl-NL" altLang="nl-NL" dirty="0"/>
          </a:p>
        </p:txBody>
      </p:sp>
      <p:sp>
        <p:nvSpPr>
          <p:cNvPr id="9219" name="Rectangle 3"/>
          <p:cNvSpPr>
            <a:spLocks noGrp="1" noChangeArrowheads="1"/>
          </p:cNvSpPr>
          <p:nvPr>
            <p:ph type="body" idx="4294967295"/>
          </p:nvPr>
        </p:nvSpPr>
        <p:spPr>
          <a:xfrm>
            <a:off x="395536" y="2356889"/>
            <a:ext cx="8229600" cy="4525963"/>
          </a:xfrm>
        </p:spPr>
        <p:txBody>
          <a:bodyPr/>
          <a:lstStyle/>
          <a:p>
            <a:pPr eaLnBrk="1" hangingPunct="1">
              <a:lnSpc>
                <a:spcPct val="80000"/>
              </a:lnSpc>
            </a:pPr>
            <a:endParaRPr lang="nl-NL" altLang="nl-NL" sz="2400" dirty="0">
              <a:cs typeface="Arial" charset="0"/>
            </a:endParaRPr>
          </a:p>
          <a:p>
            <a:pPr eaLnBrk="1" hangingPunct="1">
              <a:lnSpc>
                <a:spcPct val="80000"/>
              </a:lnSpc>
              <a:buFontTx/>
              <a:buNone/>
            </a:pPr>
            <a:endParaRPr lang="nl-NL" altLang="nl-NL" sz="2400" dirty="0">
              <a:cs typeface="Arial" charset="0"/>
            </a:endParaRPr>
          </a:p>
        </p:txBody>
      </p:sp>
    </p:spTree>
    <p:extLst>
      <p:ext uri="{BB962C8B-B14F-4D97-AF65-F5344CB8AC3E}">
        <p14:creationId xmlns:p14="http://schemas.microsoft.com/office/powerpoint/2010/main" val="39295985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Mevrouw B. ingrediënten casus concept</a:t>
            </a:r>
            <a:br>
              <a:rPr lang="nl-NL" dirty="0" smtClean="0"/>
            </a:br>
            <a:r>
              <a:rPr lang="nl-NL" sz="3600" dirty="0" smtClean="0"/>
              <a:t>(KOP-diagnose. </a:t>
            </a:r>
            <a:r>
              <a:rPr lang="nl-NL" sz="2700" dirty="0" smtClean="0"/>
              <a:t>Input: tekst + SCL-90 en UCL)</a:t>
            </a:r>
            <a:endParaRPr lang="nl-NL" sz="2700"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573561380"/>
              </p:ext>
            </p:extLst>
          </p:nvPr>
        </p:nvGraphicFramePr>
        <p:xfrm>
          <a:off x="539552" y="2204864"/>
          <a:ext cx="8229600" cy="4206240"/>
        </p:xfrm>
        <a:graphic>
          <a:graphicData uri="http://schemas.openxmlformats.org/drawingml/2006/table">
            <a:tbl>
              <a:tblPr firstRow="1" bandRow="1">
                <a:tableStyleId>{5C22544A-7EE6-4342-B048-85BDC9FD1C3A}</a:tableStyleId>
              </a:tblPr>
              <a:tblGrid>
                <a:gridCol w="2026568"/>
                <a:gridCol w="792088"/>
                <a:gridCol w="2376264"/>
                <a:gridCol w="648072"/>
                <a:gridCol w="2386608"/>
              </a:tblGrid>
              <a:tr h="370840">
                <a:tc>
                  <a:txBody>
                    <a:bodyPr/>
                    <a:lstStyle/>
                    <a:p>
                      <a:r>
                        <a:rPr lang="nl-NL" sz="2400" dirty="0" smtClean="0"/>
                        <a:t>K</a:t>
                      </a:r>
                      <a:endParaRPr lang="nl-NL" sz="2400" dirty="0"/>
                    </a:p>
                  </a:txBody>
                  <a:tcPr/>
                </a:tc>
                <a:tc>
                  <a:txBody>
                    <a:bodyPr/>
                    <a:lstStyle/>
                    <a:p>
                      <a:r>
                        <a:rPr lang="nl-NL" sz="2400" dirty="0" smtClean="0"/>
                        <a:t>   =</a:t>
                      </a:r>
                      <a:endParaRPr lang="nl-NL" sz="2400" dirty="0"/>
                    </a:p>
                  </a:txBody>
                  <a:tcPr/>
                </a:tc>
                <a:tc>
                  <a:txBody>
                    <a:bodyPr/>
                    <a:lstStyle/>
                    <a:p>
                      <a:r>
                        <a:rPr lang="nl-NL" sz="2400" dirty="0" smtClean="0"/>
                        <a:t>              O</a:t>
                      </a:r>
                      <a:endParaRPr lang="nl-NL" sz="2400" dirty="0"/>
                    </a:p>
                  </a:txBody>
                  <a:tcPr/>
                </a:tc>
                <a:tc>
                  <a:txBody>
                    <a:bodyPr/>
                    <a:lstStyle/>
                    <a:p>
                      <a:r>
                        <a:rPr lang="nl-NL" sz="2400" dirty="0" smtClean="0"/>
                        <a:t>   x</a:t>
                      </a:r>
                      <a:endParaRPr lang="nl-NL" sz="2400" dirty="0"/>
                    </a:p>
                  </a:txBody>
                  <a:tcPr/>
                </a:tc>
                <a:tc>
                  <a:txBody>
                    <a:bodyPr/>
                    <a:lstStyle/>
                    <a:p>
                      <a:r>
                        <a:rPr lang="nl-NL" sz="2400" dirty="0" smtClean="0"/>
                        <a:t>                   P </a:t>
                      </a:r>
                      <a:endParaRPr lang="nl-NL" sz="2400" dirty="0"/>
                    </a:p>
                  </a:txBody>
                  <a:tcPr/>
                </a:tc>
              </a:tr>
              <a:tr h="370840">
                <a:tc>
                  <a:txBody>
                    <a:bodyPr/>
                    <a:lstStyle/>
                    <a:p>
                      <a:r>
                        <a:rPr lang="nl-NL" sz="2400" dirty="0" smtClean="0"/>
                        <a:t>Moe, somber</a:t>
                      </a:r>
                    </a:p>
                    <a:p>
                      <a:r>
                        <a:rPr lang="nl-NL" sz="2400" dirty="0" smtClean="0"/>
                        <a:t>Prikkelbaar, kort lontje</a:t>
                      </a:r>
                    </a:p>
                    <a:p>
                      <a:r>
                        <a:rPr lang="nl-NL" sz="2400" dirty="0" smtClean="0"/>
                        <a:t>Twijfel aan mezelf</a:t>
                      </a:r>
                    </a:p>
                    <a:p>
                      <a:r>
                        <a:rPr lang="nl-NL" sz="2400" dirty="0" smtClean="0"/>
                        <a:t>Nek / schouder klachten</a:t>
                      </a:r>
                      <a:endParaRPr lang="nl-NL" sz="2400" dirty="0"/>
                    </a:p>
                  </a:txBody>
                  <a:tcPr/>
                </a:tc>
                <a:tc>
                  <a:txBody>
                    <a:bodyPr/>
                    <a:lstStyle/>
                    <a:p>
                      <a:endParaRPr lang="nl-NL" sz="2400" dirty="0"/>
                    </a:p>
                  </a:txBody>
                  <a:tcPr/>
                </a:tc>
                <a:tc>
                  <a:txBody>
                    <a:bodyPr/>
                    <a:lstStyle/>
                    <a:p>
                      <a:r>
                        <a:rPr lang="nl-NL" sz="2400" dirty="0" smtClean="0"/>
                        <a:t>Drukke baan</a:t>
                      </a:r>
                    </a:p>
                    <a:p>
                      <a:r>
                        <a:rPr lang="nl-NL" sz="2400" dirty="0" smtClean="0"/>
                        <a:t>Onrustige werkplek</a:t>
                      </a:r>
                    </a:p>
                    <a:p>
                      <a:r>
                        <a:rPr lang="nl-NL" sz="2400" dirty="0" smtClean="0"/>
                        <a:t>Kritische collega’s</a:t>
                      </a:r>
                    </a:p>
                    <a:p>
                      <a:r>
                        <a:rPr lang="nl-NL" sz="2400" dirty="0" smtClean="0"/>
                        <a:t>Kritische ouders</a:t>
                      </a:r>
                    </a:p>
                    <a:p>
                      <a:r>
                        <a:rPr lang="nl-NL" sz="2400" dirty="0" smtClean="0"/>
                        <a:t>Conflicten thuis</a:t>
                      </a:r>
                    </a:p>
                    <a:p>
                      <a:r>
                        <a:rPr lang="nl-NL" sz="2400" dirty="0" smtClean="0"/>
                        <a:t>Kind met faalangst</a:t>
                      </a:r>
                    </a:p>
                    <a:p>
                      <a:r>
                        <a:rPr lang="nl-NL" sz="2400" dirty="0" smtClean="0"/>
                        <a:t>Zoon overleden</a:t>
                      </a:r>
                    </a:p>
                    <a:p>
                      <a:endParaRPr lang="nl-NL" sz="2400" dirty="0"/>
                    </a:p>
                  </a:txBody>
                  <a:tcPr/>
                </a:tc>
                <a:tc>
                  <a:txBody>
                    <a:bodyPr/>
                    <a:lstStyle/>
                    <a:p>
                      <a:endParaRPr lang="nl-NL" sz="2400" dirty="0"/>
                    </a:p>
                  </a:txBody>
                  <a:tcPr/>
                </a:tc>
                <a:tc>
                  <a:txBody>
                    <a:bodyPr/>
                    <a:lstStyle/>
                    <a:p>
                      <a:r>
                        <a:rPr lang="nl-NL" sz="2400" dirty="0" smtClean="0"/>
                        <a:t>Realistische kijk op zichzelf.</a:t>
                      </a:r>
                    </a:p>
                    <a:p>
                      <a:r>
                        <a:rPr lang="nl-NL" sz="2400" dirty="0" smtClean="0"/>
                        <a:t>Angst om te falen</a:t>
                      </a:r>
                    </a:p>
                    <a:p>
                      <a:r>
                        <a:rPr lang="nl-NL" sz="2400" dirty="0" smtClean="0"/>
                        <a:t>Moet alles onder controle houden</a:t>
                      </a:r>
                    </a:p>
                    <a:p>
                      <a:r>
                        <a:rPr lang="nl-NL" sz="2400" dirty="0" smtClean="0"/>
                        <a:t>Vasthoudend</a:t>
                      </a:r>
                    </a:p>
                    <a:p>
                      <a:r>
                        <a:rPr lang="nl-NL" sz="2400" dirty="0" smtClean="0"/>
                        <a:t>Moeten &gt; mogen</a:t>
                      </a:r>
                      <a:endParaRPr lang="nl-NL" sz="2400" dirty="0"/>
                    </a:p>
                  </a:txBody>
                  <a:tcPr/>
                </a:tc>
              </a:tr>
            </a:tbl>
          </a:graphicData>
        </a:graphic>
      </p:graphicFrame>
    </p:spTree>
    <p:extLst>
      <p:ext uri="{BB962C8B-B14F-4D97-AF65-F5344CB8AC3E}">
        <p14:creationId xmlns:p14="http://schemas.microsoft.com/office/powerpoint/2010/main" val="1765551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oefening samenhang mevrouw  B</a:t>
            </a:r>
            <a:endParaRPr lang="nl-NL" dirty="0"/>
          </a:p>
        </p:txBody>
      </p:sp>
      <p:sp>
        <p:nvSpPr>
          <p:cNvPr id="3" name="Tijdelijke aanduiding voor inhoud 2"/>
          <p:cNvSpPr>
            <a:spLocks noGrp="1"/>
          </p:cNvSpPr>
          <p:nvPr>
            <p:ph idx="1"/>
          </p:nvPr>
        </p:nvSpPr>
        <p:spPr/>
        <p:txBody>
          <a:bodyPr>
            <a:normAutofit fontScale="92500" lnSpcReduction="20000"/>
          </a:bodyPr>
          <a:lstStyle/>
          <a:p>
            <a:pPr marL="457200" lvl="1" indent="0">
              <a:buNone/>
            </a:pPr>
            <a:r>
              <a:rPr lang="nl-NL" dirty="0" smtClean="0"/>
              <a:t>K    =     O     x     P</a:t>
            </a:r>
          </a:p>
          <a:p>
            <a:pPr marL="457200" lvl="1" indent="0">
              <a:buNone/>
            </a:pPr>
            <a:endParaRPr lang="nl-NL" dirty="0" smtClean="0"/>
          </a:p>
          <a:p>
            <a:pPr marL="457200" lvl="1" indent="0">
              <a:buNone/>
            </a:pPr>
            <a:r>
              <a:rPr lang="nl-NL" dirty="0" smtClean="0"/>
              <a:t>Jaspers:  “hoe kun je verklaren dat bij iemand met die persoonlijkheidsstructuur en die levensgeschiedenis, onder invloed van die omstandigheden, de huidige symptomen ontstaan?”</a:t>
            </a:r>
          </a:p>
          <a:p>
            <a:pPr marL="457200" lvl="1" indent="0">
              <a:buNone/>
            </a:pPr>
            <a:endParaRPr lang="nl-NL" dirty="0"/>
          </a:p>
          <a:p>
            <a:pPr marL="457200" lvl="1" indent="0">
              <a:buNone/>
            </a:pPr>
            <a:r>
              <a:rPr lang="nl-NL" dirty="0" smtClean="0"/>
              <a:t>Disbalans draaglast : draagkracht leidt tot disfunctioneren / klachten.  </a:t>
            </a:r>
          </a:p>
          <a:p>
            <a:pPr marL="457200" lvl="1" indent="0">
              <a:buNone/>
            </a:pPr>
            <a:r>
              <a:rPr lang="nl-NL" dirty="0" smtClean="0"/>
              <a:t>Dus: draaglast verkleinen of draagkracht vergroten. </a:t>
            </a:r>
          </a:p>
          <a:p>
            <a:pPr marL="457200" lvl="1" indent="0">
              <a:buNone/>
            </a:pPr>
            <a:endParaRPr lang="nl-NL" dirty="0" smtClean="0"/>
          </a:p>
          <a:p>
            <a:pPr marL="457200" lvl="1" indent="0">
              <a:buNone/>
            </a:pPr>
            <a:r>
              <a:rPr lang="nl-NL" b="1" i="1" dirty="0" smtClean="0"/>
              <a:t>Hoe zeg je dat tegen je patiënt in alledaagse termen ?</a:t>
            </a:r>
          </a:p>
          <a:p>
            <a:pPr marL="457200" lvl="1" indent="0">
              <a:buNone/>
            </a:pPr>
            <a:endParaRPr lang="nl-NL" dirty="0"/>
          </a:p>
          <a:p>
            <a:pPr marL="457200" lvl="1" indent="0">
              <a:buNone/>
            </a:pPr>
            <a:endParaRPr lang="nl-NL" dirty="0"/>
          </a:p>
          <a:p>
            <a:pPr marL="457200" lvl="1" indent="0">
              <a:buNone/>
            </a:pPr>
            <a:endParaRPr lang="nl-NL" dirty="0"/>
          </a:p>
        </p:txBody>
      </p:sp>
    </p:spTree>
    <p:extLst>
      <p:ext uri="{BB962C8B-B14F-4D97-AF65-F5344CB8AC3E}">
        <p14:creationId xmlns:p14="http://schemas.microsoft.com/office/powerpoint/2010/main" val="24447196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oefening samenhang mevrouw  B</a:t>
            </a:r>
            <a:endParaRPr lang="nl-NL" dirty="0"/>
          </a:p>
        </p:txBody>
      </p:sp>
      <p:sp>
        <p:nvSpPr>
          <p:cNvPr id="3" name="Tijdelijke aanduiding voor inhoud 2"/>
          <p:cNvSpPr>
            <a:spLocks noGrp="1"/>
          </p:cNvSpPr>
          <p:nvPr>
            <p:ph idx="1"/>
          </p:nvPr>
        </p:nvSpPr>
        <p:spPr/>
        <p:txBody>
          <a:bodyPr>
            <a:normAutofit/>
          </a:bodyPr>
          <a:lstStyle/>
          <a:p>
            <a:pPr marL="457200" lvl="1" indent="0">
              <a:buNone/>
            </a:pPr>
            <a:r>
              <a:rPr lang="nl-NL" dirty="0" smtClean="0"/>
              <a:t>Casus concept in algemene termen:</a:t>
            </a:r>
          </a:p>
          <a:p>
            <a:pPr marL="457200" lvl="1" indent="0">
              <a:buNone/>
            </a:pPr>
            <a:r>
              <a:rPr lang="nl-NL" dirty="0" smtClean="0"/>
              <a:t>Een vrouw die als leidmotief (P) in het leven heeft ……. , bij wie op dit moment de draaglast (O) …… zo groot is dat ze bezwijkt,   wat zou kunnen verklaren dat ze moe, prikkelbaar, etc. is.</a:t>
            </a:r>
          </a:p>
          <a:p>
            <a:pPr marL="457200" lvl="1" indent="0">
              <a:buNone/>
            </a:pPr>
            <a:endParaRPr lang="nl-NL" dirty="0"/>
          </a:p>
          <a:p>
            <a:pPr marL="457200" lvl="1" indent="0">
              <a:buNone/>
            </a:pPr>
            <a:endParaRPr lang="nl-NL" dirty="0"/>
          </a:p>
        </p:txBody>
      </p:sp>
    </p:spTree>
    <p:extLst>
      <p:ext uri="{BB962C8B-B14F-4D97-AF65-F5344CB8AC3E}">
        <p14:creationId xmlns:p14="http://schemas.microsoft.com/office/powerpoint/2010/main" val="30303150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dirty="0"/>
              <a:t/>
            </a:r>
            <a:br>
              <a:rPr lang="nl-NL" dirty="0"/>
            </a:br>
            <a:r>
              <a:rPr lang="nl-NL" dirty="0" smtClean="0"/>
              <a:t>Voorbeeld samenhang Mevr. B</a:t>
            </a:r>
            <a:br>
              <a:rPr lang="nl-NL" dirty="0" smtClean="0"/>
            </a:br>
            <a:r>
              <a:rPr lang="nl-NL" sz="3600" dirty="0" smtClean="0"/>
              <a:t>(KOP-diagnose / zelfbeeld [ stap 1 en stap 2])</a:t>
            </a:r>
            <a:endParaRPr lang="nl-NL" sz="3600"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921256533"/>
              </p:ext>
            </p:extLst>
          </p:nvPr>
        </p:nvGraphicFramePr>
        <p:xfrm>
          <a:off x="467544" y="2780928"/>
          <a:ext cx="8229600" cy="4577080"/>
        </p:xfrm>
        <a:graphic>
          <a:graphicData uri="http://schemas.openxmlformats.org/drawingml/2006/table">
            <a:tbl>
              <a:tblPr firstRow="1" bandRow="1">
                <a:tableStyleId>{5C22544A-7EE6-4342-B048-85BDC9FD1C3A}</a:tableStyleId>
              </a:tblPr>
              <a:tblGrid>
                <a:gridCol w="2026568"/>
                <a:gridCol w="792088"/>
                <a:gridCol w="2119104"/>
                <a:gridCol w="545192"/>
                <a:gridCol w="2746648"/>
              </a:tblGrid>
              <a:tr h="370840">
                <a:tc>
                  <a:txBody>
                    <a:bodyPr/>
                    <a:lstStyle/>
                    <a:p>
                      <a:r>
                        <a:rPr lang="nl-NL" dirty="0" smtClean="0"/>
                        <a:t>            K</a:t>
                      </a:r>
                    </a:p>
                    <a:p>
                      <a:endParaRPr lang="nl-NL" dirty="0" smtClean="0"/>
                    </a:p>
                    <a:p>
                      <a:endParaRPr lang="nl-NL" dirty="0" smtClean="0"/>
                    </a:p>
                    <a:p>
                      <a:r>
                        <a:rPr lang="nl-NL" dirty="0" smtClean="0"/>
                        <a:t>De kans om  uit evenwicht te raken</a:t>
                      </a:r>
                      <a:r>
                        <a:rPr lang="nl-NL" baseline="0" dirty="0" smtClean="0"/>
                        <a:t> en daardoor </a:t>
                      </a:r>
                      <a:r>
                        <a:rPr lang="nl-NL" dirty="0" smtClean="0"/>
                        <a:t>klachten te ontwikkelen zoals …..  moeheid. Somberheid, twijfel aan zichzelf, uit haar slof schieten , etc.   </a:t>
                      </a:r>
                    </a:p>
                    <a:p>
                      <a:endParaRPr lang="nl-NL" dirty="0" smtClean="0"/>
                    </a:p>
                    <a:p>
                      <a:endParaRPr lang="nl-NL" dirty="0"/>
                    </a:p>
                  </a:txBody>
                  <a:tcPr/>
                </a:tc>
                <a:tc>
                  <a:txBody>
                    <a:bodyPr/>
                    <a:lstStyle/>
                    <a:p>
                      <a:r>
                        <a:rPr lang="nl-NL" dirty="0" smtClean="0"/>
                        <a:t>  ←</a:t>
                      </a:r>
                      <a:endParaRPr lang="nl-NL" dirty="0"/>
                    </a:p>
                  </a:txBody>
                  <a:tcPr/>
                </a:tc>
                <a:tc>
                  <a:txBody>
                    <a:bodyPr/>
                    <a:lstStyle/>
                    <a:p>
                      <a:r>
                        <a:rPr lang="nl-NL" dirty="0" smtClean="0"/>
                        <a:t>               O</a:t>
                      </a:r>
                    </a:p>
                    <a:p>
                      <a:endParaRPr lang="nl-NL" dirty="0" smtClean="0"/>
                    </a:p>
                    <a:p>
                      <a:endParaRPr lang="nl-NL" dirty="0" smtClean="0"/>
                    </a:p>
                    <a:p>
                      <a:r>
                        <a:rPr lang="nl-NL" dirty="0" smtClean="0"/>
                        <a:t>Veel stressoren tegelijkertijd haar leven beïnvloeden,</a:t>
                      </a:r>
                      <a:r>
                        <a:rPr lang="nl-NL" baseline="0" dirty="0" smtClean="0"/>
                        <a:t> </a:t>
                      </a:r>
                      <a:r>
                        <a:rPr lang="nl-NL" dirty="0" smtClean="0"/>
                        <a:t>zoals ……..</a:t>
                      </a:r>
                      <a:endParaRPr lang="nl-NL" dirty="0"/>
                    </a:p>
                  </a:txBody>
                  <a:tcPr/>
                </a:tc>
                <a:tc>
                  <a:txBody>
                    <a:bodyPr/>
                    <a:lstStyle/>
                    <a:p>
                      <a:r>
                        <a:rPr lang="nl-NL" dirty="0" smtClean="0"/>
                        <a:t>  x</a:t>
                      </a:r>
                      <a:endParaRPr lang="nl-NL" dirty="0"/>
                    </a:p>
                  </a:txBody>
                  <a:tcPr/>
                </a:tc>
                <a:tc>
                  <a:txBody>
                    <a:bodyPr/>
                    <a:lstStyle/>
                    <a:p>
                      <a:r>
                        <a:rPr lang="nl-NL" dirty="0" smtClean="0"/>
                        <a:t>                 P</a:t>
                      </a:r>
                    </a:p>
                    <a:p>
                      <a:endParaRPr lang="nl-NL" dirty="0" smtClean="0"/>
                    </a:p>
                    <a:p>
                      <a:endParaRPr lang="nl-NL" dirty="0" smtClean="0"/>
                    </a:p>
                    <a:p>
                      <a:r>
                        <a:rPr lang="nl-NL" dirty="0" smtClean="0"/>
                        <a:t>Iemand die zich in haar doen en laten sterk laat leiden door de vraag:  “doe ik het wel goed genoeg ? “,  loopt in een situatie waar in ( O ) </a:t>
                      </a:r>
                      <a:endParaRPr lang="nl-NL" dirty="0"/>
                    </a:p>
                  </a:txBody>
                  <a:tcPr/>
                </a:tc>
              </a:tr>
              <a:tr h="370840">
                <a:tc>
                  <a:txBody>
                    <a:bodyPr/>
                    <a:lstStyle/>
                    <a:p>
                      <a:endParaRPr lang="nl-NL" dirty="0"/>
                    </a:p>
                  </a:txBody>
                  <a:tcPr/>
                </a:tc>
                <a:tc>
                  <a:txBody>
                    <a:bodyPr/>
                    <a:lstStyle/>
                    <a:p>
                      <a:endParaRPr lang="nl-NL"/>
                    </a:p>
                  </a:txBody>
                  <a:tcPr/>
                </a:tc>
                <a:tc>
                  <a:txBody>
                    <a:bodyPr/>
                    <a:lstStyle/>
                    <a:p>
                      <a:endParaRPr lang="nl-NL" i="1" dirty="0"/>
                    </a:p>
                  </a:txBody>
                  <a:tcPr/>
                </a:tc>
                <a:tc>
                  <a:txBody>
                    <a:bodyPr/>
                    <a:lstStyle/>
                    <a:p>
                      <a:endParaRPr lang="nl-NL"/>
                    </a:p>
                  </a:txBody>
                  <a:tcPr/>
                </a:tc>
                <a:tc>
                  <a:txBody>
                    <a:bodyPr/>
                    <a:lstStyle/>
                    <a:p>
                      <a:endParaRPr lang="nl-NL" i="1" dirty="0"/>
                    </a:p>
                  </a:txBody>
                  <a:tcPr/>
                </a:tc>
              </a:tr>
            </a:tbl>
          </a:graphicData>
        </a:graphic>
      </p:graphicFrame>
    </p:spTree>
    <p:extLst>
      <p:ext uri="{BB962C8B-B14F-4D97-AF65-F5344CB8AC3E}">
        <p14:creationId xmlns:p14="http://schemas.microsoft.com/office/powerpoint/2010/main" val="130655836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Beschrijvende diagnose / </a:t>
            </a:r>
            <a:r>
              <a:rPr lang="nl-NL" dirty="0" err="1" smtClean="0"/>
              <a:t>verwijzersbericht</a:t>
            </a:r>
            <a:r>
              <a:rPr lang="nl-NL" dirty="0" smtClean="0"/>
              <a:t/>
            </a:r>
            <a:br>
              <a:rPr lang="nl-NL" dirty="0" smtClean="0"/>
            </a:br>
            <a:r>
              <a:rPr lang="nl-NL" sz="2700" dirty="0" smtClean="0"/>
              <a:t>Zie KOP </a:t>
            </a:r>
            <a:r>
              <a:rPr lang="nl-NL" sz="2700" dirty="0" err="1" smtClean="0"/>
              <a:t>o.l.</a:t>
            </a:r>
            <a:r>
              <a:rPr lang="nl-NL" sz="2700" dirty="0" smtClean="0"/>
              <a:t> Stap 2. KOP diagnose</a:t>
            </a:r>
            <a:endParaRPr lang="nl-NL" sz="2700" dirty="0"/>
          </a:p>
        </p:txBody>
      </p:sp>
      <p:sp>
        <p:nvSpPr>
          <p:cNvPr id="3" name="Tijdelijke aanduiding voor inhoud 2"/>
          <p:cNvSpPr>
            <a:spLocks noGrp="1"/>
          </p:cNvSpPr>
          <p:nvPr>
            <p:ph idx="1"/>
          </p:nvPr>
        </p:nvSpPr>
        <p:spPr/>
        <p:txBody>
          <a:bodyPr/>
          <a:lstStyle/>
          <a:p>
            <a:r>
              <a:rPr lang="nl-NL" dirty="0" smtClean="0"/>
              <a:t>Bovengenoemde patiënt …………door u verwezen…. Het gaat om ………….met ………klachten. De klachten lijken te worden </a:t>
            </a:r>
            <a:r>
              <a:rPr lang="nl-NL" dirty="0" err="1" smtClean="0"/>
              <a:t>geluxeerd</a:t>
            </a:r>
            <a:r>
              <a:rPr lang="nl-NL" dirty="0" smtClean="0"/>
              <a:t> door een cumulatie van tegenslagen zoals …….. en te worden versterkt door een sterke neiging om …. (kenmerken “P”). De behandeling zal bestaan uit een kort traject op basis van het KOP model, aangevuld met huiswerk via de KOP online module</a:t>
            </a:r>
          </a:p>
          <a:p>
            <a:endParaRPr lang="nl-NL" dirty="0"/>
          </a:p>
        </p:txBody>
      </p:sp>
    </p:spTree>
    <p:extLst>
      <p:ext uri="{BB962C8B-B14F-4D97-AF65-F5344CB8AC3E}">
        <p14:creationId xmlns:p14="http://schemas.microsoft.com/office/powerpoint/2010/main" val="20418873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verder ?</a:t>
            </a:r>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405507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1800" dirty="0"/>
              <a:t>Situering:</a:t>
            </a:r>
            <a:r>
              <a:rPr lang="nl-NL" dirty="0"/>
              <a:t> werkzame bestanddelen </a:t>
            </a:r>
            <a:r>
              <a:rPr lang="nl-NL" dirty="0" err="1"/>
              <a:t>pso</a:t>
            </a:r>
            <a:r>
              <a:rPr lang="nl-NL" dirty="0"/>
              <a:t> </a:t>
            </a:r>
            <a:r>
              <a:rPr lang="nl-NL" dirty="0" err="1"/>
              <a:t>th.</a:t>
            </a:r>
            <a:r>
              <a:rPr lang="nl-NL" dirty="0"/>
              <a:t/>
            </a:r>
            <a:br>
              <a:rPr lang="nl-NL" dirty="0"/>
            </a:br>
            <a:r>
              <a:rPr lang="nl-NL" sz="2000" dirty="0"/>
              <a:t>Lambert; </a:t>
            </a:r>
            <a:r>
              <a:rPr lang="nl-NL" sz="2000" dirty="0" err="1"/>
              <a:t>Wampold</a:t>
            </a:r>
            <a:endParaRPr lang="nl-NL" sz="2000" dirty="0"/>
          </a:p>
        </p:txBody>
      </p:sp>
      <p:sp>
        <p:nvSpPr>
          <p:cNvPr id="3" name="Tijdelijke aanduiding voor inhoud 2"/>
          <p:cNvSpPr>
            <a:spLocks noGrp="1"/>
          </p:cNvSpPr>
          <p:nvPr>
            <p:ph idx="1"/>
          </p:nvPr>
        </p:nvSpPr>
        <p:spPr/>
        <p:txBody>
          <a:bodyPr/>
          <a:lstStyle/>
          <a:p>
            <a:r>
              <a:rPr lang="nl-NL" dirty="0"/>
              <a:t>Kenmerken patiënt, incl. omgeving</a:t>
            </a:r>
          </a:p>
          <a:p>
            <a:r>
              <a:rPr lang="nl-NL" dirty="0"/>
              <a:t>Placebo</a:t>
            </a:r>
          </a:p>
          <a:p>
            <a:r>
              <a:rPr lang="nl-NL" dirty="0"/>
              <a:t>Therapeutische technieken</a:t>
            </a:r>
          </a:p>
          <a:p>
            <a:r>
              <a:rPr lang="nl-NL" dirty="0"/>
              <a:t>Therapeutische relatie</a:t>
            </a:r>
          </a:p>
        </p:txBody>
      </p:sp>
    </p:spTree>
    <p:extLst>
      <p:ext uri="{BB962C8B-B14F-4D97-AF65-F5344CB8AC3E}">
        <p14:creationId xmlns:p14="http://schemas.microsoft.com/office/powerpoint/2010/main" val="38870665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nl-NL" altLang="nl-NL" dirty="0"/>
              <a:t>Doelen</a:t>
            </a:r>
          </a:p>
        </p:txBody>
      </p:sp>
      <p:sp>
        <p:nvSpPr>
          <p:cNvPr id="9219" name="Rectangle 3"/>
          <p:cNvSpPr>
            <a:spLocks noGrp="1" noChangeArrowheads="1"/>
          </p:cNvSpPr>
          <p:nvPr>
            <p:ph type="body" idx="4294967295"/>
          </p:nvPr>
        </p:nvSpPr>
        <p:spPr>
          <a:xfrm>
            <a:off x="395536" y="1628800"/>
            <a:ext cx="8229600" cy="4525963"/>
          </a:xfrm>
        </p:spPr>
        <p:txBody>
          <a:bodyPr/>
          <a:lstStyle/>
          <a:p>
            <a:pPr eaLnBrk="1" hangingPunct="1">
              <a:lnSpc>
                <a:spcPct val="80000"/>
              </a:lnSpc>
              <a:buFontTx/>
              <a:buNone/>
            </a:pPr>
            <a:endParaRPr lang="nl-NL" altLang="nl-NL" sz="2400" dirty="0">
              <a:cs typeface="Arial" charset="0"/>
            </a:endParaRPr>
          </a:p>
          <a:p>
            <a:pPr eaLnBrk="1" hangingPunct="1">
              <a:lnSpc>
                <a:spcPct val="80000"/>
              </a:lnSpc>
              <a:buFontTx/>
              <a:buNone/>
            </a:pPr>
            <a:endParaRPr lang="nl-NL" altLang="nl-NL" sz="2400" dirty="0">
              <a:cs typeface="Arial" charset="0"/>
            </a:endParaRPr>
          </a:p>
          <a:p>
            <a:pPr eaLnBrk="1" hangingPunct="1">
              <a:lnSpc>
                <a:spcPct val="80000"/>
              </a:lnSpc>
              <a:buFontTx/>
              <a:buNone/>
            </a:pPr>
            <a:r>
              <a:rPr lang="nl-NL" altLang="nl-NL" sz="3600" dirty="0">
                <a:cs typeface="Arial" charset="0"/>
              </a:rPr>
              <a:t>        </a:t>
            </a:r>
          </a:p>
        </p:txBody>
      </p:sp>
      <p:graphicFrame>
        <p:nvGraphicFramePr>
          <p:cNvPr id="2" name="Tabel 1"/>
          <p:cNvGraphicFramePr>
            <a:graphicFrameLocks noGrp="1"/>
          </p:cNvGraphicFramePr>
          <p:nvPr>
            <p:extLst/>
          </p:nvPr>
        </p:nvGraphicFramePr>
        <p:xfrm>
          <a:off x="899592" y="1268760"/>
          <a:ext cx="7632848" cy="3483808"/>
        </p:xfrm>
        <a:graphic>
          <a:graphicData uri="http://schemas.openxmlformats.org/drawingml/2006/table">
            <a:tbl>
              <a:tblPr firstRow="1" bandRow="1">
                <a:tableStyleId>{5C22544A-7EE6-4342-B048-85BDC9FD1C3A}</a:tableStyleId>
              </a:tblPr>
              <a:tblGrid>
                <a:gridCol w="1908212">
                  <a:extLst>
                    <a:ext uri="{9D8B030D-6E8A-4147-A177-3AD203B41FA5}">
                      <a16:colId xmlns="" xmlns:a16="http://schemas.microsoft.com/office/drawing/2014/main" val="20000"/>
                    </a:ext>
                  </a:extLst>
                </a:gridCol>
                <a:gridCol w="1908212">
                  <a:extLst>
                    <a:ext uri="{9D8B030D-6E8A-4147-A177-3AD203B41FA5}">
                      <a16:colId xmlns="" xmlns:a16="http://schemas.microsoft.com/office/drawing/2014/main" val="20001"/>
                    </a:ext>
                  </a:extLst>
                </a:gridCol>
                <a:gridCol w="1908212">
                  <a:extLst>
                    <a:ext uri="{9D8B030D-6E8A-4147-A177-3AD203B41FA5}">
                      <a16:colId xmlns="" xmlns:a16="http://schemas.microsoft.com/office/drawing/2014/main" val="20002"/>
                    </a:ext>
                  </a:extLst>
                </a:gridCol>
                <a:gridCol w="1908212">
                  <a:extLst>
                    <a:ext uri="{9D8B030D-6E8A-4147-A177-3AD203B41FA5}">
                      <a16:colId xmlns="" xmlns:a16="http://schemas.microsoft.com/office/drawing/2014/main" val="20003"/>
                    </a:ext>
                  </a:extLst>
                </a:gridCol>
              </a:tblGrid>
              <a:tr h="870952">
                <a:tc>
                  <a:txBody>
                    <a:bodyPr/>
                    <a:lstStyle/>
                    <a:p>
                      <a:endParaRPr lang="nl-NL" dirty="0"/>
                    </a:p>
                  </a:txBody>
                  <a:tcPr/>
                </a:tc>
                <a:tc>
                  <a:txBody>
                    <a:bodyPr/>
                    <a:lstStyle/>
                    <a:p>
                      <a:r>
                        <a:rPr lang="nl-NL" dirty="0"/>
                        <a:t>Doel</a:t>
                      </a:r>
                    </a:p>
                  </a:txBody>
                  <a:tcPr/>
                </a:tc>
                <a:tc>
                  <a:txBody>
                    <a:bodyPr/>
                    <a:lstStyle/>
                    <a:p>
                      <a:r>
                        <a:rPr lang="nl-NL" dirty="0"/>
                        <a:t>Actie</a:t>
                      </a:r>
                    </a:p>
                  </a:txBody>
                  <a:tcPr/>
                </a:tc>
                <a:tc>
                  <a:txBody>
                    <a:bodyPr/>
                    <a:lstStyle/>
                    <a:p>
                      <a:r>
                        <a:rPr lang="nl-NL" dirty="0"/>
                        <a:t>Evaluatie</a:t>
                      </a:r>
                    </a:p>
                  </a:txBody>
                  <a:tcPr/>
                </a:tc>
                <a:extLst>
                  <a:ext uri="{0D108BD9-81ED-4DB2-BD59-A6C34878D82A}">
                    <a16:rowId xmlns="" xmlns:a16="http://schemas.microsoft.com/office/drawing/2014/main" val="10000"/>
                  </a:ext>
                </a:extLst>
              </a:tr>
              <a:tr h="870952">
                <a:tc>
                  <a:txBody>
                    <a:bodyPr/>
                    <a:lstStyle/>
                    <a:p>
                      <a:r>
                        <a:rPr lang="nl-NL" dirty="0"/>
                        <a:t>K</a:t>
                      </a:r>
                    </a:p>
                  </a:txBody>
                  <a:tcPr/>
                </a:tc>
                <a:tc>
                  <a:txBody>
                    <a:bodyPr/>
                    <a:lstStyle/>
                    <a:p>
                      <a:endParaRPr lang="nl-NL" dirty="0"/>
                    </a:p>
                  </a:txBody>
                  <a:tcPr/>
                </a:tc>
                <a:tc>
                  <a:txBody>
                    <a:bodyPr/>
                    <a:lstStyle/>
                    <a:p>
                      <a:endParaRPr lang="nl-NL" dirty="0"/>
                    </a:p>
                  </a:txBody>
                  <a:tcPr/>
                </a:tc>
                <a:tc>
                  <a:txBody>
                    <a:bodyPr/>
                    <a:lstStyle/>
                    <a:p>
                      <a:endParaRPr lang="nl-NL"/>
                    </a:p>
                  </a:txBody>
                  <a:tcPr/>
                </a:tc>
                <a:extLst>
                  <a:ext uri="{0D108BD9-81ED-4DB2-BD59-A6C34878D82A}">
                    <a16:rowId xmlns="" xmlns:a16="http://schemas.microsoft.com/office/drawing/2014/main" val="10001"/>
                  </a:ext>
                </a:extLst>
              </a:tr>
              <a:tr h="870952">
                <a:tc>
                  <a:txBody>
                    <a:bodyPr/>
                    <a:lstStyle/>
                    <a:p>
                      <a:r>
                        <a:rPr lang="nl-NL" dirty="0"/>
                        <a:t>O</a:t>
                      </a:r>
                    </a:p>
                  </a:txBody>
                  <a:tcPr/>
                </a:tc>
                <a:tc>
                  <a:txBody>
                    <a:bodyPr/>
                    <a:lstStyle/>
                    <a:p>
                      <a:endParaRPr lang="nl-NL" dirty="0"/>
                    </a:p>
                  </a:txBody>
                  <a:tcPr/>
                </a:tc>
                <a:tc>
                  <a:txBody>
                    <a:bodyPr/>
                    <a:lstStyle/>
                    <a:p>
                      <a:endParaRPr lang="nl-NL" dirty="0"/>
                    </a:p>
                  </a:txBody>
                  <a:tcPr/>
                </a:tc>
                <a:tc>
                  <a:txBody>
                    <a:bodyPr/>
                    <a:lstStyle/>
                    <a:p>
                      <a:endParaRPr lang="nl-NL"/>
                    </a:p>
                  </a:txBody>
                  <a:tcPr/>
                </a:tc>
                <a:extLst>
                  <a:ext uri="{0D108BD9-81ED-4DB2-BD59-A6C34878D82A}">
                    <a16:rowId xmlns="" xmlns:a16="http://schemas.microsoft.com/office/drawing/2014/main" val="10002"/>
                  </a:ext>
                </a:extLst>
              </a:tr>
              <a:tr h="870952">
                <a:tc>
                  <a:txBody>
                    <a:bodyPr/>
                    <a:lstStyle/>
                    <a:p>
                      <a:r>
                        <a:rPr lang="nl-NL" dirty="0"/>
                        <a:t>P</a:t>
                      </a:r>
                    </a:p>
                  </a:txBody>
                  <a:tcPr/>
                </a:tc>
                <a:tc>
                  <a:txBody>
                    <a:bodyPr/>
                    <a:lstStyle/>
                    <a:p>
                      <a:endParaRPr lang="nl-NL" dirty="0"/>
                    </a:p>
                  </a:txBody>
                  <a:tcPr/>
                </a:tc>
                <a:tc>
                  <a:txBody>
                    <a:bodyPr/>
                    <a:lstStyle/>
                    <a:p>
                      <a:endParaRPr lang="nl-NL" dirty="0"/>
                    </a:p>
                  </a:txBody>
                  <a:tcPr/>
                </a:tc>
                <a:tc>
                  <a:txBody>
                    <a:bodyPr/>
                    <a:lstStyle/>
                    <a:p>
                      <a:endParaRPr lang="nl-NL" dirty="0"/>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1230624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endParaRPr lang="nl-NL" altLang="nl-NL" dirty="0"/>
          </a:p>
        </p:txBody>
      </p:sp>
      <p:sp>
        <p:nvSpPr>
          <p:cNvPr id="9219" name="Rectangle 3"/>
          <p:cNvSpPr>
            <a:spLocks noGrp="1" noChangeArrowheads="1"/>
          </p:cNvSpPr>
          <p:nvPr>
            <p:ph type="body" idx="4294967295"/>
          </p:nvPr>
        </p:nvSpPr>
        <p:spPr>
          <a:xfrm>
            <a:off x="395536" y="1628800"/>
            <a:ext cx="8229600" cy="4525963"/>
          </a:xfrm>
        </p:spPr>
        <p:txBody>
          <a:bodyPr/>
          <a:lstStyle/>
          <a:p>
            <a:pPr eaLnBrk="1" hangingPunct="1">
              <a:lnSpc>
                <a:spcPct val="80000"/>
              </a:lnSpc>
              <a:buFontTx/>
              <a:buNone/>
            </a:pPr>
            <a:endParaRPr lang="nl-NL" altLang="nl-NL" sz="2400" dirty="0">
              <a:cs typeface="Arial" charset="0"/>
            </a:endParaRPr>
          </a:p>
          <a:p>
            <a:pPr eaLnBrk="1" hangingPunct="1">
              <a:lnSpc>
                <a:spcPct val="80000"/>
              </a:lnSpc>
              <a:buFontTx/>
              <a:buNone/>
            </a:pPr>
            <a:endParaRPr lang="nl-NL" altLang="nl-NL" sz="2400" dirty="0">
              <a:cs typeface="Arial" charset="0"/>
            </a:endParaRPr>
          </a:p>
          <a:p>
            <a:pPr eaLnBrk="1" hangingPunct="1">
              <a:lnSpc>
                <a:spcPct val="80000"/>
              </a:lnSpc>
              <a:buFontTx/>
              <a:buNone/>
            </a:pPr>
            <a:r>
              <a:rPr lang="nl-NL" altLang="nl-NL" sz="3600" dirty="0">
                <a:cs typeface="Arial" charset="0"/>
              </a:rPr>
              <a:t>        Focus:  “P “.</a:t>
            </a:r>
          </a:p>
        </p:txBody>
      </p:sp>
    </p:spTree>
    <p:extLst>
      <p:ext uri="{BB962C8B-B14F-4D97-AF65-F5344CB8AC3E}">
        <p14:creationId xmlns:p14="http://schemas.microsoft.com/office/powerpoint/2010/main" val="7740007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Gelaagdheid “P”, in ontwikkelingsperspectief</a:t>
            </a:r>
          </a:p>
        </p:txBody>
      </p:sp>
      <p:graphicFrame>
        <p:nvGraphicFramePr>
          <p:cNvPr id="5" name="Tijdelijke aanduiding voor inhoud 4"/>
          <p:cNvGraphicFramePr>
            <a:graphicFrameLocks noGrp="1"/>
          </p:cNvGraphicFramePr>
          <p:nvPr>
            <p:ph idx="1"/>
            <p:extLst/>
          </p:nvPr>
        </p:nvGraphicFramePr>
        <p:xfrm>
          <a:off x="457200" y="1600200"/>
          <a:ext cx="8229600" cy="4937760"/>
        </p:xfrm>
        <a:graphic>
          <a:graphicData uri="http://schemas.openxmlformats.org/drawingml/2006/table">
            <a:tbl>
              <a:tblPr firstRow="1" bandRow="1">
                <a:tableStyleId>{5C22544A-7EE6-4342-B048-85BDC9FD1C3A}</a:tableStyleId>
              </a:tblPr>
              <a:tblGrid>
                <a:gridCol w="2674640">
                  <a:extLst>
                    <a:ext uri="{9D8B030D-6E8A-4147-A177-3AD203B41FA5}">
                      <a16:colId xmlns="" xmlns:a16="http://schemas.microsoft.com/office/drawing/2014/main" val="20000"/>
                    </a:ext>
                  </a:extLst>
                </a:gridCol>
                <a:gridCol w="5554960">
                  <a:extLst>
                    <a:ext uri="{9D8B030D-6E8A-4147-A177-3AD203B41FA5}">
                      <a16:colId xmlns="" xmlns:a16="http://schemas.microsoft.com/office/drawing/2014/main" val="20001"/>
                    </a:ext>
                  </a:extLst>
                </a:gridCol>
              </a:tblGrid>
              <a:tr h="370840">
                <a:tc>
                  <a:txBody>
                    <a:bodyPr/>
                    <a:lstStyle/>
                    <a:p>
                      <a:endParaRPr lang="nl-NL" dirty="0"/>
                    </a:p>
                    <a:p>
                      <a:endParaRPr lang="nl-NL" dirty="0"/>
                    </a:p>
                    <a:p>
                      <a:endParaRPr lang="nl-NL" dirty="0"/>
                    </a:p>
                    <a:p>
                      <a:endParaRPr lang="nl-NL" dirty="0"/>
                    </a:p>
                    <a:p>
                      <a:endParaRPr lang="nl-NL" dirty="0"/>
                    </a:p>
                  </a:txBody>
                  <a:tcPr/>
                </a:tc>
                <a:tc>
                  <a:txBody>
                    <a:bodyPr/>
                    <a:lstStyle/>
                    <a:p>
                      <a:endParaRPr lang="nl-NL" dirty="0"/>
                    </a:p>
                    <a:p>
                      <a:r>
                        <a:rPr lang="nl-NL" dirty="0"/>
                        <a:t>Gedrag  / coping / gewoontes</a:t>
                      </a:r>
                    </a:p>
                  </a:txBody>
                  <a:tcPr/>
                </a:tc>
                <a:extLst>
                  <a:ext uri="{0D108BD9-81ED-4DB2-BD59-A6C34878D82A}">
                    <a16:rowId xmlns="" xmlns:a16="http://schemas.microsoft.com/office/drawing/2014/main" val="10000"/>
                  </a:ext>
                </a:extLst>
              </a:tr>
              <a:tr h="370840">
                <a:tc>
                  <a:txBody>
                    <a:bodyPr/>
                    <a:lstStyle/>
                    <a:p>
                      <a:r>
                        <a:rPr lang="nl-NL" dirty="0"/>
                        <a:t>         </a:t>
                      </a:r>
                    </a:p>
                    <a:p>
                      <a:r>
                        <a:rPr lang="nl-NL" dirty="0"/>
                        <a:t>                       </a:t>
                      </a:r>
                      <a:r>
                        <a:rPr lang="nl-NL" sz="3600" dirty="0"/>
                        <a:t>P </a:t>
                      </a:r>
                    </a:p>
                  </a:txBody>
                  <a:tcPr/>
                </a:tc>
                <a:tc>
                  <a:txBody>
                    <a:bodyPr/>
                    <a:lstStyle/>
                    <a:p>
                      <a:r>
                        <a:rPr lang="nl-NL" dirty="0"/>
                        <a:t>Leer geschiedenis</a:t>
                      </a:r>
                    </a:p>
                    <a:p>
                      <a:endParaRPr lang="nl-NL" dirty="0"/>
                    </a:p>
                    <a:p>
                      <a:pPr marL="285750" indent="-285750">
                        <a:buFontTx/>
                        <a:buChar char="-"/>
                      </a:pPr>
                      <a:r>
                        <a:rPr lang="nl-NL" dirty="0"/>
                        <a:t>Zelfbeeld    </a:t>
                      </a:r>
                    </a:p>
                    <a:p>
                      <a:pPr marL="285750" indent="-285750">
                        <a:buFontTx/>
                        <a:buChar char="-"/>
                      </a:pPr>
                      <a:r>
                        <a:rPr lang="nl-NL" dirty="0"/>
                        <a:t>Wereldbeeld</a:t>
                      </a:r>
                    </a:p>
                    <a:p>
                      <a:pPr marL="285750" indent="-285750">
                        <a:buFontTx/>
                        <a:buChar char="-"/>
                      </a:pPr>
                      <a:endParaRPr lang="nl-NL" dirty="0"/>
                    </a:p>
                    <a:p>
                      <a:pPr marL="285750" indent="-285750">
                        <a:buFontTx/>
                        <a:buChar char="-"/>
                      </a:pPr>
                      <a:r>
                        <a:rPr lang="nl-NL" dirty="0"/>
                        <a:t>Oplossingsstrategie:  = manifest in gedrag / gewoontes</a:t>
                      </a:r>
                    </a:p>
                    <a:p>
                      <a:pPr marL="0" indent="0">
                        <a:buFontTx/>
                        <a:buNone/>
                      </a:pPr>
                      <a:endParaRPr lang="nl-NL" dirty="0"/>
                    </a:p>
                  </a:txBody>
                  <a:tcPr/>
                </a:tc>
                <a:extLst>
                  <a:ext uri="{0D108BD9-81ED-4DB2-BD59-A6C34878D82A}">
                    <a16:rowId xmlns="" xmlns:a16="http://schemas.microsoft.com/office/drawing/2014/main" val="10001"/>
                  </a:ext>
                </a:extLst>
              </a:tr>
              <a:tr h="370840">
                <a:tc>
                  <a:txBody>
                    <a:bodyPr/>
                    <a:lstStyle/>
                    <a:p>
                      <a:endParaRPr lang="nl-NL"/>
                    </a:p>
                  </a:txBody>
                  <a:tcPr/>
                </a:tc>
                <a:tc>
                  <a:txBody>
                    <a:bodyPr/>
                    <a:lstStyle/>
                    <a:p>
                      <a:endParaRPr lang="nl-NL" dirty="0"/>
                    </a:p>
                    <a:p>
                      <a:endParaRPr lang="nl-NL" dirty="0"/>
                    </a:p>
                    <a:p>
                      <a:r>
                        <a:rPr lang="nl-NL" dirty="0"/>
                        <a:t>Temperament</a:t>
                      </a:r>
                    </a:p>
                    <a:p>
                      <a:endParaRPr lang="nl-NL" dirty="0"/>
                    </a:p>
                    <a:p>
                      <a:endParaRPr lang="nl-NL" dirty="0"/>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8729382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normAutofit fontScale="90000"/>
          </a:bodyPr>
          <a:lstStyle/>
          <a:p>
            <a:pPr eaLnBrk="1" hangingPunct="1"/>
            <a:r>
              <a:rPr lang="nl-NL" altLang="nl-NL" dirty="0"/>
              <a:t>Wat kenmerkt deze patiënt ( P </a:t>
            </a:r>
            <a:r>
              <a:rPr lang="nl-NL" altLang="nl-NL" dirty="0" smtClean="0"/>
              <a:t>)</a:t>
            </a:r>
            <a:br>
              <a:rPr lang="nl-NL" altLang="nl-NL" dirty="0" smtClean="0"/>
            </a:br>
            <a:r>
              <a:rPr lang="nl-NL" altLang="nl-NL" sz="2700" dirty="0" smtClean="0"/>
              <a:t>KOP online. Stap 2. “de balans””; “” Opdracht: mijn balans</a:t>
            </a:r>
            <a:endParaRPr lang="nl-NL" altLang="nl-NL" sz="2700" dirty="0"/>
          </a:p>
        </p:txBody>
      </p:sp>
      <p:sp>
        <p:nvSpPr>
          <p:cNvPr id="9219" name="Rectangle 3"/>
          <p:cNvSpPr>
            <a:spLocks noGrp="1" noChangeArrowheads="1"/>
          </p:cNvSpPr>
          <p:nvPr>
            <p:ph type="body" idx="4294967295"/>
          </p:nvPr>
        </p:nvSpPr>
        <p:spPr>
          <a:xfrm>
            <a:off x="395536" y="1628800"/>
            <a:ext cx="8229600" cy="4525963"/>
          </a:xfrm>
        </p:spPr>
        <p:txBody>
          <a:bodyPr/>
          <a:lstStyle/>
          <a:p>
            <a:pPr eaLnBrk="1" hangingPunct="1">
              <a:lnSpc>
                <a:spcPct val="80000"/>
              </a:lnSpc>
              <a:buFontTx/>
              <a:buNone/>
            </a:pPr>
            <a:endParaRPr lang="nl-NL" altLang="nl-NL" sz="2400" dirty="0">
              <a:cs typeface="Arial" charset="0"/>
            </a:endParaRPr>
          </a:p>
          <a:p>
            <a:pPr eaLnBrk="1" hangingPunct="1">
              <a:lnSpc>
                <a:spcPct val="80000"/>
              </a:lnSpc>
              <a:buFontTx/>
              <a:buNone/>
            </a:pPr>
            <a:endParaRPr lang="nl-NL" altLang="nl-NL" sz="2400" dirty="0">
              <a:cs typeface="Arial" charset="0"/>
            </a:endParaRPr>
          </a:p>
          <a:p>
            <a:pPr eaLnBrk="1" hangingPunct="1">
              <a:lnSpc>
                <a:spcPct val="80000"/>
              </a:lnSpc>
              <a:buFontTx/>
              <a:buNone/>
            </a:pPr>
            <a:r>
              <a:rPr lang="nl-NL" altLang="nl-NL" sz="3600" dirty="0">
                <a:cs typeface="Arial" charset="0"/>
              </a:rPr>
              <a:t>        </a:t>
            </a:r>
          </a:p>
        </p:txBody>
      </p:sp>
      <p:graphicFrame>
        <p:nvGraphicFramePr>
          <p:cNvPr id="2" name="Tabel 1"/>
          <p:cNvGraphicFramePr>
            <a:graphicFrameLocks noGrp="1"/>
          </p:cNvGraphicFramePr>
          <p:nvPr>
            <p:extLst>
              <p:ext uri="{D42A27DB-BD31-4B8C-83A1-F6EECF244321}">
                <p14:modId xmlns:p14="http://schemas.microsoft.com/office/powerpoint/2010/main" val="3489485565"/>
              </p:ext>
            </p:extLst>
          </p:nvPr>
        </p:nvGraphicFramePr>
        <p:xfrm>
          <a:off x="539553" y="1700808"/>
          <a:ext cx="8064896" cy="4304884"/>
        </p:xfrm>
        <a:graphic>
          <a:graphicData uri="http://schemas.openxmlformats.org/drawingml/2006/table">
            <a:tbl>
              <a:tblPr firstRow="1" bandRow="1">
                <a:tableStyleId>{5C22544A-7EE6-4342-B048-85BDC9FD1C3A}</a:tableStyleId>
              </a:tblPr>
              <a:tblGrid>
                <a:gridCol w="1512167">
                  <a:extLst>
                    <a:ext uri="{9D8B030D-6E8A-4147-A177-3AD203B41FA5}">
                      <a16:colId xmlns="" xmlns:a16="http://schemas.microsoft.com/office/drawing/2014/main" val="20000"/>
                    </a:ext>
                  </a:extLst>
                </a:gridCol>
                <a:gridCol w="1368152">
                  <a:extLst>
                    <a:ext uri="{9D8B030D-6E8A-4147-A177-3AD203B41FA5}">
                      <a16:colId xmlns="" xmlns:a16="http://schemas.microsoft.com/office/drawing/2014/main" val="20001"/>
                    </a:ext>
                  </a:extLst>
                </a:gridCol>
                <a:gridCol w="1296145">
                  <a:extLst>
                    <a:ext uri="{9D8B030D-6E8A-4147-A177-3AD203B41FA5}">
                      <a16:colId xmlns="" xmlns:a16="http://schemas.microsoft.com/office/drawing/2014/main" val="20002"/>
                    </a:ext>
                  </a:extLst>
                </a:gridCol>
                <a:gridCol w="1152128">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440160">
                  <a:extLst>
                    <a:ext uri="{9D8B030D-6E8A-4147-A177-3AD203B41FA5}">
                      <a16:colId xmlns="" xmlns:a16="http://schemas.microsoft.com/office/drawing/2014/main" val="20005"/>
                    </a:ext>
                  </a:extLst>
                </a:gridCol>
              </a:tblGrid>
              <a:tr h="780842">
                <a:tc>
                  <a:txBody>
                    <a:bodyPr/>
                    <a:lstStyle/>
                    <a:p>
                      <a:endParaRPr lang="nl-NL" dirty="0"/>
                    </a:p>
                  </a:txBody>
                  <a:tcPr/>
                </a:tc>
                <a:tc>
                  <a:txBody>
                    <a:bodyPr/>
                    <a:lstStyle/>
                    <a:p>
                      <a:r>
                        <a:rPr lang="nl-NL" dirty="0"/>
                        <a:t>Onwrikbaar</a:t>
                      </a:r>
                    </a:p>
                    <a:p>
                      <a:r>
                        <a:rPr lang="nl-NL" dirty="0"/>
                        <a:t>ongezond</a:t>
                      </a:r>
                    </a:p>
                  </a:txBody>
                  <a:tcPr/>
                </a:tc>
                <a:tc>
                  <a:txBody>
                    <a:bodyPr/>
                    <a:lstStyle/>
                    <a:p>
                      <a:r>
                        <a:rPr lang="nl-NL" dirty="0"/>
                        <a:t>Eenzijdig</a:t>
                      </a:r>
                    </a:p>
                    <a:p>
                      <a:r>
                        <a:rPr lang="nl-NL" dirty="0"/>
                        <a:t>kwetsbaar</a:t>
                      </a:r>
                    </a:p>
                  </a:txBody>
                  <a:tcPr/>
                </a:tc>
                <a:tc>
                  <a:txBody>
                    <a:bodyPr/>
                    <a:lstStyle/>
                    <a:p>
                      <a:r>
                        <a:rPr lang="nl-NL" dirty="0"/>
                        <a:t>flexibel</a:t>
                      </a:r>
                    </a:p>
                  </a:txBody>
                  <a:tcPr/>
                </a:tc>
                <a:tc>
                  <a:txBody>
                    <a:bodyPr/>
                    <a:lstStyle/>
                    <a:p>
                      <a:r>
                        <a:rPr lang="nl-NL" dirty="0"/>
                        <a:t>Eenzijdig</a:t>
                      </a:r>
                    </a:p>
                    <a:p>
                      <a:r>
                        <a:rPr lang="nl-NL" dirty="0"/>
                        <a:t>kwetsbaar</a:t>
                      </a:r>
                    </a:p>
                  </a:txBody>
                  <a:tcPr/>
                </a:tc>
                <a:tc>
                  <a:txBody>
                    <a:bodyPr/>
                    <a:lstStyle/>
                    <a:p>
                      <a:r>
                        <a:rPr lang="nl-NL" dirty="0"/>
                        <a:t>Onwrikbaar</a:t>
                      </a:r>
                    </a:p>
                    <a:p>
                      <a:r>
                        <a:rPr lang="nl-NL" dirty="0"/>
                        <a:t>ongezond</a:t>
                      </a:r>
                    </a:p>
                  </a:txBody>
                  <a:tcPr/>
                </a:tc>
                <a:extLst>
                  <a:ext uri="{0D108BD9-81ED-4DB2-BD59-A6C34878D82A}">
                    <a16:rowId xmlns="" xmlns:a16="http://schemas.microsoft.com/office/drawing/2014/main" val="10000"/>
                  </a:ext>
                </a:extLst>
              </a:tr>
              <a:tr h="780842">
                <a:tc>
                  <a:txBody>
                    <a:bodyPr/>
                    <a:lstStyle/>
                    <a:p>
                      <a:r>
                        <a:rPr lang="nl-NL" dirty="0"/>
                        <a:t>Omgaan met nieuwe dingen</a:t>
                      </a:r>
                    </a:p>
                  </a:txBody>
                  <a:tcPr/>
                </a:tc>
                <a:tc>
                  <a:txBody>
                    <a:bodyPr/>
                    <a:lstStyle/>
                    <a:p>
                      <a:r>
                        <a:rPr lang="nl-NL" dirty="0"/>
                        <a:t>vermijdend</a:t>
                      </a:r>
                    </a:p>
                  </a:txBody>
                  <a:tcPr/>
                </a:tc>
                <a:tc>
                  <a:txBody>
                    <a:bodyPr/>
                    <a:lstStyle/>
                    <a:p>
                      <a:r>
                        <a:rPr lang="nl-NL" dirty="0"/>
                        <a:t>voorzichtig</a:t>
                      </a:r>
                    </a:p>
                  </a:txBody>
                  <a:tcPr/>
                </a:tc>
                <a:tc>
                  <a:txBody>
                    <a:bodyPr/>
                    <a:lstStyle/>
                    <a:p>
                      <a:r>
                        <a:rPr lang="nl-NL" dirty="0"/>
                        <a:t>Open; reflectief</a:t>
                      </a:r>
                    </a:p>
                  </a:txBody>
                  <a:tcPr/>
                </a:tc>
                <a:tc>
                  <a:txBody>
                    <a:bodyPr/>
                    <a:lstStyle/>
                    <a:p>
                      <a:r>
                        <a:rPr lang="nl-NL" dirty="0"/>
                        <a:t>enthousiast</a:t>
                      </a:r>
                    </a:p>
                  </a:txBody>
                  <a:tcPr/>
                </a:tc>
                <a:tc>
                  <a:txBody>
                    <a:bodyPr/>
                    <a:lstStyle/>
                    <a:p>
                      <a:r>
                        <a:rPr lang="nl-NL" dirty="0"/>
                        <a:t>grenzeloos</a:t>
                      </a:r>
                    </a:p>
                    <a:p>
                      <a:endParaRPr lang="nl-NL" dirty="0"/>
                    </a:p>
                  </a:txBody>
                  <a:tcPr/>
                </a:tc>
                <a:extLst>
                  <a:ext uri="{0D108BD9-81ED-4DB2-BD59-A6C34878D82A}">
                    <a16:rowId xmlns="" xmlns:a16="http://schemas.microsoft.com/office/drawing/2014/main" val="10001"/>
                  </a:ext>
                </a:extLst>
              </a:tr>
              <a:tr h="780842">
                <a:tc>
                  <a:txBody>
                    <a:bodyPr/>
                    <a:lstStyle/>
                    <a:p>
                      <a:r>
                        <a:rPr lang="nl-NL" dirty="0"/>
                        <a:t>Omgaan met anderen</a:t>
                      </a:r>
                    </a:p>
                  </a:txBody>
                  <a:tcPr/>
                </a:tc>
                <a:tc>
                  <a:txBody>
                    <a:bodyPr/>
                    <a:lstStyle/>
                    <a:p>
                      <a:endParaRPr lang="nl-NL" dirty="0"/>
                    </a:p>
                  </a:txBody>
                  <a:tcPr/>
                </a:tc>
                <a:tc>
                  <a:txBody>
                    <a:bodyPr/>
                    <a:lstStyle/>
                    <a:p>
                      <a:endParaRPr lang="nl-NL" dirty="0"/>
                    </a:p>
                  </a:txBody>
                  <a:tcPr/>
                </a:tc>
                <a:tc>
                  <a:txBody>
                    <a:bodyPr/>
                    <a:lstStyle/>
                    <a:p>
                      <a:endParaRPr lang="nl-NL" dirty="0"/>
                    </a:p>
                  </a:txBody>
                  <a:tcPr/>
                </a:tc>
                <a:tc>
                  <a:txBody>
                    <a:bodyPr/>
                    <a:lstStyle/>
                    <a:p>
                      <a:endParaRPr lang="nl-NL" dirty="0"/>
                    </a:p>
                  </a:txBody>
                  <a:tcPr/>
                </a:tc>
                <a:tc>
                  <a:txBody>
                    <a:bodyPr/>
                    <a:lstStyle/>
                    <a:p>
                      <a:endParaRPr lang="nl-NL" dirty="0"/>
                    </a:p>
                  </a:txBody>
                  <a:tcPr/>
                </a:tc>
                <a:extLst>
                  <a:ext uri="{0D108BD9-81ED-4DB2-BD59-A6C34878D82A}">
                    <a16:rowId xmlns="" xmlns:a16="http://schemas.microsoft.com/office/drawing/2014/main" val="10002"/>
                  </a:ext>
                </a:extLst>
              </a:tr>
              <a:tr h="7808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Omgaan met anderen</a:t>
                      </a:r>
                    </a:p>
                    <a:p>
                      <a:endParaRPr lang="nl-NL" dirty="0"/>
                    </a:p>
                  </a:txBody>
                  <a:tcPr/>
                </a:tc>
                <a:tc>
                  <a:txBody>
                    <a:bodyPr/>
                    <a:lstStyle/>
                    <a:p>
                      <a:endParaRPr lang="nl-NL" dirty="0"/>
                    </a:p>
                  </a:txBody>
                  <a:tcPr/>
                </a:tc>
                <a:tc>
                  <a:txBody>
                    <a:bodyPr/>
                    <a:lstStyle/>
                    <a:p>
                      <a:endParaRPr lang="nl-NL" dirty="0"/>
                    </a:p>
                  </a:txBody>
                  <a:tcPr/>
                </a:tc>
                <a:tc>
                  <a:txBody>
                    <a:bodyPr/>
                    <a:lstStyle/>
                    <a:p>
                      <a:endParaRPr lang="nl-NL"/>
                    </a:p>
                  </a:txBody>
                  <a:tcPr/>
                </a:tc>
                <a:tc>
                  <a:txBody>
                    <a:bodyPr/>
                    <a:lstStyle/>
                    <a:p>
                      <a:endParaRPr lang="nl-NL" dirty="0"/>
                    </a:p>
                  </a:txBody>
                  <a:tcPr/>
                </a:tc>
                <a:tc>
                  <a:txBody>
                    <a:bodyPr/>
                    <a:lstStyle/>
                    <a:p>
                      <a:endParaRPr lang="nl-NL" dirty="0"/>
                    </a:p>
                    <a:p>
                      <a:endParaRPr lang="nl-NL" dirty="0"/>
                    </a:p>
                  </a:txBody>
                  <a:tcPr/>
                </a:tc>
                <a:extLst>
                  <a:ext uri="{0D108BD9-81ED-4DB2-BD59-A6C34878D82A}">
                    <a16:rowId xmlns="" xmlns:a16="http://schemas.microsoft.com/office/drawing/2014/main" val="10003"/>
                  </a:ext>
                </a:extLst>
              </a:tr>
              <a:tr h="780842">
                <a:tc>
                  <a:txBody>
                    <a:bodyPr/>
                    <a:lstStyle/>
                    <a:p>
                      <a:r>
                        <a:rPr lang="nl-NL" dirty="0"/>
                        <a:t>Omgaan met onbekende /</a:t>
                      </a:r>
                    </a:p>
                    <a:p>
                      <a:r>
                        <a:rPr lang="nl-NL" dirty="0"/>
                        <a:t>onzekerheid</a:t>
                      </a:r>
                    </a:p>
                  </a:txBody>
                  <a:tcPr/>
                </a:tc>
                <a:tc>
                  <a:txBody>
                    <a:bodyPr/>
                    <a:lstStyle/>
                    <a:p>
                      <a:endParaRPr lang="nl-NL" dirty="0"/>
                    </a:p>
                  </a:txBody>
                  <a:tcPr/>
                </a:tc>
                <a:tc>
                  <a:txBody>
                    <a:bodyPr/>
                    <a:lstStyle/>
                    <a:p>
                      <a:endParaRPr lang="nl-NL" dirty="0"/>
                    </a:p>
                  </a:txBody>
                  <a:tcPr/>
                </a:tc>
                <a:tc>
                  <a:txBody>
                    <a:bodyPr/>
                    <a:lstStyle/>
                    <a:p>
                      <a:endParaRPr lang="nl-NL"/>
                    </a:p>
                  </a:txBody>
                  <a:tcPr/>
                </a:tc>
                <a:tc>
                  <a:txBody>
                    <a:bodyPr/>
                    <a:lstStyle/>
                    <a:p>
                      <a:endParaRPr lang="nl-NL" dirty="0"/>
                    </a:p>
                  </a:txBody>
                  <a:tcPr/>
                </a:tc>
                <a:tc>
                  <a:txBody>
                    <a:bodyPr/>
                    <a:lstStyle/>
                    <a:p>
                      <a:endParaRPr lang="nl-NL" dirty="0"/>
                    </a:p>
                  </a:txBody>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41392065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3600" dirty="0" smtClean="0"/>
              <a:t>Wat hoor je in de zelfpresentatie van patiënt over:</a:t>
            </a:r>
            <a:endParaRPr lang="nl-NL" sz="3600" dirty="0"/>
          </a:p>
        </p:txBody>
      </p:sp>
      <p:sp>
        <p:nvSpPr>
          <p:cNvPr id="3" name="Tijdelijke aanduiding voor inhoud 2"/>
          <p:cNvSpPr>
            <a:spLocks noGrp="1"/>
          </p:cNvSpPr>
          <p:nvPr>
            <p:ph idx="1"/>
          </p:nvPr>
        </p:nvSpPr>
        <p:spPr/>
        <p:txBody>
          <a:bodyPr>
            <a:normAutofit fontScale="85000" lnSpcReduction="20000"/>
          </a:bodyPr>
          <a:lstStyle/>
          <a:p>
            <a:r>
              <a:rPr lang="nl-NL" dirty="0" smtClean="0"/>
              <a:t>Pessimisme:               0--------------------------------10</a:t>
            </a:r>
          </a:p>
          <a:p>
            <a:r>
              <a:rPr lang="nl-NL" dirty="0" smtClean="0"/>
              <a:t>Verantwoordelijk-</a:t>
            </a:r>
          </a:p>
          <a:p>
            <a:r>
              <a:rPr lang="nl-NL" dirty="0" err="1" smtClean="0"/>
              <a:t>heidgevoel</a:t>
            </a:r>
            <a:r>
              <a:rPr lang="nl-NL" dirty="0" smtClean="0"/>
              <a:t>:                 0--------------------------------10</a:t>
            </a:r>
          </a:p>
          <a:p>
            <a:r>
              <a:rPr lang="nl-NL" dirty="0" smtClean="0"/>
              <a:t>Leiden / initiatief:      0--------------------------------10</a:t>
            </a:r>
          </a:p>
          <a:p>
            <a:r>
              <a:rPr lang="nl-NL" dirty="0" smtClean="0"/>
              <a:t>Rigiditeit:                     0--------------------------------10</a:t>
            </a:r>
          </a:p>
          <a:p>
            <a:r>
              <a:rPr lang="nl-NL" dirty="0" smtClean="0"/>
              <a:t>Doorzettings-</a:t>
            </a:r>
          </a:p>
          <a:p>
            <a:r>
              <a:rPr lang="nl-NL" dirty="0" smtClean="0"/>
              <a:t>vermogen:                   0--------------------------------10</a:t>
            </a:r>
          </a:p>
          <a:p>
            <a:r>
              <a:rPr lang="nl-NL" dirty="0" smtClean="0"/>
              <a:t>Egoïsme:                      0--------------------------------10</a:t>
            </a:r>
          </a:p>
          <a:p>
            <a:r>
              <a:rPr lang="nl-NL" dirty="0" smtClean="0"/>
              <a:t>Faalangst:                    0--------------------------------10</a:t>
            </a:r>
          </a:p>
          <a:p>
            <a:r>
              <a:rPr lang="nl-NL" dirty="0" smtClean="0"/>
              <a:t>Andere kenmerkende zaken </a:t>
            </a:r>
            <a:endParaRPr lang="nl-NL" dirty="0"/>
          </a:p>
        </p:txBody>
      </p:sp>
    </p:spTree>
    <p:extLst>
      <p:ext uri="{BB962C8B-B14F-4D97-AF65-F5344CB8AC3E}">
        <p14:creationId xmlns:p14="http://schemas.microsoft.com/office/powerpoint/2010/main" val="40507919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De balans: empirische cyclus</a:t>
            </a:r>
            <a:br>
              <a:rPr lang="nl-NL" dirty="0"/>
            </a:br>
            <a:endParaRPr lang="nl-NL" dirty="0"/>
          </a:p>
        </p:txBody>
      </p:sp>
      <p:sp>
        <p:nvSpPr>
          <p:cNvPr id="3" name="Tijdelijke aanduiding voor inhoud 2"/>
          <p:cNvSpPr>
            <a:spLocks noGrp="1"/>
          </p:cNvSpPr>
          <p:nvPr>
            <p:ph idx="1"/>
          </p:nvPr>
        </p:nvSpPr>
        <p:spPr/>
        <p:txBody>
          <a:bodyPr>
            <a:normAutofit lnSpcReduction="10000"/>
          </a:bodyPr>
          <a:lstStyle/>
          <a:p>
            <a:endParaRPr lang="nl-NL" dirty="0"/>
          </a:p>
          <a:p>
            <a:r>
              <a:rPr lang="nl-NL" dirty="0"/>
              <a:t>Visualiseer  “P” (gewoontes) als een positie op een balans</a:t>
            </a:r>
          </a:p>
          <a:p>
            <a:r>
              <a:rPr lang="nl-NL" dirty="0"/>
              <a:t>!-------</a:t>
            </a:r>
            <a:r>
              <a:rPr lang="nl-NL" dirty="0">
                <a:solidFill>
                  <a:srgbClr val="FF0000"/>
                </a:solidFill>
              </a:rPr>
              <a:t>P1</a:t>
            </a:r>
            <a:r>
              <a:rPr lang="nl-NL" dirty="0"/>
              <a:t>----------</a:t>
            </a:r>
            <a:r>
              <a:rPr lang="nl-NL" dirty="0">
                <a:solidFill>
                  <a:srgbClr val="00B050"/>
                </a:solidFill>
              </a:rPr>
              <a:t>P2-</a:t>
            </a:r>
            <a:r>
              <a:rPr lang="nl-NL" dirty="0"/>
              <a:t>--------------------------------!</a:t>
            </a:r>
          </a:p>
          <a:p>
            <a:r>
              <a:rPr lang="nl-NL" dirty="0"/>
              <a:t>           x                </a:t>
            </a:r>
            <a:r>
              <a:rPr lang="nl-NL" dirty="0" err="1"/>
              <a:t>x</a:t>
            </a:r>
            <a:r>
              <a:rPr lang="nl-NL" dirty="0"/>
              <a:t>                                     </a:t>
            </a:r>
          </a:p>
          <a:p>
            <a:r>
              <a:rPr lang="nl-NL" dirty="0"/>
              <a:t>           O               O                                    </a:t>
            </a:r>
          </a:p>
          <a:p>
            <a:r>
              <a:rPr lang="nl-NL" dirty="0"/>
              <a:t>           =                =                                     </a:t>
            </a:r>
          </a:p>
          <a:p>
            <a:r>
              <a:rPr lang="nl-NL" dirty="0"/>
              <a:t>          &gt;K              &lt;K                                  </a:t>
            </a:r>
          </a:p>
          <a:p>
            <a:endParaRPr lang="nl-NL" dirty="0"/>
          </a:p>
        </p:txBody>
      </p:sp>
    </p:spTree>
    <p:extLst>
      <p:ext uri="{BB962C8B-B14F-4D97-AF65-F5344CB8AC3E}">
        <p14:creationId xmlns:p14="http://schemas.microsoft.com/office/powerpoint/2010/main" val="35118932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Trans-diagnostisch mensbeeld</a:t>
            </a:r>
          </a:p>
        </p:txBody>
      </p:sp>
      <p:sp>
        <p:nvSpPr>
          <p:cNvPr id="3" name="Tijdelijke aanduiding voor inhoud 2"/>
          <p:cNvSpPr>
            <a:spLocks noGrp="1"/>
          </p:cNvSpPr>
          <p:nvPr>
            <p:ph idx="1"/>
          </p:nvPr>
        </p:nvSpPr>
        <p:spPr/>
        <p:txBody>
          <a:bodyPr>
            <a:normAutofit fontScale="92500" lnSpcReduction="20000"/>
          </a:bodyPr>
          <a:lstStyle/>
          <a:p>
            <a:r>
              <a:rPr lang="nl-NL" dirty="0" err="1"/>
              <a:t>Neuroticisme</a:t>
            </a:r>
            <a:r>
              <a:rPr lang="nl-NL" dirty="0"/>
              <a:t>:</a:t>
            </a:r>
          </a:p>
          <a:p>
            <a:r>
              <a:rPr lang="nl-NL" dirty="0"/>
              <a:t>- vaak sub klinisch aanwezig </a:t>
            </a:r>
            <a:r>
              <a:rPr lang="nl-NL" sz="2400" dirty="0"/>
              <a:t>(“eigen - aardigheid” ; een zekere kwetsbaarheid, waarmee “in rustige tijden” goed valt te functioneren)</a:t>
            </a:r>
          </a:p>
          <a:p>
            <a:r>
              <a:rPr lang="nl-NL" dirty="0"/>
              <a:t>- onder druk van “O“→ “meer van hetzelfde” ( = aanpakken / oplossen van tegenslag </a:t>
            </a:r>
            <a:r>
              <a:rPr lang="nl-NL" dirty="0" err="1"/>
              <a:t>mbv</a:t>
            </a:r>
            <a:r>
              <a:rPr lang="nl-NL" dirty="0"/>
              <a:t> dat wat men het beste kent: “je </a:t>
            </a:r>
            <a:r>
              <a:rPr lang="nl-NL" dirty="0" err="1"/>
              <a:t>eigen-aardigheid</a:t>
            </a:r>
            <a:r>
              <a:rPr lang="nl-NL" dirty="0"/>
              <a:t>”.)</a:t>
            </a:r>
          </a:p>
          <a:p>
            <a:r>
              <a:rPr lang="nl-NL" dirty="0"/>
              <a:t>-”meer van hetzelfde” → manifestatie op klinisch niveau van eigen aardigheid = “K “</a:t>
            </a:r>
          </a:p>
          <a:p>
            <a:r>
              <a:rPr lang="nl-NL" dirty="0" err="1"/>
              <a:t>Itv</a:t>
            </a:r>
            <a:r>
              <a:rPr lang="nl-NL" dirty="0"/>
              <a:t> KKK onder druk kan een kwaliteit zich tot een valkuil ontwikkelen</a:t>
            </a:r>
          </a:p>
          <a:p>
            <a:endParaRPr lang="nl-NL" dirty="0"/>
          </a:p>
        </p:txBody>
      </p:sp>
    </p:spTree>
    <p:extLst>
      <p:ext uri="{BB962C8B-B14F-4D97-AF65-F5344CB8AC3E}">
        <p14:creationId xmlns:p14="http://schemas.microsoft.com/office/powerpoint/2010/main" val="40721198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nl-NL" altLang="nl-NL" dirty="0"/>
              <a:t>Opdracht</a:t>
            </a:r>
          </a:p>
        </p:txBody>
      </p:sp>
      <p:sp>
        <p:nvSpPr>
          <p:cNvPr id="9219" name="Rectangle 3"/>
          <p:cNvSpPr>
            <a:spLocks noGrp="1" noChangeArrowheads="1"/>
          </p:cNvSpPr>
          <p:nvPr>
            <p:ph type="body" idx="4294967295"/>
          </p:nvPr>
        </p:nvSpPr>
        <p:spPr>
          <a:xfrm>
            <a:off x="395536" y="1628800"/>
            <a:ext cx="8229600" cy="4525963"/>
          </a:xfrm>
        </p:spPr>
        <p:txBody>
          <a:bodyPr/>
          <a:lstStyle/>
          <a:p>
            <a:pPr eaLnBrk="1" hangingPunct="1">
              <a:lnSpc>
                <a:spcPct val="80000"/>
              </a:lnSpc>
              <a:buFontTx/>
              <a:buNone/>
            </a:pPr>
            <a:endParaRPr lang="nl-NL" altLang="nl-NL" sz="2400" dirty="0">
              <a:cs typeface="Arial" charset="0"/>
            </a:endParaRPr>
          </a:p>
          <a:p>
            <a:pPr eaLnBrk="1" hangingPunct="1">
              <a:lnSpc>
                <a:spcPct val="80000"/>
              </a:lnSpc>
              <a:buFontTx/>
              <a:buNone/>
            </a:pPr>
            <a:endParaRPr lang="nl-NL" altLang="nl-NL" sz="2400" dirty="0">
              <a:cs typeface="Arial" charset="0"/>
            </a:endParaRPr>
          </a:p>
          <a:p>
            <a:pPr eaLnBrk="1" hangingPunct="1">
              <a:lnSpc>
                <a:spcPct val="80000"/>
              </a:lnSpc>
              <a:buFontTx/>
              <a:buNone/>
            </a:pPr>
            <a:r>
              <a:rPr lang="nl-NL" altLang="nl-NL" sz="3600" dirty="0">
                <a:cs typeface="Arial" charset="0"/>
              </a:rPr>
              <a:t>Maak een O  x P = K weergave </a:t>
            </a:r>
          </a:p>
          <a:p>
            <a:pPr eaLnBrk="1" hangingPunct="1">
              <a:lnSpc>
                <a:spcPct val="80000"/>
              </a:lnSpc>
              <a:buFontTx/>
              <a:buNone/>
            </a:pPr>
            <a:r>
              <a:rPr lang="nl-NL" altLang="nl-NL" sz="3600" dirty="0">
                <a:cs typeface="Arial" charset="0"/>
              </a:rPr>
              <a:t>van een patiënt uit je huidige caseload</a:t>
            </a:r>
          </a:p>
        </p:txBody>
      </p:sp>
    </p:spTree>
    <p:extLst>
      <p:ext uri="{BB962C8B-B14F-4D97-AF65-F5344CB8AC3E}">
        <p14:creationId xmlns:p14="http://schemas.microsoft.com/office/powerpoint/2010/main" val="199883725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nl-NL" altLang="nl-NL" dirty="0"/>
              <a:t>Opdracht</a:t>
            </a:r>
          </a:p>
        </p:txBody>
      </p:sp>
      <p:sp>
        <p:nvSpPr>
          <p:cNvPr id="9219" name="Rectangle 3"/>
          <p:cNvSpPr>
            <a:spLocks noGrp="1" noChangeArrowheads="1"/>
          </p:cNvSpPr>
          <p:nvPr>
            <p:ph type="body" idx="4294967295"/>
          </p:nvPr>
        </p:nvSpPr>
        <p:spPr>
          <a:xfrm>
            <a:off x="395536" y="1628800"/>
            <a:ext cx="8229600" cy="4525963"/>
          </a:xfrm>
        </p:spPr>
        <p:txBody>
          <a:bodyPr/>
          <a:lstStyle/>
          <a:p>
            <a:pPr eaLnBrk="1" hangingPunct="1">
              <a:lnSpc>
                <a:spcPct val="80000"/>
              </a:lnSpc>
              <a:buFontTx/>
              <a:buNone/>
            </a:pPr>
            <a:endParaRPr lang="nl-NL" altLang="nl-NL" sz="2400" dirty="0">
              <a:cs typeface="Arial" charset="0"/>
            </a:endParaRPr>
          </a:p>
          <a:p>
            <a:pPr eaLnBrk="1" hangingPunct="1">
              <a:lnSpc>
                <a:spcPct val="80000"/>
              </a:lnSpc>
              <a:buFontTx/>
              <a:buNone/>
            </a:pPr>
            <a:endParaRPr lang="nl-NL" altLang="nl-NL" sz="2400" dirty="0">
              <a:cs typeface="Arial" charset="0"/>
            </a:endParaRPr>
          </a:p>
          <a:p>
            <a:pPr eaLnBrk="1" hangingPunct="1">
              <a:lnSpc>
                <a:spcPct val="80000"/>
              </a:lnSpc>
              <a:buFontTx/>
              <a:buNone/>
            </a:pPr>
            <a:r>
              <a:rPr lang="nl-NL" altLang="nl-NL" sz="3600" dirty="0">
                <a:cs typeface="Arial" charset="0"/>
              </a:rPr>
              <a:t>        en dan ?</a:t>
            </a:r>
          </a:p>
        </p:txBody>
      </p:sp>
    </p:spTree>
    <p:extLst>
      <p:ext uri="{BB962C8B-B14F-4D97-AF65-F5344CB8AC3E}">
        <p14:creationId xmlns:p14="http://schemas.microsoft.com/office/powerpoint/2010/main" val="255966576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 KOP- schema: </a:t>
            </a:r>
            <a:r>
              <a:rPr lang="nl-NL" dirty="0" smtClean="0"/>
              <a:t>doelen </a:t>
            </a:r>
            <a:r>
              <a:rPr lang="nl-NL" sz="3100" dirty="0" smtClean="0"/>
              <a:t>(KOP online Stap 3) </a:t>
            </a:r>
            <a:endParaRPr lang="nl-NL" sz="3100"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459609937"/>
              </p:ext>
            </p:extLst>
          </p:nvPr>
        </p:nvGraphicFramePr>
        <p:xfrm>
          <a:off x="395536" y="1340768"/>
          <a:ext cx="8229600" cy="4759960"/>
        </p:xfrm>
        <a:graphic>
          <a:graphicData uri="http://schemas.openxmlformats.org/drawingml/2006/table">
            <a:tbl>
              <a:tblPr firstRow="1" bandRow="1">
                <a:tableStyleId>{5C22544A-7EE6-4342-B048-85BDC9FD1C3A}</a:tableStyleId>
              </a:tblPr>
              <a:tblGrid>
                <a:gridCol w="730424">
                  <a:extLst>
                    <a:ext uri="{9D8B030D-6E8A-4147-A177-3AD203B41FA5}">
                      <a16:colId xmlns="" xmlns:a16="http://schemas.microsoft.com/office/drawing/2014/main" val="20000"/>
                    </a:ext>
                  </a:extLst>
                </a:gridCol>
                <a:gridCol w="2581944">
                  <a:extLst>
                    <a:ext uri="{9D8B030D-6E8A-4147-A177-3AD203B41FA5}">
                      <a16:colId xmlns="" xmlns:a16="http://schemas.microsoft.com/office/drawing/2014/main" val="20001"/>
                    </a:ext>
                  </a:extLst>
                </a:gridCol>
                <a:gridCol w="1810544">
                  <a:extLst>
                    <a:ext uri="{9D8B030D-6E8A-4147-A177-3AD203B41FA5}">
                      <a16:colId xmlns="" xmlns:a16="http://schemas.microsoft.com/office/drawing/2014/main" val="20002"/>
                    </a:ext>
                  </a:extLst>
                </a:gridCol>
                <a:gridCol w="1800200">
                  <a:extLst>
                    <a:ext uri="{9D8B030D-6E8A-4147-A177-3AD203B41FA5}">
                      <a16:colId xmlns="" xmlns:a16="http://schemas.microsoft.com/office/drawing/2014/main" val="20003"/>
                    </a:ext>
                  </a:extLst>
                </a:gridCol>
                <a:gridCol w="1306488">
                  <a:extLst>
                    <a:ext uri="{9D8B030D-6E8A-4147-A177-3AD203B41FA5}">
                      <a16:colId xmlns="" xmlns:a16="http://schemas.microsoft.com/office/drawing/2014/main" val="20004"/>
                    </a:ext>
                  </a:extLst>
                </a:gridCol>
              </a:tblGrid>
              <a:tr h="370840">
                <a:tc>
                  <a:txBody>
                    <a:bodyPr/>
                    <a:lstStyle/>
                    <a:p>
                      <a:endParaRPr lang="nl-NL" dirty="0"/>
                    </a:p>
                  </a:txBody>
                  <a:tcPr/>
                </a:tc>
                <a:tc>
                  <a:txBody>
                    <a:bodyPr/>
                    <a:lstStyle/>
                    <a:p>
                      <a:r>
                        <a:rPr lang="nl-NL" dirty="0"/>
                        <a:t>Beschrijving</a:t>
                      </a:r>
                    </a:p>
                  </a:txBody>
                  <a:tcPr/>
                </a:tc>
                <a:tc>
                  <a:txBody>
                    <a:bodyPr/>
                    <a:lstStyle/>
                    <a:p>
                      <a:r>
                        <a:rPr lang="nl-NL" dirty="0"/>
                        <a:t>Doel</a:t>
                      </a:r>
                    </a:p>
                  </a:txBody>
                  <a:tcPr/>
                </a:tc>
                <a:tc>
                  <a:txBody>
                    <a:bodyPr/>
                    <a:lstStyle/>
                    <a:p>
                      <a:r>
                        <a:rPr lang="nl-NL" dirty="0"/>
                        <a:t>Aanpak</a:t>
                      </a:r>
                    </a:p>
                  </a:txBody>
                  <a:tcPr/>
                </a:tc>
                <a:tc>
                  <a:txBody>
                    <a:bodyPr/>
                    <a:lstStyle/>
                    <a:p>
                      <a:r>
                        <a:rPr lang="nl-NL" dirty="0"/>
                        <a:t>evaluatie</a:t>
                      </a:r>
                    </a:p>
                  </a:txBody>
                  <a:tcPr/>
                </a:tc>
                <a:extLst>
                  <a:ext uri="{0D108BD9-81ED-4DB2-BD59-A6C34878D82A}">
                    <a16:rowId xmlns="" xmlns:a16="http://schemas.microsoft.com/office/drawing/2014/main" val="10000"/>
                  </a:ext>
                </a:extLst>
              </a:tr>
              <a:tr h="370840">
                <a:tc>
                  <a:txBody>
                    <a:bodyPr/>
                    <a:lstStyle/>
                    <a:p>
                      <a:r>
                        <a:rPr lang="nl-NL" dirty="0"/>
                        <a:t>K</a:t>
                      </a:r>
                    </a:p>
                  </a:txBody>
                  <a:tcPr/>
                </a:tc>
                <a:tc>
                  <a:txBody>
                    <a:bodyPr/>
                    <a:lstStyle/>
                    <a:p>
                      <a:endParaRPr lang="nl-NL" dirty="0"/>
                    </a:p>
                    <a:p>
                      <a:endParaRPr lang="nl-NL" dirty="0"/>
                    </a:p>
                    <a:p>
                      <a:endParaRPr lang="nl-NL" dirty="0"/>
                    </a:p>
                    <a:p>
                      <a:endParaRPr lang="nl-NL" dirty="0"/>
                    </a:p>
                    <a:p>
                      <a:endParaRPr lang="nl-NL" dirty="0"/>
                    </a:p>
                  </a:txBody>
                  <a:tcPr/>
                </a:tc>
                <a:tc>
                  <a:txBody>
                    <a:bodyPr/>
                    <a:lstStyle/>
                    <a:p>
                      <a:endParaRPr lang="nl-NL" dirty="0"/>
                    </a:p>
                  </a:txBody>
                  <a:tcPr/>
                </a:tc>
                <a:tc>
                  <a:txBody>
                    <a:bodyPr/>
                    <a:lstStyle/>
                    <a:p>
                      <a:endParaRPr lang="nl-NL"/>
                    </a:p>
                  </a:txBody>
                  <a:tcPr/>
                </a:tc>
                <a:tc>
                  <a:txBody>
                    <a:bodyPr/>
                    <a:lstStyle/>
                    <a:p>
                      <a:endParaRPr lang="nl-NL"/>
                    </a:p>
                  </a:txBody>
                  <a:tcPr/>
                </a:tc>
                <a:extLst>
                  <a:ext uri="{0D108BD9-81ED-4DB2-BD59-A6C34878D82A}">
                    <a16:rowId xmlns="" xmlns:a16="http://schemas.microsoft.com/office/drawing/2014/main" val="10001"/>
                  </a:ext>
                </a:extLst>
              </a:tr>
              <a:tr h="370840">
                <a:tc>
                  <a:txBody>
                    <a:bodyPr/>
                    <a:lstStyle/>
                    <a:p>
                      <a:endParaRPr lang="nl-NL" dirty="0"/>
                    </a:p>
                    <a:p>
                      <a:r>
                        <a:rPr lang="nl-NL" dirty="0"/>
                        <a:t>O</a:t>
                      </a:r>
                    </a:p>
                  </a:txBody>
                  <a:tcPr/>
                </a:tc>
                <a:tc>
                  <a:txBody>
                    <a:bodyPr/>
                    <a:lstStyle/>
                    <a:p>
                      <a:endParaRPr lang="nl-NL" dirty="0"/>
                    </a:p>
                    <a:p>
                      <a:endParaRPr lang="nl-NL" dirty="0"/>
                    </a:p>
                    <a:p>
                      <a:endParaRPr lang="nl-NL" dirty="0"/>
                    </a:p>
                    <a:p>
                      <a:endParaRPr lang="nl-NL" dirty="0"/>
                    </a:p>
                    <a:p>
                      <a:endParaRPr lang="nl-NL" dirty="0"/>
                    </a:p>
                  </a:txBody>
                  <a:tcPr/>
                </a:tc>
                <a:tc>
                  <a:txBody>
                    <a:bodyPr/>
                    <a:lstStyle/>
                    <a:p>
                      <a:endParaRPr lang="nl-NL" dirty="0"/>
                    </a:p>
                  </a:txBody>
                  <a:tcPr/>
                </a:tc>
                <a:tc>
                  <a:txBody>
                    <a:bodyPr/>
                    <a:lstStyle/>
                    <a:p>
                      <a:endParaRPr lang="nl-NL"/>
                    </a:p>
                  </a:txBody>
                  <a:tcPr/>
                </a:tc>
                <a:tc>
                  <a:txBody>
                    <a:bodyPr/>
                    <a:lstStyle/>
                    <a:p>
                      <a:endParaRPr lang="nl-NL"/>
                    </a:p>
                  </a:txBody>
                  <a:tcPr/>
                </a:tc>
                <a:extLst>
                  <a:ext uri="{0D108BD9-81ED-4DB2-BD59-A6C34878D82A}">
                    <a16:rowId xmlns="" xmlns:a16="http://schemas.microsoft.com/office/drawing/2014/main" val="10002"/>
                  </a:ext>
                </a:extLst>
              </a:tr>
              <a:tr h="370840">
                <a:tc>
                  <a:txBody>
                    <a:bodyPr/>
                    <a:lstStyle/>
                    <a:p>
                      <a:endParaRPr lang="nl-NL" dirty="0"/>
                    </a:p>
                    <a:p>
                      <a:r>
                        <a:rPr lang="nl-NL" dirty="0"/>
                        <a:t>P</a:t>
                      </a:r>
                    </a:p>
                  </a:txBody>
                  <a:tcPr/>
                </a:tc>
                <a:tc>
                  <a:txBody>
                    <a:bodyPr/>
                    <a:lstStyle/>
                    <a:p>
                      <a:endParaRPr lang="nl-NL" dirty="0"/>
                    </a:p>
                    <a:p>
                      <a:endParaRPr lang="nl-NL" dirty="0"/>
                    </a:p>
                    <a:p>
                      <a:endParaRPr lang="nl-NL" dirty="0"/>
                    </a:p>
                    <a:p>
                      <a:endParaRPr lang="nl-NL" dirty="0"/>
                    </a:p>
                    <a:p>
                      <a:endParaRPr lang="nl-NL" dirty="0"/>
                    </a:p>
                  </a:txBody>
                  <a:tcPr/>
                </a:tc>
                <a:tc>
                  <a:txBody>
                    <a:bodyPr/>
                    <a:lstStyle/>
                    <a:p>
                      <a:endParaRPr lang="nl-NL" dirty="0"/>
                    </a:p>
                  </a:txBody>
                  <a:tcPr/>
                </a:tc>
                <a:tc>
                  <a:txBody>
                    <a:bodyPr/>
                    <a:lstStyle/>
                    <a:p>
                      <a:endParaRPr lang="nl-NL"/>
                    </a:p>
                  </a:txBody>
                  <a:tcPr/>
                </a:tc>
                <a:tc>
                  <a:txBody>
                    <a:bodyPr/>
                    <a:lstStyle/>
                    <a:p>
                      <a:endParaRPr lang="nl-NL" dirty="0"/>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594132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1800" dirty="0"/>
              <a:t>Situering:</a:t>
            </a:r>
            <a:r>
              <a:rPr lang="nl-NL" dirty="0"/>
              <a:t> werkzame bestanddelen </a:t>
            </a:r>
            <a:r>
              <a:rPr lang="nl-NL" dirty="0" err="1"/>
              <a:t>pso</a:t>
            </a:r>
            <a:r>
              <a:rPr lang="nl-NL" dirty="0"/>
              <a:t> </a:t>
            </a:r>
            <a:r>
              <a:rPr lang="nl-NL" dirty="0" err="1"/>
              <a:t>th.</a:t>
            </a:r>
            <a:r>
              <a:rPr lang="nl-NL" dirty="0"/>
              <a:t/>
            </a:r>
            <a:br>
              <a:rPr lang="nl-NL" dirty="0"/>
            </a:br>
            <a:r>
              <a:rPr lang="nl-NL" sz="2000" dirty="0"/>
              <a:t>Lambert; </a:t>
            </a:r>
            <a:r>
              <a:rPr lang="nl-NL" sz="2000" dirty="0" err="1"/>
              <a:t>Wampold</a:t>
            </a:r>
            <a:endParaRPr lang="nl-NL" sz="2000" dirty="0"/>
          </a:p>
        </p:txBody>
      </p:sp>
      <p:sp>
        <p:nvSpPr>
          <p:cNvPr id="3" name="Tijdelijke aanduiding voor inhoud 2"/>
          <p:cNvSpPr>
            <a:spLocks noGrp="1"/>
          </p:cNvSpPr>
          <p:nvPr>
            <p:ph idx="1"/>
          </p:nvPr>
        </p:nvSpPr>
        <p:spPr/>
        <p:txBody>
          <a:bodyPr/>
          <a:lstStyle/>
          <a:p>
            <a:r>
              <a:rPr lang="nl-NL" dirty="0"/>
              <a:t>Kenmerken patiënt, incl.  omgeving     … %</a:t>
            </a:r>
          </a:p>
          <a:p>
            <a:r>
              <a:rPr lang="nl-NL" dirty="0"/>
              <a:t>Placebo						   ...%</a:t>
            </a:r>
          </a:p>
          <a:p>
            <a:r>
              <a:rPr lang="nl-NL" dirty="0"/>
              <a:t>Therapeutische technieken		   … %</a:t>
            </a:r>
          </a:p>
          <a:p>
            <a:r>
              <a:rPr lang="nl-NL" dirty="0"/>
              <a:t>Therapeutische relatie			   … %</a:t>
            </a:r>
          </a:p>
          <a:p>
            <a:endParaRPr lang="nl-NL" dirty="0"/>
          </a:p>
          <a:p>
            <a:r>
              <a:rPr lang="nl-NL" dirty="0"/>
              <a:t>Totaal					            100%</a:t>
            </a:r>
          </a:p>
        </p:txBody>
      </p:sp>
    </p:spTree>
    <p:extLst>
      <p:ext uri="{BB962C8B-B14F-4D97-AF65-F5344CB8AC3E}">
        <p14:creationId xmlns:p14="http://schemas.microsoft.com/office/powerpoint/2010/main" val="16248344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De balans: empirische cyclus</a:t>
            </a:r>
            <a:br>
              <a:rPr lang="nl-NL" dirty="0"/>
            </a:br>
            <a:endParaRPr lang="nl-NL" dirty="0"/>
          </a:p>
        </p:txBody>
      </p:sp>
      <p:sp>
        <p:nvSpPr>
          <p:cNvPr id="3" name="Tijdelijke aanduiding voor inhoud 2"/>
          <p:cNvSpPr>
            <a:spLocks noGrp="1"/>
          </p:cNvSpPr>
          <p:nvPr>
            <p:ph idx="1"/>
          </p:nvPr>
        </p:nvSpPr>
        <p:spPr/>
        <p:txBody>
          <a:bodyPr>
            <a:normAutofit lnSpcReduction="10000"/>
          </a:bodyPr>
          <a:lstStyle/>
          <a:p>
            <a:endParaRPr lang="nl-NL" dirty="0"/>
          </a:p>
          <a:p>
            <a:r>
              <a:rPr lang="nl-NL" dirty="0"/>
              <a:t>Visualiseer  “P” (gewoontes) als een positie op een balans</a:t>
            </a:r>
          </a:p>
          <a:p>
            <a:r>
              <a:rPr lang="nl-NL" dirty="0"/>
              <a:t>!-------</a:t>
            </a:r>
            <a:r>
              <a:rPr lang="nl-NL" dirty="0">
                <a:solidFill>
                  <a:srgbClr val="FF0000"/>
                </a:solidFill>
              </a:rPr>
              <a:t>P1</a:t>
            </a:r>
            <a:r>
              <a:rPr lang="nl-NL" dirty="0"/>
              <a:t>----------</a:t>
            </a:r>
            <a:r>
              <a:rPr lang="nl-NL" dirty="0">
                <a:solidFill>
                  <a:srgbClr val="00B050"/>
                </a:solidFill>
              </a:rPr>
              <a:t>P2-</a:t>
            </a:r>
            <a:r>
              <a:rPr lang="nl-NL" dirty="0"/>
              <a:t>--------------------------------!</a:t>
            </a:r>
          </a:p>
          <a:p>
            <a:r>
              <a:rPr lang="nl-NL" dirty="0"/>
              <a:t>           x                </a:t>
            </a:r>
            <a:r>
              <a:rPr lang="nl-NL" dirty="0" err="1"/>
              <a:t>x</a:t>
            </a:r>
            <a:r>
              <a:rPr lang="nl-NL" dirty="0"/>
              <a:t>                                     </a:t>
            </a:r>
          </a:p>
          <a:p>
            <a:r>
              <a:rPr lang="nl-NL" dirty="0"/>
              <a:t>           O               O                                    </a:t>
            </a:r>
          </a:p>
          <a:p>
            <a:r>
              <a:rPr lang="nl-NL" dirty="0"/>
              <a:t>           =                =                                     </a:t>
            </a:r>
          </a:p>
          <a:p>
            <a:r>
              <a:rPr lang="nl-NL" dirty="0"/>
              <a:t>          &gt;K              &lt;K                                  </a:t>
            </a:r>
          </a:p>
          <a:p>
            <a:endParaRPr lang="nl-NL" dirty="0"/>
          </a:p>
        </p:txBody>
      </p:sp>
    </p:spTree>
    <p:extLst>
      <p:ext uri="{BB962C8B-B14F-4D97-AF65-F5344CB8AC3E}">
        <p14:creationId xmlns:p14="http://schemas.microsoft.com/office/powerpoint/2010/main" val="34859992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Focus op “P “</a:t>
            </a:r>
            <a:endParaRPr lang="nl-NL" dirty="0"/>
          </a:p>
        </p:txBody>
      </p:sp>
      <p:sp>
        <p:nvSpPr>
          <p:cNvPr id="3" name="Tijdelijke aanduiding voor inhoud 2"/>
          <p:cNvSpPr>
            <a:spLocks noGrp="1"/>
          </p:cNvSpPr>
          <p:nvPr>
            <p:ph idx="1"/>
          </p:nvPr>
        </p:nvSpPr>
        <p:spPr>
          <a:xfrm>
            <a:off x="467544" y="2780928"/>
            <a:ext cx="8229600" cy="4525963"/>
          </a:xfrm>
        </p:spPr>
        <p:txBody>
          <a:bodyPr/>
          <a:lstStyle/>
          <a:p>
            <a:r>
              <a:rPr lang="nl-NL" dirty="0" smtClean="0"/>
              <a:t>In de vorm van een balans</a:t>
            </a:r>
          </a:p>
          <a:p>
            <a:r>
              <a:rPr lang="nl-NL" dirty="0" smtClean="0"/>
              <a:t>In de vorm van een kern kwaliteiten kwadrant</a:t>
            </a:r>
            <a:endParaRPr lang="nl-NL" dirty="0"/>
          </a:p>
        </p:txBody>
      </p:sp>
    </p:spTree>
    <p:extLst>
      <p:ext uri="{BB962C8B-B14F-4D97-AF65-F5344CB8AC3E}">
        <p14:creationId xmlns:p14="http://schemas.microsoft.com/office/powerpoint/2010/main" val="15868860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lstStyle/>
          <a:p>
            <a:r>
              <a:rPr lang="nl-NL" altLang="nl-NL" sz="3200" dirty="0"/>
              <a:t>Kern Kwaliteiten kwadrant </a:t>
            </a:r>
            <a:endParaRPr lang="nl-NL" altLang="nl-NL" sz="2000" dirty="0"/>
          </a:p>
        </p:txBody>
      </p:sp>
      <p:graphicFrame>
        <p:nvGraphicFramePr>
          <p:cNvPr id="57359" name="Group 15"/>
          <p:cNvGraphicFramePr>
            <a:graphicFrameLocks noGrp="1"/>
          </p:cNvGraphicFramePr>
          <p:nvPr>
            <p:ph idx="4294967295"/>
            <p:extLst>
              <p:ext uri="{D42A27DB-BD31-4B8C-83A1-F6EECF244321}">
                <p14:modId xmlns:p14="http://schemas.microsoft.com/office/powerpoint/2010/main" val="591206238"/>
              </p:ext>
            </p:extLst>
          </p:nvPr>
        </p:nvGraphicFramePr>
        <p:xfrm>
          <a:off x="457200" y="1600200"/>
          <a:ext cx="8229600" cy="5132832"/>
        </p:xfrm>
        <a:graphic>
          <a:graphicData uri="http://schemas.openxmlformats.org/drawingml/2006/table">
            <a:tbl>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22637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0" u="none" strike="noStrike" cap="none" normalizeH="0" baseline="0" dirty="0">
                          <a:ln>
                            <a:noFill/>
                          </a:ln>
                          <a:solidFill>
                            <a:schemeClr val="tx1"/>
                          </a:solidFill>
                          <a:effectLst/>
                          <a:latin typeface="Arial" charset="0"/>
                        </a:rPr>
                        <a:t>Kwaliteit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1" u="none" strike="noStrike" cap="none" normalizeH="0" baseline="0" dirty="0" smtClean="0">
                          <a:ln>
                            <a:noFill/>
                          </a:ln>
                          <a:solidFill>
                            <a:schemeClr val="tx1"/>
                          </a:solidFill>
                          <a:effectLst/>
                          <a:latin typeface="Arial" charset="0"/>
                        </a:rPr>
                        <a:t>Sociaal</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1" u="none" strike="noStrike" cap="none" normalizeH="0" baseline="0" dirty="0" smtClean="0">
                          <a:ln>
                            <a:noFill/>
                          </a:ln>
                          <a:solidFill>
                            <a:schemeClr val="tx1"/>
                          </a:solidFill>
                          <a:effectLst/>
                          <a:latin typeface="Arial" charset="0"/>
                        </a:rPr>
                        <a:t>aanpakken</a:t>
                      </a:r>
                      <a:endParaRPr kumimoji="0" lang="nl-NL" sz="2800" b="0" i="1"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8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0" u="none" strike="noStrike" cap="none" normalizeH="0" baseline="0" dirty="0">
                          <a:ln>
                            <a:noFill/>
                          </a:ln>
                          <a:solidFill>
                            <a:schemeClr val="tx1"/>
                          </a:solidFill>
                          <a:effectLst/>
                          <a:latin typeface="Arial" charset="0"/>
                        </a:rPr>
                        <a:t>Valkuil</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1" u="none" strike="noStrike" cap="none" normalizeH="0" baseline="0" dirty="0" smtClean="0">
                          <a:ln>
                            <a:noFill/>
                          </a:ln>
                          <a:solidFill>
                            <a:schemeClr val="tx1"/>
                          </a:solidFill>
                          <a:effectLst/>
                          <a:latin typeface="Arial" charset="0"/>
                        </a:rPr>
                        <a:t>Altruïst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1" u="none" strike="noStrike" cap="none" normalizeH="0" baseline="0" dirty="0" smtClean="0">
                          <a:ln>
                            <a:noFill/>
                          </a:ln>
                          <a:solidFill>
                            <a:schemeClr val="tx1"/>
                          </a:solidFill>
                          <a:effectLst/>
                          <a:latin typeface="Arial" charset="0"/>
                        </a:rPr>
                        <a:t>Doorgaan tot…</a:t>
                      </a:r>
                      <a:endParaRPr kumimoji="0" lang="nl-NL" sz="2800" b="0" i="1"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2621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0" u="none" strike="noStrike" cap="none" normalizeH="0" baseline="0" dirty="0">
                          <a:ln>
                            <a:noFill/>
                          </a:ln>
                          <a:solidFill>
                            <a:schemeClr val="tx1"/>
                          </a:solidFill>
                          <a:effectLst/>
                          <a:latin typeface="Arial" charset="0"/>
                        </a:rPr>
                        <a:t>Allergie</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1" u="none" strike="noStrike" cap="none" normalizeH="0" baseline="0" dirty="0">
                          <a:ln>
                            <a:noFill/>
                          </a:ln>
                          <a:solidFill>
                            <a:schemeClr val="tx1"/>
                          </a:solidFill>
                          <a:effectLst/>
                          <a:latin typeface="Arial" charset="0"/>
                        </a:rPr>
                        <a:t>egoïst </a:t>
                      </a:r>
                      <a:endParaRPr kumimoji="0" lang="nl-NL" sz="2800" b="0" i="1"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1" u="none" strike="noStrike" cap="none" normalizeH="0" baseline="0" dirty="0" smtClean="0">
                          <a:ln>
                            <a:noFill/>
                          </a:ln>
                          <a:solidFill>
                            <a:schemeClr val="tx1"/>
                          </a:solidFill>
                          <a:effectLst/>
                          <a:latin typeface="Arial" charset="0"/>
                        </a:rPr>
                        <a:t>gemakzucht</a:t>
                      </a:r>
                      <a:endParaRPr kumimoji="0" lang="nl-NL" sz="2800" b="0" i="1"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8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0" u="none" strike="noStrike" cap="none" normalizeH="0" baseline="0" dirty="0">
                          <a:ln>
                            <a:noFill/>
                          </a:ln>
                          <a:solidFill>
                            <a:schemeClr val="tx1"/>
                          </a:solidFill>
                          <a:effectLst/>
                          <a:latin typeface="Arial" charset="0"/>
                        </a:rPr>
                        <a:t>Uitdaging</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5133882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lstStyle/>
          <a:p>
            <a:r>
              <a:rPr lang="nl-NL" altLang="nl-NL" sz="3200" dirty="0"/>
              <a:t>Voorbeeld kern Kwaliteiten kwadrant </a:t>
            </a:r>
            <a:endParaRPr lang="nl-NL" altLang="nl-NL" sz="2000" dirty="0"/>
          </a:p>
        </p:txBody>
      </p:sp>
      <p:graphicFrame>
        <p:nvGraphicFramePr>
          <p:cNvPr id="57359" name="Group 15"/>
          <p:cNvGraphicFramePr>
            <a:graphicFrameLocks noGrp="1"/>
          </p:cNvGraphicFramePr>
          <p:nvPr>
            <p:ph idx="4294967295"/>
            <p:extLst>
              <p:ext uri="{D42A27DB-BD31-4B8C-83A1-F6EECF244321}">
                <p14:modId xmlns:p14="http://schemas.microsoft.com/office/powerpoint/2010/main" val="1961271060"/>
              </p:ext>
            </p:extLst>
          </p:nvPr>
        </p:nvGraphicFramePr>
        <p:xfrm>
          <a:off x="457200" y="1600200"/>
          <a:ext cx="8229600" cy="4744847"/>
        </p:xfrm>
        <a:graphic>
          <a:graphicData uri="http://schemas.openxmlformats.org/drawingml/2006/table">
            <a:tbl>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22637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0" u="none" strike="noStrike" cap="none" normalizeH="0" baseline="0" dirty="0">
                          <a:ln>
                            <a:noFill/>
                          </a:ln>
                          <a:solidFill>
                            <a:schemeClr val="tx1"/>
                          </a:solidFill>
                          <a:effectLst/>
                          <a:latin typeface="Arial" charset="0"/>
                        </a:rPr>
                        <a:t>Kwaliteit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1" u="none" strike="noStrike" cap="none" normalizeH="0" baseline="0" dirty="0">
                          <a:ln>
                            <a:noFill/>
                          </a:ln>
                          <a:solidFill>
                            <a:schemeClr val="tx1"/>
                          </a:solidFill>
                          <a:effectLst/>
                          <a:latin typeface="Arial" charset="0"/>
                        </a:rPr>
                        <a:t>voorzichtig</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8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0" u="none" strike="noStrike" cap="none" normalizeH="0" baseline="0" dirty="0">
                          <a:ln>
                            <a:noFill/>
                          </a:ln>
                          <a:solidFill>
                            <a:schemeClr val="tx1"/>
                          </a:solidFill>
                          <a:effectLst/>
                          <a:latin typeface="Arial" charset="0"/>
                        </a:rPr>
                        <a:t>Valkuil</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1" u="none" strike="noStrike" cap="none" normalizeH="0" baseline="0" dirty="0">
                          <a:ln>
                            <a:noFill/>
                          </a:ln>
                          <a:solidFill>
                            <a:schemeClr val="tx1"/>
                          </a:solidFill>
                          <a:effectLst/>
                          <a:latin typeface="Arial" charset="0"/>
                        </a:rPr>
                        <a:t>“beren op de weg”</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1" u="none" strike="noStrike" cap="none" normalizeH="0" baseline="0" dirty="0">
                          <a:ln>
                            <a:noFill/>
                          </a:ln>
                          <a:solidFill>
                            <a:schemeClr val="tx1"/>
                          </a:solidFill>
                          <a:effectLst/>
                          <a:latin typeface="Arial" charset="0"/>
                        </a:rPr>
                        <a:t>Besluiteloos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1" u="none" strike="noStrike" cap="none" normalizeH="0" baseline="0" dirty="0">
                          <a:ln>
                            <a:noFill/>
                          </a:ln>
                          <a:solidFill>
                            <a:schemeClr val="tx1"/>
                          </a:solidFill>
                          <a:effectLst/>
                          <a:latin typeface="Arial" charset="0"/>
                        </a:rPr>
                        <a:t>Jezelf onderschatten</a:t>
                      </a:r>
                      <a:endParaRPr kumimoji="0" lang="nl-NL" sz="2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2621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0" u="none" strike="noStrike" cap="none" normalizeH="0" baseline="0" dirty="0">
                          <a:ln>
                            <a:noFill/>
                          </a:ln>
                          <a:solidFill>
                            <a:schemeClr val="tx1"/>
                          </a:solidFill>
                          <a:effectLst/>
                          <a:latin typeface="Arial" charset="0"/>
                        </a:rPr>
                        <a:t>Allergie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1" u="none" strike="noStrike" cap="none" normalizeH="0" baseline="0" dirty="0">
                          <a:ln>
                            <a:noFill/>
                          </a:ln>
                          <a:solidFill>
                            <a:schemeClr val="tx1"/>
                          </a:solidFill>
                          <a:effectLst/>
                          <a:latin typeface="Arial" charset="0"/>
                        </a:rPr>
                        <a:t>Impulsief</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1" u="none" strike="noStrike" cap="none" normalizeH="0" baseline="0" dirty="0">
                          <a:ln>
                            <a:noFill/>
                          </a:ln>
                          <a:solidFill>
                            <a:schemeClr val="tx1"/>
                          </a:solidFill>
                          <a:effectLst/>
                          <a:latin typeface="Arial" charset="0"/>
                        </a:rPr>
                        <a:t>Zelfoverschatting</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1" u="none" strike="noStrike" cap="none" normalizeH="0" baseline="0" dirty="0">
                          <a:ln>
                            <a:noFill/>
                          </a:ln>
                          <a:solidFill>
                            <a:schemeClr val="tx1"/>
                          </a:solidFill>
                          <a:effectLst/>
                          <a:latin typeface="Arial" charset="0"/>
                        </a:rPr>
                        <a:t>roekeloos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0" u="none" strike="noStrike" cap="none" normalizeH="0" baseline="0" dirty="0">
                          <a:ln>
                            <a:noFill/>
                          </a:ln>
                          <a:solidFill>
                            <a:schemeClr val="tx1"/>
                          </a:solidFill>
                          <a:effectLst/>
                          <a:latin typeface="Arial" charset="0"/>
                        </a:rPr>
                        <a:t>Uitdaging</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1" u="none" strike="noStrike" cap="none" normalizeH="0" baseline="0" dirty="0">
                          <a:ln>
                            <a:noFill/>
                          </a:ln>
                          <a:solidFill>
                            <a:schemeClr val="tx1"/>
                          </a:solidFill>
                          <a:effectLst/>
                          <a:latin typeface="Arial" charset="0"/>
                        </a:rPr>
                        <a:t>Voorzichtig zonder door te schieten;</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1" u="none" strike="noStrike" cap="none" normalizeH="0" baseline="0" dirty="0">
                          <a:ln>
                            <a:noFill/>
                          </a:ln>
                          <a:solidFill>
                            <a:schemeClr val="tx1"/>
                          </a:solidFill>
                          <a:effectLst/>
                          <a:latin typeface="Arial" charset="0"/>
                        </a:rPr>
                        <a:t>Risico’s én kansen zien</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1684370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lstStyle/>
          <a:p>
            <a:r>
              <a:rPr lang="nl-NL" altLang="nl-NL" sz="3200" dirty="0"/>
              <a:t>De balans en het kern Kwaliteiten kwadrant </a:t>
            </a:r>
            <a:endParaRPr lang="nl-NL" altLang="nl-NL" sz="2000" dirty="0"/>
          </a:p>
        </p:txBody>
      </p:sp>
      <p:graphicFrame>
        <p:nvGraphicFramePr>
          <p:cNvPr id="57359" name="Group 15"/>
          <p:cNvGraphicFramePr>
            <a:graphicFrameLocks noGrp="1"/>
          </p:cNvGraphicFramePr>
          <p:nvPr>
            <p:ph idx="4294967295"/>
            <p:extLst>
              <p:ext uri="{D42A27DB-BD31-4B8C-83A1-F6EECF244321}">
                <p14:modId xmlns:p14="http://schemas.microsoft.com/office/powerpoint/2010/main" val="3407047441"/>
              </p:ext>
            </p:extLst>
          </p:nvPr>
        </p:nvGraphicFramePr>
        <p:xfrm>
          <a:off x="457200" y="1600200"/>
          <a:ext cx="8229600" cy="4525963"/>
        </p:xfrm>
        <a:graphic>
          <a:graphicData uri="http://schemas.openxmlformats.org/drawingml/2006/table">
            <a:tbl>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22637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0" u="none" strike="noStrike" cap="none" normalizeH="0" baseline="0" dirty="0">
                          <a:ln>
                            <a:noFill/>
                          </a:ln>
                          <a:solidFill>
                            <a:schemeClr val="tx1"/>
                          </a:solidFill>
                          <a:effectLst/>
                          <a:latin typeface="Arial" charset="0"/>
                        </a:rPr>
                        <a:t>Kwaliteit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0" u="none" strike="noStrike" cap="none" normalizeH="0" baseline="0" dirty="0">
                          <a:ln>
                            <a:noFill/>
                          </a:ln>
                          <a:solidFill>
                            <a:schemeClr val="tx1"/>
                          </a:solidFill>
                          <a:effectLst/>
                          <a:latin typeface="Arial" charset="0"/>
                        </a:rPr>
                        <a:t>                </a:t>
                      </a:r>
                      <a:r>
                        <a:rPr kumimoji="0" lang="nl-NL" sz="2800" b="0" i="0" u="none" strike="noStrike" cap="none" normalizeH="0" baseline="0" dirty="0">
                          <a:ln>
                            <a:noFill/>
                          </a:ln>
                          <a:solidFill>
                            <a:srgbClr val="00B050"/>
                          </a:solidFill>
                          <a:effectLst/>
                          <a:latin typeface="Arial" charset="0"/>
                        </a:rPr>
                        <a:t>P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0" u="none" strike="noStrike" cap="none" normalizeH="0" baseline="0" dirty="0">
                          <a:ln>
                            <a:noFill/>
                          </a:ln>
                          <a:solidFill>
                            <a:schemeClr val="tx1"/>
                          </a:solidFill>
                          <a:effectLst/>
                          <a:latin typeface="Arial" charset="0"/>
                        </a:rPr>
                        <a:t>Valkuil</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0" u="none" strike="noStrike" cap="none" normalizeH="0" baseline="0" dirty="0">
                          <a:ln>
                            <a:noFill/>
                          </a:ln>
                          <a:solidFill>
                            <a:schemeClr val="tx1"/>
                          </a:solidFill>
                          <a:effectLst/>
                          <a:latin typeface="Arial" charset="0"/>
                        </a:rPr>
                        <a:t>        </a:t>
                      </a:r>
                      <a:r>
                        <a:rPr kumimoji="0" lang="nl-NL" sz="2800" b="0" i="0" u="none" strike="noStrike" cap="none" normalizeH="0" baseline="0" dirty="0">
                          <a:ln>
                            <a:noFill/>
                          </a:ln>
                          <a:solidFill>
                            <a:srgbClr val="FF0000"/>
                          </a:solidFill>
                          <a:effectLst/>
                          <a:latin typeface="Arial" charset="0"/>
                        </a:rPr>
                        <a:t>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2621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0" u="none" strike="noStrike" cap="none" normalizeH="0" baseline="0" dirty="0">
                          <a:ln>
                            <a:noFill/>
                          </a:ln>
                          <a:solidFill>
                            <a:schemeClr val="tx1"/>
                          </a:solidFill>
                          <a:effectLst/>
                          <a:latin typeface="Arial" charset="0"/>
                        </a:rPr>
                        <a:t>Allergie</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8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nl-NL" sz="2800" b="0" i="0" u="none" strike="noStrike" cap="none" normalizeH="0" baseline="0" dirty="0">
                          <a:ln>
                            <a:noFill/>
                          </a:ln>
                          <a:solidFill>
                            <a:schemeClr val="tx1"/>
                          </a:solidFill>
                          <a:effectLst/>
                          <a:latin typeface="Arial" charset="0"/>
                        </a:rPr>
                        <a:t>Uitdaging</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nl-NL" sz="2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6133506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Voorbeelden van “P “- posities</a:t>
            </a:r>
          </a:p>
        </p:txBody>
      </p:sp>
      <p:sp>
        <p:nvSpPr>
          <p:cNvPr id="3" name="Tijdelijke aanduiding voor inhoud 2"/>
          <p:cNvSpPr>
            <a:spLocks noGrp="1"/>
          </p:cNvSpPr>
          <p:nvPr>
            <p:ph idx="1"/>
          </p:nvPr>
        </p:nvSpPr>
        <p:spPr/>
        <p:txBody>
          <a:bodyPr>
            <a:normAutofit fontScale="92500"/>
          </a:bodyPr>
          <a:lstStyle/>
          <a:p>
            <a:r>
              <a:rPr lang="nl-NL" dirty="0"/>
              <a:t>Op basis van </a:t>
            </a:r>
            <a:r>
              <a:rPr lang="nl-NL" dirty="0" err="1"/>
              <a:t>Leary</a:t>
            </a:r>
            <a:r>
              <a:rPr lang="nl-NL" dirty="0"/>
              <a:t>:</a:t>
            </a:r>
          </a:p>
          <a:p>
            <a:pPr lvl="1"/>
            <a:r>
              <a:rPr lang="nl-NL" dirty="0"/>
              <a:t>Leider-----------------------------------------------Volger</a:t>
            </a:r>
          </a:p>
          <a:p>
            <a:pPr lvl="1"/>
            <a:r>
              <a:rPr lang="nl-NL" dirty="0"/>
              <a:t>Sociaal dier--------------------------------Einzelgänger</a:t>
            </a:r>
          </a:p>
          <a:p>
            <a:r>
              <a:rPr lang="nl-NL" dirty="0"/>
              <a:t>Op basis van Hofstede</a:t>
            </a:r>
          </a:p>
          <a:p>
            <a:pPr lvl="1"/>
            <a:r>
              <a:rPr lang="nl-NL" dirty="0"/>
              <a:t>Plichten voorop---------------------Genieten voorop</a:t>
            </a:r>
          </a:p>
          <a:p>
            <a:pPr lvl="1"/>
            <a:r>
              <a:rPr lang="nl-NL" dirty="0"/>
              <a:t>Verschil </a:t>
            </a:r>
            <a:r>
              <a:rPr lang="nl-NL" sz="2000" dirty="0"/>
              <a:t>(tussen mensen)  </a:t>
            </a:r>
            <a:r>
              <a:rPr lang="nl-NL" dirty="0"/>
              <a:t>-----------------------Gelijkheid</a:t>
            </a:r>
          </a:p>
          <a:p>
            <a:pPr lvl="1"/>
            <a:r>
              <a:rPr lang="nl-NL" dirty="0"/>
              <a:t>Toekomstgericht---------------------Verledengericht</a:t>
            </a:r>
          </a:p>
          <a:p>
            <a:r>
              <a:rPr lang="nl-NL" dirty="0"/>
              <a:t>Op basis van UCL / NPV/TCI</a:t>
            </a:r>
          </a:p>
          <a:p>
            <a:pPr lvl="1"/>
            <a:r>
              <a:rPr lang="nl-NL" dirty="0"/>
              <a:t>Afhankelijk </a:t>
            </a:r>
            <a:r>
              <a:rPr lang="nl-NL" sz="1900" dirty="0"/>
              <a:t>(van waardering / goedkeuring</a:t>
            </a:r>
            <a:r>
              <a:rPr lang="nl-NL" sz="1900"/>
              <a:t>)  </a:t>
            </a:r>
            <a:r>
              <a:rPr lang="nl-NL"/>
              <a:t>------Onafhankelijk</a:t>
            </a:r>
            <a:endParaRPr lang="nl-NL" dirty="0"/>
          </a:p>
        </p:txBody>
      </p:sp>
    </p:spTree>
    <p:extLst>
      <p:ext uri="{BB962C8B-B14F-4D97-AF65-F5344CB8AC3E}">
        <p14:creationId xmlns:p14="http://schemas.microsoft.com/office/powerpoint/2010/main" val="6547191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Gedragsverandering / versterking </a:t>
            </a:r>
            <a:r>
              <a:rPr lang="nl-NL" dirty="0" smtClean="0"/>
              <a:t>coping </a:t>
            </a:r>
            <a:r>
              <a:rPr lang="nl-NL" sz="3100" dirty="0" smtClean="0"/>
              <a:t>(KOP </a:t>
            </a:r>
            <a:r>
              <a:rPr lang="nl-NL" sz="3100" dirty="0" err="1" smtClean="0"/>
              <a:t>ol</a:t>
            </a:r>
            <a:r>
              <a:rPr lang="nl-NL" sz="3100" dirty="0" smtClean="0"/>
              <a:t> Stap 4)</a:t>
            </a:r>
            <a:endParaRPr lang="nl-NL" sz="3100" dirty="0"/>
          </a:p>
        </p:txBody>
      </p:sp>
      <p:sp>
        <p:nvSpPr>
          <p:cNvPr id="3" name="Tijdelijke aanduiding voor inhoud 2"/>
          <p:cNvSpPr>
            <a:spLocks noGrp="1"/>
          </p:cNvSpPr>
          <p:nvPr>
            <p:ph idx="1"/>
          </p:nvPr>
        </p:nvSpPr>
        <p:spPr/>
        <p:txBody>
          <a:bodyPr/>
          <a:lstStyle/>
          <a:p>
            <a:r>
              <a:rPr lang="nl-NL" sz="3600" dirty="0"/>
              <a:t>Balans / empirische cyclus +</a:t>
            </a:r>
          </a:p>
          <a:p>
            <a:pPr lvl="1"/>
            <a:r>
              <a:rPr lang="nl-NL" dirty="0" err="1"/>
              <a:t>Social</a:t>
            </a:r>
            <a:r>
              <a:rPr lang="nl-NL" dirty="0"/>
              <a:t> </a:t>
            </a:r>
            <a:r>
              <a:rPr lang="nl-NL" dirty="0" err="1"/>
              <a:t>learning</a:t>
            </a:r>
            <a:r>
              <a:rPr lang="nl-NL" dirty="0"/>
              <a:t> (</a:t>
            </a:r>
            <a:r>
              <a:rPr lang="nl-NL" dirty="0" err="1"/>
              <a:t>Bandura</a:t>
            </a:r>
            <a:r>
              <a:rPr lang="nl-NL" dirty="0"/>
              <a:t>)</a:t>
            </a:r>
          </a:p>
          <a:p>
            <a:pPr lvl="2"/>
            <a:r>
              <a:rPr lang="nl-NL" dirty="0"/>
              <a:t>Observeren, overwegen, imiteren</a:t>
            </a:r>
          </a:p>
          <a:p>
            <a:pPr lvl="1"/>
            <a:r>
              <a:rPr lang="nl-NL" dirty="0" err="1"/>
              <a:t>Gedrags</a:t>
            </a:r>
            <a:r>
              <a:rPr lang="nl-NL" dirty="0"/>
              <a:t> activering (</a:t>
            </a:r>
            <a:r>
              <a:rPr lang="nl-NL" dirty="0" err="1"/>
              <a:t>Lewinsohn</a:t>
            </a:r>
            <a:r>
              <a:rPr lang="nl-NL" dirty="0"/>
              <a:t>; Richards)</a:t>
            </a:r>
          </a:p>
          <a:p>
            <a:pPr lvl="2"/>
            <a:r>
              <a:rPr lang="nl-NL" dirty="0"/>
              <a:t>Observeren, experimenteren, exposure, </a:t>
            </a:r>
            <a:r>
              <a:rPr lang="nl-NL" dirty="0" err="1"/>
              <a:t>succ</a:t>
            </a:r>
            <a:r>
              <a:rPr lang="nl-NL" dirty="0"/>
              <a:t> </a:t>
            </a:r>
            <a:r>
              <a:rPr lang="nl-NL" dirty="0" err="1"/>
              <a:t>approx</a:t>
            </a:r>
            <a:endParaRPr lang="nl-NL" dirty="0"/>
          </a:p>
          <a:p>
            <a:pPr lvl="1"/>
            <a:r>
              <a:rPr lang="nl-NL" dirty="0"/>
              <a:t>Cognitieve strategieën (Beck; Ellis)</a:t>
            </a:r>
          </a:p>
          <a:p>
            <a:pPr lvl="2"/>
            <a:r>
              <a:rPr lang="nl-NL" dirty="0"/>
              <a:t>denkstijl ; commentaarstem</a:t>
            </a:r>
          </a:p>
          <a:p>
            <a:pPr lvl="1"/>
            <a:r>
              <a:rPr lang="nl-NL" dirty="0"/>
              <a:t>Interactieve strategieën (</a:t>
            </a:r>
            <a:r>
              <a:rPr lang="nl-NL" dirty="0" err="1"/>
              <a:t>Leary</a:t>
            </a:r>
            <a:r>
              <a:rPr lang="nl-NL" dirty="0"/>
              <a:t>)</a:t>
            </a:r>
          </a:p>
          <a:p>
            <a:pPr lvl="2"/>
            <a:r>
              <a:rPr lang="nl-NL" dirty="0"/>
              <a:t>Roos van </a:t>
            </a:r>
            <a:r>
              <a:rPr lang="nl-NL" dirty="0" err="1"/>
              <a:t>Leary</a:t>
            </a:r>
            <a:r>
              <a:rPr lang="nl-NL" dirty="0"/>
              <a:t>; IPT</a:t>
            </a:r>
          </a:p>
        </p:txBody>
      </p:sp>
    </p:spTree>
    <p:extLst>
      <p:ext uri="{BB962C8B-B14F-4D97-AF65-F5344CB8AC3E}">
        <p14:creationId xmlns:p14="http://schemas.microsoft.com/office/powerpoint/2010/main" val="345071957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Terugvalpreventie </a:t>
            </a:r>
            <a:r>
              <a:rPr lang="nl-NL" sz="2800" dirty="0" smtClean="0"/>
              <a:t>(KOP </a:t>
            </a:r>
            <a:r>
              <a:rPr lang="nl-NL" sz="2800" dirty="0" err="1" smtClean="0"/>
              <a:t>ol</a:t>
            </a:r>
            <a:r>
              <a:rPr lang="nl-NL" sz="2800" dirty="0" smtClean="0"/>
              <a:t> Stap 5)</a:t>
            </a:r>
            <a:endParaRPr lang="nl-NL" sz="2800" dirty="0"/>
          </a:p>
        </p:txBody>
      </p:sp>
      <p:sp>
        <p:nvSpPr>
          <p:cNvPr id="3" name="Tijdelijke aanduiding voor inhoud 2"/>
          <p:cNvSpPr>
            <a:spLocks noGrp="1"/>
          </p:cNvSpPr>
          <p:nvPr>
            <p:ph idx="1"/>
          </p:nvPr>
        </p:nvSpPr>
        <p:spPr/>
        <p:txBody>
          <a:bodyPr/>
          <a:lstStyle/>
          <a:p>
            <a:r>
              <a:rPr lang="nl-NL" dirty="0"/>
              <a:t>Valkuil</a:t>
            </a:r>
          </a:p>
          <a:p>
            <a:r>
              <a:rPr lang="nl-NL" dirty="0"/>
              <a:t>Triggers</a:t>
            </a:r>
          </a:p>
          <a:p>
            <a:r>
              <a:rPr lang="nl-NL" dirty="0"/>
              <a:t>Signalen</a:t>
            </a:r>
          </a:p>
          <a:p>
            <a:r>
              <a:rPr lang="nl-NL" dirty="0"/>
              <a:t>Brief / app aan mezelf</a:t>
            </a:r>
          </a:p>
        </p:txBody>
      </p:sp>
    </p:spTree>
    <p:extLst>
      <p:ext uri="{BB962C8B-B14F-4D97-AF65-F5344CB8AC3E}">
        <p14:creationId xmlns:p14="http://schemas.microsoft.com/office/powerpoint/2010/main" val="10732304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KOP- model: dag 2</a:t>
            </a:r>
          </a:p>
        </p:txBody>
      </p:sp>
      <p:sp>
        <p:nvSpPr>
          <p:cNvPr id="3" name="Tijdelijke aanduiding voor inhoud 2"/>
          <p:cNvSpPr>
            <a:spLocks noGrp="1"/>
          </p:cNvSpPr>
          <p:nvPr>
            <p:ph idx="1"/>
          </p:nvPr>
        </p:nvSpPr>
        <p:spPr/>
        <p:txBody>
          <a:bodyPr>
            <a:normAutofit fontScale="92500" lnSpcReduction="10000"/>
          </a:bodyPr>
          <a:lstStyle/>
          <a:p>
            <a:r>
              <a:rPr lang="nl-NL" dirty="0"/>
              <a:t>1. Terugblik</a:t>
            </a:r>
          </a:p>
          <a:p>
            <a:pPr lvl="1"/>
            <a:r>
              <a:rPr lang="nl-NL" dirty="0"/>
              <a:t>Naar aanleiding van ….</a:t>
            </a:r>
          </a:p>
          <a:p>
            <a:pPr lvl="1"/>
            <a:r>
              <a:rPr lang="nl-NL" dirty="0" err="1" smtClean="0"/>
              <a:t>Rom</a:t>
            </a:r>
            <a:r>
              <a:rPr lang="nl-NL" dirty="0" smtClean="0"/>
              <a:t>-men </a:t>
            </a:r>
            <a:r>
              <a:rPr lang="nl-NL" dirty="0"/>
              <a:t>en </a:t>
            </a:r>
            <a:r>
              <a:rPr lang="nl-NL" dirty="0" err="1"/>
              <a:t>Rom</a:t>
            </a:r>
            <a:r>
              <a:rPr lang="nl-NL" dirty="0"/>
              <a:t> integreren</a:t>
            </a:r>
          </a:p>
          <a:p>
            <a:pPr lvl="1"/>
            <a:r>
              <a:rPr lang="nl-NL" dirty="0"/>
              <a:t>Maken / gebruiken balans</a:t>
            </a:r>
          </a:p>
          <a:p>
            <a:r>
              <a:rPr lang="nl-NL" dirty="0"/>
              <a:t>2. Praktijk</a:t>
            </a:r>
          </a:p>
          <a:p>
            <a:pPr lvl="1"/>
            <a:r>
              <a:rPr lang="nl-NL" dirty="0"/>
              <a:t>Proces</a:t>
            </a:r>
          </a:p>
          <a:p>
            <a:pPr lvl="2"/>
            <a:r>
              <a:rPr lang="nl-NL" dirty="0"/>
              <a:t>In 5 stappen van probleem naar oplossing</a:t>
            </a:r>
          </a:p>
          <a:p>
            <a:pPr lvl="2"/>
            <a:r>
              <a:rPr lang="nl-NL" dirty="0"/>
              <a:t>Kop - online</a:t>
            </a:r>
          </a:p>
          <a:p>
            <a:pPr lvl="1"/>
            <a:r>
              <a:rPr lang="nl-NL" dirty="0" smtClean="0"/>
              <a:t>Pt. </a:t>
            </a:r>
            <a:r>
              <a:rPr lang="nl-NL" dirty="0"/>
              <a:t>B. uitgebreide casus</a:t>
            </a:r>
          </a:p>
          <a:p>
            <a:pPr lvl="1"/>
            <a:r>
              <a:rPr lang="nl-NL" dirty="0"/>
              <a:t>Eigen casuïstiek </a:t>
            </a:r>
          </a:p>
        </p:txBody>
      </p:sp>
    </p:spTree>
    <p:extLst>
      <p:ext uri="{BB962C8B-B14F-4D97-AF65-F5344CB8AC3E}">
        <p14:creationId xmlns:p14="http://schemas.microsoft.com/office/powerpoint/2010/main" val="353800749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2567433-D278-4099-9CBC-84E432EEB85B}"/>
              </a:ext>
            </a:extLst>
          </p:cNvPr>
          <p:cNvSpPr>
            <a:spLocks noGrp="1"/>
          </p:cNvSpPr>
          <p:nvPr>
            <p:ph type="title"/>
          </p:nvPr>
        </p:nvSpPr>
        <p:spPr/>
        <p:txBody>
          <a:bodyPr/>
          <a:lstStyle/>
          <a:p>
            <a:endParaRPr lang="en-US"/>
          </a:p>
        </p:txBody>
      </p:sp>
      <p:sp>
        <p:nvSpPr>
          <p:cNvPr id="3" name="Tijdelijke aanduiding voor inhoud 2">
            <a:extLst>
              <a:ext uri="{FF2B5EF4-FFF2-40B4-BE49-F238E27FC236}">
                <a16:creationId xmlns="" xmlns:a16="http://schemas.microsoft.com/office/drawing/2014/main" id="{3C35DE4C-8742-49EE-8461-FBB872D787CE}"/>
              </a:ext>
            </a:extLst>
          </p:cNvPr>
          <p:cNvSpPr>
            <a:spLocks noGrp="1"/>
          </p:cNvSpPr>
          <p:nvPr>
            <p:ph idx="1"/>
          </p:nvPr>
        </p:nvSpPr>
        <p:spPr/>
        <p:txBody>
          <a:bodyPr/>
          <a:lstStyle/>
          <a:p>
            <a:r>
              <a:rPr lang="nl-NL" dirty="0"/>
              <a:t>                              </a:t>
            </a:r>
          </a:p>
          <a:p>
            <a:endParaRPr lang="nl-NL" dirty="0"/>
          </a:p>
          <a:p>
            <a:r>
              <a:rPr lang="nl-NL" dirty="0"/>
              <a:t>                           Hulpmiddelen</a:t>
            </a:r>
            <a:endParaRPr lang="en-US" dirty="0"/>
          </a:p>
        </p:txBody>
      </p:sp>
    </p:spTree>
    <p:extLst>
      <p:ext uri="{BB962C8B-B14F-4D97-AF65-F5344CB8AC3E}">
        <p14:creationId xmlns:p14="http://schemas.microsoft.com/office/powerpoint/2010/main" val="2921873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KOP model en bestanddelen</a:t>
            </a:r>
          </a:p>
        </p:txBody>
      </p:sp>
      <p:sp>
        <p:nvSpPr>
          <p:cNvPr id="3" name="Tijdelijke aanduiding voor inhoud 2"/>
          <p:cNvSpPr>
            <a:spLocks noGrp="1"/>
          </p:cNvSpPr>
          <p:nvPr>
            <p:ph idx="1"/>
          </p:nvPr>
        </p:nvSpPr>
        <p:spPr/>
        <p:txBody>
          <a:bodyPr>
            <a:normAutofit lnSpcReduction="10000"/>
          </a:bodyPr>
          <a:lstStyle/>
          <a:p>
            <a:r>
              <a:rPr lang="nl-NL" dirty="0"/>
              <a:t>Kenmerken patiënt</a:t>
            </a:r>
          </a:p>
          <a:p>
            <a:pPr lvl="1"/>
            <a:r>
              <a:rPr lang="nl-NL" dirty="0"/>
              <a:t>In beeld brengen; </a:t>
            </a:r>
            <a:r>
              <a:rPr lang="nl-NL" dirty="0" smtClean="0"/>
              <a:t>context</a:t>
            </a:r>
            <a:r>
              <a:rPr lang="nl-NL" dirty="0"/>
              <a:t>; bandbreedte; leertheorie; reflecteren</a:t>
            </a:r>
          </a:p>
          <a:p>
            <a:r>
              <a:rPr lang="nl-NL" dirty="0"/>
              <a:t>Therapeutische relatie</a:t>
            </a:r>
          </a:p>
          <a:p>
            <a:pPr lvl="1"/>
            <a:r>
              <a:rPr lang="nl-NL" dirty="0"/>
              <a:t>Consensus doelen en </a:t>
            </a:r>
            <a:r>
              <a:rPr lang="nl-NL" dirty="0" err="1"/>
              <a:t>pathway</a:t>
            </a:r>
            <a:endParaRPr lang="nl-NL" dirty="0"/>
          </a:p>
          <a:p>
            <a:r>
              <a:rPr lang="nl-NL" dirty="0"/>
              <a:t>Technieken</a:t>
            </a:r>
          </a:p>
          <a:p>
            <a:pPr lvl="1"/>
            <a:r>
              <a:rPr lang="nl-NL" dirty="0"/>
              <a:t>Balans + : SL; GA; </a:t>
            </a:r>
            <a:r>
              <a:rPr lang="nl-NL" dirty="0" smtClean="0"/>
              <a:t>C; I; TA; et cetera</a:t>
            </a:r>
            <a:endParaRPr lang="nl-NL" dirty="0"/>
          </a:p>
          <a:p>
            <a:r>
              <a:rPr lang="nl-NL" dirty="0"/>
              <a:t>Placebo</a:t>
            </a:r>
          </a:p>
          <a:p>
            <a:pPr lvl="1"/>
            <a:r>
              <a:rPr lang="nl-NL" dirty="0"/>
              <a:t>dichtbij</a:t>
            </a:r>
          </a:p>
        </p:txBody>
      </p:sp>
    </p:spTree>
    <p:extLst>
      <p:ext uri="{BB962C8B-B14F-4D97-AF65-F5344CB8AC3E}">
        <p14:creationId xmlns:p14="http://schemas.microsoft.com/office/powerpoint/2010/main" val="5337376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Hulpmiddelen : schema’s</a:t>
            </a:r>
          </a:p>
        </p:txBody>
      </p:sp>
      <p:sp>
        <p:nvSpPr>
          <p:cNvPr id="3" name="Tijdelijke aanduiding voor inhoud 2"/>
          <p:cNvSpPr>
            <a:spLocks noGrp="1"/>
          </p:cNvSpPr>
          <p:nvPr>
            <p:ph idx="1"/>
          </p:nvPr>
        </p:nvSpPr>
        <p:spPr/>
        <p:txBody>
          <a:bodyPr>
            <a:normAutofit lnSpcReduction="10000"/>
          </a:bodyPr>
          <a:lstStyle/>
          <a:p>
            <a:r>
              <a:rPr lang="nl-NL" dirty="0"/>
              <a:t>KOP schema</a:t>
            </a:r>
          </a:p>
          <a:p>
            <a:pPr lvl="1"/>
            <a:r>
              <a:rPr lang="nl-NL" dirty="0" smtClean="0"/>
              <a:t>Levensdomeinen</a:t>
            </a:r>
          </a:p>
          <a:p>
            <a:pPr lvl="1"/>
            <a:r>
              <a:rPr lang="nl-NL" dirty="0" smtClean="0"/>
              <a:t>vragenlijsten</a:t>
            </a:r>
            <a:endParaRPr lang="nl-NL" dirty="0"/>
          </a:p>
          <a:p>
            <a:pPr lvl="1"/>
            <a:r>
              <a:rPr lang="nl-NL" dirty="0"/>
              <a:t>Zelf-, wereldbeeld , oplossingsstrategie, balans / KKK</a:t>
            </a:r>
          </a:p>
          <a:p>
            <a:r>
              <a:rPr lang="nl-NL" dirty="0"/>
              <a:t>Formule</a:t>
            </a:r>
          </a:p>
          <a:p>
            <a:pPr lvl="1"/>
            <a:r>
              <a:rPr lang="nl-NL" dirty="0"/>
              <a:t>K =  O x P </a:t>
            </a:r>
          </a:p>
          <a:p>
            <a:r>
              <a:rPr lang="nl-NL" dirty="0" smtClean="0"/>
              <a:t>Doelen </a:t>
            </a:r>
            <a:r>
              <a:rPr lang="nl-NL" sz="2400" dirty="0" smtClean="0"/>
              <a:t>(</a:t>
            </a:r>
            <a:r>
              <a:rPr lang="nl-NL" sz="2400" dirty="0" err="1" smtClean="0"/>
              <a:t>bijv</a:t>
            </a:r>
            <a:r>
              <a:rPr lang="nl-NL" sz="2400" dirty="0" smtClean="0"/>
              <a:t> via S.L. zie “Karin”)</a:t>
            </a:r>
            <a:r>
              <a:rPr lang="nl-NL" dirty="0" smtClean="0"/>
              <a:t>.</a:t>
            </a:r>
            <a:endParaRPr lang="nl-NL" dirty="0"/>
          </a:p>
          <a:p>
            <a:r>
              <a:rPr lang="nl-NL" dirty="0"/>
              <a:t>Hulpschema’s (hoofdstuk 6)</a:t>
            </a:r>
          </a:p>
          <a:p>
            <a:pPr marL="457200" lvl="1" indent="0">
              <a:buNone/>
            </a:pPr>
            <a:endParaRPr lang="nl-NL" dirty="0"/>
          </a:p>
        </p:txBody>
      </p:sp>
    </p:spTree>
    <p:extLst>
      <p:ext uri="{BB962C8B-B14F-4D97-AF65-F5344CB8AC3E}">
        <p14:creationId xmlns:p14="http://schemas.microsoft.com/office/powerpoint/2010/main" val="66439368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video </a:t>
            </a:r>
            <a:r>
              <a:rPr lang="nl-NL" dirty="0" smtClean="0"/>
              <a:t>2</a:t>
            </a:r>
            <a:endParaRPr lang="nl-NL" dirty="0"/>
          </a:p>
        </p:txBody>
      </p:sp>
      <p:sp>
        <p:nvSpPr>
          <p:cNvPr id="3" name="Tijdelijke aanduiding voor inhoud 2"/>
          <p:cNvSpPr>
            <a:spLocks noGrp="1"/>
          </p:cNvSpPr>
          <p:nvPr>
            <p:ph idx="1"/>
          </p:nvPr>
        </p:nvSpPr>
        <p:spPr/>
        <p:txBody>
          <a:bodyPr/>
          <a:lstStyle/>
          <a:p>
            <a:r>
              <a:rPr lang="nl-NL" dirty="0" smtClean="0"/>
              <a:t>Huiswerk; observeren =  </a:t>
            </a:r>
          </a:p>
          <a:p>
            <a:pPr lvl="1"/>
            <a:r>
              <a:rPr lang="nl-NL" dirty="0" smtClean="0"/>
              <a:t>relatie “K” : “O” </a:t>
            </a:r>
            <a:r>
              <a:rPr lang="nl-NL" sz="2400" dirty="0" smtClean="0"/>
              <a:t>en van daaruit: “P“ via “O“  = “K”.</a:t>
            </a:r>
          </a:p>
          <a:p>
            <a:r>
              <a:rPr lang="nl-NL" dirty="0" err="1" smtClean="0"/>
              <a:t>Social</a:t>
            </a:r>
            <a:r>
              <a:rPr lang="nl-NL" dirty="0" smtClean="0"/>
              <a:t> </a:t>
            </a:r>
            <a:r>
              <a:rPr lang="nl-NL" dirty="0" err="1" smtClean="0"/>
              <a:t>learning</a:t>
            </a:r>
            <a:r>
              <a:rPr lang="nl-NL" dirty="0" smtClean="0"/>
              <a:t> via </a:t>
            </a:r>
          </a:p>
          <a:p>
            <a:pPr lvl="1"/>
            <a:r>
              <a:rPr lang="nl-NL" dirty="0" smtClean="0"/>
              <a:t>vergelijking </a:t>
            </a:r>
            <a:r>
              <a:rPr lang="nl-NL" sz="2400" dirty="0" smtClean="0"/>
              <a:t>(patiënte : collega, Karin)</a:t>
            </a:r>
          </a:p>
          <a:p>
            <a:r>
              <a:rPr lang="nl-NL" dirty="0" smtClean="0"/>
              <a:t>Verdiepen “P’ via</a:t>
            </a:r>
          </a:p>
          <a:p>
            <a:pPr lvl="1"/>
            <a:r>
              <a:rPr lang="nl-NL" dirty="0" smtClean="0"/>
              <a:t>Bespreken vragenlijst.</a:t>
            </a:r>
          </a:p>
          <a:p>
            <a:pPr lvl="1"/>
            <a:r>
              <a:rPr lang="nl-NL" dirty="0" smtClean="0"/>
              <a:t>Uitwerken gelaagdheid.</a:t>
            </a:r>
          </a:p>
          <a:p>
            <a:endParaRPr lang="nl-NL" dirty="0" smtClean="0"/>
          </a:p>
          <a:p>
            <a:endParaRPr lang="nl-NL" dirty="0"/>
          </a:p>
        </p:txBody>
      </p:sp>
    </p:spTree>
    <p:extLst>
      <p:ext uri="{BB962C8B-B14F-4D97-AF65-F5344CB8AC3E}">
        <p14:creationId xmlns:p14="http://schemas.microsoft.com/office/powerpoint/2010/main" val="311009515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Hulpmiddelen: vragenlijsten</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142509012"/>
              </p:ext>
            </p:extLst>
          </p:nvPr>
        </p:nvGraphicFramePr>
        <p:xfrm>
          <a:off x="457200" y="1600200"/>
          <a:ext cx="8229600" cy="3169920"/>
        </p:xfrm>
        <a:graphic>
          <a:graphicData uri="http://schemas.openxmlformats.org/drawingml/2006/table">
            <a:tbl>
              <a:tblPr firstRow="1" bandRow="1">
                <a:tableStyleId>{5C22544A-7EE6-4342-B048-85BDC9FD1C3A}</a:tableStyleId>
              </a:tblPr>
              <a:tblGrid>
                <a:gridCol w="2743200">
                  <a:extLst>
                    <a:ext uri="{9D8B030D-6E8A-4147-A177-3AD203B41FA5}">
                      <a16:colId xmlns="" xmlns:a16="http://schemas.microsoft.com/office/drawing/2014/main" val="20000"/>
                    </a:ext>
                  </a:extLst>
                </a:gridCol>
                <a:gridCol w="2743200">
                  <a:extLst>
                    <a:ext uri="{9D8B030D-6E8A-4147-A177-3AD203B41FA5}">
                      <a16:colId xmlns="" xmlns:a16="http://schemas.microsoft.com/office/drawing/2014/main" val="20001"/>
                    </a:ext>
                  </a:extLst>
                </a:gridCol>
                <a:gridCol w="2743200">
                  <a:extLst>
                    <a:ext uri="{9D8B030D-6E8A-4147-A177-3AD203B41FA5}">
                      <a16:colId xmlns="" xmlns:a16="http://schemas.microsoft.com/office/drawing/2014/main" val="20002"/>
                    </a:ext>
                  </a:extLst>
                </a:gridCol>
              </a:tblGrid>
              <a:tr h="370840">
                <a:tc>
                  <a:txBody>
                    <a:bodyPr/>
                    <a:lstStyle/>
                    <a:p>
                      <a:r>
                        <a:rPr lang="nl-NL" sz="2800" dirty="0"/>
                        <a:t>                K</a:t>
                      </a:r>
                    </a:p>
                  </a:txBody>
                  <a:tcPr/>
                </a:tc>
                <a:tc>
                  <a:txBody>
                    <a:bodyPr/>
                    <a:lstStyle/>
                    <a:p>
                      <a:r>
                        <a:rPr lang="nl-NL" sz="2800" dirty="0"/>
                        <a:t>             O</a:t>
                      </a:r>
                    </a:p>
                  </a:txBody>
                  <a:tcPr/>
                </a:tc>
                <a:tc>
                  <a:txBody>
                    <a:bodyPr/>
                    <a:lstStyle/>
                    <a:p>
                      <a:r>
                        <a:rPr lang="nl-NL" sz="2800"/>
                        <a:t>              P</a:t>
                      </a:r>
                      <a:endParaRPr lang="nl-NL" sz="2800" dirty="0"/>
                    </a:p>
                  </a:txBody>
                  <a:tcPr/>
                </a:tc>
                <a:extLst>
                  <a:ext uri="{0D108BD9-81ED-4DB2-BD59-A6C34878D82A}">
                    <a16:rowId xmlns="" xmlns:a16="http://schemas.microsoft.com/office/drawing/2014/main" val="10000"/>
                  </a:ext>
                </a:extLst>
              </a:tr>
              <a:tr h="370840">
                <a:tc>
                  <a:txBody>
                    <a:bodyPr/>
                    <a:lstStyle/>
                    <a:p>
                      <a:r>
                        <a:rPr lang="nl-NL" sz="2800" dirty="0"/>
                        <a:t>4-DKL</a:t>
                      </a:r>
                    </a:p>
                    <a:p>
                      <a:r>
                        <a:rPr lang="nl-NL" sz="2800" dirty="0"/>
                        <a:t>SQ-48</a:t>
                      </a:r>
                    </a:p>
                    <a:p>
                      <a:r>
                        <a:rPr lang="nl-NL" sz="2800" dirty="0"/>
                        <a:t>SCL-90 / BSI</a:t>
                      </a:r>
                    </a:p>
                    <a:p>
                      <a:r>
                        <a:rPr lang="nl-NL" sz="2800" dirty="0"/>
                        <a:t>BDI</a:t>
                      </a:r>
                    </a:p>
                  </a:txBody>
                  <a:tcPr/>
                </a:tc>
                <a:tc>
                  <a:txBody>
                    <a:bodyPr/>
                    <a:lstStyle/>
                    <a:p>
                      <a:r>
                        <a:rPr lang="nl-NL" sz="2800" dirty="0"/>
                        <a:t>Bouwstenen Levenskwaliteit</a:t>
                      </a:r>
                    </a:p>
                    <a:p>
                      <a:r>
                        <a:rPr lang="nl-NL" sz="2800" dirty="0"/>
                        <a:t>Vragenlijst gezinskenmerken</a:t>
                      </a:r>
                    </a:p>
                  </a:txBody>
                  <a:tcPr/>
                </a:tc>
                <a:tc>
                  <a:txBody>
                    <a:bodyPr/>
                    <a:lstStyle/>
                    <a:p>
                      <a:r>
                        <a:rPr lang="nl-NL" sz="2800" dirty="0"/>
                        <a:t>MHI – </a:t>
                      </a:r>
                      <a:r>
                        <a:rPr lang="nl-NL" sz="2800" dirty="0" smtClean="0"/>
                        <a:t>5</a:t>
                      </a:r>
                    </a:p>
                    <a:p>
                      <a:r>
                        <a:rPr lang="nl-NL" sz="2800" dirty="0" smtClean="0"/>
                        <a:t>OQ-45</a:t>
                      </a:r>
                      <a:endParaRPr lang="nl-NL" sz="2800" dirty="0"/>
                    </a:p>
                    <a:p>
                      <a:r>
                        <a:rPr lang="nl-NL" sz="2800" dirty="0" err="1"/>
                        <a:t>Alcos</a:t>
                      </a:r>
                      <a:endParaRPr lang="nl-NL" sz="2800" dirty="0"/>
                    </a:p>
                    <a:p>
                      <a:r>
                        <a:rPr lang="nl-NL" sz="2800" dirty="0"/>
                        <a:t>UCL</a:t>
                      </a:r>
                    </a:p>
                    <a:p>
                      <a:r>
                        <a:rPr lang="nl-NL" sz="2800" dirty="0"/>
                        <a:t>SCL-90</a:t>
                      </a:r>
                    </a:p>
                    <a:p>
                      <a:r>
                        <a:rPr lang="nl-NL" sz="2800" dirty="0"/>
                        <a:t>NPV</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67770352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 </a:t>
            </a:r>
            <a:r>
              <a:rPr lang="nl-NL" dirty="0" smtClean="0"/>
              <a:t>(balans) m.b.v</a:t>
            </a:r>
            <a:r>
              <a:rPr lang="nl-NL" dirty="0"/>
              <a:t>. vragenlijsten</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907523732"/>
              </p:ext>
            </p:extLst>
          </p:nvPr>
        </p:nvGraphicFramePr>
        <p:xfrm>
          <a:off x="457200" y="1600200"/>
          <a:ext cx="8229600" cy="4389120"/>
        </p:xfrm>
        <a:graphic>
          <a:graphicData uri="http://schemas.openxmlformats.org/drawingml/2006/table">
            <a:tbl>
              <a:tblPr firstRow="1" bandRow="1">
                <a:tableStyleId>{5C22544A-7EE6-4342-B048-85BDC9FD1C3A}</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370840">
                <a:tc>
                  <a:txBody>
                    <a:bodyPr/>
                    <a:lstStyle/>
                    <a:p>
                      <a:r>
                        <a:rPr lang="nl-NL" sz="2400" b="1" dirty="0"/>
                        <a:t>UCL</a:t>
                      </a:r>
                    </a:p>
                  </a:txBody>
                  <a:tcPr/>
                </a:tc>
                <a:tc>
                  <a:txBody>
                    <a:bodyPr/>
                    <a:lstStyle/>
                    <a:p>
                      <a:r>
                        <a:rPr lang="nl-NL" sz="2400" b="0" dirty="0"/>
                        <a:t>SCL-90</a:t>
                      </a:r>
                    </a:p>
                  </a:txBody>
                  <a:tcPr/>
                </a:tc>
                <a:extLst>
                  <a:ext uri="{0D108BD9-81ED-4DB2-BD59-A6C34878D82A}">
                    <a16:rowId xmlns="" xmlns:a16="http://schemas.microsoft.com/office/drawing/2014/main" val="10000"/>
                  </a:ext>
                </a:extLst>
              </a:tr>
              <a:tr h="370840">
                <a:tc>
                  <a:txBody>
                    <a:bodyPr/>
                    <a:lstStyle/>
                    <a:p>
                      <a:r>
                        <a:rPr lang="nl-NL" sz="2400" dirty="0"/>
                        <a:t>Inspannen : ontspannen</a:t>
                      </a:r>
                    </a:p>
                    <a:p>
                      <a:r>
                        <a:rPr lang="nl-NL" sz="2400" dirty="0"/>
                        <a:t>Aanpakken : afwachten</a:t>
                      </a:r>
                    </a:p>
                    <a:p>
                      <a:r>
                        <a:rPr lang="nl-NL" sz="2400" dirty="0"/>
                        <a:t>Vertrouwen : twijfel</a:t>
                      </a:r>
                    </a:p>
                    <a:p>
                      <a:r>
                        <a:rPr lang="nl-NL" sz="2400" dirty="0"/>
                        <a:t>Alleen : samen</a:t>
                      </a:r>
                    </a:p>
                  </a:txBody>
                  <a:tcPr/>
                </a:tc>
                <a:tc>
                  <a:txBody>
                    <a:bodyPr/>
                    <a:lstStyle/>
                    <a:p>
                      <a:r>
                        <a:rPr lang="nl-NL" sz="2400" dirty="0"/>
                        <a:t>Zelfvertrouwen </a:t>
                      </a:r>
                      <a:r>
                        <a:rPr lang="nl-NL" sz="2400" baseline="0" dirty="0"/>
                        <a:t>: twijfel</a:t>
                      </a:r>
                    </a:p>
                    <a:p>
                      <a:r>
                        <a:rPr lang="nl-NL" sz="2400" baseline="0" dirty="0"/>
                        <a:t>Vertrouwen : wantrouwen</a:t>
                      </a:r>
                    </a:p>
                    <a:p>
                      <a:r>
                        <a:rPr lang="nl-NL" sz="2400" baseline="0" dirty="0"/>
                        <a:t>Boos : bang</a:t>
                      </a:r>
                    </a:p>
                    <a:p>
                      <a:r>
                        <a:rPr lang="nl-NL" sz="2400" baseline="0" dirty="0"/>
                        <a:t>Gerust : ongerust</a:t>
                      </a:r>
                      <a:endParaRPr lang="nl-NL" sz="2400" dirty="0"/>
                    </a:p>
                  </a:txBody>
                  <a:tcPr/>
                </a:tc>
                <a:extLst>
                  <a:ext uri="{0D108BD9-81ED-4DB2-BD59-A6C34878D82A}">
                    <a16:rowId xmlns="" xmlns:a16="http://schemas.microsoft.com/office/drawing/2014/main" val="10001"/>
                  </a:ext>
                </a:extLst>
              </a:tr>
              <a:tr h="370840">
                <a:tc>
                  <a:txBody>
                    <a:bodyPr/>
                    <a:lstStyle/>
                    <a:p>
                      <a:r>
                        <a:rPr lang="nl-NL" sz="2400" b="1" dirty="0"/>
                        <a:t>ALCOS</a:t>
                      </a:r>
                    </a:p>
                  </a:txBody>
                  <a:tcPr/>
                </a:tc>
                <a:tc>
                  <a:txBody>
                    <a:bodyPr/>
                    <a:lstStyle/>
                    <a:p>
                      <a:r>
                        <a:rPr lang="nl-NL" sz="2400" b="1" dirty="0"/>
                        <a:t>Correlaties</a:t>
                      </a:r>
                    </a:p>
                  </a:txBody>
                  <a:tcPr/>
                </a:tc>
                <a:extLst>
                  <a:ext uri="{0D108BD9-81ED-4DB2-BD59-A6C34878D82A}">
                    <a16:rowId xmlns="" xmlns:a16="http://schemas.microsoft.com/office/drawing/2014/main" val="10002"/>
                  </a:ext>
                </a:extLst>
              </a:tr>
              <a:tr h="370840">
                <a:tc>
                  <a:txBody>
                    <a:bodyPr/>
                    <a:lstStyle/>
                    <a:p>
                      <a:r>
                        <a:rPr lang="nl-NL" sz="2400" dirty="0"/>
                        <a:t>Vertrouwen : twijfel</a:t>
                      </a:r>
                    </a:p>
                    <a:p>
                      <a:r>
                        <a:rPr lang="nl-NL" sz="2400" dirty="0"/>
                        <a:t>Doorzetten : opgeven</a:t>
                      </a:r>
                    </a:p>
                    <a:p>
                      <a:r>
                        <a:rPr lang="nl-NL" sz="2400" dirty="0"/>
                        <a:t>Initiatief : afwachten</a:t>
                      </a:r>
                    </a:p>
                  </a:txBody>
                  <a:tcPr/>
                </a:tc>
                <a:tc>
                  <a:txBody>
                    <a:bodyPr/>
                    <a:lstStyle/>
                    <a:p>
                      <a:r>
                        <a:rPr lang="nl-NL" sz="2400" dirty="0"/>
                        <a:t>NPV /SCL:  </a:t>
                      </a:r>
                      <a:r>
                        <a:rPr lang="nl-NL" sz="2400" dirty="0" err="1"/>
                        <a:t>Inadequatie</a:t>
                      </a:r>
                      <a:r>
                        <a:rPr lang="nl-NL" sz="2400" dirty="0"/>
                        <a:t> </a:t>
                      </a:r>
                    </a:p>
                    <a:p>
                      <a:r>
                        <a:rPr lang="nl-NL" sz="2400" dirty="0"/>
                        <a:t>NPV /SCL:</a:t>
                      </a:r>
                      <a:r>
                        <a:rPr lang="nl-NL" sz="2400" baseline="0" dirty="0"/>
                        <a:t> sociale </a:t>
                      </a:r>
                      <a:r>
                        <a:rPr lang="nl-NL" sz="2400" baseline="0" dirty="0" err="1"/>
                        <a:t>inadequatie</a:t>
                      </a:r>
                      <a:endParaRPr lang="nl-NL" sz="2400" baseline="0" dirty="0"/>
                    </a:p>
                    <a:p>
                      <a:r>
                        <a:rPr lang="nl-NL" sz="2400" baseline="0" dirty="0"/>
                        <a:t>NPV / SCL: zelfwaardering</a:t>
                      </a:r>
                    </a:p>
                    <a:p>
                      <a:r>
                        <a:rPr lang="nl-NL" sz="2400" baseline="0" dirty="0"/>
                        <a:t>UCL / SCL: HOS/ EXP</a:t>
                      </a:r>
                    </a:p>
                    <a:p>
                      <a:r>
                        <a:rPr lang="nl-NL" sz="2400" baseline="0" dirty="0"/>
                        <a:t>UCL / SCL: PAS / IN ; SEN; SLA</a:t>
                      </a:r>
                      <a:endParaRPr lang="nl-NL" sz="2400" dirty="0"/>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9809210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Casus werk uit in groepen van 4</a:t>
            </a:r>
            <a:endParaRPr lang="nl-NL" dirty="0"/>
          </a:p>
        </p:txBody>
      </p:sp>
      <p:sp>
        <p:nvSpPr>
          <p:cNvPr id="3" name="Tijdelijke aanduiding voor inhoud 2"/>
          <p:cNvSpPr>
            <a:spLocks noGrp="1"/>
          </p:cNvSpPr>
          <p:nvPr>
            <p:ph idx="1"/>
          </p:nvPr>
        </p:nvSpPr>
        <p:spPr/>
        <p:txBody>
          <a:bodyPr/>
          <a:lstStyle/>
          <a:p>
            <a:r>
              <a:rPr lang="nl-NL" dirty="0" smtClean="0"/>
              <a:t>Persoonskenmerken </a:t>
            </a:r>
            <a:r>
              <a:rPr lang="nl-NL" dirty="0" err="1" smtClean="0"/>
              <a:t>itv</a:t>
            </a:r>
            <a:r>
              <a:rPr lang="nl-NL" dirty="0" smtClean="0"/>
              <a:t> o ------10 (zie dia 16)</a:t>
            </a:r>
          </a:p>
          <a:p>
            <a:r>
              <a:rPr lang="nl-NL" dirty="0"/>
              <a:t>B</a:t>
            </a:r>
            <a:r>
              <a:rPr lang="nl-NL" dirty="0" smtClean="0"/>
              <a:t>enoem </a:t>
            </a:r>
            <a:r>
              <a:rPr lang="nl-NL" dirty="0" err="1" smtClean="0"/>
              <a:t>itv</a:t>
            </a:r>
            <a:r>
              <a:rPr lang="nl-NL" dirty="0" smtClean="0"/>
              <a:t>    “goed  : teveel van het goede”</a:t>
            </a:r>
          </a:p>
          <a:p>
            <a:pPr marL="0" indent="0">
              <a:buNone/>
            </a:pPr>
            <a:endParaRPr lang="nl-NL" dirty="0"/>
          </a:p>
        </p:txBody>
      </p:sp>
    </p:spTree>
    <p:extLst>
      <p:ext uri="{BB962C8B-B14F-4D97-AF65-F5344CB8AC3E}">
        <p14:creationId xmlns:p14="http://schemas.microsoft.com/office/powerpoint/2010/main" val="323274602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Vervolg casus</a:t>
            </a:r>
            <a:endParaRPr lang="nl-NL" dirty="0"/>
          </a:p>
        </p:txBody>
      </p:sp>
      <p:sp>
        <p:nvSpPr>
          <p:cNvPr id="3" name="Tijdelijke aanduiding voor inhoud 2"/>
          <p:cNvSpPr>
            <a:spLocks noGrp="1"/>
          </p:cNvSpPr>
          <p:nvPr>
            <p:ph idx="1"/>
          </p:nvPr>
        </p:nvSpPr>
        <p:spPr/>
        <p:txBody>
          <a:bodyPr/>
          <a:lstStyle/>
          <a:p>
            <a:r>
              <a:rPr lang="nl-NL" dirty="0"/>
              <a:t>werk uit in vorm van kern kwal. </a:t>
            </a:r>
            <a:r>
              <a:rPr lang="nl-NL" dirty="0" err="1"/>
              <a:t>Kwadr</a:t>
            </a:r>
            <a:r>
              <a:rPr lang="nl-NL" dirty="0"/>
              <a:t>.</a:t>
            </a:r>
          </a:p>
          <a:p>
            <a:r>
              <a:rPr lang="nl-NL" dirty="0"/>
              <a:t> Werk uit in een balans (grootste gemene deler</a:t>
            </a:r>
            <a:r>
              <a:rPr lang="nl-NL" dirty="0" smtClean="0"/>
              <a:t>)</a:t>
            </a:r>
          </a:p>
          <a:p>
            <a:r>
              <a:rPr lang="nl-NL" dirty="0" smtClean="0"/>
              <a:t>Definieer  K  =  O  x  P</a:t>
            </a:r>
            <a:endParaRPr lang="nl-NL" dirty="0"/>
          </a:p>
          <a:p>
            <a:r>
              <a:rPr lang="nl-NL" dirty="0"/>
              <a:t>definieer </a:t>
            </a:r>
            <a:r>
              <a:rPr lang="nl-NL" dirty="0" smtClean="0"/>
              <a:t>doelen en een behandelplan gericht op “P”,  </a:t>
            </a:r>
            <a:r>
              <a:rPr lang="nl-NL" dirty="0"/>
              <a:t>op basis van balans + technieken zoals : SL;  GA;  C;  I</a:t>
            </a:r>
          </a:p>
          <a:p>
            <a:pPr marL="0" indent="0">
              <a:buNone/>
            </a:pPr>
            <a:endParaRPr lang="nl-NL" dirty="0"/>
          </a:p>
        </p:txBody>
      </p:sp>
    </p:spTree>
    <p:extLst>
      <p:ext uri="{BB962C8B-B14F-4D97-AF65-F5344CB8AC3E}">
        <p14:creationId xmlns:p14="http://schemas.microsoft.com/office/powerpoint/2010/main" val="9854248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3600" dirty="0" smtClean="0"/>
              <a:t>Wat hoor je in de zelfpresentatie </a:t>
            </a:r>
            <a:r>
              <a:rPr lang="nl-NL" sz="3600" smtClean="0"/>
              <a:t>van patiënt </a:t>
            </a:r>
            <a:r>
              <a:rPr lang="nl-NL" sz="3600" dirty="0" smtClean="0"/>
              <a:t>over:</a:t>
            </a:r>
            <a:endParaRPr lang="nl-NL" sz="3600" dirty="0"/>
          </a:p>
        </p:txBody>
      </p:sp>
      <p:sp>
        <p:nvSpPr>
          <p:cNvPr id="3" name="Tijdelijke aanduiding voor inhoud 2"/>
          <p:cNvSpPr>
            <a:spLocks noGrp="1"/>
          </p:cNvSpPr>
          <p:nvPr>
            <p:ph idx="1"/>
          </p:nvPr>
        </p:nvSpPr>
        <p:spPr/>
        <p:txBody>
          <a:bodyPr>
            <a:normAutofit fontScale="85000" lnSpcReduction="20000"/>
          </a:bodyPr>
          <a:lstStyle/>
          <a:p>
            <a:r>
              <a:rPr lang="nl-NL" dirty="0" smtClean="0"/>
              <a:t>Pessimisme:               0--------------------------------10</a:t>
            </a:r>
          </a:p>
          <a:p>
            <a:r>
              <a:rPr lang="nl-NL" dirty="0" smtClean="0"/>
              <a:t>Verantwoordelijk-</a:t>
            </a:r>
          </a:p>
          <a:p>
            <a:r>
              <a:rPr lang="nl-NL" dirty="0" err="1" smtClean="0"/>
              <a:t>heidgevoel</a:t>
            </a:r>
            <a:r>
              <a:rPr lang="nl-NL" dirty="0" smtClean="0"/>
              <a:t>:                 0--------------------------------10</a:t>
            </a:r>
          </a:p>
          <a:p>
            <a:r>
              <a:rPr lang="nl-NL" dirty="0" smtClean="0"/>
              <a:t>Leiden / initiatief:      0--------------------------------10</a:t>
            </a:r>
          </a:p>
          <a:p>
            <a:r>
              <a:rPr lang="nl-NL" dirty="0" smtClean="0"/>
              <a:t>Rigiditeit:                     0--------------------------------10</a:t>
            </a:r>
          </a:p>
          <a:p>
            <a:r>
              <a:rPr lang="nl-NL" dirty="0" smtClean="0"/>
              <a:t>Doorzettings-</a:t>
            </a:r>
          </a:p>
          <a:p>
            <a:r>
              <a:rPr lang="nl-NL" dirty="0" smtClean="0"/>
              <a:t>vermogen:                   0--------------------------------10</a:t>
            </a:r>
          </a:p>
          <a:p>
            <a:r>
              <a:rPr lang="nl-NL" dirty="0" smtClean="0"/>
              <a:t>Egoïsme:                      0--------------------------------10</a:t>
            </a:r>
          </a:p>
          <a:p>
            <a:r>
              <a:rPr lang="nl-NL" dirty="0" smtClean="0"/>
              <a:t>Faalangst:                    0--------------------------------10</a:t>
            </a:r>
          </a:p>
          <a:p>
            <a:r>
              <a:rPr lang="nl-NL" dirty="0" smtClean="0"/>
              <a:t>Andere kenmerkende zaken </a:t>
            </a:r>
            <a:endParaRPr lang="nl-NL" dirty="0"/>
          </a:p>
        </p:txBody>
      </p:sp>
    </p:spTree>
    <p:extLst>
      <p:ext uri="{BB962C8B-B14F-4D97-AF65-F5344CB8AC3E}">
        <p14:creationId xmlns:p14="http://schemas.microsoft.com/office/powerpoint/2010/main" val="371392185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Gelaagdheid “P”, in ontwikkelingsperspectief</a:t>
            </a:r>
          </a:p>
        </p:txBody>
      </p:sp>
      <p:graphicFrame>
        <p:nvGraphicFramePr>
          <p:cNvPr id="5" name="Tijdelijke aanduiding voor inhoud 4"/>
          <p:cNvGraphicFramePr>
            <a:graphicFrameLocks noGrp="1"/>
          </p:cNvGraphicFramePr>
          <p:nvPr>
            <p:ph idx="1"/>
            <p:extLst>
              <p:ext uri="{D42A27DB-BD31-4B8C-83A1-F6EECF244321}">
                <p14:modId xmlns:p14="http://schemas.microsoft.com/office/powerpoint/2010/main" val="1633360945"/>
              </p:ext>
            </p:extLst>
          </p:nvPr>
        </p:nvGraphicFramePr>
        <p:xfrm>
          <a:off x="457200" y="1600200"/>
          <a:ext cx="8229600" cy="4937760"/>
        </p:xfrm>
        <a:graphic>
          <a:graphicData uri="http://schemas.openxmlformats.org/drawingml/2006/table">
            <a:tbl>
              <a:tblPr firstRow="1" bandRow="1">
                <a:tableStyleId>{5C22544A-7EE6-4342-B048-85BDC9FD1C3A}</a:tableStyleId>
              </a:tblPr>
              <a:tblGrid>
                <a:gridCol w="2674640">
                  <a:extLst>
                    <a:ext uri="{9D8B030D-6E8A-4147-A177-3AD203B41FA5}">
                      <a16:colId xmlns="" xmlns:a16="http://schemas.microsoft.com/office/drawing/2014/main" val="20000"/>
                    </a:ext>
                  </a:extLst>
                </a:gridCol>
                <a:gridCol w="5554960">
                  <a:extLst>
                    <a:ext uri="{9D8B030D-6E8A-4147-A177-3AD203B41FA5}">
                      <a16:colId xmlns="" xmlns:a16="http://schemas.microsoft.com/office/drawing/2014/main" val="20001"/>
                    </a:ext>
                  </a:extLst>
                </a:gridCol>
              </a:tblGrid>
              <a:tr h="370840">
                <a:tc>
                  <a:txBody>
                    <a:bodyPr/>
                    <a:lstStyle/>
                    <a:p>
                      <a:endParaRPr lang="nl-NL" dirty="0"/>
                    </a:p>
                    <a:p>
                      <a:endParaRPr lang="nl-NL" dirty="0"/>
                    </a:p>
                    <a:p>
                      <a:endParaRPr lang="nl-NL" dirty="0"/>
                    </a:p>
                    <a:p>
                      <a:endParaRPr lang="nl-NL" dirty="0"/>
                    </a:p>
                    <a:p>
                      <a:endParaRPr lang="nl-NL" dirty="0"/>
                    </a:p>
                  </a:txBody>
                  <a:tcPr/>
                </a:tc>
                <a:tc>
                  <a:txBody>
                    <a:bodyPr/>
                    <a:lstStyle/>
                    <a:p>
                      <a:endParaRPr lang="nl-NL" dirty="0"/>
                    </a:p>
                    <a:p>
                      <a:r>
                        <a:rPr lang="nl-NL" dirty="0"/>
                        <a:t>Gedrag  / coping / gewoontes</a:t>
                      </a:r>
                    </a:p>
                  </a:txBody>
                  <a:tcPr/>
                </a:tc>
                <a:extLst>
                  <a:ext uri="{0D108BD9-81ED-4DB2-BD59-A6C34878D82A}">
                    <a16:rowId xmlns="" xmlns:a16="http://schemas.microsoft.com/office/drawing/2014/main" val="10000"/>
                  </a:ext>
                </a:extLst>
              </a:tr>
              <a:tr h="370840">
                <a:tc>
                  <a:txBody>
                    <a:bodyPr/>
                    <a:lstStyle/>
                    <a:p>
                      <a:r>
                        <a:rPr lang="nl-NL" dirty="0"/>
                        <a:t>         </a:t>
                      </a:r>
                    </a:p>
                    <a:p>
                      <a:r>
                        <a:rPr lang="nl-NL" dirty="0"/>
                        <a:t>                       </a:t>
                      </a:r>
                      <a:r>
                        <a:rPr lang="nl-NL" sz="3600" dirty="0"/>
                        <a:t>P </a:t>
                      </a:r>
                    </a:p>
                  </a:txBody>
                  <a:tcPr/>
                </a:tc>
                <a:tc>
                  <a:txBody>
                    <a:bodyPr/>
                    <a:lstStyle/>
                    <a:p>
                      <a:r>
                        <a:rPr lang="nl-NL" dirty="0"/>
                        <a:t>Leer geschiedenis</a:t>
                      </a:r>
                    </a:p>
                    <a:p>
                      <a:endParaRPr lang="nl-NL" dirty="0"/>
                    </a:p>
                    <a:p>
                      <a:pPr marL="285750" indent="-285750">
                        <a:buFontTx/>
                        <a:buChar char="-"/>
                      </a:pPr>
                      <a:r>
                        <a:rPr lang="nl-NL" dirty="0"/>
                        <a:t>Zelfbeeld    </a:t>
                      </a:r>
                      <a:r>
                        <a:rPr lang="nl-NL" dirty="0" smtClean="0"/>
                        <a:t>     } </a:t>
                      </a:r>
                      <a:r>
                        <a:rPr lang="nl-NL" i="1" dirty="0" smtClean="0"/>
                        <a:t>Hoe geleerd? ; Hoe te benoemen?</a:t>
                      </a:r>
                    </a:p>
                    <a:p>
                      <a:pPr marL="285750" indent="-285750">
                        <a:buFontTx/>
                        <a:buChar char="-"/>
                      </a:pPr>
                      <a:r>
                        <a:rPr lang="nl-NL" dirty="0" smtClean="0"/>
                        <a:t>Wereldbeeld   </a:t>
                      </a:r>
                      <a:r>
                        <a:rPr lang="nl-NL" i="0" dirty="0" smtClean="0"/>
                        <a:t>}</a:t>
                      </a:r>
                      <a:r>
                        <a:rPr lang="nl-NL" i="1" baseline="0" dirty="0" smtClean="0"/>
                        <a:t> kwaliteit : valkuil</a:t>
                      </a:r>
                      <a:endParaRPr lang="nl-NL" i="1" dirty="0"/>
                    </a:p>
                    <a:p>
                      <a:pPr marL="285750" indent="-285750">
                        <a:buFontTx/>
                        <a:buChar char="-"/>
                      </a:pPr>
                      <a:endParaRPr lang="nl-NL" dirty="0"/>
                    </a:p>
                    <a:p>
                      <a:pPr marL="285750" indent="-285750">
                        <a:buFontTx/>
                        <a:buChar char="-"/>
                      </a:pPr>
                      <a:r>
                        <a:rPr lang="nl-NL" dirty="0"/>
                        <a:t>Oplossingsstrategie:  = manifest in gedrag / gewoontes</a:t>
                      </a:r>
                    </a:p>
                    <a:p>
                      <a:pPr marL="0" indent="0">
                        <a:buFontTx/>
                        <a:buNone/>
                      </a:pPr>
                      <a:endParaRPr lang="nl-NL" dirty="0"/>
                    </a:p>
                  </a:txBody>
                  <a:tcPr/>
                </a:tc>
                <a:extLst>
                  <a:ext uri="{0D108BD9-81ED-4DB2-BD59-A6C34878D82A}">
                    <a16:rowId xmlns="" xmlns:a16="http://schemas.microsoft.com/office/drawing/2014/main" val="10001"/>
                  </a:ext>
                </a:extLst>
              </a:tr>
              <a:tr h="370840">
                <a:tc>
                  <a:txBody>
                    <a:bodyPr/>
                    <a:lstStyle/>
                    <a:p>
                      <a:endParaRPr lang="nl-NL"/>
                    </a:p>
                  </a:txBody>
                  <a:tcPr/>
                </a:tc>
                <a:tc>
                  <a:txBody>
                    <a:bodyPr/>
                    <a:lstStyle/>
                    <a:p>
                      <a:endParaRPr lang="nl-NL" dirty="0"/>
                    </a:p>
                    <a:p>
                      <a:endParaRPr lang="nl-NL" dirty="0"/>
                    </a:p>
                    <a:p>
                      <a:r>
                        <a:rPr lang="nl-NL" dirty="0"/>
                        <a:t>Temperament</a:t>
                      </a:r>
                    </a:p>
                    <a:p>
                      <a:endParaRPr lang="nl-NL" dirty="0"/>
                    </a:p>
                    <a:p>
                      <a:endParaRPr lang="nl-NL" dirty="0"/>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46237583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Hulpmiddelen “P “: </a:t>
            </a:r>
            <a:r>
              <a:rPr lang="nl-NL" sz="3600" dirty="0"/>
              <a:t>metaforen</a:t>
            </a:r>
          </a:p>
        </p:txBody>
      </p:sp>
      <p:sp>
        <p:nvSpPr>
          <p:cNvPr id="3" name="Tijdelijke aanduiding voor inhoud 2"/>
          <p:cNvSpPr>
            <a:spLocks noGrp="1"/>
          </p:cNvSpPr>
          <p:nvPr>
            <p:ph idx="1"/>
          </p:nvPr>
        </p:nvSpPr>
        <p:spPr/>
        <p:txBody>
          <a:bodyPr>
            <a:normAutofit fontScale="70000" lnSpcReduction="20000"/>
          </a:bodyPr>
          <a:lstStyle/>
          <a:p>
            <a:r>
              <a:rPr lang="nl-NL" dirty="0"/>
              <a:t>Vergelijkingen:</a:t>
            </a:r>
          </a:p>
          <a:p>
            <a:pPr lvl="1"/>
            <a:r>
              <a:rPr lang="nl-NL" dirty="0"/>
              <a:t>Net zo rottig voor jezelf als R voor asielzoekers</a:t>
            </a:r>
          </a:p>
          <a:p>
            <a:pPr lvl="1"/>
            <a:r>
              <a:rPr lang="nl-NL" dirty="0"/>
              <a:t>Je lijkt op Donald T.,  maar dan omgekeerd</a:t>
            </a:r>
          </a:p>
          <a:p>
            <a:pPr lvl="1"/>
            <a:r>
              <a:rPr lang="nl-NL" dirty="0"/>
              <a:t>Marco B.</a:t>
            </a:r>
          </a:p>
          <a:p>
            <a:r>
              <a:rPr lang="nl-NL" dirty="0"/>
              <a:t>Spreekwoorden:</a:t>
            </a:r>
          </a:p>
          <a:p>
            <a:pPr lvl="1"/>
            <a:r>
              <a:rPr lang="nl-NL" dirty="0"/>
              <a:t>Niet over een nacht ijs, maar  als je na…..</a:t>
            </a:r>
          </a:p>
          <a:p>
            <a:pPr lvl="1"/>
            <a:r>
              <a:rPr lang="nl-NL" dirty="0"/>
              <a:t>De soep wordt net zo heet gegeten als</a:t>
            </a:r>
            <a:r>
              <a:rPr lang="nl-NL" dirty="0" smtClean="0"/>
              <a:t>….</a:t>
            </a:r>
          </a:p>
          <a:p>
            <a:pPr lvl="1"/>
            <a:r>
              <a:rPr lang="nl-NL" dirty="0" smtClean="0"/>
              <a:t>Water naar </a:t>
            </a:r>
            <a:r>
              <a:rPr lang="nl-NL" smtClean="0"/>
              <a:t>zee dragen</a:t>
            </a:r>
            <a:endParaRPr lang="nl-NL" dirty="0"/>
          </a:p>
          <a:p>
            <a:r>
              <a:rPr lang="nl-NL" dirty="0"/>
              <a:t>Slogans:</a:t>
            </a:r>
          </a:p>
          <a:p>
            <a:pPr lvl="1"/>
            <a:r>
              <a:rPr lang="nl-NL" dirty="0"/>
              <a:t>Van: “ja natuurlijk”, naar: “ja, maar…”</a:t>
            </a:r>
          </a:p>
          <a:p>
            <a:pPr lvl="1"/>
            <a:r>
              <a:rPr lang="nl-NL" dirty="0"/>
              <a:t>“ Perfectionisme is de vijand van het goede”</a:t>
            </a:r>
          </a:p>
          <a:p>
            <a:pPr lvl="1"/>
            <a:r>
              <a:rPr lang="nl-NL" dirty="0"/>
              <a:t>Van: “alles MOET beter” naar : alles kan beter”</a:t>
            </a:r>
          </a:p>
          <a:p>
            <a:pPr lvl="1"/>
            <a:r>
              <a:rPr lang="nl-NL" dirty="0"/>
              <a:t>Van: “niet kunnen, kan niet” naar “er zijn grenzen aan ieders mogelijkheden”</a:t>
            </a:r>
          </a:p>
        </p:txBody>
      </p:sp>
    </p:spTree>
    <p:extLst>
      <p:ext uri="{BB962C8B-B14F-4D97-AF65-F5344CB8AC3E}">
        <p14:creationId xmlns:p14="http://schemas.microsoft.com/office/powerpoint/2010/main" val="35429958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Hulpmiddelen</a:t>
            </a:r>
          </a:p>
        </p:txBody>
      </p:sp>
      <p:sp>
        <p:nvSpPr>
          <p:cNvPr id="3" name="Tijdelijke aanduiding voor inhoud 2"/>
          <p:cNvSpPr>
            <a:spLocks noGrp="1"/>
          </p:cNvSpPr>
          <p:nvPr>
            <p:ph idx="1"/>
          </p:nvPr>
        </p:nvSpPr>
        <p:spPr/>
        <p:txBody>
          <a:bodyPr>
            <a:normAutofit fontScale="85000" lnSpcReduction="10000"/>
          </a:bodyPr>
          <a:lstStyle/>
          <a:p>
            <a:r>
              <a:rPr lang="nl-NL" dirty="0"/>
              <a:t>Hofstede: dimensies:</a:t>
            </a:r>
          </a:p>
          <a:p>
            <a:pPr lvl="2"/>
            <a:r>
              <a:rPr lang="nl-NL" dirty="0"/>
              <a:t>hiërarchisch -------------------------------- egalitair</a:t>
            </a:r>
          </a:p>
          <a:p>
            <a:pPr lvl="2"/>
            <a:r>
              <a:rPr lang="nl-NL" dirty="0"/>
              <a:t>Hedonist------------------------------------- plichtsgetrouw</a:t>
            </a:r>
          </a:p>
          <a:p>
            <a:pPr lvl="2"/>
            <a:r>
              <a:rPr lang="nl-NL" dirty="0"/>
              <a:t>Toekomst ------------------------------------verleden</a:t>
            </a:r>
          </a:p>
          <a:p>
            <a:r>
              <a:rPr lang="nl-NL" dirty="0"/>
              <a:t>Persoonlijkheidsvragenlijsten</a:t>
            </a:r>
          </a:p>
          <a:p>
            <a:pPr lvl="1"/>
            <a:r>
              <a:rPr lang="nl-NL" dirty="0"/>
              <a:t>NPV: insufficiëntie; dominantie</a:t>
            </a:r>
          </a:p>
          <a:p>
            <a:pPr lvl="1"/>
            <a:r>
              <a:rPr lang="nl-NL" dirty="0"/>
              <a:t>TCI  : novelty </a:t>
            </a:r>
            <a:r>
              <a:rPr lang="nl-NL" dirty="0" err="1"/>
              <a:t>seeking</a:t>
            </a:r>
            <a:r>
              <a:rPr lang="nl-NL" dirty="0"/>
              <a:t>; </a:t>
            </a:r>
            <a:r>
              <a:rPr lang="nl-NL" dirty="0" err="1"/>
              <a:t>reward</a:t>
            </a:r>
            <a:r>
              <a:rPr lang="nl-NL" dirty="0"/>
              <a:t> </a:t>
            </a:r>
            <a:r>
              <a:rPr lang="nl-NL" dirty="0" err="1"/>
              <a:t>dependant</a:t>
            </a:r>
            <a:r>
              <a:rPr lang="nl-NL" dirty="0"/>
              <a:t> </a:t>
            </a:r>
            <a:r>
              <a:rPr lang="nl-NL" dirty="0" smtClean="0"/>
              <a:t>; </a:t>
            </a:r>
            <a:r>
              <a:rPr lang="nl-NL" dirty="0" err="1" smtClean="0"/>
              <a:t>harm</a:t>
            </a:r>
            <a:r>
              <a:rPr lang="nl-NL" dirty="0" smtClean="0"/>
              <a:t> </a:t>
            </a:r>
            <a:r>
              <a:rPr lang="nl-NL" dirty="0" err="1" smtClean="0"/>
              <a:t>avoidant</a:t>
            </a:r>
            <a:endParaRPr lang="nl-NL" dirty="0" smtClean="0"/>
          </a:p>
          <a:p>
            <a:pPr lvl="1"/>
            <a:r>
              <a:rPr lang="nl-NL" dirty="0" smtClean="0"/>
              <a:t>UCL: aanpakken: afwachten; doemdenken : geruststellen.</a:t>
            </a:r>
            <a:endParaRPr lang="nl-NL" dirty="0"/>
          </a:p>
          <a:p>
            <a:r>
              <a:rPr lang="nl-NL" dirty="0" err="1"/>
              <a:t>Transactionele</a:t>
            </a:r>
            <a:r>
              <a:rPr lang="nl-NL" dirty="0"/>
              <a:t> analyse</a:t>
            </a:r>
          </a:p>
          <a:p>
            <a:pPr lvl="1"/>
            <a:r>
              <a:rPr lang="nl-NL" dirty="0"/>
              <a:t>De strenge ouder; de steunende </a:t>
            </a:r>
            <a:r>
              <a:rPr lang="nl-NL" dirty="0" smtClean="0"/>
              <a:t>ouder; kwetsbare kind; geliefde kind</a:t>
            </a:r>
            <a:endParaRPr lang="nl-NL" dirty="0"/>
          </a:p>
        </p:txBody>
      </p:sp>
    </p:spTree>
    <p:extLst>
      <p:ext uri="{BB962C8B-B14F-4D97-AF65-F5344CB8AC3E}">
        <p14:creationId xmlns:p14="http://schemas.microsoft.com/office/powerpoint/2010/main" val="2408710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Stress-kwetsbaarheidsmodel</a:t>
            </a:r>
            <a:br>
              <a:rPr lang="nl-NL" dirty="0" smtClean="0"/>
            </a:br>
            <a:r>
              <a:rPr lang="nl-NL" dirty="0" smtClean="0"/>
              <a:t>(kenmerken patiënt)</a:t>
            </a:r>
            <a:endParaRPr lang="nl-NL" dirty="0"/>
          </a:p>
        </p:txBody>
      </p:sp>
      <p:sp>
        <p:nvSpPr>
          <p:cNvPr id="3" name="Tijdelijke aanduiding voor inhoud 2"/>
          <p:cNvSpPr>
            <a:spLocks noGrp="1"/>
          </p:cNvSpPr>
          <p:nvPr>
            <p:ph idx="1"/>
          </p:nvPr>
        </p:nvSpPr>
        <p:spPr/>
        <p:txBody>
          <a:bodyPr/>
          <a:lstStyle/>
          <a:p>
            <a:r>
              <a:rPr lang="nl-NL" dirty="0" smtClean="0"/>
              <a:t>Heuristisch = zoekmodel (</a:t>
            </a:r>
            <a:r>
              <a:rPr lang="nl-NL" dirty="0" err="1" smtClean="0"/>
              <a:t>K.Jaspers</a:t>
            </a:r>
            <a:r>
              <a:rPr lang="nl-NL" dirty="0" smtClean="0"/>
              <a:t>, 1913)</a:t>
            </a:r>
          </a:p>
          <a:p>
            <a:r>
              <a:rPr lang="nl-NL" dirty="0" smtClean="0"/>
              <a:t>Vorm = geleide exploratie, samen –zoeken/ werken</a:t>
            </a:r>
          </a:p>
          <a:p>
            <a:r>
              <a:rPr lang="nl-NL" dirty="0"/>
              <a:t>Hypothetisch</a:t>
            </a:r>
          </a:p>
          <a:p>
            <a:r>
              <a:rPr lang="nl-NL" dirty="0" smtClean="0"/>
              <a:t>Doel = reflectie / meta-perspectief</a:t>
            </a:r>
          </a:p>
          <a:p>
            <a:r>
              <a:rPr lang="nl-NL" dirty="0" smtClean="0"/>
              <a:t>Uitvoering = reflecteren en leren van nieuw gedrag</a:t>
            </a:r>
            <a:endParaRPr lang="nl-NL" dirty="0"/>
          </a:p>
        </p:txBody>
      </p:sp>
    </p:spTree>
    <p:extLst>
      <p:ext uri="{BB962C8B-B14F-4D97-AF65-F5344CB8AC3E}">
        <p14:creationId xmlns:p14="http://schemas.microsoft.com/office/powerpoint/2010/main" val="70495135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611560" y="2492896"/>
            <a:ext cx="8229600" cy="4525963"/>
          </a:xfrm>
        </p:spPr>
        <p:txBody>
          <a:bodyPr>
            <a:normAutofit/>
          </a:bodyPr>
          <a:lstStyle/>
          <a:p>
            <a:r>
              <a:rPr lang="nl-NL" sz="4400" dirty="0"/>
              <a:t>KOP- model: het proces</a:t>
            </a:r>
          </a:p>
        </p:txBody>
      </p:sp>
    </p:spTree>
    <p:extLst>
      <p:ext uri="{BB962C8B-B14F-4D97-AF65-F5344CB8AC3E}">
        <p14:creationId xmlns:p14="http://schemas.microsoft.com/office/powerpoint/2010/main" val="393985947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KOP-model: proces</a:t>
            </a:r>
          </a:p>
        </p:txBody>
      </p:sp>
      <p:sp>
        <p:nvSpPr>
          <p:cNvPr id="3" name="Tijdelijke aanduiding voor inhoud 2"/>
          <p:cNvSpPr>
            <a:spLocks noGrp="1"/>
          </p:cNvSpPr>
          <p:nvPr>
            <p:ph idx="1"/>
          </p:nvPr>
        </p:nvSpPr>
        <p:spPr/>
        <p:txBody>
          <a:bodyPr/>
          <a:lstStyle/>
          <a:p>
            <a:r>
              <a:rPr lang="nl-NL" dirty="0"/>
              <a:t>0: Veiligheid</a:t>
            </a:r>
          </a:p>
          <a:p>
            <a:r>
              <a:rPr lang="nl-NL" dirty="0"/>
              <a:t>1: Overzicht</a:t>
            </a:r>
          </a:p>
          <a:p>
            <a:r>
              <a:rPr lang="nl-NL" dirty="0"/>
              <a:t>2: Samenhang / logica</a:t>
            </a:r>
          </a:p>
          <a:p>
            <a:r>
              <a:rPr lang="nl-NL" dirty="0"/>
              <a:t>3: Doelen</a:t>
            </a:r>
          </a:p>
          <a:p>
            <a:r>
              <a:rPr lang="nl-NL" dirty="0"/>
              <a:t>4: Actie</a:t>
            </a:r>
          </a:p>
          <a:p>
            <a:r>
              <a:rPr lang="nl-NL" dirty="0"/>
              <a:t>5: terugval preventie</a:t>
            </a:r>
          </a:p>
        </p:txBody>
      </p:sp>
    </p:spTree>
    <p:extLst>
      <p:ext uri="{BB962C8B-B14F-4D97-AF65-F5344CB8AC3E}">
        <p14:creationId xmlns:p14="http://schemas.microsoft.com/office/powerpoint/2010/main" val="175552214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395536" y="24284"/>
            <a:ext cx="8229600" cy="1143000"/>
          </a:xfrm>
        </p:spPr>
        <p:txBody>
          <a:bodyPr/>
          <a:lstStyle/>
          <a:p>
            <a:pPr eaLnBrk="1" hangingPunct="1"/>
            <a:r>
              <a:rPr lang="nl-NL" altLang="nl-NL" sz="4000" dirty="0"/>
              <a:t>Veiligheid: beslisboom KOP</a:t>
            </a:r>
            <a:endParaRPr lang="nl-NL" altLang="nl-NL" sz="2800" dirty="0"/>
          </a:p>
        </p:txBody>
      </p:sp>
      <p:graphicFrame>
        <p:nvGraphicFramePr>
          <p:cNvPr id="55299" name="Group 3"/>
          <p:cNvGraphicFramePr>
            <a:graphicFrameLocks noGrp="1"/>
          </p:cNvGraphicFramePr>
          <p:nvPr>
            <p:ph idx="4294967295"/>
            <p:extLst>
              <p:ext uri="{D42A27DB-BD31-4B8C-83A1-F6EECF244321}">
                <p14:modId xmlns:p14="http://schemas.microsoft.com/office/powerpoint/2010/main" val="2751890861"/>
              </p:ext>
            </p:extLst>
          </p:nvPr>
        </p:nvGraphicFramePr>
        <p:xfrm>
          <a:off x="323528" y="1196752"/>
          <a:ext cx="8229600" cy="5230212"/>
        </p:xfrm>
        <a:graphic>
          <a:graphicData uri="http://schemas.openxmlformats.org/drawingml/2006/table">
            <a:tbl>
              <a:tblPr/>
              <a:tblGrid>
                <a:gridCol w="1954213">
                  <a:extLst>
                    <a:ext uri="{9D8B030D-6E8A-4147-A177-3AD203B41FA5}">
                      <a16:colId xmlns="" xmlns:a16="http://schemas.microsoft.com/office/drawing/2014/main" val="20000"/>
                    </a:ext>
                  </a:extLst>
                </a:gridCol>
                <a:gridCol w="4465637">
                  <a:extLst>
                    <a:ext uri="{9D8B030D-6E8A-4147-A177-3AD203B41FA5}">
                      <a16:colId xmlns="" xmlns:a16="http://schemas.microsoft.com/office/drawing/2014/main" val="20001"/>
                    </a:ext>
                  </a:extLst>
                </a:gridCol>
                <a:gridCol w="1809750">
                  <a:extLst>
                    <a:ext uri="{9D8B030D-6E8A-4147-A177-3AD203B41FA5}">
                      <a16:colId xmlns="" xmlns:a16="http://schemas.microsoft.com/office/drawing/2014/main" val="20002"/>
                    </a:ext>
                  </a:extLst>
                </a:gridCol>
              </a:tblGrid>
              <a:tr h="8228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Mild / matig ernstig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1" i="0" u="none" strike="noStrike" cap="none" normalizeH="0" baseline="0" dirty="0">
                          <a:ln>
                            <a:noFill/>
                          </a:ln>
                          <a:solidFill>
                            <a:schemeClr val="tx1"/>
                          </a:solidFill>
                          <a:effectLst/>
                          <a:latin typeface="Arial" charset="0"/>
                        </a:rPr>
                        <a:t>Generalist.</a:t>
                      </a:r>
                    </a:p>
                  </a:txBody>
                  <a:tcPr marT="45681" marB="4568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               kenmerken</a:t>
                      </a:r>
                    </a:p>
                  </a:txBody>
                  <a:tcPr marT="45681" marB="4568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(zeer) ernstig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1" i="0" u="none" strike="noStrike" cap="none" normalizeH="0" baseline="0" dirty="0">
                          <a:ln>
                            <a:noFill/>
                          </a:ln>
                          <a:solidFill>
                            <a:schemeClr val="tx1"/>
                          </a:solidFill>
                          <a:effectLst/>
                          <a:latin typeface="Arial" charset="0"/>
                        </a:rPr>
                        <a:t>Specialist</a:t>
                      </a:r>
                    </a:p>
                  </a:txBody>
                  <a:tcPr marT="45681" marB="4568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5903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        </a:t>
                      </a:r>
                      <a:r>
                        <a:rPr kumimoji="0" lang="nl-NL" sz="2400" b="0" i="0" u="none" strike="noStrike" cap="none" normalizeH="0" baseline="0" dirty="0">
                          <a:ln>
                            <a:noFill/>
                          </a:ln>
                          <a:solidFill>
                            <a:schemeClr val="tx1"/>
                          </a:solidFill>
                          <a:effectLst/>
                          <a:latin typeface="Arial" charset="0"/>
                          <a:cs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        </a:t>
                      </a:r>
                      <a:r>
                        <a:rPr kumimoji="0" lang="nl-NL" sz="2400" b="0" i="0" u="none" strike="noStrike" cap="none" normalizeH="0" baseline="0" dirty="0">
                          <a:ln>
                            <a:noFill/>
                          </a:ln>
                          <a:solidFill>
                            <a:schemeClr val="tx1"/>
                          </a:solidFill>
                          <a:effectLst/>
                          <a:latin typeface="Arial" charset="0"/>
                          <a:cs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        </a:t>
                      </a:r>
                      <a:r>
                        <a:rPr kumimoji="0" lang="nl-NL" sz="2400" b="0" i="0" u="none" strike="noStrike" cap="none" normalizeH="0" baseline="0" dirty="0">
                          <a:ln>
                            <a:noFill/>
                          </a:ln>
                          <a:solidFill>
                            <a:schemeClr val="tx1"/>
                          </a:solidFill>
                          <a:effectLst/>
                          <a:latin typeface="Arial" charset="0"/>
                          <a:cs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        </a:t>
                      </a:r>
                      <a:r>
                        <a:rPr kumimoji="0" lang="nl-NL" sz="2400" b="0" i="0" u="none" strike="noStrike" cap="none" normalizeH="0" baseline="0" dirty="0">
                          <a:ln>
                            <a:noFill/>
                          </a:ln>
                          <a:solidFill>
                            <a:schemeClr val="tx1"/>
                          </a:solidFill>
                          <a:effectLst/>
                          <a:latin typeface="Arial" charset="0"/>
                          <a:cs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        </a:t>
                      </a:r>
                      <a:r>
                        <a:rPr kumimoji="0" lang="nl-NL" sz="2400" b="0" i="0" u="none" strike="noStrike" cap="none" normalizeH="0" baseline="0" dirty="0">
                          <a:ln>
                            <a:noFill/>
                          </a:ln>
                          <a:solidFill>
                            <a:schemeClr val="tx1"/>
                          </a:solidFill>
                          <a:effectLst/>
                          <a:latin typeface="Arial" charset="0"/>
                          <a:cs typeface="Arial" charset="0"/>
                        </a:rPr>
                        <a:t>±</a:t>
                      </a:r>
                      <a:r>
                        <a:rPr kumimoji="0" lang="nl-NL" sz="2400" b="0" i="0" u="none" strike="noStrike" cap="none" normalizeH="0" baseline="0" dirty="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       &lt; 175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       &lt; 85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       &gt; 45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cs typeface="Arial" charset="0"/>
                        </a:rPr>
                        <a:t>     ≤</a:t>
                      </a:r>
                      <a:r>
                        <a:rPr kumimoji="0" lang="nl-NL" sz="2400" b="0" i="0" u="none" strike="noStrike" cap="none" normalizeH="0" baseline="0" dirty="0">
                          <a:ln>
                            <a:noFill/>
                          </a:ln>
                          <a:solidFill>
                            <a:schemeClr val="tx1"/>
                          </a:solidFill>
                          <a:effectLst/>
                          <a:latin typeface="Arial" charset="0"/>
                        </a:rPr>
                        <a:t> 2 </a:t>
                      </a:r>
                      <a:r>
                        <a:rPr kumimoji="0" lang="nl-NL" sz="2400" b="0" i="0" u="none" strike="noStrike" cap="none" normalizeH="0" baseline="0" dirty="0" err="1">
                          <a:ln>
                            <a:noFill/>
                          </a:ln>
                          <a:solidFill>
                            <a:schemeClr val="tx1"/>
                          </a:solidFill>
                          <a:effectLst/>
                          <a:latin typeface="Arial" charset="0"/>
                        </a:rPr>
                        <a:t>extr</a:t>
                      </a:r>
                      <a:r>
                        <a:rPr kumimoji="0" lang="nl-NL" sz="2400" b="0" i="0" u="none" strike="noStrike" cap="none" normalizeH="0" baseline="0" dirty="0">
                          <a:ln>
                            <a:noFill/>
                          </a:ln>
                          <a:solidFill>
                            <a:schemeClr val="tx1"/>
                          </a:solidFill>
                          <a:effectLst/>
                          <a:latin typeface="Arial" charset="0"/>
                        </a:rPr>
                        <a:t>.</a:t>
                      </a:r>
                    </a:p>
                  </a:txBody>
                  <a:tcPr marT="45681" marB="4568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Eilanden gezondheid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Eigen aandeel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Kwaliteit omgeving patiënt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err="1">
                          <a:ln>
                            <a:noFill/>
                          </a:ln>
                          <a:solidFill>
                            <a:schemeClr val="tx1"/>
                          </a:solidFill>
                          <a:effectLst/>
                          <a:latin typeface="Arial" charset="0"/>
                        </a:rPr>
                        <a:t>Reality</a:t>
                      </a:r>
                      <a:r>
                        <a:rPr kumimoji="0" lang="nl-NL" sz="2400" b="0" i="0" u="none" strike="noStrike" cap="none" normalizeH="0" baseline="0" dirty="0">
                          <a:ln>
                            <a:noFill/>
                          </a:ln>
                          <a:solidFill>
                            <a:schemeClr val="tx1"/>
                          </a:solidFill>
                          <a:effectLst/>
                          <a:latin typeface="Arial" charset="0"/>
                        </a:rPr>
                        <a:t> </a:t>
                      </a:r>
                      <a:r>
                        <a:rPr kumimoji="0" lang="nl-NL" sz="2400" b="0" i="0" u="none" strike="noStrike" cap="none" normalizeH="0" baseline="0" dirty="0" err="1">
                          <a:ln>
                            <a:noFill/>
                          </a:ln>
                          <a:solidFill>
                            <a:schemeClr val="tx1"/>
                          </a:solidFill>
                          <a:effectLst/>
                          <a:latin typeface="Arial" charset="0"/>
                        </a:rPr>
                        <a:t>testing</a:t>
                      </a:r>
                      <a:endParaRPr kumimoji="0" lang="nl-NL" sz="24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Wederkerigheid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SCL - 90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OQ – 45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MHI-5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UCL</a:t>
                      </a:r>
                    </a:p>
                  </a:txBody>
                  <a:tcPr marT="45681" marB="4568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     &gt; 190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     &gt; 100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      &lt;  35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2400" b="0" i="0" u="none" strike="noStrike" cap="none" normalizeH="0" baseline="0" dirty="0">
                          <a:ln>
                            <a:noFill/>
                          </a:ln>
                          <a:solidFill>
                            <a:schemeClr val="tx1"/>
                          </a:solidFill>
                          <a:effectLst/>
                          <a:latin typeface="Arial" charset="0"/>
                        </a:rPr>
                        <a:t>   &gt; 3 </a:t>
                      </a:r>
                      <a:r>
                        <a:rPr kumimoji="0" lang="nl-NL" sz="2400" b="0" i="0" u="none" strike="noStrike" cap="none" normalizeH="0" baseline="0" dirty="0" err="1">
                          <a:ln>
                            <a:noFill/>
                          </a:ln>
                          <a:solidFill>
                            <a:schemeClr val="tx1"/>
                          </a:solidFill>
                          <a:effectLst/>
                          <a:latin typeface="Arial" charset="0"/>
                        </a:rPr>
                        <a:t>extr</a:t>
                      </a:r>
                      <a:r>
                        <a:rPr kumimoji="0" lang="nl-NL" sz="2400" b="0" i="0" u="none" strike="noStrike" cap="none" normalizeH="0" baseline="0" dirty="0">
                          <a:ln>
                            <a:noFill/>
                          </a:ln>
                          <a:solidFill>
                            <a:schemeClr val="tx1"/>
                          </a:solidFill>
                          <a:effectLst/>
                          <a:latin typeface="Arial" charset="0"/>
                        </a:rPr>
                        <a:t>.</a:t>
                      </a:r>
                    </a:p>
                  </a:txBody>
                  <a:tcPr marT="45681" marB="4568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87111703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KOP als werkschema</a:t>
            </a:r>
            <a:br>
              <a:rPr lang="nl-NL" dirty="0"/>
            </a:br>
            <a:r>
              <a:rPr lang="nl-NL" sz="3100" dirty="0"/>
              <a:t>“in 5 stappen van probleem naar oplossing”</a:t>
            </a:r>
          </a:p>
        </p:txBody>
      </p:sp>
      <p:sp>
        <p:nvSpPr>
          <p:cNvPr id="3" name="Tijdelijke aanduiding voor inhoud 2"/>
          <p:cNvSpPr>
            <a:spLocks noGrp="1"/>
          </p:cNvSpPr>
          <p:nvPr>
            <p:ph idx="1"/>
          </p:nvPr>
        </p:nvSpPr>
        <p:spPr/>
        <p:txBody>
          <a:bodyPr>
            <a:normAutofit fontScale="77500" lnSpcReduction="20000"/>
          </a:bodyPr>
          <a:lstStyle/>
          <a:p>
            <a:endParaRPr lang="nl-NL" dirty="0"/>
          </a:p>
          <a:p>
            <a:endParaRPr lang="nl-NL" dirty="0"/>
          </a:p>
          <a:p>
            <a:r>
              <a:rPr lang="nl-NL" dirty="0"/>
              <a:t>Ordenen </a:t>
            </a:r>
            <a:r>
              <a:rPr lang="nl-NL" sz="2400" dirty="0"/>
              <a:t>(basis: coping - stress – kwetsbaarheid concept)</a:t>
            </a:r>
          </a:p>
          <a:p>
            <a:r>
              <a:rPr lang="nl-NL" dirty="0"/>
              <a:t>Hulpmiddelen </a:t>
            </a:r>
            <a:r>
              <a:rPr lang="nl-NL" sz="2400" dirty="0"/>
              <a:t>(gesprek; vragenlijsten; [voorlopige] hypotheses; werkboek / KOP-online)</a:t>
            </a:r>
          </a:p>
          <a:p>
            <a:r>
              <a:rPr lang="nl-NL" dirty="0"/>
              <a:t>Herstellen overzicht:</a:t>
            </a:r>
          </a:p>
          <a:p>
            <a:pPr lvl="1"/>
            <a:r>
              <a:rPr lang="nl-NL" dirty="0"/>
              <a:t>Zicht op eigen aandeel / coping / kwetsbaarheden</a:t>
            </a:r>
          </a:p>
          <a:p>
            <a:pPr lvl="1"/>
            <a:r>
              <a:rPr lang="nl-NL" dirty="0"/>
              <a:t>Basis behandelplan</a:t>
            </a:r>
          </a:p>
          <a:p>
            <a:r>
              <a:rPr lang="nl-NL" dirty="0"/>
              <a:t>Doel:</a:t>
            </a:r>
          </a:p>
          <a:p>
            <a:pPr lvl="1"/>
            <a:r>
              <a:rPr lang="nl-NL" dirty="0"/>
              <a:t>Zichtbaar maken eigen aandeel (P)   </a:t>
            </a:r>
            <a:r>
              <a:rPr lang="nl-NL" sz="2000" dirty="0"/>
              <a:t>(via : </a:t>
            </a:r>
            <a:r>
              <a:rPr lang="nl-NL" sz="2000" dirty="0">
                <a:solidFill>
                  <a:srgbClr val="FF0000"/>
                </a:solidFill>
              </a:rPr>
              <a:t>balans; kern </a:t>
            </a:r>
            <a:r>
              <a:rPr lang="nl-NL" sz="2000" dirty="0" err="1">
                <a:solidFill>
                  <a:srgbClr val="FF0000"/>
                </a:solidFill>
              </a:rPr>
              <a:t>kw</a:t>
            </a:r>
            <a:r>
              <a:rPr lang="nl-NL" sz="2000" dirty="0">
                <a:solidFill>
                  <a:srgbClr val="FF0000"/>
                </a:solidFill>
              </a:rPr>
              <a:t> kwadrant</a:t>
            </a:r>
            <a:r>
              <a:rPr lang="nl-NL" sz="2000" dirty="0"/>
              <a:t>)</a:t>
            </a:r>
          </a:p>
          <a:p>
            <a:pPr lvl="1"/>
            <a:r>
              <a:rPr lang="nl-NL" dirty="0"/>
              <a:t>Samen kiezen van wegen ter versterking coping-repertoire</a:t>
            </a:r>
          </a:p>
          <a:p>
            <a:pPr lvl="1"/>
            <a:r>
              <a:rPr lang="nl-NL" dirty="0"/>
              <a:t>Stimuleren zelfwerkzaamheid (hoe doe je dat ? Hoe ondersteun je dat?)</a:t>
            </a:r>
          </a:p>
          <a:p>
            <a:pPr lvl="1"/>
            <a:endParaRPr lang="nl-NL" dirty="0"/>
          </a:p>
        </p:txBody>
      </p:sp>
    </p:spTree>
    <p:extLst>
      <p:ext uri="{BB962C8B-B14F-4D97-AF65-F5344CB8AC3E}">
        <p14:creationId xmlns:p14="http://schemas.microsoft.com/office/powerpoint/2010/main" val="277279176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a:t>Inhoud:</a:t>
            </a:r>
            <a:r>
              <a:rPr lang="nl-NL" dirty="0"/>
              <a:t> Werkmodel  KOP</a:t>
            </a:r>
          </a:p>
        </p:txBody>
      </p:sp>
      <p:sp>
        <p:nvSpPr>
          <p:cNvPr id="3" name="Tijdelijke aanduiding voor inhoud 2"/>
          <p:cNvSpPr>
            <a:spLocks noGrp="1"/>
          </p:cNvSpPr>
          <p:nvPr>
            <p:ph idx="1"/>
          </p:nvPr>
        </p:nvSpPr>
        <p:spPr/>
        <p:txBody>
          <a:bodyPr>
            <a:normAutofit fontScale="92500" lnSpcReduction="20000"/>
          </a:bodyPr>
          <a:lstStyle/>
          <a:p>
            <a:r>
              <a:rPr lang="nl-NL" dirty="0"/>
              <a:t>Case </a:t>
            </a:r>
            <a:r>
              <a:rPr lang="nl-NL" dirty="0" err="1"/>
              <a:t>formulation</a:t>
            </a:r>
            <a:r>
              <a:rPr lang="nl-NL" dirty="0"/>
              <a:t> (</a:t>
            </a:r>
            <a:r>
              <a:rPr lang="nl-NL" sz="2600" dirty="0"/>
              <a:t>&gt;</a:t>
            </a:r>
            <a:r>
              <a:rPr lang="nl-NL" dirty="0"/>
              <a:t> </a:t>
            </a:r>
            <a:r>
              <a:rPr lang="nl-NL" sz="2400" dirty="0"/>
              <a:t>overzicht;</a:t>
            </a:r>
            <a:r>
              <a:rPr lang="nl-NL" dirty="0"/>
              <a:t> </a:t>
            </a:r>
            <a:r>
              <a:rPr lang="nl-NL" sz="2400" dirty="0"/>
              <a:t>↓ complexiteit )</a:t>
            </a:r>
          </a:p>
          <a:p>
            <a:r>
              <a:rPr lang="nl-NL" dirty="0"/>
              <a:t>Gezamenlijke probleemdefinitie </a:t>
            </a:r>
            <a:r>
              <a:rPr lang="nl-NL" sz="2600" dirty="0"/>
              <a:t>(inzicht)</a:t>
            </a:r>
          </a:p>
          <a:p>
            <a:r>
              <a:rPr lang="nl-NL" dirty="0"/>
              <a:t>KOP  =  </a:t>
            </a:r>
            <a:r>
              <a:rPr lang="nl-NL" dirty="0">
                <a:solidFill>
                  <a:srgbClr val="FF0000"/>
                </a:solidFill>
              </a:rPr>
              <a:t>Kapstok</a:t>
            </a:r>
          </a:p>
          <a:p>
            <a:r>
              <a:rPr lang="nl-NL" dirty="0"/>
              <a:t>Herstelplan: </a:t>
            </a:r>
            <a:r>
              <a:rPr lang="nl-NL" sz="2400" dirty="0"/>
              <a:t>accent op coping  (C  &gt;  K)</a:t>
            </a:r>
          </a:p>
          <a:p>
            <a:r>
              <a:rPr lang="nl-NL" dirty="0"/>
              <a:t>Meten als input </a:t>
            </a:r>
            <a:r>
              <a:rPr lang="nl-NL" sz="2400" dirty="0"/>
              <a:t>(periodiek) </a:t>
            </a:r>
          </a:p>
          <a:p>
            <a:r>
              <a:rPr lang="nl-NL" dirty="0"/>
              <a:t>Algemene werkconcepten </a:t>
            </a:r>
            <a:r>
              <a:rPr lang="nl-NL" sz="2400" dirty="0"/>
              <a:t>(vaardigheden, afkijken, doen, relativeren, uitproberen, tijd, context, zelfhelend vermogen) </a:t>
            </a:r>
          </a:p>
          <a:p>
            <a:endParaRPr lang="nl-NL" sz="2400" dirty="0"/>
          </a:p>
          <a:p>
            <a:r>
              <a:rPr lang="nl-NL" dirty="0" err="1">
                <a:solidFill>
                  <a:srgbClr val="FF0000"/>
                </a:solidFill>
              </a:rPr>
              <a:t>Transdiagnostisch</a:t>
            </a:r>
            <a:endParaRPr lang="nl-NL" dirty="0">
              <a:solidFill>
                <a:srgbClr val="FF0000"/>
              </a:solidFill>
            </a:endParaRPr>
          </a:p>
          <a:p>
            <a:r>
              <a:rPr lang="nl-NL" dirty="0" err="1">
                <a:solidFill>
                  <a:srgbClr val="FF0000"/>
                </a:solidFill>
              </a:rPr>
              <a:t>Transtheoretisch</a:t>
            </a:r>
            <a:r>
              <a:rPr lang="nl-NL" dirty="0">
                <a:solidFill>
                  <a:srgbClr val="FF0000"/>
                </a:solidFill>
              </a:rPr>
              <a:t>.</a:t>
            </a:r>
          </a:p>
        </p:txBody>
      </p:sp>
    </p:spTree>
    <p:extLst>
      <p:ext uri="{BB962C8B-B14F-4D97-AF65-F5344CB8AC3E}">
        <p14:creationId xmlns:p14="http://schemas.microsoft.com/office/powerpoint/2010/main" val="33286783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3074" name="Picture 2" descr="C:\Users\Paul1\Downloads\2015-03-05 20.09.2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0250" y="0"/>
            <a:ext cx="51435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15070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Hybride KOP: </a:t>
            </a:r>
            <a:br>
              <a:rPr lang="nl-NL" dirty="0"/>
            </a:br>
            <a:r>
              <a:rPr lang="nl-NL" sz="2700" dirty="0" err="1"/>
              <a:t>FtF</a:t>
            </a:r>
            <a:r>
              <a:rPr lang="nl-NL" sz="2700" dirty="0"/>
              <a:t> + KOP-online / zelfhulpboek</a:t>
            </a:r>
          </a:p>
        </p:txBody>
      </p:sp>
      <p:graphicFrame>
        <p:nvGraphicFramePr>
          <p:cNvPr id="7" name="Tijdelijke aanduiding voor inhoud 6"/>
          <p:cNvGraphicFramePr>
            <a:graphicFrameLocks noGrp="1"/>
          </p:cNvGraphicFramePr>
          <p:nvPr>
            <p:ph idx="1"/>
            <p:extLst>
              <p:ext uri="{D42A27DB-BD31-4B8C-83A1-F6EECF244321}">
                <p14:modId xmlns:p14="http://schemas.microsoft.com/office/powerpoint/2010/main" val="206195374"/>
              </p:ext>
            </p:extLst>
          </p:nvPr>
        </p:nvGraphicFramePr>
        <p:xfrm>
          <a:off x="457200" y="1600200"/>
          <a:ext cx="8229600" cy="3662680"/>
        </p:xfrm>
        <a:graphic>
          <a:graphicData uri="http://schemas.openxmlformats.org/drawingml/2006/table">
            <a:tbl>
              <a:tblPr firstRow="1" bandRow="1">
                <a:tableStyleId>{5C22544A-7EE6-4342-B048-85BDC9FD1C3A}</a:tableStyleId>
              </a:tblPr>
              <a:tblGrid>
                <a:gridCol w="802432">
                  <a:extLst>
                    <a:ext uri="{9D8B030D-6E8A-4147-A177-3AD203B41FA5}">
                      <a16:colId xmlns="" xmlns:a16="http://schemas.microsoft.com/office/drawing/2014/main" val="20000"/>
                    </a:ext>
                  </a:extLst>
                </a:gridCol>
                <a:gridCol w="569168">
                  <a:extLst>
                    <a:ext uri="{9D8B030D-6E8A-4147-A177-3AD203B41FA5}">
                      <a16:colId xmlns="" xmlns:a16="http://schemas.microsoft.com/office/drawing/2014/main" val="20001"/>
                    </a:ext>
                  </a:extLst>
                </a:gridCol>
                <a:gridCol w="6858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685800">
                  <a:extLst>
                    <a:ext uri="{9D8B030D-6E8A-4147-A177-3AD203B41FA5}">
                      <a16:colId xmlns="" xmlns:a16="http://schemas.microsoft.com/office/drawing/2014/main" val="20004"/>
                    </a:ext>
                  </a:extLst>
                </a:gridCol>
                <a:gridCol w="685800">
                  <a:extLst>
                    <a:ext uri="{9D8B030D-6E8A-4147-A177-3AD203B41FA5}">
                      <a16:colId xmlns="" xmlns:a16="http://schemas.microsoft.com/office/drawing/2014/main" val="20005"/>
                    </a:ext>
                  </a:extLst>
                </a:gridCol>
                <a:gridCol w="685800">
                  <a:extLst>
                    <a:ext uri="{9D8B030D-6E8A-4147-A177-3AD203B41FA5}">
                      <a16:colId xmlns="" xmlns:a16="http://schemas.microsoft.com/office/drawing/2014/main" val="20006"/>
                    </a:ext>
                  </a:extLst>
                </a:gridCol>
                <a:gridCol w="685800">
                  <a:extLst>
                    <a:ext uri="{9D8B030D-6E8A-4147-A177-3AD203B41FA5}">
                      <a16:colId xmlns="" xmlns:a16="http://schemas.microsoft.com/office/drawing/2014/main" val="20007"/>
                    </a:ext>
                  </a:extLst>
                </a:gridCol>
                <a:gridCol w="685800">
                  <a:extLst>
                    <a:ext uri="{9D8B030D-6E8A-4147-A177-3AD203B41FA5}">
                      <a16:colId xmlns="" xmlns:a16="http://schemas.microsoft.com/office/drawing/2014/main" val="20008"/>
                    </a:ext>
                  </a:extLst>
                </a:gridCol>
                <a:gridCol w="685800">
                  <a:extLst>
                    <a:ext uri="{9D8B030D-6E8A-4147-A177-3AD203B41FA5}">
                      <a16:colId xmlns="" xmlns:a16="http://schemas.microsoft.com/office/drawing/2014/main" val="20009"/>
                    </a:ext>
                  </a:extLst>
                </a:gridCol>
                <a:gridCol w="685800">
                  <a:extLst>
                    <a:ext uri="{9D8B030D-6E8A-4147-A177-3AD203B41FA5}">
                      <a16:colId xmlns="" xmlns:a16="http://schemas.microsoft.com/office/drawing/2014/main" val="20010"/>
                    </a:ext>
                  </a:extLst>
                </a:gridCol>
                <a:gridCol w="685800">
                  <a:extLst>
                    <a:ext uri="{9D8B030D-6E8A-4147-A177-3AD203B41FA5}">
                      <a16:colId xmlns="" xmlns:a16="http://schemas.microsoft.com/office/drawing/2014/main" val="20011"/>
                    </a:ext>
                  </a:extLst>
                </a:gridCol>
              </a:tblGrid>
              <a:tr h="370840">
                <a:tc>
                  <a:txBody>
                    <a:bodyPr/>
                    <a:lstStyle/>
                    <a:p>
                      <a:endParaRPr lang="nl-NL" dirty="0"/>
                    </a:p>
                  </a:txBody>
                  <a:tcPr/>
                </a:tc>
                <a:tc>
                  <a:txBody>
                    <a:bodyPr/>
                    <a:lstStyle/>
                    <a:p>
                      <a:r>
                        <a:rPr lang="nl-NL" dirty="0"/>
                        <a:t>1</a:t>
                      </a:r>
                    </a:p>
                  </a:txBody>
                  <a:tcPr/>
                </a:tc>
                <a:tc>
                  <a:txBody>
                    <a:bodyPr/>
                    <a:lstStyle/>
                    <a:p>
                      <a:r>
                        <a:rPr lang="nl-NL" dirty="0"/>
                        <a:t>2</a:t>
                      </a:r>
                    </a:p>
                  </a:txBody>
                  <a:tcPr/>
                </a:tc>
                <a:tc>
                  <a:txBody>
                    <a:bodyPr/>
                    <a:lstStyle/>
                    <a:p>
                      <a:r>
                        <a:rPr lang="nl-NL" dirty="0"/>
                        <a:t>3</a:t>
                      </a:r>
                    </a:p>
                  </a:txBody>
                  <a:tcPr/>
                </a:tc>
                <a:tc>
                  <a:txBody>
                    <a:bodyPr/>
                    <a:lstStyle/>
                    <a:p>
                      <a:r>
                        <a:rPr lang="nl-NL" dirty="0"/>
                        <a:t>4</a:t>
                      </a:r>
                    </a:p>
                  </a:txBody>
                  <a:tcPr/>
                </a:tc>
                <a:tc>
                  <a:txBody>
                    <a:bodyPr/>
                    <a:lstStyle/>
                    <a:p>
                      <a:r>
                        <a:rPr lang="nl-NL" dirty="0"/>
                        <a:t>5</a:t>
                      </a:r>
                    </a:p>
                  </a:txBody>
                  <a:tcPr/>
                </a:tc>
                <a:tc>
                  <a:txBody>
                    <a:bodyPr/>
                    <a:lstStyle/>
                    <a:p>
                      <a:r>
                        <a:rPr lang="nl-NL" dirty="0"/>
                        <a:t>6</a:t>
                      </a:r>
                    </a:p>
                  </a:txBody>
                  <a:tcPr/>
                </a:tc>
                <a:tc>
                  <a:txBody>
                    <a:bodyPr/>
                    <a:lstStyle/>
                    <a:p>
                      <a:r>
                        <a:rPr lang="nl-NL" dirty="0"/>
                        <a:t>7</a:t>
                      </a:r>
                    </a:p>
                  </a:txBody>
                  <a:tcPr/>
                </a:tc>
                <a:tc>
                  <a:txBody>
                    <a:bodyPr/>
                    <a:lstStyle/>
                    <a:p>
                      <a:r>
                        <a:rPr lang="nl-NL" dirty="0"/>
                        <a:t>8</a:t>
                      </a:r>
                    </a:p>
                  </a:txBody>
                  <a:tcPr/>
                </a:tc>
                <a:tc>
                  <a:txBody>
                    <a:bodyPr/>
                    <a:lstStyle/>
                    <a:p>
                      <a:r>
                        <a:rPr lang="nl-NL" dirty="0"/>
                        <a:t>9</a:t>
                      </a:r>
                    </a:p>
                  </a:txBody>
                  <a:tcPr/>
                </a:tc>
                <a:tc>
                  <a:txBody>
                    <a:bodyPr/>
                    <a:lstStyle/>
                    <a:p>
                      <a:r>
                        <a:rPr lang="nl-NL" dirty="0"/>
                        <a:t>10</a:t>
                      </a:r>
                    </a:p>
                  </a:txBody>
                  <a:tcPr/>
                </a:tc>
                <a:tc>
                  <a:txBody>
                    <a:bodyPr/>
                    <a:lstStyle/>
                    <a:p>
                      <a:r>
                        <a:rPr lang="nl-NL" dirty="0"/>
                        <a:t>11</a:t>
                      </a:r>
                    </a:p>
                  </a:txBody>
                  <a:tcPr/>
                </a:tc>
                <a:extLst>
                  <a:ext uri="{0D108BD9-81ED-4DB2-BD59-A6C34878D82A}">
                    <a16:rowId xmlns="" xmlns:a16="http://schemas.microsoft.com/office/drawing/2014/main" val="10000"/>
                  </a:ext>
                </a:extLst>
              </a:tr>
              <a:tr h="370840">
                <a:tc>
                  <a:txBody>
                    <a:bodyPr/>
                    <a:lstStyle/>
                    <a:p>
                      <a:endParaRPr lang="nl-NL" dirty="0"/>
                    </a:p>
                    <a:p>
                      <a:endParaRPr lang="nl-NL" dirty="0"/>
                    </a:p>
                    <a:p>
                      <a:r>
                        <a:rPr lang="nl-NL" dirty="0"/>
                        <a:t>GB  K</a:t>
                      </a:r>
                    </a:p>
                    <a:p>
                      <a:endParaRPr lang="nl-NL" dirty="0"/>
                    </a:p>
                    <a:p>
                      <a:endParaRPr lang="nl-NL" dirty="0"/>
                    </a:p>
                  </a:txBody>
                  <a:tcPr/>
                </a:tc>
                <a:tc>
                  <a:txBody>
                    <a:bodyPr/>
                    <a:lstStyle/>
                    <a:p>
                      <a:r>
                        <a:rPr lang="nl-NL" dirty="0"/>
                        <a:t> </a:t>
                      </a:r>
                    </a:p>
                    <a:p>
                      <a:endParaRPr lang="nl-NL" dirty="0"/>
                    </a:p>
                    <a:p>
                      <a:r>
                        <a:rPr lang="nl-NL" dirty="0"/>
                        <a:t>F</a:t>
                      </a:r>
                    </a:p>
                  </a:txBody>
                  <a:tcPr/>
                </a:tc>
                <a:tc>
                  <a:txBody>
                    <a:bodyPr/>
                    <a:lstStyle/>
                    <a:p>
                      <a:endParaRPr lang="nl-NL" dirty="0"/>
                    </a:p>
                    <a:p>
                      <a:endParaRPr lang="nl-NL" dirty="0"/>
                    </a:p>
                    <a:p>
                      <a:r>
                        <a:rPr lang="nl-NL" dirty="0"/>
                        <a:t>K o L</a:t>
                      </a:r>
                    </a:p>
                    <a:p>
                      <a:r>
                        <a:rPr lang="nl-NL" dirty="0"/>
                        <a:t>werkboek</a:t>
                      </a:r>
                    </a:p>
                  </a:txBody>
                  <a:tcPr/>
                </a:tc>
                <a:tc>
                  <a:txBody>
                    <a:bodyPr/>
                    <a:lstStyle/>
                    <a:p>
                      <a:endParaRPr lang="nl-NL" dirty="0"/>
                    </a:p>
                    <a:p>
                      <a:endParaRPr lang="nl-NL" dirty="0"/>
                    </a:p>
                    <a:p>
                      <a:r>
                        <a:rPr lang="nl-NL" dirty="0"/>
                        <a:t>F </a:t>
                      </a:r>
                    </a:p>
                  </a:txBody>
                  <a:tcPr/>
                </a:tc>
                <a:tc>
                  <a:txBody>
                    <a:bodyPr/>
                    <a:lstStyle/>
                    <a:p>
                      <a:endParaRPr lang="nl-NL" dirty="0"/>
                    </a:p>
                    <a:p>
                      <a:endParaRPr lang="nl-NL" dirty="0"/>
                    </a:p>
                    <a:p>
                      <a:r>
                        <a:rPr lang="nl-NL" dirty="0"/>
                        <a:t>F</a:t>
                      </a:r>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 xmlns:a16="http://schemas.microsoft.com/office/drawing/2014/main" val="10001"/>
                  </a:ext>
                </a:extLst>
              </a:tr>
              <a:tr h="370840">
                <a:tc>
                  <a:txBody>
                    <a:bodyPr/>
                    <a:lstStyle/>
                    <a:p>
                      <a:r>
                        <a:rPr lang="nl-NL" dirty="0"/>
                        <a:t>GB M</a:t>
                      </a:r>
                    </a:p>
                    <a:p>
                      <a:endParaRPr lang="nl-NL" dirty="0"/>
                    </a:p>
                    <a:p>
                      <a:endParaRPr lang="nl-NL" dirty="0"/>
                    </a:p>
                  </a:txBody>
                  <a:tcPr/>
                </a:tc>
                <a:tc>
                  <a:txBody>
                    <a:bodyPr/>
                    <a:lstStyle/>
                    <a:p>
                      <a:r>
                        <a:rPr lang="nl-NL" dirty="0"/>
                        <a:t>F</a:t>
                      </a:r>
                    </a:p>
                  </a:txBody>
                  <a:tcPr/>
                </a:tc>
                <a:tc>
                  <a:txBody>
                    <a:bodyPr/>
                    <a:lstStyle/>
                    <a:p>
                      <a:r>
                        <a:rPr lang="nl-NL" dirty="0"/>
                        <a:t>F</a:t>
                      </a:r>
                    </a:p>
                  </a:txBody>
                  <a:tcPr/>
                </a:tc>
                <a:tc>
                  <a:txBody>
                    <a:bodyPr/>
                    <a:lstStyle/>
                    <a:p>
                      <a:r>
                        <a:rPr lang="nl-NL" dirty="0"/>
                        <a:t>K o L</a:t>
                      </a:r>
                    </a:p>
                    <a:p>
                      <a:r>
                        <a:rPr lang="nl-NL" dirty="0"/>
                        <a:t>werkboek</a:t>
                      </a:r>
                    </a:p>
                  </a:txBody>
                  <a:tcPr/>
                </a:tc>
                <a:tc>
                  <a:txBody>
                    <a:bodyPr/>
                    <a:lstStyle/>
                    <a:p>
                      <a:r>
                        <a:rPr lang="nl-NL" dirty="0"/>
                        <a:t>F</a:t>
                      </a:r>
                    </a:p>
                  </a:txBody>
                  <a:tcPr/>
                </a:tc>
                <a:tc>
                  <a:txBody>
                    <a:bodyPr/>
                    <a:lstStyle/>
                    <a:p>
                      <a:r>
                        <a:rPr lang="nl-NL" dirty="0"/>
                        <a:t>K o L</a:t>
                      </a:r>
                    </a:p>
                    <a:p>
                      <a:r>
                        <a:rPr lang="nl-NL" dirty="0"/>
                        <a:t>werkboek</a:t>
                      </a:r>
                    </a:p>
                  </a:txBody>
                  <a:tcPr/>
                </a:tc>
                <a:tc>
                  <a:txBody>
                    <a:bodyPr/>
                    <a:lstStyle/>
                    <a:p>
                      <a:r>
                        <a:rPr lang="nl-NL" dirty="0"/>
                        <a:t>F</a:t>
                      </a:r>
                    </a:p>
                  </a:txBody>
                  <a:tcPr/>
                </a:tc>
                <a:tc>
                  <a:txBody>
                    <a:bodyPr/>
                    <a:lstStyle/>
                    <a:p>
                      <a:r>
                        <a:rPr lang="nl-NL" dirty="0"/>
                        <a:t>F</a:t>
                      </a:r>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 xmlns:a16="http://schemas.microsoft.com/office/drawing/2014/main" val="10002"/>
                  </a:ext>
                </a:extLst>
              </a:tr>
              <a:tr h="370840">
                <a:tc>
                  <a:txBody>
                    <a:bodyPr/>
                    <a:lstStyle/>
                    <a:p>
                      <a:r>
                        <a:rPr lang="nl-NL" dirty="0"/>
                        <a:t>GB I</a:t>
                      </a:r>
                    </a:p>
                    <a:p>
                      <a:endParaRPr lang="nl-NL" dirty="0"/>
                    </a:p>
                    <a:p>
                      <a:endParaRPr lang="nl-NL" dirty="0"/>
                    </a:p>
                  </a:txBody>
                  <a:tcPr/>
                </a:tc>
                <a:tc>
                  <a:txBody>
                    <a:bodyPr/>
                    <a:lstStyle/>
                    <a:p>
                      <a:r>
                        <a:rPr lang="nl-NL" dirty="0"/>
                        <a:t>F</a:t>
                      </a:r>
                    </a:p>
                  </a:txBody>
                  <a:tcPr/>
                </a:tc>
                <a:tc>
                  <a:txBody>
                    <a:bodyPr/>
                    <a:lstStyle/>
                    <a:p>
                      <a:r>
                        <a:rPr lang="nl-NL" dirty="0"/>
                        <a:t>F</a:t>
                      </a:r>
                    </a:p>
                  </a:txBody>
                  <a:tcPr/>
                </a:tc>
                <a:tc>
                  <a:txBody>
                    <a:bodyPr/>
                    <a:lstStyle/>
                    <a:p>
                      <a:r>
                        <a:rPr lang="nl-NL" dirty="0"/>
                        <a:t>K o L</a:t>
                      </a:r>
                    </a:p>
                    <a:p>
                      <a:r>
                        <a:rPr lang="nl-NL" dirty="0"/>
                        <a:t>werkboek</a:t>
                      </a:r>
                    </a:p>
                  </a:txBody>
                  <a:tcPr/>
                </a:tc>
                <a:tc>
                  <a:txBody>
                    <a:bodyPr/>
                    <a:lstStyle/>
                    <a:p>
                      <a:r>
                        <a:rPr lang="nl-NL" dirty="0"/>
                        <a:t>F</a:t>
                      </a:r>
                    </a:p>
                  </a:txBody>
                  <a:tcPr/>
                </a:tc>
                <a:tc>
                  <a:txBody>
                    <a:bodyPr/>
                    <a:lstStyle/>
                    <a:p>
                      <a:r>
                        <a:rPr lang="nl-NL" dirty="0"/>
                        <a:t>F</a:t>
                      </a:r>
                    </a:p>
                  </a:txBody>
                  <a:tcPr/>
                </a:tc>
                <a:tc>
                  <a:txBody>
                    <a:bodyPr/>
                    <a:lstStyle/>
                    <a:p>
                      <a:r>
                        <a:rPr lang="nl-NL" dirty="0"/>
                        <a:t>K o L</a:t>
                      </a:r>
                    </a:p>
                    <a:p>
                      <a:r>
                        <a:rPr lang="nl-NL" dirty="0"/>
                        <a:t>werkboek</a:t>
                      </a:r>
                    </a:p>
                  </a:txBody>
                  <a:tcPr/>
                </a:tc>
                <a:tc>
                  <a:txBody>
                    <a:bodyPr/>
                    <a:lstStyle/>
                    <a:p>
                      <a:r>
                        <a:rPr lang="nl-NL" dirty="0"/>
                        <a:t>F</a:t>
                      </a:r>
                    </a:p>
                  </a:txBody>
                  <a:tcPr/>
                </a:tc>
                <a:tc>
                  <a:txBody>
                    <a:bodyPr/>
                    <a:lstStyle/>
                    <a:p>
                      <a:r>
                        <a:rPr lang="nl-NL" dirty="0"/>
                        <a:t>F</a:t>
                      </a:r>
                    </a:p>
                  </a:txBody>
                  <a:tcPr/>
                </a:tc>
                <a:tc>
                  <a:txBody>
                    <a:bodyPr/>
                    <a:lstStyle/>
                    <a:p>
                      <a:r>
                        <a:rPr lang="nl-NL" dirty="0"/>
                        <a:t>K o L</a:t>
                      </a:r>
                    </a:p>
                    <a:p>
                      <a:r>
                        <a:rPr lang="nl-NL" dirty="0"/>
                        <a:t>werkboek</a:t>
                      </a:r>
                    </a:p>
                  </a:txBody>
                  <a:tcPr/>
                </a:tc>
                <a:tc>
                  <a:txBody>
                    <a:bodyPr/>
                    <a:lstStyle/>
                    <a:p>
                      <a:r>
                        <a:rPr lang="nl-NL" dirty="0"/>
                        <a:t>F</a:t>
                      </a:r>
                    </a:p>
                  </a:txBody>
                  <a:tcPr/>
                </a:tc>
                <a:tc>
                  <a:txBody>
                    <a:bodyPr/>
                    <a:lstStyle/>
                    <a:p>
                      <a:r>
                        <a:rPr lang="nl-NL" dirty="0"/>
                        <a:t>F</a:t>
                      </a:r>
                    </a:p>
                    <a:p>
                      <a:endParaRPr lang="nl-NL" dirty="0"/>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04476963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Hybride KOP: </a:t>
            </a:r>
            <a:br>
              <a:rPr lang="nl-NL" dirty="0"/>
            </a:br>
            <a:r>
              <a:rPr lang="nl-NL" sz="2700" dirty="0" err="1"/>
              <a:t>FtF</a:t>
            </a:r>
            <a:r>
              <a:rPr lang="nl-NL" sz="2700" dirty="0"/>
              <a:t> + KOP-online / zelfhulpboek</a:t>
            </a:r>
          </a:p>
        </p:txBody>
      </p:sp>
      <p:graphicFrame>
        <p:nvGraphicFramePr>
          <p:cNvPr id="7" name="Tijdelijke aanduiding voor inhoud 6"/>
          <p:cNvGraphicFramePr>
            <a:graphicFrameLocks noGrp="1"/>
          </p:cNvGraphicFramePr>
          <p:nvPr>
            <p:ph idx="1"/>
            <p:extLst>
              <p:ext uri="{D42A27DB-BD31-4B8C-83A1-F6EECF244321}">
                <p14:modId xmlns:p14="http://schemas.microsoft.com/office/powerpoint/2010/main" val="842369738"/>
              </p:ext>
            </p:extLst>
          </p:nvPr>
        </p:nvGraphicFramePr>
        <p:xfrm>
          <a:off x="395536" y="980440"/>
          <a:ext cx="8322389" cy="6126480"/>
        </p:xfrm>
        <a:graphic>
          <a:graphicData uri="http://schemas.openxmlformats.org/drawingml/2006/table">
            <a:tbl>
              <a:tblPr firstRow="1" bandRow="1">
                <a:tableStyleId>{5C22544A-7EE6-4342-B048-85BDC9FD1C3A}</a:tableStyleId>
              </a:tblPr>
              <a:tblGrid>
                <a:gridCol w="802432">
                  <a:extLst>
                    <a:ext uri="{9D8B030D-6E8A-4147-A177-3AD203B41FA5}">
                      <a16:colId xmlns="" xmlns:a16="http://schemas.microsoft.com/office/drawing/2014/main" val="20000"/>
                    </a:ext>
                  </a:extLst>
                </a:gridCol>
                <a:gridCol w="661957">
                  <a:extLst>
                    <a:ext uri="{9D8B030D-6E8A-4147-A177-3AD203B41FA5}">
                      <a16:colId xmlns="" xmlns:a16="http://schemas.microsoft.com/office/drawing/2014/main" val="20001"/>
                    </a:ext>
                  </a:extLst>
                </a:gridCol>
                <a:gridCol w="6858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685800">
                  <a:extLst>
                    <a:ext uri="{9D8B030D-6E8A-4147-A177-3AD203B41FA5}">
                      <a16:colId xmlns="" xmlns:a16="http://schemas.microsoft.com/office/drawing/2014/main" val="20004"/>
                    </a:ext>
                  </a:extLst>
                </a:gridCol>
                <a:gridCol w="685800">
                  <a:extLst>
                    <a:ext uri="{9D8B030D-6E8A-4147-A177-3AD203B41FA5}">
                      <a16:colId xmlns="" xmlns:a16="http://schemas.microsoft.com/office/drawing/2014/main" val="20005"/>
                    </a:ext>
                  </a:extLst>
                </a:gridCol>
                <a:gridCol w="685800">
                  <a:extLst>
                    <a:ext uri="{9D8B030D-6E8A-4147-A177-3AD203B41FA5}">
                      <a16:colId xmlns="" xmlns:a16="http://schemas.microsoft.com/office/drawing/2014/main" val="20006"/>
                    </a:ext>
                  </a:extLst>
                </a:gridCol>
                <a:gridCol w="685800">
                  <a:extLst>
                    <a:ext uri="{9D8B030D-6E8A-4147-A177-3AD203B41FA5}">
                      <a16:colId xmlns="" xmlns:a16="http://schemas.microsoft.com/office/drawing/2014/main" val="20007"/>
                    </a:ext>
                  </a:extLst>
                </a:gridCol>
                <a:gridCol w="839867">
                  <a:extLst>
                    <a:ext uri="{9D8B030D-6E8A-4147-A177-3AD203B41FA5}">
                      <a16:colId xmlns="" xmlns:a16="http://schemas.microsoft.com/office/drawing/2014/main" val="20008"/>
                    </a:ext>
                  </a:extLst>
                </a:gridCol>
                <a:gridCol w="720080">
                  <a:extLst>
                    <a:ext uri="{9D8B030D-6E8A-4147-A177-3AD203B41FA5}">
                      <a16:colId xmlns="" xmlns:a16="http://schemas.microsoft.com/office/drawing/2014/main" val="20009"/>
                    </a:ext>
                  </a:extLst>
                </a:gridCol>
                <a:gridCol w="497453">
                  <a:extLst>
                    <a:ext uri="{9D8B030D-6E8A-4147-A177-3AD203B41FA5}">
                      <a16:colId xmlns="" xmlns:a16="http://schemas.microsoft.com/office/drawing/2014/main" val="20010"/>
                    </a:ext>
                  </a:extLst>
                </a:gridCol>
                <a:gridCol w="685800">
                  <a:extLst>
                    <a:ext uri="{9D8B030D-6E8A-4147-A177-3AD203B41FA5}">
                      <a16:colId xmlns="" xmlns:a16="http://schemas.microsoft.com/office/drawing/2014/main" val="20011"/>
                    </a:ext>
                  </a:extLst>
                </a:gridCol>
              </a:tblGrid>
              <a:tr h="0">
                <a:tc>
                  <a:txBody>
                    <a:bodyPr/>
                    <a:lstStyle/>
                    <a:p>
                      <a:endParaRPr lang="nl-NL" dirty="0"/>
                    </a:p>
                  </a:txBody>
                  <a:tcPr/>
                </a:tc>
                <a:tc>
                  <a:txBody>
                    <a:bodyPr/>
                    <a:lstStyle/>
                    <a:p>
                      <a:r>
                        <a:rPr lang="nl-NL" dirty="0"/>
                        <a:t>1</a:t>
                      </a:r>
                    </a:p>
                  </a:txBody>
                  <a:tcPr/>
                </a:tc>
                <a:tc>
                  <a:txBody>
                    <a:bodyPr/>
                    <a:lstStyle/>
                    <a:p>
                      <a:r>
                        <a:rPr lang="nl-NL" dirty="0"/>
                        <a:t>2</a:t>
                      </a:r>
                    </a:p>
                  </a:txBody>
                  <a:tcPr/>
                </a:tc>
                <a:tc>
                  <a:txBody>
                    <a:bodyPr/>
                    <a:lstStyle/>
                    <a:p>
                      <a:r>
                        <a:rPr lang="nl-NL" dirty="0"/>
                        <a:t>3</a:t>
                      </a:r>
                    </a:p>
                  </a:txBody>
                  <a:tcPr/>
                </a:tc>
                <a:tc>
                  <a:txBody>
                    <a:bodyPr/>
                    <a:lstStyle/>
                    <a:p>
                      <a:r>
                        <a:rPr lang="nl-NL" dirty="0"/>
                        <a:t>4</a:t>
                      </a:r>
                    </a:p>
                  </a:txBody>
                  <a:tcPr/>
                </a:tc>
                <a:tc>
                  <a:txBody>
                    <a:bodyPr/>
                    <a:lstStyle/>
                    <a:p>
                      <a:r>
                        <a:rPr lang="nl-NL" dirty="0"/>
                        <a:t>5</a:t>
                      </a:r>
                    </a:p>
                  </a:txBody>
                  <a:tcPr/>
                </a:tc>
                <a:tc>
                  <a:txBody>
                    <a:bodyPr/>
                    <a:lstStyle/>
                    <a:p>
                      <a:r>
                        <a:rPr lang="nl-NL" dirty="0"/>
                        <a:t>6</a:t>
                      </a:r>
                    </a:p>
                  </a:txBody>
                  <a:tcPr/>
                </a:tc>
                <a:tc>
                  <a:txBody>
                    <a:bodyPr/>
                    <a:lstStyle/>
                    <a:p>
                      <a:r>
                        <a:rPr lang="nl-NL" dirty="0"/>
                        <a:t>7</a:t>
                      </a:r>
                    </a:p>
                  </a:txBody>
                  <a:tcPr/>
                </a:tc>
                <a:tc>
                  <a:txBody>
                    <a:bodyPr/>
                    <a:lstStyle/>
                    <a:p>
                      <a:r>
                        <a:rPr lang="nl-NL" dirty="0"/>
                        <a:t>8</a:t>
                      </a:r>
                    </a:p>
                  </a:txBody>
                  <a:tcPr/>
                </a:tc>
                <a:tc>
                  <a:txBody>
                    <a:bodyPr/>
                    <a:lstStyle/>
                    <a:p>
                      <a:r>
                        <a:rPr lang="nl-NL" dirty="0"/>
                        <a:t>9</a:t>
                      </a:r>
                    </a:p>
                  </a:txBody>
                  <a:tcPr/>
                </a:tc>
                <a:tc>
                  <a:txBody>
                    <a:bodyPr/>
                    <a:lstStyle/>
                    <a:p>
                      <a:r>
                        <a:rPr lang="nl-NL" dirty="0"/>
                        <a:t>10</a:t>
                      </a:r>
                    </a:p>
                  </a:txBody>
                  <a:tcPr/>
                </a:tc>
                <a:tc>
                  <a:txBody>
                    <a:bodyPr/>
                    <a:lstStyle/>
                    <a:p>
                      <a:r>
                        <a:rPr lang="nl-NL" dirty="0"/>
                        <a:t>11</a:t>
                      </a:r>
                    </a:p>
                  </a:txBody>
                  <a:tcPr/>
                </a:tc>
                <a:extLst>
                  <a:ext uri="{0D108BD9-81ED-4DB2-BD59-A6C34878D82A}">
                    <a16:rowId xmlns="" xmlns:a16="http://schemas.microsoft.com/office/drawing/2014/main" val="10000"/>
                  </a:ext>
                </a:extLst>
              </a:tr>
              <a:tr h="1169928">
                <a:tc>
                  <a:txBody>
                    <a:bodyPr/>
                    <a:lstStyle/>
                    <a:p>
                      <a:endParaRPr lang="nl-NL" dirty="0"/>
                    </a:p>
                    <a:p>
                      <a:r>
                        <a:rPr lang="nl-NL" dirty="0"/>
                        <a:t>GB  K</a:t>
                      </a:r>
                    </a:p>
                    <a:p>
                      <a:endParaRPr lang="nl-NL" dirty="0"/>
                    </a:p>
                    <a:p>
                      <a:endParaRPr lang="nl-NL" dirty="0"/>
                    </a:p>
                  </a:txBody>
                  <a:tcPr/>
                </a:tc>
                <a:tc>
                  <a:txBody>
                    <a:bodyPr/>
                    <a:lstStyle/>
                    <a:p>
                      <a:endParaRPr lang="nl-NL" dirty="0">
                        <a:solidFill>
                          <a:srgbClr val="C00000"/>
                        </a:solidFill>
                      </a:endParaRPr>
                    </a:p>
                    <a:p>
                      <a:r>
                        <a:rPr lang="nl-NL" dirty="0">
                          <a:solidFill>
                            <a:srgbClr val="C00000"/>
                          </a:solidFill>
                        </a:rPr>
                        <a:t>F</a:t>
                      </a:r>
                    </a:p>
                  </a:txBody>
                  <a:tcPr/>
                </a:tc>
                <a:tc>
                  <a:txBody>
                    <a:bodyPr/>
                    <a:lstStyle/>
                    <a:p>
                      <a:endParaRPr lang="nl-NL" dirty="0">
                        <a:solidFill>
                          <a:srgbClr val="FFC000"/>
                        </a:solidFill>
                      </a:endParaRPr>
                    </a:p>
                    <a:p>
                      <a:r>
                        <a:rPr lang="nl-NL" dirty="0">
                          <a:solidFill>
                            <a:srgbClr val="FFC000"/>
                          </a:solidFill>
                        </a:rPr>
                        <a:t>K o L</a:t>
                      </a:r>
                    </a:p>
                    <a:p>
                      <a:r>
                        <a:rPr lang="nl-NL" dirty="0">
                          <a:solidFill>
                            <a:srgbClr val="FFC000"/>
                          </a:solidFill>
                        </a:rPr>
                        <a:t>werkboek</a:t>
                      </a:r>
                    </a:p>
                  </a:txBody>
                  <a:tcPr/>
                </a:tc>
                <a:tc>
                  <a:txBody>
                    <a:bodyPr/>
                    <a:lstStyle/>
                    <a:p>
                      <a:endParaRPr lang="nl-NL" dirty="0">
                        <a:solidFill>
                          <a:srgbClr val="00B0F0"/>
                        </a:solidFill>
                      </a:endParaRPr>
                    </a:p>
                    <a:p>
                      <a:r>
                        <a:rPr lang="nl-NL" dirty="0">
                          <a:solidFill>
                            <a:srgbClr val="00B0F0"/>
                          </a:solidFill>
                        </a:rPr>
                        <a:t>F </a:t>
                      </a:r>
                    </a:p>
                  </a:txBody>
                  <a:tcPr/>
                </a:tc>
                <a:tc>
                  <a:txBody>
                    <a:bodyPr/>
                    <a:lstStyle/>
                    <a:p>
                      <a:endParaRPr lang="nl-NL" dirty="0"/>
                    </a:p>
                    <a:p>
                      <a:r>
                        <a:rPr lang="nl-NL" dirty="0">
                          <a:solidFill>
                            <a:srgbClr val="00B050"/>
                          </a:solidFill>
                        </a:rPr>
                        <a:t>F</a:t>
                      </a:r>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dirty="0"/>
                    </a:p>
                  </a:txBody>
                  <a:tcPr/>
                </a:tc>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 xmlns:a16="http://schemas.microsoft.com/office/drawing/2014/main" val="10001"/>
                  </a:ext>
                </a:extLst>
              </a:tr>
              <a:tr h="370840">
                <a:tc>
                  <a:txBody>
                    <a:bodyPr/>
                    <a:lstStyle/>
                    <a:p>
                      <a:r>
                        <a:rPr lang="nl-NL" dirty="0"/>
                        <a:t>GB M</a:t>
                      </a:r>
                    </a:p>
                    <a:p>
                      <a:endParaRPr lang="nl-NL" dirty="0"/>
                    </a:p>
                    <a:p>
                      <a:endParaRPr lang="nl-NL" dirty="0"/>
                    </a:p>
                  </a:txBody>
                  <a:tcPr/>
                </a:tc>
                <a:tc>
                  <a:txBody>
                    <a:bodyPr/>
                    <a:lstStyle/>
                    <a:p>
                      <a:r>
                        <a:rPr lang="nl-NL" dirty="0">
                          <a:solidFill>
                            <a:srgbClr val="C00000"/>
                          </a:solidFill>
                        </a:rPr>
                        <a:t>F</a:t>
                      </a:r>
                    </a:p>
                  </a:txBody>
                  <a:tcPr/>
                </a:tc>
                <a:tc>
                  <a:txBody>
                    <a:bodyPr/>
                    <a:lstStyle/>
                    <a:p>
                      <a:r>
                        <a:rPr lang="nl-NL" dirty="0">
                          <a:solidFill>
                            <a:srgbClr val="C00000"/>
                          </a:solidFill>
                        </a:rPr>
                        <a:t>F</a:t>
                      </a:r>
                    </a:p>
                  </a:txBody>
                  <a:tcPr/>
                </a:tc>
                <a:tc>
                  <a:txBody>
                    <a:bodyPr/>
                    <a:lstStyle/>
                    <a:p>
                      <a:r>
                        <a:rPr lang="nl-NL" dirty="0">
                          <a:solidFill>
                            <a:srgbClr val="FFC000"/>
                          </a:solidFill>
                        </a:rPr>
                        <a:t>K o L</a:t>
                      </a:r>
                    </a:p>
                    <a:p>
                      <a:r>
                        <a:rPr lang="nl-NL" dirty="0">
                          <a:solidFill>
                            <a:srgbClr val="FFC000"/>
                          </a:solidFill>
                        </a:rPr>
                        <a:t>werkboek</a:t>
                      </a:r>
                    </a:p>
                  </a:txBody>
                  <a:tcPr/>
                </a:tc>
                <a:tc>
                  <a:txBody>
                    <a:bodyPr/>
                    <a:lstStyle/>
                    <a:p>
                      <a:r>
                        <a:rPr lang="nl-NL" dirty="0">
                          <a:solidFill>
                            <a:srgbClr val="00B0F0"/>
                          </a:solidFill>
                        </a:rPr>
                        <a:t>F</a:t>
                      </a:r>
                    </a:p>
                  </a:txBody>
                  <a:tcPr/>
                </a:tc>
                <a:tc>
                  <a:txBody>
                    <a:bodyPr/>
                    <a:lstStyle/>
                    <a:p>
                      <a:r>
                        <a:rPr lang="nl-NL" dirty="0">
                          <a:solidFill>
                            <a:srgbClr val="FFC000"/>
                          </a:solidFill>
                        </a:rPr>
                        <a:t>K o L</a:t>
                      </a:r>
                    </a:p>
                    <a:p>
                      <a:r>
                        <a:rPr lang="nl-NL" dirty="0">
                          <a:solidFill>
                            <a:srgbClr val="FFC000"/>
                          </a:solidFill>
                        </a:rPr>
                        <a:t>werkboek</a:t>
                      </a:r>
                    </a:p>
                  </a:txBody>
                  <a:tcPr/>
                </a:tc>
                <a:tc>
                  <a:txBody>
                    <a:bodyPr/>
                    <a:lstStyle/>
                    <a:p>
                      <a:r>
                        <a:rPr lang="nl-NL" dirty="0">
                          <a:solidFill>
                            <a:srgbClr val="00B050"/>
                          </a:solidFill>
                        </a:rPr>
                        <a:t>F</a:t>
                      </a:r>
                    </a:p>
                  </a:txBody>
                  <a:tcPr/>
                </a:tc>
                <a:tc>
                  <a:txBody>
                    <a:bodyPr/>
                    <a:lstStyle/>
                    <a:p>
                      <a:r>
                        <a:rPr lang="nl-NL" dirty="0">
                          <a:solidFill>
                            <a:srgbClr val="00B050"/>
                          </a:solidFill>
                        </a:rPr>
                        <a:t>F</a:t>
                      </a:r>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 xmlns:a16="http://schemas.microsoft.com/office/drawing/2014/main" val="10002"/>
                  </a:ext>
                </a:extLst>
              </a:tr>
              <a:tr h="370840">
                <a:tc>
                  <a:txBody>
                    <a:bodyPr/>
                    <a:lstStyle/>
                    <a:p>
                      <a:r>
                        <a:rPr lang="nl-NL" dirty="0"/>
                        <a:t>GB   I</a:t>
                      </a:r>
                    </a:p>
                    <a:p>
                      <a:endParaRPr lang="nl-NL" dirty="0"/>
                    </a:p>
                    <a:p>
                      <a:endParaRPr lang="nl-NL" dirty="0"/>
                    </a:p>
                  </a:txBody>
                  <a:tcPr/>
                </a:tc>
                <a:tc>
                  <a:txBody>
                    <a:bodyPr/>
                    <a:lstStyle/>
                    <a:p>
                      <a:r>
                        <a:rPr lang="nl-NL" dirty="0">
                          <a:solidFill>
                            <a:srgbClr val="C00000"/>
                          </a:solidFill>
                        </a:rPr>
                        <a:t>F</a:t>
                      </a:r>
                    </a:p>
                    <a:p>
                      <a:endParaRPr lang="nl-NL" dirty="0">
                        <a:solidFill>
                          <a:srgbClr val="C00000"/>
                        </a:solidFill>
                      </a:endParaRPr>
                    </a:p>
                    <a:p>
                      <a:endParaRPr lang="nl-NL" dirty="0">
                        <a:solidFill>
                          <a:srgbClr val="C00000"/>
                        </a:solidFill>
                      </a:endParaRPr>
                    </a:p>
                    <a:p>
                      <a:endParaRPr lang="nl-NL" dirty="0">
                        <a:solidFill>
                          <a:srgbClr val="C00000"/>
                        </a:solidFill>
                      </a:endParaRPr>
                    </a:p>
                    <a:p>
                      <a:r>
                        <a:rPr lang="nl-NL" dirty="0">
                          <a:solidFill>
                            <a:srgbClr val="C00000"/>
                          </a:solidFill>
                        </a:rPr>
                        <a:t>Orde</a:t>
                      </a:r>
                    </a:p>
                    <a:p>
                      <a:r>
                        <a:rPr lang="nl-NL" dirty="0">
                          <a:solidFill>
                            <a:srgbClr val="C00000"/>
                          </a:solidFill>
                        </a:rPr>
                        <a:t>over</a:t>
                      </a:r>
                    </a:p>
                    <a:p>
                      <a:r>
                        <a:rPr lang="nl-NL" dirty="0" err="1">
                          <a:solidFill>
                            <a:srgbClr val="C00000"/>
                          </a:solidFill>
                        </a:rPr>
                        <a:t>Eige</a:t>
                      </a:r>
                      <a:endParaRPr lang="nl-NL" dirty="0">
                        <a:solidFill>
                          <a:srgbClr val="C00000"/>
                        </a:solidFill>
                      </a:endParaRPr>
                    </a:p>
                    <a:p>
                      <a:r>
                        <a:rPr lang="nl-NL" dirty="0">
                          <a:solidFill>
                            <a:srgbClr val="C00000"/>
                          </a:solidFill>
                        </a:rPr>
                        <a:t>aan</a:t>
                      </a:r>
                    </a:p>
                  </a:txBody>
                  <a:tcPr/>
                </a:tc>
                <a:tc>
                  <a:txBody>
                    <a:bodyPr/>
                    <a:lstStyle/>
                    <a:p>
                      <a:r>
                        <a:rPr lang="nl-NL" dirty="0">
                          <a:solidFill>
                            <a:srgbClr val="C00000"/>
                          </a:solidFill>
                        </a:rPr>
                        <a:t>F</a:t>
                      </a:r>
                    </a:p>
                    <a:p>
                      <a:endParaRPr lang="nl-NL" dirty="0">
                        <a:solidFill>
                          <a:srgbClr val="C00000"/>
                        </a:solidFill>
                      </a:endParaRPr>
                    </a:p>
                    <a:p>
                      <a:endParaRPr lang="nl-NL" dirty="0">
                        <a:solidFill>
                          <a:srgbClr val="C00000"/>
                        </a:solidFill>
                      </a:endParaRPr>
                    </a:p>
                    <a:p>
                      <a:endParaRPr lang="nl-NL" dirty="0">
                        <a:solidFill>
                          <a:srgbClr val="C00000"/>
                        </a:solidFill>
                      </a:endParaRPr>
                    </a:p>
                    <a:p>
                      <a:r>
                        <a:rPr lang="nl-NL" dirty="0" err="1">
                          <a:solidFill>
                            <a:srgbClr val="C00000"/>
                          </a:solidFill>
                        </a:rPr>
                        <a:t>nen</a:t>
                      </a:r>
                      <a:endParaRPr lang="nl-NL" dirty="0">
                        <a:solidFill>
                          <a:srgbClr val="C00000"/>
                        </a:solidFill>
                      </a:endParaRPr>
                    </a:p>
                    <a:p>
                      <a:r>
                        <a:rPr lang="nl-NL" dirty="0">
                          <a:solidFill>
                            <a:srgbClr val="C00000"/>
                          </a:solidFill>
                        </a:rPr>
                        <a:t>zicht</a:t>
                      </a:r>
                    </a:p>
                    <a:p>
                      <a:r>
                        <a:rPr lang="nl-NL" dirty="0">
                          <a:solidFill>
                            <a:srgbClr val="C00000"/>
                          </a:solidFill>
                        </a:rPr>
                        <a:t>n deel</a:t>
                      </a:r>
                    </a:p>
                  </a:txBody>
                  <a:tcPr/>
                </a:tc>
                <a:tc>
                  <a:txBody>
                    <a:bodyPr/>
                    <a:lstStyle/>
                    <a:p>
                      <a:r>
                        <a:rPr lang="nl-NL" dirty="0">
                          <a:solidFill>
                            <a:srgbClr val="FFC000"/>
                          </a:solidFill>
                        </a:rPr>
                        <a:t>K o L</a:t>
                      </a:r>
                    </a:p>
                    <a:p>
                      <a:r>
                        <a:rPr lang="nl-NL" dirty="0">
                          <a:solidFill>
                            <a:srgbClr val="FFC000"/>
                          </a:solidFill>
                        </a:rPr>
                        <a:t>Werkboek</a:t>
                      </a:r>
                    </a:p>
                    <a:p>
                      <a:endParaRPr lang="nl-NL" dirty="0">
                        <a:solidFill>
                          <a:srgbClr val="FFC000"/>
                        </a:solidFill>
                      </a:endParaRPr>
                    </a:p>
                    <a:p>
                      <a:r>
                        <a:rPr lang="nl-NL" dirty="0">
                          <a:solidFill>
                            <a:srgbClr val="FFC000"/>
                          </a:solidFill>
                        </a:rPr>
                        <a:t>Pt</a:t>
                      </a:r>
                    </a:p>
                    <a:p>
                      <a:r>
                        <a:rPr lang="nl-NL" dirty="0">
                          <a:solidFill>
                            <a:srgbClr val="FFC000"/>
                          </a:solidFill>
                        </a:rPr>
                        <a:t>ver-</a:t>
                      </a:r>
                    </a:p>
                    <a:p>
                      <a:r>
                        <a:rPr lang="nl-NL" dirty="0">
                          <a:solidFill>
                            <a:srgbClr val="FFC000"/>
                          </a:solidFill>
                        </a:rPr>
                        <a:t>der</a:t>
                      </a:r>
                    </a:p>
                    <a:p>
                      <a:r>
                        <a:rPr lang="nl-NL" dirty="0">
                          <a:solidFill>
                            <a:srgbClr val="FFC000"/>
                          </a:solidFill>
                        </a:rPr>
                        <a:t>thuis</a:t>
                      </a:r>
                    </a:p>
                    <a:p>
                      <a:endParaRPr lang="nl-NL" dirty="0"/>
                    </a:p>
                    <a:p>
                      <a:endParaRPr lang="nl-NL" dirty="0"/>
                    </a:p>
                    <a:p>
                      <a:endParaRPr lang="nl-NL" dirty="0"/>
                    </a:p>
                    <a:p>
                      <a:endParaRPr lang="nl-NL" dirty="0"/>
                    </a:p>
                    <a:p>
                      <a:endParaRPr lang="nl-NL" dirty="0"/>
                    </a:p>
                  </a:txBody>
                  <a:tcPr/>
                </a:tc>
                <a:tc>
                  <a:txBody>
                    <a:bodyPr/>
                    <a:lstStyle/>
                    <a:p>
                      <a:r>
                        <a:rPr lang="nl-NL" dirty="0">
                          <a:solidFill>
                            <a:srgbClr val="00B0F0"/>
                          </a:solidFill>
                        </a:rPr>
                        <a:t>F</a:t>
                      </a:r>
                    </a:p>
                    <a:p>
                      <a:endParaRPr lang="nl-NL" dirty="0">
                        <a:solidFill>
                          <a:srgbClr val="00B0F0"/>
                        </a:solidFill>
                      </a:endParaRPr>
                    </a:p>
                    <a:p>
                      <a:endParaRPr lang="nl-NL" dirty="0">
                        <a:solidFill>
                          <a:srgbClr val="00B0F0"/>
                        </a:solidFill>
                      </a:endParaRPr>
                    </a:p>
                    <a:p>
                      <a:endParaRPr lang="nl-NL" dirty="0">
                        <a:solidFill>
                          <a:srgbClr val="00B0F0"/>
                        </a:solidFill>
                      </a:endParaRPr>
                    </a:p>
                    <a:p>
                      <a:r>
                        <a:rPr lang="nl-NL" dirty="0">
                          <a:solidFill>
                            <a:srgbClr val="00B0F0"/>
                          </a:solidFill>
                        </a:rPr>
                        <a:t>Beel</a:t>
                      </a:r>
                    </a:p>
                    <a:p>
                      <a:r>
                        <a:rPr lang="nl-NL" dirty="0">
                          <a:solidFill>
                            <a:srgbClr val="00B0F0"/>
                          </a:solidFill>
                        </a:rPr>
                        <a:t>Ster</a:t>
                      </a:r>
                    </a:p>
                    <a:p>
                      <a:r>
                        <a:rPr lang="nl-NL" dirty="0">
                          <a:solidFill>
                            <a:srgbClr val="00B0F0"/>
                          </a:solidFill>
                        </a:rPr>
                        <a:t>Doel</a:t>
                      </a:r>
                    </a:p>
                    <a:p>
                      <a:r>
                        <a:rPr lang="nl-NL" dirty="0">
                          <a:solidFill>
                            <a:srgbClr val="00B0F0"/>
                          </a:solidFill>
                        </a:rPr>
                        <a:t>aan</a:t>
                      </a:r>
                    </a:p>
                    <a:p>
                      <a:endParaRPr lang="nl-NL" dirty="0">
                        <a:solidFill>
                          <a:srgbClr val="00B0F0"/>
                        </a:solidFill>
                      </a:endParaRPr>
                    </a:p>
                    <a:p>
                      <a:endParaRPr lang="nl-NL" dirty="0">
                        <a:solidFill>
                          <a:srgbClr val="00B0F0"/>
                        </a:solidFill>
                      </a:endParaRPr>
                    </a:p>
                    <a:p>
                      <a:endParaRPr lang="nl-NL" dirty="0">
                        <a:solidFill>
                          <a:srgbClr val="00B0F0"/>
                        </a:solidFill>
                      </a:endParaRPr>
                    </a:p>
                    <a:p>
                      <a:endParaRPr lang="nl-NL" dirty="0">
                        <a:solidFill>
                          <a:srgbClr val="00B0F0"/>
                        </a:solidFill>
                      </a:endParaRPr>
                    </a:p>
                  </a:txBody>
                  <a:tcPr/>
                </a:tc>
                <a:tc>
                  <a:txBody>
                    <a:bodyPr/>
                    <a:lstStyle/>
                    <a:p>
                      <a:r>
                        <a:rPr lang="nl-NL" dirty="0">
                          <a:solidFill>
                            <a:srgbClr val="00B0F0"/>
                          </a:solidFill>
                        </a:rPr>
                        <a:t>F</a:t>
                      </a:r>
                    </a:p>
                    <a:p>
                      <a:endParaRPr lang="nl-NL" dirty="0">
                        <a:solidFill>
                          <a:srgbClr val="00B0F0"/>
                        </a:solidFill>
                      </a:endParaRPr>
                    </a:p>
                    <a:p>
                      <a:endParaRPr lang="nl-NL" dirty="0">
                        <a:solidFill>
                          <a:srgbClr val="00B0F0"/>
                        </a:solidFill>
                      </a:endParaRPr>
                    </a:p>
                    <a:p>
                      <a:endParaRPr lang="nl-NL" dirty="0">
                        <a:solidFill>
                          <a:srgbClr val="00B0F0"/>
                        </a:solidFill>
                      </a:endParaRPr>
                    </a:p>
                    <a:p>
                      <a:r>
                        <a:rPr lang="nl-NL" dirty="0">
                          <a:solidFill>
                            <a:srgbClr val="00B0F0"/>
                          </a:solidFill>
                        </a:rPr>
                        <a:t>d ver</a:t>
                      </a:r>
                    </a:p>
                    <a:p>
                      <a:r>
                        <a:rPr lang="nl-NL" dirty="0">
                          <a:solidFill>
                            <a:srgbClr val="00B0F0"/>
                          </a:solidFill>
                        </a:rPr>
                        <a:t>ken</a:t>
                      </a:r>
                    </a:p>
                    <a:p>
                      <a:r>
                        <a:rPr lang="nl-NL" dirty="0">
                          <a:solidFill>
                            <a:srgbClr val="00B0F0"/>
                          </a:solidFill>
                        </a:rPr>
                        <a:t>en +</a:t>
                      </a:r>
                    </a:p>
                    <a:p>
                      <a:r>
                        <a:rPr lang="nl-NL" dirty="0">
                          <a:solidFill>
                            <a:srgbClr val="00B0F0"/>
                          </a:solidFill>
                        </a:rPr>
                        <a:t>zet</a:t>
                      </a:r>
                    </a:p>
                  </a:txBody>
                  <a:tcPr/>
                </a:tc>
                <a:tc>
                  <a:txBody>
                    <a:bodyPr/>
                    <a:lstStyle/>
                    <a:p>
                      <a:r>
                        <a:rPr lang="nl-NL" dirty="0">
                          <a:solidFill>
                            <a:srgbClr val="FFC000"/>
                          </a:solidFill>
                        </a:rPr>
                        <a:t>K o L</a:t>
                      </a:r>
                    </a:p>
                    <a:p>
                      <a:r>
                        <a:rPr lang="nl-NL" dirty="0">
                          <a:solidFill>
                            <a:srgbClr val="FFC000"/>
                          </a:solidFill>
                        </a:rPr>
                        <a:t>Werkboek</a:t>
                      </a:r>
                    </a:p>
                    <a:p>
                      <a:endParaRPr lang="nl-NL" dirty="0">
                        <a:solidFill>
                          <a:srgbClr val="FFC000"/>
                        </a:solidFill>
                      </a:endParaRPr>
                    </a:p>
                    <a:p>
                      <a:r>
                        <a:rPr lang="nl-NL" dirty="0">
                          <a:solidFill>
                            <a:srgbClr val="FFC000"/>
                          </a:solidFill>
                        </a:rPr>
                        <a:t>Pt</a:t>
                      </a:r>
                    </a:p>
                    <a:p>
                      <a:r>
                        <a:rPr lang="nl-NL" dirty="0">
                          <a:solidFill>
                            <a:srgbClr val="FFC000"/>
                          </a:solidFill>
                        </a:rPr>
                        <a:t>ver-</a:t>
                      </a:r>
                    </a:p>
                    <a:p>
                      <a:r>
                        <a:rPr lang="nl-NL" dirty="0">
                          <a:solidFill>
                            <a:srgbClr val="FFC000"/>
                          </a:solidFill>
                        </a:rPr>
                        <a:t>der</a:t>
                      </a:r>
                    </a:p>
                    <a:p>
                      <a:r>
                        <a:rPr lang="nl-NL" dirty="0">
                          <a:solidFill>
                            <a:srgbClr val="FFC000"/>
                          </a:solidFill>
                        </a:rPr>
                        <a:t>thuis</a:t>
                      </a:r>
                    </a:p>
                    <a:p>
                      <a:endParaRPr lang="nl-NL" dirty="0"/>
                    </a:p>
                  </a:txBody>
                  <a:tcPr/>
                </a:tc>
                <a:tc>
                  <a:txBody>
                    <a:bodyPr/>
                    <a:lstStyle/>
                    <a:p>
                      <a:r>
                        <a:rPr lang="nl-NL" dirty="0">
                          <a:solidFill>
                            <a:srgbClr val="00B050"/>
                          </a:solidFill>
                        </a:rPr>
                        <a:t>F</a:t>
                      </a:r>
                    </a:p>
                    <a:p>
                      <a:endParaRPr lang="nl-NL" dirty="0">
                        <a:solidFill>
                          <a:srgbClr val="00B050"/>
                        </a:solidFill>
                      </a:endParaRPr>
                    </a:p>
                    <a:p>
                      <a:endParaRPr lang="nl-NL" dirty="0">
                        <a:solidFill>
                          <a:srgbClr val="00B050"/>
                        </a:solidFill>
                      </a:endParaRPr>
                    </a:p>
                    <a:p>
                      <a:endParaRPr lang="nl-NL" dirty="0">
                        <a:solidFill>
                          <a:srgbClr val="00B050"/>
                        </a:solidFill>
                      </a:endParaRPr>
                    </a:p>
                    <a:p>
                      <a:r>
                        <a:rPr lang="nl-NL" dirty="0">
                          <a:solidFill>
                            <a:srgbClr val="00B050"/>
                          </a:solidFill>
                        </a:rPr>
                        <a:t>Toep</a:t>
                      </a:r>
                    </a:p>
                    <a:p>
                      <a:r>
                        <a:rPr lang="nl-NL" dirty="0" err="1">
                          <a:solidFill>
                            <a:srgbClr val="00B050"/>
                          </a:solidFill>
                        </a:rPr>
                        <a:t>tech</a:t>
                      </a:r>
                      <a:endParaRPr lang="nl-NL" dirty="0">
                        <a:solidFill>
                          <a:srgbClr val="00B050"/>
                        </a:solidFill>
                      </a:endParaRPr>
                    </a:p>
                  </a:txBody>
                  <a:tcPr/>
                </a:tc>
                <a:tc>
                  <a:txBody>
                    <a:bodyPr/>
                    <a:lstStyle/>
                    <a:p>
                      <a:r>
                        <a:rPr lang="nl-NL" dirty="0">
                          <a:solidFill>
                            <a:srgbClr val="00B050"/>
                          </a:solidFill>
                        </a:rPr>
                        <a:t>F</a:t>
                      </a:r>
                    </a:p>
                    <a:p>
                      <a:endParaRPr lang="nl-NL" dirty="0">
                        <a:solidFill>
                          <a:srgbClr val="00B050"/>
                        </a:solidFill>
                      </a:endParaRPr>
                    </a:p>
                    <a:p>
                      <a:endParaRPr lang="nl-NL" dirty="0">
                        <a:solidFill>
                          <a:srgbClr val="00B050"/>
                        </a:solidFill>
                      </a:endParaRPr>
                    </a:p>
                    <a:p>
                      <a:endParaRPr lang="nl-NL" dirty="0">
                        <a:solidFill>
                          <a:srgbClr val="00B050"/>
                        </a:solidFill>
                      </a:endParaRPr>
                    </a:p>
                    <a:p>
                      <a:r>
                        <a:rPr lang="nl-NL" dirty="0">
                          <a:solidFill>
                            <a:srgbClr val="00B050"/>
                          </a:solidFill>
                        </a:rPr>
                        <a:t>assen</a:t>
                      </a:r>
                    </a:p>
                    <a:p>
                      <a:r>
                        <a:rPr lang="nl-NL" dirty="0" err="1">
                          <a:solidFill>
                            <a:srgbClr val="00B050"/>
                          </a:solidFill>
                        </a:rPr>
                        <a:t>nieken</a:t>
                      </a:r>
                      <a:endParaRPr lang="nl-NL" dirty="0">
                        <a:solidFill>
                          <a:srgbClr val="00B050"/>
                        </a:solidFill>
                      </a:endParaRPr>
                    </a:p>
                  </a:txBody>
                  <a:tcPr/>
                </a:tc>
                <a:tc>
                  <a:txBody>
                    <a:bodyPr/>
                    <a:lstStyle/>
                    <a:p>
                      <a:r>
                        <a:rPr lang="nl-NL" dirty="0">
                          <a:solidFill>
                            <a:srgbClr val="FFC000"/>
                          </a:solidFill>
                        </a:rPr>
                        <a:t>K o L</a:t>
                      </a:r>
                    </a:p>
                    <a:p>
                      <a:r>
                        <a:rPr lang="nl-NL" dirty="0">
                          <a:solidFill>
                            <a:srgbClr val="FFC000"/>
                          </a:solidFill>
                        </a:rPr>
                        <a:t>Werkboek</a:t>
                      </a:r>
                    </a:p>
                    <a:p>
                      <a:endParaRPr lang="nl-NL" dirty="0"/>
                    </a:p>
                    <a:p>
                      <a:r>
                        <a:rPr lang="nl-NL" dirty="0">
                          <a:solidFill>
                            <a:srgbClr val="FFC000"/>
                          </a:solidFill>
                        </a:rPr>
                        <a:t>Pt</a:t>
                      </a:r>
                    </a:p>
                    <a:p>
                      <a:r>
                        <a:rPr lang="nl-NL" dirty="0">
                          <a:solidFill>
                            <a:srgbClr val="FFC000"/>
                          </a:solidFill>
                        </a:rPr>
                        <a:t>ver-</a:t>
                      </a:r>
                    </a:p>
                    <a:p>
                      <a:r>
                        <a:rPr lang="nl-NL" dirty="0">
                          <a:solidFill>
                            <a:srgbClr val="FFC000"/>
                          </a:solidFill>
                        </a:rPr>
                        <a:t>der</a:t>
                      </a:r>
                    </a:p>
                    <a:p>
                      <a:r>
                        <a:rPr lang="nl-NL" dirty="0">
                          <a:solidFill>
                            <a:srgbClr val="FFC000"/>
                          </a:solidFill>
                        </a:rPr>
                        <a:t>thuis</a:t>
                      </a:r>
                      <a:endParaRPr lang="nl-NL" dirty="0"/>
                    </a:p>
                  </a:txBody>
                  <a:tcPr/>
                </a:tc>
                <a:tc>
                  <a:txBody>
                    <a:bodyPr/>
                    <a:lstStyle/>
                    <a:p>
                      <a:r>
                        <a:rPr lang="nl-NL" dirty="0">
                          <a:solidFill>
                            <a:srgbClr val="00B050"/>
                          </a:solidFill>
                        </a:rPr>
                        <a:t>F</a:t>
                      </a:r>
                    </a:p>
                    <a:p>
                      <a:endParaRPr lang="nl-NL" dirty="0">
                        <a:solidFill>
                          <a:srgbClr val="00B050"/>
                        </a:solidFill>
                      </a:endParaRPr>
                    </a:p>
                    <a:p>
                      <a:endParaRPr lang="nl-NL" dirty="0">
                        <a:solidFill>
                          <a:srgbClr val="00B050"/>
                        </a:solidFill>
                      </a:endParaRPr>
                    </a:p>
                    <a:p>
                      <a:endParaRPr lang="nl-NL" dirty="0">
                        <a:solidFill>
                          <a:srgbClr val="00B050"/>
                        </a:solidFill>
                      </a:endParaRPr>
                    </a:p>
                    <a:p>
                      <a:r>
                        <a:rPr lang="nl-NL" dirty="0">
                          <a:solidFill>
                            <a:srgbClr val="00B050"/>
                          </a:solidFill>
                        </a:rPr>
                        <a:t>toe</a:t>
                      </a:r>
                    </a:p>
                    <a:p>
                      <a:r>
                        <a:rPr lang="nl-NL" dirty="0" err="1">
                          <a:solidFill>
                            <a:srgbClr val="00B050"/>
                          </a:solidFill>
                        </a:rPr>
                        <a:t>tec</a:t>
                      </a:r>
                      <a:endParaRPr lang="nl-NL" dirty="0">
                        <a:solidFill>
                          <a:srgbClr val="00B050"/>
                        </a:solidFill>
                      </a:endParaRPr>
                    </a:p>
                  </a:txBody>
                  <a:tcPr/>
                </a:tc>
                <a:tc>
                  <a:txBody>
                    <a:bodyPr/>
                    <a:lstStyle/>
                    <a:p>
                      <a:r>
                        <a:rPr lang="nl-NL" dirty="0">
                          <a:solidFill>
                            <a:srgbClr val="00B050"/>
                          </a:solidFill>
                        </a:rPr>
                        <a:t>F</a:t>
                      </a:r>
                    </a:p>
                    <a:p>
                      <a:endParaRPr lang="nl-NL" dirty="0">
                        <a:solidFill>
                          <a:srgbClr val="00B050"/>
                        </a:solidFill>
                      </a:endParaRPr>
                    </a:p>
                    <a:p>
                      <a:endParaRPr lang="nl-NL" dirty="0">
                        <a:solidFill>
                          <a:srgbClr val="00B050"/>
                        </a:solidFill>
                      </a:endParaRPr>
                    </a:p>
                    <a:p>
                      <a:endParaRPr lang="nl-NL" dirty="0">
                        <a:solidFill>
                          <a:srgbClr val="00B050"/>
                        </a:solidFill>
                      </a:endParaRPr>
                    </a:p>
                    <a:p>
                      <a:r>
                        <a:rPr lang="nl-NL" dirty="0">
                          <a:solidFill>
                            <a:srgbClr val="00B050"/>
                          </a:solidFill>
                        </a:rPr>
                        <a:t>pass</a:t>
                      </a:r>
                    </a:p>
                    <a:p>
                      <a:r>
                        <a:rPr lang="nl-NL" dirty="0" err="1">
                          <a:solidFill>
                            <a:srgbClr val="00B050"/>
                          </a:solidFill>
                        </a:rPr>
                        <a:t>hnie</a:t>
                      </a:r>
                      <a:endParaRPr lang="nl-NL" dirty="0">
                        <a:solidFill>
                          <a:srgbClr val="00B050"/>
                        </a:solidFill>
                      </a:endParaRPr>
                    </a:p>
                    <a:p>
                      <a:endParaRPr lang="nl-NL" dirty="0">
                        <a:solidFill>
                          <a:srgbClr val="00B050"/>
                        </a:solidFill>
                      </a:endParaRP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52129050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Praktijk</a:t>
            </a:r>
          </a:p>
        </p:txBody>
      </p:sp>
      <p:sp>
        <p:nvSpPr>
          <p:cNvPr id="3" name="Tijdelijke aanduiding voor inhoud 2"/>
          <p:cNvSpPr>
            <a:spLocks noGrp="1"/>
          </p:cNvSpPr>
          <p:nvPr>
            <p:ph idx="1"/>
          </p:nvPr>
        </p:nvSpPr>
        <p:spPr/>
        <p:txBody>
          <a:bodyPr/>
          <a:lstStyle/>
          <a:p>
            <a:r>
              <a:rPr lang="nl-NL" sz="4400" dirty="0"/>
              <a:t>Uitvoering / actoren</a:t>
            </a:r>
          </a:p>
          <a:p>
            <a:endParaRPr lang="nl-NL" dirty="0"/>
          </a:p>
          <a:p>
            <a:r>
              <a:rPr lang="nl-NL" sz="4400" dirty="0"/>
              <a:t>Trans-diagnostisch  ( P &gt;  K)</a:t>
            </a:r>
          </a:p>
          <a:p>
            <a:endParaRPr lang="nl-NL" sz="4400" dirty="0"/>
          </a:p>
          <a:p>
            <a:r>
              <a:rPr lang="nl-NL" sz="4400" dirty="0"/>
              <a:t>Voorbeeld</a:t>
            </a:r>
          </a:p>
        </p:txBody>
      </p:sp>
    </p:spTree>
    <p:extLst>
      <p:ext uri="{BB962C8B-B14F-4D97-AF65-F5344CB8AC3E}">
        <p14:creationId xmlns:p14="http://schemas.microsoft.com/office/powerpoint/2010/main" val="2188497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Uitvoering: proces in de praktijk</a:t>
            </a:r>
          </a:p>
        </p:txBody>
      </p:sp>
      <p:sp>
        <p:nvSpPr>
          <p:cNvPr id="3" name="Tijdelijke aanduiding voor inhoud 2"/>
          <p:cNvSpPr>
            <a:spLocks noGrp="1"/>
          </p:cNvSpPr>
          <p:nvPr>
            <p:ph idx="1"/>
          </p:nvPr>
        </p:nvSpPr>
        <p:spPr/>
        <p:txBody>
          <a:bodyPr>
            <a:normAutofit fontScale="92500"/>
          </a:bodyPr>
          <a:lstStyle/>
          <a:p>
            <a:r>
              <a:rPr lang="nl-NL" dirty="0"/>
              <a:t>1. overzicht herstellen  </a:t>
            </a:r>
          </a:p>
          <a:p>
            <a:r>
              <a:rPr lang="nl-NL" sz="2400" dirty="0"/>
              <a:t>Kop schema; vragenlijsten; werkhypotheses</a:t>
            </a:r>
          </a:p>
          <a:p>
            <a:r>
              <a:rPr lang="nl-NL" dirty="0"/>
              <a:t>2. Inzicht verschaffen</a:t>
            </a:r>
          </a:p>
          <a:p>
            <a:r>
              <a:rPr lang="nl-NL" dirty="0"/>
              <a:t> </a:t>
            </a:r>
            <a:r>
              <a:rPr lang="nl-NL" sz="2400" dirty="0"/>
              <a:t>K  =  O  x  P</a:t>
            </a:r>
          </a:p>
          <a:p>
            <a:r>
              <a:rPr lang="nl-NL" dirty="0"/>
              <a:t>3. Doelen formuleren</a:t>
            </a:r>
          </a:p>
          <a:p>
            <a:r>
              <a:rPr lang="nl-NL" sz="2400" dirty="0"/>
              <a:t>In principe op elk element. Primaat = “P “</a:t>
            </a:r>
          </a:p>
          <a:p>
            <a:r>
              <a:rPr lang="nl-NL" dirty="0"/>
              <a:t>4. Uitvoeren</a:t>
            </a:r>
          </a:p>
          <a:p>
            <a:r>
              <a:rPr lang="nl-NL" sz="2600" dirty="0"/>
              <a:t>Zoveel mogelijk patiënt zelf</a:t>
            </a:r>
          </a:p>
          <a:p>
            <a:r>
              <a:rPr lang="nl-NL" sz="2600" dirty="0"/>
              <a:t>Leerprincipes: afkijken / imiteren; doen; verstand gebruiken</a:t>
            </a:r>
          </a:p>
        </p:txBody>
      </p:sp>
    </p:spTree>
    <p:extLst>
      <p:ext uri="{BB962C8B-B14F-4D97-AF65-F5344CB8AC3E}">
        <p14:creationId xmlns:p14="http://schemas.microsoft.com/office/powerpoint/2010/main" val="1317559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27FF7EF-64A7-482B-9FFC-77EFBF5029C3}"/>
              </a:ext>
            </a:extLst>
          </p:cNvPr>
          <p:cNvSpPr>
            <a:spLocks noGrp="1"/>
          </p:cNvSpPr>
          <p:nvPr>
            <p:ph type="title"/>
          </p:nvPr>
        </p:nvSpPr>
        <p:spPr>
          <a:xfrm>
            <a:off x="341086" y="42409"/>
            <a:ext cx="8229600" cy="715962"/>
          </a:xfrm>
        </p:spPr>
        <p:txBody>
          <a:bodyPr>
            <a:normAutofit fontScale="90000"/>
          </a:bodyPr>
          <a:lstStyle/>
          <a:p>
            <a:r>
              <a:rPr lang="nl-NL" dirty="0"/>
              <a:t>Het stress - kwetsbaarheidsmodel</a:t>
            </a:r>
          </a:p>
        </p:txBody>
      </p:sp>
      <p:sp>
        <p:nvSpPr>
          <p:cNvPr id="3" name="Tijdelijke aanduiding voor inhoud 2">
            <a:extLst>
              <a:ext uri="{FF2B5EF4-FFF2-40B4-BE49-F238E27FC236}">
                <a16:creationId xmlns="" xmlns:a16="http://schemas.microsoft.com/office/drawing/2014/main" id="{5F09E9F9-60B5-41E9-85FA-C2C9AD1F2797}"/>
              </a:ext>
            </a:extLst>
          </p:cNvPr>
          <p:cNvSpPr>
            <a:spLocks noGrp="1"/>
          </p:cNvSpPr>
          <p:nvPr>
            <p:ph idx="1"/>
          </p:nvPr>
        </p:nvSpPr>
        <p:spPr>
          <a:xfrm>
            <a:off x="457199" y="1600200"/>
            <a:ext cx="12832597" cy="7241541"/>
          </a:xfrm>
        </p:spPr>
        <p:txBody>
          <a:bodyPr/>
          <a:lstStyle/>
          <a:p>
            <a:endParaRPr lang="nl-NL" dirty="0"/>
          </a:p>
        </p:txBody>
      </p:sp>
      <p:sp>
        <p:nvSpPr>
          <p:cNvPr id="4" name="Rectangle 2">
            <a:extLst>
              <a:ext uri="{FF2B5EF4-FFF2-40B4-BE49-F238E27FC236}">
                <a16:creationId xmlns="" xmlns:a16="http://schemas.microsoft.com/office/drawing/2014/main" id="{8302C3D6-A33F-457B-9D55-D6815EDD4E66}"/>
              </a:ext>
            </a:extLst>
          </p:cNvPr>
          <p:cNvSpPr>
            <a:spLocks noChangeArrowheads="1"/>
          </p:cNvSpPr>
          <p:nvPr/>
        </p:nvSpPr>
        <p:spPr bwMode="auto">
          <a:xfrm>
            <a:off x="-1" y="-1"/>
            <a:ext cx="1425844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nl-NL"/>
          </a:p>
        </p:txBody>
      </p:sp>
      <p:graphicFrame>
        <p:nvGraphicFramePr>
          <p:cNvPr id="5" name="Object 4">
            <a:extLst>
              <a:ext uri="{FF2B5EF4-FFF2-40B4-BE49-F238E27FC236}">
                <a16:creationId xmlns="" xmlns:a16="http://schemas.microsoft.com/office/drawing/2014/main" id="{6903720F-8827-4714-B3E8-5F52AF31E691}"/>
              </a:ext>
            </a:extLst>
          </p:cNvPr>
          <p:cNvGraphicFramePr>
            <a:graphicFrameLocks/>
          </p:cNvGraphicFramePr>
          <p:nvPr>
            <p:extLst>
              <p:ext uri="{D42A27DB-BD31-4B8C-83A1-F6EECF244321}">
                <p14:modId xmlns:p14="http://schemas.microsoft.com/office/powerpoint/2010/main" val="2932874351"/>
              </p:ext>
            </p:extLst>
          </p:nvPr>
        </p:nvGraphicFramePr>
        <p:xfrm>
          <a:off x="381000" y="685800"/>
          <a:ext cx="8763000" cy="6400800"/>
        </p:xfrm>
        <a:graphic>
          <a:graphicData uri="http://schemas.openxmlformats.org/presentationml/2006/ole">
            <mc:AlternateContent xmlns:mc="http://schemas.openxmlformats.org/markup-compatibility/2006">
              <mc:Choice xmlns:v="urn:schemas-microsoft-com:vml" Requires="v">
                <p:oleObj spid="_x0000_s2065" r:id="rId3" imgW="0" imgH="0" progId="StaticMetafile">
                  <p:embed/>
                </p:oleObj>
              </mc:Choice>
              <mc:Fallback>
                <p:oleObj r:id="rId3" imgW="0" imgH="0" progId="StaticMetafile">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685800"/>
                        <a:ext cx="8763000" cy="6400800"/>
                      </a:xfrm>
                      <a:prstGeom prst="rect">
                        <a:avLst/>
                      </a:prstGeom>
                      <a:solidFill>
                        <a:srgbClr val="FFFFFF"/>
                      </a:solidFill>
                      <a:ln>
                        <a:noFill/>
                      </a:ln>
                    </p:spPr>
                  </p:pic>
                </p:oleObj>
              </mc:Fallback>
            </mc:AlternateContent>
          </a:graphicData>
        </a:graphic>
      </p:graphicFrame>
    </p:spTree>
    <p:extLst>
      <p:ext uri="{BB962C8B-B14F-4D97-AF65-F5344CB8AC3E}">
        <p14:creationId xmlns:p14="http://schemas.microsoft.com/office/powerpoint/2010/main" val="3783114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onderbouw je die stappen ?</a:t>
            </a:r>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162104602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Casus concept. (stap 1 en 2)</a:t>
            </a:r>
            <a:endParaRPr lang="nl-NL" dirty="0"/>
          </a:p>
        </p:txBody>
      </p:sp>
      <p:sp>
        <p:nvSpPr>
          <p:cNvPr id="3" name="Tijdelijke aanduiding voor inhoud 2"/>
          <p:cNvSpPr>
            <a:spLocks noGrp="1"/>
          </p:cNvSpPr>
          <p:nvPr>
            <p:ph idx="1"/>
          </p:nvPr>
        </p:nvSpPr>
        <p:spPr/>
        <p:txBody>
          <a:bodyPr/>
          <a:lstStyle/>
          <a:p>
            <a:r>
              <a:rPr lang="nl-NL" dirty="0" smtClean="0"/>
              <a:t>Werk eigen casus uit</a:t>
            </a:r>
          </a:p>
          <a:p>
            <a:r>
              <a:rPr lang="nl-NL" dirty="0" smtClean="0"/>
              <a:t>Denk aan:</a:t>
            </a:r>
          </a:p>
          <a:p>
            <a:pPr lvl="1"/>
            <a:r>
              <a:rPr lang="nl-NL" dirty="0" smtClean="0"/>
              <a:t>Veiligheid; complexiteit</a:t>
            </a:r>
          </a:p>
          <a:p>
            <a:pPr lvl="1"/>
            <a:r>
              <a:rPr lang="nl-NL" dirty="0" smtClean="0"/>
              <a:t>Bij “P” hou onderscheid: zelf- en wereldbeeld enerzijds en de daarop gebaseerde </a:t>
            </a:r>
            <a:r>
              <a:rPr lang="nl-NL" dirty="0" err="1" smtClean="0"/>
              <a:t>hanterings</a:t>
            </a:r>
            <a:r>
              <a:rPr lang="nl-NL" dirty="0" smtClean="0"/>
              <a:t> -/ </a:t>
            </a:r>
            <a:r>
              <a:rPr lang="nl-NL" dirty="0" err="1" smtClean="0"/>
              <a:t>copingstrategie</a:t>
            </a:r>
            <a:r>
              <a:rPr lang="nl-NL" dirty="0" smtClean="0"/>
              <a:t> uit elkaar</a:t>
            </a:r>
          </a:p>
          <a:p>
            <a:pPr lvl="1"/>
            <a:r>
              <a:rPr lang="nl-NL" dirty="0" smtClean="0"/>
              <a:t>Werk uit in beschrijvende diagnose</a:t>
            </a:r>
          </a:p>
          <a:p>
            <a:pPr lvl="1"/>
            <a:r>
              <a:rPr lang="nl-NL" dirty="0" smtClean="0"/>
              <a:t>Geef aan hoe je KOP – online hierbij inzet</a:t>
            </a:r>
            <a:endParaRPr lang="nl-NL" dirty="0"/>
          </a:p>
        </p:txBody>
      </p:sp>
    </p:spTree>
    <p:extLst>
      <p:ext uri="{BB962C8B-B14F-4D97-AF65-F5344CB8AC3E}">
        <p14:creationId xmlns:p14="http://schemas.microsoft.com/office/powerpoint/2010/main" val="13737884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Doelen (stap 3)</a:t>
            </a:r>
            <a:endParaRPr lang="nl-NL" dirty="0"/>
          </a:p>
        </p:txBody>
      </p:sp>
      <p:sp>
        <p:nvSpPr>
          <p:cNvPr id="3" name="Tijdelijke aanduiding voor inhoud 2"/>
          <p:cNvSpPr>
            <a:spLocks noGrp="1"/>
          </p:cNvSpPr>
          <p:nvPr>
            <p:ph idx="1"/>
          </p:nvPr>
        </p:nvSpPr>
        <p:spPr/>
        <p:txBody>
          <a:bodyPr/>
          <a:lstStyle/>
          <a:p>
            <a:r>
              <a:rPr lang="nl-NL" dirty="0" smtClean="0"/>
              <a:t>Onderscheid: korte en lange termijn</a:t>
            </a:r>
          </a:p>
          <a:p>
            <a:r>
              <a:rPr lang="nl-NL" dirty="0" smtClean="0"/>
              <a:t>Stimuleer zelfwerkzaamheid (KOP online; </a:t>
            </a:r>
            <a:r>
              <a:rPr lang="nl-NL" dirty="0" err="1" smtClean="0"/>
              <a:t>app’s</a:t>
            </a:r>
            <a:r>
              <a:rPr lang="nl-NL" dirty="0" smtClean="0"/>
              <a:t>)</a:t>
            </a:r>
          </a:p>
          <a:p>
            <a:r>
              <a:rPr lang="nl-NL" dirty="0" smtClean="0"/>
              <a:t>Hoe evalueer je? </a:t>
            </a:r>
            <a:endParaRPr lang="nl-NL" dirty="0"/>
          </a:p>
        </p:txBody>
      </p:sp>
    </p:spTree>
    <p:extLst>
      <p:ext uri="{BB962C8B-B14F-4D97-AF65-F5344CB8AC3E}">
        <p14:creationId xmlns:p14="http://schemas.microsoft.com/office/powerpoint/2010/main" val="148792664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Na opbouw:</a:t>
            </a:r>
          </a:p>
        </p:txBody>
      </p:sp>
      <p:sp>
        <p:nvSpPr>
          <p:cNvPr id="3" name="Tijdelijke aanduiding voor inhoud 2"/>
          <p:cNvSpPr>
            <a:spLocks noGrp="1"/>
          </p:cNvSpPr>
          <p:nvPr>
            <p:ph idx="1"/>
          </p:nvPr>
        </p:nvSpPr>
        <p:spPr/>
        <p:txBody>
          <a:bodyPr/>
          <a:lstStyle/>
          <a:p>
            <a:r>
              <a:rPr lang="nl-NL" dirty="0"/>
              <a:t>Doelen</a:t>
            </a:r>
          </a:p>
          <a:p>
            <a:pPr lvl="1"/>
            <a:r>
              <a:rPr lang="nl-NL" dirty="0"/>
              <a:t>K, O (korte termijn) en P (lange termijn)</a:t>
            </a:r>
          </a:p>
          <a:p>
            <a:r>
              <a:rPr lang="nl-NL" dirty="0"/>
              <a:t>Gedragsverandering</a:t>
            </a:r>
          </a:p>
          <a:p>
            <a:pPr lvl="1"/>
            <a:r>
              <a:rPr lang="nl-NL" dirty="0"/>
              <a:t>Balans / KKK +</a:t>
            </a:r>
          </a:p>
          <a:p>
            <a:r>
              <a:rPr lang="nl-NL" dirty="0"/>
              <a:t>Terugval preventie</a:t>
            </a:r>
          </a:p>
        </p:txBody>
      </p:sp>
    </p:spTree>
    <p:extLst>
      <p:ext uri="{BB962C8B-B14F-4D97-AF65-F5344CB8AC3E}">
        <p14:creationId xmlns:p14="http://schemas.microsoft.com/office/powerpoint/2010/main" val="238047286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Technieken (stap 4)</a:t>
            </a:r>
            <a:endParaRPr lang="nl-NL" dirty="0"/>
          </a:p>
        </p:txBody>
      </p:sp>
      <p:sp>
        <p:nvSpPr>
          <p:cNvPr id="3" name="Tijdelijke aanduiding voor inhoud 2"/>
          <p:cNvSpPr>
            <a:spLocks noGrp="1"/>
          </p:cNvSpPr>
          <p:nvPr>
            <p:ph idx="1"/>
          </p:nvPr>
        </p:nvSpPr>
        <p:spPr/>
        <p:txBody>
          <a:bodyPr/>
          <a:lstStyle/>
          <a:p>
            <a:r>
              <a:rPr lang="nl-NL" dirty="0" smtClean="0"/>
              <a:t>Basis: balans en /of KKK + empirische cyclus</a:t>
            </a:r>
          </a:p>
          <a:p>
            <a:endParaRPr lang="nl-NL" dirty="0"/>
          </a:p>
        </p:txBody>
      </p:sp>
    </p:spTree>
    <p:extLst>
      <p:ext uri="{BB962C8B-B14F-4D97-AF65-F5344CB8AC3E}">
        <p14:creationId xmlns:p14="http://schemas.microsoft.com/office/powerpoint/2010/main" val="412851379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Technieken </a:t>
            </a:r>
            <a:r>
              <a:rPr lang="nl-NL" sz="3200" dirty="0" smtClean="0"/>
              <a:t>(met “balans” als basis)</a:t>
            </a:r>
            <a:endParaRPr lang="nl-NL" sz="3200" dirty="0"/>
          </a:p>
        </p:txBody>
      </p:sp>
      <p:sp>
        <p:nvSpPr>
          <p:cNvPr id="3" name="Tijdelijke aanduiding voor inhoud 2"/>
          <p:cNvSpPr>
            <a:spLocks noGrp="1"/>
          </p:cNvSpPr>
          <p:nvPr>
            <p:ph idx="1"/>
          </p:nvPr>
        </p:nvSpPr>
        <p:spPr/>
        <p:txBody>
          <a:bodyPr>
            <a:normAutofit fontScale="77500" lnSpcReduction="20000"/>
          </a:bodyPr>
          <a:lstStyle/>
          <a:p>
            <a:r>
              <a:rPr lang="nl-NL" dirty="0" smtClean="0"/>
              <a:t>Observeren (eigen positie; uitzonderingen; positie anderen; reacties daarop) </a:t>
            </a:r>
            <a:r>
              <a:rPr lang="nl-NL" sz="2300" i="1" dirty="0" smtClean="0"/>
              <a:t>( KOP </a:t>
            </a:r>
            <a:r>
              <a:rPr lang="nl-NL" sz="2300" i="1" dirty="0" err="1" smtClean="0"/>
              <a:t>o.l.</a:t>
            </a:r>
            <a:r>
              <a:rPr lang="nl-NL" sz="2300" i="1" dirty="0" smtClean="0"/>
              <a:t> Stap4. “observeren”; </a:t>
            </a:r>
            <a:r>
              <a:rPr lang="nl-NL" sz="2300" i="1" dirty="0" err="1" smtClean="0"/>
              <a:t>öpdracht</a:t>
            </a:r>
            <a:r>
              <a:rPr lang="nl-NL" sz="2300" i="1" dirty="0" smtClean="0"/>
              <a:t> gedrag observeren”; “sociogram”)</a:t>
            </a:r>
          </a:p>
          <a:p>
            <a:r>
              <a:rPr lang="nl-NL" dirty="0" smtClean="0"/>
              <a:t>Imiteren</a:t>
            </a:r>
          </a:p>
          <a:p>
            <a:r>
              <a:rPr lang="nl-NL" dirty="0" smtClean="0"/>
              <a:t>Gedragsexperimenten</a:t>
            </a:r>
          </a:p>
          <a:p>
            <a:r>
              <a:rPr lang="nl-NL" dirty="0" smtClean="0"/>
              <a:t>Exposure</a:t>
            </a:r>
          </a:p>
          <a:p>
            <a:r>
              <a:rPr lang="nl-NL" dirty="0" smtClean="0"/>
              <a:t>Kernkwaliteiten kwadrant</a:t>
            </a:r>
          </a:p>
          <a:p>
            <a:r>
              <a:rPr lang="nl-NL" dirty="0" smtClean="0"/>
              <a:t>Cognitieve technieken / denkfouten / commentaarstem</a:t>
            </a:r>
          </a:p>
          <a:p>
            <a:r>
              <a:rPr lang="nl-NL" dirty="0" smtClean="0"/>
              <a:t>Levenslijn</a:t>
            </a:r>
          </a:p>
          <a:p>
            <a:r>
              <a:rPr lang="nl-NL" dirty="0" err="1" smtClean="0"/>
              <a:t>Leary</a:t>
            </a:r>
            <a:endParaRPr lang="nl-NL" dirty="0" smtClean="0"/>
          </a:p>
          <a:p>
            <a:endParaRPr lang="nl-NL" dirty="0" smtClean="0"/>
          </a:p>
          <a:p>
            <a:r>
              <a:rPr lang="nl-NL" i="1" dirty="0" smtClean="0"/>
              <a:t>(zie stap 4 KOP-online; keuzemenu)</a:t>
            </a:r>
            <a:endParaRPr lang="nl-NL" i="1" dirty="0"/>
          </a:p>
        </p:txBody>
      </p:sp>
    </p:spTree>
    <p:extLst>
      <p:ext uri="{BB962C8B-B14F-4D97-AF65-F5344CB8AC3E}">
        <p14:creationId xmlns:p14="http://schemas.microsoft.com/office/powerpoint/2010/main" val="143430356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technieken</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060583866"/>
              </p:ext>
            </p:extLst>
          </p:nvPr>
        </p:nvGraphicFramePr>
        <p:xfrm>
          <a:off x="457200" y="1600200"/>
          <a:ext cx="8229600" cy="5400040"/>
        </p:xfrm>
        <a:graphic>
          <a:graphicData uri="http://schemas.openxmlformats.org/drawingml/2006/table">
            <a:tbl>
              <a:tblPr firstRow="1" bandRow="1">
                <a:tableStyleId>{5C22544A-7EE6-4342-B048-85BDC9FD1C3A}</a:tableStyleId>
              </a:tblPr>
              <a:tblGrid>
                <a:gridCol w="1810544"/>
                <a:gridCol w="6419056"/>
              </a:tblGrid>
              <a:tr h="370840">
                <a:tc>
                  <a:txBody>
                    <a:bodyPr/>
                    <a:lstStyle/>
                    <a:p>
                      <a:r>
                        <a:rPr lang="nl-NL" dirty="0" err="1" smtClean="0"/>
                        <a:t>Social</a:t>
                      </a:r>
                      <a:r>
                        <a:rPr lang="nl-NL" dirty="0" smtClean="0"/>
                        <a:t> </a:t>
                      </a:r>
                      <a:r>
                        <a:rPr lang="nl-NL" dirty="0" err="1" smtClean="0"/>
                        <a:t>learning</a:t>
                      </a:r>
                      <a:endParaRPr lang="nl-NL" dirty="0"/>
                    </a:p>
                  </a:txBody>
                  <a:tcPr/>
                </a:tc>
                <a:tc>
                  <a:txBody>
                    <a:bodyPr/>
                    <a:lstStyle/>
                    <a:p>
                      <a:r>
                        <a:rPr lang="nl-NL" dirty="0" smtClean="0"/>
                        <a:t>Balanspositie + alternatieven  (sociogram)  + </a:t>
                      </a:r>
                      <a:r>
                        <a:rPr lang="nl-NL" dirty="0" err="1" smtClean="0"/>
                        <a:t>emp</a:t>
                      </a:r>
                      <a:r>
                        <a:rPr lang="nl-NL" dirty="0" smtClean="0"/>
                        <a:t>. Cyclus</a:t>
                      </a:r>
                    </a:p>
                    <a:p>
                      <a:r>
                        <a:rPr lang="nl-NL" dirty="0" smtClean="0"/>
                        <a:t>Observeren </a:t>
                      </a:r>
                      <a:r>
                        <a:rPr lang="nl-NL" sz="1400" dirty="0" smtClean="0"/>
                        <a:t>(eigen positie + uitzonderingen;  posities  anderen + effect)</a:t>
                      </a:r>
                    </a:p>
                    <a:p>
                      <a:r>
                        <a:rPr lang="nl-NL" dirty="0" smtClean="0"/>
                        <a:t>Imiteren</a:t>
                      </a:r>
                    </a:p>
                    <a:p>
                      <a:r>
                        <a:rPr lang="nl-NL" dirty="0" smtClean="0"/>
                        <a:t>Experimenteren</a:t>
                      </a:r>
                    </a:p>
                    <a:p>
                      <a:endParaRPr lang="nl-NL" dirty="0"/>
                    </a:p>
                  </a:txBody>
                  <a:tcPr/>
                </a:tc>
              </a:tr>
              <a:tr h="370840">
                <a:tc>
                  <a:txBody>
                    <a:bodyPr/>
                    <a:lstStyle/>
                    <a:p>
                      <a:r>
                        <a:rPr lang="nl-NL" dirty="0" smtClean="0"/>
                        <a:t>Gedrags-experiment / exposure</a:t>
                      </a:r>
                      <a:endParaRPr lang="nl-NL" dirty="0"/>
                    </a:p>
                  </a:txBody>
                  <a:tcPr/>
                </a:tc>
                <a:tc>
                  <a:txBody>
                    <a:bodyPr/>
                    <a:lstStyle/>
                    <a:p>
                      <a:r>
                        <a:rPr lang="nl-NL" dirty="0" smtClean="0"/>
                        <a:t>Balanspositie + alternatieven + empirische cyclus</a:t>
                      </a:r>
                    </a:p>
                    <a:p>
                      <a:r>
                        <a:rPr lang="nl-NL" dirty="0" smtClean="0"/>
                        <a:t>Alternatief uitwerken (hoe, waar, steun; droog oefenen)</a:t>
                      </a:r>
                    </a:p>
                    <a:p>
                      <a:r>
                        <a:rPr lang="nl-NL" dirty="0" err="1" smtClean="0"/>
                        <a:t>Cave’s</a:t>
                      </a:r>
                      <a:r>
                        <a:rPr lang="nl-NL" dirty="0" smtClean="0"/>
                        <a:t>: klein beginnen; vallen en opstaan;  reacties</a:t>
                      </a:r>
                    </a:p>
                    <a:p>
                      <a:endParaRPr lang="nl-NL" dirty="0"/>
                    </a:p>
                  </a:txBody>
                  <a:tcPr/>
                </a:tc>
              </a:tr>
              <a:tr h="370840">
                <a:tc>
                  <a:txBody>
                    <a:bodyPr/>
                    <a:lstStyle/>
                    <a:p>
                      <a:r>
                        <a:rPr lang="nl-NL" dirty="0" smtClean="0"/>
                        <a:t>cognitief</a:t>
                      </a:r>
                      <a:endParaRPr lang="nl-NL" dirty="0"/>
                    </a:p>
                  </a:txBody>
                  <a:tcPr/>
                </a:tc>
                <a:tc>
                  <a:txBody>
                    <a:bodyPr/>
                    <a:lstStyle/>
                    <a:p>
                      <a:r>
                        <a:rPr lang="nl-NL" dirty="0" smtClean="0"/>
                        <a:t>Balanspositie in termen van “denken”</a:t>
                      </a:r>
                    </a:p>
                    <a:p>
                      <a:r>
                        <a:rPr lang="nl-NL" dirty="0" smtClean="0"/>
                        <a:t>Denkstijl</a:t>
                      </a:r>
                      <a:r>
                        <a:rPr lang="nl-NL" baseline="0" dirty="0" smtClean="0"/>
                        <a:t> uitwerken (denkfouten; commentaarstem)</a:t>
                      </a:r>
                    </a:p>
                    <a:p>
                      <a:r>
                        <a:rPr lang="nl-NL" baseline="0" dirty="0" smtClean="0"/>
                        <a:t>Uitwerken oefenprogramma denkfouten / commentaarstem</a:t>
                      </a:r>
                    </a:p>
                    <a:p>
                      <a:endParaRPr lang="nl-NL" dirty="0"/>
                    </a:p>
                  </a:txBody>
                  <a:tcPr/>
                </a:tc>
              </a:tr>
              <a:tr h="370840">
                <a:tc>
                  <a:txBody>
                    <a:bodyPr/>
                    <a:lstStyle/>
                    <a:p>
                      <a:r>
                        <a:rPr lang="nl-NL" dirty="0" smtClean="0"/>
                        <a:t>interactief</a:t>
                      </a:r>
                      <a:endParaRPr lang="nl-NL" dirty="0"/>
                    </a:p>
                  </a:txBody>
                  <a:tcPr/>
                </a:tc>
                <a:tc>
                  <a:txBody>
                    <a:bodyPr/>
                    <a:lstStyle/>
                    <a:p>
                      <a:r>
                        <a:rPr lang="nl-NL" dirty="0" smtClean="0"/>
                        <a:t>Balanspositie in kader van positie in roos van </a:t>
                      </a:r>
                      <a:r>
                        <a:rPr lang="nl-NL" dirty="0" err="1" smtClean="0"/>
                        <a:t>Leary</a:t>
                      </a:r>
                      <a:endParaRPr lang="nl-NL" dirty="0" smtClean="0"/>
                    </a:p>
                    <a:p>
                      <a:r>
                        <a:rPr lang="nl-NL" dirty="0" smtClean="0"/>
                        <a:t>Uitwerken in: voorkeur; uitzonderingen; tegenhanger</a:t>
                      </a:r>
                    </a:p>
                    <a:p>
                      <a:r>
                        <a:rPr lang="nl-NL" dirty="0" smtClean="0"/>
                        <a:t>Uitwerken in alternatieven  (in vitro) + oefenen + </a:t>
                      </a:r>
                      <a:r>
                        <a:rPr lang="nl-NL" dirty="0" err="1" smtClean="0"/>
                        <a:t>cave’s</a:t>
                      </a:r>
                      <a:endParaRPr lang="nl-NL" dirty="0" smtClean="0"/>
                    </a:p>
                    <a:p>
                      <a:r>
                        <a:rPr lang="nl-NL" dirty="0" smtClean="0"/>
                        <a:t>Voorbereiden</a:t>
                      </a:r>
                      <a:r>
                        <a:rPr lang="nl-NL" baseline="0" dirty="0" smtClean="0"/>
                        <a:t> gedragsexperiment (alternatieve positie proberen)</a:t>
                      </a:r>
                      <a:endParaRPr lang="nl-NL" dirty="0"/>
                    </a:p>
                  </a:txBody>
                  <a:tcPr/>
                </a:tc>
              </a:tr>
              <a:tr h="370840">
                <a:tc>
                  <a:txBody>
                    <a:bodyPr/>
                    <a:lstStyle/>
                    <a:p>
                      <a:endParaRPr lang="nl-NL"/>
                    </a:p>
                  </a:txBody>
                  <a:tcPr/>
                </a:tc>
                <a:tc>
                  <a:txBody>
                    <a:bodyPr/>
                    <a:lstStyle/>
                    <a:p>
                      <a:endParaRPr lang="nl-NL"/>
                    </a:p>
                  </a:txBody>
                  <a:tcPr/>
                </a:tc>
              </a:tr>
            </a:tbl>
          </a:graphicData>
        </a:graphic>
      </p:graphicFrame>
    </p:spTree>
    <p:extLst>
      <p:ext uri="{BB962C8B-B14F-4D97-AF65-F5344CB8AC3E}">
        <p14:creationId xmlns:p14="http://schemas.microsoft.com/office/powerpoint/2010/main" val="2272627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Technieken in KOP online</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910095486"/>
              </p:ext>
            </p:extLst>
          </p:nvPr>
        </p:nvGraphicFramePr>
        <p:xfrm>
          <a:off x="457200" y="1600200"/>
          <a:ext cx="8229600" cy="4302760"/>
        </p:xfrm>
        <a:graphic>
          <a:graphicData uri="http://schemas.openxmlformats.org/drawingml/2006/table">
            <a:tbl>
              <a:tblPr firstRow="1" bandRow="1">
                <a:tableStyleId>{5C22544A-7EE6-4342-B048-85BDC9FD1C3A}</a:tableStyleId>
              </a:tblPr>
              <a:tblGrid>
                <a:gridCol w="1810544"/>
                <a:gridCol w="6419056"/>
              </a:tblGrid>
              <a:tr h="370840">
                <a:tc>
                  <a:txBody>
                    <a:bodyPr/>
                    <a:lstStyle/>
                    <a:p>
                      <a:r>
                        <a:rPr lang="nl-NL" dirty="0" err="1" smtClean="0"/>
                        <a:t>Social</a:t>
                      </a:r>
                      <a:r>
                        <a:rPr lang="nl-NL" dirty="0" smtClean="0"/>
                        <a:t> </a:t>
                      </a:r>
                      <a:r>
                        <a:rPr lang="nl-NL" dirty="0" err="1" smtClean="0"/>
                        <a:t>learning</a:t>
                      </a:r>
                      <a:endParaRPr lang="nl-NL" dirty="0"/>
                    </a:p>
                  </a:txBody>
                  <a:tcPr/>
                </a:tc>
                <a:tc>
                  <a:txBody>
                    <a:bodyPr/>
                    <a:lstStyle/>
                    <a:p>
                      <a:r>
                        <a:rPr lang="nl-NL" dirty="0" smtClean="0"/>
                        <a:t>Stap 2. “de balans”; “opdracht mijn balans”.</a:t>
                      </a:r>
                    </a:p>
                    <a:p>
                      <a:r>
                        <a:rPr lang="nl-NL" dirty="0" smtClean="0"/>
                        <a:t>Stap 4. “observeren”; “sociogram”; “leren van anderen”; “advies model”; “alternatieve reacties”</a:t>
                      </a:r>
                      <a:endParaRPr lang="nl-NL" dirty="0"/>
                    </a:p>
                  </a:txBody>
                  <a:tcPr/>
                </a:tc>
              </a:tr>
              <a:tr h="370840">
                <a:tc>
                  <a:txBody>
                    <a:bodyPr/>
                    <a:lstStyle/>
                    <a:p>
                      <a:r>
                        <a:rPr lang="nl-NL" dirty="0" smtClean="0"/>
                        <a:t>Gedrags-experiment / exposure</a:t>
                      </a:r>
                      <a:endParaRPr lang="nl-NL" dirty="0"/>
                    </a:p>
                  </a:txBody>
                  <a:tcPr/>
                </a:tc>
                <a:tc>
                  <a:txBody>
                    <a:bodyPr/>
                    <a:lstStyle/>
                    <a:p>
                      <a:r>
                        <a:rPr lang="nl-NL" dirty="0" smtClean="0"/>
                        <a:t>Stap 4. “alternatieve reacties”; “experimenteren met nieuw gedrag”; “opdracht: gedragsexperimenten”.</a:t>
                      </a:r>
                      <a:endParaRPr lang="nl-NL" dirty="0"/>
                    </a:p>
                  </a:txBody>
                  <a:tcPr/>
                </a:tc>
              </a:tr>
              <a:tr h="370840">
                <a:tc>
                  <a:txBody>
                    <a:bodyPr/>
                    <a:lstStyle/>
                    <a:p>
                      <a:r>
                        <a:rPr lang="nl-NL" dirty="0" smtClean="0"/>
                        <a:t>cognitief</a:t>
                      </a:r>
                      <a:endParaRPr lang="nl-NL" dirty="0"/>
                    </a:p>
                  </a:txBody>
                  <a:tcPr/>
                </a:tc>
                <a:tc>
                  <a:txBody>
                    <a:bodyPr/>
                    <a:lstStyle/>
                    <a:p>
                      <a:r>
                        <a:rPr lang="nl-NL" dirty="0" smtClean="0"/>
                        <a:t>Stap 4.”alternatieve reacties”; “denkpatronen aanpassen”; “denkfouten”; “Alles of niets denken”; “</a:t>
                      </a:r>
                      <a:r>
                        <a:rPr lang="nl-NL" dirty="0" err="1" smtClean="0"/>
                        <a:t>catastroferen</a:t>
                      </a:r>
                      <a:r>
                        <a:rPr lang="nl-NL" dirty="0" smtClean="0"/>
                        <a:t>”; “personaliseren”; “denkfouten herstellen”</a:t>
                      </a:r>
                      <a:endParaRPr lang="nl-NL" dirty="0"/>
                    </a:p>
                  </a:txBody>
                  <a:tcPr/>
                </a:tc>
              </a:tr>
              <a:tr h="370840">
                <a:tc>
                  <a:txBody>
                    <a:bodyPr/>
                    <a:lstStyle/>
                    <a:p>
                      <a:r>
                        <a:rPr lang="nl-NL" dirty="0" smtClean="0"/>
                        <a:t>interactief</a:t>
                      </a:r>
                      <a:endParaRPr lang="nl-NL" dirty="0"/>
                    </a:p>
                  </a:txBody>
                  <a:tcPr/>
                </a:tc>
                <a:tc>
                  <a:txBody>
                    <a:bodyPr/>
                    <a:lstStyle/>
                    <a:p>
                      <a:r>
                        <a:rPr lang="nl-NL" dirty="0" smtClean="0"/>
                        <a:t>Balanspositie in kader van positie in roos van </a:t>
                      </a:r>
                      <a:r>
                        <a:rPr lang="nl-NL" dirty="0" err="1" smtClean="0"/>
                        <a:t>Leary</a:t>
                      </a:r>
                      <a:endParaRPr lang="nl-NL" dirty="0" smtClean="0"/>
                    </a:p>
                    <a:p>
                      <a:r>
                        <a:rPr lang="nl-NL" dirty="0" smtClean="0"/>
                        <a:t>Uitwerken in: voorkeur; uitzonderingen; tegenhanger</a:t>
                      </a:r>
                    </a:p>
                    <a:p>
                      <a:r>
                        <a:rPr lang="nl-NL" dirty="0" smtClean="0"/>
                        <a:t>Uitwerken in alternatieven  (in vitro) + oefenen + </a:t>
                      </a:r>
                      <a:r>
                        <a:rPr lang="nl-NL" dirty="0" err="1" smtClean="0"/>
                        <a:t>cave’s</a:t>
                      </a:r>
                      <a:endParaRPr lang="nl-NL" dirty="0" smtClean="0"/>
                    </a:p>
                    <a:p>
                      <a:r>
                        <a:rPr lang="nl-NL" dirty="0" smtClean="0"/>
                        <a:t>Voorbereiden</a:t>
                      </a:r>
                      <a:r>
                        <a:rPr lang="nl-NL" baseline="0" dirty="0" smtClean="0"/>
                        <a:t> gedragsexperiment (alternatieve positie proberen)</a:t>
                      </a:r>
                      <a:endParaRPr lang="nl-NL" dirty="0"/>
                    </a:p>
                  </a:txBody>
                  <a:tcPr/>
                </a:tc>
              </a:tr>
              <a:tr h="370840">
                <a:tc>
                  <a:txBody>
                    <a:bodyPr/>
                    <a:lstStyle/>
                    <a:p>
                      <a:endParaRPr lang="nl-NL"/>
                    </a:p>
                  </a:txBody>
                  <a:tcPr/>
                </a:tc>
                <a:tc>
                  <a:txBody>
                    <a:bodyPr/>
                    <a:lstStyle/>
                    <a:p>
                      <a:endParaRPr lang="nl-NL" dirty="0"/>
                    </a:p>
                  </a:txBody>
                  <a:tcPr/>
                </a:tc>
              </a:tr>
            </a:tbl>
          </a:graphicData>
        </a:graphic>
      </p:graphicFrame>
    </p:spTree>
    <p:extLst>
      <p:ext uri="{BB962C8B-B14F-4D97-AF65-F5344CB8AC3E}">
        <p14:creationId xmlns:p14="http://schemas.microsoft.com/office/powerpoint/2010/main" val="76669190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Levenslijn</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377940006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Gelaagdheid “P”, in ontwikkelingsperspectief</a:t>
            </a:r>
            <a:endParaRPr lang="nl-NL" dirty="0"/>
          </a:p>
        </p:txBody>
      </p:sp>
      <p:graphicFrame>
        <p:nvGraphicFramePr>
          <p:cNvPr id="5" name="Tijdelijke aanduiding voor inhoud 4"/>
          <p:cNvGraphicFramePr>
            <a:graphicFrameLocks noGrp="1"/>
          </p:cNvGraphicFramePr>
          <p:nvPr>
            <p:ph idx="1"/>
            <p:extLst>
              <p:ext uri="{D42A27DB-BD31-4B8C-83A1-F6EECF244321}">
                <p14:modId xmlns:p14="http://schemas.microsoft.com/office/powerpoint/2010/main" val="3827646714"/>
              </p:ext>
            </p:extLst>
          </p:nvPr>
        </p:nvGraphicFramePr>
        <p:xfrm>
          <a:off x="457200" y="1600200"/>
          <a:ext cx="8229600" cy="4937760"/>
        </p:xfrm>
        <a:graphic>
          <a:graphicData uri="http://schemas.openxmlformats.org/drawingml/2006/table">
            <a:tbl>
              <a:tblPr firstRow="1" bandRow="1">
                <a:tableStyleId>{5C22544A-7EE6-4342-B048-85BDC9FD1C3A}</a:tableStyleId>
              </a:tblPr>
              <a:tblGrid>
                <a:gridCol w="2674640"/>
                <a:gridCol w="5554960"/>
              </a:tblGrid>
              <a:tr h="370840">
                <a:tc>
                  <a:txBody>
                    <a:bodyPr/>
                    <a:lstStyle/>
                    <a:p>
                      <a:endParaRPr lang="nl-NL" dirty="0" smtClean="0"/>
                    </a:p>
                    <a:p>
                      <a:endParaRPr lang="nl-NL" dirty="0" smtClean="0"/>
                    </a:p>
                    <a:p>
                      <a:endParaRPr lang="nl-NL" dirty="0" smtClean="0"/>
                    </a:p>
                    <a:p>
                      <a:endParaRPr lang="nl-NL" dirty="0" smtClean="0"/>
                    </a:p>
                    <a:p>
                      <a:endParaRPr lang="nl-NL" dirty="0"/>
                    </a:p>
                  </a:txBody>
                  <a:tcPr/>
                </a:tc>
                <a:tc>
                  <a:txBody>
                    <a:bodyPr/>
                    <a:lstStyle/>
                    <a:p>
                      <a:endParaRPr lang="nl-NL" dirty="0" smtClean="0"/>
                    </a:p>
                    <a:p>
                      <a:r>
                        <a:rPr lang="nl-NL" dirty="0" smtClean="0"/>
                        <a:t>Gedrag  / coping</a:t>
                      </a:r>
                      <a:endParaRPr lang="nl-NL" dirty="0"/>
                    </a:p>
                  </a:txBody>
                  <a:tcPr/>
                </a:tc>
              </a:tr>
              <a:tr h="370840">
                <a:tc>
                  <a:txBody>
                    <a:bodyPr/>
                    <a:lstStyle/>
                    <a:p>
                      <a:r>
                        <a:rPr lang="nl-NL" dirty="0" smtClean="0"/>
                        <a:t>         </a:t>
                      </a:r>
                    </a:p>
                    <a:p>
                      <a:r>
                        <a:rPr lang="nl-NL" dirty="0" smtClean="0"/>
                        <a:t>                       </a:t>
                      </a:r>
                      <a:r>
                        <a:rPr lang="nl-NL" sz="3600" dirty="0" smtClean="0"/>
                        <a:t>P </a:t>
                      </a:r>
                      <a:endParaRPr lang="nl-NL" sz="3600" dirty="0"/>
                    </a:p>
                  </a:txBody>
                  <a:tcPr/>
                </a:tc>
                <a:tc>
                  <a:txBody>
                    <a:bodyPr/>
                    <a:lstStyle/>
                    <a:p>
                      <a:r>
                        <a:rPr lang="nl-NL" dirty="0" smtClean="0"/>
                        <a:t>Leer geschiedenis</a:t>
                      </a:r>
                    </a:p>
                    <a:p>
                      <a:endParaRPr lang="nl-NL" dirty="0" smtClean="0"/>
                    </a:p>
                    <a:p>
                      <a:pPr marL="285750" indent="-285750">
                        <a:buFontTx/>
                        <a:buChar char="-"/>
                      </a:pPr>
                      <a:r>
                        <a:rPr lang="nl-NL" dirty="0" smtClean="0"/>
                        <a:t>Zelfbeeld    </a:t>
                      </a:r>
                    </a:p>
                    <a:p>
                      <a:pPr marL="285750" indent="-285750">
                        <a:buFontTx/>
                        <a:buChar char="-"/>
                      </a:pPr>
                      <a:r>
                        <a:rPr lang="nl-NL" dirty="0" smtClean="0"/>
                        <a:t>Wereldbeeld</a:t>
                      </a:r>
                    </a:p>
                    <a:p>
                      <a:pPr marL="285750" indent="-285750">
                        <a:buFontTx/>
                        <a:buChar char="-"/>
                      </a:pPr>
                      <a:endParaRPr lang="nl-NL" dirty="0" smtClean="0"/>
                    </a:p>
                    <a:p>
                      <a:pPr marL="285750" indent="-285750">
                        <a:buFontTx/>
                        <a:buChar char="-"/>
                      </a:pPr>
                      <a:r>
                        <a:rPr lang="nl-NL" dirty="0" smtClean="0"/>
                        <a:t>Oplossingsstrategie:</a:t>
                      </a:r>
                    </a:p>
                    <a:p>
                      <a:pPr marL="0" indent="0">
                        <a:buFontTx/>
                        <a:buNone/>
                      </a:pPr>
                      <a:endParaRPr lang="nl-NL" dirty="0"/>
                    </a:p>
                  </a:txBody>
                  <a:tcPr/>
                </a:tc>
              </a:tr>
              <a:tr h="370840">
                <a:tc>
                  <a:txBody>
                    <a:bodyPr/>
                    <a:lstStyle/>
                    <a:p>
                      <a:endParaRPr lang="nl-NL"/>
                    </a:p>
                  </a:txBody>
                  <a:tcPr/>
                </a:tc>
                <a:tc>
                  <a:txBody>
                    <a:bodyPr/>
                    <a:lstStyle/>
                    <a:p>
                      <a:endParaRPr lang="nl-NL" dirty="0" smtClean="0"/>
                    </a:p>
                    <a:p>
                      <a:endParaRPr lang="nl-NL" dirty="0" smtClean="0"/>
                    </a:p>
                    <a:p>
                      <a:r>
                        <a:rPr lang="nl-NL" dirty="0" smtClean="0"/>
                        <a:t>Temperament</a:t>
                      </a:r>
                    </a:p>
                    <a:p>
                      <a:endParaRPr lang="nl-NL" dirty="0" smtClean="0"/>
                    </a:p>
                    <a:p>
                      <a:endParaRPr lang="nl-NL" dirty="0"/>
                    </a:p>
                  </a:txBody>
                  <a:tcPr/>
                </a:tc>
              </a:tr>
            </a:tbl>
          </a:graphicData>
        </a:graphic>
      </p:graphicFrame>
    </p:spTree>
    <p:extLst>
      <p:ext uri="{BB962C8B-B14F-4D97-AF65-F5344CB8AC3E}">
        <p14:creationId xmlns:p14="http://schemas.microsoft.com/office/powerpoint/2010/main" val="610194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TotalTime>
  <Words>4735</Words>
  <Application>Microsoft Office PowerPoint</Application>
  <PresentationFormat>Diavoorstelling (4:3)</PresentationFormat>
  <Paragraphs>1300</Paragraphs>
  <Slides>117</Slides>
  <Notes>0</Notes>
  <HiddenSlides>0</HiddenSlides>
  <MMClips>0</MMClips>
  <ScaleCrop>false</ScaleCrop>
  <HeadingPairs>
    <vt:vector size="8" baseType="variant">
      <vt:variant>
        <vt:lpstr>Gebruikte lettertypen</vt:lpstr>
      </vt:variant>
      <vt:variant>
        <vt:i4>3</vt:i4>
      </vt:variant>
      <vt:variant>
        <vt:lpstr>Thema</vt:lpstr>
      </vt:variant>
      <vt:variant>
        <vt:i4>1</vt:i4>
      </vt:variant>
      <vt:variant>
        <vt:lpstr>Ingesloten OLE-bronprogramma's</vt:lpstr>
      </vt:variant>
      <vt:variant>
        <vt:i4>2</vt:i4>
      </vt:variant>
      <vt:variant>
        <vt:lpstr>Diatitels</vt:lpstr>
      </vt:variant>
      <vt:variant>
        <vt:i4>117</vt:i4>
      </vt:variant>
    </vt:vector>
  </HeadingPairs>
  <TitlesOfParts>
    <vt:vector size="123" baseType="lpstr">
      <vt:lpstr>Arial</vt:lpstr>
      <vt:lpstr>Calibri</vt:lpstr>
      <vt:lpstr>Wingdings</vt:lpstr>
      <vt:lpstr>Kantoorthema</vt:lpstr>
      <vt:lpstr>Picture (Metafile)</vt:lpstr>
      <vt:lpstr>Grafiek</vt:lpstr>
      <vt:lpstr>KOP-model in vogelvlucht</vt:lpstr>
      <vt:lpstr>KOP-model in vogelvlucht</vt:lpstr>
      <vt:lpstr>PowerPoint-presentatie</vt:lpstr>
      <vt:lpstr>Situering: Wat is het KOP-model ?</vt:lpstr>
      <vt:lpstr>Situering: werkzame bestanddelen pso th. Lambert; Wampold</vt:lpstr>
      <vt:lpstr>Situering: werkzame bestanddelen pso th. Lambert; Wampold</vt:lpstr>
      <vt:lpstr>KOP model en bestanddelen</vt:lpstr>
      <vt:lpstr>Stress-kwetsbaarheidsmodel (kenmerken patiënt)</vt:lpstr>
      <vt:lpstr>Het stress - kwetsbaarheidsmodel</vt:lpstr>
      <vt:lpstr>P: draagkracht / kwetsbaarheid </vt:lpstr>
      <vt:lpstr>contekst</vt:lpstr>
      <vt:lpstr>Mevrouw Jansen (oefening zoekproces)</vt:lpstr>
      <vt:lpstr>Video + toelichting</vt:lpstr>
      <vt:lpstr>PowerPoint-presentatie</vt:lpstr>
      <vt:lpstr>Samengevat:</vt:lpstr>
      <vt:lpstr>Wat hoor je in de zelfpresentatie van patiënt over:</vt:lpstr>
      <vt:lpstr>Hulpschema zelfpresentatie</vt:lpstr>
      <vt:lpstr>Nogmaals kenmerken coping</vt:lpstr>
      <vt:lpstr>PowerPoint-presentatie</vt:lpstr>
      <vt:lpstr>KOP-model: onderdelen</vt:lpstr>
      <vt:lpstr>KOP –schema (geleide exploratie) KOP o.l.: Stap 2. “wat is het KOP schema”; “Claudia”; “accepteren” [= prelude “O uitwerken; P in beeld]</vt:lpstr>
      <vt:lpstr>KOP –schema (geleide exploratie, manageable bits;  zie ook: de vragen van Van Os)</vt:lpstr>
      <vt:lpstr>KOP –schema (inzoomen)</vt:lpstr>
      <vt:lpstr>Inzoomen op “O “:  domeinen levenskwaliteit ( = O –  en O + )</vt:lpstr>
      <vt:lpstr>Inzoomen op “O “  (= O h )</vt:lpstr>
      <vt:lpstr>Tot welke “P – kenmerken”  zouden ….. kunnen leiden</vt:lpstr>
      <vt:lpstr>Inzoomen op “P “ KOP o.l. Stap 2.  “accepteren”; “persoonlijke stijl [uitleg]”; Opdrachten: nadenken; vergelijken; puzzelen gewoontes; posities op balansen zoeken”.</vt:lpstr>
      <vt:lpstr>Gelaagdheid “P”, in ontwikkelingsperspectief</vt:lpstr>
      <vt:lpstr>Klacht in relatie tot zelfbeeld/ wereldbeeld neutraal </vt:lpstr>
      <vt:lpstr>Zelfbeeld : oplossingsstrategie : klacht bij iemand met klachten in het …… domein</vt:lpstr>
      <vt:lpstr>Zelfbeeld : oplossingsstrategie : klacht “neuroticisme”</vt:lpstr>
      <vt:lpstr>P : “Neuroticisme” &gt; risico op K bij &gt; O  De grootste gemene deler</vt:lpstr>
      <vt:lpstr>Trans-diagnostisch mensbeeld</vt:lpstr>
      <vt:lpstr>Hoe verder ?</vt:lpstr>
      <vt:lpstr>Hoe verder?</vt:lpstr>
      <vt:lpstr>Hoe verder?</vt:lpstr>
      <vt:lpstr>Hoe verder?</vt:lpstr>
      <vt:lpstr>Hoe verder?</vt:lpstr>
      <vt:lpstr>Hoe verder?  sociogram</vt:lpstr>
      <vt:lpstr>Generalistisch concept: Pathologie model.</vt:lpstr>
      <vt:lpstr>Generalistisch concept: Pathologie model.</vt:lpstr>
      <vt:lpstr>Generalistisch concept: Pathologie model.</vt:lpstr>
      <vt:lpstr>Generalistisch concept: Pathologie model. voorbeelden</vt:lpstr>
      <vt:lpstr>Mevrouw B. ingrediënten casus concept (KOP-diagnose. Input: tekst + SCL-90 en UCL)</vt:lpstr>
      <vt:lpstr>oefening samenhang mevrouw  B</vt:lpstr>
      <vt:lpstr>oefening samenhang mevrouw  B</vt:lpstr>
      <vt:lpstr>  Voorbeeld samenhang Mevr. B (KOP-diagnose / zelfbeeld [ stap 1 en stap 2])</vt:lpstr>
      <vt:lpstr>Beschrijvende diagnose / verwijzersbericht Zie KOP o.l. Stap 2. KOP diagnose</vt:lpstr>
      <vt:lpstr>Hoe verder ?</vt:lpstr>
      <vt:lpstr>Doelen</vt:lpstr>
      <vt:lpstr>PowerPoint-presentatie</vt:lpstr>
      <vt:lpstr>Gelaagdheid “P”, in ontwikkelingsperspectief</vt:lpstr>
      <vt:lpstr>Wat kenmerkt deze patiënt ( P ) KOP online. Stap 2. “de balans””; “” Opdracht: mijn balans</vt:lpstr>
      <vt:lpstr>Wat hoor je in de zelfpresentatie van patiënt over:</vt:lpstr>
      <vt:lpstr>De balans: empirische cyclus </vt:lpstr>
      <vt:lpstr>Trans-diagnostisch mensbeeld</vt:lpstr>
      <vt:lpstr>Opdracht</vt:lpstr>
      <vt:lpstr>Opdracht</vt:lpstr>
      <vt:lpstr> KOP- schema: doelen (KOP online Stap 3) </vt:lpstr>
      <vt:lpstr>De balans: empirische cyclus </vt:lpstr>
      <vt:lpstr>Focus op “P “</vt:lpstr>
      <vt:lpstr>Kern Kwaliteiten kwadrant </vt:lpstr>
      <vt:lpstr>Voorbeeld kern Kwaliteiten kwadrant </vt:lpstr>
      <vt:lpstr>De balans en het kern Kwaliteiten kwadrant </vt:lpstr>
      <vt:lpstr>Voorbeelden van “P “- posities</vt:lpstr>
      <vt:lpstr>Gedragsverandering / versterking coping (KOP ol Stap 4)</vt:lpstr>
      <vt:lpstr>Terugvalpreventie (KOP ol Stap 5)</vt:lpstr>
      <vt:lpstr>KOP- model: dag 2</vt:lpstr>
      <vt:lpstr>PowerPoint-presentatie</vt:lpstr>
      <vt:lpstr>Hulpmiddelen : schema’s</vt:lpstr>
      <vt:lpstr>video 2</vt:lpstr>
      <vt:lpstr>Hulpmiddelen: vragenlijsten</vt:lpstr>
      <vt:lpstr>“P” (balans) m.b.v. vragenlijsten</vt:lpstr>
      <vt:lpstr>Casus werk uit in groepen van 4</vt:lpstr>
      <vt:lpstr>Vervolg casus</vt:lpstr>
      <vt:lpstr>Wat hoor je in de zelfpresentatie van patiënt over:</vt:lpstr>
      <vt:lpstr>Gelaagdheid “P”, in ontwikkelingsperspectief</vt:lpstr>
      <vt:lpstr>Hulpmiddelen “P “: metaforen</vt:lpstr>
      <vt:lpstr>Hulpmiddelen</vt:lpstr>
      <vt:lpstr>PowerPoint-presentatie</vt:lpstr>
      <vt:lpstr>KOP-model: proces</vt:lpstr>
      <vt:lpstr>Veiligheid: beslisboom KOP</vt:lpstr>
      <vt:lpstr>KOP als werkschema “in 5 stappen van probleem naar oplossing”</vt:lpstr>
      <vt:lpstr>Inhoud: Werkmodel  KOP</vt:lpstr>
      <vt:lpstr>PowerPoint-presentatie</vt:lpstr>
      <vt:lpstr>Hybride KOP:  FtF + KOP-online / zelfhulpboek</vt:lpstr>
      <vt:lpstr>Hybride KOP:  FtF + KOP-online / zelfhulpboek</vt:lpstr>
      <vt:lpstr>De Praktijk</vt:lpstr>
      <vt:lpstr>Uitvoering: proces in de praktijk</vt:lpstr>
      <vt:lpstr>Hoe onderbouw je die stappen ?</vt:lpstr>
      <vt:lpstr>Casus concept. (stap 1 en 2)</vt:lpstr>
      <vt:lpstr>Doelen (stap 3)</vt:lpstr>
      <vt:lpstr>Na opbouw:</vt:lpstr>
      <vt:lpstr>Technieken (stap 4)</vt:lpstr>
      <vt:lpstr>Technieken (met “balans” als basis)</vt:lpstr>
      <vt:lpstr>technieken</vt:lpstr>
      <vt:lpstr>Technieken in KOP online</vt:lpstr>
      <vt:lpstr>Levenslijn</vt:lpstr>
      <vt:lpstr>Gelaagdheid “P”, in ontwikkelingsperspectief</vt:lpstr>
      <vt:lpstr>“P “: grootste gemene deler</vt:lpstr>
      <vt:lpstr>Gelaagdheid “P”  voorbeeld: Hr S.  </vt:lpstr>
      <vt:lpstr>Gelaagdheid “P”, in ontwikkelingsperspectief dhr. S.</vt:lpstr>
      <vt:lpstr>Functies gelaagdheid “P “</vt:lpstr>
      <vt:lpstr>Gelaagdheid “P” uitwerking via tijdlijn </vt:lpstr>
      <vt:lpstr>Stap 2 casus concept</vt:lpstr>
      <vt:lpstr>Zelfcontrole (stap 3 en 4)</vt:lpstr>
      <vt:lpstr>Aleksandr Blok,  Weet je nog hoe het water droomde</vt:lpstr>
      <vt:lpstr>Strategie</vt:lpstr>
      <vt:lpstr>Contra-conditioneren</vt:lpstr>
      <vt:lpstr>Gelaagdheid “P” uitwerking via tijdlijn werk uit voor …… patiënt uit eigen caseload </vt:lpstr>
      <vt:lpstr>PowerPoint-presentatie</vt:lpstr>
      <vt:lpstr>DAP onderzoek (Van Straten 2007)</vt:lpstr>
      <vt:lpstr>Onderzoek bij Indigo (Heene, 2015; Rijnders e.a., 2016)</vt:lpstr>
      <vt:lpstr>Resultaten pre - post (1857-559) (Heene, 2015)</vt:lpstr>
      <vt:lpstr>Gemiddelde behandelduur: 5,9 sessies (spreiding: 2 – 20 sessies)</vt:lpstr>
      <vt:lpstr>Conclusie op basis OQ-45 </vt:lpstr>
      <vt:lpstr>Conclusie  op basis UCL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KOP-model in vogelvlucht</dc:title>
  <dc:creator>Paul1</dc:creator>
  <cp:lastModifiedBy>Wendy Stolle</cp:lastModifiedBy>
  <cp:revision>74</cp:revision>
  <cp:lastPrinted>2018-02-12T11:00:57Z</cp:lastPrinted>
  <dcterms:created xsi:type="dcterms:W3CDTF">2017-04-21T14:37:04Z</dcterms:created>
  <dcterms:modified xsi:type="dcterms:W3CDTF">2018-10-15T11:11:11Z</dcterms:modified>
</cp:coreProperties>
</file>