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88" r:id="rId4"/>
    <p:sldId id="289" r:id="rId5"/>
    <p:sldId id="287" r:id="rId6"/>
    <p:sldId id="300" r:id="rId7"/>
    <p:sldId id="278" r:id="rId8"/>
    <p:sldId id="292" r:id="rId9"/>
    <p:sldId id="261" r:id="rId10"/>
    <p:sldId id="294" r:id="rId11"/>
    <p:sldId id="296" r:id="rId12"/>
    <p:sldId id="295" r:id="rId13"/>
    <p:sldId id="297" r:id="rId14"/>
    <p:sldId id="299" r:id="rId15"/>
    <p:sldId id="301" r:id="rId16"/>
    <p:sldId id="265" r:id="rId17"/>
    <p:sldId id="268" r:id="rId18"/>
    <p:sldId id="275" r:id="rId19"/>
    <p:sldId id="302" r:id="rId20"/>
    <p:sldId id="276" r:id="rId21"/>
    <p:sldId id="303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2B03D7"/>
    <a:srgbClr val="7030A0"/>
    <a:srgbClr val="92D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521500" y="594000"/>
            <a:ext cx="8100000" cy="4212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24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59480" y="6183340"/>
            <a:ext cx="8263020" cy="4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0000" y="5940000"/>
            <a:ext cx="648000" cy="92924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24155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4544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78196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650209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808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001"/>
            <a:ext cx="4039200" cy="41249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10145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400"/>
            <a:ext cx="4039200" cy="4125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4572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652400"/>
            <a:ext cx="81010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473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592931"/>
            <a:ext cx="8101000" cy="518506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6958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79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 24"/>
          <p:cNvGrpSpPr/>
          <p:nvPr userDrawn="1"/>
        </p:nvGrpSpPr>
        <p:grpSpPr>
          <a:xfrm>
            <a:off x="5867400" y="6264275"/>
            <a:ext cx="2427288" cy="301626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xmlns="" val="18303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814635"/>
            <a:ext cx="8100000" cy="41253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41440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41440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2000" y="6264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0" y="6415200"/>
            <a:ext cx="1104790" cy="1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0" r:id="rId4"/>
    <p:sldLayoutId id="2147483652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source=images&amp;cd=&amp;cad=rja&amp;uact=8&amp;ved=2ahUKEwiEvc7Gh8nZAhUMiiwKHdfJDsUQjRx6BAgAEAY&amp;url=http://www.enhance-motion.eu/&amp;psig=AOvVaw0Nx8NFR5SGZyUrt7TVdAQF&amp;ust=1519922730579675" TargetMode="External"/><Relationship Id="rId13" Type="http://schemas.openxmlformats.org/officeDocument/2006/relationships/image" Target="../media/image25.jpeg"/><Relationship Id="rId18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12" Type="http://schemas.openxmlformats.org/officeDocument/2006/relationships/hyperlink" Target="https://www.google.nl/url?sa=i&amp;rct=j&amp;q=&amp;esrc=s&amp;source=images&amp;cd=&amp;cad=rja&amp;uact=8&amp;ved=2ahUKEwjUqPSYiMnZAhVBkiwKHdl0AsYQjRx6BAgAEAY&amp;url=https://www.nnts-group.nl/testenvironment/nl/partners/&amp;psig=AOvVaw3guy5jpcsfp2EcN38suhBn&amp;ust=1519922878090821" TargetMode="External"/><Relationship Id="rId17" Type="http://schemas.openxmlformats.org/officeDocument/2006/relationships/image" Target="../media/image27.jpeg"/><Relationship Id="rId2" Type="http://schemas.openxmlformats.org/officeDocument/2006/relationships/hyperlink" Target="http://www.google.nl/url?sa=i&amp;rct=j&amp;q=&amp;esrc=s&amp;source=images&amp;cd=&amp;cad=rja&amp;uact=8&amp;ved=2ahUKEwjdmZ3chsnZAhWniqYKHfIyAD0QjRx6BAgAEAY&amp;url=http://www.laevo.nl/laevo-neemt-deel-aan-het-symbionics-programma/&amp;psig=AOvVaw0UxwM1j2as8h4rkZBsWyp0&amp;ust=1519922502412363" TargetMode="External"/><Relationship Id="rId16" Type="http://schemas.openxmlformats.org/officeDocument/2006/relationships/hyperlink" Target="http://www.google.nl/url?sa=i&amp;rct=j&amp;q=&amp;esrc=s&amp;source=images&amp;cd=&amp;cad=rja&amp;uact=8&amp;ved=2ahUKEwiT38vXi8nZAhVBiaYKHRn9AQsQjRx6BAgAEAY&amp;url=http://www.flextension.nl/en/about-us/board/&amp;psig=AOvVaw3Di4ws95o4XXtNDgjWmC0W&amp;ust=1519923814707675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nl/url?sa=i&amp;rct=j&amp;q=&amp;esrc=s&amp;source=images&amp;cd=&amp;cad=rja&amp;uact=8&amp;ved=2ahUKEwjKtYiyh8nZAhWmiqYKHf_QDMgQjRx6BAgAEAY&amp;url=http://www.flextension.nl/projecten/symbionics/&amp;psig=AOvVaw0UxwM1j2as8h4rkZBsWyp0&amp;ust=1519922502412363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21.jpeg"/><Relationship Id="rId15" Type="http://schemas.openxmlformats.org/officeDocument/2006/relationships/image" Target="../media/image26.jpeg"/><Relationship Id="rId10" Type="http://schemas.openxmlformats.org/officeDocument/2006/relationships/hyperlink" Target="https://www.google.nl/url?sa=i&amp;rct=j&amp;q=&amp;esrc=s&amp;source=images&amp;cd=&amp;cad=rja&amp;uact=8&amp;ved=2ahUKEwjim5Dnh8nZAhWvhKYKHYzLCzEQjRx6BAgAEAY&amp;url=https://www.hypofyse.nl/agenda/evenement/90-informatieve-bijeenkomst-in-het-radboudumc-in-nijmegen.html&amp;psig=AOvVaw1sDw7vUFKIbNALqmYAQPUj&amp;ust=1519922798853205" TargetMode="External"/><Relationship Id="rId4" Type="http://schemas.openxmlformats.org/officeDocument/2006/relationships/hyperlink" Target="http://www.google.nl/url?sa=i&amp;rct=j&amp;q=&amp;esrc=s&amp;source=images&amp;cd=&amp;cad=rja&amp;uact=8&amp;ved=2ahUKEwi5tLWZh8nZAhWBFiwKHYuPBtUQjRx6BAgAEAY&amp;url=http://www.flextension.nl/projecten/a-gear-project/&amp;psig=AOvVaw0UxwM1j2as8h4rkZBsWyp0&amp;ust=1519922502412363" TargetMode="External"/><Relationship Id="rId9" Type="http://schemas.openxmlformats.org/officeDocument/2006/relationships/image" Target="../media/image23.png"/><Relationship Id="rId14" Type="http://schemas.openxmlformats.org/officeDocument/2006/relationships/hyperlink" Target="https://www.google.nl/url?sa=i&amp;rct=j&amp;q=&amp;esrc=s&amp;source=images&amp;cd=&amp;cad=rja&amp;uact=8&amp;ved=2ahUKEwiL_svRiMnZAhWLiywKHTxSBCcQjRx6BAgAEAY&amp;url=https://www.hetweekendvandewetenschap.nl/organisaties/vumc/&amp;psig=AOvVaw01y09wXXxbhLGWe2eSW54o&amp;ust=151992301588168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ncbi.nlm.nih.gov/pubmed/26385658" TargetMode="Externa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8851391" TargetMode="External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google.nl/url?sa=i&amp;rct=j&amp;q=&amp;esrc=s&amp;source=images&amp;cd=&amp;cad=rja&amp;uact=8&amp;ved=2ahUKEwihnOPcisnZAhXphaYKHZvoAPIQjRx6BAgAEAY&amp;url=https://www.redbubble.com/people/jcorbettcartoon/works/23369092-one-size-fits-all&amp;psig=AOvVaw1cBmwb7OJ1XXcgeoKGfIb4&amp;ust=1519923565764393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F:\films\A-Gear_v04.mp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www.google.nl/url?sa=i&amp;rct=j&amp;q=&amp;esrc=s&amp;source=images&amp;cd=&amp;ved=2ahUKEwj8xcGN-MjZAhWOY1AKHXSVALoQjRx6BAgAEAY&amp;url=https://www.pinterest.com/pascalwicht/exoskeleton/&amp;psig=AOvVaw3dwlgdvIFD5AKzleNFfJrR&amp;ust=1519916946665609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films\Kevin%20Uses%20the%20JACO%20Robotic%20Arm%20%20Reach%20Your%20Potential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nl/url?sa=i&amp;rct=j&amp;q=&amp;esrc=s&amp;source=images&amp;cd=&amp;cad=rja&amp;uact=8&amp;ved=2ahUKEwiFqOOUhsnZAhUI2SwKHYksCHcQjRx6BAgAEAY&amp;url=http://www.gezondheid.be/index.cfm?fuseaction=art&amp;art_id=19468&amp;psig=AOvVaw1nyrbAe52BfFwWZndhyA0Y&amp;ust=151992234038586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s://www.google.nl/url?sa=i&amp;rct=j&amp;q=&amp;esrc=s&amp;source=images&amp;cd=&amp;cad=rja&amp;uact=8&amp;ved=2ahUKEwiw6Jid_MjZAhVIaVAKHZWwAcYQjRx6BAgAEAY&amp;url=https://www.pinterest.com/pin/7459155607827336/&amp;psig=AOvVaw398PdGmEYzcaY1r3c830RA&amp;ust=151991966643417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8549441" TargetMode="External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2ahUKEwjVnIXWhMnZAhUBlCwKHSxbC1YQjRx6BAgAEAY&amp;url=https://www.consultancy.nl/nieuws/15827/toepassing-van-domotica-en-robotica-in-de-care-en-cure-zorg&amp;psig=AOvVaw01qTQ-PBvwOFAPlVfcNs1W&amp;ust=1519921960393651" TargetMode="External"/><Relationship Id="rId2" Type="http://schemas.openxmlformats.org/officeDocument/2006/relationships/hyperlink" Target="https://nl.wikipedia.org/wiki/Mechatronica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Autonomie </a:t>
            </a:r>
            <a:r>
              <a:rPr lang="nl-NL" dirty="0" smtClean="0"/>
              <a:t>met </a:t>
            </a:r>
            <a:r>
              <a:rPr lang="nl-NL" dirty="0"/>
              <a:t>robotica</a:t>
            </a: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In het bijzonder </a:t>
            </a:r>
            <a:r>
              <a:rPr lang="nl-NL" dirty="0" smtClean="0"/>
              <a:t>voor de </a:t>
            </a:r>
            <a:r>
              <a:rPr lang="nl-NL" dirty="0" smtClean="0"/>
              <a:t>armen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882027" y="2492896"/>
            <a:ext cx="5346157" cy="635000"/>
          </a:xfrm>
        </p:spPr>
        <p:txBody>
          <a:bodyPr/>
          <a:lstStyle/>
          <a:p>
            <a:r>
              <a:rPr lang="nl-NL" dirty="0"/>
              <a:t>Imelda JM de Groot, kinderrevalidatiearts</a:t>
            </a:r>
          </a:p>
          <a:p>
            <a:r>
              <a:rPr lang="nl-NL" dirty="0" err="1"/>
              <a:t>PhD</a:t>
            </a:r>
            <a:r>
              <a:rPr lang="nl-NL" dirty="0"/>
              <a:t>, </a:t>
            </a:r>
            <a:r>
              <a:rPr lang="nl-NL" dirty="0" err="1"/>
              <a:t>associate</a:t>
            </a:r>
            <a:r>
              <a:rPr lang="nl-NL" dirty="0"/>
              <a:t> </a:t>
            </a:r>
            <a:r>
              <a:rPr lang="nl-NL" dirty="0" smtClean="0"/>
              <a:t>professor</a:t>
            </a:r>
          </a:p>
          <a:p>
            <a:endParaRPr lang="nl-NL" dirty="0" smtClean="0"/>
          </a:p>
          <a:p>
            <a:r>
              <a:rPr lang="nl-NL" dirty="0" smtClean="0"/>
              <a:t>Met dank aan Mariska Janssen, Joan Lobo Prat, Gerard Dunning en Peter </a:t>
            </a:r>
            <a:r>
              <a:rPr lang="nl-NL" dirty="0" smtClean="0"/>
              <a:t>Kooren, Bart Koopman, Just Herder, Jaap Harlaar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2049" name="Picture 1" descr="C:\Users\z284125\AppData\Local\Microsoft\Windows\Temporary Internet Files\Content.Outlook\7C3ZMQ1M\KFA logo-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165304"/>
            <a:ext cx="2808312" cy="37912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805264"/>
            <a:ext cx="1368152" cy="7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l-NL" sz="2400" u="sng" dirty="0"/>
              <a:t>Wens</a:t>
            </a:r>
            <a:r>
              <a:rPr lang="nl-NL" sz="2400" dirty="0"/>
              <a:t> van jongens/mannen met Duchenne spierdystrofie:</a:t>
            </a:r>
            <a:br>
              <a:rPr lang="nl-NL" sz="2400" dirty="0"/>
            </a:br>
            <a:r>
              <a:rPr lang="nl-NL" sz="2400" dirty="0" smtClean="0"/>
              <a:t>arm </a:t>
            </a:r>
            <a:r>
              <a:rPr lang="nl-NL" sz="2400" dirty="0" err="1" smtClean="0"/>
              <a:t>exoskelet</a:t>
            </a:r>
            <a:r>
              <a:rPr lang="nl-NL" sz="2400" dirty="0" smtClean="0"/>
              <a:t> </a:t>
            </a:r>
            <a:r>
              <a:rPr lang="nl-NL" sz="2400" dirty="0"/>
              <a:t>zodat bewegingen ondersteund worden</a:t>
            </a:r>
            <a:br>
              <a:rPr lang="nl-NL" sz="2400" dirty="0"/>
            </a:br>
            <a:endParaRPr lang="nl-NL" sz="24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522000" y="1556793"/>
            <a:ext cx="8100000" cy="4383208"/>
          </a:xfrm>
        </p:spPr>
        <p:txBody>
          <a:bodyPr/>
          <a:lstStyle/>
          <a:p>
            <a:pPr lvl="2"/>
            <a:r>
              <a:rPr lang="nl-NL" dirty="0" smtClean="0"/>
              <a:t>Allerliefst</a:t>
            </a:r>
            <a:r>
              <a:rPr lang="nl-NL" dirty="0"/>
              <a:t>: </a:t>
            </a:r>
            <a:r>
              <a:rPr lang="nl-NL" u="sng" dirty="0"/>
              <a:t>zo onzichtbaar mogelijk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7410" name="Picture 2" descr="Afbeeldingsresultaat voor Flextens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916832"/>
            <a:ext cx="4019550" cy="942976"/>
          </a:xfrm>
          <a:prstGeom prst="rect">
            <a:avLst/>
          </a:prstGeom>
          <a:noFill/>
        </p:spPr>
      </p:pic>
      <p:pic>
        <p:nvPicPr>
          <p:cNvPr id="17412" name="Picture 4" descr="Afbeeldingsresultaat voor Flextens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869160"/>
            <a:ext cx="1584176" cy="1183603"/>
          </a:xfrm>
          <a:prstGeom prst="rect">
            <a:avLst/>
          </a:prstGeom>
          <a:noFill/>
        </p:spPr>
      </p:pic>
      <p:pic>
        <p:nvPicPr>
          <p:cNvPr id="17414" name="Picture 6" descr="Afbeeldingsresultaat voor Flextensi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5013176"/>
            <a:ext cx="1728192" cy="1065719"/>
          </a:xfrm>
          <a:prstGeom prst="rect">
            <a:avLst/>
          </a:prstGeom>
          <a:noFill/>
        </p:spPr>
      </p:pic>
      <p:pic>
        <p:nvPicPr>
          <p:cNvPr id="17416" name="Picture 8" descr="Afbeeldingsresultaat voor Flextension and enhanc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5157192"/>
            <a:ext cx="1913409" cy="935444"/>
          </a:xfrm>
          <a:prstGeom prst="rect">
            <a:avLst/>
          </a:prstGeom>
          <a:noFill/>
        </p:spPr>
      </p:pic>
      <p:pic>
        <p:nvPicPr>
          <p:cNvPr id="17418" name="Picture 10" descr="Afbeeldingsresultaat voor radboudumc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74368" y="3068960"/>
            <a:ext cx="1440160" cy="720080"/>
          </a:xfrm>
          <a:prstGeom prst="rect">
            <a:avLst/>
          </a:prstGeom>
          <a:noFill/>
        </p:spPr>
      </p:pic>
      <p:pic>
        <p:nvPicPr>
          <p:cNvPr id="17420" name="Picture 12" descr="Afbeeldingsresultaat voor twente technical university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84067" y="2852936"/>
            <a:ext cx="1136205" cy="1136205"/>
          </a:xfrm>
          <a:prstGeom prst="rect">
            <a:avLst/>
          </a:prstGeom>
          <a:noFill/>
        </p:spPr>
      </p:pic>
      <p:pic>
        <p:nvPicPr>
          <p:cNvPr id="17424" name="Picture 16" descr="Afbeeldingsresultaat voor VUmc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12160" y="3861048"/>
            <a:ext cx="1224136" cy="419000"/>
          </a:xfrm>
          <a:prstGeom prst="rect">
            <a:avLst/>
          </a:prstGeom>
          <a:noFill/>
        </p:spPr>
      </p:pic>
      <p:pic>
        <p:nvPicPr>
          <p:cNvPr id="17426" name="Picture 18" descr="Afbeeldingsresultaat voor a gear arm flextension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7557" y="2060848"/>
            <a:ext cx="2976331" cy="2232248"/>
          </a:xfrm>
          <a:prstGeom prst="rect">
            <a:avLst/>
          </a:prstGeom>
          <a:noFill/>
        </p:spPr>
      </p:pic>
      <p:pic>
        <p:nvPicPr>
          <p:cNvPr id="11266" name="Picture 2" descr="Afbeeldingsresultaat voor universiteit twente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160067" y="3789040"/>
            <a:ext cx="1204021" cy="602011"/>
          </a:xfrm>
          <a:prstGeom prst="rect">
            <a:avLst/>
          </a:prstGeom>
          <a:noFill/>
        </p:spPr>
      </p:pic>
      <p:cxnSp>
        <p:nvCxnSpPr>
          <p:cNvPr id="14" name="Rechte verbindingslijn 13"/>
          <p:cNvCxnSpPr/>
          <p:nvPr/>
        </p:nvCxnSpPr>
        <p:spPr>
          <a:xfrm>
            <a:off x="827584" y="4725144"/>
            <a:ext cx="7416824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Project: A </a:t>
            </a:r>
            <a:r>
              <a:rPr lang="nl-NL" dirty="0" err="1"/>
              <a:t>gear</a:t>
            </a:r>
            <a:r>
              <a:rPr lang="nl-NL" dirty="0"/>
              <a:t>: arm </a:t>
            </a:r>
            <a:r>
              <a:rPr lang="nl-NL" dirty="0" err="1"/>
              <a:t>exoskelet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115616" y="58772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3 promovendi: 2 ingenieurs en 1 bewegingswetenschapper </a:t>
            </a:r>
            <a:endParaRPr lang="nl-NL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39"/>
            <a:ext cx="5544616" cy="368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Passief en actief prototype</a:t>
            </a:r>
            <a:endParaRPr lang="nl-NL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2711104" cy="2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2445886" cy="289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1">
            <a:extLst>
              <a:ext uri="{FF2B5EF4-FFF2-40B4-BE49-F238E27FC236}">
                <a16:creationId xmlns:a16="http://schemas.microsoft.com/office/drawing/2014/main" xmlns="" id="{08CA41E4-67BE-4792-8803-E8FF3C0D04D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39753" y="4725144"/>
            <a:ext cx="3528392" cy="149467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012160" y="530120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Elastiek karakteristieken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1475656" y="42930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passief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7236296" y="43558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actief</a:t>
            </a:r>
            <a:endParaRPr lang="nl-NL" dirty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95536" y="6304002"/>
            <a:ext cx="5832648" cy="5078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Kooren PN, Dunning AG, Janssen MM, </a:t>
            </a:r>
            <a:r>
              <a:rPr kumimoji="0" lang="nl-NL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Lobo-Prat</a:t>
            </a:r>
            <a:r>
              <a:rPr kumimoji="0" lang="nl-N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J, Koopman BF, Paalman MI</a:t>
            </a:r>
            <a:r>
              <a:rPr kumimoji="0" lang="nl-NL" sz="9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de Groot IJ</a:t>
            </a:r>
            <a:r>
              <a:rPr kumimoji="0" lang="nl-N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Herder JL.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Design and pilot validation of A-gear: a novel wearable dynamic arm support.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>J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>Neuroeng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>Rehabil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>. 2015 Sep 18;12(1):83</a:t>
            </a:r>
            <a:r>
              <a:rPr kumimoji="0" lang="nl-N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900" dirty="0" smtClean="0">
                <a:latin typeface="Arial" pitchFamily="34" charset="0"/>
                <a:cs typeface="Arial" pitchFamily="34" charset="0"/>
              </a:rPr>
              <a:t>Joan Lobo Prat Thesis</a:t>
            </a:r>
            <a:endParaRPr kumimoji="0" lang="nl-N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actieve prototype aan te sturen?</a:t>
            </a:r>
            <a:endParaRPr lang="nl-NL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095011" cy="437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Aansturen</a:t>
            </a:r>
            <a:r>
              <a:rPr lang="en-GB" dirty="0" smtClean="0"/>
              <a:t> van </a:t>
            </a:r>
            <a:r>
              <a:rPr lang="en-GB" dirty="0" err="1" smtClean="0"/>
              <a:t>een</a:t>
            </a:r>
            <a:r>
              <a:rPr lang="en-GB" dirty="0" smtClean="0"/>
              <a:t> exoskelet</a:t>
            </a:r>
            <a:endParaRPr lang="en-GB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41931" t="37237" r="32082" b="28138"/>
          <a:stretch>
            <a:fillRect/>
          </a:stretch>
        </p:blipFill>
        <p:spPr bwMode="auto">
          <a:xfrm>
            <a:off x="395536" y="2132856"/>
            <a:ext cx="475252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5364088" y="3107608"/>
            <a:ext cx="216024" cy="216024"/>
          </a:xfrm>
          <a:prstGeom prst="rect">
            <a:avLst/>
          </a:prstGeom>
          <a:solidFill>
            <a:srgbClr val="2B03D7"/>
          </a:solidFill>
          <a:ln>
            <a:solidFill>
              <a:srgbClr val="2B03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hoek 6"/>
          <p:cNvSpPr/>
          <p:nvPr/>
        </p:nvSpPr>
        <p:spPr>
          <a:xfrm>
            <a:off x="5364088" y="3485991"/>
            <a:ext cx="216024" cy="216024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5364088" y="3844715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kstvak 8"/>
          <p:cNvSpPr txBox="1"/>
          <p:nvPr/>
        </p:nvSpPr>
        <p:spPr>
          <a:xfrm>
            <a:off x="5580112" y="2990562"/>
            <a:ext cx="3456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GB" dirty="0" err="1" smtClean="0"/>
              <a:t>Spiersignalen</a:t>
            </a:r>
            <a:r>
              <a:rPr lang="en-GB" dirty="0" smtClean="0"/>
              <a:t> (EMG)</a:t>
            </a:r>
          </a:p>
          <a:p>
            <a:pPr>
              <a:lnSpc>
                <a:spcPts val="2800"/>
              </a:lnSpc>
            </a:pPr>
            <a:r>
              <a:rPr lang="en-GB" dirty="0" err="1" smtClean="0"/>
              <a:t>Kracht</a:t>
            </a:r>
            <a:r>
              <a:rPr lang="en-GB" dirty="0" smtClean="0"/>
              <a:t> met </a:t>
            </a:r>
            <a:r>
              <a:rPr lang="en-GB" dirty="0" err="1" smtClean="0"/>
              <a:t>stijfheid</a:t>
            </a:r>
            <a:r>
              <a:rPr lang="en-GB" dirty="0" smtClean="0"/>
              <a:t> </a:t>
            </a:r>
            <a:r>
              <a:rPr lang="en-GB" dirty="0" err="1" smtClean="0"/>
              <a:t>compensatie</a:t>
            </a:r>
            <a:endParaRPr lang="en-GB" dirty="0" smtClean="0"/>
          </a:p>
          <a:p>
            <a:pPr>
              <a:lnSpc>
                <a:spcPts val="2800"/>
              </a:lnSpc>
            </a:pPr>
            <a:r>
              <a:rPr lang="en-GB" dirty="0" err="1" smtClean="0"/>
              <a:t>Kracht</a:t>
            </a:r>
            <a:r>
              <a:rPr lang="en-GB" dirty="0" smtClean="0"/>
              <a:t> </a:t>
            </a:r>
            <a:r>
              <a:rPr lang="en-GB" dirty="0" err="1" smtClean="0"/>
              <a:t>zonder</a:t>
            </a:r>
            <a:r>
              <a:rPr lang="en-GB" dirty="0" smtClean="0"/>
              <a:t> </a:t>
            </a:r>
            <a:r>
              <a:rPr lang="en-GB" dirty="0" err="1" smtClean="0"/>
              <a:t>compensatie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0" name="Tekstvak 9"/>
          <p:cNvSpPr txBox="1"/>
          <p:nvPr/>
        </p:nvSpPr>
        <p:spPr>
          <a:xfrm>
            <a:off x="899592" y="1772816"/>
            <a:ext cx="1152128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GB" sz="1400" b="1" dirty="0" smtClean="0"/>
              <a:t>Brooke 4</a:t>
            </a:r>
            <a:endParaRPr lang="en-GB" sz="1400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2051720" y="1772816"/>
            <a:ext cx="1152128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GB" sz="1400" b="1" dirty="0" smtClean="0"/>
              <a:t>Brooke 5</a:t>
            </a:r>
            <a:endParaRPr lang="en-GB" sz="1400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3347864" y="1772816"/>
            <a:ext cx="1152128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GB" sz="1400" b="1" dirty="0" smtClean="0"/>
              <a:t>Brooke 6</a:t>
            </a:r>
            <a:endParaRPr lang="en-GB" sz="1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522000" y="980728"/>
            <a:ext cx="8100000" cy="533400"/>
          </a:xfrm>
        </p:spPr>
        <p:txBody>
          <a:bodyPr/>
          <a:lstStyle/>
          <a:p>
            <a:r>
              <a:rPr lang="nl-NL" sz="2800" b="1" dirty="0" smtClean="0"/>
              <a:t>EMG </a:t>
            </a:r>
            <a:r>
              <a:rPr lang="nl-NL" sz="2800" b="1" dirty="0"/>
              <a:t>signaal; vraag is er nog wel signaal bij een progressieve aandoening?</a:t>
            </a:r>
          </a:p>
        </p:txBody>
      </p:sp>
      <p:pic>
        <p:nvPicPr>
          <p:cNvPr id="3" name="Afbeelding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204864"/>
            <a:ext cx="3597215" cy="310550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364088" y="2780928"/>
            <a:ext cx="2520280" cy="646331"/>
          </a:xfrm>
          <a:prstGeom prst="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man </a:t>
            </a:r>
            <a:r>
              <a:rPr lang="nl-NL" dirty="0"/>
              <a:t>met DMD</a:t>
            </a:r>
            <a:r>
              <a:rPr lang="nl-NL" dirty="0" smtClean="0"/>
              <a:t>,</a:t>
            </a:r>
          </a:p>
          <a:p>
            <a:r>
              <a:rPr lang="nl-NL" dirty="0" err="1" smtClean="0"/>
              <a:t>Brooke</a:t>
            </a:r>
            <a:r>
              <a:rPr lang="nl-NL" dirty="0" smtClean="0"/>
              <a:t> </a:t>
            </a:r>
            <a:r>
              <a:rPr lang="nl-NL" dirty="0"/>
              <a:t>6 classificatie</a:t>
            </a: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39552" y="5733256"/>
            <a:ext cx="763284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Lobo-Prat</a:t>
            </a:r>
            <a:r>
              <a:rPr kumimoji="0" lang="nl-N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J, Janssen MMHP, Koopman BFJM, Stienen AHA, </a:t>
            </a:r>
            <a:r>
              <a:rPr kumimoji="0" lang="nl-NL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Groot IJM. </a:t>
            </a:r>
            <a:r>
              <a:rPr kumimoji="0" lang="en-US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Surface EMG signals in very late-stage of Duchenne muscular dystrophy: a case study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.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nl-N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 </a:t>
            </a:r>
            <a:r>
              <a:rPr kumimoji="0" lang="nl-N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Neuroeng</a:t>
            </a:r>
            <a:r>
              <a:rPr kumimoji="0" lang="nl-N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nl-N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Rehabil</a:t>
            </a:r>
            <a:r>
              <a:rPr kumimoji="0" lang="nl-N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2017 29;14(1):86. </a:t>
            </a:r>
            <a:r>
              <a:rPr kumimoji="0" lang="nl-N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doi</a:t>
            </a:r>
            <a:r>
              <a:rPr kumimoji="0" lang="nl-N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10.1186/s12984-017-0292-4. (open </a:t>
            </a:r>
            <a:r>
              <a:rPr kumimoji="0" lang="nl-N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access</a:t>
            </a:r>
            <a:r>
              <a:rPr kumimoji="0" lang="nl-N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320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Arm </a:t>
            </a:r>
            <a:r>
              <a:rPr lang="nl-NL" sz="2800" dirty="0" err="1" smtClean="0"/>
              <a:t>exoskelet</a:t>
            </a:r>
            <a:r>
              <a:rPr lang="nl-NL" sz="2800" dirty="0" smtClean="0"/>
              <a:t>: voor meerdere diagnose groepen?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22530" name="Picture 2" descr="Afbeeldingsresultaat voor one size fits al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71280"/>
            <a:ext cx="4717579" cy="3579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l-NL" sz="2800" dirty="0"/>
              <a:t>Uniek patroon of overeenkomend patroon</a:t>
            </a:r>
          </a:p>
        </p:txBody>
      </p:sp>
      <p:pic>
        <p:nvPicPr>
          <p:cNvPr id="24580" name="Picture 4" descr="https://ars.els-cdn.com/content/image/1-s2.0-S0960896617301645-nmd3444-fig-0005_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6106400" cy="3744416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6660232" y="2348880"/>
            <a:ext cx="1512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Percentage of participants that mentioned certain ABILHAND-plus activities being impossible (black), difficult (light grey), or easy (dark grey). </a:t>
            </a:r>
            <a:r>
              <a:rPr lang="en-US" sz="1200" baseline="30000" dirty="0"/>
              <a:t>a</a:t>
            </a:r>
            <a:r>
              <a:rPr lang="en-US" sz="1200" dirty="0"/>
              <a:t> Items that were specific to adults. </a:t>
            </a:r>
            <a:r>
              <a:rPr lang="en-US" sz="1200" baseline="30000" dirty="0"/>
              <a:t>b</a:t>
            </a:r>
            <a:r>
              <a:rPr lang="en-US" sz="1200" dirty="0"/>
              <a:t> Items that were specific to children</a:t>
            </a:r>
            <a:endParaRPr lang="nl-NL" sz="12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9E59F936-742F-48D8-AAD9-5781EDB164EF}"/>
              </a:ext>
            </a:extLst>
          </p:cNvPr>
          <p:cNvSpPr txBox="1"/>
          <p:nvPr/>
        </p:nvSpPr>
        <p:spPr>
          <a:xfrm>
            <a:off x="827584" y="558924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/>
            </a:r>
            <a:br>
              <a:rPr lang="en-US" sz="1200"/>
            </a:br>
            <a:r>
              <a:rPr lang="en-US" sz="1200"/>
              <a:t> Bergsma A, Janssen MMHP, Geurts ACH, Cup EHC, de Groot IJM. Different profiles of upper limb function in four types of neuromuscular disorders Neuromuscul Disord. 2017: 27(12):1115-1122</a:t>
            </a:r>
            <a:endParaRPr lang="nl-NL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117E422-8845-4A73-85F1-B8BF2AE0F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staan we nu?</a:t>
            </a:r>
          </a:p>
        </p:txBody>
      </p:sp>
      <p:pic>
        <p:nvPicPr>
          <p:cNvPr id="6" name="A-Gear_v0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592796"/>
            <a:ext cx="54726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209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Hulpmiddelen</a:t>
            </a:r>
            <a:endParaRPr lang="en-GB" dirty="0"/>
          </a:p>
        </p:txBody>
      </p:sp>
      <p:sp>
        <p:nvSpPr>
          <p:cNvPr id="4" name="Tekstvak 3"/>
          <p:cNvSpPr txBox="1"/>
          <p:nvPr/>
        </p:nvSpPr>
        <p:spPr>
          <a:xfrm>
            <a:off x="539552" y="2996952"/>
            <a:ext cx="1656184" cy="1368000"/>
          </a:xfrm>
          <a:prstGeom prst="ellipse">
            <a:avLst/>
          </a:prstGeom>
          <a:solidFill>
            <a:srgbClr val="7030A0">
              <a:alpha val="25098"/>
            </a:srgb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err="1" smtClean="0"/>
              <a:t>Rolstoelen</a:t>
            </a:r>
            <a:endParaRPr lang="en-GB" dirty="0"/>
          </a:p>
        </p:txBody>
      </p:sp>
      <p:sp>
        <p:nvSpPr>
          <p:cNvPr id="5" name="Tekstvak 4"/>
          <p:cNvSpPr txBox="1"/>
          <p:nvPr/>
        </p:nvSpPr>
        <p:spPr>
          <a:xfrm>
            <a:off x="1475656" y="3933056"/>
            <a:ext cx="1764000" cy="1298377"/>
          </a:xfrm>
          <a:prstGeom prst="ellipse">
            <a:avLst/>
          </a:prstGeom>
          <a:solidFill>
            <a:srgbClr val="0070C0">
              <a:alpha val="25098"/>
            </a:srgb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err="1" smtClean="0"/>
              <a:t>Beademing</a:t>
            </a:r>
            <a:endParaRPr lang="en-GB" dirty="0"/>
          </a:p>
        </p:txBody>
      </p:sp>
      <p:sp>
        <p:nvSpPr>
          <p:cNvPr id="6" name="Tekstvak 5"/>
          <p:cNvSpPr txBox="1"/>
          <p:nvPr/>
        </p:nvSpPr>
        <p:spPr>
          <a:xfrm>
            <a:off x="323528" y="4221216"/>
            <a:ext cx="1296000" cy="1152000"/>
          </a:xfrm>
          <a:prstGeom prst="ellipse">
            <a:avLst/>
          </a:prstGeom>
          <a:solidFill>
            <a:srgbClr val="92D050">
              <a:alpha val="25098"/>
            </a:srgbClr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err="1" smtClean="0"/>
              <a:t>Spalken</a:t>
            </a:r>
            <a:endParaRPr lang="en-GB" dirty="0"/>
          </a:p>
        </p:txBody>
      </p:sp>
      <p:sp>
        <p:nvSpPr>
          <p:cNvPr id="7" name="Tekstvak 6"/>
          <p:cNvSpPr txBox="1"/>
          <p:nvPr/>
        </p:nvSpPr>
        <p:spPr>
          <a:xfrm>
            <a:off x="2051720" y="2636912"/>
            <a:ext cx="2196000" cy="1620000"/>
          </a:xfrm>
          <a:prstGeom prst="ellipse">
            <a:avLst/>
          </a:prstGeom>
          <a:solidFill>
            <a:srgbClr val="FFC000">
              <a:alpha val="25098"/>
            </a:srgb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Arm</a:t>
            </a:r>
          </a:p>
          <a:p>
            <a:pPr algn="ctr"/>
            <a:r>
              <a:rPr lang="en-GB" dirty="0" err="1" smtClean="0"/>
              <a:t>ondersteuners</a:t>
            </a:r>
            <a:endParaRPr lang="en-GB" dirty="0"/>
          </a:p>
        </p:txBody>
      </p:sp>
      <p:sp>
        <p:nvSpPr>
          <p:cNvPr id="8" name="Tekstvak 7"/>
          <p:cNvSpPr txBox="1"/>
          <p:nvPr/>
        </p:nvSpPr>
        <p:spPr>
          <a:xfrm>
            <a:off x="3131840" y="4077072"/>
            <a:ext cx="1260000" cy="1044000"/>
          </a:xfrm>
          <a:prstGeom prst="ellipse">
            <a:avLst/>
          </a:prstGeom>
          <a:solidFill>
            <a:srgbClr val="FF0000">
              <a:alpha val="25098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Hoofd</a:t>
            </a:r>
            <a:r>
              <a:rPr lang="en-GB" dirty="0" smtClean="0"/>
              <a:t> </a:t>
            </a:r>
            <a:r>
              <a:rPr lang="en-GB" dirty="0" err="1" smtClean="0"/>
              <a:t>steun</a:t>
            </a:r>
            <a:endParaRPr lang="en-GB" dirty="0"/>
          </a:p>
        </p:txBody>
      </p:sp>
      <p:sp>
        <p:nvSpPr>
          <p:cNvPr id="9" name="Tekstvak 8"/>
          <p:cNvSpPr txBox="1"/>
          <p:nvPr/>
        </p:nvSpPr>
        <p:spPr>
          <a:xfrm>
            <a:off x="1763688" y="1556792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Nu</a:t>
            </a:r>
            <a:endParaRPr lang="en-GB" sz="48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5220072" y="155679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 smtClean="0"/>
              <a:t>Toekomst</a:t>
            </a:r>
            <a:endParaRPr lang="en-GB" sz="4800" b="1" dirty="0"/>
          </a:p>
        </p:txBody>
      </p:sp>
      <p:sp>
        <p:nvSpPr>
          <p:cNvPr id="12" name="PIJL-RECHTS 11"/>
          <p:cNvSpPr/>
          <p:nvPr/>
        </p:nvSpPr>
        <p:spPr>
          <a:xfrm>
            <a:off x="4644008" y="3645024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kstvak 12"/>
          <p:cNvSpPr txBox="1"/>
          <p:nvPr/>
        </p:nvSpPr>
        <p:spPr>
          <a:xfrm>
            <a:off x="5724128" y="3212975"/>
            <a:ext cx="2268000" cy="1260000"/>
          </a:xfrm>
          <a:prstGeom prst="ellipse">
            <a:avLst/>
          </a:prstGeom>
          <a:solidFill>
            <a:schemeClr val="tx1">
              <a:alpha val="25098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err="1" smtClean="0"/>
              <a:t>Exoskeletten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Dagelijkse</a:t>
            </a:r>
            <a:r>
              <a:rPr lang="en-GB" dirty="0" smtClean="0"/>
              <a:t> </a:t>
            </a:r>
            <a:r>
              <a:rPr lang="en-GB" dirty="0" err="1" smtClean="0"/>
              <a:t>bezigheden</a:t>
            </a:r>
            <a:r>
              <a:rPr lang="en-GB" dirty="0" smtClean="0"/>
              <a:t> van arm(en)</a:t>
            </a:r>
            <a:endParaRPr lang="en-GB" dirty="0"/>
          </a:p>
        </p:txBody>
      </p:sp>
      <p:pic>
        <p:nvPicPr>
          <p:cNvPr id="4" name="Picture 8" descr="http://pad1.whstatic.com/images/thumb/6/6a/Open-a-Bottle-of-Water-Step-3-Version-2.jpg/670px-Open-a-Bottle-of-Water-Step-3-Version-2.jpg"/>
          <p:cNvPicPr>
            <a:picLocks noChangeAspect="1" noChangeArrowheads="1"/>
          </p:cNvPicPr>
          <p:nvPr/>
        </p:nvPicPr>
        <p:blipFill>
          <a:blip r:embed="rId2" cstate="print"/>
          <a:srcRect r="23273"/>
          <a:stretch>
            <a:fillRect/>
          </a:stretch>
        </p:blipFill>
        <p:spPr bwMode="auto">
          <a:xfrm rot="386390">
            <a:off x="3714275" y="4312750"/>
            <a:ext cx="1718543" cy="1494318"/>
          </a:xfrm>
          <a:prstGeom prst="rect">
            <a:avLst/>
          </a:prstGeom>
          <a:noFill/>
        </p:spPr>
      </p:pic>
      <p:pic>
        <p:nvPicPr>
          <p:cNvPr id="5" name="Picture 10" descr="https://grnned.files.wordpress.com/2012/03/schrijven.jpg"/>
          <p:cNvPicPr>
            <a:picLocks noChangeAspect="1" noChangeArrowheads="1"/>
          </p:cNvPicPr>
          <p:nvPr/>
        </p:nvPicPr>
        <p:blipFill>
          <a:blip r:embed="rId3" cstate="print"/>
          <a:srcRect l="10690" t="9502" r="5930" b="8147"/>
          <a:stretch>
            <a:fillRect/>
          </a:stretch>
        </p:blipFill>
        <p:spPr bwMode="auto">
          <a:xfrm rot="21179466">
            <a:off x="405256" y="3342458"/>
            <a:ext cx="2212585" cy="1475057"/>
          </a:xfrm>
          <a:prstGeom prst="rect">
            <a:avLst/>
          </a:prstGeom>
          <a:noFill/>
        </p:spPr>
      </p:pic>
      <p:pic>
        <p:nvPicPr>
          <p:cNvPr id="6" name="Picture 12" descr="http://static0.hln.be/static/photo/2010/2/9/10/20100906163031/media_xl_3860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5373">
            <a:off x="875527" y="4674635"/>
            <a:ext cx="2041051" cy="1417397"/>
          </a:xfrm>
          <a:prstGeom prst="rect">
            <a:avLst/>
          </a:prstGeom>
          <a:noFill/>
        </p:spPr>
      </p:pic>
      <p:pic>
        <p:nvPicPr>
          <p:cNvPr id="7" name="Picture 14" descr="http://images.sodahead.com/polls/001808481/2522792127_boy_eating_apple_627004037_answer_2_xlarg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87937">
            <a:off x="6523716" y="4211581"/>
            <a:ext cx="1461635" cy="1820542"/>
          </a:xfrm>
          <a:prstGeom prst="rect">
            <a:avLst/>
          </a:prstGeom>
          <a:noFill/>
        </p:spPr>
      </p:pic>
      <p:pic>
        <p:nvPicPr>
          <p:cNvPr id="8" name="Picture 2" descr="http://www.tsvnoad.nl/wp-content/uploads/2014/09/hand-schudd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52742">
            <a:off x="1012235" y="1965483"/>
            <a:ext cx="1720193" cy="1136477"/>
          </a:xfrm>
          <a:prstGeom prst="rect">
            <a:avLst/>
          </a:prstGeom>
          <a:noFill/>
        </p:spPr>
      </p:pic>
      <p:pic>
        <p:nvPicPr>
          <p:cNvPr id="9" name="Picture 4" descr="http://www.nhs.uk/Livewell/Goodfood/PublishingImages/90096107-water-377.jpg"/>
          <p:cNvPicPr>
            <a:picLocks noChangeAspect="1" noChangeArrowheads="1"/>
          </p:cNvPicPr>
          <p:nvPr/>
        </p:nvPicPr>
        <p:blipFill>
          <a:blip r:embed="rId7" cstate="print"/>
          <a:srcRect r="17784"/>
          <a:stretch>
            <a:fillRect/>
          </a:stretch>
        </p:blipFill>
        <p:spPr bwMode="auto">
          <a:xfrm>
            <a:off x="3203848" y="2420888"/>
            <a:ext cx="2185723" cy="1205846"/>
          </a:xfrm>
          <a:prstGeom prst="rect">
            <a:avLst/>
          </a:prstGeom>
          <a:noFill/>
        </p:spPr>
      </p:pic>
      <p:pic>
        <p:nvPicPr>
          <p:cNvPr id="10" name="Picture 6" descr="http://www.geeky-gadgets.com/wp-content/uploads/2009/01/logitech-g19-keyboard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94643">
            <a:off x="6141422" y="2581968"/>
            <a:ext cx="2142350" cy="1429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B9B1225-ADD0-4FDD-B5F0-4B475350E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staan we over 5 jaar?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C272EF73-6124-4B3E-AACF-8B66B056B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Toenemend meer technische ondersteunende hulpmiddelen</a:t>
            </a:r>
          </a:p>
          <a:p>
            <a:pPr lvl="1"/>
            <a:r>
              <a:rPr lang="nl-NL" dirty="0"/>
              <a:t>Arm </a:t>
            </a:r>
            <a:r>
              <a:rPr lang="nl-NL" dirty="0" err="1"/>
              <a:t>exoskelet</a:t>
            </a:r>
            <a:endParaRPr lang="nl-NL" dirty="0"/>
          </a:p>
          <a:p>
            <a:pPr lvl="1"/>
            <a:r>
              <a:rPr lang="nl-NL" dirty="0"/>
              <a:t>Actieve romp orthese</a:t>
            </a:r>
          </a:p>
          <a:p>
            <a:pPr lvl="1"/>
            <a:r>
              <a:rPr lang="nl-NL" dirty="0"/>
              <a:t>Wearable </a:t>
            </a:r>
            <a:r>
              <a:rPr lang="nl-NL" dirty="0" err="1"/>
              <a:t>robotics</a:t>
            </a:r>
            <a:endParaRPr lang="nl-NL" dirty="0"/>
          </a:p>
          <a:p>
            <a:endParaRPr lang="nl-NL" dirty="0"/>
          </a:p>
          <a:p>
            <a:r>
              <a:rPr lang="nl-NL" dirty="0"/>
              <a:t>Kunnen dagelijkse taken ondersteunen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Fysiek minder afhankelijkheid</a:t>
            </a:r>
            <a:r>
              <a:rPr lang="nl-NL" dirty="0" smtClean="0"/>
              <a:t>:</a:t>
            </a:r>
          </a:p>
          <a:p>
            <a:pPr>
              <a:buNone/>
            </a:pPr>
            <a:r>
              <a:rPr lang="nl-NL" dirty="0" smtClean="0"/>
              <a:t>	 </a:t>
            </a:r>
            <a:r>
              <a:rPr lang="nl-NL" dirty="0"/>
              <a:t>ook meer autonomie mogelijk</a:t>
            </a:r>
          </a:p>
        </p:txBody>
      </p:sp>
      <p:pic>
        <p:nvPicPr>
          <p:cNvPr id="4" name="Picture 2" descr="Afbeeldingsresultaat voor exoskeleton sui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420888"/>
            <a:ext cx="2664296" cy="3774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8623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Soft </a:t>
            </a:r>
            <a:r>
              <a:rPr lang="nl-NL" sz="2400" dirty="0" err="1" smtClean="0"/>
              <a:t>robotics</a:t>
            </a:r>
            <a:endParaRPr lang="nl-NL" sz="2400" dirty="0"/>
          </a:p>
        </p:txBody>
      </p:sp>
      <p:sp>
        <p:nvSpPr>
          <p:cNvPr id="5" name="Rechthoek 4"/>
          <p:cNvSpPr/>
          <p:nvPr/>
        </p:nvSpPr>
        <p:spPr>
          <a:xfrm>
            <a:off x="2961911" y="3244334"/>
            <a:ext cx="3220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https://youtu.be/2DsbS9cMOAE</a:t>
            </a:r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Autonomie met bestaande robotarm</a:t>
            </a:r>
            <a:endParaRPr lang="nl-NL" dirty="0"/>
          </a:p>
        </p:txBody>
      </p:sp>
      <p:pic>
        <p:nvPicPr>
          <p:cNvPr id="7" name="Kevin Uses the JACO Robotic Arm  Reach Your Potential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1961964"/>
            <a:ext cx="4740357" cy="3555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4563" t="21650" r="13776" b="11474"/>
          <a:stretch>
            <a:fillRect/>
          </a:stretch>
        </p:blipFill>
        <p:spPr bwMode="auto">
          <a:xfrm>
            <a:off x="2051720" y="836712"/>
            <a:ext cx="491454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Focus op Duchenne </a:t>
            </a:r>
            <a:r>
              <a:rPr lang="nl-NL" dirty="0"/>
              <a:t>spierdystrofie</a:t>
            </a:r>
          </a:p>
        </p:txBody>
      </p:sp>
      <p:pic>
        <p:nvPicPr>
          <p:cNvPr id="20482" name="Picture 2" descr="Afbeeldingsresultaat voor spierziekte van duchen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2526074" cy="2145805"/>
          </a:xfrm>
          <a:prstGeom prst="rect">
            <a:avLst/>
          </a:prstGeom>
          <a:noFill/>
        </p:spPr>
      </p:pic>
      <p:pic>
        <p:nvPicPr>
          <p:cNvPr id="4" name="Picture 5" descr="Afbeeldingsresultaat voor duchenne muscular dystrophy timelin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204864"/>
            <a:ext cx="5640625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Beloop</a:t>
            </a:r>
            <a:r>
              <a:rPr lang="en-GB" dirty="0" smtClean="0"/>
              <a:t> van </a:t>
            </a:r>
            <a:r>
              <a:rPr lang="en-GB" dirty="0" err="1" smtClean="0"/>
              <a:t>armfunctie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Afbeelding 3" descr="Scatter_leken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348880"/>
            <a:ext cx="7884368" cy="2729105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55576" y="5775647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smtClean="0"/>
              <a:t>Janssen MMHP, Harlaar J, Koopman B, de Groot IJM. </a:t>
            </a:r>
            <a:r>
              <a:rPr lang="en-US" sz="1200" dirty="0" smtClean="0"/>
              <a:t>Dynamic arm study: quantitative description of upper extremity function and activity of boys and men with </a:t>
            </a:r>
            <a:r>
              <a:rPr lang="en-US" sz="1200" dirty="0" err="1" smtClean="0"/>
              <a:t>duchenne</a:t>
            </a:r>
            <a:r>
              <a:rPr lang="en-US" sz="1200" dirty="0" smtClean="0"/>
              <a:t> muscular dystrophy</a:t>
            </a:r>
            <a:r>
              <a:rPr lang="en-US" sz="1200" dirty="0" smtClean="0"/>
              <a:t>. J </a:t>
            </a:r>
            <a:r>
              <a:rPr lang="en-US" sz="1200" dirty="0" err="1" smtClean="0"/>
              <a:t>Neuroeng</a:t>
            </a:r>
            <a:r>
              <a:rPr lang="en-US" sz="1200" dirty="0" smtClean="0"/>
              <a:t> </a:t>
            </a:r>
            <a:r>
              <a:rPr lang="en-US" sz="1200" dirty="0" err="1" smtClean="0"/>
              <a:t>Rehabil</a:t>
            </a:r>
            <a:r>
              <a:rPr lang="nl-NL" sz="1200" dirty="0" smtClean="0">
                <a:hlinkClick r:id="rId3" tooltip="Journal of neuroengineering and rehabilitation."/>
              </a:rPr>
              <a:t>.</a:t>
            </a:r>
            <a:r>
              <a:rPr lang="nl-NL" sz="1200" dirty="0" smtClean="0"/>
              <a:t> </a:t>
            </a:r>
            <a:r>
              <a:rPr lang="nl-NL" sz="1200" dirty="0" smtClean="0"/>
              <a:t>2017 May 26;14(1):45</a:t>
            </a:r>
            <a:endParaRPr lang="nl-NL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488" y="1004344"/>
            <a:ext cx="8100000" cy="533400"/>
          </a:xfrm>
        </p:spPr>
        <p:txBody>
          <a:bodyPr/>
          <a:lstStyle/>
          <a:p>
            <a:r>
              <a:rPr lang="en-GB" dirty="0" err="1" smtClean="0"/>
              <a:t>Benodigde</a:t>
            </a:r>
            <a:r>
              <a:rPr lang="en-GB" dirty="0" smtClean="0"/>
              <a:t> </a:t>
            </a:r>
            <a:r>
              <a:rPr lang="en-GB" dirty="0" err="1" smtClean="0"/>
              <a:t>technologie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9455" t="21700" r="6683" b="30267"/>
          <a:stretch>
            <a:fillRect/>
          </a:stretch>
        </p:blipFill>
        <p:spPr bwMode="auto">
          <a:xfrm>
            <a:off x="1331640" y="1700808"/>
            <a:ext cx="5544616" cy="442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30"/>
          <p:cNvGrpSpPr/>
          <p:nvPr/>
        </p:nvGrpSpPr>
        <p:grpSpPr>
          <a:xfrm>
            <a:off x="-2988840" y="-3843808"/>
            <a:ext cx="14617624" cy="9865096"/>
            <a:chOff x="-2916832" y="-3627784"/>
            <a:chExt cx="14617624" cy="9865096"/>
          </a:xfrm>
        </p:grpSpPr>
        <p:cxnSp>
          <p:nvCxnSpPr>
            <p:cNvPr id="5" name="Rechte verbindingslijn 4"/>
            <p:cNvCxnSpPr/>
            <p:nvPr/>
          </p:nvCxnSpPr>
          <p:spPr>
            <a:xfrm>
              <a:off x="1547664" y="1988840"/>
              <a:ext cx="0" cy="38884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chte verbindingslijn 5"/>
            <p:cNvCxnSpPr/>
            <p:nvPr/>
          </p:nvCxnSpPr>
          <p:spPr>
            <a:xfrm flipH="1">
              <a:off x="1559562" y="5848709"/>
              <a:ext cx="5896272" cy="83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Boog 12"/>
            <p:cNvSpPr/>
            <p:nvPr/>
          </p:nvSpPr>
          <p:spPr>
            <a:xfrm flipV="1">
              <a:off x="-2916832" y="-3339752"/>
              <a:ext cx="9865096" cy="9000000"/>
            </a:xfrm>
            <a:prstGeom prst="arc">
              <a:avLst>
                <a:gd name="adj1" fmla="val 16200000"/>
                <a:gd name="adj2" fmla="val 20743018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Boog 13"/>
            <p:cNvSpPr/>
            <p:nvPr/>
          </p:nvSpPr>
          <p:spPr>
            <a:xfrm flipH="1" flipV="1">
              <a:off x="1835696" y="-3627784"/>
              <a:ext cx="9865096" cy="9288000"/>
            </a:xfrm>
            <a:prstGeom prst="arc">
              <a:avLst>
                <a:gd name="adj1" fmla="val 16200000"/>
                <a:gd name="adj2" fmla="val 20743018"/>
              </a:avLst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Gelijkbenige driehoek 14"/>
            <p:cNvSpPr/>
            <p:nvPr/>
          </p:nvSpPr>
          <p:spPr>
            <a:xfrm rot="700155">
              <a:off x="6691478" y="2164102"/>
              <a:ext cx="216024" cy="216024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Gelijkbenige driehoek 15"/>
            <p:cNvSpPr/>
            <p:nvPr/>
          </p:nvSpPr>
          <p:spPr>
            <a:xfrm rot="5400000">
              <a:off x="6771100" y="5525901"/>
              <a:ext cx="216024" cy="216024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7020272" y="2060848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/>
                <a:t>Behoefte</a:t>
              </a:r>
              <a:r>
                <a:rPr lang="en-GB" dirty="0" smtClean="0"/>
                <a:t> </a:t>
              </a:r>
              <a:r>
                <a:rPr lang="en-GB" dirty="0" err="1" smtClean="0"/>
                <a:t>aan</a:t>
              </a:r>
              <a:r>
                <a:rPr lang="en-GB" dirty="0" smtClean="0"/>
                <a:t> </a:t>
              </a:r>
              <a:r>
                <a:rPr lang="en-GB" dirty="0" err="1" smtClean="0"/>
                <a:t>autonomie</a:t>
              </a:r>
              <a:endParaRPr lang="en-GB" dirty="0"/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7092280" y="5157192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/>
                <a:t>Spierkracht</a:t>
              </a:r>
              <a:r>
                <a:rPr lang="en-GB" dirty="0" smtClean="0"/>
                <a:t> / </a:t>
              </a:r>
              <a:r>
                <a:rPr lang="en-GB" dirty="0" err="1" smtClean="0"/>
                <a:t>functie</a:t>
              </a:r>
              <a:endParaRPr lang="en-GB" dirty="0"/>
            </a:p>
          </p:txBody>
        </p:sp>
        <p:cxnSp>
          <p:nvCxnSpPr>
            <p:cNvPr id="20" name="Rechte verbindingslijn met pijl 19"/>
            <p:cNvCxnSpPr/>
            <p:nvPr/>
          </p:nvCxnSpPr>
          <p:spPr>
            <a:xfrm>
              <a:off x="2987824" y="6237312"/>
              <a:ext cx="30963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kstvak 20"/>
            <p:cNvSpPr txBox="1"/>
            <p:nvPr/>
          </p:nvSpPr>
          <p:spPr>
            <a:xfrm>
              <a:off x="3923928" y="5929535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err="1" smtClean="0"/>
                <a:t>Leeftijd</a:t>
              </a:r>
              <a:r>
                <a:rPr lang="en-GB" sz="1400" b="1" dirty="0" smtClean="0"/>
                <a:t> (</a:t>
              </a:r>
              <a:r>
                <a:rPr lang="en-GB" sz="1400" b="1" dirty="0" err="1" smtClean="0"/>
                <a:t>jaar</a:t>
              </a:r>
              <a:r>
                <a:rPr lang="en-GB" sz="1400" b="1" dirty="0" smtClean="0"/>
                <a:t>)</a:t>
              </a:r>
              <a:endParaRPr lang="en-GB" sz="1400" b="1" dirty="0"/>
            </a:p>
          </p:txBody>
        </p:sp>
        <p:sp>
          <p:nvSpPr>
            <p:cNvPr id="22" name="Rechthoek 21"/>
            <p:cNvSpPr/>
            <p:nvPr/>
          </p:nvSpPr>
          <p:spPr>
            <a:xfrm>
              <a:off x="1660622" y="1956742"/>
              <a:ext cx="1728192" cy="3816424"/>
            </a:xfrm>
            <a:prstGeom prst="rect">
              <a:avLst/>
            </a:prstGeom>
            <a:solidFill>
              <a:srgbClr val="92D050">
                <a:alpha val="27059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hthoek 22"/>
            <p:cNvSpPr/>
            <p:nvPr/>
          </p:nvSpPr>
          <p:spPr>
            <a:xfrm>
              <a:off x="3532830" y="1956742"/>
              <a:ext cx="1728192" cy="3816424"/>
            </a:xfrm>
            <a:prstGeom prst="rect">
              <a:avLst/>
            </a:prstGeom>
            <a:solidFill>
              <a:srgbClr val="00B0F0">
                <a:alpha val="27059"/>
              </a:srgb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hthoek 23"/>
            <p:cNvSpPr/>
            <p:nvPr/>
          </p:nvSpPr>
          <p:spPr>
            <a:xfrm>
              <a:off x="5405038" y="1956742"/>
              <a:ext cx="1728192" cy="3816424"/>
            </a:xfrm>
            <a:prstGeom prst="rect">
              <a:avLst/>
            </a:prstGeom>
            <a:solidFill>
              <a:srgbClr val="7030A0">
                <a:alpha val="27059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kstvak 27"/>
            <p:cNvSpPr txBox="1"/>
            <p:nvPr/>
          </p:nvSpPr>
          <p:spPr>
            <a:xfrm>
              <a:off x="1763688" y="1268760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err="1" smtClean="0"/>
                <a:t>Geen</a:t>
              </a:r>
              <a:r>
                <a:rPr lang="en-GB" b="1" dirty="0" smtClean="0"/>
                <a:t> </a:t>
              </a:r>
              <a:r>
                <a:rPr lang="en-GB" b="1" dirty="0" err="1" smtClean="0"/>
                <a:t>hulpmiddelen</a:t>
              </a:r>
              <a:endParaRPr lang="en-GB" b="1" dirty="0"/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3539464" y="1020864"/>
              <a:ext cx="17281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err="1" smtClean="0"/>
                <a:t>Niet</a:t>
              </a:r>
              <a:r>
                <a:rPr lang="en-GB" b="1" dirty="0" smtClean="0"/>
                <a:t> </a:t>
              </a:r>
              <a:r>
                <a:rPr lang="en-GB" b="1" dirty="0" err="1" smtClean="0"/>
                <a:t>gemotoriseerde</a:t>
              </a:r>
              <a:r>
                <a:rPr lang="en-GB" b="1" dirty="0" smtClean="0"/>
                <a:t> </a:t>
              </a:r>
              <a:r>
                <a:rPr lang="en-GB" b="1" dirty="0" err="1" smtClean="0"/>
                <a:t>hulpmiddelen</a:t>
              </a:r>
              <a:endParaRPr lang="en-GB" b="1" dirty="0"/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5508104" y="1556792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err="1" smtClean="0"/>
                <a:t>Robotica</a:t>
              </a:r>
              <a:endParaRPr lang="en-GB" b="1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Robotica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Robotica</a:t>
            </a:r>
            <a:r>
              <a:rPr lang="nl-NL" dirty="0"/>
              <a:t> is de tak van de </a:t>
            </a:r>
            <a:r>
              <a:rPr lang="nl-NL" dirty="0" err="1">
                <a:hlinkClick r:id="rId2" tooltip="Mechatronica"/>
              </a:rPr>
              <a:t>mechatronica</a:t>
            </a:r>
            <a:r>
              <a:rPr lang="nl-NL" dirty="0"/>
              <a:t> die zich bezighoudt met theoretische implicaties en praktische toepassingen van robots in de ruimste zin van het woord</a:t>
            </a:r>
          </a:p>
          <a:p>
            <a:endParaRPr lang="nl-NL" dirty="0"/>
          </a:p>
          <a:p>
            <a:r>
              <a:rPr lang="nl-NL" b="1" dirty="0" err="1"/>
              <a:t>Mechatronica</a:t>
            </a:r>
            <a:r>
              <a:rPr lang="nl-NL" dirty="0"/>
              <a:t> is een technische discipline die bestaat uit de combinatie van de volgende ingenieursdisciplines:</a:t>
            </a:r>
          </a:p>
          <a:p>
            <a:pPr lvl="1"/>
            <a:r>
              <a:rPr lang="nl-NL" dirty="0"/>
              <a:t>Elektrotechniek</a:t>
            </a:r>
          </a:p>
          <a:p>
            <a:pPr lvl="1"/>
            <a:r>
              <a:rPr lang="nl-NL" dirty="0" smtClean="0"/>
              <a:t>Werktuigbouwkunde</a:t>
            </a:r>
            <a:endParaRPr lang="nl-NL" dirty="0"/>
          </a:p>
          <a:p>
            <a:pPr lvl="1"/>
            <a:r>
              <a:rPr lang="nl-NL" dirty="0"/>
              <a:t>Meet- en regeltechniek</a:t>
            </a:r>
          </a:p>
          <a:p>
            <a:pPr lvl="1"/>
            <a:r>
              <a:rPr lang="nl-NL" dirty="0"/>
              <a:t>Besturingskunde</a:t>
            </a:r>
          </a:p>
          <a:p>
            <a:pPr lvl="1">
              <a:buNone/>
            </a:pPr>
            <a:endParaRPr lang="nl-NL" dirty="0"/>
          </a:p>
        </p:txBody>
      </p:sp>
      <p:pic>
        <p:nvPicPr>
          <p:cNvPr id="16388" name="Picture 4" descr="Afbeeldingsresultaat voor robotic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8452" y="4149080"/>
            <a:ext cx="3819972" cy="1969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634</TotalTime>
  <Words>418</Words>
  <Application>Microsoft Office PowerPoint</Application>
  <PresentationFormat>Diavoorstelling (4:3)</PresentationFormat>
  <Paragraphs>81</Paragraphs>
  <Slides>21</Slides>
  <Notes>0</Notes>
  <HiddenSlides>0</HiddenSlides>
  <MMClips>2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Default Theme</vt:lpstr>
      <vt:lpstr>Autonomie met robotica</vt:lpstr>
      <vt:lpstr>Dagelijkse bezigheden van arm(en)</vt:lpstr>
      <vt:lpstr>Autonomie met bestaande robotarm</vt:lpstr>
      <vt:lpstr>Dia 4</vt:lpstr>
      <vt:lpstr>Focus op Duchenne spierdystrofie</vt:lpstr>
      <vt:lpstr>Beloop van armfunctie </vt:lpstr>
      <vt:lpstr>Benodigde technologie</vt:lpstr>
      <vt:lpstr>Dia 8</vt:lpstr>
      <vt:lpstr>Robotica</vt:lpstr>
      <vt:lpstr>Wens van jongens/mannen met Duchenne spierdystrofie: arm exoskelet zodat bewegingen ondersteund worden </vt:lpstr>
      <vt:lpstr>Project: A gear: arm exoskelet</vt:lpstr>
      <vt:lpstr>Passief en actief prototype</vt:lpstr>
      <vt:lpstr>Hoe actieve prototype aan te sturen?</vt:lpstr>
      <vt:lpstr>Aansturen van een exoskelet</vt:lpstr>
      <vt:lpstr>Dia 15</vt:lpstr>
      <vt:lpstr>Arm exoskelet: voor meerdere diagnose groepen?</vt:lpstr>
      <vt:lpstr>Uniek patroon of overeenkomend patroon</vt:lpstr>
      <vt:lpstr>Waar staan we nu?</vt:lpstr>
      <vt:lpstr>Hulpmiddelen</vt:lpstr>
      <vt:lpstr>Waar staan we over 5 jaar?</vt:lpstr>
      <vt:lpstr>Soft robotics</vt:lpstr>
    </vt:vector>
  </TitlesOfParts>
  <Company>UMC St Radboud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z284125</dc:creator>
  <cp:lastModifiedBy>z284125</cp:lastModifiedBy>
  <cp:revision>43</cp:revision>
  <dcterms:created xsi:type="dcterms:W3CDTF">2018-02-28T15:09:25Z</dcterms:created>
  <dcterms:modified xsi:type="dcterms:W3CDTF">2018-03-08T07:09:06Z</dcterms:modified>
</cp:coreProperties>
</file>