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8" r:id="rId2"/>
  </p:sldMasterIdLst>
  <p:notesMasterIdLst>
    <p:notesMasterId r:id="rId12"/>
  </p:notesMasterIdLst>
  <p:sldIdLst>
    <p:sldId id="294" r:id="rId3"/>
    <p:sldId id="349" r:id="rId4"/>
    <p:sldId id="350" r:id="rId5"/>
    <p:sldId id="346" r:id="rId6"/>
    <p:sldId id="347" r:id="rId7"/>
    <p:sldId id="348" r:id="rId8"/>
    <p:sldId id="351" r:id="rId9"/>
    <p:sldId id="352" r:id="rId10"/>
    <p:sldId id="353" r:id="rId11"/>
  </p:sldIdLst>
  <p:sldSz cx="9144000" cy="6858000" type="screen4x3"/>
  <p:notesSz cx="6858000" cy="9144000"/>
  <p:custShowLst>
    <p:custShow name="Aangepaste voorstelling 1" id="0">
      <p:sldLst>
        <p:sld r:id="rId3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rsuscentrum Complementaire Zorg" initials="CCZ" lastIdx="0" clrIdx="0">
    <p:extLst>
      <p:ext uri="{19B8F6BF-5375-455C-9EA6-DF929625EA0E}">
        <p15:presenceInfo xmlns:p15="http://schemas.microsoft.com/office/powerpoint/2012/main" userId="6085972008f401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72147" autoAdjust="0"/>
  </p:normalViewPr>
  <p:slideViewPr>
    <p:cSldViewPr>
      <p:cViewPr varScale="1">
        <p:scale>
          <a:sx n="69" d="100"/>
          <a:sy n="69" d="100"/>
        </p:scale>
        <p:origin x="66" y="402"/>
      </p:cViewPr>
      <p:guideLst>
        <p:guide orient="horz" pos="66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1C142-76C5-4B74-B066-B3BD246FEF46}" type="datetimeFigureOut">
              <a:rPr lang="nl-NL" smtClean="0"/>
              <a:pPr/>
              <a:t>8-2-2017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7161F-A81C-4160-B93B-9B726FBA275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130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782BB-0CB6-4DA6-9FA5-5FDFD7C5A4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dirty="0"/>
              <a:t>Klik om de stijl te bewerken</a:t>
            </a:r>
            <a:endParaRPr kumimoji="0" lang="en-US" dirty="0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Font typeface="Wingdings" pitchFamily="2" charset="2"/>
              <a:buChar char="v"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dirty="0"/>
              <a:t>Klik om het opmaakprofiel van de modelondertitel te bewerken</a:t>
            </a:r>
            <a:endParaRPr kumimoji="0" lang="en-US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86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112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34396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9646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0647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2852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7623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4498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18913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20066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8468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160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4389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06477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800003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05853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348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dirty="0"/>
              <a:t>Klik om de modelstijlen te bewerken</a:t>
            </a:r>
          </a:p>
          <a:p>
            <a:pPr lvl="1" eaLnBrk="1" latinLnBrk="0" hangingPunct="1"/>
            <a:r>
              <a:rPr kumimoji="0" lang="nl-NL" dirty="0"/>
              <a:t>Tweede niveau</a:t>
            </a:r>
          </a:p>
          <a:p>
            <a:pPr lvl="2" eaLnBrk="1" latinLnBrk="0" hangingPunct="1"/>
            <a:r>
              <a:rPr kumimoji="0" lang="nl-NL" dirty="0"/>
              <a:t>Derde niveau</a:t>
            </a:r>
          </a:p>
          <a:p>
            <a:pPr lvl="3" eaLnBrk="1" latinLnBrk="0" hangingPunct="1"/>
            <a:r>
              <a:rPr kumimoji="0" lang="nl-NL" dirty="0"/>
              <a:t>Vierde niveau</a:t>
            </a:r>
          </a:p>
          <a:p>
            <a:pPr lvl="4" eaLnBrk="1" latinLnBrk="0" hangingPunct="1"/>
            <a:r>
              <a:rPr kumimoji="0" lang="nl-NL" dirty="0"/>
              <a:t>Vijfde niveau</a:t>
            </a:r>
            <a:endParaRPr kumimoji="0" lang="en-US" dirty="0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2/8/2017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‹nr.›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301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836712"/>
            <a:ext cx="8640960" cy="432048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Healing </a:t>
            </a:r>
            <a:r>
              <a:rPr lang="en-US" sz="4400" b="1" dirty="0"/>
              <a:t>Touch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Level </a:t>
            </a:r>
            <a:r>
              <a:rPr lang="en-US" sz="4400" dirty="0" smtClean="0"/>
              <a:t>1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Healing Beyond Borders</a:t>
            </a:r>
            <a:br>
              <a:rPr lang="en-US" sz="4400" dirty="0" smtClean="0"/>
            </a:br>
            <a:r>
              <a:rPr lang="en-US" sz="1600" dirty="0" smtClean="0"/>
              <a:t>Educating and Certifying the Healing Touch </a:t>
            </a:r>
            <a:r>
              <a:rPr lang="en-US" sz="1200" cap="none" dirty="0" smtClean="0"/>
              <a:t>Tm</a:t>
            </a:r>
            <a:endParaRPr lang="en-US" sz="1200" cap="non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27584" y="764704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Doel van de cursus is:</a:t>
            </a:r>
          </a:p>
          <a:p>
            <a:endParaRPr lang="nl-NL" sz="2800" dirty="0" smtClean="0"/>
          </a:p>
          <a:p>
            <a:r>
              <a:rPr lang="nl-NL" dirty="0"/>
              <a:t>De cursist zal</a:t>
            </a:r>
            <a:r>
              <a:rPr lang="nl-NL" dirty="0" smtClean="0"/>
              <a:t>:</a:t>
            </a:r>
          </a:p>
          <a:p>
            <a:endParaRPr lang="nl-N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Het menselijk energiesysteem beschrijven in relatie tot de fysieke, emotionele, geestelijke en spirituele gezondheid.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Grondbeginselen van energie van </a:t>
            </a:r>
            <a:r>
              <a:rPr lang="nl-NL" dirty="0" err="1"/>
              <a:t>Healing</a:t>
            </a:r>
            <a:r>
              <a:rPr lang="nl-NL" dirty="0"/>
              <a:t> Touch bespreken.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Het energieveld en energiecentra beoordelen.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Een Basic </a:t>
            </a:r>
            <a:r>
              <a:rPr lang="nl-NL" dirty="0" err="1"/>
              <a:t>Healing</a:t>
            </a:r>
            <a:r>
              <a:rPr lang="nl-NL" dirty="0"/>
              <a:t> Touch </a:t>
            </a:r>
            <a:r>
              <a:rPr lang="nl-NL" dirty="0" err="1"/>
              <a:t>Sequence</a:t>
            </a:r>
            <a:r>
              <a:rPr lang="nl-NL" dirty="0"/>
              <a:t> leren kennen.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Specifieke interventietechnieken laten zien die worden gebruikt bij </a:t>
            </a:r>
            <a:r>
              <a:rPr lang="nl-NL" dirty="0" err="1"/>
              <a:t>Healing</a:t>
            </a:r>
            <a:r>
              <a:rPr lang="nl-NL" dirty="0"/>
              <a:t> Touch.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Toepassingen van </a:t>
            </a:r>
            <a:r>
              <a:rPr lang="nl-NL" dirty="0" err="1"/>
              <a:t>Healing</a:t>
            </a:r>
            <a:r>
              <a:rPr lang="nl-NL" dirty="0"/>
              <a:t> Touch bespreken in persoonlijke en </a:t>
            </a:r>
            <a:r>
              <a:rPr lang="nl-NL" dirty="0" smtClean="0"/>
              <a:t>professionele </a:t>
            </a:r>
            <a:r>
              <a:rPr lang="nl-NL" dirty="0"/>
              <a:t>sfeer.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/>
              <a:t>Gewenst ethisch gedrag en normen van de praktijk binnen </a:t>
            </a:r>
            <a:r>
              <a:rPr lang="nl-NL" dirty="0" err="1"/>
              <a:t>Healing</a:t>
            </a:r>
            <a:r>
              <a:rPr lang="nl-NL" dirty="0"/>
              <a:t> Touch bespreken.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93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899592" y="764704"/>
            <a:ext cx="763284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Cursusinhoud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Concepten </a:t>
            </a:r>
            <a:r>
              <a:rPr lang="nl-NL" dirty="0"/>
              <a:t>energiesysteem gerelateerd aan gezondheid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Basisbegrippen </a:t>
            </a:r>
            <a:r>
              <a:rPr lang="nl-NL" dirty="0"/>
              <a:t>van het energiesysteem - energieveld, energiecentra en energiemeridianen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Plaats </a:t>
            </a:r>
            <a:r>
              <a:rPr lang="nl-NL" dirty="0"/>
              <a:t>en functie van de chakra’s/energiecentra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Beoordeling </a:t>
            </a:r>
            <a:r>
              <a:rPr lang="nl-NL" dirty="0"/>
              <a:t>van het energieveld en energiecentra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Meditatie </a:t>
            </a:r>
            <a:r>
              <a:rPr lang="nl-NL" dirty="0"/>
              <a:t>om te centreren en een energetische stroom te behouden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Grondbeginselen </a:t>
            </a:r>
            <a:r>
              <a:rPr lang="nl-NL" dirty="0"/>
              <a:t>en toepassing van </a:t>
            </a:r>
            <a:r>
              <a:rPr lang="nl-NL" dirty="0" err="1"/>
              <a:t>Healing</a:t>
            </a:r>
            <a:r>
              <a:rPr lang="nl-NL" dirty="0"/>
              <a:t> Touch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Enkele </a:t>
            </a:r>
            <a:r>
              <a:rPr lang="nl-NL" dirty="0"/>
              <a:t>interventietechnieken: Basic </a:t>
            </a:r>
            <a:r>
              <a:rPr lang="nl-NL" dirty="0" err="1"/>
              <a:t>Healing</a:t>
            </a:r>
            <a:r>
              <a:rPr lang="nl-NL" dirty="0"/>
              <a:t> Touch </a:t>
            </a:r>
            <a:r>
              <a:rPr lang="nl-NL" dirty="0" err="1"/>
              <a:t>Sequence</a:t>
            </a:r>
            <a:r>
              <a:rPr lang="nl-NL" dirty="0"/>
              <a:t>, </a:t>
            </a:r>
            <a:r>
              <a:rPr lang="nl-NL" dirty="0" err="1"/>
              <a:t>Magnetic</a:t>
            </a:r>
            <a:r>
              <a:rPr lang="nl-NL" dirty="0"/>
              <a:t> Passes, </a:t>
            </a:r>
            <a:r>
              <a:rPr lang="nl-NL" dirty="0" err="1"/>
              <a:t>Magnetic</a:t>
            </a:r>
            <a:r>
              <a:rPr lang="nl-NL" dirty="0"/>
              <a:t> Clearing, Chakra Connection (1 persoon met cliënt, 2 personen met cliënt, op zichzelf), technieken bij hoofdpijn (spanning, migraine, sinus), Ultrasound, Laser, </a:t>
            </a:r>
            <a:r>
              <a:rPr lang="nl-NL" dirty="0" err="1"/>
              <a:t>Pain</a:t>
            </a:r>
            <a:r>
              <a:rPr lang="nl-NL" dirty="0"/>
              <a:t> Drain, </a:t>
            </a:r>
            <a:r>
              <a:rPr lang="nl-NL" dirty="0" err="1"/>
              <a:t>Pain</a:t>
            </a:r>
            <a:r>
              <a:rPr lang="nl-NL" dirty="0"/>
              <a:t> </a:t>
            </a:r>
            <a:r>
              <a:rPr lang="nl-NL" dirty="0" err="1"/>
              <a:t>Ridge</a:t>
            </a:r>
            <a:r>
              <a:rPr lang="nl-NL" dirty="0"/>
              <a:t>, </a:t>
            </a:r>
            <a:r>
              <a:rPr lang="nl-NL" dirty="0" err="1"/>
              <a:t>Sealing</a:t>
            </a:r>
            <a:r>
              <a:rPr lang="nl-NL" dirty="0"/>
              <a:t> </a:t>
            </a:r>
            <a:r>
              <a:rPr lang="nl-NL" dirty="0" err="1"/>
              <a:t>Leaks</a:t>
            </a:r>
            <a:r>
              <a:rPr lang="nl-NL" dirty="0"/>
              <a:t>, Chakra Spread, </a:t>
            </a:r>
            <a:r>
              <a:rPr lang="nl-NL" dirty="0" err="1"/>
              <a:t>Scudder</a:t>
            </a:r>
            <a:r>
              <a:rPr lang="nl-NL" dirty="0"/>
              <a:t> (optioneel), Mind Clearing (optioneel)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Grondbeginselen </a:t>
            </a:r>
            <a:r>
              <a:rPr lang="nl-NL" dirty="0"/>
              <a:t>van zelfheling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Persoonlijke </a:t>
            </a:r>
            <a:r>
              <a:rPr lang="nl-NL" dirty="0"/>
              <a:t>ontwikkeling als een beroepsbeoefenaar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Wettelijke </a:t>
            </a:r>
            <a:r>
              <a:rPr lang="nl-NL" dirty="0"/>
              <a:t>en ethische aspecten en beroepsaspecten van </a:t>
            </a:r>
            <a:r>
              <a:rPr lang="nl-NL" dirty="0" err="1"/>
              <a:t>touch</a:t>
            </a:r>
            <a:r>
              <a:rPr lang="nl-NL" dirty="0"/>
              <a:t>-therapieën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849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043608" y="1124744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Healing</a:t>
            </a:r>
            <a:r>
              <a:rPr lang="nl-NL" sz="2400" dirty="0"/>
              <a:t> Touch is een </a:t>
            </a:r>
            <a:r>
              <a:rPr lang="nl-NL" sz="2400" i="1" dirty="0"/>
              <a:t>ontspannende en helende energie therapie</a:t>
            </a:r>
            <a:r>
              <a:rPr lang="nl-NL" sz="2400" dirty="0"/>
              <a:t> die helpt om de fysieke, mentale, emotionele en spirituele balans in evenwicht te brengen.  </a:t>
            </a: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 smtClean="0"/>
              <a:t>Healing</a:t>
            </a:r>
            <a:r>
              <a:rPr lang="nl-NL" sz="2400" dirty="0" smtClean="0"/>
              <a:t> </a:t>
            </a:r>
            <a:r>
              <a:rPr lang="nl-NL" sz="2400" dirty="0"/>
              <a:t>Touch werkt op je energiecentra en energievelden om jouw natuurlijk immuunsysteem en zelfhelend vermogen te ondersteunen.  </a:t>
            </a:r>
            <a:endParaRPr lang="nl-NL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Het </a:t>
            </a:r>
            <a:r>
              <a:rPr lang="nl-NL" sz="2400" dirty="0"/>
              <a:t>is een veilige behandeling voor alle leeftijden en gaat harmonisch samen met de reguliere gezondheidszorg.</a:t>
            </a:r>
          </a:p>
        </p:txBody>
      </p:sp>
    </p:spTree>
    <p:extLst>
      <p:ext uri="{BB962C8B-B14F-4D97-AF65-F5344CB8AC3E}">
        <p14:creationId xmlns:p14="http://schemas.microsoft.com/office/powerpoint/2010/main" val="336045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899592" y="836712"/>
            <a:ext cx="770485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dirty="0" err="1"/>
              <a:t>Healing</a:t>
            </a:r>
            <a:r>
              <a:rPr lang="nl-NL" sz="2800" dirty="0"/>
              <a:t> Touch kan </a:t>
            </a:r>
            <a:r>
              <a:rPr lang="nl-NL" sz="2800" dirty="0" smtClean="0"/>
              <a:t> </a:t>
            </a:r>
            <a:r>
              <a:rPr lang="nl-NL" sz="2800" dirty="0"/>
              <a:t>helpen </a:t>
            </a:r>
            <a:r>
              <a:rPr lang="nl-NL" sz="2800" dirty="0" smtClean="0"/>
              <a:t>bij: </a:t>
            </a:r>
          </a:p>
          <a:p>
            <a:pPr algn="ctr"/>
            <a:endParaRPr lang="nl-NL" sz="2400" dirty="0"/>
          </a:p>
          <a:p>
            <a:r>
              <a:rPr lang="nl-NL" sz="2400" b="1" dirty="0"/>
              <a:t> </a:t>
            </a:r>
            <a:endParaRPr lang="nl-NL" sz="2400" dirty="0"/>
          </a:p>
          <a:p>
            <a:r>
              <a:rPr lang="nl-NL" sz="2400" dirty="0"/>
              <a:t>*Verminderen van stress</a:t>
            </a:r>
          </a:p>
          <a:p>
            <a:r>
              <a:rPr lang="nl-NL" sz="2400" dirty="0"/>
              <a:t>*Verminderen van angst, depressie</a:t>
            </a:r>
          </a:p>
          <a:p>
            <a:r>
              <a:rPr lang="nl-NL" sz="2400" dirty="0"/>
              <a:t>*Verminderen van pijn</a:t>
            </a:r>
          </a:p>
          <a:p>
            <a:r>
              <a:rPr lang="nl-NL" sz="2400" dirty="0"/>
              <a:t>*Versterken van het immuunsysteem</a:t>
            </a:r>
          </a:p>
          <a:p>
            <a:r>
              <a:rPr lang="nl-NL" sz="2400" dirty="0"/>
              <a:t>*Versterken van herstel na operatie</a:t>
            </a:r>
          </a:p>
          <a:p>
            <a:r>
              <a:rPr lang="nl-NL" sz="2400" dirty="0"/>
              <a:t>*Aanvullende zorg bij nek- en rugproblemen</a:t>
            </a:r>
          </a:p>
          <a:p>
            <a:r>
              <a:rPr lang="nl-NL" sz="2400" dirty="0"/>
              <a:t>*Verdiepen van spirituele verbinding</a:t>
            </a:r>
          </a:p>
          <a:p>
            <a:r>
              <a:rPr lang="nl-NL" sz="2400" dirty="0"/>
              <a:t>*Ondersteunen van oncologische zorg</a:t>
            </a:r>
          </a:p>
          <a:p>
            <a:r>
              <a:rPr lang="nl-NL" sz="2400" dirty="0"/>
              <a:t>*Creëren van een gevoel van welbehagen</a:t>
            </a:r>
          </a:p>
          <a:p>
            <a:r>
              <a:rPr lang="nl-NL" sz="2400" dirty="0"/>
              <a:t>*Verzachten van acute of chronische </a:t>
            </a:r>
            <a:r>
              <a:rPr lang="nl-NL" sz="2400" dirty="0" smtClean="0"/>
              <a:t>aandoeningen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469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1196752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Wetenschappelijk onderzoek bevestigt de voordelen van </a:t>
            </a:r>
            <a:r>
              <a:rPr lang="nl-NL" sz="2400" dirty="0" err="1"/>
              <a:t>Healing</a:t>
            </a:r>
            <a:r>
              <a:rPr lang="nl-NL" sz="2400" dirty="0"/>
              <a:t> Touch. </a:t>
            </a:r>
            <a:endParaRPr lang="nl-NL" sz="2400" dirty="0" smtClean="0"/>
          </a:p>
          <a:p>
            <a:pPr algn="ctr"/>
            <a:endParaRPr lang="nl-NL" sz="2400" i="1" dirty="0"/>
          </a:p>
          <a:p>
            <a:pPr algn="ctr"/>
            <a:r>
              <a:rPr lang="nl-NL" sz="2400" i="1" dirty="0" err="1" smtClean="0"/>
              <a:t>Healing</a:t>
            </a:r>
            <a:r>
              <a:rPr lang="nl-NL" sz="2400" i="1" dirty="0" smtClean="0"/>
              <a:t> </a:t>
            </a:r>
            <a:r>
              <a:rPr lang="nl-NL" sz="2400" i="1" dirty="0"/>
              <a:t>Touch is </a:t>
            </a:r>
            <a:r>
              <a:rPr lang="nl-NL" sz="2400" i="1" dirty="0" err="1"/>
              <a:t>effective</a:t>
            </a:r>
            <a:r>
              <a:rPr lang="nl-NL" sz="2400" i="1" dirty="0"/>
              <a:t> </a:t>
            </a:r>
            <a:r>
              <a:rPr lang="nl-NL" sz="2400" i="1" dirty="0" err="1"/>
              <a:t>with</a:t>
            </a:r>
            <a:r>
              <a:rPr lang="nl-NL" sz="2400" i="1" dirty="0"/>
              <a:t> </a:t>
            </a:r>
            <a:r>
              <a:rPr lang="nl-NL" sz="2400" i="1" dirty="0" err="1"/>
              <a:t>many</a:t>
            </a:r>
            <a:r>
              <a:rPr lang="nl-NL" sz="2400" i="1" dirty="0"/>
              <a:t> </a:t>
            </a:r>
            <a:r>
              <a:rPr lang="nl-NL" sz="2400" i="1" dirty="0" err="1"/>
              <a:t>conditions</a:t>
            </a:r>
            <a:r>
              <a:rPr lang="nl-NL" sz="2400" i="1" dirty="0"/>
              <a:t> </a:t>
            </a:r>
            <a:r>
              <a:rPr lang="nl-NL" sz="2400" i="1" dirty="0" err="1"/>
              <a:t>including</a:t>
            </a:r>
            <a:r>
              <a:rPr lang="nl-NL" sz="2400" i="1" dirty="0"/>
              <a:t> </a:t>
            </a:r>
            <a:r>
              <a:rPr lang="nl-NL" sz="2400" i="1" dirty="0" err="1"/>
              <a:t>fibromyalgia</a:t>
            </a:r>
            <a:r>
              <a:rPr lang="nl-NL" sz="2400" i="1" dirty="0"/>
              <a:t>, </a:t>
            </a:r>
            <a:r>
              <a:rPr lang="nl-NL" sz="2400" i="1" dirty="0" err="1"/>
              <a:t>headaches</a:t>
            </a:r>
            <a:r>
              <a:rPr lang="nl-NL" sz="2400" i="1" dirty="0"/>
              <a:t>, </a:t>
            </a:r>
            <a:r>
              <a:rPr lang="nl-NL" sz="2400" i="1" dirty="0" err="1"/>
              <a:t>chronic</a:t>
            </a:r>
            <a:r>
              <a:rPr lang="nl-NL" sz="2400" i="1" dirty="0"/>
              <a:t> </a:t>
            </a:r>
            <a:r>
              <a:rPr lang="nl-NL" sz="2400" i="1" dirty="0" err="1"/>
              <a:t>fatigue</a:t>
            </a:r>
            <a:r>
              <a:rPr lang="nl-NL" sz="2400" i="1" dirty="0"/>
              <a:t>, </a:t>
            </a:r>
            <a:r>
              <a:rPr lang="nl-NL" sz="2400" i="1" dirty="0" err="1"/>
              <a:t>and</a:t>
            </a:r>
            <a:r>
              <a:rPr lang="nl-NL" sz="2400" i="1" dirty="0"/>
              <a:t> </a:t>
            </a:r>
            <a:r>
              <a:rPr lang="nl-NL" sz="2400" i="1" dirty="0" err="1"/>
              <a:t>chronic</a:t>
            </a:r>
            <a:r>
              <a:rPr lang="nl-NL" sz="2400" i="1" dirty="0"/>
              <a:t> </a:t>
            </a:r>
            <a:r>
              <a:rPr lang="nl-NL" sz="2400" i="1" dirty="0" err="1"/>
              <a:t>pain</a:t>
            </a:r>
            <a:r>
              <a:rPr lang="nl-NL" sz="2400" dirty="0"/>
              <a:t> (Stephen </a:t>
            </a:r>
            <a:r>
              <a:rPr lang="nl-NL" sz="2400" dirty="0" err="1"/>
              <a:t>Brewer</a:t>
            </a:r>
            <a:r>
              <a:rPr lang="nl-NL" sz="2400" dirty="0"/>
              <a:t>, M.D. </a:t>
            </a:r>
            <a:r>
              <a:rPr lang="nl-NL" sz="2400" dirty="0" err="1"/>
              <a:t>Medical</a:t>
            </a:r>
            <a:r>
              <a:rPr lang="nl-NL" sz="2400" dirty="0"/>
              <a:t> Director, </a:t>
            </a:r>
            <a:r>
              <a:rPr lang="nl-NL" sz="2400" dirty="0" err="1"/>
              <a:t>Integrative</a:t>
            </a:r>
            <a:r>
              <a:rPr lang="nl-NL" sz="2400" dirty="0"/>
              <a:t> </a:t>
            </a:r>
            <a:r>
              <a:rPr lang="nl-NL" sz="2400" dirty="0" err="1"/>
              <a:t>Medicine</a:t>
            </a:r>
            <a:r>
              <a:rPr lang="nl-NL" sz="2400" dirty="0"/>
              <a:t>, </a:t>
            </a:r>
            <a:r>
              <a:rPr lang="nl-NL" sz="2400" dirty="0" err="1"/>
              <a:t>Canyon</a:t>
            </a:r>
            <a:r>
              <a:rPr lang="nl-NL" sz="2400" dirty="0"/>
              <a:t> Ranch, Arizona</a:t>
            </a:r>
            <a:r>
              <a:rPr lang="nl-NL" sz="2400" dirty="0" smtClean="0"/>
              <a:t>)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 smtClean="0"/>
              <a:t>Zie voor meer informatie www.healingbeyondborders.org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530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692696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/>
              <a:t>BESCHRIJVING VAN HET ONDERWIJSPROGRAMMA VAN HEALING TOUCH </a:t>
            </a:r>
            <a:endParaRPr lang="nl-NL" b="1" dirty="0" smtClean="0"/>
          </a:p>
          <a:p>
            <a:endParaRPr lang="nl-NL" dirty="0"/>
          </a:p>
          <a:p>
            <a:r>
              <a:rPr lang="nl-NL" dirty="0"/>
              <a:t>Het </a:t>
            </a:r>
            <a:r>
              <a:rPr lang="nl-NL" dirty="0" err="1"/>
              <a:t>Healing</a:t>
            </a:r>
            <a:r>
              <a:rPr lang="nl-NL" dirty="0"/>
              <a:t> Touch-curriculum is een onderwijsprogramma dat uit meerdere levels bestaat. Het is bedoeld als vervolgonderwijs en bouwt verder op de reeds opgedane ervaring van de cursist als professioneel zorgverlener.</a:t>
            </a:r>
          </a:p>
          <a:p>
            <a:r>
              <a:rPr lang="nl-NL" dirty="0"/>
              <a:t>Elk level bestaat uit een theorie- en praktijkdeel, waarin cursisten specifieke </a:t>
            </a:r>
            <a:r>
              <a:rPr lang="nl-NL" dirty="0" err="1"/>
              <a:t>healing</a:t>
            </a:r>
            <a:r>
              <a:rPr lang="nl-NL" dirty="0"/>
              <a:t>-interventies gebruiken. Het onderwijsprogramma bestaat uit vijf levels die nauwkeurig op elkaar aansluiten: level 1, 2, 3, 4 en 5. </a:t>
            </a:r>
            <a:endParaRPr lang="nl-NL" dirty="0" smtClean="0"/>
          </a:p>
          <a:p>
            <a:r>
              <a:rPr lang="nl-NL" dirty="0" smtClean="0"/>
              <a:t>Na </a:t>
            </a:r>
            <a:r>
              <a:rPr lang="nl-NL" dirty="0"/>
              <a:t>elk level krijgt de cursist een certificaat </a:t>
            </a:r>
            <a:endParaRPr lang="nl-NL" dirty="0" smtClean="0"/>
          </a:p>
          <a:p>
            <a:r>
              <a:rPr lang="nl-NL" dirty="0" smtClean="0"/>
              <a:t>voor </a:t>
            </a:r>
            <a:r>
              <a:rPr lang="nl-NL" dirty="0"/>
              <a:t>aanwezigheid .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271518"/>
            <a:ext cx="3337875" cy="318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0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908720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 </a:t>
            </a:r>
            <a:r>
              <a:rPr lang="nl-NL" sz="2800" dirty="0" smtClean="0"/>
              <a:t>Opbouw van de </a:t>
            </a:r>
            <a:r>
              <a:rPr lang="nl-NL" sz="2800" dirty="0" err="1" smtClean="0"/>
              <a:t>healing</a:t>
            </a:r>
            <a:r>
              <a:rPr lang="nl-NL" sz="2800" dirty="0" smtClean="0"/>
              <a:t> </a:t>
            </a:r>
            <a:r>
              <a:rPr lang="nl-NL" sz="2800" dirty="0" err="1" smtClean="0"/>
              <a:t>touch</a:t>
            </a:r>
            <a:r>
              <a:rPr lang="nl-NL" sz="2800" dirty="0" smtClean="0"/>
              <a:t> cursus</a:t>
            </a:r>
          </a:p>
          <a:p>
            <a:endParaRPr lang="nl-NL" dirty="0"/>
          </a:p>
          <a:p>
            <a:r>
              <a:rPr lang="nl-NL" dirty="0"/>
              <a:t>De </a:t>
            </a:r>
            <a:r>
              <a:rPr lang="nl-NL" dirty="0" err="1"/>
              <a:t>Healing</a:t>
            </a:r>
            <a:r>
              <a:rPr lang="nl-NL" dirty="0"/>
              <a:t> Touch-cursist doorloopt een nauwgezet en uitgebreid programma, dat bestaat uit 100 cursus-uren binnen het gestandaardiseerde curriculum onder begeleiding van een gecertificeerde </a:t>
            </a:r>
            <a:r>
              <a:rPr lang="nl-NL" dirty="0" err="1"/>
              <a:t>Healing</a:t>
            </a:r>
            <a:r>
              <a:rPr lang="nl-NL" dirty="0"/>
              <a:t> Touch-docent.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Na </a:t>
            </a:r>
            <a:r>
              <a:rPr lang="nl-NL" dirty="0"/>
              <a:t>afronding van level 4 begint de cursist aan een </a:t>
            </a:r>
            <a:r>
              <a:rPr lang="nl-NL" dirty="0" err="1"/>
              <a:t>een</a:t>
            </a:r>
            <a:r>
              <a:rPr lang="nl-NL" dirty="0"/>
              <a:t> begeleidingstraject van minimaal één jaar onder toezicht van een mentor met een gecertificeerde </a:t>
            </a:r>
            <a:r>
              <a:rPr lang="nl-NL" dirty="0" err="1"/>
              <a:t>Healing</a:t>
            </a:r>
            <a:r>
              <a:rPr lang="nl-NL" dirty="0"/>
              <a:t> Touch-beoefenaar en legt daarbij minimaal 100 </a:t>
            </a:r>
            <a:r>
              <a:rPr lang="nl-NL" dirty="0" err="1"/>
              <a:t>Healing</a:t>
            </a:r>
            <a:r>
              <a:rPr lang="nl-NL" dirty="0"/>
              <a:t> Touch-behandelingen vast.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Het </a:t>
            </a:r>
            <a:r>
              <a:rPr lang="nl-NL" dirty="0" err="1"/>
              <a:t>Healing</a:t>
            </a:r>
            <a:r>
              <a:rPr lang="nl-NL" dirty="0"/>
              <a:t> Touch-programma legt nadruk op de zelfzorg en de ontwikkeling van de cursist. Daarnaast verdiept de cursist zich in literatuur en ondergaat de cursist verschillende complementaire therapieën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pPr algn="r"/>
            <a:r>
              <a:rPr lang="nl-NL" sz="1200" dirty="0" smtClean="0"/>
              <a:t>©2000 </a:t>
            </a:r>
            <a:r>
              <a:rPr lang="nl-NL" sz="1200" dirty="0" err="1" smtClean="0"/>
              <a:t>Healing</a:t>
            </a:r>
            <a:r>
              <a:rPr lang="nl-NL" sz="1200" dirty="0" smtClean="0"/>
              <a:t> Touch </a:t>
            </a:r>
            <a:r>
              <a:rPr lang="nl-NL" sz="1200" dirty="0" err="1" smtClean="0"/>
              <a:t>Internationl</a:t>
            </a:r>
            <a:r>
              <a:rPr lang="nl-NL" sz="1200" dirty="0" smtClean="0"/>
              <a:t>, </a:t>
            </a:r>
            <a:r>
              <a:rPr lang="nl-NL" sz="1200" dirty="0" err="1" smtClean="0"/>
              <a:t>Inc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59744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51520" y="47667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Referenties</a:t>
            </a:r>
            <a:endParaRPr lang="nl-NL" kern="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Wardell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D.W. &amp;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Weymouth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K. (2004). Review of studies of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Touch. 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Journal of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Nursing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Scholarship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: Image, 36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(2), 147-154.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Cook, C.A.L.,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Guerrerio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J.F.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Slater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V.E. (2004).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quality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of life in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women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receiving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radiation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treatent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for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cancer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: A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randomized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controlled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trial,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Alternative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Therapies in Health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Medicine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10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(3), p. 24-41.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Seskevich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JE,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Crater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S.W., Lane, J.D., &amp;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Krucof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M.W. (2004).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Beneficial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effects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of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noetic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therapies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on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mood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before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percutaneous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intervention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for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unstable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coronary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syndromes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Nursing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Research. Mar-Apr, 53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(2), p. 116-21/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Wang, K., &amp; Hermann, C. (2006). Pilot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study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to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test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effectiveness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of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on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agitation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levels in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people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with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dementia.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Geriatric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Nursing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27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(1), 34-40.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Wardell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D.W.,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Rintala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D., Tan, G., (2008). Case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study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descriptions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of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with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veterans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experiencing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chronic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neuropathic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pain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from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spinal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injury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Explore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: The Journal of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Science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4(3) 187-196.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Weymouth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K. &amp; Sandberg-Lewis, S. (2000).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Comparing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efficacy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of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chiropratic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adjustment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in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treating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chronic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low back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pain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: A pilot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study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Newsletter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00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(3), 7-8.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Ziembroski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J, Gilbert, N., Bossarte, R.,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Guldberg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, G. (2003).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and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Hospice Care: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Examining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outcomes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at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the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end of life.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Alternative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&amp;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Complementary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Therapies. 9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(3), 146-151. </a:t>
            </a:r>
            <a:r>
              <a:rPr lang="nl-NL" i="1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Healing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Touch International, Research Survey. 10</a:t>
            </a:r>
            <a:r>
              <a:rPr lang="nl-NL" i="1" kern="1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nl-NL" i="1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 Edition. </a:t>
            </a:r>
            <a:r>
              <a:rPr lang="nl-NL" kern="100" dirty="0">
                <a:latin typeface="Times New Roman" panose="02020603050405020304" pitchFamily="18" charset="0"/>
                <a:ea typeface="SimSun" panose="02010600030101010101" pitchFamily="2" charset="-122"/>
              </a:rPr>
              <a:t>(2010). Lakewood, </a:t>
            </a:r>
            <a:r>
              <a:rPr lang="nl-NL" kern="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Co.</a:t>
            </a:r>
            <a:endParaRPr lang="nl-NL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4462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mels">
  <a:themeElements>
    <a:clrScheme name="Hemels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Hemel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uwe textuur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3665</TotalTime>
  <Words>622</Words>
  <Application>Microsoft Office PowerPoint</Application>
  <PresentationFormat>Diavoorstelling (4:3)</PresentationFormat>
  <Paragraphs>73</Paragraphs>
  <Slides>9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  <vt:variant>
        <vt:lpstr>Aangepaste voorstellingen</vt:lpstr>
      </vt:variant>
      <vt:variant>
        <vt:i4>1</vt:i4>
      </vt:variant>
    </vt:vector>
  </HeadingPairs>
  <TitlesOfParts>
    <vt:vector size="21" baseType="lpstr">
      <vt:lpstr>SimSun</vt:lpstr>
      <vt:lpstr>Arial</vt:lpstr>
      <vt:lpstr>Calibri</vt:lpstr>
      <vt:lpstr>Calibri Light</vt:lpstr>
      <vt:lpstr>Gill Sans MT</vt:lpstr>
      <vt:lpstr>Times New Roman</vt:lpstr>
      <vt:lpstr>Verdana</vt:lpstr>
      <vt:lpstr>Wingdings</vt:lpstr>
      <vt:lpstr>Wingdings 2</vt:lpstr>
      <vt:lpstr>1_Solstice</vt:lpstr>
      <vt:lpstr>Hemels</vt:lpstr>
      <vt:lpstr>Healing Touch  Level 1  Healing Beyond Borders Educating and Certifying the Healing Touch Tm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Aangepaste voorstelling 1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Your User Name</dc:creator>
  <cp:lastModifiedBy>Cursuscentrum Complementaire Zorg</cp:lastModifiedBy>
  <cp:revision>117</cp:revision>
  <dcterms:created xsi:type="dcterms:W3CDTF">2012-03-12T09:54:38Z</dcterms:created>
  <dcterms:modified xsi:type="dcterms:W3CDTF">2017-02-08T17:44:35Z</dcterms:modified>
</cp:coreProperties>
</file>