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0" r:id="rId3"/>
    <p:sldMasterId id="2147483705" r:id="rId4"/>
    <p:sldMasterId id="2147483720" r:id="rId5"/>
    <p:sldMasterId id="2147483735" r:id="rId6"/>
  </p:sldMasterIdLst>
  <p:notesMasterIdLst>
    <p:notesMasterId r:id="rId17"/>
  </p:notesMasterIdLst>
  <p:handoutMasterIdLst>
    <p:handoutMasterId r:id="rId18"/>
  </p:handoutMasterIdLst>
  <p:sldIdLst>
    <p:sldId id="258" r:id="rId7"/>
    <p:sldId id="267" r:id="rId8"/>
    <p:sldId id="285" r:id="rId9"/>
    <p:sldId id="259" r:id="rId10"/>
    <p:sldId id="257" r:id="rId11"/>
    <p:sldId id="261" r:id="rId12"/>
    <p:sldId id="263" r:id="rId13"/>
    <p:sldId id="262" r:id="rId14"/>
    <p:sldId id="265" r:id="rId15"/>
    <p:sldId id="264" r:id="rId16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4935" autoAdjust="0"/>
  </p:normalViewPr>
  <p:slideViewPr>
    <p:cSldViewPr snapToGrid="0">
      <p:cViewPr varScale="1">
        <p:scale>
          <a:sx n="84" d="100"/>
          <a:sy n="84" d="100"/>
        </p:scale>
        <p:origin x="15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34921-0680-48F3-A3F2-BD96406C6133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A82C9-45A8-4768-A65F-8677D2FDC7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407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4AE33-B9AA-483D-8CDE-E0DCA1B6B4C9}" type="datetimeFigureOut">
              <a:rPr lang="nl-NL" smtClean="0"/>
              <a:t>13-1-2020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C44F9-663D-4906-B248-EB9B0A3C50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01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b="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endParaRPr lang="nl-NL" dirty="0"/>
          </a:p>
          <a:p>
            <a:endParaRPr lang="en-US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B2B60-1420-4FE9-851F-BFE1BAECA0DC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321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Stellingen: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MGV is een leuk hulpmiddel maar je moet ook gewoon op je gevoel blijven communiceren 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 heb de afgelopen maanden echt een meerwaarde van MGV gemerkt in gesprekken 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 doe echt niks meer met MGV 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 pas het zoveel mogelijk toe, maar zou niet weten hoe ik het over moet brengen naar anderen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dirty="0"/>
              <a:t>*Print de vier stellingen uit in grote lettertype en hang deze op vier plekken in de trainingsruimte.</a:t>
            </a:r>
          </a:p>
          <a:p>
            <a:endParaRPr lang="nl-NL" dirty="0"/>
          </a:p>
          <a:p>
            <a:r>
              <a:rPr lang="nl-NL" b="1" dirty="0"/>
              <a:t>Vraag: </a:t>
            </a:r>
            <a:r>
              <a:rPr lang="nl-NL" dirty="0"/>
              <a:t>Ga bij de stelling staan die voor jou opgaat. Plak geeltje met jouw naam op de stelling</a:t>
            </a:r>
          </a:p>
          <a:p>
            <a:endParaRPr lang="nl-NL" dirty="0"/>
          </a:p>
          <a:p>
            <a:r>
              <a:rPr lang="nl-NL" dirty="0"/>
              <a:t>Doel: beeld krijgen waar iedereen staat. </a:t>
            </a:r>
          </a:p>
          <a:p>
            <a:r>
              <a:rPr lang="nl-NL" dirty="0"/>
              <a:t>Plenair nabespreken</a:t>
            </a:r>
          </a:p>
          <a:p>
            <a:endParaRPr lang="nl-NL" dirty="0"/>
          </a:p>
          <a:p>
            <a:r>
              <a:rPr lang="nl-NL" dirty="0"/>
              <a:t>Doel 2: aan einde van dagdeel, vraag hoe nu verder en hoe kan borging gewaarborgd worden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C44F9-663D-4906-B248-EB9B0A3C50F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298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-288925" y="808038"/>
            <a:ext cx="7183438" cy="4041775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nl-NL" sz="2400" u="none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lvl="8">
              <a:buNone/>
            </a:pPr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A92B0-D4D3-4D84-A83A-2FFD48A30576}" type="slidenum">
              <a:rPr lang="nl-NL" smtClean="0">
                <a:solidFill>
                  <a:srgbClr val="000000"/>
                </a:solidFill>
              </a:rPr>
              <a:pPr/>
              <a:t>4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717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Ontlokken</a:t>
            </a:r>
            <a:r>
              <a:rPr lang="en-US" baseline="0" dirty="0"/>
              <a:t> </a:t>
            </a:r>
            <a:r>
              <a:rPr lang="en-US" baseline="0" dirty="0" err="1"/>
              <a:t>doen</a:t>
            </a:r>
            <a:r>
              <a:rPr lang="en-US" baseline="0" dirty="0"/>
              <a:t> we </a:t>
            </a:r>
            <a:r>
              <a:rPr lang="en-US" baseline="0" dirty="0" err="1"/>
              <a:t>middels</a:t>
            </a:r>
            <a:r>
              <a:rPr lang="en-US" baseline="0" dirty="0"/>
              <a:t> de ORBSI</a:t>
            </a:r>
          </a:p>
          <a:p>
            <a:endParaRPr lang="en-US" baseline="0" dirty="0"/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b="0" dirty="0">
                <a:solidFill>
                  <a:srgbClr val="000000"/>
                </a:solidFill>
                <a:latin typeface="Calibri" pitchFamily="34" charset="0"/>
              </a:rPr>
              <a:t>Open vragen (Wie – wat – waar). 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b="0" dirty="0">
                <a:solidFill>
                  <a:srgbClr val="000000"/>
                </a:solidFill>
                <a:latin typeface="Calibri" pitchFamily="34" charset="0"/>
              </a:rPr>
              <a:t>Reflectief luisteren (interpretatie).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b="0" dirty="0">
                <a:solidFill>
                  <a:srgbClr val="000000"/>
                </a:solidFill>
                <a:latin typeface="Calibri" pitchFamily="34" charset="0"/>
              </a:rPr>
              <a:t>Bevestigen (bekrachtigen).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b="0" dirty="0">
                <a:solidFill>
                  <a:srgbClr val="000000"/>
                </a:solidFill>
                <a:latin typeface="Calibri" pitchFamily="34" charset="0"/>
              </a:rPr>
              <a:t>Samenvatten (weergave van een gespreksonderdeel).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b="0" dirty="0">
                <a:solidFill>
                  <a:srgbClr val="000000"/>
                </a:solidFill>
                <a:latin typeface="Calibri" pitchFamily="34" charset="0"/>
              </a:rPr>
              <a:t>Informatie en advies geven.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B2B60-1420-4FE9-851F-BFE1BAECA0DC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578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marL="215900" indent="-214313"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fld id="{55A1A70C-B4D5-4471-9732-460F051BEA42}" type="slidenum">
              <a:rPr lang="nl-NL" altLang="nl-NL" smtClean="0">
                <a:ea typeface="ヒラギノ角ゴ ProN W3" charset="-128"/>
              </a:rPr>
              <a:pPr algn="r" eaLnBrk="1" hangingPunct="1">
                <a:spcBef>
                  <a:spcPct val="0"/>
                </a:spcBef>
                <a:defRPr/>
              </a:pPr>
              <a:t>6</a:t>
            </a:fld>
            <a:endParaRPr lang="nl-NL" altLang="nl-NL">
              <a:ea typeface="ヒラギノ角ゴ ProN W3" charset="-128"/>
            </a:endParaRPr>
          </a:p>
        </p:txBody>
      </p:sp>
      <p:sp>
        <p:nvSpPr>
          <p:cNvPr id="161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-225425" y="808038"/>
            <a:ext cx="7186613" cy="4043362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673473" y="5121870"/>
            <a:ext cx="5387787" cy="485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nl-NL">
              <a:solidFill>
                <a:prstClr val="black"/>
              </a:solidFill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" name="Tijdelijke aanduiding voor notiti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ts val="800"/>
              </a:spcBef>
              <a:buClr>
                <a:srgbClr val="000000"/>
              </a:buClr>
              <a:buSzPct val="100000"/>
              <a:buFont typeface="Wingdings" charset="0"/>
              <a:buNone/>
              <a:defRPr/>
            </a:pPr>
            <a:r>
              <a:rPr lang="nl-NL" dirty="0"/>
              <a:t>ontlokkende vragen</a:t>
            </a:r>
            <a:r>
              <a:rPr lang="nl-NL" baseline="0" dirty="0"/>
              <a:t> &gt; </a:t>
            </a:r>
            <a:r>
              <a:rPr lang="nl-NL" dirty="0"/>
              <a:t>openvragen.</a:t>
            </a:r>
            <a:r>
              <a:rPr lang="nl-NL" baseline="0" dirty="0"/>
              <a:t> </a:t>
            </a:r>
            <a:r>
              <a:rPr lang="nl-NL" sz="2400" dirty="0">
                <a:latin typeface="Calibri" charset="0"/>
              </a:rPr>
              <a:t>Dubbelzijdige reflectie of versterkte reflectie.</a:t>
            </a:r>
          </a:p>
        </p:txBody>
      </p:sp>
    </p:spTree>
    <p:extLst>
      <p:ext uri="{BB962C8B-B14F-4D97-AF65-F5344CB8AC3E}">
        <p14:creationId xmlns:p14="http://schemas.microsoft.com/office/powerpoint/2010/main" val="725232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200" dirty="0"/>
              <a:t>Het </a:t>
            </a:r>
            <a:r>
              <a:rPr lang="en-US" sz="1200" dirty="0" err="1"/>
              <a:t>probleem</a:t>
            </a:r>
            <a:r>
              <a:rPr lang="en-US" sz="1200" dirty="0"/>
              <a:t> </a:t>
            </a:r>
            <a:r>
              <a:rPr lang="en-US" sz="1200" dirty="0" err="1"/>
              <a:t>meteen</a:t>
            </a:r>
            <a:r>
              <a:rPr lang="en-US" sz="1200" dirty="0"/>
              <a:t> </a:t>
            </a:r>
            <a:r>
              <a:rPr lang="en-US" sz="1200" dirty="0" err="1"/>
              <a:t>te</a:t>
            </a:r>
            <a:r>
              <a:rPr lang="en-US" sz="1200" dirty="0"/>
              <a:t> </a:t>
            </a:r>
            <a:r>
              <a:rPr lang="en-US" sz="1200" dirty="0" err="1"/>
              <a:t>willen</a:t>
            </a:r>
            <a:r>
              <a:rPr lang="en-US" sz="1200" dirty="0"/>
              <a:t> </a:t>
            </a:r>
            <a:r>
              <a:rPr lang="en-US" sz="1200" dirty="0" err="1"/>
              <a:t>oplossen</a:t>
            </a:r>
            <a:r>
              <a:rPr lang="en-US" sz="1200" dirty="0"/>
              <a:t>.</a:t>
            </a:r>
          </a:p>
          <a:p>
            <a:pPr eaLnBrk="1" hangingPunct="1">
              <a:defRPr/>
            </a:pPr>
            <a:r>
              <a:rPr lang="en-US" sz="1200" dirty="0" err="1"/>
              <a:t>Adviseren</a:t>
            </a:r>
            <a:r>
              <a:rPr lang="en-US" sz="1200" dirty="0"/>
              <a:t>, </a:t>
            </a:r>
            <a:r>
              <a:rPr lang="en-US" sz="1200" dirty="0" err="1"/>
              <a:t>overtuigen</a:t>
            </a:r>
            <a:r>
              <a:rPr lang="en-US" sz="1200" dirty="0"/>
              <a:t>, </a:t>
            </a:r>
            <a:r>
              <a:rPr lang="en-US" sz="1200" dirty="0" err="1"/>
              <a:t>onderwijzen</a:t>
            </a:r>
            <a:r>
              <a:rPr lang="en-US" sz="1200" dirty="0"/>
              <a:t>, </a:t>
            </a:r>
            <a:r>
              <a:rPr lang="en-US" sz="1200" dirty="0" err="1"/>
              <a:t>analyseren</a:t>
            </a:r>
            <a:r>
              <a:rPr lang="en-US" sz="1200" dirty="0"/>
              <a:t>, </a:t>
            </a:r>
            <a:r>
              <a:rPr lang="en-US" sz="1200" dirty="0" err="1"/>
              <a:t>confronteren</a:t>
            </a:r>
            <a:r>
              <a:rPr lang="en-US" sz="1200" dirty="0"/>
              <a:t>, </a:t>
            </a:r>
            <a:r>
              <a:rPr lang="en-US" sz="1200" dirty="0" err="1"/>
              <a:t>e.d.</a:t>
            </a:r>
            <a:r>
              <a:rPr lang="en-US" sz="1200" dirty="0"/>
              <a:t> </a:t>
            </a:r>
          </a:p>
          <a:p>
            <a:pPr eaLnBrk="1" hangingPunct="1">
              <a:defRPr/>
            </a:pPr>
            <a:endParaRPr lang="en-US" sz="1200" dirty="0"/>
          </a:p>
          <a:p>
            <a:pPr eaLnBrk="1" hangingPunct="1">
              <a:defRPr/>
            </a:pPr>
            <a:r>
              <a:rPr lang="en-US" sz="1200" dirty="0"/>
              <a:t>&gt;</a:t>
            </a:r>
            <a:r>
              <a:rPr lang="en-US" sz="1200" dirty="0" err="1"/>
              <a:t>Helaas</a:t>
            </a:r>
            <a:r>
              <a:rPr lang="en-US" sz="1200" dirty="0"/>
              <a:t> </a:t>
            </a:r>
            <a:r>
              <a:rPr lang="en-US" sz="1200" dirty="0" err="1"/>
              <a:t>werkt</a:t>
            </a:r>
            <a:r>
              <a:rPr lang="en-US" sz="1200" dirty="0"/>
              <a:t> </a:t>
            </a:r>
            <a:r>
              <a:rPr lang="en-US" sz="1200" dirty="0" err="1"/>
              <a:t>dit</a:t>
            </a:r>
            <a:r>
              <a:rPr lang="en-US" sz="1200" dirty="0"/>
              <a:t> </a:t>
            </a:r>
            <a:r>
              <a:rPr lang="en-US" sz="1200" b="1" u="sng" dirty="0" err="1"/>
              <a:t>averechts</a:t>
            </a:r>
            <a:r>
              <a:rPr lang="en-US" sz="1200" u="sng" dirty="0"/>
              <a:t> </a:t>
            </a:r>
            <a:r>
              <a:rPr lang="en-US" sz="1200" dirty="0"/>
              <a:t>op de </a:t>
            </a:r>
            <a:r>
              <a:rPr lang="en-US" sz="1200" dirty="0" err="1"/>
              <a:t>motivatie</a:t>
            </a:r>
            <a:endParaRPr lang="en-US" sz="1200" dirty="0"/>
          </a:p>
          <a:p>
            <a:pPr eaLnBrk="1" hangingPunct="1">
              <a:defRPr/>
            </a:pPr>
            <a:r>
              <a:rPr lang="en-US" sz="1200" dirty="0" err="1"/>
              <a:t>Jij</a:t>
            </a:r>
            <a:r>
              <a:rPr lang="en-US" sz="1200" dirty="0"/>
              <a:t> </a:t>
            </a:r>
            <a:r>
              <a:rPr lang="en-US" sz="1200" dirty="0" err="1"/>
              <a:t>pleit</a:t>
            </a:r>
            <a:r>
              <a:rPr lang="en-US" sz="1200" dirty="0"/>
              <a:t> </a:t>
            </a:r>
            <a:r>
              <a:rPr lang="en-US" sz="1200" dirty="0" err="1"/>
              <a:t>v</a:t>
            </a:r>
            <a:r>
              <a:rPr lang="en-US" sz="1200" dirty="0" err="1">
                <a:latin typeface="Arial"/>
              </a:rPr>
              <a:t>óó</a:t>
            </a:r>
            <a:r>
              <a:rPr lang="en-US" sz="1200" dirty="0" err="1"/>
              <a:t>r</a:t>
            </a:r>
            <a:r>
              <a:rPr lang="en-US" sz="1200" dirty="0"/>
              <a:t> </a:t>
            </a:r>
            <a:r>
              <a:rPr lang="en-US" sz="1200" dirty="0" err="1"/>
              <a:t>verandering</a:t>
            </a:r>
            <a:r>
              <a:rPr lang="en-US" sz="1200" dirty="0"/>
              <a:t>, de client </a:t>
            </a:r>
            <a:r>
              <a:rPr lang="en-US" sz="1200" dirty="0" err="1"/>
              <a:t>pleit</a:t>
            </a:r>
            <a:r>
              <a:rPr lang="en-US" sz="1200" dirty="0"/>
              <a:t> </a:t>
            </a:r>
            <a:r>
              <a:rPr lang="en-US" sz="1200" dirty="0" err="1"/>
              <a:t>tegen</a:t>
            </a:r>
            <a:r>
              <a:rPr lang="en-US" sz="1200" dirty="0"/>
              <a:t> </a:t>
            </a:r>
            <a:r>
              <a:rPr lang="en-US" sz="1200" dirty="0" err="1"/>
              <a:t>verandering</a:t>
            </a:r>
            <a:r>
              <a:rPr lang="en-US" sz="1200" dirty="0"/>
              <a:t> (en </a:t>
            </a:r>
            <a:r>
              <a:rPr lang="en-US" sz="1200" dirty="0" err="1"/>
              <a:t>overtuigt</a:t>
            </a:r>
            <a:r>
              <a:rPr lang="en-US" sz="1200" dirty="0"/>
              <a:t> </a:t>
            </a:r>
            <a:r>
              <a:rPr lang="en-US" sz="1200" dirty="0" err="1"/>
              <a:t>zichzelf</a:t>
            </a:r>
            <a:r>
              <a:rPr lang="en-US" sz="1200" dirty="0">
                <a:latin typeface="Arial"/>
              </a:rPr>
              <a:t>…</a:t>
            </a:r>
            <a:r>
              <a:rPr lang="en-US" sz="1200" dirty="0"/>
              <a:t>)</a:t>
            </a:r>
          </a:p>
          <a:p>
            <a:pPr eaLnBrk="1" hangingPunct="1">
              <a:defRPr/>
            </a:pPr>
            <a:endParaRPr lang="nl-NL" sz="1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0FDA-CEEA-461C-A38C-7113519923A6}" type="slidenum">
              <a:rPr lang="nl-NL" smtClean="0">
                <a:solidFill>
                  <a:prstClr val="black"/>
                </a:solidFill>
              </a:rPr>
              <a:pPr/>
              <a:t>7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5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SzPct val="100000"/>
              <a:buFont typeface="Wingdings" pitchFamily="2" charset="2"/>
              <a:buChar char="§"/>
            </a:pPr>
            <a:r>
              <a:rPr lang="nl-NL" sz="1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Ja’ zeggen, niet doen.</a:t>
            </a:r>
          </a:p>
          <a:p>
            <a:pPr lvl="0">
              <a:buSzPct val="100000"/>
              <a:buFont typeface="Wingdings" pitchFamily="2" charset="2"/>
              <a:buChar char="§"/>
            </a:pPr>
            <a:r>
              <a:rPr lang="nl-NL" sz="1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discussie gaan, ‘ja maar…’</a:t>
            </a:r>
          </a:p>
          <a:p>
            <a:pPr lvl="0">
              <a:buSzPct val="100000"/>
              <a:buFont typeface="Wingdings" pitchFamily="2" charset="2"/>
              <a:buChar char="§"/>
            </a:pPr>
            <a:r>
              <a:rPr lang="nl-NL" sz="1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Interrumperen</a:t>
            </a:r>
          </a:p>
          <a:p>
            <a:pPr lvl="0">
              <a:buSzPct val="100000"/>
              <a:buFont typeface="Wingdings" pitchFamily="2" charset="2"/>
              <a:buChar char="§"/>
            </a:pPr>
            <a:r>
              <a:rPr lang="nl-NL" sz="1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Ontkennen</a:t>
            </a:r>
          </a:p>
          <a:p>
            <a:pPr lvl="0">
              <a:buSzPct val="100000"/>
              <a:buFont typeface="Wingdings" pitchFamily="2" charset="2"/>
              <a:buChar char="§"/>
            </a:pPr>
            <a:r>
              <a:rPr lang="nl-NL" sz="1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Veranderen van onderwerp</a:t>
            </a:r>
          </a:p>
          <a:p>
            <a:endParaRPr lang="nl-NL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F0FDA-CEEA-461C-A38C-7113519923A6}" type="slidenum">
              <a:rPr lang="nl-NL" smtClean="0">
                <a:solidFill>
                  <a:prstClr val="black"/>
                </a:solidFill>
              </a:rPr>
              <a:pPr/>
              <a:t>8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4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>
            <a:lvl1pPr marL="215900" indent="-214313"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algn="l" eaLnBrk="0" hangingPunct="0">
              <a:spcBef>
                <a:spcPct val="30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fld id="{B2353342-67A1-4B47-B5AE-749652F36CD4}" type="slidenum">
              <a:rPr lang="nl-NL" altLang="nl-NL" smtClean="0">
                <a:ea typeface="ヒラギノ角ゴ ProN W3" charset="-128"/>
              </a:rPr>
              <a:pPr algn="r" eaLnBrk="1" hangingPunct="1">
                <a:spcBef>
                  <a:spcPct val="0"/>
                </a:spcBef>
                <a:defRPr/>
              </a:pPr>
              <a:t>9</a:t>
            </a:fld>
            <a:endParaRPr lang="nl-NL" altLang="nl-NL">
              <a:ea typeface="ヒラギノ角ゴ ProN W3" charset="-128"/>
            </a:endParaRPr>
          </a:p>
        </p:txBody>
      </p:sp>
      <p:sp>
        <p:nvSpPr>
          <p:cNvPr id="18636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-225425" y="808038"/>
            <a:ext cx="7186613" cy="4043362"/>
          </a:xfrm>
          <a:solidFill>
            <a:srgbClr val="FFFFFF"/>
          </a:solidFill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673473" y="5121870"/>
            <a:ext cx="5387787" cy="485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nl-NL" b="1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" name="Tijdelijke aanduiding voor notities 1">
            <a:extLst>
              <a:ext uri="{FF2B5EF4-FFF2-40B4-BE49-F238E27FC236}">
                <a16:creationId xmlns:a16="http://schemas.microsoft.com/office/drawing/2014/main" id="{DC2F1D24-64ED-4591-8ED8-5E9ED85DD7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2081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-288925" y="808038"/>
            <a:ext cx="7183438" cy="4041775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40000"/>
              </a:lnSpc>
              <a:buClr>
                <a:schemeClr val="accent1">
                  <a:lumMod val="75000"/>
                </a:schemeClr>
              </a:buClr>
              <a:buNone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4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algemeen voornemen tot SMART: Specifiek, Meetbaar, Acceptabel, Reëel, Tijdsgebonden + wie doet wat?</a:t>
            </a:r>
          </a:p>
          <a:p>
            <a:pPr eaLnBrk="1" hangingPunct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Doelen; subdoelen—einddoel</a:t>
            </a:r>
          </a:p>
          <a:p>
            <a:pPr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(sub)doel te bereiken? Opties</a:t>
            </a:r>
          </a:p>
          <a:p>
            <a:pPr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Wanneer gelukt?</a:t>
            </a:r>
          </a:p>
          <a:p>
            <a:pPr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Hindernissen?</a:t>
            </a:r>
          </a:p>
          <a:p>
            <a:pPr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ondersteunt veranderdoel</a:t>
            </a:r>
          </a:p>
          <a:p>
            <a:pPr eaLnBrk="1" hangingPunct="1"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B2B60-1420-4FE9-851F-BFE1BAECA0DC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25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CB0FD-E520-4B61-ADAD-2AFFDFEFAA86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88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FCB2-8717-42EE-BFC5-EFD782A386B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46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5FAAC-F220-4C92-916D-EE84EB5E12D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00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EA681-E578-4F1C-B99E-B61104EB387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74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2 inhoudselementen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FCE03-FE32-4305-AF1C-6D28A16FE44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83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15E32-07F7-4B5E-8932-E8BDDF4D8DD9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158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CB0FD-E520-4B61-ADAD-2AFFDFEFAA86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261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F36F2-696F-4CDE-BDB3-D95CA993A15E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441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D38B9-123D-4E8C-B972-14E2502F4ABF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592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C84C1-BD1F-40D1-BBE0-484B0329E18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40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D6497-481F-492D-820E-99F72C257ED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4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F36F2-696F-4CDE-BDB3-D95CA993A15E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197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D71A4-304F-4DC4-8DC3-C474FF228CF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5782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D093-6AB3-4880-9AB5-1E726767136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968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E03C0-1384-4980-8778-CB56312F635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0977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99F16-C6BF-466C-8DFD-EB9AE9BB0E03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1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FCB2-8717-42EE-BFC5-EFD782A386B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8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5FAAC-F220-4C92-916D-EE84EB5E12D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313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EA681-E578-4F1C-B99E-B61104EB387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968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2 inhoudselementen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FCE03-FE32-4305-AF1C-6D28A16FE44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4446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15E32-07F7-4B5E-8932-E8BDDF4D8DD9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3951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CB0FD-E520-4B61-ADAD-2AFFDFEFAA86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11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D38B9-123D-4E8C-B972-14E2502F4ABF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910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F36F2-696F-4CDE-BDB3-D95CA993A15E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1456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D38B9-123D-4E8C-B972-14E2502F4ABF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3862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C84C1-BD1F-40D1-BBE0-484B0329E18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192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D6497-481F-492D-820E-99F72C257ED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4647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D71A4-304F-4DC4-8DC3-C474FF228CF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3774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D093-6AB3-4880-9AB5-1E726767136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191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E03C0-1384-4980-8778-CB56312F635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8448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99F16-C6BF-466C-8DFD-EB9AE9BB0E03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52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FCB2-8717-42EE-BFC5-EFD782A386B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411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5FAAC-F220-4C92-916D-EE84EB5E12D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87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C84C1-BD1F-40D1-BBE0-484B0329E18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5384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EA681-E578-4F1C-B99E-B61104EB387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470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2 inhoudselementen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FCE03-FE32-4305-AF1C-6D28A16FE44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601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15E32-07F7-4B5E-8932-E8BDDF4D8DD9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601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CB0FD-E520-4B61-ADAD-2AFFDFEFAA86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211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F36F2-696F-4CDE-BDB3-D95CA993A15E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2478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D38B9-123D-4E8C-B972-14E2502F4ABF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159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C84C1-BD1F-40D1-BBE0-484B0329E18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8492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D6497-481F-492D-820E-99F72C257ED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196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D71A4-304F-4DC4-8DC3-C474FF228CF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108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D093-6AB3-4880-9AB5-1E726767136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03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D6497-481F-492D-820E-99F72C257ED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1992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E03C0-1384-4980-8778-CB56312F635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987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99F16-C6BF-466C-8DFD-EB9AE9BB0E03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8506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FCB2-8717-42EE-BFC5-EFD782A386B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2005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5FAAC-F220-4C92-916D-EE84EB5E12D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044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EA681-E578-4F1C-B99E-B61104EB387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7175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2 inhoudselementen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FCE03-FE32-4305-AF1C-6D28A16FE44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9267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15E32-07F7-4B5E-8932-E8BDDF4D8DD9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9169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CB0FD-E520-4B61-ADAD-2AFFDFEFAA86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663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F36F2-696F-4CDE-BDB3-D95CA993A15E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02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D38B9-123D-4E8C-B972-14E2502F4ABF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53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D71A4-304F-4DC4-8DC3-C474FF228CF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369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C84C1-BD1F-40D1-BBE0-484B0329E18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485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D6497-481F-492D-820E-99F72C257ED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235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D71A4-304F-4DC4-8DC3-C474FF228CF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2909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D093-6AB3-4880-9AB5-1E726767136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7306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E03C0-1384-4980-8778-CB56312F635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7993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99F16-C6BF-466C-8DFD-EB9AE9BB0E03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7454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FCB2-8717-42EE-BFC5-EFD782A386B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2898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5FAAC-F220-4C92-916D-EE84EB5E12D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1217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EA681-E578-4F1C-B99E-B61104EB387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4615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2 inhoudselementen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FCE03-FE32-4305-AF1C-6D28A16FE44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6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D093-6AB3-4880-9AB5-1E726767136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66327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15E32-07F7-4B5E-8932-E8BDDF4D8DD9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6024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CB0FD-E520-4B61-ADAD-2AFFDFEFAA86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29957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F36F2-696F-4CDE-BDB3-D95CA993A15E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0889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D38B9-123D-4E8C-B972-14E2502F4ABF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53726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C84C1-BD1F-40D1-BBE0-484B0329E18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3806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D6497-481F-492D-820E-99F72C257ED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5906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D71A4-304F-4DC4-8DC3-C474FF228CF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829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D093-6AB3-4880-9AB5-1E726767136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1831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E03C0-1384-4980-8778-CB56312F635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12804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99F16-C6BF-466C-8DFD-EB9AE9BB0E03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91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E03C0-1384-4980-8778-CB56312F635A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4986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FCB2-8717-42EE-BFC5-EFD782A386B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2004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5FAAC-F220-4C92-916D-EE84EB5E12D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51466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EA681-E578-4F1C-B99E-B61104EB387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00905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2 inhoudselementen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FCE03-FE32-4305-AF1C-6D28A16FE44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867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15E32-07F7-4B5E-8932-E8BDDF4D8DD9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3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99F16-C6BF-466C-8DFD-EB9AE9BB0E03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24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0D7F1-941F-4747-BBEC-120C942BFB73}" type="slidenum">
              <a:rPr lang="nl-NL">
                <a:solidFill>
                  <a:srgbClr val="000000"/>
                </a:solidFill>
                <a:ea typeface="ＭＳ Ｐゴシック" pitchFamily="-108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71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0D7F1-941F-4747-BBEC-120C942BFB73}" type="slidenum">
              <a:rPr lang="nl-NL">
                <a:solidFill>
                  <a:srgbClr val="000000"/>
                </a:solidFill>
                <a:ea typeface="ＭＳ Ｐゴシック" pitchFamily="-108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439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0D7F1-941F-4747-BBEC-120C942BFB73}" type="slidenum">
              <a:rPr lang="nl-NL">
                <a:solidFill>
                  <a:srgbClr val="000000"/>
                </a:solidFill>
                <a:ea typeface="ＭＳ Ｐゴシック" pitchFamily="-108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637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0D7F1-941F-4747-BBEC-120C942BFB73}" type="slidenum">
              <a:rPr lang="nl-NL">
                <a:solidFill>
                  <a:srgbClr val="000000"/>
                </a:solidFill>
                <a:ea typeface="ＭＳ Ｐゴシック" pitchFamily="-108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059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0D7F1-941F-4747-BBEC-120C942BFB73}" type="slidenum">
              <a:rPr lang="nl-NL">
                <a:solidFill>
                  <a:srgbClr val="000000"/>
                </a:solidFill>
                <a:ea typeface="ＭＳ Ｐゴシック" pitchFamily="-108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93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10D7F1-941F-4747-BBEC-120C942BFB73}" type="slidenum">
              <a:rPr lang="nl-NL">
                <a:solidFill>
                  <a:srgbClr val="000000"/>
                </a:solidFill>
                <a:ea typeface="ＭＳ Ｐゴシック" pitchFamily="-108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000000"/>
              </a:solidFill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523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19536" y="620688"/>
            <a:ext cx="8163220" cy="4680520"/>
          </a:xfrm>
        </p:spPr>
        <p:txBody>
          <a:bodyPr>
            <a:normAutofit fontScale="90000"/>
          </a:bodyPr>
          <a:lstStyle/>
          <a:p>
            <a:pPr algn="ctr"/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nl-NL" dirty="0">
                <a:solidFill>
                  <a:schemeClr val="accent1">
                    <a:lumMod val="75000"/>
                  </a:schemeClr>
                </a:solidFill>
              </a:rPr>
            </a:b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98649" y="472473"/>
            <a:ext cx="8712968" cy="1080120"/>
          </a:xfrm>
        </p:spPr>
        <p:txBody>
          <a:bodyPr>
            <a:normAutofit/>
          </a:bodyPr>
          <a:lstStyle/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Borging Motiverende gespreksvoering  </a:t>
            </a:r>
          </a:p>
        </p:txBody>
      </p:sp>
      <p:pic>
        <p:nvPicPr>
          <p:cNvPr id="4" name="product_image_364" descr="Motiverende Gespreksvoering 3e editi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8650" y="1340769"/>
            <a:ext cx="1429891" cy="2246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roduct_image_10" descr="Motiverende Gespreksvoering in de gezondheidszorg, gedragsverandering als je maar 7 minuten hebt – Stephen Rollnick, William R. Miller e.a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3752" y="3896713"/>
            <a:ext cx="1572766" cy="216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roduct_image_22" descr="Motiverende gespreksvoering in de GGZ – Hal Arkowitz, William R. Miller e.a.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2342" y="1340768"/>
            <a:ext cx="158417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roduct_image_215" descr="Motiverende gespreksvoering met jongeren en jongvolwassenen – Sylvie Naar-King en Mariann Suarez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07967" y="1294378"/>
            <a:ext cx="1666875" cy="22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roduct_image_20" descr="Motiverende Gepreksvaardigheden, Werkboek voor behandelaars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22431" y="3885251"/>
            <a:ext cx="1698963" cy="22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roduct_image_8" descr="Motiverende Gespreksvoering – William R. Miller en Stephen Rollnick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19536" y="3896712"/>
            <a:ext cx="14287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roduct_image_378" descr="Waaier Motiverende Gespreksvoerin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40217" y="1559466"/>
            <a:ext cx="1522859" cy="342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CB0FD-E520-4B61-ADAD-2AFFDFEFAA86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26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397671"/>
            <a:ext cx="10972800" cy="1143000"/>
          </a:xfrm>
        </p:spPr>
        <p:txBody>
          <a:bodyPr/>
          <a:lstStyle/>
          <a:p>
            <a:pPr algn="l"/>
            <a:r>
              <a:rPr lang="nl-NL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willen jullie verder met MGV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4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Specifiek, Meetbaar, Acceptabel, Reëel, Tijdsgebonden </a:t>
            </a:r>
          </a:p>
          <a:p>
            <a:pPr marL="0" indent="0">
              <a:lnSpc>
                <a:spcPct val="14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</a:p>
          <a:p>
            <a:pPr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Doelen</a:t>
            </a:r>
          </a:p>
          <a:p>
            <a:pPr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</a:t>
            </a:r>
          </a:p>
          <a:p>
            <a:pPr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Wanneer gelukt?</a:t>
            </a:r>
          </a:p>
          <a:p>
            <a:pPr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Hindernissen?</a:t>
            </a:r>
          </a:p>
          <a:p>
            <a:pPr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ondersteunt veranderdoel</a:t>
            </a:r>
          </a:p>
          <a:p>
            <a:pPr eaLnBrk="1" hangingPunct="1">
              <a:lnSpc>
                <a:spcPct val="120000"/>
              </a:lnSpc>
              <a:buClr>
                <a:srgbClr val="002060"/>
              </a:buClr>
              <a:buFont typeface="Wingdings" pitchFamily="2" charset="2"/>
              <a:buChar char="§"/>
            </a:pP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F36F2-696F-4CDE-BDB3-D95CA993A15E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l-NL">
              <a:solidFill>
                <a:srgbClr val="000000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2767" y="4725144"/>
            <a:ext cx="2847473" cy="213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30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Stellingen</a:t>
            </a:r>
          </a:p>
          <a:p>
            <a:r>
              <a:rPr lang="nl-NL" dirty="0"/>
              <a:t>Hoe is de MGV in jullie praktijk gegaan </a:t>
            </a:r>
            <a:r>
              <a:rPr lang="nl-NL" dirty="0" err="1"/>
              <a:t>adhv</a:t>
            </a:r>
            <a:r>
              <a:rPr lang="nl-NL" dirty="0"/>
              <a:t> de stellingen</a:t>
            </a:r>
          </a:p>
          <a:p>
            <a:r>
              <a:rPr lang="nl-NL" dirty="0"/>
              <a:t>Korte opfrisser theorie,	-Kahoot.it</a:t>
            </a:r>
          </a:p>
          <a:p>
            <a:pPr marL="0" indent="0">
              <a:buNone/>
            </a:pPr>
            <a:r>
              <a:rPr lang="nl-NL" dirty="0"/>
              <a:t>					-Theorie</a:t>
            </a:r>
          </a:p>
          <a:p>
            <a:r>
              <a:rPr lang="nl-NL" dirty="0"/>
              <a:t>Hoe verder met borging?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F36F2-696F-4CDE-BDB3-D95CA993A15E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4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3622A-E3AF-4135-A083-4DDE87507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Stellingen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5B7395-BDFB-4E3C-A6A7-1E8334A81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MGV is een leuk hulpmiddel maar je moet ook gewoon op je gevoel blijven communiceren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Ik heb de afgelopen maanden echt een meerwaarde van MGV gemerkt in gesprekken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Ik doe echt niks meer met MGV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Ik pas het zoveel mogelijk toe, maar zou niet weten hoe ik het over moet brengen naar anderen</a:t>
            </a:r>
          </a:p>
          <a:p>
            <a:pPr marL="0" indent="0">
              <a:buNone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23255F1-473F-4FEC-B7EF-BEA5FF3B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F36F2-696F-4CDE-BDB3-D95CA993A15E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4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970856" y="2149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nl-NL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Vier processen in MGV</a:t>
            </a:r>
          </a:p>
        </p:txBody>
      </p:sp>
      <p:sp>
        <p:nvSpPr>
          <p:cNvPr id="4" name="Rechthoek 3"/>
          <p:cNvSpPr/>
          <p:nvPr/>
        </p:nvSpPr>
        <p:spPr>
          <a:xfrm>
            <a:off x="5207224" y="6126600"/>
            <a:ext cx="6984776" cy="26632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Engageren </a:t>
            </a:r>
            <a:r>
              <a:rPr lang="nl-NL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(gezamenlijk traject?)</a:t>
            </a:r>
          </a:p>
        </p:txBody>
      </p:sp>
      <p:sp>
        <p:nvSpPr>
          <p:cNvPr id="7" name="Rechthoek 6"/>
          <p:cNvSpPr/>
          <p:nvPr/>
        </p:nvSpPr>
        <p:spPr>
          <a:xfrm>
            <a:off x="6436532" y="5875141"/>
            <a:ext cx="576064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Focussen </a:t>
            </a:r>
            <a:r>
              <a:rPr lang="nl-NL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(welke verandering?)</a:t>
            </a:r>
          </a:p>
        </p:txBody>
      </p:sp>
      <p:sp>
        <p:nvSpPr>
          <p:cNvPr id="8" name="Rechthoek 7"/>
          <p:cNvSpPr/>
          <p:nvPr/>
        </p:nvSpPr>
        <p:spPr>
          <a:xfrm>
            <a:off x="7943528" y="5510081"/>
            <a:ext cx="4248472" cy="36003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Ontlokken</a:t>
            </a:r>
            <a:r>
              <a:rPr lang="nl-NL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(of en hoezo verandering?)</a:t>
            </a:r>
          </a:p>
        </p:txBody>
      </p:sp>
      <p:sp>
        <p:nvSpPr>
          <p:cNvPr id="9" name="Rechthoek 8"/>
          <p:cNvSpPr/>
          <p:nvPr/>
        </p:nvSpPr>
        <p:spPr>
          <a:xfrm>
            <a:off x="9397126" y="4996747"/>
            <a:ext cx="2797460" cy="513334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Plannen </a:t>
            </a:r>
            <a:r>
              <a:rPr lang="nl-NL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(hoe en wanneer verandering?)</a:t>
            </a:r>
          </a:p>
        </p:txBody>
      </p:sp>
      <p:sp>
        <p:nvSpPr>
          <p:cNvPr id="10" name="Tijdelijke aanduiding voor inhoud 1"/>
          <p:cNvSpPr>
            <a:spLocks noGrp="1"/>
          </p:cNvSpPr>
          <p:nvPr>
            <p:ph idx="1"/>
          </p:nvPr>
        </p:nvSpPr>
        <p:spPr>
          <a:xfrm>
            <a:off x="1991544" y="1556792"/>
            <a:ext cx="8352928" cy="40928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nl-NL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Engageren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aangaan van een werkrelatie met vertrouwen en wederzijds respect;</a:t>
            </a:r>
          </a:p>
          <a:p>
            <a:pPr>
              <a:buFont typeface="Wingdings" pitchFamily="2" charset="2"/>
              <a:buChar char="§"/>
            </a:pP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nl-NL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Focussen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op de agenda van de cliënt;</a:t>
            </a:r>
          </a:p>
          <a:p>
            <a:pPr>
              <a:buFont typeface="Wingdings" pitchFamily="2" charset="2"/>
              <a:buChar char="§"/>
            </a:pP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nl-NL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Ontlokken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eigen verandermotieven cliënt; </a:t>
            </a:r>
          </a:p>
          <a:p>
            <a:pPr>
              <a:buFont typeface="Wingdings" pitchFamily="2" charset="2"/>
              <a:buChar char="§"/>
            </a:pP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nl-NL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Plannen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ontwikkelen vastbeslotenheid om te veranderen en formuleren actieplan.</a:t>
            </a:r>
          </a:p>
          <a:p>
            <a:pPr lvl="8">
              <a:buNone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9983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75520" y="583764"/>
            <a:ext cx="8229600" cy="1143000"/>
          </a:xfrm>
        </p:spPr>
        <p:txBody>
          <a:bodyPr/>
          <a:lstStyle/>
          <a:p>
            <a:r>
              <a:rPr lang="nl-NL" b="1" dirty="0">
                <a:latin typeface="Calibri" charset="0"/>
              </a:rPr>
              <a:t>Basisvaardigheden MGV</a:t>
            </a:r>
            <a:br>
              <a:rPr lang="nl-NL" b="1" dirty="0">
                <a:latin typeface="Calibri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79576" y="1614337"/>
            <a:ext cx="8229600" cy="478112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b="1" u="sng" dirty="0">
                <a:solidFill>
                  <a:srgbClr val="000000"/>
                </a:solidFill>
                <a:latin typeface="Calibri" pitchFamily="34" charset="0"/>
              </a:rPr>
              <a:t>O</a:t>
            </a:r>
            <a:r>
              <a:rPr lang="nl-NL" altLang="nl-NL" dirty="0">
                <a:solidFill>
                  <a:srgbClr val="000000"/>
                </a:solidFill>
                <a:latin typeface="Calibri" pitchFamily="34" charset="0"/>
              </a:rPr>
              <a:t>pen vragen 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b="1" u="sng" dirty="0">
                <a:solidFill>
                  <a:srgbClr val="000000"/>
                </a:solidFill>
                <a:latin typeface="Calibri" pitchFamily="34" charset="0"/>
              </a:rPr>
              <a:t>R</a:t>
            </a:r>
            <a:r>
              <a:rPr lang="nl-NL" altLang="nl-NL" dirty="0">
                <a:solidFill>
                  <a:srgbClr val="000000"/>
                </a:solidFill>
                <a:latin typeface="Calibri" pitchFamily="34" charset="0"/>
              </a:rPr>
              <a:t>eflectief luisteren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b="1" u="sng" dirty="0">
                <a:solidFill>
                  <a:srgbClr val="000000"/>
                </a:solidFill>
                <a:latin typeface="Calibri" pitchFamily="34" charset="0"/>
              </a:rPr>
              <a:t>B</a:t>
            </a:r>
            <a:r>
              <a:rPr lang="nl-NL" altLang="nl-NL" dirty="0">
                <a:solidFill>
                  <a:srgbClr val="000000"/>
                </a:solidFill>
                <a:latin typeface="Calibri" pitchFamily="34" charset="0"/>
              </a:rPr>
              <a:t>evestigen 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b="1" u="sng" dirty="0">
                <a:solidFill>
                  <a:srgbClr val="000000"/>
                </a:solidFill>
                <a:latin typeface="Calibri" pitchFamily="34" charset="0"/>
              </a:rPr>
              <a:t>S</a:t>
            </a:r>
            <a:r>
              <a:rPr lang="nl-NL" altLang="nl-NL" dirty="0">
                <a:solidFill>
                  <a:srgbClr val="000000"/>
                </a:solidFill>
                <a:latin typeface="Calibri" pitchFamily="34" charset="0"/>
              </a:rPr>
              <a:t>amenvatten 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b="1" u="sng" dirty="0">
                <a:solidFill>
                  <a:srgbClr val="000000"/>
                </a:solidFill>
                <a:latin typeface="Calibri" pitchFamily="34" charset="0"/>
              </a:rPr>
              <a:t>I</a:t>
            </a:r>
            <a:r>
              <a:rPr lang="nl-NL" altLang="nl-NL" dirty="0">
                <a:solidFill>
                  <a:srgbClr val="000000"/>
                </a:solidFill>
                <a:latin typeface="Calibri" pitchFamily="34" charset="0"/>
              </a:rPr>
              <a:t>nformatie en advies geven.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F36F2-696F-4CDE-BDB3-D95CA993A15E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4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385238" y="806267"/>
            <a:ext cx="82296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60" tIns="38160" rIns="38160" bIns="3816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ctr">
              <a:buSzPct val="100000"/>
              <a:defRPr/>
            </a:pPr>
            <a:r>
              <a:rPr lang="nl-NL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Ontlokken verandertaal</a:t>
            </a:r>
            <a:br>
              <a:rPr lang="nl-NL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521815" y="1195204"/>
            <a:ext cx="8567737" cy="511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60" tIns="38160" rIns="38160" bIns="3816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chemeClr val="bg1"/>
                </a:solidFill>
                <a:latin typeface="Gill Sans" charset="0"/>
                <a:ea typeface="ヒラギノ角ゴ ProN W3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800"/>
              </a:spcBef>
              <a:buSzPct val="100000"/>
              <a:defRPr/>
            </a:pPr>
            <a:r>
              <a:rPr lang="nl-NL" altLang="nl-NL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Strategieën: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Ontlokkende vragen stellen.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uitweiden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Meetlat van belang en vertrouwen.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Naar uitersten vragen.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Terugkijken.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Vooruitkijken.</a:t>
            </a:r>
          </a:p>
          <a:p>
            <a:pPr eaLnBrk="1" hangingPunct="1">
              <a:lnSpc>
                <a:spcPct val="15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Wingdings" pitchFamily="2" charset="2"/>
              <a:buChar char=""/>
              <a:defRPr/>
            </a:pPr>
            <a:r>
              <a:rPr lang="nl-NL" altLang="nl-NL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Doelen en waarden verkennen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9902826" y="6310313"/>
            <a:ext cx="4413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ctr">
              <a:buSzPct val="100000"/>
              <a:defRPr/>
            </a:pPr>
            <a:r>
              <a:rPr lang="nl-NL" sz="800">
                <a:latin typeface="Calibri" charset="0"/>
              </a:rPr>
              <a:t>57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5495" y="4078189"/>
            <a:ext cx="3516505" cy="234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8518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defRPr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probleem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meteen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willen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oplossen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Adviseren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overtuigen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Dit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werkt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b="1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averechts</a:t>
            </a:r>
            <a:r>
              <a:rPr lang="en-US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Jij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pleit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vóór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de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cliënt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pleit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tegen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verandering</a:t>
            </a:r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264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Verbeterreflex</a:t>
            </a:r>
            <a:r>
              <a:rPr lang="en-US" dirty="0"/>
              <a:t>	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6370" y="4003097"/>
            <a:ext cx="2305630" cy="230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93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08000" y="1719262"/>
            <a:ext cx="8229600" cy="4525963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nl-NL" sz="2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Behoudtaal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buSzPct val="100000"/>
              <a:buFont typeface="Courier New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Voordelen van de status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quo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SzPct val="100000"/>
              <a:buFont typeface="Courier New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Nadelen van verandering</a:t>
            </a:r>
          </a:p>
          <a:p>
            <a:pPr>
              <a:buSzPct val="100000"/>
              <a:buFont typeface="Courier New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Bedoeling om niet te veranderen</a:t>
            </a:r>
          </a:p>
          <a:p>
            <a:pPr>
              <a:buSzPct val="100000"/>
              <a:buFont typeface="Courier New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Pessimisme over verandering</a:t>
            </a:r>
          </a:p>
          <a:p>
            <a:pPr>
              <a:buSzPct val="100000"/>
              <a:buNone/>
            </a:pPr>
            <a:endParaRPr lang="nl-NL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SzPct val="100000"/>
              <a:buNone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En…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nl-NL" sz="2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Wrijving in het contact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de aansluiting mist </a:t>
            </a:r>
          </a:p>
          <a:p>
            <a:pPr>
              <a:buSzPct val="100000"/>
              <a:buNone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Dansen wordt vechten.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900843" y="57626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nl-NL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horen en merken we</a:t>
            </a:r>
            <a:br>
              <a:rPr lang="nl-NL" b="1" dirty="0">
                <a:solidFill>
                  <a:schemeClr val="tx1"/>
                </a:solidFill>
                <a:latin typeface="Comic Sans MS" pitchFamily="66" charset="0"/>
              </a:rPr>
            </a:br>
            <a:endParaRPr lang="nl-NL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F36F2-696F-4CDE-BDB3-D95CA993A15E}" type="slidenum">
              <a:rPr lang="nl-NL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l-NL">
              <a:solidFill>
                <a:srgbClr val="000000"/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7600" y="3982243"/>
            <a:ext cx="3181815" cy="233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33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732474" y="43973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60" tIns="38160" rIns="38160" bIns="3816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nl-N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Ontlokken naar Plannen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118554" y="1890713"/>
            <a:ext cx="8505825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60" tIns="38160" rIns="38160" bIns="38160"/>
          <a:lstStyle>
            <a:lvl1pPr marL="409575" indent="-339725"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09575" algn="l"/>
                <a:tab pos="857250" algn="l"/>
                <a:tab pos="1306513" algn="l"/>
                <a:tab pos="1755775" algn="l"/>
                <a:tab pos="2205038" algn="l"/>
                <a:tab pos="2654300" algn="l"/>
                <a:tab pos="3103563" algn="l"/>
                <a:tab pos="3552825" algn="l"/>
                <a:tab pos="4002088" algn="l"/>
                <a:tab pos="4451350" algn="l"/>
                <a:tab pos="4900613" algn="l"/>
                <a:tab pos="5349875" algn="l"/>
                <a:tab pos="5799138" algn="l"/>
                <a:tab pos="6248400" algn="l"/>
                <a:tab pos="6697663" algn="l"/>
                <a:tab pos="7146925" algn="l"/>
                <a:tab pos="7596188" algn="l"/>
                <a:tab pos="8045450" algn="l"/>
                <a:tab pos="8494713" algn="l"/>
                <a:tab pos="8943975" algn="l"/>
                <a:tab pos="9393238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 fontAlgn="base">
              <a:lnSpc>
                <a:spcPct val="15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Tekenen van bereidheid nemen toe.</a:t>
            </a:r>
          </a:p>
          <a:p>
            <a:pPr fontAlgn="base">
              <a:lnSpc>
                <a:spcPct val="15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Uitproberen.</a:t>
            </a:r>
          </a:p>
          <a:p>
            <a:pPr fontAlgn="base">
              <a:lnSpc>
                <a:spcPct val="15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Samenvatting.</a:t>
            </a:r>
          </a:p>
          <a:p>
            <a:pPr fontAlgn="base">
              <a:lnSpc>
                <a:spcPct val="15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hamvraag.</a:t>
            </a:r>
          </a:p>
          <a:p>
            <a:pPr fontAlgn="base">
              <a:lnSpc>
                <a:spcPct val="15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0"/>
              <a:buChar char=""/>
              <a:defRPr/>
            </a:pPr>
            <a:r>
              <a:rPr lang="nl-NL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Duidelijk veranderplan (SMART).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9902826" y="6310313"/>
            <a:ext cx="4413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nl-NL" sz="800" b="1">
                <a:latin typeface="Calibri" charset="0"/>
              </a:rPr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1618313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P 2de">
  <a:themeElements>
    <a:clrScheme name="PPP 2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 2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PP 2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P 2de">
  <a:themeElements>
    <a:clrScheme name="PPP 2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 2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PP 2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PP 2de">
  <a:themeElements>
    <a:clrScheme name="PPP 2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 2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PP 2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PP 2de">
  <a:themeElements>
    <a:clrScheme name="PPP 2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 2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PP 2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PP 2de">
  <a:themeElements>
    <a:clrScheme name="PPP 2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 2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PP 2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PPP 2de">
  <a:themeElements>
    <a:clrScheme name="PPP 2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 2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PP 2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 2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 2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467</Words>
  <Application>Microsoft Office PowerPoint</Application>
  <PresentationFormat>Breedbeeld</PresentationFormat>
  <Paragraphs>144</Paragraphs>
  <Slides>10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6</vt:i4>
      </vt:variant>
      <vt:variant>
        <vt:lpstr>Diatitels</vt:lpstr>
      </vt:variant>
      <vt:variant>
        <vt:i4>10</vt:i4>
      </vt:variant>
    </vt:vector>
  </HeadingPairs>
  <TitlesOfParts>
    <vt:vector size="23" baseType="lpstr">
      <vt:lpstr>Arial</vt:lpstr>
      <vt:lpstr>Calibri</vt:lpstr>
      <vt:lpstr>Comic Sans MS</vt:lpstr>
      <vt:lpstr>Courier New</vt:lpstr>
      <vt:lpstr>Times New Roman</vt:lpstr>
      <vt:lpstr>Verdana</vt:lpstr>
      <vt:lpstr>Wingdings</vt:lpstr>
      <vt:lpstr>PPP 2de</vt:lpstr>
      <vt:lpstr>1_PPP 2de</vt:lpstr>
      <vt:lpstr>2_PPP 2de</vt:lpstr>
      <vt:lpstr>3_PPP 2de</vt:lpstr>
      <vt:lpstr>4_PPP 2de</vt:lpstr>
      <vt:lpstr>5_PPP 2de</vt:lpstr>
      <vt:lpstr>          </vt:lpstr>
      <vt:lpstr>Programma</vt:lpstr>
      <vt:lpstr>Stellingen</vt:lpstr>
      <vt:lpstr> Vier processen in MGV</vt:lpstr>
      <vt:lpstr>Basisvaardigheden MGV </vt:lpstr>
      <vt:lpstr>PowerPoint-presentatie</vt:lpstr>
      <vt:lpstr>Verbeterreflex </vt:lpstr>
      <vt:lpstr>Wat horen en merken we </vt:lpstr>
      <vt:lpstr>PowerPoint-presentatie</vt:lpstr>
      <vt:lpstr>Hoe willen jullie verder met MGV ?</vt:lpstr>
    </vt:vector>
  </TitlesOfParts>
  <Company>RAM Infotechnology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</dc:title>
  <dc:creator>Flentge, Reina</dc:creator>
  <cp:lastModifiedBy>Carfora, Mirella</cp:lastModifiedBy>
  <cp:revision>87</cp:revision>
  <cp:lastPrinted>2018-06-21T12:20:38Z</cp:lastPrinted>
  <dcterms:created xsi:type="dcterms:W3CDTF">2018-06-21T08:05:00Z</dcterms:created>
  <dcterms:modified xsi:type="dcterms:W3CDTF">2020-01-13T15:59:30Z</dcterms:modified>
</cp:coreProperties>
</file>