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modifyVerifier cryptProviderType="rsaFull" cryptAlgorithmClass="hash" cryptAlgorithmType="typeAny" cryptAlgorithmSid="4" spinCount="100000" saltData="yW/cHo+7bHl7UKzEAYNqcw==" hashData="TEFqS3DAiG/Ipv1Rsn/2SQ0U0o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10" autoAdjust="0"/>
  </p:normalViewPr>
  <p:slideViewPr>
    <p:cSldViewPr showGuides="1">
      <p:cViewPr varScale="1">
        <p:scale>
          <a:sx n="84" d="100"/>
          <a:sy n="84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88B-E731-4B3D-A5E8-A39F265305DF}" type="datetimeFigureOut">
              <a:rPr lang="nl-NL" smtClean="0"/>
              <a:t>3-2-2013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EEA4F-7434-4594-AD96-35069A2B039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75530-24CF-4493-8504-06BFDAF19446}" type="slidenum">
              <a:rPr lang="nl-NL"/>
              <a:pPr/>
              <a:t>2</a:t>
            </a:fld>
            <a:endParaRPr lang="nl-NL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5406"/>
            <a:ext cx="4985772" cy="4467471"/>
          </a:xfrm>
        </p:spPr>
        <p:txBody>
          <a:bodyPr/>
          <a:lstStyle/>
          <a:p>
            <a:r>
              <a:rPr lang="nl-NL"/>
              <a:t>Ga nu elk groepje langs of stel de vraag aan een individu. laat de cursist de fase benoemen</a:t>
            </a:r>
          </a:p>
          <a:p>
            <a:r>
              <a:rPr lang="nl-NL"/>
              <a:t>fase 1: benadering ongeval</a:t>
            </a:r>
          </a:p>
          <a:p>
            <a:r>
              <a:rPr lang="nl-NL"/>
              <a:t>fase 2: risicobeheersing/stabilisatie</a:t>
            </a:r>
          </a:p>
          <a:p>
            <a:r>
              <a:rPr lang="nl-NL"/>
              <a:t>fase 3: toegang verschaffen tot slachtoffer</a:t>
            </a:r>
          </a:p>
          <a:p>
            <a:r>
              <a:rPr lang="nl-NL"/>
              <a:t>fase 4; traumazorg/stabilisatie slachtoffer</a:t>
            </a:r>
          </a:p>
          <a:p>
            <a:r>
              <a:rPr lang="nl-NL"/>
              <a:t>fase 5: ruimte creeren: slachtoffer bevrijden</a:t>
            </a:r>
          </a:p>
          <a:p>
            <a:r>
              <a:rPr lang="nl-NL"/>
              <a:t>fase 6: slachtoffer immobiliseren en verplaatsen uit wrak</a:t>
            </a:r>
          </a:p>
          <a:p>
            <a:r>
              <a:rPr lang="nl-NL"/>
              <a:t>fase 7: evaluatie en oefening</a:t>
            </a:r>
          </a:p>
          <a:p>
            <a:endParaRPr lang="nl-NL"/>
          </a:p>
          <a:p>
            <a:r>
              <a:rPr lang="nl-NL"/>
              <a:t>Dit moet op het ruggenmerg komen van de cursisten. Blijf dit herhalen!!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A9A21-2409-485E-9B73-609AB5BE498A}" type="slidenum">
              <a:rPr lang="nl-NL"/>
              <a:pPr/>
              <a:t>3</a:t>
            </a:fld>
            <a:endParaRPr lang="nl-NL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Begin met; </a:t>
            </a:r>
            <a:r>
              <a:rPr lang="en-US" dirty="0" err="1"/>
              <a:t>stel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pieper</a:t>
            </a:r>
            <a:r>
              <a:rPr lang="en-US" dirty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en </a:t>
            </a:r>
            <a:r>
              <a:rPr lang="en-US" dirty="0" err="1" smtClean="0"/>
              <a:t>dit</a:t>
            </a:r>
            <a:r>
              <a:rPr lang="en-US" dirty="0" smtClean="0"/>
              <a:t> is de melding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denk</a:t>
            </a:r>
            <a:r>
              <a:rPr lang="en-US" dirty="0"/>
              <a:t> je </a:t>
            </a:r>
            <a:r>
              <a:rPr lang="en-US" dirty="0" err="1"/>
              <a:t>aan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overweginigen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onderweg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toe</a:t>
            </a:r>
            <a:endParaRPr lang="en-US" dirty="0"/>
          </a:p>
          <a:p>
            <a:r>
              <a:rPr lang="en-US" dirty="0" smtClean="0"/>
              <a:t>Let </a:t>
            </a:r>
            <a:r>
              <a:rPr lang="en-US" dirty="0"/>
              <a:t>op het </a:t>
            </a:r>
            <a:r>
              <a:rPr lang="en-US" dirty="0" err="1"/>
              <a:t>opstellen</a:t>
            </a:r>
            <a:r>
              <a:rPr lang="en-US" dirty="0"/>
              <a:t> van de </a:t>
            </a:r>
            <a:r>
              <a:rPr lang="en-US" dirty="0" err="1"/>
              <a:t>voertuigen</a:t>
            </a:r>
            <a:r>
              <a:rPr lang="en-US" dirty="0"/>
              <a:t>, </a:t>
            </a:r>
            <a:r>
              <a:rPr lang="en-US" dirty="0" err="1"/>
              <a:t>ook</a:t>
            </a:r>
            <a:r>
              <a:rPr lang="en-US" dirty="0"/>
              <a:t> het </a:t>
            </a:r>
            <a:r>
              <a:rPr lang="en-US" dirty="0" err="1"/>
              <a:t>spelletjes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op </a:t>
            </a:r>
            <a:r>
              <a:rPr lang="en-US" dirty="0" err="1"/>
              <a:t>reis</a:t>
            </a:r>
            <a:r>
              <a:rPr lang="en-US" dirty="0"/>
              <a:t> en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neem</a:t>
            </a:r>
            <a:r>
              <a:rPr lang="en-US" dirty="0"/>
              <a:t> </a:t>
            </a:r>
            <a:r>
              <a:rPr lang="en-US" dirty="0" err="1"/>
              <a:t>mee</a:t>
            </a:r>
            <a:r>
              <a:rPr lang="en-US" dirty="0"/>
              <a:t>, </a:t>
            </a:r>
            <a:r>
              <a:rPr lang="en-US" dirty="0" err="1"/>
              <a:t>wordt</a:t>
            </a:r>
            <a:r>
              <a:rPr lang="en-US" dirty="0"/>
              <a:t> door ambulance </a:t>
            </a:r>
            <a:r>
              <a:rPr lang="en-US" dirty="0" err="1"/>
              <a:t>personeel</a:t>
            </a:r>
            <a:r>
              <a:rPr lang="en-US" dirty="0"/>
              <a:t> </a:t>
            </a:r>
            <a:r>
              <a:rPr lang="en-US" dirty="0" err="1"/>
              <a:t>gespeeld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Werk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met twee </a:t>
            </a:r>
            <a:r>
              <a:rPr lang="en-US" dirty="0" err="1" smtClean="0"/>
              <a:t>tallen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05407-397D-4CB4-AE7F-D8AAFD44CB9E}" type="slidenum">
              <a:rPr lang="nl-NL"/>
              <a:pPr/>
              <a:t>4</a:t>
            </a:fld>
            <a:endParaRPr lang="nl-NL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plaatse</a:t>
            </a:r>
            <a:r>
              <a:rPr lang="en-US" dirty="0"/>
              <a:t> </a:t>
            </a: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risico’s</a:t>
            </a:r>
            <a:r>
              <a:rPr lang="en-US" dirty="0" smtClean="0"/>
              <a:t>? </a:t>
            </a:r>
            <a:r>
              <a:rPr lang="en-US" dirty="0" err="1" smtClean="0"/>
              <a:t>uitstroom</a:t>
            </a:r>
            <a:r>
              <a:rPr lang="en-US" dirty="0" smtClean="0"/>
              <a:t> </a:t>
            </a:r>
            <a:r>
              <a:rPr lang="en-US" dirty="0" err="1" smtClean="0"/>
              <a:t>vloeistoffen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airbags </a:t>
            </a:r>
            <a:r>
              <a:rPr lang="en-US" dirty="0" smtClean="0"/>
              <a:t>in de </a:t>
            </a:r>
            <a:r>
              <a:rPr lang="en-US" dirty="0" err="1" smtClean="0"/>
              <a:t>vrachtwagen</a:t>
            </a:r>
            <a:r>
              <a:rPr lang="en-US" dirty="0" smtClean="0"/>
              <a:t>, </a:t>
            </a:r>
            <a:r>
              <a:rPr lang="en-US" dirty="0" err="1" smtClean="0"/>
              <a:t>reserver</a:t>
            </a:r>
            <a:r>
              <a:rPr lang="en-US" dirty="0" smtClean="0"/>
              <a:t> </a:t>
            </a:r>
            <a:r>
              <a:rPr lang="en-US" dirty="0" err="1" smtClean="0"/>
              <a:t>wiel</a:t>
            </a:r>
            <a:r>
              <a:rPr lang="en-US" dirty="0" smtClean="0"/>
              <a:t> op de </a:t>
            </a:r>
            <a:r>
              <a:rPr lang="en-US" dirty="0" err="1" smtClean="0"/>
              <a:t>schoot</a:t>
            </a:r>
            <a:r>
              <a:rPr lang="en-US" dirty="0" smtClean="0"/>
              <a:t> van de </a:t>
            </a:r>
            <a:r>
              <a:rPr lang="en-US" dirty="0" err="1" smtClean="0"/>
              <a:t>bestuurder</a:t>
            </a:r>
            <a:endParaRPr lang="en-US" dirty="0"/>
          </a:p>
          <a:p>
            <a:r>
              <a:rPr lang="en-US" dirty="0" err="1" smtClean="0"/>
              <a:t>Werken</a:t>
            </a:r>
            <a:r>
              <a:rPr lang="en-US" dirty="0" smtClean="0"/>
              <a:t> op </a:t>
            </a:r>
            <a:r>
              <a:rPr lang="en-US" dirty="0" err="1" smtClean="0"/>
              <a:t>hoogte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heb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met 3 </a:t>
            </a:r>
            <a:r>
              <a:rPr lang="en-US" dirty="0" err="1" smtClean="0"/>
              <a:t>objecten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stabiliseren</a:t>
            </a:r>
            <a:r>
              <a:rPr lang="en-US" dirty="0" smtClean="0"/>
              <a:t>: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Stoel</a:t>
            </a:r>
            <a:r>
              <a:rPr lang="en-US" dirty="0" smtClean="0"/>
              <a:t>, de </a:t>
            </a:r>
            <a:r>
              <a:rPr lang="en-US" dirty="0" err="1" smtClean="0"/>
              <a:t>cabine</a:t>
            </a:r>
            <a:r>
              <a:rPr lang="en-US" dirty="0" smtClean="0"/>
              <a:t> en de </a:t>
            </a:r>
            <a:r>
              <a:rPr lang="en-US" dirty="0" err="1" smtClean="0"/>
              <a:t>vrachtwagen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zelf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MMT Arts wil zsm toegang</a:t>
            </a:r>
            <a:r>
              <a:rPr lang="nl-NL" baseline="0" dirty="0" smtClean="0"/>
              <a:t> tot het slachtoffer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208D-8677-4814-BE4B-A61832043A9B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Traumazorg en ruimte maken moeten gelijktijdig</a:t>
            </a:r>
            <a:r>
              <a:rPr lang="nl-NL" baseline="0" dirty="0" smtClean="0"/>
              <a:t> gaan.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208D-8677-4814-BE4B-A61832043A9B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Terwijl</a:t>
            </a:r>
            <a:r>
              <a:rPr lang="nl-NL" baseline="0" dirty="0" smtClean="0"/>
              <a:t> de MMT arts stabiliseert, wordt er ruimte gemaakt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208D-8677-4814-BE4B-A61832043A9B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Wie heeft tijdens het immobiliseren de leiding en hoe is dat kenbaar.</a:t>
            </a:r>
          </a:p>
          <a:p>
            <a:r>
              <a:rPr lang="nl-NL" dirty="0" smtClean="0"/>
              <a:t>LET OP Tijdens deze actie de pomp motoren uit!!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208D-8677-4814-BE4B-A61832043A9B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Laat de cursisten de vragen uitwerken en refereer naar de long </a:t>
            </a:r>
            <a:r>
              <a:rPr lang="nl-NL" dirty="0" err="1" smtClean="0"/>
              <a:t>life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loop.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208D-8677-4814-BE4B-A61832043A9B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Banner Format PPT SAVER rev0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echte verbindingslijn 8"/>
          <p:cNvCxnSpPr>
            <a:cxnSpLocks noChangeShapeType="1"/>
          </p:cNvCxnSpPr>
          <p:nvPr userDrawn="1"/>
        </p:nvCxn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9050" algn="ctr">
            <a:solidFill>
              <a:srgbClr val="CCD2B9">
                <a:alpha val="20000"/>
              </a:srgbClr>
            </a:solidFill>
            <a:round/>
            <a:headEnd/>
            <a:tailEnd/>
          </a:ln>
        </p:spPr>
      </p:cxnSp>
      <p:cxnSp>
        <p:nvCxnSpPr>
          <p:cNvPr id="6" name="Rechte verbindingslijn 9"/>
          <p:cNvCxnSpPr>
            <a:cxnSpLocks noChangeShapeType="1"/>
          </p:cNvCxnSpPr>
          <p:nvPr userDrawn="1"/>
        </p:nvCxnSpPr>
        <p:spPr bwMode="auto">
          <a:xfrm>
            <a:off x="0" y="2743200"/>
            <a:ext cx="9144000" cy="0"/>
          </a:xfrm>
          <a:prstGeom prst="line">
            <a:avLst/>
          </a:prstGeom>
          <a:noFill/>
          <a:ln w="88900" algn="ctr">
            <a:solidFill>
              <a:srgbClr val="CCD2B9">
                <a:alpha val="20000"/>
              </a:srgb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200400"/>
            <a:ext cx="6400800" cy="70485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 dirty="0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Course Rev00X 14072011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Course Rev00X 14072011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03338"/>
            <a:ext cx="4105275" cy="47926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525" y="1303338"/>
            <a:ext cx="4105275" cy="47926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Course Rev00X 14072011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Course Rev00X 14072011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Title Course Rev00X 14072011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6553200" y="6308725"/>
            <a:ext cx="2133600" cy="4127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4A0C2642-D3E2-45CC-B4CF-CA5DD7482D2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Falck_ppt_underside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46063"/>
            <a:ext cx="71628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da-DK" smtClean="0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03338"/>
            <a:ext cx="8362950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5943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rgbClr val="CCD2B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Title Course Rev00X 14072011</a:t>
            </a:r>
            <a:endParaRPr lang="en-GB" dirty="0"/>
          </a:p>
        </p:txBody>
      </p:sp>
      <p:pic>
        <p:nvPicPr>
          <p:cNvPr id="1030" name="Afbeelding 6" descr="FalckR_logo_po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8863" y="6248400"/>
            <a:ext cx="1354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2" r:id="rId2"/>
    <p:sldLayoutId id="2147483693" r:id="rId3"/>
    <p:sldLayoutId id="2147483694" r:id="rId4"/>
    <p:sldLayoutId id="2147483696" r:id="rId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6496C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6496CD"/>
          </a:solidFill>
          <a:latin typeface="Verdana" pitchFamily="34" charset="0"/>
          <a:ea typeface="ＭＳ Ｐゴシック" pitchFamily="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6496CD"/>
          </a:solidFill>
          <a:latin typeface="Verdana" pitchFamily="34" charset="0"/>
          <a:ea typeface="ＭＳ Ｐゴシック" pitchFamily="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6496CD"/>
          </a:solidFill>
          <a:latin typeface="Verdana" pitchFamily="34" charset="0"/>
          <a:ea typeface="ＭＳ Ｐゴシック" pitchFamily="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6496CD"/>
          </a:solidFill>
          <a:latin typeface="Verdana" pitchFamily="34" charset="0"/>
          <a:ea typeface="ＭＳ Ｐゴシック" pitchFamily="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  <a:ea typeface="ＭＳ Ｐゴシック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  <a:ea typeface="ＭＳ Ｐゴシック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  <a:ea typeface="ＭＳ Ｐゴシック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70000"/>
        </a:buClr>
        <a:buFont typeface="Wingdings" pitchFamily="2" charset="2"/>
        <a:buChar char="§"/>
        <a:defRPr sz="16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70000"/>
        </a:buClr>
        <a:buFont typeface="Wingdings" pitchFamily="2" charset="2"/>
        <a:buChar char="§"/>
        <a:defRPr sz="1600">
          <a:solidFill>
            <a:schemeClr val="tx1"/>
          </a:solidFill>
          <a:latin typeface="+mj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70000"/>
        </a:buClr>
        <a:buFont typeface="Wingdings" pitchFamily="2" charset="2"/>
        <a:buChar char="§"/>
        <a:defRPr sz="1600">
          <a:solidFill>
            <a:schemeClr val="tx1"/>
          </a:solidFill>
          <a:latin typeface="+mj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70000"/>
        </a:buClr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70000"/>
        </a:buClr>
        <a:buFont typeface="Wingdings" pitchFamily="2" charset="2"/>
        <a:buChar char="§"/>
        <a:defRPr sz="1600">
          <a:solidFill>
            <a:schemeClr val="tx1"/>
          </a:solidFill>
          <a:latin typeface="+mj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Zware hulpverlening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Title Course Rev00X 14072011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6255" y="246785"/>
            <a:ext cx="8229600" cy="457200"/>
          </a:xfrm>
        </p:spPr>
        <p:txBody>
          <a:bodyPr/>
          <a:lstStyle/>
          <a:p>
            <a:pPr algn="ctr"/>
            <a:r>
              <a:rPr lang="nl-NL" sz="2400" b="0" dirty="0"/>
              <a:t>De 7 fasen van de SAVER Systematiek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87450" y="1268413"/>
            <a:ext cx="6677025" cy="5338762"/>
            <a:chOff x="1005" y="3312"/>
            <a:chExt cx="9936" cy="9792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5901" y="11088"/>
              <a:ext cx="0" cy="1152"/>
            </a:xfrm>
            <a:prstGeom prst="line">
              <a:avLst/>
            </a:prstGeom>
            <a:noFill/>
            <a:ln w="381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 rot="18237947" flipH="1">
              <a:off x="5180" y="9360"/>
              <a:ext cx="1" cy="11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rot="3362053">
              <a:off x="6620" y="9361"/>
              <a:ext cx="1" cy="11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rot="18237947" flipH="1">
              <a:off x="6620" y="7633"/>
              <a:ext cx="1" cy="11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rot="3362053">
              <a:off x="5180" y="7632"/>
              <a:ext cx="1" cy="11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5901" y="6048"/>
              <a:ext cx="0" cy="1152"/>
            </a:xfrm>
            <a:prstGeom prst="line">
              <a:avLst/>
            </a:prstGeom>
            <a:noFill/>
            <a:ln w="381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5901" y="4464"/>
              <a:ext cx="0" cy="1152"/>
            </a:xfrm>
            <a:prstGeom prst="line">
              <a:avLst/>
            </a:prstGeom>
            <a:noFill/>
            <a:ln w="3810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3741" y="3312"/>
              <a:ext cx="4464" cy="11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3741" y="5040"/>
              <a:ext cx="4464" cy="1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3741" y="6768"/>
              <a:ext cx="4464" cy="115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1005" y="8496"/>
              <a:ext cx="4464" cy="1152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6477" y="8496"/>
              <a:ext cx="4464" cy="1152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3741" y="10224"/>
              <a:ext cx="4464" cy="115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700" b="1">
                <a:latin typeface="Arial" charset="0"/>
              </a:endParaRPr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3741" y="11952"/>
              <a:ext cx="4464" cy="115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4D4D4D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</p:grp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400800" y="1295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400">
                <a:solidFill>
                  <a:srgbClr val="4D4D4D"/>
                </a:solidFill>
              </a:rPr>
              <a:t>Fase 1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400800" y="22240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400">
                <a:solidFill>
                  <a:srgbClr val="4D4D4D"/>
                </a:solidFill>
              </a:rPr>
              <a:t>Fase 2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400800" y="313848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400">
                <a:solidFill>
                  <a:srgbClr val="4D4D4D"/>
                </a:solidFill>
              </a:rPr>
              <a:t>Fase 3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7812088" y="4052888"/>
            <a:ext cx="178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800" b="1">
                <a:solidFill>
                  <a:srgbClr val="4D4D4D"/>
                </a:solidFill>
                <a:latin typeface="Arial" charset="0"/>
              </a:rPr>
              <a:t> </a:t>
            </a:r>
            <a:r>
              <a:rPr lang="nl-NL" sz="2400">
                <a:solidFill>
                  <a:srgbClr val="4D4D4D"/>
                </a:solidFill>
              </a:rPr>
              <a:t>Fase</a:t>
            </a:r>
            <a:r>
              <a:rPr lang="nl-NL" sz="2400">
                <a:solidFill>
                  <a:srgbClr val="FFFF00"/>
                </a:solidFill>
              </a:rPr>
              <a:t> </a:t>
            </a:r>
            <a:r>
              <a:rPr lang="nl-NL" sz="2400">
                <a:solidFill>
                  <a:srgbClr val="4D4D4D"/>
                </a:solidFill>
              </a:rPr>
              <a:t>5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0" y="4114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400">
                <a:solidFill>
                  <a:srgbClr val="4D4D4D"/>
                </a:solidFill>
              </a:rPr>
              <a:t>Fase</a:t>
            </a:r>
            <a:r>
              <a:rPr lang="nl-NL" sz="2400">
                <a:solidFill>
                  <a:srgbClr val="FFFF00"/>
                </a:solidFill>
              </a:rPr>
              <a:t> </a:t>
            </a:r>
            <a:r>
              <a:rPr lang="nl-NL" sz="2400">
                <a:solidFill>
                  <a:srgbClr val="4D4D4D"/>
                </a:solidFill>
              </a:rPr>
              <a:t>4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324600" y="5029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400">
                <a:solidFill>
                  <a:srgbClr val="4D4D4D"/>
                </a:solidFill>
              </a:rPr>
              <a:t>Fase</a:t>
            </a:r>
            <a:r>
              <a:rPr lang="nl-NL" sz="2400">
                <a:solidFill>
                  <a:srgbClr val="FFFF00"/>
                </a:solidFill>
              </a:rPr>
              <a:t> </a:t>
            </a:r>
            <a:r>
              <a:rPr lang="nl-NL" sz="2400">
                <a:solidFill>
                  <a:srgbClr val="4D4D4D"/>
                </a:solidFill>
              </a:rPr>
              <a:t>6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6324600" y="601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400">
                <a:solidFill>
                  <a:srgbClr val="4D4D4D"/>
                </a:solidFill>
              </a:rPr>
              <a:t>Fase</a:t>
            </a:r>
            <a:r>
              <a:rPr lang="nl-NL" sz="2400">
                <a:solidFill>
                  <a:srgbClr val="FFFF00"/>
                </a:solidFill>
              </a:rPr>
              <a:t> </a:t>
            </a:r>
            <a:r>
              <a:rPr lang="nl-NL" sz="2400">
                <a:solidFill>
                  <a:srgbClr val="4D4D4D"/>
                </a:solidFill>
              </a:rPr>
              <a:t>7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3140075" y="1196975"/>
            <a:ext cx="28622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nl-NL" sz="1800" b="1">
                <a:latin typeface="Arial" charset="0"/>
              </a:rPr>
              <a:t>Benadering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Ongeval</a:t>
            </a: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2286000" y="2185988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nl-NL" sz="1800" b="1">
                <a:latin typeface="Arial" charset="0"/>
              </a:rPr>
              <a:t>Risicobeheersing /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Stabilisatie</a:t>
            </a: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2286000" y="3086100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nl-NL" sz="1800" b="1">
                <a:latin typeface="Arial" charset="0"/>
              </a:rPr>
              <a:t>Toegang verschaffen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tot slachtoffer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539750" y="4048125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nl-NL" sz="1800" b="1">
                <a:latin typeface="Arial" charset="0"/>
              </a:rPr>
              <a:t>Traumazorg /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Stabilisatie slachtoffer</a:t>
            </a: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4262438" y="4048125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nl-NL" sz="1800" b="1">
                <a:latin typeface="Arial" charset="0"/>
              </a:rPr>
              <a:t>Ruimte creëren: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slachtoffer bevrijden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2286000" y="4999038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nl-NL" sz="1800" b="1">
                <a:latin typeface="Arial" charset="0"/>
              </a:rPr>
              <a:t>Slachtoffer immobiliseren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en verplaatsen uit wrak</a:t>
            </a: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2268538" y="5949950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nl-NL" sz="1800" b="1">
                <a:latin typeface="Arial" charset="0"/>
              </a:rPr>
              <a:t>Evaluatie en 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oefening</a:t>
            </a:r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>
            <a:off x="3276600" y="3789363"/>
            <a:ext cx="503238" cy="21590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5508625" y="3789363"/>
            <a:ext cx="576263" cy="21590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3276600" y="4724400"/>
            <a:ext cx="431800" cy="217488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>
            <a:off x="5508625" y="4724400"/>
            <a:ext cx="503238" cy="217488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7" grpId="0"/>
      <p:bldP spid="13338" grpId="0"/>
      <p:bldP spid="13339" grpId="0"/>
      <p:bldP spid="13340" grpId="0"/>
      <p:bldP spid="13341" grpId="0"/>
      <p:bldP spid="13342" grpId="0"/>
      <p:bldP spid="133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66" y="136348"/>
            <a:ext cx="8229600" cy="701675"/>
          </a:xfrm>
        </p:spPr>
        <p:txBody>
          <a:bodyPr/>
          <a:lstStyle/>
          <a:p>
            <a:r>
              <a:rPr lang="nl-NL" sz="4000" b="0" dirty="0"/>
              <a:t>Fase 1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59113" y="1125538"/>
            <a:ext cx="3000375" cy="62865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sz="1800" b="1">
                <a:latin typeface="Arial" charset="0"/>
              </a:rPr>
              <a:t>Benadering</a:t>
            </a:r>
          </a:p>
          <a:p>
            <a:pPr algn="ctr" eaLnBrk="0" hangingPunct="0"/>
            <a:r>
              <a:rPr lang="nl-NL" sz="1800" b="1">
                <a:latin typeface="Arial" charset="0"/>
              </a:rPr>
              <a:t>ongeval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77014" y="2512733"/>
            <a:ext cx="73759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i="1" dirty="0" smtClean="0"/>
              <a:t>Melding:</a:t>
            </a:r>
          </a:p>
          <a:p>
            <a:r>
              <a:rPr lang="nl-NL" b="0" dirty="0" smtClean="0"/>
              <a:t>Militaire ziekenauto tegen vrachtwagen</a:t>
            </a:r>
          </a:p>
          <a:p>
            <a:endParaRPr lang="nl-NL" b="0" dirty="0" smtClean="0"/>
          </a:p>
          <a:p>
            <a:r>
              <a:rPr lang="nl-NL" b="0" dirty="0" smtClean="0"/>
              <a:t>Ziekenauto is frontaal tegen de vrachtwagen gekomen</a:t>
            </a:r>
          </a:p>
          <a:p>
            <a:r>
              <a:rPr lang="nl-NL" b="0" dirty="0" smtClean="0"/>
              <a:t>Beide inzittenen overleden, vrachtwagenchauffeur bekneld (F2)</a:t>
            </a:r>
          </a:p>
          <a:p>
            <a:endParaRPr lang="nl-NL" b="0" dirty="0" smtClean="0"/>
          </a:p>
          <a:p>
            <a:r>
              <a:rPr lang="nl-NL" b="0" dirty="0" smtClean="0"/>
              <a:t>Ambulance, politie ter plaatse</a:t>
            </a:r>
          </a:p>
          <a:p>
            <a:r>
              <a:rPr lang="nl-NL" b="0" dirty="0" smtClean="0"/>
              <a:t>HEMS (Helikopter met arts) onderweg</a:t>
            </a:r>
          </a:p>
          <a:p>
            <a:endParaRPr lang="nl-NL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39750" y="6597650"/>
            <a:ext cx="504825" cy="144463"/>
          </a:xfrm>
          <a:prstGeom prst="rect">
            <a:avLst/>
          </a:prstGeom>
          <a:solidFill>
            <a:srgbClr val="FF0000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439863" y="6597650"/>
            <a:ext cx="504825" cy="144463"/>
          </a:xfrm>
          <a:prstGeom prst="rect">
            <a:avLst/>
          </a:prstGeom>
          <a:solidFill>
            <a:srgbClr val="FFFF00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339975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240088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140200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040313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5940425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74888" y="1125538"/>
            <a:ext cx="4241800" cy="666750"/>
            <a:chOff x="1440" y="1361"/>
            <a:chExt cx="2880" cy="420"/>
          </a:xfrm>
        </p:grpSpPr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1974" y="1361"/>
              <a:ext cx="1890" cy="3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1440" y="1377"/>
              <a:ext cx="288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nl-NL" sz="1800" b="1">
                  <a:latin typeface="Arial" charset="0"/>
                </a:rPr>
                <a:t>Risicobeheersing /</a:t>
              </a:r>
            </a:p>
            <a:p>
              <a:pPr algn="ctr" eaLnBrk="0" hangingPunct="0"/>
              <a:r>
                <a:rPr lang="nl-NL" sz="1800" b="1">
                  <a:latin typeface="Arial" charset="0"/>
                </a:rPr>
                <a:t>Stabilisatie</a:t>
              </a:r>
            </a:p>
          </p:txBody>
        </p:sp>
      </p:grpSp>
      <p:sp>
        <p:nvSpPr>
          <p:cNvPr id="17417" name="Rectangle 9"/>
          <p:cNvSpPr>
            <a:spLocks noGrp="1" noChangeArrowheads="1"/>
          </p:cNvSpPr>
          <p:nvPr>
            <p:ph type="title"/>
          </p:nvPr>
        </p:nvSpPr>
        <p:spPr>
          <a:xfrm>
            <a:off x="444966" y="147637"/>
            <a:ext cx="8229600" cy="701675"/>
          </a:xfrm>
        </p:spPr>
        <p:txBody>
          <a:bodyPr/>
          <a:lstStyle/>
          <a:p>
            <a:r>
              <a:rPr lang="nl-NL" sz="4000" b="0" dirty="0"/>
              <a:t>Fase 2</a:t>
            </a:r>
          </a:p>
        </p:txBody>
      </p:sp>
      <p:pic>
        <p:nvPicPr>
          <p:cNvPr id="9" name="Afbeelding 8" descr="DSC0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04864"/>
            <a:ext cx="4572000" cy="3429000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9750" y="6597650"/>
            <a:ext cx="504825" cy="144463"/>
          </a:xfrm>
          <a:prstGeom prst="rect">
            <a:avLst/>
          </a:prstGeom>
          <a:solidFill>
            <a:srgbClr val="FF0000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439863" y="6597650"/>
            <a:ext cx="504825" cy="144463"/>
          </a:xfrm>
          <a:prstGeom prst="rect">
            <a:avLst/>
          </a:prstGeom>
          <a:solidFill>
            <a:srgbClr val="FFFF00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339975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240088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4140200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040313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5940425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74888" y="1125538"/>
            <a:ext cx="4572000" cy="646112"/>
            <a:chOff x="1440" y="799"/>
            <a:chExt cx="2880" cy="407"/>
          </a:xfrm>
        </p:grpSpPr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1974" y="810"/>
              <a:ext cx="1890" cy="39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1440" y="799"/>
              <a:ext cx="288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nl-NL" sz="1800" b="1">
                  <a:latin typeface="Arial" charset="0"/>
                </a:rPr>
                <a:t>Toegang verschaffen</a:t>
              </a:r>
            </a:p>
            <a:p>
              <a:pPr algn="ctr" eaLnBrk="0" hangingPunct="0"/>
              <a:r>
                <a:rPr lang="nl-NL" sz="1800" b="1">
                  <a:latin typeface="Arial" charset="0"/>
                </a:rPr>
                <a:t>tot slachtoffer</a:t>
              </a:r>
            </a:p>
          </p:txBody>
        </p:sp>
      </p:grp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5082" y="136348"/>
            <a:ext cx="8229600" cy="701675"/>
          </a:xfrm>
        </p:spPr>
        <p:txBody>
          <a:bodyPr/>
          <a:lstStyle/>
          <a:p>
            <a:r>
              <a:rPr lang="nl-NL" sz="4000" b="0" dirty="0"/>
              <a:t>Fase 3</a:t>
            </a:r>
          </a:p>
        </p:txBody>
      </p:sp>
      <p:pic>
        <p:nvPicPr>
          <p:cNvPr id="7" name="Afbeelding 6" descr="DSC0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76872"/>
            <a:ext cx="4572000" cy="34290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9750" y="6597650"/>
            <a:ext cx="504825" cy="144463"/>
          </a:xfrm>
          <a:prstGeom prst="rect">
            <a:avLst/>
          </a:prstGeom>
          <a:solidFill>
            <a:srgbClr val="FF0000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39863" y="6597650"/>
            <a:ext cx="504825" cy="144463"/>
          </a:xfrm>
          <a:prstGeom prst="rect">
            <a:avLst/>
          </a:prstGeom>
          <a:solidFill>
            <a:srgbClr val="FFFF00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40088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140200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040313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940425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339975" y="6597650"/>
            <a:ext cx="504825" cy="1444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082" y="136348"/>
            <a:ext cx="8229600" cy="701675"/>
          </a:xfrm>
        </p:spPr>
        <p:txBody>
          <a:bodyPr/>
          <a:lstStyle/>
          <a:p>
            <a:r>
              <a:rPr lang="nl-NL" sz="4000" b="0" dirty="0"/>
              <a:t>Fase 4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74888" y="1125538"/>
            <a:ext cx="4572000" cy="644525"/>
            <a:chOff x="340" y="2548"/>
            <a:chExt cx="2880" cy="406"/>
          </a:xfrm>
        </p:grpSpPr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816" y="2548"/>
              <a:ext cx="1890" cy="396"/>
            </a:xfrm>
            <a:prstGeom prst="rect">
              <a:avLst/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340" y="2550"/>
              <a:ext cx="288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nl-NL" sz="1800" b="1">
                  <a:solidFill>
                    <a:schemeClr val="bg1"/>
                  </a:solidFill>
                  <a:latin typeface="Arial" charset="0"/>
                </a:rPr>
                <a:t>Traumazorg /</a:t>
              </a:r>
            </a:p>
            <a:p>
              <a:pPr algn="ctr" eaLnBrk="0" hangingPunct="0"/>
              <a:r>
                <a:rPr lang="nl-NL" sz="1800" b="1">
                  <a:solidFill>
                    <a:schemeClr val="bg1"/>
                  </a:solidFill>
                  <a:latin typeface="Arial" charset="0"/>
                </a:rPr>
                <a:t>Stabilisatie slachtoffer</a:t>
              </a:r>
            </a:p>
          </p:txBody>
        </p:sp>
      </p:grpSp>
      <p:pic>
        <p:nvPicPr>
          <p:cNvPr id="8" name="Afbeelding 7" descr="DSC0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04864"/>
            <a:ext cx="4572000" cy="3429000"/>
          </a:xfrm>
          <a:prstGeom prst="rect">
            <a:avLst/>
          </a:prstGeom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539750" y="6597650"/>
            <a:ext cx="504825" cy="144463"/>
          </a:xfrm>
          <a:prstGeom prst="rect">
            <a:avLst/>
          </a:prstGeom>
          <a:solidFill>
            <a:srgbClr val="FF0000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439863" y="6597650"/>
            <a:ext cx="504825" cy="144463"/>
          </a:xfrm>
          <a:prstGeom prst="rect">
            <a:avLst/>
          </a:prstGeom>
          <a:solidFill>
            <a:srgbClr val="FFFF00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4140200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5040313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5940425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2339975" y="6597650"/>
            <a:ext cx="504825" cy="1444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3240088" y="6597650"/>
            <a:ext cx="504825" cy="144463"/>
          </a:xfrm>
          <a:prstGeom prst="rect">
            <a:avLst/>
          </a:prstGeom>
          <a:solidFill>
            <a:srgbClr val="CC0099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1981" y="136348"/>
            <a:ext cx="8229600" cy="701675"/>
          </a:xfrm>
        </p:spPr>
        <p:txBody>
          <a:bodyPr/>
          <a:lstStyle/>
          <a:p>
            <a:r>
              <a:rPr lang="nl-NL" sz="4000" b="0" dirty="0"/>
              <a:t>Fase 5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74888" y="1125538"/>
            <a:ext cx="4572000" cy="644525"/>
            <a:chOff x="2685" y="2548"/>
            <a:chExt cx="2880" cy="406"/>
          </a:xfrm>
        </p:grpSpPr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3132" y="2548"/>
              <a:ext cx="1890" cy="39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 b="1">
                <a:latin typeface="Arial" charset="0"/>
              </a:endParaRP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2685" y="2550"/>
              <a:ext cx="288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nl-NL" sz="1800" b="1">
                  <a:latin typeface="Arial" charset="0"/>
                </a:rPr>
                <a:t>Ruimte creëren:</a:t>
              </a:r>
            </a:p>
            <a:p>
              <a:pPr algn="ctr" eaLnBrk="0" hangingPunct="0"/>
              <a:r>
                <a:rPr lang="nl-NL" sz="1800" b="1">
                  <a:latin typeface="Arial" charset="0"/>
                </a:rPr>
                <a:t>slachtoffer bevrijden</a:t>
              </a:r>
            </a:p>
          </p:txBody>
        </p:sp>
      </p:grpSp>
      <p:pic>
        <p:nvPicPr>
          <p:cNvPr id="7" name="Afbeelding 6" descr="DSC0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492896"/>
            <a:ext cx="4572000" cy="3429000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9750" y="6597650"/>
            <a:ext cx="504825" cy="144463"/>
          </a:xfrm>
          <a:prstGeom prst="rect">
            <a:avLst/>
          </a:prstGeom>
          <a:solidFill>
            <a:srgbClr val="FF0000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39863" y="6597650"/>
            <a:ext cx="504825" cy="144463"/>
          </a:xfrm>
          <a:prstGeom prst="rect">
            <a:avLst/>
          </a:prstGeom>
          <a:solidFill>
            <a:srgbClr val="FFFF00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040313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940425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339975" y="6597650"/>
            <a:ext cx="504825" cy="1444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240088" y="6597650"/>
            <a:ext cx="504825" cy="144463"/>
          </a:xfrm>
          <a:prstGeom prst="rect">
            <a:avLst/>
          </a:prstGeom>
          <a:solidFill>
            <a:srgbClr val="CC0099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140200" y="6597650"/>
            <a:ext cx="504825" cy="144463"/>
          </a:xfrm>
          <a:prstGeom prst="rect">
            <a:avLst/>
          </a:prstGeom>
          <a:solidFill>
            <a:srgbClr val="0099CC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16632"/>
            <a:ext cx="8229600" cy="701675"/>
          </a:xfrm>
        </p:spPr>
        <p:txBody>
          <a:bodyPr/>
          <a:lstStyle/>
          <a:p>
            <a:r>
              <a:rPr lang="nl-NL" sz="4000" b="0" dirty="0"/>
              <a:t>Fase 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74888" y="1125538"/>
            <a:ext cx="4572000" cy="652462"/>
            <a:chOff x="1440" y="3142"/>
            <a:chExt cx="2880" cy="411"/>
          </a:xfrm>
        </p:grpSpPr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1974" y="3142"/>
              <a:ext cx="1890" cy="39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700" b="1">
                <a:latin typeface="Arial" charset="0"/>
              </a:endParaRPr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1440" y="3149"/>
              <a:ext cx="288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nl-NL" sz="1800" b="1">
                  <a:latin typeface="Arial" charset="0"/>
                </a:rPr>
                <a:t>Slachtoffer immobiliseren</a:t>
              </a:r>
            </a:p>
            <a:p>
              <a:pPr algn="ctr" eaLnBrk="0" hangingPunct="0"/>
              <a:r>
                <a:rPr lang="nl-NL" sz="1800" b="1">
                  <a:latin typeface="Arial" charset="0"/>
                </a:rPr>
                <a:t>en verplaatsen uit wrak</a:t>
              </a:r>
            </a:p>
          </p:txBody>
        </p:sp>
      </p:grpSp>
      <p:pic>
        <p:nvPicPr>
          <p:cNvPr id="8" name="Afbeelding 7" descr="DSC0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32248"/>
            <a:ext cx="4572000" cy="3429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9750" y="6597650"/>
            <a:ext cx="504825" cy="144463"/>
          </a:xfrm>
          <a:prstGeom prst="rect">
            <a:avLst/>
          </a:prstGeom>
          <a:solidFill>
            <a:srgbClr val="FF0000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39863" y="6597650"/>
            <a:ext cx="504825" cy="144463"/>
          </a:xfrm>
          <a:prstGeom prst="rect">
            <a:avLst/>
          </a:prstGeom>
          <a:solidFill>
            <a:srgbClr val="FFFF00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940425" y="6597650"/>
            <a:ext cx="504825" cy="144463"/>
          </a:xfrm>
          <a:prstGeom prst="rect">
            <a:avLst/>
          </a:prstGeom>
          <a:noFill/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339975" y="6597650"/>
            <a:ext cx="504825" cy="14446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240088" y="6597650"/>
            <a:ext cx="504825" cy="144463"/>
          </a:xfrm>
          <a:prstGeom prst="rect">
            <a:avLst/>
          </a:prstGeom>
          <a:solidFill>
            <a:srgbClr val="CC0099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140200" y="6597650"/>
            <a:ext cx="504825" cy="144463"/>
          </a:xfrm>
          <a:prstGeom prst="rect">
            <a:avLst/>
          </a:prstGeom>
          <a:solidFill>
            <a:srgbClr val="0099CC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040313" y="6597650"/>
            <a:ext cx="504825" cy="144463"/>
          </a:xfrm>
          <a:prstGeom prst="rect">
            <a:avLst/>
          </a:prstGeom>
          <a:solidFill>
            <a:srgbClr val="FF99FF"/>
          </a:solidFill>
          <a:ln w="9525">
            <a:solidFill>
              <a:srgbClr val="86868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32138" y="1125538"/>
            <a:ext cx="2879725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NL" sz="1800">
                <a:latin typeface="Arial" charset="0"/>
              </a:rPr>
              <a:t>Evaluatie en </a:t>
            </a:r>
          </a:p>
          <a:p>
            <a:pPr algn="ctr"/>
            <a:r>
              <a:rPr lang="nl-NL" sz="1800">
                <a:latin typeface="Arial" charset="0"/>
              </a:rPr>
              <a:t>oefening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1981" y="136348"/>
            <a:ext cx="8229600" cy="701675"/>
          </a:xfrm>
        </p:spPr>
        <p:txBody>
          <a:bodyPr/>
          <a:lstStyle/>
          <a:p>
            <a:r>
              <a:rPr lang="nl-NL" sz="4000" b="0" dirty="0"/>
              <a:t>Fase 7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27584" y="2348880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dirty="0" smtClean="0"/>
              <a:t>Wat is belangrijk voor een oefening?</a:t>
            </a:r>
          </a:p>
          <a:p>
            <a:r>
              <a:rPr lang="nl-NL" b="0" dirty="0" smtClean="0"/>
              <a:t>Wat moet er zeker gebeuren tijdens een oefening?</a:t>
            </a:r>
          </a:p>
          <a:p>
            <a:r>
              <a:rPr lang="nl-NL" b="0" dirty="0" smtClean="0"/>
              <a:t>Wanneer wordt er na een oefening geëvalueerd?</a:t>
            </a:r>
          </a:p>
          <a:p>
            <a:r>
              <a:rPr lang="nl-NL" b="0" dirty="0" smtClean="0"/>
              <a:t>En met wie?</a:t>
            </a:r>
            <a:endParaRPr lang="nl-NL" b="0" dirty="0"/>
          </a:p>
        </p:txBody>
      </p:sp>
      <p:pic>
        <p:nvPicPr>
          <p:cNvPr id="10" name="Picture 3" descr="llo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0584" y="3933056"/>
            <a:ext cx="2802831" cy="23503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VER - Falck">
  <a:themeElements>
    <a:clrScheme name="Falck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lck_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Falck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ck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ck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ck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ck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ck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ck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ck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ck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ck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ck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ck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SAVER - Falck</Template>
  <TotalTime>1</TotalTime>
  <Words>412</Words>
  <Application>Microsoft Office PowerPoint</Application>
  <PresentationFormat>Diavoorstelling (4:3)</PresentationFormat>
  <Paragraphs>92</Paragraphs>
  <Slides>10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SAVER - Falck</vt:lpstr>
      <vt:lpstr>Zware hulpverlening</vt:lpstr>
      <vt:lpstr>De 7 fasen van de SAVER Systematiek</vt:lpstr>
      <vt:lpstr>Fase 1</vt:lpstr>
      <vt:lpstr>Fase 2</vt:lpstr>
      <vt:lpstr>Fase 3</vt:lpstr>
      <vt:lpstr>Fase 4</vt:lpstr>
      <vt:lpstr>Fase 5</vt:lpstr>
      <vt:lpstr>Fase 6</vt:lpstr>
      <vt:lpstr>Fase 7</vt:lpstr>
      <vt:lpstr>Dia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Zware hulpverlening</dc:title>
  <dc:creator>Jaap de Geus</dc:creator>
  <cp:lastModifiedBy>Jaap de Geus</cp:lastModifiedBy>
  <cp:revision>2</cp:revision>
  <dcterms:created xsi:type="dcterms:W3CDTF">2013-02-03T11:17:55Z</dcterms:created>
  <dcterms:modified xsi:type="dcterms:W3CDTF">2013-02-03T11:19:33Z</dcterms:modified>
</cp:coreProperties>
</file>