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9" r:id="rId3"/>
    <p:sldId id="269" r:id="rId4"/>
    <p:sldId id="270" r:id="rId5"/>
    <p:sldId id="271" r:id="rId6"/>
    <p:sldId id="272" r:id="rId7"/>
    <p:sldId id="273" r:id="rId8"/>
    <p:sldId id="274" r:id="rId9"/>
    <p:sldId id="275" r:id="rId10"/>
    <p:sldId id="276" r:id="rId11"/>
    <p:sldId id="277" r:id="rId12"/>
    <p:sldId id="278" r:id="rId13"/>
    <p:sldId id="279" r:id="rId14"/>
    <p:sldId id="280" r:id="rId15"/>
    <p:sldId id="283" r:id="rId16"/>
    <p:sldId id="296" r:id="rId17"/>
    <p:sldId id="290" r:id="rId18"/>
    <p:sldId id="286" r:id="rId19"/>
    <p:sldId id="281" r:id="rId20"/>
    <p:sldId id="282" r:id="rId21"/>
    <p:sldId id="285" r:id="rId22"/>
    <p:sldId id="287" r:id="rId23"/>
    <p:sldId id="289" r:id="rId24"/>
    <p:sldId id="288" r:id="rId25"/>
    <p:sldId id="291" r:id="rId26"/>
    <p:sldId id="293" r:id="rId27"/>
    <p:sldId id="292" r:id="rId28"/>
    <p:sldId id="294" r:id="rId29"/>
    <p:sldId id="295"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7" autoAdjust="0"/>
    <p:restoredTop sz="94660" autoAdjust="0"/>
  </p:normalViewPr>
  <p:slideViewPr>
    <p:cSldViewPr snapToGrid="0">
      <p:cViewPr varScale="1">
        <p:scale>
          <a:sx n="118" d="100"/>
          <a:sy n="118" d="100"/>
        </p:scale>
        <p:origin x="-14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199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1-16T12:58:13.02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BF8AB-93FF-4BF3-A782-E4AE73D2D714}" type="datetimeFigureOut">
              <a:rPr lang="nl-NL" smtClean="0"/>
              <a:pPr/>
              <a:t>4-12-2017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D5874-FEB2-4E23-B916-FF09E281342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3</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BOPZ klacht wordt ingediend bij de externe klachtencommissie</a:t>
            </a: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13</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Er zijn verschillende mogelijkheden</a:t>
            </a:r>
            <a:r>
              <a:rPr lang="nl-NL" baseline="0" dirty="0" smtClean="0"/>
              <a:t> waar een klager terecht kan met zijn/haar klacht.</a:t>
            </a:r>
          </a:p>
          <a:p>
            <a:r>
              <a:rPr lang="nl-NL" baseline="0" dirty="0" smtClean="0"/>
              <a:t>Afhankelijk van het doel waarmee de klager een klacht indient. </a:t>
            </a:r>
          </a:p>
          <a:p>
            <a:endParaRPr lang="nl-NL" baseline="0" dirty="0" smtClean="0"/>
          </a:p>
          <a:p>
            <a:r>
              <a:rPr lang="nl-NL" dirty="0" smtClean="0"/>
              <a:t>Wat wil de klager:</a:t>
            </a:r>
          </a:p>
          <a:p>
            <a:r>
              <a:rPr lang="nl-NL" dirty="0" smtClean="0"/>
              <a:t>Oplossing of oordeel: keuze informele route gesprek/telefonisch/mail; we lossen het samen</a:t>
            </a:r>
            <a:r>
              <a:rPr lang="nl-NL" baseline="0" dirty="0" smtClean="0"/>
              <a:t> op</a:t>
            </a:r>
            <a:r>
              <a:rPr lang="nl-NL" dirty="0" smtClean="0"/>
              <a:t> </a:t>
            </a:r>
          </a:p>
          <a:p>
            <a:r>
              <a:rPr lang="nl-NL" dirty="0" smtClean="0"/>
              <a:t>of formele route brief/mail: schade claim, geschillencommissie,</a:t>
            </a:r>
            <a:r>
              <a:rPr lang="nl-NL" baseline="0" dirty="0" smtClean="0"/>
              <a:t> burgerlijke rechter</a:t>
            </a:r>
            <a:r>
              <a:rPr lang="nl-NL" dirty="0" smtClean="0"/>
              <a:t> </a:t>
            </a:r>
          </a:p>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14</a:t>
            </a:fld>
            <a:endParaRPr lang="nl-NL"/>
          </a:p>
        </p:txBody>
      </p:sp>
    </p:spTree>
    <p:extLst>
      <p:ext uri="{BB962C8B-B14F-4D97-AF65-F5344CB8AC3E}">
        <p14:creationId xmlns:p14="http://schemas.microsoft.com/office/powerpoint/2010/main" xmlns="" val="3525499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altLang="nl-NL" sz="1400" b="1" dirty="0" smtClean="0"/>
              <a:t>Voorbeelden adviezen 2017: </a:t>
            </a:r>
            <a:r>
              <a:rPr lang="nl-NL" altLang="nl-NL" sz="1400" dirty="0" smtClean="0">
                <a:solidFill>
                  <a:srgbClr val="1B2764"/>
                </a:solidFill>
              </a:rPr>
              <a:t/>
            </a:r>
            <a:br>
              <a:rPr lang="nl-NL" altLang="nl-NL" sz="1400" dirty="0" smtClean="0">
                <a:solidFill>
                  <a:srgbClr val="1B2764"/>
                </a:solidFill>
              </a:rPr>
            </a:br>
            <a:r>
              <a:rPr lang="nl-NL" altLang="nl-NL" sz="1200" dirty="0" smtClean="0">
                <a:solidFill>
                  <a:srgbClr val="1B2764"/>
                </a:solidFill>
              </a:rPr>
              <a:t>- </a:t>
            </a:r>
            <a:r>
              <a:rPr lang="nl-NL" sz="1200" dirty="0" smtClean="0"/>
              <a:t>Proces bereikbaarheid en hulp buiten kantooruren gezamenlijk met alle ketenpartners bezien</a:t>
            </a:r>
          </a:p>
          <a:p>
            <a:r>
              <a:rPr lang="nl-NL" sz="1200" dirty="0" smtClean="0"/>
              <a:t>- Zorg voor verkrijgen van inzicht mogelijk onveilige situaties in mogelijke risico’s. Gebruik Hier voor MIC meldingen</a:t>
            </a:r>
            <a:r>
              <a:rPr lang="nl-NL" sz="1400" dirty="0" smtClean="0"/>
              <a:t>.</a:t>
            </a:r>
          </a:p>
          <a:p>
            <a:r>
              <a:rPr lang="nl-NL" dirty="0" smtClean="0"/>
              <a:t>- Zorg voor realistische verwachtingen bij aanvang van zorg : website, </a:t>
            </a:r>
          </a:p>
          <a:p>
            <a:pPr>
              <a:buFontTx/>
              <a:buChar char="-"/>
            </a:pPr>
            <a:r>
              <a:rPr lang="nl-NL" sz="1200" kern="1200" dirty="0" smtClean="0">
                <a:solidFill>
                  <a:schemeClr val="tx1"/>
                </a:solidFill>
                <a:latin typeface="+mn-lt"/>
                <a:ea typeface="+mn-ea"/>
                <a:cs typeface="+mn-cs"/>
              </a:rPr>
              <a:t>Het werven en binden van goede medewerkers in de thuiszorg en hulp bij huishouden voor Opella is voor klanten erg belangrijk. Deze medewerkers zijn het visitekaartje dat dagelijks bij de klant thuis wordt gepresenteerd.</a:t>
            </a:r>
          </a:p>
          <a:p>
            <a:pPr marL="0" marR="0" indent="0" algn="l" defTabSz="457200" rtl="0" eaLnBrk="1" fontAlgn="auto" latinLnBrk="0" hangingPunct="1">
              <a:lnSpc>
                <a:spcPct val="100000"/>
              </a:lnSpc>
              <a:spcBef>
                <a:spcPts val="0"/>
              </a:spcBef>
              <a:spcAft>
                <a:spcPts val="0"/>
              </a:spcAft>
              <a:buClrTx/>
              <a:buSzTx/>
              <a:buFontTx/>
              <a:buChar char="-"/>
              <a:tabLst/>
              <a:defRPr/>
            </a:pPr>
            <a:r>
              <a:rPr lang="nl-NL"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Het </a:t>
            </a:r>
            <a:r>
              <a:rPr lang="en-US" sz="1200" kern="1200" dirty="0" err="1" smtClean="0">
                <a:solidFill>
                  <a:schemeClr val="tx1"/>
                </a:solidFill>
                <a:latin typeface="+mn-lt"/>
                <a:ea typeface="+mn-ea"/>
                <a:cs typeface="+mn-cs"/>
              </a:rPr>
              <a:t>proces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voor</a:t>
            </a:r>
            <a:r>
              <a:rPr lang="en-US" sz="1200" kern="1200" dirty="0" smtClean="0">
                <a:solidFill>
                  <a:schemeClr val="tx1"/>
                </a:solidFill>
                <a:latin typeface="+mn-lt"/>
                <a:ea typeface="+mn-ea"/>
                <a:cs typeface="+mn-cs"/>
              </a:rPr>
              <a:t> het </a:t>
            </a:r>
            <a:r>
              <a:rPr lang="en-US" sz="1200" kern="1200" dirty="0" err="1" smtClean="0">
                <a:solidFill>
                  <a:schemeClr val="tx1"/>
                </a:solidFill>
                <a:latin typeface="+mn-lt"/>
                <a:ea typeface="+mn-ea"/>
                <a:cs typeface="+mn-cs"/>
              </a:rPr>
              <a:t>bestellen</a:t>
            </a:r>
            <a:r>
              <a:rPr lang="en-US" sz="1200" kern="1200" dirty="0" smtClean="0">
                <a:solidFill>
                  <a:schemeClr val="tx1"/>
                </a:solidFill>
                <a:latin typeface="+mn-lt"/>
                <a:ea typeface="+mn-ea"/>
                <a:cs typeface="+mn-cs"/>
              </a:rPr>
              <a:t> van </a:t>
            </a:r>
            <a:r>
              <a:rPr lang="en-US" sz="1200" kern="1200" dirty="0" err="1" smtClean="0">
                <a:solidFill>
                  <a:schemeClr val="tx1"/>
                </a:solidFill>
                <a:latin typeface="+mn-lt"/>
                <a:ea typeface="+mn-ea"/>
                <a:cs typeface="+mn-cs"/>
              </a:rPr>
              <a:t>een</a:t>
            </a:r>
            <a:r>
              <a:rPr lang="en-US" sz="1200" kern="1200" dirty="0" smtClean="0">
                <a:solidFill>
                  <a:schemeClr val="tx1"/>
                </a:solidFill>
                <a:latin typeface="+mn-lt"/>
                <a:ea typeface="+mn-ea"/>
                <a:cs typeface="+mn-cs"/>
              </a:rPr>
              <a:t> extra </a:t>
            </a:r>
            <a:r>
              <a:rPr lang="en-US" sz="1200" kern="1200" dirty="0" err="1" smtClean="0">
                <a:solidFill>
                  <a:schemeClr val="tx1"/>
                </a:solidFill>
                <a:latin typeface="+mn-lt"/>
                <a:ea typeface="+mn-ea"/>
                <a:cs typeface="+mn-cs"/>
              </a:rPr>
              <a:t>sleutel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verbeteren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Verantwoordelijkheden</a:t>
            </a:r>
            <a:r>
              <a:rPr lang="en-US" sz="1200" kern="1200" dirty="0" smtClean="0">
                <a:solidFill>
                  <a:schemeClr val="tx1"/>
                </a:solidFill>
                <a:latin typeface="+mn-lt"/>
                <a:ea typeface="+mn-ea"/>
                <a:cs typeface="+mn-cs"/>
              </a:rPr>
              <a:t> en </a:t>
            </a:r>
            <a:r>
              <a:rPr lang="en-US" sz="1200" kern="1200" dirty="0" err="1" smtClean="0">
                <a:solidFill>
                  <a:schemeClr val="tx1"/>
                </a:solidFill>
                <a:latin typeface="+mn-lt"/>
                <a:ea typeface="+mn-ea"/>
                <a:cs typeface="+mn-cs"/>
              </a:rPr>
              <a:t>eigenaarschap</a:t>
            </a:r>
            <a:r>
              <a:rPr lang="en-US" sz="1200" kern="1200" dirty="0" smtClean="0">
                <a:solidFill>
                  <a:schemeClr val="tx1"/>
                </a:solidFill>
                <a:latin typeface="+mn-lt"/>
                <a:ea typeface="+mn-ea"/>
                <a:cs typeface="+mn-cs"/>
              </a:rPr>
              <a:t> van de </a:t>
            </a:r>
            <a:r>
              <a:rPr lang="en-US" sz="1200" kern="1200" dirty="0" err="1" smtClean="0">
                <a:solidFill>
                  <a:schemeClr val="tx1"/>
                </a:solidFill>
                <a:latin typeface="+mn-lt"/>
                <a:ea typeface="+mn-ea"/>
                <a:cs typeface="+mn-cs"/>
              </a:rPr>
              <a:t>verschillende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onderdelen</a:t>
            </a:r>
            <a:r>
              <a:rPr lang="en-US" sz="1200" kern="1200" dirty="0" smtClean="0">
                <a:solidFill>
                  <a:schemeClr val="tx1"/>
                </a:solidFill>
                <a:latin typeface="+mn-lt"/>
                <a:ea typeface="+mn-ea"/>
                <a:cs typeface="+mn-cs"/>
              </a:rPr>
              <a:t> in de </a:t>
            </a:r>
            <a:r>
              <a:rPr lang="en-US" sz="1200" kern="1200" dirty="0" err="1" smtClean="0">
                <a:solidFill>
                  <a:schemeClr val="tx1"/>
                </a:solidFill>
                <a:latin typeface="+mn-lt"/>
                <a:ea typeface="+mn-ea"/>
                <a:cs typeface="+mn-cs"/>
              </a:rPr>
              <a:t>hele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keten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benoemen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waaronder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communicatie</a:t>
            </a:r>
            <a:r>
              <a:rPr lang="en-US" sz="1200" kern="1200" dirty="0" smtClean="0">
                <a:solidFill>
                  <a:schemeClr val="tx1"/>
                </a:solidFill>
                <a:latin typeface="+mn-lt"/>
                <a:ea typeface="+mn-ea"/>
                <a:cs typeface="+mn-cs"/>
              </a:rPr>
              <a:t> met de </a:t>
            </a:r>
            <a:r>
              <a:rPr lang="en-US" sz="1200" kern="1200" dirty="0" err="1" smtClean="0">
                <a:solidFill>
                  <a:schemeClr val="tx1"/>
                </a:solidFill>
                <a:latin typeface="+mn-lt"/>
                <a:ea typeface="+mn-ea"/>
                <a:cs typeface="+mn-cs"/>
              </a:rPr>
              <a:t>klant</a:t>
            </a:r>
            <a:r>
              <a:rPr lang="en-US" sz="1200" kern="1200" dirty="0" smtClean="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Char char="-"/>
              <a:tabLst/>
              <a:defRPr/>
            </a:pPr>
            <a:r>
              <a:rPr lang="nl-NL" sz="1200" kern="1200" dirty="0" smtClean="0">
                <a:solidFill>
                  <a:schemeClr val="tx1"/>
                </a:solidFill>
                <a:latin typeface="+mn-lt"/>
                <a:ea typeface="+mn-ea"/>
                <a:cs typeface="+mn-cs"/>
              </a:rPr>
              <a:t> Wanneer er regelmatig wisselingen in een team zijn is een stabiele basis voor de meeste klanten erg belangrijk. Aandacht voor structuur en binding bij inzet van medewerkers bij klanten is van belang. Het altijd op dezelfde wijze inwerken van nieuwe medewerkers kan bijdragen aan een gevoel van vertrouwen en veiligheid.  </a:t>
            </a:r>
          </a:p>
          <a:p>
            <a:pPr marL="0" marR="0" indent="0" algn="l" defTabSz="457200" rtl="0" eaLnBrk="1" fontAlgn="auto" latinLnBrk="0" hangingPunct="1">
              <a:lnSpc>
                <a:spcPct val="100000"/>
              </a:lnSpc>
              <a:spcBef>
                <a:spcPts val="0"/>
              </a:spcBef>
              <a:spcAft>
                <a:spcPts val="0"/>
              </a:spcAft>
              <a:buClrTx/>
              <a:buSzTx/>
              <a:buFontTx/>
              <a:buChar char="-"/>
              <a:tabLst/>
              <a:defRPr/>
            </a:pPr>
            <a:endParaRPr lang="nl-NL" sz="1200" kern="1200" dirty="0" smtClean="0">
              <a:solidFill>
                <a:schemeClr val="tx1"/>
              </a:solidFill>
              <a:latin typeface="+mn-lt"/>
              <a:ea typeface="+mn-ea"/>
              <a:cs typeface="+mn-cs"/>
            </a:endParaRPr>
          </a:p>
          <a:p>
            <a:pPr>
              <a:buFontTx/>
              <a:buChar char="-"/>
            </a:pPr>
            <a:endParaRPr lang="nl-NL" sz="1200" kern="1200" dirty="0" smtClean="0">
              <a:solidFill>
                <a:schemeClr val="tx1"/>
              </a:solidFill>
              <a:latin typeface="+mn-lt"/>
              <a:ea typeface="+mn-ea"/>
              <a:cs typeface="+mn-cs"/>
            </a:endParaRPr>
          </a:p>
          <a:p>
            <a:pPr>
              <a:buFontTx/>
              <a:buChar char="-"/>
            </a:pP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15</a:t>
            </a:fld>
            <a:endParaRPr lang="nl-NL"/>
          </a:p>
        </p:txBody>
      </p:sp>
    </p:spTree>
    <p:extLst>
      <p:ext uri="{BB962C8B-B14F-4D97-AF65-F5344CB8AC3E}">
        <p14:creationId xmlns:p14="http://schemas.microsoft.com/office/powerpoint/2010/main" xmlns="" val="4020397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Niet denken in hiërarchie, maar iedereen is een mens en maakt fouten, ziet niet alles, je kunt niet alles weten.” </a:t>
            </a: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17</a:t>
            </a:fld>
            <a:endParaRPr lang="nl-NL"/>
          </a:p>
        </p:txBody>
      </p:sp>
    </p:spTree>
    <p:extLst>
      <p:ext uri="{BB962C8B-B14F-4D97-AF65-F5344CB8AC3E}">
        <p14:creationId xmlns:p14="http://schemas.microsoft.com/office/powerpoint/2010/main" xmlns="" val="799599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18</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 Niet eens met het oordeel = geschil: Stichting zorggeschil</a:t>
            </a:r>
          </a:p>
          <a:p>
            <a:pPr>
              <a:buFontTx/>
              <a:buChar char="-"/>
            </a:pPr>
            <a:r>
              <a:rPr lang="nl-NL" dirty="0" smtClean="0"/>
              <a:t> Klacht Medisch handelen individuele zorgverlener:Regionaal tuchtcollege Zwolle</a:t>
            </a:r>
          </a:p>
          <a:p>
            <a:pPr>
              <a:buFontTx/>
              <a:buChar char="-"/>
            </a:pPr>
            <a:r>
              <a:rPr lang="nl-NL" dirty="0" smtClean="0"/>
              <a:t> Civiel rechter</a:t>
            </a:r>
          </a:p>
          <a:p>
            <a:pPr>
              <a:buFontTx/>
              <a:buChar char="-"/>
            </a:pP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19</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21</a:t>
            </a:fld>
            <a:endParaRPr lang="nl-NL"/>
          </a:p>
        </p:txBody>
      </p:sp>
    </p:spTree>
    <p:extLst>
      <p:ext uri="{BB962C8B-B14F-4D97-AF65-F5344CB8AC3E}">
        <p14:creationId xmlns:p14="http://schemas.microsoft.com/office/powerpoint/2010/main" xmlns="" val="2228028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Youtube</a:t>
            </a:r>
            <a:r>
              <a:rPr lang="nl-NL" dirty="0" smtClean="0"/>
              <a:t>: </a:t>
            </a:r>
            <a:r>
              <a:rPr lang="nl-NL" dirty="0" err="1" smtClean="0"/>
              <a:t>Invoorzorg</a:t>
            </a:r>
            <a:r>
              <a:rPr lang="nl-NL" dirty="0" smtClean="0"/>
              <a:t>: Kom jij er samen uit?</a:t>
            </a: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22</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24</a:t>
            </a:fld>
            <a:endParaRPr lang="nl-NL"/>
          </a:p>
        </p:txBody>
      </p:sp>
    </p:spTree>
    <p:extLst>
      <p:ext uri="{BB962C8B-B14F-4D97-AF65-F5344CB8AC3E}">
        <p14:creationId xmlns:p14="http://schemas.microsoft.com/office/powerpoint/2010/main" xmlns="" val="758813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27</a:t>
            </a:fld>
            <a:endParaRPr lang="nl-NL"/>
          </a:p>
        </p:txBody>
      </p:sp>
    </p:spTree>
    <p:extLst>
      <p:ext uri="{BB962C8B-B14F-4D97-AF65-F5344CB8AC3E}">
        <p14:creationId xmlns:p14="http://schemas.microsoft.com/office/powerpoint/2010/main" xmlns="" val="76691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latin typeface="+mn-lt"/>
              <a:ea typeface="+mn-ea"/>
              <a:cs typeface="+mn-cs"/>
            </a:endParaRPr>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4</a:t>
            </a:fld>
            <a:endParaRPr lang="nl-NL"/>
          </a:p>
        </p:txBody>
      </p:sp>
    </p:spTree>
    <p:extLst>
      <p:ext uri="{BB962C8B-B14F-4D97-AF65-F5344CB8AC3E}">
        <p14:creationId xmlns:p14="http://schemas.microsoft.com/office/powerpoint/2010/main" xmlns="" val="477856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baseline="0" dirty="0" smtClean="0"/>
          </a:p>
          <a:p>
            <a:endParaRPr lang="nl-NL" baseline="0" dirty="0" smtClean="0"/>
          </a:p>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28</a:t>
            </a:fld>
            <a:endParaRPr lang="nl-NL"/>
          </a:p>
        </p:txBody>
      </p:sp>
    </p:spTree>
    <p:extLst>
      <p:ext uri="{BB962C8B-B14F-4D97-AF65-F5344CB8AC3E}">
        <p14:creationId xmlns:p14="http://schemas.microsoft.com/office/powerpoint/2010/main" xmlns="" val="2267438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29</a:t>
            </a:fld>
            <a:endParaRPr lang="nl-NL"/>
          </a:p>
        </p:txBody>
      </p:sp>
    </p:spTree>
    <p:extLst>
      <p:ext uri="{BB962C8B-B14F-4D97-AF65-F5344CB8AC3E}">
        <p14:creationId xmlns:p14="http://schemas.microsoft.com/office/powerpoint/2010/main" xmlns="" val="1126450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5</a:t>
            </a:fld>
            <a:endParaRPr lang="nl-NL"/>
          </a:p>
        </p:txBody>
      </p:sp>
    </p:spTree>
    <p:extLst>
      <p:ext uri="{BB962C8B-B14F-4D97-AF65-F5344CB8AC3E}">
        <p14:creationId xmlns:p14="http://schemas.microsoft.com/office/powerpoint/2010/main" xmlns="" val="367196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smtClean="0"/>
          </a:p>
          <a:p>
            <a:pPr>
              <a:buFont typeface="Arial" pitchFamily="34" charset="0"/>
              <a:buChar char="•"/>
            </a:pPr>
            <a:r>
              <a:rPr lang="nl-NL" dirty="0" smtClean="0"/>
              <a:t>Post </a:t>
            </a:r>
            <a:r>
              <a:rPr lang="nl-NL" dirty="0" err="1" smtClean="0"/>
              <a:t>its</a:t>
            </a:r>
            <a:r>
              <a:rPr lang="nl-NL" dirty="0" smtClean="0"/>
              <a:t>: verdelen in categorie positief, negatief, ontkenning, bedreiging</a:t>
            </a: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6</a:t>
            </a:fld>
            <a:endParaRPr lang="nl-NL"/>
          </a:p>
        </p:txBody>
      </p:sp>
    </p:spTree>
    <p:extLst>
      <p:ext uri="{BB962C8B-B14F-4D97-AF65-F5344CB8AC3E}">
        <p14:creationId xmlns:p14="http://schemas.microsoft.com/office/powerpoint/2010/main" xmlns="" val="47402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7</a:t>
            </a:fld>
            <a:endParaRPr lang="nl-NL"/>
          </a:p>
        </p:txBody>
      </p:sp>
    </p:spTree>
    <p:extLst>
      <p:ext uri="{BB962C8B-B14F-4D97-AF65-F5344CB8AC3E}">
        <p14:creationId xmlns:p14="http://schemas.microsoft.com/office/powerpoint/2010/main" xmlns="" val="3085727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8</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457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None/>
            </a:pPr>
            <a:endParaRPr lang="nl-NL" dirty="0" smtClean="0"/>
          </a:p>
          <a:p>
            <a:pPr>
              <a:spcBef>
                <a:spcPct val="0"/>
              </a:spcBef>
              <a:buFontTx/>
              <a:buNone/>
            </a:pPr>
            <a:endParaRPr lang="nl-NL" dirty="0" smtClean="0"/>
          </a:p>
        </p:txBody>
      </p:sp>
      <p:sp>
        <p:nvSpPr>
          <p:cNvPr id="2457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9D12B3-3759-4194-B36F-1CB447499347}" type="slidenum">
              <a:rPr lang="nl-NL">
                <a:cs typeface="Arial" charset="0"/>
              </a:rPr>
              <a:pPr/>
              <a:t>10</a:t>
            </a:fld>
            <a:endParaRPr lang="nl-NL">
              <a:cs typeface="Arial" charset="0"/>
            </a:endParaRPr>
          </a:p>
        </p:txBody>
      </p:sp>
      <p:sp>
        <p:nvSpPr>
          <p:cNvPr id="5" name="Tijdelijke aanduiding voor voettekst 4"/>
          <p:cNvSpPr>
            <a:spLocks noGrp="1"/>
          </p:cNvSpPr>
          <p:nvPr>
            <p:ph type="ftr" sz="quarter" idx="10"/>
          </p:nvPr>
        </p:nvSpPr>
        <p:spPr/>
        <p:txBody>
          <a:bodyPr/>
          <a:lstStyle/>
          <a:p>
            <a:pPr>
              <a:defRPr/>
            </a:pPr>
            <a:r>
              <a:rPr lang="nl-NL" smtClean="0"/>
              <a:t>Cursus klachtenfunctionaris Quasir, Module 8 Klachtenmanagement 13/2/2014</a:t>
            </a:r>
            <a:endParaRPr lang="nl-NL"/>
          </a:p>
        </p:txBody>
      </p:sp>
    </p:spTree>
    <p:extLst>
      <p:ext uri="{BB962C8B-B14F-4D97-AF65-F5344CB8AC3E}">
        <p14:creationId xmlns:p14="http://schemas.microsoft.com/office/powerpoint/2010/main" xmlns="" val="3715555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11</a:t>
            </a:fld>
            <a:endParaRPr lang="nl-NL"/>
          </a:p>
        </p:txBody>
      </p:sp>
    </p:spTree>
    <p:extLst>
      <p:ext uri="{BB962C8B-B14F-4D97-AF65-F5344CB8AC3E}">
        <p14:creationId xmlns:p14="http://schemas.microsoft.com/office/powerpoint/2010/main" xmlns="" val="4193567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Weet</a:t>
            </a:r>
            <a:r>
              <a:rPr lang="nl-NL" baseline="0" dirty="0" smtClean="0"/>
              <a:t> je de klachtenregeling van Opella te vinden?</a:t>
            </a:r>
            <a:endParaRPr lang="nl-NL" dirty="0"/>
          </a:p>
        </p:txBody>
      </p:sp>
      <p:sp>
        <p:nvSpPr>
          <p:cNvPr id="4" name="Tijdelijke aanduiding voor dianummer 3"/>
          <p:cNvSpPr>
            <a:spLocks noGrp="1"/>
          </p:cNvSpPr>
          <p:nvPr>
            <p:ph type="sldNum" sz="quarter" idx="10"/>
          </p:nvPr>
        </p:nvSpPr>
        <p:spPr/>
        <p:txBody>
          <a:bodyPr/>
          <a:lstStyle/>
          <a:p>
            <a:fld id="{CCD56423-74D1-5744-8EFB-EF8AABB6DCE0}" type="slidenum">
              <a:rPr lang="nl-NL" smtClean="0"/>
              <a:pPr/>
              <a:t>12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3804241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126739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42598092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Pr>
        <a:blipFill dpi="0" rotWithShape="1">
          <a:blip r:embed="rId2" cstate="print">
            <a:lum/>
          </a:blip>
          <a:srcRect/>
          <a:stretch>
            <a:fillRect t="19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26727291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169120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B3B5950-4D5A-43AC-A70D-8E706A150BA2}" type="datetimeFigureOut">
              <a:rPr lang="nl-NL" smtClean="0"/>
              <a:pPr/>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4372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B3B5950-4D5A-43AC-A70D-8E706A150BA2}" type="datetimeFigureOut">
              <a:rPr lang="nl-NL" smtClean="0"/>
              <a:pPr/>
              <a:t>4-12-2017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92002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B3B5950-4D5A-43AC-A70D-8E706A150BA2}" type="datetimeFigureOut">
              <a:rPr lang="nl-NL" smtClean="0"/>
              <a:pPr/>
              <a:t>4-12-2017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319005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B3B5950-4D5A-43AC-A70D-8E706A150BA2}" type="datetimeFigureOut">
              <a:rPr lang="nl-NL" smtClean="0"/>
              <a:pPr/>
              <a:t>4-12-2017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223554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3B5950-4D5A-43AC-A70D-8E706A150BA2}" type="datetimeFigureOut">
              <a:rPr lang="nl-NL" smtClean="0"/>
              <a:pPr/>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346400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B3B5950-4D5A-43AC-A70D-8E706A150BA2}" type="datetimeFigureOut">
              <a:rPr lang="nl-NL" smtClean="0"/>
              <a:pPr/>
              <a:t>4-12-2017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196326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B5950-4D5A-43AC-A70D-8E706A150BA2}" type="datetimeFigureOut">
              <a:rPr lang="nl-NL" smtClean="0"/>
              <a:pPr/>
              <a:t>4-12-2017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D45AA-1B77-44C5-9CBF-A0A777170805}" type="slidenum">
              <a:rPr lang="nl-NL" smtClean="0"/>
              <a:pPr/>
              <a:t>‹nr.›</a:t>
            </a:fld>
            <a:endParaRPr lang="nl-NL"/>
          </a:p>
        </p:txBody>
      </p:sp>
    </p:spTree>
    <p:extLst>
      <p:ext uri="{BB962C8B-B14F-4D97-AF65-F5344CB8AC3E}">
        <p14:creationId xmlns:p14="http://schemas.microsoft.com/office/powerpoint/2010/main" xmlns="" val="6035916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opella.nl/media/documenten_contentpaginas/folder_u_heeft_een_klach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2pD6Gcwgl_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klachtenfunctionaris@opella.n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opella.nl/dynamic/media/1/documents/Folders/Klachtenregeling_klanten_Opella_mei_201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jLzMaEKkCRI&amp;feature=em-share_video_us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
            </a:r>
            <a:br>
              <a:rPr lang="nl-NL" dirty="0" smtClean="0"/>
            </a:br>
            <a:r>
              <a:rPr lang="nl-NL" sz="4900" b="1" dirty="0" smtClean="0"/>
              <a:t>Omgaan met klachten</a:t>
            </a:r>
            <a:r>
              <a:rPr lang="nl-NL" b="1" dirty="0" smtClean="0"/>
              <a:t/>
            </a:r>
            <a:br>
              <a:rPr lang="nl-NL" b="1" dirty="0" smtClean="0"/>
            </a:br>
            <a:endParaRPr lang="nl-NL" dirty="0"/>
          </a:p>
        </p:txBody>
      </p:sp>
      <p:sp>
        <p:nvSpPr>
          <p:cNvPr id="3" name="Ondertitel 2"/>
          <p:cNvSpPr>
            <a:spLocks noGrp="1"/>
          </p:cNvSpPr>
          <p:nvPr>
            <p:ph type="subTitle" idx="1"/>
          </p:nvPr>
        </p:nvSpPr>
        <p:spPr>
          <a:xfrm>
            <a:off x="1371600" y="3834685"/>
            <a:ext cx="6400800" cy="1752600"/>
          </a:xfrm>
        </p:spPr>
        <p:txBody>
          <a:bodyPr>
            <a:normAutofit fontScale="92500" lnSpcReduction="20000"/>
          </a:bodyPr>
          <a:lstStyle/>
          <a:p>
            <a:endParaRPr lang="nl-NL" dirty="0" smtClean="0"/>
          </a:p>
          <a:p>
            <a:r>
              <a:rPr lang="nl-NL" dirty="0" smtClean="0"/>
              <a:t>Mirjam </a:t>
            </a:r>
            <a:r>
              <a:rPr lang="nl-NL" dirty="0" err="1" smtClean="0"/>
              <a:t>Steenbrugge</a:t>
            </a:r>
            <a:r>
              <a:rPr lang="nl-NL" dirty="0" smtClean="0"/>
              <a:t/>
            </a:r>
            <a:br>
              <a:rPr lang="nl-NL" dirty="0" smtClean="0"/>
            </a:br>
            <a:r>
              <a:rPr lang="nl-NL" dirty="0" smtClean="0"/>
              <a:t>onafhankelijk klachtenfunctionaris</a:t>
            </a:r>
            <a:br>
              <a:rPr lang="nl-NL" dirty="0" smtClean="0"/>
            </a:br>
            <a:r>
              <a:rPr lang="nl-NL" dirty="0" smtClean="0"/>
              <a:t>20 november 2017</a:t>
            </a:r>
            <a:endParaRPr lang="nl-NL" dirty="0"/>
          </a:p>
        </p:txBody>
      </p:sp>
      <p:pic>
        <p:nvPicPr>
          <p:cNvPr id="1026" name="Picture 2" descr="Opella logo 2017.jpg"/>
          <p:cNvPicPr>
            <a:picLocks noChangeAspect="1" noChangeArrowheads="1"/>
          </p:cNvPicPr>
          <p:nvPr/>
        </p:nvPicPr>
        <p:blipFill>
          <a:blip r:embed="rId2" cstate="print"/>
          <a:srcRect/>
          <a:stretch>
            <a:fillRect/>
          </a:stretch>
        </p:blipFill>
        <p:spPr bwMode="auto">
          <a:xfrm>
            <a:off x="3550920" y="3261360"/>
            <a:ext cx="1928638" cy="594360"/>
          </a:xfrm>
          <a:prstGeom prst="rect">
            <a:avLst/>
          </a:prstGeom>
          <a:noFill/>
          <a:ln w="9525">
            <a:noFill/>
            <a:miter lim="800000"/>
            <a:headEnd/>
            <a:tailEnd/>
          </a:ln>
        </p:spPr>
      </p:pic>
    </p:spTree>
    <p:extLst>
      <p:ext uri="{BB962C8B-B14F-4D97-AF65-F5344CB8AC3E}">
        <p14:creationId xmlns:p14="http://schemas.microsoft.com/office/powerpoint/2010/main" xmlns="" val="3956270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Tijdelijke aanduiding voor inhoud 3" descr="IJsberg01.gif"/>
          <p:cNvPicPr>
            <a:picLocks noGrp="1" noChangeAspect="1"/>
          </p:cNvPicPr>
          <p:nvPr>
            <p:ph idx="1"/>
          </p:nvPr>
        </p:nvPicPr>
        <p:blipFill>
          <a:blip r:embed="rId3" cstate="print"/>
          <a:srcRect/>
          <a:stretch>
            <a:fillRect/>
          </a:stretch>
        </p:blipFill>
        <p:spPr>
          <a:xfrm>
            <a:off x="2439353" y="1234440"/>
            <a:ext cx="4307436" cy="4541520"/>
          </a:xfrm>
        </p:spPr>
      </p:pic>
      <p:sp>
        <p:nvSpPr>
          <p:cNvPr id="23553" name="Titel 1"/>
          <p:cNvSpPr>
            <a:spLocks noGrp="1"/>
          </p:cNvSpPr>
          <p:nvPr>
            <p:ph type="title"/>
          </p:nvPr>
        </p:nvSpPr>
        <p:spPr/>
        <p:txBody>
          <a:bodyPr/>
          <a:lstStyle/>
          <a:p>
            <a:r>
              <a:rPr lang="nl-NL" dirty="0" smtClean="0"/>
              <a:t>Een klacht wordt niet altijd geuit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Cijfers: </a:t>
            </a:r>
            <a:r>
              <a:rPr lang="nl-NL" sz="4000" dirty="0" smtClean="0"/>
              <a:t>klagers en klachten Opella</a:t>
            </a:r>
            <a:endParaRPr lang="nl-NL" sz="4000" dirty="0"/>
          </a:p>
        </p:txBody>
      </p:sp>
      <p:graphicFrame>
        <p:nvGraphicFramePr>
          <p:cNvPr id="5" name="Tijdelijke aanduiding voor inhoud 4"/>
          <p:cNvGraphicFramePr>
            <a:graphicFrameLocks noGrp="1"/>
          </p:cNvGraphicFramePr>
          <p:nvPr>
            <p:ph idx="1"/>
          </p:nvPr>
        </p:nvGraphicFramePr>
        <p:xfrm>
          <a:off x="1331639" y="2060847"/>
          <a:ext cx="6336703" cy="3816425"/>
        </p:xfrm>
        <a:graphic>
          <a:graphicData uri="http://schemas.openxmlformats.org/drawingml/2006/table">
            <a:tbl>
              <a:tblPr/>
              <a:tblGrid>
                <a:gridCol w="3151763"/>
                <a:gridCol w="796235"/>
                <a:gridCol w="796235"/>
                <a:gridCol w="796235"/>
                <a:gridCol w="796235"/>
              </a:tblGrid>
              <a:tr h="748319">
                <a:tc>
                  <a:txBody>
                    <a:bodyPr/>
                    <a:lstStyle/>
                    <a:p>
                      <a:pPr>
                        <a:lnSpc>
                          <a:spcPct val="115000"/>
                        </a:lnSpc>
                        <a:spcAft>
                          <a:spcPts val="1000"/>
                        </a:spcAft>
                      </a:pPr>
                      <a:r>
                        <a:rPr lang="nl-NL" sz="1800" b="1" dirty="0">
                          <a:latin typeface="Verdana"/>
                          <a:ea typeface="Calibri"/>
                          <a:cs typeface="Arial"/>
                        </a:rPr>
                        <a:t> </a:t>
                      </a:r>
                      <a:r>
                        <a:rPr lang="nl-NL" sz="1800" b="1" dirty="0">
                          <a:solidFill>
                            <a:srgbClr val="FFFFFF"/>
                          </a:solidFill>
                          <a:latin typeface="Verdana"/>
                          <a:ea typeface="Calibri"/>
                          <a:cs typeface="Arial"/>
                        </a:rPr>
                        <a:t>Klachtenmeldingen per jaar</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92D050"/>
                    </a:solidFill>
                  </a:tcPr>
                </a:tc>
                <a:tc>
                  <a:txBody>
                    <a:bodyPr/>
                    <a:lstStyle/>
                    <a:p>
                      <a:pPr algn="ctr">
                        <a:lnSpc>
                          <a:spcPct val="115000"/>
                        </a:lnSpc>
                        <a:spcAft>
                          <a:spcPts val="1000"/>
                        </a:spcAft>
                      </a:pPr>
                      <a:r>
                        <a:rPr lang="nl-NL" sz="1800" b="1" i="1">
                          <a:latin typeface="Verdana"/>
                          <a:ea typeface="Calibri"/>
                          <a:cs typeface="Arial"/>
                        </a:rPr>
                        <a:t>2016</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5FF2CA"/>
                    </a:solidFill>
                  </a:tcPr>
                </a:tc>
                <a:tc>
                  <a:txBody>
                    <a:bodyPr/>
                    <a:lstStyle/>
                    <a:p>
                      <a:pPr algn="ctr">
                        <a:lnSpc>
                          <a:spcPct val="115000"/>
                        </a:lnSpc>
                        <a:spcAft>
                          <a:spcPts val="1000"/>
                        </a:spcAft>
                      </a:pPr>
                      <a:r>
                        <a:rPr lang="nl-NL" sz="1800" b="1" i="1">
                          <a:latin typeface="Verdana"/>
                          <a:ea typeface="Calibri"/>
                          <a:cs typeface="Arial"/>
                        </a:rPr>
                        <a:t>2015</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4FCDFF"/>
                    </a:solidFill>
                  </a:tcPr>
                </a:tc>
                <a:tc>
                  <a:txBody>
                    <a:bodyPr/>
                    <a:lstStyle/>
                    <a:p>
                      <a:pPr algn="ctr">
                        <a:lnSpc>
                          <a:spcPct val="115000"/>
                        </a:lnSpc>
                        <a:spcAft>
                          <a:spcPts val="1000"/>
                        </a:spcAft>
                      </a:pPr>
                      <a:r>
                        <a:rPr lang="nl-NL" sz="1800" b="1" i="1">
                          <a:latin typeface="Verdana"/>
                          <a:ea typeface="Calibri"/>
                          <a:cs typeface="Arial"/>
                        </a:rPr>
                        <a:t>2014</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59A9F2"/>
                    </a:solidFill>
                  </a:tcPr>
                </a:tc>
                <a:tc>
                  <a:txBody>
                    <a:bodyPr/>
                    <a:lstStyle/>
                    <a:p>
                      <a:pPr algn="ctr">
                        <a:lnSpc>
                          <a:spcPct val="115000"/>
                        </a:lnSpc>
                        <a:spcAft>
                          <a:spcPts val="1000"/>
                        </a:spcAft>
                      </a:pPr>
                      <a:r>
                        <a:rPr lang="nl-NL" sz="1800" b="1" i="1">
                          <a:latin typeface="Verdana"/>
                          <a:ea typeface="Calibri"/>
                          <a:cs typeface="Arial"/>
                        </a:rPr>
                        <a:t>2013</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21B2C9"/>
                    </a:solidFill>
                  </a:tcPr>
                </a:tc>
              </a:tr>
              <a:tr h="823149">
                <a:tc>
                  <a:txBody>
                    <a:bodyPr/>
                    <a:lstStyle/>
                    <a:p>
                      <a:pPr>
                        <a:lnSpc>
                          <a:spcPct val="115000"/>
                        </a:lnSpc>
                      </a:pPr>
                      <a:endParaRPr lang="nl-NL" sz="1800" dirty="0">
                        <a:latin typeface="Calibri"/>
                        <a:ea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nl-NL" sz="1800" b="1" i="1">
                          <a:latin typeface="Verdana"/>
                          <a:ea typeface="Calibri"/>
                          <a:cs typeface="Arial"/>
                        </a:rPr>
                        <a:t>totaal</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FF2CA"/>
                    </a:solidFill>
                  </a:tcPr>
                </a:tc>
                <a:tc>
                  <a:txBody>
                    <a:bodyPr/>
                    <a:lstStyle/>
                    <a:p>
                      <a:pPr algn="ctr">
                        <a:lnSpc>
                          <a:spcPct val="115000"/>
                        </a:lnSpc>
                        <a:spcAft>
                          <a:spcPts val="1000"/>
                        </a:spcAft>
                      </a:pPr>
                      <a:r>
                        <a:rPr lang="nl-NL" sz="1800" b="1" i="1">
                          <a:latin typeface="Verdana"/>
                          <a:ea typeface="Calibri"/>
                          <a:cs typeface="Arial"/>
                        </a:rPr>
                        <a:t>totaal</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4FCDFF"/>
                    </a:solidFill>
                  </a:tcPr>
                </a:tc>
                <a:tc>
                  <a:txBody>
                    <a:bodyPr/>
                    <a:lstStyle/>
                    <a:p>
                      <a:pPr algn="ctr">
                        <a:lnSpc>
                          <a:spcPct val="115000"/>
                        </a:lnSpc>
                        <a:spcAft>
                          <a:spcPts val="1000"/>
                        </a:spcAft>
                      </a:pPr>
                      <a:r>
                        <a:rPr lang="nl-NL" sz="1800" b="1" i="1">
                          <a:latin typeface="Verdana"/>
                          <a:ea typeface="Calibri"/>
                          <a:cs typeface="Arial"/>
                        </a:rPr>
                        <a:t>totaal</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59A9F2"/>
                    </a:solidFill>
                  </a:tcPr>
                </a:tc>
                <a:tc>
                  <a:txBody>
                    <a:bodyPr/>
                    <a:lstStyle/>
                    <a:p>
                      <a:pPr algn="ctr">
                        <a:lnSpc>
                          <a:spcPct val="115000"/>
                        </a:lnSpc>
                        <a:spcAft>
                          <a:spcPts val="1000"/>
                        </a:spcAft>
                      </a:pPr>
                      <a:r>
                        <a:rPr lang="nl-NL" sz="1800" b="1" i="1">
                          <a:latin typeface="Verdana"/>
                          <a:ea typeface="Calibri"/>
                          <a:cs typeface="Arial"/>
                        </a:rPr>
                        <a:t>totaal</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21B2C9"/>
                    </a:solidFill>
                  </a:tcPr>
                </a:tc>
              </a:tr>
              <a:tr h="748319">
                <a:tc>
                  <a:txBody>
                    <a:bodyPr/>
                    <a:lstStyle/>
                    <a:p>
                      <a:pPr>
                        <a:lnSpc>
                          <a:spcPct val="115000"/>
                        </a:lnSpc>
                        <a:spcAft>
                          <a:spcPts val="1000"/>
                        </a:spcAft>
                      </a:pPr>
                      <a:r>
                        <a:rPr lang="nl-NL" sz="1800" dirty="0">
                          <a:latin typeface="Verdana"/>
                          <a:ea typeface="Calibri"/>
                          <a:cs typeface="Arial"/>
                        </a:rPr>
                        <a:t>aantal klagers</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1000"/>
                        </a:spcAft>
                      </a:pPr>
                      <a:r>
                        <a:rPr lang="nl-NL" sz="1800">
                          <a:latin typeface="Verdana"/>
                          <a:ea typeface="Calibri"/>
                          <a:cs typeface="Arial"/>
                        </a:rPr>
                        <a:t>45</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FF2CA"/>
                    </a:solidFill>
                  </a:tcPr>
                </a:tc>
                <a:tc>
                  <a:txBody>
                    <a:bodyPr/>
                    <a:lstStyle/>
                    <a:p>
                      <a:pPr algn="ctr">
                        <a:lnSpc>
                          <a:spcPct val="115000"/>
                        </a:lnSpc>
                        <a:spcAft>
                          <a:spcPts val="1000"/>
                        </a:spcAft>
                      </a:pPr>
                      <a:r>
                        <a:rPr lang="nl-NL" sz="1800">
                          <a:latin typeface="Verdana"/>
                          <a:ea typeface="Calibri"/>
                          <a:cs typeface="Arial"/>
                        </a:rPr>
                        <a:t>61</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FCDFF"/>
                    </a:solidFill>
                  </a:tcPr>
                </a:tc>
                <a:tc>
                  <a:txBody>
                    <a:bodyPr/>
                    <a:lstStyle/>
                    <a:p>
                      <a:pPr algn="ctr">
                        <a:lnSpc>
                          <a:spcPct val="115000"/>
                        </a:lnSpc>
                        <a:spcAft>
                          <a:spcPts val="1000"/>
                        </a:spcAft>
                      </a:pPr>
                      <a:r>
                        <a:rPr lang="nl-NL" sz="1800">
                          <a:latin typeface="Verdana"/>
                          <a:ea typeface="Calibri"/>
                          <a:cs typeface="Arial"/>
                        </a:rPr>
                        <a:t>63</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A9F2"/>
                    </a:solidFill>
                  </a:tcPr>
                </a:tc>
                <a:tc>
                  <a:txBody>
                    <a:bodyPr/>
                    <a:lstStyle/>
                    <a:p>
                      <a:pPr algn="ctr">
                        <a:lnSpc>
                          <a:spcPct val="115000"/>
                        </a:lnSpc>
                        <a:spcAft>
                          <a:spcPts val="1000"/>
                        </a:spcAft>
                      </a:pPr>
                      <a:r>
                        <a:rPr lang="nl-NL" sz="1800">
                          <a:latin typeface="Verdana"/>
                          <a:ea typeface="Calibri"/>
                          <a:cs typeface="Arial"/>
                        </a:rPr>
                        <a:t>37</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21B2C9"/>
                    </a:solidFill>
                  </a:tcPr>
                </a:tc>
              </a:tr>
              <a:tr h="748319">
                <a:tc>
                  <a:txBody>
                    <a:bodyPr/>
                    <a:lstStyle/>
                    <a:p>
                      <a:pPr>
                        <a:lnSpc>
                          <a:spcPct val="115000"/>
                        </a:lnSpc>
                        <a:spcAft>
                          <a:spcPts val="1000"/>
                        </a:spcAft>
                      </a:pPr>
                      <a:r>
                        <a:rPr lang="nl-NL" sz="1800" dirty="0">
                          <a:latin typeface="Verdana"/>
                          <a:ea typeface="Calibri"/>
                          <a:cs typeface="Arial"/>
                        </a:rPr>
                        <a:t>aantal klachten</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1000"/>
                        </a:spcAft>
                      </a:pPr>
                      <a:r>
                        <a:rPr lang="nl-NL" sz="1800">
                          <a:latin typeface="Verdana"/>
                          <a:ea typeface="Calibri"/>
                          <a:cs typeface="Arial"/>
                        </a:rPr>
                        <a:t>81</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FF2CA"/>
                    </a:solidFill>
                  </a:tcPr>
                </a:tc>
                <a:tc>
                  <a:txBody>
                    <a:bodyPr/>
                    <a:lstStyle/>
                    <a:p>
                      <a:pPr algn="ctr">
                        <a:lnSpc>
                          <a:spcPct val="115000"/>
                        </a:lnSpc>
                        <a:spcAft>
                          <a:spcPts val="1000"/>
                        </a:spcAft>
                      </a:pPr>
                      <a:r>
                        <a:rPr lang="nl-NL" sz="1800" dirty="0">
                          <a:latin typeface="Verdana"/>
                          <a:ea typeface="Calibri"/>
                          <a:cs typeface="Arial"/>
                        </a:rPr>
                        <a:t>130</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FCDFF"/>
                    </a:solidFill>
                  </a:tcPr>
                </a:tc>
                <a:tc>
                  <a:txBody>
                    <a:bodyPr/>
                    <a:lstStyle/>
                    <a:p>
                      <a:pPr algn="ctr">
                        <a:lnSpc>
                          <a:spcPct val="115000"/>
                        </a:lnSpc>
                        <a:spcAft>
                          <a:spcPts val="1000"/>
                        </a:spcAft>
                      </a:pPr>
                      <a:r>
                        <a:rPr lang="nl-NL" sz="1800">
                          <a:latin typeface="Verdana"/>
                          <a:ea typeface="Calibri"/>
                          <a:cs typeface="Arial"/>
                        </a:rPr>
                        <a:t>159</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A9F2"/>
                    </a:solidFill>
                  </a:tcPr>
                </a:tc>
                <a:tc>
                  <a:txBody>
                    <a:bodyPr/>
                    <a:lstStyle/>
                    <a:p>
                      <a:pPr algn="ctr">
                        <a:lnSpc>
                          <a:spcPct val="115000"/>
                        </a:lnSpc>
                        <a:spcAft>
                          <a:spcPts val="1000"/>
                        </a:spcAft>
                      </a:pPr>
                      <a:r>
                        <a:rPr lang="nl-NL" sz="1800">
                          <a:latin typeface="Verdana"/>
                          <a:ea typeface="Calibri"/>
                          <a:cs typeface="Arial"/>
                        </a:rPr>
                        <a:t>90</a:t>
                      </a:r>
                      <a:endParaRPr lang="nl-NL" sz="180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21B2C9"/>
                    </a:solidFill>
                  </a:tcPr>
                </a:tc>
              </a:tr>
              <a:tr h="748319">
                <a:tc>
                  <a:txBody>
                    <a:bodyPr/>
                    <a:lstStyle/>
                    <a:p>
                      <a:pPr>
                        <a:lnSpc>
                          <a:spcPct val="115000"/>
                        </a:lnSpc>
                        <a:spcAft>
                          <a:spcPts val="1000"/>
                        </a:spcAft>
                      </a:pPr>
                      <a:r>
                        <a:rPr lang="nl-NL" sz="1800" dirty="0">
                          <a:latin typeface="Verdana"/>
                          <a:ea typeface="Calibri"/>
                          <a:cs typeface="Arial"/>
                        </a:rPr>
                        <a:t>gemiddeld aantal klachten per klager</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15000"/>
                        </a:lnSpc>
                        <a:spcAft>
                          <a:spcPts val="1000"/>
                        </a:spcAft>
                      </a:pPr>
                      <a:r>
                        <a:rPr lang="nl-NL" sz="1800" i="1" dirty="0">
                          <a:latin typeface="Verdana"/>
                          <a:ea typeface="Calibri"/>
                          <a:cs typeface="Arial"/>
                        </a:rPr>
                        <a:t>1,8</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FF2CA"/>
                    </a:solidFill>
                  </a:tcPr>
                </a:tc>
                <a:tc>
                  <a:txBody>
                    <a:bodyPr/>
                    <a:lstStyle/>
                    <a:p>
                      <a:pPr algn="ctr">
                        <a:lnSpc>
                          <a:spcPct val="115000"/>
                        </a:lnSpc>
                        <a:spcAft>
                          <a:spcPts val="1000"/>
                        </a:spcAft>
                      </a:pPr>
                      <a:r>
                        <a:rPr lang="nl-NL" sz="1800" i="1" dirty="0">
                          <a:latin typeface="Verdana"/>
                          <a:ea typeface="Calibri"/>
                          <a:cs typeface="Arial"/>
                        </a:rPr>
                        <a:t>2,1</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4FCDFF"/>
                    </a:solidFill>
                  </a:tcPr>
                </a:tc>
                <a:tc>
                  <a:txBody>
                    <a:bodyPr/>
                    <a:lstStyle/>
                    <a:p>
                      <a:pPr algn="ctr">
                        <a:lnSpc>
                          <a:spcPct val="115000"/>
                        </a:lnSpc>
                        <a:spcAft>
                          <a:spcPts val="1000"/>
                        </a:spcAft>
                      </a:pPr>
                      <a:r>
                        <a:rPr lang="nl-NL" sz="1800" i="1" dirty="0">
                          <a:latin typeface="Verdana"/>
                          <a:ea typeface="Calibri"/>
                          <a:cs typeface="Arial"/>
                        </a:rPr>
                        <a:t>2,5</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A9F2"/>
                    </a:solidFill>
                  </a:tcPr>
                </a:tc>
                <a:tc>
                  <a:txBody>
                    <a:bodyPr/>
                    <a:lstStyle/>
                    <a:p>
                      <a:pPr algn="ctr">
                        <a:lnSpc>
                          <a:spcPct val="115000"/>
                        </a:lnSpc>
                        <a:spcAft>
                          <a:spcPts val="1000"/>
                        </a:spcAft>
                      </a:pPr>
                      <a:r>
                        <a:rPr lang="nl-NL" sz="1800" i="1" dirty="0">
                          <a:latin typeface="Verdana"/>
                          <a:ea typeface="Calibri"/>
                          <a:cs typeface="Arial"/>
                        </a:rPr>
                        <a:t>2,4</a:t>
                      </a:r>
                      <a:endParaRPr lang="nl-NL" sz="1800" dirty="0">
                        <a:latin typeface="Calibri"/>
                        <a:ea typeface="Calibri"/>
                        <a:cs typeface="Times New Roman"/>
                      </a:endParaRPr>
                    </a:p>
                  </a:txBody>
                  <a:tcPr marL="0" marR="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21B2C9"/>
                    </a:solidFill>
                  </a:tcPr>
                </a:tc>
              </a:tr>
            </a:tbl>
          </a:graphicData>
        </a:graphic>
      </p:graphicFrame>
    </p:spTree>
    <p:extLst>
      <p:ext uri="{BB962C8B-B14F-4D97-AF65-F5344CB8AC3E}">
        <p14:creationId xmlns:p14="http://schemas.microsoft.com/office/powerpoint/2010/main" xmlns="" val="2082451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Klachtenregeling</a:t>
            </a:r>
            <a:endParaRPr lang="nl-NL" dirty="0"/>
          </a:p>
        </p:txBody>
      </p:sp>
      <p:sp>
        <p:nvSpPr>
          <p:cNvPr id="3" name="Tijdelijke aanduiding voor inhoud 2"/>
          <p:cNvSpPr>
            <a:spLocks noGrp="1"/>
          </p:cNvSpPr>
          <p:nvPr>
            <p:ph idx="1"/>
          </p:nvPr>
        </p:nvSpPr>
        <p:spPr/>
        <p:txBody>
          <a:bodyPr/>
          <a:lstStyle/>
          <a:p>
            <a:pPr>
              <a:buNone/>
            </a:pPr>
            <a:r>
              <a:rPr lang="nl-NL" dirty="0" smtClean="0"/>
              <a:t>Klagen is een wettelijk recht van iedere klant</a:t>
            </a:r>
          </a:p>
          <a:p>
            <a:pPr>
              <a:buNone/>
            </a:pPr>
            <a:r>
              <a:rPr lang="nl-NL" dirty="0" smtClean="0"/>
              <a:t>binnen een zorginstelling. </a:t>
            </a:r>
          </a:p>
          <a:p>
            <a:pPr lvl="1">
              <a:buNone/>
            </a:pPr>
            <a:r>
              <a:rPr lang="nl-NL" dirty="0" smtClean="0"/>
              <a:t>	</a:t>
            </a:r>
          </a:p>
          <a:p>
            <a:pPr lvl="1">
              <a:buNone/>
            </a:pPr>
            <a:r>
              <a:rPr lang="nl-NL" dirty="0" smtClean="0"/>
              <a:t>	Als een klant zelf niet in staat is om een klacht in te dienen: een wettelijk vertegenwoordiger, een gemachtigde, een zaakwaarnemer of een nabestaande. </a:t>
            </a:r>
          </a:p>
          <a:p>
            <a:pPr>
              <a:buNone/>
            </a:pPr>
            <a:endParaRPr lang="nl-NL"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764704"/>
            <a:ext cx="8697144" cy="1224136"/>
          </a:xfrm>
        </p:spPr>
        <p:txBody>
          <a:bodyPr/>
          <a:lstStyle/>
          <a:p>
            <a:r>
              <a:rPr lang="nl-NL" sz="3200" dirty="0" smtClean="0"/>
              <a:t>De klachtenregeling van Opella biedt </a:t>
            </a:r>
            <a:br>
              <a:rPr lang="nl-NL" sz="3200" dirty="0" smtClean="0"/>
            </a:br>
            <a:r>
              <a:rPr lang="nl-NL" sz="3200" dirty="0" smtClean="0"/>
              <a:t>de mogelijkheid een klacht voor te leggen aan:</a:t>
            </a:r>
            <a:endParaRPr lang="nl-NL"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112520" y="2107494"/>
            <a:ext cx="7136940" cy="441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73264"/>
            <a:ext cx="8229600" cy="720080"/>
          </a:xfrm>
        </p:spPr>
        <p:txBody>
          <a:bodyPr>
            <a:normAutofit fontScale="90000"/>
          </a:bodyPr>
          <a:lstStyle/>
          <a:p>
            <a:r>
              <a:rPr lang="nl-NL" sz="4000" b="1" u="sng" dirty="0" smtClean="0">
                <a:latin typeface="+mn-lt"/>
                <a:ea typeface="ＭＳ Ｐゴシック" charset="0"/>
                <a:cs typeface="Comic Sans MS" charset="0"/>
              </a:rPr>
              <a:t/>
            </a:r>
            <a:br>
              <a:rPr lang="nl-NL" sz="4000" b="1" u="sng" dirty="0" smtClean="0">
                <a:latin typeface="+mn-lt"/>
                <a:ea typeface="ＭＳ Ｐゴシック" charset="0"/>
                <a:cs typeface="Comic Sans MS" charset="0"/>
              </a:rPr>
            </a:br>
            <a:r>
              <a:rPr lang="nl-NL" sz="4900" b="1" dirty="0" smtClean="0">
                <a:latin typeface="+mn-lt"/>
                <a:ea typeface="ＭＳ Ｐゴシック" charset="0"/>
                <a:cs typeface="Comic Sans MS" charset="0"/>
              </a:rPr>
              <a:t>Samen oplossen</a:t>
            </a:r>
            <a:r>
              <a:rPr lang="nl-NL" sz="4000" b="1" dirty="0">
                <a:latin typeface="+mn-lt"/>
                <a:ea typeface="ＭＳ Ｐゴシック" charset="0"/>
                <a:cs typeface="Comic Sans MS" charset="0"/>
              </a:rPr>
              <a:t/>
            </a:r>
            <a:br>
              <a:rPr lang="nl-NL" sz="4000" b="1" dirty="0">
                <a:latin typeface="+mn-lt"/>
                <a:ea typeface="ＭＳ Ｐゴシック" charset="0"/>
                <a:cs typeface="Comic Sans MS" charset="0"/>
              </a:rPr>
            </a:br>
            <a:endParaRPr lang="nl-NL" sz="4000" b="1" dirty="0">
              <a:latin typeface="+mn-lt"/>
            </a:endParaRPr>
          </a:p>
        </p:txBody>
      </p:sp>
      <p:sp>
        <p:nvSpPr>
          <p:cNvPr id="28673" name="AutoShape 1"/>
          <p:cNvSpPr>
            <a:spLocks noChangeArrowheads="1"/>
          </p:cNvSpPr>
          <p:nvPr/>
        </p:nvSpPr>
        <p:spPr bwMode="auto">
          <a:xfrm>
            <a:off x="2239169" y="1524784"/>
            <a:ext cx="2400300" cy="685800"/>
          </a:xfrm>
          <a:prstGeom prst="flowChartAlternateProcess">
            <a:avLst/>
          </a:prstGeom>
          <a:solidFill>
            <a:srgbClr val="FFFF99"/>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Klant neemt contact op met een klacht of signaal van </a:t>
            </a:r>
            <a:r>
              <a:rPr kumimoji="0" lang="nl-NL" sz="1000" b="1" i="0" u="none" strike="noStrike" cap="none" normalizeH="0" baseline="0" dirty="0" err="1" smtClean="0">
                <a:ln>
                  <a:noFill/>
                </a:ln>
                <a:solidFill>
                  <a:schemeClr val="tx1"/>
                </a:solidFill>
                <a:effectLst/>
                <a:latin typeface="Maiandra GD" pitchFamily="34" charset="0"/>
                <a:cs typeface="Arial" pitchFamily="34" charset="0"/>
              </a:rPr>
              <a:t>onv</a:t>
            </a:r>
            <a:r>
              <a:rPr kumimoji="0" lang="nl-NL" sz="1000" b="1" i="0" u="none" strike="noStrike" cap="none" normalizeH="0" baseline="0" dirty="0" smtClean="0">
                <a:ln>
                  <a:noFill/>
                </a:ln>
                <a:solidFill>
                  <a:schemeClr val="tx1"/>
                </a:solidFill>
                <a:effectLst/>
                <a:latin typeface="Maiandra GD" pitchFamily="34" charset="0"/>
                <a:cs typeface="Arial" pitchFamily="34" charset="0"/>
              </a:rPr>
              <a:t>																											re		de </a:t>
            </a:r>
            <a:endParaRPr kumimoji="0" lang="nl-NL" sz="1000" b="0" i="0" u="none" strike="noStrike" cap="none" normalizeH="0" baseline="0" dirty="0" smtClean="0">
              <a:ln>
                <a:noFill/>
              </a:ln>
              <a:solidFill>
                <a:schemeClr val="tx1"/>
              </a:solidFill>
              <a:effectLst/>
              <a:latin typeface="Maiandra GD"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4" name="AutoShape 2"/>
          <p:cNvSpPr>
            <a:spLocks noChangeArrowheads="1"/>
          </p:cNvSpPr>
          <p:nvPr/>
        </p:nvSpPr>
        <p:spPr bwMode="auto">
          <a:xfrm>
            <a:off x="4829969" y="1534309"/>
            <a:ext cx="2341563" cy="990600"/>
          </a:xfrm>
          <a:prstGeom prst="flowChartAlternateProcess">
            <a:avLst/>
          </a:prstGeom>
          <a:solidFill>
            <a:srgbClr val="FFFF99"/>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1100" b="1" i="0" u="none" strike="noStrike" cap="none" normalizeH="0" baseline="0" dirty="0" smtClean="0">
                <a:ln>
                  <a:noFill/>
                </a:ln>
                <a:solidFill>
                  <a:schemeClr val="tx1"/>
                </a:solidFill>
                <a:effectLst/>
                <a:latin typeface="Calibri" pitchFamily="34" charset="0"/>
                <a:cs typeface="Arial" pitchFamily="34" charset="0"/>
              </a:rPr>
              <a:t>Wettelijk vertegenwoordiger, </a:t>
            </a:r>
            <a:r>
              <a:rPr kumimoji="0" lang="nl-NL" sz="1100" b="1" i="0" u="none" strike="noStrike" cap="none" normalizeH="0" baseline="0" dirty="0" err="1" smtClean="0">
                <a:ln>
                  <a:noFill/>
                </a:ln>
                <a:solidFill>
                  <a:schemeClr val="tx1"/>
                </a:solidFill>
                <a:effectLst/>
                <a:latin typeface="Calibri" pitchFamily="34" charset="0"/>
                <a:cs typeface="Arial" pitchFamily="34" charset="0"/>
              </a:rPr>
              <a:t>mantelzorger</a:t>
            </a:r>
            <a:r>
              <a:rPr kumimoji="0" lang="nl-NL" sz="1100" b="1" i="0" u="none" strike="noStrike" cap="none" normalizeH="0" baseline="0" dirty="0" smtClean="0">
                <a:ln>
                  <a:noFill/>
                </a:ln>
                <a:solidFill>
                  <a:schemeClr val="tx1"/>
                </a:solidFill>
                <a:effectLst/>
                <a:latin typeface="Calibri" pitchFamily="34" charset="0"/>
                <a:cs typeface="Arial" pitchFamily="34" charset="0"/>
              </a:rPr>
              <a:t>, 1</a:t>
            </a:r>
            <a:r>
              <a:rPr kumimoji="0" lang="nl-NL" sz="1100" b="1" i="0" u="none" strike="noStrike" cap="none" normalizeH="0" baseline="30000" dirty="0" smtClean="0">
                <a:ln>
                  <a:noFill/>
                </a:ln>
                <a:solidFill>
                  <a:schemeClr val="tx1"/>
                </a:solidFill>
                <a:effectLst/>
                <a:latin typeface="Calibri" pitchFamily="34" charset="0"/>
                <a:cs typeface="Arial" pitchFamily="34" charset="0"/>
              </a:rPr>
              <a:t>e</a:t>
            </a:r>
            <a:r>
              <a:rPr kumimoji="0" lang="nl-NL" sz="1100" b="1" i="0" u="none" strike="noStrike" cap="none" normalizeH="0" baseline="0" dirty="0" smtClean="0">
                <a:ln>
                  <a:noFill/>
                </a:ln>
                <a:solidFill>
                  <a:schemeClr val="tx1"/>
                </a:solidFill>
                <a:effectLst/>
                <a:latin typeface="Calibri" pitchFamily="34" charset="0"/>
                <a:cs typeface="Arial" pitchFamily="34" charset="0"/>
              </a:rPr>
              <a:t> contactpersoon of andere relatie van een klant neemt contact op met een klacht of signaal van onvrede</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5" name="AutoShape 3"/>
          <p:cNvSpPr>
            <a:spLocks noChangeArrowheads="1"/>
          </p:cNvSpPr>
          <p:nvPr/>
        </p:nvSpPr>
        <p:spPr bwMode="auto">
          <a:xfrm>
            <a:off x="3396457" y="2226459"/>
            <a:ext cx="90487" cy="117475"/>
          </a:xfrm>
          <a:prstGeom prst="downArrow">
            <a:avLst>
              <a:gd name="adj1" fmla="val 50000"/>
              <a:gd name="adj2" fmla="val 32456"/>
            </a:avLst>
          </a:prstGeom>
          <a:solidFill>
            <a:srgbClr val="FFFF99"/>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nl-NL"/>
          </a:p>
        </p:txBody>
      </p:sp>
      <p:sp>
        <p:nvSpPr>
          <p:cNvPr id="28676" name="AutoShape 4"/>
          <p:cNvSpPr>
            <a:spLocks noChangeArrowheads="1"/>
          </p:cNvSpPr>
          <p:nvPr/>
        </p:nvSpPr>
        <p:spPr bwMode="auto">
          <a:xfrm>
            <a:off x="5944394" y="2524909"/>
            <a:ext cx="90488" cy="1171575"/>
          </a:xfrm>
          <a:prstGeom prst="downArrow">
            <a:avLst>
              <a:gd name="adj1" fmla="val 50000"/>
              <a:gd name="adj2" fmla="val 323682"/>
            </a:avLst>
          </a:prstGeom>
          <a:solidFill>
            <a:srgbClr val="FFFF99"/>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nl-NL"/>
          </a:p>
        </p:txBody>
      </p:sp>
      <p:sp>
        <p:nvSpPr>
          <p:cNvPr id="28677" name="AutoShape 5"/>
          <p:cNvSpPr>
            <a:spLocks noChangeArrowheads="1"/>
          </p:cNvSpPr>
          <p:nvPr/>
        </p:nvSpPr>
        <p:spPr bwMode="auto">
          <a:xfrm>
            <a:off x="2191544" y="4550559"/>
            <a:ext cx="4932363" cy="1336675"/>
          </a:xfrm>
          <a:prstGeom prst="flowChartAlternateProcess">
            <a:avLst/>
          </a:prstGeom>
          <a:solidFill>
            <a:srgbClr val="FFFF99"/>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 Wil de klager met de leidinggevende spreken? </a:t>
            </a:r>
            <a:r>
              <a:rPr kumimoji="0" lang="nl-NL" sz="1000" b="0" i="0" u="none" strike="noStrike" cap="none" normalizeH="0" baseline="0" dirty="0" smtClean="0">
                <a:ln>
                  <a:noFill/>
                </a:ln>
                <a:solidFill>
                  <a:schemeClr val="tx1"/>
                </a:solidFill>
                <a:effectLst/>
                <a:latin typeface="Maiandra GD" pitchFamily="34" charset="0"/>
                <a:cs typeface="Arial" pitchFamily="34" charset="0"/>
              </a:rPr>
              <a:t>Bied aan dat de leidinggevende contact opneemt met de klager.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 Wil de klager niet met de leidinggevende spreken of heeft dat niet geleid tot oplossen van de klacht? </a:t>
            </a:r>
            <a:r>
              <a:rPr kumimoji="0" lang="nl-NL" sz="1000" b="0" i="0" u="none" strike="noStrike" cap="none" normalizeH="0" baseline="0" dirty="0" smtClean="0">
                <a:ln>
                  <a:noFill/>
                </a:ln>
                <a:solidFill>
                  <a:schemeClr val="tx1"/>
                </a:solidFill>
                <a:effectLst/>
                <a:latin typeface="Maiandra GD" pitchFamily="34" charset="0"/>
                <a:cs typeface="Arial" pitchFamily="34" charset="0"/>
              </a:rPr>
              <a:t>Verwijs de klant naar de klachtenfunctionaris.</a:t>
            </a:r>
            <a:br>
              <a:rPr kumimoji="0" lang="nl-NL" sz="1000" b="0" i="0" u="none" strike="noStrike" cap="none" normalizeH="0" baseline="0" dirty="0" smtClean="0">
                <a:ln>
                  <a:noFill/>
                </a:ln>
                <a:solidFill>
                  <a:schemeClr val="tx1"/>
                </a:solidFill>
                <a:effectLst/>
                <a:latin typeface="Maiandra GD" pitchFamily="34" charset="0"/>
                <a:cs typeface="Arial" pitchFamily="34" charset="0"/>
              </a:rPr>
            </a:br>
            <a:endParaRPr kumimoji="0" lang="nl-NL" sz="1000" b="1" i="0" u="none" strike="noStrike" cap="none" normalizeH="0" baseline="0" dirty="0" smtClean="0">
              <a:ln>
                <a:noFill/>
              </a:ln>
              <a:solidFill>
                <a:schemeClr val="tx1"/>
              </a:solidFill>
              <a:effectLst/>
              <a:latin typeface="Maiandra GD"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Geef </a:t>
            </a:r>
            <a:r>
              <a:rPr kumimoji="0" lang="nl-NL" sz="1000" b="0" i="0" u="none" strike="noStrike" cap="none" normalizeH="0" baseline="0" dirty="0" smtClean="0">
                <a:ln>
                  <a:noFill/>
                </a:ln>
                <a:solidFill>
                  <a:schemeClr val="tx1"/>
                </a:solidFill>
                <a:effectLst/>
                <a:latin typeface="Arial" pitchFamily="34" charset="0"/>
                <a:cs typeface="Arial" pitchFamily="34" charset="0"/>
                <a:hlinkClick r:id="rId3"/>
              </a:rPr>
              <a:t>de folder 'U heeft een klacht'</a:t>
            </a:r>
            <a:r>
              <a:rPr kumimoji="0" lang="nl-NL" sz="1000" b="1" i="0" u="none" strike="noStrike" cap="none" normalizeH="0" baseline="0" dirty="0" smtClean="0">
                <a:ln>
                  <a:noFill/>
                </a:ln>
                <a:solidFill>
                  <a:schemeClr val="tx1"/>
                </a:solidFill>
                <a:effectLst/>
                <a:latin typeface="Maiandra GD" pitchFamily="34" charset="0"/>
                <a:cs typeface="Arial" pitchFamily="34" charset="0"/>
              </a:rPr>
              <a:t> mee en informeer de klager waar klachtenregeling te vinden is op de website van Opella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8" name="AutoShape 6"/>
          <p:cNvSpPr>
            <a:spLocks noChangeArrowheads="1"/>
          </p:cNvSpPr>
          <p:nvPr/>
        </p:nvSpPr>
        <p:spPr bwMode="auto">
          <a:xfrm>
            <a:off x="2191544" y="2369334"/>
            <a:ext cx="2400300" cy="1203325"/>
          </a:xfrm>
          <a:prstGeom prst="flowChartAlternateProcess">
            <a:avLst/>
          </a:prstGeom>
          <a:solidFill>
            <a:srgbClr val="FFFF99"/>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Eerste opvang </a:t>
            </a:r>
            <a:br>
              <a:rPr kumimoji="0" lang="nl-NL" sz="1000" b="1" i="0" u="none" strike="noStrike" cap="none" normalizeH="0" baseline="0" dirty="0" smtClean="0">
                <a:ln>
                  <a:noFill/>
                </a:ln>
                <a:solidFill>
                  <a:schemeClr val="tx1"/>
                </a:solidFill>
                <a:effectLst/>
                <a:latin typeface="Maiandra GD" pitchFamily="34" charset="0"/>
                <a:cs typeface="Arial" pitchFamily="34" charset="0"/>
              </a:rPr>
            </a:br>
            <a:r>
              <a:rPr kumimoji="0" lang="nl-NL" sz="1000" b="1" i="0" u="none" strike="noStrike" cap="none" normalizeH="0" baseline="0" dirty="0" smtClean="0">
                <a:ln>
                  <a:noFill/>
                </a:ln>
                <a:solidFill>
                  <a:schemeClr val="tx1"/>
                </a:solidFill>
                <a:effectLst/>
                <a:latin typeface="Maiandra GD" pitchFamily="34" charset="0"/>
                <a:cs typeface="Arial" pitchFamily="34" charset="0"/>
              </a:rPr>
              <a:t>- </a:t>
            </a:r>
            <a:r>
              <a:rPr kumimoji="0" lang="nl-NL" sz="1000" b="0" i="0" u="none" strike="noStrike" cap="none" normalizeH="0" baseline="0" dirty="0" smtClean="0">
                <a:ln>
                  <a:noFill/>
                </a:ln>
                <a:solidFill>
                  <a:schemeClr val="tx1"/>
                </a:solidFill>
                <a:effectLst/>
                <a:latin typeface="Maiandra GD" pitchFamily="34" charset="0"/>
                <a:cs typeface="Arial" pitchFamily="34" charset="0"/>
              </a:rPr>
              <a:t>Luister goed naar de klacht en toon begrip voor de ontstane situatie. </a:t>
            </a:r>
            <a:br>
              <a:rPr kumimoji="0" lang="nl-NL" sz="1000" b="0" i="0" u="none" strike="noStrike" cap="none" normalizeH="0" baseline="0" dirty="0" smtClean="0">
                <a:ln>
                  <a:noFill/>
                </a:ln>
                <a:solidFill>
                  <a:schemeClr val="tx1"/>
                </a:solidFill>
                <a:effectLst/>
                <a:latin typeface="Maiandra GD" pitchFamily="34" charset="0"/>
                <a:cs typeface="Arial" pitchFamily="34" charset="0"/>
              </a:rPr>
            </a:br>
            <a:r>
              <a:rPr kumimoji="0" lang="nl-NL" sz="1000" b="0" i="0" u="none" strike="noStrike" cap="none" normalizeH="0" baseline="0" dirty="0" smtClean="0">
                <a:ln>
                  <a:noFill/>
                </a:ln>
                <a:solidFill>
                  <a:schemeClr val="tx1"/>
                </a:solidFill>
                <a:effectLst/>
                <a:latin typeface="Maiandra GD" pitchFamily="34" charset="0"/>
                <a:cs typeface="Arial" pitchFamily="34" charset="0"/>
              </a:rPr>
              <a:t>- Heeft de klant behoefte aan geestelijke bijstand? Verwijs de klant dat naar maatschappelijk werk.</a:t>
            </a:r>
            <a:br>
              <a:rPr kumimoji="0" lang="nl-NL" sz="1000" b="0" i="0" u="none" strike="noStrike" cap="none" normalizeH="0" baseline="0" dirty="0" smtClean="0">
                <a:ln>
                  <a:noFill/>
                </a:ln>
                <a:solidFill>
                  <a:schemeClr val="tx1"/>
                </a:solidFill>
                <a:effectLst/>
                <a:latin typeface="Maiandra GD" pitchFamily="34" charset="0"/>
                <a:cs typeface="Arial" pitchFamily="34" charset="0"/>
              </a:rPr>
            </a:br>
            <a:endParaRPr kumimoji="0" lang="nl-NL" sz="1000" b="1" i="0" u="none" strike="noStrike" cap="none" normalizeH="0" baseline="0" dirty="0" smtClean="0">
              <a:ln>
                <a:noFill/>
              </a:ln>
              <a:solidFill>
                <a:schemeClr val="tx1"/>
              </a:solidFill>
              <a:effectLst/>
              <a:latin typeface="Maiandra GD"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9" name="AutoShape 7"/>
          <p:cNvSpPr>
            <a:spLocks noChangeArrowheads="1"/>
          </p:cNvSpPr>
          <p:nvPr/>
        </p:nvSpPr>
        <p:spPr bwMode="auto">
          <a:xfrm>
            <a:off x="2191544" y="3725059"/>
            <a:ext cx="4932363" cy="685800"/>
          </a:xfrm>
          <a:prstGeom prst="flowChartAlternateProcess">
            <a:avLst/>
          </a:prstGeom>
          <a:solidFill>
            <a:srgbClr val="FFFF99"/>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000" b="1" i="0" u="none" strike="noStrike" cap="none" normalizeH="0" baseline="0" dirty="0" smtClean="0">
                <a:ln>
                  <a:noFill/>
                </a:ln>
                <a:solidFill>
                  <a:schemeClr val="tx1"/>
                </a:solidFill>
                <a:effectLst/>
                <a:latin typeface="Maiandra GD" pitchFamily="34" charset="0"/>
                <a:cs typeface="Arial" pitchFamily="34" charset="0"/>
              </a:rPr>
              <a:t>Ga het gesprek aan en probeer het samen op te lossen. </a:t>
            </a:r>
            <a:r>
              <a:rPr kumimoji="0" lang="nl-NL" sz="1000" b="0" i="0" u="none" strike="noStrike" cap="none" normalizeH="0" baseline="0" dirty="0" smtClean="0">
                <a:ln>
                  <a:noFill/>
                </a:ln>
                <a:solidFill>
                  <a:schemeClr val="tx1"/>
                </a:solidFill>
                <a:effectLst/>
                <a:latin typeface="Maiandra GD" pitchFamily="34" charset="0"/>
                <a:cs typeface="Arial" pitchFamily="34" charset="0"/>
              </a:rPr>
              <a:t>Biedt eventueel verontschuldigingen aan.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0" name="AutoShape 8"/>
          <p:cNvSpPr>
            <a:spLocks noChangeArrowheads="1"/>
          </p:cNvSpPr>
          <p:nvPr/>
        </p:nvSpPr>
        <p:spPr bwMode="auto">
          <a:xfrm>
            <a:off x="3396457" y="3579009"/>
            <a:ext cx="90487" cy="117475"/>
          </a:xfrm>
          <a:prstGeom prst="downArrow">
            <a:avLst>
              <a:gd name="adj1" fmla="val 50000"/>
              <a:gd name="adj2" fmla="val 32456"/>
            </a:avLst>
          </a:prstGeom>
          <a:solidFill>
            <a:srgbClr val="FFFF99"/>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nl-NL"/>
          </a:p>
        </p:txBody>
      </p:sp>
      <p:sp>
        <p:nvSpPr>
          <p:cNvPr id="28681" name="AutoShape 9"/>
          <p:cNvSpPr>
            <a:spLocks noChangeArrowheads="1"/>
          </p:cNvSpPr>
          <p:nvPr/>
        </p:nvSpPr>
        <p:spPr bwMode="auto">
          <a:xfrm>
            <a:off x="4739482" y="4415622"/>
            <a:ext cx="90487" cy="115887"/>
          </a:xfrm>
          <a:prstGeom prst="downArrow">
            <a:avLst>
              <a:gd name="adj1" fmla="val 50000"/>
              <a:gd name="adj2" fmla="val 32018"/>
            </a:avLst>
          </a:prstGeom>
          <a:solidFill>
            <a:srgbClr val="FFFF99"/>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xmlns="" val="999579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nl-NL" altLang="nl-NL" dirty="0" smtClean="0">
                <a:solidFill>
                  <a:srgbClr val="1B2764"/>
                </a:solidFill>
              </a:rPr>
              <a:t/>
            </a:r>
            <a:br>
              <a:rPr lang="nl-NL" altLang="nl-NL" dirty="0" smtClean="0">
                <a:solidFill>
                  <a:srgbClr val="1B2764"/>
                </a:solidFill>
              </a:rPr>
            </a:br>
            <a:r>
              <a:rPr lang="nl-NL" altLang="nl-NL" sz="4900" dirty="0" smtClean="0">
                <a:solidFill>
                  <a:srgbClr val="1B2764"/>
                </a:solidFill>
              </a:rPr>
              <a:t>Van klacht naar kwaliteit</a:t>
            </a:r>
          </a:p>
        </p:txBody>
      </p:sp>
      <p:sp>
        <p:nvSpPr>
          <p:cNvPr id="17411" name="Rectangle 3"/>
          <p:cNvSpPr>
            <a:spLocks noGrp="1" noChangeArrowheads="1"/>
          </p:cNvSpPr>
          <p:nvPr>
            <p:ph type="body" idx="1"/>
          </p:nvPr>
        </p:nvSpPr>
        <p:spPr>
          <a:xfrm>
            <a:off x="827584" y="3962400"/>
            <a:ext cx="7715200" cy="2274912"/>
          </a:xfrm>
        </p:spPr>
        <p:txBody>
          <a:bodyPr>
            <a:normAutofit fontScale="40000" lnSpcReduction="20000"/>
          </a:bodyPr>
          <a:lstStyle/>
          <a:p>
            <a:pPr algn="ctr">
              <a:buFontTx/>
              <a:buNone/>
            </a:pPr>
            <a:r>
              <a:rPr lang="nl-NL" altLang="nl-NL" sz="6700" dirty="0" smtClean="0">
                <a:solidFill>
                  <a:srgbClr val="1B2764"/>
                </a:solidFill>
              </a:rPr>
              <a:t>Een klacht is </a:t>
            </a:r>
          </a:p>
          <a:p>
            <a:pPr algn="ctr">
              <a:buFontTx/>
              <a:buNone/>
            </a:pPr>
            <a:r>
              <a:rPr lang="nl-NL" altLang="nl-NL" sz="6700" dirty="0" smtClean="0">
                <a:solidFill>
                  <a:srgbClr val="1B2764"/>
                </a:solidFill>
              </a:rPr>
              <a:t>een gratis advies </a:t>
            </a:r>
          </a:p>
          <a:p>
            <a:pPr algn="ctr">
              <a:buFontTx/>
              <a:buNone/>
            </a:pPr>
            <a:r>
              <a:rPr lang="nl-NL" altLang="nl-NL" sz="6700" dirty="0" smtClean="0">
                <a:solidFill>
                  <a:srgbClr val="1B2764"/>
                </a:solidFill>
              </a:rPr>
              <a:t>voor kwaliteitsverbetering</a:t>
            </a:r>
            <a:endParaRPr lang="nl-NL" altLang="nl-NL" sz="6700" dirty="0" smtClean="0"/>
          </a:p>
          <a:p>
            <a:pPr algn="ctr">
              <a:buFontTx/>
              <a:buNone/>
            </a:pPr>
            <a:endParaRPr lang="nl-NL" altLang="nl-NL" sz="2800" dirty="0" smtClean="0">
              <a:solidFill>
                <a:srgbClr val="1B2764"/>
              </a:solidFill>
            </a:endParaRPr>
          </a:p>
          <a:p>
            <a:pPr algn="ctr">
              <a:buFontTx/>
              <a:buNone/>
            </a:pPr>
            <a:endParaRPr lang="nl-NL" altLang="nl-NL" sz="2800" dirty="0" smtClean="0">
              <a:solidFill>
                <a:srgbClr val="1B2764"/>
              </a:solidFill>
            </a:endParaRPr>
          </a:p>
          <a:p>
            <a:pPr algn="ctr">
              <a:buFontTx/>
              <a:buNone/>
            </a:pPr>
            <a:r>
              <a:rPr lang="nl-NL" altLang="nl-NL" sz="2800" dirty="0" smtClean="0">
                <a:solidFill>
                  <a:srgbClr val="1B2764"/>
                </a:solidFill>
              </a:rPr>
              <a:t/>
            </a:r>
            <a:br>
              <a:rPr lang="nl-NL" altLang="nl-NL" sz="2800" dirty="0" smtClean="0">
                <a:solidFill>
                  <a:srgbClr val="1B2764"/>
                </a:solidFill>
              </a:rPr>
            </a:br>
            <a:r>
              <a:rPr lang="nl-NL" altLang="nl-NL" sz="2800" dirty="0" smtClean="0">
                <a:solidFill>
                  <a:srgbClr val="1B2764"/>
                </a:solidFill>
              </a:rPr>
              <a:t/>
            </a:r>
            <a:br>
              <a:rPr lang="nl-NL" altLang="nl-NL" sz="2800" dirty="0" smtClean="0">
                <a:solidFill>
                  <a:srgbClr val="1B2764"/>
                </a:solidFill>
              </a:rPr>
            </a:br>
            <a:endParaRPr lang="nl-NL" altLang="nl-NL" sz="2800" dirty="0" smtClean="0">
              <a:solidFill>
                <a:srgbClr val="1B2764"/>
              </a:solidFill>
            </a:endParaRPr>
          </a:p>
        </p:txBody>
      </p:sp>
      <p:pic>
        <p:nvPicPr>
          <p:cNvPr id="17413" name="Picture 11" descr="pleister"/>
          <p:cNvPicPr>
            <a:picLocks noChangeAspect="1" noChangeArrowheads="1"/>
          </p:cNvPicPr>
          <p:nvPr/>
        </p:nvPicPr>
        <p:blipFill>
          <a:blip r:embed="rId3" cstate="print"/>
          <a:srcRect/>
          <a:stretch>
            <a:fillRect/>
          </a:stretch>
        </p:blipFill>
        <p:spPr bwMode="auto">
          <a:xfrm>
            <a:off x="4932040" y="1556792"/>
            <a:ext cx="3479170"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klacht naar kwaliteit</a:t>
            </a:r>
            <a:endParaRPr lang="nl-NL" dirty="0"/>
          </a:p>
        </p:txBody>
      </p:sp>
      <p:sp>
        <p:nvSpPr>
          <p:cNvPr id="3" name="Tijdelijke aanduiding voor inhoud 2"/>
          <p:cNvSpPr>
            <a:spLocks noGrp="1"/>
          </p:cNvSpPr>
          <p:nvPr>
            <p:ph idx="1"/>
          </p:nvPr>
        </p:nvSpPr>
        <p:spPr/>
        <p:txBody>
          <a:bodyPr/>
          <a:lstStyle/>
          <a:p>
            <a:r>
              <a:rPr lang="nl-NL" dirty="0" smtClean="0"/>
              <a:t>Het is belangrijk om signalen te horen</a:t>
            </a:r>
          </a:p>
          <a:p>
            <a:r>
              <a:rPr lang="nl-NL" dirty="0" smtClean="0"/>
              <a:t>Kwaliteit van zorg verbeteren is gezamenlijk doel </a:t>
            </a:r>
          </a:p>
          <a:p>
            <a:r>
              <a:rPr lang="nl-NL" dirty="0" smtClean="0"/>
              <a:t>Kernwaarden van Opella: </a:t>
            </a:r>
            <a:br>
              <a:rPr lang="nl-NL" dirty="0" smtClean="0"/>
            </a:br>
            <a:r>
              <a:rPr lang="nl-NL" dirty="0" smtClean="0"/>
              <a:t>Betrouwbaar, duidelijk, durf en hartelijk</a:t>
            </a:r>
          </a:p>
          <a:p>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688424"/>
          </a:xfrm>
        </p:spPr>
        <p:txBody>
          <a:bodyPr>
            <a:normAutofit fontScale="90000"/>
          </a:bodyPr>
          <a:lstStyle/>
          <a:p>
            <a:r>
              <a:rPr lang="nl-NL" sz="4900" b="1" dirty="0" smtClean="0">
                <a:ea typeface="ＭＳ Ｐゴシック" charset="0"/>
                <a:cs typeface="Arial" pitchFamily="34" charset="0"/>
              </a:rPr>
              <a:t>Omgaan </a:t>
            </a:r>
            <a:r>
              <a:rPr lang="nl-NL" sz="4900" b="1" dirty="0">
                <a:ea typeface="ＭＳ Ｐゴシック" charset="0"/>
                <a:cs typeface="Arial" pitchFamily="34" charset="0"/>
              </a:rPr>
              <a:t>met klachten</a:t>
            </a:r>
            <a:endParaRPr lang="nl-NL" sz="4900" b="1" dirty="0">
              <a:cs typeface="Arial" pitchFamily="34" charset="0"/>
            </a:endParaRPr>
          </a:p>
        </p:txBody>
      </p:sp>
      <p:sp>
        <p:nvSpPr>
          <p:cNvPr id="3" name="Tijdelijke aanduiding voor inhoud 2"/>
          <p:cNvSpPr>
            <a:spLocks noGrp="1"/>
          </p:cNvSpPr>
          <p:nvPr>
            <p:ph idx="1"/>
          </p:nvPr>
        </p:nvSpPr>
        <p:spPr>
          <a:xfrm>
            <a:off x="395536" y="1203960"/>
            <a:ext cx="8229600" cy="5334000"/>
          </a:xfrm>
        </p:spPr>
        <p:txBody>
          <a:bodyPr>
            <a:normAutofit fontScale="62500" lnSpcReduction="20000"/>
          </a:bodyPr>
          <a:lstStyle/>
          <a:p>
            <a:pPr>
              <a:buNone/>
              <a:defRPr/>
            </a:pPr>
            <a:r>
              <a:rPr lang="nl-NL" sz="3800" b="1" dirty="0" smtClean="0">
                <a:latin typeface="+mj-lt"/>
                <a:ea typeface="ＭＳ Ｐゴシック" charset="0"/>
                <a:cs typeface="Arial" pitchFamily="34" charset="0"/>
              </a:rPr>
              <a:t>Betrouwbaar</a:t>
            </a:r>
          </a:p>
          <a:p>
            <a:pPr>
              <a:defRPr/>
            </a:pPr>
            <a:r>
              <a:rPr lang="nl-NL" sz="3000" dirty="0" smtClean="0">
                <a:latin typeface="+mj-lt"/>
                <a:ea typeface="ＭＳ Ｐゴシック" charset="0"/>
                <a:cs typeface="Arial" pitchFamily="34" charset="0"/>
              </a:rPr>
              <a:t>neem </a:t>
            </a:r>
            <a:r>
              <a:rPr lang="nl-NL" sz="3000" dirty="0">
                <a:latin typeface="+mj-lt"/>
                <a:ea typeface="ＭＳ Ｐゴシック" charset="0"/>
                <a:cs typeface="Arial" pitchFamily="34" charset="0"/>
              </a:rPr>
              <a:t>klachten serieus, luister er goed </a:t>
            </a:r>
            <a:r>
              <a:rPr lang="nl-NL" sz="3000" dirty="0" smtClean="0">
                <a:latin typeface="+mj-lt"/>
                <a:ea typeface="ＭＳ Ｐゴシック" charset="0"/>
                <a:cs typeface="Arial" pitchFamily="34" charset="0"/>
              </a:rPr>
              <a:t>naar</a:t>
            </a:r>
          </a:p>
          <a:p>
            <a:pPr>
              <a:defRPr/>
            </a:pPr>
            <a:r>
              <a:rPr lang="nl-NL" sz="3000" dirty="0" smtClean="0">
                <a:ea typeface="ＭＳ Ｐゴシック" charset="0"/>
                <a:cs typeface="Arial" pitchFamily="34" charset="0"/>
              </a:rPr>
              <a:t>geef aan dat je wilt leren van de klacht</a:t>
            </a:r>
          </a:p>
          <a:p>
            <a:pPr>
              <a:defRPr/>
            </a:pPr>
            <a:r>
              <a:rPr lang="nl-NL" sz="3000" dirty="0" smtClean="0">
                <a:ea typeface="ＭＳ Ｐゴシック" charset="0"/>
                <a:cs typeface="Arial" pitchFamily="34" charset="0"/>
              </a:rPr>
              <a:t>word niet boos op persoonlijke kritiek</a:t>
            </a:r>
          </a:p>
          <a:p>
            <a:pPr>
              <a:buNone/>
              <a:defRPr/>
            </a:pPr>
            <a:r>
              <a:rPr lang="nl-NL" sz="3800" b="1" dirty="0" smtClean="0">
                <a:latin typeface="+mj-lt"/>
                <a:ea typeface="ＭＳ Ｐゴシック" charset="0"/>
                <a:cs typeface="Arial" pitchFamily="34" charset="0"/>
              </a:rPr>
              <a:t>Duidelijk</a:t>
            </a:r>
          </a:p>
          <a:p>
            <a:pPr>
              <a:defRPr/>
            </a:pPr>
            <a:r>
              <a:rPr lang="nl-NL" sz="3000" dirty="0" smtClean="0">
                <a:latin typeface="+mj-lt"/>
                <a:ea typeface="ＭＳ Ｐゴシック" charset="0"/>
                <a:cs typeface="Arial" pitchFamily="34" charset="0"/>
              </a:rPr>
              <a:t>vat samen en check of je het goed begrepen hebt</a:t>
            </a:r>
          </a:p>
          <a:p>
            <a:pPr>
              <a:defRPr/>
            </a:pPr>
            <a:r>
              <a:rPr lang="nl-NL" sz="3000" dirty="0" smtClean="0">
                <a:ea typeface="ＭＳ Ｐゴシック" charset="0"/>
                <a:cs typeface="Arial" pitchFamily="34" charset="0"/>
              </a:rPr>
              <a:t>maak heldere en haalbare afspraken</a:t>
            </a:r>
          </a:p>
          <a:p>
            <a:pPr>
              <a:defRPr/>
            </a:pPr>
            <a:r>
              <a:rPr lang="nl-NL" sz="3000" dirty="0" smtClean="0">
                <a:ea typeface="ＭＳ Ｐゴシック" charset="0"/>
                <a:cs typeface="Arial" pitchFamily="34" charset="0"/>
              </a:rPr>
              <a:t>leg belangrijke zaken uit het gesprek vast</a:t>
            </a:r>
            <a:endParaRPr lang="nl-NL" sz="3000" dirty="0" smtClean="0">
              <a:latin typeface="+mj-lt"/>
              <a:ea typeface="ＭＳ Ｐゴシック" charset="0"/>
              <a:cs typeface="Arial" pitchFamily="34" charset="0"/>
            </a:endParaRPr>
          </a:p>
          <a:p>
            <a:pPr>
              <a:buNone/>
              <a:defRPr/>
            </a:pPr>
            <a:r>
              <a:rPr lang="nl-NL" sz="3800" b="1" dirty="0" smtClean="0">
                <a:latin typeface="+mj-lt"/>
                <a:ea typeface="ＭＳ Ｐゴシック" charset="0"/>
                <a:cs typeface="Arial" pitchFamily="34" charset="0"/>
              </a:rPr>
              <a:t>Durf</a:t>
            </a:r>
          </a:p>
          <a:p>
            <a:pPr>
              <a:defRPr/>
            </a:pPr>
            <a:r>
              <a:rPr lang="nl-NL" sz="3000" dirty="0" smtClean="0">
                <a:latin typeface="+mj-lt"/>
                <a:ea typeface="ＭＳ Ｐゴシック" charset="0"/>
                <a:cs typeface="Arial" pitchFamily="34" charset="0"/>
              </a:rPr>
              <a:t>bied </a:t>
            </a:r>
            <a:r>
              <a:rPr lang="nl-NL" sz="3000" dirty="0">
                <a:latin typeface="+mj-lt"/>
                <a:ea typeface="ＭＳ Ｐゴシック" charset="0"/>
                <a:cs typeface="Arial" pitchFamily="34" charset="0"/>
              </a:rPr>
              <a:t>verontschuldigingen aan voor het ongemak</a:t>
            </a:r>
          </a:p>
          <a:p>
            <a:pPr>
              <a:defRPr/>
            </a:pPr>
            <a:r>
              <a:rPr lang="nl-NL" sz="3000" dirty="0" smtClean="0">
                <a:latin typeface="+mj-lt"/>
                <a:ea typeface="ＭＳ Ｐゴシック" charset="0"/>
                <a:cs typeface="Arial" pitchFamily="34" charset="0"/>
              </a:rPr>
              <a:t>geef </a:t>
            </a:r>
            <a:r>
              <a:rPr lang="nl-NL" sz="3000" dirty="0">
                <a:latin typeface="+mj-lt"/>
                <a:ea typeface="ＭＳ Ｐゴシック" charset="0"/>
                <a:cs typeface="Arial" pitchFamily="34" charset="0"/>
              </a:rPr>
              <a:t>nooit iemand anders de schuld, ook al vind je dat terecht</a:t>
            </a:r>
          </a:p>
          <a:p>
            <a:pPr>
              <a:defRPr/>
            </a:pPr>
            <a:r>
              <a:rPr lang="nl-NL" sz="3000" dirty="0">
                <a:latin typeface="+mj-lt"/>
                <a:ea typeface="ＭＳ Ｐゴシック" charset="0"/>
                <a:cs typeface="Arial" pitchFamily="34" charset="0"/>
              </a:rPr>
              <a:t>geef gemaakte fouten toe, maar doe geen uitspraak over </a:t>
            </a:r>
            <a:r>
              <a:rPr lang="nl-NL" sz="3000" dirty="0" smtClean="0">
                <a:latin typeface="+mj-lt"/>
                <a:ea typeface="ＭＳ Ｐゴシック" charset="0"/>
                <a:cs typeface="Arial" pitchFamily="34" charset="0"/>
              </a:rPr>
              <a:t>aansprakelijkheid</a:t>
            </a:r>
          </a:p>
          <a:p>
            <a:pPr>
              <a:buNone/>
              <a:defRPr/>
            </a:pPr>
            <a:r>
              <a:rPr lang="nl-NL" sz="3800" b="1" dirty="0" smtClean="0">
                <a:ea typeface="ＭＳ Ｐゴシック" charset="0"/>
                <a:cs typeface="Arial" pitchFamily="34" charset="0"/>
              </a:rPr>
              <a:t>Hartelijk</a:t>
            </a:r>
            <a:endParaRPr lang="nl-NL" sz="3800" b="1" dirty="0" smtClean="0">
              <a:latin typeface="+mj-lt"/>
              <a:ea typeface="ＭＳ Ｐゴシック" charset="0"/>
              <a:cs typeface="Arial" pitchFamily="34" charset="0"/>
            </a:endParaRPr>
          </a:p>
          <a:p>
            <a:pPr>
              <a:defRPr/>
            </a:pPr>
            <a:r>
              <a:rPr lang="nl-NL" sz="3000" dirty="0" smtClean="0">
                <a:ea typeface="ＭＳ Ｐゴシック" charset="0"/>
                <a:cs typeface="Arial" pitchFamily="34" charset="0"/>
              </a:rPr>
              <a:t>toon begrip voor de ontstane situatie</a:t>
            </a:r>
          </a:p>
          <a:p>
            <a:pPr>
              <a:defRPr/>
            </a:pPr>
            <a:r>
              <a:rPr lang="nl-NL" sz="3000" dirty="0" smtClean="0">
                <a:latin typeface="+mj-lt"/>
                <a:ea typeface="ＭＳ Ｐゴシック" charset="0"/>
                <a:cs typeface="Arial" pitchFamily="34" charset="0"/>
              </a:rPr>
              <a:t>probeer </a:t>
            </a:r>
            <a:r>
              <a:rPr lang="nl-NL" sz="3000" dirty="0">
                <a:latin typeface="+mj-lt"/>
                <a:ea typeface="ＭＳ Ｐゴシック" charset="0"/>
                <a:cs typeface="Arial" pitchFamily="34" charset="0"/>
              </a:rPr>
              <a:t>klachten samen op te </a:t>
            </a:r>
            <a:r>
              <a:rPr lang="nl-NL" sz="3000" dirty="0" smtClean="0">
                <a:latin typeface="+mj-lt"/>
                <a:ea typeface="ＭＳ Ｐゴシック" charset="0"/>
                <a:cs typeface="Arial" pitchFamily="34" charset="0"/>
              </a:rPr>
              <a:t>lossen</a:t>
            </a:r>
          </a:p>
          <a:p>
            <a:pPr>
              <a:defRPr/>
            </a:pPr>
            <a:r>
              <a:rPr lang="nl-NL" sz="3000" dirty="0" smtClean="0">
                <a:latin typeface="+mj-lt"/>
                <a:ea typeface="ＭＳ Ｐゴシック" charset="0"/>
                <a:cs typeface="Arial" pitchFamily="34" charset="0"/>
              </a:rPr>
              <a:t>vraag of je nog iets kunt betekenen</a:t>
            </a:r>
            <a:endParaRPr lang="nl-NL" sz="3000" dirty="0">
              <a:latin typeface="+mj-lt"/>
              <a:ea typeface="ＭＳ Ｐゴシック" charset="0"/>
              <a:cs typeface="Arial" pitchFamily="34" charset="0"/>
            </a:endParaRPr>
          </a:p>
        </p:txBody>
      </p:sp>
    </p:spTree>
    <p:extLst>
      <p:ext uri="{BB962C8B-B14F-4D97-AF65-F5344CB8AC3E}">
        <p14:creationId xmlns:p14="http://schemas.microsoft.com/office/powerpoint/2010/main" xmlns="" val="423307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5" end="5"/>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6" end="6"/>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p:cTn id="34"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p:cTn id="41"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9" end="9"/>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 calcmode="lin" valueType="num">
                                      <p:cBhvr>
                                        <p:cTn id="46"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10" end="10"/>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p:cTn id="51"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52"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53" dur="1000"/>
                                        <p:tgtEl>
                                          <p:spTgt spid="3">
                                            <p:txEl>
                                              <p:pRg st="11" end="1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anim calcmode="lin" valueType="num">
                                      <p:cBhvr>
                                        <p:cTn id="58"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59"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60" dur="1000"/>
                                        <p:tgtEl>
                                          <p:spTgt spid="3">
                                            <p:txEl>
                                              <p:pRg st="13" end="13"/>
                                            </p:txEl>
                                          </p:spTgt>
                                        </p:tgtEl>
                                      </p:cBhvr>
                                    </p:animEffect>
                                  </p:childTnLst>
                                </p:cTn>
                              </p:par>
                              <p:par>
                                <p:cTn id="61" presetID="55" presetClass="entr" presetSubtype="0"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p:cTn id="63"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4" end="14"/>
                                            </p:txEl>
                                          </p:spTgt>
                                        </p:tgtEl>
                                      </p:cBhvr>
                                    </p:animEffect>
                                  </p:childTnLst>
                                </p:cTn>
                              </p:par>
                              <p:par>
                                <p:cTn id="66" presetID="55" presetClass="entr" presetSubtype="0" fill="hold" nodeType="withEffect">
                                  <p:stCondLst>
                                    <p:cond delay="0"/>
                                  </p:stCondLst>
                                  <p:childTnLst>
                                    <p:set>
                                      <p:cBhvr>
                                        <p:cTn id="67" dur="1" fill="hold">
                                          <p:stCondLst>
                                            <p:cond delay="0"/>
                                          </p:stCondLst>
                                        </p:cTn>
                                        <p:tgtEl>
                                          <p:spTgt spid="3">
                                            <p:txEl>
                                              <p:pRg st="15" end="15"/>
                                            </p:txEl>
                                          </p:spTgt>
                                        </p:tgtEl>
                                        <p:attrNameLst>
                                          <p:attrName>style.visibility</p:attrName>
                                        </p:attrNameLst>
                                      </p:cBhvr>
                                      <p:to>
                                        <p:strVal val="visible"/>
                                      </p:to>
                                    </p:set>
                                    <p:anim calcmode="lin" valueType="num">
                                      <p:cBhvr>
                                        <p:cTn id="68" dur="10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69"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70" dur="1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Emoties: De-escaleren</a:t>
            </a:r>
            <a:endParaRPr lang="nl-NL" dirty="0"/>
          </a:p>
        </p:txBody>
      </p:sp>
      <p:sp>
        <p:nvSpPr>
          <p:cNvPr id="1026" name="Text Box 2"/>
          <p:cNvSpPr txBox="1">
            <a:spLocks noChangeArrowheads="1"/>
          </p:cNvSpPr>
          <p:nvPr/>
        </p:nvSpPr>
        <p:spPr bwMode="auto">
          <a:xfrm>
            <a:off x="467544" y="1268760"/>
            <a:ext cx="7992888" cy="3585195"/>
          </a:xfrm>
          <a:prstGeom prst="rect">
            <a:avLst/>
          </a:prstGeom>
          <a:noFill/>
          <a:ln w="9525">
            <a:solidFill>
              <a:srgbClr val="4BACC6"/>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1. Ik zie dat u boos bent		  	</a:t>
            </a:r>
            <a:r>
              <a:rPr kumimoji="0" lang="nl-NL" sz="2000" b="1" i="0" u="none" strike="noStrike" cap="none" normalizeH="0" baseline="0" dirty="0" smtClean="0">
                <a:ln>
                  <a:noFill/>
                </a:ln>
                <a:solidFill>
                  <a:srgbClr val="4BACC6"/>
                </a:solidFill>
                <a:effectLst/>
                <a:latin typeface="+mn-lt"/>
                <a:cs typeface="Arial" pitchFamily="34" charset="0"/>
              </a:rPr>
              <a:t>benoem gevoel</a:t>
            </a:r>
            <a:endParaRPr kumimoji="0" lang="nl-NL" sz="2000" b="1"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2. Vertel! Wat is er aan de hand?</a:t>
            </a:r>
            <a:r>
              <a:rPr lang="nl-NL" sz="2000" dirty="0" smtClean="0">
                <a:latin typeface="+mn-lt"/>
                <a:cs typeface="Arial" pitchFamily="34" charset="0"/>
              </a:rPr>
              <a:t>		</a:t>
            </a:r>
            <a:r>
              <a:rPr kumimoji="0" lang="nl-NL" sz="2000" b="1" i="0" u="none" strike="noStrike" cap="none" normalizeH="0" baseline="0" dirty="0" smtClean="0">
                <a:ln>
                  <a:noFill/>
                </a:ln>
                <a:solidFill>
                  <a:srgbClr val="4BACC6"/>
                </a:solidFill>
                <a:effectLst/>
                <a:latin typeface="+mn-lt"/>
                <a:cs typeface="Arial" pitchFamily="34" charset="0"/>
              </a:rPr>
              <a:t>nodig uit</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3. Samenvatting		</a:t>
            </a:r>
            <a:r>
              <a:rPr lang="nl-NL" sz="2000" dirty="0" smtClean="0">
                <a:latin typeface="+mn-lt"/>
                <a:cs typeface="Arial" pitchFamily="34" charset="0"/>
              </a:rPr>
              <a:t>		</a:t>
            </a:r>
            <a:r>
              <a:rPr lang="nl-NL" sz="2000" b="1" dirty="0" smtClean="0">
                <a:solidFill>
                  <a:srgbClr val="4BACC6"/>
                </a:solidFill>
                <a:latin typeface="+mn-lt"/>
                <a:cs typeface="Arial" pitchFamily="34" charset="0"/>
              </a:rPr>
              <a:t>c</a:t>
            </a:r>
            <a:r>
              <a:rPr kumimoji="0" lang="nl-NL" sz="2000" b="1" i="0" u="none" strike="noStrike" cap="none" normalizeH="0" baseline="0" dirty="0" smtClean="0">
                <a:ln>
                  <a:noFill/>
                </a:ln>
                <a:solidFill>
                  <a:srgbClr val="4BACC6"/>
                </a:solidFill>
                <a:effectLst/>
                <a:latin typeface="+mn-lt"/>
                <a:cs typeface="Arial" pitchFamily="34" charset="0"/>
              </a:rPr>
              <a:t>heck</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4. Wat naar voor u		  	</a:t>
            </a:r>
            <a:r>
              <a:rPr kumimoji="0" lang="nl-NL" sz="2000" b="1" i="0" u="none" strike="noStrike" cap="none" normalizeH="0" baseline="0" dirty="0" smtClean="0">
                <a:ln>
                  <a:noFill/>
                </a:ln>
                <a:solidFill>
                  <a:srgbClr val="4BACC6"/>
                </a:solidFill>
                <a:effectLst/>
                <a:latin typeface="+mn-lt"/>
                <a:cs typeface="Arial" pitchFamily="34" charset="0"/>
              </a:rPr>
              <a:t>leef mee</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5. Wat kan ik nu voor u doen?	 	</a:t>
            </a:r>
            <a:r>
              <a:rPr kumimoji="0" lang="nl-NL" sz="2000" b="1" i="0" u="none" strike="noStrike" cap="none" normalizeH="0" baseline="0" dirty="0" smtClean="0">
                <a:ln>
                  <a:noFill/>
                </a:ln>
                <a:solidFill>
                  <a:srgbClr val="4BACC6"/>
                </a:solidFill>
                <a:effectLst/>
                <a:latin typeface="+mn-lt"/>
                <a:cs typeface="Arial" pitchFamily="34" charset="0"/>
              </a:rPr>
              <a:t>vraag behoefte</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6. Dit is mijn plan		</a:t>
            </a:r>
            <a:r>
              <a:rPr lang="nl-NL" sz="2000" dirty="0" smtClean="0">
                <a:latin typeface="+mn-lt"/>
                <a:cs typeface="Arial" pitchFamily="34" charset="0"/>
              </a:rPr>
              <a:t>		</a:t>
            </a:r>
            <a:r>
              <a:rPr kumimoji="0" lang="nl-NL" sz="2000" b="1" i="0" u="none" strike="noStrike" cap="none" normalizeH="0" baseline="0" dirty="0" smtClean="0">
                <a:ln>
                  <a:noFill/>
                </a:ln>
                <a:solidFill>
                  <a:srgbClr val="4BACC6"/>
                </a:solidFill>
                <a:effectLst/>
                <a:latin typeface="+mn-lt"/>
                <a:cs typeface="Arial" pitchFamily="34" charset="0"/>
              </a:rPr>
              <a:t>presenteer</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7. Goed dat u me gesproken heeft</a:t>
            </a:r>
            <a:r>
              <a:rPr lang="nl-NL" sz="2000" dirty="0" smtClean="0">
                <a:latin typeface="+mn-lt"/>
                <a:cs typeface="Arial" pitchFamily="34" charset="0"/>
              </a:rPr>
              <a:t>		</a:t>
            </a:r>
            <a:r>
              <a:rPr kumimoji="0" lang="nl-NL" sz="2000" b="1" i="0" u="none" strike="noStrike" cap="none" normalizeH="0" baseline="0" dirty="0" smtClean="0">
                <a:ln>
                  <a:noFill/>
                </a:ln>
                <a:solidFill>
                  <a:srgbClr val="4BACC6"/>
                </a:solidFill>
                <a:effectLst/>
                <a:latin typeface="+mn-lt"/>
                <a:cs typeface="Arial" pitchFamily="34" charset="0"/>
              </a:rPr>
              <a:t>geef veiligheid</a:t>
            </a:r>
            <a:endParaRPr kumimoji="0" lang="nl-NL" sz="20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nl-NL" sz="2000" b="0" i="0" u="none" strike="noStrike" cap="none" normalizeH="0" baseline="0" dirty="0" smtClean="0">
                <a:ln>
                  <a:noFill/>
                </a:ln>
                <a:solidFill>
                  <a:schemeClr val="tx1"/>
                </a:solidFill>
                <a:effectLst/>
                <a:latin typeface="+mn-lt"/>
                <a:cs typeface="Arial" pitchFamily="34" charset="0"/>
              </a:rPr>
              <a:t>8. Is er verder nog iets?		  	</a:t>
            </a:r>
            <a:r>
              <a:rPr kumimoji="0" lang="nl-NL" sz="2000" b="1" i="0" u="none" strike="noStrike" cap="none" normalizeH="0" baseline="0" dirty="0" smtClean="0">
                <a:ln>
                  <a:noFill/>
                </a:ln>
                <a:solidFill>
                  <a:srgbClr val="4BACC6"/>
                </a:solidFill>
                <a:effectLst/>
                <a:latin typeface="+mn-lt"/>
                <a:cs typeface="Arial" pitchFamily="34" charset="0"/>
              </a:rPr>
              <a:t>overtref</a:t>
            </a:r>
            <a:endParaRPr kumimoji="0" lang="nl-NL" sz="2000" b="1"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p:cNvPicPr>
            <a:picLocks noChangeAspect="1" noChangeArrowheads="1"/>
          </p:cNvPicPr>
          <p:nvPr/>
        </p:nvPicPr>
        <p:blipFill>
          <a:blip r:embed="rId3" cstate="print"/>
          <a:srcRect/>
          <a:stretch>
            <a:fillRect/>
          </a:stretch>
        </p:blipFill>
        <p:spPr bwMode="auto">
          <a:xfrm>
            <a:off x="3002280" y="4982696"/>
            <a:ext cx="2545080" cy="1685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796950"/>
          </a:xfrm>
        </p:spPr>
        <p:txBody>
          <a:bodyPr/>
          <a:lstStyle/>
          <a:p>
            <a:r>
              <a:rPr lang="nl-NL" dirty="0" smtClean="0"/>
              <a:t>Als samen oplossen niet slaagt:</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Verwijs naar klachtenfunctionaris: bemiddeling</a:t>
            </a:r>
          </a:p>
          <a:p>
            <a:endParaRPr lang="nl-NL" dirty="0" smtClean="0"/>
          </a:p>
          <a:p>
            <a:r>
              <a:rPr lang="nl-NL" dirty="0" smtClean="0"/>
              <a:t>Formele klacht indienen	  	oordeel</a:t>
            </a:r>
            <a:br>
              <a:rPr lang="nl-NL" dirty="0" smtClean="0"/>
            </a:br>
            <a:r>
              <a:rPr lang="nl-NL" dirty="0" smtClean="0"/>
              <a:t>- Raad van bestuur</a:t>
            </a:r>
            <a:br>
              <a:rPr lang="nl-NL" dirty="0" smtClean="0"/>
            </a:br>
            <a:r>
              <a:rPr lang="nl-NL" dirty="0" smtClean="0"/>
              <a:t>- Klachtencommissie</a:t>
            </a:r>
          </a:p>
          <a:p>
            <a:endParaRPr lang="nl-NL" dirty="0" smtClean="0"/>
          </a:p>
          <a:p>
            <a:r>
              <a:rPr lang="nl-NL" dirty="0" smtClean="0"/>
              <a:t>Schadeclaim indienen		vergoeding</a:t>
            </a:r>
          </a:p>
          <a:p>
            <a:endParaRPr lang="nl-NL" dirty="0" smtClean="0"/>
          </a:p>
          <a:p>
            <a:r>
              <a:rPr lang="nl-NL" dirty="0" smtClean="0"/>
              <a:t>Andere (externe) klachtwegen</a:t>
            </a:r>
          </a:p>
          <a:p>
            <a:endParaRPr lang="nl-NL" dirty="0" smtClean="0"/>
          </a:p>
          <a:p>
            <a:endParaRPr lang="nl-NL" dirty="0" smtClean="0"/>
          </a:p>
          <a:p>
            <a:endParaRPr lang="nl-NL" dirty="0" smtClean="0"/>
          </a:p>
          <a:p>
            <a:endParaRPr lang="nl-NL" dirty="0"/>
          </a:p>
        </p:txBody>
      </p:sp>
      <p:sp>
        <p:nvSpPr>
          <p:cNvPr id="4" name="PIJL-RECHTS 3"/>
          <p:cNvSpPr/>
          <p:nvPr/>
        </p:nvSpPr>
        <p:spPr>
          <a:xfrm>
            <a:off x="5347557" y="2716244"/>
            <a:ext cx="576064" cy="288032"/>
          </a:xfrm>
          <a:prstGeom prst="righ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PIJL-RECHTS 4"/>
          <p:cNvSpPr/>
          <p:nvPr/>
        </p:nvSpPr>
        <p:spPr>
          <a:xfrm>
            <a:off x="5335785" y="4557170"/>
            <a:ext cx="576064" cy="288032"/>
          </a:xfrm>
          <a:prstGeom prst="rightArrow">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Programma:</a:t>
            </a:r>
            <a:endParaRPr lang="nl-NL" b="1" dirty="0"/>
          </a:p>
        </p:txBody>
      </p:sp>
      <p:sp>
        <p:nvSpPr>
          <p:cNvPr id="4" name="Titel 1"/>
          <p:cNvSpPr txBox="1">
            <a:spLocks/>
          </p:cNvSpPr>
          <p:nvPr/>
        </p:nvSpPr>
        <p:spPr>
          <a:xfrm>
            <a:off x="609600" y="4270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l-NL" sz="4400" b="0" i="0" u="sng" strike="noStrike" kern="1200" cap="none" spc="0" normalizeH="0" baseline="0" noProof="0" dirty="0" smtClean="0">
                <a:ln>
                  <a:noFill/>
                </a:ln>
                <a:solidFill>
                  <a:schemeClr val="tx1"/>
                </a:solidFill>
                <a:effectLst/>
                <a:uLnTx/>
                <a:uFillTx/>
                <a:latin typeface="+mj-lt"/>
                <a:ea typeface="+mj-ea"/>
                <a:cs typeface="+mj-cs"/>
              </a:rPr>
              <a:t/>
            </a:r>
            <a:br>
              <a:rPr kumimoji="0" lang="nl-NL" sz="4400" b="0" i="0" u="sng" strike="noStrike" kern="1200" cap="none" spc="0" normalizeH="0" baseline="0" noProof="0" dirty="0" smtClean="0">
                <a:ln>
                  <a:noFill/>
                </a:ln>
                <a:solidFill>
                  <a:schemeClr val="tx1"/>
                </a:solidFill>
                <a:effectLst/>
                <a:uLnTx/>
                <a:uFillTx/>
                <a:latin typeface="+mj-lt"/>
                <a:ea typeface="+mj-ea"/>
                <a:cs typeface="+mj-cs"/>
              </a:rPr>
            </a:br>
            <a:endParaRPr kumimoji="0" lang="nl-NL"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ijdelijke aanduiding voor inhoud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Introductie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Wat is een klacht?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Waarom klagen klanten?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Klachten bij Opella: cijfers en regeling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Een klacht? Samen lossen we het op!</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Vragen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nl-NL" sz="3200" b="0" i="0" u="none" strike="noStrike" kern="1200" cap="none" spc="0" normalizeH="0" baseline="0" noProof="0" dirty="0" smtClean="0">
                <a:ln>
                  <a:noFill/>
                </a:ln>
                <a:solidFill>
                  <a:schemeClr val="tx1"/>
                </a:solidFill>
                <a:effectLst/>
                <a:uLnTx/>
                <a:uFillTx/>
                <a:latin typeface="+mn-lt"/>
                <a:ea typeface="+mn-ea"/>
                <a:cs typeface="+mn-cs"/>
              </a:rPr>
              <a:t>Afsluiting</a:t>
            </a:r>
            <a:endParaRPr kumimoji="0" lang="nl-NL"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29285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443568"/>
          </a:xfrm>
        </p:spPr>
        <p:txBody>
          <a:bodyPr/>
          <a:lstStyle/>
          <a:p>
            <a:r>
              <a:rPr lang="nl-NL" sz="4000" b="1" dirty="0" smtClean="0"/>
              <a:t>Onafhankelijk klachtenfunctionaris: </a:t>
            </a:r>
            <a:r>
              <a:rPr lang="nl-NL" sz="3600" b="1" dirty="0" smtClean="0"/>
              <a:t/>
            </a:r>
            <a:br>
              <a:rPr lang="nl-NL" sz="3600" b="1" dirty="0" smtClean="0"/>
            </a:br>
            <a:r>
              <a:rPr lang="nl-NL" sz="3600" dirty="0" smtClean="0"/>
              <a:t>wat kun je verwachten?</a:t>
            </a:r>
            <a:endParaRPr lang="nl-NL" sz="3600" dirty="0"/>
          </a:p>
        </p:txBody>
      </p:sp>
      <p:sp>
        <p:nvSpPr>
          <p:cNvPr id="7" name="Rechthoek 6"/>
          <p:cNvSpPr/>
          <p:nvPr/>
        </p:nvSpPr>
        <p:spPr>
          <a:xfrm>
            <a:off x="2627784" y="1981284"/>
            <a:ext cx="4572000" cy="4688076"/>
          </a:xfrm>
          <a:prstGeom prst="rect">
            <a:avLst/>
          </a:prstGeom>
        </p:spPr>
        <p:txBody>
          <a:bodyPr wrap="square">
            <a:spAutoFit/>
          </a:bodyPr>
          <a:lstStyle/>
          <a:p>
            <a:r>
              <a:rPr lang="nl-NL" sz="2800" dirty="0" smtClean="0">
                <a:solidFill>
                  <a:srgbClr val="009900"/>
                </a:solidFill>
              </a:rPr>
              <a:t>Wegnemen onvrede</a:t>
            </a:r>
          </a:p>
          <a:p>
            <a:r>
              <a:rPr lang="nl-NL" sz="2800" dirty="0" smtClean="0">
                <a:solidFill>
                  <a:srgbClr val="99CC00"/>
                </a:solidFill>
              </a:rPr>
              <a:t>Herstel van de relatie </a:t>
            </a:r>
          </a:p>
          <a:p>
            <a:r>
              <a:rPr lang="nl-NL" sz="2800" dirty="0" smtClean="0">
                <a:solidFill>
                  <a:srgbClr val="99FF33"/>
                </a:solidFill>
              </a:rPr>
              <a:t>Verbeteren kwaliteit van de dienstverlening</a:t>
            </a:r>
          </a:p>
          <a:p>
            <a:endParaRPr lang="nl-NL" sz="1600" dirty="0" smtClean="0"/>
          </a:p>
          <a:p>
            <a:r>
              <a:rPr lang="nl-NL" sz="2800" dirty="0" smtClean="0"/>
              <a:t>Door:</a:t>
            </a:r>
          </a:p>
          <a:p>
            <a:r>
              <a:rPr lang="nl-NL" sz="2800" dirty="0" smtClean="0"/>
              <a:t>	Bemiddelen</a:t>
            </a:r>
          </a:p>
          <a:p>
            <a:r>
              <a:rPr lang="nl-NL" sz="2800" dirty="0" smtClean="0"/>
              <a:t>	Adviseren</a:t>
            </a:r>
          </a:p>
          <a:p>
            <a:r>
              <a:rPr lang="nl-NL" sz="2800" dirty="0" smtClean="0"/>
              <a:t>	Luisteren</a:t>
            </a:r>
          </a:p>
          <a:p>
            <a:r>
              <a:rPr lang="nl-NL" sz="2800" dirty="0" smtClean="0"/>
              <a:t>	Verwijzen</a:t>
            </a:r>
          </a:p>
          <a:p>
            <a:r>
              <a:rPr lang="nl-NL" sz="2800" dirty="0" smtClean="0"/>
              <a:t>	Coachen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4000" b="1" u="sng" dirty="0" smtClean="0"/>
              <a:t/>
            </a:r>
            <a:br>
              <a:rPr lang="nl-NL" sz="4000" b="1" u="sng" dirty="0" smtClean="0"/>
            </a:br>
            <a:r>
              <a:rPr lang="nl-NL" sz="4900" b="1" dirty="0" smtClean="0"/>
              <a:t>KAHOOT</a:t>
            </a:r>
            <a:endParaRPr lang="nl-NL" sz="4900" b="1" dirty="0"/>
          </a:p>
        </p:txBody>
      </p:sp>
      <p:sp>
        <p:nvSpPr>
          <p:cNvPr id="3" name="Tijdelijke aanduiding voor inhoud 2"/>
          <p:cNvSpPr>
            <a:spLocks noGrp="1"/>
          </p:cNvSpPr>
          <p:nvPr>
            <p:ph idx="1"/>
          </p:nvPr>
        </p:nvSpPr>
        <p:spPr/>
        <p:txBody>
          <a:bodyPr>
            <a:normAutofit fontScale="92500" lnSpcReduction="10000"/>
          </a:bodyPr>
          <a:lstStyle/>
          <a:p>
            <a:r>
              <a:rPr lang="nl-NL" dirty="0" smtClean="0"/>
              <a:t>Wie mag klagen?</a:t>
            </a:r>
          </a:p>
          <a:p>
            <a:r>
              <a:rPr lang="nl-NL" dirty="0" smtClean="0"/>
              <a:t>Doel van een gesprek met een ontevreden klant?</a:t>
            </a:r>
          </a:p>
          <a:p>
            <a:r>
              <a:rPr lang="nl-NL" dirty="0" smtClean="0"/>
              <a:t>Hoe kan een klacht helpen?</a:t>
            </a:r>
          </a:p>
          <a:p>
            <a:r>
              <a:rPr lang="nl-NL" dirty="0" smtClean="0"/>
              <a:t>Hoe reageer je als een klant boos is?</a:t>
            </a:r>
          </a:p>
          <a:p>
            <a:r>
              <a:rPr lang="nl-NL" dirty="0" smtClean="0"/>
              <a:t>Hoe reageer je als er schade is ontstaan tijdens het werk?</a:t>
            </a:r>
          </a:p>
          <a:p>
            <a:r>
              <a:rPr lang="nl-NL" dirty="0" smtClean="0"/>
              <a:t>Met wie bespreek je de klacht?</a:t>
            </a:r>
          </a:p>
          <a:p>
            <a:r>
              <a:rPr lang="nl-NL" dirty="0" smtClean="0"/>
              <a:t>Wat kun je doen als je er samen niet uit komt?</a:t>
            </a:r>
            <a:br>
              <a:rPr lang="nl-NL" dirty="0" smtClean="0"/>
            </a:br>
            <a:r>
              <a:rPr lang="nl-NL" dirty="0" smtClean="0"/>
              <a:t>- </a:t>
            </a:r>
          </a:p>
          <a:p>
            <a:endParaRPr lang="nl-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04664"/>
            <a:ext cx="8229600" cy="1012974"/>
          </a:xfrm>
        </p:spPr>
        <p:txBody>
          <a:bodyPr/>
          <a:lstStyle/>
          <a:p>
            <a:r>
              <a:rPr lang="nl-NL" dirty="0" smtClean="0"/>
              <a:t>Filmpje:</a:t>
            </a:r>
            <a:endParaRPr lang="nl-NL" dirty="0"/>
          </a:p>
        </p:txBody>
      </p:sp>
      <p:sp>
        <p:nvSpPr>
          <p:cNvPr id="4" name="Tijdelijke aanduiding voor inhoud 3"/>
          <p:cNvSpPr>
            <a:spLocks noGrp="1"/>
          </p:cNvSpPr>
          <p:nvPr>
            <p:ph idx="1"/>
          </p:nvPr>
        </p:nvSpPr>
        <p:spPr/>
        <p:txBody>
          <a:bodyPr/>
          <a:lstStyle/>
          <a:p>
            <a:pPr>
              <a:buNone/>
            </a:pPr>
            <a:endParaRPr lang="nl-NL" dirty="0" smtClean="0"/>
          </a:p>
          <a:p>
            <a:pPr>
              <a:buNone/>
            </a:pPr>
            <a:r>
              <a:rPr lang="nl-NL" dirty="0" smtClean="0"/>
              <a:t>Kom jij er samen uit?</a:t>
            </a:r>
          </a:p>
          <a:p>
            <a:endParaRPr lang="nl-NL" dirty="0" smtClean="0">
              <a:hlinkClick r:id="rId3"/>
            </a:endParaRPr>
          </a:p>
          <a:p>
            <a:pPr>
              <a:buNone/>
            </a:pPr>
            <a:r>
              <a:rPr lang="nl-NL" dirty="0" smtClean="0">
                <a:hlinkClick r:id="rId3"/>
              </a:rPr>
              <a:t>https://youtu.be/2pD6Gcwgl_s</a:t>
            </a:r>
            <a:endParaRPr lang="nl-NL" dirty="0" smtClean="0"/>
          </a:p>
          <a:p>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normAutofit fontScale="92500" lnSpcReduction="10000"/>
          </a:bodyPr>
          <a:lstStyle/>
          <a:p>
            <a:pPr>
              <a:buNone/>
            </a:pPr>
            <a:r>
              <a:rPr lang="nl-NL" dirty="0" smtClean="0"/>
              <a:t>Hoe ga je in gesprek met deze klager?</a:t>
            </a:r>
          </a:p>
          <a:p>
            <a:pPr>
              <a:buNone/>
            </a:pPr>
            <a:endParaRPr lang="nl-NL" dirty="0" smtClean="0"/>
          </a:p>
          <a:p>
            <a:r>
              <a:rPr lang="nl-NL" dirty="0" smtClean="0"/>
              <a:t>Wat wil deze klager bereiken?</a:t>
            </a:r>
          </a:p>
          <a:p>
            <a:r>
              <a:rPr lang="nl-NL" dirty="0" smtClean="0"/>
              <a:t>Hoe kun je het vertrouwen van deze klager herstellen?</a:t>
            </a:r>
          </a:p>
          <a:p>
            <a:r>
              <a:rPr lang="nl-NL" dirty="0" smtClean="0"/>
              <a:t>Zijn er afspraken die je met de klager kunt maken?</a:t>
            </a:r>
          </a:p>
          <a:p>
            <a:pPr>
              <a:buNone/>
            </a:pPr>
            <a:r>
              <a:rPr lang="nl-NL" dirty="0" smtClean="0"/>
              <a:t> </a:t>
            </a:r>
          </a:p>
          <a:p>
            <a:pPr>
              <a:buNone/>
            </a:pPr>
            <a:r>
              <a:rPr lang="nl-NL" dirty="0" smtClean="0"/>
              <a:t>Gebruik de tips!</a:t>
            </a:r>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90600"/>
            <a:ext cx="8229600" cy="929640"/>
          </a:xfrm>
        </p:spPr>
        <p:txBody>
          <a:bodyPr>
            <a:normAutofit fontScale="90000"/>
          </a:bodyPr>
          <a:lstStyle/>
          <a:p>
            <a:r>
              <a:rPr lang="nl-NL" sz="4900" dirty="0" smtClean="0">
                <a:latin typeface="Arial" pitchFamily="34" charset="0"/>
                <a:ea typeface="ＭＳ Ｐゴシック" charset="0"/>
                <a:cs typeface="Arial" pitchFamily="34" charset="0"/>
              </a:rPr>
              <a:t>Meer tips </a:t>
            </a:r>
            <a:r>
              <a:rPr lang="nl-NL" sz="3600" dirty="0">
                <a:latin typeface="Comic Sans MS" charset="0"/>
                <a:ea typeface="ＭＳ Ｐゴシック" charset="0"/>
                <a:cs typeface="ＭＳ Ｐゴシック" charset="0"/>
              </a:rPr>
              <a:t/>
            </a:r>
            <a:br>
              <a:rPr lang="nl-NL" sz="3600" dirty="0">
                <a:latin typeface="Comic Sans MS" charset="0"/>
                <a:ea typeface="ＭＳ Ｐゴシック" charset="0"/>
                <a:cs typeface="ＭＳ Ｐゴシック" charset="0"/>
              </a:rPr>
            </a:br>
            <a:r>
              <a:rPr lang="nl-NL" dirty="0">
                <a:latin typeface="Comic Sans MS" charset="0"/>
                <a:ea typeface="ＭＳ Ｐゴシック" charset="0"/>
                <a:cs typeface="ＭＳ Ｐゴシック" charset="0"/>
              </a:rPr>
              <a:t/>
            </a:r>
            <a:br>
              <a:rPr lang="nl-NL" dirty="0">
                <a:latin typeface="Comic Sans MS" charset="0"/>
                <a:ea typeface="ＭＳ Ｐゴシック" charset="0"/>
                <a:cs typeface="ＭＳ Ｐゴシック" charset="0"/>
              </a:rPr>
            </a:br>
            <a:endParaRPr lang="nl-NL" dirty="0"/>
          </a:p>
        </p:txBody>
      </p:sp>
      <p:sp>
        <p:nvSpPr>
          <p:cNvPr id="3" name="Tijdelijke aanduiding voor inhoud 2"/>
          <p:cNvSpPr>
            <a:spLocks noGrp="1"/>
          </p:cNvSpPr>
          <p:nvPr>
            <p:ph idx="1"/>
          </p:nvPr>
        </p:nvSpPr>
        <p:spPr>
          <a:xfrm>
            <a:off x="467544" y="1463040"/>
            <a:ext cx="8229600" cy="4807923"/>
          </a:xfrm>
        </p:spPr>
        <p:txBody>
          <a:bodyPr>
            <a:normAutofit lnSpcReduction="10000"/>
          </a:bodyPr>
          <a:lstStyle/>
          <a:p>
            <a:pPr marL="457200" indent="-457200">
              <a:buFont typeface="+mj-lt"/>
              <a:buAutoNum type="arabicPeriod"/>
              <a:defRPr/>
            </a:pPr>
            <a:r>
              <a:rPr lang="nl-NL" sz="2000" dirty="0">
                <a:latin typeface="Arial" pitchFamily="34" charset="0"/>
                <a:ea typeface="ＭＳ Ｐゴシック" charset="0"/>
                <a:cs typeface="Arial" pitchFamily="34" charset="0"/>
              </a:rPr>
              <a:t>Gun jezelf (“in stilte”) een eerste reactie.</a:t>
            </a:r>
          </a:p>
          <a:p>
            <a:pPr marL="457200" indent="-457200">
              <a:buFont typeface="+mj-lt"/>
              <a:buAutoNum type="arabicPeriod"/>
              <a:defRPr/>
            </a:pPr>
            <a:r>
              <a:rPr lang="nl-NL" sz="2000" dirty="0">
                <a:latin typeface="Arial" pitchFamily="34" charset="0"/>
                <a:ea typeface="ＭＳ Ｐゴシック" charset="0"/>
                <a:cs typeface="Arial" pitchFamily="34" charset="0"/>
              </a:rPr>
              <a:t>Ga niet direct in de verdediging, maar stel (open) vragen.</a:t>
            </a:r>
          </a:p>
          <a:p>
            <a:pPr marL="457200" indent="-457200">
              <a:buFont typeface="+mj-lt"/>
              <a:buAutoNum type="arabicPeriod"/>
              <a:defRPr/>
            </a:pPr>
            <a:r>
              <a:rPr lang="nl-NL" sz="2000" dirty="0">
                <a:latin typeface="Arial" pitchFamily="34" charset="0"/>
                <a:ea typeface="ＭＳ Ｐゴシック" charset="0"/>
                <a:cs typeface="Arial" pitchFamily="34" charset="0"/>
              </a:rPr>
              <a:t>Laat merken dat je luistert, vooral aan de telefoon.</a:t>
            </a:r>
          </a:p>
          <a:p>
            <a:pPr marL="457200" indent="-457200">
              <a:buFont typeface="+mj-lt"/>
              <a:buAutoNum type="arabicPeriod"/>
              <a:defRPr/>
            </a:pPr>
            <a:r>
              <a:rPr lang="nl-NL" sz="2000" dirty="0">
                <a:latin typeface="Arial" pitchFamily="34" charset="0"/>
                <a:ea typeface="ＭＳ Ｐゴシック" charset="0"/>
                <a:cs typeface="Arial" pitchFamily="34" charset="0"/>
              </a:rPr>
              <a:t>Benoem het gevoel bij de ander (teleurstelling, boosheid).</a:t>
            </a:r>
          </a:p>
          <a:p>
            <a:pPr marL="457200" indent="-457200">
              <a:buFont typeface="+mj-lt"/>
              <a:buAutoNum type="arabicPeriod"/>
              <a:defRPr/>
            </a:pPr>
            <a:r>
              <a:rPr lang="nl-NL" sz="2000" dirty="0">
                <a:latin typeface="Arial" pitchFamily="34" charset="0"/>
                <a:ea typeface="ＭＳ Ｐゴシック" charset="0"/>
                <a:cs typeface="Arial" pitchFamily="34" charset="0"/>
              </a:rPr>
              <a:t>Laat de ander zijn verhaal doen, maar onderbreek als hij/zij in herhaling vervalt.</a:t>
            </a:r>
          </a:p>
          <a:p>
            <a:pPr marL="457200" indent="-457200">
              <a:buFont typeface="+mj-lt"/>
              <a:buAutoNum type="arabicPeriod"/>
              <a:defRPr/>
            </a:pPr>
            <a:r>
              <a:rPr lang="nl-NL" sz="2000" dirty="0" smtClean="0">
                <a:latin typeface="Arial" pitchFamily="34" charset="0"/>
                <a:ea typeface="ＭＳ Ｐゴシック" charset="0"/>
                <a:cs typeface="Arial" pitchFamily="34" charset="0"/>
              </a:rPr>
              <a:t>Probeer </a:t>
            </a:r>
            <a:r>
              <a:rPr lang="nl-NL" sz="2000" dirty="0">
                <a:latin typeface="Arial" pitchFamily="34" charset="0"/>
                <a:ea typeface="ＭＳ Ｐゴシック" charset="0"/>
                <a:cs typeface="Arial" pitchFamily="34" charset="0"/>
              </a:rPr>
              <a:t>er achter te komen wat </a:t>
            </a:r>
            <a:r>
              <a:rPr lang="nl-NL" sz="2000" dirty="0" smtClean="0">
                <a:latin typeface="Arial" pitchFamily="34" charset="0"/>
                <a:ea typeface="ＭＳ Ｐゴシック" charset="0"/>
                <a:cs typeface="Arial" pitchFamily="34" charset="0"/>
              </a:rPr>
              <a:t>“</a:t>
            </a:r>
            <a:r>
              <a:rPr lang="nl-NL" sz="2000" dirty="0">
                <a:latin typeface="Arial" pitchFamily="34" charset="0"/>
                <a:ea typeface="ＭＳ Ｐゴシック" charset="0"/>
                <a:cs typeface="Arial" pitchFamily="34" charset="0"/>
              </a:rPr>
              <a:t>de </a:t>
            </a:r>
            <a:r>
              <a:rPr lang="nl-NL" sz="2000" dirty="0" smtClean="0">
                <a:latin typeface="Arial" pitchFamily="34" charset="0"/>
                <a:ea typeface="ＭＳ Ｐゴシック" charset="0"/>
                <a:cs typeface="Arial" pitchFamily="34" charset="0"/>
              </a:rPr>
              <a:t>klager” precies </a:t>
            </a:r>
            <a:r>
              <a:rPr lang="nl-NL" sz="2000" dirty="0">
                <a:latin typeface="Arial" pitchFamily="34" charset="0"/>
                <a:ea typeface="ＭＳ Ｐゴシック" charset="0"/>
                <a:cs typeface="Arial" pitchFamily="34" charset="0"/>
              </a:rPr>
              <a:t>wil bereiken.</a:t>
            </a:r>
          </a:p>
          <a:p>
            <a:pPr marL="457200" indent="-457200">
              <a:buFont typeface="+mj-lt"/>
              <a:buAutoNum type="arabicPeriod"/>
              <a:defRPr/>
            </a:pPr>
            <a:r>
              <a:rPr lang="nl-NL" sz="2000" dirty="0">
                <a:latin typeface="Arial" pitchFamily="34" charset="0"/>
                <a:ea typeface="ＭＳ Ｐゴシック" charset="0"/>
                <a:cs typeface="Arial" pitchFamily="34" charset="0"/>
              </a:rPr>
              <a:t>Maak heldere en haalbare afspraken over het vervolg: wie doet wat, waar en </a:t>
            </a:r>
            <a:r>
              <a:rPr lang="nl-NL" sz="2000" dirty="0" smtClean="0">
                <a:latin typeface="Arial" pitchFamily="34" charset="0"/>
                <a:ea typeface="ＭＳ Ｐゴシック" charset="0"/>
                <a:cs typeface="Arial" pitchFamily="34" charset="0"/>
              </a:rPr>
              <a:t>wanneer.</a:t>
            </a:r>
            <a:endParaRPr lang="nl-NL" sz="2000" dirty="0">
              <a:latin typeface="Arial" pitchFamily="34" charset="0"/>
              <a:ea typeface="ＭＳ Ｐゴシック" charset="0"/>
              <a:cs typeface="Arial" pitchFamily="34" charset="0"/>
            </a:endParaRPr>
          </a:p>
          <a:p>
            <a:pPr marL="457200" indent="-457200">
              <a:buFont typeface="+mj-lt"/>
              <a:buAutoNum type="arabicPeriod"/>
              <a:defRPr/>
            </a:pPr>
            <a:r>
              <a:rPr lang="nl-NL" sz="2000" dirty="0" smtClean="0">
                <a:latin typeface="Arial" pitchFamily="34" charset="0"/>
                <a:ea typeface="ＭＳ Ｐゴシック" charset="0"/>
                <a:cs typeface="Arial" pitchFamily="34" charset="0"/>
              </a:rPr>
              <a:t>Maak </a:t>
            </a:r>
            <a:r>
              <a:rPr lang="nl-NL" sz="2000" dirty="0">
                <a:latin typeface="Arial" pitchFamily="34" charset="0"/>
                <a:ea typeface="ＭＳ Ｐゴシック" charset="0"/>
                <a:cs typeface="Arial" pitchFamily="34" charset="0"/>
              </a:rPr>
              <a:t>onderscheid in kritiek op je persoon en op je functie</a:t>
            </a:r>
            <a:r>
              <a:rPr lang="nl-NL" sz="2000" dirty="0" smtClean="0">
                <a:latin typeface="Arial" pitchFamily="34" charset="0"/>
                <a:ea typeface="ＭＳ Ｐゴシック" charset="0"/>
                <a:cs typeface="Arial" pitchFamily="34" charset="0"/>
              </a:rPr>
              <a:t>.</a:t>
            </a:r>
          </a:p>
          <a:p>
            <a:pPr marL="457200" indent="-457200">
              <a:buNone/>
              <a:defRPr/>
            </a:pPr>
            <a:endParaRPr lang="nl-NL" sz="1600" dirty="0">
              <a:latin typeface="Arial" pitchFamily="34" charset="0"/>
              <a:ea typeface="ＭＳ Ｐゴシック" charset="0"/>
              <a:cs typeface="Arial" pitchFamily="34" charset="0"/>
            </a:endParaRPr>
          </a:p>
          <a:p>
            <a:pPr>
              <a:buNone/>
            </a:pPr>
            <a:r>
              <a:rPr lang="nl-NL" sz="2800" b="1" dirty="0" smtClean="0"/>
              <a:t>Kom je er samen niet uit? </a:t>
            </a:r>
          </a:p>
          <a:p>
            <a:pPr>
              <a:buNone/>
            </a:pPr>
            <a:r>
              <a:rPr lang="nl-NL" sz="2800" b="1" dirty="0" smtClean="0"/>
              <a:t>Verwijs door naar de klachtenfunctionaris.</a:t>
            </a:r>
          </a:p>
        </p:txBody>
      </p:sp>
    </p:spTree>
    <p:extLst>
      <p:ext uri="{BB962C8B-B14F-4D97-AF65-F5344CB8AC3E}">
        <p14:creationId xmlns:p14="http://schemas.microsoft.com/office/powerpoint/2010/main" xmlns="" val="3030493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08720"/>
            <a:ext cx="8229600" cy="1143000"/>
          </a:xfrm>
        </p:spPr>
        <p:txBody>
          <a:bodyPr/>
          <a:lstStyle/>
          <a:p>
            <a:r>
              <a:rPr lang="nl-NL" dirty="0" smtClean="0"/>
              <a:t>De kleuren van een dauwdruppel</a:t>
            </a:r>
            <a:endParaRPr lang="nl-NL"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181225" y="2496344"/>
            <a:ext cx="4781550" cy="2733675"/>
          </a:xfrm>
          <a:prstGeom prst="rect">
            <a:avLst/>
          </a:prstGeom>
          <a:noFill/>
          <a:ln w="9525">
            <a:noFill/>
            <a:miter lim="800000"/>
            <a:headEnd/>
            <a:tailEnd/>
          </a:ln>
        </p:spPr>
      </p:pic>
      <p:sp>
        <p:nvSpPr>
          <p:cNvPr id="4" name="Tekstvak 3"/>
          <p:cNvSpPr txBox="1"/>
          <p:nvPr/>
        </p:nvSpPr>
        <p:spPr>
          <a:xfrm>
            <a:off x="2195736" y="5445224"/>
            <a:ext cx="4752528" cy="646331"/>
          </a:xfrm>
          <a:prstGeom prst="rect">
            <a:avLst/>
          </a:prstGeom>
          <a:noFill/>
        </p:spPr>
        <p:txBody>
          <a:bodyPr wrap="square" rtlCol="0">
            <a:spAutoFit/>
          </a:bodyPr>
          <a:lstStyle/>
          <a:p>
            <a:r>
              <a:rPr lang="nl-NL" dirty="0" smtClean="0"/>
              <a:t>Onvrede vanuit verschillende perspectieven bekijken.</a:t>
            </a:r>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lgn="ctr">
              <a:buNone/>
              <a:defRPr/>
            </a:pPr>
            <a:r>
              <a:rPr lang="nl-NL" dirty="0">
                <a:solidFill>
                  <a:srgbClr val="FF9933"/>
                </a:solidFill>
                <a:latin typeface="Comic Sans MS" charset="0"/>
                <a:ea typeface="ＭＳ Ｐゴシック" charset="0"/>
                <a:cs typeface="ＭＳ Ｐゴシック" charset="0"/>
              </a:rPr>
              <a:t>	</a:t>
            </a:r>
            <a:r>
              <a:rPr lang="nl-NL" sz="4800" b="1" dirty="0" smtClean="0">
                <a:solidFill>
                  <a:srgbClr val="99CC00"/>
                </a:solidFill>
                <a:latin typeface="Comic Sans MS" charset="0"/>
                <a:ea typeface="ＭＳ Ｐゴシック" charset="0"/>
                <a:cs typeface="ＭＳ Ｐゴシック" charset="0"/>
              </a:rPr>
              <a:t>Problemen</a:t>
            </a:r>
            <a:endParaRPr lang="nl-NL" sz="4800" b="1" dirty="0">
              <a:solidFill>
                <a:srgbClr val="99CC00"/>
              </a:solidFill>
              <a:latin typeface="Comic Sans MS" charset="0"/>
              <a:ea typeface="ＭＳ Ｐゴシック" charset="0"/>
              <a:cs typeface="ＭＳ Ｐゴシック" charset="0"/>
            </a:endParaRPr>
          </a:p>
          <a:p>
            <a:pPr algn="ctr">
              <a:buNone/>
              <a:defRPr/>
            </a:pPr>
            <a:r>
              <a:rPr lang="nl-NL" sz="4800" b="1" dirty="0">
                <a:solidFill>
                  <a:srgbClr val="99CC00"/>
                </a:solidFill>
                <a:latin typeface="Comic Sans MS" charset="0"/>
                <a:ea typeface="ＭＳ Ｐゴシック" charset="0"/>
                <a:cs typeface="ＭＳ Ｐゴシック" charset="0"/>
              </a:rPr>
              <a:t>	</a:t>
            </a:r>
            <a:r>
              <a:rPr lang="nl-NL" sz="4800" b="1" dirty="0" smtClean="0">
                <a:solidFill>
                  <a:srgbClr val="99CC00"/>
                </a:solidFill>
                <a:latin typeface="Comic Sans MS" charset="0"/>
                <a:ea typeface="ＭＳ Ｐゴシック" charset="0"/>
                <a:cs typeface="ＭＳ Ｐゴシック" charset="0"/>
              </a:rPr>
              <a:t>los </a:t>
            </a:r>
            <a:r>
              <a:rPr lang="nl-NL" sz="4800" b="1" dirty="0">
                <a:solidFill>
                  <a:srgbClr val="99CC00"/>
                </a:solidFill>
                <a:latin typeface="Comic Sans MS" charset="0"/>
                <a:ea typeface="ＭＳ Ｐゴシック" charset="0"/>
                <a:cs typeface="ＭＳ Ｐゴシック" charset="0"/>
              </a:rPr>
              <a:t>je het beste op </a:t>
            </a:r>
          </a:p>
          <a:p>
            <a:pPr algn="ctr">
              <a:buNone/>
              <a:defRPr/>
            </a:pPr>
            <a:r>
              <a:rPr lang="nl-NL" sz="4800" b="1" dirty="0">
                <a:solidFill>
                  <a:srgbClr val="99CC00"/>
                </a:solidFill>
                <a:latin typeface="Comic Sans MS" charset="0"/>
                <a:ea typeface="ＭＳ Ｐゴシック" charset="0"/>
                <a:cs typeface="ＭＳ Ｐゴシック" charset="0"/>
              </a:rPr>
              <a:t>	</a:t>
            </a:r>
            <a:r>
              <a:rPr lang="nl-NL" sz="4800" b="1" dirty="0" smtClean="0">
                <a:solidFill>
                  <a:srgbClr val="99CC00"/>
                </a:solidFill>
                <a:latin typeface="Comic Sans MS" charset="0"/>
                <a:ea typeface="ＭＳ Ｐゴシック" charset="0"/>
                <a:cs typeface="ＭＳ Ｐゴシック" charset="0"/>
              </a:rPr>
              <a:t>als </a:t>
            </a:r>
            <a:r>
              <a:rPr lang="nl-NL" sz="4800" b="1" dirty="0">
                <a:solidFill>
                  <a:srgbClr val="99CC00"/>
                </a:solidFill>
                <a:latin typeface="Comic Sans MS" charset="0"/>
                <a:ea typeface="ＭＳ Ｐゴシック" charset="0"/>
                <a:cs typeface="ＭＳ Ｐゴシック" charset="0"/>
              </a:rPr>
              <a:t>ze er nog </a:t>
            </a:r>
            <a:r>
              <a:rPr lang="nl-NL" sz="4800" b="1" dirty="0" smtClean="0">
                <a:solidFill>
                  <a:srgbClr val="99CC00"/>
                </a:solidFill>
                <a:latin typeface="Comic Sans MS" charset="0"/>
                <a:ea typeface="ＭＳ Ｐゴシック" charset="0"/>
                <a:cs typeface="ＭＳ Ｐゴシック" charset="0"/>
              </a:rPr>
              <a:t>niet zijn</a:t>
            </a:r>
            <a:endParaRPr lang="nl-NL" sz="4800" b="1" dirty="0">
              <a:solidFill>
                <a:srgbClr val="99CC00"/>
              </a:solidFill>
              <a:latin typeface="Comic Sans MS" charset="0"/>
              <a:ea typeface="ＭＳ Ｐゴシック" charset="0"/>
              <a:cs typeface="ＭＳ Ｐゴシック" charset="0"/>
            </a:endParaRPr>
          </a:p>
          <a:p>
            <a:endParaRPr lang="nl-NL" dirty="0"/>
          </a:p>
        </p:txBody>
      </p:sp>
    </p:spTree>
    <p:extLst>
      <p:ext uri="{BB962C8B-B14F-4D97-AF65-F5344CB8AC3E}">
        <p14:creationId xmlns:p14="http://schemas.microsoft.com/office/powerpoint/2010/main" xmlns="" val="33018913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340768"/>
            <a:ext cx="8229600" cy="720080"/>
          </a:xfrm>
        </p:spPr>
        <p:txBody>
          <a:bodyPr>
            <a:normAutofit fontScale="90000"/>
          </a:bodyPr>
          <a:lstStyle/>
          <a:p>
            <a:r>
              <a:rPr lang="nl-NL" sz="4900" b="1" dirty="0" smtClean="0">
                <a:latin typeface="Arial" pitchFamily="34" charset="0"/>
                <a:ea typeface="ＭＳ Ｐゴシック" charset="0"/>
                <a:cs typeface="Arial" pitchFamily="34" charset="0"/>
              </a:rPr>
              <a:t>Klachten </a:t>
            </a:r>
            <a:r>
              <a:rPr lang="nl-NL" sz="4900" b="1" dirty="0">
                <a:latin typeface="Arial" pitchFamily="34" charset="0"/>
                <a:ea typeface="ＭＳ Ｐゴシック" charset="0"/>
                <a:cs typeface="Arial" pitchFamily="34" charset="0"/>
              </a:rPr>
              <a:t>voorkomen</a:t>
            </a:r>
            <a:r>
              <a:rPr lang="nl-NL" sz="4000" b="1" i="1" dirty="0">
                <a:latin typeface="Comic Sans MS" charset="0"/>
                <a:ea typeface="ＭＳ Ｐゴシック" charset="0"/>
                <a:cs typeface="Comic Sans MS" charset="0"/>
              </a:rPr>
              <a:t/>
            </a:r>
            <a:br>
              <a:rPr lang="nl-NL" sz="4000" b="1" i="1" dirty="0">
                <a:latin typeface="Comic Sans MS" charset="0"/>
                <a:ea typeface="ＭＳ Ｐゴシック" charset="0"/>
                <a:cs typeface="Comic Sans MS" charset="0"/>
              </a:rPr>
            </a:br>
            <a:r>
              <a:rPr lang="nl-NL" dirty="0">
                <a:latin typeface="Comic Sans MS" charset="0"/>
                <a:ea typeface="ＭＳ Ｐゴシック" charset="0"/>
                <a:cs typeface="Comic Sans MS" charset="0"/>
              </a:rPr>
              <a:t/>
            </a:r>
            <a:br>
              <a:rPr lang="nl-NL" dirty="0">
                <a:latin typeface="Comic Sans MS" charset="0"/>
                <a:ea typeface="ＭＳ Ｐゴシック" charset="0"/>
                <a:cs typeface="Comic Sans MS" charset="0"/>
              </a:rPr>
            </a:br>
            <a:endParaRPr lang="nl-NL" dirty="0"/>
          </a:p>
        </p:txBody>
      </p:sp>
      <p:sp>
        <p:nvSpPr>
          <p:cNvPr id="3" name="Tijdelijke aanduiding voor inhoud 2"/>
          <p:cNvSpPr>
            <a:spLocks noGrp="1"/>
          </p:cNvSpPr>
          <p:nvPr>
            <p:ph idx="1"/>
          </p:nvPr>
        </p:nvSpPr>
        <p:spPr>
          <a:xfrm>
            <a:off x="467544" y="1423824"/>
            <a:ext cx="8229600" cy="4637112"/>
          </a:xfrm>
        </p:spPr>
        <p:txBody>
          <a:bodyPr>
            <a:normAutofit lnSpcReduction="10000"/>
          </a:bodyPr>
          <a:lstStyle/>
          <a:p>
            <a:pPr>
              <a:buFontTx/>
              <a:buNone/>
              <a:defRPr/>
            </a:pPr>
            <a:r>
              <a:rPr lang="nl-NL" sz="2400" dirty="0" smtClean="0">
                <a:latin typeface="Arial" pitchFamily="34" charset="0"/>
                <a:ea typeface="ＭＳ Ｐゴシック" charset="0"/>
                <a:cs typeface="Arial" pitchFamily="34" charset="0"/>
              </a:rPr>
              <a:t> </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verplaats je in situatie/gevoelens van de cliënt of diens vertegenwoordiger</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bedenk dat een cliënt in een afhankelijke situatie verkeert</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let erop dat informatie die je geeft, aansluit op wat de cliënt op dat moment wil weten en kan begrijpen</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neem de wens van de cliënt als uitgangspunt, wees er alert op om het niet zelf in te vullen</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let steeds op signalen van onvrede, negeer ze niet </a:t>
            </a:r>
            <a:endParaRPr lang="nl-NL" sz="2400" i="1" dirty="0">
              <a:latin typeface="Arial" pitchFamily="34" charset="0"/>
              <a:ea typeface="ＭＳ Ｐゴシック" charset="0"/>
              <a:cs typeface="Arial" pitchFamily="34" charset="0"/>
            </a:endParaRPr>
          </a:p>
          <a:p>
            <a:pPr>
              <a:defRPr/>
            </a:pPr>
            <a:r>
              <a:rPr lang="nl-NL" sz="2400" dirty="0">
                <a:latin typeface="Arial" pitchFamily="34" charset="0"/>
                <a:ea typeface="ＭＳ Ｐゴシック" charset="0"/>
                <a:cs typeface="Arial" pitchFamily="34" charset="0"/>
              </a:rPr>
              <a:t>vraag regelmatig expliciet of de zorg nog goed aansluit bij de wens/verwachting van de cliënt </a:t>
            </a:r>
            <a:endParaRPr lang="nl-NL" sz="2400" i="1" dirty="0">
              <a:latin typeface="Arial" pitchFamily="34" charset="0"/>
              <a:ea typeface="ＭＳ Ｐゴシック" charset="0"/>
              <a:cs typeface="Arial" pitchFamily="34" charset="0"/>
            </a:endParaRPr>
          </a:p>
          <a:p>
            <a:endParaRPr lang="nl-NL" dirty="0"/>
          </a:p>
        </p:txBody>
      </p:sp>
    </p:spTree>
    <p:extLst>
      <p:ext uri="{BB962C8B-B14F-4D97-AF65-F5344CB8AC3E}">
        <p14:creationId xmlns:p14="http://schemas.microsoft.com/office/powerpoint/2010/main" xmlns="" val="1589521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81000"/>
            <a:ext cx="8229600" cy="1143000"/>
          </a:xfrm>
        </p:spPr>
        <p:txBody>
          <a:bodyPr/>
          <a:lstStyle/>
          <a:p>
            <a:r>
              <a:rPr lang="nl-NL" dirty="0" smtClean="0">
                <a:solidFill>
                  <a:schemeClr val="tx1"/>
                </a:solidFill>
              </a:rPr>
              <a:t>Vragen?</a:t>
            </a:r>
          </a:p>
        </p:txBody>
      </p:sp>
      <p:sp>
        <p:nvSpPr>
          <p:cNvPr id="3" name="Tijdelijke aanduiding voor inhoud 2"/>
          <p:cNvSpPr>
            <a:spLocks noGrp="1"/>
          </p:cNvSpPr>
          <p:nvPr>
            <p:ph idx="1"/>
          </p:nvPr>
        </p:nvSpPr>
        <p:spPr>
          <a:xfrm>
            <a:off x="457200" y="1447800"/>
            <a:ext cx="8229600" cy="4373881"/>
          </a:xfrm>
        </p:spPr>
        <p:txBody>
          <a:bodyPr>
            <a:normAutofit/>
          </a:bodyPr>
          <a:lstStyle/>
          <a:p>
            <a:pPr>
              <a:buNone/>
            </a:pPr>
            <a:endParaRPr lang="nl-NL" sz="2800" dirty="0" smtClean="0"/>
          </a:p>
          <a:p>
            <a:pPr>
              <a:buNone/>
            </a:pPr>
            <a:r>
              <a:rPr lang="nl-NL" sz="2800" dirty="0" smtClean="0">
                <a:latin typeface="Comic Sans MS" pitchFamily="66" charset="0"/>
              </a:rPr>
              <a:t>Een </a:t>
            </a:r>
            <a:r>
              <a:rPr lang="nl-NL" sz="3600" dirty="0" smtClean="0">
                <a:latin typeface="Comic Sans MS" pitchFamily="66" charset="0"/>
              </a:rPr>
              <a:t>tevreden</a:t>
            </a:r>
            <a:r>
              <a:rPr lang="nl-NL" sz="2800" dirty="0" smtClean="0">
                <a:latin typeface="Comic Sans MS" pitchFamily="66" charset="0"/>
              </a:rPr>
              <a:t> patiënt is gewoon tevreden</a:t>
            </a:r>
          </a:p>
          <a:p>
            <a:pPr>
              <a:buNone/>
            </a:pPr>
            <a:endParaRPr lang="nl-NL" sz="2800" dirty="0" smtClean="0">
              <a:latin typeface="Comic Sans MS" pitchFamily="66" charset="0"/>
            </a:endParaRPr>
          </a:p>
          <a:p>
            <a:pPr>
              <a:buNone/>
            </a:pPr>
            <a:r>
              <a:rPr lang="nl-NL" sz="2800" dirty="0" smtClean="0">
                <a:latin typeface="Comic Sans MS" pitchFamily="66" charset="0"/>
              </a:rPr>
              <a:t>Een ontevreden patiënt</a:t>
            </a:r>
          </a:p>
          <a:p>
            <a:pPr>
              <a:buNone/>
            </a:pPr>
            <a:r>
              <a:rPr lang="nl-NL" sz="2800" dirty="0" smtClean="0">
                <a:latin typeface="Comic Sans MS" pitchFamily="66" charset="0"/>
              </a:rPr>
              <a:t>wiens klacht goed behandeld is</a:t>
            </a:r>
          </a:p>
          <a:p>
            <a:pPr>
              <a:buNone/>
            </a:pPr>
            <a:r>
              <a:rPr lang="nl-NL" sz="2800" dirty="0" smtClean="0">
                <a:latin typeface="Comic Sans MS" pitchFamily="66" charset="0"/>
              </a:rPr>
              <a:t>is positiever </a:t>
            </a:r>
          </a:p>
          <a:p>
            <a:pPr>
              <a:buNone/>
            </a:pPr>
            <a:r>
              <a:rPr lang="nl-NL" sz="2800" dirty="0" smtClean="0">
                <a:latin typeface="Comic Sans MS" pitchFamily="66" charset="0"/>
              </a:rPr>
              <a:t>dan een tevreden patiënt</a:t>
            </a:r>
          </a:p>
          <a:p>
            <a:pPr>
              <a:buNone/>
            </a:pPr>
            <a:r>
              <a:rPr lang="nl-NL" sz="2800" dirty="0" smtClean="0"/>
              <a:t>		</a:t>
            </a:r>
          </a:p>
          <a:p>
            <a:pPr>
              <a:buNone/>
            </a:pPr>
            <a:endParaRPr lang="nl-NL" dirty="0" smtClean="0"/>
          </a:p>
        </p:txBody>
      </p:sp>
      <p:pic>
        <p:nvPicPr>
          <p:cNvPr id="7170" name="Picture 2" descr="http://ascelin.com/images3/oudere-dames/oudere-dames-71_9.jpg"/>
          <p:cNvPicPr>
            <a:picLocks noChangeAspect="1" noChangeArrowheads="1"/>
          </p:cNvPicPr>
          <p:nvPr/>
        </p:nvPicPr>
        <p:blipFill>
          <a:blip r:embed="rId3" cstate="print"/>
          <a:srcRect/>
          <a:stretch>
            <a:fillRect/>
          </a:stretch>
        </p:blipFill>
        <p:spPr bwMode="auto">
          <a:xfrm>
            <a:off x="5949672" y="2793112"/>
            <a:ext cx="1874925" cy="28083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p:cTn id="1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3" end="3"/>
                                            </p:txEl>
                                          </p:spTgt>
                                        </p:tgtEl>
                                      </p:cBhvr>
                                    </p:animEffect>
                                  </p:childTnLst>
                                </p:cTn>
                              </p:par>
                              <p:par>
                                <p:cTn id="14" presetID="55"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4" end="4"/>
                                            </p:txEl>
                                          </p:spTgt>
                                        </p:tgtEl>
                                      </p:cBhvr>
                                    </p:animEffect>
                                  </p:childTnLst>
                                </p:cTn>
                              </p:par>
                              <p:par>
                                <p:cTn id="19" presetID="55"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5" end="5"/>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p:cTn id="26"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Bereikbaarheid </a:t>
            </a:r>
            <a:br>
              <a:rPr lang="nl-NL" b="1" dirty="0" smtClean="0"/>
            </a:br>
            <a:r>
              <a:rPr lang="nl-NL" b="1" dirty="0" smtClean="0"/>
              <a:t/>
            </a:r>
            <a:br>
              <a:rPr lang="nl-NL" b="1" dirty="0" smtClean="0"/>
            </a:br>
            <a:r>
              <a:rPr lang="nl-NL" b="1" dirty="0" smtClean="0"/>
              <a:t/>
            </a:r>
            <a:br>
              <a:rPr lang="nl-NL" b="1" dirty="0" smtClean="0"/>
            </a:br>
            <a:r>
              <a:rPr lang="nl-NL" b="1" dirty="0" smtClean="0"/>
              <a:t/>
            </a:r>
            <a:br>
              <a:rPr lang="nl-NL" b="1" dirty="0" smtClean="0"/>
            </a:br>
            <a:r>
              <a:rPr lang="nl-NL" b="1" dirty="0" err="1" smtClean="0"/>
              <a:t>Bereikbaarheid</a:t>
            </a:r>
            <a:r>
              <a:rPr lang="nl-NL" b="1" dirty="0" smtClean="0"/>
              <a:t> klachtenfunctionaris</a:t>
            </a:r>
            <a:r>
              <a:rPr lang="nl-NL" dirty="0" smtClean="0"/>
              <a:t/>
            </a:r>
            <a:br>
              <a:rPr lang="nl-NL" dirty="0" smtClean="0"/>
            </a:br>
            <a:r>
              <a:rPr lang="nl-NL" dirty="0" smtClean="0"/>
              <a:t> </a:t>
            </a:r>
            <a:endParaRPr lang="nl-NL" dirty="0"/>
          </a:p>
        </p:txBody>
      </p:sp>
      <p:sp>
        <p:nvSpPr>
          <p:cNvPr id="3" name="Tijdelijke aanduiding voor inhoud 2"/>
          <p:cNvSpPr>
            <a:spLocks noGrp="1"/>
          </p:cNvSpPr>
          <p:nvPr>
            <p:ph idx="1"/>
          </p:nvPr>
        </p:nvSpPr>
        <p:spPr/>
        <p:txBody>
          <a:bodyPr/>
          <a:lstStyle/>
          <a:p>
            <a:endParaRPr lang="nl-NL" i="1" dirty="0" smtClean="0"/>
          </a:p>
          <a:p>
            <a:endParaRPr lang="nl-NL" dirty="0" smtClean="0"/>
          </a:p>
          <a:p>
            <a:r>
              <a:rPr lang="nl-NL" dirty="0" smtClean="0"/>
              <a:t>Mirjam </a:t>
            </a:r>
            <a:r>
              <a:rPr lang="nl-NL" dirty="0" err="1" smtClean="0"/>
              <a:t>Steenbrugge</a:t>
            </a:r>
            <a:endParaRPr lang="nl-NL" dirty="0" smtClean="0"/>
          </a:p>
          <a:p>
            <a:r>
              <a:rPr lang="nl-NL" dirty="0" smtClean="0"/>
              <a:t>06-83521565</a:t>
            </a:r>
            <a:endParaRPr lang="nl-NL" i="1" dirty="0" smtClean="0"/>
          </a:p>
          <a:p>
            <a:r>
              <a:rPr lang="nl-NL" dirty="0" smtClean="0">
                <a:hlinkClick r:id="rId3"/>
              </a:rPr>
              <a:t>klachtenfunctionaris@</a:t>
            </a:r>
            <a:r>
              <a:rPr lang="nl-NL" dirty="0" err="1" smtClean="0">
                <a:hlinkClick r:id="rId3"/>
              </a:rPr>
              <a:t>opella.nl</a:t>
            </a:r>
            <a:endParaRPr lang="nl-NL" dirty="0" smtClean="0"/>
          </a:p>
          <a:p>
            <a:endParaRPr lang="nl-NL" i="1" dirty="0" smtClean="0"/>
          </a:p>
          <a:p>
            <a:r>
              <a:rPr lang="nl-NL" i="1" dirty="0" smtClean="0">
                <a:hlinkClick r:id="rId4"/>
              </a:rPr>
              <a:t>Opella klachtenregeling</a:t>
            </a:r>
            <a:endParaRPr lang="nl-NL" i="1" dirty="0" smtClean="0"/>
          </a:p>
          <a:p>
            <a:endParaRPr lang="nl-NL" i="1" dirty="0" smtClean="0"/>
          </a:p>
          <a:p>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a:t>
            </a:r>
            <a:endParaRPr lang="nl-NL" dirty="0"/>
          </a:p>
        </p:txBody>
      </p:sp>
      <p:sp>
        <p:nvSpPr>
          <p:cNvPr id="3" name="Tijdelijke aanduiding voor inhoud 2"/>
          <p:cNvSpPr>
            <a:spLocks noGrp="1"/>
          </p:cNvSpPr>
          <p:nvPr>
            <p:ph idx="1"/>
          </p:nvPr>
        </p:nvSpPr>
        <p:spPr>
          <a:xfrm>
            <a:off x="441960" y="1386840"/>
            <a:ext cx="8229600" cy="4525963"/>
          </a:xfrm>
        </p:spPr>
        <p:txBody>
          <a:bodyPr/>
          <a:lstStyle/>
          <a:p>
            <a:r>
              <a:rPr lang="nl-NL" dirty="0" smtClean="0"/>
              <a:t>Heb je wel eens te maken gehad met een ontevreden klant?</a:t>
            </a:r>
          </a:p>
          <a:p>
            <a:r>
              <a:rPr lang="nl-NL" dirty="0" smtClean="0"/>
              <a:t>Heb je het kunnen oplossen?</a:t>
            </a:r>
          </a:p>
          <a:p>
            <a:r>
              <a:rPr lang="nl-NL" dirty="0" smtClean="0"/>
              <a:t>Heb je wel eens te maken gehad met een klacht?</a:t>
            </a:r>
          </a:p>
          <a:p>
            <a:r>
              <a:rPr lang="nl-NL" dirty="0" smtClean="0"/>
              <a:t>Heb je de klacht kunnen oplossen?</a:t>
            </a:r>
          </a:p>
          <a:p>
            <a:r>
              <a:rPr lang="nl-NL" dirty="0" smtClean="0"/>
              <a:t>Klacht/verbeterpunten gedeeld met collega’s? </a:t>
            </a:r>
          </a:p>
          <a:p>
            <a:r>
              <a:rPr lang="nl-NL" dirty="0" smtClean="0"/>
              <a:t>Heb je zelf wel eens een klacht ingediend?</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4900" b="1" dirty="0" smtClean="0"/>
              <a:t>Klacht volgens klachtenregeling</a:t>
            </a:r>
            <a:endParaRPr lang="nl-NL" sz="4900" b="1" dirty="0"/>
          </a:p>
        </p:txBody>
      </p:sp>
      <p:sp>
        <p:nvSpPr>
          <p:cNvPr id="3" name="Tijdelijke aanduiding voor inhoud 2"/>
          <p:cNvSpPr>
            <a:spLocks noGrp="1"/>
          </p:cNvSpPr>
          <p:nvPr>
            <p:ph idx="1"/>
          </p:nvPr>
        </p:nvSpPr>
        <p:spPr/>
        <p:txBody>
          <a:bodyPr/>
          <a:lstStyle/>
          <a:p>
            <a:pPr>
              <a:buNone/>
            </a:pPr>
            <a:endParaRPr lang="nl-NL" dirty="0" smtClean="0"/>
          </a:p>
          <a:p>
            <a:pPr>
              <a:buNone/>
            </a:pPr>
            <a:r>
              <a:rPr lang="nl-NL" dirty="0" smtClean="0"/>
              <a:t>	Elke uiting van onvrede over een behandeling of het nalaten daarvan, alsmede  over het nemen van een besluit dat gevolgen heeft voor een klant, door de zorgaanbieder of door een persoon die voor die voor zorgaanbieder werkzaam is.</a:t>
            </a:r>
          </a:p>
          <a:p>
            <a:pPr lvl="0"/>
            <a:endParaRPr lang="nl-NL" kern="1200" dirty="0" smtClean="0"/>
          </a:p>
          <a:p>
            <a:endParaRPr lang="nl-NL" dirty="0" smtClean="0"/>
          </a:p>
        </p:txBody>
      </p:sp>
    </p:spTree>
    <p:extLst>
      <p:ext uri="{BB962C8B-B14F-4D97-AF65-F5344CB8AC3E}">
        <p14:creationId xmlns:p14="http://schemas.microsoft.com/office/powerpoint/2010/main" xmlns="" val="955838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49032"/>
            <a:ext cx="8229600" cy="1215008"/>
          </a:xfrm>
        </p:spPr>
        <p:txBody>
          <a:bodyPr>
            <a:normAutofit/>
          </a:bodyPr>
          <a:lstStyle/>
          <a:p>
            <a:r>
              <a:rPr lang="nl-NL" b="1" dirty="0" smtClean="0">
                <a:ea typeface="ＭＳ Ｐゴシック" charset="0"/>
                <a:cs typeface="Comic Sans MS" charset="0"/>
              </a:rPr>
              <a:t>Stellingen: Is dit zo?</a:t>
            </a:r>
            <a:endParaRPr lang="nl-NL" b="1" dirty="0"/>
          </a:p>
        </p:txBody>
      </p:sp>
      <p:sp>
        <p:nvSpPr>
          <p:cNvPr id="3" name="Tijdelijke aanduiding voor inhoud 2"/>
          <p:cNvSpPr>
            <a:spLocks noGrp="1"/>
          </p:cNvSpPr>
          <p:nvPr>
            <p:ph idx="1"/>
          </p:nvPr>
        </p:nvSpPr>
        <p:spPr/>
        <p:txBody>
          <a:bodyPr/>
          <a:lstStyle/>
          <a:p>
            <a:pPr>
              <a:defRPr/>
            </a:pPr>
            <a:r>
              <a:rPr lang="nl-NL" dirty="0">
                <a:ea typeface="ＭＳ Ｐゴシック" charset="0"/>
                <a:cs typeface="Comic Sans MS" charset="0"/>
              </a:rPr>
              <a:t>een organisatie </a:t>
            </a:r>
            <a:r>
              <a:rPr lang="nl-NL" dirty="0" smtClean="0">
                <a:ea typeface="ＭＳ Ｐゴシック" charset="0"/>
                <a:cs typeface="Comic Sans MS" charset="0"/>
              </a:rPr>
              <a:t>waar veel </a:t>
            </a:r>
            <a:r>
              <a:rPr lang="nl-NL" dirty="0">
                <a:ea typeface="ＭＳ Ｐゴシック" charset="0"/>
                <a:cs typeface="Comic Sans MS" charset="0"/>
              </a:rPr>
              <a:t>klachten zijn </a:t>
            </a:r>
            <a:r>
              <a:rPr lang="nl-NL" dirty="0" smtClean="0">
                <a:ea typeface="ＭＳ Ｐゴシック" charset="0"/>
                <a:cs typeface="Comic Sans MS" charset="0"/>
              </a:rPr>
              <a:t>is een </a:t>
            </a:r>
            <a:r>
              <a:rPr lang="nl-NL" dirty="0">
                <a:ea typeface="ＭＳ Ｐゴシック" charset="0"/>
                <a:cs typeface="Comic Sans MS" charset="0"/>
              </a:rPr>
              <a:t>organisatie waar veel fout gaat?</a:t>
            </a:r>
          </a:p>
          <a:p>
            <a:pPr>
              <a:defRPr/>
            </a:pPr>
            <a:r>
              <a:rPr lang="nl-NL" dirty="0">
                <a:ea typeface="ＭＳ Ｐゴシック" charset="0"/>
                <a:cs typeface="Comic Sans MS" charset="0"/>
              </a:rPr>
              <a:t>een klacht betekent dat je iets verkeerd hebt gedaan? </a:t>
            </a:r>
          </a:p>
          <a:p>
            <a:pPr>
              <a:defRPr/>
            </a:pPr>
            <a:r>
              <a:rPr lang="nl-NL" dirty="0">
                <a:ea typeface="ＭＳ Ｐゴシック" charset="0"/>
                <a:cs typeface="Comic Sans MS" charset="0"/>
              </a:rPr>
              <a:t>mij overkomt dat niet!</a:t>
            </a:r>
          </a:p>
          <a:p>
            <a:pPr>
              <a:defRPr/>
            </a:pPr>
            <a:r>
              <a:rPr lang="nl-NL" dirty="0">
                <a:ea typeface="ＭＳ Ｐゴシック" charset="0"/>
                <a:cs typeface="Comic Sans MS" charset="0"/>
              </a:rPr>
              <a:t>een klacht bij </a:t>
            </a:r>
            <a:r>
              <a:rPr lang="nl-NL" dirty="0" smtClean="0">
                <a:ea typeface="ＭＳ Ｐゴシック" charset="0"/>
                <a:cs typeface="Comic Sans MS" charset="0"/>
              </a:rPr>
              <a:t>klachtenfunctionaris is </a:t>
            </a:r>
            <a:r>
              <a:rPr lang="nl-NL" dirty="0">
                <a:ea typeface="ＭＳ Ｐゴシック" charset="0"/>
                <a:cs typeface="Comic Sans MS" charset="0"/>
              </a:rPr>
              <a:t>altijd ernstiger dan een klacht die iemand bij een  medewerker </a:t>
            </a:r>
            <a:r>
              <a:rPr lang="nl-NL" dirty="0" smtClean="0">
                <a:ea typeface="ＭＳ Ｐゴシック" charset="0"/>
                <a:cs typeface="Comic Sans MS" charset="0"/>
              </a:rPr>
              <a:t>meldt.</a:t>
            </a:r>
            <a:endParaRPr lang="nl-NL" dirty="0">
              <a:ea typeface="ＭＳ Ｐゴシック" charset="0"/>
              <a:cs typeface="Comic Sans MS" charset="0"/>
            </a:endParaRPr>
          </a:p>
          <a:p>
            <a:endParaRPr lang="nl-NL" dirty="0"/>
          </a:p>
        </p:txBody>
      </p:sp>
    </p:spTree>
    <p:extLst>
      <p:ext uri="{BB962C8B-B14F-4D97-AF65-F5344CB8AC3E}">
        <p14:creationId xmlns:p14="http://schemas.microsoft.com/office/powerpoint/2010/main" xmlns="" val="87773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1143000"/>
          </a:xfrm>
        </p:spPr>
        <p:txBody>
          <a:bodyPr>
            <a:normAutofit fontScale="90000"/>
          </a:bodyPr>
          <a:lstStyle/>
          <a:p>
            <a:r>
              <a:rPr lang="nl-NL" dirty="0" smtClean="0">
                <a:latin typeface="+mn-lt"/>
                <a:ea typeface="ＭＳ Ｐゴシック" charset="0"/>
                <a:cs typeface="ＭＳ Ｐゴシック" charset="0"/>
              </a:rPr>
              <a:t/>
            </a:r>
            <a:br>
              <a:rPr lang="nl-NL" dirty="0" smtClean="0">
                <a:latin typeface="+mn-lt"/>
                <a:ea typeface="ＭＳ Ｐゴシック" charset="0"/>
                <a:cs typeface="ＭＳ Ｐゴシック" charset="0"/>
              </a:rPr>
            </a:br>
            <a:r>
              <a:rPr lang="nl-NL" sz="4900" b="1" dirty="0" smtClean="0">
                <a:latin typeface="+mn-lt"/>
                <a:ea typeface="ＭＳ Ｐゴシック" charset="0"/>
                <a:cs typeface="ＭＳ Ｐゴシック" charset="0"/>
              </a:rPr>
              <a:t>Wat is </a:t>
            </a:r>
            <a:r>
              <a:rPr lang="nl-NL" sz="4900" b="1" dirty="0">
                <a:latin typeface="+mn-lt"/>
                <a:ea typeface="ＭＳ Ｐゴシック" charset="0"/>
                <a:cs typeface="ＭＳ Ｐゴシック" charset="0"/>
              </a:rPr>
              <a:t>een </a:t>
            </a:r>
            <a:r>
              <a:rPr lang="nl-NL" sz="4900" b="1" dirty="0" smtClean="0">
                <a:latin typeface="+mn-lt"/>
                <a:ea typeface="ＭＳ Ｐゴシック" charset="0"/>
                <a:cs typeface="ＭＳ Ｐゴシック" charset="0"/>
              </a:rPr>
              <a:t>klacht voor jouw?</a:t>
            </a:r>
            <a:r>
              <a:rPr lang="nl-NL" dirty="0">
                <a:latin typeface="+mn-lt"/>
                <a:ea typeface="ＭＳ Ｐゴシック" charset="0"/>
                <a:cs typeface="ＭＳ Ｐゴシック" charset="0"/>
              </a:rPr>
              <a:t/>
            </a:r>
            <a:br>
              <a:rPr lang="nl-NL" dirty="0">
                <a:latin typeface="+mn-lt"/>
                <a:ea typeface="ＭＳ Ｐゴシック" charset="0"/>
                <a:cs typeface="ＭＳ Ｐゴシック" charset="0"/>
              </a:rPr>
            </a:br>
            <a:endParaRPr lang="nl-NL" dirty="0">
              <a:latin typeface="+mn-lt"/>
            </a:endParaRPr>
          </a:p>
        </p:txBody>
      </p:sp>
      <p:sp>
        <p:nvSpPr>
          <p:cNvPr id="3" name="Tijdelijke aanduiding voor inhoud 2"/>
          <p:cNvSpPr>
            <a:spLocks noGrp="1"/>
          </p:cNvSpPr>
          <p:nvPr>
            <p:ph idx="1"/>
          </p:nvPr>
        </p:nvSpPr>
        <p:spPr>
          <a:xfrm>
            <a:off x="914400" y="1772816"/>
            <a:ext cx="8229600" cy="4536504"/>
          </a:xfrm>
        </p:spPr>
        <p:txBody>
          <a:bodyPr>
            <a:normAutofit lnSpcReduction="10000"/>
          </a:bodyPr>
          <a:lstStyle/>
          <a:p>
            <a:pPr>
              <a:defRPr/>
            </a:pPr>
            <a:r>
              <a:rPr lang="nl-NL" dirty="0">
                <a:ea typeface="ＭＳ Ｐゴシック" charset="0"/>
                <a:cs typeface="ＭＳ Ｐゴシック" charset="0"/>
              </a:rPr>
              <a:t>Een bedreiging?</a:t>
            </a:r>
          </a:p>
          <a:p>
            <a:pPr>
              <a:defRPr/>
            </a:pPr>
            <a:r>
              <a:rPr lang="nl-NL" dirty="0">
                <a:ea typeface="ＭＳ Ｐゴシック" charset="0"/>
                <a:cs typeface="ＭＳ Ｐゴシック" charset="0"/>
              </a:rPr>
              <a:t>Een kans?</a:t>
            </a:r>
          </a:p>
          <a:p>
            <a:pPr>
              <a:defRPr/>
            </a:pPr>
            <a:r>
              <a:rPr lang="nl-NL" dirty="0">
                <a:ea typeface="ＭＳ Ｐゴシック" charset="0"/>
                <a:cs typeface="ＭＳ Ｐゴシック" charset="0"/>
              </a:rPr>
              <a:t>Een cadeautje?</a:t>
            </a:r>
          </a:p>
          <a:p>
            <a:pPr>
              <a:defRPr/>
            </a:pPr>
            <a:r>
              <a:rPr lang="nl-NL" dirty="0">
                <a:ea typeface="ＭＳ Ｐゴシック" charset="0"/>
                <a:cs typeface="ＭＳ Ｐゴシック" charset="0"/>
              </a:rPr>
              <a:t>Een gratis advies?</a:t>
            </a:r>
          </a:p>
          <a:p>
            <a:pPr>
              <a:defRPr/>
            </a:pPr>
            <a:r>
              <a:rPr lang="nl-NL" dirty="0">
                <a:ea typeface="ＭＳ Ｐゴシック" charset="0"/>
                <a:cs typeface="ＭＳ Ｐゴシック" charset="0"/>
              </a:rPr>
              <a:t>Een wens?</a:t>
            </a:r>
          </a:p>
          <a:p>
            <a:pPr>
              <a:defRPr/>
            </a:pPr>
            <a:r>
              <a:rPr lang="nl-NL" dirty="0" smtClean="0">
                <a:ea typeface="ＭＳ Ｐゴシック" charset="0"/>
                <a:cs typeface="ＭＳ Ｐゴシック" charset="0"/>
              </a:rPr>
              <a:t>Irritant?</a:t>
            </a:r>
          </a:p>
          <a:p>
            <a:pPr>
              <a:defRPr/>
            </a:pPr>
            <a:r>
              <a:rPr lang="nl-NL" dirty="0" smtClean="0">
                <a:ea typeface="ＭＳ Ｐゴシック" charset="0"/>
                <a:cs typeface="ＭＳ Ｐゴシック" charset="0"/>
              </a:rPr>
              <a:t>Onterecht?</a:t>
            </a:r>
          </a:p>
          <a:p>
            <a:pPr>
              <a:defRPr/>
            </a:pPr>
            <a:r>
              <a:rPr lang="nl-NL" dirty="0" smtClean="0">
                <a:ea typeface="ＭＳ Ｐゴシック" charset="0"/>
                <a:cs typeface="ＭＳ Ｐゴシック" charset="0"/>
              </a:rPr>
              <a:t>Een onvervulde verwachting?</a:t>
            </a:r>
            <a:endParaRPr lang="nl-NL" dirty="0">
              <a:ea typeface="ＭＳ Ｐゴシック" charset="0"/>
              <a:cs typeface="ＭＳ Ｐゴシック" charset="0"/>
            </a:endParaRPr>
          </a:p>
          <a:p>
            <a:endParaRPr lang="nl-NL" dirty="0"/>
          </a:p>
        </p:txBody>
      </p:sp>
    </p:spTree>
    <p:extLst>
      <p:ext uri="{BB962C8B-B14F-4D97-AF65-F5344CB8AC3E}">
        <p14:creationId xmlns:p14="http://schemas.microsoft.com/office/powerpoint/2010/main" xmlns="" val="274746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sz="4900" dirty="0" smtClean="0"/>
              <a:t>Waarom klagen?</a:t>
            </a:r>
            <a:endParaRPr lang="nl-NL" sz="4900" dirty="0"/>
          </a:p>
        </p:txBody>
      </p:sp>
      <p:sp>
        <p:nvSpPr>
          <p:cNvPr id="3" name="Tijdelijke aanduiding voor inhoud 2"/>
          <p:cNvSpPr>
            <a:spLocks noGrp="1"/>
          </p:cNvSpPr>
          <p:nvPr>
            <p:ph idx="1"/>
          </p:nvPr>
        </p:nvSpPr>
        <p:spPr/>
        <p:txBody>
          <a:bodyPr/>
          <a:lstStyle/>
          <a:p>
            <a:pPr>
              <a:buNone/>
            </a:pPr>
            <a:endParaRPr lang="nl-NL" dirty="0" smtClean="0"/>
          </a:p>
          <a:p>
            <a:pPr>
              <a:buNone/>
            </a:pPr>
            <a:r>
              <a:rPr lang="nl-NL" dirty="0" smtClean="0"/>
              <a:t>Filmpje:</a:t>
            </a:r>
          </a:p>
          <a:p>
            <a:pPr>
              <a:buNone/>
            </a:pPr>
            <a:endParaRPr lang="nl-NL" b="1" dirty="0" smtClean="0"/>
          </a:p>
          <a:p>
            <a:pPr>
              <a:buNone/>
            </a:pPr>
            <a:r>
              <a:rPr lang="nl-NL" dirty="0" smtClean="0">
                <a:hlinkClick r:id="rId3"/>
              </a:rPr>
              <a:t>Klachten over de zorg. 'Ik heb niets meer gehoord' - </a:t>
            </a:r>
            <a:r>
              <a:rPr lang="nl-NL" dirty="0" err="1" smtClean="0">
                <a:hlinkClick r:id="rId3"/>
              </a:rPr>
              <a:t>YouTube</a:t>
            </a:r>
            <a:endParaRPr lang="nl-NL" dirty="0"/>
          </a:p>
        </p:txBody>
      </p:sp>
    </p:spTree>
    <p:extLst>
      <p:ext uri="{BB962C8B-B14F-4D97-AF65-F5344CB8AC3E}">
        <p14:creationId xmlns:p14="http://schemas.microsoft.com/office/powerpoint/2010/main" xmlns="" val="3557160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Uitspraken van klanten</a:t>
            </a:r>
            <a:endParaRPr lang="nl-NL" dirty="0"/>
          </a:p>
        </p:txBody>
      </p:sp>
      <p:sp>
        <p:nvSpPr>
          <p:cNvPr id="3" name="Tijdelijke aanduiding voor inhoud 2"/>
          <p:cNvSpPr>
            <a:spLocks noGrp="1"/>
          </p:cNvSpPr>
          <p:nvPr>
            <p:ph idx="1"/>
          </p:nvPr>
        </p:nvSpPr>
        <p:spPr/>
        <p:txBody>
          <a:bodyPr/>
          <a:lstStyle/>
          <a:p>
            <a:r>
              <a:rPr lang="nl-NL" dirty="0" smtClean="0"/>
              <a:t>Ik hoop dat men luistert naar hoe ik het ervaren heb</a:t>
            </a:r>
          </a:p>
          <a:p>
            <a:r>
              <a:rPr lang="nl-NL" dirty="0" smtClean="0"/>
              <a:t>Ik wil voorkomen dat anderen hetzelfde overkomt</a:t>
            </a:r>
          </a:p>
          <a:p>
            <a:r>
              <a:rPr lang="nl-NL" dirty="0" smtClean="0"/>
              <a:t>Ik wil weten waarom dit mis gegaan is en wat de organisatie er aan doet om het </a:t>
            </a:r>
            <a:r>
              <a:rPr lang="nl-NL" smtClean="0"/>
              <a:t>te verbeteren</a:t>
            </a:r>
          </a:p>
          <a:p>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Onderliggende oorzaken</a:t>
            </a:r>
            <a:endParaRPr lang="nl-NL" dirty="0"/>
          </a:p>
        </p:txBody>
      </p:sp>
      <p:sp>
        <p:nvSpPr>
          <p:cNvPr id="3" name="Tijdelijke aanduiding voor inhoud 2"/>
          <p:cNvSpPr>
            <a:spLocks noGrp="1"/>
          </p:cNvSpPr>
          <p:nvPr>
            <p:ph idx="1"/>
          </p:nvPr>
        </p:nvSpPr>
        <p:spPr/>
        <p:txBody>
          <a:bodyPr/>
          <a:lstStyle/>
          <a:p>
            <a:pPr>
              <a:buNone/>
            </a:pPr>
            <a:r>
              <a:rPr lang="nl-NL" dirty="0" smtClean="0"/>
              <a:t>Onder de geuite klacht liggen vaak persoonlijke ervaringen en gevoelens ten grondslag zoals:</a:t>
            </a:r>
          </a:p>
          <a:p>
            <a:pPr>
              <a:buNone/>
            </a:pPr>
            <a:endParaRPr lang="nl-NL" dirty="0" smtClean="0"/>
          </a:p>
          <a:p>
            <a:r>
              <a:rPr lang="nl-NL" dirty="0" smtClean="0"/>
              <a:t>Niet serieus genomen voelen</a:t>
            </a:r>
          </a:p>
          <a:p>
            <a:r>
              <a:rPr lang="nl-NL" dirty="0" smtClean="0"/>
              <a:t>Vertrouwen wordt niet ervaren</a:t>
            </a:r>
          </a:p>
          <a:p>
            <a:r>
              <a:rPr lang="nl-NL" dirty="0" smtClean="0"/>
              <a:t>Te weinig gevoel van verbinding ervaren</a:t>
            </a:r>
          </a:p>
          <a:p>
            <a:r>
              <a:rPr lang="nl-NL" dirty="0" smtClean="0"/>
              <a:t>Rouw over de ontstane persoonlijke situatie</a:t>
            </a:r>
          </a:p>
          <a:p>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sjabloo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sjabloon</Template>
  <TotalTime>548</TotalTime>
  <Words>1108</Words>
  <Application>Microsoft Office PowerPoint</Application>
  <PresentationFormat>Diavoorstelling (4:3)</PresentationFormat>
  <Paragraphs>260</Paragraphs>
  <Slides>29</Slides>
  <Notes>21</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powerpoint sjabloon</vt:lpstr>
      <vt:lpstr> Omgaan met klachten </vt:lpstr>
      <vt:lpstr>Programma:</vt:lpstr>
      <vt:lpstr>Introductie</vt:lpstr>
      <vt:lpstr> Klacht volgens klachtenregeling</vt:lpstr>
      <vt:lpstr>Stellingen: Is dit zo?</vt:lpstr>
      <vt:lpstr> Wat is een klacht voor jouw? </vt:lpstr>
      <vt:lpstr> Waarom klagen?</vt:lpstr>
      <vt:lpstr>Uitspraken van klanten</vt:lpstr>
      <vt:lpstr>Onderliggende oorzaken</vt:lpstr>
      <vt:lpstr>Een klacht wordt niet altijd geuit</vt:lpstr>
      <vt:lpstr> Cijfers: klagers en klachten Opella</vt:lpstr>
      <vt:lpstr>Klachtenregeling</vt:lpstr>
      <vt:lpstr>De klachtenregeling van Opella biedt  de mogelijkheid een klacht voor te leggen aan:</vt:lpstr>
      <vt:lpstr> Samen oplossen </vt:lpstr>
      <vt:lpstr> Van klacht naar kwaliteit</vt:lpstr>
      <vt:lpstr>Van klacht naar kwaliteit</vt:lpstr>
      <vt:lpstr>Omgaan met klachten</vt:lpstr>
      <vt:lpstr>Emoties: De-escaleren</vt:lpstr>
      <vt:lpstr>Als samen oplossen niet slaagt:</vt:lpstr>
      <vt:lpstr>Onafhankelijk klachtenfunctionaris:  wat kun je verwachten?</vt:lpstr>
      <vt:lpstr> KAHOOT</vt:lpstr>
      <vt:lpstr>Filmpje:</vt:lpstr>
      <vt:lpstr>Casus</vt:lpstr>
      <vt:lpstr>Meer tips   </vt:lpstr>
      <vt:lpstr>De kleuren van een dauwdruppel</vt:lpstr>
      <vt:lpstr>Dia 26</vt:lpstr>
      <vt:lpstr>Klachten voorkomen  </vt:lpstr>
      <vt:lpstr>Vragen?</vt:lpstr>
      <vt:lpstr>Bereikbaarheid     Bereikbaarheid klachtenfunctionaris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Opleiding calamiteitenonderzoeker / onafhankelijk voorzitter</dc:title>
  <dc:creator>Windows-gebruiker</dc:creator>
  <cp:lastModifiedBy>Administrator</cp:lastModifiedBy>
  <cp:revision>33</cp:revision>
  <dcterms:created xsi:type="dcterms:W3CDTF">2016-10-19T14:44:34Z</dcterms:created>
  <dcterms:modified xsi:type="dcterms:W3CDTF">2017-12-04T12:45:57Z</dcterms:modified>
</cp:coreProperties>
</file>