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29"/>
  </p:notesMasterIdLst>
  <p:handoutMasterIdLst>
    <p:handoutMasterId r:id="rId30"/>
  </p:handoutMasterIdLst>
  <p:sldIdLst>
    <p:sldId id="320" r:id="rId2"/>
    <p:sldId id="356" r:id="rId3"/>
    <p:sldId id="336" r:id="rId4"/>
    <p:sldId id="357" r:id="rId5"/>
    <p:sldId id="358" r:id="rId6"/>
    <p:sldId id="359" r:id="rId7"/>
    <p:sldId id="360" r:id="rId8"/>
    <p:sldId id="361" r:id="rId9"/>
    <p:sldId id="338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44" r:id="rId20"/>
    <p:sldId id="371" r:id="rId21"/>
    <p:sldId id="372" r:id="rId22"/>
    <p:sldId id="341" r:id="rId23"/>
    <p:sldId id="337" r:id="rId24"/>
    <p:sldId id="351" r:id="rId25"/>
    <p:sldId id="353" r:id="rId26"/>
    <p:sldId id="375" r:id="rId27"/>
    <p:sldId id="374" r:id="rId28"/>
  </p:sldIdLst>
  <p:sldSz cx="12192000" cy="6858000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021"/>
    <a:srgbClr val="EACDCF"/>
    <a:srgbClr val="756B5B"/>
    <a:srgbClr val="15311A"/>
    <a:srgbClr val="E6BC15"/>
    <a:srgbClr val="BDC035"/>
    <a:srgbClr val="E6007E"/>
    <a:srgbClr val="273447"/>
    <a:srgbClr val="EE6E7D"/>
    <a:srgbClr val="EE6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5" autoAdjust="0"/>
    <p:restoredTop sz="85043" autoAdjust="0"/>
  </p:normalViewPr>
  <p:slideViewPr>
    <p:cSldViewPr snapToGrid="0" snapToObjects="1">
      <p:cViewPr varScale="1">
        <p:scale>
          <a:sx n="94" d="100"/>
          <a:sy n="94" d="100"/>
        </p:scale>
        <p:origin x="3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DB1B7-FF3E-41C2-98FA-8B176E973C59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37516-D297-4CCB-9467-7E51FD6BF6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472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9C9DA-B786-EE4C-886A-793A4A9DC4EA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D5FBE-AF6C-AD41-9C44-8C46878F96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59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18" y="-711882"/>
            <a:ext cx="3066788" cy="28359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-6613"/>
            <a:ext cx="12197080" cy="686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18" y="-711882"/>
            <a:ext cx="3066788" cy="283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2FC79-3AE6-F640-A75E-841649D17B47}" type="datetimeFigureOut">
              <a:rPr lang="nl-NL" smtClean="0"/>
              <a:t>21-2-2018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4A3A3-8CA5-B44A-A1E8-F447CCA31DA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903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49" r:id="rId13"/>
    <p:sldLayoutId id="2147483668" r:id="rId1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LPiGWBqzv4&amp;feature=youtu.be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300"/>
            <a:ext cx="48133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34350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7609114" y="631371"/>
            <a:ext cx="4245429" cy="32958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i="1" dirty="0" smtClean="0"/>
              <a:t>Open vragen</a:t>
            </a:r>
          </a:p>
          <a:p>
            <a:endParaRPr lang="nl-NL" sz="3300" i="1" dirty="0" smtClean="0"/>
          </a:p>
          <a:p>
            <a:r>
              <a:rPr lang="nl-NL" sz="3300" i="1" dirty="0" smtClean="0"/>
              <a:t>Doorvragen </a:t>
            </a:r>
            <a:br>
              <a:rPr lang="nl-NL" sz="3300" i="1" dirty="0" smtClean="0"/>
            </a:br>
            <a:r>
              <a:rPr lang="nl-NL" sz="3300" i="1" dirty="0" smtClean="0"/>
              <a:t>(</a:t>
            </a:r>
            <a:r>
              <a:rPr lang="nl-NL" sz="3300" i="1" dirty="0" err="1" smtClean="0"/>
              <a:t>bijv</a:t>
            </a:r>
            <a:r>
              <a:rPr lang="nl-NL" sz="3300" i="1" dirty="0" smtClean="0"/>
              <a:t> : wat bedoel je met…)</a:t>
            </a:r>
          </a:p>
          <a:p>
            <a:endParaRPr lang="nl-NL" sz="3300" i="1" dirty="0" smtClean="0"/>
          </a:p>
          <a:p>
            <a:r>
              <a:rPr lang="nl-NL" sz="3300" i="1" dirty="0" smtClean="0"/>
              <a:t>Vragen naar verschillen en overeenkomsten </a:t>
            </a:r>
            <a:br>
              <a:rPr lang="nl-NL" sz="3300" i="1" dirty="0" smtClean="0"/>
            </a:br>
            <a:r>
              <a:rPr lang="nl-NL" sz="3300" i="1" dirty="0" smtClean="0"/>
              <a:t>(Bijv. waarin is deze beslissing beter dan de andere?)</a:t>
            </a:r>
            <a:endParaRPr lang="nl-NL" sz="3300" i="1" dirty="0"/>
          </a:p>
        </p:txBody>
      </p:sp>
    </p:spTree>
    <p:extLst>
      <p:ext uri="{BB962C8B-B14F-4D97-AF65-F5344CB8AC3E}">
        <p14:creationId xmlns:p14="http://schemas.microsoft.com/office/powerpoint/2010/main" val="49109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01"/>
            <a:ext cx="12192000" cy="8134350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7674429" y="968829"/>
            <a:ext cx="4027714" cy="37530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i="1" dirty="0" smtClean="0"/>
              <a:t>Gesloten vragen</a:t>
            </a:r>
          </a:p>
          <a:p>
            <a:endParaRPr lang="nl-NL" sz="3300" i="1" dirty="0" smtClean="0"/>
          </a:p>
          <a:p>
            <a:r>
              <a:rPr lang="nl-NL" sz="3300" i="1" dirty="0" smtClean="0"/>
              <a:t>Suggestieve vragen</a:t>
            </a:r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93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94" y="283028"/>
            <a:ext cx="5132663" cy="2416629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370113" y="2974294"/>
            <a:ext cx="11571515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i="1" dirty="0" smtClean="0"/>
              <a:t>Geef de student de ruimte om zijn of haar verhaal te doen. </a:t>
            </a:r>
            <a:br>
              <a:rPr lang="nl-NL" sz="3300" i="1" dirty="0" smtClean="0"/>
            </a:br>
            <a:endParaRPr lang="nl-NL" sz="3300" i="1" dirty="0" smtClean="0"/>
          </a:p>
          <a:p>
            <a:r>
              <a:rPr lang="nl-NL" sz="3300" i="1" dirty="0" smtClean="0"/>
              <a:t>Vraag om verduidelijking als je iets niet begrijpt: </a:t>
            </a:r>
          </a:p>
          <a:p>
            <a:pPr lvl="1"/>
            <a:r>
              <a:rPr lang="nl-NL" sz="2900" i="1" dirty="0" smtClean="0"/>
              <a:t> ‘Je zegt……, wat bedoel je daar precies mee?’</a:t>
            </a:r>
          </a:p>
          <a:p>
            <a:pPr lvl="1"/>
            <a:r>
              <a:rPr lang="nl-NL" sz="2900" i="1" dirty="0" smtClean="0"/>
              <a:t>‘Dat begrijp ik niet zo goed. Leg dat nog eens uit.’</a:t>
            </a:r>
          </a:p>
          <a:p>
            <a:pPr lvl="1"/>
            <a:r>
              <a:rPr lang="nl-NL" sz="2900" i="1" dirty="0" smtClean="0"/>
              <a:t>Kun je me daar wat meer over vertellen.’</a:t>
            </a:r>
          </a:p>
          <a:p>
            <a:pPr marL="0" indent="0">
              <a:buFont typeface="Arial"/>
              <a:buNone/>
            </a:pPr>
            <a:endParaRPr lang="nl-NL" dirty="0" smtClean="0"/>
          </a:p>
          <a:p>
            <a:pPr marL="0" indent="0">
              <a:buFont typeface="Arial"/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0854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609"/>
            <a:ext cx="12192000" cy="8616950"/>
          </a:xfrm>
          <a:prstGeom prst="rect">
            <a:avLst/>
          </a:prstGeom>
        </p:spPr>
      </p:pic>
      <p:pic>
        <p:nvPicPr>
          <p:cNvPr id="4" name="Afbeelding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b="5495"/>
          <a:stretch/>
        </p:blipFill>
        <p:spPr>
          <a:xfrm>
            <a:off x="2473448" y="660112"/>
            <a:ext cx="7660367" cy="452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C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9714" cy="6934199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359230" y="152400"/>
            <a:ext cx="7990113" cy="66076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Gedurende langere tijd examineren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nl-NL" sz="3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Niet vooraf te plannen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nl-NL" sz="3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Verzamelen van bewijsstukken gedurende de opleiding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nl-NL" sz="3600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Afsluiting van een lintexamen: </a:t>
            </a:r>
            <a:r>
              <a:rPr lang="nl-NL" sz="36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cgi</a:t>
            </a:r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(criterium gericht interview)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nl-NL" sz="3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Beoordelings-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formulier 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bevat alleen het </a:t>
            </a:r>
            <a:br>
              <a:rPr lang="nl-NL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nl-NL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horen-criteria</a:t>
            </a:r>
            <a:endParaRPr lang="nl-NL" sz="3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9470571" y="566057"/>
            <a:ext cx="2013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ush Script MT" panose="03060802040406070304" pitchFamily="66" charset="0"/>
              </a:rPr>
              <a:t>Lintexamens </a:t>
            </a:r>
            <a:br>
              <a:rPr lang="nl-NL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ush Script MT" panose="03060802040406070304" pitchFamily="66" charset="0"/>
              </a:rPr>
            </a:br>
            <a:r>
              <a:rPr lang="nl-NL" sz="3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rush Script MT" panose="03060802040406070304" pitchFamily="66" charset="0"/>
              </a:rPr>
              <a:t>en CGI</a:t>
            </a:r>
            <a:endParaRPr lang="nl-NL" sz="3500" dirty="0">
              <a:solidFill>
                <a:schemeClr val="tx1">
                  <a:lumMod val="65000"/>
                  <a:lumOff val="35000"/>
                </a:schemeClr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3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110" y="0"/>
            <a:ext cx="10120954" cy="6858000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6150428" y="2024743"/>
            <a:ext cx="53231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300" i="1" dirty="0"/>
              <a:t>Verzamelen </a:t>
            </a:r>
            <a:r>
              <a:rPr lang="nl-NL" sz="3300" i="1" dirty="0" smtClean="0"/>
              <a:t>bewijsstukken: </a:t>
            </a:r>
            <a:r>
              <a:rPr lang="nl-NL" sz="3300" i="1" dirty="0"/>
              <a:t>gehele </a:t>
            </a:r>
            <a:r>
              <a:rPr lang="nl-NL" sz="3300" i="1" dirty="0" smtClean="0"/>
              <a:t>opleiding.</a:t>
            </a:r>
            <a:br>
              <a:rPr lang="nl-NL" sz="3300" i="1" dirty="0" smtClean="0"/>
            </a:br>
            <a:endParaRPr lang="nl-NL" sz="33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300" i="1" dirty="0"/>
              <a:t>Examentijd </a:t>
            </a:r>
            <a:r>
              <a:rPr lang="nl-NL" sz="3300" i="1" dirty="0" err="1"/>
              <a:t>cgi</a:t>
            </a:r>
            <a:r>
              <a:rPr lang="nl-NL" sz="3300" i="1" dirty="0"/>
              <a:t>: 45 </a:t>
            </a:r>
            <a:r>
              <a:rPr lang="nl-NL" sz="3300" i="1" dirty="0" smtClean="0"/>
              <a:t>minuten.</a:t>
            </a:r>
            <a:br>
              <a:rPr lang="nl-NL" sz="3300" i="1" dirty="0" smtClean="0"/>
            </a:br>
            <a:endParaRPr lang="nl-NL" sz="33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300" i="1" dirty="0"/>
              <a:t>Bewijsstukken naar </a:t>
            </a:r>
            <a:r>
              <a:rPr lang="nl-NL" sz="3300" i="1" dirty="0" smtClean="0"/>
              <a:t>beoordelaar: </a:t>
            </a:r>
            <a:r>
              <a:rPr lang="nl-NL" sz="3300" i="1" dirty="0"/>
              <a:t>10 werkdagen voordat het </a:t>
            </a:r>
            <a:r>
              <a:rPr lang="nl-NL" sz="3300" i="1" dirty="0" err="1"/>
              <a:t>cgi</a:t>
            </a:r>
            <a:r>
              <a:rPr lang="nl-NL" sz="3300" i="1" dirty="0"/>
              <a:t> </a:t>
            </a:r>
            <a:r>
              <a:rPr lang="nl-NL" sz="3300" i="1" dirty="0" smtClean="0"/>
              <a:t>plaats vindt. </a:t>
            </a:r>
            <a:endParaRPr lang="nl-NL" sz="3300" i="1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99213" y="615044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Werken aan kwaliteit </a:t>
            </a:r>
            <a:b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 deskundigheid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35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8" r="29513"/>
          <a:stretch/>
        </p:blipFill>
        <p:spPr>
          <a:xfrm>
            <a:off x="0" y="-825613"/>
            <a:ext cx="4452257" cy="7683613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4865914" y="1817913"/>
            <a:ext cx="7075714" cy="465659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b="1" i="1" dirty="0" smtClean="0"/>
              <a:t>Keuze en verantwoording door de student</a:t>
            </a:r>
            <a:r>
              <a:rPr lang="nl-NL" i="1" dirty="0" smtClean="0"/>
              <a:t/>
            </a:r>
            <a:br>
              <a:rPr lang="nl-NL" i="1" dirty="0" smtClean="0"/>
            </a:br>
            <a:endParaRPr lang="nl-NL" i="1" dirty="0" smtClean="0"/>
          </a:p>
          <a:p>
            <a:r>
              <a:rPr lang="nl-NL" i="1" dirty="0" smtClean="0"/>
              <a:t>Student selecteert zelf max. 5 bewijsstukken per werkproces.</a:t>
            </a:r>
          </a:p>
          <a:p>
            <a:r>
              <a:rPr lang="nl-NL" i="1" dirty="0" smtClean="0"/>
              <a:t>Elk bewijsstuk verantwoordt één of meer criteria.</a:t>
            </a:r>
          </a:p>
          <a:p>
            <a:r>
              <a:rPr lang="nl-NL" i="1" dirty="0" smtClean="0"/>
              <a:t>De bewijsstukken bevatten elk een verantwoording.</a:t>
            </a:r>
          </a:p>
          <a:p>
            <a:r>
              <a:rPr lang="nl-NL" i="1" dirty="0" smtClean="0"/>
              <a:t>De student levert het geheel uiterlijk 10 dagen voor het geplande </a:t>
            </a:r>
            <a:r>
              <a:rPr lang="nl-NL" i="1" dirty="0" err="1" smtClean="0"/>
              <a:t>cgi</a:t>
            </a:r>
            <a:r>
              <a:rPr lang="nl-NL" i="1" dirty="0" smtClean="0"/>
              <a:t> in bij de beoordelaar.</a:t>
            </a:r>
          </a:p>
          <a:p>
            <a:endParaRPr lang="nl-NL" dirty="0" smtClean="0"/>
          </a:p>
          <a:p>
            <a:pPr marL="0" indent="0">
              <a:buFont typeface="Arial"/>
              <a:buNone/>
            </a:pPr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376057" y="283027"/>
            <a:ext cx="7815943" cy="102325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Werken aan kwaliteit en deskundigheid</a:t>
            </a:r>
            <a:endParaRPr lang="nl-NL" sz="4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63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6201" y="283027"/>
            <a:ext cx="12115800" cy="10232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Werken aan kwaliteit en deskundigheid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4" descr="Perceptie, Psychologie, Boom, Hersenen, Wereld, Den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51"/>
          <a:stretch/>
        </p:blipFill>
        <p:spPr bwMode="auto">
          <a:xfrm>
            <a:off x="-1233053" y="2008908"/>
            <a:ext cx="5143894" cy="484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3755571" y="1627908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3300" b="1" i="1" dirty="0" smtClean="0"/>
              <a:t>De beoordelaar van het </a:t>
            </a:r>
            <a:r>
              <a:rPr lang="nl-NL" sz="3300" b="1" i="1" dirty="0" err="1" smtClean="0"/>
              <a:t>cgi</a:t>
            </a:r>
            <a:endParaRPr lang="nl-NL" sz="3300" b="1" i="1" dirty="0" smtClean="0"/>
          </a:p>
          <a:p>
            <a:r>
              <a:rPr lang="nl-NL" sz="3300" i="1" dirty="0" smtClean="0"/>
              <a:t>De beoordelaar beoordeelt de bewijsstukken aan de hand van de eisen aan de bewijsstukken.</a:t>
            </a:r>
          </a:p>
          <a:p>
            <a:r>
              <a:rPr lang="nl-NL" sz="3300" i="1" dirty="0" smtClean="0"/>
              <a:t>Authenticiteit</a:t>
            </a:r>
          </a:p>
          <a:p>
            <a:r>
              <a:rPr lang="nl-NL" sz="3300" i="1" dirty="0" smtClean="0"/>
              <a:t>Actualiteit</a:t>
            </a:r>
          </a:p>
          <a:p>
            <a:r>
              <a:rPr lang="nl-NL" sz="3300" i="1" dirty="0" smtClean="0"/>
              <a:t>Gevarieerd</a:t>
            </a:r>
          </a:p>
          <a:p>
            <a:r>
              <a:rPr lang="nl-NL" sz="3300" i="1" dirty="0" smtClean="0"/>
              <a:t>Gelinkt aan beoordelingscriteria</a:t>
            </a:r>
            <a:endParaRPr lang="nl-NL" sz="3300" i="1" dirty="0"/>
          </a:p>
        </p:txBody>
      </p:sp>
    </p:spTree>
    <p:extLst>
      <p:ext uri="{BB962C8B-B14F-4D97-AF65-F5344CB8AC3E}">
        <p14:creationId xmlns:p14="http://schemas.microsoft.com/office/powerpoint/2010/main" val="133176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169229" y="283028"/>
            <a:ext cx="8022772" cy="16110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Werken aan kwaliteit en deskundigheid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1" y="119743"/>
            <a:ext cx="3504009" cy="6858000"/>
          </a:xfrm>
          <a:prstGeom prst="rect">
            <a:avLst/>
          </a:prstGeo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169229" y="2667000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b="1" i="1" dirty="0" smtClean="0"/>
              <a:t>Bewijsstukken en rollen</a:t>
            </a:r>
            <a:r>
              <a:rPr lang="nl-NL" i="1" dirty="0" smtClean="0"/>
              <a:t>:</a:t>
            </a:r>
          </a:p>
          <a:p>
            <a:r>
              <a:rPr lang="nl-NL" i="1" dirty="0" smtClean="0"/>
              <a:t>Eisen aan bewijsstukken: in examenmap student</a:t>
            </a:r>
          </a:p>
          <a:p>
            <a:r>
              <a:rPr lang="nl-NL" i="1" dirty="0" smtClean="0"/>
              <a:t>Bewijsstukkenformulier: per bewijs getekend</a:t>
            </a:r>
          </a:p>
          <a:p>
            <a:r>
              <a:rPr lang="nl-NL" i="1" dirty="0" smtClean="0"/>
              <a:t>Ondertekening door begeleider: authentiek en actueel</a:t>
            </a:r>
          </a:p>
          <a:p>
            <a:r>
              <a:rPr lang="nl-NL" i="1" dirty="0" smtClean="0"/>
              <a:t>Keuze aan te leveren bewijsstukken: student</a:t>
            </a:r>
          </a:p>
          <a:p>
            <a:pPr marL="0" indent="0">
              <a:buFont typeface="Arial"/>
              <a:buNone/>
            </a:pPr>
            <a:endParaRPr lang="nl-NL" i="1" dirty="0" smtClean="0"/>
          </a:p>
          <a:p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7107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024862" y="38138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Opdracht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3759344" y="1524384"/>
            <a:ext cx="5521049" cy="4864307"/>
            <a:chOff x="3315999" y="1565208"/>
            <a:chExt cx="5521049" cy="4864307"/>
          </a:xfrm>
        </p:grpSpPr>
        <p:pic>
          <p:nvPicPr>
            <p:cNvPr id="2" name="Picture 2" descr="Potlood, Merken, Notities, Agenda, Lijst, Schema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77" y="1565208"/>
              <a:ext cx="5394771" cy="4864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ijdelijke aanduiding voor inhoud 2"/>
            <p:cNvSpPr txBox="1">
              <a:spLocks/>
            </p:cNvSpPr>
            <p:nvPr/>
          </p:nvSpPr>
          <p:spPr>
            <a:xfrm>
              <a:off x="3315999" y="5309510"/>
              <a:ext cx="4579113" cy="67028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Font typeface="Arial"/>
                <a:buNone/>
              </a:pPr>
              <a:r>
                <a:rPr lang="nl-NL" sz="3000" b="1" dirty="0" smtClean="0"/>
                <a:t>opdracht </a:t>
              </a:r>
            </a:p>
            <a:p>
              <a:pPr marL="457200" lvl="1" indent="0">
                <a:buFont typeface="Arial"/>
                <a:buNone/>
              </a:pPr>
              <a:r>
                <a:rPr lang="nl-NL" sz="3000" b="1" dirty="0" smtClean="0"/>
                <a:t>Beoordelen bewijsstuk</a:t>
              </a:r>
              <a:r>
                <a:rPr lang="nl-NL" sz="3200" dirty="0" smtClean="0"/>
                <a:t>	</a:t>
              </a:r>
              <a:endParaRPr lang="nl-NL" dirty="0"/>
            </a:p>
          </p:txBody>
        </p:sp>
      </p:grp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62" y="5938966"/>
            <a:ext cx="2243725" cy="68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3" y="5660571"/>
            <a:ext cx="4154362" cy="9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6698637" y="998679"/>
            <a:ext cx="50646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 smtClean="0"/>
              <a:t>De beoordelaar stelt </a:t>
            </a:r>
          </a:p>
          <a:p>
            <a:pPr algn="ctr"/>
            <a:r>
              <a:rPr lang="nl-NL" sz="2800" i="1" dirty="0" smtClean="0"/>
              <a:t>vragen ter verduidelijking van de relatie tussen de bewijzen en beoordelingscriteria.</a:t>
            </a:r>
          </a:p>
          <a:p>
            <a:endParaRPr lang="nl-NL" sz="3000" i="1" dirty="0"/>
          </a:p>
        </p:txBody>
      </p:sp>
      <p:sp>
        <p:nvSpPr>
          <p:cNvPr id="4" name="Rechthoek 3"/>
          <p:cNvSpPr/>
          <p:nvPr/>
        </p:nvSpPr>
        <p:spPr>
          <a:xfrm>
            <a:off x="403202" y="770227"/>
            <a:ext cx="52547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i="1" dirty="0"/>
              <a:t>Bewijsstukken, inclusief verantwoording en in relatie tot de beoordelingscriteria zijn de basis voor het </a:t>
            </a:r>
            <a:r>
              <a:rPr lang="nl-NL" sz="2800" i="1" dirty="0" err="1" smtClean="0"/>
              <a:t>cgi</a:t>
            </a:r>
            <a:r>
              <a:rPr lang="nl-NL" sz="2800" i="1" dirty="0" smtClean="0"/>
              <a:t>.</a:t>
            </a:r>
            <a:endParaRPr lang="nl-NL" sz="2800" i="1" dirty="0"/>
          </a:p>
        </p:txBody>
      </p:sp>
      <p:sp>
        <p:nvSpPr>
          <p:cNvPr id="14" name="Rechthoek 13"/>
          <p:cNvSpPr/>
          <p:nvPr/>
        </p:nvSpPr>
        <p:spPr>
          <a:xfrm>
            <a:off x="7565571" y="4845758"/>
            <a:ext cx="42957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 smtClean="0"/>
              <a:t>De </a:t>
            </a:r>
            <a:r>
              <a:rPr lang="nl-NL" sz="2800" i="1" dirty="0"/>
              <a:t>beoordelaar stelt vragen die binnen de beoordelingscriteria vallen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87418" y="3276226"/>
            <a:ext cx="5618389" cy="346554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235" y="186672"/>
            <a:ext cx="12706598" cy="4659086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30" y="2267322"/>
            <a:ext cx="4554701" cy="4590678"/>
          </a:xfrm>
          <a:prstGeom prst="rect">
            <a:avLst/>
          </a:prstGeom>
        </p:spPr>
      </p:pic>
      <p:sp>
        <p:nvSpPr>
          <p:cNvPr id="19" name="Rechthoek 18"/>
          <p:cNvSpPr/>
          <p:nvPr/>
        </p:nvSpPr>
        <p:spPr>
          <a:xfrm>
            <a:off x="8016901" y="4730127"/>
            <a:ext cx="408890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i="1" dirty="0"/>
              <a:t>De beoordelaar stelt vragen die binnen de beoordelingscriteria </a:t>
            </a:r>
            <a:r>
              <a:rPr lang="nl-NL" sz="2800" i="1" dirty="0" smtClean="0"/>
              <a:t>vallen.</a:t>
            </a:r>
            <a:endParaRPr lang="nl-NL" sz="2800" i="1" dirty="0"/>
          </a:p>
        </p:txBody>
      </p:sp>
    </p:spTree>
    <p:extLst>
      <p:ext uri="{BB962C8B-B14F-4D97-AF65-F5344CB8AC3E}">
        <p14:creationId xmlns:p14="http://schemas.microsoft.com/office/powerpoint/2010/main" val="3420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700076"/>
            <a:ext cx="6760029" cy="4450352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1948543" y="2159454"/>
            <a:ext cx="5399314" cy="2771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4500" b="1" i="1" dirty="0" smtClean="0">
                <a:solidFill>
                  <a:srgbClr val="C59021"/>
                </a:solidFill>
              </a:rPr>
              <a:t>S</a:t>
            </a:r>
            <a:r>
              <a:rPr lang="nl-NL" sz="4500" i="1" dirty="0" smtClean="0"/>
              <a:t>ituatie</a:t>
            </a:r>
          </a:p>
          <a:p>
            <a:pPr marL="0" indent="0">
              <a:buFont typeface="Arial"/>
              <a:buNone/>
            </a:pPr>
            <a:r>
              <a:rPr lang="nl-NL" sz="4500" b="1" i="1" dirty="0" smtClean="0">
                <a:solidFill>
                  <a:srgbClr val="C59021"/>
                </a:solidFill>
              </a:rPr>
              <a:t>T</a:t>
            </a:r>
            <a:r>
              <a:rPr lang="nl-NL" sz="4500" i="1" dirty="0" smtClean="0"/>
              <a:t>aak</a:t>
            </a:r>
          </a:p>
          <a:p>
            <a:pPr marL="0" indent="0">
              <a:buFont typeface="Arial"/>
              <a:buNone/>
            </a:pPr>
            <a:r>
              <a:rPr lang="nl-NL" sz="4500" b="1" i="1" dirty="0" smtClean="0">
                <a:solidFill>
                  <a:srgbClr val="C59021"/>
                </a:solidFill>
              </a:rPr>
              <a:t>A</a:t>
            </a:r>
            <a:r>
              <a:rPr lang="nl-NL" sz="4500" i="1" dirty="0" smtClean="0"/>
              <a:t>ctie</a:t>
            </a:r>
          </a:p>
          <a:p>
            <a:pPr marL="0" indent="0">
              <a:buFont typeface="Arial"/>
              <a:buNone/>
            </a:pPr>
            <a:r>
              <a:rPr lang="nl-NL" sz="4500" b="1" i="1" dirty="0" smtClean="0">
                <a:solidFill>
                  <a:srgbClr val="C59021"/>
                </a:solidFill>
              </a:rPr>
              <a:t>R</a:t>
            </a:r>
            <a:r>
              <a:rPr lang="nl-NL" sz="4500" i="1" dirty="0" smtClean="0"/>
              <a:t>esultaat</a:t>
            </a:r>
          </a:p>
          <a:p>
            <a:pPr marL="0" indent="0">
              <a:buFont typeface="Arial"/>
              <a:buNone/>
            </a:pPr>
            <a:r>
              <a:rPr lang="nl-NL" sz="4500" b="1" i="1" dirty="0" smtClean="0">
                <a:solidFill>
                  <a:srgbClr val="C59021"/>
                </a:solidFill>
              </a:rPr>
              <a:t>R</a:t>
            </a:r>
            <a:r>
              <a:rPr lang="nl-NL" sz="4500" i="1" dirty="0" smtClean="0"/>
              <a:t>eflectie</a:t>
            </a:r>
            <a:endParaRPr lang="nl-NL" sz="4500" i="1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78971" y="283028"/>
            <a:ext cx="11244944" cy="161108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STAR(R) interview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69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633" y="94268"/>
            <a:ext cx="10616147" cy="81900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91" y="235749"/>
            <a:ext cx="2243725" cy="687969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1377100" y="603478"/>
            <a:ext cx="7195051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Rollenspel</a:t>
            </a:r>
            <a:r>
              <a:rPr lang="nl-N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nl-N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nl-N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6" name="Groep 5"/>
          <p:cNvGrpSpPr/>
          <p:nvPr/>
        </p:nvGrpSpPr>
        <p:grpSpPr>
          <a:xfrm>
            <a:off x="2953802" y="1705280"/>
            <a:ext cx="4873026" cy="3699920"/>
            <a:chOff x="3315999" y="1565208"/>
            <a:chExt cx="5521049" cy="4864307"/>
          </a:xfrm>
        </p:grpSpPr>
        <p:pic>
          <p:nvPicPr>
            <p:cNvPr id="7" name="Picture 2" descr="Potlood, Merken, Notities, Agenda, Lijst, Schema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77" y="1565208"/>
              <a:ext cx="5394771" cy="4864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ijdelijke aanduiding voor inhoud 2"/>
            <p:cNvSpPr txBox="1">
              <a:spLocks/>
            </p:cNvSpPr>
            <p:nvPr/>
          </p:nvSpPr>
          <p:spPr>
            <a:xfrm>
              <a:off x="3315999" y="5097935"/>
              <a:ext cx="4579113" cy="67028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>
                <a:buFont typeface="Arial"/>
                <a:buNone/>
              </a:pPr>
              <a:r>
                <a:rPr lang="nl-NL" sz="2500" b="1" dirty="0" smtClean="0"/>
                <a:t>opdracht </a:t>
              </a:r>
            </a:p>
            <a:p>
              <a:pPr marL="457200" lvl="1" indent="0">
                <a:buFont typeface="Arial"/>
                <a:buNone/>
              </a:pPr>
              <a:r>
                <a:rPr lang="nl-NL" sz="2500" b="1" dirty="0" smtClean="0"/>
                <a:t>CGI</a:t>
              </a:r>
              <a:r>
                <a:rPr lang="nl-NL" sz="3200" dirty="0" smtClean="0"/>
                <a:t>	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4454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/>
          <p:cNvGrpSpPr/>
          <p:nvPr/>
        </p:nvGrpSpPr>
        <p:grpSpPr>
          <a:xfrm>
            <a:off x="0" y="-1544379"/>
            <a:ext cx="12691917" cy="9619138"/>
            <a:chOff x="0" y="-1146724"/>
            <a:chExt cx="12691917" cy="9619138"/>
          </a:xfrm>
        </p:grpSpPr>
        <p:pic>
          <p:nvPicPr>
            <p:cNvPr id="1028" name="Picture 4" descr="Boord, School, Uni, Leren, Het Werk, Te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146724"/>
              <a:ext cx="12691917" cy="96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ep 10"/>
            <p:cNvGrpSpPr/>
            <p:nvPr/>
          </p:nvGrpSpPr>
          <p:grpSpPr>
            <a:xfrm>
              <a:off x="1236722" y="122778"/>
              <a:ext cx="10200250" cy="7222204"/>
              <a:chOff x="1236722" y="122778"/>
              <a:chExt cx="10200250" cy="7222204"/>
            </a:xfrm>
          </p:grpSpPr>
          <p:sp>
            <p:nvSpPr>
              <p:cNvPr id="6" name="Rechthoek 5"/>
              <p:cNvSpPr/>
              <p:nvPr/>
            </p:nvSpPr>
            <p:spPr>
              <a:xfrm rot="21299346">
                <a:off x="1236722" y="122778"/>
                <a:ext cx="10200250" cy="7222204"/>
              </a:xfrm>
              <a:prstGeom prst="rect">
                <a:avLst/>
              </a:prstGeom>
              <a:solidFill>
                <a:srgbClr val="15311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/>
              <p:cNvSpPr txBox="1"/>
              <p:nvPr/>
            </p:nvSpPr>
            <p:spPr>
              <a:xfrm rot="21297435">
                <a:off x="1898889" y="637071"/>
                <a:ext cx="8811842" cy="590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50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Tips voor </a:t>
                </a:r>
                <a:r>
                  <a:rPr lang="nl-NL" sz="5000" b="1" i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cgi</a:t>
                </a:r>
                <a:r>
                  <a:rPr lang="nl-NL" sz="4800" i="1" dirty="0" smtClean="0">
                    <a:solidFill>
                      <a:schemeClr val="bg1"/>
                    </a:solidFill>
                  </a:rPr>
                  <a:t/>
                </a:r>
                <a:br>
                  <a:rPr lang="nl-NL" sz="4800" i="1" dirty="0" smtClean="0">
                    <a:solidFill>
                      <a:schemeClr val="bg1"/>
                    </a:solidFill>
                  </a:rPr>
                </a:br>
                <a:endParaRPr lang="nl-NL" sz="4800" i="1" dirty="0">
                  <a:solidFill>
                    <a:schemeClr val="bg1"/>
                  </a:solidFill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nl-NL" sz="4000" i="1" dirty="0">
                    <a:solidFill>
                      <a:schemeClr val="bg1"/>
                    </a:solidFill>
                  </a:rPr>
                  <a:t>Stel vragen aan de hand van </a:t>
                </a:r>
                <a:r>
                  <a:rPr lang="nl-NL" sz="4000" i="1" dirty="0" smtClean="0">
                    <a:solidFill>
                      <a:schemeClr val="bg1"/>
                    </a:solidFill>
                  </a:rPr>
                  <a:t>werkwoorden.</a:t>
                </a:r>
                <a:endParaRPr lang="nl-NL" sz="4000" i="1" dirty="0">
                  <a:solidFill>
                    <a:schemeClr val="bg1"/>
                  </a:solidFill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nl-NL" sz="4000" i="1" dirty="0">
                    <a:solidFill>
                      <a:schemeClr val="bg1"/>
                    </a:solidFill>
                  </a:rPr>
                  <a:t>Soms kan “wie, wat, waar, wat maakt dat, wanneer en hoe” een hulpmiddel zijn bij het stellen van vragen ter </a:t>
                </a:r>
                <a:r>
                  <a:rPr lang="nl-NL" sz="4000" i="1" dirty="0" smtClean="0">
                    <a:solidFill>
                      <a:schemeClr val="bg1"/>
                    </a:solidFill>
                  </a:rPr>
                  <a:t>verheldering.</a:t>
                </a:r>
                <a:endParaRPr lang="nl-NL" sz="4000" i="1" dirty="0">
                  <a:solidFill>
                    <a:schemeClr val="bg1"/>
                  </a:solidFill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nl-NL" sz="4000" i="1" dirty="0">
                    <a:solidFill>
                      <a:schemeClr val="bg1"/>
                    </a:solidFill>
                  </a:rPr>
                  <a:t>Maak er geen leergesprek </a:t>
                </a:r>
                <a:r>
                  <a:rPr lang="nl-NL" sz="4000" i="1" dirty="0" smtClean="0">
                    <a:solidFill>
                      <a:schemeClr val="bg1"/>
                    </a:solidFill>
                  </a:rPr>
                  <a:t>van.</a:t>
                </a:r>
                <a:endParaRPr lang="nl-NL" sz="4000" i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89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091" y="-1244296"/>
            <a:ext cx="12455091" cy="810229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61422" y="389953"/>
            <a:ext cx="11117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VPV </a:t>
            </a:r>
            <a:endParaRPr lang="nl-NL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6" y="2086083"/>
            <a:ext cx="7212210" cy="5048547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801199" y="1701362"/>
            <a:ext cx="4686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Inventarisatie </a:t>
            </a:r>
            <a:endParaRPr lang="nl-NL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9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314" y="-236039"/>
            <a:ext cx="12714514" cy="76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40" y="-626057"/>
            <a:ext cx="11921489" cy="82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01" y="5464628"/>
            <a:ext cx="4154362" cy="95225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13656" y="5098746"/>
            <a:ext cx="44898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Bedankt!</a:t>
            </a:r>
            <a:endParaRPr lang="nl-NL" sz="7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4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1796143" y="-426457"/>
            <a:ext cx="9164833" cy="7491285"/>
            <a:chOff x="3341915" y="-513542"/>
            <a:chExt cx="9164833" cy="7491285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3" r="12692"/>
            <a:stretch/>
          </p:blipFill>
          <p:spPr>
            <a:xfrm>
              <a:off x="3341915" y="-513542"/>
              <a:ext cx="8661968" cy="7491285"/>
            </a:xfrm>
            <a:prstGeom prst="rect">
              <a:avLst/>
            </a:prstGeom>
          </p:spPr>
        </p:pic>
        <p:sp>
          <p:nvSpPr>
            <p:cNvPr id="4" name="Rechthoek 3"/>
            <p:cNvSpPr/>
            <p:nvPr/>
          </p:nvSpPr>
          <p:spPr>
            <a:xfrm>
              <a:off x="4180115" y="635989"/>
              <a:ext cx="832663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5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Programma deel 2</a:t>
              </a:r>
              <a:endParaRPr lang="nl-NL" sz="5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hthoek 5"/>
            <p:cNvSpPr/>
            <p:nvPr/>
          </p:nvSpPr>
          <p:spPr>
            <a:xfrm>
              <a:off x="4180115" y="2416018"/>
              <a:ext cx="6096000" cy="34778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4400" i="1" dirty="0"/>
                <a:t>Criteria lezen en horen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4400" i="1" dirty="0"/>
                <a:t>Lintexamens en CGI (Criterium Gericht Interview)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NL" sz="4400" i="1" dirty="0"/>
                <a:t>Evaluatie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4"/>
          <a:stretch/>
        </p:blipFill>
        <p:spPr>
          <a:xfrm>
            <a:off x="0" y="0"/>
            <a:ext cx="5921828" cy="6937852"/>
          </a:xfrm>
          <a:prstGeom prst="rect">
            <a:avLst/>
          </a:prstGeom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6379027" y="1839686"/>
            <a:ext cx="5540829" cy="35571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l-NL" sz="3300" i="1" dirty="0" smtClean="0"/>
          </a:p>
          <a:p>
            <a:r>
              <a:rPr lang="nl-NL" sz="3300" i="1" dirty="0" smtClean="0"/>
              <a:t>Deze criteria beoordelen de schriftelijke uitwerking.</a:t>
            </a:r>
            <a:br>
              <a:rPr lang="nl-NL" sz="3300" i="1" dirty="0" smtClean="0"/>
            </a:br>
            <a:endParaRPr lang="nl-NL" sz="3300" i="1" dirty="0" smtClean="0"/>
          </a:p>
          <a:p>
            <a:r>
              <a:rPr lang="nl-NL" sz="3300" i="1" dirty="0" smtClean="0"/>
              <a:t>Bijvoorbeeld: </a:t>
            </a:r>
            <a:br>
              <a:rPr lang="nl-NL" sz="3300" i="1" dirty="0" smtClean="0"/>
            </a:br>
            <a:r>
              <a:rPr lang="nl-NL" sz="3300" i="1" dirty="0" smtClean="0"/>
              <a:t>een rapportage of een handelingsplan.</a:t>
            </a:r>
            <a:endParaRPr lang="nl-NL" sz="3300" i="1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351646" y="431269"/>
            <a:ext cx="6699183" cy="22294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Lezen-criteria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3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6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81000" y="1008397"/>
            <a:ext cx="11430000" cy="435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833" y="1008397"/>
            <a:ext cx="7212210" cy="5048547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5834743" y="1759581"/>
            <a:ext cx="5257800" cy="4297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i="1" dirty="0" smtClean="0"/>
              <a:t>Verwekt de gegevens van de evaluatie volgens de richtlijnen van de instelling</a:t>
            </a:r>
          </a:p>
          <a:p>
            <a:r>
              <a:rPr lang="nl-NL" i="1" dirty="0" smtClean="0"/>
              <a:t>Verwerkt de gegevens in het zorgplan volgens de </a:t>
            </a:r>
            <a:r>
              <a:rPr lang="nl-NL" i="1" dirty="0" err="1" smtClean="0"/>
              <a:t>richtleinen</a:t>
            </a:r>
            <a:r>
              <a:rPr lang="nl-NL" i="1" dirty="0" smtClean="0"/>
              <a:t> van de instelling</a:t>
            </a:r>
          </a:p>
          <a:p>
            <a:r>
              <a:rPr lang="nl-NL" i="1" dirty="0" err="1" smtClean="0"/>
              <a:t>Hanteerd</a:t>
            </a:r>
            <a:r>
              <a:rPr lang="nl-NL" i="1" dirty="0" smtClean="0"/>
              <a:t> correcte taal , spelling en </a:t>
            </a:r>
            <a:r>
              <a:rPr lang="nl-NL" i="1" dirty="0" err="1" smtClean="0"/>
              <a:t>gramatica</a:t>
            </a:r>
            <a:r>
              <a:rPr lang="nl-NL" i="1" dirty="0" smtClean="0"/>
              <a:t> </a:t>
            </a:r>
            <a:endParaRPr lang="nl-NL" i="1" dirty="0"/>
          </a:p>
        </p:txBody>
      </p:sp>
      <p:sp>
        <p:nvSpPr>
          <p:cNvPr id="6" name="Rechthoek 5"/>
          <p:cNvSpPr/>
          <p:nvPr/>
        </p:nvSpPr>
        <p:spPr>
          <a:xfrm>
            <a:off x="555171" y="3755571"/>
            <a:ext cx="1426029" cy="1360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97" y="3755571"/>
            <a:ext cx="132397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38068" b="29082"/>
          <a:stretch/>
        </p:blipFill>
        <p:spPr>
          <a:xfrm>
            <a:off x="0" y="-37536"/>
            <a:ext cx="4833257" cy="6884651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5431971" y="1143000"/>
            <a:ext cx="6193972" cy="5421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endParaRPr lang="nl-NL" i="1" dirty="0" smtClean="0"/>
          </a:p>
          <a:p>
            <a:pPr marL="571500" indent="-571500"/>
            <a:r>
              <a:rPr lang="nl-NL" sz="3300" i="1" dirty="0" smtClean="0"/>
              <a:t>De beoordelaar vraagt de student, op basis van de beoordelingscriteria een mondelinge verantwoording.</a:t>
            </a:r>
            <a:br>
              <a:rPr lang="nl-NL" sz="3300" i="1" dirty="0" smtClean="0"/>
            </a:br>
            <a:endParaRPr lang="nl-NL" sz="3300" i="1" dirty="0" smtClean="0"/>
          </a:p>
          <a:p>
            <a:pPr marL="571500" indent="-571500"/>
            <a:r>
              <a:rPr lang="nl-NL" sz="3300" i="1" dirty="0" smtClean="0"/>
              <a:t>De verantwoording gaat altijd over het vertoonde gedrag en/of product, gemaakt tijdens de uitvoering van de examenopdracht.</a:t>
            </a:r>
            <a:endParaRPr lang="nl-NL" sz="3300" i="1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833258" y="431269"/>
            <a:ext cx="7358742" cy="222945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horen-criteria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164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r="38068" b="29082"/>
          <a:stretch/>
        </p:blipFill>
        <p:spPr>
          <a:xfrm>
            <a:off x="7358743" y="0"/>
            <a:ext cx="4833257" cy="6884651"/>
          </a:xfrm>
          <a:prstGeom prst="rect">
            <a:avLst/>
          </a:prstGeom>
        </p:spPr>
      </p:pic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457200" y="2035629"/>
            <a:ext cx="6335486" cy="4090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300" i="1" dirty="0" smtClean="0"/>
              <a:t>Het beoordelingscriteria ‘horen’ zal een groot deel van verslaglegging vervangen.</a:t>
            </a:r>
          </a:p>
          <a:p>
            <a:endParaRPr lang="nl-NL" sz="3300" i="1" dirty="0" smtClean="0"/>
          </a:p>
          <a:p>
            <a:r>
              <a:rPr lang="nl-NL" sz="3300" i="1" dirty="0" smtClean="0"/>
              <a:t>Vraag niet meer dan P2M vraagt!</a:t>
            </a:r>
            <a:endParaRPr lang="nl-NL" sz="3300" i="1" dirty="0"/>
          </a:p>
        </p:txBody>
      </p:sp>
    </p:spTree>
    <p:extLst>
      <p:ext uri="{BB962C8B-B14F-4D97-AF65-F5344CB8AC3E}">
        <p14:creationId xmlns:p14="http://schemas.microsoft.com/office/powerpoint/2010/main" val="37387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/>
          <a:stretch/>
        </p:blipFill>
        <p:spPr>
          <a:xfrm>
            <a:off x="-43995" y="1390531"/>
            <a:ext cx="8534699" cy="5467469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8771436" y="1864573"/>
            <a:ext cx="31398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 i="1" dirty="0" smtClean="0"/>
              <a:t>2= oké! (beginnend </a:t>
            </a:r>
            <a:r>
              <a:rPr lang="nl-NL" sz="3300" i="1" dirty="0" err="1" smtClean="0"/>
              <a:t>beroeps-beoefenaar</a:t>
            </a:r>
            <a:r>
              <a:rPr lang="nl-NL" sz="3300" i="1" dirty="0" smtClean="0"/>
              <a:t>) </a:t>
            </a:r>
            <a:endParaRPr lang="nl-NL" sz="3300" i="1" dirty="0"/>
          </a:p>
        </p:txBody>
      </p:sp>
      <p:sp>
        <p:nvSpPr>
          <p:cNvPr id="4" name="Tekstvak 3"/>
          <p:cNvSpPr txBox="1"/>
          <p:nvPr/>
        </p:nvSpPr>
        <p:spPr>
          <a:xfrm>
            <a:off x="8699165" y="4712133"/>
            <a:ext cx="37700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300" i="1" dirty="0" smtClean="0"/>
              <a:t>3 = meer dan het </a:t>
            </a:r>
            <a:br>
              <a:rPr lang="nl-NL" sz="3300" i="1" dirty="0" smtClean="0"/>
            </a:br>
            <a:r>
              <a:rPr lang="nl-NL" sz="3300" i="1" dirty="0" smtClean="0"/>
              <a:t>gevraagde niveau</a:t>
            </a:r>
            <a:endParaRPr lang="nl-NL" sz="3300" i="1" dirty="0"/>
          </a:p>
        </p:txBody>
      </p:sp>
      <p:sp>
        <p:nvSpPr>
          <p:cNvPr id="5" name="Rechthoek 4"/>
          <p:cNvSpPr/>
          <p:nvPr/>
        </p:nvSpPr>
        <p:spPr>
          <a:xfrm>
            <a:off x="-195942" y="308265"/>
            <a:ext cx="12387942" cy="88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7971" y="310090"/>
            <a:ext cx="11919858" cy="88471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Schaalindeling 		0-1-2-3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81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5083628" y="479355"/>
            <a:ext cx="6879771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Vragen stellen bij de ‘horen-criteria’ in de praktijk</a:t>
            </a:r>
            <a:endParaRPr lang="nl-NL" sz="5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r="30641"/>
          <a:stretch/>
        </p:blipFill>
        <p:spPr>
          <a:xfrm>
            <a:off x="0" y="0"/>
            <a:ext cx="4909457" cy="68580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203370" y="2236150"/>
            <a:ext cx="69886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marR="5080" indent="-457200">
              <a:buFont typeface="Arial" panose="020B0604020202020204" pitchFamily="34" charset="0"/>
              <a:buChar char="•"/>
            </a:pPr>
            <a:r>
              <a:rPr lang="nl-NL" sz="3300" i="1" dirty="0" smtClean="0">
                <a:cs typeface="Arial"/>
              </a:rPr>
              <a:t>Altijd </a:t>
            </a:r>
            <a:r>
              <a:rPr lang="nl-NL" sz="3300" i="1" spc="-5" dirty="0">
                <a:cs typeface="Arial"/>
              </a:rPr>
              <a:t>onlosmakelijk verbonden </a:t>
            </a:r>
            <a:r>
              <a:rPr lang="nl-NL" sz="3300" i="1" dirty="0">
                <a:cs typeface="Arial"/>
              </a:rPr>
              <a:t>met wat je </a:t>
            </a:r>
            <a:r>
              <a:rPr lang="nl-NL" sz="3300" i="1" spc="-5" dirty="0" smtClean="0">
                <a:cs typeface="Arial"/>
              </a:rPr>
              <a:t>gezien </a:t>
            </a:r>
            <a:r>
              <a:rPr lang="nl-NL" sz="3300" i="1" spc="-5" dirty="0">
                <a:cs typeface="Arial"/>
              </a:rPr>
              <a:t>hebt </a:t>
            </a:r>
            <a:r>
              <a:rPr lang="nl-NL" sz="3300" i="1" dirty="0">
                <a:cs typeface="Arial"/>
              </a:rPr>
              <a:t>(moet </a:t>
            </a:r>
            <a:r>
              <a:rPr lang="nl-NL" sz="3300" i="1" spc="-5" dirty="0">
                <a:cs typeface="Arial"/>
              </a:rPr>
              <a:t>dus dezelfde persoon</a:t>
            </a:r>
            <a:r>
              <a:rPr lang="nl-NL" sz="3300" i="1" spc="-50" dirty="0">
                <a:cs typeface="Arial"/>
              </a:rPr>
              <a:t> </a:t>
            </a:r>
            <a:r>
              <a:rPr lang="nl-NL" sz="3300" i="1" dirty="0">
                <a:cs typeface="Arial"/>
              </a:rPr>
              <a:t>zijn)</a:t>
            </a:r>
            <a:endParaRPr lang="nl-NL" sz="3300" i="1" dirty="0">
              <a:cs typeface="Times New Roman"/>
            </a:endParaRPr>
          </a:p>
          <a:p>
            <a:pPr marL="469900" marR="904875" indent="-457200">
              <a:buFont typeface="Arial" panose="020B0604020202020204" pitchFamily="34" charset="0"/>
              <a:buChar char="•"/>
            </a:pPr>
            <a:r>
              <a:rPr lang="nl-NL" sz="3300" i="1" spc="-40" dirty="0" smtClean="0">
                <a:cs typeface="Arial"/>
              </a:rPr>
              <a:t>Wat </a:t>
            </a:r>
            <a:r>
              <a:rPr lang="nl-NL" sz="3300" i="1" spc="-5" dirty="0">
                <a:cs typeface="Arial"/>
              </a:rPr>
              <a:t>is de toegepaste kennis rondom </a:t>
            </a:r>
            <a:r>
              <a:rPr lang="nl-NL" sz="3300" i="1" dirty="0">
                <a:cs typeface="Arial"/>
              </a:rPr>
              <a:t>….</a:t>
            </a:r>
            <a:r>
              <a:rPr lang="nl-NL" sz="3300" i="1" spc="-5" dirty="0">
                <a:cs typeface="Arial"/>
              </a:rPr>
              <a:t>?</a:t>
            </a:r>
          </a:p>
          <a:p>
            <a:pPr marL="469900" marR="904875" indent="-457200">
              <a:buFont typeface="Arial" panose="020B0604020202020204" pitchFamily="34" charset="0"/>
              <a:buChar char="•"/>
            </a:pPr>
            <a:r>
              <a:rPr lang="nl-NL" sz="3300" i="1" spc="-5" dirty="0">
                <a:cs typeface="Arial"/>
              </a:rPr>
              <a:t>Blijf bij het </a:t>
            </a:r>
            <a:r>
              <a:rPr lang="nl-NL" sz="3300" i="1" spc="-5" dirty="0" smtClean="0">
                <a:cs typeface="Arial"/>
              </a:rPr>
              <a:t>criterium.</a:t>
            </a:r>
            <a:endParaRPr lang="nl-NL" sz="3300" i="1" spc="-5" dirty="0">
              <a:cs typeface="Arial"/>
            </a:endParaRPr>
          </a:p>
          <a:p>
            <a:pPr marL="469900" marR="904875" indent="-457200">
              <a:buFont typeface="Arial" panose="020B0604020202020204" pitchFamily="34" charset="0"/>
              <a:buChar char="•"/>
            </a:pPr>
            <a:r>
              <a:rPr lang="nl-NL" sz="3300" i="1" spc="-5" dirty="0">
                <a:cs typeface="Arial"/>
              </a:rPr>
              <a:t>Pas op met </a:t>
            </a:r>
            <a:r>
              <a:rPr lang="nl-NL" sz="3300" i="1" spc="-5" dirty="0" smtClean="0">
                <a:cs typeface="Arial"/>
              </a:rPr>
              <a:t>doorvragen.</a:t>
            </a:r>
            <a:endParaRPr lang="nl-NL" sz="3300" i="1" spc="-5" dirty="0">
              <a:cs typeface="Arial"/>
            </a:endParaRPr>
          </a:p>
          <a:p>
            <a:pPr marL="469900" marR="904875" indent="-457200">
              <a:buFont typeface="Arial" panose="020B0604020202020204" pitchFamily="34" charset="0"/>
              <a:buChar char="•"/>
            </a:pPr>
            <a:r>
              <a:rPr lang="nl-NL" sz="3300" i="1" spc="-5" dirty="0">
                <a:cs typeface="Arial"/>
              </a:rPr>
              <a:t>Het gaat niet om jouw </a:t>
            </a:r>
            <a:r>
              <a:rPr lang="nl-NL" sz="3300" i="1" spc="-5" dirty="0" smtClean="0">
                <a:cs typeface="Arial"/>
              </a:rPr>
              <a:t>normen.</a:t>
            </a:r>
            <a:endParaRPr lang="nl-NL" sz="33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6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2435</TotalTime>
  <Words>338</Words>
  <Application>Microsoft Office PowerPoint</Application>
  <PresentationFormat>Breedbeeld</PresentationFormat>
  <Paragraphs>94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Brush Script MT</vt:lpstr>
      <vt:lpstr>Calibri</vt:lpstr>
      <vt:lpstr>Calibri Light</vt:lpstr>
      <vt:lpstr>Times New Roman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BOOM</dc:creator>
  <cp:lastModifiedBy>Niels Tournoij</cp:lastModifiedBy>
  <cp:revision>202</cp:revision>
  <cp:lastPrinted>2016-11-10T14:05:31Z</cp:lastPrinted>
  <dcterms:created xsi:type="dcterms:W3CDTF">2016-07-20T13:09:31Z</dcterms:created>
  <dcterms:modified xsi:type="dcterms:W3CDTF">2018-02-21T09:15:13Z</dcterms:modified>
</cp:coreProperties>
</file>