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theme/theme1.xml" ContentType="application/vnd.openxmlformats-officedocument.them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45" r:id="rId2"/>
    <p:sldMasterId id="2147483799" r:id="rId3"/>
    <p:sldMasterId id="2147483812" r:id="rId4"/>
    <p:sldMasterId id="2147483873" r:id="rId5"/>
    <p:sldMasterId id="2147483901" r:id="rId6"/>
    <p:sldMasterId id="2147483914" r:id="rId7"/>
  </p:sldMasterIdLst>
  <p:notesMasterIdLst>
    <p:notesMasterId r:id="rId58"/>
  </p:notesMasterIdLst>
  <p:handoutMasterIdLst>
    <p:handoutMasterId r:id="rId59"/>
  </p:handoutMasterIdLst>
  <p:sldIdLst>
    <p:sldId id="258" r:id="rId8"/>
    <p:sldId id="411" r:id="rId9"/>
    <p:sldId id="344" r:id="rId10"/>
    <p:sldId id="1231" r:id="rId11"/>
    <p:sldId id="1260" r:id="rId12"/>
    <p:sldId id="365" r:id="rId13"/>
    <p:sldId id="302" r:id="rId14"/>
    <p:sldId id="313" r:id="rId15"/>
    <p:sldId id="1220" r:id="rId16"/>
    <p:sldId id="1222" r:id="rId17"/>
    <p:sldId id="1214" r:id="rId18"/>
    <p:sldId id="316" r:id="rId19"/>
    <p:sldId id="306" r:id="rId20"/>
    <p:sldId id="1223" r:id="rId21"/>
    <p:sldId id="1224" r:id="rId22"/>
    <p:sldId id="1232" r:id="rId23"/>
    <p:sldId id="1233" r:id="rId24"/>
    <p:sldId id="1234" r:id="rId25"/>
    <p:sldId id="1250" r:id="rId26"/>
    <p:sldId id="1215" r:id="rId27"/>
    <p:sldId id="382" r:id="rId28"/>
    <p:sldId id="319" r:id="rId29"/>
    <p:sldId id="320" r:id="rId30"/>
    <p:sldId id="1229" r:id="rId31"/>
    <p:sldId id="1235" r:id="rId32"/>
    <p:sldId id="322" r:id="rId33"/>
    <p:sldId id="323" r:id="rId34"/>
    <p:sldId id="324" r:id="rId35"/>
    <p:sldId id="1230" r:id="rId36"/>
    <p:sldId id="1261" r:id="rId37"/>
    <p:sldId id="338" r:id="rId38"/>
    <p:sldId id="1227" r:id="rId39"/>
    <p:sldId id="1209" r:id="rId40"/>
    <p:sldId id="1251" r:id="rId41"/>
    <p:sldId id="1216" r:id="rId42"/>
    <p:sldId id="1210" r:id="rId43"/>
    <p:sldId id="1211" r:id="rId44"/>
    <p:sldId id="1257" r:id="rId45"/>
    <p:sldId id="335" r:id="rId46"/>
    <p:sldId id="1225" r:id="rId47"/>
    <p:sldId id="1217" r:id="rId48"/>
    <p:sldId id="1258" r:id="rId49"/>
    <p:sldId id="259" r:id="rId50"/>
    <p:sldId id="260" r:id="rId51"/>
    <p:sldId id="1218" r:id="rId52"/>
    <p:sldId id="1259" r:id="rId53"/>
    <p:sldId id="1252" r:id="rId54"/>
    <p:sldId id="1253" r:id="rId55"/>
    <p:sldId id="1254" r:id="rId56"/>
    <p:sldId id="1255" r:id="rId57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30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31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47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63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72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895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217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532" algn="l" defTabSz="9126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8C325C-F004-4B66-A450-7631348C23A7}">
          <p14:sldIdLst>
            <p14:sldId id="258"/>
            <p14:sldId id="411"/>
            <p14:sldId id="344"/>
            <p14:sldId id="1231"/>
            <p14:sldId id="1260"/>
            <p14:sldId id="365"/>
            <p14:sldId id="302"/>
            <p14:sldId id="313"/>
            <p14:sldId id="1220"/>
            <p14:sldId id="1222"/>
            <p14:sldId id="1214"/>
            <p14:sldId id="316"/>
            <p14:sldId id="306"/>
            <p14:sldId id="1223"/>
            <p14:sldId id="1224"/>
            <p14:sldId id="1232"/>
            <p14:sldId id="1233"/>
            <p14:sldId id="1234"/>
            <p14:sldId id="1250"/>
            <p14:sldId id="1215"/>
            <p14:sldId id="382"/>
            <p14:sldId id="319"/>
            <p14:sldId id="320"/>
            <p14:sldId id="1229"/>
            <p14:sldId id="1235"/>
            <p14:sldId id="322"/>
            <p14:sldId id="323"/>
            <p14:sldId id="324"/>
            <p14:sldId id="1230"/>
            <p14:sldId id="1261"/>
            <p14:sldId id="338"/>
            <p14:sldId id="1227"/>
            <p14:sldId id="1209"/>
            <p14:sldId id="1251"/>
            <p14:sldId id="1216"/>
            <p14:sldId id="1210"/>
            <p14:sldId id="1211"/>
            <p14:sldId id="1257"/>
            <p14:sldId id="335"/>
            <p14:sldId id="1225"/>
            <p14:sldId id="1217"/>
            <p14:sldId id="1258"/>
            <p14:sldId id="259"/>
            <p14:sldId id="260"/>
            <p14:sldId id="1218"/>
          </p14:sldIdLst>
        </p14:section>
        <p14:section name="Antwoorden" id="{A27E33F0-B16E-4316-8A97-BCF292F63516}">
          <p14:sldIdLst>
            <p14:sldId id="1259"/>
            <p14:sldId id="1252"/>
            <p14:sldId id="1253"/>
            <p14:sldId id="1254"/>
            <p14:sldId id="12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30" userDrawn="1">
          <p15:clr>
            <a:srgbClr val="A4A3A4"/>
          </p15:clr>
        </p15:guide>
        <p15:guide id="2" orient="horz" pos="667" userDrawn="1">
          <p15:clr>
            <a:srgbClr val="A4A3A4"/>
          </p15:clr>
        </p15:guide>
        <p15:guide id="3" pos="181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orient="horz" pos="1620" userDrawn="1">
          <p15:clr>
            <a:srgbClr val="A4A3A4"/>
          </p15:clr>
        </p15:guide>
        <p15:guide id="7" orient="horz" pos="13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Wolf Visser" initials="MWV" lastIdx="44" clrIdx="0">
    <p:extLst>
      <p:ext uri="{19B8F6BF-5375-455C-9EA6-DF929625EA0E}">
        <p15:presenceInfo xmlns:p15="http://schemas.microsoft.com/office/powerpoint/2012/main" userId="Michael Wolf Visser" providerId="None"/>
      </p:ext>
    </p:extLst>
  </p:cmAuthor>
  <p:cmAuthor id="2" name="Jelle de Korte" initials="JdK" lastIdx="5" clrIdx="1">
    <p:extLst>
      <p:ext uri="{19B8F6BF-5375-455C-9EA6-DF929625EA0E}">
        <p15:presenceInfo xmlns:p15="http://schemas.microsoft.com/office/powerpoint/2012/main" userId="0fabe5f432ca7e9d" providerId="Windows Live"/>
      </p:ext>
    </p:extLst>
  </p:cmAuthor>
  <p:cmAuthor id="3" name="Jelena Kotanjan" initials="JK" lastIdx="9" clrIdx="2">
    <p:extLst>
      <p:ext uri="{19B8F6BF-5375-455C-9EA6-DF929625EA0E}">
        <p15:presenceInfo xmlns:p15="http://schemas.microsoft.com/office/powerpoint/2012/main" userId="S::jelena@pptsolutions.nl::d6b6d795-d446-4859-9a46-c5027095b856" providerId="AD"/>
      </p:ext>
    </p:extLst>
  </p:cmAuthor>
  <p:cmAuthor id="4" name="MNVE (Marianne Vissers)" initials="M(V" lastIdx="1" clrIdx="3">
    <p:extLst>
      <p:ext uri="{19B8F6BF-5375-455C-9EA6-DF929625EA0E}">
        <p15:presenceInfo xmlns:p15="http://schemas.microsoft.com/office/powerpoint/2012/main" userId="S::MNVE@novonordisk.com::357450b1-60e6-4528-baf4-39af87075a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B4"/>
    <a:srgbClr val="0091C4"/>
    <a:srgbClr val="459FB2"/>
    <a:srgbClr val="D7E9F1"/>
    <a:srgbClr val="007C92"/>
    <a:srgbClr val="CEE4EE"/>
    <a:srgbClr val="C2DEEA"/>
    <a:srgbClr val="CBE2ED"/>
    <a:srgbClr val="EAAB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A6CD8-50FD-496C-BC28-401B83DAB03A}" v="3" dt="2020-07-22T14:05:10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1" autoAdjust="0"/>
    <p:restoredTop sz="92165" autoAdjust="0"/>
  </p:normalViewPr>
  <p:slideViewPr>
    <p:cSldViewPr snapToGrid="0" snapToObjects="1">
      <p:cViewPr varScale="1">
        <p:scale>
          <a:sx n="168" d="100"/>
          <a:sy n="168" d="100"/>
        </p:scale>
        <p:origin x="162" y="282"/>
      </p:cViewPr>
      <p:guideLst>
        <p:guide orient="horz" pos="2530"/>
        <p:guide orient="horz" pos="667"/>
        <p:guide pos="181"/>
        <p:guide pos="5556"/>
        <p:guide pos="370"/>
        <p:guide orient="horz" pos="1620"/>
        <p:guide orient="horz" pos="138"/>
        <p:guide pos="2880"/>
        <p:guide pos="297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viewProps" Target="viewProps.xml"/><Relationship Id="rId68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69" Type="http://schemas.openxmlformats.org/officeDocument/2006/relationships/customXml" Target="../customXml/item3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Relationship Id="rId67" Type="http://schemas.openxmlformats.org/officeDocument/2006/relationships/customXml" Target="../customXml/item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794766597558"/>
          <c:y val="2.3841499783890958E-2"/>
          <c:w val="0.8899205233402443"/>
          <c:h val="0.68888846781900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</c:numCache>
            </c:numRef>
          </c:cat>
          <c:val>
            <c:numRef>
              <c:f>Blad1!$B$2:$B$10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C7CB-4EE6-B52F-4D37FBF4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08512"/>
        <c:axId val="188610432"/>
      </c:barChart>
      <c:catAx>
        <c:axId val="1886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0432"/>
        <c:crosses val="autoZero"/>
        <c:auto val="1"/>
        <c:lblAlgn val="ctr"/>
        <c:lblOffset val="100"/>
        <c:noMultiLvlLbl val="0"/>
      </c:catAx>
      <c:valAx>
        <c:axId val="188610432"/>
        <c:scaling>
          <c:orientation val="minMax"/>
          <c:max val="20"/>
          <c:min val="4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08512"/>
        <c:crosses val="autoZero"/>
        <c:crossBetween val="between"/>
        <c:majorUnit val="4"/>
        <c:min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0582786475885"/>
          <c:y val="2.4783414392657164E-2"/>
          <c:w val="0.76173654401174817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390464"/>
        <c:axId val="473396736"/>
      </c:lineChart>
      <c:catAx>
        <c:axId val="47339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6736"/>
        <c:crosses val="autoZero"/>
        <c:auto val="1"/>
        <c:lblAlgn val="ctr"/>
        <c:lblOffset val="100"/>
        <c:noMultiLvlLbl val="0"/>
      </c:catAx>
      <c:valAx>
        <c:axId val="473396736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IR-insuline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mU</a:t>
                </a:r>
                <a:r>
                  <a:rPr lang="nl-NL" sz="1000" dirty="0">
                    <a:solidFill>
                      <a:schemeClr val="tx2"/>
                    </a:solidFill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1.1945742036397382E-3"/>
              <c:y val="0.216228677901601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0464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9564349263203"/>
          <c:y val="2.4783414392657164E-2"/>
          <c:w val="0.78177234189412059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28896"/>
        <c:axId val="473731072"/>
      </c:lineChart>
      <c:catAx>
        <c:axId val="47372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31072"/>
        <c:crosses val="autoZero"/>
        <c:auto val="1"/>
        <c:lblAlgn val="ctr"/>
        <c:lblOffset val="100"/>
        <c:noMultiLvlLbl val="0"/>
      </c:catAx>
      <c:valAx>
        <c:axId val="47373107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IR-insuline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mU</a:t>
                </a:r>
                <a:r>
                  <a:rPr lang="nl-NL" sz="1000" dirty="0">
                    <a:solidFill>
                      <a:schemeClr val="tx2"/>
                    </a:solidFill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1.1945742036397382E-3"/>
              <c:y val="0.11184342543720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28896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84882932915085E-2"/>
          <c:y val="2.4783414392657164E-2"/>
          <c:w val="0.93991511706708497"/>
          <c:h val="0.89696692261940214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75-434C-910E-E54612D1D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4008960"/>
        <c:axId val="474019328"/>
      </c:lineChart>
      <c:catAx>
        <c:axId val="47400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4019328"/>
        <c:crosses val="autoZero"/>
        <c:auto val="1"/>
        <c:lblAlgn val="ctr"/>
        <c:lblOffset val="100"/>
        <c:noMultiLvlLbl val="0"/>
      </c:catAx>
      <c:valAx>
        <c:axId val="474019328"/>
        <c:scaling>
          <c:orientation val="minMax"/>
          <c:max val="15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200" dirty="0">
                    <a:solidFill>
                      <a:schemeClr val="tx2"/>
                    </a:solidFill>
                  </a:rPr>
                  <a:t>Plasma GLP-1 concentratie</a:t>
                </a:r>
              </a:p>
            </c:rich>
          </c:tx>
          <c:layout>
            <c:manualLayout>
              <c:xMode val="edge"/>
              <c:yMode val="edge"/>
              <c:x val="0"/>
              <c:y val="0.114408767734042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7400896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5266715635069"/>
          <c:y val="2.3841499783890958E-2"/>
          <c:w val="0.89134733284364942"/>
          <c:h val="0.90234873358596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-10</c:v>
                </c:pt>
                <c:pt idx="1">
                  <c:v>-5</c:v>
                </c:pt>
                <c:pt idx="2">
                  <c:v>0</c:v>
                </c:pt>
                <c:pt idx="3">
                  <c:v>5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</c:numCache>
            </c:numRef>
          </c:cat>
          <c:val>
            <c:numRef>
              <c:f>Blad1!$B$2:$B$10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C7CB-4EE6-B52F-4D37FBF4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39488"/>
        <c:axId val="188645376"/>
      </c:barChart>
      <c:catAx>
        <c:axId val="18863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645376"/>
        <c:crosses val="autoZero"/>
        <c:auto val="1"/>
        <c:lblAlgn val="ctr"/>
        <c:lblOffset val="100"/>
        <c:noMultiLvlLbl val="0"/>
      </c:catAx>
      <c:valAx>
        <c:axId val="18864537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394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l-NL" sz="1100" b="1" dirty="0">
                <a:solidFill>
                  <a:schemeClr val="accent1"/>
                </a:solidFill>
              </a:rPr>
              <a:t>Elke 1% (11 </a:t>
            </a:r>
            <a:r>
              <a:rPr lang="nl-NL" sz="1100" b="1" dirty="0" err="1">
                <a:solidFill>
                  <a:schemeClr val="accent1"/>
                </a:solidFill>
              </a:rPr>
              <a:t>mmol</a:t>
            </a:r>
            <a:r>
              <a:rPr lang="nl-NL" sz="1100" b="1" dirty="0">
                <a:solidFill>
                  <a:schemeClr val="accent1"/>
                </a:solidFill>
              </a:rPr>
              <a:t>/mol) HbA1c verlaging is geassocieerd met een      risicoreductie na 10 jaar van:                                                                                        </a:t>
            </a:r>
          </a:p>
        </c:rich>
      </c:tx>
      <c:layout>
        <c:manualLayout>
          <c:xMode val="edge"/>
          <c:yMode val="edge"/>
          <c:x val="0.167586472699488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327284358272421E-2"/>
          <c:y val="0.33243984198421983"/>
          <c:w val="0.93967271564172761"/>
          <c:h val="0.5835583301098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651-46B0-B3F2-0D4E9D58D7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51-46B0-B3F2-0D4E9D58D7C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51-46B0-B3F2-0D4E9D58D7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Diabetes- gerelateerde  sterfte</c:v>
                </c:pt>
                <c:pt idx="1">
                  <c:v>Myocard infarct</c:v>
                </c:pt>
                <c:pt idx="2">
                  <c:v>Microvasculaire complicaties</c:v>
                </c:pt>
                <c:pt idx="3">
                  <c:v>Amputatie of sterfte  door perifeer  vaatlijden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-0.21</c:v>
                </c:pt>
                <c:pt idx="1">
                  <c:v>-0.14000000000000001</c:v>
                </c:pt>
                <c:pt idx="2">
                  <c:v>-0.37</c:v>
                </c:pt>
                <c:pt idx="3">
                  <c:v>-0.43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B-4EE6-B52F-4D37FBF4C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08000"/>
        <c:axId val="219013888"/>
      </c:barChart>
      <c:catAx>
        <c:axId val="2190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13888"/>
        <c:crosses val="autoZero"/>
        <c:auto val="1"/>
        <c:lblAlgn val="ctr"/>
        <c:lblOffset val="100"/>
        <c:noMultiLvlLbl val="0"/>
      </c:catAx>
      <c:valAx>
        <c:axId val="21901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50" dirty="0">
                    <a:solidFill>
                      <a:schemeClr val="tx2"/>
                    </a:solidFill>
                  </a:rPr>
                  <a:t>Risicoverlaging per </a:t>
                </a:r>
                <a:br>
                  <a:rPr lang="nl-NL" sz="1050" dirty="0">
                    <a:solidFill>
                      <a:schemeClr val="tx2"/>
                    </a:solidFill>
                  </a:rPr>
                </a:br>
                <a:r>
                  <a:rPr lang="nl-NL" sz="1050" dirty="0">
                    <a:solidFill>
                      <a:schemeClr val="tx2"/>
                    </a:solidFill>
                  </a:rPr>
                  <a:t>1% HbA1c verlaging</a:t>
                </a:r>
              </a:p>
            </c:rich>
          </c:tx>
          <c:layout>
            <c:manualLayout>
              <c:xMode val="edge"/>
              <c:yMode val="edge"/>
              <c:x val="5.9754887568276831E-3"/>
              <c:y val="0.405360883137112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0800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9128238696484"/>
          <c:y val="2.4783414392657164E-2"/>
          <c:w val="0.77735108948954201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177856"/>
        <c:axId val="471188224"/>
      </c:lineChart>
      <c:catAx>
        <c:axId val="471177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87645731434027707"/>
              <c:y val="0.871991885941872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88224"/>
        <c:crosses val="autoZero"/>
        <c:auto val="1"/>
        <c:lblAlgn val="ctr"/>
        <c:lblOffset val="100"/>
        <c:noMultiLvlLbl val="0"/>
      </c:catAx>
      <c:valAx>
        <c:axId val="471188224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Glucose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mM</a:t>
                </a:r>
                <a:r>
                  <a:rPr lang="nl-NL" sz="1000" dirty="0">
                    <a:solidFill>
                      <a:schemeClr val="tx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2.57116577253007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7785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8109801483799"/>
          <c:y val="2.4783414392657164E-2"/>
          <c:w val="0.79738688737191454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367680"/>
        <c:axId val="473369600"/>
      </c:lineChart>
      <c:catAx>
        <c:axId val="47336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69600"/>
        <c:crosses val="autoZero"/>
        <c:auto val="1"/>
        <c:lblAlgn val="ctr"/>
        <c:lblOffset val="100"/>
        <c:noMultiLvlLbl val="0"/>
      </c:catAx>
      <c:valAx>
        <c:axId val="47336960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Glucose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mM</a:t>
                </a:r>
                <a:r>
                  <a:rPr lang="nl-NL" sz="1000" dirty="0">
                    <a:solidFill>
                      <a:schemeClr val="tx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1946537637047708E-3"/>
              <c:y val="5.6578008039409097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67680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70582786475885"/>
          <c:y val="2.4783414392657164E-2"/>
          <c:w val="0.76173654401174817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390464"/>
        <c:axId val="473396736"/>
      </c:lineChart>
      <c:catAx>
        <c:axId val="47339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6736"/>
        <c:crosses val="autoZero"/>
        <c:auto val="1"/>
        <c:lblAlgn val="ctr"/>
        <c:lblOffset val="100"/>
        <c:noMultiLvlLbl val="0"/>
      </c:catAx>
      <c:valAx>
        <c:axId val="473396736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IR-insuline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mU</a:t>
                </a:r>
                <a:r>
                  <a:rPr lang="nl-NL" sz="1000" dirty="0">
                    <a:solidFill>
                      <a:schemeClr val="tx2"/>
                    </a:solidFill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1.1945742036397382E-3"/>
              <c:y val="0.216228677901601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90464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9564349263203"/>
          <c:y val="2.4783414392657164E-2"/>
          <c:w val="0.78177234189412059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28896"/>
        <c:axId val="473731072"/>
      </c:lineChart>
      <c:catAx>
        <c:axId val="47372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31072"/>
        <c:crosses val="autoZero"/>
        <c:auto val="1"/>
        <c:lblAlgn val="ctr"/>
        <c:lblOffset val="100"/>
        <c:noMultiLvlLbl val="0"/>
      </c:catAx>
      <c:valAx>
        <c:axId val="47373107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IR-insuline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mU</a:t>
                </a:r>
                <a:r>
                  <a:rPr lang="nl-NL" sz="1000" dirty="0">
                    <a:solidFill>
                      <a:schemeClr val="tx2"/>
                    </a:solidFill>
                  </a:rPr>
                  <a:t>/l)</a:t>
                </a:r>
              </a:p>
            </c:rich>
          </c:tx>
          <c:layout>
            <c:manualLayout>
              <c:xMode val="edge"/>
              <c:yMode val="edge"/>
              <c:x val="1.1945742036397382E-3"/>
              <c:y val="0.11184342543720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28896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9128238696484"/>
          <c:y val="2.4783414392657164E-2"/>
          <c:w val="0.77735108948954201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177856"/>
        <c:axId val="471188224"/>
      </c:lineChart>
      <c:catAx>
        <c:axId val="471177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87645731434027707"/>
              <c:y val="0.8719918859418729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88224"/>
        <c:crosses val="autoZero"/>
        <c:auto val="1"/>
        <c:lblAlgn val="ctr"/>
        <c:lblOffset val="100"/>
        <c:noMultiLvlLbl val="0"/>
      </c:catAx>
      <c:valAx>
        <c:axId val="471188224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Glucose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mM</a:t>
                </a:r>
                <a:r>
                  <a:rPr lang="nl-NL" sz="1000" dirty="0">
                    <a:solidFill>
                      <a:schemeClr val="tx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2.57116577253007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177856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8109801483799"/>
          <c:y val="2.4783414392657164E-2"/>
          <c:w val="0.79738688737191454"/>
          <c:h val="0.68071341609718383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Blad1!$A$2:$A$5</c:f>
              <c:numCache>
                <c:formatCode>General</c:formatCode>
                <c:ptCount val="4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0-4A05-9887-C20BC34DF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367680"/>
        <c:axId val="473369600"/>
      </c:lineChart>
      <c:catAx>
        <c:axId val="47336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800" dirty="0">
                    <a:solidFill>
                      <a:schemeClr val="tx2"/>
                    </a:solidFill>
                  </a:rPr>
                  <a:t>T (min)</a:t>
                </a:r>
              </a:p>
            </c:rich>
          </c:tx>
          <c:layout>
            <c:manualLayout>
              <c:xMode val="edge"/>
              <c:yMode val="edge"/>
              <c:x val="0.95882915173237759"/>
              <c:y val="0.945623666200603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69600"/>
        <c:crosses val="autoZero"/>
        <c:auto val="1"/>
        <c:lblAlgn val="ctr"/>
        <c:lblOffset val="100"/>
        <c:noMultiLvlLbl val="0"/>
      </c:catAx>
      <c:valAx>
        <c:axId val="47336960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1000" dirty="0">
                    <a:solidFill>
                      <a:schemeClr val="tx2"/>
                    </a:solidFill>
                  </a:rPr>
                  <a:t>Glucose (</a:t>
                </a:r>
                <a:r>
                  <a:rPr lang="nl-NL" sz="1000" dirty="0" err="1">
                    <a:solidFill>
                      <a:schemeClr val="tx2"/>
                    </a:solidFill>
                  </a:rPr>
                  <a:t>mM</a:t>
                </a:r>
                <a:r>
                  <a:rPr lang="nl-NL" sz="1000" dirty="0">
                    <a:solidFill>
                      <a:schemeClr val="tx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1946537637047708E-3"/>
              <c:y val="5.6578008039409097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367680"/>
        <c:crosses val="autoZero"/>
        <c:crossBetween val="midCat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l">
              <a:defRPr sz="1200"/>
            </a:lvl1pPr>
          </a:lstStyle>
          <a:p>
            <a:endParaRPr lang="en-GB" sz="9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/>
          <a:lstStyle>
            <a:lvl1pPr algn="r">
              <a:defRPr sz="1200"/>
            </a:lvl1pPr>
          </a:lstStyle>
          <a:p>
            <a:fld id="{FD51D3D3-FD18-4681-9F4D-FACA76A9F716}" type="datetimeFigureOut">
              <a:rPr lang="en-GB" sz="900" smtClean="0"/>
              <a:t>14/09/2020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l">
              <a:defRPr sz="12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209389"/>
            <a:ext cx="2971800" cy="216000"/>
          </a:xfrm>
          <a:prstGeom prst="rect">
            <a:avLst/>
          </a:prstGeom>
        </p:spPr>
        <p:txBody>
          <a:bodyPr vert="horz" lIns="216000" tIns="45720" rIns="180000" bIns="45720" rtlCol="0" anchor="b"/>
          <a:lstStyle>
            <a:lvl1pPr algn="r">
              <a:defRPr sz="1200"/>
            </a:lvl1pPr>
          </a:lstStyle>
          <a:p>
            <a:fld id="{4E4F0B25-6B6C-417F-8A5F-3AB6073F7C55}" type="slidenum">
              <a:rPr lang="en-GB" sz="900" smtClean="0"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59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l">
              <a:defRPr sz="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/>
          <a:lstStyle>
            <a:lvl1pPr algn="r">
              <a:defRPr sz="900"/>
            </a:lvl1pPr>
          </a:lstStyle>
          <a:p>
            <a:fld id="{6B8772CB-E7B8-41C1-95DC-B7BED37C05AE}" type="datetimeFigureOut">
              <a:rPr lang="en-GB" smtClean="0"/>
              <a:pPr/>
              <a:t>14/09/2020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39364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217554"/>
            <a:ext cx="2971800" cy="214452"/>
          </a:xfrm>
          <a:prstGeom prst="rect">
            <a:avLst/>
          </a:prstGeom>
        </p:spPr>
        <p:txBody>
          <a:bodyPr vert="horz" lIns="216000" tIns="45720" rIns="216000" bIns="45720" rtlCol="0" anchor="b"/>
          <a:lstStyle>
            <a:lvl1pPr algn="r">
              <a:defRPr sz="900"/>
            </a:lvl1pPr>
          </a:lstStyle>
          <a:p>
            <a:fld id="{576E89B1-B476-4C59-A1AE-E6F2A1941A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NN_m_2c_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21" y="8374531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9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30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31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47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63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72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895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17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532" algn="l" defTabSz="912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444">
              <a:defRPr/>
            </a:pPr>
            <a:fld id="{2A0B73BF-E3E4-498C-BF4C-91FD0512AEFE}" type="slidenum">
              <a:rPr lang="en-GB" smtClean="0">
                <a:solidFill>
                  <a:prstClr val="black"/>
                </a:solidFill>
                <a:latin typeface="Calibri"/>
              </a:rPr>
              <a:pPr defTabSz="1219444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905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69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7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200" dirty="0" err="1"/>
              <a:t>Bij</a:t>
            </a:r>
            <a:r>
              <a:rPr lang="en-GB" sz="1200" dirty="0"/>
              <a:t> de </a:t>
            </a:r>
            <a:r>
              <a:rPr lang="en-GB" sz="1200" dirty="0" err="1"/>
              <a:t>pathofysiologie</a:t>
            </a:r>
            <a:r>
              <a:rPr lang="en-GB" sz="1200" dirty="0"/>
              <a:t> van diabetes type 2 </a:t>
            </a:r>
            <a:r>
              <a:rPr lang="en-GB" sz="1200" dirty="0" err="1"/>
              <a:t>spelen</a:t>
            </a:r>
            <a:r>
              <a:rPr lang="en-GB" sz="1200" dirty="0"/>
              <a:t> </a:t>
            </a:r>
            <a:r>
              <a:rPr lang="en-GB" sz="1200" dirty="0" err="1"/>
              <a:t>drie</a:t>
            </a:r>
            <a:r>
              <a:rPr lang="en-GB" sz="1200" dirty="0"/>
              <a:t> </a:t>
            </a:r>
            <a:r>
              <a:rPr lang="en-GB" sz="1200" dirty="0" err="1"/>
              <a:t>defecten</a:t>
            </a:r>
            <a:r>
              <a:rPr lang="en-GB" sz="1200" dirty="0"/>
              <a:t> </a:t>
            </a:r>
            <a:r>
              <a:rPr lang="en-GB" sz="1200" dirty="0" err="1"/>
              <a:t>een</a:t>
            </a:r>
            <a:r>
              <a:rPr lang="en-GB" sz="1200" dirty="0"/>
              <a:t> </a:t>
            </a:r>
            <a:r>
              <a:rPr lang="en-GB" sz="1200" dirty="0" err="1"/>
              <a:t>belangrijke</a:t>
            </a:r>
            <a:r>
              <a:rPr lang="en-GB" sz="1200" dirty="0"/>
              <a:t> </a:t>
            </a:r>
            <a:r>
              <a:rPr lang="en-GB" sz="1200" dirty="0" err="1"/>
              <a:t>rol</a:t>
            </a:r>
            <a:r>
              <a:rPr lang="en-GB" sz="1200" dirty="0"/>
              <a:t> in het </a:t>
            </a:r>
            <a:r>
              <a:rPr lang="en-GB" sz="1200" dirty="0" err="1"/>
              <a:t>ontstaan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/of </a:t>
            </a:r>
            <a:r>
              <a:rPr lang="en-GB" sz="1200" dirty="0" err="1"/>
              <a:t>progressie</a:t>
            </a:r>
            <a:r>
              <a:rPr lang="en-GB" sz="1200" dirty="0"/>
              <a:t> van prediabetes </a:t>
            </a:r>
            <a:r>
              <a:rPr lang="en-GB" sz="1200" dirty="0" err="1"/>
              <a:t>en</a:t>
            </a:r>
            <a:r>
              <a:rPr lang="en-GB" sz="1200" dirty="0"/>
              <a:t> diabetes: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dirty="0"/>
              <a:t>1. </a:t>
            </a:r>
            <a:r>
              <a:rPr lang="en-GB" sz="1200" dirty="0" err="1"/>
              <a:t>een</a:t>
            </a:r>
            <a:r>
              <a:rPr lang="en-GB" sz="1200" dirty="0"/>
              <a:t> </a:t>
            </a:r>
            <a:r>
              <a:rPr lang="en-GB" sz="1200" dirty="0" err="1"/>
              <a:t>relatieve</a:t>
            </a:r>
            <a:r>
              <a:rPr lang="en-GB" sz="1200" dirty="0"/>
              <a:t> </a:t>
            </a:r>
            <a:r>
              <a:rPr lang="en-GB" sz="1200" dirty="0" err="1"/>
              <a:t>insulinedeficientie</a:t>
            </a:r>
            <a:r>
              <a:rPr lang="en-GB" sz="1200" dirty="0"/>
              <a:t>, </a:t>
            </a:r>
            <a:r>
              <a:rPr lang="en-GB" sz="1200" dirty="0" err="1"/>
              <a:t>een</a:t>
            </a:r>
            <a:r>
              <a:rPr lang="en-GB" sz="1200" dirty="0"/>
              <a:t> </a:t>
            </a:r>
            <a:r>
              <a:rPr lang="en-GB" sz="1200" dirty="0" err="1"/>
              <a:t>tekort</a:t>
            </a:r>
            <a:r>
              <a:rPr lang="en-GB" sz="1200" dirty="0"/>
              <a:t> </a:t>
            </a:r>
            <a:r>
              <a:rPr lang="en-GB" sz="1200" dirty="0" err="1"/>
              <a:t>aan</a:t>
            </a:r>
            <a:r>
              <a:rPr lang="en-GB" sz="1200" dirty="0"/>
              <a:t> </a:t>
            </a:r>
            <a:r>
              <a:rPr lang="en-GB" sz="1200" dirty="0" err="1"/>
              <a:t>insuline</a:t>
            </a:r>
            <a:r>
              <a:rPr lang="en-GB" sz="1200" dirty="0"/>
              <a:t> door de </a:t>
            </a:r>
            <a:r>
              <a:rPr lang="en-GB" sz="1200" dirty="0" err="1"/>
              <a:t>achteruitgang</a:t>
            </a:r>
            <a:r>
              <a:rPr lang="en-GB" sz="1200" dirty="0"/>
              <a:t> van de </a:t>
            </a:r>
            <a:r>
              <a:rPr lang="en-GB" sz="1200" dirty="0" err="1"/>
              <a:t>betacelfunctie</a:t>
            </a:r>
            <a:endParaRPr lang="en-GB" sz="1200" dirty="0"/>
          </a:p>
          <a:p>
            <a:pPr eaLnBrk="1" hangingPunct="1">
              <a:lnSpc>
                <a:spcPct val="90000"/>
              </a:lnSpc>
            </a:pPr>
            <a:r>
              <a:rPr lang="en-GB" sz="1200" dirty="0"/>
              <a:t>2. </a:t>
            </a:r>
            <a:r>
              <a:rPr lang="en-GB" sz="1200" dirty="0" err="1"/>
              <a:t>insulineresistentie</a:t>
            </a:r>
            <a:r>
              <a:rPr lang="en-GB" sz="1200" dirty="0"/>
              <a:t>, </a:t>
            </a:r>
            <a:r>
              <a:rPr lang="en-GB" sz="1200" dirty="0" err="1"/>
              <a:t>waarbij</a:t>
            </a:r>
            <a:r>
              <a:rPr lang="en-GB" sz="1200" dirty="0"/>
              <a:t> het </a:t>
            </a:r>
            <a:r>
              <a:rPr lang="en-GB" sz="1200" dirty="0" err="1"/>
              <a:t>lichaam</a:t>
            </a:r>
            <a:r>
              <a:rPr lang="en-GB" sz="1200" dirty="0"/>
              <a:t> </a:t>
            </a:r>
            <a:r>
              <a:rPr lang="en-GB" sz="1200" dirty="0" err="1"/>
              <a:t>ongevoeliger</a:t>
            </a:r>
            <a:r>
              <a:rPr lang="en-GB" sz="1200" dirty="0"/>
              <a:t> is </a:t>
            </a:r>
            <a:r>
              <a:rPr lang="en-GB" sz="1200" dirty="0" err="1"/>
              <a:t>voor</a:t>
            </a:r>
            <a:r>
              <a:rPr lang="en-GB" sz="1200" dirty="0"/>
              <a:t> de </a:t>
            </a:r>
            <a:r>
              <a:rPr lang="en-GB" sz="1200" dirty="0" err="1"/>
              <a:t>lichaamseigen</a:t>
            </a:r>
            <a:r>
              <a:rPr lang="en-GB" sz="1200" dirty="0"/>
              <a:t> </a:t>
            </a:r>
            <a:r>
              <a:rPr lang="en-GB" sz="1200" dirty="0" err="1"/>
              <a:t>insuline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meer</a:t>
            </a:r>
            <a:r>
              <a:rPr lang="en-GB" sz="1200" dirty="0"/>
              <a:t> </a:t>
            </a:r>
            <a:r>
              <a:rPr lang="en-GB" sz="1200" dirty="0" err="1"/>
              <a:t>insuline</a:t>
            </a:r>
            <a:r>
              <a:rPr lang="en-GB" sz="1200" dirty="0"/>
              <a:t> </a:t>
            </a:r>
            <a:r>
              <a:rPr lang="en-GB" sz="1200" dirty="0" err="1"/>
              <a:t>nodig</a:t>
            </a:r>
            <a:r>
              <a:rPr lang="en-GB" sz="1200" dirty="0"/>
              <a:t> </a:t>
            </a:r>
            <a:r>
              <a:rPr lang="en-GB" sz="1200" dirty="0" err="1"/>
              <a:t>heeft</a:t>
            </a:r>
            <a:r>
              <a:rPr lang="en-GB" sz="1200" dirty="0"/>
              <a:t> om te </a:t>
            </a:r>
            <a:r>
              <a:rPr lang="en-GB" sz="1200" dirty="0" err="1"/>
              <a:t>functioneren</a:t>
            </a:r>
            <a:endParaRPr lang="en-GB" sz="1200" dirty="0"/>
          </a:p>
          <a:p>
            <a:pPr eaLnBrk="1" hangingPunct="1">
              <a:lnSpc>
                <a:spcPct val="90000"/>
              </a:lnSpc>
            </a:pPr>
            <a:r>
              <a:rPr lang="en-GB" sz="1200" dirty="0"/>
              <a:t>3. de </a:t>
            </a:r>
            <a:r>
              <a:rPr lang="en-GB" sz="1200" dirty="0" err="1"/>
              <a:t>verminderde</a:t>
            </a:r>
            <a:r>
              <a:rPr lang="en-GB" sz="1200" dirty="0"/>
              <a:t> </a:t>
            </a:r>
            <a:r>
              <a:rPr lang="en-GB" sz="1200" dirty="0" err="1"/>
              <a:t>secretie</a:t>
            </a:r>
            <a:r>
              <a:rPr lang="en-GB" sz="1200" dirty="0"/>
              <a:t> van de </a:t>
            </a:r>
            <a:r>
              <a:rPr lang="en-GB" sz="1200" dirty="0" err="1"/>
              <a:t>incretinehormonen</a:t>
            </a:r>
            <a:r>
              <a:rPr lang="en-GB" sz="1200" dirty="0"/>
              <a:t> GLP-1 (glucagon-like peptide 1) </a:t>
            </a:r>
            <a:r>
              <a:rPr lang="en-GB" sz="1200" dirty="0" err="1"/>
              <a:t>en</a:t>
            </a:r>
            <a:r>
              <a:rPr lang="en-GB" sz="1200" dirty="0"/>
              <a:t> in </a:t>
            </a:r>
            <a:r>
              <a:rPr lang="en-GB" sz="1200" dirty="0" err="1"/>
              <a:t>mindere</a:t>
            </a:r>
            <a:r>
              <a:rPr lang="en-GB" sz="1200" dirty="0"/>
              <a:t> mate GIP (glucose-dependent </a:t>
            </a:r>
            <a:r>
              <a:rPr lang="en-GB" sz="1200" dirty="0" err="1"/>
              <a:t>insulinotropic</a:t>
            </a:r>
            <a:endParaRPr lang="en-GB" sz="1200" dirty="0"/>
          </a:p>
          <a:p>
            <a:pPr eaLnBrk="1" hangingPunct="1">
              <a:lnSpc>
                <a:spcPct val="90000"/>
              </a:lnSpc>
            </a:pPr>
            <a:r>
              <a:rPr lang="en-GB" sz="1200" dirty="0"/>
              <a:t>polypeptide).</a:t>
            </a:r>
          </a:p>
          <a:p>
            <a:pPr eaLnBrk="1" hangingPunct="1">
              <a:lnSpc>
                <a:spcPct val="90000"/>
              </a:lnSpc>
            </a:pPr>
            <a:endParaRPr lang="en-GB" sz="1200" dirty="0"/>
          </a:p>
          <a:p>
            <a:pPr eaLnBrk="1" hangingPunct="1">
              <a:lnSpc>
                <a:spcPct val="90000"/>
              </a:lnSpc>
            </a:pPr>
            <a:r>
              <a:rPr lang="en-GB" sz="1200" dirty="0" err="1"/>
              <a:t>Behalve</a:t>
            </a:r>
            <a:r>
              <a:rPr lang="en-GB" sz="1200" dirty="0"/>
              <a:t> </a:t>
            </a:r>
            <a:r>
              <a:rPr lang="en-GB" sz="1200" dirty="0" err="1"/>
              <a:t>deze</a:t>
            </a:r>
            <a:r>
              <a:rPr lang="en-GB" sz="1200" dirty="0"/>
              <a:t> </a:t>
            </a:r>
            <a:r>
              <a:rPr lang="en-GB" sz="1200" dirty="0" err="1"/>
              <a:t>drie</a:t>
            </a:r>
            <a:r>
              <a:rPr lang="en-GB" sz="1200" dirty="0"/>
              <a:t> </a:t>
            </a:r>
            <a:r>
              <a:rPr lang="en-GB" sz="1200" dirty="0" err="1"/>
              <a:t>defecten</a:t>
            </a:r>
            <a:r>
              <a:rPr lang="en-GB" sz="1200" dirty="0"/>
              <a:t> </a:t>
            </a:r>
            <a:r>
              <a:rPr lang="en-GB" sz="1200" dirty="0" err="1"/>
              <a:t>zijn</a:t>
            </a:r>
            <a:r>
              <a:rPr lang="en-GB" sz="1200" dirty="0"/>
              <a:t> </a:t>
            </a:r>
            <a:r>
              <a:rPr lang="en-GB" sz="1200" dirty="0" err="1"/>
              <a:t>er</a:t>
            </a:r>
            <a:r>
              <a:rPr lang="en-GB" sz="1200" dirty="0"/>
              <a:t> </a:t>
            </a:r>
            <a:r>
              <a:rPr lang="en-GB" sz="1200" dirty="0" err="1"/>
              <a:t>andere</a:t>
            </a:r>
            <a:r>
              <a:rPr lang="en-GB" sz="1200" dirty="0"/>
              <a:t> </a:t>
            </a:r>
            <a:r>
              <a:rPr lang="en-GB" sz="1200" dirty="0" err="1"/>
              <a:t>factoren</a:t>
            </a:r>
            <a:r>
              <a:rPr lang="en-GB" sz="1200" dirty="0"/>
              <a:t> die het </a:t>
            </a:r>
            <a:r>
              <a:rPr lang="en-GB" sz="1200" dirty="0" err="1"/>
              <a:t>ziektebeloop</a:t>
            </a:r>
            <a:r>
              <a:rPr lang="en-GB" sz="1200" dirty="0"/>
              <a:t> </a:t>
            </a:r>
            <a:r>
              <a:rPr lang="en-GB" sz="1200" dirty="0" err="1"/>
              <a:t>kunnen</a:t>
            </a:r>
            <a:r>
              <a:rPr lang="en-GB" sz="1200" dirty="0"/>
              <a:t> </a:t>
            </a:r>
            <a:r>
              <a:rPr lang="en-GB" sz="1200" dirty="0" err="1"/>
              <a:t>verslechteren</a:t>
            </a:r>
            <a:r>
              <a:rPr lang="en-GB" sz="12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GB" sz="1200" dirty="0" err="1"/>
              <a:t>Hyperglucagonemie</a:t>
            </a:r>
            <a:r>
              <a:rPr lang="en-GB" sz="1200" dirty="0"/>
              <a:t>, </a:t>
            </a:r>
            <a:r>
              <a:rPr lang="en-GB" sz="1200" dirty="0" err="1"/>
              <a:t>abnormale</a:t>
            </a:r>
            <a:r>
              <a:rPr lang="en-GB" sz="1200" dirty="0"/>
              <a:t> </a:t>
            </a:r>
            <a:r>
              <a:rPr lang="en-GB" sz="1200" dirty="0" err="1"/>
              <a:t>maaglediging</a:t>
            </a:r>
            <a:r>
              <a:rPr lang="en-GB" sz="1200" dirty="0"/>
              <a:t> </a:t>
            </a:r>
            <a:r>
              <a:rPr lang="en-GB" sz="1200" dirty="0" err="1"/>
              <a:t>tijdens</a:t>
            </a:r>
            <a:r>
              <a:rPr lang="en-GB" sz="1200" dirty="0"/>
              <a:t> </a:t>
            </a:r>
            <a:r>
              <a:rPr lang="en-GB" sz="1200" dirty="0" err="1"/>
              <a:t>hyperglykemie</a:t>
            </a:r>
            <a:r>
              <a:rPr lang="en-GB" sz="1200" dirty="0"/>
              <a:t>, </a:t>
            </a:r>
            <a:r>
              <a:rPr lang="en-GB" sz="1200" dirty="0" err="1"/>
              <a:t>obesitas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een</a:t>
            </a:r>
            <a:r>
              <a:rPr lang="en-GB" sz="1200" dirty="0"/>
              <a:t> </a:t>
            </a:r>
            <a:r>
              <a:rPr lang="en-GB" sz="1200" dirty="0" err="1"/>
              <a:t>verhoogde</a:t>
            </a:r>
            <a:r>
              <a:rPr lang="en-GB" sz="1200" dirty="0"/>
              <a:t> calorie-intake </a:t>
            </a:r>
            <a:r>
              <a:rPr lang="en-GB" sz="1200" dirty="0" err="1"/>
              <a:t>kunnen</a:t>
            </a:r>
            <a:r>
              <a:rPr lang="en-GB" sz="1200" dirty="0"/>
              <a:t> diabetes type 2 </a:t>
            </a:r>
            <a:r>
              <a:rPr lang="en-GB" sz="1200" dirty="0" err="1"/>
              <a:t>verergeren</a:t>
            </a:r>
            <a:r>
              <a:rPr lang="en-GB" sz="12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7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8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6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Onderzoek</a:t>
            </a:r>
            <a:r>
              <a:rPr lang="en-GB" dirty="0"/>
              <a:t> van Frank Snoek </a:t>
            </a:r>
            <a:r>
              <a:rPr lang="en-GB" dirty="0" err="1"/>
              <a:t>uit</a:t>
            </a:r>
            <a:r>
              <a:rPr lang="en-GB" dirty="0"/>
              <a:t> het VUMC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barrières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het </a:t>
            </a:r>
            <a:r>
              <a:rPr lang="en-GB" baseline="0" dirty="0" err="1"/>
              <a:t>starten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intensiveren</a:t>
            </a:r>
            <a:r>
              <a:rPr lang="en-GB" baseline="0" dirty="0"/>
              <a:t> van </a:t>
            </a:r>
            <a:r>
              <a:rPr lang="en-GB" baseline="0" dirty="0" err="1"/>
              <a:t>insuline</a:t>
            </a:r>
            <a:r>
              <a:rPr lang="en-GB" baseline="0" dirty="0"/>
              <a:t> </a:t>
            </a:r>
            <a:r>
              <a:rPr lang="en-GB" baseline="0" dirty="0" err="1"/>
              <a:t>geïdentificeerd</a:t>
            </a:r>
            <a:r>
              <a:rPr lang="en-GB" baseline="0" dirty="0"/>
              <a:t>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behandelaren</a:t>
            </a:r>
            <a:r>
              <a:rPr lang="en-GB" baseline="0" dirty="0"/>
              <a:t> </a:t>
            </a:r>
            <a:r>
              <a:rPr lang="en-GB" baseline="0" dirty="0" err="1"/>
              <a:t>verwachte</a:t>
            </a:r>
            <a:r>
              <a:rPr lang="en-GB" baseline="0" dirty="0"/>
              <a:t> </a:t>
            </a:r>
            <a:r>
              <a:rPr lang="en-GB" baseline="0" dirty="0" err="1"/>
              <a:t>risico’s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pati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ënten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zijn</a:t>
            </a:r>
            <a:r>
              <a:rPr lang="en-GB" baseline="0" dirty="0">
                <a:latin typeface="Verdana"/>
                <a:ea typeface="Verdana"/>
                <a:cs typeface="Verdana"/>
              </a:rPr>
              <a:t>,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twijfels</a:t>
            </a:r>
            <a:r>
              <a:rPr lang="en-GB" baseline="0" dirty="0">
                <a:latin typeface="Verdana"/>
                <a:ea typeface="Verdana"/>
                <a:cs typeface="Verdana"/>
              </a:rPr>
              <a:t> over de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uitvoerbaarheid</a:t>
            </a:r>
            <a:r>
              <a:rPr lang="en-GB" baseline="0" dirty="0">
                <a:latin typeface="Verdana"/>
                <a:ea typeface="Verdana"/>
                <a:cs typeface="Verdana"/>
              </a:rPr>
              <a:t> van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een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insulineregime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voor</a:t>
            </a:r>
            <a:r>
              <a:rPr lang="en-GB" baseline="0" dirty="0">
                <a:latin typeface="Verdana"/>
                <a:ea typeface="Verdana"/>
                <a:cs typeface="Verdana"/>
              </a:rPr>
              <a:t> de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patiënt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en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soms</a:t>
            </a:r>
            <a:r>
              <a:rPr lang="en-GB" baseline="0" dirty="0">
                <a:latin typeface="Verdana"/>
                <a:ea typeface="Verdana"/>
                <a:cs typeface="Verdana"/>
              </a:rPr>
              <a:t> de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uitvoerbaarheid</a:t>
            </a:r>
            <a:r>
              <a:rPr lang="en-GB" baseline="0" dirty="0">
                <a:latin typeface="Verdana"/>
                <a:ea typeface="Verdana"/>
                <a:cs typeface="Verdana"/>
              </a:rPr>
              <a:t> in de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klinische</a:t>
            </a:r>
            <a:r>
              <a:rPr lang="en-GB" baseline="0" dirty="0">
                <a:latin typeface="Verdana"/>
                <a:ea typeface="Verdana"/>
                <a:cs typeface="Verdana"/>
              </a:rPr>
              <a:t> </a:t>
            </a:r>
            <a:r>
              <a:rPr lang="en-GB" baseline="0" dirty="0" err="1">
                <a:latin typeface="Verdana"/>
                <a:ea typeface="Verdana"/>
                <a:cs typeface="Verdana"/>
              </a:rPr>
              <a:t>praktijkvoering</a:t>
            </a:r>
            <a:r>
              <a:rPr lang="en-GB" baseline="0" dirty="0">
                <a:latin typeface="Verdana"/>
                <a:ea typeface="Verdana"/>
                <a:cs typeface="Verdana"/>
              </a:rPr>
              <a:t>.</a:t>
            </a:r>
          </a:p>
          <a:p>
            <a:endParaRPr lang="en-GB" baseline="0" dirty="0">
              <a:latin typeface="Verdana"/>
              <a:ea typeface="Verdana"/>
              <a:cs typeface="Verdan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&amp; Snoek FJ, </a:t>
            </a:r>
            <a:r>
              <a:rPr lang="en-US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2009;63 (Suppl. 164):6-10.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3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</a:t>
            </a:r>
            <a:r>
              <a:rPr lang="en-GB" baseline="0" dirty="0"/>
              <a:t> </a:t>
            </a:r>
            <a:r>
              <a:rPr lang="en-GB" baseline="0" dirty="0" err="1"/>
              <a:t>houding</a:t>
            </a:r>
            <a:r>
              <a:rPr lang="en-GB" baseline="0" dirty="0"/>
              <a:t> van </a:t>
            </a:r>
            <a:r>
              <a:rPr lang="en-GB" baseline="0" dirty="0" err="1"/>
              <a:t>mensen</a:t>
            </a:r>
            <a:r>
              <a:rPr lang="en-GB" baseline="0" dirty="0"/>
              <a:t> ten </a:t>
            </a:r>
            <a:r>
              <a:rPr lang="en-GB" baseline="0" dirty="0" err="1"/>
              <a:t>aanzien</a:t>
            </a:r>
            <a:r>
              <a:rPr lang="en-GB" baseline="0" dirty="0"/>
              <a:t> van </a:t>
            </a:r>
            <a:r>
              <a:rPr lang="en-GB" baseline="0" dirty="0" err="1"/>
              <a:t>insulinetherapie</a:t>
            </a:r>
            <a:r>
              <a:rPr lang="en-GB" baseline="0" dirty="0"/>
              <a:t>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sterk</a:t>
            </a:r>
            <a:r>
              <a:rPr lang="en-GB" baseline="0" dirty="0"/>
              <a:t> </a:t>
            </a:r>
            <a:r>
              <a:rPr lang="en-GB" baseline="0" dirty="0" err="1"/>
              <a:t>verschillen</a:t>
            </a:r>
            <a:r>
              <a:rPr lang="en-GB" baseline="0" dirty="0"/>
              <a:t>. </a:t>
            </a:r>
            <a:r>
              <a:rPr lang="en-GB" baseline="0" dirty="0" err="1"/>
              <a:t>Mensen</a:t>
            </a:r>
            <a:r>
              <a:rPr lang="en-GB" baseline="0" dirty="0"/>
              <a:t> </a:t>
            </a:r>
            <a:r>
              <a:rPr lang="en-GB" baseline="0" dirty="0" err="1"/>
              <a:t>kunnen</a:t>
            </a:r>
            <a:r>
              <a:rPr lang="en-GB" baseline="0" dirty="0"/>
              <a:t> </a:t>
            </a:r>
            <a:r>
              <a:rPr lang="en-GB" baseline="0" dirty="0" err="1"/>
              <a:t>denken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ze</a:t>
            </a:r>
            <a:r>
              <a:rPr lang="en-GB" baseline="0" dirty="0"/>
              <a:t> </a:t>
            </a:r>
            <a:r>
              <a:rPr lang="en-GB" baseline="0" dirty="0" err="1"/>
              <a:t>gefaald</a:t>
            </a:r>
            <a:r>
              <a:rPr lang="en-GB" baseline="0" dirty="0"/>
              <a:t> </a:t>
            </a:r>
            <a:r>
              <a:rPr lang="en-GB" baseline="0" dirty="0" err="1"/>
              <a:t>hebben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de </a:t>
            </a:r>
            <a:r>
              <a:rPr lang="en-GB" baseline="0" dirty="0" err="1"/>
              <a:t>associatie</a:t>
            </a:r>
            <a:r>
              <a:rPr lang="en-GB" baseline="0" dirty="0"/>
              <a:t> met “</a:t>
            </a:r>
            <a:r>
              <a:rPr lang="en-GB" baseline="0" dirty="0" err="1"/>
              <a:t>eindstadium</a:t>
            </a:r>
            <a:r>
              <a:rPr lang="en-GB" baseline="0" dirty="0"/>
              <a:t>” diabetes 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weerstand</a:t>
            </a:r>
            <a:r>
              <a:rPr lang="en-GB" baseline="0" dirty="0"/>
              <a:t> </a:t>
            </a:r>
            <a:r>
              <a:rPr lang="en-GB" baseline="0" dirty="0" err="1"/>
              <a:t>oproepen</a:t>
            </a:r>
            <a:r>
              <a:rPr lang="en-GB" baseline="0" dirty="0"/>
              <a:t>. </a:t>
            </a:r>
            <a:r>
              <a:rPr lang="en-GB" baseline="0" dirty="0" err="1"/>
              <a:t>Dit</a:t>
            </a:r>
            <a:r>
              <a:rPr lang="en-GB" baseline="0" dirty="0"/>
              <a:t> </a:t>
            </a:r>
            <a:r>
              <a:rPr lang="en-GB" baseline="0" dirty="0" err="1"/>
              <a:t>zijn</a:t>
            </a:r>
            <a:r>
              <a:rPr lang="en-GB" baseline="0" dirty="0"/>
              <a:t> </a:t>
            </a:r>
            <a:r>
              <a:rPr lang="en-GB" baseline="0" dirty="0" err="1"/>
              <a:t>factoren</a:t>
            </a:r>
            <a:r>
              <a:rPr lang="en-GB" baseline="0" dirty="0"/>
              <a:t> die </a:t>
            </a:r>
            <a:r>
              <a:rPr lang="en-GB" baseline="0" dirty="0" err="1"/>
              <a:t>eigenlijk</a:t>
            </a:r>
            <a:r>
              <a:rPr lang="en-GB" baseline="0" dirty="0"/>
              <a:t> inherent </a:t>
            </a:r>
            <a:r>
              <a:rPr lang="en-GB" baseline="0" dirty="0" err="1"/>
              <a:t>zijn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ziekte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niet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therapie</a:t>
            </a:r>
            <a:r>
              <a:rPr lang="en-GB" baseline="0" dirty="0"/>
              <a:t>. </a:t>
            </a:r>
            <a:r>
              <a:rPr lang="en-GB" baseline="0" dirty="0" err="1"/>
              <a:t>Sommige</a:t>
            </a:r>
            <a:r>
              <a:rPr lang="en-GB" baseline="0" dirty="0"/>
              <a:t> </a:t>
            </a:r>
            <a:r>
              <a:rPr lang="en-GB" baseline="0" dirty="0" err="1"/>
              <a:t>factoren</a:t>
            </a:r>
            <a:r>
              <a:rPr lang="en-GB" baseline="0" dirty="0"/>
              <a:t> </a:t>
            </a:r>
            <a:r>
              <a:rPr lang="en-GB" baseline="0" dirty="0" err="1"/>
              <a:t>zoals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verlies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</a:t>
            </a:r>
            <a:r>
              <a:rPr lang="en-GB" baseline="0" dirty="0" err="1"/>
              <a:t>flexibiliteit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mogelijk</a:t>
            </a:r>
            <a:r>
              <a:rPr lang="en-GB" baseline="0" dirty="0"/>
              <a:t> </a:t>
            </a:r>
            <a:r>
              <a:rPr lang="en-GB" baseline="0" dirty="0" err="1"/>
              <a:t>sociaal</a:t>
            </a:r>
            <a:r>
              <a:rPr lang="en-GB" baseline="0" dirty="0"/>
              <a:t> stigma door </a:t>
            </a:r>
            <a:r>
              <a:rPr lang="en-GB" baseline="0" dirty="0" err="1"/>
              <a:t>spuiten</a:t>
            </a:r>
            <a:r>
              <a:rPr lang="en-GB" baseline="0" dirty="0"/>
              <a:t> </a:t>
            </a:r>
            <a:r>
              <a:rPr lang="en-GB" baseline="0" dirty="0" err="1"/>
              <a:t>zijn</a:t>
            </a:r>
            <a:r>
              <a:rPr lang="en-GB" baseline="0" dirty="0"/>
              <a:t> </a:t>
            </a:r>
            <a:r>
              <a:rPr lang="en-GB" baseline="0" dirty="0" err="1"/>
              <a:t>wel</a:t>
            </a:r>
            <a:r>
              <a:rPr lang="en-GB" baseline="0" dirty="0"/>
              <a:t> </a:t>
            </a:r>
            <a:r>
              <a:rPr lang="en-GB" baseline="0" dirty="0" err="1"/>
              <a:t>gerelateerd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</a:t>
            </a:r>
            <a:r>
              <a:rPr lang="en-GB" baseline="0" dirty="0" err="1"/>
              <a:t>insulinetherapie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/>
              <a:t>Het is van </a:t>
            </a:r>
            <a:r>
              <a:rPr lang="en-GB" baseline="0" dirty="0" err="1"/>
              <a:t>belang</a:t>
            </a:r>
            <a:r>
              <a:rPr lang="en-GB" baseline="0" dirty="0"/>
              <a:t> de </a:t>
            </a:r>
            <a:r>
              <a:rPr lang="en-GB" baseline="0" dirty="0" err="1"/>
              <a:t>oorzaak</a:t>
            </a:r>
            <a:r>
              <a:rPr lang="en-GB" baseline="0" dirty="0"/>
              <a:t> van </a:t>
            </a:r>
            <a:r>
              <a:rPr lang="en-GB" baseline="0" dirty="0" err="1"/>
              <a:t>mogelijke</a:t>
            </a:r>
            <a:r>
              <a:rPr lang="en-GB" baseline="0" dirty="0"/>
              <a:t> </a:t>
            </a:r>
            <a:r>
              <a:rPr lang="en-GB" baseline="0" dirty="0" err="1"/>
              <a:t>bezwaren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achterhalen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door </a:t>
            </a:r>
            <a:r>
              <a:rPr lang="en-GB" baseline="0" dirty="0" err="1"/>
              <a:t>middel</a:t>
            </a:r>
            <a:r>
              <a:rPr lang="en-GB" baseline="0" dirty="0"/>
              <a:t> van </a:t>
            </a:r>
            <a:r>
              <a:rPr lang="en-GB" baseline="0" dirty="0" err="1"/>
              <a:t>educatie</a:t>
            </a:r>
            <a:r>
              <a:rPr lang="en-GB" baseline="0" dirty="0"/>
              <a:t> over </a:t>
            </a:r>
            <a:r>
              <a:rPr lang="en-GB" baseline="0" dirty="0" err="1"/>
              <a:t>insulinetherapie</a:t>
            </a:r>
            <a:r>
              <a:rPr lang="en-GB" baseline="0" dirty="0"/>
              <a:t>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weg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nemen</a:t>
            </a:r>
            <a:r>
              <a:rPr lang="en-GB" baseline="0" dirty="0"/>
              <a:t>. De IDF </a:t>
            </a:r>
            <a:r>
              <a:rPr lang="en-GB" baseline="0" dirty="0" err="1"/>
              <a:t>beveelt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om al </a:t>
            </a:r>
            <a:r>
              <a:rPr lang="en-GB" baseline="0" dirty="0" err="1"/>
              <a:t>vanaf</a:t>
            </a:r>
            <a:r>
              <a:rPr lang="en-GB" baseline="0" dirty="0"/>
              <a:t> diagnose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benoemen</a:t>
            </a:r>
            <a:r>
              <a:rPr lang="en-GB" baseline="0" dirty="0"/>
              <a:t>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insuline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mogelijke</a:t>
            </a:r>
            <a:r>
              <a:rPr lang="en-GB" baseline="0" dirty="0"/>
              <a:t> </a:t>
            </a:r>
            <a:r>
              <a:rPr lang="en-GB" baseline="0" dirty="0" err="1"/>
              <a:t>optie</a:t>
            </a:r>
            <a:r>
              <a:rPr lang="en-GB" baseline="0" dirty="0"/>
              <a:t> is, </a:t>
            </a:r>
            <a:r>
              <a:rPr lang="en-GB" baseline="0" dirty="0" err="1"/>
              <a:t>en</a:t>
            </a:r>
            <a:r>
              <a:rPr lang="en-GB" baseline="0" dirty="0"/>
              <a:t> in </a:t>
            </a:r>
            <a:r>
              <a:rPr lang="en-GB" baseline="0" dirty="0" err="1"/>
              <a:t>bepaalde</a:t>
            </a:r>
            <a:r>
              <a:rPr lang="en-GB" baseline="0" dirty="0"/>
              <a:t> </a:t>
            </a:r>
            <a:r>
              <a:rPr lang="en-GB" baseline="0" dirty="0" err="1"/>
              <a:t>gevallen</a:t>
            </a:r>
            <a:r>
              <a:rPr lang="en-GB" baseline="0" dirty="0"/>
              <a:t> de </a:t>
            </a:r>
            <a:r>
              <a:rPr lang="en-GB" baseline="0" dirty="0" err="1"/>
              <a:t>beste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&amp; Snoek FJ, 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 J Clin </a:t>
            </a:r>
            <a:r>
              <a:rPr lang="en-US" sz="12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2009;63 (Suppl. 164):6-10.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1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standaard</a:t>
            </a:r>
            <a:r>
              <a:rPr lang="en-GB" dirty="0"/>
              <a:t> </a:t>
            </a:r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stap</a:t>
            </a:r>
            <a:r>
              <a:rPr lang="en-GB" dirty="0"/>
              <a:t> in het </a:t>
            </a:r>
            <a:r>
              <a:rPr lang="en-GB" dirty="0" err="1"/>
              <a:t>farmacotherapeutisch</a:t>
            </a:r>
            <a:r>
              <a:rPr lang="en-GB" dirty="0"/>
              <a:t> </a:t>
            </a:r>
            <a:r>
              <a:rPr lang="en-GB" dirty="0" err="1"/>
              <a:t>stappenplan</a:t>
            </a:r>
            <a:r>
              <a:rPr lang="en-GB" dirty="0"/>
              <a:t> van de</a:t>
            </a:r>
            <a:r>
              <a:rPr lang="en-GB" baseline="0" dirty="0"/>
              <a:t> NHG-</a:t>
            </a:r>
            <a:r>
              <a:rPr lang="en-GB" baseline="0" dirty="0" err="1"/>
              <a:t>standaard</a:t>
            </a:r>
            <a:r>
              <a:rPr lang="en-GB" baseline="0" dirty="0"/>
              <a:t> diabetes mellitus type 2 </a:t>
            </a:r>
            <a:r>
              <a:rPr lang="en-GB" baseline="0" dirty="0" err="1"/>
              <a:t>uit</a:t>
            </a:r>
            <a:r>
              <a:rPr lang="en-GB" baseline="0" dirty="0"/>
              <a:t> 2018,</a:t>
            </a:r>
            <a:r>
              <a:rPr lang="en-GB" dirty="0"/>
              <a:t> </a:t>
            </a:r>
            <a:r>
              <a:rPr lang="en-GB" baseline="0" dirty="0"/>
              <a:t>is </a:t>
            </a:r>
            <a:r>
              <a:rPr lang="en-GB" baseline="0" dirty="0" err="1"/>
              <a:t>initiatie</a:t>
            </a:r>
            <a:r>
              <a:rPr lang="en-GB" baseline="0" dirty="0"/>
              <a:t> van NPH-</a:t>
            </a:r>
            <a:r>
              <a:rPr lang="en-GB" baseline="0" dirty="0" err="1"/>
              <a:t>insuline</a:t>
            </a:r>
            <a:r>
              <a:rPr lang="en-GB" baseline="0" dirty="0"/>
              <a:t>. Op </a:t>
            </a:r>
            <a:r>
              <a:rPr lang="en-GB" baseline="0" dirty="0" err="1"/>
              <a:t>indicatie</a:t>
            </a:r>
            <a:r>
              <a:rPr lang="en-GB" baseline="0" dirty="0"/>
              <a:t>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echter</a:t>
            </a:r>
            <a:r>
              <a:rPr lang="en-GB" baseline="0" dirty="0"/>
              <a:t> </a:t>
            </a:r>
            <a:r>
              <a:rPr lang="en-GB" baseline="0" dirty="0" err="1"/>
              <a:t>afgeweken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Dipeptidyl peptidase-4 </a:t>
            </a:r>
            <a:r>
              <a:rPr lang="en-GB" baseline="0" dirty="0" err="1"/>
              <a:t>remmer</a:t>
            </a:r>
            <a:r>
              <a:rPr lang="en-GB" baseline="0" dirty="0"/>
              <a:t> (DPP-4 </a:t>
            </a:r>
            <a:r>
              <a:rPr lang="en-GB" baseline="0" dirty="0" err="1"/>
              <a:t>remmer</a:t>
            </a:r>
            <a:r>
              <a:rPr lang="en-GB" baseline="0" dirty="0"/>
              <a:t>) of Glucagon-like peptide-1 receptor agonist (GLP-1 </a:t>
            </a:r>
            <a:r>
              <a:rPr lang="en-GB" baseline="0" dirty="0" err="1"/>
              <a:t>ra</a:t>
            </a:r>
            <a:r>
              <a:rPr lang="en-GB" baseline="0" dirty="0"/>
              <a:t>) </a:t>
            </a:r>
            <a:r>
              <a:rPr lang="en-GB" baseline="0" dirty="0" err="1"/>
              <a:t>overwogen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. </a:t>
            </a:r>
          </a:p>
          <a:p>
            <a:endParaRPr lang="en-GB" baseline="0" dirty="0"/>
          </a:p>
          <a:p>
            <a:r>
              <a:rPr lang="en-GB" baseline="0" dirty="0" err="1"/>
              <a:t>Indien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grote</a:t>
            </a:r>
            <a:r>
              <a:rPr lang="en-GB" baseline="0" dirty="0"/>
              <a:t> </a:t>
            </a:r>
            <a:r>
              <a:rPr lang="en-GB" baseline="0" dirty="0" err="1"/>
              <a:t>bezwaren</a:t>
            </a:r>
            <a:r>
              <a:rPr lang="en-GB" baseline="0" dirty="0"/>
              <a:t> </a:t>
            </a:r>
            <a:r>
              <a:rPr lang="en-GB" baseline="0" dirty="0" err="1"/>
              <a:t>bestaan</a:t>
            </a:r>
            <a:r>
              <a:rPr lang="en-GB" baseline="0" dirty="0"/>
              <a:t> </a:t>
            </a:r>
            <a:r>
              <a:rPr lang="en-GB" baseline="0" dirty="0" err="1"/>
              <a:t>tegen</a:t>
            </a:r>
            <a:r>
              <a:rPr lang="en-GB" baseline="0" dirty="0"/>
              <a:t> </a:t>
            </a:r>
            <a:r>
              <a:rPr lang="en-GB" baseline="0" dirty="0" err="1"/>
              <a:t>spuiten</a:t>
            </a:r>
            <a:r>
              <a:rPr lang="en-GB" baseline="0" dirty="0"/>
              <a:t>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DPP-4 </a:t>
            </a:r>
            <a:r>
              <a:rPr lang="en-GB" baseline="0" dirty="0" err="1"/>
              <a:t>remmer</a:t>
            </a:r>
            <a:r>
              <a:rPr lang="en-GB" baseline="0" dirty="0"/>
              <a:t> </a:t>
            </a:r>
            <a:r>
              <a:rPr lang="en-GB" baseline="0" dirty="0" err="1"/>
              <a:t>overwogen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. </a:t>
            </a:r>
          </a:p>
          <a:p>
            <a:endParaRPr lang="en-GB" baseline="0" dirty="0"/>
          </a:p>
          <a:p>
            <a:r>
              <a:rPr lang="en-GB" baseline="0" dirty="0" err="1"/>
              <a:t>Bij</a:t>
            </a:r>
            <a:r>
              <a:rPr lang="en-GB" baseline="0" dirty="0"/>
              <a:t> obese </a:t>
            </a:r>
            <a:r>
              <a:rPr lang="en-GB" baseline="0" dirty="0" err="1"/>
              <a:t>patiënten</a:t>
            </a:r>
            <a:r>
              <a:rPr lang="en-GB" baseline="0" dirty="0"/>
              <a:t> met </a:t>
            </a:r>
            <a:r>
              <a:rPr lang="en-GB" baseline="0" dirty="0" err="1"/>
              <a:t>een</a:t>
            </a:r>
            <a:r>
              <a:rPr lang="en-GB" baseline="0" dirty="0"/>
              <a:t> BMI </a:t>
            </a:r>
            <a:r>
              <a:rPr lang="en-GB" baseline="0" dirty="0" err="1"/>
              <a:t>hoger</a:t>
            </a:r>
            <a:r>
              <a:rPr lang="en-GB" baseline="0" dirty="0"/>
              <a:t> </a:t>
            </a:r>
            <a:r>
              <a:rPr lang="en-GB" baseline="0" dirty="0" err="1"/>
              <a:t>dan</a:t>
            </a:r>
            <a:r>
              <a:rPr lang="en-GB" baseline="0" dirty="0"/>
              <a:t> 30 kg/m2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overwogen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 om </a:t>
            </a:r>
            <a:r>
              <a:rPr lang="en-GB" baseline="0" dirty="0" err="1"/>
              <a:t>geen</a:t>
            </a:r>
            <a:r>
              <a:rPr lang="en-GB" baseline="0" dirty="0"/>
              <a:t> </a:t>
            </a:r>
            <a:r>
              <a:rPr lang="en-GB" baseline="0" dirty="0" err="1"/>
              <a:t>insuline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starten</a:t>
            </a:r>
            <a:r>
              <a:rPr lang="en-GB" baseline="0" dirty="0"/>
              <a:t> maar </a:t>
            </a:r>
            <a:r>
              <a:rPr lang="en-GB" baseline="0" dirty="0" err="1"/>
              <a:t>een</a:t>
            </a:r>
            <a:r>
              <a:rPr lang="en-GB" baseline="0" dirty="0"/>
              <a:t> GLP-1 </a:t>
            </a:r>
            <a:r>
              <a:rPr lang="en-GB" baseline="0" dirty="0" err="1"/>
              <a:t>ra</a:t>
            </a:r>
            <a:r>
              <a:rPr lang="en-GB" baseline="0" dirty="0"/>
              <a:t> of </a:t>
            </a:r>
            <a:r>
              <a:rPr lang="en-GB" baseline="0" dirty="0" err="1"/>
              <a:t>een</a:t>
            </a:r>
            <a:r>
              <a:rPr lang="en-GB" baseline="0" dirty="0"/>
              <a:t> DPP-4 </a:t>
            </a:r>
            <a:r>
              <a:rPr lang="en-GB" baseline="0" dirty="0" err="1"/>
              <a:t>remmer</a:t>
            </a:r>
            <a:r>
              <a:rPr lang="en-GB" baseline="0" dirty="0"/>
              <a:t>. </a:t>
            </a:r>
            <a:r>
              <a:rPr lang="en-GB" baseline="0" dirty="0" err="1"/>
              <a:t>Dit</a:t>
            </a:r>
            <a:r>
              <a:rPr lang="en-GB" baseline="0" dirty="0"/>
              <a:t> in </a:t>
            </a:r>
            <a:r>
              <a:rPr lang="en-GB" baseline="0" dirty="0" err="1"/>
              <a:t>lijn</a:t>
            </a:r>
            <a:r>
              <a:rPr lang="en-GB" baseline="0" dirty="0"/>
              <a:t> met het </a:t>
            </a:r>
            <a:r>
              <a:rPr lang="en-GB" baseline="0" dirty="0" err="1"/>
              <a:t>beheersen</a:t>
            </a:r>
            <a:r>
              <a:rPr lang="en-GB" baseline="0" dirty="0"/>
              <a:t> van het </a:t>
            </a:r>
            <a:r>
              <a:rPr lang="en-GB" baseline="0" dirty="0" err="1"/>
              <a:t>lichaamsgewicht</a:t>
            </a:r>
            <a:r>
              <a:rPr lang="en-GB" baseline="0" dirty="0"/>
              <a:t> </a:t>
            </a:r>
            <a:r>
              <a:rPr lang="en-GB" baseline="0" dirty="0" err="1"/>
              <a:t>als</a:t>
            </a:r>
            <a:r>
              <a:rPr lang="en-GB" baseline="0" dirty="0"/>
              <a:t> </a:t>
            </a:r>
            <a:r>
              <a:rPr lang="en-GB" baseline="0" dirty="0" err="1"/>
              <a:t>behandeldoel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Indien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vanwege</a:t>
            </a:r>
            <a:r>
              <a:rPr lang="en-GB" baseline="0" dirty="0"/>
              <a:t> </a:t>
            </a:r>
            <a:r>
              <a:rPr lang="en-GB" baseline="0" dirty="0" err="1"/>
              <a:t>sociaal</a:t>
            </a:r>
            <a:r>
              <a:rPr lang="en-GB" baseline="0" dirty="0"/>
              <a:t> </a:t>
            </a:r>
            <a:r>
              <a:rPr lang="en-GB" baseline="0" dirty="0" err="1"/>
              <a:t>maatschappelijke</a:t>
            </a:r>
            <a:r>
              <a:rPr lang="en-GB" baseline="0" dirty="0"/>
              <a:t> </a:t>
            </a:r>
            <a:r>
              <a:rPr lang="en-GB" baseline="0" dirty="0" err="1"/>
              <a:t>activeiten</a:t>
            </a:r>
            <a:r>
              <a:rPr lang="en-GB" baseline="0" dirty="0"/>
              <a:t> van de </a:t>
            </a:r>
            <a:r>
              <a:rPr lang="en-GB" baseline="0" dirty="0" err="1"/>
              <a:t>patiënt</a:t>
            </a:r>
            <a:r>
              <a:rPr lang="en-GB" baseline="0" dirty="0"/>
              <a:t> het </a:t>
            </a:r>
            <a:r>
              <a:rPr lang="en-GB" baseline="0" dirty="0" err="1"/>
              <a:t>belangrijk</a:t>
            </a:r>
            <a:r>
              <a:rPr lang="en-GB" baseline="0" dirty="0"/>
              <a:t> is om </a:t>
            </a:r>
            <a:r>
              <a:rPr lang="en-GB" baseline="0" dirty="0" err="1"/>
              <a:t>hypoglykemie</a:t>
            </a:r>
            <a:r>
              <a:rPr lang="en-GB" baseline="0" dirty="0"/>
              <a:t> </a:t>
            </a:r>
            <a:r>
              <a:rPr lang="en-GB" baseline="0" dirty="0" err="1"/>
              <a:t>te</a:t>
            </a:r>
            <a:r>
              <a:rPr lang="en-GB" baseline="0" dirty="0"/>
              <a:t> </a:t>
            </a:r>
            <a:r>
              <a:rPr lang="en-GB" baseline="0" dirty="0" err="1"/>
              <a:t>vermijden</a:t>
            </a:r>
            <a:r>
              <a:rPr lang="en-GB" baseline="0" dirty="0"/>
              <a:t> (</a:t>
            </a:r>
            <a:r>
              <a:rPr lang="en-GB" baseline="0" dirty="0" err="1"/>
              <a:t>denk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chauffeurs maar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mantelzorgers</a:t>
            </a:r>
            <a:r>
              <a:rPr lang="en-GB" baseline="0" dirty="0"/>
              <a:t>) </a:t>
            </a:r>
            <a:r>
              <a:rPr lang="en-GB" baseline="0" dirty="0" err="1"/>
              <a:t>kan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ook</a:t>
            </a:r>
            <a:r>
              <a:rPr lang="en-GB" baseline="0" dirty="0"/>
              <a:t> </a:t>
            </a:r>
            <a:r>
              <a:rPr lang="en-GB" baseline="0" dirty="0" err="1"/>
              <a:t>worden</a:t>
            </a:r>
            <a:r>
              <a:rPr lang="en-GB" baseline="0" dirty="0"/>
              <a:t> </a:t>
            </a:r>
            <a:r>
              <a:rPr lang="en-GB" baseline="0" dirty="0" err="1"/>
              <a:t>uitgeweken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GLP-1 </a:t>
            </a:r>
            <a:r>
              <a:rPr lang="en-GB" baseline="0" dirty="0" err="1"/>
              <a:t>ra</a:t>
            </a:r>
            <a:r>
              <a:rPr lang="en-GB" baseline="0" dirty="0"/>
              <a:t> of DPP-4 </a:t>
            </a:r>
            <a:r>
              <a:rPr lang="en-GB" baseline="0" dirty="0" err="1"/>
              <a:t>remmer</a:t>
            </a:r>
            <a:r>
              <a:rPr lang="en-GB" baseline="0" dirty="0"/>
              <a:t>.</a:t>
            </a:r>
          </a:p>
          <a:p>
            <a:endParaRPr lang="en-GB" dirty="0"/>
          </a:p>
          <a:p>
            <a:r>
              <a:rPr lang="en-GB" baseline="0" dirty="0"/>
              <a:t>NHG-</a:t>
            </a:r>
            <a:r>
              <a:rPr lang="en-GB" baseline="0" dirty="0" err="1"/>
              <a:t>werkgroep</a:t>
            </a:r>
            <a:r>
              <a:rPr lang="en-GB" baseline="0" dirty="0"/>
              <a:t> Diabetes mellitus type 2. NHG-</a:t>
            </a:r>
            <a:r>
              <a:rPr lang="en-GB" baseline="0" dirty="0" err="1"/>
              <a:t>standaard</a:t>
            </a:r>
            <a:r>
              <a:rPr lang="en-GB" baseline="0" dirty="0"/>
              <a:t> Diabetes mellitus type 2, www.nhg.org.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54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30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 potentiation of insulin secretion, both incretins have several additional actions [1. Holst 2007]. GLP-1 also functions as an enterogastrone – an inhibitor of upper gastrointestinal motility and secretion – as such, it decreases gastric-emptying rates, and thus reduces postprandial glucose excursions [4. Holst 1999].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GLP-1 also suppresses appetite and food intake, and chronic administration leads to weight loss [2. Zander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Holst, J.J. (1999) Glucagon-like peptide 1(GLP-1): an intestinal hormone signalling nutritional abundance, with an unusual therapeutic potential. Trends Endocrinol.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10, 229–234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Zander, M. et al.(2002) Effect of 6-week course of glucagon-like peptide 1 on glycaemic control, insulin sensitivity, and b-cell function in type 2 diabetes: a parallel-group study. Lancet 359, 824–830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47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Toelichting</a:t>
            </a:r>
            <a:r>
              <a:rPr lang="en-GB" baseline="0" dirty="0"/>
              <a:t> (</a:t>
            </a:r>
            <a:r>
              <a:rPr lang="en-GB" baseline="0" dirty="0" err="1"/>
              <a:t>bron</a:t>
            </a:r>
            <a:r>
              <a:rPr lang="en-GB" baseline="0" dirty="0"/>
              <a:t> www.cgr.nl)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Op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grond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regels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inzake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geneesmiddelenreclame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Geneesmiddelenwet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: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Beleidsregels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gunstbetoon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CGR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Gedragscode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iedere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tijdens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nascholingsbijeenkomst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transparant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over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met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Inspectie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Gezondheidszorg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(IGZ)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onderzoek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nalevingsniveau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reclameregels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nascholing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medisch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specialisten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november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2012)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geconstateerd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verplichting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banden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met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voorafgaand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openbaar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maken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onvoldoende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naleven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De IGZ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aangekondigd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actief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zullen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toezien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op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bekendmaking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banden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tussen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farmaceutische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tijdens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nascholing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helpen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naleving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verplichting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banden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transparant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maken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hebben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KNMG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CGR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format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ontwikkeld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afgestemd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met de IGZ. 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volgens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format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desgewenst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eigen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opmaak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tonen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inhoudelijke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beginnen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publiek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staat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inhoud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het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kennis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nemen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De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deel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moeten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uitmaken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handouts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De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gebruikt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beoordeling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nascholing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kader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accreditatie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Hieronder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volgt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toelichting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op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verschillende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velden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het disclosure sheet. </a:t>
            </a:r>
          </a:p>
          <a:p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Toelichting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op de sheet: </a:t>
            </a:r>
          </a:p>
          <a:p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Wat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voor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bijeenkomst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mogelijk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relevante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relaties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?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gaat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relaties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met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uit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farmaceutische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biotechnologische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medische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hulpmiddelen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medische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voedingsmiddelen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industrie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relaties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eveneens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relevant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registratie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Nederlands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Trial Register.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Bijdragen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overheden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non-profit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organisaties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fondsen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vallen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niet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onder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2. Sponsoring of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onderzoeksgeld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Indien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betrokken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geweest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(of nog is)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onderzoek of project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gefinancierd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door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hierboven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onder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punt 1),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melden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disclosure sheet.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gaat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bijdragen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€ 500 (per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cumulatief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per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jaar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die in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afgelopen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4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jaar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gedaan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betreffen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veelal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gegevens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openbaar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gemaakt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via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Nederlandse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Trial Register of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Transparantieregister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Zorg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3. Honorarium of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andere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financiële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vergoeding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Indien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(op basis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bijvoorbeeld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opdrachtovereenkomst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loondienst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diensten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verricht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ten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behoeve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hierboven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punt 1),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melden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wanneer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het honorarium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waarde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vertegenwoordigt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€ 500 (per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cumulatief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per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jaar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binnen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tijdvak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4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jaar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voorafgaand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datum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plaatsgevonden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bijvoorbeeld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consultancy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diensten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zoals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adviesraad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), het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opdracht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schrijven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artikel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houden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Het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niet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bepalend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zelf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begunstigde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van het honorarium.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relatie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vermeld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het honorarium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niet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rechtstreeks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voldaan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maar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toegekend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andere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rechtspersoon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bijvoorbeeld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werkvennootschap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onderzoeks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stichting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zorginstelling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ziekenhuis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organisatie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-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sprekersbureau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).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betrokken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gegevens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zullen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over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algemeen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opgenomen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Transparantieregister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Zorg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4.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Aandeelhouder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bezit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aandelen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wijzen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op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persoonlijk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financieel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oorzaak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vormen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belangenverstrengeling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Daarover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openheid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gegeven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dient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wel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om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aanmerkelijk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Daarvan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sprake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indien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5% 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aandelen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waarbij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aandelen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zijn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haar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partner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meetellen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Hiervan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is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sprake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indien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heeft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via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andere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rechtspersoon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Hierbij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aangesloten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definitie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uit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belastingrecht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  <a:p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5.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Andere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relatie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1" i="0" u="none" strike="noStrike" kern="1200" baseline="0" dirty="0" err="1">
                <a:solidFill>
                  <a:schemeClr val="tx1"/>
                </a:solidFill>
              </a:rPr>
              <a:t>namelijk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</a:rPr>
              <a:t> … </a:t>
            </a:r>
            <a:endParaRPr lang="en-GB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kunnen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ook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andere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relaties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bestaan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mogelijk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kunnen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leiden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tot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vorm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belangenverstrengeling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zoals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persoonlijke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relaties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met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personen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uit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directe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omgeving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bijvoorbeeld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partner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/of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kinderen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)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bedrijf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werken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die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baat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kan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hebben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bij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bepaalde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voorstelling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zaken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van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hetgeen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zal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presenteren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spreker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wordt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geacht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dit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in het disclosure sheet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aan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</a:rPr>
              <a:t>geven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F5963-7A65-44CF-80A8-A7DD77A7BDAC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2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855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Incretine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-effect: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Orale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glucose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toediening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leidt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tot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hogere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insulinesecretie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dan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IV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toediening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Patienten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met dm2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hebben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én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verminderd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incretine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-effect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1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Incretine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-effect: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Orale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glucose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toediening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leidt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tot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hogere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insulinesecretie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dan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IV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toediening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</a:pP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Patienten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met dm2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hebben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én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verminderd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 </a:t>
            </a:r>
            <a:r>
              <a:rPr lang="en-GB" sz="1200" dirty="0" err="1">
                <a:solidFill>
                  <a:srgbClr val="FF0000"/>
                </a:solidFill>
                <a:latin typeface="TrueFrutiger" pitchFamily="2" charset="0"/>
              </a:rPr>
              <a:t>incretine</a:t>
            </a:r>
            <a:r>
              <a:rPr lang="en-GB" sz="1200" dirty="0">
                <a:solidFill>
                  <a:srgbClr val="FF0000"/>
                </a:solidFill>
                <a:latin typeface="TrueFrutiger" pitchFamily="2" charset="0"/>
              </a:rPr>
              <a:t>-effect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656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/>
              <a:t>Het verschil in bereiken van GLP-1 spiegels tussen GLP-1ra en DPP-4i is relevant. Fysiologische spiegels hebben namelijk geen waarneembaar effect op brein en maag, farmacologische spiegels wel. Daarom DPP/4i gewichtsneutraal en GLP-1ra afvallen.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>
                <a:solidFill>
                  <a:srgbClr val="001965"/>
                </a:solidFill>
              </a:rPr>
              <a:t>GLP-1 receptor-</a:t>
            </a:r>
            <a:r>
              <a:rPr lang="en-GB" sz="1600" dirty="0" err="1">
                <a:solidFill>
                  <a:srgbClr val="001965"/>
                </a:solidFill>
              </a:rPr>
              <a:t>agonisten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zijn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moleculair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gewijzigd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waardoor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deze</a:t>
            </a:r>
            <a:r>
              <a:rPr lang="en-GB" sz="1600" dirty="0">
                <a:solidFill>
                  <a:srgbClr val="001965"/>
                </a:solidFill>
              </a:rPr>
              <a:t> minder </a:t>
            </a:r>
            <a:r>
              <a:rPr lang="en-GB" sz="1600" dirty="0" err="1">
                <a:solidFill>
                  <a:srgbClr val="001965"/>
                </a:solidFill>
              </a:rPr>
              <a:t>snel</a:t>
            </a:r>
            <a:r>
              <a:rPr lang="en-GB" sz="1600" dirty="0">
                <a:solidFill>
                  <a:srgbClr val="001965"/>
                </a:solidFill>
              </a:rPr>
              <a:t> door DPP-4 </a:t>
            </a:r>
            <a:r>
              <a:rPr lang="en-GB" sz="1600" dirty="0" err="1">
                <a:solidFill>
                  <a:srgbClr val="001965"/>
                </a:solidFill>
              </a:rPr>
              <a:t>worden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afgebroken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daardoor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een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langere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halfwaardetijd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werkzaamheid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hebben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dan</a:t>
            </a:r>
            <a:r>
              <a:rPr lang="en-GB" sz="1600" dirty="0">
                <a:solidFill>
                  <a:srgbClr val="001965"/>
                </a:solidFill>
              </a:rPr>
              <a:t> </a:t>
            </a:r>
            <a:r>
              <a:rPr lang="en-GB" sz="1600" dirty="0" err="1">
                <a:solidFill>
                  <a:srgbClr val="001965"/>
                </a:solidFill>
              </a:rPr>
              <a:t>lichaamseigen</a:t>
            </a:r>
            <a:r>
              <a:rPr lang="en-GB" sz="1600" dirty="0">
                <a:solidFill>
                  <a:srgbClr val="001965"/>
                </a:solidFill>
              </a:rPr>
              <a:t> GLP-1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738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GLP-1 in pharmacological doses: Effects beyond glycaemic control</a:t>
            </a:r>
          </a:p>
          <a:p>
            <a:pPr marL="171450" indent="-171450" defTabSz="918149">
              <a:buFont typeface="Arial" pitchFamily="34" charset="0"/>
              <a:buChar char="•"/>
              <a:defRPr/>
            </a:pPr>
            <a:r>
              <a:rPr lang="en-GB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Additional physiological benefits are observed at pharmacological levels of GLP-1 (these are not obtained at physiological levels with DPP-4 inhibition)</a:t>
            </a:r>
          </a:p>
          <a:p>
            <a:pPr defTabSz="918149">
              <a:defRPr/>
            </a:pP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8149">
              <a:defRPr/>
            </a:pPr>
            <a:r>
              <a:rPr lang="en-GB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DPP-4, dipeptidyl peptidase-4; GLP-1, glucagon-like peptide 1</a:t>
            </a:r>
          </a:p>
          <a:p>
            <a:pPr defTabSz="918149">
              <a:defRPr/>
            </a:pPr>
            <a:endParaRPr lang="en-GB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8149">
              <a:defRPr/>
            </a:pPr>
            <a:r>
              <a:rPr lang="en-GB" sz="105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Reference</a:t>
            </a:r>
          </a:p>
          <a:p>
            <a:pPr defTabSz="918149">
              <a:defRPr/>
            </a:pPr>
            <a:r>
              <a:rPr lang="en-GB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1. Holst</a:t>
            </a:r>
            <a:r>
              <a:rPr lang="en-GB" sz="105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JJ et al. </a:t>
            </a:r>
            <a:r>
              <a:rPr lang="en-GB" sz="1050" i="1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Trends </a:t>
            </a:r>
            <a:r>
              <a:rPr lang="en-GB" sz="1050" i="1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Mol</a:t>
            </a:r>
            <a:r>
              <a:rPr lang="en-GB" sz="1050" i="1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Med</a:t>
            </a:r>
            <a:r>
              <a:rPr lang="en-GB" sz="105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2008;14:161-168.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65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98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621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E89B1-B476-4C59-A1AE-E6F2A1941AB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16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70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263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nl-N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409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nl-NL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588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tekort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voedingsstoffen</a:t>
            </a:r>
            <a:r>
              <a:rPr lang="en-GB" dirty="0"/>
              <a:t> door de GLP-1, maar </a:t>
            </a:r>
            <a:r>
              <a:rPr lang="en-GB" dirty="0" err="1"/>
              <a:t>doordat</a:t>
            </a:r>
            <a:r>
              <a:rPr lang="en-GB" dirty="0"/>
              <a:t> eigen </a:t>
            </a:r>
            <a:r>
              <a:rPr lang="en-GB" dirty="0" err="1"/>
              <a:t>eetpatroon</a:t>
            </a:r>
            <a:r>
              <a:rPr lang="en-GB" dirty="0"/>
              <a:t> te </a:t>
            </a:r>
            <a:r>
              <a:rPr lang="en-GB" dirty="0" err="1"/>
              <a:t>eenzijdig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nu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nog</a:t>
            </a:r>
            <a:r>
              <a:rPr lang="en-GB" dirty="0"/>
              <a:t> minder </a:t>
            </a:r>
            <a:r>
              <a:rPr lang="en-GB" dirty="0" err="1"/>
              <a:t>eten</a:t>
            </a:r>
            <a:r>
              <a:rPr lang="en-GB" dirty="0"/>
              <a:t> door GLP-1 </a:t>
            </a:r>
            <a:r>
              <a:rPr lang="en-GB" dirty="0" err="1"/>
              <a:t>therapie</a:t>
            </a:r>
            <a:r>
              <a:rPr lang="en-GB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917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89B1-B476-4C59-A1AE-E6F2A1941AB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854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242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77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Bron</a:t>
            </a:r>
            <a:r>
              <a:rPr lang="en-US" dirty="0"/>
              <a:t>: https://www.oogartsen.nl/oogartsen/diabetes_mellitus_suikerziekte/netvliesafwijkingen_ogen/indeling/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90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99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749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444">
              <a:defRPr/>
            </a:pPr>
            <a:fld id="{2A0B73BF-E3E4-498C-BF4C-91FD0512AEFE}" type="slidenum">
              <a:rPr lang="en-GB" smtClean="0">
                <a:solidFill>
                  <a:prstClr val="black"/>
                </a:solidFill>
                <a:latin typeface="Calibri"/>
              </a:rPr>
              <a:pPr defTabSz="1219444">
                <a:defRPr/>
              </a:pPr>
              <a:t>45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21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Some 80% of people with type 2 diabetes have insensitivity to insulin. This means that they require significantly more circulating insulin in order to lower their blood glucose levels.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People with type 2 diabetes therefore have a relative – rather than total – insulin deficiency. This results in reduced glucose uptake from muscle tissue and the liver. The breakdown of protein can occur in type 2 diabetes, but is significantly less pronounced than in type 1 diabetes.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The liver contributes to the </a:t>
            </a:r>
            <a:r>
              <a:rPr lang="en-US" sz="1200" dirty="0" err="1">
                <a:solidFill>
                  <a:prstClr val="black"/>
                </a:solidFill>
              </a:rPr>
              <a:t>hyperglycaemia</a:t>
            </a:r>
            <a:r>
              <a:rPr lang="en-US" sz="1200" dirty="0">
                <a:solidFill>
                  <a:prstClr val="black"/>
                </a:solidFill>
              </a:rPr>
              <a:t> seen in people with type 2 diabetes by breaking down and releasing stored glucose (glycolysis) and, to a lesser extent, making new glucose (gluconeogenesis).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Some of the excess glucose is taken up by the fat cells ...or taken up by the liver and converted to triglycerides.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The storage of these triglycerides in the liver leads to hypertriglyceridemia and the “fatty liver” associated with insulin insensitivity.</a:t>
            </a:r>
            <a:endParaRPr lang="en-AU" sz="1200" dirty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prstClr val="black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90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This graph illustrates the progressive prandial insulin secretion deficit in type 2 diabetes.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18C72-B495-438F-970E-011849DAF2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6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4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altLang="en-US" dirty="0"/>
              <a:t>Studies have clearly shown that improving glucose control improves outcomes. In the UKPDS, a 1% decrease in HbA</a:t>
            </a:r>
            <a:r>
              <a:rPr lang="da-DK" altLang="en-US" baseline="-15000" dirty="0"/>
              <a:t>1c</a:t>
            </a:r>
            <a:r>
              <a:rPr lang="da-DK" altLang="en-US" baseline="-25000" dirty="0"/>
              <a:t> </a:t>
            </a:r>
            <a:r>
              <a:rPr lang="da-DK" altLang="en-US" dirty="0"/>
              <a:t>decreased the risk of: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/>
              <a:t>Diabetes-related death by 21% (</a:t>
            </a:r>
            <a:r>
              <a:rPr lang="da-DK" altLang="en-US" i="1" dirty="0"/>
              <a:t>p</a:t>
            </a:r>
            <a:r>
              <a:rPr lang="da-DK" altLang="en-US" dirty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/>
              <a:t>Myocardial infarction by 14% (</a:t>
            </a:r>
            <a:r>
              <a:rPr lang="da-DK" altLang="en-US" i="1" dirty="0"/>
              <a:t>p</a:t>
            </a:r>
            <a:r>
              <a:rPr lang="da-DK" altLang="en-US" dirty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/>
              <a:t>Microvascular complications by 37% (</a:t>
            </a:r>
            <a:r>
              <a:rPr lang="da-DK" altLang="en-US" i="1" dirty="0"/>
              <a:t>p</a:t>
            </a:r>
            <a:r>
              <a:rPr lang="da-DK" altLang="en-US" dirty="0"/>
              <a:t>&lt;0.0001)</a:t>
            </a:r>
          </a:p>
          <a:p>
            <a:pPr marL="342900" lvl="1" indent="-171450">
              <a:buFontTx/>
              <a:buChar char="•"/>
            </a:pPr>
            <a:r>
              <a:rPr lang="da-DK" altLang="en-US" dirty="0"/>
              <a:t>Peripheral vascular disease by 43% (</a:t>
            </a:r>
            <a:r>
              <a:rPr lang="da-DK" altLang="en-US" i="1" dirty="0"/>
              <a:t>p</a:t>
            </a:r>
            <a:r>
              <a:rPr lang="da-DK" altLang="en-US" dirty="0"/>
              <a:t>&lt;0.0001)</a:t>
            </a:r>
          </a:p>
          <a:p>
            <a:pPr marL="342900" lvl="1" indent="-171450">
              <a:buFontTx/>
              <a:buChar char="•"/>
            </a:pPr>
            <a:endParaRPr lang="da-DK" altLang="en-US" dirty="0"/>
          </a:p>
          <a:p>
            <a:pPr eaLnBrk="1" hangingPunct="1"/>
            <a:r>
              <a:rPr lang="da-DK" altLang="en-US" dirty="0"/>
              <a:t>Any reduction in HbA</a:t>
            </a:r>
            <a:r>
              <a:rPr lang="da-DK" altLang="en-US" baseline="-15000" dirty="0"/>
              <a:t>1c</a:t>
            </a:r>
            <a:r>
              <a:rPr lang="da-DK" altLang="en-US" dirty="0"/>
              <a:t> is likely to reduce the risk of complications with the lowest risk being in patients with HbA</a:t>
            </a:r>
            <a:r>
              <a:rPr lang="da-DK" altLang="en-US" baseline="-15000" dirty="0"/>
              <a:t>1c</a:t>
            </a:r>
            <a:r>
              <a:rPr lang="da-DK" altLang="en-US" dirty="0"/>
              <a:t> values in the normal range (&lt;6.0%).  </a:t>
            </a:r>
          </a:p>
          <a:p>
            <a:pPr eaLnBrk="1" hangingPunct="1"/>
            <a:endParaRPr lang="da-DK" altLang="en-US" dirty="0"/>
          </a:p>
          <a:p>
            <a:pPr eaLnBrk="1" hangingPunct="1"/>
            <a:r>
              <a:rPr lang="da-DK" altLang="en-US" sz="900" b="1" u="sng" dirty="0"/>
              <a:t>References</a:t>
            </a:r>
          </a:p>
          <a:p>
            <a:pPr eaLnBrk="1" hangingPunct="1"/>
            <a:r>
              <a:rPr lang="da-DK" altLang="en-US" sz="900" dirty="0"/>
              <a:t>Stratton  </a:t>
            </a:r>
            <a:r>
              <a:rPr lang="da-DK" altLang="en-US" sz="900" i="1" dirty="0"/>
              <a:t>et al</a:t>
            </a:r>
            <a:r>
              <a:rPr lang="da-DK" altLang="en-US" sz="900" dirty="0"/>
              <a:t>. Association of glycaemia with macrovascular and microvascular complications of type 2 diabetes (UKPDS 35): prospective, observational study. </a:t>
            </a:r>
            <a:r>
              <a:rPr lang="da-DK" altLang="en-US" sz="900" i="1" dirty="0"/>
              <a:t>BMJ</a:t>
            </a:r>
            <a:r>
              <a:rPr lang="da-DK" altLang="en-US" sz="900" dirty="0"/>
              <a:t> 2000;321:405</a:t>
            </a:r>
            <a:r>
              <a:rPr lang="da-DK" altLang="en-US" sz="900" dirty="0">
                <a:cs typeface="Arial" pitchFamily="34" charset="0"/>
              </a:rPr>
              <a:t>–</a:t>
            </a:r>
            <a:r>
              <a:rPr lang="da-DK" altLang="en-US" sz="900" dirty="0"/>
              <a:t>12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8C72-B495-438F-970E-011849DAF2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125" y="4328412"/>
            <a:ext cx="6699750" cy="4214423"/>
          </a:xfrm>
        </p:spPr>
        <p:txBody>
          <a:bodyPr/>
          <a:lstStyle/>
          <a:p>
            <a:pPr marL="70165"/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0ED59-89C3-4158-807E-C3C131EE0A2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0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AE3B-B1DB-4AE5-AE7F-08BF5F8B0F1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0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Feedback communic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257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2570"/>
            <a:endParaRPr lang="nl-NL" sz="700" b="1" dirty="0">
              <a:solidFill>
                <a:srgbClr val="000000"/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26152" y="1078773"/>
            <a:ext cx="8100486" cy="326737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Beste klant,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PPT Solutions communiceren we feedback met opmerkingen in PowerPoint.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volgende stappen kunt u uitvoeren om antwoord te geven op evt. opmerkingen of om naar de vorige/volgende opmerking in de presentatie te gaan: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Vriendelijke groet,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6411586" y="-299590"/>
            <a:ext cx="2732443" cy="286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912570"/>
            <a:r>
              <a:rPr lang="nl-NL" sz="100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communiceren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2" y="0"/>
            <a:ext cx="9143999" cy="51435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31352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0" y="2267220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hthoek 31"/>
            <p:cNvSpPr/>
            <p:nvPr userDrawn="1"/>
          </p:nvSpPr>
          <p:spPr>
            <a:xfrm>
              <a:off x="0" y="4838993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hthoek 36"/>
            <p:cNvSpPr/>
            <p:nvPr userDrawn="1"/>
          </p:nvSpPr>
          <p:spPr>
            <a:xfrm>
              <a:off x="0" y="277158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hthoek 37"/>
            <p:cNvSpPr/>
            <p:nvPr userDrawn="1"/>
          </p:nvSpPr>
          <p:spPr>
            <a:xfrm>
              <a:off x="0" y="320061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hthoek 38"/>
            <p:cNvSpPr/>
            <p:nvPr userDrawn="1"/>
          </p:nvSpPr>
          <p:spPr>
            <a:xfrm>
              <a:off x="0" y="3666199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538020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520473" y="519524"/>
            <a:ext cx="7460120" cy="346249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96A5"/>
                </a:solidFill>
                <a:latin typeface="Oswald" panose="02000503000000000000" pitchFamily="2" charset="0"/>
              </a:rPr>
              <a:t>Feedback communicatie</a:t>
            </a:r>
            <a:endParaRPr lang="en-US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  <p:sp>
        <p:nvSpPr>
          <p:cNvPr id="43" name="Tijdelijke aanduiding voor tekst 58"/>
          <p:cNvSpPr txBox="1">
            <a:spLocks/>
          </p:cNvSpPr>
          <p:nvPr userDrawn="1"/>
        </p:nvSpPr>
        <p:spPr>
          <a:xfrm>
            <a:off x="1" y="5062500"/>
            <a:ext cx="9144000" cy="81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53899" tIns="80804" rIns="53899" bIns="26949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DA"/>
              </a:buClr>
              <a:buFont typeface="Courier New" panose="02070309020205020404" pitchFamily="49" charset="0"/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cxnSp>
        <p:nvCxnSpPr>
          <p:cNvPr id="42" name="Rechte verbindingslijn 41"/>
          <p:cNvCxnSpPr>
            <a:cxnSpLocks/>
          </p:cNvCxnSpPr>
          <p:nvPr userDrawn="1"/>
        </p:nvCxnSpPr>
        <p:spPr>
          <a:xfrm>
            <a:off x="520473" y="843606"/>
            <a:ext cx="7460120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rije vorm 308"/>
          <p:cNvSpPr/>
          <p:nvPr userDrawn="1"/>
        </p:nvSpPr>
        <p:spPr>
          <a:xfrm>
            <a:off x="8292297" y="519551"/>
            <a:ext cx="326090" cy="325495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31" tIns="34195" rIns="68431" bIns="34195" numCol="1" anchor="t" anchorCtr="0" compatLnSpc="1">
            <a:prstTxWarp prst="textNoShape">
              <a:avLst/>
            </a:prstTxWarp>
          </a:bodyPr>
          <a:lstStyle/>
          <a:p>
            <a:pPr defTabSz="684299"/>
            <a:endParaRPr lang="nl-NL" sz="1300">
              <a:solidFill>
                <a:prstClr val="black"/>
              </a:solidFill>
            </a:endParaRPr>
          </a:p>
        </p:txBody>
      </p:sp>
      <p:grpSp>
        <p:nvGrpSpPr>
          <p:cNvPr id="403" name="Groep 402">
            <a:extLst>
              <a:ext uri="{FF2B5EF4-FFF2-40B4-BE49-F238E27FC236}">
                <a16:creationId xmlns:a16="http://schemas.microsoft.com/office/drawing/2014/main" id="{69D30B7E-F73F-44B4-B12B-8E61FCE5BDDD}"/>
              </a:ext>
            </a:extLst>
          </p:cNvPr>
          <p:cNvGrpSpPr/>
          <p:nvPr userDrawn="1"/>
        </p:nvGrpSpPr>
        <p:grpSpPr>
          <a:xfrm>
            <a:off x="519121" y="4462008"/>
            <a:ext cx="1050407" cy="144709"/>
            <a:chOff x="1036646" y="2904284"/>
            <a:chExt cx="7490265" cy="1033776"/>
          </a:xfrm>
        </p:grpSpPr>
        <p:pic>
          <p:nvPicPr>
            <p:cNvPr id="402" name="Afbeelding 401">
              <a:extLst>
                <a:ext uri="{FF2B5EF4-FFF2-40B4-BE49-F238E27FC236}">
                  <a16:creationId xmlns:a16="http://schemas.microsoft.com/office/drawing/2014/main" id="{B497982B-EEF0-4EED-A600-D5A304482E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1"/>
            <a:stretch/>
          </p:blipFill>
          <p:spPr>
            <a:xfrm>
              <a:off x="2308088" y="2919940"/>
              <a:ext cx="6218823" cy="1018120"/>
            </a:xfrm>
            <a:prstGeom prst="rect">
              <a:avLst/>
            </a:prstGeom>
          </p:spPr>
        </p:pic>
        <p:pic>
          <p:nvPicPr>
            <p:cNvPr id="404" name="Afbeelding 403">
              <a:extLst>
                <a:ext uri="{FF2B5EF4-FFF2-40B4-BE49-F238E27FC236}">
                  <a16:creationId xmlns:a16="http://schemas.microsoft.com/office/drawing/2014/main" id="{27F841EA-6D3C-4742-A7A0-11E93086A0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2" r="-279"/>
            <a:stretch/>
          </p:blipFill>
          <p:spPr>
            <a:xfrm>
              <a:off x="1036646" y="2904284"/>
              <a:ext cx="1052931" cy="1033776"/>
            </a:xfrm>
            <a:prstGeom prst="rect">
              <a:avLst/>
            </a:prstGeom>
          </p:spPr>
        </p:pic>
      </p:grpSp>
      <p:grpSp>
        <p:nvGrpSpPr>
          <p:cNvPr id="18" name="Groep 17"/>
          <p:cNvGrpSpPr/>
          <p:nvPr/>
        </p:nvGrpSpPr>
        <p:grpSpPr>
          <a:xfrm>
            <a:off x="522594" y="1608947"/>
            <a:ext cx="7452038" cy="1232793"/>
            <a:chOff x="607174" y="2060848"/>
            <a:chExt cx="9917939" cy="1643724"/>
          </a:xfrm>
        </p:grpSpPr>
        <p:sp>
          <p:nvSpPr>
            <p:cNvPr id="23" name="Tekstvak 22"/>
            <p:cNvSpPr txBox="1"/>
            <p:nvPr/>
          </p:nvSpPr>
          <p:spPr>
            <a:xfrm>
              <a:off x="1020057" y="2060849"/>
              <a:ext cx="4824536" cy="2654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 naar de tab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‘Invoegen’.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607174" y="2060848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020057" y="2483279"/>
              <a:ext cx="482453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Klik op de knop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‘Opmerking’.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607174" y="2488475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020057" y="2931615"/>
              <a:ext cx="95050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 verschijnt nu een klein spreekwolkje op de slide en het venster voor opmerkingen opent zich aan de zijkant.</a:t>
              </a:r>
            </a:p>
            <a:p>
              <a:pPr defTabSz="912570"/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Typ uw feedback in het tekst vak in het venster voor opmerkingen.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607174" y="291608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1020057" y="3416540"/>
              <a:ext cx="72936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u dit gedaan heeft, kunt u het spreekwolkje op de juiste plaats op de dia slepen. 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 is het voor ons duidelijk op welk deel van de content, op de dia, uw feedback betrekking heeft.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607174" y="341654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408" name="Groep 407">
            <a:extLst>
              <a:ext uri="{FF2B5EF4-FFF2-40B4-BE49-F238E27FC236}">
                <a16:creationId xmlns:a16="http://schemas.microsoft.com/office/drawing/2014/main" id="{2839EE6B-726A-4CD4-AD8B-4D2302501856}"/>
              </a:ext>
            </a:extLst>
          </p:cNvPr>
          <p:cNvGrpSpPr/>
          <p:nvPr userDrawn="1"/>
        </p:nvGrpSpPr>
        <p:grpSpPr>
          <a:xfrm>
            <a:off x="2474195" y="1542281"/>
            <a:ext cx="1388507" cy="307777"/>
            <a:chOff x="5322164" y="2056295"/>
            <a:chExt cx="1847968" cy="410369"/>
          </a:xfrm>
        </p:grpSpPr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C926F105-177F-4015-BCA2-069B5D30A3D4}"/>
                </a:ext>
              </a:extLst>
            </p:cNvPr>
            <p:cNvSpPr/>
            <p:nvPr userDrawn="1"/>
          </p:nvSpPr>
          <p:spPr>
            <a:xfrm>
              <a:off x="5322164" y="2132856"/>
              <a:ext cx="1840407" cy="2665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5F5E6EC0-4DAE-4670-896E-36698E046AA5}"/>
                </a:ext>
              </a:extLst>
            </p:cNvPr>
            <p:cNvSpPr/>
            <p:nvPr userDrawn="1"/>
          </p:nvSpPr>
          <p:spPr>
            <a:xfrm>
              <a:off x="5806828" y="2129046"/>
              <a:ext cx="709557" cy="2718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6" name="Tekstvak 405">
              <a:extLst>
                <a:ext uri="{FF2B5EF4-FFF2-40B4-BE49-F238E27FC236}">
                  <a16:creationId xmlns:a16="http://schemas.microsoft.com/office/drawing/2014/main" id="{A7748BFD-B338-4B2D-828A-990A1BB80D25}"/>
                </a:ext>
              </a:extLst>
            </p:cNvPr>
            <p:cNvSpPr txBox="1"/>
            <p:nvPr userDrawn="1"/>
          </p:nvSpPr>
          <p:spPr>
            <a:xfrm>
              <a:off x="5347988" y="2056295"/>
              <a:ext cx="436080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409" name="Tekstvak 408">
              <a:extLst>
                <a:ext uri="{FF2B5EF4-FFF2-40B4-BE49-F238E27FC236}">
                  <a16:creationId xmlns:a16="http://schemas.microsoft.com/office/drawing/2014/main" id="{C45D582D-2410-48E2-88EE-56564B10102A}"/>
                </a:ext>
              </a:extLst>
            </p:cNvPr>
            <p:cNvSpPr txBox="1"/>
            <p:nvPr userDrawn="1"/>
          </p:nvSpPr>
          <p:spPr>
            <a:xfrm>
              <a:off x="6525314" y="2128112"/>
              <a:ext cx="644818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Tekenen</a:t>
              </a:r>
            </a:p>
          </p:txBody>
        </p:sp>
        <p:sp>
          <p:nvSpPr>
            <p:cNvPr id="410" name="Tekstvak 409">
              <a:extLst>
                <a:ext uri="{FF2B5EF4-FFF2-40B4-BE49-F238E27FC236}">
                  <a16:creationId xmlns:a16="http://schemas.microsoft.com/office/drawing/2014/main" id="{3E79EEBF-6F5B-4A9E-83B2-3E525932BEB5}"/>
                </a:ext>
              </a:extLst>
            </p:cNvPr>
            <p:cNvSpPr txBox="1"/>
            <p:nvPr userDrawn="1"/>
          </p:nvSpPr>
          <p:spPr>
            <a:xfrm>
              <a:off x="5800972" y="2128112"/>
              <a:ext cx="709299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418" name="Groep 417">
            <a:extLst>
              <a:ext uri="{FF2B5EF4-FFF2-40B4-BE49-F238E27FC236}">
                <a16:creationId xmlns:a16="http://schemas.microsoft.com/office/drawing/2014/main" id="{45C2F8DF-16BE-4660-B89E-12D7CD00FEC2}"/>
              </a:ext>
            </a:extLst>
          </p:cNvPr>
          <p:cNvGrpSpPr/>
          <p:nvPr userDrawn="1"/>
        </p:nvGrpSpPr>
        <p:grpSpPr>
          <a:xfrm>
            <a:off x="2437522" y="1885764"/>
            <a:ext cx="396465" cy="278042"/>
            <a:chOff x="3942023" y="2514350"/>
            <a:chExt cx="527657" cy="370723"/>
          </a:xfrm>
        </p:grpSpPr>
        <p:sp>
          <p:nvSpPr>
            <p:cNvPr id="413" name="Rechthoek 412">
              <a:extLst>
                <a:ext uri="{FF2B5EF4-FFF2-40B4-BE49-F238E27FC236}">
                  <a16:creationId xmlns:a16="http://schemas.microsoft.com/office/drawing/2014/main" id="{8D909782-BA50-44E4-8171-936CC5DDD620}"/>
                </a:ext>
              </a:extLst>
            </p:cNvPr>
            <p:cNvSpPr/>
            <p:nvPr userDrawn="1"/>
          </p:nvSpPr>
          <p:spPr>
            <a:xfrm>
              <a:off x="3989826" y="2514350"/>
              <a:ext cx="432050" cy="37072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grpSp>
          <p:nvGrpSpPr>
            <p:cNvPr id="415" name="Groep 414">
              <a:extLst>
                <a:ext uri="{FF2B5EF4-FFF2-40B4-BE49-F238E27FC236}">
                  <a16:creationId xmlns:a16="http://schemas.microsoft.com/office/drawing/2014/main" id="{893B14DA-DAEC-4B47-8C73-73FABB0854DE}"/>
                </a:ext>
              </a:extLst>
            </p:cNvPr>
            <p:cNvGrpSpPr/>
            <p:nvPr userDrawn="1"/>
          </p:nvGrpSpPr>
          <p:grpSpPr>
            <a:xfrm>
              <a:off x="4081684" y="2524728"/>
              <a:ext cx="192543" cy="141662"/>
              <a:chOff x="4081684" y="2524728"/>
              <a:chExt cx="192543" cy="141662"/>
            </a:xfrm>
          </p:grpSpPr>
          <p:sp>
            <p:nvSpPr>
              <p:cNvPr id="411" name="Tekstballon: rechthoek met afgeronde hoeken 410">
                <a:extLst>
                  <a:ext uri="{FF2B5EF4-FFF2-40B4-BE49-F238E27FC236}">
                    <a16:creationId xmlns:a16="http://schemas.microsoft.com/office/drawing/2014/main" id="{9C0852C4-5D20-4EFF-BF48-90716C56F420}"/>
                  </a:ext>
                </a:extLst>
              </p:cNvPr>
              <p:cNvSpPr/>
              <p:nvPr userDrawn="1"/>
            </p:nvSpPr>
            <p:spPr>
              <a:xfrm>
                <a:off x="4123044" y="2565570"/>
                <a:ext cx="151183" cy="10082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1270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Plusteken 413">
                <a:extLst>
                  <a:ext uri="{FF2B5EF4-FFF2-40B4-BE49-F238E27FC236}">
                    <a16:creationId xmlns:a16="http://schemas.microsoft.com/office/drawing/2014/main" id="{B27E22FF-2B1F-4539-A56E-21753341E83E}"/>
                  </a:ext>
                </a:extLst>
              </p:cNvPr>
              <p:cNvSpPr/>
              <p:nvPr userDrawn="1"/>
            </p:nvSpPr>
            <p:spPr>
              <a:xfrm>
                <a:off x="4081684" y="2524728"/>
                <a:ext cx="95723" cy="95723"/>
              </a:xfrm>
              <a:prstGeom prst="mathPlus">
                <a:avLst>
                  <a:gd name="adj1" fmla="val 31038"/>
                </a:avLst>
              </a:prstGeom>
              <a:solidFill>
                <a:srgbClr val="6EA69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7" name="Tekstvak 416">
              <a:extLst>
                <a:ext uri="{FF2B5EF4-FFF2-40B4-BE49-F238E27FC236}">
                  <a16:creationId xmlns:a16="http://schemas.microsoft.com/office/drawing/2014/main" id="{916361CE-5BC4-41EC-B4AF-55785415B347}"/>
                </a:ext>
              </a:extLst>
            </p:cNvPr>
            <p:cNvSpPr txBox="1"/>
            <p:nvPr userDrawn="1"/>
          </p:nvSpPr>
          <p:spPr>
            <a:xfrm>
              <a:off x="3942023" y="2671378"/>
              <a:ext cx="527657" cy="2051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Opmerking</a:t>
              </a:r>
            </a:p>
          </p:txBody>
        </p:sp>
      </p:grpSp>
      <p:grpSp>
        <p:nvGrpSpPr>
          <p:cNvPr id="1027" name="Groep 1026">
            <a:extLst>
              <a:ext uri="{FF2B5EF4-FFF2-40B4-BE49-F238E27FC236}">
                <a16:creationId xmlns:a16="http://schemas.microsoft.com/office/drawing/2014/main" id="{76480C60-38AA-44EB-A025-BB748A8B2350}"/>
              </a:ext>
            </a:extLst>
          </p:cNvPr>
          <p:cNvGrpSpPr/>
          <p:nvPr userDrawn="1"/>
        </p:nvGrpSpPr>
        <p:grpSpPr>
          <a:xfrm>
            <a:off x="5613116" y="1885845"/>
            <a:ext cx="1647099" cy="674665"/>
            <a:chOff x="8282157" y="2442324"/>
            <a:chExt cx="2192129" cy="899554"/>
          </a:xfrm>
        </p:grpSpPr>
        <p:sp>
          <p:nvSpPr>
            <p:cNvPr id="421" name="Rechthoek 420">
              <a:extLst>
                <a:ext uri="{FF2B5EF4-FFF2-40B4-BE49-F238E27FC236}">
                  <a16:creationId xmlns:a16="http://schemas.microsoft.com/office/drawing/2014/main" id="{0EFD3CCF-2629-4239-A200-686CB8069E68}"/>
                </a:ext>
              </a:extLst>
            </p:cNvPr>
            <p:cNvSpPr/>
            <p:nvPr userDrawn="1"/>
          </p:nvSpPr>
          <p:spPr>
            <a:xfrm>
              <a:off x="8329962" y="2457651"/>
              <a:ext cx="2144324" cy="88422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22" name="Tekstvak 421">
              <a:extLst>
                <a:ext uri="{FF2B5EF4-FFF2-40B4-BE49-F238E27FC236}">
                  <a16:creationId xmlns:a16="http://schemas.microsoft.com/office/drawing/2014/main" id="{A059F493-0F36-460E-9A61-7F5D679A7A2C}"/>
                </a:ext>
              </a:extLst>
            </p:cNvPr>
            <p:cNvSpPr txBox="1"/>
            <p:nvPr userDrawn="1"/>
          </p:nvSpPr>
          <p:spPr>
            <a:xfrm>
              <a:off x="8282157" y="2442324"/>
              <a:ext cx="899073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Opmerkingen</a:t>
              </a:r>
            </a:p>
          </p:txBody>
        </p: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FDD7E08D-F99F-4C1D-BEB3-BD5647738B06}"/>
                </a:ext>
              </a:extLst>
            </p:cNvPr>
            <p:cNvGrpSpPr/>
            <p:nvPr userDrawn="1"/>
          </p:nvGrpSpPr>
          <p:grpSpPr>
            <a:xfrm>
              <a:off x="8481060" y="2709622"/>
              <a:ext cx="421935" cy="125018"/>
              <a:chOff x="8481060" y="2709622"/>
              <a:chExt cx="421935" cy="125018"/>
            </a:xfrm>
          </p:grpSpPr>
          <p:sp>
            <p:nvSpPr>
              <p:cNvPr id="424" name="Rechthoek 423">
                <a:extLst>
                  <a:ext uri="{FF2B5EF4-FFF2-40B4-BE49-F238E27FC236}">
                    <a16:creationId xmlns:a16="http://schemas.microsoft.com/office/drawing/2014/main" id="{6D5F115D-ED0D-4BCC-BEC6-ECA74E15A5CB}"/>
                  </a:ext>
                </a:extLst>
              </p:cNvPr>
              <p:cNvSpPr/>
              <p:nvPr userDrawn="1"/>
            </p:nvSpPr>
            <p:spPr>
              <a:xfrm>
                <a:off x="8481060" y="2710544"/>
                <a:ext cx="401683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Tekstvak 424">
                <a:extLst>
                  <a:ext uri="{FF2B5EF4-FFF2-40B4-BE49-F238E27FC236}">
                    <a16:creationId xmlns:a16="http://schemas.microsoft.com/office/drawing/2014/main" id="{47E52E39-39E0-4403-8101-0093438ADC37}"/>
                  </a:ext>
                </a:extLst>
              </p:cNvPr>
              <p:cNvSpPr txBox="1"/>
              <p:nvPr userDrawn="1"/>
            </p:nvSpPr>
            <p:spPr>
              <a:xfrm>
                <a:off x="8623054" y="2709622"/>
                <a:ext cx="279941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2570"/>
                <a:r>
                  <a:rPr lang="nl-NL" sz="400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rPr>
                  <a:t>Nieuwe</a:t>
                </a:r>
              </a:p>
            </p:txBody>
          </p:sp>
          <p:grpSp>
            <p:nvGrpSpPr>
              <p:cNvPr id="419" name="Groep 418">
                <a:extLst>
                  <a:ext uri="{FF2B5EF4-FFF2-40B4-BE49-F238E27FC236}">
                    <a16:creationId xmlns:a16="http://schemas.microsoft.com/office/drawing/2014/main" id="{9B011FAE-7C52-4DB6-8B2A-A62882152C11}"/>
                  </a:ext>
                </a:extLst>
              </p:cNvPr>
              <p:cNvGrpSpPr/>
              <p:nvPr userDrawn="1"/>
            </p:nvGrpSpPr>
            <p:grpSpPr>
              <a:xfrm>
                <a:off x="8510490" y="2715400"/>
                <a:ext cx="90047" cy="66251"/>
                <a:chOff x="3536125" y="2677128"/>
                <a:chExt cx="192543" cy="141662"/>
              </a:xfrm>
            </p:grpSpPr>
            <p:sp>
              <p:nvSpPr>
                <p:cNvPr id="426" name="Tekstballon: rechthoek met afgeronde hoeken 425">
                  <a:extLst>
                    <a:ext uri="{FF2B5EF4-FFF2-40B4-BE49-F238E27FC236}">
                      <a16:creationId xmlns:a16="http://schemas.microsoft.com/office/drawing/2014/main" id="{ADF333BA-D4CA-4D79-9323-71AD4D50A107}"/>
                    </a:ext>
                  </a:extLst>
                </p:cNvPr>
                <p:cNvSpPr/>
                <p:nvPr userDrawn="1"/>
              </p:nvSpPr>
              <p:spPr>
                <a:xfrm>
                  <a:off x="3577485" y="2717970"/>
                  <a:ext cx="151183" cy="100820"/>
                </a:xfrm>
                <a:prstGeom prst="wedgeRoundRectCallout">
                  <a:avLst>
                    <a:gd name="adj1" fmla="val -26274"/>
                    <a:gd name="adj2" fmla="val 88043"/>
                    <a:gd name="adj3" fmla="val 16667"/>
                  </a:avLst>
                </a:prstGeom>
                <a:solidFill>
                  <a:srgbClr val="F0F0F0"/>
                </a:solidFill>
                <a:ln w="6350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Plusteken 426">
                  <a:extLst>
                    <a:ext uri="{FF2B5EF4-FFF2-40B4-BE49-F238E27FC236}">
                      <a16:creationId xmlns:a16="http://schemas.microsoft.com/office/drawing/2014/main" id="{86DF4276-5C8C-45BF-8863-682C82915896}"/>
                    </a:ext>
                  </a:extLst>
                </p:cNvPr>
                <p:cNvSpPr/>
                <p:nvPr userDrawn="1"/>
              </p:nvSpPr>
              <p:spPr>
                <a:xfrm>
                  <a:off x="3536125" y="2677128"/>
                  <a:ext cx="95723" cy="95723"/>
                </a:xfrm>
                <a:prstGeom prst="mathPlus">
                  <a:avLst>
                    <a:gd name="adj1" fmla="val 31038"/>
                  </a:avLst>
                </a:prstGeom>
                <a:solidFill>
                  <a:srgbClr val="6EA69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6" name="Groep 435">
              <a:extLst>
                <a:ext uri="{FF2B5EF4-FFF2-40B4-BE49-F238E27FC236}">
                  <a16:creationId xmlns:a16="http://schemas.microsoft.com/office/drawing/2014/main" id="{532D34EE-6458-4AE7-8A55-EC4543E84677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31" name="Rechthoek 430">
                <a:extLst>
                  <a:ext uri="{FF2B5EF4-FFF2-40B4-BE49-F238E27FC236}">
                    <a16:creationId xmlns:a16="http://schemas.microsoft.com/office/drawing/2014/main" id="{06D396E0-7501-4FDF-9896-217E391E8E07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33" name="Tekstballon: rechthoek met afgeronde hoeken 432">
                <a:extLst>
                  <a:ext uri="{FF2B5EF4-FFF2-40B4-BE49-F238E27FC236}">
                    <a16:creationId xmlns:a16="http://schemas.microsoft.com/office/drawing/2014/main" id="{41471A11-F294-45F2-8770-FBA31B910BE0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35" name="Groep 434">
                <a:extLst>
                  <a:ext uri="{FF2B5EF4-FFF2-40B4-BE49-F238E27FC236}">
                    <a16:creationId xmlns:a16="http://schemas.microsoft.com/office/drawing/2014/main" id="{EFAAC102-7EAF-467E-82EA-B512B856205A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29" name="Rechthoek 428">
                  <a:extLst>
                    <a:ext uri="{FF2B5EF4-FFF2-40B4-BE49-F238E27FC236}">
                      <a16:creationId xmlns:a16="http://schemas.microsoft.com/office/drawing/2014/main" id="{62FF70A5-4600-44D6-B2E1-2F6D57789093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Pijl: punthaak 433">
                  <a:extLst>
                    <a:ext uri="{FF2B5EF4-FFF2-40B4-BE49-F238E27FC236}">
                      <a16:creationId xmlns:a16="http://schemas.microsoft.com/office/drawing/2014/main" id="{CEC1B02C-F171-4935-9EED-BED5237F5A3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7" name="Groep 436">
              <a:extLst>
                <a:ext uri="{FF2B5EF4-FFF2-40B4-BE49-F238E27FC236}">
                  <a16:creationId xmlns:a16="http://schemas.microsoft.com/office/drawing/2014/main" id="{BD205791-AFA3-40E4-870E-42FBBDA7BE01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39" name="Rechthoek 438">
                <a:extLst>
                  <a:ext uri="{FF2B5EF4-FFF2-40B4-BE49-F238E27FC236}">
                    <a16:creationId xmlns:a16="http://schemas.microsoft.com/office/drawing/2014/main" id="{D4B70273-950F-43A3-874C-2FD303E0F1E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40" name="Tekstballon: rechthoek met afgeronde hoeken 439">
                <a:extLst>
                  <a:ext uri="{FF2B5EF4-FFF2-40B4-BE49-F238E27FC236}">
                    <a16:creationId xmlns:a16="http://schemas.microsoft.com/office/drawing/2014/main" id="{B24A8C23-1E65-4C51-9553-5BD7849F2740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41" name="Groep 440">
                <a:extLst>
                  <a:ext uri="{FF2B5EF4-FFF2-40B4-BE49-F238E27FC236}">
                    <a16:creationId xmlns:a16="http://schemas.microsoft.com/office/drawing/2014/main" id="{5B94B85F-DC9D-431F-BC71-6E82AF32D738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42" name="Rechthoek 441">
                  <a:extLst>
                    <a:ext uri="{FF2B5EF4-FFF2-40B4-BE49-F238E27FC236}">
                      <a16:creationId xmlns:a16="http://schemas.microsoft.com/office/drawing/2014/main" id="{7B4C363D-EF96-4BFC-9C6A-AB55640349B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3" name="Pijl: punthaak 442">
                  <a:extLst>
                    <a:ext uri="{FF2B5EF4-FFF2-40B4-BE49-F238E27FC236}">
                      <a16:creationId xmlns:a16="http://schemas.microsoft.com/office/drawing/2014/main" id="{4A53E3A7-F1DB-4B0B-BD3A-EC7DA6B91F81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50CD411F-7D55-435B-AE88-C7CDC24B8140}"/>
                </a:ext>
              </a:extLst>
            </p:cNvPr>
            <p:cNvSpPr/>
            <p:nvPr userDrawn="1"/>
          </p:nvSpPr>
          <p:spPr>
            <a:xfrm>
              <a:off x="8382000" y="2895601"/>
              <a:ext cx="1973580" cy="389708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F5F675E6-2F0B-4893-9BC7-44EB48781EED}"/>
                </a:ext>
              </a:extLst>
            </p:cNvPr>
            <p:cNvSpPr/>
            <p:nvPr userDrawn="1"/>
          </p:nvSpPr>
          <p:spPr>
            <a:xfrm>
              <a:off x="8608423" y="3050349"/>
              <a:ext cx="1675311" cy="15658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3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1024" name="Rechthoekige driehoek 1023">
              <a:extLst>
                <a:ext uri="{FF2B5EF4-FFF2-40B4-BE49-F238E27FC236}">
                  <a16:creationId xmlns:a16="http://schemas.microsoft.com/office/drawing/2014/main" id="{1496D3AD-54A3-4C3B-A930-67664DFF67C5}"/>
                </a:ext>
              </a:extLst>
            </p:cNvPr>
            <p:cNvSpPr/>
            <p:nvPr userDrawn="1"/>
          </p:nvSpPr>
          <p:spPr>
            <a:xfrm flipH="1">
              <a:off x="8417568" y="2944058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0" name="Tekstvak 449">
              <a:extLst>
                <a:ext uri="{FF2B5EF4-FFF2-40B4-BE49-F238E27FC236}">
                  <a16:creationId xmlns:a16="http://schemas.microsoft.com/office/drawing/2014/main" id="{7C7B881D-E4F3-400F-BBCB-077D1D295E83}"/>
                </a:ext>
              </a:extLst>
            </p:cNvPr>
            <p:cNvSpPr txBox="1"/>
            <p:nvPr userDrawn="1"/>
          </p:nvSpPr>
          <p:spPr>
            <a:xfrm>
              <a:off x="8476422" y="2906218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3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51" name="Tekstvak 450">
              <a:extLst>
                <a:ext uri="{FF2B5EF4-FFF2-40B4-BE49-F238E27FC236}">
                  <a16:creationId xmlns:a16="http://schemas.microsoft.com/office/drawing/2014/main" id="{DB270F95-2C2C-484E-B68C-100C7496C6C5}"/>
                </a:ext>
              </a:extLst>
            </p:cNvPr>
            <p:cNvSpPr txBox="1"/>
            <p:nvPr userDrawn="1"/>
          </p:nvSpPr>
          <p:spPr>
            <a:xfrm>
              <a:off x="8861776" y="2902952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Een paar seconden geleden</a:t>
              </a:r>
            </a:p>
          </p:txBody>
        </p:sp>
        <p:sp>
          <p:nvSpPr>
            <p:cNvPr id="1025" name="Ovaal 1024">
              <a:extLst>
                <a:ext uri="{FF2B5EF4-FFF2-40B4-BE49-F238E27FC236}">
                  <a16:creationId xmlns:a16="http://schemas.microsoft.com/office/drawing/2014/main" id="{577C28BC-C153-4642-89D5-00D4C5A97E71}"/>
                </a:ext>
              </a:extLst>
            </p:cNvPr>
            <p:cNvSpPr/>
            <p:nvPr userDrawn="1"/>
          </p:nvSpPr>
          <p:spPr>
            <a:xfrm>
              <a:off x="8448795" y="3036304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C8222C43-13D4-4037-9101-2AC94D87A6D3}"/>
              </a:ext>
            </a:extLst>
          </p:cNvPr>
          <p:cNvGrpSpPr/>
          <p:nvPr userDrawn="1"/>
        </p:nvGrpSpPr>
        <p:grpSpPr>
          <a:xfrm>
            <a:off x="5644168" y="2616512"/>
            <a:ext cx="249326" cy="233081"/>
            <a:chOff x="8323487" y="3433313"/>
            <a:chExt cx="423698" cy="396815"/>
          </a:xfrm>
        </p:grpSpPr>
        <p:sp>
          <p:nvSpPr>
            <p:cNvPr id="456" name="Rechthoek 455">
              <a:extLst>
                <a:ext uri="{FF2B5EF4-FFF2-40B4-BE49-F238E27FC236}">
                  <a16:creationId xmlns:a16="http://schemas.microsoft.com/office/drawing/2014/main" id="{99229F8A-1CF9-463A-9C3B-73835F42329E}"/>
                </a:ext>
              </a:extLst>
            </p:cNvPr>
            <p:cNvSpPr/>
            <p:nvPr userDrawn="1"/>
          </p:nvSpPr>
          <p:spPr>
            <a:xfrm>
              <a:off x="8323487" y="3433313"/>
              <a:ext cx="423698" cy="3968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455" name="Tekstballon: rechthoek met afgeronde hoeken 454">
              <a:extLst>
                <a:ext uri="{FF2B5EF4-FFF2-40B4-BE49-F238E27FC236}">
                  <a16:creationId xmlns:a16="http://schemas.microsoft.com/office/drawing/2014/main" id="{12B3D5E0-7436-4BA5-8C9D-D4FCC838334C}"/>
                </a:ext>
              </a:extLst>
            </p:cNvPr>
            <p:cNvSpPr/>
            <p:nvPr userDrawn="1"/>
          </p:nvSpPr>
          <p:spPr>
            <a:xfrm>
              <a:off x="8423912" y="3542112"/>
              <a:ext cx="221366" cy="147623"/>
            </a:xfrm>
            <a:prstGeom prst="wedgeRoundRectCallout">
              <a:avLst>
                <a:gd name="adj1" fmla="val -26274"/>
                <a:gd name="adj2" fmla="val 88043"/>
                <a:gd name="adj3" fmla="val 16667"/>
              </a:avLst>
            </a:prstGeom>
            <a:solidFill>
              <a:srgbClr val="FFCDB2"/>
            </a:solidFill>
            <a:ln w="12700">
              <a:solidFill>
                <a:srgbClr val="D97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518995" y="3448757"/>
            <a:ext cx="6271294" cy="605895"/>
            <a:chOff x="612279" y="4917797"/>
            <a:chExt cx="8346483" cy="807860"/>
          </a:xfrm>
        </p:grpSpPr>
        <p:sp>
          <p:nvSpPr>
            <p:cNvPr id="44" name="Tekstvak 43"/>
            <p:cNvSpPr txBox="1"/>
            <p:nvPr/>
          </p:nvSpPr>
          <p:spPr>
            <a:xfrm>
              <a:off x="1020057" y="4933332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612279" y="4917797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1020057" y="5437625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zijn in de rechter bovenhoek twee knopjes zichtbaar.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612279" y="542209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</p:grpSp>
      <p:grpSp>
        <p:nvGrpSpPr>
          <p:cNvPr id="1029" name="Groep 1028">
            <a:extLst>
              <a:ext uri="{FF2B5EF4-FFF2-40B4-BE49-F238E27FC236}">
                <a16:creationId xmlns:a16="http://schemas.microsoft.com/office/drawing/2014/main" id="{12D04735-DC15-401B-89AE-C16969588B7A}"/>
              </a:ext>
            </a:extLst>
          </p:cNvPr>
          <p:cNvGrpSpPr/>
          <p:nvPr userDrawn="1"/>
        </p:nvGrpSpPr>
        <p:grpSpPr>
          <a:xfrm>
            <a:off x="6842285" y="3405237"/>
            <a:ext cx="1473714" cy="423084"/>
            <a:chOff x="9054736" y="3652765"/>
            <a:chExt cx="1604760" cy="461547"/>
          </a:xfrm>
        </p:grpSpPr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2476C31D-0502-47A3-8317-80C9A243F4F8}"/>
                </a:ext>
              </a:extLst>
            </p:cNvPr>
            <p:cNvSpPr/>
            <p:nvPr userDrawn="1"/>
          </p:nvSpPr>
          <p:spPr>
            <a:xfrm>
              <a:off x="9054736" y="3652765"/>
              <a:ext cx="1604760" cy="461547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F94C4EDD-658B-4D2A-86FD-594354B06825}"/>
                </a:ext>
              </a:extLst>
            </p:cNvPr>
            <p:cNvSpPr/>
            <p:nvPr userDrawn="1"/>
          </p:nvSpPr>
          <p:spPr>
            <a:xfrm>
              <a:off x="9281160" y="3807514"/>
              <a:ext cx="1332288" cy="995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460" name="Rechthoekige driehoek 459">
              <a:extLst>
                <a:ext uri="{FF2B5EF4-FFF2-40B4-BE49-F238E27FC236}">
                  <a16:creationId xmlns:a16="http://schemas.microsoft.com/office/drawing/2014/main" id="{8E45FFB5-7A99-4880-B9EA-805A888C5D86}"/>
                </a:ext>
              </a:extLst>
            </p:cNvPr>
            <p:cNvSpPr/>
            <p:nvPr userDrawn="1"/>
          </p:nvSpPr>
          <p:spPr>
            <a:xfrm flipH="1">
              <a:off x="9090304" y="3701223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61" name="Tekstvak 460">
              <a:extLst>
                <a:ext uri="{FF2B5EF4-FFF2-40B4-BE49-F238E27FC236}">
                  <a16:creationId xmlns:a16="http://schemas.microsoft.com/office/drawing/2014/main" id="{AE5A2FD3-C142-4E5E-9086-17722854AA2E}"/>
                </a:ext>
              </a:extLst>
            </p:cNvPr>
            <p:cNvSpPr txBox="1"/>
            <p:nvPr userDrawn="1"/>
          </p:nvSpPr>
          <p:spPr>
            <a:xfrm>
              <a:off x="9149158" y="3663383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62" name="Tekstvak 461">
              <a:extLst>
                <a:ext uri="{FF2B5EF4-FFF2-40B4-BE49-F238E27FC236}">
                  <a16:creationId xmlns:a16="http://schemas.microsoft.com/office/drawing/2014/main" id="{7A49C05F-7518-481C-AF62-AE6693213EAA}"/>
                </a:ext>
              </a:extLst>
            </p:cNvPr>
            <p:cNvSpPr txBox="1"/>
            <p:nvPr userDrawn="1"/>
          </p:nvSpPr>
          <p:spPr>
            <a:xfrm>
              <a:off x="9534512" y="3660117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2 minuten geleden</a:t>
              </a:r>
            </a:p>
          </p:txBody>
        </p:sp>
        <p:sp>
          <p:nvSpPr>
            <p:cNvPr id="463" name="Ovaal 462">
              <a:extLst>
                <a:ext uri="{FF2B5EF4-FFF2-40B4-BE49-F238E27FC236}">
                  <a16:creationId xmlns:a16="http://schemas.microsoft.com/office/drawing/2014/main" id="{57EDBC59-3286-480B-A85C-C1E3579C200F}"/>
                </a:ext>
              </a:extLst>
            </p:cNvPr>
            <p:cNvSpPr/>
            <p:nvPr userDrawn="1"/>
          </p:nvSpPr>
          <p:spPr>
            <a:xfrm>
              <a:off x="9121531" y="3793469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CD76C635-B49A-4B2A-BE16-A8F1C6767026}"/>
                </a:ext>
              </a:extLst>
            </p:cNvPr>
            <p:cNvSpPr/>
            <p:nvPr userDrawn="1"/>
          </p:nvSpPr>
          <p:spPr>
            <a:xfrm>
              <a:off x="9281160" y="3942372"/>
              <a:ext cx="1332288" cy="1324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reactie&gt;</a:t>
              </a:r>
            </a:p>
          </p:txBody>
        </p:sp>
      </p:grpSp>
      <p:grpSp>
        <p:nvGrpSpPr>
          <p:cNvPr id="466" name="Groep 465">
            <a:extLst>
              <a:ext uri="{FF2B5EF4-FFF2-40B4-BE49-F238E27FC236}">
                <a16:creationId xmlns:a16="http://schemas.microsoft.com/office/drawing/2014/main" id="{239921A3-2B2B-4EC1-AD18-F0C2C981B0B5}"/>
              </a:ext>
            </a:extLst>
          </p:cNvPr>
          <p:cNvGrpSpPr/>
          <p:nvPr userDrawn="1"/>
        </p:nvGrpSpPr>
        <p:grpSpPr>
          <a:xfrm>
            <a:off x="6842314" y="3888903"/>
            <a:ext cx="537625" cy="226631"/>
            <a:chOff x="10041526" y="2710544"/>
            <a:chExt cx="293850" cy="124096"/>
          </a:xfrm>
        </p:grpSpPr>
        <p:grpSp>
          <p:nvGrpSpPr>
            <p:cNvPr id="470" name="Groep 469">
              <a:extLst>
                <a:ext uri="{FF2B5EF4-FFF2-40B4-BE49-F238E27FC236}">
                  <a16:creationId xmlns:a16="http://schemas.microsoft.com/office/drawing/2014/main" id="{C0608C31-6518-423B-AFF9-019C24D7AFB6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83" name="Rechthoek 482">
                <a:extLst>
                  <a:ext uri="{FF2B5EF4-FFF2-40B4-BE49-F238E27FC236}">
                    <a16:creationId xmlns:a16="http://schemas.microsoft.com/office/drawing/2014/main" id="{A75AF568-54C9-46EA-A5E1-45D1B7DA5546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Tekstballon: rechthoek met afgeronde hoeken 483">
                <a:extLst>
                  <a:ext uri="{FF2B5EF4-FFF2-40B4-BE49-F238E27FC236}">
                    <a16:creationId xmlns:a16="http://schemas.microsoft.com/office/drawing/2014/main" id="{1469E5FB-BB4E-4A00-8265-6D4F07D25BDD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5" name="Groep 484">
                <a:extLst>
                  <a:ext uri="{FF2B5EF4-FFF2-40B4-BE49-F238E27FC236}">
                    <a16:creationId xmlns:a16="http://schemas.microsoft.com/office/drawing/2014/main" id="{F9D4687C-499A-408E-8E5F-5A33E80A018B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6" name="Rechthoek 485">
                  <a:extLst>
                    <a:ext uri="{FF2B5EF4-FFF2-40B4-BE49-F238E27FC236}">
                      <a16:creationId xmlns:a16="http://schemas.microsoft.com/office/drawing/2014/main" id="{F11AECE9-2E8C-4758-BB23-A7C25D3E8A3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7" name="Pijl: punthaak 486">
                  <a:extLst>
                    <a:ext uri="{FF2B5EF4-FFF2-40B4-BE49-F238E27FC236}">
                      <a16:creationId xmlns:a16="http://schemas.microsoft.com/office/drawing/2014/main" id="{04C695DC-9F1A-4D91-B7EF-EA5D6B9CC5BF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1" name="Groep 470">
              <a:extLst>
                <a:ext uri="{FF2B5EF4-FFF2-40B4-BE49-F238E27FC236}">
                  <a16:creationId xmlns:a16="http://schemas.microsoft.com/office/drawing/2014/main" id="{172FD58B-8771-481A-A09C-C548DC9B176E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78" name="Rechthoek 477">
                <a:extLst>
                  <a:ext uri="{FF2B5EF4-FFF2-40B4-BE49-F238E27FC236}">
                    <a16:creationId xmlns:a16="http://schemas.microsoft.com/office/drawing/2014/main" id="{59B10B91-6E64-4189-8AA3-FC63BD31A0C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Tekstballon: rechthoek met afgeronde hoeken 478">
                <a:extLst>
                  <a:ext uri="{FF2B5EF4-FFF2-40B4-BE49-F238E27FC236}">
                    <a16:creationId xmlns:a16="http://schemas.microsoft.com/office/drawing/2014/main" id="{1EB7D14A-1CB4-4E63-89DF-8334F7F77015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0" name="Groep 479">
                <a:extLst>
                  <a:ext uri="{FF2B5EF4-FFF2-40B4-BE49-F238E27FC236}">
                    <a16:creationId xmlns:a16="http://schemas.microsoft.com/office/drawing/2014/main" id="{814ED359-EB19-4D9E-BF47-C7379B603CCE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1" name="Rechthoek 480">
                  <a:extLst>
                    <a:ext uri="{FF2B5EF4-FFF2-40B4-BE49-F238E27FC236}">
                      <a16:creationId xmlns:a16="http://schemas.microsoft.com/office/drawing/2014/main" id="{E4BC1D56-B6A5-4FB6-92DD-1CD5EFF5ACA2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Pijl: punthaak 481">
                  <a:extLst>
                    <a:ext uri="{FF2B5EF4-FFF2-40B4-BE49-F238E27FC236}">
                      <a16:creationId xmlns:a16="http://schemas.microsoft.com/office/drawing/2014/main" id="{459FCF02-9DE7-43EB-B28C-B703C6B232A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9877139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633F-F355-4EE3-81B8-ED849EA0D6C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3619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AE3B-B1DB-4AE5-AE7F-08BF5F8B0F1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OU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-872071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7"/>
            <a:ext cx="9144000" cy="6102678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0224-936A-44AC-B9A5-7CF8A49DC15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92125E-6 -2.22222E-6 L -4.92125E-6 -0.6530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64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4.92125E-6 -2.22222E-6 L -4.92125E-6 -0.65301 " pathEditMode="relative" rAng="0" ptsTypes="AA">
                      <p:cBhvr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32662"/>
                    </p:animMotion>
                  </p:childTnLst>
                </p:cTn>
              </p:par>
            </p:tnLst>
          </p:tmpl>
        </p:tmplLst>
      </p:bldP>
      <p:bldP spid="3074" grpId="0"/>
      <p:bldP spid="3075" grpId="0" build="p">
        <p:tmplLst>
          <p:tmpl lvl="1">
            <p:tnLst>
              <p:par>
                <p:cTn presetID="50" presetClass="exit" presetSubtype="0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047E-75C2-4DDF-9283-D058AF2EE4A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6378" y="14"/>
            <a:ext cx="2917623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70"/>
            <a:ext cx="505001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2" y="1354548"/>
            <a:ext cx="5052225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A65-1F03-4C8D-9329-9D2B063C308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31" name="GRID" hidden="1">
            <a:extLst>
              <a:ext uri="{FF2B5EF4-FFF2-40B4-BE49-F238E27FC236}">
                <a16:creationId xmlns:a16="http://schemas.microsoft.com/office/drawing/2014/main" id="{4D55298D-0B6E-4D1F-B99A-F44C8CB8D3DC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AB386CD-09A0-41C9-ADCE-BCE9C7E1C7FE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28B18E3-7855-4F06-9C29-9D99857B0D9C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1466B2-D287-4417-B399-FED347E7CDE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41E1EDC-CD84-4324-9CCB-B9B90FB7F41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0C0FFA-627A-4C46-8983-F1707F53E10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CE3FFDD-8E67-41D4-B20F-8697CD189C2A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200DC01-3E24-4749-96E2-484616D51F71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3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0502" y="14"/>
            <a:ext cx="4283527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8" y="515970"/>
            <a:ext cx="3688089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9" y="1354548"/>
            <a:ext cx="3689701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9FC-21B1-454E-A724-EFE34D7BFC5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9F9-6CD3-4CEA-A599-382D5A38397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F51250DD-9219-4239-863D-269669321DC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6749" y="1354959"/>
            <a:ext cx="7969312" cy="2802299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id="{6AAA9CAB-FEB9-431B-8BC6-CDF730837B1E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9DA69E-D499-4719-A9DB-B2A6760686E8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ABE81E-7DB4-41C0-971C-96DEAC89C53B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8DB7B8E-243E-4355-882F-73B7D7A1BED5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2F9F666-BD5F-411B-A958-FF421392ABDF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698470-5B5F-45C0-A7E2-4542D44324AE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5CE71F-97E1-4ACC-BD4C-5BFF1EBCC02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8383E18-99CC-46CD-88AF-93B88CC7014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E4A-B989-4C17-A6C1-8107ABB57D7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48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marL="0" marR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4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objec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A5BF-0837-482F-93FF-47212EBC2FD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32350768-971C-458D-B6F6-7FA2CCD2395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6750" y="1351828"/>
            <a:ext cx="7970176" cy="2805836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</a:t>
            </a:r>
            <a:r>
              <a:rPr lang="nl-NL" dirty="0" err="1"/>
              <a:t>SmartArt</a:t>
            </a:r>
            <a:r>
              <a:rPr lang="nl-NL" dirty="0"/>
              <a:t>-object in te voegen</a:t>
            </a:r>
          </a:p>
        </p:txBody>
      </p:sp>
    </p:spTree>
    <p:extLst>
      <p:ext uri="{BB962C8B-B14F-4D97-AF65-F5344CB8AC3E}">
        <p14:creationId xmlns:p14="http://schemas.microsoft.com/office/powerpoint/2010/main" val="4635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E79-09CF-4E44-9036-2CDC42B71EF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29578" y="1"/>
            <a:ext cx="3114422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772000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0" y="1354535"/>
            <a:ext cx="5174849" cy="2914290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/>
              <a:t>‹#›</a:t>
            </a:fld>
            <a:endParaRPr lang="nl-NL"/>
          </a:p>
        </p:txBody>
      </p:sp>
      <p:grpSp>
        <p:nvGrpSpPr>
          <p:cNvPr id="12" name="GRID" hidden="1">
            <a:extLst>
              <a:ext uri="{FF2B5EF4-FFF2-40B4-BE49-F238E27FC236}">
                <a16:creationId xmlns:a16="http://schemas.microsoft.com/office/drawing/2014/main" id="{66CBDC1E-61A5-4585-825D-C4A6EA0A7CE8}"/>
              </a:ext>
            </a:extLst>
          </p:cNvPr>
          <p:cNvGrpSpPr/>
          <p:nvPr userDrawn="1"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B3780FB-B1AB-419B-AB01-1529E43E61A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8C0F74D-A7E5-43CE-835D-2AB1E3DEE682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BD03AD-C944-4F86-9D43-75B47811535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21B2474-82D5-4FFE-A08B-4383BA7502E6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15EEB3E-BAAB-4044-BEC0-D3190038EF34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07B43D9-352E-41CA-AA4F-2120D5379015}"/>
                </a:ext>
              </a:extLst>
            </p:cNvPr>
            <p:cNvSpPr/>
            <p:nvPr userDrawn="1"/>
          </p:nvSpPr>
          <p:spPr>
            <a:xfrm>
              <a:off x="0" y="6557831"/>
              <a:ext cx="12196763" cy="30016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13E443A-FA2F-46E0-846A-3AFDC000F7EC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167FF33-1BE4-4185-B355-A2B2646B60A3}"/>
                </a:ext>
              </a:extLst>
            </p:cNvPr>
            <p:cNvSpPr/>
            <p:nvPr userDrawn="1"/>
          </p:nvSpPr>
          <p:spPr>
            <a:xfrm>
              <a:off x="7685573" y="0"/>
              <a:ext cx="369101" cy="6858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 dirty="0"/>
            </a:p>
          </p:txBody>
        </p:sp>
      </p:grpSp>
      <p:sp>
        <p:nvSpPr>
          <p:cNvPr id="21" name="Tijdelijke aanduiding voor tekst 15">
            <a:extLst>
              <a:ext uri="{FF2B5EF4-FFF2-40B4-BE49-F238E27FC236}">
                <a16:creationId xmlns:a16="http://schemas.microsoft.com/office/drawing/2014/main" id="{CDDA4B52-1CFA-4BB3-9E16-1C86DCA39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50" y="4651828"/>
            <a:ext cx="7116375" cy="24446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600" b="0" dirty="0">
                <a:solidFill>
                  <a:schemeClr val="accent5"/>
                </a:solidFill>
              </a:defRPr>
            </a:lvl1pPr>
          </a:lstStyle>
          <a:p>
            <a:pPr lvl="0" defTabSz="657954" eaLnBrk="1" fontAlgn="auto" latinLnBrk="0" hangingPunct="1">
              <a:spcBef>
                <a:spcPct val="0"/>
              </a:spcBef>
              <a:spcAft>
                <a:spcPts val="0"/>
              </a:spcAft>
            </a:pPr>
            <a:r>
              <a:rPr lang="nl-NL" dirty="0"/>
              <a:t>Source..</a:t>
            </a:r>
          </a:p>
        </p:txBody>
      </p:sp>
    </p:spTree>
    <p:extLst>
      <p:ext uri="{BB962C8B-B14F-4D97-AF65-F5344CB8AC3E}">
        <p14:creationId xmlns:p14="http://schemas.microsoft.com/office/powerpoint/2010/main" val="1439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Feedback communic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257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2570"/>
            <a:endParaRPr lang="nl-NL" sz="700" b="1" dirty="0">
              <a:solidFill>
                <a:srgbClr val="000000"/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26152" y="1078773"/>
            <a:ext cx="8100486" cy="326737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Beste klant,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PPT Solutions communiceren we feedback met opmerkingen in PowerPoint.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volgende stappen kunt u uitvoeren om antwoord te geven op evt. opmerkingen of om naar de vorige/volgende opmerking in de presentatie te gaan: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Vriendelijke groet,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6411586" y="-299590"/>
            <a:ext cx="2732443" cy="286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912570"/>
            <a:r>
              <a:rPr lang="nl-NL" sz="100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communiceren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2" y="0"/>
            <a:ext cx="9143999" cy="51435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31352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0" y="2267220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hthoek 31"/>
            <p:cNvSpPr/>
            <p:nvPr userDrawn="1"/>
          </p:nvSpPr>
          <p:spPr>
            <a:xfrm>
              <a:off x="0" y="4838993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hthoek 36"/>
            <p:cNvSpPr/>
            <p:nvPr userDrawn="1"/>
          </p:nvSpPr>
          <p:spPr>
            <a:xfrm>
              <a:off x="0" y="277158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hthoek 37"/>
            <p:cNvSpPr/>
            <p:nvPr userDrawn="1"/>
          </p:nvSpPr>
          <p:spPr>
            <a:xfrm>
              <a:off x="0" y="320061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hthoek 38"/>
            <p:cNvSpPr/>
            <p:nvPr userDrawn="1"/>
          </p:nvSpPr>
          <p:spPr>
            <a:xfrm>
              <a:off x="0" y="3666199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538020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520473" y="519524"/>
            <a:ext cx="7460120" cy="346249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96A5"/>
                </a:solidFill>
                <a:latin typeface="Oswald" panose="02000503000000000000" pitchFamily="2" charset="0"/>
              </a:rPr>
              <a:t>Feedback communicatie</a:t>
            </a:r>
            <a:endParaRPr lang="en-US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  <p:sp>
        <p:nvSpPr>
          <p:cNvPr id="43" name="Tijdelijke aanduiding voor tekst 58"/>
          <p:cNvSpPr txBox="1">
            <a:spLocks/>
          </p:cNvSpPr>
          <p:nvPr userDrawn="1"/>
        </p:nvSpPr>
        <p:spPr>
          <a:xfrm>
            <a:off x="1" y="5062500"/>
            <a:ext cx="9144000" cy="81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53899" tIns="80804" rIns="53899" bIns="26949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DA"/>
              </a:buClr>
              <a:buFont typeface="Courier New" panose="02070309020205020404" pitchFamily="49" charset="0"/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cxnSp>
        <p:nvCxnSpPr>
          <p:cNvPr id="42" name="Rechte verbindingslijn 41"/>
          <p:cNvCxnSpPr>
            <a:cxnSpLocks/>
          </p:cNvCxnSpPr>
          <p:nvPr userDrawn="1"/>
        </p:nvCxnSpPr>
        <p:spPr>
          <a:xfrm>
            <a:off x="520473" y="843606"/>
            <a:ext cx="7460120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rije vorm 308"/>
          <p:cNvSpPr/>
          <p:nvPr userDrawn="1"/>
        </p:nvSpPr>
        <p:spPr>
          <a:xfrm>
            <a:off x="8292297" y="519551"/>
            <a:ext cx="326090" cy="325495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31" tIns="34195" rIns="68431" bIns="34195" numCol="1" anchor="t" anchorCtr="0" compatLnSpc="1">
            <a:prstTxWarp prst="textNoShape">
              <a:avLst/>
            </a:prstTxWarp>
          </a:bodyPr>
          <a:lstStyle/>
          <a:p>
            <a:pPr defTabSz="684299"/>
            <a:endParaRPr lang="nl-NL" sz="1300">
              <a:solidFill>
                <a:prstClr val="black"/>
              </a:solidFill>
            </a:endParaRPr>
          </a:p>
        </p:txBody>
      </p:sp>
      <p:grpSp>
        <p:nvGrpSpPr>
          <p:cNvPr id="403" name="Groep 402">
            <a:extLst>
              <a:ext uri="{FF2B5EF4-FFF2-40B4-BE49-F238E27FC236}">
                <a16:creationId xmlns:a16="http://schemas.microsoft.com/office/drawing/2014/main" id="{69D30B7E-F73F-44B4-B12B-8E61FCE5BDDD}"/>
              </a:ext>
            </a:extLst>
          </p:cNvPr>
          <p:cNvGrpSpPr/>
          <p:nvPr userDrawn="1"/>
        </p:nvGrpSpPr>
        <p:grpSpPr>
          <a:xfrm>
            <a:off x="519121" y="4462008"/>
            <a:ext cx="1050407" cy="144709"/>
            <a:chOff x="1036646" y="2904284"/>
            <a:chExt cx="7490265" cy="1033776"/>
          </a:xfrm>
        </p:grpSpPr>
        <p:pic>
          <p:nvPicPr>
            <p:cNvPr id="402" name="Afbeelding 401">
              <a:extLst>
                <a:ext uri="{FF2B5EF4-FFF2-40B4-BE49-F238E27FC236}">
                  <a16:creationId xmlns:a16="http://schemas.microsoft.com/office/drawing/2014/main" id="{B497982B-EEF0-4EED-A600-D5A304482E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1"/>
            <a:stretch/>
          </p:blipFill>
          <p:spPr>
            <a:xfrm>
              <a:off x="2308088" y="2919940"/>
              <a:ext cx="6218823" cy="1018120"/>
            </a:xfrm>
            <a:prstGeom prst="rect">
              <a:avLst/>
            </a:prstGeom>
          </p:spPr>
        </p:pic>
        <p:pic>
          <p:nvPicPr>
            <p:cNvPr id="404" name="Afbeelding 403">
              <a:extLst>
                <a:ext uri="{FF2B5EF4-FFF2-40B4-BE49-F238E27FC236}">
                  <a16:creationId xmlns:a16="http://schemas.microsoft.com/office/drawing/2014/main" id="{27F841EA-6D3C-4742-A7A0-11E93086A0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2" r="-279"/>
            <a:stretch/>
          </p:blipFill>
          <p:spPr>
            <a:xfrm>
              <a:off x="1036646" y="2904284"/>
              <a:ext cx="1052931" cy="1033776"/>
            </a:xfrm>
            <a:prstGeom prst="rect">
              <a:avLst/>
            </a:prstGeom>
          </p:spPr>
        </p:pic>
      </p:grpSp>
      <p:grpSp>
        <p:nvGrpSpPr>
          <p:cNvPr id="18" name="Groep 17"/>
          <p:cNvGrpSpPr/>
          <p:nvPr/>
        </p:nvGrpSpPr>
        <p:grpSpPr>
          <a:xfrm>
            <a:off x="522594" y="1608947"/>
            <a:ext cx="7452038" cy="1232793"/>
            <a:chOff x="607174" y="2060848"/>
            <a:chExt cx="9917939" cy="1643724"/>
          </a:xfrm>
        </p:grpSpPr>
        <p:sp>
          <p:nvSpPr>
            <p:cNvPr id="23" name="Tekstvak 22"/>
            <p:cNvSpPr txBox="1"/>
            <p:nvPr/>
          </p:nvSpPr>
          <p:spPr>
            <a:xfrm>
              <a:off x="1020057" y="2060849"/>
              <a:ext cx="4824536" cy="2654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 naar de tab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‘Invoegen’.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607174" y="2060848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020057" y="2483279"/>
              <a:ext cx="482453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Klik op de knop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‘Opmerking’.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607174" y="2488475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020057" y="2931615"/>
              <a:ext cx="95050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 verschijnt nu een klein spreekwolkje op de slide en het venster voor opmerkingen opent zich aan de zijkant.</a:t>
              </a:r>
            </a:p>
            <a:p>
              <a:pPr defTabSz="912570"/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Typ uw feedback in het tekst vak in het venster voor opmerkingen.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607174" y="291608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1020057" y="3416540"/>
              <a:ext cx="72936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u dit gedaan heeft, kunt u het spreekwolkje op de juiste plaats op de dia slepen. 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 is het voor ons duidelijk op welk deel van de content, op de dia, uw feedback betrekking heeft.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607174" y="341654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408" name="Groep 407">
            <a:extLst>
              <a:ext uri="{FF2B5EF4-FFF2-40B4-BE49-F238E27FC236}">
                <a16:creationId xmlns:a16="http://schemas.microsoft.com/office/drawing/2014/main" id="{2839EE6B-726A-4CD4-AD8B-4D2302501856}"/>
              </a:ext>
            </a:extLst>
          </p:cNvPr>
          <p:cNvGrpSpPr/>
          <p:nvPr userDrawn="1"/>
        </p:nvGrpSpPr>
        <p:grpSpPr>
          <a:xfrm>
            <a:off x="2474195" y="1542281"/>
            <a:ext cx="1388507" cy="307777"/>
            <a:chOff x="5322164" y="2056295"/>
            <a:chExt cx="1847968" cy="410369"/>
          </a:xfrm>
        </p:grpSpPr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C926F105-177F-4015-BCA2-069B5D30A3D4}"/>
                </a:ext>
              </a:extLst>
            </p:cNvPr>
            <p:cNvSpPr/>
            <p:nvPr userDrawn="1"/>
          </p:nvSpPr>
          <p:spPr>
            <a:xfrm>
              <a:off x="5322164" y="2132856"/>
              <a:ext cx="1840407" cy="2665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5F5E6EC0-4DAE-4670-896E-36698E046AA5}"/>
                </a:ext>
              </a:extLst>
            </p:cNvPr>
            <p:cNvSpPr/>
            <p:nvPr userDrawn="1"/>
          </p:nvSpPr>
          <p:spPr>
            <a:xfrm>
              <a:off x="5806828" y="2129046"/>
              <a:ext cx="709557" cy="2718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6" name="Tekstvak 405">
              <a:extLst>
                <a:ext uri="{FF2B5EF4-FFF2-40B4-BE49-F238E27FC236}">
                  <a16:creationId xmlns:a16="http://schemas.microsoft.com/office/drawing/2014/main" id="{A7748BFD-B338-4B2D-828A-990A1BB80D25}"/>
                </a:ext>
              </a:extLst>
            </p:cNvPr>
            <p:cNvSpPr txBox="1"/>
            <p:nvPr userDrawn="1"/>
          </p:nvSpPr>
          <p:spPr>
            <a:xfrm>
              <a:off x="5347988" y="2056295"/>
              <a:ext cx="436080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409" name="Tekstvak 408">
              <a:extLst>
                <a:ext uri="{FF2B5EF4-FFF2-40B4-BE49-F238E27FC236}">
                  <a16:creationId xmlns:a16="http://schemas.microsoft.com/office/drawing/2014/main" id="{C45D582D-2410-48E2-88EE-56564B10102A}"/>
                </a:ext>
              </a:extLst>
            </p:cNvPr>
            <p:cNvSpPr txBox="1"/>
            <p:nvPr userDrawn="1"/>
          </p:nvSpPr>
          <p:spPr>
            <a:xfrm>
              <a:off x="6525314" y="2128112"/>
              <a:ext cx="644818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Tekenen</a:t>
              </a:r>
            </a:p>
          </p:txBody>
        </p:sp>
        <p:sp>
          <p:nvSpPr>
            <p:cNvPr id="410" name="Tekstvak 409">
              <a:extLst>
                <a:ext uri="{FF2B5EF4-FFF2-40B4-BE49-F238E27FC236}">
                  <a16:creationId xmlns:a16="http://schemas.microsoft.com/office/drawing/2014/main" id="{3E79EEBF-6F5B-4A9E-83B2-3E525932BEB5}"/>
                </a:ext>
              </a:extLst>
            </p:cNvPr>
            <p:cNvSpPr txBox="1"/>
            <p:nvPr userDrawn="1"/>
          </p:nvSpPr>
          <p:spPr>
            <a:xfrm>
              <a:off x="5800972" y="2128112"/>
              <a:ext cx="709299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418" name="Groep 417">
            <a:extLst>
              <a:ext uri="{FF2B5EF4-FFF2-40B4-BE49-F238E27FC236}">
                <a16:creationId xmlns:a16="http://schemas.microsoft.com/office/drawing/2014/main" id="{45C2F8DF-16BE-4660-B89E-12D7CD00FEC2}"/>
              </a:ext>
            </a:extLst>
          </p:cNvPr>
          <p:cNvGrpSpPr/>
          <p:nvPr userDrawn="1"/>
        </p:nvGrpSpPr>
        <p:grpSpPr>
          <a:xfrm>
            <a:off x="2437522" y="1885764"/>
            <a:ext cx="396465" cy="278042"/>
            <a:chOff x="3942023" y="2514350"/>
            <a:chExt cx="527657" cy="370723"/>
          </a:xfrm>
        </p:grpSpPr>
        <p:sp>
          <p:nvSpPr>
            <p:cNvPr id="413" name="Rechthoek 412">
              <a:extLst>
                <a:ext uri="{FF2B5EF4-FFF2-40B4-BE49-F238E27FC236}">
                  <a16:creationId xmlns:a16="http://schemas.microsoft.com/office/drawing/2014/main" id="{8D909782-BA50-44E4-8171-936CC5DDD620}"/>
                </a:ext>
              </a:extLst>
            </p:cNvPr>
            <p:cNvSpPr/>
            <p:nvPr userDrawn="1"/>
          </p:nvSpPr>
          <p:spPr>
            <a:xfrm>
              <a:off x="3989826" y="2514350"/>
              <a:ext cx="432050" cy="37072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grpSp>
          <p:nvGrpSpPr>
            <p:cNvPr id="415" name="Groep 414">
              <a:extLst>
                <a:ext uri="{FF2B5EF4-FFF2-40B4-BE49-F238E27FC236}">
                  <a16:creationId xmlns:a16="http://schemas.microsoft.com/office/drawing/2014/main" id="{893B14DA-DAEC-4B47-8C73-73FABB0854DE}"/>
                </a:ext>
              </a:extLst>
            </p:cNvPr>
            <p:cNvGrpSpPr/>
            <p:nvPr userDrawn="1"/>
          </p:nvGrpSpPr>
          <p:grpSpPr>
            <a:xfrm>
              <a:off x="4081684" y="2524728"/>
              <a:ext cx="192543" cy="141662"/>
              <a:chOff x="4081684" y="2524728"/>
              <a:chExt cx="192543" cy="141662"/>
            </a:xfrm>
          </p:grpSpPr>
          <p:sp>
            <p:nvSpPr>
              <p:cNvPr id="411" name="Tekstballon: rechthoek met afgeronde hoeken 410">
                <a:extLst>
                  <a:ext uri="{FF2B5EF4-FFF2-40B4-BE49-F238E27FC236}">
                    <a16:creationId xmlns:a16="http://schemas.microsoft.com/office/drawing/2014/main" id="{9C0852C4-5D20-4EFF-BF48-90716C56F420}"/>
                  </a:ext>
                </a:extLst>
              </p:cNvPr>
              <p:cNvSpPr/>
              <p:nvPr userDrawn="1"/>
            </p:nvSpPr>
            <p:spPr>
              <a:xfrm>
                <a:off x="4123044" y="2565570"/>
                <a:ext cx="151183" cy="10082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1270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Plusteken 413">
                <a:extLst>
                  <a:ext uri="{FF2B5EF4-FFF2-40B4-BE49-F238E27FC236}">
                    <a16:creationId xmlns:a16="http://schemas.microsoft.com/office/drawing/2014/main" id="{B27E22FF-2B1F-4539-A56E-21753341E83E}"/>
                  </a:ext>
                </a:extLst>
              </p:cNvPr>
              <p:cNvSpPr/>
              <p:nvPr userDrawn="1"/>
            </p:nvSpPr>
            <p:spPr>
              <a:xfrm>
                <a:off x="4081684" y="2524728"/>
                <a:ext cx="95723" cy="95723"/>
              </a:xfrm>
              <a:prstGeom prst="mathPlus">
                <a:avLst>
                  <a:gd name="adj1" fmla="val 31038"/>
                </a:avLst>
              </a:prstGeom>
              <a:solidFill>
                <a:srgbClr val="6EA69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7" name="Tekstvak 416">
              <a:extLst>
                <a:ext uri="{FF2B5EF4-FFF2-40B4-BE49-F238E27FC236}">
                  <a16:creationId xmlns:a16="http://schemas.microsoft.com/office/drawing/2014/main" id="{916361CE-5BC4-41EC-B4AF-55785415B347}"/>
                </a:ext>
              </a:extLst>
            </p:cNvPr>
            <p:cNvSpPr txBox="1"/>
            <p:nvPr userDrawn="1"/>
          </p:nvSpPr>
          <p:spPr>
            <a:xfrm>
              <a:off x="3942023" y="2671378"/>
              <a:ext cx="527657" cy="2051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Opmerking</a:t>
              </a:r>
            </a:p>
          </p:txBody>
        </p:sp>
      </p:grpSp>
      <p:grpSp>
        <p:nvGrpSpPr>
          <p:cNvPr id="1027" name="Groep 1026">
            <a:extLst>
              <a:ext uri="{FF2B5EF4-FFF2-40B4-BE49-F238E27FC236}">
                <a16:creationId xmlns:a16="http://schemas.microsoft.com/office/drawing/2014/main" id="{76480C60-38AA-44EB-A025-BB748A8B2350}"/>
              </a:ext>
            </a:extLst>
          </p:cNvPr>
          <p:cNvGrpSpPr/>
          <p:nvPr userDrawn="1"/>
        </p:nvGrpSpPr>
        <p:grpSpPr>
          <a:xfrm>
            <a:off x="5613116" y="1885845"/>
            <a:ext cx="1647099" cy="674665"/>
            <a:chOff x="8282157" y="2442324"/>
            <a:chExt cx="2192129" cy="899554"/>
          </a:xfrm>
        </p:grpSpPr>
        <p:sp>
          <p:nvSpPr>
            <p:cNvPr id="421" name="Rechthoek 420">
              <a:extLst>
                <a:ext uri="{FF2B5EF4-FFF2-40B4-BE49-F238E27FC236}">
                  <a16:creationId xmlns:a16="http://schemas.microsoft.com/office/drawing/2014/main" id="{0EFD3CCF-2629-4239-A200-686CB8069E68}"/>
                </a:ext>
              </a:extLst>
            </p:cNvPr>
            <p:cNvSpPr/>
            <p:nvPr userDrawn="1"/>
          </p:nvSpPr>
          <p:spPr>
            <a:xfrm>
              <a:off x="8329962" y="2457651"/>
              <a:ext cx="2144324" cy="88422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22" name="Tekstvak 421">
              <a:extLst>
                <a:ext uri="{FF2B5EF4-FFF2-40B4-BE49-F238E27FC236}">
                  <a16:creationId xmlns:a16="http://schemas.microsoft.com/office/drawing/2014/main" id="{A059F493-0F36-460E-9A61-7F5D679A7A2C}"/>
                </a:ext>
              </a:extLst>
            </p:cNvPr>
            <p:cNvSpPr txBox="1"/>
            <p:nvPr userDrawn="1"/>
          </p:nvSpPr>
          <p:spPr>
            <a:xfrm>
              <a:off x="8282157" y="2442324"/>
              <a:ext cx="899073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Opmerkingen</a:t>
              </a:r>
            </a:p>
          </p:txBody>
        </p: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FDD7E08D-F99F-4C1D-BEB3-BD5647738B06}"/>
                </a:ext>
              </a:extLst>
            </p:cNvPr>
            <p:cNvGrpSpPr/>
            <p:nvPr userDrawn="1"/>
          </p:nvGrpSpPr>
          <p:grpSpPr>
            <a:xfrm>
              <a:off x="8481060" y="2709622"/>
              <a:ext cx="421935" cy="125018"/>
              <a:chOff x="8481060" y="2709622"/>
              <a:chExt cx="421935" cy="125018"/>
            </a:xfrm>
          </p:grpSpPr>
          <p:sp>
            <p:nvSpPr>
              <p:cNvPr id="424" name="Rechthoek 423">
                <a:extLst>
                  <a:ext uri="{FF2B5EF4-FFF2-40B4-BE49-F238E27FC236}">
                    <a16:creationId xmlns:a16="http://schemas.microsoft.com/office/drawing/2014/main" id="{6D5F115D-ED0D-4BCC-BEC6-ECA74E15A5CB}"/>
                  </a:ext>
                </a:extLst>
              </p:cNvPr>
              <p:cNvSpPr/>
              <p:nvPr userDrawn="1"/>
            </p:nvSpPr>
            <p:spPr>
              <a:xfrm>
                <a:off x="8481060" y="2710544"/>
                <a:ext cx="401683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Tekstvak 424">
                <a:extLst>
                  <a:ext uri="{FF2B5EF4-FFF2-40B4-BE49-F238E27FC236}">
                    <a16:creationId xmlns:a16="http://schemas.microsoft.com/office/drawing/2014/main" id="{47E52E39-39E0-4403-8101-0093438ADC37}"/>
                  </a:ext>
                </a:extLst>
              </p:cNvPr>
              <p:cNvSpPr txBox="1"/>
              <p:nvPr userDrawn="1"/>
            </p:nvSpPr>
            <p:spPr>
              <a:xfrm>
                <a:off x="8623054" y="2709622"/>
                <a:ext cx="279941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2570"/>
                <a:r>
                  <a:rPr lang="nl-NL" sz="400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rPr>
                  <a:t>Nieuwe</a:t>
                </a:r>
              </a:p>
            </p:txBody>
          </p:sp>
          <p:grpSp>
            <p:nvGrpSpPr>
              <p:cNvPr id="419" name="Groep 418">
                <a:extLst>
                  <a:ext uri="{FF2B5EF4-FFF2-40B4-BE49-F238E27FC236}">
                    <a16:creationId xmlns:a16="http://schemas.microsoft.com/office/drawing/2014/main" id="{9B011FAE-7C52-4DB6-8B2A-A62882152C11}"/>
                  </a:ext>
                </a:extLst>
              </p:cNvPr>
              <p:cNvGrpSpPr/>
              <p:nvPr userDrawn="1"/>
            </p:nvGrpSpPr>
            <p:grpSpPr>
              <a:xfrm>
                <a:off x="8510490" y="2715400"/>
                <a:ext cx="90047" cy="66251"/>
                <a:chOff x="3536125" y="2677128"/>
                <a:chExt cx="192543" cy="141662"/>
              </a:xfrm>
            </p:grpSpPr>
            <p:sp>
              <p:nvSpPr>
                <p:cNvPr id="426" name="Tekstballon: rechthoek met afgeronde hoeken 425">
                  <a:extLst>
                    <a:ext uri="{FF2B5EF4-FFF2-40B4-BE49-F238E27FC236}">
                      <a16:creationId xmlns:a16="http://schemas.microsoft.com/office/drawing/2014/main" id="{ADF333BA-D4CA-4D79-9323-71AD4D50A107}"/>
                    </a:ext>
                  </a:extLst>
                </p:cNvPr>
                <p:cNvSpPr/>
                <p:nvPr userDrawn="1"/>
              </p:nvSpPr>
              <p:spPr>
                <a:xfrm>
                  <a:off x="3577485" y="2717970"/>
                  <a:ext cx="151183" cy="100820"/>
                </a:xfrm>
                <a:prstGeom prst="wedgeRoundRectCallout">
                  <a:avLst>
                    <a:gd name="adj1" fmla="val -26274"/>
                    <a:gd name="adj2" fmla="val 88043"/>
                    <a:gd name="adj3" fmla="val 16667"/>
                  </a:avLst>
                </a:prstGeom>
                <a:solidFill>
                  <a:srgbClr val="F0F0F0"/>
                </a:solidFill>
                <a:ln w="6350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Plusteken 426">
                  <a:extLst>
                    <a:ext uri="{FF2B5EF4-FFF2-40B4-BE49-F238E27FC236}">
                      <a16:creationId xmlns:a16="http://schemas.microsoft.com/office/drawing/2014/main" id="{86DF4276-5C8C-45BF-8863-682C82915896}"/>
                    </a:ext>
                  </a:extLst>
                </p:cNvPr>
                <p:cNvSpPr/>
                <p:nvPr userDrawn="1"/>
              </p:nvSpPr>
              <p:spPr>
                <a:xfrm>
                  <a:off x="3536125" y="2677128"/>
                  <a:ext cx="95723" cy="95723"/>
                </a:xfrm>
                <a:prstGeom prst="mathPlus">
                  <a:avLst>
                    <a:gd name="adj1" fmla="val 31038"/>
                  </a:avLst>
                </a:prstGeom>
                <a:solidFill>
                  <a:srgbClr val="6EA69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6" name="Groep 435">
              <a:extLst>
                <a:ext uri="{FF2B5EF4-FFF2-40B4-BE49-F238E27FC236}">
                  <a16:creationId xmlns:a16="http://schemas.microsoft.com/office/drawing/2014/main" id="{532D34EE-6458-4AE7-8A55-EC4543E84677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31" name="Rechthoek 430">
                <a:extLst>
                  <a:ext uri="{FF2B5EF4-FFF2-40B4-BE49-F238E27FC236}">
                    <a16:creationId xmlns:a16="http://schemas.microsoft.com/office/drawing/2014/main" id="{06D396E0-7501-4FDF-9896-217E391E8E07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33" name="Tekstballon: rechthoek met afgeronde hoeken 432">
                <a:extLst>
                  <a:ext uri="{FF2B5EF4-FFF2-40B4-BE49-F238E27FC236}">
                    <a16:creationId xmlns:a16="http://schemas.microsoft.com/office/drawing/2014/main" id="{41471A11-F294-45F2-8770-FBA31B910BE0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35" name="Groep 434">
                <a:extLst>
                  <a:ext uri="{FF2B5EF4-FFF2-40B4-BE49-F238E27FC236}">
                    <a16:creationId xmlns:a16="http://schemas.microsoft.com/office/drawing/2014/main" id="{EFAAC102-7EAF-467E-82EA-B512B856205A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29" name="Rechthoek 428">
                  <a:extLst>
                    <a:ext uri="{FF2B5EF4-FFF2-40B4-BE49-F238E27FC236}">
                      <a16:creationId xmlns:a16="http://schemas.microsoft.com/office/drawing/2014/main" id="{62FF70A5-4600-44D6-B2E1-2F6D57789093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Pijl: punthaak 433">
                  <a:extLst>
                    <a:ext uri="{FF2B5EF4-FFF2-40B4-BE49-F238E27FC236}">
                      <a16:creationId xmlns:a16="http://schemas.microsoft.com/office/drawing/2014/main" id="{CEC1B02C-F171-4935-9EED-BED5237F5A3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7" name="Groep 436">
              <a:extLst>
                <a:ext uri="{FF2B5EF4-FFF2-40B4-BE49-F238E27FC236}">
                  <a16:creationId xmlns:a16="http://schemas.microsoft.com/office/drawing/2014/main" id="{BD205791-AFA3-40E4-870E-42FBBDA7BE01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39" name="Rechthoek 438">
                <a:extLst>
                  <a:ext uri="{FF2B5EF4-FFF2-40B4-BE49-F238E27FC236}">
                    <a16:creationId xmlns:a16="http://schemas.microsoft.com/office/drawing/2014/main" id="{D4B70273-950F-43A3-874C-2FD303E0F1E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40" name="Tekstballon: rechthoek met afgeronde hoeken 439">
                <a:extLst>
                  <a:ext uri="{FF2B5EF4-FFF2-40B4-BE49-F238E27FC236}">
                    <a16:creationId xmlns:a16="http://schemas.microsoft.com/office/drawing/2014/main" id="{B24A8C23-1E65-4C51-9553-5BD7849F2740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41" name="Groep 440">
                <a:extLst>
                  <a:ext uri="{FF2B5EF4-FFF2-40B4-BE49-F238E27FC236}">
                    <a16:creationId xmlns:a16="http://schemas.microsoft.com/office/drawing/2014/main" id="{5B94B85F-DC9D-431F-BC71-6E82AF32D738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42" name="Rechthoek 441">
                  <a:extLst>
                    <a:ext uri="{FF2B5EF4-FFF2-40B4-BE49-F238E27FC236}">
                      <a16:creationId xmlns:a16="http://schemas.microsoft.com/office/drawing/2014/main" id="{7B4C363D-EF96-4BFC-9C6A-AB55640349B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3" name="Pijl: punthaak 442">
                  <a:extLst>
                    <a:ext uri="{FF2B5EF4-FFF2-40B4-BE49-F238E27FC236}">
                      <a16:creationId xmlns:a16="http://schemas.microsoft.com/office/drawing/2014/main" id="{4A53E3A7-F1DB-4B0B-BD3A-EC7DA6B91F81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50CD411F-7D55-435B-AE88-C7CDC24B8140}"/>
                </a:ext>
              </a:extLst>
            </p:cNvPr>
            <p:cNvSpPr/>
            <p:nvPr userDrawn="1"/>
          </p:nvSpPr>
          <p:spPr>
            <a:xfrm>
              <a:off x="8382000" y="2895601"/>
              <a:ext cx="1973580" cy="389708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F5F675E6-2F0B-4893-9BC7-44EB48781EED}"/>
                </a:ext>
              </a:extLst>
            </p:cNvPr>
            <p:cNvSpPr/>
            <p:nvPr userDrawn="1"/>
          </p:nvSpPr>
          <p:spPr>
            <a:xfrm>
              <a:off x="8608423" y="3050349"/>
              <a:ext cx="1675311" cy="15658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3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1024" name="Rechthoekige driehoek 1023">
              <a:extLst>
                <a:ext uri="{FF2B5EF4-FFF2-40B4-BE49-F238E27FC236}">
                  <a16:creationId xmlns:a16="http://schemas.microsoft.com/office/drawing/2014/main" id="{1496D3AD-54A3-4C3B-A930-67664DFF67C5}"/>
                </a:ext>
              </a:extLst>
            </p:cNvPr>
            <p:cNvSpPr/>
            <p:nvPr userDrawn="1"/>
          </p:nvSpPr>
          <p:spPr>
            <a:xfrm flipH="1">
              <a:off x="8417568" y="2944058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0" name="Tekstvak 449">
              <a:extLst>
                <a:ext uri="{FF2B5EF4-FFF2-40B4-BE49-F238E27FC236}">
                  <a16:creationId xmlns:a16="http://schemas.microsoft.com/office/drawing/2014/main" id="{7C7B881D-E4F3-400F-BBCB-077D1D295E83}"/>
                </a:ext>
              </a:extLst>
            </p:cNvPr>
            <p:cNvSpPr txBox="1"/>
            <p:nvPr userDrawn="1"/>
          </p:nvSpPr>
          <p:spPr>
            <a:xfrm>
              <a:off x="8476422" y="2906218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3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51" name="Tekstvak 450">
              <a:extLst>
                <a:ext uri="{FF2B5EF4-FFF2-40B4-BE49-F238E27FC236}">
                  <a16:creationId xmlns:a16="http://schemas.microsoft.com/office/drawing/2014/main" id="{DB270F95-2C2C-484E-B68C-100C7496C6C5}"/>
                </a:ext>
              </a:extLst>
            </p:cNvPr>
            <p:cNvSpPr txBox="1"/>
            <p:nvPr userDrawn="1"/>
          </p:nvSpPr>
          <p:spPr>
            <a:xfrm>
              <a:off x="8861776" y="2902952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Een paar seconden geleden</a:t>
              </a:r>
            </a:p>
          </p:txBody>
        </p:sp>
        <p:sp>
          <p:nvSpPr>
            <p:cNvPr id="1025" name="Ovaal 1024">
              <a:extLst>
                <a:ext uri="{FF2B5EF4-FFF2-40B4-BE49-F238E27FC236}">
                  <a16:creationId xmlns:a16="http://schemas.microsoft.com/office/drawing/2014/main" id="{577C28BC-C153-4642-89D5-00D4C5A97E71}"/>
                </a:ext>
              </a:extLst>
            </p:cNvPr>
            <p:cNvSpPr/>
            <p:nvPr userDrawn="1"/>
          </p:nvSpPr>
          <p:spPr>
            <a:xfrm>
              <a:off x="8448795" y="3036304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C8222C43-13D4-4037-9101-2AC94D87A6D3}"/>
              </a:ext>
            </a:extLst>
          </p:cNvPr>
          <p:cNvGrpSpPr/>
          <p:nvPr userDrawn="1"/>
        </p:nvGrpSpPr>
        <p:grpSpPr>
          <a:xfrm>
            <a:off x="5644168" y="2616512"/>
            <a:ext cx="249326" cy="233081"/>
            <a:chOff x="8323487" y="3433313"/>
            <a:chExt cx="423698" cy="396815"/>
          </a:xfrm>
        </p:grpSpPr>
        <p:sp>
          <p:nvSpPr>
            <p:cNvPr id="456" name="Rechthoek 455">
              <a:extLst>
                <a:ext uri="{FF2B5EF4-FFF2-40B4-BE49-F238E27FC236}">
                  <a16:creationId xmlns:a16="http://schemas.microsoft.com/office/drawing/2014/main" id="{99229F8A-1CF9-463A-9C3B-73835F42329E}"/>
                </a:ext>
              </a:extLst>
            </p:cNvPr>
            <p:cNvSpPr/>
            <p:nvPr userDrawn="1"/>
          </p:nvSpPr>
          <p:spPr>
            <a:xfrm>
              <a:off x="8323487" y="3433313"/>
              <a:ext cx="423698" cy="3968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455" name="Tekstballon: rechthoek met afgeronde hoeken 454">
              <a:extLst>
                <a:ext uri="{FF2B5EF4-FFF2-40B4-BE49-F238E27FC236}">
                  <a16:creationId xmlns:a16="http://schemas.microsoft.com/office/drawing/2014/main" id="{12B3D5E0-7436-4BA5-8C9D-D4FCC838334C}"/>
                </a:ext>
              </a:extLst>
            </p:cNvPr>
            <p:cNvSpPr/>
            <p:nvPr userDrawn="1"/>
          </p:nvSpPr>
          <p:spPr>
            <a:xfrm>
              <a:off x="8423912" y="3542112"/>
              <a:ext cx="221366" cy="147623"/>
            </a:xfrm>
            <a:prstGeom prst="wedgeRoundRectCallout">
              <a:avLst>
                <a:gd name="adj1" fmla="val -26274"/>
                <a:gd name="adj2" fmla="val 88043"/>
                <a:gd name="adj3" fmla="val 16667"/>
              </a:avLst>
            </a:prstGeom>
            <a:solidFill>
              <a:srgbClr val="FFCDB2"/>
            </a:solidFill>
            <a:ln w="12700">
              <a:solidFill>
                <a:srgbClr val="D97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518995" y="3448757"/>
            <a:ext cx="6271294" cy="605895"/>
            <a:chOff x="612279" y="4917797"/>
            <a:chExt cx="8346483" cy="807860"/>
          </a:xfrm>
        </p:grpSpPr>
        <p:sp>
          <p:nvSpPr>
            <p:cNvPr id="44" name="Tekstvak 43"/>
            <p:cNvSpPr txBox="1"/>
            <p:nvPr/>
          </p:nvSpPr>
          <p:spPr>
            <a:xfrm>
              <a:off x="1020057" y="4933332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612279" y="4917797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1020057" y="5437625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zijn in de rechter bovenhoek twee knopjes zichtbaar.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612279" y="542209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</p:grpSp>
      <p:grpSp>
        <p:nvGrpSpPr>
          <p:cNvPr id="1029" name="Groep 1028">
            <a:extLst>
              <a:ext uri="{FF2B5EF4-FFF2-40B4-BE49-F238E27FC236}">
                <a16:creationId xmlns:a16="http://schemas.microsoft.com/office/drawing/2014/main" id="{12D04735-DC15-401B-89AE-C16969588B7A}"/>
              </a:ext>
            </a:extLst>
          </p:cNvPr>
          <p:cNvGrpSpPr/>
          <p:nvPr userDrawn="1"/>
        </p:nvGrpSpPr>
        <p:grpSpPr>
          <a:xfrm>
            <a:off x="6842285" y="3405237"/>
            <a:ext cx="1473714" cy="423084"/>
            <a:chOff x="9054736" y="3652765"/>
            <a:chExt cx="1604760" cy="461547"/>
          </a:xfrm>
        </p:grpSpPr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2476C31D-0502-47A3-8317-80C9A243F4F8}"/>
                </a:ext>
              </a:extLst>
            </p:cNvPr>
            <p:cNvSpPr/>
            <p:nvPr userDrawn="1"/>
          </p:nvSpPr>
          <p:spPr>
            <a:xfrm>
              <a:off x="9054736" y="3652765"/>
              <a:ext cx="1604760" cy="461547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F94C4EDD-658B-4D2A-86FD-594354B06825}"/>
                </a:ext>
              </a:extLst>
            </p:cNvPr>
            <p:cNvSpPr/>
            <p:nvPr userDrawn="1"/>
          </p:nvSpPr>
          <p:spPr>
            <a:xfrm>
              <a:off x="9281160" y="3807514"/>
              <a:ext cx="1332288" cy="995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460" name="Rechthoekige driehoek 459">
              <a:extLst>
                <a:ext uri="{FF2B5EF4-FFF2-40B4-BE49-F238E27FC236}">
                  <a16:creationId xmlns:a16="http://schemas.microsoft.com/office/drawing/2014/main" id="{8E45FFB5-7A99-4880-B9EA-805A888C5D86}"/>
                </a:ext>
              </a:extLst>
            </p:cNvPr>
            <p:cNvSpPr/>
            <p:nvPr userDrawn="1"/>
          </p:nvSpPr>
          <p:spPr>
            <a:xfrm flipH="1">
              <a:off x="9090304" y="3701223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61" name="Tekstvak 460">
              <a:extLst>
                <a:ext uri="{FF2B5EF4-FFF2-40B4-BE49-F238E27FC236}">
                  <a16:creationId xmlns:a16="http://schemas.microsoft.com/office/drawing/2014/main" id="{AE5A2FD3-C142-4E5E-9086-17722854AA2E}"/>
                </a:ext>
              </a:extLst>
            </p:cNvPr>
            <p:cNvSpPr txBox="1"/>
            <p:nvPr userDrawn="1"/>
          </p:nvSpPr>
          <p:spPr>
            <a:xfrm>
              <a:off x="9149158" y="3663383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62" name="Tekstvak 461">
              <a:extLst>
                <a:ext uri="{FF2B5EF4-FFF2-40B4-BE49-F238E27FC236}">
                  <a16:creationId xmlns:a16="http://schemas.microsoft.com/office/drawing/2014/main" id="{7A49C05F-7518-481C-AF62-AE6693213EAA}"/>
                </a:ext>
              </a:extLst>
            </p:cNvPr>
            <p:cNvSpPr txBox="1"/>
            <p:nvPr userDrawn="1"/>
          </p:nvSpPr>
          <p:spPr>
            <a:xfrm>
              <a:off x="9534512" y="3660117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2 minuten geleden</a:t>
              </a:r>
            </a:p>
          </p:txBody>
        </p:sp>
        <p:sp>
          <p:nvSpPr>
            <p:cNvPr id="463" name="Ovaal 462">
              <a:extLst>
                <a:ext uri="{FF2B5EF4-FFF2-40B4-BE49-F238E27FC236}">
                  <a16:creationId xmlns:a16="http://schemas.microsoft.com/office/drawing/2014/main" id="{57EDBC59-3286-480B-A85C-C1E3579C200F}"/>
                </a:ext>
              </a:extLst>
            </p:cNvPr>
            <p:cNvSpPr/>
            <p:nvPr userDrawn="1"/>
          </p:nvSpPr>
          <p:spPr>
            <a:xfrm>
              <a:off x="9121531" y="3793469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CD76C635-B49A-4B2A-BE16-A8F1C6767026}"/>
                </a:ext>
              </a:extLst>
            </p:cNvPr>
            <p:cNvSpPr/>
            <p:nvPr userDrawn="1"/>
          </p:nvSpPr>
          <p:spPr>
            <a:xfrm>
              <a:off x="9281160" y="3942372"/>
              <a:ext cx="1332288" cy="1324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reactie&gt;</a:t>
              </a:r>
            </a:p>
          </p:txBody>
        </p:sp>
      </p:grpSp>
      <p:grpSp>
        <p:nvGrpSpPr>
          <p:cNvPr id="466" name="Groep 465">
            <a:extLst>
              <a:ext uri="{FF2B5EF4-FFF2-40B4-BE49-F238E27FC236}">
                <a16:creationId xmlns:a16="http://schemas.microsoft.com/office/drawing/2014/main" id="{239921A3-2B2B-4EC1-AD18-F0C2C981B0B5}"/>
              </a:ext>
            </a:extLst>
          </p:cNvPr>
          <p:cNvGrpSpPr/>
          <p:nvPr userDrawn="1"/>
        </p:nvGrpSpPr>
        <p:grpSpPr>
          <a:xfrm>
            <a:off x="6842314" y="3888903"/>
            <a:ext cx="537625" cy="226631"/>
            <a:chOff x="10041526" y="2710544"/>
            <a:chExt cx="293850" cy="124096"/>
          </a:xfrm>
        </p:grpSpPr>
        <p:grpSp>
          <p:nvGrpSpPr>
            <p:cNvPr id="470" name="Groep 469">
              <a:extLst>
                <a:ext uri="{FF2B5EF4-FFF2-40B4-BE49-F238E27FC236}">
                  <a16:creationId xmlns:a16="http://schemas.microsoft.com/office/drawing/2014/main" id="{C0608C31-6518-423B-AFF9-019C24D7AFB6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83" name="Rechthoek 482">
                <a:extLst>
                  <a:ext uri="{FF2B5EF4-FFF2-40B4-BE49-F238E27FC236}">
                    <a16:creationId xmlns:a16="http://schemas.microsoft.com/office/drawing/2014/main" id="{A75AF568-54C9-46EA-A5E1-45D1B7DA5546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Tekstballon: rechthoek met afgeronde hoeken 483">
                <a:extLst>
                  <a:ext uri="{FF2B5EF4-FFF2-40B4-BE49-F238E27FC236}">
                    <a16:creationId xmlns:a16="http://schemas.microsoft.com/office/drawing/2014/main" id="{1469E5FB-BB4E-4A00-8265-6D4F07D25BDD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5" name="Groep 484">
                <a:extLst>
                  <a:ext uri="{FF2B5EF4-FFF2-40B4-BE49-F238E27FC236}">
                    <a16:creationId xmlns:a16="http://schemas.microsoft.com/office/drawing/2014/main" id="{F9D4687C-499A-408E-8E5F-5A33E80A018B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6" name="Rechthoek 485">
                  <a:extLst>
                    <a:ext uri="{FF2B5EF4-FFF2-40B4-BE49-F238E27FC236}">
                      <a16:creationId xmlns:a16="http://schemas.microsoft.com/office/drawing/2014/main" id="{F11AECE9-2E8C-4758-BB23-A7C25D3E8A3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7" name="Pijl: punthaak 486">
                  <a:extLst>
                    <a:ext uri="{FF2B5EF4-FFF2-40B4-BE49-F238E27FC236}">
                      <a16:creationId xmlns:a16="http://schemas.microsoft.com/office/drawing/2014/main" id="{04C695DC-9F1A-4D91-B7EF-EA5D6B9CC5BF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1" name="Groep 470">
              <a:extLst>
                <a:ext uri="{FF2B5EF4-FFF2-40B4-BE49-F238E27FC236}">
                  <a16:creationId xmlns:a16="http://schemas.microsoft.com/office/drawing/2014/main" id="{172FD58B-8771-481A-A09C-C548DC9B176E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78" name="Rechthoek 477">
                <a:extLst>
                  <a:ext uri="{FF2B5EF4-FFF2-40B4-BE49-F238E27FC236}">
                    <a16:creationId xmlns:a16="http://schemas.microsoft.com/office/drawing/2014/main" id="{59B10B91-6E64-4189-8AA3-FC63BD31A0C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Tekstballon: rechthoek met afgeronde hoeken 478">
                <a:extLst>
                  <a:ext uri="{FF2B5EF4-FFF2-40B4-BE49-F238E27FC236}">
                    <a16:creationId xmlns:a16="http://schemas.microsoft.com/office/drawing/2014/main" id="{1EB7D14A-1CB4-4E63-89DF-8334F7F77015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0" name="Groep 479">
                <a:extLst>
                  <a:ext uri="{FF2B5EF4-FFF2-40B4-BE49-F238E27FC236}">
                    <a16:creationId xmlns:a16="http://schemas.microsoft.com/office/drawing/2014/main" id="{814ED359-EB19-4D9E-BF47-C7379B603CCE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1" name="Rechthoek 480">
                  <a:extLst>
                    <a:ext uri="{FF2B5EF4-FFF2-40B4-BE49-F238E27FC236}">
                      <a16:creationId xmlns:a16="http://schemas.microsoft.com/office/drawing/2014/main" id="{E4BC1D56-B6A5-4FB6-92DD-1CD5EFF5ACA2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Pijl: punthaak 481">
                  <a:extLst>
                    <a:ext uri="{FF2B5EF4-FFF2-40B4-BE49-F238E27FC236}">
                      <a16:creationId xmlns:a16="http://schemas.microsoft.com/office/drawing/2014/main" id="{459FCF02-9DE7-43EB-B28C-B703C6B232A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64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39E2-12FF-46B5-958F-8656426D0F0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A9FC-F086-4A6C-A9F3-053158A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528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AE3B-B1DB-4AE5-AE7F-08BF5F8B0F1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OU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-872071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7"/>
            <a:ext cx="9144000" cy="6102678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0224-936A-44AC-B9A5-7CF8A49DC15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92125E-6 -2.22222E-6 L -4.92125E-6 -0.6530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64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4.92125E-6 -2.22222E-6 L -4.92125E-6 -0.65301 " pathEditMode="relative" rAng="0" ptsTypes="AA">
                      <p:cBhvr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32662"/>
                    </p:animMotion>
                  </p:childTnLst>
                </p:cTn>
              </p:par>
            </p:tnLst>
          </p:tmpl>
        </p:tmplLst>
      </p:bldP>
      <p:bldP spid="3074" grpId="0"/>
      <p:bldP spid="3075" grpId="0" build="p">
        <p:tmplLst>
          <p:tmpl lvl="1">
            <p:tnLst>
              <p:par>
                <p:cTn presetID="50" presetClass="exit" presetSubtype="0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047E-75C2-4DDF-9283-D058AF2EE4A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6378" y="14"/>
            <a:ext cx="2917623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70"/>
            <a:ext cx="505001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2" y="1354548"/>
            <a:ext cx="5052225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A65-1F03-4C8D-9329-9D2B063C308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31" name="GRID" hidden="1">
            <a:extLst>
              <a:ext uri="{FF2B5EF4-FFF2-40B4-BE49-F238E27FC236}">
                <a16:creationId xmlns:a16="http://schemas.microsoft.com/office/drawing/2014/main" id="{4D55298D-0B6E-4D1F-B99A-F44C8CB8D3DC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AB386CD-09A0-41C9-ADCE-BCE9C7E1C7FE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28B18E3-7855-4F06-9C29-9D99857B0D9C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1466B2-D287-4417-B399-FED347E7CDE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41E1EDC-CD84-4324-9CCB-B9B90FB7F41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0C0FFA-627A-4C46-8983-F1707F53E10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CE3FFDD-8E67-41D4-B20F-8697CD189C2A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200DC01-3E24-4749-96E2-484616D51F71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9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0502" y="14"/>
            <a:ext cx="4283527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8" y="515970"/>
            <a:ext cx="3688089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9" y="1354548"/>
            <a:ext cx="3689701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9FC-21B1-454E-A724-EFE34D7BFC5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9F9-6CD3-4CEA-A599-382D5A38397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F51250DD-9219-4239-863D-269669321DC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6749" y="1354959"/>
            <a:ext cx="7969312" cy="2802299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id="{6AAA9CAB-FEB9-431B-8BC6-CDF730837B1E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9DA69E-D499-4719-A9DB-B2A6760686E8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ABE81E-7DB4-41C0-971C-96DEAC89C53B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8DB7B8E-243E-4355-882F-73B7D7A1BED5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2F9F666-BD5F-411B-A958-FF421392ABDF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698470-5B5F-45C0-A7E2-4542D44324AE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5CE71F-97E1-4ACC-BD4C-5BFF1EBCC02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8383E18-99CC-46CD-88AF-93B88CC7014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1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E4A-B989-4C17-A6C1-8107ABB57D7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48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marL="0" marR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8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objec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A5BF-0837-482F-93FF-47212EBC2FD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32350768-971C-458D-B6F6-7FA2CCD2395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6750" y="1351828"/>
            <a:ext cx="7970176" cy="2805836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</a:t>
            </a:r>
            <a:r>
              <a:rPr lang="nl-NL" dirty="0" err="1"/>
              <a:t>SmartArt</a:t>
            </a:r>
            <a:r>
              <a:rPr lang="nl-NL" dirty="0"/>
              <a:t>-object in te voegen</a:t>
            </a:r>
          </a:p>
        </p:txBody>
      </p:sp>
    </p:spTree>
    <p:extLst>
      <p:ext uri="{BB962C8B-B14F-4D97-AF65-F5344CB8AC3E}">
        <p14:creationId xmlns:p14="http://schemas.microsoft.com/office/powerpoint/2010/main" val="7693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63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1" y="3025462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37097C4-EDBE-4E51-8630-B30B2548F3A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88338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E79-09CF-4E44-9036-2CDC42B71EF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 dia: Feedback communic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-257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2570"/>
            <a:endParaRPr lang="nl-NL" sz="700" b="1" dirty="0">
              <a:solidFill>
                <a:srgbClr val="000000"/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26152" y="1078773"/>
            <a:ext cx="8100486" cy="326737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Beste klant,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PPT Solutions communiceren we feedback met opmerkingen in PowerPoint.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volgende stappen kunt u uitvoeren om antwoord te geven op evt. opmerkingen of om naar de vorige/volgende opmerking in de presentatie te gaan:</a:t>
            </a: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endParaRPr lang="nl-NL" sz="700" dirty="0">
              <a:solidFill>
                <a:srgbClr val="303E4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defTabSz="68429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700" dirty="0">
                <a:solidFill>
                  <a:srgbClr val="303E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Vriendelijke groet,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6411586" y="-299590"/>
            <a:ext cx="2732443" cy="286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912570"/>
            <a:r>
              <a:rPr lang="nl-NL" sz="100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communiceren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2" y="0"/>
            <a:ext cx="9143999" cy="51435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313521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0" y="2267220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hthoek 31"/>
            <p:cNvSpPr/>
            <p:nvPr userDrawn="1"/>
          </p:nvSpPr>
          <p:spPr>
            <a:xfrm>
              <a:off x="0" y="4838993"/>
              <a:ext cx="12169774" cy="210548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Rechthoek 36"/>
            <p:cNvSpPr/>
            <p:nvPr userDrawn="1"/>
          </p:nvSpPr>
          <p:spPr>
            <a:xfrm>
              <a:off x="0" y="277158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Rechthoek 37"/>
            <p:cNvSpPr/>
            <p:nvPr userDrawn="1"/>
          </p:nvSpPr>
          <p:spPr>
            <a:xfrm>
              <a:off x="0" y="320061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hthoek 38"/>
            <p:cNvSpPr/>
            <p:nvPr userDrawn="1"/>
          </p:nvSpPr>
          <p:spPr>
            <a:xfrm>
              <a:off x="0" y="3666199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Rechthoek 47"/>
            <p:cNvSpPr/>
            <p:nvPr userDrawn="1"/>
          </p:nvSpPr>
          <p:spPr>
            <a:xfrm>
              <a:off x="0" y="5380201"/>
              <a:ext cx="12169774" cy="13354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520473" y="519524"/>
            <a:ext cx="7460120" cy="346249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96A5"/>
                </a:solidFill>
                <a:latin typeface="Oswald" panose="02000503000000000000" pitchFamily="2" charset="0"/>
              </a:rPr>
              <a:t>Feedback communicatie</a:t>
            </a:r>
            <a:endParaRPr lang="en-US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  <p:sp>
        <p:nvSpPr>
          <p:cNvPr id="43" name="Tijdelijke aanduiding voor tekst 58"/>
          <p:cNvSpPr txBox="1">
            <a:spLocks/>
          </p:cNvSpPr>
          <p:nvPr userDrawn="1"/>
        </p:nvSpPr>
        <p:spPr>
          <a:xfrm>
            <a:off x="1" y="5062500"/>
            <a:ext cx="9144000" cy="81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53899" tIns="80804" rIns="53899" bIns="26949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FDA"/>
              </a:buClr>
              <a:buFont typeface="Courier New" panose="02070309020205020404" pitchFamily="49" charset="0"/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cxnSp>
        <p:nvCxnSpPr>
          <p:cNvPr id="42" name="Rechte verbindingslijn 41"/>
          <p:cNvCxnSpPr>
            <a:cxnSpLocks/>
          </p:cNvCxnSpPr>
          <p:nvPr userDrawn="1"/>
        </p:nvCxnSpPr>
        <p:spPr>
          <a:xfrm>
            <a:off x="520473" y="843606"/>
            <a:ext cx="7460120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rije vorm 308"/>
          <p:cNvSpPr/>
          <p:nvPr userDrawn="1"/>
        </p:nvSpPr>
        <p:spPr>
          <a:xfrm>
            <a:off x="8292297" y="519551"/>
            <a:ext cx="326090" cy="325495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31" tIns="34195" rIns="68431" bIns="34195" numCol="1" anchor="t" anchorCtr="0" compatLnSpc="1">
            <a:prstTxWarp prst="textNoShape">
              <a:avLst/>
            </a:prstTxWarp>
          </a:bodyPr>
          <a:lstStyle/>
          <a:p>
            <a:pPr defTabSz="684299"/>
            <a:endParaRPr lang="nl-NL" sz="1300">
              <a:solidFill>
                <a:prstClr val="black"/>
              </a:solidFill>
            </a:endParaRPr>
          </a:p>
        </p:txBody>
      </p:sp>
      <p:grpSp>
        <p:nvGrpSpPr>
          <p:cNvPr id="403" name="Groep 402">
            <a:extLst>
              <a:ext uri="{FF2B5EF4-FFF2-40B4-BE49-F238E27FC236}">
                <a16:creationId xmlns:a16="http://schemas.microsoft.com/office/drawing/2014/main" id="{69D30B7E-F73F-44B4-B12B-8E61FCE5BDDD}"/>
              </a:ext>
            </a:extLst>
          </p:cNvPr>
          <p:cNvGrpSpPr/>
          <p:nvPr userDrawn="1"/>
        </p:nvGrpSpPr>
        <p:grpSpPr>
          <a:xfrm>
            <a:off x="519121" y="4462008"/>
            <a:ext cx="1050407" cy="144709"/>
            <a:chOff x="1036646" y="2904284"/>
            <a:chExt cx="7490265" cy="1033776"/>
          </a:xfrm>
        </p:grpSpPr>
        <p:pic>
          <p:nvPicPr>
            <p:cNvPr id="402" name="Afbeelding 401">
              <a:extLst>
                <a:ext uri="{FF2B5EF4-FFF2-40B4-BE49-F238E27FC236}">
                  <a16:creationId xmlns:a16="http://schemas.microsoft.com/office/drawing/2014/main" id="{B497982B-EEF0-4EED-A600-D5A304482E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71"/>
            <a:stretch/>
          </p:blipFill>
          <p:spPr>
            <a:xfrm>
              <a:off x="2308088" y="2919940"/>
              <a:ext cx="6218823" cy="1018120"/>
            </a:xfrm>
            <a:prstGeom prst="rect">
              <a:avLst/>
            </a:prstGeom>
          </p:spPr>
        </p:pic>
        <p:pic>
          <p:nvPicPr>
            <p:cNvPr id="404" name="Afbeelding 403">
              <a:extLst>
                <a:ext uri="{FF2B5EF4-FFF2-40B4-BE49-F238E27FC236}">
                  <a16:creationId xmlns:a16="http://schemas.microsoft.com/office/drawing/2014/main" id="{27F841EA-6D3C-4742-A7A0-11E93086A0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52" r="-279"/>
            <a:stretch/>
          </p:blipFill>
          <p:spPr>
            <a:xfrm>
              <a:off x="1036646" y="2904284"/>
              <a:ext cx="1052931" cy="1033776"/>
            </a:xfrm>
            <a:prstGeom prst="rect">
              <a:avLst/>
            </a:prstGeom>
          </p:spPr>
        </p:pic>
      </p:grpSp>
      <p:grpSp>
        <p:nvGrpSpPr>
          <p:cNvPr id="18" name="Groep 17"/>
          <p:cNvGrpSpPr/>
          <p:nvPr/>
        </p:nvGrpSpPr>
        <p:grpSpPr>
          <a:xfrm>
            <a:off x="522594" y="1608947"/>
            <a:ext cx="7452038" cy="1232793"/>
            <a:chOff x="607174" y="2060848"/>
            <a:chExt cx="9917939" cy="1643724"/>
          </a:xfrm>
        </p:grpSpPr>
        <p:sp>
          <p:nvSpPr>
            <p:cNvPr id="23" name="Tekstvak 22"/>
            <p:cNvSpPr txBox="1"/>
            <p:nvPr/>
          </p:nvSpPr>
          <p:spPr>
            <a:xfrm>
              <a:off x="1020057" y="2060849"/>
              <a:ext cx="4824536" cy="2654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 naar de tab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‘Invoegen’.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607174" y="2060848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020057" y="2483279"/>
              <a:ext cx="482453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Klik op de knop </a:t>
              </a: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‘Opmerking’.</a:t>
              </a:r>
            </a:p>
          </p:txBody>
        </p:sp>
        <p:sp>
          <p:nvSpPr>
            <p:cNvPr id="26" name="Ovaal 25"/>
            <p:cNvSpPr/>
            <p:nvPr/>
          </p:nvSpPr>
          <p:spPr>
            <a:xfrm>
              <a:off x="607174" y="2488475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1020057" y="2931615"/>
              <a:ext cx="95050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 verschijnt nu een klein spreekwolkje op de slide en het venster voor opmerkingen opent zich aan de zijkant.</a:t>
              </a:r>
            </a:p>
            <a:p>
              <a:pPr defTabSz="912570"/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Typ uw feedback in het tekst vak in het venster voor opmerkingen.</a:t>
              </a:r>
            </a:p>
          </p:txBody>
        </p:sp>
        <p:sp>
          <p:nvSpPr>
            <p:cNvPr id="28" name="Ovaal 27"/>
            <p:cNvSpPr/>
            <p:nvPr/>
          </p:nvSpPr>
          <p:spPr>
            <a:xfrm>
              <a:off x="607174" y="291608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1020057" y="3416540"/>
              <a:ext cx="7293656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u dit gedaan heeft, kunt u het spreekwolkje op de juiste plaats op de dia slepen. 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 is het voor ons duidelijk op welk deel van de content, op de dia, uw feedback betrekking heeft.</a:t>
              </a:r>
            </a:p>
          </p:txBody>
        </p:sp>
        <p:sp>
          <p:nvSpPr>
            <p:cNvPr id="30" name="Ovaal 29"/>
            <p:cNvSpPr/>
            <p:nvPr/>
          </p:nvSpPr>
          <p:spPr>
            <a:xfrm>
              <a:off x="607174" y="341654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408" name="Groep 407">
            <a:extLst>
              <a:ext uri="{FF2B5EF4-FFF2-40B4-BE49-F238E27FC236}">
                <a16:creationId xmlns:a16="http://schemas.microsoft.com/office/drawing/2014/main" id="{2839EE6B-726A-4CD4-AD8B-4D2302501856}"/>
              </a:ext>
            </a:extLst>
          </p:cNvPr>
          <p:cNvGrpSpPr/>
          <p:nvPr userDrawn="1"/>
        </p:nvGrpSpPr>
        <p:grpSpPr>
          <a:xfrm>
            <a:off x="2474195" y="1542281"/>
            <a:ext cx="1388507" cy="307777"/>
            <a:chOff x="5322164" y="2056295"/>
            <a:chExt cx="1847968" cy="410369"/>
          </a:xfrm>
        </p:grpSpPr>
        <p:sp>
          <p:nvSpPr>
            <p:cNvPr id="405" name="Rechthoek 404">
              <a:extLst>
                <a:ext uri="{FF2B5EF4-FFF2-40B4-BE49-F238E27FC236}">
                  <a16:creationId xmlns:a16="http://schemas.microsoft.com/office/drawing/2014/main" id="{C926F105-177F-4015-BCA2-069B5D30A3D4}"/>
                </a:ext>
              </a:extLst>
            </p:cNvPr>
            <p:cNvSpPr/>
            <p:nvPr userDrawn="1"/>
          </p:nvSpPr>
          <p:spPr>
            <a:xfrm>
              <a:off x="5322164" y="2132856"/>
              <a:ext cx="1840407" cy="26653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7" name="Rechthoek 406">
              <a:extLst>
                <a:ext uri="{FF2B5EF4-FFF2-40B4-BE49-F238E27FC236}">
                  <a16:creationId xmlns:a16="http://schemas.microsoft.com/office/drawing/2014/main" id="{5F5E6EC0-4DAE-4670-896E-36698E046AA5}"/>
                </a:ext>
              </a:extLst>
            </p:cNvPr>
            <p:cNvSpPr/>
            <p:nvPr userDrawn="1"/>
          </p:nvSpPr>
          <p:spPr>
            <a:xfrm>
              <a:off x="5806828" y="2129046"/>
              <a:ext cx="709557" cy="2718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06" name="Tekstvak 405">
              <a:extLst>
                <a:ext uri="{FF2B5EF4-FFF2-40B4-BE49-F238E27FC236}">
                  <a16:creationId xmlns:a16="http://schemas.microsoft.com/office/drawing/2014/main" id="{A7748BFD-B338-4B2D-828A-990A1BB80D25}"/>
                </a:ext>
              </a:extLst>
            </p:cNvPr>
            <p:cNvSpPr txBox="1"/>
            <p:nvPr userDrawn="1"/>
          </p:nvSpPr>
          <p:spPr>
            <a:xfrm>
              <a:off x="5347988" y="2056295"/>
              <a:ext cx="436080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409" name="Tekstvak 408">
              <a:extLst>
                <a:ext uri="{FF2B5EF4-FFF2-40B4-BE49-F238E27FC236}">
                  <a16:creationId xmlns:a16="http://schemas.microsoft.com/office/drawing/2014/main" id="{C45D582D-2410-48E2-88EE-56564B10102A}"/>
                </a:ext>
              </a:extLst>
            </p:cNvPr>
            <p:cNvSpPr txBox="1"/>
            <p:nvPr userDrawn="1"/>
          </p:nvSpPr>
          <p:spPr>
            <a:xfrm>
              <a:off x="6525314" y="2128112"/>
              <a:ext cx="644818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Tekenen</a:t>
              </a:r>
            </a:p>
          </p:txBody>
        </p:sp>
        <p:sp>
          <p:nvSpPr>
            <p:cNvPr id="410" name="Tekstvak 409">
              <a:extLst>
                <a:ext uri="{FF2B5EF4-FFF2-40B4-BE49-F238E27FC236}">
                  <a16:creationId xmlns:a16="http://schemas.microsoft.com/office/drawing/2014/main" id="{3E79EEBF-6F5B-4A9E-83B2-3E525932BEB5}"/>
                </a:ext>
              </a:extLst>
            </p:cNvPr>
            <p:cNvSpPr txBox="1"/>
            <p:nvPr userDrawn="1"/>
          </p:nvSpPr>
          <p:spPr>
            <a:xfrm>
              <a:off x="5800972" y="2128112"/>
              <a:ext cx="709299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418" name="Groep 417">
            <a:extLst>
              <a:ext uri="{FF2B5EF4-FFF2-40B4-BE49-F238E27FC236}">
                <a16:creationId xmlns:a16="http://schemas.microsoft.com/office/drawing/2014/main" id="{45C2F8DF-16BE-4660-B89E-12D7CD00FEC2}"/>
              </a:ext>
            </a:extLst>
          </p:cNvPr>
          <p:cNvGrpSpPr/>
          <p:nvPr userDrawn="1"/>
        </p:nvGrpSpPr>
        <p:grpSpPr>
          <a:xfrm>
            <a:off x="2437522" y="1885764"/>
            <a:ext cx="396465" cy="278042"/>
            <a:chOff x="3942023" y="2514350"/>
            <a:chExt cx="527657" cy="370723"/>
          </a:xfrm>
        </p:grpSpPr>
        <p:sp>
          <p:nvSpPr>
            <p:cNvPr id="413" name="Rechthoek 412">
              <a:extLst>
                <a:ext uri="{FF2B5EF4-FFF2-40B4-BE49-F238E27FC236}">
                  <a16:creationId xmlns:a16="http://schemas.microsoft.com/office/drawing/2014/main" id="{8D909782-BA50-44E4-8171-936CC5DDD620}"/>
                </a:ext>
              </a:extLst>
            </p:cNvPr>
            <p:cNvSpPr/>
            <p:nvPr userDrawn="1"/>
          </p:nvSpPr>
          <p:spPr>
            <a:xfrm>
              <a:off x="3989826" y="2514350"/>
              <a:ext cx="432050" cy="37072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grpSp>
          <p:nvGrpSpPr>
            <p:cNvPr id="415" name="Groep 414">
              <a:extLst>
                <a:ext uri="{FF2B5EF4-FFF2-40B4-BE49-F238E27FC236}">
                  <a16:creationId xmlns:a16="http://schemas.microsoft.com/office/drawing/2014/main" id="{893B14DA-DAEC-4B47-8C73-73FABB0854DE}"/>
                </a:ext>
              </a:extLst>
            </p:cNvPr>
            <p:cNvGrpSpPr/>
            <p:nvPr userDrawn="1"/>
          </p:nvGrpSpPr>
          <p:grpSpPr>
            <a:xfrm>
              <a:off x="4081684" y="2524728"/>
              <a:ext cx="192543" cy="141662"/>
              <a:chOff x="4081684" y="2524728"/>
              <a:chExt cx="192543" cy="141662"/>
            </a:xfrm>
          </p:grpSpPr>
          <p:sp>
            <p:nvSpPr>
              <p:cNvPr id="411" name="Tekstballon: rechthoek met afgeronde hoeken 410">
                <a:extLst>
                  <a:ext uri="{FF2B5EF4-FFF2-40B4-BE49-F238E27FC236}">
                    <a16:creationId xmlns:a16="http://schemas.microsoft.com/office/drawing/2014/main" id="{9C0852C4-5D20-4EFF-BF48-90716C56F420}"/>
                  </a:ext>
                </a:extLst>
              </p:cNvPr>
              <p:cNvSpPr/>
              <p:nvPr userDrawn="1"/>
            </p:nvSpPr>
            <p:spPr>
              <a:xfrm>
                <a:off x="4123044" y="2565570"/>
                <a:ext cx="151183" cy="10082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1270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14" name="Plusteken 413">
                <a:extLst>
                  <a:ext uri="{FF2B5EF4-FFF2-40B4-BE49-F238E27FC236}">
                    <a16:creationId xmlns:a16="http://schemas.microsoft.com/office/drawing/2014/main" id="{B27E22FF-2B1F-4539-A56E-21753341E83E}"/>
                  </a:ext>
                </a:extLst>
              </p:cNvPr>
              <p:cNvSpPr/>
              <p:nvPr userDrawn="1"/>
            </p:nvSpPr>
            <p:spPr>
              <a:xfrm>
                <a:off x="4081684" y="2524728"/>
                <a:ext cx="95723" cy="95723"/>
              </a:xfrm>
              <a:prstGeom prst="mathPlus">
                <a:avLst>
                  <a:gd name="adj1" fmla="val 31038"/>
                </a:avLst>
              </a:prstGeom>
              <a:solidFill>
                <a:srgbClr val="6EA693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7" name="Tekstvak 416">
              <a:extLst>
                <a:ext uri="{FF2B5EF4-FFF2-40B4-BE49-F238E27FC236}">
                  <a16:creationId xmlns:a16="http://schemas.microsoft.com/office/drawing/2014/main" id="{916361CE-5BC4-41EC-B4AF-55785415B347}"/>
                </a:ext>
              </a:extLst>
            </p:cNvPr>
            <p:cNvSpPr txBox="1"/>
            <p:nvPr userDrawn="1"/>
          </p:nvSpPr>
          <p:spPr>
            <a:xfrm>
              <a:off x="3942023" y="2671378"/>
              <a:ext cx="527657" cy="2051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Opmerking</a:t>
              </a:r>
            </a:p>
          </p:txBody>
        </p:sp>
      </p:grpSp>
      <p:grpSp>
        <p:nvGrpSpPr>
          <p:cNvPr id="1027" name="Groep 1026">
            <a:extLst>
              <a:ext uri="{FF2B5EF4-FFF2-40B4-BE49-F238E27FC236}">
                <a16:creationId xmlns:a16="http://schemas.microsoft.com/office/drawing/2014/main" id="{76480C60-38AA-44EB-A025-BB748A8B2350}"/>
              </a:ext>
            </a:extLst>
          </p:cNvPr>
          <p:cNvGrpSpPr/>
          <p:nvPr userDrawn="1"/>
        </p:nvGrpSpPr>
        <p:grpSpPr>
          <a:xfrm>
            <a:off x="5613116" y="1885845"/>
            <a:ext cx="1647099" cy="674665"/>
            <a:chOff x="8282157" y="2442324"/>
            <a:chExt cx="2192129" cy="899554"/>
          </a:xfrm>
        </p:grpSpPr>
        <p:sp>
          <p:nvSpPr>
            <p:cNvPr id="421" name="Rechthoek 420">
              <a:extLst>
                <a:ext uri="{FF2B5EF4-FFF2-40B4-BE49-F238E27FC236}">
                  <a16:creationId xmlns:a16="http://schemas.microsoft.com/office/drawing/2014/main" id="{0EFD3CCF-2629-4239-A200-686CB8069E68}"/>
                </a:ext>
              </a:extLst>
            </p:cNvPr>
            <p:cNvSpPr/>
            <p:nvPr userDrawn="1"/>
          </p:nvSpPr>
          <p:spPr>
            <a:xfrm>
              <a:off x="8329962" y="2457651"/>
              <a:ext cx="2144324" cy="88422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22" name="Tekstvak 421">
              <a:extLst>
                <a:ext uri="{FF2B5EF4-FFF2-40B4-BE49-F238E27FC236}">
                  <a16:creationId xmlns:a16="http://schemas.microsoft.com/office/drawing/2014/main" id="{A059F493-0F36-460E-9A61-7F5D679A7A2C}"/>
                </a:ext>
              </a:extLst>
            </p:cNvPr>
            <p:cNvSpPr txBox="1"/>
            <p:nvPr userDrawn="1"/>
          </p:nvSpPr>
          <p:spPr>
            <a:xfrm>
              <a:off x="8282157" y="2442324"/>
              <a:ext cx="899073" cy="266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2570"/>
              <a:r>
                <a:rPr lang="nl-NL" sz="700" dirty="0">
                  <a:solidFill>
                    <a:srgbClr val="D1847A"/>
                  </a:solidFill>
                  <a:latin typeface="Open Sans" panose="020B0606030504020204"/>
                  <a:cs typeface="Calibri" panose="020F0502020204030204" pitchFamily="34" charset="0"/>
                </a:rPr>
                <a:t>Opmerkingen</a:t>
              </a:r>
            </a:p>
          </p:txBody>
        </p:sp>
        <p:grpSp>
          <p:nvGrpSpPr>
            <p:cNvPr id="428" name="Groep 427">
              <a:extLst>
                <a:ext uri="{FF2B5EF4-FFF2-40B4-BE49-F238E27FC236}">
                  <a16:creationId xmlns:a16="http://schemas.microsoft.com/office/drawing/2014/main" id="{FDD7E08D-F99F-4C1D-BEB3-BD5647738B06}"/>
                </a:ext>
              </a:extLst>
            </p:cNvPr>
            <p:cNvGrpSpPr/>
            <p:nvPr userDrawn="1"/>
          </p:nvGrpSpPr>
          <p:grpSpPr>
            <a:xfrm>
              <a:off x="8481060" y="2709622"/>
              <a:ext cx="421935" cy="125018"/>
              <a:chOff x="8481060" y="2709622"/>
              <a:chExt cx="421935" cy="125018"/>
            </a:xfrm>
          </p:grpSpPr>
          <p:sp>
            <p:nvSpPr>
              <p:cNvPr id="424" name="Rechthoek 423">
                <a:extLst>
                  <a:ext uri="{FF2B5EF4-FFF2-40B4-BE49-F238E27FC236}">
                    <a16:creationId xmlns:a16="http://schemas.microsoft.com/office/drawing/2014/main" id="{6D5F115D-ED0D-4BCC-BEC6-ECA74E15A5CB}"/>
                  </a:ext>
                </a:extLst>
              </p:cNvPr>
              <p:cNvSpPr/>
              <p:nvPr userDrawn="1"/>
            </p:nvSpPr>
            <p:spPr>
              <a:xfrm>
                <a:off x="8481060" y="2710544"/>
                <a:ext cx="401683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Tekstvak 424">
                <a:extLst>
                  <a:ext uri="{FF2B5EF4-FFF2-40B4-BE49-F238E27FC236}">
                    <a16:creationId xmlns:a16="http://schemas.microsoft.com/office/drawing/2014/main" id="{47E52E39-39E0-4403-8101-0093438ADC37}"/>
                  </a:ext>
                </a:extLst>
              </p:cNvPr>
              <p:cNvSpPr txBox="1"/>
              <p:nvPr userDrawn="1"/>
            </p:nvSpPr>
            <p:spPr>
              <a:xfrm>
                <a:off x="8623054" y="2709622"/>
                <a:ext cx="279941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2570"/>
                <a:r>
                  <a:rPr lang="nl-NL" sz="400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rPr>
                  <a:t>Nieuwe</a:t>
                </a:r>
              </a:p>
            </p:txBody>
          </p:sp>
          <p:grpSp>
            <p:nvGrpSpPr>
              <p:cNvPr id="419" name="Groep 418">
                <a:extLst>
                  <a:ext uri="{FF2B5EF4-FFF2-40B4-BE49-F238E27FC236}">
                    <a16:creationId xmlns:a16="http://schemas.microsoft.com/office/drawing/2014/main" id="{9B011FAE-7C52-4DB6-8B2A-A62882152C11}"/>
                  </a:ext>
                </a:extLst>
              </p:cNvPr>
              <p:cNvGrpSpPr/>
              <p:nvPr userDrawn="1"/>
            </p:nvGrpSpPr>
            <p:grpSpPr>
              <a:xfrm>
                <a:off x="8510490" y="2715400"/>
                <a:ext cx="90047" cy="66251"/>
                <a:chOff x="3536125" y="2677128"/>
                <a:chExt cx="192543" cy="141662"/>
              </a:xfrm>
            </p:grpSpPr>
            <p:sp>
              <p:nvSpPr>
                <p:cNvPr id="426" name="Tekstballon: rechthoek met afgeronde hoeken 425">
                  <a:extLst>
                    <a:ext uri="{FF2B5EF4-FFF2-40B4-BE49-F238E27FC236}">
                      <a16:creationId xmlns:a16="http://schemas.microsoft.com/office/drawing/2014/main" id="{ADF333BA-D4CA-4D79-9323-71AD4D50A107}"/>
                    </a:ext>
                  </a:extLst>
                </p:cNvPr>
                <p:cNvSpPr/>
                <p:nvPr userDrawn="1"/>
              </p:nvSpPr>
              <p:spPr>
                <a:xfrm>
                  <a:off x="3577485" y="2717970"/>
                  <a:ext cx="151183" cy="100820"/>
                </a:xfrm>
                <a:prstGeom prst="wedgeRoundRectCallout">
                  <a:avLst>
                    <a:gd name="adj1" fmla="val -26274"/>
                    <a:gd name="adj2" fmla="val 88043"/>
                    <a:gd name="adj3" fmla="val 16667"/>
                  </a:avLst>
                </a:prstGeom>
                <a:solidFill>
                  <a:srgbClr val="F0F0F0"/>
                </a:solidFill>
                <a:ln w="6350">
                  <a:solidFill>
                    <a:srgbClr val="B7B4B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Plusteken 426">
                  <a:extLst>
                    <a:ext uri="{FF2B5EF4-FFF2-40B4-BE49-F238E27FC236}">
                      <a16:creationId xmlns:a16="http://schemas.microsoft.com/office/drawing/2014/main" id="{86DF4276-5C8C-45BF-8863-682C82915896}"/>
                    </a:ext>
                  </a:extLst>
                </p:cNvPr>
                <p:cNvSpPr/>
                <p:nvPr userDrawn="1"/>
              </p:nvSpPr>
              <p:spPr>
                <a:xfrm>
                  <a:off x="3536125" y="2677128"/>
                  <a:ext cx="95723" cy="95723"/>
                </a:xfrm>
                <a:prstGeom prst="mathPlus">
                  <a:avLst>
                    <a:gd name="adj1" fmla="val 31038"/>
                  </a:avLst>
                </a:prstGeom>
                <a:solidFill>
                  <a:srgbClr val="6EA693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6" name="Groep 435">
              <a:extLst>
                <a:ext uri="{FF2B5EF4-FFF2-40B4-BE49-F238E27FC236}">
                  <a16:creationId xmlns:a16="http://schemas.microsoft.com/office/drawing/2014/main" id="{532D34EE-6458-4AE7-8A55-EC4543E84677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31" name="Rechthoek 430">
                <a:extLst>
                  <a:ext uri="{FF2B5EF4-FFF2-40B4-BE49-F238E27FC236}">
                    <a16:creationId xmlns:a16="http://schemas.microsoft.com/office/drawing/2014/main" id="{06D396E0-7501-4FDF-9896-217E391E8E07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33" name="Tekstballon: rechthoek met afgeronde hoeken 432">
                <a:extLst>
                  <a:ext uri="{FF2B5EF4-FFF2-40B4-BE49-F238E27FC236}">
                    <a16:creationId xmlns:a16="http://schemas.microsoft.com/office/drawing/2014/main" id="{41471A11-F294-45F2-8770-FBA31B910BE0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35" name="Groep 434">
                <a:extLst>
                  <a:ext uri="{FF2B5EF4-FFF2-40B4-BE49-F238E27FC236}">
                    <a16:creationId xmlns:a16="http://schemas.microsoft.com/office/drawing/2014/main" id="{EFAAC102-7EAF-467E-82EA-B512B856205A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29" name="Rechthoek 428">
                  <a:extLst>
                    <a:ext uri="{FF2B5EF4-FFF2-40B4-BE49-F238E27FC236}">
                      <a16:creationId xmlns:a16="http://schemas.microsoft.com/office/drawing/2014/main" id="{62FF70A5-4600-44D6-B2E1-2F6D57789093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Pijl: punthaak 433">
                  <a:extLst>
                    <a:ext uri="{FF2B5EF4-FFF2-40B4-BE49-F238E27FC236}">
                      <a16:creationId xmlns:a16="http://schemas.microsoft.com/office/drawing/2014/main" id="{CEC1B02C-F171-4935-9EED-BED5237F5A3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437" name="Groep 436">
              <a:extLst>
                <a:ext uri="{FF2B5EF4-FFF2-40B4-BE49-F238E27FC236}">
                  <a16:creationId xmlns:a16="http://schemas.microsoft.com/office/drawing/2014/main" id="{BD205791-AFA3-40E4-870E-42FBBDA7BE01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39" name="Rechthoek 438">
                <a:extLst>
                  <a:ext uri="{FF2B5EF4-FFF2-40B4-BE49-F238E27FC236}">
                    <a16:creationId xmlns:a16="http://schemas.microsoft.com/office/drawing/2014/main" id="{D4B70273-950F-43A3-874C-2FD303E0F1E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sp>
            <p:nvSpPr>
              <p:cNvPr id="440" name="Tekstballon: rechthoek met afgeronde hoeken 439">
                <a:extLst>
                  <a:ext uri="{FF2B5EF4-FFF2-40B4-BE49-F238E27FC236}">
                    <a16:creationId xmlns:a16="http://schemas.microsoft.com/office/drawing/2014/main" id="{B24A8C23-1E65-4C51-9553-5BD7849F2740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endParaRPr>
              </a:p>
            </p:txBody>
          </p:sp>
          <p:grpSp>
            <p:nvGrpSpPr>
              <p:cNvPr id="441" name="Groep 440">
                <a:extLst>
                  <a:ext uri="{FF2B5EF4-FFF2-40B4-BE49-F238E27FC236}">
                    <a16:creationId xmlns:a16="http://schemas.microsoft.com/office/drawing/2014/main" id="{5B94B85F-DC9D-431F-BC71-6E82AF32D738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42" name="Rechthoek 441">
                  <a:extLst>
                    <a:ext uri="{FF2B5EF4-FFF2-40B4-BE49-F238E27FC236}">
                      <a16:creationId xmlns:a16="http://schemas.microsoft.com/office/drawing/2014/main" id="{7B4C363D-EF96-4BFC-9C6A-AB55640349B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3" name="Pijl: punthaak 442">
                  <a:extLst>
                    <a:ext uri="{FF2B5EF4-FFF2-40B4-BE49-F238E27FC236}">
                      <a16:creationId xmlns:a16="http://schemas.microsoft.com/office/drawing/2014/main" id="{4A53E3A7-F1DB-4B0B-BD3A-EC7DA6B91F81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  <a:latin typeface="Open Sans" panose="020B0606030504020204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45" name="Rechthoek 444">
              <a:extLst>
                <a:ext uri="{FF2B5EF4-FFF2-40B4-BE49-F238E27FC236}">
                  <a16:creationId xmlns:a16="http://schemas.microsoft.com/office/drawing/2014/main" id="{50CD411F-7D55-435B-AE88-C7CDC24B8140}"/>
                </a:ext>
              </a:extLst>
            </p:cNvPr>
            <p:cNvSpPr/>
            <p:nvPr userDrawn="1"/>
          </p:nvSpPr>
          <p:spPr>
            <a:xfrm>
              <a:off x="8382000" y="2895601"/>
              <a:ext cx="1973580" cy="389708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47" name="Rechthoek 446">
              <a:extLst>
                <a:ext uri="{FF2B5EF4-FFF2-40B4-BE49-F238E27FC236}">
                  <a16:creationId xmlns:a16="http://schemas.microsoft.com/office/drawing/2014/main" id="{F5F675E6-2F0B-4893-9BC7-44EB48781EED}"/>
                </a:ext>
              </a:extLst>
            </p:cNvPr>
            <p:cNvSpPr/>
            <p:nvPr userDrawn="1"/>
          </p:nvSpPr>
          <p:spPr>
            <a:xfrm>
              <a:off x="8608423" y="3050349"/>
              <a:ext cx="1675311" cy="15658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3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1024" name="Rechthoekige driehoek 1023">
              <a:extLst>
                <a:ext uri="{FF2B5EF4-FFF2-40B4-BE49-F238E27FC236}">
                  <a16:creationId xmlns:a16="http://schemas.microsoft.com/office/drawing/2014/main" id="{1496D3AD-54A3-4C3B-A930-67664DFF67C5}"/>
                </a:ext>
              </a:extLst>
            </p:cNvPr>
            <p:cNvSpPr/>
            <p:nvPr userDrawn="1"/>
          </p:nvSpPr>
          <p:spPr>
            <a:xfrm flipH="1">
              <a:off x="8417568" y="2944058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0" name="Tekstvak 449">
              <a:extLst>
                <a:ext uri="{FF2B5EF4-FFF2-40B4-BE49-F238E27FC236}">
                  <a16:creationId xmlns:a16="http://schemas.microsoft.com/office/drawing/2014/main" id="{7C7B881D-E4F3-400F-BBCB-077D1D295E83}"/>
                </a:ext>
              </a:extLst>
            </p:cNvPr>
            <p:cNvSpPr txBox="1"/>
            <p:nvPr userDrawn="1"/>
          </p:nvSpPr>
          <p:spPr>
            <a:xfrm>
              <a:off x="8476422" y="2906218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3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51" name="Tekstvak 450">
              <a:extLst>
                <a:ext uri="{FF2B5EF4-FFF2-40B4-BE49-F238E27FC236}">
                  <a16:creationId xmlns:a16="http://schemas.microsoft.com/office/drawing/2014/main" id="{DB270F95-2C2C-484E-B68C-100C7496C6C5}"/>
                </a:ext>
              </a:extLst>
            </p:cNvPr>
            <p:cNvSpPr txBox="1"/>
            <p:nvPr userDrawn="1"/>
          </p:nvSpPr>
          <p:spPr>
            <a:xfrm>
              <a:off x="8861776" y="2902952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Een paar seconden geleden</a:t>
              </a:r>
            </a:p>
          </p:txBody>
        </p:sp>
        <p:sp>
          <p:nvSpPr>
            <p:cNvPr id="1025" name="Ovaal 1024">
              <a:extLst>
                <a:ext uri="{FF2B5EF4-FFF2-40B4-BE49-F238E27FC236}">
                  <a16:creationId xmlns:a16="http://schemas.microsoft.com/office/drawing/2014/main" id="{577C28BC-C153-4642-89D5-00D4C5A97E71}"/>
                </a:ext>
              </a:extLst>
            </p:cNvPr>
            <p:cNvSpPr/>
            <p:nvPr userDrawn="1"/>
          </p:nvSpPr>
          <p:spPr>
            <a:xfrm>
              <a:off x="8448795" y="3036304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</p:grpSp>
      <p:grpSp>
        <p:nvGrpSpPr>
          <p:cNvPr id="1028" name="Groep 1027">
            <a:extLst>
              <a:ext uri="{FF2B5EF4-FFF2-40B4-BE49-F238E27FC236}">
                <a16:creationId xmlns:a16="http://schemas.microsoft.com/office/drawing/2014/main" id="{C8222C43-13D4-4037-9101-2AC94D87A6D3}"/>
              </a:ext>
            </a:extLst>
          </p:cNvPr>
          <p:cNvGrpSpPr/>
          <p:nvPr userDrawn="1"/>
        </p:nvGrpSpPr>
        <p:grpSpPr>
          <a:xfrm>
            <a:off x="5644168" y="2616512"/>
            <a:ext cx="249326" cy="233081"/>
            <a:chOff x="8323487" y="3433313"/>
            <a:chExt cx="423698" cy="396815"/>
          </a:xfrm>
        </p:grpSpPr>
        <p:sp>
          <p:nvSpPr>
            <p:cNvPr id="456" name="Rechthoek 455">
              <a:extLst>
                <a:ext uri="{FF2B5EF4-FFF2-40B4-BE49-F238E27FC236}">
                  <a16:creationId xmlns:a16="http://schemas.microsoft.com/office/drawing/2014/main" id="{99229F8A-1CF9-463A-9C3B-73835F42329E}"/>
                </a:ext>
              </a:extLst>
            </p:cNvPr>
            <p:cNvSpPr/>
            <p:nvPr userDrawn="1"/>
          </p:nvSpPr>
          <p:spPr>
            <a:xfrm>
              <a:off x="8323487" y="3433313"/>
              <a:ext cx="423698" cy="3968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455" name="Tekstballon: rechthoek met afgeronde hoeken 454">
              <a:extLst>
                <a:ext uri="{FF2B5EF4-FFF2-40B4-BE49-F238E27FC236}">
                  <a16:creationId xmlns:a16="http://schemas.microsoft.com/office/drawing/2014/main" id="{12B3D5E0-7436-4BA5-8C9D-D4FCC838334C}"/>
                </a:ext>
              </a:extLst>
            </p:cNvPr>
            <p:cNvSpPr/>
            <p:nvPr userDrawn="1"/>
          </p:nvSpPr>
          <p:spPr>
            <a:xfrm>
              <a:off x="8423912" y="3542112"/>
              <a:ext cx="221366" cy="147623"/>
            </a:xfrm>
            <a:prstGeom prst="wedgeRoundRectCallout">
              <a:avLst>
                <a:gd name="adj1" fmla="val -26274"/>
                <a:gd name="adj2" fmla="val 88043"/>
                <a:gd name="adj3" fmla="val 16667"/>
              </a:avLst>
            </a:prstGeom>
            <a:solidFill>
              <a:srgbClr val="FFCDB2"/>
            </a:solidFill>
            <a:ln w="12700">
              <a:solidFill>
                <a:srgbClr val="D97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7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518995" y="3448757"/>
            <a:ext cx="6271294" cy="605895"/>
            <a:chOff x="612279" y="4917797"/>
            <a:chExt cx="8346483" cy="807860"/>
          </a:xfrm>
        </p:grpSpPr>
        <p:sp>
          <p:nvSpPr>
            <p:cNvPr id="44" name="Tekstvak 43"/>
            <p:cNvSpPr txBox="1"/>
            <p:nvPr/>
          </p:nvSpPr>
          <p:spPr>
            <a:xfrm>
              <a:off x="1020057" y="4933332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45" name="Ovaal 44"/>
            <p:cNvSpPr/>
            <p:nvPr/>
          </p:nvSpPr>
          <p:spPr>
            <a:xfrm>
              <a:off x="612279" y="4917797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1020057" y="5437625"/>
              <a:ext cx="7938705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zijn in de rechter bovenhoek twee knopjes zichtbaar.</a:t>
              </a:r>
              <a:br>
                <a:rPr lang="nl-NL" sz="700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700" b="1" dirty="0">
                  <a:solidFill>
                    <a:srgbClr val="44546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  <p:sp>
          <p:nvSpPr>
            <p:cNvPr id="47" name="Ovaal 46"/>
            <p:cNvSpPr/>
            <p:nvPr/>
          </p:nvSpPr>
          <p:spPr>
            <a:xfrm>
              <a:off x="612279" y="5422090"/>
              <a:ext cx="288032" cy="28803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2570">
                <a:lnSpc>
                  <a:spcPct val="8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00" b="1" cap="all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</p:grpSp>
      <p:grpSp>
        <p:nvGrpSpPr>
          <p:cNvPr id="1029" name="Groep 1028">
            <a:extLst>
              <a:ext uri="{FF2B5EF4-FFF2-40B4-BE49-F238E27FC236}">
                <a16:creationId xmlns:a16="http://schemas.microsoft.com/office/drawing/2014/main" id="{12D04735-DC15-401B-89AE-C16969588B7A}"/>
              </a:ext>
            </a:extLst>
          </p:cNvPr>
          <p:cNvGrpSpPr/>
          <p:nvPr userDrawn="1"/>
        </p:nvGrpSpPr>
        <p:grpSpPr>
          <a:xfrm>
            <a:off x="6842285" y="3405237"/>
            <a:ext cx="1473714" cy="423084"/>
            <a:chOff x="9054736" y="3652765"/>
            <a:chExt cx="1604760" cy="461547"/>
          </a:xfrm>
        </p:grpSpPr>
        <p:sp>
          <p:nvSpPr>
            <p:cNvPr id="458" name="Rechthoek 457">
              <a:extLst>
                <a:ext uri="{FF2B5EF4-FFF2-40B4-BE49-F238E27FC236}">
                  <a16:creationId xmlns:a16="http://schemas.microsoft.com/office/drawing/2014/main" id="{2476C31D-0502-47A3-8317-80C9A243F4F8}"/>
                </a:ext>
              </a:extLst>
            </p:cNvPr>
            <p:cNvSpPr/>
            <p:nvPr userDrawn="1"/>
          </p:nvSpPr>
          <p:spPr>
            <a:xfrm>
              <a:off x="9054736" y="3652765"/>
              <a:ext cx="1604760" cy="461547"/>
            </a:xfrm>
            <a:prstGeom prst="rect">
              <a:avLst/>
            </a:prstGeom>
            <a:solidFill>
              <a:srgbClr val="F0F0F0"/>
            </a:solidFill>
            <a:ln w="6350">
              <a:solidFill>
                <a:srgbClr val="D184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59" name="Rechthoek 458">
              <a:extLst>
                <a:ext uri="{FF2B5EF4-FFF2-40B4-BE49-F238E27FC236}">
                  <a16:creationId xmlns:a16="http://schemas.microsoft.com/office/drawing/2014/main" id="{F94C4EDD-658B-4D2A-86FD-594354B06825}"/>
                </a:ext>
              </a:extLst>
            </p:cNvPr>
            <p:cNvSpPr/>
            <p:nvPr userDrawn="1"/>
          </p:nvSpPr>
          <p:spPr>
            <a:xfrm>
              <a:off x="9281160" y="3807514"/>
              <a:ext cx="1332288" cy="9957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opmerking&gt;</a:t>
              </a:r>
            </a:p>
          </p:txBody>
        </p:sp>
        <p:sp>
          <p:nvSpPr>
            <p:cNvPr id="460" name="Rechthoekige driehoek 459">
              <a:extLst>
                <a:ext uri="{FF2B5EF4-FFF2-40B4-BE49-F238E27FC236}">
                  <a16:creationId xmlns:a16="http://schemas.microsoft.com/office/drawing/2014/main" id="{8E45FFB5-7A99-4880-B9EA-805A888C5D86}"/>
                </a:ext>
              </a:extLst>
            </p:cNvPr>
            <p:cNvSpPr/>
            <p:nvPr userDrawn="1"/>
          </p:nvSpPr>
          <p:spPr>
            <a:xfrm flipH="1">
              <a:off x="9090304" y="3701223"/>
              <a:ext cx="31227" cy="31227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endParaRPr lang="nl-NL" sz="800" b="1" dirty="0">
                <a:solidFill>
                  <a:srgbClr val="000000"/>
                </a:solidFill>
                <a:latin typeface="Open Sans" panose="020B0606030504020204"/>
                <a:cs typeface="Calibri" panose="020F0502020204030204" pitchFamily="34" charset="0"/>
              </a:endParaRPr>
            </a:p>
          </p:txBody>
        </p:sp>
        <p:sp>
          <p:nvSpPr>
            <p:cNvPr id="461" name="Tekstvak 460">
              <a:extLst>
                <a:ext uri="{FF2B5EF4-FFF2-40B4-BE49-F238E27FC236}">
                  <a16:creationId xmlns:a16="http://schemas.microsoft.com/office/drawing/2014/main" id="{AE5A2FD3-C142-4E5E-9086-17722854AA2E}"/>
                </a:ext>
              </a:extLst>
            </p:cNvPr>
            <p:cNvSpPr txBox="1"/>
            <p:nvPr userDrawn="1"/>
          </p:nvSpPr>
          <p:spPr>
            <a:xfrm>
              <a:off x="9149158" y="3663383"/>
              <a:ext cx="423957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b="1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Gebruiker 01</a:t>
              </a:r>
            </a:p>
          </p:txBody>
        </p:sp>
        <p:sp>
          <p:nvSpPr>
            <p:cNvPr id="462" name="Tekstvak 461">
              <a:extLst>
                <a:ext uri="{FF2B5EF4-FFF2-40B4-BE49-F238E27FC236}">
                  <a16:creationId xmlns:a16="http://schemas.microsoft.com/office/drawing/2014/main" id="{7A49C05F-7518-481C-AF62-AE6693213EAA}"/>
                </a:ext>
              </a:extLst>
            </p:cNvPr>
            <p:cNvSpPr txBox="1"/>
            <p:nvPr userDrawn="1"/>
          </p:nvSpPr>
          <p:spPr>
            <a:xfrm>
              <a:off x="9534512" y="3660117"/>
              <a:ext cx="820245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2 minuten geleden</a:t>
              </a:r>
            </a:p>
          </p:txBody>
        </p:sp>
        <p:sp>
          <p:nvSpPr>
            <p:cNvPr id="463" name="Ovaal 462">
              <a:extLst>
                <a:ext uri="{FF2B5EF4-FFF2-40B4-BE49-F238E27FC236}">
                  <a16:creationId xmlns:a16="http://schemas.microsoft.com/office/drawing/2014/main" id="{57EDBC59-3286-480B-A85C-C1E3579C200F}"/>
                </a:ext>
              </a:extLst>
            </p:cNvPr>
            <p:cNvSpPr/>
            <p:nvPr userDrawn="1"/>
          </p:nvSpPr>
          <p:spPr>
            <a:xfrm>
              <a:off x="9121531" y="3793469"/>
              <a:ext cx="133681" cy="133681"/>
            </a:xfrm>
            <a:prstGeom prst="ellipse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0" rIns="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70"/>
              <a:r>
                <a:rPr lang="nl-NL" sz="400" dirty="0">
                  <a:solidFill>
                    <a:srgbClr val="8C8F92"/>
                  </a:solidFill>
                  <a:latin typeface="Open Sans" panose="020B0606030504020204"/>
                  <a:cs typeface="Calibri" panose="020F0502020204030204" pitchFamily="34" charset="0"/>
                </a:rPr>
                <a:t>AA</a:t>
              </a:r>
            </a:p>
          </p:txBody>
        </p:sp>
        <p:sp>
          <p:nvSpPr>
            <p:cNvPr id="465" name="Rechthoek 464">
              <a:extLst>
                <a:ext uri="{FF2B5EF4-FFF2-40B4-BE49-F238E27FC236}">
                  <a16:creationId xmlns:a16="http://schemas.microsoft.com/office/drawing/2014/main" id="{CD76C635-B49A-4B2A-BE16-A8F1C6767026}"/>
                </a:ext>
              </a:extLst>
            </p:cNvPr>
            <p:cNvSpPr/>
            <p:nvPr userDrawn="1"/>
          </p:nvSpPr>
          <p:spPr>
            <a:xfrm>
              <a:off x="9281160" y="3942372"/>
              <a:ext cx="1332288" cy="13247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2570"/>
              <a:r>
                <a:rPr lang="nl-NL" sz="400" dirty="0">
                  <a:solidFill>
                    <a:srgbClr val="000000"/>
                  </a:solidFill>
                  <a:latin typeface="Open Sans" panose="020B0606030504020204"/>
                  <a:cs typeface="Calibri" panose="020F0502020204030204" pitchFamily="34" charset="0"/>
                </a:rPr>
                <a:t>&lt;typ hier uw reactie&gt;</a:t>
              </a:r>
            </a:p>
          </p:txBody>
        </p:sp>
      </p:grpSp>
      <p:grpSp>
        <p:nvGrpSpPr>
          <p:cNvPr id="466" name="Groep 465">
            <a:extLst>
              <a:ext uri="{FF2B5EF4-FFF2-40B4-BE49-F238E27FC236}">
                <a16:creationId xmlns:a16="http://schemas.microsoft.com/office/drawing/2014/main" id="{239921A3-2B2B-4EC1-AD18-F0C2C981B0B5}"/>
              </a:ext>
            </a:extLst>
          </p:cNvPr>
          <p:cNvGrpSpPr/>
          <p:nvPr userDrawn="1"/>
        </p:nvGrpSpPr>
        <p:grpSpPr>
          <a:xfrm>
            <a:off x="6842314" y="3888903"/>
            <a:ext cx="537625" cy="226631"/>
            <a:chOff x="10041526" y="2710544"/>
            <a:chExt cx="293850" cy="124096"/>
          </a:xfrm>
        </p:grpSpPr>
        <p:grpSp>
          <p:nvGrpSpPr>
            <p:cNvPr id="470" name="Groep 469">
              <a:extLst>
                <a:ext uri="{FF2B5EF4-FFF2-40B4-BE49-F238E27FC236}">
                  <a16:creationId xmlns:a16="http://schemas.microsoft.com/office/drawing/2014/main" id="{C0608C31-6518-423B-AFF9-019C24D7AFB6}"/>
                </a:ext>
              </a:extLst>
            </p:cNvPr>
            <p:cNvGrpSpPr/>
            <p:nvPr userDrawn="1"/>
          </p:nvGrpSpPr>
          <p:grpSpPr>
            <a:xfrm>
              <a:off x="10041526" y="2710544"/>
              <a:ext cx="119100" cy="124096"/>
              <a:chOff x="9783265" y="2710544"/>
              <a:chExt cx="119100" cy="124096"/>
            </a:xfrm>
          </p:grpSpPr>
          <p:sp>
            <p:nvSpPr>
              <p:cNvPr id="483" name="Rechthoek 482">
                <a:extLst>
                  <a:ext uri="{FF2B5EF4-FFF2-40B4-BE49-F238E27FC236}">
                    <a16:creationId xmlns:a16="http://schemas.microsoft.com/office/drawing/2014/main" id="{A75AF568-54C9-46EA-A5E1-45D1B7DA5546}"/>
                  </a:ext>
                </a:extLst>
              </p:cNvPr>
              <p:cNvSpPr/>
              <p:nvPr userDrawn="1"/>
            </p:nvSpPr>
            <p:spPr>
              <a:xfrm>
                <a:off x="9783265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4" name="Tekstballon: rechthoek met afgeronde hoeken 483">
                <a:extLst>
                  <a:ext uri="{FF2B5EF4-FFF2-40B4-BE49-F238E27FC236}">
                    <a16:creationId xmlns:a16="http://schemas.microsoft.com/office/drawing/2014/main" id="{1469E5FB-BB4E-4A00-8265-6D4F07D25BDD}"/>
                  </a:ext>
                </a:extLst>
              </p:cNvPr>
              <p:cNvSpPr/>
              <p:nvPr userDrawn="1"/>
            </p:nvSpPr>
            <p:spPr>
              <a:xfrm>
                <a:off x="9811674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5" name="Groep 484">
                <a:extLst>
                  <a:ext uri="{FF2B5EF4-FFF2-40B4-BE49-F238E27FC236}">
                    <a16:creationId xmlns:a16="http://schemas.microsoft.com/office/drawing/2014/main" id="{F9D4687C-499A-408E-8E5F-5A33E80A018B}"/>
                  </a:ext>
                </a:extLst>
              </p:cNvPr>
              <p:cNvGrpSpPr/>
              <p:nvPr userDrawn="1"/>
            </p:nvGrpSpPr>
            <p:grpSpPr>
              <a:xfrm>
                <a:off x="9794175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6" name="Rechthoek 485">
                  <a:extLst>
                    <a:ext uri="{FF2B5EF4-FFF2-40B4-BE49-F238E27FC236}">
                      <a16:creationId xmlns:a16="http://schemas.microsoft.com/office/drawing/2014/main" id="{F11AECE9-2E8C-4758-BB23-A7C25D3E8A3D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7" name="Pijl: punthaak 486">
                  <a:extLst>
                    <a:ext uri="{FF2B5EF4-FFF2-40B4-BE49-F238E27FC236}">
                      <a16:creationId xmlns:a16="http://schemas.microsoft.com/office/drawing/2014/main" id="{04C695DC-9F1A-4D91-B7EF-EA5D6B9CC5BF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71" name="Groep 470">
              <a:extLst>
                <a:ext uri="{FF2B5EF4-FFF2-40B4-BE49-F238E27FC236}">
                  <a16:creationId xmlns:a16="http://schemas.microsoft.com/office/drawing/2014/main" id="{172FD58B-8771-481A-A09C-C548DC9B176E}"/>
                </a:ext>
              </a:extLst>
            </p:cNvPr>
            <p:cNvGrpSpPr/>
            <p:nvPr userDrawn="1"/>
          </p:nvGrpSpPr>
          <p:grpSpPr>
            <a:xfrm>
              <a:off x="10216276" y="2710544"/>
              <a:ext cx="119100" cy="124096"/>
              <a:chOff x="9908109" y="2710544"/>
              <a:chExt cx="119100" cy="124096"/>
            </a:xfrm>
          </p:grpSpPr>
          <p:sp>
            <p:nvSpPr>
              <p:cNvPr id="478" name="Rechthoek 477">
                <a:extLst>
                  <a:ext uri="{FF2B5EF4-FFF2-40B4-BE49-F238E27FC236}">
                    <a16:creationId xmlns:a16="http://schemas.microsoft.com/office/drawing/2014/main" id="{59B10B91-6E64-4189-8AA3-FC63BD31A0CF}"/>
                  </a:ext>
                </a:extLst>
              </p:cNvPr>
              <p:cNvSpPr/>
              <p:nvPr userDrawn="1"/>
            </p:nvSpPr>
            <p:spPr>
              <a:xfrm>
                <a:off x="9908109" y="2710544"/>
                <a:ext cx="119100" cy="12409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D2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9" name="Tekstballon: rechthoek met afgeronde hoeken 478">
                <a:extLst>
                  <a:ext uri="{FF2B5EF4-FFF2-40B4-BE49-F238E27FC236}">
                    <a16:creationId xmlns:a16="http://schemas.microsoft.com/office/drawing/2014/main" id="{1EB7D14A-1CB4-4E63-89DF-8334F7F77015}"/>
                  </a:ext>
                </a:extLst>
              </p:cNvPr>
              <p:cNvSpPr/>
              <p:nvPr userDrawn="1"/>
            </p:nvSpPr>
            <p:spPr>
              <a:xfrm>
                <a:off x="9936518" y="2744298"/>
                <a:ext cx="70704" cy="47150"/>
              </a:xfrm>
              <a:prstGeom prst="wedgeRoundRectCallout">
                <a:avLst>
                  <a:gd name="adj1" fmla="val -26274"/>
                  <a:gd name="adj2" fmla="val 88043"/>
                  <a:gd name="adj3" fmla="val 16667"/>
                </a:avLst>
              </a:prstGeom>
              <a:solidFill>
                <a:srgbClr val="F0F0F0"/>
              </a:solidFill>
              <a:ln w="6350">
                <a:solidFill>
                  <a:srgbClr val="B7B4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2570"/>
                <a:endParaRPr lang="nl-NL" sz="7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80" name="Groep 479">
                <a:extLst>
                  <a:ext uri="{FF2B5EF4-FFF2-40B4-BE49-F238E27FC236}">
                    <a16:creationId xmlns:a16="http://schemas.microsoft.com/office/drawing/2014/main" id="{814ED359-EB19-4D9E-BF47-C7379B603CCE}"/>
                  </a:ext>
                </a:extLst>
              </p:cNvPr>
              <p:cNvGrpSpPr/>
              <p:nvPr userDrawn="1"/>
            </p:nvGrpSpPr>
            <p:grpSpPr>
              <a:xfrm flipH="1">
                <a:off x="9932083" y="2730651"/>
                <a:ext cx="41516" cy="34350"/>
                <a:chOff x="9504227" y="2758508"/>
                <a:chExt cx="84214" cy="69676"/>
              </a:xfrm>
            </p:grpSpPr>
            <p:sp>
              <p:nvSpPr>
                <p:cNvPr id="481" name="Rechthoek 480">
                  <a:extLst>
                    <a:ext uri="{FF2B5EF4-FFF2-40B4-BE49-F238E27FC236}">
                      <a16:creationId xmlns:a16="http://schemas.microsoft.com/office/drawing/2014/main" id="{E4BC1D56-B6A5-4FB6-92DD-1CD5EFF5ACA2}"/>
                    </a:ext>
                  </a:extLst>
                </p:cNvPr>
                <p:cNvSpPr/>
                <p:nvPr userDrawn="1"/>
              </p:nvSpPr>
              <p:spPr>
                <a:xfrm>
                  <a:off x="9531075" y="2779152"/>
                  <a:ext cx="57366" cy="28388"/>
                </a:xfrm>
                <a:prstGeom prst="rect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Pijl: punthaak 481">
                  <a:extLst>
                    <a:ext uri="{FF2B5EF4-FFF2-40B4-BE49-F238E27FC236}">
                      <a16:creationId xmlns:a16="http://schemas.microsoft.com/office/drawing/2014/main" id="{459FCF02-9DE7-43EB-B28C-B703C6B232AE}"/>
                    </a:ext>
                  </a:extLst>
                </p:cNvPr>
                <p:cNvSpPr/>
                <p:nvPr userDrawn="1"/>
              </p:nvSpPr>
              <p:spPr>
                <a:xfrm rot="10800000">
                  <a:off x="9504227" y="2758508"/>
                  <a:ext cx="63343" cy="69676"/>
                </a:xfrm>
                <a:prstGeom prst="chevron">
                  <a:avLst/>
                </a:prstGeom>
                <a:solidFill>
                  <a:srgbClr val="5281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2570"/>
                  <a:endParaRPr lang="nl-NL" sz="7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2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39E2-12FF-46B5-958F-8656426D0F07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A9FC-F086-4A6C-A9F3-053158ADA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60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29578" y="1"/>
            <a:ext cx="3114422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772000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0" y="1354535"/>
            <a:ext cx="5174849" cy="2914290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/>
              <a:t>‹#›</a:t>
            </a:fld>
            <a:endParaRPr lang="nl-NL"/>
          </a:p>
        </p:txBody>
      </p:sp>
      <p:grpSp>
        <p:nvGrpSpPr>
          <p:cNvPr id="12" name="GRID" hidden="1">
            <a:extLst>
              <a:ext uri="{FF2B5EF4-FFF2-40B4-BE49-F238E27FC236}">
                <a16:creationId xmlns:a16="http://schemas.microsoft.com/office/drawing/2014/main" id="{66CBDC1E-61A5-4585-825D-C4A6EA0A7CE8}"/>
              </a:ext>
            </a:extLst>
          </p:cNvPr>
          <p:cNvGrpSpPr/>
          <p:nvPr userDrawn="1"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B3780FB-B1AB-419B-AB01-1529E43E61A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8C0F74D-A7E5-43CE-835D-2AB1E3DEE682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BD03AD-C944-4F86-9D43-75B47811535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21B2474-82D5-4FFE-A08B-4383BA7502E6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15EEB3E-BAAB-4044-BEC0-D3190038EF34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07B43D9-352E-41CA-AA4F-2120D5379015}"/>
                </a:ext>
              </a:extLst>
            </p:cNvPr>
            <p:cNvSpPr/>
            <p:nvPr userDrawn="1"/>
          </p:nvSpPr>
          <p:spPr>
            <a:xfrm>
              <a:off x="0" y="6557831"/>
              <a:ext cx="12196763" cy="30016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13E443A-FA2F-46E0-846A-3AFDC000F7EC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167FF33-1BE4-4185-B355-A2B2646B60A3}"/>
                </a:ext>
              </a:extLst>
            </p:cNvPr>
            <p:cNvSpPr/>
            <p:nvPr userDrawn="1"/>
          </p:nvSpPr>
          <p:spPr>
            <a:xfrm>
              <a:off x="7685573" y="0"/>
              <a:ext cx="369101" cy="6858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 dirty="0"/>
            </a:p>
          </p:txBody>
        </p:sp>
      </p:grpSp>
      <p:sp>
        <p:nvSpPr>
          <p:cNvPr id="21" name="Tijdelijke aanduiding voor tekst 15">
            <a:extLst>
              <a:ext uri="{FF2B5EF4-FFF2-40B4-BE49-F238E27FC236}">
                <a16:creationId xmlns:a16="http://schemas.microsoft.com/office/drawing/2014/main" id="{CDDA4B52-1CFA-4BB3-9E16-1C86DCA39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50" y="4651828"/>
            <a:ext cx="7116375" cy="24446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600" b="0" dirty="0">
                <a:solidFill>
                  <a:schemeClr val="accent5"/>
                </a:solidFill>
              </a:defRPr>
            </a:lvl1pPr>
          </a:lstStyle>
          <a:p>
            <a:pPr lvl="0" defTabSz="657954" eaLnBrk="1" fontAlgn="auto" latinLnBrk="0" hangingPunct="1">
              <a:spcBef>
                <a:spcPct val="0"/>
              </a:spcBef>
              <a:spcAft>
                <a:spcPts val="0"/>
              </a:spcAft>
            </a:pPr>
            <a:r>
              <a:rPr lang="nl-NL" dirty="0"/>
              <a:t>Source..</a:t>
            </a:r>
          </a:p>
        </p:txBody>
      </p:sp>
    </p:spTree>
    <p:extLst>
      <p:ext uri="{BB962C8B-B14F-4D97-AF65-F5344CB8AC3E}">
        <p14:creationId xmlns:p14="http://schemas.microsoft.com/office/powerpoint/2010/main" val="16158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20834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6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D8F5-E014-4788-AFC3-8CC9C3534E98}" type="datetime4">
              <a:rPr lang="nl-NL" smtClean="0">
                <a:solidFill>
                  <a:srgbClr val="82786F"/>
                </a:solidFill>
              </a:rPr>
              <a:pPr>
                <a:defRPr/>
              </a:p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OU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-872071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20834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7"/>
            <a:ext cx="9144000" cy="6102678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6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D8F5-E014-4788-AFC3-8CC9C3534E98}" type="datetime4">
              <a:rPr lang="nl-NL" smtClean="0">
                <a:solidFill>
                  <a:srgbClr val="82786F"/>
                </a:solidFill>
              </a:rPr>
              <a:pPr>
                <a:defRPr/>
              </a:p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92125E-6 -2.22222E-6 L -4.92125E-6 -0.6530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64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4.92125E-6 -2.22222E-6 L -4.92125E-6 -0.65301 " pathEditMode="relative" rAng="0" ptsTypes="AA">
                      <p:cBhvr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32662"/>
                    </p:animMotion>
                  </p:childTnLst>
                </p:cTn>
              </p:par>
            </p:tnLst>
          </p:tmpl>
        </p:tmplLst>
      </p:bldP>
      <p:bldP spid="3074" grpId="0"/>
      <p:bldP spid="3075" grpId="0" build="p">
        <p:tmplLst>
          <p:tmpl lvl="1">
            <p:tnLst>
              <p:par>
                <p:cTn presetID="50" presetClass="exit" presetSubtype="0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7219-5692-4891-BAAF-9D58B3DD63C7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6377" y="0"/>
            <a:ext cx="2917623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8446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05001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0" y="1354536"/>
            <a:ext cx="5052225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77DF-215D-4E50-8DDF-BB603F41DD79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3" name="Tijdelijke aanduiding voor tekst 7">
            <a:extLst>
              <a:ext uri="{FF2B5EF4-FFF2-40B4-BE49-F238E27FC236}">
                <a16:creationId xmlns:a16="http://schemas.microsoft.com/office/drawing/2014/main" id="{99536271-2AAE-489E-8B77-F1472267BF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31" name="GRID" hidden="1">
            <a:extLst>
              <a:ext uri="{FF2B5EF4-FFF2-40B4-BE49-F238E27FC236}">
                <a16:creationId xmlns:a16="http://schemas.microsoft.com/office/drawing/2014/main" id="{4D55298D-0B6E-4D1F-B99A-F44C8CB8D3DC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AB386CD-09A0-41C9-ADCE-BCE9C7E1C7FE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28B18E3-7855-4F06-9C29-9D99857B0D9C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1466B2-D287-4417-B399-FED347E7CDE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41E1EDC-CD84-4324-9CCB-B9B90FB7F41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0C0FFA-627A-4C46-8983-F1707F53E10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CE3FFDD-8E67-41D4-B20F-8697CD189C2A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200DC01-3E24-4749-96E2-484616D51F71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1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0473" y="0"/>
            <a:ext cx="4283527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8446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9" y="515941"/>
            <a:ext cx="3688089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0" y="1354536"/>
            <a:ext cx="3689701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77DF-215D-4E50-8DDF-BB603F41DD79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B4F6936A-F0A3-487D-B417-A886D0F32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8446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77DF-215D-4E50-8DDF-BB603F41DD79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B4F6936A-F0A3-487D-B417-A886D0F32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6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6A55CE8-7CB3-41EE-940B-3A11D921E7D6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0884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7219-5692-4891-BAAF-9D58B3DD63C7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F51250DD-9219-4239-863D-269669321DC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6749" y="1354932"/>
            <a:ext cx="7969312" cy="2802299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1741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id="{6AAA9CAB-FEB9-431B-8BC6-CDF730837B1E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9DA69E-D499-4719-A9DB-B2A6760686E8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ABE81E-7DB4-41C0-971C-96DEAC89C53B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8DB7B8E-243E-4355-882F-73B7D7A1BED5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2F9F666-BD5F-411B-A958-FF421392ABDF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698470-5B5F-45C0-A7E2-4542D44324AE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5CE71F-97E1-4ACC-BD4C-5BFF1EBCC02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8383E18-99CC-46CD-88AF-93B88CC7014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38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7219-5692-4891-BAAF-9D58B3DD63C7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36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1741"/>
          <a:lstStyle>
            <a:lvl1pPr marL="0" marR="0" indent="0" algn="ctr" defTabSz="268896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8896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8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objec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7219-5692-4891-BAAF-9D58B3DD63C7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32350768-971C-458D-B6F6-7FA2CCD2395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6750" y="1351828"/>
            <a:ext cx="7970176" cy="2805836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1741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</a:t>
            </a:r>
            <a:r>
              <a:rPr lang="nl-NL" dirty="0" err="1"/>
              <a:t>SmartArt</a:t>
            </a:r>
            <a:r>
              <a:rPr lang="nl-NL" dirty="0"/>
              <a:t>-object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47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71DA-DF5A-479A-8124-54B1EDC50D79}" type="datetime4">
              <a:rPr lang="nl-NL" smtClean="0">
                <a:solidFill>
                  <a:srgbClr val="82786F"/>
                </a:solidFill>
              </a:rPr>
              <a:pPr/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BB88C9A-8A4F-4F62-827A-3AF16F8AE8D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40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2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B5C9446-D3CF-4288-838E-034CA517909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3886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20"/>
            <a:ext cx="6692499" cy="3754955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4441618-5F00-4DEC-B7C2-C35872FA3A2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51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6503760A-5387-49C2-B384-2363DA0F874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041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A8C2FF83-36BB-41D1-8836-4CE4AC814F5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6176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685A95AE-9850-4F01-B9F8-660C3495C89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25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OU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-872071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617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7"/>
            <a:ext cx="9144000" cy="6102678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0224-936A-44AC-B9A5-7CF8A49DC15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92125E-6 -2.22222E-6 L -4.92125E-6 -0.6530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64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4.92125E-6 -2.22222E-6 L -4.92125E-6 -0.65301 " pathEditMode="relative" rAng="0" ptsTypes="AA">
                      <p:cBhvr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32662"/>
                    </p:animMotion>
                  </p:childTnLst>
                </p:cTn>
              </p:par>
            </p:tnLst>
          </p:tmpl>
        </p:tmplLst>
      </p:bldP>
      <p:bldP spid="3074" grpId="0"/>
      <p:bldP spid="3075" grpId="0" build="p">
        <p:tmplLst>
          <p:tmpl lvl="1">
            <p:tnLst>
              <p:par>
                <p:cTn presetID="50" presetClass="exit" presetSubtype="0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7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3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E4707A8-85C1-4236-B729-20E2B2491136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738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4DCEC3F-D2F8-4C56-A9A3-C0710998EBD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23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480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48332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480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EC2D481-E81B-493E-BF78-0FC3E236706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94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7A0938-AF90-46F8-8AC6-747A37117DA4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8914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479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91D955-EFC5-49AA-8192-FD962CEA76D3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9413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4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3740A8E-BEC5-4B98-9C3A-F32413B8A375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99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5" y="515420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5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7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3F1549A2-372D-4049-91B4-CD68E38AF17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231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4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1D1EF2C-B56C-4B53-9BFD-59707AD0ECF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536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4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C258A97-7D9D-4AE7-B92C-4E43CB46518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2740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4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83A0149-C1FD-4A61-9CAE-B5C91B4A0F8E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218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047E-75C2-4DDF-9283-D058AF2EE4A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361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1D97211-2C41-4E39-97AE-4EEFB3F6312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440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CBAE92E-BA27-4F34-A06B-1F798DFE07C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5862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4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A885184-AD23-430C-9E4E-515590D3FEC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8971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7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B4E2306-735C-443A-83DA-C808D52D466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7868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7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354C20C6-FB7C-4238-A575-71DB52FF7ED0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8420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6C1D10-456B-454C-AC97-3CE025E2256D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8566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39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1219200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  <a:ea typeface="ＭＳ Ｐゴシック" charset="0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09" y="2524536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srgbClr val="E64A0E"/>
                </a:solidFill>
                <a:ea typeface="ＭＳ Ｐゴシック" charset="0"/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0" y="1312223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>
              <a:solidFill>
                <a:srgbClr val="001965"/>
              </a:solidFill>
              <a:ea typeface="ＭＳ Ｐゴシック" charset="0"/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0" y="1312222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75" indent="-269875" defTabSz="1219200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  <a:ea typeface="ＭＳ Ｐゴシック" charset="0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59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200" dirty="0">
                <a:solidFill>
                  <a:srgbClr val="E64A0E"/>
                </a:solidFill>
                <a:ea typeface="ＭＳ Ｐゴシック" charset="0"/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  <a:ea typeface="ＭＳ Ｐゴシック" charset="0"/>
              </a:rPr>
              <a:t>trompets</a:t>
            </a:r>
            <a:r>
              <a:rPr lang="en-GB" sz="1200" dirty="0">
                <a:solidFill>
                  <a:srgbClr val="E64A0E"/>
                </a:solidFill>
                <a:ea typeface="ＭＳ Ｐゴシック" charset="0"/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0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GB" sz="1200">
                <a:solidFill>
                  <a:srgbClr val="E64A0E"/>
                </a:solidFill>
                <a:ea typeface="ＭＳ Ｐゴシック" charset="0"/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BCB7A1C-CFDA-4303-BF4B-FDF4B9016CD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66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1CDD429-FFDF-484D-B20C-BD5D340B13E5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0" y="464217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74" indent="0">
              <a:buNone/>
              <a:defRPr sz="900"/>
            </a:lvl2pPr>
            <a:lvl3pPr marL="536497" indent="0">
              <a:buNone/>
              <a:defRPr sz="900"/>
            </a:lvl3pPr>
            <a:lvl4pPr marL="807920" indent="0">
              <a:buNone/>
              <a:defRPr sz="900"/>
            </a:lvl4pPr>
            <a:lvl5pPr marL="1072994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717768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78567-A873-41F2-87A2-C576C3A686A3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AB3E-440E-4B31-BF5C-EB38F5DE0093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3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0" y="464217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74" indent="0">
              <a:buNone/>
              <a:defRPr sz="900"/>
            </a:lvl2pPr>
            <a:lvl3pPr marL="536497" indent="0">
              <a:buNone/>
              <a:defRPr sz="900"/>
            </a:lvl3pPr>
            <a:lvl4pPr marL="807920" indent="0">
              <a:buNone/>
              <a:defRPr sz="900"/>
            </a:lvl4pPr>
            <a:lvl5pPr marL="1072994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31676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76EFD6E-E961-42B6-BC83-24F7DE45926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601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0" indent="0">
              <a:buNone/>
              <a:defRPr sz="900"/>
            </a:lvl2pPr>
            <a:lvl3pPr marL="536413" indent="0">
              <a:buNone/>
              <a:defRPr sz="900"/>
            </a:lvl3pPr>
            <a:lvl4pPr marL="807798" indent="0">
              <a:buNone/>
              <a:defRPr sz="900"/>
            </a:lvl4pPr>
            <a:lvl5pPr marL="107282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66544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6378" y="14"/>
            <a:ext cx="2917623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70"/>
            <a:ext cx="505001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2" y="1354548"/>
            <a:ext cx="5052225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A65-1F03-4C8D-9329-9D2B063C308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3" name="Tijdelijke aanduiding voor tekst 7">
            <a:extLst>
              <a:ext uri="{FF2B5EF4-FFF2-40B4-BE49-F238E27FC236}">
                <a16:creationId xmlns:a16="http://schemas.microsoft.com/office/drawing/2014/main" id="{99536271-2AAE-489E-8B77-F1472267BF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31" name="GRID" hidden="1">
            <a:extLst>
              <a:ext uri="{FF2B5EF4-FFF2-40B4-BE49-F238E27FC236}">
                <a16:creationId xmlns:a16="http://schemas.microsoft.com/office/drawing/2014/main" id="{4D55298D-0B6E-4D1F-B99A-F44C8CB8D3DC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AB386CD-09A0-41C9-ADCE-BCE9C7E1C7FE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28B18E3-7855-4F06-9C29-9D99857B0D9C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1466B2-D287-4417-B399-FED347E7CDE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41E1EDC-CD84-4324-9CCB-B9B90FB7F41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0C0FFA-627A-4C46-8983-F1707F53E10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CE3FFDD-8E67-41D4-B20F-8697CD189C2A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200DC01-3E24-4749-96E2-484616D51F71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63031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10D2D36D-C2C4-4D0D-B0F1-A274C175C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/>
              <a:t>Masterclass Novo Nordisk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295C5DE8-C37D-4FC3-8C7C-0D295C693532}" type="datetime4">
              <a:rPr lang="nl-NL" smtClean="0"/>
              <a:t>14 september 2020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601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0" indent="0">
              <a:buNone/>
              <a:defRPr sz="900"/>
            </a:lvl2pPr>
            <a:lvl3pPr marL="536413" indent="0">
              <a:buNone/>
              <a:defRPr sz="900"/>
            </a:lvl3pPr>
            <a:lvl4pPr marL="807798" indent="0">
              <a:buNone/>
              <a:defRPr sz="900"/>
            </a:lvl4pPr>
            <a:lvl5pPr marL="107282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5012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10D2D36D-C2C4-4D0D-B0F1-A274C175C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r>
              <a:rPr lang="en-GB"/>
              <a:t>Masterclass Novo Nordisk</a:t>
            </a:r>
            <a:endParaRPr lang="en-GB" dirty="0"/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>
                <a:solidFill>
                  <a:srgbClr val="82786F"/>
                </a:solidFill>
              </a:defRPr>
            </a:lvl1pPr>
          </a:lstStyle>
          <a:p>
            <a:pPr>
              <a:defRPr/>
            </a:pPr>
            <a:fld id="{8A1CEFC4-15C2-4467-835D-EE9FA221FCF1}" type="datetime4">
              <a:rPr lang="nl-NL" smtClean="0"/>
              <a:t>14 september 2020</a:t>
            </a:fld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5991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6" indent="0">
              <a:buNone/>
              <a:defRPr sz="900"/>
            </a:lvl2pPr>
            <a:lvl3pPr marL="536561" indent="0">
              <a:buNone/>
              <a:defRPr sz="900"/>
            </a:lvl3pPr>
            <a:lvl4pPr marL="808018" indent="0">
              <a:buNone/>
              <a:defRPr sz="900"/>
            </a:lvl4pPr>
            <a:lvl5pPr marL="1073123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53303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TEXT (UP TO THREE LINES)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84888" y="48600"/>
            <a:ext cx="1412800" cy="107722"/>
          </a:xfrm>
          <a:prstGeom prst="rect">
            <a:avLst/>
          </a:prstGeom>
        </p:spPr>
        <p:txBody>
          <a:bodyPr/>
          <a:lstStyle/>
          <a:p>
            <a:fld id="{80349CF9-1574-4CD8-AABB-3BC81C6B4AF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da-DK" dirty="0">
              <a:solidFill>
                <a:srgbClr val="82786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6800" y="4564800"/>
            <a:ext cx="8384400" cy="392400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21200" y="48600"/>
            <a:ext cx="1080000" cy="107722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82786F"/>
                </a:solidFill>
              </a:rPr>
              <a:t>Slide no </a:t>
            </a:r>
            <a:fld id="{55DA1A73-5B16-4430-804B-35A4A2D71273}" type="slidenum">
              <a:rPr lang="en-GB">
                <a:solidFill>
                  <a:srgbClr val="82786F"/>
                </a:solidFill>
              </a:rPr>
              <a:pPr/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8269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17501" y="4564064"/>
            <a:ext cx="78644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defRPr/>
            </a:pPr>
            <a:endParaRPr lang="en-GB" sz="900" dirty="0">
              <a:solidFill>
                <a:srgbClr val="001965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100" y="946528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3500" anchor="ctr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7501" y="4564064"/>
            <a:ext cx="7864475" cy="2936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6" indent="0">
              <a:buNone/>
              <a:defRPr sz="900"/>
            </a:lvl2pPr>
            <a:lvl3pPr marL="536561" indent="0">
              <a:buNone/>
              <a:defRPr sz="900"/>
            </a:lvl3pPr>
            <a:lvl4pPr marL="808018" indent="0">
              <a:buNone/>
              <a:defRPr sz="900"/>
            </a:lvl4pPr>
            <a:lvl5pPr marL="1073123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515351" y="104776"/>
            <a:ext cx="311150" cy="10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64E4-6D97-4459-B952-A38D9E79D40E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2D94-6439-470B-B7D7-FE2682763DB4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2051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98BE7-5B78-41C6-B602-72434BBFCFD2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22AF42-0E70-454C-B948-1A3E06E7E46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601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0" indent="0">
              <a:buNone/>
              <a:defRPr sz="900"/>
            </a:lvl2pPr>
            <a:lvl3pPr marL="536413" indent="0">
              <a:buNone/>
              <a:defRPr sz="900"/>
            </a:lvl3pPr>
            <a:lvl4pPr marL="807798" indent="0">
              <a:buNone/>
              <a:defRPr sz="900"/>
            </a:lvl4pPr>
            <a:lvl5pPr marL="107282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55475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B6BB-64A1-4F7E-AD32-391E46B710D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2" y="4625631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4" indent="0">
              <a:buNone/>
              <a:defRPr sz="900"/>
            </a:lvl2pPr>
            <a:lvl3pPr marL="536558" indent="0">
              <a:buNone/>
              <a:defRPr sz="900"/>
            </a:lvl3pPr>
            <a:lvl4pPr marL="808013" indent="0">
              <a:buNone/>
              <a:defRPr sz="900"/>
            </a:lvl4pPr>
            <a:lvl5pPr marL="1073117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97595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01A2-160F-4083-811C-C1D1B16B4A5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6018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040" indent="0">
              <a:buNone/>
              <a:defRPr sz="900"/>
            </a:lvl2pPr>
            <a:lvl3pPr marL="536413" indent="0">
              <a:buNone/>
              <a:defRPr sz="900"/>
            </a:lvl3pPr>
            <a:lvl4pPr marL="807798" indent="0">
              <a:buNone/>
              <a:defRPr sz="900"/>
            </a:lvl4pPr>
            <a:lvl5pPr marL="107282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230191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3"/>
            <a:ext cx="8510400" cy="391412"/>
          </a:xfrm>
        </p:spPr>
        <p:txBody>
          <a:bodyPr anchor="ctr" anchorCtr="0"/>
          <a:lstStyle>
            <a:lvl1pPr>
              <a:defRPr sz="18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9" y="103911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9158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11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9158" eaLnBrk="1" hangingPunct="1">
              <a:spcBef>
                <a:spcPct val="0"/>
              </a:spcBef>
              <a:defRPr sz="45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DA2AE28-C596-4515-B9AF-FDE3C7E9F52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4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8383" eaLnBrk="1" hangingPunct="1">
              <a:defRPr sz="45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0" y="4732519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12" indent="0">
              <a:buNone/>
              <a:defRPr sz="900"/>
            </a:lvl2pPr>
            <a:lvl3pPr marL="536575" indent="0">
              <a:buNone/>
              <a:defRPr sz="900"/>
            </a:lvl3pPr>
            <a:lvl4pPr marL="808038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4141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FAB3-31B1-409E-92E4-4C0885D0CD84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F48B-9ED0-4C94-92C9-6F27B2E60A5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0" y="4813287"/>
            <a:ext cx="8509000" cy="144608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12" indent="0">
              <a:buNone/>
              <a:defRPr sz="900"/>
            </a:lvl2pPr>
            <a:lvl3pPr marL="536575" indent="0">
              <a:buNone/>
              <a:defRPr sz="900"/>
            </a:lvl3pPr>
            <a:lvl4pPr marL="808038" indent="0">
              <a:buNone/>
              <a:defRPr sz="900"/>
            </a:lvl4pPr>
            <a:lvl5pPr marL="107315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034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981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8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9" anchor="ctr"/>
          <a:lstStyle>
            <a:lvl1pPr marL="0" indent="0" algn="l">
              <a:buFontTx/>
              <a:buNone/>
              <a:defRPr sz="1400" baseline="0">
                <a:solidFill>
                  <a:srgbClr val="009FDA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599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0" indent="0">
              <a:buNone/>
              <a:defRPr sz="900"/>
            </a:lvl2pPr>
            <a:lvl3pPr marL="536548" indent="0">
              <a:buNone/>
              <a:defRPr sz="900"/>
            </a:lvl3pPr>
            <a:lvl4pPr marL="807998" indent="0">
              <a:buNone/>
              <a:defRPr sz="900"/>
            </a:lvl4pPr>
            <a:lvl5pPr marL="107309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9970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0502" y="14"/>
            <a:ext cx="4283527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4438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08" y="515970"/>
            <a:ext cx="3688089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9" y="1354548"/>
            <a:ext cx="3689701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9FC-21B1-454E-A724-EFE34D7BFC5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B4F6936A-F0A3-487D-B417-A886D0F32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28304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599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0" indent="0">
              <a:buNone/>
              <a:defRPr sz="900"/>
            </a:lvl2pPr>
            <a:lvl3pPr marL="536548" indent="0">
              <a:buNone/>
              <a:defRPr sz="900"/>
            </a:lvl3pPr>
            <a:lvl4pPr marL="807998" indent="0">
              <a:buNone/>
              <a:defRPr sz="900"/>
            </a:lvl4pPr>
            <a:lvl5pPr marL="107309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5010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18201" y="4725990"/>
            <a:ext cx="8509000" cy="293687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82786F"/>
                </a:solidFill>
              </a:defRPr>
            </a:lvl1pPr>
            <a:lvl2pPr marL="265100" indent="0">
              <a:buNone/>
              <a:defRPr sz="900"/>
            </a:lvl2pPr>
            <a:lvl3pPr marL="536548" indent="0">
              <a:buNone/>
              <a:defRPr sz="900"/>
            </a:lvl3pPr>
            <a:lvl4pPr marL="807998" indent="0">
              <a:buNone/>
              <a:defRPr sz="900"/>
            </a:lvl4pPr>
            <a:lvl5pPr marL="1073096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08592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>
                <a:solidFill>
                  <a:srgbClr val="001965"/>
                </a:solidFill>
              </a:rPr>
              <a:pPr/>
              <a:t>‹#›</a:t>
            </a:fld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2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1950779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0"/>
            <a:ext cx="7969847" cy="79537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F72-6AD7-4DD7-8DCD-9E25FB664D6E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65C4D0A-8C21-4932-852C-5125BFF25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152525"/>
            <a:ext cx="9144000" cy="1154906"/>
          </a:xfrm>
          <a:solidFill>
            <a:schemeClr val="accent1"/>
          </a:solidFill>
        </p:spPr>
        <p:txBody>
          <a:bodyPr lIns="593842" tIns="323914" rIns="593842"/>
          <a:lstStyle>
            <a:lvl1pPr>
              <a:defRPr sz="800">
                <a:solidFill>
                  <a:schemeClr val="accent4"/>
                </a:solidFill>
              </a:defRPr>
            </a:lvl1pPr>
            <a:lvl2pPr>
              <a:defRPr sz="800">
                <a:solidFill>
                  <a:schemeClr val="accent4"/>
                </a:solidFill>
              </a:defRPr>
            </a:lvl2pPr>
            <a:lvl3pPr>
              <a:defRPr sz="700">
                <a:solidFill>
                  <a:schemeClr val="accent4"/>
                </a:solidFill>
              </a:defRPr>
            </a:lvl3pPr>
            <a:lvl4pPr>
              <a:defRPr sz="700">
                <a:solidFill>
                  <a:schemeClr val="accent4"/>
                </a:solidFill>
              </a:defRPr>
            </a:lvl4pPr>
            <a:lvl5pPr>
              <a:defRPr sz="600">
                <a:solidFill>
                  <a:schemeClr val="accent4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058772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1"/>
            <a:ext cx="8510400" cy="39141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F20C-ED07-4E43-BF52-584BEE95E550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D791-2710-4D14-858D-B798356DC5D6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8104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953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B22A-85F7-4628-B329-F07CC3EF25B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6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I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0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995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8"/>
            <a:ext cx="9144000" cy="2679762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6518-5F49-4007-BAA5-B1DD1B90F4B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24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25E-6 0 L -4.92125E-6 -0.169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accel="22000" decel="7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>
        <p:tmplLst>
          <p:tmpl>
            <p:tnLst>
              <p:par>
                <p:cTn presetID="2" presetClass="entr" presetSubtype="4" accel="22000" decel="78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  <p:bldP spid="30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 (OU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8208570-564E-43C6-9EDC-F6ABE75349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4" y="-872071"/>
            <a:ext cx="9144028" cy="514350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619995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Selecteer dit kader &gt; ga naar de tab Invoegen &gt; </a:t>
            </a:r>
            <a:br>
              <a:rPr lang="nl-NL" dirty="0"/>
            </a:br>
            <a:r>
              <a:rPr lang="nl-NL" dirty="0"/>
              <a:t>klik op Afbeelding &gt; selecteer juiste Afbeelding &gt; klik op Invoegen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755E1EEE-B3A3-4117-BCE3-A32E3A9393C5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0" y="2463737"/>
            <a:ext cx="9144000" cy="6102678"/>
          </a:xfrm>
          <a:solidFill>
            <a:schemeClr val="bg1"/>
          </a:solidFill>
        </p:spPr>
        <p:txBody>
          <a:bodyPr vert="horz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nl-NL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165817"/>
            <a:ext cx="6551905" cy="579806"/>
          </a:xfrm>
        </p:spPr>
        <p:txBody>
          <a:bodyPr anchor="b"/>
          <a:lstStyle>
            <a:lvl1pPr algn="l">
              <a:lnSpc>
                <a:spcPct val="85000"/>
              </a:lnSpc>
              <a:defRPr sz="4000" b="0">
                <a:blipFill>
                  <a:blip r:embed="rId2"/>
                  <a:stretch>
                    <a:fillRect/>
                  </a:stretch>
                </a:blipFill>
                <a:latin typeface="Arial" panose="020B090603050403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8715" y="3860346"/>
            <a:ext cx="6553605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0" rIns="0"/>
          <a:lstStyle>
            <a:lvl1pPr marL="0" indent="0" algn="l">
              <a:buFontTx/>
              <a:buNone/>
              <a:defRPr sz="13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D1C1A9-F777-4F8E-9DA5-16FDB57626AC}" type="slidenum">
              <a:rPr lang="en-GB" altLang="en-US">
                <a:solidFill>
                  <a:srgbClr val="82786F"/>
                </a:solidFill>
              </a:rPr>
              <a:pPr/>
              <a:t>‹#›</a:t>
            </a:fld>
            <a:endParaRPr lang="en-GB" altLang="en-US" dirty="0">
              <a:solidFill>
                <a:srgbClr val="82786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7072" y="-357194"/>
            <a:ext cx="290036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87073" y="-236146"/>
            <a:ext cx="955152" cy="101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BA5E-09ED-46F5-A789-351A23DF2ACE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4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92125E-6 -2.22222E-6 L -4.92125E-6 -0.6530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64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4.92125E-6 -2.22222E-6 L -4.92125E-6 -0.65301 " pathEditMode="relative" rAng="0" ptsTypes="AA">
                      <p:cBhvr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32662"/>
                    </p:animMotion>
                  </p:childTnLst>
                </p:cTn>
              </p:par>
            </p:tnLst>
          </p:tmpl>
        </p:tmplLst>
      </p:bldP>
      <p:bldP spid="3074" grpId="0"/>
      <p:bldP spid="3075" grpId="0" build="p">
        <p:tmplLst>
          <p:tmpl lvl="1">
            <p:tnLst>
              <p:par>
                <p:cTn presetID="50" presetClass="exit" presetSubtype="0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750"/>
                        <p:tgtEl>
                          <p:spTgt spid="30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strVal val="ppt_h"/>
                          </p:val>
                        </p:tav>
                      </p:tavLst>
                    </p:anim>
                    <p:animEffect transition="out" filter="fade">
                      <p:cBhvr>
                        <p:cTn dur="750"/>
                        <p:tgtEl>
                          <p:spTgt spid="307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946D-99CA-491B-AB8D-73A62404FE0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9583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6378" y="5"/>
            <a:ext cx="2917623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5682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61"/>
            <a:ext cx="5050017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2" y="1354539"/>
            <a:ext cx="5052225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BD94-9351-45F4-B73C-56B00EF66B3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3" name="Tijdelijke aanduiding voor tekst 7">
            <a:extLst>
              <a:ext uri="{FF2B5EF4-FFF2-40B4-BE49-F238E27FC236}">
                <a16:creationId xmlns:a16="http://schemas.microsoft.com/office/drawing/2014/main" id="{99536271-2AAE-489E-8B77-F1472267BF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31" name="GRID" hidden="1">
            <a:extLst>
              <a:ext uri="{FF2B5EF4-FFF2-40B4-BE49-F238E27FC236}">
                <a16:creationId xmlns:a16="http://schemas.microsoft.com/office/drawing/2014/main" id="{4D55298D-0B6E-4D1F-B99A-F44C8CB8D3DC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AB386CD-09A0-41C9-ADCE-BCE9C7E1C7FE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28B18E3-7855-4F06-9C29-9D99857B0D9C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D91466B2-D287-4417-B399-FED347E7CDE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D41E1EDC-CD84-4324-9CCB-B9B90FB7F41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30C0FFA-627A-4C46-8983-F1707F53E10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DCE3FFDD-8E67-41D4-B20F-8697CD189C2A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200DC01-3E24-4749-96E2-484616D51F71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477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E9F9-6CD3-4CEA-A599-382D5A38397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F51250DD-9219-4239-863D-269669321DC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6749" y="1354959"/>
            <a:ext cx="7969312" cy="2802299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id="{6AAA9CAB-FEB9-431B-8BC6-CDF730837B1E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9DA69E-D499-4719-A9DB-B2A6760686E8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ABE81E-7DB4-41C0-971C-96DEAC89C53B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8DB7B8E-243E-4355-882F-73B7D7A1BED5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2F9F666-BD5F-411B-A958-FF421392ABDF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698470-5B5F-45C0-A7E2-4542D44324AE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5CE71F-97E1-4ACC-BD4C-5BFF1EBCC02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8383E18-99CC-46CD-88AF-93B88CC7014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96600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60493" y="5"/>
            <a:ext cx="4283527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075682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99" y="515961"/>
            <a:ext cx="3688089" cy="64849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0" y="1354539"/>
            <a:ext cx="3689701" cy="2802695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AEDD-C097-4EC2-9AE5-9D7C309230A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22" name="Tijdelijke aanduiding voor tekst 7">
            <a:extLst>
              <a:ext uri="{FF2B5EF4-FFF2-40B4-BE49-F238E27FC236}">
                <a16:creationId xmlns:a16="http://schemas.microsoft.com/office/drawing/2014/main" id="{B4F6936A-F0A3-487D-B417-A886D0F32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010" y="4361836"/>
            <a:ext cx="745938" cy="5344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grpSp>
        <p:nvGrpSpPr>
          <p:cNvPr id="20" name="GRID" hidden="1">
            <a:extLst>
              <a:ext uri="{FF2B5EF4-FFF2-40B4-BE49-F238E27FC236}">
                <a16:creationId xmlns:a16="http://schemas.microsoft.com/office/drawing/2014/main" id="{EAD00AF9-0EFF-4D0A-A396-1EE16704D785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559C47F-77D2-4BA8-976A-9BE3A101225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71490C8-91E5-46B8-B777-CB1E437D200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B50345B-7D5E-404E-86EF-2DDD2997E1FD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49F43D6-8197-4EBB-B02E-FFCA890D7E62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916115CA-BEDE-41BC-ADBE-74204DDEE7B6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08C758E7-E947-418B-9C81-008B83B3D29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E3648A3-0434-4046-B9EC-355DEEEAE7D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7343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E31D-DF04-4BAF-9863-C0CA460A060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F51250DD-9219-4239-863D-269669321DC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6749" y="1354944"/>
            <a:ext cx="7969312" cy="2802299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0444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8" name="GRID" hidden="1">
            <a:extLst>
              <a:ext uri="{FF2B5EF4-FFF2-40B4-BE49-F238E27FC236}">
                <a16:creationId xmlns:a16="http://schemas.microsoft.com/office/drawing/2014/main" id="{6AAA9CAB-FEB9-431B-8BC6-CDF730837B1E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59DA69E-D499-4719-A9DB-B2A6760686E8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ABE81E-7DB4-41C0-971C-96DEAC89C53B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8DB7B8E-243E-4355-882F-73B7D7A1BED5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2F9F666-BD5F-411B-A958-FF421392ABDF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C4698470-5B5F-45C0-A7E2-4542D44324AE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45CE71F-97E1-4ACC-BD4C-5BFF1EBCC02D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8383E18-99CC-46CD-88AF-93B88CC7014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30069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9797-5707-424D-AA07-C2075452B30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39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0444"/>
          <a:lstStyle>
            <a:lvl1pPr marL="0" marR="0" indent="0" algn="ctr" defTabSz="268536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8536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1133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objec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D65D-95E7-46E2-A6C6-D15C57AE05B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32350768-971C-458D-B6F6-7FA2CCD2395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6750" y="1351828"/>
            <a:ext cx="7970176" cy="2805836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70444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</a:t>
            </a:r>
            <a:r>
              <a:rPr lang="nl-NL" dirty="0" err="1"/>
              <a:t>SmartArt</a:t>
            </a:r>
            <a:r>
              <a:rPr lang="nl-NL" dirty="0"/>
              <a:t>-object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41428589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93FB-A9B9-4667-869B-354374ED609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3079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393E-847B-4741-9A7A-3E0F92F7907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E73EEB1-9961-4086-9636-A65D0BC0A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70" y="4344628"/>
            <a:ext cx="7116375" cy="244466"/>
          </a:xfrm>
        </p:spPr>
        <p:txBody>
          <a:bodyPr/>
          <a:lstStyle>
            <a:lvl1pPr>
              <a:defRPr sz="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Source..</a:t>
            </a:r>
          </a:p>
        </p:txBody>
      </p:sp>
    </p:spTree>
    <p:extLst>
      <p:ext uri="{BB962C8B-B14F-4D97-AF65-F5344CB8AC3E}">
        <p14:creationId xmlns:p14="http://schemas.microsoft.com/office/powerpoint/2010/main" val="409732335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91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62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56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56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34794EF-2AD7-4801-AECD-0F221D3824E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537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337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C9BD675B-7034-4099-A067-72861B30FF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29578" y="1"/>
            <a:ext cx="3114422" cy="515252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2772000" anchor="t"/>
          <a:lstStyle>
            <a:lvl1pPr marL="0" indent="0" algn="ctr">
              <a:buNone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0860F-618B-4912-8715-61231514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80" y="1354535"/>
            <a:ext cx="5174849" cy="2914290"/>
          </a:xfrm>
        </p:spPr>
        <p:txBody>
          <a:bodyPr vert="horz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/>
              <a:t>‹#›</a:t>
            </a:fld>
            <a:endParaRPr lang="nl-NL"/>
          </a:p>
        </p:txBody>
      </p:sp>
      <p:grpSp>
        <p:nvGrpSpPr>
          <p:cNvPr id="12" name="GRID" hidden="1">
            <a:extLst>
              <a:ext uri="{FF2B5EF4-FFF2-40B4-BE49-F238E27FC236}">
                <a16:creationId xmlns:a16="http://schemas.microsoft.com/office/drawing/2014/main" id="{66CBDC1E-61A5-4585-825D-C4A6EA0A7CE8}"/>
              </a:ext>
            </a:extLst>
          </p:cNvPr>
          <p:cNvGrpSpPr/>
          <p:nvPr userDrawn="1"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B3780FB-B1AB-419B-AB01-1529E43E61A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8C0F74D-A7E5-43CE-835D-2AB1E3DEE682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BD03AD-C944-4F86-9D43-75B47811535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21B2474-82D5-4FFE-A08B-4383BA7502E6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15EEB3E-BAAB-4044-BEC0-D3190038EF34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07B43D9-352E-41CA-AA4F-2120D5379015}"/>
                </a:ext>
              </a:extLst>
            </p:cNvPr>
            <p:cNvSpPr/>
            <p:nvPr userDrawn="1"/>
          </p:nvSpPr>
          <p:spPr>
            <a:xfrm>
              <a:off x="0" y="6557831"/>
              <a:ext cx="12196763" cy="30016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13E443A-FA2F-46E0-846A-3AFDC000F7EC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167FF33-1BE4-4185-B355-A2B2646B60A3}"/>
                </a:ext>
              </a:extLst>
            </p:cNvPr>
            <p:cNvSpPr/>
            <p:nvPr userDrawn="1"/>
          </p:nvSpPr>
          <p:spPr>
            <a:xfrm>
              <a:off x="7685573" y="0"/>
              <a:ext cx="369101" cy="6858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 dirty="0"/>
            </a:p>
          </p:txBody>
        </p:sp>
      </p:grpSp>
      <p:sp>
        <p:nvSpPr>
          <p:cNvPr id="21" name="Tijdelijke aanduiding voor tekst 15">
            <a:extLst>
              <a:ext uri="{FF2B5EF4-FFF2-40B4-BE49-F238E27FC236}">
                <a16:creationId xmlns:a16="http://schemas.microsoft.com/office/drawing/2014/main" id="{CDDA4B52-1CFA-4BB3-9E16-1C86DCA399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50" y="4651828"/>
            <a:ext cx="7116375" cy="24446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600" b="0" dirty="0">
                <a:solidFill>
                  <a:schemeClr val="accent5"/>
                </a:solidFill>
              </a:defRPr>
            </a:lvl1pPr>
          </a:lstStyle>
          <a:p>
            <a:pPr lvl="0" defTabSz="657954" eaLnBrk="1" fontAlgn="auto" latinLnBrk="0" hangingPunct="1">
              <a:spcBef>
                <a:spcPct val="0"/>
              </a:spcBef>
              <a:spcAft>
                <a:spcPts val="0"/>
              </a:spcAft>
            </a:pPr>
            <a:r>
              <a:rPr lang="nl-NL" dirty="0"/>
              <a:t>Source..</a:t>
            </a:r>
          </a:p>
        </p:txBody>
      </p:sp>
    </p:spTree>
    <p:extLst>
      <p:ext uri="{BB962C8B-B14F-4D97-AF65-F5344CB8AC3E}">
        <p14:creationId xmlns:p14="http://schemas.microsoft.com/office/powerpoint/2010/main" val="42206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6000" y="1458000"/>
            <a:ext cx="8172000" cy="320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ECD4-384F-4FC0-AA3F-08808C94F722}" type="datetime4">
              <a:rPr lang="nl-NL" smtClean="0"/>
              <a:t>14 september 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GLP-1 therapie in vogelvlucht - NL20CD00141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999" y="4657500"/>
            <a:ext cx="6489000" cy="243000"/>
          </a:xfrm>
        </p:spPr>
        <p:txBody>
          <a:bodyPr anchor="b"/>
          <a:lstStyle>
            <a:lvl1pPr marL="0" indent="0">
              <a:buNone/>
              <a:defRPr sz="525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00432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312897"/>
            <a:ext cx="3542400" cy="1531543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932" y="3025464"/>
            <a:ext cx="3543319" cy="68458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5EE991EF-D605-4861-974E-111EF8AA5594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464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CE4A-B989-4C17-A6C1-8107ABB57D7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48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marL="0" marR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837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653866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5BAE4998-47D6-4A07-AD89-472A65CA08CA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891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385925"/>
            <a:ext cx="8510400" cy="1286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24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7F2C633-FFC0-49A4-9D24-0FFCF77D6C5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89712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906834"/>
            <a:ext cx="8510400" cy="199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7924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85104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89CFEF0-C6C4-4F4F-8D22-A2EF012C292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173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515433"/>
            <a:ext cx="6692499" cy="3754955"/>
          </a:xfrm>
        </p:spPr>
        <p:txBody>
          <a:bodyPr tIns="57396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A3295F53-A6F9-479C-B984-DC46FFF7A713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9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312223"/>
            <a:ext cx="4096800" cy="29556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3FCE198-8AE2-46C3-8F7E-1DF9AB139C8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8593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312272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2873517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4171E4C-5859-45F7-8D9F-D3EEA33D373C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80707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5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312223"/>
            <a:ext cx="2623250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5570D4C-FCB1-4A02-904C-C641F887EBF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687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51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88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925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9014" y="1312223"/>
            <a:ext cx="1888237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8AF90357-5A80-4B4E-BF5E-1E469F7C2F0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8264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3B0B9556-C888-49D4-9CA4-1C11F31DDFB4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312272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312272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2873517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2873517"/>
            <a:ext cx="40968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615347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0" y="131227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5" y="131227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312272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0" y="2873517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5" y="2873517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2873517"/>
            <a:ext cx="2623250" cy="139689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A6A0CD07-9447-454A-B2C1-DC0DBD4A477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9351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objec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A5BF-0837-482F-93FF-47212EBC2FD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32350768-971C-458D-B6F6-7FA2CCD2395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6750" y="1351828"/>
            <a:ext cx="7970176" cy="2805836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9860"/>
          <a:lstStyle>
            <a:lvl1pPr algn="ctr"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</a:t>
            </a:r>
            <a:r>
              <a:rPr lang="nl-NL" dirty="0" err="1"/>
              <a:t>SmartArt</a:t>
            </a:r>
            <a:r>
              <a:rPr lang="nl-NL" dirty="0"/>
              <a:t>-object in te voegen</a:t>
            </a:r>
          </a:p>
        </p:txBody>
      </p:sp>
    </p:spTree>
    <p:extLst>
      <p:ext uri="{BB962C8B-B14F-4D97-AF65-F5344CB8AC3E}">
        <p14:creationId xmlns:p14="http://schemas.microsoft.com/office/powerpoint/2010/main" val="3179416468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78C74D-9A54-48CC-B09A-140669F00264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5287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648932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2873517"/>
            <a:ext cx="8510400" cy="13968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52E091-BBBC-4235-93FF-16EC97CA8C05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4977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312225"/>
            <a:ext cx="9144000" cy="2955788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EEA8988-CD6E-4DD5-B0CB-3E3F55969C8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3332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66390" cy="51435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96" y="515422"/>
            <a:ext cx="3953755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96" y="1312223"/>
            <a:ext cx="3953755" cy="295578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5" y="103909"/>
            <a:ext cx="2199874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C95100C-3245-4B86-AF62-A122C74FA008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473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312225"/>
            <a:ext cx="8510400" cy="2955788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34698580-A410-4B02-84D4-8FF795DE6FE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41718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312225"/>
            <a:ext cx="4093768" cy="2955788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312223"/>
            <a:ext cx="4096800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7596D6C-0923-4158-99DE-59B42959316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148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72" y="1312223"/>
            <a:ext cx="556463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2" y="1312225"/>
            <a:ext cx="2624927" cy="2955788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8FA8A28-0E9D-49D5-9EFA-00F107AC9DFD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1636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1" y="1312223"/>
            <a:ext cx="6308887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1C2E9F22-1290-4EE6-BB76-B539C9FBDA55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6845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72" y="1312223"/>
            <a:ext cx="4099651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E42F8D71-BD34-4FEF-B668-E05BC759466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41200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312225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312222"/>
            <a:ext cx="1890000" cy="2955788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69C2FBA-6628-4B4E-8B82-B30ABDA15DAE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288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E79-09CF-4E44-9036-2CDC42B71EF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 smtClean="0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868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72" y="1312223"/>
            <a:ext cx="2923653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309928"/>
            <a:ext cx="5258820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87FF5C7-4F86-4C09-B210-5D692A0ADDF1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58245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309928"/>
            <a:ext cx="3945406" cy="2958085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1" y="1312223"/>
            <a:ext cx="4251592" cy="295578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583E6A48-E965-495E-8E11-6A41DBDC537B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4474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9"/>
            <a:ext cx="9144000" cy="51434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Masterclass Novo Nordisk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0ABB51-87BF-449E-9C9C-BBD99A1B2362}" type="datetime4">
              <a:rPr lang="nl-NL" smtClean="0">
                <a:solidFill>
                  <a:srgbClr val="FFFFFF"/>
                </a:solidFill>
              </a:rPr>
              <a:t>14 september 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8660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309051"/>
            <a:ext cx="8510400" cy="395897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1759" tIns="71759" rIns="71759" bIns="71759" numCol="1" rtlCol="0" anchor="ctr" anchorCtr="0" compatLnSpc="1">
            <a:prstTxWarp prst="textNoShape">
              <a:avLst/>
            </a:prstTxWarp>
          </a:bodyPr>
          <a:lstStyle/>
          <a:p>
            <a:pPr algn="ctr" defTabSz="1215068" fontAlgn="base">
              <a:spcBef>
                <a:spcPct val="50000"/>
              </a:spcBef>
              <a:spcAft>
                <a:spcPct val="0"/>
              </a:spcAft>
            </a:pPr>
            <a:endParaRPr lang="en-GB" sz="2400" b="1">
              <a:solidFill>
                <a:srgbClr val="001965"/>
              </a:solidFill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1" y="577310"/>
            <a:ext cx="8518124" cy="39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10" y="2524538"/>
            <a:ext cx="3633374" cy="276999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pPr algn="ctr" defTabSz="911290"/>
            <a:r>
              <a:rPr lang="en-GB" sz="1200" dirty="0">
                <a:solidFill>
                  <a:srgbClr val="E64A0E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71" y="1312225"/>
            <a:ext cx="8518125" cy="369332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pPr defTabSz="911290"/>
            <a:endParaRPr lang="en-GB">
              <a:solidFill>
                <a:srgbClr val="00196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1" y="1312223"/>
            <a:ext cx="8510401" cy="2955789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8957" indent="-268957" defTabSz="1215068" fontAlgn="base">
              <a:spcBef>
                <a:spcPct val="50000"/>
              </a:spcBef>
              <a:spcAft>
                <a:spcPct val="0"/>
              </a:spcAft>
              <a:buClr>
                <a:srgbClr val="009FDA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001965"/>
                </a:solidFill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0" y="964460"/>
            <a:ext cx="4572008" cy="276999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pPr defTabSz="911290"/>
            <a:r>
              <a:rPr lang="en-GB" sz="1200" dirty="0">
                <a:solidFill>
                  <a:srgbClr val="E64A0E"/>
                </a:solidFill>
              </a:rPr>
              <a:t>Keep all titles, </a:t>
            </a:r>
            <a:r>
              <a:rPr lang="en-GB" sz="1200" dirty="0" err="1">
                <a:solidFill>
                  <a:srgbClr val="E64A0E"/>
                </a:solidFill>
              </a:rPr>
              <a:t>trompets</a:t>
            </a:r>
            <a:r>
              <a:rPr lang="en-GB" sz="1200" dirty="0">
                <a:solidFill>
                  <a:srgbClr val="E64A0E"/>
                </a:solidFill>
              </a:rPr>
              <a:t> and subtitles in this area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2" y="329741"/>
            <a:ext cx="3909190" cy="276999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pPr algn="r" defTabSz="911290"/>
            <a:r>
              <a:rPr lang="en-GB" sz="1200">
                <a:solidFill>
                  <a:srgbClr val="E64A0E"/>
                </a:solidFill>
              </a:rPr>
              <a:t>Never move Footer, Date and No placeholders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8AE20BD-B606-49E9-BD1E-BC67C485FF0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08263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01" y="145800"/>
            <a:ext cx="8280000" cy="310500"/>
          </a:xfrm>
          <a:prstGeom prst="rect">
            <a:avLst/>
          </a:prstGeom>
        </p:spPr>
        <p:txBody>
          <a:bodyPr anchor="t"/>
          <a:lstStyle>
            <a:lvl1pPr algn="l" defTabSz="9112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01" y="1123224"/>
            <a:ext cx="8280000" cy="3319463"/>
          </a:xfrm>
          <a:prstGeom prst="rect">
            <a:avLst/>
          </a:prstGeom>
        </p:spPr>
        <p:txBody>
          <a:bodyPr/>
          <a:lstStyle>
            <a:lvl1pPr marL="283431" indent="-283431">
              <a:spcBef>
                <a:spcPts val="600"/>
              </a:spcBef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 marL="538164" indent="-179388">
              <a:spcBef>
                <a:spcPts val="0"/>
              </a:spcBef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710343" indent="-169276">
              <a:spcBef>
                <a:spcPts val="0"/>
              </a:spcBef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 marL="890705" indent="-180363"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 marL="1071071" indent="-180363"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13765" y="4880504"/>
            <a:ext cx="8280000" cy="2460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455658" indent="0">
              <a:buNone/>
              <a:defRPr sz="1000"/>
            </a:lvl2pPr>
            <a:lvl3pPr marL="911269" indent="0">
              <a:buNone/>
              <a:defRPr sz="1000"/>
            </a:lvl3pPr>
            <a:lvl4pPr marL="1366904" indent="0">
              <a:buNone/>
              <a:defRPr sz="1000"/>
            </a:lvl4pPr>
            <a:lvl5pPr marL="182254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21265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7969847" cy="646112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447A-367C-439A-98AA-6CAFB08A780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8111978E-B8AB-4361-B284-E8EC2C20FD47}"/>
              </a:ext>
            </a:extLst>
          </p:cNvPr>
          <p:cNvGrpSpPr/>
          <p:nvPr userDrawn="1"/>
        </p:nvGrpSpPr>
        <p:grpSpPr>
          <a:xfrm>
            <a:off x="51" y="-2132"/>
            <a:ext cx="9150113" cy="5145632"/>
            <a:chOff x="0" y="-2842"/>
            <a:chExt cx="12204917" cy="6860842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6A96BDDE-D946-4B80-A778-F357F1FBA6E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6AE91FD-9CA4-4132-9C52-5D2D44AD2054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5D0B249-0976-4064-9B1A-DC3BA92C40BC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C6BE08D-D579-4230-8D31-36D916641AA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91E5FD8-99CA-4567-BCAD-B9E7F8EFAC64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18EA808-225E-41F2-80E7-91424B4DD3CF}"/>
                </a:ext>
              </a:extLst>
            </p:cNvPr>
            <p:cNvSpPr/>
            <p:nvPr userDrawn="1"/>
          </p:nvSpPr>
          <p:spPr>
            <a:xfrm>
              <a:off x="0" y="6557831"/>
              <a:ext cx="12196763" cy="30016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0C1C451F-BA29-4D7F-990E-47D153F2940B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E73EEB1-9961-4086-9636-A65D0BC0A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801" y="4344628"/>
            <a:ext cx="7116375" cy="244466"/>
          </a:xfrm>
        </p:spPr>
        <p:txBody>
          <a:bodyPr/>
          <a:lstStyle>
            <a:lvl1pPr>
              <a:defRPr sz="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Source..</a:t>
            </a:r>
          </a:p>
        </p:txBody>
      </p:sp>
    </p:spTree>
    <p:extLst>
      <p:ext uri="{BB962C8B-B14F-4D97-AF65-F5344CB8AC3E}">
        <p14:creationId xmlns:p14="http://schemas.microsoft.com/office/powerpoint/2010/main" val="1628927364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72A-AC8C-449B-8E1D-F25919AC77DC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E00A950-AAAB-4457-A148-ADF47DBA9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801" y="4344628"/>
            <a:ext cx="7116375" cy="244466"/>
          </a:xfrm>
        </p:spPr>
        <p:txBody>
          <a:bodyPr/>
          <a:lstStyle>
            <a:lvl1pPr>
              <a:defRPr sz="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Source..</a:t>
            </a: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48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8439"/>
          <a:lstStyle>
            <a:lvl1pPr marL="0" marR="0" indent="0" algn="ctr" defTabSz="267978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7978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51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840306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486000" y="1076452"/>
            <a:ext cx="8229600" cy="2955925"/>
          </a:xfrm>
          <a:prstGeom prst="rect">
            <a:avLst/>
          </a:prstGeom>
        </p:spPr>
        <p:txBody>
          <a:bodyPr/>
          <a:lstStyle>
            <a:lvl4pPr marL="911244" indent="-229412">
              <a:defRPr/>
            </a:lvl4pPr>
            <a:lvl5pPr marL="1252959" indent="-22623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9432" y="4781550"/>
            <a:ext cx="6073775" cy="76200"/>
          </a:xfrm>
        </p:spPr>
        <p:txBody>
          <a:bodyPr/>
          <a:lstStyle>
            <a:lvl1pPr>
              <a:buFontTx/>
              <a:buNone/>
              <a:defRPr sz="500"/>
            </a:lvl1pPr>
            <a:lvl2pPr marL="93352" indent="0">
              <a:buFontTx/>
              <a:buNone/>
              <a:defRPr sz="500"/>
            </a:lvl2pPr>
            <a:lvl3pPr marL="398654" indent="0">
              <a:buFontTx/>
              <a:buNone/>
              <a:defRPr sz="500"/>
            </a:lvl3pPr>
            <a:lvl4pPr marL="681881" indent="0">
              <a:buFontTx/>
              <a:buNone/>
              <a:defRPr sz="500"/>
            </a:lvl4pPr>
            <a:lvl5pPr marL="1026721" indent="0">
              <a:buFontTx/>
              <a:buNone/>
              <a:defRPr sz="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14822" y="105052"/>
            <a:ext cx="312378" cy="10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B7CB-78CF-4FF0-86EA-2C986BE2D993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173009" y="103909"/>
            <a:ext cx="2900363" cy="10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7187154" y="103909"/>
            <a:ext cx="1201738" cy="10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9AF6-C1F0-409C-9422-9A3830EC7637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6511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C48A9BF-CABA-4DD9-B7E0-979177E6AA7F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2397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B711-376D-44B0-9F0E-432C58A1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8254C-EBAE-40D3-9DA0-43E52B9F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840-0029-4004-B12A-60AC4448B0CC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E74F2B-90F2-4481-B465-6F615782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960B6-DA55-4D94-9E0A-23E49CDD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004F-4CC6-40C9-B0B5-510548401FB5}" type="slidenum">
              <a:rPr lang="nl-NL">
                <a:solidFill>
                  <a:srgbClr val="82786F"/>
                </a:solidFill>
              </a:rPr>
              <a:pPr/>
              <a:t>‹#›</a:t>
            </a:fld>
            <a:endParaRPr lang="nl-NL">
              <a:solidFill>
                <a:srgbClr val="82786F"/>
              </a:solidFill>
            </a:endParaRP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9220568E-ACDC-4B27-8BD6-3C376493C4C7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86749" y="1354548"/>
            <a:ext cx="7969847" cy="2802695"/>
          </a:xfrm>
          <a:solidFill>
            <a:schemeClr val="accent6">
              <a:lumMod val="20000"/>
              <a:lumOff val="80000"/>
            </a:schemeClr>
          </a:solidFill>
        </p:spPr>
        <p:txBody>
          <a:bodyPr tIns="968439"/>
          <a:lstStyle>
            <a:lvl1pPr marL="0" marR="0" indent="0" algn="ctr" defTabSz="267978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900" i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267978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17" name="GRID" hidden="1">
            <a:extLst>
              <a:ext uri="{FF2B5EF4-FFF2-40B4-BE49-F238E27FC236}">
                <a16:creationId xmlns:a16="http://schemas.microsoft.com/office/drawing/2014/main" id="{E496D89C-7218-4922-924F-078D0382741A}"/>
              </a:ext>
            </a:extLst>
          </p:cNvPr>
          <p:cNvGrpSpPr/>
          <p:nvPr userDrawn="1"/>
        </p:nvGrpSpPr>
        <p:grpSpPr>
          <a:xfrm>
            <a:off x="51" y="-2132"/>
            <a:ext cx="9150113" cy="5145632"/>
            <a:chOff x="0" y="-2842"/>
            <a:chExt cx="12204917" cy="686084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EB3AF09-C250-45CD-9F7B-7E523C14D5B3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36A2FFB-EA80-4ED1-9BFE-A4FB034B987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F8ADCF9-E971-4E5A-8038-365E0C0560E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5AB81FF-55D5-4029-95F4-B1B6E8227E85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4FB12606-91C3-432A-AF13-5B9263BB11C9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A84FD87C-D266-4ED8-927C-509CEC002BC6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F095409B-0775-4ECA-BEE1-0D712948A4B5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129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4104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image" Target="../media/image7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image" Target="../media/image6.jpe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" Target="../slides/slide4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926" y="-259308"/>
            <a:ext cx="27671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4827">
              <a:defRPr sz="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 smtClean="0">
                <a:solidFill>
                  <a:srgbClr val="82786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7081" y="1354535"/>
            <a:ext cx="7969847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87078" y="515970"/>
            <a:ext cx="796984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</a:t>
            </a:r>
            <a:br>
              <a:rPr lang="en-US" altLang="en-US" dirty="0"/>
            </a:br>
            <a:r>
              <a:rPr lang="en-US" altLang="en-US" dirty="0"/>
              <a:t>edit Master</a:t>
            </a:r>
            <a:br>
              <a:rPr lang="en-US" altLang="en-US" dirty="0"/>
            </a:br>
            <a:r>
              <a:rPr lang="en-US" altLang="en-US" dirty="0"/>
              <a:t>title style</a:t>
            </a:r>
            <a:endParaRPr lang="en-GB" alt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72" y="5355095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7073" y="5476144"/>
            <a:ext cx="95515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0B4F8-E02D-4DE7-B00C-5608A4525793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2" name="Afbeelding 1">
            <a:hlinkClick r:id="" action="ppaction://noaction"/>
            <a:extLst>
              <a:ext uri="{FF2B5EF4-FFF2-40B4-BE49-F238E27FC236}">
                <a16:creationId xmlns:a16="http://schemas.microsoft.com/office/drawing/2014/main" id="{0A3C7552-D3AD-4670-B919-01D9DB109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grpSp>
        <p:nvGrpSpPr>
          <p:cNvPr id="19" name="Kleuren">
            <a:extLst>
              <a:ext uri="{FF2B5EF4-FFF2-40B4-BE49-F238E27FC236}">
                <a16:creationId xmlns:a16="http://schemas.microsoft.com/office/drawing/2014/main" id="{D17B76BA-A6ED-49DB-9773-55C6BCFD593E}"/>
              </a:ext>
            </a:extLst>
          </p:cNvPr>
          <p:cNvGrpSpPr/>
          <p:nvPr userDrawn="1"/>
        </p:nvGrpSpPr>
        <p:grpSpPr>
          <a:xfrm>
            <a:off x="7164" y="-148104"/>
            <a:ext cx="1299045" cy="108294"/>
            <a:chOff x="3767356" y="-295188"/>
            <a:chExt cx="1732737" cy="14439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C27AAEB-D033-4640-AC10-BF2DC7BD6FA0}"/>
                </a:ext>
              </a:extLst>
            </p:cNvPr>
            <p:cNvSpPr/>
            <p:nvPr/>
          </p:nvSpPr>
          <p:spPr>
            <a:xfrm>
              <a:off x="3767356" y="-295188"/>
              <a:ext cx="144000" cy="144392"/>
            </a:xfrm>
            <a:prstGeom prst="rect">
              <a:avLst/>
            </a:prstGeom>
            <a:solidFill>
              <a:srgbClr val="3F9C3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8834615-0D40-4307-94C0-C264029D3DE6}"/>
                </a:ext>
              </a:extLst>
            </p:cNvPr>
            <p:cNvSpPr/>
            <p:nvPr/>
          </p:nvSpPr>
          <p:spPr>
            <a:xfrm>
              <a:off x="3994318" y="-295188"/>
              <a:ext cx="144000" cy="144392"/>
            </a:xfrm>
            <a:prstGeom prst="rect">
              <a:avLst/>
            </a:prstGeom>
            <a:solidFill>
              <a:srgbClr val="739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0B2C18-22E6-4D19-ABE4-BF52429AD884}"/>
                </a:ext>
              </a:extLst>
            </p:cNvPr>
            <p:cNvSpPr/>
            <p:nvPr/>
          </p:nvSpPr>
          <p:spPr>
            <a:xfrm>
              <a:off x="4221280" y="-295188"/>
              <a:ext cx="144000" cy="144392"/>
            </a:xfrm>
            <a:prstGeom prst="rect">
              <a:avLst/>
            </a:prstGeom>
            <a:solidFill>
              <a:srgbClr val="C9DD0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23C4A32-5E0D-46FD-B07F-3AC6B1BE9018}"/>
                </a:ext>
              </a:extLst>
            </p:cNvPr>
            <p:cNvSpPr/>
            <p:nvPr/>
          </p:nvSpPr>
          <p:spPr>
            <a:xfrm>
              <a:off x="4448242" y="-295188"/>
              <a:ext cx="144000" cy="144392"/>
            </a:xfrm>
            <a:prstGeom prst="rect">
              <a:avLst/>
            </a:prstGeom>
            <a:solidFill>
              <a:srgbClr val="007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939DB55-477C-4D39-AAFD-66436975FCC2}"/>
                </a:ext>
              </a:extLst>
            </p:cNvPr>
            <p:cNvSpPr/>
            <p:nvPr/>
          </p:nvSpPr>
          <p:spPr>
            <a:xfrm>
              <a:off x="4675204" y="-295188"/>
              <a:ext cx="144000" cy="144392"/>
            </a:xfrm>
            <a:prstGeom prst="rect">
              <a:avLst/>
            </a:prstGeom>
            <a:solidFill>
              <a:srgbClr val="72B5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ADC8C0-6FF9-441F-8CCC-60C00BF901A9}"/>
                </a:ext>
              </a:extLst>
            </p:cNvPr>
            <p:cNvSpPr/>
            <p:nvPr/>
          </p:nvSpPr>
          <p:spPr>
            <a:xfrm>
              <a:off x="4902166" y="-295188"/>
              <a:ext cx="144000" cy="144392"/>
            </a:xfrm>
            <a:prstGeom prst="rect">
              <a:avLst/>
            </a:prstGeom>
            <a:solidFill>
              <a:srgbClr val="C2DE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473DCD-656D-4F14-A1D3-AB6E575478A5}"/>
                </a:ext>
              </a:extLst>
            </p:cNvPr>
            <p:cNvSpPr/>
            <p:nvPr/>
          </p:nvSpPr>
          <p:spPr>
            <a:xfrm>
              <a:off x="5129128" y="-295188"/>
              <a:ext cx="144000" cy="144392"/>
            </a:xfrm>
            <a:prstGeom prst="rect">
              <a:avLst/>
            </a:prstGeom>
            <a:solidFill>
              <a:srgbClr val="D47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0913F74-41C4-4BB6-A9D4-814E363C069D}"/>
                </a:ext>
              </a:extLst>
            </p:cNvPr>
            <p:cNvSpPr/>
            <p:nvPr/>
          </p:nvSpPr>
          <p:spPr>
            <a:xfrm>
              <a:off x="5356093" y="-295188"/>
              <a:ext cx="144000" cy="144392"/>
            </a:xfrm>
            <a:prstGeom prst="rect">
              <a:avLst/>
            </a:prstGeom>
            <a:solidFill>
              <a:srgbClr val="EAAB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7A02ACBB-C2A7-4870-B3AF-30C8ECB82B06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727FF35-03D2-4BB6-B38B-313266AD4D4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7196F10-56E4-4631-B227-33C5AFE2892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DBF7CEC-D37B-49D9-B2AF-E0505E45444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7A4B1C7-212E-4D3D-B6D9-0C522B2D2BCE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3E7A771-0BB0-4A2D-B24B-84AC7A09FADF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FFC2227-CF51-4C23-A97C-5AFCDE364537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117B6D-3E74-439B-BA42-DF91C2A56319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2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898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00" b="1" kern="1200" spc="-22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5pPr>
      <a:lvl6pPr marL="341624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6pPr>
      <a:lvl7pPr marL="683305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7pPr>
      <a:lvl8pPr marL="1024920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8pPr>
      <a:lvl9pPr marL="1366588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9pPr>
    </p:titleStyle>
    <p:bodyStyle>
      <a:lvl1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99501" indent="-199501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250" indent="-137755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Tx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82786F"/>
        </a:buClr>
        <a:buFont typeface="Verdana" panose="020B0604030504040204" pitchFamily="34" charset="0"/>
        <a:buNone/>
        <a:defRPr sz="12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001423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012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677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320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956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2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30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92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588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21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83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492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127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83" userDrawn="1">
          <p15:clr>
            <a:srgbClr val="F26B43"/>
          </p15:clr>
        </p15:guide>
        <p15:guide id="2" pos="644" userDrawn="1">
          <p15:clr>
            <a:srgbClr val="F26B43"/>
          </p15:clr>
        </p15:guide>
        <p15:guide id="3" pos="9604" userDrawn="1">
          <p15:clr>
            <a:srgbClr val="F26B43"/>
          </p15:clr>
        </p15:guide>
        <p15:guide id="4" orient="horz" pos="14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0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  <a:ea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2"/>
            <a:ext cx="8510400" cy="2955790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0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6" y="103907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  <a:ea typeface="ＭＳ Ｐゴシック" charset="0"/>
              </a:rPr>
              <a:t>Masterclass Novo Nordisk</a:t>
            </a:r>
            <a:endParaRPr lang="en-GB" dirty="0">
              <a:solidFill>
                <a:srgbClr val="82786F"/>
              </a:solidFill>
              <a:ea typeface="ＭＳ Ｐゴシック" charset="0"/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3" y="103907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32C31A95-807F-47AF-9A08-5E8E35B9DB8D}" type="datetime4">
              <a:rPr lang="nl-NL" smtClean="0">
                <a:solidFill>
                  <a:srgbClr val="82786F"/>
                </a:solidFill>
                <a:ea typeface="ＭＳ Ｐゴシック" charset="0"/>
              </a:rPr>
              <a:t>14 september 2020</a:t>
            </a:fld>
            <a:endParaRPr lang="en-GB" dirty="0">
              <a:solidFill>
                <a:srgbClr val="82786F"/>
              </a:solidFill>
              <a:ea typeface="ＭＳ Ｐゴシック" charset="0"/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8" r:id="rId30"/>
    <p:sldLayoutId id="2147483779" r:id="rId31"/>
    <p:sldLayoutId id="2147483780" r:id="rId32"/>
    <p:sldLayoutId id="2147483782" r:id="rId33"/>
    <p:sldLayoutId id="2147483783" r:id="rId34"/>
    <p:sldLayoutId id="2147483784" r:id="rId35"/>
    <p:sldLayoutId id="2147483785" r:id="rId36"/>
    <p:sldLayoutId id="2147483787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926" y="-259308"/>
            <a:ext cx="27671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5219">
              <a:defRPr sz="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 smtClean="0">
                <a:solidFill>
                  <a:srgbClr val="82786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7081" y="1354535"/>
            <a:ext cx="7969847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87078" y="515961"/>
            <a:ext cx="796984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</a:t>
            </a:r>
            <a:br>
              <a:rPr lang="en-US" altLang="en-US" dirty="0"/>
            </a:br>
            <a:r>
              <a:rPr lang="en-US" altLang="en-US" dirty="0"/>
              <a:t>edit Master</a:t>
            </a:r>
            <a:br>
              <a:rPr lang="en-US" altLang="en-US" dirty="0"/>
            </a:br>
            <a:r>
              <a:rPr lang="en-US" altLang="en-US" dirty="0"/>
              <a:t>title style</a:t>
            </a:r>
            <a:endParaRPr lang="en-GB" alt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72" y="5545438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7162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7073" y="5666485"/>
            <a:ext cx="95515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7162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018B8-0264-4D57-BA18-BF779FCB30D2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2" name="Afbeelding 1">
            <a:hlinkClick r:id="" action="ppaction://noaction"/>
            <a:extLst>
              <a:ext uri="{FF2B5EF4-FFF2-40B4-BE49-F238E27FC236}">
                <a16:creationId xmlns:a16="http://schemas.microsoft.com/office/drawing/2014/main" id="{0A3C7552-D3AD-4670-B919-01D9DB1095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grpSp>
        <p:nvGrpSpPr>
          <p:cNvPr id="19" name="Kleuren">
            <a:extLst>
              <a:ext uri="{FF2B5EF4-FFF2-40B4-BE49-F238E27FC236}">
                <a16:creationId xmlns:a16="http://schemas.microsoft.com/office/drawing/2014/main" id="{D17B76BA-A6ED-49DB-9773-55C6BCFD593E}"/>
              </a:ext>
            </a:extLst>
          </p:cNvPr>
          <p:cNvGrpSpPr/>
          <p:nvPr userDrawn="1"/>
        </p:nvGrpSpPr>
        <p:grpSpPr>
          <a:xfrm>
            <a:off x="7155" y="-148104"/>
            <a:ext cx="1299045" cy="108294"/>
            <a:chOff x="3767356" y="-295188"/>
            <a:chExt cx="1732737" cy="14439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C27AAEB-D033-4640-AC10-BF2DC7BD6FA0}"/>
                </a:ext>
              </a:extLst>
            </p:cNvPr>
            <p:cNvSpPr/>
            <p:nvPr/>
          </p:nvSpPr>
          <p:spPr>
            <a:xfrm>
              <a:off x="3767356" y="-295188"/>
              <a:ext cx="144000" cy="144392"/>
            </a:xfrm>
            <a:prstGeom prst="rect">
              <a:avLst/>
            </a:prstGeom>
            <a:solidFill>
              <a:srgbClr val="3F9C3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8834615-0D40-4307-94C0-C264029D3DE6}"/>
                </a:ext>
              </a:extLst>
            </p:cNvPr>
            <p:cNvSpPr/>
            <p:nvPr/>
          </p:nvSpPr>
          <p:spPr>
            <a:xfrm>
              <a:off x="3994318" y="-295188"/>
              <a:ext cx="144000" cy="144392"/>
            </a:xfrm>
            <a:prstGeom prst="rect">
              <a:avLst/>
            </a:prstGeom>
            <a:solidFill>
              <a:srgbClr val="739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0B2C18-22E6-4D19-ABE4-BF52429AD884}"/>
                </a:ext>
              </a:extLst>
            </p:cNvPr>
            <p:cNvSpPr/>
            <p:nvPr/>
          </p:nvSpPr>
          <p:spPr>
            <a:xfrm>
              <a:off x="4221280" y="-295188"/>
              <a:ext cx="144000" cy="144392"/>
            </a:xfrm>
            <a:prstGeom prst="rect">
              <a:avLst/>
            </a:prstGeom>
            <a:solidFill>
              <a:srgbClr val="C9DD0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23C4A32-5E0D-46FD-B07F-3AC6B1BE9018}"/>
                </a:ext>
              </a:extLst>
            </p:cNvPr>
            <p:cNvSpPr/>
            <p:nvPr/>
          </p:nvSpPr>
          <p:spPr>
            <a:xfrm>
              <a:off x="4448242" y="-295188"/>
              <a:ext cx="144000" cy="144392"/>
            </a:xfrm>
            <a:prstGeom prst="rect">
              <a:avLst/>
            </a:prstGeom>
            <a:solidFill>
              <a:srgbClr val="007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939DB55-477C-4D39-AAFD-66436975FCC2}"/>
                </a:ext>
              </a:extLst>
            </p:cNvPr>
            <p:cNvSpPr/>
            <p:nvPr/>
          </p:nvSpPr>
          <p:spPr>
            <a:xfrm>
              <a:off x="4675204" y="-295188"/>
              <a:ext cx="144000" cy="144392"/>
            </a:xfrm>
            <a:prstGeom prst="rect">
              <a:avLst/>
            </a:prstGeom>
            <a:solidFill>
              <a:srgbClr val="72B5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ADC8C0-6FF9-441F-8CCC-60C00BF901A9}"/>
                </a:ext>
              </a:extLst>
            </p:cNvPr>
            <p:cNvSpPr/>
            <p:nvPr/>
          </p:nvSpPr>
          <p:spPr>
            <a:xfrm>
              <a:off x="4902166" y="-295188"/>
              <a:ext cx="144000" cy="144392"/>
            </a:xfrm>
            <a:prstGeom prst="rect">
              <a:avLst/>
            </a:prstGeom>
            <a:solidFill>
              <a:srgbClr val="C2DE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473DCD-656D-4F14-A1D3-AB6E575478A5}"/>
                </a:ext>
              </a:extLst>
            </p:cNvPr>
            <p:cNvSpPr/>
            <p:nvPr/>
          </p:nvSpPr>
          <p:spPr>
            <a:xfrm>
              <a:off x="5129128" y="-295188"/>
              <a:ext cx="144000" cy="144392"/>
            </a:xfrm>
            <a:prstGeom prst="rect">
              <a:avLst/>
            </a:prstGeom>
            <a:solidFill>
              <a:srgbClr val="D47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0913F74-41C4-4BB6-A9D4-814E363C069D}"/>
                </a:ext>
              </a:extLst>
            </p:cNvPr>
            <p:cNvSpPr/>
            <p:nvPr/>
          </p:nvSpPr>
          <p:spPr>
            <a:xfrm>
              <a:off x="5356093" y="-295188"/>
              <a:ext cx="144000" cy="144392"/>
            </a:xfrm>
            <a:prstGeom prst="rect">
              <a:avLst/>
            </a:prstGeom>
            <a:solidFill>
              <a:srgbClr val="EAAB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7A02ACBB-C2A7-4870-B3AF-30C8ECB82B06}"/>
              </a:ext>
            </a:extLst>
          </p:cNvPr>
          <p:cNvGrpSpPr/>
          <p:nvPr userDrawn="1"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727FF35-03D2-4BB6-B38B-313266AD4D4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7196F10-56E4-4631-B227-33C5AFE2892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DBF7CEC-D37B-49D9-B2AF-E0505E45444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7A4B1C7-212E-4D3D-B6D9-0C522B2D2BCE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3E7A771-0BB0-4A2D-B24B-84AC7A09FADF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FFC2227-CF51-4C23-A97C-5AFCDE364537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117B6D-3E74-439B-BA42-DF91C2A56319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1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46" r:id="rId11"/>
    <p:sldLayoutId id="2147483899" r:id="rId12"/>
    <p:sldLayoutId id="2147483925" r:id="rId13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00" b="1" kern="1200" spc="-22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5pPr>
      <a:lvl6pPr marL="341831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6pPr>
      <a:lvl7pPr marL="683710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7pPr>
      <a:lvl8pPr marL="1025540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8pPr>
      <a:lvl9pPr marL="1367408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9pPr>
    </p:titleStyle>
    <p:bodyStyle>
      <a:lvl1pPr marL="0" indent="0" algn="l" defTabSz="26853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99618" indent="-199618" algn="l" defTabSz="26853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453" indent="-137836" algn="l" defTabSz="26853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Tx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853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82786F"/>
        </a:buClr>
        <a:buFont typeface="Verdana" panose="020B0604030504040204" pitchFamily="34" charset="0"/>
        <a:buNone/>
        <a:defRPr sz="12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26853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001423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144" indent="-170903" algn="l" defTabSz="6837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011" indent="-170903" algn="l" defTabSz="6837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59" indent="-170903" algn="l" defTabSz="6837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01" indent="-170903" algn="l" defTabSz="68371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831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710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40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408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240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067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926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773" algn="l" defTabSz="6837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83">
          <p15:clr>
            <a:srgbClr val="F26B43"/>
          </p15:clr>
        </p15:guide>
        <p15:guide id="2" pos="644">
          <p15:clr>
            <a:srgbClr val="F26B43"/>
          </p15:clr>
        </p15:guide>
        <p15:guide id="3" pos="9604">
          <p15:clr>
            <a:srgbClr val="F26B43"/>
          </p15:clr>
        </p15:guide>
        <p15:guide id="4" orient="horz" pos="14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05052"/>
            <a:ext cx="31237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4903" eaLnBrk="1" hangingPunct="1">
              <a:defRPr sz="600" b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312224"/>
            <a:ext cx="8510400" cy="2955790"/>
          </a:xfrm>
          <a:prstGeom prst="rect">
            <a:avLst/>
          </a:prstGeom>
        </p:spPr>
        <p:txBody>
          <a:bodyPr vert="horz" lIns="0" tIns="0" rIns="215238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515422"/>
            <a:ext cx="8510400" cy="3914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3007" y="103909"/>
            <a:ext cx="2900363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82786F"/>
                </a:solidFill>
              </a:rPr>
              <a:t>Masterclass Novo Nordisk</a:t>
            </a:r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03909"/>
            <a:ext cx="12017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5936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3F5E7D-8125-45B8-B32B-D900109784C9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4286053"/>
            <a:ext cx="800022" cy="6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104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3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5" r:id="rId32"/>
  </p:sldLayoutIdLst>
  <p:transition spd="med">
    <p:fade/>
  </p:transition>
  <p:hf sldNum="0" hdr="0" ftr="0" dt="0"/>
  <p:txStyles>
    <p:titleStyle>
      <a:lvl1pPr algn="l" defTabSz="91129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4197" indent="-264197" algn="l" defTabSz="91129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4739" indent="-270545" algn="l" defTabSz="91129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5284" indent="-270545" algn="l" defTabSz="91129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2476" indent="-177188" algn="l" defTabSz="91129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3019" indent="-183537" algn="l" defTabSz="91129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6045" indent="-227835" algn="l" defTabSz="911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703" indent="-227835" algn="l" defTabSz="911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362" indent="-227835" algn="l" defTabSz="911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002" indent="-227835" algn="l" defTabSz="911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70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90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40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86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27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74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31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180" algn="l" defTabSz="911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926" y="-259308"/>
            <a:ext cx="27671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4827">
              <a:defRPr sz="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 smtClean="0">
                <a:solidFill>
                  <a:srgbClr val="82786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7081" y="1354535"/>
            <a:ext cx="7969847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87078" y="515970"/>
            <a:ext cx="796984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</a:t>
            </a:r>
            <a:br>
              <a:rPr lang="en-US" altLang="en-US" dirty="0"/>
            </a:br>
            <a:r>
              <a:rPr lang="en-US" altLang="en-US" dirty="0"/>
              <a:t>edit Master</a:t>
            </a:r>
            <a:br>
              <a:rPr lang="en-US" altLang="en-US" dirty="0"/>
            </a:br>
            <a:r>
              <a:rPr lang="en-US" altLang="en-US" dirty="0"/>
              <a:t>title style</a:t>
            </a:r>
            <a:endParaRPr lang="en-GB" alt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72" y="5355095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7073" y="5476144"/>
            <a:ext cx="95515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0B4F8-E02D-4DE7-B00C-5608A4525793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grpSp>
        <p:nvGrpSpPr>
          <p:cNvPr id="19" name="Kleuren">
            <a:extLst>
              <a:ext uri="{FF2B5EF4-FFF2-40B4-BE49-F238E27FC236}">
                <a16:creationId xmlns:a16="http://schemas.microsoft.com/office/drawing/2014/main" id="{D17B76BA-A6ED-49DB-9773-55C6BCFD593E}"/>
              </a:ext>
            </a:extLst>
          </p:cNvPr>
          <p:cNvGrpSpPr/>
          <p:nvPr userDrawn="1"/>
        </p:nvGrpSpPr>
        <p:grpSpPr>
          <a:xfrm>
            <a:off x="7164" y="-148104"/>
            <a:ext cx="1299045" cy="108294"/>
            <a:chOff x="3767356" y="-295188"/>
            <a:chExt cx="1732737" cy="14439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C27AAEB-D033-4640-AC10-BF2DC7BD6FA0}"/>
                </a:ext>
              </a:extLst>
            </p:cNvPr>
            <p:cNvSpPr/>
            <p:nvPr/>
          </p:nvSpPr>
          <p:spPr>
            <a:xfrm>
              <a:off x="3767356" y="-295188"/>
              <a:ext cx="144000" cy="144392"/>
            </a:xfrm>
            <a:prstGeom prst="rect">
              <a:avLst/>
            </a:prstGeom>
            <a:solidFill>
              <a:srgbClr val="3F9C3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8834615-0D40-4307-94C0-C264029D3DE6}"/>
                </a:ext>
              </a:extLst>
            </p:cNvPr>
            <p:cNvSpPr/>
            <p:nvPr/>
          </p:nvSpPr>
          <p:spPr>
            <a:xfrm>
              <a:off x="3994318" y="-295188"/>
              <a:ext cx="144000" cy="144392"/>
            </a:xfrm>
            <a:prstGeom prst="rect">
              <a:avLst/>
            </a:prstGeom>
            <a:solidFill>
              <a:srgbClr val="739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0B2C18-22E6-4D19-ABE4-BF52429AD884}"/>
                </a:ext>
              </a:extLst>
            </p:cNvPr>
            <p:cNvSpPr/>
            <p:nvPr/>
          </p:nvSpPr>
          <p:spPr>
            <a:xfrm>
              <a:off x="4221280" y="-295188"/>
              <a:ext cx="144000" cy="144392"/>
            </a:xfrm>
            <a:prstGeom prst="rect">
              <a:avLst/>
            </a:prstGeom>
            <a:solidFill>
              <a:srgbClr val="C9DD0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23C4A32-5E0D-46FD-B07F-3AC6B1BE9018}"/>
                </a:ext>
              </a:extLst>
            </p:cNvPr>
            <p:cNvSpPr/>
            <p:nvPr/>
          </p:nvSpPr>
          <p:spPr>
            <a:xfrm>
              <a:off x="4448242" y="-295188"/>
              <a:ext cx="144000" cy="144392"/>
            </a:xfrm>
            <a:prstGeom prst="rect">
              <a:avLst/>
            </a:prstGeom>
            <a:solidFill>
              <a:srgbClr val="007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939DB55-477C-4D39-AAFD-66436975FCC2}"/>
                </a:ext>
              </a:extLst>
            </p:cNvPr>
            <p:cNvSpPr/>
            <p:nvPr/>
          </p:nvSpPr>
          <p:spPr>
            <a:xfrm>
              <a:off x="4675204" y="-295188"/>
              <a:ext cx="144000" cy="144392"/>
            </a:xfrm>
            <a:prstGeom prst="rect">
              <a:avLst/>
            </a:prstGeom>
            <a:solidFill>
              <a:srgbClr val="72B5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ADC8C0-6FF9-441F-8CCC-60C00BF901A9}"/>
                </a:ext>
              </a:extLst>
            </p:cNvPr>
            <p:cNvSpPr/>
            <p:nvPr/>
          </p:nvSpPr>
          <p:spPr>
            <a:xfrm>
              <a:off x="4902166" y="-295188"/>
              <a:ext cx="144000" cy="144392"/>
            </a:xfrm>
            <a:prstGeom prst="rect">
              <a:avLst/>
            </a:prstGeom>
            <a:solidFill>
              <a:srgbClr val="C2DE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473DCD-656D-4F14-A1D3-AB6E575478A5}"/>
                </a:ext>
              </a:extLst>
            </p:cNvPr>
            <p:cNvSpPr/>
            <p:nvPr/>
          </p:nvSpPr>
          <p:spPr>
            <a:xfrm>
              <a:off x="5129128" y="-295188"/>
              <a:ext cx="144000" cy="144392"/>
            </a:xfrm>
            <a:prstGeom prst="rect">
              <a:avLst/>
            </a:prstGeom>
            <a:solidFill>
              <a:srgbClr val="D47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0913F74-41C4-4BB6-A9D4-814E363C069D}"/>
                </a:ext>
              </a:extLst>
            </p:cNvPr>
            <p:cNvSpPr/>
            <p:nvPr/>
          </p:nvSpPr>
          <p:spPr>
            <a:xfrm>
              <a:off x="5356093" y="-295188"/>
              <a:ext cx="144000" cy="144392"/>
            </a:xfrm>
            <a:prstGeom prst="rect">
              <a:avLst/>
            </a:prstGeom>
            <a:solidFill>
              <a:srgbClr val="EAAB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7A02ACBB-C2A7-4870-B3AF-30C8ECB82B06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727FF35-03D2-4BB6-B38B-313266AD4D4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7196F10-56E4-4631-B227-33C5AFE2892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DBF7CEC-D37B-49D9-B2AF-E0505E45444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7A4B1C7-212E-4D3D-B6D9-0C522B2D2BCE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3E7A771-0BB0-4A2D-B24B-84AC7A09FADF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FFC2227-CF51-4C23-A97C-5AFCDE364537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117B6D-3E74-439B-BA42-DF91C2A56319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7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/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00" b="1" kern="1200" spc="-22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5pPr>
      <a:lvl6pPr marL="341624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6pPr>
      <a:lvl7pPr marL="683305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7pPr>
      <a:lvl8pPr marL="1024920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8pPr>
      <a:lvl9pPr marL="1366588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9pPr>
    </p:titleStyle>
    <p:bodyStyle>
      <a:lvl1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99501" indent="-199501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250" indent="-137755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Tx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82786F"/>
        </a:buClr>
        <a:buFont typeface="Verdana" panose="020B0604030504040204" pitchFamily="34" charset="0"/>
        <a:buNone/>
        <a:defRPr sz="12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001423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012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677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320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956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2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30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92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588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21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83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492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127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83">
          <p15:clr>
            <a:srgbClr val="F26B43"/>
          </p15:clr>
        </p15:guide>
        <p15:guide id="2" pos="644">
          <p15:clr>
            <a:srgbClr val="F26B43"/>
          </p15:clr>
        </p15:guide>
        <p15:guide id="3" pos="9604">
          <p15:clr>
            <a:srgbClr val="F26B43"/>
          </p15:clr>
        </p15:guide>
        <p15:guide id="4" orient="horz" pos="146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926" y="-259308"/>
            <a:ext cx="27671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4827">
              <a:defRPr sz="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 smtClean="0">
                <a:solidFill>
                  <a:srgbClr val="82786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7081" y="1354535"/>
            <a:ext cx="7969847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87078" y="515970"/>
            <a:ext cx="796984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</a:t>
            </a:r>
            <a:br>
              <a:rPr lang="en-US" altLang="en-US" dirty="0"/>
            </a:br>
            <a:r>
              <a:rPr lang="en-US" altLang="en-US" dirty="0"/>
              <a:t>edit Master</a:t>
            </a:r>
            <a:br>
              <a:rPr lang="en-US" altLang="en-US" dirty="0"/>
            </a:br>
            <a:r>
              <a:rPr lang="en-US" altLang="en-US" dirty="0"/>
              <a:t>title style</a:t>
            </a:r>
            <a:endParaRPr lang="en-GB" alt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72" y="5355095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7073" y="5476144"/>
            <a:ext cx="95515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6768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0B4F8-E02D-4DE7-B00C-5608A4525793}" type="datetime4">
              <a:rPr lang="nl-NL" smtClean="0">
                <a:solidFill>
                  <a:srgbClr val="82786F"/>
                </a:solidFill>
              </a:r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grpSp>
        <p:nvGrpSpPr>
          <p:cNvPr id="19" name="Kleuren">
            <a:extLst>
              <a:ext uri="{FF2B5EF4-FFF2-40B4-BE49-F238E27FC236}">
                <a16:creationId xmlns:a16="http://schemas.microsoft.com/office/drawing/2014/main" id="{D17B76BA-A6ED-49DB-9773-55C6BCFD593E}"/>
              </a:ext>
            </a:extLst>
          </p:cNvPr>
          <p:cNvGrpSpPr/>
          <p:nvPr userDrawn="1"/>
        </p:nvGrpSpPr>
        <p:grpSpPr>
          <a:xfrm>
            <a:off x="7164" y="-148104"/>
            <a:ext cx="1299045" cy="108294"/>
            <a:chOff x="3767356" y="-295188"/>
            <a:chExt cx="1732737" cy="14439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C27AAEB-D033-4640-AC10-BF2DC7BD6FA0}"/>
                </a:ext>
              </a:extLst>
            </p:cNvPr>
            <p:cNvSpPr/>
            <p:nvPr/>
          </p:nvSpPr>
          <p:spPr>
            <a:xfrm>
              <a:off x="3767356" y="-295188"/>
              <a:ext cx="144000" cy="144392"/>
            </a:xfrm>
            <a:prstGeom prst="rect">
              <a:avLst/>
            </a:prstGeom>
            <a:solidFill>
              <a:srgbClr val="3F9C3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8834615-0D40-4307-94C0-C264029D3DE6}"/>
                </a:ext>
              </a:extLst>
            </p:cNvPr>
            <p:cNvSpPr/>
            <p:nvPr/>
          </p:nvSpPr>
          <p:spPr>
            <a:xfrm>
              <a:off x="3994318" y="-295188"/>
              <a:ext cx="144000" cy="144392"/>
            </a:xfrm>
            <a:prstGeom prst="rect">
              <a:avLst/>
            </a:prstGeom>
            <a:solidFill>
              <a:srgbClr val="739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0B2C18-22E6-4D19-ABE4-BF52429AD884}"/>
                </a:ext>
              </a:extLst>
            </p:cNvPr>
            <p:cNvSpPr/>
            <p:nvPr/>
          </p:nvSpPr>
          <p:spPr>
            <a:xfrm>
              <a:off x="4221280" y="-295188"/>
              <a:ext cx="144000" cy="144392"/>
            </a:xfrm>
            <a:prstGeom prst="rect">
              <a:avLst/>
            </a:prstGeom>
            <a:solidFill>
              <a:srgbClr val="C9DD0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23C4A32-5E0D-46FD-B07F-3AC6B1BE9018}"/>
                </a:ext>
              </a:extLst>
            </p:cNvPr>
            <p:cNvSpPr/>
            <p:nvPr/>
          </p:nvSpPr>
          <p:spPr>
            <a:xfrm>
              <a:off x="4448242" y="-295188"/>
              <a:ext cx="144000" cy="144392"/>
            </a:xfrm>
            <a:prstGeom prst="rect">
              <a:avLst/>
            </a:prstGeom>
            <a:solidFill>
              <a:srgbClr val="007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939DB55-477C-4D39-AAFD-66436975FCC2}"/>
                </a:ext>
              </a:extLst>
            </p:cNvPr>
            <p:cNvSpPr/>
            <p:nvPr/>
          </p:nvSpPr>
          <p:spPr>
            <a:xfrm>
              <a:off x="4675204" y="-295188"/>
              <a:ext cx="144000" cy="144392"/>
            </a:xfrm>
            <a:prstGeom prst="rect">
              <a:avLst/>
            </a:prstGeom>
            <a:solidFill>
              <a:srgbClr val="72B5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ADC8C0-6FF9-441F-8CCC-60C00BF901A9}"/>
                </a:ext>
              </a:extLst>
            </p:cNvPr>
            <p:cNvSpPr/>
            <p:nvPr/>
          </p:nvSpPr>
          <p:spPr>
            <a:xfrm>
              <a:off x="4902166" y="-295188"/>
              <a:ext cx="144000" cy="144392"/>
            </a:xfrm>
            <a:prstGeom prst="rect">
              <a:avLst/>
            </a:prstGeom>
            <a:solidFill>
              <a:srgbClr val="C2DE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473DCD-656D-4F14-A1D3-AB6E575478A5}"/>
                </a:ext>
              </a:extLst>
            </p:cNvPr>
            <p:cNvSpPr/>
            <p:nvPr/>
          </p:nvSpPr>
          <p:spPr>
            <a:xfrm>
              <a:off x="5129128" y="-295188"/>
              <a:ext cx="144000" cy="144392"/>
            </a:xfrm>
            <a:prstGeom prst="rect">
              <a:avLst/>
            </a:prstGeom>
            <a:solidFill>
              <a:srgbClr val="D47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0913F74-41C4-4BB6-A9D4-814E363C069D}"/>
                </a:ext>
              </a:extLst>
            </p:cNvPr>
            <p:cNvSpPr/>
            <p:nvPr/>
          </p:nvSpPr>
          <p:spPr>
            <a:xfrm>
              <a:off x="5356093" y="-295188"/>
              <a:ext cx="144000" cy="144392"/>
            </a:xfrm>
            <a:prstGeom prst="rect">
              <a:avLst/>
            </a:prstGeom>
            <a:solidFill>
              <a:srgbClr val="EAAB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7A02ACBB-C2A7-4870-B3AF-30C8ECB82B06}"/>
              </a:ext>
            </a:extLst>
          </p:cNvPr>
          <p:cNvGrpSpPr/>
          <p:nvPr userDrawn="1"/>
        </p:nvGrpSpPr>
        <p:grpSpPr>
          <a:xfrm>
            <a:off x="29" y="-2132"/>
            <a:ext cx="9150113" cy="5145632"/>
            <a:chOff x="0" y="-2842"/>
            <a:chExt cx="12204917" cy="686084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727FF35-03D2-4BB6-B38B-313266AD4D4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7196F10-56E4-4631-B227-33C5AFE2892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DBF7CEC-D37B-49D9-B2AF-E0505E45444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7A4B1C7-212E-4D3D-B6D9-0C522B2D2BCE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3E7A771-0BB0-4A2D-B24B-84AC7A09FADF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FFC2227-CF51-4C23-A97C-5AFCDE364537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117B6D-3E74-439B-BA42-DF91C2A56319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570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51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/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00" b="1" kern="1200" spc="-22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5pPr>
      <a:lvl6pPr marL="341624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6pPr>
      <a:lvl7pPr marL="683305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7pPr>
      <a:lvl8pPr marL="1024920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8pPr>
      <a:lvl9pPr marL="1366588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9pPr>
    </p:titleStyle>
    <p:bodyStyle>
      <a:lvl1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99501" indent="-199501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250" indent="-137755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Tx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82786F"/>
        </a:buClr>
        <a:buFont typeface="Verdana" panose="020B0604030504040204" pitchFamily="34" charset="0"/>
        <a:buNone/>
        <a:defRPr sz="12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268374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001423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79012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0677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2320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956" indent="-170795" algn="l" defTabSz="6833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62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30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920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588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8214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835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492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3127" algn="l" defTabSz="6833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83">
          <p15:clr>
            <a:srgbClr val="F26B43"/>
          </p15:clr>
        </p15:guide>
        <p15:guide id="2" pos="644">
          <p15:clr>
            <a:srgbClr val="F26B43"/>
          </p15:clr>
        </p15:guide>
        <p15:guide id="3" pos="9604">
          <p15:clr>
            <a:srgbClr val="F26B43"/>
          </p15:clr>
        </p15:guide>
        <p15:guide id="4" orient="horz" pos="146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926" y="-259308"/>
            <a:ext cx="27671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656094">
              <a:defRPr sz="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AB327F-C316-4F74-952E-B467875A52A6}" type="slidenum">
              <a:rPr lang="en-GB" altLang="en-US" smtClean="0">
                <a:solidFill>
                  <a:srgbClr val="82786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dirty="0">
              <a:solidFill>
                <a:srgbClr val="82786F"/>
              </a:solidFill>
              <a:cs typeface="Arial" panose="020B0604020202020204" pitchFamily="34" charset="0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7081" y="1354535"/>
            <a:ext cx="7969847" cy="2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587078" y="515941"/>
            <a:ext cx="796984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</a:t>
            </a:r>
            <a:br>
              <a:rPr lang="en-US" altLang="en-US" dirty="0"/>
            </a:br>
            <a:r>
              <a:rPr lang="en-US" altLang="en-US" dirty="0"/>
              <a:t>edit Master</a:t>
            </a:r>
            <a:br>
              <a:rPr lang="en-US" altLang="en-US" dirty="0"/>
            </a:br>
            <a:r>
              <a:rPr lang="en-US" altLang="en-US" dirty="0"/>
              <a:t>title style</a:t>
            </a:r>
            <a:endParaRPr lang="en-GB" alt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7072" y="5449261"/>
            <a:ext cx="290036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8042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Masterclass Novo Nordisk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7073" y="5570308"/>
            <a:ext cx="955152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58042" eaLnBrk="1" fontAlgn="auto" hangingPunct="1">
              <a:spcBef>
                <a:spcPct val="0"/>
              </a:spcBef>
              <a:spcAft>
                <a:spcPts val="0"/>
              </a:spcAft>
              <a:defRPr sz="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0FB866-F904-456A-810B-97512F4806D2}" type="datetime4">
              <a:rPr lang="nl-NL" smtClean="0">
                <a:solidFill>
                  <a:srgbClr val="82786F"/>
                </a:solidFill>
              </a:rPr>
              <a:pPr>
                <a:defRPr/>
              </a:pPr>
              <a:t>14 september 2020</a:t>
            </a:fld>
            <a:endParaRPr lang="en-GB" dirty="0">
              <a:solidFill>
                <a:srgbClr val="82786F"/>
              </a:solidFill>
            </a:endParaRPr>
          </a:p>
        </p:txBody>
      </p:sp>
      <p:pic>
        <p:nvPicPr>
          <p:cNvPr id="2" name="Afbeelding 1">
            <a:hlinkClick r:id="rId12" action="ppaction://hlinksldjump"/>
            <a:extLst>
              <a:ext uri="{FF2B5EF4-FFF2-40B4-BE49-F238E27FC236}">
                <a16:creationId xmlns:a16="http://schemas.microsoft.com/office/drawing/2014/main" id="{0A3C7552-D3AD-4670-B919-01D9DB109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grpSp>
        <p:nvGrpSpPr>
          <p:cNvPr id="19" name="Kleuren">
            <a:extLst>
              <a:ext uri="{FF2B5EF4-FFF2-40B4-BE49-F238E27FC236}">
                <a16:creationId xmlns:a16="http://schemas.microsoft.com/office/drawing/2014/main" id="{D17B76BA-A6ED-49DB-9773-55C6BCFD593E}"/>
              </a:ext>
            </a:extLst>
          </p:cNvPr>
          <p:cNvGrpSpPr/>
          <p:nvPr userDrawn="1"/>
        </p:nvGrpSpPr>
        <p:grpSpPr>
          <a:xfrm>
            <a:off x="7135" y="-148104"/>
            <a:ext cx="1299045" cy="108294"/>
            <a:chOff x="3767356" y="-295188"/>
            <a:chExt cx="1732737" cy="14439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0C27AAEB-D033-4640-AC10-BF2DC7BD6FA0}"/>
                </a:ext>
              </a:extLst>
            </p:cNvPr>
            <p:cNvSpPr/>
            <p:nvPr/>
          </p:nvSpPr>
          <p:spPr>
            <a:xfrm>
              <a:off x="3767356" y="-295188"/>
              <a:ext cx="144000" cy="144392"/>
            </a:xfrm>
            <a:prstGeom prst="rect">
              <a:avLst/>
            </a:prstGeom>
            <a:solidFill>
              <a:srgbClr val="3F9C3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8834615-0D40-4307-94C0-C264029D3DE6}"/>
                </a:ext>
              </a:extLst>
            </p:cNvPr>
            <p:cNvSpPr/>
            <p:nvPr/>
          </p:nvSpPr>
          <p:spPr>
            <a:xfrm>
              <a:off x="3994318" y="-295188"/>
              <a:ext cx="144000" cy="144392"/>
            </a:xfrm>
            <a:prstGeom prst="rect">
              <a:avLst/>
            </a:prstGeom>
            <a:solidFill>
              <a:srgbClr val="739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C0B2C18-22E6-4D19-ABE4-BF52429AD884}"/>
                </a:ext>
              </a:extLst>
            </p:cNvPr>
            <p:cNvSpPr/>
            <p:nvPr/>
          </p:nvSpPr>
          <p:spPr>
            <a:xfrm>
              <a:off x="4221280" y="-295188"/>
              <a:ext cx="144000" cy="144392"/>
            </a:xfrm>
            <a:prstGeom prst="rect">
              <a:avLst/>
            </a:prstGeom>
            <a:solidFill>
              <a:srgbClr val="C9DD0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23C4A32-5E0D-46FD-B07F-3AC6B1BE9018}"/>
                </a:ext>
              </a:extLst>
            </p:cNvPr>
            <p:cNvSpPr/>
            <p:nvPr/>
          </p:nvSpPr>
          <p:spPr>
            <a:xfrm>
              <a:off x="4448242" y="-295188"/>
              <a:ext cx="144000" cy="144392"/>
            </a:xfrm>
            <a:prstGeom prst="rect">
              <a:avLst/>
            </a:prstGeom>
            <a:solidFill>
              <a:srgbClr val="007C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0939DB55-477C-4D39-AAFD-66436975FCC2}"/>
                </a:ext>
              </a:extLst>
            </p:cNvPr>
            <p:cNvSpPr/>
            <p:nvPr/>
          </p:nvSpPr>
          <p:spPr>
            <a:xfrm>
              <a:off x="4675204" y="-295188"/>
              <a:ext cx="144000" cy="144392"/>
            </a:xfrm>
            <a:prstGeom prst="rect">
              <a:avLst/>
            </a:prstGeom>
            <a:solidFill>
              <a:srgbClr val="72B5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ADC8C0-6FF9-441F-8CCC-60C00BF901A9}"/>
                </a:ext>
              </a:extLst>
            </p:cNvPr>
            <p:cNvSpPr/>
            <p:nvPr/>
          </p:nvSpPr>
          <p:spPr>
            <a:xfrm>
              <a:off x="4902166" y="-295188"/>
              <a:ext cx="144000" cy="144392"/>
            </a:xfrm>
            <a:prstGeom prst="rect">
              <a:avLst/>
            </a:prstGeom>
            <a:solidFill>
              <a:srgbClr val="C2DE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8473DCD-656D-4F14-A1D3-AB6E575478A5}"/>
                </a:ext>
              </a:extLst>
            </p:cNvPr>
            <p:cNvSpPr/>
            <p:nvPr/>
          </p:nvSpPr>
          <p:spPr>
            <a:xfrm>
              <a:off x="5129128" y="-295188"/>
              <a:ext cx="144000" cy="144392"/>
            </a:xfrm>
            <a:prstGeom prst="rect">
              <a:avLst/>
            </a:prstGeom>
            <a:solidFill>
              <a:srgbClr val="D47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0913F74-41C4-4BB6-A9D4-814E363C069D}"/>
                </a:ext>
              </a:extLst>
            </p:cNvPr>
            <p:cNvSpPr/>
            <p:nvPr/>
          </p:nvSpPr>
          <p:spPr>
            <a:xfrm>
              <a:off x="5356093" y="-295188"/>
              <a:ext cx="144000" cy="144392"/>
            </a:xfrm>
            <a:prstGeom prst="rect">
              <a:avLst/>
            </a:prstGeom>
            <a:solidFill>
              <a:srgbClr val="EAAB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7A02ACBB-C2A7-4870-B3AF-30C8ECB82B06}"/>
              </a:ext>
            </a:extLst>
          </p:cNvPr>
          <p:cNvGrpSpPr/>
          <p:nvPr userDrawn="1"/>
        </p:nvGrpSpPr>
        <p:grpSpPr>
          <a:xfrm>
            <a:off x="0" y="-2132"/>
            <a:ext cx="9150113" cy="5145632"/>
            <a:chOff x="0" y="-2842"/>
            <a:chExt cx="12204917" cy="6860842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727FF35-03D2-4BB6-B38B-313266AD4D4A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7196F10-56E4-4631-B227-33C5AFE28926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3DBF7CEC-D37B-49D9-B2AF-E0505E45444E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37A4B1C7-212E-4D3D-B6D9-0C522B2D2BCE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C3E7A771-0BB0-4A2D-B24B-84AC7A09FADF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FFC2227-CF51-4C23-A97C-5AFCDE364537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117B6D-3E74-439B-BA42-DF91C2A56319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9"/>
              <a:endParaRPr lang="nl-NL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9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</p:sldLayoutIdLst>
  <p:transition/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00" b="1" kern="1200" spc="-22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5pPr>
      <a:lvl6pPr marL="342286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6pPr>
      <a:lvl7pPr marL="684616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7pPr>
      <a:lvl8pPr marL="1026919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8pPr>
      <a:lvl9pPr marL="1369235" algn="l" rtl="0" fontAlgn="base">
        <a:spcBef>
          <a:spcPct val="0"/>
        </a:spcBef>
        <a:spcAft>
          <a:spcPct val="0"/>
        </a:spcAft>
        <a:defRPr sz="1800" b="1">
          <a:solidFill>
            <a:schemeClr val="accent2"/>
          </a:solidFill>
          <a:latin typeface="Verdana" pitchFamily="34" charset="0"/>
        </a:defRPr>
      </a:lvl9pPr>
    </p:titleStyle>
    <p:bodyStyle>
      <a:lvl1pPr marL="0" indent="0" algn="l" defTabSz="26889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99887" indent="-199887" algn="l" defTabSz="26889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1"/>
        </a:buClr>
        <a:buFont typeface="Verdana" panose="020B060403050404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7903" indent="-138016" algn="l" defTabSz="26889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chemeClr val="accent2"/>
        </a:buClr>
        <a:buFontTx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6889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82786F"/>
        </a:buClr>
        <a:buFont typeface="Verdana" panose="020B0604030504040204" pitchFamily="34" charset="0"/>
        <a:buNone/>
        <a:defRPr sz="12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0" indent="0" algn="l" defTabSz="268896" rtl="0" eaLnBrk="0" fontAlgn="base" hangingPunct="0">
        <a:lnSpc>
          <a:spcPct val="90000"/>
        </a:lnSpc>
        <a:spcBef>
          <a:spcPts val="450"/>
        </a:spcBef>
        <a:spcAft>
          <a:spcPts val="450"/>
        </a:spcAft>
        <a:buClr>
          <a:srgbClr val="001423"/>
        </a:buClr>
        <a:buFont typeface="Verdana" panose="020B060403050404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663" indent="-171142" algn="l" defTabSz="6846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979" indent="-171142" algn="l" defTabSz="6846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279" indent="-171142" algn="l" defTabSz="6846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581" indent="-171142" algn="l" defTabSz="6846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86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6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19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35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20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07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22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428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83">
          <p15:clr>
            <a:srgbClr val="F26B43"/>
          </p15:clr>
        </p15:guide>
        <p15:guide id="2" pos="644">
          <p15:clr>
            <a:srgbClr val="F26B43"/>
          </p15:clr>
        </p15:guide>
        <p15:guide id="3" pos="9604">
          <p15:clr>
            <a:srgbClr val="F26B43"/>
          </p15:clr>
        </p15:guide>
        <p15:guide id="4" orient="horz" pos="14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://www.nh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e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www.zorginstituutnederland.nl/actueel/nieuws/2019/10/15/uitbreiding-vergoeding-%E2%80%98alternatief-voor-insuline%E2%80%99-bij-diabetes-type-2-en-obesita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hg.org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rginstituutnederland.nl/publicaties/adviezen/2016/09/22/glp-1-agonisten-bij-diabetes-mellitus-type-2" TargetMode="External"/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www.znformulieren.nl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jp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0.jp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hyperlink" Target="http://www.nhg.org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8D85DC6B-B6B1-4973-8559-0AE3B95A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-14" y="0"/>
            <a:ext cx="9144028" cy="5143500"/>
          </a:xfrm>
        </p:spPr>
      </p:pic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83A9E261-2239-4D8E-ADDD-F8EF8E401438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0" y="2965518"/>
            <a:ext cx="9144000" cy="2177981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BDEF08-3143-4703-9269-683AABEA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01" y="3470617"/>
            <a:ext cx="8238308" cy="5798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100" b="1" dirty="0"/>
              <a:t>GLP-1</a:t>
            </a:r>
            <a:r>
              <a:rPr lang="nl-NL" sz="1550" b="1" dirty="0"/>
              <a:t> </a:t>
            </a:r>
            <a:r>
              <a:rPr lang="nl-NL" sz="2100" b="1" dirty="0"/>
              <a:t>gebaseerde</a:t>
            </a:r>
            <a:r>
              <a:rPr lang="nl-NL" sz="1550" b="1" dirty="0"/>
              <a:t> </a:t>
            </a:r>
            <a:r>
              <a:rPr lang="nl-NL" sz="2100" b="1" dirty="0"/>
              <a:t>therapie</a:t>
            </a:r>
            <a:r>
              <a:rPr lang="nl-NL" sz="1550" b="1" dirty="0"/>
              <a:t> </a:t>
            </a:r>
            <a:r>
              <a:rPr lang="nl-NL" sz="2100" b="1" dirty="0"/>
              <a:t>in</a:t>
            </a:r>
            <a:r>
              <a:rPr lang="nl-NL" sz="1550" b="1" dirty="0"/>
              <a:t> </a:t>
            </a:r>
            <a:r>
              <a:rPr lang="nl-NL" sz="2100" b="1" dirty="0"/>
              <a:t>de</a:t>
            </a:r>
            <a:r>
              <a:rPr lang="nl-NL" sz="1550" b="1" dirty="0"/>
              <a:t> </a:t>
            </a:r>
            <a:r>
              <a:rPr lang="nl-NL" sz="2100" b="1" dirty="0"/>
              <a:t>behandeling</a:t>
            </a:r>
            <a:r>
              <a:rPr lang="nl-NL" sz="1550" b="1" dirty="0"/>
              <a:t> </a:t>
            </a:r>
            <a:r>
              <a:rPr lang="nl-NL" sz="2100" b="1" dirty="0"/>
              <a:t>van</a:t>
            </a:r>
            <a:r>
              <a:rPr lang="nl-NL" sz="1550" b="1" dirty="0"/>
              <a:t> </a:t>
            </a:r>
            <a:r>
              <a:rPr lang="nl-NL" sz="2100" b="1" dirty="0"/>
              <a:t>diabetes</a:t>
            </a:r>
            <a:r>
              <a:rPr lang="nl-NL" sz="1550" b="1" dirty="0"/>
              <a:t> </a:t>
            </a:r>
            <a:r>
              <a:rPr lang="nl-NL" sz="2100" b="1" dirty="0"/>
              <a:t>type 2</a:t>
            </a:r>
            <a:br>
              <a:rPr lang="nl-NL" sz="2100" b="1" dirty="0"/>
            </a:br>
            <a:r>
              <a:rPr lang="nl-NL" sz="2100" dirty="0"/>
              <a:t>Module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559460-4DBF-4BD9-9789-29366A3E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101" y="4191272"/>
            <a:ext cx="6783492" cy="684586"/>
          </a:xfrm>
        </p:spPr>
        <p:txBody>
          <a:bodyPr/>
          <a:lstStyle/>
          <a:p>
            <a:r>
              <a:rPr lang="nl-NL" dirty="0"/>
              <a:t>Naam spreker 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26C51-BB64-4DC7-866D-E60C48A2DEE8}"/>
              </a:ext>
            </a:extLst>
          </p:cNvPr>
          <p:cNvSpPr txBox="1"/>
          <p:nvPr/>
        </p:nvSpPr>
        <p:spPr>
          <a:xfrm>
            <a:off x="140171" y="4932226"/>
            <a:ext cx="2301946" cy="140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dirty="0">
                <a:solidFill>
                  <a:schemeClr val="accent5"/>
                </a:solidFill>
              </a:rPr>
              <a:t>NL20CDE00135</a:t>
            </a:r>
            <a:endParaRPr lang="en-GB" sz="700" dirty="0" err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755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, gebruiken, hand&#10;&#10;Automatisch gegenereerde beschrijving">
            <a:extLst>
              <a:ext uri="{FF2B5EF4-FFF2-40B4-BE49-F238E27FC236}">
                <a16:creationId xmlns:a16="http://schemas.microsoft.com/office/drawing/2014/main" id="{15E14B09-76D5-41DE-B278-AA012C375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b="33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8" name="Rechthoek 87">
            <a:extLst>
              <a:ext uri="{FF2B5EF4-FFF2-40B4-BE49-F238E27FC236}">
                <a16:creationId xmlns:a16="http://schemas.microsoft.com/office/drawing/2014/main" id="{EDCB7D85-EF13-43F6-A742-657FE5938DE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>
                  <a:alpha val="88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61BACD8-387C-4C24-A65E-AB1EBB6A625B}"/>
              </a:ext>
            </a:extLst>
          </p:cNvPr>
          <p:cNvSpPr/>
          <p:nvPr/>
        </p:nvSpPr>
        <p:spPr>
          <a:xfrm>
            <a:off x="0" y="3319911"/>
            <a:ext cx="9144000" cy="1823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280187"/>
            <a:ext cx="8358888" cy="391412"/>
          </a:xfrm>
        </p:spPr>
        <p:txBody>
          <a:bodyPr/>
          <a:lstStyle/>
          <a:p>
            <a:pPr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GB" sz="2000" spc="-22" dirty="0" err="1">
                <a:solidFill>
                  <a:schemeClr val="bg1"/>
                </a:solidFill>
              </a:rPr>
              <a:t>Multifactoriële</a:t>
            </a:r>
            <a:r>
              <a:rPr lang="en-GB" sz="2000" spc="-22" dirty="0">
                <a:solidFill>
                  <a:schemeClr val="bg1"/>
                </a:solidFill>
              </a:rPr>
              <a:t> </a:t>
            </a:r>
            <a:r>
              <a:rPr lang="en-GB" sz="2000" spc="-22" dirty="0" err="1">
                <a:solidFill>
                  <a:schemeClr val="bg1"/>
                </a:solidFill>
              </a:rPr>
              <a:t>benadering</a:t>
            </a:r>
            <a:r>
              <a:rPr lang="en-GB" sz="2000" spc="-22" dirty="0">
                <a:solidFill>
                  <a:schemeClr val="bg1"/>
                </a:solidFill>
              </a:rPr>
              <a:t> </a:t>
            </a:r>
            <a:r>
              <a:rPr lang="en-GB" sz="2000" spc="-22" dirty="0" err="1">
                <a:solidFill>
                  <a:schemeClr val="bg1"/>
                </a:solidFill>
              </a:rPr>
              <a:t>kan</a:t>
            </a:r>
            <a:r>
              <a:rPr lang="en-GB" sz="2000" spc="-22" dirty="0">
                <a:solidFill>
                  <a:schemeClr val="bg1"/>
                </a:solidFill>
              </a:rPr>
              <a:t> de </a:t>
            </a:r>
            <a:r>
              <a:rPr lang="en-GB" sz="2000" spc="-22" dirty="0" err="1">
                <a:solidFill>
                  <a:schemeClr val="bg1"/>
                </a:solidFill>
              </a:rPr>
              <a:t>behandeling</a:t>
            </a:r>
            <a:r>
              <a:rPr lang="en-GB" sz="2000" spc="-22" dirty="0">
                <a:solidFill>
                  <a:schemeClr val="bg1"/>
                </a:solidFill>
              </a:rPr>
              <a:t> </a:t>
            </a:r>
            <a:br>
              <a:rPr lang="en-GB" sz="2000" spc="-22" dirty="0">
                <a:solidFill>
                  <a:schemeClr val="bg1"/>
                </a:solidFill>
              </a:rPr>
            </a:br>
            <a:r>
              <a:rPr lang="en-GB" sz="2000" spc="-22" dirty="0">
                <a:solidFill>
                  <a:schemeClr val="bg1"/>
                </a:solidFill>
              </a:rPr>
              <a:t>van diabetes type 2 </a:t>
            </a:r>
            <a:r>
              <a:rPr lang="en-GB" sz="2000" spc="-22" dirty="0" err="1">
                <a:solidFill>
                  <a:schemeClr val="bg1"/>
                </a:solidFill>
              </a:rPr>
              <a:t>en</a:t>
            </a:r>
            <a:r>
              <a:rPr lang="en-GB" sz="2000" spc="-22" dirty="0">
                <a:solidFill>
                  <a:schemeClr val="bg1"/>
                </a:solidFill>
              </a:rPr>
              <a:t> </a:t>
            </a:r>
            <a:r>
              <a:rPr lang="en-GB" sz="2000" spc="-22" dirty="0" err="1">
                <a:solidFill>
                  <a:schemeClr val="bg1"/>
                </a:solidFill>
              </a:rPr>
              <a:t>complicaties</a:t>
            </a:r>
            <a:r>
              <a:rPr lang="en-GB" sz="2000" spc="-22" dirty="0">
                <a:solidFill>
                  <a:schemeClr val="bg1"/>
                </a:solidFill>
              </a:rPr>
              <a:t> </a:t>
            </a:r>
            <a:r>
              <a:rPr lang="en-GB" sz="2000" spc="-22" dirty="0" err="1">
                <a:solidFill>
                  <a:schemeClr val="bg1"/>
                </a:solidFill>
              </a:rPr>
              <a:t>verbeteren</a:t>
            </a:r>
            <a:endParaRPr lang="en-GB" sz="2000" spc="-22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04083" y="1333621"/>
            <a:ext cx="3135834" cy="679323"/>
          </a:xfrm>
          <a:prstGeom prst="rect">
            <a:avLst/>
          </a:prstGeom>
          <a:solidFill>
            <a:schemeClr val="tx2"/>
          </a:solidFill>
          <a:ln w="317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6" tIns="45718" rIns="91436"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Management van </a:t>
            </a:r>
            <a:b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diabetes </a:t>
            </a:r>
            <a:r>
              <a:rPr kumimoji="0" lang="en-GB" sz="1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</a:t>
            </a: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4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complicaties</a:t>
            </a:r>
            <a:endParaRPr kumimoji="0" lang="en-GB" sz="1400" b="1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F2F50843-A4C2-4D39-9030-DB92E88EC91A}"/>
              </a:ext>
            </a:extLst>
          </p:cNvPr>
          <p:cNvGrpSpPr/>
          <p:nvPr/>
        </p:nvGrpSpPr>
        <p:grpSpPr>
          <a:xfrm>
            <a:off x="7330193" y="2160666"/>
            <a:ext cx="1445423" cy="1847610"/>
            <a:chOff x="7330193" y="2160666"/>
            <a:chExt cx="1445423" cy="1847610"/>
          </a:xfrm>
        </p:grpSpPr>
        <p:sp>
          <p:nvSpPr>
            <p:cNvPr id="46" name="Oval 45"/>
            <p:cNvSpPr/>
            <p:nvPr/>
          </p:nvSpPr>
          <p:spPr>
            <a:xfrm>
              <a:off x="7371126" y="2603786"/>
              <a:ext cx="1404490" cy="140449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Down Arrow 22">
              <a:extLst>
                <a:ext uri="{FF2B5EF4-FFF2-40B4-BE49-F238E27FC236}">
                  <a16:creationId xmlns:a16="http://schemas.microsoft.com/office/drawing/2014/main" id="{01FAB745-A27E-43AD-BDCA-C76F71294950}"/>
                </a:ext>
              </a:extLst>
            </p:cNvPr>
            <p:cNvSpPr/>
            <p:nvPr/>
          </p:nvSpPr>
          <p:spPr>
            <a:xfrm rot="19391735" flipH="1" flipV="1">
              <a:off x="7330193" y="2160666"/>
              <a:ext cx="330502" cy="67711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Oval 45">
              <a:extLst>
                <a:ext uri="{FF2B5EF4-FFF2-40B4-BE49-F238E27FC236}">
                  <a16:creationId xmlns:a16="http://schemas.microsoft.com/office/drawing/2014/main" id="{39F9DDE8-2D22-42BE-81CC-87FE02D8283D}"/>
                </a:ext>
              </a:extLst>
            </p:cNvPr>
            <p:cNvSpPr/>
            <p:nvPr/>
          </p:nvSpPr>
          <p:spPr>
            <a:xfrm>
              <a:off x="7475482" y="2708142"/>
              <a:ext cx="1195778" cy="119577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182397" y="3609092"/>
            <a:ext cx="2008285" cy="346247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marL="128582" marR="0" lvl="0" indent="-128582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ＭＳ Ｐゴシック" charset="0"/>
              <a:cs typeface="+mn-cs"/>
            </a:endParaRP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2BCE8BA-C339-416B-9707-F532CAD82981}"/>
              </a:ext>
            </a:extLst>
          </p:cNvPr>
          <p:cNvGrpSpPr/>
          <p:nvPr/>
        </p:nvGrpSpPr>
        <p:grpSpPr>
          <a:xfrm>
            <a:off x="7337474" y="2918549"/>
            <a:ext cx="1471794" cy="950936"/>
            <a:chOff x="7337474" y="2918549"/>
            <a:chExt cx="1471794" cy="950936"/>
          </a:xfrm>
        </p:grpSpPr>
        <p:sp>
          <p:nvSpPr>
            <p:cNvPr id="47" name="Rectangle 46"/>
            <p:cNvSpPr/>
            <p:nvPr/>
          </p:nvSpPr>
          <p:spPr>
            <a:xfrm>
              <a:off x="7337474" y="3246239"/>
              <a:ext cx="1471794" cy="623246"/>
            </a:xfrm>
            <a:prstGeom prst="rect">
              <a:avLst/>
            </a:prstGeom>
            <a:ln>
              <a:noFill/>
            </a:ln>
          </p:spPr>
          <p:txBody>
            <a:bodyPr wrap="square" lIns="68576" tIns="34289" rIns="68576" bIns="34289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Remming</a:t>
              </a:r>
              <a:b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</a:b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plaatjes-aggregatie </a:t>
              </a:r>
              <a:b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</a:br>
              <a:endPara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endParaRPr>
            </a:p>
          </p:txBody>
        </p:sp>
        <p:grpSp>
          <p:nvGrpSpPr>
            <p:cNvPr id="67" name="Groep 28">
              <a:extLst>
                <a:ext uri="{FF2B5EF4-FFF2-40B4-BE49-F238E27FC236}">
                  <a16:creationId xmlns:a16="http://schemas.microsoft.com/office/drawing/2014/main" id="{AB787BF0-7EFF-40FB-B1E1-0597E54344FF}"/>
                </a:ext>
              </a:extLst>
            </p:cNvPr>
            <p:cNvGrpSpPr/>
            <p:nvPr/>
          </p:nvGrpSpPr>
          <p:grpSpPr>
            <a:xfrm>
              <a:off x="7876835" y="2918549"/>
              <a:ext cx="392060" cy="327260"/>
              <a:chOff x="6065949" y="846566"/>
              <a:chExt cx="856028" cy="714542"/>
            </a:xfrm>
            <a:solidFill>
              <a:schemeClr val="accent1"/>
            </a:solidFill>
          </p:grpSpPr>
          <p:sp>
            <p:nvSpPr>
              <p:cNvPr id="68" name="Vrije vorm: vorm 29">
                <a:extLst>
                  <a:ext uri="{FF2B5EF4-FFF2-40B4-BE49-F238E27FC236}">
                    <a16:creationId xmlns:a16="http://schemas.microsoft.com/office/drawing/2014/main" id="{A79C2014-B09B-41A1-8419-4EF026453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274" y="1033326"/>
                <a:ext cx="286703" cy="230463"/>
              </a:xfrm>
              <a:custGeom>
                <a:avLst/>
                <a:gdLst>
                  <a:gd name="connsiteX0" fmla="*/ 218109 w 286703"/>
                  <a:gd name="connsiteY0" fmla="*/ 55700 h 230463"/>
                  <a:gd name="connsiteX1" fmla="*/ 124880 w 286703"/>
                  <a:gd name="connsiteY1" fmla="*/ 85863 h 230463"/>
                  <a:gd name="connsiteX2" fmla="*/ 70039 w 286703"/>
                  <a:gd name="connsiteY2" fmla="*/ 129736 h 230463"/>
                  <a:gd name="connsiteX3" fmla="*/ 48102 w 286703"/>
                  <a:gd name="connsiteY3" fmla="*/ 176350 h 230463"/>
                  <a:gd name="connsiteX4" fmla="*/ 50844 w 286703"/>
                  <a:gd name="connsiteY4" fmla="*/ 192803 h 230463"/>
                  <a:gd name="connsiteX5" fmla="*/ 78265 w 286703"/>
                  <a:gd name="connsiteY5" fmla="*/ 206513 h 230463"/>
                  <a:gd name="connsiteX6" fmla="*/ 81007 w 286703"/>
                  <a:gd name="connsiteY6" fmla="*/ 206513 h 230463"/>
                  <a:gd name="connsiteX7" fmla="*/ 91975 w 286703"/>
                  <a:gd name="connsiteY7" fmla="*/ 192803 h 230463"/>
                  <a:gd name="connsiteX8" fmla="*/ 81007 w 286703"/>
                  <a:gd name="connsiteY8" fmla="*/ 181835 h 230463"/>
                  <a:gd name="connsiteX9" fmla="*/ 72781 w 286703"/>
                  <a:gd name="connsiteY9" fmla="*/ 179093 h 230463"/>
                  <a:gd name="connsiteX10" fmla="*/ 72781 w 286703"/>
                  <a:gd name="connsiteY10" fmla="*/ 176350 h 230463"/>
                  <a:gd name="connsiteX11" fmla="*/ 89233 w 286703"/>
                  <a:gd name="connsiteY11" fmla="*/ 146188 h 230463"/>
                  <a:gd name="connsiteX12" fmla="*/ 138590 w 286703"/>
                  <a:gd name="connsiteY12" fmla="*/ 107799 h 230463"/>
                  <a:gd name="connsiteX13" fmla="*/ 218109 w 286703"/>
                  <a:gd name="connsiteY13" fmla="*/ 77636 h 230463"/>
                  <a:gd name="connsiteX14" fmla="*/ 234562 w 286703"/>
                  <a:gd name="connsiteY14" fmla="*/ 83121 h 230463"/>
                  <a:gd name="connsiteX15" fmla="*/ 231820 w 286703"/>
                  <a:gd name="connsiteY15" fmla="*/ 88605 h 230463"/>
                  <a:gd name="connsiteX16" fmla="*/ 237304 w 286703"/>
                  <a:gd name="connsiteY16" fmla="*/ 105057 h 230463"/>
                  <a:gd name="connsiteX17" fmla="*/ 253756 w 286703"/>
                  <a:gd name="connsiteY17" fmla="*/ 102315 h 230463"/>
                  <a:gd name="connsiteX18" fmla="*/ 259240 w 286703"/>
                  <a:gd name="connsiteY18" fmla="*/ 83121 h 230463"/>
                  <a:gd name="connsiteX19" fmla="*/ 253756 w 286703"/>
                  <a:gd name="connsiteY19" fmla="*/ 69410 h 230463"/>
                  <a:gd name="connsiteX20" fmla="*/ 218109 w 286703"/>
                  <a:gd name="connsiteY20" fmla="*/ 55700 h 230463"/>
                  <a:gd name="connsiteX21" fmla="*/ 203388 w 286703"/>
                  <a:gd name="connsiteY21" fmla="*/ 0 h 230463"/>
                  <a:gd name="connsiteX22" fmla="*/ 277832 w 286703"/>
                  <a:gd name="connsiteY22" fmla="*/ 32923 h 230463"/>
                  <a:gd name="connsiteX23" fmla="*/ 192753 w 286703"/>
                  <a:gd name="connsiteY23" fmla="*/ 197540 h 230463"/>
                  <a:gd name="connsiteX24" fmla="*/ 8872 w 286703"/>
                  <a:gd name="connsiteY24" fmla="*/ 197540 h 230463"/>
                  <a:gd name="connsiteX25" fmla="*/ 167 w 286703"/>
                  <a:gd name="connsiteY25" fmla="*/ 158701 h 230463"/>
                  <a:gd name="connsiteX26" fmla="*/ 11171 w 286703"/>
                  <a:gd name="connsiteY26" fmla="*/ 122368 h 230463"/>
                  <a:gd name="connsiteX27" fmla="*/ 55800 w 286703"/>
                  <a:gd name="connsiteY27" fmla="*/ 109482 h 230463"/>
                  <a:gd name="connsiteX28" fmla="*/ 109476 w 286703"/>
                  <a:gd name="connsiteY28" fmla="*/ 27111 h 230463"/>
                  <a:gd name="connsiteX29" fmla="*/ 109455 w 286703"/>
                  <a:gd name="connsiteY29" fmla="*/ 26103 h 230463"/>
                  <a:gd name="connsiteX30" fmla="*/ 150085 w 286703"/>
                  <a:gd name="connsiteY30" fmla="*/ 8231 h 230463"/>
                  <a:gd name="connsiteX31" fmla="*/ 203388 w 286703"/>
                  <a:gd name="connsiteY31" fmla="*/ 0 h 23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6703" h="230463">
                    <a:moveTo>
                      <a:pt x="218109" y="55700"/>
                    </a:moveTo>
                    <a:cubicBezTo>
                      <a:pt x="193431" y="55700"/>
                      <a:pt x="160526" y="66668"/>
                      <a:pt x="124880" y="85863"/>
                    </a:cubicBezTo>
                    <a:cubicBezTo>
                      <a:pt x="102943" y="99573"/>
                      <a:pt x="83749" y="116025"/>
                      <a:pt x="70039" y="129736"/>
                    </a:cubicBezTo>
                    <a:cubicBezTo>
                      <a:pt x="56328" y="146188"/>
                      <a:pt x="48102" y="159898"/>
                      <a:pt x="48102" y="176350"/>
                    </a:cubicBezTo>
                    <a:cubicBezTo>
                      <a:pt x="48102" y="181835"/>
                      <a:pt x="48102" y="187319"/>
                      <a:pt x="50844" y="192803"/>
                    </a:cubicBezTo>
                    <a:cubicBezTo>
                      <a:pt x="56328" y="198287"/>
                      <a:pt x="67297" y="206513"/>
                      <a:pt x="78265" y="206513"/>
                    </a:cubicBezTo>
                    <a:cubicBezTo>
                      <a:pt x="78265" y="206513"/>
                      <a:pt x="78265" y="206513"/>
                      <a:pt x="81007" y="206513"/>
                    </a:cubicBezTo>
                    <a:cubicBezTo>
                      <a:pt x="86491" y="206513"/>
                      <a:pt x="91975" y="201029"/>
                      <a:pt x="91975" y="192803"/>
                    </a:cubicBezTo>
                    <a:cubicBezTo>
                      <a:pt x="91975" y="187319"/>
                      <a:pt x="86491" y="181835"/>
                      <a:pt x="81007" y="181835"/>
                    </a:cubicBezTo>
                    <a:cubicBezTo>
                      <a:pt x="72781" y="181835"/>
                      <a:pt x="72781" y="179093"/>
                      <a:pt x="72781" y="179093"/>
                    </a:cubicBezTo>
                    <a:cubicBezTo>
                      <a:pt x="72781" y="179093"/>
                      <a:pt x="72781" y="179093"/>
                      <a:pt x="72781" y="176350"/>
                    </a:cubicBezTo>
                    <a:cubicBezTo>
                      <a:pt x="72781" y="170866"/>
                      <a:pt x="78265" y="159898"/>
                      <a:pt x="89233" y="146188"/>
                    </a:cubicBezTo>
                    <a:cubicBezTo>
                      <a:pt x="100201" y="135220"/>
                      <a:pt x="119396" y="118767"/>
                      <a:pt x="138590" y="107799"/>
                    </a:cubicBezTo>
                    <a:cubicBezTo>
                      <a:pt x="168753" y="88605"/>
                      <a:pt x="201657" y="77636"/>
                      <a:pt x="218109" y="77636"/>
                    </a:cubicBezTo>
                    <a:cubicBezTo>
                      <a:pt x="229078" y="77636"/>
                      <a:pt x="231820" y="83121"/>
                      <a:pt x="234562" y="83121"/>
                    </a:cubicBezTo>
                    <a:cubicBezTo>
                      <a:pt x="234562" y="85863"/>
                      <a:pt x="234562" y="85863"/>
                      <a:pt x="231820" y="88605"/>
                    </a:cubicBezTo>
                    <a:cubicBezTo>
                      <a:pt x="229078" y="96831"/>
                      <a:pt x="231820" y="102315"/>
                      <a:pt x="237304" y="105057"/>
                    </a:cubicBezTo>
                    <a:cubicBezTo>
                      <a:pt x="242788" y="110541"/>
                      <a:pt x="251014" y="107799"/>
                      <a:pt x="253756" y="102315"/>
                    </a:cubicBezTo>
                    <a:cubicBezTo>
                      <a:pt x="256498" y="94089"/>
                      <a:pt x="259240" y="88605"/>
                      <a:pt x="259240" y="83121"/>
                    </a:cubicBezTo>
                    <a:cubicBezTo>
                      <a:pt x="259240" y="77636"/>
                      <a:pt x="256498" y="74894"/>
                      <a:pt x="253756" y="69410"/>
                    </a:cubicBezTo>
                    <a:cubicBezTo>
                      <a:pt x="245530" y="58442"/>
                      <a:pt x="231820" y="55700"/>
                      <a:pt x="218109" y="55700"/>
                    </a:cubicBezTo>
                    <a:close/>
                    <a:moveTo>
                      <a:pt x="203388" y="0"/>
                    </a:moveTo>
                    <a:cubicBezTo>
                      <a:pt x="236665" y="0"/>
                      <a:pt x="264110" y="10974"/>
                      <a:pt x="277832" y="32923"/>
                    </a:cubicBezTo>
                    <a:cubicBezTo>
                      <a:pt x="305277" y="79565"/>
                      <a:pt x="266854" y="150899"/>
                      <a:pt x="192753" y="197540"/>
                    </a:cubicBezTo>
                    <a:cubicBezTo>
                      <a:pt x="118652" y="241438"/>
                      <a:pt x="36317" y="241438"/>
                      <a:pt x="8872" y="197540"/>
                    </a:cubicBezTo>
                    <a:cubicBezTo>
                      <a:pt x="2011" y="185880"/>
                      <a:pt x="-734" y="172676"/>
                      <a:pt x="167" y="158701"/>
                    </a:cubicBezTo>
                    <a:lnTo>
                      <a:pt x="11171" y="122368"/>
                    </a:lnTo>
                    <a:lnTo>
                      <a:pt x="55800" y="109482"/>
                    </a:lnTo>
                    <a:cubicBezTo>
                      <a:pt x="85450" y="92364"/>
                      <a:pt x="103791" y="62139"/>
                      <a:pt x="109476" y="27111"/>
                    </a:cubicBezTo>
                    <a:lnTo>
                      <a:pt x="109455" y="26103"/>
                    </a:lnTo>
                    <a:lnTo>
                      <a:pt x="150085" y="8231"/>
                    </a:lnTo>
                    <a:cubicBezTo>
                      <a:pt x="168653" y="2744"/>
                      <a:pt x="186750" y="0"/>
                      <a:pt x="2033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Vrije vorm: vorm 30">
                <a:extLst>
                  <a:ext uri="{FF2B5EF4-FFF2-40B4-BE49-F238E27FC236}">
                    <a16:creationId xmlns:a16="http://schemas.microsoft.com/office/drawing/2014/main" id="{7F879C90-ED27-47BE-9778-64B37EFD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773" y="889325"/>
                <a:ext cx="198679" cy="243826"/>
              </a:xfrm>
              <a:custGeom>
                <a:avLst/>
                <a:gdLst>
                  <a:gd name="connsiteX0" fmla="*/ 76718 w 198679"/>
                  <a:gd name="connsiteY0" fmla="*/ 25076 h 243826"/>
                  <a:gd name="connsiteX1" fmla="*/ 62993 w 198679"/>
                  <a:gd name="connsiteY1" fmla="*/ 27842 h 243826"/>
                  <a:gd name="connsiteX2" fmla="*/ 43777 w 198679"/>
                  <a:gd name="connsiteY2" fmla="*/ 69334 h 243826"/>
                  <a:gd name="connsiteX3" fmla="*/ 65738 w 198679"/>
                  <a:gd name="connsiteY3" fmla="*/ 141252 h 243826"/>
                  <a:gd name="connsiteX4" fmla="*/ 145345 w 198679"/>
                  <a:gd name="connsiteY4" fmla="*/ 207639 h 243826"/>
                  <a:gd name="connsiteX5" fmla="*/ 159070 w 198679"/>
                  <a:gd name="connsiteY5" fmla="*/ 204873 h 243826"/>
                  <a:gd name="connsiteX6" fmla="*/ 175540 w 198679"/>
                  <a:gd name="connsiteY6" fmla="*/ 179978 h 243826"/>
                  <a:gd name="connsiteX7" fmla="*/ 164560 w 198679"/>
                  <a:gd name="connsiteY7" fmla="*/ 166147 h 243826"/>
                  <a:gd name="connsiteX8" fmla="*/ 150835 w 198679"/>
                  <a:gd name="connsiteY8" fmla="*/ 177212 h 243826"/>
                  <a:gd name="connsiteX9" fmla="*/ 148090 w 198679"/>
                  <a:gd name="connsiteY9" fmla="*/ 182744 h 243826"/>
                  <a:gd name="connsiteX10" fmla="*/ 145345 w 198679"/>
                  <a:gd name="connsiteY10" fmla="*/ 182744 h 243826"/>
                  <a:gd name="connsiteX11" fmla="*/ 87698 w 198679"/>
                  <a:gd name="connsiteY11" fmla="*/ 130188 h 243826"/>
                  <a:gd name="connsiteX12" fmla="*/ 68483 w 198679"/>
                  <a:gd name="connsiteY12" fmla="*/ 69334 h 243826"/>
                  <a:gd name="connsiteX13" fmla="*/ 73973 w 198679"/>
                  <a:gd name="connsiteY13" fmla="*/ 49971 h 243826"/>
                  <a:gd name="connsiteX14" fmla="*/ 76718 w 198679"/>
                  <a:gd name="connsiteY14" fmla="*/ 49971 h 243826"/>
                  <a:gd name="connsiteX15" fmla="*/ 82208 w 198679"/>
                  <a:gd name="connsiteY15" fmla="*/ 49971 h 243826"/>
                  <a:gd name="connsiteX16" fmla="*/ 95933 w 198679"/>
                  <a:gd name="connsiteY16" fmla="*/ 44439 h 243826"/>
                  <a:gd name="connsiteX17" fmla="*/ 90443 w 198679"/>
                  <a:gd name="connsiteY17" fmla="*/ 27842 h 243826"/>
                  <a:gd name="connsiteX18" fmla="*/ 76718 w 198679"/>
                  <a:gd name="connsiteY18" fmla="*/ 25076 h 243826"/>
                  <a:gd name="connsiteX19" fmla="*/ 74254 w 198679"/>
                  <a:gd name="connsiteY19" fmla="*/ 29 h 243826"/>
                  <a:gd name="connsiteX20" fmla="*/ 176314 w 198679"/>
                  <a:gd name="connsiteY20" fmla="*/ 77718 h 243826"/>
                  <a:gd name="connsiteX21" fmla="*/ 159820 w 198679"/>
                  <a:gd name="connsiteY21" fmla="*/ 235166 h 243826"/>
                  <a:gd name="connsiteX22" fmla="*/ 22365 w 198679"/>
                  <a:gd name="connsiteY22" fmla="*/ 166110 h 243826"/>
                  <a:gd name="connsiteX23" fmla="*/ 38860 w 198679"/>
                  <a:gd name="connsiteY23" fmla="*/ 8661 h 243826"/>
                  <a:gd name="connsiteX24" fmla="*/ 74254 w 198679"/>
                  <a:gd name="connsiteY24" fmla="*/ 29 h 24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679" h="243826">
                    <a:moveTo>
                      <a:pt x="76718" y="25076"/>
                    </a:moveTo>
                    <a:cubicBezTo>
                      <a:pt x="71228" y="25076"/>
                      <a:pt x="65738" y="25076"/>
                      <a:pt x="62993" y="27842"/>
                    </a:cubicBezTo>
                    <a:cubicBezTo>
                      <a:pt x="49267" y="36140"/>
                      <a:pt x="43777" y="52737"/>
                      <a:pt x="43777" y="69334"/>
                    </a:cubicBezTo>
                    <a:cubicBezTo>
                      <a:pt x="43777" y="88696"/>
                      <a:pt x="52012" y="116358"/>
                      <a:pt x="65738" y="141252"/>
                    </a:cubicBezTo>
                    <a:cubicBezTo>
                      <a:pt x="87698" y="179978"/>
                      <a:pt x="115149" y="207639"/>
                      <a:pt x="145345" y="207639"/>
                    </a:cubicBezTo>
                    <a:cubicBezTo>
                      <a:pt x="150835" y="207639"/>
                      <a:pt x="156325" y="207639"/>
                      <a:pt x="159070" y="204873"/>
                    </a:cubicBezTo>
                    <a:cubicBezTo>
                      <a:pt x="167305" y="202107"/>
                      <a:pt x="175540" y="191042"/>
                      <a:pt x="175540" y="179978"/>
                    </a:cubicBezTo>
                    <a:cubicBezTo>
                      <a:pt x="175540" y="171680"/>
                      <a:pt x="172795" y="166147"/>
                      <a:pt x="164560" y="166147"/>
                    </a:cubicBezTo>
                    <a:cubicBezTo>
                      <a:pt x="159070" y="166147"/>
                      <a:pt x="150835" y="168914"/>
                      <a:pt x="150835" y="177212"/>
                    </a:cubicBezTo>
                    <a:cubicBezTo>
                      <a:pt x="150835" y="182744"/>
                      <a:pt x="150835" y="182744"/>
                      <a:pt x="148090" y="182744"/>
                    </a:cubicBezTo>
                    <a:cubicBezTo>
                      <a:pt x="148090" y="182744"/>
                      <a:pt x="145345" y="182744"/>
                      <a:pt x="145345" y="182744"/>
                    </a:cubicBezTo>
                    <a:cubicBezTo>
                      <a:pt x="134364" y="185510"/>
                      <a:pt x="104169" y="163381"/>
                      <a:pt x="87698" y="130188"/>
                    </a:cubicBezTo>
                    <a:cubicBezTo>
                      <a:pt x="73973" y="108059"/>
                      <a:pt x="68483" y="83164"/>
                      <a:pt x="68483" y="69334"/>
                    </a:cubicBezTo>
                    <a:cubicBezTo>
                      <a:pt x="68483" y="55503"/>
                      <a:pt x="71228" y="49971"/>
                      <a:pt x="73973" y="49971"/>
                    </a:cubicBezTo>
                    <a:cubicBezTo>
                      <a:pt x="73973" y="49971"/>
                      <a:pt x="76718" y="49971"/>
                      <a:pt x="76718" y="49971"/>
                    </a:cubicBezTo>
                    <a:cubicBezTo>
                      <a:pt x="76718" y="49971"/>
                      <a:pt x="79463" y="49971"/>
                      <a:pt x="82208" y="49971"/>
                    </a:cubicBezTo>
                    <a:cubicBezTo>
                      <a:pt x="87698" y="52737"/>
                      <a:pt x="93188" y="49971"/>
                      <a:pt x="95933" y="44439"/>
                    </a:cubicBezTo>
                    <a:cubicBezTo>
                      <a:pt x="101424" y="38907"/>
                      <a:pt x="98678" y="30608"/>
                      <a:pt x="90443" y="27842"/>
                    </a:cubicBezTo>
                    <a:cubicBezTo>
                      <a:pt x="87698" y="25076"/>
                      <a:pt x="82208" y="25076"/>
                      <a:pt x="76718" y="25076"/>
                    </a:cubicBezTo>
                    <a:close/>
                    <a:moveTo>
                      <a:pt x="74254" y="29"/>
                    </a:moveTo>
                    <a:cubicBezTo>
                      <a:pt x="111367" y="1065"/>
                      <a:pt x="151573" y="30069"/>
                      <a:pt x="176314" y="77718"/>
                    </a:cubicBezTo>
                    <a:cubicBezTo>
                      <a:pt x="212052" y="138487"/>
                      <a:pt x="203805" y="210306"/>
                      <a:pt x="159820" y="235166"/>
                    </a:cubicBezTo>
                    <a:cubicBezTo>
                      <a:pt x="115834" y="260026"/>
                      <a:pt x="55354" y="229641"/>
                      <a:pt x="22365" y="166110"/>
                    </a:cubicBezTo>
                    <a:cubicBezTo>
                      <a:pt x="-13373" y="105340"/>
                      <a:pt x="-5125" y="33522"/>
                      <a:pt x="38860" y="8661"/>
                    </a:cubicBezTo>
                    <a:cubicBezTo>
                      <a:pt x="49856" y="2446"/>
                      <a:pt x="61883" y="-316"/>
                      <a:pt x="7425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0" name="Vrije vorm: vorm 31">
                <a:extLst>
                  <a:ext uri="{FF2B5EF4-FFF2-40B4-BE49-F238E27FC236}">
                    <a16:creationId xmlns:a16="http://schemas.microsoft.com/office/drawing/2014/main" id="{A94CFCB0-606D-4178-88D5-A4392FEAF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201" y="1374180"/>
                <a:ext cx="197123" cy="186928"/>
              </a:xfrm>
              <a:custGeom>
                <a:avLst/>
                <a:gdLst>
                  <a:gd name="connsiteX0" fmla="*/ 145188 w 197123"/>
                  <a:gd name="connsiteY0" fmla="*/ 32346 h 186928"/>
                  <a:gd name="connsiteX1" fmla="*/ 76102 w 197123"/>
                  <a:gd name="connsiteY1" fmla="*/ 62905 h 186928"/>
                  <a:gd name="connsiteX2" fmla="*/ 31887 w 197123"/>
                  <a:gd name="connsiteY2" fmla="*/ 132359 h 186928"/>
                  <a:gd name="connsiteX3" fmla="*/ 37414 w 197123"/>
                  <a:gd name="connsiteY3" fmla="*/ 154584 h 186928"/>
                  <a:gd name="connsiteX4" fmla="*/ 59522 w 197123"/>
                  <a:gd name="connsiteY4" fmla="*/ 165696 h 186928"/>
                  <a:gd name="connsiteX5" fmla="*/ 62285 w 197123"/>
                  <a:gd name="connsiteY5" fmla="*/ 165696 h 186928"/>
                  <a:gd name="connsiteX6" fmla="*/ 73339 w 197123"/>
                  <a:gd name="connsiteY6" fmla="*/ 151805 h 186928"/>
                  <a:gd name="connsiteX7" fmla="*/ 62285 w 197123"/>
                  <a:gd name="connsiteY7" fmla="*/ 140693 h 186928"/>
                  <a:gd name="connsiteX8" fmla="*/ 59522 w 197123"/>
                  <a:gd name="connsiteY8" fmla="*/ 140693 h 186928"/>
                  <a:gd name="connsiteX9" fmla="*/ 56758 w 197123"/>
                  <a:gd name="connsiteY9" fmla="*/ 137915 h 186928"/>
                  <a:gd name="connsiteX10" fmla="*/ 56758 w 197123"/>
                  <a:gd name="connsiteY10" fmla="*/ 132359 h 186928"/>
                  <a:gd name="connsiteX11" fmla="*/ 92683 w 197123"/>
                  <a:gd name="connsiteY11" fmla="*/ 82352 h 186928"/>
                  <a:gd name="connsiteX12" fmla="*/ 145188 w 197123"/>
                  <a:gd name="connsiteY12" fmla="*/ 57349 h 186928"/>
                  <a:gd name="connsiteX13" fmla="*/ 156241 w 197123"/>
                  <a:gd name="connsiteY13" fmla="*/ 60127 h 186928"/>
                  <a:gd name="connsiteX14" fmla="*/ 156241 w 197123"/>
                  <a:gd name="connsiteY14" fmla="*/ 62905 h 186928"/>
                  <a:gd name="connsiteX15" fmla="*/ 156241 w 197123"/>
                  <a:gd name="connsiteY15" fmla="*/ 65684 h 186928"/>
                  <a:gd name="connsiteX16" fmla="*/ 164532 w 197123"/>
                  <a:gd name="connsiteY16" fmla="*/ 79574 h 186928"/>
                  <a:gd name="connsiteX17" fmla="*/ 181112 w 197123"/>
                  <a:gd name="connsiteY17" fmla="*/ 71240 h 186928"/>
                  <a:gd name="connsiteX18" fmla="*/ 181112 w 197123"/>
                  <a:gd name="connsiteY18" fmla="*/ 62905 h 186928"/>
                  <a:gd name="connsiteX19" fmla="*/ 175585 w 197123"/>
                  <a:gd name="connsiteY19" fmla="*/ 46237 h 186928"/>
                  <a:gd name="connsiteX20" fmla="*/ 145188 w 197123"/>
                  <a:gd name="connsiteY20" fmla="*/ 32346 h 186928"/>
                  <a:gd name="connsiteX21" fmla="*/ 123647 w 197123"/>
                  <a:gd name="connsiteY21" fmla="*/ 86 h 186928"/>
                  <a:gd name="connsiteX22" fmla="*/ 183783 w 197123"/>
                  <a:gd name="connsiteY22" fmla="*/ 25056 h 186928"/>
                  <a:gd name="connsiteX23" fmla="*/ 148045 w 197123"/>
                  <a:gd name="connsiteY23" fmla="*/ 156401 h 186928"/>
                  <a:gd name="connsiteX24" fmla="*/ 13340 w 197123"/>
                  <a:gd name="connsiteY24" fmla="*/ 161873 h 186928"/>
                  <a:gd name="connsiteX25" fmla="*/ 49078 w 197123"/>
                  <a:gd name="connsiteY25" fmla="*/ 30528 h 186928"/>
                  <a:gd name="connsiteX26" fmla="*/ 123647 w 197123"/>
                  <a:gd name="connsiteY26" fmla="*/ 86 h 1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7123" h="186928">
                    <a:moveTo>
                      <a:pt x="145188" y="32346"/>
                    </a:moveTo>
                    <a:cubicBezTo>
                      <a:pt x="125844" y="32346"/>
                      <a:pt x="100973" y="43459"/>
                      <a:pt x="76102" y="62905"/>
                    </a:cubicBezTo>
                    <a:cubicBezTo>
                      <a:pt x="48468" y="85130"/>
                      <a:pt x="31887" y="110134"/>
                      <a:pt x="31887" y="132359"/>
                    </a:cubicBezTo>
                    <a:cubicBezTo>
                      <a:pt x="31887" y="140693"/>
                      <a:pt x="31887" y="146249"/>
                      <a:pt x="37414" y="154584"/>
                    </a:cubicBezTo>
                    <a:cubicBezTo>
                      <a:pt x="40178" y="160140"/>
                      <a:pt x="48468" y="165696"/>
                      <a:pt x="59522" y="165696"/>
                    </a:cubicBezTo>
                    <a:cubicBezTo>
                      <a:pt x="59522" y="165696"/>
                      <a:pt x="62285" y="165696"/>
                      <a:pt x="62285" y="165696"/>
                    </a:cubicBezTo>
                    <a:cubicBezTo>
                      <a:pt x="67812" y="165696"/>
                      <a:pt x="73339" y="160140"/>
                      <a:pt x="73339" y="151805"/>
                    </a:cubicBezTo>
                    <a:cubicBezTo>
                      <a:pt x="73339" y="146249"/>
                      <a:pt x="67812" y="140693"/>
                      <a:pt x="62285" y="140693"/>
                    </a:cubicBezTo>
                    <a:cubicBezTo>
                      <a:pt x="62285" y="140693"/>
                      <a:pt x="59522" y="140693"/>
                      <a:pt x="59522" y="140693"/>
                    </a:cubicBezTo>
                    <a:cubicBezTo>
                      <a:pt x="56758" y="140693"/>
                      <a:pt x="56758" y="137915"/>
                      <a:pt x="56758" y="137915"/>
                    </a:cubicBezTo>
                    <a:cubicBezTo>
                      <a:pt x="56758" y="137915"/>
                      <a:pt x="56758" y="135137"/>
                      <a:pt x="56758" y="132359"/>
                    </a:cubicBezTo>
                    <a:cubicBezTo>
                      <a:pt x="53995" y="124024"/>
                      <a:pt x="67812" y="99021"/>
                      <a:pt x="92683" y="82352"/>
                    </a:cubicBezTo>
                    <a:cubicBezTo>
                      <a:pt x="112027" y="65684"/>
                      <a:pt x="134134" y="57349"/>
                      <a:pt x="145188" y="57349"/>
                    </a:cubicBezTo>
                    <a:cubicBezTo>
                      <a:pt x="153478" y="57349"/>
                      <a:pt x="156241" y="60127"/>
                      <a:pt x="156241" y="60127"/>
                    </a:cubicBezTo>
                    <a:cubicBezTo>
                      <a:pt x="156241" y="62905"/>
                      <a:pt x="156241" y="62905"/>
                      <a:pt x="156241" y="62905"/>
                    </a:cubicBezTo>
                    <a:cubicBezTo>
                      <a:pt x="156241" y="62905"/>
                      <a:pt x="156241" y="62905"/>
                      <a:pt x="156241" y="65684"/>
                    </a:cubicBezTo>
                    <a:cubicBezTo>
                      <a:pt x="153478" y="71240"/>
                      <a:pt x="159005" y="79574"/>
                      <a:pt x="164532" y="79574"/>
                    </a:cubicBezTo>
                    <a:cubicBezTo>
                      <a:pt x="170059" y="82352"/>
                      <a:pt x="178349" y="79574"/>
                      <a:pt x="181112" y="71240"/>
                    </a:cubicBezTo>
                    <a:cubicBezTo>
                      <a:pt x="181112" y="68462"/>
                      <a:pt x="181112" y="65684"/>
                      <a:pt x="181112" y="62905"/>
                    </a:cubicBezTo>
                    <a:cubicBezTo>
                      <a:pt x="181112" y="54571"/>
                      <a:pt x="178349" y="49015"/>
                      <a:pt x="175585" y="46237"/>
                    </a:cubicBezTo>
                    <a:cubicBezTo>
                      <a:pt x="167295" y="35124"/>
                      <a:pt x="156241" y="32346"/>
                      <a:pt x="145188" y="32346"/>
                    </a:cubicBezTo>
                    <a:close/>
                    <a:moveTo>
                      <a:pt x="123647" y="86"/>
                    </a:moveTo>
                    <a:cubicBezTo>
                      <a:pt x="148045" y="-940"/>
                      <a:pt x="170038" y="7269"/>
                      <a:pt x="183783" y="25056"/>
                    </a:cubicBezTo>
                    <a:cubicBezTo>
                      <a:pt x="211274" y="60628"/>
                      <a:pt x="194780" y="120828"/>
                      <a:pt x="148045" y="156401"/>
                    </a:cubicBezTo>
                    <a:cubicBezTo>
                      <a:pt x="101311" y="194710"/>
                      <a:pt x="40831" y="197446"/>
                      <a:pt x="13340" y="161873"/>
                    </a:cubicBezTo>
                    <a:cubicBezTo>
                      <a:pt x="-14151" y="126301"/>
                      <a:pt x="2344" y="66101"/>
                      <a:pt x="49078" y="30528"/>
                    </a:cubicBezTo>
                    <a:cubicBezTo>
                      <a:pt x="72446" y="11374"/>
                      <a:pt x="99249" y="1113"/>
                      <a:pt x="12364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1" name="Vrije vorm: vorm 32">
                <a:extLst>
                  <a:ext uri="{FF2B5EF4-FFF2-40B4-BE49-F238E27FC236}">
                    <a16:creationId xmlns:a16="http://schemas.microsoft.com/office/drawing/2014/main" id="{7D527BE3-5D0A-4E6E-89B5-BC2EC2FAA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165" y="1179718"/>
                <a:ext cx="214495" cy="230121"/>
              </a:xfrm>
              <a:custGeom>
                <a:avLst/>
                <a:gdLst>
                  <a:gd name="connsiteX0" fmla="*/ 204121 w 214495"/>
                  <a:gd name="connsiteY0" fmla="*/ 0 h 230121"/>
                  <a:gd name="connsiteX1" fmla="*/ 214495 w 214495"/>
                  <a:gd name="connsiteY1" fmla="*/ 1840 h 230121"/>
                  <a:gd name="connsiteX2" fmla="*/ 202794 w 214495"/>
                  <a:gd name="connsiteY2" fmla="*/ 31337 h 230121"/>
                  <a:gd name="connsiteX3" fmla="*/ 199729 w 214495"/>
                  <a:gd name="connsiteY3" fmla="*/ 57144 h 230121"/>
                  <a:gd name="connsiteX4" fmla="*/ 175276 w 214495"/>
                  <a:gd name="connsiteY4" fmla="*/ 61737 h 230121"/>
                  <a:gd name="connsiteX5" fmla="*/ 124653 w 214495"/>
                  <a:gd name="connsiteY5" fmla="*/ 84250 h 230121"/>
                  <a:gd name="connsiteX6" fmla="*/ 69926 w 214495"/>
                  <a:gd name="connsiteY6" fmla="*/ 131356 h 230121"/>
                  <a:gd name="connsiteX7" fmla="*/ 48035 w 214495"/>
                  <a:gd name="connsiteY7" fmla="*/ 175690 h 230121"/>
                  <a:gd name="connsiteX8" fmla="*/ 50772 w 214495"/>
                  <a:gd name="connsiteY8" fmla="*/ 192316 h 230121"/>
                  <a:gd name="connsiteX9" fmla="*/ 78135 w 214495"/>
                  <a:gd name="connsiteY9" fmla="*/ 206170 h 230121"/>
                  <a:gd name="connsiteX10" fmla="*/ 91817 w 214495"/>
                  <a:gd name="connsiteY10" fmla="*/ 195086 h 230121"/>
                  <a:gd name="connsiteX11" fmla="*/ 78135 w 214495"/>
                  <a:gd name="connsiteY11" fmla="*/ 181232 h 230121"/>
                  <a:gd name="connsiteX12" fmla="*/ 72662 w 214495"/>
                  <a:gd name="connsiteY12" fmla="*/ 178461 h 230121"/>
                  <a:gd name="connsiteX13" fmla="*/ 72662 w 214495"/>
                  <a:gd name="connsiteY13" fmla="*/ 175690 h 230121"/>
                  <a:gd name="connsiteX14" fmla="*/ 89081 w 214495"/>
                  <a:gd name="connsiteY14" fmla="*/ 147981 h 230121"/>
                  <a:gd name="connsiteX15" fmla="*/ 138335 w 214495"/>
                  <a:gd name="connsiteY15" fmla="*/ 106417 h 230121"/>
                  <a:gd name="connsiteX16" fmla="*/ 182117 w 214495"/>
                  <a:gd name="connsiteY16" fmla="*/ 85289 h 230121"/>
                  <a:gd name="connsiteX17" fmla="*/ 196707 w 214495"/>
                  <a:gd name="connsiteY17" fmla="*/ 82590 h 230121"/>
                  <a:gd name="connsiteX18" fmla="*/ 193247 w 214495"/>
                  <a:gd name="connsiteY18" fmla="*/ 111714 h 230121"/>
                  <a:gd name="connsiteX19" fmla="*/ 202300 w 214495"/>
                  <a:gd name="connsiteY19" fmla="*/ 187929 h 230121"/>
                  <a:gd name="connsiteX20" fmla="*/ 190693 w 214495"/>
                  <a:gd name="connsiteY20" fmla="*/ 197198 h 230121"/>
                  <a:gd name="connsiteX21" fmla="*/ 8904 w 214495"/>
                  <a:gd name="connsiteY21" fmla="*/ 197198 h 230121"/>
                  <a:gd name="connsiteX22" fmla="*/ 94290 w 214495"/>
                  <a:gd name="connsiteY22" fmla="*/ 35325 h 230121"/>
                  <a:gd name="connsiteX23" fmla="*/ 204121 w 214495"/>
                  <a:gd name="connsiteY23" fmla="*/ 0 h 23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495" h="230121">
                    <a:moveTo>
                      <a:pt x="204121" y="0"/>
                    </a:moveTo>
                    <a:lnTo>
                      <a:pt x="214495" y="1840"/>
                    </a:lnTo>
                    <a:lnTo>
                      <a:pt x="202794" y="31337"/>
                    </a:lnTo>
                    <a:lnTo>
                      <a:pt x="199729" y="57144"/>
                    </a:lnTo>
                    <a:lnTo>
                      <a:pt x="175276" y="61737"/>
                    </a:lnTo>
                    <a:cubicBezTo>
                      <a:pt x="159542" y="66932"/>
                      <a:pt x="142440" y="74552"/>
                      <a:pt x="124653" y="84250"/>
                    </a:cubicBezTo>
                    <a:cubicBezTo>
                      <a:pt x="102762" y="98105"/>
                      <a:pt x="83608" y="114730"/>
                      <a:pt x="69926" y="131356"/>
                    </a:cubicBezTo>
                    <a:cubicBezTo>
                      <a:pt x="56244" y="145210"/>
                      <a:pt x="48035" y="161836"/>
                      <a:pt x="48035" y="175690"/>
                    </a:cubicBezTo>
                    <a:cubicBezTo>
                      <a:pt x="48035" y="181232"/>
                      <a:pt x="48035" y="186774"/>
                      <a:pt x="50772" y="192316"/>
                    </a:cubicBezTo>
                    <a:cubicBezTo>
                      <a:pt x="56244" y="200628"/>
                      <a:pt x="64453" y="206170"/>
                      <a:pt x="78135" y="206170"/>
                    </a:cubicBezTo>
                    <a:cubicBezTo>
                      <a:pt x="86344" y="206170"/>
                      <a:pt x="91817" y="200628"/>
                      <a:pt x="91817" y="195086"/>
                    </a:cubicBezTo>
                    <a:cubicBezTo>
                      <a:pt x="91817" y="186774"/>
                      <a:pt x="86344" y="181232"/>
                      <a:pt x="78135" y="181232"/>
                    </a:cubicBezTo>
                    <a:cubicBezTo>
                      <a:pt x="72662" y="181232"/>
                      <a:pt x="72662" y="181232"/>
                      <a:pt x="72662" y="178461"/>
                    </a:cubicBezTo>
                    <a:cubicBezTo>
                      <a:pt x="72662" y="178461"/>
                      <a:pt x="72662" y="178461"/>
                      <a:pt x="72662" y="175690"/>
                    </a:cubicBezTo>
                    <a:cubicBezTo>
                      <a:pt x="69926" y="172919"/>
                      <a:pt x="75399" y="159065"/>
                      <a:pt x="89081" y="147981"/>
                    </a:cubicBezTo>
                    <a:cubicBezTo>
                      <a:pt x="100026" y="134126"/>
                      <a:pt x="116444" y="120272"/>
                      <a:pt x="138335" y="106417"/>
                    </a:cubicBezTo>
                    <a:cubicBezTo>
                      <a:pt x="153385" y="96719"/>
                      <a:pt x="168435" y="89792"/>
                      <a:pt x="182117" y="85289"/>
                    </a:cubicBezTo>
                    <a:lnTo>
                      <a:pt x="196707" y="82590"/>
                    </a:lnTo>
                    <a:lnTo>
                      <a:pt x="193247" y="111714"/>
                    </a:lnTo>
                    <a:lnTo>
                      <a:pt x="202300" y="187929"/>
                    </a:lnTo>
                    <a:lnTo>
                      <a:pt x="190693" y="197198"/>
                    </a:lnTo>
                    <a:cubicBezTo>
                      <a:pt x="116325" y="241096"/>
                      <a:pt x="36448" y="241096"/>
                      <a:pt x="8904" y="197198"/>
                    </a:cubicBezTo>
                    <a:cubicBezTo>
                      <a:pt x="-18640" y="153300"/>
                      <a:pt x="19922" y="79223"/>
                      <a:pt x="94290" y="35325"/>
                    </a:cubicBezTo>
                    <a:cubicBezTo>
                      <a:pt x="131474" y="12004"/>
                      <a:pt x="170724" y="343"/>
                      <a:pt x="2041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2" name="Vrije vorm: vorm 33">
                <a:extLst>
                  <a:ext uri="{FF2B5EF4-FFF2-40B4-BE49-F238E27FC236}">
                    <a16:creationId xmlns:a16="http://schemas.microsoft.com/office/drawing/2014/main" id="{7B77DD41-A37D-4D9D-B91D-8D792905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949" y="846566"/>
                <a:ext cx="207740" cy="242033"/>
              </a:xfrm>
              <a:custGeom>
                <a:avLst/>
                <a:gdLst>
                  <a:gd name="connsiteX0" fmla="*/ 150479 w 207740"/>
                  <a:gd name="connsiteY0" fmla="*/ 36086 h 242033"/>
                  <a:gd name="connsiteX1" fmla="*/ 70374 w 207740"/>
                  <a:gd name="connsiteY1" fmla="*/ 93906 h 242033"/>
                  <a:gd name="connsiteX2" fmla="*/ 42751 w 207740"/>
                  <a:gd name="connsiteY2" fmla="*/ 170999 h 242033"/>
                  <a:gd name="connsiteX3" fmla="*/ 59325 w 207740"/>
                  <a:gd name="connsiteY3" fmla="*/ 206792 h 242033"/>
                  <a:gd name="connsiteX4" fmla="*/ 73136 w 207740"/>
                  <a:gd name="connsiteY4" fmla="*/ 212299 h 242033"/>
                  <a:gd name="connsiteX5" fmla="*/ 86947 w 207740"/>
                  <a:gd name="connsiteY5" fmla="*/ 209546 h 242033"/>
                  <a:gd name="connsiteX6" fmla="*/ 92472 w 207740"/>
                  <a:gd name="connsiteY6" fmla="*/ 193026 h 242033"/>
                  <a:gd name="connsiteX7" fmla="*/ 78661 w 207740"/>
                  <a:gd name="connsiteY7" fmla="*/ 187519 h 242033"/>
                  <a:gd name="connsiteX8" fmla="*/ 73136 w 207740"/>
                  <a:gd name="connsiteY8" fmla="*/ 187519 h 242033"/>
                  <a:gd name="connsiteX9" fmla="*/ 70374 w 207740"/>
                  <a:gd name="connsiteY9" fmla="*/ 187519 h 242033"/>
                  <a:gd name="connsiteX10" fmla="*/ 67612 w 207740"/>
                  <a:gd name="connsiteY10" fmla="*/ 170999 h 242033"/>
                  <a:gd name="connsiteX11" fmla="*/ 89710 w 207740"/>
                  <a:gd name="connsiteY11" fmla="*/ 107673 h 242033"/>
                  <a:gd name="connsiteX12" fmla="*/ 150479 w 207740"/>
                  <a:gd name="connsiteY12" fmla="*/ 60866 h 242033"/>
                  <a:gd name="connsiteX13" fmla="*/ 153242 w 207740"/>
                  <a:gd name="connsiteY13" fmla="*/ 60866 h 242033"/>
                  <a:gd name="connsiteX14" fmla="*/ 156004 w 207740"/>
                  <a:gd name="connsiteY14" fmla="*/ 66373 h 242033"/>
                  <a:gd name="connsiteX15" fmla="*/ 169815 w 207740"/>
                  <a:gd name="connsiteY15" fmla="*/ 80139 h 242033"/>
                  <a:gd name="connsiteX16" fmla="*/ 180864 w 207740"/>
                  <a:gd name="connsiteY16" fmla="*/ 66373 h 242033"/>
                  <a:gd name="connsiteX17" fmla="*/ 167053 w 207740"/>
                  <a:gd name="connsiteY17" fmla="*/ 41593 h 242033"/>
                  <a:gd name="connsiteX18" fmla="*/ 150479 w 207740"/>
                  <a:gd name="connsiteY18" fmla="*/ 36086 h 242033"/>
                  <a:gd name="connsiteX19" fmla="*/ 140051 w 207740"/>
                  <a:gd name="connsiteY19" fmla="*/ 91 h 242033"/>
                  <a:gd name="connsiteX20" fmla="*/ 175119 w 207740"/>
                  <a:gd name="connsiteY20" fmla="*/ 11162 h 242033"/>
                  <a:gd name="connsiteX21" fmla="*/ 180600 w 207740"/>
                  <a:gd name="connsiteY21" fmla="*/ 173198 h 242033"/>
                  <a:gd name="connsiteX22" fmla="*/ 32622 w 207740"/>
                  <a:gd name="connsiteY22" fmla="*/ 230872 h 242033"/>
                  <a:gd name="connsiteX23" fmla="*/ 27141 w 207740"/>
                  <a:gd name="connsiteY23" fmla="*/ 68836 h 242033"/>
                  <a:gd name="connsiteX24" fmla="*/ 140051 w 207740"/>
                  <a:gd name="connsiteY24" fmla="*/ 91 h 2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7740" h="242033">
                    <a:moveTo>
                      <a:pt x="150479" y="36086"/>
                    </a:moveTo>
                    <a:cubicBezTo>
                      <a:pt x="122857" y="36086"/>
                      <a:pt x="95234" y="60866"/>
                      <a:pt x="70374" y="93906"/>
                    </a:cubicBezTo>
                    <a:cubicBezTo>
                      <a:pt x="53800" y="121439"/>
                      <a:pt x="42751" y="148972"/>
                      <a:pt x="42751" y="170999"/>
                    </a:cubicBezTo>
                    <a:cubicBezTo>
                      <a:pt x="42751" y="184766"/>
                      <a:pt x="45514" y="198532"/>
                      <a:pt x="59325" y="206792"/>
                    </a:cubicBezTo>
                    <a:cubicBezTo>
                      <a:pt x="62087" y="209546"/>
                      <a:pt x="67612" y="212299"/>
                      <a:pt x="73136" y="212299"/>
                    </a:cubicBezTo>
                    <a:cubicBezTo>
                      <a:pt x="78661" y="212299"/>
                      <a:pt x="81423" y="212299"/>
                      <a:pt x="86947" y="209546"/>
                    </a:cubicBezTo>
                    <a:cubicBezTo>
                      <a:pt x="92472" y="206792"/>
                      <a:pt x="95234" y="201286"/>
                      <a:pt x="92472" y="193026"/>
                    </a:cubicBezTo>
                    <a:cubicBezTo>
                      <a:pt x="92472" y="187519"/>
                      <a:pt x="84185" y="184766"/>
                      <a:pt x="78661" y="187519"/>
                    </a:cubicBezTo>
                    <a:cubicBezTo>
                      <a:pt x="75898" y="187519"/>
                      <a:pt x="75898" y="187519"/>
                      <a:pt x="73136" y="187519"/>
                    </a:cubicBezTo>
                    <a:cubicBezTo>
                      <a:pt x="73136" y="187519"/>
                      <a:pt x="73136" y="187519"/>
                      <a:pt x="70374" y="187519"/>
                    </a:cubicBezTo>
                    <a:cubicBezTo>
                      <a:pt x="70374" y="184766"/>
                      <a:pt x="67612" y="182012"/>
                      <a:pt x="67612" y="170999"/>
                    </a:cubicBezTo>
                    <a:cubicBezTo>
                      <a:pt x="67612" y="157232"/>
                      <a:pt x="75898" y="132453"/>
                      <a:pt x="89710" y="107673"/>
                    </a:cubicBezTo>
                    <a:cubicBezTo>
                      <a:pt x="109045" y="77386"/>
                      <a:pt x="139430" y="58113"/>
                      <a:pt x="150479" y="60866"/>
                    </a:cubicBezTo>
                    <a:cubicBezTo>
                      <a:pt x="153242" y="60866"/>
                      <a:pt x="153242" y="60866"/>
                      <a:pt x="153242" y="60866"/>
                    </a:cubicBezTo>
                    <a:cubicBezTo>
                      <a:pt x="156004" y="63619"/>
                      <a:pt x="156004" y="60866"/>
                      <a:pt x="156004" y="66373"/>
                    </a:cubicBezTo>
                    <a:cubicBezTo>
                      <a:pt x="156004" y="74633"/>
                      <a:pt x="161528" y="80139"/>
                      <a:pt x="169815" y="80139"/>
                    </a:cubicBezTo>
                    <a:cubicBezTo>
                      <a:pt x="175340" y="77386"/>
                      <a:pt x="180864" y="71879"/>
                      <a:pt x="180864" y="66373"/>
                    </a:cubicBezTo>
                    <a:cubicBezTo>
                      <a:pt x="180864" y="55359"/>
                      <a:pt x="175340" y="44346"/>
                      <a:pt x="167053" y="41593"/>
                    </a:cubicBezTo>
                    <a:cubicBezTo>
                      <a:pt x="161528" y="36086"/>
                      <a:pt x="156004" y="36086"/>
                      <a:pt x="150479" y="36086"/>
                    </a:cubicBezTo>
                    <a:close/>
                    <a:moveTo>
                      <a:pt x="140051" y="91"/>
                    </a:moveTo>
                    <a:cubicBezTo>
                      <a:pt x="152854" y="691"/>
                      <a:pt x="164842" y="4296"/>
                      <a:pt x="175119" y="11162"/>
                    </a:cubicBezTo>
                    <a:cubicBezTo>
                      <a:pt x="216224" y="41372"/>
                      <a:pt x="218964" y="112778"/>
                      <a:pt x="180600" y="173198"/>
                    </a:cubicBezTo>
                    <a:cubicBezTo>
                      <a:pt x="142235" y="233619"/>
                      <a:pt x="73727" y="258336"/>
                      <a:pt x="32622" y="230872"/>
                    </a:cubicBezTo>
                    <a:cubicBezTo>
                      <a:pt x="-8483" y="200662"/>
                      <a:pt x="-11224" y="129256"/>
                      <a:pt x="27141" y="68836"/>
                    </a:cubicBezTo>
                    <a:cubicBezTo>
                      <a:pt x="55915" y="23521"/>
                      <a:pt x="101644" y="-1712"/>
                      <a:pt x="14005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" name="Vrije vorm: vorm 34">
                <a:extLst>
                  <a:ext uri="{FF2B5EF4-FFF2-40B4-BE49-F238E27FC236}">
                    <a16:creationId xmlns:a16="http://schemas.microsoft.com/office/drawing/2014/main" id="{8929E476-AF16-4D9A-98AD-73AAE043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475" y="1120775"/>
                <a:ext cx="196850" cy="341314"/>
              </a:xfrm>
              <a:custGeom>
                <a:avLst/>
                <a:gdLst>
                  <a:gd name="connsiteX0" fmla="*/ 114449 w 196850"/>
                  <a:gd name="connsiteY0" fmla="*/ 33337 h 341314"/>
                  <a:gd name="connsiteX1" fmla="*/ 70793 w 196850"/>
                  <a:gd name="connsiteY1" fmla="*/ 77398 h 341314"/>
                  <a:gd name="connsiteX2" fmla="*/ 57150 w 196850"/>
                  <a:gd name="connsiteY2" fmla="*/ 168275 h 341314"/>
                  <a:gd name="connsiteX3" fmla="*/ 70793 w 196850"/>
                  <a:gd name="connsiteY3" fmla="*/ 259151 h 341314"/>
                  <a:gd name="connsiteX4" fmla="*/ 114449 w 196850"/>
                  <a:gd name="connsiteY4" fmla="*/ 303212 h 341314"/>
                  <a:gd name="connsiteX5" fmla="*/ 141735 w 196850"/>
                  <a:gd name="connsiteY5" fmla="*/ 283935 h 341314"/>
                  <a:gd name="connsiteX6" fmla="*/ 136278 w 196850"/>
                  <a:gd name="connsiteY6" fmla="*/ 267412 h 341314"/>
                  <a:gd name="connsiteX7" fmla="*/ 119906 w 196850"/>
                  <a:gd name="connsiteY7" fmla="*/ 272920 h 341314"/>
                  <a:gd name="connsiteX8" fmla="*/ 114449 w 196850"/>
                  <a:gd name="connsiteY8" fmla="*/ 278428 h 341314"/>
                  <a:gd name="connsiteX9" fmla="*/ 106264 w 196850"/>
                  <a:gd name="connsiteY9" fmla="*/ 272920 h 341314"/>
                  <a:gd name="connsiteX10" fmla="*/ 81707 w 196850"/>
                  <a:gd name="connsiteY10" fmla="*/ 168275 h 341314"/>
                  <a:gd name="connsiteX11" fmla="*/ 95350 w 196850"/>
                  <a:gd name="connsiteY11" fmla="*/ 85660 h 341314"/>
                  <a:gd name="connsiteX12" fmla="*/ 106264 w 196850"/>
                  <a:gd name="connsiteY12" fmla="*/ 63629 h 341314"/>
                  <a:gd name="connsiteX13" fmla="*/ 114449 w 196850"/>
                  <a:gd name="connsiteY13" fmla="*/ 58122 h 341314"/>
                  <a:gd name="connsiteX14" fmla="*/ 119906 w 196850"/>
                  <a:gd name="connsiteY14" fmla="*/ 63629 h 341314"/>
                  <a:gd name="connsiteX15" fmla="*/ 136278 w 196850"/>
                  <a:gd name="connsiteY15" fmla="*/ 69137 h 341314"/>
                  <a:gd name="connsiteX16" fmla="*/ 141735 w 196850"/>
                  <a:gd name="connsiteY16" fmla="*/ 49860 h 341314"/>
                  <a:gd name="connsiteX17" fmla="*/ 114449 w 196850"/>
                  <a:gd name="connsiteY17" fmla="*/ 33337 h 341314"/>
                  <a:gd name="connsiteX18" fmla="*/ 98425 w 196850"/>
                  <a:gd name="connsiteY18" fmla="*/ 0 h 341314"/>
                  <a:gd name="connsiteX19" fmla="*/ 196850 w 196850"/>
                  <a:gd name="connsiteY19" fmla="*/ 170657 h 341314"/>
                  <a:gd name="connsiteX20" fmla="*/ 98425 w 196850"/>
                  <a:gd name="connsiteY20" fmla="*/ 341314 h 341314"/>
                  <a:gd name="connsiteX21" fmla="*/ 0 w 196850"/>
                  <a:gd name="connsiteY21" fmla="*/ 170657 h 341314"/>
                  <a:gd name="connsiteX22" fmla="*/ 98425 w 196850"/>
                  <a:gd name="connsiteY22" fmla="*/ 0 h 34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6850" h="341314">
                    <a:moveTo>
                      <a:pt x="114449" y="33337"/>
                    </a:moveTo>
                    <a:cubicBezTo>
                      <a:pt x="92621" y="33337"/>
                      <a:pt x="78978" y="52614"/>
                      <a:pt x="70793" y="77398"/>
                    </a:cubicBezTo>
                    <a:cubicBezTo>
                      <a:pt x="62607" y="102183"/>
                      <a:pt x="57150" y="132475"/>
                      <a:pt x="57150" y="168275"/>
                    </a:cubicBezTo>
                    <a:cubicBezTo>
                      <a:pt x="57150" y="204074"/>
                      <a:pt x="62607" y="234366"/>
                      <a:pt x="70793" y="259151"/>
                    </a:cubicBezTo>
                    <a:cubicBezTo>
                      <a:pt x="78978" y="283935"/>
                      <a:pt x="92621" y="303212"/>
                      <a:pt x="114449" y="303212"/>
                    </a:cubicBezTo>
                    <a:cubicBezTo>
                      <a:pt x="122635" y="303212"/>
                      <a:pt x="133549" y="297704"/>
                      <a:pt x="141735" y="283935"/>
                    </a:cubicBezTo>
                    <a:cubicBezTo>
                      <a:pt x="144463" y="278428"/>
                      <a:pt x="141735" y="272920"/>
                      <a:pt x="136278" y="267412"/>
                    </a:cubicBezTo>
                    <a:cubicBezTo>
                      <a:pt x="130821" y="264658"/>
                      <a:pt x="122635" y="267412"/>
                      <a:pt x="119906" y="272920"/>
                    </a:cubicBezTo>
                    <a:cubicBezTo>
                      <a:pt x="114449" y="281181"/>
                      <a:pt x="114449" y="278428"/>
                      <a:pt x="114449" y="278428"/>
                    </a:cubicBezTo>
                    <a:cubicBezTo>
                      <a:pt x="111721" y="278428"/>
                      <a:pt x="108992" y="278428"/>
                      <a:pt x="106264" y="272920"/>
                    </a:cubicBezTo>
                    <a:cubicBezTo>
                      <a:pt x="92621" y="259151"/>
                      <a:pt x="81707" y="217843"/>
                      <a:pt x="81707" y="168275"/>
                    </a:cubicBezTo>
                    <a:cubicBezTo>
                      <a:pt x="81707" y="135229"/>
                      <a:pt x="87164" y="104937"/>
                      <a:pt x="95350" y="85660"/>
                    </a:cubicBezTo>
                    <a:cubicBezTo>
                      <a:pt x="98078" y="74644"/>
                      <a:pt x="100807" y="66383"/>
                      <a:pt x="106264" y="63629"/>
                    </a:cubicBezTo>
                    <a:cubicBezTo>
                      <a:pt x="108992" y="58122"/>
                      <a:pt x="111721" y="58122"/>
                      <a:pt x="114449" y="58122"/>
                    </a:cubicBezTo>
                    <a:cubicBezTo>
                      <a:pt x="114449" y="58122"/>
                      <a:pt x="114449" y="55368"/>
                      <a:pt x="119906" y="63629"/>
                    </a:cubicBezTo>
                    <a:cubicBezTo>
                      <a:pt x="122635" y="69137"/>
                      <a:pt x="130821" y="71891"/>
                      <a:pt x="136278" y="69137"/>
                    </a:cubicBezTo>
                    <a:cubicBezTo>
                      <a:pt x="141735" y="63629"/>
                      <a:pt x="144463" y="58122"/>
                      <a:pt x="141735" y="49860"/>
                    </a:cubicBezTo>
                    <a:cubicBezTo>
                      <a:pt x="133549" y="38845"/>
                      <a:pt x="122635" y="33337"/>
                      <a:pt x="114449" y="33337"/>
                    </a:cubicBezTo>
                    <a:close/>
                    <a:moveTo>
                      <a:pt x="98425" y="0"/>
                    </a:moveTo>
                    <a:cubicBezTo>
                      <a:pt x="152784" y="0"/>
                      <a:pt x="196850" y="76406"/>
                      <a:pt x="196850" y="170657"/>
                    </a:cubicBezTo>
                    <a:cubicBezTo>
                      <a:pt x="196850" y="264908"/>
                      <a:pt x="152784" y="341314"/>
                      <a:pt x="98425" y="341314"/>
                    </a:cubicBezTo>
                    <a:cubicBezTo>
                      <a:pt x="44066" y="341314"/>
                      <a:pt x="0" y="264908"/>
                      <a:pt x="0" y="170657"/>
                    </a:cubicBezTo>
                    <a:cubicBezTo>
                      <a:pt x="0" y="76406"/>
                      <a:pt x="44066" y="0"/>
                      <a:pt x="984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A5D6DF5-FE9B-4851-87DF-4D8D29B2B568}"/>
              </a:ext>
            </a:extLst>
          </p:cNvPr>
          <p:cNvGrpSpPr/>
          <p:nvPr/>
        </p:nvGrpSpPr>
        <p:grpSpPr>
          <a:xfrm>
            <a:off x="384392" y="2163278"/>
            <a:ext cx="1446558" cy="1850412"/>
            <a:chOff x="384392" y="2163278"/>
            <a:chExt cx="1446558" cy="1850412"/>
          </a:xfrm>
        </p:grpSpPr>
        <p:sp>
          <p:nvSpPr>
            <p:cNvPr id="54" name="Oval 53"/>
            <p:cNvSpPr/>
            <p:nvPr/>
          </p:nvSpPr>
          <p:spPr>
            <a:xfrm>
              <a:off x="384392" y="2609200"/>
              <a:ext cx="1404490" cy="140449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2208265" flipV="1">
              <a:off x="1500448" y="2163278"/>
              <a:ext cx="330502" cy="66907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Oval 53">
              <a:extLst>
                <a:ext uri="{FF2B5EF4-FFF2-40B4-BE49-F238E27FC236}">
                  <a16:creationId xmlns:a16="http://schemas.microsoft.com/office/drawing/2014/main" id="{DB80CE87-B0DE-4E43-88AC-9F246C54CEAD}"/>
                </a:ext>
              </a:extLst>
            </p:cNvPr>
            <p:cNvSpPr/>
            <p:nvPr/>
          </p:nvSpPr>
          <p:spPr>
            <a:xfrm>
              <a:off x="488242" y="2713556"/>
              <a:ext cx="1195778" cy="1195778"/>
            </a:xfrm>
            <a:prstGeom prst="ellipse">
              <a:avLst/>
            </a:prstGeom>
            <a:noFill/>
            <a:ln w="38100">
              <a:solidFill>
                <a:srgbClr val="0077A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14BD51F5-C12E-4338-A387-22F11DF9055B}"/>
              </a:ext>
            </a:extLst>
          </p:cNvPr>
          <p:cNvGrpSpPr/>
          <p:nvPr/>
        </p:nvGrpSpPr>
        <p:grpSpPr>
          <a:xfrm>
            <a:off x="3877758" y="2500312"/>
            <a:ext cx="1404490" cy="1618317"/>
            <a:chOff x="3877758" y="2500312"/>
            <a:chExt cx="1404490" cy="1618317"/>
          </a:xfrm>
        </p:grpSpPr>
        <p:sp>
          <p:nvSpPr>
            <p:cNvPr id="37" name="Down Arrow 36"/>
            <p:cNvSpPr/>
            <p:nvPr/>
          </p:nvSpPr>
          <p:spPr>
            <a:xfrm flipV="1">
              <a:off x="4462298" y="2500312"/>
              <a:ext cx="231438" cy="23887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877758" y="2714139"/>
              <a:ext cx="1404490" cy="140449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Oval 49">
              <a:extLst>
                <a:ext uri="{FF2B5EF4-FFF2-40B4-BE49-F238E27FC236}">
                  <a16:creationId xmlns:a16="http://schemas.microsoft.com/office/drawing/2014/main" id="{E2554CE0-E43F-4DB3-8A20-F7300027D495}"/>
                </a:ext>
              </a:extLst>
            </p:cNvPr>
            <p:cNvSpPr/>
            <p:nvPr/>
          </p:nvSpPr>
          <p:spPr>
            <a:xfrm>
              <a:off x="3981608" y="2818495"/>
              <a:ext cx="1195778" cy="119577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813BDEC-EC36-4DBF-98A8-F54B83E9BA96}"/>
              </a:ext>
            </a:extLst>
          </p:cNvPr>
          <p:cNvGrpSpPr/>
          <p:nvPr/>
        </p:nvGrpSpPr>
        <p:grpSpPr>
          <a:xfrm>
            <a:off x="2131075" y="2388412"/>
            <a:ext cx="1404490" cy="1681092"/>
            <a:chOff x="2131075" y="2388412"/>
            <a:chExt cx="1404490" cy="1681092"/>
          </a:xfrm>
        </p:grpSpPr>
        <p:sp>
          <p:nvSpPr>
            <p:cNvPr id="86" name="Down Arrow 37">
              <a:extLst>
                <a:ext uri="{FF2B5EF4-FFF2-40B4-BE49-F238E27FC236}">
                  <a16:creationId xmlns:a16="http://schemas.microsoft.com/office/drawing/2014/main" id="{4BBFA219-6499-4CCC-8DF7-CE266478BBC8}"/>
                </a:ext>
              </a:extLst>
            </p:cNvPr>
            <p:cNvSpPr/>
            <p:nvPr/>
          </p:nvSpPr>
          <p:spPr>
            <a:xfrm rot="1345245" flipV="1">
              <a:off x="3002040" y="2388412"/>
              <a:ext cx="281190" cy="37851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131075" y="2665014"/>
              <a:ext cx="1404490" cy="140449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Oval 51">
              <a:extLst>
                <a:ext uri="{FF2B5EF4-FFF2-40B4-BE49-F238E27FC236}">
                  <a16:creationId xmlns:a16="http://schemas.microsoft.com/office/drawing/2014/main" id="{99FAA9AF-CF9E-4872-8463-5DB598E437DB}"/>
                </a:ext>
              </a:extLst>
            </p:cNvPr>
            <p:cNvSpPr/>
            <p:nvPr/>
          </p:nvSpPr>
          <p:spPr>
            <a:xfrm>
              <a:off x="2234925" y="2769370"/>
              <a:ext cx="1195778" cy="119577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0A2FA095-C990-46B6-A182-EC3E51ED17F2}"/>
              </a:ext>
            </a:extLst>
          </p:cNvPr>
          <p:cNvGrpSpPr/>
          <p:nvPr/>
        </p:nvGrpSpPr>
        <p:grpSpPr>
          <a:xfrm>
            <a:off x="5624441" y="2389505"/>
            <a:ext cx="1404490" cy="1672379"/>
            <a:chOff x="5624441" y="2389505"/>
            <a:chExt cx="1404490" cy="1672379"/>
          </a:xfrm>
        </p:grpSpPr>
        <p:sp>
          <p:nvSpPr>
            <p:cNvPr id="38" name="Down Arrow 37"/>
            <p:cNvSpPr/>
            <p:nvPr/>
          </p:nvSpPr>
          <p:spPr>
            <a:xfrm rot="20254755" flipH="1" flipV="1">
              <a:off x="5861579" y="2389505"/>
              <a:ext cx="281190" cy="34959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624441" y="2657394"/>
              <a:ext cx="1404490" cy="140449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925FF668-DAAA-42FE-9EE6-A7B86FFA5765}"/>
                </a:ext>
              </a:extLst>
            </p:cNvPr>
            <p:cNvSpPr/>
            <p:nvPr/>
          </p:nvSpPr>
          <p:spPr>
            <a:xfrm>
              <a:off x="5728291" y="2761750"/>
              <a:ext cx="1195778" cy="1195778"/>
            </a:xfrm>
            <a:prstGeom prst="ellipse">
              <a:avLst/>
            </a:prstGeom>
            <a:noFill/>
            <a:ln w="38100">
              <a:solidFill>
                <a:srgbClr val="EAAB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8A3EA93B-E000-4C51-9CBA-7D6C1A28EA94}"/>
              </a:ext>
            </a:extLst>
          </p:cNvPr>
          <p:cNvGrpSpPr/>
          <p:nvPr/>
        </p:nvGrpSpPr>
        <p:grpSpPr>
          <a:xfrm>
            <a:off x="2284383" y="2960110"/>
            <a:ext cx="1159824" cy="720873"/>
            <a:chOff x="2284383" y="2960110"/>
            <a:chExt cx="1159824" cy="720873"/>
          </a:xfrm>
        </p:grpSpPr>
        <p:sp>
          <p:nvSpPr>
            <p:cNvPr id="53" name="Text Box 23"/>
            <p:cNvSpPr txBox="1">
              <a:spLocks noChangeArrowheads="1"/>
            </p:cNvSpPr>
            <p:nvPr/>
          </p:nvSpPr>
          <p:spPr bwMode="gray">
            <a:xfrm>
              <a:off x="2284383" y="3327036"/>
              <a:ext cx="1159824" cy="35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8102" rIns="76205" bIns="38102">
              <a:spAutoFit/>
            </a:bodyPr>
            <a:lstStyle>
              <a:lvl1pPr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890588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  <a:cs typeface="Arial" charset="0"/>
                </a:rPr>
                <a:t>Leefstijl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  <a:cs typeface="Arial" charset="0"/>
                </a:rPr>
                <a:t>-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  <a:cs typeface="Arial" charset="0"/>
                </a:rPr>
              </a:b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Verdana" pitchFamily="34" charset="0"/>
                  <a:ea typeface="ＭＳ Ｐゴシック" charset="0"/>
                  <a:cs typeface="Arial" charset="0"/>
                </a:rPr>
                <a:t>aanpassingen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itchFamily="34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0CC3C1F6-B28B-4555-A8D0-DC31B43E8BE8}"/>
                </a:ext>
              </a:extLst>
            </p:cNvPr>
            <p:cNvGrpSpPr/>
            <p:nvPr/>
          </p:nvGrpSpPr>
          <p:grpSpPr>
            <a:xfrm>
              <a:off x="2616414" y="2960110"/>
              <a:ext cx="448040" cy="262024"/>
              <a:chOff x="2657685" y="2783167"/>
              <a:chExt cx="389536" cy="227810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D131C2B4-253F-4410-AD63-B8A1C7294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7685" y="2783167"/>
                <a:ext cx="144411" cy="227810"/>
              </a:xfrm>
              <a:custGeom>
                <a:avLst/>
                <a:gdLst>
                  <a:gd name="T0" fmla="*/ 105 w 255"/>
                  <a:gd name="T1" fmla="*/ 68 h 401"/>
                  <a:gd name="T2" fmla="*/ 124 w 255"/>
                  <a:gd name="T3" fmla="*/ 10 h 401"/>
                  <a:gd name="T4" fmla="*/ 182 w 255"/>
                  <a:gd name="T5" fmla="*/ 29 h 401"/>
                  <a:gd name="T6" fmla="*/ 163 w 255"/>
                  <a:gd name="T7" fmla="*/ 87 h 401"/>
                  <a:gd name="T8" fmla="*/ 105 w 255"/>
                  <a:gd name="T9" fmla="*/ 68 h 401"/>
                  <a:gd name="T10" fmla="*/ 240 w 255"/>
                  <a:gd name="T11" fmla="*/ 148 h 401"/>
                  <a:gd name="T12" fmla="*/ 186 w 255"/>
                  <a:gd name="T13" fmla="*/ 136 h 401"/>
                  <a:gd name="T14" fmla="*/ 144 w 255"/>
                  <a:gd name="T15" fmla="*/ 102 h 401"/>
                  <a:gd name="T16" fmla="*/ 143 w 255"/>
                  <a:gd name="T17" fmla="*/ 102 h 401"/>
                  <a:gd name="T18" fmla="*/ 141 w 255"/>
                  <a:gd name="T19" fmla="*/ 100 h 401"/>
                  <a:gd name="T20" fmla="*/ 140 w 255"/>
                  <a:gd name="T21" fmla="*/ 100 h 401"/>
                  <a:gd name="T22" fmla="*/ 138 w 255"/>
                  <a:gd name="T23" fmla="*/ 99 h 401"/>
                  <a:gd name="T24" fmla="*/ 136 w 255"/>
                  <a:gd name="T25" fmla="*/ 99 h 401"/>
                  <a:gd name="T26" fmla="*/ 135 w 255"/>
                  <a:gd name="T27" fmla="*/ 99 h 401"/>
                  <a:gd name="T28" fmla="*/ 133 w 255"/>
                  <a:gd name="T29" fmla="*/ 98 h 401"/>
                  <a:gd name="T30" fmla="*/ 131 w 255"/>
                  <a:gd name="T31" fmla="*/ 98 h 401"/>
                  <a:gd name="T32" fmla="*/ 130 w 255"/>
                  <a:gd name="T33" fmla="*/ 99 h 401"/>
                  <a:gd name="T34" fmla="*/ 128 w 255"/>
                  <a:gd name="T35" fmla="*/ 99 h 401"/>
                  <a:gd name="T36" fmla="*/ 126 w 255"/>
                  <a:gd name="T37" fmla="*/ 100 h 401"/>
                  <a:gd name="T38" fmla="*/ 125 w 255"/>
                  <a:gd name="T39" fmla="*/ 100 h 401"/>
                  <a:gd name="T40" fmla="*/ 60 w 255"/>
                  <a:gd name="T41" fmla="*/ 133 h 401"/>
                  <a:gd name="T42" fmla="*/ 52 w 255"/>
                  <a:gd name="T43" fmla="*/ 142 h 401"/>
                  <a:gd name="T44" fmla="*/ 25 w 255"/>
                  <a:gd name="T45" fmla="*/ 201 h 401"/>
                  <a:gd name="T46" fmla="*/ 34 w 255"/>
                  <a:gd name="T47" fmla="*/ 225 h 401"/>
                  <a:gd name="T48" fmla="*/ 41 w 255"/>
                  <a:gd name="T49" fmla="*/ 226 h 401"/>
                  <a:gd name="T50" fmla="*/ 57 w 255"/>
                  <a:gd name="T51" fmla="*/ 216 h 401"/>
                  <a:gd name="T52" fmla="*/ 81 w 255"/>
                  <a:gd name="T53" fmla="*/ 162 h 401"/>
                  <a:gd name="T54" fmla="*/ 94 w 255"/>
                  <a:gd name="T55" fmla="*/ 155 h 401"/>
                  <a:gd name="T56" fmla="*/ 73 w 255"/>
                  <a:gd name="T57" fmla="*/ 232 h 401"/>
                  <a:gd name="T58" fmla="*/ 72 w 255"/>
                  <a:gd name="T59" fmla="*/ 241 h 401"/>
                  <a:gd name="T60" fmla="*/ 64 w 255"/>
                  <a:gd name="T61" fmla="*/ 308 h 401"/>
                  <a:gd name="T62" fmla="*/ 8 w 255"/>
                  <a:gd name="T63" fmla="*/ 365 h 401"/>
                  <a:gd name="T64" fmla="*/ 8 w 255"/>
                  <a:gd name="T65" fmla="*/ 395 h 401"/>
                  <a:gd name="T66" fmla="*/ 23 w 255"/>
                  <a:gd name="T67" fmla="*/ 401 h 401"/>
                  <a:gd name="T68" fmla="*/ 38 w 255"/>
                  <a:gd name="T69" fmla="*/ 394 h 401"/>
                  <a:gd name="T70" fmla="*/ 99 w 255"/>
                  <a:gd name="T71" fmla="*/ 332 h 401"/>
                  <a:gd name="T72" fmla="*/ 105 w 255"/>
                  <a:gd name="T73" fmla="*/ 320 h 401"/>
                  <a:gd name="T74" fmla="*/ 111 w 255"/>
                  <a:gd name="T75" fmla="*/ 268 h 401"/>
                  <a:gd name="T76" fmla="*/ 158 w 255"/>
                  <a:gd name="T77" fmla="*/ 292 h 401"/>
                  <a:gd name="T78" fmla="*/ 184 w 255"/>
                  <a:gd name="T79" fmla="*/ 363 h 401"/>
                  <a:gd name="T80" fmla="*/ 203 w 255"/>
                  <a:gd name="T81" fmla="*/ 377 h 401"/>
                  <a:gd name="T82" fmla="*/ 210 w 255"/>
                  <a:gd name="T83" fmla="*/ 375 h 401"/>
                  <a:gd name="T84" fmla="*/ 223 w 255"/>
                  <a:gd name="T85" fmla="*/ 349 h 401"/>
                  <a:gd name="T86" fmla="*/ 195 w 255"/>
                  <a:gd name="T87" fmla="*/ 271 h 401"/>
                  <a:gd name="T88" fmla="*/ 185 w 255"/>
                  <a:gd name="T89" fmla="*/ 259 h 401"/>
                  <a:gd name="T90" fmla="*/ 137 w 255"/>
                  <a:gd name="T91" fmla="*/ 234 h 401"/>
                  <a:gd name="T92" fmla="*/ 158 w 255"/>
                  <a:gd name="T93" fmla="*/ 158 h 401"/>
                  <a:gd name="T94" fmla="*/ 168 w 255"/>
                  <a:gd name="T95" fmla="*/ 166 h 401"/>
                  <a:gd name="T96" fmla="*/ 175 w 255"/>
                  <a:gd name="T97" fmla="*/ 169 h 401"/>
                  <a:gd name="T98" fmla="*/ 233 w 255"/>
                  <a:gd name="T99" fmla="*/ 182 h 401"/>
                  <a:gd name="T100" fmla="*/ 236 w 255"/>
                  <a:gd name="T101" fmla="*/ 182 h 401"/>
                  <a:gd name="T102" fmla="*/ 253 w 255"/>
                  <a:gd name="T103" fmla="*/ 169 h 401"/>
                  <a:gd name="T104" fmla="*/ 240 w 255"/>
                  <a:gd name="T105" fmla="*/ 14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5" h="401">
                    <a:moveTo>
                      <a:pt x="105" y="68"/>
                    </a:moveTo>
                    <a:cubicBezTo>
                      <a:pt x="95" y="47"/>
                      <a:pt x="103" y="21"/>
                      <a:pt x="124" y="10"/>
                    </a:cubicBezTo>
                    <a:cubicBezTo>
                      <a:pt x="145" y="0"/>
                      <a:pt x="171" y="8"/>
                      <a:pt x="182" y="29"/>
                    </a:cubicBezTo>
                    <a:cubicBezTo>
                      <a:pt x="193" y="51"/>
                      <a:pt x="184" y="76"/>
                      <a:pt x="163" y="87"/>
                    </a:cubicBezTo>
                    <a:cubicBezTo>
                      <a:pt x="142" y="98"/>
                      <a:pt x="116" y="90"/>
                      <a:pt x="105" y="68"/>
                    </a:cubicBezTo>
                    <a:close/>
                    <a:moveTo>
                      <a:pt x="240" y="148"/>
                    </a:move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2"/>
                      <a:pt x="143" y="102"/>
                      <a:pt x="143" y="102"/>
                    </a:cubicBezTo>
                    <a:cubicBezTo>
                      <a:pt x="142" y="101"/>
                      <a:pt x="142" y="101"/>
                      <a:pt x="141" y="100"/>
                    </a:cubicBezTo>
                    <a:cubicBezTo>
                      <a:pt x="141" y="100"/>
                      <a:pt x="140" y="100"/>
                      <a:pt x="140" y="100"/>
                    </a:cubicBezTo>
                    <a:cubicBezTo>
                      <a:pt x="139" y="100"/>
                      <a:pt x="139" y="99"/>
                      <a:pt x="138" y="99"/>
                    </a:cubicBezTo>
                    <a:cubicBezTo>
                      <a:pt x="138" y="99"/>
                      <a:pt x="137" y="99"/>
                      <a:pt x="136" y="99"/>
                    </a:cubicBezTo>
                    <a:cubicBezTo>
                      <a:pt x="136" y="99"/>
                      <a:pt x="135" y="99"/>
                      <a:pt x="135" y="99"/>
                    </a:cubicBezTo>
                    <a:cubicBezTo>
                      <a:pt x="134" y="98"/>
                      <a:pt x="134" y="98"/>
                      <a:pt x="133" y="98"/>
                    </a:cubicBezTo>
                    <a:cubicBezTo>
                      <a:pt x="133" y="98"/>
                      <a:pt x="132" y="98"/>
                      <a:pt x="131" y="98"/>
                    </a:cubicBezTo>
                    <a:cubicBezTo>
                      <a:pt x="131" y="99"/>
                      <a:pt x="130" y="99"/>
                      <a:pt x="130" y="99"/>
                    </a:cubicBezTo>
                    <a:cubicBezTo>
                      <a:pt x="129" y="99"/>
                      <a:pt x="129" y="99"/>
                      <a:pt x="128" y="99"/>
                    </a:cubicBezTo>
                    <a:cubicBezTo>
                      <a:pt x="127" y="99"/>
                      <a:pt x="127" y="100"/>
                      <a:pt x="126" y="100"/>
                    </a:cubicBezTo>
                    <a:cubicBezTo>
                      <a:pt x="126" y="100"/>
                      <a:pt x="126" y="100"/>
                      <a:pt x="125" y="100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57" y="135"/>
                      <a:pt x="54" y="138"/>
                      <a:pt x="52" y="142"/>
                    </a:cubicBezTo>
                    <a:cubicBezTo>
                      <a:pt x="25" y="201"/>
                      <a:pt x="25" y="201"/>
                      <a:pt x="25" y="201"/>
                    </a:cubicBezTo>
                    <a:cubicBezTo>
                      <a:pt x="21" y="210"/>
                      <a:pt x="25" y="221"/>
                      <a:pt x="34" y="225"/>
                    </a:cubicBezTo>
                    <a:cubicBezTo>
                      <a:pt x="36" y="226"/>
                      <a:pt x="38" y="226"/>
                      <a:pt x="41" y="226"/>
                    </a:cubicBezTo>
                    <a:cubicBezTo>
                      <a:pt x="47" y="226"/>
                      <a:pt x="54" y="222"/>
                      <a:pt x="57" y="216"/>
                    </a:cubicBezTo>
                    <a:cubicBezTo>
                      <a:pt x="81" y="162"/>
                      <a:pt x="81" y="162"/>
                      <a:pt x="81" y="162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2" y="235"/>
                      <a:pt x="72" y="238"/>
                      <a:pt x="72" y="241"/>
                    </a:cubicBezTo>
                    <a:cubicBezTo>
                      <a:pt x="64" y="308"/>
                      <a:pt x="64" y="308"/>
                      <a:pt x="64" y="308"/>
                    </a:cubicBezTo>
                    <a:cubicBezTo>
                      <a:pt x="8" y="365"/>
                      <a:pt x="8" y="365"/>
                      <a:pt x="8" y="365"/>
                    </a:cubicBezTo>
                    <a:cubicBezTo>
                      <a:pt x="0" y="373"/>
                      <a:pt x="0" y="386"/>
                      <a:pt x="8" y="395"/>
                    </a:cubicBezTo>
                    <a:cubicBezTo>
                      <a:pt x="12" y="399"/>
                      <a:pt x="17" y="401"/>
                      <a:pt x="23" y="401"/>
                    </a:cubicBezTo>
                    <a:cubicBezTo>
                      <a:pt x="28" y="401"/>
                      <a:pt x="34" y="399"/>
                      <a:pt x="38" y="394"/>
                    </a:cubicBezTo>
                    <a:cubicBezTo>
                      <a:pt x="99" y="332"/>
                      <a:pt x="99" y="332"/>
                      <a:pt x="99" y="332"/>
                    </a:cubicBezTo>
                    <a:cubicBezTo>
                      <a:pt x="103" y="329"/>
                      <a:pt x="105" y="325"/>
                      <a:pt x="105" y="32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58" y="292"/>
                      <a:pt x="158" y="292"/>
                      <a:pt x="158" y="292"/>
                    </a:cubicBezTo>
                    <a:cubicBezTo>
                      <a:pt x="184" y="363"/>
                      <a:pt x="184" y="363"/>
                      <a:pt x="184" y="363"/>
                    </a:cubicBezTo>
                    <a:cubicBezTo>
                      <a:pt x="187" y="371"/>
                      <a:pt x="195" y="377"/>
                      <a:pt x="203" y="377"/>
                    </a:cubicBezTo>
                    <a:cubicBezTo>
                      <a:pt x="206" y="377"/>
                      <a:pt x="208" y="376"/>
                      <a:pt x="210" y="375"/>
                    </a:cubicBezTo>
                    <a:cubicBezTo>
                      <a:pt x="221" y="371"/>
                      <a:pt x="227" y="359"/>
                      <a:pt x="223" y="349"/>
                    </a:cubicBezTo>
                    <a:cubicBezTo>
                      <a:pt x="195" y="271"/>
                      <a:pt x="195" y="271"/>
                      <a:pt x="195" y="271"/>
                    </a:cubicBezTo>
                    <a:cubicBezTo>
                      <a:pt x="193" y="266"/>
                      <a:pt x="189" y="262"/>
                      <a:pt x="185" y="259"/>
                    </a:cubicBezTo>
                    <a:cubicBezTo>
                      <a:pt x="137" y="234"/>
                      <a:pt x="137" y="234"/>
                      <a:pt x="137" y="234"/>
                    </a:cubicBezTo>
                    <a:cubicBezTo>
                      <a:pt x="158" y="158"/>
                      <a:pt x="158" y="158"/>
                      <a:pt x="158" y="158"/>
                    </a:cubicBezTo>
                    <a:cubicBezTo>
                      <a:pt x="168" y="166"/>
                      <a:pt x="168" y="166"/>
                      <a:pt x="168" y="166"/>
                    </a:cubicBezTo>
                    <a:cubicBezTo>
                      <a:pt x="170" y="167"/>
                      <a:pt x="172" y="168"/>
                      <a:pt x="175" y="169"/>
                    </a:cubicBezTo>
                    <a:cubicBezTo>
                      <a:pt x="233" y="182"/>
                      <a:pt x="233" y="182"/>
                      <a:pt x="233" y="182"/>
                    </a:cubicBezTo>
                    <a:cubicBezTo>
                      <a:pt x="234" y="182"/>
                      <a:pt x="235" y="182"/>
                      <a:pt x="236" y="182"/>
                    </a:cubicBezTo>
                    <a:cubicBezTo>
                      <a:pt x="244" y="182"/>
                      <a:pt x="252" y="177"/>
                      <a:pt x="253" y="169"/>
                    </a:cubicBezTo>
                    <a:cubicBezTo>
                      <a:pt x="255" y="159"/>
                      <a:pt x="250" y="150"/>
                      <a:pt x="240" y="14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09ED8C85-2DBA-42B6-A790-009EDB8DAC58}"/>
                  </a:ext>
                </a:extLst>
              </p:cNvPr>
              <p:cNvGrpSpPr/>
              <p:nvPr/>
            </p:nvGrpSpPr>
            <p:grpSpPr>
              <a:xfrm>
                <a:off x="2804051" y="2783167"/>
                <a:ext cx="243170" cy="224114"/>
                <a:chOff x="2837181" y="2844697"/>
                <a:chExt cx="152101" cy="140183"/>
              </a:xfrm>
            </p:grpSpPr>
            <p:sp>
              <p:nvSpPr>
                <p:cNvPr id="84" name="Freeform 572">
                  <a:extLst>
                    <a:ext uri="{FF2B5EF4-FFF2-40B4-BE49-F238E27FC236}">
                      <a16:creationId xmlns:a16="http://schemas.microsoft.com/office/drawing/2014/main" id="{3993258D-892A-4A17-B9C5-A1B1A16BB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7181" y="2844697"/>
                  <a:ext cx="152101" cy="140183"/>
                </a:xfrm>
                <a:custGeom>
                  <a:avLst/>
                  <a:gdLst>
                    <a:gd name="T0" fmla="*/ 210 w 217"/>
                    <a:gd name="T1" fmla="*/ 27 h 200"/>
                    <a:gd name="T2" fmla="*/ 165 w 217"/>
                    <a:gd name="T3" fmla="*/ 75 h 200"/>
                    <a:gd name="T4" fmla="*/ 163 w 217"/>
                    <a:gd name="T5" fmla="*/ 75 h 200"/>
                    <a:gd name="T6" fmla="*/ 161 w 217"/>
                    <a:gd name="T7" fmla="*/ 75 h 200"/>
                    <a:gd name="T8" fmla="*/ 156 w 217"/>
                    <a:gd name="T9" fmla="*/ 70 h 200"/>
                    <a:gd name="T10" fmla="*/ 157 w 217"/>
                    <a:gd name="T11" fmla="*/ 67 h 200"/>
                    <a:gd name="T12" fmla="*/ 203 w 217"/>
                    <a:gd name="T13" fmla="*/ 21 h 200"/>
                    <a:gd name="T14" fmla="*/ 197 w 217"/>
                    <a:gd name="T15" fmla="*/ 14 h 200"/>
                    <a:gd name="T16" fmla="*/ 195 w 217"/>
                    <a:gd name="T17" fmla="*/ 14 h 200"/>
                    <a:gd name="T18" fmla="*/ 148 w 217"/>
                    <a:gd name="T19" fmla="*/ 60 h 200"/>
                    <a:gd name="T20" fmla="*/ 145 w 217"/>
                    <a:gd name="T21" fmla="*/ 58 h 200"/>
                    <a:gd name="T22" fmla="*/ 141 w 217"/>
                    <a:gd name="T23" fmla="*/ 54 h 200"/>
                    <a:gd name="T24" fmla="*/ 141 w 217"/>
                    <a:gd name="T25" fmla="*/ 53 h 200"/>
                    <a:gd name="T26" fmla="*/ 189 w 217"/>
                    <a:gd name="T27" fmla="*/ 8 h 200"/>
                    <a:gd name="T28" fmla="*/ 189 w 217"/>
                    <a:gd name="T29" fmla="*/ 4 h 200"/>
                    <a:gd name="T30" fmla="*/ 183 w 217"/>
                    <a:gd name="T31" fmla="*/ 0 h 200"/>
                    <a:gd name="T32" fmla="*/ 126 w 217"/>
                    <a:gd name="T33" fmla="*/ 43 h 200"/>
                    <a:gd name="T34" fmla="*/ 101 w 217"/>
                    <a:gd name="T35" fmla="*/ 99 h 200"/>
                    <a:gd name="T36" fmla="*/ 12 w 217"/>
                    <a:gd name="T37" fmla="*/ 10 h 200"/>
                    <a:gd name="T38" fmla="*/ 8 w 217"/>
                    <a:gd name="T39" fmla="*/ 9 h 200"/>
                    <a:gd name="T40" fmla="*/ 4 w 217"/>
                    <a:gd name="T41" fmla="*/ 12 h 200"/>
                    <a:gd name="T42" fmla="*/ 1 w 217"/>
                    <a:gd name="T43" fmla="*/ 20 h 200"/>
                    <a:gd name="T44" fmla="*/ 4 w 217"/>
                    <a:gd name="T45" fmla="*/ 47 h 200"/>
                    <a:gd name="T46" fmla="*/ 63 w 217"/>
                    <a:gd name="T47" fmla="*/ 110 h 200"/>
                    <a:gd name="T48" fmla="*/ 74 w 217"/>
                    <a:gd name="T49" fmla="*/ 119 h 200"/>
                    <a:gd name="T50" fmla="*/ 83 w 217"/>
                    <a:gd name="T51" fmla="*/ 123 h 200"/>
                    <a:gd name="T52" fmla="*/ 93 w 217"/>
                    <a:gd name="T53" fmla="*/ 124 h 200"/>
                    <a:gd name="T54" fmla="*/ 170 w 217"/>
                    <a:gd name="T55" fmla="*/ 200 h 200"/>
                    <a:gd name="T56" fmla="*/ 175 w 217"/>
                    <a:gd name="T57" fmla="*/ 200 h 200"/>
                    <a:gd name="T58" fmla="*/ 184 w 217"/>
                    <a:gd name="T59" fmla="*/ 190 h 200"/>
                    <a:gd name="T60" fmla="*/ 187 w 217"/>
                    <a:gd name="T61" fmla="*/ 186 h 200"/>
                    <a:gd name="T62" fmla="*/ 184 w 217"/>
                    <a:gd name="T63" fmla="*/ 183 h 200"/>
                    <a:gd name="T64" fmla="*/ 117 w 217"/>
                    <a:gd name="T65" fmla="*/ 116 h 200"/>
                    <a:gd name="T66" fmla="*/ 174 w 217"/>
                    <a:gd name="T67" fmla="*/ 90 h 200"/>
                    <a:gd name="T68" fmla="*/ 217 w 217"/>
                    <a:gd name="T69" fmla="*/ 34 h 200"/>
                    <a:gd name="T70" fmla="*/ 211 w 217"/>
                    <a:gd name="T71" fmla="*/ 28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7" h="200">
                      <a:moveTo>
                        <a:pt x="211" y="28"/>
                      </a:moveTo>
                      <a:lnTo>
                        <a:pt x="210" y="27"/>
                      </a:lnTo>
                      <a:lnTo>
                        <a:pt x="209" y="28"/>
                      </a:lnTo>
                      <a:lnTo>
                        <a:pt x="165" y="75"/>
                      </a:lnTo>
                      <a:lnTo>
                        <a:pt x="164" y="75"/>
                      </a:lnTo>
                      <a:lnTo>
                        <a:pt x="163" y="75"/>
                      </a:lnTo>
                      <a:lnTo>
                        <a:pt x="162" y="75"/>
                      </a:lnTo>
                      <a:lnTo>
                        <a:pt x="161" y="75"/>
                      </a:lnTo>
                      <a:lnTo>
                        <a:pt x="157" y="71"/>
                      </a:lnTo>
                      <a:lnTo>
                        <a:pt x="156" y="70"/>
                      </a:lnTo>
                      <a:lnTo>
                        <a:pt x="156" y="68"/>
                      </a:lnTo>
                      <a:lnTo>
                        <a:pt x="157" y="67"/>
                      </a:lnTo>
                      <a:lnTo>
                        <a:pt x="203" y="22"/>
                      </a:lnTo>
                      <a:lnTo>
                        <a:pt x="203" y="21"/>
                      </a:lnTo>
                      <a:lnTo>
                        <a:pt x="203" y="18"/>
                      </a:lnTo>
                      <a:lnTo>
                        <a:pt x="197" y="14"/>
                      </a:lnTo>
                      <a:lnTo>
                        <a:pt x="196" y="13"/>
                      </a:lnTo>
                      <a:lnTo>
                        <a:pt x="195" y="14"/>
                      </a:lnTo>
                      <a:lnTo>
                        <a:pt x="149" y="58"/>
                      </a:lnTo>
                      <a:lnTo>
                        <a:pt x="148" y="60"/>
                      </a:lnTo>
                      <a:lnTo>
                        <a:pt x="146" y="60"/>
                      </a:lnTo>
                      <a:lnTo>
                        <a:pt x="145" y="58"/>
                      </a:lnTo>
                      <a:lnTo>
                        <a:pt x="142" y="55"/>
                      </a:lnTo>
                      <a:lnTo>
                        <a:pt x="141" y="54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2" y="52"/>
                      </a:lnTo>
                      <a:lnTo>
                        <a:pt x="189" y="8"/>
                      </a:lnTo>
                      <a:lnTo>
                        <a:pt x="189" y="7"/>
                      </a:lnTo>
                      <a:lnTo>
                        <a:pt x="189" y="4"/>
                      </a:lnTo>
                      <a:lnTo>
                        <a:pt x="184" y="1"/>
                      </a:lnTo>
                      <a:lnTo>
                        <a:pt x="183" y="0"/>
                      </a:lnTo>
                      <a:lnTo>
                        <a:pt x="182" y="0"/>
                      </a:lnTo>
                      <a:lnTo>
                        <a:pt x="126" y="43"/>
                      </a:lnTo>
                      <a:lnTo>
                        <a:pt x="127" y="74"/>
                      </a:lnTo>
                      <a:lnTo>
                        <a:pt x="101" y="99"/>
                      </a:lnTo>
                      <a:lnTo>
                        <a:pt x="80" y="78"/>
                      </a:lnTo>
                      <a:lnTo>
                        <a:pt x="12" y="10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6" y="10"/>
                      </a:lnTo>
                      <a:lnTo>
                        <a:pt x="4" y="12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0" y="33"/>
                      </a:lnTo>
                      <a:lnTo>
                        <a:pt x="4" y="47"/>
                      </a:lnTo>
                      <a:lnTo>
                        <a:pt x="10" y="57"/>
                      </a:lnTo>
                      <a:lnTo>
                        <a:pt x="63" y="110"/>
                      </a:lnTo>
                      <a:lnTo>
                        <a:pt x="69" y="116"/>
                      </a:lnTo>
                      <a:lnTo>
                        <a:pt x="74" y="119"/>
                      </a:lnTo>
                      <a:lnTo>
                        <a:pt x="78" y="121"/>
                      </a:lnTo>
                      <a:lnTo>
                        <a:pt x="83" y="123"/>
                      </a:lnTo>
                      <a:lnTo>
                        <a:pt x="88" y="123"/>
                      </a:lnTo>
                      <a:lnTo>
                        <a:pt x="93" y="124"/>
                      </a:lnTo>
                      <a:lnTo>
                        <a:pt x="168" y="199"/>
                      </a:lnTo>
                      <a:lnTo>
                        <a:pt x="170" y="200"/>
                      </a:lnTo>
                      <a:lnTo>
                        <a:pt x="172" y="200"/>
                      </a:lnTo>
                      <a:lnTo>
                        <a:pt x="175" y="200"/>
                      </a:lnTo>
                      <a:lnTo>
                        <a:pt x="176" y="199"/>
                      </a:lnTo>
                      <a:lnTo>
                        <a:pt x="184" y="190"/>
                      </a:lnTo>
                      <a:lnTo>
                        <a:pt x="187" y="188"/>
                      </a:lnTo>
                      <a:lnTo>
                        <a:pt x="187" y="186"/>
                      </a:lnTo>
                      <a:lnTo>
                        <a:pt x="187" y="184"/>
                      </a:lnTo>
                      <a:lnTo>
                        <a:pt x="184" y="183"/>
                      </a:lnTo>
                      <a:lnTo>
                        <a:pt x="126" y="123"/>
                      </a:lnTo>
                      <a:lnTo>
                        <a:pt x="117" y="116"/>
                      </a:lnTo>
                      <a:lnTo>
                        <a:pt x="143" y="90"/>
                      </a:lnTo>
                      <a:lnTo>
                        <a:pt x="174" y="90"/>
                      </a:lnTo>
                      <a:lnTo>
                        <a:pt x="216" y="35"/>
                      </a:lnTo>
                      <a:lnTo>
                        <a:pt x="217" y="34"/>
                      </a:lnTo>
                      <a:lnTo>
                        <a:pt x="216" y="33"/>
                      </a:lnTo>
                      <a:lnTo>
                        <a:pt x="211" y="28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5" name="Freeform 573">
                  <a:extLst>
                    <a:ext uri="{FF2B5EF4-FFF2-40B4-BE49-F238E27FC236}">
                      <a16:creationId xmlns:a16="http://schemas.microsoft.com/office/drawing/2014/main" id="{6D2126C4-C3D6-466F-B073-E28C23964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584" y="2936620"/>
                  <a:ext cx="52569" cy="47663"/>
                </a:xfrm>
                <a:custGeom>
                  <a:avLst/>
                  <a:gdLst>
                    <a:gd name="T0" fmla="*/ 53 w 75"/>
                    <a:gd name="T1" fmla="*/ 0 h 68"/>
                    <a:gd name="T2" fmla="*/ 2 w 75"/>
                    <a:gd name="T3" fmla="*/ 51 h 68"/>
                    <a:gd name="T4" fmla="*/ 1 w 75"/>
                    <a:gd name="T5" fmla="*/ 52 h 68"/>
                    <a:gd name="T6" fmla="*/ 0 w 75"/>
                    <a:gd name="T7" fmla="*/ 54 h 68"/>
                    <a:gd name="T8" fmla="*/ 1 w 75"/>
                    <a:gd name="T9" fmla="*/ 56 h 68"/>
                    <a:gd name="T10" fmla="*/ 2 w 75"/>
                    <a:gd name="T11" fmla="*/ 58 h 68"/>
                    <a:gd name="T12" fmla="*/ 10 w 75"/>
                    <a:gd name="T13" fmla="*/ 67 h 68"/>
                    <a:gd name="T14" fmla="*/ 13 w 75"/>
                    <a:gd name="T15" fmla="*/ 68 h 68"/>
                    <a:gd name="T16" fmla="*/ 15 w 75"/>
                    <a:gd name="T17" fmla="*/ 68 h 68"/>
                    <a:gd name="T18" fmla="*/ 16 w 75"/>
                    <a:gd name="T19" fmla="*/ 68 h 68"/>
                    <a:gd name="T20" fmla="*/ 18 w 75"/>
                    <a:gd name="T21" fmla="*/ 67 h 68"/>
                    <a:gd name="T22" fmla="*/ 75 w 75"/>
                    <a:gd name="T23" fmla="*/ 10 h 68"/>
                    <a:gd name="T24" fmla="*/ 68 w 75"/>
                    <a:gd name="T25" fmla="*/ 2 h 68"/>
                    <a:gd name="T26" fmla="*/ 59 w 75"/>
                    <a:gd name="T27" fmla="*/ 1 h 68"/>
                    <a:gd name="T28" fmla="*/ 53 w 75"/>
                    <a:gd name="T29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68">
                      <a:moveTo>
                        <a:pt x="53" y="0"/>
                      </a:moveTo>
                      <a:lnTo>
                        <a:pt x="2" y="51"/>
                      </a:lnTo>
                      <a:lnTo>
                        <a:pt x="1" y="52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2" y="58"/>
                      </a:lnTo>
                      <a:lnTo>
                        <a:pt x="10" y="67"/>
                      </a:lnTo>
                      <a:lnTo>
                        <a:pt x="13" y="68"/>
                      </a:lnTo>
                      <a:lnTo>
                        <a:pt x="15" y="68"/>
                      </a:lnTo>
                      <a:lnTo>
                        <a:pt x="16" y="68"/>
                      </a:lnTo>
                      <a:lnTo>
                        <a:pt x="18" y="67"/>
                      </a:lnTo>
                      <a:lnTo>
                        <a:pt x="75" y="10"/>
                      </a:lnTo>
                      <a:lnTo>
                        <a:pt x="68" y="2"/>
                      </a:lnTo>
                      <a:lnTo>
                        <a:pt x="59" y="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/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D184A6B-B881-4F5A-BB8E-68AEC1999A23}"/>
              </a:ext>
            </a:extLst>
          </p:cNvPr>
          <p:cNvGrpSpPr/>
          <p:nvPr/>
        </p:nvGrpSpPr>
        <p:grpSpPr>
          <a:xfrm>
            <a:off x="4410510" y="1095375"/>
            <a:ext cx="346075" cy="346075"/>
            <a:chOff x="4410510" y="1095375"/>
            <a:chExt cx="346075" cy="3460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F782D1E-23A9-4F12-97A0-FABAF69EF20F}"/>
                </a:ext>
              </a:extLst>
            </p:cNvPr>
            <p:cNvSpPr/>
            <p:nvPr/>
          </p:nvSpPr>
          <p:spPr>
            <a:xfrm>
              <a:off x="4410510" y="1095375"/>
              <a:ext cx="346075" cy="346075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C6CFDBE-629F-4612-82CB-C8779C676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0127" y="1182162"/>
              <a:ext cx="206840" cy="172500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E130C61F-A5AB-4D27-A939-FF0C5C81D317}"/>
              </a:ext>
            </a:extLst>
          </p:cNvPr>
          <p:cNvGrpSpPr/>
          <p:nvPr/>
        </p:nvGrpSpPr>
        <p:grpSpPr>
          <a:xfrm>
            <a:off x="422250" y="2923963"/>
            <a:ext cx="1375512" cy="780788"/>
            <a:chOff x="422250" y="2923963"/>
            <a:chExt cx="1375512" cy="780788"/>
          </a:xfrm>
        </p:grpSpPr>
        <p:sp>
          <p:nvSpPr>
            <p:cNvPr id="55" name="Text Box 23"/>
            <p:cNvSpPr txBox="1">
              <a:spLocks noChangeArrowheads="1"/>
            </p:cNvSpPr>
            <p:nvPr/>
          </p:nvSpPr>
          <p:spPr bwMode="gray">
            <a:xfrm>
              <a:off x="422250" y="3350804"/>
              <a:ext cx="1375512" cy="35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38102" rIns="76205" bIns="38102">
              <a:spAutoFit/>
            </a:bodyPr>
            <a:lstStyle>
              <a:lvl1pPr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890588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890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890588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FDA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Arial" charset="0"/>
                </a:rPr>
                <a:t>Glykemische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9FDA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Arial" charset="0"/>
              </a:endParaRPr>
            </a:p>
            <a:p>
              <a:pPr marL="0" marR="0" lvl="0" indent="0" algn="ctr" defTabSz="890588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FDA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Arial" charset="0"/>
                </a:rPr>
                <a:t>controle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9FDA">
                    <a:lumMod val="75000"/>
                  </a:srgbClr>
                </a:solidFill>
                <a:effectLst/>
                <a:uLnTx/>
                <a:uFillTx/>
                <a:latin typeface="Verdana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0" name="Group 190">
              <a:extLst>
                <a:ext uri="{FF2B5EF4-FFF2-40B4-BE49-F238E27FC236}">
                  <a16:creationId xmlns:a16="http://schemas.microsoft.com/office/drawing/2014/main" id="{83BF344D-B1BF-4127-B7A4-6F8D548D36A8}"/>
                </a:ext>
              </a:extLst>
            </p:cNvPr>
            <p:cNvGrpSpPr/>
            <p:nvPr/>
          </p:nvGrpSpPr>
          <p:grpSpPr>
            <a:xfrm>
              <a:off x="904440" y="2923963"/>
              <a:ext cx="357172" cy="385874"/>
              <a:chOff x="11063411" y="2173263"/>
              <a:chExt cx="465137" cy="47148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1" name="Freeform 155">
                <a:extLst>
                  <a:ext uri="{FF2B5EF4-FFF2-40B4-BE49-F238E27FC236}">
                    <a16:creationId xmlns:a16="http://schemas.microsoft.com/office/drawing/2014/main" id="{F5C933FA-92FA-4F80-82DE-E8C2C9EAFC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45973" y="2381226"/>
                <a:ext cx="163513" cy="163513"/>
              </a:xfrm>
              <a:custGeom>
                <a:avLst/>
                <a:gdLst>
                  <a:gd name="T0" fmla="*/ 86 w 103"/>
                  <a:gd name="T1" fmla="*/ 13 h 103"/>
                  <a:gd name="T2" fmla="*/ 73 w 103"/>
                  <a:gd name="T3" fmla="*/ 3 h 103"/>
                  <a:gd name="T4" fmla="*/ 58 w 103"/>
                  <a:gd name="T5" fmla="*/ 0 h 103"/>
                  <a:gd name="T6" fmla="*/ 41 w 103"/>
                  <a:gd name="T7" fmla="*/ 1 h 103"/>
                  <a:gd name="T8" fmla="*/ 26 w 103"/>
                  <a:gd name="T9" fmla="*/ 6 h 103"/>
                  <a:gd name="T10" fmla="*/ 13 w 103"/>
                  <a:gd name="T11" fmla="*/ 17 h 103"/>
                  <a:gd name="T12" fmla="*/ 4 w 103"/>
                  <a:gd name="T13" fmla="*/ 31 h 103"/>
                  <a:gd name="T14" fmla="*/ 0 w 103"/>
                  <a:gd name="T15" fmla="*/ 47 h 103"/>
                  <a:gd name="T16" fmla="*/ 1 w 103"/>
                  <a:gd name="T17" fmla="*/ 62 h 103"/>
                  <a:gd name="T18" fmla="*/ 7 w 103"/>
                  <a:gd name="T19" fmla="*/ 77 h 103"/>
                  <a:gd name="T20" fmla="*/ 17 w 103"/>
                  <a:gd name="T21" fmla="*/ 90 h 103"/>
                  <a:gd name="T22" fmla="*/ 31 w 103"/>
                  <a:gd name="T23" fmla="*/ 99 h 103"/>
                  <a:gd name="T24" fmla="*/ 47 w 103"/>
                  <a:gd name="T25" fmla="*/ 103 h 103"/>
                  <a:gd name="T26" fmla="*/ 63 w 103"/>
                  <a:gd name="T27" fmla="*/ 103 h 103"/>
                  <a:gd name="T28" fmla="*/ 77 w 103"/>
                  <a:gd name="T29" fmla="*/ 96 h 103"/>
                  <a:gd name="T30" fmla="*/ 90 w 103"/>
                  <a:gd name="T31" fmla="*/ 86 h 103"/>
                  <a:gd name="T32" fmla="*/ 100 w 103"/>
                  <a:gd name="T33" fmla="*/ 73 h 103"/>
                  <a:gd name="T34" fmla="*/ 103 w 103"/>
                  <a:gd name="T35" fmla="*/ 57 h 103"/>
                  <a:gd name="T36" fmla="*/ 103 w 103"/>
                  <a:gd name="T37" fmla="*/ 40 h 103"/>
                  <a:gd name="T38" fmla="*/ 97 w 103"/>
                  <a:gd name="T39" fmla="*/ 26 h 103"/>
                  <a:gd name="T40" fmla="*/ 86 w 103"/>
                  <a:gd name="T41" fmla="*/ 13 h 103"/>
                  <a:gd name="T42" fmla="*/ 72 w 103"/>
                  <a:gd name="T43" fmla="*/ 69 h 103"/>
                  <a:gd name="T44" fmla="*/ 63 w 103"/>
                  <a:gd name="T45" fmla="*/ 75 h 103"/>
                  <a:gd name="T46" fmla="*/ 54 w 103"/>
                  <a:gd name="T47" fmla="*/ 78 h 103"/>
                  <a:gd name="T48" fmla="*/ 43 w 103"/>
                  <a:gd name="T49" fmla="*/ 77 h 103"/>
                  <a:gd name="T50" fmla="*/ 34 w 103"/>
                  <a:gd name="T51" fmla="*/ 72 h 103"/>
                  <a:gd name="T52" fmla="*/ 28 w 103"/>
                  <a:gd name="T53" fmla="*/ 62 h 103"/>
                  <a:gd name="T54" fmla="*/ 25 w 103"/>
                  <a:gd name="T55" fmla="*/ 53 h 103"/>
                  <a:gd name="T56" fmla="*/ 26 w 103"/>
                  <a:gd name="T57" fmla="*/ 43 h 103"/>
                  <a:gd name="T58" fmla="*/ 31 w 103"/>
                  <a:gd name="T59" fmla="*/ 34 h 103"/>
                  <a:gd name="T60" fmla="*/ 41 w 103"/>
                  <a:gd name="T61" fmla="*/ 27 h 103"/>
                  <a:gd name="T62" fmla="*/ 51 w 103"/>
                  <a:gd name="T63" fmla="*/ 24 h 103"/>
                  <a:gd name="T64" fmla="*/ 60 w 103"/>
                  <a:gd name="T65" fmla="*/ 26 h 103"/>
                  <a:gd name="T66" fmla="*/ 69 w 103"/>
                  <a:gd name="T67" fmla="*/ 31 h 103"/>
                  <a:gd name="T68" fmla="*/ 76 w 103"/>
                  <a:gd name="T69" fmla="*/ 40 h 103"/>
                  <a:gd name="T70" fmla="*/ 79 w 103"/>
                  <a:gd name="T71" fmla="*/ 51 h 103"/>
                  <a:gd name="T72" fmla="*/ 77 w 103"/>
                  <a:gd name="T73" fmla="*/ 60 h 103"/>
                  <a:gd name="T74" fmla="*/ 72 w 103"/>
                  <a:gd name="T75" fmla="*/ 6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103">
                    <a:moveTo>
                      <a:pt x="86" y="13"/>
                    </a:moveTo>
                    <a:lnTo>
                      <a:pt x="73" y="3"/>
                    </a:lnTo>
                    <a:lnTo>
                      <a:pt x="58" y="0"/>
                    </a:lnTo>
                    <a:lnTo>
                      <a:pt x="41" y="1"/>
                    </a:lnTo>
                    <a:lnTo>
                      <a:pt x="26" y="6"/>
                    </a:lnTo>
                    <a:lnTo>
                      <a:pt x="13" y="17"/>
                    </a:lnTo>
                    <a:lnTo>
                      <a:pt x="4" y="31"/>
                    </a:lnTo>
                    <a:lnTo>
                      <a:pt x="0" y="47"/>
                    </a:lnTo>
                    <a:lnTo>
                      <a:pt x="1" y="62"/>
                    </a:lnTo>
                    <a:lnTo>
                      <a:pt x="7" y="77"/>
                    </a:lnTo>
                    <a:lnTo>
                      <a:pt x="17" y="90"/>
                    </a:lnTo>
                    <a:lnTo>
                      <a:pt x="31" y="99"/>
                    </a:lnTo>
                    <a:lnTo>
                      <a:pt x="47" y="103"/>
                    </a:lnTo>
                    <a:lnTo>
                      <a:pt x="63" y="103"/>
                    </a:lnTo>
                    <a:lnTo>
                      <a:pt x="77" y="96"/>
                    </a:lnTo>
                    <a:lnTo>
                      <a:pt x="90" y="86"/>
                    </a:lnTo>
                    <a:lnTo>
                      <a:pt x="100" y="73"/>
                    </a:lnTo>
                    <a:lnTo>
                      <a:pt x="103" y="57"/>
                    </a:lnTo>
                    <a:lnTo>
                      <a:pt x="103" y="40"/>
                    </a:lnTo>
                    <a:lnTo>
                      <a:pt x="97" y="26"/>
                    </a:lnTo>
                    <a:lnTo>
                      <a:pt x="86" y="13"/>
                    </a:lnTo>
                    <a:close/>
                    <a:moveTo>
                      <a:pt x="72" y="69"/>
                    </a:moveTo>
                    <a:lnTo>
                      <a:pt x="63" y="75"/>
                    </a:lnTo>
                    <a:lnTo>
                      <a:pt x="54" y="78"/>
                    </a:lnTo>
                    <a:lnTo>
                      <a:pt x="43" y="77"/>
                    </a:lnTo>
                    <a:lnTo>
                      <a:pt x="34" y="72"/>
                    </a:lnTo>
                    <a:lnTo>
                      <a:pt x="28" y="62"/>
                    </a:lnTo>
                    <a:lnTo>
                      <a:pt x="25" y="53"/>
                    </a:lnTo>
                    <a:lnTo>
                      <a:pt x="26" y="43"/>
                    </a:lnTo>
                    <a:lnTo>
                      <a:pt x="31" y="34"/>
                    </a:lnTo>
                    <a:lnTo>
                      <a:pt x="41" y="27"/>
                    </a:lnTo>
                    <a:lnTo>
                      <a:pt x="51" y="24"/>
                    </a:lnTo>
                    <a:lnTo>
                      <a:pt x="60" y="26"/>
                    </a:lnTo>
                    <a:lnTo>
                      <a:pt x="69" y="31"/>
                    </a:lnTo>
                    <a:lnTo>
                      <a:pt x="76" y="40"/>
                    </a:lnTo>
                    <a:lnTo>
                      <a:pt x="79" y="51"/>
                    </a:lnTo>
                    <a:lnTo>
                      <a:pt x="77" y="60"/>
                    </a:lnTo>
                    <a:lnTo>
                      <a:pt x="72" y="6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" name="Freeform 156">
                <a:extLst>
                  <a:ext uri="{FF2B5EF4-FFF2-40B4-BE49-F238E27FC236}">
                    <a16:creationId xmlns:a16="http://schemas.microsoft.com/office/drawing/2014/main" id="{7986CD98-9F57-40E7-A636-BD6CB8DB5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8848" y="2512988"/>
                <a:ext cx="139700" cy="131763"/>
              </a:xfrm>
              <a:custGeom>
                <a:avLst/>
                <a:gdLst>
                  <a:gd name="T0" fmla="*/ 83 w 88"/>
                  <a:gd name="T1" fmla="*/ 51 h 83"/>
                  <a:gd name="T2" fmla="*/ 25 w 88"/>
                  <a:gd name="T3" fmla="*/ 0 h 83"/>
                  <a:gd name="T4" fmla="*/ 20 w 88"/>
                  <a:gd name="T5" fmla="*/ 8 h 83"/>
                  <a:gd name="T6" fmla="*/ 15 w 88"/>
                  <a:gd name="T7" fmla="*/ 15 h 83"/>
                  <a:gd name="T8" fmla="*/ 8 w 88"/>
                  <a:gd name="T9" fmla="*/ 21 h 83"/>
                  <a:gd name="T10" fmla="*/ 0 w 88"/>
                  <a:gd name="T11" fmla="*/ 28 h 83"/>
                  <a:gd name="T12" fmla="*/ 58 w 88"/>
                  <a:gd name="T13" fmla="*/ 79 h 83"/>
                  <a:gd name="T14" fmla="*/ 67 w 88"/>
                  <a:gd name="T15" fmla="*/ 83 h 83"/>
                  <a:gd name="T16" fmla="*/ 76 w 88"/>
                  <a:gd name="T17" fmla="*/ 83 h 83"/>
                  <a:gd name="T18" fmla="*/ 84 w 88"/>
                  <a:gd name="T19" fmla="*/ 78 h 83"/>
                  <a:gd name="T20" fmla="*/ 88 w 88"/>
                  <a:gd name="T21" fmla="*/ 70 h 83"/>
                  <a:gd name="T22" fmla="*/ 88 w 88"/>
                  <a:gd name="T23" fmla="*/ 59 h 83"/>
                  <a:gd name="T24" fmla="*/ 83 w 88"/>
                  <a:gd name="T25" fmla="*/ 5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3">
                    <a:moveTo>
                      <a:pt x="83" y="51"/>
                    </a:moveTo>
                    <a:lnTo>
                      <a:pt x="25" y="0"/>
                    </a:lnTo>
                    <a:lnTo>
                      <a:pt x="20" y="8"/>
                    </a:lnTo>
                    <a:lnTo>
                      <a:pt x="15" y="15"/>
                    </a:lnTo>
                    <a:lnTo>
                      <a:pt x="8" y="21"/>
                    </a:lnTo>
                    <a:lnTo>
                      <a:pt x="0" y="28"/>
                    </a:lnTo>
                    <a:lnTo>
                      <a:pt x="58" y="79"/>
                    </a:lnTo>
                    <a:lnTo>
                      <a:pt x="67" y="83"/>
                    </a:lnTo>
                    <a:lnTo>
                      <a:pt x="76" y="83"/>
                    </a:lnTo>
                    <a:lnTo>
                      <a:pt x="84" y="78"/>
                    </a:lnTo>
                    <a:lnTo>
                      <a:pt x="88" y="70"/>
                    </a:lnTo>
                    <a:lnTo>
                      <a:pt x="88" y="59"/>
                    </a:lnTo>
                    <a:lnTo>
                      <a:pt x="83" y="5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" name="Freeform 157">
                <a:extLst>
                  <a:ext uri="{FF2B5EF4-FFF2-40B4-BE49-F238E27FC236}">
                    <a16:creationId xmlns:a16="http://schemas.microsoft.com/office/drawing/2014/main" id="{FED675D4-669A-4741-9AB0-5D61E5198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63411" y="2173263"/>
                <a:ext cx="231775" cy="420688"/>
              </a:xfrm>
              <a:custGeom>
                <a:avLst/>
                <a:gdLst>
                  <a:gd name="T0" fmla="*/ 95 w 146"/>
                  <a:gd name="T1" fmla="*/ 163 h 265"/>
                  <a:gd name="T2" fmla="*/ 115 w 146"/>
                  <a:gd name="T3" fmla="*/ 132 h 265"/>
                  <a:gd name="T4" fmla="*/ 146 w 146"/>
                  <a:gd name="T5" fmla="*/ 114 h 265"/>
                  <a:gd name="T6" fmla="*/ 127 w 146"/>
                  <a:gd name="T7" fmla="*/ 73 h 265"/>
                  <a:gd name="T8" fmla="*/ 106 w 146"/>
                  <a:gd name="T9" fmla="*/ 36 h 265"/>
                  <a:gd name="T10" fmla="*/ 90 w 146"/>
                  <a:gd name="T11" fmla="*/ 10 h 265"/>
                  <a:gd name="T12" fmla="*/ 85 w 146"/>
                  <a:gd name="T13" fmla="*/ 0 h 265"/>
                  <a:gd name="T14" fmla="*/ 78 w 146"/>
                  <a:gd name="T15" fmla="*/ 10 h 265"/>
                  <a:gd name="T16" fmla="*/ 63 w 146"/>
                  <a:gd name="T17" fmla="*/ 36 h 265"/>
                  <a:gd name="T18" fmla="*/ 42 w 146"/>
                  <a:gd name="T19" fmla="*/ 73 h 265"/>
                  <a:gd name="T20" fmla="*/ 22 w 146"/>
                  <a:gd name="T21" fmla="*/ 114 h 265"/>
                  <a:gd name="T22" fmla="*/ 6 w 146"/>
                  <a:gd name="T23" fmla="*/ 151 h 265"/>
                  <a:gd name="T24" fmla="*/ 0 w 146"/>
                  <a:gd name="T25" fmla="*/ 182 h 265"/>
                  <a:gd name="T26" fmla="*/ 12 w 146"/>
                  <a:gd name="T27" fmla="*/ 223 h 265"/>
                  <a:gd name="T28" fmla="*/ 42 w 146"/>
                  <a:gd name="T29" fmla="*/ 254 h 265"/>
                  <a:gd name="T30" fmla="*/ 85 w 146"/>
                  <a:gd name="T31" fmla="*/ 265 h 265"/>
                  <a:gd name="T32" fmla="*/ 120 w 146"/>
                  <a:gd name="T33" fmla="*/ 256 h 265"/>
                  <a:gd name="T34" fmla="*/ 118 w 146"/>
                  <a:gd name="T35" fmla="*/ 237 h 265"/>
                  <a:gd name="T36" fmla="*/ 95 w 146"/>
                  <a:gd name="T37" fmla="*/ 204 h 265"/>
                  <a:gd name="T38" fmla="*/ 34 w 146"/>
                  <a:gd name="T39" fmla="*/ 178 h 265"/>
                  <a:gd name="T40" fmla="*/ 38 w 146"/>
                  <a:gd name="T41" fmla="*/ 153 h 265"/>
                  <a:gd name="T42" fmla="*/ 50 w 146"/>
                  <a:gd name="T43" fmla="*/ 120 h 265"/>
                  <a:gd name="T44" fmla="*/ 61 w 146"/>
                  <a:gd name="T45" fmla="*/ 89 h 265"/>
                  <a:gd name="T46" fmla="*/ 71 w 146"/>
                  <a:gd name="T47" fmla="*/ 69 h 265"/>
                  <a:gd name="T48" fmla="*/ 71 w 146"/>
                  <a:gd name="T49" fmla="*/ 70 h 265"/>
                  <a:gd name="T50" fmla="*/ 64 w 146"/>
                  <a:gd name="T51" fmla="*/ 93 h 265"/>
                  <a:gd name="T52" fmla="*/ 59 w 146"/>
                  <a:gd name="T53" fmla="*/ 129 h 265"/>
                  <a:gd name="T54" fmla="*/ 59 w 146"/>
                  <a:gd name="T55" fmla="*/ 171 h 265"/>
                  <a:gd name="T56" fmla="*/ 72 w 146"/>
                  <a:gd name="T57" fmla="*/ 213 h 265"/>
                  <a:gd name="T58" fmla="*/ 69 w 146"/>
                  <a:gd name="T59" fmla="*/ 227 h 265"/>
                  <a:gd name="T60" fmla="*/ 43 w 146"/>
                  <a:gd name="T61" fmla="*/ 209 h 265"/>
                  <a:gd name="T62" fmla="*/ 34 w 146"/>
                  <a:gd name="T63" fmla="*/ 17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6" h="265">
                    <a:moveTo>
                      <a:pt x="93" y="183"/>
                    </a:moveTo>
                    <a:lnTo>
                      <a:pt x="95" y="163"/>
                    </a:lnTo>
                    <a:lnTo>
                      <a:pt x="103" y="146"/>
                    </a:lnTo>
                    <a:lnTo>
                      <a:pt x="115" y="132"/>
                    </a:lnTo>
                    <a:lnTo>
                      <a:pt x="129" y="121"/>
                    </a:lnTo>
                    <a:lnTo>
                      <a:pt x="146" y="114"/>
                    </a:lnTo>
                    <a:lnTo>
                      <a:pt x="137" y="94"/>
                    </a:lnTo>
                    <a:lnTo>
                      <a:pt x="127" y="73"/>
                    </a:lnTo>
                    <a:lnTo>
                      <a:pt x="116" y="55"/>
                    </a:lnTo>
                    <a:lnTo>
                      <a:pt x="106" y="36"/>
                    </a:lnTo>
                    <a:lnTo>
                      <a:pt x="98" y="22"/>
                    </a:lnTo>
                    <a:lnTo>
                      <a:pt x="90" y="10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2" y="2"/>
                    </a:lnTo>
                    <a:lnTo>
                      <a:pt x="78" y="10"/>
                    </a:lnTo>
                    <a:lnTo>
                      <a:pt x="72" y="21"/>
                    </a:lnTo>
                    <a:lnTo>
                      <a:pt x="63" y="36"/>
                    </a:lnTo>
                    <a:lnTo>
                      <a:pt x="52" y="53"/>
                    </a:lnTo>
                    <a:lnTo>
                      <a:pt x="42" y="73"/>
                    </a:lnTo>
                    <a:lnTo>
                      <a:pt x="33" y="93"/>
                    </a:lnTo>
                    <a:lnTo>
                      <a:pt x="22" y="114"/>
                    </a:lnTo>
                    <a:lnTo>
                      <a:pt x="13" y="133"/>
                    </a:lnTo>
                    <a:lnTo>
                      <a:pt x="6" y="151"/>
                    </a:lnTo>
                    <a:lnTo>
                      <a:pt x="2" y="167"/>
                    </a:lnTo>
                    <a:lnTo>
                      <a:pt x="0" y="182"/>
                    </a:lnTo>
                    <a:lnTo>
                      <a:pt x="4" y="204"/>
                    </a:lnTo>
                    <a:lnTo>
                      <a:pt x="12" y="223"/>
                    </a:lnTo>
                    <a:lnTo>
                      <a:pt x="25" y="241"/>
                    </a:lnTo>
                    <a:lnTo>
                      <a:pt x="42" y="254"/>
                    </a:lnTo>
                    <a:lnTo>
                      <a:pt x="61" y="261"/>
                    </a:lnTo>
                    <a:lnTo>
                      <a:pt x="85" y="265"/>
                    </a:lnTo>
                    <a:lnTo>
                      <a:pt x="103" y="263"/>
                    </a:lnTo>
                    <a:lnTo>
                      <a:pt x="120" y="256"/>
                    </a:lnTo>
                    <a:lnTo>
                      <a:pt x="136" y="247"/>
                    </a:lnTo>
                    <a:lnTo>
                      <a:pt x="118" y="237"/>
                    </a:lnTo>
                    <a:lnTo>
                      <a:pt x="105" y="222"/>
                    </a:lnTo>
                    <a:lnTo>
                      <a:pt x="95" y="204"/>
                    </a:lnTo>
                    <a:lnTo>
                      <a:pt x="93" y="183"/>
                    </a:lnTo>
                    <a:close/>
                    <a:moveTo>
                      <a:pt x="34" y="178"/>
                    </a:moveTo>
                    <a:lnTo>
                      <a:pt x="35" y="167"/>
                    </a:lnTo>
                    <a:lnTo>
                      <a:pt x="38" y="153"/>
                    </a:lnTo>
                    <a:lnTo>
                      <a:pt x="43" y="137"/>
                    </a:lnTo>
                    <a:lnTo>
                      <a:pt x="50" y="120"/>
                    </a:lnTo>
                    <a:lnTo>
                      <a:pt x="56" y="104"/>
                    </a:lnTo>
                    <a:lnTo>
                      <a:pt x="61" y="89"/>
                    </a:lnTo>
                    <a:lnTo>
                      <a:pt x="67" y="77"/>
                    </a:lnTo>
                    <a:lnTo>
                      <a:pt x="71" y="69"/>
                    </a:lnTo>
                    <a:lnTo>
                      <a:pt x="72" y="66"/>
                    </a:lnTo>
                    <a:lnTo>
                      <a:pt x="71" y="70"/>
                    </a:lnTo>
                    <a:lnTo>
                      <a:pt x="68" y="78"/>
                    </a:lnTo>
                    <a:lnTo>
                      <a:pt x="64" y="93"/>
                    </a:lnTo>
                    <a:lnTo>
                      <a:pt x="61" y="110"/>
                    </a:lnTo>
                    <a:lnTo>
                      <a:pt x="59" y="129"/>
                    </a:lnTo>
                    <a:lnTo>
                      <a:pt x="57" y="150"/>
                    </a:lnTo>
                    <a:lnTo>
                      <a:pt x="59" y="171"/>
                    </a:lnTo>
                    <a:lnTo>
                      <a:pt x="64" y="193"/>
                    </a:lnTo>
                    <a:lnTo>
                      <a:pt x="72" y="213"/>
                    </a:lnTo>
                    <a:lnTo>
                      <a:pt x="85" y="230"/>
                    </a:lnTo>
                    <a:lnTo>
                      <a:pt x="69" y="227"/>
                    </a:lnTo>
                    <a:lnTo>
                      <a:pt x="55" y="220"/>
                    </a:lnTo>
                    <a:lnTo>
                      <a:pt x="43" y="209"/>
                    </a:lnTo>
                    <a:lnTo>
                      <a:pt x="36" y="195"/>
                    </a:lnTo>
                    <a:lnTo>
                      <a:pt x="34" y="17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C348C20-5497-4DB5-8E13-2D3153EA8634}"/>
              </a:ext>
            </a:extLst>
          </p:cNvPr>
          <p:cNvGrpSpPr/>
          <p:nvPr/>
        </p:nvGrpSpPr>
        <p:grpSpPr>
          <a:xfrm>
            <a:off x="4068533" y="3039652"/>
            <a:ext cx="1022940" cy="731281"/>
            <a:chOff x="4068533" y="3039652"/>
            <a:chExt cx="1022940" cy="731281"/>
          </a:xfrm>
        </p:grpSpPr>
        <p:sp>
          <p:nvSpPr>
            <p:cNvPr id="51" name="Rectangle 50"/>
            <p:cNvSpPr/>
            <p:nvPr/>
          </p:nvSpPr>
          <p:spPr>
            <a:xfrm>
              <a:off x="4068533" y="3424686"/>
              <a:ext cx="1022940" cy="346247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Bloeddruk-</a:t>
              </a:r>
              <a:b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</a:b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verlaging</a:t>
              </a:r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88B8744D-A70F-4F99-A469-39879F183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2495" y="3039652"/>
              <a:ext cx="355016" cy="314802"/>
            </a:xfrm>
            <a:custGeom>
              <a:avLst/>
              <a:gdLst>
                <a:gd name="T0" fmla="*/ 756 w 871"/>
                <a:gd name="T1" fmla="*/ 124 h 771"/>
                <a:gd name="T2" fmla="*/ 756 w 871"/>
                <a:gd name="T3" fmla="*/ 157 h 771"/>
                <a:gd name="T4" fmla="*/ 702 w 871"/>
                <a:gd name="T5" fmla="*/ 142 h 771"/>
                <a:gd name="T6" fmla="*/ 737 w 871"/>
                <a:gd name="T7" fmla="*/ 112 h 771"/>
                <a:gd name="T8" fmla="*/ 775 w 871"/>
                <a:gd name="T9" fmla="*/ 65 h 771"/>
                <a:gd name="T10" fmla="*/ 784 w 871"/>
                <a:gd name="T11" fmla="*/ 83 h 771"/>
                <a:gd name="T12" fmla="*/ 755 w 871"/>
                <a:gd name="T13" fmla="*/ 396 h 771"/>
                <a:gd name="T14" fmla="*/ 544 w 871"/>
                <a:gd name="T15" fmla="*/ 722 h 771"/>
                <a:gd name="T16" fmla="*/ 407 w 871"/>
                <a:gd name="T17" fmla="*/ 771 h 771"/>
                <a:gd name="T18" fmla="*/ 271 w 871"/>
                <a:gd name="T19" fmla="*/ 722 h 771"/>
                <a:gd name="T20" fmla="*/ 242 w 871"/>
                <a:gd name="T21" fmla="*/ 697 h 771"/>
                <a:gd name="T22" fmla="*/ 51 w 871"/>
                <a:gd name="T23" fmla="*/ 387 h 771"/>
                <a:gd name="T24" fmla="*/ 0 w 871"/>
                <a:gd name="T25" fmla="*/ 130 h 771"/>
                <a:gd name="T26" fmla="*/ 15 w 871"/>
                <a:gd name="T27" fmla="*/ 93 h 771"/>
                <a:gd name="T28" fmla="*/ 18 w 871"/>
                <a:gd name="T29" fmla="*/ 90 h 771"/>
                <a:gd name="T30" fmla="*/ 100 w 871"/>
                <a:gd name="T31" fmla="*/ 22 h 771"/>
                <a:gd name="T32" fmla="*/ 434 w 871"/>
                <a:gd name="T33" fmla="*/ 0 h 771"/>
                <a:gd name="T34" fmla="*/ 511 w 871"/>
                <a:gd name="T35" fmla="*/ 261 h 771"/>
                <a:gd name="T36" fmla="*/ 415 w 871"/>
                <a:gd name="T37" fmla="*/ 338 h 771"/>
                <a:gd name="T38" fmla="*/ 98 w 871"/>
                <a:gd name="T39" fmla="*/ 387 h 771"/>
                <a:gd name="T40" fmla="*/ 244 w 871"/>
                <a:gd name="T41" fmla="*/ 645 h 771"/>
                <a:gd name="T42" fmla="*/ 271 w 871"/>
                <a:gd name="T43" fmla="*/ 627 h 771"/>
                <a:gd name="T44" fmla="*/ 407 w 871"/>
                <a:gd name="T45" fmla="*/ 578 h 771"/>
                <a:gd name="T46" fmla="*/ 544 w 871"/>
                <a:gd name="T47" fmla="*/ 627 h 771"/>
                <a:gd name="T48" fmla="*/ 709 w 871"/>
                <a:gd name="T49" fmla="*/ 396 h 771"/>
                <a:gd name="T50" fmla="*/ 593 w 871"/>
                <a:gd name="T51" fmla="*/ 139 h 771"/>
                <a:gd name="T52" fmla="*/ 871 w 871"/>
                <a:gd name="T53" fmla="*/ 139 h 771"/>
                <a:gd name="T54" fmla="*/ 131 w 871"/>
                <a:gd name="T55" fmla="*/ 56 h 771"/>
                <a:gd name="T56" fmla="*/ 361 w 871"/>
                <a:gd name="T57" fmla="*/ 76 h 771"/>
                <a:gd name="T58" fmla="*/ 415 w 871"/>
                <a:gd name="T59" fmla="*/ 292 h 771"/>
                <a:gd name="T60" fmla="*/ 465 w 871"/>
                <a:gd name="T61" fmla="*/ 261 h 771"/>
                <a:gd name="T62" fmla="*/ 434 w 871"/>
                <a:gd name="T63" fmla="*/ 47 h 771"/>
                <a:gd name="T64" fmla="*/ 131 w 871"/>
                <a:gd name="T65" fmla="*/ 56 h 771"/>
                <a:gd name="T66" fmla="*/ 732 w 871"/>
                <a:gd name="T67" fmla="*/ 39 h 771"/>
                <a:gd name="T68" fmla="*/ 732 w 871"/>
                <a:gd name="T69" fmla="*/ 24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1" h="771">
                  <a:moveTo>
                    <a:pt x="784" y="83"/>
                  </a:moveTo>
                  <a:cubicBezTo>
                    <a:pt x="756" y="124"/>
                    <a:pt x="756" y="124"/>
                    <a:pt x="756" y="124"/>
                  </a:cubicBezTo>
                  <a:cubicBezTo>
                    <a:pt x="759" y="129"/>
                    <a:pt x="761" y="135"/>
                    <a:pt x="761" y="142"/>
                  </a:cubicBezTo>
                  <a:cubicBezTo>
                    <a:pt x="760" y="147"/>
                    <a:pt x="759" y="152"/>
                    <a:pt x="756" y="157"/>
                  </a:cubicBezTo>
                  <a:cubicBezTo>
                    <a:pt x="747" y="170"/>
                    <a:pt x="728" y="174"/>
                    <a:pt x="715" y="165"/>
                  </a:cubicBezTo>
                  <a:cubicBezTo>
                    <a:pt x="707" y="160"/>
                    <a:pt x="702" y="151"/>
                    <a:pt x="702" y="142"/>
                  </a:cubicBezTo>
                  <a:cubicBezTo>
                    <a:pt x="702" y="136"/>
                    <a:pt x="703" y="129"/>
                    <a:pt x="707" y="124"/>
                  </a:cubicBezTo>
                  <a:cubicBezTo>
                    <a:pt x="714" y="114"/>
                    <a:pt x="726" y="109"/>
                    <a:pt x="737" y="112"/>
                  </a:cubicBezTo>
                  <a:cubicBezTo>
                    <a:pt x="765" y="70"/>
                    <a:pt x="765" y="70"/>
                    <a:pt x="765" y="70"/>
                  </a:cubicBezTo>
                  <a:cubicBezTo>
                    <a:pt x="768" y="67"/>
                    <a:pt x="771" y="65"/>
                    <a:pt x="775" y="65"/>
                  </a:cubicBezTo>
                  <a:cubicBezTo>
                    <a:pt x="777" y="65"/>
                    <a:pt x="779" y="66"/>
                    <a:pt x="781" y="67"/>
                  </a:cubicBezTo>
                  <a:cubicBezTo>
                    <a:pt x="786" y="71"/>
                    <a:pt x="787" y="78"/>
                    <a:pt x="784" y="83"/>
                  </a:cubicBezTo>
                  <a:close/>
                  <a:moveTo>
                    <a:pt x="755" y="276"/>
                  </a:moveTo>
                  <a:cubicBezTo>
                    <a:pt x="755" y="396"/>
                    <a:pt x="755" y="396"/>
                    <a:pt x="755" y="396"/>
                  </a:cubicBezTo>
                  <a:cubicBezTo>
                    <a:pt x="755" y="525"/>
                    <a:pt x="681" y="637"/>
                    <a:pt x="574" y="692"/>
                  </a:cubicBezTo>
                  <a:cubicBezTo>
                    <a:pt x="573" y="709"/>
                    <a:pt x="560" y="722"/>
                    <a:pt x="544" y="722"/>
                  </a:cubicBezTo>
                  <a:cubicBezTo>
                    <a:pt x="540" y="722"/>
                    <a:pt x="537" y="721"/>
                    <a:pt x="533" y="720"/>
                  </a:cubicBezTo>
                  <a:cubicBezTo>
                    <a:pt x="509" y="750"/>
                    <a:pt x="462" y="771"/>
                    <a:pt x="407" y="771"/>
                  </a:cubicBezTo>
                  <a:cubicBezTo>
                    <a:pt x="352" y="771"/>
                    <a:pt x="305" y="750"/>
                    <a:pt x="280" y="720"/>
                  </a:cubicBezTo>
                  <a:cubicBezTo>
                    <a:pt x="278" y="721"/>
                    <a:pt x="275" y="722"/>
                    <a:pt x="271" y="722"/>
                  </a:cubicBezTo>
                  <a:cubicBezTo>
                    <a:pt x="271" y="722"/>
                    <a:pt x="271" y="722"/>
                    <a:pt x="271" y="722"/>
                  </a:cubicBezTo>
                  <a:cubicBezTo>
                    <a:pt x="256" y="722"/>
                    <a:pt x="244" y="711"/>
                    <a:pt x="242" y="697"/>
                  </a:cubicBezTo>
                  <a:cubicBezTo>
                    <a:pt x="129" y="643"/>
                    <a:pt x="51" y="528"/>
                    <a:pt x="51" y="39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23" y="385"/>
                    <a:pt x="0" y="362"/>
                    <a:pt x="0" y="333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16"/>
                    <a:pt x="6" y="10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6" y="92"/>
                    <a:pt x="17" y="91"/>
                    <a:pt x="18" y="90"/>
                  </a:cubicBezTo>
                  <a:cubicBezTo>
                    <a:pt x="20" y="88"/>
                    <a:pt x="23" y="86"/>
                    <a:pt x="26" y="84"/>
                  </a:cubicBezTo>
                  <a:cubicBezTo>
                    <a:pt x="47" y="66"/>
                    <a:pt x="93" y="28"/>
                    <a:pt x="100" y="22"/>
                  </a:cubicBezTo>
                  <a:cubicBezTo>
                    <a:pt x="114" y="9"/>
                    <a:pt x="133" y="0"/>
                    <a:pt x="153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77" y="0"/>
                    <a:pt x="511" y="35"/>
                    <a:pt x="511" y="77"/>
                  </a:cubicBezTo>
                  <a:cubicBezTo>
                    <a:pt x="511" y="261"/>
                    <a:pt x="511" y="261"/>
                    <a:pt x="511" y="261"/>
                  </a:cubicBezTo>
                  <a:cubicBezTo>
                    <a:pt x="511" y="303"/>
                    <a:pt x="477" y="338"/>
                    <a:pt x="434" y="338"/>
                  </a:cubicBezTo>
                  <a:cubicBezTo>
                    <a:pt x="415" y="338"/>
                    <a:pt x="415" y="338"/>
                    <a:pt x="415" y="338"/>
                  </a:cubicBezTo>
                  <a:cubicBezTo>
                    <a:pt x="412" y="365"/>
                    <a:pt x="389" y="387"/>
                    <a:pt x="361" y="387"/>
                  </a:cubicBezTo>
                  <a:cubicBezTo>
                    <a:pt x="98" y="387"/>
                    <a:pt x="98" y="387"/>
                    <a:pt x="98" y="387"/>
                  </a:cubicBezTo>
                  <a:cubicBezTo>
                    <a:pt x="98" y="396"/>
                    <a:pt x="98" y="396"/>
                    <a:pt x="98" y="396"/>
                  </a:cubicBezTo>
                  <a:cubicBezTo>
                    <a:pt x="98" y="503"/>
                    <a:pt x="157" y="596"/>
                    <a:pt x="244" y="645"/>
                  </a:cubicBezTo>
                  <a:cubicBezTo>
                    <a:pt x="248" y="635"/>
                    <a:pt x="259" y="627"/>
                    <a:pt x="271" y="627"/>
                  </a:cubicBezTo>
                  <a:cubicBezTo>
                    <a:pt x="271" y="627"/>
                    <a:pt x="271" y="627"/>
                    <a:pt x="271" y="627"/>
                  </a:cubicBezTo>
                  <a:cubicBezTo>
                    <a:pt x="275" y="627"/>
                    <a:pt x="278" y="628"/>
                    <a:pt x="280" y="629"/>
                  </a:cubicBezTo>
                  <a:cubicBezTo>
                    <a:pt x="305" y="598"/>
                    <a:pt x="352" y="578"/>
                    <a:pt x="407" y="578"/>
                  </a:cubicBezTo>
                  <a:cubicBezTo>
                    <a:pt x="462" y="578"/>
                    <a:pt x="509" y="598"/>
                    <a:pt x="533" y="629"/>
                  </a:cubicBezTo>
                  <a:cubicBezTo>
                    <a:pt x="537" y="628"/>
                    <a:pt x="540" y="627"/>
                    <a:pt x="544" y="627"/>
                  </a:cubicBezTo>
                  <a:cubicBezTo>
                    <a:pt x="555" y="627"/>
                    <a:pt x="564" y="633"/>
                    <a:pt x="570" y="642"/>
                  </a:cubicBezTo>
                  <a:cubicBezTo>
                    <a:pt x="653" y="592"/>
                    <a:pt x="709" y="500"/>
                    <a:pt x="709" y="396"/>
                  </a:cubicBezTo>
                  <a:cubicBezTo>
                    <a:pt x="709" y="276"/>
                    <a:pt x="709" y="276"/>
                    <a:pt x="709" y="276"/>
                  </a:cubicBezTo>
                  <a:cubicBezTo>
                    <a:pt x="644" y="265"/>
                    <a:pt x="593" y="208"/>
                    <a:pt x="593" y="139"/>
                  </a:cubicBezTo>
                  <a:cubicBezTo>
                    <a:pt x="593" y="63"/>
                    <a:pt x="656" y="0"/>
                    <a:pt x="732" y="0"/>
                  </a:cubicBezTo>
                  <a:cubicBezTo>
                    <a:pt x="809" y="0"/>
                    <a:pt x="871" y="63"/>
                    <a:pt x="871" y="139"/>
                  </a:cubicBezTo>
                  <a:cubicBezTo>
                    <a:pt x="871" y="208"/>
                    <a:pt x="821" y="265"/>
                    <a:pt x="755" y="276"/>
                  </a:cubicBezTo>
                  <a:close/>
                  <a:moveTo>
                    <a:pt x="131" y="56"/>
                  </a:moveTo>
                  <a:cubicBezTo>
                    <a:pt x="129" y="58"/>
                    <a:pt x="119" y="66"/>
                    <a:pt x="107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91" y="76"/>
                    <a:pt x="415" y="100"/>
                    <a:pt x="415" y="130"/>
                  </a:cubicBezTo>
                  <a:cubicBezTo>
                    <a:pt x="415" y="292"/>
                    <a:pt x="415" y="292"/>
                    <a:pt x="415" y="292"/>
                  </a:cubicBezTo>
                  <a:cubicBezTo>
                    <a:pt x="434" y="292"/>
                    <a:pt x="434" y="292"/>
                    <a:pt x="434" y="292"/>
                  </a:cubicBezTo>
                  <a:cubicBezTo>
                    <a:pt x="451" y="292"/>
                    <a:pt x="465" y="278"/>
                    <a:pt x="465" y="261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5" y="60"/>
                    <a:pt x="451" y="47"/>
                    <a:pt x="434" y="47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45" y="47"/>
                    <a:pt x="137" y="50"/>
                    <a:pt x="131" y="56"/>
                  </a:cubicBezTo>
                  <a:close/>
                  <a:moveTo>
                    <a:pt x="833" y="139"/>
                  </a:moveTo>
                  <a:cubicBezTo>
                    <a:pt x="833" y="84"/>
                    <a:pt x="788" y="39"/>
                    <a:pt x="732" y="39"/>
                  </a:cubicBezTo>
                  <a:cubicBezTo>
                    <a:pt x="677" y="39"/>
                    <a:pt x="632" y="84"/>
                    <a:pt x="632" y="139"/>
                  </a:cubicBezTo>
                  <a:cubicBezTo>
                    <a:pt x="632" y="195"/>
                    <a:pt x="677" y="240"/>
                    <a:pt x="732" y="240"/>
                  </a:cubicBezTo>
                  <a:cubicBezTo>
                    <a:pt x="788" y="240"/>
                    <a:pt x="833" y="195"/>
                    <a:pt x="833" y="13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9030CC8-C268-4316-BF81-2DC3A63777A9}"/>
              </a:ext>
            </a:extLst>
          </p:cNvPr>
          <p:cNvGrpSpPr/>
          <p:nvPr/>
        </p:nvGrpSpPr>
        <p:grpSpPr>
          <a:xfrm>
            <a:off x="5627226" y="2945026"/>
            <a:ext cx="1398920" cy="720637"/>
            <a:chOff x="5627226" y="2945026"/>
            <a:chExt cx="1398920" cy="720637"/>
          </a:xfrm>
        </p:grpSpPr>
        <p:sp>
          <p:nvSpPr>
            <p:cNvPr id="49" name="Rectangle 48"/>
            <p:cNvSpPr/>
            <p:nvPr/>
          </p:nvSpPr>
          <p:spPr>
            <a:xfrm>
              <a:off x="5627226" y="3319416"/>
              <a:ext cx="1398920" cy="346247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EAAB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Controle</a:t>
              </a:r>
              <a:b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EAAB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</a:br>
              <a:r>
                <a:rPr kumimoji="0" lang="en-GB" sz="1000" b="1" i="0" u="none" strike="noStrike" kern="1200" cap="none" spc="0" normalizeH="0" baseline="0" noProof="1">
                  <a:ln>
                    <a:noFill/>
                  </a:ln>
                  <a:solidFill>
                    <a:srgbClr val="EAAB00"/>
                  </a:solidFill>
                  <a:effectLst/>
                  <a:uLnTx/>
                  <a:uFillTx/>
                  <a:latin typeface="Verdana"/>
                  <a:ea typeface="ＭＳ Ｐゴシック" charset="0"/>
                  <a:cs typeface="+mn-cs"/>
                </a:rPr>
                <a:t>dyslipidemie</a:t>
              </a:r>
            </a:p>
          </p:txBody>
        </p:sp>
        <p:grpSp>
          <p:nvGrpSpPr>
            <p:cNvPr id="60" name="Groep 157">
              <a:extLst>
                <a:ext uri="{FF2B5EF4-FFF2-40B4-BE49-F238E27FC236}">
                  <a16:creationId xmlns:a16="http://schemas.microsoft.com/office/drawing/2014/main" id="{BF5BB469-750E-48F4-8718-128D06494CE1}"/>
                </a:ext>
              </a:extLst>
            </p:cNvPr>
            <p:cNvGrpSpPr/>
            <p:nvPr/>
          </p:nvGrpSpPr>
          <p:grpSpPr>
            <a:xfrm>
              <a:off x="6168360" y="2945026"/>
              <a:ext cx="316653" cy="308644"/>
              <a:chOff x="9781114" y="323993"/>
              <a:chExt cx="1085774" cy="1058304"/>
            </a:xfrm>
            <a:solidFill>
              <a:srgbClr val="EAAB00"/>
            </a:solidFill>
          </p:grpSpPr>
          <p:sp>
            <p:nvSpPr>
              <p:cNvPr id="61" name="Vrije vorm: vorm 158">
                <a:extLst>
                  <a:ext uri="{FF2B5EF4-FFF2-40B4-BE49-F238E27FC236}">
                    <a16:creationId xmlns:a16="http://schemas.microsoft.com/office/drawing/2014/main" id="{47518BE0-570C-44E1-BF56-1D2ED1727F54}"/>
                  </a:ext>
                </a:extLst>
              </p:cNvPr>
              <p:cNvSpPr/>
              <p:nvPr/>
            </p:nvSpPr>
            <p:spPr>
              <a:xfrm rot="18900000">
                <a:off x="10134182" y="896159"/>
                <a:ext cx="499712" cy="486138"/>
              </a:xfrm>
              <a:custGeom>
                <a:avLst/>
                <a:gdLst>
                  <a:gd name="connsiteX0" fmla="*/ 324125 w 499712"/>
                  <a:gd name="connsiteY0" fmla="*/ 402422 h 486138"/>
                  <a:gd name="connsiteX1" fmla="*/ 252029 w 499712"/>
                  <a:gd name="connsiteY1" fmla="*/ 385672 h 486138"/>
                  <a:gd name="connsiteX2" fmla="*/ 173784 w 499712"/>
                  <a:gd name="connsiteY2" fmla="*/ 413097 h 486138"/>
                  <a:gd name="connsiteX3" fmla="*/ 252029 w 499712"/>
                  <a:gd name="connsiteY3" fmla="*/ 440522 h 486138"/>
                  <a:gd name="connsiteX4" fmla="*/ 330274 w 499712"/>
                  <a:gd name="connsiteY4" fmla="*/ 413097 h 486138"/>
                  <a:gd name="connsiteX5" fmla="*/ 324125 w 499712"/>
                  <a:gd name="connsiteY5" fmla="*/ 402422 h 486138"/>
                  <a:gd name="connsiteX6" fmla="*/ 499712 w 499712"/>
                  <a:gd name="connsiteY6" fmla="*/ 277207 h 486138"/>
                  <a:gd name="connsiteX7" fmla="*/ 498936 w 499712"/>
                  <a:gd name="connsiteY7" fmla="*/ 284903 h 486138"/>
                  <a:gd name="connsiteX8" fmla="*/ 252028 w 499712"/>
                  <a:gd name="connsiteY8" fmla="*/ 486138 h 486138"/>
                  <a:gd name="connsiteX9" fmla="*/ 0 w 499712"/>
                  <a:gd name="connsiteY9" fmla="*/ 234110 h 486138"/>
                  <a:gd name="connsiteX10" fmla="*/ 153927 w 499712"/>
                  <a:gd name="connsiteY10" fmla="*/ 1887 h 486138"/>
                  <a:gd name="connsiteX11" fmla="*/ 160006 w 499712"/>
                  <a:gd name="connsiteY11" fmla="*/ 0 h 486138"/>
                  <a:gd name="connsiteX12" fmla="*/ 159209 w 499712"/>
                  <a:gd name="connsiteY12" fmla="*/ 7905 h 486138"/>
                  <a:gd name="connsiteX13" fmla="*/ 436440 w 499712"/>
                  <a:gd name="connsiteY13" fmla="*/ 285136 h 486138"/>
                  <a:gd name="connsiteX14" fmla="*/ 492311 w 499712"/>
                  <a:gd name="connsiteY14" fmla="*/ 279503 h 48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9712" h="486138">
                    <a:moveTo>
                      <a:pt x="324125" y="402422"/>
                    </a:moveTo>
                    <a:cubicBezTo>
                      <a:pt x="312247" y="392578"/>
                      <a:pt x="284440" y="385672"/>
                      <a:pt x="252029" y="385672"/>
                    </a:cubicBezTo>
                    <a:cubicBezTo>
                      <a:pt x="208815" y="385672"/>
                      <a:pt x="173784" y="397951"/>
                      <a:pt x="173784" y="413097"/>
                    </a:cubicBezTo>
                    <a:cubicBezTo>
                      <a:pt x="173784" y="428243"/>
                      <a:pt x="208815" y="440522"/>
                      <a:pt x="252029" y="440522"/>
                    </a:cubicBezTo>
                    <a:cubicBezTo>
                      <a:pt x="295243" y="440522"/>
                      <a:pt x="330274" y="428243"/>
                      <a:pt x="330274" y="413097"/>
                    </a:cubicBezTo>
                    <a:cubicBezTo>
                      <a:pt x="330274" y="409311"/>
                      <a:pt x="328085" y="405703"/>
                      <a:pt x="324125" y="402422"/>
                    </a:cubicBezTo>
                    <a:close/>
                    <a:moveTo>
                      <a:pt x="499712" y="277207"/>
                    </a:moveTo>
                    <a:lnTo>
                      <a:pt x="498936" y="284903"/>
                    </a:lnTo>
                    <a:cubicBezTo>
                      <a:pt x="475435" y="399747"/>
                      <a:pt x="373820" y="486138"/>
                      <a:pt x="252028" y="486138"/>
                    </a:cubicBezTo>
                    <a:cubicBezTo>
                      <a:pt x="112837" y="486138"/>
                      <a:pt x="0" y="373301"/>
                      <a:pt x="0" y="234110"/>
                    </a:cubicBezTo>
                    <a:cubicBezTo>
                      <a:pt x="0" y="129717"/>
                      <a:pt x="63470" y="40147"/>
                      <a:pt x="153927" y="1887"/>
                    </a:cubicBezTo>
                    <a:lnTo>
                      <a:pt x="160006" y="0"/>
                    </a:lnTo>
                    <a:lnTo>
                      <a:pt x="159209" y="7905"/>
                    </a:lnTo>
                    <a:cubicBezTo>
                      <a:pt x="159209" y="161015"/>
                      <a:pt x="283330" y="285136"/>
                      <a:pt x="436440" y="285136"/>
                    </a:cubicBezTo>
                    <a:cubicBezTo>
                      <a:pt x="455579" y="285136"/>
                      <a:pt x="474265" y="283197"/>
                      <a:pt x="492311" y="27950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2" name="Vrije vorm: vorm 159">
                <a:extLst>
                  <a:ext uri="{FF2B5EF4-FFF2-40B4-BE49-F238E27FC236}">
                    <a16:creationId xmlns:a16="http://schemas.microsoft.com/office/drawing/2014/main" id="{9CA87DF5-4B91-4AB9-8540-2F31E2CC925A}"/>
                  </a:ext>
                </a:extLst>
              </p:cNvPr>
              <p:cNvSpPr/>
              <p:nvPr/>
            </p:nvSpPr>
            <p:spPr>
              <a:xfrm rot="3600000">
                <a:off x="9727934" y="928426"/>
                <a:ext cx="493961" cy="387601"/>
              </a:xfrm>
              <a:custGeom>
                <a:avLst/>
                <a:gdLst>
                  <a:gd name="connsiteX0" fmla="*/ 169838 w 493961"/>
                  <a:gd name="connsiteY0" fmla="*/ 303885 h 387601"/>
                  <a:gd name="connsiteX1" fmla="*/ 163689 w 493961"/>
                  <a:gd name="connsiteY1" fmla="*/ 314560 h 387601"/>
                  <a:gd name="connsiteX2" fmla="*/ 241934 w 493961"/>
                  <a:gd name="connsiteY2" fmla="*/ 341985 h 387601"/>
                  <a:gd name="connsiteX3" fmla="*/ 320179 w 493961"/>
                  <a:gd name="connsiteY3" fmla="*/ 314560 h 387601"/>
                  <a:gd name="connsiteX4" fmla="*/ 241934 w 493961"/>
                  <a:gd name="connsiteY4" fmla="*/ 287135 h 387601"/>
                  <a:gd name="connsiteX5" fmla="*/ 169838 w 493961"/>
                  <a:gd name="connsiteY5" fmla="*/ 303885 h 387601"/>
                  <a:gd name="connsiteX6" fmla="*/ 0 w 493961"/>
                  <a:gd name="connsiteY6" fmla="*/ 202391 h 387601"/>
                  <a:gd name="connsiteX7" fmla="*/ 26941 w 493961"/>
                  <a:gd name="connsiteY7" fmla="*/ 198007 h 387601"/>
                  <a:gd name="connsiteX8" fmla="*/ 195277 w 493961"/>
                  <a:gd name="connsiteY8" fmla="*/ 68837 h 387601"/>
                  <a:gd name="connsiteX9" fmla="*/ 218497 w 493961"/>
                  <a:gd name="connsiteY9" fmla="*/ 1360 h 387601"/>
                  <a:gd name="connsiteX10" fmla="*/ 230621 w 493961"/>
                  <a:gd name="connsiteY10" fmla="*/ 0 h 387601"/>
                  <a:gd name="connsiteX11" fmla="*/ 239954 w 493961"/>
                  <a:gd name="connsiteY11" fmla="*/ 18788 h 387601"/>
                  <a:gd name="connsiteX12" fmla="*/ 420646 w 493961"/>
                  <a:gd name="connsiteY12" fmla="*/ 123111 h 387601"/>
                  <a:gd name="connsiteX13" fmla="*/ 492252 w 493961"/>
                  <a:gd name="connsiteY13" fmla="*/ 118624 h 387601"/>
                  <a:gd name="connsiteX14" fmla="*/ 493961 w 493961"/>
                  <a:gd name="connsiteY14" fmla="*/ 135573 h 387601"/>
                  <a:gd name="connsiteX15" fmla="*/ 241933 w 493961"/>
                  <a:gd name="connsiteY15" fmla="*/ 387601 h 387601"/>
                  <a:gd name="connsiteX16" fmla="*/ 9711 w 493961"/>
                  <a:gd name="connsiteY16" fmla="*/ 233674 h 38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3961" h="387601">
                    <a:moveTo>
                      <a:pt x="169838" y="303885"/>
                    </a:moveTo>
                    <a:cubicBezTo>
                      <a:pt x="165879" y="307166"/>
                      <a:pt x="163689" y="310773"/>
                      <a:pt x="163689" y="314560"/>
                    </a:cubicBezTo>
                    <a:cubicBezTo>
                      <a:pt x="163689" y="329706"/>
                      <a:pt x="198720" y="341985"/>
                      <a:pt x="241934" y="341985"/>
                    </a:cubicBezTo>
                    <a:cubicBezTo>
                      <a:pt x="285148" y="341985"/>
                      <a:pt x="320179" y="329706"/>
                      <a:pt x="320179" y="314560"/>
                    </a:cubicBezTo>
                    <a:cubicBezTo>
                      <a:pt x="320179" y="299414"/>
                      <a:pt x="285148" y="287135"/>
                      <a:pt x="241934" y="287135"/>
                    </a:cubicBezTo>
                    <a:cubicBezTo>
                      <a:pt x="209524" y="287135"/>
                      <a:pt x="181716" y="294041"/>
                      <a:pt x="169838" y="303885"/>
                    </a:cubicBezTo>
                    <a:close/>
                    <a:moveTo>
                      <a:pt x="0" y="202391"/>
                    </a:moveTo>
                    <a:lnTo>
                      <a:pt x="26941" y="198007"/>
                    </a:lnTo>
                    <a:cubicBezTo>
                      <a:pt x="100888" y="178192"/>
                      <a:pt x="159802" y="130282"/>
                      <a:pt x="195277" y="68837"/>
                    </a:cubicBezTo>
                    <a:lnTo>
                      <a:pt x="218497" y="1360"/>
                    </a:lnTo>
                    <a:lnTo>
                      <a:pt x="230621" y="0"/>
                    </a:lnTo>
                    <a:lnTo>
                      <a:pt x="239954" y="18788"/>
                    </a:lnTo>
                    <a:cubicBezTo>
                      <a:pt x="284225" y="75601"/>
                      <a:pt x="349310" y="113178"/>
                      <a:pt x="420646" y="123111"/>
                    </a:cubicBezTo>
                    <a:lnTo>
                      <a:pt x="492252" y="118624"/>
                    </a:lnTo>
                    <a:lnTo>
                      <a:pt x="493961" y="135573"/>
                    </a:lnTo>
                    <a:cubicBezTo>
                      <a:pt x="493961" y="274764"/>
                      <a:pt x="381124" y="387601"/>
                      <a:pt x="241933" y="387601"/>
                    </a:cubicBezTo>
                    <a:cubicBezTo>
                      <a:pt x="137540" y="387601"/>
                      <a:pt x="47971" y="324130"/>
                      <a:pt x="9711" y="233674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3" name="Vrije vorm: vorm 160">
                <a:extLst>
                  <a:ext uri="{FF2B5EF4-FFF2-40B4-BE49-F238E27FC236}">
                    <a16:creationId xmlns:a16="http://schemas.microsoft.com/office/drawing/2014/main" id="{F4FFCEF4-EE85-4DC1-839C-9F2DF4A74A2D}"/>
                  </a:ext>
                </a:extLst>
              </p:cNvPr>
              <p:cNvSpPr/>
              <p:nvPr/>
            </p:nvSpPr>
            <p:spPr>
              <a:xfrm rot="13500000">
                <a:off x="10244904" y="385729"/>
                <a:ext cx="435089" cy="311617"/>
              </a:xfrm>
              <a:custGeom>
                <a:avLst/>
                <a:gdLst>
                  <a:gd name="connsiteX0" fmla="*/ 255158 w 435089"/>
                  <a:gd name="connsiteY0" fmla="*/ 249251 h 311617"/>
                  <a:gd name="connsiteX1" fmla="*/ 261307 w 435089"/>
                  <a:gd name="connsiteY1" fmla="*/ 238576 h 311617"/>
                  <a:gd name="connsiteX2" fmla="*/ 183062 w 435089"/>
                  <a:gd name="connsiteY2" fmla="*/ 211151 h 311617"/>
                  <a:gd name="connsiteX3" fmla="*/ 104817 w 435089"/>
                  <a:gd name="connsiteY3" fmla="*/ 238576 h 311617"/>
                  <a:gd name="connsiteX4" fmla="*/ 183062 w 435089"/>
                  <a:gd name="connsiteY4" fmla="*/ 266001 h 311617"/>
                  <a:gd name="connsiteX5" fmla="*/ 255158 w 435089"/>
                  <a:gd name="connsiteY5" fmla="*/ 249251 h 311617"/>
                  <a:gd name="connsiteX6" fmla="*/ 361272 w 435089"/>
                  <a:gd name="connsiteY6" fmla="*/ 237800 h 311617"/>
                  <a:gd name="connsiteX7" fmla="*/ 183061 w 435089"/>
                  <a:gd name="connsiteY7" fmla="*/ 311617 h 311617"/>
                  <a:gd name="connsiteX8" fmla="*/ 22748 w 435089"/>
                  <a:gd name="connsiteY8" fmla="*/ 254066 h 311617"/>
                  <a:gd name="connsiteX9" fmla="*/ 0 w 435089"/>
                  <a:gd name="connsiteY9" fmla="*/ 227791 h 311617"/>
                  <a:gd name="connsiteX10" fmla="*/ 39841 w 435089"/>
                  <a:gd name="connsiteY10" fmla="*/ 194919 h 311617"/>
                  <a:gd name="connsiteX11" fmla="*/ 73694 w 435089"/>
                  <a:gd name="connsiteY11" fmla="*/ 153889 h 311617"/>
                  <a:gd name="connsiteX12" fmla="*/ 80659 w 435089"/>
                  <a:gd name="connsiteY12" fmla="*/ 141058 h 311617"/>
                  <a:gd name="connsiteX13" fmla="*/ 85521 w 435089"/>
                  <a:gd name="connsiteY13" fmla="*/ 141548 h 311617"/>
                  <a:gd name="connsiteX14" fmla="*/ 322617 w 435089"/>
                  <a:gd name="connsiteY14" fmla="*/ 8071 h 311617"/>
                  <a:gd name="connsiteX15" fmla="*/ 326625 w 435089"/>
                  <a:gd name="connsiteY15" fmla="*/ 0 h 311617"/>
                  <a:gd name="connsiteX16" fmla="*/ 365305 w 435089"/>
                  <a:gd name="connsiteY16" fmla="*/ 7810 h 311617"/>
                  <a:gd name="connsiteX17" fmla="*/ 421177 w 435089"/>
                  <a:gd name="connsiteY17" fmla="*/ 2178 h 311617"/>
                  <a:gd name="connsiteX18" fmla="*/ 423361 w 435089"/>
                  <a:gd name="connsiteY18" fmla="*/ 1500 h 311617"/>
                  <a:gd name="connsiteX19" fmla="*/ 435089 w 435089"/>
                  <a:gd name="connsiteY19" fmla="*/ 59589 h 311617"/>
                  <a:gd name="connsiteX20" fmla="*/ 361272 w 435089"/>
                  <a:gd name="connsiteY20" fmla="*/ 237800 h 31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5089" h="311617">
                    <a:moveTo>
                      <a:pt x="255158" y="249251"/>
                    </a:moveTo>
                    <a:cubicBezTo>
                      <a:pt x="259118" y="245970"/>
                      <a:pt x="261307" y="242362"/>
                      <a:pt x="261307" y="238576"/>
                    </a:cubicBezTo>
                    <a:cubicBezTo>
                      <a:pt x="261307" y="223430"/>
                      <a:pt x="226276" y="211151"/>
                      <a:pt x="183062" y="211151"/>
                    </a:cubicBezTo>
                    <a:cubicBezTo>
                      <a:pt x="139848" y="211151"/>
                      <a:pt x="104817" y="223430"/>
                      <a:pt x="104817" y="238576"/>
                    </a:cubicBezTo>
                    <a:cubicBezTo>
                      <a:pt x="104817" y="253722"/>
                      <a:pt x="139848" y="266001"/>
                      <a:pt x="183062" y="266001"/>
                    </a:cubicBezTo>
                    <a:cubicBezTo>
                      <a:pt x="215472" y="266001"/>
                      <a:pt x="243280" y="259094"/>
                      <a:pt x="255158" y="249251"/>
                    </a:cubicBezTo>
                    <a:close/>
                    <a:moveTo>
                      <a:pt x="361272" y="237800"/>
                    </a:moveTo>
                    <a:cubicBezTo>
                      <a:pt x="315663" y="283408"/>
                      <a:pt x="252657" y="311617"/>
                      <a:pt x="183061" y="311617"/>
                    </a:cubicBezTo>
                    <a:cubicBezTo>
                      <a:pt x="122165" y="311617"/>
                      <a:pt x="66314" y="290019"/>
                      <a:pt x="22748" y="254066"/>
                    </a:cubicBezTo>
                    <a:lnTo>
                      <a:pt x="0" y="227791"/>
                    </a:lnTo>
                    <a:lnTo>
                      <a:pt x="39841" y="194919"/>
                    </a:lnTo>
                    <a:cubicBezTo>
                      <a:pt x="52383" y="182377"/>
                      <a:pt x="63730" y="168638"/>
                      <a:pt x="73694" y="153889"/>
                    </a:cubicBezTo>
                    <a:lnTo>
                      <a:pt x="80659" y="141058"/>
                    </a:lnTo>
                    <a:lnTo>
                      <a:pt x="85521" y="141548"/>
                    </a:lnTo>
                    <a:cubicBezTo>
                      <a:pt x="186000" y="141548"/>
                      <a:pt x="273994" y="88094"/>
                      <a:pt x="322617" y="8071"/>
                    </a:cubicBezTo>
                    <a:lnTo>
                      <a:pt x="326625" y="0"/>
                    </a:lnTo>
                    <a:lnTo>
                      <a:pt x="365305" y="7810"/>
                    </a:lnTo>
                    <a:cubicBezTo>
                      <a:pt x="384444" y="7810"/>
                      <a:pt x="403129" y="5871"/>
                      <a:pt x="421177" y="2178"/>
                    </a:cubicBezTo>
                    <a:lnTo>
                      <a:pt x="423361" y="1500"/>
                    </a:lnTo>
                    <a:lnTo>
                      <a:pt x="435089" y="59589"/>
                    </a:lnTo>
                    <a:cubicBezTo>
                      <a:pt x="435089" y="129185"/>
                      <a:pt x="406880" y="192191"/>
                      <a:pt x="361272" y="23780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4" name="Vrije vorm: vorm 161">
                <a:extLst>
                  <a:ext uri="{FF2B5EF4-FFF2-40B4-BE49-F238E27FC236}">
                    <a16:creationId xmlns:a16="http://schemas.microsoft.com/office/drawing/2014/main" id="{0A6D8321-05C2-441B-B3F6-BCE6611B7F46}"/>
                  </a:ext>
                </a:extLst>
              </p:cNvPr>
              <p:cNvSpPr/>
              <p:nvPr/>
            </p:nvSpPr>
            <p:spPr>
              <a:xfrm rot="17100000">
                <a:off x="10444492" y="741266"/>
                <a:ext cx="481726" cy="363067"/>
              </a:xfrm>
              <a:custGeom>
                <a:avLst/>
                <a:gdLst>
                  <a:gd name="connsiteX0" fmla="*/ 307944 w 481726"/>
                  <a:gd name="connsiteY0" fmla="*/ 290026 h 363067"/>
                  <a:gd name="connsiteX1" fmla="*/ 229699 w 481726"/>
                  <a:gd name="connsiteY1" fmla="*/ 262601 h 363067"/>
                  <a:gd name="connsiteX2" fmla="*/ 151454 w 481726"/>
                  <a:gd name="connsiteY2" fmla="*/ 290026 h 363067"/>
                  <a:gd name="connsiteX3" fmla="*/ 229699 w 481726"/>
                  <a:gd name="connsiteY3" fmla="*/ 317451 h 363067"/>
                  <a:gd name="connsiteX4" fmla="*/ 307944 w 481726"/>
                  <a:gd name="connsiteY4" fmla="*/ 290026 h 363067"/>
                  <a:gd name="connsiteX5" fmla="*/ 476606 w 481726"/>
                  <a:gd name="connsiteY5" fmla="*/ 60247 h 363067"/>
                  <a:gd name="connsiteX6" fmla="*/ 481726 w 481726"/>
                  <a:gd name="connsiteY6" fmla="*/ 111039 h 363067"/>
                  <a:gd name="connsiteX7" fmla="*/ 229698 w 481726"/>
                  <a:gd name="connsiteY7" fmla="*/ 363067 h 363067"/>
                  <a:gd name="connsiteX8" fmla="*/ 20713 w 481726"/>
                  <a:gd name="connsiteY8" fmla="*/ 251951 h 363067"/>
                  <a:gd name="connsiteX9" fmla="*/ 0 w 481726"/>
                  <a:gd name="connsiteY9" fmla="*/ 213790 h 363067"/>
                  <a:gd name="connsiteX10" fmla="*/ 30559 w 481726"/>
                  <a:gd name="connsiteY10" fmla="*/ 208663 h 363067"/>
                  <a:gd name="connsiteX11" fmla="*/ 166082 w 481726"/>
                  <a:gd name="connsiteY11" fmla="*/ 125064 h 363067"/>
                  <a:gd name="connsiteX12" fmla="*/ 178694 w 481726"/>
                  <a:gd name="connsiteY12" fmla="*/ 107550 h 363067"/>
                  <a:gd name="connsiteX13" fmla="*/ 185336 w 481726"/>
                  <a:gd name="connsiteY13" fmla="*/ 109315 h 363067"/>
                  <a:gd name="connsiteX14" fmla="*/ 440265 w 481726"/>
                  <a:gd name="connsiteY14" fmla="*/ 20319 h 363067"/>
                  <a:gd name="connsiteX15" fmla="*/ 454897 w 481726"/>
                  <a:gd name="connsiteY15" fmla="*/ 0 h 363067"/>
                  <a:gd name="connsiteX16" fmla="*/ 461920 w 481726"/>
                  <a:gd name="connsiteY16" fmla="*/ 12939 h 363067"/>
                  <a:gd name="connsiteX17" fmla="*/ 476606 w 481726"/>
                  <a:gd name="connsiteY17" fmla="*/ 60247 h 3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1726" h="363067">
                    <a:moveTo>
                      <a:pt x="307944" y="290026"/>
                    </a:moveTo>
                    <a:cubicBezTo>
                      <a:pt x="307944" y="274880"/>
                      <a:pt x="272913" y="262601"/>
                      <a:pt x="229699" y="262601"/>
                    </a:cubicBezTo>
                    <a:cubicBezTo>
                      <a:pt x="186485" y="262601"/>
                      <a:pt x="151454" y="274880"/>
                      <a:pt x="151454" y="290026"/>
                    </a:cubicBezTo>
                    <a:cubicBezTo>
                      <a:pt x="151454" y="305172"/>
                      <a:pt x="186485" y="317451"/>
                      <a:pt x="229699" y="317451"/>
                    </a:cubicBezTo>
                    <a:cubicBezTo>
                      <a:pt x="272913" y="317451"/>
                      <a:pt x="307944" y="305172"/>
                      <a:pt x="307944" y="290026"/>
                    </a:cubicBezTo>
                    <a:close/>
                    <a:moveTo>
                      <a:pt x="476606" y="60247"/>
                    </a:moveTo>
                    <a:cubicBezTo>
                      <a:pt x="479963" y="76653"/>
                      <a:pt x="481726" y="93640"/>
                      <a:pt x="481726" y="111039"/>
                    </a:cubicBezTo>
                    <a:cubicBezTo>
                      <a:pt x="481726" y="250230"/>
                      <a:pt x="368889" y="363067"/>
                      <a:pt x="229698" y="363067"/>
                    </a:cubicBezTo>
                    <a:cubicBezTo>
                      <a:pt x="142704" y="363067"/>
                      <a:pt x="66004" y="318990"/>
                      <a:pt x="20713" y="251951"/>
                    </a:cubicBezTo>
                    <a:lnTo>
                      <a:pt x="0" y="213790"/>
                    </a:lnTo>
                    <a:lnTo>
                      <a:pt x="30559" y="208663"/>
                    </a:lnTo>
                    <a:cubicBezTo>
                      <a:pt x="81958" y="194891"/>
                      <a:pt x="129417" y="166412"/>
                      <a:pt x="166082" y="125064"/>
                    </a:cubicBezTo>
                    <a:lnTo>
                      <a:pt x="178694" y="107550"/>
                    </a:lnTo>
                    <a:lnTo>
                      <a:pt x="185336" y="109315"/>
                    </a:lnTo>
                    <a:cubicBezTo>
                      <a:pt x="278882" y="125624"/>
                      <a:pt x="376101" y="92678"/>
                      <a:pt x="440265" y="20319"/>
                    </a:cubicBezTo>
                    <a:lnTo>
                      <a:pt x="454897" y="0"/>
                    </a:lnTo>
                    <a:lnTo>
                      <a:pt x="461920" y="12939"/>
                    </a:lnTo>
                    <a:cubicBezTo>
                      <a:pt x="468297" y="28014"/>
                      <a:pt x="473249" y="43841"/>
                      <a:pt x="476606" y="60247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5" name="Vrije vorm: vorm 162">
                <a:extLst>
                  <a:ext uri="{FF2B5EF4-FFF2-40B4-BE49-F238E27FC236}">
                    <a16:creationId xmlns:a16="http://schemas.microsoft.com/office/drawing/2014/main" id="{29C973DC-B91D-44AC-9748-A2D87043D1E3}"/>
                  </a:ext>
                </a:extLst>
              </p:cNvPr>
              <p:cNvSpPr/>
              <p:nvPr/>
            </p:nvSpPr>
            <p:spPr>
              <a:xfrm rot="1800000">
                <a:off x="9812348" y="464533"/>
                <a:ext cx="421137" cy="504056"/>
              </a:xfrm>
              <a:custGeom>
                <a:avLst/>
                <a:gdLst>
                  <a:gd name="connsiteX0" fmla="*/ 179932 w 421137"/>
                  <a:gd name="connsiteY0" fmla="*/ 420340 h 504056"/>
                  <a:gd name="connsiteX1" fmla="*/ 173784 w 421137"/>
                  <a:gd name="connsiteY1" fmla="*/ 431015 h 504056"/>
                  <a:gd name="connsiteX2" fmla="*/ 252029 w 421137"/>
                  <a:gd name="connsiteY2" fmla="*/ 458440 h 504056"/>
                  <a:gd name="connsiteX3" fmla="*/ 330274 w 421137"/>
                  <a:gd name="connsiteY3" fmla="*/ 431015 h 504056"/>
                  <a:gd name="connsiteX4" fmla="*/ 252029 w 421137"/>
                  <a:gd name="connsiteY4" fmla="*/ 403590 h 504056"/>
                  <a:gd name="connsiteX5" fmla="*/ 179932 w 421137"/>
                  <a:gd name="connsiteY5" fmla="*/ 420340 h 504056"/>
                  <a:gd name="connsiteX6" fmla="*/ 111117 w 421137"/>
                  <a:gd name="connsiteY6" fmla="*/ 43043 h 504056"/>
                  <a:gd name="connsiteX7" fmla="*/ 252028 w 421137"/>
                  <a:gd name="connsiteY7" fmla="*/ 0 h 504056"/>
                  <a:gd name="connsiteX8" fmla="*/ 302820 w 421137"/>
                  <a:gd name="connsiteY8" fmla="*/ 5120 h 504056"/>
                  <a:gd name="connsiteX9" fmla="*/ 344555 w 421137"/>
                  <a:gd name="connsiteY9" fmla="*/ 18076 h 504056"/>
                  <a:gd name="connsiteX10" fmla="*/ 336973 w 421137"/>
                  <a:gd name="connsiteY10" fmla="*/ 26069 h 504056"/>
                  <a:gd name="connsiteX11" fmla="*/ 287999 w 421137"/>
                  <a:gd name="connsiteY11" fmla="*/ 124664 h 504056"/>
                  <a:gd name="connsiteX12" fmla="*/ 385436 w 421137"/>
                  <a:gd name="connsiteY12" fmla="*/ 415228 h 504056"/>
                  <a:gd name="connsiteX13" fmla="*/ 421137 w 421137"/>
                  <a:gd name="connsiteY13" fmla="*/ 437749 h 504056"/>
                  <a:gd name="connsiteX14" fmla="*/ 392939 w 421137"/>
                  <a:gd name="connsiteY14" fmla="*/ 461013 h 504056"/>
                  <a:gd name="connsiteX15" fmla="*/ 252028 w 421137"/>
                  <a:gd name="connsiteY15" fmla="*/ 504056 h 504056"/>
                  <a:gd name="connsiteX16" fmla="*/ 0 w 421137"/>
                  <a:gd name="connsiteY16" fmla="*/ 252028 h 504056"/>
                  <a:gd name="connsiteX17" fmla="*/ 111117 w 421137"/>
                  <a:gd name="connsiteY17" fmla="*/ 43043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137" h="504056">
                    <a:moveTo>
                      <a:pt x="179932" y="420340"/>
                    </a:moveTo>
                    <a:cubicBezTo>
                      <a:pt x="175973" y="423621"/>
                      <a:pt x="173784" y="427229"/>
                      <a:pt x="173784" y="431015"/>
                    </a:cubicBezTo>
                    <a:cubicBezTo>
                      <a:pt x="173784" y="446161"/>
                      <a:pt x="208815" y="458440"/>
                      <a:pt x="252029" y="458440"/>
                    </a:cubicBezTo>
                    <a:cubicBezTo>
                      <a:pt x="295243" y="458440"/>
                      <a:pt x="330274" y="446161"/>
                      <a:pt x="330274" y="431015"/>
                    </a:cubicBezTo>
                    <a:cubicBezTo>
                      <a:pt x="330274" y="415869"/>
                      <a:pt x="295243" y="403590"/>
                      <a:pt x="252029" y="403590"/>
                    </a:cubicBezTo>
                    <a:cubicBezTo>
                      <a:pt x="219618" y="403590"/>
                      <a:pt x="191811" y="410497"/>
                      <a:pt x="179932" y="420340"/>
                    </a:cubicBezTo>
                    <a:close/>
                    <a:moveTo>
                      <a:pt x="111117" y="43043"/>
                    </a:moveTo>
                    <a:cubicBezTo>
                      <a:pt x="151340" y="15868"/>
                      <a:pt x="199831" y="0"/>
                      <a:pt x="252028" y="0"/>
                    </a:cubicBezTo>
                    <a:cubicBezTo>
                      <a:pt x="269427" y="0"/>
                      <a:pt x="286414" y="1763"/>
                      <a:pt x="302820" y="5120"/>
                    </a:cubicBezTo>
                    <a:lnTo>
                      <a:pt x="344555" y="18076"/>
                    </a:lnTo>
                    <a:lnTo>
                      <a:pt x="336973" y="26069"/>
                    </a:lnTo>
                    <a:cubicBezTo>
                      <a:pt x="314838" y="54475"/>
                      <a:pt x="297906" y="87691"/>
                      <a:pt x="287999" y="124664"/>
                    </a:cubicBezTo>
                    <a:cubicBezTo>
                      <a:pt x="258278" y="235584"/>
                      <a:pt x="300217" y="348823"/>
                      <a:pt x="385436" y="415228"/>
                    </a:cubicBezTo>
                    <a:lnTo>
                      <a:pt x="421137" y="437749"/>
                    </a:lnTo>
                    <a:lnTo>
                      <a:pt x="392939" y="461013"/>
                    </a:lnTo>
                    <a:cubicBezTo>
                      <a:pt x="352716" y="488188"/>
                      <a:pt x="304225" y="504056"/>
                      <a:pt x="252028" y="504056"/>
                    </a:cubicBezTo>
                    <a:cubicBezTo>
                      <a:pt x="112837" y="504056"/>
                      <a:pt x="0" y="391219"/>
                      <a:pt x="0" y="252028"/>
                    </a:cubicBezTo>
                    <a:cubicBezTo>
                      <a:pt x="0" y="165033"/>
                      <a:pt x="44077" y="88334"/>
                      <a:pt x="111117" y="4304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Vrije vorm: vorm 163">
                <a:extLst>
                  <a:ext uri="{FF2B5EF4-FFF2-40B4-BE49-F238E27FC236}">
                    <a16:creationId xmlns:a16="http://schemas.microsoft.com/office/drawing/2014/main" id="{0F7B219A-2F86-472F-A388-E36CE4FA1498}"/>
                  </a:ext>
                </a:extLst>
              </p:cNvPr>
              <p:cNvSpPr/>
              <p:nvPr/>
            </p:nvSpPr>
            <p:spPr>
              <a:xfrm rot="18900000">
                <a:off x="10097659" y="588979"/>
                <a:ext cx="504056" cy="504056"/>
              </a:xfrm>
              <a:custGeom>
                <a:avLst/>
                <a:gdLst>
                  <a:gd name="connsiteX0" fmla="*/ 252029 w 504056"/>
                  <a:gd name="connsiteY0" fmla="*/ 403590 h 504056"/>
                  <a:gd name="connsiteX1" fmla="*/ 173784 w 504056"/>
                  <a:gd name="connsiteY1" fmla="*/ 431015 h 504056"/>
                  <a:gd name="connsiteX2" fmla="*/ 252029 w 504056"/>
                  <a:gd name="connsiteY2" fmla="*/ 458440 h 504056"/>
                  <a:gd name="connsiteX3" fmla="*/ 330274 w 504056"/>
                  <a:gd name="connsiteY3" fmla="*/ 431015 h 504056"/>
                  <a:gd name="connsiteX4" fmla="*/ 252029 w 504056"/>
                  <a:gd name="connsiteY4" fmla="*/ 403590 h 504056"/>
                  <a:gd name="connsiteX5" fmla="*/ 252028 w 504056"/>
                  <a:gd name="connsiteY5" fmla="*/ 0 h 504056"/>
                  <a:gd name="connsiteX6" fmla="*/ 504056 w 504056"/>
                  <a:gd name="connsiteY6" fmla="*/ 252028 h 504056"/>
                  <a:gd name="connsiteX7" fmla="*/ 252028 w 504056"/>
                  <a:gd name="connsiteY7" fmla="*/ 504056 h 504056"/>
                  <a:gd name="connsiteX8" fmla="*/ 0 w 504056"/>
                  <a:gd name="connsiteY8" fmla="*/ 252028 h 504056"/>
                  <a:gd name="connsiteX9" fmla="*/ 252028 w 504056"/>
                  <a:gd name="connsiteY9" fmla="*/ 0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056" h="504056">
                    <a:moveTo>
                      <a:pt x="252029" y="403590"/>
                    </a:moveTo>
                    <a:cubicBezTo>
                      <a:pt x="208815" y="403590"/>
                      <a:pt x="173784" y="415869"/>
                      <a:pt x="173784" y="431015"/>
                    </a:cubicBezTo>
                    <a:cubicBezTo>
                      <a:pt x="173784" y="446161"/>
                      <a:pt x="208815" y="458440"/>
                      <a:pt x="252029" y="458440"/>
                    </a:cubicBezTo>
                    <a:cubicBezTo>
                      <a:pt x="295243" y="458440"/>
                      <a:pt x="330274" y="446161"/>
                      <a:pt x="330274" y="431015"/>
                    </a:cubicBezTo>
                    <a:cubicBezTo>
                      <a:pt x="330274" y="415869"/>
                      <a:pt x="295243" y="403590"/>
                      <a:pt x="252029" y="403590"/>
                    </a:cubicBezTo>
                    <a:close/>
                    <a:moveTo>
                      <a:pt x="252028" y="0"/>
                    </a:moveTo>
                    <a:cubicBezTo>
                      <a:pt x="391219" y="0"/>
                      <a:pt x="504056" y="112837"/>
                      <a:pt x="504056" y="252028"/>
                    </a:cubicBezTo>
                    <a:cubicBezTo>
                      <a:pt x="504056" y="391219"/>
                      <a:pt x="391219" y="504056"/>
                      <a:pt x="252028" y="504056"/>
                    </a:cubicBezTo>
                    <a:cubicBezTo>
                      <a:pt x="112837" y="504056"/>
                      <a:pt x="0" y="391219"/>
                      <a:pt x="0" y="252028"/>
                    </a:cubicBezTo>
                    <a:cubicBezTo>
                      <a:pt x="0" y="112837"/>
                      <a:pt x="112837" y="0"/>
                      <a:pt x="252028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0" name="Picture 33" descr="NN_m_2c_RGB">
            <a:extLst>
              <a:ext uri="{FF2B5EF4-FFF2-40B4-BE49-F238E27FC236}">
                <a16:creationId xmlns:a16="http://schemas.microsoft.com/office/drawing/2014/main" id="{C5A5F47A-CF74-431A-AFF3-6C848F4D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4286053"/>
            <a:ext cx="810096" cy="66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ijdelijke aanduiding voor tekst 13">
            <a:extLst>
              <a:ext uri="{FF2B5EF4-FFF2-40B4-BE49-F238E27FC236}">
                <a16:creationId xmlns:a16="http://schemas.microsoft.com/office/drawing/2014/main" id="{0F906F96-B31C-4669-80C2-B1C85E3793E6}"/>
              </a:ext>
            </a:extLst>
          </p:cNvPr>
          <p:cNvSpPr txBox="1">
            <a:spLocks/>
          </p:cNvSpPr>
          <p:nvPr/>
        </p:nvSpPr>
        <p:spPr bwMode="auto">
          <a:xfrm>
            <a:off x="-465240" y="4440881"/>
            <a:ext cx="8417857" cy="915993"/>
          </a:xfrm>
          <a:prstGeom prst="rect">
            <a:avLst/>
          </a:prstGeom>
          <a:noFill/>
          <a:ln>
            <a:noFill/>
          </a:ln>
        </p:spPr>
        <p:txBody>
          <a:bodyPr vert="horz" wrap="square" lIns="593686" tIns="323830" rIns="593686" bIns="32383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defRPr/>
            </a:pPr>
            <a:r>
              <a:rPr lang="en-GB" sz="700" i="0" dirty="0">
                <a:solidFill>
                  <a:srgbClr val="001965"/>
                </a:solidFill>
                <a:ea typeface="ＭＳ Ｐゴシック" charset="0"/>
              </a:rPr>
              <a:t>.</a:t>
            </a: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defRPr/>
            </a:pPr>
            <a:endParaRPr lang="en-GB" sz="700" i="0" dirty="0">
              <a:solidFill>
                <a:srgbClr val="001965"/>
              </a:solidFill>
              <a:ea typeface="ＭＳ Ｐゴシック" charset="0"/>
            </a:endParaRPr>
          </a:p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DA"/>
              </a:buClr>
              <a:defRPr/>
            </a:pP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NHG-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Standaard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Diabetes mellitus type 2, 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; NHG-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standaard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Cardiovasculair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risicomanagement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(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Tweede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herziening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),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Huisarts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Wet 2012;55(1):14-28;  NIV-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werkgroep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Diabetes type 2 in de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tweede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lijn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. NIV-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richtlijn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Diabetes type 2 in de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tweede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 </a:t>
            </a:r>
            <a:r>
              <a:rPr lang="en-GB" sz="750" dirty="0" err="1">
                <a:solidFill>
                  <a:srgbClr val="AEA79F"/>
                </a:solidFill>
                <a:ea typeface="ＭＳ Ｐゴシック" charset="0"/>
              </a:rPr>
              <a:t>lijn</a:t>
            </a:r>
            <a:r>
              <a:rPr lang="en-GB" sz="750" dirty="0">
                <a:solidFill>
                  <a:srgbClr val="AEA79F"/>
                </a:solidFill>
                <a:ea typeface="ＭＳ Ｐゴシック" charset="0"/>
              </a:rPr>
              <a:t>, www.richtlijnendatabase.nl</a:t>
            </a:r>
            <a:br>
              <a:rPr lang="en-US" dirty="0">
                <a:solidFill>
                  <a:srgbClr val="001965"/>
                </a:solidFill>
              </a:rPr>
            </a:br>
            <a:br>
              <a:rPr lang="en-US" dirty="0">
                <a:solidFill>
                  <a:srgbClr val="001965"/>
                </a:solidFill>
              </a:rPr>
            </a:br>
            <a:endParaRPr lang="en-US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1632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3476" r="3170" b="2643"/>
          <a:stretch/>
        </p:blipFill>
        <p:spPr>
          <a:xfrm>
            <a:off x="4860502" y="-1"/>
            <a:ext cx="4283527" cy="5143501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BBBD67-2AC5-40FD-B808-13A1F6A6E734}"/>
              </a:ext>
            </a:extLst>
          </p:cNvPr>
          <p:cNvSpPr/>
          <p:nvPr/>
        </p:nvSpPr>
        <p:spPr>
          <a:xfrm>
            <a:off x="3840480" y="0"/>
            <a:ext cx="1020022" cy="5152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en-US" sz="2400" dirty="0"/>
              <a:t>De </a:t>
            </a:r>
            <a:r>
              <a:rPr lang="en-US" sz="2400" dirty="0" err="1"/>
              <a:t>behandeling</a:t>
            </a:r>
            <a:r>
              <a:rPr lang="en-US" sz="2400" dirty="0"/>
              <a:t> van d</a:t>
            </a:r>
            <a:r>
              <a:rPr lang="nl-NL" sz="2400" dirty="0" err="1"/>
              <a:t>iabetes</a:t>
            </a:r>
            <a:r>
              <a:rPr lang="nl-NL" sz="2400" dirty="0"/>
              <a:t> type 2</a:t>
            </a:r>
            <a:br>
              <a:rPr lang="nl-NL" sz="2400" dirty="0"/>
            </a:br>
            <a:r>
              <a:rPr lang="nl-NL" sz="2000" dirty="0"/>
              <a:t> </a:t>
            </a:r>
            <a:endParaRPr lang="en-GB" sz="2000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b="1" dirty="0"/>
              <a:t>NHG </a:t>
            </a:r>
            <a:r>
              <a:rPr lang="en-US" sz="1400" b="1" dirty="0" err="1"/>
              <a:t>standaard</a:t>
            </a:r>
            <a:r>
              <a:rPr lang="en-US" sz="1400" b="1" dirty="0"/>
              <a:t> 2018</a:t>
            </a: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theorie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praktijk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Casus</a:t>
            </a:r>
          </a:p>
          <a:p>
            <a:pPr lvl="0"/>
            <a:endParaRPr lang="en-US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D7E7A8-F474-4C2B-8FB9-32B17B30ECC2}"/>
              </a:ext>
            </a:extLst>
          </p:cNvPr>
          <p:cNvSpPr/>
          <p:nvPr/>
        </p:nvSpPr>
        <p:spPr>
          <a:xfrm>
            <a:off x="0" y="2319338"/>
            <a:ext cx="1020022" cy="282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410" y="659215"/>
            <a:ext cx="3688089" cy="648491"/>
          </a:xfrm>
        </p:spPr>
        <p:txBody>
          <a:bodyPr anchor="b"/>
          <a:lstStyle/>
          <a:p>
            <a:r>
              <a:rPr lang="nl-NL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1FBA04-047D-420E-A09C-6D994C7E6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14C5F4-B889-4F2E-B525-05BBF5CDB07A}"/>
              </a:ext>
            </a:extLst>
          </p:cNvPr>
          <p:cNvSpPr/>
          <p:nvPr/>
        </p:nvSpPr>
        <p:spPr>
          <a:xfrm>
            <a:off x="587109" y="2413022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21793B5-9BEE-465D-924A-407AED0FAA7B}"/>
              </a:ext>
            </a:extLst>
          </p:cNvPr>
          <p:cNvSpPr/>
          <p:nvPr/>
        </p:nvSpPr>
        <p:spPr>
          <a:xfrm>
            <a:off x="587109" y="2915779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9F3B94-1AB3-45B0-AE38-418B7C185AEC}"/>
              </a:ext>
            </a:extLst>
          </p:cNvPr>
          <p:cNvSpPr/>
          <p:nvPr/>
        </p:nvSpPr>
        <p:spPr>
          <a:xfrm>
            <a:off x="587109" y="3418536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C9B5F7-7004-43B0-9A42-E667A82493A6}"/>
              </a:ext>
            </a:extLst>
          </p:cNvPr>
          <p:cNvSpPr/>
          <p:nvPr/>
        </p:nvSpPr>
        <p:spPr>
          <a:xfrm>
            <a:off x="587108" y="3921294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2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909"/>
            <a:ext cx="7969847" cy="648491"/>
          </a:xfrm>
        </p:spPr>
        <p:txBody>
          <a:bodyPr/>
          <a:lstStyle/>
          <a:p>
            <a:r>
              <a:rPr lang="nl-NL" sz="2000" dirty="0"/>
              <a:t>Beleid rondom diabetes type 2 – NHG 2018</a:t>
            </a:r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2548CA92-291A-40AC-B80E-A854CC0AC4F1}"/>
              </a:ext>
            </a:extLst>
          </p:cNvPr>
          <p:cNvGrpSpPr/>
          <p:nvPr/>
        </p:nvGrpSpPr>
        <p:grpSpPr>
          <a:xfrm>
            <a:off x="4" y="-2132"/>
            <a:ext cx="9150113" cy="5145632"/>
            <a:chOff x="0" y="-2842"/>
            <a:chExt cx="12204917" cy="6860842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98952397-CDE5-4D06-82E3-46A5D9572BCC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77500-E1C2-4D0C-A7A5-CF23C64D6630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169A334-F6FB-4ABA-855A-2D93B52907D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4451AFD-EB4C-4567-83FF-DBA3906E51F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73F964A-E84A-4BA7-BDD0-7734F07D38F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8574F0-B727-4C2B-92CD-8DC23195942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5DEA71-3D25-4E2E-91D0-932718CD281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217861D8-C24A-4E64-8AF1-F17065236EC0}"/>
              </a:ext>
            </a:extLst>
          </p:cNvPr>
          <p:cNvSpPr/>
          <p:nvPr/>
        </p:nvSpPr>
        <p:spPr>
          <a:xfrm>
            <a:off x="3646068" y="1862546"/>
            <a:ext cx="1855753" cy="1855753"/>
          </a:xfrm>
          <a:custGeom>
            <a:avLst/>
            <a:gdLst>
              <a:gd name="connsiteX0" fmla="*/ 0 w 1614172"/>
              <a:gd name="connsiteY0" fmla="*/ 807086 h 1614172"/>
              <a:gd name="connsiteX1" fmla="*/ 807086 w 1614172"/>
              <a:gd name="connsiteY1" fmla="*/ 0 h 1614172"/>
              <a:gd name="connsiteX2" fmla="*/ 1614172 w 1614172"/>
              <a:gd name="connsiteY2" fmla="*/ 807086 h 1614172"/>
              <a:gd name="connsiteX3" fmla="*/ 807086 w 1614172"/>
              <a:gd name="connsiteY3" fmla="*/ 1614172 h 1614172"/>
              <a:gd name="connsiteX4" fmla="*/ 0 w 1614172"/>
              <a:gd name="connsiteY4" fmla="*/ 807086 h 161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4172" h="1614172">
                <a:moveTo>
                  <a:pt x="0" y="807086"/>
                </a:moveTo>
                <a:cubicBezTo>
                  <a:pt x="0" y="361345"/>
                  <a:pt x="361345" y="0"/>
                  <a:pt x="807086" y="0"/>
                </a:cubicBezTo>
                <a:cubicBezTo>
                  <a:pt x="1252827" y="0"/>
                  <a:pt x="1614172" y="361345"/>
                  <a:pt x="1614172" y="807086"/>
                </a:cubicBezTo>
                <a:cubicBezTo>
                  <a:pt x="1614172" y="1252827"/>
                  <a:pt x="1252827" y="1614172"/>
                  <a:pt x="807086" y="1614172"/>
                </a:cubicBezTo>
                <a:cubicBezTo>
                  <a:pt x="361345" y="1614172"/>
                  <a:pt x="0" y="1252827"/>
                  <a:pt x="0" y="807086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1630" tIns="596390" rIns="251630" bIns="25163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b="1" kern="1200" dirty="0">
                <a:solidFill>
                  <a:schemeClr val="bg1"/>
                </a:solidFill>
              </a:rPr>
              <a:t>Diabetes type 2</a:t>
            </a:r>
            <a:br>
              <a:rPr lang="en-GB" sz="1200" b="1" kern="1200" dirty="0">
                <a:solidFill>
                  <a:schemeClr val="bg1"/>
                </a:solidFill>
              </a:rPr>
            </a:br>
            <a:r>
              <a:rPr lang="en-GB" sz="1200" kern="1200" dirty="0">
                <a:solidFill>
                  <a:schemeClr val="bg1"/>
                </a:solidFill>
              </a:rPr>
              <a:t>De </a:t>
            </a:r>
            <a:r>
              <a:rPr lang="en-GB" sz="1200" kern="1200" dirty="0" err="1">
                <a:solidFill>
                  <a:schemeClr val="bg1"/>
                </a:solidFill>
              </a:rPr>
              <a:t>patiënt</a:t>
            </a:r>
            <a:r>
              <a:rPr lang="en-GB" sz="1200" kern="1200" dirty="0">
                <a:solidFill>
                  <a:schemeClr val="bg1"/>
                </a:solidFill>
              </a:rPr>
              <a:t> </a:t>
            </a:r>
            <a:r>
              <a:rPr lang="en-GB" sz="1200" kern="1200" dirty="0" err="1">
                <a:solidFill>
                  <a:schemeClr val="bg1"/>
                </a:solidFill>
              </a:rPr>
              <a:t>centraal</a:t>
            </a:r>
            <a:endParaRPr lang="nl-NL" sz="1200" b="1" kern="1200" dirty="0">
              <a:solidFill>
                <a:schemeClr val="bg1"/>
              </a:solidFill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8194D423-B084-4134-A187-943FEAEBC3FB}"/>
              </a:ext>
            </a:extLst>
          </p:cNvPr>
          <p:cNvSpPr/>
          <p:nvPr/>
        </p:nvSpPr>
        <p:spPr>
          <a:xfrm>
            <a:off x="4110006" y="1204899"/>
            <a:ext cx="927876" cy="927876"/>
          </a:xfrm>
          <a:custGeom>
            <a:avLst/>
            <a:gdLst>
              <a:gd name="connsiteX0" fmla="*/ 0 w 807086"/>
              <a:gd name="connsiteY0" fmla="*/ 403543 h 807086"/>
              <a:gd name="connsiteX1" fmla="*/ 403543 w 807086"/>
              <a:gd name="connsiteY1" fmla="*/ 0 h 807086"/>
              <a:gd name="connsiteX2" fmla="*/ 807086 w 807086"/>
              <a:gd name="connsiteY2" fmla="*/ 403543 h 807086"/>
              <a:gd name="connsiteX3" fmla="*/ 403543 w 807086"/>
              <a:gd name="connsiteY3" fmla="*/ 807086 h 807086"/>
              <a:gd name="connsiteX4" fmla="*/ 0 w 807086"/>
              <a:gd name="connsiteY4" fmla="*/ 403543 h 8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86" h="807086">
                <a:moveTo>
                  <a:pt x="0" y="403543"/>
                </a:moveTo>
                <a:cubicBezTo>
                  <a:pt x="0" y="180672"/>
                  <a:pt x="180672" y="0"/>
                  <a:pt x="403543" y="0"/>
                </a:cubicBezTo>
                <a:cubicBezTo>
                  <a:pt x="626414" y="0"/>
                  <a:pt x="807086" y="180672"/>
                  <a:pt x="807086" y="403543"/>
                </a:cubicBezTo>
                <a:cubicBezTo>
                  <a:pt x="807086" y="626414"/>
                  <a:pt x="626414" y="807086"/>
                  <a:pt x="403543" y="807086"/>
                </a:cubicBezTo>
                <a:cubicBezTo>
                  <a:pt x="180672" y="807086"/>
                  <a:pt x="0" y="626414"/>
                  <a:pt x="0" y="40354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000" b="0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B2D94B4A-CCE7-4B7A-B74B-638B16C9A307}"/>
              </a:ext>
            </a:extLst>
          </p:cNvPr>
          <p:cNvSpPr/>
          <p:nvPr/>
        </p:nvSpPr>
        <p:spPr>
          <a:xfrm>
            <a:off x="5175559" y="1964702"/>
            <a:ext cx="927876" cy="927876"/>
          </a:xfrm>
          <a:custGeom>
            <a:avLst/>
            <a:gdLst>
              <a:gd name="connsiteX0" fmla="*/ 0 w 807086"/>
              <a:gd name="connsiteY0" fmla="*/ 403543 h 807086"/>
              <a:gd name="connsiteX1" fmla="*/ 403543 w 807086"/>
              <a:gd name="connsiteY1" fmla="*/ 0 h 807086"/>
              <a:gd name="connsiteX2" fmla="*/ 807086 w 807086"/>
              <a:gd name="connsiteY2" fmla="*/ 403543 h 807086"/>
              <a:gd name="connsiteX3" fmla="*/ 403543 w 807086"/>
              <a:gd name="connsiteY3" fmla="*/ 807086 h 807086"/>
              <a:gd name="connsiteX4" fmla="*/ 0 w 807086"/>
              <a:gd name="connsiteY4" fmla="*/ 403543 h 8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86" h="807086">
                <a:moveTo>
                  <a:pt x="0" y="403543"/>
                </a:moveTo>
                <a:cubicBezTo>
                  <a:pt x="0" y="180672"/>
                  <a:pt x="180672" y="0"/>
                  <a:pt x="403543" y="0"/>
                </a:cubicBezTo>
                <a:cubicBezTo>
                  <a:pt x="626414" y="0"/>
                  <a:pt x="807086" y="180672"/>
                  <a:pt x="807086" y="403543"/>
                </a:cubicBezTo>
                <a:cubicBezTo>
                  <a:pt x="807086" y="626414"/>
                  <a:pt x="626414" y="807086"/>
                  <a:pt x="403543" y="807086"/>
                </a:cubicBezTo>
                <a:cubicBezTo>
                  <a:pt x="180672" y="807086"/>
                  <a:pt x="0" y="626414"/>
                  <a:pt x="0" y="40354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000" b="0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46347E17-7B68-4A76-A07D-0C817AE63AD5}"/>
              </a:ext>
            </a:extLst>
          </p:cNvPr>
          <p:cNvSpPr/>
          <p:nvPr/>
        </p:nvSpPr>
        <p:spPr>
          <a:xfrm>
            <a:off x="4744959" y="3266903"/>
            <a:ext cx="927876" cy="927876"/>
          </a:xfrm>
          <a:custGeom>
            <a:avLst/>
            <a:gdLst>
              <a:gd name="connsiteX0" fmla="*/ 0 w 807086"/>
              <a:gd name="connsiteY0" fmla="*/ 403543 h 807086"/>
              <a:gd name="connsiteX1" fmla="*/ 403543 w 807086"/>
              <a:gd name="connsiteY1" fmla="*/ 0 h 807086"/>
              <a:gd name="connsiteX2" fmla="*/ 807086 w 807086"/>
              <a:gd name="connsiteY2" fmla="*/ 403543 h 807086"/>
              <a:gd name="connsiteX3" fmla="*/ 403543 w 807086"/>
              <a:gd name="connsiteY3" fmla="*/ 807086 h 807086"/>
              <a:gd name="connsiteX4" fmla="*/ 0 w 807086"/>
              <a:gd name="connsiteY4" fmla="*/ 403543 h 8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86" h="807086">
                <a:moveTo>
                  <a:pt x="0" y="403543"/>
                </a:moveTo>
                <a:cubicBezTo>
                  <a:pt x="0" y="180672"/>
                  <a:pt x="180672" y="0"/>
                  <a:pt x="403543" y="0"/>
                </a:cubicBezTo>
                <a:cubicBezTo>
                  <a:pt x="626414" y="0"/>
                  <a:pt x="807086" y="180672"/>
                  <a:pt x="807086" y="403543"/>
                </a:cubicBezTo>
                <a:cubicBezTo>
                  <a:pt x="807086" y="626414"/>
                  <a:pt x="626414" y="807086"/>
                  <a:pt x="403543" y="807086"/>
                </a:cubicBezTo>
                <a:cubicBezTo>
                  <a:pt x="180672" y="807086"/>
                  <a:pt x="0" y="626414"/>
                  <a:pt x="0" y="40354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000" b="0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77B999B-59B1-47DF-8E3C-3C52FBA84FC3}"/>
              </a:ext>
            </a:extLst>
          </p:cNvPr>
          <p:cNvSpPr/>
          <p:nvPr/>
        </p:nvSpPr>
        <p:spPr>
          <a:xfrm>
            <a:off x="3452308" y="3266903"/>
            <a:ext cx="927876" cy="927876"/>
          </a:xfrm>
          <a:custGeom>
            <a:avLst/>
            <a:gdLst>
              <a:gd name="connsiteX0" fmla="*/ 0 w 807086"/>
              <a:gd name="connsiteY0" fmla="*/ 403543 h 807086"/>
              <a:gd name="connsiteX1" fmla="*/ 403543 w 807086"/>
              <a:gd name="connsiteY1" fmla="*/ 0 h 807086"/>
              <a:gd name="connsiteX2" fmla="*/ 807086 w 807086"/>
              <a:gd name="connsiteY2" fmla="*/ 403543 h 807086"/>
              <a:gd name="connsiteX3" fmla="*/ 403543 w 807086"/>
              <a:gd name="connsiteY3" fmla="*/ 807086 h 807086"/>
              <a:gd name="connsiteX4" fmla="*/ 0 w 807086"/>
              <a:gd name="connsiteY4" fmla="*/ 403543 h 8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86" h="807086">
                <a:moveTo>
                  <a:pt x="0" y="403543"/>
                </a:moveTo>
                <a:cubicBezTo>
                  <a:pt x="0" y="180672"/>
                  <a:pt x="180672" y="0"/>
                  <a:pt x="403543" y="0"/>
                </a:cubicBezTo>
                <a:cubicBezTo>
                  <a:pt x="626414" y="0"/>
                  <a:pt x="807086" y="180672"/>
                  <a:pt x="807086" y="403543"/>
                </a:cubicBezTo>
                <a:cubicBezTo>
                  <a:pt x="807086" y="626414"/>
                  <a:pt x="626414" y="807086"/>
                  <a:pt x="403543" y="807086"/>
                </a:cubicBezTo>
                <a:cubicBezTo>
                  <a:pt x="180672" y="807086"/>
                  <a:pt x="0" y="626414"/>
                  <a:pt x="0" y="40354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000" b="0" kern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5637F506-AC03-418D-BCC2-F4685C185992}"/>
              </a:ext>
            </a:extLst>
          </p:cNvPr>
          <p:cNvSpPr/>
          <p:nvPr/>
        </p:nvSpPr>
        <p:spPr>
          <a:xfrm>
            <a:off x="3017161" y="1964698"/>
            <a:ext cx="927876" cy="927876"/>
          </a:xfrm>
          <a:custGeom>
            <a:avLst/>
            <a:gdLst>
              <a:gd name="connsiteX0" fmla="*/ 0 w 807086"/>
              <a:gd name="connsiteY0" fmla="*/ 403543 h 807086"/>
              <a:gd name="connsiteX1" fmla="*/ 403543 w 807086"/>
              <a:gd name="connsiteY1" fmla="*/ 0 h 807086"/>
              <a:gd name="connsiteX2" fmla="*/ 807086 w 807086"/>
              <a:gd name="connsiteY2" fmla="*/ 403543 h 807086"/>
              <a:gd name="connsiteX3" fmla="*/ 403543 w 807086"/>
              <a:gd name="connsiteY3" fmla="*/ 807086 h 807086"/>
              <a:gd name="connsiteX4" fmla="*/ 0 w 807086"/>
              <a:gd name="connsiteY4" fmla="*/ 403543 h 80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086" h="807086">
                <a:moveTo>
                  <a:pt x="0" y="403543"/>
                </a:moveTo>
                <a:cubicBezTo>
                  <a:pt x="0" y="180672"/>
                  <a:pt x="180672" y="0"/>
                  <a:pt x="403543" y="0"/>
                </a:cubicBezTo>
                <a:cubicBezTo>
                  <a:pt x="626414" y="0"/>
                  <a:pt x="807086" y="180672"/>
                  <a:pt x="807086" y="403543"/>
                </a:cubicBezTo>
                <a:cubicBezTo>
                  <a:pt x="807086" y="626414"/>
                  <a:pt x="626414" y="807086"/>
                  <a:pt x="403543" y="807086"/>
                </a:cubicBezTo>
                <a:cubicBezTo>
                  <a:pt x="180672" y="807086"/>
                  <a:pt x="0" y="626414"/>
                  <a:pt x="0" y="403543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30895" tIns="130895" rIns="130895" bIns="130895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nl-NL" sz="1000" b="0" kern="1200" dirty="0">
              <a:solidFill>
                <a:schemeClr val="bg1"/>
              </a:solidFill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FCBB1F01-F98C-4561-A4DE-6CCCCEE265B7}"/>
              </a:ext>
            </a:extLst>
          </p:cNvPr>
          <p:cNvSpPr>
            <a:spLocks/>
          </p:cNvSpPr>
          <p:nvPr/>
        </p:nvSpPr>
        <p:spPr bwMode="auto">
          <a:xfrm>
            <a:off x="4433014" y="2231165"/>
            <a:ext cx="282236" cy="274866"/>
          </a:xfrm>
          <a:custGeom>
            <a:avLst/>
            <a:gdLst>
              <a:gd name="T0" fmla="*/ 152 w 302"/>
              <a:gd name="T1" fmla="*/ 0 h 294"/>
              <a:gd name="T2" fmla="*/ 170 w 302"/>
              <a:gd name="T3" fmla="*/ 3 h 294"/>
              <a:gd name="T4" fmla="*/ 186 w 302"/>
              <a:gd name="T5" fmla="*/ 10 h 294"/>
              <a:gd name="T6" fmla="*/ 201 w 302"/>
              <a:gd name="T7" fmla="*/ 20 h 294"/>
              <a:gd name="T8" fmla="*/ 212 w 302"/>
              <a:gd name="T9" fmla="*/ 36 h 294"/>
              <a:gd name="T10" fmla="*/ 218 w 302"/>
              <a:gd name="T11" fmla="*/ 53 h 294"/>
              <a:gd name="T12" fmla="*/ 220 w 302"/>
              <a:gd name="T13" fmla="*/ 73 h 294"/>
              <a:gd name="T14" fmla="*/ 220 w 302"/>
              <a:gd name="T15" fmla="*/ 95 h 294"/>
              <a:gd name="T16" fmla="*/ 217 w 302"/>
              <a:gd name="T17" fmla="*/ 116 h 294"/>
              <a:gd name="T18" fmla="*/ 211 w 302"/>
              <a:gd name="T19" fmla="*/ 135 h 294"/>
              <a:gd name="T20" fmla="*/ 200 w 302"/>
              <a:gd name="T21" fmla="*/ 152 h 294"/>
              <a:gd name="T22" fmla="*/ 192 w 302"/>
              <a:gd name="T23" fmla="*/ 164 h 294"/>
              <a:gd name="T24" fmla="*/ 187 w 302"/>
              <a:gd name="T25" fmla="*/ 174 h 294"/>
              <a:gd name="T26" fmla="*/ 186 w 302"/>
              <a:gd name="T27" fmla="*/ 181 h 294"/>
              <a:gd name="T28" fmla="*/ 186 w 302"/>
              <a:gd name="T29" fmla="*/ 186 h 294"/>
              <a:gd name="T30" fmla="*/ 187 w 302"/>
              <a:gd name="T31" fmla="*/ 188 h 294"/>
              <a:gd name="T32" fmla="*/ 188 w 302"/>
              <a:gd name="T33" fmla="*/ 189 h 294"/>
              <a:gd name="T34" fmla="*/ 200 w 302"/>
              <a:gd name="T35" fmla="*/ 201 h 294"/>
              <a:gd name="T36" fmla="*/ 213 w 302"/>
              <a:gd name="T37" fmla="*/ 209 h 294"/>
              <a:gd name="T38" fmla="*/ 227 w 302"/>
              <a:gd name="T39" fmla="*/ 214 h 294"/>
              <a:gd name="T40" fmla="*/ 241 w 302"/>
              <a:gd name="T41" fmla="*/ 217 h 294"/>
              <a:gd name="T42" fmla="*/ 255 w 302"/>
              <a:gd name="T43" fmla="*/ 221 h 294"/>
              <a:gd name="T44" fmla="*/ 268 w 302"/>
              <a:gd name="T45" fmla="*/ 225 h 294"/>
              <a:gd name="T46" fmla="*/ 281 w 302"/>
              <a:gd name="T47" fmla="*/ 231 h 294"/>
              <a:gd name="T48" fmla="*/ 290 w 302"/>
              <a:gd name="T49" fmla="*/ 241 h 294"/>
              <a:gd name="T50" fmla="*/ 297 w 302"/>
              <a:gd name="T51" fmla="*/ 252 h 294"/>
              <a:gd name="T52" fmla="*/ 300 w 302"/>
              <a:gd name="T53" fmla="*/ 264 h 294"/>
              <a:gd name="T54" fmla="*/ 302 w 302"/>
              <a:gd name="T55" fmla="*/ 276 h 294"/>
              <a:gd name="T56" fmla="*/ 302 w 302"/>
              <a:gd name="T57" fmla="*/ 284 h 294"/>
              <a:gd name="T58" fmla="*/ 301 w 302"/>
              <a:gd name="T59" fmla="*/ 291 h 294"/>
              <a:gd name="T60" fmla="*/ 301 w 302"/>
              <a:gd name="T61" fmla="*/ 294 h 294"/>
              <a:gd name="T62" fmla="*/ 1 w 302"/>
              <a:gd name="T63" fmla="*/ 294 h 294"/>
              <a:gd name="T64" fmla="*/ 1 w 302"/>
              <a:gd name="T65" fmla="*/ 291 h 294"/>
              <a:gd name="T66" fmla="*/ 0 w 302"/>
              <a:gd name="T67" fmla="*/ 284 h 294"/>
              <a:gd name="T68" fmla="*/ 0 w 302"/>
              <a:gd name="T69" fmla="*/ 276 h 294"/>
              <a:gd name="T70" fmla="*/ 2 w 302"/>
              <a:gd name="T71" fmla="*/ 264 h 294"/>
              <a:gd name="T72" fmla="*/ 6 w 302"/>
              <a:gd name="T73" fmla="*/ 252 h 294"/>
              <a:gd name="T74" fmla="*/ 12 w 302"/>
              <a:gd name="T75" fmla="*/ 241 h 294"/>
              <a:gd name="T76" fmla="*/ 21 w 302"/>
              <a:gd name="T77" fmla="*/ 231 h 294"/>
              <a:gd name="T78" fmla="*/ 34 w 302"/>
              <a:gd name="T79" fmla="*/ 225 h 294"/>
              <a:gd name="T80" fmla="*/ 47 w 302"/>
              <a:gd name="T81" fmla="*/ 221 h 294"/>
              <a:gd name="T82" fmla="*/ 61 w 302"/>
              <a:gd name="T83" fmla="*/ 217 h 294"/>
              <a:gd name="T84" fmla="*/ 75 w 302"/>
              <a:gd name="T85" fmla="*/ 214 h 294"/>
              <a:gd name="T86" fmla="*/ 89 w 302"/>
              <a:gd name="T87" fmla="*/ 209 h 294"/>
              <a:gd name="T88" fmla="*/ 102 w 302"/>
              <a:gd name="T89" fmla="*/ 201 h 294"/>
              <a:gd name="T90" fmla="*/ 114 w 302"/>
              <a:gd name="T91" fmla="*/ 189 h 294"/>
              <a:gd name="T92" fmla="*/ 115 w 302"/>
              <a:gd name="T93" fmla="*/ 188 h 294"/>
              <a:gd name="T94" fmla="*/ 116 w 302"/>
              <a:gd name="T95" fmla="*/ 186 h 294"/>
              <a:gd name="T96" fmla="*/ 116 w 302"/>
              <a:gd name="T97" fmla="*/ 181 h 294"/>
              <a:gd name="T98" fmla="*/ 115 w 302"/>
              <a:gd name="T99" fmla="*/ 174 h 294"/>
              <a:gd name="T100" fmla="*/ 111 w 302"/>
              <a:gd name="T101" fmla="*/ 164 h 294"/>
              <a:gd name="T102" fmla="*/ 102 w 302"/>
              <a:gd name="T103" fmla="*/ 152 h 294"/>
              <a:gd name="T104" fmla="*/ 91 w 302"/>
              <a:gd name="T105" fmla="*/ 135 h 294"/>
              <a:gd name="T106" fmla="*/ 86 w 302"/>
              <a:gd name="T107" fmla="*/ 116 h 294"/>
              <a:gd name="T108" fmla="*/ 82 w 302"/>
              <a:gd name="T109" fmla="*/ 95 h 294"/>
              <a:gd name="T110" fmla="*/ 82 w 302"/>
              <a:gd name="T111" fmla="*/ 73 h 294"/>
              <a:gd name="T112" fmla="*/ 85 w 302"/>
              <a:gd name="T113" fmla="*/ 53 h 294"/>
              <a:gd name="T114" fmla="*/ 90 w 302"/>
              <a:gd name="T115" fmla="*/ 36 h 294"/>
              <a:gd name="T116" fmla="*/ 101 w 302"/>
              <a:gd name="T117" fmla="*/ 20 h 294"/>
              <a:gd name="T118" fmla="*/ 116 w 302"/>
              <a:gd name="T119" fmla="*/ 10 h 294"/>
              <a:gd name="T120" fmla="*/ 132 w 302"/>
              <a:gd name="T121" fmla="*/ 3 h 294"/>
              <a:gd name="T122" fmla="*/ 152 w 302"/>
              <a:gd name="T12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" h="294">
                <a:moveTo>
                  <a:pt x="152" y="0"/>
                </a:moveTo>
                <a:lnTo>
                  <a:pt x="170" y="3"/>
                </a:lnTo>
                <a:lnTo>
                  <a:pt x="186" y="10"/>
                </a:lnTo>
                <a:lnTo>
                  <a:pt x="201" y="20"/>
                </a:lnTo>
                <a:lnTo>
                  <a:pt x="212" y="36"/>
                </a:lnTo>
                <a:lnTo>
                  <a:pt x="218" y="53"/>
                </a:lnTo>
                <a:lnTo>
                  <a:pt x="220" y="73"/>
                </a:lnTo>
                <a:lnTo>
                  <a:pt x="220" y="95"/>
                </a:lnTo>
                <a:lnTo>
                  <a:pt x="217" y="116"/>
                </a:lnTo>
                <a:lnTo>
                  <a:pt x="211" y="135"/>
                </a:lnTo>
                <a:lnTo>
                  <a:pt x="200" y="152"/>
                </a:lnTo>
                <a:lnTo>
                  <a:pt x="192" y="164"/>
                </a:lnTo>
                <a:lnTo>
                  <a:pt x="187" y="174"/>
                </a:lnTo>
                <a:lnTo>
                  <a:pt x="186" y="181"/>
                </a:lnTo>
                <a:lnTo>
                  <a:pt x="186" y="186"/>
                </a:lnTo>
                <a:lnTo>
                  <a:pt x="187" y="188"/>
                </a:lnTo>
                <a:lnTo>
                  <a:pt x="188" y="189"/>
                </a:lnTo>
                <a:lnTo>
                  <a:pt x="200" y="201"/>
                </a:lnTo>
                <a:lnTo>
                  <a:pt x="213" y="209"/>
                </a:lnTo>
                <a:lnTo>
                  <a:pt x="227" y="214"/>
                </a:lnTo>
                <a:lnTo>
                  <a:pt x="241" y="217"/>
                </a:lnTo>
                <a:lnTo>
                  <a:pt x="255" y="221"/>
                </a:lnTo>
                <a:lnTo>
                  <a:pt x="268" y="225"/>
                </a:lnTo>
                <a:lnTo>
                  <a:pt x="281" y="231"/>
                </a:lnTo>
                <a:lnTo>
                  <a:pt x="290" y="241"/>
                </a:lnTo>
                <a:lnTo>
                  <a:pt x="297" y="252"/>
                </a:lnTo>
                <a:lnTo>
                  <a:pt x="300" y="264"/>
                </a:lnTo>
                <a:lnTo>
                  <a:pt x="302" y="276"/>
                </a:lnTo>
                <a:lnTo>
                  <a:pt x="302" y="284"/>
                </a:lnTo>
                <a:lnTo>
                  <a:pt x="301" y="291"/>
                </a:lnTo>
                <a:lnTo>
                  <a:pt x="301" y="294"/>
                </a:lnTo>
                <a:lnTo>
                  <a:pt x="1" y="294"/>
                </a:lnTo>
                <a:lnTo>
                  <a:pt x="1" y="291"/>
                </a:lnTo>
                <a:lnTo>
                  <a:pt x="0" y="284"/>
                </a:lnTo>
                <a:lnTo>
                  <a:pt x="0" y="276"/>
                </a:lnTo>
                <a:lnTo>
                  <a:pt x="2" y="264"/>
                </a:lnTo>
                <a:lnTo>
                  <a:pt x="6" y="252"/>
                </a:lnTo>
                <a:lnTo>
                  <a:pt x="12" y="241"/>
                </a:lnTo>
                <a:lnTo>
                  <a:pt x="21" y="231"/>
                </a:lnTo>
                <a:lnTo>
                  <a:pt x="34" y="225"/>
                </a:lnTo>
                <a:lnTo>
                  <a:pt x="47" y="221"/>
                </a:lnTo>
                <a:lnTo>
                  <a:pt x="61" y="217"/>
                </a:lnTo>
                <a:lnTo>
                  <a:pt x="75" y="214"/>
                </a:lnTo>
                <a:lnTo>
                  <a:pt x="89" y="209"/>
                </a:lnTo>
                <a:lnTo>
                  <a:pt x="102" y="201"/>
                </a:lnTo>
                <a:lnTo>
                  <a:pt x="114" y="189"/>
                </a:lnTo>
                <a:lnTo>
                  <a:pt x="115" y="188"/>
                </a:lnTo>
                <a:lnTo>
                  <a:pt x="116" y="186"/>
                </a:lnTo>
                <a:lnTo>
                  <a:pt x="116" y="181"/>
                </a:lnTo>
                <a:lnTo>
                  <a:pt x="115" y="174"/>
                </a:lnTo>
                <a:lnTo>
                  <a:pt x="111" y="164"/>
                </a:lnTo>
                <a:lnTo>
                  <a:pt x="102" y="152"/>
                </a:lnTo>
                <a:lnTo>
                  <a:pt x="91" y="135"/>
                </a:lnTo>
                <a:lnTo>
                  <a:pt x="86" y="116"/>
                </a:lnTo>
                <a:lnTo>
                  <a:pt x="82" y="95"/>
                </a:lnTo>
                <a:lnTo>
                  <a:pt x="82" y="73"/>
                </a:lnTo>
                <a:lnTo>
                  <a:pt x="85" y="53"/>
                </a:lnTo>
                <a:lnTo>
                  <a:pt x="90" y="36"/>
                </a:lnTo>
                <a:lnTo>
                  <a:pt x="101" y="20"/>
                </a:lnTo>
                <a:lnTo>
                  <a:pt x="116" y="10"/>
                </a:lnTo>
                <a:lnTo>
                  <a:pt x="132" y="3"/>
                </a:lnTo>
                <a:lnTo>
                  <a:pt x="15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44" tIns="34270" rIns="68544" bIns="3427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AB1E84-7E28-436B-83CF-4A7F267A3E46}"/>
              </a:ext>
            </a:extLst>
          </p:cNvPr>
          <p:cNvSpPr txBox="1"/>
          <p:nvPr/>
        </p:nvSpPr>
        <p:spPr>
          <a:xfrm>
            <a:off x="2579815" y="937891"/>
            <a:ext cx="3988626" cy="22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1200" b="1" dirty="0">
                <a:solidFill>
                  <a:schemeClr val="accent2"/>
                </a:solidFill>
              </a:rPr>
              <a:t>Inventarisatie cardiovasculair risicoprofiel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67F8191-A41A-4B59-AA5B-FFEFB9D48DF0}"/>
              </a:ext>
            </a:extLst>
          </p:cNvPr>
          <p:cNvSpPr txBox="1"/>
          <p:nvPr/>
        </p:nvSpPr>
        <p:spPr>
          <a:xfrm>
            <a:off x="6111611" y="2256706"/>
            <a:ext cx="2905934" cy="335130"/>
          </a:xfrm>
          <a:prstGeom prst="rect">
            <a:avLst/>
          </a:prstGeom>
          <a:noFill/>
        </p:spPr>
        <p:txBody>
          <a:bodyPr wrap="square" lIns="107942" tIns="0" rIns="0" bIns="0" rtlCol="0" anchor="ctr">
            <a:noAutofit/>
          </a:bodyPr>
          <a:lstStyle/>
          <a:p>
            <a:r>
              <a:rPr lang="nl-NL" sz="1200" b="1" dirty="0">
                <a:solidFill>
                  <a:schemeClr val="accent2"/>
                </a:solidFill>
              </a:rPr>
              <a:t>Voorlichting &amp; Educatie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A92151F2-FBA7-4AB2-B917-90292CA3D558}"/>
              </a:ext>
            </a:extLst>
          </p:cNvPr>
          <p:cNvSpPr txBox="1"/>
          <p:nvPr/>
        </p:nvSpPr>
        <p:spPr>
          <a:xfrm>
            <a:off x="5696945" y="3556965"/>
            <a:ext cx="3667766" cy="335130"/>
          </a:xfrm>
          <a:prstGeom prst="rect">
            <a:avLst/>
          </a:prstGeom>
          <a:noFill/>
        </p:spPr>
        <p:txBody>
          <a:bodyPr wrap="square" lIns="107942" tIns="0" rIns="0" bIns="0" rtlCol="0" anchor="ctr">
            <a:noAutofit/>
          </a:bodyPr>
          <a:lstStyle/>
          <a:p>
            <a:r>
              <a:rPr lang="nl-NL" sz="1200" b="1" dirty="0">
                <a:solidFill>
                  <a:schemeClr val="accent2"/>
                </a:solidFill>
              </a:rPr>
              <a:t>Kwaliteit van leven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28D88171-46E0-40A3-8A2E-2787B3BBFE54}"/>
              </a:ext>
            </a:extLst>
          </p:cNvPr>
          <p:cNvSpPr txBox="1"/>
          <p:nvPr/>
        </p:nvSpPr>
        <p:spPr>
          <a:xfrm>
            <a:off x="-95235" y="3557632"/>
            <a:ext cx="3522340" cy="335130"/>
          </a:xfrm>
          <a:prstGeom prst="rect">
            <a:avLst/>
          </a:prstGeom>
          <a:noFill/>
        </p:spPr>
        <p:txBody>
          <a:bodyPr wrap="square" lIns="0" tIns="0" rIns="107942" bIns="0" rtlCol="0" anchor="ctr">
            <a:noAutofit/>
          </a:bodyPr>
          <a:lstStyle/>
          <a:p>
            <a:pPr algn="r"/>
            <a:r>
              <a:rPr lang="nl-NL" sz="1200" b="1" dirty="0">
                <a:solidFill>
                  <a:schemeClr val="accent2"/>
                </a:solidFill>
              </a:rPr>
              <a:t>Niet Medicamenteuze adviezen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A44186A3-4A11-4198-B972-4C0DCC15C0ED}"/>
              </a:ext>
            </a:extLst>
          </p:cNvPr>
          <p:cNvSpPr txBox="1"/>
          <p:nvPr/>
        </p:nvSpPr>
        <p:spPr>
          <a:xfrm>
            <a:off x="-247839" y="2256706"/>
            <a:ext cx="3265000" cy="335130"/>
          </a:xfrm>
          <a:prstGeom prst="rect">
            <a:avLst/>
          </a:prstGeom>
          <a:noFill/>
        </p:spPr>
        <p:txBody>
          <a:bodyPr wrap="square" lIns="0" tIns="0" rIns="107942" bIns="0" rtlCol="0" anchor="ctr">
            <a:noAutofit/>
          </a:bodyPr>
          <a:lstStyle>
            <a:defPPr>
              <a:defRPr lang="en-US"/>
            </a:defPPr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Individualisatie in medicatie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2FC64459-FC71-445A-B051-9586A47084AF}"/>
              </a:ext>
            </a:extLst>
          </p:cNvPr>
          <p:cNvGrpSpPr/>
          <p:nvPr/>
        </p:nvGrpSpPr>
        <p:grpSpPr>
          <a:xfrm>
            <a:off x="4424085" y="1520311"/>
            <a:ext cx="299720" cy="278421"/>
            <a:chOff x="6138863" y="2606676"/>
            <a:chExt cx="488950" cy="454025"/>
          </a:xfrm>
          <a:solidFill>
            <a:schemeClr val="bg1"/>
          </a:solidFill>
        </p:grpSpPr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B77038C7-D1A3-4B9A-945F-D1E31BF1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2622551"/>
              <a:ext cx="66675" cy="438150"/>
            </a:xfrm>
            <a:custGeom>
              <a:avLst/>
              <a:gdLst>
                <a:gd name="T0" fmla="*/ 21 w 42"/>
                <a:gd name="T1" fmla="*/ 0 h 276"/>
                <a:gd name="T2" fmla="*/ 31 w 42"/>
                <a:gd name="T3" fmla="*/ 2 h 276"/>
                <a:gd name="T4" fmla="*/ 39 w 42"/>
                <a:gd name="T5" fmla="*/ 9 h 276"/>
                <a:gd name="T6" fmla="*/ 42 w 42"/>
                <a:gd name="T7" fmla="*/ 20 h 276"/>
                <a:gd name="T8" fmla="*/ 42 w 42"/>
                <a:gd name="T9" fmla="*/ 256 h 276"/>
                <a:gd name="T10" fmla="*/ 39 w 42"/>
                <a:gd name="T11" fmla="*/ 267 h 276"/>
                <a:gd name="T12" fmla="*/ 31 w 42"/>
                <a:gd name="T13" fmla="*/ 274 h 276"/>
                <a:gd name="T14" fmla="*/ 21 w 42"/>
                <a:gd name="T15" fmla="*/ 276 h 276"/>
                <a:gd name="T16" fmla="*/ 10 w 42"/>
                <a:gd name="T17" fmla="*/ 274 h 276"/>
                <a:gd name="T18" fmla="*/ 3 w 42"/>
                <a:gd name="T19" fmla="*/ 267 h 276"/>
                <a:gd name="T20" fmla="*/ 0 w 42"/>
                <a:gd name="T21" fmla="*/ 256 h 276"/>
                <a:gd name="T22" fmla="*/ 0 w 42"/>
                <a:gd name="T23" fmla="*/ 20 h 276"/>
                <a:gd name="T24" fmla="*/ 3 w 42"/>
                <a:gd name="T25" fmla="*/ 9 h 276"/>
                <a:gd name="T26" fmla="*/ 10 w 42"/>
                <a:gd name="T27" fmla="*/ 2 h 276"/>
                <a:gd name="T28" fmla="*/ 21 w 42"/>
                <a:gd name="T2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276">
                  <a:moveTo>
                    <a:pt x="21" y="0"/>
                  </a:moveTo>
                  <a:lnTo>
                    <a:pt x="31" y="2"/>
                  </a:lnTo>
                  <a:lnTo>
                    <a:pt x="39" y="9"/>
                  </a:lnTo>
                  <a:lnTo>
                    <a:pt x="42" y="20"/>
                  </a:lnTo>
                  <a:lnTo>
                    <a:pt x="42" y="256"/>
                  </a:lnTo>
                  <a:lnTo>
                    <a:pt x="39" y="267"/>
                  </a:lnTo>
                  <a:lnTo>
                    <a:pt x="31" y="274"/>
                  </a:lnTo>
                  <a:lnTo>
                    <a:pt x="21" y="276"/>
                  </a:lnTo>
                  <a:lnTo>
                    <a:pt x="10" y="274"/>
                  </a:lnTo>
                  <a:lnTo>
                    <a:pt x="3" y="267"/>
                  </a:lnTo>
                  <a:lnTo>
                    <a:pt x="0" y="256"/>
                  </a:lnTo>
                  <a:lnTo>
                    <a:pt x="0" y="20"/>
                  </a:lnTo>
                  <a:lnTo>
                    <a:pt x="3" y="9"/>
                  </a:lnTo>
                  <a:lnTo>
                    <a:pt x="10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67C25FB0-ED02-4D20-969E-EF5737DCF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2995613"/>
              <a:ext cx="441325" cy="65088"/>
            </a:xfrm>
            <a:custGeom>
              <a:avLst/>
              <a:gdLst>
                <a:gd name="T0" fmla="*/ 21 w 278"/>
                <a:gd name="T1" fmla="*/ 0 h 41"/>
                <a:gd name="T2" fmla="*/ 257 w 278"/>
                <a:gd name="T3" fmla="*/ 0 h 41"/>
                <a:gd name="T4" fmla="*/ 267 w 278"/>
                <a:gd name="T5" fmla="*/ 4 h 41"/>
                <a:gd name="T6" fmla="*/ 274 w 278"/>
                <a:gd name="T7" fmla="*/ 10 h 41"/>
                <a:gd name="T8" fmla="*/ 278 w 278"/>
                <a:gd name="T9" fmla="*/ 21 h 41"/>
                <a:gd name="T10" fmla="*/ 274 w 278"/>
                <a:gd name="T11" fmla="*/ 32 h 41"/>
                <a:gd name="T12" fmla="*/ 267 w 278"/>
                <a:gd name="T13" fmla="*/ 39 h 41"/>
                <a:gd name="T14" fmla="*/ 257 w 278"/>
                <a:gd name="T15" fmla="*/ 41 h 41"/>
                <a:gd name="T16" fmla="*/ 21 w 278"/>
                <a:gd name="T17" fmla="*/ 41 h 41"/>
                <a:gd name="T18" fmla="*/ 10 w 278"/>
                <a:gd name="T19" fmla="*/ 39 h 41"/>
                <a:gd name="T20" fmla="*/ 3 w 278"/>
                <a:gd name="T21" fmla="*/ 32 h 41"/>
                <a:gd name="T22" fmla="*/ 0 w 278"/>
                <a:gd name="T23" fmla="*/ 21 h 41"/>
                <a:gd name="T24" fmla="*/ 3 w 278"/>
                <a:gd name="T25" fmla="*/ 10 h 41"/>
                <a:gd name="T26" fmla="*/ 10 w 278"/>
                <a:gd name="T27" fmla="*/ 4 h 41"/>
                <a:gd name="T28" fmla="*/ 21 w 278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41">
                  <a:moveTo>
                    <a:pt x="21" y="0"/>
                  </a:moveTo>
                  <a:lnTo>
                    <a:pt x="257" y="0"/>
                  </a:lnTo>
                  <a:lnTo>
                    <a:pt x="267" y="4"/>
                  </a:lnTo>
                  <a:lnTo>
                    <a:pt x="274" y="10"/>
                  </a:lnTo>
                  <a:lnTo>
                    <a:pt x="278" y="21"/>
                  </a:lnTo>
                  <a:lnTo>
                    <a:pt x="274" y="32"/>
                  </a:lnTo>
                  <a:lnTo>
                    <a:pt x="267" y="39"/>
                  </a:lnTo>
                  <a:lnTo>
                    <a:pt x="257" y="41"/>
                  </a:lnTo>
                  <a:lnTo>
                    <a:pt x="21" y="41"/>
                  </a:lnTo>
                  <a:lnTo>
                    <a:pt x="10" y="39"/>
                  </a:lnTo>
                  <a:lnTo>
                    <a:pt x="3" y="32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15948E5A-F8A2-43F8-961F-EACF9C70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1" y="2649538"/>
              <a:ext cx="339725" cy="317500"/>
            </a:xfrm>
            <a:custGeom>
              <a:avLst/>
              <a:gdLst>
                <a:gd name="T0" fmla="*/ 198 w 214"/>
                <a:gd name="T1" fmla="*/ 0 h 200"/>
                <a:gd name="T2" fmla="*/ 207 w 214"/>
                <a:gd name="T3" fmla="*/ 3 h 200"/>
                <a:gd name="T4" fmla="*/ 212 w 214"/>
                <a:gd name="T5" fmla="*/ 10 h 200"/>
                <a:gd name="T6" fmla="*/ 214 w 214"/>
                <a:gd name="T7" fmla="*/ 18 h 200"/>
                <a:gd name="T8" fmla="*/ 208 w 214"/>
                <a:gd name="T9" fmla="*/ 51 h 200"/>
                <a:gd name="T10" fmla="*/ 197 w 214"/>
                <a:gd name="T11" fmla="*/ 80 h 200"/>
                <a:gd name="T12" fmla="*/ 182 w 214"/>
                <a:gd name="T13" fmla="*/ 107 h 200"/>
                <a:gd name="T14" fmla="*/ 162 w 214"/>
                <a:gd name="T15" fmla="*/ 131 h 200"/>
                <a:gd name="T16" fmla="*/ 138 w 214"/>
                <a:gd name="T17" fmla="*/ 152 h 200"/>
                <a:gd name="T18" fmla="*/ 110 w 214"/>
                <a:gd name="T19" fmla="*/ 170 h 200"/>
                <a:gd name="T20" fmla="*/ 87 w 214"/>
                <a:gd name="T21" fmla="*/ 181 h 200"/>
                <a:gd name="T22" fmla="*/ 66 w 214"/>
                <a:gd name="T23" fmla="*/ 188 h 200"/>
                <a:gd name="T24" fmla="*/ 48 w 214"/>
                <a:gd name="T25" fmla="*/ 195 h 200"/>
                <a:gd name="T26" fmla="*/ 34 w 214"/>
                <a:gd name="T27" fmla="*/ 198 h 200"/>
                <a:gd name="T28" fmla="*/ 24 w 214"/>
                <a:gd name="T29" fmla="*/ 199 h 200"/>
                <a:gd name="T30" fmla="*/ 20 w 214"/>
                <a:gd name="T31" fmla="*/ 200 h 200"/>
                <a:gd name="T32" fmla="*/ 18 w 214"/>
                <a:gd name="T33" fmla="*/ 200 h 200"/>
                <a:gd name="T34" fmla="*/ 13 w 214"/>
                <a:gd name="T35" fmla="*/ 199 h 200"/>
                <a:gd name="T36" fmla="*/ 8 w 214"/>
                <a:gd name="T37" fmla="*/ 197 h 200"/>
                <a:gd name="T38" fmla="*/ 5 w 214"/>
                <a:gd name="T39" fmla="*/ 194 h 200"/>
                <a:gd name="T40" fmla="*/ 3 w 214"/>
                <a:gd name="T41" fmla="*/ 190 h 200"/>
                <a:gd name="T42" fmla="*/ 0 w 214"/>
                <a:gd name="T43" fmla="*/ 185 h 200"/>
                <a:gd name="T44" fmla="*/ 3 w 214"/>
                <a:gd name="T45" fmla="*/ 176 h 200"/>
                <a:gd name="T46" fmla="*/ 8 w 214"/>
                <a:gd name="T47" fmla="*/ 169 h 200"/>
                <a:gd name="T48" fmla="*/ 16 w 214"/>
                <a:gd name="T49" fmla="*/ 165 h 200"/>
                <a:gd name="T50" fmla="*/ 20 w 214"/>
                <a:gd name="T51" fmla="*/ 165 h 200"/>
                <a:gd name="T52" fmla="*/ 27 w 214"/>
                <a:gd name="T53" fmla="*/ 163 h 200"/>
                <a:gd name="T54" fmla="*/ 38 w 214"/>
                <a:gd name="T55" fmla="*/ 161 h 200"/>
                <a:gd name="T56" fmla="*/ 52 w 214"/>
                <a:gd name="T57" fmla="*/ 157 h 200"/>
                <a:gd name="T58" fmla="*/ 69 w 214"/>
                <a:gd name="T59" fmla="*/ 151 h 200"/>
                <a:gd name="T60" fmla="*/ 86 w 214"/>
                <a:gd name="T61" fmla="*/ 144 h 200"/>
                <a:gd name="T62" fmla="*/ 103 w 214"/>
                <a:gd name="T63" fmla="*/ 134 h 200"/>
                <a:gd name="T64" fmla="*/ 120 w 214"/>
                <a:gd name="T65" fmla="*/ 122 h 200"/>
                <a:gd name="T66" fmla="*/ 138 w 214"/>
                <a:gd name="T67" fmla="*/ 107 h 200"/>
                <a:gd name="T68" fmla="*/ 152 w 214"/>
                <a:gd name="T69" fmla="*/ 89 h 200"/>
                <a:gd name="T70" fmla="*/ 165 w 214"/>
                <a:gd name="T71" fmla="*/ 68 h 200"/>
                <a:gd name="T72" fmla="*/ 173 w 214"/>
                <a:gd name="T73" fmla="*/ 43 h 200"/>
                <a:gd name="T74" fmla="*/ 179 w 214"/>
                <a:gd name="T75" fmla="*/ 15 h 200"/>
                <a:gd name="T76" fmla="*/ 183 w 214"/>
                <a:gd name="T77" fmla="*/ 6 h 200"/>
                <a:gd name="T78" fmla="*/ 190 w 214"/>
                <a:gd name="T79" fmla="*/ 1 h 200"/>
                <a:gd name="T80" fmla="*/ 198 w 214"/>
                <a:gd name="T8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200">
                  <a:moveTo>
                    <a:pt x="198" y="0"/>
                  </a:moveTo>
                  <a:lnTo>
                    <a:pt x="207" y="3"/>
                  </a:lnTo>
                  <a:lnTo>
                    <a:pt x="212" y="10"/>
                  </a:lnTo>
                  <a:lnTo>
                    <a:pt x="214" y="18"/>
                  </a:lnTo>
                  <a:lnTo>
                    <a:pt x="208" y="51"/>
                  </a:lnTo>
                  <a:lnTo>
                    <a:pt x="197" y="80"/>
                  </a:lnTo>
                  <a:lnTo>
                    <a:pt x="182" y="107"/>
                  </a:lnTo>
                  <a:lnTo>
                    <a:pt x="162" y="131"/>
                  </a:lnTo>
                  <a:lnTo>
                    <a:pt x="138" y="152"/>
                  </a:lnTo>
                  <a:lnTo>
                    <a:pt x="110" y="170"/>
                  </a:lnTo>
                  <a:lnTo>
                    <a:pt x="87" y="181"/>
                  </a:lnTo>
                  <a:lnTo>
                    <a:pt x="66" y="188"/>
                  </a:lnTo>
                  <a:lnTo>
                    <a:pt x="48" y="195"/>
                  </a:lnTo>
                  <a:lnTo>
                    <a:pt x="34" y="198"/>
                  </a:lnTo>
                  <a:lnTo>
                    <a:pt x="24" y="199"/>
                  </a:lnTo>
                  <a:lnTo>
                    <a:pt x="20" y="200"/>
                  </a:lnTo>
                  <a:lnTo>
                    <a:pt x="18" y="200"/>
                  </a:lnTo>
                  <a:lnTo>
                    <a:pt x="13" y="199"/>
                  </a:lnTo>
                  <a:lnTo>
                    <a:pt x="8" y="197"/>
                  </a:lnTo>
                  <a:lnTo>
                    <a:pt x="5" y="194"/>
                  </a:lnTo>
                  <a:lnTo>
                    <a:pt x="3" y="190"/>
                  </a:lnTo>
                  <a:lnTo>
                    <a:pt x="0" y="185"/>
                  </a:lnTo>
                  <a:lnTo>
                    <a:pt x="3" y="176"/>
                  </a:lnTo>
                  <a:lnTo>
                    <a:pt x="8" y="169"/>
                  </a:lnTo>
                  <a:lnTo>
                    <a:pt x="16" y="165"/>
                  </a:lnTo>
                  <a:lnTo>
                    <a:pt x="20" y="165"/>
                  </a:lnTo>
                  <a:lnTo>
                    <a:pt x="27" y="163"/>
                  </a:lnTo>
                  <a:lnTo>
                    <a:pt x="38" y="161"/>
                  </a:lnTo>
                  <a:lnTo>
                    <a:pt x="52" y="157"/>
                  </a:lnTo>
                  <a:lnTo>
                    <a:pt x="69" y="151"/>
                  </a:lnTo>
                  <a:lnTo>
                    <a:pt x="86" y="144"/>
                  </a:lnTo>
                  <a:lnTo>
                    <a:pt x="103" y="134"/>
                  </a:lnTo>
                  <a:lnTo>
                    <a:pt x="120" y="122"/>
                  </a:lnTo>
                  <a:lnTo>
                    <a:pt x="138" y="107"/>
                  </a:lnTo>
                  <a:lnTo>
                    <a:pt x="152" y="89"/>
                  </a:lnTo>
                  <a:lnTo>
                    <a:pt x="165" y="68"/>
                  </a:lnTo>
                  <a:lnTo>
                    <a:pt x="173" y="43"/>
                  </a:lnTo>
                  <a:lnTo>
                    <a:pt x="179" y="15"/>
                  </a:lnTo>
                  <a:lnTo>
                    <a:pt x="183" y="6"/>
                  </a:lnTo>
                  <a:lnTo>
                    <a:pt x="190" y="1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C6DB1ECD-CB24-42DE-81C8-424B59C5B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2606676"/>
              <a:ext cx="206375" cy="141288"/>
            </a:xfrm>
            <a:custGeom>
              <a:avLst/>
              <a:gdLst>
                <a:gd name="T0" fmla="*/ 76 w 130"/>
                <a:gd name="T1" fmla="*/ 0 h 89"/>
                <a:gd name="T2" fmla="*/ 80 w 130"/>
                <a:gd name="T3" fmla="*/ 1 h 89"/>
                <a:gd name="T4" fmla="*/ 85 w 130"/>
                <a:gd name="T5" fmla="*/ 3 h 89"/>
                <a:gd name="T6" fmla="*/ 89 w 130"/>
                <a:gd name="T7" fmla="*/ 5 h 89"/>
                <a:gd name="T8" fmla="*/ 91 w 130"/>
                <a:gd name="T9" fmla="*/ 10 h 89"/>
                <a:gd name="T10" fmla="*/ 128 w 130"/>
                <a:gd name="T11" fmla="*/ 61 h 89"/>
                <a:gd name="T12" fmla="*/ 130 w 130"/>
                <a:gd name="T13" fmla="*/ 70 h 89"/>
                <a:gd name="T14" fmla="*/ 129 w 130"/>
                <a:gd name="T15" fmla="*/ 78 h 89"/>
                <a:gd name="T16" fmla="*/ 123 w 130"/>
                <a:gd name="T17" fmla="*/ 85 h 89"/>
                <a:gd name="T18" fmla="*/ 120 w 130"/>
                <a:gd name="T19" fmla="*/ 86 h 89"/>
                <a:gd name="T20" fmla="*/ 117 w 130"/>
                <a:gd name="T21" fmla="*/ 87 h 89"/>
                <a:gd name="T22" fmla="*/ 113 w 130"/>
                <a:gd name="T23" fmla="*/ 89 h 89"/>
                <a:gd name="T24" fmla="*/ 109 w 130"/>
                <a:gd name="T25" fmla="*/ 87 h 89"/>
                <a:gd name="T26" fmla="*/ 105 w 130"/>
                <a:gd name="T27" fmla="*/ 86 h 89"/>
                <a:gd name="T28" fmla="*/ 102 w 130"/>
                <a:gd name="T29" fmla="*/ 84 h 89"/>
                <a:gd name="T30" fmla="*/ 99 w 130"/>
                <a:gd name="T31" fmla="*/ 81 h 89"/>
                <a:gd name="T32" fmla="*/ 69 w 130"/>
                <a:gd name="T33" fmla="*/ 38 h 89"/>
                <a:gd name="T34" fmla="*/ 27 w 130"/>
                <a:gd name="T35" fmla="*/ 67 h 89"/>
                <a:gd name="T36" fmla="*/ 20 w 130"/>
                <a:gd name="T37" fmla="*/ 70 h 89"/>
                <a:gd name="T38" fmla="*/ 11 w 130"/>
                <a:gd name="T39" fmla="*/ 68 h 89"/>
                <a:gd name="T40" fmla="*/ 3 w 130"/>
                <a:gd name="T41" fmla="*/ 63 h 89"/>
                <a:gd name="T42" fmla="*/ 0 w 130"/>
                <a:gd name="T43" fmla="*/ 54 h 89"/>
                <a:gd name="T44" fmla="*/ 2 w 130"/>
                <a:gd name="T45" fmla="*/ 45 h 89"/>
                <a:gd name="T46" fmla="*/ 8 w 130"/>
                <a:gd name="T47" fmla="*/ 39 h 89"/>
                <a:gd name="T48" fmla="*/ 59 w 130"/>
                <a:gd name="T49" fmla="*/ 3 h 89"/>
                <a:gd name="T50" fmla="*/ 67 w 130"/>
                <a:gd name="T51" fmla="*/ 0 h 89"/>
                <a:gd name="T52" fmla="*/ 76 w 130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" h="89">
                  <a:moveTo>
                    <a:pt x="76" y="0"/>
                  </a:moveTo>
                  <a:lnTo>
                    <a:pt x="80" y="1"/>
                  </a:lnTo>
                  <a:lnTo>
                    <a:pt x="85" y="3"/>
                  </a:lnTo>
                  <a:lnTo>
                    <a:pt x="89" y="5"/>
                  </a:lnTo>
                  <a:lnTo>
                    <a:pt x="91" y="10"/>
                  </a:lnTo>
                  <a:lnTo>
                    <a:pt x="128" y="61"/>
                  </a:lnTo>
                  <a:lnTo>
                    <a:pt x="130" y="70"/>
                  </a:lnTo>
                  <a:lnTo>
                    <a:pt x="129" y="78"/>
                  </a:lnTo>
                  <a:lnTo>
                    <a:pt x="123" y="85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09" y="87"/>
                  </a:lnTo>
                  <a:lnTo>
                    <a:pt x="105" y="86"/>
                  </a:lnTo>
                  <a:lnTo>
                    <a:pt x="102" y="84"/>
                  </a:lnTo>
                  <a:lnTo>
                    <a:pt x="99" y="81"/>
                  </a:lnTo>
                  <a:lnTo>
                    <a:pt x="69" y="38"/>
                  </a:lnTo>
                  <a:lnTo>
                    <a:pt x="27" y="67"/>
                  </a:lnTo>
                  <a:lnTo>
                    <a:pt x="20" y="70"/>
                  </a:lnTo>
                  <a:lnTo>
                    <a:pt x="11" y="68"/>
                  </a:lnTo>
                  <a:lnTo>
                    <a:pt x="3" y="63"/>
                  </a:lnTo>
                  <a:lnTo>
                    <a:pt x="0" y="54"/>
                  </a:lnTo>
                  <a:lnTo>
                    <a:pt x="2" y="45"/>
                  </a:lnTo>
                  <a:lnTo>
                    <a:pt x="8" y="39"/>
                  </a:lnTo>
                  <a:lnTo>
                    <a:pt x="59" y="3"/>
                  </a:lnTo>
                  <a:lnTo>
                    <a:pt x="67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27ED20A5-8440-4B5C-AF8F-FFC6834D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1" y="2770188"/>
              <a:ext cx="71438" cy="36513"/>
            </a:xfrm>
            <a:custGeom>
              <a:avLst/>
              <a:gdLst>
                <a:gd name="T0" fmla="*/ 9 w 45"/>
                <a:gd name="T1" fmla="*/ 0 h 23"/>
                <a:gd name="T2" fmla="*/ 37 w 45"/>
                <a:gd name="T3" fmla="*/ 0 h 23"/>
                <a:gd name="T4" fmla="*/ 40 w 45"/>
                <a:gd name="T5" fmla="*/ 1 h 23"/>
                <a:gd name="T6" fmla="*/ 43 w 45"/>
                <a:gd name="T7" fmla="*/ 2 h 23"/>
                <a:gd name="T8" fmla="*/ 45 w 45"/>
                <a:gd name="T9" fmla="*/ 5 h 23"/>
                <a:gd name="T10" fmla="*/ 45 w 45"/>
                <a:gd name="T11" fmla="*/ 8 h 23"/>
                <a:gd name="T12" fmla="*/ 45 w 45"/>
                <a:gd name="T13" fmla="*/ 15 h 23"/>
                <a:gd name="T14" fmla="*/ 45 w 45"/>
                <a:gd name="T15" fmla="*/ 18 h 23"/>
                <a:gd name="T16" fmla="*/ 43 w 45"/>
                <a:gd name="T17" fmla="*/ 21 h 23"/>
                <a:gd name="T18" fmla="*/ 40 w 45"/>
                <a:gd name="T19" fmla="*/ 23 h 23"/>
                <a:gd name="T20" fmla="*/ 37 w 45"/>
                <a:gd name="T21" fmla="*/ 23 h 23"/>
                <a:gd name="T22" fmla="*/ 9 w 45"/>
                <a:gd name="T23" fmla="*/ 23 h 23"/>
                <a:gd name="T24" fmla="*/ 5 w 45"/>
                <a:gd name="T25" fmla="*/ 23 h 23"/>
                <a:gd name="T26" fmla="*/ 2 w 45"/>
                <a:gd name="T27" fmla="*/ 21 h 23"/>
                <a:gd name="T28" fmla="*/ 0 w 45"/>
                <a:gd name="T29" fmla="*/ 18 h 23"/>
                <a:gd name="T30" fmla="*/ 0 w 45"/>
                <a:gd name="T31" fmla="*/ 15 h 23"/>
                <a:gd name="T32" fmla="*/ 0 w 45"/>
                <a:gd name="T33" fmla="*/ 8 h 23"/>
                <a:gd name="T34" fmla="*/ 0 w 45"/>
                <a:gd name="T35" fmla="*/ 5 h 23"/>
                <a:gd name="T36" fmla="*/ 2 w 45"/>
                <a:gd name="T37" fmla="*/ 2 h 23"/>
                <a:gd name="T38" fmla="*/ 5 w 45"/>
                <a:gd name="T39" fmla="*/ 1 h 23"/>
                <a:gd name="T40" fmla="*/ 9 w 4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3">
                  <a:moveTo>
                    <a:pt x="9" y="0"/>
                  </a:moveTo>
                  <a:lnTo>
                    <a:pt x="37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3290A74B-FA83-4983-99A1-06EB9BCB5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6" y="2770188"/>
              <a:ext cx="73025" cy="36513"/>
            </a:xfrm>
            <a:custGeom>
              <a:avLst/>
              <a:gdLst>
                <a:gd name="T0" fmla="*/ 9 w 46"/>
                <a:gd name="T1" fmla="*/ 0 h 23"/>
                <a:gd name="T2" fmla="*/ 38 w 46"/>
                <a:gd name="T3" fmla="*/ 0 h 23"/>
                <a:gd name="T4" fmla="*/ 41 w 46"/>
                <a:gd name="T5" fmla="*/ 1 h 23"/>
                <a:gd name="T6" fmla="*/ 43 w 46"/>
                <a:gd name="T7" fmla="*/ 2 h 23"/>
                <a:gd name="T8" fmla="*/ 45 w 46"/>
                <a:gd name="T9" fmla="*/ 5 h 23"/>
                <a:gd name="T10" fmla="*/ 46 w 46"/>
                <a:gd name="T11" fmla="*/ 8 h 23"/>
                <a:gd name="T12" fmla="*/ 46 w 46"/>
                <a:gd name="T13" fmla="*/ 15 h 23"/>
                <a:gd name="T14" fmla="*/ 45 w 46"/>
                <a:gd name="T15" fmla="*/ 18 h 23"/>
                <a:gd name="T16" fmla="*/ 43 w 46"/>
                <a:gd name="T17" fmla="*/ 21 h 23"/>
                <a:gd name="T18" fmla="*/ 41 w 46"/>
                <a:gd name="T19" fmla="*/ 23 h 23"/>
                <a:gd name="T20" fmla="*/ 38 w 46"/>
                <a:gd name="T21" fmla="*/ 23 h 23"/>
                <a:gd name="T22" fmla="*/ 9 w 46"/>
                <a:gd name="T23" fmla="*/ 23 h 23"/>
                <a:gd name="T24" fmla="*/ 5 w 46"/>
                <a:gd name="T25" fmla="*/ 23 h 23"/>
                <a:gd name="T26" fmla="*/ 3 w 46"/>
                <a:gd name="T27" fmla="*/ 21 h 23"/>
                <a:gd name="T28" fmla="*/ 1 w 46"/>
                <a:gd name="T29" fmla="*/ 18 h 23"/>
                <a:gd name="T30" fmla="*/ 0 w 46"/>
                <a:gd name="T31" fmla="*/ 15 h 23"/>
                <a:gd name="T32" fmla="*/ 0 w 46"/>
                <a:gd name="T33" fmla="*/ 8 h 23"/>
                <a:gd name="T34" fmla="*/ 1 w 46"/>
                <a:gd name="T35" fmla="*/ 5 h 23"/>
                <a:gd name="T36" fmla="*/ 3 w 46"/>
                <a:gd name="T37" fmla="*/ 2 h 23"/>
                <a:gd name="T38" fmla="*/ 5 w 46"/>
                <a:gd name="T39" fmla="*/ 1 h 23"/>
                <a:gd name="T40" fmla="*/ 9 w 46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23">
                  <a:moveTo>
                    <a:pt x="9" y="0"/>
                  </a:move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6" y="15"/>
                  </a:lnTo>
                  <a:lnTo>
                    <a:pt x="45" y="18"/>
                  </a:lnTo>
                  <a:lnTo>
                    <a:pt x="43" y="21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332571F0-0B5A-4F15-8964-C7EE65C8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2886076"/>
              <a:ext cx="39688" cy="73025"/>
            </a:xfrm>
            <a:custGeom>
              <a:avLst/>
              <a:gdLst>
                <a:gd name="T0" fmla="*/ 9 w 25"/>
                <a:gd name="T1" fmla="*/ 0 h 46"/>
                <a:gd name="T2" fmla="*/ 16 w 25"/>
                <a:gd name="T3" fmla="*/ 0 h 46"/>
                <a:gd name="T4" fmla="*/ 20 w 25"/>
                <a:gd name="T5" fmla="*/ 0 h 46"/>
                <a:gd name="T6" fmla="*/ 22 w 25"/>
                <a:gd name="T7" fmla="*/ 2 h 46"/>
                <a:gd name="T8" fmla="*/ 24 w 25"/>
                <a:gd name="T9" fmla="*/ 6 h 46"/>
                <a:gd name="T10" fmla="*/ 25 w 25"/>
                <a:gd name="T11" fmla="*/ 9 h 46"/>
                <a:gd name="T12" fmla="*/ 25 w 25"/>
                <a:gd name="T13" fmla="*/ 37 h 46"/>
                <a:gd name="T14" fmla="*/ 24 w 25"/>
                <a:gd name="T15" fmla="*/ 40 h 46"/>
                <a:gd name="T16" fmla="*/ 22 w 25"/>
                <a:gd name="T17" fmla="*/ 43 h 46"/>
                <a:gd name="T18" fmla="*/ 20 w 25"/>
                <a:gd name="T19" fmla="*/ 46 h 46"/>
                <a:gd name="T20" fmla="*/ 16 w 25"/>
                <a:gd name="T21" fmla="*/ 46 h 46"/>
                <a:gd name="T22" fmla="*/ 9 w 25"/>
                <a:gd name="T23" fmla="*/ 46 h 46"/>
                <a:gd name="T24" fmla="*/ 6 w 25"/>
                <a:gd name="T25" fmla="*/ 46 h 46"/>
                <a:gd name="T26" fmla="*/ 3 w 25"/>
                <a:gd name="T27" fmla="*/ 43 h 46"/>
                <a:gd name="T28" fmla="*/ 1 w 25"/>
                <a:gd name="T29" fmla="*/ 40 h 46"/>
                <a:gd name="T30" fmla="*/ 0 w 25"/>
                <a:gd name="T31" fmla="*/ 37 h 46"/>
                <a:gd name="T32" fmla="*/ 0 w 25"/>
                <a:gd name="T33" fmla="*/ 9 h 46"/>
                <a:gd name="T34" fmla="*/ 1 w 25"/>
                <a:gd name="T35" fmla="*/ 6 h 46"/>
                <a:gd name="T36" fmla="*/ 3 w 25"/>
                <a:gd name="T37" fmla="*/ 2 h 46"/>
                <a:gd name="T38" fmla="*/ 6 w 25"/>
                <a:gd name="T39" fmla="*/ 0 h 46"/>
                <a:gd name="T40" fmla="*/ 9 w 25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46">
                  <a:moveTo>
                    <a:pt x="9" y="0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6"/>
                  </a:lnTo>
                  <a:lnTo>
                    <a:pt x="25" y="9"/>
                  </a:lnTo>
                  <a:lnTo>
                    <a:pt x="25" y="37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9" y="46"/>
                  </a:lnTo>
                  <a:lnTo>
                    <a:pt x="6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" name="Freeform 45">
            <a:extLst>
              <a:ext uri="{FF2B5EF4-FFF2-40B4-BE49-F238E27FC236}">
                <a16:creationId xmlns:a16="http://schemas.microsoft.com/office/drawing/2014/main" id="{A107249C-B20F-4902-9CCB-1FB7713FD3EC}"/>
              </a:ext>
            </a:extLst>
          </p:cNvPr>
          <p:cNvSpPr>
            <a:spLocks noEditPoints="1"/>
          </p:cNvSpPr>
          <p:nvPr/>
        </p:nvSpPr>
        <p:spPr bwMode="auto">
          <a:xfrm>
            <a:off x="5470225" y="2276539"/>
            <a:ext cx="346720" cy="314133"/>
          </a:xfrm>
          <a:custGeom>
            <a:avLst/>
            <a:gdLst>
              <a:gd name="T0" fmla="*/ 168 w 371"/>
              <a:gd name="T1" fmla="*/ 55 h 336"/>
              <a:gd name="T2" fmla="*/ 164 w 371"/>
              <a:gd name="T3" fmla="*/ 58 h 336"/>
              <a:gd name="T4" fmla="*/ 150 w 371"/>
              <a:gd name="T5" fmla="*/ 77 h 336"/>
              <a:gd name="T6" fmla="*/ 152 w 371"/>
              <a:gd name="T7" fmla="*/ 81 h 336"/>
              <a:gd name="T8" fmla="*/ 265 w 371"/>
              <a:gd name="T9" fmla="*/ 114 h 336"/>
              <a:gd name="T10" fmla="*/ 270 w 371"/>
              <a:gd name="T11" fmla="*/ 113 h 336"/>
              <a:gd name="T12" fmla="*/ 275 w 371"/>
              <a:gd name="T13" fmla="*/ 109 h 336"/>
              <a:gd name="T14" fmla="*/ 287 w 371"/>
              <a:gd name="T15" fmla="*/ 88 h 336"/>
              <a:gd name="T16" fmla="*/ 284 w 371"/>
              <a:gd name="T17" fmla="*/ 84 h 336"/>
              <a:gd name="T18" fmla="*/ 174 w 371"/>
              <a:gd name="T19" fmla="*/ 54 h 336"/>
              <a:gd name="T20" fmla="*/ 171 w 371"/>
              <a:gd name="T21" fmla="*/ 0 h 336"/>
              <a:gd name="T22" fmla="*/ 364 w 371"/>
              <a:gd name="T23" fmla="*/ 42 h 336"/>
              <a:gd name="T24" fmla="*/ 368 w 371"/>
              <a:gd name="T25" fmla="*/ 44 h 336"/>
              <a:gd name="T26" fmla="*/ 371 w 371"/>
              <a:gd name="T27" fmla="*/ 53 h 336"/>
              <a:gd name="T28" fmla="*/ 215 w 371"/>
              <a:gd name="T29" fmla="*/ 237 h 336"/>
              <a:gd name="T30" fmla="*/ 214 w 371"/>
              <a:gd name="T31" fmla="*/ 238 h 336"/>
              <a:gd name="T32" fmla="*/ 210 w 371"/>
              <a:gd name="T33" fmla="*/ 240 h 336"/>
              <a:gd name="T34" fmla="*/ 49 w 371"/>
              <a:gd name="T35" fmla="*/ 198 h 336"/>
              <a:gd name="T36" fmla="*/ 44 w 371"/>
              <a:gd name="T37" fmla="*/ 199 h 336"/>
              <a:gd name="T38" fmla="*/ 33 w 371"/>
              <a:gd name="T39" fmla="*/ 207 h 336"/>
              <a:gd name="T40" fmla="*/ 28 w 371"/>
              <a:gd name="T41" fmla="*/ 227 h 336"/>
              <a:gd name="T42" fmla="*/ 32 w 371"/>
              <a:gd name="T43" fmla="*/ 249 h 336"/>
              <a:gd name="T44" fmla="*/ 40 w 371"/>
              <a:gd name="T45" fmla="*/ 260 h 336"/>
              <a:gd name="T46" fmla="*/ 45 w 371"/>
              <a:gd name="T47" fmla="*/ 263 h 336"/>
              <a:gd name="T48" fmla="*/ 335 w 371"/>
              <a:gd name="T49" fmla="*/ 161 h 336"/>
              <a:gd name="T50" fmla="*/ 335 w 371"/>
              <a:gd name="T51" fmla="*/ 119 h 336"/>
              <a:gd name="T52" fmla="*/ 335 w 371"/>
              <a:gd name="T53" fmla="*/ 117 h 336"/>
              <a:gd name="T54" fmla="*/ 337 w 371"/>
              <a:gd name="T55" fmla="*/ 113 h 336"/>
              <a:gd name="T56" fmla="*/ 342 w 371"/>
              <a:gd name="T57" fmla="*/ 108 h 336"/>
              <a:gd name="T58" fmla="*/ 347 w 371"/>
              <a:gd name="T59" fmla="*/ 106 h 336"/>
              <a:gd name="T60" fmla="*/ 356 w 371"/>
              <a:gd name="T61" fmla="*/ 106 h 336"/>
              <a:gd name="T62" fmla="*/ 361 w 371"/>
              <a:gd name="T63" fmla="*/ 108 h 336"/>
              <a:gd name="T64" fmla="*/ 363 w 371"/>
              <a:gd name="T65" fmla="*/ 111 h 336"/>
              <a:gd name="T66" fmla="*/ 364 w 371"/>
              <a:gd name="T67" fmla="*/ 114 h 336"/>
              <a:gd name="T68" fmla="*/ 363 w 371"/>
              <a:gd name="T69" fmla="*/ 116 h 336"/>
              <a:gd name="T70" fmla="*/ 364 w 371"/>
              <a:gd name="T71" fmla="*/ 164 h 336"/>
              <a:gd name="T72" fmla="*/ 224 w 371"/>
              <a:gd name="T73" fmla="*/ 333 h 336"/>
              <a:gd name="T74" fmla="*/ 219 w 371"/>
              <a:gd name="T75" fmla="*/ 335 h 336"/>
              <a:gd name="T76" fmla="*/ 210 w 371"/>
              <a:gd name="T77" fmla="*/ 336 h 336"/>
              <a:gd name="T78" fmla="*/ 196 w 371"/>
              <a:gd name="T79" fmla="*/ 334 h 336"/>
              <a:gd name="T80" fmla="*/ 164 w 371"/>
              <a:gd name="T81" fmla="*/ 326 h 336"/>
              <a:gd name="T82" fmla="*/ 125 w 371"/>
              <a:gd name="T83" fmla="*/ 315 h 336"/>
              <a:gd name="T84" fmla="*/ 85 w 371"/>
              <a:gd name="T85" fmla="*/ 303 h 336"/>
              <a:gd name="T86" fmla="*/ 51 w 371"/>
              <a:gd name="T87" fmla="*/ 292 h 336"/>
              <a:gd name="T88" fmla="*/ 31 w 371"/>
              <a:gd name="T89" fmla="*/ 286 h 336"/>
              <a:gd name="T90" fmla="*/ 26 w 371"/>
              <a:gd name="T91" fmla="*/ 283 h 336"/>
              <a:gd name="T92" fmla="*/ 16 w 371"/>
              <a:gd name="T93" fmla="*/ 274 h 336"/>
              <a:gd name="T94" fmla="*/ 4 w 371"/>
              <a:gd name="T95" fmla="*/ 253 h 336"/>
              <a:gd name="T96" fmla="*/ 0 w 371"/>
              <a:gd name="T97" fmla="*/ 222 h 336"/>
              <a:gd name="T98" fmla="*/ 2 w 371"/>
              <a:gd name="T99" fmla="*/ 210 h 336"/>
              <a:gd name="T100" fmla="*/ 12 w 371"/>
              <a:gd name="T101" fmla="*/ 183 h 336"/>
              <a:gd name="T102" fmla="*/ 171 w 371"/>
              <a:gd name="T10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1" h="336">
                <a:moveTo>
                  <a:pt x="171" y="54"/>
                </a:moveTo>
                <a:lnTo>
                  <a:pt x="168" y="55"/>
                </a:lnTo>
                <a:lnTo>
                  <a:pt x="166" y="56"/>
                </a:lnTo>
                <a:lnTo>
                  <a:pt x="164" y="58"/>
                </a:lnTo>
                <a:lnTo>
                  <a:pt x="151" y="75"/>
                </a:lnTo>
                <a:lnTo>
                  <a:pt x="150" y="77"/>
                </a:lnTo>
                <a:lnTo>
                  <a:pt x="151" y="79"/>
                </a:lnTo>
                <a:lnTo>
                  <a:pt x="152" y="81"/>
                </a:lnTo>
                <a:lnTo>
                  <a:pt x="156" y="82"/>
                </a:lnTo>
                <a:lnTo>
                  <a:pt x="265" y="114"/>
                </a:lnTo>
                <a:lnTo>
                  <a:pt x="268" y="114"/>
                </a:lnTo>
                <a:lnTo>
                  <a:pt x="270" y="113"/>
                </a:lnTo>
                <a:lnTo>
                  <a:pt x="272" y="111"/>
                </a:lnTo>
                <a:lnTo>
                  <a:pt x="275" y="109"/>
                </a:lnTo>
                <a:lnTo>
                  <a:pt x="287" y="90"/>
                </a:lnTo>
                <a:lnTo>
                  <a:pt x="287" y="88"/>
                </a:lnTo>
                <a:lnTo>
                  <a:pt x="286" y="85"/>
                </a:lnTo>
                <a:lnTo>
                  <a:pt x="284" y="84"/>
                </a:lnTo>
                <a:lnTo>
                  <a:pt x="282" y="83"/>
                </a:lnTo>
                <a:lnTo>
                  <a:pt x="174" y="54"/>
                </a:lnTo>
                <a:lnTo>
                  <a:pt x="171" y="54"/>
                </a:lnTo>
                <a:close/>
                <a:moveTo>
                  <a:pt x="171" y="0"/>
                </a:moveTo>
                <a:lnTo>
                  <a:pt x="181" y="0"/>
                </a:lnTo>
                <a:lnTo>
                  <a:pt x="364" y="42"/>
                </a:lnTo>
                <a:lnTo>
                  <a:pt x="365" y="42"/>
                </a:lnTo>
                <a:lnTo>
                  <a:pt x="368" y="44"/>
                </a:lnTo>
                <a:lnTo>
                  <a:pt x="370" y="47"/>
                </a:lnTo>
                <a:lnTo>
                  <a:pt x="371" y="53"/>
                </a:lnTo>
                <a:lnTo>
                  <a:pt x="368" y="61"/>
                </a:lnTo>
                <a:lnTo>
                  <a:pt x="215" y="237"/>
                </a:lnTo>
                <a:lnTo>
                  <a:pt x="215" y="237"/>
                </a:lnTo>
                <a:lnTo>
                  <a:pt x="214" y="238"/>
                </a:lnTo>
                <a:lnTo>
                  <a:pt x="213" y="239"/>
                </a:lnTo>
                <a:lnTo>
                  <a:pt x="210" y="240"/>
                </a:lnTo>
                <a:lnTo>
                  <a:pt x="205" y="241"/>
                </a:lnTo>
                <a:lnTo>
                  <a:pt x="49" y="198"/>
                </a:lnTo>
                <a:lnTo>
                  <a:pt x="47" y="198"/>
                </a:lnTo>
                <a:lnTo>
                  <a:pt x="44" y="199"/>
                </a:lnTo>
                <a:lnTo>
                  <a:pt x="39" y="202"/>
                </a:lnTo>
                <a:lnTo>
                  <a:pt x="33" y="207"/>
                </a:lnTo>
                <a:lnTo>
                  <a:pt x="30" y="215"/>
                </a:lnTo>
                <a:lnTo>
                  <a:pt x="28" y="227"/>
                </a:lnTo>
                <a:lnTo>
                  <a:pt x="29" y="239"/>
                </a:lnTo>
                <a:lnTo>
                  <a:pt x="32" y="249"/>
                </a:lnTo>
                <a:lnTo>
                  <a:pt x="35" y="255"/>
                </a:lnTo>
                <a:lnTo>
                  <a:pt x="40" y="260"/>
                </a:lnTo>
                <a:lnTo>
                  <a:pt x="43" y="262"/>
                </a:lnTo>
                <a:lnTo>
                  <a:pt x="45" y="263"/>
                </a:lnTo>
                <a:lnTo>
                  <a:pt x="205" y="309"/>
                </a:lnTo>
                <a:lnTo>
                  <a:pt x="335" y="161"/>
                </a:lnTo>
                <a:lnTo>
                  <a:pt x="335" y="120"/>
                </a:lnTo>
                <a:lnTo>
                  <a:pt x="335" y="119"/>
                </a:lnTo>
                <a:lnTo>
                  <a:pt x="335" y="118"/>
                </a:lnTo>
                <a:lnTo>
                  <a:pt x="335" y="117"/>
                </a:lnTo>
                <a:lnTo>
                  <a:pt x="336" y="115"/>
                </a:lnTo>
                <a:lnTo>
                  <a:pt x="337" y="113"/>
                </a:lnTo>
                <a:lnTo>
                  <a:pt x="339" y="110"/>
                </a:lnTo>
                <a:lnTo>
                  <a:pt x="342" y="108"/>
                </a:lnTo>
                <a:lnTo>
                  <a:pt x="344" y="107"/>
                </a:lnTo>
                <a:lnTo>
                  <a:pt x="347" y="106"/>
                </a:lnTo>
                <a:lnTo>
                  <a:pt x="352" y="106"/>
                </a:lnTo>
                <a:lnTo>
                  <a:pt x="356" y="106"/>
                </a:lnTo>
                <a:lnTo>
                  <a:pt x="359" y="107"/>
                </a:lnTo>
                <a:lnTo>
                  <a:pt x="361" y="108"/>
                </a:lnTo>
                <a:lnTo>
                  <a:pt x="363" y="109"/>
                </a:lnTo>
                <a:lnTo>
                  <a:pt x="363" y="111"/>
                </a:lnTo>
                <a:lnTo>
                  <a:pt x="364" y="113"/>
                </a:lnTo>
                <a:lnTo>
                  <a:pt x="364" y="114"/>
                </a:lnTo>
                <a:lnTo>
                  <a:pt x="364" y="115"/>
                </a:lnTo>
                <a:lnTo>
                  <a:pt x="363" y="116"/>
                </a:lnTo>
                <a:lnTo>
                  <a:pt x="363" y="117"/>
                </a:lnTo>
                <a:lnTo>
                  <a:pt x="364" y="164"/>
                </a:lnTo>
                <a:lnTo>
                  <a:pt x="224" y="332"/>
                </a:lnTo>
                <a:lnTo>
                  <a:pt x="224" y="333"/>
                </a:lnTo>
                <a:lnTo>
                  <a:pt x="222" y="334"/>
                </a:lnTo>
                <a:lnTo>
                  <a:pt x="219" y="335"/>
                </a:lnTo>
                <a:lnTo>
                  <a:pt x="215" y="336"/>
                </a:lnTo>
                <a:lnTo>
                  <a:pt x="210" y="336"/>
                </a:lnTo>
                <a:lnTo>
                  <a:pt x="205" y="336"/>
                </a:lnTo>
                <a:lnTo>
                  <a:pt x="196" y="334"/>
                </a:lnTo>
                <a:lnTo>
                  <a:pt x="181" y="330"/>
                </a:lnTo>
                <a:lnTo>
                  <a:pt x="164" y="326"/>
                </a:lnTo>
                <a:lnTo>
                  <a:pt x="146" y="320"/>
                </a:lnTo>
                <a:lnTo>
                  <a:pt x="125" y="315"/>
                </a:lnTo>
                <a:lnTo>
                  <a:pt x="105" y="308"/>
                </a:lnTo>
                <a:lnTo>
                  <a:pt x="85" y="303"/>
                </a:lnTo>
                <a:lnTo>
                  <a:pt x="67" y="298"/>
                </a:lnTo>
                <a:lnTo>
                  <a:pt x="51" y="292"/>
                </a:lnTo>
                <a:lnTo>
                  <a:pt x="39" y="289"/>
                </a:lnTo>
                <a:lnTo>
                  <a:pt x="31" y="286"/>
                </a:lnTo>
                <a:lnTo>
                  <a:pt x="28" y="286"/>
                </a:lnTo>
                <a:lnTo>
                  <a:pt x="26" y="283"/>
                </a:lnTo>
                <a:lnTo>
                  <a:pt x="21" y="280"/>
                </a:lnTo>
                <a:lnTo>
                  <a:pt x="16" y="274"/>
                </a:lnTo>
                <a:lnTo>
                  <a:pt x="9" y="265"/>
                </a:lnTo>
                <a:lnTo>
                  <a:pt x="4" y="253"/>
                </a:lnTo>
                <a:lnTo>
                  <a:pt x="1" y="238"/>
                </a:lnTo>
                <a:lnTo>
                  <a:pt x="0" y="222"/>
                </a:lnTo>
                <a:lnTo>
                  <a:pt x="1" y="219"/>
                </a:lnTo>
                <a:lnTo>
                  <a:pt x="2" y="210"/>
                </a:lnTo>
                <a:lnTo>
                  <a:pt x="5" y="197"/>
                </a:lnTo>
                <a:lnTo>
                  <a:pt x="12" y="183"/>
                </a:lnTo>
                <a:lnTo>
                  <a:pt x="20" y="168"/>
                </a:lnTo>
                <a:lnTo>
                  <a:pt x="1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44" tIns="34270" rIns="68544" bIns="3427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" name="Group 55">
            <a:extLst>
              <a:ext uri="{FF2B5EF4-FFF2-40B4-BE49-F238E27FC236}">
                <a16:creationId xmlns:a16="http://schemas.microsoft.com/office/drawing/2014/main" id="{67AB4BDB-EA51-4058-98CA-54751499F3F7}"/>
              </a:ext>
            </a:extLst>
          </p:cNvPr>
          <p:cNvGrpSpPr/>
          <p:nvPr/>
        </p:nvGrpSpPr>
        <p:grpSpPr>
          <a:xfrm>
            <a:off x="5073816" y="3566063"/>
            <a:ext cx="298535" cy="303176"/>
            <a:chOff x="10222036" y="4584676"/>
            <a:chExt cx="419100" cy="425450"/>
          </a:xfrm>
          <a:solidFill>
            <a:schemeClr val="bg1"/>
          </a:solidFill>
        </p:grpSpPr>
        <p:sp>
          <p:nvSpPr>
            <p:cNvPr id="68" name="Freeform 98">
              <a:extLst>
                <a:ext uri="{FF2B5EF4-FFF2-40B4-BE49-F238E27FC236}">
                  <a16:creationId xmlns:a16="http://schemas.microsoft.com/office/drawing/2014/main" id="{C3A70AAC-01EA-4C5D-B3AA-D1217D66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873" y="4610076"/>
              <a:ext cx="77788" cy="114300"/>
            </a:xfrm>
            <a:custGeom>
              <a:avLst/>
              <a:gdLst>
                <a:gd name="T0" fmla="*/ 39 w 49"/>
                <a:gd name="T1" fmla="*/ 72 h 72"/>
                <a:gd name="T2" fmla="*/ 49 w 49"/>
                <a:gd name="T3" fmla="*/ 71 h 72"/>
                <a:gd name="T4" fmla="*/ 49 w 49"/>
                <a:gd name="T5" fmla="*/ 68 h 72"/>
                <a:gd name="T6" fmla="*/ 49 w 49"/>
                <a:gd name="T7" fmla="*/ 59 h 72"/>
                <a:gd name="T8" fmla="*/ 46 w 49"/>
                <a:gd name="T9" fmla="*/ 47 h 72"/>
                <a:gd name="T10" fmla="*/ 42 w 49"/>
                <a:gd name="T11" fmla="*/ 34 h 72"/>
                <a:gd name="T12" fmla="*/ 34 w 49"/>
                <a:gd name="T13" fmla="*/ 21 h 72"/>
                <a:gd name="T14" fmla="*/ 24 w 49"/>
                <a:gd name="T15" fmla="*/ 9 h 72"/>
                <a:gd name="T16" fmla="*/ 7 w 49"/>
                <a:gd name="T17" fmla="*/ 0 h 72"/>
                <a:gd name="T18" fmla="*/ 0 w 49"/>
                <a:gd name="T19" fmla="*/ 16 h 72"/>
                <a:gd name="T20" fmla="*/ 17 w 49"/>
                <a:gd name="T21" fmla="*/ 26 h 72"/>
                <a:gd name="T22" fmla="*/ 29 w 49"/>
                <a:gd name="T23" fmla="*/ 38 h 72"/>
                <a:gd name="T24" fmla="*/ 36 w 49"/>
                <a:gd name="T25" fmla="*/ 51 h 72"/>
                <a:gd name="T26" fmla="*/ 38 w 49"/>
                <a:gd name="T27" fmla="*/ 62 h 72"/>
                <a:gd name="T28" fmla="*/ 39 w 49"/>
                <a:gd name="T29" fmla="*/ 68 h 72"/>
                <a:gd name="T30" fmla="*/ 39 w 49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72">
                  <a:moveTo>
                    <a:pt x="39" y="72"/>
                  </a:moveTo>
                  <a:lnTo>
                    <a:pt x="49" y="71"/>
                  </a:lnTo>
                  <a:lnTo>
                    <a:pt x="49" y="68"/>
                  </a:lnTo>
                  <a:lnTo>
                    <a:pt x="49" y="59"/>
                  </a:lnTo>
                  <a:lnTo>
                    <a:pt x="46" y="47"/>
                  </a:lnTo>
                  <a:lnTo>
                    <a:pt x="42" y="34"/>
                  </a:lnTo>
                  <a:lnTo>
                    <a:pt x="34" y="21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  <a:lnTo>
                    <a:pt x="17" y="26"/>
                  </a:lnTo>
                  <a:lnTo>
                    <a:pt x="29" y="38"/>
                  </a:lnTo>
                  <a:lnTo>
                    <a:pt x="36" y="51"/>
                  </a:lnTo>
                  <a:lnTo>
                    <a:pt x="38" y="62"/>
                  </a:lnTo>
                  <a:lnTo>
                    <a:pt x="39" y="68"/>
                  </a:lnTo>
                  <a:lnTo>
                    <a:pt x="39" y="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840B46B5-41EC-43F1-8DF0-50DD5D223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0473" y="4584676"/>
              <a:ext cx="134938" cy="130175"/>
            </a:xfrm>
            <a:custGeom>
              <a:avLst/>
              <a:gdLst>
                <a:gd name="T0" fmla="*/ 85 w 85"/>
                <a:gd name="T1" fmla="*/ 0 h 82"/>
                <a:gd name="T2" fmla="*/ 58 w 85"/>
                <a:gd name="T3" fmla="*/ 8 h 82"/>
                <a:gd name="T4" fmla="*/ 38 w 85"/>
                <a:gd name="T5" fmla="*/ 19 h 82"/>
                <a:gd name="T6" fmla="*/ 23 w 85"/>
                <a:gd name="T7" fmla="*/ 31 h 82"/>
                <a:gd name="T8" fmla="*/ 13 w 85"/>
                <a:gd name="T9" fmla="*/ 44 h 82"/>
                <a:gd name="T10" fmla="*/ 6 w 85"/>
                <a:gd name="T11" fmla="*/ 55 h 82"/>
                <a:gd name="T12" fmla="*/ 3 w 85"/>
                <a:gd name="T13" fmla="*/ 66 h 82"/>
                <a:gd name="T14" fmla="*/ 2 w 85"/>
                <a:gd name="T15" fmla="*/ 74 h 82"/>
                <a:gd name="T16" fmla="*/ 0 w 85"/>
                <a:gd name="T17" fmla="*/ 80 h 82"/>
                <a:gd name="T18" fmla="*/ 0 w 85"/>
                <a:gd name="T19" fmla="*/ 82 h 82"/>
                <a:gd name="T20" fmla="*/ 24 w 85"/>
                <a:gd name="T21" fmla="*/ 79 h 82"/>
                <a:gd name="T22" fmla="*/ 41 w 85"/>
                <a:gd name="T23" fmla="*/ 72 h 82"/>
                <a:gd name="T24" fmla="*/ 55 w 85"/>
                <a:gd name="T25" fmla="*/ 63 h 82"/>
                <a:gd name="T26" fmla="*/ 66 w 85"/>
                <a:gd name="T27" fmla="*/ 52 h 82"/>
                <a:gd name="T28" fmla="*/ 74 w 85"/>
                <a:gd name="T29" fmla="*/ 40 h 82"/>
                <a:gd name="T30" fmla="*/ 79 w 85"/>
                <a:gd name="T31" fmla="*/ 28 h 82"/>
                <a:gd name="T32" fmla="*/ 83 w 85"/>
                <a:gd name="T33" fmla="*/ 18 h 82"/>
                <a:gd name="T34" fmla="*/ 84 w 85"/>
                <a:gd name="T35" fmla="*/ 8 h 82"/>
                <a:gd name="T36" fmla="*/ 85 w 85"/>
                <a:gd name="T37" fmla="*/ 2 h 82"/>
                <a:gd name="T38" fmla="*/ 85 w 85"/>
                <a:gd name="T39" fmla="*/ 0 h 82"/>
                <a:gd name="T40" fmla="*/ 70 w 85"/>
                <a:gd name="T41" fmla="*/ 18 h 82"/>
                <a:gd name="T42" fmla="*/ 57 w 85"/>
                <a:gd name="T43" fmla="*/ 35 h 82"/>
                <a:gd name="T44" fmla="*/ 44 w 85"/>
                <a:gd name="T45" fmla="*/ 48 h 82"/>
                <a:gd name="T46" fmla="*/ 32 w 85"/>
                <a:gd name="T47" fmla="*/ 58 h 82"/>
                <a:gd name="T48" fmla="*/ 21 w 85"/>
                <a:gd name="T49" fmla="*/ 65 h 82"/>
                <a:gd name="T50" fmla="*/ 15 w 85"/>
                <a:gd name="T51" fmla="*/ 69 h 82"/>
                <a:gd name="T52" fmla="*/ 12 w 85"/>
                <a:gd name="T53" fmla="*/ 70 h 82"/>
                <a:gd name="T54" fmla="*/ 23 w 85"/>
                <a:gd name="T55" fmla="*/ 54 h 82"/>
                <a:gd name="T56" fmla="*/ 36 w 85"/>
                <a:gd name="T57" fmla="*/ 40 h 82"/>
                <a:gd name="T58" fmla="*/ 49 w 85"/>
                <a:gd name="T59" fmla="*/ 31 h 82"/>
                <a:gd name="T60" fmla="*/ 59 w 85"/>
                <a:gd name="T61" fmla="*/ 23 h 82"/>
                <a:gd name="T62" fmla="*/ 66 w 85"/>
                <a:gd name="T63" fmla="*/ 19 h 82"/>
                <a:gd name="T64" fmla="*/ 70 w 85"/>
                <a:gd name="T65" fmla="*/ 1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82">
                  <a:moveTo>
                    <a:pt x="85" y="0"/>
                  </a:moveTo>
                  <a:lnTo>
                    <a:pt x="58" y="8"/>
                  </a:lnTo>
                  <a:lnTo>
                    <a:pt x="38" y="19"/>
                  </a:lnTo>
                  <a:lnTo>
                    <a:pt x="23" y="31"/>
                  </a:lnTo>
                  <a:lnTo>
                    <a:pt x="13" y="44"/>
                  </a:lnTo>
                  <a:lnTo>
                    <a:pt x="6" y="55"/>
                  </a:lnTo>
                  <a:lnTo>
                    <a:pt x="3" y="66"/>
                  </a:lnTo>
                  <a:lnTo>
                    <a:pt x="2" y="74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24" y="79"/>
                  </a:lnTo>
                  <a:lnTo>
                    <a:pt x="41" y="72"/>
                  </a:lnTo>
                  <a:lnTo>
                    <a:pt x="55" y="63"/>
                  </a:lnTo>
                  <a:lnTo>
                    <a:pt x="66" y="52"/>
                  </a:lnTo>
                  <a:lnTo>
                    <a:pt x="74" y="40"/>
                  </a:lnTo>
                  <a:lnTo>
                    <a:pt x="79" y="28"/>
                  </a:lnTo>
                  <a:lnTo>
                    <a:pt x="83" y="18"/>
                  </a:lnTo>
                  <a:lnTo>
                    <a:pt x="84" y="8"/>
                  </a:lnTo>
                  <a:lnTo>
                    <a:pt x="85" y="2"/>
                  </a:lnTo>
                  <a:lnTo>
                    <a:pt x="85" y="0"/>
                  </a:lnTo>
                  <a:close/>
                  <a:moveTo>
                    <a:pt x="70" y="18"/>
                  </a:moveTo>
                  <a:lnTo>
                    <a:pt x="57" y="35"/>
                  </a:lnTo>
                  <a:lnTo>
                    <a:pt x="44" y="48"/>
                  </a:lnTo>
                  <a:lnTo>
                    <a:pt x="32" y="58"/>
                  </a:lnTo>
                  <a:lnTo>
                    <a:pt x="21" y="65"/>
                  </a:lnTo>
                  <a:lnTo>
                    <a:pt x="15" y="69"/>
                  </a:lnTo>
                  <a:lnTo>
                    <a:pt x="12" y="70"/>
                  </a:lnTo>
                  <a:lnTo>
                    <a:pt x="23" y="54"/>
                  </a:lnTo>
                  <a:lnTo>
                    <a:pt x="36" y="40"/>
                  </a:lnTo>
                  <a:lnTo>
                    <a:pt x="49" y="31"/>
                  </a:lnTo>
                  <a:lnTo>
                    <a:pt x="59" y="23"/>
                  </a:lnTo>
                  <a:lnTo>
                    <a:pt x="66" y="19"/>
                  </a:lnTo>
                  <a:lnTo>
                    <a:pt x="70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101">
              <a:extLst>
                <a:ext uri="{FF2B5EF4-FFF2-40B4-BE49-F238E27FC236}">
                  <a16:creationId xmlns:a16="http://schemas.microsoft.com/office/drawing/2014/main" id="{724D6BE6-58A2-4FA3-A14B-17837B0BC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2036" y="4741838"/>
              <a:ext cx="419100" cy="268288"/>
            </a:xfrm>
            <a:custGeom>
              <a:avLst/>
              <a:gdLst>
                <a:gd name="T0" fmla="*/ 242 w 264"/>
                <a:gd name="T1" fmla="*/ 30 h 169"/>
                <a:gd name="T2" fmla="*/ 218 w 264"/>
                <a:gd name="T3" fmla="*/ 23 h 169"/>
                <a:gd name="T4" fmla="*/ 208 w 264"/>
                <a:gd name="T5" fmla="*/ 25 h 169"/>
                <a:gd name="T6" fmla="*/ 195 w 264"/>
                <a:gd name="T7" fmla="*/ 11 h 169"/>
                <a:gd name="T8" fmla="*/ 161 w 264"/>
                <a:gd name="T9" fmla="*/ 0 h 169"/>
                <a:gd name="T10" fmla="*/ 140 w 264"/>
                <a:gd name="T11" fmla="*/ 4 h 169"/>
                <a:gd name="T12" fmla="*/ 108 w 264"/>
                <a:gd name="T13" fmla="*/ 13 h 169"/>
                <a:gd name="T14" fmla="*/ 93 w 264"/>
                <a:gd name="T15" fmla="*/ 9 h 169"/>
                <a:gd name="T16" fmla="*/ 64 w 264"/>
                <a:gd name="T17" fmla="*/ 1 h 169"/>
                <a:gd name="T18" fmla="*/ 43 w 264"/>
                <a:gd name="T19" fmla="*/ 4 h 169"/>
                <a:gd name="T20" fmla="*/ 13 w 264"/>
                <a:gd name="T21" fmla="*/ 26 h 169"/>
                <a:gd name="T22" fmla="*/ 0 w 264"/>
                <a:gd name="T23" fmla="*/ 60 h 169"/>
                <a:gd name="T24" fmla="*/ 8 w 264"/>
                <a:gd name="T25" fmla="*/ 102 h 169"/>
                <a:gd name="T26" fmla="*/ 38 w 264"/>
                <a:gd name="T27" fmla="*/ 146 h 169"/>
                <a:gd name="T28" fmla="*/ 65 w 264"/>
                <a:gd name="T29" fmla="*/ 166 h 169"/>
                <a:gd name="T30" fmla="*/ 95 w 264"/>
                <a:gd name="T31" fmla="*/ 166 h 169"/>
                <a:gd name="T32" fmla="*/ 116 w 264"/>
                <a:gd name="T33" fmla="*/ 161 h 169"/>
                <a:gd name="T34" fmla="*/ 125 w 264"/>
                <a:gd name="T35" fmla="*/ 166 h 169"/>
                <a:gd name="T36" fmla="*/ 140 w 264"/>
                <a:gd name="T37" fmla="*/ 169 h 169"/>
                <a:gd name="T38" fmla="*/ 174 w 264"/>
                <a:gd name="T39" fmla="*/ 157 h 169"/>
                <a:gd name="T40" fmla="*/ 180 w 264"/>
                <a:gd name="T41" fmla="*/ 162 h 169"/>
                <a:gd name="T42" fmla="*/ 189 w 264"/>
                <a:gd name="T43" fmla="*/ 169 h 169"/>
                <a:gd name="T44" fmla="*/ 201 w 264"/>
                <a:gd name="T45" fmla="*/ 161 h 169"/>
                <a:gd name="T46" fmla="*/ 220 w 264"/>
                <a:gd name="T47" fmla="*/ 145 h 169"/>
                <a:gd name="T48" fmla="*/ 244 w 264"/>
                <a:gd name="T49" fmla="*/ 120 h 169"/>
                <a:gd name="T50" fmla="*/ 261 w 264"/>
                <a:gd name="T51" fmla="*/ 91 h 169"/>
                <a:gd name="T52" fmla="*/ 263 w 264"/>
                <a:gd name="T53" fmla="*/ 61 h 169"/>
                <a:gd name="T54" fmla="*/ 252 w 264"/>
                <a:gd name="T55" fmla="*/ 38 h 169"/>
                <a:gd name="T56" fmla="*/ 241 w 264"/>
                <a:gd name="T57" fmla="*/ 74 h 169"/>
                <a:gd name="T58" fmla="*/ 227 w 264"/>
                <a:gd name="T59" fmla="*/ 103 h 169"/>
                <a:gd name="T60" fmla="*/ 201 w 264"/>
                <a:gd name="T61" fmla="*/ 129 h 169"/>
                <a:gd name="T62" fmla="*/ 176 w 264"/>
                <a:gd name="T63" fmla="*/ 131 h 169"/>
                <a:gd name="T64" fmla="*/ 150 w 264"/>
                <a:gd name="T65" fmla="*/ 103 h 169"/>
                <a:gd name="T66" fmla="*/ 137 w 264"/>
                <a:gd name="T67" fmla="*/ 74 h 169"/>
                <a:gd name="T68" fmla="*/ 137 w 264"/>
                <a:gd name="T69" fmla="*/ 68 h 169"/>
                <a:gd name="T70" fmla="*/ 141 w 264"/>
                <a:gd name="T71" fmla="*/ 57 h 169"/>
                <a:gd name="T72" fmla="*/ 148 w 264"/>
                <a:gd name="T73" fmla="*/ 49 h 169"/>
                <a:gd name="T74" fmla="*/ 159 w 264"/>
                <a:gd name="T75" fmla="*/ 47 h 169"/>
                <a:gd name="T76" fmla="*/ 171 w 264"/>
                <a:gd name="T77" fmla="*/ 49 h 169"/>
                <a:gd name="T78" fmla="*/ 179 w 264"/>
                <a:gd name="T79" fmla="*/ 59 h 169"/>
                <a:gd name="T80" fmla="*/ 200 w 264"/>
                <a:gd name="T81" fmla="*/ 59 h 169"/>
                <a:gd name="T82" fmla="*/ 208 w 264"/>
                <a:gd name="T83" fmla="*/ 49 h 169"/>
                <a:gd name="T84" fmla="*/ 218 w 264"/>
                <a:gd name="T85" fmla="*/ 47 h 169"/>
                <a:gd name="T86" fmla="*/ 230 w 264"/>
                <a:gd name="T87" fmla="*/ 49 h 169"/>
                <a:gd name="T88" fmla="*/ 238 w 264"/>
                <a:gd name="T89" fmla="*/ 57 h 169"/>
                <a:gd name="T90" fmla="*/ 241 w 264"/>
                <a:gd name="T91" fmla="*/ 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4" h="169">
                  <a:moveTo>
                    <a:pt x="252" y="38"/>
                  </a:moveTo>
                  <a:lnTo>
                    <a:pt x="242" y="30"/>
                  </a:lnTo>
                  <a:lnTo>
                    <a:pt x="231" y="25"/>
                  </a:lnTo>
                  <a:lnTo>
                    <a:pt x="218" y="23"/>
                  </a:lnTo>
                  <a:lnTo>
                    <a:pt x="213" y="23"/>
                  </a:lnTo>
                  <a:lnTo>
                    <a:pt x="208" y="25"/>
                  </a:lnTo>
                  <a:lnTo>
                    <a:pt x="201" y="18"/>
                  </a:lnTo>
                  <a:lnTo>
                    <a:pt x="195" y="11"/>
                  </a:lnTo>
                  <a:lnTo>
                    <a:pt x="178" y="2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40" y="4"/>
                  </a:lnTo>
                  <a:lnTo>
                    <a:pt x="124" y="9"/>
                  </a:lnTo>
                  <a:lnTo>
                    <a:pt x="108" y="13"/>
                  </a:lnTo>
                  <a:lnTo>
                    <a:pt x="107" y="13"/>
                  </a:lnTo>
                  <a:lnTo>
                    <a:pt x="93" y="9"/>
                  </a:lnTo>
                  <a:lnTo>
                    <a:pt x="80" y="4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43" y="4"/>
                  </a:lnTo>
                  <a:lnTo>
                    <a:pt x="27" y="11"/>
                  </a:lnTo>
                  <a:lnTo>
                    <a:pt x="13" y="26"/>
                  </a:lnTo>
                  <a:lnTo>
                    <a:pt x="4" y="42"/>
                  </a:lnTo>
                  <a:lnTo>
                    <a:pt x="0" y="60"/>
                  </a:lnTo>
                  <a:lnTo>
                    <a:pt x="1" y="78"/>
                  </a:lnTo>
                  <a:lnTo>
                    <a:pt x="8" y="102"/>
                  </a:lnTo>
                  <a:lnTo>
                    <a:pt x="21" y="125"/>
                  </a:lnTo>
                  <a:lnTo>
                    <a:pt x="38" y="146"/>
                  </a:lnTo>
                  <a:lnTo>
                    <a:pt x="51" y="158"/>
                  </a:lnTo>
                  <a:lnTo>
                    <a:pt x="65" y="166"/>
                  </a:lnTo>
                  <a:lnTo>
                    <a:pt x="81" y="169"/>
                  </a:lnTo>
                  <a:lnTo>
                    <a:pt x="95" y="166"/>
                  </a:lnTo>
                  <a:lnTo>
                    <a:pt x="112" y="158"/>
                  </a:lnTo>
                  <a:lnTo>
                    <a:pt x="116" y="161"/>
                  </a:lnTo>
                  <a:lnTo>
                    <a:pt x="121" y="165"/>
                  </a:lnTo>
                  <a:lnTo>
                    <a:pt x="125" y="166"/>
                  </a:lnTo>
                  <a:lnTo>
                    <a:pt x="131" y="167"/>
                  </a:lnTo>
                  <a:lnTo>
                    <a:pt x="140" y="169"/>
                  </a:lnTo>
                  <a:lnTo>
                    <a:pt x="158" y="166"/>
                  </a:lnTo>
                  <a:lnTo>
                    <a:pt x="174" y="157"/>
                  </a:lnTo>
                  <a:lnTo>
                    <a:pt x="178" y="161"/>
                  </a:lnTo>
                  <a:lnTo>
                    <a:pt x="180" y="162"/>
                  </a:lnTo>
                  <a:lnTo>
                    <a:pt x="183" y="163"/>
                  </a:lnTo>
                  <a:lnTo>
                    <a:pt x="189" y="169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209" y="154"/>
                  </a:lnTo>
                  <a:lnTo>
                    <a:pt x="220" y="145"/>
                  </a:lnTo>
                  <a:lnTo>
                    <a:pt x="233" y="133"/>
                  </a:lnTo>
                  <a:lnTo>
                    <a:pt x="244" y="120"/>
                  </a:lnTo>
                  <a:lnTo>
                    <a:pt x="254" y="106"/>
                  </a:lnTo>
                  <a:lnTo>
                    <a:pt x="261" y="91"/>
                  </a:lnTo>
                  <a:lnTo>
                    <a:pt x="264" y="74"/>
                  </a:lnTo>
                  <a:lnTo>
                    <a:pt x="263" y="61"/>
                  </a:lnTo>
                  <a:lnTo>
                    <a:pt x="259" y="48"/>
                  </a:lnTo>
                  <a:lnTo>
                    <a:pt x="252" y="38"/>
                  </a:lnTo>
                  <a:close/>
                  <a:moveTo>
                    <a:pt x="241" y="73"/>
                  </a:moveTo>
                  <a:lnTo>
                    <a:pt x="241" y="74"/>
                  </a:lnTo>
                  <a:lnTo>
                    <a:pt x="237" y="89"/>
                  </a:lnTo>
                  <a:lnTo>
                    <a:pt x="227" y="103"/>
                  </a:lnTo>
                  <a:lnTo>
                    <a:pt x="216" y="117"/>
                  </a:lnTo>
                  <a:lnTo>
                    <a:pt x="201" y="129"/>
                  </a:lnTo>
                  <a:lnTo>
                    <a:pt x="189" y="140"/>
                  </a:lnTo>
                  <a:lnTo>
                    <a:pt x="176" y="131"/>
                  </a:lnTo>
                  <a:lnTo>
                    <a:pt x="163" y="117"/>
                  </a:lnTo>
                  <a:lnTo>
                    <a:pt x="150" y="103"/>
                  </a:lnTo>
                  <a:lnTo>
                    <a:pt x="141" y="89"/>
                  </a:lnTo>
                  <a:lnTo>
                    <a:pt x="137" y="74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8" y="63"/>
                  </a:lnTo>
                  <a:lnTo>
                    <a:pt x="141" y="57"/>
                  </a:lnTo>
                  <a:lnTo>
                    <a:pt x="144" y="53"/>
                  </a:lnTo>
                  <a:lnTo>
                    <a:pt x="148" y="49"/>
                  </a:lnTo>
                  <a:lnTo>
                    <a:pt x="153" y="48"/>
                  </a:lnTo>
                  <a:lnTo>
                    <a:pt x="159" y="47"/>
                  </a:lnTo>
                  <a:lnTo>
                    <a:pt x="165" y="48"/>
                  </a:lnTo>
                  <a:lnTo>
                    <a:pt x="171" y="49"/>
                  </a:lnTo>
                  <a:lnTo>
                    <a:pt x="175" y="53"/>
                  </a:lnTo>
                  <a:lnTo>
                    <a:pt x="179" y="59"/>
                  </a:lnTo>
                  <a:lnTo>
                    <a:pt x="189" y="78"/>
                  </a:lnTo>
                  <a:lnTo>
                    <a:pt x="200" y="59"/>
                  </a:lnTo>
                  <a:lnTo>
                    <a:pt x="203" y="53"/>
                  </a:lnTo>
                  <a:lnTo>
                    <a:pt x="208" y="49"/>
                  </a:lnTo>
                  <a:lnTo>
                    <a:pt x="213" y="48"/>
                  </a:lnTo>
                  <a:lnTo>
                    <a:pt x="218" y="47"/>
                  </a:lnTo>
                  <a:lnTo>
                    <a:pt x="225" y="48"/>
                  </a:lnTo>
                  <a:lnTo>
                    <a:pt x="230" y="49"/>
                  </a:lnTo>
                  <a:lnTo>
                    <a:pt x="235" y="53"/>
                  </a:lnTo>
                  <a:lnTo>
                    <a:pt x="238" y="57"/>
                  </a:lnTo>
                  <a:lnTo>
                    <a:pt x="239" y="63"/>
                  </a:lnTo>
                  <a:lnTo>
                    <a:pt x="241" y="68"/>
                  </a:lnTo>
                  <a:lnTo>
                    <a:pt x="241" y="7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2" name="Group 5">
            <a:extLst>
              <a:ext uri="{FF2B5EF4-FFF2-40B4-BE49-F238E27FC236}">
                <a16:creationId xmlns:a16="http://schemas.microsoft.com/office/drawing/2014/main" id="{43C68693-5436-4718-A1A4-C8C1069CDD2E}"/>
              </a:ext>
            </a:extLst>
          </p:cNvPr>
          <p:cNvGrpSpPr/>
          <p:nvPr/>
        </p:nvGrpSpPr>
        <p:grpSpPr>
          <a:xfrm>
            <a:off x="3780343" y="3571614"/>
            <a:ext cx="271293" cy="286127"/>
            <a:chOff x="12666786" y="3781401"/>
            <a:chExt cx="409575" cy="431800"/>
          </a:xfrm>
          <a:solidFill>
            <a:schemeClr val="bg1"/>
          </a:solidFill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96A7043-0217-4BBA-A3AE-E912AF43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6798" y="3781401"/>
              <a:ext cx="211138" cy="101600"/>
            </a:xfrm>
            <a:custGeom>
              <a:avLst/>
              <a:gdLst>
                <a:gd name="T0" fmla="*/ 98 w 133"/>
                <a:gd name="T1" fmla="*/ 64 h 64"/>
                <a:gd name="T2" fmla="*/ 98 w 133"/>
                <a:gd name="T3" fmla="*/ 40 h 64"/>
                <a:gd name="T4" fmla="*/ 97 w 133"/>
                <a:gd name="T5" fmla="*/ 38 h 64"/>
                <a:gd name="T6" fmla="*/ 96 w 133"/>
                <a:gd name="T7" fmla="*/ 35 h 64"/>
                <a:gd name="T8" fmla="*/ 92 w 133"/>
                <a:gd name="T9" fmla="*/ 35 h 64"/>
                <a:gd name="T10" fmla="*/ 41 w 133"/>
                <a:gd name="T11" fmla="*/ 35 h 64"/>
                <a:gd name="T12" fmla="*/ 38 w 133"/>
                <a:gd name="T13" fmla="*/ 35 h 64"/>
                <a:gd name="T14" fmla="*/ 36 w 133"/>
                <a:gd name="T15" fmla="*/ 38 h 64"/>
                <a:gd name="T16" fmla="*/ 34 w 133"/>
                <a:gd name="T17" fmla="*/ 40 h 64"/>
                <a:gd name="T18" fmla="*/ 34 w 133"/>
                <a:gd name="T19" fmla="*/ 64 h 64"/>
                <a:gd name="T20" fmla="*/ 0 w 133"/>
                <a:gd name="T21" fmla="*/ 64 h 64"/>
                <a:gd name="T22" fmla="*/ 0 w 133"/>
                <a:gd name="T23" fmla="*/ 40 h 64"/>
                <a:gd name="T24" fmla="*/ 4 w 133"/>
                <a:gd name="T25" fmla="*/ 25 h 64"/>
                <a:gd name="T26" fmla="*/ 12 w 133"/>
                <a:gd name="T27" fmla="*/ 12 h 64"/>
                <a:gd name="T28" fmla="*/ 25 w 133"/>
                <a:gd name="T29" fmla="*/ 4 h 64"/>
                <a:gd name="T30" fmla="*/ 41 w 133"/>
                <a:gd name="T31" fmla="*/ 0 h 64"/>
                <a:gd name="T32" fmla="*/ 92 w 133"/>
                <a:gd name="T33" fmla="*/ 0 h 64"/>
                <a:gd name="T34" fmla="*/ 108 w 133"/>
                <a:gd name="T35" fmla="*/ 4 h 64"/>
                <a:gd name="T36" fmla="*/ 121 w 133"/>
                <a:gd name="T37" fmla="*/ 12 h 64"/>
                <a:gd name="T38" fmla="*/ 130 w 133"/>
                <a:gd name="T39" fmla="*/ 25 h 64"/>
                <a:gd name="T40" fmla="*/ 133 w 133"/>
                <a:gd name="T41" fmla="*/ 40 h 64"/>
                <a:gd name="T42" fmla="*/ 133 w 133"/>
                <a:gd name="T43" fmla="*/ 64 h 64"/>
                <a:gd name="T44" fmla="*/ 98 w 133"/>
                <a:gd name="T4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64">
                  <a:moveTo>
                    <a:pt x="98" y="64"/>
                  </a:moveTo>
                  <a:lnTo>
                    <a:pt x="98" y="40"/>
                  </a:lnTo>
                  <a:lnTo>
                    <a:pt x="97" y="38"/>
                  </a:lnTo>
                  <a:lnTo>
                    <a:pt x="96" y="35"/>
                  </a:lnTo>
                  <a:lnTo>
                    <a:pt x="92" y="35"/>
                  </a:lnTo>
                  <a:lnTo>
                    <a:pt x="41" y="35"/>
                  </a:lnTo>
                  <a:lnTo>
                    <a:pt x="38" y="35"/>
                  </a:lnTo>
                  <a:lnTo>
                    <a:pt x="36" y="38"/>
                  </a:lnTo>
                  <a:lnTo>
                    <a:pt x="34" y="40"/>
                  </a:lnTo>
                  <a:lnTo>
                    <a:pt x="34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2" y="12"/>
                  </a:lnTo>
                  <a:lnTo>
                    <a:pt x="25" y="4"/>
                  </a:lnTo>
                  <a:lnTo>
                    <a:pt x="41" y="0"/>
                  </a:lnTo>
                  <a:lnTo>
                    <a:pt x="92" y="0"/>
                  </a:lnTo>
                  <a:lnTo>
                    <a:pt x="108" y="4"/>
                  </a:lnTo>
                  <a:lnTo>
                    <a:pt x="121" y="12"/>
                  </a:lnTo>
                  <a:lnTo>
                    <a:pt x="130" y="25"/>
                  </a:lnTo>
                  <a:lnTo>
                    <a:pt x="133" y="40"/>
                  </a:lnTo>
                  <a:lnTo>
                    <a:pt x="133" y="64"/>
                  </a:lnTo>
                  <a:lnTo>
                    <a:pt x="98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BB62C04-55F8-4BB2-8A14-06BEAB2EB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66786" y="3914751"/>
              <a:ext cx="409575" cy="298450"/>
            </a:xfrm>
            <a:custGeom>
              <a:avLst/>
              <a:gdLst>
                <a:gd name="T0" fmla="*/ 235 w 258"/>
                <a:gd name="T1" fmla="*/ 0 h 188"/>
                <a:gd name="T2" fmla="*/ 24 w 258"/>
                <a:gd name="T3" fmla="*/ 0 h 188"/>
                <a:gd name="T4" fmla="*/ 12 w 258"/>
                <a:gd name="T5" fmla="*/ 4 h 188"/>
                <a:gd name="T6" fmla="*/ 4 w 258"/>
                <a:gd name="T7" fmla="*/ 11 h 188"/>
                <a:gd name="T8" fmla="*/ 0 w 258"/>
                <a:gd name="T9" fmla="*/ 23 h 188"/>
                <a:gd name="T10" fmla="*/ 0 w 258"/>
                <a:gd name="T11" fmla="*/ 166 h 188"/>
                <a:gd name="T12" fmla="*/ 4 w 258"/>
                <a:gd name="T13" fmla="*/ 178 h 188"/>
                <a:gd name="T14" fmla="*/ 12 w 258"/>
                <a:gd name="T15" fmla="*/ 186 h 188"/>
                <a:gd name="T16" fmla="*/ 24 w 258"/>
                <a:gd name="T17" fmla="*/ 188 h 188"/>
                <a:gd name="T18" fmla="*/ 235 w 258"/>
                <a:gd name="T19" fmla="*/ 188 h 188"/>
                <a:gd name="T20" fmla="*/ 247 w 258"/>
                <a:gd name="T21" fmla="*/ 186 h 188"/>
                <a:gd name="T22" fmla="*/ 256 w 258"/>
                <a:gd name="T23" fmla="*/ 178 h 188"/>
                <a:gd name="T24" fmla="*/ 258 w 258"/>
                <a:gd name="T25" fmla="*/ 166 h 188"/>
                <a:gd name="T26" fmla="*/ 258 w 258"/>
                <a:gd name="T27" fmla="*/ 23 h 188"/>
                <a:gd name="T28" fmla="*/ 256 w 258"/>
                <a:gd name="T29" fmla="*/ 11 h 188"/>
                <a:gd name="T30" fmla="*/ 247 w 258"/>
                <a:gd name="T31" fmla="*/ 4 h 188"/>
                <a:gd name="T32" fmla="*/ 235 w 258"/>
                <a:gd name="T33" fmla="*/ 0 h 188"/>
                <a:gd name="T34" fmla="*/ 130 w 258"/>
                <a:gd name="T35" fmla="*/ 152 h 188"/>
                <a:gd name="T36" fmla="*/ 112 w 258"/>
                <a:gd name="T37" fmla="*/ 149 h 188"/>
                <a:gd name="T38" fmla="*/ 96 w 258"/>
                <a:gd name="T39" fmla="*/ 141 h 188"/>
                <a:gd name="T40" fmla="*/ 83 w 258"/>
                <a:gd name="T41" fmla="*/ 128 h 188"/>
                <a:gd name="T42" fmla="*/ 75 w 258"/>
                <a:gd name="T43" fmla="*/ 112 h 188"/>
                <a:gd name="T44" fmla="*/ 72 w 258"/>
                <a:gd name="T45" fmla="*/ 94 h 188"/>
                <a:gd name="T46" fmla="*/ 75 w 258"/>
                <a:gd name="T47" fmla="*/ 76 h 188"/>
                <a:gd name="T48" fmla="*/ 83 w 258"/>
                <a:gd name="T49" fmla="*/ 61 h 188"/>
                <a:gd name="T50" fmla="*/ 96 w 258"/>
                <a:gd name="T51" fmla="*/ 48 h 188"/>
                <a:gd name="T52" fmla="*/ 112 w 258"/>
                <a:gd name="T53" fmla="*/ 40 h 188"/>
                <a:gd name="T54" fmla="*/ 130 w 258"/>
                <a:gd name="T55" fmla="*/ 38 h 188"/>
                <a:gd name="T56" fmla="*/ 147 w 258"/>
                <a:gd name="T57" fmla="*/ 40 h 188"/>
                <a:gd name="T58" fmla="*/ 163 w 258"/>
                <a:gd name="T59" fmla="*/ 48 h 188"/>
                <a:gd name="T60" fmla="*/ 176 w 258"/>
                <a:gd name="T61" fmla="*/ 61 h 188"/>
                <a:gd name="T62" fmla="*/ 184 w 258"/>
                <a:gd name="T63" fmla="*/ 76 h 188"/>
                <a:gd name="T64" fmla="*/ 186 w 258"/>
                <a:gd name="T65" fmla="*/ 94 h 188"/>
                <a:gd name="T66" fmla="*/ 184 w 258"/>
                <a:gd name="T67" fmla="*/ 112 h 188"/>
                <a:gd name="T68" fmla="*/ 176 w 258"/>
                <a:gd name="T69" fmla="*/ 128 h 188"/>
                <a:gd name="T70" fmla="*/ 163 w 258"/>
                <a:gd name="T71" fmla="*/ 141 h 188"/>
                <a:gd name="T72" fmla="*/ 147 w 258"/>
                <a:gd name="T73" fmla="*/ 149 h 188"/>
                <a:gd name="T74" fmla="*/ 130 w 258"/>
                <a:gd name="T75" fmla="*/ 15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8" h="188">
                  <a:moveTo>
                    <a:pt x="235" y="0"/>
                  </a:moveTo>
                  <a:lnTo>
                    <a:pt x="24" y="0"/>
                  </a:lnTo>
                  <a:lnTo>
                    <a:pt x="12" y="4"/>
                  </a:lnTo>
                  <a:lnTo>
                    <a:pt x="4" y="11"/>
                  </a:lnTo>
                  <a:lnTo>
                    <a:pt x="0" y="23"/>
                  </a:lnTo>
                  <a:lnTo>
                    <a:pt x="0" y="166"/>
                  </a:lnTo>
                  <a:lnTo>
                    <a:pt x="4" y="178"/>
                  </a:lnTo>
                  <a:lnTo>
                    <a:pt x="12" y="186"/>
                  </a:lnTo>
                  <a:lnTo>
                    <a:pt x="24" y="188"/>
                  </a:lnTo>
                  <a:lnTo>
                    <a:pt x="235" y="188"/>
                  </a:lnTo>
                  <a:lnTo>
                    <a:pt x="247" y="186"/>
                  </a:lnTo>
                  <a:lnTo>
                    <a:pt x="256" y="178"/>
                  </a:lnTo>
                  <a:lnTo>
                    <a:pt x="258" y="166"/>
                  </a:lnTo>
                  <a:lnTo>
                    <a:pt x="258" y="23"/>
                  </a:lnTo>
                  <a:lnTo>
                    <a:pt x="256" y="11"/>
                  </a:lnTo>
                  <a:lnTo>
                    <a:pt x="247" y="4"/>
                  </a:lnTo>
                  <a:lnTo>
                    <a:pt x="235" y="0"/>
                  </a:lnTo>
                  <a:close/>
                  <a:moveTo>
                    <a:pt x="130" y="152"/>
                  </a:moveTo>
                  <a:lnTo>
                    <a:pt x="112" y="149"/>
                  </a:lnTo>
                  <a:lnTo>
                    <a:pt x="96" y="141"/>
                  </a:lnTo>
                  <a:lnTo>
                    <a:pt x="83" y="128"/>
                  </a:lnTo>
                  <a:lnTo>
                    <a:pt x="75" y="112"/>
                  </a:lnTo>
                  <a:lnTo>
                    <a:pt x="72" y="94"/>
                  </a:lnTo>
                  <a:lnTo>
                    <a:pt x="75" y="76"/>
                  </a:lnTo>
                  <a:lnTo>
                    <a:pt x="83" y="61"/>
                  </a:lnTo>
                  <a:lnTo>
                    <a:pt x="96" y="48"/>
                  </a:lnTo>
                  <a:lnTo>
                    <a:pt x="112" y="40"/>
                  </a:lnTo>
                  <a:lnTo>
                    <a:pt x="130" y="38"/>
                  </a:lnTo>
                  <a:lnTo>
                    <a:pt x="147" y="40"/>
                  </a:lnTo>
                  <a:lnTo>
                    <a:pt x="163" y="48"/>
                  </a:lnTo>
                  <a:lnTo>
                    <a:pt x="176" y="61"/>
                  </a:lnTo>
                  <a:lnTo>
                    <a:pt x="184" y="76"/>
                  </a:lnTo>
                  <a:lnTo>
                    <a:pt x="186" y="94"/>
                  </a:lnTo>
                  <a:lnTo>
                    <a:pt x="184" y="112"/>
                  </a:lnTo>
                  <a:lnTo>
                    <a:pt x="176" y="128"/>
                  </a:lnTo>
                  <a:lnTo>
                    <a:pt x="163" y="141"/>
                  </a:lnTo>
                  <a:lnTo>
                    <a:pt x="147" y="149"/>
                  </a:lnTo>
                  <a:lnTo>
                    <a:pt x="130" y="1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75B0E290-9126-47EC-8340-E09BE3228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0773" y="4013176"/>
              <a:ext cx="101600" cy="103188"/>
            </a:xfrm>
            <a:custGeom>
              <a:avLst/>
              <a:gdLst>
                <a:gd name="T0" fmla="*/ 42 w 64"/>
                <a:gd name="T1" fmla="*/ 0 h 65"/>
                <a:gd name="T2" fmla="*/ 24 w 64"/>
                <a:gd name="T3" fmla="*/ 0 h 65"/>
                <a:gd name="T4" fmla="*/ 24 w 64"/>
                <a:gd name="T5" fmla="*/ 23 h 65"/>
                <a:gd name="T6" fmla="*/ 0 w 64"/>
                <a:gd name="T7" fmla="*/ 23 h 65"/>
                <a:gd name="T8" fmla="*/ 0 w 64"/>
                <a:gd name="T9" fmla="*/ 41 h 65"/>
                <a:gd name="T10" fmla="*/ 24 w 64"/>
                <a:gd name="T11" fmla="*/ 41 h 65"/>
                <a:gd name="T12" fmla="*/ 24 w 64"/>
                <a:gd name="T13" fmla="*/ 65 h 65"/>
                <a:gd name="T14" fmla="*/ 42 w 64"/>
                <a:gd name="T15" fmla="*/ 65 h 65"/>
                <a:gd name="T16" fmla="*/ 42 w 64"/>
                <a:gd name="T17" fmla="*/ 41 h 65"/>
                <a:gd name="T18" fmla="*/ 64 w 64"/>
                <a:gd name="T19" fmla="*/ 41 h 65"/>
                <a:gd name="T20" fmla="*/ 64 w 64"/>
                <a:gd name="T21" fmla="*/ 23 h 65"/>
                <a:gd name="T22" fmla="*/ 42 w 64"/>
                <a:gd name="T23" fmla="*/ 23 h 65"/>
                <a:gd name="T24" fmla="*/ 42 w 64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5">
                  <a:moveTo>
                    <a:pt x="42" y="0"/>
                  </a:moveTo>
                  <a:lnTo>
                    <a:pt x="24" y="0"/>
                  </a:lnTo>
                  <a:lnTo>
                    <a:pt x="24" y="23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24" y="41"/>
                  </a:lnTo>
                  <a:lnTo>
                    <a:pt x="24" y="65"/>
                  </a:lnTo>
                  <a:lnTo>
                    <a:pt x="42" y="65"/>
                  </a:lnTo>
                  <a:lnTo>
                    <a:pt x="42" y="41"/>
                  </a:lnTo>
                  <a:lnTo>
                    <a:pt x="64" y="41"/>
                  </a:lnTo>
                  <a:lnTo>
                    <a:pt x="64" y="23"/>
                  </a:lnTo>
                  <a:lnTo>
                    <a:pt x="42" y="2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77" name="Group 62">
            <a:extLst>
              <a:ext uri="{FF2B5EF4-FFF2-40B4-BE49-F238E27FC236}">
                <a16:creationId xmlns:a16="http://schemas.microsoft.com/office/drawing/2014/main" id="{776ADC50-11A2-4623-8C2A-674E99C3E49B}"/>
              </a:ext>
            </a:extLst>
          </p:cNvPr>
          <p:cNvGrpSpPr/>
          <p:nvPr/>
        </p:nvGrpSpPr>
        <p:grpSpPr>
          <a:xfrm>
            <a:off x="3319391" y="2281491"/>
            <a:ext cx="353944" cy="297520"/>
            <a:chOff x="15049623" y="3806801"/>
            <a:chExt cx="496888" cy="417513"/>
          </a:xfrm>
          <a:solidFill>
            <a:schemeClr val="bg1"/>
          </a:solidFill>
        </p:grpSpPr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3EFAF745-C660-4D9D-9634-236A320E3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9623" y="3806801"/>
              <a:ext cx="225425" cy="234950"/>
            </a:xfrm>
            <a:custGeom>
              <a:avLst/>
              <a:gdLst>
                <a:gd name="T0" fmla="*/ 60 w 142"/>
                <a:gd name="T1" fmla="*/ 27 h 148"/>
                <a:gd name="T2" fmla="*/ 73 w 142"/>
                <a:gd name="T3" fmla="*/ 28 h 148"/>
                <a:gd name="T4" fmla="*/ 83 w 142"/>
                <a:gd name="T5" fmla="*/ 35 h 148"/>
                <a:gd name="T6" fmla="*/ 91 w 142"/>
                <a:gd name="T7" fmla="*/ 45 h 148"/>
                <a:gd name="T8" fmla="*/ 111 w 142"/>
                <a:gd name="T9" fmla="*/ 83 h 148"/>
                <a:gd name="T10" fmla="*/ 49 w 142"/>
                <a:gd name="T11" fmla="*/ 116 h 148"/>
                <a:gd name="T12" fmla="*/ 30 w 142"/>
                <a:gd name="T13" fmla="*/ 78 h 148"/>
                <a:gd name="T14" fmla="*/ 26 w 142"/>
                <a:gd name="T15" fmla="*/ 64 h 148"/>
                <a:gd name="T16" fmla="*/ 27 w 142"/>
                <a:gd name="T17" fmla="*/ 51 h 148"/>
                <a:gd name="T18" fmla="*/ 34 w 142"/>
                <a:gd name="T19" fmla="*/ 39 h 148"/>
                <a:gd name="T20" fmla="*/ 44 w 142"/>
                <a:gd name="T21" fmla="*/ 31 h 148"/>
                <a:gd name="T22" fmla="*/ 52 w 142"/>
                <a:gd name="T23" fmla="*/ 27 h 148"/>
                <a:gd name="T24" fmla="*/ 60 w 142"/>
                <a:gd name="T25" fmla="*/ 27 h 148"/>
                <a:gd name="T26" fmla="*/ 59 w 142"/>
                <a:gd name="T27" fmla="*/ 0 h 148"/>
                <a:gd name="T28" fmla="*/ 45 w 142"/>
                <a:gd name="T29" fmla="*/ 2 h 148"/>
                <a:gd name="T30" fmla="*/ 31 w 142"/>
                <a:gd name="T31" fmla="*/ 6 h 148"/>
                <a:gd name="T32" fmla="*/ 17 w 142"/>
                <a:gd name="T33" fmla="*/ 18 h 148"/>
                <a:gd name="T34" fmla="*/ 6 w 142"/>
                <a:gd name="T35" fmla="*/ 32 h 148"/>
                <a:gd name="T36" fmla="*/ 0 w 142"/>
                <a:gd name="T37" fmla="*/ 51 h 148"/>
                <a:gd name="T38" fmla="*/ 0 w 142"/>
                <a:gd name="T39" fmla="*/ 69 h 148"/>
                <a:gd name="T40" fmla="*/ 6 w 142"/>
                <a:gd name="T41" fmla="*/ 86 h 148"/>
                <a:gd name="T42" fmla="*/ 38 w 142"/>
                <a:gd name="T43" fmla="*/ 148 h 148"/>
                <a:gd name="T44" fmla="*/ 142 w 142"/>
                <a:gd name="T45" fmla="*/ 94 h 148"/>
                <a:gd name="T46" fmla="*/ 111 w 142"/>
                <a:gd name="T47" fmla="*/ 32 h 148"/>
                <a:gd name="T48" fmla="*/ 102 w 142"/>
                <a:gd name="T49" fmla="*/ 19 h 148"/>
                <a:gd name="T50" fmla="*/ 89 w 142"/>
                <a:gd name="T51" fmla="*/ 9 h 148"/>
                <a:gd name="T52" fmla="*/ 74 w 142"/>
                <a:gd name="T53" fmla="*/ 2 h 148"/>
                <a:gd name="T54" fmla="*/ 59 w 142"/>
                <a:gd name="T5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48">
                  <a:moveTo>
                    <a:pt x="60" y="27"/>
                  </a:moveTo>
                  <a:lnTo>
                    <a:pt x="73" y="28"/>
                  </a:lnTo>
                  <a:lnTo>
                    <a:pt x="83" y="35"/>
                  </a:lnTo>
                  <a:lnTo>
                    <a:pt x="91" y="45"/>
                  </a:lnTo>
                  <a:lnTo>
                    <a:pt x="111" y="83"/>
                  </a:lnTo>
                  <a:lnTo>
                    <a:pt x="49" y="116"/>
                  </a:lnTo>
                  <a:lnTo>
                    <a:pt x="30" y="78"/>
                  </a:lnTo>
                  <a:lnTo>
                    <a:pt x="26" y="64"/>
                  </a:lnTo>
                  <a:lnTo>
                    <a:pt x="27" y="51"/>
                  </a:lnTo>
                  <a:lnTo>
                    <a:pt x="34" y="39"/>
                  </a:lnTo>
                  <a:lnTo>
                    <a:pt x="44" y="31"/>
                  </a:lnTo>
                  <a:lnTo>
                    <a:pt x="52" y="27"/>
                  </a:lnTo>
                  <a:lnTo>
                    <a:pt x="60" y="27"/>
                  </a:lnTo>
                  <a:close/>
                  <a:moveTo>
                    <a:pt x="59" y="0"/>
                  </a:moveTo>
                  <a:lnTo>
                    <a:pt x="45" y="2"/>
                  </a:lnTo>
                  <a:lnTo>
                    <a:pt x="31" y="6"/>
                  </a:lnTo>
                  <a:lnTo>
                    <a:pt x="17" y="18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9"/>
                  </a:lnTo>
                  <a:lnTo>
                    <a:pt x="6" y="86"/>
                  </a:lnTo>
                  <a:lnTo>
                    <a:pt x="38" y="148"/>
                  </a:lnTo>
                  <a:lnTo>
                    <a:pt x="142" y="94"/>
                  </a:lnTo>
                  <a:lnTo>
                    <a:pt x="111" y="32"/>
                  </a:lnTo>
                  <a:lnTo>
                    <a:pt x="102" y="19"/>
                  </a:lnTo>
                  <a:lnTo>
                    <a:pt x="89" y="9"/>
                  </a:lnTo>
                  <a:lnTo>
                    <a:pt x="74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93E2B22B-AE93-45EB-A51D-E61F254E6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22686" y="3924276"/>
              <a:ext cx="123825" cy="252413"/>
            </a:xfrm>
            <a:custGeom>
              <a:avLst/>
              <a:gdLst>
                <a:gd name="T0" fmla="*/ 28 w 78"/>
                <a:gd name="T1" fmla="*/ 32 h 159"/>
                <a:gd name="T2" fmla="*/ 41 w 78"/>
                <a:gd name="T3" fmla="*/ 42 h 159"/>
                <a:gd name="T4" fmla="*/ 50 w 78"/>
                <a:gd name="T5" fmla="*/ 56 h 159"/>
                <a:gd name="T6" fmla="*/ 55 w 78"/>
                <a:gd name="T7" fmla="*/ 75 h 159"/>
                <a:gd name="T8" fmla="*/ 54 w 78"/>
                <a:gd name="T9" fmla="*/ 92 h 159"/>
                <a:gd name="T10" fmla="*/ 47 w 78"/>
                <a:gd name="T11" fmla="*/ 109 h 159"/>
                <a:gd name="T12" fmla="*/ 37 w 78"/>
                <a:gd name="T13" fmla="*/ 122 h 159"/>
                <a:gd name="T14" fmla="*/ 28 w 78"/>
                <a:gd name="T15" fmla="*/ 32 h 159"/>
                <a:gd name="T16" fmla="*/ 0 w 78"/>
                <a:gd name="T17" fmla="*/ 0 h 159"/>
                <a:gd name="T18" fmla="*/ 17 w 78"/>
                <a:gd name="T19" fmla="*/ 159 h 159"/>
                <a:gd name="T20" fmla="*/ 40 w 78"/>
                <a:gd name="T21" fmla="*/ 149 h 159"/>
                <a:gd name="T22" fmla="*/ 57 w 78"/>
                <a:gd name="T23" fmla="*/ 135 h 159"/>
                <a:gd name="T24" fmla="*/ 70 w 78"/>
                <a:gd name="T25" fmla="*/ 117 h 159"/>
                <a:gd name="T26" fmla="*/ 78 w 78"/>
                <a:gd name="T27" fmla="*/ 96 h 159"/>
                <a:gd name="T28" fmla="*/ 78 w 78"/>
                <a:gd name="T29" fmla="*/ 72 h 159"/>
                <a:gd name="T30" fmla="*/ 72 w 78"/>
                <a:gd name="T31" fmla="*/ 49 h 159"/>
                <a:gd name="T32" fmla="*/ 61 w 78"/>
                <a:gd name="T33" fmla="*/ 29 h 159"/>
                <a:gd name="T34" fmla="*/ 44 w 78"/>
                <a:gd name="T35" fmla="*/ 15 h 159"/>
                <a:gd name="T36" fmla="*/ 23 w 78"/>
                <a:gd name="T37" fmla="*/ 4 h 159"/>
                <a:gd name="T38" fmla="*/ 0 w 78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59">
                  <a:moveTo>
                    <a:pt x="28" y="32"/>
                  </a:moveTo>
                  <a:lnTo>
                    <a:pt x="41" y="42"/>
                  </a:lnTo>
                  <a:lnTo>
                    <a:pt x="50" y="56"/>
                  </a:lnTo>
                  <a:lnTo>
                    <a:pt x="55" y="75"/>
                  </a:lnTo>
                  <a:lnTo>
                    <a:pt x="54" y="92"/>
                  </a:lnTo>
                  <a:lnTo>
                    <a:pt x="47" y="109"/>
                  </a:lnTo>
                  <a:lnTo>
                    <a:pt x="37" y="122"/>
                  </a:lnTo>
                  <a:lnTo>
                    <a:pt x="28" y="32"/>
                  </a:lnTo>
                  <a:close/>
                  <a:moveTo>
                    <a:pt x="0" y="0"/>
                  </a:moveTo>
                  <a:lnTo>
                    <a:pt x="17" y="159"/>
                  </a:lnTo>
                  <a:lnTo>
                    <a:pt x="40" y="149"/>
                  </a:lnTo>
                  <a:lnTo>
                    <a:pt x="57" y="135"/>
                  </a:lnTo>
                  <a:lnTo>
                    <a:pt x="70" y="117"/>
                  </a:lnTo>
                  <a:lnTo>
                    <a:pt x="78" y="96"/>
                  </a:lnTo>
                  <a:lnTo>
                    <a:pt x="78" y="72"/>
                  </a:lnTo>
                  <a:lnTo>
                    <a:pt x="72" y="49"/>
                  </a:lnTo>
                  <a:lnTo>
                    <a:pt x="61" y="29"/>
                  </a:lnTo>
                  <a:lnTo>
                    <a:pt x="44" y="15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46624BE1-E444-4A6D-9049-6054777B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5823" y="3997301"/>
              <a:ext cx="212725" cy="227013"/>
            </a:xfrm>
            <a:custGeom>
              <a:avLst/>
              <a:gdLst>
                <a:gd name="T0" fmla="*/ 88 w 134"/>
                <a:gd name="T1" fmla="*/ 46 h 143"/>
                <a:gd name="T2" fmla="*/ 88 w 134"/>
                <a:gd name="T3" fmla="*/ 22 h 143"/>
                <a:gd name="T4" fmla="*/ 93 w 134"/>
                <a:gd name="T5" fmla="*/ 0 h 143"/>
                <a:gd name="T6" fmla="*/ 0 w 134"/>
                <a:gd name="T7" fmla="*/ 47 h 143"/>
                <a:gd name="T8" fmla="*/ 33 w 134"/>
                <a:gd name="T9" fmla="*/ 111 h 143"/>
                <a:gd name="T10" fmla="*/ 43 w 134"/>
                <a:gd name="T11" fmla="*/ 127 h 143"/>
                <a:gd name="T12" fmla="*/ 59 w 134"/>
                <a:gd name="T13" fmla="*/ 137 h 143"/>
                <a:gd name="T14" fmla="*/ 76 w 134"/>
                <a:gd name="T15" fmla="*/ 143 h 143"/>
                <a:gd name="T16" fmla="*/ 94 w 134"/>
                <a:gd name="T17" fmla="*/ 143 h 143"/>
                <a:gd name="T18" fmla="*/ 113 w 134"/>
                <a:gd name="T19" fmla="*/ 137 h 143"/>
                <a:gd name="T20" fmla="*/ 124 w 134"/>
                <a:gd name="T21" fmla="*/ 128 h 143"/>
                <a:gd name="T22" fmla="*/ 134 w 134"/>
                <a:gd name="T23" fmla="*/ 118 h 143"/>
                <a:gd name="T24" fmla="*/ 117 w 134"/>
                <a:gd name="T25" fmla="*/ 105 h 143"/>
                <a:gd name="T26" fmla="*/ 102 w 134"/>
                <a:gd name="T27" fmla="*/ 88 h 143"/>
                <a:gd name="T28" fmla="*/ 93 w 134"/>
                <a:gd name="T29" fmla="*/ 68 h 143"/>
                <a:gd name="T30" fmla="*/ 88 w 134"/>
                <a:gd name="T3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43">
                  <a:moveTo>
                    <a:pt x="88" y="46"/>
                  </a:moveTo>
                  <a:lnTo>
                    <a:pt x="88" y="22"/>
                  </a:lnTo>
                  <a:lnTo>
                    <a:pt x="93" y="0"/>
                  </a:lnTo>
                  <a:lnTo>
                    <a:pt x="0" y="47"/>
                  </a:lnTo>
                  <a:lnTo>
                    <a:pt x="33" y="111"/>
                  </a:lnTo>
                  <a:lnTo>
                    <a:pt x="43" y="127"/>
                  </a:lnTo>
                  <a:lnTo>
                    <a:pt x="59" y="137"/>
                  </a:lnTo>
                  <a:lnTo>
                    <a:pt x="76" y="143"/>
                  </a:lnTo>
                  <a:lnTo>
                    <a:pt x="94" y="143"/>
                  </a:lnTo>
                  <a:lnTo>
                    <a:pt x="113" y="137"/>
                  </a:lnTo>
                  <a:lnTo>
                    <a:pt x="124" y="128"/>
                  </a:lnTo>
                  <a:lnTo>
                    <a:pt x="134" y="118"/>
                  </a:lnTo>
                  <a:lnTo>
                    <a:pt x="117" y="105"/>
                  </a:lnTo>
                  <a:lnTo>
                    <a:pt x="102" y="88"/>
                  </a:lnTo>
                  <a:lnTo>
                    <a:pt x="93" y="68"/>
                  </a:lnTo>
                  <a:lnTo>
                    <a:pt x="88" y="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D8ECE66D-D8CD-48F9-9459-F746EE62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98" y="3929038"/>
              <a:ext cx="120650" cy="249238"/>
            </a:xfrm>
            <a:custGeom>
              <a:avLst/>
              <a:gdLst>
                <a:gd name="T0" fmla="*/ 0 w 76"/>
                <a:gd name="T1" fmla="*/ 86 h 157"/>
                <a:gd name="T2" fmla="*/ 7 w 76"/>
                <a:gd name="T3" fmla="*/ 108 h 157"/>
                <a:gd name="T4" fmla="*/ 18 w 76"/>
                <a:gd name="T5" fmla="*/ 128 h 157"/>
                <a:gd name="T6" fmla="*/ 34 w 76"/>
                <a:gd name="T7" fmla="*/ 143 h 157"/>
                <a:gd name="T8" fmla="*/ 54 w 76"/>
                <a:gd name="T9" fmla="*/ 153 h 157"/>
                <a:gd name="T10" fmla="*/ 76 w 76"/>
                <a:gd name="T11" fmla="*/ 157 h 157"/>
                <a:gd name="T12" fmla="*/ 59 w 76"/>
                <a:gd name="T13" fmla="*/ 0 h 157"/>
                <a:gd name="T14" fmla="*/ 38 w 76"/>
                <a:gd name="T15" fmla="*/ 9 h 157"/>
                <a:gd name="T16" fmla="*/ 21 w 76"/>
                <a:gd name="T17" fmla="*/ 23 h 157"/>
                <a:gd name="T18" fmla="*/ 8 w 76"/>
                <a:gd name="T19" fmla="*/ 42 h 157"/>
                <a:gd name="T20" fmla="*/ 1 w 76"/>
                <a:gd name="T21" fmla="*/ 63 h 157"/>
                <a:gd name="T22" fmla="*/ 0 w 76"/>
                <a:gd name="T23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57">
                  <a:moveTo>
                    <a:pt x="0" y="86"/>
                  </a:moveTo>
                  <a:lnTo>
                    <a:pt x="7" y="108"/>
                  </a:lnTo>
                  <a:lnTo>
                    <a:pt x="18" y="128"/>
                  </a:lnTo>
                  <a:lnTo>
                    <a:pt x="34" y="143"/>
                  </a:lnTo>
                  <a:lnTo>
                    <a:pt x="54" y="153"/>
                  </a:lnTo>
                  <a:lnTo>
                    <a:pt x="76" y="157"/>
                  </a:lnTo>
                  <a:lnTo>
                    <a:pt x="59" y="0"/>
                  </a:lnTo>
                  <a:lnTo>
                    <a:pt x="38" y="9"/>
                  </a:lnTo>
                  <a:lnTo>
                    <a:pt x="21" y="23"/>
                  </a:lnTo>
                  <a:lnTo>
                    <a:pt x="8" y="42"/>
                  </a:lnTo>
                  <a:lnTo>
                    <a:pt x="1" y="6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2" name="Tekstvak 81">
            <a:extLst>
              <a:ext uri="{FF2B5EF4-FFF2-40B4-BE49-F238E27FC236}">
                <a16:creationId xmlns:a16="http://schemas.microsoft.com/office/drawing/2014/main" id="{633DF6EE-873E-47EB-9C20-7EB70C985EA4}"/>
              </a:ext>
            </a:extLst>
          </p:cNvPr>
          <p:cNvSpPr txBox="1"/>
          <p:nvPr/>
        </p:nvSpPr>
        <p:spPr>
          <a:xfrm>
            <a:off x="5325392" y="1257261"/>
            <a:ext cx="3531016" cy="335130"/>
          </a:xfrm>
          <a:prstGeom prst="rect">
            <a:avLst/>
          </a:prstGeom>
          <a:noFill/>
        </p:spPr>
        <p:txBody>
          <a:bodyPr wrap="square" lIns="107942" tIns="0" rIns="0" bIns="0" rtlCol="0" anchor="ctr">
            <a:noAutofit/>
          </a:bodyPr>
          <a:lstStyle/>
          <a:p>
            <a:r>
              <a:rPr lang="nl-NL" sz="700" b="1" dirty="0">
                <a:solidFill>
                  <a:schemeClr val="tx2"/>
                </a:solidFill>
              </a:rPr>
              <a:t>VG/belasting, BMI, RR, Lipiden, MDRD</a:t>
            </a: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D716F638-1A8B-4A02-ACB2-1D25E7F26FB7}"/>
              </a:ext>
            </a:extLst>
          </p:cNvPr>
          <p:cNvSpPr txBox="1"/>
          <p:nvPr/>
        </p:nvSpPr>
        <p:spPr>
          <a:xfrm>
            <a:off x="6204489" y="1801558"/>
            <a:ext cx="2883787" cy="335130"/>
          </a:xfrm>
          <a:prstGeom prst="rect">
            <a:avLst/>
          </a:prstGeom>
          <a:noFill/>
        </p:spPr>
        <p:txBody>
          <a:bodyPr wrap="square" lIns="107942" tIns="0" rIns="0" bIns="0" rtlCol="0" anchor="ctr">
            <a:noAutofit/>
          </a:bodyPr>
          <a:lstStyle/>
          <a:p>
            <a:r>
              <a:rPr lang="nl-NL" sz="700" b="1" dirty="0">
                <a:solidFill>
                  <a:schemeClr val="tx2"/>
                </a:solidFill>
              </a:rPr>
              <a:t>Kennis,</a:t>
            </a:r>
            <a:br>
              <a:rPr lang="nl-NL" sz="700" b="1" dirty="0">
                <a:solidFill>
                  <a:schemeClr val="tx2"/>
                </a:solidFill>
              </a:rPr>
            </a:br>
            <a:r>
              <a:rPr lang="nl-NL" sz="700" b="1" dirty="0">
                <a:solidFill>
                  <a:schemeClr val="tx2"/>
                </a:solidFill>
              </a:rPr>
              <a:t>Gedragsverandering, Zelfmanagement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F7F710C8-A53B-4A1D-818E-908B19C5DC79}"/>
              </a:ext>
            </a:extLst>
          </p:cNvPr>
          <p:cNvSpPr txBox="1"/>
          <p:nvPr/>
        </p:nvSpPr>
        <p:spPr>
          <a:xfrm>
            <a:off x="5843740" y="3169723"/>
            <a:ext cx="2883787" cy="335130"/>
          </a:xfrm>
          <a:prstGeom prst="rect">
            <a:avLst/>
          </a:prstGeom>
          <a:noFill/>
        </p:spPr>
        <p:txBody>
          <a:bodyPr wrap="square" lIns="107942" tIns="0" rIns="0" bIns="0" rtlCol="0" anchor="ctr">
            <a:noAutofit/>
          </a:bodyPr>
          <a:lstStyle/>
          <a:p>
            <a:r>
              <a:rPr lang="nl-NL" sz="700" b="1" dirty="0">
                <a:solidFill>
                  <a:schemeClr val="tx2"/>
                </a:solidFill>
              </a:rPr>
              <a:t>Zelfredzaamheid, Doelen 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E1A55345-F896-45FB-A18F-7BF76A1E4322}"/>
              </a:ext>
            </a:extLst>
          </p:cNvPr>
          <p:cNvSpPr txBox="1"/>
          <p:nvPr/>
        </p:nvSpPr>
        <p:spPr>
          <a:xfrm>
            <a:off x="-7377" y="3188385"/>
            <a:ext cx="3314120" cy="335130"/>
          </a:xfrm>
          <a:prstGeom prst="rect">
            <a:avLst/>
          </a:prstGeom>
          <a:noFill/>
        </p:spPr>
        <p:txBody>
          <a:bodyPr wrap="square" lIns="107942" tIns="0" rIns="107942" bIns="0" rtlCol="0" anchor="ctr">
            <a:noAutofit/>
          </a:bodyPr>
          <a:lstStyle/>
          <a:p>
            <a:pPr algn="r"/>
            <a:r>
              <a:rPr lang="nl-NL" sz="700" b="1" dirty="0">
                <a:solidFill>
                  <a:schemeClr val="tx2"/>
                </a:solidFill>
              </a:rPr>
              <a:t>Stoppen met roken,</a:t>
            </a:r>
            <a:br>
              <a:rPr lang="nl-NL" sz="700" b="1" dirty="0">
                <a:solidFill>
                  <a:schemeClr val="tx2"/>
                </a:solidFill>
              </a:rPr>
            </a:br>
            <a:r>
              <a:rPr lang="nl-NL" sz="700" b="1" dirty="0">
                <a:solidFill>
                  <a:schemeClr val="tx2"/>
                </a:solidFill>
              </a:rPr>
              <a:t>Voldoende bewegen, Gezonde voeding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7052E32E-303A-4E4C-AF6D-F9463B538DFE}"/>
              </a:ext>
            </a:extLst>
          </p:cNvPr>
          <p:cNvGrpSpPr/>
          <p:nvPr/>
        </p:nvGrpSpPr>
        <p:grpSpPr>
          <a:xfrm>
            <a:off x="4807247" y="1166802"/>
            <a:ext cx="532538" cy="532747"/>
            <a:chOff x="4807247" y="1166802"/>
            <a:chExt cx="532538" cy="532747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032B7EB1-A647-41B4-B364-464E8AE36C87}"/>
                </a:ext>
              </a:extLst>
            </p:cNvPr>
            <p:cNvSpPr/>
            <p:nvPr/>
          </p:nvSpPr>
          <p:spPr>
            <a:xfrm>
              <a:off x="4807247" y="1166802"/>
              <a:ext cx="532538" cy="5327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4" tIns="34270" rIns="68544" bIns="34270" rtlCol="0" anchor="ctr"/>
            <a:lstStyle/>
            <a:p>
              <a:pPr algn="ctr"/>
              <a:endParaRPr lang="nl-NL"/>
            </a:p>
          </p:txBody>
        </p: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7A1EECEA-AD67-4790-BC99-1ABFCB3C75D2}"/>
                </a:ext>
              </a:extLst>
            </p:cNvPr>
            <p:cNvGrpSpPr/>
            <p:nvPr/>
          </p:nvGrpSpPr>
          <p:grpSpPr>
            <a:xfrm>
              <a:off x="4994406" y="1320105"/>
              <a:ext cx="163552" cy="226950"/>
              <a:chOff x="2513013" y="3679826"/>
              <a:chExt cx="442913" cy="614363"/>
            </a:xfrm>
            <a:solidFill>
              <a:schemeClr val="bg1"/>
            </a:solidFill>
          </p:grpSpPr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43A82484-4BBE-4C49-A15E-4BF332FB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013" y="3759201"/>
                <a:ext cx="442913" cy="534988"/>
              </a:xfrm>
              <a:custGeom>
                <a:avLst/>
                <a:gdLst>
                  <a:gd name="T0" fmla="*/ 35 w 279"/>
                  <a:gd name="T1" fmla="*/ 0 h 337"/>
                  <a:gd name="T2" fmla="*/ 71 w 279"/>
                  <a:gd name="T3" fmla="*/ 0 h 337"/>
                  <a:gd name="T4" fmla="*/ 46 w 279"/>
                  <a:gd name="T5" fmla="*/ 38 h 337"/>
                  <a:gd name="T6" fmla="*/ 33 w 279"/>
                  <a:gd name="T7" fmla="*/ 38 h 337"/>
                  <a:gd name="T8" fmla="*/ 33 w 279"/>
                  <a:gd name="T9" fmla="*/ 300 h 337"/>
                  <a:gd name="T10" fmla="*/ 245 w 279"/>
                  <a:gd name="T11" fmla="*/ 300 h 337"/>
                  <a:gd name="T12" fmla="*/ 245 w 279"/>
                  <a:gd name="T13" fmla="*/ 38 h 337"/>
                  <a:gd name="T14" fmla="*/ 232 w 279"/>
                  <a:gd name="T15" fmla="*/ 38 h 337"/>
                  <a:gd name="T16" fmla="*/ 208 w 279"/>
                  <a:gd name="T17" fmla="*/ 0 h 337"/>
                  <a:gd name="T18" fmla="*/ 244 w 279"/>
                  <a:gd name="T19" fmla="*/ 0 h 337"/>
                  <a:gd name="T20" fmla="*/ 257 w 279"/>
                  <a:gd name="T21" fmla="*/ 3 h 337"/>
                  <a:gd name="T22" fmla="*/ 269 w 279"/>
                  <a:gd name="T23" fmla="*/ 11 h 337"/>
                  <a:gd name="T24" fmla="*/ 276 w 279"/>
                  <a:gd name="T25" fmla="*/ 21 h 337"/>
                  <a:gd name="T26" fmla="*/ 279 w 279"/>
                  <a:gd name="T27" fmla="*/ 34 h 337"/>
                  <a:gd name="T28" fmla="*/ 279 w 279"/>
                  <a:gd name="T29" fmla="*/ 303 h 337"/>
                  <a:gd name="T30" fmla="*/ 276 w 279"/>
                  <a:gd name="T31" fmla="*/ 317 h 337"/>
                  <a:gd name="T32" fmla="*/ 269 w 279"/>
                  <a:gd name="T33" fmla="*/ 328 h 337"/>
                  <a:gd name="T34" fmla="*/ 257 w 279"/>
                  <a:gd name="T35" fmla="*/ 334 h 337"/>
                  <a:gd name="T36" fmla="*/ 244 w 279"/>
                  <a:gd name="T37" fmla="*/ 337 h 337"/>
                  <a:gd name="T38" fmla="*/ 35 w 279"/>
                  <a:gd name="T39" fmla="*/ 337 h 337"/>
                  <a:gd name="T40" fmla="*/ 22 w 279"/>
                  <a:gd name="T41" fmla="*/ 334 h 337"/>
                  <a:gd name="T42" fmla="*/ 10 w 279"/>
                  <a:gd name="T43" fmla="*/ 328 h 337"/>
                  <a:gd name="T44" fmla="*/ 3 w 279"/>
                  <a:gd name="T45" fmla="*/ 317 h 337"/>
                  <a:gd name="T46" fmla="*/ 0 w 279"/>
                  <a:gd name="T47" fmla="*/ 303 h 337"/>
                  <a:gd name="T48" fmla="*/ 0 w 279"/>
                  <a:gd name="T49" fmla="*/ 34 h 337"/>
                  <a:gd name="T50" fmla="*/ 3 w 279"/>
                  <a:gd name="T51" fmla="*/ 21 h 337"/>
                  <a:gd name="T52" fmla="*/ 10 w 279"/>
                  <a:gd name="T53" fmla="*/ 11 h 337"/>
                  <a:gd name="T54" fmla="*/ 22 w 279"/>
                  <a:gd name="T55" fmla="*/ 3 h 337"/>
                  <a:gd name="T56" fmla="*/ 35 w 279"/>
                  <a:gd name="T5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9" h="337">
                    <a:moveTo>
                      <a:pt x="35" y="0"/>
                    </a:moveTo>
                    <a:lnTo>
                      <a:pt x="71" y="0"/>
                    </a:lnTo>
                    <a:lnTo>
                      <a:pt x="46" y="38"/>
                    </a:lnTo>
                    <a:lnTo>
                      <a:pt x="33" y="38"/>
                    </a:lnTo>
                    <a:lnTo>
                      <a:pt x="33" y="300"/>
                    </a:lnTo>
                    <a:lnTo>
                      <a:pt x="245" y="300"/>
                    </a:lnTo>
                    <a:lnTo>
                      <a:pt x="245" y="38"/>
                    </a:lnTo>
                    <a:lnTo>
                      <a:pt x="232" y="38"/>
                    </a:lnTo>
                    <a:lnTo>
                      <a:pt x="208" y="0"/>
                    </a:lnTo>
                    <a:lnTo>
                      <a:pt x="244" y="0"/>
                    </a:lnTo>
                    <a:lnTo>
                      <a:pt x="257" y="3"/>
                    </a:lnTo>
                    <a:lnTo>
                      <a:pt x="269" y="11"/>
                    </a:lnTo>
                    <a:lnTo>
                      <a:pt x="276" y="21"/>
                    </a:lnTo>
                    <a:lnTo>
                      <a:pt x="279" y="34"/>
                    </a:lnTo>
                    <a:lnTo>
                      <a:pt x="279" y="303"/>
                    </a:lnTo>
                    <a:lnTo>
                      <a:pt x="276" y="317"/>
                    </a:lnTo>
                    <a:lnTo>
                      <a:pt x="269" y="328"/>
                    </a:lnTo>
                    <a:lnTo>
                      <a:pt x="257" y="334"/>
                    </a:lnTo>
                    <a:lnTo>
                      <a:pt x="244" y="337"/>
                    </a:lnTo>
                    <a:lnTo>
                      <a:pt x="35" y="337"/>
                    </a:lnTo>
                    <a:lnTo>
                      <a:pt x="22" y="334"/>
                    </a:lnTo>
                    <a:lnTo>
                      <a:pt x="10" y="328"/>
                    </a:lnTo>
                    <a:lnTo>
                      <a:pt x="3" y="317"/>
                    </a:lnTo>
                    <a:lnTo>
                      <a:pt x="0" y="303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10" y="11"/>
                    </a:lnTo>
                    <a:lnTo>
                      <a:pt x="22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0DAC83B3-2073-467F-88EE-616C79B7D3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3026" y="3679826"/>
                <a:ext cx="242888" cy="155575"/>
              </a:xfrm>
              <a:custGeom>
                <a:avLst/>
                <a:gdLst>
                  <a:gd name="T0" fmla="*/ 76 w 153"/>
                  <a:gd name="T1" fmla="*/ 19 h 98"/>
                  <a:gd name="T2" fmla="*/ 73 w 153"/>
                  <a:gd name="T3" fmla="*/ 21 h 98"/>
                  <a:gd name="T4" fmla="*/ 70 w 153"/>
                  <a:gd name="T5" fmla="*/ 22 h 98"/>
                  <a:gd name="T6" fmla="*/ 68 w 153"/>
                  <a:gd name="T7" fmla="*/ 24 h 98"/>
                  <a:gd name="T8" fmla="*/ 67 w 153"/>
                  <a:gd name="T9" fmla="*/ 27 h 98"/>
                  <a:gd name="T10" fmla="*/ 66 w 153"/>
                  <a:gd name="T11" fmla="*/ 30 h 98"/>
                  <a:gd name="T12" fmla="*/ 67 w 153"/>
                  <a:gd name="T13" fmla="*/ 33 h 98"/>
                  <a:gd name="T14" fmla="*/ 68 w 153"/>
                  <a:gd name="T15" fmla="*/ 37 h 98"/>
                  <a:gd name="T16" fmla="*/ 70 w 153"/>
                  <a:gd name="T17" fmla="*/ 39 h 98"/>
                  <a:gd name="T18" fmla="*/ 73 w 153"/>
                  <a:gd name="T19" fmla="*/ 40 h 98"/>
                  <a:gd name="T20" fmla="*/ 76 w 153"/>
                  <a:gd name="T21" fmla="*/ 41 h 98"/>
                  <a:gd name="T22" fmla="*/ 80 w 153"/>
                  <a:gd name="T23" fmla="*/ 40 h 98"/>
                  <a:gd name="T24" fmla="*/ 83 w 153"/>
                  <a:gd name="T25" fmla="*/ 39 h 98"/>
                  <a:gd name="T26" fmla="*/ 85 w 153"/>
                  <a:gd name="T27" fmla="*/ 37 h 98"/>
                  <a:gd name="T28" fmla="*/ 86 w 153"/>
                  <a:gd name="T29" fmla="*/ 33 h 98"/>
                  <a:gd name="T30" fmla="*/ 87 w 153"/>
                  <a:gd name="T31" fmla="*/ 30 h 98"/>
                  <a:gd name="T32" fmla="*/ 86 w 153"/>
                  <a:gd name="T33" fmla="*/ 27 h 98"/>
                  <a:gd name="T34" fmla="*/ 85 w 153"/>
                  <a:gd name="T35" fmla="*/ 24 h 98"/>
                  <a:gd name="T36" fmla="*/ 83 w 153"/>
                  <a:gd name="T37" fmla="*/ 22 h 98"/>
                  <a:gd name="T38" fmla="*/ 80 w 153"/>
                  <a:gd name="T39" fmla="*/ 21 h 98"/>
                  <a:gd name="T40" fmla="*/ 76 w 153"/>
                  <a:gd name="T41" fmla="*/ 19 h 98"/>
                  <a:gd name="T42" fmla="*/ 76 w 153"/>
                  <a:gd name="T43" fmla="*/ 0 h 98"/>
                  <a:gd name="T44" fmla="*/ 88 w 153"/>
                  <a:gd name="T45" fmla="*/ 2 h 98"/>
                  <a:gd name="T46" fmla="*/ 98 w 153"/>
                  <a:gd name="T47" fmla="*/ 9 h 98"/>
                  <a:gd name="T48" fmla="*/ 105 w 153"/>
                  <a:gd name="T49" fmla="*/ 18 h 98"/>
                  <a:gd name="T50" fmla="*/ 107 w 153"/>
                  <a:gd name="T51" fmla="*/ 30 h 98"/>
                  <a:gd name="T52" fmla="*/ 108 w 153"/>
                  <a:gd name="T53" fmla="*/ 30 h 98"/>
                  <a:gd name="T54" fmla="*/ 121 w 153"/>
                  <a:gd name="T55" fmla="*/ 50 h 98"/>
                  <a:gd name="T56" fmla="*/ 146 w 153"/>
                  <a:gd name="T57" fmla="*/ 88 h 98"/>
                  <a:gd name="T58" fmla="*/ 153 w 153"/>
                  <a:gd name="T59" fmla="*/ 97 h 98"/>
                  <a:gd name="T60" fmla="*/ 76 w 153"/>
                  <a:gd name="T61" fmla="*/ 98 h 98"/>
                  <a:gd name="T62" fmla="*/ 0 w 153"/>
                  <a:gd name="T63" fmla="*/ 97 h 98"/>
                  <a:gd name="T64" fmla="*/ 7 w 153"/>
                  <a:gd name="T65" fmla="*/ 88 h 98"/>
                  <a:gd name="T66" fmla="*/ 32 w 153"/>
                  <a:gd name="T67" fmla="*/ 50 h 98"/>
                  <a:gd name="T68" fmla="*/ 45 w 153"/>
                  <a:gd name="T69" fmla="*/ 30 h 98"/>
                  <a:gd name="T70" fmla="*/ 46 w 153"/>
                  <a:gd name="T71" fmla="*/ 30 h 98"/>
                  <a:gd name="T72" fmla="*/ 48 w 153"/>
                  <a:gd name="T73" fmla="*/ 18 h 98"/>
                  <a:gd name="T74" fmla="*/ 55 w 153"/>
                  <a:gd name="T75" fmla="*/ 9 h 98"/>
                  <a:gd name="T76" fmla="*/ 65 w 153"/>
                  <a:gd name="T77" fmla="*/ 2 h 98"/>
                  <a:gd name="T78" fmla="*/ 76 w 153"/>
                  <a:gd name="T7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3" h="98">
                    <a:moveTo>
                      <a:pt x="76" y="19"/>
                    </a:moveTo>
                    <a:lnTo>
                      <a:pt x="73" y="21"/>
                    </a:lnTo>
                    <a:lnTo>
                      <a:pt x="70" y="22"/>
                    </a:lnTo>
                    <a:lnTo>
                      <a:pt x="68" y="24"/>
                    </a:lnTo>
                    <a:lnTo>
                      <a:pt x="67" y="27"/>
                    </a:lnTo>
                    <a:lnTo>
                      <a:pt x="66" y="30"/>
                    </a:lnTo>
                    <a:lnTo>
                      <a:pt x="67" y="33"/>
                    </a:lnTo>
                    <a:lnTo>
                      <a:pt x="68" y="37"/>
                    </a:lnTo>
                    <a:lnTo>
                      <a:pt x="70" y="39"/>
                    </a:lnTo>
                    <a:lnTo>
                      <a:pt x="73" y="40"/>
                    </a:lnTo>
                    <a:lnTo>
                      <a:pt x="76" y="41"/>
                    </a:lnTo>
                    <a:lnTo>
                      <a:pt x="80" y="40"/>
                    </a:lnTo>
                    <a:lnTo>
                      <a:pt x="83" y="39"/>
                    </a:lnTo>
                    <a:lnTo>
                      <a:pt x="85" y="37"/>
                    </a:lnTo>
                    <a:lnTo>
                      <a:pt x="86" y="33"/>
                    </a:lnTo>
                    <a:lnTo>
                      <a:pt x="87" y="30"/>
                    </a:lnTo>
                    <a:lnTo>
                      <a:pt x="86" y="27"/>
                    </a:lnTo>
                    <a:lnTo>
                      <a:pt x="85" y="24"/>
                    </a:lnTo>
                    <a:lnTo>
                      <a:pt x="83" y="22"/>
                    </a:lnTo>
                    <a:lnTo>
                      <a:pt x="80" y="21"/>
                    </a:lnTo>
                    <a:lnTo>
                      <a:pt x="76" y="19"/>
                    </a:lnTo>
                    <a:close/>
                    <a:moveTo>
                      <a:pt x="76" y="0"/>
                    </a:moveTo>
                    <a:lnTo>
                      <a:pt x="88" y="2"/>
                    </a:lnTo>
                    <a:lnTo>
                      <a:pt x="98" y="9"/>
                    </a:lnTo>
                    <a:lnTo>
                      <a:pt x="105" y="18"/>
                    </a:lnTo>
                    <a:lnTo>
                      <a:pt x="107" y="30"/>
                    </a:lnTo>
                    <a:lnTo>
                      <a:pt x="108" y="30"/>
                    </a:lnTo>
                    <a:lnTo>
                      <a:pt x="121" y="50"/>
                    </a:lnTo>
                    <a:lnTo>
                      <a:pt x="146" y="88"/>
                    </a:lnTo>
                    <a:lnTo>
                      <a:pt x="153" y="97"/>
                    </a:lnTo>
                    <a:lnTo>
                      <a:pt x="76" y="98"/>
                    </a:lnTo>
                    <a:lnTo>
                      <a:pt x="0" y="97"/>
                    </a:lnTo>
                    <a:lnTo>
                      <a:pt x="7" y="88"/>
                    </a:lnTo>
                    <a:lnTo>
                      <a:pt x="32" y="50"/>
                    </a:lnTo>
                    <a:lnTo>
                      <a:pt x="45" y="30"/>
                    </a:lnTo>
                    <a:lnTo>
                      <a:pt x="46" y="30"/>
                    </a:lnTo>
                    <a:lnTo>
                      <a:pt x="48" y="18"/>
                    </a:lnTo>
                    <a:lnTo>
                      <a:pt x="55" y="9"/>
                    </a:lnTo>
                    <a:lnTo>
                      <a:pt x="65" y="2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DA34D265-CA92-4A7B-8A42-F2E2BB0F4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088" y="3906838"/>
                <a:ext cx="165100" cy="47625"/>
              </a:xfrm>
              <a:custGeom>
                <a:avLst/>
                <a:gdLst>
                  <a:gd name="T0" fmla="*/ 14 w 104"/>
                  <a:gd name="T1" fmla="*/ 0 h 30"/>
                  <a:gd name="T2" fmla="*/ 90 w 104"/>
                  <a:gd name="T3" fmla="*/ 0 h 30"/>
                  <a:gd name="T4" fmla="*/ 94 w 104"/>
                  <a:gd name="T5" fmla="*/ 1 h 30"/>
                  <a:gd name="T6" fmla="*/ 99 w 104"/>
                  <a:gd name="T7" fmla="*/ 3 h 30"/>
                  <a:gd name="T8" fmla="*/ 101 w 104"/>
                  <a:gd name="T9" fmla="*/ 6 h 30"/>
                  <a:gd name="T10" fmla="*/ 103 w 104"/>
                  <a:gd name="T11" fmla="*/ 9 h 30"/>
                  <a:gd name="T12" fmla="*/ 104 w 104"/>
                  <a:gd name="T13" fmla="*/ 14 h 30"/>
                  <a:gd name="T14" fmla="*/ 104 w 104"/>
                  <a:gd name="T15" fmla="*/ 16 h 30"/>
                  <a:gd name="T16" fmla="*/ 103 w 104"/>
                  <a:gd name="T17" fmla="*/ 20 h 30"/>
                  <a:gd name="T18" fmla="*/ 101 w 104"/>
                  <a:gd name="T19" fmla="*/ 25 h 30"/>
                  <a:gd name="T20" fmla="*/ 99 w 104"/>
                  <a:gd name="T21" fmla="*/ 28 h 30"/>
                  <a:gd name="T22" fmla="*/ 94 w 104"/>
                  <a:gd name="T23" fmla="*/ 30 h 30"/>
                  <a:gd name="T24" fmla="*/ 90 w 104"/>
                  <a:gd name="T25" fmla="*/ 30 h 30"/>
                  <a:gd name="T26" fmla="*/ 14 w 104"/>
                  <a:gd name="T27" fmla="*/ 30 h 30"/>
                  <a:gd name="T28" fmla="*/ 10 w 104"/>
                  <a:gd name="T29" fmla="*/ 30 h 30"/>
                  <a:gd name="T30" fmla="*/ 6 w 104"/>
                  <a:gd name="T31" fmla="*/ 28 h 30"/>
                  <a:gd name="T32" fmla="*/ 2 w 104"/>
                  <a:gd name="T33" fmla="*/ 25 h 30"/>
                  <a:gd name="T34" fmla="*/ 0 w 104"/>
                  <a:gd name="T35" fmla="*/ 20 h 30"/>
                  <a:gd name="T36" fmla="*/ 0 w 104"/>
                  <a:gd name="T37" fmla="*/ 16 h 30"/>
                  <a:gd name="T38" fmla="*/ 0 w 104"/>
                  <a:gd name="T39" fmla="*/ 14 h 30"/>
                  <a:gd name="T40" fmla="*/ 0 w 104"/>
                  <a:gd name="T41" fmla="*/ 9 h 30"/>
                  <a:gd name="T42" fmla="*/ 2 w 104"/>
                  <a:gd name="T43" fmla="*/ 6 h 30"/>
                  <a:gd name="T44" fmla="*/ 6 w 104"/>
                  <a:gd name="T45" fmla="*/ 3 h 30"/>
                  <a:gd name="T46" fmla="*/ 10 w 104"/>
                  <a:gd name="T47" fmla="*/ 1 h 30"/>
                  <a:gd name="T48" fmla="*/ 14 w 104"/>
                  <a:gd name="T4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30">
                    <a:moveTo>
                      <a:pt x="14" y="0"/>
                    </a:moveTo>
                    <a:lnTo>
                      <a:pt x="90" y="0"/>
                    </a:lnTo>
                    <a:lnTo>
                      <a:pt x="94" y="1"/>
                    </a:lnTo>
                    <a:lnTo>
                      <a:pt x="99" y="3"/>
                    </a:lnTo>
                    <a:lnTo>
                      <a:pt x="101" y="6"/>
                    </a:lnTo>
                    <a:lnTo>
                      <a:pt x="103" y="9"/>
                    </a:lnTo>
                    <a:lnTo>
                      <a:pt x="104" y="14"/>
                    </a:lnTo>
                    <a:lnTo>
                      <a:pt x="104" y="16"/>
                    </a:lnTo>
                    <a:lnTo>
                      <a:pt x="103" y="20"/>
                    </a:lnTo>
                    <a:lnTo>
                      <a:pt x="101" y="25"/>
                    </a:lnTo>
                    <a:lnTo>
                      <a:pt x="99" y="28"/>
                    </a:lnTo>
                    <a:lnTo>
                      <a:pt x="94" y="30"/>
                    </a:lnTo>
                    <a:lnTo>
                      <a:pt x="90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6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>
                <a:extLst>
                  <a:ext uri="{FF2B5EF4-FFF2-40B4-BE49-F238E27FC236}">
                    <a16:creationId xmlns:a16="http://schemas.microsoft.com/office/drawing/2014/main" id="{788B3043-886D-4419-8564-1425AD787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088" y="4002088"/>
                <a:ext cx="261938" cy="49213"/>
              </a:xfrm>
              <a:custGeom>
                <a:avLst/>
                <a:gdLst>
                  <a:gd name="T0" fmla="*/ 14 w 165"/>
                  <a:gd name="T1" fmla="*/ 0 h 31"/>
                  <a:gd name="T2" fmla="*/ 151 w 165"/>
                  <a:gd name="T3" fmla="*/ 0 h 31"/>
                  <a:gd name="T4" fmla="*/ 155 w 165"/>
                  <a:gd name="T5" fmla="*/ 1 h 31"/>
                  <a:gd name="T6" fmla="*/ 159 w 165"/>
                  <a:gd name="T7" fmla="*/ 4 h 31"/>
                  <a:gd name="T8" fmla="*/ 163 w 165"/>
                  <a:gd name="T9" fmla="*/ 7 h 31"/>
                  <a:gd name="T10" fmla="*/ 165 w 165"/>
                  <a:gd name="T11" fmla="*/ 10 h 31"/>
                  <a:gd name="T12" fmla="*/ 165 w 165"/>
                  <a:gd name="T13" fmla="*/ 14 h 31"/>
                  <a:gd name="T14" fmla="*/ 165 w 165"/>
                  <a:gd name="T15" fmla="*/ 17 h 31"/>
                  <a:gd name="T16" fmla="*/ 165 w 165"/>
                  <a:gd name="T17" fmla="*/ 21 h 31"/>
                  <a:gd name="T18" fmla="*/ 163 w 165"/>
                  <a:gd name="T19" fmla="*/ 25 h 31"/>
                  <a:gd name="T20" fmla="*/ 159 w 165"/>
                  <a:gd name="T21" fmla="*/ 28 h 31"/>
                  <a:gd name="T22" fmla="*/ 155 w 165"/>
                  <a:gd name="T23" fmla="*/ 31 h 31"/>
                  <a:gd name="T24" fmla="*/ 151 w 165"/>
                  <a:gd name="T25" fmla="*/ 31 h 31"/>
                  <a:gd name="T26" fmla="*/ 14 w 165"/>
                  <a:gd name="T27" fmla="*/ 31 h 31"/>
                  <a:gd name="T28" fmla="*/ 10 w 165"/>
                  <a:gd name="T29" fmla="*/ 31 h 31"/>
                  <a:gd name="T30" fmla="*/ 6 w 165"/>
                  <a:gd name="T31" fmla="*/ 28 h 31"/>
                  <a:gd name="T32" fmla="*/ 2 w 165"/>
                  <a:gd name="T33" fmla="*/ 25 h 31"/>
                  <a:gd name="T34" fmla="*/ 0 w 165"/>
                  <a:gd name="T35" fmla="*/ 21 h 31"/>
                  <a:gd name="T36" fmla="*/ 0 w 165"/>
                  <a:gd name="T37" fmla="*/ 17 h 31"/>
                  <a:gd name="T38" fmla="*/ 0 w 165"/>
                  <a:gd name="T39" fmla="*/ 14 h 31"/>
                  <a:gd name="T40" fmla="*/ 0 w 165"/>
                  <a:gd name="T41" fmla="*/ 10 h 31"/>
                  <a:gd name="T42" fmla="*/ 2 w 165"/>
                  <a:gd name="T43" fmla="*/ 7 h 31"/>
                  <a:gd name="T44" fmla="*/ 6 w 165"/>
                  <a:gd name="T45" fmla="*/ 4 h 31"/>
                  <a:gd name="T46" fmla="*/ 10 w 165"/>
                  <a:gd name="T47" fmla="*/ 1 h 31"/>
                  <a:gd name="T48" fmla="*/ 14 w 165"/>
                  <a:gd name="T4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31">
                    <a:moveTo>
                      <a:pt x="14" y="0"/>
                    </a:moveTo>
                    <a:lnTo>
                      <a:pt x="151" y="0"/>
                    </a:lnTo>
                    <a:lnTo>
                      <a:pt x="155" y="1"/>
                    </a:lnTo>
                    <a:lnTo>
                      <a:pt x="159" y="4"/>
                    </a:lnTo>
                    <a:lnTo>
                      <a:pt x="163" y="7"/>
                    </a:lnTo>
                    <a:lnTo>
                      <a:pt x="165" y="10"/>
                    </a:lnTo>
                    <a:lnTo>
                      <a:pt x="165" y="14"/>
                    </a:lnTo>
                    <a:lnTo>
                      <a:pt x="165" y="17"/>
                    </a:lnTo>
                    <a:lnTo>
                      <a:pt x="165" y="21"/>
                    </a:lnTo>
                    <a:lnTo>
                      <a:pt x="163" y="25"/>
                    </a:lnTo>
                    <a:lnTo>
                      <a:pt x="159" y="28"/>
                    </a:lnTo>
                    <a:lnTo>
                      <a:pt x="155" y="31"/>
                    </a:lnTo>
                    <a:lnTo>
                      <a:pt x="151" y="31"/>
                    </a:lnTo>
                    <a:lnTo>
                      <a:pt x="14" y="31"/>
                    </a:lnTo>
                    <a:lnTo>
                      <a:pt x="10" y="31"/>
                    </a:lnTo>
                    <a:lnTo>
                      <a:pt x="6" y="28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>
                <a:extLst>
                  <a:ext uri="{FF2B5EF4-FFF2-40B4-BE49-F238E27FC236}">
                    <a16:creationId xmlns:a16="http://schemas.microsoft.com/office/drawing/2014/main" id="{B5FD9C34-F355-4389-A339-D5DE10DA1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088" y="4100513"/>
                <a:ext cx="261938" cy="47625"/>
              </a:xfrm>
              <a:custGeom>
                <a:avLst/>
                <a:gdLst>
                  <a:gd name="T0" fmla="*/ 14 w 165"/>
                  <a:gd name="T1" fmla="*/ 0 h 30"/>
                  <a:gd name="T2" fmla="*/ 151 w 165"/>
                  <a:gd name="T3" fmla="*/ 0 h 30"/>
                  <a:gd name="T4" fmla="*/ 155 w 165"/>
                  <a:gd name="T5" fmla="*/ 0 h 30"/>
                  <a:gd name="T6" fmla="*/ 159 w 165"/>
                  <a:gd name="T7" fmla="*/ 2 h 30"/>
                  <a:gd name="T8" fmla="*/ 163 w 165"/>
                  <a:gd name="T9" fmla="*/ 5 h 30"/>
                  <a:gd name="T10" fmla="*/ 165 w 165"/>
                  <a:gd name="T11" fmla="*/ 9 h 30"/>
                  <a:gd name="T12" fmla="*/ 165 w 165"/>
                  <a:gd name="T13" fmla="*/ 14 h 30"/>
                  <a:gd name="T14" fmla="*/ 165 w 165"/>
                  <a:gd name="T15" fmla="*/ 15 h 30"/>
                  <a:gd name="T16" fmla="*/ 165 w 165"/>
                  <a:gd name="T17" fmla="*/ 21 h 30"/>
                  <a:gd name="T18" fmla="*/ 163 w 165"/>
                  <a:gd name="T19" fmla="*/ 24 h 30"/>
                  <a:gd name="T20" fmla="*/ 159 w 165"/>
                  <a:gd name="T21" fmla="*/ 27 h 30"/>
                  <a:gd name="T22" fmla="*/ 155 w 165"/>
                  <a:gd name="T23" fmla="*/ 29 h 30"/>
                  <a:gd name="T24" fmla="*/ 151 w 165"/>
                  <a:gd name="T25" fmla="*/ 30 h 30"/>
                  <a:gd name="T26" fmla="*/ 14 w 165"/>
                  <a:gd name="T27" fmla="*/ 30 h 30"/>
                  <a:gd name="T28" fmla="*/ 10 w 165"/>
                  <a:gd name="T29" fmla="*/ 29 h 30"/>
                  <a:gd name="T30" fmla="*/ 6 w 165"/>
                  <a:gd name="T31" fmla="*/ 27 h 30"/>
                  <a:gd name="T32" fmla="*/ 2 w 165"/>
                  <a:gd name="T33" fmla="*/ 24 h 30"/>
                  <a:gd name="T34" fmla="*/ 0 w 165"/>
                  <a:gd name="T35" fmla="*/ 21 h 30"/>
                  <a:gd name="T36" fmla="*/ 0 w 165"/>
                  <a:gd name="T37" fmla="*/ 15 h 30"/>
                  <a:gd name="T38" fmla="*/ 0 w 165"/>
                  <a:gd name="T39" fmla="*/ 14 h 30"/>
                  <a:gd name="T40" fmla="*/ 0 w 165"/>
                  <a:gd name="T41" fmla="*/ 9 h 30"/>
                  <a:gd name="T42" fmla="*/ 2 w 165"/>
                  <a:gd name="T43" fmla="*/ 5 h 30"/>
                  <a:gd name="T44" fmla="*/ 6 w 165"/>
                  <a:gd name="T45" fmla="*/ 2 h 30"/>
                  <a:gd name="T46" fmla="*/ 10 w 165"/>
                  <a:gd name="T47" fmla="*/ 0 h 30"/>
                  <a:gd name="T48" fmla="*/ 14 w 165"/>
                  <a:gd name="T4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30">
                    <a:moveTo>
                      <a:pt x="14" y="0"/>
                    </a:moveTo>
                    <a:lnTo>
                      <a:pt x="151" y="0"/>
                    </a:lnTo>
                    <a:lnTo>
                      <a:pt x="155" y="0"/>
                    </a:lnTo>
                    <a:lnTo>
                      <a:pt x="159" y="2"/>
                    </a:lnTo>
                    <a:lnTo>
                      <a:pt x="163" y="5"/>
                    </a:lnTo>
                    <a:lnTo>
                      <a:pt x="165" y="9"/>
                    </a:lnTo>
                    <a:lnTo>
                      <a:pt x="165" y="14"/>
                    </a:lnTo>
                    <a:lnTo>
                      <a:pt x="165" y="15"/>
                    </a:lnTo>
                    <a:lnTo>
                      <a:pt x="165" y="21"/>
                    </a:lnTo>
                    <a:lnTo>
                      <a:pt x="163" y="24"/>
                    </a:lnTo>
                    <a:lnTo>
                      <a:pt x="159" y="27"/>
                    </a:lnTo>
                    <a:lnTo>
                      <a:pt x="155" y="29"/>
                    </a:lnTo>
                    <a:lnTo>
                      <a:pt x="151" y="30"/>
                    </a:lnTo>
                    <a:lnTo>
                      <a:pt x="14" y="30"/>
                    </a:lnTo>
                    <a:lnTo>
                      <a:pt x="10" y="29"/>
                    </a:lnTo>
                    <a:lnTo>
                      <a:pt x="6" y="27"/>
                    </a:lnTo>
                    <a:lnTo>
                      <a:pt x="2" y="24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150BAFF-B077-4113-ABD2-4553065ABC11}"/>
              </a:ext>
            </a:extLst>
          </p:cNvPr>
          <p:cNvGrpSpPr/>
          <p:nvPr/>
        </p:nvGrpSpPr>
        <p:grpSpPr>
          <a:xfrm>
            <a:off x="5686344" y="1711100"/>
            <a:ext cx="532538" cy="532747"/>
            <a:chOff x="5686344" y="1711100"/>
            <a:chExt cx="532538" cy="532747"/>
          </a:xfrm>
        </p:grpSpPr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AEDEE28C-7D1F-47CD-9A98-2FC762D473C1}"/>
                </a:ext>
              </a:extLst>
            </p:cNvPr>
            <p:cNvSpPr/>
            <p:nvPr/>
          </p:nvSpPr>
          <p:spPr>
            <a:xfrm>
              <a:off x="5686344" y="1711100"/>
              <a:ext cx="532538" cy="5327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4" tIns="34270" rIns="68544" bIns="34270" rtlCol="0" anchor="ctr"/>
            <a:lstStyle/>
            <a:p>
              <a:pPr algn="ctr"/>
              <a:endParaRPr lang="nl-NL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C0D6C465-6740-42BC-B3DC-5823D55237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34512" y="1913740"/>
              <a:ext cx="228317" cy="149621"/>
            </a:xfrm>
            <a:custGeom>
              <a:avLst/>
              <a:gdLst>
                <a:gd name="T0" fmla="*/ 2064 w 3966"/>
                <a:gd name="T1" fmla="*/ 348 h 2598"/>
                <a:gd name="T2" fmla="*/ 2442 w 3966"/>
                <a:gd name="T3" fmla="*/ 606 h 2598"/>
                <a:gd name="T4" fmla="*/ 2418 w 3966"/>
                <a:gd name="T5" fmla="*/ 780 h 2598"/>
                <a:gd name="T6" fmla="*/ 2604 w 3966"/>
                <a:gd name="T7" fmla="*/ 1122 h 2598"/>
                <a:gd name="T8" fmla="*/ 2922 w 3966"/>
                <a:gd name="T9" fmla="*/ 1176 h 2598"/>
                <a:gd name="T10" fmla="*/ 3270 w 3966"/>
                <a:gd name="T11" fmla="*/ 1422 h 2598"/>
                <a:gd name="T12" fmla="*/ 3384 w 3966"/>
                <a:gd name="T13" fmla="*/ 1260 h 2598"/>
                <a:gd name="T14" fmla="*/ 3138 w 3966"/>
                <a:gd name="T15" fmla="*/ 1098 h 2598"/>
                <a:gd name="T16" fmla="*/ 3204 w 3966"/>
                <a:gd name="T17" fmla="*/ 828 h 2598"/>
                <a:gd name="T18" fmla="*/ 2934 w 3966"/>
                <a:gd name="T19" fmla="*/ 870 h 2598"/>
                <a:gd name="T20" fmla="*/ 2664 w 3966"/>
                <a:gd name="T21" fmla="*/ 906 h 2598"/>
                <a:gd name="T22" fmla="*/ 2628 w 3966"/>
                <a:gd name="T23" fmla="*/ 852 h 2598"/>
                <a:gd name="T24" fmla="*/ 2682 w 3966"/>
                <a:gd name="T25" fmla="*/ 582 h 2598"/>
                <a:gd name="T26" fmla="*/ 2346 w 3966"/>
                <a:gd name="T27" fmla="*/ 282 h 2598"/>
                <a:gd name="T28" fmla="*/ 2196 w 3966"/>
                <a:gd name="T29" fmla="*/ 72 h 2598"/>
                <a:gd name="T30" fmla="*/ 3276 w 3966"/>
                <a:gd name="T31" fmla="*/ 522 h 2598"/>
                <a:gd name="T32" fmla="*/ 3942 w 3966"/>
                <a:gd name="T33" fmla="*/ 1494 h 2598"/>
                <a:gd name="T34" fmla="*/ 3738 w 3966"/>
                <a:gd name="T35" fmla="*/ 2328 h 2598"/>
                <a:gd name="T36" fmla="*/ 2820 w 3966"/>
                <a:gd name="T37" fmla="*/ 2586 h 2598"/>
                <a:gd name="T38" fmla="*/ 3132 w 3966"/>
                <a:gd name="T39" fmla="*/ 2196 h 2598"/>
                <a:gd name="T40" fmla="*/ 3372 w 3966"/>
                <a:gd name="T41" fmla="*/ 2178 h 2598"/>
                <a:gd name="T42" fmla="*/ 3546 w 3966"/>
                <a:gd name="T43" fmla="*/ 2094 h 2598"/>
                <a:gd name="T44" fmla="*/ 3450 w 3966"/>
                <a:gd name="T45" fmla="*/ 1878 h 2598"/>
                <a:gd name="T46" fmla="*/ 3678 w 3966"/>
                <a:gd name="T47" fmla="*/ 1644 h 2598"/>
                <a:gd name="T48" fmla="*/ 3756 w 3966"/>
                <a:gd name="T49" fmla="*/ 1440 h 2598"/>
                <a:gd name="T50" fmla="*/ 3408 w 3966"/>
                <a:gd name="T51" fmla="*/ 1506 h 2598"/>
                <a:gd name="T52" fmla="*/ 3108 w 3966"/>
                <a:gd name="T53" fmla="*/ 1644 h 2598"/>
                <a:gd name="T54" fmla="*/ 2916 w 3966"/>
                <a:gd name="T55" fmla="*/ 1476 h 2598"/>
                <a:gd name="T56" fmla="*/ 2934 w 3966"/>
                <a:gd name="T57" fmla="*/ 1812 h 2598"/>
                <a:gd name="T58" fmla="*/ 3228 w 3966"/>
                <a:gd name="T59" fmla="*/ 1872 h 2598"/>
                <a:gd name="T60" fmla="*/ 2880 w 3966"/>
                <a:gd name="T61" fmla="*/ 2106 h 2598"/>
                <a:gd name="T62" fmla="*/ 2280 w 3966"/>
                <a:gd name="T63" fmla="*/ 2376 h 2598"/>
                <a:gd name="T64" fmla="*/ 1950 w 3966"/>
                <a:gd name="T65" fmla="*/ 1854 h 2598"/>
                <a:gd name="T66" fmla="*/ 2460 w 3966"/>
                <a:gd name="T67" fmla="*/ 1992 h 2598"/>
                <a:gd name="T68" fmla="*/ 2520 w 3966"/>
                <a:gd name="T69" fmla="*/ 1770 h 2598"/>
                <a:gd name="T70" fmla="*/ 2226 w 3966"/>
                <a:gd name="T71" fmla="*/ 1620 h 2598"/>
                <a:gd name="T72" fmla="*/ 2238 w 3966"/>
                <a:gd name="T73" fmla="*/ 1290 h 2598"/>
                <a:gd name="T74" fmla="*/ 2028 w 3966"/>
                <a:gd name="T75" fmla="*/ 1452 h 2598"/>
                <a:gd name="T76" fmla="*/ 1518 w 3966"/>
                <a:gd name="T77" fmla="*/ 1716 h 2598"/>
                <a:gd name="T78" fmla="*/ 738 w 3966"/>
                <a:gd name="T79" fmla="*/ 1248 h 2598"/>
                <a:gd name="T80" fmla="*/ 42 w 3966"/>
                <a:gd name="T81" fmla="*/ 1050 h 2598"/>
                <a:gd name="T82" fmla="*/ 138 w 3966"/>
                <a:gd name="T83" fmla="*/ 576 h 2598"/>
                <a:gd name="T84" fmla="*/ 714 w 3966"/>
                <a:gd name="T85" fmla="*/ 150 h 2598"/>
                <a:gd name="T86" fmla="*/ 1152 w 3966"/>
                <a:gd name="T87" fmla="*/ 210 h 2598"/>
                <a:gd name="T88" fmla="*/ 852 w 3966"/>
                <a:gd name="T89" fmla="*/ 510 h 2598"/>
                <a:gd name="T90" fmla="*/ 420 w 3966"/>
                <a:gd name="T91" fmla="*/ 474 h 2598"/>
                <a:gd name="T92" fmla="*/ 378 w 3966"/>
                <a:gd name="T93" fmla="*/ 678 h 2598"/>
                <a:gd name="T94" fmla="*/ 612 w 3966"/>
                <a:gd name="T95" fmla="*/ 876 h 2598"/>
                <a:gd name="T96" fmla="*/ 534 w 3966"/>
                <a:gd name="T97" fmla="*/ 1110 h 2598"/>
                <a:gd name="T98" fmla="*/ 672 w 3966"/>
                <a:gd name="T99" fmla="*/ 1116 h 2598"/>
                <a:gd name="T100" fmla="*/ 912 w 3966"/>
                <a:gd name="T101" fmla="*/ 726 h 2598"/>
                <a:gd name="T102" fmla="*/ 1374 w 3966"/>
                <a:gd name="T103" fmla="*/ 558 h 2598"/>
                <a:gd name="T104" fmla="*/ 1902 w 3966"/>
                <a:gd name="T105" fmla="*/ 930 h 2598"/>
                <a:gd name="T106" fmla="*/ 1992 w 3966"/>
                <a:gd name="T107" fmla="*/ 1098 h 2598"/>
                <a:gd name="T108" fmla="*/ 2154 w 3966"/>
                <a:gd name="T109" fmla="*/ 984 h 2598"/>
                <a:gd name="T110" fmla="*/ 1878 w 3966"/>
                <a:gd name="T111" fmla="*/ 624 h 2598"/>
                <a:gd name="T112" fmla="*/ 1410 w 3966"/>
                <a:gd name="T113" fmla="*/ 282 h 2598"/>
                <a:gd name="T114" fmla="*/ 1458 w 3966"/>
                <a:gd name="T115" fmla="*/ 24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6" h="2598">
                  <a:moveTo>
                    <a:pt x="1728" y="0"/>
                  </a:moveTo>
                  <a:lnTo>
                    <a:pt x="1980" y="12"/>
                  </a:lnTo>
                  <a:lnTo>
                    <a:pt x="1968" y="114"/>
                  </a:lnTo>
                  <a:lnTo>
                    <a:pt x="1980" y="210"/>
                  </a:lnTo>
                  <a:lnTo>
                    <a:pt x="2016" y="282"/>
                  </a:lnTo>
                  <a:lnTo>
                    <a:pt x="2064" y="348"/>
                  </a:lnTo>
                  <a:lnTo>
                    <a:pt x="2118" y="402"/>
                  </a:lnTo>
                  <a:lnTo>
                    <a:pt x="2178" y="444"/>
                  </a:lnTo>
                  <a:lnTo>
                    <a:pt x="2238" y="474"/>
                  </a:lnTo>
                  <a:lnTo>
                    <a:pt x="2322" y="522"/>
                  </a:lnTo>
                  <a:lnTo>
                    <a:pt x="2394" y="564"/>
                  </a:lnTo>
                  <a:lnTo>
                    <a:pt x="2442" y="606"/>
                  </a:lnTo>
                  <a:lnTo>
                    <a:pt x="2466" y="636"/>
                  </a:lnTo>
                  <a:lnTo>
                    <a:pt x="2466" y="636"/>
                  </a:lnTo>
                  <a:lnTo>
                    <a:pt x="2460" y="648"/>
                  </a:lnTo>
                  <a:lnTo>
                    <a:pt x="2448" y="678"/>
                  </a:lnTo>
                  <a:lnTo>
                    <a:pt x="2436" y="726"/>
                  </a:lnTo>
                  <a:lnTo>
                    <a:pt x="2418" y="780"/>
                  </a:lnTo>
                  <a:lnTo>
                    <a:pt x="2406" y="852"/>
                  </a:lnTo>
                  <a:lnTo>
                    <a:pt x="2418" y="918"/>
                  </a:lnTo>
                  <a:lnTo>
                    <a:pt x="2442" y="984"/>
                  </a:lnTo>
                  <a:lnTo>
                    <a:pt x="2490" y="1044"/>
                  </a:lnTo>
                  <a:lnTo>
                    <a:pt x="2544" y="1092"/>
                  </a:lnTo>
                  <a:lnTo>
                    <a:pt x="2604" y="1122"/>
                  </a:lnTo>
                  <a:lnTo>
                    <a:pt x="2670" y="1140"/>
                  </a:lnTo>
                  <a:lnTo>
                    <a:pt x="2736" y="1146"/>
                  </a:lnTo>
                  <a:lnTo>
                    <a:pt x="2736" y="1146"/>
                  </a:lnTo>
                  <a:lnTo>
                    <a:pt x="2820" y="1134"/>
                  </a:lnTo>
                  <a:lnTo>
                    <a:pt x="2898" y="1116"/>
                  </a:lnTo>
                  <a:lnTo>
                    <a:pt x="2922" y="1176"/>
                  </a:lnTo>
                  <a:lnTo>
                    <a:pt x="2952" y="1230"/>
                  </a:lnTo>
                  <a:lnTo>
                    <a:pt x="2994" y="1290"/>
                  </a:lnTo>
                  <a:lnTo>
                    <a:pt x="3042" y="1338"/>
                  </a:lnTo>
                  <a:lnTo>
                    <a:pt x="3108" y="1380"/>
                  </a:lnTo>
                  <a:lnTo>
                    <a:pt x="3180" y="1410"/>
                  </a:lnTo>
                  <a:lnTo>
                    <a:pt x="3270" y="1422"/>
                  </a:lnTo>
                  <a:lnTo>
                    <a:pt x="3282" y="1422"/>
                  </a:lnTo>
                  <a:lnTo>
                    <a:pt x="3282" y="1422"/>
                  </a:lnTo>
                  <a:lnTo>
                    <a:pt x="3342" y="1410"/>
                  </a:lnTo>
                  <a:lnTo>
                    <a:pt x="3378" y="1368"/>
                  </a:lnTo>
                  <a:lnTo>
                    <a:pt x="3396" y="1314"/>
                  </a:lnTo>
                  <a:lnTo>
                    <a:pt x="3384" y="1260"/>
                  </a:lnTo>
                  <a:lnTo>
                    <a:pt x="3342" y="1218"/>
                  </a:lnTo>
                  <a:lnTo>
                    <a:pt x="3288" y="1200"/>
                  </a:lnTo>
                  <a:lnTo>
                    <a:pt x="3270" y="1200"/>
                  </a:lnTo>
                  <a:lnTo>
                    <a:pt x="3216" y="1188"/>
                  </a:lnTo>
                  <a:lnTo>
                    <a:pt x="3174" y="1158"/>
                  </a:lnTo>
                  <a:lnTo>
                    <a:pt x="3138" y="1098"/>
                  </a:lnTo>
                  <a:lnTo>
                    <a:pt x="3102" y="1032"/>
                  </a:lnTo>
                  <a:lnTo>
                    <a:pt x="3138" y="1008"/>
                  </a:lnTo>
                  <a:lnTo>
                    <a:pt x="3174" y="984"/>
                  </a:lnTo>
                  <a:lnTo>
                    <a:pt x="3210" y="942"/>
                  </a:lnTo>
                  <a:lnTo>
                    <a:pt x="3222" y="888"/>
                  </a:lnTo>
                  <a:lnTo>
                    <a:pt x="3204" y="828"/>
                  </a:lnTo>
                  <a:lnTo>
                    <a:pt x="3174" y="798"/>
                  </a:lnTo>
                  <a:lnTo>
                    <a:pt x="3132" y="786"/>
                  </a:lnTo>
                  <a:lnTo>
                    <a:pt x="3090" y="786"/>
                  </a:lnTo>
                  <a:lnTo>
                    <a:pt x="3048" y="804"/>
                  </a:lnTo>
                  <a:lnTo>
                    <a:pt x="2994" y="834"/>
                  </a:lnTo>
                  <a:lnTo>
                    <a:pt x="2934" y="870"/>
                  </a:lnTo>
                  <a:lnTo>
                    <a:pt x="2862" y="894"/>
                  </a:lnTo>
                  <a:lnTo>
                    <a:pt x="2796" y="912"/>
                  </a:lnTo>
                  <a:lnTo>
                    <a:pt x="2736" y="918"/>
                  </a:lnTo>
                  <a:lnTo>
                    <a:pt x="2706" y="918"/>
                  </a:lnTo>
                  <a:lnTo>
                    <a:pt x="2682" y="912"/>
                  </a:lnTo>
                  <a:lnTo>
                    <a:pt x="2664" y="906"/>
                  </a:lnTo>
                  <a:lnTo>
                    <a:pt x="2652" y="894"/>
                  </a:lnTo>
                  <a:lnTo>
                    <a:pt x="2640" y="882"/>
                  </a:lnTo>
                  <a:lnTo>
                    <a:pt x="2634" y="870"/>
                  </a:lnTo>
                  <a:lnTo>
                    <a:pt x="2634" y="864"/>
                  </a:lnTo>
                  <a:lnTo>
                    <a:pt x="2628" y="858"/>
                  </a:lnTo>
                  <a:lnTo>
                    <a:pt x="2628" y="852"/>
                  </a:lnTo>
                  <a:lnTo>
                    <a:pt x="2634" y="828"/>
                  </a:lnTo>
                  <a:lnTo>
                    <a:pt x="2652" y="786"/>
                  </a:lnTo>
                  <a:lnTo>
                    <a:pt x="2676" y="720"/>
                  </a:lnTo>
                  <a:lnTo>
                    <a:pt x="2688" y="636"/>
                  </a:lnTo>
                  <a:lnTo>
                    <a:pt x="2688" y="612"/>
                  </a:lnTo>
                  <a:lnTo>
                    <a:pt x="2682" y="582"/>
                  </a:lnTo>
                  <a:lnTo>
                    <a:pt x="2670" y="552"/>
                  </a:lnTo>
                  <a:lnTo>
                    <a:pt x="2622" y="468"/>
                  </a:lnTo>
                  <a:lnTo>
                    <a:pt x="2556" y="408"/>
                  </a:lnTo>
                  <a:lnTo>
                    <a:pt x="2484" y="360"/>
                  </a:lnTo>
                  <a:lnTo>
                    <a:pt x="2412" y="318"/>
                  </a:lnTo>
                  <a:lnTo>
                    <a:pt x="2346" y="282"/>
                  </a:lnTo>
                  <a:lnTo>
                    <a:pt x="2274" y="234"/>
                  </a:lnTo>
                  <a:lnTo>
                    <a:pt x="2226" y="198"/>
                  </a:lnTo>
                  <a:lnTo>
                    <a:pt x="2196" y="156"/>
                  </a:lnTo>
                  <a:lnTo>
                    <a:pt x="2190" y="114"/>
                  </a:lnTo>
                  <a:lnTo>
                    <a:pt x="2190" y="96"/>
                  </a:lnTo>
                  <a:lnTo>
                    <a:pt x="2196" y="72"/>
                  </a:lnTo>
                  <a:lnTo>
                    <a:pt x="2208" y="42"/>
                  </a:lnTo>
                  <a:lnTo>
                    <a:pt x="2454" y="96"/>
                  </a:lnTo>
                  <a:lnTo>
                    <a:pt x="2688" y="174"/>
                  </a:lnTo>
                  <a:lnTo>
                    <a:pt x="2898" y="270"/>
                  </a:lnTo>
                  <a:lnTo>
                    <a:pt x="3090" y="390"/>
                  </a:lnTo>
                  <a:lnTo>
                    <a:pt x="3276" y="522"/>
                  </a:lnTo>
                  <a:lnTo>
                    <a:pt x="3438" y="672"/>
                  </a:lnTo>
                  <a:lnTo>
                    <a:pt x="3594" y="834"/>
                  </a:lnTo>
                  <a:lnTo>
                    <a:pt x="3720" y="996"/>
                  </a:lnTo>
                  <a:lnTo>
                    <a:pt x="3816" y="1164"/>
                  </a:lnTo>
                  <a:lnTo>
                    <a:pt x="3888" y="1332"/>
                  </a:lnTo>
                  <a:lnTo>
                    <a:pt x="3942" y="1494"/>
                  </a:lnTo>
                  <a:lnTo>
                    <a:pt x="3966" y="1656"/>
                  </a:lnTo>
                  <a:lnTo>
                    <a:pt x="3966" y="1806"/>
                  </a:lnTo>
                  <a:lnTo>
                    <a:pt x="3942" y="1956"/>
                  </a:lnTo>
                  <a:lnTo>
                    <a:pt x="3894" y="2088"/>
                  </a:lnTo>
                  <a:lnTo>
                    <a:pt x="3828" y="2214"/>
                  </a:lnTo>
                  <a:lnTo>
                    <a:pt x="3738" y="2328"/>
                  </a:lnTo>
                  <a:lnTo>
                    <a:pt x="3636" y="2424"/>
                  </a:lnTo>
                  <a:lnTo>
                    <a:pt x="3504" y="2496"/>
                  </a:lnTo>
                  <a:lnTo>
                    <a:pt x="3360" y="2556"/>
                  </a:lnTo>
                  <a:lnTo>
                    <a:pt x="3198" y="2592"/>
                  </a:lnTo>
                  <a:lnTo>
                    <a:pt x="3018" y="2598"/>
                  </a:lnTo>
                  <a:lnTo>
                    <a:pt x="2820" y="2586"/>
                  </a:lnTo>
                  <a:lnTo>
                    <a:pt x="2808" y="2580"/>
                  </a:lnTo>
                  <a:lnTo>
                    <a:pt x="2856" y="2496"/>
                  </a:lnTo>
                  <a:lnTo>
                    <a:pt x="2910" y="2412"/>
                  </a:lnTo>
                  <a:lnTo>
                    <a:pt x="2982" y="2328"/>
                  </a:lnTo>
                  <a:lnTo>
                    <a:pt x="3054" y="2256"/>
                  </a:lnTo>
                  <a:lnTo>
                    <a:pt x="3132" y="2196"/>
                  </a:lnTo>
                  <a:lnTo>
                    <a:pt x="3210" y="2160"/>
                  </a:lnTo>
                  <a:lnTo>
                    <a:pt x="3276" y="2154"/>
                  </a:lnTo>
                  <a:lnTo>
                    <a:pt x="3306" y="2154"/>
                  </a:lnTo>
                  <a:lnTo>
                    <a:pt x="3336" y="2166"/>
                  </a:lnTo>
                  <a:lnTo>
                    <a:pt x="3354" y="2172"/>
                  </a:lnTo>
                  <a:lnTo>
                    <a:pt x="3372" y="2178"/>
                  </a:lnTo>
                  <a:lnTo>
                    <a:pt x="3378" y="2184"/>
                  </a:lnTo>
                  <a:lnTo>
                    <a:pt x="3420" y="2196"/>
                  </a:lnTo>
                  <a:lnTo>
                    <a:pt x="3462" y="2196"/>
                  </a:lnTo>
                  <a:lnTo>
                    <a:pt x="3498" y="2178"/>
                  </a:lnTo>
                  <a:lnTo>
                    <a:pt x="3528" y="2148"/>
                  </a:lnTo>
                  <a:lnTo>
                    <a:pt x="3546" y="2094"/>
                  </a:lnTo>
                  <a:lnTo>
                    <a:pt x="3534" y="2034"/>
                  </a:lnTo>
                  <a:lnTo>
                    <a:pt x="3498" y="1992"/>
                  </a:lnTo>
                  <a:lnTo>
                    <a:pt x="3486" y="1992"/>
                  </a:lnTo>
                  <a:lnTo>
                    <a:pt x="3480" y="1986"/>
                  </a:lnTo>
                  <a:lnTo>
                    <a:pt x="3462" y="1932"/>
                  </a:lnTo>
                  <a:lnTo>
                    <a:pt x="3450" y="1878"/>
                  </a:lnTo>
                  <a:lnTo>
                    <a:pt x="3462" y="1806"/>
                  </a:lnTo>
                  <a:lnTo>
                    <a:pt x="3492" y="1740"/>
                  </a:lnTo>
                  <a:lnTo>
                    <a:pt x="3540" y="1686"/>
                  </a:lnTo>
                  <a:lnTo>
                    <a:pt x="3600" y="1656"/>
                  </a:lnTo>
                  <a:lnTo>
                    <a:pt x="3672" y="1644"/>
                  </a:lnTo>
                  <a:lnTo>
                    <a:pt x="3678" y="1644"/>
                  </a:lnTo>
                  <a:lnTo>
                    <a:pt x="3684" y="1644"/>
                  </a:lnTo>
                  <a:lnTo>
                    <a:pt x="3738" y="1632"/>
                  </a:lnTo>
                  <a:lnTo>
                    <a:pt x="3786" y="1596"/>
                  </a:lnTo>
                  <a:lnTo>
                    <a:pt x="3804" y="1542"/>
                  </a:lnTo>
                  <a:lnTo>
                    <a:pt x="3792" y="1482"/>
                  </a:lnTo>
                  <a:lnTo>
                    <a:pt x="3756" y="1440"/>
                  </a:lnTo>
                  <a:lnTo>
                    <a:pt x="3702" y="1422"/>
                  </a:lnTo>
                  <a:lnTo>
                    <a:pt x="3702" y="1422"/>
                  </a:lnTo>
                  <a:lnTo>
                    <a:pt x="3672" y="1416"/>
                  </a:lnTo>
                  <a:lnTo>
                    <a:pt x="3576" y="1428"/>
                  </a:lnTo>
                  <a:lnTo>
                    <a:pt x="3486" y="1458"/>
                  </a:lnTo>
                  <a:lnTo>
                    <a:pt x="3408" y="1506"/>
                  </a:lnTo>
                  <a:lnTo>
                    <a:pt x="3348" y="1566"/>
                  </a:lnTo>
                  <a:lnTo>
                    <a:pt x="3294" y="1638"/>
                  </a:lnTo>
                  <a:lnTo>
                    <a:pt x="3294" y="1638"/>
                  </a:lnTo>
                  <a:lnTo>
                    <a:pt x="3234" y="1650"/>
                  </a:lnTo>
                  <a:lnTo>
                    <a:pt x="3168" y="1656"/>
                  </a:lnTo>
                  <a:lnTo>
                    <a:pt x="3108" y="1644"/>
                  </a:lnTo>
                  <a:lnTo>
                    <a:pt x="3066" y="1632"/>
                  </a:lnTo>
                  <a:lnTo>
                    <a:pt x="3048" y="1614"/>
                  </a:lnTo>
                  <a:lnTo>
                    <a:pt x="3036" y="1572"/>
                  </a:lnTo>
                  <a:lnTo>
                    <a:pt x="3018" y="1518"/>
                  </a:lnTo>
                  <a:lnTo>
                    <a:pt x="2976" y="1482"/>
                  </a:lnTo>
                  <a:lnTo>
                    <a:pt x="2916" y="1476"/>
                  </a:lnTo>
                  <a:lnTo>
                    <a:pt x="2862" y="1494"/>
                  </a:lnTo>
                  <a:lnTo>
                    <a:pt x="2826" y="1536"/>
                  </a:lnTo>
                  <a:lnTo>
                    <a:pt x="2814" y="1596"/>
                  </a:lnTo>
                  <a:lnTo>
                    <a:pt x="2832" y="1686"/>
                  </a:lnTo>
                  <a:lnTo>
                    <a:pt x="2880" y="1758"/>
                  </a:lnTo>
                  <a:lnTo>
                    <a:pt x="2934" y="1812"/>
                  </a:lnTo>
                  <a:lnTo>
                    <a:pt x="3006" y="1848"/>
                  </a:lnTo>
                  <a:lnTo>
                    <a:pt x="3078" y="1872"/>
                  </a:lnTo>
                  <a:lnTo>
                    <a:pt x="3150" y="1878"/>
                  </a:lnTo>
                  <a:lnTo>
                    <a:pt x="3168" y="1878"/>
                  </a:lnTo>
                  <a:lnTo>
                    <a:pt x="3198" y="1878"/>
                  </a:lnTo>
                  <a:lnTo>
                    <a:pt x="3228" y="1872"/>
                  </a:lnTo>
                  <a:lnTo>
                    <a:pt x="3228" y="1878"/>
                  </a:lnTo>
                  <a:lnTo>
                    <a:pt x="3228" y="1908"/>
                  </a:lnTo>
                  <a:lnTo>
                    <a:pt x="3234" y="1938"/>
                  </a:lnTo>
                  <a:lnTo>
                    <a:pt x="3108" y="1968"/>
                  </a:lnTo>
                  <a:lnTo>
                    <a:pt x="2988" y="2028"/>
                  </a:lnTo>
                  <a:lnTo>
                    <a:pt x="2880" y="2106"/>
                  </a:lnTo>
                  <a:lnTo>
                    <a:pt x="2790" y="2202"/>
                  </a:lnTo>
                  <a:lnTo>
                    <a:pt x="2706" y="2304"/>
                  </a:lnTo>
                  <a:lnTo>
                    <a:pt x="2646" y="2418"/>
                  </a:lnTo>
                  <a:lnTo>
                    <a:pt x="2592" y="2526"/>
                  </a:lnTo>
                  <a:lnTo>
                    <a:pt x="2430" y="2460"/>
                  </a:lnTo>
                  <a:lnTo>
                    <a:pt x="2280" y="2376"/>
                  </a:lnTo>
                  <a:lnTo>
                    <a:pt x="2130" y="2280"/>
                  </a:lnTo>
                  <a:lnTo>
                    <a:pt x="1998" y="2166"/>
                  </a:lnTo>
                  <a:lnTo>
                    <a:pt x="1866" y="2052"/>
                  </a:lnTo>
                  <a:lnTo>
                    <a:pt x="1740" y="1926"/>
                  </a:lnTo>
                  <a:lnTo>
                    <a:pt x="1848" y="1896"/>
                  </a:lnTo>
                  <a:lnTo>
                    <a:pt x="1950" y="1854"/>
                  </a:lnTo>
                  <a:lnTo>
                    <a:pt x="2052" y="1788"/>
                  </a:lnTo>
                  <a:lnTo>
                    <a:pt x="2106" y="1866"/>
                  </a:lnTo>
                  <a:lnTo>
                    <a:pt x="2178" y="1926"/>
                  </a:lnTo>
                  <a:lnTo>
                    <a:pt x="2268" y="1968"/>
                  </a:lnTo>
                  <a:lnTo>
                    <a:pt x="2358" y="1992"/>
                  </a:lnTo>
                  <a:lnTo>
                    <a:pt x="2460" y="1992"/>
                  </a:lnTo>
                  <a:lnTo>
                    <a:pt x="2502" y="1986"/>
                  </a:lnTo>
                  <a:lnTo>
                    <a:pt x="2556" y="1962"/>
                  </a:lnTo>
                  <a:lnTo>
                    <a:pt x="2586" y="1914"/>
                  </a:lnTo>
                  <a:lnTo>
                    <a:pt x="2592" y="1854"/>
                  </a:lnTo>
                  <a:lnTo>
                    <a:pt x="2562" y="1800"/>
                  </a:lnTo>
                  <a:lnTo>
                    <a:pt x="2520" y="1770"/>
                  </a:lnTo>
                  <a:lnTo>
                    <a:pt x="2460" y="1764"/>
                  </a:lnTo>
                  <a:lnTo>
                    <a:pt x="2436" y="1770"/>
                  </a:lnTo>
                  <a:lnTo>
                    <a:pt x="2358" y="1764"/>
                  </a:lnTo>
                  <a:lnTo>
                    <a:pt x="2292" y="1734"/>
                  </a:lnTo>
                  <a:lnTo>
                    <a:pt x="2244" y="1680"/>
                  </a:lnTo>
                  <a:lnTo>
                    <a:pt x="2226" y="1620"/>
                  </a:lnTo>
                  <a:lnTo>
                    <a:pt x="2220" y="1596"/>
                  </a:lnTo>
                  <a:lnTo>
                    <a:pt x="2226" y="1578"/>
                  </a:lnTo>
                  <a:lnTo>
                    <a:pt x="2226" y="1566"/>
                  </a:lnTo>
                  <a:lnTo>
                    <a:pt x="2256" y="1464"/>
                  </a:lnTo>
                  <a:lnTo>
                    <a:pt x="2262" y="1344"/>
                  </a:lnTo>
                  <a:lnTo>
                    <a:pt x="2238" y="1290"/>
                  </a:lnTo>
                  <a:lnTo>
                    <a:pt x="2196" y="1254"/>
                  </a:lnTo>
                  <a:lnTo>
                    <a:pt x="2136" y="1248"/>
                  </a:lnTo>
                  <a:lnTo>
                    <a:pt x="2082" y="1266"/>
                  </a:lnTo>
                  <a:lnTo>
                    <a:pt x="2046" y="1308"/>
                  </a:lnTo>
                  <a:lnTo>
                    <a:pt x="2040" y="1368"/>
                  </a:lnTo>
                  <a:lnTo>
                    <a:pt x="2028" y="1452"/>
                  </a:lnTo>
                  <a:lnTo>
                    <a:pt x="1992" y="1530"/>
                  </a:lnTo>
                  <a:lnTo>
                    <a:pt x="1932" y="1596"/>
                  </a:lnTo>
                  <a:lnTo>
                    <a:pt x="1854" y="1656"/>
                  </a:lnTo>
                  <a:lnTo>
                    <a:pt x="1758" y="1692"/>
                  </a:lnTo>
                  <a:lnTo>
                    <a:pt x="1650" y="1716"/>
                  </a:lnTo>
                  <a:lnTo>
                    <a:pt x="1518" y="1716"/>
                  </a:lnTo>
                  <a:lnTo>
                    <a:pt x="1398" y="1608"/>
                  </a:lnTo>
                  <a:lnTo>
                    <a:pt x="1278" y="1506"/>
                  </a:lnTo>
                  <a:lnTo>
                    <a:pt x="1152" y="1422"/>
                  </a:lnTo>
                  <a:lnTo>
                    <a:pt x="1020" y="1344"/>
                  </a:lnTo>
                  <a:lnTo>
                    <a:pt x="882" y="1290"/>
                  </a:lnTo>
                  <a:lnTo>
                    <a:pt x="738" y="1248"/>
                  </a:lnTo>
                  <a:lnTo>
                    <a:pt x="576" y="1230"/>
                  </a:lnTo>
                  <a:lnTo>
                    <a:pt x="414" y="1224"/>
                  </a:lnTo>
                  <a:lnTo>
                    <a:pt x="282" y="1194"/>
                  </a:lnTo>
                  <a:lnTo>
                    <a:pt x="174" y="1158"/>
                  </a:lnTo>
                  <a:lnTo>
                    <a:pt x="96" y="1110"/>
                  </a:lnTo>
                  <a:lnTo>
                    <a:pt x="42" y="1050"/>
                  </a:lnTo>
                  <a:lnTo>
                    <a:pt x="12" y="978"/>
                  </a:lnTo>
                  <a:lnTo>
                    <a:pt x="0" y="906"/>
                  </a:lnTo>
                  <a:lnTo>
                    <a:pt x="12" y="828"/>
                  </a:lnTo>
                  <a:lnTo>
                    <a:pt x="36" y="744"/>
                  </a:lnTo>
                  <a:lnTo>
                    <a:pt x="84" y="660"/>
                  </a:lnTo>
                  <a:lnTo>
                    <a:pt x="138" y="576"/>
                  </a:lnTo>
                  <a:lnTo>
                    <a:pt x="210" y="492"/>
                  </a:lnTo>
                  <a:lnTo>
                    <a:pt x="294" y="414"/>
                  </a:lnTo>
                  <a:lnTo>
                    <a:pt x="390" y="336"/>
                  </a:lnTo>
                  <a:lnTo>
                    <a:pt x="492" y="264"/>
                  </a:lnTo>
                  <a:lnTo>
                    <a:pt x="600" y="204"/>
                  </a:lnTo>
                  <a:lnTo>
                    <a:pt x="714" y="150"/>
                  </a:lnTo>
                  <a:lnTo>
                    <a:pt x="828" y="108"/>
                  </a:lnTo>
                  <a:lnTo>
                    <a:pt x="948" y="78"/>
                  </a:lnTo>
                  <a:lnTo>
                    <a:pt x="1182" y="42"/>
                  </a:lnTo>
                  <a:lnTo>
                    <a:pt x="1158" y="114"/>
                  </a:lnTo>
                  <a:lnTo>
                    <a:pt x="1152" y="186"/>
                  </a:lnTo>
                  <a:lnTo>
                    <a:pt x="1152" y="210"/>
                  </a:lnTo>
                  <a:lnTo>
                    <a:pt x="1158" y="234"/>
                  </a:lnTo>
                  <a:lnTo>
                    <a:pt x="1134" y="312"/>
                  </a:lnTo>
                  <a:lnTo>
                    <a:pt x="1086" y="378"/>
                  </a:lnTo>
                  <a:lnTo>
                    <a:pt x="1020" y="438"/>
                  </a:lnTo>
                  <a:lnTo>
                    <a:pt x="942" y="480"/>
                  </a:lnTo>
                  <a:lnTo>
                    <a:pt x="852" y="510"/>
                  </a:lnTo>
                  <a:lnTo>
                    <a:pt x="762" y="528"/>
                  </a:lnTo>
                  <a:lnTo>
                    <a:pt x="672" y="534"/>
                  </a:lnTo>
                  <a:lnTo>
                    <a:pt x="576" y="522"/>
                  </a:lnTo>
                  <a:lnTo>
                    <a:pt x="504" y="492"/>
                  </a:lnTo>
                  <a:lnTo>
                    <a:pt x="468" y="474"/>
                  </a:lnTo>
                  <a:lnTo>
                    <a:pt x="420" y="474"/>
                  </a:lnTo>
                  <a:lnTo>
                    <a:pt x="384" y="492"/>
                  </a:lnTo>
                  <a:lnTo>
                    <a:pt x="354" y="522"/>
                  </a:lnTo>
                  <a:lnTo>
                    <a:pt x="336" y="564"/>
                  </a:lnTo>
                  <a:lnTo>
                    <a:pt x="336" y="606"/>
                  </a:lnTo>
                  <a:lnTo>
                    <a:pt x="348" y="642"/>
                  </a:lnTo>
                  <a:lnTo>
                    <a:pt x="378" y="678"/>
                  </a:lnTo>
                  <a:lnTo>
                    <a:pt x="474" y="720"/>
                  </a:lnTo>
                  <a:lnTo>
                    <a:pt x="570" y="750"/>
                  </a:lnTo>
                  <a:lnTo>
                    <a:pt x="672" y="756"/>
                  </a:lnTo>
                  <a:lnTo>
                    <a:pt x="684" y="756"/>
                  </a:lnTo>
                  <a:lnTo>
                    <a:pt x="660" y="816"/>
                  </a:lnTo>
                  <a:lnTo>
                    <a:pt x="612" y="876"/>
                  </a:lnTo>
                  <a:lnTo>
                    <a:pt x="540" y="930"/>
                  </a:lnTo>
                  <a:lnTo>
                    <a:pt x="510" y="966"/>
                  </a:lnTo>
                  <a:lnTo>
                    <a:pt x="498" y="1002"/>
                  </a:lnTo>
                  <a:lnTo>
                    <a:pt x="498" y="1044"/>
                  </a:lnTo>
                  <a:lnTo>
                    <a:pt x="516" y="1086"/>
                  </a:lnTo>
                  <a:lnTo>
                    <a:pt x="534" y="1110"/>
                  </a:lnTo>
                  <a:lnTo>
                    <a:pt x="552" y="1122"/>
                  </a:lnTo>
                  <a:lnTo>
                    <a:pt x="582" y="1134"/>
                  </a:lnTo>
                  <a:lnTo>
                    <a:pt x="606" y="1134"/>
                  </a:lnTo>
                  <a:lnTo>
                    <a:pt x="630" y="1134"/>
                  </a:lnTo>
                  <a:lnTo>
                    <a:pt x="648" y="1128"/>
                  </a:lnTo>
                  <a:lnTo>
                    <a:pt x="672" y="1116"/>
                  </a:lnTo>
                  <a:lnTo>
                    <a:pt x="738" y="1062"/>
                  </a:lnTo>
                  <a:lnTo>
                    <a:pt x="804" y="996"/>
                  </a:lnTo>
                  <a:lnTo>
                    <a:pt x="858" y="924"/>
                  </a:lnTo>
                  <a:lnTo>
                    <a:pt x="894" y="834"/>
                  </a:lnTo>
                  <a:lnTo>
                    <a:pt x="912" y="732"/>
                  </a:lnTo>
                  <a:lnTo>
                    <a:pt x="912" y="726"/>
                  </a:lnTo>
                  <a:lnTo>
                    <a:pt x="912" y="714"/>
                  </a:lnTo>
                  <a:lnTo>
                    <a:pt x="1014" y="672"/>
                  </a:lnTo>
                  <a:lnTo>
                    <a:pt x="1116" y="618"/>
                  </a:lnTo>
                  <a:lnTo>
                    <a:pt x="1200" y="552"/>
                  </a:lnTo>
                  <a:lnTo>
                    <a:pt x="1272" y="468"/>
                  </a:lnTo>
                  <a:lnTo>
                    <a:pt x="1374" y="558"/>
                  </a:lnTo>
                  <a:lnTo>
                    <a:pt x="1482" y="636"/>
                  </a:lnTo>
                  <a:lnTo>
                    <a:pt x="1596" y="708"/>
                  </a:lnTo>
                  <a:lnTo>
                    <a:pt x="1692" y="768"/>
                  </a:lnTo>
                  <a:lnTo>
                    <a:pt x="1776" y="828"/>
                  </a:lnTo>
                  <a:lnTo>
                    <a:pt x="1848" y="882"/>
                  </a:lnTo>
                  <a:lnTo>
                    <a:pt x="1902" y="930"/>
                  </a:lnTo>
                  <a:lnTo>
                    <a:pt x="1932" y="966"/>
                  </a:lnTo>
                  <a:lnTo>
                    <a:pt x="1932" y="990"/>
                  </a:lnTo>
                  <a:lnTo>
                    <a:pt x="1932" y="996"/>
                  </a:lnTo>
                  <a:lnTo>
                    <a:pt x="1932" y="1014"/>
                  </a:lnTo>
                  <a:lnTo>
                    <a:pt x="1956" y="1062"/>
                  </a:lnTo>
                  <a:lnTo>
                    <a:pt x="1992" y="1098"/>
                  </a:lnTo>
                  <a:lnTo>
                    <a:pt x="2046" y="1110"/>
                  </a:lnTo>
                  <a:lnTo>
                    <a:pt x="2058" y="1110"/>
                  </a:lnTo>
                  <a:lnTo>
                    <a:pt x="2112" y="1086"/>
                  </a:lnTo>
                  <a:lnTo>
                    <a:pt x="2148" y="1044"/>
                  </a:lnTo>
                  <a:lnTo>
                    <a:pt x="2154" y="984"/>
                  </a:lnTo>
                  <a:lnTo>
                    <a:pt x="2154" y="984"/>
                  </a:lnTo>
                  <a:lnTo>
                    <a:pt x="2154" y="984"/>
                  </a:lnTo>
                  <a:lnTo>
                    <a:pt x="2130" y="888"/>
                  </a:lnTo>
                  <a:lnTo>
                    <a:pt x="2088" y="804"/>
                  </a:lnTo>
                  <a:lnTo>
                    <a:pt x="2028" y="738"/>
                  </a:lnTo>
                  <a:lnTo>
                    <a:pt x="1956" y="678"/>
                  </a:lnTo>
                  <a:lnTo>
                    <a:pt x="1878" y="624"/>
                  </a:lnTo>
                  <a:lnTo>
                    <a:pt x="1794" y="570"/>
                  </a:lnTo>
                  <a:lnTo>
                    <a:pt x="1710" y="522"/>
                  </a:lnTo>
                  <a:lnTo>
                    <a:pt x="1614" y="462"/>
                  </a:lnTo>
                  <a:lnTo>
                    <a:pt x="1530" y="402"/>
                  </a:lnTo>
                  <a:lnTo>
                    <a:pt x="1464" y="342"/>
                  </a:lnTo>
                  <a:lnTo>
                    <a:pt x="1410" y="282"/>
                  </a:lnTo>
                  <a:lnTo>
                    <a:pt x="1380" y="234"/>
                  </a:lnTo>
                  <a:lnTo>
                    <a:pt x="1374" y="186"/>
                  </a:lnTo>
                  <a:lnTo>
                    <a:pt x="1380" y="156"/>
                  </a:lnTo>
                  <a:lnTo>
                    <a:pt x="1392" y="120"/>
                  </a:lnTo>
                  <a:lnTo>
                    <a:pt x="1416" y="78"/>
                  </a:lnTo>
                  <a:lnTo>
                    <a:pt x="1458" y="24"/>
                  </a:lnTo>
                  <a:lnTo>
                    <a:pt x="1458" y="18"/>
                  </a:lnTo>
                  <a:lnTo>
                    <a:pt x="1464" y="1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44" tIns="34270" rIns="68544" bIns="3427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D1D941DF-F62B-4129-8F80-9A28DA7FD705}"/>
              </a:ext>
            </a:extLst>
          </p:cNvPr>
          <p:cNvGrpSpPr/>
          <p:nvPr/>
        </p:nvGrpSpPr>
        <p:grpSpPr>
          <a:xfrm>
            <a:off x="5325594" y="3079265"/>
            <a:ext cx="532538" cy="532747"/>
            <a:chOff x="5325594" y="3079265"/>
            <a:chExt cx="532538" cy="532747"/>
          </a:xfrm>
        </p:grpSpPr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CE02E3C2-338C-424D-9F4A-ACE38BDDE935}"/>
                </a:ext>
              </a:extLst>
            </p:cNvPr>
            <p:cNvSpPr/>
            <p:nvPr/>
          </p:nvSpPr>
          <p:spPr>
            <a:xfrm>
              <a:off x="5325594" y="3079265"/>
              <a:ext cx="532538" cy="5327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4" tIns="34270" rIns="68544" bIns="34270" rtlCol="0" anchor="ctr"/>
            <a:lstStyle/>
            <a:p>
              <a:pPr algn="ctr"/>
              <a:endParaRPr lang="nl-NL"/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D500AC0C-C90C-4ACC-BC7C-786A1903E6BF}"/>
                </a:ext>
              </a:extLst>
            </p:cNvPr>
            <p:cNvGrpSpPr/>
            <p:nvPr/>
          </p:nvGrpSpPr>
          <p:grpSpPr>
            <a:xfrm>
              <a:off x="5485715" y="3240793"/>
              <a:ext cx="212286" cy="211840"/>
              <a:chOff x="3695701" y="2574926"/>
              <a:chExt cx="638175" cy="636588"/>
            </a:xfrm>
            <a:solidFill>
              <a:schemeClr val="bg1"/>
            </a:solidFill>
          </p:grpSpPr>
          <p:sp>
            <p:nvSpPr>
              <p:cNvPr id="114" name="Freeform 99">
                <a:extLst>
                  <a:ext uri="{FF2B5EF4-FFF2-40B4-BE49-F238E27FC236}">
                    <a16:creationId xmlns:a16="http://schemas.microsoft.com/office/drawing/2014/main" id="{763CC166-AF1F-412C-A945-8CDD0493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2828926"/>
                <a:ext cx="130175" cy="131763"/>
              </a:xfrm>
              <a:custGeom>
                <a:avLst/>
                <a:gdLst>
                  <a:gd name="T0" fmla="*/ 67 w 165"/>
                  <a:gd name="T1" fmla="*/ 0 h 165"/>
                  <a:gd name="T2" fmla="*/ 51 w 165"/>
                  <a:gd name="T3" fmla="*/ 94 h 165"/>
                  <a:gd name="T4" fmla="*/ 47 w 165"/>
                  <a:gd name="T5" fmla="*/ 120 h 165"/>
                  <a:gd name="T6" fmla="*/ 71 w 165"/>
                  <a:gd name="T7" fmla="*/ 116 h 165"/>
                  <a:gd name="T8" fmla="*/ 165 w 165"/>
                  <a:gd name="T9" fmla="*/ 100 h 165"/>
                  <a:gd name="T10" fmla="*/ 161 w 165"/>
                  <a:gd name="T11" fmla="*/ 108 h 165"/>
                  <a:gd name="T12" fmla="*/ 154 w 165"/>
                  <a:gd name="T13" fmla="*/ 125 h 165"/>
                  <a:gd name="T14" fmla="*/ 142 w 165"/>
                  <a:gd name="T15" fmla="*/ 141 h 165"/>
                  <a:gd name="T16" fmla="*/ 124 w 165"/>
                  <a:gd name="T17" fmla="*/ 155 h 165"/>
                  <a:gd name="T18" fmla="*/ 104 w 165"/>
                  <a:gd name="T19" fmla="*/ 163 h 165"/>
                  <a:gd name="T20" fmla="*/ 83 w 165"/>
                  <a:gd name="T21" fmla="*/ 165 h 165"/>
                  <a:gd name="T22" fmla="*/ 61 w 165"/>
                  <a:gd name="T23" fmla="*/ 163 h 165"/>
                  <a:gd name="T24" fmla="*/ 41 w 165"/>
                  <a:gd name="T25" fmla="*/ 155 h 165"/>
                  <a:gd name="T26" fmla="*/ 24 w 165"/>
                  <a:gd name="T27" fmla="*/ 141 h 165"/>
                  <a:gd name="T28" fmla="*/ 8 w 165"/>
                  <a:gd name="T29" fmla="*/ 120 h 165"/>
                  <a:gd name="T30" fmla="*/ 0 w 165"/>
                  <a:gd name="T31" fmla="*/ 96 h 165"/>
                  <a:gd name="T32" fmla="*/ 0 w 165"/>
                  <a:gd name="T33" fmla="*/ 70 h 165"/>
                  <a:gd name="T34" fmla="*/ 8 w 165"/>
                  <a:gd name="T35" fmla="*/ 45 h 165"/>
                  <a:gd name="T36" fmla="*/ 24 w 165"/>
                  <a:gd name="T37" fmla="*/ 23 h 165"/>
                  <a:gd name="T38" fmla="*/ 39 w 165"/>
                  <a:gd name="T39" fmla="*/ 11 h 165"/>
                  <a:gd name="T40" fmla="*/ 59 w 165"/>
                  <a:gd name="T41" fmla="*/ 2 h 165"/>
                  <a:gd name="T42" fmla="*/ 67 w 165"/>
                  <a:gd name="T43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65">
                    <a:moveTo>
                      <a:pt x="67" y="0"/>
                    </a:moveTo>
                    <a:lnTo>
                      <a:pt x="51" y="94"/>
                    </a:lnTo>
                    <a:lnTo>
                      <a:pt x="47" y="120"/>
                    </a:lnTo>
                    <a:lnTo>
                      <a:pt x="71" y="116"/>
                    </a:lnTo>
                    <a:lnTo>
                      <a:pt x="165" y="100"/>
                    </a:lnTo>
                    <a:lnTo>
                      <a:pt x="161" y="108"/>
                    </a:lnTo>
                    <a:lnTo>
                      <a:pt x="154" y="125"/>
                    </a:lnTo>
                    <a:lnTo>
                      <a:pt x="142" y="141"/>
                    </a:lnTo>
                    <a:lnTo>
                      <a:pt x="124" y="155"/>
                    </a:lnTo>
                    <a:lnTo>
                      <a:pt x="104" y="163"/>
                    </a:lnTo>
                    <a:lnTo>
                      <a:pt x="83" y="165"/>
                    </a:lnTo>
                    <a:lnTo>
                      <a:pt x="61" y="163"/>
                    </a:lnTo>
                    <a:lnTo>
                      <a:pt x="41" y="155"/>
                    </a:lnTo>
                    <a:lnTo>
                      <a:pt x="24" y="141"/>
                    </a:lnTo>
                    <a:lnTo>
                      <a:pt x="8" y="120"/>
                    </a:lnTo>
                    <a:lnTo>
                      <a:pt x="0" y="96"/>
                    </a:lnTo>
                    <a:lnTo>
                      <a:pt x="0" y="70"/>
                    </a:lnTo>
                    <a:lnTo>
                      <a:pt x="8" y="45"/>
                    </a:lnTo>
                    <a:lnTo>
                      <a:pt x="24" y="23"/>
                    </a:lnTo>
                    <a:lnTo>
                      <a:pt x="39" y="11"/>
                    </a:lnTo>
                    <a:lnTo>
                      <a:pt x="59" y="2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00">
                <a:extLst>
                  <a:ext uri="{FF2B5EF4-FFF2-40B4-BE49-F238E27FC236}">
                    <a16:creationId xmlns:a16="http://schemas.microsoft.com/office/drawing/2014/main" id="{BFF72607-1293-4F6E-BAB1-1AD970E9A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884" y="2705286"/>
                <a:ext cx="380630" cy="380630"/>
              </a:xfrm>
              <a:custGeom>
                <a:avLst/>
                <a:gdLst>
                  <a:gd name="T0" fmla="*/ 252 w 504"/>
                  <a:gd name="T1" fmla="*/ 0 h 504"/>
                  <a:gd name="T2" fmla="*/ 305 w 504"/>
                  <a:gd name="T3" fmla="*/ 6 h 504"/>
                  <a:gd name="T4" fmla="*/ 354 w 504"/>
                  <a:gd name="T5" fmla="*/ 22 h 504"/>
                  <a:gd name="T6" fmla="*/ 399 w 504"/>
                  <a:gd name="T7" fmla="*/ 50 h 504"/>
                  <a:gd name="T8" fmla="*/ 403 w 504"/>
                  <a:gd name="T9" fmla="*/ 50 h 504"/>
                  <a:gd name="T10" fmla="*/ 328 w 504"/>
                  <a:gd name="T11" fmla="*/ 124 h 504"/>
                  <a:gd name="T12" fmla="*/ 295 w 504"/>
                  <a:gd name="T13" fmla="*/ 111 h 504"/>
                  <a:gd name="T14" fmla="*/ 258 w 504"/>
                  <a:gd name="T15" fmla="*/ 105 h 504"/>
                  <a:gd name="T16" fmla="*/ 248 w 504"/>
                  <a:gd name="T17" fmla="*/ 103 h 504"/>
                  <a:gd name="T18" fmla="*/ 210 w 504"/>
                  <a:gd name="T19" fmla="*/ 109 h 504"/>
                  <a:gd name="T20" fmla="*/ 177 w 504"/>
                  <a:gd name="T21" fmla="*/ 124 h 504"/>
                  <a:gd name="T22" fmla="*/ 145 w 504"/>
                  <a:gd name="T23" fmla="*/ 148 h 504"/>
                  <a:gd name="T24" fmla="*/ 126 w 504"/>
                  <a:gd name="T25" fmla="*/ 174 h 504"/>
                  <a:gd name="T26" fmla="*/ 110 w 504"/>
                  <a:gd name="T27" fmla="*/ 205 h 504"/>
                  <a:gd name="T28" fmla="*/ 104 w 504"/>
                  <a:gd name="T29" fmla="*/ 236 h 504"/>
                  <a:gd name="T30" fmla="*/ 104 w 504"/>
                  <a:gd name="T31" fmla="*/ 268 h 504"/>
                  <a:gd name="T32" fmla="*/ 110 w 504"/>
                  <a:gd name="T33" fmla="*/ 301 h 504"/>
                  <a:gd name="T34" fmla="*/ 126 w 504"/>
                  <a:gd name="T35" fmla="*/ 331 h 504"/>
                  <a:gd name="T36" fmla="*/ 145 w 504"/>
                  <a:gd name="T37" fmla="*/ 358 h 504"/>
                  <a:gd name="T38" fmla="*/ 177 w 504"/>
                  <a:gd name="T39" fmla="*/ 382 h 504"/>
                  <a:gd name="T40" fmla="*/ 212 w 504"/>
                  <a:gd name="T41" fmla="*/ 396 h 504"/>
                  <a:gd name="T42" fmla="*/ 252 w 504"/>
                  <a:gd name="T43" fmla="*/ 402 h 504"/>
                  <a:gd name="T44" fmla="*/ 291 w 504"/>
                  <a:gd name="T45" fmla="*/ 396 h 504"/>
                  <a:gd name="T46" fmla="*/ 326 w 504"/>
                  <a:gd name="T47" fmla="*/ 382 h 504"/>
                  <a:gd name="T48" fmla="*/ 358 w 504"/>
                  <a:gd name="T49" fmla="*/ 358 h 504"/>
                  <a:gd name="T50" fmla="*/ 380 w 504"/>
                  <a:gd name="T51" fmla="*/ 329 h 504"/>
                  <a:gd name="T52" fmla="*/ 395 w 504"/>
                  <a:gd name="T53" fmla="*/ 295 h 504"/>
                  <a:gd name="T54" fmla="*/ 401 w 504"/>
                  <a:gd name="T55" fmla="*/ 258 h 504"/>
                  <a:gd name="T56" fmla="*/ 401 w 504"/>
                  <a:gd name="T57" fmla="*/ 246 h 504"/>
                  <a:gd name="T58" fmla="*/ 395 w 504"/>
                  <a:gd name="T59" fmla="*/ 211 h 504"/>
                  <a:gd name="T60" fmla="*/ 380 w 504"/>
                  <a:gd name="T61" fmla="*/ 177 h 504"/>
                  <a:gd name="T62" fmla="*/ 454 w 504"/>
                  <a:gd name="T63" fmla="*/ 103 h 504"/>
                  <a:gd name="T64" fmla="*/ 456 w 504"/>
                  <a:gd name="T65" fmla="*/ 105 h 504"/>
                  <a:gd name="T66" fmla="*/ 482 w 504"/>
                  <a:gd name="T67" fmla="*/ 150 h 504"/>
                  <a:gd name="T68" fmla="*/ 498 w 504"/>
                  <a:gd name="T69" fmla="*/ 199 h 504"/>
                  <a:gd name="T70" fmla="*/ 504 w 504"/>
                  <a:gd name="T71" fmla="*/ 248 h 504"/>
                  <a:gd name="T72" fmla="*/ 500 w 504"/>
                  <a:gd name="T73" fmla="*/ 297 h 504"/>
                  <a:gd name="T74" fmla="*/ 486 w 504"/>
                  <a:gd name="T75" fmla="*/ 345 h 504"/>
                  <a:gd name="T76" fmla="*/ 462 w 504"/>
                  <a:gd name="T77" fmla="*/ 390 h 504"/>
                  <a:gd name="T78" fmla="*/ 431 w 504"/>
                  <a:gd name="T79" fmla="*/ 431 h 504"/>
                  <a:gd name="T80" fmla="*/ 391 w 504"/>
                  <a:gd name="T81" fmla="*/ 463 h 504"/>
                  <a:gd name="T82" fmla="*/ 348 w 504"/>
                  <a:gd name="T83" fmla="*/ 486 h 504"/>
                  <a:gd name="T84" fmla="*/ 301 w 504"/>
                  <a:gd name="T85" fmla="*/ 500 h 504"/>
                  <a:gd name="T86" fmla="*/ 252 w 504"/>
                  <a:gd name="T87" fmla="*/ 504 h 504"/>
                  <a:gd name="T88" fmla="*/ 203 w 504"/>
                  <a:gd name="T89" fmla="*/ 500 h 504"/>
                  <a:gd name="T90" fmla="*/ 155 w 504"/>
                  <a:gd name="T91" fmla="*/ 486 h 504"/>
                  <a:gd name="T92" fmla="*/ 112 w 504"/>
                  <a:gd name="T93" fmla="*/ 463 h 504"/>
                  <a:gd name="T94" fmla="*/ 73 w 504"/>
                  <a:gd name="T95" fmla="*/ 431 h 504"/>
                  <a:gd name="T96" fmla="*/ 41 w 504"/>
                  <a:gd name="T97" fmla="*/ 392 h 504"/>
                  <a:gd name="T98" fmla="*/ 20 w 504"/>
                  <a:gd name="T99" fmla="*/ 349 h 504"/>
                  <a:gd name="T100" fmla="*/ 4 w 504"/>
                  <a:gd name="T101" fmla="*/ 301 h 504"/>
                  <a:gd name="T102" fmla="*/ 0 w 504"/>
                  <a:gd name="T103" fmla="*/ 252 h 504"/>
                  <a:gd name="T104" fmla="*/ 4 w 504"/>
                  <a:gd name="T105" fmla="*/ 203 h 504"/>
                  <a:gd name="T106" fmla="*/ 20 w 504"/>
                  <a:gd name="T107" fmla="*/ 156 h 504"/>
                  <a:gd name="T108" fmla="*/ 41 w 504"/>
                  <a:gd name="T109" fmla="*/ 113 h 504"/>
                  <a:gd name="T110" fmla="*/ 73 w 504"/>
                  <a:gd name="T111" fmla="*/ 73 h 504"/>
                  <a:gd name="T112" fmla="*/ 112 w 504"/>
                  <a:gd name="T113" fmla="*/ 42 h 504"/>
                  <a:gd name="T114" fmla="*/ 155 w 504"/>
                  <a:gd name="T115" fmla="*/ 20 h 504"/>
                  <a:gd name="T116" fmla="*/ 203 w 504"/>
                  <a:gd name="T117" fmla="*/ 4 h 504"/>
                  <a:gd name="T118" fmla="*/ 252 w 504"/>
                  <a:gd name="T119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4" h="504">
                    <a:moveTo>
                      <a:pt x="252" y="0"/>
                    </a:moveTo>
                    <a:lnTo>
                      <a:pt x="305" y="6"/>
                    </a:lnTo>
                    <a:lnTo>
                      <a:pt x="354" y="22"/>
                    </a:lnTo>
                    <a:lnTo>
                      <a:pt x="399" y="50"/>
                    </a:lnTo>
                    <a:lnTo>
                      <a:pt x="403" y="50"/>
                    </a:lnTo>
                    <a:lnTo>
                      <a:pt x="328" y="124"/>
                    </a:lnTo>
                    <a:lnTo>
                      <a:pt x="295" y="111"/>
                    </a:lnTo>
                    <a:lnTo>
                      <a:pt x="258" y="105"/>
                    </a:lnTo>
                    <a:lnTo>
                      <a:pt x="248" y="103"/>
                    </a:lnTo>
                    <a:lnTo>
                      <a:pt x="210" y="109"/>
                    </a:lnTo>
                    <a:lnTo>
                      <a:pt x="177" y="124"/>
                    </a:lnTo>
                    <a:lnTo>
                      <a:pt x="145" y="148"/>
                    </a:lnTo>
                    <a:lnTo>
                      <a:pt x="126" y="174"/>
                    </a:lnTo>
                    <a:lnTo>
                      <a:pt x="110" y="205"/>
                    </a:lnTo>
                    <a:lnTo>
                      <a:pt x="104" y="236"/>
                    </a:lnTo>
                    <a:lnTo>
                      <a:pt x="104" y="268"/>
                    </a:lnTo>
                    <a:lnTo>
                      <a:pt x="110" y="301"/>
                    </a:lnTo>
                    <a:lnTo>
                      <a:pt x="126" y="331"/>
                    </a:lnTo>
                    <a:lnTo>
                      <a:pt x="145" y="358"/>
                    </a:lnTo>
                    <a:lnTo>
                      <a:pt x="177" y="382"/>
                    </a:lnTo>
                    <a:lnTo>
                      <a:pt x="212" y="396"/>
                    </a:lnTo>
                    <a:lnTo>
                      <a:pt x="252" y="402"/>
                    </a:lnTo>
                    <a:lnTo>
                      <a:pt x="291" y="396"/>
                    </a:lnTo>
                    <a:lnTo>
                      <a:pt x="326" y="382"/>
                    </a:lnTo>
                    <a:lnTo>
                      <a:pt x="358" y="358"/>
                    </a:lnTo>
                    <a:lnTo>
                      <a:pt x="380" y="329"/>
                    </a:lnTo>
                    <a:lnTo>
                      <a:pt x="395" y="295"/>
                    </a:lnTo>
                    <a:lnTo>
                      <a:pt x="401" y="258"/>
                    </a:lnTo>
                    <a:lnTo>
                      <a:pt x="401" y="246"/>
                    </a:lnTo>
                    <a:lnTo>
                      <a:pt x="395" y="211"/>
                    </a:lnTo>
                    <a:lnTo>
                      <a:pt x="380" y="177"/>
                    </a:lnTo>
                    <a:lnTo>
                      <a:pt x="454" y="103"/>
                    </a:lnTo>
                    <a:lnTo>
                      <a:pt x="456" y="105"/>
                    </a:lnTo>
                    <a:lnTo>
                      <a:pt x="482" y="150"/>
                    </a:lnTo>
                    <a:lnTo>
                      <a:pt x="498" y="199"/>
                    </a:lnTo>
                    <a:lnTo>
                      <a:pt x="504" y="248"/>
                    </a:lnTo>
                    <a:lnTo>
                      <a:pt x="500" y="297"/>
                    </a:lnTo>
                    <a:lnTo>
                      <a:pt x="486" y="345"/>
                    </a:lnTo>
                    <a:lnTo>
                      <a:pt x="462" y="390"/>
                    </a:lnTo>
                    <a:lnTo>
                      <a:pt x="431" y="431"/>
                    </a:lnTo>
                    <a:lnTo>
                      <a:pt x="391" y="463"/>
                    </a:lnTo>
                    <a:lnTo>
                      <a:pt x="348" y="486"/>
                    </a:lnTo>
                    <a:lnTo>
                      <a:pt x="301" y="500"/>
                    </a:lnTo>
                    <a:lnTo>
                      <a:pt x="252" y="504"/>
                    </a:lnTo>
                    <a:lnTo>
                      <a:pt x="203" y="500"/>
                    </a:lnTo>
                    <a:lnTo>
                      <a:pt x="155" y="486"/>
                    </a:lnTo>
                    <a:lnTo>
                      <a:pt x="112" y="463"/>
                    </a:lnTo>
                    <a:lnTo>
                      <a:pt x="73" y="431"/>
                    </a:lnTo>
                    <a:lnTo>
                      <a:pt x="41" y="392"/>
                    </a:lnTo>
                    <a:lnTo>
                      <a:pt x="20" y="349"/>
                    </a:lnTo>
                    <a:lnTo>
                      <a:pt x="4" y="301"/>
                    </a:lnTo>
                    <a:lnTo>
                      <a:pt x="0" y="252"/>
                    </a:lnTo>
                    <a:lnTo>
                      <a:pt x="4" y="203"/>
                    </a:lnTo>
                    <a:lnTo>
                      <a:pt x="20" y="156"/>
                    </a:lnTo>
                    <a:lnTo>
                      <a:pt x="41" y="113"/>
                    </a:lnTo>
                    <a:lnTo>
                      <a:pt x="73" y="73"/>
                    </a:lnTo>
                    <a:lnTo>
                      <a:pt x="112" y="42"/>
                    </a:lnTo>
                    <a:lnTo>
                      <a:pt x="155" y="20"/>
                    </a:lnTo>
                    <a:lnTo>
                      <a:pt x="203" y="4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01">
                <a:extLst>
                  <a:ext uri="{FF2B5EF4-FFF2-40B4-BE49-F238E27FC236}">
                    <a16:creationId xmlns:a16="http://schemas.microsoft.com/office/drawing/2014/main" id="{5A609F1C-7154-4516-8188-C8C940865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701" y="2578101"/>
                <a:ext cx="635000" cy="633413"/>
              </a:xfrm>
              <a:custGeom>
                <a:avLst/>
                <a:gdLst>
                  <a:gd name="T0" fmla="*/ 457 w 799"/>
                  <a:gd name="T1" fmla="*/ 4 h 799"/>
                  <a:gd name="T2" fmla="*/ 565 w 799"/>
                  <a:gd name="T3" fmla="*/ 37 h 799"/>
                  <a:gd name="T4" fmla="*/ 624 w 799"/>
                  <a:gd name="T5" fmla="*/ 124 h 799"/>
                  <a:gd name="T6" fmla="*/ 541 w 799"/>
                  <a:gd name="T7" fmla="*/ 140 h 799"/>
                  <a:gd name="T8" fmla="*/ 449 w 799"/>
                  <a:gd name="T9" fmla="*/ 108 h 799"/>
                  <a:gd name="T10" fmla="*/ 353 w 799"/>
                  <a:gd name="T11" fmla="*/ 108 h 799"/>
                  <a:gd name="T12" fmla="*/ 266 w 799"/>
                  <a:gd name="T13" fmla="*/ 136 h 799"/>
                  <a:gd name="T14" fmla="*/ 191 w 799"/>
                  <a:gd name="T15" fmla="*/ 191 h 799"/>
                  <a:gd name="T16" fmla="*/ 130 w 799"/>
                  <a:gd name="T17" fmla="*/ 277 h 799"/>
                  <a:gd name="T18" fmla="*/ 105 w 799"/>
                  <a:gd name="T19" fmla="*/ 374 h 799"/>
                  <a:gd name="T20" fmla="*/ 114 w 799"/>
                  <a:gd name="T21" fmla="*/ 474 h 799"/>
                  <a:gd name="T22" fmla="*/ 156 w 799"/>
                  <a:gd name="T23" fmla="*/ 568 h 799"/>
                  <a:gd name="T24" fmla="*/ 227 w 799"/>
                  <a:gd name="T25" fmla="*/ 639 h 799"/>
                  <a:gd name="T26" fmla="*/ 307 w 799"/>
                  <a:gd name="T27" fmla="*/ 681 h 799"/>
                  <a:gd name="T28" fmla="*/ 400 w 799"/>
                  <a:gd name="T29" fmla="*/ 694 h 799"/>
                  <a:gd name="T30" fmla="*/ 492 w 799"/>
                  <a:gd name="T31" fmla="*/ 681 h 799"/>
                  <a:gd name="T32" fmla="*/ 573 w 799"/>
                  <a:gd name="T33" fmla="*/ 639 h 799"/>
                  <a:gd name="T34" fmla="*/ 644 w 799"/>
                  <a:gd name="T35" fmla="*/ 566 h 799"/>
                  <a:gd name="T36" fmla="*/ 687 w 799"/>
                  <a:gd name="T37" fmla="*/ 470 h 799"/>
                  <a:gd name="T38" fmla="*/ 693 w 799"/>
                  <a:gd name="T39" fmla="*/ 366 h 799"/>
                  <a:gd name="T40" fmla="*/ 663 w 799"/>
                  <a:gd name="T41" fmla="*/ 265 h 799"/>
                  <a:gd name="T42" fmla="*/ 677 w 799"/>
                  <a:gd name="T43" fmla="*/ 177 h 799"/>
                  <a:gd name="T44" fmla="*/ 766 w 799"/>
                  <a:gd name="T45" fmla="*/ 240 h 799"/>
                  <a:gd name="T46" fmla="*/ 795 w 799"/>
                  <a:gd name="T47" fmla="*/ 354 h 799"/>
                  <a:gd name="T48" fmla="*/ 791 w 799"/>
                  <a:gd name="T49" fmla="*/ 472 h 799"/>
                  <a:gd name="T50" fmla="*/ 754 w 799"/>
                  <a:gd name="T51" fmla="*/ 584 h 799"/>
                  <a:gd name="T52" fmla="*/ 681 w 799"/>
                  <a:gd name="T53" fmla="*/ 682 h 799"/>
                  <a:gd name="T54" fmla="*/ 581 w 799"/>
                  <a:gd name="T55" fmla="*/ 755 h 799"/>
                  <a:gd name="T56" fmla="*/ 463 w 799"/>
                  <a:gd name="T57" fmla="*/ 793 h 799"/>
                  <a:gd name="T58" fmla="*/ 337 w 799"/>
                  <a:gd name="T59" fmla="*/ 793 h 799"/>
                  <a:gd name="T60" fmla="*/ 219 w 799"/>
                  <a:gd name="T61" fmla="*/ 755 h 799"/>
                  <a:gd name="T62" fmla="*/ 118 w 799"/>
                  <a:gd name="T63" fmla="*/ 682 h 799"/>
                  <a:gd name="T64" fmla="*/ 44 w 799"/>
                  <a:gd name="T65" fmla="*/ 578 h 799"/>
                  <a:gd name="T66" fmla="*/ 6 w 799"/>
                  <a:gd name="T67" fmla="*/ 460 h 799"/>
                  <a:gd name="T68" fmla="*/ 6 w 799"/>
                  <a:gd name="T69" fmla="*/ 338 h 799"/>
                  <a:gd name="T70" fmla="*/ 44 w 799"/>
                  <a:gd name="T71" fmla="*/ 220 h 799"/>
                  <a:gd name="T72" fmla="*/ 118 w 799"/>
                  <a:gd name="T73" fmla="*/ 118 h 799"/>
                  <a:gd name="T74" fmla="*/ 219 w 799"/>
                  <a:gd name="T75" fmla="*/ 43 h 799"/>
                  <a:gd name="T76" fmla="*/ 337 w 799"/>
                  <a:gd name="T77" fmla="*/ 6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99" h="799">
                    <a:moveTo>
                      <a:pt x="400" y="0"/>
                    </a:moveTo>
                    <a:lnTo>
                      <a:pt x="457" y="4"/>
                    </a:lnTo>
                    <a:lnTo>
                      <a:pt x="512" y="18"/>
                    </a:lnTo>
                    <a:lnTo>
                      <a:pt x="565" y="37"/>
                    </a:lnTo>
                    <a:lnTo>
                      <a:pt x="614" y="63"/>
                    </a:lnTo>
                    <a:lnTo>
                      <a:pt x="624" y="124"/>
                    </a:lnTo>
                    <a:lnTo>
                      <a:pt x="581" y="167"/>
                    </a:lnTo>
                    <a:lnTo>
                      <a:pt x="541" y="140"/>
                    </a:lnTo>
                    <a:lnTo>
                      <a:pt x="496" y="120"/>
                    </a:lnTo>
                    <a:lnTo>
                      <a:pt x="449" y="108"/>
                    </a:lnTo>
                    <a:lnTo>
                      <a:pt x="400" y="104"/>
                    </a:lnTo>
                    <a:lnTo>
                      <a:pt x="353" y="108"/>
                    </a:lnTo>
                    <a:lnTo>
                      <a:pt x="307" y="118"/>
                    </a:lnTo>
                    <a:lnTo>
                      <a:pt x="266" y="136"/>
                    </a:lnTo>
                    <a:lnTo>
                      <a:pt x="227" y="159"/>
                    </a:lnTo>
                    <a:lnTo>
                      <a:pt x="191" y="191"/>
                    </a:lnTo>
                    <a:lnTo>
                      <a:pt x="156" y="232"/>
                    </a:lnTo>
                    <a:lnTo>
                      <a:pt x="130" y="277"/>
                    </a:lnTo>
                    <a:lnTo>
                      <a:pt x="114" y="324"/>
                    </a:lnTo>
                    <a:lnTo>
                      <a:pt x="105" y="374"/>
                    </a:lnTo>
                    <a:lnTo>
                      <a:pt x="105" y="425"/>
                    </a:lnTo>
                    <a:lnTo>
                      <a:pt x="114" y="474"/>
                    </a:lnTo>
                    <a:lnTo>
                      <a:pt x="130" y="523"/>
                    </a:lnTo>
                    <a:lnTo>
                      <a:pt x="156" y="568"/>
                    </a:lnTo>
                    <a:lnTo>
                      <a:pt x="191" y="608"/>
                    </a:lnTo>
                    <a:lnTo>
                      <a:pt x="227" y="639"/>
                    </a:lnTo>
                    <a:lnTo>
                      <a:pt x="266" y="663"/>
                    </a:lnTo>
                    <a:lnTo>
                      <a:pt x="307" y="681"/>
                    </a:lnTo>
                    <a:lnTo>
                      <a:pt x="353" y="692"/>
                    </a:lnTo>
                    <a:lnTo>
                      <a:pt x="400" y="694"/>
                    </a:lnTo>
                    <a:lnTo>
                      <a:pt x="447" y="692"/>
                    </a:lnTo>
                    <a:lnTo>
                      <a:pt x="492" y="681"/>
                    </a:lnTo>
                    <a:lnTo>
                      <a:pt x="533" y="663"/>
                    </a:lnTo>
                    <a:lnTo>
                      <a:pt x="573" y="639"/>
                    </a:lnTo>
                    <a:lnTo>
                      <a:pt x="608" y="608"/>
                    </a:lnTo>
                    <a:lnTo>
                      <a:pt x="644" y="566"/>
                    </a:lnTo>
                    <a:lnTo>
                      <a:pt x="669" y="519"/>
                    </a:lnTo>
                    <a:lnTo>
                      <a:pt x="687" y="470"/>
                    </a:lnTo>
                    <a:lnTo>
                      <a:pt x="695" y="419"/>
                    </a:lnTo>
                    <a:lnTo>
                      <a:pt x="693" y="366"/>
                    </a:lnTo>
                    <a:lnTo>
                      <a:pt x="683" y="315"/>
                    </a:lnTo>
                    <a:lnTo>
                      <a:pt x="663" y="265"/>
                    </a:lnTo>
                    <a:lnTo>
                      <a:pt x="634" y="218"/>
                    </a:lnTo>
                    <a:lnTo>
                      <a:pt x="677" y="177"/>
                    </a:lnTo>
                    <a:lnTo>
                      <a:pt x="736" y="185"/>
                    </a:lnTo>
                    <a:lnTo>
                      <a:pt x="766" y="240"/>
                    </a:lnTo>
                    <a:lnTo>
                      <a:pt x="785" y="297"/>
                    </a:lnTo>
                    <a:lnTo>
                      <a:pt x="795" y="354"/>
                    </a:lnTo>
                    <a:lnTo>
                      <a:pt x="799" y="413"/>
                    </a:lnTo>
                    <a:lnTo>
                      <a:pt x="791" y="472"/>
                    </a:lnTo>
                    <a:lnTo>
                      <a:pt x="777" y="529"/>
                    </a:lnTo>
                    <a:lnTo>
                      <a:pt x="754" y="584"/>
                    </a:lnTo>
                    <a:lnTo>
                      <a:pt x="722" y="635"/>
                    </a:lnTo>
                    <a:lnTo>
                      <a:pt x="681" y="682"/>
                    </a:lnTo>
                    <a:lnTo>
                      <a:pt x="634" y="722"/>
                    </a:lnTo>
                    <a:lnTo>
                      <a:pt x="581" y="755"/>
                    </a:lnTo>
                    <a:lnTo>
                      <a:pt x="524" y="779"/>
                    </a:lnTo>
                    <a:lnTo>
                      <a:pt x="463" y="793"/>
                    </a:lnTo>
                    <a:lnTo>
                      <a:pt x="400" y="799"/>
                    </a:lnTo>
                    <a:lnTo>
                      <a:pt x="337" y="793"/>
                    </a:lnTo>
                    <a:lnTo>
                      <a:pt x="276" y="779"/>
                    </a:lnTo>
                    <a:lnTo>
                      <a:pt x="219" y="755"/>
                    </a:lnTo>
                    <a:lnTo>
                      <a:pt x="166" y="722"/>
                    </a:lnTo>
                    <a:lnTo>
                      <a:pt x="118" y="682"/>
                    </a:lnTo>
                    <a:lnTo>
                      <a:pt x="75" y="631"/>
                    </a:lnTo>
                    <a:lnTo>
                      <a:pt x="44" y="578"/>
                    </a:lnTo>
                    <a:lnTo>
                      <a:pt x="20" y="521"/>
                    </a:lnTo>
                    <a:lnTo>
                      <a:pt x="6" y="460"/>
                    </a:lnTo>
                    <a:lnTo>
                      <a:pt x="0" y="399"/>
                    </a:lnTo>
                    <a:lnTo>
                      <a:pt x="6" y="338"/>
                    </a:lnTo>
                    <a:lnTo>
                      <a:pt x="20" y="279"/>
                    </a:lnTo>
                    <a:lnTo>
                      <a:pt x="44" y="220"/>
                    </a:lnTo>
                    <a:lnTo>
                      <a:pt x="75" y="167"/>
                    </a:lnTo>
                    <a:lnTo>
                      <a:pt x="118" y="118"/>
                    </a:lnTo>
                    <a:lnTo>
                      <a:pt x="166" y="77"/>
                    </a:lnTo>
                    <a:lnTo>
                      <a:pt x="219" y="43"/>
                    </a:lnTo>
                    <a:lnTo>
                      <a:pt x="276" y="20"/>
                    </a:lnTo>
                    <a:lnTo>
                      <a:pt x="337" y="6"/>
                    </a:lnTo>
                    <a:lnTo>
                      <a:pt x="40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02">
                <a:extLst>
                  <a:ext uri="{FF2B5EF4-FFF2-40B4-BE49-F238E27FC236}">
                    <a16:creationId xmlns:a16="http://schemas.microsoft.com/office/drawing/2014/main" id="{744E7D42-4EA4-41F7-9522-73B01CF88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2574926"/>
                <a:ext cx="331788" cy="331788"/>
              </a:xfrm>
              <a:custGeom>
                <a:avLst/>
                <a:gdLst>
                  <a:gd name="T0" fmla="*/ 307 w 419"/>
                  <a:gd name="T1" fmla="*/ 0 h 419"/>
                  <a:gd name="T2" fmla="*/ 323 w 419"/>
                  <a:gd name="T3" fmla="*/ 96 h 419"/>
                  <a:gd name="T4" fmla="*/ 419 w 419"/>
                  <a:gd name="T5" fmla="*/ 112 h 419"/>
                  <a:gd name="T6" fmla="*/ 358 w 419"/>
                  <a:gd name="T7" fmla="*/ 173 h 419"/>
                  <a:gd name="T8" fmla="*/ 285 w 419"/>
                  <a:gd name="T9" fmla="*/ 161 h 419"/>
                  <a:gd name="T10" fmla="*/ 92 w 419"/>
                  <a:gd name="T11" fmla="*/ 352 h 419"/>
                  <a:gd name="T12" fmla="*/ 136 w 419"/>
                  <a:gd name="T13" fmla="*/ 395 h 419"/>
                  <a:gd name="T14" fmla="*/ 0 w 419"/>
                  <a:gd name="T15" fmla="*/ 419 h 419"/>
                  <a:gd name="T16" fmla="*/ 24 w 419"/>
                  <a:gd name="T17" fmla="*/ 283 h 419"/>
                  <a:gd name="T18" fmla="*/ 65 w 419"/>
                  <a:gd name="T19" fmla="*/ 326 h 419"/>
                  <a:gd name="T20" fmla="*/ 258 w 419"/>
                  <a:gd name="T21" fmla="*/ 134 h 419"/>
                  <a:gd name="T22" fmla="*/ 246 w 419"/>
                  <a:gd name="T23" fmla="*/ 61 h 419"/>
                  <a:gd name="T24" fmla="*/ 307 w 419"/>
                  <a:gd name="T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9" h="419">
                    <a:moveTo>
                      <a:pt x="307" y="0"/>
                    </a:moveTo>
                    <a:lnTo>
                      <a:pt x="323" y="96"/>
                    </a:lnTo>
                    <a:lnTo>
                      <a:pt x="419" y="112"/>
                    </a:lnTo>
                    <a:lnTo>
                      <a:pt x="358" y="173"/>
                    </a:lnTo>
                    <a:lnTo>
                      <a:pt x="285" y="161"/>
                    </a:lnTo>
                    <a:lnTo>
                      <a:pt x="92" y="352"/>
                    </a:lnTo>
                    <a:lnTo>
                      <a:pt x="136" y="395"/>
                    </a:lnTo>
                    <a:lnTo>
                      <a:pt x="0" y="419"/>
                    </a:lnTo>
                    <a:lnTo>
                      <a:pt x="24" y="283"/>
                    </a:lnTo>
                    <a:lnTo>
                      <a:pt x="65" y="326"/>
                    </a:lnTo>
                    <a:lnTo>
                      <a:pt x="258" y="134"/>
                    </a:lnTo>
                    <a:lnTo>
                      <a:pt x="246" y="61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E3DFE73E-993E-474A-A8C7-7FD38A176F55}"/>
              </a:ext>
            </a:extLst>
          </p:cNvPr>
          <p:cNvGrpSpPr/>
          <p:nvPr/>
        </p:nvGrpSpPr>
        <p:grpSpPr>
          <a:xfrm>
            <a:off x="3284347" y="3079265"/>
            <a:ext cx="532538" cy="532747"/>
            <a:chOff x="3284347" y="3079265"/>
            <a:chExt cx="532538" cy="532747"/>
          </a:xfrm>
        </p:grpSpPr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D2F21A4E-489D-4F01-B07D-98B6BE2EF361}"/>
                </a:ext>
              </a:extLst>
            </p:cNvPr>
            <p:cNvSpPr/>
            <p:nvPr/>
          </p:nvSpPr>
          <p:spPr>
            <a:xfrm>
              <a:off x="3284347" y="3079265"/>
              <a:ext cx="532538" cy="5327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4" tIns="34270" rIns="68544" bIns="34270" rtlCol="0" anchor="ctr"/>
            <a:lstStyle/>
            <a:p>
              <a:pPr algn="ctr"/>
              <a:endParaRPr lang="nl-NL"/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22308A39-5C5F-4EB9-8B97-A6EA5B7846BD}"/>
                </a:ext>
              </a:extLst>
            </p:cNvPr>
            <p:cNvGrpSpPr/>
            <p:nvPr/>
          </p:nvGrpSpPr>
          <p:grpSpPr>
            <a:xfrm>
              <a:off x="3468111" y="3216483"/>
              <a:ext cx="192237" cy="269444"/>
              <a:chOff x="2678113" y="4965701"/>
              <a:chExt cx="296863" cy="415925"/>
            </a:xfrm>
            <a:solidFill>
              <a:schemeClr val="bg1"/>
            </a:solidFill>
          </p:grpSpPr>
          <p:sp>
            <p:nvSpPr>
              <p:cNvPr id="119" name="Freeform 123">
                <a:extLst>
                  <a:ext uri="{FF2B5EF4-FFF2-40B4-BE49-F238E27FC236}">
                    <a16:creationId xmlns:a16="http://schemas.microsoft.com/office/drawing/2014/main" id="{9E95501C-2C37-49D1-ADB8-627948BF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101" y="4965701"/>
                <a:ext cx="68263" cy="69850"/>
              </a:xfrm>
              <a:custGeom>
                <a:avLst/>
                <a:gdLst>
                  <a:gd name="T0" fmla="*/ 11 w 43"/>
                  <a:gd name="T1" fmla="*/ 41 h 44"/>
                  <a:gd name="T2" fmla="*/ 20 w 43"/>
                  <a:gd name="T3" fmla="*/ 44 h 44"/>
                  <a:gd name="T4" fmla="*/ 27 w 43"/>
                  <a:gd name="T5" fmla="*/ 42 h 44"/>
                  <a:gd name="T6" fmla="*/ 35 w 43"/>
                  <a:gd name="T7" fmla="*/ 39 h 44"/>
                  <a:gd name="T8" fmla="*/ 40 w 43"/>
                  <a:gd name="T9" fmla="*/ 33 h 44"/>
                  <a:gd name="T10" fmla="*/ 43 w 43"/>
                  <a:gd name="T11" fmla="*/ 24 h 44"/>
                  <a:gd name="T12" fmla="*/ 42 w 43"/>
                  <a:gd name="T13" fmla="*/ 15 h 44"/>
                  <a:gd name="T14" fmla="*/ 39 w 43"/>
                  <a:gd name="T15" fmla="*/ 9 h 44"/>
                  <a:gd name="T16" fmla="*/ 31 w 43"/>
                  <a:gd name="T17" fmla="*/ 2 h 44"/>
                  <a:gd name="T18" fmla="*/ 24 w 43"/>
                  <a:gd name="T19" fmla="*/ 0 h 44"/>
                  <a:gd name="T20" fmla="*/ 15 w 43"/>
                  <a:gd name="T21" fmla="*/ 1 h 44"/>
                  <a:gd name="T22" fmla="*/ 8 w 43"/>
                  <a:gd name="T23" fmla="*/ 5 h 44"/>
                  <a:gd name="T24" fmla="*/ 2 w 43"/>
                  <a:gd name="T25" fmla="*/ 11 h 44"/>
                  <a:gd name="T26" fmla="*/ 0 w 43"/>
                  <a:gd name="T27" fmla="*/ 20 h 44"/>
                  <a:gd name="T28" fmla="*/ 0 w 43"/>
                  <a:gd name="T29" fmla="*/ 28 h 44"/>
                  <a:gd name="T30" fmla="*/ 4 w 43"/>
                  <a:gd name="T31" fmla="*/ 35 h 44"/>
                  <a:gd name="T32" fmla="*/ 11 w 43"/>
                  <a:gd name="T3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11" y="41"/>
                    </a:moveTo>
                    <a:lnTo>
                      <a:pt x="20" y="44"/>
                    </a:lnTo>
                    <a:lnTo>
                      <a:pt x="27" y="42"/>
                    </a:lnTo>
                    <a:lnTo>
                      <a:pt x="35" y="39"/>
                    </a:lnTo>
                    <a:lnTo>
                      <a:pt x="40" y="33"/>
                    </a:lnTo>
                    <a:lnTo>
                      <a:pt x="43" y="24"/>
                    </a:lnTo>
                    <a:lnTo>
                      <a:pt x="42" y="15"/>
                    </a:lnTo>
                    <a:lnTo>
                      <a:pt x="39" y="9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8" y="5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4" y="35"/>
                    </a:lnTo>
                    <a:lnTo>
                      <a:pt x="11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Freeform 124">
                <a:extLst>
                  <a:ext uri="{FF2B5EF4-FFF2-40B4-BE49-F238E27FC236}">
                    <a16:creationId xmlns:a16="http://schemas.microsoft.com/office/drawing/2014/main" id="{67F47928-7E2C-419B-8AD5-2169AE484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113" y="5041901"/>
                <a:ext cx="296863" cy="339725"/>
              </a:xfrm>
              <a:custGeom>
                <a:avLst/>
                <a:gdLst>
                  <a:gd name="T0" fmla="*/ 152 w 187"/>
                  <a:gd name="T1" fmla="*/ 50 h 214"/>
                  <a:gd name="T2" fmla="*/ 149 w 187"/>
                  <a:gd name="T3" fmla="*/ 49 h 214"/>
                  <a:gd name="T4" fmla="*/ 132 w 187"/>
                  <a:gd name="T5" fmla="*/ 15 h 214"/>
                  <a:gd name="T6" fmla="*/ 131 w 187"/>
                  <a:gd name="T7" fmla="*/ 12 h 214"/>
                  <a:gd name="T8" fmla="*/ 128 w 187"/>
                  <a:gd name="T9" fmla="*/ 11 h 214"/>
                  <a:gd name="T10" fmla="*/ 94 w 187"/>
                  <a:gd name="T11" fmla="*/ 1 h 214"/>
                  <a:gd name="T12" fmla="*/ 90 w 187"/>
                  <a:gd name="T13" fmla="*/ 1 h 214"/>
                  <a:gd name="T14" fmla="*/ 44 w 187"/>
                  <a:gd name="T15" fmla="*/ 13 h 214"/>
                  <a:gd name="T16" fmla="*/ 41 w 187"/>
                  <a:gd name="T17" fmla="*/ 17 h 214"/>
                  <a:gd name="T18" fmla="*/ 27 w 187"/>
                  <a:gd name="T19" fmla="*/ 55 h 214"/>
                  <a:gd name="T20" fmla="*/ 29 w 187"/>
                  <a:gd name="T21" fmla="*/ 60 h 214"/>
                  <a:gd name="T22" fmla="*/ 33 w 187"/>
                  <a:gd name="T23" fmla="*/ 65 h 214"/>
                  <a:gd name="T24" fmla="*/ 40 w 187"/>
                  <a:gd name="T25" fmla="*/ 65 h 214"/>
                  <a:gd name="T26" fmla="*/ 45 w 187"/>
                  <a:gd name="T27" fmla="*/ 61 h 214"/>
                  <a:gd name="T28" fmla="*/ 56 w 187"/>
                  <a:gd name="T29" fmla="*/ 32 h 214"/>
                  <a:gd name="T30" fmla="*/ 60 w 187"/>
                  <a:gd name="T31" fmla="*/ 28 h 214"/>
                  <a:gd name="T32" fmla="*/ 80 w 187"/>
                  <a:gd name="T33" fmla="*/ 24 h 214"/>
                  <a:gd name="T34" fmla="*/ 80 w 187"/>
                  <a:gd name="T35" fmla="*/ 26 h 214"/>
                  <a:gd name="T36" fmla="*/ 50 w 187"/>
                  <a:gd name="T37" fmla="*/ 137 h 214"/>
                  <a:gd name="T38" fmla="*/ 7 w 187"/>
                  <a:gd name="T39" fmla="*/ 158 h 214"/>
                  <a:gd name="T40" fmla="*/ 2 w 187"/>
                  <a:gd name="T41" fmla="*/ 163 h 214"/>
                  <a:gd name="T42" fmla="*/ 0 w 187"/>
                  <a:gd name="T43" fmla="*/ 171 h 214"/>
                  <a:gd name="T44" fmla="*/ 3 w 187"/>
                  <a:gd name="T45" fmla="*/ 177 h 214"/>
                  <a:gd name="T46" fmla="*/ 8 w 187"/>
                  <a:gd name="T47" fmla="*/ 180 h 214"/>
                  <a:gd name="T48" fmla="*/ 15 w 187"/>
                  <a:gd name="T49" fmla="*/ 180 h 214"/>
                  <a:gd name="T50" fmla="*/ 66 w 187"/>
                  <a:gd name="T51" fmla="*/ 157 h 214"/>
                  <a:gd name="T52" fmla="*/ 70 w 187"/>
                  <a:gd name="T53" fmla="*/ 152 h 214"/>
                  <a:gd name="T54" fmla="*/ 82 w 187"/>
                  <a:gd name="T55" fmla="*/ 110 h 214"/>
                  <a:gd name="T56" fmla="*/ 84 w 187"/>
                  <a:gd name="T57" fmla="*/ 108 h 214"/>
                  <a:gd name="T58" fmla="*/ 113 w 187"/>
                  <a:gd name="T59" fmla="*/ 149 h 214"/>
                  <a:gd name="T60" fmla="*/ 114 w 187"/>
                  <a:gd name="T61" fmla="*/ 152 h 214"/>
                  <a:gd name="T62" fmla="*/ 123 w 187"/>
                  <a:gd name="T63" fmla="*/ 204 h 214"/>
                  <a:gd name="T64" fmla="*/ 127 w 187"/>
                  <a:gd name="T65" fmla="*/ 211 h 214"/>
                  <a:gd name="T66" fmla="*/ 135 w 187"/>
                  <a:gd name="T67" fmla="*/ 214 h 214"/>
                  <a:gd name="T68" fmla="*/ 140 w 187"/>
                  <a:gd name="T69" fmla="*/ 213 h 214"/>
                  <a:gd name="T70" fmla="*/ 146 w 187"/>
                  <a:gd name="T71" fmla="*/ 208 h 214"/>
                  <a:gd name="T72" fmla="*/ 147 w 187"/>
                  <a:gd name="T73" fmla="*/ 200 h 214"/>
                  <a:gd name="T74" fmla="*/ 137 w 187"/>
                  <a:gd name="T75" fmla="*/ 143 h 214"/>
                  <a:gd name="T76" fmla="*/ 109 w 187"/>
                  <a:gd name="T77" fmla="*/ 103 h 214"/>
                  <a:gd name="T78" fmla="*/ 108 w 187"/>
                  <a:gd name="T79" fmla="*/ 98 h 214"/>
                  <a:gd name="T80" fmla="*/ 122 w 187"/>
                  <a:gd name="T81" fmla="*/ 43 h 214"/>
                  <a:gd name="T82" fmla="*/ 123 w 187"/>
                  <a:gd name="T83" fmla="*/ 42 h 214"/>
                  <a:gd name="T84" fmla="*/ 135 w 187"/>
                  <a:gd name="T85" fmla="*/ 66 h 214"/>
                  <a:gd name="T86" fmla="*/ 140 w 187"/>
                  <a:gd name="T87" fmla="*/ 70 h 214"/>
                  <a:gd name="T88" fmla="*/ 146 w 187"/>
                  <a:gd name="T89" fmla="*/ 71 h 214"/>
                  <a:gd name="T90" fmla="*/ 183 w 187"/>
                  <a:gd name="T91" fmla="*/ 61 h 214"/>
                  <a:gd name="T92" fmla="*/ 187 w 187"/>
                  <a:gd name="T93" fmla="*/ 57 h 214"/>
                  <a:gd name="T94" fmla="*/ 187 w 187"/>
                  <a:gd name="T95" fmla="*/ 51 h 214"/>
                  <a:gd name="T96" fmla="*/ 184 w 187"/>
                  <a:gd name="T97" fmla="*/ 46 h 214"/>
                  <a:gd name="T98" fmla="*/ 178 w 187"/>
                  <a:gd name="T99" fmla="*/ 4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7" h="214">
                    <a:moveTo>
                      <a:pt x="175" y="44"/>
                    </a:moveTo>
                    <a:lnTo>
                      <a:pt x="152" y="50"/>
                    </a:lnTo>
                    <a:lnTo>
                      <a:pt x="150" y="50"/>
                    </a:lnTo>
                    <a:lnTo>
                      <a:pt x="149" y="49"/>
                    </a:lnTo>
                    <a:lnTo>
                      <a:pt x="148" y="47"/>
                    </a:lnTo>
                    <a:lnTo>
                      <a:pt x="132" y="15"/>
                    </a:lnTo>
                    <a:lnTo>
                      <a:pt x="131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8" y="11"/>
                    </a:lnTo>
                    <a:lnTo>
                      <a:pt x="126" y="10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0" y="1"/>
                    </a:lnTo>
                    <a:lnTo>
                      <a:pt x="47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1" y="17"/>
                    </a:lnTo>
                    <a:lnTo>
                      <a:pt x="28" y="52"/>
                    </a:lnTo>
                    <a:lnTo>
                      <a:pt x="27" y="55"/>
                    </a:lnTo>
                    <a:lnTo>
                      <a:pt x="28" y="58"/>
                    </a:lnTo>
                    <a:lnTo>
                      <a:pt x="29" y="60"/>
                    </a:lnTo>
                    <a:lnTo>
                      <a:pt x="31" y="63"/>
                    </a:lnTo>
                    <a:lnTo>
                      <a:pt x="33" y="65"/>
                    </a:lnTo>
                    <a:lnTo>
                      <a:pt x="37" y="65"/>
                    </a:lnTo>
                    <a:lnTo>
                      <a:pt x="40" y="65"/>
                    </a:lnTo>
                    <a:lnTo>
                      <a:pt x="43" y="64"/>
                    </a:lnTo>
                    <a:lnTo>
                      <a:pt x="45" y="61"/>
                    </a:lnTo>
                    <a:lnTo>
                      <a:pt x="46" y="58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0" y="28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80" y="26"/>
                    </a:lnTo>
                    <a:lnTo>
                      <a:pt x="52" y="135"/>
                    </a:lnTo>
                    <a:lnTo>
                      <a:pt x="50" y="137"/>
                    </a:lnTo>
                    <a:lnTo>
                      <a:pt x="47" y="138"/>
                    </a:lnTo>
                    <a:lnTo>
                      <a:pt x="7" y="158"/>
                    </a:lnTo>
                    <a:lnTo>
                      <a:pt x="4" y="160"/>
                    </a:lnTo>
                    <a:lnTo>
                      <a:pt x="2" y="163"/>
                    </a:lnTo>
                    <a:lnTo>
                      <a:pt x="1" y="166"/>
                    </a:lnTo>
                    <a:lnTo>
                      <a:pt x="0" y="171"/>
                    </a:lnTo>
                    <a:lnTo>
                      <a:pt x="1" y="174"/>
                    </a:lnTo>
                    <a:lnTo>
                      <a:pt x="3" y="177"/>
                    </a:lnTo>
                    <a:lnTo>
                      <a:pt x="6" y="179"/>
                    </a:lnTo>
                    <a:lnTo>
                      <a:pt x="8" y="180"/>
                    </a:lnTo>
                    <a:lnTo>
                      <a:pt x="12" y="180"/>
                    </a:lnTo>
                    <a:lnTo>
                      <a:pt x="15" y="180"/>
                    </a:lnTo>
                    <a:lnTo>
                      <a:pt x="17" y="179"/>
                    </a:lnTo>
                    <a:lnTo>
                      <a:pt x="66" y="157"/>
                    </a:lnTo>
                    <a:lnTo>
                      <a:pt x="68" y="155"/>
                    </a:lnTo>
                    <a:lnTo>
                      <a:pt x="70" y="152"/>
                    </a:lnTo>
                    <a:lnTo>
                      <a:pt x="72" y="149"/>
                    </a:lnTo>
                    <a:lnTo>
                      <a:pt x="82" y="110"/>
                    </a:lnTo>
                    <a:lnTo>
                      <a:pt x="83" y="108"/>
                    </a:lnTo>
                    <a:lnTo>
                      <a:pt x="84" y="108"/>
                    </a:lnTo>
                    <a:lnTo>
                      <a:pt x="85" y="109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4" y="152"/>
                    </a:lnTo>
                    <a:lnTo>
                      <a:pt x="116" y="155"/>
                    </a:lnTo>
                    <a:lnTo>
                      <a:pt x="123" y="204"/>
                    </a:lnTo>
                    <a:lnTo>
                      <a:pt x="125" y="208"/>
                    </a:lnTo>
                    <a:lnTo>
                      <a:pt x="127" y="211"/>
                    </a:lnTo>
                    <a:lnTo>
                      <a:pt x="131" y="213"/>
                    </a:lnTo>
                    <a:lnTo>
                      <a:pt x="135" y="214"/>
                    </a:lnTo>
                    <a:lnTo>
                      <a:pt x="137" y="214"/>
                    </a:lnTo>
                    <a:lnTo>
                      <a:pt x="140" y="213"/>
                    </a:lnTo>
                    <a:lnTo>
                      <a:pt x="144" y="211"/>
                    </a:lnTo>
                    <a:lnTo>
                      <a:pt x="146" y="208"/>
                    </a:lnTo>
                    <a:lnTo>
                      <a:pt x="147" y="204"/>
                    </a:lnTo>
                    <a:lnTo>
                      <a:pt x="147" y="200"/>
                    </a:lnTo>
                    <a:lnTo>
                      <a:pt x="137" y="145"/>
                    </a:lnTo>
                    <a:lnTo>
                      <a:pt x="137" y="143"/>
                    </a:lnTo>
                    <a:lnTo>
                      <a:pt x="136" y="140"/>
                    </a:lnTo>
                    <a:lnTo>
                      <a:pt x="109" y="103"/>
                    </a:lnTo>
                    <a:lnTo>
                      <a:pt x="108" y="100"/>
                    </a:lnTo>
                    <a:lnTo>
                      <a:pt x="108" y="98"/>
                    </a:lnTo>
                    <a:lnTo>
                      <a:pt x="108" y="97"/>
                    </a:lnTo>
                    <a:lnTo>
                      <a:pt x="122" y="43"/>
                    </a:lnTo>
                    <a:lnTo>
                      <a:pt x="122" y="42"/>
                    </a:lnTo>
                    <a:lnTo>
                      <a:pt x="123" y="42"/>
                    </a:lnTo>
                    <a:lnTo>
                      <a:pt x="124" y="43"/>
                    </a:lnTo>
                    <a:lnTo>
                      <a:pt x="135" y="66"/>
                    </a:lnTo>
                    <a:lnTo>
                      <a:pt x="137" y="69"/>
                    </a:lnTo>
                    <a:lnTo>
                      <a:pt x="140" y="70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79" y="63"/>
                    </a:lnTo>
                    <a:lnTo>
                      <a:pt x="183" y="61"/>
                    </a:lnTo>
                    <a:lnTo>
                      <a:pt x="185" y="60"/>
                    </a:lnTo>
                    <a:lnTo>
                      <a:pt x="187" y="57"/>
                    </a:lnTo>
                    <a:lnTo>
                      <a:pt x="187" y="54"/>
                    </a:lnTo>
                    <a:lnTo>
                      <a:pt x="187" y="51"/>
                    </a:lnTo>
                    <a:lnTo>
                      <a:pt x="186" y="49"/>
                    </a:lnTo>
                    <a:lnTo>
                      <a:pt x="184" y="46"/>
                    </a:lnTo>
                    <a:lnTo>
                      <a:pt x="182" y="44"/>
                    </a:lnTo>
                    <a:lnTo>
                      <a:pt x="178" y="43"/>
                    </a:lnTo>
                    <a:lnTo>
                      <a:pt x="175" y="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70" name="Tijdelijke aanduiding voor tekst 13">
            <a:extLst>
              <a:ext uri="{FF2B5EF4-FFF2-40B4-BE49-F238E27FC236}">
                <a16:creationId xmlns:a16="http://schemas.microsoft.com/office/drawing/2014/main" id="{4B3878A6-657C-4488-80AF-C78A99FE6FD8}"/>
              </a:ext>
            </a:extLst>
          </p:cNvPr>
          <p:cNvSpPr txBox="1">
            <a:spLocks/>
          </p:cNvSpPr>
          <p:nvPr/>
        </p:nvSpPr>
        <p:spPr bwMode="auto">
          <a:xfrm>
            <a:off x="-461994" y="4435359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686" tIns="323830" rIns="593686" bIns="32383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50" dirty="0">
                <a:solidFill>
                  <a:srgbClr val="AEA79F"/>
                </a:solidFill>
              </a:rPr>
              <a:t>NHG-</a:t>
            </a:r>
            <a:r>
              <a:rPr lang="en-US" sz="750" dirty="0" err="1">
                <a:solidFill>
                  <a:srgbClr val="AEA79F"/>
                </a:solidFill>
              </a:rPr>
              <a:t>werkgroep</a:t>
            </a:r>
            <a:r>
              <a:rPr lang="en-US" sz="750" dirty="0">
                <a:solidFill>
                  <a:srgbClr val="AEA79F"/>
                </a:solidFill>
              </a:rPr>
              <a:t> Diabetes mellitus type 2. NHG-</a:t>
            </a:r>
            <a:r>
              <a:rPr lang="en-US" sz="750" dirty="0" err="1">
                <a:solidFill>
                  <a:srgbClr val="AEA79F"/>
                </a:solidFill>
              </a:rPr>
              <a:t>Standaard</a:t>
            </a:r>
            <a:r>
              <a:rPr lang="en-US" sz="750" dirty="0">
                <a:solidFill>
                  <a:srgbClr val="AEA79F"/>
                </a:solidFill>
              </a:rPr>
              <a:t> Diabetes mellitus type 2, </a:t>
            </a:r>
            <a:r>
              <a:rPr lang="en-US" sz="750" dirty="0">
                <a:solidFill>
                  <a:srgbClr val="AEA7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lang="en-US" sz="750" dirty="0">
                <a:solidFill>
                  <a:srgbClr val="AEA79F"/>
                </a:solidFill>
              </a:rPr>
              <a:t>.</a:t>
            </a:r>
          </a:p>
        </p:txBody>
      </p:sp>
      <p:sp>
        <p:nvSpPr>
          <p:cNvPr id="85" name="0">
            <a:extLst>
              <a:ext uri="{FF2B5EF4-FFF2-40B4-BE49-F238E27FC236}">
                <a16:creationId xmlns:a16="http://schemas.microsoft.com/office/drawing/2014/main" id="{F27D1A2D-1B2F-4E84-95DB-2B9E50909D99}"/>
              </a:ext>
            </a:extLst>
          </p:cNvPr>
          <p:cNvSpPr/>
          <p:nvPr/>
        </p:nvSpPr>
        <p:spPr>
          <a:xfrm>
            <a:off x="4110006" y="1204899"/>
            <a:ext cx="944994" cy="96545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1">
            <a:extLst>
              <a:ext uri="{FF2B5EF4-FFF2-40B4-BE49-F238E27FC236}">
                <a16:creationId xmlns:a16="http://schemas.microsoft.com/office/drawing/2014/main" id="{659E676A-F031-4E83-A77D-CFB03CB58671}"/>
              </a:ext>
            </a:extLst>
          </p:cNvPr>
          <p:cNvSpPr/>
          <p:nvPr/>
        </p:nvSpPr>
        <p:spPr>
          <a:xfrm>
            <a:off x="5171717" y="1939933"/>
            <a:ext cx="944994" cy="96545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2">
            <a:extLst>
              <a:ext uri="{FF2B5EF4-FFF2-40B4-BE49-F238E27FC236}">
                <a16:creationId xmlns:a16="http://schemas.microsoft.com/office/drawing/2014/main" id="{BF5CC3B3-273E-4C8E-828C-374A4524F836}"/>
              </a:ext>
            </a:extLst>
          </p:cNvPr>
          <p:cNvSpPr/>
          <p:nvPr/>
        </p:nvSpPr>
        <p:spPr>
          <a:xfrm>
            <a:off x="4727841" y="3216483"/>
            <a:ext cx="944994" cy="96545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3">
            <a:extLst>
              <a:ext uri="{FF2B5EF4-FFF2-40B4-BE49-F238E27FC236}">
                <a16:creationId xmlns:a16="http://schemas.microsoft.com/office/drawing/2014/main" id="{45569603-71D1-4288-9AAD-945754ABD289}"/>
              </a:ext>
            </a:extLst>
          </p:cNvPr>
          <p:cNvSpPr/>
          <p:nvPr/>
        </p:nvSpPr>
        <p:spPr>
          <a:xfrm>
            <a:off x="3444304" y="3245119"/>
            <a:ext cx="944994" cy="96545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4">
            <a:extLst>
              <a:ext uri="{FF2B5EF4-FFF2-40B4-BE49-F238E27FC236}">
                <a16:creationId xmlns:a16="http://schemas.microsoft.com/office/drawing/2014/main" id="{4EF7521C-6BFD-4A47-B66D-D60FB9893895}"/>
              </a:ext>
            </a:extLst>
          </p:cNvPr>
          <p:cNvSpPr/>
          <p:nvPr/>
        </p:nvSpPr>
        <p:spPr>
          <a:xfrm>
            <a:off x="3017543" y="1956701"/>
            <a:ext cx="944994" cy="96545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STAP 1" hidden="1">
            <a:extLst>
              <a:ext uri="{FF2B5EF4-FFF2-40B4-BE49-F238E27FC236}">
                <a16:creationId xmlns:a16="http://schemas.microsoft.com/office/drawing/2014/main" id="{C19D5F1F-1C91-417B-8B63-673D746B339B}"/>
              </a:ext>
            </a:extLst>
          </p:cNvPr>
          <p:cNvSpPr/>
          <p:nvPr/>
        </p:nvSpPr>
        <p:spPr>
          <a:xfrm>
            <a:off x="4676472" y="1037869"/>
            <a:ext cx="794688" cy="79468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STAP 2" hidden="1">
            <a:extLst>
              <a:ext uri="{FF2B5EF4-FFF2-40B4-BE49-F238E27FC236}">
                <a16:creationId xmlns:a16="http://schemas.microsoft.com/office/drawing/2014/main" id="{B2B9EB8A-8F3F-4EE8-AA8F-357C7C3DCDDD}"/>
              </a:ext>
            </a:extLst>
          </p:cNvPr>
          <p:cNvSpPr/>
          <p:nvPr/>
        </p:nvSpPr>
        <p:spPr>
          <a:xfrm>
            <a:off x="5559766" y="1587180"/>
            <a:ext cx="794688" cy="79468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STAP 3" hidden="1">
            <a:extLst>
              <a:ext uri="{FF2B5EF4-FFF2-40B4-BE49-F238E27FC236}">
                <a16:creationId xmlns:a16="http://schemas.microsoft.com/office/drawing/2014/main" id="{8E12BA9E-4837-4AEE-81B1-F28C271EAF20}"/>
              </a:ext>
            </a:extLst>
          </p:cNvPr>
          <p:cNvSpPr/>
          <p:nvPr/>
        </p:nvSpPr>
        <p:spPr>
          <a:xfrm>
            <a:off x="5192777" y="2950732"/>
            <a:ext cx="794688" cy="79468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STAP 4" hidden="1">
            <a:extLst>
              <a:ext uri="{FF2B5EF4-FFF2-40B4-BE49-F238E27FC236}">
                <a16:creationId xmlns:a16="http://schemas.microsoft.com/office/drawing/2014/main" id="{8DC2FFFC-453F-4472-9A13-E23151E7F654}"/>
              </a:ext>
            </a:extLst>
          </p:cNvPr>
          <p:cNvSpPr/>
          <p:nvPr/>
        </p:nvSpPr>
        <p:spPr>
          <a:xfrm>
            <a:off x="3157840" y="2950732"/>
            <a:ext cx="794688" cy="794684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66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97" grpId="0"/>
      <p:bldP spid="97" grpId="1"/>
      <p:bldP spid="99" grpId="0"/>
      <p:bldP spid="99" grpId="1"/>
      <p:bldP spid="101" grpId="0"/>
      <p:bldP spid="10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fbeelding 62">
            <a:extLst>
              <a:ext uri="{FF2B5EF4-FFF2-40B4-BE49-F238E27FC236}">
                <a16:creationId xmlns:a16="http://schemas.microsoft.com/office/drawing/2014/main" id="{00D846D8-C710-48B7-BA80-20B389A34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b="6912"/>
          <a:stretch/>
        </p:blipFill>
        <p:spPr>
          <a:xfrm>
            <a:off x="20" y="-2132"/>
            <a:ext cx="9150113" cy="5143500"/>
          </a:xfrm>
          <a:prstGeom prst="rect">
            <a:avLst/>
          </a:prstGeom>
        </p:spPr>
      </p:pic>
      <p:sp>
        <p:nvSpPr>
          <p:cNvPr id="64" name="Rechthoek 63">
            <a:extLst>
              <a:ext uri="{FF2B5EF4-FFF2-40B4-BE49-F238E27FC236}">
                <a16:creationId xmlns:a16="http://schemas.microsoft.com/office/drawing/2014/main" id="{557CAA11-D1D6-4057-B0C6-9BE0B1B49029}"/>
              </a:ext>
            </a:extLst>
          </p:cNvPr>
          <p:cNvSpPr/>
          <p:nvPr/>
        </p:nvSpPr>
        <p:spPr>
          <a:xfrm>
            <a:off x="1" y="0"/>
            <a:ext cx="9150132" cy="5143500"/>
          </a:xfrm>
          <a:prstGeom prst="rect">
            <a:avLst/>
          </a:prstGeom>
          <a:gradFill>
            <a:gsLst>
              <a:gs pos="0">
                <a:schemeClr val="accent2">
                  <a:alpha val="88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909"/>
            <a:ext cx="7969847" cy="646112"/>
          </a:xfrm>
        </p:spPr>
        <p:txBody>
          <a:bodyPr/>
          <a:lstStyle/>
          <a:p>
            <a:r>
              <a:rPr lang="nl-NL" sz="2000" dirty="0">
                <a:solidFill>
                  <a:schemeClr val="bg1"/>
                </a:solidFill>
              </a:rPr>
              <a:t>Medicamenteuze behandeling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Diabetes mellitus type 2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0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DF532896-EBE6-42C1-A681-2C734F6A8B59}"/>
                </a:ext>
              </a:extLst>
            </p:cNvPr>
            <p:cNvSpPr/>
            <p:nvPr/>
          </p:nvSpPr>
          <p:spPr>
            <a:xfrm>
              <a:off x="6947889" y="1549402"/>
              <a:ext cx="540000" cy="42434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EA8FAACC-341A-4AD8-B155-FB78D06933E2}"/>
                </a:ext>
              </a:extLst>
            </p:cNvPr>
            <p:cNvSpPr/>
            <p:nvPr/>
          </p:nvSpPr>
          <p:spPr>
            <a:xfrm>
              <a:off x="4712949" y="1549402"/>
              <a:ext cx="540000" cy="42434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0ACBF31-16B6-4E59-9BEC-67DBE5EE38B1}"/>
                </a:ext>
              </a:extLst>
            </p:cNvPr>
            <p:cNvSpPr/>
            <p:nvPr/>
          </p:nvSpPr>
          <p:spPr>
            <a:xfrm>
              <a:off x="2478009" y="1549402"/>
              <a:ext cx="540000" cy="42434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1697B47-DD8D-4E2E-A2C2-3872D62A5ACA}"/>
                </a:ext>
              </a:extLst>
            </p:cNvPr>
            <p:cNvSpPr/>
            <p:nvPr/>
          </p:nvSpPr>
          <p:spPr>
            <a:xfrm>
              <a:off x="9182829" y="1549402"/>
              <a:ext cx="540000" cy="42434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65D636-E5A6-4AA3-A511-9C15785B0949}"/>
                </a:ext>
              </a:extLst>
            </p:cNvPr>
            <p:cNvSpPr/>
            <p:nvPr/>
          </p:nvSpPr>
          <p:spPr>
            <a:xfrm>
              <a:off x="0" y="3784497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C825ADC1-8D2E-40E6-8101-007A4BB9D484}"/>
              </a:ext>
            </a:extLst>
          </p:cNvPr>
          <p:cNvSpPr txBox="1"/>
          <p:nvPr/>
        </p:nvSpPr>
        <p:spPr>
          <a:xfrm>
            <a:off x="334992" y="3332456"/>
            <a:ext cx="1565541" cy="802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Metformine</a:t>
            </a:r>
          </a:p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 err="1">
                <a:solidFill>
                  <a:schemeClr val="bg1"/>
                </a:solidFill>
              </a:rPr>
              <a:t>Pioglitazon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5BFA2F3A-B7F0-4014-8F8F-3600AE6D27B3}"/>
              </a:ext>
            </a:extLst>
          </p:cNvPr>
          <p:cNvSpPr txBox="1"/>
          <p:nvPr/>
        </p:nvSpPr>
        <p:spPr>
          <a:xfrm>
            <a:off x="2067915" y="3332456"/>
            <a:ext cx="1565541" cy="802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SU</a:t>
            </a:r>
          </a:p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 err="1">
                <a:solidFill>
                  <a:schemeClr val="bg1"/>
                </a:solidFill>
              </a:rPr>
              <a:t>Repaglinide</a:t>
            </a:r>
            <a:endParaRPr lang="nl-NL" sz="1200" b="1" dirty="0">
              <a:solidFill>
                <a:schemeClr val="bg1"/>
              </a:solidFill>
            </a:endParaRPr>
          </a:p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 err="1">
                <a:solidFill>
                  <a:schemeClr val="bg1"/>
                </a:solidFill>
              </a:rPr>
              <a:t>Insulines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BAEB2F6F-0C3F-45BB-89D3-69EBC4BD9D6A}"/>
              </a:ext>
            </a:extLst>
          </p:cNvPr>
          <p:cNvSpPr txBox="1"/>
          <p:nvPr/>
        </p:nvSpPr>
        <p:spPr>
          <a:xfrm>
            <a:off x="3800838" y="3332456"/>
            <a:ext cx="1812904" cy="802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GLP-1 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receptor-agonisten</a:t>
            </a:r>
          </a:p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DPP-4 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remmers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0A7F0846-6E54-42ED-AE03-A0E3B8B02073}"/>
              </a:ext>
            </a:extLst>
          </p:cNvPr>
          <p:cNvSpPr txBox="1"/>
          <p:nvPr/>
        </p:nvSpPr>
        <p:spPr>
          <a:xfrm>
            <a:off x="5533761" y="3332456"/>
            <a:ext cx="1565541" cy="802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SGLT-2 remmers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041929C9-B058-45F4-9825-A3E3DFEF3166}"/>
              </a:ext>
            </a:extLst>
          </p:cNvPr>
          <p:cNvSpPr txBox="1"/>
          <p:nvPr/>
        </p:nvSpPr>
        <p:spPr>
          <a:xfrm>
            <a:off x="7266682" y="3332456"/>
            <a:ext cx="1565541" cy="8029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1067" marR="0" lvl="2" indent="-171450" defTabSz="268536" eaLnBrk="0" fontAlgn="base" latin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buSzTx/>
              <a:buFont typeface="Verdana" panose="020B0604030504040204" pitchFamily="34" charset="0"/>
              <a:buChar char="–"/>
              <a:tabLst/>
              <a:defRPr/>
            </a:pPr>
            <a:r>
              <a:rPr lang="nl-NL" sz="1200" b="1" dirty="0">
                <a:solidFill>
                  <a:schemeClr val="bg1"/>
                </a:solidFill>
              </a:rPr>
              <a:t>Acarbose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8417DD2A-B2B2-444B-AA9E-4C32E3261E69}"/>
              </a:ext>
            </a:extLst>
          </p:cNvPr>
          <p:cNvGrpSpPr/>
          <p:nvPr/>
        </p:nvGrpSpPr>
        <p:grpSpPr>
          <a:xfrm>
            <a:off x="2052089" y="1531378"/>
            <a:ext cx="1583734" cy="1595688"/>
            <a:chOff x="2052089" y="1531378"/>
            <a:chExt cx="1583734" cy="1595688"/>
          </a:xfrm>
        </p:grpSpPr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C7FFD0EF-E7EB-4AAB-840D-CCBB322F2C02}"/>
                </a:ext>
              </a:extLst>
            </p:cNvPr>
            <p:cNvSpPr/>
            <p:nvPr/>
          </p:nvSpPr>
          <p:spPr>
            <a:xfrm>
              <a:off x="2052089" y="1531378"/>
              <a:ext cx="1583734" cy="159568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648000" rIns="36000" bIns="0" rtlCol="0" anchor="t"/>
            <a:lstStyle/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Relatieve</a:t>
              </a:r>
              <a:r>
                <a:rPr lang="en-US" sz="1000" b="1" dirty="0">
                  <a:solidFill>
                    <a:schemeClr val="accent1"/>
                  </a:solidFill>
                  <a:latin typeface="Verdana"/>
                </a:rPr>
                <a:t> </a:t>
              </a:r>
              <a:br>
                <a:rPr lang="en-US" sz="1000" b="1" dirty="0">
                  <a:solidFill>
                    <a:schemeClr val="accent1"/>
                  </a:solidFill>
                  <a:latin typeface="Verdana"/>
                </a:rPr>
              </a:br>
              <a:r>
                <a:rPr lang="en-US" sz="1000" b="1" dirty="0" err="1">
                  <a:solidFill>
                    <a:schemeClr val="accent1"/>
                  </a:solidFill>
                  <a:latin typeface="Verdana"/>
                </a:rPr>
                <a:t>i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nsuline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deficiëntie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2CC93645-4499-42D4-9DCA-9493E245DF54}"/>
                </a:ext>
              </a:extLst>
            </p:cNvPr>
            <p:cNvGrpSpPr/>
            <p:nvPr/>
          </p:nvGrpSpPr>
          <p:grpSpPr>
            <a:xfrm>
              <a:off x="2578569" y="1863869"/>
              <a:ext cx="530774" cy="432648"/>
              <a:chOff x="3635918" y="2330354"/>
              <a:chExt cx="473703" cy="385980"/>
            </a:xfrm>
            <a:solidFill>
              <a:schemeClr val="accent1"/>
            </a:solidFill>
          </p:grpSpPr>
          <p:grpSp>
            <p:nvGrpSpPr>
              <p:cNvPr id="88" name="Group 53">
                <a:extLst>
                  <a:ext uri="{FF2B5EF4-FFF2-40B4-BE49-F238E27FC236}">
                    <a16:creationId xmlns:a16="http://schemas.microsoft.com/office/drawing/2014/main" id="{B2781174-766B-471A-BBA2-A2CF579AA52A}"/>
                  </a:ext>
                </a:extLst>
              </p:cNvPr>
              <p:cNvGrpSpPr/>
              <p:nvPr/>
            </p:nvGrpSpPr>
            <p:grpSpPr>
              <a:xfrm>
                <a:off x="3712033" y="2330354"/>
                <a:ext cx="397588" cy="385980"/>
                <a:chOff x="14279686" y="3797276"/>
                <a:chExt cx="434975" cy="422275"/>
              </a:xfrm>
              <a:grpFill/>
            </p:grpSpPr>
            <p:sp>
              <p:nvSpPr>
                <p:cNvPr id="89" name="Freeform 9">
                  <a:extLst>
                    <a:ext uri="{FF2B5EF4-FFF2-40B4-BE49-F238E27FC236}">
                      <a16:creationId xmlns:a16="http://schemas.microsoft.com/office/drawing/2014/main" id="{D2BFB3D5-6AE8-4CDB-9088-7CA078D2C6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51123" y="3854426"/>
                  <a:ext cx="307975" cy="306388"/>
                </a:xfrm>
                <a:custGeom>
                  <a:avLst/>
                  <a:gdLst>
                    <a:gd name="T0" fmla="*/ 190 w 194"/>
                    <a:gd name="T1" fmla="*/ 63 h 193"/>
                    <a:gd name="T2" fmla="*/ 192 w 194"/>
                    <a:gd name="T3" fmla="*/ 60 h 193"/>
                    <a:gd name="T4" fmla="*/ 194 w 194"/>
                    <a:gd name="T5" fmla="*/ 56 h 193"/>
                    <a:gd name="T6" fmla="*/ 194 w 194"/>
                    <a:gd name="T7" fmla="*/ 53 h 193"/>
                    <a:gd name="T8" fmla="*/ 192 w 194"/>
                    <a:gd name="T9" fmla="*/ 49 h 193"/>
                    <a:gd name="T10" fmla="*/ 190 w 194"/>
                    <a:gd name="T11" fmla="*/ 47 h 193"/>
                    <a:gd name="T12" fmla="*/ 148 w 194"/>
                    <a:gd name="T13" fmla="*/ 4 h 193"/>
                    <a:gd name="T14" fmla="*/ 144 w 194"/>
                    <a:gd name="T15" fmla="*/ 1 h 193"/>
                    <a:gd name="T16" fmla="*/ 140 w 194"/>
                    <a:gd name="T17" fmla="*/ 0 h 193"/>
                    <a:gd name="T18" fmla="*/ 137 w 194"/>
                    <a:gd name="T19" fmla="*/ 0 h 193"/>
                    <a:gd name="T20" fmla="*/ 133 w 194"/>
                    <a:gd name="T21" fmla="*/ 1 h 193"/>
                    <a:gd name="T22" fmla="*/ 131 w 194"/>
                    <a:gd name="T23" fmla="*/ 2 h 193"/>
                    <a:gd name="T24" fmla="*/ 128 w 194"/>
                    <a:gd name="T25" fmla="*/ 6 h 193"/>
                    <a:gd name="T26" fmla="*/ 127 w 194"/>
                    <a:gd name="T27" fmla="*/ 10 h 193"/>
                    <a:gd name="T28" fmla="*/ 128 w 194"/>
                    <a:gd name="T29" fmla="*/ 14 h 193"/>
                    <a:gd name="T30" fmla="*/ 129 w 194"/>
                    <a:gd name="T31" fmla="*/ 18 h 193"/>
                    <a:gd name="T32" fmla="*/ 128 w 194"/>
                    <a:gd name="T33" fmla="*/ 19 h 193"/>
                    <a:gd name="T34" fmla="*/ 5 w 194"/>
                    <a:gd name="T35" fmla="*/ 142 h 193"/>
                    <a:gd name="T36" fmla="*/ 0 w 194"/>
                    <a:gd name="T37" fmla="*/ 152 h 193"/>
                    <a:gd name="T38" fmla="*/ 0 w 194"/>
                    <a:gd name="T39" fmla="*/ 163 h 193"/>
                    <a:gd name="T40" fmla="*/ 6 w 194"/>
                    <a:gd name="T41" fmla="*/ 174 h 193"/>
                    <a:gd name="T42" fmla="*/ 19 w 194"/>
                    <a:gd name="T43" fmla="*/ 187 h 193"/>
                    <a:gd name="T44" fmla="*/ 30 w 194"/>
                    <a:gd name="T45" fmla="*/ 193 h 193"/>
                    <a:gd name="T46" fmla="*/ 40 w 194"/>
                    <a:gd name="T47" fmla="*/ 193 h 193"/>
                    <a:gd name="T48" fmla="*/ 51 w 194"/>
                    <a:gd name="T49" fmla="*/ 188 h 193"/>
                    <a:gd name="T50" fmla="*/ 174 w 194"/>
                    <a:gd name="T51" fmla="*/ 65 h 193"/>
                    <a:gd name="T52" fmla="*/ 175 w 194"/>
                    <a:gd name="T53" fmla="*/ 64 h 193"/>
                    <a:gd name="T54" fmla="*/ 179 w 194"/>
                    <a:gd name="T55" fmla="*/ 65 h 193"/>
                    <a:gd name="T56" fmla="*/ 183 w 194"/>
                    <a:gd name="T57" fmla="*/ 66 h 193"/>
                    <a:gd name="T58" fmla="*/ 187 w 194"/>
                    <a:gd name="T59" fmla="*/ 65 h 193"/>
                    <a:gd name="T60" fmla="*/ 190 w 194"/>
                    <a:gd name="T61" fmla="*/ 63 h 193"/>
                    <a:gd name="T62" fmla="*/ 33 w 194"/>
                    <a:gd name="T63" fmla="*/ 158 h 193"/>
                    <a:gd name="T64" fmla="*/ 30 w 194"/>
                    <a:gd name="T65" fmla="*/ 161 h 193"/>
                    <a:gd name="T66" fmla="*/ 27 w 194"/>
                    <a:gd name="T67" fmla="*/ 161 h 193"/>
                    <a:gd name="T68" fmla="*/ 25 w 194"/>
                    <a:gd name="T69" fmla="*/ 161 h 193"/>
                    <a:gd name="T70" fmla="*/ 22 w 194"/>
                    <a:gd name="T71" fmla="*/ 158 h 193"/>
                    <a:gd name="T72" fmla="*/ 21 w 194"/>
                    <a:gd name="T73" fmla="*/ 155 h 193"/>
                    <a:gd name="T74" fmla="*/ 19 w 194"/>
                    <a:gd name="T75" fmla="*/ 153 h 193"/>
                    <a:gd name="T76" fmla="*/ 19 w 194"/>
                    <a:gd name="T77" fmla="*/ 150 h 193"/>
                    <a:gd name="T78" fmla="*/ 22 w 194"/>
                    <a:gd name="T79" fmla="*/ 148 h 193"/>
                    <a:gd name="T80" fmla="*/ 132 w 194"/>
                    <a:gd name="T81" fmla="*/ 38 h 193"/>
                    <a:gd name="T82" fmla="*/ 135 w 194"/>
                    <a:gd name="T83" fmla="*/ 35 h 193"/>
                    <a:gd name="T84" fmla="*/ 137 w 194"/>
                    <a:gd name="T85" fmla="*/ 35 h 193"/>
                    <a:gd name="T86" fmla="*/ 140 w 194"/>
                    <a:gd name="T87" fmla="*/ 36 h 193"/>
                    <a:gd name="T88" fmla="*/ 143 w 194"/>
                    <a:gd name="T89" fmla="*/ 38 h 193"/>
                    <a:gd name="T90" fmla="*/ 145 w 194"/>
                    <a:gd name="T91" fmla="*/ 40 h 193"/>
                    <a:gd name="T92" fmla="*/ 145 w 194"/>
                    <a:gd name="T93" fmla="*/ 43 h 193"/>
                    <a:gd name="T94" fmla="*/ 145 w 194"/>
                    <a:gd name="T95" fmla="*/ 46 h 193"/>
                    <a:gd name="T96" fmla="*/ 143 w 194"/>
                    <a:gd name="T97" fmla="*/ 48 h 193"/>
                    <a:gd name="T98" fmla="*/ 33 w 194"/>
                    <a:gd name="T99" fmla="*/ 15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93">
                      <a:moveTo>
                        <a:pt x="190" y="63"/>
                      </a:moveTo>
                      <a:lnTo>
                        <a:pt x="192" y="60"/>
                      </a:lnTo>
                      <a:lnTo>
                        <a:pt x="194" y="56"/>
                      </a:lnTo>
                      <a:lnTo>
                        <a:pt x="194" y="53"/>
                      </a:lnTo>
                      <a:lnTo>
                        <a:pt x="192" y="49"/>
                      </a:lnTo>
                      <a:lnTo>
                        <a:pt x="190" y="47"/>
                      </a:lnTo>
                      <a:lnTo>
                        <a:pt x="148" y="4"/>
                      </a:lnTo>
                      <a:lnTo>
                        <a:pt x="144" y="1"/>
                      </a:lnTo>
                      <a:lnTo>
                        <a:pt x="140" y="0"/>
                      </a:lnTo>
                      <a:lnTo>
                        <a:pt x="137" y="0"/>
                      </a:lnTo>
                      <a:lnTo>
                        <a:pt x="133" y="1"/>
                      </a:lnTo>
                      <a:lnTo>
                        <a:pt x="131" y="2"/>
                      </a:lnTo>
                      <a:lnTo>
                        <a:pt x="128" y="6"/>
                      </a:lnTo>
                      <a:lnTo>
                        <a:pt x="127" y="10"/>
                      </a:lnTo>
                      <a:lnTo>
                        <a:pt x="128" y="14"/>
                      </a:lnTo>
                      <a:lnTo>
                        <a:pt x="129" y="18"/>
                      </a:lnTo>
                      <a:lnTo>
                        <a:pt x="128" y="19"/>
                      </a:lnTo>
                      <a:lnTo>
                        <a:pt x="5" y="142"/>
                      </a:lnTo>
                      <a:lnTo>
                        <a:pt x="0" y="152"/>
                      </a:lnTo>
                      <a:lnTo>
                        <a:pt x="0" y="163"/>
                      </a:lnTo>
                      <a:lnTo>
                        <a:pt x="6" y="174"/>
                      </a:lnTo>
                      <a:lnTo>
                        <a:pt x="19" y="187"/>
                      </a:lnTo>
                      <a:lnTo>
                        <a:pt x="30" y="193"/>
                      </a:lnTo>
                      <a:lnTo>
                        <a:pt x="40" y="193"/>
                      </a:lnTo>
                      <a:lnTo>
                        <a:pt x="51" y="188"/>
                      </a:lnTo>
                      <a:lnTo>
                        <a:pt x="174" y="65"/>
                      </a:lnTo>
                      <a:lnTo>
                        <a:pt x="175" y="64"/>
                      </a:lnTo>
                      <a:lnTo>
                        <a:pt x="179" y="65"/>
                      </a:lnTo>
                      <a:lnTo>
                        <a:pt x="183" y="66"/>
                      </a:lnTo>
                      <a:lnTo>
                        <a:pt x="187" y="65"/>
                      </a:lnTo>
                      <a:lnTo>
                        <a:pt x="190" y="63"/>
                      </a:lnTo>
                      <a:close/>
                      <a:moveTo>
                        <a:pt x="33" y="158"/>
                      </a:moveTo>
                      <a:lnTo>
                        <a:pt x="30" y="161"/>
                      </a:lnTo>
                      <a:lnTo>
                        <a:pt x="27" y="161"/>
                      </a:lnTo>
                      <a:lnTo>
                        <a:pt x="25" y="161"/>
                      </a:lnTo>
                      <a:lnTo>
                        <a:pt x="22" y="158"/>
                      </a:lnTo>
                      <a:lnTo>
                        <a:pt x="21" y="155"/>
                      </a:lnTo>
                      <a:lnTo>
                        <a:pt x="19" y="153"/>
                      </a:lnTo>
                      <a:lnTo>
                        <a:pt x="19" y="150"/>
                      </a:lnTo>
                      <a:lnTo>
                        <a:pt x="22" y="148"/>
                      </a:lnTo>
                      <a:lnTo>
                        <a:pt x="132" y="38"/>
                      </a:lnTo>
                      <a:lnTo>
                        <a:pt x="135" y="35"/>
                      </a:lnTo>
                      <a:lnTo>
                        <a:pt x="137" y="35"/>
                      </a:lnTo>
                      <a:lnTo>
                        <a:pt x="140" y="36"/>
                      </a:lnTo>
                      <a:lnTo>
                        <a:pt x="143" y="38"/>
                      </a:lnTo>
                      <a:lnTo>
                        <a:pt x="145" y="40"/>
                      </a:lnTo>
                      <a:lnTo>
                        <a:pt x="145" y="43"/>
                      </a:lnTo>
                      <a:lnTo>
                        <a:pt x="145" y="46"/>
                      </a:lnTo>
                      <a:lnTo>
                        <a:pt x="143" y="48"/>
                      </a:lnTo>
                      <a:lnTo>
                        <a:pt x="33" y="158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10">
                  <a:extLst>
                    <a:ext uri="{FF2B5EF4-FFF2-40B4-BE49-F238E27FC236}">
                      <a16:creationId xmlns:a16="http://schemas.microsoft.com/office/drawing/2014/main" id="{3A4E77BC-9716-4E95-87E8-95D6672C5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16236" y="3797276"/>
                  <a:ext cx="98425" cy="98425"/>
                </a:xfrm>
                <a:custGeom>
                  <a:avLst/>
                  <a:gdLst>
                    <a:gd name="T0" fmla="*/ 15 w 62"/>
                    <a:gd name="T1" fmla="*/ 20 h 62"/>
                    <a:gd name="T2" fmla="*/ 20 w 62"/>
                    <a:gd name="T3" fmla="*/ 25 h 62"/>
                    <a:gd name="T4" fmla="*/ 0 w 62"/>
                    <a:gd name="T5" fmla="*/ 46 h 62"/>
                    <a:gd name="T6" fmla="*/ 16 w 62"/>
                    <a:gd name="T7" fmla="*/ 62 h 62"/>
                    <a:gd name="T8" fmla="*/ 37 w 62"/>
                    <a:gd name="T9" fmla="*/ 42 h 62"/>
                    <a:gd name="T10" fmla="*/ 42 w 62"/>
                    <a:gd name="T11" fmla="*/ 47 h 62"/>
                    <a:gd name="T12" fmla="*/ 45 w 62"/>
                    <a:gd name="T13" fmla="*/ 50 h 62"/>
                    <a:gd name="T14" fmla="*/ 49 w 62"/>
                    <a:gd name="T15" fmla="*/ 51 h 62"/>
                    <a:gd name="T16" fmla="*/ 53 w 62"/>
                    <a:gd name="T17" fmla="*/ 51 h 62"/>
                    <a:gd name="T18" fmla="*/ 57 w 62"/>
                    <a:gd name="T19" fmla="*/ 50 h 62"/>
                    <a:gd name="T20" fmla="*/ 59 w 62"/>
                    <a:gd name="T21" fmla="*/ 47 h 62"/>
                    <a:gd name="T22" fmla="*/ 62 w 62"/>
                    <a:gd name="T23" fmla="*/ 45 h 62"/>
                    <a:gd name="T24" fmla="*/ 62 w 62"/>
                    <a:gd name="T25" fmla="*/ 41 h 62"/>
                    <a:gd name="T26" fmla="*/ 62 w 62"/>
                    <a:gd name="T27" fmla="*/ 37 h 62"/>
                    <a:gd name="T28" fmla="*/ 62 w 62"/>
                    <a:gd name="T29" fmla="*/ 33 h 62"/>
                    <a:gd name="T30" fmla="*/ 59 w 62"/>
                    <a:gd name="T31" fmla="*/ 30 h 62"/>
                    <a:gd name="T32" fmla="*/ 32 w 62"/>
                    <a:gd name="T33" fmla="*/ 3 h 62"/>
                    <a:gd name="T34" fmla="*/ 29 w 62"/>
                    <a:gd name="T35" fmla="*/ 0 h 62"/>
                    <a:gd name="T36" fmla="*/ 25 w 62"/>
                    <a:gd name="T37" fmla="*/ 0 h 62"/>
                    <a:gd name="T38" fmla="*/ 21 w 62"/>
                    <a:gd name="T39" fmla="*/ 0 h 62"/>
                    <a:gd name="T40" fmla="*/ 17 w 62"/>
                    <a:gd name="T41" fmla="*/ 0 h 62"/>
                    <a:gd name="T42" fmla="*/ 15 w 62"/>
                    <a:gd name="T43" fmla="*/ 3 h 62"/>
                    <a:gd name="T44" fmla="*/ 12 w 62"/>
                    <a:gd name="T45" fmla="*/ 6 h 62"/>
                    <a:gd name="T46" fmla="*/ 12 w 62"/>
                    <a:gd name="T47" fmla="*/ 10 h 62"/>
                    <a:gd name="T48" fmla="*/ 12 w 62"/>
                    <a:gd name="T49" fmla="*/ 13 h 62"/>
                    <a:gd name="T50" fmla="*/ 12 w 62"/>
                    <a:gd name="T51" fmla="*/ 17 h 62"/>
                    <a:gd name="T52" fmla="*/ 15 w 62"/>
                    <a:gd name="T53" fmla="*/ 2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2" h="62">
                      <a:moveTo>
                        <a:pt x="15" y="20"/>
                      </a:moveTo>
                      <a:lnTo>
                        <a:pt x="20" y="25"/>
                      </a:lnTo>
                      <a:lnTo>
                        <a:pt x="0" y="46"/>
                      </a:lnTo>
                      <a:lnTo>
                        <a:pt x="16" y="62"/>
                      </a:lnTo>
                      <a:lnTo>
                        <a:pt x="37" y="42"/>
                      </a:lnTo>
                      <a:lnTo>
                        <a:pt x="42" y="47"/>
                      </a:lnTo>
                      <a:lnTo>
                        <a:pt x="45" y="50"/>
                      </a:lnTo>
                      <a:lnTo>
                        <a:pt x="49" y="51"/>
                      </a:lnTo>
                      <a:lnTo>
                        <a:pt x="53" y="51"/>
                      </a:lnTo>
                      <a:lnTo>
                        <a:pt x="57" y="50"/>
                      </a:lnTo>
                      <a:lnTo>
                        <a:pt x="59" y="47"/>
                      </a:lnTo>
                      <a:lnTo>
                        <a:pt x="62" y="45"/>
                      </a:lnTo>
                      <a:lnTo>
                        <a:pt x="62" y="41"/>
                      </a:lnTo>
                      <a:lnTo>
                        <a:pt x="62" y="37"/>
                      </a:lnTo>
                      <a:lnTo>
                        <a:pt x="62" y="33"/>
                      </a:lnTo>
                      <a:lnTo>
                        <a:pt x="59" y="30"/>
                      </a:lnTo>
                      <a:lnTo>
                        <a:pt x="32" y="3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3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5" y="2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11">
                  <a:extLst>
                    <a:ext uri="{FF2B5EF4-FFF2-40B4-BE49-F238E27FC236}">
                      <a16:creationId xmlns:a16="http://schemas.microsoft.com/office/drawing/2014/main" id="{0C0C2E2A-63AF-4543-8F39-6AE02DA42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9686" y="4138588"/>
                  <a:ext cx="93663" cy="80963"/>
                </a:xfrm>
                <a:custGeom>
                  <a:avLst/>
                  <a:gdLst>
                    <a:gd name="T0" fmla="*/ 58 w 59"/>
                    <a:gd name="T1" fmla="*/ 13 h 51"/>
                    <a:gd name="T2" fmla="*/ 46 w 59"/>
                    <a:gd name="T3" fmla="*/ 1 h 51"/>
                    <a:gd name="T4" fmla="*/ 44 w 59"/>
                    <a:gd name="T5" fmla="*/ 0 h 51"/>
                    <a:gd name="T6" fmla="*/ 41 w 59"/>
                    <a:gd name="T7" fmla="*/ 0 h 51"/>
                    <a:gd name="T8" fmla="*/ 38 w 59"/>
                    <a:gd name="T9" fmla="*/ 0 h 51"/>
                    <a:gd name="T10" fmla="*/ 37 w 59"/>
                    <a:gd name="T11" fmla="*/ 1 h 51"/>
                    <a:gd name="T12" fmla="*/ 36 w 59"/>
                    <a:gd name="T13" fmla="*/ 4 h 51"/>
                    <a:gd name="T14" fmla="*/ 34 w 59"/>
                    <a:gd name="T15" fmla="*/ 5 h 51"/>
                    <a:gd name="T16" fmla="*/ 36 w 59"/>
                    <a:gd name="T17" fmla="*/ 8 h 51"/>
                    <a:gd name="T18" fmla="*/ 37 w 59"/>
                    <a:gd name="T19" fmla="*/ 11 h 51"/>
                    <a:gd name="T20" fmla="*/ 38 w 59"/>
                    <a:gd name="T21" fmla="*/ 12 h 51"/>
                    <a:gd name="T22" fmla="*/ 0 w 59"/>
                    <a:gd name="T23" fmla="*/ 51 h 51"/>
                    <a:gd name="T24" fmla="*/ 17 w 59"/>
                    <a:gd name="T25" fmla="*/ 51 h 51"/>
                    <a:gd name="T26" fmla="*/ 47 w 59"/>
                    <a:gd name="T27" fmla="*/ 21 h 51"/>
                    <a:gd name="T28" fmla="*/ 49 w 59"/>
                    <a:gd name="T29" fmla="*/ 22 h 51"/>
                    <a:gd name="T30" fmla="*/ 51 w 59"/>
                    <a:gd name="T31" fmla="*/ 24 h 51"/>
                    <a:gd name="T32" fmla="*/ 53 w 59"/>
                    <a:gd name="T33" fmla="*/ 24 h 51"/>
                    <a:gd name="T34" fmla="*/ 55 w 59"/>
                    <a:gd name="T35" fmla="*/ 24 h 51"/>
                    <a:gd name="T36" fmla="*/ 58 w 59"/>
                    <a:gd name="T37" fmla="*/ 22 h 51"/>
                    <a:gd name="T38" fmla="*/ 59 w 59"/>
                    <a:gd name="T39" fmla="*/ 20 h 51"/>
                    <a:gd name="T40" fmla="*/ 59 w 59"/>
                    <a:gd name="T41" fmla="*/ 18 h 51"/>
                    <a:gd name="T42" fmla="*/ 59 w 59"/>
                    <a:gd name="T43" fmla="*/ 16 h 51"/>
                    <a:gd name="T44" fmla="*/ 58 w 59"/>
                    <a:gd name="T45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" h="51">
                      <a:moveTo>
                        <a:pt x="58" y="13"/>
                      </a:move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37" y="1"/>
                      </a:lnTo>
                      <a:lnTo>
                        <a:pt x="36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7" y="11"/>
                      </a:lnTo>
                      <a:lnTo>
                        <a:pt x="38" y="12"/>
                      </a:lnTo>
                      <a:lnTo>
                        <a:pt x="0" y="51"/>
                      </a:lnTo>
                      <a:lnTo>
                        <a:pt x="17" y="51"/>
                      </a:lnTo>
                      <a:lnTo>
                        <a:pt x="47" y="21"/>
                      </a:lnTo>
                      <a:lnTo>
                        <a:pt x="49" y="22"/>
                      </a:lnTo>
                      <a:lnTo>
                        <a:pt x="51" y="24"/>
                      </a:lnTo>
                      <a:lnTo>
                        <a:pt x="53" y="24"/>
                      </a:lnTo>
                      <a:lnTo>
                        <a:pt x="55" y="24"/>
                      </a:lnTo>
                      <a:lnTo>
                        <a:pt x="58" y="22"/>
                      </a:lnTo>
                      <a:lnTo>
                        <a:pt x="59" y="20"/>
                      </a:lnTo>
                      <a:lnTo>
                        <a:pt x="59" y="18"/>
                      </a:lnTo>
                      <a:lnTo>
                        <a:pt x="59" y="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B207CF1A-6DFD-496B-A5E8-D238990BFE28}"/>
                  </a:ext>
                </a:extLst>
              </p:cNvPr>
              <p:cNvSpPr/>
              <p:nvPr/>
            </p:nvSpPr>
            <p:spPr>
              <a:xfrm rot="10800000">
                <a:off x="3635918" y="2384934"/>
                <a:ext cx="180350" cy="88395"/>
              </a:xfrm>
              <a:prstGeom prst="triangl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F98031B9-1F21-46F8-B119-A4E88312561B}"/>
                </a:ext>
              </a:extLst>
            </p:cNvPr>
            <p:cNvSpPr/>
            <p:nvPr/>
          </p:nvSpPr>
          <p:spPr>
            <a:xfrm>
              <a:off x="2154303" y="1639569"/>
              <a:ext cx="1379306" cy="137930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ECF4CE73-B1A5-4157-AAA7-5841125990A6}"/>
              </a:ext>
            </a:extLst>
          </p:cNvPr>
          <p:cNvGrpSpPr/>
          <p:nvPr/>
        </p:nvGrpSpPr>
        <p:grpSpPr>
          <a:xfrm>
            <a:off x="316800" y="1531378"/>
            <a:ext cx="1583734" cy="1595688"/>
            <a:chOff x="316800" y="1531378"/>
            <a:chExt cx="1583734" cy="1595688"/>
          </a:xfrm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C976F5D3-89BC-4BF1-98E4-C108A2D49361}"/>
                </a:ext>
              </a:extLst>
            </p:cNvPr>
            <p:cNvSpPr/>
            <p:nvPr/>
          </p:nvSpPr>
          <p:spPr>
            <a:xfrm>
              <a:off x="316800" y="1531378"/>
              <a:ext cx="1583734" cy="159568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648000" rIns="36000" bIns="0" rtlCol="0" anchor="t"/>
            <a:lstStyle/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Insuline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</a:t>
              </a:r>
            </a:p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resistentie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0BD5860E-DDF8-4A54-89B5-DF0A0B9932B4}"/>
                </a:ext>
              </a:extLst>
            </p:cNvPr>
            <p:cNvGrpSpPr/>
            <p:nvPr/>
          </p:nvGrpSpPr>
          <p:grpSpPr>
            <a:xfrm>
              <a:off x="921934" y="1869619"/>
              <a:ext cx="373466" cy="421148"/>
              <a:chOff x="1459475" y="2330354"/>
              <a:chExt cx="340850" cy="384219"/>
            </a:xfrm>
            <a:solidFill>
              <a:schemeClr val="accent1"/>
            </a:solidFill>
          </p:grpSpPr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512F055D-D516-4AC8-A062-BB844A69D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475" y="2330354"/>
                <a:ext cx="340850" cy="384219"/>
              </a:xfrm>
              <a:custGeom>
                <a:avLst/>
                <a:gdLst>
                  <a:gd name="T0" fmla="*/ 149 w 503"/>
                  <a:gd name="T1" fmla="*/ 21 h 567"/>
                  <a:gd name="T2" fmla="*/ 231 w 503"/>
                  <a:gd name="T3" fmla="*/ 42 h 567"/>
                  <a:gd name="T4" fmla="*/ 314 w 503"/>
                  <a:gd name="T5" fmla="*/ 35 h 567"/>
                  <a:gd name="T6" fmla="*/ 397 w 503"/>
                  <a:gd name="T7" fmla="*/ 0 h 567"/>
                  <a:gd name="T8" fmla="*/ 417 w 503"/>
                  <a:gd name="T9" fmla="*/ 14 h 567"/>
                  <a:gd name="T10" fmla="*/ 442 w 503"/>
                  <a:gd name="T11" fmla="*/ 37 h 567"/>
                  <a:gd name="T12" fmla="*/ 467 w 503"/>
                  <a:gd name="T13" fmla="*/ 56 h 567"/>
                  <a:gd name="T14" fmla="*/ 482 w 503"/>
                  <a:gd name="T15" fmla="*/ 71 h 567"/>
                  <a:gd name="T16" fmla="*/ 467 w 503"/>
                  <a:gd name="T17" fmla="*/ 108 h 567"/>
                  <a:gd name="T18" fmla="*/ 450 w 503"/>
                  <a:gd name="T19" fmla="*/ 176 h 567"/>
                  <a:gd name="T20" fmla="*/ 452 w 503"/>
                  <a:gd name="T21" fmla="*/ 238 h 567"/>
                  <a:gd name="T22" fmla="*/ 472 w 503"/>
                  <a:gd name="T23" fmla="*/ 293 h 567"/>
                  <a:gd name="T24" fmla="*/ 503 w 503"/>
                  <a:gd name="T25" fmla="*/ 341 h 567"/>
                  <a:gd name="T26" fmla="*/ 486 w 503"/>
                  <a:gd name="T27" fmla="*/ 408 h 567"/>
                  <a:gd name="T28" fmla="*/ 455 w 503"/>
                  <a:gd name="T29" fmla="*/ 456 h 567"/>
                  <a:gd name="T30" fmla="*/ 416 w 503"/>
                  <a:gd name="T31" fmla="*/ 489 h 567"/>
                  <a:gd name="T32" fmla="*/ 373 w 503"/>
                  <a:gd name="T33" fmla="*/ 513 h 567"/>
                  <a:gd name="T34" fmla="*/ 329 w 503"/>
                  <a:gd name="T35" fmla="*/ 530 h 567"/>
                  <a:gd name="T36" fmla="*/ 290 w 503"/>
                  <a:gd name="T37" fmla="*/ 544 h 567"/>
                  <a:gd name="T38" fmla="*/ 261 w 503"/>
                  <a:gd name="T39" fmla="*/ 558 h 567"/>
                  <a:gd name="T40" fmla="*/ 242 w 503"/>
                  <a:gd name="T41" fmla="*/ 558 h 567"/>
                  <a:gd name="T42" fmla="*/ 213 w 503"/>
                  <a:gd name="T43" fmla="*/ 544 h 567"/>
                  <a:gd name="T44" fmla="*/ 174 w 503"/>
                  <a:gd name="T45" fmla="*/ 530 h 567"/>
                  <a:gd name="T46" fmla="*/ 131 w 503"/>
                  <a:gd name="T47" fmla="*/ 513 h 567"/>
                  <a:gd name="T48" fmla="*/ 88 w 503"/>
                  <a:gd name="T49" fmla="*/ 489 h 567"/>
                  <a:gd name="T50" fmla="*/ 48 w 503"/>
                  <a:gd name="T51" fmla="*/ 456 h 567"/>
                  <a:gd name="T52" fmla="*/ 17 w 503"/>
                  <a:gd name="T53" fmla="*/ 408 h 567"/>
                  <a:gd name="T54" fmla="*/ 0 w 503"/>
                  <a:gd name="T55" fmla="*/ 341 h 567"/>
                  <a:gd name="T56" fmla="*/ 33 w 503"/>
                  <a:gd name="T57" fmla="*/ 293 h 567"/>
                  <a:gd name="T58" fmla="*/ 52 w 503"/>
                  <a:gd name="T59" fmla="*/ 238 h 567"/>
                  <a:gd name="T60" fmla="*/ 55 w 503"/>
                  <a:gd name="T61" fmla="*/ 176 h 567"/>
                  <a:gd name="T62" fmla="*/ 37 w 503"/>
                  <a:gd name="T63" fmla="*/ 108 h 567"/>
                  <a:gd name="T64" fmla="*/ 21 w 503"/>
                  <a:gd name="T65" fmla="*/ 71 h 567"/>
                  <a:gd name="T66" fmla="*/ 37 w 503"/>
                  <a:gd name="T67" fmla="*/ 56 h 567"/>
                  <a:gd name="T68" fmla="*/ 61 w 503"/>
                  <a:gd name="T69" fmla="*/ 37 h 567"/>
                  <a:gd name="T70" fmla="*/ 88 w 503"/>
                  <a:gd name="T71" fmla="*/ 14 h 567"/>
                  <a:gd name="T72" fmla="*/ 106 w 503"/>
                  <a:gd name="T73" fmla="*/ 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3" h="567">
                    <a:moveTo>
                      <a:pt x="106" y="0"/>
                    </a:moveTo>
                    <a:lnTo>
                      <a:pt x="149" y="21"/>
                    </a:lnTo>
                    <a:lnTo>
                      <a:pt x="190" y="35"/>
                    </a:lnTo>
                    <a:lnTo>
                      <a:pt x="231" y="42"/>
                    </a:lnTo>
                    <a:lnTo>
                      <a:pt x="273" y="42"/>
                    </a:lnTo>
                    <a:lnTo>
                      <a:pt x="314" y="35"/>
                    </a:lnTo>
                    <a:lnTo>
                      <a:pt x="356" y="21"/>
                    </a:lnTo>
                    <a:lnTo>
                      <a:pt x="397" y="0"/>
                    </a:lnTo>
                    <a:lnTo>
                      <a:pt x="405" y="6"/>
                    </a:lnTo>
                    <a:lnTo>
                      <a:pt x="417" y="14"/>
                    </a:lnTo>
                    <a:lnTo>
                      <a:pt x="429" y="25"/>
                    </a:lnTo>
                    <a:lnTo>
                      <a:pt x="442" y="37"/>
                    </a:lnTo>
                    <a:lnTo>
                      <a:pt x="455" y="47"/>
                    </a:lnTo>
                    <a:lnTo>
                      <a:pt x="467" y="56"/>
                    </a:lnTo>
                    <a:lnTo>
                      <a:pt x="476" y="65"/>
                    </a:lnTo>
                    <a:lnTo>
                      <a:pt x="482" y="71"/>
                    </a:lnTo>
                    <a:lnTo>
                      <a:pt x="485" y="72"/>
                    </a:lnTo>
                    <a:lnTo>
                      <a:pt x="467" y="108"/>
                    </a:lnTo>
                    <a:lnTo>
                      <a:pt x="455" y="144"/>
                    </a:lnTo>
                    <a:lnTo>
                      <a:pt x="450" y="176"/>
                    </a:lnTo>
                    <a:lnTo>
                      <a:pt x="448" y="208"/>
                    </a:lnTo>
                    <a:lnTo>
                      <a:pt x="452" y="238"/>
                    </a:lnTo>
                    <a:lnTo>
                      <a:pt x="460" y="267"/>
                    </a:lnTo>
                    <a:lnTo>
                      <a:pt x="472" y="293"/>
                    </a:lnTo>
                    <a:lnTo>
                      <a:pt x="486" y="318"/>
                    </a:lnTo>
                    <a:lnTo>
                      <a:pt x="503" y="341"/>
                    </a:lnTo>
                    <a:lnTo>
                      <a:pt x="497" y="377"/>
                    </a:lnTo>
                    <a:lnTo>
                      <a:pt x="486" y="408"/>
                    </a:lnTo>
                    <a:lnTo>
                      <a:pt x="472" y="434"/>
                    </a:lnTo>
                    <a:lnTo>
                      <a:pt x="455" y="456"/>
                    </a:lnTo>
                    <a:lnTo>
                      <a:pt x="437" y="475"/>
                    </a:lnTo>
                    <a:lnTo>
                      <a:pt x="416" y="489"/>
                    </a:lnTo>
                    <a:lnTo>
                      <a:pt x="395" y="502"/>
                    </a:lnTo>
                    <a:lnTo>
                      <a:pt x="373" y="513"/>
                    </a:lnTo>
                    <a:lnTo>
                      <a:pt x="350" y="522"/>
                    </a:lnTo>
                    <a:lnTo>
                      <a:pt x="329" y="530"/>
                    </a:lnTo>
                    <a:lnTo>
                      <a:pt x="309" y="536"/>
                    </a:lnTo>
                    <a:lnTo>
                      <a:pt x="290" y="544"/>
                    </a:lnTo>
                    <a:lnTo>
                      <a:pt x="275" y="550"/>
                    </a:lnTo>
                    <a:lnTo>
                      <a:pt x="261" y="558"/>
                    </a:lnTo>
                    <a:lnTo>
                      <a:pt x="252" y="567"/>
                    </a:lnTo>
                    <a:lnTo>
                      <a:pt x="242" y="558"/>
                    </a:lnTo>
                    <a:lnTo>
                      <a:pt x="229" y="550"/>
                    </a:lnTo>
                    <a:lnTo>
                      <a:pt x="213" y="544"/>
                    </a:lnTo>
                    <a:lnTo>
                      <a:pt x="195" y="536"/>
                    </a:lnTo>
                    <a:lnTo>
                      <a:pt x="174" y="530"/>
                    </a:lnTo>
                    <a:lnTo>
                      <a:pt x="153" y="522"/>
                    </a:lnTo>
                    <a:lnTo>
                      <a:pt x="131" y="513"/>
                    </a:lnTo>
                    <a:lnTo>
                      <a:pt x="110" y="502"/>
                    </a:lnTo>
                    <a:lnTo>
                      <a:pt x="88" y="489"/>
                    </a:lnTo>
                    <a:lnTo>
                      <a:pt x="67" y="475"/>
                    </a:lnTo>
                    <a:lnTo>
                      <a:pt x="48" y="456"/>
                    </a:lnTo>
                    <a:lnTo>
                      <a:pt x="31" y="434"/>
                    </a:lnTo>
                    <a:lnTo>
                      <a:pt x="17" y="408"/>
                    </a:lnTo>
                    <a:lnTo>
                      <a:pt x="7" y="377"/>
                    </a:lnTo>
                    <a:lnTo>
                      <a:pt x="0" y="341"/>
                    </a:lnTo>
                    <a:lnTo>
                      <a:pt x="17" y="318"/>
                    </a:lnTo>
                    <a:lnTo>
                      <a:pt x="33" y="293"/>
                    </a:lnTo>
                    <a:lnTo>
                      <a:pt x="43" y="267"/>
                    </a:lnTo>
                    <a:lnTo>
                      <a:pt x="52" y="238"/>
                    </a:lnTo>
                    <a:lnTo>
                      <a:pt x="55" y="208"/>
                    </a:lnTo>
                    <a:lnTo>
                      <a:pt x="55" y="176"/>
                    </a:lnTo>
                    <a:lnTo>
                      <a:pt x="48" y="144"/>
                    </a:lnTo>
                    <a:lnTo>
                      <a:pt x="37" y="108"/>
                    </a:lnTo>
                    <a:lnTo>
                      <a:pt x="20" y="72"/>
                    </a:lnTo>
                    <a:lnTo>
                      <a:pt x="21" y="71"/>
                    </a:lnTo>
                    <a:lnTo>
                      <a:pt x="27" y="65"/>
                    </a:lnTo>
                    <a:lnTo>
                      <a:pt x="37" y="56"/>
                    </a:lnTo>
                    <a:lnTo>
                      <a:pt x="48" y="47"/>
                    </a:lnTo>
                    <a:lnTo>
                      <a:pt x="61" y="37"/>
                    </a:lnTo>
                    <a:lnTo>
                      <a:pt x="75" y="25"/>
                    </a:lnTo>
                    <a:lnTo>
                      <a:pt x="88" y="14"/>
                    </a:lnTo>
                    <a:lnTo>
                      <a:pt x="98" y="6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60" name="Group 53">
                <a:extLst>
                  <a:ext uri="{FF2B5EF4-FFF2-40B4-BE49-F238E27FC236}">
                    <a16:creationId xmlns:a16="http://schemas.microsoft.com/office/drawing/2014/main" id="{7920ED77-45F6-4AE7-90E3-E11804349556}"/>
                  </a:ext>
                </a:extLst>
              </p:cNvPr>
              <p:cNvGrpSpPr/>
              <p:nvPr/>
            </p:nvGrpSpPr>
            <p:grpSpPr>
              <a:xfrm>
                <a:off x="1515755" y="2411314"/>
                <a:ext cx="210437" cy="204293"/>
                <a:chOff x="14279686" y="3797276"/>
                <a:chExt cx="434975" cy="422275"/>
              </a:xfrm>
              <a:grpFill/>
            </p:grpSpPr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038385BB-2657-4820-A22A-20E0492117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351123" y="3854426"/>
                  <a:ext cx="307975" cy="306388"/>
                </a:xfrm>
                <a:custGeom>
                  <a:avLst/>
                  <a:gdLst>
                    <a:gd name="T0" fmla="*/ 190 w 194"/>
                    <a:gd name="T1" fmla="*/ 63 h 193"/>
                    <a:gd name="T2" fmla="*/ 192 w 194"/>
                    <a:gd name="T3" fmla="*/ 60 h 193"/>
                    <a:gd name="T4" fmla="*/ 194 w 194"/>
                    <a:gd name="T5" fmla="*/ 56 h 193"/>
                    <a:gd name="T6" fmla="*/ 194 w 194"/>
                    <a:gd name="T7" fmla="*/ 53 h 193"/>
                    <a:gd name="T8" fmla="*/ 192 w 194"/>
                    <a:gd name="T9" fmla="*/ 49 h 193"/>
                    <a:gd name="T10" fmla="*/ 190 w 194"/>
                    <a:gd name="T11" fmla="*/ 47 h 193"/>
                    <a:gd name="T12" fmla="*/ 148 w 194"/>
                    <a:gd name="T13" fmla="*/ 4 h 193"/>
                    <a:gd name="T14" fmla="*/ 144 w 194"/>
                    <a:gd name="T15" fmla="*/ 1 h 193"/>
                    <a:gd name="T16" fmla="*/ 140 w 194"/>
                    <a:gd name="T17" fmla="*/ 0 h 193"/>
                    <a:gd name="T18" fmla="*/ 137 w 194"/>
                    <a:gd name="T19" fmla="*/ 0 h 193"/>
                    <a:gd name="T20" fmla="*/ 133 w 194"/>
                    <a:gd name="T21" fmla="*/ 1 h 193"/>
                    <a:gd name="T22" fmla="*/ 131 w 194"/>
                    <a:gd name="T23" fmla="*/ 2 h 193"/>
                    <a:gd name="T24" fmla="*/ 128 w 194"/>
                    <a:gd name="T25" fmla="*/ 6 h 193"/>
                    <a:gd name="T26" fmla="*/ 127 w 194"/>
                    <a:gd name="T27" fmla="*/ 10 h 193"/>
                    <a:gd name="T28" fmla="*/ 128 w 194"/>
                    <a:gd name="T29" fmla="*/ 14 h 193"/>
                    <a:gd name="T30" fmla="*/ 129 w 194"/>
                    <a:gd name="T31" fmla="*/ 18 h 193"/>
                    <a:gd name="T32" fmla="*/ 128 w 194"/>
                    <a:gd name="T33" fmla="*/ 19 h 193"/>
                    <a:gd name="T34" fmla="*/ 5 w 194"/>
                    <a:gd name="T35" fmla="*/ 142 h 193"/>
                    <a:gd name="T36" fmla="*/ 0 w 194"/>
                    <a:gd name="T37" fmla="*/ 152 h 193"/>
                    <a:gd name="T38" fmla="*/ 0 w 194"/>
                    <a:gd name="T39" fmla="*/ 163 h 193"/>
                    <a:gd name="T40" fmla="*/ 6 w 194"/>
                    <a:gd name="T41" fmla="*/ 174 h 193"/>
                    <a:gd name="T42" fmla="*/ 19 w 194"/>
                    <a:gd name="T43" fmla="*/ 187 h 193"/>
                    <a:gd name="T44" fmla="*/ 30 w 194"/>
                    <a:gd name="T45" fmla="*/ 193 h 193"/>
                    <a:gd name="T46" fmla="*/ 40 w 194"/>
                    <a:gd name="T47" fmla="*/ 193 h 193"/>
                    <a:gd name="T48" fmla="*/ 51 w 194"/>
                    <a:gd name="T49" fmla="*/ 188 h 193"/>
                    <a:gd name="T50" fmla="*/ 174 w 194"/>
                    <a:gd name="T51" fmla="*/ 65 h 193"/>
                    <a:gd name="T52" fmla="*/ 175 w 194"/>
                    <a:gd name="T53" fmla="*/ 64 h 193"/>
                    <a:gd name="T54" fmla="*/ 179 w 194"/>
                    <a:gd name="T55" fmla="*/ 65 h 193"/>
                    <a:gd name="T56" fmla="*/ 183 w 194"/>
                    <a:gd name="T57" fmla="*/ 66 h 193"/>
                    <a:gd name="T58" fmla="*/ 187 w 194"/>
                    <a:gd name="T59" fmla="*/ 65 h 193"/>
                    <a:gd name="T60" fmla="*/ 190 w 194"/>
                    <a:gd name="T61" fmla="*/ 63 h 193"/>
                    <a:gd name="T62" fmla="*/ 33 w 194"/>
                    <a:gd name="T63" fmla="*/ 158 h 193"/>
                    <a:gd name="T64" fmla="*/ 30 w 194"/>
                    <a:gd name="T65" fmla="*/ 161 h 193"/>
                    <a:gd name="T66" fmla="*/ 27 w 194"/>
                    <a:gd name="T67" fmla="*/ 161 h 193"/>
                    <a:gd name="T68" fmla="*/ 25 w 194"/>
                    <a:gd name="T69" fmla="*/ 161 h 193"/>
                    <a:gd name="T70" fmla="*/ 22 w 194"/>
                    <a:gd name="T71" fmla="*/ 158 h 193"/>
                    <a:gd name="T72" fmla="*/ 21 w 194"/>
                    <a:gd name="T73" fmla="*/ 155 h 193"/>
                    <a:gd name="T74" fmla="*/ 19 w 194"/>
                    <a:gd name="T75" fmla="*/ 153 h 193"/>
                    <a:gd name="T76" fmla="*/ 19 w 194"/>
                    <a:gd name="T77" fmla="*/ 150 h 193"/>
                    <a:gd name="T78" fmla="*/ 22 w 194"/>
                    <a:gd name="T79" fmla="*/ 148 h 193"/>
                    <a:gd name="T80" fmla="*/ 132 w 194"/>
                    <a:gd name="T81" fmla="*/ 38 h 193"/>
                    <a:gd name="T82" fmla="*/ 135 w 194"/>
                    <a:gd name="T83" fmla="*/ 35 h 193"/>
                    <a:gd name="T84" fmla="*/ 137 w 194"/>
                    <a:gd name="T85" fmla="*/ 35 h 193"/>
                    <a:gd name="T86" fmla="*/ 140 w 194"/>
                    <a:gd name="T87" fmla="*/ 36 h 193"/>
                    <a:gd name="T88" fmla="*/ 143 w 194"/>
                    <a:gd name="T89" fmla="*/ 38 h 193"/>
                    <a:gd name="T90" fmla="*/ 145 w 194"/>
                    <a:gd name="T91" fmla="*/ 40 h 193"/>
                    <a:gd name="T92" fmla="*/ 145 w 194"/>
                    <a:gd name="T93" fmla="*/ 43 h 193"/>
                    <a:gd name="T94" fmla="*/ 145 w 194"/>
                    <a:gd name="T95" fmla="*/ 46 h 193"/>
                    <a:gd name="T96" fmla="*/ 143 w 194"/>
                    <a:gd name="T97" fmla="*/ 48 h 193"/>
                    <a:gd name="T98" fmla="*/ 33 w 194"/>
                    <a:gd name="T99" fmla="*/ 15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94" h="193">
                      <a:moveTo>
                        <a:pt x="190" y="63"/>
                      </a:moveTo>
                      <a:lnTo>
                        <a:pt x="192" y="60"/>
                      </a:lnTo>
                      <a:lnTo>
                        <a:pt x="194" y="56"/>
                      </a:lnTo>
                      <a:lnTo>
                        <a:pt x="194" y="53"/>
                      </a:lnTo>
                      <a:lnTo>
                        <a:pt x="192" y="49"/>
                      </a:lnTo>
                      <a:lnTo>
                        <a:pt x="190" y="47"/>
                      </a:lnTo>
                      <a:lnTo>
                        <a:pt x="148" y="4"/>
                      </a:lnTo>
                      <a:lnTo>
                        <a:pt x="144" y="1"/>
                      </a:lnTo>
                      <a:lnTo>
                        <a:pt x="140" y="0"/>
                      </a:lnTo>
                      <a:lnTo>
                        <a:pt x="137" y="0"/>
                      </a:lnTo>
                      <a:lnTo>
                        <a:pt x="133" y="1"/>
                      </a:lnTo>
                      <a:lnTo>
                        <a:pt x="131" y="2"/>
                      </a:lnTo>
                      <a:lnTo>
                        <a:pt x="128" y="6"/>
                      </a:lnTo>
                      <a:lnTo>
                        <a:pt x="127" y="10"/>
                      </a:lnTo>
                      <a:lnTo>
                        <a:pt x="128" y="14"/>
                      </a:lnTo>
                      <a:lnTo>
                        <a:pt x="129" y="18"/>
                      </a:lnTo>
                      <a:lnTo>
                        <a:pt x="128" y="19"/>
                      </a:lnTo>
                      <a:lnTo>
                        <a:pt x="5" y="142"/>
                      </a:lnTo>
                      <a:lnTo>
                        <a:pt x="0" y="152"/>
                      </a:lnTo>
                      <a:lnTo>
                        <a:pt x="0" y="163"/>
                      </a:lnTo>
                      <a:lnTo>
                        <a:pt x="6" y="174"/>
                      </a:lnTo>
                      <a:lnTo>
                        <a:pt x="19" y="187"/>
                      </a:lnTo>
                      <a:lnTo>
                        <a:pt x="30" y="193"/>
                      </a:lnTo>
                      <a:lnTo>
                        <a:pt x="40" y="193"/>
                      </a:lnTo>
                      <a:lnTo>
                        <a:pt x="51" y="188"/>
                      </a:lnTo>
                      <a:lnTo>
                        <a:pt x="174" y="65"/>
                      </a:lnTo>
                      <a:lnTo>
                        <a:pt x="175" y="64"/>
                      </a:lnTo>
                      <a:lnTo>
                        <a:pt x="179" y="65"/>
                      </a:lnTo>
                      <a:lnTo>
                        <a:pt x="183" y="66"/>
                      </a:lnTo>
                      <a:lnTo>
                        <a:pt x="187" y="65"/>
                      </a:lnTo>
                      <a:lnTo>
                        <a:pt x="190" y="63"/>
                      </a:lnTo>
                      <a:close/>
                      <a:moveTo>
                        <a:pt x="33" y="158"/>
                      </a:moveTo>
                      <a:lnTo>
                        <a:pt x="30" y="161"/>
                      </a:lnTo>
                      <a:lnTo>
                        <a:pt x="27" y="161"/>
                      </a:lnTo>
                      <a:lnTo>
                        <a:pt x="25" y="161"/>
                      </a:lnTo>
                      <a:lnTo>
                        <a:pt x="22" y="158"/>
                      </a:lnTo>
                      <a:lnTo>
                        <a:pt x="21" y="155"/>
                      </a:lnTo>
                      <a:lnTo>
                        <a:pt x="19" y="153"/>
                      </a:lnTo>
                      <a:lnTo>
                        <a:pt x="19" y="150"/>
                      </a:lnTo>
                      <a:lnTo>
                        <a:pt x="22" y="148"/>
                      </a:lnTo>
                      <a:lnTo>
                        <a:pt x="132" y="38"/>
                      </a:lnTo>
                      <a:lnTo>
                        <a:pt x="135" y="35"/>
                      </a:lnTo>
                      <a:lnTo>
                        <a:pt x="137" y="35"/>
                      </a:lnTo>
                      <a:lnTo>
                        <a:pt x="140" y="36"/>
                      </a:lnTo>
                      <a:lnTo>
                        <a:pt x="143" y="38"/>
                      </a:lnTo>
                      <a:lnTo>
                        <a:pt x="145" y="40"/>
                      </a:lnTo>
                      <a:lnTo>
                        <a:pt x="145" y="43"/>
                      </a:lnTo>
                      <a:lnTo>
                        <a:pt x="145" y="46"/>
                      </a:lnTo>
                      <a:lnTo>
                        <a:pt x="143" y="48"/>
                      </a:lnTo>
                      <a:lnTo>
                        <a:pt x="33" y="158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0">
                  <a:extLst>
                    <a:ext uri="{FF2B5EF4-FFF2-40B4-BE49-F238E27FC236}">
                      <a16:creationId xmlns:a16="http://schemas.microsoft.com/office/drawing/2014/main" id="{3F663B39-D4BE-49A4-9EF6-911FD34F6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16236" y="3797276"/>
                  <a:ext cx="98425" cy="98425"/>
                </a:xfrm>
                <a:custGeom>
                  <a:avLst/>
                  <a:gdLst>
                    <a:gd name="T0" fmla="*/ 15 w 62"/>
                    <a:gd name="T1" fmla="*/ 20 h 62"/>
                    <a:gd name="T2" fmla="*/ 20 w 62"/>
                    <a:gd name="T3" fmla="*/ 25 h 62"/>
                    <a:gd name="T4" fmla="*/ 0 w 62"/>
                    <a:gd name="T5" fmla="*/ 46 h 62"/>
                    <a:gd name="T6" fmla="*/ 16 w 62"/>
                    <a:gd name="T7" fmla="*/ 62 h 62"/>
                    <a:gd name="T8" fmla="*/ 37 w 62"/>
                    <a:gd name="T9" fmla="*/ 42 h 62"/>
                    <a:gd name="T10" fmla="*/ 42 w 62"/>
                    <a:gd name="T11" fmla="*/ 47 h 62"/>
                    <a:gd name="T12" fmla="*/ 45 w 62"/>
                    <a:gd name="T13" fmla="*/ 50 h 62"/>
                    <a:gd name="T14" fmla="*/ 49 w 62"/>
                    <a:gd name="T15" fmla="*/ 51 h 62"/>
                    <a:gd name="T16" fmla="*/ 53 w 62"/>
                    <a:gd name="T17" fmla="*/ 51 h 62"/>
                    <a:gd name="T18" fmla="*/ 57 w 62"/>
                    <a:gd name="T19" fmla="*/ 50 h 62"/>
                    <a:gd name="T20" fmla="*/ 59 w 62"/>
                    <a:gd name="T21" fmla="*/ 47 h 62"/>
                    <a:gd name="T22" fmla="*/ 62 w 62"/>
                    <a:gd name="T23" fmla="*/ 45 h 62"/>
                    <a:gd name="T24" fmla="*/ 62 w 62"/>
                    <a:gd name="T25" fmla="*/ 41 h 62"/>
                    <a:gd name="T26" fmla="*/ 62 w 62"/>
                    <a:gd name="T27" fmla="*/ 37 h 62"/>
                    <a:gd name="T28" fmla="*/ 62 w 62"/>
                    <a:gd name="T29" fmla="*/ 33 h 62"/>
                    <a:gd name="T30" fmla="*/ 59 w 62"/>
                    <a:gd name="T31" fmla="*/ 30 h 62"/>
                    <a:gd name="T32" fmla="*/ 32 w 62"/>
                    <a:gd name="T33" fmla="*/ 3 h 62"/>
                    <a:gd name="T34" fmla="*/ 29 w 62"/>
                    <a:gd name="T35" fmla="*/ 0 h 62"/>
                    <a:gd name="T36" fmla="*/ 25 w 62"/>
                    <a:gd name="T37" fmla="*/ 0 h 62"/>
                    <a:gd name="T38" fmla="*/ 21 w 62"/>
                    <a:gd name="T39" fmla="*/ 0 h 62"/>
                    <a:gd name="T40" fmla="*/ 17 w 62"/>
                    <a:gd name="T41" fmla="*/ 0 h 62"/>
                    <a:gd name="T42" fmla="*/ 15 w 62"/>
                    <a:gd name="T43" fmla="*/ 3 h 62"/>
                    <a:gd name="T44" fmla="*/ 12 w 62"/>
                    <a:gd name="T45" fmla="*/ 6 h 62"/>
                    <a:gd name="T46" fmla="*/ 12 w 62"/>
                    <a:gd name="T47" fmla="*/ 10 h 62"/>
                    <a:gd name="T48" fmla="*/ 12 w 62"/>
                    <a:gd name="T49" fmla="*/ 13 h 62"/>
                    <a:gd name="T50" fmla="*/ 12 w 62"/>
                    <a:gd name="T51" fmla="*/ 17 h 62"/>
                    <a:gd name="T52" fmla="*/ 15 w 62"/>
                    <a:gd name="T53" fmla="*/ 2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2" h="62">
                      <a:moveTo>
                        <a:pt x="15" y="20"/>
                      </a:moveTo>
                      <a:lnTo>
                        <a:pt x="20" y="25"/>
                      </a:lnTo>
                      <a:lnTo>
                        <a:pt x="0" y="46"/>
                      </a:lnTo>
                      <a:lnTo>
                        <a:pt x="16" y="62"/>
                      </a:lnTo>
                      <a:lnTo>
                        <a:pt x="37" y="42"/>
                      </a:lnTo>
                      <a:lnTo>
                        <a:pt x="42" y="47"/>
                      </a:lnTo>
                      <a:lnTo>
                        <a:pt x="45" y="50"/>
                      </a:lnTo>
                      <a:lnTo>
                        <a:pt x="49" y="51"/>
                      </a:lnTo>
                      <a:lnTo>
                        <a:pt x="53" y="51"/>
                      </a:lnTo>
                      <a:lnTo>
                        <a:pt x="57" y="50"/>
                      </a:lnTo>
                      <a:lnTo>
                        <a:pt x="59" y="47"/>
                      </a:lnTo>
                      <a:lnTo>
                        <a:pt x="62" y="45"/>
                      </a:lnTo>
                      <a:lnTo>
                        <a:pt x="62" y="41"/>
                      </a:lnTo>
                      <a:lnTo>
                        <a:pt x="62" y="37"/>
                      </a:lnTo>
                      <a:lnTo>
                        <a:pt x="62" y="33"/>
                      </a:lnTo>
                      <a:lnTo>
                        <a:pt x="59" y="30"/>
                      </a:lnTo>
                      <a:lnTo>
                        <a:pt x="32" y="3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3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5" y="2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1">
                  <a:extLst>
                    <a:ext uri="{FF2B5EF4-FFF2-40B4-BE49-F238E27FC236}">
                      <a16:creationId xmlns:a16="http://schemas.microsoft.com/office/drawing/2014/main" id="{0F54A221-F565-43BA-8F84-85737450D4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79686" y="4138588"/>
                  <a:ext cx="93663" cy="80963"/>
                </a:xfrm>
                <a:custGeom>
                  <a:avLst/>
                  <a:gdLst>
                    <a:gd name="T0" fmla="*/ 58 w 59"/>
                    <a:gd name="T1" fmla="*/ 13 h 51"/>
                    <a:gd name="T2" fmla="*/ 46 w 59"/>
                    <a:gd name="T3" fmla="*/ 1 h 51"/>
                    <a:gd name="T4" fmla="*/ 44 w 59"/>
                    <a:gd name="T5" fmla="*/ 0 h 51"/>
                    <a:gd name="T6" fmla="*/ 41 w 59"/>
                    <a:gd name="T7" fmla="*/ 0 h 51"/>
                    <a:gd name="T8" fmla="*/ 38 w 59"/>
                    <a:gd name="T9" fmla="*/ 0 h 51"/>
                    <a:gd name="T10" fmla="*/ 37 w 59"/>
                    <a:gd name="T11" fmla="*/ 1 h 51"/>
                    <a:gd name="T12" fmla="*/ 36 w 59"/>
                    <a:gd name="T13" fmla="*/ 4 h 51"/>
                    <a:gd name="T14" fmla="*/ 34 w 59"/>
                    <a:gd name="T15" fmla="*/ 5 h 51"/>
                    <a:gd name="T16" fmla="*/ 36 w 59"/>
                    <a:gd name="T17" fmla="*/ 8 h 51"/>
                    <a:gd name="T18" fmla="*/ 37 w 59"/>
                    <a:gd name="T19" fmla="*/ 11 h 51"/>
                    <a:gd name="T20" fmla="*/ 38 w 59"/>
                    <a:gd name="T21" fmla="*/ 12 h 51"/>
                    <a:gd name="T22" fmla="*/ 0 w 59"/>
                    <a:gd name="T23" fmla="*/ 51 h 51"/>
                    <a:gd name="T24" fmla="*/ 17 w 59"/>
                    <a:gd name="T25" fmla="*/ 51 h 51"/>
                    <a:gd name="T26" fmla="*/ 47 w 59"/>
                    <a:gd name="T27" fmla="*/ 21 h 51"/>
                    <a:gd name="T28" fmla="*/ 49 w 59"/>
                    <a:gd name="T29" fmla="*/ 22 h 51"/>
                    <a:gd name="T30" fmla="*/ 51 w 59"/>
                    <a:gd name="T31" fmla="*/ 24 h 51"/>
                    <a:gd name="T32" fmla="*/ 53 w 59"/>
                    <a:gd name="T33" fmla="*/ 24 h 51"/>
                    <a:gd name="T34" fmla="*/ 55 w 59"/>
                    <a:gd name="T35" fmla="*/ 24 h 51"/>
                    <a:gd name="T36" fmla="*/ 58 w 59"/>
                    <a:gd name="T37" fmla="*/ 22 h 51"/>
                    <a:gd name="T38" fmla="*/ 59 w 59"/>
                    <a:gd name="T39" fmla="*/ 20 h 51"/>
                    <a:gd name="T40" fmla="*/ 59 w 59"/>
                    <a:gd name="T41" fmla="*/ 18 h 51"/>
                    <a:gd name="T42" fmla="*/ 59 w 59"/>
                    <a:gd name="T43" fmla="*/ 16 h 51"/>
                    <a:gd name="T44" fmla="*/ 58 w 59"/>
                    <a:gd name="T45" fmla="*/ 1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9" h="51">
                      <a:moveTo>
                        <a:pt x="58" y="13"/>
                      </a:move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8" y="0"/>
                      </a:lnTo>
                      <a:lnTo>
                        <a:pt x="37" y="1"/>
                      </a:lnTo>
                      <a:lnTo>
                        <a:pt x="36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7" y="11"/>
                      </a:lnTo>
                      <a:lnTo>
                        <a:pt x="38" y="12"/>
                      </a:lnTo>
                      <a:lnTo>
                        <a:pt x="0" y="51"/>
                      </a:lnTo>
                      <a:lnTo>
                        <a:pt x="17" y="51"/>
                      </a:lnTo>
                      <a:lnTo>
                        <a:pt x="47" y="21"/>
                      </a:lnTo>
                      <a:lnTo>
                        <a:pt x="49" y="22"/>
                      </a:lnTo>
                      <a:lnTo>
                        <a:pt x="51" y="24"/>
                      </a:lnTo>
                      <a:lnTo>
                        <a:pt x="53" y="24"/>
                      </a:lnTo>
                      <a:lnTo>
                        <a:pt x="55" y="24"/>
                      </a:lnTo>
                      <a:lnTo>
                        <a:pt x="58" y="22"/>
                      </a:lnTo>
                      <a:lnTo>
                        <a:pt x="59" y="20"/>
                      </a:lnTo>
                      <a:lnTo>
                        <a:pt x="59" y="18"/>
                      </a:lnTo>
                      <a:lnTo>
                        <a:pt x="59" y="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6" name="Oval 53">
              <a:extLst>
                <a:ext uri="{FF2B5EF4-FFF2-40B4-BE49-F238E27FC236}">
                  <a16:creationId xmlns:a16="http://schemas.microsoft.com/office/drawing/2014/main" id="{C1626E78-CB6C-4447-BA09-0931F3AED538}"/>
                </a:ext>
              </a:extLst>
            </p:cNvPr>
            <p:cNvSpPr/>
            <p:nvPr/>
          </p:nvSpPr>
          <p:spPr>
            <a:xfrm>
              <a:off x="419014" y="1639569"/>
              <a:ext cx="1379306" cy="137930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DBB2EDEC-A115-4507-B6CB-CDDF0A078539}"/>
              </a:ext>
            </a:extLst>
          </p:cNvPr>
          <p:cNvGrpSpPr/>
          <p:nvPr/>
        </p:nvGrpSpPr>
        <p:grpSpPr>
          <a:xfrm>
            <a:off x="3787378" y="1531378"/>
            <a:ext cx="1583734" cy="1595688"/>
            <a:chOff x="3787378" y="1531378"/>
            <a:chExt cx="1583734" cy="1595688"/>
          </a:xfrm>
        </p:grpSpPr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8B26BB32-76D0-4368-A049-86D279ECC52F}"/>
                </a:ext>
              </a:extLst>
            </p:cNvPr>
            <p:cNvSpPr/>
            <p:nvPr/>
          </p:nvSpPr>
          <p:spPr>
            <a:xfrm>
              <a:off x="3787378" y="1531378"/>
              <a:ext cx="1583734" cy="159568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648000" rIns="36000" bIns="0" rtlCol="0" anchor="t"/>
            <a:lstStyle/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Verminderd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incretine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effect</a:t>
              </a: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747915A4-A91A-4BDD-A3FB-2EFF03103854}"/>
                </a:ext>
              </a:extLst>
            </p:cNvPr>
            <p:cNvGrpSpPr/>
            <p:nvPr/>
          </p:nvGrpSpPr>
          <p:grpSpPr>
            <a:xfrm>
              <a:off x="4365323" y="1863869"/>
              <a:ext cx="456048" cy="432648"/>
              <a:chOff x="2427288" y="4916488"/>
              <a:chExt cx="614363" cy="582613"/>
            </a:xfrm>
            <a:solidFill>
              <a:schemeClr val="accent1"/>
            </a:solidFill>
          </p:grpSpPr>
          <p:sp>
            <p:nvSpPr>
              <p:cNvPr id="107" name="Rectangle 34">
                <a:extLst>
                  <a:ext uri="{FF2B5EF4-FFF2-40B4-BE49-F238E27FC236}">
                    <a16:creationId xmlns:a16="http://schemas.microsoft.com/office/drawing/2014/main" id="{43DB6877-5F24-45E1-84A0-3A4216AA9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001" y="5091113"/>
                <a:ext cx="117475" cy="2952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748A2945-8D72-41C4-BA22-BDA692107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8" y="4916488"/>
                <a:ext cx="614363" cy="582613"/>
              </a:xfrm>
              <a:custGeom>
                <a:avLst/>
                <a:gdLst>
                  <a:gd name="T0" fmla="*/ 19 w 387"/>
                  <a:gd name="T1" fmla="*/ 0 h 367"/>
                  <a:gd name="T2" fmla="*/ 29 w 387"/>
                  <a:gd name="T3" fmla="*/ 3 h 367"/>
                  <a:gd name="T4" fmla="*/ 36 w 387"/>
                  <a:gd name="T5" fmla="*/ 10 h 367"/>
                  <a:gd name="T6" fmla="*/ 39 w 387"/>
                  <a:gd name="T7" fmla="*/ 19 h 367"/>
                  <a:gd name="T8" fmla="*/ 39 w 387"/>
                  <a:gd name="T9" fmla="*/ 329 h 367"/>
                  <a:gd name="T10" fmla="*/ 368 w 387"/>
                  <a:gd name="T11" fmla="*/ 329 h 367"/>
                  <a:gd name="T12" fmla="*/ 377 w 387"/>
                  <a:gd name="T13" fmla="*/ 331 h 367"/>
                  <a:gd name="T14" fmla="*/ 385 w 387"/>
                  <a:gd name="T15" fmla="*/ 337 h 367"/>
                  <a:gd name="T16" fmla="*/ 387 w 387"/>
                  <a:gd name="T17" fmla="*/ 347 h 367"/>
                  <a:gd name="T18" fmla="*/ 385 w 387"/>
                  <a:gd name="T19" fmla="*/ 357 h 367"/>
                  <a:gd name="T20" fmla="*/ 377 w 387"/>
                  <a:gd name="T21" fmla="*/ 364 h 367"/>
                  <a:gd name="T22" fmla="*/ 368 w 387"/>
                  <a:gd name="T23" fmla="*/ 367 h 367"/>
                  <a:gd name="T24" fmla="*/ 19 w 387"/>
                  <a:gd name="T25" fmla="*/ 367 h 367"/>
                  <a:gd name="T26" fmla="*/ 10 w 387"/>
                  <a:gd name="T27" fmla="*/ 364 h 367"/>
                  <a:gd name="T28" fmla="*/ 2 w 387"/>
                  <a:gd name="T29" fmla="*/ 357 h 367"/>
                  <a:gd name="T30" fmla="*/ 0 w 387"/>
                  <a:gd name="T31" fmla="*/ 347 h 367"/>
                  <a:gd name="T32" fmla="*/ 0 w 387"/>
                  <a:gd name="T33" fmla="*/ 19 h 367"/>
                  <a:gd name="T34" fmla="*/ 2 w 387"/>
                  <a:gd name="T35" fmla="*/ 10 h 367"/>
                  <a:gd name="T36" fmla="*/ 10 w 387"/>
                  <a:gd name="T37" fmla="*/ 3 h 367"/>
                  <a:gd name="T38" fmla="*/ 19 w 387"/>
                  <a:gd name="T3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7" h="367">
                    <a:moveTo>
                      <a:pt x="19" y="0"/>
                    </a:moveTo>
                    <a:lnTo>
                      <a:pt x="29" y="3"/>
                    </a:lnTo>
                    <a:lnTo>
                      <a:pt x="36" y="10"/>
                    </a:lnTo>
                    <a:lnTo>
                      <a:pt x="39" y="19"/>
                    </a:lnTo>
                    <a:lnTo>
                      <a:pt x="39" y="329"/>
                    </a:lnTo>
                    <a:lnTo>
                      <a:pt x="368" y="329"/>
                    </a:lnTo>
                    <a:lnTo>
                      <a:pt x="377" y="331"/>
                    </a:lnTo>
                    <a:lnTo>
                      <a:pt x="385" y="337"/>
                    </a:lnTo>
                    <a:lnTo>
                      <a:pt x="387" y="347"/>
                    </a:lnTo>
                    <a:lnTo>
                      <a:pt x="385" y="357"/>
                    </a:lnTo>
                    <a:lnTo>
                      <a:pt x="377" y="364"/>
                    </a:lnTo>
                    <a:lnTo>
                      <a:pt x="368" y="367"/>
                    </a:lnTo>
                    <a:lnTo>
                      <a:pt x="19" y="367"/>
                    </a:lnTo>
                    <a:lnTo>
                      <a:pt x="10" y="364"/>
                    </a:lnTo>
                    <a:lnTo>
                      <a:pt x="2" y="357"/>
                    </a:lnTo>
                    <a:lnTo>
                      <a:pt x="0" y="347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Rectangle 32">
                <a:extLst>
                  <a:ext uri="{FF2B5EF4-FFF2-40B4-BE49-F238E27FC236}">
                    <a16:creationId xmlns:a16="http://schemas.microsoft.com/office/drawing/2014/main" id="{72309036-4372-4DDF-83B5-3E931AB6A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1720" y="5256213"/>
                <a:ext cx="119063" cy="12700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Rectangle 33">
                <a:extLst>
                  <a:ext uri="{FF2B5EF4-FFF2-40B4-BE49-F238E27FC236}">
                    <a16:creationId xmlns:a16="http://schemas.microsoft.com/office/drawing/2014/main" id="{09A6765F-D3EA-4735-9D13-E2BA9C211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3513" y="5216526"/>
                <a:ext cx="119063" cy="1682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67" name="Oval 53">
              <a:extLst>
                <a:ext uri="{FF2B5EF4-FFF2-40B4-BE49-F238E27FC236}">
                  <a16:creationId xmlns:a16="http://schemas.microsoft.com/office/drawing/2014/main" id="{5B498684-39E3-4321-86E3-BB898D7B179B}"/>
                </a:ext>
              </a:extLst>
            </p:cNvPr>
            <p:cNvSpPr/>
            <p:nvPr/>
          </p:nvSpPr>
          <p:spPr>
            <a:xfrm>
              <a:off x="3889592" y="1639569"/>
              <a:ext cx="1379306" cy="137930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7271C171-F310-4656-93FB-3435C69E5716}"/>
              </a:ext>
            </a:extLst>
          </p:cNvPr>
          <p:cNvGrpSpPr/>
          <p:nvPr/>
        </p:nvGrpSpPr>
        <p:grpSpPr>
          <a:xfrm>
            <a:off x="5522667" y="1531378"/>
            <a:ext cx="1583734" cy="1595688"/>
            <a:chOff x="5522667" y="1531378"/>
            <a:chExt cx="1583734" cy="1595688"/>
          </a:xfrm>
        </p:grpSpPr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25F95FB8-7792-4C07-8C14-B97FC518CEEB}"/>
                </a:ext>
              </a:extLst>
            </p:cNvPr>
            <p:cNvSpPr/>
            <p:nvPr/>
          </p:nvSpPr>
          <p:spPr>
            <a:xfrm>
              <a:off x="5522667" y="1531378"/>
              <a:ext cx="1583734" cy="159568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648000" rIns="36000" bIns="0" rtlCol="0" anchor="t"/>
            <a:lstStyle/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Renale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glucose-</a:t>
              </a:r>
            </a:p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reabsorptie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729A63EB-D05A-4418-B133-4C7F6A89A84D}"/>
                </a:ext>
              </a:extLst>
            </p:cNvPr>
            <p:cNvGrpSpPr/>
            <p:nvPr/>
          </p:nvGrpSpPr>
          <p:grpSpPr>
            <a:xfrm>
              <a:off x="6075476" y="1837139"/>
              <a:ext cx="478116" cy="485471"/>
              <a:chOff x="6018179" y="1783020"/>
              <a:chExt cx="478116" cy="485471"/>
            </a:xfrm>
            <a:solidFill>
              <a:schemeClr val="accent1"/>
            </a:solidFill>
          </p:grpSpPr>
          <p:grpSp>
            <p:nvGrpSpPr>
              <p:cNvPr id="111" name="Group 190">
                <a:extLst>
                  <a:ext uri="{FF2B5EF4-FFF2-40B4-BE49-F238E27FC236}">
                    <a16:creationId xmlns:a16="http://schemas.microsoft.com/office/drawing/2014/main" id="{E47E77E6-1822-4AE3-9A5B-F058AEB0D8DF}"/>
                  </a:ext>
                </a:extLst>
              </p:cNvPr>
              <p:cNvGrpSpPr/>
              <p:nvPr/>
            </p:nvGrpSpPr>
            <p:grpSpPr>
              <a:xfrm>
                <a:off x="6018179" y="1783657"/>
                <a:ext cx="478116" cy="484834"/>
                <a:chOff x="11063411" y="2173263"/>
                <a:chExt cx="465137" cy="471488"/>
              </a:xfrm>
              <a:grpFill/>
            </p:grpSpPr>
            <p:sp>
              <p:nvSpPr>
                <p:cNvPr id="112" name="Freeform 155">
                  <a:extLst>
                    <a:ext uri="{FF2B5EF4-FFF2-40B4-BE49-F238E27FC236}">
                      <a16:creationId xmlns:a16="http://schemas.microsoft.com/office/drawing/2014/main" id="{A14EA83F-7345-43F5-B159-ECB9503C8F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245973" y="2381226"/>
                  <a:ext cx="163513" cy="163513"/>
                </a:xfrm>
                <a:custGeom>
                  <a:avLst/>
                  <a:gdLst>
                    <a:gd name="T0" fmla="*/ 86 w 103"/>
                    <a:gd name="T1" fmla="*/ 13 h 103"/>
                    <a:gd name="T2" fmla="*/ 73 w 103"/>
                    <a:gd name="T3" fmla="*/ 3 h 103"/>
                    <a:gd name="T4" fmla="*/ 58 w 103"/>
                    <a:gd name="T5" fmla="*/ 0 h 103"/>
                    <a:gd name="T6" fmla="*/ 41 w 103"/>
                    <a:gd name="T7" fmla="*/ 1 h 103"/>
                    <a:gd name="T8" fmla="*/ 26 w 103"/>
                    <a:gd name="T9" fmla="*/ 6 h 103"/>
                    <a:gd name="T10" fmla="*/ 13 w 103"/>
                    <a:gd name="T11" fmla="*/ 17 h 103"/>
                    <a:gd name="T12" fmla="*/ 4 w 103"/>
                    <a:gd name="T13" fmla="*/ 31 h 103"/>
                    <a:gd name="T14" fmla="*/ 0 w 103"/>
                    <a:gd name="T15" fmla="*/ 47 h 103"/>
                    <a:gd name="T16" fmla="*/ 1 w 103"/>
                    <a:gd name="T17" fmla="*/ 62 h 103"/>
                    <a:gd name="T18" fmla="*/ 7 w 103"/>
                    <a:gd name="T19" fmla="*/ 77 h 103"/>
                    <a:gd name="T20" fmla="*/ 17 w 103"/>
                    <a:gd name="T21" fmla="*/ 90 h 103"/>
                    <a:gd name="T22" fmla="*/ 31 w 103"/>
                    <a:gd name="T23" fmla="*/ 99 h 103"/>
                    <a:gd name="T24" fmla="*/ 47 w 103"/>
                    <a:gd name="T25" fmla="*/ 103 h 103"/>
                    <a:gd name="T26" fmla="*/ 63 w 103"/>
                    <a:gd name="T27" fmla="*/ 103 h 103"/>
                    <a:gd name="T28" fmla="*/ 77 w 103"/>
                    <a:gd name="T29" fmla="*/ 96 h 103"/>
                    <a:gd name="T30" fmla="*/ 90 w 103"/>
                    <a:gd name="T31" fmla="*/ 86 h 103"/>
                    <a:gd name="T32" fmla="*/ 100 w 103"/>
                    <a:gd name="T33" fmla="*/ 73 h 103"/>
                    <a:gd name="T34" fmla="*/ 103 w 103"/>
                    <a:gd name="T35" fmla="*/ 57 h 103"/>
                    <a:gd name="T36" fmla="*/ 103 w 103"/>
                    <a:gd name="T37" fmla="*/ 40 h 103"/>
                    <a:gd name="T38" fmla="*/ 97 w 103"/>
                    <a:gd name="T39" fmla="*/ 26 h 103"/>
                    <a:gd name="T40" fmla="*/ 86 w 103"/>
                    <a:gd name="T41" fmla="*/ 13 h 103"/>
                    <a:gd name="T42" fmla="*/ 72 w 103"/>
                    <a:gd name="T43" fmla="*/ 69 h 103"/>
                    <a:gd name="T44" fmla="*/ 63 w 103"/>
                    <a:gd name="T45" fmla="*/ 75 h 103"/>
                    <a:gd name="T46" fmla="*/ 54 w 103"/>
                    <a:gd name="T47" fmla="*/ 78 h 103"/>
                    <a:gd name="T48" fmla="*/ 43 w 103"/>
                    <a:gd name="T49" fmla="*/ 77 h 103"/>
                    <a:gd name="T50" fmla="*/ 34 w 103"/>
                    <a:gd name="T51" fmla="*/ 72 h 103"/>
                    <a:gd name="T52" fmla="*/ 28 w 103"/>
                    <a:gd name="T53" fmla="*/ 62 h 103"/>
                    <a:gd name="T54" fmla="*/ 25 w 103"/>
                    <a:gd name="T55" fmla="*/ 53 h 103"/>
                    <a:gd name="T56" fmla="*/ 26 w 103"/>
                    <a:gd name="T57" fmla="*/ 43 h 103"/>
                    <a:gd name="T58" fmla="*/ 31 w 103"/>
                    <a:gd name="T59" fmla="*/ 34 h 103"/>
                    <a:gd name="T60" fmla="*/ 41 w 103"/>
                    <a:gd name="T61" fmla="*/ 27 h 103"/>
                    <a:gd name="T62" fmla="*/ 51 w 103"/>
                    <a:gd name="T63" fmla="*/ 24 h 103"/>
                    <a:gd name="T64" fmla="*/ 60 w 103"/>
                    <a:gd name="T65" fmla="*/ 26 h 103"/>
                    <a:gd name="T66" fmla="*/ 69 w 103"/>
                    <a:gd name="T67" fmla="*/ 31 h 103"/>
                    <a:gd name="T68" fmla="*/ 76 w 103"/>
                    <a:gd name="T69" fmla="*/ 40 h 103"/>
                    <a:gd name="T70" fmla="*/ 79 w 103"/>
                    <a:gd name="T71" fmla="*/ 51 h 103"/>
                    <a:gd name="T72" fmla="*/ 77 w 103"/>
                    <a:gd name="T73" fmla="*/ 60 h 103"/>
                    <a:gd name="T74" fmla="*/ 72 w 103"/>
                    <a:gd name="T75" fmla="*/ 69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3" h="103">
                      <a:moveTo>
                        <a:pt x="86" y="13"/>
                      </a:moveTo>
                      <a:lnTo>
                        <a:pt x="73" y="3"/>
                      </a:lnTo>
                      <a:lnTo>
                        <a:pt x="58" y="0"/>
                      </a:lnTo>
                      <a:lnTo>
                        <a:pt x="41" y="1"/>
                      </a:lnTo>
                      <a:lnTo>
                        <a:pt x="26" y="6"/>
                      </a:lnTo>
                      <a:lnTo>
                        <a:pt x="13" y="17"/>
                      </a:lnTo>
                      <a:lnTo>
                        <a:pt x="4" y="31"/>
                      </a:lnTo>
                      <a:lnTo>
                        <a:pt x="0" y="47"/>
                      </a:lnTo>
                      <a:lnTo>
                        <a:pt x="1" y="62"/>
                      </a:lnTo>
                      <a:lnTo>
                        <a:pt x="7" y="77"/>
                      </a:lnTo>
                      <a:lnTo>
                        <a:pt x="17" y="90"/>
                      </a:lnTo>
                      <a:lnTo>
                        <a:pt x="31" y="99"/>
                      </a:lnTo>
                      <a:lnTo>
                        <a:pt x="47" y="103"/>
                      </a:lnTo>
                      <a:lnTo>
                        <a:pt x="63" y="103"/>
                      </a:lnTo>
                      <a:lnTo>
                        <a:pt x="77" y="96"/>
                      </a:lnTo>
                      <a:lnTo>
                        <a:pt x="90" y="86"/>
                      </a:lnTo>
                      <a:lnTo>
                        <a:pt x="100" y="73"/>
                      </a:lnTo>
                      <a:lnTo>
                        <a:pt x="103" y="57"/>
                      </a:lnTo>
                      <a:lnTo>
                        <a:pt x="103" y="40"/>
                      </a:lnTo>
                      <a:lnTo>
                        <a:pt x="97" y="26"/>
                      </a:lnTo>
                      <a:lnTo>
                        <a:pt x="86" y="13"/>
                      </a:lnTo>
                      <a:close/>
                      <a:moveTo>
                        <a:pt x="72" y="69"/>
                      </a:moveTo>
                      <a:lnTo>
                        <a:pt x="63" y="75"/>
                      </a:lnTo>
                      <a:lnTo>
                        <a:pt x="54" y="78"/>
                      </a:lnTo>
                      <a:lnTo>
                        <a:pt x="43" y="77"/>
                      </a:lnTo>
                      <a:lnTo>
                        <a:pt x="34" y="72"/>
                      </a:lnTo>
                      <a:lnTo>
                        <a:pt x="28" y="62"/>
                      </a:lnTo>
                      <a:lnTo>
                        <a:pt x="25" y="53"/>
                      </a:lnTo>
                      <a:lnTo>
                        <a:pt x="26" y="43"/>
                      </a:lnTo>
                      <a:lnTo>
                        <a:pt x="31" y="34"/>
                      </a:lnTo>
                      <a:lnTo>
                        <a:pt x="41" y="27"/>
                      </a:lnTo>
                      <a:lnTo>
                        <a:pt x="51" y="24"/>
                      </a:lnTo>
                      <a:lnTo>
                        <a:pt x="60" y="26"/>
                      </a:lnTo>
                      <a:lnTo>
                        <a:pt x="69" y="31"/>
                      </a:lnTo>
                      <a:lnTo>
                        <a:pt x="76" y="40"/>
                      </a:lnTo>
                      <a:lnTo>
                        <a:pt x="79" y="51"/>
                      </a:lnTo>
                      <a:lnTo>
                        <a:pt x="77" y="60"/>
                      </a:lnTo>
                      <a:lnTo>
                        <a:pt x="72" y="6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56">
                  <a:extLst>
                    <a:ext uri="{FF2B5EF4-FFF2-40B4-BE49-F238E27FC236}">
                      <a16:creationId xmlns:a16="http://schemas.microsoft.com/office/drawing/2014/main" id="{A9312D6D-4738-4B4F-A708-EF1DF8CFD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8848" y="2512988"/>
                  <a:ext cx="139700" cy="131763"/>
                </a:xfrm>
                <a:custGeom>
                  <a:avLst/>
                  <a:gdLst>
                    <a:gd name="T0" fmla="*/ 83 w 88"/>
                    <a:gd name="T1" fmla="*/ 51 h 83"/>
                    <a:gd name="T2" fmla="*/ 25 w 88"/>
                    <a:gd name="T3" fmla="*/ 0 h 83"/>
                    <a:gd name="T4" fmla="*/ 20 w 88"/>
                    <a:gd name="T5" fmla="*/ 8 h 83"/>
                    <a:gd name="T6" fmla="*/ 15 w 88"/>
                    <a:gd name="T7" fmla="*/ 15 h 83"/>
                    <a:gd name="T8" fmla="*/ 8 w 88"/>
                    <a:gd name="T9" fmla="*/ 21 h 83"/>
                    <a:gd name="T10" fmla="*/ 0 w 88"/>
                    <a:gd name="T11" fmla="*/ 28 h 83"/>
                    <a:gd name="T12" fmla="*/ 58 w 88"/>
                    <a:gd name="T13" fmla="*/ 79 h 83"/>
                    <a:gd name="T14" fmla="*/ 67 w 88"/>
                    <a:gd name="T15" fmla="*/ 83 h 83"/>
                    <a:gd name="T16" fmla="*/ 76 w 88"/>
                    <a:gd name="T17" fmla="*/ 83 h 83"/>
                    <a:gd name="T18" fmla="*/ 84 w 88"/>
                    <a:gd name="T19" fmla="*/ 78 h 83"/>
                    <a:gd name="T20" fmla="*/ 88 w 88"/>
                    <a:gd name="T21" fmla="*/ 70 h 83"/>
                    <a:gd name="T22" fmla="*/ 88 w 88"/>
                    <a:gd name="T23" fmla="*/ 59 h 83"/>
                    <a:gd name="T24" fmla="*/ 83 w 88"/>
                    <a:gd name="T25" fmla="*/ 5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83">
                      <a:moveTo>
                        <a:pt x="83" y="51"/>
                      </a:moveTo>
                      <a:lnTo>
                        <a:pt x="25" y="0"/>
                      </a:lnTo>
                      <a:lnTo>
                        <a:pt x="20" y="8"/>
                      </a:lnTo>
                      <a:lnTo>
                        <a:pt x="15" y="15"/>
                      </a:lnTo>
                      <a:lnTo>
                        <a:pt x="8" y="21"/>
                      </a:lnTo>
                      <a:lnTo>
                        <a:pt x="0" y="28"/>
                      </a:lnTo>
                      <a:lnTo>
                        <a:pt x="58" y="79"/>
                      </a:lnTo>
                      <a:lnTo>
                        <a:pt x="67" y="83"/>
                      </a:lnTo>
                      <a:lnTo>
                        <a:pt x="76" y="83"/>
                      </a:lnTo>
                      <a:lnTo>
                        <a:pt x="84" y="78"/>
                      </a:lnTo>
                      <a:lnTo>
                        <a:pt x="88" y="70"/>
                      </a:lnTo>
                      <a:lnTo>
                        <a:pt x="88" y="59"/>
                      </a:lnTo>
                      <a:lnTo>
                        <a:pt x="83" y="5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157">
                  <a:extLst>
                    <a:ext uri="{FF2B5EF4-FFF2-40B4-BE49-F238E27FC236}">
                      <a16:creationId xmlns:a16="http://schemas.microsoft.com/office/drawing/2014/main" id="{C8F96C94-DECA-460B-9A94-16459A0E2D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63411" y="2173263"/>
                  <a:ext cx="231775" cy="420688"/>
                </a:xfrm>
                <a:custGeom>
                  <a:avLst/>
                  <a:gdLst>
                    <a:gd name="T0" fmla="*/ 95 w 146"/>
                    <a:gd name="T1" fmla="*/ 163 h 265"/>
                    <a:gd name="T2" fmla="*/ 115 w 146"/>
                    <a:gd name="T3" fmla="*/ 132 h 265"/>
                    <a:gd name="T4" fmla="*/ 146 w 146"/>
                    <a:gd name="T5" fmla="*/ 114 h 265"/>
                    <a:gd name="T6" fmla="*/ 127 w 146"/>
                    <a:gd name="T7" fmla="*/ 73 h 265"/>
                    <a:gd name="T8" fmla="*/ 106 w 146"/>
                    <a:gd name="T9" fmla="*/ 36 h 265"/>
                    <a:gd name="T10" fmla="*/ 90 w 146"/>
                    <a:gd name="T11" fmla="*/ 10 h 265"/>
                    <a:gd name="T12" fmla="*/ 85 w 146"/>
                    <a:gd name="T13" fmla="*/ 0 h 265"/>
                    <a:gd name="T14" fmla="*/ 78 w 146"/>
                    <a:gd name="T15" fmla="*/ 10 h 265"/>
                    <a:gd name="T16" fmla="*/ 63 w 146"/>
                    <a:gd name="T17" fmla="*/ 36 h 265"/>
                    <a:gd name="T18" fmla="*/ 42 w 146"/>
                    <a:gd name="T19" fmla="*/ 73 h 265"/>
                    <a:gd name="T20" fmla="*/ 22 w 146"/>
                    <a:gd name="T21" fmla="*/ 114 h 265"/>
                    <a:gd name="T22" fmla="*/ 6 w 146"/>
                    <a:gd name="T23" fmla="*/ 151 h 265"/>
                    <a:gd name="T24" fmla="*/ 0 w 146"/>
                    <a:gd name="T25" fmla="*/ 182 h 265"/>
                    <a:gd name="T26" fmla="*/ 12 w 146"/>
                    <a:gd name="T27" fmla="*/ 223 h 265"/>
                    <a:gd name="T28" fmla="*/ 42 w 146"/>
                    <a:gd name="T29" fmla="*/ 254 h 265"/>
                    <a:gd name="T30" fmla="*/ 85 w 146"/>
                    <a:gd name="T31" fmla="*/ 265 h 265"/>
                    <a:gd name="T32" fmla="*/ 120 w 146"/>
                    <a:gd name="T33" fmla="*/ 256 h 265"/>
                    <a:gd name="T34" fmla="*/ 118 w 146"/>
                    <a:gd name="T35" fmla="*/ 237 h 265"/>
                    <a:gd name="T36" fmla="*/ 95 w 146"/>
                    <a:gd name="T37" fmla="*/ 204 h 265"/>
                    <a:gd name="T38" fmla="*/ 34 w 146"/>
                    <a:gd name="T39" fmla="*/ 178 h 265"/>
                    <a:gd name="T40" fmla="*/ 38 w 146"/>
                    <a:gd name="T41" fmla="*/ 153 h 265"/>
                    <a:gd name="T42" fmla="*/ 50 w 146"/>
                    <a:gd name="T43" fmla="*/ 120 h 265"/>
                    <a:gd name="T44" fmla="*/ 61 w 146"/>
                    <a:gd name="T45" fmla="*/ 89 h 265"/>
                    <a:gd name="T46" fmla="*/ 71 w 146"/>
                    <a:gd name="T47" fmla="*/ 69 h 265"/>
                    <a:gd name="T48" fmla="*/ 71 w 146"/>
                    <a:gd name="T49" fmla="*/ 70 h 265"/>
                    <a:gd name="T50" fmla="*/ 64 w 146"/>
                    <a:gd name="T51" fmla="*/ 93 h 265"/>
                    <a:gd name="T52" fmla="*/ 59 w 146"/>
                    <a:gd name="T53" fmla="*/ 129 h 265"/>
                    <a:gd name="T54" fmla="*/ 59 w 146"/>
                    <a:gd name="T55" fmla="*/ 171 h 265"/>
                    <a:gd name="T56" fmla="*/ 72 w 146"/>
                    <a:gd name="T57" fmla="*/ 213 h 265"/>
                    <a:gd name="T58" fmla="*/ 69 w 146"/>
                    <a:gd name="T59" fmla="*/ 227 h 265"/>
                    <a:gd name="T60" fmla="*/ 43 w 146"/>
                    <a:gd name="T61" fmla="*/ 209 h 265"/>
                    <a:gd name="T62" fmla="*/ 34 w 146"/>
                    <a:gd name="T63" fmla="*/ 178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6" h="265">
                      <a:moveTo>
                        <a:pt x="93" y="183"/>
                      </a:moveTo>
                      <a:lnTo>
                        <a:pt x="95" y="163"/>
                      </a:lnTo>
                      <a:lnTo>
                        <a:pt x="103" y="146"/>
                      </a:lnTo>
                      <a:lnTo>
                        <a:pt x="115" y="132"/>
                      </a:lnTo>
                      <a:lnTo>
                        <a:pt x="129" y="121"/>
                      </a:lnTo>
                      <a:lnTo>
                        <a:pt x="146" y="114"/>
                      </a:lnTo>
                      <a:lnTo>
                        <a:pt x="137" y="94"/>
                      </a:lnTo>
                      <a:lnTo>
                        <a:pt x="127" y="73"/>
                      </a:lnTo>
                      <a:lnTo>
                        <a:pt x="116" y="55"/>
                      </a:lnTo>
                      <a:lnTo>
                        <a:pt x="106" y="36"/>
                      </a:lnTo>
                      <a:lnTo>
                        <a:pt x="98" y="22"/>
                      </a:lnTo>
                      <a:lnTo>
                        <a:pt x="90" y="10"/>
                      </a:lnTo>
                      <a:lnTo>
                        <a:pt x="86" y="2"/>
                      </a:lnTo>
                      <a:lnTo>
                        <a:pt x="85" y="0"/>
                      </a:lnTo>
                      <a:lnTo>
                        <a:pt x="82" y="2"/>
                      </a:lnTo>
                      <a:lnTo>
                        <a:pt x="78" y="10"/>
                      </a:lnTo>
                      <a:lnTo>
                        <a:pt x="72" y="21"/>
                      </a:lnTo>
                      <a:lnTo>
                        <a:pt x="63" y="36"/>
                      </a:lnTo>
                      <a:lnTo>
                        <a:pt x="52" y="53"/>
                      </a:lnTo>
                      <a:lnTo>
                        <a:pt x="42" y="73"/>
                      </a:lnTo>
                      <a:lnTo>
                        <a:pt x="33" y="93"/>
                      </a:lnTo>
                      <a:lnTo>
                        <a:pt x="22" y="114"/>
                      </a:lnTo>
                      <a:lnTo>
                        <a:pt x="13" y="133"/>
                      </a:lnTo>
                      <a:lnTo>
                        <a:pt x="6" y="151"/>
                      </a:lnTo>
                      <a:lnTo>
                        <a:pt x="2" y="167"/>
                      </a:lnTo>
                      <a:lnTo>
                        <a:pt x="0" y="182"/>
                      </a:lnTo>
                      <a:lnTo>
                        <a:pt x="4" y="204"/>
                      </a:lnTo>
                      <a:lnTo>
                        <a:pt x="12" y="223"/>
                      </a:lnTo>
                      <a:lnTo>
                        <a:pt x="25" y="241"/>
                      </a:lnTo>
                      <a:lnTo>
                        <a:pt x="42" y="254"/>
                      </a:lnTo>
                      <a:lnTo>
                        <a:pt x="61" y="261"/>
                      </a:lnTo>
                      <a:lnTo>
                        <a:pt x="85" y="265"/>
                      </a:lnTo>
                      <a:lnTo>
                        <a:pt x="103" y="263"/>
                      </a:lnTo>
                      <a:lnTo>
                        <a:pt x="120" y="256"/>
                      </a:lnTo>
                      <a:lnTo>
                        <a:pt x="136" y="247"/>
                      </a:lnTo>
                      <a:lnTo>
                        <a:pt x="118" y="237"/>
                      </a:lnTo>
                      <a:lnTo>
                        <a:pt x="105" y="222"/>
                      </a:lnTo>
                      <a:lnTo>
                        <a:pt x="95" y="204"/>
                      </a:lnTo>
                      <a:lnTo>
                        <a:pt x="93" y="183"/>
                      </a:lnTo>
                      <a:close/>
                      <a:moveTo>
                        <a:pt x="34" y="178"/>
                      </a:moveTo>
                      <a:lnTo>
                        <a:pt x="35" y="167"/>
                      </a:lnTo>
                      <a:lnTo>
                        <a:pt x="38" y="153"/>
                      </a:lnTo>
                      <a:lnTo>
                        <a:pt x="43" y="137"/>
                      </a:lnTo>
                      <a:lnTo>
                        <a:pt x="50" y="120"/>
                      </a:lnTo>
                      <a:lnTo>
                        <a:pt x="56" y="104"/>
                      </a:lnTo>
                      <a:lnTo>
                        <a:pt x="61" y="89"/>
                      </a:lnTo>
                      <a:lnTo>
                        <a:pt x="67" y="77"/>
                      </a:lnTo>
                      <a:lnTo>
                        <a:pt x="71" y="69"/>
                      </a:lnTo>
                      <a:lnTo>
                        <a:pt x="72" y="66"/>
                      </a:lnTo>
                      <a:lnTo>
                        <a:pt x="71" y="70"/>
                      </a:lnTo>
                      <a:lnTo>
                        <a:pt x="68" y="78"/>
                      </a:lnTo>
                      <a:lnTo>
                        <a:pt x="64" y="93"/>
                      </a:lnTo>
                      <a:lnTo>
                        <a:pt x="61" y="110"/>
                      </a:lnTo>
                      <a:lnTo>
                        <a:pt x="59" y="129"/>
                      </a:lnTo>
                      <a:lnTo>
                        <a:pt x="57" y="150"/>
                      </a:lnTo>
                      <a:lnTo>
                        <a:pt x="59" y="171"/>
                      </a:lnTo>
                      <a:lnTo>
                        <a:pt x="64" y="193"/>
                      </a:lnTo>
                      <a:lnTo>
                        <a:pt x="72" y="213"/>
                      </a:lnTo>
                      <a:lnTo>
                        <a:pt x="85" y="230"/>
                      </a:lnTo>
                      <a:lnTo>
                        <a:pt x="69" y="227"/>
                      </a:lnTo>
                      <a:lnTo>
                        <a:pt x="55" y="220"/>
                      </a:lnTo>
                      <a:lnTo>
                        <a:pt x="43" y="209"/>
                      </a:lnTo>
                      <a:lnTo>
                        <a:pt x="36" y="195"/>
                      </a:lnTo>
                      <a:lnTo>
                        <a:pt x="34" y="178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318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" name="Rechte verbindingslijn met pijl 6">
                <a:extLst>
                  <a:ext uri="{FF2B5EF4-FFF2-40B4-BE49-F238E27FC236}">
                    <a16:creationId xmlns:a16="http://schemas.microsoft.com/office/drawing/2014/main" id="{D5031F8A-F6C2-4078-B6E2-A44EA7B13D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6808" y="1783020"/>
                <a:ext cx="1" cy="262385"/>
              </a:xfrm>
              <a:prstGeom prst="straightConnector1">
                <a:avLst/>
              </a:prstGeom>
              <a:grpFill/>
              <a:ln w="25400" cap="rnd">
                <a:solidFill>
                  <a:schemeClr val="accent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53">
              <a:extLst>
                <a:ext uri="{FF2B5EF4-FFF2-40B4-BE49-F238E27FC236}">
                  <a16:creationId xmlns:a16="http://schemas.microsoft.com/office/drawing/2014/main" id="{04352C11-E050-4211-BDFF-DF87EA9285E9}"/>
                </a:ext>
              </a:extLst>
            </p:cNvPr>
            <p:cNvSpPr/>
            <p:nvPr/>
          </p:nvSpPr>
          <p:spPr>
            <a:xfrm>
              <a:off x="5624881" y="1639569"/>
              <a:ext cx="1379306" cy="137930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AF8B370C-412B-43CF-925E-AD664259E1C4}"/>
              </a:ext>
            </a:extLst>
          </p:cNvPr>
          <p:cNvGrpSpPr/>
          <p:nvPr/>
        </p:nvGrpSpPr>
        <p:grpSpPr>
          <a:xfrm>
            <a:off x="7257954" y="1531378"/>
            <a:ext cx="1583734" cy="1595688"/>
            <a:chOff x="7257954" y="1531378"/>
            <a:chExt cx="1583734" cy="1595688"/>
          </a:xfrm>
        </p:grpSpPr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AE52CAA6-95AC-45F6-85F3-355E8813962D}"/>
                </a:ext>
              </a:extLst>
            </p:cNvPr>
            <p:cNvSpPr/>
            <p:nvPr/>
          </p:nvSpPr>
          <p:spPr>
            <a:xfrm>
              <a:off x="7257954" y="1531378"/>
              <a:ext cx="1583734" cy="1595688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576000" rIns="36000" bIns="0" rtlCol="0" anchor="t"/>
            <a:lstStyle/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Remt </a:t>
              </a:r>
            </a:p>
            <a:p>
              <a:pPr marL="0" marR="0" lvl="0" indent="0" algn="ctr" defTabSz="91318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omzetting </a:t>
              </a:r>
              <a:r>
                <a:rPr kumimoji="0" lang="nl-NL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Kh</a:t>
              </a: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b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naar</a:t>
              </a:r>
              <a:r>
                <a:rPr kumimoji="0" lang="nl-NL" sz="1000" b="1" i="0" u="none" strike="noStrike" kern="120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glucose</a:t>
              </a:r>
            </a:p>
          </p:txBody>
        </p: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90AC8951-0EC3-4DE4-81A0-155D2915AD19}"/>
                </a:ext>
              </a:extLst>
            </p:cNvPr>
            <p:cNvGrpSpPr/>
            <p:nvPr/>
          </p:nvGrpSpPr>
          <p:grpSpPr>
            <a:xfrm>
              <a:off x="7842008" y="1886154"/>
              <a:ext cx="415626" cy="388078"/>
              <a:chOff x="4911726" y="1443038"/>
              <a:chExt cx="474023" cy="368300"/>
            </a:xfrm>
            <a:solidFill>
              <a:schemeClr val="accent1"/>
            </a:solidFill>
          </p:grpSpPr>
          <p:sp>
            <p:nvSpPr>
              <p:cNvPr id="116" name="Freeform 56">
                <a:extLst>
                  <a:ext uri="{FF2B5EF4-FFF2-40B4-BE49-F238E27FC236}">
                    <a16:creationId xmlns:a16="http://schemas.microsoft.com/office/drawing/2014/main" id="{2770555D-D49C-4063-9A07-B3703C4EC9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09227" y="1631951"/>
                <a:ext cx="176522" cy="104959"/>
              </a:xfrm>
              <a:custGeom>
                <a:avLst/>
                <a:gdLst>
                  <a:gd name="T0" fmla="*/ 74 w 148"/>
                  <a:gd name="T1" fmla="*/ 0 h 88"/>
                  <a:gd name="T2" fmla="*/ 148 w 148"/>
                  <a:gd name="T3" fmla="*/ 88 h 88"/>
                  <a:gd name="T4" fmla="*/ 0 w 148"/>
                  <a:gd name="T5" fmla="*/ 88 h 88"/>
                  <a:gd name="T6" fmla="*/ 74 w 148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88">
                    <a:moveTo>
                      <a:pt x="74" y="0"/>
                    </a:moveTo>
                    <a:lnTo>
                      <a:pt x="148" y="88"/>
                    </a:lnTo>
                    <a:lnTo>
                      <a:pt x="0" y="88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7" name="Rectangle 57">
                <a:extLst>
                  <a:ext uri="{FF2B5EF4-FFF2-40B4-BE49-F238E27FC236}">
                    <a16:creationId xmlns:a16="http://schemas.microsoft.com/office/drawing/2014/main" id="{B3BF4672-7A8F-4212-8CCF-BFC1F9B0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1726" y="1443038"/>
                <a:ext cx="119063" cy="292101"/>
              </a:xfrm>
              <a:prstGeom prst="round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8" name="Rectangle 58">
                <a:extLst>
                  <a:ext uri="{FF2B5EF4-FFF2-40B4-BE49-F238E27FC236}">
                    <a16:creationId xmlns:a16="http://schemas.microsoft.com/office/drawing/2014/main" id="{9F28B745-479D-467D-A149-97E453F99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238" y="1485902"/>
                <a:ext cx="120650" cy="249238"/>
              </a:xfrm>
              <a:prstGeom prst="round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9" name="Rectangle 59">
                <a:extLst>
                  <a:ext uri="{FF2B5EF4-FFF2-40B4-BE49-F238E27FC236}">
                    <a16:creationId xmlns:a16="http://schemas.microsoft.com/office/drawing/2014/main" id="{2F3259A8-F0DA-472F-AFA6-001F9837D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1551452"/>
                <a:ext cx="120650" cy="93663"/>
              </a:xfrm>
              <a:prstGeom prst="round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0" name="Rectangle 60">
                <a:extLst>
                  <a:ext uri="{FF2B5EF4-FFF2-40B4-BE49-F238E27FC236}">
                    <a16:creationId xmlns:a16="http://schemas.microsoft.com/office/drawing/2014/main" id="{A5A368DE-742A-4F0F-B715-4079EA810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1726" y="1765619"/>
                <a:ext cx="446088" cy="45719"/>
              </a:xfrm>
              <a:prstGeom prst="roundRect">
                <a:avLst>
                  <a:gd name="adj" fmla="val 50000"/>
                </a:avLst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1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69" name="Oval 53">
              <a:extLst>
                <a:ext uri="{FF2B5EF4-FFF2-40B4-BE49-F238E27FC236}">
                  <a16:creationId xmlns:a16="http://schemas.microsoft.com/office/drawing/2014/main" id="{F51F2C81-2800-4C66-B119-1477C8C871DB}"/>
                </a:ext>
              </a:extLst>
            </p:cNvPr>
            <p:cNvSpPr/>
            <p:nvPr/>
          </p:nvSpPr>
          <p:spPr>
            <a:xfrm>
              <a:off x="7360168" y="1639569"/>
              <a:ext cx="1379306" cy="137930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83" name="Afbeelding 82">
            <a:hlinkClick r:id="" action="ppaction://noaction"/>
            <a:extLst>
              <a:ext uri="{FF2B5EF4-FFF2-40B4-BE49-F238E27FC236}">
                <a16:creationId xmlns:a16="http://schemas.microsoft.com/office/drawing/2014/main" id="{9152CFC2-2479-423A-A73D-5A4390CD08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6BD08-4A55-4410-A5C1-98D77B1C7139}"/>
              </a:ext>
            </a:extLst>
          </p:cNvPr>
          <p:cNvSpPr txBox="1"/>
          <p:nvPr/>
        </p:nvSpPr>
        <p:spPr>
          <a:xfrm>
            <a:off x="153764" y="4910797"/>
            <a:ext cx="2898673" cy="1924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www.farmacotherapeutisch kompas.nl</a:t>
            </a:r>
          </a:p>
          <a:p>
            <a:pPr algn="ctr"/>
            <a:endParaRPr lang="en-GB" sz="16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7" grpId="0"/>
      <p:bldP spid="86" grpId="0"/>
      <p:bldP spid="92" grpId="0"/>
      <p:bldP spid="98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>
            <a:extLst>
              <a:ext uri="{FF2B5EF4-FFF2-40B4-BE49-F238E27FC236}">
                <a16:creationId xmlns:a16="http://schemas.microsoft.com/office/drawing/2014/main" id="{0B3B0D91-3CF2-454E-8B26-9D3727E6D277}"/>
              </a:ext>
            </a:extLst>
          </p:cNvPr>
          <p:cNvSpPr/>
          <p:nvPr/>
        </p:nvSpPr>
        <p:spPr>
          <a:xfrm>
            <a:off x="5377886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BF19A3E-1DC0-42E5-84D8-867BF7FCA2CE}"/>
              </a:ext>
            </a:extLst>
          </p:cNvPr>
          <p:cNvSpPr/>
          <p:nvPr/>
        </p:nvSpPr>
        <p:spPr>
          <a:xfrm>
            <a:off x="790874" y="1095375"/>
            <a:ext cx="7415866" cy="59440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FFFFFF"/>
                </a:solidFill>
              </a:rPr>
              <a:t>Metformine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BBD705A-3DC8-46DC-9991-F2FFE065B2BA}"/>
              </a:ext>
            </a:extLst>
          </p:cNvPr>
          <p:cNvSpPr/>
          <p:nvPr/>
        </p:nvSpPr>
        <p:spPr>
          <a:xfrm>
            <a:off x="790874" y="1874023"/>
            <a:ext cx="7415866" cy="594403"/>
          </a:xfrm>
          <a:prstGeom prst="rect">
            <a:avLst/>
          </a:prstGeom>
          <a:solidFill>
            <a:srgbClr val="007C9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FFFFFF"/>
                </a:solidFill>
              </a:rPr>
              <a:t>+ SU (bij voorkeur </a:t>
            </a:r>
            <a:r>
              <a:rPr lang="nl-NL" sz="1100" b="1" dirty="0" err="1">
                <a:solidFill>
                  <a:srgbClr val="FFFFFF"/>
                </a:solidFill>
              </a:rPr>
              <a:t>gliclazide</a:t>
            </a:r>
            <a:r>
              <a:rPr lang="nl-NL" sz="11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BD7D37F-97FB-4D23-BF5F-21E8C87FC900}"/>
              </a:ext>
            </a:extLst>
          </p:cNvPr>
          <p:cNvSpPr/>
          <p:nvPr/>
        </p:nvSpPr>
        <p:spPr>
          <a:xfrm>
            <a:off x="790874" y="2648193"/>
            <a:ext cx="7415866" cy="59440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FFFFFF"/>
                </a:solidFill>
              </a:rPr>
              <a:t>+ (Middel)langwerkende insuline 1dd (bij voorkeur NPH)</a:t>
            </a:r>
          </a:p>
          <a:p>
            <a:pPr defTabSz="913058">
              <a:lnSpc>
                <a:spcPct val="90000"/>
              </a:lnSpc>
            </a:pPr>
            <a:r>
              <a:rPr lang="nl-NL" sz="1100" i="1" dirty="0">
                <a:solidFill>
                  <a:srgbClr val="FFFFFF"/>
                </a:solidFill>
              </a:rPr>
              <a:t>Alternatief: DPP-4 remmer of GLP-1 receptoragonist*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DBEE4CB-E14E-4F3E-8359-6C823F8272BF}"/>
              </a:ext>
            </a:extLst>
          </p:cNvPr>
          <p:cNvSpPr/>
          <p:nvPr/>
        </p:nvSpPr>
        <p:spPr>
          <a:xfrm>
            <a:off x="790874" y="3421972"/>
            <a:ext cx="7415866" cy="594403"/>
          </a:xfrm>
          <a:prstGeom prst="rect">
            <a:avLst/>
          </a:prstGeom>
          <a:solidFill>
            <a:srgbClr val="C2DEE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007C92"/>
                </a:solidFill>
              </a:rPr>
              <a:t>Intensiveer insulinebehandeling</a:t>
            </a:r>
          </a:p>
          <a:p>
            <a:pPr defTabSz="913058">
              <a:lnSpc>
                <a:spcPct val="90000"/>
              </a:lnSpc>
            </a:pPr>
            <a:r>
              <a:rPr lang="nl-NL" sz="1100" i="1" dirty="0">
                <a:solidFill>
                  <a:srgbClr val="007C92"/>
                </a:solidFill>
              </a:rPr>
              <a:t>Alternatief: DPP-4 remmer of GLP-1 receptoragonist</a:t>
            </a:r>
            <a:r>
              <a:rPr lang="nl-NL" sz="1100" i="1" dirty="0">
                <a:solidFill>
                  <a:srgbClr val="459FB2"/>
                </a:solidFill>
              </a:rPr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6565" y="4150933"/>
            <a:ext cx="3752850" cy="223116"/>
          </a:xfrm>
          <a:prstGeom prst="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txBody>
          <a:bodyPr wrap="square" lIns="108000" tIns="72000" rIns="108000" bIns="72000" anchor="ctr">
            <a:noAutofit/>
          </a:bodyPr>
          <a:lstStyle/>
          <a:p>
            <a:pPr defTabSz="913058"/>
            <a:r>
              <a:rPr lang="nl-NL" sz="800" i="1" dirty="0">
                <a:solidFill>
                  <a:schemeClr val="accent1"/>
                </a:solidFill>
              </a:rPr>
              <a:t>* Op indicatie bij een HbA1c &lt; 15 </a:t>
            </a:r>
            <a:r>
              <a:rPr lang="nl-NL" sz="800" i="1" dirty="0" err="1">
                <a:solidFill>
                  <a:schemeClr val="accent1"/>
                </a:solidFill>
              </a:rPr>
              <a:t>mmol</a:t>
            </a:r>
            <a:r>
              <a:rPr lang="nl-NL" sz="800" i="1" dirty="0">
                <a:solidFill>
                  <a:schemeClr val="accent1"/>
                </a:solidFill>
              </a:rPr>
              <a:t>/mol boven de streefwaarde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898FF4D4-A73E-4F27-9693-DA0F268E8AEB}"/>
              </a:ext>
            </a:extLst>
          </p:cNvPr>
          <p:cNvSpPr/>
          <p:nvPr/>
        </p:nvSpPr>
        <p:spPr>
          <a:xfrm>
            <a:off x="0" y="0"/>
            <a:ext cx="790874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NHG 2018 – Stappenplan Medicamenteuze behandeling</a:t>
            </a:r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2548CA92-291A-40AC-B80E-A854CC0AC4F1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77500-E1C2-4D0C-A7A5-CF23C64D6630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169A334-F6FB-4ABA-855A-2D93B52907D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DDE8306-6039-45BA-BC4A-EB4589C295F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4451AFD-EB4C-4567-83FF-DBA3906E51F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73F964A-E84A-4BA7-BDD0-7734F07D38F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8574F0-B727-4C2B-92CD-8DC23195942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5DEA71-3D25-4E2E-91D0-932718CD281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590B68-CB26-43CD-8902-1CB1B30470E3}"/>
                </a:ext>
              </a:extLst>
            </p:cNvPr>
            <p:cNvSpPr/>
            <p:nvPr/>
          </p:nvSpPr>
          <p:spPr>
            <a:xfrm>
              <a:off x="6701847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62" name="Tijdelijke aanduiding voor tekst 13">
            <a:extLst>
              <a:ext uri="{FF2B5EF4-FFF2-40B4-BE49-F238E27FC236}">
                <a16:creationId xmlns:a16="http://schemas.microsoft.com/office/drawing/2014/main" id="{241EEBFF-45B8-4C6B-A922-C0A5CEC991AB}"/>
              </a:ext>
            </a:extLst>
          </p:cNvPr>
          <p:cNvSpPr txBox="1">
            <a:spLocks/>
          </p:cNvSpPr>
          <p:nvPr/>
        </p:nvSpPr>
        <p:spPr bwMode="auto">
          <a:xfrm>
            <a:off x="-493384" y="4382071"/>
            <a:ext cx="6295999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sz="750" dirty="0">
                <a:solidFill>
                  <a:srgbClr val="AEA79F"/>
                </a:solidFill>
              </a:rPr>
              <a:t>NHG-werkgroep Diabetes mellitus type 2. NHG-Standaard Diabetes mellitus type 2, </a:t>
            </a:r>
            <a:r>
              <a:rPr lang="nl-NL" sz="750" dirty="0">
                <a:solidFill>
                  <a:srgbClr val="AEA7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lang="nl-NL" sz="750" dirty="0">
                <a:solidFill>
                  <a:srgbClr val="AEA79F"/>
                </a:solidFill>
              </a:rPr>
              <a:t>.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039E384-C6CC-4238-A28D-3E61A1ABB0E0}"/>
              </a:ext>
            </a:extLst>
          </p:cNvPr>
          <p:cNvSpPr/>
          <p:nvPr/>
        </p:nvSpPr>
        <p:spPr>
          <a:xfrm>
            <a:off x="586749" y="1203251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r>
              <a:rPr lang="nl-NL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D90810C-EF2F-49F6-99A0-1F40CE478C89}"/>
              </a:ext>
            </a:extLst>
          </p:cNvPr>
          <p:cNvSpPr/>
          <p:nvPr/>
        </p:nvSpPr>
        <p:spPr>
          <a:xfrm>
            <a:off x="586749" y="1977568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r>
              <a:rPr lang="nl-NL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3F23E1D-CC98-48FD-AEC4-C05143386166}"/>
              </a:ext>
            </a:extLst>
          </p:cNvPr>
          <p:cNvSpPr/>
          <p:nvPr/>
        </p:nvSpPr>
        <p:spPr>
          <a:xfrm>
            <a:off x="586749" y="2751885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r>
              <a:rPr lang="nl-NL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F1F8EAA1-0927-4A3F-AF9F-B6108DD169AD}"/>
              </a:ext>
            </a:extLst>
          </p:cNvPr>
          <p:cNvSpPr/>
          <p:nvPr/>
        </p:nvSpPr>
        <p:spPr>
          <a:xfrm>
            <a:off x="586749" y="3526202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r>
              <a:rPr lang="nl-NL" sz="1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2902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5" grpId="0" animBg="1"/>
      <p:bldP spid="3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nl-NL" sz="2000" dirty="0"/>
              <a:t>Keuze mogelijkheden stap 3, NHG 2018</a:t>
            </a:r>
            <a:br>
              <a:rPr lang="nl-NL" sz="2000" dirty="0"/>
            </a:br>
            <a:r>
              <a:rPr lang="nl-NL" sz="2000" dirty="0"/>
              <a:t>Indien behandeling met insuline niet gewenst is</a:t>
            </a:r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2548CA92-291A-40AC-B80E-A854CC0AC4F1}"/>
              </a:ext>
            </a:extLst>
          </p:cNvPr>
          <p:cNvGrpSpPr/>
          <p:nvPr/>
        </p:nvGrpSpPr>
        <p:grpSpPr>
          <a:xfrm>
            <a:off x="4" y="-2132"/>
            <a:ext cx="9150113" cy="5145632"/>
            <a:chOff x="0" y="-2842"/>
            <a:chExt cx="12204917" cy="686084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77500-E1C2-4D0C-A7A5-CF23C64D6630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169A334-F6FB-4ABA-855A-2D93B52907D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DDE8306-6039-45BA-BC4A-EB4589C295F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4451AFD-EB4C-4567-83FF-DBA3906E51F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73F964A-E84A-4BA7-BDD0-7734F07D38F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8574F0-B727-4C2B-92CD-8DC23195942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5DEA71-3D25-4E2E-91D0-932718CD281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590B68-CB26-43CD-8902-1CB1B30470E3}"/>
                </a:ext>
              </a:extLst>
            </p:cNvPr>
            <p:cNvSpPr/>
            <p:nvPr/>
          </p:nvSpPr>
          <p:spPr>
            <a:xfrm>
              <a:off x="6701847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C983AEA-F2F5-42FB-B6D9-A95B864E0359}"/>
              </a:ext>
            </a:extLst>
          </p:cNvPr>
          <p:cNvCxnSpPr>
            <a:cxnSpLocks/>
          </p:cNvCxnSpPr>
          <p:nvPr/>
        </p:nvCxnSpPr>
        <p:spPr>
          <a:xfrm>
            <a:off x="609600" y="1095507"/>
            <a:ext cx="793529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E1E76B62-8506-4B3E-B590-9EB25AA72887}"/>
              </a:ext>
            </a:extLst>
          </p:cNvPr>
          <p:cNvSpPr/>
          <p:nvPr/>
        </p:nvSpPr>
        <p:spPr>
          <a:xfrm>
            <a:off x="695325" y="1178269"/>
            <a:ext cx="621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BMI &lt;30 kg/m²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AAEF1CC2-A9B2-44AC-8A74-84BE64FDD672}"/>
              </a:ext>
            </a:extLst>
          </p:cNvPr>
          <p:cNvCxnSpPr>
            <a:cxnSpLocks/>
          </p:cNvCxnSpPr>
          <p:nvPr/>
        </p:nvCxnSpPr>
        <p:spPr>
          <a:xfrm>
            <a:off x="609600" y="1519502"/>
            <a:ext cx="7936398" cy="0"/>
          </a:xfrm>
          <a:prstGeom prst="line">
            <a:avLst/>
          </a:prstGeom>
          <a:ln w="3175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94B80F6-D3AE-4E61-A935-4C3C0AF6EF84}"/>
              </a:ext>
            </a:extLst>
          </p:cNvPr>
          <p:cNvCxnSpPr>
            <a:cxnSpLocks/>
          </p:cNvCxnSpPr>
          <p:nvPr/>
        </p:nvCxnSpPr>
        <p:spPr>
          <a:xfrm>
            <a:off x="609600" y="2274696"/>
            <a:ext cx="7936398" cy="0"/>
          </a:xfrm>
          <a:prstGeom prst="line">
            <a:avLst/>
          </a:prstGeom>
          <a:ln w="3175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>
            <a:extLst>
              <a:ext uri="{FF2B5EF4-FFF2-40B4-BE49-F238E27FC236}">
                <a16:creationId xmlns:a16="http://schemas.microsoft.com/office/drawing/2014/main" id="{6501D3AF-197C-436F-86F2-CFDA6FA247DF}"/>
              </a:ext>
            </a:extLst>
          </p:cNvPr>
          <p:cNvSpPr/>
          <p:nvPr/>
        </p:nvSpPr>
        <p:spPr>
          <a:xfrm>
            <a:off x="695325" y="1610781"/>
            <a:ext cx="621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BMI 30-35 kg/m²^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2EC7D0B-ED98-47BE-AFE9-2CD494A04C65}"/>
              </a:ext>
            </a:extLst>
          </p:cNvPr>
          <p:cNvSpPr/>
          <p:nvPr/>
        </p:nvSpPr>
        <p:spPr>
          <a:xfrm>
            <a:off x="695325" y="2402428"/>
            <a:ext cx="621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BMI ≥35 kg/m²#</a:t>
            </a:r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BABD1FC3-0833-4F13-9E93-62082360B113}"/>
              </a:ext>
            </a:extLst>
          </p:cNvPr>
          <p:cNvCxnSpPr>
            <a:cxnSpLocks/>
          </p:cNvCxnSpPr>
          <p:nvPr/>
        </p:nvCxnSpPr>
        <p:spPr>
          <a:xfrm flipV="1">
            <a:off x="5992822" y="1085982"/>
            <a:ext cx="0" cy="1889787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 73">
            <a:extLst>
              <a:ext uri="{FF2B5EF4-FFF2-40B4-BE49-F238E27FC236}">
                <a16:creationId xmlns:a16="http://schemas.microsoft.com/office/drawing/2014/main" id="{114B8CEF-13B0-4D9E-834C-CAE7071709D4}"/>
              </a:ext>
            </a:extLst>
          </p:cNvPr>
          <p:cNvSpPr/>
          <p:nvPr/>
        </p:nvSpPr>
        <p:spPr>
          <a:xfrm>
            <a:off x="6134104" y="1216369"/>
            <a:ext cx="2695572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nl-NL" sz="1200" dirty="0">
                <a:solidFill>
                  <a:schemeClr val="accent1"/>
                </a:solidFill>
              </a:rPr>
              <a:t>DPP-4 remmer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B7FB2DCE-21C6-4029-994B-AE1B44424B95}"/>
              </a:ext>
            </a:extLst>
          </p:cNvPr>
          <p:cNvSpPr/>
          <p:nvPr/>
        </p:nvSpPr>
        <p:spPr>
          <a:xfrm>
            <a:off x="6132370" y="1648881"/>
            <a:ext cx="28040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80000"/>
              </a:lnSpc>
              <a:buAutoNum type="arabicPeriod"/>
            </a:pP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DPP-4 remmer</a:t>
            </a:r>
            <a:b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</a:b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 </a:t>
            </a:r>
            <a:endParaRPr lang="nl-NL" sz="12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2. GLP-1 receptoragonist*</a:t>
            </a:r>
            <a:endParaRPr lang="nl-NL" sz="1200" dirty="0">
              <a:latin typeface="Arial" panose="020B0604020202020204" pitchFamily="34" charset="0"/>
            </a:endParaRP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8329F143-F9E4-4688-9ECC-AC8A6E39D5CC}"/>
              </a:ext>
            </a:extLst>
          </p:cNvPr>
          <p:cNvSpPr/>
          <p:nvPr/>
        </p:nvSpPr>
        <p:spPr>
          <a:xfrm>
            <a:off x="6134104" y="2440528"/>
            <a:ext cx="2769751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1. GLP-1 receptoragonist</a:t>
            </a:r>
            <a:endParaRPr lang="nl-NL" sz="1200" dirty="0">
              <a:latin typeface="Arial" panose="020B0604020202020204" pitchFamily="34" charset="0"/>
            </a:endParaRPr>
          </a:p>
          <a:p>
            <a:pPr fontAlgn="ctr">
              <a:lnSpc>
                <a:spcPct val="80000"/>
              </a:lnSpc>
            </a:pP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 </a:t>
            </a:r>
            <a:b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</a:br>
            <a:r>
              <a:rPr lang="nl-NL" sz="1200" dirty="0">
                <a:solidFill>
                  <a:srgbClr val="001965"/>
                </a:solidFill>
                <a:latin typeface="Verdana" panose="020B0604030504040204" pitchFamily="34" charset="0"/>
              </a:rPr>
              <a:t>2. DPP-4 remmer*</a:t>
            </a:r>
            <a:endParaRPr lang="nl-NL" sz="1200" dirty="0">
              <a:latin typeface="Arial" panose="020B0604020202020204" pitchFamily="34" charset="0"/>
            </a:endParaRPr>
          </a:p>
        </p:txBody>
      </p:sp>
      <p:sp>
        <p:nvSpPr>
          <p:cNvPr id="32" name="Tijdelijke aanduiding voor tekst 13">
            <a:extLst>
              <a:ext uri="{FF2B5EF4-FFF2-40B4-BE49-F238E27FC236}">
                <a16:creationId xmlns:a16="http://schemas.microsoft.com/office/drawing/2014/main" id="{E6DCC05F-2252-407D-99C6-A910FB40715B}"/>
              </a:ext>
            </a:extLst>
          </p:cNvPr>
          <p:cNvSpPr txBox="1">
            <a:spLocks/>
          </p:cNvSpPr>
          <p:nvPr/>
        </p:nvSpPr>
        <p:spPr bwMode="auto">
          <a:xfrm>
            <a:off x="-376308" y="4366425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101" tIns="323515" rIns="593101" bIns="32351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3159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0DED8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NHG-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werkgroep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Diabetes mellitus type 2. NHG-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Standaard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Diabetes mellitus type 2, 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3159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0DED8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sz="800" dirty="0">
                <a:solidFill>
                  <a:srgbClr val="AEA79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1.https://www.zorginstituutnederland.nl/actueel/nieuws/2019/10/15/uitbreiding-vergoeding-%E2%80%98alternatief-voor-insuline%E2%80%99-bij-diabetes-type-2-en-obesitas</a:t>
            </a:r>
            <a:endParaRPr kumimoji="0" lang="en-US" sz="750" b="0" i="1" u="none" strike="noStrike" kern="1200" cap="none" spc="0" normalizeH="0" baseline="0" noProof="0" dirty="0">
              <a:ln>
                <a:noFill/>
              </a:ln>
              <a:solidFill>
                <a:srgbClr val="AEA79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5" name="Rechthoek: afgeronde hoeken 34">
            <a:extLst>
              <a:ext uri="{FF2B5EF4-FFF2-40B4-BE49-F238E27FC236}">
                <a16:creationId xmlns:a16="http://schemas.microsoft.com/office/drawing/2014/main" id="{15AF9E70-BA81-4027-92F7-9CFA9D4CE256}"/>
              </a:ext>
            </a:extLst>
          </p:cNvPr>
          <p:cNvSpPr/>
          <p:nvPr/>
        </p:nvSpPr>
        <p:spPr>
          <a:xfrm>
            <a:off x="293540" y="3398949"/>
            <a:ext cx="7525311" cy="1295698"/>
          </a:xfrm>
          <a:prstGeom prst="rect">
            <a:avLst/>
          </a:prstGeom>
          <a:gradFill>
            <a:gsLst>
              <a:gs pos="0">
                <a:schemeClr val="accent1"/>
              </a:gs>
              <a:gs pos="42000">
                <a:schemeClr val="accent2"/>
              </a:gs>
              <a:gs pos="96000">
                <a:schemeClr val="accent1"/>
              </a:gs>
            </a:gsLst>
            <a:lin ang="21594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29" tIns="107829" rIns="107829" bIns="107829" rtlCol="0" anchor="ctr"/>
          <a:lstStyle/>
          <a:p>
            <a:pPr marL="0" marR="0" lvl="0" indent="0" algn="ctr" defTabSz="91318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ACE9A8-0006-4FAE-A5B3-8F587A9DAF5B}"/>
              </a:ext>
            </a:extLst>
          </p:cNvPr>
          <p:cNvSpPr/>
          <p:nvPr/>
        </p:nvSpPr>
        <p:spPr>
          <a:xfrm>
            <a:off x="634936" y="3510035"/>
            <a:ext cx="7121513" cy="1038615"/>
          </a:xfrm>
          <a:prstGeom prst="rect">
            <a:avLst/>
          </a:prstGeom>
        </p:spPr>
        <p:txBody>
          <a:bodyPr wrap="square" lIns="68476" tIns="34225" rIns="68476" bIns="34225"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Betrek bij de keuze naast het BMI ook andere factoren, zoals mate van gewenste HbA1c-daling, leefstijl,</a:t>
            </a: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therapietrouw, contra-indicatie, veiligheid op langere termijn en vergoeding.</a:t>
            </a:r>
          </a:p>
          <a:p>
            <a:pPr defTabSz="913180">
              <a:defRPr/>
            </a:pP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^ DPP-4 remmers hebben de voorkeur op basis van toedieningsvorm, vergoedingsvoorwaarden en kosten</a:t>
            </a:r>
            <a:r>
              <a:rPr lang="nl-NL" sz="900" dirty="0">
                <a:solidFill>
                  <a:srgbClr val="FFFFFF"/>
                </a:solidFill>
              </a:rPr>
              <a:t>. </a:t>
            </a:r>
          </a:p>
          <a:p>
            <a:pPr defTabSz="913180">
              <a:defRPr/>
            </a:pPr>
            <a:r>
              <a:rPr lang="nl-NL" sz="900" dirty="0">
                <a:solidFill>
                  <a:srgbClr val="FFFFFF"/>
                </a:solidFill>
              </a:rPr>
              <a:t>   Vanaf 1 januari 2020 zijn GLP-1 ra vergoed voor patiënten met een BMI ≥30 kg/m² </a:t>
            </a:r>
            <a:r>
              <a:rPr lang="nl-NL" sz="900" baseline="30000" dirty="0">
                <a:solidFill>
                  <a:srgbClr val="FFFFFF"/>
                </a:solidFill>
              </a:rPr>
              <a:t>1</a:t>
            </a:r>
          </a:p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# GLP-1 receptoragonisten hebben de voorkeur i.v.m. het gunstige effect op het gewicht.</a:t>
            </a:r>
          </a:p>
        </p:txBody>
      </p:sp>
    </p:spTree>
    <p:extLst>
      <p:ext uri="{BB962C8B-B14F-4D97-AF65-F5344CB8AC3E}">
        <p14:creationId xmlns:p14="http://schemas.microsoft.com/office/powerpoint/2010/main" val="69371910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hoek 91">
            <a:extLst>
              <a:ext uri="{FF2B5EF4-FFF2-40B4-BE49-F238E27FC236}">
                <a16:creationId xmlns:a16="http://schemas.microsoft.com/office/drawing/2014/main" id="{6B318505-41D6-45B4-A2E6-E7063194F388}"/>
              </a:ext>
            </a:extLst>
          </p:cNvPr>
          <p:cNvSpPr/>
          <p:nvPr/>
        </p:nvSpPr>
        <p:spPr>
          <a:xfrm>
            <a:off x="5377886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26">
            <a:extLst>
              <a:ext uri="{FF2B5EF4-FFF2-40B4-BE49-F238E27FC236}">
                <a16:creationId xmlns:a16="http://schemas.microsoft.com/office/drawing/2014/main" id="{27B0D0DF-B4CF-46DF-8088-433B4C0517EC}"/>
              </a:ext>
            </a:extLst>
          </p:cNvPr>
          <p:cNvSpPr/>
          <p:nvPr/>
        </p:nvSpPr>
        <p:spPr>
          <a:xfrm>
            <a:off x="313333" y="2184516"/>
            <a:ext cx="2080468" cy="1837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Ins="108000" bIns="36000" rtlCol="0" anchor="t"/>
          <a:lstStyle/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Gewichtstoename</a:t>
            </a:r>
          </a:p>
          <a:p>
            <a:pPr algn="ctr">
              <a:spcAft>
                <a:spcPts val="1200"/>
              </a:spcAft>
            </a:pPr>
            <a:r>
              <a:rPr lang="nl-NL" sz="1200" dirty="0" err="1">
                <a:solidFill>
                  <a:schemeClr val="tx1"/>
                </a:solidFill>
              </a:rPr>
              <a:t>Comorbiditeit</a:t>
            </a:r>
            <a:endParaRPr lang="nl-NL" sz="12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Hypoglykemie</a:t>
            </a: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Kwaliteit van leven</a:t>
            </a:r>
          </a:p>
        </p:txBody>
      </p:sp>
      <p:sp>
        <p:nvSpPr>
          <p:cNvPr id="56" name="Rectangle 161">
            <a:extLst>
              <a:ext uri="{FF2B5EF4-FFF2-40B4-BE49-F238E27FC236}">
                <a16:creationId xmlns:a16="http://schemas.microsoft.com/office/drawing/2014/main" id="{7764C495-5C55-4ABD-85DF-91D8E6F49B60}"/>
              </a:ext>
            </a:extLst>
          </p:cNvPr>
          <p:cNvSpPr/>
          <p:nvPr/>
        </p:nvSpPr>
        <p:spPr>
          <a:xfrm>
            <a:off x="1289737" y="3994144"/>
            <a:ext cx="125485" cy="3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1FB2EF8D-B99B-4436-9C14-66362416FB7C}"/>
              </a:ext>
            </a:extLst>
          </p:cNvPr>
          <p:cNvSpPr/>
          <p:nvPr/>
        </p:nvSpPr>
        <p:spPr>
          <a:xfrm>
            <a:off x="313167" y="1358484"/>
            <a:ext cx="2080800" cy="819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08000" rtlCol="0" anchor="b" anchorCtr="0"/>
          <a:lstStyle/>
          <a:p>
            <a:pPr lvl="0" algn="ctr" defTabSz="444500">
              <a:lnSpc>
                <a:spcPct val="90000"/>
              </a:lnSpc>
            </a:pPr>
            <a:endParaRPr lang="nl-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D5B62C9-3A53-408C-A255-D47ECAEF1E5F}"/>
              </a:ext>
            </a:extLst>
          </p:cNvPr>
          <p:cNvSpPr txBox="1"/>
          <p:nvPr/>
        </p:nvSpPr>
        <p:spPr>
          <a:xfrm>
            <a:off x="313167" y="1679307"/>
            <a:ext cx="2080800" cy="4481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1200" b="1" dirty="0">
                <a:solidFill>
                  <a:schemeClr val="bg1"/>
                </a:solidFill>
              </a:rPr>
              <a:t>Risico’s voor patiënt </a:t>
            </a:r>
          </a:p>
        </p:txBody>
      </p:sp>
      <p:sp>
        <p:nvSpPr>
          <p:cNvPr id="59" name="Vrije vorm: vorm 18">
            <a:extLst>
              <a:ext uri="{FF2B5EF4-FFF2-40B4-BE49-F238E27FC236}">
                <a16:creationId xmlns:a16="http://schemas.microsoft.com/office/drawing/2014/main" id="{CB14B69E-4C46-464C-A171-7E33A653E8E6}"/>
              </a:ext>
            </a:extLst>
          </p:cNvPr>
          <p:cNvSpPr/>
          <p:nvPr/>
        </p:nvSpPr>
        <p:spPr>
          <a:xfrm>
            <a:off x="1073948" y="1087150"/>
            <a:ext cx="547488" cy="5474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3491" tIns="324000" rIns="183491" bIns="108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200" b="1"/>
          </a:p>
        </p:txBody>
      </p:sp>
      <p:sp>
        <p:nvSpPr>
          <p:cNvPr id="60" name="Rechthoek 26">
            <a:extLst>
              <a:ext uri="{FF2B5EF4-FFF2-40B4-BE49-F238E27FC236}">
                <a16:creationId xmlns:a16="http://schemas.microsoft.com/office/drawing/2014/main" id="{15390DC0-9580-4F0B-A567-D156AA9FCA4D}"/>
              </a:ext>
            </a:extLst>
          </p:cNvPr>
          <p:cNvSpPr/>
          <p:nvPr/>
        </p:nvSpPr>
        <p:spPr>
          <a:xfrm>
            <a:off x="3530417" y="2184516"/>
            <a:ext cx="2080468" cy="1837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Ins="108000" bIns="36000" rtlCol="0" anchor="t"/>
          <a:lstStyle/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Complexiteit regimes</a:t>
            </a: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Compliance </a:t>
            </a: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Weigering</a:t>
            </a:r>
            <a:br>
              <a:rPr lang="nl-NL" sz="1200" dirty="0">
                <a:solidFill>
                  <a:schemeClr val="tx1"/>
                </a:solidFill>
              </a:rPr>
            </a:b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3B251118-18C8-428F-98B7-E8A859618CA1}"/>
              </a:ext>
            </a:extLst>
          </p:cNvPr>
          <p:cNvSpPr/>
          <p:nvPr/>
        </p:nvSpPr>
        <p:spPr>
          <a:xfrm>
            <a:off x="3530251" y="1358484"/>
            <a:ext cx="2080800" cy="819801"/>
          </a:xfrm>
          <a:prstGeom prst="rect">
            <a:avLst/>
          </a:prstGeom>
          <a:solidFill>
            <a:srgbClr val="007C9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endParaRPr lang="nl-NL" sz="1100" b="1" dirty="0">
              <a:solidFill>
                <a:srgbClr val="FFFFFF"/>
              </a:solidFill>
            </a:endParaRPr>
          </a:p>
        </p:txBody>
      </p:sp>
      <p:sp>
        <p:nvSpPr>
          <p:cNvPr id="70" name="Vrije vorm: vorm 18">
            <a:extLst>
              <a:ext uri="{FF2B5EF4-FFF2-40B4-BE49-F238E27FC236}">
                <a16:creationId xmlns:a16="http://schemas.microsoft.com/office/drawing/2014/main" id="{22B11E77-C004-4D37-A124-80AE079005F9}"/>
              </a:ext>
            </a:extLst>
          </p:cNvPr>
          <p:cNvSpPr/>
          <p:nvPr/>
        </p:nvSpPr>
        <p:spPr>
          <a:xfrm>
            <a:off x="4292501" y="1087150"/>
            <a:ext cx="547488" cy="5474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3491" tIns="324000" rIns="183491" bIns="108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200" b="1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CC0775B6-D10C-45BB-B955-8EB84D2E8D43}"/>
              </a:ext>
            </a:extLst>
          </p:cNvPr>
          <p:cNvSpPr txBox="1"/>
          <p:nvPr/>
        </p:nvSpPr>
        <p:spPr>
          <a:xfrm>
            <a:off x="3536297" y="1679307"/>
            <a:ext cx="2080800" cy="4481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1200" b="1" dirty="0">
                <a:solidFill>
                  <a:schemeClr val="bg1"/>
                </a:solidFill>
              </a:rPr>
              <a:t>Uitvoerbaarheid 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voor patiënt </a:t>
            </a:r>
          </a:p>
        </p:txBody>
      </p:sp>
      <p:sp>
        <p:nvSpPr>
          <p:cNvPr id="72" name="Rechthoek 26">
            <a:extLst>
              <a:ext uri="{FF2B5EF4-FFF2-40B4-BE49-F238E27FC236}">
                <a16:creationId xmlns:a16="http://schemas.microsoft.com/office/drawing/2014/main" id="{7CDE5725-B2BB-4546-819C-93E3F63EA024}"/>
              </a:ext>
            </a:extLst>
          </p:cNvPr>
          <p:cNvSpPr/>
          <p:nvPr/>
        </p:nvSpPr>
        <p:spPr>
          <a:xfrm>
            <a:off x="6747501" y="2184516"/>
            <a:ext cx="2080468" cy="1837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0" rIns="108000" bIns="36000" rtlCol="0" anchor="t"/>
          <a:lstStyle/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Kosten</a:t>
            </a: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Aanwezigheid personeel</a:t>
            </a:r>
          </a:p>
          <a:p>
            <a:pPr algn="ctr">
              <a:spcAft>
                <a:spcPts val="1200"/>
              </a:spcAft>
            </a:pPr>
            <a:r>
              <a:rPr lang="nl-NL" sz="1200" dirty="0">
                <a:solidFill>
                  <a:schemeClr val="tx1"/>
                </a:solidFill>
              </a:rPr>
              <a:t>Kennis t.a.v. insulinetherapie</a:t>
            </a:r>
            <a:br>
              <a:rPr lang="nl-NL" sz="1200" dirty="0">
                <a:solidFill>
                  <a:schemeClr val="tx1"/>
                </a:solidFill>
              </a:rPr>
            </a:b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F62181A0-5D6E-46BC-8D0F-2383901DB21C}"/>
              </a:ext>
            </a:extLst>
          </p:cNvPr>
          <p:cNvSpPr/>
          <p:nvPr/>
        </p:nvSpPr>
        <p:spPr>
          <a:xfrm>
            <a:off x="6747335" y="1358484"/>
            <a:ext cx="2080800" cy="819801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endParaRPr lang="nl-NL" sz="1100" b="1" dirty="0">
              <a:solidFill>
                <a:srgbClr val="FFFFFF"/>
              </a:solidFill>
            </a:endParaRPr>
          </a:p>
        </p:txBody>
      </p:sp>
      <p:sp>
        <p:nvSpPr>
          <p:cNvPr id="82" name="Vrije vorm: vorm 18">
            <a:extLst>
              <a:ext uri="{FF2B5EF4-FFF2-40B4-BE49-F238E27FC236}">
                <a16:creationId xmlns:a16="http://schemas.microsoft.com/office/drawing/2014/main" id="{7EEF4AE5-ACF6-4064-B9A3-CAD2D771A46D}"/>
              </a:ext>
            </a:extLst>
          </p:cNvPr>
          <p:cNvSpPr/>
          <p:nvPr/>
        </p:nvSpPr>
        <p:spPr>
          <a:xfrm>
            <a:off x="7511054" y="1087150"/>
            <a:ext cx="547488" cy="5474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3491" tIns="324000" rIns="183491" bIns="108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200" b="1"/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052C764D-7640-4D6A-A20A-EC8E4065E993}"/>
              </a:ext>
            </a:extLst>
          </p:cNvPr>
          <p:cNvSpPr txBox="1"/>
          <p:nvPr/>
        </p:nvSpPr>
        <p:spPr>
          <a:xfrm>
            <a:off x="6747335" y="1679307"/>
            <a:ext cx="2080800" cy="4481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1200" b="1" dirty="0">
                <a:solidFill>
                  <a:schemeClr val="bg1"/>
                </a:solidFill>
              </a:rPr>
              <a:t>Middelen/</a:t>
            </a:r>
            <a:br>
              <a:rPr lang="nl-NL" sz="1200" b="1" dirty="0">
                <a:solidFill>
                  <a:schemeClr val="bg1"/>
                </a:solidFill>
              </a:rPr>
            </a:br>
            <a:r>
              <a:rPr lang="nl-NL" sz="1200" b="1" dirty="0">
                <a:solidFill>
                  <a:schemeClr val="bg1"/>
                </a:solidFill>
              </a:rPr>
              <a:t>ondersteuning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E705B4E-391C-413D-9705-FCA2E4FC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595" y="1219243"/>
            <a:ext cx="283300" cy="2833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3408BA7-C51F-4D3C-8636-3D8ACD8A7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323" y="1219243"/>
            <a:ext cx="324738" cy="283300"/>
          </a:xfrm>
          <a:prstGeom prst="rect">
            <a:avLst/>
          </a:prstGeom>
        </p:spPr>
      </p:pic>
      <p:sp>
        <p:nvSpPr>
          <p:cNvPr id="93" name="Tijdelijke aanduiding voor tekst 13">
            <a:extLst>
              <a:ext uri="{FF2B5EF4-FFF2-40B4-BE49-F238E27FC236}">
                <a16:creationId xmlns:a16="http://schemas.microsoft.com/office/drawing/2014/main" id="{2A811E90-9849-4232-A8D7-F12508720E64}"/>
              </a:ext>
            </a:extLst>
          </p:cNvPr>
          <p:cNvSpPr txBox="1">
            <a:spLocks/>
          </p:cNvSpPr>
          <p:nvPr/>
        </p:nvSpPr>
        <p:spPr bwMode="auto">
          <a:xfrm>
            <a:off x="-440267" y="4592611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11168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Aangepast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naar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Kunt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 &amp; Snoek FJ,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J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Clin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Pract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2009;63 (Suppl. 164):6-10.</a:t>
            </a: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4FB0C209-7723-4797-BB63-E22FFC4BBB7E}"/>
              </a:ext>
            </a:extLst>
          </p:cNvPr>
          <p:cNvSpPr/>
          <p:nvPr/>
        </p:nvSpPr>
        <p:spPr>
          <a:xfrm>
            <a:off x="0" y="0"/>
            <a:ext cx="6227345" cy="1082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172735"/>
            <a:ext cx="8510400" cy="391412"/>
          </a:xfrm>
        </p:spPr>
        <p:txBody>
          <a:bodyPr anchor="t"/>
          <a:lstStyle/>
          <a:p>
            <a:r>
              <a:rPr lang="en-GB" sz="2000" dirty="0" err="1">
                <a:latin typeface="+mn-lt"/>
              </a:rPr>
              <a:t>Starten</a:t>
            </a:r>
            <a:r>
              <a:rPr lang="en-GB" sz="2000" dirty="0">
                <a:latin typeface="+mn-lt"/>
              </a:rPr>
              <a:t> met </a:t>
            </a:r>
            <a:r>
              <a:rPr lang="en-GB" sz="2000" dirty="0" err="1">
                <a:latin typeface="+mn-lt"/>
              </a:rPr>
              <a:t>insuline</a:t>
            </a:r>
            <a:r>
              <a:rPr lang="en-GB" sz="2000" dirty="0">
                <a:latin typeface="+mn-lt"/>
              </a:rPr>
              <a:t> – </a:t>
            </a:r>
            <a:r>
              <a:rPr lang="en-GB" sz="2000" dirty="0" err="1">
                <a:latin typeface="+mn-lt"/>
              </a:rPr>
              <a:t>mogelijke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bezwaren</a:t>
            </a:r>
            <a:endParaRPr lang="en-GB" sz="2000" dirty="0">
              <a:latin typeface="+mn-lt"/>
            </a:endParaRPr>
          </a:p>
        </p:txBody>
      </p:sp>
      <p:pic>
        <p:nvPicPr>
          <p:cNvPr id="4" name="Graphic 3" descr="Open hand">
            <a:extLst>
              <a:ext uri="{FF2B5EF4-FFF2-40B4-BE49-F238E27FC236}">
                <a16:creationId xmlns:a16="http://schemas.microsoft.com/office/drawing/2014/main" id="{0FFC770E-B1AE-4C36-BD3F-161C3D2E0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3808" y="1133085"/>
            <a:ext cx="448175" cy="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131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hoek 91">
            <a:extLst>
              <a:ext uri="{FF2B5EF4-FFF2-40B4-BE49-F238E27FC236}">
                <a16:creationId xmlns:a16="http://schemas.microsoft.com/office/drawing/2014/main" id="{6B318505-41D6-45B4-A2E6-E7063194F388}"/>
              </a:ext>
            </a:extLst>
          </p:cNvPr>
          <p:cNvSpPr/>
          <p:nvPr/>
        </p:nvSpPr>
        <p:spPr>
          <a:xfrm>
            <a:off x="5377886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26">
            <a:extLst>
              <a:ext uri="{FF2B5EF4-FFF2-40B4-BE49-F238E27FC236}">
                <a16:creationId xmlns:a16="http://schemas.microsoft.com/office/drawing/2014/main" id="{27B0D0DF-B4CF-46DF-8088-433B4C0517EC}"/>
              </a:ext>
            </a:extLst>
          </p:cNvPr>
          <p:cNvSpPr/>
          <p:nvPr/>
        </p:nvSpPr>
        <p:spPr>
          <a:xfrm>
            <a:off x="503337" y="2026472"/>
            <a:ext cx="5524082" cy="2349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rtlCol="0" anchor="ctr" anchorCtr="0"/>
          <a:lstStyle/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Ik heb gefaald in mijn diabetesbehandeling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Mijn diabetes is erger geworden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Anderen gaan mij zien als een zieker persoon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Mijn leven wordt minder flexibel, minder fijn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Mijn gezondheid gaat nu verder achteruit (complicaties, doodsvonnis)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Ik ga pijn krijgen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Ik kan ophouden met letten op mijn leefstijl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Insuline is verslavend en giftig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1FB2EF8D-B99B-4436-9C14-66362416FB7C}"/>
              </a:ext>
            </a:extLst>
          </p:cNvPr>
          <p:cNvSpPr/>
          <p:nvPr/>
        </p:nvSpPr>
        <p:spPr>
          <a:xfrm>
            <a:off x="503338" y="1197743"/>
            <a:ext cx="5524082" cy="7605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108000" rtlCol="0" anchor="b" anchorCtr="0"/>
          <a:lstStyle/>
          <a:p>
            <a:pPr lvl="0" algn="ctr" defTabSz="444500">
              <a:lnSpc>
                <a:spcPct val="90000"/>
              </a:lnSpc>
            </a:pPr>
            <a:endParaRPr lang="nl-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D5B62C9-3A53-408C-A255-D47ECAEF1E5F}"/>
              </a:ext>
            </a:extLst>
          </p:cNvPr>
          <p:cNvSpPr txBox="1"/>
          <p:nvPr/>
        </p:nvSpPr>
        <p:spPr>
          <a:xfrm>
            <a:off x="1049072" y="1402321"/>
            <a:ext cx="4274401" cy="4481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1200" b="1" dirty="0">
                <a:solidFill>
                  <a:schemeClr val="bg1"/>
                </a:solidFill>
              </a:rPr>
              <a:t>Gevoel en geloof t.a.v. insulinetherapie</a:t>
            </a:r>
          </a:p>
        </p:txBody>
      </p:sp>
      <p:sp>
        <p:nvSpPr>
          <p:cNvPr id="59" name="Vrije vorm: vorm 18">
            <a:extLst>
              <a:ext uri="{FF2B5EF4-FFF2-40B4-BE49-F238E27FC236}">
                <a16:creationId xmlns:a16="http://schemas.microsoft.com/office/drawing/2014/main" id="{CB14B69E-4C46-464C-A171-7E33A653E8E6}"/>
              </a:ext>
            </a:extLst>
          </p:cNvPr>
          <p:cNvSpPr/>
          <p:nvPr/>
        </p:nvSpPr>
        <p:spPr>
          <a:xfrm>
            <a:off x="3159274" y="812830"/>
            <a:ext cx="547488" cy="5474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3491" tIns="324000" rIns="183491" bIns="108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1200" b="1"/>
          </a:p>
        </p:txBody>
      </p:sp>
      <p:pic>
        <p:nvPicPr>
          <p:cNvPr id="28" name="Picture Placeholder 25">
            <a:extLst>
              <a:ext uri="{FF2B5EF4-FFF2-40B4-BE49-F238E27FC236}">
                <a16:creationId xmlns:a16="http://schemas.microsoft.com/office/drawing/2014/main" id="{14C5F39B-B36A-4961-9F89-00B91A26F60C}"/>
              </a:ext>
            </a:extLst>
          </p:cNvPr>
          <p:cNvPicPr>
            <a:picLocks noGrp="1" noChangeAspect="1"/>
          </p:cNvPicPr>
          <p:nvPr>
            <p:ph type="pic" sz="quarter" idx="27"/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r="27948" b="596"/>
          <a:stretch/>
        </p:blipFill>
        <p:spPr>
          <a:xfrm>
            <a:off x="6335362" y="1197743"/>
            <a:ext cx="2134573" cy="31780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390437"/>
            <a:ext cx="8510400" cy="391412"/>
          </a:xfrm>
        </p:spPr>
        <p:txBody>
          <a:bodyPr anchor="t"/>
          <a:lstStyle/>
          <a:p>
            <a:r>
              <a:rPr lang="en-GB" sz="2000" dirty="0" err="1">
                <a:latin typeface="+mn-lt"/>
              </a:rPr>
              <a:t>Starten</a:t>
            </a:r>
            <a:r>
              <a:rPr lang="en-GB" sz="2000" dirty="0">
                <a:latin typeface="+mn-lt"/>
              </a:rPr>
              <a:t> met </a:t>
            </a:r>
            <a:r>
              <a:rPr lang="en-GB" sz="2000" dirty="0" err="1">
                <a:latin typeface="+mn-lt"/>
              </a:rPr>
              <a:t>insuline</a:t>
            </a:r>
            <a:r>
              <a:rPr lang="en-GB" sz="2000" dirty="0">
                <a:latin typeface="+mn-lt"/>
              </a:rPr>
              <a:t> – </a:t>
            </a:r>
            <a:r>
              <a:rPr lang="en-GB" sz="2000" dirty="0" err="1">
                <a:latin typeface="+mn-lt"/>
              </a:rPr>
              <a:t>mogelijke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bezwaren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voor</a:t>
            </a:r>
            <a:r>
              <a:rPr lang="en-GB" sz="2000" dirty="0">
                <a:latin typeface="+mn-lt"/>
              </a:rPr>
              <a:t> de </a:t>
            </a:r>
            <a:r>
              <a:rPr lang="en-GB" sz="2000" dirty="0" err="1">
                <a:latin typeface="+mn-lt"/>
              </a:rPr>
              <a:t>pati</a:t>
            </a:r>
            <a:r>
              <a:rPr lang="nl-NL" sz="2000" dirty="0" err="1">
                <a:latin typeface="+mn-lt"/>
              </a:rPr>
              <a:t>ënt</a:t>
            </a:r>
            <a:endParaRPr lang="en-GB" sz="2000" dirty="0">
              <a:latin typeface="+mn-lt"/>
            </a:endParaRPr>
          </a:p>
        </p:txBody>
      </p:sp>
      <p:sp>
        <p:nvSpPr>
          <p:cNvPr id="93" name="Tijdelijke aanduiding voor tekst 13">
            <a:extLst>
              <a:ext uri="{FF2B5EF4-FFF2-40B4-BE49-F238E27FC236}">
                <a16:creationId xmlns:a16="http://schemas.microsoft.com/office/drawing/2014/main" id="{2A811E90-9849-4232-A8D7-F12508720E64}"/>
              </a:ext>
            </a:extLst>
          </p:cNvPr>
          <p:cNvSpPr txBox="1">
            <a:spLocks/>
          </p:cNvSpPr>
          <p:nvPr/>
        </p:nvSpPr>
        <p:spPr bwMode="auto">
          <a:xfrm>
            <a:off x="-449998" y="4631499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911168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Aangepast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naar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Kunt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 &amp; Snoek FJ,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J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Clin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50" b="0" i="1" u="none" strike="noStrike" kern="1200" cap="none" spc="0" normalizeH="0" baseline="0" noProof="0" dirty="0" err="1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Pract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2009;63 (Suppl. 164):6-10.</a:t>
            </a:r>
          </a:p>
        </p:txBody>
      </p:sp>
      <p:pic>
        <p:nvPicPr>
          <p:cNvPr id="4" name="Graphic 3" descr="Needle">
            <a:extLst>
              <a:ext uri="{FF2B5EF4-FFF2-40B4-BE49-F238E27FC236}">
                <a16:creationId xmlns:a16="http://schemas.microsoft.com/office/drawing/2014/main" id="{BBA231A1-A2C6-4253-ACC7-343575D69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4418" y="87698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5300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3F52EAA9-85A3-4E40-AB99-4D0EEB0957E3}"/>
              </a:ext>
            </a:extLst>
          </p:cNvPr>
          <p:cNvSpPr/>
          <p:nvPr/>
        </p:nvSpPr>
        <p:spPr>
          <a:xfrm>
            <a:off x="324597" y="1068388"/>
            <a:ext cx="5658966" cy="2455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30595230-A745-4E54-91B7-547BA7554950}"/>
              </a:ext>
            </a:extLst>
          </p:cNvPr>
          <p:cNvSpPr/>
          <p:nvPr/>
        </p:nvSpPr>
        <p:spPr>
          <a:xfrm>
            <a:off x="3630309" y="1068388"/>
            <a:ext cx="5189094" cy="24553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tangle 32"/>
          <p:cNvSpPr/>
          <p:nvPr/>
        </p:nvSpPr>
        <p:spPr>
          <a:xfrm>
            <a:off x="8038214" y="3817586"/>
            <a:ext cx="1105786" cy="129401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22" tIns="45561" rIns="91122" bIns="45561" rtlCol="0" anchor="ctr"/>
          <a:lstStyle/>
          <a:p>
            <a:pPr marL="0" marR="0" lvl="0" indent="0" algn="ctr" defTabSz="9111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9" name="Afbeelding 38">
            <a:hlinkClick r:id="" action="ppaction://noaction"/>
            <a:extLst>
              <a:ext uri="{FF2B5EF4-FFF2-40B4-BE49-F238E27FC236}">
                <a16:creationId xmlns:a16="http://schemas.microsoft.com/office/drawing/2014/main" id="{1A73A3C6-432F-46A4-93E5-E201D26F2C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18CAB74-4602-4A2A-BB4F-9B9C239831E2}"/>
              </a:ext>
            </a:extLst>
          </p:cNvPr>
          <p:cNvSpPr/>
          <p:nvPr/>
        </p:nvSpPr>
        <p:spPr>
          <a:xfrm>
            <a:off x="311897" y="3629047"/>
            <a:ext cx="4654550" cy="3873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4774CB52-185B-49A6-A552-4C5A11324CFC}"/>
              </a:ext>
            </a:extLst>
          </p:cNvPr>
          <p:cNvSpPr/>
          <p:nvPr/>
        </p:nvSpPr>
        <p:spPr>
          <a:xfrm rot="10800000">
            <a:off x="3893297" y="3629047"/>
            <a:ext cx="4926106" cy="38735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21594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012B83D-94B0-4689-8C05-286218081FD6}"/>
              </a:ext>
            </a:extLst>
          </p:cNvPr>
          <p:cNvSpPr/>
          <p:nvPr/>
        </p:nvSpPr>
        <p:spPr>
          <a:xfrm>
            <a:off x="968522" y="3663770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1168">
              <a:defRPr/>
            </a:pPr>
            <a:r>
              <a:rPr lang="en-GB" sz="1400" b="1" dirty="0">
                <a:solidFill>
                  <a:srgbClr val="FFFFFF"/>
                </a:solidFill>
              </a:rPr>
              <a:t>DPP-4 </a:t>
            </a:r>
            <a:r>
              <a:rPr lang="en-GB" sz="1400" b="1" dirty="0" err="1">
                <a:solidFill>
                  <a:srgbClr val="FFFFFF"/>
                </a:solidFill>
              </a:rPr>
              <a:t>remmer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5ECD68BB-293E-4FC1-AD5F-3012643281FC}"/>
              </a:ext>
            </a:extLst>
          </p:cNvPr>
          <p:cNvSpPr/>
          <p:nvPr/>
        </p:nvSpPr>
        <p:spPr>
          <a:xfrm>
            <a:off x="6393232" y="3663770"/>
            <a:ext cx="1670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1168">
              <a:defRPr/>
            </a:pPr>
            <a:r>
              <a:rPr lang="en-GB" sz="1400" b="1" dirty="0">
                <a:solidFill>
                  <a:srgbClr val="FFFFFF"/>
                </a:solidFill>
              </a:rPr>
              <a:t>GLP-1 </a:t>
            </a:r>
            <a:r>
              <a:rPr lang="en-GB" sz="1400" b="1" dirty="0" err="1">
                <a:solidFill>
                  <a:srgbClr val="FFFFFF"/>
                </a:solidFill>
              </a:rPr>
              <a:t>analoog</a:t>
            </a:r>
            <a:endParaRPr lang="en-GB" sz="1400" b="1" dirty="0">
              <a:solidFill>
                <a:srgbClr val="FFFFFF"/>
              </a:solidFill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5A638F4A-CB4A-4352-B3E7-E31ED4B41941}"/>
              </a:ext>
            </a:extLst>
          </p:cNvPr>
          <p:cNvGrpSpPr/>
          <p:nvPr/>
        </p:nvGrpSpPr>
        <p:grpSpPr>
          <a:xfrm>
            <a:off x="981900" y="1229052"/>
            <a:ext cx="1643894" cy="1656302"/>
            <a:chOff x="3373733" y="191397"/>
            <a:chExt cx="1583734" cy="1595688"/>
          </a:xfrm>
        </p:grpSpPr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80F2DA1F-3525-4DA8-B5C6-951073970A27}"/>
                </a:ext>
              </a:extLst>
            </p:cNvPr>
            <p:cNvGrpSpPr/>
            <p:nvPr/>
          </p:nvGrpSpPr>
          <p:grpSpPr>
            <a:xfrm>
              <a:off x="3373733" y="191397"/>
              <a:ext cx="1583734" cy="1595688"/>
              <a:chOff x="316800" y="1531378"/>
              <a:chExt cx="1583734" cy="1595688"/>
            </a:xfrm>
          </p:grpSpPr>
          <p:sp>
            <p:nvSpPr>
              <p:cNvPr id="74" name="Ovaal 73">
                <a:extLst>
                  <a:ext uri="{FF2B5EF4-FFF2-40B4-BE49-F238E27FC236}">
                    <a16:creationId xmlns:a16="http://schemas.microsoft.com/office/drawing/2014/main" id="{AAE3A750-E5DF-4278-8445-467835A00C03}"/>
                  </a:ext>
                </a:extLst>
              </p:cNvPr>
              <p:cNvSpPr/>
              <p:nvPr/>
            </p:nvSpPr>
            <p:spPr>
              <a:xfrm>
                <a:off x="316800" y="1531378"/>
                <a:ext cx="1583734" cy="1595688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576000" rIns="36000" bIns="0" rtlCol="0" anchor="t"/>
              <a:lstStyle/>
              <a:p>
                <a:pPr lvl="0" algn="ctr" defTabSz="913180">
                  <a:lnSpc>
                    <a:spcPct val="90000"/>
                  </a:lnSpc>
                  <a:defRPr/>
                </a:pPr>
                <a:r>
                  <a:rPr lang="en-US" sz="1050" b="1" dirty="0">
                    <a:solidFill>
                      <a:schemeClr val="accent1"/>
                    </a:solidFill>
                  </a:rPr>
                  <a:t>Grote </a:t>
                </a:r>
                <a:br>
                  <a:rPr lang="en-US" sz="1050" b="1" dirty="0">
                    <a:solidFill>
                      <a:schemeClr val="accent1"/>
                    </a:solidFill>
                  </a:rPr>
                </a:br>
                <a:r>
                  <a:rPr lang="en-US" sz="1050" b="1" dirty="0" err="1">
                    <a:solidFill>
                      <a:schemeClr val="accent1"/>
                    </a:solidFill>
                  </a:rPr>
                  <a:t>bezwaren</a:t>
                </a:r>
                <a:r>
                  <a:rPr lang="en-US" sz="1050" b="1" dirty="0">
                    <a:solidFill>
                      <a:schemeClr val="accent1"/>
                    </a:solidFill>
                  </a:rPr>
                  <a:t> </a:t>
                </a:r>
                <a:br>
                  <a:rPr lang="en-US" sz="1050" b="1" dirty="0">
                    <a:solidFill>
                      <a:schemeClr val="accent1"/>
                    </a:solidFill>
                  </a:rPr>
                </a:br>
                <a:r>
                  <a:rPr lang="en-US" sz="1050" b="1" dirty="0" err="1">
                    <a:solidFill>
                      <a:schemeClr val="accent1"/>
                    </a:solidFill>
                  </a:rPr>
                  <a:t>spuiten</a:t>
                </a:r>
                <a:endParaRPr lang="en-US" sz="105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Oval 53">
                <a:extLst>
                  <a:ext uri="{FF2B5EF4-FFF2-40B4-BE49-F238E27FC236}">
                    <a16:creationId xmlns:a16="http://schemas.microsoft.com/office/drawing/2014/main" id="{1BB1D0B4-847F-4A23-A78C-512308822016}"/>
                  </a:ext>
                </a:extLst>
              </p:cNvPr>
              <p:cNvSpPr/>
              <p:nvPr/>
            </p:nvSpPr>
            <p:spPr>
              <a:xfrm>
                <a:off x="419014" y="1639569"/>
                <a:ext cx="1379306" cy="137930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57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15498F79-2752-4E9F-9996-4951FC35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2243" y="574354"/>
              <a:ext cx="326714" cy="326714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48000E29-3370-4CE1-BC7D-29C6E876D29B}"/>
              </a:ext>
            </a:extLst>
          </p:cNvPr>
          <p:cNvGrpSpPr/>
          <p:nvPr/>
        </p:nvGrpSpPr>
        <p:grpSpPr>
          <a:xfrm>
            <a:off x="3750053" y="1482590"/>
            <a:ext cx="1643894" cy="1656302"/>
            <a:chOff x="3950146" y="1348740"/>
            <a:chExt cx="1406312" cy="1416926"/>
          </a:xfrm>
        </p:grpSpPr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7EBD8418-5ACB-47B5-A595-0602C23480E5}"/>
                </a:ext>
              </a:extLst>
            </p:cNvPr>
            <p:cNvGrpSpPr/>
            <p:nvPr/>
          </p:nvGrpSpPr>
          <p:grpSpPr>
            <a:xfrm>
              <a:off x="3950146" y="1348740"/>
              <a:ext cx="1406312" cy="1416926"/>
              <a:chOff x="316800" y="1531378"/>
              <a:chExt cx="1583734" cy="1595688"/>
            </a:xfrm>
          </p:grpSpPr>
          <p:sp>
            <p:nvSpPr>
              <p:cNvPr id="38" name="Ovaal 37">
                <a:extLst>
                  <a:ext uri="{FF2B5EF4-FFF2-40B4-BE49-F238E27FC236}">
                    <a16:creationId xmlns:a16="http://schemas.microsoft.com/office/drawing/2014/main" id="{83AB5182-9698-422E-903D-AF602320C455}"/>
                  </a:ext>
                </a:extLst>
              </p:cNvPr>
              <p:cNvSpPr/>
              <p:nvPr/>
            </p:nvSpPr>
            <p:spPr>
              <a:xfrm>
                <a:off x="316800" y="1531378"/>
                <a:ext cx="1583734" cy="1595688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576000" rIns="36000" bIns="0" rtlCol="0" anchor="t"/>
              <a:lstStyle/>
              <a:p>
                <a:pPr lvl="0" algn="ctr" defTabSz="913180">
                  <a:lnSpc>
                    <a:spcPct val="90000"/>
                  </a:lnSpc>
                  <a:defRPr/>
                </a:pPr>
                <a:r>
                  <a:rPr lang="nl-NL" sz="1050" b="1" dirty="0">
                    <a:solidFill>
                      <a:schemeClr val="accent1"/>
                    </a:solidFill>
                  </a:rPr>
                  <a:t>Vermijden</a:t>
                </a:r>
                <a:br>
                  <a:rPr lang="nl-NL" sz="1050" b="1" dirty="0">
                    <a:solidFill>
                      <a:schemeClr val="accent1"/>
                    </a:solidFill>
                  </a:rPr>
                </a:br>
                <a:r>
                  <a:rPr lang="nl-NL" sz="1050" b="1" dirty="0">
                    <a:solidFill>
                      <a:schemeClr val="accent1"/>
                    </a:solidFill>
                  </a:rPr>
                  <a:t>hypoglykemie</a:t>
                </a:r>
                <a:br>
                  <a:rPr lang="nl-NL" sz="1050" b="1" dirty="0">
                    <a:solidFill>
                      <a:schemeClr val="accent1"/>
                    </a:solidFill>
                  </a:rPr>
                </a:br>
                <a:r>
                  <a:rPr lang="nl-NL" sz="1050" b="1" dirty="0">
                    <a:solidFill>
                      <a:schemeClr val="accent1"/>
                    </a:solidFill>
                  </a:rPr>
                  <a:t>van groot</a:t>
                </a:r>
                <a:br>
                  <a:rPr lang="nl-NL" sz="1050" b="1" dirty="0">
                    <a:solidFill>
                      <a:schemeClr val="accent1"/>
                    </a:solidFill>
                  </a:rPr>
                </a:br>
                <a:r>
                  <a:rPr lang="nl-NL" sz="1050" b="1" dirty="0">
                    <a:solidFill>
                      <a:schemeClr val="accent1"/>
                    </a:solidFill>
                  </a:rPr>
                  <a:t>belang</a:t>
                </a:r>
              </a:p>
            </p:txBody>
          </p:sp>
          <p:sp>
            <p:nvSpPr>
              <p:cNvPr id="42" name="Oval 53">
                <a:extLst>
                  <a:ext uri="{FF2B5EF4-FFF2-40B4-BE49-F238E27FC236}">
                    <a16:creationId xmlns:a16="http://schemas.microsoft.com/office/drawing/2014/main" id="{6EA386BF-1B09-4254-97BC-4FC6CE37BDDE}"/>
                  </a:ext>
                </a:extLst>
              </p:cNvPr>
              <p:cNvSpPr/>
              <p:nvPr/>
            </p:nvSpPr>
            <p:spPr>
              <a:xfrm>
                <a:off x="419014" y="1639569"/>
                <a:ext cx="1379306" cy="1379306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57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87A8D0D8-DEA3-4CC8-9678-224C3C2054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8"/>
            <a:stretch/>
          </p:blipFill>
          <p:spPr>
            <a:xfrm>
              <a:off x="4508246" y="1654145"/>
              <a:ext cx="309395" cy="330201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E87BFF7-BBDE-4D5C-858B-9A96DA0C058C}"/>
              </a:ext>
            </a:extLst>
          </p:cNvPr>
          <p:cNvGrpSpPr/>
          <p:nvPr/>
        </p:nvGrpSpPr>
        <p:grpSpPr>
          <a:xfrm>
            <a:off x="6406610" y="1229551"/>
            <a:ext cx="1643894" cy="1656302"/>
            <a:chOff x="5977903" y="1229551"/>
            <a:chExt cx="1643894" cy="1656302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C0C29FD0-493E-4627-B389-DE424B793B59}"/>
                </a:ext>
              </a:extLst>
            </p:cNvPr>
            <p:cNvGrpSpPr/>
            <p:nvPr/>
          </p:nvGrpSpPr>
          <p:grpSpPr>
            <a:xfrm>
              <a:off x="5977903" y="1229551"/>
              <a:ext cx="1643894" cy="1656302"/>
              <a:chOff x="6250206" y="1229551"/>
              <a:chExt cx="1643894" cy="1656302"/>
            </a:xfrm>
          </p:grpSpPr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ECC563E9-536C-48A7-BE20-A12ACBEAD2D7}"/>
                  </a:ext>
                </a:extLst>
              </p:cNvPr>
              <p:cNvSpPr/>
              <p:nvPr/>
            </p:nvSpPr>
            <p:spPr>
              <a:xfrm>
                <a:off x="6250206" y="1229551"/>
                <a:ext cx="1643894" cy="1656302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576000" rIns="36000" bIns="0" rtlCol="0" anchor="t"/>
              <a:lstStyle/>
              <a:p>
                <a:pPr lvl="0" algn="ctr" defTabSz="913180">
                  <a:lnSpc>
                    <a:spcPct val="90000"/>
                  </a:lnSpc>
                  <a:defRPr/>
                </a:pPr>
                <a:r>
                  <a:rPr lang="en-US" sz="1050" b="1" dirty="0" err="1">
                    <a:solidFill>
                      <a:srgbClr val="009FDA"/>
                    </a:solidFill>
                    <a:ea typeface="+mj-ea"/>
                    <a:cs typeface="+mj-cs"/>
                  </a:rPr>
                  <a:t>Gewichts</a:t>
                </a:r>
                <a:r>
                  <a:rPr lang="en-US" sz="1050" b="1" dirty="0">
                    <a:solidFill>
                      <a:srgbClr val="009FDA"/>
                    </a:solidFill>
                    <a:ea typeface="+mj-ea"/>
                    <a:cs typeface="+mj-cs"/>
                  </a:rPr>
                  <a:t>-</a:t>
                </a:r>
                <a:br>
                  <a:rPr lang="en-US" sz="1050" b="1" dirty="0">
                    <a:solidFill>
                      <a:srgbClr val="009FDA"/>
                    </a:solidFill>
                    <a:ea typeface="+mj-ea"/>
                    <a:cs typeface="+mj-cs"/>
                  </a:rPr>
                </a:br>
                <a:r>
                  <a:rPr lang="en-US" sz="1050" b="1" dirty="0" err="1">
                    <a:solidFill>
                      <a:srgbClr val="009FDA"/>
                    </a:solidFill>
                    <a:ea typeface="+mj-ea"/>
                    <a:cs typeface="+mj-cs"/>
                  </a:rPr>
                  <a:t>toename</a:t>
                </a:r>
                <a:r>
                  <a:rPr lang="en-US" sz="1050" b="1" dirty="0">
                    <a:solidFill>
                      <a:srgbClr val="009FDA"/>
                    </a:solidFill>
                    <a:ea typeface="+mj-ea"/>
                    <a:cs typeface="+mj-cs"/>
                  </a:rPr>
                  <a:t> </a:t>
                </a:r>
                <a:br>
                  <a:rPr lang="en-US" sz="1050" b="1" dirty="0">
                    <a:solidFill>
                      <a:srgbClr val="009FDA"/>
                    </a:solidFill>
                    <a:ea typeface="+mj-ea"/>
                    <a:cs typeface="+mj-cs"/>
                  </a:rPr>
                </a:br>
                <a:r>
                  <a:rPr lang="en-US" sz="1050" b="1" dirty="0" err="1">
                    <a:solidFill>
                      <a:srgbClr val="009FDA"/>
                    </a:solidFill>
                    <a:ea typeface="+mj-ea"/>
                    <a:cs typeface="+mj-cs"/>
                  </a:rPr>
                  <a:t>vermijden</a:t>
                </a:r>
                <a:endParaRPr lang="en-US" sz="105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3E3066B-A3C6-43E0-A4C8-BEE4F77C98F8}"/>
                  </a:ext>
                </a:extLst>
              </p:cNvPr>
              <p:cNvSpPr/>
              <p:nvPr/>
            </p:nvSpPr>
            <p:spPr>
              <a:xfrm>
                <a:off x="6356303" y="1341852"/>
                <a:ext cx="1431701" cy="1431700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57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E42B4E15-2CD5-4F87-95CD-6C2D0573E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0288" y="1626153"/>
              <a:ext cx="339125" cy="339125"/>
            </a:xfrm>
            <a:prstGeom prst="rect">
              <a:avLst/>
            </a:prstGeom>
          </p:spPr>
        </p:pic>
      </p:grpSp>
      <p:sp>
        <p:nvSpPr>
          <p:cNvPr id="57" name="Title 2">
            <a:extLst>
              <a:ext uri="{FF2B5EF4-FFF2-40B4-BE49-F238E27FC236}">
                <a16:creationId xmlns:a16="http://schemas.microsoft.com/office/drawing/2014/main" id="{E15B9F61-BBFB-4B7A-BB17-11204FB4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72735"/>
            <a:ext cx="8509000" cy="390525"/>
          </a:xfrm>
        </p:spPr>
        <p:txBody>
          <a:bodyPr anchor="t"/>
          <a:lstStyle/>
          <a:p>
            <a:r>
              <a:rPr lang="en-GB" sz="2000" dirty="0" err="1">
                <a:latin typeface="+mn-lt"/>
              </a:rPr>
              <a:t>Standaard</a:t>
            </a:r>
            <a:r>
              <a:rPr lang="en-GB" sz="2000" dirty="0">
                <a:latin typeface="+mn-lt"/>
              </a:rPr>
              <a:t> NPH-</a:t>
            </a:r>
            <a:r>
              <a:rPr lang="en-GB" sz="2000" dirty="0" err="1">
                <a:latin typeface="+mn-lt"/>
              </a:rPr>
              <a:t>insuline</a:t>
            </a:r>
            <a:r>
              <a:rPr lang="en-GB" sz="2000" dirty="0">
                <a:latin typeface="+mn-lt"/>
              </a:rPr>
              <a:t>, op </a:t>
            </a:r>
            <a:r>
              <a:rPr lang="en-GB" sz="2000" dirty="0" err="1">
                <a:latin typeface="+mn-lt"/>
              </a:rPr>
              <a:t>indicatie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afwijken</a:t>
            </a:r>
            <a:endParaRPr lang="en-GB" sz="2000" dirty="0">
              <a:latin typeface="+mn-lt"/>
            </a:endParaRPr>
          </a:p>
        </p:txBody>
      </p:sp>
      <p:sp>
        <p:nvSpPr>
          <p:cNvPr id="26" name="Tijdelijke aanduiding voor tekst 13">
            <a:extLst>
              <a:ext uri="{FF2B5EF4-FFF2-40B4-BE49-F238E27FC236}">
                <a16:creationId xmlns:a16="http://schemas.microsoft.com/office/drawing/2014/main" id="{A7A7F6F6-4D2B-489D-A0CE-A7B3E99AE060}"/>
              </a:ext>
            </a:extLst>
          </p:cNvPr>
          <p:cNvSpPr txBox="1">
            <a:spLocks/>
          </p:cNvSpPr>
          <p:nvPr/>
        </p:nvSpPr>
        <p:spPr bwMode="auto">
          <a:xfrm>
            <a:off x="-465666" y="4396548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l" defTabSz="315913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nl-NL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NHG-werkgroep Diabetes mellitus type 2. NHG-Standaard Diabetes mellitus type 2, </a:t>
            </a:r>
            <a:r>
              <a:rPr kumimoji="0" lang="nl-NL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kumimoji="0" lang="nl-NL" sz="750" b="0" i="1" u="none" strike="noStrike" kern="1200" cap="none" spc="0" normalizeH="0" baseline="0" noProof="0" dirty="0">
                <a:ln>
                  <a:noFill/>
                </a:ln>
                <a:solidFill>
                  <a:srgbClr val="AEA79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75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79" y="1354535"/>
            <a:ext cx="5442499" cy="2914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b="1" dirty="0">
                <a:solidFill>
                  <a:srgbClr val="001965"/>
                </a:solidFill>
                <a:latin typeface="+mn-lt"/>
              </a:rPr>
              <a:t>Wat zijn mogelijke overwegingen om bij      stap 3 in de NHG standaard DM2 2018 niet te starten met insuline therapie en voor een DPP-4i of GLP-1ra te kiezen?</a:t>
            </a:r>
          </a:p>
          <a:p>
            <a:pPr marL="0" indent="0">
              <a:buNone/>
            </a:pPr>
            <a:endParaRPr lang="nl-NL" sz="1400" b="1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Meerdere</a:t>
            </a:r>
            <a:r>
              <a:rPr lang="en-GB" sz="14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antwoorden</a:t>
            </a:r>
            <a:r>
              <a:rPr lang="en-GB" sz="14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mogelijk</a:t>
            </a:r>
            <a:endParaRPr lang="en-GB" sz="1400" i="1" dirty="0">
              <a:solidFill>
                <a:schemeClr val="accent1"/>
              </a:solidFill>
              <a:latin typeface="+mn-lt"/>
            </a:endParaRPr>
          </a:p>
          <a:p>
            <a:endParaRPr lang="en-GB" sz="1400" i="1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/>
                </a:solidFill>
                <a:latin typeface="+mn-lt"/>
              </a:rPr>
              <a:t>Grote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bezwaren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spuiten</a:t>
            </a:r>
            <a:endParaRPr lang="en-GB" sz="14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err="1">
                <a:solidFill>
                  <a:schemeClr val="accent1"/>
                </a:solidFill>
                <a:latin typeface="+mn-lt"/>
              </a:rPr>
              <a:t>Gewichtstoename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vermijden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err="1">
                <a:solidFill>
                  <a:schemeClr val="accent1"/>
                </a:solidFill>
                <a:latin typeface="+mn-lt"/>
              </a:rPr>
              <a:t>Vermijden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hypoglykemie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van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groot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belang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/>
                </a:solidFill>
                <a:latin typeface="+mn-lt"/>
              </a:rPr>
              <a:t>Anders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namelijk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,…….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185" r="8243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38518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8806" y="429461"/>
            <a:ext cx="8226387" cy="856915"/>
          </a:xfrm>
        </p:spPr>
        <p:txBody>
          <a:bodyPr>
            <a:noAutofit/>
          </a:bodyPr>
          <a:lstStyle/>
          <a:p>
            <a:br>
              <a:rPr lang="en-GB" sz="319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19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Disclosure </a:t>
            </a:r>
            <a:r>
              <a:rPr lang="en-GB" sz="3199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belangen</a:t>
            </a:r>
            <a:r>
              <a:rPr lang="en-GB" sz="319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199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spreker</a:t>
            </a:r>
            <a:endParaRPr lang="en-GB" sz="3199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75484"/>
              </p:ext>
            </p:extLst>
          </p:nvPr>
        </p:nvGraphicFramePr>
        <p:xfrm>
          <a:off x="489827" y="1606368"/>
          <a:ext cx="8061746" cy="2777996"/>
        </p:xfrm>
        <a:graphic>
          <a:graphicData uri="http://schemas.openxmlformats.org/drawingml/2006/table">
            <a:tbl>
              <a:tblPr firstRow="1" bandRow="1"/>
              <a:tblGrid>
                <a:gridCol w="403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234">
                <a:tc>
                  <a:txBody>
                    <a:bodyPr/>
                    <a:lstStyle/>
                    <a:p>
                      <a:r>
                        <a:rPr lang="en-GB" sz="1400" b="1" noProof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Relevante</a:t>
                      </a:r>
                      <a:r>
                        <a:rPr lang="en-GB" sz="1400" b="1" baseline="0" noProof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1" baseline="0" noProof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relaties</a:t>
                      </a:r>
                      <a:endParaRPr lang="en-GB" sz="14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Bedrijf</a:t>
                      </a:r>
                      <a:endParaRPr lang="en-GB" sz="1400" b="1" noProof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Sponsoring of </a:t>
                      </a:r>
                      <a:r>
                        <a:rPr lang="en-GB" sz="1400" kern="12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onderzoeksgeld</a:t>
                      </a:r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Honorarium of </a:t>
                      </a:r>
                      <a:r>
                        <a:rPr lang="en-GB" sz="1400" kern="12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andere</a:t>
                      </a:r>
                      <a:r>
                        <a:rPr lang="en-GB" sz="1400" kern="12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GB" sz="1400" kern="12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financiële</a:t>
                      </a:r>
                      <a:r>
                        <a:rPr lang="en-GB" sz="1400" kern="12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</a:t>
                      </a:r>
                      <a:r>
                        <a:rPr lang="en-GB" sz="1400" kern="12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vergoeding</a:t>
                      </a:r>
                      <a:r>
                        <a:rPr lang="en-GB" sz="1400" kern="12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Aandeelhouder</a:t>
                      </a:r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400" kern="12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809">
                <a:tc>
                  <a:txBody>
                    <a:bodyPr/>
                    <a:lstStyle/>
                    <a:p>
                      <a:r>
                        <a:rPr lang="en-GB" sz="14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Andere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relatie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en-GB" sz="1400" noProof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namelijk</a:t>
                      </a:r>
                      <a:r>
                        <a:rPr lang="en-GB" sz="1400" noProof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…. </a:t>
                      </a: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GB" sz="14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GB" sz="1400" noProof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04" marR="91404" marT="34277" marB="3427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53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3476" r="3170" b="2643"/>
          <a:stretch/>
        </p:blipFill>
        <p:spPr>
          <a:xfrm>
            <a:off x="4860502" y="-1"/>
            <a:ext cx="4283527" cy="5143501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BBBD67-2AC5-40FD-B808-13A1F6A6E734}"/>
              </a:ext>
            </a:extLst>
          </p:cNvPr>
          <p:cNvSpPr/>
          <p:nvPr/>
        </p:nvSpPr>
        <p:spPr>
          <a:xfrm>
            <a:off x="3840480" y="0"/>
            <a:ext cx="1020022" cy="5152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en-US" sz="2400" dirty="0"/>
              <a:t>De </a:t>
            </a:r>
            <a:r>
              <a:rPr lang="en-US" sz="2400" dirty="0" err="1"/>
              <a:t>behandeling</a:t>
            </a:r>
            <a:r>
              <a:rPr lang="en-US" sz="2400" dirty="0"/>
              <a:t> van d</a:t>
            </a:r>
            <a:r>
              <a:rPr lang="nl-NL" sz="2400" dirty="0" err="1"/>
              <a:t>iabetes</a:t>
            </a:r>
            <a:r>
              <a:rPr lang="nl-NL" sz="2400" dirty="0"/>
              <a:t> type 2</a:t>
            </a:r>
            <a:br>
              <a:rPr lang="nl-NL" sz="2400" dirty="0"/>
            </a:br>
            <a:r>
              <a:rPr lang="nl-NL" sz="2000" dirty="0"/>
              <a:t> </a:t>
            </a:r>
            <a:endParaRPr lang="en-GB" sz="2000" dirty="0"/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NHG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standaard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2018</a:t>
            </a:r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b="1" dirty="0" err="1"/>
              <a:t>Incretine-therapie</a:t>
            </a:r>
            <a:r>
              <a:rPr lang="en-US" sz="1400" b="1" dirty="0"/>
              <a:t> – de </a:t>
            </a:r>
            <a:r>
              <a:rPr lang="en-US" sz="1400" b="1" dirty="0" err="1"/>
              <a:t>theorie</a:t>
            </a:r>
            <a:endParaRPr lang="en-US" sz="1400" b="1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praktijk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Casus</a:t>
            </a:r>
          </a:p>
          <a:p>
            <a:pPr lvl="0"/>
            <a:endParaRPr lang="en-US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D7E7A8-F474-4C2B-8FB9-32B17B30ECC2}"/>
              </a:ext>
            </a:extLst>
          </p:cNvPr>
          <p:cNvSpPr/>
          <p:nvPr/>
        </p:nvSpPr>
        <p:spPr>
          <a:xfrm>
            <a:off x="0" y="2319338"/>
            <a:ext cx="1020022" cy="282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665" y="659215"/>
            <a:ext cx="3688089" cy="648491"/>
          </a:xfrm>
        </p:spPr>
        <p:txBody>
          <a:bodyPr anchor="b"/>
          <a:lstStyle/>
          <a:p>
            <a:r>
              <a:rPr lang="nl-NL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1FBA04-047D-420E-A09C-6D994C7E6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14C5F4-B889-4F2E-B525-05BBF5CDB07A}"/>
              </a:ext>
            </a:extLst>
          </p:cNvPr>
          <p:cNvSpPr/>
          <p:nvPr/>
        </p:nvSpPr>
        <p:spPr>
          <a:xfrm>
            <a:off x="587109" y="2413022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21793B5-9BEE-465D-924A-407AED0FAA7B}"/>
              </a:ext>
            </a:extLst>
          </p:cNvPr>
          <p:cNvSpPr/>
          <p:nvPr/>
        </p:nvSpPr>
        <p:spPr>
          <a:xfrm>
            <a:off x="587109" y="2915779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9F3B94-1AB3-45B0-AE38-418B7C185AEC}"/>
              </a:ext>
            </a:extLst>
          </p:cNvPr>
          <p:cNvSpPr/>
          <p:nvPr/>
        </p:nvSpPr>
        <p:spPr>
          <a:xfrm>
            <a:off x="587109" y="3418536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C9B5F7-7004-43B0-9A42-E667A82493A6}"/>
              </a:ext>
            </a:extLst>
          </p:cNvPr>
          <p:cNvSpPr/>
          <p:nvPr/>
        </p:nvSpPr>
        <p:spPr>
          <a:xfrm>
            <a:off x="587108" y="3921294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6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6826" y="1152225"/>
            <a:ext cx="5442499" cy="3366478"/>
          </a:xfrm>
        </p:spPr>
        <p:txBody>
          <a:bodyPr/>
          <a:lstStyle/>
          <a:p>
            <a:pPr lvl="0"/>
            <a:r>
              <a:rPr lang="nl-NL" sz="1600" b="1" dirty="0">
                <a:solidFill>
                  <a:srgbClr val="001965"/>
                </a:solidFill>
              </a:rPr>
              <a:t>Wat is het effect op de afgifte van insuline en glucagon dat wordt veroorzaakt door het darmhormoon GLP-1 wanneer er voedsel de darmen passeert </a:t>
            </a:r>
            <a:r>
              <a:rPr lang="nl-NL" sz="1600" b="1" i="1" dirty="0">
                <a:solidFill>
                  <a:srgbClr val="001965"/>
                </a:solidFill>
              </a:rPr>
              <a:t>(het </a:t>
            </a:r>
            <a:r>
              <a:rPr lang="nl-NL" sz="1600" b="1" i="1" dirty="0" err="1">
                <a:solidFill>
                  <a:srgbClr val="001965"/>
                </a:solidFill>
              </a:rPr>
              <a:t>incretine</a:t>
            </a:r>
            <a:r>
              <a:rPr lang="nl-NL" sz="1600" b="1" i="1" dirty="0">
                <a:solidFill>
                  <a:srgbClr val="001965"/>
                </a:solidFill>
              </a:rPr>
              <a:t>-effect):</a:t>
            </a:r>
          </a:p>
          <a:p>
            <a:pPr lvl="0"/>
            <a:endParaRPr lang="en-GB" b="1" i="1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Toename van de afgifte van insuline, afname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Toename van de afgifte van insuline, toename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Afname van de afgifte van insuline, afname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Afname van de afgifte van insuline, toename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7947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73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F4F9FCAE-F188-44E2-8BAA-509C2B8A17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xfrm>
            <a:off x="4892494" y="-9025"/>
            <a:ext cx="4283527" cy="5152525"/>
          </a:xfrm>
          <a:prstGeom prst="rect">
            <a:avLst/>
          </a:prstGeom>
        </p:spPr>
      </p:pic>
      <p:sp>
        <p:nvSpPr>
          <p:cNvPr id="57" name="Rechthoek 56">
            <a:extLst>
              <a:ext uri="{FF2B5EF4-FFF2-40B4-BE49-F238E27FC236}">
                <a16:creationId xmlns:a16="http://schemas.microsoft.com/office/drawing/2014/main" id="{C21954DA-BD1E-4B2E-B1B5-B663A068D5AA}"/>
              </a:ext>
            </a:extLst>
          </p:cNvPr>
          <p:cNvSpPr/>
          <p:nvPr/>
        </p:nvSpPr>
        <p:spPr>
          <a:xfrm>
            <a:off x="4043687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3688089" cy="648491"/>
          </a:xfrm>
        </p:spPr>
        <p:txBody>
          <a:bodyPr/>
          <a:lstStyle/>
          <a:p>
            <a:r>
              <a:rPr lang="nl-NL" sz="2000" dirty="0" err="1"/>
              <a:t>Incretines</a:t>
            </a:r>
            <a:endParaRPr lang="nl-NL" sz="2000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DCE263-FCA5-4163-865F-C8A16F965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0" y="1080784"/>
            <a:ext cx="3689701" cy="2802695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Darmhormonen GLP-1</a:t>
            </a:r>
            <a:br>
              <a:rPr lang="nl-NL" dirty="0"/>
            </a:br>
            <a:r>
              <a:rPr lang="nl-NL" dirty="0"/>
              <a:t>(glucagon-like peptide 1) en </a:t>
            </a:r>
            <a:br>
              <a:rPr lang="nl-NL" dirty="0"/>
            </a:br>
            <a:r>
              <a:rPr lang="nl-NL" dirty="0"/>
              <a:t>GIP-1 (</a:t>
            </a:r>
            <a:r>
              <a:rPr lang="nl-NL" dirty="0" err="1"/>
              <a:t>gastric</a:t>
            </a:r>
            <a:r>
              <a:rPr lang="nl-NL" dirty="0"/>
              <a:t> </a:t>
            </a:r>
            <a:r>
              <a:rPr lang="nl-NL" dirty="0" err="1"/>
              <a:t>inhibitory</a:t>
            </a:r>
            <a:r>
              <a:rPr lang="nl-NL" dirty="0"/>
              <a:t> polypeptide 1)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Uitgescheiden door cellen in de </a:t>
            </a:r>
            <a:br>
              <a:rPr lang="nl-NL" dirty="0"/>
            </a:br>
            <a:r>
              <a:rPr lang="nl-NL" dirty="0"/>
              <a:t>dunne darm na voedselinname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Dragen op diverse manieren bij aan glucosehuishouding</a:t>
            </a:r>
          </a:p>
          <a:p>
            <a:endParaRPr lang="nl-NL" dirty="0"/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2548CA92-291A-40AC-B80E-A854CC0AC4F1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77500-E1C2-4D0C-A7A5-CF23C64D6630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169A334-F6FB-4ABA-855A-2D93B52907D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DDE8306-6039-45BA-BC4A-EB4589C295F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4451AFD-EB4C-4567-83FF-DBA3906E51F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73F964A-E84A-4BA7-BDD0-7734F07D38F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8574F0-B727-4C2B-92CD-8DC23195942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5DEA71-3D25-4E2E-91D0-932718CD281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590B68-CB26-43CD-8902-1CB1B30470E3}"/>
                </a:ext>
              </a:extLst>
            </p:cNvPr>
            <p:cNvSpPr/>
            <p:nvPr/>
          </p:nvSpPr>
          <p:spPr>
            <a:xfrm>
              <a:off x="6701847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D72D63C6-DE88-4AEE-84CD-D16FD1799180}"/>
              </a:ext>
            </a:extLst>
          </p:cNvPr>
          <p:cNvSpPr txBox="1"/>
          <p:nvPr/>
        </p:nvSpPr>
        <p:spPr>
          <a:xfrm>
            <a:off x="5610881" y="1057206"/>
            <a:ext cx="2782709" cy="1924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3058"/>
            <a:r>
              <a:rPr lang="nl-NL" sz="1400" b="1" dirty="0">
                <a:solidFill>
                  <a:srgbClr val="001965"/>
                </a:solidFill>
              </a:rPr>
              <a:t>Humaan GLP-1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411A8347-571B-4BB2-8D4C-6B91B18F5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860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His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CAE4FAC4-88AB-483A-857B-81E3E8E20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638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Ala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502819BE-9FFB-496D-BB05-D0572963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527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Thr</a:t>
            </a: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2C9C6FC8-95D8-424F-B732-C08BEAEC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42" y="1661534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Thr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688A02C0-01F0-4B89-BAD8-0141BBF0C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734" y="1661534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Ser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D0E46EBB-F227-44CC-BD81-7C9A9ED2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303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Phe</a:t>
            </a:r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549F1AF5-4754-491B-885C-4F168622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852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Glu</a:t>
            </a: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344F7D29-A3E3-4720-AE41-E76BFF0FE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751" y="166116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Gly</a:t>
            </a: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C5E4D974-1F07-476F-B291-27DCF229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829" y="1708741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Asp</a:t>
            </a: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AA347076-1D79-4069-94F0-0149742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534" y="1954888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Val</a:t>
            </a: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71424683-069A-4215-A885-AF030CE2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337" y="234902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Ser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9EC0F543-B575-429E-9CD9-B40FBAF1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072" y="2699702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Ser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C790FCDE-5C0C-4274-88C5-D28E84B75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978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Tyr</a:t>
            </a: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3D66FCEC-1DB8-4B1E-8942-55CE89C5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761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Leu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C31EFAE0-EA85-4B59-B4F3-D6064AB0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29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Glu</a:t>
            </a: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87296E5F-7F45-4339-9D5A-E7BBF46F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137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Gly</a:t>
            </a: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61EF37B9-7111-46D1-8018-B8FFF1D6B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265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Ala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C0F64915-D8B6-414C-8F77-67507E18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73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Ala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4" name="Oval 22">
            <a:extLst>
              <a:ext uri="{FF2B5EF4-FFF2-40B4-BE49-F238E27FC236}">
                <a16:creationId xmlns:a16="http://schemas.microsoft.com/office/drawing/2014/main" id="{62E74E5A-9628-45D9-93C6-79874C60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482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Gln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45" name="Oval 23">
            <a:extLst>
              <a:ext uri="{FF2B5EF4-FFF2-40B4-BE49-F238E27FC236}">
                <a16:creationId xmlns:a16="http://schemas.microsoft.com/office/drawing/2014/main" id="{8D6BFA3A-95AB-4E51-9FB0-CEFE293B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395" y="27000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Lys</a:t>
            </a:r>
          </a:p>
        </p:txBody>
      </p:sp>
      <p:sp>
        <p:nvSpPr>
          <p:cNvPr id="46" name="Oval 24">
            <a:extLst>
              <a:ext uri="{FF2B5EF4-FFF2-40B4-BE49-F238E27FC236}">
                <a16:creationId xmlns:a16="http://schemas.microsoft.com/office/drawing/2014/main" id="{B4347E6C-93C2-4F12-9127-73E1FDD1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204" y="33272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Phe</a:t>
            </a:r>
          </a:p>
        </p:txBody>
      </p:sp>
      <p:sp>
        <p:nvSpPr>
          <p:cNvPr id="47" name="Oval 25">
            <a:extLst>
              <a:ext uri="{FF2B5EF4-FFF2-40B4-BE49-F238E27FC236}">
                <a16:creationId xmlns:a16="http://schemas.microsoft.com/office/drawing/2014/main" id="{B1D31C1B-542A-4E89-A463-8A79B8D3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204" y="2932362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Glu</a:t>
            </a:r>
          </a:p>
        </p:txBody>
      </p:sp>
      <p:sp>
        <p:nvSpPr>
          <p:cNvPr id="48" name="Oval 26">
            <a:extLst>
              <a:ext uri="{FF2B5EF4-FFF2-40B4-BE49-F238E27FC236}">
                <a16:creationId xmlns:a16="http://schemas.microsoft.com/office/drawing/2014/main" id="{43CC80FC-F494-452E-AB09-BD7C6D33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761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Ile</a:t>
            </a: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563563FD-77F2-4C15-9521-CDD62739E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16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Ala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0" name="Oval 28">
            <a:extLst>
              <a:ext uri="{FF2B5EF4-FFF2-40B4-BE49-F238E27FC236}">
                <a16:creationId xmlns:a16="http://schemas.microsoft.com/office/drawing/2014/main" id="{F5E005BD-8FB2-4734-BC93-9465892C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71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Trp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1" name="Oval 29">
            <a:extLst>
              <a:ext uri="{FF2B5EF4-FFF2-40B4-BE49-F238E27FC236}">
                <a16:creationId xmlns:a16="http://schemas.microsoft.com/office/drawing/2014/main" id="{0E29BF51-2D05-4317-8B54-0B16E555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847" y="3653944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Leu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2" name="Oval 30">
            <a:extLst>
              <a:ext uri="{FF2B5EF4-FFF2-40B4-BE49-F238E27FC236}">
                <a16:creationId xmlns:a16="http://schemas.microsoft.com/office/drawing/2014/main" id="{46DE5C5F-A603-4F4F-8911-01184E9D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048" y="3653944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Gly</a:t>
            </a:r>
          </a:p>
        </p:txBody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909ED91D-AA09-41EF-B2A3-F5151990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064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Val</a:t>
            </a:r>
          </a:p>
        </p:txBody>
      </p:sp>
      <p:sp>
        <p:nvSpPr>
          <p:cNvPr id="54" name="Oval 32">
            <a:extLst>
              <a:ext uri="{FF2B5EF4-FFF2-40B4-BE49-F238E27FC236}">
                <a16:creationId xmlns:a16="http://schemas.microsoft.com/office/drawing/2014/main" id="{DECC145A-E11F-4215-B664-C88B2C669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933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 dirty="0">
                <a:solidFill>
                  <a:srgbClr val="FFFFFF"/>
                </a:solidFill>
              </a:rPr>
              <a:t>Gly</a:t>
            </a:r>
          </a:p>
        </p:txBody>
      </p:sp>
      <p:sp>
        <p:nvSpPr>
          <p:cNvPr id="55" name="Oval 33">
            <a:extLst>
              <a:ext uri="{FF2B5EF4-FFF2-40B4-BE49-F238E27FC236}">
                <a16:creationId xmlns:a16="http://schemas.microsoft.com/office/drawing/2014/main" id="{07638CA5-2D4A-4644-BA02-38A91B13C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709" y="365094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Arg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6" name="Oval 35">
            <a:extLst>
              <a:ext uri="{FF2B5EF4-FFF2-40B4-BE49-F238E27FC236}">
                <a16:creationId xmlns:a16="http://schemas.microsoft.com/office/drawing/2014/main" id="{A8FC8A0B-F38A-459C-B0D5-35EA4F38C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278" y="3647575"/>
            <a:ext cx="360000" cy="3600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6000">
                <a:schemeClr val="accent1"/>
              </a:gs>
            </a:gsLst>
            <a:lin ang="11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3058"/>
            <a:r>
              <a:rPr lang="en-GB" sz="900">
                <a:solidFill>
                  <a:srgbClr val="FFFFFF"/>
                </a:solidFill>
              </a:rPr>
              <a:t>Lys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058D2C-60DD-4C1D-8F1A-CA5C813B0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40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nl-NL" sz="2000" dirty="0"/>
              <a:t>De effecten van </a:t>
            </a:r>
            <a:br>
              <a:rPr lang="nl-NL" sz="2000" dirty="0"/>
            </a:br>
            <a:r>
              <a:rPr lang="nl-NL" sz="2000" dirty="0"/>
              <a:t>GLP-1 in het lichaam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65D636-E5A6-4AA3-A511-9C15785B0949}"/>
                </a:ext>
              </a:extLst>
            </p:cNvPr>
            <p:cNvSpPr/>
            <p:nvPr/>
          </p:nvSpPr>
          <p:spPr>
            <a:xfrm>
              <a:off x="0" y="3784497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7D4E5074-E112-4084-89C7-7E2DD7084289}"/>
                </a:ext>
              </a:extLst>
            </p:cNvPr>
            <p:cNvSpPr/>
            <p:nvPr/>
          </p:nvSpPr>
          <p:spPr>
            <a:xfrm>
              <a:off x="3805924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2F17E847-9098-46C3-AD8F-892C10A2CCCD}"/>
                </a:ext>
              </a:extLst>
            </p:cNvPr>
            <p:cNvSpPr/>
            <p:nvPr/>
          </p:nvSpPr>
          <p:spPr>
            <a:xfrm>
              <a:off x="7611848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91D20EA8-782E-49E7-AABF-BB7516596819}"/>
              </a:ext>
            </a:extLst>
          </p:cNvPr>
          <p:cNvGrpSpPr/>
          <p:nvPr/>
        </p:nvGrpSpPr>
        <p:grpSpPr>
          <a:xfrm>
            <a:off x="6486289" y="1082684"/>
            <a:ext cx="2341799" cy="2933691"/>
            <a:chOff x="6486289" y="1082684"/>
            <a:chExt cx="2341799" cy="2933691"/>
          </a:xfrm>
        </p:grpSpPr>
        <p:sp>
          <p:nvSpPr>
            <p:cNvPr id="65" name="Rechthoek: afgeronde hoeken 64">
              <a:extLst>
                <a:ext uri="{FF2B5EF4-FFF2-40B4-BE49-F238E27FC236}">
                  <a16:creationId xmlns:a16="http://schemas.microsoft.com/office/drawing/2014/main" id="{09CD85AC-58DC-41B0-8B4C-39FCFDC1E72F}"/>
                </a:ext>
              </a:extLst>
            </p:cNvPr>
            <p:cNvSpPr/>
            <p:nvPr/>
          </p:nvSpPr>
          <p:spPr>
            <a:xfrm>
              <a:off x="6486289" y="1082684"/>
              <a:ext cx="2341799" cy="2933691"/>
            </a:xfrm>
            <a:prstGeom prst="roundRect">
              <a:avLst>
                <a:gd name="adj" fmla="val 4633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852" tIns="80852" rIns="80852" bIns="80852" rtlCol="0" anchor="t"/>
            <a:lstStyle/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1000" b="1" dirty="0">
                <a:solidFill>
                  <a:srgbClr val="001965"/>
                </a:solidFill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br>
                <a:rPr lang="nl-NL" sz="1000" b="1" dirty="0">
                  <a:solidFill>
                    <a:srgbClr val="001965"/>
                  </a:solidFill>
                </a:rPr>
              </a:br>
              <a:r>
                <a:rPr lang="nl-NL" sz="1000" b="1" dirty="0">
                  <a:solidFill>
                    <a:srgbClr val="001965"/>
                  </a:solidFill>
                </a:rPr>
                <a:t>Effect op gewicht</a:t>
              </a:r>
              <a:br>
                <a:rPr lang="nl-NL" sz="1000" b="1" dirty="0">
                  <a:solidFill>
                    <a:srgbClr val="001965"/>
                  </a:solidFill>
                </a:rPr>
              </a:br>
              <a:endParaRPr lang="nl-NL" sz="1000" b="1" dirty="0">
                <a:solidFill>
                  <a:srgbClr val="001965"/>
                </a:solidFill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Vermindert</a:t>
              </a:r>
              <a:b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</a:b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lichaamsgewicht en</a:t>
              </a:r>
              <a:b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</a:b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vetmassa door: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Verminderd hongergevoel</a:t>
              </a:r>
              <a:r>
                <a:rPr lang="nl-NL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2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Verlaagde energie-inname</a:t>
              </a:r>
              <a:r>
                <a:rPr lang="nl-NL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2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Vertraagde maagontlediging</a:t>
              </a:r>
              <a:r>
                <a:rPr lang="nl-NL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4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n-GB" sz="800" dirty="0">
                <a:solidFill>
                  <a:srgbClr val="001965"/>
                </a:solidFill>
                <a:ea typeface="ヒラギノ角ゴ ProN W3"/>
                <a:cs typeface="ヒラギノ角ゴ ProN W3"/>
              </a:endParaRPr>
            </a:p>
          </p:txBody>
        </p:sp>
        <p:grpSp>
          <p:nvGrpSpPr>
            <p:cNvPr id="71" name="Groep 70">
              <a:extLst>
                <a:ext uri="{FF2B5EF4-FFF2-40B4-BE49-F238E27FC236}">
                  <a16:creationId xmlns:a16="http://schemas.microsoft.com/office/drawing/2014/main" id="{DB940287-D3F4-4366-A5D4-741D889D56F5}"/>
                </a:ext>
              </a:extLst>
            </p:cNvPr>
            <p:cNvGrpSpPr/>
            <p:nvPr/>
          </p:nvGrpSpPr>
          <p:grpSpPr>
            <a:xfrm>
              <a:off x="7545873" y="1330876"/>
              <a:ext cx="222633" cy="197434"/>
              <a:chOff x="4141788" y="5267326"/>
              <a:chExt cx="966788" cy="846138"/>
            </a:xfrm>
            <a:solidFill>
              <a:schemeClr val="accent1"/>
            </a:solidFill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9708B9CC-DB74-4186-9B1D-9589A8A19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013" y="5365751"/>
                <a:ext cx="922338" cy="725488"/>
              </a:xfrm>
              <a:custGeom>
                <a:avLst/>
                <a:gdLst>
                  <a:gd name="connsiteX0" fmla="*/ 800894 w 922338"/>
                  <a:gd name="connsiteY0" fmla="*/ 315912 h 725488"/>
                  <a:gd name="connsiteX1" fmla="*/ 788987 w 922338"/>
                  <a:gd name="connsiteY1" fmla="*/ 329406 h 725488"/>
                  <a:gd name="connsiteX2" fmla="*/ 800894 w 922338"/>
                  <a:gd name="connsiteY2" fmla="*/ 342900 h 725488"/>
                  <a:gd name="connsiteX3" fmla="*/ 812801 w 922338"/>
                  <a:gd name="connsiteY3" fmla="*/ 329406 h 725488"/>
                  <a:gd name="connsiteX4" fmla="*/ 800894 w 922338"/>
                  <a:gd name="connsiteY4" fmla="*/ 315912 h 725488"/>
                  <a:gd name="connsiteX5" fmla="*/ 122237 w 922338"/>
                  <a:gd name="connsiteY5" fmla="*/ 315912 h 725488"/>
                  <a:gd name="connsiteX6" fmla="*/ 109537 w 922338"/>
                  <a:gd name="connsiteY6" fmla="*/ 329406 h 725488"/>
                  <a:gd name="connsiteX7" fmla="*/ 122237 w 922338"/>
                  <a:gd name="connsiteY7" fmla="*/ 342900 h 725488"/>
                  <a:gd name="connsiteX8" fmla="*/ 134937 w 922338"/>
                  <a:gd name="connsiteY8" fmla="*/ 329406 h 725488"/>
                  <a:gd name="connsiteX9" fmla="*/ 122237 w 922338"/>
                  <a:gd name="connsiteY9" fmla="*/ 315912 h 725488"/>
                  <a:gd name="connsiteX10" fmla="*/ 785019 w 922338"/>
                  <a:gd name="connsiteY10" fmla="*/ 277812 h 725488"/>
                  <a:gd name="connsiteX11" fmla="*/ 769937 w 922338"/>
                  <a:gd name="connsiteY11" fmla="*/ 294481 h 725488"/>
                  <a:gd name="connsiteX12" fmla="*/ 785019 w 922338"/>
                  <a:gd name="connsiteY12" fmla="*/ 311150 h 725488"/>
                  <a:gd name="connsiteX13" fmla="*/ 800101 w 922338"/>
                  <a:gd name="connsiteY13" fmla="*/ 294481 h 725488"/>
                  <a:gd name="connsiteX14" fmla="*/ 785019 w 922338"/>
                  <a:gd name="connsiteY14" fmla="*/ 277812 h 725488"/>
                  <a:gd name="connsiteX15" fmla="*/ 138907 w 922338"/>
                  <a:gd name="connsiteY15" fmla="*/ 277812 h 725488"/>
                  <a:gd name="connsiteX16" fmla="*/ 123825 w 922338"/>
                  <a:gd name="connsiteY16" fmla="*/ 294481 h 725488"/>
                  <a:gd name="connsiteX17" fmla="*/ 138907 w 922338"/>
                  <a:gd name="connsiteY17" fmla="*/ 311150 h 725488"/>
                  <a:gd name="connsiteX18" fmla="*/ 153989 w 922338"/>
                  <a:gd name="connsiteY18" fmla="*/ 294481 h 725488"/>
                  <a:gd name="connsiteX19" fmla="*/ 138907 w 922338"/>
                  <a:gd name="connsiteY19" fmla="*/ 277812 h 725488"/>
                  <a:gd name="connsiteX20" fmla="*/ 650722 w 922338"/>
                  <a:gd name="connsiteY20" fmla="*/ 270679 h 725488"/>
                  <a:gd name="connsiteX21" fmla="*/ 588622 w 922338"/>
                  <a:gd name="connsiteY21" fmla="*/ 329615 h 725488"/>
                  <a:gd name="connsiteX22" fmla="*/ 599601 w 922338"/>
                  <a:gd name="connsiteY22" fmla="*/ 448176 h 725488"/>
                  <a:gd name="connsiteX23" fmla="*/ 550195 w 922338"/>
                  <a:gd name="connsiteY23" fmla="*/ 541922 h 725488"/>
                  <a:gd name="connsiteX24" fmla="*/ 544706 w 922338"/>
                  <a:gd name="connsiteY24" fmla="*/ 646697 h 725488"/>
                  <a:gd name="connsiteX25" fmla="*/ 640772 w 922338"/>
                  <a:gd name="connsiteY25" fmla="*/ 613610 h 725488"/>
                  <a:gd name="connsiteX26" fmla="*/ 753307 w 922338"/>
                  <a:gd name="connsiteY26" fmla="*/ 420604 h 725488"/>
                  <a:gd name="connsiteX27" fmla="*/ 723114 w 922338"/>
                  <a:gd name="connsiteY27" fmla="*/ 279985 h 725488"/>
                  <a:gd name="connsiteX28" fmla="*/ 650722 w 922338"/>
                  <a:gd name="connsiteY28" fmla="*/ 270679 h 725488"/>
                  <a:gd name="connsiteX29" fmla="*/ 273204 w 922338"/>
                  <a:gd name="connsiteY29" fmla="*/ 270679 h 725488"/>
                  <a:gd name="connsiteX30" fmla="*/ 200811 w 922338"/>
                  <a:gd name="connsiteY30" fmla="*/ 279985 h 725488"/>
                  <a:gd name="connsiteX31" fmla="*/ 170619 w 922338"/>
                  <a:gd name="connsiteY31" fmla="*/ 420604 h 725488"/>
                  <a:gd name="connsiteX32" fmla="*/ 283154 w 922338"/>
                  <a:gd name="connsiteY32" fmla="*/ 613610 h 725488"/>
                  <a:gd name="connsiteX33" fmla="*/ 379220 w 922338"/>
                  <a:gd name="connsiteY33" fmla="*/ 646697 h 725488"/>
                  <a:gd name="connsiteX34" fmla="*/ 373730 w 922338"/>
                  <a:gd name="connsiteY34" fmla="*/ 541922 h 725488"/>
                  <a:gd name="connsiteX35" fmla="*/ 324325 w 922338"/>
                  <a:gd name="connsiteY35" fmla="*/ 448176 h 725488"/>
                  <a:gd name="connsiteX36" fmla="*/ 335304 w 922338"/>
                  <a:gd name="connsiteY36" fmla="*/ 329615 h 725488"/>
                  <a:gd name="connsiteX37" fmla="*/ 273204 w 922338"/>
                  <a:gd name="connsiteY37" fmla="*/ 270679 h 725488"/>
                  <a:gd name="connsiteX38" fmla="*/ 757238 w 922338"/>
                  <a:gd name="connsiteY38" fmla="*/ 241300 h 725488"/>
                  <a:gd name="connsiteX39" fmla="*/ 739775 w 922338"/>
                  <a:gd name="connsiteY39" fmla="*/ 259557 h 725488"/>
                  <a:gd name="connsiteX40" fmla="*/ 757238 w 922338"/>
                  <a:gd name="connsiteY40" fmla="*/ 277814 h 725488"/>
                  <a:gd name="connsiteX41" fmla="*/ 774701 w 922338"/>
                  <a:gd name="connsiteY41" fmla="*/ 259557 h 725488"/>
                  <a:gd name="connsiteX42" fmla="*/ 757238 w 922338"/>
                  <a:gd name="connsiteY42" fmla="*/ 241300 h 725488"/>
                  <a:gd name="connsiteX43" fmla="*/ 166688 w 922338"/>
                  <a:gd name="connsiteY43" fmla="*/ 241300 h 725488"/>
                  <a:gd name="connsiteX44" fmla="*/ 149225 w 922338"/>
                  <a:gd name="connsiteY44" fmla="*/ 259557 h 725488"/>
                  <a:gd name="connsiteX45" fmla="*/ 166688 w 922338"/>
                  <a:gd name="connsiteY45" fmla="*/ 277814 h 725488"/>
                  <a:gd name="connsiteX46" fmla="*/ 184151 w 922338"/>
                  <a:gd name="connsiteY46" fmla="*/ 259557 h 725488"/>
                  <a:gd name="connsiteX47" fmla="*/ 166688 w 922338"/>
                  <a:gd name="connsiteY47" fmla="*/ 241300 h 725488"/>
                  <a:gd name="connsiteX48" fmla="*/ 712788 w 922338"/>
                  <a:gd name="connsiteY48" fmla="*/ 206375 h 725488"/>
                  <a:gd name="connsiteX49" fmla="*/ 688975 w 922338"/>
                  <a:gd name="connsiteY49" fmla="*/ 229394 h 725488"/>
                  <a:gd name="connsiteX50" fmla="*/ 712788 w 922338"/>
                  <a:gd name="connsiteY50" fmla="*/ 252413 h 725488"/>
                  <a:gd name="connsiteX51" fmla="*/ 736601 w 922338"/>
                  <a:gd name="connsiteY51" fmla="*/ 229394 h 725488"/>
                  <a:gd name="connsiteX52" fmla="*/ 712788 w 922338"/>
                  <a:gd name="connsiteY52" fmla="*/ 206375 h 725488"/>
                  <a:gd name="connsiteX53" fmla="*/ 210344 w 922338"/>
                  <a:gd name="connsiteY53" fmla="*/ 206375 h 725488"/>
                  <a:gd name="connsiteX54" fmla="*/ 187325 w 922338"/>
                  <a:gd name="connsiteY54" fmla="*/ 229394 h 725488"/>
                  <a:gd name="connsiteX55" fmla="*/ 210344 w 922338"/>
                  <a:gd name="connsiteY55" fmla="*/ 252413 h 725488"/>
                  <a:gd name="connsiteX56" fmla="*/ 233363 w 922338"/>
                  <a:gd name="connsiteY56" fmla="*/ 229394 h 725488"/>
                  <a:gd name="connsiteX57" fmla="*/ 210344 w 922338"/>
                  <a:gd name="connsiteY57" fmla="*/ 206375 h 725488"/>
                  <a:gd name="connsiteX58" fmla="*/ 623669 w 922338"/>
                  <a:gd name="connsiteY58" fmla="*/ 178954 h 725488"/>
                  <a:gd name="connsiteX59" fmla="*/ 601334 w 922338"/>
                  <a:gd name="connsiteY59" fmla="*/ 244764 h 725488"/>
                  <a:gd name="connsiteX60" fmla="*/ 668338 w 922338"/>
                  <a:gd name="connsiteY60" fmla="*/ 228311 h 725488"/>
                  <a:gd name="connsiteX61" fmla="*/ 623669 w 922338"/>
                  <a:gd name="connsiteY61" fmla="*/ 178954 h 725488"/>
                  <a:gd name="connsiteX62" fmla="*/ 299380 w 922338"/>
                  <a:gd name="connsiteY62" fmla="*/ 178954 h 725488"/>
                  <a:gd name="connsiteX63" fmla="*/ 255587 w 922338"/>
                  <a:gd name="connsiteY63" fmla="*/ 228311 h 725488"/>
                  <a:gd name="connsiteX64" fmla="*/ 321277 w 922338"/>
                  <a:gd name="connsiteY64" fmla="*/ 244764 h 725488"/>
                  <a:gd name="connsiteX65" fmla="*/ 299380 w 922338"/>
                  <a:gd name="connsiteY65" fmla="*/ 178954 h 725488"/>
                  <a:gd name="connsiteX66" fmla="*/ 137253 w 922338"/>
                  <a:gd name="connsiteY66" fmla="*/ 0 h 725488"/>
                  <a:gd name="connsiteX67" fmla="*/ 252545 w 922338"/>
                  <a:gd name="connsiteY67" fmla="*/ 0 h 725488"/>
                  <a:gd name="connsiteX68" fmla="*/ 461169 w 922338"/>
                  <a:gd name="connsiteY68" fmla="*/ 164884 h 725488"/>
                  <a:gd name="connsiteX69" fmla="*/ 669793 w 922338"/>
                  <a:gd name="connsiteY69" fmla="*/ 0 h 725488"/>
                  <a:gd name="connsiteX70" fmla="*/ 785086 w 922338"/>
                  <a:gd name="connsiteY70" fmla="*/ 0 h 725488"/>
                  <a:gd name="connsiteX71" fmla="*/ 922338 w 922338"/>
                  <a:gd name="connsiteY71" fmla="*/ 131907 h 725488"/>
                  <a:gd name="connsiteX72" fmla="*/ 837242 w 922338"/>
                  <a:gd name="connsiteY72" fmla="*/ 599077 h 725488"/>
                  <a:gd name="connsiteX73" fmla="*/ 669793 w 922338"/>
                  <a:gd name="connsiteY73" fmla="*/ 725488 h 725488"/>
                  <a:gd name="connsiteX74" fmla="*/ 252545 w 922338"/>
                  <a:gd name="connsiteY74" fmla="*/ 725488 h 725488"/>
                  <a:gd name="connsiteX75" fmla="*/ 85097 w 922338"/>
                  <a:gd name="connsiteY75" fmla="*/ 599077 h 725488"/>
                  <a:gd name="connsiteX76" fmla="*/ 0 w 922338"/>
                  <a:gd name="connsiteY76" fmla="*/ 131907 h 725488"/>
                  <a:gd name="connsiteX77" fmla="*/ 137253 w 922338"/>
                  <a:gd name="connsiteY77" fmla="*/ 0 h 72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922338" h="725488">
                    <a:moveTo>
                      <a:pt x="800894" y="315912"/>
                    </a:moveTo>
                    <a:cubicBezTo>
                      <a:pt x="794318" y="315912"/>
                      <a:pt x="788987" y="321953"/>
                      <a:pt x="788987" y="329406"/>
                    </a:cubicBezTo>
                    <a:cubicBezTo>
                      <a:pt x="788987" y="336859"/>
                      <a:pt x="794318" y="342900"/>
                      <a:pt x="800894" y="342900"/>
                    </a:cubicBezTo>
                    <a:cubicBezTo>
                      <a:pt x="807470" y="342900"/>
                      <a:pt x="812801" y="336859"/>
                      <a:pt x="812801" y="329406"/>
                    </a:cubicBezTo>
                    <a:cubicBezTo>
                      <a:pt x="812801" y="321953"/>
                      <a:pt x="807470" y="315912"/>
                      <a:pt x="800894" y="315912"/>
                    </a:cubicBezTo>
                    <a:close/>
                    <a:moveTo>
                      <a:pt x="122237" y="315912"/>
                    </a:moveTo>
                    <a:cubicBezTo>
                      <a:pt x="115223" y="315912"/>
                      <a:pt x="109537" y="321953"/>
                      <a:pt x="109537" y="329406"/>
                    </a:cubicBezTo>
                    <a:cubicBezTo>
                      <a:pt x="109537" y="336859"/>
                      <a:pt x="115223" y="342900"/>
                      <a:pt x="122237" y="342900"/>
                    </a:cubicBezTo>
                    <a:cubicBezTo>
                      <a:pt x="129251" y="342900"/>
                      <a:pt x="134937" y="336859"/>
                      <a:pt x="134937" y="329406"/>
                    </a:cubicBezTo>
                    <a:cubicBezTo>
                      <a:pt x="134937" y="321953"/>
                      <a:pt x="129251" y="315912"/>
                      <a:pt x="122237" y="315912"/>
                    </a:cubicBezTo>
                    <a:close/>
                    <a:moveTo>
                      <a:pt x="785019" y="277812"/>
                    </a:moveTo>
                    <a:cubicBezTo>
                      <a:pt x="776689" y="277812"/>
                      <a:pt x="769937" y="285275"/>
                      <a:pt x="769937" y="294481"/>
                    </a:cubicBezTo>
                    <a:cubicBezTo>
                      <a:pt x="769937" y="303687"/>
                      <a:pt x="776689" y="311150"/>
                      <a:pt x="785019" y="311150"/>
                    </a:cubicBezTo>
                    <a:cubicBezTo>
                      <a:pt x="793349" y="311150"/>
                      <a:pt x="800101" y="303687"/>
                      <a:pt x="800101" y="294481"/>
                    </a:cubicBezTo>
                    <a:cubicBezTo>
                      <a:pt x="800101" y="285275"/>
                      <a:pt x="793349" y="277812"/>
                      <a:pt x="785019" y="277812"/>
                    </a:cubicBezTo>
                    <a:close/>
                    <a:moveTo>
                      <a:pt x="138907" y="277812"/>
                    </a:moveTo>
                    <a:cubicBezTo>
                      <a:pt x="130577" y="277812"/>
                      <a:pt x="123825" y="285275"/>
                      <a:pt x="123825" y="294481"/>
                    </a:cubicBezTo>
                    <a:cubicBezTo>
                      <a:pt x="123825" y="303687"/>
                      <a:pt x="130577" y="311150"/>
                      <a:pt x="138907" y="311150"/>
                    </a:cubicBezTo>
                    <a:cubicBezTo>
                      <a:pt x="147237" y="311150"/>
                      <a:pt x="153989" y="303687"/>
                      <a:pt x="153989" y="294481"/>
                    </a:cubicBezTo>
                    <a:cubicBezTo>
                      <a:pt x="153989" y="285275"/>
                      <a:pt x="147237" y="277812"/>
                      <a:pt x="138907" y="277812"/>
                    </a:cubicBezTo>
                    <a:close/>
                    <a:moveTo>
                      <a:pt x="650722" y="270679"/>
                    </a:moveTo>
                    <a:cubicBezTo>
                      <a:pt x="622931" y="275159"/>
                      <a:pt x="596856" y="291014"/>
                      <a:pt x="588622" y="329615"/>
                    </a:cubicBezTo>
                    <a:cubicBezTo>
                      <a:pt x="583132" y="357187"/>
                      <a:pt x="605090" y="404060"/>
                      <a:pt x="599601" y="448176"/>
                    </a:cubicBezTo>
                    <a:cubicBezTo>
                      <a:pt x="596856" y="489535"/>
                      <a:pt x="574898" y="517107"/>
                      <a:pt x="550195" y="541922"/>
                    </a:cubicBezTo>
                    <a:cubicBezTo>
                      <a:pt x="520003" y="572252"/>
                      <a:pt x="495300" y="608096"/>
                      <a:pt x="544706" y="646697"/>
                    </a:cubicBezTo>
                    <a:cubicBezTo>
                      <a:pt x="574898" y="671512"/>
                      <a:pt x="624303" y="652212"/>
                      <a:pt x="640772" y="613610"/>
                    </a:cubicBezTo>
                    <a:cubicBezTo>
                      <a:pt x="670964" y="547437"/>
                      <a:pt x="712135" y="478506"/>
                      <a:pt x="753307" y="420604"/>
                    </a:cubicBezTo>
                    <a:cubicBezTo>
                      <a:pt x="788988" y="370973"/>
                      <a:pt x="780754" y="307557"/>
                      <a:pt x="723114" y="279985"/>
                    </a:cubicBezTo>
                    <a:cubicBezTo>
                      <a:pt x="708018" y="273092"/>
                      <a:pt x="678512" y="266198"/>
                      <a:pt x="650722" y="270679"/>
                    </a:cubicBezTo>
                    <a:close/>
                    <a:moveTo>
                      <a:pt x="273204" y="270679"/>
                    </a:moveTo>
                    <a:cubicBezTo>
                      <a:pt x="245413" y="266198"/>
                      <a:pt x="215907" y="273092"/>
                      <a:pt x="200811" y="279985"/>
                    </a:cubicBezTo>
                    <a:cubicBezTo>
                      <a:pt x="143171" y="307557"/>
                      <a:pt x="134937" y="370973"/>
                      <a:pt x="170619" y="420604"/>
                    </a:cubicBezTo>
                    <a:cubicBezTo>
                      <a:pt x="214535" y="478506"/>
                      <a:pt x="252961" y="547437"/>
                      <a:pt x="283154" y="613610"/>
                    </a:cubicBezTo>
                    <a:cubicBezTo>
                      <a:pt x="299622" y="652212"/>
                      <a:pt x="349028" y="671512"/>
                      <a:pt x="379220" y="646697"/>
                    </a:cubicBezTo>
                    <a:cubicBezTo>
                      <a:pt x="428625" y="608096"/>
                      <a:pt x="403923" y="572252"/>
                      <a:pt x="373730" y="541922"/>
                    </a:cubicBezTo>
                    <a:cubicBezTo>
                      <a:pt x="349028" y="517107"/>
                      <a:pt x="327070" y="489535"/>
                      <a:pt x="324325" y="448176"/>
                    </a:cubicBezTo>
                    <a:cubicBezTo>
                      <a:pt x="318835" y="404060"/>
                      <a:pt x="340793" y="357187"/>
                      <a:pt x="335304" y="329615"/>
                    </a:cubicBezTo>
                    <a:cubicBezTo>
                      <a:pt x="327070" y="291014"/>
                      <a:pt x="300994" y="275159"/>
                      <a:pt x="273204" y="270679"/>
                    </a:cubicBezTo>
                    <a:close/>
                    <a:moveTo>
                      <a:pt x="757238" y="241300"/>
                    </a:moveTo>
                    <a:cubicBezTo>
                      <a:pt x="747593" y="241300"/>
                      <a:pt x="739775" y="249474"/>
                      <a:pt x="739775" y="259557"/>
                    </a:cubicBezTo>
                    <a:cubicBezTo>
                      <a:pt x="739775" y="269640"/>
                      <a:pt x="747593" y="277814"/>
                      <a:pt x="757238" y="277814"/>
                    </a:cubicBezTo>
                    <a:cubicBezTo>
                      <a:pt x="766883" y="277814"/>
                      <a:pt x="774701" y="269640"/>
                      <a:pt x="774701" y="259557"/>
                    </a:cubicBezTo>
                    <a:cubicBezTo>
                      <a:pt x="774701" y="249474"/>
                      <a:pt x="766883" y="241300"/>
                      <a:pt x="757238" y="241300"/>
                    </a:cubicBezTo>
                    <a:close/>
                    <a:moveTo>
                      <a:pt x="166688" y="241300"/>
                    </a:moveTo>
                    <a:cubicBezTo>
                      <a:pt x="157043" y="241300"/>
                      <a:pt x="149225" y="249474"/>
                      <a:pt x="149225" y="259557"/>
                    </a:cubicBezTo>
                    <a:cubicBezTo>
                      <a:pt x="149225" y="269640"/>
                      <a:pt x="157043" y="277814"/>
                      <a:pt x="166688" y="277814"/>
                    </a:cubicBezTo>
                    <a:cubicBezTo>
                      <a:pt x="176333" y="277814"/>
                      <a:pt x="184151" y="269640"/>
                      <a:pt x="184151" y="259557"/>
                    </a:cubicBezTo>
                    <a:cubicBezTo>
                      <a:pt x="184151" y="249474"/>
                      <a:pt x="176333" y="241300"/>
                      <a:pt x="166688" y="241300"/>
                    </a:cubicBezTo>
                    <a:close/>
                    <a:moveTo>
                      <a:pt x="712788" y="206375"/>
                    </a:moveTo>
                    <a:cubicBezTo>
                      <a:pt x="699636" y="206375"/>
                      <a:pt x="688975" y="216681"/>
                      <a:pt x="688975" y="229394"/>
                    </a:cubicBezTo>
                    <a:cubicBezTo>
                      <a:pt x="688975" y="242107"/>
                      <a:pt x="699636" y="252413"/>
                      <a:pt x="712788" y="252413"/>
                    </a:cubicBezTo>
                    <a:cubicBezTo>
                      <a:pt x="725940" y="252413"/>
                      <a:pt x="736601" y="242107"/>
                      <a:pt x="736601" y="229394"/>
                    </a:cubicBezTo>
                    <a:cubicBezTo>
                      <a:pt x="736601" y="216681"/>
                      <a:pt x="725940" y="206375"/>
                      <a:pt x="712788" y="206375"/>
                    </a:cubicBezTo>
                    <a:close/>
                    <a:moveTo>
                      <a:pt x="210344" y="206375"/>
                    </a:moveTo>
                    <a:cubicBezTo>
                      <a:pt x="197631" y="206375"/>
                      <a:pt x="187325" y="216681"/>
                      <a:pt x="187325" y="229394"/>
                    </a:cubicBezTo>
                    <a:cubicBezTo>
                      <a:pt x="187325" y="242107"/>
                      <a:pt x="197631" y="252413"/>
                      <a:pt x="210344" y="252413"/>
                    </a:cubicBezTo>
                    <a:cubicBezTo>
                      <a:pt x="223057" y="252413"/>
                      <a:pt x="233363" y="242107"/>
                      <a:pt x="233363" y="229394"/>
                    </a:cubicBezTo>
                    <a:cubicBezTo>
                      <a:pt x="233363" y="216681"/>
                      <a:pt x="223057" y="206375"/>
                      <a:pt x="210344" y="206375"/>
                    </a:cubicBezTo>
                    <a:close/>
                    <a:moveTo>
                      <a:pt x="623669" y="178954"/>
                    </a:moveTo>
                    <a:cubicBezTo>
                      <a:pt x="590167" y="184438"/>
                      <a:pt x="587375" y="236538"/>
                      <a:pt x="601334" y="244764"/>
                    </a:cubicBezTo>
                    <a:cubicBezTo>
                      <a:pt x="629253" y="266700"/>
                      <a:pt x="668338" y="242022"/>
                      <a:pt x="668338" y="228311"/>
                    </a:cubicBezTo>
                    <a:cubicBezTo>
                      <a:pt x="668338" y="195407"/>
                      <a:pt x="648795" y="176212"/>
                      <a:pt x="623669" y="178954"/>
                    </a:cubicBezTo>
                    <a:close/>
                    <a:moveTo>
                      <a:pt x="299380" y="178954"/>
                    </a:moveTo>
                    <a:cubicBezTo>
                      <a:pt x="274747" y="176212"/>
                      <a:pt x="255587" y="195407"/>
                      <a:pt x="255587" y="228311"/>
                    </a:cubicBezTo>
                    <a:cubicBezTo>
                      <a:pt x="255587" y="242022"/>
                      <a:pt x="293906" y="266700"/>
                      <a:pt x="321277" y="244764"/>
                    </a:cubicBezTo>
                    <a:cubicBezTo>
                      <a:pt x="334962" y="236538"/>
                      <a:pt x="332225" y="184438"/>
                      <a:pt x="299380" y="178954"/>
                    </a:cubicBezTo>
                    <a:close/>
                    <a:moveTo>
                      <a:pt x="137253" y="0"/>
                    </a:moveTo>
                    <a:cubicBezTo>
                      <a:pt x="137253" y="0"/>
                      <a:pt x="137253" y="0"/>
                      <a:pt x="252545" y="0"/>
                    </a:cubicBezTo>
                    <a:cubicBezTo>
                      <a:pt x="271761" y="85190"/>
                      <a:pt x="356857" y="164884"/>
                      <a:pt x="461169" y="164884"/>
                    </a:cubicBezTo>
                    <a:cubicBezTo>
                      <a:pt x="565481" y="164884"/>
                      <a:pt x="650578" y="85190"/>
                      <a:pt x="669793" y="0"/>
                    </a:cubicBezTo>
                    <a:cubicBezTo>
                      <a:pt x="669793" y="0"/>
                      <a:pt x="669793" y="0"/>
                      <a:pt x="785086" y="0"/>
                    </a:cubicBezTo>
                    <a:cubicBezTo>
                      <a:pt x="859202" y="0"/>
                      <a:pt x="922338" y="57710"/>
                      <a:pt x="922338" y="131907"/>
                    </a:cubicBezTo>
                    <a:cubicBezTo>
                      <a:pt x="922338" y="131907"/>
                      <a:pt x="922338" y="131907"/>
                      <a:pt x="837242" y="599077"/>
                    </a:cubicBezTo>
                    <a:cubicBezTo>
                      <a:pt x="823516" y="667779"/>
                      <a:pt x="746655" y="725488"/>
                      <a:pt x="669793" y="725488"/>
                    </a:cubicBezTo>
                    <a:cubicBezTo>
                      <a:pt x="669793" y="725488"/>
                      <a:pt x="669793" y="725488"/>
                      <a:pt x="252545" y="725488"/>
                    </a:cubicBezTo>
                    <a:cubicBezTo>
                      <a:pt x="175684" y="725488"/>
                      <a:pt x="93332" y="667779"/>
                      <a:pt x="85097" y="599077"/>
                    </a:cubicBezTo>
                    <a:cubicBezTo>
                      <a:pt x="85097" y="599077"/>
                      <a:pt x="85097" y="599077"/>
                      <a:pt x="0" y="131907"/>
                    </a:cubicBezTo>
                    <a:cubicBezTo>
                      <a:pt x="0" y="57710"/>
                      <a:pt x="63136" y="0"/>
                      <a:pt x="1372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17">
                <a:extLst>
                  <a:ext uri="{FF2B5EF4-FFF2-40B4-BE49-F238E27FC236}">
                    <a16:creationId xmlns:a16="http://schemas.microsoft.com/office/drawing/2014/main" id="{63A0CE94-19FF-4CCC-9796-7E92FFC47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1788" y="5343526"/>
                <a:ext cx="966788" cy="769938"/>
              </a:xfrm>
              <a:custGeom>
                <a:avLst/>
                <a:gdLst>
                  <a:gd name="T0" fmla="*/ 299 w 352"/>
                  <a:gd name="T1" fmla="*/ 0 h 280"/>
                  <a:gd name="T2" fmla="*/ 352 w 352"/>
                  <a:gd name="T3" fmla="*/ 50 h 280"/>
                  <a:gd name="T4" fmla="*/ 320 w 352"/>
                  <a:gd name="T5" fmla="*/ 231 h 280"/>
                  <a:gd name="T6" fmla="*/ 256 w 352"/>
                  <a:gd name="T7" fmla="*/ 280 h 280"/>
                  <a:gd name="T8" fmla="*/ 96 w 352"/>
                  <a:gd name="T9" fmla="*/ 280 h 280"/>
                  <a:gd name="T10" fmla="*/ 32 w 352"/>
                  <a:gd name="T11" fmla="*/ 231 h 280"/>
                  <a:gd name="T12" fmla="*/ 0 w 352"/>
                  <a:gd name="T13" fmla="*/ 50 h 280"/>
                  <a:gd name="T14" fmla="*/ 53 w 352"/>
                  <a:gd name="T15" fmla="*/ 0 h 280"/>
                  <a:gd name="T16" fmla="*/ 102 w 352"/>
                  <a:gd name="T17" fmla="*/ 0 h 280"/>
                  <a:gd name="T18" fmla="*/ 176 w 352"/>
                  <a:gd name="T19" fmla="*/ 62 h 280"/>
                  <a:gd name="T20" fmla="*/ 250 w 352"/>
                  <a:gd name="T21" fmla="*/ 0 h 280"/>
                  <a:gd name="T22" fmla="*/ 299 w 352"/>
                  <a:gd name="T23" fmla="*/ 0 h 280"/>
                  <a:gd name="T24" fmla="*/ 299 w 352"/>
                  <a:gd name="T25" fmla="*/ 16 h 280"/>
                  <a:gd name="T26" fmla="*/ 261 w 352"/>
                  <a:gd name="T27" fmla="*/ 16 h 280"/>
                  <a:gd name="T28" fmla="*/ 176 w 352"/>
                  <a:gd name="T29" fmla="*/ 78 h 280"/>
                  <a:gd name="T30" fmla="*/ 91 w 352"/>
                  <a:gd name="T31" fmla="*/ 16 h 280"/>
                  <a:gd name="T32" fmla="*/ 53 w 352"/>
                  <a:gd name="T33" fmla="*/ 16 h 280"/>
                  <a:gd name="T34" fmla="*/ 16 w 352"/>
                  <a:gd name="T35" fmla="*/ 49 h 280"/>
                  <a:gd name="T36" fmla="*/ 48 w 352"/>
                  <a:gd name="T37" fmla="*/ 228 h 280"/>
                  <a:gd name="T38" fmla="*/ 48 w 352"/>
                  <a:gd name="T39" fmla="*/ 228 h 280"/>
                  <a:gd name="T40" fmla="*/ 48 w 352"/>
                  <a:gd name="T41" fmla="*/ 228 h 280"/>
                  <a:gd name="T42" fmla="*/ 96 w 352"/>
                  <a:gd name="T43" fmla="*/ 264 h 280"/>
                  <a:gd name="T44" fmla="*/ 256 w 352"/>
                  <a:gd name="T45" fmla="*/ 264 h 280"/>
                  <a:gd name="T46" fmla="*/ 304 w 352"/>
                  <a:gd name="T47" fmla="*/ 228 h 280"/>
                  <a:gd name="T48" fmla="*/ 336 w 352"/>
                  <a:gd name="T49" fmla="*/ 49 h 280"/>
                  <a:gd name="T50" fmla="*/ 299 w 352"/>
                  <a:gd name="T51" fmla="*/ 1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2" h="280">
                    <a:moveTo>
                      <a:pt x="299" y="0"/>
                    </a:moveTo>
                    <a:cubicBezTo>
                      <a:pt x="328" y="0"/>
                      <a:pt x="352" y="23"/>
                      <a:pt x="352" y="50"/>
                    </a:cubicBezTo>
                    <a:cubicBezTo>
                      <a:pt x="320" y="231"/>
                      <a:pt x="320" y="231"/>
                      <a:pt x="320" y="231"/>
                    </a:cubicBezTo>
                    <a:cubicBezTo>
                      <a:pt x="315" y="258"/>
                      <a:pt x="285" y="280"/>
                      <a:pt x="256" y="280"/>
                    </a:cubicBezTo>
                    <a:cubicBezTo>
                      <a:pt x="96" y="280"/>
                      <a:pt x="96" y="280"/>
                      <a:pt x="96" y="280"/>
                    </a:cubicBezTo>
                    <a:cubicBezTo>
                      <a:pt x="67" y="280"/>
                      <a:pt x="36" y="258"/>
                      <a:pt x="32" y="2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4" y="0"/>
                      <a:pt x="5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0" y="33"/>
                      <a:pt x="137" y="62"/>
                      <a:pt x="176" y="62"/>
                    </a:cubicBezTo>
                    <a:cubicBezTo>
                      <a:pt x="215" y="62"/>
                      <a:pt x="242" y="33"/>
                      <a:pt x="250" y="0"/>
                    </a:cubicBezTo>
                    <a:lnTo>
                      <a:pt x="299" y="0"/>
                    </a:lnTo>
                    <a:close/>
                    <a:moveTo>
                      <a:pt x="299" y="16"/>
                    </a:moveTo>
                    <a:cubicBezTo>
                      <a:pt x="261" y="16"/>
                      <a:pt x="261" y="16"/>
                      <a:pt x="261" y="16"/>
                    </a:cubicBezTo>
                    <a:cubicBezTo>
                      <a:pt x="249" y="49"/>
                      <a:pt x="220" y="78"/>
                      <a:pt x="176" y="78"/>
                    </a:cubicBezTo>
                    <a:cubicBezTo>
                      <a:pt x="132" y="78"/>
                      <a:pt x="103" y="49"/>
                      <a:pt x="91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33" y="16"/>
                      <a:pt x="17" y="31"/>
                      <a:pt x="16" y="49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51" y="247"/>
                      <a:pt x="74" y="264"/>
                      <a:pt x="96" y="264"/>
                    </a:cubicBezTo>
                    <a:cubicBezTo>
                      <a:pt x="256" y="264"/>
                      <a:pt x="256" y="264"/>
                      <a:pt x="256" y="264"/>
                    </a:cubicBezTo>
                    <a:cubicBezTo>
                      <a:pt x="278" y="264"/>
                      <a:pt x="300" y="247"/>
                      <a:pt x="304" y="228"/>
                    </a:cubicBezTo>
                    <a:cubicBezTo>
                      <a:pt x="336" y="49"/>
                      <a:pt x="336" y="49"/>
                      <a:pt x="336" y="49"/>
                    </a:cubicBezTo>
                    <a:cubicBezTo>
                      <a:pt x="335" y="31"/>
                      <a:pt x="319" y="16"/>
                      <a:pt x="29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6BFF68D2-C7B0-4BC8-9A6F-4576357C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88" y="5267326"/>
                <a:ext cx="307975" cy="169863"/>
              </a:xfrm>
              <a:custGeom>
                <a:avLst/>
                <a:gdLst>
                  <a:gd name="connsiteX0" fmla="*/ 153988 w 307975"/>
                  <a:gd name="connsiteY0" fmla="*/ 0 h 169863"/>
                  <a:gd name="connsiteX1" fmla="*/ 307975 w 307975"/>
                  <a:gd name="connsiteY1" fmla="*/ 76713 h 169863"/>
                  <a:gd name="connsiteX2" fmla="*/ 250230 w 307975"/>
                  <a:gd name="connsiteY2" fmla="*/ 169863 h 169863"/>
                  <a:gd name="connsiteX3" fmla="*/ 153988 w 307975"/>
                  <a:gd name="connsiteY3" fmla="*/ 126028 h 169863"/>
                  <a:gd name="connsiteX4" fmla="*/ 143409 w 307975"/>
                  <a:gd name="connsiteY4" fmla="*/ 127764 h 169863"/>
                  <a:gd name="connsiteX5" fmla="*/ 135544 w 307975"/>
                  <a:gd name="connsiteY5" fmla="*/ 116527 h 169863"/>
                  <a:gd name="connsiteX6" fmla="*/ 98514 w 307975"/>
                  <a:gd name="connsiteY6" fmla="*/ 63620 h 169863"/>
                  <a:gd name="connsiteX7" fmla="*/ 79150 w 307975"/>
                  <a:gd name="connsiteY7" fmla="*/ 58856 h 169863"/>
                  <a:gd name="connsiteX8" fmla="*/ 76535 w 307975"/>
                  <a:gd name="connsiteY8" fmla="*/ 79801 h 169863"/>
                  <a:gd name="connsiteX9" fmla="*/ 103557 w 307975"/>
                  <a:gd name="connsiteY9" fmla="*/ 118409 h 169863"/>
                  <a:gd name="connsiteX10" fmla="*/ 113537 w 307975"/>
                  <a:gd name="connsiteY10" fmla="*/ 132669 h 169863"/>
                  <a:gd name="connsiteX11" fmla="*/ 112268 w 307975"/>
                  <a:gd name="connsiteY11" fmla="*/ 132877 h 169863"/>
                  <a:gd name="connsiteX12" fmla="*/ 57746 w 307975"/>
                  <a:gd name="connsiteY12" fmla="*/ 169863 h 169863"/>
                  <a:gd name="connsiteX13" fmla="*/ 0 w 307975"/>
                  <a:gd name="connsiteY13" fmla="*/ 76713 h 169863"/>
                  <a:gd name="connsiteX14" fmla="*/ 153988 w 307975"/>
                  <a:gd name="connsiteY14" fmla="*/ 0 h 16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975" h="169863">
                    <a:moveTo>
                      <a:pt x="153988" y="0"/>
                    </a:moveTo>
                    <a:cubicBezTo>
                      <a:pt x="258479" y="0"/>
                      <a:pt x="307975" y="76713"/>
                      <a:pt x="307975" y="76713"/>
                    </a:cubicBezTo>
                    <a:lnTo>
                      <a:pt x="250230" y="169863"/>
                    </a:lnTo>
                    <a:cubicBezTo>
                      <a:pt x="250230" y="169863"/>
                      <a:pt x="222732" y="126028"/>
                      <a:pt x="153988" y="126028"/>
                    </a:cubicBezTo>
                    <a:lnTo>
                      <a:pt x="143409" y="127764"/>
                    </a:lnTo>
                    <a:lnTo>
                      <a:pt x="135544" y="116527"/>
                    </a:lnTo>
                    <a:cubicBezTo>
                      <a:pt x="126537" y="103658"/>
                      <a:pt x="114527" y="86499"/>
                      <a:pt x="98514" y="63620"/>
                    </a:cubicBezTo>
                    <a:cubicBezTo>
                      <a:pt x="92795" y="57110"/>
                      <a:pt x="88056" y="54374"/>
                      <a:pt x="79150" y="58856"/>
                    </a:cubicBezTo>
                    <a:cubicBezTo>
                      <a:pt x="72614" y="64706"/>
                      <a:pt x="70816" y="73291"/>
                      <a:pt x="76535" y="79801"/>
                    </a:cubicBezTo>
                    <a:cubicBezTo>
                      <a:pt x="76535" y="79801"/>
                      <a:pt x="76535" y="79801"/>
                      <a:pt x="103557" y="118409"/>
                    </a:cubicBezTo>
                    <a:lnTo>
                      <a:pt x="113537" y="132669"/>
                    </a:lnTo>
                    <a:lnTo>
                      <a:pt x="112268" y="132877"/>
                    </a:lnTo>
                    <a:cubicBezTo>
                      <a:pt x="76307" y="145206"/>
                      <a:pt x="57746" y="169863"/>
                      <a:pt x="57746" y="169863"/>
                    </a:cubicBezTo>
                    <a:cubicBezTo>
                      <a:pt x="57746" y="169863"/>
                      <a:pt x="57746" y="169863"/>
                      <a:pt x="0" y="76713"/>
                    </a:cubicBezTo>
                    <a:cubicBezTo>
                      <a:pt x="0" y="76713"/>
                      <a:pt x="49496" y="0"/>
                      <a:pt x="1539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0AE1B61E-5532-4DDC-8339-B72F027132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15675">
                <a:off x="4557828" y="5300647"/>
                <a:ext cx="76200" cy="128588"/>
              </a:xfrm>
              <a:custGeom>
                <a:avLst/>
                <a:gdLst>
                  <a:gd name="T0" fmla="*/ 1 w 28"/>
                  <a:gd name="T1" fmla="*/ 41 h 47"/>
                  <a:gd name="T2" fmla="*/ 1 w 28"/>
                  <a:gd name="T3" fmla="*/ 41 h 47"/>
                  <a:gd name="T4" fmla="*/ 18 w 28"/>
                  <a:gd name="T5" fmla="*/ 4 h 47"/>
                  <a:gd name="T6" fmla="*/ 25 w 28"/>
                  <a:gd name="T7" fmla="*/ 1 h 47"/>
                  <a:gd name="T8" fmla="*/ 27 w 28"/>
                  <a:gd name="T9" fmla="*/ 8 h 47"/>
                  <a:gd name="T10" fmla="*/ 27 w 28"/>
                  <a:gd name="T11" fmla="*/ 8 h 47"/>
                  <a:gd name="T12" fmla="*/ 10 w 28"/>
                  <a:gd name="T13" fmla="*/ 45 h 47"/>
                  <a:gd name="T14" fmla="*/ 1 w 28"/>
                  <a:gd name="T15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7">
                    <a:moveTo>
                      <a:pt x="1" y="41"/>
                    </a:moveTo>
                    <a:cubicBezTo>
                      <a:pt x="1" y="41"/>
                      <a:pt x="1" y="41"/>
                      <a:pt x="1" y="4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1"/>
                      <a:pt x="22" y="0"/>
                      <a:pt x="25" y="1"/>
                    </a:cubicBezTo>
                    <a:cubicBezTo>
                      <a:pt x="28" y="3"/>
                      <a:pt x="28" y="5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7"/>
                      <a:pt x="0" y="44"/>
                      <a:pt x="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4738F5A3-8249-4264-967A-DC6AC4E7E396}"/>
              </a:ext>
            </a:extLst>
          </p:cNvPr>
          <p:cNvGrpSpPr/>
          <p:nvPr/>
        </p:nvGrpSpPr>
        <p:grpSpPr>
          <a:xfrm>
            <a:off x="584262" y="1082684"/>
            <a:ext cx="2341799" cy="2933691"/>
            <a:chOff x="584262" y="1082684"/>
            <a:chExt cx="2341799" cy="2933691"/>
          </a:xfrm>
        </p:grpSpPr>
        <p:sp>
          <p:nvSpPr>
            <p:cNvPr id="64" name="Rechthoek: afgeronde hoeken 63">
              <a:extLst>
                <a:ext uri="{FF2B5EF4-FFF2-40B4-BE49-F238E27FC236}">
                  <a16:creationId xmlns:a16="http://schemas.microsoft.com/office/drawing/2014/main" id="{78B7EBB4-4BFB-4B76-9AE2-A71F78DDD381}"/>
                </a:ext>
              </a:extLst>
            </p:cNvPr>
            <p:cNvSpPr/>
            <p:nvPr/>
          </p:nvSpPr>
          <p:spPr>
            <a:xfrm>
              <a:off x="584262" y="1082684"/>
              <a:ext cx="2341799" cy="2933691"/>
            </a:xfrm>
            <a:prstGeom prst="roundRect">
              <a:avLst>
                <a:gd name="adj" fmla="val 4633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852" tIns="80852" rIns="80852" bIns="80852" rtlCol="0" anchor="t"/>
            <a:lstStyle/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1000" b="1" dirty="0">
                <a:solidFill>
                  <a:srgbClr val="001965"/>
                </a:solidFill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br>
                <a:rPr lang="nl-NL" sz="1000" b="1" dirty="0">
                  <a:solidFill>
                    <a:srgbClr val="001965"/>
                  </a:solidFill>
                </a:rPr>
              </a:br>
              <a:r>
                <a:rPr lang="nl-NL" sz="1000" b="1" dirty="0">
                  <a:solidFill>
                    <a:srgbClr val="001965"/>
                  </a:solidFill>
                </a:rPr>
                <a:t>Effect op bloedglucose</a:t>
              </a:r>
              <a:br>
                <a:rPr lang="nl-NL" sz="1000" b="1" dirty="0">
                  <a:solidFill>
                    <a:srgbClr val="001965"/>
                  </a:solidFill>
                </a:rPr>
              </a:br>
              <a:endParaRPr lang="nl-NL" sz="1000" b="1" dirty="0">
                <a:solidFill>
                  <a:srgbClr val="001965"/>
                </a:solidFill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00" dirty="0" err="1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Stimulering</a:t>
              </a:r>
              <a:r>
                <a:rPr lang="en-GB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 van de </a:t>
              </a:r>
              <a:r>
                <a:rPr lang="en-GB" sz="1000" dirty="0" err="1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insulineafgifte</a:t>
              </a:r>
              <a:r>
                <a:rPr lang="en-GB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*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00" dirty="0" err="1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Remming</a:t>
              </a:r>
              <a:r>
                <a:rPr lang="en-GB" sz="1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 van de </a:t>
              </a:r>
              <a:r>
                <a:rPr lang="en-GB" sz="1000" dirty="0" err="1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glucagonafgifte</a:t>
              </a:r>
              <a:r>
                <a:rPr lang="en-GB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*</a:t>
              </a:r>
              <a:br>
                <a:rPr lang="en-GB" sz="10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</a:br>
              <a:endParaRPr lang="en-GB" sz="1000" baseline="30000" dirty="0">
                <a:solidFill>
                  <a:srgbClr val="001965"/>
                </a:solidFill>
                <a:ea typeface="ヒラギノ角ゴ ProN W3"/>
                <a:cs typeface="ヒラギノ角ゴ ProN W3"/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8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(* </a:t>
              </a:r>
              <a:r>
                <a:rPr lang="en-GB" sz="800" dirty="0" err="1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Beide</a:t>
              </a:r>
              <a:r>
                <a:rPr lang="en-GB" sz="8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 glucose-afhankelijk</a:t>
              </a:r>
              <a:r>
                <a:rPr lang="en-GB" sz="800" baseline="300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3</a:t>
              </a:r>
              <a:r>
                <a:rPr lang="en-GB" sz="800" dirty="0">
                  <a:solidFill>
                    <a:srgbClr val="001965"/>
                  </a:solidFill>
                  <a:ea typeface="ヒラギノ角ゴ ProN W3"/>
                  <a:cs typeface="ヒラギノ角ゴ ProN W3"/>
                </a:rPr>
                <a:t>)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n-GB" sz="800" dirty="0">
                <a:solidFill>
                  <a:srgbClr val="001965"/>
                </a:solidFill>
                <a:ea typeface="ヒラギノ角ゴ ProN W3"/>
                <a:cs typeface="ヒラギノ角ゴ ProN W3"/>
              </a:endParaRP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00" dirty="0">
                  <a:solidFill>
                    <a:srgbClr val="001965"/>
                  </a:solidFill>
                </a:rPr>
                <a:t>Remming glucose-</a:t>
              </a:r>
              <a:br>
                <a:rPr lang="nl-NL" sz="1000" dirty="0">
                  <a:solidFill>
                    <a:srgbClr val="001965"/>
                  </a:solidFill>
                </a:rPr>
              </a:br>
              <a:r>
                <a:rPr lang="nl-NL" sz="1000" dirty="0">
                  <a:solidFill>
                    <a:srgbClr val="001965"/>
                  </a:solidFill>
                </a:rPr>
                <a:t>productie door de lever</a:t>
              </a:r>
              <a:r>
                <a:rPr lang="nl-NL" sz="1000" baseline="30000" dirty="0">
                  <a:solidFill>
                    <a:srgbClr val="001965"/>
                  </a:solidFill>
                </a:rPr>
                <a:t>4</a:t>
              </a:r>
            </a:p>
            <a:p>
              <a:pPr algn="ctr" defTabSz="913058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en-GB" sz="800" dirty="0">
                <a:solidFill>
                  <a:srgbClr val="001965"/>
                </a:solidFill>
                <a:ea typeface="ヒラギノ角ゴ ProN W3"/>
                <a:cs typeface="ヒラギノ角ゴ ProN W3"/>
              </a:endParaRP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1828B18D-EF95-4D85-BD5F-0B011BB1C251}"/>
                </a:ext>
              </a:extLst>
            </p:cNvPr>
            <p:cNvGrpSpPr/>
            <p:nvPr/>
          </p:nvGrpSpPr>
          <p:grpSpPr>
            <a:xfrm>
              <a:off x="1624143" y="1316997"/>
              <a:ext cx="262037" cy="221627"/>
              <a:chOff x="6065949" y="846566"/>
              <a:chExt cx="856028" cy="714542"/>
            </a:xfrm>
            <a:solidFill>
              <a:schemeClr val="accent1"/>
            </a:solidFill>
          </p:grpSpPr>
          <p:sp>
            <p:nvSpPr>
              <p:cNvPr id="79" name="Vrije vorm: vorm 78">
                <a:extLst>
                  <a:ext uri="{FF2B5EF4-FFF2-40B4-BE49-F238E27FC236}">
                    <a16:creationId xmlns:a16="http://schemas.microsoft.com/office/drawing/2014/main" id="{A9F4A6AE-A337-4A37-8B6D-4FFC6D698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274" y="1033326"/>
                <a:ext cx="286703" cy="230463"/>
              </a:xfrm>
              <a:custGeom>
                <a:avLst/>
                <a:gdLst>
                  <a:gd name="connsiteX0" fmla="*/ 218109 w 286703"/>
                  <a:gd name="connsiteY0" fmla="*/ 55700 h 230463"/>
                  <a:gd name="connsiteX1" fmla="*/ 124880 w 286703"/>
                  <a:gd name="connsiteY1" fmla="*/ 85863 h 230463"/>
                  <a:gd name="connsiteX2" fmla="*/ 70039 w 286703"/>
                  <a:gd name="connsiteY2" fmla="*/ 129736 h 230463"/>
                  <a:gd name="connsiteX3" fmla="*/ 48102 w 286703"/>
                  <a:gd name="connsiteY3" fmla="*/ 176350 h 230463"/>
                  <a:gd name="connsiteX4" fmla="*/ 50844 w 286703"/>
                  <a:gd name="connsiteY4" fmla="*/ 192803 h 230463"/>
                  <a:gd name="connsiteX5" fmla="*/ 78265 w 286703"/>
                  <a:gd name="connsiteY5" fmla="*/ 206513 h 230463"/>
                  <a:gd name="connsiteX6" fmla="*/ 81007 w 286703"/>
                  <a:gd name="connsiteY6" fmla="*/ 206513 h 230463"/>
                  <a:gd name="connsiteX7" fmla="*/ 91975 w 286703"/>
                  <a:gd name="connsiteY7" fmla="*/ 192803 h 230463"/>
                  <a:gd name="connsiteX8" fmla="*/ 81007 w 286703"/>
                  <a:gd name="connsiteY8" fmla="*/ 181835 h 230463"/>
                  <a:gd name="connsiteX9" fmla="*/ 72781 w 286703"/>
                  <a:gd name="connsiteY9" fmla="*/ 179093 h 230463"/>
                  <a:gd name="connsiteX10" fmla="*/ 72781 w 286703"/>
                  <a:gd name="connsiteY10" fmla="*/ 176350 h 230463"/>
                  <a:gd name="connsiteX11" fmla="*/ 89233 w 286703"/>
                  <a:gd name="connsiteY11" fmla="*/ 146188 h 230463"/>
                  <a:gd name="connsiteX12" fmla="*/ 138590 w 286703"/>
                  <a:gd name="connsiteY12" fmla="*/ 107799 h 230463"/>
                  <a:gd name="connsiteX13" fmla="*/ 218109 w 286703"/>
                  <a:gd name="connsiteY13" fmla="*/ 77636 h 230463"/>
                  <a:gd name="connsiteX14" fmla="*/ 234562 w 286703"/>
                  <a:gd name="connsiteY14" fmla="*/ 83121 h 230463"/>
                  <a:gd name="connsiteX15" fmla="*/ 231820 w 286703"/>
                  <a:gd name="connsiteY15" fmla="*/ 88605 h 230463"/>
                  <a:gd name="connsiteX16" fmla="*/ 237304 w 286703"/>
                  <a:gd name="connsiteY16" fmla="*/ 105057 h 230463"/>
                  <a:gd name="connsiteX17" fmla="*/ 253756 w 286703"/>
                  <a:gd name="connsiteY17" fmla="*/ 102315 h 230463"/>
                  <a:gd name="connsiteX18" fmla="*/ 259240 w 286703"/>
                  <a:gd name="connsiteY18" fmla="*/ 83121 h 230463"/>
                  <a:gd name="connsiteX19" fmla="*/ 253756 w 286703"/>
                  <a:gd name="connsiteY19" fmla="*/ 69410 h 230463"/>
                  <a:gd name="connsiteX20" fmla="*/ 218109 w 286703"/>
                  <a:gd name="connsiteY20" fmla="*/ 55700 h 230463"/>
                  <a:gd name="connsiteX21" fmla="*/ 203388 w 286703"/>
                  <a:gd name="connsiteY21" fmla="*/ 0 h 230463"/>
                  <a:gd name="connsiteX22" fmla="*/ 277832 w 286703"/>
                  <a:gd name="connsiteY22" fmla="*/ 32923 h 230463"/>
                  <a:gd name="connsiteX23" fmla="*/ 192753 w 286703"/>
                  <a:gd name="connsiteY23" fmla="*/ 197540 h 230463"/>
                  <a:gd name="connsiteX24" fmla="*/ 8872 w 286703"/>
                  <a:gd name="connsiteY24" fmla="*/ 197540 h 230463"/>
                  <a:gd name="connsiteX25" fmla="*/ 167 w 286703"/>
                  <a:gd name="connsiteY25" fmla="*/ 158701 h 230463"/>
                  <a:gd name="connsiteX26" fmla="*/ 11171 w 286703"/>
                  <a:gd name="connsiteY26" fmla="*/ 122368 h 230463"/>
                  <a:gd name="connsiteX27" fmla="*/ 55800 w 286703"/>
                  <a:gd name="connsiteY27" fmla="*/ 109482 h 230463"/>
                  <a:gd name="connsiteX28" fmla="*/ 109476 w 286703"/>
                  <a:gd name="connsiteY28" fmla="*/ 27111 h 230463"/>
                  <a:gd name="connsiteX29" fmla="*/ 109455 w 286703"/>
                  <a:gd name="connsiteY29" fmla="*/ 26103 h 230463"/>
                  <a:gd name="connsiteX30" fmla="*/ 150085 w 286703"/>
                  <a:gd name="connsiteY30" fmla="*/ 8231 h 230463"/>
                  <a:gd name="connsiteX31" fmla="*/ 203388 w 286703"/>
                  <a:gd name="connsiteY31" fmla="*/ 0 h 230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6703" h="230463">
                    <a:moveTo>
                      <a:pt x="218109" y="55700"/>
                    </a:moveTo>
                    <a:cubicBezTo>
                      <a:pt x="193431" y="55700"/>
                      <a:pt x="160526" y="66668"/>
                      <a:pt x="124880" y="85863"/>
                    </a:cubicBezTo>
                    <a:cubicBezTo>
                      <a:pt x="102943" y="99573"/>
                      <a:pt x="83749" y="116025"/>
                      <a:pt x="70039" y="129736"/>
                    </a:cubicBezTo>
                    <a:cubicBezTo>
                      <a:pt x="56328" y="146188"/>
                      <a:pt x="48102" y="159898"/>
                      <a:pt x="48102" y="176350"/>
                    </a:cubicBezTo>
                    <a:cubicBezTo>
                      <a:pt x="48102" y="181835"/>
                      <a:pt x="48102" y="187319"/>
                      <a:pt x="50844" y="192803"/>
                    </a:cubicBezTo>
                    <a:cubicBezTo>
                      <a:pt x="56328" y="198287"/>
                      <a:pt x="67297" y="206513"/>
                      <a:pt x="78265" y="206513"/>
                    </a:cubicBezTo>
                    <a:cubicBezTo>
                      <a:pt x="78265" y="206513"/>
                      <a:pt x="78265" y="206513"/>
                      <a:pt x="81007" y="206513"/>
                    </a:cubicBezTo>
                    <a:cubicBezTo>
                      <a:pt x="86491" y="206513"/>
                      <a:pt x="91975" y="201029"/>
                      <a:pt x="91975" y="192803"/>
                    </a:cubicBezTo>
                    <a:cubicBezTo>
                      <a:pt x="91975" y="187319"/>
                      <a:pt x="86491" y="181835"/>
                      <a:pt x="81007" y="181835"/>
                    </a:cubicBezTo>
                    <a:cubicBezTo>
                      <a:pt x="72781" y="181835"/>
                      <a:pt x="72781" y="179093"/>
                      <a:pt x="72781" y="179093"/>
                    </a:cubicBezTo>
                    <a:cubicBezTo>
                      <a:pt x="72781" y="179093"/>
                      <a:pt x="72781" y="179093"/>
                      <a:pt x="72781" y="176350"/>
                    </a:cubicBezTo>
                    <a:cubicBezTo>
                      <a:pt x="72781" y="170866"/>
                      <a:pt x="78265" y="159898"/>
                      <a:pt x="89233" y="146188"/>
                    </a:cubicBezTo>
                    <a:cubicBezTo>
                      <a:pt x="100201" y="135220"/>
                      <a:pt x="119396" y="118767"/>
                      <a:pt x="138590" y="107799"/>
                    </a:cubicBezTo>
                    <a:cubicBezTo>
                      <a:pt x="168753" y="88605"/>
                      <a:pt x="201657" y="77636"/>
                      <a:pt x="218109" y="77636"/>
                    </a:cubicBezTo>
                    <a:cubicBezTo>
                      <a:pt x="229078" y="77636"/>
                      <a:pt x="231820" y="83121"/>
                      <a:pt x="234562" y="83121"/>
                    </a:cubicBezTo>
                    <a:cubicBezTo>
                      <a:pt x="234562" y="85863"/>
                      <a:pt x="234562" y="85863"/>
                      <a:pt x="231820" y="88605"/>
                    </a:cubicBezTo>
                    <a:cubicBezTo>
                      <a:pt x="229078" y="96831"/>
                      <a:pt x="231820" y="102315"/>
                      <a:pt x="237304" y="105057"/>
                    </a:cubicBezTo>
                    <a:cubicBezTo>
                      <a:pt x="242788" y="110541"/>
                      <a:pt x="251014" y="107799"/>
                      <a:pt x="253756" y="102315"/>
                    </a:cubicBezTo>
                    <a:cubicBezTo>
                      <a:pt x="256498" y="94089"/>
                      <a:pt x="259240" y="88605"/>
                      <a:pt x="259240" y="83121"/>
                    </a:cubicBezTo>
                    <a:cubicBezTo>
                      <a:pt x="259240" y="77636"/>
                      <a:pt x="256498" y="74894"/>
                      <a:pt x="253756" y="69410"/>
                    </a:cubicBezTo>
                    <a:cubicBezTo>
                      <a:pt x="245530" y="58442"/>
                      <a:pt x="231820" y="55700"/>
                      <a:pt x="218109" y="55700"/>
                    </a:cubicBezTo>
                    <a:close/>
                    <a:moveTo>
                      <a:pt x="203388" y="0"/>
                    </a:moveTo>
                    <a:cubicBezTo>
                      <a:pt x="236665" y="0"/>
                      <a:pt x="264110" y="10974"/>
                      <a:pt x="277832" y="32923"/>
                    </a:cubicBezTo>
                    <a:cubicBezTo>
                      <a:pt x="305277" y="79565"/>
                      <a:pt x="266854" y="150899"/>
                      <a:pt x="192753" y="197540"/>
                    </a:cubicBezTo>
                    <a:cubicBezTo>
                      <a:pt x="118652" y="241438"/>
                      <a:pt x="36317" y="241438"/>
                      <a:pt x="8872" y="197540"/>
                    </a:cubicBezTo>
                    <a:cubicBezTo>
                      <a:pt x="2011" y="185880"/>
                      <a:pt x="-734" y="172676"/>
                      <a:pt x="167" y="158701"/>
                    </a:cubicBezTo>
                    <a:lnTo>
                      <a:pt x="11171" y="122368"/>
                    </a:lnTo>
                    <a:lnTo>
                      <a:pt x="55800" y="109482"/>
                    </a:lnTo>
                    <a:cubicBezTo>
                      <a:pt x="85450" y="92364"/>
                      <a:pt x="103791" y="62139"/>
                      <a:pt x="109476" y="27111"/>
                    </a:cubicBezTo>
                    <a:lnTo>
                      <a:pt x="109455" y="26103"/>
                    </a:lnTo>
                    <a:lnTo>
                      <a:pt x="150085" y="8231"/>
                    </a:lnTo>
                    <a:cubicBezTo>
                      <a:pt x="168653" y="2744"/>
                      <a:pt x="186750" y="0"/>
                      <a:pt x="2033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Vrije vorm: vorm 81">
                <a:extLst>
                  <a:ext uri="{FF2B5EF4-FFF2-40B4-BE49-F238E27FC236}">
                    <a16:creationId xmlns:a16="http://schemas.microsoft.com/office/drawing/2014/main" id="{A0F1C71D-8C74-4388-9AD9-DCED932EC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773" y="889325"/>
                <a:ext cx="198679" cy="243826"/>
              </a:xfrm>
              <a:custGeom>
                <a:avLst/>
                <a:gdLst>
                  <a:gd name="connsiteX0" fmla="*/ 76718 w 198679"/>
                  <a:gd name="connsiteY0" fmla="*/ 25076 h 243826"/>
                  <a:gd name="connsiteX1" fmla="*/ 62993 w 198679"/>
                  <a:gd name="connsiteY1" fmla="*/ 27842 h 243826"/>
                  <a:gd name="connsiteX2" fmla="*/ 43777 w 198679"/>
                  <a:gd name="connsiteY2" fmla="*/ 69334 h 243826"/>
                  <a:gd name="connsiteX3" fmla="*/ 65738 w 198679"/>
                  <a:gd name="connsiteY3" fmla="*/ 141252 h 243826"/>
                  <a:gd name="connsiteX4" fmla="*/ 145345 w 198679"/>
                  <a:gd name="connsiteY4" fmla="*/ 207639 h 243826"/>
                  <a:gd name="connsiteX5" fmla="*/ 159070 w 198679"/>
                  <a:gd name="connsiteY5" fmla="*/ 204873 h 243826"/>
                  <a:gd name="connsiteX6" fmla="*/ 175540 w 198679"/>
                  <a:gd name="connsiteY6" fmla="*/ 179978 h 243826"/>
                  <a:gd name="connsiteX7" fmla="*/ 164560 w 198679"/>
                  <a:gd name="connsiteY7" fmla="*/ 166147 h 243826"/>
                  <a:gd name="connsiteX8" fmla="*/ 150835 w 198679"/>
                  <a:gd name="connsiteY8" fmla="*/ 177212 h 243826"/>
                  <a:gd name="connsiteX9" fmla="*/ 148090 w 198679"/>
                  <a:gd name="connsiteY9" fmla="*/ 182744 h 243826"/>
                  <a:gd name="connsiteX10" fmla="*/ 145345 w 198679"/>
                  <a:gd name="connsiteY10" fmla="*/ 182744 h 243826"/>
                  <a:gd name="connsiteX11" fmla="*/ 87698 w 198679"/>
                  <a:gd name="connsiteY11" fmla="*/ 130188 h 243826"/>
                  <a:gd name="connsiteX12" fmla="*/ 68483 w 198679"/>
                  <a:gd name="connsiteY12" fmla="*/ 69334 h 243826"/>
                  <a:gd name="connsiteX13" fmla="*/ 73973 w 198679"/>
                  <a:gd name="connsiteY13" fmla="*/ 49971 h 243826"/>
                  <a:gd name="connsiteX14" fmla="*/ 76718 w 198679"/>
                  <a:gd name="connsiteY14" fmla="*/ 49971 h 243826"/>
                  <a:gd name="connsiteX15" fmla="*/ 82208 w 198679"/>
                  <a:gd name="connsiteY15" fmla="*/ 49971 h 243826"/>
                  <a:gd name="connsiteX16" fmla="*/ 95933 w 198679"/>
                  <a:gd name="connsiteY16" fmla="*/ 44439 h 243826"/>
                  <a:gd name="connsiteX17" fmla="*/ 90443 w 198679"/>
                  <a:gd name="connsiteY17" fmla="*/ 27842 h 243826"/>
                  <a:gd name="connsiteX18" fmla="*/ 76718 w 198679"/>
                  <a:gd name="connsiteY18" fmla="*/ 25076 h 243826"/>
                  <a:gd name="connsiteX19" fmla="*/ 74254 w 198679"/>
                  <a:gd name="connsiteY19" fmla="*/ 29 h 243826"/>
                  <a:gd name="connsiteX20" fmla="*/ 176314 w 198679"/>
                  <a:gd name="connsiteY20" fmla="*/ 77718 h 243826"/>
                  <a:gd name="connsiteX21" fmla="*/ 159820 w 198679"/>
                  <a:gd name="connsiteY21" fmla="*/ 235166 h 243826"/>
                  <a:gd name="connsiteX22" fmla="*/ 22365 w 198679"/>
                  <a:gd name="connsiteY22" fmla="*/ 166110 h 243826"/>
                  <a:gd name="connsiteX23" fmla="*/ 38860 w 198679"/>
                  <a:gd name="connsiteY23" fmla="*/ 8661 h 243826"/>
                  <a:gd name="connsiteX24" fmla="*/ 74254 w 198679"/>
                  <a:gd name="connsiteY24" fmla="*/ 29 h 24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679" h="243826">
                    <a:moveTo>
                      <a:pt x="76718" y="25076"/>
                    </a:moveTo>
                    <a:cubicBezTo>
                      <a:pt x="71228" y="25076"/>
                      <a:pt x="65738" y="25076"/>
                      <a:pt x="62993" y="27842"/>
                    </a:cubicBezTo>
                    <a:cubicBezTo>
                      <a:pt x="49267" y="36140"/>
                      <a:pt x="43777" y="52737"/>
                      <a:pt x="43777" y="69334"/>
                    </a:cubicBezTo>
                    <a:cubicBezTo>
                      <a:pt x="43777" y="88696"/>
                      <a:pt x="52012" y="116358"/>
                      <a:pt x="65738" y="141252"/>
                    </a:cubicBezTo>
                    <a:cubicBezTo>
                      <a:pt x="87698" y="179978"/>
                      <a:pt x="115149" y="207639"/>
                      <a:pt x="145345" y="207639"/>
                    </a:cubicBezTo>
                    <a:cubicBezTo>
                      <a:pt x="150835" y="207639"/>
                      <a:pt x="156325" y="207639"/>
                      <a:pt x="159070" y="204873"/>
                    </a:cubicBezTo>
                    <a:cubicBezTo>
                      <a:pt x="167305" y="202107"/>
                      <a:pt x="175540" y="191042"/>
                      <a:pt x="175540" y="179978"/>
                    </a:cubicBezTo>
                    <a:cubicBezTo>
                      <a:pt x="175540" y="171680"/>
                      <a:pt x="172795" y="166147"/>
                      <a:pt x="164560" y="166147"/>
                    </a:cubicBezTo>
                    <a:cubicBezTo>
                      <a:pt x="159070" y="166147"/>
                      <a:pt x="150835" y="168914"/>
                      <a:pt x="150835" y="177212"/>
                    </a:cubicBezTo>
                    <a:cubicBezTo>
                      <a:pt x="150835" y="182744"/>
                      <a:pt x="150835" y="182744"/>
                      <a:pt x="148090" y="182744"/>
                    </a:cubicBezTo>
                    <a:cubicBezTo>
                      <a:pt x="148090" y="182744"/>
                      <a:pt x="145345" y="182744"/>
                      <a:pt x="145345" y="182744"/>
                    </a:cubicBezTo>
                    <a:cubicBezTo>
                      <a:pt x="134364" y="185510"/>
                      <a:pt x="104169" y="163381"/>
                      <a:pt x="87698" y="130188"/>
                    </a:cubicBezTo>
                    <a:cubicBezTo>
                      <a:pt x="73973" y="108059"/>
                      <a:pt x="68483" y="83164"/>
                      <a:pt x="68483" y="69334"/>
                    </a:cubicBezTo>
                    <a:cubicBezTo>
                      <a:pt x="68483" y="55503"/>
                      <a:pt x="71228" y="49971"/>
                      <a:pt x="73973" y="49971"/>
                    </a:cubicBezTo>
                    <a:cubicBezTo>
                      <a:pt x="73973" y="49971"/>
                      <a:pt x="76718" y="49971"/>
                      <a:pt x="76718" y="49971"/>
                    </a:cubicBezTo>
                    <a:cubicBezTo>
                      <a:pt x="76718" y="49971"/>
                      <a:pt x="79463" y="49971"/>
                      <a:pt x="82208" y="49971"/>
                    </a:cubicBezTo>
                    <a:cubicBezTo>
                      <a:pt x="87698" y="52737"/>
                      <a:pt x="93188" y="49971"/>
                      <a:pt x="95933" y="44439"/>
                    </a:cubicBezTo>
                    <a:cubicBezTo>
                      <a:pt x="101424" y="38907"/>
                      <a:pt x="98678" y="30608"/>
                      <a:pt x="90443" y="27842"/>
                    </a:cubicBezTo>
                    <a:cubicBezTo>
                      <a:pt x="87698" y="25076"/>
                      <a:pt x="82208" y="25076"/>
                      <a:pt x="76718" y="25076"/>
                    </a:cubicBezTo>
                    <a:close/>
                    <a:moveTo>
                      <a:pt x="74254" y="29"/>
                    </a:moveTo>
                    <a:cubicBezTo>
                      <a:pt x="111367" y="1065"/>
                      <a:pt x="151573" y="30069"/>
                      <a:pt x="176314" y="77718"/>
                    </a:cubicBezTo>
                    <a:cubicBezTo>
                      <a:pt x="212052" y="138487"/>
                      <a:pt x="203805" y="210306"/>
                      <a:pt x="159820" y="235166"/>
                    </a:cubicBezTo>
                    <a:cubicBezTo>
                      <a:pt x="115834" y="260026"/>
                      <a:pt x="55354" y="229641"/>
                      <a:pt x="22365" y="166110"/>
                    </a:cubicBezTo>
                    <a:cubicBezTo>
                      <a:pt x="-13373" y="105340"/>
                      <a:pt x="-5125" y="33522"/>
                      <a:pt x="38860" y="8661"/>
                    </a:cubicBezTo>
                    <a:cubicBezTo>
                      <a:pt x="49856" y="2446"/>
                      <a:pt x="61883" y="-316"/>
                      <a:pt x="7425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3CC4A781-2057-47D4-AE4D-53A6DF538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201" y="1374180"/>
                <a:ext cx="197123" cy="186928"/>
              </a:xfrm>
              <a:custGeom>
                <a:avLst/>
                <a:gdLst>
                  <a:gd name="connsiteX0" fmla="*/ 145188 w 197123"/>
                  <a:gd name="connsiteY0" fmla="*/ 32346 h 186928"/>
                  <a:gd name="connsiteX1" fmla="*/ 76102 w 197123"/>
                  <a:gd name="connsiteY1" fmla="*/ 62905 h 186928"/>
                  <a:gd name="connsiteX2" fmla="*/ 31887 w 197123"/>
                  <a:gd name="connsiteY2" fmla="*/ 132359 h 186928"/>
                  <a:gd name="connsiteX3" fmla="*/ 37414 w 197123"/>
                  <a:gd name="connsiteY3" fmla="*/ 154584 h 186928"/>
                  <a:gd name="connsiteX4" fmla="*/ 59522 w 197123"/>
                  <a:gd name="connsiteY4" fmla="*/ 165696 h 186928"/>
                  <a:gd name="connsiteX5" fmla="*/ 62285 w 197123"/>
                  <a:gd name="connsiteY5" fmla="*/ 165696 h 186928"/>
                  <a:gd name="connsiteX6" fmla="*/ 73339 w 197123"/>
                  <a:gd name="connsiteY6" fmla="*/ 151805 h 186928"/>
                  <a:gd name="connsiteX7" fmla="*/ 62285 w 197123"/>
                  <a:gd name="connsiteY7" fmla="*/ 140693 h 186928"/>
                  <a:gd name="connsiteX8" fmla="*/ 59522 w 197123"/>
                  <a:gd name="connsiteY8" fmla="*/ 140693 h 186928"/>
                  <a:gd name="connsiteX9" fmla="*/ 56758 w 197123"/>
                  <a:gd name="connsiteY9" fmla="*/ 137915 h 186928"/>
                  <a:gd name="connsiteX10" fmla="*/ 56758 w 197123"/>
                  <a:gd name="connsiteY10" fmla="*/ 132359 h 186928"/>
                  <a:gd name="connsiteX11" fmla="*/ 92683 w 197123"/>
                  <a:gd name="connsiteY11" fmla="*/ 82352 h 186928"/>
                  <a:gd name="connsiteX12" fmla="*/ 145188 w 197123"/>
                  <a:gd name="connsiteY12" fmla="*/ 57349 h 186928"/>
                  <a:gd name="connsiteX13" fmla="*/ 156241 w 197123"/>
                  <a:gd name="connsiteY13" fmla="*/ 60127 h 186928"/>
                  <a:gd name="connsiteX14" fmla="*/ 156241 w 197123"/>
                  <a:gd name="connsiteY14" fmla="*/ 62905 h 186928"/>
                  <a:gd name="connsiteX15" fmla="*/ 156241 w 197123"/>
                  <a:gd name="connsiteY15" fmla="*/ 65684 h 186928"/>
                  <a:gd name="connsiteX16" fmla="*/ 164532 w 197123"/>
                  <a:gd name="connsiteY16" fmla="*/ 79574 h 186928"/>
                  <a:gd name="connsiteX17" fmla="*/ 181112 w 197123"/>
                  <a:gd name="connsiteY17" fmla="*/ 71240 h 186928"/>
                  <a:gd name="connsiteX18" fmla="*/ 181112 w 197123"/>
                  <a:gd name="connsiteY18" fmla="*/ 62905 h 186928"/>
                  <a:gd name="connsiteX19" fmla="*/ 175585 w 197123"/>
                  <a:gd name="connsiteY19" fmla="*/ 46237 h 186928"/>
                  <a:gd name="connsiteX20" fmla="*/ 145188 w 197123"/>
                  <a:gd name="connsiteY20" fmla="*/ 32346 h 186928"/>
                  <a:gd name="connsiteX21" fmla="*/ 123647 w 197123"/>
                  <a:gd name="connsiteY21" fmla="*/ 86 h 186928"/>
                  <a:gd name="connsiteX22" fmla="*/ 183783 w 197123"/>
                  <a:gd name="connsiteY22" fmla="*/ 25056 h 186928"/>
                  <a:gd name="connsiteX23" fmla="*/ 148045 w 197123"/>
                  <a:gd name="connsiteY23" fmla="*/ 156401 h 186928"/>
                  <a:gd name="connsiteX24" fmla="*/ 13340 w 197123"/>
                  <a:gd name="connsiteY24" fmla="*/ 161873 h 186928"/>
                  <a:gd name="connsiteX25" fmla="*/ 49078 w 197123"/>
                  <a:gd name="connsiteY25" fmla="*/ 30528 h 186928"/>
                  <a:gd name="connsiteX26" fmla="*/ 123647 w 197123"/>
                  <a:gd name="connsiteY26" fmla="*/ 86 h 186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7123" h="186928">
                    <a:moveTo>
                      <a:pt x="145188" y="32346"/>
                    </a:moveTo>
                    <a:cubicBezTo>
                      <a:pt x="125844" y="32346"/>
                      <a:pt x="100973" y="43459"/>
                      <a:pt x="76102" y="62905"/>
                    </a:cubicBezTo>
                    <a:cubicBezTo>
                      <a:pt x="48468" y="85130"/>
                      <a:pt x="31887" y="110134"/>
                      <a:pt x="31887" y="132359"/>
                    </a:cubicBezTo>
                    <a:cubicBezTo>
                      <a:pt x="31887" y="140693"/>
                      <a:pt x="31887" y="146249"/>
                      <a:pt x="37414" y="154584"/>
                    </a:cubicBezTo>
                    <a:cubicBezTo>
                      <a:pt x="40178" y="160140"/>
                      <a:pt x="48468" y="165696"/>
                      <a:pt x="59522" y="165696"/>
                    </a:cubicBezTo>
                    <a:cubicBezTo>
                      <a:pt x="59522" y="165696"/>
                      <a:pt x="62285" y="165696"/>
                      <a:pt x="62285" y="165696"/>
                    </a:cubicBezTo>
                    <a:cubicBezTo>
                      <a:pt x="67812" y="165696"/>
                      <a:pt x="73339" y="160140"/>
                      <a:pt x="73339" y="151805"/>
                    </a:cubicBezTo>
                    <a:cubicBezTo>
                      <a:pt x="73339" y="146249"/>
                      <a:pt x="67812" y="140693"/>
                      <a:pt x="62285" y="140693"/>
                    </a:cubicBezTo>
                    <a:cubicBezTo>
                      <a:pt x="62285" y="140693"/>
                      <a:pt x="59522" y="140693"/>
                      <a:pt x="59522" y="140693"/>
                    </a:cubicBezTo>
                    <a:cubicBezTo>
                      <a:pt x="56758" y="140693"/>
                      <a:pt x="56758" y="137915"/>
                      <a:pt x="56758" y="137915"/>
                    </a:cubicBezTo>
                    <a:cubicBezTo>
                      <a:pt x="56758" y="137915"/>
                      <a:pt x="56758" y="135137"/>
                      <a:pt x="56758" y="132359"/>
                    </a:cubicBezTo>
                    <a:cubicBezTo>
                      <a:pt x="53995" y="124024"/>
                      <a:pt x="67812" y="99021"/>
                      <a:pt x="92683" y="82352"/>
                    </a:cubicBezTo>
                    <a:cubicBezTo>
                      <a:pt x="112027" y="65684"/>
                      <a:pt x="134134" y="57349"/>
                      <a:pt x="145188" y="57349"/>
                    </a:cubicBezTo>
                    <a:cubicBezTo>
                      <a:pt x="153478" y="57349"/>
                      <a:pt x="156241" y="60127"/>
                      <a:pt x="156241" y="60127"/>
                    </a:cubicBezTo>
                    <a:cubicBezTo>
                      <a:pt x="156241" y="62905"/>
                      <a:pt x="156241" y="62905"/>
                      <a:pt x="156241" y="62905"/>
                    </a:cubicBezTo>
                    <a:cubicBezTo>
                      <a:pt x="156241" y="62905"/>
                      <a:pt x="156241" y="62905"/>
                      <a:pt x="156241" y="65684"/>
                    </a:cubicBezTo>
                    <a:cubicBezTo>
                      <a:pt x="153478" y="71240"/>
                      <a:pt x="159005" y="79574"/>
                      <a:pt x="164532" y="79574"/>
                    </a:cubicBezTo>
                    <a:cubicBezTo>
                      <a:pt x="170059" y="82352"/>
                      <a:pt x="178349" y="79574"/>
                      <a:pt x="181112" y="71240"/>
                    </a:cubicBezTo>
                    <a:cubicBezTo>
                      <a:pt x="181112" y="68462"/>
                      <a:pt x="181112" y="65684"/>
                      <a:pt x="181112" y="62905"/>
                    </a:cubicBezTo>
                    <a:cubicBezTo>
                      <a:pt x="181112" y="54571"/>
                      <a:pt x="178349" y="49015"/>
                      <a:pt x="175585" y="46237"/>
                    </a:cubicBezTo>
                    <a:cubicBezTo>
                      <a:pt x="167295" y="35124"/>
                      <a:pt x="156241" y="32346"/>
                      <a:pt x="145188" y="32346"/>
                    </a:cubicBezTo>
                    <a:close/>
                    <a:moveTo>
                      <a:pt x="123647" y="86"/>
                    </a:moveTo>
                    <a:cubicBezTo>
                      <a:pt x="148045" y="-940"/>
                      <a:pt x="170038" y="7269"/>
                      <a:pt x="183783" y="25056"/>
                    </a:cubicBezTo>
                    <a:cubicBezTo>
                      <a:pt x="211274" y="60628"/>
                      <a:pt x="194780" y="120828"/>
                      <a:pt x="148045" y="156401"/>
                    </a:cubicBezTo>
                    <a:cubicBezTo>
                      <a:pt x="101311" y="194710"/>
                      <a:pt x="40831" y="197446"/>
                      <a:pt x="13340" y="161873"/>
                    </a:cubicBezTo>
                    <a:cubicBezTo>
                      <a:pt x="-14151" y="126301"/>
                      <a:pt x="2344" y="66101"/>
                      <a:pt x="49078" y="30528"/>
                    </a:cubicBezTo>
                    <a:cubicBezTo>
                      <a:pt x="72446" y="11374"/>
                      <a:pt x="99249" y="1113"/>
                      <a:pt x="123647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Vrije vorm: vorm 83">
                <a:extLst>
                  <a:ext uri="{FF2B5EF4-FFF2-40B4-BE49-F238E27FC236}">
                    <a16:creationId xmlns:a16="http://schemas.microsoft.com/office/drawing/2014/main" id="{4EDBB7AA-C3B7-4C38-8139-69640F20D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165" y="1179718"/>
                <a:ext cx="214495" cy="230121"/>
              </a:xfrm>
              <a:custGeom>
                <a:avLst/>
                <a:gdLst>
                  <a:gd name="connsiteX0" fmla="*/ 204121 w 214495"/>
                  <a:gd name="connsiteY0" fmla="*/ 0 h 230121"/>
                  <a:gd name="connsiteX1" fmla="*/ 214495 w 214495"/>
                  <a:gd name="connsiteY1" fmla="*/ 1840 h 230121"/>
                  <a:gd name="connsiteX2" fmla="*/ 202794 w 214495"/>
                  <a:gd name="connsiteY2" fmla="*/ 31337 h 230121"/>
                  <a:gd name="connsiteX3" fmla="*/ 199729 w 214495"/>
                  <a:gd name="connsiteY3" fmla="*/ 57144 h 230121"/>
                  <a:gd name="connsiteX4" fmla="*/ 175276 w 214495"/>
                  <a:gd name="connsiteY4" fmla="*/ 61737 h 230121"/>
                  <a:gd name="connsiteX5" fmla="*/ 124653 w 214495"/>
                  <a:gd name="connsiteY5" fmla="*/ 84250 h 230121"/>
                  <a:gd name="connsiteX6" fmla="*/ 69926 w 214495"/>
                  <a:gd name="connsiteY6" fmla="*/ 131356 h 230121"/>
                  <a:gd name="connsiteX7" fmla="*/ 48035 w 214495"/>
                  <a:gd name="connsiteY7" fmla="*/ 175690 h 230121"/>
                  <a:gd name="connsiteX8" fmla="*/ 50772 w 214495"/>
                  <a:gd name="connsiteY8" fmla="*/ 192316 h 230121"/>
                  <a:gd name="connsiteX9" fmla="*/ 78135 w 214495"/>
                  <a:gd name="connsiteY9" fmla="*/ 206170 h 230121"/>
                  <a:gd name="connsiteX10" fmla="*/ 91817 w 214495"/>
                  <a:gd name="connsiteY10" fmla="*/ 195086 h 230121"/>
                  <a:gd name="connsiteX11" fmla="*/ 78135 w 214495"/>
                  <a:gd name="connsiteY11" fmla="*/ 181232 h 230121"/>
                  <a:gd name="connsiteX12" fmla="*/ 72662 w 214495"/>
                  <a:gd name="connsiteY12" fmla="*/ 178461 h 230121"/>
                  <a:gd name="connsiteX13" fmla="*/ 72662 w 214495"/>
                  <a:gd name="connsiteY13" fmla="*/ 175690 h 230121"/>
                  <a:gd name="connsiteX14" fmla="*/ 89081 w 214495"/>
                  <a:gd name="connsiteY14" fmla="*/ 147981 h 230121"/>
                  <a:gd name="connsiteX15" fmla="*/ 138335 w 214495"/>
                  <a:gd name="connsiteY15" fmla="*/ 106417 h 230121"/>
                  <a:gd name="connsiteX16" fmla="*/ 182117 w 214495"/>
                  <a:gd name="connsiteY16" fmla="*/ 85289 h 230121"/>
                  <a:gd name="connsiteX17" fmla="*/ 196707 w 214495"/>
                  <a:gd name="connsiteY17" fmla="*/ 82590 h 230121"/>
                  <a:gd name="connsiteX18" fmla="*/ 193247 w 214495"/>
                  <a:gd name="connsiteY18" fmla="*/ 111714 h 230121"/>
                  <a:gd name="connsiteX19" fmla="*/ 202300 w 214495"/>
                  <a:gd name="connsiteY19" fmla="*/ 187929 h 230121"/>
                  <a:gd name="connsiteX20" fmla="*/ 190693 w 214495"/>
                  <a:gd name="connsiteY20" fmla="*/ 197198 h 230121"/>
                  <a:gd name="connsiteX21" fmla="*/ 8904 w 214495"/>
                  <a:gd name="connsiteY21" fmla="*/ 197198 h 230121"/>
                  <a:gd name="connsiteX22" fmla="*/ 94290 w 214495"/>
                  <a:gd name="connsiteY22" fmla="*/ 35325 h 230121"/>
                  <a:gd name="connsiteX23" fmla="*/ 204121 w 214495"/>
                  <a:gd name="connsiteY23" fmla="*/ 0 h 23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495" h="230121">
                    <a:moveTo>
                      <a:pt x="204121" y="0"/>
                    </a:moveTo>
                    <a:lnTo>
                      <a:pt x="214495" y="1840"/>
                    </a:lnTo>
                    <a:lnTo>
                      <a:pt x="202794" y="31337"/>
                    </a:lnTo>
                    <a:lnTo>
                      <a:pt x="199729" y="57144"/>
                    </a:lnTo>
                    <a:lnTo>
                      <a:pt x="175276" y="61737"/>
                    </a:lnTo>
                    <a:cubicBezTo>
                      <a:pt x="159542" y="66932"/>
                      <a:pt x="142440" y="74552"/>
                      <a:pt x="124653" y="84250"/>
                    </a:cubicBezTo>
                    <a:cubicBezTo>
                      <a:pt x="102762" y="98105"/>
                      <a:pt x="83608" y="114730"/>
                      <a:pt x="69926" y="131356"/>
                    </a:cubicBezTo>
                    <a:cubicBezTo>
                      <a:pt x="56244" y="145210"/>
                      <a:pt x="48035" y="161836"/>
                      <a:pt x="48035" y="175690"/>
                    </a:cubicBezTo>
                    <a:cubicBezTo>
                      <a:pt x="48035" y="181232"/>
                      <a:pt x="48035" y="186774"/>
                      <a:pt x="50772" y="192316"/>
                    </a:cubicBezTo>
                    <a:cubicBezTo>
                      <a:pt x="56244" y="200628"/>
                      <a:pt x="64453" y="206170"/>
                      <a:pt x="78135" y="206170"/>
                    </a:cubicBezTo>
                    <a:cubicBezTo>
                      <a:pt x="86344" y="206170"/>
                      <a:pt x="91817" y="200628"/>
                      <a:pt x="91817" y="195086"/>
                    </a:cubicBezTo>
                    <a:cubicBezTo>
                      <a:pt x="91817" y="186774"/>
                      <a:pt x="86344" y="181232"/>
                      <a:pt x="78135" y="181232"/>
                    </a:cubicBezTo>
                    <a:cubicBezTo>
                      <a:pt x="72662" y="181232"/>
                      <a:pt x="72662" y="181232"/>
                      <a:pt x="72662" y="178461"/>
                    </a:cubicBezTo>
                    <a:cubicBezTo>
                      <a:pt x="72662" y="178461"/>
                      <a:pt x="72662" y="178461"/>
                      <a:pt x="72662" y="175690"/>
                    </a:cubicBezTo>
                    <a:cubicBezTo>
                      <a:pt x="69926" y="172919"/>
                      <a:pt x="75399" y="159065"/>
                      <a:pt x="89081" y="147981"/>
                    </a:cubicBezTo>
                    <a:cubicBezTo>
                      <a:pt x="100026" y="134126"/>
                      <a:pt x="116444" y="120272"/>
                      <a:pt x="138335" y="106417"/>
                    </a:cubicBezTo>
                    <a:cubicBezTo>
                      <a:pt x="153385" y="96719"/>
                      <a:pt x="168435" y="89792"/>
                      <a:pt x="182117" y="85289"/>
                    </a:cubicBezTo>
                    <a:lnTo>
                      <a:pt x="196707" y="82590"/>
                    </a:lnTo>
                    <a:lnTo>
                      <a:pt x="193247" y="111714"/>
                    </a:lnTo>
                    <a:lnTo>
                      <a:pt x="202300" y="187929"/>
                    </a:lnTo>
                    <a:lnTo>
                      <a:pt x="190693" y="197198"/>
                    </a:lnTo>
                    <a:cubicBezTo>
                      <a:pt x="116325" y="241096"/>
                      <a:pt x="36448" y="241096"/>
                      <a:pt x="8904" y="197198"/>
                    </a:cubicBezTo>
                    <a:cubicBezTo>
                      <a:pt x="-18640" y="153300"/>
                      <a:pt x="19922" y="79223"/>
                      <a:pt x="94290" y="35325"/>
                    </a:cubicBezTo>
                    <a:cubicBezTo>
                      <a:pt x="131474" y="12004"/>
                      <a:pt x="170724" y="343"/>
                      <a:pt x="2041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Vrije vorm: vorm 84">
                <a:extLst>
                  <a:ext uri="{FF2B5EF4-FFF2-40B4-BE49-F238E27FC236}">
                    <a16:creationId xmlns:a16="http://schemas.microsoft.com/office/drawing/2014/main" id="{E7E659EB-6C69-4A7D-BC68-142DA4D3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949" y="846566"/>
                <a:ext cx="207740" cy="242033"/>
              </a:xfrm>
              <a:custGeom>
                <a:avLst/>
                <a:gdLst>
                  <a:gd name="connsiteX0" fmla="*/ 150479 w 207740"/>
                  <a:gd name="connsiteY0" fmla="*/ 36086 h 242033"/>
                  <a:gd name="connsiteX1" fmla="*/ 70374 w 207740"/>
                  <a:gd name="connsiteY1" fmla="*/ 93906 h 242033"/>
                  <a:gd name="connsiteX2" fmla="*/ 42751 w 207740"/>
                  <a:gd name="connsiteY2" fmla="*/ 170999 h 242033"/>
                  <a:gd name="connsiteX3" fmla="*/ 59325 w 207740"/>
                  <a:gd name="connsiteY3" fmla="*/ 206792 h 242033"/>
                  <a:gd name="connsiteX4" fmla="*/ 73136 w 207740"/>
                  <a:gd name="connsiteY4" fmla="*/ 212299 h 242033"/>
                  <a:gd name="connsiteX5" fmla="*/ 86947 w 207740"/>
                  <a:gd name="connsiteY5" fmla="*/ 209546 h 242033"/>
                  <a:gd name="connsiteX6" fmla="*/ 92472 w 207740"/>
                  <a:gd name="connsiteY6" fmla="*/ 193026 h 242033"/>
                  <a:gd name="connsiteX7" fmla="*/ 78661 w 207740"/>
                  <a:gd name="connsiteY7" fmla="*/ 187519 h 242033"/>
                  <a:gd name="connsiteX8" fmla="*/ 73136 w 207740"/>
                  <a:gd name="connsiteY8" fmla="*/ 187519 h 242033"/>
                  <a:gd name="connsiteX9" fmla="*/ 70374 w 207740"/>
                  <a:gd name="connsiteY9" fmla="*/ 187519 h 242033"/>
                  <a:gd name="connsiteX10" fmla="*/ 67612 w 207740"/>
                  <a:gd name="connsiteY10" fmla="*/ 170999 h 242033"/>
                  <a:gd name="connsiteX11" fmla="*/ 89710 w 207740"/>
                  <a:gd name="connsiteY11" fmla="*/ 107673 h 242033"/>
                  <a:gd name="connsiteX12" fmla="*/ 150479 w 207740"/>
                  <a:gd name="connsiteY12" fmla="*/ 60866 h 242033"/>
                  <a:gd name="connsiteX13" fmla="*/ 153242 w 207740"/>
                  <a:gd name="connsiteY13" fmla="*/ 60866 h 242033"/>
                  <a:gd name="connsiteX14" fmla="*/ 156004 w 207740"/>
                  <a:gd name="connsiteY14" fmla="*/ 66373 h 242033"/>
                  <a:gd name="connsiteX15" fmla="*/ 169815 w 207740"/>
                  <a:gd name="connsiteY15" fmla="*/ 80139 h 242033"/>
                  <a:gd name="connsiteX16" fmla="*/ 180864 w 207740"/>
                  <a:gd name="connsiteY16" fmla="*/ 66373 h 242033"/>
                  <a:gd name="connsiteX17" fmla="*/ 167053 w 207740"/>
                  <a:gd name="connsiteY17" fmla="*/ 41593 h 242033"/>
                  <a:gd name="connsiteX18" fmla="*/ 150479 w 207740"/>
                  <a:gd name="connsiteY18" fmla="*/ 36086 h 242033"/>
                  <a:gd name="connsiteX19" fmla="*/ 140051 w 207740"/>
                  <a:gd name="connsiteY19" fmla="*/ 91 h 242033"/>
                  <a:gd name="connsiteX20" fmla="*/ 175119 w 207740"/>
                  <a:gd name="connsiteY20" fmla="*/ 11162 h 242033"/>
                  <a:gd name="connsiteX21" fmla="*/ 180600 w 207740"/>
                  <a:gd name="connsiteY21" fmla="*/ 173198 h 242033"/>
                  <a:gd name="connsiteX22" fmla="*/ 32622 w 207740"/>
                  <a:gd name="connsiteY22" fmla="*/ 230872 h 242033"/>
                  <a:gd name="connsiteX23" fmla="*/ 27141 w 207740"/>
                  <a:gd name="connsiteY23" fmla="*/ 68836 h 242033"/>
                  <a:gd name="connsiteX24" fmla="*/ 140051 w 207740"/>
                  <a:gd name="connsiteY24" fmla="*/ 91 h 24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7740" h="242033">
                    <a:moveTo>
                      <a:pt x="150479" y="36086"/>
                    </a:moveTo>
                    <a:cubicBezTo>
                      <a:pt x="122857" y="36086"/>
                      <a:pt x="95234" y="60866"/>
                      <a:pt x="70374" y="93906"/>
                    </a:cubicBezTo>
                    <a:cubicBezTo>
                      <a:pt x="53800" y="121439"/>
                      <a:pt x="42751" y="148972"/>
                      <a:pt x="42751" y="170999"/>
                    </a:cubicBezTo>
                    <a:cubicBezTo>
                      <a:pt x="42751" y="184766"/>
                      <a:pt x="45514" y="198532"/>
                      <a:pt x="59325" y="206792"/>
                    </a:cubicBezTo>
                    <a:cubicBezTo>
                      <a:pt x="62087" y="209546"/>
                      <a:pt x="67612" y="212299"/>
                      <a:pt x="73136" y="212299"/>
                    </a:cubicBezTo>
                    <a:cubicBezTo>
                      <a:pt x="78661" y="212299"/>
                      <a:pt x="81423" y="212299"/>
                      <a:pt x="86947" y="209546"/>
                    </a:cubicBezTo>
                    <a:cubicBezTo>
                      <a:pt x="92472" y="206792"/>
                      <a:pt x="95234" y="201286"/>
                      <a:pt x="92472" y="193026"/>
                    </a:cubicBezTo>
                    <a:cubicBezTo>
                      <a:pt x="92472" y="187519"/>
                      <a:pt x="84185" y="184766"/>
                      <a:pt x="78661" y="187519"/>
                    </a:cubicBezTo>
                    <a:cubicBezTo>
                      <a:pt x="75898" y="187519"/>
                      <a:pt x="75898" y="187519"/>
                      <a:pt x="73136" y="187519"/>
                    </a:cubicBezTo>
                    <a:cubicBezTo>
                      <a:pt x="73136" y="187519"/>
                      <a:pt x="73136" y="187519"/>
                      <a:pt x="70374" y="187519"/>
                    </a:cubicBezTo>
                    <a:cubicBezTo>
                      <a:pt x="70374" y="184766"/>
                      <a:pt x="67612" y="182012"/>
                      <a:pt x="67612" y="170999"/>
                    </a:cubicBezTo>
                    <a:cubicBezTo>
                      <a:pt x="67612" y="157232"/>
                      <a:pt x="75898" y="132453"/>
                      <a:pt x="89710" y="107673"/>
                    </a:cubicBezTo>
                    <a:cubicBezTo>
                      <a:pt x="109045" y="77386"/>
                      <a:pt x="139430" y="58113"/>
                      <a:pt x="150479" y="60866"/>
                    </a:cubicBezTo>
                    <a:cubicBezTo>
                      <a:pt x="153242" y="60866"/>
                      <a:pt x="153242" y="60866"/>
                      <a:pt x="153242" y="60866"/>
                    </a:cubicBezTo>
                    <a:cubicBezTo>
                      <a:pt x="156004" y="63619"/>
                      <a:pt x="156004" y="60866"/>
                      <a:pt x="156004" y="66373"/>
                    </a:cubicBezTo>
                    <a:cubicBezTo>
                      <a:pt x="156004" y="74633"/>
                      <a:pt x="161528" y="80139"/>
                      <a:pt x="169815" y="80139"/>
                    </a:cubicBezTo>
                    <a:cubicBezTo>
                      <a:pt x="175340" y="77386"/>
                      <a:pt x="180864" y="71879"/>
                      <a:pt x="180864" y="66373"/>
                    </a:cubicBezTo>
                    <a:cubicBezTo>
                      <a:pt x="180864" y="55359"/>
                      <a:pt x="175340" y="44346"/>
                      <a:pt x="167053" y="41593"/>
                    </a:cubicBezTo>
                    <a:cubicBezTo>
                      <a:pt x="161528" y="36086"/>
                      <a:pt x="156004" y="36086"/>
                      <a:pt x="150479" y="36086"/>
                    </a:cubicBezTo>
                    <a:close/>
                    <a:moveTo>
                      <a:pt x="140051" y="91"/>
                    </a:moveTo>
                    <a:cubicBezTo>
                      <a:pt x="152854" y="691"/>
                      <a:pt x="164842" y="4296"/>
                      <a:pt x="175119" y="11162"/>
                    </a:cubicBezTo>
                    <a:cubicBezTo>
                      <a:pt x="216224" y="41372"/>
                      <a:pt x="218964" y="112778"/>
                      <a:pt x="180600" y="173198"/>
                    </a:cubicBezTo>
                    <a:cubicBezTo>
                      <a:pt x="142235" y="233619"/>
                      <a:pt x="73727" y="258336"/>
                      <a:pt x="32622" y="230872"/>
                    </a:cubicBezTo>
                    <a:cubicBezTo>
                      <a:pt x="-8483" y="200662"/>
                      <a:pt x="-11224" y="129256"/>
                      <a:pt x="27141" y="68836"/>
                    </a:cubicBezTo>
                    <a:cubicBezTo>
                      <a:pt x="55915" y="23521"/>
                      <a:pt x="101644" y="-1712"/>
                      <a:pt x="14005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A5E9AD72-9671-459F-9E3D-6FEDFA471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475" y="1120775"/>
                <a:ext cx="196850" cy="341314"/>
              </a:xfrm>
              <a:custGeom>
                <a:avLst/>
                <a:gdLst>
                  <a:gd name="connsiteX0" fmla="*/ 114449 w 196850"/>
                  <a:gd name="connsiteY0" fmla="*/ 33337 h 341314"/>
                  <a:gd name="connsiteX1" fmla="*/ 70793 w 196850"/>
                  <a:gd name="connsiteY1" fmla="*/ 77398 h 341314"/>
                  <a:gd name="connsiteX2" fmla="*/ 57150 w 196850"/>
                  <a:gd name="connsiteY2" fmla="*/ 168275 h 341314"/>
                  <a:gd name="connsiteX3" fmla="*/ 70793 w 196850"/>
                  <a:gd name="connsiteY3" fmla="*/ 259151 h 341314"/>
                  <a:gd name="connsiteX4" fmla="*/ 114449 w 196850"/>
                  <a:gd name="connsiteY4" fmla="*/ 303212 h 341314"/>
                  <a:gd name="connsiteX5" fmla="*/ 141735 w 196850"/>
                  <a:gd name="connsiteY5" fmla="*/ 283935 h 341314"/>
                  <a:gd name="connsiteX6" fmla="*/ 136278 w 196850"/>
                  <a:gd name="connsiteY6" fmla="*/ 267412 h 341314"/>
                  <a:gd name="connsiteX7" fmla="*/ 119906 w 196850"/>
                  <a:gd name="connsiteY7" fmla="*/ 272920 h 341314"/>
                  <a:gd name="connsiteX8" fmla="*/ 114449 w 196850"/>
                  <a:gd name="connsiteY8" fmla="*/ 278428 h 341314"/>
                  <a:gd name="connsiteX9" fmla="*/ 106264 w 196850"/>
                  <a:gd name="connsiteY9" fmla="*/ 272920 h 341314"/>
                  <a:gd name="connsiteX10" fmla="*/ 81707 w 196850"/>
                  <a:gd name="connsiteY10" fmla="*/ 168275 h 341314"/>
                  <a:gd name="connsiteX11" fmla="*/ 95350 w 196850"/>
                  <a:gd name="connsiteY11" fmla="*/ 85660 h 341314"/>
                  <a:gd name="connsiteX12" fmla="*/ 106264 w 196850"/>
                  <a:gd name="connsiteY12" fmla="*/ 63629 h 341314"/>
                  <a:gd name="connsiteX13" fmla="*/ 114449 w 196850"/>
                  <a:gd name="connsiteY13" fmla="*/ 58122 h 341314"/>
                  <a:gd name="connsiteX14" fmla="*/ 119906 w 196850"/>
                  <a:gd name="connsiteY14" fmla="*/ 63629 h 341314"/>
                  <a:gd name="connsiteX15" fmla="*/ 136278 w 196850"/>
                  <a:gd name="connsiteY15" fmla="*/ 69137 h 341314"/>
                  <a:gd name="connsiteX16" fmla="*/ 141735 w 196850"/>
                  <a:gd name="connsiteY16" fmla="*/ 49860 h 341314"/>
                  <a:gd name="connsiteX17" fmla="*/ 114449 w 196850"/>
                  <a:gd name="connsiteY17" fmla="*/ 33337 h 341314"/>
                  <a:gd name="connsiteX18" fmla="*/ 98425 w 196850"/>
                  <a:gd name="connsiteY18" fmla="*/ 0 h 341314"/>
                  <a:gd name="connsiteX19" fmla="*/ 196850 w 196850"/>
                  <a:gd name="connsiteY19" fmla="*/ 170657 h 341314"/>
                  <a:gd name="connsiteX20" fmla="*/ 98425 w 196850"/>
                  <a:gd name="connsiteY20" fmla="*/ 341314 h 341314"/>
                  <a:gd name="connsiteX21" fmla="*/ 0 w 196850"/>
                  <a:gd name="connsiteY21" fmla="*/ 170657 h 341314"/>
                  <a:gd name="connsiteX22" fmla="*/ 98425 w 196850"/>
                  <a:gd name="connsiteY22" fmla="*/ 0 h 34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6850" h="341314">
                    <a:moveTo>
                      <a:pt x="114449" y="33337"/>
                    </a:moveTo>
                    <a:cubicBezTo>
                      <a:pt x="92621" y="33337"/>
                      <a:pt x="78978" y="52614"/>
                      <a:pt x="70793" y="77398"/>
                    </a:cubicBezTo>
                    <a:cubicBezTo>
                      <a:pt x="62607" y="102183"/>
                      <a:pt x="57150" y="132475"/>
                      <a:pt x="57150" y="168275"/>
                    </a:cubicBezTo>
                    <a:cubicBezTo>
                      <a:pt x="57150" y="204074"/>
                      <a:pt x="62607" y="234366"/>
                      <a:pt x="70793" y="259151"/>
                    </a:cubicBezTo>
                    <a:cubicBezTo>
                      <a:pt x="78978" y="283935"/>
                      <a:pt x="92621" y="303212"/>
                      <a:pt x="114449" y="303212"/>
                    </a:cubicBezTo>
                    <a:cubicBezTo>
                      <a:pt x="122635" y="303212"/>
                      <a:pt x="133549" y="297704"/>
                      <a:pt x="141735" y="283935"/>
                    </a:cubicBezTo>
                    <a:cubicBezTo>
                      <a:pt x="144463" y="278428"/>
                      <a:pt x="141735" y="272920"/>
                      <a:pt x="136278" y="267412"/>
                    </a:cubicBezTo>
                    <a:cubicBezTo>
                      <a:pt x="130821" y="264658"/>
                      <a:pt x="122635" y="267412"/>
                      <a:pt x="119906" y="272920"/>
                    </a:cubicBezTo>
                    <a:cubicBezTo>
                      <a:pt x="114449" y="281181"/>
                      <a:pt x="114449" y="278428"/>
                      <a:pt x="114449" y="278428"/>
                    </a:cubicBezTo>
                    <a:cubicBezTo>
                      <a:pt x="111721" y="278428"/>
                      <a:pt x="108992" y="278428"/>
                      <a:pt x="106264" y="272920"/>
                    </a:cubicBezTo>
                    <a:cubicBezTo>
                      <a:pt x="92621" y="259151"/>
                      <a:pt x="81707" y="217843"/>
                      <a:pt x="81707" y="168275"/>
                    </a:cubicBezTo>
                    <a:cubicBezTo>
                      <a:pt x="81707" y="135229"/>
                      <a:pt x="87164" y="104937"/>
                      <a:pt x="95350" y="85660"/>
                    </a:cubicBezTo>
                    <a:cubicBezTo>
                      <a:pt x="98078" y="74644"/>
                      <a:pt x="100807" y="66383"/>
                      <a:pt x="106264" y="63629"/>
                    </a:cubicBezTo>
                    <a:cubicBezTo>
                      <a:pt x="108992" y="58122"/>
                      <a:pt x="111721" y="58122"/>
                      <a:pt x="114449" y="58122"/>
                    </a:cubicBezTo>
                    <a:cubicBezTo>
                      <a:pt x="114449" y="58122"/>
                      <a:pt x="114449" y="55368"/>
                      <a:pt x="119906" y="63629"/>
                    </a:cubicBezTo>
                    <a:cubicBezTo>
                      <a:pt x="122635" y="69137"/>
                      <a:pt x="130821" y="71891"/>
                      <a:pt x="136278" y="69137"/>
                    </a:cubicBezTo>
                    <a:cubicBezTo>
                      <a:pt x="141735" y="63629"/>
                      <a:pt x="144463" y="58122"/>
                      <a:pt x="141735" y="49860"/>
                    </a:cubicBezTo>
                    <a:cubicBezTo>
                      <a:pt x="133549" y="38845"/>
                      <a:pt x="122635" y="33337"/>
                      <a:pt x="114449" y="33337"/>
                    </a:cubicBezTo>
                    <a:close/>
                    <a:moveTo>
                      <a:pt x="98425" y="0"/>
                    </a:moveTo>
                    <a:cubicBezTo>
                      <a:pt x="152784" y="0"/>
                      <a:pt x="196850" y="76406"/>
                      <a:pt x="196850" y="170657"/>
                    </a:cubicBezTo>
                    <a:cubicBezTo>
                      <a:pt x="196850" y="264908"/>
                      <a:pt x="152784" y="341314"/>
                      <a:pt x="98425" y="341314"/>
                    </a:cubicBezTo>
                    <a:cubicBezTo>
                      <a:pt x="44066" y="341314"/>
                      <a:pt x="0" y="264908"/>
                      <a:pt x="0" y="170657"/>
                    </a:cubicBezTo>
                    <a:cubicBezTo>
                      <a:pt x="0" y="76406"/>
                      <a:pt x="44066" y="0"/>
                      <a:pt x="984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" name="Vrije vorm: vorm 102">
            <a:extLst>
              <a:ext uri="{FF2B5EF4-FFF2-40B4-BE49-F238E27FC236}">
                <a16:creationId xmlns:a16="http://schemas.microsoft.com/office/drawing/2014/main" id="{815C9F50-8264-43DC-A303-DCD5104D5C96}"/>
              </a:ext>
            </a:extLst>
          </p:cNvPr>
          <p:cNvSpPr>
            <a:spLocks noChangeAspect="1"/>
          </p:cNvSpPr>
          <p:nvPr/>
        </p:nvSpPr>
        <p:spPr bwMode="auto">
          <a:xfrm>
            <a:off x="3634239" y="1082675"/>
            <a:ext cx="2142267" cy="2933691"/>
          </a:xfrm>
          <a:custGeom>
            <a:avLst/>
            <a:gdLst>
              <a:gd name="connsiteX0" fmla="*/ 837735 w 1679260"/>
              <a:gd name="connsiteY0" fmla="*/ 0 h 2269540"/>
              <a:gd name="connsiteX1" fmla="*/ 879432 w 1679260"/>
              <a:gd name="connsiteY1" fmla="*/ 1895 h 2269540"/>
              <a:gd name="connsiteX2" fmla="*/ 913548 w 1679260"/>
              <a:gd name="connsiteY2" fmla="*/ 11372 h 2269540"/>
              <a:gd name="connsiteX3" fmla="*/ 943873 w 1679260"/>
              <a:gd name="connsiteY3" fmla="*/ 28430 h 2269540"/>
              <a:gd name="connsiteX4" fmla="*/ 968512 w 1679260"/>
              <a:gd name="connsiteY4" fmla="*/ 49279 h 2269540"/>
              <a:gd name="connsiteX5" fmla="*/ 987466 w 1679260"/>
              <a:gd name="connsiteY5" fmla="*/ 75813 h 2269540"/>
              <a:gd name="connsiteX6" fmla="*/ 1002628 w 1679260"/>
              <a:gd name="connsiteY6" fmla="*/ 106138 h 2269540"/>
              <a:gd name="connsiteX7" fmla="*/ 1014000 w 1679260"/>
              <a:gd name="connsiteY7" fmla="*/ 140254 h 2269540"/>
              <a:gd name="connsiteX8" fmla="*/ 1021582 w 1679260"/>
              <a:gd name="connsiteY8" fmla="*/ 176266 h 2269540"/>
              <a:gd name="connsiteX9" fmla="*/ 1025372 w 1679260"/>
              <a:gd name="connsiteY9" fmla="*/ 216067 h 2269540"/>
              <a:gd name="connsiteX10" fmla="*/ 1038640 w 1679260"/>
              <a:gd name="connsiteY10" fmla="*/ 214172 h 2269540"/>
              <a:gd name="connsiteX11" fmla="*/ 1048116 w 1679260"/>
              <a:gd name="connsiteY11" fmla="*/ 217963 h 2269540"/>
              <a:gd name="connsiteX12" fmla="*/ 1053802 w 1679260"/>
              <a:gd name="connsiteY12" fmla="*/ 229335 h 2269540"/>
              <a:gd name="connsiteX13" fmla="*/ 1055698 w 1679260"/>
              <a:gd name="connsiteY13" fmla="*/ 244497 h 2269540"/>
              <a:gd name="connsiteX14" fmla="*/ 1053802 w 1679260"/>
              <a:gd name="connsiteY14" fmla="*/ 261555 h 2269540"/>
              <a:gd name="connsiteX15" fmla="*/ 1050012 w 1679260"/>
              <a:gd name="connsiteY15" fmla="*/ 280509 h 2269540"/>
              <a:gd name="connsiteX16" fmla="*/ 1044326 w 1679260"/>
              <a:gd name="connsiteY16" fmla="*/ 299462 h 2269540"/>
              <a:gd name="connsiteX17" fmla="*/ 1036744 w 1679260"/>
              <a:gd name="connsiteY17" fmla="*/ 316520 h 2269540"/>
              <a:gd name="connsiteX18" fmla="*/ 1025372 w 1679260"/>
              <a:gd name="connsiteY18" fmla="*/ 327892 h 2269540"/>
              <a:gd name="connsiteX19" fmla="*/ 1014000 w 1679260"/>
              <a:gd name="connsiteY19" fmla="*/ 335473 h 2269540"/>
              <a:gd name="connsiteX20" fmla="*/ 996942 w 1679260"/>
              <a:gd name="connsiteY20" fmla="*/ 380961 h 2269540"/>
              <a:gd name="connsiteX21" fmla="*/ 974198 w 1679260"/>
              <a:gd name="connsiteY21" fmla="*/ 420763 h 2269540"/>
              <a:gd name="connsiteX22" fmla="*/ 974198 w 1679260"/>
              <a:gd name="connsiteY22" fmla="*/ 528797 h 2269540"/>
              <a:gd name="connsiteX23" fmla="*/ 1015896 w 1679260"/>
              <a:gd name="connsiteY23" fmla="*/ 562912 h 2269540"/>
              <a:gd name="connsiteX24" fmla="*/ 1059488 w 1679260"/>
              <a:gd name="connsiteY24" fmla="*/ 589447 h 2269540"/>
              <a:gd name="connsiteX25" fmla="*/ 1108767 w 1679260"/>
              <a:gd name="connsiteY25" fmla="*/ 610296 h 2269540"/>
              <a:gd name="connsiteX26" fmla="*/ 1163731 w 1679260"/>
              <a:gd name="connsiteY26" fmla="*/ 623563 h 2269540"/>
              <a:gd name="connsiteX27" fmla="*/ 1192161 w 1679260"/>
              <a:gd name="connsiteY27" fmla="*/ 627354 h 2269540"/>
              <a:gd name="connsiteX28" fmla="*/ 1218696 w 1679260"/>
              <a:gd name="connsiteY28" fmla="*/ 631144 h 2269540"/>
              <a:gd name="connsiteX29" fmla="*/ 1245230 w 1679260"/>
              <a:gd name="connsiteY29" fmla="*/ 634935 h 2269540"/>
              <a:gd name="connsiteX30" fmla="*/ 1271765 w 1679260"/>
              <a:gd name="connsiteY30" fmla="*/ 640621 h 2269540"/>
              <a:gd name="connsiteX31" fmla="*/ 1294509 w 1679260"/>
              <a:gd name="connsiteY31" fmla="*/ 650098 h 2269540"/>
              <a:gd name="connsiteX32" fmla="*/ 1313462 w 1679260"/>
              <a:gd name="connsiteY32" fmla="*/ 665260 h 2269540"/>
              <a:gd name="connsiteX33" fmla="*/ 1328625 w 1679260"/>
              <a:gd name="connsiteY33" fmla="*/ 688004 h 2269540"/>
              <a:gd name="connsiteX34" fmla="*/ 1330520 w 1679260"/>
              <a:gd name="connsiteY34" fmla="*/ 691795 h 2269540"/>
              <a:gd name="connsiteX35" fmla="*/ 1336206 w 1679260"/>
              <a:gd name="connsiteY35" fmla="*/ 703167 h 2269540"/>
              <a:gd name="connsiteX36" fmla="*/ 1343787 w 1679260"/>
              <a:gd name="connsiteY36" fmla="*/ 722120 h 2269540"/>
              <a:gd name="connsiteX37" fmla="*/ 1353264 w 1679260"/>
              <a:gd name="connsiteY37" fmla="*/ 748655 h 2269540"/>
              <a:gd name="connsiteX38" fmla="*/ 1362741 w 1679260"/>
              <a:gd name="connsiteY38" fmla="*/ 782770 h 2269540"/>
              <a:gd name="connsiteX39" fmla="*/ 1372217 w 1679260"/>
              <a:gd name="connsiteY39" fmla="*/ 824468 h 2269540"/>
              <a:gd name="connsiteX40" fmla="*/ 1379798 w 1679260"/>
              <a:gd name="connsiteY40" fmla="*/ 871851 h 2269540"/>
              <a:gd name="connsiteX41" fmla="*/ 1383589 w 1679260"/>
              <a:gd name="connsiteY41" fmla="*/ 926815 h 2269540"/>
              <a:gd name="connsiteX42" fmla="*/ 1385484 w 1679260"/>
              <a:gd name="connsiteY42" fmla="*/ 989361 h 2269540"/>
              <a:gd name="connsiteX43" fmla="*/ 1383589 w 1679260"/>
              <a:gd name="connsiteY43" fmla="*/ 1031058 h 2269540"/>
              <a:gd name="connsiteX44" fmla="*/ 1381694 w 1679260"/>
              <a:gd name="connsiteY44" fmla="*/ 1070860 h 2269540"/>
              <a:gd name="connsiteX45" fmla="*/ 1381694 w 1679260"/>
              <a:gd name="connsiteY45" fmla="*/ 1108767 h 2269540"/>
              <a:gd name="connsiteX46" fmla="*/ 1385484 w 1679260"/>
              <a:gd name="connsiteY46" fmla="*/ 1144778 h 2269540"/>
              <a:gd name="connsiteX47" fmla="*/ 1393066 w 1679260"/>
              <a:gd name="connsiteY47" fmla="*/ 1176999 h 2269540"/>
              <a:gd name="connsiteX48" fmla="*/ 1408228 w 1679260"/>
              <a:gd name="connsiteY48" fmla="*/ 1205429 h 2269540"/>
              <a:gd name="connsiteX49" fmla="*/ 1423391 w 1679260"/>
              <a:gd name="connsiteY49" fmla="*/ 1233859 h 2269540"/>
              <a:gd name="connsiteX50" fmla="*/ 1440449 w 1679260"/>
              <a:gd name="connsiteY50" fmla="*/ 1267974 h 2269540"/>
              <a:gd name="connsiteX51" fmla="*/ 1455612 w 1679260"/>
              <a:gd name="connsiteY51" fmla="*/ 1309672 h 2269540"/>
              <a:gd name="connsiteX52" fmla="*/ 1468879 w 1679260"/>
              <a:gd name="connsiteY52" fmla="*/ 1357055 h 2269540"/>
              <a:gd name="connsiteX53" fmla="*/ 1484041 w 1679260"/>
              <a:gd name="connsiteY53" fmla="*/ 1404438 h 2269540"/>
              <a:gd name="connsiteX54" fmla="*/ 1497309 w 1679260"/>
              <a:gd name="connsiteY54" fmla="*/ 1453717 h 2269540"/>
              <a:gd name="connsiteX55" fmla="*/ 1508681 w 1679260"/>
              <a:gd name="connsiteY55" fmla="*/ 1502995 h 2269540"/>
              <a:gd name="connsiteX56" fmla="*/ 1520053 w 1679260"/>
              <a:gd name="connsiteY56" fmla="*/ 1550378 h 2269540"/>
              <a:gd name="connsiteX57" fmla="*/ 1529529 w 1679260"/>
              <a:gd name="connsiteY57" fmla="*/ 1592075 h 2269540"/>
              <a:gd name="connsiteX58" fmla="*/ 1537111 w 1679260"/>
              <a:gd name="connsiteY58" fmla="*/ 1628087 h 2269540"/>
              <a:gd name="connsiteX59" fmla="*/ 1542797 w 1679260"/>
              <a:gd name="connsiteY59" fmla="*/ 1658412 h 2269540"/>
              <a:gd name="connsiteX60" fmla="*/ 1546587 w 1679260"/>
              <a:gd name="connsiteY60" fmla="*/ 1679261 h 2269540"/>
              <a:gd name="connsiteX61" fmla="*/ 1548483 w 1679260"/>
              <a:gd name="connsiteY61" fmla="*/ 1688737 h 2269540"/>
              <a:gd name="connsiteX62" fmla="*/ 1573122 w 1679260"/>
              <a:gd name="connsiteY62" fmla="*/ 1717167 h 2269540"/>
              <a:gd name="connsiteX63" fmla="*/ 1595866 w 1679260"/>
              <a:gd name="connsiteY63" fmla="*/ 1751283 h 2269540"/>
              <a:gd name="connsiteX64" fmla="*/ 1673574 w 1679260"/>
              <a:gd name="connsiteY64" fmla="*/ 1823305 h 2269540"/>
              <a:gd name="connsiteX65" fmla="*/ 1679260 w 1679260"/>
              <a:gd name="connsiteY65" fmla="*/ 1832782 h 2269540"/>
              <a:gd name="connsiteX66" fmla="*/ 1679260 w 1679260"/>
              <a:gd name="connsiteY66" fmla="*/ 1844154 h 2269540"/>
              <a:gd name="connsiteX67" fmla="*/ 1673574 w 1679260"/>
              <a:gd name="connsiteY67" fmla="*/ 1853631 h 2269540"/>
              <a:gd name="connsiteX68" fmla="*/ 1664098 w 1679260"/>
              <a:gd name="connsiteY68" fmla="*/ 1859317 h 2269540"/>
              <a:gd name="connsiteX69" fmla="*/ 1652726 w 1679260"/>
              <a:gd name="connsiteY69" fmla="*/ 1861212 h 2269540"/>
              <a:gd name="connsiteX70" fmla="*/ 1643249 w 1679260"/>
              <a:gd name="connsiteY70" fmla="*/ 1855526 h 2269540"/>
              <a:gd name="connsiteX71" fmla="*/ 1612924 w 1679260"/>
              <a:gd name="connsiteY71" fmla="*/ 1827096 h 2269540"/>
              <a:gd name="connsiteX72" fmla="*/ 1643249 w 1679260"/>
              <a:gd name="connsiteY72" fmla="*/ 1974932 h 2269540"/>
              <a:gd name="connsiteX73" fmla="*/ 1643249 w 1679260"/>
              <a:gd name="connsiteY73" fmla="*/ 1980618 h 2269540"/>
              <a:gd name="connsiteX74" fmla="*/ 1641354 w 1679260"/>
              <a:gd name="connsiteY74" fmla="*/ 1986304 h 2269540"/>
              <a:gd name="connsiteX75" fmla="*/ 1637563 w 1679260"/>
              <a:gd name="connsiteY75" fmla="*/ 1991990 h 2269540"/>
              <a:gd name="connsiteX76" fmla="*/ 1633772 w 1679260"/>
              <a:gd name="connsiteY76" fmla="*/ 1995780 h 2269540"/>
              <a:gd name="connsiteX77" fmla="*/ 1628086 w 1679260"/>
              <a:gd name="connsiteY77" fmla="*/ 1997676 h 2269540"/>
              <a:gd name="connsiteX78" fmla="*/ 1622400 w 1679260"/>
              <a:gd name="connsiteY78" fmla="*/ 1997676 h 2269540"/>
              <a:gd name="connsiteX79" fmla="*/ 1616714 w 1679260"/>
              <a:gd name="connsiteY79" fmla="*/ 1995780 h 2269540"/>
              <a:gd name="connsiteX80" fmla="*/ 1611028 w 1679260"/>
              <a:gd name="connsiteY80" fmla="*/ 1993885 h 2269540"/>
              <a:gd name="connsiteX81" fmla="*/ 1609133 w 1679260"/>
              <a:gd name="connsiteY81" fmla="*/ 1988199 h 2269540"/>
              <a:gd name="connsiteX82" fmla="*/ 1605342 w 1679260"/>
              <a:gd name="connsiteY82" fmla="*/ 1982513 h 2269540"/>
              <a:gd name="connsiteX83" fmla="*/ 1584494 w 1679260"/>
              <a:gd name="connsiteY83" fmla="*/ 1874479 h 2269540"/>
              <a:gd name="connsiteX84" fmla="*/ 1576913 w 1679260"/>
              <a:gd name="connsiteY84" fmla="*/ 1880165 h 2269540"/>
              <a:gd name="connsiteX85" fmla="*/ 1607238 w 1679260"/>
              <a:gd name="connsiteY85" fmla="*/ 2029896 h 2269540"/>
              <a:gd name="connsiteX86" fmla="*/ 1607238 w 1679260"/>
              <a:gd name="connsiteY86" fmla="*/ 2037477 h 2269540"/>
              <a:gd name="connsiteX87" fmla="*/ 1605342 w 1679260"/>
              <a:gd name="connsiteY87" fmla="*/ 2043163 h 2269540"/>
              <a:gd name="connsiteX88" fmla="*/ 1601552 w 1679260"/>
              <a:gd name="connsiteY88" fmla="*/ 2046954 h 2269540"/>
              <a:gd name="connsiteX89" fmla="*/ 1597761 w 1679260"/>
              <a:gd name="connsiteY89" fmla="*/ 2050745 h 2269540"/>
              <a:gd name="connsiteX90" fmla="*/ 1592075 w 1679260"/>
              <a:gd name="connsiteY90" fmla="*/ 2052640 h 2269540"/>
              <a:gd name="connsiteX91" fmla="*/ 1586389 w 1679260"/>
              <a:gd name="connsiteY91" fmla="*/ 2052640 h 2269540"/>
              <a:gd name="connsiteX92" fmla="*/ 1580703 w 1679260"/>
              <a:gd name="connsiteY92" fmla="*/ 2050745 h 2269540"/>
              <a:gd name="connsiteX93" fmla="*/ 1575017 w 1679260"/>
              <a:gd name="connsiteY93" fmla="*/ 2048849 h 2269540"/>
              <a:gd name="connsiteX94" fmla="*/ 1571227 w 1679260"/>
              <a:gd name="connsiteY94" fmla="*/ 2043163 h 2269540"/>
              <a:gd name="connsiteX95" fmla="*/ 1569331 w 1679260"/>
              <a:gd name="connsiteY95" fmla="*/ 2037477 h 2269540"/>
              <a:gd name="connsiteX96" fmla="*/ 1542797 w 1679260"/>
              <a:gd name="connsiteY96" fmla="*/ 1897223 h 2269540"/>
              <a:gd name="connsiteX97" fmla="*/ 1533320 w 1679260"/>
              <a:gd name="connsiteY97" fmla="*/ 1899119 h 2269540"/>
              <a:gd name="connsiteX98" fmla="*/ 1559855 w 1679260"/>
              <a:gd name="connsiteY98" fmla="*/ 2028001 h 2269540"/>
              <a:gd name="connsiteX99" fmla="*/ 1559855 w 1679260"/>
              <a:gd name="connsiteY99" fmla="*/ 2033687 h 2269540"/>
              <a:gd name="connsiteX100" fmla="*/ 1557959 w 1679260"/>
              <a:gd name="connsiteY100" fmla="*/ 2039373 h 2269540"/>
              <a:gd name="connsiteX101" fmla="*/ 1554169 w 1679260"/>
              <a:gd name="connsiteY101" fmla="*/ 2043163 h 2269540"/>
              <a:gd name="connsiteX102" fmla="*/ 1550378 w 1679260"/>
              <a:gd name="connsiteY102" fmla="*/ 2046954 h 2269540"/>
              <a:gd name="connsiteX103" fmla="*/ 1544692 w 1679260"/>
              <a:gd name="connsiteY103" fmla="*/ 2050745 h 2269540"/>
              <a:gd name="connsiteX104" fmla="*/ 1539006 w 1679260"/>
              <a:gd name="connsiteY104" fmla="*/ 2050745 h 2269540"/>
              <a:gd name="connsiteX105" fmla="*/ 1533320 w 1679260"/>
              <a:gd name="connsiteY105" fmla="*/ 2048849 h 2269540"/>
              <a:gd name="connsiteX106" fmla="*/ 1527634 w 1679260"/>
              <a:gd name="connsiteY106" fmla="*/ 2045059 h 2269540"/>
              <a:gd name="connsiteX107" fmla="*/ 1523843 w 1679260"/>
              <a:gd name="connsiteY107" fmla="*/ 2041268 h 2269540"/>
              <a:gd name="connsiteX108" fmla="*/ 1521948 w 1679260"/>
              <a:gd name="connsiteY108" fmla="*/ 2035582 h 2269540"/>
              <a:gd name="connsiteX109" fmla="*/ 1495413 w 1679260"/>
              <a:gd name="connsiteY109" fmla="*/ 1902909 h 2269540"/>
              <a:gd name="connsiteX110" fmla="*/ 1487832 w 1679260"/>
              <a:gd name="connsiteY110" fmla="*/ 1901014 h 2269540"/>
              <a:gd name="connsiteX111" fmla="*/ 1502995 w 1679260"/>
              <a:gd name="connsiteY111" fmla="*/ 1969246 h 2269540"/>
              <a:gd name="connsiteX112" fmla="*/ 1502995 w 1679260"/>
              <a:gd name="connsiteY112" fmla="*/ 1974932 h 2269540"/>
              <a:gd name="connsiteX113" fmla="*/ 1501099 w 1679260"/>
              <a:gd name="connsiteY113" fmla="*/ 1980618 h 2269540"/>
              <a:gd name="connsiteX114" fmla="*/ 1497309 w 1679260"/>
              <a:gd name="connsiteY114" fmla="*/ 1986304 h 2269540"/>
              <a:gd name="connsiteX115" fmla="*/ 1493518 w 1679260"/>
              <a:gd name="connsiteY115" fmla="*/ 1990094 h 2269540"/>
              <a:gd name="connsiteX116" fmla="*/ 1487832 w 1679260"/>
              <a:gd name="connsiteY116" fmla="*/ 1991990 h 2269540"/>
              <a:gd name="connsiteX117" fmla="*/ 1482146 w 1679260"/>
              <a:gd name="connsiteY117" fmla="*/ 1991990 h 2269540"/>
              <a:gd name="connsiteX118" fmla="*/ 1476460 w 1679260"/>
              <a:gd name="connsiteY118" fmla="*/ 1990094 h 2269540"/>
              <a:gd name="connsiteX119" fmla="*/ 1472670 w 1679260"/>
              <a:gd name="connsiteY119" fmla="*/ 1988199 h 2269540"/>
              <a:gd name="connsiteX120" fmla="*/ 1468879 w 1679260"/>
              <a:gd name="connsiteY120" fmla="*/ 1982513 h 2269540"/>
              <a:gd name="connsiteX121" fmla="*/ 1466984 w 1679260"/>
              <a:gd name="connsiteY121" fmla="*/ 1976827 h 2269540"/>
              <a:gd name="connsiteX122" fmla="*/ 1446135 w 1679260"/>
              <a:gd name="connsiteY122" fmla="*/ 1882061 h 2269540"/>
              <a:gd name="connsiteX123" fmla="*/ 1440449 w 1679260"/>
              <a:gd name="connsiteY123" fmla="*/ 1865003 h 2269540"/>
              <a:gd name="connsiteX124" fmla="*/ 1436658 w 1679260"/>
              <a:gd name="connsiteY124" fmla="*/ 1846049 h 2269540"/>
              <a:gd name="connsiteX125" fmla="*/ 1434763 w 1679260"/>
              <a:gd name="connsiteY125" fmla="*/ 1828991 h 2269540"/>
              <a:gd name="connsiteX126" fmla="*/ 1432868 w 1679260"/>
              <a:gd name="connsiteY126" fmla="*/ 1813829 h 2269540"/>
              <a:gd name="connsiteX127" fmla="*/ 1429077 w 1679260"/>
              <a:gd name="connsiteY127" fmla="*/ 1774027 h 2269540"/>
              <a:gd name="connsiteX128" fmla="*/ 1432868 w 1679260"/>
              <a:gd name="connsiteY128" fmla="*/ 1734225 h 2269540"/>
              <a:gd name="connsiteX129" fmla="*/ 1423391 w 1679260"/>
              <a:gd name="connsiteY129" fmla="*/ 1715272 h 2269540"/>
              <a:gd name="connsiteX130" fmla="*/ 1410124 w 1679260"/>
              <a:gd name="connsiteY130" fmla="*/ 1688737 h 2269540"/>
              <a:gd name="connsiteX131" fmla="*/ 1394961 w 1679260"/>
              <a:gd name="connsiteY131" fmla="*/ 1658412 h 2269540"/>
              <a:gd name="connsiteX132" fmla="*/ 1377903 w 1679260"/>
              <a:gd name="connsiteY132" fmla="*/ 1624296 h 2269540"/>
              <a:gd name="connsiteX133" fmla="*/ 1360845 w 1679260"/>
              <a:gd name="connsiteY133" fmla="*/ 1590180 h 2269540"/>
              <a:gd name="connsiteX134" fmla="*/ 1343787 w 1679260"/>
              <a:gd name="connsiteY134" fmla="*/ 1557960 h 2269540"/>
              <a:gd name="connsiteX135" fmla="*/ 1328625 w 1679260"/>
              <a:gd name="connsiteY135" fmla="*/ 1527634 h 2269540"/>
              <a:gd name="connsiteX136" fmla="*/ 1317253 w 1679260"/>
              <a:gd name="connsiteY136" fmla="*/ 1504890 h 2269540"/>
              <a:gd name="connsiteX137" fmla="*/ 1290718 w 1679260"/>
              <a:gd name="connsiteY137" fmla="*/ 1451821 h 2269540"/>
              <a:gd name="connsiteX138" fmla="*/ 1271765 w 1679260"/>
              <a:gd name="connsiteY138" fmla="*/ 1404438 h 2269540"/>
              <a:gd name="connsiteX139" fmla="*/ 1258498 w 1679260"/>
              <a:gd name="connsiteY139" fmla="*/ 1360845 h 2269540"/>
              <a:gd name="connsiteX140" fmla="*/ 1249021 w 1679260"/>
              <a:gd name="connsiteY140" fmla="*/ 1322939 h 2269540"/>
              <a:gd name="connsiteX141" fmla="*/ 1245230 w 1679260"/>
              <a:gd name="connsiteY141" fmla="*/ 1292614 h 2269540"/>
              <a:gd name="connsiteX142" fmla="*/ 1241440 w 1679260"/>
              <a:gd name="connsiteY142" fmla="*/ 1266079 h 2269540"/>
              <a:gd name="connsiteX143" fmla="*/ 1237649 w 1679260"/>
              <a:gd name="connsiteY143" fmla="*/ 1249021 h 2269540"/>
              <a:gd name="connsiteX144" fmla="*/ 1233858 w 1679260"/>
              <a:gd name="connsiteY144" fmla="*/ 1237649 h 2269540"/>
              <a:gd name="connsiteX145" fmla="*/ 1224382 w 1679260"/>
              <a:gd name="connsiteY145" fmla="*/ 1228173 h 2269540"/>
              <a:gd name="connsiteX146" fmla="*/ 1213010 w 1679260"/>
              <a:gd name="connsiteY146" fmla="*/ 1211115 h 2269540"/>
              <a:gd name="connsiteX147" fmla="*/ 1197847 w 1679260"/>
              <a:gd name="connsiteY147" fmla="*/ 1190266 h 2269540"/>
              <a:gd name="connsiteX148" fmla="*/ 1180789 w 1679260"/>
              <a:gd name="connsiteY148" fmla="*/ 1165627 h 2269540"/>
              <a:gd name="connsiteX149" fmla="*/ 1159941 w 1679260"/>
              <a:gd name="connsiteY149" fmla="*/ 1214905 h 2269540"/>
              <a:gd name="connsiteX150" fmla="*/ 1142883 w 1679260"/>
              <a:gd name="connsiteY150" fmla="*/ 1264184 h 2269540"/>
              <a:gd name="connsiteX151" fmla="*/ 1133406 w 1679260"/>
              <a:gd name="connsiteY151" fmla="*/ 1317253 h 2269540"/>
              <a:gd name="connsiteX152" fmla="*/ 1129615 w 1679260"/>
              <a:gd name="connsiteY152" fmla="*/ 1370322 h 2269540"/>
              <a:gd name="connsiteX153" fmla="*/ 1133406 w 1679260"/>
              <a:gd name="connsiteY153" fmla="*/ 1425287 h 2269540"/>
              <a:gd name="connsiteX154" fmla="*/ 1142883 w 1679260"/>
              <a:gd name="connsiteY154" fmla="*/ 1476460 h 2269540"/>
              <a:gd name="connsiteX155" fmla="*/ 1156150 w 1679260"/>
              <a:gd name="connsiteY155" fmla="*/ 1527634 h 2269540"/>
              <a:gd name="connsiteX156" fmla="*/ 1169417 w 1679260"/>
              <a:gd name="connsiteY156" fmla="*/ 1578808 h 2269540"/>
              <a:gd name="connsiteX157" fmla="*/ 1178894 w 1679260"/>
              <a:gd name="connsiteY157" fmla="*/ 1631877 h 2269540"/>
              <a:gd name="connsiteX158" fmla="*/ 1190266 w 1679260"/>
              <a:gd name="connsiteY158" fmla="*/ 1692528 h 2269540"/>
              <a:gd name="connsiteX159" fmla="*/ 1199742 w 1679260"/>
              <a:gd name="connsiteY159" fmla="*/ 1753178 h 2269540"/>
              <a:gd name="connsiteX160" fmla="*/ 1207324 w 1679260"/>
              <a:gd name="connsiteY160" fmla="*/ 1819515 h 2269540"/>
              <a:gd name="connsiteX161" fmla="*/ 1213010 w 1679260"/>
              <a:gd name="connsiteY161" fmla="*/ 1874479 h 2269540"/>
              <a:gd name="connsiteX162" fmla="*/ 1220591 w 1679260"/>
              <a:gd name="connsiteY162" fmla="*/ 1938920 h 2269540"/>
              <a:gd name="connsiteX163" fmla="*/ 1226277 w 1679260"/>
              <a:gd name="connsiteY163" fmla="*/ 2012838 h 2269540"/>
              <a:gd name="connsiteX164" fmla="*/ 1231963 w 1679260"/>
              <a:gd name="connsiteY164" fmla="*/ 2090547 h 2269540"/>
              <a:gd name="connsiteX165" fmla="*/ 1231963 w 1679260"/>
              <a:gd name="connsiteY165" fmla="*/ 2168255 h 2269540"/>
              <a:gd name="connsiteX166" fmla="*/ 1228172 w 1679260"/>
              <a:gd name="connsiteY166" fmla="*/ 2244068 h 2269540"/>
              <a:gd name="connsiteX167" fmla="*/ 1225491 w 1679260"/>
              <a:gd name="connsiteY167" fmla="*/ 2269540 h 2269540"/>
              <a:gd name="connsiteX168" fmla="*/ 872241 w 1679260"/>
              <a:gd name="connsiteY168" fmla="*/ 2269540 h 2269540"/>
              <a:gd name="connsiteX169" fmla="*/ 868060 w 1679260"/>
              <a:gd name="connsiteY169" fmla="*/ 2240277 h 2269540"/>
              <a:gd name="connsiteX170" fmla="*/ 860479 w 1679260"/>
              <a:gd name="connsiteY170" fmla="*/ 2160674 h 2269540"/>
              <a:gd name="connsiteX171" fmla="*/ 854793 w 1679260"/>
              <a:gd name="connsiteY171" fmla="*/ 2086756 h 2269540"/>
              <a:gd name="connsiteX172" fmla="*/ 854793 w 1679260"/>
              <a:gd name="connsiteY172" fmla="*/ 2016629 h 2269540"/>
              <a:gd name="connsiteX173" fmla="*/ 856688 w 1679260"/>
              <a:gd name="connsiteY173" fmla="*/ 1952188 h 2269540"/>
              <a:gd name="connsiteX174" fmla="*/ 826363 w 1679260"/>
              <a:gd name="connsiteY174" fmla="*/ 1952188 h 2269540"/>
              <a:gd name="connsiteX175" fmla="*/ 830154 w 1679260"/>
              <a:gd name="connsiteY175" fmla="*/ 2016629 h 2269540"/>
              <a:gd name="connsiteX176" fmla="*/ 828258 w 1679260"/>
              <a:gd name="connsiteY176" fmla="*/ 2086756 h 2269540"/>
              <a:gd name="connsiteX177" fmla="*/ 822572 w 1679260"/>
              <a:gd name="connsiteY177" fmla="*/ 2160674 h 2269540"/>
              <a:gd name="connsiteX178" fmla="*/ 814991 w 1679260"/>
              <a:gd name="connsiteY178" fmla="*/ 2240277 h 2269540"/>
              <a:gd name="connsiteX179" fmla="*/ 811507 w 1679260"/>
              <a:gd name="connsiteY179" fmla="*/ 2269540 h 2269540"/>
              <a:gd name="connsiteX180" fmla="*/ 458065 w 1679260"/>
              <a:gd name="connsiteY180" fmla="*/ 2269540 h 2269540"/>
              <a:gd name="connsiteX181" fmla="*/ 454879 w 1679260"/>
              <a:gd name="connsiteY181" fmla="*/ 2245963 h 2269540"/>
              <a:gd name="connsiteX182" fmla="*/ 451088 w 1679260"/>
              <a:gd name="connsiteY182" fmla="*/ 2172046 h 2269540"/>
              <a:gd name="connsiteX183" fmla="*/ 452983 w 1679260"/>
              <a:gd name="connsiteY183" fmla="*/ 2094337 h 2269540"/>
              <a:gd name="connsiteX184" fmla="*/ 456774 w 1679260"/>
              <a:gd name="connsiteY184" fmla="*/ 2020420 h 2269540"/>
              <a:gd name="connsiteX185" fmla="*/ 462460 w 1679260"/>
              <a:gd name="connsiteY185" fmla="*/ 1948397 h 2269540"/>
              <a:gd name="connsiteX186" fmla="*/ 466251 w 1679260"/>
              <a:gd name="connsiteY186" fmla="*/ 1874479 h 2269540"/>
              <a:gd name="connsiteX187" fmla="*/ 471937 w 1679260"/>
              <a:gd name="connsiteY187" fmla="*/ 1808143 h 2269540"/>
              <a:gd name="connsiteX188" fmla="*/ 479518 w 1679260"/>
              <a:gd name="connsiteY188" fmla="*/ 1747492 h 2269540"/>
              <a:gd name="connsiteX189" fmla="*/ 488995 w 1679260"/>
              <a:gd name="connsiteY189" fmla="*/ 1688737 h 2269540"/>
              <a:gd name="connsiteX190" fmla="*/ 498471 w 1679260"/>
              <a:gd name="connsiteY190" fmla="*/ 1631877 h 2269540"/>
              <a:gd name="connsiteX191" fmla="*/ 507948 w 1679260"/>
              <a:gd name="connsiteY191" fmla="*/ 1578808 h 2269540"/>
              <a:gd name="connsiteX192" fmla="*/ 521215 w 1679260"/>
              <a:gd name="connsiteY192" fmla="*/ 1527634 h 2269540"/>
              <a:gd name="connsiteX193" fmla="*/ 534483 w 1679260"/>
              <a:gd name="connsiteY193" fmla="*/ 1476460 h 2269540"/>
              <a:gd name="connsiteX194" fmla="*/ 543959 w 1679260"/>
              <a:gd name="connsiteY194" fmla="*/ 1425287 h 2269540"/>
              <a:gd name="connsiteX195" fmla="*/ 547750 w 1679260"/>
              <a:gd name="connsiteY195" fmla="*/ 1370322 h 2269540"/>
              <a:gd name="connsiteX196" fmla="*/ 545854 w 1679260"/>
              <a:gd name="connsiteY196" fmla="*/ 1317253 h 2269540"/>
              <a:gd name="connsiteX197" fmla="*/ 534483 w 1679260"/>
              <a:gd name="connsiteY197" fmla="*/ 1266079 h 2269540"/>
              <a:gd name="connsiteX198" fmla="*/ 517425 w 1679260"/>
              <a:gd name="connsiteY198" fmla="*/ 1214905 h 2269540"/>
              <a:gd name="connsiteX199" fmla="*/ 496576 w 1679260"/>
              <a:gd name="connsiteY199" fmla="*/ 1167522 h 2269540"/>
              <a:gd name="connsiteX200" fmla="*/ 481413 w 1679260"/>
              <a:gd name="connsiteY200" fmla="*/ 1192161 h 2269540"/>
              <a:gd name="connsiteX201" fmla="*/ 466251 w 1679260"/>
              <a:gd name="connsiteY201" fmla="*/ 1211115 h 2269540"/>
              <a:gd name="connsiteX202" fmla="*/ 454879 w 1679260"/>
              <a:gd name="connsiteY202" fmla="*/ 1228173 h 2269540"/>
              <a:gd name="connsiteX203" fmla="*/ 445402 w 1679260"/>
              <a:gd name="connsiteY203" fmla="*/ 1237649 h 2269540"/>
              <a:gd name="connsiteX204" fmla="*/ 441611 w 1679260"/>
              <a:gd name="connsiteY204" fmla="*/ 1249021 h 2269540"/>
              <a:gd name="connsiteX205" fmla="*/ 437821 w 1679260"/>
              <a:gd name="connsiteY205" fmla="*/ 1266079 h 2269540"/>
              <a:gd name="connsiteX206" fmla="*/ 434030 w 1679260"/>
              <a:gd name="connsiteY206" fmla="*/ 1292614 h 2269540"/>
              <a:gd name="connsiteX207" fmla="*/ 430240 w 1679260"/>
              <a:gd name="connsiteY207" fmla="*/ 1322939 h 2269540"/>
              <a:gd name="connsiteX208" fmla="*/ 420763 w 1679260"/>
              <a:gd name="connsiteY208" fmla="*/ 1360845 h 2269540"/>
              <a:gd name="connsiteX209" fmla="*/ 407496 w 1679260"/>
              <a:gd name="connsiteY209" fmla="*/ 1404438 h 2269540"/>
              <a:gd name="connsiteX210" fmla="*/ 388542 w 1679260"/>
              <a:gd name="connsiteY210" fmla="*/ 1451821 h 2269540"/>
              <a:gd name="connsiteX211" fmla="*/ 362008 w 1679260"/>
              <a:gd name="connsiteY211" fmla="*/ 1504890 h 2269540"/>
              <a:gd name="connsiteX212" fmla="*/ 348740 w 1679260"/>
              <a:gd name="connsiteY212" fmla="*/ 1527634 h 2269540"/>
              <a:gd name="connsiteX213" fmla="*/ 333578 w 1679260"/>
              <a:gd name="connsiteY213" fmla="*/ 1557960 h 2269540"/>
              <a:gd name="connsiteX214" fmla="*/ 318415 w 1679260"/>
              <a:gd name="connsiteY214" fmla="*/ 1590180 h 2269540"/>
              <a:gd name="connsiteX215" fmla="*/ 299462 w 1679260"/>
              <a:gd name="connsiteY215" fmla="*/ 1624296 h 2269540"/>
              <a:gd name="connsiteX216" fmla="*/ 284299 w 1679260"/>
              <a:gd name="connsiteY216" fmla="*/ 1658412 h 2269540"/>
              <a:gd name="connsiteX217" fmla="*/ 269137 w 1679260"/>
              <a:gd name="connsiteY217" fmla="*/ 1688737 h 2269540"/>
              <a:gd name="connsiteX218" fmla="*/ 255869 w 1679260"/>
              <a:gd name="connsiteY218" fmla="*/ 1715272 h 2269540"/>
              <a:gd name="connsiteX219" fmla="*/ 246393 w 1679260"/>
              <a:gd name="connsiteY219" fmla="*/ 1734225 h 2269540"/>
              <a:gd name="connsiteX220" fmla="*/ 248288 w 1679260"/>
              <a:gd name="connsiteY220" fmla="*/ 1774027 h 2269540"/>
              <a:gd name="connsiteX221" fmla="*/ 246393 w 1679260"/>
              <a:gd name="connsiteY221" fmla="*/ 1813829 h 2269540"/>
              <a:gd name="connsiteX222" fmla="*/ 244497 w 1679260"/>
              <a:gd name="connsiteY222" fmla="*/ 1828991 h 2269540"/>
              <a:gd name="connsiteX223" fmla="*/ 242602 w 1679260"/>
              <a:gd name="connsiteY223" fmla="*/ 1846049 h 2269540"/>
              <a:gd name="connsiteX224" fmla="*/ 238811 w 1679260"/>
              <a:gd name="connsiteY224" fmla="*/ 1865003 h 2269540"/>
              <a:gd name="connsiteX225" fmla="*/ 233126 w 1679260"/>
              <a:gd name="connsiteY225" fmla="*/ 1882061 h 2269540"/>
              <a:gd name="connsiteX226" fmla="*/ 212277 w 1679260"/>
              <a:gd name="connsiteY226" fmla="*/ 1976827 h 2269540"/>
              <a:gd name="connsiteX227" fmla="*/ 210382 w 1679260"/>
              <a:gd name="connsiteY227" fmla="*/ 1982513 h 2269540"/>
              <a:gd name="connsiteX228" fmla="*/ 206591 w 1679260"/>
              <a:gd name="connsiteY228" fmla="*/ 1988199 h 2269540"/>
              <a:gd name="connsiteX229" fmla="*/ 202800 w 1679260"/>
              <a:gd name="connsiteY229" fmla="*/ 1990094 h 2269540"/>
              <a:gd name="connsiteX230" fmla="*/ 197114 w 1679260"/>
              <a:gd name="connsiteY230" fmla="*/ 1991990 h 2269540"/>
              <a:gd name="connsiteX231" fmla="*/ 191428 w 1679260"/>
              <a:gd name="connsiteY231" fmla="*/ 1991990 h 2269540"/>
              <a:gd name="connsiteX232" fmla="*/ 185742 w 1679260"/>
              <a:gd name="connsiteY232" fmla="*/ 1990094 h 2269540"/>
              <a:gd name="connsiteX233" fmla="*/ 181952 w 1679260"/>
              <a:gd name="connsiteY233" fmla="*/ 1986304 h 2269540"/>
              <a:gd name="connsiteX234" fmla="*/ 178161 w 1679260"/>
              <a:gd name="connsiteY234" fmla="*/ 1980618 h 2269540"/>
              <a:gd name="connsiteX235" fmla="*/ 176266 w 1679260"/>
              <a:gd name="connsiteY235" fmla="*/ 1974932 h 2269540"/>
              <a:gd name="connsiteX236" fmla="*/ 176266 w 1679260"/>
              <a:gd name="connsiteY236" fmla="*/ 1969246 h 2269540"/>
              <a:gd name="connsiteX237" fmla="*/ 191428 w 1679260"/>
              <a:gd name="connsiteY237" fmla="*/ 1901014 h 2269540"/>
              <a:gd name="connsiteX238" fmla="*/ 183847 w 1679260"/>
              <a:gd name="connsiteY238" fmla="*/ 1902909 h 2269540"/>
              <a:gd name="connsiteX239" fmla="*/ 157312 w 1679260"/>
              <a:gd name="connsiteY239" fmla="*/ 2035582 h 2269540"/>
              <a:gd name="connsiteX240" fmla="*/ 153522 w 1679260"/>
              <a:gd name="connsiteY240" fmla="*/ 2041268 h 2269540"/>
              <a:gd name="connsiteX241" fmla="*/ 151626 w 1679260"/>
              <a:gd name="connsiteY241" fmla="*/ 2045059 h 2269540"/>
              <a:gd name="connsiteX242" fmla="*/ 145940 w 1679260"/>
              <a:gd name="connsiteY242" fmla="*/ 2048849 h 2269540"/>
              <a:gd name="connsiteX243" fmla="*/ 140254 w 1679260"/>
              <a:gd name="connsiteY243" fmla="*/ 2050745 h 2269540"/>
              <a:gd name="connsiteX244" fmla="*/ 134568 w 1679260"/>
              <a:gd name="connsiteY244" fmla="*/ 2050745 h 2269540"/>
              <a:gd name="connsiteX245" fmla="*/ 128883 w 1679260"/>
              <a:gd name="connsiteY245" fmla="*/ 2046954 h 2269540"/>
              <a:gd name="connsiteX246" fmla="*/ 125092 w 1679260"/>
              <a:gd name="connsiteY246" fmla="*/ 2043163 h 2269540"/>
              <a:gd name="connsiteX247" fmla="*/ 121301 w 1679260"/>
              <a:gd name="connsiteY247" fmla="*/ 2039373 h 2269540"/>
              <a:gd name="connsiteX248" fmla="*/ 119406 w 1679260"/>
              <a:gd name="connsiteY248" fmla="*/ 2033687 h 2269540"/>
              <a:gd name="connsiteX249" fmla="*/ 119406 w 1679260"/>
              <a:gd name="connsiteY249" fmla="*/ 2028001 h 2269540"/>
              <a:gd name="connsiteX250" fmla="*/ 145940 w 1679260"/>
              <a:gd name="connsiteY250" fmla="*/ 1899119 h 2269540"/>
              <a:gd name="connsiteX251" fmla="*/ 136464 w 1679260"/>
              <a:gd name="connsiteY251" fmla="*/ 1897223 h 2269540"/>
              <a:gd name="connsiteX252" fmla="*/ 109929 w 1679260"/>
              <a:gd name="connsiteY252" fmla="*/ 2037477 h 2269540"/>
              <a:gd name="connsiteX253" fmla="*/ 106139 w 1679260"/>
              <a:gd name="connsiteY253" fmla="*/ 2043163 h 2269540"/>
              <a:gd name="connsiteX254" fmla="*/ 104243 w 1679260"/>
              <a:gd name="connsiteY254" fmla="*/ 2048849 h 2269540"/>
              <a:gd name="connsiteX255" fmla="*/ 98557 w 1679260"/>
              <a:gd name="connsiteY255" fmla="*/ 2050745 h 2269540"/>
              <a:gd name="connsiteX256" fmla="*/ 92871 w 1679260"/>
              <a:gd name="connsiteY256" fmla="*/ 2052640 h 2269540"/>
              <a:gd name="connsiteX257" fmla="*/ 87185 w 1679260"/>
              <a:gd name="connsiteY257" fmla="*/ 2052640 h 2269540"/>
              <a:gd name="connsiteX258" fmla="*/ 81499 w 1679260"/>
              <a:gd name="connsiteY258" fmla="*/ 2050745 h 2269540"/>
              <a:gd name="connsiteX259" fmla="*/ 77709 w 1679260"/>
              <a:gd name="connsiteY259" fmla="*/ 2046954 h 2269540"/>
              <a:gd name="connsiteX260" fmla="*/ 73918 w 1679260"/>
              <a:gd name="connsiteY260" fmla="*/ 2043163 h 2269540"/>
              <a:gd name="connsiteX261" fmla="*/ 72023 w 1679260"/>
              <a:gd name="connsiteY261" fmla="*/ 2037477 h 2269540"/>
              <a:gd name="connsiteX262" fmla="*/ 72023 w 1679260"/>
              <a:gd name="connsiteY262" fmla="*/ 2029896 h 2269540"/>
              <a:gd name="connsiteX263" fmla="*/ 102348 w 1679260"/>
              <a:gd name="connsiteY263" fmla="*/ 1880165 h 2269540"/>
              <a:gd name="connsiteX264" fmla="*/ 94767 w 1679260"/>
              <a:gd name="connsiteY264" fmla="*/ 1874479 h 2269540"/>
              <a:gd name="connsiteX265" fmla="*/ 73918 w 1679260"/>
              <a:gd name="connsiteY265" fmla="*/ 1982513 h 2269540"/>
              <a:gd name="connsiteX266" fmla="*/ 70127 w 1679260"/>
              <a:gd name="connsiteY266" fmla="*/ 1988199 h 2269540"/>
              <a:gd name="connsiteX267" fmla="*/ 66337 w 1679260"/>
              <a:gd name="connsiteY267" fmla="*/ 1993885 h 2269540"/>
              <a:gd name="connsiteX268" fmla="*/ 62546 w 1679260"/>
              <a:gd name="connsiteY268" fmla="*/ 1995780 h 2269540"/>
              <a:gd name="connsiteX269" fmla="*/ 56860 w 1679260"/>
              <a:gd name="connsiteY269" fmla="*/ 1997676 h 2269540"/>
              <a:gd name="connsiteX270" fmla="*/ 51174 w 1679260"/>
              <a:gd name="connsiteY270" fmla="*/ 1997676 h 2269540"/>
              <a:gd name="connsiteX271" fmla="*/ 45488 w 1679260"/>
              <a:gd name="connsiteY271" fmla="*/ 1995780 h 2269540"/>
              <a:gd name="connsiteX272" fmla="*/ 39802 w 1679260"/>
              <a:gd name="connsiteY272" fmla="*/ 1991990 h 2269540"/>
              <a:gd name="connsiteX273" fmla="*/ 37907 w 1679260"/>
              <a:gd name="connsiteY273" fmla="*/ 1986304 h 2269540"/>
              <a:gd name="connsiteX274" fmla="*/ 36011 w 1679260"/>
              <a:gd name="connsiteY274" fmla="*/ 1980618 h 2269540"/>
              <a:gd name="connsiteX275" fmla="*/ 36011 w 1679260"/>
              <a:gd name="connsiteY275" fmla="*/ 1974932 h 2269540"/>
              <a:gd name="connsiteX276" fmla="*/ 66337 w 1679260"/>
              <a:gd name="connsiteY276" fmla="*/ 1827096 h 2269540"/>
              <a:gd name="connsiteX277" fmla="*/ 36011 w 1679260"/>
              <a:gd name="connsiteY277" fmla="*/ 1855526 h 2269540"/>
              <a:gd name="connsiteX278" fmla="*/ 26535 w 1679260"/>
              <a:gd name="connsiteY278" fmla="*/ 1861212 h 2269540"/>
              <a:gd name="connsiteX279" fmla="*/ 15163 w 1679260"/>
              <a:gd name="connsiteY279" fmla="*/ 1859317 h 2269540"/>
              <a:gd name="connsiteX280" fmla="*/ 5686 w 1679260"/>
              <a:gd name="connsiteY280" fmla="*/ 1853631 h 2269540"/>
              <a:gd name="connsiteX281" fmla="*/ 0 w 1679260"/>
              <a:gd name="connsiteY281" fmla="*/ 1844154 h 2269540"/>
              <a:gd name="connsiteX282" fmla="*/ 0 w 1679260"/>
              <a:gd name="connsiteY282" fmla="*/ 1832782 h 2269540"/>
              <a:gd name="connsiteX283" fmla="*/ 5686 w 1679260"/>
              <a:gd name="connsiteY283" fmla="*/ 1823305 h 2269540"/>
              <a:gd name="connsiteX284" fmla="*/ 83395 w 1679260"/>
              <a:gd name="connsiteY284" fmla="*/ 1751283 h 2269540"/>
              <a:gd name="connsiteX285" fmla="*/ 106139 w 1679260"/>
              <a:gd name="connsiteY285" fmla="*/ 1717167 h 2269540"/>
              <a:gd name="connsiteX286" fmla="*/ 130778 w 1679260"/>
              <a:gd name="connsiteY286" fmla="*/ 1688737 h 2269540"/>
              <a:gd name="connsiteX287" fmla="*/ 132673 w 1679260"/>
              <a:gd name="connsiteY287" fmla="*/ 1679261 h 2269540"/>
              <a:gd name="connsiteX288" fmla="*/ 136464 w 1679260"/>
              <a:gd name="connsiteY288" fmla="*/ 1658412 h 2269540"/>
              <a:gd name="connsiteX289" fmla="*/ 142150 w 1679260"/>
              <a:gd name="connsiteY289" fmla="*/ 1628087 h 2269540"/>
              <a:gd name="connsiteX290" fmla="*/ 149731 w 1679260"/>
              <a:gd name="connsiteY290" fmla="*/ 1592075 h 2269540"/>
              <a:gd name="connsiteX291" fmla="*/ 159208 w 1679260"/>
              <a:gd name="connsiteY291" fmla="*/ 1550378 h 2269540"/>
              <a:gd name="connsiteX292" fmla="*/ 170580 w 1679260"/>
              <a:gd name="connsiteY292" fmla="*/ 1502995 h 2269540"/>
              <a:gd name="connsiteX293" fmla="*/ 181952 w 1679260"/>
              <a:gd name="connsiteY293" fmla="*/ 1453717 h 2269540"/>
              <a:gd name="connsiteX294" fmla="*/ 195219 w 1679260"/>
              <a:gd name="connsiteY294" fmla="*/ 1404438 h 2269540"/>
              <a:gd name="connsiteX295" fmla="*/ 208486 w 1679260"/>
              <a:gd name="connsiteY295" fmla="*/ 1357055 h 2269540"/>
              <a:gd name="connsiteX296" fmla="*/ 223649 w 1679260"/>
              <a:gd name="connsiteY296" fmla="*/ 1309672 h 2269540"/>
              <a:gd name="connsiteX297" fmla="*/ 238811 w 1679260"/>
              <a:gd name="connsiteY297" fmla="*/ 1267974 h 2269540"/>
              <a:gd name="connsiteX298" fmla="*/ 255869 w 1679260"/>
              <a:gd name="connsiteY298" fmla="*/ 1233859 h 2269540"/>
              <a:gd name="connsiteX299" fmla="*/ 271032 w 1679260"/>
              <a:gd name="connsiteY299" fmla="*/ 1205429 h 2269540"/>
              <a:gd name="connsiteX300" fmla="*/ 286195 w 1679260"/>
              <a:gd name="connsiteY300" fmla="*/ 1176999 h 2269540"/>
              <a:gd name="connsiteX301" fmla="*/ 293776 w 1679260"/>
              <a:gd name="connsiteY301" fmla="*/ 1144778 h 2269540"/>
              <a:gd name="connsiteX302" fmla="*/ 297567 w 1679260"/>
              <a:gd name="connsiteY302" fmla="*/ 1108767 h 2269540"/>
              <a:gd name="connsiteX303" fmla="*/ 297567 w 1679260"/>
              <a:gd name="connsiteY303" fmla="*/ 1070860 h 2269540"/>
              <a:gd name="connsiteX304" fmla="*/ 295671 w 1679260"/>
              <a:gd name="connsiteY304" fmla="*/ 1031058 h 2269540"/>
              <a:gd name="connsiteX305" fmla="*/ 293776 w 1679260"/>
              <a:gd name="connsiteY305" fmla="*/ 989361 h 2269540"/>
              <a:gd name="connsiteX306" fmla="*/ 295671 w 1679260"/>
              <a:gd name="connsiteY306" fmla="*/ 924920 h 2269540"/>
              <a:gd name="connsiteX307" fmla="*/ 299462 w 1679260"/>
              <a:gd name="connsiteY307" fmla="*/ 866165 h 2269540"/>
              <a:gd name="connsiteX308" fmla="*/ 308939 w 1679260"/>
              <a:gd name="connsiteY308" fmla="*/ 816886 h 2269540"/>
              <a:gd name="connsiteX309" fmla="*/ 318415 w 1679260"/>
              <a:gd name="connsiteY309" fmla="*/ 775189 h 2269540"/>
              <a:gd name="connsiteX310" fmla="*/ 327892 w 1679260"/>
              <a:gd name="connsiteY310" fmla="*/ 741073 h 2269540"/>
              <a:gd name="connsiteX311" fmla="*/ 337368 w 1679260"/>
              <a:gd name="connsiteY311" fmla="*/ 716434 h 2269540"/>
              <a:gd name="connsiteX312" fmla="*/ 344950 w 1679260"/>
              <a:gd name="connsiteY312" fmla="*/ 697481 h 2269540"/>
              <a:gd name="connsiteX313" fmla="*/ 356322 w 1679260"/>
              <a:gd name="connsiteY313" fmla="*/ 674737 h 2269540"/>
              <a:gd name="connsiteX314" fmla="*/ 373380 w 1679260"/>
              <a:gd name="connsiteY314" fmla="*/ 657679 h 2269540"/>
              <a:gd name="connsiteX315" fmla="*/ 392333 w 1679260"/>
              <a:gd name="connsiteY315" fmla="*/ 646307 h 2269540"/>
              <a:gd name="connsiteX316" fmla="*/ 415077 w 1679260"/>
              <a:gd name="connsiteY316" fmla="*/ 638726 h 2269540"/>
              <a:gd name="connsiteX317" fmla="*/ 437821 w 1679260"/>
              <a:gd name="connsiteY317" fmla="*/ 633040 h 2269540"/>
              <a:gd name="connsiteX318" fmla="*/ 462460 w 1679260"/>
              <a:gd name="connsiteY318" fmla="*/ 631144 h 2269540"/>
              <a:gd name="connsiteX319" fmla="*/ 487099 w 1679260"/>
              <a:gd name="connsiteY319" fmla="*/ 627354 h 2269540"/>
              <a:gd name="connsiteX320" fmla="*/ 513634 w 1679260"/>
              <a:gd name="connsiteY320" fmla="*/ 623563 h 2269540"/>
              <a:gd name="connsiteX321" fmla="*/ 568598 w 1679260"/>
              <a:gd name="connsiteY321" fmla="*/ 610296 h 2269540"/>
              <a:gd name="connsiteX322" fmla="*/ 617877 w 1679260"/>
              <a:gd name="connsiteY322" fmla="*/ 589447 h 2269540"/>
              <a:gd name="connsiteX323" fmla="*/ 665260 w 1679260"/>
              <a:gd name="connsiteY323" fmla="*/ 561017 h 2269540"/>
              <a:gd name="connsiteX324" fmla="*/ 706957 w 1679260"/>
              <a:gd name="connsiteY324" fmla="*/ 526901 h 2269540"/>
              <a:gd name="connsiteX325" fmla="*/ 706957 w 1679260"/>
              <a:gd name="connsiteY325" fmla="*/ 426449 h 2269540"/>
              <a:gd name="connsiteX326" fmla="*/ 680423 w 1679260"/>
              <a:gd name="connsiteY326" fmla="*/ 384752 h 2269540"/>
              <a:gd name="connsiteX327" fmla="*/ 661469 w 1679260"/>
              <a:gd name="connsiteY327" fmla="*/ 335473 h 2269540"/>
              <a:gd name="connsiteX328" fmla="*/ 650097 w 1679260"/>
              <a:gd name="connsiteY328" fmla="*/ 327892 h 2269540"/>
              <a:gd name="connsiteX329" fmla="*/ 640621 w 1679260"/>
              <a:gd name="connsiteY329" fmla="*/ 314625 h 2269540"/>
              <a:gd name="connsiteX330" fmla="*/ 633040 w 1679260"/>
              <a:gd name="connsiteY330" fmla="*/ 297567 h 2269540"/>
              <a:gd name="connsiteX331" fmla="*/ 627354 w 1679260"/>
              <a:gd name="connsiteY331" fmla="*/ 280509 h 2269540"/>
              <a:gd name="connsiteX332" fmla="*/ 623563 w 1679260"/>
              <a:gd name="connsiteY332" fmla="*/ 261555 h 2269540"/>
              <a:gd name="connsiteX333" fmla="*/ 621668 w 1679260"/>
              <a:gd name="connsiteY333" fmla="*/ 244497 h 2269540"/>
              <a:gd name="connsiteX334" fmla="*/ 623563 w 1679260"/>
              <a:gd name="connsiteY334" fmla="*/ 229335 h 2269540"/>
              <a:gd name="connsiteX335" fmla="*/ 629249 w 1679260"/>
              <a:gd name="connsiteY335" fmla="*/ 219858 h 2269540"/>
              <a:gd name="connsiteX336" fmla="*/ 638726 w 1679260"/>
              <a:gd name="connsiteY336" fmla="*/ 214172 h 2269540"/>
              <a:gd name="connsiteX337" fmla="*/ 650097 w 1679260"/>
              <a:gd name="connsiteY337" fmla="*/ 216067 h 2269540"/>
              <a:gd name="connsiteX338" fmla="*/ 653888 w 1679260"/>
              <a:gd name="connsiteY338" fmla="*/ 176266 h 2269540"/>
              <a:gd name="connsiteX339" fmla="*/ 661469 w 1679260"/>
              <a:gd name="connsiteY339" fmla="*/ 140254 h 2269540"/>
              <a:gd name="connsiteX340" fmla="*/ 672841 w 1679260"/>
              <a:gd name="connsiteY340" fmla="*/ 106138 h 2269540"/>
              <a:gd name="connsiteX341" fmla="*/ 688004 w 1679260"/>
              <a:gd name="connsiteY341" fmla="*/ 75813 h 2269540"/>
              <a:gd name="connsiteX342" fmla="*/ 706957 w 1679260"/>
              <a:gd name="connsiteY342" fmla="*/ 49279 h 2269540"/>
              <a:gd name="connsiteX343" fmla="*/ 731597 w 1679260"/>
              <a:gd name="connsiteY343" fmla="*/ 28430 h 2269540"/>
              <a:gd name="connsiteX344" fmla="*/ 761922 w 1679260"/>
              <a:gd name="connsiteY344" fmla="*/ 13267 h 2269540"/>
              <a:gd name="connsiteX345" fmla="*/ 796038 w 1679260"/>
              <a:gd name="connsiteY345" fmla="*/ 3791 h 2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79260" h="2269540">
                <a:moveTo>
                  <a:pt x="837735" y="0"/>
                </a:moveTo>
                <a:lnTo>
                  <a:pt x="879432" y="1895"/>
                </a:lnTo>
                <a:lnTo>
                  <a:pt x="913548" y="11372"/>
                </a:lnTo>
                <a:lnTo>
                  <a:pt x="943873" y="28430"/>
                </a:lnTo>
                <a:lnTo>
                  <a:pt x="968512" y="49279"/>
                </a:lnTo>
                <a:lnTo>
                  <a:pt x="987466" y="75813"/>
                </a:lnTo>
                <a:lnTo>
                  <a:pt x="1002628" y="106138"/>
                </a:lnTo>
                <a:lnTo>
                  <a:pt x="1014000" y="140254"/>
                </a:lnTo>
                <a:lnTo>
                  <a:pt x="1021582" y="176266"/>
                </a:lnTo>
                <a:lnTo>
                  <a:pt x="1025372" y="216067"/>
                </a:lnTo>
                <a:lnTo>
                  <a:pt x="1038640" y="214172"/>
                </a:lnTo>
                <a:lnTo>
                  <a:pt x="1048116" y="217963"/>
                </a:lnTo>
                <a:lnTo>
                  <a:pt x="1053802" y="229335"/>
                </a:lnTo>
                <a:lnTo>
                  <a:pt x="1055698" y="244497"/>
                </a:lnTo>
                <a:lnTo>
                  <a:pt x="1053802" y="261555"/>
                </a:lnTo>
                <a:lnTo>
                  <a:pt x="1050012" y="280509"/>
                </a:lnTo>
                <a:lnTo>
                  <a:pt x="1044326" y="299462"/>
                </a:lnTo>
                <a:lnTo>
                  <a:pt x="1036744" y="316520"/>
                </a:lnTo>
                <a:lnTo>
                  <a:pt x="1025372" y="327892"/>
                </a:lnTo>
                <a:lnTo>
                  <a:pt x="1014000" y="335473"/>
                </a:lnTo>
                <a:lnTo>
                  <a:pt x="996942" y="380961"/>
                </a:lnTo>
                <a:lnTo>
                  <a:pt x="974198" y="420763"/>
                </a:lnTo>
                <a:lnTo>
                  <a:pt x="974198" y="528797"/>
                </a:lnTo>
                <a:lnTo>
                  <a:pt x="1015896" y="562912"/>
                </a:lnTo>
                <a:lnTo>
                  <a:pt x="1059488" y="589447"/>
                </a:lnTo>
                <a:lnTo>
                  <a:pt x="1108767" y="610296"/>
                </a:lnTo>
                <a:lnTo>
                  <a:pt x="1163731" y="623563"/>
                </a:lnTo>
                <a:lnTo>
                  <a:pt x="1192161" y="627354"/>
                </a:lnTo>
                <a:lnTo>
                  <a:pt x="1218696" y="631144"/>
                </a:lnTo>
                <a:lnTo>
                  <a:pt x="1245230" y="634935"/>
                </a:lnTo>
                <a:lnTo>
                  <a:pt x="1271765" y="640621"/>
                </a:lnTo>
                <a:lnTo>
                  <a:pt x="1294509" y="650098"/>
                </a:lnTo>
                <a:lnTo>
                  <a:pt x="1313462" y="665260"/>
                </a:lnTo>
                <a:lnTo>
                  <a:pt x="1328625" y="688004"/>
                </a:lnTo>
                <a:lnTo>
                  <a:pt x="1330520" y="691795"/>
                </a:lnTo>
                <a:lnTo>
                  <a:pt x="1336206" y="703167"/>
                </a:lnTo>
                <a:lnTo>
                  <a:pt x="1343787" y="722120"/>
                </a:lnTo>
                <a:lnTo>
                  <a:pt x="1353264" y="748655"/>
                </a:lnTo>
                <a:lnTo>
                  <a:pt x="1362741" y="782770"/>
                </a:lnTo>
                <a:lnTo>
                  <a:pt x="1372217" y="824468"/>
                </a:lnTo>
                <a:lnTo>
                  <a:pt x="1379798" y="871851"/>
                </a:lnTo>
                <a:lnTo>
                  <a:pt x="1383589" y="926815"/>
                </a:lnTo>
                <a:lnTo>
                  <a:pt x="1385484" y="989361"/>
                </a:lnTo>
                <a:lnTo>
                  <a:pt x="1383589" y="1031058"/>
                </a:lnTo>
                <a:lnTo>
                  <a:pt x="1381694" y="1070860"/>
                </a:lnTo>
                <a:lnTo>
                  <a:pt x="1381694" y="1108767"/>
                </a:lnTo>
                <a:lnTo>
                  <a:pt x="1385484" y="1144778"/>
                </a:lnTo>
                <a:lnTo>
                  <a:pt x="1393066" y="1176999"/>
                </a:lnTo>
                <a:lnTo>
                  <a:pt x="1408228" y="1205429"/>
                </a:lnTo>
                <a:lnTo>
                  <a:pt x="1423391" y="1233859"/>
                </a:lnTo>
                <a:lnTo>
                  <a:pt x="1440449" y="1267974"/>
                </a:lnTo>
                <a:lnTo>
                  <a:pt x="1455612" y="1309672"/>
                </a:lnTo>
                <a:lnTo>
                  <a:pt x="1468879" y="1357055"/>
                </a:lnTo>
                <a:lnTo>
                  <a:pt x="1484041" y="1404438"/>
                </a:lnTo>
                <a:lnTo>
                  <a:pt x="1497309" y="1453717"/>
                </a:lnTo>
                <a:lnTo>
                  <a:pt x="1508681" y="1502995"/>
                </a:lnTo>
                <a:lnTo>
                  <a:pt x="1520053" y="1550378"/>
                </a:lnTo>
                <a:lnTo>
                  <a:pt x="1529529" y="1592075"/>
                </a:lnTo>
                <a:lnTo>
                  <a:pt x="1537111" y="1628087"/>
                </a:lnTo>
                <a:lnTo>
                  <a:pt x="1542797" y="1658412"/>
                </a:lnTo>
                <a:lnTo>
                  <a:pt x="1546587" y="1679261"/>
                </a:lnTo>
                <a:lnTo>
                  <a:pt x="1548483" y="1688737"/>
                </a:lnTo>
                <a:lnTo>
                  <a:pt x="1573122" y="1717167"/>
                </a:lnTo>
                <a:lnTo>
                  <a:pt x="1595866" y="1751283"/>
                </a:lnTo>
                <a:lnTo>
                  <a:pt x="1673574" y="1823305"/>
                </a:lnTo>
                <a:lnTo>
                  <a:pt x="1679260" y="1832782"/>
                </a:lnTo>
                <a:lnTo>
                  <a:pt x="1679260" y="1844154"/>
                </a:lnTo>
                <a:lnTo>
                  <a:pt x="1673574" y="1853631"/>
                </a:lnTo>
                <a:lnTo>
                  <a:pt x="1664098" y="1859317"/>
                </a:lnTo>
                <a:lnTo>
                  <a:pt x="1652726" y="1861212"/>
                </a:lnTo>
                <a:lnTo>
                  <a:pt x="1643249" y="1855526"/>
                </a:lnTo>
                <a:lnTo>
                  <a:pt x="1612924" y="1827096"/>
                </a:lnTo>
                <a:lnTo>
                  <a:pt x="1643249" y="1974932"/>
                </a:lnTo>
                <a:lnTo>
                  <a:pt x="1643249" y="1980618"/>
                </a:lnTo>
                <a:lnTo>
                  <a:pt x="1641354" y="1986304"/>
                </a:lnTo>
                <a:lnTo>
                  <a:pt x="1637563" y="1991990"/>
                </a:lnTo>
                <a:lnTo>
                  <a:pt x="1633772" y="1995780"/>
                </a:lnTo>
                <a:lnTo>
                  <a:pt x="1628086" y="1997676"/>
                </a:lnTo>
                <a:lnTo>
                  <a:pt x="1622400" y="1997676"/>
                </a:lnTo>
                <a:lnTo>
                  <a:pt x="1616714" y="1995780"/>
                </a:lnTo>
                <a:lnTo>
                  <a:pt x="1611028" y="1993885"/>
                </a:lnTo>
                <a:lnTo>
                  <a:pt x="1609133" y="1988199"/>
                </a:lnTo>
                <a:lnTo>
                  <a:pt x="1605342" y="1982513"/>
                </a:lnTo>
                <a:lnTo>
                  <a:pt x="1584494" y="1874479"/>
                </a:lnTo>
                <a:lnTo>
                  <a:pt x="1576913" y="1880165"/>
                </a:lnTo>
                <a:lnTo>
                  <a:pt x="1607238" y="2029896"/>
                </a:lnTo>
                <a:lnTo>
                  <a:pt x="1607238" y="2037477"/>
                </a:lnTo>
                <a:lnTo>
                  <a:pt x="1605342" y="2043163"/>
                </a:lnTo>
                <a:lnTo>
                  <a:pt x="1601552" y="2046954"/>
                </a:lnTo>
                <a:lnTo>
                  <a:pt x="1597761" y="2050745"/>
                </a:lnTo>
                <a:lnTo>
                  <a:pt x="1592075" y="2052640"/>
                </a:lnTo>
                <a:lnTo>
                  <a:pt x="1586389" y="2052640"/>
                </a:lnTo>
                <a:lnTo>
                  <a:pt x="1580703" y="2050745"/>
                </a:lnTo>
                <a:lnTo>
                  <a:pt x="1575017" y="2048849"/>
                </a:lnTo>
                <a:lnTo>
                  <a:pt x="1571227" y="2043163"/>
                </a:lnTo>
                <a:lnTo>
                  <a:pt x="1569331" y="2037477"/>
                </a:lnTo>
                <a:lnTo>
                  <a:pt x="1542797" y="1897223"/>
                </a:lnTo>
                <a:lnTo>
                  <a:pt x="1533320" y="1899119"/>
                </a:lnTo>
                <a:lnTo>
                  <a:pt x="1559855" y="2028001"/>
                </a:lnTo>
                <a:lnTo>
                  <a:pt x="1559855" y="2033687"/>
                </a:lnTo>
                <a:lnTo>
                  <a:pt x="1557959" y="2039373"/>
                </a:lnTo>
                <a:lnTo>
                  <a:pt x="1554169" y="2043163"/>
                </a:lnTo>
                <a:lnTo>
                  <a:pt x="1550378" y="2046954"/>
                </a:lnTo>
                <a:lnTo>
                  <a:pt x="1544692" y="2050745"/>
                </a:lnTo>
                <a:lnTo>
                  <a:pt x="1539006" y="2050745"/>
                </a:lnTo>
                <a:lnTo>
                  <a:pt x="1533320" y="2048849"/>
                </a:lnTo>
                <a:lnTo>
                  <a:pt x="1527634" y="2045059"/>
                </a:lnTo>
                <a:lnTo>
                  <a:pt x="1523843" y="2041268"/>
                </a:lnTo>
                <a:lnTo>
                  <a:pt x="1521948" y="2035582"/>
                </a:lnTo>
                <a:lnTo>
                  <a:pt x="1495413" y="1902909"/>
                </a:lnTo>
                <a:lnTo>
                  <a:pt x="1487832" y="1901014"/>
                </a:lnTo>
                <a:lnTo>
                  <a:pt x="1502995" y="1969246"/>
                </a:lnTo>
                <a:lnTo>
                  <a:pt x="1502995" y="1974932"/>
                </a:lnTo>
                <a:lnTo>
                  <a:pt x="1501099" y="1980618"/>
                </a:lnTo>
                <a:lnTo>
                  <a:pt x="1497309" y="1986304"/>
                </a:lnTo>
                <a:lnTo>
                  <a:pt x="1493518" y="1990094"/>
                </a:lnTo>
                <a:lnTo>
                  <a:pt x="1487832" y="1991990"/>
                </a:lnTo>
                <a:lnTo>
                  <a:pt x="1482146" y="1991990"/>
                </a:lnTo>
                <a:lnTo>
                  <a:pt x="1476460" y="1990094"/>
                </a:lnTo>
                <a:lnTo>
                  <a:pt x="1472670" y="1988199"/>
                </a:lnTo>
                <a:lnTo>
                  <a:pt x="1468879" y="1982513"/>
                </a:lnTo>
                <a:lnTo>
                  <a:pt x="1466984" y="1976827"/>
                </a:lnTo>
                <a:lnTo>
                  <a:pt x="1446135" y="1882061"/>
                </a:lnTo>
                <a:lnTo>
                  <a:pt x="1440449" y="1865003"/>
                </a:lnTo>
                <a:lnTo>
                  <a:pt x="1436658" y="1846049"/>
                </a:lnTo>
                <a:lnTo>
                  <a:pt x="1434763" y="1828991"/>
                </a:lnTo>
                <a:lnTo>
                  <a:pt x="1432868" y="1813829"/>
                </a:lnTo>
                <a:lnTo>
                  <a:pt x="1429077" y="1774027"/>
                </a:lnTo>
                <a:lnTo>
                  <a:pt x="1432868" y="1734225"/>
                </a:lnTo>
                <a:lnTo>
                  <a:pt x="1423391" y="1715272"/>
                </a:lnTo>
                <a:lnTo>
                  <a:pt x="1410124" y="1688737"/>
                </a:lnTo>
                <a:lnTo>
                  <a:pt x="1394961" y="1658412"/>
                </a:lnTo>
                <a:lnTo>
                  <a:pt x="1377903" y="1624296"/>
                </a:lnTo>
                <a:lnTo>
                  <a:pt x="1360845" y="1590180"/>
                </a:lnTo>
                <a:lnTo>
                  <a:pt x="1343787" y="1557960"/>
                </a:lnTo>
                <a:lnTo>
                  <a:pt x="1328625" y="1527634"/>
                </a:lnTo>
                <a:lnTo>
                  <a:pt x="1317253" y="1504890"/>
                </a:lnTo>
                <a:lnTo>
                  <a:pt x="1290718" y="1451821"/>
                </a:lnTo>
                <a:lnTo>
                  <a:pt x="1271765" y="1404438"/>
                </a:lnTo>
                <a:lnTo>
                  <a:pt x="1258498" y="1360845"/>
                </a:lnTo>
                <a:lnTo>
                  <a:pt x="1249021" y="1322939"/>
                </a:lnTo>
                <a:lnTo>
                  <a:pt x="1245230" y="1292614"/>
                </a:lnTo>
                <a:lnTo>
                  <a:pt x="1241440" y="1266079"/>
                </a:lnTo>
                <a:lnTo>
                  <a:pt x="1237649" y="1249021"/>
                </a:lnTo>
                <a:lnTo>
                  <a:pt x="1233858" y="1237649"/>
                </a:lnTo>
                <a:lnTo>
                  <a:pt x="1224382" y="1228173"/>
                </a:lnTo>
                <a:lnTo>
                  <a:pt x="1213010" y="1211115"/>
                </a:lnTo>
                <a:lnTo>
                  <a:pt x="1197847" y="1190266"/>
                </a:lnTo>
                <a:lnTo>
                  <a:pt x="1180789" y="1165627"/>
                </a:lnTo>
                <a:lnTo>
                  <a:pt x="1159941" y="1214905"/>
                </a:lnTo>
                <a:lnTo>
                  <a:pt x="1142883" y="1264184"/>
                </a:lnTo>
                <a:lnTo>
                  <a:pt x="1133406" y="1317253"/>
                </a:lnTo>
                <a:lnTo>
                  <a:pt x="1129615" y="1370322"/>
                </a:lnTo>
                <a:lnTo>
                  <a:pt x="1133406" y="1425287"/>
                </a:lnTo>
                <a:lnTo>
                  <a:pt x="1142883" y="1476460"/>
                </a:lnTo>
                <a:lnTo>
                  <a:pt x="1156150" y="1527634"/>
                </a:lnTo>
                <a:lnTo>
                  <a:pt x="1169417" y="1578808"/>
                </a:lnTo>
                <a:lnTo>
                  <a:pt x="1178894" y="1631877"/>
                </a:lnTo>
                <a:lnTo>
                  <a:pt x="1190266" y="1692528"/>
                </a:lnTo>
                <a:lnTo>
                  <a:pt x="1199742" y="1753178"/>
                </a:lnTo>
                <a:lnTo>
                  <a:pt x="1207324" y="1819515"/>
                </a:lnTo>
                <a:lnTo>
                  <a:pt x="1213010" y="1874479"/>
                </a:lnTo>
                <a:lnTo>
                  <a:pt x="1220591" y="1938920"/>
                </a:lnTo>
                <a:lnTo>
                  <a:pt x="1226277" y="2012838"/>
                </a:lnTo>
                <a:lnTo>
                  <a:pt x="1231963" y="2090547"/>
                </a:lnTo>
                <a:lnTo>
                  <a:pt x="1231963" y="2168255"/>
                </a:lnTo>
                <a:lnTo>
                  <a:pt x="1228172" y="2244068"/>
                </a:lnTo>
                <a:lnTo>
                  <a:pt x="1225491" y="2269540"/>
                </a:lnTo>
                <a:lnTo>
                  <a:pt x="872241" y="2269540"/>
                </a:lnTo>
                <a:lnTo>
                  <a:pt x="868060" y="2240277"/>
                </a:lnTo>
                <a:lnTo>
                  <a:pt x="860479" y="2160674"/>
                </a:lnTo>
                <a:lnTo>
                  <a:pt x="854793" y="2086756"/>
                </a:lnTo>
                <a:lnTo>
                  <a:pt x="854793" y="2016629"/>
                </a:lnTo>
                <a:lnTo>
                  <a:pt x="856688" y="1952188"/>
                </a:lnTo>
                <a:lnTo>
                  <a:pt x="826363" y="1952188"/>
                </a:lnTo>
                <a:lnTo>
                  <a:pt x="830154" y="2016629"/>
                </a:lnTo>
                <a:lnTo>
                  <a:pt x="828258" y="2086756"/>
                </a:lnTo>
                <a:lnTo>
                  <a:pt x="822572" y="2160674"/>
                </a:lnTo>
                <a:lnTo>
                  <a:pt x="814991" y="2240277"/>
                </a:lnTo>
                <a:lnTo>
                  <a:pt x="811507" y="2269540"/>
                </a:lnTo>
                <a:lnTo>
                  <a:pt x="458065" y="2269540"/>
                </a:lnTo>
                <a:lnTo>
                  <a:pt x="454879" y="2245963"/>
                </a:lnTo>
                <a:lnTo>
                  <a:pt x="451088" y="2172046"/>
                </a:lnTo>
                <a:lnTo>
                  <a:pt x="452983" y="2094337"/>
                </a:lnTo>
                <a:lnTo>
                  <a:pt x="456774" y="2020420"/>
                </a:lnTo>
                <a:lnTo>
                  <a:pt x="462460" y="1948397"/>
                </a:lnTo>
                <a:lnTo>
                  <a:pt x="466251" y="1874479"/>
                </a:lnTo>
                <a:lnTo>
                  <a:pt x="471937" y="1808143"/>
                </a:lnTo>
                <a:lnTo>
                  <a:pt x="479518" y="1747492"/>
                </a:lnTo>
                <a:lnTo>
                  <a:pt x="488995" y="1688737"/>
                </a:lnTo>
                <a:lnTo>
                  <a:pt x="498471" y="1631877"/>
                </a:lnTo>
                <a:lnTo>
                  <a:pt x="507948" y="1578808"/>
                </a:lnTo>
                <a:lnTo>
                  <a:pt x="521215" y="1527634"/>
                </a:lnTo>
                <a:lnTo>
                  <a:pt x="534483" y="1476460"/>
                </a:lnTo>
                <a:lnTo>
                  <a:pt x="543959" y="1425287"/>
                </a:lnTo>
                <a:lnTo>
                  <a:pt x="547750" y="1370322"/>
                </a:lnTo>
                <a:lnTo>
                  <a:pt x="545854" y="1317253"/>
                </a:lnTo>
                <a:lnTo>
                  <a:pt x="534483" y="1266079"/>
                </a:lnTo>
                <a:lnTo>
                  <a:pt x="517425" y="1214905"/>
                </a:lnTo>
                <a:lnTo>
                  <a:pt x="496576" y="1167522"/>
                </a:lnTo>
                <a:lnTo>
                  <a:pt x="481413" y="1192161"/>
                </a:lnTo>
                <a:lnTo>
                  <a:pt x="466251" y="1211115"/>
                </a:lnTo>
                <a:lnTo>
                  <a:pt x="454879" y="1228173"/>
                </a:lnTo>
                <a:lnTo>
                  <a:pt x="445402" y="1237649"/>
                </a:lnTo>
                <a:lnTo>
                  <a:pt x="441611" y="1249021"/>
                </a:lnTo>
                <a:lnTo>
                  <a:pt x="437821" y="1266079"/>
                </a:lnTo>
                <a:lnTo>
                  <a:pt x="434030" y="1292614"/>
                </a:lnTo>
                <a:lnTo>
                  <a:pt x="430240" y="1322939"/>
                </a:lnTo>
                <a:lnTo>
                  <a:pt x="420763" y="1360845"/>
                </a:lnTo>
                <a:lnTo>
                  <a:pt x="407496" y="1404438"/>
                </a:lnTo>
                <a:lnTo>
                  <a:pt x="388542" y="1451821"/>
                </a:lnTo>
                <a:lnTo>
                  <a:pt x="362008" y="1504890"/>
                </a:lnTo>
                <a:lnTo>
                  <a:pt x="348740" y="1527634"/>
                </a:lnTo>
                <a:lnTo>
                  <a:pt x="333578" y="1557960"/>
                </a:lnTo>
                <a:lnTo>
                  <a:pt x="318415" y="1590180"/>
                </a:lnTo>
                <a:lnTo>
                  <a:pt x="299462" y="1624296"/>
                </a:lnTo>
                <a:lnTo>
                  <a:pt x="284299" y="1658412"/>
                </a:lnTo>
                <a:lnTo>
                  <a:pt x="269137" y="1688737"/>
                </a:lnTo>
                <a:lnTo>
                  <a:pt x="255869" y="1715272"/>
                </a:lnTo>
                <a:lnTo>
                  <a:pt x="246393" y="1734225"/>
                </a:lnTo>
                <a:lnTo>
                  <a:pt x="248288" y="1774027"/>
                </a:lnTo>
                <a:lnTo>
                  <a:pt x="246393" y="1813829"/>
                </a:lnTo>
                <a:lnTo>
                  <a:pt x="244497" y="1828991"/>
                </a:lnTo>
                <a:lnTo>
                  <a:pt x="242602" y="1846049"/>
                </a:lnTo>
                <a:lnTo>
                  <a:pt x="238811" y="1865003"/>
                </a:lnTo>
                <a:lnTo>
                  <a:pt x="233126" y="1882061"/>
                </a:lnTo>
                <a:lnTo>
                  <a:pt x="212277" y="1976827"/>
                </a:lnTo>
                <a:lnTo>
                  <a:pt x="210382" y="1982513"/>
                </a:lnTo>
                <a:lnTo>
                  <a:pt x="206591" y="1988199"/>
                </a:lnTo>
                <a:lnTo>
                  <a:pt x="202800" y="1990094"/>
                </a:lnTo>
                <a:lnTo>
                  <a:pt x="197114" y="1991990"/>
                </a:lnTo>
                <a:lnTo>
                  <a:pt x="191428" y="1991990"/>
                </a:lnTo>
                <a:lnTo>
                  <a:pt x="185742" y="1990094"/>
                </a:lnTo>
                <a:lnTo>
                  <a:pt x="181952" y="1986304"/>
                </a:lnTo>
                <a:lnTo>
                  <a:pt x="178161" y="1980618"/>
                </a:lnTo>
                <a:lnTo>
                  <a:pt x="176266" y="1974932"/>
                </a:lnTo>
                <a:lnTo>
                  <a:pt x="176266" y="1969246"/>
                </a:lnTo>
                <a:lnTo>
                  <a:pt x="191428" y="1901014"/>
                </a:lnTo>
                <a:lnTo>
                  <a:pt x="183847" y="1902909"/>
                </a:lnTo>
                <a:lnTo>
                  <a:pt x="157312" y="2035582"/>
                </a:lnTo>
                <a:lnTo>
                  <a:pt x="153522" y="2041268"/>
                </a:lnTo>
                <a:lnTo>
                  <a:pt x="151626" y="2045059"/>
                </a:lnTo>
                <a:lnTo>
                  <a:pt x="145940" y="2048849"/>
                </a:lnTo>
                <a:lnTo>
                  <a:pt x="140254" y="2050745"/>
                </a:lnTo>
                <a:lnTo>
                  <a:pt x="134568" y="2050745"/>
                </a:lnTo>
                <a:lnTo>
                  <a:pt x="128883" y="2046954"/>
                </a:lnTo>
                <a:lnTo>
                  <a:pt x="125092" y="2043163"/>
                </a:lnTo>
                <a:lnTo>
                  <a:pt x="121301" y="2039373"/>
                </a:lnTo>
                <a:lnTo>
                  <a:pt x="119406" y="2033687"/>
                </a:lnTo>
                <a:lnTo>
                  <a:pt x="119406" y="2028001"/>
                </a:lnTo>
                <a:lnTo>
                  <a:pt x="145940" y="1899119"/>
                </a:lnTo>
                <a:lnTo>
                  <a:pt x="136464" y="1897223"/>
                </a:lnTo>
                <a:lnTo>
                  <a:pt x="109929" y="2037477"/>
                </a:lnTo>
                <a:lnTo>
                  <a:pt x="106139" y="2043163"/>
                </a:lnTo>
                <a:lnTo>
                  <a:pt x="104243" y="2048849"/>
                </a:lnTo>
                <a:lnTo>
                  <a:pt x="98557" y="2050745"/>
                </a:lnTo>
                <a:lnTo>
                  <a:pt x="92871" y="2052640"/>
                </a:lnTo>
                <a:lnTo>
                  <a:pt x="87185" y="2052640"/>
                </a:lnTo>
                <a:lnTo>
                  <a:pt x="81499" y="2050745"/>
                </a:lnTo>
                <a:lnTo>
                  <a:pt x="77709" y="2046954"/>
                </a:lnTo>
                <a:lnTo>
                  <a:pt x="73918" y="2043163"/>
                </a:lnTo>
                <a:lnTo>
                  <a:pt x="72023" y="2037477"/>
                </a:lnTo>
                <a:lnTo>
                  <a:pt x="72023" y="2029896"/>
                </a:lnTo>
                <a:lnTo>
                  <a:pt x="102348" y="1880165"/>
                </a:lnTo>
                <a:lnTo>
                  <a:pt x="94767" y="1874479"/>
                </a:lnTo>
                <a:lnTo>
                  <a:pt x="73918" y="1982513"/>
                </a:lnTo>
                <a:lnTo>
                  <a:pt x="70127" y="1988199"/>
                </a:lnTo>
                <a:lnTo>
                  <a:pt x="66337" y="1993885"/>
                </a:lnTo>
                <a:lnTo>
                  <a:pt x="62546" y="1995780"/>
                </a:lnTo>
                <a:lnTo>
                  <a:pt x="56860" y="1997676"/>
                </a:lnTo>
                <a:lnTo>
                  <a:pt x="51174" y="1997676"/>
                </a:lnTo>
                <a:lnTo>
                  <a:pt x="45488" y="1995780"/>
                </a:lnTo>
                <a:lnTo>
                  <a:pt x="39802" y="1991990"/>
                </a:lnTo>
                <a:lnTo>
                  <a:pt x="37907" y="1986304"/>
                </a:lnTo>
                <a:lnTo>
                  <a:pt x="36011" y="1980618"/>
                </a:lnTo>
                <a:lnTo>
                  <a:pt x="36011" y="1974932"/>
                </a:lnTo>
                <a:lnTo>
                  <a:pt x="66337" y="1827096"/>
                </a:lnTo>
                <a:lnTo>
                  <a:pt x="36011" y="1855526"/>
                </a:lnTo>
                <a:lnTo>
                  <a:pt x="26535" y="1861212"/>
                </a:lnTo>
                <a:lnTo>
                  <a:pt x="15163" y="1859317"/>
                </a:lnTo>
                <a:lnTo>
                  <a:pt x="5686" y="1853631"/>
                </a:lnTo>
                <a:lnTo>
                  <a:pt x="0" y="1844154"/>
                </a:lnTo>
                <a:lnTo>
                  <a:pt x="0" y="1832782"/>
                </a:lnTo>
                <a:lnTo>
                  <a:pt x="5686" y="1823305"/>
                </a:lnTo>
                <a:lnTo>
                  <a:pt x="83395" y="1751283"/>
                </a:lnTo>
                <a:lnTo>
                  <a:pt x="106139" y="1717167"/>
                </a:lnTo>
                <a:lnTo>
                  <a:pt x="130778" y="1688737"/>
                </a:lnTo>
                <a:lnTo>
                  <a:pt x="132673" y="1679261"/>
                </a:lnTo>
                <a:lnTo>
                  <a:pt x="136464" y="1658412"/>
                </a:lnTo>
                <a:lnTo>
                  <a:pt x="142150" y="1628087"/>
                </a:lnTo>
                <a:lnTo>
                  <a:pt x="149731" y="1592075"/>
                </a:lnTo>
                <a:lnTo>
                  <a:pt x="159208" y="1550378"/>
                </a:lnTo>
                <a:lnTo>
                  <a:pt x="170580" y="1502995"/>
                </a:lnTo>
                <a:lnTo>
                  <a:pt x="181952" y="1453717"/>
                </a:lnTo>
                <a:lnTo>
                  <a:pt x="195219" y="1404438"/>
                </a:lnTo>
                <a:lnTo>
                  <a:pt x="208486" y="1357055"/>
                </a:lnTo>
                <a:lnTo>
                  <a:pt x="223649" y="1309672"/>
                </a:lnTo>
                <a:lnTo>
                  <a:pt x="238811" y="1267974"/>
                </a:lnTo>
                <a:lnTo>
                  <a:pt x="255869" y="1233859"/>
                </a:lnTo>
                <a:lnTo>
                  <a:pt x="271032" y="1205429"/>
                </a:lnTo>
                <a:lnTo>
                  <a:pt x="286195" y="1176999"/>
                </a:lnTo>
                <a:lnTo>
                  <a:pt x="293776" y="1144778"/>
                </a:lnTo>
                <a:lnTo>
                  <a:pt x="297567" y="1108767"/>
                </a:lnTo>
                <a:lnTo>
                  <a:pt x="297567" y="1070860"/>
                </a:lnTo>
                <a:lnTo>
                  <a:pt x="295671" y="1031058"/>
                </a:lnTo>
                <a:lnTo>
                  <a:pt x="293776" y="989361"/>
                </a:lnTo>
                <a:lnTo>
                  <a:pt x="295671" y="924920"/>
                </a:lnTo>
                <a:lnTo>
                  <a:pt x="299462" y="866165"/>
                </a:lnTo>
                <a:lnTo>
                  <a:pt x="308939" y="816886"/>
                </a:lnTo>
                <a:lnTo>
                  <a:pt x="318415" y="775189"/>
                </a:lnTo>
                <a:lnTo>
                  <a:pt x="327892" y="741073"/>
                </a:lnTo>
                <a:lnTo>
                  <a:pt x="337368" y="716434"/>
                </a:lnTo>
                <a:lnTo>
                  <a:pt x="344950" y="697481"/>
                </a:lnTo>
                <a:lnTo>
                  <a:pt x="356322" y="674737"/>
                </a:lnTo>
                <a:lnTo>
                  <a:pt x="373380" y="657679"/>
                </a:lnTo>
                <a:lnTo>
                  <a:pt x="392333" y="646307"/>
                </a:lnTo>
                <a:lnTo>
                  <a:pt x="415077" y="638726"/>
                </a:lnTo>
                <a:lnTo>
                  <a:pt x="437821" y="633040"/>
                </a:lnTo>
                <a:lnTo>
                  <a:pt x="462460" y="631144"/>
                </a:lnTo>
                <a:lnTo>
                  <a:pt x="487099" y="627354"/>
                </a:lnTo>
                <a:lnTo>
                  <a:pt x="513634" y="623563"/>
                </a:lnTo>
                <a:lnTo>
                  <a:pt x="568598" y="610296"/>
                </a:lnTo>
                <a:lnTo>
                  <a:pt x="617877" y="589447"/>
                </a:lnTo>
                <a:lnTo>
                  <a:pt x="665260" y="561017"/>
                </a:lnTo>
                <a:lnTo>
                  <a:pt x="706957" y="526901"/>
                </a:lnTo>
                <a:lnTo>
                  <a:pt x="706957" y="426449"/>
                </a:lnTo>
                <a:lnTo>
                  <a:pt x="680423" y="384752"/>
                </a:lnTo>
                <a:lnTo>
                  <a:pt x="661469" y="335473"/>
                </a:lnTo>
                <a:lnTo>
                  <a:pt x="650097" y="327892"/>
                </a:lnTo>
                <a:lnTo>
                  <a:pt x="640621" y="314625"/>
                </a:lnTo>
                <a:lnTo>
                  <a:pt x="633040" y="297567"/>
                </a:lnTo>
                <a:lnTo>
                  <a:pt x="627354" y="280509"/>
                </a:lnTo>
                <a:lnTo>
                  <a:pt x="623563" y="261555"/>
                </a:lnTo>
                <a:lnTo>
                  <a:pt x="621668" y="244497"/>
                </a:lnTo>
                <a:lnTo>
                  <a:pt x="623563" y="229335"/>
                </a:lnTo>
                <a:lnTo>
                  <a:pt x="629249" y="219858"/>
                </a:lnTo>
                <a:lnTo>
                  <a:pt x="638726" y="214172"/>
                </a:lnTo>
                <a:lnTo>
                  <a:pt x="650097" y="216067"/>
                </a:lnTo>
                <a:lnTo>
                  <a:pt x="653888" y="176266"/>
                </a:lnTo>
                <a:lnTo>
                  <a:pt x="661469" y="140254"/>
                </a:lnTo>
                <a:lnTo>
                  <a:pt x="672841" y="106138"/>
                </a:lnTo>
                <a:lnTo>
                  <a:pt x="688004" y="75813"/>
                </a:lnTo>
                <a:lnTo>
                  <a:pt x="706957" y="49279"/>
                </a:lnTo>
                <a:lnTo>
                  <a:pt x="731597" y="28430"/>
                </a:lnTo>
                <a:lnTo>
                  <a:pt x="761922" y="13267"/>
                </a:lnTo>
                <a:lnTo>
                  <a:pt x="796038" y="3791"/>
                </a:lnTo>
                <a:close/>
              </a:path>
            </a:pathLst>
          </a:custGeom>
          <a:solidFill>
            <a:srgbClr val="C2DE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67" tIns="34219" rIns="68467" bIns="34219" numCol="1" anchor="t" anchorCtr="0" compatLnSpc="1">
            <a:prstTxWarp prst="textNoShape">
              <a:avLst/>
            </a:prstTxWarp>
            <a:noAutofit/>
          </a:bodyPr>
          <a:lstStyle/>
          <a:p>
            <a:pPr defTabSz="913058"/>
            <a:endParaRPr lang="nl-NL">
              <a:solidFill>
                <a:srgbClr val="000000"/>
              </a:solidFill>
            </a:endParaRPr>
          </a:p>
        </p:txBody>
      </p:sp>
      <p:sp>
        <p:nvSpPr>
          <p:cNvPr id="122" name="Freeform 14">
            <a:extLst>
              <a:ext uri="{FF2B5EF4-FFF2-40B4-BE49-F238E27FC236}">
                <a16:creationId xmlns:a16="http://schemas.microsoft.com/office/drawing/2014/main" id="{EB56C8F4-F9DF-4076-9E4F-8D49AE1F5D3F}"/>
              </a:ext>
            </a:extLst>
          </p:cNvPr>
          <p:cNvSpPr>
            <a:spLocks noEditPoints="1"/>
          </p:cNvSpPr>
          <p:nvPr/>
        </p:nvSpPr>
        <p:spPr bwMode="auto">
          <a:xfrm>
            <a:off x="4370124" y="2495027"/>
            <a:ext cx="448288" cy="381086"/>
          </a:xfrm>
          <a:custGeom>
            <a:avLst/>
            <a:gdLst>
              <a:gd name="T0" fmla="*/ 165 w 323"/>
              <a:gd name="T1" fmla="*/ 14 h 271"/>
              <a:gd name="T2" fmla="*/ 187 w 323"/>
              <a:gd name="T3" fmla="*/ 167 h 271"/>
              <a:gd name="T4" fmla="*/ 187 w 323"/>
              <a:gd name="T5" fmla="*/ 171 h 271"/>
              <a:gd name="T6" fmla="*/ 156 w 323"/>
              <a:gd name="T7" fmla="*/ 196 h 271"/>
              <a:gd name="T8" fmla="*/ 127 w 323"/>
              <a:gd name="T9" fmla="*/ 203 h 271"/>
              <a:gd name="T10" fmla="*/ 105 w 323"/>
              <a:gd name="T11" fmla="*/ 207 h 271"/>
              <a:gd name="T12" fmla="*/ 54 w 323"/>
              <a:gd name="T13" fmla="*/ 247 h 271"/>
              <a:gd name="T14" fmla="*/ 18 w 323"/>
              <a:gd name="T15" fmla="*/ 266 h 271"/>
              <a:gd name="T16" fmla="*/ 6 w 323"/>
              <a:gd name="T17" fmla="*/ 249 h 271"/>
              <a:gd name="T18" fmla="*/ 5 w 323"/>
              <a:gd name="T19" fmla="*/ 219 h 271"/>
              <a:gd name="T20" fmla="*/ 10 w 323"/>
              <a:gd name="T21" fmla="*/ 199 h 271"/>
              <a:gd name="T22" fmla="*/ 13 w 323"/>
              <a:gd name="T23" fmla="*/ 183 h 271"/>
              <a:gd name="T24" fmla="*/ 9 w 323"/>
              <a:gd name="T25" fmla="*/ 154 h 271"/>
              <a:gd name="T26" fmla="*/ 4 w 323"/>
              <a:gd name="T27" fmla="*/ 127 h 271"/>
              <a:gd name="T28" fmla="*/ 24 w 323"/>
              <a:gd name="T29" fmla="*/ 52 h 271"/>
              <a:gd name="T30" fmla="*/ 95 w 323"/>
              <a:gd name="T31" fmla="*/ 9 h 271"/>
              <a:gd name="T32" fmla="*/ 162 w 323"/>
              <a:gd name="T33" fmla="*/ 10 h 271"/>
              <a:gd name="T34" fmla="*/ 165 w 323"/>
              <a:gd name="T35" fmla="*/ 14 h 271"/>
              <a:gd name="T36" fmla="*/ 195 w 323"/>
              <a:gd name="T37" fmla="*/ 23 h 271"/>
              <a:gd name="T38" fmla="*/ 202 w 323"/>
              <a:gd name="T39" fmla="*/ 13 h 271"/>
              <a:gd name="T40" fmla="*/ 223 w 323"/>
              <a:gd name="T41" fmla="*/ 5 h 271"/>
              <a:gd name="T42" fmla="*/ 260 w 323"/>
              <a:gd name="T43" fmla="*/ 1 h 271"/>
              <a:gd name="T44" fmla="*/ 298 w 323"/>
              <a:gd name="T45" fmla="*/ 3 h 271"/>
              <a:gd name="T46" fmla="*/ 320 w 323"/>
              <a:gd name="T47" fmla="*/ 14 h 271"/>
              <a:gd name="T48" fmla="*/ 312 w 323"/>
              <a:gd name="T49" fmla="*/ 38 h 271"/>
              <a:gd name="T50" fmla="*/ 300 w 323"/>
              <a:gd name="T51" fmla="*/ 49 h 271"/>
              <a:gd name="T52" fmla="*/ 290 w 323"/>
              <a:gd name="T53" fmla="*/ 59 h 271"/>
              <a:gd name="T54" fmla="*/ 285 w 323"/>
              <a:gd name="T55" fmla="*/ 67 h 271"/>
              <a:gd name="T56" fmla="*/ 280 w 323"/>
              <a:gd name="T57" fmla="*/ 82 h 271"/>
              <a:gd name="T58" fmla="*/ 276 w 323"/>
              <a:gd name="T59" fmla="*/ 103 h 271"/>
              <a:gd name="T60" fmla="*/ 265 w 323"/>
              <a:gd name="T61" fmla="*/ 126 h 271"/>
              <a:gd name="T62" fmla="*/ 208 w 323"/>
              <a:gd name="T63" fmla="*/ 140 h 271"/>
              <a:gd name="T64" fmla="*/ 206 w 323"/>
              <a:gd name="T65" fmla="*/ 137 h 271"/>
              <a:gd name="T66" fmla="*/ 194 w 323"/>
              <a:gd name="T67" fmla="*/ 24 h 271"/>
              <a:gd name="T68" fmla="*/ 195 w 323"/>
              <a:gd name="T69" fmla="*/ 2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3" h="271">
                <a:moveTo>
                  <a:pt x="165" y="14"/>
                </a:moveTo>
                <a:cubicBezTo>
                  <a:pt x="161" y="63"/>
                  <a:pt x="162" y="123"/>
                  <a:pt x="187" y="167"/>
                </a:cubicBezTo>
                <a:cubicBezTo>
                  <a:pt x="187" y="168"/>
                  <a:pt x="187" y="170"/>
                  <a:pt x="187" y="171"/>
                </a:cubicBezTo>
                <a:cubicBezTo>
                  <a:pt x="180" y="184"/>
                  <a:pt x="170" y="192"/>
                  <a:pt x="156" y="196"/>
                </a:cubicBezTo>
                <a:cubicBezTo>
                  <a:pt x="146" y="199"/>
                  <a:pt x="137" y="201"/>
                  <a:pt x="127" y="203"/>
                </a:cubicBezTo>
                <a:cubicBezTo>
                  <a:pt x="119" y="204"/>
                  <a:pt x="112" y="205"/>
                  <a:pt x="105" y="207"/>
                </a:cubicBezTo>
                <a:cubicBezTo>
                  <a:pt x="85" y="214"/>
                  <a:pt x="68" y="231"/>
                  <a:pt x="54" y="247"/>
                </a:cubicBezTo>
                <a:cubicBezTo>
                  <a:pt x="47" y="256"/>
                  <a:pt x="31" y="271"/>
                  <a:pt x="18" y="266"/>
                </a:cubicBezTo>
                <a:cubicBezTo>
                  <a:pt x="12" y="263"/>
                  <a:pt x="8" y="256"/>
                  <a:pt x="6" y="249"/>
                </a:cubicBezTo>
                <a:cubicBezTo>
                  <a:pt x="4" y="240"/>
                  <a:pt x="4" y="229"/>
                  <a:pt x="5" y="219"/>
                </a:cubicBezTo>
                <a:cubicBezTo>
                  <a:pt x="6" y="212"/>
                  <a:pt x="8" y="206"/>
                  <a:pt x="10" y="199"/>
                </a:cubicBezTo>
                <a:cubicBezTo>
                  <a:pt x="11" y="194"/>
                  <a:pt x="13" y="188"/>
                  <a:pt x="13" y="183"/>
                </a:cubicBezTo>
                <a:cubicBezTo>
                  <a:pt x="12" y="173"/>
                  <a:pt x="11" y="163"/>
                  <a:pt x="9" y="154"/>
                </a:cubicBezTo>
                <a:cubicBezTo>
                  <a:pt x="7" y="145"/>
                  <a:pt x="5" y="136"/>
                  <a:pt x="4" y="127"/>
                </a:cubicBezTo>
                <a:cubicBezTo>
                  <a:pt x="0" y="98"/>
                  <a:pt x="8" y="76"/>
                  <a:pt x="24" y="52"/>
                </a:cubicBezTo>
                <a:cubicBezTo>
                  <a:pt x="39" y="29"/>
                  <a:pt x="69" y="15"/>
                  <a:pt x="95" y="9"/>
                </a:cubicBezTo>
                <a:cubicBezTo>
                  <a:pt x="116" y="4"/>
                  <a:pt x="141" y="3"/>
                  <a:pt x="162" y="10"/>
                </a:cubicBezTo>
                <a:cubicBezTo>
                  <a:pt x="164" y="10"/>
                  <a:pt x="165" y="12"/>
                  <a:pt x="165" y="14"/>
                </a:cubicBezTo>
                <a:close/>
                <a:moveTo>
                  <a:pt x="195" y="23"/>
                </a:moveTo>
                <a:cubicBezTo>
                  <a:pt x="197" y="19"/>
                  <a:pt x="199" y="16"/>
                  <a:pt x="202" y="13"/>
                </a:cubicBezTo>
                <a:cubicBezTo>
                  <a:pt x="206" y="9"/>
                  <a:pt x="218" y="6"/>
                  <a:pt x="223" y="5"/>
                </a:cubicBezTo>
                <a:cubicBezTo>
                  <a:pt x="235" y="2"/>
                  <a:pt x="248" y="1"/>
                  <a:pt x="260" y="1"/>
                </a:cubicBezTo>
                <a:cubicBezTo>
                  <a:pt x="272" y="0"/>
                  <a:pt x="286" y="0"/>
                  <a:pt x="298" y="3"/>
                </a:cubicBezTo>
                <a:cubicBezTo>
                  <a:pt x="305" y="4"/>
                  <a:pt x="316" y="7"/>
                  <a:pt x="320" y="14"/>
                </a:cubicBezTo>
                <a:cubicBezTo>
                  <a:pt x="323" y="23"/>
                  <a:pt x="317" y="32"/>
                  <a:pt x="312" y="38"/>
                </a:cubicBezTo>
                <a:cubicBezTo>
                  <a:pt x="308" y="42"/>
                  <a:pt x="304" y="46"/>
                  <a:pt x="300" y="49"/>
                </a:cubicBezTo>
                <a:cubicBezTo>
                  <a:pt x="297" y="52"/>
                  <a:pt x="293" y="55"/>
                  <a:pt x="290" y="59"/>
                </a:cubicBezTo>
                <a:cubicBezTo>
                  <a:pt x="288" y="61"/>
                  <a:pt x="286" y="64"/>
                  <a:pt x="285" y="67"/>
                </a:cubicBezTo>
                <a:cubicBezTo>
                  <a:pt x="282" y="72"/>
                  <a:pt x="281" y="77"/>
                  <a:pt x="280" y="82"/>
                </a:cubicBezTo>
                <a:cubicBezTo>
                  <a:pt x="279" y="89"/>
                  <a:pt x="278" y="96"/>
                  <a:pt x="276" y="103"/>
                </a:cubicBezTo>
                <a:cubicBezTo>
                  <a:pt x="274" y="111"/>
                  <a:pt x="270" y="119"/>
                  <a:pt x="265" y="126"/>
                </a:cubicBezTo>
                <a:cubicBezTo>
                  <a:pt x="250" y="145"/>
                  <a:pt x="230" y="147"/>
                  <a:pt x="208" y="140"/>
                </a:cubicBezTo>
                <a:cubicBezTo>
                  <a:pt x="207" y="139"/>
                  <a:pt x="206" y="138"/>
                  <a:pt x="206" y="137"/>
                </a:cubicBezTo>
                <a:cubicBezTo>
                  <a:pt x="193" y="103"/>
                  <a:pt x="192" y="60"/>
                  <a:pt x="194" y="24"/>
                </a:cubicBezTo>
                <a:cubicBezTo>
                  <a:pt x="194" y="24"/>
                  <a:pt x="194" y="23"/>
                  <a:pt x="195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467" tIns="34219" rIns="68467" bIns="34219" numCol="1" anchor="t" anchorCtr="0" compatLnSpc="1">
            <a:prstTxWarp prst="textNoShape">
              <a:avLst/>
            </a:prstTxWarp>
          </a:bodyPr>
          <a:lstStyle/>
          <a:p>
            <a:pPr defTabSz="913058"/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125" name="Groep 124">
            <a:extLst>
              <a:ext uri="{FF2B5EF4-FFF2-40B4-BE49-F238E27FC236}">
                <a16:creationId xmlns:a16="http://schemas.microsoft.com/office/drawing/2014/main" id="{D93294BC-AADB-44AE-AC2E-3883B2C5F337}"/>
              </a:ext>
            </a:extLst>
          </p:cNvPr>
          <p:cNvGrpSpPr>
            <a:grpSpLocks noChangeAspect="1"/>
          </p:cNvGrpSpPr>
          <p:nvPr/>
        </p:nvGrpSpPr>
        <p:grpSpPr>
          <a:xfrm>
            <a:off x="4702384" y="2527673"/>
            <a:ext cx="331758" cy="434262"/>
            <a:chOff x="12850813" y="-10271125"/>
            <a:chExt cx="3981450" cy="5143500"/>
          </a:xfrm>
          <a:solidFill>
            <a:schemeClr val="accent1"/>
          </a:solidFill>
        </p:grpSpPr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9CB5AA09-427D-418A-89B5-A2BD9D626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4688" y="-9128125"/>
              <a:ext cx="3457575" cy="3486150"/>
            </a:xfrm>
            <a:custGeom>
              <a:avLst/>
              <a:gdLst>
                <a:gd name="T0" fmla="*/ 1296 w 2178"/>
                <a:gd name="T1" fmla="*/ 0 h 2196"/>
                <a:gd name="T2" fmla="*/ 1416 w 2178"/>
                <a:gd name="T3" fmla="*/ 6 h 2196"/>
                <a:gd name="T4" fmla="*/ 1524 w 2178"/>
                <a:gd name="T5" fmla="*/ 24 h 2196"/>
                <a:gd name="T6" fmla="*/ 1626 w 2178"/>
                <a:gd name="T7" fmla="*/ 48 h 2196"/>
                <a:gd name="T8" fmla="*/ 1710 w 2178"/>
                <a:gd name="T9" fmla="*/ 78 h 2196"/>
                <a:gd name="T10" fmla="*/ 1842 w 2178"/>
                <a:gd name="T11" fmla="*/ 150 h 2196"/>
                <a:gd name="T12" fmla="*/ 1950 w 2178"/>
                <a:gd name="T13" fmla="*/ 240 h 2196"/>
                <a:gd name="T14" fmla="*/ 2040 w 2178"/>
                <a:gd name="T15" fmla="*/ 342 h 2196"/>
                <a:gd name="T16" fmla="*/ 2100 w 2178"/>
                <a:gd name="T17" fmla="*/ 456 h 2196"/>
                <a:gd name="T18" fmla="*/ 2148 w 2178"/>
                <a:gd name="T19" fmla="*/ 582 h 2196"/>
                <a:gd name="T20" fmla="*/ 2172 w 2178"/>
                <a:gd name="T21" fmla="*/ 714 h 2196"/>
                <a:gd name="T22" fmla="*/ 2178 w 2178"/>
                <a:gd name="T23" fmla="*/ 846 h 2196"/>
                <a:gd name="T24" fmla="*/ 2166 w 2178"/>
                <a:gd name="T25" fmla="*/ 984 h 2196"/>
                <a:gd name="T26" fmla="*/ 2136 w 2178"/>
                <a:gd name="T27" fmla="*/ 1122 h 2196"/>
                <a:gd name="T28" fmla="*/ 2100 w 2178"/>
                <a:gd name="T29" fmla="*/ 1260 h 2196"/>
                <a:gd name="T30" fmla="*/ 2040 w 2178"/>
                <a:gd name="T31" fmla="*/ 1392 h 2196"/>
                <a:gd name="T32" fmla="*/ 1974 w 2178"/>
                <a:gd name="T33" fmla="*/ 1518 h 2196"/>
                <a:gd name="T34" fmla="*/ 1896 w 2178"/>
                <a:gd name="T35" fmla="*/ 1638 h 2196"/>
                <a:gd name="T36" fmla="*/ 1812 w 2178"/>
                <a:gd name="T37" fmla="*/ 1746 h 2196"/>
                <a:gd name="T38" fmla="*/ 1638 w 2178"/>
                <a:gd name="T39" fmla="*/ 1914 h 2196"/>
                <a:gd name="T40" fmla="*/ 1458 w 2178"/>
                <a:gd name="T41" fmla="*/ 2040 h 2196"/>
                <a:gd name="T42" fmla="*/ 1272 w 2178"/>
                <a:gd name="T43" fmla="*/ 2130 h 2196"/>
                <a:gd name="T44" fmla="*/ 1080 w 2178"/>
                <a:gd name="T45" fmla="*/ 2184 h 2196"/>
                <a:gd name="T46" fmla="*/ 882 w 2178"/>
                <a:gd name="T47" fmla="*/ 2196 h 2196"/>
                <a:gd name="T48" fmla="*/ 672 w 2178"/>
                <a:gd name="T49" fmla="*/ 2172 h 2196"/>
                <a:gd name="T50" fmla="*/ 456 w 2178"/>
                <a:gd name="T51" fmla="*/ 2112 h 2196"/>
                <a:gd name="T52" fmla="*/ 234 w 2178"/>
                <a:gd name="T53" fmla="*/ 2016 h 2196"/>
                <a:gd name="T54" fmla="*/ 0 w 2178"/>
                <a:gd name="T55" fmla="*/ 1884 h 2196"/>
                <a:gd name="T56" fmla="*/ 114 w 2178"/>
                <a:gd name="T57" fmla="*/ 1866 h 2196"/>
                <a:gd name="T58" fmla="*/ 228 w 2178"/>
                <a:gd name="T59" fmla="*/ 1836 h 2196"/>
                <a:gd name="T60" fmla="*/ 336 w 2178"/>
                <a:gd name="T61" fmla="*/ 1800 h 2196"/>
                <a:gd name="T62" fmla="*/ 438 w 2178"/>
                <a:gd name="T63" fmla="*/ 1758 h 2196"/>
                <a:gd name="T64" fmla="*/ 516 w 2178"/>
                <a:gd name="T65" fmla="*/ 1722 h 2196"/>
                <a:gd name="T66" fmla="*/ 570 w 2178"/>
                <a:gd name="T67" fmla="*/ 1686 h 2196"/>
                <a:gd name="T68" fmla="*/ 636 w 2178"/>
                <a:gd name="T69" fmla="*/ 1614 h 2196"/>
                <a:gd name="T70" fmla="*/ 684 w 2178"/>
                <a:gd name="T71" fmla="*/ 1524 h 2196"/>
                <a:gd name="T72" fmla="*/ 714 w 2178"/>
                <a:gd name="T73" fmla="*/ 1428 h 2196"/>
                <a:gd name="T74" fmla="*/ 732 w 2178"/>
                <a:gd name="T75" fmla="*/ 1320 h 2196"/>
                <a:gd name="T76" fmla="*/ 738 w 2178"/>
                <a:gd name="T77" fmla="*/ 1206 h 2196"/>
                <a:gd name="T78" fmla="*/ 738 w 2178"/>
                <a:gd name="T79" fmla="*/ 1092 h 2196"/>
                <a:gd name="T80" fmla="*/ 738 w 2178"/>
                <a:gd name="T81" fmla="*/ 984 h 2196"/>
                <a:gd name="T82" fmla="*/ 738 w 2178"/>
                <a:gd name="T83" fmla="*/ 876 h 2196"/>
                <a:gd name="T84" fmla="*/ 744 w 2178"/>
                <a:gd name="T85" fmla="*/ 786 h 2196"/>
                <a:gd name="T86" fmla="*/ 750 w 2178"/>
                <a:gd name="T87" fmla="*/ 690 h 2196"/>
                <a:gd name="T88" fmla="*/ 750 w 2178"/>
                <a:gd name="T89" fmla="*/ 594 h 2196"/>
                <a:gd name="T90" fmla="*/ 756 w 2178"/>
                <a:gd name="T91" fmla="*/ 486 h 2196"/>
                <a:gd name="T92" fmla="*/ 774 w 2178"/>
                <a:gd name="T93" fmla="*/ 378 h 2196"/>
                <a:gd name="T94" fmla="*/ 798 w 2178"/>
                <a:gd name="T95" fmla="*/ 282 h 2196"/>
                <a:gd name="T96" fmla="*/ 834 w 2178"/>
                <a:gd name="T97" fmla="*/ 192 h 2196"/>
                <a:gd name="T98" fmla="*/ 894 w 2178"/>
                <a:gd name="T99" fmla="*/ 120 h 2196"/>
                <a:gd name="T100" fmla="*/ 972 w 2178"/>
                <a:gd name="T101" fmla="*/ 60 h 2196"/>
                <a:gd name="T102" fmla="*/ 1068 w 2178"/>
                <a:gd name="T103" fmla="*/ 24 h 2196"/>
                <a:gd name="T104" fmla="*/ 1182 w 2178"/>
                <a:gd name="T105" fmla="*/ 6 h 2196"/>
                <a:gd name="T106" fmla="*/ 1296 w 2178"/>
                <a:gd name="T107" fmla="*/ 0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8" h="2196">
                  <a:moveTo>
                    <a:pt x="1296" y="0"/>
                  </a:moveTo>
                  <a:lnTo>
                    <a:pt x="1416" y="6"/>
                  </a:lnTo>
                  <a:lnTo>
                    <a:pt x="1524" y="24"/>
                  </a:lnTo>
                  <a:lnTo>
                    <a:pt x="1626" y="48"/>
                  </a:lnTo>
                  <a:lnTo>
                    <a:pt x="1710" y="78"/>
                  </a:lnTo>
                  <a:lnTo>
                    <a:pt x="1842" y="150"/>
                  </a:lnTo>
                  <a:lnTo>
                    <a:pt x="1950" y="240"/>
                  </a:lnTo>
                  <a:lnTo>
                    <a:pt x="2040" y="342"/>
                  </a:lnTo>
                  <a:lnTo>
                    <a:pt x="2100" y="456"/>
                  </a:lnTo>
                  <a:lnTo>
                    <a:pt x="2148" y="582"/>
                  </a:lnTo>
                  <a:lnTo>
                    <a:pt x="2172" y="714"/>
                  </a:lnTo>
                  <a:lnTo>
                    <a:pt x="2178" y="846"/>
                  </a:lnTo>
                  <a:lnTo>
                    <a:pt x="2166" y="984"/>
                  </a:lnTo>
                  <a:lnTo>
                    <a:pt x="2136" y="1122"/>
                  </a:lnTo>
                  <a:lnTo>
                    <a:pt x="2100" y="1260"/>
                  </a:lnTo>
                  <a:lnTo>
                    <a:pt x="2040" y="1392"/>
                  </a:lnTo>
                  <a:lnTo>
                    <a:pt x="1974" y="1518"/>
                  </a:lnTo>
                  <a:lnTo>
                    <a:pt x="1896" y="1638"/>
                  </a:lnTo>
                  <a:lnTo>
                    <a:pt x="1812" y="1746"/>
                  </a:lnTo>
                  <a:lnTo>
                    <a:pt x="1638" y="1914"/>
                  </a:lnTo>
                  <a:lnTo>
                    <a:pt x="1458" y="2040"/>
                  </a:lnTo>
                  <a:lnTo>
                    <a:pt x="1272" y="2130"/>
                  </a:lnTo>
                  <a:lnTo>
                    <a:pt x="1080" y="2184"/>
                  </a:lnTo>
                  <a:lnTo>
                    <a:pt x="882" y="2196"/>
                  </a:lnTo>
                  <a:lnTo>
                    <a:pt x="672" y="2172"/>
                  </a:lnTo>
                  <a:lnTo>
                    <a:pt x="456" y="2112"/>
                  </a:lnTo>
                  <a:lnTo>
                    <a:pt x="234" y="2016"/>
                  </a:lnTo>
                  <a:lnTo>
                    <a:pt x="0" y="1884"/>
                  </a:lnTo>
                  <a:lnTo>
                    <a:pt x="114" y="1866"/>
                  </a:lnTo>
                  <a:lnTo>
                    <a:pt x="228" y="1836"/>
                  </a:lnTo>
                  <a:lnTo>
                    <a:pt x="336" y="1800"/>
                  </a:lnTo>
                  <a:lnTo>
                    <a:pt x="438" y="1758"/>
                  </a:lnTo>
                  <a:lnTo>
                    <a:pt x="516" y="1722"/>
                  </a:lnTo>
                  <a:lnTo>
                    <a:pt x="570" y="1686"/>
                  </a:lnTo>
                  <a:lnTo>
                    <a:pt x="636" y="1614"/>
                  </a:lnTo>
                  <a:lnTo>
                    <a:pt x="684" y="1524"/>
                  </a:lnTo>
                  <a:lnTo>
                    <a:pt x="714" y="1428"/>
                  </a:lnTo>
                  <a:lnTo>
                    <a:pt x="732" y="1320"/>
                  </a:lnTo>
                  <a:lnTo>
                    <a:pt x="738" y="1206"/>
                  </a:lnTo>
                  <a:lnTo>
                    <a:pt x="738" y="1092"/>
                  </a:lnTo>
                  <a:lnTo>
                    <a:pt x="738" y="984"/>
                  </a:lnTo>
                  <a:lnTo>
                    <a:pt x="738" y="876"/>
                  </a:lnTo>
                  <a:lnTo>
                    <a:pt x="744" y="786"/>
                  </a:lnTo>
                  <a:lnTo>
                    <a:pt x="750" y="690"/>
                  </a:lnTo>
                  <a:lnTo>
                    <a:pt x="750" y="594"/>
                  </a:lnTo>
                  <a:lnTo>
                    <a:pt x="756" y="486"/>
                  </a:lnTo>
                  <a:lnTo>
                    <a:pt x="774" y="378"/>
                  </a:lnTo>
                  <a:lnTo>
                    <a:pt x="798" y="282"/>
                  </a:lnTo>
                  <a:lnTo>
                    <a:pt x="834" y="192"/>
                  </a:lnTo>
                  <a:lnTo>
                    <a:pt x="894" y="120"/>
                  </a:lnTo>
                  <a:lnTo>
                    <a:pt x="972" y="60"/>
                  </a:lnTo>
                  <a:lnTo>
                    <a:pt x="1068" y="24"/>
                  </a:lnTo>
                  <a:lnTo>
                    <a:pt x="1182" y="6"/>
                  </a:lnTo>
                  <a:lnTo>
                    <a:pt x="1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785B4189-D8A0-4F70-B84A-1EDCE0A15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0813" y="-6270625"/>
              <a:ext cx="1104900" cy="1143000"/>
            </a:xfrm>
            <a:custGeom>
              <a:avLst/>
              <a:gdLst>
                <a:gd name="T0" fmla="*/ 546 w 696"/>
                <a:gd name="T1" fmla="*/ 0 h 720"/>
                <a:gd name="T2" fmla="*/ 594 w 696"/>
                <a:gd name="T3" fmla="*/ 6 h 720"/>
                <a:gd name="T4" fmla="*/ 594 w 696"/>
                <a:gd name="T5" fmla="*/ 6 h 720"/>
                <a:gd name="T6" fmla="*/ 648 w 696"/>
                <a:gd name="T7" fmla="*/ 24 h 720"/>
                <a:gd name="T8" fmla="*/ 684 w 696"/>
                <a:gd name="T9" fmla="*/ 66 h 720"/>
                <a:gd name="T10" fmla="*/ 696 w 696"/>
                <a:gd name="T11" fmla="*/ 126 h 720"/>
                <a:gd name="T12" fmla="*/ 672 w 696"/>
                <a:gd name="T13" fmla="*/ 180 h 720"/>
                <a:gd name="T14" fmla="*/ 630 w 696"/>
                <a:gd name="T15" fmla="*/ 216 h 720"/>
                <a:gd name="T16" fmla="*/ 576 w 696"/>
                <a:gd name="T17" fmla="*/ 222 h 720"/>
                <a:gd name="T18" fmla="*/ 558 w 696"/>
                <a:gd name="T19" fmla="*/ 222 h 720"/>
                <a:gd name="T20" fmla="*/ 546 w 696"/>
                <a:gd name="T21" fmla="*/ 222 h 720"/>
                <a:gd name="T22" fmla="*/ 438 w 696"/>
                <a:gd name="T23" fmla="*/ 240 h 720"/>
                <a:gd name="T24" fmla="*/ 348 w 696"/>
                <a:gd name="T25" fmla="*/ 282 h 720"/>
                <a:gd name="T26" fmla="*/ 282 w 696"/>
                <a:gd name="T27" fmla="*/ 348 h 720"/>
                <a:gd name="T28" fmla="*/ 234 w 696"/>
                <a:gd name="T29" fmla="*/ 432 h 720"/>
                <a:gd name="T30" fmla="*/ 222 w 696"/>
                <a:gd name="T31" fmla="*/ 522 h 720"/>
                <a:gd name="T32" fmla="*/ 222 w 696"/>
                <a:gd name="T33" fmla="*/ 552 h 720"/>
                <a:gd name="T34" fmla="*/ 228 w 696"/>
                <a:gd name="T35" fmla="*/ 582 h 720"/>
                <a:gd name="T36" fmla="*/ 228 w 696"/>
                <a:gd name="T37" fmla="*/ 642 h 720"/>
                <a:gd name="T38" fmla="*/ 198 w 696"/>
                <a:gd name="T39" fmla="*/ 690 h 720"/>
                <a:gd name="T40" fmla="*/ 144 w 696"/>
                <a:gd name="T41" fmla="*/ 720 h 720"/>
                <a:gd name="T42" fmla="*/ 120 w 696"/>
                <a:gd name="T43" fmla="*/ 720 h 720"/>
                <a:gd name="T44" fmla="*/ 72 w 696"/>
                <a:gd name="T45" fmla="*/ 714 h 720"/>
                <a:gd name="T46" fmla="*/ 36 w 696"/>
                <a:gd name="T47" fmla="*/ 684 h 720"/>
                <a:gd name="T48" fmla="*/ 12 w 696"/>
                <a:gd name="T49" fmla="*/ 636 h 720"/>
                <a:gd name="T50" fmla="*/ 0 w 696"/>
                <a:gd name="T51" fmla="*/ 522 h 720"/>
                <a:gd name="T52" fmla="*/ 12 w 696"/>
                <a:gd name="T53" fmla="*/ 402 h 720"/>
                <a:gd name="T54" fmla="*/ 54 w 696"/>
                <a:gd name="T55" fmla="*/ 294 h 720"/>
                <a:gd name="T56" fmla="*/ 120 w 696"/>
                <a:gd name="T57" fmla="*/ 198 h 720"/>
                <a:gd name="T58" fmla="*/ 204 w 696"/>
                <a:gd name="T59" fmla="*/ 114 h 720"/>
                <a:gd name="T60" fmla="*/ 306 w 696"/>
                <a:gd name="T61" fmla="*/ 54 h 720"/>
                <a:gd name="T62" fmla="*/ 420 w 696"/>
                <a:gd name="T63" fmla="*/ 18 h 720"/>
                <a:gd name="T64" fmla="*/ 546 w 696"/>
                <a:gd name="T6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6" h="720">
                  <a:moveTo>
                    <a:pt x="546" y="0"/>
                  </a:moveTo>
                  <a:lnTo>
                    <a:pt x="594" y="6"/>
                  </a:lnTo>
                  <a:lnTo>
                    <a:pt x="594" y="6"/>
                  </a:lnTo>
                  <a:lnTo>
                    <a:pt x="648" y="24"/>
                  </a:lnTo>
                  <a:lnTo>
                    <a:pt x="684" y="66"/>
                  </a:lnTo>
                  <a:lnTo>
                    <a:pt x="696" y="126"/>
                  </a:lnTo>
                  <a:lnTo>
                    <a:pt x="672" y="180"/>
                  </a:lnTo>
                  <a:lnTo>
                    <a:pt x="630" y="216"/>
                  </a:lnTo>
                  <a:lnTo>
                    <a:pt x="576" y="222"/>
                  </a:lnTo>
                  <a:lnTo>
                    <a:pt x="558" y="222"/>
                  </a:lnTo>
                  <a:lnTo>
                    <a:pt x="546" y="222"/>
                  </a:lnTo>
                  <a:lnTo>
                    <a:pt x="438" y="240"/>
                  </a:lnTo>
                  <a:lnTo>
                    <a:pt x="348" y="282"/>
                  </a:lnTo>
                  <a:lnTo>
                    <a:pt x="282" y="348"/>
                  </a:lnTo>
                  <a:lnTo>
                    <a:pt x="234" y="432"/>
                  </a:lnTo>
                  <a:lnTo>
                    <a:pt x="222" y="522"/>
                  </a:lnTo>
                  <a:lnTo>
                    <a:pt x="222" y="552"/>
                  </a:lnTo>
                  <a:lnTo>
                    <a:pt x="228" y="582"/>
                  </a:lnTo>
                  <a:lnTo>
                    <a:pt x="228" y="642"/>
                  </a:lnTo>
                  <a:lnTo>
                    <a:pt x="198" y="690"/>
                  </a:lnTo>
                  <a:lnTo>
                    <a:pt x="144" y="720"/>
                  </a:lnTo>
                  <a:lnTo>
                    <a:pt x="120" y="720"/>
                  </a:lnTo>
                  <a:lnTo>
                    <a:pt x="72" y="714"/>
                  </a:lnTo>
                  <a:lnTo>
                    <a:pt x="36" y="684"/>
                  </a:lnTo>
                  <a:lnTo>
                    <a:pt x="12" y="636"/>
                  </a:lnTo>
                  <a:lnTo>
                    <a:pt x="0" y="522"/>
                  </a:lnTo>
                  <a:lnTo>
                    <a:pt x="12" y="402"/>
                  </a:lnTo>
                  <a:lnTo>
                    <a:pt x="54" y="294"/>
                  </a:lnTo>
                  <a:lnTo>
                    <a:pt x="120" y="198"/>
                  </a:lnTo>
                  <a:lnTo>
                    <a:pt x="204" y="114"/>
                  </a:lnTo>
                  <a:lnTo>
                    <a:pt x="306" y="54"/>
                  </a:lnTo>
                  <a:lnTo>
                    <a:pt x="420" y="18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905EA00F-866C-4091-A074-BB547705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8513" y="-10271125"/>
              <a:ext cx="1733550" cy="4352925"/>
            </a:xfrm>
            <a:custGeom>
              <a:avLst/>
              <a:gdLst>
                <a:gd name="T0" fmla="*/ 972 w 1092"/>
                <a:gd name="T1" fmla="*/ 0 h 2742"/>
                <a:gd name="T2" fmla="*/ 1026 w 1092"/>
                <a:gd name="T3" fmla="*/ 6 h 2742"/>
                <a:gd name="T4" fmla="*/ 1068 w 1092"/>
                <a:gd name="T5" fmla="*/ 48 h 2742"/>
                <a:gd name="T6" fmla="*/ 1092 w 1092"/>
                <a:gd name="T7" fmla="*/ 96 h 2742"/>
                <a:gd name="T8" fmla="*/ 1080 w 1092"/>
                <a:gd name="T9" fmla="*/ 156 h 2742"/>
                <a:gd name="T10" fmla="*/ 1044 w 1092"/>
                <a:gd name="T11" fmla="*/ 198 h 2742"/>
                <a:gd name="T12" fmla="*/ 954 w 1092"/>
                <a:gd name="T13" fmla="*/ 282 h 2742"/>
                <a:gd name="T14" fmla="*/ 882 w 1092"/>
                <a:gd name="T15" fmla="*/ 378 h 2742"/>
                <a:gd name="T16" fmla="*/ 834 w 1092"/>
                <a:gd name="T17" fmla="*/ 486 h 2742"/>
                <a:gd name="T18" fmla="*/ 798 w 1092"/>
                <a:gd name="T19" fmla="*/ 612 h 2742"/>
                <a:gd name="T20" fmla="*/ 780 w 1092"/>
                <a:gd name="T21" fmla="*/ 744 h 2742"/>
                <a:gd name="T22" fmla="*/ 774 w 1092"/>
                <a:gd name="T23" fmla="*/ 894 h 2742"/>
                <a:gd name="T24" fmla="*/ 786 w 1092"/>
                <a:gd name="T25" fmla="*/ 1122 h 2742"/>
                <a:gd name="T26" fmla="*/ 804 w 1092"/>
                <a:gd name="T27" fmla="*/ 1362 h 2742"/>
                <a:gd name="T28" fmla="*/ 828 w 1092"/>
                <a:gd name="T29" fmla="*/ 1608 h 2742"/>
                <a:gd name="T30" fmla="*/ 834 w 1092"/>
                <a:gd name="T31" fmla="*/ 1842 h 2742"/>
                <a:gd name="T32" fmla="*/ 834 w 1092"/>
                <a:gd name="T33" fmla="*/ 1968 h 2742"/>
                <a:gd name="T34" fmla="*/ 822 w 1092"/>
                <a:gd name="T35" fmla="*/ 2082 h 2742"/>
                <a:gd name="T36" fmla="*/ 798 w 1092"/>
                <a:gd name="T37" fmla="*/ 2202 h 2742"/>
                <a:gd name="T38" fmla="*/ 762 w 1092"/>
                <a:gd name="T39" fmla="*/ 2310 h 2742"/>
                <a:gd name="T40" fmla="*/ 708 w 1092"/>
                <a:gd name="T41" fmla="*/ 2412 h 2742"/>
                <a:gd name="T42" fmla="*/ 642 w 1092"/>
                <a:gd name="T43" fmla="*/ 2508 h 2742"/>
                <a:gd name="T44" fmla="*/ 552 w 1092"/>
                <a:gd name="T45" fmla="*/ 2592 h 2742"/>
                <a:gd name="T46" fmla="*/ 444 w 1092"/>
                <a:gd name="T47" fmla="*/ 2658 h 2742"/>
                <a:gd name="T48" fmla="*/ 336 w 1092"/>
                <a:gd name="T49" fmla="*/ 2700 h 2742"/>
                <a:gd name="T50" fmla="*/ 222 w 1092"/>
                <a:gd name="T51" fmla="*/ 2730 h 2742"/>
                <a:gd name="T52" fmla="*/ 120 w 1092"/>
                <a:gd name="T53" fmla="*/ 2742 h 2742"/>
                <a:gd name="T54" fmla="*/ 108 w 1092"/>
                <a:gd name="T55" fmla="*/ 2742 h 2742"/>
                <a:gd name="T56" fmla="*/ 54 w 1092"/>
                <a:gd name="T57" fmla="*/ 2730 h 2742"/>
                <a:gd name="T58" fmla="*/ 18 w 1092"/>
                <a:gd name="T59" fmla="*/ 2694 h 2742"/>
                <a:gd name="T60" fmla="*/ 0 w 1092"/>
                <a:gd name="T61" fmla="*/ 2640 h 2742"/>
                <a:gd name="T62" fmla="*/ 6 w 1092"/>
                <a:gd name="T63" fmla="*/ 2586 h 2742"/>
                <a:gd name="T64" fmla="*/ 42 w 1092"/>
                <a:gd name="T65" fmla="*/ 2544 h 2742"/>
                <a:gd name="T66" fmla="*/ 96 w 1092"/>
                <a:gd name="T67" fmla="*/ 2520 h 2742"/>
                <a:gd name="T68" fmla="*/ 186 w 1092"/>
                <a:gd name="T69" fmla="*/ 2508 h 2742"/>
                <a:gd name="T70" fmla="*/ 270 w 1092"/>
                <a:gd name="T71" fmla="*/ 2490 h 2742"/>
                <a:gd name="T72" fmla="*/ 342 w 1092"/>
                <a:gd name="T73" fmla="*/ 2466 h 2742"/>
                <a:gd name="T74" fmla="*/ 438 w 1092"/>
                <a:gd name="T75" fmla="*/ 2400 h 2742"/>
                <a:gd name="T76" fmla="*/ 510 w 1092"/>
                <a:gd name="T77" fmla="*/ 2322 h 2742"/>
                <a:gd name="T78" fmla="*/ 558 w 1092"/>
                <a:gd name="T79" fmla="*/ 2226 h 2742"/>
                <a:gd name="T80" fmla="*/ 594 w 1092"/>
                <a:gd name="T81" fmla="*/ 2112 h 2742"/>
                <a:gd name="T82" fmla="*/ 612 w 1092"/>
                <a:gd name="T83" fmla="*/ 1986 h 2742"/>
                <a:gd name="T84" fmla="*/ 618 w 1092"/>
                <a:gd name="T85" fmla="*/ 1842 h 2742"/>
                <a:gd name="T86" fmla="*/ 606 w 1092"/>
                <a:gd name="T87" fmla="*/ 1620 h 2742"/>
                <a:gd name="T88" fmla="*/ 588 w 1092"/>
                <a:gd name="T89" fmla="*/ 1386 h 2742"/>
                <a:gd name="T90" fmla="*/ 564 w 1092"/>
                <a:gd name="T91" fmla="*/ 1140 h 2742"/>
                <a:gd name="T92" fmla="*/ 558 w 1092"/>
                <a:gd name="T93" fmla="*/ 894 h 2742"/>
                <a:gd name="T94" fmla="*/ 558 w 1092"/>
                <a:gd name="T95" fmla="*/ 750 h 2742"/>
                <a:gd name="T96" fmla="*/ 576 w 1092"/>
                <a:gd name="T97" fmla="*/ 612 h 2742"/>
                <a:gd name="T98" fmla="*/ 606 w 1092"/>
                <a:gd name="T99" fmla="*/ 480 h 2742"/>
                <a:gd name="T100" fmla="*/ 648 w 1092"/>
                <a:gd name="T101" fmla="*/ 348 h 2742"/>
                <a:gd name="T102" fmla="*/ 714 w 1092"/>
                <a:gd name="T103" fmla="*/ 228 h 2742"/>
                <a:gd name="T104" fmla="*/ 804 w 1092"/>
                <a:gd name="T105" fmla="*/ 120 h 2742"/>
                <a:gd name="T106" fmla="*/ 918 w 1092"/>
                <a:gd name="T107" fmla="*/ 18 h 2742"/>
                <a:gd name="T108" fmla="*/ 972 w 1092"/>
                <a:gd name="T10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2742">
                  <a:moveTo>
                    <a:pt x="972" y="0"/>
                  </a:moveTo>
                  <a:lnTo>
                    <a:pt x="1026" y="6"/>
                  </a:lnTo>
                  <a:lnTo>
                    <a:pt x="1068" y="48"/>
                  </a:lnTo>
                  <a:lnTo>
                    <a:pt x="1092" y="96"/>
                  </a:lnTo>
                  <a:lnTo>
                    <a:pt x="1080" y="156"/>
                  </a:lnTo>
                  <a:lnTo>
                    <a:pt x="1044" y="198"/>
                  </a:lnTo>
                  <a:lnTo>
                    <a:pt x="954" y="282"/>
                  </a:lnTo>
                  <a:lnTo>
                    <a:pt x="882" y="378"/>
                  </a:lnTo>
                  <a:lnTo>
                    <a:pt x="834" y="486"/>
                  </a:lnTo>
                  <a:lnTo>
                    <a:pt x="798" y="612"/>
                  </a:lnTo>
                  <a:lnTo>
                    <a:pt x="780" y="744"/>
                  </a:lnTo>
                  <a:lnTo>
                    <a:pt x="774" y="894"/>
                  </a:lnTo>
                  <a:lnTo>
                    <a:pt x="786" y="1122"/>
                  </a:lnTo>
                  <a:lnTo>
                    <a:pt x="804" y="1362"/>
                  </a:lnTo>
                  <a:lnTo>
                    <a:pt x="828" y="1608"/>
                  </a:lnTo>
                  <a:lnTo>
                    <a:pt x="834" y="1842"/>
                  </a:lnTo>
                  <a:lnTo>
                    <a:pt x="834" y="1968"/>
                  </a:lnTo>
                  <a:lnTo>
                    <a:pt x="822" y="2082"/>
                  </a:lnTo>
                  <a:lnTo>
                    <a:pt x="798" y="2202"/>
                  </a:lnTo>
                  <a:lnTo>
                    <a:pt x="762" y="2310"/>
                  </a:lnTo>
                  <a:lnTo>
                    <a:pt x="708" y="2412"/>
                  </a:lnTo>
                  <a:lnTo>
                    <a:pt x="642" y="2508"/>
                  </a:lnTo>
                  <a:lnTo>
                    <a:pt x="552" y="2592"/>
                  </a:lnTo>
                  <a:lnTo>
                    <a:pt x="444" y="2658"/>
                  </a:lnTo>
                  <a:lnTo>
                    <a:pt x="336" y="2700"/>
                  </a:lnTo>
                  <a:lnTo>
                    <a:pt x="222" y="2730"/>
                  </a:lnTo>
                  <a:lnTo>
                    <a:pt x="120" y="2742"/>
                  </a:lnTo>
                  <a:lnTo>
                    <a:pt x="108" y="2742"/>
                  </a:lnTo>
                  <a:lnTo>
                    <a:pt x="54" y="2730"/>
                  </a:lnTo>
                  <a:lnTo>
                    <a:pt x="18" y="2694"/>
                  </a:lnTo>
                  <a:lnTo>
                    <a:pt x="0" y="2640"/>
                  </a:lnTo>
                  <a:lnTo>
                    <a:pt x="6" y="2586"/>
                  </a:lnTo>
                  <a:lnTo>
                    <a:pt x="42" y="2544"/>
                  </a:lnTo>
                  <a:lnTo>
                    <a:pt x="96" y="2520"/>
                  </a:lnTo>
                  <a:lnTo>
                    <a:pt x="186" y="2508"/>
                  </a:lnTo>
                  <a:lnTo>
                    <a:pt x="270" y="2490"/>
                  </a:lnTo>
                  <a:lnTo>
                    <a:pt x="342" y="2466"/>
                  </a:lnTo>
                  <a:lnTo>
                    <a:pt x="438" y="2400"/>
                  </a:lnTo>
                  <a:lnTo>
                    <a:pt x="510" y="2322"/>
                  </a:lnTo>
                  <a:lnTo>
                    <a:pt x="558" y="2226"/>
                  </a:lnTo>
                  <a:lnTo>
                    <a:pt x="594" y="2112"/>
                  </a:lnTo>
                  <a:lnTo>
                    <a:pt x="612" y="1986"/>
                  </a:lnTo>
                  <a:lnTo>
                    <a:pt x="618" y="1842"/>
                  </a:lnTo>
                  <a:lnTo>
                    <a:pt x="606" y="1620"/>
                  </a:lnTo>
                  <a:lnTo>
                    <a:pt x="588" y="1386"/>
                  </a:lnTo>
                  <a:lnTo>
                    <a:pt x="564" y="1140"/>
                  </a:lnTo>
                  <a:lnTo>
                    <a:pt x="558" y="894"/>
                  </a:lnTo>
                  <a:lnTo>
                    <a:pt x="558" y="750"/>
                  </a:lnTo>
                  <a:lnTo>
                    <a:pt x="576" y="612"/>
                  </a:lnTo>
                  <a:lnTo>
                    <a:pt x="606" y="480"/>
                  </a:lnTo>
                  <a:lnTo>
                    <a:pt x="648" y="348"/>
                  </a:lnTo>
                  <a:lnTo>
                    <a:pt x="714" y="228"/>
                  </a:lnTo>
                  <a:lnTo>
                    <a:pt x="804" y="120"/>
                  </a:lnTo>
                  <a:lnTo>
                    <a:pt x="918" y="18"/>
                  </a:lnTo>
                  <a:lnTo>
                    <a:pt x="9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693824C9-E268-4214-9FA9-1A61775B49A6}"/>
              </a:ext>
            </a:extLst>
          </p:cNvPr>
          <p:cNvCxnSpPr>
            <a:cxnSpLocks/>
            <a:stCxn id="68" idx="2"/>
            <a:endCxn id="36" idx="3"/>
          </p:cNvCxnSpPr>
          <p:nvPr/>
        </p:nvCxnSpPr>
        <p:spPr>
          <a:xfrm rot="10800000">
            <a:off x="4876193" y="1236311"/>
            <a:ext cx="1421076" cy="476417"/>
          </a:xfrm>
          <a:prstGeom prst="bentConnector3">
            <a:avLst>
              <a:gd name="adj1" fmla="val 43623"/>
            </a:avLst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Verbindingslijn: gebogen 135">
            <a:extLst>
              <a:ext uri="{FF2B5EF4-FFF2-40B4-BE49-F238E27FC236}">
                <a16:creationId xmlns:a16="http://schemas.microsoft.com/office/drawing/2014/main" id="{6F1C5EB2-830C-4A4E-8BAD-17E6083C7AD2}"/>
              </a:ext>
            </a:extLst>
          </p:cNvPr>
          <p:cNvCxnSpPr>
            <a:cxnSpLocks/>
            <a:stCxn id="69" idx="2"/>
            <a:endCxn id="126" idx="18"/>
          </p:cNvCxnSpPr>
          <p:nvPr/>
        </p:nvCxnSpPr>
        <p:spPr>
          <a:xfrm rot="10800000" flipV="1">
            <a:off x="4985705" y="2175901"/>
            <a:ext cx="1311564" cy="682295"/>
          </a:xfrm>
          <a:prstGeom prst="bentConnector3">
            <a:avLst>
              <a:gd name="adj1" fmla="val 47487"/>
            </a:avLst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Verbindingslijn: gebogen 136">
            <a:extLst>
              <a:ext uri="{FF2B5EF4-FFF2-40B4-BE49-F238E27FC236}">
                <a16:creationId xmlns:a16="http://schemas.microsoft.com/office/drawing/2014/main" id="{7B61313F-D835-4F00-ABFA-5609595ACAC8}"/>
              </a:ext>
            </a:extLst>
          </p:cNvPr>
          <p:cNvCxnSpPr>
            <a:cxnSpLocks/>
            <a:stCxn id="6" idx="6"/>
            <a:endCxn id="122" idx="12"/>
          </p:cNvCxnSpPr>
          <p:nvPr/>
        </p:nvCxnSpPr>
        <p:spPr>
          <a:xfrm flipV="1">
            <a:off x="3106406" y="2711606"/>
            <a:ext cx="1276208" cy="901009"/>
          </a:xfrm>
          <a:prstGeom prst="bentConnector3">
            <a:avLst>
              <a:gd name="adj1" fmla="val 30546"/>
            </a:avLst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Verbindingslijn: gebogen 137">
            <a:extLst>
              <a:ext uri="{FF2B5EF4-FFF2-40B4-BE49-F238E27FC236}">
                <a16:creationId xmlns:a16="http://schemas.microsoft.com/office/drawing/2014/main" id="{9C9A3A67-CC14-47A8-BCB9-6D7EFA5E5A4F}"/>
              </a:ext>
            </a:extLst>
          </p:cNvPr>
          <p:cNvCxnSpPr>
            <a:cxnSpLocks/>
            <a:stCxn id="66" idx="6"/>
          </p:cNvCxnSpPr>
          <p:nvPr/>
        </p:nvCxnSpPr>
        <p:spPr>
          <a:xfrm>
            <a:off x="3134074" y="2416815"/>
            <a:ext cx="1409089" cy="520250"/>
          </a:xfrm>
          <a:prstGeom prst="bentConnector3">
            <a:avLst>
              <a:gd name="adj1" fmla="val 43569"/>
            </a:avLst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Vrije vorm: vorm 85">
            <a:extLst>
              <a:ext uri="{FF2B5EF4-FFF2-40B4-BE49-F238E27FC236}">
                <a16:creationId xmlns:a16="http://schemas.microsoft.com/office/drawing/2014/main" id="{543E4FA4-BF78-4056-8716-1D4DA0463437}"/>
              </a:ext>
            </a:extLst>
          </p:cNvPr>
          <p:cNvSpPr>
            <a:spLocks/>
          </p:cNvSpPr>
          <p:nvPr/>
        </p:nvSpPr>
        <p:spPr bwMode="auto">
          <a:xfrm>
            <a:off x="4496047" y="2758943"/>
            <a:ext cx="308693" cy="202939"/>
          </a:xfrm>
          <a:custGeom>
            <a:avLst/>
            <a:gdLst>
              <a:gd name="connsiteX0" fmla="*/ 432665 w 459975"/>
              <a:gd name="connsiteY0" fmla="*/ 505 h 298437"/>
              <a:gd name="connsiteX1" fmla="*/ 452495 w 459975"/>
              <a:gd name="connsiteY1" fmla="*/ 21933 h 298437"/>
              <a:gd name="connsiteX2" fmla="*/ 453670 w 459975"/>
              <a:gd name="connsiteY2" fmla="*/ 24758 h 298437"/>
              <a:gd name="connsiteX3" fmla="*/ 452495 w 459975"/>
              <a:gd name="connsiteY3" fmla="*/ 58429 h 298437"/>
              <a:gd name="connsiteX4" fmla="*/ 451320 w 459975"/>
              <a:gd name="connsiteY4" fmla="*/ 62903 h 298437"/>
              <a:gd name="connsiteX5" fmla="*/ 436983 w 459975"/>
              <a:gd name="connsiteY5" fmla="*/ 81269 h 298437"/>
              <a:gd name="connsiteX6" fmla="*/ 432753 w 459975"/>
              <a:gd name="connsiteY6" fmla="*/ 86214 h 298437"/>
              <a:gd name="connsiteX7" fmla="*/ 409955 w 459975"/>
              <a:gd name="connsiteY7" fmla="*/ 100577 h 298437"/>
              <a:gd name="connsiteX8" fmla="*/ 403374 w 459975"/>
              <a:gd name="connsiteY8" fmla="*/ 103638 h 298437"/>
              <a:gd name="connsiteX9" fmla="*/ 385042 w 459975"/>
              <a:gd name="connsiteY9" fmla="*/ 114704 h 298437"/>
              <a:gd name="connsiteX10" fmla="*/ 379401 w 459975"/>
              <a:gd name="connsiteY10" fmla="*/ 118236 h 298437"/>
              <a:gd name="connsiteX11" fmla="*/ 356838 w 459975"/>
              <a:gd name="connsiteY11" fmla="*/ 127655 h 298437"/>
              <a:gd name="connsiteX12" fmla="*/ 350493 w 459975"/>
              <a:gd name="connsiteY12" fmla="*/ 130009 h 298437"/>
              <a:gd name="connsiteX13" fmla="*/ 332630 w 459975"/>
              <a:gd name="connsiteY13" fmla="*/ 138486 h 298437"/>
              <a:gd name="connsiteX14" fmla="*/ 327225 w 459975"/>
              <a:gd name="connsiteY14" fmla="*/ 141076 h 298437"/>
              <a:gd name="connsiteX15" fmla="*/ 304897 w 459975"/>
              <a:gd name="connsiteY15" fmla="*/ 147904 h 298437"/>
              <a:gd name="connsiteX16" fmla="*/ 299021 w 459975"/>
              <a:gd name="connsiteY16" fmla="*/ 149317 h 298437"/>
              <a:gd name="connsiteX17" fmla="*/ 278809 w 459975"/>
              <a:gd name="connsiteY17" fmla="*/ 153555 h 298437"/>
              <a:gd name="connsiteX18" fmla="*/ 272698 w 459975"/>
              <a:gd name="connsiteY18" fmla="*/ 154733 h 298437"/>
              <a:gd name="connsiteX19" fmla="*/ 252486 w 459975"/>
              <a:gd name="connsiteY19" fmla="*/ 158736 h 298437"/>
              <a:gd name="connsiteX20" fmla="*/ 245670 w 459975"/>
              <a:gd name="connsiteY20" fmla="*/ 161561 h 298437"/>
              <a:gd name="connsiteX21" fmla="*/ 224047 w 459975"/>
              <a:gd name="connsiteY21" fmla="*/ 171215 h 298437"/>
              <a:gd name="connsiteX22" fmla="*/ 218172 w 459975"/>
              <a:gd name="connsiteY22" fmla="*/ 173334 h 298437"/>
              <a:gd name="connsiteX23" fmla="*/ 204540 w 459975"/>
              <a:gd name="connsiteY23" fmla="*/ 181811 h 298437"/>
              <a:gd name="connsiteX24" fmla="*/ 200309 w 459975"/>
              <a:gd name="connsiteY24" fmla="*/ 186520 h 298437"/>
              <a:gd name="connsiteX25" fmla="*/ 181977 w 459975"/>
              <a:gd name="connsiteY25" fmla="*/ 201590 h 298437"/>
              <a:gd name="connsiteX26" fmla="*/ 176807 w 459975"/>
              <a:gd name="connsiteY26" fmla="*/ 204886 h 298437"/>
              <a:gd name="connsiteX27" fmla="*/ 172106 w 459975"/>
              <a:gd name="connsiteY27" fmla="*/ 212185 h 298437"/>
              <a:gd name="connsiteX28" fmla="*/ 170696 w 459975"/>
              <a:gd name="connsiteY28" fmla="*/ 217836 h 298437"/>
              <a:gd name="connsiteX29" fmla="*/ 170461 w 459975"/>
              <a:gd name="connsiteY29" fmla="*/ 231964 h 298437"/>
              <a:gd name="connsiteX30" fmla="*/ 171636 w 459975"/>
              <a:gd name="connsiteY30" fmla="*/ 237851 h 298437"/>
              <a:gd name="connsiteX31" fmla="*/ 165760 w 459975"/>
              <a:gd name="connsiteY31" fmla="*/ 265164 h 298437"/>
              <a:gd name="connsiteX32" fmla="*/ 162235 w 459975"/>
              <a:gd name="connsiteY32" fmla="*/ 270815 h 298437"/>
              <a:gd name="connsiteX33" fmla="*/ 138967 w 459975"/>
              <a:gd name="connsiteY33" fmla="*/ 288946 h 298437"/>
              <a:gd name="connsiteX34" fmla="*/ 134971 w 459975"/>
              <a:gd name="connsiteY34" fmla="*/ 288946 h 298437"/>
              <a:gd name="connsiteX35" fmla="*/ 119460 w 459975"/>
              <a:gd name="connsiteY35" fmla="*/ 292242 h 298437"/>
              <a:gd name="connsiteX36" fmla="*/ 116404 w 459975"/>
              <a:gd name="connsiteY36" fmla="*/ 292948 h 298437"/>
              <a:gd name="connsiteX37" fmla="*/ 83970 w 459975"/>
              <a:gd name="connsiteY37" fmla="*/ 294361 h 298437"/>
              <a:gd name="connsiteX38" fmla="*/ 85171 w 459975"/>
              <a:gd name="connsiteY38" fmla="*/ 293157 h 298437"/>
              <a:gd name="connsiteX39" fmla="*/ 75044 w 459975"/>
              <a:gd name="connsiteY39" fmla="*/ 282801 h 298437"/>
              <a:gd name="connsiteX40" fmla="*/ 68698 w 459975"/>
              <a:gd name="connsiteY40" fmla="*/ 280917 h 298437"/>
              <a:gd name="connsiteX41" fmla="*/ 25220 w 459975"/>
              <a:gd name="connsiteY41" fmla="*/ 254785 h 298437"/>
              <a:gd name="connsiteX42" fmla="*/ 21695 w 459975"/>
              <a:gd name="connsiteY42" fmla="*/ 250077 h 298437"/>
              <a:gd name="connsiteX43" fmla="*/ 10884 w 459975"/>
              <a:gd name="connsiteY43" fmla="*/ 198990 h 298437"/>
              <a:gd name="connsiteX44" fmla="*/ 11119 w 459975"/>
              <a:gd name="connsiteY44" fmla="*/ 191456 h 298437"/>
              <a:gd name="connsiteX45" fmla="*/ 23575 w 459975"/>
              <a:gd name="connsiteY45" fmla="*/ 140605 h 298437"/>
              <a:gd name="connsiteX46" fmla="*/ 27335 w 459975"/>
              <a:gd name="connsiteY46" fmla="*/ 135426 h 298437"/>
              <a:gd name="connsiteX47" fmla="*/ 56477 w 459975"/>
              <a:gd name="connsiteY47" fmla="*/ 103644 h 298437"/>
              <a:gd name="connsiteX48" fmla="*/ 60943 w 459975"/>
              <a:gd name="connsiteY48" fmla="*/ 99406 h 298437"/>
              <a:gd name="connsiteX49" fmla="*/ 103716 w 459975"/>
              <a:gd name="connsiteY49" fmla="*/ 77276 h 298437"/>
              <a:gd name="connsiteX50" fmla="*/ 110532 w 459975"/>
              <a:gd name="connsiteY50" fmla="*/ 73510 h 298437"/>
              <a:gd name="connsiteX51" fmla="*/ 154010 w 459975"/>
              <a:gd name="connsiteY51" fmla="*/ 53969 h 298437"/>
              <a:gd name="connsiteX52" fmla="*/ 160591 w 459975"/>
              <a:gd name="connsiteY52" fmla="*/ 52086 h 298437"/>
              <a:gd name="connsiteX53" fmla="*/ 203364 w 459975"/>
              <a:gd name="connsiteY53" fmla="*/ 43375 h 298437"/>
              <a:gd name="connsiteX54" fmla="*/ 209475 w 459975"/>
              <a:gd name="connsiteY54" fmla="*/ 42669 h 298437"/>
              <a:gd name="connsiteX55" fmla="*/ 238852 w 459975"/>
              <a:gd name="connsiteY55" fmla="*/ 37019 h 298437"/>
              <a:gd name="connsiteX56" fmla="*/ 244493 w 459975"/>
              <a:gd name="connsiteY56" fmla="*/ 35842 h 298437"/>
              <a:gd name="connsiteX57" fmla="*/ 275750 w 459975"/>
              <a:gd name="connsiteY57" fmla="*/ 30192 h 298437"/>
              <a:gd name="connsiteX58" fmla="*/ 281626 w 459975"/>
              <a:gd name="connsiteY58" fmla="*/ 29485 h 298437"/>
              <a:gd name="connsiteX59" fmla="*/ 314763 w 459975"/>
              <a:gd name="connsiteY59" fmla="*/ 26660 h 298437"/>
              <a:gd name="connsiteX60" fmla="*/ 320404 w 459975"/>
              <a:gd name="connsiteY60" fmla="*/ 26896 h 298437"/>
              <a:gd name="connsiteX61" fmla="*/ 349546 w 459975"/>
              <a:gd name="connsiteY61" fmla="*/ 28544 h 298437"/>
              <a:gd name="connsiteX62" fmla="*/ 350209 w 459975"/>
              <a:gd name="connsiteY62" fmla="*/ 28942 h 298437"/>
              <a:gd name="connsiteX63" fmla="*/ 352843 w 459975"/>
              <a:gd name="connsiteY63" fmla="*/ 28526 h 298437"/>
              <a:gd name="connsiteX64" fmla="*/ 371645 w 459975"/>
              <a:gd name="connsiteY64" fmla="*/ 24758 h 298437"/>
              <a:gd name="connsiteX65" fmla="*/ 376346 w 459975"/>
              <a:gd name="connsiteY65" fmla="*/ 23346 h 298437"/>
              <a:gd name="connsiteX66" fmla="*/ 400789 w 459975"/>
              <a:gd name="connsiteY66" fmla="*/ 14633 h 298437"/>
              <a:gd name="connsiteX67" fmla="*/ 405959 w 459975"/>
              <a:gd name="connsiteY67" fmla="*/ 12278 h 298437"/>
              <a:gd name="connsiteX68" fmla="*/ 432665 w 459975"/>
              <a:gd name="connsiteY68" fmla="*/ 505 h 29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9975" h="298437">
                <a:moveTo>
                  <a:pt x="432665" y="505"/>
                </a:moveTo>
                <a:cubicBezTo>
                  <a:pt x="442624" y="2448"/>
                  <a:pt x="451438" y="9924"/>
                  <a:pt x="452495" y="21933"/>
                </a:cubicBezTo>
                <a:cubicBezTo>
                  <a:pt x="452495" y="23110"/>
                  <a:pt x="452965" y="24052"/>
                  <a:pt x="453670" y="24758"/>
                </a:cubicBezTo>
                <a:cubicBezTo>
                  <a:pt x="462601" y="34648"/>
                  <a:pt x="461896" y="49246"/>
                  <a:pt x="452495" y="58429"/>
                </a:cubicBezTo>
                <a:cubicBezTo>
                  <a:pt x="451320" y="59607"/>
                  <a:pt x="451085" y="61019"/>
                  <a:pt x="451320" y="62903"/>
                </a:cubicBezTo>
                <a:cubicBezTo>
                  <a:pt x="452965" y="72086"/>
                  <a:pt x="446149" y="80327"/>
                  <a:pt x="436983" y="81269"/>
                </a:cubicBezTo>
                <a:cubicBezTo>
                  <a:pt x="434398" y="81740"/>
                  <a:pt x="432753" y="83859"/>
                  <a:pt x="432753" y="86214"/>
                </a:cubicBezTo>
                <a:cubicBezTo>
                  <a:pt x="432753" y="97751"/>
                  <a:pt x="420061" y="105051"/>
                  <a:pt x="409955" y="100577"/>
                </a:cubicBezTo>
                <a:cubicBezTo>
                  <a:pt x="407134" y="99635"/>
                  <a:pt x="404314" y="101048"/>
                  <a:pt x="403374" y="103638"/>
                </a:cubicBezTo>
                <a:cubicBezTo>
                  <a:pt x="401024" y="111173"/>
                  <a:pt x="393033" y="116117"/>
                  <a:pt x="385042" y="114704"/>
                </a:cubicBezTo>
                <a:cubicBezTo>
                  <a:pt x="382456" y="114469"/>
                  <a:pt x="380341" y="115882"/>
                  <a:pt x="379401" y="118236"/>
                </a:cubicBezTo>
                <a:cubicBezTo>
                  <a:pt x="376581" y="127184"/>
                  <a:pt x="365534" y="131658"/>
                  <a:pt x="356838" y="127655"/>
                </a:cubicBezTo>
                <a:cubicBezTo>
                  <a:pt x="354488" y="126713"/>
                  <a:pt x="351668" y="127655"/>
                  <a:pt x="350493" y="130009"/>
                </a:cubicBezTo>
                <a:cubicBezTo>
                  <a:pt x="347202" y="136602"/>
                  <a:pt x="339681" y="139899"/>
                  <a:pt x="332630" y="138486"/>
                </a:cubicBezTo>
                <a:cubicBezTo>
                  <a:pt x="330515" y="138015"/>
                  <a:pt x="328165" y="139192"/>
                  <a:pt x="327225" y="141076"/>
                </a:cubicBezTo>
                <a:cubicBezTo>
                  <a:pt x="322994" y="149082"/>
                  <a:pt x="312888" y="152143"/>
                  <a:pt x="304897" y="147904"/>
                </a:cubicBezTo>
                <a:cubicBezTo>
                  <a:pt x="302782" y="146963"/>
                  <a:pt x="300432" y="147434"/>
                  <a:pt x="299021" y="149317"/>
                </a:cubicBezTo>
                <a:cubicBezTo>
                  <a:pt x="294086" y="155204"/>
                  <a:pt x="285390" y="157087"/>
                  <a:pt x="278809" y="153555"/>
                </a:cubicBezTo>
                <a:cubicBezTo>
                  <a:pt x="276694" y="152614"/>
                  <a:pt x="274343" y="153085"/>
                  <a:pt x="272698" y="154733"/>
                </a:cubicBezTo>
                <a:cubicBezTo>
                  <a:pt x="267763" y="160855"/>
                  <a:pt x="259302" y="162503"/>
                  <a:pt x="252486" y="158736"/>
                </a:cubicBezTo>
                <a:cubicBezTo>
                  <a:pt x="249900" y="157558"/>
                  <a:pt x="246845" y="158736"/>
                  <a:pt x="245670" y="161561"/>
                </a:cubicBezTo>
                <a:cubicBezTo>
                  <a:pt x="242850" y="170038"/>
                  <a:pt x="232743" y="174512"/>
                  <a:pt x="224047" y="171215"/>
                </a:cubicBezTo>
                <a:cubicBezTo>
                  <a:pt x="221697" y="170273"/>
                  <a:pt x="219112" y="171451"/>
                  <a:pt x="218172" y="173334"/>
                </a:cubicBezTo>
                <a:cubicBezTo>
                  <a:pt x="215351" y="178279"/>
                  <a:pt x="210181" y="181575"/>
                  <a:pt x="204540" y="181811"/>
                </a:cubicBezTo>
                <a:cubicBezTo>
                  <a:pt x="202190" y="182046"/>
                  <a:pt x="200309" y="184165"/>
                  <a:pt x="200309" y="186520"/>
                </a:cubicBezTo>
                <a:cubicBezTo>
                  <a:pt x="199839" y="195703"/>
                  <a:pt x="191143" y="202531"/>
                  <a:pt x="181977" y="201590"/>
                </a:cubicBezTo>
                <a:cubicBezTo>
                  <a:pt x="179862" y="201354"/>
                  <a:pt x="177512" y="202767"/>
                  <a:pt x="176807" y="204886"/>
                </a:cubicBezTo>
                <a:cubicBezTo>
                  <a:pt x="176101" y="207712"/>
                  <a:pt x="174221" y="210066"/>
                  <a:pt x="172106" y="212185"/>
                </a:cubicBezTo>
                <a:cubicBezTo>
                  <a:pt x="170226" y="213598"/>
                  <a:pt x="169756" y="215953"/>
                  <a:pt x="170696" y="217836"/>
                </a:cubicBezTo>
                <a:cubicBezTo>
                  <a:pt x="172811" y="222310"/>
                  <a:pt x="172576" y="227490"/>
                  <a:pt x="170461" y="231964"/>
                </a:cubicBezTo>
                <a:cubicBezTo>
                  <a:pt x="169521" y="233848"/>
                  <a:pt x="169756" y="236438"/>
                  <a:pt x="171636" y="237851"/>
                </a:cubicBezTo>
                <a:cubicBezTo>
                  <a:pt x="181037" y="245856"/>
                  <a:pt x="177512" y="261632"/>
                  <a:pt x="165760" y="265164"/>
                </a:cubicBezTo>
                <a:cubicBezTo>
                  <a:pt x="163410" y="265870"/>
                  <a:pt x="161765" y="268460"/>
                  <a:pt x="162235" y="270815"/>
                </a:cubicBezTo>
                <a:cubicBezTo>
                  <a:pt x="165525" y="283530"/>
                  <a:pt x="151423" y="295068"/>
                  <a:pt x="138967" y="288946"/>
                </a:cubicBezTo>
                <a:cubicBezTo>
                  <a:pt x="137557" y="288239"/>
                  <a:pt x="136382" y="288239"/>
                  <a:pt x="134971" y="288946"/>
                </a:cubicBezTo>
                <a:cubicBezTo>
                  <a:pt x="130036" y="291300"/>
                  <a:pt x="124865" y="292477"/>
                  <a:pt x="119460" y="292242"/>
                </a:cubicBezTo>
                <a:cubicBezTo>
                  <a:pt x="118284" y="292242"/>
                  <a:pt x="117344" y="292477"/>
                  <a:pt x="116404" y="292948"/>
                </a:cubicBezTo>
                <a:cubicBezTo>
                  <a:pt x="106533" y="300012"/>
                  <a:pt x="93841" y="300012"/>
                  <a:pt x="83970" y="294361"/>
                </a:cubicBezTo>
                <a:lnTo>
                  <a:pt x="85171" y="293157"/>
                </a:lnTo>
                <a:lnTo>
                  <a:pt x="75044" y="282801"/>
                </a:lnTo>
                <a:cubicBezTo>
                  <a:pt x="73869" y="280682"/>
                  <a:pt x="71049" y="279505"/>
                  <a:pt x="68698" y="280917"/>
                </a:cubicBezTo>
                <a:cubicBezTo>
                  <a:pt x="49427" y="290569"/>
                  <a:pt x="25220" y="276915"/>
                  <a:pt x="25220" y="254785"/>
                </a:cubicBezTo>
                <a:cubicBezTo>
                  <a:pt x="25220" y="252431"/>
                  <a:pt x="23810" y="250548"/>
                  <a:pt x="21695" y="250077"/>
                </a:cubicBezTo>
                <a:cubicBezTo>
                  <a:pt x="-1807" y="243720"/>
                  <a:pt x="-7448" y="213351"/>
                  <a:pt x="10884" y="198990"/>
                </a:cubicBezTo>
                <a:cubicBezTo>
                  <a:pt x="13469" y="197107"/>
                  <a:pt x="13469" y="193340"/>
                  <a:pt x="11119" y="191456"/>
                </a:cubicBezTo>
                <a:cubicBezTo>
                  <a:pt x="-6978" y="176625"/>
                  <a:pt x="-162" y="146020"/>
                  <a:pt x="23575" y="140605"/>
                </a:cubicBezTo>
                <a:cubicBezTo>
                  <a:pt x="25925" y="140134"/>
                  <a:pt x="27570" y="138015"/>
                  <a:pt x="27335" y="135426"/>
                </a:cubicBezTo>
                <a:cubicBezTo>
                  <a:pt x="25690" y="118711"/>
                  <a:pt x="39556" y="104350"/>
                  <a:pt x="56477" y="103644"/>
                </a:cubicBezTo>
                <a:cubicBezTo>
                  <a:pt x="58828" y="103644"/>
                  <a:pt x="60473" y="101996"/>
                  <a:pt x="60943" y="99406"/>
                </a:cubicBezTo>
                <a:cubicBezTo>
                  <a:pt x="63528" y="79631"/>
                  <a:pt x="86090" y="68801"/>
                  <a:pt x="103716" y="77276"/>
                </a:cubicBezTo>
                <a:cubicBezTo>
                  <a:pt x="106536" y="78453"/>
                  <a:pt x="109827" y="76805"/>
                  <a:pt x="110532" y="73510"/>
                </a:cubicBezTo>
                <a:cubicBezTo>
                  <a:pt x="114292" y="54440"/>
                  <a:pt x="136854" y="44788"/>
                  <a:pt x="154010" y="53969"/>
                </a:cubicBezTo>
                <a:cubicBezTo>
                  <a:pt x="156361" y="55147"/>
                  <a:pt x="159181" y="54205"/>
                  <a:pt x="160591" y="52086"/>
                </a:cubicBezTo>
                <a:cubicBezTo>
                  <a:pt x="169522" y="37490"/>
                  <a:pt x="189263" y="33723"/>
                  <a:pt x="203364" y="43375"/>
                </a:cubicBezTo>
                <a:cubicBezTo>
                  <a:pt x="205479" y="44788"/>
                  <a:pt x="208065" y="44553"/>
                  <a:pt x="209475" y="42669"/>
                </a:cubicBezTo>
                <a:cubicBezTo>
                  <a:pt x="216995" y="34900"/>
                  <a:pt x="228981" y="32311"/>
                  <a:pt x="238852" y="37019"/>
                </a:cubicBezTo>
                <a:cubicBezTo>
                  <a:pt x="240967" y="37961"/>
                  <a:pt x="243083" y="37490"/>
                  <a:pt x="244493" y="35842"/>
                </a:cubicBezTo>
                <a:cubicBezTo>
                  <a:pt x="252248" y="26896"/>
                  <a:pt x="265644" y="24777"/>
                  <a:pt x="275750" y="30192"/>
                </a:cubicBezTo>
                <a:cubicBezTo>
                  <a:pt x="277630" y="31133"/>
                  <a:pt x="279981" y="31133"/>
                  <a:pt x="281626" y="29485"/>
                </a:cubicBezTo>
                <a:cubicBezTo>
                  <a:pt x="290321" y="20304"/>
                  <a:pt x="304893" y="19362"/>
                  <a:pt x="314763" y="26660"/>
                </a:cubicBezTo>
                <a:cubicBezTo>
                  <a:pt x="316643" y="27837"/>
                  <a:pt x="318524" y="28073"/>
                  <a:pt x="320404" y="26896"/>
                </a:cubicBezTo>
                <a:cubicBezTo>
                  <a:pt x="329335" y="21246"/>
                  <a:pt x="341320" y="21952"/>
                  <a:pt x="349546" y="28544"/>
                </a:cubicBezTo>
                <a:lnTo>
                  <a:pt x="350209" y="28942"/>
                </a:lnTo>
                <a:lnTo>
                  <a:pt x="352843" y="28526"/>
                </a:lnTo>
                <a:cubicBezTo>
                  <a:pt x="358484" y="24994"/>
                  <a:pt x="365064" y="23581"/>
                  <a:pt x="371645" y="24758"/>
                </a:cubicBezTo>
                <a:cubicBezTo>
                  <a:pt x="373290" y="25229"/>
                  <a:pt x="375171" y="24758"/>
                  <a:pt x="376346" y="23346"/>
                </a:cubicBezTo>
                <a:cubicBezTo>
                  <a:pt x="382221" y="16046"/>
                  <a:pt x="391623" y="12985"/>
                  <a:pt x="400789" y="14633"/>
                </a:cubicBezTo>
                <a:cubicBezTo>
                  <a:pt x="402669" y="15104"/>
                  <a:pt x="404784" y="14162"/>
                  <a:pt x="405959" y="12278"/>
                </a:cubicBezTo>
                <a:cubicBezTo>
                  <a:pt x="411600" y="2154"/>
                  <a:pt x="422705" y="-1437"/>
                  <a:pt x="432665" y="5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467" tIns="34219" rIns="68467" bIns="34219" numCol="1" anchor="t" anchorCtr="0" compatLnSpc="1">
            <a:prstTxWarp prst="textNoShape">
              <a:avLst/>
            </a:prstTxWarp>
            <a:noAutofit/>
          </a:bodyPr>
          <a:lstStyle/>
          <a:p>
            <a:pPr defTabSz="913058"/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609E0C39-2EF6-484E-9017-AFA9BB6FFFDB}"/>
              </a:ext>
            </a:extLst>
          </p:cNvPr>
          <p:cNvGrpSpPr/>
          <p:nvPr/>
        </p:nvGrpSpPr>
        <p:grpSpPr>
          <a:xfrm>
            <a:off x="2741891" y="2218140"/>
            <a:ext cx="392181" cy="397381"/>
            <a:chOff x="3564116" y="3252384"/>
            <a:chExt cx="506183" cy="506183"/>
          </a:xfrm>
        </p:grpSpPr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9CC1A10F-D3AD-4E80-8733-3402FE836AEA}"/>
                </a:ext>
              </a:extLst>
            </p:cNvPr>
            <p:cNvSpPr/>
            <p:nvPr/>
          </p:nvSpPr>
          <p:spPr>
            <a:xfrm>
              <a:off x="3564116" y="3252384"/>
              <a:ext cx="506183" cy="50618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C1DC67EE-8587-459B-845B-242CBE68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536" y="3408367"/>
              <a:ext cx="299343" cy="194217"/>
            </a:xfrm>
            <a:custGeom>
              <a:avLst/>
              <a:gdLst>
                <a:gd name="connsiteX0" fmla="*/ 432665 w 459975"/>
                <a:gd name="connsiteY0" fmla="*/ 505 h 298437"/>
                <a:gd name="connsiteX1" fmla="*/ 452495 w 459975"/>
                <a:gd name="connsiteY1" fmla="*/ 21933 h 298437"/>
                <a:gd name="connsiteX2" fmla="*/ 453670 w 459975"/>
                <a:gd name="connsiteY2" fmla="*/ 24758 h 298437"/>
                <a:gd name="connsiteX3" fmla="*/ 452495 w 459975"/>
                <a:gd name="connsiteY3" fmla="*/ 58429 h 298437"/>
                <a:gd name="connsiteX4" fmla="*/ 451320 w 459975"/>
                <a:gd name="connsiteY4" fmla="*/ 62903 h 298437"/>
                <a:gd name="connsiteX5" fmla="*/ 436983 w 459975"/>
                <a:gd name="connsiteY5" fmla="*/ 81269 h 298437"/>
                <a:gd name="connsiteX6" fmla="*/ 432753 w 459975"/>
                <a:gd name="connsiteY6" fmla="*/ 86214 h 298437"/>
                <a:gd name="connsiteX7" fmla="*/ 409955 w 459975"/>
                <a:gd name="connsiteY7" fmla="*/ 100577 h 298437"/>
                <a:gd name="connsiteX8" fmla="*/ 403374 w 459975"/>
                <a:gd name="connsiteY8" fmla="*/ 103638 h 298437"/>
                <a:gd name="connsiteX9" fmla="*/ 385042 w 459975"/>
                <a:gd name="connsiteY9" fmla="*/ 114704 h 298437"/>
                <a:gd name="connsiteX10" fmla="*/ 379401 w 459975"/>
                <a:gd name="connsiteY10" fmla="*/ 118236 h 298437"/>
                <a:gd name="connsiteX11" fmla="*/ 356838 w 459975"/>
                <a:gd name="connsiteY11" fmla="*/ 127655 h 298437"/>
                <a:gd name="connsiteX12" fmla="*/ 350493 w 459975"/>
                <a:gd name="connsiteY12" fmla="*/ 130009 h 298437"/>
                <a:gd name="connsiteX13" fmla="*/ 332630 w 459975"/>
                <a:gd name="connsiteY13" fmla="*/ 138486 h 298437"/>
                <a:gd name="connsiteX14" fmla="*/ 327225 w 459975"/>
                <a:gd name="connsiteY14" fmla="*/ 141076 h 298437"/>
                <a:gd name="connsiteX15" fmla="*/ 304897 w 459975"/>
                <a:gd name="connsiteY15" fmla="*/ 147904 h 298437"/>
                <a:gd name="connsiteX16" fmla="*/ 299021 w 459975"/>
                <a:gd name="connsiteY16" fmla="*/ 149317 h 298437"/>
                <a:gd name="connsiteX17" fmla="*/ 278809 w 459975"/>
                <a:gd name="connsiteY17" fmla="*/ 153555 h 298437"/>
                <a:gd name="connsiteX18" fmla="*/ 272698 w 459975"/>
                <a:gd name="connsiteY18" fmla="*/ 154733 h 298437"/>
                <a:gd name="connsiteX19" fmla="*/ 252486 w 459975"/>
                <a:gd name="connsiteY19" fmla="*/ 158736 h 298437"/>
                <a:gd name="connsiteX20" fmla="*/ 245670 w 459975"/>
                <a:gd name="connsiteY20" fmla="*/ 161561 h 298437"/>
                <a:gd name="connsiteX21" fmla="*/ 224047 w 459975"/>
                <a:gd name="connsiteY21" fmla="*/ 171215 h 298437"/>
                <a:gd name="connsiteX22" fmla="*/ 218172 w 459975"/>
                <a:gd name="connsiteY22" fmla="*/ 173334 h 298437"/>
                <a:gd name="connsiteX23" fmla="*/ 204540 w 459975"/>
                <a:gd name="connsiteY23" fmla="*/ 181811 h 298437"/>
                <a:gd name="connsiteX24" fmla="*/ 200309 w 459975"/>
                <a:gd name="connsiteY24" fmla="*/ 186520 h 298437"/>
                <a:gd name="connsiteX25" fmla="*/ 181977 w 459975"/>
                <a:gd name="connsiteY25" fmla="*/ 201590 h 298437"/>
                <a:gd name="connsiteX26" fmla="*/ 176807 w 459975"/>
                <a:gd name="connsiteY26" fmla="*/ 204886 h 298437"/>
                <a:gd name="connsiteX27" fmla="*/ 172106 w 459975"/>
                <a:gd name="connsiteY27" fmla="*/ 212185 h 298437"/>
                <a:gd name="connsiteX28" fmla="*/ 170696 w 459975"/>
                <a:gd name="connsiteY28" fmla="*/ 217836 h 298437"/>
                <a:gd name="connsiteX29" fmla="*/ 170461 w 459975"/>
                <a:gd name="connsiteY29" fmla="*/ 231964 h 298437"/>
                <a:gd name="connsiteX30" fmla="*/ 171636 w 459975"/>
                <a:gd name="connsiteY30" fmla="*/ 237851 h 298437"/>
                <a:gd name="connsiteX31" fmla="*/ 165760 w 459975"/>
                <a:gd name="connsiteY31" fmla="*/ 265164 h 298437"/>
                <a:gd name="connsiteX32" fmla="*/ 162235 w 459975"/>
                <a:gd name="connsiteY32" fmla="*/ 270815 h 298437"/>
                <a:gd name="connsiteX33" fmla="*/ 138967 w 459975"/>
                <a:gd name="connsiteY33" fmla="*/ 288946 h 298437"/>
                <a:gd name="connsiteX34" fmla="*/ 134971 w 459975"/>
                <a:gd name="connsiteY34" fmla="*/ 288946 h 298437"/>
                <a:gd name="connsiteX35" fmla="*/ 119460 w 459975"/>
                <a:gd name="connsiteY35" fmla="*/ 292242 h 298437"/>
                <a:gd name="connsiteX36" fmla="*/ 116404 w 459975"/>
                <a:gd name="connsiteY36" fmla="*/ 292948 h 298437"/>
                <a:gd name="connsiteX37" fmla="*/ 83970 w 459975"/>
                <a:gd name="connsiteY37" fmla="*/ 294361 h 298437"/>
                <a:gd name="connsiteX38" fmla="*/ 85171 w 459975"/>
                <a:gd name="connsiteY38" fmla="*/ 293157 h 298437"/>
                <a:gd name="connsiteX39" fmla="*/ 75044 w 459975"/>
                <a:gd name="connsiteY39" fmla="*/ 282801 h 298437"/>
                <a:gd name="connsiteX40" fmla="*/ 68698 w 459975"/>
                <a:gd name="connsiteY40" fmla="*/ 280917 h 298437"/>
                <a:gd name="connsiteX41" fmla="*/ 25220 w 459975"/>
                <a:gd name="connsiteY41" fmla="*/ 254785 h 298437"/>
                <a:gd name="connsiteX42" fmla="*/ 21695 w 459975"/>
                <a:gd name="connsiteY42" fmla="*/ 250077 h 298437"/>
                <a:gd name="connsiteX43" fmla="*/ 10884 w 459975"/>
                <a:gd name="connsiteY43" fmla="*/ 198990 h 298437"/>
                <a:gd name="connsiteX44" fmla="*/ 11119 w 459975"/>
                <a:gd name="connsiteY44" fmla="*/ 191456 h 298437"/>
                <a:gd name="connsiteX45" fmla="*/ 23575 w 459975"/>
                <a:gd name="connsiteY45" fmla="*/ 140605 h 298437"/>
                <a:gd name="connsiteX46" fmla="*/ 27335 w 459975"/>
                <a:gd name="connsiteY46" fmla="*/ 135426 h 298437"/>
                <a:gd name="connsiteX47" fmla="*/ 56477 w 459975"/>
                <a:gd name="connsiteY47" fmla="*/ 103644 h 298437"/>
                <a:gd name="connsiteX48" fmla="*/ 60943 w 459975"/>
                <a:gd name="connsiteY48" fmla="*/ 99406 h 298437"/>
                <a:gd name="connsiteX49" fmla="*/ 103716 w 459975"/>
                <a:gd name="connsiteY49" fmla="*/ 77276 h 298437"/>
                <a:gd name="connsiteX50" fmla="*/ 110532 w 459975"/>
                <a:gd name="connsiteY50" fmla="*/ 73510 h 298437"/>
                <a:gd name="connsiteX51" fmla="*/ 154010 w 459975"/>
                <a:gd name="connsiteY51" fmla="*/ 53969 h 298437"/>
                <a:gd name="connsiteX52" fmla="*/ 160591 w 459975"/>
                <a:gd name="connsiteY52" fmla="*/ 52086 h 298437"/>
                <a:gd name="connsiteX53" fmla="*/ 203364 w 459975"/>
                <a:gd name="connsiteY53" fmla="*/ 43375 h 298437"/>
                <a:gd name="connsiteX54" fmla="*/ 209475 w 459975"/>
                <a:gd name="connsiteY54" fmla="*/ 42669 h 298437"/>
                <a:gd name="connsiteX55" fmla="*/ 238852 w 459975"/>
                <a:gd name="connsiteY55" fmla="*/ 37019 h 298437"/>
                <a:gd name="connsiteX56" fmla="*/ 244493 w 459975"/>
                <a:gd name="connsiteY56" fmla="*/ 35842 h 298437"/>
                <a:gd name="connsiteX57" fmla="*/ 275750 w 459975"/>
                <a:gd name="connsiteY57" fmla="*/ 30192 h 298437"/>
                <a:gd name="connsiteX58" fmla="*/ 281626 w 459975"/>
                <a:gd name="connsiteY58" fmla="*/ 29485 h 298437"/>
                <a:gd name="connsiteX59" fmla="*/ 314763 w 459975"/>
                <a:gd name="connsiteY59" fmla="*/ 26660 h 298437"/>
                <a:gd name="connsiteX60" fmla="*/ 320404 w 459975"/>
                <a:gd name="connsiteY60" fmla="*/ 26896 h 298437"/>
                <a:gd name="connsiteX61" fmla="*/ 349546 w 459975"/>
                <a:gd name="connsiteY61" fmla="*/ 28544 h 298437"/>
                <a:gd name="connsiteX62" fmla="*/ 350209 w 459975"/>
                <a:gd name="connsiteY62" fmla="*/ 28942 h 298437"/>
                <a:gd name="connsiteX63" fmla="*/ 352843 w 459975"/>
                <a:gd name="connsiteY63" fmla="*/ 28526 h 298437"/>
                <a:gd name="connsiteX64" fmla="*/ 371645 w 459975"/>
                <a:gd name="connsiteY64" fmla="*/ 24758 h 298437"/>
                <a:gd name="connsiteX65" fmla="*/ 376346 w 459975"/>
                <a:gd name="connsiteY65" fmla="*/ 23346 h 298437"/>
                <a:gd name="connsiteX66" fmla="*/ 400789 w 459975"/>
                <a:gd name="connsiteY66" fmla="*/ 14633 h 298437"/>
                <a:gd name="connsiteX67" fmla="*/ 405959 w 459975"/>
                <a:gd name="connsiteY67" fmla="*/ 12278 h 298437"/>
                <a:gd name="connsiteX68" fmla="*/ 432665 w 459975"/>
                <a:gd name="connsiteY68" fmla="*/ 505 h 2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59975" h="298437">
                  <a:moveTo>
                    <a:pt x="432665" y="505"/>
                  </a:moveTo>
                  <a:cubicBezTo>
                    <a:pt x="442624" y="2448"/>
                    <a:pt x="451438" y="9924"/>
                    <a:pt x="452495" y="21933"/>
                  </a:cubicBezTo>
                  <a:cubicBezTo>
                    <a:pt x="452495" y="23110"/>
                    <a:pt x="452965" y="24052"/>
                    <a:pt x="453670" y="24758"/>
                  </a:cubicBezTo>
                  <a:cubicBezTo>
                    <a:pt x="462601" y="34648"/>
                    <a:pt x="461896" y="49246"/>
                    <a:pt x="452495" y="58429"/>
                  </a:cubicBezTo>
                  <a:cubicBezTo>
                    <a:pt x="451320" y="59607"/>
                    <a:pt x="451085" y="61019"/>
                    <a:pt x="451320" y="62903"/>
                  </a:cubicBezTo>
                  <a:cubicBezTo>
                    <a:pt x="452965" y="72086"/>
                    <a:pt x="446149" y="80327"/>
                    <a:pt x="436983" y="81269"/>
                  </a:cubicBezTo>
                  <a:cubicBezTo>
                    <a:pt x="434398" y="81740"/>
                    <a:pt x="432753" y="83859"/>
                    <a:pt x="432753" y="86214"/>
                  </a:cubicBezTo>
                  <a:cubicBezTo>
                    <a:pt x="432753" y="97751"/>
                    <a:pt x="420061" y="105051"/>
                    <a:pt x="409955" y="100577"/>
                  </a:cubicBezTo>
                  <a:cubicBezTo>
                    <a:pt x="407134" y="99635"/>
                    <a:pt x="404314" y="101048"/>
                    <a:pt x="403374" y="103638"/>
                  </a:cubicBezTo>
                  <a:cubicBezTo>
                    <a:pt x="401024" y="111173"/>
                    <a:pt x="393033" y="116117"/>
                    <a:pt x="385042" y="114704"/>
                  </a:cubicBezTo>
                  <a:cubicBezTo>
                    <a:pt x="382456" y="114469"/>
                    <a:pt x="380341" y="115882"/>
                    <a:pt x="379401" y="118236"/>
                  </a:cubicBezTo>
                  <a:cubicBezTo>
                    <a:pt x="376581" y="127184"/>
                    <a:pt x="365534" y="131658"/>
                    <a:pt x="356838" y="127655"/>
                  </a:cubicBezTo>
                  <a:cubicBezTo>
                    <a:pt x="354488" y="126713"/>
                    <a:pt x="351668" y="127655"/>
                    <a:pt x="350493" y="130009"/>
                  </a:cubicBezTo>
                  <a:cubicBezTo>
                    <a:pt x="347202" y="136602"/>
                    <a:pt x="339681" y="139899"/>
                    <a:pt x="332630" y="138486"/>
                  </a:cubicBezTo>
                  <a:cubicBezTo>
                    <a:pt x="330515" y="138015"/>
                    <a:pt x="328165" y="139192"/>
                    <a:pt x="327225" y="141076"/>
                  </a:cubicBezTo>
                  <a:cubicBezTo>
                    <a:pt x="322994" y="149082"/>
                    <a:pt x="312888" y="152143"/>
                    <a:pt x="304897" y="147904"/>
                  </a:cubicBezTo>
                  <a:cubicBezTo>
                    <a:pt x="302782" y="146963"/>
                    <a:pt x="300432" y="147434"/>
                    <a:pt x="299021" y="149317"/>
                  </a:cubicBezTo>
                  <a:cubicBezTo>
                    <a:pt x="294086" y="155204"/>
                    <a:pt x="285390" y="157087"/>
                    <a:pt x="278809" y="153555"/>
                  </a:cubicBezTo>
                  <a:cubicBezTo>
                    <a:pt x="276694" y="152614"/>
                    <a:pt x="274343" y="153085"/>
                    <a:pt x="272698" y="154733"/>
                  </a:cubicBezTo>
                  <a:cubicBezTo>
                    <a:pt x="267763" y="160855"/>
                    <a:pt x="259302" y="162503"/>
                    <a:pt x="252486" y="158736"/>
                  </a:cubicBezTo>
                  <a:cubicBezTo>
                    <a:pt x="249900" y="157558"/>
                    <a:pt x="246845" y="158736"/>
                    <a:pt x="245670" y="161561"/>
                  </a:cubicBezTo>
                  <a:cubicBezTo>
                    <a:pt x="242850" y="170038"/>
                    <a:pt x="232743" y="174512"/>
                    <a:pt x="224047" y="171215"/>
                  </a:cubicBezTo>
                  <a:cubicBezTo>
                    <a:pt x="221697" y="170273"/>
                    <a:pt x="219112" y="171451"/>
                    <a:pt x="218172" y="173334"/>
                  </a:cubicBezTo>
                  <a:cubicBezTo>
                    <a:pt x="215351" y="178279"/>
                    <a:pt x="210181" y="181575"/>
                    <a:pt x="204540" y="181811"/>
                  </a:cubicBezTo>
                  <a:cubicBezTo>
                    <a:pt x="202190" y="182046"/>
                    <a:pt x="200309" y="184165"/>
                    <a:pt x="200309" y="186520"/>
                  </a:cubicBezTo>
                  <a:cubicBezTo>
                    <a:pt x="199839" y="195703"/>
                    <a:pt x="191143" y="202531"/>
                    <a:pt x="181977" y="201590"/>
                  </a:cubicBezTo>
                  <a:cubicBezTo>
                    <a:pt x="179862" y="201354"/>
                    <a:pt x="177512" y="202767"/>
                    <a:pt x="176807" y="204886"/>
                  </a:cubicBezTo>
                  <a:cubicBezTo>
                    <a:pt x="176101" y="207712"/>
                    <a:pt x="174221" y="210066"/>
                    <a:pt x="172106" y="212185"/>
                  </a:cubicBezTo>
                  <a:cubicBezTo>
                    <a:pt x="170226" y="213598"/>
                    <a:pt x="169756" y="215953"/>
                    <a:pt x="170696" y="217836"/>
                  </a:cubicBezTo>
                  <a:cubicBezTo>
                    <a:pt x="172811" y="222310"/>
                    <a:pt x="172576" y="227490"/>
                    <a:pt x="170461" y="231964"/>
                  </a:cubicBezTo>
                  <a:cubicBezTo>
                    <a:pt x="169521" y="233848"/>
                    <a:pt x="169756" y="236438"/>
                    <a:pt x="171636" y="237851"/>
                  </a:cubicBezTo>
                  <a:cubicBezTo>
                    <a:pt x="181037" y="245856"/>
                    <a:pt x="177512" y="261632"/>
                    <a:pt x="165760" y="265164"/>
                  </a:cubicBezTo>
                  <a:cubicBezTo>
                    <a:pt x="163410" y="265870"/>
                    <a:pt x="161765" y="268460"/>
                    <a:pt x="162235" y="270815"/>
                  </a:cubicBezTo>
                  <a:cubicBezTo>
                    <a:pt x="165525" y="283530"/>
                    <a:pt x="151423" y="295068"/>
                    <a:pt x="138967" y="288946"/>
                  </a:cubicBezTo>
                  <a:cubicBezTo>
                    <a:pt x="137557" y="288239"/>
                    <a:pt x="136382" y="288239"/>
                    <a:pt x="134971" y="288946"/>
                  </a:cubicBezTo>
                  <a:cubicBezTo>
                    <a:pt x="130036" y="291300"/>
                    <a:pt x="124865" y="292477"/>
                    <a:pt x="119460" y="292242"/>
                  </a:cubicBezTo>
                  <a:cubicBezTo>
                    <a:pt x="118284" y="292242"/>
                    <a:pt x="117344" y="292477"/>
                    <a:pt x="116404" y="292948"/>
                  </a:cubicBezTo>
                  <a:cubicBezTo>
                    <a:pt x="106533" y="300012"/>
                    <a:pt x="93841" y="300012"/>
                    <a:pt x="83970" y="294361"/>
                  </a:cubicBezTo>
                  <a:lnTo>
                    <a:pt x="85171" y="293157"/>
                  </a:lnTo>
                  <a:lnTo>
                    <a:pt x="75044" y="282801"/>
                  </a:lnTo>
                  <a:cubicBezTo>
                    <a:pt x="73869" y="280682"/>
                    <a:pt x="71049" y="279505"/>
                    <a:pt x="68698" y="280917"/>
                  </a:cubicBezTo>
                  <a:cubicBezTo>
                    <a:pt x="49427" y="290569"/>
                    <a:pt x="25220" y="276915"/>
                    <a:pt x="25220" y="254785"/>
                  </a:cubicBezTo>
                  <a:cubicBezTo>
                    <a:pt x="25220" y="252431"/>
                    <a:pt x="23810" y="250548"/>
                    <a:pt x="21695" y="250077"/>
                  </a:cubicBezTo>
                  <a:cubicBezTo>
                    <a:pt x="-1807" y="243720"/>
                    <a:pt x="-7448" y="213351"/>
                    <a:pt x="10884" y="198990"/>
                  </a:cubicBezTo>
                  <a:cubicBezTo>
                    <a:pt x="13469" y="197107"/>
                    <a:pt x="13469" y="193340"/>
                    <a:pt x="11119" y="191456"/>
                  </a:cubicBezTo>
                  <a:cubicBezTo>
                    <a:pt x="-6978" y="176625"/>
                    <a:pt x="-162" y="146020"/>
                    <a:pt x="23575" y="140605"/>
                  </a:cubicBezTo>
                  <a:cubicBezTo>
                    <a:pt x="25925" y="140134"/>
                    <a:pt x="27570" y="138015"/>
                    <a:pt x="27335" y="135426"/>
                  </a:cubicBezTo>
                  <a:cubicBezTo>
                    <a:pt x="25690" y="118711"/>
                    <a:pt x="39556" y="104350"/>
                    <a:pt x="56477" y="103644"/>
                  </a:cubicBezTo>
                  <a:cubicBezTo>
                    <a:pt x="58828" y="103644"/>
                    <a:pt x="60473" y="101996"/>
                    <a:pt x="60943" y="99406"/>
                  </a:cubicBezTo>
                  <a:cubicBezTo>
                    <a:pt x="63528" y="79631"/>
                    <a:pt x="86090" y="68801"/>
                    <a:pt x="103716" y="77276"/>
                  </a:cubicBezTo>
                  <a:cubicBezTo>
                    <a:pt x="106536" y="78453"/>
                    <a:pt x="109827" y="76805"/>
                    <a:pt x="110532" y="73510"/>
                  </a:cubicBezTo>
                  <a:cubicBezTo>
                    <a:pt x="114292" y="54440"/>
                    <a:pt x="136854" y="44788"/>
                    <a:pt x="154010" y="53969"/>
                  </a:cubicBezTo>
                  <a:cubicBezTo>
                    <a:pt x="156361" y="55147"/>
                    <a:pt x="159181" y="54205"/>
                    <a:pt x="160591" y="52086"/>
                  </a:cubicBezTo>
                  <a:cubicBezTo>
                    <a:pt x="169522" y="37490"/>
                    <a:pt x="189263" y="33723"/>
                    <a:pt x="203364" y="43375"/>
                  </a:cubicBezTo>
                  <a:cubicBezTo>
                    <a:pt x="205479" y="44788"/>
                    <a:pt x="208065" y="44553"/>
                    <a:pt x="209475" y="42669"/>
                  </a:cubicBezTo>
                  <a:cubicBezTo>
                    <a:pt x="216995" y="34900"/>
                    <a:pt x="228981" y="32311"/>
                    <a:pt x="238852" y="37019"/>
                  </a:cubicBezTo>
                  <a:cubicBezTo>
                    <a:pt x="240967" y="37961"/>
                    <a:pt x="243083" y="37490"/>
                    <a:pt x="244493" y="35842"/>
                  </a:cubicBezTo>
                  <a:cubicBezTo>
                    <a:pt x="252248" y="26896"/>
                    <a:pt x="265644" y="24777"/>
                    <a:pt x="275750" y="30192"/>
                  </a:cubicBezTo>
                  <a:cubicBezTo>
                    <a:pt x="277630" y="31133"/>
                    <a:pt x="279981" y="31133"/>
                    <a:pt x="281626" y="29485"/>
                  </a:cubicBezTo>
                  <a:cubicBezTo>
                    <a:pt x="290321" y="20304"/>
                    <a:pt x="304893" y="19362"/>
                    <a:pt x="314763" y="26660"/>
                  </a:cubicBezTo>
                  <a:cubicBezTo>
                    <a:pt x="316643" y="27837"/>
                    <a:pt x="318524" y="28073"/>
                    <a:pt x="320404" y="26896"/>
                  </a:cubicBezTo>
                  <a:cubicBezTo>
                    <a:pt x="329335" y="21246"/>
                    <a:pt x="341320" y="21952"/>
                    <a:pt x="349546" y="28544"/>
                  </a:cubicBezTo>
                  <a:lnTo>
                    <a:pt x="350209" y="28942"/>
                  </a:lnTo>
                  <a:lnTo>
                    <a:pt x="352843" y="28526"/>
                  </a:lnTo>
                  <a:cubicBezTo>
                    <a:pt x="358484" y="24994"/>
                    <a:pt x="365064" y="23581"/>
                    <a:pt x="371645" y="24758"/>
                  </a:cubicBezTo>
                  <a:cubicBezTo>
                    <a:pt x="373290" y="25229"/>
                    <a:pt x="375171" y="24758"/>
                    <a:pt x="376346" y="23346"/>
                  </a:cubicBezTo>
                  <a:cubicBezTo>
                    <a:pt x="382221" y="16046"/>
                    <a:pt x="391623" y="12985"/>
                    <a:pt x="400789" y="14633"/>
                  </a:cubicBezTo>
                  <a:cubicBezTo>
                    <a:pt x="402669" y="15104"/>
                    <a:pt x="404784" y="14162"/>
                    <a:pt x="405959" y="12278"/>
                  </a:cubicBezTo>
                  <a:cubicBezTo>
                    <a:pt x="411600" y="2154"/>
                    <a:pt x="422705" y="-1437"/>
                    <a:pt x="432665" y="5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58"/>
              <a:endParaRPr lang="nl-NL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61C0C8BD-3758-4349-8160-40791D3C2DCC}"/>
              </a:ext>
            </a:extLst>
          </p:cNvPr>
          <p:cNvGrpSpPr/>
          <p:nvPr/>
        </p:nvGrpSpPr>
        <p:grpSpPr>
          <a:xfrm>
            <a:off x="6297291" y="1977211"/>
            <a:ext cx="392181" cy="397381"/>
            <a:chOff x="8153022" y="3351271"/>
            <a:chExt cx="506183" cy="506183"/>
          </a:xfrm>
        </p:grpSpPr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31D7AC9E-4C92-4BD3-B068-BCC2E02458A0}"/>
                </a:ext>
              </a:extLst>
            </p:cNvPr>
            <p:cNvSpPr/>
            <p:nvPr/>
          </p:nvSpPr>
          <p:spPr>
            <a:xfrm>
              <a:off x="8153022" y="3351271"/>
              <a:ext cx="506183" cy="50618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77000EA1-FEE7-498F-845F-BB126689CB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04637" y="3473271"/>
              <a:ext cx="202952" cy="262182"/>
              <a:chOff x="12850813" y="-10271125"/>
              <a:chExt cx="3981450" cy="5143500"/>
            </a:xfrm>
            <a:solidFill>
              <a:schemeClr val="bg1"/>
            </a:solidFill>
          </p:grpSpPr>
          <p:sp>
            <p:nvSpPr>
              <p:cNvPr id="96" name="Freeform 53">
                <a:extLst>
                  <a:ext uri="{FF2B5EF4-FFF2-40B4-BE49-F238E27FC236}">
                    <a16:creationId xmlns:a16="http://schemas.microsoft.com/office/drawing/2014/main" id="{32B6651B-86E6-4085-B1AC-77A2C6047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4688" y="-9128125"/>
                <a:ext cx="3457575" cy="3486150"/>
              </a:xfrm>
              <a:custGeom>
                <a:avLst/>
                <a:gdLst>
                  <a:gd name="T0" fmla="*/ 1296 w 2178"/>
                  <a:gd name="T1" fmla="*/ 0 h 2196"/>
                  <a:gd name="T2" fmla="*/ 1416 w 2178"/>
                  <a:gd name="T3" fmla="*/ 6 h 2196"/>
                  <a:gd name="T4" fmla="*/ 1524 w 2178"/>
                  <a:gd name="T5" fmla="*/ 24 h 2196"/>
                  <a:gd name="T6" fmla="*/ 1626 w 2178"/>
                  <a:gd name="T7" fmla="*/ 48 h 2196"/>
                  <a:gd name="T8" fmla="*/ 1710 w 2178"/>
                  <a:gd name="T9" fmla="*/ 78 h 2196"/>
                  <a:gd name="T10" fmla="*/ 1842 w 2178"/>
                  <a:gd name="T11" fmla="*/ 150 h 2196"/>
                  <a:gd name="T12" fmla="*/ 1950 w 2178"/>
                  <a:gd name="T13" fmla="*/ 240 h 2196"/>
                  <a:gd name="T14" fmla="*/ 2040 w 2178"/>
                  <a:gd name="T15" fmla="*/ 342 h 2196"/>
                  <a:gd name="T16" fmla="*/ 2100 w 2178"/>
                  <a:gd name="T17" fmla="*/ 456 h 2196"/>
                  <a:gd name="T18" fmla="*/ 2148 w 2178"/>
                  <a:gd name="T19" fmla="*/ 582 h 2196"/>
                  <a:gd name="T20" fmla="*/ 2172 w 2178"/>
                  <a:gd name="T21" fmla="*/ 714 h 2196"/>
                  <a:gd name="T22" fmla="*/ 2178 w 2178"/>
                  <a:gd name="T23" fmla="*/ 846 h 2196"/>
                  <a:gd name="T24" fmla="*/ 2166 w 2178"/>
                  <a:gd name="T25" fmla="*/ 984 h 2196"/>
                  <a:gd name="T26" fmla="*/ 2136 w 2178"/>
                  <a:gd name="T27" fmla="*/ 1122 h 2196"/>
                  <a:gd name="T28" fmla="*/ 2100 w 2178"/>
                  <a:gd name="T29" fmla="*/ 1260 h 2196"/>
                  <a:gd name="T30" fmla="*/ 2040 w 2178"/>
                  <a:gd name="T31" fmla="*/ 1392 h 2196"/>
                  <a:gd name="T32" fmla="*/ 1974 w 2178"/>
                  <a:gd name="T33" fmla="*/ 1518 h 2196"/>
                  <a:gd name="T34" fmla="*/ 1896 w 2178"/>
                  <a:gd name="T35" fmla="*/ 1638 h 2196"/>
                  <a:gd name="T36" fmla="*/ 1812 w 2178"/>
                  <a:gd name="T37" fmla="*/ 1746 h 2196"/>
                  <a:gd name="T38" fmla="*/ 1638 w 2178"/>
                  <a:gd name="T39" fmla="*/ 1914 h 2196"/>
                  <a:gd name="T40" fmla="*/ 1458 w 2178"/>
                  <a:gd name="T41" fmla="*/ 2040 h 2196"/>
                  <a:gd name="T42" fmla="*/ 1272 w 2178"/>
                  <a:gd name="T43" fmla="*/ 2130 h 2196"/>
                  <a:gd name="T44" fmla="*/ 1080 w 2178"/>
                  <a:gd name="T45" fmla="*/ 2184 h 2196"/>
                  <a:gd name="T46" fmla="*/ 882 w 2178"/>
                  <a:gd name="T47" fmla="*/ 2196 h 2196"/>
                  <a:gd name="T48" fmla="*/ 672 w 2178"/>
                  <a:gd name="T49" fmla="*/ 2172 h 2196"/>
                  <a:gd name="T50" fmla="*/ 456 w 2178"/>
                  <a:gd name="T51" fmla="*/ 2112 h 2196"/>
                  <a:gd name="T52" fmla="*/ 234 w 2178"/>
                  <a:gd name="T53" fmla="*/ 2016 h 2196"/>
                  <a:gd name="T54" fmla="*/ 0 w 2178"/>
                  <a:gd name="T55" fmla="*/ 1884 h 2196"/>
                  <a:gd name="T56" fmla="*/ 114 w 2178"/>
                  <a:gd name="T57" fmla="*/ 1866 h 2196"/>
                  <a:gd name="T58" fmla="*/ 228 w 2178"/>
                  <a:gd name="T59" fmla="*/ 1836 h 2196"/>
                  <a:gd name="T60" fmla="*/ 336 w 2178"/>
                  <a:gd name="T61" fmla="*/ 1800 h 2196"/>
                  <a:gd name="T62" fmla="*/ 438 w 2178"/>
                  <a:gd name="T63" fmla="*/ 1758 h 2196"/>
                  <a:gd name="T64" fmla="*/ 516 w 2178"/>
                  <a:gd name="T65" fmla="*/ 1722 h 2196"/>
                  <a:gd name="T66" fmla="*/ 570 w 2178"/>
                  <a:gd name="T67" fmla="*/ 1686 h 2196"/>
                  <a:gd name="T68" fmla="*/ 636 w 2178"/>
                  <a:gd name="T69" fmla="*/ 1614 h 2196"/>
                  <a:gd name="T70" fmla="*/ 684 w 2178"/>
                  <a:gd name="T71" fmla="*/ 1524 h 2196"/>
                  <a:gd name="T72" fmla="*/ 714 w 2178"/>
                  <a:gd name="T73" fmla="*/ 1428 h 2196"/>
                  <a:gd name="T74" fmla="*/ 732 w 2178"/>
                  <a:gd name="T75" fmla="*/ 1320 h 2196"/>
                  <a:gd name="T76" fmla="*/ 738 w 2178"/>
                  <a:gd name="T77" fmla="*/ 1206 h 2196"/>
                  <a:gd name="T78" fmla="*/ 738 w 2178"/>
                  <a:gd name="T79" fmla="*/ 1092 h 2196"/>
                  <a:gd name="T80" fmla="*/ 738 w 2178"/>
                  <a:gd name="T81" fmla="*/ 984 h 2196"/>
                  <a:gd name="T82" fmla="*/ 738 w 2178"/>
                  <a:gd name="T83" fmla="*/ 876 h 2196"/>
                  <a:gd name="T84" fmla="*/ 744 w 2178"/>
                  <a:gd name="T85" fmla="*/ 786 h 2196"/>
                  <a:gd name="T86" fmla="*/ 750 w 2178"/>
                  <a:gd name="T87" fmla="*/ 690 h 2196"/>
                  <a:gd name="T88" fmla="*/ 750 w 2178"/>
                  <a:gd name="T89" fmla="*/ 594 h 2196"/>
                  <a:gd name="T90" fmla="*/ 756 w 2178"/>
                  <a:gd name="T91" fmla="*/ 486 h 2196"/>
                  <a:gd name="T92" fmla="*/ 774 w 2178"/>
                  <a:gd name="T93" fmla="*/ 378 h 2196"/>
                  <a:gd name="T94" fmla="*/ 798 w 2178"/>
                  <a:gd name="T95" fmla="*/ 282 h 2196"/>
                  <a:gd name="T96" fmla="*/ 834 w 2178"/>
                  <a:gd name="T97" fmla="*/ 192 h 2196"/>
                  <a:gd name="T98" fmla="*/ 894 w 2178"/>
                  <a:gd name="T99" fmla="*/ 120 h 2196"/>
                  <a:gd name="T100" fmla="*/ 972 w 2178"/>
                  <a:gd name="T101" fmla="*/ 60 h 2196"/>
                  <a:gd name="T102" fmla="*/ 1068 w 2178"/>
                  <a:gd name="T103" fmla="*/ 24 h 2196"/>
                  <a:gd name="T104" fmla="*/ 1182 w 2178"/>
                  <a:gd name="T105" fmla="*/ 6 h 2196"/>
                  <a:gd name="T106" fmla="*/ 1296 w 2178"/>
                  <a:gd name="T107" fmla="*/ 0 h 2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78" h="2196">
                    <a:moveTo>
                      <a:pt x="1296" y="0"/>
                    </a:moveTo>
                    <a:lnTo>
                      <a:pt x="1416" y="6"/>
                    </a:lnTo>
                    <a:lnTo>
                      <a:pt x="1524" y="24"/>
                    </a:lnTo>
                    <a:lnTo>
                      <a:pt x="1626" y="48"/>
                    </a:lnTo>
                    <a:lnTo>
                      <a:pt x="1710" y="78"/>
                    </a:lnTo>
                    <a:lnTo>
                      <a:pt x="1842" y="150"/>
                    </a:lnTo>
                    <a:lnTo>
                      <a:pt x="1950" y="240"/>
                    </a:lnTo>
                    <a:lnTo>
                      <a:pt x="2040" y="342"/>
                    </a:lnTo>
                    <a:lnTo>
                      <a:pt x="2100" y="456"/>
                    </a:lnTo>
                    <a:lnTo>
                      <a:pt x="2148" y="582"/>
                    </a:lnTo>
                    <a:lnTo>
                      <a:pt x="2172" y="714"/>
                    </a:lnTo>
                    <a:lnTo>
                      <a:pt x="2178" y="846"/>
                    </a:lnTo>
                    <a:lnTo>
                      <a:pt x="2166" y="984"/>
                    </a:lnTo>
                    <a:lnTo>
                      <a:pt x="2136" y="1122"/>
                    </a:lnTo>
                    <a:lnTo>
                      <a:pt x="2100" y="1260"/>
                    </a:lnTo>
                    <a:lnTo>
                      <a:pt x="2040" y="1392"/>
                    </a:lnTo>
                    <a:lnTo>
                      <a:pt x="1974" y="1518"/>
                    </a:lnTo>
                    <a:lnTo>
                      <a:pt x="1896" y="1638"/>
                    </a:lnTo>
                    <a:lnTo>
                      <a:pt x="1812" y="1746"/>
                    </a:lnTo>
                    <a:lnTo>
                      <a:pt x="1638" y="1914"/>
                    </a:lnTo>
                    <a:lnTo>
                      <a:pt x="1458" y="2040"/>
                    </a:lnTo>
                    <a:lnTo>
                      <a:pt x="1272" y="2130"/>
                    </a:lnTo>
                    <a:lnTo>
                      <a:pt x="1080" y="2184"/>
                    </a:lnTo>
                    <a:lnTo>
                      <a:pt x="882" y="2196"/>
                    </a:lnTo>
                    <a:lnTo>
                      <a:pt x="672" y="2172"/>
                    </a:lnTo>
                    <a:lnTo>
                      <a:pt x="456" y="2112"/>
                    </a:lnTo>
                    <a:lnTo>
                      <a:pt x="234" y="2016"/>
                    </a:lnTo>
                    <a:lnTo>
                      <a:pt x="0" y="1884"/>
                    </a:lnTo>
                    <a:lnTo>
                      <a:pt x="114" y="1866"/>
                    </a:lnTo>
                    <a:lnTo>
                      <a:pt x="228" y="1836"/>
                    </a:lnTo>
                    <a:lnTo>
                      <a:pt x="336" y="1800"/>
                    </a:lnTo>
                    <a:lnTo>
                      <a:pt x="438" y="1758"/>
                    </a:lnTo>
                    <a:lnTo>
                      <a:pt x="516" y="1722"/>
                    </a:lnTo>
                    <a:lnTo>
                      <a:pt x="570" y="1686"/>
                    </a:lnTo>
                    <a:lnTo>
                      <a:pt x="636" y="1614"/>
                    </a:lnTo>
                    <a:lnTo>
                      <a:pt x="684" y="1524"/>
                    </a:lnTo>
                    <a:lnTo>
                      <a:pt x="714" y="1428"/>
                    </a:lnTo>
                    <a:lnTo>
                      <a:pt x="732" y="1320"/>
                    </a:lnTo>
                    <a:lnTo>
                      <a:pt x="738" y="1206"/>
                    </a:lnTo>
                    <a:lnTo>
                      <a:pt x="738" y="1092"/>
                    </a:lnTo>
                    <a:lnTo>
                      <a:pt x="738" y="984"/>
                    </a:lnTo>
                    <a:lnTo>
                      <a:pt x="738" y="876"/>
                    </a:lnTo>
                    <a:lnTo>
                      <a:pt x="744" y="786"/>
                    </a:lnTo>
                    <a:lnTo>
                      <a:pt x="750" y="690"/>
                    </a:lnTo>
                    <a:lnTo>
                      <a:pt x="750" y="594"/>
                    </a:lnTo>
                    <a:lnTo>
                      <a:pt x="756" y="486"/>
                    </a:lnTo>
                    <a:lnTo>
                      <a:pt x="774" y="378"/>
                    </a:lnTo>
                    <a:lnTo>
                      <a:pt x="798" y="282"/>
                    </a:lnTo>
                    <a:lnTo>
                      <a:pt x="834" y="192"/>
                    </a:lnTo>
                    <a:lnTo>
                      <a:pt x="894" y="120"/>
                    </a:lnTo>
                    <a:lnTo>
                      <a:pt x="972" y="60"/>
                    </a:lnTo>
                    <a:lnTo>
                      <a:pt x="1068" y="24"/>
                    </a:lnTo>
                    <a:lnTo>
                      <a:pt x="1182" y="6"/>
                    </a:lnTo>
                    <a:lnTo>
                      <a:pt x="1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54">
                <a:extLst>
                  <a:ext uri="{FF2B5EF4-FFF2-40B4-BE49-F238E27FC236}">
                    <a16:creationId xmlns:a16="http://schemas.microsoft.com/office/drawing/2014/main" id="{37317375-9D17-4B19-AF05-9A619F7BB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0813" y="-6270625"/>
                <a:ext cx="1104900" cy="1143000"/>
              </a:xfrm>
              <a:custGeom>
                <a:avLst/>
                <a:gdLst>
                  <a:gd name="T0" fmla="*/ 546 w 696"/>
                  <a:gd name="T1" fmla="*/ 0 h 720"/>
                  <a:gd name="T2" fmla="*/ 594 w 696"/>
                  <a:gd name="T3" fmla="*/ 6 h 720"/>
                  <a:gd name="T4" fmla="*/ 594 w 696"/>
                  <a:gd name="T5" fmla="*/ 6 h 720"/>
                  <a:gd name="T6" fmla="*/ 648 w 696"/>
                  <a:gd name="T7" fmla="*/ 24 h 720"/>
                  <a:gd name="T8" fmla="*/ 684 w 696"/>
                  <a:gd name="T9" fmla="*/ 66 h 720"/>
                  <a:gd name="T10" fmla="*/ 696 w 696"/>
                  <a:gd name="T11" fmla="*/ 126 h 720"/>
                  <a:gd name="T12" fmla="*/ 672 w 696"/>
                  <a:gd name="T13" fmla="*/ 180 h 720"/>
                  <a:gd name="T14" fmla="*/ 630 w 696"/>
                  <a:gd name="T15" fmla="*/ 216 h 720"/>
                  <a:gd name="T16" fmla="*/ 576 w 696"/>
                  <a:gd name="T17" fmla="*/ 222 h 720"/>
                  <a:gd name="T18" fmla="*/ 558 w 696"/>
                  <a:gd name="T19" fmla="*/ 222 h 720"/>
                  <a:gd name="T20" fmla="*/ 546 w 696"/>
                  <a:gd name="T21" fmla="*/ 222 h 720"/>
                  <a:gd name="T22" fmla="*/ 438 w 696"/>
                  <a:gd name="T23" fmla="*/ 240 h 720"/>
                  <a:gd name="T24" fmla="*/ 348 w 696"/>
                  <a:gd name="T25" fmla="*/ 282 h 720"/>
                  <a:gd name="T26" fmla="*/ 282 w 696"/>
                  <a:gd name="T27" fmla="*/ 348 h 720"/>
                  <a:gd name="T28" fmla="*/ 234 w 696"/>
                  <a:gd name="T29" fmla="*/ 432 h 720"/>
                  <a:gd name="T30" fmla="*/ 222 w 696"/>
                  <a:gd name="T31" fmla="*/ 522 h 720"/>
                  <a:gd name="T32" fmla="*/ 222 w 696"/>
                  <a:gd name="T33" fmla="*/ 552 h 720"/>
                  <a:gd name="T34" fmla="*/ 228 w 696"/>
                  <a:gd name="T35" fmla="*/ 582 h 720"/>
                  <a:gd name="T36" fmla="*/ 228 w 696"/>
                  <a:gd name="T37" fmla="*/ 642 h 720"/>
                  <a:gd name="T38" fmla="*/ 198 w 696"/>
                  <a:gd name="T39" fmla="*/ 690 h 720"/>
                  <a:gd name="T40" fmla="*/ 144 w 696"/>
                  <a:gd name="T41" fmla="*/ 720 h 720"/>
                  <a:gd name="T42" fmla="*/ 120 w 696"/>
                  <a:gd name="T43" fmla="*/ 720 h 720"/>
                  <a:gd name="T44" fmla="*/ 72 w 696"/>
                  <a:gd name="T45" fmla="*/ 714 h 720"/>
                  <a:gd name="T46" fmla="*/ 36 w 696"/>
                  <a:gd name="T47" fmla="*/ 684 h 720"/>
                  <a:gd name="T48" fmla="*/ 12 w 696"/>
                  <a:gd name="T49" fmla="*/ 636 h 720"/>
                  <a:gd name="T50" fmla="*/ 0 w 696"/>
                  <a:gd name="T51" fmla="*/ 522 h 720"/>
                  <a:gd name="T52" fmla="*/ 12 w 696"/>
                  <a:gd name="T53" fmla="*/ 402 h 720"/>
                  <a:gd name="T54" fmla="*/ 54 w 696"/>
                  <a:gd name="T55" fmla="*/ 294 h 720"/>
                  <a:gd name="T56" fmla="*/ 120 w 696"/>
                  <a:gd name="T57" fmla="*/ 198 h 720"/>
                  <a:gd name="T58" fmla="*/ 204 w 696"/>
                  <a:gd name="T59" fmla="*/ 114 h 720"/>
                  <a:gd name="T60" fmla="*/ 306 w 696"/>
                  <a:gd name="T61" fmla="*/ 54 h 720"/>
                  <a:gd name="T62" fmla="*/ 420 w 696"/>
                  <a:gd name="T63" fmla="*/ 18 h 720"/>
                  <a:gd name="T64" fmla="*/ 546 w 696"/>
                  <a:gd name="T6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6" h="720">
                    <a:moveTo>
                      <a:pt x="546" y="0"/>
                    </a:moveTo>
                    <a:lnTo>
                      <a:pt x="594" y="6"/>
                    </a:lnTo>
                    <a:lnTo>
                      <a:pt x="594" y="6"/>
                    </a:lnTo>
                    <a:lnTo>
                      <a:pt x="648" y="24"/>
                    </a:lnTo>
                    <a:lnTo>
                      <a:pt x="684" y="66"/>
                    </a:lnTo>
                    <a:lnTo>
                      <a:pt x="696" y="126"/>
                    </a:lnTo>
                    <a:lnTo>
                      <a:pt x="672" y="180"/>
                    </a:lnTo>
                    <a:lnTo>
                      <a:pt x="630" y="216"/>
                    </a:lnTo>
                    <a:lnTo>
                      <a:pt x="576" y="222"/>
                    </a:lnTo>
                    <a:lnTo>
                      <a:pt x="558" y="222"/>
                    </a:lnTo>
                    <a:lnTo>
                      <a:pt x="546" y="222"/>
                    </a:lnTo>
                    <a:lnTo>
                      <a:pt x="438" y="240"/>
                    </a:lnTo>
                    <a:lnTo>
                      <a:pt x="348" y="282"/>
                    </a:lnTo>
                    <a:lnTo>
                      <a:pt x="282" y="348"/>
                    </a:lnTo>
                    <a:lnTo>
                      <a:pt x="234" y="432"/>
                    </a:lnTo>
                    <a:lnTo>
                      <a:pt x="222" y="522"/>
                    </a:lnTo>
                    <a:lnTo>
                      <a:pt x="222" y="552"/>
                    </a:lnTo>
                    <a:lnTo>
                      <a:pt x="228" y="582"/>
                    </a:lnTo>
                    <a:lnTo>
                      <a:pt x="228" y="642"/>
                    </a:lnTo>
                    <a:lnTo>
                      <a:pt x="198" y="690"/>
                    </a:lnTo>
                    <a:lnTo>
                      <a:pt x="144" y="720"/>
                    </a:lnTo>
                    <a:lnTo>
                      <a:pt x="120" y="720"/>
                    </a:lnTo>
                    <a:lnTo>
                      <a:pt x="72" y="714"/>
                    </a:lnTo>
                    <a:lnTo>
                      <a:pt x="36" y="684"/>
                    </a:lnTo>
                    <a:lnTo>
                      <a:pt x="12" y="636"/>
                    </a:lnTo>
                    <a:lnTo>
                      <a:pt x="0" y="522"/>
                    </a:lnTo>
                    <a:lnTo>
                      <a:pt x="12" y="402"/>
                    </a:lnTo>
                    <a:lnTo>
                      <a:pt x="54" y="294"/>
                    </a:lnTo>
                    <a:lnTo>
                      <a:pt x="120" y="198"/>
                    </a:lnTo>
                    <a:lnTo>
                      <a:pt x="204" y="114"/>
                    </a:lnTo>
                    <a:lnTo>
                      <a:pt x="306" y="54"/>
                    </a:lnTo>
                    <a:lnTo>
                      <a:pt x="420" y="18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55">
                <a:extLst>
                  <a:ext uri="{FF2B5EF4-FFF2-40B4-BE49-F238E27FC236}">
                    <a16:creationId xmlns:a16="http://schemas.microsoft.com/office/drawing/2014/main" id="{D3E65D68-45E0-4FF4-93A8-6BBF14F20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8513" y="-10271125"/>
                <a:ext cx="1733550" cy="4352925"/>
              </a:xfrm>
              <a:custGeom>
                <a:avLst/>
                <a:gdLst>
                  <a:gd name="T0" fmla="*/ 972 w 1092"/>
                  <a:gd name="T1" fmla="*/ 0 h 2742"/>
                  <a:gd name="T2" fmla="*/ 1026 w 1092"/>
                  <a:gd name="T3" fmla="*/ 6 h 2742"/>
                  <a:gd name="T4" fmla="*/ 1068 w 1092"/>
                  <a:gd name="T5" fmla="*/ 48 h 2742"/>
                  <a:gd name="T6" fmla="*/ 1092 w 1092"/>
                  <a:gd name="T7" fmla="*/ 96 h 2742"/>
                  <a:gd name="T8" fmla="*/ 1080 w 1092"/>
                  <a:gd name="T9" fmla="*/ 156 h 2742"/>
                  <a:gd name="T10" fmla="*/ 1044 w 1092"/>
                  <a:gd name="T11" fmla="*/ 198 h 2742"/>
                  <a:gd name="T12" fmla="*/ 954 w 1092"/>
                  <a:gd name="T13" fmla="*/ 282 h 2742"/>
                  <a:gd name="T14" fmla="*/ 882 w 1092"/>
                  <a:gd name="T15" fmla="*/ 378 h 2742"/>
                  <a:gd name="T16" fmla="*/ 834 w 1092"/>
                  <a:gd name="T17" fmla="*/ 486 h 2742"/>
                  <a:gd name="T18" fmla="*/ 798 w 1092"/>
                  <a:gd name="T19" fmla="*/ 612 h 2742"/>
                  <a:gd name="T20" fmla="*/ 780 w 1092"/>
                  <a:gd name="T21" fmla="*/ 744 h 2742"/>
                  <a:gd name="T22" fmla="*/ 774 w 1092"/>
                  <a:gd name="T23" fmla="*/ 894 h 2742"/>
                  <a:gd name="T24" fmla="*/ 786 w 1092"/>
                  <a:gd name="T25" fmla="*/ 1122 h 2742"/>
                  <a:gd name="T26" fmla="*/ 804 w 1092"/>
                  <a:gd name="T27" fmla="*/ 1362 h 2742"/>
                  <a:gd name="T28" fmla="*/ 828 w 1092"/>
                  <a:gd name="T29" fmla="*/ 1608 h 2742"/>
                  <a:gd name="T30" fmla="*/ 834 w 1092"/>
                  <a:gd name="T31" fmla="*/ 1842 h 2742"/>
                  <a:gd name="T32" fmla="*/ 834 w 1092"/>
                  <a:gd name="T33" fmla="*/ 1968 h 2742"/>
                  <a:gd name="T34" fmla="*/ 822 w 1092"/>
                  <a:gd name="T35" fmla="*/ 2082 h 2742"/>
                  <a:gd name="T36" fmla="*/ 798 w 1092"/>
                  <a:gd name="T37" fmla="*/ 2202 h 2742"/>
                  <a:gd name="T38" fmla="*/ 762 w 1092"/>
                  <a:gd name="T39" fmla="*/ 2310 h 2742"/>
                  <a:gd name="T40" fmla="*/ 708 w 1092"/>
                  <a:gd name="T41" fmla="*/ 2412 h 2742"/>
                  <a:gd name="T42" fmla="*/ 642 w 1092"/>
                  <a:gd name="T43" fmla="*/ 2508 h 2742"/>
                  <a:gd name="T44" fmla="*/ 552 w 1092"/>
                  <a:gd name="T45" fmla="*/ 2592 h 2742"/>
                  <a:gd name="T46" fmla="*/ 444 w 1092"/>
                  <a:gd name="T47" fmla="*/ 2658 h 2742"/>
                  <a:gd name="T48" fmla="*/ 336 w 1092"/>
                  <a:gd name="T49" fmla="*/ 2700 h 2742"/>
                  <a:gd name="T50" fmla="*/ 222 w 1092"/>
                  <a:gd name="T51" fmla="*/ 2730 h 2742"/>
                  <a:gd name="T52" fmla="*/ 120 w 1092"/>
                  <a:gd name="T53" fmla="*/ 2742 h 2742"/>
                  <a:gd name="T54" fmla="*/ 108 w 1092"/>
                  <a:gd name="T55" fmla="*/ 2742 h 2742"/>
                  <a:gd name="T56" fmla="*/ 54 w 1092"/>
                  <a:gd name="T57" fmla="*/ 2730 h 2742"/>
                  <a:gd name="T58" fmla="*/ 18 w 1092"/>
                  <a:gd name="T59" fmla="*/ 2694 h 2742"/>
                  <a:gd name="T60" fmla="*/ 0 w 1092"/>
                  <a:gd name="T61" fmla="*/ 2640 h 2742"/>
                  <a:gd name="T62" fmla="*/ 6 w 1092"/>
                  <a:gd name="T63" fmla="*/ 2586 h 2742"/>
                  <a:gd name="T64" fmla="*/ 42 w 1092"/>
                  <a:gd name="T65" fmla="*/ 2544 h 2742"/>
                  <a:gd name="T66" fmla="*/ 96 w 1092"/>
                  <a:gd name="T67" fmla="*/ 2520 h 2742"/>
                  <a:gd name="T68" fmla="*/ 186 w 1092"/>
                  <a:gd name="T69" fmla="*/ 2508 h 2742"/>
                  <a:gd name="T70" fmla="*/ 270 w 1092"/>
                  <a:gd name="T71" fmla="*/ 2490 h 2742"/>
                  <a:gd name="T72" fmla="*/ 342 w 1092"/>
                  <a:gd name="T73" fmla="*/ 2466 h 2742"/>
                  <a:gd name="T74" fmla="*/ 438 w 1092"/>
                  <a:gd name="T75" fmla="*/ 2400 h 2742"/>
                  <a:gd name="T76" fmla="*/ 510 w 1092"/>
                  <a:gd name="T77" fmla="*/ 2322 h 2742"/>
                  <a:gd name="T78" fmla="*/ 558 w 1092"/>
                  <a:gd name="T79" fmla="*/ 2226 h 2742"/>
                  <a:gd name="T80" fmla="*/ 594 w 1092"/>
                  <a:gd name="T81" fmla="*/ 2112 h 2742"/>
                  <a:gd name="T82" fmla="*/ 612 w 1092"/>
                  <a:gd name="T83" fmla="*/ 1986 h 2742"/>
                  <a:gd name="T84" fmla="*/ 618 w 1092"/>
                  <a:gd name="T85" fmla="*/ 1842 h 2742"/>
                  <a:gd name="T86" fmla="*/ 606 w 1092"/>
                  <a:gd name="T87" fmla="*/ 1620 h 2742"/>
                  <a:gd name="T88" fmla="*/ 588 w 1092"/>
                  <a:gd name="T89" fmla="*/ 1386 h 2742"/>
                  <a:gd name="T90" fmla="*/ 564 w 1092"/>
                  <a:gd name="T91" fmla="*/ 1140 h 2742"/>
                  <a:gd name="T92" fmla="*/ 558 w 1092"/>
                  <a:gd name="T93" fmla="*/ 894 h 2742"/>
                  <a:gd name="T94" fmla="*/ 558 w 1092"/>
                  <a:gd name="T95" fmla="*/ 750 h 2742"/>
                  <a:gd name="T96" fmla="*/ 576 w 1092"/>
                  <a:gd name="T97" fmla="*/ 612 h 2742"/>
                  <a:gd name="T98" fmla="*/ 606 w 1092"/>
                  <a:gd name="T99" fmla="*/ 480 h 2742"/>
                  <a:gd name="T100" fmla="*/ 648 w 1092"/>
                  <a:gd name="T101" fmla="*/ 348 h 2742"/>
                  <a:gd name="T102" fmla="*/ 714 w 1092"/>
                  <a:gd name="T103" fmla="*/ 228 h 2742"/>
                  <a:gd name="T104" fmla="*/ 804 w 1092"/>
                  <a:gd name="T105" fmla="*/ 120 h 2742"/>
                  <a:gd name="T106" fmla="*/ 918 w 1092"/>
                  <a:gd name="T107" fmla="*/ 18 h 2742"/>
                  <a:gd name="T108" fmla="*/ 972 w 1092"/>
                  <a:gd name="T10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2" h="2742">
                    <a:moveTo>
                      <a:pt x="972" y="0"/>
                    </a:moveTo>
                    <a:lnTo>
                      <a:pt x="1026" y="6"/>
                    </a:lnTo>
                    <a:lnTo>
                      <a:pt x="1068" y="48"/>
                    </a:lnTo>
                    <a:lnTo>
                      <a:pt x="1092" y="96"/>
                    </a:lnTo>
                    <a:lnTo>
                      <a:pt x="1080" y="156"/>
                    </a:lnTo>
                    <a:lnTo>
                      <a:pt x="1044" y="198"/>
                    </a:lnTo>
                    <a:lnTo>
                      <a:pt x="954" y="282"/>
                    </a:lnTo>
                    <a:lnTo>
                      <a:pt x="882" y="378"/>
                    </a:lnTo>
                    <a:lnTo>
                      <a:pt x="834" y="486"/>
                    </a:lnTo>
                    <a:lnTo>
                      <a:pt x="798" y="612"/>
                    </a:lnTo>
                    <a:lnTo>
                      <a:pt x="780" y="744"/>
                    </a:lnTo>
                    <a:lnTo>
                      <a:pt x="774" y="894"/>
                    </a:lnTo>
                    <a:lnTo>
                      <a:pt x="786" y="1122"/>
                    </a:lnTo>
                    <a:lnTo>
                      <a:pt x="804" y="1362"/>
                    </a:lnTo>
                    <a:lnTo>
                      <a:pt x="828" y="1608"/>
                    </a:lnTo>
                    <a:lnTo>
                      <a:pt x="834" y="1842"/>
                    </a:lnTo>
                    <a:lnTo>
                      <a:pt x="834" y="1968"/>
                    </a:lnTo>
                    <a:lnTo>
                      <a:pt x="822" y="2082"/>
                    </a:lnTo>
                    <a:lnTo>
                      <a:pt x="798" y="2202"/>
                    </a:lnTo>
                    <a:lnTo>
                      <a:pt x="762" y="2310"/>
                    </a:lnTo>
                    <a:lnTo>
                      <a:pt x="708" y="2412"/>
                    </a:lnTo>
                    <a:lnTo>
                      <a:pt x="642" y="2508"/>
                    </a:lnTo>
                    <a:lnTo>
                      <a:pt x="552" y="2592"/>
                    </a:lnTo>
                    <a:lnTo>
                      <a:pt x="444" y="2658"/>
                    </a:lnTo>
                    <a:lnTo>
                      <a:pt x="336" y="2700"/>
                    </a:lnTo>
                    <a:lnTo>
                      <a:pt x="222" y="2730"/>
                    </a:lnTo>
                    <a:lnTo>
                      <a:pt x="120" y="2742"/>
                    </a:lnTo>
                    <a:lnTo>
                      <a:pt x="108" y="2742"/>
                    </a:lnTo>
                    <a:lnTo>
                      <a:pt x="54" y="2730"/>
                    </a:lnTo>
                    <a:lnTo>
                      <a:pt x="18" y="2694"/>
                    </a:lnTo>
                    <a:lnTo>
                      <a:pt x="0" y="2640"/>
                    </a:lnTo>
                    <a:lnTo>
                      <a:pt x="6" y="2586"/>
                    </a:lnTo>
                    <a:lnTo>
                      <a:pt x="42" y="2544"/>
                    </a:lnTo>
                    <a:lnTo>
                      <a:pt x="96" y="2520"/>
                    </a:lnTo>
                    <a:lnTo>
                      <a:pt x="186" y="2508"/>
                    </a:lnTo>
                    <a:lnTo>
                      <a:pt x="270" y="2490"/>
                    </a:lnTo>
                    <a:lnTo>
                      <a:pt x="342" y="2466"/>
                    </a:lnTo>
                    <a:lnTo>
                      <a:pt x="438" y="2400"/>
                    </a:lnTo>
                    <a:lnTo>
                      <a:pt x="510" y="2322"/>
                    </a:lnTo>
                    <a:lnTo>
                      <a:pt x="558" y="2226"/>
                    </a:lnTo>
                    <a:lnTo>
                      <a:pt x="594" y="2112"/>
                    </a:lnTo>
                    <a:lnTo>
                      <a:pt x="612" y="1986"/>
                    </a:lnTo>
                    <a:lnTo>
                      <a:pt x="618" y="1842"/>
                    </a:lnTo>
                    <a:lnTo>
                      <a:pt x="606" y="1620"/>
                    </a:lnTo>
                    <a:lnTo>
                      <a:pt x="588" y="1386"/>
                    </a:lnTo>
                    <a:lnTo>
                      <a:pt x="564" y="1140"/>
                    </a:lnTo>
                    <a:lnTo>
                      <a:pt x="558" y="894"/>
                    </a:lnTo>
                    <a:lnTo>
                      <a:pt x="558" y="750"/>
                    </a:lnTo>
                    <a:lnTo>
                      <a:pt x="576" y="612"/>
                    </a:lnTo>
                    <a:lnTo>
                      <a:pt x="606" y="480"/>
                    </a:lnTo>
                    <a:lnTo>
                      <a:pt x="648" y="348"/>
                    </a:lnTo>
                    <a:lnTo>
                      <a:pt x="714" y="228"/>
                    </a:lnTo>
                    <a:lnTo>
                      <a:pt x="804" y="120"/>
                    </a:lnTo>
                    <a:lnTo>
                      <a:pt x="918" y="18"/>
                    </a:lnTo>
                    <a:lnTo>
                      <a:pt x="9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87498782-5190-43F4-9433-80D043EC272E}"/>
              </a:ext>
            </a:extLst>
          </p:cNvPr>
          <p:cNvGrpSpPr/>
          <p:nvPr/>
        </p:nvGrpSpPr>
        <p:grpSpPr>
          <a:xfrm>
            <a:off x="6297291" y="1514057"/>
            <a:ext cx="392181" cy="397381"/>
            <a:chOff x="8153022" y="2761307"/>
            <a:chExt cx="506183" cy="506183"/>
          </a:xfrm>
        </p:grpSpPr>
        <p:sp>
          <p:nvSpPr>
            <p:cNvPr id="68" name="Ovaal 67">
              <a:extLst>
                <a:ext uri="{FF2B5EF4-FFF2-40B4-BE49-F238E27FC236}">
                  <a16:creationId xmlns:a16="http://schemas.microsoft.com/office/drawing/2014/main" id="{A762BCC9-EF9D-41F5-A915-8FDDC6EBD496}"/>
                </a:ext>
              </a:extLst>
            </p:cNvPr>
            <p:cNvSpPr/>
            <p:nvPr/>
          </p:nvSpPr>
          <p:spPr>
            <a:xfrm>
              <a:off x="8153022" y="2761307"/>
              <a:ext cx="506183" cy="50618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6B1CACEB-18E2-4FBE-B236-016AE524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562" y="2930139"/>
              <a:ext cx="275102" cy="168519"/>
            </a:xfrm>
            <a:prstGeom prst="rect">
              <a:avLst/>
            </a:prstGeom>
          </p:spPr>
        </p:pic>
      </p:grp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B20F32CB-8D66-4F9B-8A5A-B8B4BCFC5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54" y="1128413"/>
            <a:ext cx="347660" cy="215792"/>
          </a:xfrm>
          <a:prstGeom prst="rect">
            <a:avLst/>
          </a:prstGeom>
        </p:spPr>
      </p:pic>
      <p:grpSp>
        <p:nvGrpSpPr>
          <p:cNvPr id="89" name="Groep 88">
            <a:extLst>
              <a:ext uri="{FF2B5EF4-FFF2-40B4-BE49-F238E27FC236}">
                <a16:creationId xmlns:a16="http://schemas.microsoft.com/office/drawing/2014/main" id="{E6132B2E-318A-4896-94FE-3FB65EDCC3C1}"/>
              </a:ext>
            </a:extLst>
          </p:cNvPr>
          <p:cNvGrpSpPr/>
          <p:nvPr/>
        </p:nvGrpSpPr>
        <p:grpSpPr>
          <a:xfrm>
            <a:off x="4371301" y="2907695"/>
            <a:ext cx="641407" cy="698241"/>
            <a:chOff x="2517775" y="1220788"/>
            <a:chExt cx="4056063" cy="4357687"/>
          </a:xfrm>
          <a:solidFill>
            <a:schemeClr val="accent1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B4F850BB-1D7A-4C3F-BF1A-8DCDCB54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1919288"/>
              <a:ext cx="3159125" cy="2571750"/>
            </a:xfrm>
            <a:custGeom>
              <a:avLst/>
              <a:gdLst>
                <a:gd name="T0" fmla="*/ 987 w 1265"/>
                <a:gd name="T1" fmla="*/ 233 h 1029"/>
                <a:gd name="T2" fmla="*/ 910 w 1265"/>
                <a:gd name="T3" fmla="*/ 731 h 1029"/>
                <a:gd name="T4" fmla="*/ 724 w 1265"/>
                <a:gd name="T5" fmla="*/ 651 h 1029"/>
                <a:gd name="T6" fmla="*/ 597 w 1265"/>
                <a:gd name="T7" fmla="*/ 667 h 1029"/>
                <a:gd name="T8" fmla="*/ 516 w 1265"/>
                <a:gd name="T9" fmla="*/ 565 h 1029"/>
                <a:gd name="T10" fmla="*/ 463 w 1265"/>
                <a:gd name="T11" fmla="*/ 675 h 1029"/>
                <a:gd name="T12" fmla="*/ 601 w 1265"/>
                <a:gd name="T13" fmla="*/ 721 h 1029"/>
                <a:gd name="T14" fmla="*/ 232 w 1265"/>
                <a:gd name="T15" fmla="*/ 811 h 1029"/>
                <a:gd name="T16" fmla="*/ 224 w 1265"/>
                <a:gd name="T17" fmla="*/ 781 h 1029"/>
                <a:gd name="T18" fmla="*/ 42 w 1265"/>
                <a:gd name="T19" fmla="*/ 43 h 1029"/>
                <a:gd name="T20" fmla="*/ 45 w 1265"/>
                <a:gd name="T21" fmla="*/ 48 h 1029"/>
                <a:gd name="T22" fmla="*/ 47 w 1265"/>
                <a:gd name="T23" fmla="*/ 55 h 1029"/>
                <a:gd name="T24" fmla="*/ 49 w 1265"/>
                <a:gd name="T25" fmla="*/ 62 h 1029"/>
                <a:gd name="T26" fmla="*/ 51 w 1265"/>
                <a:gd name="T27" fmla="*/ 69 h 1029"/>
                <a:gd name="T28" fmla="*/ 52 w 1265"/>
                <a:gd name="T29" fmla="*/ 77 h 1029"/>
                <a:gd name="T30" fmla="*/ 53 w 1265"/>
                <a:gd name="T31" fmla="*/ 85 h 1029"/>
                <a:gd name="T32" fmla="*/ 53 w 1265"/>
                <a:gd name="T33" fmla="*/ 93 h 1029"/>
                <a:gd name="T34" fmla="*/ 53 w 1265"/>
                <a:gd name="T35" fmla="*/ 99 h 1029"/>
                <a:gd name="T36" fmla="*/ 52 w 1265"/>
                <a:gd name="T37" fmla="*/ 107 h 1029"/>
                <a:gd name="T38" fmla="*/ 52 w 1265"/>
                <a:gd name="T39" fmla="*/ 115 h 1029"/>
                <a:gd name="T40" fmla="*/ 50 w 1265"/>
                <a:gd name="T41" fmla="*/ 123 h 1029"/>
                <a:gd name="T42" fmla="*/ 48 w 1265"/>
                <a:gd name="T43" fmla="*/ 131 h 1029"/>
                <a:gd name="T44" fmla="*/ 46 w 1265"/>
                <a:gd name="T45" fmla="*/ 138 h 1029"/>
                <a:gd name="T46" fmla="*/ 0 w 1265"/>
                <a:gd name="T47" fmla="*/ 353 h 1029"/>
                <a:gd name="T48" fmla="*/ 87 w 1265"/>
                <a:gd name="T49" fmla="*/ 642 h 1029"/>
                <a:gd name="T50" fmla="*/ 87 w 1265"/>
                <a:gd name="T51" fmla="*/ 645 h 1029"/>
                <a:gd name="T52" fmla="*/ 87 w 1265"/>
                <a:gd name="T53" fmla="*/ 647 h 1029"/>
                <a:gd name="T54" fmla="*/ 87 w 1265"/>
                <a:gd name="T55" fmla="*/ 649 h 1029"/>
                <a:gd name="T56" fmla="*/ 87 w 1265"/>
                <a:gd name="T57" fmla="*/ 651 h 1029"/>
                <a:gd name="T58" fmla="*/ 87 w 1265"/>
                <a:gd name="T59" fmla="*/ 653 h 1029"/>
                <a:gd name="T60" fmla="*/ 87 w 1265"/>
                <a:gd name="T61" fmla="*/ 655 h 1029"/>
                <a:gd name="T62" fmla="*/ 87 w 1265"/>
                <a:gd name="T63" fmla="*/ 657 h 1029"/>
                <a:gd name="T64" fmla="*/ 86 w 1265"/>
                <a:gd name="T65" fmla="*/ 659 h 1029"/>
                <a:gd name="T66" fmla="*/ 86 w 1265"/>
                <a:gd name="T67" fmla="*/ 662 h 1029"/>
                <a:gd name="T68" fmla="*/ 85 w 1265"/>
                <a:gd name="T69" fmla="*/ 663 h 1029"/>
                <a:gd name="T70" fmla="*/ 85 w 1265"/>
                <a:gd name="T71" fmla="*/ 666 h 1029"/>
                <a:gd name="T72" fmla="*/ 77 w 1265"/>
                <a:gd name="T73" fmla="*/ 696 h 1029"/>
                <a:gd name="T74" fmla="*/ 76 w 1265"/>
                <a:gd name="T75" fmla="*/ 699 h 1029"/>
                <a:gd name="T76" fmla="*/ 75 w 1265"/>
                <a:gd name="T77" fmla="*/ 701 h 1029"/>
                <a:gd name="T78" fmla="*/ 74 w 1265"/>
                <a:gd name="T79" fmla="*/ 704 h 1029"/>
                <a:gd name="T80" fmla="*/ 73 w 1265"/>
                <a:gd name="T81" fmla="*/ 707 h 1029"/>
                <a:gd name="T82" fmla="*/ 71 w 1265"/>
                <a:gd name="T83" fmla="*/ 711 h 1029"/>
                <a:gd name="T84" fmla="*/ 70 w 1265"/>
                <a:gd name="T85" fmla="*/ 714 h 1029"/>
                <a:gd name="T86" fmla="*/ 68 w 1265"/>
                <a:gd name="T87" fmla="*/ 717 h 1029"/>
                <a:gd name="T88" fmla="*/ 67 w 1265"/>
                <a:gd name="T89" fmla="*/ 721 h 1029"/>
                <a:gd name="T90" fmla="*/ 65 w 1265"/>
                <a:gd name="T91" fmla="*/ 724 h 1029"/>
                <a:gd name="T92" fmla="*/ 64 w 1265"/>
                <a:gd name="T93" fmla="*/ 727 h 1029"/>
                <a:gd name="T94" fmla="*/ 62 w 1265"/>
                <a:gd name="T95" fmla="*/ 730 h 1029"/>
                <a:gd name="T96" fmla="*/ 61 w 1265"/>
                <a:gd name="T97" fmla="*/ 733 h 1029"/>
                <a:gd name="T98" fmla="*/ 59 w 1265"/>
                <a:gd name="T99" fmla="*/ 735 h 1029"/>
                <a:gd name="T100" fmla="*/ 58 w 1265"/>
                <a:gd name="T101" fmla="*/ 738 h 1029"/>
                <a:gd name="T102" fmla="*/ 56 w 1265"/>
                <a:gd name="T103" fmla="*/ 741 h 1029"/>
                <a:gd name="T104" fmla="*/ 54 w 1265"/>
                <a:gd name="T105" fmla="*/ 744 h 1029"/>
                <a:gd name="T106" fmla="*/ 155 w 1265"/>
                <a:gd name="T107" fmla="*/ 933 h 1029"/>
                <a:gd name="T108" fmla="*/ 155 w 1265"/>
                <a:gd name="T109" fmla="*/ 939 h 1029"/>
                <a:gd name="T110" fmla="*/ 156 w 1265"/>
                <a:gd name="T111" fmla="*/ 946 h 1029"/>
                <a:gd name="T112" fmla="*/ 156 w 1265"/>
                <a:gd name="T113" fmla="*/ 964 h 1029"/>
                <a:gd name="T114" fmla="*/ 156 w 1265"/>
                <a:gd name="T115" fmla="*/ 970 h 1029"/>
                <a:gd name="T116" fmla="*/ 155 w 1265"/>
                <a:gd name="T117" fmla="*/ 977 h 1029"/>
                <a:gd name="T118" fmla="*/ 155 w 1265"/>
                <a:gd name="T119" fmla="*/ 988 h 1029"/>
                <a:gd name="T120" fmla="*/ 211 w 1265"/>
                <a:gd name="T121" fmla="*/ 934 h 1029"/>
                <a:gd name="T122" fmla="*/ 1056 w 1265"/>
                <a:gd name="T123" fmla="*/ 728 h 1029"/>
                <a:gd name="T124" fmla="*/ 1163 w 1265"/>
                <a:gd name="T12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5" h="1029">
                  <a:moveTo>
                    <a:pt x="1197" y="99"/>
                  </a:moveTo>
                  <a:cubicBezTo>
                    <a:pt x="1155" y="145"/>
                    <a:pt x="1162" y="194"/>
                    <a:pt x="1193" y="245"/>
                  </a:cubicBezTo>
                  <a:cubicBezTo>
                    <a:pt x="1089" y="313"/>
                    <a:pt x="1007" y="216"/>
                    <a:pt x="1007" y="216"/>
                  </a:cubicBezTo>
                  <a:cubicBezTo>
                    <a:pt x="1002" y="211"/>
                    <a:pt x="994" y="210"/>
                    <a:pt x="988" y="215"/>
                  </a:cubicBezTo>
                  <a:cubicBezTo>
                    <a:pt x="983" y="220"/>
                    <a:pt x="983" y="228"/>
                    <a:pt x="987" y="233"/>
                  </a:cubicBezTo>
                  <a:cubicBezTo>
                    <a:pt x="988" y="233"/>
                    <a:pt x="1074" y="335"/>
                    <a:pt x="1188" y="278"/>
                  </a:cubicBezTo>
                  <a:cubicBezTo>
                    <a:pt x="1173" y="315"/>
                    <a:pt x="1189" y="351"/>
                    <a:pt x="1221" y="386"/>
                  </a:cubicBezTo>
                  <a:cubicBezTo>
                    <a:pt x="1154" y="417"/>
                    <a:pt x="1130" y="477"/>
                    <a:pt x="1152" y="570"/>
                  </a:cubicBezTo>
                  <a:cubicBezTo>
                    <a:pt x="1094" y="565"/>
                    <a:pt x="1071" y="606"/>
                    <a:pt x="1060" y="662"/>
                  </a:cubicBezTo>
                  <a:cubicBezTo>
                    <a:pt x="999" y="640"/>
                    <a:pt x="949" y="661"/>
                    <a:pt x="910" y="731"/>
                  </a:cubicBezTo>
                  <a:cubicBezTo>
                    <a:pt x="857" y="716"/>
                    <a:pt x="819" y="743"/>
                    <a:pt x="791" y="792"/>
                  </a:cubicBezTo>
                  <a:cubicBezTo>
                    <a:pt x="781" y="791"/>
                    <a:pt x="772" y="790"/>
                    <a:pt x="763" y="789"/>
                  </a:cubicBezTo>
                  <a:cubicBezTo>
                    <a:pt x="763" y="784"/>
                    <a:pt x="761" y="779"/>
                    <a:pt x="756" y="777"/>
                  </a:cubicBezTo>
                  <a:cubicBezTo>
                    <a:pt x="707" y="752"/>
                    <a:pt x="733" y="667"/>
                    <a:pt x="733" y="667"/>
                  </a:cubicBezTo>
                  <a:cubicBezTo>
                    <a:pt x="735" y="660"/>
                    <a:pt x="731" y="653"/>
                    <a:pt x="724" y="651"/>
                  </a:cubicBezTo>
                  <a:cubicBezTo>
                    <a:pt x="717" y="649"/>
                    <a:pt x="710" y="653"/>
                    <a:pt x="708" y="660"/>
                  </a:cubicBezTo>
                  <a:cubicBezTo>
                    <a:pt x="708" y="660"/>
                    <a:pt x="682" y="745"/>
                    <a:pt x="727" y="788"/>
                  </a:cubicBezTo>
                  <a:cubicBezTo>
                    <a:pt x="693" y="788"/>
                    <a:pt x="661" y="793"/>
                    <a:pt x="636" y="806"/>
                  </a:cubicBezTo>
                  <a:cubicBezTo>
                    <a:pt x="640" y="778"/>
                    <a:pt x="637" y="742"/>
                    <a:pt x="624" y="711"/>
                  </a:cubicBezTo>
                  <a:cubicBezTo>
                    <a:pt x="617" y="695"/>
                    <a:pt x="608" y="680"/>
                    <a:pt x="597" y="667"/>
                  </a:cubicBezTo>
                  <a:cubicBezTo>
                    <a:pt x="584" y="654"/>
                    <a:pt x="569" y="645"/>
                    <a:pt x="552" y="639"/>
                  </a:cubicBezTo>
                  <a:cubicBezTo>
                    <a:pt x="528" y="632"/>
                    <a:pt x="500" y="633"/>
                    <a:pt x="467" y="646"/>
                  </a:cubicBezTo>
                  <a:cubicBezTo>
                    <a:pt x="466" y="617"/>
                    <a:pt x="527" y="588"/>
                    <a:pt x="527" y="588"/>
                  </a:cubicBezTo>
                  <a:cubicBezTo>
                    <a:pt x="534" y="584"/>
                    <a:pt x="536" y="577"/>
                    <a:pt x="533" y="571"/>
                  </a:cubicBezTo>
                  <a:cubicBezTo>
                    <a:pt x="530" y="564"/>
                    <a:pt x="522" y="562"/>
                    <a:pt x="516" y="565"/>
                  </a:cubicBezTo>
                  <a:cubicBezTo>
                    <a:pt x="516" y="565"/>
                    <a:pt x="430" y="605"/>
                    <a:pt x="443" y="655"/>
                  </a:cubicBezTo>
                  <a:cubicBezTo>
                    <a:pt x="332" y="689"/>
                    <a:pt x="276" y="612"/>
                    <a:pt x="276" y="611"/>
                  </a:cubicBezTo>
                  <a:cubicBezTo>
                    <a:pt x="272" y="606"/>
                    <a:pt x="264" y="604"/>
                    <a:pt x="258" y="609"/>
                  </a:cubicBezTo>
                  <a:cubicBezTo>
                    <a:pt x="252" y="613"/>
                    <a:pt x="251" y="621"/>
                    <a:pt x="255" y="626"/>
                  </a:cubicBezTo>
                  <a:cubicBezTo>
                    <a:pt x="255" y="627"/>
                    <a:pt x="326" y="726"/>
                    <a:pt x="463" y="675"/>
                  </a:cubicBezTo>
                  <a:cubicBezTo>
                    <a:pt x="464" y="675"/>
                    <a:pt x="465" y="675"/>
                    <a:pt x="465" y="674"/>
                  </a:cubicBezTo>
                  <a:cubicBezTo>
                    <a:pt x="467" y="674"/>
                    <a:pt x="469" y="673"/>
                    <a:pt x="472" y="672"/>
                  </a:cubicBezTo>
                  <a:cubicBezTo>
                    <a:pt x="501" y="660"/>
                    <a:pt x="525" y="658"/>
                    <a:pt x="544" y="664"/>
                  </a:cubicBezTo>
                  <a:cubicBezTo>
                    <a:pt x="558" y="668"/>
                    <a:pt x="569" y="675"/>
                    <a:pt x="578" y="685"/>
                  </a:cubicBezTo>
                  <a:cubicBezTo>
                    <a:pt x="587" y="695"/>
                    <a:pt x="595" y="707"/>
                    <a:pt x="601" y="721"/>
                  </a:cubicBezTo>
                  <a:cubicBezTo>
                    <a:pt x="613" y="752"/>
                    <a:pt x="615" y="789"/>
                    <a:pt x="608" y="812"/>
                  </a:cubicBezTo>
                  <a:cubicBezTo>
                    <a:pt x="607" y="816"/>
                    <a:pt x="608" y="821"/>
                    <a:pt x="611" y="824"/>
                  </a:cubicBezTo>
                  <a:cubicBezTo>
                    <a:pt x="604" y="830"/>
                    <a:pt x="598" y="837"/>
                    <a:pt x="593" y="846"/>
                  </a:cubicBezTo>
                  <a:cubicBezTo>
                    <a:pt x="468" y="970"/>
                    <a:pt x="337" y="1024"/>
                    <a:pt x="220" y="916"/>
                  </a:cubicBezTo>
                  <a:cubicBezTo>
                    <a:pt x="234" y="885"/>
                    <a:pt x="239" y="850"/>
                    <a:pt x="232" y="811"/>
                  </a:cubicBezTo>
                  <a:cubicBezTo>
                    <a:pt x="273" y="835"/>
                    <a:pt x="424" y="911"/>
                    <a:pt x="499" y="799"/>
                  </a:cubicBezTo>
                  <a:cubicBezTo>
                    <a:pt x="503" y="793"/>
                    <a:pt x="501" y="785"/>
                    <a:pt x="495" y="781"/>
                  </a:cubicBezTo>
                  <a:cubicBezTo>
                    <a:pt x="490" y="777"/>
                    <a:pt x="481" y="779"/>
                    <a:pt x="478" y="785"/>
                  </a:cubicBezTo>
                  <a:cubicBezTo>
                    <a:pt x="404" y="894"/>
                    <a:pt x="235" y="783"/>
                    <a:pt x="235" y="783"/>
                  </a:cubicBezTo>
                  <a:cubicBezTo>
                    <a:pt x="231" y="781"/>
                    <a:pt x="227" y="780"/>
                    <a:pt x="224" y="781"/>
                  </a:cubicBezTo>
                  <a:cubicBezTo>
                    <a:pt x="212" y="748"/>
                    <a:pt x="192" y="713"/>
                    <a:pt x="159" y="676"/>
                  </a:cubicBezTo>
                  <a:cubicBezTo>
                    <a:pt x="221" y="594"/>
                    <a:pt x="187" y="548"/>
                    <a:pt x="125" y="512"/>
                  </a:cubicBezTo>
                  <a:cubicBezTo>
                    <a:pt x="185" y="444"/>
                    <a:pt x="159" y="395"/>
                    <a:pt x="74" y="359"/>
                  </a:cubicBezTo>
                  <a:cubicBezTo>
                    <a:pt x="176" y="303"/>
                    <a:pt x="139" y="234"/>
                    <a:pt x="60" y="161"/>
                  </a:cubicBezTo>
                  <a:cubicBezTo>
                    <a:pt x="105" y="120"/>
                    <a:pt x="88" y="81"/>
                    <a:pt x="42" y="43"/>
                  </a:cubicBezTo>
                  <a:cubicBezTo>
                    <a:pt x="42" y="43"/>
                    <a:pt x="42" y="43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4" y="46"/>
                    <a:pt x="44" y="47"/>
                  </a:cubicBezTo>
                  <a:cubicBezTo>
                    <a:pt x="44" y="47"/>
                    <a:pt x="44" y="48"/>
                    <a:pt x="45" y="48"/>
                  </a:cubicBezTo>
                  <a:cubicBezTo>
                    <a:pt x="45" y="49"/>
                    <a:pt x="45" y="49"/>
                    <a:pt x="45" y="50"/>
                  </a:cubicBezTo>
                  <a:cubicBezTo>
                    <a:pt x="45" y="50"/>
                    <a:pt x="45" y="51"/>
                    <a:pt x="46" y="51"/>
                  </a:cubicBezTo>
                  <a:cubicBezTo>
                    <a:pt x="46" y="52"/>
                    <a:pt x="46" y="52"/>
                    <a:pt x="46" y="53"/>
                  </a:cubicBezTo>
                  <a:cubicBezTo>
                    <a:pt x="46" y="53"/>
                    <a:pt x="46" y="54"/>
                    <a:pt x="47" y="5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6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8"/>
                    <a:pt x="48" y="58"/>
                    <a:pt x="48" y="59"/>
                  </a:cubicBezTo>
                  <a:cubicBezTo>
                    <a:pt x="48" y="59"/>
                    <a:pt x="49" y="60"/>
                    <a:pt x="49" y="60"/>
                  </a:cubicBezTo>
                  <a:cubicBezTo>
                    <a:pt x="49" y="61"/>
                    <a:pt x="49" y="61"/>
                    <a:pt x="49" y="62"/>
                  </a:cubicBezTo>
                  <a:cubicBezTo>
                    <a:pt x="49" y="62"/>
                    <a:pt x="49" y="63"/>
                    <a:pt x="49" y="63"/>
                  </a:cubicBezTo>
                  <a:cubicBezTo>
                    <a:pt x="49" y="64"/>
                    <a:pt x="50" y="64"/>
                    <a:pt x="50" y="65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50" y="67"/>
                    <a:pt x="51" y="67"/>
                    <a:pt x="51" y="68"/>
                  </a:cubicBezTo>
                  <a:cubicBezTo>
                    <a:pt x="51" y="68"/>
                    <a:pt x="51" y="69"/>
                    <a:pt x="51" y="69"/>
                  </a:cubicBezTo>
                  <a:cubicBezTo>
                    <a:pt x="51" y="70"/>
                    <a:pt x="51" y="71"/>
                    <a:pt x="51" y="71"/>
                  </a:cubicBezTo>
                  <a:cubicBezTo>
                    <a:pt x="51" y="71"/>
                    <a:pt x="51" y="72"/>
                    <a:pt x="51" y="72"/>
                  </a:cubicBezTo>
                  <a:cubicBezTo>
                    <a:pt x="52" y="73"/>
                    <a:pt x="52" y="74"/>
                    <a:pt x="52" y="74"/>
                  </a:cubicBezTo>
                  <a:cubicBezTo>
                    <a:pt x="52" y="75"/>
                    <a:pt x="52" y="75"/>
                    <a:pt x="52" y="76"/>
                  </a:cubicBezTo>
                  <a:cubicBezTo>
                    <a:pt x="52" y="76"/>
                    <a:pt x="52" y="77"/>
                    <a:pt x="52" y="77"/>
                  </a:cubicBezTo>
                  <a:cubicBezTo>
                    <a:pt x="52" y="78"/>
                    <a:pt x="52" y="78"/>
                    <a:pt x="52" y="79"/>
                  </a:cubicBezTo>
                  <a:cubicBezTo>
                    <a:pt x="52" y="79"/>
                    <a:pt x="52" y="80"/>
                    <a:pt x="52" y="80"/>
                  </a:cubicBezTo>
                  <a:cubicBezTo>
                    <a:pt x="52" y="81"/>
                    <a:pt x="52" y="81"/>
                    <a:pt x="53" y="82"/>
                  </a:cubicBezTo>
                  <a:cubicBezTo>
                    <a:pt x="53" y="83"/>
                    <a:pt x="53" y="83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ubicBezTo>
                    <a:pt x="53" y="86"/>
                    <a:pt x="53" y="86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3" y="89"/>
                    <a:pt x="53" y="89"/>
                    <a:pt x="53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3" y="92"/>
                    <a:pt x="53" y="93"/>
                    <a:pt x="53" y="93"/>
                  </a:cubicBezTo>
                  <a:cubicBezTo>
                    <a:pt x="53" y="93"/>
                    <a:pt x="53" y="94"/>
                    <a:pt x="53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7"/>
                    <a:pt x="53" y="97"/>
                    <a:pt x="53" y="98"/>
                  </a:cubicBezTo>
                  <a:cubicBezTo>
                    <a:pt x="53" y="98"/>
                    <a:pt x="53" y="99"/>
                    <a:pt x="53" y="99"/>
                  </a:cubicBezTo>
                  <a:cubicBezTo>
                    <a:pt x="53" y="100"/>
                    <a:pt x="53" y="101"/>
                    <a:pt x="53" y="101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3"/>
                    <a:pt x="53" y="104"/>
                    <a:pt x="53" y="104"/>
                  </a:cubicBezTo>
                  <a:cubicBezTo>
                    <a:pt x="53" y="105"/>
                    <a:pt x="53" y="105"/>
                    <a:pt x="53" y="106"/>
                  </a:cubicBezTo>
                  <a:cubicBezTo>
                    <a:pt x="53" y="106"/>
                    <a:pt x="52" y="107"/>
                    <a:pt x="52" y="107"/>
                  </a:cubicBezTo>
                  <a:cubicBezTo>
                    <a:pt x="52" y="108"/>
                    <a:pt x="52" y="108"/>
                    <a:pt x="52" y="109"/>
                  </a:cubicBezTo>
                  <a:cubicBezTo>
                    <a:pt x="52" y="110"/>
                    <a:pt x="52" y="110"/>
                    <a:pt x="52" y="111"/>
                  </a:cubicBezTo>
                  <a:cubicBezTo>
                    <a:pt x="52" y="111"/>
                    <a:pt x="52" y="111"/>
                    <a:pt x="52" y="112"/>
                  </a:cubicBezTo>
                  <a:cubicBezTo>
                    <a:pt x="52" y="113"/>
                    <a:pt x="52" y="113"/>
                    <a:pt x="52" y="114"/>
                  </a:cubicBezTo>
                  <a:cubicBezTo>
                    <a:pt x="52" y="114"/>
                    <a:pt x="52" y="115"/>
                    <a:pt x="52" y="115"/>
                  </a:cubicBezTo>
                  <a:cubicBezTo>
                    <a:pt x="51" y="116"/>
                    <a:pt x="51" y="116"/>
                    <a:pt x="51" y="117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1" y="119"/>
                    <a:pt x="51" y="119"/>
                    <a:pt x="51" y="120"/>
                  </a:cubicBezTo>
                  <a:cubicBezTo>
                    <a:pt x="51" y="120"/>
                    <a:pt x="51" y="121"/>
                    <a:pt x="51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50" y="124"/>
                    <a:pt x="50" y="124"/>
                    <a:pt x="50" y="125"/>
                  </a:cubicBezTo>
                  <a:cubicBezTo>
                    <a:pt x="50" y="125"/>
                    <a:pt x="49" y="126"/>
                    <a:pt x="49" y="126"/>
                  </a:cubicBezTo>
                  <a:cubicBezTo>
                    <a:pt x="49" y="127"/>
                    <a:pt x="49" y="127"/>
                    <a:pt x="49" y="128"/>
                  </a:cubicBezTo>
                  <a:cubicBezTo>
                    <a:pt x="49" y="128"/>
                    <a:pt x="49" y="129"/>
                    <a:pt x="49" y="129"/>
                  </a:cubicBezTo>
                  <a:cubicBezTo>
                    <a:pt x="49" y="130"/>
                    <a:pt x="49" y="130"/>
                    <a:pt x="48" y="131"/>
                  </a:cubicBezTo>
                  <a:cubicBezTo>
                    <a:pt x="48" y="131"/>
                    <a:pt x="48" y="132"/>
                    <a:pt x="48" y="132"/>
                  </a:cubicBezTo>
                  <a:cubicBezTo>
                    <a:pt x="48" y="133"/>
                    <a:pt x="48" y="133"/>
                    <a:pt x="48" y="134"/>
                  </a:cubicBezTo>
                  <a:cubicBezTo>
                    <a:pt x="48" y="134"/>
                    <a:pt x="47" y="135"/>
                    <a:pt x="47" y="135"/>
                  </a:cubicBezTo>
                  <a:cubicBezTo>
                    <a:pt x="47" y="136"/>
                    <a:pt x="47" y="136"/>
                    <a:pt x="47" y="137"/>
                  </a:cubicBezTo>
                  <a:cubicBezTo>
                    <a:pt x="46" y="137"/>
                    <a:pt x="46" y="138"/>
                    <a:pt x="46" y="138"/>
                  </a:cubicBezTo>
                  <a:cubicBezTo>
                    <a:pt x="46" y="139"/>
                    <a:pt x="46" y="139"/>
                    <a:pt x="46" y="140"/>
                  </a:cubicBezTo>
                  <a:cubicBezTo>
                    <a:pt x="46" y="140"/>
                    <a:pt x="45" y="141"/>
                    <a:pt x="45" y="141"/>
                  </a:cubicBezTo>
                  <a:cubicBezTo>
                    <a:pt x="36" y="167"/>
                    <a:pt x="22" y="192"/>
                    <a:pt x="4" y="214"/>
                  </a:cubicBezTo>
                  <a:cubicBezTo>
                    <a:pt x="21" y="236"/>
                    <a:pt x="28" y="260"/>
                    <a:pt x="26" y="284"/>
                  </a:cubicBezTo>
                  <a:cubicBezTo>
                    <a:pt x="25" y="306"/>
                    <a:pt x="16" y="329"/>
                    <a:pt x="0" y="353"/>
                  </a:cubicBezTo>
                  <a:cubicBezTo>
                    <a:pt x="34" y="380"/>
                    <a:pt x="57" y="412"/>
                    <a:pt x="65" y="447"/>
                  </a:cubicBezTo>
                  <a:cubicBezTo>
                    <a:pt x="73" y="483"/>
                    <a:pt x="67" y="522"/>
                    <a:pt x="46" y="563"/>
                  </a:cubicBezTo>
                  <a:cubicBezTo>
                    <a:pt x="73" y="583"/>
                    <a:pt x="87" y="609"/>
                    <a:pt x="87" y="641"/>
                  </a:cubicBezTo>
                  <a:cubicBezTo>
                    <a:pt x="87" y="641"/>
                    <a:pt x="87" y="642"/>
                    <a:pt x="87" y="642"/>
                  </a:cubicBezTo>
                  <a:cubicBezTo>
                    <a:pt x="87" y="642"/>
                    <a:pt x="87" y="642"/>
                    <a:pt x="87" y="642"/>
                  </a:cubicBezTo>
                  <a:cubicBezTo>
                    <a:pt x="87" y="643"/>
                    <a:pt x="87" y="643"/>
                    <a:pt x="87" y="643"/>
                  </a:cubicBezTo>
                  <a:cubicBezTo>
                    <a:pt x="87" y="643"/>
                    <a:pt x="87" y="643"/>
                    <a:pt x="87" y="643"/>
                  </a:cubicBezTo>
                  <a:cubicBezTo>
                    <a:pt x="87" y="643"/>
                    <a:pt x="87" y="643"/>
                    <a:pt x="87" y="643"/>
                  </a:cubicBezTo>
                  <a:cubicBezTo>
                    <a:pt x="87" y="644"/>
                    <a:pt x="87" y="645"/>
                    <a:pt x="87" y="645"/>
                  </a:cubicBezTo>
                  <a:cubicBezTo>
                    <a:pt x="87" y="645"/>
                    <a:pt x="87" y="645"/>
                    <a:pt x="87" y="645"/>
                  </a:cubicBezTo>
                  <a:cubicBezTo>
                    <a:pt x="87" y="645"/>
                    <a:pt x="87" y="645"/>
                    <a:pt x="87" y="646"/>
                  </a:cubicBezTo>
                  <a:cubicBezTo>
                    <a:pt x="87" y="646"/>
                    <a:pt x="87" y="646"/>
                    <a:pt x="87" y="646"/>
                  </a:cubicBezTo>
                  <a:cubicBezTo>
                    <a:pt x="87" y="646"/>
                    <a:pt x="87" y="646"/>
                    <a:pt x="87" y="646"/>
                  </a:cubicBezTo>
                  <a:cubicBezTo>
                    <a:pt x="87" y="647"/>
                    <a:pt x="87" y="647"/>
                    <a:pt x="87" y="647"/>
                  </a:cubicBezTo>
                  <a:cubicBezTo>
                    <a:pt x="87" y="647"/>
                    <a:pt x="87" y="647"/>
                    <a:pt x="87" y="647"/>
                  </a:cubicBezTo>
                  <a:cubicBezTo>
                    <a:pt x="87" y="648"/>
                    <a:pt x="87" y="648"/>
                    <a:pt x="87" y="648"/>
                  </a:cubicBezTo>
                  <a:cubicBezTo>
                    <a:pt x="87" y="648"/>
                    <a:pt x="87" y="648"/>
                    <a:pt x="87" y="648"/>
                  </a:cubicBezTo>
                  <a:cubicBezTo>
                    <a:pt x="87" y="648"/>
                    <a:pt x="87" y="648"/>
                    <a:pt x="87" y="648"/>
                  </a:cubicBezTo>
                  <a:cubicBezTo>
                    <a:pt x="87" y="649"/>
                    <a:pt x="87" y="649"/>
                    <a:pt x="87" y="649"/>
                  </a:cubicBezTo>
                  <a:cubicBezTo>
                    <a:pt x="87" y="649"/>
                    <a:pt x="87" y="649"/>
                    <a:pt x="87" y="649"/>
                  </a:cubicBezTo>
                  <a:cubicBezTo>
                    <a:pt x="87" y="649"/>
                    <a:pt x="87" y="649"/>
                    <a:pt x="87" y="649"/>
                  </a:cubicBezTo>
                  <a:cubicBezTo>
                    <a:pt x="87" y="649"/>
                    <a:pt x="87" y="649"/>
                    <a:pt x="87" y="650"/>
                  </a:cubicBezTo>
                  <a:cubicBezTo>
                    <a:pt x="87" y="650"/>
                    <a:pt x="87" y="650"/>
                    <a:pt x="87" y="650"/>
                  </a:cubicBezTo>
                  <a:cubicBezTo>
                    <a:pt x="87" y="650"/>
                    <a:pt x="87" y="650"/>
                    <a:pt x="87" y="651"/>
                  </a:cubicBezTo>
                  <a:cubicBezTo>
                    <a:pt x="87" y="651"/>
                    <a:pt x="87" y="651"/>
                    <a:pt x="87" y="651"/>
                  </a:cubicBezTo>
                  <a:cubicBezTo>
                    <a:pt x="87" y="651"/>
                    <a:pt x="87" y="651"/>
                    <a:pt x="87" y="651"/>
                  </a:cubicBezTo>
                  <a:cubicBezTo>
                    <a:pt x="87" y="652"/>
                    <a:pt x="87" y="652"/>
                    <a:pt x="87" y="652"/>
                  </a:cubicBezTo>
                  <a:cubicBezTo>
                    <a:pt x="87" y="652"/>
                    <a:pt x="87" y="652"/>
                    <a:pt x="87" y="652"/>
                  </a:cubicBezTo>
                  <a:cubicBezTo>
                    <a:pt x="87" y="652"/>
                    <a:pt x="87" y="652"/>
                    <a:pt x="87" y="652"/>
                  </a:cubicBezTo>
                  <a:cubicBezTo>
                    <a:pt x="87" y="653"/>
                    <a:pt x="87" y="653"/>
                    <a:pt x="87" y="653"/>
                  </a:cubicBezTo>
                  <a:cubicBezTo>
                    <a:pt x="87" y="653"/>
                    <a:pt x="87" y="653"/>
                    <a:pt x="87" y="653"/>
                  </a:cubicBezTo>
                  <a:cubicBezTo>
                    <a:pt x="87" y="654"/>
                    <a:pt x="87" y="654"/>
                    <a:pt x="87" y="654"/>
                  </a:cubicBezTo>
                  <a:cubicBezTo>
                    <a:pt x="87" y="654"/>
                    <a:pt x="87" y="654"/>
                    <a:pt x="87" y="654"/>
                  </a:cubicBezTo>
                  <a:cubicBezTo>
                    <a:pt x="87" y="654"/>
                    <a:pt x="87" y="654"/>
                    <a:pt x="87" y="655"/>
                  </a:cubicBezTo>
                  <a:cubicBezTo>
                    <a:pt x="87" y="655"/>
                    <a:pt x="87" y="655"/>
                    <a:pt x="87" y="655"/>
                  </a:cubicBezTo>
                  <a:cubicBezTo>
                    <a:pt x="87" y="655"/>
                    <a:pt x="87" y="655"/>
                    <a:pt x="87" y="656"/>
                  </a:cubicBezTo>
                  <a:cubicBezTo>
                    <a:pt x="87" y="656"/>
                    <a:pt x="87" y="656"/>
                    <a:pt x="87" y="656"/>
                  </a:cubicBezTo>
                  <a:cubicBezTo>
                    <a:pt x="87" y="656"/>
                    <a:pt x="87" y="656"/>
                    <a:pt x="87" y="656"/>
                  </a:cubicBezTo>
                  <a:cubicBezTo>
                    <a:pt x="87" y="657"/>
                    <a:pt x="87" y="657"/>
                    <a:pt x="87" y="657"/>
                  </a:cubicBezTo>
                  <a:cubicBezTo>
                    <a:pt x="87" y="657"/>
                    <a:pt x="87" y="657"/>
                    <a:pt x="87" y="657"/>
                  </a:cubicBezTo>
                  <a:cubicBezTo>
                    <a:pt x="87" y="657"/>
                    <a:pt x="87" y="657"/>
                    <a:pt x="87" y="658"/>
                  </a:cubicBezTo>
                  <a:cubicBezTo>
                    <a:pt x="86" y="658"/>
                    <a:pt x="86" y="658"/>
                    <a:pt x="86" y="658"/>
                  </a:cubicBezTo>
                  <a:cubicBezTo>
                    <a:pt x="86" y="659"/>
                    <a:pt x="86" y="659"/>
                    <a:pt x="86" y="659"/>
                  </a:cubicBezTo>
                  <a:cubicBezTo>
                    <a:pt x="86" y="659"/>
                    <a:pt x="86" y="659"/>
                    <a:pt x="86" y="659"/>
                  </a:cubicBezTo>
                  <a:cubicBezTo>
                    <a:pt x="86" y="659"/>
                    <a:pt x="86" y="659"/>
                    <a:pt x="86" y="659"/>
                  </a:cubicBezTo>
                  <a:cubicBezTo>
                    <a:pt x="86" y="660"/>
                    <a:pt x="86" y="660"/>
                    <a:pt x="86" y="660"/>
                  </a:cubicBezTo>
                  <a:cubicBezTo>
                    <a:pt x="86" y="660"/>
                    <a:pt x="86" y="660"/>
                    <a:pt x="86" y="660"/>
                  </a:cubicBezTo>
                  <a:cubicBezTo>
                    <a:pt x="86" y="660"/>
                    <a:pt x="86" y="660"/>
                    <a:pt x="86" y="660"/>
                  </a:cubicBezTo>
                  <a:cubicBezTo>
                    <a:pt x="86" y="661"/>
                    <a:pt x="86" y="661"/>
                    <a:pt x="86" y="661"/>
                  </a:cubicBezTo>
                  <a:cubicBezTo>
                    <a:pt x="86" y="662"/>
                    <a:pt x="86" y="662"/>
                    <a:pt x="86" y="662"/>
                  </a:cubicBezTo>
                  <a:cubicBezTo>
                    <a:pt x="86" y="662"/>
                    <a:pt x="86" y="662"/>
                    <a:pt x="86" y="662"/>
                  </a:cubicBezTo>
                  <a:cubicBezTo>
                    <a:pt x="86" y="662"/>
                    <a:pt x="86" y="662"/>
                    <a:pt x="86" y="662"/>
                  </a:cubicBezTo>
                  <a:cubicBezTo>
                    <a:pt x="86" y="663"/>
                    <a:pt x="86" y="663"/>
                    <a:pt x="86" y="663"/>
                  </a:cubicBezTo>
                  <a:cubicBezTo>
                    <a:pt x="86" y="663"/>
                    <a:pt x="86" y="663"/>
                    <a:pt x="86" y="663"/>
                  </a:cubicBezTo>
                  <a:cubicBezTo>
                    <a:pt x="85" y="663"/>
                    <a:pt x="85" y="663"/>
                    <a:pt x="85" y="663"/>
                  </a:cubicBezTo>
                  <a:cubicBezTo>
                    <a:pt x="85" y="664"/>
                    <a:pt x="85" y="664"/>
                    <a:pt x="85" y="664"/>
                  </a:cubicBezTo>
                  <a:cubicBezTo>
                    <a:pt x="85" y="664"/>
                    <a:pt x="85" y="664"/>
                    <a:pt x="85" y="665"/>
                  </a:cubicBezTo>
                  <a:cubicBezTo>
                    <a:pt x="85" y="665"/>
                    <a:pt x="85" y="665"/>
                    <a:pt x="85" y="665"/>
                  </a:cubicBezTo>
                  <a:cubicBezTo>
                    <a:pt x="85" y="665"/>
                    <a:pt x="85" y="665"/>
                    <a:pt x="85" y="665"/>
                  </a:cubicBezTo>
                  <a:cubicBezTo>
                    <a:pt x="85" y="666"/>
                    <a:pt x="85" y="666"/>
                    <a:pt x="85" y="666"/>
                  </a:cubicBezTo>
                  <a:cubicBezTo>
                    <a:pt x="85" y="666"/>
                    <a:pt x="85" y="666"/>
                    <a:pt x="85" y="666"/>
                  </a:cubicBezTo>
                  <a:cubicBezTo>
                    <a:pt x="85" y="666"/>
                    <a:pt x="85" y="666"/>
                    <a:pt x="85" y="666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5" y="667"/>
                    <a:pt x="85" y="667"/>
                    <a:pt x="85" y="668"/>
                  </a:cubicBezTo>
                  <a:cubicBezTo>
                    <a:pt x="83" y="677"/>
                    <a:pt x="81" y="686"/>
                    <a:pt x="77" y="696"/>
                  </a:cubicBezTo>
                  <a:cubicBezTo>
                    <a:pt x="77" y="696"/>
                    <a:pt x="77" y="697"/>
                    <a:pt x="77" y="697"/>
                  </a:cubicBezTo>
                  <a:cubicBezTo>
                    <a:pt x="76" y="697"/>
                    <a:pt x="76" y="698"/>
                    <a:pt x="76" y="698"/>
                  </a:cubicBezTo>
                  <a:cubicBezTo>
                    <a:pt x="76" y="698"/>
                    <a:pt x="76" y="698"/>
                    <a:pt x="76" y="698"/>
                  </a:cubicBezTo>
                  <a:cubicBezTo>
                    <a:pt x="76" y="698"/>
                    <a:pt x="76" y="698"/>
                    <a:pt x="76" y="699"/>
                  </a:cubicBezTo>
                  <a:cubicBezTo>
                    <a:pt x="76" y="699"/>
                    <a:pt x="76" y="699"/>
                    <a:pt x="76" y="699"/>
                  </a:cubicBezTo>
                  <a:cubicBezTo>
                    <a:pt x="76" y="699"/>
                    <a:pt x="76" y="699"/>
                    <a:pt x="76" y="699"/>
                  </a:cubicBezTo>
                  <a:cubicBezTo>
                    <a:pt x="76" y="700"/>
                    <a:pt x="76" y="700"/>
                    <a:pt x="76" y="700"/>
                  </a:cubicBezTo>
                  <a:cubicBezTo>
                    <a:pt x="75" y="700"/>
                    <a:pt x="75" y="701"/>
                    <a:pt x="75" y="701"/>
                  </a:cubicBezTo>
                  <a:cubicBezTo>
                    <a:pt x="75" y="701"/>
                    <a:pt x="75" y="701"/>
                    <a:pt x="75" y="701"/>
                  </a:cubicBezTo>
                  <a:cubicBezTo>
                    <a:pt x="75" y="701"/>
                    <a:pt x="75" y="701"/>
                    <a:pt x="75" y="701"/>
                  </a:cubicBezTo>
                  <a:cubicBezTo>
                    <a:pt x="75" y="702"/>
                    <a:pt x="75" y="702"/>
                    <a:pt x="75" y="702"/>
                  </a:cubicBezTo>
                  <a:cubicBezTo>
                    <a:pt x="75" y="702"/>
                    <a:pt x="75" y="702"/>
                    <a:pt x="75" y="702"/>
                  </a:cubicBezTo>
                  <a:cubicBezTo>
                    <a:pt x="75" y="703"/>
                    <a:pt x="75" y="703"/>
                    <a:pt x="75" y="703"/>
                  </a:cubicBezTo>
                  <a:cubicBezTo>
                    <a:pt x="74" y="703"/>
                    <a:pt x="74" y="703"/>
                    <a:pt x="74" y="704"/>
                  </a:cubicBezTo>
                  <a:cubicBezTo>
                    <a:pt x="74" y="704"/>
                    <a:pt x="74" y="704"/>
                    <a:pt x="74" y="704"/>
                  </a:cubicBezTo>
                  <a:cubicBezTo>
                    <a:pt x="74" y="705"/>
                    <a:pt x="74" y="705"/>
                    <a:pt x="73" y="705"/>
                  </a:cubicBezTo>
                  <a:cubicBezTo>
                    <a:pt x="73" y="705"/>
                    <a:pt x="73" y="705"/>
                    <a:pt x="73" y="706"/>
                  </a:cubicBezTo>
                  <a:cubicBezTo>
                    <a:pt x="73" y="706"/>
                    <a:pt x="73" y="706"/>
                    <a:pt x="73" y="706"/>
                  </a:cubicBezTo>
                  <a:cubicBezTo>
                    <a:pt x="73" y="706"/>
                    <a:pt x="73" y="706"/>
                    <a:pt x="73" y="707"/>
                  </a:cubicBezTo>
                  <a:cubicBezTo>
                    <a:pt x="73" y="707"/>
                    <a:pt x="73" y="707"/>
                    <a:pt x="73" y="707"/>
                  </a:cubicBezTo>
                  <a:cubicBezTo>
                    <a:pt x="73" y="707"/>
                    <a:pt x="73" y="707"/>
                    <a:pt x="73" y="708"/>
                  </a:cubicBezTo>
                  <a:cubicBezTo>
                    <a:pt x="72" y="708"/>
                    <a:pt x="72" y="709"/>
                    <a:pt x="72" y="709"/>
                  </a:cubicBezTo>
                  <a:cubicBezTo>
                    <a:pt x="72" y="710"/>
                    <a:pt x="72" y="710"/>
                    <a:pt x="72" y="710"/>
                  </a:cubicBezTo>
                  <a:cubicBezTo>
                    <a:pt x="71" y="710"/>
                    <a:pt x="71" y="711"/>
                    <a:pt x="71" y="711"/>
                  </a:cubicBezTo>
                  <a:cubicBezTo>
                    <a:pt x="71" y="711"/>
                    <a:pt x="71" y="711"/>
                    <a:pt x="71" y="711"/>
                  </a:cubicBezTo>
                  <a:cubicBezTo>
                    <a:pt x="71" y="711"/>
                    <a:pt x="71" y="711"/>
                    <a:pt x="71" y="711"/>
                  </a:cubicBezTo>
                  <a:cubicBezTo>
                    <a:pt x="71" y="712"/>
                    <a:pt x="70" y="712"/>
                    <a:pt x="70" y="712"/>
                  </a:cubicBezTo>
                  <a:cubicBezTo>
                    <a:pt x="70" y="713"/>
                    <a:pt x="70" y="713"/>
                    <a:pt x="70" y="713"/>
                  </a:cubicBezTo>
                  <a:cubicBezTo>
                    <a:pt x="70" y="713"/>
                    <a:pt x="70" y="713"/>
                    <a:pt x="70" y="713"/>
                  </a:cubicBezTo>
                  <a:cubicBezTo>
                    <a:pt x="70" y="713"/>
                    <a:pt x="70" y="714"/>
                    <a:pt x="70" y="714"/>
                  </a:cubicBezTo>
                  <a:cubicBezTo>
                    <a:pt x="70" y="714"/>
                    <a:pt x="70" y="714"/>
                    <a:pt x="70" y="714"/>
                  </a:cubicBezTo>
                  <a:cubicBezTo>
                    <a:pt x="69" y="715"/>
                    <a:pt x="69" y="715"/>
                    <a:pt x="69" y="715"/>
                  </a:cubicBezTo>
                  <a:cubicBezTo>
                    <a:pt x="69" y="716"/>
                    <a:pt x="69" y="716"/>
                    <a:pt x="69" y="716"/>
                  </a:cubicBezTo>
                  <a:cubicBezTo>
                    <a:pt x="69" y="716"/>
                    <a:pt x="69" y="717"/>
                    <a:pt x="69" y="717"/>
                  </a:cubicBezTo>
                  <a:cubicBezTo>
                    <a:pt x="69" y="717"/>
                    <a:pt x="68" y="717"/>
                    <a:pt x="68" y="717"/>
                  </a:cubicBezTo>
                  <a:cubicBezTo>
                    <a:pt x="68" y="718"/>
                    <a:pt x="68" y="718"/>
                    <a:pt x="68" y="718"/>
                  </a:cubicBezTo>
                  <a:cubicBezTo>
                    <a:pt x="68" y="718"/>
                    <a:pt x="68" y="718"/>
                    <a:pt x="68" y="718"/>
                  </a:cubicBezTo>
                  <a:cubicBezTo>
                    <a:pt x="68" y="719"/>
                    <a:pt x="67" y="719"/>
                    <a:pt x="67" y="719"/>
                  </a:cubicBezTo>
                  <a:cubicBezTo>
                    <a:pt x="67" y="719"/>
                    <a:pt x="67" y="719"/>
                    <a:pt x="67" y="720"/>
                  </a:cubicBezTo>
                  <a:cubicBezTo>
                    <a:pt x="67" y="720"/>
                    <a:pt x="67" y="720"/>
                    <a:pt x="67" y="721"/>
                  </a:cubicBezTo>
                  <a:cubicBezTo>
                    <a:pt x="67" y="721"/>
                    <a:pt x="67" y="721"/>
                    <a:pt x="66" y="721"/>
                  </a:cubicBezTo>
                  <a:cubicBezTo>
                    <a:pt x="66" y="722"/>
                    <a:pt x="66" y="722"/>
                    <a:pt x="66" y="722"/>
                  </a:cubicBezTo>
                  <a:cubicBezTo>
                    <a:pt x="66" y="722"/>
                    <a:pt x="66" y="722"/>
                    <a:pt x="66" y="723"/>
                  </a:cubicBezTo>
                  <a:cubicBezTo>
                    <a:pt x="66" y="723"/>
                    <a:pt x="66" y="723"/>
                    <a:pt x="66" y="723"/>
                  </a:cubicBezTo>
                  <a:cubicBezTo>
                    <a:pt x="66" y="723"/>
                    <a:pt x="66" y="724"/>
                    <a:pt x="65" y="724"/>
                  </a:cubicBezTo>
                  <a:cubicBezTo>
                    <a:pt x="65" y="724"/>
                    <a:pt x="65" y="724"/>
                    <a:pt x="65" y="724"/>
                  </a:cubicBezTo>
                  <a:cubicBezTo>
                    <a:pt x="65" y="725"/>
                    <a:pt x="65" y="725"/>
                    <a:pt x="65" y="725"/>
                  </a:cubicBezTo>
                  <a:cubicBezTo>
                    <a:pt x="65" y="725"/>
                    <a:pt x="64" y="725"/>
                    <a:pt x="64" y="725"/>
                  </a:cubicBezTo>
                  <a:cubicBezTo>
                    <a:pt x="64" y="725"/>
                    <a:pt x="64" y="725"/>
                    <a:pt x="64" y="726"/>
                  </a:cubicBezTo>
                  <a:cubicBezTo>
                    <a:pt x="64" y="726"/>
                    <a:pt x="64" y="726"/>
                    <a:pt x="64" y="727"/>
                  </a:cubicBezTo>
                  <a:cubicBezTo>
                    <a:pt x="64" y="727"/>
                    <a:pt x="64" y="727"/>
                    <a:pt x="63" y="727"/>
                  </a:cubicBezTo>
                  <a:cubicBezTo>
                    <a:pt x="63" y="728"/>
                    <a:pt x="63" y="728"/>
                    <a:pt x="63" y="728"/>
                  </a:cubicBezTo>
                  <a:cubicBezTo>
                    <a:pt x="63" y="728"/>
                    <a:pt x="63" y="728"/>
                    <a:pt x="63" y="728"/>
                  </a:cubicBezTo>
                  <a:cubicBezTo>
                    <a:pt x="63" y="728"/>
                    <a:pt x="63" y="729"/>
                    <a:pt x="63" y="729"/>
                  </a:cubicBezTo>
                  <a:cubicBezTo>
                    <a:pt x="63" y="729"/>
                    <a:pt x="63" y="730"/>
                    <a:pt x="62" y="730"/>
                  </a:cubicBezTo>
                  <a:cubicBezTo>
                    <a:pt x="62" y="730"/>
                    <a:pt x="62" y="730"/>
                    <a:pt x="62" y="730"/>
                  </a:cubicBezTo>
                  <a:cubicBezTo>
                    <a:pt x="62" y="730"/>
                    <a:pt x="62" y="730"/>
                    <a:pt x="62" y="730"/>
                  </a:cubicBezTo>
                  <a:cubicBezTo>
                    <a:pt x="62" y="731"/>
                    <a:pt x="61" y="731"/>
                    <a:pt x="61" y="731"/>
                  </a:cubicBezTo>
                  <a:cubicBezTo>
                    <a:pt x="61" y="731"/>
                    <a:pt x="61" y="731"/>
                    <a:pt x="61" y="732"/>
                  </a:cubicBezTo>
                  <a:cubicBezTo>
                    <a:pt x="61" y="732"/>
                    <a:pt x="61" y="733"/>
                    <a:pt x="61" y="733"/>
                  </a:cubicBezTo>
                  <a:cubicBezTo>
                    <a:pt x="61" y="733"/>
                    <a:pt x="60" y="733"/>
                    <a:pt x="60" y="733"/>
                  </a:cubicBezTo>
                  <a:cubicBezTo>
                    <a:pt x="60" y="734"/>
                    <a:pt x="60" y="734"/>
                    <a:pt x="60" y="734"/>
                  </a:cubicBezTo>
                  <a:cubicBezTo>
                    <a:pt x="60" y="734"/>
                    <a:pt x="60" y="734"/>
                    <a:pt x="60" y="734"/>
                  </a:cubicBezTo>
                  <a:cubicBezTo>
                    <a:pt x="60" y="734"/>
                    <a:pt x="60" y="735"/>
                    <a:pt x="60" y="735"/>
                  </a:cubicBezTo>
                  <a:cubicBezTo>
                    <a:pt x="60" y="735"/>
                    <a:pt x="59" y="735"/>
                    <a:pt x="59" y="735"/>
                  </a:cubicBezTo>
                  <a:cubicBezTo>
                    <a:pt x="59" y="736"/>
                    <a:pt x="59" y="736"/>
                    <a:pt x="59" y="736"/>
                  </a:cubicBezTo>
                  <a:cubicBezTo>
                    <a:pt x="59" y="736"/>
                    <a:pt x="59" y="736"/>
                    <a:pt x="58" y="737"/>
                  </a:cubicBezTo>
                  <a:cubicBezTo>
                    <a:pt x="58" y="737"/>
                    <a:pt x="58" y="737"/>
                    <a:pt x="58" y="737"/>
                  </a:cubicBezTo>
                  <a:cubicBezTo>
                    <a:pt x="58" y="737"/>
                    <a:pt x="58" y="737"/>
                    <a:pt x="58" y="737"/>
                  </a:cubicBezTo>
                  <a:cubicBezTo>
                    <a:pt x="58" y="737"/>
                    <a:pt x="58" y="738"/>
                    <a:pt x="58" y="738"/>
                  </a:cubicBezTo>
                  <a:cubicBezTo>
                    <a:pt x="58" y="738"/>
                    <a:pt x="57" y="739"/>
                    <a:pt x="57" y="739"/>
                  </a:cubicBezTo>
                  <a:cubicBezTo>
                    <a:pt x="57" y="739"/>
                    <a:pt x="57" y="739"/>
                    <a:pt x="57" y="740"/>
                  </a:cubicBezTo>
                  <a:cubicBezTo>
                    <a:pt x="57" y="740"/>
                    <a:pt x="57" y="740"/>
                    <a:pt x="57" y="740"/>
                  </a:cubicBezTo>
                  <a:cubicBezTo>
                    <a:pt x="57" y="740"/>
                    <a:pt x="56" y="740"/>
                    <a:pt x="56" y="741"/>
                  </a:cubicBezTo>
                  <a:cubicBezTo>
                    <a:pt x="56" y="741"/>
                    <a:pt x="56" y="741"/>
                    <a:pt x="56" y="741"/>
                  </a:cubicBezTo>
                  <a:cubicBezTo>
                    <a:pt x="56" y="742"/>
                    <a:pt x="56" y="742"/>
                    <a:pt x="55" y="742"/>
                  </a:cubicBezTo>
                  <a:cubicBezTo>
                    <a:pt x="55" y="742"/>
                    <a:pt x="55" y="742"/>
                    <a:pt x="55" y="742"/>
                  </a:cubicBezTo>
                  <a:cubicBezTo>
                    <a:pt x="55" y="743"/>
                    <a:pt x="55" y="743"/>
                    <a:pt x="55" y="743"/>
                  </a:cubicBezTo>
                  <a:cubicBezTo>
                    <a:pt x="55" y="743"/>
                    <a:pt x="55" y="743"/>
                    <a:pt x="55" y="743"/>
                  </a:cubicBezTo>
                  <a:cubicBezTo>
                    <a:pt x="55" y="744"/>
                    <a:pt x="54" y="744"/>
                    <a:pt x="54" y="744"/>
                  </a:cubicBezTo>
                  <a:cubicBezTo>
                    <a:pt x="117" y="796"/>
                    <a:pt x="147" y="857"/>
                    <a:pt x="154" y="926"/>
                  </a:cubicBezTo>
                  <a:cubicBezTo>
                    <a:pt x="155" y="927"/>
                    <a:pt x="155" y="928"/>
                    <a:pt x="155" y="929"/>
                  </a:cubicBezTo>
                  <a:cubicBezTo>
                    <a:pt x="155" y="930"/>
                    <a:pt x="155" y="930"/>
                    <a:pt x="155" y="931"/>
                  </a:cubicBezTo>
                  <a:cubicBezTo>
                    <a:pt x="155" y="931"/>
                    <a:pt x="155" y="932"/>
                    <a:pt x="155" y="932"/>
                  </a:cubicBezTo>
                  <a:cubicBezTo>
                    <a:pt x="155" y="933"/>
                    <a:pt x="155" y="933"/>
                    <a:pt x="155" y="933"/>
                  </a:cubicBezTo>
                  <a:cubicBezTo>
                    <a:pt x="155" y="933"/>
                    <a:pt x="155" y="934"/>
                    <a:pt x="155" y="934"/>
                  </a:cubicBezTo>
                  <a:cubicBezTo>
                    <a:pt x="155" y="934"/>
                    <a:pt x="155" y="935"/>
                    <a:pt x="155" y="936"/>
                  </a:cubicBezTo>
                  <a:cubicBezTo>
                    <a:pt x="155" y="936"/>
                    <a:pt x="155" y="936"/>
                    <a:pt x="155" y="936"/>
                  </a:cubicBezTo>
                  <a:cubicBezTo>
                    <a:pt x="155" y="937"/>
                    <a:pt x="155" y="937"/>
                    <a:pt x="155" y="937"/>
                  </a:cubicBezTo>
                  <a:cubicBezTo>
                    <a:pt x="155" y="937"/>
                    <a:pt x="155" y="938"/>
                    <a:pt x="155" y="939"/>
                  </a:cubicBezTo>
                  <a:cubicBezTo>
                    <a:pt x="155" y="939"/>
                    <a:pt x="155" y="940"/>
                    <a:pt x="155" y="940"/>
                  </a:cubicBezTo>
                  <a:cubicBezTo>
                    <a:pt x="155" y="940"/>
                    <a:pt x="155" y="940"/>
                    <a:pt x="155" y="940"/>
                  </a:cubicBezTo>
                  <a:cubicBezTo>
                    <a:pt x="155" y="941"/>
                    <a:pt x="155" y="942"/>
                    <a:pt x="156" y="943"/>
                  </a:cubicBezTo>
                  <a:cubicBezTo>
                    <a:pt x="156" y="943"/>
                    <a:pt x="156" y="943"/>
                    <a:pt x="156" y="943"/>
                  </a:cubicBezTo>
                  <a:cubicBezTo>
                    <a:pt x="156" y="944"/>
                    <a:pt x="156" y="945"/>
                    <a:pt x="156" y="946"/>
                  </a:cubicBezTo>
                  <a:cubicBezTo>
                    <a:pt x="156" y="946"/>
                    <a:pt x="156" y="946"/>
                    <a:pt x="156" y="947"/>
                  </a:cubicBezTo>
                  <a:cubicBezTo>
                    <a:pt x="156" y="950"/>
                    <a:pt x="156" y="953"/>
                    <a:pt x="156" y="957"/>
                  </a:cubicBezTo>
                  <a:cubicBezTo>
                    <a:pt x="156" y="957"/>
                    <a:pt x="156" y="957"/>
                    <a:pt x="156" y="957"/>
                  </a:cubicBezTo>
                  <a:cubicBezTo>
                    <a:pt x="156" y="958"/>
                    <a:pt x="156" y="959"/>
                    <a:pt x="156" y="960"/>
                  </a:cubicBezTo>
                  <a:cubicBezTo>
                    <a:pt x="156" y="961"/>
                    <a:pt x="156" y="962"/>
                    <a:pt x="156" y="964"/>
                  </a:cubicBezTo>
                  <a:cubicBezTo>
                    <a:pt x="156" y="964"/>
                    <a:pt x="156" y="964"/>
                    <a:pt x="156" y="964"/>
                  </a:cubicBezTo>
                  <a:cubicBezTo>
                    <a:pt x="156" y="965"/>
                    <a:pt x="156" y="966"/>
                    <a:pt x="156" y="967"/>
                  </a:cubicBezTo>
                  <a:cubicBezTo>
                    <a:pt x="156" y="967"/>
                    <a:pt x="156" y="967"/>
                    <a:pt x="156" y="967"/>
                  </a:cubicBezTo>
                  <a:cubicBezTo>
                    <a:pt x="156" y="967"/>
                    <a:pt x="156" y="968"/>
                    <a:pt x="156" y="968"/>
                  </a:cubicBezTo>
                  <a:cubicBezTo>
                    <a:pt x="156" y="969"/>
                    <a:pt x="156" y="969"/>
                    <a:pt x="156" y="970"/>
                  </a:cubicBezTo>
                  <a:cubicBezTo>
                    <a:pt x="156" y="970"/>
                    <a:pt x="156" y="970"/>
                    <a:pt x="156" y="971"/>
                  </a:cubicBezTo>
                  <a:cubicBezTo>
                    <a:pt x="156" y="971"/>
                    <a:pt x="156" y="973"/>
                    <a:pt x="156" y="973"/>
                  </a:cubicBezTo>
                  <a:cubicBezTo>
                    <a:pt x="156" y="974"/>
                    <a:pt x="156" y="974"/>
                    <a:pt x="156" y="974"/>
                  </a:cubicBezTo>
                  <a:cubicBezTo>
                    <a:pt x="156" y="974"/>
                    <a:pt x="156" y="974"/>
                    <a:pt x="156" y="974"/>
                  </a:cubicBezTo>
                  <a:cubicBezTo>
                    <a:pt x="156" y="975"/>
                    <a:pt x="156" y="976"/>
                    <a:pt x="155" y="977"/>
                  </a:cubicBezTo>
                  <a:cubicBezTo>
                    <a:pt x="155" y="977"/>
                    <a:pt x="155" y="977"/>
                    <a:pt x="155" y="977"/>
                  </a:cubicBezTo>
                  <a:cubicBezTo>
                    <a:pt x="155" y="978"/>
                    <a:pt x="155" y="978"/>
                    <a:pt x="155" y="978"/>
                  </a:cubicBezTo>
                  <a:cubicBezTo>
                    <a:pt x="155" y="978"/>
                    <a:pt x="155" y="979"/>
                    <a:pt x="155" y="979"/>
                  </a:cubicBezTo>
                  <a:cubicBezTo>
                    <a:pt x="155" y="980"/>
                    <a:pt x="155" y="980"/>
                    <a:pt x="155" y="981"/>
                  </a:cubicBezTo>
                  <a:cubicBezTo>
                    <a:pt x="155" y="983"/>
                    <a:pt x="155" y="985"/>
                    <a:pt x="155" y="988"/>
                  </a:cubicBezTo>
                  <a:cubicBezTo>
                    <a:pt x="155" y="988"/>
                    <a:pt x="155" y="988"/>
                    <a:pt x="155" y="988"/>
                  </a:cubicBezTo>
                  <a:cubicBezTo>
                    <a:pt x="155" y="988"/>
                    <a:pt x="155" y="988"/>
                    <a:pt x="155" y="988"/>
                  </a:cubicBezTo>
                  <a:cubicBezTo>
                    <a:pt x="155" y="991"/>
                    <a:pt x="154" y="993"/>
                    <a:pt x="154" y="995"/>
                  </a:cubicBezTo>
                  <a:cubicBezTo>
                    <a:pt x="154" y="996"/>
                    <a:pt x="154" y="996"/>
                    <a:pt x="154" y="996"/>
                  </a:cubicBezTo>
                  <a:cubicBezTo>
                    <a:pt x="177" y="979"/>
                    <a:pt x="197" y="958"/>
                    <a:pt x="211" y="934"/>
                  </a:cubicBezTo>
                  <a:cubicBezTo>
                    <a:pt x="318" y="1029"/>
                    <a:pt x="444" y="1006"/>
                    <a:pt x="576" y="888"/>
                  </a:cubicBezTo>
                  <a:cubicBezTo>
                    <a:pt x="574" y="894"/>
                    <a:pt x="573" y="901"/>
                    <a:pt x="572" y="908"/>
                  </a:cubicBezTo>
                  <a:cubicBezTo>
                    <a:pt x="636" y="853"/>
                    <a:pt x="710" y="828"/>
                    <a:pt x="796" y="835"/>
                  </a:cubicBezTo>
                  <a:cubicBezTo>
                    <a:pt x="827" y="786"/>
                    <a:pt x="873" y="775"/>
                    <a:pt x="925" y="796"/>
                  </a:cubicBezTo>
                  <a:cubicBezTo>
                    <a:pt x="953" y="744"/>
                    <a:pt x="996" y="716"/>
                    <a:pt x="1056" y="728"/>
                  </a:cubicBezTo>
                  <a:cubicBezTo>
                    <a:pt x="1086" y="659"/>
                    <a:pt x="1137" y="613"/>
                    <a:pt x="1210" y="594"/>
                  </a:cubicBezTo>
                  <a:cubicBezTo>
                    <a:pt x="1199" y="516"/>
                    <a:pt x="1218" y="457"/>
                    <a:pt x="1265" y="397"/>
                  </a:cubicBezTo>
                  <a:cubicBezTo>
                    <a:pt x="1246" y="346"/>
                    <a:pt x="1235" y="291"/>
                    <a:pt x="1257" y="232"/>
                  </a:cubicBezTo>
                  <a:cubicBezTo>
                    <a:pt x="1222" y="189"/>
                    <a:pt x="1226" y="143"/>
                    <a:pt x="1245" y="97"/>
                  </a:cubicBezTo>
                  <a:cubicBezTo>
                    <a:pt x="1206" y="74"/>
                    <a:pt x="1173" y="46"/>
                    <a:pt x="1163" y="0"/>
                  </a:cubicBezTo>
                  <a:cubicBezTo>
                    <a:pt x="1120" y="54"/>
                    <a:pt x="1151" y="80"/>
                    <a:pt x="1197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FD8C52D0-B2E3-4A4B-96F4-67DA70BB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338" y="1220788"/>
              <a:ext cx="3300413" cy="541338"/>
            </a:xfrm>
            <a:custGeom>
              <a:avLst/>
              <a:gdLst>
                <a:gd name="T0" fmla="*/ 143 w 1321"/>
                <a:gd name="T1" fmla="*/ 170 h 216"/>
                <a:gd name="T2" fmla="*/ 248 w 1321"/>
                <a:gd name="T3" fmla="*/ 172 h 216"/>
                <a:gd name="T4" fmla="*/ 333 w 1321"/>
                <a:gd name="T5" fmla="*/ 211 h 216"/>
                <a:gd name="T6" fmla="*/ 417 w 1321"/>
                <a:gd name="T7" fmla="*/ 198 h 216"/>
                <a:gd name="T8" fmla="*/ 511 w 1321"/>
                <a:gd name="T9" fmla="*/ 216 h 216"/>
                <a:gd name="T10" fmla="*/ 605 w 1321"/>
                <a:gd name="T11" fmla="*/ 183 h 216"/>
                <a:gd name="T12" fmla="*/ 701 w 1321"/>
                <a:gd name="T13" fmla="*/ 207 h 216"/>
                <a:gd name="T14" fmla="*/ 796 w 1321"/>
                <a:gd name="T15" fmla="*/ 171 h 216"/>
                <a:gd name="T16" fmla="*/ 900 w 1321"/>
                <a:gd name="T17" fmla="*/ 196 h 216"/>
                <a:gd name="T18" fmla="*/ 945 w 1321"/>
                <a:gd name="T19" fmla="*/ 164 h 216"/>
                <a:gd name="T20" fmla="*/ 1013 w 1321"/>
                <a:gd name="T21" fmla="*/ 159 h 216"/>
                <a:gd name="T22" fmla="*/ 1090 w 1321"/>
                <a:gd name="T23" fmla="*/ 112 h 216"/>
                <a:gd name="T24" fmla="*/ 1198 w 1321"/>
                <a:gd name="T25" fmla="*/ 127 h 216"/>
                <a:gd name="T26" fmla="*/ 1255 w 1321"/>
                <a:gd name="T27" fmla="*/ 76 h 216"/>
                <a:gd name="T28" fmla="*/ 1321 w 1321"/>
                <a:gd name="T29" fmla="*/ 57 h 216"/>
                <a:gd name="T30" fmla="*/ 1202 w 1321"/>
                <a:gd name="T31" fmla="*/ 67 h 216"/>
                <a:gd name="T32" fmla="*/ 1004 w 1321"/>
                <a:gd name="T33" fmla="*/ 85 h 216"/>
                <a:gd name="T34" fmla="*/ 854 w 1321"/>
                <a:gd name="T35" fmla="*/ 91 h 216"/>
                <a:gd name="T36" fmla="*/ 687 w 1321"/>
                <a:gd name="T37" fmla="*/ 108 h 216"/>
                <a:gd name="T38" fmla="*/ 533 w 1321"/>
                <a:gd name="T39" fmla="*/ 115 h 216"/>
                <a:gd name="T40" fmla="*/ 386 w 1321"/>
                <a:gd name="T41" fmla="*/ 115 h 216"/>
                <a:gd name="T42" fmla="*/ 206 w 1321"/>
                <a:gd name="T43" fmla="*/ 115 h 216"/>
                <a:gd name="T44" fmla="*/ 0 w 1321"/>
                <a:gd name="T45" fmla="*/ 85 h 216"/>
                <a:gd name="T46" fmla="*/ 80 w 1321"/>
                <a:gd name="T47" fmla="*/ 117 h 216"/>
                <a:gd name="T48" fmla="*/ 143 w 1321"/>
                <a:gd name="T49" fmla="*/ 17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1" h="216">
                  <a:moveTo>
                    <a:pt x="143" y="170"/>
                  </a:moveTo>
                  <a:cubicBezTo>
                    <a:pt x="180" y="168"/>
                    <a:pt x="216" y="167"/>
                    <a:pt x="248" y="172"/>
                  </a:cubicBezTo>
                  <a:cubicBezTo>
                    <a:pt x="282" y="177"/>
                    <a:pt x="311" y="189"/>
                    <a:pt x="333" y="211"/>
                  </a:cubicBezTo>
                  <a:cubicBezTo>
                    <a:pt x="360" y="204"/>
                    <a:pt x="388" y="198"/>
                    <a:pt x="417" y="198"/>
                  </a:cubicBezTo>
                  <a:cubicBezTo>
                    <a:pt x="448" y="198"/>
                    <a:pt x="478" y="203"/>
                    <a:pt x="511" y="216"/>
                  </a:cubicBezTo>
                  <a:cubicBezTo>
                    <a:pt x="542" y="198"/>
                    <a:pt x="573" y="186"/>
                    <a:pt x="605" y="183"/>
                  </a:cubicBezTo>
                  <a:cubicBezTo>
                    <a:pt x="637" y="180"/>
                    <a:pt x="669" y="187"/>
                    <a:pt x="701" y="207"/>
                  </a:cubicBezTo>
                  <a:cubicBezTo>
                    <a:pt x="730" y="182"/>
                    <a:pt x="762" y="171"/>
                    <a:pt x="796" y="171"/>
                  </a:cubicBezTo>
                  <a:cubicBezTo>
                    <a:pt x="829" y="171"/>
                    <a:pt x="864" y="180"/>
                    <a:pt x="900" y="196"/>
                  </a:cubicBezTo>
                  <a:cubicBezTo>
                    <a:pt x="913" y="183"/>
                    <a:pt x="928" y="171"/>
                    <a:pt x="945" y="164"/>
                  </a:cubicBezTo>
                  <a:cubicBezTo>
                    <a:pt x="965" y="155"/>
                    <a:pt x="987" y="152"/>
                    <a:pt x="1013" y="159"/>
                  </a:cubicBezTo>
                  <a:cubicBezTo>
                    <a:pt x="1032" y="133"/>
                    <a:pt x="1058" y="118"/>
                    <a:pt x="1090" y="112"/>
                  </a:cubicBezTo>
                  <a:cubicBezTo>
                    <a:pt x="1120" y="108"/>
                    <a:pt x="1156" y="112"/>
                    <a:pt x="1198" y="127"/>
                  </a:cubicBezTo>
                  <a:cubicBezTo>
                    <a:pt x="1212" y="104"/>
                    <a:pt x="1232" y="88"/>
                    <a:pt x="1255" y="76"/>
                  </a:cubicBezTo>
                  <a:cubicBezTo>
                    <a:pt x="1275" y="67"/>
                    <a:pt x="1297" y="61"/>
                    <a:pt x="1321" y="57"/>
                  </a:cubicBezTo>
                  <a:cubicBezTo>
                    <a:pt x="1283" y="43"/>
                    <a:pt x="1237" y="44"/>
                    <a:pt x="1202" y="67"/>
                  </a:cubicBezTo>
                  <a:cubicBezTo>
                    <a:pt x="1130" y="0"/>
                    <a:pt x="1065" y="13"/>
                    <a:pt x="1004" y="85"/>
                  </a:cubicBezTo>
                  <a:cubicBezTo>
                    <a:pt x="957" y="56"/>
                    <a:pt x="908" y="36"/>
                    <a:pt x="854" y="91"/>
                  </a:cubicBezTo>
                  <a:cubicBezTo>
                    <a:pt x="791" y="73"/>
                    <a:pt x="732" y="68"/>
                    <a:pt x="687" y="108"/>
                  </a:cubicBezTo>
                  <a:cubicBezTo>
                    <a:pt x="639" y="91"/>
                    <a:pt x="590" y="85"/>
                    <a:pt x="533" y="115"/>
                  </a:cubicBezTo>
                  <a:cubicBezTo>
                    <a:pt x="495" y="88"/>
                    <a:pt x="449" y="81"/>
                    <a:pt x="386" y="115"/>
                  </a:cubicBezTo>
                  <a:cubicBezTo>
                    <a:pt x="331" y="74"/>
                    <a:pt x="273" y="52"/>
                    <a:pt x="206" y="115"/>
                  </a:cubicBezTo>
                  <a:cubicBezTo>
                    <a:pt x="143" y="59"/>
                    <a:pt x="76" y="40"/>
                    <a:pt x="0" y="85"/>
                  </a:cubicBezTo>
                  <a:cubicBezTo>
                    <a:pt x="30" y="93"/>
                    <a:pt x="56" y="104"/>
                    <a:pt x="80" y="117"/>
                  </a:cubicBezTo>
                  <a:cubicBezTo>
                    <a:pt x="105" y="132"/>
                    <a:pt x="126" y="150"/>
                    <a:pt x="143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2" name="Freeform 7">
              <a:extLst>
                <a:ext uri="{FF2B5EF4-FFF2-40B4-BE49-F238E27FC236}">
                  <a16:creationId xmlns:a16="http://schemas.microsoft.com/office/drawing/2014/main" id="{1AF62D7E-1F3A-4D33-B8FB-F8049A9D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2189163"/>
              <a:ext cx="2514600" cy="1047750"/>
            </a:xfrm>
            <a:custGeom>
              <a:avLst/>
              <a:gdLst>
                <a:gd name="T0" fmla="*/ 885 w 1006"/>
                <a:gd name="T1" fmla="*/ 292 h 419"/>
                <a:gd name="T2" fmla="*/ 762 w 1006"/>
                <a:gd name="T3" fmla="*/ 349 h 419"/>
                <a:gd name="T4" fmla="*/ 617 w 1006"/>
                <a:gd name="T5" fmla="*/ 378 h 419"/>
                <a:gd name="T6" fmla="*/ 610 w 1006"/>
                <a:gd name="T7" fmla="*/ 375 h 419"/>
                <a:gd name="T8" fmla="*/ 639 w 1006"/>
                <a:gd name="T9" fmla="*/ 281 h 419"/>
                <a:gd name="T10" fmla="*/ 617 w 1006"/>
                <a:gd name="T11" fmla="*/ 102 h 419"/>
                <a:gd name="T12" fmla="*/ 599 w 1006"/>
                <a:gd name="T13" fmla="*/ 102 h 419"/>
                <a:gd name="T14" fmla="*/ 599 w 1006"/>
                <a:gd name="T15" fmla="*/ 120 h 419"/>
                <a:gd name="T16" fmla="*/ 617 w 1006"/>
                <a:gd name="T17" fmla="*/ 267 h 419"/>
                <a:gd name="T18" fmla="*/ 582 w 1006"/>
                <a:gd name="T19" fmla="*/ 357 h 419"/>
                <a:gd name="T20" fmla="*/ 522 w 1006"/>
                <a:gd name="T21" fmla="*/ 292 h 419"/>
                <a:gd name="T22" fmla="*/ 521 w 1006"/>
                <a:gd name="T23" fmla="*/ 292 h 419"/>
                <a:gd name="T24" fmla="*/ 516 w 1006"/>
                <a:gd name="T25" fmla="*/ 286 h 419"/>
                <a:gd name="T26" fmla="*/ 564 w 1006"/>
                <a:gd name="T27" fmla="*/ 207 h 419"/>
                <a:gd name="T28" fmla="*/ 552 w 1006"/>
                <a:gd name="T29" fmla="*/ 193 h 419"/>
                <a:gd name="T30" fmla="*/ 538 w 1006"/>
                <a:gd name="T31" fmla="*/ 205 h 419"/>
                <a:gd name="T32" fmla="*/ 496 w 1006"/>
                <a:gd name="T33" fmla="*/ 266 h 419"/>
                <a:gd name="T34" fmla="*/ 315 w 1006"/>
                <a:gd name="T35" fmla="*/ 223 h 419"/>
                <a:gd name="T36" fmla="*/ 328 w 1006"/>
                <a:gd name="T37" fmla="*/ 114 h 419"/>
                <a:gd name="T38" fmla="*/ 311 w 1006"/>
                <a:gd name="T39" fmla="*/ 108 h 419"/>
                <a:gd name="T40" fmla="*/ 305 w 1006"/>
                <a:gd name="T41" fmla="*/ 125 h 419"/>
                <a:gd name="T42" fmla="*/ 257 w 1006"/>
                <a:gd name="T43" fmla="*/ 259 h 419"/>
                <a:gd name="T44" fmla="*/ 109 w 1006"/>
                <a:gd name="T45" fmla="*/ 252 h 419"/>
                <a:gd name="T46" fmla="*/ 21 w 1006"/>
                <a:gd name="T47" fmla="*/ 3 h 419"/>
                <a:gd name="T48" fmla="*/ 4 w 1006"/>
                <a:gd name="T49" fmla="*/ 9 h 419"/>
                <a:gd name="T50" fmla="*/ 9 w 1006"/>
                <a:gd name="T51" fmla="*/ 26 h 419"/>
                <a:gd name="T52" fmla="*/ 85 w 1006"/>
                <a:gd name="T53" fmla="*/ 240 h 419"/>
                <a:gd name="T54" fmla="*/ 23 w 1006"/>
                <a:gd name="T55" fmla="*/ 267 h 419"/>
                <a:gd name="T56" fmla="*/ 28 w 1006"/>
                <a:gd name="T57" fmla="*/ 285 h 419"/>
                <a:gd name="T58" fmla="*/ 46 w 1006"/>
                <a:gd name="T59" fmla="*/ 280 h 419"/>
                <a:gd name="T60" fmla="*/ 88 w 1006"/>
                <a:gd name="T61" fmla="*/ 267 h 419"/>
                <a:gd name="T62" fmla="*/ 276 w 1006"/>
                <a:gd name="T63" fmla="*/ 278 h 419"/>
                <a:gd name="T64" fmla="*/ 501 w 1006"/>
                <a:gd name="T65" fmla="*/ 308 h 419"/>
                <a:gd name="T66" fmla="*/ 608 w 1006"/>
                <a:gd name="T67" fmla="*/ 402 h 419"/>
                <a:gd name="T68" fmla="*/ 776 w 1006"/>
                <a:gd name="T69" fmla="*/ 371 h 419"/>
                <a:gd name="T70" fmla="*/ 777 w 1006"/>
                <a:gd name="T71" fmla="*/ 370 h 419"/>
                <a:gd name="T72" fmla="*/ 889 w 1006"/>
                <a:gd name="T73" fmla="*/ 317 h 419"/>
                <a:gd name="T74" fmla="*/ 981 w 1006"/>
                <a:gd name="T75" fmla="*/ 356 h 419"/>
                <a:gd name="T76" fmla="*/ 1000 w 1006"/>
                <a:gd name="T77" fmla="*/ 358 h 419"/>
                <a:gd name="T78" fmla="*/ 1001 w 1006"/>
                <a:gd name="T79" fmla="*/ 339 h 419"/>
                <a:gd name="T80" fmla="*/ 885 w 1006"/>
                <a:gd name="T81" fmla="*/ 29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6" h="419">
                  <a:moveTo>
                    <a:pt x="885" y="292"/>
                  </a:moveTo>
                  <a:cubicBezTo>
                    <a:pt x="846" y="297"/>
                    <a:pt x="804" y="319"/>
                    <a:pt x="762" y="349"/>
                  </a:cubicBezTo>
                  <a:cubicBezTo>
                    <a:pt x="700" y="388"/>
                    <a:pt x="654" y="392"/>
                    <a:pt x="617" y="378"/>
                  </a:cubicBezTo>
                  <a:cubicBezTo>
                    <a:pt x="615" y="377"/>
                    <a:pt x="612" y="376"/>
                    <a:pt x="610" y="375"/>
                  </a:cubicBezTo>
                  <a:cubicBezTo>
                    <a:pt x="602" y="337"/>
                    <a:pt x="620" y="309"/>
                    <a:pt x="639" y="281"/>
                  </a:cubicBezTo>
                  <a:cubicBezTo>
                    <a:pt x="671" y="231"/>
                    <a:pt x="701" y="183"/>
                    <a:pt x="617" y="102"/>
                  </a:cubicBezTo>
                  <a:cubicBezTo>
                    <a:pt x="612" y="96"/>
                    <a:pt x="604" y="97"/>
                    <a:pt x="599" y="102"/>
                  </a:cubicBezTo>
                  <a:cubicBezTo>
                    <a:pt x="594" y="107"/>
                    <a:pt x="594" y="115"/>
                    <a:pt x="599" y="120"/>
                  </a:cubicBezTo>
                  <a:cubicBezTo>
                    <a:pt x="668" y="187"/>
                    <a:pt x="643" y="226"/>
                    <a:pt x="617" y="267"/>
                  </a:cubicBezTo>
                  <a:cubicBezTo>
                    <a:pt x="599" y="294"/>
                    <a:pt x="582" y="321"/>
                    <a:pt x="582" y="357"/>
                  </a:cubicBezTo>
                  <a:cubicBezTo>
                    <a:pt x="560" y="340"/>
                    <a:pt x="541" y="316"/>
                    <a:pt x="522" y="292"/>
                  </a:cubicBezTo>
                  <a:cubicBezTo>
                    <a:pt x="522" y="292"/>
                    <a:pt x="521" y="292"/>
                    <a:pt x="521" y="292"/>
                  </a:cubicBezTo>
                  <a:cubicBezTo>
                    <a:pt x="519" y="290"/>
                    <a:pt x="518" y="288"/>
                    <a:pt x="516" y="286"/>
                  </a:cubicBezTo>
                  <a:cubicBezTo>
                    <a:pt x="559" y="268"/>
                    <a:pt x="564" y="207"/>
                    <a:pt x="564" y="207"/>
                  </a:cubicBezTo>
                  <a:cubicBezTo>
                    <a:pt x="564" y="200"/>
                    <a:pt x="559" y="194"/>
                    <a:pt x="552" y="193"/>
                  </a:cubicBezTo>
                  <a:cubicBezTo>
                    <a:pt x="545" y="193"/>
                    <a:pt x="539" y="198"/>
                    <a:pt x="538" y="205"/>
                  </a:cubicBezTo>
                  <a:cubicBezTo>
                    <a:pt x="538" y="205"/>
                    <a:pt x="533" y="260"/>
                    <a:pt x="496" y="266"/>
                  </a:cubicBezTo>
                  <a:cubicBezTo>
                    <a:pt x="420" y="193"/>
                    <a:pt x="363" y="198"/>
                    <a:pt x="315" y="223"/>
                  </a:cubicBezTo>
                  <a:cubicBezTo>
                    <a:pt x="350" y="156"/>
                    <a:pt x="328" y="114"/>
                    <a:pt x="328" y="114"/>
                  </a:cubicBezTo>
                  <a:cubicBezTo>
                    <a:pt x="324" y="107"/>
                    <a:pt x="317" y="105"/>
                    <a:pt x="311" y="108"/>
                  </a:cubicBezTo>
                  <a:cubicBezTo>
                    <a:pt x="304" y="111"/>
                    <a:pt x="302" y="118"/>
                    <a:pt x="305" y="125"/>
                  </a:cubicBezTo>
                  <a:cubicBezTo>
                    <a:pt x="305" y="125"/>
                    <a:pt x="331" y="176"/>
                    <a:pt x="257" y="259"/>
                  </a:cubicBezTo>
                  <a:cubicBezTo>
                    <a:pt x="211" y="292"/>
                    <a:pt x="167" y="320"/>
                    <a:pt x="109" y="252"/>
                  </a:cubicBezTo>
                  <a:cubicBezTo>
                    <a:pt x="144" y="66"/>
                    <a:pt x="21" y="4"/>
                    <a:pt x="21" y="3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5"/>
                    <a:pt x="2" y="23"/>
                    <a:pt x="9" y="26"/>
                  </a:cubicBezTo>
                  <a:cubicBezTo>
                    <a:pt x="9" y="27"/>
                    <a:pt x="113" y="79"/>
                    <a:pt x="85" y="240"/>
                  </a:cubicBezTo>
                  <a:cubicBezTo>
                    <a:pt x="43" y="235"/>
                    <a:pt x="24" y="267"/>
                    <a:pt x="23" y="267"/>
                  </a:cubicBezTo>
                  <a:cubicBezTo>
                    <a:pt x="20" y="273"/>
                    <a:pt x="22" y="281"/>
                    <a:pt x="28" y="285"/>
                  </a:cubicBezTo>
                  <a:cubicBezTo>
                    <a:pt x="34" y="288"/>
                    <a:pt x="42" y="286"/>
                    <a:pt x="46" y="280"/>
                  </a:cubicBezTo>
                  <a:cubicBezTo>
                    <a:pt x="46" y="280"/>
                    <a:pt x="58" y="260"/>
                    <a:pt x="88" y="267"/>
                  </a:cubicBezTo>
                  <a:cubicBezTo>
                    <a:pt x="164" y="357"/>
                    <a:pt x="217" y="319"/>
                    <a:pt x="276" y="278"/>
                  </a:cubicBezTo>
                  <a:cubicBezTo>
                    <a:pt x="333" y="237"/>
                    <a:pt x="397" y="192"/>
                    <a:pt x="501" y="308"/>
                  </a:cubicBezTo>
                  <a:cubicBezTo>
                    <a:pt x="533" y="348"/>
                    <a:pt x="565" y="385"/>
                    <a:pt x="608" y="402"/>
                  </a:cubicBezTo>
                  <a:cubicBezTo>
                    <a:pt x="652" y="419"/>
                    <a:pt x="705" y="415"/>
                    <a:pt x="776" y="371"/>
                  </a:cubicBezTo>
                  <a:cubicBezTo>
                    <a:pt x="776" y="371"/>
                    <a:pt x="776" y="371"/>
                    <a:pt x="777" y="370"/>
                  </a:cubicBezTo>
                  <a:cubicBezTo>
                    <a:pt x="816" y="342"/>
                    <a:pt x="854" y="322"/>
                    <a:pt x="889" y="317"/>
                  </a:cubicBezTo>
                  <a:cubicBezTo>
                    <a:pt x="922" y="313"/>
                    <a:pt x="953" y="323"/>
                    <a:pt x="981" y="356"/>
                  </a:cubicBezTo>
                  <a:cubicBezTo>
                    <a:pt x="986" y="362"/>
                    <a:pt x="994" y="362"/>
                    <a:pt x="1000" y="358"/>
                  </a:cubicBezTo>
                  <a:cubicBezTo>
                    <a:pt x="1005" y="353"/>
                    <a:pt x="1006" y="345"/>
                    <a:pt x="1001" y="339"/>
                  </a:cubicBezTo>
                  <a:cubicBezTo>
                    <a:pt x="966" y="298"/>
                    <a:pt x="927" y="286"/>
                    <a:pt x="885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E39E0C8E-B904-47F2-AB13-D070F6F1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079750"/>
              <a:ext cx="2016125" cy="528638"/>
            </a:xfrm>
            <a:custGeom>
              <a:avLst/>
              <a:gdLst>
                <a:gd name="T0" fmla="*/ 794 w 807"/>
                <a:gd name="T1" fmla="*/ 10 h 212"/>
                <a:gd name="T2" fmla="*/ 781 w 807"/>
                <a:gd name="T3" fmla="*/ 23 h 212"/>
                <a:gd name="T4" fmla="*/ 742 w 807"/>
                <a:gd name="T5" fmla="*/ 91 h 212"/>
                <a:gd name="T6" fmla="*/ 622 w 807"/>
                <a:gd name="T7" fmla="*/ 136 h 212"/>
                <a:gd name="T8" fmla="*/ 466 w 807"/>
                <a:gd name="T9" fmla="*/ 105 h 212"/>
                <a:gd name="T10" fmla="*/ 461 w 807"/>
                <a:gd name="T11" fmla="*/ 59 h 212"/>
                <a:gd name="T12" fmla="*/ 421 w 807"/>
                <a:gd name="T13" fmla="*/ 15 h 212"/>
                <a:gd name="T14" fmla="*/ 362 w 807"/>
                <a:gd name="T15" fmla="*/ 1 h 212"/>
                <a:gd name="T16" fmla="*/ 251 w 807"/>
                <a:gd name="T17" fmla="*/ 35 h 212"/>
                <a:gd name="T18" fmla="*/ 186 w 807"/>
                <a:gd name="T19" fmla="*/ 78 h 212"/>
                <a:gd name="T20" fmla="*/ 119 w 807"/>
                <a:gd name="T21" fmla="*/ 66 h 212"/>
                <a:gd name="T22" fmla="*/ 60 w 807"/>
                <a:gd name="T23" fmla="*/ 49 h 212"/>
                <a:gd name="T24" fmla="*/ 6 w 807"/>
                <a:gd name="T25" fmla="*/ 77 h 212"/>
                <a:gd name="T26" fmla="*/ 4 w 807"/>
                <a:gd name="T27" fmla="*/ 95 h 212"/>
                <a:gd name="T28" fmla="*/ 22 w 807"/>
                <a:gd name="T29" fmla="*/ 96 h 212"/>
                <a:gd name="T30" fmla="*/ 64 w 807"/>
                <a:gd name="T31" fmla="*/ 75 h 212"/>
                <a:gd name="T32" fmla="*/ 104 w 807"/>
                <a:gd name="T33" fmla="*/ 86 h 212"/>
                <a:gd name="T34" fmla="*/ 105 w 807"/>
                <a:gd name="T35" fmla="*/ 87 h 212"/>
                <a:gd name="T36" fmla="*/ 193 w 807"/>
                <a:gd name="T37" fmla="*/ 102 h 212"/>
                <a:gd name="T38" fmla="*/ 269 w 807"/>
                <a:gd name="T39" fmla="*/ 53 h 212"/>
                <a:gd name="T40" fmla="*/ 362 w 807"/>
                <a:gd name="T41" fmla="*/ 27 h 212"/>
                <a:gd name="T42" fmla="*/ 409 w 807"/>
                <a:gd name="T43" fmla="*/ 38 h 212"/>
                <a:gd name="T44" fmla="*/ 437 w 807"/>
                <a:gd name="T45" fmla="*/ 68 h 212"/>
                <a:gd name="T46" fmla="*/ 438 w 807"/>
                <a:gd name="T47" fmla="*/ 120 h 212"/>
                <a:gd name="T48" fmla="*/ 438 w 807"/>
                <a:gd name="T49" fmla="*/ 122 h 212"/>
                <a:gd name="T50" fmla="*/ 427 w 807"/>
                <a:gd name="T51" fmla="*/ 155 h 212"/>
                <a:gd name="T52" fmla="*/ 435 w 807"/>
                <a:gd name="T53" fmla="*/ 172 h 212"/>
                <a:gd name="T54" fmla="*/ 451 w 807"/>
                <a:gd name="T55" fmla="*/ 165 h 212"/>
                <a:gd name="T56" fmla="*/ 462 w 807"/>
                <a:gd name="T57" fmla="*/ 134 h 212"/>
                <a:gd name="T58" fmla="*/ 624 w 807"/>
                <a:gd name="T59" fmla="*/ 201 h 212"/>
                <a:gd name="T60" fmla="*/ 639 w 807"/>
                <a:gd name="T61" fmla="*/ 210 h 212"/>
                <a:gd name="T62" fmla="*/ 649 w 807"/>
                <a:gd name="T63" fmla="*/ 195 h 212"/>
                <a:gd name="T64" fmla="*/ 636 w 807"/>
                <a:gd name="T65" fmla="*/ 158 h 212"/>
                <a:gd name="T66" fmla="*/ 771 w 807"/>
                <a:gd name="T67" fmla="*/ 126 h 212"/>
                <a:gd name="T68" fmla="*/ 788 w 807"/>
                <a:gd name="T69" fmla="*/ 119 h 212"/>
                <a:gd name="T70" fmla="*/ 781 w 807"/>
                <a:gd name="T71" fmla="*/ 102 h 212"/>
                <a:gd name="T72" fmla="*/ 778 w 807"/>
                <a:gd name="T73" fmla="*/ 101 h 212"/>
                <a:gd name="T74" fmla="*/ 807 w 807"/>
                <a:gd name="T75" fmla="*/ 24 h 212"/>
                <a:gd name="T76" fmla="*/ 794 w 807"/>
                <a:gd name="T77" fmla="*/ 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7" h="212">
                  <a:moveTo>
                    <a:pt x="794" y="10"/>
                  </a:moveTo>
                  <a:cubicBezTo>
                    <a:pt x="787" y="10"/>
                    <a:pt x="781" y="16"/>
                    <a:pt x="781" y="23"/>
                  </a:cubicBezTo>
                  <a:cubicBezTo>
                    <a:pt x="781" y="23"/>
                    <a:pt x="780" y="86"/>
                    <a:pt x="742" y="91"/>
                  </a:cubicBezTo>
                  <a:cubicBezTo>
                    <a:pt x="686" y="84"/>
                    <a:pt x="642" y="117"/>
                    <a:pt x="622" y="136"/>
                  </a:cubicBezTo>
                  <a:cubicBezTo>
                    <a:pt x="578" y="81"/>
                    <a:pt x="503" y="94"/>
                    <a:pt x="466" y="105"/>
                  </a:cubicBezTo>
                  <a:cubicBezTo>
                    <a:pt x="468" y="87"/>
                    <a:pt x="466" y="72"/>
                    <a:pt x="461" y="59"/>
                  </a:cubicBezTo>
                  <a:cubicBezTo>
                    <a:pt x="453" y="39"/>
                    <a:pt x="439" y="24"/>
                    <a:pt x="421" y="15"/>
                  </a:cubicBezTo>
                  <a:cubicBezTo>
                    <a:pt x="403" y="6"/>
                    <a:pt x="383" y="2"/>
                    <a:pt x="362" y="1"/>
                  </a:cubicBezTo>
                  <a:cubicBezTo>
                    <a:pt x="318" y="0"/>
                    <a:pt x="271" y="15"/>
                    <a:pt x="251" y="35"/>
                  </a:cubicBezTo>
                  <a:cubicBezTo>
                    <a:pt x="230" y="55"/>
                    <a:pt x="208" y="71"/>
                    <a:pt x="186" y="78"/>
                  </a:cubicBezTo>
                  <a:cubicBezTo>
                    <a:pt x="165" y="84"/>
                    <a:pt x="143" y="81"/>
                    <a:pt x="119" y="66"/>
                  </a:cubicBezTo>
                  <a:cubicBezTo>
                    <a:pt x="99" y="50"/>
                    <a:pt x="79" y="46"/>
                    <a:pt x="60" y="49"/>
                  </a:cubicBezTo>
                  <a:cubicBezTo>
                    <a:pt x="41" y="52"/>
                    <a:pt x="24" y="63"/>
                    <a:pt x="6" y="77"/>
                  </a:cubicBezTo>
                  <a:cubicBezTo>
                    <a:pt x="1" y="81"/>
                    <a:pt x="0" y="89"/>
                    <a:pt x="4" y="95"/>
                  </a:cubicBezTo>
                  <a:cubicBezTo>
                    <a:pt x="9" y="100"/>
                    <a:pt x="17" y="101"/>
                    <a:pt x="22" y="96"/>
                  </a:cubicBezTo>
                  <a:cubicBezTo>
                    <a:pt x="37" y="85"/>
                    <a:pt x="51" y="77"/>
                    <a:pt x="64" y="75"/>
                  </a:cubicBezTo>
                  <a:cubicBezTo>
                    <a:pt x="77" y="72"/>
                    <a:pt x="90" y="75"/>
                    <a:pt x="104" y="86"/>
                  </a:cubicBezTo>
                  <a:cubicBezTo>
                    <a:pt x="104" y="87"/>
                    <a:pt x="104" y="87"/>
                    <a:pt x="105" y="87"/>
                  </a:cubicBezTo>
                  <a:cubicBezTo>
                    <a:pt x="135" y="107"/>
                    <a:pt x="165" y="110"/>
                    <a:pt x="193" y="102"/>
                  </a:cubicBezTo>
                  <a:cubicBezTo>
                    <a:pt x="220" y="95"/>
                    <a:pt x="245" y="77"/>
                    <a:pt x="269" y="53"/>
                  </a:cubicBezTo>
                  <a:cubicBezTo>
                    <a:pt x="285" y="38"/>
                    <a:pt x="324" y="26"/>
                    <a:pt x="362" y="27"/>
                  </a:cubicBezTo>
                  <a:cubicBezTo>
                    <a:pt x="379" y="28"/>
                    <a:pt x="395" y="31"/>
                    <a:pt x="409" y="38"/>
                  </a:cubicBezTo>
                  <a:cubicBezTo>
                    <a:pt x="422" y="45"/>
                    <a:pt x="432" y="54"/>
                    <a:pt x="437" y="68"/>
                  </a:cubicBezTo>
                  <a:cubicBezTo>
                    <a:pt x="442" y="81"/>
                    <a:pt x="443" y="99"/>
                    <a:pt x="438" y="120"/>
                  </a:cubicBezTo>
                  <a:cubicBezTo>
                    <a:pt x="438" y="121"/>
                    <a:pt x="438" y="122"/>
                    <a:pt x="438" y="122"/>
                  </a:cubicBezTo>
                  <a:cubicBezTo>
                    <a:pt x="436" y="132"/>
                    <a:pt x="432" y="143"/>
                    <a:pt x="427" y="155"/>
                  </a:cubicBezTo>
                  <a:cubicBezTo>
                    <a:pt x="425" y="162"/>
                    <a:pt x="428" y="169"/>
                    <a:pt x="435" y="172"/>
                  </a:cubicBezTo>
                  <a:cubicBezTo>
                    <a:pt x="441" y="175"/>
                    <a:pt x="448" y="171"/>
                    <a:pt x="451" y="165"/>
                  </a:cubicBezTo>
                  <a:cubicBezTo>
                    <a:pt x="456" y="154"/>
                    <a:pt x="459" y="143"/>
                    <a:pt x="462" y="134"/>
                  </a:cubicBezTo>
                  <a:cubicBezTo>
                    <a:pt x="488" y="124"/>
                    <a:pt x="597" y="91"/>
                    <a:pt x="624" y="201"/>
                  </a:cubicBezTo>
                  <a:cubicBezTo>
                    <a:pt x="625" y="207"/>
                    <a:pt x="633" y="212"/>
                    <a:pt x="639" y="210"/>
                  </a:cubicBezTo>
                  <a:cubicBezTo>
                    <a:pt x="646" y="208"/>
                    <a:pt x="651" y="201"/>
                    <a:pt x="649" y="195"/>
                  </a:cubicBezTo>
                  <a:cubicBezTo>
                    <a:pt x="645" y="181"/>
                    <a:pt x="641" y="169"/>
                    <a:pt x="636" y="158"/>
                  </a:cubicBezTo>
                  <a:cubicBezTo>
                    <a:pt x="653" y="141"/>
                    <a:pt x="705" y="96"/>
                    <a:pt x="771" y="126"/>
                  </a:cubicBezTo>
                  <a:cubicBezTo>
                    <a:pt x="778" y="128"/>
                    <a:pt x="785" y="125"/>
                    <a:pt x="788" y="119"/>
                  </a:cubicBezTo>
                  <a:cubicBezTo>
                    <a:pt x="791" y="113"/>
                    <a:pt x="788" y="105"/>
                    <a:pt x="781" y="102"/>
                  </a:cubicBezTo>
                  <a:cubicBezTo>
                    <a:pt x="781" y="102"/>
                    <a:pt x="779" y="101"/>
                    <a:pt x="778" y="101"/>
                  </a:cubicBezTo>
                  <a:cubicBezTo>
                    <a:pt x="806" y="74"/>
                    <a:pt x="807" y="24"/>
                    <a:pt x="807" y="24"/>
                  </a:cubicBezTo>
                  <a:cubicBezTo>
                    <a:pt x="807" y="17"/>
                    <a:pt x="802" y="11"/>
                    <a:pt x="79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9D7FB79B-7836-46B8-9D50-6D4CA7E6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1438275"/>
              <a:ext cx="4056063" cy="4140200"/>
            </a:xfrm>
            <a:custGeom>
              <a:avLst/>
              <a:gdLst>
                <a:gd name="T0" fmla="*/ 1022 w 1624"/>
                <a:gd name="T1" fmla="*/ 120 h 1656"/>
                <a:gd name="T2" fmla="*/ 288 w 1624"/>
                <a:gd name="T3" fmla="*/ 62 h 1656"/>
                <a:gd name="T4" fmla="*/ 313 w 1624"/>
                <a:gd name="T5" fmla="*/ 1204 h 1656"/>
                <a:gd name="T6" fmla="*/ 315 w 1624"/>
                <a:gd name="T7" fmla="*/ 1189 h 1656"/>
                <a:gd name="T8" fmla="*/ 316 w 1624"/>
                <a:gd name="T9" fmla="*/ 1172 h 1656"/>
                <a:gd name="T10" fmla="*/ 317 w 1624"/>
                <a:gd name="T11" fmla="*/ 1159 h 1656"/>
                <a:gd name="T12" fmla="*/ 317 w 1624"/>
                <a:gd name="T13" fmla="*/ 1140 h 1656"/>
                <a:gd name="T14" fmla="*/ 316 w 1624"/>
                <a:gd name="T15" fmla="*/ 1124 h 1656"/>
                <a:gd name="T16" fmla="*/ 248 w 1624"/>
                <a:gd name="T17" fmla="*/ 831 h 1656"/>
                <a:gd name="T18" fmla="*/ 232 w 1624"/>
                <a:gd name="T19" fmla="*/ 793 h 1656"/>
                <a:gd name="T20" fmla="*/ 228 w 1624"/>
                <a:gd name="T21" fmla="*/ 789 h 1656"/>
                <a:gd name="T22" fmla="*/ 223 w 1624"/>
                <a:gd name="T23" fmla="*/ 786 h 1656"/>
                <a:gd name="T24" fmla="*/ 220 w 1624"/>
                <a:gd name="T25" fmla="*/ 783 h 1656"/>
                <a:gd name="T26" fmla="*/ 214 w 1624"/>
                <a:gd name="T27" fmla="*/ 779 h 1656"/>
                <a:gd name="T28" fmla="*/ 205 w 1624"/>
                <a:gd name="T29" fmla="*/ 751 h 1656"/>
                <a:gd name="T30" fmla="*/ 207 w 1624"/>
                <a:gd name="T31" fmla="*/ 747 h 1656"/>
                <a:gd name="T32" fmla="*/ 209 w 1624"/>
                <a:gd name="T33" fmla="*/ 743 h 1656"/>
                <a:gd name="T34" fmla="*/ 212 w 1624"/>
                <a:gd name="T35" fmla="*/ 737 h 1656"/>
                <a:gd name="T36" fmla="*/ 226 w 1624"/>
                <a:gd name="T37" fmla="*/ 698 h 1656"/>
                <a:gd name="T38" fmla="*/ 228 w 1624"/>
                <a:gd name="T39" fmla="*/ 689 h 1656"/>
                <a:gd name="T40" fmla="*/ 229 w 1624"/>
                <a:gd name="T41" fmla="*/ 681 h 1656"/>
                <a:gd name="T42" fmla="*/ 230 w 1624"/>
                <a:gd name="T43" fmla="*/ 673 h 1656"/>
                <a:gd name="T44" fmla="*/ 229 w 1624"/>
                <a:gd name="T45" fmla="*/ 664 h 1656"/>
                <a:gd name="T46" fmla="*/ 228 w 1624"/>
                <a:gd name="T47" fmla="*/ 655 h 1656"/>
                <a:gd name="T48" fmla="*/ 226 w 1624"/>
                <a:gd name="T49" fmla="*/ 646 h 1656"/>
                <a:gd name="T50" fmla="*/ 224 w 1624"/>
                <a:gd name="T51" fmla="*/ 639 h 1656"/>
                <a:gd name="T52" fmla="*/ 221 w 1624"/>
                <a:gd name="T53" fmla="*/ 630 h 1656"/>
                <a:gd name="T54" fmla="*/ 216 w 1624"/>
                <a:gd name="T55" fmla="*/ 620 h 1656"/>
                <a:gd name="T56" fmla="*/ 211 w 1624"/>
                <a:gd name="T57" fmla="*/ 612 h 1656"/>
                <a:gd name="T58" fmla="*/ 207 w 1624"/>
                <a:gd name="T59" fmla="*/ 606 h 1656"/>
                <a:gd name="T60" fmla="*/ 177 w 1624"/>
                <a:gd name="T61" fmla="*/ 574 h 1656"/>
                <a:gd name="T62" fmla="*/ 173 w 1624"/>
                <a:gd name="T63" fmla="*/ 571 h 1656"/>
                <a:gd name="T64" fmla="*/ 168 w 1624"/>
                <a:gd name="T65" fmla="*/ 567 h 1656"/>
                <a:gd name="T66" fmla="*/ 164 w 1624"/>
                <a:gd name="T67" fmla="*/ 565 h 1656"/>
                <a:gd name="T68" fmla="*/ 158 w 1624"/>
                <a:gd name="T69" fmla="*/ 536 h 1656"/>
                <a:gd name="T70" fmla="*/ 161 w 1624"/>
                <a:gd name="T71" fmla="*/ 532 h 1656"/>
                <a:gd name="T72" fmla="*/ 164 w 1624"/>
                <a:gd name="T73" fmla="*/ 529 h 1656"/>
                <a:gd name="T74" fmla="*/ 167 w 1624"/>
                <a:gd name="T75" fmla="*/ 525 h 1656"/>
                <a:gd name="T76" fmla="*/ 183 w 1624"/>
                <a:gd name="T77" fmla="*/ 494 h 1656"/>
                <a:gd name="T78" fmla="*/ 186 w 1624"/>
                <a:gd name="T79" fmla="*/ 488 h 1656"/>
                <a:gd name="T80" fmla="*/ 187 w 1624"/>
                <a:gd name="T81" fmla="*/ 482 h 1656"/>
                <a:gd name="T82" fmla="*/ 187 w 1624"/>
                <a:gd name="T83" fmla="*/ 477 h 1656"/>
                <a:gd name="T84" fmla="*/ 188 w 1624"/>
                <a:gd name="T85" fmla="*/ 472 h 1656"/>
                <a:gd name="T86" fmla="*/ 188 w 1624"/>
                <a:gd name="T87" fmla="*/ 465 h 1656"/>
                <a:gd name="T88" fmla="*/ 187 w 1624"/>
                <a:gd name="T89" fmla="*/ 459 h 1656"/>
                <a:gd name="T90" fmla="*/ 185 w 1624"/>
                <a:gd name="T91" fmla="*/ 451 h 1656"/>
                <a:gd name="T92" fmla="*/ 182 w 1624"/>
                <a:gd name="T93" fmla="*/ 444 h 1656"/>
                <a:gd name="T94" fmla="*/ 179 w 1624"/>
                <a:gd name="T95" fmla="*/ 437 h 1656"/>
                <a:gd name="T96" fmla="*/ 175 w 1624"/>
                <a:gd name="T97" fmla="*/ 430 h 1656"/>
                <a:gd name="T98" fmla="*/ 175 w 1624"/>
                <a:gd name="T99" fmla="*/ 387 h 1656"/>
                <a:gd name="T100" fmla="*/ 189 w 1624"/>
                <a:gd name="T101" fmla="*/ 373 h 1656"/>
                <a:gd name="T102" fmla="*/ 201 w 1624"/>
                <a:gd name="T103" fmla="*/ 357 h 1656"/>
                <a:gd name="T104" fmla="*/ 211 w 1624"/>
                <a:gd name="T105" fmla="*/ 341 h 1656"/>
                <a:gd name="T106" fmla="*/ 219 w 1624"/>
                <a:gd name="T107" fmla="*/ 324 h 1656"/>
                <a:gd name="T108" fmla="*/ 226 w 1624"/>
                <a:gd name="T109" fmla="*/ 306 h 1656"/>
                <a:gd name="T110" fmla="*/ 231 w 1624"/>
                <a:gd name="T111" fmla="*/ 289 h 1656"/>
                <a:gd name="T112" fmla="*/ 236 w 1624"/>
                <a:gd name="T113" fmla="*/ 269 h 1656"/>
                <a:gd name="T114" fmla="*/ 238 w 1624"/>
                <a:gd name="T115" fmla="*/ 251 h 1656"/>
                <a:gd name="T116" fmla="*/ 509 w 1624"/>
                <a:gd name="T117" fmla="*/ 474 h 1656"/>
                <a:gd name="T118" fmla="*/ 1052 w 1624"/>
                <a:gd name="T119" fmla="*/ 343 h 1656"/>
                <a:gd name="T120" fmla="*/ 1284 w 1624"/>
                <a:gd name="T121" fmla="*/ 355 h 1656"/>
                <a:gd name="T122" fmla="*/ 1280 w 1624"/>
                <a:gd name="T123" fmla="*/ 948 h 1656"/>
                <a:gd name="T124" fmla="*/ 933 w 1624"/>
                <a:gd name="T125" fmla="*/ 1339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4" h="1656">
                  <a:moveTo>
                    <a:pt x="1582" y="121"/>
                  </a:moveTo>
                  <a:cubicBezTo>
                    <a:pt x="1624" y="72"/>
                    <a:pt x="1620" y="29"/>
                    <a:pt x="1594" y="0"/>
                  </a:cubicBezTo>
                  <a:cubicBezTo>
                    <a:pt x="1589" y="1"/>
                    <a:pt x="1584" y="2"/>
                    <a:pt x="1578" y="3"/>
                  </a:cubicBezTo>
                  <a:cubicBezTo>
                    <a:pt x="1547" y="5"/>
                    <a:pt x="1519" y="10"/>
                    <a:pt x="1497" y="21"/>
                  </a:cubicBezTo>
                  <a:cubicBezTo>
                    <a:pt x="1476" y="32"/>
                    <a:pt x="1459" y="47"/>
                    <a:pt x="1449" y="69"/>
                  </a:cubicBezTo>
                  <a:cubicBezTo>
                    <a:pt x="1445" y="78"/>
                    <a:pt x="1435" y="81"/>
                    <a:pt x="1426" y="78"/>
                  </a:cubicBezTo>
                  <a:cubicBezTo>
                    <a:pt x="1384" y="62"/>
                    <a:pt x="1349" y="56"/>
                    <a:pt x="1321" y="61"/>
                  </a:cubicBezTo>
                  <a:cubicBezTo>
                    <a:pt x="1296" y="65"/>
                    <a:pt x="1276" y="78"/>
                    <a:pt x="1263" y="102"/>
                  </a:cubicBezTo>
                  <a:cubicBezTo>
                    <a:pt x="1258" y="109"/>
                    <a:pt x="1250" y="112"/>
                    <a:pt x="1241" y="109"/>
                  </a:cubicBezTo>
                  <a:cubicBezTo>
                    <a:pt x="1218" y="101"/>
                    <a:pt x="1201" y="103"/>
                    <a:pt x="1186" y="109"/>
                  </a:cubicBezTo>
                  <a:cubicBezTo>
                    <a:pt x="1170" y="116"/>
                    <a:pt x="1156" y="130"/>
                    <a:pt x="1142" y="143"/>
                  </a:cubicBezTo>
                  <a:cubicBezTo>
                    <a:pt x="1137" y="148"/>
                    <a:pt x="1129" y="150"/>
                    <a:pt x="1122" y="147"/>
                  </a:cubicBezTo>
                  <a:cubicBezTo>
                    <a:pt x="1086" y="130"/>
                    <a:pt x="1053" y="120"/>
                    <a:pt x="1022" y="120"/>
                  </a:cubicBezTo>
                  <a:cubicBezTo>
                    <a:pt x="993" y="120"/>
                    <a:pt x="966" y="130"/>
                    <a:pt x="941" y="155"/>
                  </a:cubicBezTo>
                  <a:cubicBezTo>
                    <a:pt x="941" y="155"/>
                    <a:pt x="941" y="155"/>
                    <a:pt x="941" y="155"/>
                  </a:cubicBezTo>
                  <a:cubicBezTo>
                    <a:pt x="935" y="161"/>
                    <a:pt x="926" y="162"/>
                    <a:pt x="918" y="157"/>
                  </a:cubicBezTo>
                  <a:cubicBezTo>
                    <a:pt x="890" y="136"/>
                    <a:pt x="861" y="129"/>
                    <a:pt x="834" y="132"/>
                  </a:cubicBezTo>
                  <a:cubicBezTo>
                    <a:pt x="805" y="134"/>
                    <a:pt x="777" y="146"/>
                    <a:pt x="748" y="164"/>
                  </a:cubicBezTo>
                  <a:cubicBezTo>
                    <a:pt x="743" y="167"/>
                    <a:pt x="737" y="169"/>
                    <a:pt x="730" y="166"/>
                  </a:cubicBezTo>
                  <a:cubicBezTo>
                    <a:pt x="700" y="152"/>
                    <a:pt x="671" y="147"/>
                    <a:pt x="644" y="147"/>
                  </a:cubicBezTo>
                  <a:cubicBezTo>
                    <a:pt x="615" y="148"/>
                    <a:pt x="587" y="153"/>
                    <a:pt x="559" y="161"/>
                  </a:cubicBezTo>
                  <a:cubicBezTo>
                    <a:pt x="553" y="164"/>
                    <a:pt x="544" y="162"/>
                    <a:pt x="539" y="156"/>
                  </a:cubicBezTo>
                  <a:cubicBezTo>
                    <a:pt x="523" y="136"/>
                    <a:pt x="498" y="125"/>
                    <a:pt x="469" y="121"/>
                  </a:cubicBezTo>
                  <a:cubicBezTo>
                    <a:pt x="437" y="116"/>
                    <a:pt x="400" y="118"/>
                    <a:pt x="362" y="120"/>
                  </a:cubicBezTo>
                  <a:cubicBezTo>
                    <a:pt x="356" y="120"/>
                    <a:pt x="350" y="118"/>
                    <a:pt x="347" y="113"/>
                  </a:cubicBezTo>
                  <a:cubicBezTo>
                    <a:pt x="331" y="92"/>
                    <a:pt x="311" y="75"/>
                    <a:pt x="288" y="62"/>
                  </a:cubicBezTo>
                  <a:cubicBezTo>
                    <a:pt x="263" y="47"/>
                    <a:pt x="235" y="36"/>
                    <a:pt x="202" y="29"/>
                  </a:cubicBezTo>
                  <a:cubicBezTo>
                    <a:pt x="198" y="28"/>
                    <a:pt x="185" y="22"/>
                    <a:pt x="171" y="16"/>
                  </a:cubicBezTo>
                  <a:cubicBezTo>
                    <a:pt x="75" y="34"/>
                    <a:pt x="37" y="90"/>
                    <a:pt x="80" y="199"/>
                  </a:cubicBezTo>
                  <a:cubicBezTo>
                    <a:pt x="30" y="244"/>
                    <a:pt x="13" y="300"/>
                    <a:pt x="70" y="380"/>
                  </a:cubicBezTo>
                  <a:cubicBezTo>
                    <a:pt x="30" y="436"/>
                    <a:pt x="0" y="492"/>
                    <a:pt x="104" y="557"/>
                  </a:cubicBezTo>
                  <a:cubicBezTo>
                    <a:pt x="29" y="631"/>
                    <a:pt x="22" y="705"/>
                    <a:pt x="111" y="779"/>
                  </a:cubicBezTo>
                  <a:cubicBezTo>
                    <a:pt x="63" y="842"/>
                    <a:pt x="67" y="904"/>
                    <a:pt x="138" y="967"/>
                  </a:cubicBezTo>
                  <a:cubicBezTo>
                    <a:pt x="72" y="1201"/>
                    <a:pt x="204" y="1256"/>
                    <a:pt x="312" y="1209"/>
                  </a:cubicBezTo>
                  <a:cubicBezTo>
                    <a:pt x="312" y="1209"/>
                    <a:pt x="312" y="1209"/>
                    <a:pt x="312" y="1209"/>
                  </a:cubicBezTo>
                  <a:cubicBezTo>
                    <a:pt x="312" y="1208"/>
                    <a:pt x="313" y="1208"/>
                    <a:pt x="313" y="1208"/>
                  </a:cubicBezTo>
                  <a:cubicBezTo>
                    <a:pt x="313" y="1207"/>
                    <a:pt x="313" y="1207"/>
                    <a:pt x="313" y="1206"/>
                  </a:cubicBezTo>
                  <a:cubicBezTo>
                    <a:pt x="313" y="1206"/>
                    <a:pt x="313" y="1206"/>
                    <a:pt x="313" y="1205"/>
                  </a:cubicBezTo>
                  <a:cubicBezTo>
                    <a:pt x="313" y="1204"/>
                    <a:pt x="313" y="1204"/>
                    <a:pt x="313" y="1204"/>
                  </a:cubicBezTo>
                  <a:cubicBezTo>
                    <a:pt x="313" y="1203"/>
                    <a:pt x="313" y="1203"/>
                    <a:pt x="313" y="1202"/>
                  </a:cubicBezTo>
                  <a:cubicBezTo>
                    <a:pt x="313" y="1202"/>
                    <a:pt x="313" y="1202"/>
                    <a:pt x="313" y="1202"/>
                  </a:cubicBezTo>
                  <a:cubicBezTo>
                    <a:pt x="313" y="1201"/>
                    <a:pt x="313" y="1201"/>
                    <a:pt x="313" y="1201"/>
                  </a:cubicBezTo>
                  <a:cubicBezTo>
                    <a:pt x="314" y="1200"/>
                    <a:pt x="314" y="1200"/>
                    <a:pt x="314" y="1200"/>
                  </a:cubicBezTo>
                  <a:cubicBezTo>
                    <a:pt x="314" y="1199"/>
                    <a:pt x="314" y="1199"/>
                    <a:pt x="314" y="1198"/>
                  </a:cubicBezTo>
                  <a:cubicBezTo>
                    <a:pt x="314" y="1198"/>
                    <a:pt x="314" y="1198"/>
                    <a:pt x="314" y="1198"/>
                  </a:cubicBezTo>
                  <a:cubicBezTo>
                    <a:pt x="314" y="1198"/>
                    <a:pt x="314" y="1197"/>
                    <a:pt x="314" y="1197"/>
                  </a:cubicBezTo>
                  <a:cubicBezTo>
                    <a:pt x="314" y="1196"/>
                    <a:pt x="314" y="1196"/>
                    <a:pt x="314" y="1195"/>
                  </a:cubicBezTo>
                  <a:cubicBezTo>
                    <a:pt x="314" y="1195"/>
                    <a:pt x="314" y="1194"/>
                    <a:pt x="314" y="1194"/>
                  </a:cubicBezTo>
                  <a:cubicBezTo>
                    <a:pt x="314" y="1193"/>
                    <a:pt x="314" y="1193"/>
                    <a:pt x="314" y="1192"/>
                  </a:cubicBezTo>
                  <a:cubicBezTo>
                    <a:pt x="315" y="1192"/>
                    <a:pt x="315" y="1191"/>
                    <a:pt x="315" y="1191"/>
                  </a:cubicBezTo>
                  <a:cubicBezTo>
                    <a:pt x="315" y="1191"/>
                    <a:pt x="315" y="1190"/>
                    <a:pt x="315" y="1189"/>
                  </a:cubicBezTo>
                  <a:cubicBezTo>
                    <a:pt x="315" y="1189"/>
                    <a:pt x="315" y="1189"/>
                    <a:pt x="315" y="1189"/>
                  </a:cubicBezTo>
                  <a:cubicBezTo>
                    <a:pt x="315" y="1188"/>
                    <a:pt x="315" y="1188"/>
                    <a:pt x="315" y="1188"/>
                  </a:cubicBezTo>
                  <a:cubicBezTo>
                    <a:pt x="315" y="1188"/>
                    <a:pt x="315" y="1187"/>
                    <a:pt x="315" y="1187"/>
                  </a:cubicBezTo>
                  <a:cubicBezTo>
                    <a:pt x="315" y="1186"/>
                    <a:pt x="315" y="1186"/>
                    <a:pt x="316" y="1185"/>
                  </a:cubicBezTo>
                  <a:cubicBezTo>
                    <a:pt x="316" y="1185"/>
                    <a:pt x="316" y="1185"/>
                    <a:pt x="316" y="1184"/>
                  </a:cubicBezTo>
                  <a:cubicBezTo>
                    <a:pt x="316" y="1183"/>
                    <a:pt x="316" y="1183"/>
                    <a:pt x="316" y="1183"/>
                  </a:cubicBezTo>
                  <a:cubicBezTo>
                    <a:pt x="316" y="1182"/>
                    <a:pt x="316" y="1182"/>
                    <a:pt x="316" y="1182"/>
                  </a:cubicBezTo>
                  <a:cubicBezTo>
                    <a:pt x="316" y="1182"/>
                    <a:pt x="316" y="1182"/>
                    <a:pt x="316" y="1181"/>
                  </a:cubicBezTo>
                  <a:cubicBezTo>
                    <a:pt x="316" y="1181"/>
                    <a:pt x="316" y="1180"/>
                    <a:pt x="316" y="1180"/>
                  </a:cubicBezTo>
                  <a:cubicBezTo>
                    <a:pt x="316" y="1179"/>
                    <a:pt x="316" y="1179"/>
                    <a:pt x="316" y="1179"/>
                  </a:cubicBezTo>
                  <a:cubicBezTo>
                    <a:pt x="316" y="1179"/>
                    <a:pt x="316" y="1179"/>
                    <a:pt x="316" y="1179"/>
                  </a:cubicBezTo>
                  <a:cubicBezTo>
                    <a:pt x="316" y="1177"/>
                    <a:pt x="316" y="1177"/>
                    <a:pt x="316" y="1175"/>
                  </a:cubicBezTo>
                  <a:cubicBezTo>
                    <a:pt x="316" y="1175"/>
                    <a:pt x="316" y="1174"/>
                    <a:pt x="316" y="1173"/>
                  </a:cubicBezTo>
                  <a:cubicBezTo>
                    <a:pt x="316" y="1172"/>
                    <a:pt x="316" y="1172"/>
                    <a:pt x="316" y="1172"/>
                  </a:cubicBezTo>
                  <a:cubicBezTo>
                    <a:pt x="316" y="1172"/>
                    <a:pt x="317" y="1172"/>
                    <a:pt x="317" y="1171"/>
                  </a:cubicBezTo>
                  <a:cubicBezTo>
                    <a:pt x="317" y="1171"/>
                    <a:pt x="317" y="1171"/>
                    <a:pt x="317" y="1170"/>
                  </a:cubicBezTo>
                  <a:cubicBezTo>
                    <a:pt x="317" y="1170"/>
                    <a:pt x="317" y="1169"/>
                    <a:pt x="317" y="1169"/>
                  </a:cubicBezTo>
                  <a:cubicBezTo>
                    <a:pt x="317" y="1169"/>
                    <a:pt x="317" y="1169"/>
                    <a:pt x="317" y="1169"/>
                  </a:cubicBezTo>
                  <a:cubicBezTo>
                    <a:pt x="317" y="1169"/>
                    <a:pt x="317" y="1169"/>
                    <a:pt x="317" y="1168"/>
                  </a:cubicBezTo>
                  <a:cubicBezTo>
                    <a:pt x="317" y="1168"/>
                    <a:pt x="317" y="1167"/>
                    <a:pt x="317" y="1166"/>
                  </a:cubicBezTo>
                  <a:cubicBezTo>
                    <a:pt x="317" y="1166"/>
                    <a:pt x="317" y="1166"/>
                    <a:pt x="317" y="1166"/>
                  </a:cubicBezTo>
                  <a:cubicBezTo>
                    <a:pt x="317" y="1166"/>
                    <a:pt x="317" y="1166"/>
                    <a:pt x="317" y="1166"/>
                  </a:cubicBezTo>
                  <a:cubicBezTo>
                    <a:pt x="317" y="1165"/>
                    <a:pt x="317" y="1165"/>
                    <a:pt x="317" y="1165"/>
                  </a:cubicBezTo>
                  <a:cubicBezTo>
                    <a:pt x="317" y="1164"/>
                    <a:pt x="317" y="1163"/>
                    <a:pt x="317" y="1163"/>
                  </a:cubicBezTo>
                  <a:cubicBezTo>
                    <a:pt x="317" y="1162"/>
                    <a:pt x="317" y="1162"/>
                    <a:pt x="317" y="1162"/>
                  </a:cubicBezTo>
                  <a:cubicBezTo>
                    <a:pt x="317" y="1161"/>
                    <a:pt x="317" y="1160"/>
                    <a:pt x="317" y="1159"/>
                  </a:cubicBezTo>
                  <a:cubicBezTo>
                    <a:pt x="317" y="1159"/>
                    <a:pt x="317" y="1159"/>
                    <a:pt x="317" y="1159"/>
                  </a:cubicBezTo>
                  <a:cubicBezTo>
                    <a:pt x="317" y="1158"/>
                    <a:pt x="317" y="1157"/>
                    <a:pt x="317" y="1156"/>
                  </a:cubicBezTo>
                  <a:cubicBezTo>
                    <a:pt x="317" y="1156"/>
                    <a:pt x="317" y="1156"/>
                    <a:pt x="317" y="1155"/>
                  </a:cubicBezTo>
                  <a:cubicBezTo>
                    <a:pt x="317" y="1154"/>
                    <a:pt x="317" y="1154"/>
                    <a:pt x="317" y="1154"/>
                  </a:cubicBezTo>
                  <a:cubicBezTo>
                    <a:pt x="317" y="1153"/>
                    <a:pt x="317" y="1153"/>
                    <a:pt x="317" y="1153"/>
                  </a:cubicBezTo>
                  <a:cubicBezTo>
                    <a:pt x="317" y="1153"/>
                    <a:pt x="317" y="1153"/>
                    <a:pt x="317" y="1152"/>
                  </a:cubicBezTo>
                  <a:cubicBezTo>
                    <a:pt x="317" y="1151"/>
                    <a:pt x="317" y="1151"/>
                    <a:pt x="317" y="1150"/>
                  </a:cubicBezTo>
                  <a:cubicBezTo>
                    <a:pt x="317" y="1150"/>
                    <a:pt x="317" y="1150"/>
                    <a:pt x="317" y="1150"/>
                  </a:cubicBezTo>
                  <a:cubicBezTo>
                    <a:pt x="317" y="1149"/>
                    <a:pt x="317" y="1148"/>
                    <a:pt x="317" y="1147"/>
                  </a:cubicBezTo>
                  <a:cubicBezTo>
                    <a:pt x="317" y="1147"/>
                    <a:pt x="317" y="1147"/>
                    <a:pt x="317" y="1147"/>
                  </a:cubicBezTo>
                  <a:cubicBezTo>
                    <a:pt x="317" y="1145"/>
                    <a:pt x="317" y="1145"/>
                    <a:pt x="317" y="1144"/>
                  </a:cubicBezTo>
                  <a:cubicBezTo>
                    <a:pt x="317" y="1143"/>
                    <a:pt x="317" y="1143"/>
                    <a:pt x="317" y="1143"/>
                  </a:cubicBezTo>
                  <a:cubicBezTo>
                    <a:pt x="317" y="1142"/>
                    <a:pt x="317" y="1141"/>
                    <a:pt x="317" y="1141"/>
                  </a:cubicBezTo>
                  <a:cubicBezTo>
                    <a:pt x="317" y="1140"/>
                    <a:pt x="317" y="1140"/>
                    <a:pt x="317" y="1140"/>
                  </a:cubicBezTo>
                  <a:cubicBezTo>
                    <a:pt x="317" y="1139"/>
                    <a:pt x="317" y="1139"/>
                    <a:pt x="317" y="1138"/>
                  </a:cubicBezTo>
                  <a:cubicBezTo>
                    <a:pt x="317" y="1138"/>
                    <a:pt x="317" y="1138"/>
                    <a:pt x="317" y="1137"/>
                  </a:cubicBezTo>
                  <a:cubicBezTo>
                    <a:pt x="317" y="1137"/>
                    <a:pt x="317" y="1137"/>
                    <a:pt x="317" y="1136"/>
                  </a:cubicBezTo>
                  <a:cubicBezTo>
                    <a:pt x="317" y="1136"/>
                    <a:pt x="317" y="1135"/>
                    <a:pt x="317" y="1135"/>
                  </a:cubicBezTo>
                  <a:cubicBezTo>
                    <a:pt x="317" y="1135"/>
                    <a:pt x="317" y="1135"/>
                    <a:pt x="317" y="1134"/>
                  </a:cubicBezTo>
                  <a:cubicBezTo>
                    <a:pt x="317" y="1134"/>
                    <a:pt x="317" y="1134"/>
                    <a:pt x="317" y="1134"/>
                  </a:cubicBezTo>
                  <a:cubicBezTo>
                    <a:pt x="317" y="1133"/>
                    <a:pt x="317" y="1132"/>
                    <a:pt x="317" y="1131"/>
                  </a:cubicBezTo>
                  <a:cubicBezTo>
                    <a:pt x="316" y="1130"/>
                    <a:pt x="316" y="1129"/>
                    <a:pt x="316" y="1129"/>
                  </a:cubicBezTo>
                  <a:cubicBezTo>
                    <a:pt x="316" y="1128"/>
                    <a:pt x="316" y="1128"/>
                    <a:pt x="316" y="1128"/>
                  </a:cubicBezTo>
                  <a:cubicBezTo>
                    <a:pt x="316" y="1128"/>
                    <a:pt x="316" y="1127"/>
                    <a:pt x="316" y="1127"/>
                  </a:cubicBezTo>
                  <a:cubicBezTo>
                    <a:pt x="316" y="1127"/>
                    <a:pt x="316" y="1126"/>
                    <a:pt x="316" y="1126"/>
                  </a:cubicBezTo>
                  <a:cubicBezTo>
                    <a:pt x="316" y="1126"/>
                    <a:pt x="316" y="1125"/>
                    <a:pt x="316" y="1125"/>
                  </a:cubicBezTo>
                  <a:cubicBezTo>
                    <a:pt x="316" y="1124"/>
                    <a:pt x="316" y="1124"/>
                    <a:pt x="316" y="1124"/>
                  </a:cubicBezTo>
                  <a:cubicBezTo>
                    <a:pt x="316" y="1124"/>
                    <a:pt x="316" y="1123"/>
                    <a:pt x="316" y="1122"/>
                  </a:cubicBezTo>
                  <a:cubicBezTo>
                    <a:pt x="309" y="1058"/>
                    <a:pt x="280" y="1002"/>
                    <a:pt x="217" y="955"/>
                  </a:cubicBezTo>
                  <a:cubicBezTo>
                    <a:pt x="210" y="949"/>
                    <a:pt x="208" y="939"/>
                    <a:pt x="213" y="931"/>
                  </a:cubicBezTo>
                  <a:cubicBezTo>
                    <a:pt x="236" y="893"/>
                    <a:pt x="249" y="860"/>
                    <a:pt x="249" y="834"/>
                  </a:cubicBezTo>
                  <a:cubicBezTo>
                    <a:pt x="249" y="833"/>
                    <a:pt x="249" y="833"/>
                    <a:pt x="249" y="833"/>
                  </a:cubicBezTo>
                  <a:cubicBezTo>
                    <a:pt x="249" y="833"/>
                    <a:pt x="249" y="833"/>
                    <a:pt x="249" y="833"/>
                  </a:cubicBezTo>
                  <a:cubicBezTo>
                    <a:pt x="248" y="833"/>
                    <a:pt x="248" y="833"/>
                    <a:pt x="248" y="833"/>
                  </a:cubicBezTo>
                  <a:cubicBezTo>
                    <a:pt x="248" y="832"/>
                    <a:pt x="248" y="832"/>
                    <a:pt x="248" y="832"/>
                  </a:cubicBezTo>
                  <a:cubicBezTo>
                    <a:pt x="248" y="832"/>
                    <a:pt x="248" y="832"/>
                    <a:pt x="248" y="832"/>
                  </a:cubicBezTo>
                  <a:cubicBezTo>
                    <a:pt x="248" y="832"/>
                    <a:pt x="248" y="832"/>
                    <a:pt x="248" y="832"/>
                  </a:cubicBezTo>
                  <a:cubicBezTo>
                    <a:pt x="248" y="831"/>
                    <a:pt x="248" y="831"/>
                    <a:pt x="248" y="831"/>
                  </a:cubicBezTo>
                  <a:cubicBezTo>
                    <a:pt x="248" y="831"/>
                    <a:pt x="248" y="831"/>
                    <a:pt x="248" y="831"/>
                  </a:cubicBezTo>
                  <a:cubicBezTo>
                    <a:pt x="248" y="831"/>
                    <a:pt x="248" y="831"/>
                    <a:pt x="248" y="831"/>
                  </a:cubicBezTo>
                  <a:cubicBezTo>
                    <a:pt x="248" y="830"/>
                    <a:pt x="248" y="830"/>
                    <a:pt x="248" y="830"/>
                  </a:cubicBezTo>
                  <a:cubicBezTo>
                    <a:pt x="248" y="830"/>
                    <a:pt x="248" y="830"/>
                    <a:pt x="248" y="830"/>
                  </a:cubicBezTo>
                  <a:cubicBezTo>
                    <a:pt x="248" y="829"/>
                    <a:pt x="248" y="829"/>
                    <a:pt x="248" y="829"/>
                  </a:cubicBezTo>
                  <a:cubicBezTo>
                    <a:pt x="248" y="829"/>
                    <a:pt x="248" y="829"/>
                    <a:pt x="248" y="829"/>
                  </a:cubicBezTo>
                  <a:cubicBezTo>
                    <a:pt x="248" y="829"/>
                    <a:pt x="248" y="829"/>
                    <a:pt x="248" y="829"/>
                  </a:cubicBezTo>
                  <a:cubicBezTo>
                    <a:pt x="248" y="829"/>
                    <a:pt x="248" y="829"/>
                    <a:pt x="248" y="828"/>
                  </a:cubicBezTo>
                  <a:cubicBezTo>
                    <a:pt x="247" y="816"/>
                    <a:pt x="242" y="805"/>
                    <a:pt x="234" y="795"/>
                  </a:cubicBezTo>
                  <a:cubicBezTo>
                    <a:pt x="234" y="795"/>
                    <a:pt x="234" y="795"/>
                    <a:pt x="233" y="795"/>
                  </a:cubicBezTo>
                  <a:cubicBezTo>
                    <a:pt x="233" y="794"/>
                    <a:pt x="233" y="794"/>
                    <a:pt x="233" y="794"/>
                  </a:cubicBezTo>
                  <a:cubicBezTo>
                    <a:pt x="233" y="794"/>
                    <a:pt x="233" y="794"/>
                    <a:pt x="233" y="794"/>
                  </a:cubicBezTo>
                  <a:cubicBezTo>
                    <a:pt x="233" y="794"/>
                    <a:pt x="233" y="794"/>
                    <a:pt x="233" y="793"/>
                  </a:cubicBezTo>
                  <a:cubicBezTo>
                    <a:pt x="233" y="793"/>
                    <a:pt x="233" y="793"/>
                    <a:pt x="232" y="793"/>
                  </a:cubicBezTo>
                  <a:cubicBezTo>
                    <a:pt x="232" y="793"/>
                    <a:pt x="232" y="793"/>
                    <a:pt x="232" y="793"/>
                  </a:cubicBezTo>
                  <a:cubicBezTo>
                    <a:pt x="232" y="793"/>
                    <a:pt x="232" y="793"/>
                    <a:pt x="232" y="793"/>
                  </a:cubicBezTo>
                  <a:cubicBezTo>
                    <a:pt x="231" y="792"/>
                    <a:pt x="231" y="792"/>
                    <a:pt x="231" y="792"/>
                  </a:cubicBezTo>
                  <a:cubicBezTo>
                    <a:pt x="231" y="792"/>
                    <a:pt x="231" y="792"/>
                    <a:pt x="231" y="792"/>
                  </a:cubicBezTo>
                  <a:cubicBezTo>
                    <a:pt x="231" y="792"/>
                    <a:pt x="231" y="792"/>
                    <a:pt x="231" y="792"/>
                  </a:cubicBezTo>
                  <a:cubicBezTo>
                    <a:pt x="230" y="791"/>
                    <a:pt x="230" y="791"/>
                    <a:pt x="230" y="791"/>
                  </a:cubicBezTo>
                  <a:cubicBezTo>
                    <a:pt x="230" y="791"/>
                    <a:pt x="230" y="791"/>
                    <a:pt x="230" y="791"/>
                  </a:cubicBezTo>
                  <a:cubicBezTo>
                    <a:pt x="230" y="790"/>
                    <a:pt x="230" y="790"/>
                    <a:pt x="230" y="790"/>
                  </a:cubicBezTo>
                  <a:cubicBezTo>
                    <a:pt x="230" y="790"/>
                    <a:pt x="229" y="790"/>
                    <a:pt x="229" y="790"/>
                  </a:cubicBezTo>
                  <a:cubicBezTo>
                    <a:pt x="229" y="790"/>
                    <a:pt x="229" y="790"/>
                    <a:pt x="229" y="790"/>
                  </a:cubicBezTo>
                  <a:cubicBezTo>
                    <a:pt x="229" y="790"/>
                    <a:pt x="229" y="790"/>
                    <a:pt x="229" y="790"/>
                  </a:cubicBezTo>
                  <a:cubicBezTo>
                    <a:pt x="228" y="790"/>
                    <a:pt x="228" y="789"/>
                    <a:pt x="228" y="789"/>
                  </a:cubicBezTo>
                  <a:cubicBezTo>
                    <a:pt x="228" y="789"/>
                    <a:pt x="228" y="789"/>
                    <a:pt x="228" y="789"/>
                  </a:cubicBezTo>
                  <a:cubicBezTo>
                    <a:pt x="228" y="789"/>
                    <a:pt x="228" y="789"/>
                    <a:pt x="228" y="789"/>
                  </a:cubicBezTo>
                  <a:cubicBezTo>
                    <a:pt x="228" y="789"/>
                    <a:pt x="228" y="789"/>
                    <a:pt x="228" y="789"/>
                  </a:cubicBezTo>
                  <a:cubicBezTo>
                    <a:pt x="227" y="789"/>
                    <a:pt x="227" y="789"/>
                    <a:pt x="227" y="789"/>
                  </a:cubicBezTo>
                  <a:cubicBezTo>
                    <a:pt x="227" y="788"/>
                    <a:pt x="227" y="788"/>
                    <a:pt x="227" y="788"/>
                  </a:cubicBezTo>
                  <a:cubicBezTo>
                    <a:pt x="227" y="788"/>
                    <a:pt x="227" y="788"/>
                    <a:pt x="226" y="788"/>
                  </a:cubicBezTo>
                  <a:cubicBezTo>
                    <a:pt x="226" y="787"/>
                    <a:pt x="226" y="787"/>
                    <a:pt x="226" y="787"/>
                  </a:cubicBezTo>
                  <a:cubicBezTo>
                    <a:pt x="226" y="787"/>
                    <a:pt x="226" y="787"/>
                    <a:pt x="226" y="787"/>
                  </a:cubicBezTo>
                  <a:cubicBezTo>
                    <a:pt x="226" y="787"/>
                    <a:pt x="226" y="787"/>
                    <a:pt x="225" y="787"/>
                  </a:cubicBezTo>
                  <a:cubicBezTo>
                    <a:pt x="225" y="787"/>
                    <a:pt x="225" y="787"/>
                    <a:pt x="225" y="787"/>
                  </a:cubicBezTo>
                  <a:cubicBezTo>
                    <a:pt x="225" y="787"/>
                    <a:pt x="225" y="787"/>
                    <a:pt x="225" y="786"/>
                  </a:cubicBezTo>
                  <a:cubicBezTo>
                    <a:pt x="225" y="786"/>
                    <a:pt x="225" y="786"/>
                    <a:pt x="225" y="786"/>
                  </a:cubicBezTo>
                  <a:cubicBezTo>
                    <a:pt x="224" y="786"/>
                    <a:pt x="224" y="786"/>
                    <a:pt x="224" y="786"/>
                  </a:cubicBezTo>
                  <a:cubicBezTo>
                    <a:pt x="224" y="786"/>
                    <a:pt x="224" y="786"/>
                    <a:pt x="224" y="786"/>
                  </a:cubicBezTo>
                  <a:cubicBezTo>
                    <a:pt x="223" y="786"/>
                    <a:pt x="223" y="786"/>
                    <a:pt x="223" y="786"/>
                  </a:cubicBezTo>
                  <a:cubicBezTo>
                    <a:pt x="223" y="785"/>
                    <a:pt x="223" y="785"/>
                    <a:pt x="223" y="785"/>
                  </a:cubicBezTo>
                  <a:cubicBezTo>
                    <a:pt x="223" y="785"/>
                    <a:pt x="223" y="785"/>
                    <a:pt x="223" y="785"/>
                  </a:cubicBezTo>
                  <a:cubicBezTo>
                    <a:pt x="223" y="785"/>
                    <a:pt x="223" y="785"/>
                    <a:pt x="223" y="785"/>
                  </a:cubicBezTo>
                  <a:cubicBezTo>
                    <a:pt x="222" y="784"/>
                    <a:pt x="222" y="784"/>
                    <a:pt x="222" y="784"/>
                  </a:cubicBezTo>
                  <a:cubicBezTo>
                    <a:pt x="222" y="784"/>
                    <a:pt x="222" y="784"/>
                    <a:pt x="222" y="784"/>
                  </a:cubicBezTo>
                  <a:cubicBezTo>
                    <a:pt x="222" y="784"/>
                    <a:pt x="222" y="784"/>
                    <a:pt x="222" y="784"/>
                  </a:cubicBezTo>
                  <a:cubicBezTo>
                    <a:pt x="222" y="784"/>
                    <a:pt x="222" y="784"/>
                    <a:pt x="222" y="784"/>
                  </a:cubicBezTo>
                  <a:cubicBezTo>
                    <a:pt x="221" y="784"/>
                    <a:pt x="221" y="784"/>
                    <a:pt x="221" y="784"/>
                  </a:cubicBezTo>
                  <a:cubicBezTo>
                    <a:pt x="221" y="784"/>
                    <a:pt x="221" y="783"/>
                    <a:pt x="221" y="783"/>
                  </a:cubicBezTo>
                  <a:cubicBezTo>
                    <a:pt x="221" y="783"/>
                    <a:pt x="221" y="783"/>
                    <a:pt x="220" y="783"/>
                  </a:cubicBezTo>
                  <a:cubicBezTo>
                    <a:pt x="220" y="783"/>
                    <a:pt x="220" y="783"/>
                    <a:pt x="220" y="783"/>
                  </a:cubicBezTo>
                  <a:cubicBezTo>
                    <a:pt x="220" y="783"/>
                    <a:pt x="220" y="783"/>
                    <a:pt x="220" y="783"/>
                  </a:cubicBezTo>
                  <a:cubicBezTo>
                    <a:pt x="220" y="783"/>
                    <a:pt x="220" y="783"/>
                    <a:pt x="220" y="783"/>
                  </a:cubicBezTo>
                  <a:cubicBezTo>
                    <a:pt x="219" y="783"/>
                    <a:pt x="219" y="782"/>
                    <a:pt x="219" y="782"/>
                  </a:cubicBezTo>
                  <a:cubicBezTo>
                    <a:pt x="219" y="782"/>
                    <a:pt x="219" y="782"/>
                    <a:pt x="219" y="782"/>
                  </a:cubicBezTo>
                  <a:cubicBezTo>
                    <a:pt x="219" y="782"/>
                    <a:pt x="219" y="782"/>
                    <a:pt x="219" y="782"/>
                  </a:cubicBezTo>
                  <a:cubicBezTo>
                    <a:pt x="218" y="781"/>
                    <a:pt x="218" y="781"/>
                    <a:pt x="218" y="781"/>
                  </a:cubicBezTo>
                  <a:cubicBezTo>
                    <a:pt x="218" y="781"/>
                    <a:pt x="218" y="781"/>
                    <a:pt x="217" y="781"/>
                  </a:cubicBezTo>
                  <a:cubicBezTo>
                    <a:pt x="217" y="781"/>
                    <a:pt x="217" y="781"/>
                    <a:pt x="217" y="781"/>
                  </a:cubicBezTo>
                  <a:cubicBezTo>
                    <a:pt x="217" y="781"/>
                    <a:pt x="217" y="781"/>
                    <a:pt x="217" y="781"/>
                  </a:cubicBezTo>
                  <a:cubicBezTo>
                    <a:pt x="217" y="781"/>
                    <a:pt x="217" y="780"/>
                    <a:pt x="216" y="780"/>
                  </a:cubicBezTo>
                  <a:cubicBezTo>
                    <a:pt x="216" y="780"/>
                    <a:pt x="216" y="780"/>
                    <a:pt x="216" y="780"/>
                  </a:cubicBezTo>
                  <a:cubicBezTo>
                    <a:pt x="216" y="780"/>
                    <a:pt x="216" y="780"/>
                    <a:pt x="216" y="780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5" y="779"/>
                    <a:pt x="215" y="779"/>
                    <a:pt x="215" y="779"/>
                  </a:cubicBezTo>
                  <a:cubicBezTo>
                    <a:pt x="214" y="779"/>
                    <a:pt x="214" y="779"/>
                    <a:pt x="214" y="779"/>
                  </a:cubicBezTo>
                  <a:cubicBezTo>
                    <a:pt x="214" y="779"/>
                    <a:pt x="214" y="779"/>
                    <a:pt x="214" y="779"/>
                  </a:cubicBezTo>
                  <a:cubicBezTo>
                    <a:pt x="214" y="779"/>
                    <a:pt x="214" y="778"/>
                    <a:pt x="213" y="778"/>
                  </a:cubicBezTo>
                  <a:cubicBezTo>
                    <a:pt x="213" y="778"/>
                    <a:pt x="213" y="778"/>
                    <a:pt x="213" y="778"/>
                  </a:cubicBezTo>
                  <a:cubicBezTo>
                    <a:pt x="213" y="778"/>
                    <a:pt x="212" y="778"/>
                    <a:pt x="212" y="778"/>
                  </a:cubicBezTo>
                  <a:cubicBezTo>
                    <a:pt x="212" y="778"/>
                    <a:pt x="212" y="778"/>
                    <a:pt x="212" y="778"/>
                  </a:cubicBezTo>
                  <a:cubicBezTo>
                    <a:pt x="212" y="778"/>
                    <a:pt x="212" y="778"/>
                    <a:pt x="211" y="778"/>
                  </a:cubicBezTo>
                  <a:cubicBezTo>
                    <a:pt x="211" y="777"/>
                    <a:pt x="211" y="777"/>
                    <a:pt x="211" y="777"/>
                  </a:cubicBezTo>
                  <a:cubicBezTo>
                    <a:pt x="211" y="777"/>
                    <a:pt x="211" y="777"/>
                    <a:pt x="211" y="777"/>
                  </a:cubicBezTo>
                  <a:cubicBezTo>
                    <a:pt x="202" y="772"/>
                    <a:pt x="199" y="761"/>
                    <a:pt x="204" y="752"/>
                  </a:cubicBezTo>
                  <a:cubicBezTo>
                    <a:pt x="204" y="752"/>
                    <a:pt x="204" y="752"/>
                    <a:pt x="204" y="752"/>
                  </a:cubicBezTo>
                  <a:cubicBezTo>
                    <a:pt x="204" y="752"/>
                    <a:pt x="204" y="752"/>
                    <a:pt x="204" y="752"/>
                  </a:cubicBezTo>
                  <a:cubicBezTo>
                    <a:pt x="204" y="752"/>
                    <a:pt x="204" y="752"/>
                    <a:pt x="204" y="751"/>
                  </a:cubicBezTo>
                  <a:cubicBezTo>
                    <a:pt x="205" y="751"/>
                    <a:pt x="205" y="751"/>
                    <a:pt x="205" y="751"/>
                  </a:cubicBezTo>
                  <a:cubicBezTo>
                    <a:pt x="205" y="751"/>
                    <a:pt x="205" y="751"/>
                    <a:pt x="205" y="751"/>
                  </a:cubicBezTo>
                  <a:cubicBezTo>
                    <a:pt x="205" y="751"/>
                    <a:pt x="205" y="751"/>
                    <a:pt x="205" y="751"/>
                  </a:cubicBezTo>
                  <a:cubicBezTo>
                    <a:pt x="205" y="751"/>
                    <a:pt x="205" y="751"/>
                    <a:pt x="205" y="75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50"/>
                    <a:pt x="205" y="750"/>
                    <a:pt x="205" y="750"/>
                  </a:cubicBezTo>
                  <a:cubicBezTo>
                    <a:pt x="205" y="749"/>
                    <a:pt x="205" y="749"/>
                    <a:pt x="205" y="749"/>
                  </a:cubicBezTo>
                  <a:cubicBezTo>
                    <a:pt x="206" y="749"/>
                    <a:pt x="206" y="749"/>
                    <a:pt x="206" y="749"/>
                  </a:cubicBezTo>
                  <a:cubicBezTo>
                    <a:pt x="206" y="749"/>
                    <a:pt x="206" y="749"/>
                    <a:pt x="206" y="749"/>
                  </a:cubicBezTo>
                  <a:cubicBezTo>
                    <a:pt x="206" y="748"/>
                    <a:pt x="206" y="748"/>
                    <a:pt x="206" y="748"/>
                  </a:cubicBezTo>
                  <a:cubicBezTo>
                    <a:pt x="206" y="748"/>
                    <a:pt x="206" y="748"/>
                    <a:pt x="206" y="748"/>
                  </a:cubicBezTo>
                  <a:cubicBezTo>
                    <a:pt x="207" y="748"/>
                    <a:pt x="207" y="748"/>
                    <a:pt x="207" y="748"/>
                  </a:cubicBezTo>
                  <a:cubicBezTo>
                    <a:pt x="207" y="748"/>
                    <a:pt x="207" y="748"/>
                    <a:pt x="207" y="748"/>
                  </a:cubicBezTo>
                  <a:cubicBezTo>
                    <a:pt x="207" y="747"/>
                    <a:pt x="207" y="747"/>
                    <a:pt x="207" y="747"/>
                  </a:cubicBezTo>
                  <a:cubicBezTo>
                    <a:pt x="207" y="747"/>
                    <a:pt x="207" y="747"/>
                    <a:pt x="207" y="747"/>
                  </a:cubicBezTo>
                  <a:cubicBezTo>
                    <a:pt x="207" y="747"/>
                    <a:pt x="207" y="747"/>
                    <a:pt x="207" y="747"/>
                  </a:cubicBezTo>
                  <a:cubicBezTo>
                    <a:pt x="207" y="746"/>
                    <a:pt x="207" y="746"/>
                    <a:pt x="207" y="746"/>
                  </a:cubicBezTo>
                  <a:cubicBezTo>
                    <a:pt x="207" y="746"/>
                    <a:pt x="207" y="746"/>
                    <a:pt x="207" y="746"/>
                  </a:cubicBezTo>
                  <a:cubicBezTo>
                    <a:pt x="208" y="746"/>
                    <a:pt x="208" y="746"/>
                    <a:pt x="208" y="746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5"/>
                    <a:pt x="208" y="745"/>
                    <a:pt x="208" y="745"/>
                  </a:cubicBezTo>
                  <a:cubicBezTo>
                    <a:pt x="208" y="744"/>
                    <a:pt x="208" y="744"/>
                    <a:pt x="208" y="744"/>
                  </a:cubicBezTo>
                  <a:cubicBezTo>
                    <a:pt x="208" y="744"/>
                    <a:pt x="208" y="744"/>
                    <a:pt x="209" y="744"/>
                  </a:cubicBezTo>
                  <a:cubicBezTo>
                    <a:pt x="209" y="744"/>
                    <a:pt x="209" y="744"/>
                    <a:pt x="209" y="743"/>
                  </a:cubicBezTo>
                  <a:cubicBezTo>
                    <a:pt x="209" y="743"/>
                    <a:pt x="209" y="743"/>
                    <a:pt x="209" y="743"/>
                  </a:cubicBezTo>
                  <a:cubicBezTo>
                    <a:pt x="209" y="743"/>
                    <a:pt x="209" y="743"/>
                    <a:pt x="209" y="743"/>
                  </a:cubicBezTo>
                  <a:cubicBezTo>
                    <a:pt x="209" y="743"/>
                    <a:pt x="209" y="743"/>
                    <a:pt x="210" y="742"/>
                  </a:cubicBezTo>
                  <a:cubicBezTo>
                    <a:pt x="210" y="742"/>
                    <a:pt x="210" y="742"/>
                    <a:pt x="210" y="742"/>
                  </a:cubicBezTo>
                  <a:cubicBezTo>
                    <a:pt x="210" y="742"/>
                    <a:pt x="210" y="742"/>
                    <a:pt x="210" y="742"/>
                  </a:cubicBezTo>
                  <a:cubicBezTo>
                    <a:pt x="210" y="741"/>
                    <a:pt x="211" y="740"/>
                    <a:pt x="211" y="740"/>
                  </a:cubicBezTo>
                  <a:cubicBezTo>
                    <a:pt x="211" y="740"/>
                    <a:pt x="211" y="740"/>
                    <a:pt x="211" y="739"/>
                  </a:cubicBezTo>
                  <a:cubicBezTo>
                    <a:pt x="211" y="739"/>
                    <a:pt x="211" y="739"/>
                    <a:pt x="211" y="739"/>
                  </a:cubicBezTo>
                  <a:cubicBezTo>
                    <a:pt x="211" y="739"/>
                    <a:pt x="211" y="739"/>
                    <a:pt x="211" y="739"/>
                  </a:cubicBezTo>
                  <a:cubicBezTo>
                    <a:pt x="211" y="739"/>
                    <a:pt x="211" y="739"/>
                    <a:pt x="211" y="738"/>
                  </a:cubicBezTo>
                  <a:cubicBezTo>
                    <a:pt x="211" y="738"/>
                    <a:pt x="211" y="738"/>
                    <a:pt x="212" y="738"/>
                  </a:cubicBezTo>
                  <a:cubicBezTo>
                    <a:pt x="212" y="738"/>
                    <a:pt x="212" y="738"/>
                    <a:pt x="212" y="738"/>
                  </a:cubicBezTo>
                  <a:cubicBezTo>
                    <a:pt x="212" y="737"/>
                    <a:pt x="212" y="737"/>
                    <a:pt x="212" y="737"/>
                  </a:cubicBezTo>
                  <a:cubicBezTo>
                    <a:pt x="212" y="737"/>
                    <a:pt x="212" y="737"/>
                    <a:pt x="212" y="737"/>
                  </a:cubicBezTo>
                  <a:cubicBezTo>
                    <a:pt x="212" y="737"/>
                    <a:pt x="212" y="737"/>
                    <a:pt x="212" y="737"/>
                  </a:cubicBezTo>
                  <a:cubicBezTo>
                    <a:pt x="213" y="737"/>
                    <a:pt x="213" y="737"/>
                    <a:pt x="213" y="736"/>
                  </a:cubicBezTo>
                  <a:cubicBezTo>
                    <a:pt x="213" y="736"/>
                    <a:pt x="213" y="736"/>
                    <a:pt x="213" y="736"/>
                  </a:cubicBezTo>
                  <a:cubicBezTo>
                    <a:pt x="213" y="736"/>
                    <a:pt x="213" y="736"/>
                    <a:pt x="213" y="736"/>
                  </a:cubicBezTo>
                  <a:cubicBezTo>
                    <a:pt x="213" y="736"/>
                    <a:pt x="213" y="736"/>
                    <a:pt x="213" y="735"/>
                  </a:cubicBezTo>
                  <a:cubicBezTo>
                    <a:pt x="213" y="735"/>
                    <a:pt x="213" y="735"/>
                    <a:pt x="213" y="735"/>
                  </a:cubicBezTo>
                  <a:cubicBezTo>
                    <a:pt x="213" y="735"/>
                    <a:pt x="213" y="735"/>
                    <a:pt x="213" y="735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19" y="723"/>
                    <a:pt x="223" y="713"/>
                    <a:pt x="225" y="702"/>
                  </a:cubicBezTo>
                  <a:cubicBezTo>
                    <a:pt x="225" y="702"/>
                    <a:pt x="225" y="702"/>
                    <a:pt x="225" y="702"/>
                  </a:cubicBezTo>
                  <a:cubicBezTo>
                    <a:pt x="225" y="701"/>
                    <a:pt x="226" y="701"/>
                    <a:pt x="226" y="701"/>
                  </a:cubicBezTo>
                  <a:cubicBezTo>
                    <a:pt x="226" y="701"/>
                    <a:pt x="226" y="700"/>
                    <a:pt x="226" y="699"/>
                  </a:cubicBezTo>
                  <a:cubicBezTo>
                    <a:pt x="226" y="699"/>
                    <a:pt x="226" y="699"/>
                    <a:pt x="226" y="698"/>
                  </a:cubicBezTo>
                  <a:cubicBezTo>
                    <a:pt x="226" y="698"/>
                    <a:pt x="226" y="698"/>
                    <a:pt x="226" y="698"/>
                  </a:cubicBezTo>
                  <a:cubicBezTo>
                    <a:pt x="226" y="697"/>
                    <a:pt x="226" y="697"/>
                    <a:pt x="226" y="697"/>
                  </a:cubicBezTo>
                  <a:cubicBezTo>
                    <a:pt x="226" y="697"/>
                    <a:pt x="226" y="697"/>
                    <a:pt x="227" y="696"/>
                  </a:cubicBezTo>
                  <a:cubicBezTo>
                    <a:pt x="227" y="696"/>
                    <a:pt x="227" y="696"/>
                    <a:pt x="227" y="696"/>
                  </a:cubicBezTo>
                  <a:cubicBezTo>
                    <a:pt x="227" y="695"/>
                    <a:pt x="227" y="695"/>
                    <a:pt x="227" y="695"/>
                  </a:cubicBezTo>
                  <a:cubicBezTo>
                    <a:pt x="227" y="695"/>
                    <a:pt x="227" y="695"/>
                    <a:pt x="227" y="695"/>
                  </a:cubicBezTo>
                  <a:cubicBezTo>
                    <a:pt x="227" y="695"/>
                    <a:pt x="227" y="694"/>
                    <a:pt x="227" y="694"/>
                  </a:cubicBezTo>
                  <a:cubicBezTo>
                    <a:pt x="227" y="694"/>
                    <a:pt x="227" y="694"/>
                    <a:pt x="227" y="693"/>
                  </a:cubicBezTo>
                  <a:cubicBezTo>
                    <a:pt x="227" y="693"/>
                    <a:pt x="227" y="693"/>
                    <a:pt x="227" y="693"/>
                  </a:cubicBezTo>
                  <a:cubicBezTo>
                    <a:pt x="228" y="693"/>
                    <a:pt x="228" y="692"/>
                    <a:pt x="228" y="692"/>
                  </a:cubicBezTo>
                  <a:cubicBezTo>
                    <a:pt x="228" y="692"/>
                    <a:pt x="228" y="692"/>
                    <a:pt x="228" y="691"/>
                  </a:cubicBezTo>
                  <a:cubicBezTo>
                    <a:pt x="228" y="691"/>
                    <a:pt x="228" y="690"/>
                    <a:pt x="228" y="690"/>
                  </a:cubicBezTo>
                  <a:cubicBezTo>
                    <a:pt x="228" y="690"/>
                    <a:pt x="228" y="690"/>
                    <a:pt x="228" y="689"/>
                  </a:cubicBezTo>
                  <a:cubicBezTo>
                    <a:pt x="228" y="689"/>
                    <a:pt x="228" y="689"/>
                    <a:pt x="228" y="689"/>
                  </a:cubicBezTo>
                  <a:cubicBezTo>
                    <a:pt x="228" y="688"/>
                    <a:pt x="228" y="688"/>
                    <a:pt x="228" y="688"/>
                  </a:cubicBezTo>
                  <a:cubicBezTo>
                    <a:pt x="228" y="687"/>
                    <a:pt x="228" y="687"/>
                    <a:pt x="228" y="687"/>
                  </a:cubicBezTo>
                  <a:cubicBezTo>
                    <a:pt x="228" y="687"/>
                    <a:pt x="228" y="687"/>
                    <a:pt x="228" y="687"/>
                  </a:cubicBezTo>
                  <a:cubicBezTo>
                    <a:pt x="228" y="686"/>
                    <a:pt x="228" y="686"/>
                    <a:pt x="228" y="686"/>
                  </a:cubicBezTo>
                  <a:cubicBezTo>
                    <a:pt x="228" y="686"/>
                    <a:pt x="228" y="686"/>
                    <a:pt x="229" y="686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29" y="685"/>
                    <a:pt x="229" y="684"/>
                    <a:pt x="229" y="684"/>
                  </a:cubicBezTo>
                  <a:cubicBezTo>
                    <a:pt x="229" y="684"/>
                    <a:pt x="229" y="683"/>
                    <a:pt x="229" y="683"/>
                  </a:cubicBezTo>
                  <a:cubicBezTo>
                    <a:pt x="229" y="683"/>
                    <a:pt x="229" y="683"/>
                    <a:pt x="229" y="683"/>
                  </a:cubicBezTo>
                  <a:cubicBezTo>
                    <a:pt x="229" y="682"/>
                    <a:pt x="229" y="682"/>
                    <a:pt x="229" y="682"/>
                  </a:cubicBezTo>
                  <a:cubicBezTo>
                    <a:pt x="229" y="682"/>
                    <a:pt x="229" y="682"/>
                    <a:pt x="229" y="681"/>
                  </a:cubicBezTo>
                  <a:cubicBezTo>
                    <a:pt x="229" y="681"/>
                    <a:pt x="229" y="681"/>
                    <a:pt x="229" y="681"/>
                  </a:cubicBezTo>
                  <a:cubicBezTo>
                    <a:pt x="229" y="680"/>
                    <a:pt x="229" y="680"/>
                    <a:pt x="229" y="680"/>
                  </a:cubicBezTo>
                  <a:cubicBezTo>
                    <a:pt x="229" y="680"/>
                    <a:pt x="229" y="679"/>
                    <a:pt x="229" y="679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229" y="679"/>
                    <a:pt x="229" y="678"/>
                    <a:pt x="229" y="678"/>
                  </a:cubicBezTo>
                  <a:cubicBezTo>
                    <a:pt x="229" y="678"/>
                    <a:pt x="229" y="678"/>
                    <a:pt x="229" y="678"/>
                  </a:cubicBezTo>
                  <a:cubicBezTo>
                    <a:pt x="229" y="677"/>
                    <a:pt x="230" y="677"/>
                    <a:pt x="230" y="677"/>
                  </a:cubicBezTo>
                  <a:cubicBezTo>
                    <a:pt x="230" y="677"/>
                    <a:pt x="230" y="677"/>
                    <a:pt x="230" y="677"/>
                  </a:cubicBezTo>
                  <a:cubicBezTo>
                    <a:pt x="230" y="676"/>
                    <a:pt x="230" y="676"/>
                    <a:pt x="230" y="676"/>
                  </a:cubicBezTo>
                  <a:cubicBezTo>
                    <a:pt x="230" y="676"/>
                    <a:pt x="230" y="676"/>
                    <a:pt x="230" y="675"/>
                  </a:cubicBezTo>
                  <a:cubicBezTo>
                    <a:pt x="230" y="675"/>
                    <a:pt x="230" y="675"/>
                    <a:pt x="230" y="675"/>
                  </a:cubicBezTo>
                  <a:cubicBezTo>
                    <a:pt x="230" y="675"/>
                    <a:pt x="230" y="675"/>
                    <a:pt x="230" y="674"/>
                  </a:cubicBezTo>
                  <a:cubicBezTo>
                    <a:pt x="230" y="674"/>
                    <a:pt x="230" y="674"/>
                    <a:pt x="230" y="674"/>
                  </a:cubicBezTo>
                  <a:cubicBezTo>
                    <a:pt x="230" y="674"/>
                    <a:pt x="230" y="673"/>
                    <a:pt x="230" y="673"/>
                  </a:cubicBezTo>
                  <a:cubicBezTo>
                    <a:pt x="230" y="673"/>
                    <a:pt x="230" y="672"/>
                    <a:pt x="230" y="672"/>
                  </a:cubicBezTo>
                  <a:cubicBezTo>
                    <a:pt x="230" y="672"/>
                    <a:pt x="230" y="672"/>
                    <a:pt x="230" y="671"/>
                  </a:cubicBezTo>
                  <a:cubicBezTo>
                    <a:pt x="230" y="671"/>
                    <a:pt x="230" y="670"/>
                    <a:pt x="230" y="670"/>
                  </a:cubicBezTo>
                  <a:cubicBezTo>
                    <a:pt x="230" y="670"/>
                    <a:pt x="230" y="670"/>
                    <a:pt x="230" y="669"/>
                  </a:cubicBezTo>
                  <a:cubicBezTo>
                    <a:pt x="230" y="669"/>
                    <a:pt x="230" y="669"/>
                    <a:pt x="230" y="669"/>
                  </a:cubicBezTo>
                  <a:cubicBezTo>
                    <a:pt x="230" y="668"/>
                    <a:pt x="230" y="668"/>
                    <a:pt x="230" y="668"/>
                  </a:cubicBezTo>
                  <a:cubicBezTo>
                    <a:pt x="230" y="668"/>
                    <a:pt x="230" y="668"/>
                    <a:pt x="230" y="668"/>
                  </a:cubicBezTo>
                  <a:cubicBezTo>
                    <a:pt x="230" y="668"/>
                    <a:pt x="230" y="667"/>
                    <a:pt x="230" y="667"/>
                  </a:cubicBezTo>
                  <a:cubicBezTo>
                    <a:pt x="230" y="667"/>
                    <a:pt x="230" y="667"/>
                    <a:pt x="230" y="667"/>
                  </a:cubicBezTo>
                  <a:cubicBezTo>
                    <a:pt x="230" y="666"/>
                    <a:pt x="230" y="666"/>
                    <a:pt x="230" y="666"/>
                  </a:cubicBezTo>
                  <a:cubicBezTo>
                    <a:pt x="230" y="666"/>
                    <a:pt x="230" y="666"/>
                    <a:pt x="230" y="665"/>
                  </a:cubicBezTo>
                  <a:cubicBezTo>
                    <a:pt x="230" y="665"/>
                    <a:pt x="229" y="665"/>
                    <a:pt x="229" y="665"/>
                  </a:cubicBezTo>
                  <a:cubicBezTo>
                    <a:pt x="229" y="664"/>
                    <a:pt x="229" y="664"/>
                    <a:pt x="229" y="664"/>
                  </a:cubicBezTo>
                  <a:cubicBezTo>
                    <a:pt x="229" y="663"/>
                    <a:pt x="229" y="663"/>
                    <a:pt x="229" y="663"/>
                  </a:cubicBezTo>
                  <a:cubicBezTo>
                    <a:pt x="229" y="663"/>
                    <a:pt x="229" y="662"/>
                    <a:pt x="229" y="662"/>
                  </a:cubicBezTo>
                  <a:cubicBezTo>
                    <a:pt x="229" y="662"/>
                    <a:pt x="229" y="662"/>
                    <a:pt x="229" y="662"/>
                  </a:cubicBezTo>
                  <a:cubicBezTo>
                    <a:pt x="229" y="662"/>
                    <a:pt x="229" y="662"/>
                    <a:pt x="229" y="661"/>
                  </a:cubicBezTo>
                  <a:cubicBezTo>
                    <a:pt x="229" y="661"/>
                    <a:pt x="229" y="661"/>
                    <a:pt x="229" y="661"/>
                  </a:cubicBezTo>
                  <a:cubicBezTo>
                    <a:pt x="229" y="660"/>
                    <a:pt x="229" y="660"/>
                    <a:pt x="229" y="660"/>
                  </a:cubicBezTo>
                  <a:cubicBezTo>
                    <a:pt x="229" y="660"/>
                    <a:pt x="229" y="660"/>
                    <a:pt x="229" y="660"/>
                  </a:cubicBezTo>
                  <a:cubicBezTo>
                    <a:pt x="229" y="659"/>
                    <a:pt x="229" y="659"/>
                    <a:pt x="229" y="659"/>
                  </a:cubicBezTo>
                  <a:cubicBezTo>
                    <a:pt x="229" y="659"/>
                    <a:pt x="229" y="659"/>
                    <a:pt x="229" y="659"/>
                  </a:cubicBezTo>
                  <a:cubicBezTo>
                    <a:pt x="229" y="659"/>
                    <a:pt x="229" y="658"/>
                    <a:pt x="229" y="658"/>
                  </a:cubicBezTo>
                  <a:cubicBezTo>
                    <a:pt x="229" y="657"/>
                    <a:pt x="228" y="657"/>
                    <a:pt x="228" y="656"/>
                  </a:cubicBezTo>
                  <a:cubicBezTo>
                    <a:pt x="228" y="656"/>
                    <a:pt x="228" y="656"/>
                    <a:pt x="228" y="656"/>
                  </a:cubicBezTo>
                  <a:cubicBezTo>
                    <a:pt x="228" y="655"/>
                    <a:pt x="228" y="655"/>
                    <a:pt x="228" y="655"/>
                  </a:cubicBezTo>
                  <a:cubicBezTo>
                    <a:pt x="228" y="654"/>
                    <a:pt x="228" y="654"/>
                    <a:pt x="228" y="653"/>
                  </a:cubicBezTo>
                  <a:cubicBezTo>
                    <a:pt x="228" y="653"/>
                    <a:pt x="228" y="653"/>
                    <a:pt x="228" y="653"/>
                  </a:cubicBezTo>
                  <a:cubicBezTo>
                    <a:pt x="228" y="653"/>
                    <a:pt x="228" y="653"/>
                    <a:pt x="228" y="652"/>
                  </a:cubicBezTo>
                  <a:cubicBezTo>
                    <a:pt x="228" y="652"/>
                    <a:pt x="228" y="652"/>
                    <a:pt x="228" y="652"/>
                  </a:cubicBezTo>
                  <a:cubicBezTo>
                    <a:pt x="228" y="651"/>
                    <a:pt x="228" y="651"/>
                    <a:pt x="228" y="651"/>
                  </a:cubicBezTo>
                  <a:cubicBezTo>
                    <a:pt x="228" y="651"/>
                    <a:pt x="228" y="651"/>
                    <a:pt x="228" y="651"/>
                  </a:cubicBezTo>
                  <a:cubicBezTo>
                    <a:pt x="228" y="651"/>
                    <a:pt x="228" y="650"/>
                    <a:pt x="227" y="650"/>
                  </a:cubicBezTo>
                  <a:cubicBezTo>
                    <a:pt x="227" y="650"/>
                    <a:pt x="227" y="650"/>
                    <a:pt x="227" y="650"/>
                  </a:cubicBezTo>
                  <a:cubicBezTo>
                    <a:pt x="227" y="650"/>
                    <a:pt x="227" y="649"/>
                    <a:pt x="227" y="649"/>
                  </a:cubicBezTo>
                  <a:cubicBezTo>
                    <a:pt x="227" y="649"/>
                    <a:pt x="227" y="649"/>
                    <a:pt x="227" y="649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27" y="648"/>
                    <a:pt x="227" y="648"/>
                    <a:pt x="227" y="647"/>
                  </a:cubicBezTo>
                  <a:cubicBezTo>
                    <a:pt x="226" y="647"/>
                    <a:pt x="226" y="646"/>
                    <a:pt x="226" y="646"/>
                  </a:cubicBezTo>
                  <a:cubicBezTo>
                    <a:pt x="226" y="646"/>
                    <a:pt x="226" y="646"/>
                    <a:pt x="226" y="646"/>
                  </a:cubicBezTo>
                  <a:cubicBezTo>
                    <a:pt x="226" y="646"/>
                    <a:pt x="226" y="645"/>
                    <a:pt x="226" y="645"/>
                  </a:cubicBezTo>
                  <a:cubicBezTo>
                    <a:pt x="226" y="645"/>
                    <a:pt x="226" y="645"/>
                    <a:pt x="226" y="645"/>
                  </a:cubicBezTo>
                  <a:cubicBezTo>
                    <a:pt x="226" y="644"/>
                    <a:pt x="226" y="644"/>
                    <a:pt x="226" y="644"/>
                  </a:cubicBezTo>
                  <a:cubicBezTo>
                    <a:pt x="226" y="644"/>
                    <a:pt x="226" y="644"/>
                    <a:pt x="226" y="643"/>
                  </a:cubicBezTo>
                  <a:cubicBezTo>
                    <a:pt x="226" y="643"/>
                    <a:pt x="226" y="643"/>
                    <a:pt x="226" y="643"/>
                  </a:cubicBezTo>
                  <a:cubicBezTo>
                    <a:pt x="225" y="643"/>
                    <a:pt x="225" y="642"/>
                    <a:pt x="225" y="642"/>
                  </a:cubicBezTo>
                  <a:cubicBezTo>
                    <a:pt x="225" y="642"/>
                    <a:pt x="225" y="641"/>
                    <a:pt x="225" y="641"/>
                  </a:cubicBezTo>
                  <a:cubicBezTo>
                    <a:pt x="225" y="641"/>
                    <a:pt x="225" y="641"/>
                    <a:pt x="225" y="640"/>
                  </a:cubicBezTo>
                  <a:cubicBezTo>
                    <a:pt x="225" y="640"/>
                    <a:pt x="225" y="640"/>
                    <a:pt x="225" y="640"/>
                  </a:cubicBezTo>
                  <a:cubicBezTo>
                    <a:pt x="225" y="640"/>
                    <a:pt x="225" y="640"/>
                    <a:pt x="225" y="640"/>
                  </a:cubicBezTo>
                  <a:cubicBezTo>
                    <a:pt x="225" y="639"/>
                    <a:pt x="225" y="639"/>
                    <a:pt x="224" y="639"/>
                  </a:cubicBezTo>
                  <a:cubicBezTo>
                    <a:pt x="224" y="639"/>
                    <a:pt x="224" y="639"/>
                    <a:pt x="224" y="639"/>
                  </a:cubicBezTo>
                  <a:cubicBezTo>
                    <a:pt x="224" y="638"/>
                    <a:pt x="224" y="638"/>
                    <a:pt x="224" y="638"/>
                  </a:cubicBezTo>
                  <a:cubicBezTo>
                    <a:pt x="224" y="638"/>
                    <a:pt x="224" y="638"/>
                    <a:pt x="224" y="637"/>
                  </a:cubicBezTo>
                  <a:cubicBezTo>
                    <a:pt x="224" y="637"/>
                    <a:pt x="223" y="636"/>
                    <a:pt x="223" y="636"/>
                  </a:cubicBezTo>
                  <a:cubicBezTo>
                    <a:pt x="223" y="636"/>
                    <a:pt x="223" y="636"/>
                    <a:pt x="223" y="636"/>
                  </a:cubicBezTo>
                  <a:cubicBezTo>
                    <a:pt x="223" y="635"/>
                    <a:pt x="223" y="635"/>
                    <a:pt x="223" y="634"/>
                  </a:cubicBezTo>
                  <a:cubicBezTo>
                    <a:pt x="223" y="634"/>
                    <a:pt x="223" y="634"/>
                    <a:pt x="222" y="634"/>
                  </a:cubicBezTo>
                  <a:cubicBezTo>
                    <a:pt x="222" y="633"/>
                    <a:pt x="222" y="633"/>
                    <a:pt x="222" y="633"/>
                  </a:cubicBezTo>
                  <a:cubicBezTo>
                    <a:pt x="222" y="633"/>
                    <a:pt x="222" y="632"/>
                    <a:pt x="222" y="632"/>
                  </a:cubicBezTo>
                  <a:cubicBezTo>
                    <a:pt x="222" y="632"/>
                    <a:pt x="222" y="632"/>
                    <a:pt x="222" y="632"/>
                  </a:cubicBezTo>
                  <a:cubicBezTo>
                    <a:pt x="222" y="631"/>
                    <a:pt x="222" y="631"/>
                    <a:pt x="222" y="631"/>
                  </a:cubicBezTo>
                  <a:cubicBezTo>
                    <a:pt x="222" y="631"/>
                    <a:pt x="221" y="631"/>
                    <a:pt x="221" y="631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21" y="630"/>
                    <a:pt x="221" y="629"/>
                    <a:pt x="220" y="629"/>
                  </a:cubicBezTo>
                  <a:cubicBezTo>
                    <a:pt x="220" y="629"/>
                    <a:pt x="220" y="629"/>
                    <a:pt x="220" y="629"/>
                  </a:cubicBezTo>
                  <a:cubicBezTo>
                    <a:pt x="220" y="628"/>
                    <a:pt x="220" y="628"/>
                    <a:pt x="220" y="628"/>
                  </a:cubicBezTo>
                  <a:cubicBezTo>
                    <a:pt x="220" y="628"/>
                    <a:pt x="220" y="628"/>
                    <a:pt x="220" y="628"/>
                  </a:cubicBezTo>
                  <a:cubicBezTo>
                    <a:pt x="220" y="628"/>
                    <a:pt x="220" y="628"/>
                    <a:pt x="220" y="627"/>
                  </a:cubicBezTo>
                  <a:cubicBezTo>
                    <a:pt x="220" y="627"/>
                    <a:pt x="220" y="627"/>
                    <a:pt x="220" y="627"/>
                  </a:cubicBezTo>
                  <a:cubicBezTo>
                    <a:pt x="219" y="627"/>
                    <a:pt x="219" y="627"/>
                    <a:pt x="219" y="626"/>
                  </a:cubicBezTo>
                  <a:cubicBezTo>
                    <a:pt x="219" y="626"/>
                    <a:pt x="219" y="625"/>
                    <a:pt x="219" y="625"/>
                  </a:cubicBezTo>
                  <a:cubicBezTo>
                    <a:pt x="219" y="625"/>
                    <a:pt x="219" y="625"/>
                    <a:pt x="219" y="625"/>
                  </a:cubicBezTo>
                  <a:cubicBezTo>
                    <a:pt x="219" y="624"/>
                    <a:pt x="218" y="624"/>
                    <a:pt x="218" y="624"/>
                  </a:cubicBezTo>
                  <a:cubicBezTo>
                    <a:pt x="218" y="624"/>
                    <a:pt x="218" y="624"/>
                    <a:pt x="218" y="623"/>
                  </a:cubicBezTo>
                  <a:cubicBezTo>
                    <a:pt x="217" y="622"/>
                    <a:pt x="217" y="621"/>
                    <a:pt x="216" y="621"/>
                  </a:cubicBezTo>
                  <a:cubicBezTo>
                    <a:pt x="216" y="620"/>
                    <a:pt x="216" y="620"/>
                    <a:pt x="216" y="620"/>
                  </a:cubicBezTo>
                  <a:cubicBezTo>
                    <a:pt x="216" y="620"/>
                    <a:pt x="216" y="620"/>
                    <a:pt x="216" y="619"/>
                  </a:cubicBezTo>
                  <a:cubicBezTo>
                    <a:pt x="216" y="619"/>
                    <a:pt x="216" y="619"/>
                    <a:pt x="216" y="619"/>
                  </a:cubicBezTo>
                  <a:cubicBezTo>
                    <a:pt x="216" y="619"/>
                    <a:pt x="216" y="619"/>
                    <a:pt x="216" y="619"/>
                  </a:cubicBezTo>
                  <a:cubicBezTo>
                    <a:pt x="215" y="619"/>
                    <a:pt x="215" y="618"/>
                    <a:pt x="215" y="618"/>
                  </a:cubicBezTo>
                  <a:cubicBezTo>
                    <a:pt x="215" y="618"/>
                    <a:pt x="215" y="618"/>
                    <a:pt x="214" y="617"/>
                  </a:cubicBezTo>
                  <a:cubicBezTo>
                    <a:pt x="214" y="617"/>
                    <a:pt x="214" y="617"/>
                    <a:pt x="214" y="616"/>
                  </a:cubicBezTo>
                  <a:cubicBezTo>
                    <a:pt x="214" y="616"/>
                    <a:pt x="214" y="616"/>
                    <a:pt x="213" y="615"/>
                  </a:cubicBezTo>
                  <a:cubicBezTo>
                    <a:pt x="213" y="615"/>
                    <a:pt x="213" y="615"/>
                    <a:pt x="213" y="615"/>
                  </a:cubicBezTo>
                  <a:cubicBezTo>
                    <a:pt x="213" y="615"/>
                    <a:pt x="213" y="615"/>
                    <a:pt x="213" y="615"/>
                  </a:cubicBezTo>
                  <a:cubicBezTo>
                    <a:pt x="213" y="614"/>
                    <a:pt x="213" y="614"/>
                    <a:pt x="212" y="614"/>
                  </a:cubicBezTo>
                  <a:cubicBezTo>
                    <a:pt x="212" y="613"/>
                    <a:pt x="212" y="613"/>
                    <a:pt x="212" y="613"/>
                  </a:cubicBezTo>
                  <a:cubicBezTo>
                    <a:pt x="212" y="613"/>
                    <a:pt x="211" y="613"/>
                    <a:pt x="211" y="612"/>
                  </a:cubicBezTo>
                  <a:cubicBezTo>
                    <a:pt x="211" y="612"/>
                    <a:pt x="211" y="612"/>
                    <a:pt x="211" y="612"/>
                  </a:cubicBezTo>
                  <a:cubicBezTo>
                    <a:pt x="211" y="611"/>
                    <a:pt x="211" y="611"/>
                    <a:pt x="211" y="611"/>
                  </a:cubicBezTo>
                  <a:cubicBezTo>
                    <a:pt x="211" y="611"/>
                    <a:pt x="211" y="611"/>
                    <a:pt x="210" y="611"/>
                  </a:cubicBezTo>
                  <a:cubicBezTo>
                    <a:pt x="210" y="610"/>
                    <a:pt x="210" y="610"/>
                    <a:pt x="210" y="610"/>
                  </a:cubicBezTo>
                  <a:cubicBezTo>
                    <a:pt x="210" y="610"/>
                    <a:pt x="210" y="610"/>
                    <a:pt x="210" y="610"/>
                  </a:cubicBezTo>
                  <a:cubicBezTo>
                    <a:pt x="210" y="609"/>
                    <a:pt x="210" y="609"/>
                    <a:pt x="210" y="609"/>
                  </a:cubicBezTo>
                  <a:cubicBezTo>
                    <a:pt x="209" y="609"/>
                    <a:pt x="209" y="609"/>
                    <a:pt x="209" y="609"/>
                  </a:cubicBezTo>
                  <a:cubicBezTo>
                    <a:pt x="209" y="609"/>
                    <a:pt x="209" y="609"/>
                    <a:pt x="209" y="608"/>
                  </a:cubicBezTo>
                  <a:cubicBezTo>
                    <a:pt x="209" y="608"/>
                    <a:pt x="208" y="608"/>
                    <a:pt x="208" y="608"/>
                  </a:cubicBezTo>
                  <a:cubicBezTo>
                    <a:pt x="208" y="607"/>
                    <a:pt x="208" y="607"/>
                    <a:pt x="208" y="607"/>
                  </a:cubicBezTo>
                  <a:cubicBezTo>
                    <a:pt x="208" y="607"/>
                    <a:pt x="208" y="607"/>
                    <a:pt x="208" y="607"/>
                  </a:cubicBezTo>
                  <a:cubicBezTo>
                    <a:pt x="208" y="607"/>
                    <a:pt x="208" y="607"/>
                    <a:pt x="207" y="607"/>
                  </a:cubicBezTo>
                  <a:cubicBezTo>
                    <a:pt x="207" y="606"/>
                    <a:pt x="207" y="606"/>
                    <a:pt x="207" y="606"/>
                  </a:cubicBezTo>
                  <a:cubicBezTo>
                    <a:pt x="207" y="606"/>
                    <a:pt x="207" y="606"/>
                    <a:pt x="207" y="606"/>
                  </a:cubicBezTo>
                  <a:cubicBezTo>
                    <a:pt x="207" y="606"/>
                    <a:pt x="207" y="605"/>
                    <a:pt x="207" y="605"/>
                  </a:cubicBezTo>
                  <a:cubicBezTo>
                    <a:pt x="206" y="605"/>
                    <a:pt x="206" y="605"/>
                    <a:pt x="206" y="604"/>
                  </a:cubicBezTo>
                  <a:cubicBezTo>
                    <a:pt x="205" y="604"/>
                    <a:pt x="205" y="603"/>
                    <a:pt x="205" y="603"/>
                  </a:cubicBezTo>
                  <a:cubicBezTo>
                    <a:pt x="205" y="603"/>
                    <a:pt x="204" y="603"/>
                    <a:pt x="204" y="602"/>
                  </a:cubicBezTo>
                  <a:cubicBezTo>
                    <a:pt x="204" y="602"/>
                    <a:pt x="204" y="602"/>
                    <a:pt x="204" y="602"/>
                  </a:cubicBezTo>
                  <a:cubicBezTo>
                    <a:pt x="204" y="601"/>
                    <a:pt x="204" y="601"/>
                    <a:pt x="204" y="601"/>
                  </a:cubicBezTo>
                  <a:cubicBezTo>
                    <a:pt x="203" y="601"/>
                    <a:pt x="203" y="601"/>
                    <a:pt x="203" y="601"/>
                  </a:cubicBezTo>
                  <a:cubicBezTo>
                    <a:pt x="203" y="601"/>
                    <a:pt x="203" y="601"/>
                    <a:pt x="203" y="600"/>
                  </a:cubicBezTo>
                  <a:cubicBezTo>
                    <a:pt x="203" y="600"/>
                    <a:pt x="203" y="600"/>
                    <a:pt x="202" y="600"/>
                  </a:cubicBezTo>
                  <a:cubicBezTo>
                    <a:pt x="196" y="592"/>
                    <a:pt x="187" y="583"/>
                    <a:pt x="178" y="575"/>
                  </a:cubicBezTo>
                  <a:cubicBezTo>
                    <a:pt x="177" y="575"/>
                    <a:pt x="177" y="575"/>
                    <a:pt x="177" y="575"/>
                  </a:cubicBezTo>
                  <a:cubicBezTo>
                    <a:pt x="177" y="575"/>
                    <a:pt x="177" y="575"/>
                    <a:pt x="177" y="575"/>
                  </a:cubicBezTo>
                  <a:cubicBezTo>
                    <a:pt x="177" y="574"/>
                    <a:pt x="177" y="574"/>
                    <a:pt x="177" y="574"/>
                  </a:cubicBezTo>
                  <a:cubicBezTo>
                    <a:pt x="177" y="574"/>
                    <a:pt x="177" y="574"/>
                    <a:pt x="177" y="574"/>
                  </a:cubicBezTo>
                  <a:cubicBezTo>
                    <a:pt x="177" y="574"/>
                    <a:pt x="177" y="574"/>
                    <a:pt x="176" y="574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75" y="573"/>
                    <a:pt x="175" y="573"/>
                    <a:pt x="175" y="573"/>
                  </a:cubicBezTo>
                  <a:cubicBezTo>
                    <a:pt x="175" y="573"/>
                    <a:pt x="175" y="573"/>
                    <a:pt x="175" y="573"/>
                  </a:cubicBezTo>
                  <a:cubicBezTo>
                    <a:pt x="175" y="573"/>
                    <a:pt x="175" y="573"/>
                    <a:pt x="175" y="573"/>
                  </a:cubicBezTo>
                  <a:cubicBezTo>
                    <a:pt x="175" y="573"/>
                    <a:pt x="175" y="573"/>
                    <a:pt x="175" y="572"/>
                  </a:cubicBezTo>
                  <a:cubicBezTo>
                    <a:pt x="174" y="572"/>
                    <a:pt x="174" y="572"/>
                    <a:pt x="174" y="572"/>
                  </a:cubicBezTo>
                  <a:cubicBezTo>
                    <a:pt x="174" y="572"/>
                    <a:pt x="174" y="572"/>
                    <a:pt x="174" y="572"/>
                  </a:cubicBezTo>
                  <a:cubicBezTo>
                    <a:pt x="174" y="572"/>
                    <a:pt x="174" y="572"/>
                    <a:pt x="174" y="572"/>
                  </a:cubicBezTo>
                  <a:cubicBezTo>
                    <a:pt x="174" y="572"/>
                    <a:pt x="174" y="572"/>
                    <a:pt x="174" y="572"/>
                  </a:cubicBezTo>
                  <a:cubicBezTo>
                    <a:pt x="173" y="572"/>
                    <a:pt x="173" y="571"/>
                    <a:pt x="173" y="571"/>
                  </a:cubicBezTo>
                  <a:cubicBezTo>
                    <a:pt x="173" y="571"/>
                    <a:pt x="173" y="571"/>
                    <a:pt x="173" y="571"/>
                  </a:cubicBezTo>
                  <a:cubicBezTo>
                    <a:pt x="173" y="571"/>
                    <a:pt x="173" y="571"/>
                    <a:pt x="173" y="571"/>
                  </a:cubicBezTo>
                  <a:cubicBezTo>
                    <a:pt x="172" y="571"/>
                    <a:pt x="172" y="571"/>
                    <a:pt x="172" y="571"/>
                  </a:cubicBezTo>
                  <a:cubicBezTo>
                    <a:pt x="172" y="571"/>
                    <a:pt x="172" y="571"/>
                    <a:pt x="172" y="571"/>
                  </a:cubicBezTo>
                  <a:cubicBezTo>
                    <a:pt x="172" y="570"/>
                    <a:pt x="171" y="570"/>
                    <a:pt x="171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69"/>
                    <a:pt x="171" y="569"/>
                    <a:pt x="170" y="569"/>
                  </a:cubicBezTo>
                  <a:cubicBezTo>
                    <a:pt x="170" y="569"/>
                    <a:pt x="170" y="569"/>
                    <a:pt x="170" y="569"/>
                  </a:cubicBezTo>
                  <a:cubicBezTo>
                    <a:pt x="170" y="569"/>
                    <a:pt x="170" y="569"/>
                    <a:pt x="169" y="569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8"/>
                  </a:cubicBezTo>
                  <a:cubicBezTo>
                    <a:pt x="168" y="568"/>
                    <a:pt x="168" y="568"/>
                    <a:pt x="168" y="567"/>
                  </a:cubicBezTo>
                  <a:cubicBezTo>
                    <a:pt x="168" y="567"/>
                    <a:pt x="168" y="567"/>
                    <a:pt x="168" y="567"/>
                  </a:cubicBezTo>
                  <a:cubicBezTo>
                    <a:pt x="168" y="567"/>
                    <a:pt x="167" y="567"/>
                    <a:pt x="167" y="567"/>
                  </a:cubicBezTo>
                  <a:cubicBezTo>
                    <a:pt x="167" y="567"/>
                    <a:pt x="167" y="567"/>
                    <a:pt x="167" y="567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6" y="566"/>
                    <a:pt x="166" y="566"/>
                    <a:pt x="166" y="566"/>
                  </a:cubicBezTo>
                  <a:cubicBezTo>
                    <a:pt x="166" y="566"/>
                    <a:pt x="166" y="566"/>
                    <a:pt x="166" y="566"/>
                  </a:cubicBezTo>
                  <a:cubicBezTo>
                    <a:pt x="166" y="566"/>
                    <a:pt x="166" y="566"/>
                    <a:pt x="166" y="566"/>
                  </a:cubicBezTo>
                  <a:cubicBezTo>
                    <a:pt x="166" y="566"/>
                    <a:pt x="166" y="566"/>
                    <a:pt x="166" y="566"/>
                  </a:cubicBezTo>
                  <a:cubicBezTo>
                    <a:pt x="166" y="566"/>
                    <a:pt x="166" y="566"/>
                    <a:pt x="166" y="566"/>
                  </a:cubicBezTo>
                  <a:cubicBezTo>
                    <a:pt x="166" y="566"/>
                    <a:pt x="166" y="566"/>
                    <a:pt x="165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65" y="565"/>
                    <a:pt x="165" y="565"/>
                  </a:cubicBezTo>
                  <a:cubicBezTo>
                    <a:pt x="165" y="565"/>
                    <a:pt x="165" y="565"/>
                    <a:pt x="164" y="565"/>
                  </a:cubicBezTo>
                  <a:cubicBezTo>
                    <a:pt x="164" y="565"/>
                    <a:pt x="164" y="564"/>
                    <a:pt x="164" y="564"/>
                  </a:cubicBezTo>
                  <a:cubicBezTo>
                    <a:pt x="163" y="564"/>
                    <a:pt x="163" y="564"/>
                    <a:pt x="163" y="564"/>
                  </a:cubicBezTo>
                  <a:cubicBezTo>
                    <a:pt x="163" y="564"/>
                    <a:pt x="163" y="564"/>
                    <a:pt x="163" y="564"/>
                  </a:cubicBezTo>
                  <a:cubicBezTo>
                    <a:pt x="163" y="564"/>
                    <a:pt x="163" y="564"/>
                    <a:pt x="163" y="564"/>
                  </a:cubicBezTo>
                  <a:cubicBezTo>
                    <a:pt x="163" y="563"/>
                    <a:pt x="163" y="563"/>
                    <a:pt x="163" y="563"/>
                  </a:cubicBezTo>
                  <a:cubicBezTo>
                    <a:pt x="163" y="563"/>
                    <a:pt x="163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2" y="563"/>
                    <a:pt x="162" y="563"/>
                    <a:pt x="161" y="563"/>
                  </a:cubicBezTo>
                  <a:cubicBezTo>
                    <a:pt x="153" y="557"/>
                    <a:pt x="151" y="546"/>
                    <a:pt x="157" y="538"/>
                  </a:cubicBezTo>
                  <a:cubicBezTo>
                    <a:pt x="157" y="537"/>
                    <a:pt x="158" y="536"/>
                    <a:pt x="158" y="536"/>
                  </a:cubicBezTo>
                  <a:cubicBezTo>
                    <a:pt x="158" y="536"/>
                    <a:pt x="158" y="536"/>
                    <a:pt x="158" y="536"/>
                  </a:cubicBezTo>
                  <a:cubicBezTo>
                    <a:pt x="158" y="536"/>
                    <a:pt x="158" y="536"/>
                    <a:pt x="158" y="536"/>
                  </a:cubicBezTo>
                  <a:cubicBezTo>
                    <a:pt x="158" y="536"/>
                    <a:pt x="158" y="536"/>
                    <a:pt x="159" y="536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159" y="535"/>
                    <a:pt x="159" y="535"/>
                    <a:pt x="159" y="535"/>
                  </a:cubicBezTo>
                  <a:cubicBezTo>
                    <a:pt x="159" y="535"/>
                    <a:pt x="160" y="535"/>
                    <a:pt x="160" y="535"/>
                  </a:cubicBezTo>
                  <a:cubicBezTo>
                    <a:pt x="160" y="535"/>
                    <a:pt x="160" y="535"/>
                    <a:pt x="160" y="534"/>
                  </a:cubicBezTo>
                  <a:cubicBezTo>
                    <a:pt x="160" y="534"/>
                    <a:pt x="160" y="534"/>
                    <a:pt x="160" y="534"/>
                  </a:cubicBezTo>
                  <a:cubicBezTo>
                    <a:pt x="160" y="534"/>
                    <a:pt x="160" y="534"/>
                    <a:pt x="160" y="534"/>
                  </a:cubicBezTo>
                  <a:cubicBezTo>
                    <a:pt x="160" y="534"/>
                    <a:pt x="160" y="533"/>
                    <a:pt x="160" y="533"/>
                  </a:cubicBezTo>
                  <a:cubicBezTo>
                    <a:pt x="161" y="533"/>
                    <a:pt x="161" y="533"/>
                    <a:pt x="161" y="533"/>
                  </a:cubicBezTo>
                  <a:cubicBezTo>
                    <a:pt x="161" y="533"/>
                    <a:pt x="161" y="533"/>
                    <a:pt x="161" y="533"/>
                  </a:cubicBezTo>
                  <a:cubicBezTo>
                    <a:pt x="161" y="532"/>
                    <a:pt x="161" y="532"/>
                    <a:pt x="161" y="532"/>
                  </a:cubicBezTo>
                  <a:cubicBezTo>
                    <a:pt x="162" y="532"/>
                    <a:pt x="162" y="532"/>
                    <a:pt x="162" y="532"/>
                  </a:cubicBezTo>
                  <a:cubicBezTo>
                    <a:pt x="162" y="532"/>
                    <a:pt x="162" y="532"/>
                    <a:pt x="162" y="532"/>
                  </a:cubicBezTo>
                  <a:cubicBezTo>
                    <a:pt x="162" y="532"/>
                    <a:pt x="162" y="532"/>
                    <a:pt x="162" y="532"/>
                  </a:cubicBezTo>
                  <a:cubicBezTo>
                    <a:pt x="162" y="532"/>
                    <a:pt x="162" y="532"/>
                    <a:pt x="162" y="532"/>
                  </a:cubicBezTo>
                  <a:cubicBezTo>
                    <a:pt x="162" y="532"/>
                    <a:pt x="162" y="532"/>
                    <a:pt x="162" y="531"/>
                  </a:cubicBezTo>
                  <a:cubicBezTo>
                    <a:pt x="162" y="531"/>
                    <a:pt x="162" y="531"/>
                    <a:pt x="162" y="531"/>
                  </a:cubicBezTo>
                  <a:cubicBezTo>
                    <a:pt x="162" y="531"/>
                    <a:pt x="162" y="531"/>
                    <a:pt x="162" y="531"/>
                  </a:cubicBezTo>
                  <a:cubicBezTo>
                    <a:pt x="163" y="531"/>
                    <a:pt x="163" y="531"/>
                    <a:pt x="163" y="531"/>
                  </a:cubicBezTo>
                  <a:cubicBezTo>
                    <a:pt x="163" y="531"/>
                    <a:pt x="163" y="531"/>
                    <a:pt x="163" y="530"/>
                  </a:cubicBezTo>
                  <a:cubicBezTo>
                    <a:pt x="163" y="530"/>
                    <a:pt x="163" y="530"/>
                    <a:pt x="163" y="530"/>
                  </a:cubicBezTo>
                  <a:cubicBezTo>
                    <a:pt x="163" y="530"/>
                    <a:pt x="163" y="530"/>
                    <a:pt x="163" y="530"/>
                  </a:cubicBezTo>
                  <a:cubicBezTo>
                    <a:pt x="163" y="530"/>
                    <a:pt x="163" y="530"/>
                    <a:pt x="163" y="530"/>
                  </a:cubicBezTo>
                  <a:cubicBezTo>
                    <a:pt x="163" y="529"/>
                    <a:pt x="163" y="529"/>
                    <a:pt x="164" y="529"/>
                  </a:cubicBezTo>
                  <a:cubicBezTo>
                    <a:pt x="164" y="529"/>
                    <a:pt x="164" y="529"/>
                    <a:pt x="164" y="529"/>
                  </a:cubicBezTo>
                  <a:cubicBezTo>
                    <a:pt x="164" y="529"/>
                    <a:pt x="164" y="529"/>
                    <a:pt x="164" y="529"/>
                  </a:cubicBezTo>
                  <a:cubicBezTo>
                    <a:pt x="164" y="529"/>
                    <a:pt x="164" y="529"/>
                    <a:pt x="164" y="529"/>
                  </a:cubicBezTo>
                  <a:cubicBezTo>
                    <a:pt x="164" y="529"/>
                    <a:pt x="164" y="529"/>
                    <a:pt x="165" y="528"/>
                  </a:cubicBezTo>
                  <a:cubicBezTo>
                    <a:pt x="165" y="528"/>
                    <a:pt x="165" y="528"/>
                    <a:pt x="165" y="528"/>
                  </a:cubicBezTo>
                  <a:cubicBezTo>
                    <a:pt x="165" y="528"/>
                    <a:pt x="165" y="528"/>
                    <a:pt x="165" y="528"/>
                  </a:cubicBezTo>
                  <a:cubicBezTo>
                    <a:pt x="165" y="528"/>
                    <a:pt x="165" y="528"/>
                    <a:pt x="165" y="527"/>
                  </a:cubicBezTo>
                  <a:cubicBezTo>
                    <a:pt x="165" y="527"/>
                    <a:pt x="165" y="527"/>
                    <a:pt x="165" y="527"/>
                  </a:cubicBezTo>
                  <a:cubicBezTo>
                    <a:pt x="165" y="527"/>
                    <a:pt x="165" y="527"/>
                    <a:pt x="166" y="527"/>
                  </a:cubicBezTo>
                  <a:cubicBezTo>
                    <a:pt x="166" y="526"/>
                    <a:pt x="166" y="526"/>
                    <a:pt x="166" y="526"/>
                  </a:cubicBezTo>
                  <a:cubicBezTo>
                    <a:pt x="166" y="526"/>
                    <a:pt x="166" y="526"/>
                    <a:pt x="166" y="526"/>
                  </a:cubicBezTo>
                  <a:cubicBezTo>
                    <a:pt x="166" y="526"/>
                    <a:pt x="166" y="526"/>
                    <a:pt x="166" y="526"/>
                  </a:cubicBezTo>
                  <a:cubicBezTo>
                    <a:pt x="166" y="525"/>
                    <a:pt x="167" y="525"/>
                    <a:pt x="167" y="525"/>
                  </a:cubicBezTo>
                  <a:cubicBezTo>
                    <a:pt x="167" y="525"/>
                    <a:pt x="167" y="525"/>
                    <a:pt x="167" y="525"/>
                  </a:cubicBezTo>
                  <a:cubicBezTo>
                    <a:pt x="167" y="525"/>
                    <a:pt x="167" y="525"/>
                    <a:pt x="167" y="524"/>
                  </a:cubicBezTo>
                  <a:cubicBezTo>
                    <a:pt x="167" y="524"/>
                    <a:pt x="167" y="524"/>
                    <a:pt x="168" y="524"/>
                  </a:cubicBezTo>
                  <a:cubicBezTo>
                    <a:pt x="168" y="524"/>
                    <a:pt x="168" y="524"/>
                    <a:pt x="168" y="524"/>
                  </a:cubicBezTo>
                  <a:cubicBezTo>
                    <a:pt x="168" y="524"/>
                    <a:pt x="168" y="524"/>
                    <a:pt x="168" y="524"/>
                  </a:cubicBezTo>
                  <a:cubicBezTo>
                    <a:pt x="168" y="523"/>
                    <a:pt x="168" y="523"/>
                    <a:pt x="168" y="523"/>
                  </a:cubicBezTo>
                  <a:cubicBezTo>
                    <a:pt x="174" y="514"/>
                    <a:pt x="179" y="505"/>
                    <a:pt x="183" y="496"/>
                  </a:cubicBezTo>
                  <a:cubicBezTo>
                    <a:pt x="183" y="496"/>
                    <a:pt x="183" y="496"/>
                    <a:pt x="183" y="496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3" y="495"/>
                    <a:pt x="183" y="495"/>
                    <a:pt x="183" y="495"/>
                  </a:cubicBezTo>
                  <a:cubicBezTo>
                    <a:pt x="183" y="494"/>
                    <a:pt x="183" y="494"/>
                    <a:pt x="183" y="494"/>
                  </a:cubicBezTo>
                  <a:cubicBezTo>
                    <a:pt x="183" y="494"/>
                    <a:pt x="183" y="494"/>
                    <a:pt x="183" y="494"/>
                  </a:cubicBezTo>
                  <a:cubicBezTo>
                    <a:pt x="184" y="494"/>
                    <a:pt x="184" y="494"/>
                    <a:pt x="184" y="494"/>
                  </a:cubicBezTo>
                  <a:cubicBezTo>
                    <a:pt x="184" y="493"/>
                    <a:pt x="184" y="493"/>
                    <a:pt x="184" y="493"/>
                  </a:cubicBezTo>
                  <a:cubicBezTo>
                    <a:pt x="184" y="493"/>
                    <a:pt x="184" y="493"/>
                    <a:pt x="184" y="493"/>
                  </a:cubicBezTo>
                  <a:cubicBezTo>
                    <a:pt x="184" y="493"/>
                    <a:pt x="184" y="492"/>
                    <a:pt x="184" y="492"/>
                  </a:cubicBezTo>
                  <a:cubicBezTo>
                    <a:pt x="184" y="492"/>
                    <a:pt x="184" y="492"/>
                    <a:pt x="184" y="492"/>
                  </a:cubicBezTo>
                  <a:cubicBezTo>
                    <a:pt x="184" y="492"/>
                    <a:pt x="184" y="492"/>
                    <a:pt x="184" y="491"/>
                  </a:cubicBezTo>
                  <a:cubicBezTo>
                    <a:pt x="184" y="491"/>
                    <a:pt x="184" y="491"/>
                    <a:pt x="184" y="491"/>
                  </a:cubicBezTo>
                  <a:cubicBezTo>
                    <a:pt x="184" y="491"/>
                    <a:pt x="184" y="491"/>
                    <a:pt x="184" y="491"/>
                  </a:cubicBezTo>
                  <a:cubicBezTo>
                    <a:pt x="184" y="491"/>
                    <a:pt x="184" y="491"/>
                    <a:pt x="185" y="490"/>
                  </a:cubicBezTo>
                  <a:cubicBezTo>
                    <a:pt x="185" y="490"/>
                    <a:pt x="185" y="490"/>
                    <a:pt x="185" y="490"/>
                  </a:cubicBezTo>
                  <a:cubicBezTo>
                    <a:pt x="185" y="489"/>
                    <a:pt x="185" y="489"/>
                    <a:pt x="185" y="489"/>
                  </a:cubicBezTo>
                  <a:cubicBezTo>
                    <a:pt x="185" y="488"/>
                    <a:pt x="185" y="488"/>
                    <a:pt x="185" y="488"/>
                  </a:cubicBezTo>
                  <a:cubicBezTo>
                    <a:pt x="185" y="488"/>
                    <a:pt x="185" y="488"/>
                    <a:pt x="186" y="488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86" y="487"/>
                    <a:pt x="186" y="487"/>
                    <a:pt x="186" y="487"/>
                  </a:cubicBezTo>
                  <a:cubicBezTo>
                    <a:pt x="186" y="487"/>
                    <a:pt x="186" y="487"/>
                    <a:pt x="186" y="486"/>
                  </a:cubicBezTo>
                  <a:cubicBezTo>
                    <a:pt x="186" y="486"/>
                    <a:pt x="186" y="486"/>
                    <a:pt x="186" y="486"/>
                  </a:cubicBezTo>
                  <a:cubicBezTo>
                    <a:pt x="186" y="485"/>
                    <a:pt x="186" y="485"/>
                    <a:pt x="186" y="485"/>
                  </a:cubicBezTo>
                  <a:cubicBezTo>
                    <a:pt x="186" y="485"/>
                    <a:pt x="186" y="485"/>
                    <a:pt x="186" y="485"/>
                  </a:cubicBezTo>
                  <a:cubicBezTo>
                    <a:pt x="186" y="485"/>
                    <a:pt x="186" y="485"/>
                    <a:pt x="186" y="485"/>
                  </a:cubicBezTo>
                  <a:cubicBezTo>
                    <a:pt x="186" y="485"/>
                    <a:pt x="186" y="485"/>
                    <a:pt x="186" y="484"/>
                  </a:cubicBezTo>
                  <a:cubicBezTo>
                    <a:pt x="186" y="484"/>
                    <a:pt x="186" y="484"/>
                    <a:pt x="186" y="484"/>
                  </a:cubicBezTo>
                  <a:cubicBezTo>
                    <a:pt x="186" y="484"/>
                    <a:pt x="186" y="484"/>
                    <a:pt x="186" y="483"/>
                  </a:cubicBezTo>
                  <a:cubicBezTo>
                    <a:pt x="186" y="483"/>
                    <a:pt x="187" y="483"/>
                    <a:pt x="187" y="483"/>
                  </a:cubicBezTo>
                  <a:cubicBezTo>
                    <a:pt x="187" y="482"/>
                    <a:pt x="187" y="482"/>
                    <a:pt x="187" y="482"/>
                  </a:cubicBezTo>
                  <a:cubicBezTo>
                    <a:pt x="187" y="482"/>
                    <a:pt x="187" y="482"/>
                    <a:pt x="187" y="482"/>
                  </a:cubicBezTo>
                  <a:cubicBezTo>
                    <a:pt x="187" y="482"/>
                    <a:pt x="187" y="482"/>
                    <a:pt x="187" y="482"/>
                  </a:cubicBezTo>
                  <a:cubicBezTo>
                    <a:pt x="187" y="481"/>
                    <a:pt x="187" y="481"/>
                    <a:pt x="187" y="481"/>
                  </a:cubicBezTo>
                  <a:cubicBezTo>
                    <a:pt x="187" y="481"/>
                    <a:pt x="187" y="481"/>
                    <a:pt x="187" y="481"/>
                  </a:cubicBezTo>
                  <a:cubicBezTo>
                    <a:pt x="187" y="480"/>
                    <a:pt x="187" y="480"/>
                    <a:pt x="187" y="480"/>
                  </a:cubicBezTo>
                  <a:cubicBezTo>
                    <a:pt x="187" y="480"/>
                    <a:pt x="187" y="480"/>
                    <a:pt x="187" y="480"/>
                  </a:cubicBezTo>
                  <a:cubicBezTo>
                    <a:pt x="187" y="480"/>
                    <a:pt x="187" y="480"/>
                    <a:pt x="187" y="480"/>
                  </a:cubicBezTo>
                  <a:cubicBezTo>
                    <a:pt x="187" y="480"/>
                    <a:pt x="187" y="480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9"/>
                  </a:cubicBezTo>
                  <a:cubicBezTo>
                    <a:pt x="187" y="479"/>
                    <a:pt x="187" y="479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187" y="476"/>
                    <a:pt x="187" y="476"/>
                    <a:pt x="187" y="476"/>
                  </a:cubicBezTo>
                  <a:cubicBezTo>
                    <a:pt x="187" y="476"/>
                    <a:pt x="187" y="476"/>
                    <a:pt x="188" y="476"/>
                  </a:cubicBezTo>
                  <a:cubicBezTo>
                    <a:pt x="188" y="475"/>
                    <a:pt x="188" y="475"/>
                    <a:pt x="188" y="475"/>
                  </a:cubicBezTo>
                  <a:cubicBezTo>
                    <a:pt x="188" y="475"/>
                    <a:pt x="188" y="475"/>
                    <a:pt x="188" y="475"/>
                  </a:cubicBezTo>
                  <a:cubicBezTo>
                    <a:pt x="188" y="475"/>
                    <a:pt x="188" y="475"/>
                    <a:pt x="188" y="474"/>
                  </a:cubicBezTo>
                  <a:cubicBezTo>
                    <a:pt x="188" y="474"/>
                    <a:pt x="188" y="474"/>
                    <a:pt x="188" y="474"/>
                  </a:cubicBezTo>
                  <a:cubicBezTo>
                    <a:pt x="188" y="474"/>
                    <a:pt x="188" y="474"/>
                    <a:pt x="188" y="474"/>
                  </a:cubicBezTo>
                  <a:cubicBezTo>
                    <a:pt x="188" y="473"/>
                    <a:pt x="188" y="473"/>
                    <a:pt x="188" y="473"/>
                  </a:cubicBezTo>
                  <a:cubicBezTo>
                    <a:pt x="188" y="473"/>
                    <a:pt x="188" y="473"/>
                    <a:pt x="188" y="473"/>
                  </a:cubicBezTo>
                  <a:cubicBezTo>
                    <a:pt x="188" y="472"/>
                    <a:pt x="188" y="472"/>
                    <a:pt x="188" y="472"/>
                  </a:cubicBezTo>
                  <a:cubicBezTo>
                    <a:pt x="188" y="472"/>
                    <a:pt x="188" y="472"/>
                    <a:pt x="188" y="472"/>
                  </a:cubicBezTo>
                  <a:cubicBezTo>
                    <a:pt x="188" y="471"/>
                    <a:pt x="188" y="471"/>
                    <a:pt x="188" y="471"/>
                  </a:cubicBezTo>
                  <a:cubicBezTo>
                    <a:pt x="188" y="471"/>
                    <a:pt x="188" y="471"/>
                    <a:pt x="188" y="471"/>
                  </a:cubicBezTo>
                  <a:cubicBezTo>
                    <a:pt x="188" y="471"/>
                    <a:pt x="188" y="471"/>
                    <a:pt x="188" y="471"/>
                  </a:cubicBezTo>
                  <a:cubicBezTo>
                    <a:pt x="188" y="470"/>
                    <a:pt x="188" y="470"/>
                    <a:pt x="188" y="470"/>
                  </a:cubicBezTo>
                  <a:cubicBezTo>
                    <a:pt x="188" y="470"/>
                    <a:pt x="188" y="470"/>
                    <a:pt x="188" y="469"/>
                  </a:cubicBezTo>
                  <a:cubicBezTo>
                    <a:pt x="188" y="469"/>
                    <a:pt x="188" y="469"/>
                    <a:pt x="188" y="468"/>
                  </a:cubicBezTo>
                  <a:cubicBezTo>
                    <a:pt x="188" y="468"/>
                    <a:pt x="188" y="468"/>
                    <a:pt x="188" y="468"/>
                  </a:cubicBezTo>
                  <a:cubicBezTo>
                    <a:pt x="188" y="468"/>
                    <a:pt x="188" y="468"/>
                    <a:pt x="188" y="467"/>
                  </a:cubicBezTo>
                  <a:cubicBezTo>
                    <a:pt x="188" y="467"/>
                    <a:pt x="188" y="467"/>
                    <a:pt x="188" y="467"/>
                  </a:cubicBezTo>
                  <a:cubicBezTo>
                    <a:pt x="188" y="467"/>
                    <a:pt x="188" y="467"/>
                    <a:pt x="188" y="467"/>
                  </a:cubicBezTo>
                  <a:cubicBezTo>
                    <a:pt x="188" y="466"/>
                    <a:pt x="188" y="466"/>
                    <a:pt x="188" y="466"/>
                  </a:cubicBezTo>
                  <a:cubicBezTo>
                    <a:pt x="188" y="466"/>
                    <a:pt x="188" y="466"/>
                    <a:pt x="188" y="466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65"/>
                    <a:pt x="188" y="465"/>
                    <a:pt x="188" y="465"/>
                  </a:cubicBezTo>
                  <a:cubicBezTo>
                    <a:pt x="188" y="464"/>
                    <a:pt x="188" y="464"/>
                    <a:pt x="188" y="464"/>
                  </a:cubicBezTo>
                  <a:cubicBezTo>
                    <a:pt x="187" y="464"/>
                    <a:pt x="187" y="464"/>
                    <a:pt x="187" y="463"/>
                  </a:cubicBezTo>
                  <a:cubicBezTo>
                    <a:pt x="187" y="463"/>
                    <a:pt x="187" y="463"/>
                    <a:pt x="187" y="462"/>
                  </a:cubicBezTo>
                  <a:cubicBezTo>
                    <a:pt x="187" y="462"/>
                    <a:pt x="187" y="462"/>
                    <a:pt x="187" y="462"/>
                  </a:cubicBezTo>
                  <a:cubicBezTo>
                    <a:pt x="187" y="462"/>
                    <a:pt x="187" y="462"/>
                    <a:pt x="187" y="462"/>
                  </a:cubicBezTo>
                  <a:cubicBezTo>
                    <a:pt x="187" y="461"/>
                    <a:pt x="187" y="461"/>
                    <a:pt x="187" y="461"/>
                  </a:cubicBezTo>
                  <a:cubicBezTo>
                    <a:pt x="187" y="461"/>
                    <a:pt x="187" y="461"/>
                    <a:pt x="187" y="461"/>
                  </a:cubicBezTo>
                  <a:cubicBezTo>
                    <a:pt x="187" y="461"/>
                    <a:pt x="187" y="461"/>
                    <a:pt x="187" y="461"/>
                  </a:cubicBezTo>
                  <a:cubicBezTo>
                    <a:pt x="187" y="461"/>
                    <a:pt x="187" y="461"/>
                    <a:pt x="187" y="460"/>
                  </a:cubicBezTo>
                  <a:cubicBezTo>
                    <a:pt x="187" y="460"/>
                    <a:pt x="187" y="460"/>
                    <a:pt x="187" y="459"/>
                  </a:cubicBezTo>
                  <a:cubicBezTo>
                    <a:pt x="187" y="459"/>
                    <a:pt x="187" y="459"/>
                    <a:pt x="187" y="459"/>
                  </a:cubicBezTo>
                  <a:cubicBezTo>
                    <a:pt x="187" y="459"/>
                    <a:pt x="187" y="459"/>
                    <a:pt x="187" y="459"/>
                  </a:cubicBezTo>
                  <a:cubicBezTo>
                    <a:pt x="187" y="458"/>
                    <a:pt x="187" y="458"/>
                    <a:pt x="187" y="458"/>
                  </a:cubicBezTo>
                  <a:cubicBezTo>
                    <a:pt x="187" y="458"/>
                    <a:pt x="187" y="458"/>
                    <a:pt x="187" y="458"/>
                  </a:cubicBezTo>
                  <a:cubicBezTo>
                    <a:pt x="187" y="458"/>
                    <a:pt x="187" y="458"/>
                    <a:pt x="187" y="458"/>
                  </a:cubicBezTo>
                  <a:cubicBezTo>
                    <a:pt x="187" y="457"/>
                    <a:pt x="187" y="457"/>
                    <a:pt x="187" y="457"/>
                  </a:cubicBezTo>
                  <a:cubicBezTo>
                    <a:pt x="187" y="457"/>
                    <a:pt x="187" y="457"/>
                    <a:pt x="186" y="457"/>
                  </a:cubicBezTo>
                  <a:cubicBezTo>
                    <a:pt x="186" y="456"/>
                    <a:pt x="186" y="456"/>
                    <a:pt x="186" y="456"/>
                  </a:cubicBezTo>
                  <a:cubicBezTo>
                    <a:pt x="186" y="456"/>
                    <a:pt x="186" y="456"/>
                    <a:pt x="186" y="455"/>
                  </a:cubicBezTo>
                  <a:cubicBezTo>
                    <a:pt x="186" y="455"/>
                    <a:pt x="186" y="455"/>
                    <a:pt x="186" y="455"/>
                  </a:cubicBezTo>
                  <a:cubicBezTo>
                    <a:pt x="186" y="454"/>
                    <a:pt x="186" y="454"/>
                    <a:pt x="186" y="454"/>
                  </a:cubicBezTo>
                  <a:cubicBezTo>
                    <a:pt x="186" y="453"/>
                    <a:pt x="186" y="453"/>
                    <a:pt x="186" y="453"/>
                  </a:cubicBezTo>
                  <a:cubicBezTo>
                    <a:pt x="186" y="453"/>
                    <a:pt x="186" y="452"/>
                    <a:pt x="185" y="452"/>
                  </a:cubicBezTo>
                  <a:cubicBezTo>
                    <a:pt x="185" y="452"/>
                    <a:pt x="185" y="452"/>
                    <a:pt x="185" y="452"/>
                  </a:cubicBezTo>
                  <a:cubicBezTo>
                    <a:pt x="185" y="451"/>
                    <a:pt x="185" y="451"/>
                    <a:pt x="185" y="451"/>
                  </a:cubicBezTo>
                  <a:cubicBezTo>
                    <a:pt x="185" y="450"/>
                    <a:pt x="185" y="450"/>
                    <a:pt x="185" y="450"/>
                  </a:cubicBezTo>
                  <a:cubicBezTo>
                    <a:pt x="184" y="450"/>
                    <a:pt x="184" y="450"/>
                    <a:pt x="184" y="449"/>
                  </a:cubicBezTo>
                  <a:cubicBezTo>
                    <a:pt x="184" y="449"/>
                    <a:pt x="184" y="449"/>
                    <a:pt x="184" y="449"/>
                  </a:cubicBezTo>
                  <a:cubicBezTo>
                    <a:pt x="184" y="449"/>
                    <a:pt x="184" y="449"/>
                    <a:pt x="184" y="448"/>
                  </a:cubicBezTo>
                  <a:cubicBezTo>
                    <a:pt x="184" y="448"/>
                    <a:pt x="184" y="448"/>
                    <a:pt x="184" y="448"/>
                  </a:cubicBezTo>
                  <a:cubicBezTo>
                    <a:pt x="184" y="448"/>
                    <a:pt x="184" y="448"/>
                    <a:pt x="184" y="447"/>
                  </a:cubicBezTo>
                  <a:cubicBezTo>
                    <a:pt x="184" y="447"/>
                    <a:pt x="184" y="447"/>
                    <a:pt x="184" y="447"/>
                  </a:cubicBezTo>
                  <a:cubicBezTo>
                    <a:pt x="183" y="447"/>
                    <a:pt x="183" y="447"/>
                    <a:pt x="183" y="447"/>
                  </a:cubicBezTo>
                  <a:cubicBezTo>
                    <a:pt x="183" y="447"/>
                    <a:pt x="183" y="447"/>
                    <a:pt x="183" y="446"/>
                  </a:cubicBezTo>
                  <a:cubicBezTo>
                    <a:pt x="183" y="446"/>
                    <a:pt x="183" y="446"/>
                    <a:pt x="183" y="446"/>
                  </a:cubicBezTo>
                  <a:cubicBezTo>
                    <a:pt x="183" y="445"/>
                    <a:pt x="183" y="445"/>
                    <a:pt x="183" y="445"/>
                  </a:cubicBezTo>
                  <a:cubicBezTo>
                    <a:pt x="183" y="445"/>
                    <a:pt x="183" y="445"/>
                    <a:pt x="183" y="445"/>
                  </a:cubicBezTo>
                  <a:cubicBezTo>
                    <a:pt x="183" y="444"/>
                    <a:pt x="183" y="444"/>
                    <a:pt x="182" y="444"/>
                  </a:cubicBezTo>
                  <a:cubicBezTo>
                    <a:pt x="182" y="444"/>
                    <a:pt x="182" y="444"/>
                    <a:pt x="182" y="444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82" y="442"/>
                    <a:pt x="182" y="442"/>
                    <a:pt x="181" y="442"/>
                  </a:cubicBezTo>
                  <a:cubicBezTo>
                    <a:pt x="181" y="442"/>
                    <a:pt x="181" y="442"/>
                    <a:pt x="181" y="441"/>
                  </a:cubicBezTo>
                  <a:cubicBezTo>
                    <a:pt x="181" y="441"/>
                    <a:pt x="181" y="441"/>
                    <a:pt x="181" y="441"/>
                  </a:cubicBezTo>
                  <a:cubicBezTo>
                    <a:pt x="181" y="440"/>
                    <a:pt x="180" y="440"/>
                    <a:pt x="180" y="440"/>
                  </a:cubicBezTo>
                  <a:cubicBezTo>
                    <a:pt x="180" y="440"/>
                    <a:pt x="180" y="440"/>
                    <a:pt x="180" y="439"/>
                  </a:cubicBezTo>
                  <a:cubicBezTo>
                    <a:pt x="180" y="439"/>
                    <a:pt x="180" y="439"/>
                    <a:pt x="180" y="439"/>
                  </a:cubicBezTo>
                  <a:cubicBezTo>
                    <a:pt x="180" y="439"/>
                    <a:pt x="180" y="439"/>
                    <a:pt x="180" y="439"/>
                  </a:cubicBezTo>
                  <a:cubicBezTo>
                    <a:pt x="180" y="439"/>
                    <a:pt x="180" y="439"/>
                    <a:pt x="180" y="438"/>
                  </a:cubicBezTo>
                  <a:cubicBezTo>
                    <a:pt x="180" y="438"/>
                    <a:pt x="180" y="438"/>
                    <a:pt x="179" y="438"/>
                  </a:cubicBezTo>
                  <a:cubicBezTo>
                    <a:pt x="179" y="438"/>
                    <a:pt x="179" y="438"/>
                    <a:pt x="179" y="437"/>
                  </a:cubicBezTo>
                  <a:cubicBezTo>
                    <a:pt x="179" y="437"/>
                    <a:pt x="179" y="437"/>
                    <a:pt x="179" y="437"/>
                  </a:cubicBezTo>
                  <a:cubicBezTo>
                    <a:pt x="179" y="437"/>
                    <a:pt x="178" y="436"/>
                    <a:pt x="178" y="436"/>
                  </a:cubicBezTo>
                  <a:cubicBezTo>
                    <a:pt x="178" y="436"/>
                    <a:pt x="178" y="436"/>
                    <a:pt x="178" y="435"/>
                  </a:cubicBezTo>
                  <a:cubicBezTo>
                    <a:pt x="178" y="435"/>
                    <a:pt x="178" y="435"/>
                    <a:pt x="178" y="435"/>
                  </a:cubicBezTo>
                  <a:cubicBezTo>
                    <a:pt x="178" y="435"/>
                    <a:pt x="178" y="435"/>
                    <a:pt x="178" y="435"/>
                  </a:cubicBezTo>
                  <a:cubicBezTo>
                    <a:pt x="177" y="435"/>
                    <a:pt x="177" y="435"/>
                    <a:pt x="177" y="435"/>
                  </a:cubicBezTo>
                  <a:cubicBezTo>
                    <a:pt x="177" y="434"/>
                    <a:pt x="177" y="434"/>
                    <a:pt x="177" y="433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33"/>
                    <a:pt x="176" y="433"/>
                    <a:pt x="176" y="433"/>
                  </a:cubicBezTo>
                  <a:cubicBezTo>
                    <a:pt x="176" y="432"/>
                    <a:pt x="176" y="432"/>
                    <a:pt x="176" y="432"/>
                  </a:cubicBezTo>
                  <a:cubicBezTo>
                    <a:pt x="175" y="432"/>
                    <a:pt x="175" y="432"/>
                    <a:pt x="175" y="431"/>
                  </a:cubicBezTo>
                  <a:cubicBezTo>
                    <a:pt x="175" y="431"/>
                    <a:pt x="175" y="431"/>
                    <a:pt x="175" y="430"/>
                  </a:cubicBezTo>
                  <a:cubicBezTo>
                    <a:pt x="175" y="430"/>
                    <a:pt x="175" y="430"/>
                    <a:pt x="175" y="430"/>
                  </a:cubicBezTo>
                  <a:cubicBezTo>
                    <a:pt x="174" y="430"/>
                    <a:pt x="174" y="430"/>
                    <a:pt x="174" y="430"/>
                  </a:cubicBezTo>
                  <a:cubicBezTo>
                    <a:pt x="174" y="430"/>
                    <a:pt x="174" y="429"/>
                    <a:pt x="174" y="429"/>
                  </a:cubicBezTo>
                  <a:cubicBezTo>
                    <a:pt x="174" y="429"/>
                    <a:pt x="174" y="429"/>
                    <a:pt x="174" y="429"/>
                  </a:cubicBezTo>
                  <a:cubicBezTo>
                    <a:pt x="174" y="429"/>
                    <a:pt x="174" y="429"/>
                    <a:pt x="173" y="429"/>
                  </a:cubicBezTo>
                  <a:cubicBezTo>
                    <a:pt x="173" y="428"/>
                    <a:pt x="173" y="428"/>
                    <a:pt x="173" y="428"/>
                  </a:cubicBezTo>
                  <a:cubicBezTo>
                    <a:pt x="173" y="428"/>
                    <a:pt x="173" y="428"/>
                    <a:pt x="173" y="428"/>
                  </a:cubicBezTo>
                  <a:cubicBezTo>
                    <a:pt x="170" y="424"/>
                    <a:pt x="168" y="421"/>
                    <a:pt x="165" y="418"/>
                  </a:cubicBezTo>
                  <a:cubicBezTo>
                    <a:pt x="158" y="411"/>
                    <a:pt x="158" y="401"/>
                    <a:pt x="165" y="394"/>
                  </a:cubicBezTo>
                  <a:cubicBezTo>
                    <a:pt x="165" y="394"/>
                    <a:pt x="166" y="393"/>
                    <a:pt x="167" y="393"/>
                  </a:cubicBezTo>
                  <a:cubicBezTo>
                    <a:pt x="168" y="392"/>
                    <a:pt x="168" y="392"/>
                    <a:pt x="169" y="391"/>
                  </a:cubicBezTo>
                  <a:cubicBezTo>
                    <a:pt x="169" y="391"/>
                    <a:pt x="170" y="390"/>
                    <a:pt x="171" y="390"/>
                  </a:cubicBezTo>
                  <a:cubicBezTo>
                    <a:pt x="171" y="390"/>
                    <a:pt x="172" y="389"/>
                    <a:pt x="173" y="388"/>
                  </a:cubicBezTo>
                  <a:cubicBezTo>
                    <a:pt x="174" y="388"/>
                    <a:pt x="174" y="388"/>
                    <a:pt x="175" y="387"/>
                  </a:cubicBezTo>
                  <a:cubicBezTo>
                    <a:pt x="175" y="387"/>
                    <a:pt x="176" y="386"/>
                    <a:pt x="177" y="385"/>
                  </a:cubicBezTo>
                  <a:cubicBezTo>
                    <a:pt x="177" y="385"/>
                    <a:pt x="178" y="384"/>
                    <a:pt x="178" y="384"/>
                  </a:cubicBezTo>
                  <a:cubicBezTo>
                    <a:pt x="178" y="384"/>
                    <a:pt x="178" y="384"/>
                    <a:pt x="178" y="384"/>
                  </a:cubicBezTo>
                  <a:cubicBezTo>
                    <a:pt x="179" y="383"/>
                    <a:pt x="180" y="383"/>
                    <a:pt x="180" y="382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81" y="381"/>
                    <a:pt x="182" y="380"/>
                    <a:pt x="182" y="380"/>
                  </a:cubicBezTo>
                  <a:cubicBezTo>
                    <a:pt x="183" y="380"/>
                    <a:pt x="183" y="379"/>
                    <a:pt x="184" y="379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5" y="378"/>
                    <a:pt x="185" y="377"/>
                    <a:pt x="186" y="377"/>
                  </a:cubicBezTo>
                  <a:cubicBezTo>
                    <a:pt x="186" y="376"/>
                    <a:pt x="186" y="376"/>
                    <a:pt x="186" y="376"/>
                  </a:cubicBezTo>
                  <a:cubicBezTo>
                    <a:pt x="186" y="376"/>
                    <a:pt x="186" y="376"/>
                    <a:pt x="187" y="376"/>
                  </a:cubicBezTo>
                  <a:cubicBezTo>
                    <a:pt x="187" y="375"/>
                    <a:pt x="187" y="375"/>
                    <a:pt x="188" y="374"/>
                  </a:cubicBezTo>
                  <a:cubicBezTo>
                    <a:pt x="188" y="374"/>
                    <a:pt x="189" y="373"/>
                    <a:pt x="189" y="373"/>
                  </a:cubicBezTo>
                  <a:cubicBezTo>
                    <a:pt x="190" y="371"/>
                    <a:pt x="191" y="370"/>
                    <a:pt x="192" y="369"/>
                  </a:cubicBezTo>
                  <a:cubicBezTo>
                    <a:pt x="192" y="369"/>
                    <a:pt x="193" y="369"/>
                    <a:pt x="193" y="368"/>
                  </a:cubicBezTo>
                  <a:cubicBezTo>
                    <a:pt x="193" y="368"/>
                    <a:pt x="193" y="368"/>
                    <a:pt x="194" y="367"/>
                  </a:cubicBezTo>
                  <a:cubicBezTo>
                    <a:pt x="194" y="367"/>
                    <a:pt x="194" y="367"/>
                    <a:pt x="195" y="367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5"/>
                  </a:cubicBezTo>
                  <a:cubicBezTo>
                    <a:pt x="196" y="365"/>
                    <a:pt x="196" y="365"/>
                    <a:pt x="196" y="364"/>
                  </a:cubicBezTo>
                  <a:cubicBezTo>
                    <a:pt x="196" y="364"/>
                    <a:pt x="197" y="364"/>
                    <a:pt x="197" y="363"/>
                  </a:cubicBezTo>
                  <a:cubicBezTo>
                    <a:pt x="197" y="363"/>
                    <a:pt x="198" y="362"/>
                    <a:pt x="198" y="362"/>
                  </a:cubicBezTo>
                  <a:cubicBezTo>
                    <a:pt x="198" y="362"/>
                    <a:pt x="198" y="362"/>
                    <a:pt x="198" y="361"/>
                  </a:cubicBezTo>
                  <a:cubicBezTo>
                    <a:pt x="199" y="361"/>
                    <a:pt x="199" y="360"/>
                    <a:pt x="199" y="360"/>
                  </a:cubicBezTo>
                  <a:cubicBezTo>
                    <a:pt x="200" y="359"/>
                    <a:pt x="200" y="359"/>
                    <a:pt x="200" y="359"/>
                  </a:cubicBezTo>
                  <a:cubicBezTo>
                    <a:pt x="201" y="358"/>
                    <a:pt x="201" y="358"/>
                    <a:pt x="201" y="357"/>
                  </a:cubicBezTo>
                  <a:cubicBezTo>
                    <a:pt x="201" y="357"/>
                    <a:pt x="202" y="357"/>
                    <a:pt x="202" y="356"/>
                  </a:cubicBezTo>
                  <a:cubicBezTo>
                    <a:pt x="202" y="356"/>
                    <a:pt x="202" y="355"/>
                    <a:pt x="203" y="355"/>
                  </a:cubicBezTo>
                  <a:cubicBezTo>
                    <a:pt x="203" y="355"/>
                    <a:pt x="203" y="355"/>
                    <a:pt x="203" y="354"/>
                  </a:cubicBezTo>
                  <a:cubicBezTo>
                    <a:pt x="204" y="353"/>
                    <a:pt x="204" y="353"/>
                    <a:pt x="204" y="352"/>
                  </a:cubicBezTo>
                  <a:cubicBezTo>
                    <a:pt x="205" y="352"/>
                    <a:pt x="205" y="352"/>
                    <a:pt x="205" y="352"/>
                  </a:cubicBezTo>
                  <a:cubicBezTo>
                    <a:pt x="205" y="351"/>
                    <a:pt x="205" y="351"/>
                    <a:pt x="206" y="350"/>
                  </a:cubicBezTo>
                  <a:cubicBezTo>
                    <a:pt x="206" y="350"/>
                    <a:pt x="206" y="349"/>
                    <a:pt x="207" y="349"/>
                  </a:cubicBezTo>
                  <a:cubicBezTo>
                    <a:pt x="207" y="349"/>
                    <a:pt x="207" y="348"/>
                    <a:pt x="207" y="348"/>
                  </a:cubicBezTo>
                  <a:cubicBezTo>
                    <a:pt x="207" y="347"/>
                    <a:pt x="208" y="347"/>
                    <a:pt x="208" y="347"/>
                  </a:cubicBezTo>
                  <a:cubicBezTo>
                    <a:pt x="208" y="346"/>
                    <a:pt x="208" y="346"/>
                    <a:pt x="208" y="345"/>
                  </a:cubicBezTo>
                  <a:cubicBezTo>
                    <a:pt x="209" y="345"/>
                    <a:pt x="209" y="344"/>
                    <a:pt x="210" y="344"/>
                  </a:cubicBezTo>
                  <a:cubicBezTo>
                    <a:pt x="210" y="344"/>
                    <a:pt x="210" y="343"/>
                    <a:pt x="210" y="343"/>
                  </a:cubicBezTo>
                  <a:cubicBezTo>
                    <a:pt x="210" y="343"/>
                    <a:pt x="210" y="342"/>
                    <a:pt x="211" y="341"/>
                  </a:cubicBezTo>
                  <a:cubicBezTo>
                    <a:pt x="211" y="341"/>
                    <a:pt x="211" y="341"/>
                    <a:pt x="211" y="340"/>
                  </a:cubicBezTo>
                  <a:cubicBezTo>
                    <a:pt x="211" y="340"/>
                    <a:pt x="212" y="340"/>
                    <a:pt x="212" y="339"/>
                  </a:cubicBezTo>
                  <a:cubicBezTo>
                    <a:pt x="212" y="338"/>
                    <a:pt x="213" y="338"/>
                    <a:pt x="213" y="337"/>
                  </a:cubicBezTo>
                  <a:cubicBezTo>
                    <a:pt x="213" y="337"/>
                    <a:pt x="213" y="337"/>
                    <a:pt x="213" y="337"/>
                  </a:cubicBezTo>
                  <a:cubicBezTo>
                    <a:pt x="213" y="336"/>
                    <a:pt x="214" y="335"/>
                    <a:pt x="214" y="335"/>
                  </a:cubicBezTo>
                  <a:cubicBezTo>
                    <a:pt x="214" y="335"/>
                    <a:pt x="214" y="334"/>
                    <a:pt x="214" y="334"/>
                  </a:cubicBezTo>
                  <a:cubicBezTo>
                    <a:pt x="215" y="333"/>
                    <a:pt x="215" y="333"/>
                    <a:pt x="216" y="332"/>
                  </a:cubicBezTo>
                  <a:cubicBezTo>
                    <a:pt x="216" y="332"/>
                    <a:pt x="216" y="332"/>
                    <a:pt x="216" y="332"/>
                  </a:cubicBezTo>
                  <a:cubicBezTo>
                    <a:pt x="216" y="331"/>
                    <a:pt x="216" y="330"/>
                    <a:pt x="217" y="329"/>
                  </a:cubicBezTo>
                  <a:cubicBezTo>
                    <a:pt x="217" y="329"/>
                    <a:pt x="217" y="329"/>
                    <a:pt x="217" y="329"/>
                  </a:cubicBezTo>
                  <a:cubicBezTo>
                    <a:pt x="217" y="328"/>
                    <a:pt x="217" y="328"/>
                    <a:pt x="218" y="327"/>
                  </a:cubicBezTo>
                  <a:cubicBezTo>
                    <a:pt x="218" y="326"/>
                    <a:pt x="218" y="326"/>
                    <a:pt x="219" y="326"/>
                  </a:cubicBezTo>
                  <a:cubicBezTo>
                    <a:pt x="219" y="325"/>
                    <a:pt x="219" y="325"/>
                    <a:pt x="219" y="324"/>
                  </a:cubicBezTo>
                  <a:cubicBezTo>
                    <a:pt x="219" y="324"/>
                    <a:pt x="219" y="323"/>
                    <a:pt x="220" y="323"/>
                  </a:cubicBezTo>
                  <a:cubicBezTo>
                    <a:pt x="220" y="322"/>
                    <a:pt x="220" y="322"/>
                    <a:pt x="220" y="321"/>
                  </a:cubicBezTo>
                  <a:cubicBezTo>
                    <a:pt x="220" y="321"/>
                    <a:pt x="220" y="321"/>
                    <a:pt x="220" y="321"/>
                  </a:cubicBezTo>
                  <a:cubicBezTo>
                    <a:pt x="221" y="320"/>
                    <a:pt x="221" y="319"/>
                    <a:pt x="222" y="319"/>
                  </a:cubicBezTo>
                  <a:cubicBezTo>
                    <a:pt x="222" y="318"/>
                    <a:pt x="222" y="318"/>
                    <a:pt x="222" y="318"/>
                  </a:cubicBezTo>
                  <a:cubicBezTo>
                    <a:pt x="222" y="317"/>
                    <a:pt x="222" y="316"/>
                    <a:pt x="223" y="316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23" y="314"/>
                    <a:pt x="223" y="313"/>
                    <a:pt x="224" y="312"/>
                  </a:cubicBezTo>
                  <a:cubicBezTo>
                    <a:pt x="224" y="312"/>
                    <a:pt x="224" y="312"/>
                    <a:pt x="224" y="312"/>
                  </a:cubicBezTo>
                  <a:cubicBezTo>
                    <a:pt x="224" y="311"/>
                    <a:pt x="225" y="311"/>
                    <a:pt x="225" y="310"/>
                  </a:cubicBezTo>
                  <a:cubicBezTo>
                    <a:pt x="225" y="309"/>
                    <a:pt x="225" y="309"/>
                    <a:pt x="225" y="309"/>
                  </a:cubicBezTo>
                  <a:cubicBezTo>
                    <a:pt x="225" y="308"/>
                    <a:pt x="226" y="308"/>
                    <a:pt x="226" y="307"/>
                  </a:cubicBezTo>
                  <a:cubicBezTo>
                    <a:pt x="226" y="306"/>
                    <a:pt x="226" y="306"/>
                    <a:pt x="226" y="306"/>
                  </a:cubicBezTo>
                  <a:cubicBezTo>
                    <a:pt x="226" y="306"/>
                    <a:pt x="226" y="305"/>
                    <a:pt x="227" y="304"/>
                  </a:cubicBezTo>
                  <a:cubicBezTo>
                    <a:pt x="227" y="304"/>
                    <a:pt x="227" y="304"/>
                    <a:pt x="227" y="303"/>
                  </a:cubicBezTo>
                  <a:cubicBezTo>
                    <a:pt x="227" y="303"/>
                    <a:pt x="228" y="302"/>
                    <a:pt x="228" y="302"/>
                  </a:cubicBezTo>
                  <a:cubicBezTo>
                    <a:pt x="228" y="301"/>
                    <a:pt x="228" y="301"/>
                    <a:pt x="228" y="300"/>
                  </a:cubicBezTo>
                  <a:cubicBezTo>
                    <a:pt x="228" y="300"/>
                    <a:pt x="228" y="299"/>
                    <a:pt x="229" y="298"/>
                  </a:cubicBezTo>
                  <a:cubicBezTo>
                    <a:pt x="229" y="298"/>
                    <a:pt x="229" y="298"/>
                    <a:pt x="229" y="298"/>
                  </a:cubicBezTo>
                  <a:cubicBezTo>
                    <a:pt x="229" y="297"/>
                    <a:pt x="229" y="296"/>
                    <a:pt x="230" y="296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4"/>
                    <a:pt x="230" y="294"/>
                    <a:pt x="230" y="293"/>
                  </a:cubicBezTo>
                  <a:cubicBezTo>
                    <a:pt x="230" y="293"/>
                    <a:pt x="231" y="292"/>
                    <a:pt x="231" y="292"/>
                  </a:cubicBezTo>
                  <a:cubicBezTo>
                    <a:pt x="231" y="291"/>
                    <a:pt x="231" y="291"/>
                    <a:pt x="231" y="291"/>
                  </a:cubicBezTo>
                  <a:cubicBezTo>
                    <a:pt x="231" y="291"/>
                    <a:pt x="231" y="290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8"/>
                    <a:pt x="232" y="287"/>
                    <a:pt x="232" y="287"/>
                  </a:cubicBezTo>
                  <a:cubicBezTo>
                    <a:pt x="232" y="287"/>
                    <a:pt x="232" y="287"/>
                    <a:pt x="232" y="286"/>
                  </a:cubicBezTo>
                  <a:cubicBezTo>
                    <a:pt x="232" y="285"/>
                    <a:pt x="233" y="284"/>
                    <a:pt x="233" y="284"/>
                  </a:cubicBezTo>
                  <a:cubicBezTo>
                    <a:pt x="233" y="284"/>
                    <a:pt x="233" y="284"/>
                    <a:pt x="233" y="283"/>
                  </a:cubicBezTo>
                  <a:cubicBezTo>
                    <a:pt x="233" y="282"/>
                    <a:pt x="233" y="282"/>
                    <a:pt x="233" y="281"/>
                  </a:cubicBezTo>
                  <a:cubicBezTo>
                    <a:pt x="233" y="281"/>
                    <a:pt x="233" y="281"/>
                    <a:pt x="234" y="280"/>
                  </a:cubicBezTo>
                  <a:cubicBezTo>
                    <a:pt x="234" y="279"/>
                    <a:pt x="234" y="279"/>
                    <a:pt x="234" y="278"/>
                  </a:cubicBezTo>
                  <a:cubicBezTo>
                    <a:pt x="234" y="278"/>
                    <a:pt x="234" y="278"/>
                    <a:pt x="234" y="278"/>
                  </a:cubicBezTo>
                  <a:cubicBezTo>
                    <a:pt x="234" y="276"/>
                    <a:pt x="234" y="276"/>
                    <a:pt x="235" y="275"/>
                  </a:cubicBezTo>
                  <a:cubicBezTo>
                    <a:pt x="235" y="274"/>
                    <a:pt x="235" y="273"/>
                    <a:pt x="235" y="272"/>
                  </a:cubicBezTo>
                  <a:cubicBezTo>
                    <a:pt x="235" y="272"/>
                    <a:pt x="235" y="272"/>
                    <a:pt x="235" y="272"/>
                  </a:cubicBezTo>
                  <a:cubicBezTo>
                    <a:pt x="236" y="271"/>
                    <a:pt x="236" y="270"/>
                    <a:pt x="236" y="270"/>
                  </a:cubicBezTo>
                  <a:cubicBezTo>
                    <a:pt x="236" y="269"/>
                    <a:pt x="236" y="269"/>
                    <a:pt x="236" y="269"/>
                  </a:cubicBezTo>
                  <a:cubicBezTo>
                    <a:pt x="236" y="269"/>
                    <a:pt x="236" y="269"/>
                    <a:pt x="236" y="268"/>
                  </a:cubicBezTo>
                  <a:cubicBezTo>
                    <a:pt x="236" y="267"/>
                    <a:pt x="236" y="267"/>
                    <a:pt x="236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36" y="264"/>
                    <a:pt x="237" y="264"/>
                    <a:pt x="237" y="263"/>
                  </a:cubicBezTo>
                  <a:cubicBezTo>
                    <a:pt x="237" y="263"/>
                    <a:pt x="237" y="263"/>
                    <a:pt x="237" y="263"/>
                  </a:cubicBezTo>
                  <a:cubicBezTo>
                    <a:pt x="237" y="262"/>
                    <a:pt x="237" y="261"/>
                    <a:pt x="237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7" y="259"/>
                    <a:pt x="237" y="258"/>
                    <a:pt x="237" y="257"/>
                  </a:cubicBezTo>
                  <a:cubicBezTo>
                    <a:pt x="237" y="257"/>
                    <a:pt x="237" y="257"/>
                    <a:pt x="237" y="257"/>
                  </a:cubicBezTo>
                  <a:cubicBezTo>
                    <a:pt x="238" y="256"/>
                    <a:pt x="238" y="255"/>
                    <a:pt x="238" y="254"/>
                  </a:cubicBezTo>
                  <a:cubicBezTo>
                    <a:pt x="238" y="254"/>
                    <a:pt x="238" y="254"/>
                    <a:pt x="238" y="254"/>
                  </a:cubicBezTo>
                  <a:cubicBezTo>
                    <a:pt x="238" y="253"/>
                    <a:pt x="238" y="252"/>
                    <a:pt x="238" y="252"/>
                  </a:cubicBezTo>
                  <a:cubicBezTo>
                    <a:pt x="238" y="251"/>
                    <a:pt x="238" y="251"/>
                    <a:pt x="238" y="251"/>
                  </a:cubicBezTo>
                  <a:cubicBezTo>
                    <a:pt x="238" y="251"/>
                    <a:pt x="238" y="249"/>
                    <a:pt x="238" y="249"/>
                  </a:cubicBezTo>
                  <a:cubicBezTo>
                    <a:pt x="238" y="249"/>
                    <a:pt x="238" y="249"/>
                    <a:pt x="238" y="248"/>
                  </a:cubicBezTo>
                  <a:cubicBezTo>
                    <a:pt x="239" y="247"/>
                    <a:pt x="239" y="247"/>
                    <a:pt x="239" y="246"/>
                  </a:cubicBezTo>
                  <a:cubicBezTo>
                    <a:pt x="239" y="245"/>
                    <a:pt x="239" y="244"/>
                    <a:pt x="239" y="243"/>
                  </a:cubicBezTo>
                  <a:cubicBezTo>
                    <a:pt x="239" y="242"/>
                    <a:pt x="239" y="241"/>
                    <a:pt x="239" y="240"/>
                  </a:cubicBezTo>
                  <a:cubicBezTo>
                    <a:pt x="239" y="239"/>
                    <a:pt x="239" y="238"/>
                    <a:pt x="239" y="237"/>
                  </a:cubicBezTo>
                  <a:cubicBezTo>
                    <a:pt x="239" y="237"/>
                    <a:pt x="239" y="235"/>
                    <a:pt x="239" y="235"/>
                  </a:cubicBezTo>
                  <a:cubicBezTo>
                    <a:pt x="238" y="234"/>
                    <a:pt x="237" y="234"/>
                    <a:pt x="237" y="233"/>
                  </a:cubicBezTo>
                  <a:cubicBezTo>
                    <a:pt x="282" y="260"/>
                    <a:pt x="314" y="251"/>
                    <a:pt x="336" y="216"/>
                  </a:cubicBezTo>
                  <a:cubicBezTo>
                    <a:pt x="336" y="272"/>
                    <a:pt x="363" y="301"/>
                    <a:pt x="428" y="293"/>
                  </a:cubicBezTo>
                  <a:cubicBezTo>
                    <a:pt x="429" y="298"/>
                    <a:pt x="432" y="302"/>
                    <a:pt x="437" y="303"/>
                  </a:cubicBezTo>
                  <a:cubicBezTo>
                    <a:pt x="437" y="304"/>
                    <a:pt x="554" y="340"/>
                    <a:pt x="502" y="457"/>
                  </a:cubicBezTo>
                  <a:cubicBezTo>
                    <a:pt x="499" y="463"/>
                    <a:pt x="502" y="471"/>
                    <a:pt x="509" y="474"/>
                  </a:cubicBezTo>
                  <a:cubicBezTo>
                    <a:pt x="515" y="476"/>
                    <a:pt x="523" y="474"/>
                    <a:pt x="526" y="467"/>
                  </a:cubicBezTo>
                  <a:cubicBezTo>
                    <a:pt x="575" y="356"/>
                    <a:pt x="499" y="304"/>
                    <a:pt x="463" y="287"/>
                  </a:cubicBezTo>
                  <a:cubicBezTo>
                    <a:pt x="472" y="284"/>
                    <a:pt x="482" y="281"/>
                    <a:pt x="493" y="278"/>
                  </a:cubicBezTo>
                  <a:cubicBezTo>
                    <a:pt x="541" y="346"/>
                    <a:pt x="607" y="360"/>
                    <a:pt x="698" y="301"/>
                  </a:cubicBezTo>
                  <a:cubicBezTo>
                    <a:pt x="722" y="328"/>
                    <a:pt x="745" y="346"/>
                    <a:pt x="769" y="356"/>
                  </a:cubicBezTo>
                  <a:cubicBezTo>
                    <a:pt x="762" y="368"/>
                    <a:pt x="745" y="413"/>
                    <a:pt x="811" y="488"/>
                  </a:cubicBezTo>
                  <a:cubicBezTo>
                    <a:pt x="816" y="493"/>
                    <a:pt x="824" y="493"/>
                    <a:pt x="830" y="488"/>
                  </a:cubicBezTo>
                  <a:cubicBezTo>
                    <a:pt x="835" y="484"/>
                    <a:pt x="835" y="476"/>
                    <a:pt x="831" y="470"/>
                  </a:cubicBezTo>
                  <a:cubicBezTo>
                    <a:pt x="766" y="399"/>
                    <a:pt x="792" y="369"/>
                    <a:pt x="792" y="369"/>
                  </a:cubicBezTo>
                  <a:cubicBezTo>
                    <a:pt x="793" y="368"/>
                    <a:pt x="794" y="366"/>
                    <a:pt x="794" y="364"/>
                  </a:cubicBezTo>
                  <a:cubicBezTo>
                    <a:pt x="854" y="378"/>
                    <a:pt x="914" y="348"/>
                    <a:pt x="974" y="294"/>
                  </a:cubicBezTo>
                  <a:cubicBezTo>
                    <a:pt x="1002" y="320"/>
                    <a:pt x="1025" y="331"/>
                    <a:pt x="1046" y="332"/>
                  </a:cubicBezTo>
                  <a:cubicBezTo>
                    <a:pt x="1046" y="336"/>
                    <a:pt x="1048" y="340"/>
                    <a:pt x="1052" y="343"/>
                  </a:cubicBezTo>
                  <a:cubicBezTo>
                    <a:pt x="1052" y="343"/>
                    <a:pt x="1069" y="354"/>
                    <a:pt x="1084" y="377"/>
                  </a:cubicBezTo>
                  <a:cubicBezTo>
                    <a:pt x="1085" y="378"/>
                    <a:pt x="1085" y="379"/>
                    <a:pt x="1086" y="379"/>
                  </a:cubicBezTo>
                  <a:cubicBezTo>
                    <a:pt x="1112" y="419"/>
                    <a:pt x="1132" y="489"/>
                    <a:pt x="1065" y="592"/>
                  </a:cubicBezTo>
                  <a:cubicBezTo>
                    <a:pt x="1061" y="598"/>
                    <a:pt x="1063" y="606"/>
                    <a:pt x="1069" y="610"/>
                  </a:cubicBezTo>
                  <a:cubicBezTo>
                    <a:pt x="1075" y="614"/>
                    <a:pt x="1083" y="612"/>
                    <a:pt x="1087" y="606"/>
                  </a:cubicBezTo>
                  <a:cubicBezTo>
                    <a:pt x="1100" y="586"/>
                    <a:pt x="1110" y="568"/>
                    <a:pt x="1117" y="550"/>
                  </a:cubicBezTo>
                  <a:cubicBezTo>
                    <a:pt x="1140" y="563"/>
                    <a:pt x="1190" y="581"/>
                    <a:pt x="1272" y="559"/>
                  </a:cubicBezTo>
                  <a:cubicBezTo>
                    <a:pt x="1279" y="557"/>
                    <a:pt x="1283" y="550"/>
                    <a:pt x="1281" y="543"/>
                  </a:cubicBezTo>
                  <a:cubicBezTo>
                    <a:pt x="1280" y="536"/>
                    <a:pt x="1272" y="532"/>
                    <a:pt x="1266" y="534"/>
                  </a:cubicBezTo>
                  <a:cubicBezTo>
                    <a:pt x="1183" y="556"/>
                    <a:pt x="1141" y="536"/>
                    <a:pt x="1126" y="526"/>
                  </a:cubicBezTo>
                  <a:cubicBezTo>
                    <a:pt x="1148" y="456"/>
                    <a:pt x="1132" y="405"/>
                    <a:pt x="1111" y="370"/>
                  </a:cubicBezTo>
                  <a:cubicBezTo>
                    <a:pt x="1121" y="355"/>
                    <a:pt x="1159" y="314"/>
                    <a:pt x="1267" y="362"/>
                  </a:cubicBezTo>
                  <a:cubicBezTo>
                    <a:pt x="1274" y="365"/>
                    <a:pt x="1281" y="362"/>
                    <a:pt x="1284" y="355"/>
                  </a:cubicBezTo>
                  <a:cubicBezTo>
                    <a:pt x="1287" y="349"/>
                    <a:pt x="1284" y="341"/>
                    <a:pt x="1278" y="338"/>
                  </a:cubicBezTo>
                  <a:cubicBezTo>
                    <a:pt x="1166" y="289"/>
                    <a:pt x="1115" y="325"/>
                    <a:pt x="1095" y="349"/>
                  </a:cubicBezTo>
                  <a:cubicBezTo>
                    <a:pt x="1088" y="340"/>
                    <a:pt x="1080" y="333"/>
                    <a:pt x="1075" y="328"/>
                  </a:cubicBezTo>
                  <a:cubicBezTo>
                    <a:pt x="1109" y="317"/>
                    <a:pt x="1137" y="282"/>
                    <a:pt x="1165" y="250"/>
                  </a:cubicBezTo>
                  <a:cubicBezTo>
                    <a:pt x="1251" y="292"/>
                    <a:pt x="1306" y="243"/>
                    <a:pt x="1360" y="192"/>
                  </a:cubicBezTo>
                  <a:cubicBezTo>
                    <a:pt x="1390" y="228"/>
                    <a:pt x="1430" y="255"/>
                    <a:pt x="1475" y="275"/>
                  </a:cubicBezTo>
                  <a:cubicBezTo>
                    <a:pt x="1453" y="321"/>
                    <a:pt x="1459" y="366"/>
                    <a:pt x="1480" y="411"/>
                  </a:cubicBezTo>
                  <a:cubicBezTo>
                    <a:pt x="1458" y="461"/>
                    <a:pt x="1467" y="535"/>
                    <a:pt x="1493" y="582"/>
                  </a:cubicBezTo>
                  <a:cubicBezTo>
                    <a:pt x="1499" y="589"/>
                    <a:pt x="1500" y="599"/>
                    <a:pt x="1494" y="606"/>
                  </a:cubicBezTo>
                  <a:cubicBezTo>
                    <a:pt x="1447" y="665"/>
                    <a:pt x="1430" y="720"/>
                    <a:pt x="1445" y="795"/>
                  </a:cubicBezTo>
                  <a:cubicBezTo>
                    <a:pt x="1445" y="795"/>
                    <a:pt x="1445" y="795"/>
                    <a:pt x="1445" y="796"/>
                  </a:cubicBezTo>
                  <a:cubicBezTo>
                    <a:pt x="1447" y="805"/>
                    <a:pt x="1441" y="815"/>
                    <a:pt x="1431" y="817"/>
                  </a:cubicBezTo>
                  <a:cubicBezTo>
                    <a:pt x="1356" y="833"/>
                    <a:pt x="1307" y="875"/>
                    <a:pt x="1280" y="948"/>
                  </a:cubicBezTo>
                  <a:cubicBezTo>
                    <a:pt x="1277" y="957"/>
                    <a:pt x="1267" y="962"/>
                    <a:pt x="1257" y="959"/>
                  </a:cubicBezTo>
                  <a:cubicBezTo>
                    <a:pt x="1201" y="942"/>
                    <a:pt x="1169" y="968"/>
                    <a:pt x="1147" y="1019"/>
                  </a:cubicBezTo>
                  <a:cubicBezTo>
                    <a:pt x="1147" y="1019"/>
                    <a:pt x="1147" y="1020"/>
                    <a:pt x="1147" y="1020"/>
                  </a:cubicBezTo>
                  <a:cubicBezTo>
                    <a:pt x="1142" y="1029"/>
                    <a:pt x="1132" y="1032"/>
                    <a:pt x="1123" y="1027"/>
                  </a:cubicBezTo>
                  <a:cubicBezTo>
                    <a:pt x="1077" y="1005"/>
                    <a:pt x="1044" y="1008"/>
                    <a:pt x="1018" y="1055"/>
                  </a:cubicBezTo>
                  <a:cubicBezTo>
                    <a:pt x="1015" y="1061"/>
                    <a:pt x="1008" y="1065"/>
                    <a:pt x="1000" y="1064"/>
                  </a:cubicBezTo>
                  <a:cubicBezTo>
                    <a:pt x="926" y="1056"/>
                    <a:pt x="860" y="1073"/>
                    <a:pt x="804" y="1118"/>
                  </a:cubicBezTo>
                  <a:cubicBezTo>
                    <a:pt x="731" y="1176"/>
                    <a:pt x="679" y="1182"/>
                    <a:pt x="749" y="1271"/>
                  </a:cubicBezTo>
                  <a:cubicBezTo>
                    <a:pt x="694" y="1289"/>
                    <a:pt x="696" y="1346"/>
                    <a:pt x="704" y="1407"/>
                  </a:cubicBezTo>
                  <a:cubicBezTo>
                    <a:pt x="700" y="1491"/>
                    <a:pt x="726" y="1551"/>
                    <a:pt x="817" y="1557"/>
                  </a:cubicBezTo>
                  <a:cubicBezTo>
                    <a:pt x="838" y="1590"/>
                    <a:pt x="858" y="1623"/>
                    <a:pt x="879" y="1656"/>
                  </a:cubicBezTo>
                  <a:cubicBezTo>
                    <a:pt x="888" y="1623"/>
                    <a:pt x="897" y="1590"/>
                    <a:pt x="906" y="1557"/>
                  </a:cubicBezTo>
                  <a:cubicBezTo>
                    <a:pt x="996" y="1499"/>
                    <a:pt x="1014" y="1427"/>
                    <a:pt x="933" y="1339"/>
                  </a:cubicBezTo>
                  <a:cubicBezTo>
                    <a:pt x="967" y="1298"/>
                    <a:pt x="981" y="1254"/>
                    <a:pt x="937" y="1206"/>
                  </a:cubicBezTo>
                  <a:cubicBezTo>
                    <a:pt x="976" y="1212"/>
                    <a:pt x="1003" y="1192"/>
                    <a:pt x="1022" y="1148"/>
                  </a:cubicBezTo>
                  <a:cubicBezTo>
                    <a:pt x="1099" y="1230"/>
                    <a:pt x="1168" y="1187"/>
                    <a:pt x="1233" y="1117"/>
                  </a:cubicBezTo>
                  <a:cubicBezTo>
                    <a:pt x="1339" y="1149"/>
                    <a:pt x="1395" y="1097"/>
                    <a:pt x="1421" y="994"/>
                  </a:cubicBezTo>
                  <a:cubicBezTo>
                    <a:pt x="1514" y="973"/>
                    <a:pt x="1567" y="915"/>
                    <a:pt x="1531" y="776"/>
                  </a:cubicBezTo>
                  <a:cubicBezTo>
                    <a:pt x="1589" y="709"/>
                    <a:pt x="1601" y="646"/>
                    <a:pt x="1527" y="592"/>
                  </a:cubicBezTo>
                  <a:cubicBezTo>
                    <a:pt x="1580" y="549"/>
                    <a:pt x="1604" y="497"/>
                    <a:pt x="1554" y="421"/>
                  </a:cubicBezTo>
                  <a:cubicBezTo>
                    <a:pt x="1591" y="380"/>
                    <a:pt x="1615" y="338"/>
                    <a:pt x="1575" y="284"/>
                  </a:cubicBezTo>
                  <a:cubicBezTo>
                    <a:pt x="1611" y="238"/>
                    <a:pt x="1614" y="184"/>
                    <a:pt x="158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87BC245C-DD89-4429-8635-922A4542571B}"/>
              </a:ext>
            </a:extLst>
          </p:cNvPr>
          <p:cNvGrpSpPr/>
          <p:nvPr/>
        </p:nvGrpSpPr>
        <p:grpSpPr>
          <a:xfrm>
            <a:off x="2714247" y="3413924"/>
            <a:ext cx="392181" cy="397381"/>
            <a:chOff x="3528435" y="4775562"/>
            <a:chExt cx="506183" cy="506183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72526B52-16BF-40CB-B54C-6D32B4158460}"/>
                </a:ext>
              </a:extLst>
            </p:cNvPr>
            <p:cNvSpPr/>
            <p:nvPr/>
          </p:nvSpPr>
          <p:spPr>
            <a:xfrm>
              <a:off x="3528435" y="4775562"/>
              <a:ext cx="506183" cy="50618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D9644A99-7D40-48C1-B06B-7F14AD5B04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698" y="4943407"/>
              <a:ext cx="251657" cy="211132"/>
            </a:xfrm>
            <a:custGeom>
              <a:avLst/>
              <a:gdLst>
                <a:gd name="T0" fmla="*/ 165 w 323"/>
                <a:gd name="T1" fmla="*/ 14 h 271"/>
                <a:gd name="T2" fmla="*/ 187 w 323"/>
                <a:gd name="T3" fmla="*/ 167 h 271"/>
                <a:gd name="T4" fmla="*/ 187 w 323"/>
                <a:gd name="T5" fmla="*/ 171 h 271"/>
                <a:gd name="T6" fmla="*/ 156 w 323"/>
                <a:gd name="T7" fmla="*/ 196 h 271"/>
                <a:gd name="T8" fmla="*/ 127 w 323"/>
                <a:gd name="T9" fmla="*/ 203 h 271"/>
                <a:gd name="T10" fmla="*/ 105 w 323"/>
                <a:gd name="T11" fmla="*/ 207 h 271"/>
                <a:gd name="T12" fmla="*/ 54 w 323"/>
                <a:gd name="T13" fmla="*/ 247 h 271"/>
                <a:gd name="T14" fmla="*/ 18 w 323"/>
                <a:gd name="T15" fmla="*/ 266 h 271"/>
                <a:gd name="T16" fmla="*/ 6 w 323"/>
                <a:gd name="T17" fmla="*/ 249 h 271"/>
                <a:gd name="T18" fmla="*/ 5 w 323"/>
                <a:gd name="T19" fmla="*/ 219 h 271"/>
                <a:gd name="T20" fmla="*/ 10 w 323"/>
                <a:gd name="T21" fmla="*/ 199 h 271"/>
                <a:gd name="T22" fmla="*/ 13 w 323"/>
                <a:gd name="T23" fmla="*/ 183 h 271"/>
                <a:gd name="T24" fmla="*/ 9 w 323"/>
                <a:gd name="T25" fmla="*/ 154 h 271"/>
                <a:gd name="T26" fmla="*/ 4 w 323"/>
                <a:gd name="T27" fmla="*/ 127 h 271"/>
                <a:gd name="T28" fmla="*/ 24 w 323"/>
                <a:gd name="T29" fmla="*/ 52 h 271"/>
                <a:gd name="T30" fmla="*/ 95 w 323"/>
                <a:gd name="T31" fmla="*/ 9 h 271"/>
                <a:gd name="T32" fmla="*/ 162 w 323"/>
                <a:gd name="T33" fmla="*/ 10 h 271"/>
                <a:gd name="T34" fmla="*/ 165 w 323"/>
                <a:gd name="T35" fmla="*/ 14 h 271"/>
                <a:gd name="T36" fmla="*/ 195 w 323"/>
                <a:gd name="T37" fmla="*/ 23 h 271"/>
                <a:gd name="T38" fmla="*/ 202 w 323"/>
                <a:gd name="T39" fmla="*/ 13 h 271"/>
                <a:gd name="T40" fmla="*/ 223 w 323"/>
                <a:gd name="T41" fmla="*/ 5 h 271"/>
                <a:gd name="T42" fmla="*/ 260 w 323"/>
                <a:gd name="T43" fmla="*/ 1 h 271"/>
                <a:gd name="T44" fmla="*/ 298 w 323"/>
                <a:gd name="T45" fmla="*/ 3 h 271"/>
                <a:gd name="T46" fmla="*/ 320 w 323"/>
                <a:gd name="T47" fmla="*/ 14 h 271"/>
                <a:gd name="T48" fmla="*/ 312 w 323"/>
                <a:gd name="T49" fmla="*/ 38 h 271"/>
                <a:gd name="T50" fmla="*/ 300 w 323"/>
                <a:gd name="T51" fmla="*/ 49 h 271"/>
                <a:gd name="T52" fmla="*/ 290 w 323"/>
                <a:gd name="T53" fmla="*/ 59 h 271"/>
                <a:gd name="T54" fmla="*/ 285 w 323"/>
                <a:gd name="T55" fmla="*/ 67 h 271"/>
                <a:gd name="T56" fmla="*/ 280 w 323"/>
                <a:gd name="T57" fmla="*/ 82 h 271"/>
                <a:gd name="T58" fmla="*/ 276 w 323"/>
                <a:gd name="T59" fmla="*/ 103 h 271"/>
                <a:gd name="T60" fmla="*/ 265 w 323"/>
                <a:gd name="T61" fmla="*/ 126 h 271"/>
                <a:gd name="T62" fmla="*/ 208 w 323"/>
                <a:gd name="T63" fmla="*/ 140 h 271"/>
                <a:gd name="T64" fmla="*/ 206 w 323"/>
                <a:gd name="T65" fmla="*/ 137 h 271"/>
                <a:gd name="T66" fmla="*/ 194 w 323"/>
                <a:gd name="T67" fmla="*/ 24 h 271"/>
                <a:gd name="T68" fmla="*/ 195 w 323"/>
                <a:gd name="T69" fmla="*/ 2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271">
                  <a:moveTo>
                    <a:pt x="165" y="14"/>
                  </a:moveTo>
                  <a:cubicBezTo>
                    <a:pt x="161" y="63"/>
                    <a:pt x="162" y="123"/>
                    <a:pt x="187" y="167"/>
                  </a:cubicBezTo>
                  <a:cubicBezTo>
                    <a:pt x="187" y="168"/>
                    <a:pt x="187" y="170"/>
                    <a:pt x="187" y="171"/>
                  </a:cubicBezTo>
                  <a:cubicBezTo>
                    <a:pt x="180" y="184"/>
                    <a:pt x="170" y="192"/>
                    <a:pt x="156" y="196"/>
                  </a:cubicBezTo>
                  <a:cubicBezTo>
                    <a:pt x="146" y="199"/>
                    <a:pt x="137" y="201"/>
                    <a:pt x="127" y="203"/>
                  </a:cubicBezTo>
                  <a:cubicBezTo>
                    <a:pt x="119" y="204"/>
                    <a:pt x="112" y="205"/>
                    <a:pt x="105" y="207"/>
                  </a:cubicBezTo>
                  <a:cubicBezTo>
                    <a:pt x="85" y="214"/>
                    <a:pt x="68" y="231"/>
                    <a:pt x="54" y="247"/>
                  </a:cubicBezTo>
                  <a:cubicBezTo>
                    <a:pt x="47" y="256"/>
                    <a:pt x="31" y="271"/>
                    <a:pt x="18" y="266"/>
                  </a:cubicBezTo>
                  <a:cubicBezTo>
                    <a:pt x="12" y="263"/>
                    <a:pt x="8" y="256"/>
                    <a:pt x="6" y="249"/>
                  </a:cubicBezTo>
                  <a:cubicBezTo>
                    <a:pt x="4" y="240"/>
                    <a:pt x="4" y="229"/>
                    <a:pt x="5" y="219"/>
                  </a:cubicBezTo>
                  <a:cubicBezTo>
                    <a:pt x="6" y="212"/>
                    <a:pt x="8" y="206"/>
                    <a:pt x="10" y="199"/>
                  </a:cubicBezTo>
                  <a:cubicBezTo>
                    <a:pt x="11" y="194"/>
                    <a:pt x="13" y="188"/>
                    <a:pt x="13" y="183"/>
                  </a:cubicBezTo>
                  <a:cubicBezTo>
                    <a:pt x="12" y="173"/>
                    <a:pt x="11" y="163"/>
                    <a:pt x="9" y="154"/>
                  </a:cubicBezTo>
                  <a:cubicBezTo>
                    <a:pt x="7" y="145"/>
                    <a:pt x="5" y="136"/>
                    <a:pt x="4" y="127"/>
                  </a:cubicBezTo>
                  <a:cubicBezTo>
                    <a:pt x="0" y="98"/>
                    <a:pt x="8" y="76"/>
                    <a:pt x="24" y="52"/>
                  </a:cubicBezTo>
                  <a:cubicBezTo>
                    <a:pt x="39" y="29"/>
                    <a:pt x="69" y="15"/>
                    <a:pt x="95" y="9"/>
                  </a:cubicBezTo>
                  <a:cubicBezTo>
                    <a:pt x="116" y="4"/>
                    <a:pt x="141" y="3"/>
                    <a:pt x="162" y="10"/>
                  </a:cubicBezTo>
                  <a:cubicBezTo>
                    <a:pt x="164" y="10"/>
                    <a:pt x="165" y="12"/>
                    <a:pt x="165" y="14"/>
                  </a:cubicBezTo>
                  <a:close/>
                  <a:moveTo>
                    <a:pt x="195" y="23"/>
                  </a:moveTo>
                  <a:cubicBezTo>
                    <a:pt x="197" y="19"/>
                    <a:pt x="199" y="16"/>
                    <a:pt x="202" y="13"/>
                  </a:cubicBezTo>
                  <a:cubicBezTo>
                    <a:pt x="206" y="9"/>
                    <a:pt x="218" y="6"/>
                    <a:pt x="223" y="5"/>
                  </a:cubicBezTo>
                  <a:cubicBezTo>
                    <a:pt x="235" y="2"/>
                    <a:pt x="248" y="1"/>
                    <a:pt x="260" y="1"/>
                  </a:cubicBezTo>
                  <a:cubicBezTo>
                    <a:pt x="272" y="0"/>
                    <a:pt x="286" y="0"/>
                    <a:pt x="298" y="3"/>
                  </a:cubicBezTo>
                  <a:cubicBezTo>
                    <a:pt x="305" y="4"/>
                    <a:pt x="316" y="7"/>
                    <a:pt x="320" y="14"/>
                  </a:cubicBezTo>
                  <a:cubicBezTo>
                    <a:pt x="323" y="23"/>
                    <a:pt x="317" y="32"/>
                    <a:pt x="312" y="38"/>
                  </a:cubicBezTo>
                  <a:cubicBezTo>
                    <a:pt x="308" y="42"/>
                    <a:pt x="304" y="46"/>
                    <a:pt x="300" y="49"/>
                  </a:cubicBezTo>
                  <a:cubicBezTo>
                    <a:pt x="297" y="52"/>
                    <a:pt x="293" y="55"/>
                    <a:pt x="290" y="59"/>
                  </a:cubicBezTo>
                  <a:cubicBezTo>
                    <a:pt x="288" y="61"/>
                    <a:pt x="286" y="64"/>
                    <a:pt x="285" y="67"/>
                  </a:cubicBezTo>
                  <a:cubicBezTo>
                    <a:pt x="282" y="72"/>
                    <a:pt x="281" y="77"/>
                    <a:pt x="280" y="82"/>
                  </a:cubicBezTo>
                  <a:cubicBezTo>
                    <a:pt x="279" y="89"/>
                    <a:pt x="278" y="96"/>
                    <a:pt x="276" y="103"/>
                  </a:cubicBezTo>
                  <a:cubicBezTo>
                    <a:pt x="274" y="111"/>
                    <a:pt x="270" y="119"/>
                    <a:pt x="265" y="126"/>
                  </a:cubicBezTo>
                  <a:cubicBezTo>
                    <a:pt x="250" y="145"/>
                    <a:pt x="230" y="147"/>
                    <a:pt x="208" y="140"/>
                  </a:cubicBezTo>
                  <a:cubicBezTo>
                    <a:pt x="207" y="139"/>
                    <a:pt x="206" y="138"/>
                    <a:pt x="206" y="137"/>
                  </a:cubicBezTo>
                  <a:cubicBezTo>
                    <a:pt x="193" y="103"/>
                    <a:pt x="192" y="60"/>
                    <a:pt x="194" y="24"/>
                  </a:cubicBezTo>
                  <a:cubicBezTo>
                    <a:pt x="194" y="24"/>
                    <a:pt x="194" y="23"/>
                    <a:pt x="19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cxnSp>
        <p:nvCxnSpPr>
          <p:cNvPr id="42" name="Verbindingslijn: gebogen 41">
            <a:extLst>
              <a:ext uri="{FF2B5EF4-FFF2-40B4-BE49-F238E27FC236}">
                <a16:creationId xmlns:a16="http://schemas.microsoft.com/office/drawing/2014/main" id="{A2A56167-475A-4CAF-AB5F-7ECBCCDDC52F}"/>
              </a:ext>
            </a:extLst>
          </p:cNvPr>
          <p:cNvCxnSpPr>
            <a:cxnSpLocks/>
            <a:endCxn id="102" idx="2"/>
          </p:cNvCxnSpPr>
          <p:nvPr/>
        </p:nvCxnSpPr>
        <p:spPr>
          <a:xfrm flipV="1">
            <a:off x="5002255" y="2536343"/>
            <a:ext cx="1295015" cy="517985"/>
          </a:xfrm>
          <a:prstGeom prst="bentConnector3">
            <a:avLst>
              <a:gd name="adj1" fmla="val 65903"/>
            </a:avLst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 38">
            <a:extLst>
              <a:ext uri="{FF2B5EF4-FFF2-40B4-BE49-F238E27FC236}">
                <a16:creationId xmlns:a16="http://schemas.microsoft.com/office/drawing/2014/main" id="{F26516DE-FC7D-4F47-BC5A-72C64D813B07}"/>
              </a:ext>
            </a:extLst>
          </p:cNvPr>
          <p:cNvGrpSpPr/>
          <p:nvPr/>
        </p:nvGrpSpPr>
        <p:grpSpPr>
          <a:xfrm>
            <a:off x="6297291" y="2337653"/>
            <a:ext cx="392181" cy="397381"/>
            <a:chOff x="8153022" y="3788049"/>
            <a:chExt cx="506183" cy="506183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A6047D68-D99E-487C-B47F-80840A35AC0E}"/>
                </a:ext>
              </a:extLst>
            </p:cNvPr>
            <p:cNvSpPr/>
            <p:nvPr/>
          </p:nvSpPr>
          <p:spPr>
            <a:xfrm>
              <a:off x="8153022" y="3788049"/>
              <a:ext cx="506183" cy="50618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A20799EB-A8D2-42B8-9805-BEA99052144A}"/>
                </a:ext>
              </a:extLst>
            </p:cNvPr>
            <p:cNvGrpSpPr/>
            <p:nvPr/>
          </p:nvGrpSpPr>
          <p:grpSpPr>
            <a:xfrm>
              <a:off x="8264404" y="3910159"/>
              <a:ext cx="283419" cy="304495"/>
              <a:chOff x="2517775" y="1220788"/>
              <a:chExt cx="4056063" cy="4357687"/>
            </a:xfrm>
            <a:solidFill>
              <a:schemeClr val="bg1"/>
            </a:solidFill>
          </p:grpSpPr>
          <p:sp>
            <p:nvSpPr>
              <p:cNvPr id="109" name="Freeform 5">
                <a:extLst>
                  <a:ext uri="{FF2B5EF4-FFF2-40B4-BE49-F238E27FC236}">
                    <a16:creationId xmlns:a16="http://schemas.microsoft.com/office/drawing/2014/main" id="{69FBDE86-5755-480E-A1A2-4453967C9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0" y="1919288"/>
                <a:ext cx="3159125" cy="2571750"/>
              </a:xfrm>
              <a:custGeom>
                <a:avLst/>
                <a:gdLst>
                  <a:gd name="T0" fmla="*/ 987 w 1265"/>
                  <a:gd name="T1" fmla="*/ 233 h 1029"/>
                  <a:gd name="T2" fmla="*/ 910 w 1265"/>
                  <a:gd name="T3" fmla="*/ 731 h 1029"/>
                  <a:gd name="T4" fmla="*/ 724 w 1265"/>
                  <a:gd name="T5" fmla="*/ 651 h 1029"/>
                  <a:gd name="T6" fmla="*/ 597 w 1265"/>
                  <a:gd name="T7" fmla="*/ 667 h 1029"/>
                  <a:gd name="T8" fmla="*/ 516 w 1265"/>
                  <a:gd name="T9" fmla="*/ 565 h 1029"/>
                  <a:gd name="T10" fmla="*/ 463 w 1265"/>
                  <a:gd name="T11" fmla="*/ 675 h 1029"/>
                  <a:gd name="T12" fmla="*/ 601 w 1265"/>
                  <a:gd name="T13" fmla="*/ 721 h 1029"/>
                  <a:gd name="T14" fmla="*/ 232 w 1265"/>
                  <a:gd name="T15" fmla="*/ 811 h 1029"/>
                  <a:gd name="T16" fmla="*/ 224 w 1265"/>
                  <a:gd name="T17" fmla="*/ 781 h 1029"/>
                  <a:gd name="T18" fmla="*/ 42 w 1265"/>
                  <a:gd name="T19" fmla="*/ 43 h 1029"/>
                  <a:gd name="T20" fmla="*/ 45 w 1265"/>
                  <a:gd name="T21" fmla="*/ 48 h 1029"/>
                  <a:gd name="T22" fmla="*/ 47 w 1265"/>
                  <a:gd name="T23" fmla="*/ 55 h 1029"/>
                  <a:gd name="T24" fmla="*/ 49 w 1265"/>
                  <a:gd name="T25" fmla="*/ 62 h 1029"/>
                  <a:gd name="T26" fmla="*/ 51 w 1265"/>
                  <a:gd name="T27" fmla="*/ 69 h 1029"/>
                  <a:gd name="T28" fmla="*/ 52 w 1265"/>
                  <a:gd name="T29" fmla="*/ 77 h 1029"/>
                  <a:gd name="T30" fmla="*/ 53 w 1265"/>
                  <a:gd name="T31" fmla="*/ 85 h 1029"/>
                  <a:gd name="T32" fmla="*/ 53 w 1265"/>
                  <a:gd name="T33" fmla="*/ 93 h 1029"/>
                  <a:gd name="T34" fmla="*/ 53 w 1265"/>
                  <a:gd name="T35" fmla="*/ 99 h 1029"/>
                  <a:gd name="T36" fmla="*/ 52 w 1265"/>
                  <a:gd name="T37" fmla="*/ 107 h 1029"/>
                  <a:gd name="T38" fmla="*/ 52 w 1265"/>
                  <a:gd name="T39" fmla="*/ 115 h 1029"/>
                  <a:gd name="T40" fmla="*/ 50 w 1265"/>
                  <a:gd name="T41" fmla="*/ 123 h 1029"/>
                  <a:gd name="T42" fmla="*/ 48 w 1265"/>
                  <a:gd name="T43" fmla="*/ 131 h 1029"/>
                  <a:gd name="T44" fmla="*/ 46 w 1265"/>
                  <a:gd name="T45" fmla="*/ 138 h 1029"/>
                  <a:gd name="T46" fmla="*/ 0 w 1265"/>
                  <a:gd name="T47" fmla="*/ 353 h 1029"/>
                  <a:gd name="T48" fmla="*/ 87 w 1265"/>
                  <a:gd name="T49" fmla="*/ 642 h 1029"/>
                  <a:gd name="T50" fmla="*/ 87 w 1265"/>
                  <a:gd name="T51" fmla="*/ 645 h 1029"/>
                  <a:gd name="T52" fmla="*/ 87 w 1265"/>
                  <a:gd name="T53" fmla="*/ 647 h 1029"/>
                  <a:gd name="T54" fmla="*/ 87 w 1265"/>
                  <a:gd name="T55" fmla="*/ 649 h 1029"/>
                  <a:gd name="T56" fmla="*/ 87 w 1265"/>
                  <a:gd name="T57" fmla="*/ 651 h 1029"/>
                  <a:gd name="T58" fmla="*/ 87 w 1265"/>
                  <a:gd name="T59" fmla="*/ 653 h 1029"/>
                  <a:gd name="T60" fmla="*/ 87 w 1265"/>
                  <a:gd name="T61" fmla="*/ 655 h 1029"/>
                  <a:gd name="T62" fmla="*/ 87 w 1265"/>
                  <a:gd name="T63" fmla="*/ 657 h 1029"/>
                  <a:gd name="T64" fmla="*/ 86 w 1265"/>
                  <a:gd name="T65" fmla="*/ 659 h 1029"/>
                  <a:gd name="T66" fmla="*/ 86 w 1265"/>
                  <a:gd name="T67" fmla="*/ 662 h 1029"/>
                  <a:gd name="T68" fmla="*/ 85 w 1265"/>
                  <a:gd name="T69" fmla="*/ 663 h 1029"/>
                  <a:gd name="T70" fmla="*/ 85 w 1265"/>
                  <a:gd name="T71" fmla="*/ 666 h 1029"/>
                  <a:gd name="T72" fmla="*/ 77 w 1265"/>
                  <a:gd name="T73" fmla="*/ 696 h 1029"/>
                  <a:gd name="T74" fmla="*/ 76 w 1265"/>
                  <a:gd name="T75" fmla="*/ 699 h 1029"/>
                  <a:gd name="T76" fmla="*/ 75 w 1265"/>
                  <a:gd name="T77" fmla="*/ 701 h 1029"/>
                  <a:gd name="T78" fmla="*/ 74 w 1265"/>
                  <a:gd name="T79" fmla="*/ 704 h 1029"/>
                  <a:gd name="T80" fmla="*/ 73 w 1265"/>
                  <a:gd name="T81" fmla="*/ 707 h 1029"/>
                  <a:gd name="T82" fmla="*/ 71 w 1265"/>
                  <a:gd name="T83" fmla="*/ 711 h 1029"/>
                  <a:gd name="T84" fmla="*/ 70 w 1265"/>
                  <a:gd name="T85" fmla="*/ 714 h 1029"/>
                  <a:gd name="T86" fmla="*/ 68 w 1265"/>
                  <a:gd name="T87" fmla="*/ 717 h 1029"/>
                  <a:gd name="T88" fmla="*/ 67 w 1265"/>
                  <a:gd name="T89" fmla="*/ 721 h 1029"/>
                  <a:gd name="T90" fmla="*/ 65 w 1265"/>
                  <a:gd name="T91" fmla="*/ 724 h 1029"/>
                  <a:gd name="T92" fmla="*/ 64 w 1265"/>
                  <a:gd name="T93" fmla="*/ 727 h 1029"/>
                  <a:gd name="T94" fmla="*/ 62 w 1265"/>
                  <a:gd name="T95" fmla="*/ 730 h 1029"/>
                  <a:gd name="T96" fmla="*/ 61 w 1265"/>
                  <a:gd name="T97" fmla="*/ 733 h 1029"/>
                  <a:gd name="T98" fmla="*/ 59 w 1265"/>
                  <a:gd name="T99" fmla="*/ 735 h 1029"/>
                  <a:gd name="T100" fmla="*/ 58 w 1265"/>
                  <a:gd name="T101" fmla="*/ 738 h 1029"/>
                  <a:gd name="T102" fmla="*/ 56 w 1265"/>
                  <a:gd name="T103" fmla="*/ 741 h 1029"/>
                  <a:gd name="T104" fmla="*/ 54 w 1265"/>
                  <a:gd name="T105" fmla="*/ 744 h 1029"/>
                  <a:gd name="T106" fmla="*/ 155 w 1265"/>
                  <a:gd name="T107" fmla="*/ 933 h 1029"/>
                  <a:gd name="T108" fmla="*/ 155 w 1265"/>
                  <a:gd name="T109" fmla="*/ 939 h 1029"/>
                  <a:gd name="T110" fmla="*/ 156 w 1265"/>
                  <a:gd name="T111" fmla="*/ 946 h 1029"/>
                  <a:gd name="T112" fmla="*/ 156 w 1265"/>
                  <a:gd name="T113" fmla="*/ 964 h 1029"/>
                  <a:gd name="T114" fmla="*/ 156 w 1265"/>
                  <a:gd name="T115" fmla="*/ 970 h 1029"/>
                  <a:gd name="T116" fmla="*/ 155 w 1265"/>
                  <a:gd name="T117" fmla="*/ 977 h 1029"/>
                  <a:gd name="T118" fmla="*/ 155 w 1265"/>
                  <a:gd name="T119" fmla="*/ 988 h 1029"/>
                  <a:gd name="T120" fmla="*/ 211 w 1265"/>
                  <a:gd name="T121" fmla="*/ 934 h 1029"/>
                  <a:gd name="T122" fmla="*/ 1056 w 1265"/>
                  <a:gd name="T123" fmla="*/ 728 h 1029"/>
                  <a:gd name="T124" fmla="*/ 1163 w 1265"/>
                  <a:gd name="T125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5" h="1029">
                    <a:moveTo>
                      <a:pt x="1197" y="99"/>
                    </a:moveTo>
                    <a:cubicBezTo>
                      <a:pt x="1155" y="145"/>
                      <a:pt x="1162" y="194"/>
                      <a:pt x="1193" y="245"/>
                    </a:cubicBezTo>
                    <a:cubicBezTo>
                      <a:pt x="1089" y="313"/>
                      <a:pt x="1007" y="216"/>
                      <a:pt x="1007" y="216"/>
                    </a:cubicBezTo>
                    <a:cubicBezTo>
                      <a:pt x="1002" y="211"/>
                      <a:pt x="994" y="210"/>
                      <a:pt x="988" y="215"/>
                    </a:cubicBezTo>
                    <a:cubicBezTo>
                      <a:pt x="983" y="220"/>
                      <a:pt x="983" y="228"/>
                      <a:pt x="987" y="233"/>
                    </a:cubicBezTo>
                    <a:cubicBezTo>
                      <a:pt x="988" y="233"/>
                      <a:pt x="1074" y="335"/>
                      <a:pt x="1188" y="278"/>
                    </a:cubicBezTo>
                    <a:cubicBezTo>
                      <a:pt x="1173" y="315"/>
                      <a:pt x="1189" y="351"/>
                      <a:pt x="1221" y="386"/>
                    </a:cubicBezTo>
                    <a:cubicBezTo>
                      <a:pt x="1154" y="417"/>
                      <a:pt x="1130" y="477"/>
                      <a:pt x="1152" y="570"/>
                    </a:cubicBezTo>
                    <a:cubicBezTo>
                      <a:pt x="1094" y="565"/>
                      <a:pt x="1071" y="606"/>
                      <a:pt x="1060" y="662"/>
                    </a:cubicBezTo>
                    <a:cubicBezTo>
                      <a:pt x="999" y="640"/>
                      <a:pt x="949" y="661"/>
                      <a:pt x="910" y="731"/>
                    </a:cubicBezTo>
                    <a:cubicBezTo>
                      <a:pt x="857" y="716"/>
                      <a:pt x="819" y="743"/>
                      <a:pt x="791" y="792"/>
                    </a:cubicBezTo>
                    <a:cubicBezTo>
                      <a:pt x="781" y="791"/>
                      <a:pt x="772" y="790"/>
                      <a:pt x="763" y="789"/>
                    </a:cubicBezTo>
                    <a:cubicBezTo>
                      <a:pt x="763" y="784"/>
                      <a:pt x="761" y="779"/>
                      <a:pt x="756" y="777"/>
                    </a:cubicBezTo>
                    <a:cubicBezTo>
                      <a:pt x="707" y="752"/>
                      <a:pt x="733" y="667"/>
                      <a:pt x="733" y="667"/>
                    </a:cubicBezTo>
                    <a:cubicBezTo>
                      <a:pt x="735" y="660"/>
                      <a:pt x="731" y="653"/>
                      <a:pt x="724" y="651"/>
                    </a:cubicBezTo>
                    <a:cubicBezTo>
                      <a:pt x="717" y="649"/>
                      <a:pt x="710" y="653"/>
                      <a:pt x="708" y="660"/>
                    </a:cubicBezTo>
                    <a:cubicBezTo>
                      <a:pt x="708" y="660"/>
                      <a:pt x="682" y="745"/>
                      <a:pt x="727" y="788"/>
                    </a:cubicBezTo>
                    <a:cubicBezTo>
                      <a:pt x="693" y="788"/>
                      <a:pt x="661" y="793"/>
                      <a:pt x="636" y="806"/>
                    </a:cubicBezTo>
                    <a:cubicBezTo>
                      <a:pt x="640" y="778"/>
                      <a:pt x="637" y="742"/>
                      <a:pt x="624" y="711"/>
                    </a:cubicBezTo>
                    <a:cubicBezTo>
                      <a:pt x="617" y="695"/>
                      <a:pt x="608" y="680"/>
                      <a:pt x="597" y="667"/>
                    </a:cubicBezTo>
                    <a:cubicBezTo>
                      <a:pt x="584" y="654"/>
                      <a:pt x="569" y="645"/>
                      <a:pt x="552" y="639"/>
                    </a:cubicBezTo>
                    <a:cubicBezTo>
                      <a:pt x="528" y="632"/>
                      <a:pt x="500" y="633"/>
                      <a:pt x="467" y="646"/>
                    </a:cubicBezTo>
                    <a:cubicBezTo>
                      <a:pt x="466" y="617"/>
                      <a:pt x="527" y="588"/>
                      <a:pt x="527" y="588"/>
                    </a:cubicBezTo>
                    <a:cubicBezTo>
                      <a:pt x="534" y="584"/>
                      <a:pt x="536" y="577"/>
                      <a:pt x="533" y="571"/>
                    </a:cubicBezTo>
                    <a:cubicBezTo>
                      <a:pt x="530" y="564"/>
                      <a:pt x="522" y="562"/>
                      <a:pt x="516" y="565"/>
                    </a:cubicBezTo>
                    <a:cubicBezTo>
                      <a:pt x="516" y="565"/>
                      <a:pt x="430" y="605"/>
                      <a:pt x="443" y="655"/>
                    </a:cubicBezTo>
                    <a:cubicBezTo>
                      <a:pt x="332" y="689"/>
                      <a:pt x="276" y="612"/>
                      <a:pt x="276" y="611"/>
                    </a:cubicBezTo>
                    <a:cubicBezTo>
                      <a:pt x="272" y="606"/>
                      <a:pt x="264" y="604"/>
                      <a:pt x="258" y="609"/>
                    </a:cubicBezTo>
                    <a:cubicBezTo>
                      <a:pt x="252" y="613"/>
                      <a:pt x="251" y="621"/>
                      <a:pt x="255" y="626"/>
                    </a:cubicBezTo>
                    <a:cubicBezTo>
                      <a:pt x="255" y="627"/>
                      <a:pt x="326" y="726"/>
                      <a:pt x="463" y="675"/>
                    </a:cubicBezTo>
                    <a:cubicBezTo>
                      <a:pt x="464" y="675"/>
                      <a:pt x="465" y="675"/>
                      <a:pt x="465" y="674"/>
                    </a:cubicBezTo>
                    <a:cubicBezTo>
                      <a:pt x="467" y="674"/>
                      <a:pt x="469" y="673"/>
                      <a:pt x="472" y="672"/>
                    </a:cubicBezTo>
                    <a:cubicBezTo>
                      <a:pt x="501" y="660"/>
                      <a:pt x="525" y="658"/>
                      <a:pt x="544" y="664"/>
                    </a:cubicBezTo>
                    <a:cubicBezTo>
                      <a:pt x="558" y="668"/>
                      <a:pt x="569" y="675"/>
                      <a:pt x="578" y="685"/>
                    </a:cubicBezTo>
                    <a:cubicBezTo>
                      <a:pt x="587" y="695"/>
                      <a:pt x="595" y="707"/>
                      <a:pt x="601" y="721"/>
                    </a:cubicBezTo>
                    <a:cubicBezTo>
                      <a:pt x="613" y="752"/>
                      <a:pt x="615" y="789"/>
                      <a:pt x="608" y="812"/>
                    </a:cubicBezTo>
                    <a:cubicBezTo>
                      <a:pt x="607" y="816"/>
                      <a:pt x="608" y="821"/>
                      <a:pt x="611" y="824"/>
                    </a:cubicBezTo>
                    <a:cubicBezTo>
                      <a:pt x="604" y="830"/>
                      <a:pt x="598" y="837"/>
                      <a:pt x="593" y="846"/>
                    </a:cubicBezTo>
                    <a:cubicBezTo>
                      <a:pt x="468" y="970"/>
                      <a:pt x="337" y="1024"/>
                      <a:pt x="220" y="916"/>
                    </a:cubicBezTo>
                    <a:cubicBezTo>
                      <a:pt x="234" y="885"/>
                      <a:pt x="239" y="850"/>
                      <a:pt x="232" y="811"/>
                    </a:cubicBezTo>
                    <a:cubicBezTo>
                      <a:pt x="273" y="835"/>
                      <a:pt x="424" y="911"/>
                      <a:pt x="499" y="799"/>
                    </a:cubicBezTo>
                    <a:cubicBezTo>
                      <a:pt x="503" y="793"/>
                      <a:pt x="501" y="785"/>
                      <a:pt x="495" y="781"/>
                    </a:cubicBezTo>
                    <a:cubicBezTo>
                      <a:pt x="490" y="777"/>
                      <a:pt x="481" y="779"/>
                      <a:pt x="478" y="785"/>
                    </a:cubicBezTo>
                    <a:cubicBezTo>
                      <a:pt x="404" y="894"/>
                      <a:pt x="235" y="783"/>
                      <a:pt x="235" y="783"/>
                    </a:cubicBezTo>
                    <a:cubicBezTo>
                      <a:pt x="231" y="781"/>
                      <a:pt x="227" y="780"/>
                      <a:pt x="224" y="781"/>
                    </a:cubicBezTo>
                    <a:cubicBezTo>
                      <a:pt x="212" y="748"/>
                      <a:pt x="192" y="713"/>
                      <a:pt x="159" y="676"/>
                    </a:cubicBezTo>
                    <a:cubicBezTo>
                      <a:pt x="221" y="594"/>
                      <a:pt x="187" y="548"/>
                      <a:pt x="125" y="512"/>
                    </a:cubicBezTo>
                    <a:cubicBezTo>
                      <a:pt x="185" y="444"/>
                      <a:pt x="159" y="395"/>
                      <a:pt x="74" y="359"/>
                    </a:cubicBezTo>
                    <a:cubicBezTo>
                      <a:pt x="176" y="303"/>
                      <a:pt x="139" y="234"/>
                      <a:pt x="60" y="161"/>
                    </a:cubicBezTo>
                    <a:cubicBezTo>
                      <a:pt x="105" y="120"/>
                      <a:pt x="88" y="81"/>
                      <a:pt x="42" y="43"/>
                    </a:cubicBezTo>
                    <a:cubicBezTo>
                      <a:pt x="42" y="43"/>
                      <a:pt x="42" y="43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46"/>
                      <a:pt x="44" y="46"/>
                      <a:pt x="44" y="47"/>
                    </a:cubicBezTo>
                    <a:cubicBezTo>
                      <a:pt x="44" y="47"/>
                      <a:pt x="44" y="48"/>
                      <a:pt x="45" y="48"/>
                    </a:cubicBezTo>
                    <a:cubicBezTo>
                      <a:pt x="45" y="49"/>
                      <a:pt x="45" y="49"/>
                      <a:pt x="45" y="50"/>
                    </a:cubicBezTo>
                    <a:cubicBezTo>
                      <a:pt x="45" y="50"/>
                      <a:pt x="45" y="51"/>
                      <a:pt x="46" y="51"/>
                    </a:cubicBezTo>
                    <a:cubicBezTo>
                      <a:pt x="46" y="52"/>
                      <a:pt x="46" y="52"/>
                      <a:pt x="46" y="53"/>
                    </a:cubicBezTo>
                    <a:cubicBezTo>
                      <a:pt x="46" y="53"/>
                      <a:pt x="46" y="54"/>
                      <a:pt x="47" y="5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8" y="56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8"/>
                      <a:pt x="48" y="58"/>
                      <a:pt x="48" y="59"/>
                    </a:cubicBezTo>
                    <a:cubicBezTo>
                      <a:pt x="48" y="59"/>
                      <a:pt x="49" y="60"/>
                      <a:pt x="49" y="60"/>
                    </a:cubicBezTo>
                    <a:cubicBezTo>
                      <a:pt x="49" y="61"/>
                      <a:pt x="49" y="61"/>
                      <a:pt x="49" y="62"/>
                    </a:cubicBezTo>
                    <a:cubicBezTo>
                      <a:pt x="49" y="62"/>
                      <a:pt x="49" y="63"/>
                      <a:pt x="49" y="63"/>
                    </a:cubicBezTo>
                    <a:cubicBezTo>
                      <a:pt x="49" y="64"/>
                      <a:pt x="50" y="64"/>
                      <a:pt x="50" y="65"/>
                    </a:cubicBezTo>
                    <a:cubicBezTo>
                      <a:pt x="50" y="65"/>
                      <a:pt x="50" y="66"/>
                      <a:pt x="50" y="66"/>
                    </a:cubicBezTo>
                    <a:cubicBezTo>
                      <a:pt x="50" y="67"/>
                      <a:pt x="51" y="67"/>
                      <a:pt x="51" y="68"/>
                    </a:cubicBezTo>
                    <a:cubicBezTo>
                      <a:pt x="51" y="68"/>
                      <a:pt x="51" y="69"/>
                      <a:pt x="51" y="69"/>
                    </a:cubicBezTo>
                    <a:cubicBezTo>
                      <a:pt x="51" y="70"/>
                      <a:pt x="51" y="71"/>
                      <a:pt x="51" y="71"/>
                    </a:cubicBezTo>
                    <a:cubicBezTo>
                      <a:pt x="51" y="71"/>
                      <a:pt x="51" y="72"/>
                      <a:pt x="51" y="72"/>
                    </a:cubicBezTo>
                    <a:cubicBezTo>
                      <a:pt x="52" y="73"/>
                      <a:pt x="52" y="74"/>
                      <a:pt x="52" y="74"/>
                    </a:cubicBezTo>
                    <a:cubicBezTo>
                      <a:pt x="52" y="75"/>
                      <a:pt x="52" y="75"/>
                      <a:pt x="52" y="76"/>
                    </a:cubicBezTo>
                    <a:cubicBezTo>
                      <a:pt x="52" y="76"/>
                      <a:pt x="52" y="77"/>
                      <a:pt x="52" y="77"/>
                    </a:cubicBezTo>
                    <a:cubicBezTo>
                      <a:pt x="52" y="78"/>
                      <a:pt x="52" y="78"/>
                      <a:pt x="52" y="79"/>
                    </a:cubicBezTo>
                    <a:cubicBezTo>
                      <a:pt x="52" y="79"/>
                      <a:pt x="52" y="80"/>
                      <a:pt x="52" y="80"/>
                    </a:cubicBezTo>
                    <a:cubicBezTo>
                      <a:pt x="52" y="81"/>
                      <a:pt x="52" y="81"/>
                      <a:pt x="53" y="82"/>
                    </a:cubicBezTo>
                    <a:cubicBezTo>
                      <a:pt x="53" y="83"/>
                      <a:pt x="53" y="83"/>
                      <a:pt x="53" y="84"/>
                    </a:cubicBezTo>
                    <a:cubicBezTo>
                      <a:pt x="53" y="84"/>
                      <a:pt x="53" y="84"/>
                      <a:pt x="53" y="85"/>
                    </a:cubicBezTo>
                    <a:cubicBezTo>
                      <a:pt x="53" y="86"/>
                      <a:pt x="53" y="86"/>
                      <a:pt x="53" y="87"/>
                    </a:cubicBezTo>
                    <a:cubicBezTo>
                      <a:pt x="53" y="87"/>
                      <a:pt x="53" y="88"/>
                      <a:pt x="53" y="88"/>
                    </a:cubicBezTo>
                    <a:cubicBezTo>
                      <a:pt x="53" y="89"/>
                      <a:pt x="53" y="89"/>
                      <a:pt x="53" y="90"/>
                    </a:cubicBezTo>
                    <a:cubicBezTo>
                      <a:pt x="53" y="90"/>
                      <a:pt x="53" y="91"/>
                      <a:pt x="53" y="92"/>
                    </a:cubicBezTo>
                    <a:cubicBezTo>
                      <a:pt x="53" y="92"/>
                      <a:pt x="53" y="93"/>
                      <a:pt x="53" y="93"/>
                    </a:cubicBezTo>
                    <a:cubicBezTo>
                      <a:pt x="53" y="93"/>
                      <a:pt x="53" y="94"/>
                      <a:pt x="53" y="95"/>
                    </a:cubicBezTo>
                    <a:cubicBezTo>
                      <a:pt x="53" y="95"/>
                      <a:pt x="53" y="96"/>
                      <a:pt x="53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7"/>
                      <a:pt x="53" y="97"/>
                      <a:pt x="53" y="98"/>
                    </a:cubicBezTo>
                    <a:cubicBezTo>
                      <a:pt x="53" y="98"/>
                      <a:pt x="53" y="99"/>
                      <a:pt x="53" y="99"/>
                    </a:cubicBezTo>
                    <a:cubicBezTo>
                      <a:pt x="53" y="100"/>
                      <a:pt x="53" y="101"/>
                      <a:pt x="53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3" y="103"/>
                      <a:pt x="53" y="104"/>
                      <a:pt x="53" y="104"/>
                    </a:cubicBezTo>
                    <a:cubicBezTo>
                      <a:pt x="53" y="105"/>
                      <a:pt x="53" y="105"/>
                      <a:pt x="53" y="106"/>
                    </a:cubicBezTo>
                    <a:cubicBezTo>
                      <a:pt x="53" y="106"/>
                      <a:pt x="52" y="107"/>
                      <a:pt x="52" y="107"/>
                    </a:cubicBezTo>
                    <a:cubicBezTo>
                      <a:pt x="52" y="108"/>
                      <a:pt x="52" y="108"/>
                      <a:pt x="52" y="109"/>
                    </a:cubicBezTo>
                    <a:cubicBezTo>
                      <a:pt x="52" y="110"/>
                      <a:pt x="52" y="110"/>
                      <a:pt x="52" y="111"/>
                    </a:cubicBezTo>
                    <a:cubicBezTo>
                      <a:pt x="52" y="111"/>
                      <a:pt x="52" y="111"/>
                      <a:pt x="52" y="112"/>
                    </a:cubicBezTo>
                    <a:cubicBezTo>
                      <a:pt x="52" y="113"/>
                      <a:pt x="52" y="113"/>
                      <a:pt x="52" y="114"/>
                    </a:cubicBezTo>
                    <a:cubicBezTo>
                      <a:pt x="52" y="114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7"/>
                    </a:cubicBezTo>
                    <a:cubicBezTo>
                      <a:pt x="51" y="117"/>
                      <a:pt x="51" y="118"/>
                      <a:pt x="51" y="119"/>
                    </a:cubicBezTo>
                    <a:cubicBezTo>
                      <a:pt x="51" y="119"/>
                      <a:pt x="51" y="119"/>
                      <a:pt x="51" y="120"/>
                    </a:cubicBezTo>
                    <a:cubicBezTo>
                      <a:pt x="51" y="120"/>
                      <a:pt x="51" y="121"/>
                      <a:pt x="51" y="122"/>
                    </a:cubicBezTo>
                    <a:cubicBezTo>
                      <a:pt x="50" y="122"/>
                      <a:pt x="50" y="123"/>
                      <a:pt x="50" y="123"/>
                    </a:cubicBezTo>
                    <a:cubicBezTo>
                      <a:pt x="50" y="124"/>
                      <a:pt x="50" y="124"/>
                      <a:pt x="50" y="125"/>
                    </a:cubicBezTo>
                    <a:cubicBezTo>
                      <a:pt x="50" y="125"/>
                      <a:pt x="49" y="126"/>
                      <a:pt x="49" y="126"/>
                    </a:cubicBezTo>
                    <a:cubicBezTo>
                      <a:pt x="49" y="127"/>
                      <a:pt x="49" y="127"/>
                      <a:pt x="49" y="128"/>
                    </a:cubicBezTo>
                    <a:cubicBezTo>
                      <a:pt x="49" y="128"/>
                      <a:pt x="49" y="129"/>
                      <a:pt x="49" y="129"/>
                    </a:cubicBezTo>
                    <a:cubicBezTo>
                      <a:pt x="49" y="130"/>
                      <a:pt x="49" y="130"/>
                      <a:pt x="48" y="131"/>
                    </a:cubicBezTo>
                    <a:cubicBezTo>
                      <a:pt x="48" y="131"/>
                      <a:pt x="48" y="132"/>
                      <a:pt x="48" y="132"/>
                    </a:cubicBezTo>
                    <a:cubicBezTo>
                      <a:pt x="48" y="133"/>
                      <a:pt x="48" y="133"/>
                      <a:pt x="48" y="134"/>
                    </a:cubicBezTo>
                    <a:cubicBezTo>
                      <a:pt x="48" y="134"/>
                      <a:pt x="47" y="135"/>
                      <a:pt x="47" y="135"/>
                    </a:cubicBezTo>
                    <a:cubicBezTo>
                      <a:pt x="47" y="136"/>
                      <a:pt x="47" y="136"/>
                      <a:pt x="47" y="137"/>
                    </a:cubicBezTo>
                    <a:cubicBezTo>
                      <a:pt x="46" y="137"/>
                      <a:pt x="46" y="138"/>
                      <a:pt x="46" y="138"/>
                    </a:cubicBezTo>
                    <a:cubicBezTo>
                      <a:pt x="46" y="139"/>
                      <a:pt x="46" y="139"/>
                      <a:pt x="46" y="140"/>
                    </a:cubicBezTo>
                    <a:cubicBezTo>
                      <a:pt x="46" y="140"/>
                      <a:pt x="45" y="141"/>
                      <a:pt x="45" y="141"/>
                    </a:cubicBezTo>
                    <a:cubicBezTo>
                      <a:pt x="36" y="167"/>
                      <a:pt x="22" y="192"/>
                      <a:pt x="4" y="214"/>
                    </a:cubicBezTo>
                    <a:cubicBezTo>
                      <a:pt x="21" y="236"/>
                      <a:pt x="28" y="260"/>
                      <a:pt x="26" y="284"/>
                    </a:cubicBezTo>
                    <a:cubicBezTo>
                      <a:pt x="25" y="306"/>
                      <a:pt x="16" y="329"/>
                      <a:pt x="0" y="353"/>
                    </a:cubicBezTo>
                    <a:cubicBezTo>
                      <a:pt x="34" y="380"/>
                      <a:pt x="57" y="412"/>
                      <a:pt x="65" y="447"/>
                    </a:cubicBezTo>
                    <a:cubicBezTo>
                      <a:pt x="73" y="483"/>
                      <a:pt x="67" y="522"/>
                      <a:pt x="46" y="563"/>
                    </a:cubicBezTo>
                    <a:cubicBezTo>
                      <a:pt x="73" y="583"/>
                      <a:pt x="87" y="609"/>
                      <a:pt x="87" y="641"/>
                    </a:cubicBezTo>
                    <a:cubicBezTo>
                      <a:pt x="87" y="641"/>
                      <a:pt x="87" y="642"/>
                      <a:pt x="87" y="642"/>
                    </a:cubicBezTo>
                    <a:cubicBezTo>
                      <a:pt x="87" y="642"/>
                      <a:pt x="87" y="642"/>
                      <a:pt x="87" y="642"/>
                    </a:cubicBezTo>
                    <a:cubicBezTo>
                      <a:pt x="87" y="643"/>
                      <a:pt x="87" y="643"/>
                      <a:pt x="87" y="643"/>
                    </a:cubicBezTo>
                    <a:cubicBezTo>
                      <a:pt x="87" y="643"/>
                      <a:pt x="87" y="643"/>
                      <a:pt x="87" y="643"/>
                    </a:cubicBezTo>
                    <a:cubicBezTo>
                      <a:pt x="87" y="643"/>
                      <a:pt x="87" y="643"/>
                      <a:pt x="87" y="643"/>
                    </a:cubicBezTo>
                    <a:cubicBezTo>
                      <a:pt x="87" y="644"/>
                      <a:pt x="87" y="645"/>
                      <a:pt x="87" y="645"/>
                    </a:cubicBezTo>
                    <a:cubicBezTo>
                      <a:pt x="87" y="645"/>
                      <a:pt x="87" y="645"/>
                      <a:pt x="87" y="645"/>
                    </a:cubicBezTo>
                    <a:cubicBezTo>
                      <a:pt x="87" y="645"/>
                      <a:pt x="87" y="645"/>
                      <a:pt x="87" y="646"/>
                    </a:cubicBezTo>
                    <a:cubicBezTo>
                      <a:pt x="87" y="646"/>
                      <a:pt x="87" y="646"/>
                      <a:pt x="87" y="646"/>
                    </a:cubicBezTo>
                    <a:cubicBezTo>
                      <a:pt x="87" y="646"/>
                      <a:pt x="87" y="646"/>
                      <a:pt x="87" y="646"/>
                    </a:cubicBezTo>
                    <a:cubicBezTo>
                      <a:pt x="87" y="647"/>
                      <a:pt x="87" y="647"/>
                      <a:pt x="87" y="647"/>
                    </a:cubicBezTo>
                    <a:cubicBezTo>
                      <a:pt x="87" y="647"/>
                      <a:pt x="87" y="647"/>
                      <a:pt x="87" y="647"/>
                    </a:cubicBezTo>
                    <a:cubicBezTo>
                      <a:pt x="87" y="648"/>
                      <a:pt x="87" y="648"/>
                      <a:pt x="87" y="648"/>
                    </a:cubicBezTo>
                    <a:cubicBezTo>
                      <a:pt x="87" y="648"/>
                      <a:pt x="87" y="648"/>
                      <a:pt x="87" y="648"/>
                    </a:cubicBezTo>
                    <a:cubicBezTo>
                      <a:pt x="87" y="648"/>
                      <a:pt x="87" y="648"/>
                      <a:pt x="87" y="648"/>
                    </a:cubicBezTo>
                    <a:cubicBezTo>
                      <a:pt x="87" y="649"/>
                      <a:pt x="87" y="649"/>
                      <a:pt x="87" y="649"/>
                    </a:cubicBezTo>
                    <a:cubicBezTo>
                      <a:pt x="87" y="649"/>
                      <a:pt x="87" y="649"/>
                      <a:pt x="87" y="649"/>
                    </a:cubicBezTo>
                    <a:cubicBezTo>
                      <a:pt x="87" y="649"/>
                      <a:pt x="87" y="649"/>
                      <a:pt x="87" y="649"/>
                    </a:cubicBezTo>
                    <a:cubicBezTo>
                      <a:pt x="87" y="649"/>
                      <a:pt x="87" y="649"/>
                      <a:pt x="87" y="650"/>
                    </a:cubicBezTo>
                    <a:cubicBezTo>
                      <a:pt x="87" y="650"/>
                      <a:pt x="87" y="650"/>
                      <a:pt x="87" y="650"/>
                    </a:cubicBezTo>
                    <a:cubicBezTo>
                      <a:pt x="87" y="650"/>
                      <a:pt x="87" y="650"/>
                      <a:pt x="87" y="651"/>
                    </a:cubicBezTo>
                    <a:cubicBezTo>
                      <a:pt x="87" y="651"/>
                      <a:pt x="87" y="651"/>
                      <a:pt x="87" y="651"/>
                    </a:cubicBezTo>
                    <a:cubicBezTo>
                      <a:pt x="87" y="651"/>
                      <a:pt x="87" y="651"/>
                      <a:pt x="87" y="651"/>
                    </a:cubicBezTo>
                    <a:cubicBezTo>
                      <a:pt x="87" y="652"/>
                      <a:pt x="87" y="652"/>
                      <a:pt x="87" y="652"/>
                    </a:cubicBezTo>
                    <a:cubicBezTo>
                      <a:pt x="87" y="652"/>
                      <a:pt x="87" y="652"/>
                      <a:pt x="87" y="652"/>
                    </a:cubicBezTo>
                    <a:cubicBezTo>
                      <a:pt x="87" y="652"/>
                      <a:pt x="87" y="652"/>
                      <a:pt x="87" y="652"/>
                    </a:cubicBezTo>
                    <a:cubicBezTo>
                      <a:pt x="87" y="653"/>
                      <a:pt x="87" y="653"/>
                      <a:pt x="87" y="653"/>
                    </a:cubicBezTo>
                    <a:cubicBezTo>
                      <a:pt x="87" y="653"/>
                      <a:pt x="87" y="653"/>
                      <a:pt x="87" y="653"/>
                    </a:cubicBezTo>
                    <a:cubicBezTo>
                      <a:pt x="87" y="654"/>
                      <a:pt x="87" y="654"/>
                      <a:pt x="87" y="654"/>
                    </a:cubicBezTo>
                    <a:cubicBezTo>
                      <a:pt x="87" y="654"/>
                      <a:pt x="87" y="654"/>
                      <a:pt x="87" y="654"/>
                    </a:cubicBezTo>
                    <a:cubicBezTo>
                      <a:pt x="87" y="654"/>
                      <a:pt x="87" y="654"/>
                      <a:pt x="87" y="655"/>
                    </a:cubicBezTo>
                    <a:cubicBezTo>
                      <a:pt x="87" y="655"/>
                      <a:pt x="87" y="655"/>
                      <a:pt x="87" y="655"/>
                    </a:cubicBezTo>
                    <a:cubicBezTo>
                      <a:pt x="87" y="655"/>
                      <a:pt x="87" y="655"/>
                      <a:pt x="87" y="656"/>
                    </a:cubicBezTo>
                    <a:cubicBezTo>
                      <a:pt x="87" y="656"/>
                      <a:pt x="87" y="656"/>
                      <a:pt x="87" y="656"/>
                    </a:cubicBezTo>
                    <a:cubicBezTo>
                      <a:pt x="87" y="656"/>
                      <a:pt x="87" y="656"/>
                      <a:pt x="87" y="656"/>
                    </a:cubicBezTo>
                    <a:cubicBezTo>
                      <a:pt x="87" y="657"/>
                      <a:pt x="87" y="657"/>
                      <a:pt x="87" y="657"/>
                    </a:cubicBezTo>
                    <a:cubicBezTo>
                      <a:pt x="87" y="657"/>
                      <a:pt x="87" y="657"/>
                      <a:pt x="87" y="657"/>
                    </a:cubicBezTo>
                    <a:cubicBezTo>
                      <a:pt x="87" y="657"/>
                      <a:pt x="87" y="657"/>
                      <a:pt x="87" y="658"/>
                    </a:cubicBezTo>
                    <a:cubicBezTo>
                      <a:pt x="86" y="658"/>
                      <a:pt x="86" y="658"/>
                      <a:pt x="86" y="658"/>
                    </a:cubicBezTo>
                    <a:cubicBezTo>
                      <a:pt x="86" y="659"/>
                      <a:pt x="86" y="659"/>
                      <a:pt x="86" y="659"/>
                    </a:cubicBezTo>
                    <a:cubicBezTo>
                      <a:pt x="86" y="659"/>
                      <a:pt x="86" y="659"/>
                      <a:pt x="86" y="659"/>
                    </a:cubicBezTo>
                    <a:cubicBezTo>
                      <a:pt x="86" y="659"/>
                      <a:pt x="86" y="659"/>
                      <a:pt x="86" y="659"/>
                    </a:cubicBezTo>
                    <a:cubicBezTo>
                      <a:pt x="86" y="660"/>
                      <a:pt x="86" y="660"/>
                      <a:pt x="86" y="660"/>
                    </a:cubicBezTo>
                    <a:cubicBezTo>
                      <a:pt x="86" y="660"/>
                      <a:pt x="86" y="660"/>
                      <a:pt x="86" y="660"/>
                    </a:cubicBezTo>
                    <a:cubicBezTo>
                      <a:pt x="86" y="660"/>
                      <a:pt x="86" y="660"/>
                      <a:pt x="86" y="660"/>
                    </a:cubicBezTo>
                    <a:cubicBezTo>
                      <a:pt x="86" y="661"/>
                      <a:pt x="86" y="661"/>
                      <a:pt x="86" y="661"/>
                    </a:cubicBezTo>
                    <a:cubicBezTo>
                      <a:pt x="86" y="662"/>
                      <a:pt x="86" y="662"/>
                      <a:pt x="86" y="662"/>
                    </a:cubicBezTo>
                    <a:cubicBezTo>
                      <a:pt x="86" y="662"/>
                      <a:pt x="86" y="662"/>
                      <a:pt x="86" y="662"/>
                    </a:cubicBezTo>
                    <a:cubicBezTo>
                      <a:pt x="86" y="662"/>
                      <a:pt x="86" y="662"/>
                      <a:pt x="86" y="662"/>
                    </a:cubicBezTo>
                    <a:cubicBezTo>
                      <a:pt x="86" y="663"/>
                      <a:pt x="86" y="663"/>
                      <a:pt x="86" y="663"/>
                    </a:cubicBezTo>
                    <a:cubicBezTo>
                      <a:pt x="86" y="663"/>
                      <a:pt x="86" y="663"/>
                      <a:pt x="86" y="663"/>
                    </a:cubicBezTo>
                    <a:cubicBezTo>
                      <a:pt x="85" y="663"/>
                      <a:pt x="85" y="663"/>
                      <a:pt x="85" y="663"/>
                    </a:cubicBezTo>
                    <a:cubicBezTo>
                      <a:pt x="85" y="664"/>
                      <a:pt x="85" y="664"/>
                      <a:pt x="85" y="664"/>
                    </a:cubicBezTo>
                    <a:cubicBezTo>
                      <a:pt x="85" y="664"/>
                      <a:pt x="85" y="664"/>
                      <a:pt x="85" y="665"/>
                    </a:cubicBezTo>
                    <a:cubicBezTo>
                      <a:pt x="85" y="665"/>
                      <a:pt x="85" y="665"/>
                      <a:pt x="85" y="665"/>
                    </a:cubicBezTo>
                    <a:cubicBezTo>
                      <a:pt x="85" y="665"/>
                      <a:pt x="85" y="665"/>
                      <a:pt x="85" y="665"/>
                    </a:cubicBezTo>
                    <a:cubicBezTo>
                      <a:pt x="85" y="666"/>
                      <a:pt x="85" y="666"/>
                      <a:pt x="85" y="666"/>
                    </a:cubicBezTo>
                    <a:cubicBezTo>
                      <a:pt x="85" y="666"/>
                      <a:pt x="85" y="666"/>
                      <a:pt x="85" y="666"/>
                    </a:cubicBezTo>
                    <a:cubicBezTo>
                      <a:pt x="85" y="666"/>
                      <a:pt x="85" y="666"/>
                      <a:pt x="85" y="666"/>
                    </a:cubicBezTo>
                    <a:cubicBezTo>
                      <a:pt x="85" y="667"/>
                      <a:pt x="85" y="667"/>
                      <a:pt x="85" y="667"/>
                    </a:cubicBezTo>
                    <a:cubicBezTo>
                      <a:pt x="85" y="667"/>
                      <a:pt x="85" y="667"/>
                      <a:pt x="85" y="668"/>
                    </a:cubicBezTo>
                    <a:cubicBezTo>
                      <a:pt x="83" y="677"/>
                      <a:pt x="81" y="686"/>
                      <a:pt x="77" y="696"/>
                    </a:cubicBezTo>
                    <a:cubicBezTo>
                      <a:pt x="77" y="696"/>
                      <a:pt x="77" y="697"/>
                      <a:pt x="77" y="697"/>
                    </a:cubicBezTo>
                    <a:cubicBezTo>
                      <a:pt x="76" y="697"/>
                      <a:pt x="76" y="698"/>
                      <a:pt x="76" y="698"/>
                    </a:cubicBezTo>
                    <a:cubicBezTo>
                      <a:pt x="76" y="698"/>
                      <a:pt x="76" y="698"/>
                      <a:pt x="76" y="698"/>
                    </a:cubicBezTo>
                    <a:cubicBezTo>
                      <a:pt x="76" y="698"/>
                      <a:pt x="76" y="698"/>
                      <a:pt x="76" y="699"/>
                    </a:cubicBezTo>
                    <a:cubicBezTo>
                      <a:pt x="76" y="699"/>
                      <a:pt x="76" y="699"/>
                      <a:pt x="76" y="699"/>
                    </a:cubicBezTo>
                    <a:cubicBezTo>
                      <a:pt x="76" y="699"/>
                      <a:pt x="76" y="699"/>
                      <a:pt x="76" y="699"/>
                    </a:cubicBezTo>
                    <a:cubicBezTo>
                      <a:pt x="76" y="700"/>
                      <a:pt x="76" y="700"/>
                      <a:pt x="76" y="700"/>
                    </a:cubicBezTo>
                    <a:cubicBezTo>
                      <a:pt x="75" y="700"/>
                      <a:pt x="75" y="701"/>
                      <a:pt x="75" y="701"/>
                    </a:cubicBezTo>
                    <a:cubicBezTo>
                      <a:pt x="75" y="701"/>
                      <a:pt x="75" y="701"/>
                      <a:pt x="75" y="701"/>
                    </a:cubicBezTo>
                    <a:cubicBezTo>
                      <a:pt x="75" y="701"/>
                      <a:pt x="75" y="701"/>
                      <a:pt x="75" y="701"/>
                    </a:cubicBezTo>
                    <a:cubicBezTo>
                      <a:pt x="75" y="702"/>
                      <a:pt x="75" y="702"/>
                      <a:pt x="75" y="702"/>
                    </a:cubicBezTo>
                    <a:cubicBezTo>
                      <a:pt x="75" y="702"/>
                      <a:pt x="75" y="702"/>
                      <a:pt x="75" y="702"/>
                    </a:cubicBezTo>
                    <a:cubicBezTo>
                      <a:pt x="75" y="703"/>
                      <a:pt x="75" y="703"/>
                      <a:pt x="75" y="703"/>
                    </a:cubicBezTo>
                    <a:cubicBezTo>
                      <a:pt x="74" y="703"/>
                      <a:pt x="74" y="703"/>
                      <a:pt x="74" y="704"/>
                    </a:cubicBezTo>
                    <a:cubicBezTo>
                      <a:pt x="74" y="704"/>
                      <a:pt x="74" y="704"/>
                      <a:pt x="74" y="704"/>
                    </a:cubicBezTo>
                    <a:cubicBezTo>
                      <a:pt x="74" y="705"/>
                      <a:pt x="74" y="705"/>
                      <a:pt x="73" y="705"/>
                    </a:cubicBezTo>
                    <a:cubicBezTo>
                      <a:pt x="73" y="705"/>
                      <a:pt x="73" y="705"/>
                      <a:pt x="73" y="706"/>
                    </a:cubicBezTo>
                    <a:cubicBezTo>
                      <a:pt x="73" y="706"/>
                      <a:pt x="73" y="706"/>
                      <a:pt x="73" y="706"/>
                    </a:cubicBezTo>
                    <a:cubicBezTo>
                      <a:pt x="73" y="706"/>
                      <a:pt x="73" y="706"/>
                      <a:pt x="73" y="707"/>
                    </a:cubicBezTo>
                    <a:cubicBezTo>
                      <a:pt x="73" y="707"/>
                      <a:pt x="73" y="707"/>
                      <a:pt x="73" y="707"/>
                    </a:cubicBezTo>
                    <a:cubicBezTo>
                      <a:pt x="73" y="707"/>
                      <a:pt x="73" y="707"/>
                      <a:pt x="73" y="708"/>
                    </a:cubicBezTo>
                    <a:cubicBezTo>
                      <a:pt x="72" y="708"/>
                      <a:pt x="72" y="709"/>
                      <a:pt x="72" y="709"/>
                    </a:cubicBezTo>
                    <a:cubicBezTo>
                      <a:pt x="72" y="710"/>
                      <a:pt x="72" y="710"/>
                      <a:pt x="72" y="710"/>
                    </a:cubicBezTo>
                    <a:cubicBezTo>
                      <a:pt x="71" y="710"/>
                      <a:pt x="71" y="711"/>
                      <a:pt x="71" y="711"/>
                    </a:cubicBezTo>
                    <a:cubicBezTo>
                      <a:pt x="71" y="711"/>
                      <a:pt x="71" y="711"/>
                      <a:pt x="71" y="711"/>
                    </a:cubicBezTo>
                    <a:cubicBezTo>
                      <a:pt x="71" y="711"/>
                      <a:pt x="71" y="711"/>
                      <a:pt x="71" y="711"/>
                    </a:cubicBezTo>
                    <a:cubicBezTo>
                      <a:pt x="71" y="712"/>
                      <a:pt x="70" y="712"/>
                      <a:pt x="70" y="712"/>
                    </a:cubicBezTo>
                    <a:cubicBezTo>
                      <a:pt x="70" y="713"/>
                      <a:pt x="70" y="713"/>
                      <a:pt x="70" y="713"/>
                    </a:cubicBezTo>
                    <a:cubicBezTo>
                      <a:pt x="70" y="713"/>
                      <a:pt x="70" y="713"/>
                      <a:pt x="70" y="713"/>
                    </a:cubicBezTo>
                    <a:cubicBezTo>
                      <a:pt x="70" y="713"/>
                      <a:pt x="70" y="714"/>
                      <a:pt x="70" y="714"/>
                    </a:cubicBezTo>
                    <a:cubicBezTo>
                      <a:pt x="70" y="714"/>
                      <a:pt x="70" y="714"/>
                      <a:pt x="70" y="714"/>
                    </a:cubicBezTo>
                    <a:cubicBezTo>
                      <a:pt x="69" y="715"/>
                      <a:pt x="69" y="715"/>
                      <a:pt x="69" y="715"/>
                    </a:cubicBezTo>
                    <a:cubicBezTo>
                      <a:pt x="69" y="716"/>
                      <a:pt x="69" y="716"/>
                      <a:pt x="69" y="716"/>
                    </a:cubicBezTo>
                    <a:cubicBezTo>
                      <a:pt x="69" y="716"/>
                      <a:pt x="69" y="717"/>
                      <a:pt x="69" y="717"/>
                    </a:cubicBezTo>
                    <a:cubicBezTo>
                      <a:pt x="69" y="717"/>
                      <a:pt x="68" y="717"/>
                      <a:pt x="68" y="717"/>
                    </a:cubicBezTo>
                    <a:cubicBezTo>
                      <a:pt x="68" y="718"/>
                      <a:pt x="68" y="718"/>
                      <a:pt x="68" y="718"/>
                    </a:cubicBezTo>
                    <a:cubicBezTo>
                      <a:pt x="68" y="718"/>
                      <a:pt x="68" y="718"/>
                      <a:pt x="68" y="718"/>
                    </a:cubicBezTo>
                    <a:cubicBezTo>
                      <a:pt x="68" y="719"/>
                      <a:pt x="67" y="719"/>
                      <a:pt x="67" y="719"/>
                    </a:cubicBezTo>
                    <a:cubicBezTo>
                      <a:pt x="67" y="719"/>
                      <a:pt x="67" y="719"/>
                      <a:pt x="67" y="720"/>
                    </a:cubicBezTo>
                    <a:cubicBezTo>
                      <a:pt x="67" y="720"/>
                      <a:pt x="67" y="720"/>
                      <a:pt x="67" y="721"/>
                    </a:cubicBezTo>
                    <a:cubicBezTo>
                      <a:pt x="67" y="721"/>
                      <a:pt x="67" y="721"/>
                      <a:pt x="66" y="721"/>
                    </a:cubicBezTo>
                    <a:cubicBezTo>
                      <a:pt x="66" y="722"/>
                      <a:pt x="66" y="722"/>
                      <a:pt x="66" y="722"/>
                    </a:cubicBezTo>
                    <a:cubicBezTo>
                      <a:pt x="66" y="722"/>
                      <a:pt x="66" y="722"/>
                      <a:pt x="66" y="723"/>
                    </a:cubicBezTo>
                    <a:cubicBezTo>
                      <a:pt x="66" y="723"/>
                      <a:pt x="66" y="723"/>
                      <a:pt x="66" y="723"/>
                    </a:cubicBezTo>
                    <a:cubicBezTo>
                      <a:pt x="66" y="723"/>
                      <a:pt x="66" y="724"/>
                      <a:pt x="65" y="724"/>
                    </a:cubicBezTo>
                    <a:cubicBezTo>
                      <a:pt x="65" y="724"/>
                      <a:pt x="65" y="724"/>
                      <a:pt x="65" y="724"/>
                    </a:cubicBezTo>
                    <a:cubicBezTo>
                      <a:pt x="65" y="725"/>
                      <a:pt x="65" y="725"/>
                      <a:pt x="65" y="725"/>
                    </a:cubicBezTo>
                    <a:cubicBezTo>
                      <a:pt x="65" y="725"/>
                      <a:pt x="64" y="725"/>
                      <a:pt x="64" y="725"/>
                    </a:cubicBezTo>
                    <a:cubicBezTo>
                      <a:pt x="64" y="725"/>
                      <a:pt x="64" y="725"/>
                      <a:pt x="64" y="726"/>
                    </a:cubicBezTo>
                    <a:cubicBezTo>
                      <a:pt x="64" y="726"/>
                      <a:pt x="64" y="726"/>
                      <a:pt x="64" y="727"/>
                    </a:cubicBezTo>
                    <a:cubicBezTo>
                      <a:pt x="64" y="727"/>
                      <a:pt x="64" y="727"/>
                      <a:pt x="63" y="727"/>
                    </a:cubicBezTo>
                    <a:cubicBezTo>
                      <a:pt x="63" y="728"/>
                      <a:pt x="63" y="728"/>
                      <a:pt x="63" y="728"/>
                    </a:cubicBezTo>
                    <a:cubicBezTo>
                      <a:pt x="63" y="728"/>
                      <a:pt x="63" y="728"/>
                      <a:pt x="63" y="728"/>
                    </a:cubicBezTo>
                    <a:cubicBezTo>
                      <a:pt x="63" y="728"/>
                      <a:pt x="63" y="729"/>
                      <a:pt x="63" y="729"/>
                    </a:cubicBezTo>
                    <a:cubicBezTo>
                      <a:pt x="63" y="729"/>
                      <a:pt x="63" y="730"/>
                      <a:pt x="62" y="730"/>
                    </a:cubicBezTo>
                    <a:cubicBezTo>
                      <a:pt x="62" y="730"/>
                      <a:pt x="62" y="730"/>
                      <a:pt x="62" y="730"/>
                    </a:cubicBezTo>
                    <a:cubicBezTo>
                      <a:pt x="62" y="730"/>
                      <a:pt x="62" y="730"/>
                      <a:pt x="62" y="730"/>
                    </a:cubicBezTo>
                    <a:cubicBezTo>
                      <a:pt x="62" y="731"/>
                      <a:pt x="61" y="731"/>
                      <a:pt x="61" y="731"/>
                    </a:cubicBezTo>
                    <a:cubicBezTo>
                      <a:pt x="61" y="731"/>
                      <a:pt x="61" y="731"/>
                      <a:pt x="61" y="732"/>
                    </a:cubicBezTo>
                    <a:cubicBezTo>
                      <a:pt x="61" y="732"/>
                      <a:pt x="61" y="733"/>
                      <a:pt x="61" y="733"/>
                    </a:cubicBezTo>
                    <a:cubicBezTo>
                      <a:pt x="61" y="733"/>
                      <a:pt x="60" y="733"/>
                      <a:pt x="60" y="733"/>
                    </a:cubicBezTo>
                    <a:cubicBezTo>
                      <a:pt x="60" y="734"/>
                      <a:pt x="60" y="734"/>
                      <a:pt x="60" y="734"/>
                    </a:cubicBezTo>
                    <a:cubicBezTo>
                      <a:pt x="60" y="734"/>
                      <a:pt x="60" y="734"/>
                      <a:pt x="60" y="734"/>
                    </a:cubicBezTo>
                    <a:cubicBezTo>
                      <a:pt x="60" y="734"/>
                      <a:pt x="60" y="735"/>
                      <a:pt x="60" y="735"/>
                    </a:cubicBezTo>
                    <a:cubicBezTo>
                      <a:pt x="60" y="735"/>
                      <a:pt x="59" y="735"/>
                      <a:pt x="59" y="735"/>
                    </a:cubicBezTo>
                    <a:cubicBezTo>
                      <a:pt x="59" y="736"/>
                      <a:pt x="59" y="736"/>
                      <a:pt x="59" y="736"/>
                    </a:cubicBezTo>
                    <a:cubicBezTo>
                      <a:pt x="59" y="736"/>
                      <a:pt x="59" y="736"/>
                      <a:pt x="58" y="737"/>
                    </a:cubicBezTo>
                    <a:cubicBezTo>
                      <a:pt x="58" y="737"/>
                      <a:pt x="58" y="737"/>
                      <a:pt x="58" y="737"/>
                    </a:cubicBezTo>
                    <a:cubicBezTo>
                      <a:pt x="58" y="737"/>
                      <a:pt x="58" y="737"/>
                      <a:pt x="58" y="737"/>
                    </a:cubicBezTo>
                    <a:cubicBezTo>
                      <a:pt x="58" y="737"/>
                      <a:pt x="58" y="738"/>
                      <a:pt x="58" y="738"/>
                    </a:cubicBezTo>
                    <a:cubicBezTo>
                      <a:pt x="58" y="738"/>
                      <a:pt x="57" y="739"/>
                      <a:pt x="57" y="739"/>
                    </a:cubicBezTo>
                    <a:cubicBezTo>
                      <a:pt x="57" y="739"/>
                      <a:pt x="57" y="739"/>
                      <a:pt x="57" y="740"/>
                    </a:cubicBezTo>
                    <a:cubicBezTo>
                      <a:pt x="57" y="740"/>
                      <a:pt x="57" y="740"/>
                      <a:pt x="57" y="740"/>
                    </a:cubicBezTo>
                    <a:cubicBezTo>
                      <a:pt x="57" y="740"/>
                      <a:pt x="56" y="740"/>
                      <a:pt x="56" y="741"/>
                    </a:cubicBezTo>
                    <a:cubicBezTo>
                      <a:pt x="56" y="741"/>
                      <a:pt x="56" y="741"/>
                      <a:pt x="56" y="741"/>
                    </a:cubicBezTo>
                    <a:cubicBezTo>
                      <a:pt x="56" y="742"/>
                      <a:pt x="56" y="742"/>
                      <a:pt x="55" y="742"/>
                    </a:cubicBezTo>
                    <a:cubicBezTo>
                      <a:pt x="55" y="742"/>
                      <a:pt x="55" y="742"/>
                      <a:pt x="55" y="742"/>
                    </a:cubicBezTo>
                    <a:cubicBezTo>
                      <a:pt x="55" y="743"/>
                      <a:pt x="55" y="743"/>
                      <a:pt x="55" y="743"/>
                    </a:cubicBezTo>
                    <a:cubicBezTo>
                      <a:pt x="55" y="743"/>
                      <a:pt x="55" y="743"/>
                      <a:pt x="55" y="743"/>
                    </a:cubicBezTo>
                    <a:cubicBezTo>
                      <a:pt x="55" y="744"/>
                      <a:pt x="54" y="744"/>
                      <a:pt x="54" y="744"/>
                    </a:cubicBezTo>
                    <a:cubicBezTo>
                      <a:pt x="117" y="796"/>
                      <a:pt x="147" y="857"/>
                      <a:pt x="154" y="926"/>
                    </a:cubicBezTo>
                    <a:cubicBezTo>
                      <a:pt x="155" y="927"/>
                      <a:pt x="155" y="928"/>
                      <a:pt x="155" y="929"/>
                    </a:cubicBezTo>
                    <a:cubicBezTo>
                      <a:pt x="155" y="930"/>
                      <a:pt x="155" y="930"/>
                      <a:pt x="155" y="931"/>
                    </a:cubicBezTo>
                    <a:cubicBezTo>
                      <a:pt x="155" y="931"/>
                      <a:pt x="155" y="932"/>
                      <a:pt x="155" y="932"/>
                    </a:cubicBezTo>
                    <a:cubicBezTo>
                      <a:pt x="155" y="933"/>
                      <a:pt x="155" y="933"/>
                      <a:pt x="155" y="933"/>
                    </a:cubicBezTo>
                    <a:cubicBezTo>
                      <a:pt x="155" y="933"/>
                      <a:pt x="155" y="934"/>
                      <a:pt x="155" y="934"/>
                    </a:cubicBezTo>
                    <a:cubicBezTo>
                      <a:pt x="155" y="934"/>
                      <a:pt x="155" y="935"/>
                      <a:pt x="155" y="936"/>
                    </a:cubicBezTo>
                    <a:cubicBezTo>
                      <a:pt x="155" y="936"/>
                      <a:pt x="155" y="936"/>
                      <a:pt x="155" y="936"/>
                    </a:cubicBezTo>
                    <a:cubicBezTo>
                      <a:pt x="155" y="937"/>
                      <a:pt x="155" y="937"/>
                      <a:pt x="155" y="937"/>
                    </a:cubicBezTo>
                    <a:cubicBezTo>
                      <a:pt x="155" y="937"/>
                      <a:pt x="155" y="938"/>
                      <a:pt x="155" y="939"/>
                    </a:cubicBezTo>
                    <a:cubicBezTo>
                      <a:pt x="155" y="939"/>
                      <a:pt x="155" y="940"/>
                      <a:pt x="155" y="940"/>
                    </a:cubicBezTo>
                    <a:cubicBezTo>
                      <a:pt x="155" y="940"/>
                      <a:pt x="155" y="940"/>
                      <a:pt x="155" y="940"/>
                    </a:cubicBezTo>
                    <a:cubicBezTo>
                      <a:pt x="155" y="941"/>
                      <a:pt x="155" y="942"/>
                      <a:pt x="156" y="943"/>
                    </a:cubicBezTo>
                    <a:cubicBezTo>
                      <a:pt x="156" y="943"/>
                      <a:pt x="156" y="943"/>
                      <a:pt x="156" y="943"/>
                    </a:cubicBezTo>
                    <a:cubicBezTo>
                      <a:pt x="156" y="944"/>
                      <a:pt x="156" y="945"/>
                      <a:pt x="156" y="946"/>
                    </a:cubicBezTo>
                    <a:cubicBezTo>
                      <a:pt x="156" y="946"/>
                      <a:pt x="156" y="946"/>
                      <a:pt x="156" y="947"/>
                    </a:cubicBezTo>
                    <a:cubicBezTo>
                      <a:pt x="156" y="950"/>
                      <a:pt x="156" y="953"/>
                      <a:pt x="156" y="957"/>
                    </a:cubicBezTo>
                    <a:cubicBezTo>
                      <a:pt x="156" y="957"/>
                      <a:pt x="156" y="957"/>
                      <a:pt x="156" y="957"/>
                    </a:cubicBezTo>
                    <a:cubicBezTo>
                      <a:pt x="156" y="958"/>
                      <a:pt x="156" y="959"/>
                      <a:pt x="156" y="960"/>
                    </a:cubicBezTo>
                    <a:cubicBezTo>
                      <a:pt x="156" y="961"/>
                      <a:pt x="156" y="962"/>
                      <a:pt x="156" y="964"/>
                    </a:cubicBezTo>
                    <a:cubicBezTo>
                      <a:pt x="156" y="964"/>
                      <a:pt x="156" y="964"/>
                      <a:pt x="156" y="964"/>
                    </a:cubicBezTo>
                    <a:cubicBezTo>
                      <a:pt x="156" y="965"/>
                      <a:pt x="156" y="966"/>
                      <a:pt x="156" y="967"/>
                    </a:cubicBezTo>
                    <a:cubicBezTo>
                      <a:pt x="156" y="967"/>
                      <a:pt x="156" y="967"/>
                      <a:pt x="156" y="967"/>
                    </a:cubicBezTo>
                    <a:cubicBezTo>
                      <a:pt x="156" y="967"/>
                      <a:pt x="156" y="968"/>
                      <a:pt x="156" y="968"/>
                    </a:cubicBezTo>
                    <a:cubicBezTo>
                      <a:pt x="156" y="969"/>
                      <a:pt x="156" y="969"/>
                      <a:pt x="156" y="970"/>
                    </a:cubicBezTo>
                    <a:cubicBezTo>
                      <a:pt x="156" y="970"/>
                      <a:pt x="156" y="970"/>
                      <a:pt x="156" y="971"/>
                    </a:cubicBezTo>
                    <a:cubicBezTo>
                      <a:pt x="156" y="971"/>
                      <a:pt x="156" y="973"/>
                      <a:pt x="156" y="973"/>
                    </a:cubicBezTo>
                    <a:cubicBezTo>
                      <a:pt x="156" y="974"/>
                      <a:pt x="156" y="974"/>
                      <a:pt x="156" y="974"/>
                    </a:cubicBezTo>
                    <a:cubicBezTo>
                      <a:pt x="156" y="974"/>
                      <a:pt x="156" y="974"/>
                      <a:pt x="156" y="974"/>
                    </a:cubicBezTo>
                    <a:cubicBezTo>
                      <a:pt x="156" y="975"/>
                      <a:pt x="156" y="976"/>
                      <a:pt x="155" y="977"/>
                    </a:cubicBezTo>
                    <a:cubicBezTo>
                      <a:pt x="155" y="977"/>
                      <a:pt x="155" y="977"/>
                      <a:pt x="155" y="977"/>
                    </a:cubicBezTo>
                    <a:cubicBezTo>
                      <a:pt x="155" y="978"/>
                      <a:pt x="155" y="978"/>
                      <a:pt x="155" y="978"/>
                    </a:cubicBezTo>
                    <a:cubicBezTo>
                      <a:pt x="155" y="978"/>
                      <a:pt x="155" y="979"/>
                      <a:pt x="155" y="979"/>
                    </a:cubicBezTo>
                    <a:cubicBezTo>
                      <a:pt x="155" y="980"/>
                      <a:pt x="155" y="980"/>
                      <a:pt x="155" y="981"/>
                    </a:cubicBezTo>
                    <a:cubicBezTo>
                      <a:pt x="155" y="983"/>
                      <a:pt x="155" y="985"/>
                      <a:pt x="155" y="988"/>
                    </a:cubicBezTo>
                    <a:cubicBezTo>
                      <a:pt x="155" y="988"/>
                      <a:pt x="155" y="988"/>
                      <a:pt x="155" y="988"/>
                    </a:cubicBezTo>
                    <a:cubicBezTo>
                      <a:pt x="155" y="988"/>
                      <a:pt x="155" y="988"/>
                      <a:pt x="155" y="988"/>
                    </a:cubicBezTo>
                    <a:cubicBezTo>
                      <a:pt x="155" y="991"/>
                      <a:pt x="154" y="993"/>
                      <a:pt x="154" y="995"/>
                    </a:cubicBezTo>
                    <a:cubicBezTo>
                      <a:pt x="154" y="996"/>
                      <a:pt x="154" y="996"/>
                      <a:pt x="154" y="996"/>
                    </a:cubicBezTo>
                    <a:cubicBezTo>
                      <a:pt x="177" y="979"/>
                      <a:pt x="197" y="958"/>
                      <a:pt x="211" y="934"/>
                    </a:cubicBezTo>
                    <a:cubicBezTo>
                      <a:pt x="318" y="1029"/>
                      <a:pt x="444" y="1006"/>
                      <a:pt x="576" y="888"/>
                    </a:cubicBezTo>
                    <a:cubicBezTo>
                      <a:pt x="574" y="894"/>
                      <a:pt x="573" y="901"/>
                      <a:pt x="572" y="908"/>
                    </a:cubicBezTo>
                    <a:cubicBezTo>
                      <a:pt x="636" y="853"/>
                      <a:pt x="710" y="828"/>
                      <a:pt x="796" y="835"/>
                    </a:cubicBezTo>
                    <a:cubicBezTo>
                      <a:pt x="827" y="786"/>
                      <a:pt x="873" y="775"/>
                      <a:pt x="925" y="796"/>
                    </a:cubicBezTo>
                    <a:cubicBezTo>
                      <a:pt x="953" y="744"/>
                      <a:pt x="996" y="716"/>
                      <a:pt x="1056" y="728"/>
                    </a:cubicBezTo>
                    <a:cubicBezTo>
                      <a:pt x="1086" y="659"/>
                      <a:pt x="1137" y="613"/>
                      <a:pt x="1210" y="594"/>
                    </a:cubicBezTo>
                    <a:cubicBezTo>
                      <a:pt x="1199" y="516"/>
                      <a:pt x="1218" y="457"/>
                      <a:pt x="1265" y="397"/>
                    </a:cubicBezTo>
                    <a:cubicBezTo>
                      <a:pt x="1246" y="346"/>
                      <a:pt x="1235" y="291"/>
                      <a:pt x="1257" y="232"/>
                    </a:cubicBezTo>
                    <a:cubicBezTo>
                      <a:pt x="1222" y="189"/>
                      <a:pt x="1226" y="143"/>
                      <a:pt x="1245" y="97"/>
                    </a:cubicBezTo>
                    <a:cubicBezTo>
                      <a:pt x="1206" y="74"/>
                      <a:pt x="1173" y="46"/>
                      <a:pt x="1163" y="0"/>
                    </a:cubicBezTo>
                    <a:cubicBezTo>
                      <a:pt x="1120" y="54"/>
                      <a:pt x="1151" y="80"/>
                      <a:pt x="1197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E1709FBE-52F5-4813-BF4C-3AC11F905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1220788"/>
                <a:ext cx="3300413" cy="541338"/>
              </a:xfrm>
              <a:custGeom>
                <a:avLst/>
                <a:gdLst>
                  <a:gd name="T0" fmla="*/ 143 w 1321"/>
                  <a:gd name="T1" fmla="*/ 170 h 216"/>
                  <a:gd name="T2" fmla="*/ 248 w 1321"/>
                  <a:gd name="T3" fmla="*/ 172 h 216"/>
                  <a:gd name="T4" fmla="*/ 333 w 1321"/>
                  <a:gd name="T5" fmla="*/ 211 h 216"/>
                  <a:gd name="T6" fmla="*/ 417 w 1321"/>
                  <a:gd name="T7" fmla="*/ 198 h 216"/>
                  <a:gd name="T8" fmla="*/ 511 w 1321"/>
                  <a:gd name="T9" fmla="*/ 216 h 216"/>
                  <a:gd name="T10" fmla="*/ 605 w 1321"/>
                  <a:gd name="T11" fmla="*/ 183 h 216"/>
                  <a:gd name="T12" fmla="*/ 701 w 1321"/>
                  <a:gd name="T13" fmla="*/ 207 h 216"/>
                  <a:gd name="T14" fmla="*/ 796 w 1321"/>
                  <a:gd name="T15" fmla="*/ 171 h 216"/>
                  <a:gd name="T16" fmla="*/ 900 w 1321"/>
                  <a:gd name="T17" fmla="*/ 196 h 216"/>
                  <a:gd name="T18" fmla="*/ 945 w 1321"/>
                  <a:gd name="T19" fmla="*/ 164 h 216"/>
                  <a:gd name="T20" fmla="*/ 1013 w 1321"/>
                  <a:gd name="T21" fmla="*/ 159 h 216"/>
                  <a:gd name="T22" fmla="*/ 1090 w 1321"/>
                  <a:gd name="T23" fmla="*/ 112 h 216"/>
                  <a:gd name="T24" fmla="*/ 1198 w 1321"/>
                  <a:gd name="T25" fmla="*/ 127 h 216"/>
                  <a:gd name="T26" fmla="*/ 1255 w 1321"/>
                  <a:gd name="T27" fmla="*/ 76 h 216"/>
                  <a:gd name="T28" fmla="*/ 1321 w 1321"/>
                  <a:gd name="T29" fmla="*/ 57 h 216"/>
                  <a:gd name="T30" fmla="*/ 1202 w 1321"/>
                  <a:gd name="T31" fmla="*/ 67 h 216"/>
                  <a:gd name="T32" fmla="*/ 1004 w 1321"/>
                  <a:gd name="T33" fmla="*/ 85 h 216"/>
                  <a:gd name="T34" fmla="*/ 854 w 1321"/>
                  <a:gd name="T35" fmla="*/ 91 h 216"/>
                  <a:gd name="T36" fmla="*/ 687 w 1321"/>
                  <a:gd name="T37" fmla="*/ 108 h 216"/>
                  <a:gd name="T38" fmla="*/ 533 w 1321"/>
                  <a:gd name="T39" fmla="*/ 115 h 216"/>
                  <a:gd name="T40" fmla="*/ 386 w 1321"/>
                  <a:gd name="T41" fmla="*/ 115 h 216"/>
                  <a:gd name="T42" fmla="*/ 206 w 1321"/>
                  <a:gd name="T43" fmla="*/ 115 h 216"/>
                  <a:gd name="T44" fmla="*/ 0 w 1321"/>
                  <a:gd name="T45" fmla="*/ 85 h 216"/>
                  <a:gd name="T46" fmla="*/ 80 w 1321"/>
                  <a:gd name="T47" fmla="*/ 117 h 216"/>
                  <a:gd name="T48" fmla="*/ 143 w 1321"/>
                  <a:gd name="T49" fmla="*/ 17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1" h="216">
                    <a:moveTo>
                      <a:pt x="143" y="170"/>
                    </a:moveTo>
                    <a:cubicBezTo>
                      <a:pt x="180" y="168"/>
                      <a:pt x="216" y="167"/>
                      <a:pt x="248" y="172"/>
                    </a:cubicBezTo>
                    <a:cubicBezTo>
                      <a:pt x="282" y="177"/>
                      <a:pt x="311" y="189"/>
                      <a:pt x="333" y="211"/>
                    </a:cubicBezTo>
                    <a:cubicBezTo>
                      <a:pt x="360" y="204"/>
                      <a:pt x="388" y="198"/>
                      <a:pt x="417" y="198"/>
                    </a:cubicBezTo>
                    <a:cubicBezTo>
                      <a:pt x="448" y="198"/>
                      <a:pt x="478" y="203"/>
                      <a:pt x="511" y="216"/>
                    </a:cubicBezTo>
                    <a:cubicBezTo>
                      <a:pt x="542" y="198"/>
                      <a:pt x="573" y="186"/>
                      <a:pt x="605" y="183"/>
                    </a:cubicBezTo>
                    <a:cubicBezTo>
                      <a:pt x="637" y="180"/>
                      <a:pt x="669" y="187"/>
                      <a:pt x="701" y="207"/>
                    </a:cubicBezTo>
                    <a:cubicBezTo>
                      <a:pt x="730" y="182"/>
                      <a:pt x="762" y="171"/>
                      <a:pt x="796" y="171"/>
                    </a:cubicBezTo>
                    <a:cubicBezTo>
                      <a:pt x="829" y="171"/>
                      <a:pt x="864" y="180"/>
                      <a:pt x="900" y="196"/>
                    </a:cubicBezTo>
                    <a:cubicBezTo>
                      <a:pt x="913" y="183"/>
                      <a:pt x="928" y="171"/>
                      <a:pt x="945" y="164"/>
                    </a:cubicBezTo>
                    <a:cubicBezTo>
                      <a:pt x="965" y="155"/>
                      <a:pt x="987" y="152"/>
                      <a:pt x="1013" y="159"/>
                    </a:cubicBezTo>
                    <a:cubicBezTo>
                      <a:pt x="1032" y="133"/>
                      <a:pt x="1058" y="118"/>
                      <a:pt x="1090" y="112"/>
                    </a:cubicBezTo>
                    <a:cubicBezTo>
                      <a:pt x="1120" y="108"/>
                      <a:pt x="1156" y="112"/>
                      <a:pt x="1198" y="127"/>
                    </a:cubicBezTo>
                    <a:cubicBezTo>
                      <a:pt x="1212" y="104"/>
                      <a:pt x="1232" y="88"/>
                      <a:pt x="1255" y="76"/>
                    </a:cubicBezTo>
                    <a:cubicBezTo>
                      <a:pt x="1275" y="67"/>
                      <a:pt x="1297" y="61"/>
                      <a:pt x="1321" y="57"/>
                    </a:cubicBezTo>
                    <a:cubicBezTo>
                      <a:pt x="1283" y="43"/>
                      <a:pt x="1237" y="44"/>
                      <a:pt x="1202" y="67"/>
                    </a:cubicBezTo>
                    <a:cubicBezTo>
                      <a:pt x="1130" y="0"/>
                      <a:pt x="1065" y="13"/>
                      <a:pt x="1004" y="85"/>
                    </a:cubicBezTo>
                    <a:cubicBezTo>
                      <a:pt x="957" y="56"/>
                      <a:pt x="908" y="36"/>
                      <a:pt x="854" y="91"/>
                    </a:cubicBezTo>
                    <a:cubicBezTo>
                      <a:pt x="791" y="73"/>
                      <a:pt x="732" y="68"/>
                      <a:pt x="687" y="108"/>
                    </a:cubicBezTo>
                    <a:cubicBezTo>
                      <a:pt x="639" y="91"/>
                      <a:pt x="590" y="85"/>
                      <a:pt x="533" y="115"/>
                    </a:cubicBezTo>
                    <a:cubicBezTo>
                      <a:pt x="495" y="88"/>
                      <a:pt x="449" y="81"/>
                      <a:pt x="386" y="115"/>
                    </a:cubicBezTo>
                    <a:cubicBezTo>
                      <a:pt x="331" y="74"/>
                      <a:pt x="273" y="52"/>
                      <a:pt x="206" y="115"/>
                    </a:cubicBezTo>
                    <a:cubicBezTo>
                      <a:pt x="143" y="59"/>
                      <a:pt x="76" y="40"/>
                      <a:pt x="0" y="85"/>
                    </a:cubicBezTo>
                    <a:cubicBezTo>
                      <a:pt x="30" y="93"/>
                      <a:pt x="56" y="104"/>
                      <a:pt x="80" y="117"/>
                    </a:cubicBezTo>
                    <a:cubicBezTo>
                      <a:pt x="105" y="132"/>
                      <a:pt x="126" y="150"/>
                      <a:pt x="143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id="{ED649414-3C4C-4936-BE67-C01514541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2189163"/>
                <a:ext cx="2514600" cy="1047750"/>
              </a:xfrm>
              <a:custGeom>
                <a:avLst/>
                <a:gdLst>
                  <a:gd name="T0" fmla="*/ 885 w 1006"/>
                  <a:gd name="T1" fmla="*/ 292 h 419"/>
                  <a:gd name="T2" fmla="*/ 762 w 1006"/>
                  <a:gd name="T3" fmla="*/ 349 h 419"/>
                  <a:gd name="T4" fmla="*/ 617 w 1006"/>
                  <a:gd name="T5" fmla="*/ 378 h 419"/>
                  <a:gd name="T6" fmla="*/ 610 w 1006"/>
                  <a:gd name="T7" fmla="*/ 375 h 419"/>
                  <a:gd name="T8" fmla="*/ 639 w 1006"/>
                  <a:gd name="T9" fmla="*/ 281 h 419"/>
                  <a:gd name="T10" fmla="*/ 617 w 1006"/>
                  <a:gd name="T11" fmla="*/ 102 h 419"/>
                  <a:gd name="T12" fmla="*/ 599 w 1006"/>
                  <a:gd name="T13" fmla="*/ 102 h 419"/>
                  <a:gd name="T14" fmla="*/ 599 w 1006"/>
                  <a:gd name="T15" fmla="*/ 120 h 419"/>
                  <a:gd name="T16" fmla="*/ 617 w 1006"/>
                  <a:gd name="T17" fmla="*/ 267 h 419"/>
                  <a:gd name="T18" fmla="*/ 582 w 1006"/>
                  <a:gd name="T19" fmla="*/ 357 h 419"/>
                  <a:gd name="T20" fmla="*/ 522 w 1006"/>
                  <a:gd name="T21" fmla="*/ 292 h 419"/>
                  <a:gd name="T22" fmla="*/ 521 w 1006"/>
                  <a:gd name="T23" fmla="*/ 292 h 419"/>
                  <a:gd name="T24" fmla="*/ 516 w 1006"/>
                  <a:gd name="T25" fmla="*/ 286 h 419"/>
                  <a:gd name="T26" fmla="*/ 564 w 1006"/>
                  <a:gd name="T27" fmla="*/ 207 h 419"/>
                  <a:gd name="T28" fmla="*/ 552 w 1006"/>
                  <a:gd name="T29" fmla="*/ 193 h 419"/>
                  <a:gd name="T30" fmla="*/ 538 w 1006"/>
                  <a:gd name="T31" fmla="*/ 205 h 419"/>
                  <a:gd name="T32" fmla="*/ 496 w 1006"/>
                  <a:gd name="T33" fmla="*/ 266 h 419"/>
                  <a:gd name="T34" fmla="*/ 315 w 1006"/>
                  <a:gd name="T35" fmla="*/ 223 h 419"/>
                  <a:gd name="T36" fmla="*/ 328 w 1006"/>
                  <a:gd name="T37" fmla="*/ 114 h 419"/>
                  <a:gd name="T38" fmla="*/ 311 w 1006"/>
                  <a:gd name="T39" fmla="*/ 108 h 419"/>
                  <a:gd name="T40" fmla="*/ 305 w 1006"/>
                  <a:gd name="T41" fmla="*/ 125 h 419"/>
                  <a:gd name="T42" fmla="*/ 257 w 1006"/>
                  <a:gd name="T43" fmla="*/ 259 h 419"/>
                  <a:gd name="T44" fmla="*/ 109 w 1006"/>
                  <a:gd name="T45" fmla="*/ 252 h 419"/>
                  <a:gd name="T46" fmla="*/ 21 w 1006"/>
                  <a:gd name="T47" fmla="*/ 3 h 419"/>
                  <a:gd name="T48" fmla="*/ 4 w 1006"/>
                  <a:gd name="T49" fmla="*/ 9 h 419"/>
                  <a:gd name="T50" fmla="*/ 9 w 1006"/>
                  <a:gd name="T51" fmla="*/ 26 h 419"/>
                  <a:gd name="T52" fmla="*/ 85 w 1006"/>
                  <a:gd name="T53" fmla="*/ 240 h 419"/>
                  <a:gd name="T54" fmla="*/ 23 w 1006"/>
                  <a:gd name="T55" fmla="*/ 267 h 419"/>
                  <a:gd name="T56" fmla="*/ 28 w 1006"/>
                  <a:gd name="T57" fmla="*/ 285 h 419"/>
                  <a:gd name="T58" fmla="*/ 46 w 1006"/>
                  <a:gd name="T59" fmla="*/ 280 h 419"/>
                  <a:gd name="T60" fmla="*/ 88 w 1006"/>
                  <a:gd name="T61" fmla="*/ 267 h 419"/>
                  <a:gd name="T62" fmla="*/ 276 w 1006"/>
                  <a:gd name="T63" fmla="*/ 278 h 419"/>
                  <a:gd name="T64" fmla="*/ 501 w 1006"/>
                  <a:gd name="T65" fmla="*/ 308 h 419"/>
                  <a:gd name="T66" fmla="*/ 608 w 1006"/>
                  <a:gd name="T67" fmla="*/ 402 h 419"/>
                  <a:gd name="T68" fmla="*/ 776 w 1006"/>
                  <a:gd name="T69" fmla="*/ 371 h 419"/>
                  <a:gd name="T70" fmla="*/ 777 w 1006"/>
                  <a:gd name="T71" fmla="*/ 370 h 419"/>
                  <a:gd name="T72" fmla="*/ 889 w 1006"/>
                  <a:gd name="T73" fmla="*/ 317 h 419"/>
                  <a:gd name="T74" fmla="*/ 981 w 1006"/>
                  <a:gd name="T75" fmla="*/ 356 h 419"/>
                  <a:gd name="T76" fmla="*/ 1000 w 1006"/>
                  <a:gd name="T77" fmla="*/ 358 h 419"/>
                  <a:gd name="T78" fmla="*/ 1001 w 1006"/>
                  <a:gd name="T79" fmla="*/ 339 h 419"/>
                  <a:gd name="T80" fmla="*/ 885 w 1006"/>
                  <a:gd name="T81" fmla="*/ 292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6" h="419">
                    <a:moveTo>
                      <a:pt x="885" y="292"/>
                    </a:moveTo>
                    <a:cubicBezTo>
                      <a:pt x="846" y="297"/>
                      <a:pt x="804" y="319"/>
                      <a:pt x="762" y="349"/>
                    </a:cubicBezTo>
                    <a:cubicBezTo>
                      <a:pt x="700" y="388"/>
                      <a:pt x="654" y="392"/>
                      <a:pt x="617" y="378"/>
                    </a:cubicBezTo>
                    <a:cubicBezTo>
                      <a:pt x="615" y="377"/>
                      <a:pt x="612" y="376"/>
                      <a:pt x="610" y="375"/>
                    </a:cubicBezTo>
                    <a:cubicBezTo>
                      <a:pt x="602" y="337"/>
                      <a:pt x="620" y="309"/>
                      <a:pt x="639" y="281"/>
                    </a:cubicBezTo>
                    <a:cubicBezTo>
                      <a:pt x="671" y="231"/>
                      <a:pt x="701" y="183"/>
                      <a:pt x="617" y="102"/>
                    </a:cubicBezTo>
                    <a:cubicBezTo>
                      <a:pt x="612" y="96"/>
                      <a:pt x="604" y="97"/>
                      <a:pt x="599" y="102"/>
                    </a:cubicBezTo>
                    <a:cubicBezTo>
                      <a:pt x="594" y="107"/>
                      <a:pt x="594" y="115"/>
                      <a:pt x="599" y="120"/>
                    </a:cubicBezTo>
                    <a:cubicBezTo>
                      <a:pt x="668" y="187"/>
                      <a:pt x="643" y="226"/>
                      <a:pt x="617" y="267"/>
                    </a:cubicBezTo>
                    <a:cubicBezTo>
                      <a:pt x="599" y="294"/>
                      <a:pt x="582" y="321"/>
                      <a:pt x="582" y="357"/>
                    </a:cubicBezTo>
                    <a:cubicBezTo>
                      <a:pt x="560" y="340"/>
                      <a:pt x="541" y="316"/>
                      <a:pt x="522" y="292"/>
                    </a:cubicBezTo>
                    <a:cubicBezTo>
                      <a:pt x="522" y="292"/>
                      <a:pt x="521" y="292"/>
                      <a:pt x="521" y="292"/>
                    </a:cubicBezTo>
                    <a:cubicBezTo>
                      <a:pt x="519" y="290"/>
                      <a:pt x="518" y="288"/>
                      <a:pt x="516" y="286"/>
                    </a:cubicBezTo>
                    <a:cubicBezTo>
                      <a:pt x="559" y="268"/>
                      <a:pt x="564" y="207"/>
                      <a:pt x="564" y="207"/>
                    </a:cubicBezTo>
                    <a:cubicBezTo>
                      <a:pt x="564" y="200"/>
                      <a:pt x="559" y="194"/>
                      <a:pt x="552" y="193"/>
                    </a:cubicBezTo>
                    <a:cubicBezTo>
                      <a:pt x="545" y="193"/>
                      <a:pt x="539" y="198"/>
                      <a:pt x="538" y="205"/>
                    </a:cubicBezTo>
                    <a:cubicBezTo>
                      <a:pt x="538" y="205"/>
                      <a:pt x="533" y="260"/>
                      <a:pt x="496" y="266"/>
                    </a:cubicBezTo>
                    <a:cubicBezTo>
                      <a:pt x="420" y="193"/>
                      <a:pt x="363" y="198"/>
                      <a:pt x="315" y="223"/>
                    </a:cubicBezTo>
                    <a:cubicBezTo>
                      <a:pt x="350" y="156"/>
                      <a:pt x="328" y="114"/>
                      <a:pt x="328" y="114"/>
                    </a:cubicBezTo>
                    <a:cubicBezTo>
                      <a:pt x="324" y="107"/>
                      <a:pt x="317" y="105"/>
                      <a:pt x="311" y="108"/>
                    </a:cubicBezTo>
                    <a:cubicBezTo>
                      <a:pt x="304" y="111"/>
                      <a:pt x="302" y="118"/>
                      <a:pt x="305" y="125"/>
                    </a:cubicBezTo>
                    <a:cubicBezTo>
                      <a:pt x="305" y="125"/>
                      <a:pt x="331" y="176"/>
                      <a:pt x="257" y="259"/>
                    </a:cubicBezTo>
                    <a:cubicBezTo>
                      <a:pt x="211" y="292"/>
                      <a:pt x="167" y="320"/>
                      <a:pt x="109" y="252"/>
                    </a:cubicBezTo>
                    <a:cubicBezTo>
                      <a:pt x="144" y="66"/>
                      <a:pt x="21" y="4"/>
                      <a:pt x="21" y="3"/>
                    </a:cubicBezTo>
                    <a:cubicBezTo>
                      <a:pt x="15" y="0"/>
                      <a:pt x="7" y="3"/>
                      <a:pt x="4" y="9"/>
                    </a:cubicBezTo>
                    <a:cubicBezTo>
                      <a:pt x="0" y="15"/>
                      <a:pt x="2" y="23"/>
                      <a:pt x="9" y="26"/>
                    </a:cubicBezTo>
                    <a:cubicBezTo>
                      <a:pt x="9" y="27"/>
                      <a:pt x="113" y="79"/>
                      <a:pt x="85" y="240"/>
                    </a:cubicBezTo>
                    <a:cubicBezTo>
                      <a:pt x="43" y="235"/>
                      <a:pt x="24" y="267"/>
                      <a:pt x="23" y="267"/>
                    </a:cubicBezTo>
                    <a:cubicBezTo>
                      <a:pt x="20" y="273"/>
                      <a:pt x="22" y="281"/>
                      <a:pt x="28" y="285"/>
                    </a:cubicBezTo>
                    <a:cubicBezTo>
                      <a:pt x="34" y="288"/>
                      <a:pt x="42" y="286"/>
                      <a:pt x="46" y="280"/>
                    </a:cubicBezTo>
                    <a:cubicBezTo>
                      <a:pt x="46" y="280"/>
                      <a:pt x="58" y="260"/>
                      <a:pt x="88" y="267"/>
                    </a:cubicBezTo>
                    <a:cubicBezTo>
                      <a:pt x="164" y="357"/>
                      <a:pt x="217" y="319"/>
                      <a:pt x="276" y="278"/>
                    </a:cubicBezTo>
                    <a:cubicBezTo>
                      <a:pt x="333" y="237"/>
                      <a:pt x="397" y="192"/>
                      <a:pt x="501" y="308"/>
                    </a:cubicBezTo>
                    <a:cubicBezTo>
                      <a:pt x="533" y="348"/>
                      <a:pt x="565" y="385"/>
                      <a:pt x="608" y="402"/>
                    </a:cubicBezTo>
                    <a:cubicBezTo>
                      <a:pt x="652" y="419"/>
                      <a:pt x="705" y="415"/>
                      <a:pt x="776" y="371"/>
                    </a:cubicBezTo>
                    <a:cubicBezTo>
                      <a:pt x="776" y="371"/>
                      <a:pt x="776" y="371"/>
                      <a:pt x="777" y="370"/>
                    </a:cubicBezTo>
                    <a:cubicBezTo>
                      <a:pt x="816" y="342"/>
                      <a:pt x="854" y="322"/>
                      <a:pt x="889" y="317"/>
                    </a:cubicBezTo>
                    <a:cubicBezTo>
                      <a:pt x="922" y="313"/>
                      <a:pt x="953" y="323"/>
                      <a:pt x="981" y="356"/>
                    </a:cubicBezTo>
                    <a:cubicBezTo>
                      <a:pt x="986" y="362"/>
                      <a:pt x="994" y="362"/>
                      <a:pt x="1000" y="358"/>
                    </a:cubicBezTo>
                    <a:cubicBezTo>
                      <a:pt x="1005" y="353"/>
                      <a:pt x="1006" y="345"/>
                      <a:pt x="1001" y="339"/>
                    </a:cubicBezTo>
                    <a:cubicBezTo>
                      <a:pt x="966" y="298"/>
                      <a:pt x="927" y="286"/>
                      <a:pt x="885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8">
                <a:extLst>
                  <a:ext uri="{FF2B5EF4-FFF2-40B4-BE49-F238E27FC236}">
                    <a16:creationId xmlns:a16="http://schemas.microsoft.com/office/drawing/2014/main" id="{86C8146E-159F-4B20-82A2-13F2EE3CC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3079750"/>
                <a:ext cx="2016125" cy="528638"/>
              </a:xfrm>
              <a:custGeom>
                <a:avLst/>
                <a:gdLst>
                  <a:gd name="T0" fmla="*/ 794 w 807"/>
                  <a:gd name="T1" fmla="*/ 10 h 212"/>
                  <a:gd name="T2" fmla="*/ 781 w 807"/>
                  <a:gd name="T3" fmla="*/ 23 h 212"/>
                  <a:gd name="T4" fmla="*/ 742 w 807"/>
                  <a:gd name="T5" fmla="*/ 91 h 212"/>
                  <a:gd name="T6" fmla="*/ 622 w 807"/>
                  <a:gd name="T7" fmla="*/ 136 h 212"/>
                  <a:gd name="T8" fmla="*/ 466 w 807"/>
                  <a:gd name="T9" fmla="*/ 105 h 212"/>
                  <a:gd name="T10" fmla="*/ 461 w 807"/>
                  <a:gd name="T11" fmla="*/ 59 h 212"/>
                  <a:gd name="T12" fmla="*/ 421 w 807"/>
                  <a:gd name="T13" fmla="*/ 15 h 212"/>
                  <a:gd name="T14" fmla="*/ 362 w 807"/>
                  <a:gd name="T15" fmla="*/ 1 h 212"/>
                  <a:gd name="T16" fmla="*/ 251 w 807"/>
                  <a:gd name="T17" fmla="*/ 35 h 212"/>
                  <a:gd name="T18" fmla="*/ 186 w 807"/>
                  <a:gd name="T19" fmla="*/ 78 h 212"/>
                  <a:gd name="T20" fmla="*/ 119 w 807"/>
                  <a:gd name="T21" fmla="*/ 66 h 212"/>
                  <a:gd name="T22" fmla="*/ 60 w 807"/>
                  <a:gd name="T23" fmla="*/ 49 h 212"/>
                  <a:gd name="T24" fmla="*/ 6 w 807"/>
                  <a:gd name="T25" fmla="*/ 77 h 212"/>
                  <a:gd name="T26" fmla="*/ 4 w 807"/>
                  <a:gd name="T27" fmla="*/ 95 h 212"/>
                  <a:gd name="T28" fmla="*/ 22 w 807"/>
                  <a:gd name="T29" fmla="*/ 96 h 212"/>
                  <a:gd name="T30" fmla="*/ 64 w 807"/>
                  <a:gd name="T31" fmla="*/ 75 h 212"/>
                  <a:gd name="T32" fmla="*/ 104 w 807"/>
                  <a:gd name="T33" fmla="*/ 86 h 212"/>
                  <a:gd name="T34" fmla="*/ 105 w 807"/>
                  <a:gd name="T35" fmla="*/ 87 h 212"/>
                  <a:gd name="T36" fmla="*/ 193 w 807"/>
                  <a:gd name="T37" fmla="*/ 102 h 212"/>
                  <a:gd name="T38" fmla="*/ 269 w 807"/>
                  <a:gd name="T39" fmla="*/ 53 h 212"/>
                  <a:gd name="T40" fmla="*/ 362 w 807"/>
                  <a:gd name="T41" fmla="*/ 27 h 212"/>
                  <a:gd name="T42" fmla="*/ 409 w 807"/>
                  <a:gd name="T43" fmla="*/ 38 h 212"/>
                  <a:gd name="T44" fmla="*/ 437 w 807"/>
                  <a:gd name="T45" fmla="*/ 68 h 212"/>
                  <a:gd name="T46" fmla="*/ 438 w 807"/>
                  <a:gd name="T47" fmla="*/ 120 h 212"/>
                  <a:gd name="T48" fmla="*/ 438 w 807"/>
                  <a:gd name="T49" fmla="*/ 122 h 212"/>
                  <a:gd name="T50" fmla="*/ 427 w 807"/>
                  <a:gd name="T51" fmla="*/ 155 h 212"/>
                  <a:gd name="T52" fmla="*/ 435 w 807"/>
                  <a:gd name="T53" fmla="*/ 172 h 212"/>
                  <a:gd name="T54" fmla="*/ 451 w 807"/>
                  <a:gd name="T55" fmla="*/ 165 h 212"/>
                  <a:gd name="T56" fmla="*/ 462 w 807"/>
                  <a:gd name="T57" fmla="*/ 134 h 212"/>
                  <a:gd name="T58" fmla="*/ 624 w 807"/>
                  <a:gd name="T59" fmla="*/ 201 h 212"/>
                  <a:gd name="T60" fmla="*/ 639 w 807"/>
                  <a:gd name="T61" fmla="*/ 210 h 212"/>
                  <a:gd name="T62" fmla="*/ 649 w 807"/>
                  <a:gd name="T63" fmla="*/ 195 h 212"/>
                  <a:gd name="T64" fmla="*/ 636 w 807"/>
                  <a:gd name="T65" fmla="*/ 158 h 212"/>
                  <a:gd name="T66" fmla="*/ 771 w 807"/>
                  <a:gd name="T67" fmla="*/ 126 h 212"/>
                  <a:gd name="T68" fmla="*/ 788 w 807"/>
                  <a:gd name="T69" fmla="*/ 119 h 212"/>
                  <a:gd name="T70" fmla="*/ 781 w 807"/>
                  <a:gd name="T71" fmla="*/ 102 h 212"/>
                  <a:gd name="T72" fmla="*/ 778 w 807"/>
                  <a:gd name="T73" fmla="*/ 101 h 212"/>
                  <a:gd name="T74" fmla="*/ 807 w 807"/>
                  <a:gd name="T75" fmla="*/ 24 h 212"/>
                  <a:gd name="T76" fmla="*/ 794 w 807"/>
                  <a:gd name="T77" fmla="*/ 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7" h="212">
                    <a:moveTo>
                      <a:pt x="794" y="10"/>
                    </a:moveTo>
                    <a:cubicBezTo>
                      <a:pt x="787" y="10"/>
                      <a:pt x="781" y="16"/>
                      <a:pt x="781" y="23"/>
                    </a:cubicBezTo>
                    <a:cubicBezTo>
                      <a:pt x="781" y="23"/>
                      <a:pt x="780" y="86"/>
                      <a:pt x="742" y="91"/>
                    </a:cubicBezTo>
                    <a:cubicBezTo>
                      <a:pt x="686" y="84"/>
                      <a:pt x="642" y="117"/>
                      <a:pt x="622" y="136"/>
                    </a:cubicBezTo>
                    <a:cubicBezTo>
                      <a:pt x="578" y="81"/>
                      <a:pt x="503" y="94"/>
                      <a:pt x="466" y="105"/>
                    </a:cubicBezTo>
                    <a:cubicBezTo>
                      <a:pt x="468" y="87"/>
                      <a:pt x="466" y="72"/>
                      <a:pt x="461" y="59"/>
                    </a:cubicBezTo>
                    <a:cubicBezTo>
                      <a:pt x="453" y="39"/>
                      <a:pt x="439" y="24"/>
                      <a:pt x="421" y="15"/>
                    </a:cubicBezTo>
                    <a:cubicBezTo>
                      <a:pt x="403" y="6"/>
                      <a:pt x="383" y="2"/>
                      <a:pt x="362" y="1"/>
                    </a:cubicBezTo>
                    <a:cubicBezTo>
                      <a:pt x="318" y="0"/>
                      <a:pt x="271" y="15"/>
                      <a:pt x="251" y="35"/>
                    </a:cubicBezTo>
                    <a:cubicBezTo>
                      <a:pt x="230" y="55"/>
                      <a:pt x="208" y="71"/>
                      <a:pt x="186" y="78"/>
                    </a:cubicBezTo>
                    <a:cubicBezTo>
                      <a:pt x="165" y="84"/>
                      <a:pt x="143" y="81"/>
                      <a:pt x="119" y="66"/>
                    </a:cubicBezTo>
                    <a:cubicBezTo>
                      <a:pt x="99" y="50"/>
                      <a:pt x="79" y="46"/>
                      <a:pt x="60" y="49"/>
                    </a:cubicBezTo>
                    <a:cubicBezTo>
                      <a:pt x="41" y="52"/>
                      <a:pt x="24" y="63"/>
                      <a:pt x="6" y="77"/>
                    </a:cubicBezTo>
                    <a:cubicBezTo>
                      <a:pt x="1" y="81"/>
                      <a:pt x="0" y="89"/>
                      <a:pt x="4" y="95"/>
                    </a:cubicBezTo>
                    <a:cubicBezTo>
                      <a:pt x="9" y="100"/>
                      <a:pt x="17" y="101"/>
                      <a:pt x="22" y="96"/>
                    </a:cubicBezTo>
                    <a:cubicBezTo>
                      <a:pt x="37" y="85"/>
                      <a:pt x="51" y="77"/>
                      <a:pt x="64" y="75"/>
                    </a:cubicBezTo>
                    <a:cubicBezTo>
                      <a:pt x="77" y="72"/>
                      <a:pt x="90" y="75"/>
                      <a:pt x="104" y="86"/>
                    </a:cubicBezTo>
                    <a:cubicBezTo>
                      <a:pt x="104" y="87"/>
                      <a:pt x="104" y="87"/>
                      <a:pt x="105" y="87"/>
                    </a:cubicBezTo>
                    <a:cubicBezTo>
                      <a:pt x="135" y="107"/>
                      <a:pt x="165" y="110"/>
                      <a:pt x="193" y="102"/>
                    </a:cubicBezTo>
                    <a:cubicBezTo>
                      <a:pt x="220" y="95"/>
                      <a:pt x="245" y="77"/>
                      <a:pt x="269" y="53"/>
                    </a:cubicBezTo>
                    <a:cubicBezTo>
                      <a:pt x="285" y="38"/>
                      <a:pt x="324" y="26"/>
                      <a:pt x="362" y="27"/>
                    </a:cubicBezTo>
                    <a:cubicBezTo>
                      <a:pt x="379" y="28"/>
                      <a:pt x="395" y="31"/>
                      <a:pt x="409" y="38"/>
                    </a:cubicBezTo>
                    <a:cubicBezTo>
                      <a:pt x="422" y="45"/>
                      <a:pt x="432" y="54"/>
                      <a:pt x="437" y="68"/>
                    </a:cubicBezTo>
                    <a:cubicBezTo>
                      <a:pt x="442" y="81"/>
                      <a:pt x="443" y="99"/>
                      <a:pt x="438" y="120"/>
                    </a:cubicBezTo>
                    <a:cubicBezTo>
                      <a:pt x="438" y="121"/>
                      <a:pt x="438" y="122"/>
                      <a:pt x="438" y="122"/>
                    </a:cubicBezTo>
                    <a:cubicBezTo>
                      <a:pt x="436" y="132"/>
                      <a:pt x="432" y="143"/>
                      <a:pt x="427" y="155"/>
                    </a:cubicBezTo>
                    <a:cubicBezTo>
                      <a:pt x="425" y="162"/>
                      <a:pt x="428" y="169"/>
                      <a:pt x="435" y="172"/>
                    </a:cubicBezTo>
                    <a:cubicBezTo>
                      <a:pt x="441" y="175"/>
                      <a:pt x="448" y="171"/>
                      <a:pt x="451" y="165"/>
                    </a:cubicBezTo>
                    <a:cubicBezTo>
                      <a:pt x="456" y="154"/>
                      <a:pt x="459" y="143"/>
                      <a:pt x="462" y="134"/>
                    </a:cubicBezTo>
                    <a:cubicBezTo>
                      <a:pt x="488" y="124"/>
                      <a:pt x="597" y="91"/>
                      <a:pt x="624" y="201"/>
                    </a:cubicBezTo>
                    <a:cubicBezTo>
                      <a:pt x="625" y="207"/>
                      <a:pt x="633" y="212"/>
                      <a:pt x="639" y="210"/>
                    </a:cubicBezTo>
                    <a:cubicBezTo>
                      <a:pt x="646" y="208"/>
                      <a:pt x="651" y="201"/>
                      <a:pt x="649" y="195"/>
                    </a:cubicBezTo>
                    <a:cubicBezTo>
                      <a:pt x="645" y="181"/>
                      <a:pt x="641" y="169"/>
                      <a:pt x="636" y="158"/>
                    </a:cubicBezTo>
                    <a:cubicBezTo>
                      <a:pt x="653" y="141"/>
                      <a:pt x="705" y="96"/>
                      <a:pt x="771" y="126"/>
                    </a:cubicBezTo>
                    <a:cubicBezTo>
                      <a:pt x="778" y="128"/>
                      <a:pt x="785" y="125"/>
                      <a:pt x="788" y="119"/>
                    </a:cubicBezTo>
                    <a:cubicBezTo>
                      <a:pt x="791" y="113"/>
                      <a:pt x="788" y="105"/>
                      <a:pt x="781" y="102"/>
                    </a:cubicBezTo>
                    <a:cubicBezTo>
                      <a:pt x="781" y="102"/>
                      <a:pt x="779" y="101"/>
                      <a:pt x="778" y="101"/>
                    </a:cubicBezTo>
                    <a:cubicBezTo>
                      <a:pt x="806" y="74"/>
                      <a:pt x="807" y="24"/>
                      <a:pt x="807" y="24"/>
                    </a:cubicBezTo>
                    <a:cubicBezTo>
                      <a:pt x="807" y="17"/>
                      <a:pt x="802" y="11"/>
                      <a:pt x="79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id="{253F0C8D-32BB-4641-BAFB-9090995C1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775" y="1438275"/>
                <a:ext cx="4056063" cy="4140200"/>
              </a:xfrm>
              <a:custGeom>
                <a:avLst/>
                <a:gdLst>
                  <a:gd name="T0" fmla="*/ 1022 w 1624"/>
                  <a:gd name="T1" fmla="*/ 120 h 1656"/>
                  <a:gd name="T2" fmla="*/ 288 w 1624"/>
                  <a:gd name="T3" fmla="*/ 62 h 1656"/>
                  <a:gd name="T4" fmla="*/ 313 w 1624"/>
                  <a:gd name="T5" fmla="*/ 1204 h 1656"/>
                  <a:gd name="T6" fmla="*/ 315 w 1624"/>
                  <a:gd name="T7" fmla="*/ 1189 h 1656"/>
                  <a:gd name="T8" fmla="*/ 316 w 1624"/>
                  <a:gd name="T9" fmla="*/ 1172 h 1656"/>
                  <a:gd name="T10" fmla="*/ 317 w 1624"/>
                  <a:gd name="T11" fmla="*/ 1159 h 1656"/>
                  <a:gd name="T12" fmla="*/ 317 w 1624"/>
                  <a:gd name="T13" fmla="*/ 1140 h 1656"/>
                  <a:gd name="T14" fmla="*/ 316 w 1624"/>
                  <a:gd name="T15" fmla="*/ 1124 h 1656"/>
                  <a:gd name="T16" fmla="*/ 248 w 1624"/>
                  <a:gd name="T17" fmla="*/ 831 h 1656"/>
                  <a:gd name="T18" fmla="*/ 232 w 1624"/>
                  <a:gd name="T19" fmla="*/ 793 h 1656"/>
                  <a:gd name="T20" fmla="*/ 228 w 1624"/>
                  <a:gd name="T21" fmla="*/ 789 h 1656"/>
                  <a:gd name="T22" fmla="*/ 223 w 1624"/>
                  <a:gd name="T23" fmla="*/ 786 h 1656"/>
                  <a:gd name="T24" fmla="*/ 220 w 1624"/>
                  <a:gd name="T25" fmla="*/ 783 h 1656"/>
                  <a:gd name="T26" fmla="*/ 214 w 1624"/>
                  <a:gd name="T27" fmla="*/ 779 h 1656"/>
                  <a:gd name="T28" fmla="*/ 205 w 1624"/>
                  <a:gd name="T29" fmla="*/ 751 h 1656"/>
                  <a:gd name="T30" fmla="*/ 207 w 1624"/>
                  <a:gd name="T31" fmla="*/ 747 h 1656"/>
                  <a:gd name="T32" fmla="*/ 209 w 1624"/>
                  <a:gd name="T33" fmla="*/ 743 h 1656"/>
                  <a:gd name="T34" fmla="*/ 212 w 1624"/>
                  <a:gd name="T35" fmla="*/ 737 h 1656"/>
                  <a:gd name="T36" fmla="*/ 226 w 1624"/>
                  <a:gd name="T37" fmla="*/ 698 h 1656"/>
                  <a:gd name="T38" fmla="*/ 228 w 1624"/>
                  <a:gd name="T39" fmla="*/ 689 h 1656"/>
                  <a:gd name="T40" fmla="*/ 229 w 1624"/>
                  <a:gd name="T41" fmla="*/ 681 h 1656"/>
                  <a:gd name="T42" fmla="*/ 230 w 1624"/>
                  <a:gd name="T43" fmla="*/ 673 h 1656"/>
                  <a:gd name="T44" fmla="*/ 229 w 1624"/>
                  <a:gd name="T45" fmla="*/ 664 h 1656"/>
                  <a:gd name="T46" fmla="*/ 228 w 1624"/>
                  <a:gd name="T47" fmla="*/ 655 h 1656"/>
                  <a:gd name="T48" fmla="*/ 226 w 1624"/>
                  <a:gd name="T49" fmla="*/ 646 h 1656"/>
                  <a:gd name="T50" fmla="*/ 224 w 1624"/>
                  <a:gd name="T51" fmla="*/ 639 h 1656"/>
                  <a:gd name="T52" fmla="*/ 221 w 1624"/>
                  <a:gd name="T53" fmla="*/ 630 h 1656"/>
                  <a:gd name="T54" fmla="*/ 216 w 1624"/>
                  <a:gd name="T55" fmla="*/ 620 h 1656"/>
                  <a:gd name="T56" fmla="*/ 211 w 1624"/>
                  <a:gd name="T57" fmla="*/ 612 h 1656"/>
                  <a:gd name="T58" fmla="*/ 207 w 1624"/>
                  <a:gd name="T59" fmla="*/ 606 h 1656"/>
                  <a:gd name="T60" fmla="*/ 177 w 1624"/>
                  <a:gd name="T61" fmla="*/ 574 h 1656"/>
                  <a:gd name="T62" fmla="*/ 173 w 1624"/>
                  <a:gd name="T63" fmla="*/ 571 h 1656"/>
                  <a:gd name="T64" fmla="*/ 168 w 1624"/>
                  <a:gd name="T65" fmla="*/ 567 h 1656"/>
                  <a:gd name="T66" fmla="*/ 164 w 1624"/>
                  <a:gd name="T67" fmla="*/ 565 h 1656"/>
                  <a:gd name="T68" fmla="*/ 158 w 1624"/>
                  <a:gd name="T69" fmla="*/ 536 h 1656"/>
                  <a:gd name="T70" fmla="*/ 161 w 1624"/>
                  <a:gd name="T71" fmla="*/ 532 h 1656"/>
                  <a:gd name="T72" fmla="*/ 164 w 1624"/>
                  <a:gd name="T73" fmla="*/ 529 h 1656"/>
                  <a:gd name="T74" fmla="*/ 167 w 1624"/>
                  <a:gd name="T75" fmla="*/ 525 h 1656"/>
                  <a:gd name="T76" fmla="*/ 183 w 1624"/>
                  <a:gd name="T77" fmla="*/ 494 h 1656"/>
                  <a:gd name="T78" fmla="*/ 186 w 1624"/>
                  <a:gd name="T79" fmla="*/ 488 h 1656"/>
                  <a:gd name="T80" fmla="*/ 187 w 1624"/>
                  <a:gd name="T81" fmla="*/ 482 h 1656"/>
                  <a:gd name="T82" fmla="*/ 187 w 1624"/>
                  <a:gd name="T83" fmla="*/ 477 h 1656"/>
                  <a:gd name="T84" fmla="*/ 188 w 1624"/>
                  <a:gd name="T85" fmla="*/ 472 h 1656"/>
                  <a:gd name="T86" fmla="*/ 188 w 1624"/>
                  <a:gd name="T87" fmla="*/ 465 h 1656"/>
                  <a:gd name="T88" fmla="*/ 187 w 1624"/>
                  <a:gd name="T89" fmla="*/ 459 h 1656"/>
                  <a:gd name="T90" fmla="*/ 185 w 1624"/>
                  <a:gd name="T91" fmla="*/ 451 h 1656"/>
                  <a:gd name="T92" fmla="*/ 182 w 1624"/>
                  <a:gd name="T93" fmla="*/ 444 h 1656"/>
                  <a:gd name="T94" fmla="*/ 179 w 1624"/>
                  <a:gd name="T95" fmla="*/ 437 h 1656"/>
                  <a:gd name="T96" fmla="*/ 175 w 1624"/>
                  <a:gd name="T97" fmla="*/ 430 h 1656"/>
                  <a:gd name="T98" fmla="*/ 175 w 1624"/>
                  <a:gd name="T99" fmla="*/ 387 h 1656"/>
                  <a:gd name="T100" fmla="*/ 189 w 1624"/>
                  <a:gd name="T101" fmla="*/ 373 h 1656"/>
                  <a:gd name="T102" fmla="*/ 201 w 1624"/>
                  <a:gd name="T103" fmla="*/ 357 h 1656"/>
                  <a:gd name="T104" fmla="*/ 211 w 1624"/>
                  <a:gd name="T105" fmla="*/ 341 h 1656"/>
                  <a:gd name="T106" fmla="*/ 219 w 1624"/>
                  <a:gd name="T107" fmla="*/ 324 h 1656"/>
                  <a:gd name="T108" fmla="*/ 226 w 1624"/>
                  <a:gd name="T109" fmla="*/ 306 h 1656"/>
                  <a:gd name="T110" fmla="*/ 231 w 1624"/>
                  <a:gd name="T111" fmla="*/ 289 h 1656"/>
                  <a:gd name="T112" fmla="*/ 236 w 1624"/>
                  <a:gd name="T113" fmla="*/ 269 h 1656"/>
                  <a:gd name="T114" fmla="*/ 238 w 1624"/>
                  <a:gd name="T115" fmla="*/ 251 h 1656"/>
                  <a:gd name="T116" fmla="*/ 509 w 1624"/>
                  <a:gd name="T117" fmla="*/ 474 h 1656"/>
                  <a:gd name="T118" fmla="*/ 1052 w 1624"/>
                  <a:gd name="T119" fmla="*/ 343 h 1656"/>
                  <a:gd name="T120" fmla="*/ 1284 w 1624"/>
                  <a:gd name="T121" fmla="*/ 355 h 1656"/>
                  <a:gd name="T122" fmla="*/ 1280 w 1624"/>
                  <a:gd name="T123" fmla="*/ 948 h 1656"/>
                  <a:gd name="T124" fmla="*/ 933 w 1624"/>
                  <a:gd name="T125" fmla="*/ 133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24" h="1656">
                    <a:moveTo>
                      <a:pt x="1582" y="121"/>
                    </a:moveTo>
                    <a:cubicBezTo>
                      <a:pt x="1624" y="72"/>
                      <a:pt x="1620" y="29"/>
                      <a:pt x="1594" y="0"/>
                    </a:cubicBezTo>
                    <a:cubicBezTo>
                      <a:pt x="1589" y="1"/>
                      <a:pt x="1584" y="2"/>
                      <a:pt x="1578" y="3"/>
                    </a:cubicBezTo>
                    <a:cubicBezTo>
                      <a:pt x="1547" y="5"/>
                      <a:pt x="1519" y="10"/>
                      <a:pt x="1497" y="21"/>
                    </a:cubicBezTo>
                    <a:cubicBezTo>
                      <a:pt x="1476" y="32"/>
                      <a:pt x="1459" y="47"/>
                      <a:pt x="1449" y="69"/>
                    </a:cubicBezTo>
                    <a:cubicBezTo>
                      <a:pt x="1445" y="78"/>
                      <a:pt x="1435" y="81"/>
                      <a:pt x="1426" y="78"/>
                    </a:cubicBezTo>
                    <a:cubicBezTo>
                      <a:pt x="1384" y="62"/>
                      <a:pt x="1349" y="56"/>
                      <a:pt x="1321" y="61"/>
                    </a:cubicBezTo>
                    <a:cubicBezTo>
                      <a:pt x="1296" y="65"/>
                      <a:pt x="1276" y="78"/>
                      <a:pt x="1263" y="102"/>
                    </a:cubicBezTo>
                    <a:cubicBezTo>
                      <a:pt x="1258" y="109"/>
                      <a:pt x="1250" y="112"/>
                      <a:pt x="1241" y="109"/>
                    </a:cubicBezTo>
                    <a:cubicBezTo>
                      <a:pt x="1218" y="101"/>
                      <a:pt x="1201" y="103"/>
                      <a:pt x="1186" y="109"/>
                    </a:cubicBezTo>
                    <a:cubicBezTo>
                      <a:pt x="1170" y="116"/>
                      <a:pt x="1156" y="130"/>
                      <a:pt x="1142" y="143"/>
                    </a:cubicBezTo>
                    <a:cubicBezTo>
                      <a:pt x="1137" y="148"/>
                      <a:pt x="1129" y="150"/>
                      <a:pt x="1122" y="147"/>
                    </a:cubicBezTo>
                    <a:cubicBezTo>
                      <a:pt x="1086" y="130"/>
                      <a:pt x="1053" y="120"/>
                      <a:pt x="1022" y="120"/>
                    </a:cubicBezTo>
                    <a:cubicBezTo>
                      <a:pt x="993" y="120"/>
                      <a:pt x="966" y="130"/>
                      <a:pt x="941" y="155"/>
                    </a:cubicBezTo>
                    <a:cubicBezTo>
                      <a:pt x="941" y="155"/>
                      <a:pt x="941" y="155"/>
                      <a:pt x="941" y="155"/>
                    </a:cubicBezTo>
                    <a:cubicBezTo>
                      <a:pt x="935" y="161"/>
                      <a:pt x="926" y="162"/>
                      <a:pt x="918" y="157"/>
                    </a:cubicBezTo>
                    <a:cubicBezTo>
                      <a:pt x="890" y="136"/>
                      <a:pt x="861" y="129"/>
                      <a:pt x="834" y="132"/>
                    </a:cubicBezTo>
                    <a:cubicBezTo>
                      <a:pt x="805" y="134"/>
                      <a:pt x="777" y="146"/>
                      <a:pt x="748" y="164"/>
                    </a:cubicBezTo>
                    <a:cubicBezTo>
                      <a:pt x="743" y="167"/>
                      <a:pt x="737" y="169"/>
                      <a:pt x="730" y="166"/>
                    </a:cubicBezTo>
                    <a:cubicBezTo>
                      <a:pt x="700" y="152"/>
                      <a:pt x="671" y="147"/>
                      <a:pt x="644" y="147"/>
                    </a:cubicBezTo>
                    <a:cubicBezTo>
                      <a:pt x="615" y="148"/>
                      <a:pt x="587" y="153"/>
                      <a:pt x="559" y="161"/>
                    </a:cubicBezTo>
                    <a:cubicBezTo>
                      <a:pt x="553" y="164"/>
                      <a:pt x="544" y="162"/>
                      <a:pt x="539" y="156"/>
                    </a:cubicBezTo>
                    <a:cubicBezTo>
                      <a:pt x="523" y="136"/>
                      <a:pt x="498" y="125"/>
                      <a:pt x="469" y="121"/>
                    </a:cubicBezTo>
                    <a:cubicBezTo>
                      <a:pt x="437" y="116"/>
                      <a:pt x="400" y="118"/>
                      <a:pt x="362" y="120"/>
                    </a:cubicBezTo>
                    <a:cubicBezTo>
                      <a:pt x="356" y="120"/>
                      <a:pt x="350" y="118"/>
                      <a:pt x="347" y="113"/>
                    </a:cubicBezTo>
                    <a:cubicBezTo>
                      <a:pt x="331" y="92"/>
                      <a:pt x="311" y="75"/>
                      <a:pt x="288" y="62"/>
                    </a:cubicBezTo>
                    <a:cubicBezTo>
                      <a:pt x="263" y="47"/>
                      <a:pt x="235" y="36"/>
                      <a:pt x="202" y="29"/>
                    </a:cubicBezTo>
                    <a:cubicBezTo>
                      <a:pt x="198" y="28"/>
                      <a:pt x="185" y="22"/>
                      <a:pt x="171" y="16"/>
                    </a:cubicBezTo>
                    <a:cubicBezTo>
                      <a:pt x="75" y="34"/>
                      <a:pt x="37" y="90"/>
                      <a:pt x="80" y="199"/>
                    </a:cubicBezTo>
                    <a:cubicBezTo>
                      <a:pt x="30" y="244"/>
                      <a:pt x="13" y="300"/>
                      <a:pt x="70" y="380"/>
                    </a:cubicBezTo>
                    <a:cubicBezTo>
                      <a:pt x="30" y="436"/>
                      <a:pt x="0" y="492"/>
                      <a:pt x="104" y="557"/>
                    </a:cubicBezTo>
                    <a:cubicBezTo>
                      <a:pt x="29" y="631"/>
                      <a:pt x="22" y="705"/>
                      <a:pt x="111" y="779"/>
                    </a:cubicBezTo>
                    <a:cubicBezTo>
                      <a:pt x="63" y="842"/>
                      <a:pt x="67" y="904"/>
                      <a:pt x="138" y="967"/>
                    </a:cubicBezTo>
                    <a:cubicBezTo>
                      <a:pt x="72" y="1201"/>
                      <a:pt x="204" y="1256"/>
                      <a:pt x="312" y="1209"/>
                    </a:cubicBezTo>
                    <a:cubicBezTo>
                      <a:pt x="312" y="1209"/>
                      <a:pt x="312" y="1209"/>
                      <a:pt x="312" y="1209"/>
                    </a:cubicBezTo>
                    <a:cubicBezTo>
                      <a:pt x="312" y="1208"/>
                      <a:pt x="313" y="1208"/>
                      <a:pt x="313" y="1208"/>
                    </a:cubicBezTo>
                    <a:cubicBezTo>
                      <a:pt x="313" y="1207"/>
                      <a:pt x="313" y="1207"/>
                      <a:pt x="313" y="1206"/>
                    </a:cubicBezTo>
                    <a:cubicBezTo>
                      <a:pt x="313" y="1206"/>
                      <a:pt x="313" y="1206"/>
                      <a:pt x="313" y="1205"/>
                    </a:cubicBezTo>
                    <a:cubicBezTo>
                      <a:pt x="313" y="1204"/>
                      <a:pt x="313" y="1204"/>
                      <a:pt x="313" y="1204"/>
                    </a:cubicBezTo>
                    <a:cubicBezTo>
                      <a:pt x="313" y="1203"/>
                      <a:pt x="313" y="1203"/>
                      <a:pt x="313" y="1202"/>
                    </a:cubicBezTo>
                    <a:cubicBezTo>
                      <a:pt x="313" y="1202"/>
                      <a:pt x="313" y="1202"/>
                      <a:pt x="313" y="1202"/>
                    </a:cubicBezTo>
                    <a:cubicBezTo>
                      <a:pt x="313" y="1201"/>
                      <a:pt x="313" y="1201"/>
                      <a:pt x="313" y="1201"/>
                    </a:cubicBezTo>
                    <a:cubicBezTo>
                      <a:pt x="314" y="1200"/>
                      <a:pt x="314" y="1200"/>
                      <a:pt x="314" y="1200"/>
                    </a:cubicBezTo>
                    <a:cubicBezTo>
                      <a:pt x="314" y="1199"/>
                      <a:pt x="314" y="1199"/>
                      <a:pt x="314" y="1198"/>
                    </a:cubicBezTo>
                    <a:cubicBezTo>
                      <a:pt x="314" y="1198"/>
                      <a:pt x="314" y="1198"/>
                      <a:pt x="314" y="1198"/>
                    </a:cubicBezTo>
                    <a:cubicBezTo>
                      <a:pt x="314" y="1198"/>
                      <a:pt x="314" y="1197"/>
                      <a:pt x="314" y="1197"/>
                    </a:cubicBezTo>
                    <a:cubicBezTo>
                      <a:pt x="314" y="1196"/>
                      <a:pt x="314" y="1196"/>
                      <a:pt x="314" y="1195"/>
                    </a:cubicBezTo>
                    <a:cubicBezTo>
                      <a:pt x="314" y="1195"/>
                      <a:pt x="314" y="1194"/>
                      <a:pt x="314" y="1194"/>
                    </a:cubicBezTo>
                    <a:cubicBezTo>
                      <a:pt x="314" y="1193"/>
                      <a:pt x="314" y="1193"/>
                      <a:pt x="314" y="1192"/>
                    </a:cubicBezTo>
                    <a:cubicBezTo>
                      <a:pt x="315" y="1192"/>
                      <a:pt x="315" y="1191"/>
                      <a:pt x="315" y="1191"/>
                    </a:cubicBezTo>
                    <a:cubicBezTo>
                      <a:pt x="315" y="1191"/>
                      <a:pt x="315" y="1190"/>
                      <a:pt x="315" y="1189"/>
                    </a:cubicBezTo>
                    <a:cubicBezTo>
                      <a:pt x="315" y="1189"/>
                      <a:pt x="315" y="1189"/>
                      <a:pt x="315" y="1189"/>
                    </a:cubicBezTo>
                    <a:cubicBezTo>
                      <a:pt x="315" y="1188"/>
                      <a:pt x="315" y="1188"/>
                      <a:pt x="315" y="1188"/>
                    </a:cubicBezTo>
                    <a:cubicBezTo>
                      <a:pt x="315" y="1188"/>
                      <a:pt x="315" y="1187"/>
                      <a:pt x="315" y="1187"/>
                    </a:cubicBezTo>
                    <a:cubicBezTo>
                      <a:pt x="315" y="1186"/>
                      <a:pt x="315" y="1186"/>
                      <a:pt x="316" y="1185"/>
                    </a:cubicBezTo>
                    <a:cubicBezTo>
                      <a:pt x="316" y="1185"/>
                      <a:pt x="316" y="1185"/>
                      <a:pt x="316" y="1184"/>
                    </a:cubicBezTo>
                    <a:cubicBezTo>
                      <a:pt x="316" y="1183"/>
                      <a:pt x="316" y="1183"/>
                      <a:pt x="316" y="1183"/>
                    </a:cubicBezTo>
                    <a:cubicBezTo>
                      <a:pt x="316" y="1182"/>
                      <a:pt x="316" y="1182"/>
                      <a:pt x="316" y="1182"/>
                    </a:cubicBezTo>
                    <a:cubicBezTo>
                      <a:pt x="316" y="1182"/>
                      <a:pt x="316" y="1182"/>
                      <a:pt x="316" y="1181"/>
                    </a:cubicBezTo>
                    <a:cubicBezTo>
                      <a:pt x="316" y="1181"/>
                      <a:pt x="316" y="1180"/>
                      <a:pt x="316" y="1180"/>
                    </a:cubicBezTo>
                    <a:cubicBezTo>
                      <a:pt x="316" y="1179"/>
                      <a:pt x="316" y="1179"/>
                      <a:pt x="316" y="1179"/>
                    </a:cubicBezTo>
                    <a:cubicBezTo>
                      <a:pt x="316" y="1179"/>
                      <a:pt x="316" y="1179"/>
                      <a:pt x="316" y="1179"/>
                    </a:cubicBezTo>
                    <a:cubicBezTo>
                      <a:pt x="316" y="1177"/>
                      <a:pt x="316" y="1177"/>
                      <a:pt x="316" y="1175"/>
                    </a:cubicBezTo>
                    <a:cubicBezTo>
                      <a:pt x="316" y="1175"/>
                      <a:pt x="316" y="1174"/>
                      <a:pt x="316" y="1173"/>
                    </a:cubicBezTo>
                    <a:cubicBezTo>
                      <a:pt x="316" y="1172"/>
                      <a:pt x="316" y="1172"/>
                      <a:pt x="316" y="1172"/>
                    </a:cubicBezTo>
                    <a:cubicBezTo>
                      <a:pt x="316" y="1172"/>
                      <a:pt x="317" y="1172"/>
                      <a:pt x="317" y="1171"/>
                    </a:cubicBezTo>
                    <a:cubicBezTo>
                      <a:pt x="317" y="1171"/>
                      <a:pt x="317" y="1171"/>
                      <a:pt x="317" y="1170"/>
                    </a:cubicBezTo>
                    <a:cubicBezTo>
                      <a:pt x="317" y="1170"/>
                      <a:pt x="317" y="1169"/>
                      <a:pt x="317" y="1169"/>
                    </a:cubicBezTo>
                    <a:cubicBezTo>
                      <a:pt x="317" y="1169"/>
                      <a:pt x="317" y="1169"/>
                      <a:pt x="317" y="1169"/>
                    </a:cubicBezTo>
                    <a:cubicBezTo>
                      <a:pt x="317" y="1169"/>
                      <a:pt x="317" y="1169"/>
                      <a:pt x="317" y="1168"/>
                    </a:cubicBezTo>
                    <a:cubicBezTo>
                      <a:pt x="317" y="1168"/>
                      <a:pt x="317" y="1167"/>
                      <a:pt x="317" y="1166"/>
                    </a:cubicBezTo>
                    <a:cubicBezTo>
                      <a:pt x="317" y="1166"/>
                      <a:pt x="317" y="1166"/>
                      <a:pt x="317" y="1166"/>
                    </a:cubicBezTo>
                    <a:cubicBezTo>
                      <a:pt x="317" y="1166"/>
                      <a:pt x="317" y="1166"/>
                      <a:pt x="317" y="1166"/>
                    </a:cubicBezTo>
                    <a:cubicBezTo>
                      <a:pt x="317" y="1165"/>
                      <a:pt x="317" y="1165"/>
                      <a:pt x="317" y="1165"/>
                    </a:cubicBezTo>
                    <a:cubicBezTo>
                      <a:pt x="317" y="1164"/>
                      <a:pt x="317" y="1163"/>
                      <a:pt x="317" y="1163"/>
                    </a:cubicBezTo>
                    <a:cubicBezTo>
                      <a:pt x="317" y="1162"/>
                      <a:pt x="317" y="1162"/>
                      <a:pt x="317" y="1162"/>
                    </a:cubicBezTo>
                    <a:cubicBezTo>
                      <a:pt x="317" y="1161"/>
                      <a:pt x="317" y="1160"/>
                      <a:pt x="317" y="1159"/>
                    </a:cubicBezTo>
                    <a:cubicBezTo>
                      <a:pt x="317" y="1159"/>
                      <a:pt x="317" y="1159"/>
                      <a:pt x="317" y="1159"/>
                    </a:cubicBezTo>
                    <a:cubicBezTo>
                      <a:pt x="317" y="1158"/>
                      <a:pt x="317" y="1157"/>
                      <a:pt x="317" y="1156"/>
                    </a:cubicBezTo>
                    <a:cubicBezTo>
                      <a:pt x="317" y="1156"/>
                      <a:pt x="317" y="1156"/>
                      <a:pt x="317" y="1155"/>
                    </a:cubicBezTo>
                    <a:cubicBezTo>
                      <a:pt x="317" y="1154"/>
                      <a:pt x="317" y="1154"/>
                      <a:pt x="317" y="1154"/>
                    </a:cubicBezTo>
                    <a:cubicBezTo>
                      <a:pt x="317" y="1153"/>
                      <a:pt x="317" y="1153"/>
                      <a:pt x="317" y="1153"/>
                    </a:cubicBezTo>
                    <a:cubicBezTo>
                      <a:pt x="317" y="1153"/>
                      <a:pt x="317" y="1153"/>
                      <a:pt x="317" y="1152"/>
                    </a:cubicBezTo>
                    <a:cubicBezTo>
                      <a:pt x="317" y="1151"/>
                      <a:pt x="317" y="1151"/>
                      <a:pt x="317" y="1150"/>
                    </a:cubicBezTo>
                    <a:cubicBezTo>
                      <a:pt x="317" y="1150"/>
                      <a:pt x="317" y="1150"/>
                      <a:pt x="317" y="1150"/>
                    </a:cubicBezTo>
                    <a:cubicBezTo>
                      <a:pt x="317" y="1149"/>
                      <a:pt x="317" y="1148"/>
                      <a:pt x="317" y="1147"/>
                    </a:cubicBezTo>
                    <a:cubicBezTo>
                      <a:pt x="317" y="1147"/>
                      <a:pt x="317" y="1147"/>
                      <a:pt x="317" y="1147"/>
                    </a:cubicBezTo>
                    <a:cubicBezTo>
                      <a:pt x="317" y="1145"/>
                      <a:pt x="317" y="1145"/>
                      <a:pt x="317" y="1144"/>
                    </a:cubicBezTo>
                    <a:cubicBezTo>
                      <a:pt x="317" y="1143"/>
                      <a:pt x="317" y="1143"/>
                      <a:pt x="317" y="1143"/>
                    </a:cubicBezTo>
                    <a:cubicBezTo>
                      <a:pt x="317" y="1142"/>
                      <a:pt x="317" y="1141"/>
                      <a:pt x="317" y="1141"/>
                    </a:cubicBezTo>
                    <a:cubicBezTo>
                      <a:pt x="317" y="1140"/>
                      <a:pt x="317" y="1140"/>
                      <a:pt x="317" y="1140"/>
                    </a:cubicBezTo>
                    <a:cubicBezTo>
                      <a:pt x="317" y="1139"/>
                      <a:pt x="317" y="1139"/>
                      <a:pt x="317" y="1138"/>
                    </a:cubicBezTo>
                    <a:cubicBezTo>
                      <a:pt x="317" y="1138"/>
                      <a:pt x="317" y="1138"/>
                      <a:pt x="317" y="1137"/>
                    </a:cubicBezTo>
                    <a:cubicBezTo>
                      <a:pt x="317" y="1137"/>
                      <a:pt x="317" y="1137"/>
                      <a:pt x="317" y="1136"/>
                    </a:cubicBezTo>
                    <a:cubicBezTo>
                      <a:pt x="317" y="1136"/>
                      <a:pt x="317" y="1135"/>
                      <a:pt x="317" y="1135"/>
                    </a:cubicBezTo>
                    <a:cubicBezTo>
                      <a:pt x="317" y="1135"/>
                      <a:pt x="317" y="1135"/>
                      <a:pt x="317" y="1134"/>
                    </a:cubicBezTo>
                    <a:cubicBezTo>
                      <a:pt x="317" y="1134"/>
                      <a:pt x="317" y="1134"/>
                      <a:pt x="317" y="1134"/>
                    </a:cubicBezTo>
                    <a:cubicBezTo>
                      <a:pt x="317" y="1133"/>
                      <a:pt x="317" y="1132"/>
                      <a:pt x="317" y="1131"/>
                    </a:cubicBezTo>
                    <a:cubicBezTo>
                      <a:pt x="316" y="1130"/>
                      <a:pt x="316" y="1129"/>
                      <a:pt x="316" y="1129"/>
                    </a:cubicBezTo>
                    <a:cubicBezTo>
                      <a:pt x="316" y="1128"/>
                      <a:pt x="316" y="1128"/>
                      <a:pt x="316" y="1128"/>
                    </a:cubicBezTo>
                    <a:cubicBezTo>
                      <a:pt x="316" y="1128"/>
                      <a:pt x="316" y="1127"/>
                      <a:pt x="316" y="1127"/>
                    </a:cubicBezTo>
                    <a:cubicBezTo>
                      <a:pt x="316" y="1127"/>
                      <a:pt x="316" y="1126"/>
                      <a:pt x="316" y="1126"/>
                    </a:cubicBezTo>
                    <a:cubicBezTo>
                      <a:pt x="316" y="1126"/>
                      <a:pt x="316" y="1125"/>
                      <a:pt x="316" y="1125"/>
                    </a:cubicBezTo>
                    <a:cubicBezTo>
                      <a:pt x="316" y="1124"/>
                      <a:pt x="316" y="1124"/>
                      <a:pt x="316" y="1124"/>
                    </a:cubicBezTo>
                    <a:cubicBezTo>
                      <a:pt x="316" y="1124"/>
                      <a:pt x="316" y="1123"/>
                      <a:pt x="316" y="1122"/>
                    </a:cubicBezTo>
                    <a:cubicBezTo>
                      <a:pt x="309" y="1058"/>
                      <a:pt x="280" y="1002"/>
                      <a:pt x="217" y="955"/>
                    </a:cubicBezTo>
                    <a:cubicBezTo>
                      <a:pt x="210" y="949"/>
                      <a:pt x="208" y="939"/>
                      <a:pt x="213" y="931"/>
                    </a:cubicBezTo>
                    <a:cubicBezTo>
                      <a:pt x="236" y="893"/>
                      <a:pt x="249" y="860"/>
                      <a:pt x="249" y="834"/>
                    </a:cubicBezTo>
                    <a:cubicBezTo>
                      <a:pt x="249" y="833"/>
                      <a:pt x="249" y="833"/>
                      <a:pt x="249" y="833"/>
                    </a:cubicBezTo>
                    <a:cubicBezTo>
                      <a:pt x="249" y="833"/>
                      <a:pt x="249" y="833"/>
                      <a:pt x="249" y="833"/>
                    </a:cubicBezTo>
                    <a:cubicBezTo>
                      <a:pt x="248" y="833"/>
                      <a:pt x="248" y="833"/>
                      <a:pt x="248" y="833"/>
                    </a:cubicBezTo>
                    <a:cubicBezTo>
                      <a:pt x="248" y="832"/>
                      <a:pt x="248" y="832"/>
                      <a:pt x="248" y="832"/>
                    </a:cubicBezTo>
                    <a:cubicBezTo>
                      <a:pt x="248" y="832"/>
                      <a:pt x="248" y="832"/>
                      <a:pt x="248" y="832"/>
                    </a:cubicBezTo>
                    <a:cubicBezTo>
                      <a:pt x="248" y="832"/>
                      <a:pt x="248" y="832"/>
                      <a:pt x="248" y="832"/>
                    </a:cubicBezTo>
                    <a:cubicBezTo>
                      <a:pt x="248" y="831"/>
                      <a:pt x="248" y="831"/>
                      <a:pt x="248" y="831"/>
                    </a:cubicBezTo>
                    <a:cubicBezTo>
                      <a:pt x="248" y="831"/>
                      <a:pt x="248" y="831"/>
                      <a:pt x="248" y="831"/>
                    </a:cubicBezTo>
                    <a:cubicBezTo>
                      <a:pt x="248" y="831"/>
                      <a:pt x="248" y="831"/>
                      <a:pt x="248" y="831"/>
                    </a:cubicBezTo>
                    <a:cubicBezTo>
                      <a:pt x="248" y="830"/>
                      <a:pt x="248" y="830"/>
                      <a:pt x="248" y="830"/>
                    </a:cubicBezTo>
                    <a:cubicBezTo>
                      <a:pt x="248" y="830"/>
                      <a:pt x="248" y="830"/>
                      <a:pt x="248" y="830"/>
                    </a:cubicBezTo>
                    <a:cubicBezTo>
                      <a:pt x="248" y="829"/>
                      <a:pt x="248" y="829"/>
                      <a:pt x="248" y="829"/>
                    </a:cubicBezTo>
                    <a:cubicBezTo>
                      <a:pt x="248" y="829"/>
                      <a:pt x="248" y="829"/>
                      <a:pt x="248" y="829"/>
                    </a:cubicBezTo>
                    <a:cubicBezTo>
                      <a:pt x="248" y="829"/>
                      <a:pt x="248" y="829"/>
                      <a:pt x="248" y="829"/>
                    </a:cubicBezTo>
                    <a:cubicBezTo>
                      <a:pt x="248" y="829"/>
                      <a:pt x="248" y="829"/>
                      <a:pt x="248" y="828"/>
                    </a:cubicBezTo>
                    <a:cubicBezTo>
                      <a:pt x="247" y="816"/>
                      <a:pt x="242" y="805"/>
                      <a:pt x="234" y="795"/>
                    </a:cubicBezTo>
                    <a:cubicBezTo>
                      <a:pt x="234" y="795"/>
                      <a:pt x="234" y="795"/>
                      <a:pt x="233" y="795"/>
                    </a:cubicBezTo>
                    <a:cubicBezTo>
                      <a:pt x="233" y="794"/>
                      <a:pt x="233" y="794"/>
                      <a:pt x="233" y="794"/>
                    </a:cubicBezTo>
                    <a:cubicBezTo>
                      <a:pt x="233" y="794"/>
                      <a:pt x="233" y="794"/>
                      <a:pt x="233" y="794"/>
                    </a:cubicBezTo>
                    <a:cubicBezTo>
                      <a:pt x="233" y="794"/>
                      <a:pt x="233" y="794"/>
                      <a:pt x="233" y="793"/>
                    </a:cubicBezTo>
                    <a:cubicBezTo>
                      <a:pt x="233" y="793"/>
                      <a:pt x="233" y="793"/>
                      <a:pt x="232" y="793"/>
                    </a:cubicBezTo>
                    <a:cubicBezTo>
                      <a:pt x="232" y="793"/>
                      <a:pt x="232" y="793"/>
                      <a:pt x="232" y="793"/>
                    </a:cubicBezTo>
                    <a:cubicBezTo>
                      <a:pt x="232" y="793"/>
                      <a:pt x="232" y="793"/>
                      <a:pt x="232" y="793"/>
                    </a:cubicBezTo>
                    <a:cubicBezTo>
                      <a:pt x="231" y="792"/>
                      <a:pt x="231" y="792"/>
                      <a:pt x="231" y="792"/>
                    </a:cubicBezTo>
                    <a:cubicBezTo>
                      <a:pt x="231" y="792"/>
                      <a:pt x="231" y="792"/>
                      <a:pt x="231" y="792"/>
                    </a:cubicBezTo>
                    <a:cubicBezTo>
                      <a:pt x="231" y="792"/>
                      <a:pt x="231" y="792"/>
                      <a:pt x="231" y="792"/>
                    </a:cubicBezTo>
                    <a:cubicBezTo>
                      <a:pt x="230" y="791"/>
                      <a:pt x="230" y="791"/>
                      <a:pt x="230" y="791"/>
                    </a:cubicBezTo>
                    <a:cubicBezTo>
                      <a:pt x="230" y="791"/>
                      <a:pt x="230" y="791"/>
                      <a:pt x="230" y="791"/>
                    </a:cubicBezTo>
                    <a:cubicBezTo>
                      <a:pt x="230" y="790"/>
                      <a:pt x="230" y="790"/>
                      <a:pt x="230" y="790"/>
                    </a:cubicBezTo>
                    <a:cubicBezTo>
                      <a:pt x="230" y="790"/>
                      <a:pt x="229" y="790"/>
                      <a:pt x="229" y="790"/>
                    </a:cubicBezTo>
                    <a:cubicBezTo>
                      <a:pt x="229" y="790"/>
                      <a:pt x="229" y="790"/>
                      <a:pt x="229" y="790"/>
                    </a:cubicBezTo>
                    <a:cubicBezTo>
                      <a:pt x="229" y="790"/>
                      <a:pt x="229" y="790"/>
                      <a:pt x="229" y="790"/>
                    </a:cubicBezTo>
                    <a:cubicBezTo>
                      <a:pt x="228" y="790"/>
                      <a:pt x="228" y="789"/>
                      <a:pt x="228" y="789"/>
                    </a:cubicBezTo>
                    <a:cubicBezTo>
                      <a:pt x="228" y="789"/>
                      <a:pt x="228" y="789"/>
                      <a:pt x="228" y="789"/>
                    </a:cubicBezTo>
                    <a:cubicBezTo>
                      <a:pt x="228" y="789"/>
                      <a:pt x="228" y="789"/>
                      <a:pt x="228" y="789"/>
                    </a:cubicBezTo>
                    <a:cubicBezTo>
                      <a:pt x="228" y="789"/>
                      <a:pt x="228" y="789"/>
                      <a:pt x="228" y="789"/>
                    </a:cubicBezTo>
                    <a:cubicBezTo>
                      <a:pt x="227" y="789"/>
                      <a:pt x="227" y="789"/>
                      <a:pt x="227" y="789"/>
                    </a:cubicBezTo>
                    <a:cubicBezTo>
                      <a:pt x="227" y="788"/>
                      <a:pt x="227" y="788"/>
                      <a:pt x="227" y="788"/>
                    </a:cubicBezTo>
                    <a:cubicBezTo>
                      <a:pt x="227" y="788"/>
                      <a:pt x="227" y="788"/>
                      <a:pt x="226" y="788"/>
                    </a:cubicBezTo>
                    <a:cubicBezTo>
                      <a:pt x="226" y="787"/>
                      <a:pt x="226" y="787"/>
                      <a:pt x="226" y="787"/>
                    </a:cubicBezTo>
                    <a:cubicBezTo>
                      <a:pt x="226" y="787"/>
                      <a:pt x="226" y="787"/>
                      <a:pt x="226" y="787"/>
                    </a:cubicBezTo>
                    <a:cubicBezTo>
                      <a:pt x="226" y="787"/>
                      <a:pt x="226" y="787"/>
                      <a:pt x="225" y="787"/>
                    </a:cubicBezTo>
                    <a:cubicBezTo>
                      <a:pt x="225" y="787"/>
                      <a:pt x="225" y="787"/>
                      <a:pt x="225" y="787"/>
                    </a:cubicBezTo>
                    <a:cubicBezTo>
                      <a:pt x="225" y="787"/>
                      <a:pt x="225" y="787"/>
                      <a:pt x="225" y="786"/>
                    </a:cubicBezTo>
                    <a:cubicBezTo>
                      <a:pt x="225" y="786"/>
                      <a:pt x="225" y="786"/>
                      <a:pt x="225" y="786"/>
                    </a:cubicBezTo>
                    <a:cubicBezTo>
                      <a:pt x="224" y="786"/>
                      <a:pt x="224" y="786"/>
                      <a:pt x="224" y="786"/>
                    </a:cubicBezTo>
                    <a:cubicBezTo>
                      <a:pt x="224" y="786"/>
                      <a:pt x="224" y="786"/>
                      <a:pt x="224" y="786"/>
                    </a:cubicBezTo>
                    <a:cubicBezTo>
                      <a:pt x="223" y="786"/>
                      <a:pt x="223" y="786"/>
                      <a:pt x="223" y="786"/>
                    </a:cubicBezTo>
                    <a:cubicBezTo>
                      <a:pt x="223" y="785"/>
                      <a:pt x="223" y="785"/>
                      <a:pt x="223" y="785"/>
                    </a:cubicBezTo>
                    <a:cubicBezTo>
                      <a:pt x="223" y="785"/>
                      <a:pt x="223" y="785"/>
                      <a:pt x="223" y="785"/>
                    </a:cubicBezTo>
                    <a:cubicBezTo>
                      <a:pt x="223" y="785"/>
                      <a:pt x="223" y="785"/>
                      <a:pt x="223" y="785"/>
                    </a:cubicBezTo>
                    <a:cubicBezTo>
                      <a:pt x="222" y="784"/>
                      <a:pt x="222" y="784"/>
                      <a:pt x="222" y="784"/>
                    </a:cubicBezTo>
                    <a:cubicBezTo>
                      <a:pt x="222" y="784"/>
                      <a:pt x="222" y="784"/>
                      <a:pt x="222" y="784"/>
                    </a:cubicBezTo>
                    <a:cubicBezTo>
                      <a:pt x="222" y="784"/>
                      <a:pt x="222" y="784"/>
                      <a:pt x="222" y="784"/>
                    </a:cubicBezTo>
                    <a:cubicBezTo>
                      <a:pt x="222" y="784"/>
                      <a:pt x="222" y="784"/>
                      <a:pt x="222" y="784"/>
                    </a:cubicBezTo>
                    <a:cubicBezTo>
                      <a:pt x="221" y="784"/>
                      <a:pt x="221" y="784"/>
                      <a:pt x="221" y="784"/>
                    </a:cubicBezTo>
                    <a:cubicBezTo>
                      <a:pt x="221" y="784"/>
                      <a:pt x="221" y="783"/>
                      <a:pt x="221" y="783"/>
                    </a:cubicBezTo>
                    <a:cubicBezTo>
                      <a:pt x="221" y="783"/>
                      <a:pt x="221" y="783"/>
                      <a:pt x="220" y="783"/>
                    </a:cubicBezTo>
                    <a:cubicBezTo>
                      <a:pt x="220" y="783"/>
                      <a:pt x="220" y="783"/>
                      <a:pt x="220" y="783"/>
                    </a:cubicBezTo>
                    <a:cubicBezTo>
                      <a:pt x="220" y="783"/>
                      <a:pt x="220" y="783"/>
                      <a:pt x="220" y="783"/>
                    </a:cubicBezTo>
                    <a:cubicBezTo>
                      <a:pt x="220" y="783"/>
                      <a:pt x="220" y="783"/>
                      <a:pt x="220" y="783"/>
                    </a:cubicBezTo>
                    <a:cubicBezTo>
                      <a:pt x="219" y="783"/>
                      <a:pt x="219" y="782"/>
                      <a:pt x="219" y="782"/>
                    </a:cubicBezTo>
                    <a:cubicBezTo>
                      <a:pt x="219" y="782"/>
                      <a:pt x="219" y="782"/>
                      <a:pt x="219" y="782"/>
                    </a:cubicBezTo>
                    <a:cubicBezTo>
                      <a:pt x="219" y="782"/>
                      <a:pt x="219" y="782"/>
                      <a:pt x="219" y="782"/>
                    </a:cubicBezTo>
                    <a:cubicBezTo>
                      <a:pt x="218" y="781"/>
                      <a:pt x="218" y="781"/>
                      <a:pt x="218" y="781"/>
                    </a:cubicBezTo>
                    <a:cubicBezTo>
                      <a:pt x="218" y="781"/>
                      <a:pt x="218" y="781"/>
                      <a:pt x="217" y="781"/>
                    </a:cubicBezTo>
                    <a:cubicBezTo>
                      <a:pt x="217" y="781"/>
                      <a:pt x="217" y="781"/>
                      <a:pt x="217" y="781"/>
                    </a:cubicBezTo>
                    <a:cubicBezTo>
                      <a:pt x="217" y="781"/>
                      <a:pt x="217" y="781"/>
                      <a:pt x="217" y="781"/>
                    </a:cubicBezTo>
                    <a:cubicBezTo>
                      <a:pt x="217" y="781"/>
                      <a:pt x="217" y="780"/>
                      <a:pt x="216" y="780"/>
                    </a:cubicBezTo>
                    <a:cubicBezTo>
                      <a:pt x="216" y="780"/>
                      <a:pt x="216" y="780"/>
                      <a:pt x="216" y="780"/>
                    </a:cubicBezTo>
                    <a:cubicBezTo>
                      <a:pt x="216" y="780"/>
                      <a:pt x="216" y="780"/>
                      <a:pt x="216" y="780"/>
                    </a:cubicBezTo>
                    <a:cubicBezTo>
                      <a:pt x="215" y="779"/>
                      <a:pt x="215" y="779"/>
                      <a:pt x="215" y="779"/>
                    </a:cubicBezTo>
                    <a:cubicBezTo>
                      <a:pt x="215" y="779"/>
                      <a:pt x="215" y="779"/>
                      <a:pt x="215" y="779"/>
                    </a:cubicBezTo>
                    <a:cubicBezTo>
                      <a:pt x="214" y="779"/>
                      <a:pt x="214" y="779"/>
                      <a:pt x="214" y="779"/>
                    </a:cubicBezTo>
                    <a:cubicBezTo>
                      <a:pt x="214" y="779"/>
                      <a:pt x="214" y="779"/>
                      <a:pt x="214" y="779"/>
                    </a:cubicBezTo>
                    <a:cubicBezTo>
                      <a:pt x="214" y="779"/>
                      <a:pt x="214" y="778"/>
                      <a:pt x="213" y="778"/>
                    </a:cubicBezTo>
                    <a:cubicBezTo>
                      <a:pt x="213" y="778"/>
                      <a:pt x="213" y="778"/>
                      <a:pt x="213" y="778"/>
                    </a:cubicBezTo>
                    <a:cubicBezTo>
                      <a:pt x="213" y="778"/>
                      <a:pt x="212" y="778"/>
                      <a:pt x="212" y="778"/>
                    </a:cubicBezTo>
                    <a:cubicBezTo>
                      <a:pt x="212" y="778"/>
                      <a:pt x="212" y="778"/>
                      <a:pt x="212" y="778"/>
                    </a:cubicBezTo>
                    <a:cubicBezTo>
                      <a:pt x="212" y="778"/>
                      <a:pt x="212" y="778"/>
                      <a:pt x="211" y="778"/>
                    </a:cubicBezTo>
                    <a:cubicBezTo>
                      <a:pt x="211" y="777"/>
                      <a:pt x="211" y="777"/>
                      <a:pt x="211" y="777"/>
                    </a:cubicBezTo>
                    <a:cubicBezTo>
                      <a:pt x="211" y="777"/>
                      <a:pt x="211" y="777"/>
                      <a:pt x="211" y="777"/>
                    </a:cubicBezTo>
                    <a:cubicBezTo>
                      <a:pt x="202" y="772"/>
                      <a:pt x="199" y="761"/>
                      <a:pt x="204" y="752"/>
                    </a:cubicBezTo>
                    <a:cubicBezTo>
                      <a:pt x="204" y="752"/>
                      <a:pt x="204" y="752"/>
                      <a:pt x="204" y="752"/>
                    </a:cubicBezTo>
                    <a:cubicBezTo>
                      <a:pt x="204" y="752"/>
                      <a:pt x="204" y="752"/>
                      <a:pt x="204" y="752"/>
                    </a:cubicBezTo>
                    <a:cubicBezTo>
                      <a:pt x="204" y="752"/>
                      <a:pt x="204" y="752"/>
                      <a:pt x="204" y="751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05" y="751"/>
                      <a:pt x="205" y="751"/>
                      <a:pt x="205" y="750"/>
                    </a:cubicBezTo>
                    <a:cubicBezTo>
                      <a:pt x="205" y="750"/>
                      <a:pt x="205" y="750"/>
                      <a:pt x="205" y="750"/>
                    </a:cubicBezTo>
                    <a:cubicBezTo>
                      <a:pt x="205" y="750"/>
                      <a:pt x="205" y="750"/>
                      <a:pt x="205" y="750"/>
                    </a:cubicBezTo>
                    <a:cubicBezTo>
                      <a:pt x="205" y="749"/>
                      <a:pt x="205" y="749"/>
                      <a:pt x="205" y="749"/>
                    </a:cubicBezTo>
                    <a:cubicBezTo>
                      <a:pt x="206" y="749"/>
                      <a:pt x="206" y="749"/>
                      <a:pt x="206" y="749"/>
                    </a:cubicBezTo>
                    <a:cubicBezTo>
                      <a:pt x="206" y="749"/>
                      <a:pt x="206" y="749"/>
                      <a:pt x="206" y="749"/>
                    </a:cubicBezTo>
                    <a:cubicBezTo>
                      <a:pt x="206" y="748"/>
                      <a:pt x="206" y="748"/>
                      <a:pt x="206" y="748"/>
                    </a:cubicBezTo>
                    <a:cubicBezTo>
                      <a:pt x="206" y="748"/>
                      <a:pt x="206" y="748"/>
                      <a:pt x="206" y="748"/>
                    </a:cubicBezTo>
                    <a:cubicBezTo>
                      <a:pt x="207" y="748"/>
                      <a:pt x="207" y="748"/>
                      <a:pt x="207" y="748"/>
                    </a:cubicBezTo>
                    <a:cubicBezTo>
                      <a:pt x="207" y="748"/>
                      <a:pt x="207" y="748"/>
                      <a:pt x="207" y="748"/>
                    </a:cubicBezTo>
                    <a:cubicBezTo>
                      <a:pt x="207" y="747"/>
                      <a:pt x="207" y="747"/>
                      <a:pt x="207" y="747"/>
                    </a:cubicBezTo>
                    <a:cubicBezTo>
                      <a:pt x="207" y="747"/>
                      <a:pt x="207" y="747"/>
                      <a:pt x="207" y="747"/>
                    </a:cubicBezTo>
                    <a:cubicBezTo>
                      <a:pt x="207" y="747"/>
                      <a:pt x="207" y="747"/>
                      <a:pt x="207" y="747"/>
                    </a:cubicBezTo>
                    <a:cubicBezTo>
                      <a:pt x="207" y="746"/>
                      <a:pt x="207" y="746"/>
                      <a:pt x="207" y="746"/>
                    </a:cubicBezTo>
                    <a:cubicBezTo>
                      <a:pt x="207" y="746"/>
                      <a:pt x="207" y="746"/>
                      <a:pt x="207" y="746"/>
                    </a:cubicBezTo>
                    <a:cubicBezTo>
                      <a:pt x="208" y="746"/>
                      <a:pt x="208" y="746"/>
                      <a:pt x="208" y="746"/>
                    </a:cubicBezTo>
                    <a:cubicBezTo>
                      <a:pt x="208" y="745"/>
                      <a:pt x="208" y="745"/>
                      <a:pt x="208" y="745"/>
                    </a:cubicBezTo>
                    <a:cubicBezTo>
                      <a:pt x="208" y="745"/>
                      <a:pt x="208" y="745"/>
                      <a:pt x="208" y="745"/>
                    </a:cubicBezTo>
                    <a:cubicBezTo>
                      <a:pt x="208" y="745"/>
                      <a:pt x="208" y="745"/>
                      <a:pt x="208" y="745"/>
                    </a:cubicBezTo>
                    <a:cubicBezTo>
                      <a:pt x="208" y="745"/>
                      <a:pt x="208" y="745"/>
                      <a:pt x="208" y="745"/>
                    </a:cubicBezTo>
                    <a:cubicBezTo>
                      <a:pt x="208" y="744"/>
                      <a:pt x="208" y="744"/>
                      <a:pt x="208" y="744"/>
                    </a:cubicBezTo>
                    <a:cubicBezTo>
                      <a:pt x="208" y="744"/>
                      <a:pt x="208" y="744"/>
                      <a:pt x="209" y="744"/>
                    </a:cubicBezTo>
                    <a:cubicBezTo>
                      <a:pt x="209" y="744"/>
                      <a:pt x="209" y="744"/>
                      <a:pt x="209" y="743"/>
                    </a:cubicBezTo>
                    <a:cubicBezTo>
                      <a:pt x="209" y="743"/>
                      <a:pt x="209" y="743"/>
                      <a:pt x="209" y="743"/>
                    </a:cubicBezTo>
                    <a:cubicBezTo>
                      <a:pt x="209" y="743"/>
                      <a:pt x="209" y="743"/>
                      <a:pt x="209" y="743"/>
                    </a:cubicBezTo>
                    <a:cubicBezTo>
                      <a:pt x="209" y="743"/>
                      <a:pt x="209" y="743"/>
                      <a:pt x="210" y="742"/>
                    </a:cubicBezTo>
                    <a:cubicBezTo>
                      <a:pt x="210" y="742"/>
                      <a:pt x="210" y="742"/>
                      <a:pt x="210" y="742"/>
                    </a:cubicBezTo>
                    <a:cubicBezTo>
                      <a:pt x="210" y="742"/>
                      <a:pt x="210" y="742"/>
                      <a:pt x="210" y="742"/>
                    </a:cubicBezTo>
                    <a:cubicBezTo>
                      <a:pt x="210" y="741"/>
                      <a:pt x="211" y="740"/>
                      <a:pt x="211" y="740"/>
                    </a:cubicBezTo>
                    <a:cubicBezTo>
                      <a:pt x="211" y="740"/>
                      <a:pt x="211" y="740"/>
                      <a:pt x="211" y="739"/>
                    </a:cubicBezTo>
                    <a:cubicBezTo>
                      <a:pt x="211" y="739"/>
                      <a:pt x="211" y="739"/>
                      <a:pt x="211" y="739"/>
                    </a:cubicBezTo>
                    <a:cubicBezTo>
                      <a:pt x="211" y="739"/>
                      <a:pt x="211" y="739"/>
                      <a:pt x="211" y="739"/>
                    </a:cubicBezTo>
                    <a:cubicBezTo>
                      <a:pt x="211" y="739"/>
                      <a:pt x="211" y="739"/>
                      <a:pt x="211" y="738"/>
                    </a:cubicBezTo>
                    <a:cubicBezTo>
                      <a:pt x="211" y="738"/>
                      <a:pt x="211" y="738"/>
                      <a:pt x="212" y="738"/>
                    </a:cubicBezTo>
                    <a:cubicBezTo>
                      <a:pt x="212" y="738"/>
                      <a:pt x="212" y="738"/>
                      <a:pt x="212" y="738"/>
                    </a:cubicBezTo>
                    <a:cubicBezTo>
                      <a:pt x="212" y="737"/>
                      <a:pt x="212" y="737"/>
                      <a:pt x="212" y="737"/>
                    </a:cubicBezTo>
                    <a:cubicBezTo>
                      <a:pt x="212" y="737"/>
                      <a:pt x="212" y="737"/>
                      <a:pt x="212" y="737"/>
                    </a:cubicBezTo>
                    <a:cubicBezTo>
                      <a:pt x="212" y="737"/>
                      <a:pt x="212" y="737"/>
                      <a:pt x="212" y="737"/>
                    </a:cubicBezTo>
                    <a:cubicBezTo>
                      <a:pt x="213" y="737"/>
                      <a:pt x="213" y="737"/>
                      <a:pt x="213" y="736"/>
                    </a:cubicBezTo>
                    <a:cubicBezTo>
                      <a:pt x="213" y="736"/>
                      <a:pt x="213" y="736"/>
                      <a:pt x="213" y="736"/>
                    </a:cubicBezTo>
                    <a:cubicBezTo>
                      <a:pt x="213" y="736"/>
                      <a:pt x="213" y="736"/>
                      <a:pt x="213" y="736"/>
                    </a:cubicBezTo>
                    <a:cubicBezTo>
                      <a:pt x="213" y="736"/>
                      <a:pt x="213" y="736"/>
                      <a:pt x="213" y="735"/>
                    </a:cubicBezTo>
                    <a:cubicBezTo>
                      <a:pt x="213" y="735"/>
                      <a:pt x="213" y="735"/>
                      <a:pt x="213" y="735"/>
                    </a:cubicBezTo>
                    <a:cubicBezTo>
                      <a:pt x="213" y="735"/>
                      <a:pt x="213" y="735"/>
                      <a:pt x="213" y="735"/>
                    </a:cubicBezTo>
                    <a:cubicBezTo>
                      <a:pt x="213" y="734"/>
                      <a:pt x="213" y="734"/>
                      <a:pt x="213" y="734"/>
                    </a:cubicBezTo>
                    <a:cubicBezTo>
                      <a:pt x="219" y="723"/>
                      <a:pt x="223" y="713"/>
                      <a:pt x="225" y="702"/>
                    </a:cubicBezTo>
                    <a:cubicBezTo>
                      <a:pt x="225" y="702"/>
                      <a:pt x="225" y="702"/>
                      <a:pt x="225" y="702"/>
                    </a:cubicBezTo>
                    <a:cubicBezTo>
                      <a:pt x="225" y="701"/>
                      <a:pt x="226" y="701"/>
                      <a:pt x="226" y="701"/>
                    </a:cubicBezTo>
                    <a:cubicBezTo>
                      <a:pt x="226" y="701"/>
                      <a:pt x="226" y="700"/>
                      <a:pt x="226" y="699"/>
                    </a:cubicBezTo>
                    <a:cubicBezTo>
                      <a:pt x="226" y="699"/>
                      <a:pt x="226" y="699"/>
                      <a:pt x="226" y="698"/>
                    </a:cubicBezTo>
                    <a:cubicBezTo>
                      <a:pt x="226" y="698"/>
                      <a:pt x="226" y="698"/>
                      <a:pt x="226" y="698"/>
                    </a:cubicBezTo>
                    <a:cubicBezTo>
                      <a:pt x="226" y="697"/>
                      <a:pt x="226" y="697"/>
                      <a:pt x="226" y="697"/>
                    </a:cubicBezTo>
                    <a:cubicBezTo>
                      <a:pt x="226" y="697"/>
                      <a:pt x="226" y="697"/>
                      <a:pt x="227" y="696"/>
                    </a:cubicBezTo>
                    <a:cubicBezTo>
                      <a:pt x="227" y="696"/>
                      <a:pt x="227" y="696"/>
                      <a:pt x="227" y="696"/>
                    </a:cubicBezTo>
                    <a:cubicBezTo>
                      <a:pt x="227" y="695"/>
                      <a:pt x="227" y="695"/>
                      <a:pt x="227" y="695"/>
                    </a:cubicBezTo>
                    <a:cubicBezTo>
                      <a:pt x="227" y="695"/>
                      <a:pt x="227" y="695"/>
                      <a:pt x="227" y="695"/>
                    </a:cubicBezTo>
                    <a:cubicBezTo>
                      <a:pt x="227" y="695"/>
                      <a:pt x="227" y="694"/>
                      <a:pt x="227" y="694"/>
                    </a:cubicBezTo>
                    <a:cubicBezTo>
                      <a:pt x="227" y="694"/>
                      <a:pt x="227" y="694"/>
                      <a:pt x="227" y="693"/>
                    </a:cubicBezTo>
                    <a:cubicBezTo>
                      <a:pt x="227" y="693"/>
                      <a:pt x="227" y="693"/>
                      <a:pt x="227" y="693"/>
                    </a:cubicBezTo>
                    <a:cubicBezTo>
                      <a:pt x="228" y="693"/>
                      <a:pt x="228" y="692"/>
                      <a:pt x="228" y="692"/>
                    </a:cubicBezTo>
                    <a:cubicBezTo>
                      <a:pt x="228" y="692"/>
                      <a:pt x="228" y="692"/>
                      <a:pt x="228" y="691"/>
                    </a:cubicBezTo>
                    <a:cubicBezTo>
                      <a:pt x="228" y="691"/>
                      <a:pt x="228" y="690"/>
                      <a:pt x="228" y="690"/>
                    </a:cubicBezTo>
                    <a:cubicBezTo>
                      <a:pt x="228" y="690"/>
                      <a:pt x="228" y="690"/>
                      <a:pt x="228" y="689"/>
                    </a:cubicBezTo>
                    <a:cubicBezTo>
                      <a:pt x="228" y="689"/>
                      <a:pt x="228" y="689"/>
                      <a:pt x="228" y="689"/>
                    </a:cubicBezTo>
                    <a:cubicBezTo>
                      <a:pt x="228" y="688"/>
                      <a:pt x="228" y="688"/>
                      <a:pt x="228" y="688"/>
                    </a:cubicBezTo>
                    <a:cubicBezTo>
                      <a:pt x="228" y="687"/>
                      <a:pt x="228" y="687"/>
                      <a:pt x="228" y="687"/>
                    </a:cubicBezTo>
                    <a:cubicBezTo>
                      <a:pt x="228" y="687"/>
                      <a:pt x="228" y="687"/>
                      <a:pt x="228" y="687"/>
                    </a:cubicBezTo>
                    <a:cubicBezTo>
                      <a:pt x="228" y="686"/>
                      <a:pt x="228" y="686"/>
                      <a:pt x="228" y="686"/>
                    </a:cubicBezTo>
                    <a:cubicBezTo>
                      <a:pt x="228" y="686"/>
                      <a:pt x="228" y="686"/>
                      <a:pt x="229" y="686"/>
                    </a:cubicBezTo>
                    <a:cubicBezTo>
                      <a:pt x="229" y="685"/>
                      <a:pt x="229" y="685"/>
                      <a:pt x="229" y="685"/>
                    </a:cubicBezTo>
                    <a:cubicBezTo>
                      <a:pt x="229" y="685"/>
                      <a:pt x="229" y="684"/>
                      <a:pt x="229" y="684"/>
                    </a:cubicBezTo>
                    <a:cubicBezTo>
                      <a:pt x="229" y="684"/>
                      <a:pt x="229" y="683"/>
                      <a:pt x="229" y="683"/>
                    </a:cubicBezTo>
                    <a:cubicBezTo>
                      <a:pt x="229" y="683"/>
                      <a:pt x="229" y="683"/>
                      <a:pt x="229" y="683"/>
                    </a:cubicBezTo>
                    <a:cubicBezTo>
                      <a:pt x="229" y="682"/>
                      <a:pt x="229" y="682"/>
                      <a:pt x="229" y="682"/>
                    </a:cubicBezTo>
                    <a:cubicBezTo>
                      <a:pt x="229" y="682"/>
                      <a:pt x="229" y="682"/>
                      <a:pt x="229" y="681"/>
                    </a:cubicBezTo>
                    <a:cubicBezTo>
                      <a:pt x="229" y="681"/>
                      <a:pt x="229" y="681"/>
                      <a:pt x="229" y="681"/>
                    </a:cubicBezTo>
                    <a:cubicBezTo>
                      <a:pt x="229" y="680"/>
                      <a:pt x="229" y="680"/>
                      <a:pt x="229" y="680"/>
                    </a:cubicBezTo>
                    <a:cubicBezTo>
                      <a:pt x="229" y="680"/>
                      <a:pt x="229" y="679"/>
                      <a:pt x="229" y="679"/>
                    </a:cubicBezTo>
                    <a:cubicBezTo>
                      <a:pt x="229" y="679"/>
                      <a:pt x="229" y="679"/>
                      <a:pt x="229" y="679"/>
                    </a:cubicBezTo>
                    <a:cubicBezTo>
                      <a:pt x="229" y="679"/>
                      <a:pt x="229" y="678"/>
                      <a:pt x="229" y="678"/>
                    </a:cubicBezTo>
                    <a:cubicBezTo>
                      <a:pt x="229" y="678"/>
                      <a:pt x="229" y="678"/>
                      <a:pt x="229" y="678"/>
                    </a:cubicBezTo>
                    <a:cubicBezTo>
                      <a:pt x="229" y="677"/>
                      <a:pt x="230" y="677"/>
                      <a:pt x="230" y="677"/>
                    </a:cubicBezTo>
                    <a:cubicBezTo>
                      <a:pt x="230" y="677"/>
                      <a:pt x="230" y="677"/>
                      <a:pt x="230" y="677"/>
                    </a:cubicBezTo>
                    <a:cubicBezTo>
                      <a:pt x="230" y="676"/>
                      <a:pt x="230" y="676"/>
                      <a:pt x="230" y="676"/>
                    </a:cubicBezTo>
                    <a:cubicBezTo>
                      <a:pt x="230" y="676"/>
                      <a:pt x="230" y="676"/>
                      <a:pt x="230" y="675"/>
                    </a:cubicBezTo>
                    <a:cubicBezTo>
                      <a:pt x="230" y="675"/>
                      <a:pt x="230" y="675"/>
                      <a:pt x="230" y="675"/>
                    </a:cubicBezTo>
                    <a:cubicBezTo>
                      <a:pt x="230" y="675"/>
                      <a:pt x="230" y="675"/>
                      <a:pt x="230" y="674"/>
                    </a:cubicBezTo>
                    <a:cubicBezTo>
                      <a:pt x="230" y="674"/>
                      <a:pt x="230" y="674"/>
                      <a:pt x="230" y="674"/>
                    </a:cubicBezTo>
                    <a:cubicBezTo>
                      <a:pt x="230" y="674"/>
                      <a:pt x="230" y="673"/>
                      <a:pt x="230" y="673"/>
                    </a:cubicBezTo>
                    <a:cubicBezTo>
                      <a:pt x="230" y="673"/>
                      <a:pt x="230" y="672"/>
                      <a:pt x="230" y="672"/>
                    </a:cubicBezTo>
                    <a:cubicBezTo>
                      <a:pt x="230" y="672"/>
                      <a:pt x="230" y="672"/>
                      <a:pt x="230" y="671"/>
                    </a:cubicBezTo>
                    <a:cubicBezTo>
                      <a:pt x="230" y="671"/>
                      <a:pt x="230" y="670"/>
                      <a:pt x="230" y="670"/>
                    </a:cubicBezTo>
                    <a:cubicBezTo>
                      <a:pt x="230" y="670"/>
                      <a:pt x="230" y="670"/>
                      <a:pt x="230" y="669"/>
                    </a:cubicBezTo>
                    <a:cubicBezTo>
                      <a:pt x="230" y="669"/>
                      <a:pt x="230" y="669"/>
                      <a:pt x="230" y="669"/>
                    </a:cubicBezTo>
                    <a:cubicBezTo>
                      <a:pt x="230" y="668"/>
                      <a:pt x="230" y="668"/>
                      <a:pt x="230" y="668"/>
                    </a:cubicBezTo>
                    <a:cubicBezTo>
                      <a:pt x="230" y="668"/>
                      <a:pt x="230" y="668"/>
                      <a:pt x="230" y="668"/>
                    </a:cubicBezTo>
                    <a:cubicBezTo>
                      <a:pt x="230" y="668"/>
                      <a:pt x="230" y="667"/>
                      <a:pt x="230" y="667"/>
                    </a:cubicBezTo>
                    <a:cubicBezTo>
                      <a:pt x="230" y="667"/>
                      <a:pt x="230" y="667"/>
                      <a:pt x="230" y="667"/>
                    </a:cubicBezTo>
                    <a:cubicBezTo>
                      <a:pt x="230" y="666"/>
                      <a:pt x="230" y="666"/>
                      <a:pt x="230" y="666"/>
                    </a:cubicBezTo>
                    <a:cubicBezTo>
                      <a:pt x="230" y="666"/>
                      <a:pt x="230" y="666"/>
                      <a:pt x="230" y="665"/>
                    </a:cubicBezTo>
                    <a:cubicBezTo>
                      <a:pt x="230" y="665"/>
                      <a:pt x="229" y="665"/>
                      <a:pt x="229" y="665"/>
                    </a:cubicBezTo>
                    <a:cubicBezTo>
                      <a:pt x="229" y="664"/>
                      <a:pt x="229" y="664"/>
                      <a:pt x="229" y="664"/>
                    </a:cubicBezTo>
                    <a:cubicBezTo>
                      <a:pt x="229" y="663"/>
                      <a:pt x="229" y="663"/>
                      <a:pt x="229" y="663"/>
                    </a:cubicBezTo>
                    <a:cubicBezTo>
                      <a:pt x="229" y="663"/>
                      <a:pt x="229" y="662"/>
                      <a:pt x="229" y="662"/>
                    </a:cubicBezTo>
                    <a:cubicBezTo>
                      <a:pt x="229" y="662"/>
                      <a:pt x="229" y="662"/>
                      <a:pt x="229" y="662"/>
                    </a:cubicBezTo>
                    <a:cubicBezTo>
                      <a:pt x="229" y="662"/>
                      <a:pt x="229" y="662"/>
                      <a:pt x="229" y="661"/>
                    </a:cubicBezTo>
                    <a:cubicBezTo>
                      <a:pt x="229" y="661"/>
                      <a:pt x="229" y="661"/>
                      <a:pt x="229" y="661"/>
                    </a:cubicBezTo>
                    <a:cubicBezTo>
                      <a:pt x="229" y="660"/>
                      <a:pt x="229" y="660"/>
                      <a:pt x="229" y="660"/>
                    </a:cubicBezTo>
                    <a:cubicBezTo>
                      <a:pt x="229" y="660"/>
                      <a:pt x="229" y="660"/>
                      <a:pt x="229" y="660"/>
                    </a:cubicBezTo>
                    <a:cubicBezTo>
                      <a:pt x="229" y="659"/>
                      <a:pt x="229" y="659"/>
                      <a:pt x="229" y="659"/>
                    </a:cubicBezTo>
                    <a:cubicBezTo>
                      <a:pt x="229" y="659"/>
                      <a:pt x="229" y="659"/>
                      <a:pt x="229" y="659"/>
                    </a:cubicBezTo>
                    <a:cubicBezTo>
                      <a:pt x="229" y="659"/>
                      <a:pt x="229" y="658"/>
                      <a:pt x="229" y="658"/>
                    </a:cubicBezTo>
                    <a:cubicBezTo>
                      <a:pt x="229" y="657"/>
                      <a:pt x="228" y="657"/>
                      <a:pt x="228" y="656"/>
                    </a:cubicBezTo>
                    <a:cubicBezTo>
                      <a:pt x="228" y="656"/>
                      <a:pt x="228" y="656"/>
                      <a:pt x="228" y="656"/>
                    </a:cubicBezTo>
                    <a:cubicBezTo>
                      <a:pt x="228" y="655"/>
                      <a:pt x="228" y="655"/>
                      <a:pt x="228" y="655"/>
                    </a:cubicBezTo>
                    <a:cubicBezTo>
                      <a:pt x="228" y="654"/>
                      <a:pt x="228" y="654"/>
                      <a:pt x="228" y="653"/>
                    </a:cubicBezTo>
                    <a:cubicBezTo>
                      <a:pt x="228" y="653"/>
                      <a:pt x="228" y="653"/>
                      <a:pt x="228" y="653"/>
                    </a:cubicBezTo>
                    <a:cubicBezTo>
                      <a:pt x="228" y="653"/>
                      <a:pt x="228" y="653"/>
                      <a:pt x="228" y="652"/>
                    </a:cubicBezTo>
                    <a:cubicBezTo>
                      <a:pt x="228" y="652"/>
                      <a:pt x="228" y="652"/>
                      <a:pt x="228" y="652"/>
                    </a:cubicBezTo>
                    <a:cubicBezTo>
                      <a:pt x="228" y="651"/>
                      <a:pt x="228" y="651"/>
                      <a:pt x="228" y="651"/>
                    </a:cubicBezTo>
                    <a:cubicBezTo>
                      <a:pt x="228" y="651"/>
                      <a:pt x="228" y="651"/>
                      <a:pt x="228" y="651"/>
                    </a:cubicBezTo>
                    <a:cubicBezTo>
                      <a:pt x="228" y="651"/>
                      <a:pt x="228" y="650"/>
                      <a:pt x="227" y="650"/>
                    </a:cubicBezTo>
                    <a:cubicBezTo>
                      <a:pt x="227" y="650"/>
                      <a:pt x="227" y="650"/>
                      <a:pt x="227" y="650"/>
                    </a:cubicBezTo>
                    <a:cubicBezTo>
                      <a:pt x="227" y="650"/>
                      <a:pt x="227" y="649"/>
                      <a:pt x="227" y="649"/>
                    </a:cubicBezTo>
                    <a:cubicBezTo>
                      <a:pt x="227" y="649"/>
                      <a:pt x="227" y="649"/>
                      <a:pt x="227" y="649"/>
                    </a:cubicBezTo>
                    <a:cubicBezTo>
                      <a:pt x="227" y="648"/>
                      <a:pt x="227" y="648"/>
                      <a:pt x="227" y="648"/>
                    </a:cubicBezTo>
                    <a:cubicBezTo>
                      <a:pt x="227" y="648"/>
                      <a:pt x="227" y="648"/>
                      <a:pt x="227" y="647"/>
                    </a:cubicBezTo>
                    <a:cubicBezTo>
                      <a:pt x="226" y="647"/>
                      <a:pt x="226" y="646"/>
                      <a:pt x="226" y="646"/>
                    </a:cubicBezTo>
                    <a:cubicBezTo>
                      <a:pt x="226" y="646"/>
                      <a:pt x="226" y="646"/>
                      <a:pt x="226" y="646"/>
                    </a:cubicBezTo>
                    <a:cubicBezTo>
                      <a:pt x="226" y="646"/>
                      <a:pt x="226" y="645"/>
                      <a:pt x="226" y="645"/>
                    </a:cubicBezTo>
                    <a:cubicBezTo>
                      <a:pt x="226" y="645"/>
                      <a:pt x="226" y="645"/>
                      <a:pt x="226" y="645"/>
                    </a:cubicBezTo>
                    <a:cubicBezTo>
                      <a:pt x="226" y="644"/>
                      <a:pt x="226" y="644"/>
                      <a:pt x="226" y="644"/>
                    </a:cubicBezTo>
                    <a:cubicBezTo>
                      <a:pt x="226" y="644"/>
                      <a:pt x="226" y="644"/>
                      <a:pt x="226" y="643"/>
                    </a:cubicBezTo>
                    <a:cubicBezTo>
                      <a:pt x="226" y="643"/>
                      <a:pt x="226" y="643"/>
                      <a:pt x="226" y="643"/>
                    </a:cubicBezTo>
                    <a:cubicBezTo>
                      <a:pt x="225" y="643"/>
                      <a:pt x="225" y="642"/>
                      <a:pt x="225" y="642"/>
                    </a:cubicBezTo>
                    <a:cubicBezTo>
                      <a:pt x="225" y="642"/>
                      <a:pt x="225" y="641"/>
                      <a:pt x="225" y="641"/>
                    </a:cubicBezTo>
                    <a:cubicBezTo>
                      <a:pt x="225" y="641"/>
                      <a:pt x="225" y="641"/>
                      <a:pt x="225" y="640"/>
                    </a:cubicBezTo>
                    <a:cubicBezTo>
                      <a:pt x="225" y="640"/>
                      <a:pt x="225" y="640"/>
                      <a:pt x="225" y="640"/>
                    </a:cubicBezTo>
                    <a:cubicBezTo>
                      <a:pt x="225" y="640"/>
                      <a:pt x="225" y="640"/>
                      <a:pt x="225" y="640"/>
                    </a:cubicBezTo>
                    <a:cubicBezTo>
                      <a:pt x="225" y="639"/>
                      <a:pt x="225" y="639"/>
                      <a:pt x="224" y="639"/>
                    </a:cubicBezTo>
                    <a:cubicBezTo>
                      <a:pt x="224" y="639"/>
                      <a:pt x="224" y="639"/>
                      <a:pt x="224" y="639"/>
                    </a:cubicBezTo>
                    <a:cubicBezTo>
                      <a:pt x="224" y="638"/>
                      <a:pt x="224" y="638"/>
                      <a:pt x="224" y="638"/>
                    </a:cubicBezTo>
                    <a:cubicBezTo>
                      <a:pt x="224" y="638"/>
                      <a:pt x="224" y="638"/>
                      <a:pt x="224" y="637"/>
                    </a:cubicBezTo>
                    <a:cubicBezTo>
                      <a:pt x="224" y="637"/>
                      <a:pt x="223" y="636"/>
                      <a:pt x="223" y="636"/>
                    </a:cubicBezTo>
                    <a:cubicBezTo>
                      <a:pt x="223" y="636"/>
                      <a:pt x="223" y="636"/>
                      <a:pt x="223" y="636"/>
                    </a:cubicBezTo>
                    <a:cubicBezTo>
                      <a:pt x="223" y="635"/>
                      <a:pt x="223" y="635"/>
                      <a:pt x="223" y="634"/>
                    </a:cubicBezTo>
                    <a:cubicBezTo>
                      <a:pt x="223" y="634"/>
                      <a:pt x="223" y="634"/>
                      <a:pt x="222" y="634"/>
                    </a:cubicBezTo>
                    <a:cubicBezTo>
                      <a:pt x="222" y="633"/>
                      <a:pt x="222" y="633"/>
                      <a:pt x="222" y="633"/>
                    </a:cubicBezTo>
                    <a:cubicBezTo>
                      <a:pt x="222" y="633"/>
                      <a:pt x="222" y="632"/>
                      <a:pt x="222" y="632"/>
                    </a:cubicBezTo>
                    <a:cubicBezTo>
                      <a:pt x="222" y="632"/>
                      <a:pt x="222" y="632"/>
                      <a:pt x="222" y="632"/>
                    </a:cubicBezTo>
                    <a:cubicBezTo>
                      <a:pt x="222" y="631"/>
                      <a:pt x="222" y="631"/>
                      <a:pt x="222" y="631"/>
                    </a:cubicBezTo>
                    <a:cubicBezTo>
                      <a:pt x="222" y="631"/>
                      <a:pt x="221" y="631"/>
                      <a:pt x="221" y="631"/>
                    </a:cubicBezTo>
                    <a:cubicBezTo>
                      <a:pt x="221" y="630"/>
                      <a:pt x="221" y="630"/>
                      <a:pt x="221" y="630"/>
                    </a:cubicBezTo>
                    <a:cubicBezTo>
                      <a:pt x="221" y="630"/>
                      <a:pt x="221" y="630"/>
                      <a:pt x="221" y="630"/>
                    </a:cubicBezTo>
                    <a:cubicBezTo>
                      <a:pt x="221" y="630"/>
                      <a:pt x="221" y="629"/>
                      <a:pt x="220" y="629"/>
                    </a:cubicBezTo>
                    <a:cubicBezTo>
                      <a:pt x="220" y="629"/>
                      <a:pt x="220" y="629"/>
                      <a:pt x="220" y="629"/>
                    </a:cubicBezTo>
                    <a:cubicBezTo>
                      <a:pt x="220" y="628"/>
                      <a:pt x="220" y="628"/>
                      <a:pt x="220" y="628"/>
                    </a:cubicBezTo>
                    <a:cubicBezTo>
                      <a:pt x="220" y="628"/>
                      <a:pt x="220" y="628"/>
                      <a:pt x="220" y="628"/>
                    </a:cubicBezTo>
                    <a:cubicBezTo>
                      <a:pt x="220" y="628"/>
                      <a:pt x="220" y="628"/>
                      <a:pt x="220" y="627"/>
                    </a:cubicBezTo>
                    <a:cubicBezTo>
                      <a:pt x="220" y="627"/>
                      <a:pt x="220" y="627"/>
                      <a:pt x="220" y="627"/>
                    </a:cubicBezTo>
                    <a:cubicBezTo>
                      <a:pt x="219" y="627"/>
                      <a:pt x="219" y="627"/>
                      <a:pt x="219" y="626"/>
                    </a:cubicBezTo>
                    <a:cubicBezTo>
                      <a:pt x="219" y="626"/>
                      <a:pt x="219" y="625"/>
                      <a:pt x="219" y="625"/>
                    </a:cubicBezTo>
                    <a:cubicBezTo>
                      <a:pt x="219" y="625"/>
                      <a:pt x="219" y="625"/>
                      <a:pt x="219" y="625"/>
                    </a:cubicBezTo>
                    <a:cubicBezTo>
                      <a:pt x="219" y="624"/>
                      <a:pt x="218" y="624"/>
                      <a:pt x="218" y="624"/>
                    </a:cubicBezTo>
                    <a:cubicBezTo>
                      <a:pt x="218" y="624"/>
                      <a:pt x="218" y="624"/>
                      <a:pt x="218" y="623"/>
                    </a:cubicBezTo>
                    <a:cubicBezTo>
                      <a:pt x="217" y="622"/>
                      <a:pt x="217" y="621"/>
                      <a:pt x="216" y="621"/>
                    </a:cubicBezTo>
                    <a:cubicBezTo>
                      <a:pt x="216" y="620"/>
                      <a:pt x="216" y="620"/>
                      <a:pt x="216" y="620"/>
                    </a:cubicBezTo>
                    <a:cubicBezTo>
                      <a:pt x="216" y="620"/>
                      <a:pt x="216" y="620"/>
                      <a:pt x="216" y="619"/>
                    </a:cubicBezTo>
                    <a:cubicBezTo>
                      <a:pt x="216" y="619"/>
                      <a:pt x="216" y="619"/>
                      <a:pt x="216" y="619"/>
                    </a:cubicBezTo>
                    <a:cubicBezTo>
                      <a:pt x="216" y="619"/>
                      <a:pt x="216" y="619"/>
                      <a:pt x="216" y="619"/>
                    </a:cubicBezTo>
                    <a:cubicBezTo>
                      <a:pt x="215" y="619"/>
                      <a:pt x="215" y="618"/>
                      <a:pt x="215" y="618"/>
                    </a:cubicBezTo>
                    <a:cubicBezTo>
                      <a:pt x="215" y="618"/>
                      <a:pt x="215" y="618"/>
                      <a:pt x="214" y="617"/>
                    </a:cubicBezTo>
                    <a:cubicBezTo>
                      <a:pt x="214" y="617"/>
                      <a:pt x="214" y="617"/>
                      <a:pt x="214" y="616"/>
                    </a:cubicBezTo>
                    <a:cubicBezTo>
                      <a:pt x="214" y="616"/>
                      <a:pt x="214" y="616"/>
                      <a:pt x="213" y="615"/>
                    </a:cubicBezTo>
                    <a:cubicBezTo>
                      <a:pt x="213" y="615"/>
                      <a:pt x="213" y="615"/>
                      <a:pt x="213" y="615"/>
                    </a:cubicBezTo>
                    <a:cubicBezTo>
                      <a:pt x="213" y="615"/>
                      <a:pt x="213" y="615"/>
                      <a:pt x="213" y="615"/>
                    </a:cubicBezTo>
                    <a:cubicBezTo>
                      <a:pt x="213" y="614"/>
                      <a:pt x="213" y="614"/>
                      <a:pt x="212" y="614"/>
                    </a:cubicBezTo>
                    <a:cubicBezTo>
                      <a:pt x="212" y="613"/>
                      <a:pt x="212" y="613"/>
                      <a:pt x="212" y="613"/>
                    </a:cubicBezTo>
                    <a:cubicBezTo>
                      <a:pt x="212" y="613"/>
                      <a:pt x="211" y="613"/>
                      <a:pt x="211" y="612"/>
                    </a:cubicBezTo>
                    <a:cubicBezTo>
                      <a:pt x="211" y="612"/>
                      <a:pt x="211" y="612"/>
                      <a:pt x="211" y="612"/>
                    </a:cubicBezTo>
                    <a:cubicBezTo>
                      <a:pt x="211" y="611"/>
                      <a:pt x="211" y="611"/>
                      <a:pt x="211" y="611"/>
                    </a:cubicBezTo>
                    <a:cubicBezTo>
                      <a:pt x="211" y="611"/>
                      <a:pt x="211" y="611"/>
                      <a:pt x="210" y="611"/>
                    </a:cubicBezTo>
                    <a:cubicBezTo>
                      <a:pt x="210" y="610"/>
                      <a:pt x="210" y="610"/>
                      <a:pt x="210" y="610"/>
                    </a:cubicBezTo>
                    <a:cubicBezTo>
                      <a:pt x="210" y="610"/>
                      <a:pt x="210" y="610"/>
                      <a:pt x="210" y="610"/>
                    </a:cubicBezTo>
                    <a:cubicBezTo>
                      <a:pt x="210" y="609"/>
                      <a:pt x="210" y="609"/>
                      <a:pt x="210" y="609"/>
                    </a:cubicBezTo>
                    <a:cubicBezTo>
                      <a:pt x="209" y="609"/>
                      <a:pt x="209" y="609"/>
                      <a:pt x="209" y="609"/>
                    </a:cubicBezTo>
                    <a:cubicBezTo>
                      <a:pt x="209" y="609"/>
                      <a:pt x="209" y="609"/>
                      <a:pt x="209" y="608"/>
                    </a:cubicBezTo>
                    <a:cubicBezTo>
                      <a:pt x="209" y="608"/>
                      <a:pt x="208" y="608"/>
                      <a:pt x="208" y="608"/>
                    </a:cubicBezTo>
                    <a:cubicBezTo>
                      <a:pt x="208" y="607"/>
                      <a:pt x="208" y="607"/>
                      <a:pt x="208" y="607"/>
                    </a:cubicBezTo>
                    <a:cubicBezTo>
                      <a:pt x="208" y="607"/>
                      <a:pt x="208" y="607"/>
                      <a:pt x="208" y="607"/>
                    </a:cubicBezTo>
                    <a:cubicBezTo>
                      <a:pt x="208" y="607"/>
                      <a:pt x="208" y="607"/>
                      <a:pt x="207" y="607"/>
                    </a:cubicBezTo>
                    <a:cubicBezTo>
                      <a:pt x="207" y="606"/>
                      <a:pt x="207" y="606"/>
                      <a:pt x="207" y="606"/>
                    </a:cubicBezTo>
                    <a:cubicBezTo>
                      <a:pt x="207" y="606"/>
                      <a:pt x="207" y="606"/>
                      <a:pt x="207" y="606"/>
                    </a:cubicBezTo>
                    <a:cubicBezTo>
                      <a:pt x="207" y="606"/>
                      <a:pt x="207" y="605"/>
                      <a:pt x="207" y="605"/>
                    </a:cubicBezTo>
                    <a:cubicBezTo>
                      <a:pt x="206" y="605"/>
                      <a:pt x="206" y="605"/>
                      <a:pt x="206" y="604"/>
                    </a:cubicBezTo>
                    <a:cubicBezTo>
                      <a:pt x="205" y="604"/>
                      <a:pt x="205" y="603"/>
                      <a:pt x="205" y="603"/>
                    </a:cubicBezTo>
                    <a:cubicBezTo>
                      <a:pt x="205" y="603"/>
                      <a:pt x="204" y="603"/>
                      <a:pt x="204" y="602"/>
                    </a:cubicBezTo>
                    <a:cubicBezTo>
                      <a:pt x="204" y="602"/>
                      <a:pt x="204" y="602"/>
                      <a:pt x="204" y="602"/>
                    </a:cubicBezTo>
                    <a:cubicBezTo>
                      <a:pt x="204" y="601"/>
                      <a:pt x="204" y="601"/>
                      <a:pt x="204" y="601"/>
                    </a:cubicBezTo>
                    <a:cubicBezTo>
                      <a:pt x="203" y="601"/>
                      <a:pt x="203" y="601"/>
                      <a:pt x="203" y="601"/>
                    </a:cubicBezTo>
                    <a:cubicBezTo>
                      <a:pt x="203" y="601"/>
                      <a:pt x="203" y="601"/>
                      <a:pt x="203" y="600"/>
                    </a:cubicBezTo>
                    <a:cubicBezTo>
                      <a:pt x="203" y="600"/>
                      <a:pt x="203" y="600"/>
                      <a:pt x="202" y="600"/>
                    </a:cubicBezTo>
                    <a:cubicBezTo>
                      <a:pt x="196" y="592"/>
                      <a:pt x="187" y="583"/>
                      <a:pt x="178" y="575"/>
                    </a:cubicBezTo>
                    <a:cubicBezTo>
                      <a:pt x="177" y="575"/>
                      <a:pt x="177" y="575"/>
                      <a:pt x="177" y="575"/>
                    </a:cubicBezTo>
                    <a:cubicBezTo>
                      <a:pt x="177" y="575"/>
                      <a:pt x="177" y="575"/>
                      <a:pt x="177" y="575"/>
                    </a:cubicBezTo>
                    <a:cubicBezTo>
                      <a:pt x="177" y="574"/>
                      <a:pt x="177" y="574"/>
                      <a:pt x="177" y="574"/>
                    </a:cubicBezTo>
                    <a:cubicBezTo>
                      <a:pt x="177" y="574"/>
                      <a:pt x="177" y="574"/>
                      <a:pt x="177" y="574"/>
                    </a:cubicBezTo>
                    <a:cubicBezTo>
                      <a:pt x="177" y="574"/>
                      <a:pt x="177" y="574"/>
                      <a:pt x="176" y="574"/>
                    </a:cubicBezTo>
                    <a:cubicBezTo>
                      <a:pt x="176" y="574"/>
                      <a:pt x="176" y="574"/>
                      <a:pt x="176" y="574"/>
                    </a:cubicBezTo>
                    <a:cubicBezTo>
                      <a:pt x="175" y="573"/>
                      <a:pt x="175" y="573"/>
                      <a:pt x="175" y="573"/>
                    </a:cubicBezTo>
                    <a:cubicBezTo>
                      <a:pt x="175" y="573"/>
                      <a:pt x="175" y="573"/>
                      <a:pt x="175" y="573"/>
                    </a:cubicBezTo>
                    <a:cubicBezTo>
                      <a:pt x="175" y="573"/>
                      <a:pt x="175" y="573"/>
                      <a:pt x="175" y="573"/>
                    </a:cubicBezTo>
                    <a:cubicBezTo>
                      <a:pt x="175" y="573"/>
                      <a:pt x="175" y="573"/>
                      <a:pt x="175" y="572"/>
                    </a:cubicBezTo>
                    <a:cubicBezTo>
                      <a:pt x="174" y="572"/>
                      <a:pt x="174" y="572"/>
                      <a:pt x="174" y="572"/>
                    </a:cubicBezTo>
                    <a:cubicBezTo>
                      <a:pt x="174" y="572"/>
                      <a:pt x="174" y="572"/>
                      <a:pt x="174" y="572"/>
                    </a:cubicBezTo>
                    <a:cubicBezTo>
                      <a:pt x="174" y="572"/>
                      <a:pt x="174" y="572"/>
                      <a:pt x="174" y="572"/>
                    </a:cubicBezTo>
                    <a:cubicBezTo>
                      <a:pt x="174" y="572"/>
                      <a:pt x="174" y="572"/>
                      <a:pt x="174" y="572"/>
                    </a:cubicBezTo>
                    <a:cubicBezTo>
                      <a:pt x="173" y="572"/>
                      <a:pt x="173" y="571"/>
                      <a:pt x="173" y="571"/>
                    </a:cubicBezTo>
                    <a:cubicBezTo>
                      <a:pt x="173" y="571"/>
                      <a:pt x="173" y="571"/>
                      <a:pt x="173" y="571"/>
                    </a:cubicBezTo>
                    <a:cubicBezTo>
                      <a:pt x="173" y="571"/>
                      <a:pt x="173" y="571"/>
                      <a:pt x="173" y="571"/>
                    </a:cubicBezTo>
                    <a:cubicBezTo>
                      <a:pt x="172" y="571"/>
                      <a:pt x="172" y="571"/>
                      <a:pt x="172" y="571"/>
                    </a:cubicBezTo>
                    <a:cubicBezTo>
                      <a:pt x="172" y="571"/>
                      <a:pt x="172" y="571"/>
                      <a:pt x="172" y="571"/>
                    </a:cubicBezTo>
                    <a:cubicBezTo>
                      <a:pt x="172" y="570"/>
                      <a:pt x="171" y="570"/>
                      <a:pt x="171" y="570"/>
                    </a:cubicBezTo>
                    <a:cubicBezTo>
                      <a:pt x="171" y="570"/>
                      <a:pt x="171" y="570"/>
                      <a:pt x="171" y="570"/>
                    </a:cubicBezTo>
                    <a:cubicBezTo>
                      <a:pt x="171" y="569"/>
                      <a:pt x="171" y="569"/>
                      <a:pt x="170" y="569"/>
                    </a:cubicBezTo>
                    <a:cubicBezTo>
                      <a:pt x="170" y="569"/>
                      <a:pt x="170" y="569"/>
                      <a:pt x="170" y="569"/>
                    </a:cubicBezTo>
                    <a:cubicBezTo>
                      <a:pt x="170" y="569"/>
                      <a:pt x="170" y="569"/>
                      <a:pt x="169" y="569"/>
                    </a:cubicBezTo>
                    <a:cubicBezTo>
                      <a:pt x="169" y="568"/>
                      <a:pt x="169" y="568"/>
                      <a:pt x="169" y="568"/>
                    </a:cubicBezTo>
                    <a:cubicBezTo>
                      <a:pt x="169" y="568"/>
                      <a:pt x="169" y="568"/>
                      <a:pt x="169" y="568"/>
                    </a:cubicBezTo>
                    <a:cubicBezTo>
                      <a:pt x="168" y="568"/>
                      <a:pt x="168" y="568"/>
                      <a:pt x="168" y="568"/>
                    </a:cubicBezTo>
                    <a:cubicBezTo>
                      <a:pt x="168" y="568"/>
                      <a:pt x="168" y="568"/>
                      <a:pt x="168" y="568"/>
                    </a:cubicBezTo>
                    <a:cubicBezTo>
                      <a:pt x="168" y="568"/>
                      <a:pt x="168" y="568"/>
                      <a:pt x="168" y="567"/>
                    </a:cubicBezTo>
                    <a:cubicBezTo>
                      <a:pt x="168" y="567"/>
                      <a:pt x="168" y="567"/>
                      <a:pt x="168" y="567"/>
                    </a:cubicBezTo>
                    <a:cubicBezTo>
                      <a:pt x="168" y="567"/>
                      <a:pt x="167" y="567"/>
                      <a:pt x="167" y="567"/>
                    </a:cubicBezTo>
                    <a:cubicBezTo>
                      <a:pt x="167" y="567"/>
                      <a:pt x="167" y="567"/>
                      <a:pt x="167" y="567"/>
                    </a:cubicBezTo>
                    <a:cubicBezTo>
                      <a:pt x="167" y="566"/>
                      <a:pt x="167" y="566"/>
                      <a:pt x="167" y="566"/>
                    </a:cubicBezTo>
                    <a:cubicBezTo>
                      <a:pt x="166" y="566"/>
                      <a:pt x="166" y="566"/>
                      <a:pt x="166" y="566"/>
                    </a:cubicBezTo>
                    <a:cubicBezTo>
                      <a:pt x="166" y="566"/>
                      <a:pt x="166" y="566"/>
                      <a:pt x="166" y="566"/>
                    </a:cubicBezTo>
                    <a:cubicBezTo>
                      <a:pt x="166" y="566"/>
                      <a:pt x="166" y="566"/>
                      <a:pt x="166" y="566"/>
                    </a:cubicBezTo>
                    <a:cubicBezTo>
                      <a:pt x="166" y="566"/>
                      <a:pt x="166" y="566"/>
                      <a:pt x="166" y="566"/>
                    </a:cubicBezTo>
                    <a:cubicBezTo>
                      <a:pt x="166" y="566"/>
                      <a:pt x="166" y="566"/>
                      <a:pt x="166" y="566"/>
                    </a:cubicBezTo>
                    <a:cubicBezTo>
                      <a:pt x="166" y="566"/>
                      <a:pt x="166" y="566"/>
                      <a:pt x="165" y="565"/>
                    </a:cubicBezTo>
                    <a:cubicBezTo>
                      <a:pt x="165" y="565"/>
                      <a:pt x="165" y="565"/>
                      <a:pt x="165" y="565"/>
                    </a:cubicBezTo>
                    <a:cubicBezTo>
                      <a:pt x="165" y="565"/>
                      <a:pt x="165" y="565"/>
                      <a:pt x="165" y="565"/>
                    </a:cubicBezTo>
                    <a:cubicBezTo>
                      <a:pt x="165" y="565"/>
                      <a:pt x="165" y="565"/>
                      <a:pt x="164" y="565"/>
                    </a:cubicBezTo>
                    <a:cubicBezTo>
                      <a:pt x="164" y="565"/>
                      <a:pt x="164" y="564"/>
                      <a:pt x="164" y="564"/>
                    </a:cubicBezTo>
                    <a:cubicBezTo>
                      <a:pt x="163" y="564"/>
                      <a:pt x="163" y="564"/>
                      <a:pt x="163" y="564"/>
                    </a:cubicBezTo>
                    <a:cubicBezTo>
                      <a:pt x="163" y="564"/>
                      <a:pt x="163" y="564"/>
                      <a:pt x="163" y="564"/>
                    </a:cubicBezTo>
                    <a:cubicBezTo>
                      <a:pt x="163" y="564"/>
                      <a:pt x="163" y="564"/>
                      <a:pt x="163" y="564"/>
                    </a:cubicBezTo>
                    <a:cubicBezTo>
                      <a:pt x="163" y="563"/>
                      <a:pt x="163" y="563"/>
                      <a:pt x="163" y="563"/>
                    </a:cubicBezTo>
                    <a:cubicBezTo>
                      <a:pt x="163" y="563"/>
                      <a:pt x="163" y="563"/>
                      <a:pt x="162" y="563"/>
                    </a:cubicBezTo>
                    <a:cubicBezTo>
                      <a:pt x="162" y="563"/>
                      <a:pt x="162" y="563"/>
                      <a:pt x="162" y="563"/>
                    </a:cubicBezTo>
                    <a:cubicBezTo>
                      <a:pt x="162" y="563"/>
                      <a:pt x="162" y="563"/>
                      <a:pt x="162" y="563"/>
                    </a:cubicBezTo>
                    <a:cubicBezTo>
                      <a:pt x="162" y="563"/>
                      <a:pt x="162" y="563"/>
                      <a:pt x="162" y="563"/>
                    </a:cubicBezTo>
                    <a:cubicBezTo>
                      <a:pt x="162" y="563"/>
                      <a:pt x="162" y="563"/>
                      <a:pt x="161" y="563"/>
                    </a:cubicBezTo>
                    <a:cubicBezTo>
                      <a:pt x="153" y="557"/>
                      <a:pt x="151" y="546"/>
                      <a:pt x="157" y="538"/>
                    </a:cubicBezTo>
                    <a:cubicBezTo>
                      <a:pt x="157" y="537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8" y="536"/>
                    </a:cubicBezTo>
                    <a:cubicBezTo>
                      <a:pt x="158" y="536"/>
                      <a:pt x="158" y="536"/>
                      <a:pt x="159" y="536"/>
                    </a:cubicBezTo>
                    <a:cubicBezTo>
                      <a:pt x="159" y="535"/>
                      <a:pt x="159" y="535"/>
                      <a:pt x="159" y="535"/>
                    </a:cubicBezTo>
                    <a:cubicBezTo>
                      <a:pt x="159" y="535"/>
                      <a:pt x="159" y="535"/>
                      <a:pt x="159" y="535"/>
                    </a:cubicBezTo>
                    <a:cubicBezTo>
                      <a:pt x="159" y="535"/>
                      <a:pt x="159" y="535"/>
                      <a:pt x="159" y="535"/>
                    </a:cubicBezTo>
                    <a:cubicBezTo>
                      <a:pt x="159" y="535"/>
                      <a:pt x="160" y="535"/>
                      <a:pt x="160" y="535"/>
                    </a:cubicBezTo>
                    <a:cubicBezTo>
                      <a:pt x="160" y="535"/>
                      <a:pt x="160" y="535"/>
                      <a:pt x="160" y="534"/>
                    </a:cubicBezTo>
                    <a:cubicBezTo>
                      <a:pt x="160" y="534"/>
                      <a:pt x="160" y="534"/>
                      <a:pt x="160" y="534"/>
                    </a:cubicBezTo>
                    <a:cubicBezTo>
                      <a:pt x="160" y="534"/>
                      <a:pt x="160" y="534"/>
                      <a:pt x="160" y="534"/>
                    </a:cubicBezTo>
                    <a:cubicBezTo>
                      <a:pt x="160" y="534"/>
                      <a:pt x="160" y="533"/>
                      <a:pt x="160" y="533"/>
                    </a:cubicBezTo>
                    <a:cubicBezTo>
                      <a:pt x="161" y="533"/>
                      <a:pt x="161" y="533"/>
                      <a:pt x="161" y="533"/>
                    </a:cubicBezTo>
                    <a:cubicBezTo>
                      <a:pt x="161" y="533"/>
                      <a:pt x="161" y="533"/>
                      <a:pt x="161" y="533"/>
                    </a:cubicBezTo>
                    <a:cubicBezTo>
                      <a:pt x="161" y="532"/>
                      <a:pt x="161" y="532"/>
                      <a:pt x="161" y="532"/>
                    </a:cubicBezTo>
                    <a:cubicBezTo>
                      <a:pt x="162" y="532"/>
                      <a:pt x="162" y="532"/>
                      <a:pt x="162" y="532"/>
                    </a:cubicBezTo>
                    <a:cubicBezTo>
                      <a:pt x="162" y="532"/>
                      <a:pt x="162" y="532"/>
                      <a:pt x="162" y="532"/>
                    </a:cubicBezTo>
                    <a:cubicBezTo>
                      <a:pt x="162" y="532"/>
                      <a:pt x="162" y="532"/>
                      <a:pt x="162" y="532"/>
                    </a:cubicBezTo>
                    <a:cubicBezTo>
                      <a:pt x="162" y="532"/>
                      <a:pt x="162" y="532"/>
                      <a:pt x="162" y="532"/>
                    </a:cubicBezTo>
                    <a:cubicBezTo>
                      <a:pt x="162" y="532"/>
                      <a:pt x="162" y="532"/>
                      <a:pt x="162" y="531"/>
                    </a:cubicBezTo>
                    <a:cubicBezTo>
                      <a:pt x="162" y="531"/>
                      <a:pt x="162" y="531"/>
                      <a:pt x="162" y="531"/>
                    </a:cubicBezTo>
                    <a:cubicBezTo>
                      <a:pt x="162" y="531"/>
                      <a:pt x="162" y="531"/>
                      <a:pt x="162" y="531"/>
                    </a:cubicBezTo>
                    <a:cubicBezTo>
                      <a:pt x="163" y="531"/>
                      <a:pt x="163" y="531"/>
                      <a:pt x="163" y="531"/>
                    </a:cubicBezTo>
                    <a:cubicBezTo>
                      <a:pt x="163" y="531"/>
                      <a:pt x="163" y="531"/>
                      <a:pt x="163" y="530"/>
                    </a:cubicBezTo>
                    <a:cubicBezTo>
                      <a:pt x="163" y="530"/>
                      <a:pt x="163" y="530"/>
                      <a:pt x="163" y="530"/>
                    </a:cubicBezTo>
                    <a:cubicBezTo>
                      <a:pt x="163" y="530"/>
                      <a:pt x="163" y="530"/>
                      <a:pt x="163" y="530"/>
                    </a:cubicBezTo>
                    <a:cubicBezTo>
                      <a:pt x="163" y="530"/>
                      <a:pt x="163" y="530"/>
                      <a:pt x="163" y="530"/>
                    </a:cubicBezTo>
                    <a:cubicBezTo>
                      <a:pt x="163" y="529"/>
                      <a:pt x="163" y="529"/>
                      <a:pt x="164" y="529"/>
                    </a:cubicBezTo>
                    <a:cubicBezTo>
                      <a:pt x="164" y="529"/>
                      <a:pt x="164" y="529"/>
                      <a:pt x="164" y="529"/>
                    </a:cubicBezTo>
                    <a:cubicBezTo>
                      <a:pt x="164" y="529"/>
                      <a:pt x="164" y="529"/>
                      <a:pt x="164" y="529"/>
                    </a:cubicBezTo>
                    <a:cubicBezTo>
                      <a:pt x="164" y="529"/>
                      <a:pt x="164" y="529"/>
                      <a:pt x="164" y="529"/>
                    </a:cubicBezTo>
                    <a:cubicBezTo>
                      <a:pt x="164" y="529"/>
                      <a:pt x="164" y="529"/>
                      <a:pt x="165" y="528"/>
                    </a:cubicBezTo>
                    <a:cubicBezTo>
                      <a:pt x="165" y="528"/>
                      <a:pt x="165" y="528"/>
                      <a:pt x="165" y="528"/>
                    </a:cubicBezTo>
                    <a:cubicBezTo>
                      <a:pt x="165" y="528"/>
                      <a:pt x="165" y="528"/>
                      <a:pt x="165" y="528"/>
                    </a:cubicBezTo>
                    <a:cubicBezTo>
                      <a:pt x="165" y="528"/>
                      <a:pt x="165" y="528"/>
                      <a:pt x="165" y="527"/>
                    </a:cubicBezTo>
                    <a:cubicBezTo>
                      <a:pt x="165" y="527"/>
                      <a:pt x="165" y="527"/>
                      <a:pt x="165" y="527"/>
                    </a:cubicBezTo>
                    <a:cubicBezTo>
                      <a:pt x="165" y="527"/>
                      <a:pt x="165" y="527"/>
                      <a:pt x="166" y="527"/>
                    </a:cubicBezTo>
                    <a:cubicBezTo>
                      <a:pt x="166" y="526"/>
                      <a:pt x="166" y="526"/>
                      <a:pt x="166" y="526"/>
                    </a:cubicBezTo>
                    <a:cubicBezTo>
                      <a:pt x="166" y="526"/>
                      <a:pt x="166" y="526"/>
                      <a:pt x="166" y="526"/>
                    </a:cubicBezTo>
                    <a:cubicBezTo>
                      <a:pt x="166" y="526"/>
                      <a:pt x="166" y="526"/>
                      <a:pt x="166" y="526"/>
                    </a:cubicBezTo>
                    <a:cubicBezTo>
                      <a:pt x="166" y="525"/>
                      <a:pt x="167" y="525"/>
                      <a:pt x="167" y="525"/>
                    </a:cubicBezTo>
                    <a:cubicBezTo>
                      <a:pt x="167" y="525"/>
                      <a:pt x="167" y="525"/>
                      <a:pt x="167" y="525"/>
                    </a:cubicBezTo>
                    <a:cubicBezTo>
                      <a:pt x="167" y="525"/>
                      <a:pt x="167" y="525"/>
                      <a:pt x="167" y="524"/>
                    </a:cubicBezTo>
                    <a:cubicBezTo>
                      <a:pt x="167" y="524"/>
                      <a:pt x="167" y="524"/>
                      <a:pt x="168" y="524"/>
                    </a:cubicBezTo>
                    <a:cubicBezTo>
                      <a:pt x="168" y="524"/>
                      <a:pt x="168" y="524"/>
                      <a:pt x="168" y="524"/>
                    </a:cubicBezTo>
                    <a:cubicBezTo>
                      <a:pt x="168" y="524"/>
                      <a:pt x="168" y="524"/>
                      <a:pt x="168" y="524"/>
                    </a:cubicBezTo>
                    <a:cubicBezTo>
                      <a:pt x="168" y="523"/>
                      <a:pt x="168" y="523"/>
                      <a:pt x="168" y="523"/>
                    </a:cubicBezTo>
                    <a:cubicBezTo>
                      <a:pt x="174" y="514"/>
                      <a:pt x="179" y="505"/>
                      <a:pt x="183" y="496"/>
                    </a:cubicBezTo>
                    <a:cubicBezTo>
                      <a:pt x="183" y="496"/>
                      <a:pt x="183" y="496"/>
                      <a:pt x="183" y="496"/>
                    </a:cubicBezTo>
                    <a:cubicBezTo>
                      <a:pt x="183" y="495"/>
                      <a:pt x="183" y="495"/>
                      <a:pt x="183" y="495"/>
                    </a:cubicBezTo>
                    <a:cubicBezTo>
                      <a:pt x="183" y="495"/>
                      <a:pt x="183" y="495"/>
                      <a:pt x="183" y="495"/>
                    </a:cubicBezTo>
                    <a:cubicBezTo>
                      <a:pt x="183" y="495"/>
                      <a:pt x="183" y="495"/>
                      <a:pt x="183" y="495"/>
                    </a:cubicBezTo>
                    <a:cubicBezTo>
                      <a:pt x="183" y="494"/>
                      <a:pt x="183" y="494"/>
                      <a:pt x="183" y="494"/>
                    </a:cubicBezTo>
                    <a:cubicBezTo>
                      <a:pt x="183" y="494"/>
                      <a:pt x="183" y="494"/>
                      <a:pt x="183" y="494"/>
                    </a:cubicBezTo>
                    <a:cubicBezTo>
                      <a:pt x="184" y="494"/>
                      <a:pt x="184" y="494"/>
                      <a:pt x="184" y="494"/>
                    </a:cubicBezTo>
                    <a:cubicBezTo>
                      <a:pt x="184" y="493"/>
                      <a:pt x="184" y="493"/>
                      <a:pt x="184" y="493"/>
                    </a:cubicBezTo>
                    <a:cubicBezTo>
                      <a:pt x="184" y="493"/>
                      <a:pt x="184" y="493"/>
                      <a:pt x="184" y="493"/>
                    </a:cubicBezTo>
                    <a:cubicBezTo>
                      <a:pt x="184" y="493"/>
                      <a:pt x="184" y="492"/>
                      <a:pt x="184" y="492"/>
                    </a:cubicBezTo>
                    <a:cubicBezTo>
                      <a:pt x="184" y="492"/>
                      <a:pt x="184" y="492"/>
                      <a:pt x="184" y="492"/>
                    </a:cubicBezTo>
                    <a:cubicBezTo>
                      <a:pt x="184" y="492"/>
                      <a:pt x="184" y="492"/>
                      <a:pt x="184" y="491"/>
                    </a:cubicBezTo>
                    <a:cubicBezTo>
                      <a:pt x="184" y="491"/>
                      <a:pt x="184" y="491"/>
                      <a:pt x="184" y="491"/>
                    </a:cubicBezTo>
                    <a:cubicBezTo>
                      <a:pt x="184" y="491"/>
                      <a:pt x="184" y="491"/>
                      <a:pt x="184" y="491"/>
                    </a:cubicBezTo>
                    <a:cubicBezTo>
                      <a:pt x="184" y="491"/>
                      <a:pt x="184" y="491"/>
                      <a:pt x="185" y="490"/>
                    </a:cubicBezTo>
                    <a:cubicBezTo>
                      <a:pt x="185" y="490"/>
                      <a:pt x="185" y="490"/>
                      <a:pt x="185" y="490"/>
                    </a:cubicBezTo>
                    <a:cubicBezTo>
                      <a:pt x="185" y="489"/>
                      <a:pt x="185" y="489"/>
                      <a:pt x="185" y="489"/>
                    </a:cubicBezTo>
                    <a:cubicBezTo>
                      <a:pt x="185" y="488"/>
                      <a:pt x="185" y="488"/>
                      <a:pt x="185" y="488"/>
                    </a:cubicBezTo>
                    <a:cubicBezTo>
                      <a:pt x="185" y="488"/>
                      <a:pt x="185" y="488"/>
                      <a:pt x="186" y="488"/>
                    </a:cubicBezTo>
                    <a:cubicBezTo>
                      <a:pt x="186" y="488"/>
                      <a:pt x="186" y="488"/>
                      <a:pt x="186" y="488"/>
                    </a:cubicBezTo>
                    <a:cubicBezTo>
                      <a:pt x="186" y="487"/>
                      <a:pt x="186" y="487"/>
                      <a:pt x="186" y="487"/>
                    </a:cubicBezTo>
                    <a:cubicBezTo>
                      <a:pt x="186" y="487"/>
                      <a:pt x="186" y="487"/>
                      <a:pt x="186" y="486"/>
                    </a:cubicBezTo>
                    <a:cubicBezTo>
                      <a:pt x="186" y="486"/>
                      <a:pt x="186" y="486"/>
                      <a:pt x="186" y="486"/>
                    </a:cubicBezTo>
                    <a:cubicBezTo>
                      <a:pt x="186" y="485"/>
                      <a:pt x="186" y="485"/>
                      <a:pt x="186" y="485"/>
                    </a:cubicBezTo>
                    <a:cubicBezTo>
                      <a:pt x="186" y="485"/>
                      <a:pt x="186" y="485"/>
                      <a:pt x="186" y="485"/>
                    </a:cubicBezTo>
                    <a:cubicBezTo>
                      <a:pt x="186" y="485"/>
                      <a:pt x="186" y="485"/>
                      <a:pt x="186" y="485"/>
                    </a:cubicBezTo>
                    <a:cubicBezTo>
                      <a:pt x="186" y="485"/>
                      <a:pt x="186" y="485"/>
                      <a:pt x="186" y="484"/>
                    </a:cubicBezTo>
                    <a:cubicBezTo>
                      <a:pt x="186" y="484"/>
                      <a:pt x="186" y="484"/>
                      <a:pt x="186" y="484"/>
                    </a:cubicBezTo>
                    <a:cubicBezTo>
                      <a:pt x="186" y="484"/>
                      <a:pt x="186" y="484"/>
                      <a:pt x="186" y="483"/>
                    </a:cubicBezTo>
                    <a:cubicBezTo>
                      <a:pt x="186" y="483"/>
                      <a:pt x="187" y="483"/>
                      <a:pt x="187" y="483"/>
                    </a:cubicBezTo>
                    <a:cubicBezTo>
                      <a:pt x="187" y="482"/>
                      <a:pt x="187" y="482"/>
                      <a:pt x="187" y="482"/>
                    </a:cubicBezTo>
                    <a:cubicBezTo>
                      <a:pt x="187" y="482"/>
                      <a:pt x="187" y="482"/>
                      <a:pt x="187" y="482"/>
                    </a:cubicBezTo>
                    <a:cubicBezTo>
                      <a:pt x="187" y="482"/>
                      <a:pt x="187" y="482"/>
                      <a:pt x="187" y="482"/>
                    </a:cubicBezTo>
                    <a:cubicBezTo>
                      <a:pt x="187" y="481"/>
                      <a:pt x="187" y="481"/>
                      <a:pt x="187" y="481"/>
                    </a:cubicBezTo>
                    <a:cubicBezTo>
                      <a:pt x="187" y="481"/>
                      <a:pt x="187" y="481"/>
                      <a:pt x="187" y="481"/>
                    </a:cubicBezTo>
                    <a:cubicBezTo>
                      <a:pt x="187" y="480"/>
                      <a:pt x="187" y="480"/>
                      <a:pt x="187" y="480"/>
                    </a:cubicBezTo>
                    <a:cubicBezTo>
                      <a:pt x="187" y="480"/>
                      <a:pt x="187" y="480"/>
                      <a:pt x="187" y="480"/>
                    </a:cubicBezTo>
                    <a:cubicBezTo>
                      <a:pt x="187" y="480"/>
                      <a:pt x="187" y="480"/>
                      <a:pt x="187" y="480"/>
                    </a:cubicBezTo>
                    <a:cubicBezTo>
                      <a:pt x="187" y="480"/>
                      <a:pt x="187" y="480"/>
                      <a:pt x="187" y="479"/>
                    </a:cubicBezTo>
                    <a:cubicBezTo>
                      <a:pt x="187" y="479"/>
                      <a:pt x="187" y="479"/>
                      <a:pt x="187" y="479"/>
                    </a:cubicBezTo>
                    <a:cubicBezTo>
                      <a:pt x="187" y="479"/>
                      <a:pt x="187" y="479"/>
                      <a:pt x="187" y="479"/>
                    </a:cubicBezTo>
                    <a:cubicBezTo>
                      <a:pt x="187" y="479"/>
                      <a:pt x="187" y="479"/>
                      <a:pt x="187" y="47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7"/>
                      <a:pt x="187" y="477"/>
                      <a:pt x="187" y="477"/>
                    </a:cubicBezTo>
                    <a:cubicBezTo>
                      <a:pt x="187" y="476"/>
                      <a:pt x="187" y="476"/>
                      <a:pt x="187" y="476"/>
                    </a:cubicBezTo>
                    <a:cubicBezTo>
                      <a:pt x="187" y="476"/>
                      <a:pt x="187" y="476"/>
                      <a:pt x="187" y="476"/>
                    </a:cubicBezTo>
                    <a:cubicBezTo>
                      <a:pt x="187" y="476"/>
                      <a:pt x="187" y="476"/>
                      <a:pt x="188" y="476"/>
                    </a:cubicBezTo>
                    <a:cubicBezTo>
                      <a:pt x="188" y="475"/>
                      <a:pt x="188" y="475"/>
                      <a:pt x="188" y="475"/>
                    </a:cubicBezTo>
                    <a:cubicBezTo>
                      <a:pt x="188" y="475"/>
                      <a:pt x="188" y="475"/>
                      <a:pt x="188" y="475"/>
                    </a:cubicBezTo>
                    <a:cubicBezTo>
                      <a:pt x="188" y="475"/>
                      <a:pt x="188" y="475"/>
                      <a:pt x="188" y="474"/>
                    </a:cubicBezTo>
                    <a:cubicBezTo>
                      <a:pt x="188" y="474"/>
                      <a:pt x="188" y="474"/>
                      <a:pt x="188" y="474"/>
                    </a:cubicBezTo>
                    <a:cubicBezTo>
                      <a:pt x="188" y="474"/>
                      <a:pt x="188" y="474"/>
                      <a:pt x="188" y="474"/>
                    </a:cubicBezTo>
                    <a:cubicBezTo>
                      <a:pt x="188" y="473"/>
                      <a:pt x="188" y="473"/>
                      <a:pt x="188" y="473"/>
                    </a:cubicBezTo>
                    <a:cubicBezTo>
                      <a:pt x="188" y="473"/>
                      <a:pt x="188" y="473"/>
                      <a:pt x="188" y="473"/>
                    </a:cubicBezTo>
                    <a:cubicBezTo>
                      <a:pt x="188" y="472"/>
                      <a:pt x="188" y="472"/>
                      <a:pt x="188" y="472"/>
                    </a:cubicBezTo>
                    <a:cubicBezTo>
                      <a:pt x="188" y="472"/>
                      <a:pt x="188" y="472"/>
                      <a:pt x="188" y="472"/>
                    </a:cubicBezTo>
                    <a:cubicBezTo>
                      <a:pt x="188" y="471"/>
                      <a:pt x="188" y="471"/>
                      <a:pt x="188" y="471"/>
                    </a:cubicBezTo>
                    <a:cubicBezTo>
                      <a:pt x="188" y="471"/>
                      <a:pt x="188" y="471"/>
                      <a:pt x="188" y="471"/>
                    </a:cubicBezTo>
                    <a:cubicBezTo>
                      <a:pt x="188" y="471"/>
                      <a:pt x="188" y="471"/>
                      <a:pt x="188" y="471"/>
                    </a:cubicBezTo>
                    <a:cubicBezTo>
                      <a:pt x="188" y="470"/>
                      <a:pt x="188" y="470"/>
                      <a:pt x="188" y="470"/>
                    </a:cubicBezTo>
                    <a:cubicBezTo>
                      <a:pt x="188" y="470"/>
                      <a:pt x="188" y="470"/>
                      <a:pt x="188" y="469"/>
                    </a:cubicBezTo>
                    <a:cubicBezTo>
                      <a:pt x="188" y="469"/>
                      <a:pt x="188" y="469"/>
                      <a:pt x="188" y="468"/>
                    </a:cubicBezTo>
                    <a:cubicBezTo>
                      <a:pt x="188" y="468"/>
                      <a:pt x="188" y="468"/>
                      <a:pt x="188" y="468"/>
                    </a:cubicBezTo>
                    <a:cubicBezTo>
                      <a:pt x="188" y="468"/>
                      <a:pt x="188" y="468"/>
                      <a:pt x="188" y="467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8" y="466"/>
                      <a:pt x="188" y="466"/>
                      <a:pt x="188" y="466"/>
                    </a:cubicBezTo>
                    <a:cubicBezTo>
                      <a:pt x="188" y="466"/>
                      <a:pt x="188" y="466"/>
                      <a:pt x="188" y="466"/>
                    </a:cubicBezTo>
                    <a:cubicBezTo>
                      <a:pt x="188" y="465"/>
                      <a:pt x="188" y="465"/>
                      <a:pt x="188" y="465"/>
                    </a:cubicBezTo>
                    <a:cubicBezTo>
                      <a:pt x="188" y="465"/>
                      <a:pt x="188" y="465"/>
                      <a:pt x="188" y="465"/>
                    </a:cubicBezTo>
                    <a:cubicBezTo>
                      <a:pt x="188" y="464"/>
                      <a:pt x="188" y="464"/>
                      <a:pt x="188" y="464"/>
                    </a:cubicBezTo>
                    <a:cubicBezTo>
                      <a:pt x="187" y="464"/>
                      <a:pt x="187" y="464"/>
                      <a:pt x="187" y="463"/>
                    </a:cubicBezTo>
                    <a:cubicBezTo>
                      <a:pt x="187" y="463"/>
                      <a:pt x="187" y="463"/>
                      <a:pt x="187" y="462"/>
                    </a:cubicBezTo>
                    <a:cubicBezTo>
                      <a:pt x="187" y="462"/>
                      <a:pt x="187" y="462"/>
                      <a:pt x="187" y="462"/>
                    </a:cubicBezTo>
                    <a:cubicBezTo>
                      <a:pt x="187" y="462"/>
                      <a:pt x="187" y="462"/>
                      <a:pt x="187" y="462"/>
                    </a:cubicBezTo>
                    <a:cubicBezTo>
                      <a:pt x="187" y="461"/>
                      <a:pt x="187" y="461"/>
                      <a:pt x="187" y="461"/>
                    </a:cubicBezTo>
                    <a:cubicBezTo>
                      <a:pt x="187" y="461"/>
                      <a:pt x="187" y="461"/>
                      <a:pt x="187" y="461"/>
                    </a:cubicBezTo>
                    <a:cubicBezTo>
                      <a:pt x="187" y="461"/>
                      <a:pt x="187" y="461"/>
                      <a:pt x="187" y="461"/>
                    </a:cubicBezTo>
                    <a:cubicBezTo>
                      <a:pt x="187" y="461"/>
                      <a:pt x="187" y="461"/>
                      <a:pt x="187" y="460"/>
                    </a:cubicBezTo>
                    <a:cubicBezTo>
                      <a:pt x="187" y="460"/>
                      <a:pt x="187" y="460"/>
                      <a:pt x="187" y="459"/>
                    </a:cubicBezTo>
                    <a:cubicBezTo>
                      <a:pt x="187" y="459"/>
                      <a:pt x="187" y="459"/>
                      <a:pt x="187" y="459"/>
                    </a:cubicBezTo>
                    <a:cubicBezTo>
                      <a:pt x="187" y="459"/>
                      <a:pt x="187" y="459"/>
                      <a:pt x="187" y="459"/>
                    </a:cubicBezTo>
                    <a:cubicBezTo>
                      <a:pt x="187" y="458"/>
                      <a:pt x="187" y="458"/>
                      <a:pt x="187" y="458"/>
                    </a:cubicBezTo>
                    <a:cubicBezTo>
                      <a:pt x="187" y="458"/>
                      <a:pt x="187" y="458"/>
                      <a:pt x="187" y="458"/>
                    </a:cubicBezTo>
                    <a:cubicBezTo>
                      <a:pt x="187" y="458"/>
                      <a:pt x="187" y="458"/>
                      <a:pt x="187" y="458"/>
                    </a:cubicBezTo>
                    <a:cubicBezTo>
                      <a:pt x="187" y="457"/>
                      <a:pt x="187" y="457"/>
                      <a:pt x="187" y="457"/>
                    </a:cubicBezTo>
                    <a:cubicBezTo>
                      <a:pt x="187" y="457"/>
                      <a:pt x="187" y="457"/>
                      <a:pt x="186" y="457"/>
                    </a:cubicBezTo>
                    <a:cubicBezTo>
                      <a:pt x="186" y="456"/>
                      <a:pt x="186" y="456"/>
                      <a:pt x="186" y="456"/>
                    </a:cubicBezTo>
                    <a:cubicBezTo>
                      <a:pt x="186" y="456"/>
                      <a:pt x="186" y="456"/>
                      <a:pt x="186" y="455"/>
                    </a:cubicBezTo>
                    <a:cubicBezTo>
                      <a:pt x="186" y="455"/>
                      <a:pt x="186" y="455"/>
                      <a:pt x="186" y="455"/>
                    </a:cubicBezTo>
                    <a:cubicBezTo>
                      <a:pt x="186" y="454"/>
                      <a:pt x="186" y="454"/>
                      <a:pt x="186" y="454"/>
                    </a:cubicBezTo>
                    <a:cubicBezTo>
                      <a:pt x="186" y="453"/>
                      <a:pt x="186" y="453"/>
                      <a:pt x="186" y="453"/>
                    </a:cubicBezTo>
                    <a:cubicBezTo>
                      <a:pt x="186" y="453"/>
                      <a:pt x="186" y="452"/>
                      <a:pt x="185" y="452"/>
                    </a:cubicBezTo>
                    <a:cubicBezTo>
                      <a:pt x="185" y="452"/>
                      <a:pt x="185" y="452"/>
                      <a:pt x="185" y="452"/>
                    </a:cubicBezTo>
                    <a:cubicBezTo>
                      <a:pt x="185" y="451"/>
                      <a:pt x="185" y="451"/>
                      <a:pt x="185" y="451"/>
                    </a:cubicBezTo>
                    <a:cubicBezTo>
                      <a:pt x="185" y="450"/>
                      <a:pt x="185" y="450"/>
                      <a:pt x="185" y="450"/>
                    </a:cubicBezTo>
                    <a:cubicBezTo>
                      <a:pt x="184" y="450"/>
                      <a:pt x="184" y="450"/>
                      <a:pt x="184" y="449"/>
                    </a:cubicBezTo>
                    <a:cubicBezTo>
                      <a:pt x="184" y="449"/>
                      <a:pt x="184" y="449"/>
                      <a:pt x="184" y="449"/>
                    </a:cubicBezTo>
                    <a:cubicBezTo>
                      <a:pt x="184" y="449"/>
                      <a:pt x="184" y="449"/>
                      <a:pt x="184" y="448"/>
                    </a:cubicBezTo>
                    <a:cubicBezTo>
                      <a:pt x="184" y="448"/>
                      <a:pt x="184" y="448"/>
                      <a:pt x="184" y="448"/>
                    </a:cubicBezTo>
                    <a:cubicBezTo>
                      <a:pt x="184" y="448"/>
                      <a:pt x="184" y="448"/>
                      <a:pt x="184" y="447"/>
                    </a:cubicBezTo>
                    <a:cubicBezTo>
                      <a:pt x="184" y="447"/>
                      <a:pt x="184" y="447"/>
                      <a:pt x="184" y="447"/>
                    </a:cubicBezTo>
                    <a:cubicBezTo>
                      <a:pt x="183" y="447"/>
                      <a:pt x="183" y="447"/>
                      <a:pt x="183" y="447"/>
                    </a:cubicBezTo>
                    <a:cubicBezTo>
                      <a:pt x="183" y="447"/>
                      <a:pt x="183" y="447"/>
                      <a:pt x="183" y="446"/>
                    </a:cubicBezTo>
                    <a:cubicBezTo>
                      <a:pt x="183" y="446"/>
                      <a:pt x="183" y="446"/>
                      <a:pt x="183" y="446"/>
                    </a:cubicBezTo>
                    <a:cubicBezTo>
                      <a:pt x="183" y="445"/>
                      <a:pt x="183" y="445"/>
                      <a:pt x="183" y="445"/>
                    </a:cubicBezTo>
                    <a:cubicBezTo>
                      <a:pt x="183" y="445"/>
                      <a:pt x="183" y="445"/>
                      <a:pt x="183" y="445"/>
                    </a:cubicBezTo>
                    <a:cubicBezTo>
                      <a:pt x="183" y="444"/>
                      <a:pt x="183" y="444"/>
                      <a:pt x="182" y="444"/>
                    </a:cubicBezTo>
                    <a:cubicBezTo>
                      <a:pt x="182" y="444"/>
                      <a:pt x="182" y="444"/>
                      <a:pt x="182" y="444"/>
                    </a:cubicBezTo>
                    <a:cubicBezTo>
                      <a:pt x="182" y="443"/>
                      <a:pt x="182" y="443"/>
                      <a:pt x="182" y="443"/>
                    </a:cubicBezTo>
                    <a:cubicBezTo>
                      <a:pt x="182" y="443"/>
                      <a:pt x="182" y="443"/>
                      <a:pt x="182" y="443"/>
                    </a:cubicBezTo>
                    <a:cubicBezTo>
                      <a:pt x="182" y="442"/>
                      <a:pt x="182" y="442"/>
                      <a:pt x="181" y="442"/>
                    </a:cubicBezTo>
                    <a:cubicBezTo>
                      <a:pt x="181" y="442"/>
                      <a:pt x="181" y="442"/>
                      <a:pt x="181" y="441"/>
                    </a:cubicBezTo>
                    <a:cubicBezTo>
                      <a:pt x="181" y="441"/>
                      <a:pt x="181" y="441"/>
                      <a:pt x="181" y="441"/>
                    </a:cubicBezTo>
                    <a:cubicBezTo>
                      <a:pt x="181" y="440"/>
                      <a:pt x="180" y="440"/>
                      <a:pt x="180" y="440"/>
                    </a:cubicBezTo>
                    <a:cubicBezTo>
                      <a:pt x="180" y="440"/>
                      <a:pt x="180" y="440"/>
                      <a:pt x="180" y="439"/>
                    </a:cubicBezTo>
                    <a:cubicBezTo>
                      <a:pt x="180" y="439"/>
                      <a:pt x="180" y="439"/>
                      <a:pt x="180" y="439"/>
                    </a:cubicBezTo>
                    <a:cubicBezTo>
                      <a:pt x="180" y="439"/>
                      <a:pt x="180" y="439"/>
                      <a:pt x="180" y="439"/>
                    </a:cubicBezTo>
                    <a:cubicBezTo>
                      <a:pt x="180" y="439"/>
                      <a:pt x="180" y="439"/>
                      <a:pt x="180" y="438"/>
                    </a:cubicBezTo>
                    <a:cubicBezTo>
                      <a:pt x="180" y="438"/>
                      <a:pt x="180" y="438"/>
                      <a:pt x="179" y="438"/>
                    </a:cubicBezTo>
                    <a:cubicBezTo>
                      <a:pt x="179" y="438"/>
                      <a:pt x="179" y="438"/>
                      <a:pt x="179" y="437"/>
                    </a:cubicBezTo>
                    <a:cubicBezTo>
                      <a:pt x="179" y="437"/>
                      <a:pt x="179" y="437"/>
                      <a:pt x="179" y="437"/>
                    </a:cubicBezTo>
                    <a:cubicBezTo>
                      <a:pt x="179" y="437"/>
                      <a:pt x="178" y="436"/>
                      <a:pt x="178" y="436"/>
                    </a:cubicBezTo>
                    <a:cubicBezTo>
                      <a:pt x="178" y="436"/>
                      <a:pt x="178" y="436"/>
                      <a:pt x="178" y="435"/>
                    </a:cubicBezTo>
                    <a:cubicBezTo>
                      <a:pt x="178" y="435"/>
                      <a:pt x="178" y="435"/>
                      <a:pt x="178" y="435"/>
                    </a:cubicBezTo>
                    <a:cubicBezTo>
                      <a:pt x="178" y="435"/>
                      <a:pt x="178" y="435"/>
                      <a:pt x="178" y="435"/>
                    </a:cubicBezTo>
                    <a:cubicBezTo>
                      <a:pt x="177" y="435"/>
                      <a:pt x="177" y="435"/>
                      <a:pt x="177" y="435"/>
                    </a:cubicBezTo>
                    <a:cubicBezTo>
                      <a:pt x="177" y="434"/>
                      <a:pt x="177" y="434"/>
                      <a:pt x="177" y="433"/>
                    </a:cubicBezTo>
                    <a:cubicBezTo>
                      <a:pt x="177" y="433"/>
                      <a:pt x="177" y="433"/>
                      <a:pt x="177" y="433"/>
                    </a:cubicBezTo>
                    <a:cubicBezTo>
                      <a:pt x="177" y="433"/>
                      <a:pt x="176" y="433"/>
                      <a:pt x="176" y="433"/>
                    </a:cubicBezTo>
                    <a:cubicBezTo>
                      <a:pt x="176" y="432"/>
                      <a:pt x="176" y="432"/>
                      <a:pt x="176" y="432"/>
                    </a:cubicBezTo>
                    <a:cubicBezTo>
                      <a:pt x="175" y="432"/>
                      <a:pt x="175" y="432"/>
                      <a:pt x="175" y="431"/>
                    </a:cubicBezTo>
                    <a:cubicBezTo>
                      <a:pt x="175" y="431"/>
                      <a:pt x="175" y="431"/>
                      <a:pt x="175" y="430"/>
                    </a:cubicBezTo>
                    <a:cubicBezTo>
                      <a:pt x="175" y="430"/>
                      <a:pt x="175" y="430"/>
                      <a:pt x="175" y="430"/>
                    </a:cubicBezTo>
                    <a:cubicBezTo>
                      <a:pt x="174" y="430"/>
                      <a:pt x="174" y="430"/>
                      <a:pt x="174" y="430"/>
                    </a:cubicBezTo>
                    <a:cubicBezTo>
                      <a:pt x="174" y="430"/>
                      <a:pt x="174" y="429"/>
                      <a:pt x="174" y="429"/>
                    </a:cubicBezTo>
                    <a:cubicBezTo>
                      <a:pt x="174" y="429"/>
                      <a:pt x="174" y="429"/>
                      <a:pt x="174" y="429"/>
                    </a:cubicBezTo>
                    <a:cubicBezTo>
                      <a:pt x="174" y="429"/>
                      <a:pt x="174" y="429"/>
                      <a:pt x="173" y="429"/>
                    </a:cubicBezTo>
                    <a:cubicBezTo>
                      <a:pt x="173" y="428"/>
                      <a:pt x="173" y="428"/>
                      <a:pt x="173" y="428"/>
                    </a:cubicBezTo>
                    <a:cubicBezTo>
                      <a:pt x="173" y="428"/>
                      <a:pt x="173" y="428"/>
                      <a:pt x="173" y="428"/>
                    </a:cubicBezTo>
                    <a:cubicBezTo>
                      <a:pt x="170" y="424"/>
                      <a:pt x="168" y="421"/>
                      <a:pt x="165" y="418"/>
                    </a:cubicBezTo>
                    <a:cubicBezTo>
                      <a:pt x="158" y="411"/>
                      <a:pt x="158" y="401"/>
                      <a:pt x="165" y="394"/>
                    </a:cubicBezTo>
                    <a:cubicBezTo>
                      <a:pt x="165" y="394"/>
                      <a:pt x="166" y="393"/>
                      <a:pt x="167" y="393"/>
                    </a:cubicBezTo>
                    <a:cubicBezTo>
                      <a:pt x="168" y="392"/>
                      <a:pt x="168" y="392"/>
                      <a:pt x="169" y="391"/>
                    </a:cubicBezTo>
                    <a:cubicBezTo>
                      <a:pt x="169" y="391"/>
                      <a:pt x="170" y="390"/>
                      <a:pt x="171" y="390"/>
                    </a:cubicBezTo>
                    <a:cubicBezTo>
                      <a:pt x="171" y="390"/>
                      <a:pt x="172" y="389"/>
                      <a:pt x="173" y="388"/>
                    </a:cubicBezTo>
                    <a:cubicBezTo>
                      <a:pt x="174" y="388"/>
                      <a:pt x="174" y="388"/>
                      <a:pt x="175" y="387"/>
                    </a:cubicBezTo>
                    <a:cubicBezTo>
                      <a:pt x="175" y="387"/>
                      <a:pt x="176" y="386"/>
                      <a:pt x="177" y="385"/>
                    </a:cubicBezTo>
                    <a:cubicBezTo>
                      <a:pt x="177" y="385"/>
                      <a:pt x="178" y="384"/>
                      <a:pt x="178" y="384"/>
                    </a:cubicBezTo>
                    <a:cubicBezTo>
                      <a:pt x="178" y="384"/>
                      <a:pt x="178" y="384"/>
                      <a:pt x="178" y="384"/>
                    </a:cubicBezTo>
                    <a:cubicBezTo>
                      <a:pt x="179" y="383"/>
                      <a:pt x="180" y="383"/>
                      <a:pt x="180" y="382"/>
                    </a:cubicBezTo>
                    <a:cubicBezTo>
                      <a:pt x="181" y="382"/>
                      <a:pt x="181" y="382"/>
                      <a:pt x="181" y="382"/>
                    </a:cubicBezTo>
                    <a:cubicBezTo>
                      <a:pt x="181" y="381"/>
                      <a:pt x="182" y="380"/>
                      <a:pt x="182" y="380"/>
                    </a:cubicBezTo>
                    <a:cubicBezTo>
                      <a:pt x="183" y="380"/>
                      <a:pt x="183" y="379"/>
                      <a:pt x="184" y="379"/>
                    </a:cubicBezTo>
                    <a:cubicBezTo>
                      <a:pt x="184" y="378"/>
                      <a:pt x="184" y="378"/>
                      <a:pt x="184" y="378"/>
                    </a:cubicBezTo>
                    <a:cubicBezTo>
                      <a:pt x="185" y="378"/>
                      <a:pt x="185" y="377"/>
                      <a:pt x="186" y="377"/>
                    </a:cubicBezTo>
                    <a:cubicBezTo>
                      <a:pt x="186" y="376"/>
                      <a:pt x="186" y="376"/>
                      <a:pt x="186" y="376"/>
                    </a:cubicBezTo>
                    <a:cubicBezTo>
                      <a:pt x="186" y="376"/>
                      <a:pt x="186" y="376"/>
                      <a:pt x="187" y="376"/>
                    </a:cubicBezTo>
                    <a:cubicBezTo>
                      <a:pt x="187" y="375"/>
                      <a:pt x="187" y="375"/>
                      <a:pt x="188" y="374"/>
                    </a:cubicBezTo>
                    <a:cubicBezTo>
                      <a:pt x="188" y="374"/>
                      <a:pt x="189" y="373"/>
                      <a:pt x="189" y="373"/>
                    </a:cubicBezTo>
                    <a:cubicBezTo>
                      <a:pt x="190" y="371"/>
                      <a:pt x="191" y="370"/>
                      <a:pt x="192" y="369"/>
                    </a:cubicBezTo>
                    <a:cubicBezTo>
                      <a:pt x="192" y="369"/>
                      <a:pt x="193" y="369"/>
                      <a:pt x="193" y="368"/>
                    </a:cubicBezTo>
                    <a:cubicBezTo>
                      <a:pt x="193" y="368"/>
                      <a:pt x="193" y="368"/>
                      <a:pt x="194" y="367"/>
                    </a:cubicBezTo>
                    <a:cubicBezTo>
                      <a:pt x="194" y="367"/>
                      <a:pt x="194" y="367"/>
                      <a:pt x="195" y="367"/>
                    </a:cubicBezTo>
                    <a:cubicBezTo>
                      <a:pt x="195" y="366"/>
                      <a:pt x="195" y="366"/>
                      <a:pt x="195" y="366"/>
                    </a:cubicBezTo>
                    <a:cubicBezTo>
                      <a:pt x="195" y="366"/>
                      <a:pt x="195" y="366"/>
                      <a:pt x="195" y="365"/>
                    </a:cubicBezTo>
                    <a:cubicBezTo>
                      <a:pt x="196" y="365"/>
                      <a:pt x="196" y="365"/>
                      <a:pt x="196" y="364"/>
                    </a:cubicBezTo>
                    <a:cubicBezTo>
                      <a:pt x="196" y="364"/>
                      <a:pt x="197" y="364"/>
                      <a:pt x="197" y="363"/>
                    </a:cubicBezTo>
                    <a:cubicBezTo>
                      <a:pt x="197" y="363"/>
                      <a:pt x="198" y="362"/>
                      <a:pt x="198" y="362"/>
                    </a:cubicBezTo>
                    <a:cubicBezTo>
                      <a:pt x="198" y="362"/>
                      <a:pt x="198" y="362"/>
                      <a:pt x="198" y="361"/>
                    </a:cubicBezTo>
                    <a:cubicBezTo>
                      <a:pt x="199" y="361"/>
                      <a:pt x="199" y="360"/>
                      <a:pt x="199" y="360"/>
                    </a:cubicBezTo>
                    <a:cubicBezTo>
                      <a:pt x="200" y="359"/>
                      <a:pt x="200" y="359"/>
                      <a:pt x="200" y="359"/>
                    </a:cubicBezTo>
                    <a:cubicBezTo>
                      <a:pt x="201" y="358"/>
                      <a:pt x="201" y="358"/>
                      <a:pt x="201" y="357"/>
                    </a:cubicBezTo>
                    <a:cubicBezTo>
                      <a:pt x="201" y="357"/>
                      <a:pt x="202" y="357"/>
                      <a:pt x="202" y="356"/>
                    </a:cubicBezTo>
                    <a:cubicBezTo>
                      <a:pt x="202" y="356"/>
                      <a:pt x="202" y="355"/>
                      <a:pt x="203" y="355"/>
                    </a:cubicBezTo>
                    <a:cubicBezTo>
                      <a:pt x="203" y="355"/>
                      <a:pt x="203" y="355"/>
                      <a:pt x="203" y="354"/>
                    </a:cubicBezTo>
                    <a:cubicBezTo>
                      <a:pt x="204" y="353"/>
                      <a:pt x="204" y="353"/>
                      <a:pt x="204" y="352"/>
                    </a:cubicBezTo>
                    <a:cubicBezTo>
                      <a:pt x="205" y="352"/>
                      <a:pt x="205" y="352"/>
                      <a:pt x="205" y="352"/>
                    </a:cubicBezTo>
                    <a:cubicBezTo>
                      <a:pt x="205" y="351"/>
                      <a:pt x="205" y="351"/>
                      <a:pt x="206" y="350"/>
                    </a:cubicBezTo>
                    <a:cubicBezTo>
                      <a:pt x="206" y="350"/>
                      <a:pt x="206" y="349"/>
                      <a:pt x="207" y="349"/>
                    </a:cubicBezTo>
                    <a:cubicBezTo>
                      <a:pt x="207" y="349"/>
                      <a:pt x="207" y="348"/>
                      <a:pt x="207" y="348"/>
                    </a:cubicBezTo>
                    <a:cubicBezTo>
                      <a:pt x="207" y="347"/>
                      <a:pt x="208" y="347"/>
                      <a:pt x="208" y="347"/>
                    </a:cubicBezTo>
                    <a:cubicBezTo>
                      <a:pt x="208" y="346"/>
                      <a:pt x="208" y="346"/>
                      <a:pt x="208" y="345"/>
                    </a:cubicBezTo>
                    <a:cubicBezTo>
                      <a:pt x="209" y="345"/>
                      <a:pt x="209" y="344"/>
                      <a:pt x="210" y="344"/>
                    </a:cubicBezTo>
                    <a:cubicBezTo>
                      <a:pt x="210" y="344"/>
                      <a:pt x="210" y="343"/>
                      <a:pt x="210" y="343"/>
                    </a:cubicBezTo>
                    <a:cubicBezTo>
                      <a:pt x="210" y="343"/>
                      <a:pt x="210" y="342"/>
                      <a:pt x="211" y="341"/>
                    </a:cubicBezTo>
                    <a:cubicBezTo>
                      <a:pt x="211" y="341"/>
                      <a:pt x="211" y="341"/>
                      <a:pt x="211" y="340"/>
                    </a:cubicBezTo>
                    <a:cubicBezTo>
                      <a:pt x="211" y="340"/>
                      <a:pt x="212" y="340"/>
                      <a:pt x="212" y="339"/>
                    </a:cubicBezTo>
                    <a:cubicBezTo>
                      <a:pt x="212" y="338"/>
                      <a:pt x="213" y="338"/>
                      <a:pt x="213" y="337"/>
                    </a:cubicBezTo>
                    <a:cubicBezTo>
                      <a:pt x="213" y="337"/>
                      <a:pt x="213" y="337"/>
                      <a:pt x="213" y="337"/>
                    </a:cubicBezTo>
                    <a:cubicBezTo>
                      <a:pt x="213" y="336"/>
                      <a:pt x="214" y="335"/>
                      <a:pt x="214" y="335"/>
                    </a:cubicBezTo>
                    <a:cubicBezTo>
                      <a:pt x="214" y="335"/>
                      <a:pt x="214" y="334"/>
                      <a:pt x="214" y="334"/>
                    </a:cubicBezTo>
                    <a:cubicBezTo>
                      <a:pt x="215" y="333"/>
                      <a:pt x="215" y="333"/>
                      <a:pt x="216" y="332"/>
                    </a:cubicBezTo>
                    <a:cubicBezTo>
                      <a:pt x="216" y="332"/>
                      <a:pt x="216" y="332"/>
                      <a:pt x="216" y="332"/>
                    </a:cubicBezTo>
                    <a:cubicBezTo>
                      <a:pt x="216" y="331"/>
                      <a:pt x="216" y="330"/>
                      <a:pt x="217" y="329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7" y="328"/>
                      <a:pt x="217" y="328"/>
                      <a:pt x="218" y="327"/>
                    </a:cubicBezTo>
                    <a:cubicBezTo>
                      <a:pt x="218" y="326"/>
                      <a:pt x="218" y="326"/>
                      <a:pt x="219" y="326"/>
                    </a:cubicBezTo>
                    <a:cubicBezTo>
                      <a:pt x="219" y="325"/>
                      <a:pt x="219" y="325"/>
                      <a:pt x="219" y="324"/>
                    </a:cubicBezTo>
                    <a:cubicBezTo>
                      <a:pt x="219" y="324"/>
                      <a:pt x="219" y="323"/>
                      <a:pt x="220" y="323"/>
                    </a:cubicBezTo>
                    <a:cubicBezTo>
                      <a:pt x="220" y="322"/>
                      <a:pt x="220" y="322"/>
                      <a:pt x="220" y="321"/>
                    </a:cubicBezTo>
                    <a:cubicBezTo>
                      <a:pt x="220" y="321"/>
                      <a:pt x="220" y="321"/>
                      <a:pt x="220" y="321"/>
                    </a:cubicBezTo>
                    <a:cubicBezTo>
                      <a:pt x="221" y="320"/>
                      <a:pt x="221" y="319"/>
                      <a:pt x="222" y="319"/>
                    </a:cubicBezTo>
                    <a:cubicBezTo>
                      <a:pt x="222" y="318"/>
                      <a:pt x="222" y="318"/>
                      <a:pt x="222" y="318"/>
                    </a:cubicBezTo>
                    <a:cubicBezTo>
                      <a:pt x="222" y="317"/>
                      <a:pt x="222" y="316"/>
                      <a:pt x="223" y="316"/>
                    </a:cubicBezTo>
                    <a:cubicBezTo>
                      <a:pt x="223" y="315"/>
                      <a:pt x="223" y="315"/>
                      <a:pt x="223" y="315"/>
                    </a:cubicBezTo>
                    <a:cubicBezTo>
                      <a:pt x="223" y="314"/>
                      <a:pt x="223" y="313"/>
                      <a:pt x="224" y="312"/>
                    </a:cubicBezTo>
                    <a:cubicBezTo>
                      <a:pt x="224" y="312"/>
                      <a:pt x="224" y="312"/>
                      <a:pt x="224" y="312"/>
                    </a:cubicBezTo>
                    <a:cubicBezTo>
                      <a:pt x="224" y="311"/>
                      <a:pt x="225" y="311"/>
                      <a:pt x="225" y="310"/>
                    </a:cubicBezTo>
                    <a:cubicBezTo>
                      <a:pt x="225" y="309"/>
                      <a:pt x="225" y="309"/>
                      <a:pt x="225" y="309"/>
                    </a:cubicBezTo>
                    <a:cubicBezTo>
                      <a:pt x="225" y="308"/>
                      <a:pt x="226" y="308"/>
                      <a:pt x="226" y="307"/>
                    </a:cubicBezTo>
                    <a:cubicBezTo>
                      <a:pt x="226" y="306"/>
                      <a:pt x="226" y="306"/>
                      <a:pt x="226" y="306"/>
                    </a:cubicBezTo>
                    <a:cubicBezTo>
                      <a:pt x="226" y="306"/>
                      <a:pt x="226" y="305"/>
                      <a:pt x="227" y="304"/>
                    </a:cubicBezTo>
                    <a:cubicBezTo>
                      <a:pt x="227" y="304"/>
                      <a:pt x="227" y="304"/>
                      <a:pt x="227" y="303"/>
                    </a:cubicBezTo>
                    <a:cubicBezTo>
                      <a:pt x="227" y="303"/>
                      <a:pt x="228" y="302"/>
                      <a:pt x="228" y="302"/>
                    </a:cubicBezTo>
                    <a:cubicBezTo>
                      <a:pt x="228" y="301"/>
                      <a:pt x="228" y="301"/>
                      <a:pt x="228" y="300"/>
                    </a:cubicBezTo>
                    <a:cubicBezTo>
                      <a:pt x="228" y="300"/>
                      <a:pt x="228" y="299"/>
                      <a:pt x="229" y="298"/>
                    </a:cubicBezTo>
                    <a:cubicBezTo>
                      <a:pt x="229" y="298"/>
                      <a:pt x="229" y="298"/>
                      <a:pt x="229" y="298"/>
                    </a:cubicBezTo>
                    <a:cubicBezTo>
                      <a:pt x="229" y="297"/>
                      <a:pt x="229" y="296"/>
                      <a:pt x="230" y="296"/>
                    </a:cubicBezTo>
                    <a:cubicBezTo>
                      <a:pt x="230" y="295"/>
                      <a:pt x="230" y="295"/>
                      <a:pt x="230" y="295"/>
                    </a:cubicBezTo>
                    <a:cubicBezTo>
                      <a:pt x="230" y="294"/>
                      <a:pt x="230" y="294"/>
                      <a:pt x="230" y="293"/>
                    </a:cubicBezTo>
                    <a:cubicBezTo>
                      <a:pt x="230" y="293"/>
                      <a:pt x="231" y="292"/>
                      <a:pt x="231" y="292"/>
                    </a:cubicBezTo>
                    <a:cubicBezTo>
                      <a:pt x="231" y="291"/>
                      <a:pt x="231" y="291"/>
                      <a:pt x="231" y="291"/>
                    </a:cubicBezTo>
                    <a:cubicBezTo>
                      <a:pt x="231" y="291"/>
                      <a:pt x="231" y="290"/>
                      <a:pt x="231" y="289"/>
                    </a:cubicBezTo>
                    <a:cubicBezTo>
                      <a:pt x="231" y="289"/>
                      <a:pt x="231" y="289"/>
                      <a:pt x="231" y="289"/>
                    </a:cubicBezTo>
                    <a:cubicBezTo>
                      <a:pt x="231" y="288"/>
                      <a:pt x="232" y="287"/>
                      <a:pt x="232" y="287"/>
                    </a:cubicBezTo>
                    <a:cubicBezTo>
                      <a:pt x="232" y="287"/>
                      <a:pt x="232" y="287"/>
                      <a:pt x="232" y="286"/>
                    </a:cubicBezTo>
                    <a:cubicBezTo>
                      <a:pt x="232" y="285"/>
                      <a:pt x="233" y="284"/>
                      <a:pt x="233" y="284"/>
                    </a:cubicBezTo>
                    <a:cubicBezTo>
                      <a:pt x="233" y="284"/>
                      <a:pt x="233" y="284"/>
                      <a:pt x="233" y="283"/>
                    </a:cubicBezTo>
                    <a:cubicBezTo>
                      <a:pt x="233" y="282"/>
                      <a:pt x="233" y="282"/>
                      <a:pt x="233" y="281"/>
                    </a:cubicBezTo>
                    <a:cubicBezTo>
                      <a:pt x="233" y="281"/>
                      <a:pt x="233" y="281"/>
                      <a:pt x="234" y="280"/>
                    </a:cubicBezTo>
                    <a:cubicBezTo>
                      <a:pt x="234" y="279"/>
                      <a:pt x="234" y="279"/>
                      <a:pt x="234" y="278"/>
                    </a:cubicBezTo>
                    <a:cubicBezTo>
                      <a:pt x="234" y="278"/>
                      <a:pt x="234" y="278"/>
                      <a:pt x="234" y="278"/>
                    </a:cubicBezTo>
                    <a:cubicBezTo>
                      <a:pt x="234" y="276"/>
                      <a:pt x="234" y="276"/>
                      <a:pt x="235" y="275"/>
                    </a:cubicBezTo>
                    <a:cubicBezTo>
                      <a:pt x="235" y="274"/>
                      <a:pt x="235" y="273"/>
                      <a:pt x="235" y="272"/>
                    </a:cubicBezTo>
                    <a:cubicBezTo>
                      <a:pt x="235" y="272"/>
                      <a:pt x="235" y="272"/>
                      <a:pt x="235" y="272"/>
                    </a:cubicBezTo>
                    <a:cubicBezTo>
                      <a:pt x="236" y="271"/>
                      <a:pt x="236" y="270"/>
                      <a:pt x="236" y="270"/>
                    </a:cubicBezTo>
                    <a:cubicBezTo>
                      <a:pt x="236" y="269"/>
                      <a:pt x="236" y="269"/>
                      <a:pt x="236" y="269"/>
                    </a:cubicBezTo>
                    <a:cubicBezTo>
                      <a:pt x="236" y="269"/>
                      <a:pt x="236" y="269"/>
                      <a:pt x="236" y="268"/>
                    </a:cubicBezTo>
                    <a:cubicBezTo>
                      <a:pt x="236" y="267"/>
                      <a:pt x="236" y="267"/>
                      <a:pt x="236" y="266"/>
                    </a:cubicBezTo>
                    <a:cubicBezTo>
                      <a:pt x="236" y="266"/>
                      <a:pt x="236" y="266"/>
                      <a:pt x="236" y="266"/>
                    </a:cubicBezTo>
                    <a:cubicBezTo>
                      <a:pt x="236" y="264"/>
                      <a:pt x="237" y="264"/>
                      <a:pt x="237" y="263"/>
                    </a:cubicBezTo>
                    <a:cubicBezTo>
                      <a:pt x="237" y="263"/>
                      <a:pt x="237" y="263"/>
                      <a:pt x="237" y="263"/>
                    </a:cubicBezTo>
                    <a:cubicBezTo>
                      <a:pt x="237" y="262"/>
                      <a:pt x="237" y="261"/>
                      <a:pt x="237" y="260"/>
                    </a:cubicBezTo>
                    <a:cubicBezTo>
                      <a:pt x="237" y="260"/>
                      <a:pt x="237" y="260"/>
                      <a:pt x="237" y="260"/>
                    </a:cubicBezTo>
                    <a:cubicBezTo>
                      <a:pt x="237" y="259"/>
                      <a:pt x="237" y="258"/>
                      <a:pt x="237" y="257"/>
                    </a:cubicBezTo>
                    <a:cubicBezTo>
                      <a:pt x="237" y="257"/>
                      <a:pt x="237" y="257"/>
                      <a:pt x="237" y="257"/>
                    </a:cubicBezTo>
                    <a:cubicBezTo>
                      <a:pt x="238" y="256"/>
                      <a:pt x="238" y="255"/>
                      <a:pt x="238" y="254"/>
                    </a:cubicBezTo>
                    <a:cubicBezTo>
                      <a:pt x="238" y="254"/>
                      <a:pt x="238" y="254"/>
                      <a:pt x="238" y="254"/>
                    </a:cubicBezTo>
                    <a:cubicBezTo>
                      <a:pt x="238" y="253"/>
                      <a:pt x="238" y="252"/>
                      <a:pt x="238" y="252"/>
                    </a:cubicBezTo>
                    <a:cubicBezTo>
                      <a:pt x="238" y="251"/>
                      <a:pt x="238" y="251"/>
                      <a:pt x="238" y="251"/>
                    </a:cubicBezTo>
                    <a:cubicBezTo>
                      <a:pt x="238" y="251"/>
                      <a:pt x="238" y="249"/>
                      <a:pt x="238" y="249"/>
                    </a:cubicBezTo>
                    <a:cubicBezTo>
                      <a:pt x="238" y="249"/>
                      <a:pt x="238" y="249"/>
                      <a:pt x="238" y="248"/>
                    </a:cubicBezTo>
                    <a:cubicBezTo>
                      <a:pt x="239" y="247"/>
                      <a:pt x="239" y="247"/>
                      <a:pt x="239" y="246"/>
                    </a:cubicBezTo>
                    <a:cubicBezTo>
                      <a:pt x="239" y="245"/>
                      <a:pt x="239" y="244"/>
                      <a:pt x="239" y="243"/>
                    </a:cubicBezTo>
                    <a:cubicBezTo>
                      <a:pt x="239" y="242"/>
                      <a:pt x="239" y="241"/>
                      <a:pt x="239" y="240"/>
                    </a:cubicBezTo>
                    <a:cubicBezTo>
                      <a:pt x="239" y="239"/>
                      <a:pt x="239" y="238"/>
                      <a:pt x="239" y="237"/>
                    </a:cubicBezTo>
                    <a:cubicBezTo>
                      <a:pt x="239" y="237"/>
                      <a:pt x="239" y="235"/>
                      <a:pt x="239" y="235"/>
                    </a:cubicBezTo>
                    <a:cubicBezTo>
                      <a:pt x="238" y="234"/>
                      <a:pt x="237" y="234"/>
                      <a:pt x="237" y="233"/>
                    </a:cubicBezTo>
                    <a:cubicBezTo>
                      <a:pt x="282" y="260"/>
                      <a:pt x="314" y="251"/>
                      <a:pt x="336" y="216"/>
                    </a:cubicBezTo>
                    <a:cubicBezTo>
                      <a:pt x="336" y="272"/>
                      <a:pt x="363" y="301"/>
                      <a:pt x="428" y="293"/>
                    </a:cubicBezTo>
                    <a:cubicBezTo>
                      <a:pt x="429" y="298"/>
                      <a:pt x="432" y="302"/>
                      <a:pt x="437" y="303"/>
                    </a:cubicBezTo>
                    <a:cubicBezTo>
                      <a:pt x="437" y="304"/>
                      <a:pt x="554" y="340"/>
                      <a:pt x="502" y="457"/>
                    </a:cubicBezTo>
                    <a:cubicBezTo>
                      <a:pt x="499" y="463"/>
                      <a:pt x="502" y="471"/>
                      <a:pt x="509" y="474"/>
                    </a:cubicBezTo>
                    <a:cubicBezTo>
                      <a:pt x="515" y="476"/>
                      <a:pt x="523" y="474"/>
                      <a:pt x="526" y="467"/>
                    </a:cubicBezTo>
                    <a:cubicBezTo>
                      <a:pt x="575" y="356"/>
                      <a:pt x="499" y="304"/>
                      <a:pt x="463" y="287"/>
                    </a:cubicBezTo>
                    <a:cubicBezTo>
                      <a:pt x="472" y="284"/>
                      <a:pt x="482" y="281"/>
                      <a:pt x="493" y="278"/>
                    </a:cubicBezTo>
                    <a:cubicBezTo>
                      <a:pt x="541" y="346"/>
                      <a:pt x="607" y="360"/>
                      <a:pt x="698" y="301"/>
                    </a:cubicBezTo>
                    <a:cubicBezTo>
                      <a:pt x="722" y="328"/>
                      <a:pt x="745" y="346"/>
                      <a:pt x="769" y="356"/>
                    </a:cubicBezTo>
                    <a:cubicBezTo>
                      <a:pt x="762" y="368"/>
                      <a:pt x="745" y="413"/>
                      <a:pt x="811" y="488"/>
                    </a:cubicBezTo>
                    <a:cubicBezTo>
                      <a:pt x="816" y="493"/>
                      <a:pt x="824" y="493"/>
                      <a:pt x="830" y="488"/>
                    </a:cubicBezTo>
                    <a:cubicBezTo>
                      <a:pt x="835" y="484"/>
                      <a:pt x="835" y="476"/>
                      <a:pt x="831" y="470"/>
                    </a:cubicBezTo>
                    <a:cubicBezTo>
                      <a:pt x="766" y="399"/>
                      <a:pt x="792" y="369"/>
                      <a:pt x="792" y="369"/>
                    </a:cubicBezTo>
                    <a:cubicBezTo>
                      <a:pt x="793" y="368"/>
                      <a:pt x="794" y="366"/>
                      <a:pt x="794" y="364"/>
                    </a:cubicBezTo>
                    <a:cubicBezTo>
                      <a:pt x="854" y="378"/>
                      <a:pt x="914" y="348"/>
                      <a:pt x="974" y="294"/>
                    </a:cubicBezTo>
                    <a:cubicBezTo>
                      <a:pt x="1002" y="320"/>
                      <a:pt x="1025" y="331"/>
                      <a:pt x="1046" y="332"/>
                    </a:cubicBezTo>
                    <a:cubicBezTo>
                      <a:pt x="1046" y="336"/>
                      <a:pt x="1048" y="340"/>
                      <a:pt x="1052" y="343"/>
                    </a:cubicBezTo>
                    <a:cubicBezTo>
                      <a:pt x="1052" y="343"/>
                      <a:pt x="1069" y="354"/>
                      <a:pt x="1084" y="377"/>
                    </a:cubicBezTo>
                    <a:cubicBezTo>
                      <a:pt x="1085" y="378"/>
                      <a:pt x="1085" y="379"/>
                      <a:pt x="1086" y="379"/>
                    </a:cubicBezTo>
                    <a:cubicBezTo>
                      <a:pt x="1112" y="419"/>
                      <a:pt x="1132" y="489"/>
                      <a:pt x="1065" y="592"/>
                    </a:cubicBezTo>
                    <a:cubicBezTo>
                      <a:pt x="1061" y="598"/>
                      <a:pt x="1063" y="606"/>
                      <a:pt x="1069" y="610"/>
                    </a:cubicBezTo>
                    <a:cubicBezTo>
                      <a:pt x="1075" y="614"/>
                      <a:pt x="1083" y="612"/>
                      <a:pt x="1087" y="606"/>
                    </a:cubicBezTo>
                    <a:cubicBezTo>
                      <a:pt x="1100" y="586"/>
                      <a:pt x="1110" y="568"/>
                      <a:pt x="1117" y="550"/>
                    </a:cubicBezTo>
                    <a:cubicBezTo>
                      <a:pt x="1140" y="563"/>
                      <a:pt x="1190" y="581"/>
                      <a:pt x="1272" y="559"/>
                    </a:cubicBezTo>
                    <a:cubicBezTo>
                      <a:pt x="1279" y="557"/>
                      <a:pt x="1283" y="550"/>
                      <a:pt x="1281" y="543"/>
                    </a:cubicBezTo>
                    <a:cubicBezTo>
                      <a:pt x="1280" y="536"/>
                      <a:pt x="1272" y="532"/>
                      <a:pt x="1266" y="534"/>
                    </a:cubicBezTo>
                    <a:cubicBezTo>
                      <a:pt x="1183" y="556"/>
                      <a:pt x="1141" y="536"/>
                      <a:pt x="1126" y="526"/>
                    </a:cubicBezTo>
                    <a:cubicBezTo>
                      <a:pt x="1148" y="456"/>
                      <a:pt x="1132" y="405"/>
                      <a:pt x="1111" y="370"/>
                    </a:cubicBezTo>
                    <a:cubicBezTo>
                      <a:pt x="1121" y="355"/>
                      <a:pt x="1159" y="314"/>
                      <a:pt x="1267" y="362"/>
                    </a:cubicBezTo>
                    <a:cubicBezTo>
                      <a:pt x="1274" y="365"/>
                      <a:pt x="1281" y="362"/>
                      <a:pt x="1284" y="355"/>
                    </a:cubicBezTo>
                    <a:cubicBezTo>
                      <a:pt x="1287" y="349"/>
                      <a:pt x="1284" y="341"/>
                      <a:pt x="1278" y="338"/>
                    </a:cubicBezTo>
                    <a:cubicBezTo>
                      <a:pt x="1166" y="289"/>
                      <a:pt x="1115" y="325"/>
                      <a:pt x="1095" y="349"/>
                    </a:cubicBezTo>
                    <a:cubicBezTo>
                      <a:pt x="1088" y="340"/>
                      <a:pt x="1080" y="333"/>
                      <a:pt x="1075" y="328"/>
                    </a:cubicBezTo>
                    <a:cubicBezTo>
                      <a:pt x="1109" y="317"/>
                      <a:pt x="1137" y="282"/>
                      <a:pt x="1165" y="250"/>
                    </a:cubicBezTo>
                    <a:cubicBezTo>
                      <a:pt x="1251" y="292"/>
                      <a:pt x="1306" y="243"/>
                      <a:pt x="1360" y="192"/>
                    </a:cubicBezTo>
                    <a:cubicBezTo>
                      <a:pt x="1390" y="228"/>
                      <a:pt x="1430" y="255"/>
                      <a:pt x="1475" y="275"/>
                    </a:cubicBezTo>
                    <a:cubicBezTo>
                      <a:pt x="1453" y="321"/>
                      <a:pt x="1459" y="366"/>
                      <a:pt x="1480" y="411"/>
                    </a:cubicBezTo>
                    <a:cubicBezTo>
                      <a:pt x="1458" y="461"/>
                      <a:pt x="1467" y="535"/>
                      <a:pt x="1493" y="582"/>
                    </a:cubicBezTo>
                    <a:cubicBezTo>
                      <a:pt x="1499" y="589"/>
                      <a:pt x="1500" y="599"/>
                      <a:pt x="1494" y="606"/>
                    </a:cubicBezTo>
                    <a:cubicBezTo>
                      <a:pt x="1447" y="665"/>
                      <a:pt x="1430" y="720"/>
                      <a:pt x="1445" y="795"/>
                    </a:cubicBezTo>
                    <a:cubicBezTo>
                      <a:pt x="1445" y="795"/>
                      <a:pt x="1445" y="795"/>
                      <a:pt x="1445" y="796"/>
                    </a:cubicBezTo>
                    <a:cubicBezTo>
                      <a:pt x="1447" y="805"/>
                      <a:pt x="1441" y="815"/>
                      <a:pt x="1431" y="817"/>
                    </a:cubicBezTo>
                    <a:cubicBezTo>
                      <a:pt x="1356" y="833"/>
                      <a:pt x="1307" y="875"/>
                      <a:pt x="1280" y="948"/>
                    </a:cubicBezTo>
                    <a:cubicBezTo>
                      <a:pt x="1277" y="957"/>
                      <a:pt x="1267" y="962"/>
                      <a:pt x="1257" y="959"/>
                    </a:cubicBezTo>
                    <a:cubicBezTo>
                      <a:pt x="1201" y="942"/>
                      <a:pt x="1169" y="968"/>
                      <a:pt x="1147" y="1019"/>
                    </a:cubicBezTo>
                    <a:cubicBezTo>
                      <a:pt x="1147" y="1019"/>
                      <a:pt x="1147" y="1020"/>
                      <a:pt x="1147" y="1020"/>
                    </a:cubicBezTo>
                    <a:cubicBezTo>
                      <a:pt x="1142" y="1029"/>
                      <a:pt x="1132" y="1032"/>
                      <a:pt x="1123" y="1027"/>
                    </a:cubicBezTo>
                    <a:cubicBezTo>
                      <a:pt x="1077" y="1005"/>
                      <a:pt x="1044" y="1008"/>
                      <a:pt x="1018" y="1055"/>
                    </a:cubicBezTo>
                    <a:cubicBezTo>
                      <a:pt x="1015" y="1061"/>
                      <a:pt x="1008" y="1065"/>
                      <a:pt x="1000" y="1064"/>
                    </a:cubicBezTo>
                    <a:cubicBezTo>
                      <a:pt x="926" y="1056"/>
                      <a:pt x="860" y="1073"/>
                      <a:pt x="804" y="1118"/>
                    </a:cubicBezTo>
                    <a:cubicBezTo>
                      <a:pt x="731" y="1176"/>
                      <a:pt x="679" y="1182"/>
                      <a:pt x="749" y="1271"/>
                    </a:cubicBezTo>
                    <a:cubicBezTo>
                      <a:pt x="694" y="1289"/>
                      <a:pt x="696" y="1346"/>
                      <a:pt x="704" y="1407"/>
                    </a:cubicBezTo>
                    <a:cubicBezTo>
                      <a:pt x="700" y="1491"/>
                      <a:pt x="726" y="1551"/>
                      <a:pt x="817" y="1557"/>
                    </a:cubicBezTo>
                    <a:cubicBezTo>
                      <a:pt x="838" y="1590"/>
                      <a:pt x="858" y="1623"/>
                      <a:pt x="879" y="1656"/>
                    </a:cubicBezTo>
                    <a:cubicBezTo>
                      <a:pt x="888" y="1623"/>
                      <a:pt x="897" y="1590"/>
                      <a:pt x="906" y="1557"/>
                    </a:cubicBezTo>
                    <a:cubicBezTo>
                      <a:pt x="996" y="1499"/>
                      <a:pt x="1014" y="1427"/>
                      <a:pt x="933" y="1339"/>
                    </a:cubicBezTo>
                    <a:cubicBezTo>
                      <a:pt x="967" y="1298"/>
                      <a:pt x="981" y="1254"/>
                      <a:pt x="937" y="1206"/>
                    </a:cubicBezTo>
                    <a:cubicBezTo>
                      <a:pt x="976" y="1212"/>
                      <a:pt x="1003" y="1192"/>
                      <a:pt x="1022" y="1148"/>
                    </a:cubicBezTo>
                    <a:cubicBezTo>
                      <a:pt x="1099" y="1230"/>
                      <a:pt x="1168" y="1187"/>
                      <a:pt x="1233" y="1117"/>
                    </a:cubicBezTo>
                    <a:cubicBezTo>
                      <a:pt x="1339" y="1149"/>
                      <a:pt x="1395" y="1097"/>
                      <a:pt x="1421" y="994"/>
                    </a:cubicBezTo>
                    <a:cubicBezTo>
                      <a:pt x="1514" y="973"/>
                      <a:pt x="1567" y="915"/>
                      <a:pt x="1531" y="776"/>
                    </a:cubicBezTo>
                    <a:cubicBezTo>
                      <a:pt x="1589" y="709"/>
                      <a:pt x="1601" y="646"/>
                      <a:pt x="1527" y="592"/>
                    </a:cubicBezTo>
                    <a:cubicBezTo>
                      <a:pt x="1580" y="549"/>
                      <a:pt x="1604" y="497"/>
                      <a:pt x="1554" y="421"/>
                    </a:cubicBezTo>
                    <a:cubicBezTo>
                      <a:pt x="1591" y="380"/>
                      <a:pt x="1615" y="338"/>
                      <a:pt x="1575" y="284"/>
                    </a:cubicBezTo>
                    <a:cubicBezTo>
                      <a:pt x="1611" y="238"/>
                      <a:pt x="1614" y="184"/>
                      <a:pt x="1582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Tekstvak 56">
            <a:extLst>
              <a:ext uri="{FF2B5EF4-FFF2-40B4-BE49-F238E27FC236}">
                <a16:creationId xmlns:a16="http://schemas.microsoft.com/office/drawing/2014/main" id="{23693032-1E4B-4AEF-909F-6C92304B5343}"/>
              </a:ext>
            </a:extLst>
          </p:cNvPr>
          <p:cNvSpPr txBox="1"/>
          <p:nvPr/>
        </p:nvSpPr>
        <p:spPr>
          <a:xfrm>
            <a:off x="3155905" y="2244768"/>
            <a:ext cx="799312" cy="139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058"/>
            <a:r>
              <a:rPr lang="en-US" sz="900" b="1" dirty="0">
                <a:solidFill>
                  <a:srgbClr val="009FDA"/>
                </a:solidFill>
              </a:rPr>
              <a:t>Pancreas</a:t>
            </a:r>
            <a:endParaRPr lang="nl-NL" sz="900" b="1" dirty="0" err="1">
              <a:solidFill>
                <a:srgbClr val="009FDA"/>
              </a:solidFill>
            </a:endParaRPr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BAFA16B0-F2A1-49F6-95E6-0BF3BC4087F0}"/>
              </a:ext>
            </a:extLst>
          </p:cNvPr>
          <p:cNvSpPr txBox="1"/>
          <p:nvPr/>
        </p:nvSpPr>
        <p:spPr>
          <a:xfrm>
            <a:off x="3130205" y="3631588"/>
            <a:ext cx="799312" cy="139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058"/>
            <a:r>
              <a:rPr lang="en-US" sz="900" b="1" dirty="0">
                <a:solidFill>
                  <a:srgbClr val="009FDA"/>
                </a:solidFill>
              </a:rPr>
              <a:t>Lever</a:t>
            </a:r>
            <a:endParaRPr lang="nl-NL" sz="900" b="1" dirty="0" err="1">
              <a:solidFill>
                <a:srgbClr val="009FDA"/>
              </a:solidFill>
            </a:endParaRPr>
          </a:p>
        </p:txBody>
      </p:sp>
      <p:sp>
        <p:nvSpPr>
          <p:cNvPr id="121" name="Tekstvak 120">
            <a:extLst>
              <a:ext uri="{FF2B5EF4-FFF2-40B4-BE49-F238E27FC236}">
                <a16:creationId xmlns:a16="http://schemas.microsoft.com/office/drawing/2014/main" id="{F05EE40F-04EA-4136-99D8-C99F02F254C8}"/>
              </a:ext>
            </a:extLst>
          </p:cNvPr>
          <p:cNvSpPr txBox="1"/>
          <p:nvPr/>
        </p:nvSpPr>
        <p:spPr>
          <a:xfrm>
            <a:off x="5491284" y="1731487"/>
            <a:ext cx="799312" cy="139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058"/>
            <a:r>
              <a:rPr lang="en-US" sz="900" b="1" dirty="0" err="1">
                <a:solidFill>
                  <a:srgbClr val="009FDA"/>
                </a:solidFill>
              </a:rPr>
              <a:t>Hersenen</a:t>
            </a:r>
            <a:endParaRPr lang="nl-NL" sz="900" b="1" dirty="0" err="1">
              <a:solidFill>
                <a:srgbClr val="009FDA"/>
              </a:solidFill>
            </a:endParaRPr>
          </a:p>
        </p:txBody>
      </p:sp>
      <p:sp>
        <p:nvSpPr>
          <p:cNvPr id="123" name="Tekstvak 122">
            <a:extLst>
              <a:ext uri="{FF2B5EF4-FFF2-40B4-BE49-F238E27FC236}">
                <a16:creationId xmlns:a16="http://schemas.microsoft.com/office/drawing/2014/main" id="{C8625275-C0C1-4E4B-B693-224D56B041ED}"/>
              </a:ext>
            </a:extLst>
          </p:cNvPr>
          <p:cNvSpPr txBox="1"/>
          <p:nvPr/>
        </p:nvSpPr>
        <p:spPr>
          <a:xfrm>
            <a:off x="5627271" y="2724504"/>
            <a:ext cx="799312" cy="4355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3058"/>
            <a:r>
              <a:rPr lang="en-US" sz="900" b="1" dirty="0" err="1">
                <a:solidFill>
                  <a:srgbClr val="009FDA"/>
                </a:solidFill>
              </a:rPr>
              <a:t>Maag</a:t>
            </a:r>
            <a:r>
              <a:rPr lang="en-US" sz="900" b="1" dirty="0">
                <a:solidFill>
                  <a:srgbClr val="009FDA"/>
                </a:solidFill>
              </a:rPr>
              <a:t> &amp; </a:t>
            </a:r>
            <a:r>
              <a:rPr lang="en-US" sz="900" b="1" dirty="0" err="1">
                <a:solidFill>
                  <a:srgbClr val="009FDA"/>
                </a:solidFill>
              </a:rPr>
              <a:t>darm</a:t>
            </a:r>
            <a:r>
              <a:rPr lang="en-US" sz="900" b="1" dirty="0">
                <a:solidFill>
                  <a:srgbClr val="009FDA"/>
                </a:solidFill>
              </a:rPr>
              <a:t>-</a:t>
            </a:r>
            <a:br>
              <a:rPr lang="en-US" sz="900" b="1" dirty="0">
                <a:solidFill>
                  <a:srgbClr val="009FDA"/>
                </a:solidFill>
              </a:rPr>
            </a:br>
            <a:r>
              <a:rPr lang="en-US" sz="900" b="1" dirty="0" err="1">
                <a:solidFill>
                  <a:srgbClr val="009FDA"/>
                </a:solidFill>
              </a:rPr>
              <a:t>stelsel</a:t>
            </a:r>
            <a:endParaRPr lang="nl-NL" sz="900" b="1" dirty="0" err="1">
              <a:solidFill>
                <a:srgbClr val="009FDA"/>
              </a:solidFill>
            </a:endParaRPr>
          </a:p>
        </p:txBody>
      </p:sp>
      <p:sp>
        <p:nvSpPr>
          <p:cNvPr id="81" name="Tijdelijke aanduiding voor tekst 13">
            <a:extLst>
              <a:ext uri="{FF2B5EF4-FFF2-40B4-BE49-F238E27FC236}">
                <a16:creationId xmlns:a16="http://schemas.microsoft.com/office/drawing/2014/main" id="{3031CFCD-DC33-4CE9-AB62-03456E92AB14}"/>
              </a:ext>
            </a:extLst>
          </p:cNvPr>
          <p:cNvSpPr txBox="1">
            <a:spLocks/>
          </p:cNvSpPr>
          <p:nvPr/>
        </p:nvSpPr>
        <p:spPr bwMode="auto">
          <a:xfrm>
            <a:off x="-444505" y="4305754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0DED8"/>
              </a:buClr>
            </a:pPr>
            <a:r>
              <a:rPr lang="da-DK" sz="750" i="1" dirty="0">
                <a:solidFill>
                  <a:srgbClr val="AEA79F"/>
                </a:solidFill>
              </a:rPr>
              <a:t>1. Holst JJ Physiol. Rev 2007;87:1409-39.</a:t>
            </a:r>
            <a:br>
              <a:rPr lang="da-DK" sz="750" i="1" dirty="0">
                <a:solidFill>
                  <a:srgbClr val="AEA79F"/>
                </a:solidFill>
              </a:rPr>
            </a:br>
            <a:r>
              <a:rPr lang="da-DK" sz="750" i="1" dirty="0">
                <a:solidFill>
                  <a:srgbClr val="AEA79F"/>
                </a:solidFill>
              </a:rPr>
              <a:t>2. Zander M et al Lancet. 2002;359(9309):824-83</a:t>
            </a:r>
            <a:br>
              <a:rPr lang="da-DK" sz="750" i="1" dirty="0">
                <a:solidFill>
                  <a:srgbClr val="AEA79F"/>
                </a:solidFill>
              </a:rPr>
            </a:br>
            <a:r>
              <a:rPr lang="da-DK" sz="750" i="1" dirty="0">
                <a:solidFill>
                  <a:srgbClr val="AEA79F"/>
                </a:solidFill>
              </a:rPr>
              <a:t>3. Drucker and Nauck. Lancet 2006;368:1696-1705.</a:t>
            </a:r>
            <a:br>
              <a:rPr lang="da-DK" sz="750" i="1" dirty="0">
                <a:solidFill>
                  <a:srgbClr val="AEA79F"/>
                </a:solidFill>
              </a:rPr>
            </a:br>
            <a:r>
              <a:rPr lang="da-DK" sz="750" i="1" dirty="0">
                <a:solidFill>
                  <a:srgbClr val="AEA79F"/>
                </a:solidFill>
              </a:rPr>
              <a:t>4. Holst JJ Trends Endocrinol. Metab. 1999;10:229.</a:t>
            </a:r>
          </a:p>
        </p:txBody>
      </p:sp>
    </p:spTree>
    <p:extLst>
      <p:ext uri="{BB962C8B-B14F-4D97-AF65-F5344CB8AC3E}">
        <p14:creationId xmlns:p14="http://schemas.microsoft.com/office/powerpoint/2010/main" val="2183022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" grpId="0" animBg="1"/>
      <p:bldP spid="57" grpId="0"/>
      <p:bldP spid="120" grpId="0"/>
      <p:bldP spid="121" grpId="0"/>
      <p:bldP spid="1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en-GB" sz="2000" dirty="0"/>
              <a:t>Het </a:t>
            </a:r>
            <a:r>
              <a:rPr lang="en-GB" sz="2000" dirty="0" err="1"/>
              <a:t>incretine</a:t>
            </a:r>
            <a:r>
              <a:rPr lang="en-GB" sz="2000" dirty="0"/>
              <a:t>-effect</a:t>
            </a:r>
            <a:endParaRPr lang="nl-NL" sz="2000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7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65D636-E5A6-4AA3-A511-9C15785B0949}"/>
                </a:ext>
              </a:extLst>
            </p:cNvPr>
            <p:cNvSpPr/>
            <p:nvPr/>
          </p:nvSpPr>
          <p:spPr>
            <a:xfrm>
              <a:off x="0" y="3494511"/>
              <a:ext cx="12196763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2B6B8094-95CD-4704-83DF-D055824696E6}"/>
                </a:ext>
              </a:extLst>
            </p:cNvPr>
            <p:cNvSpPr/>
            <p:nvPr/>
          </p:nvSpPr>
          <p:spPr>
            <a:xfrm rot="5400000">
              <a:off x="3975313" y="3494512"/>
              <a:ext cx="4250214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1AEBE8C1-ECFB-4176-9E8E-4833AC450A6D}"/>
              </a:ext>
            </a:extLst>
          </p:cNvPr>
          <p:cNvGrpSpPr/>
          <p:nvPr/>
        </p:nvGrpSpPr>
        <p:grpSpPr>
          <a:xfrm>
            <a:off x="300690" y="4022758"/>
            <a:ext cx="2164141" cy="595536"/>
            <a:chOff x="6839900" y="362976"/>
            <a:chExt cx="2164141" cy="59553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B27002B-5974-4CB8-A410-82BBF1AEBE43}"/>
                </a:ext>
              </a:extLst>
            </p:cNvPr>
            <p:cNvSpPr/>
            <p:nvPr/>
          </p:nvSpPr>
          <p:spPr>
            <a:xfrm>
              <a:off x="6839900" y="362976"/>
              <a:ext cx="2164141" cy="5955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AFFA7229-3673-4D1E-99DA-60900586A8B3}"/>
                </a:ext>
              </a:extLst>
            </p:cNvPr>
            <p:cNvGrpSpPr/>
            <p:nvPr/>
          </p:nvGrpSpPr>
          <p:grpSpPr>
            <a:xfrm>
              <a:off x="7041140" y="487950"/>
              <a:ext cx="1814748" cy="376319"/>
              <a:chOff x="6751891" y="487950"/>
              <a:chExt cx="1814748" cy="376319"/>
            </a:xfrm>
          </p:grpSpPr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703BD25A-30CC-4332-B92A-43F1A7EF074B}"/>
                  </a:ext>
                </a:extLst>
              </p:cNvPr>
              <p:cNvCxnSpPr/>
              <p:nvPr/>
            </p:nvCxnSpPr>
            <p:spPr>
              <a:xfrm>
                <a:off x="6751891" y="572666"/>
                <a:ext cx="161955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Rechte verbindingslijn 603">
                <a:extLst>
                  <a:ext uri="{FF2B5EF4-FFF2-40B4-BE49-F238E27FC236}">
                    <a16:creationId xmlns:a16="http://schemas.microsoft.com/office/drawing/2014/main" id="{B2BDCF96-CA89-46FB-9308-EBE672A59849}"/>
                  </a:ext>
                </a:extLst>
              </p:cNvPr>
              <p:cNvCxnSpPr/>
              <p:nvPr/>
            </p:nvCxnSpPr>
            <p:spPr>
              <a:xfrm>
                <a:off x="6751891" y="753283"/>
                <a:ext cx="161955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A43C37-FA06-410E-81BC-7694E8151E5F}"/>
                  </a:ext>
                </a:extLst>
              </p:cNvPr>
              <p:cNvSpPr txBox="1"/>
              <p:nvPr/>
            </p:nvSpPr>
            <p:spPr>
              <a:xfrm>
                <a:off x="7001321" y="487950"/>
                <a:ext cx="1565318" cy="187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12692"/>
                <a:r>
                  <a:rPr lang="en-US" sz="900" dirty="0" err="1">
                    <a:solidFill>
                      <a:schemeClr val="accent2"/>
                    </a:solidFill>
                  </a:rPr>
                  <a:t>Oraal</a:t>
                </a:r>
                <a:r>
                  <a:rPr lang="en-US" sz="9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900" dirty="0" err="1">
                    <a:solidFill>
                      <a:schemeClr val="accent2"/>
                    </a:solidFill>
                  </a:rPr>
                  <a:t>toegediende</a:t>
                </a:r>
                <a:r>
                  <a:rPr lang="en-US" sz="900" dirty="0">
                    <a:solidFill>
                      <a:schemeClr val="accent2"/>
                    </a:solidFill>
                  </a:rPr>
                  <a:t> glucose</a:t>
                </a:r>
              </a:p>
            </p:txBody>
          </p:sp>
          <p:sp>
            <p:nvSpPr>
              <p:cNvPr id="605" name="Tekstvak 604">
                <a:extLst>
                  <a:ext uri="{FF2B5EF4-FFF2-40B4-BE49-F238E27FC236}">
                    <a16:creationId xmlns:a16="http://schemas.microsoft.com/office/drawing/2014/main" id="{ABA3BDB6-C8C5-47F3-ACEC-53CF4243729D}"/>
                  </a:ext>
                </a:extLst>
              </p:cNvPr>
              <p:cNvSpPr txBox="1"/>
              <p:nvPr/>
            </p:nvSpPr>
            <p:spPr>
              <a:xfrm>
                <a:off x="7001321" y="676873"/>
                <a:ext cx="1565318" cy="187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12692"/>
                <a:r>
                  <a:rPr lang="en-US" sz="900" dirty="0" err="1">
                    <a:solidFill>
                      <a:schemeClr val="accent1"/>
                    </a:solidFill>
                  </a:rPr>
                  <a:t>Isoglycaemic</a:t>
                </a:r>
                <a:r>
                  <a:rPr lang="en-US" sz="900" dirty="0">
                    <a:solidFill>
                      <a:schemeClr val="accent1"/>
                    </a:solidFill>
                  </a:rPr>
                  <a:t> iv glucose</a:t>
                </a:r>
              </a:p>
            </p:txBody>
          </p:sp>
        </p:grpSp>
      </p:grpSp>
      <p:graphicFrame>
        <p:nvGraphicFramePr>
          <p:cNvPr id="63" name="Tijdelijke aanduiding voor grafiek 11">
            <a:extLst>
              <a:ext uri="{FF2B5EF4-FFF2-40B4-BE49-F238E27FC236}">
                <a16:creationId xmlns:a16="http://schemas.microsoft.com/office/drawing/2014/main" id="{A20A836E-3303-4A99-AEFE-CEBDB3351418}"/>
              </a:ext>
            </a:extLst>
          </p:cNvPr>
          <p:cNvGraphicFramePr>
            <a:graphicFrameLocks/>
          </p:cNvGraphicFramePr>
          <p:nvPr/>
        </p:nvGraphicFramePr>
        <p:xfrm>
          <a:off x="290985" y="1390150"/>
          <a:ext cx="4066721" cy="12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Tijdelijke aanduiding voor grafiek 11">
            <a:extLst>
              <a:ext uri="{FF2B5EF4-FFF2-40B4-BE49-F238E27FC236}">
                <a16:creationId xmlns:a16="http://schemas.microsoft.com/office/drawing/2014/main" id="{3C106544-5BFC-4CC1-85C4-E00E2D7C1E37}"/>
              </a:ext>
            </a:extLst>
          </p:cNvPr>
          <p:cNvGraphicFramePr>
            <a:graphicFrameLocks/>
          </p:cNvGraphicFramePr>
          <p:nvPr/>
        </p:nvGraphicFramePr>
        <p:xfrm>
          <a:off x="4806541" y="1390150"/>
          <a:ext cx="4066721" cy="12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Tijdelijke aanduiding voor grafiek 11">
            <a:extLst>
              <a:ext uri="{FF2B5EF4-FFF2-40B4-BE49-F238E27FC236}">
                <a16:creationId xmlns:a16="http://schemas.microsoft.com/office/drawing/2014/main" id="{C0BE48DE-A0FE-4BEF-9597-755C2A01E92B}"/>
              </a:ext>
            </a:extLst>
          </p:cNvPr>
          <p:cNvGraphicFramePr>
            <a:graphicFrameLocks/>
          </p:cNvGraphicFramePr>
          <p:nvPr/>
        </p:nvGraphicFramePr>
        <p:xfrm>
          <a:off x="222926" y="2743201"/>
          <a:ext cx="4066721" cy="13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Tijdelijke aanduiding voor grafiek 11">
            <a:extLst>
              <a:ext uri="{FF2B5EF4-FFF2-40B4-BE49-F238E27FC236}">
                <a16:creationId xmlns:a16="http://schemas.microsoft.com/office/drawing/2014/main" id="{267E2001-95F0-4898-A9BD-A299C10857E9}"/>
              </a:ext>
            </a:extLst>
          </p:cNvPr>
          <p:cNvGraphicFramePr>
            <a:graphicFrameLocks/>
          </p:cNvGraphicFramePr>
          <p:nvPr/>
        </p:nvGraphicFramePr>
        <p:xfrm>
          <a:off x="4745512" y="2743201"/>
          <a:ext cx="4066721" cy="13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B01CA561-868A-47FB-973C-9DBEF0112EDC}"/>
              </a:ext>
            </a:extLst>
          </p:cNvPr>
          <p:cNvSpPr/>
          <p:nvPr/>
        </p:nvSpPr>
        <p:spPr>
          <a:xfrm>
            <a:off x="1022350" y="1841957"/>
            <a:ext cx="3171421" cy="235170"/>
          </a:xfrm>
          <a:custGeom>
            <a:avLst/>
            <a:gdLst>
              <a:gd name="connsiteX0" fmla="*/ 0 w 3661287"/>
              <a:gd name="connsiteY0" fmla="*/ 291280 h 313403"/>
              <a:gd name="connsiteX1" fmla="*/ 188042 w 3661287"/>
              <a:gd name="connsiteY1" fmla="*/ 291280 h 313403"/>
              <a:gd name="connsiteX2" fmla="*/ 471949 w 3661287"/>
              <a:gd name="connsiteY2" fmla="*/ 140109 h 313403"/>
              <a:gd name="connsiteX3" fmla="*/ 763229 w 3661287"/>
              <a:gd name="connsiteY3" fmla="*/ 36871 h 313403"/>
              <a:gd name="connsiteX4" fmla="*/ 1047136 w 3661287"/>
              <a:gd name="connsiteY4" fmla="*/ 0 h 313403"/>
              <a:gd name="connsiteX5" fmla="*/ 1356852 w 3661287"/>
              <a:gd name="connsiteY5" fmla="*/ 55306 h 313403"/>
              <a:gd name="connsiteX6" fmla="*/ 1626010 w 3661287"/>
              <a:gd name="connsiteY6" fmla="*/ 70055 h 313403"/>
              <a:gd name="connsiteX7" fmla="*/ 1898855 w 3661287"/>
              <a:gd name="connsiteY7" fmla="*/ 129048 h 313403"/>
              <a:gd name="connsiteX8" fmla="*/ 2204884 w 3661287"/>
              <a:gd name="connsiteY8" fmla="*/ 180668 h 313403"/>
              <a:gd name="connsiteX9" fmla="*/ 2496165 w 3661287"/>
              <a:gd name="connsiteY9" fmla="*/ 217539 h 313403"/>
              <a:gd name="connsiteX10" fmla="*/ 3063978 w 3661287"/>
              <a:gd name="connsiteY10" fmla="*/ 280219 h 313403"/>
              <a:gd name="connsiteX11" fmla="*/ 3661287 w 3661287"/>
              <a:gd name="connsiteY11" fmla="*/ 313403 h 3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1287" h="313403">
                <a:moveTo>
                  <a:pt x="0" y="291280"/>
                </a:moveTo>
                <a:lnTo>
                  <a:pt x="188042" y="291280"/>
                </a:lnTo>
                <a:lnTo>
                  <a:pt x="471949" y="140109"/>
                </a:lnTo>
                <a:lnTo>
                  <a:pt x="763229" y="36871"/>
                </a:lnTo>
                <a:lnTo>
                  <a:pt x="1047136" y="0"/>
                </a:lnTo>
                <a:lnTo>
                  <a:pt x="1356852" y="55306"/>
                </a:lnTo>
                <a:lnTo>
                  <a:pt x="1626010" y="70055"/>
                </a:lnTo>
                <a:lnTo>
                  <a:pt x="1898855" y="129048"/>
                </a:lnTo>
                <a:lnTo>
                  <a:pt x="2204884" y="180668"/>
                </a:lnTo>
                <a:lnTo>
                  <a:pt x="2496165" y="217539"/>
                </a:lnTo>
                <a:lnTo>
                  <a:pt x="3063978" y="280219"/>
                </a:lnTo>
                <a:lnTo>
                  <a:pt x="3661287" y="313403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8633E949-1846-4394-9CFD-18662CF7F6A2}"/>
              </a:ext>
            </a:extLst>
          </p:cNvPr>
          <p:cNvSpPr/>
          <p:nvPr/>
        </p:nvSpPr>
        <p:spPr>
          <a:xfrm>
            <a:off x="1019356" y="1858583"/>
            <a:ext cx="3174614" cy="226871"/>
          </a:xfrm>
          <a:custGeom>
            <a:avLst/>
            <a:gdLst>
              <a:gd name="connsiteX0" fmla="*/ 0 w 3664974"/>
              <a:gd name="connsiteY0" fmla="*/ 272846 h 302342"/>
              <a:gd name="connsiteX1" fmla="*/ 195416 w 3664974"/>
              <a:gd name="connsiteY1" fmla="*/ 276533 h 302342"/>
              <a:gd name="connsiteX2" fmla="*/ 464574 w 3664974"/>
              <a:gd name="connsiteY2" fmla="*/ 140110 h 302342"/>
              <a:gd name="connsiteX3" fmla="*/ 748481 w 3664974"/>
              <a:gd name="connsiteY3" fmla="*/ 0 h 302342"/>
              <a:gd name="connsiteX4" fmla="*/ 1058197 w 3664974"/>
              <a:gd name="connsiteY4" fmla="*/ 14749 h 302342"/>
              <a:gd name="connsiteX5" fmla="*/ 1353165 w 3664974"/>
              <a:gd name="connsiteY5" fmla="*/ 47933 h 302342"/>
              <a:gd name="connsiteX6" fmla="*/ 1633384 w 3664974"/>
              <a:gd name="connsiteY6" fmla="*/ 110613 h 302342"/>
              <a:gd name="connsiteX7" fmla="*/ 1909916 w 3664974"/>
              <a:gd name="connsiteY7" fmla="*/ 158546 h 302342"/>
              <a:gd name="connsiteX8" fmla="*/ 2204884 w 3664974"/>
              <a:gd name="connsiteY8" fmla="*/ 191729 h 302342"/>
              <a:gd name="connsiteX9" fmla="*/ 2488790 w 3664974"/>
              <a:gd name="connsiteY9" fmla="*/ 235975 h 302342"/>
              <a:gd name="connsiteX10" fmla="*/ 3071352 w 3664974"/>
              <a:gd name="connsiteY10" fmla="*/ 298655 h 302342"/>
              <a:gd name="connsiteX11" fmla="*/ 3664974 w 3664974"/>
              <a:gd name="connsiteY11" fmla="*/ 302342 h 30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4974" h="302342">
                <a:moveTo>
                  <a:pt x="0" y="272846"/>
                </a:moveTo>
                <a:lnTo>
                  <a:pt x="195416" y="276533"/>
                </a:lnTo>
                <a:lnTo>
                  <a:pt x="464574" y="140110"/>
                </a:lnTo>
                <a:lnTo>
                  <a:pt x="748481" y="0"/>
                </a:lnTo>
                <a:lnTo>
                  <a:pt x="1058197" y="14749"/>
                </a:lnTo>
                <a:lnTo>
                  <a:pt x="1353165" y="47933"/>
                </a:lnTo>
                <a:lnTo>
                  <a:pt x="1633384" y="110613"/>
                </a:lnTo>
                <a:lnTo>
                  <a:pt x="1909916" y="158546"/>
                </a:lnTo>
                <a:lnTo>
                  <a:pt x="2204884" y="191729"/>
                </a:lnTo>
                <a:lnTo>
                  <a:pt x="2488790" y="235975"/>
                </a:lnTo>
                <a:lnTo>
                  <a:pt x="3071352" y="298655"/>
                </a:lnTo>
                <a:lnTo>
                  <a:pt x="3664974" y="302342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2C8A05CF-127D-400F-8BC3-BF1C9DAA8DEA}"/>
              </a:ext>
            </a:extLst>
          </p:cNvPr>
          <p:cNvSpPr/>
          <p:nvPr/>
        </p:nvSpPr>
        <p:spPr>
          <a:xfrm>
            <a:off x="1022350" y="2982030"/>
            <a:ext cx="3089382" cy="665661"/>
          </a:xfrm>
          <a:custGeom>
            <a:avLst/>
            <a:gdLst>
              <a:gd name="connsiteX0" fmla="*/ 0 w 3684896"/>
              <a:gd name="connsiteY0" fmla="*/ 878006 h 887104"/>
              <a:gd name="connsiteX1" fmla="*/ 227463 w 3684896"/>
              <a:gd name="connsiteY1" fmla="*/ 887104 h 887104"/>
              <a:gd name="connsiteX2" fmla="*/ 473123 w 3684896"/>
              <a:gd name="connsiteY2" fmla="*/ 609600 h 887104"/>
              <a:gd name="connsiteX3" fmla="*/ 773374 w 3684896"/>
              <a:gd name="connsiteY3" fmla="*/ 236561 h 887104"/>
              <a:gd name="connsiteX4" fmla="*/ 1032681 w 3684896"/>
              <a:gd name="connsiteY4" fmla="*/ 100083 h 887104"/>
              <a:gd name="connsiteX5" fmla="*/ 1337481 w 3684896"/>
              <a:gd name="connsiteY5" fmla="*/ 0 h 887104"/>
              <a:gd name="connsiteX6" fmla="*/ 1665027 w 3684896"/>
              <a:gd name="connsiteY6" fmla="*/ 213815 h 887104"/>
              <a:gd name="connsiteX7" fmla="*/ 1933433 w 3684896"/>
              <a:gd name="connsiteY7" fmla="*/ 350292 h 887104"/>
              <a:gd name="connsiteX8" fmla="*/ 2206389 w 3684896"/>
              <a:gd name="connsiteY8" fmla="*/ 495869 h 887104"/>
              <a:gd name="connsiteX9" fmla="*/ 2502090 w 3684896"/>
              <a:gd name="connsiteY9" fmla="*/ 632346 h 887104"/>
              <a:gd name="connsiteX10" fmla="*/ 3107141 w 3684896"/>
              <a:gd name="connsiteY10" fmla="*/ 787021 h 887104"/>
              <a:gd name="connsiteX11" fmla="*/ 3684896 w 3684896"/>
              <a:gd name="connsiteY11" fmla="*/ 83706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4896" h="887104">
                <a:moveTo>
                  <a:pt x="0" y="878006"/>
                </a:moveTo>
                <a:lnTo>
                  <a:pt x="227463" y="887104"/>
                </a:lnTo>
                <a:lnTo>
                  <a:pt x="473123" y="609600"/>
                </a:lnTo>
                <a:lnTo>
                  <a:pt x="773374" y="236561"/>
                </a:lnTo>
                <a:lnTo>
                  <a:pt x="1032681" y="100083"/>
                </a:lnTo>
                <a:lnTo>
                  <a:pt x="1337481" y="0"/>
                </a:lnTo>
                <a:lnTo>
                  <a:pt x="1665027" y="213815"/>
                </a:lnTo>
                <a:lnTo>
                  <a:pt x="1933433" y="350292"/>
                </a:lnTo>
                <a:lnTo>
                  <a:pt x="2206389" y="495869"/>
                </a:lnTo>
                <a:lnTo>
                  <a:pt x="2502090" y="632346"/>
                </a:lnTo>
                <a:lnTo>
                  <a:pt x="3107141" y="787021"/>
                </a:lnTo>
                <a:lnTo>
                  <a:pt x="3684896" y="837063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C055A57-A4CE-4C3A-9432-75FA7A582DF9}"/>
              </a:ext>
            </a:extLst>
          </p:cNvPr>
          <p:cNvSpPr/>
          <p:nvPr/>
        </p:nvSpPr>
        <p:spPr>
          <a:xfrm>
            <a:off x="1018748" y="3466770"/>
            <a:ext cx="3089382" cy="184337"/>
          </a:xfrm>
          <a:custGeom>
            <a:avLst/>
            <a:gdLst>
              <a:gd name="connsiteX0" fmla="*/ 0 w 3671248"/>
              <a:gd name="connsiteY0" fmla="*/ 241110 h 245660"/>
              <a:gd name="connsiteX1" fmla="*/ 232012 w 3671248"/>
              <a:gd name="connsiteY1" fmla="*/ 245660 h 245660"/>
              <a:gd name="connsiteX2" fmla="*/ 468573 w 3671248"/>
              <a:gd name="connsiteY2" fmla="*/ 154675 h 245660"/>
              <a:gd name="connsiteX3" fmla="*/ 773373 w 3671248"/>
              <a:gd name="connsiteY3" fmla="*/ 72788 h 245660"/>
              <a:gd name="connsiteX4" fmla="*/ 1082723 w 3671248"/>
              <a:gd name="connsiteY4" fmla="*/ 27295 h 245660"/>
              <a:gd name="connsiteX5" fmla="*/ 1360227 w 3671248"/>
              <a:gd name="connsiteY5" fmla="*/ 27295 h 245660"/>
              <a:gd name="connsiteX6" fmla="*/ 1642281 w 3671248"/>
              <a:gd name="connsiteY6" fmla="*/ 0 h 245660"/>
              <a:gd name="connsiteX7" fmla="*/ 1924335 w 3671248"/>
              <a:gd name="connsiteY7" fmla="*/ 54591 h 245660"/>
              <a:gd name="connsiteX8" fmla="*/ 2210938 w 3671248"/>
              <a:gd name="connsiteY8" fmla="*/ 90985 h 245660"/>
              <a:gd name="connsiteX9" fmla="*/ 2483893 w 3671248"/>
              <a:gd name="connsiteY9" fmla="*/ 141027 h 245660"/>
              <a:gd name="connsiteX10" fmla="*/ 3107141 w 3671248"/>
              <a:gd name="connsiteY10" fmla="*/ 218364 h 245660"/>
              <a:gd name="connsiteX11" fmla="*/ 3671248 w 3671248"/>
              <a:gd name="connsiteY11" fmla="*/ 218364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1248" h="245660">
                <a:moveTo>
                  <a:pt x="0" y="241110"/>
                </a:moveTo>
                <a:lnTo>
                  <a:pt x="232012" y="245660"/>
                </a:lnTo>
                <a:lnTo>
                  <a:pt x="468573" y="154675"/>
                </a:lnTo>
                <a:lnTo>
                  <a:pt x="773373" y="72788"/>
                </a:lnTo>
                <a:lnTo>
                  <a:pt x="1082723" y="27295"/>
                </a:lnTo>
                <a:lnTo>
                  <a:pt x="1360227" y="27295"/>
                </a:lnTo>
                <a:lnTo>
                  <a:pt x="1642281" y="0"/>
                </a:lnTo>
                <a:lnTo>
                  <a:pt x="1924335" y="54591"/>
                </a:lnTo>
                <a:lnTo>
                  <a:pt x="2210938" y="90985"/>
                </a:lnTo>
                <a:lnTo>
                  <a:pt x="2483893" y="141027"/>
                </a:lnTo>
                <a:lnTo>
                  <a:pt x="3107141" y="218364"/>
                </a:lnTo>
                <a:lnTo>
                  <a:pt x="3671248" y="218364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607" name="Rechthoek: afgeronde hoeken 606">
            <a:extLst>
              <a:ext uri="{FF2B5EF4-FFF2-40B4-BE49-F238E27FC236}">
                <a16:creationId xmlns:a16="http://schemas.microsoft.com/office/drawing/2014/main" id="{A1F260D2-E0B3-4E50-BEDA-9ACBE75BAACA}"/>
              </a:ext>
            </a:extLst>
          </p:cNvPr>
          <p:cNvSpPr/>
          <p:nvPr/>
        </p:nvSpPr>
        <p:spPr>
          <a:xfrm>
            <a:off x="2846456" y="2729406"/>
            <a:ext cx="1426807" cy="38112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0" rIns="68531" bIns="0" rtlCol="0" anchor="ctr"/>
          <a:lstStyle/>
          <a:p>
            <a:pPr algn="ctr" defTabSz="913912">
              <a:lnSpc>
                <a:spcPct val="90000"/>
              </a:lnSpc>
            </a:pPr>
            <a:r>
              <a:rPr lang="nl-NL" sz="1000" b="1" dirty="0" err="1">
                <a:solidFill>
                  <a:schemeClr val="accent3"/>
                </a:solidFill>
                <a:latin typeface="+mj-lt"/>
              </a:rPr>
              <a:t>Incretine</a:t>
            </a:r>
            <a:r>
              <a:rPr lang="nl-NL" sz="1000" b="1" dirty="0">
                <a:solidFill>
                  <a:schemeClr val="accent3"/>
                </a:solidFill>
                <a:latin typeface="+mj-lt"/>
              </a:rPr>
              <a:t>-effect</a:t>
            </a: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144DC5F4-55A9-4F07-979B-741DA0773FA5}"/>
              </a:ext>
            </a:extLst>
          </p:cNvPr>
          <p:cNvSpPr/>
          <p:nvPr/>
        </p:nvSpPr>
        <p:spPr>
          <a:xfrm>
            <a:off x="5448300" y="1373739"/>
            <a:ext cx="3225585" cy="492616"/>
          </a:xfrm>
          <a:custGeom>
            <a:avLst/>
            <a:gdLst>
              <a:gd name="connsiteX0" fmla="*/ 0 w 3665416"/>
              <a:gd name="connsiteY0" fmla="*/ 656492 h 656492"/>
              <a:gd name="connsiteX1" fmla="*/ 191477 w 3665416"/>
              <a:gd name="connsiteY1" fmla="*/ 652584 h 656492"/>
              <a:gd name="connsiteX2" fmla="*/ 476739 w 3665416"/>
              <a:gd name="connsiteY2" fmla="*/ 468923 h 656492"/>
              <a:gd name="connsiteX3" fmla="*/ 777631 w 3665416"/>
              <a:gd name="connsiteY3" fmla="*/ 285261 h 656492"/>
              <a:gd name="connsiteX4" fmla="*/ 1070708 w 3665416"/>
              <a:gd name="connsiteY4" fmla="*/ 140676 h 656492"/>
              <a:gd name="connsiteX5" fmla="*/ 1359877 w 3665416"/>
              <a:gd name="connsiteY5" fmla="*/ 46892 h 656492"/>
              <a:gd name="connsiteX6" fmla="*/ 1641231 w 3665416"/>
              <a:gd name="connsiteY6" fmla="*/ 3907 h 656492"/>
              <a:gd name="connsiteX7" fmla="*/ 1930400 w 3665416"/>
              <a:gd name="connsiteY7" fmla="*/ 0 h 656492"/>
              <a:gd name="connsiteX8" fmla="*/ 2223477 w 3665416"/>
              <a:gd name="connsiteY8" fmla="*/ 85969 h 656492"/>
              <a:gd name="connsiteX9" fmla="*/ 2504831 w 3665416"/>
              <a:gd name="connsiteY9" fmla="*/ 160215 h 656492"/>
              <a:gd name="connsiteX10" fmla="*/ 3067539 w 3665416"/>
              <a:gd name="connsiteY10" fmla="*/ 254000 h 656492"/>
              <a:gd name="connsiteX11" fmla="*/ 3665416 w 3665416"/>
              <a:gd name="connsiteY11" fmla="*/ 398584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416" h="656492">
                <a:moveTo>
                  <a:pt x="0" y="656492"/>
                </a:moveTo>
                <a:lnTo>
                  <a:pt x="191477" y="652584"/>
                </a:lnTo>
                <a:lnTo>
                  <a:pt x="476739" y="468923"/>
                </a:lnTo>
                <a:lnTo>
                  <a:pt x="777631" y="285261"/>
                </a:lnTo>
                <a:lnTo>
                  <a:pt x="1070708" y="140676"/>
                </a:lnTo>
                <a:lnTo>
                  <a:pt x="1359877" y="46892"/>
                </a:lnTo>
                <a:lnTo>
                  <a:pt x="1641231" y="3907"/>
                </a:lnTo>
                <a:lnTo>
                  <a:pt x="1930400" y="0"/>
                </a:lnTo>
                <a:lnTo>
                  <a:pt x="2223477" y="85969"/>
                </a:lnTo>
                <a:lnTo>
                  <a:pt x="2504831" y="160215"/>
                </a:lnTo>
                <a:lnTo>
                  <a:pt x="3067539" y="254000"/>
                </a:lnTo>
                <a:lnTo>
                  <a:pt x="3665416" y="398584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2B99DB12-5DEC-4751-B1E6-475B40EEAD4C}"/>
              </a:ext>
            </a:extLst>
          </p:cNvPr>
          <p:cNvSpPr/>
          <p:nvPr/>
        </p:nvSpPr>
        <p:spPr>
          <a:xfrm>
            <a:off x="5441559" y="1386394"/>
            <a:ext cx="3235900" cy="457429"/>
          </a:xfrm>
          <a:custGeom>
            <a:avLst/>
            <a:gdLst>
              <a:gd name="connsiteX0" fmla="*/ 0 w 3677138"/>
              <a:gd name="connsiteY0" fmla="*/ 593970 h 609600"/>
              <a:gd name="connsiteX1" fmla="*/ 207107 w 3677138"/>
              <a:gd name="connsiteY1" fmla="*/ 609600 h 609600"/>
              <a:gd name="connsiteX2" fmla="*/ 480646 w 3677138"/>
              <a:gd name="connsiteY2" fmla="*/ 465016 h 609600"/>
              <a:gd name="connsiteX3" fmla="*/ 773723 w 3677138"/>
              <a:gd name="connsiteY3" fmla="*/ 246185 h 609600"/>
              <a:gd name="connsiteX4" fmla="*/ 1070707 w 3677138"/>
              <a:gd name="connsiteY4" fmla="*/ 97693 h 609600"/>
              <a:gd name="connsiteX5" fmla="*/ 1367692 w 3677138"/>
              <a:gd name="connsiteY5" fmla="*/ 0 h 609600"/>
              <a:gd name="connsiteX6" fmla="*/ 1649046 w 3677138"/>
              <a:gd name="connsiteY6" fmla="*/ 11723 h 609600"/>
              <a:gd name="connsiteX7" fmla="*/ 1930400 w 3677138"/>
              <a:gd name="connsiteY7" fmla="*/ 27354 h 609600"/>
              <a:gd name="connsiteX8" fmla="*/ 2227384 w 3677138"/>
              <a:gd name="connsiteY8" fmla="*/ 85970 h 609600"/>
              <a:gd name="connsiteX9" fmla="*/ 2512646 w 3677138"/>
              <a:gd name="connsiteY9" fmla="*/ 117231 h 609600"/>
              <a:gd name="connsiteX10" fmla="*/ 3083169 w 3677138"/>
              <a:gd name="connsiteY10" fmla="*/ 254000 h 609600"/>
              <a:gd name="connsiteX11" fmla="*/ 3673231 w 3677138"/>
              <a:gd name="connsiteY11" fmla="*/ 347785 h 609600"/>
              <a:gd name="connsiteX12" fmla="*/ 3677138 w 3677138"/>
              <a:gd name="connsiteY12" fmla="*/ 3477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7138" h="609600">
                <a:moveTo>
                  <a:pt x="0" y="593970"/>
                </a:moveTo>
                <a:lnTo>
                  <a:pt x="207107" y="609600"/>
                </a:lnTo>
                <a:lnTo>
                  <a:pt x="480646" y="465016"/>
                </a:lnTo>
                <a:lnTo>
                  <a:pt x="773723" y="246185"/>
                </a:lnTo>
                <a:lnTo>
                  <a:pt x="1070707" y="97693"/>
                </a:lnTo>
                <a:lnTo>
                  <a:pt x="1367692" y="0"/>
                </a:lnTo>
                <a:lnTo>
                  <a:pt x="1649046" y="11723"/>
                </a:lnTo>
                <a:lnTo>
                  <a:pt x="1930400" y="27354"/>
                </a:lnTo>
                <a:lnTo>
                  <a:pt x="2227384" y="85970"/>
                </a:lnTo>
                <a:lnTo>
                  <a:pt x="2512646" y="117231"/>
                </a:lnTo>
                <a:lnTo>
                  <a:pt x="3083169" y="254000"/>
                </a:lnTo>
                <a:lnTo>
                  <a:pt x="3673231" y="347785"/>
                </a:lnTo>
                <a:lnTo>
                  <a:pt x="3677138" y="347785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B5C062B2-1182-4303-969B-21F0A74900F3}"/>
              </a:ext>
            </a:extLst>
          </p:cNvPr>
          <p:cNvSpPr/>
          <p:nvPr/>
        </p:nvSpPr>
        <p:spPr>
          <a:xfrm>
            <a:off x="5448961" y="3308794"/>
            <a:ext cx="3181329" cy="260418"/>
          </a:xfrm>
          <a:custGeom>
            <a:avLst/>
            <a:gdLst>
              <a:gd name="connsiteX0" fmla="*/ 0 w 3663636"/>
              <a:gd name="connsiteY0" fmla="*/ 331960 h 347050"/>
              <a:gd name="connsiteX1" fmla="*/ 178051 w 3663636"/>
              <a:gd name="connsiteY1" fmla="*/ 347050 h 347050"/>
              <a:gd name="connsiteX2" fmla="*/ 510012 w 3663636"/>
              <a:gd name="connsiteY2" fmla="*/ 262551 h 347050"/>
              <a:gd name="connsiteX3" fmla="*/ 760491 w 3663636"/>
              <a:gd name="connsiteY3" fmla="*/ 214265 h 347050"/>
              <a:gd name="connsiteX4" fmla="*/ 1044166 w 3663636"/>
              <a:gd name="connsiteY4" fmla="*/ 178052 h 347050"/>
              <a:gd name="connsiteX5" fmla="*/ 1324824 w 3663636"/>
              <a:gd name="connsiteY5" fmla="*/ 132784 h 347050"/>
              <a:gd name="connsiteX6" fmla="*/ 1608499 w 3663636"/>
              <a:gd name="connsiteY6" fmla="*/ 66392 h 347050"/>
              <a:gd name="connsiteX7" fmla="*/ 1934424 w 3663636"/>
              <a:gd name="connsiteY7" fmla="*/ 33196 h 347050"/>
              <a:gd name="connsiteX8" fmla="*/ 2218099 w 3663636"/>
              <a:gd name="connsiteY8" fmla="*/ 24143 h 347050"/>
              <a:gd name="connsiteX9" fmla="*/ 2498756 w 3663636"/>
              <a:gd name="connsiteY9" fmla="*/ 0 h 347050"/>
              <a:gd name="connsiteX10" fmla="*/ 3090249 w 3663636"/>
              <a:gd name="connsiteY10" fmla="*/ 12071 h 347050"/>
              <a:gd name="connsiteX11" fmla="*/ 3663636 w 3663636"/>
              <a:gd name="connsiteY11" fmla="*/ 66392 h 3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3636" h="347050">
                <a:moveTo>
                  <a:pt x="0" y="331960"/>
                </a:moveTo>
                <a:lnTo>
                  <a:pt x="178051" y="347050"/>
                </a:lnTo>
                <a:lnTo>
                  <a:pt x="510012" y="262551"/>
                </a:lnTo>
                <a:lnTo>
                  <a:pt x="760491" y="214265"/>
                </a:lnTo>
                <a:lnTo>
                  <a:pt x="1044166" y="178052"/>
                </a:lnTo>
                <a:lnTo>
                  <a:pt x="1324824" y="132784"/>
                </a:lnTo>
                <a:lnTo>
                  <a:pt x="1608499" y="66392"/>
                </a:lnTo>
                <a:lnTo>
                  <a:pt x="1934424" y="33196"/>
                </a:lnTo>
                <a:lnTo>
                  <a:pt x="2218099" y="24143"/>
                </a:lnTo>
                <a:lnTo>
                  <a:pt x="2498756" y="0"/>
                </a:lnTo>
                <a:lnTo>
                  <a:pt x="3090249" y="12071"/>
                </a:lnTo>
                <a:lnTo>
                  <a:pt x="3663636" y="66392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2C6034E6-2463-4079-A143-5AAC39D32A82}"/>
              </a:ext>
            </a:extLst>
          </p:cNvPr>
          <p:cNvSpPr/>
          <p:nvPr/>
        </p:nvSpPr>
        <p:spPr>
          <a:xfrm>
            <a:off x="5441558" y="3200125"/>
            <a:ext cx="3183949" cy="366849"/>
          </a:xfrm>
          <a:custGeom>
            <a:avLst/>
            <a:gdLst>
              <a:gd name="connsiteX0" fmla="*/ 0 w 3114392"/>
              <a:gd name="connsiteY0" fmla="*/ 476815 h 488887"/>
              <a:gd name="connsiteX1" fmla="*/ 175034 w 3114392"/>
              <a:gd name="connsiteY1" fmla="*/ 488887 h 488887"/>
              <a:gd name="connsiteX2" fmla="*/ 534155 w 3114392"/>
              <a:gd name="connsiteY2" fmla="*/ 337996 h 488887"/>
              <a:gd name="connsiteX3" fmla="*/ 811794 w 3114392"/>
              <a:gd name="connsiteY3" fmla="*/ 187105 h 488887"/>
              <a:gd name="connsiteX4" fmla="*/ 1101505 w 3114392"/>
              <a:gd name="connsiteY4" fmla="*/ 27160 h 488887"/>
              <a:gd name="connsiteX5" fmla="*/ 1376127 w 3114392"/>
              <a:gd name="connsiteY5" fmla="*/ 27160 h 488887"/>
              <a:gd name="connsiteX6" fmla="*/ 1653767 w 3114392"/>
              <a:gd name="connsiteY6" fmla="*/ 0 h 488887"/>
              <a:gd name="connsiteX7" fmla="*/ 1997798 w 3114392"/>
              <a:gd name="connsiteY7" fmla="*/ 21124 h 488887"/>
              <a:gd name="connsiteX8" fmla="*/ 2269402 w 3114392"/>
              <a:gd name="connsiteY8" fmla="*/ 21124 h 488887"/>
              <a:gd name="connsiteX9" fmla="*/ 2547042 w 3114392"/>
              <a:gd name="connsiteY9" fmla="*/ 24142 h 488887"/>
              <a:gd name="connsiteX10" fmla="*/ 3114392 w 3114392"/>
              <a:gd name="connsiteY10" fmla="*/ 102606 h 488887"/>
              <a:gd name="connsiteX0" fmla="*/ 0 w 3666654"/>
              <a:gd name="connsiteY0" fmla="*/ 476815 h 488887"/>
              <a:gd name="connsiteX1" fmla="*/ 175034 w 3666654"/>
              <a:gd name="connsiteY1" fmla="*/ 488887 h 488887"/>
              <a:gd name="connsiteX2" fmla="*/ 534155 w 3666654"/>
              <a:gd name="connsiteY2" fmla="*/ 337996 h 488887"/>
              <a:gd name="connsiteX3" fmla="*/ 811794 w 3666654"/>
              <a:gd name="connsiteY3" fmla="*/ 187105 h 488887"/>
              <a:gd name="connsiteX4" fmla="*/ 1101505 w 3666654"/>
              <a:gd name="connsiteY4" fmla="*/ 27160 h 488887"/>
              <a:gd name="connsiteX5" fmla="*/ 1376127 w 3666654"/>
              <a:gd name="connsiteY5" fmla="*/ 27160 h 488887"/>
              <a:gd name="connsiteX6" fmla="*/ 1653767 w 3666654"/>
              <a:gd name="connsiteY6" fmla="*/ 0 h 488887"/>
              <a:gd name="connsiteX7" fmla="*/ 1997798 w 3666654"/>
              <a:gd name="connsiteY7" fmla="*/ 21124 h 488887"/>
              <a:gd name="connsiteX8" fmla="*/ 2269402 w 3666654"/>
              <a:gd name="connsiteY8" fmla="*/ 21124 h 488887"/>
              <a:gd name="connsiteX9" fmla="*/ 2547042 w 3666654"/>
              <a:gd name="connsiteY9" fmla="*/ 24142 h 488887"/>
              <a:gd name="connsiteX10" fmla="*/ 3666654 w 3666654"/>
              <a:gd name="connsiteY10" fmla="*/ 172016 h 488887"/>
              <a:gd name="connsiteX0" fmla="*/ 0 w 3666654"/>
              <a:gd name="connsiteY0" fmla="*/ 476815 h 488887"/>
              <a:gd name="connsiteX1" fmla="*/ 175034 w 3666654"/>
              <a:gd name="connsiteY1" fmla="*/ 488887 h 488887"/>
              <a:gd name="connsiteX2" fmla="*/ 534155 w 3666654"/>
              <a:gd name="connsiteY2" fmla="*/ 337996 h 488887"/>
              <a:gd name="connsiteX3" fmla="*/ 811794 w 3666654"/>
              <a:gd name="connsiteY3" fmla="*/ 187105 h 488887"/>
              <a:gd name="connsiteX4" fmla="*/ 1101505 w 3666654"/>
              <a:gd name="connsiteY4" fmla="*/ 27160 h 488887"/>
              <a:gd name="connsiteX5" fmla="*/ 1376127 w 3666654"/>
              <a:gd name="connsiteY5" fmla="*/ 27160 h 488887"/>
              <a:gd name="connsiteX6" fmla="*/ 1653767 w 3666654"/>
              <a:gd name="connsiteY6" fmla="*/ 0 h 488887"/>
              <a:gd name="connsiteX7" fmla="*/ 1997798 w 3666654"/>
              <a:gd name="connsiteY7" fmla="*/ 21124 h 488887"/>
              <a:gd name="connsiteX8" fmla="*/ 2269402 w 3666654"/>
              <a:gd name="connsiteY8" fmla="*/ 21124 h 488887"/>
              <a:gd name="connsiteX9" fmla="*/ 2547042 w 3666654"/>
              <a:gd name="connsiteY9" fmla="*/ 24142 h 488887"/>
              <a:gd name="connsiteX10" fmla="*/ 3111375 w 3666654"/>
              <a:gd name="connsiteY10" fmla="*/ 102606 h 488887"/>
              <a:gd name="connsiteX11" fmla="*/ 3666654 w 3666654"/>
              <a:gd name="connsiteY11" fmla="*/ 172016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6654" h="488887">
                <a:moveTo>
                  <a:pt x="0" y="476815"/>
                </a:moveTo>
                <a:lnTo>
                  <a:pt x="175034" y="488887"/>
                </a:lnTo>
                <a:lnTo>
                  <a:pt x="534155" y="337996"/>
                </a:lnTo>
                <a:lnTo>
                  <a:pt x="811794" y="187105"/>
                </a:lnTo>
                <a:lnTo>
                  <a:pt x="1101505" y="27160"/>
                </a:lnTo>
                <a:lnTo>
                  <a:pt x="1376127" y="27160"/>
                </a:lnTo>
                <a:lnTo>
                  <a:pt x="1653767" y="0"/>
                </a:lnTo>
                <a:lnTo>
                  <a:pt x="1997798" y="21124"/>
                </a:lnTo>
                <a:lnTo>
                  <a:pt x="2269402" y="21124"/>
                </a:lnTo>
                <a:lnTo>
                  <a:pt x="2547042" y="24142"/>
                </a:lnTo>
                <a:cubicBezTo>
                  <a:pt x="2734147" y="48285"/>
                  <a:pt x="2924270" y="78463"/>
                  <a:pt x="3111375" y="102606"/>
                </a:cubicBezTo>
                <a:lnTo>
                  <a:pt x="3666654" y="172016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119662A-47C7-4AC2-A5AA-5D879435D7DB}"/>
              </a:ext>
            </a:extLst>
          </p:cNvPr>
          <p:cNvSpPr txBox="1"/>
          <p:nvPr/>
        </p:nvSpPr>
        <p:spPr>
          <a:xfrm>
            <a:off x="290985" y="1061899"/>
            <a:ext cx="4066721" cy="135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2692"/>
            <a:r>
              <a:rPr lang="nl-NL" sz="1400" b="1" dirty="0">
                <a:solidFill>
                  <a:srgbClr val="001965"/>
                </a:solidFill>
              </a:rPr>
              <a:t>Gezonde vrijwilligers</a:t>
            </a:r>
          </a:p>
        </p:txBody>
      </p:sp>
      <p:sp>
        <p:nvSpPr>
          <p:cNvPr id="861" name="Tekstvak 860">
            <a:extLst>
              <a:ext uri="{FF2B5EF4-FFF2-40B4-BE49-F238E27FC236}">
                <a16:creationId xmlns:a16="http://schemas.microsoft.com/office/drawing/2014/main" id="{7BA7995B-85EF-40A5-8351-6FFAF15DD67C}"/>
              </a:ext>
            </a:extLst>
          </p:cNvPr>
          <p:cNvSpPr txBox="1"/>
          <p:nvPr/>
        </p:nvSpPr>
        <p:spPr>
          <a:xfrm>
            <a:off x="4829400" y="1061899"/>
            <a:ext cx="4066721" cy="135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2692"/>
            <a:r>
              <a:rPr lang="nl-NL" sz="1400" b="1" dirty="0">
                <a:solidFill>
                  <a:srgbClr val="001965"/>
                </a:solidFill>
              </a:rPr>
              <a:t>Patiënten met diabetes type 2</a:t>
            </a:r>
          </a:p>
        </p:txBody>
      </p:sp>
      <p:sp>
        <p:nvSpPr>
          <p:cNvPr id="860" name="Rechthoek: afgeronde hoeken 859">
            <a:extLst>
              <a:ext uri="{FF2B5EF4-FFF2-40B4-BE49-F238E27FC236}">
                <a16:creationId xmlns:a16="http://schemas.microsoft.com/office/drawing/2014/main" id="{F04E760A-CC78-42CF-B661-3E98D6ADB61F}"/>
              </a:ext>
            </a:extLst>
          </p:cNvPr>
          <p:cNvSpPr/>
          <p:nvPr/>
        </p:nvSpPr>
        <p:spPr>
          <a:xfrm>
            <a:off x="7157010" y="2711448"/>
            <a:ext cx="1678923" cy="3990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0" rIns="68531" bIns="0" rtlCol="0" anchor="ctr"/>
          <a:lstStyle/>
          <a:p>
            <a:pPr algn="ctr" defTabSz="913912">
              <a:lnSpc>
                <a:spcPct val="90000"/>
              </a:lnSpc>
            </a:pPr>
            <a:r>
              <a:rPr lang="nl-NL" sz="1000" b="1" dirty="0">
                <a:solidFill>
                  <a:schemeClr val="accent3"/>
                </a:solidFill>
                <a:latin typeface="+mj-lt"/>
              </a:rPr>
              <a:t>Verminderd </a:t>
            </a:r>
            <a:r>
              <a:rPr lang="nl-NL" sz="1000" b="1" dirty="0" err="1">
                <a:solidFill>
                  <a:schemeClr val="accent3"/>
                </a:solidFill>
                <a:latin typeface="+mj-lt"/>
              </a:rPr>
              <a:t>incretine</a:t>
            </a:r>
            <a:r>
              <a:rPr lang="nl-NL" sz="1000" b="1" dirty="0">
                <a:solidFill>
                  <a:schemeClr val="accent3"/>
                </a:solidFill>
                <a:latin typeface="+mj-lt"/>
              </a:rPr>
              <a:t>-effect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6574F4E-7F62-437D-8AA1-C11806276817}"/>
              </a:ext>
            </a:extLst>
          </p:cNvPr>
          <p:cNvCxnSpPr>
            <a:cxnSpLocks/>
          </p:cNvCxnSpPr>
          <p:nvPr/>
        </p:nvCxnSpPr>
        <p:spPr>
          <a:xfrm>
            <a:off x="4572000" y="1104900"/>
            <a:ext cx="0" cy="2911475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5B096465-90E8-45EB-BE28-34AFAAA662E4}"/>
              </a:ext>
            </a:extLst>
          </p:cNvPr>
          <p:cNvCxnSpPr>
            <a:cxnSpLocks/>
            <a:stCxn id="607" idx="2"/>
          </p:cNvCxnSpPr>
          <p:nvPr/>
        </p:nvCxnSpPr>
        <p:spPr>
          <a:xfrm rot="5400000">
            <a:off x="2785128" y="2416145"/>
            <a:ext cx="80344" cy="1469121"/>
          </a:xfrm>
          <a:prstGeom prst="bentConnector2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ingslijn: gebogen 60">
            <a:extLst>
              <a:ext uri="{FF2B5EF4-FFF2-40B4-BE49-F238E27FC236}">
                <a16:creationId xmlns:a16="http://schemas.microsoft.com/office/drawing/2014/main" id="{A21534F5-066E-46A7-8D24-4E904A0F94D4}"/>
              </a:ext>
            </a:extLst>
          </p:cNvPr>
          <p:cNvCxnSpPr>
            <a:cxnSpLocks/>
            <a:stCxn id="860" idx="1"/>
          </p:cNvCxnSpPr>
          <p:nvPr/>
        </p:nvCxnSpPr>
        <p:spPr>
          <a:xfrm rot="10800000" flipV="1">
            <a:off x="6560240" y="2910990"/>
            <a:ext cx="596771" cy="408391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BAD0FC0C-1F3B-4D6A-8CF5-D67511A2FE4F}"/>
              </a:ext>
            </a:extLst>
          </p:cNvPr>
          <p:cNvSpPr/>
          <p:nvPr/>
        </p:nvSpPr>
        <p:spPr>
          <a:xfrm>
            <a:off x="1954237" y="3100861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Gelijkbenige driehoek 71">
            <a:extLst>
              <a:ext uri="{FF2B5EF4-FFF2-40B4-BE49-F238E27FC236}">
                <a16:creationId xmlns:a16="http://schemas.microsoft.com/office/drawing/2014/main" id="{C39AD642-0E7A-47CF-AD25-08085EE8D5C4}"/>
              </a:ext>
            </a:extLst>
          </p:cNvPr>
          <p:cNvSpPr/>
          <p:nvPr/>
        </p:nvSpPr>
        <p:spPr>
          <a:xfrm rot="10800000">
            <a:off x="1954237" y="3319382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Gelijkbenige driehoek 72">
            <a:extLst>
              <a:ext uri="{FF2B5EF4-FFF2-40B4-BE49-F238E27FC236}">
                <a16:creationId xmlns:a16="http://schemas.microsoft.com/office/drawing/2014/main" id="{9EB85DA0-6AC9-4AF1-A1A2-4BE0308ADBA2}"/>
              </a:ext>
            </a:extLst>
          </p:cNvPr>
          <p:cNvSpPr/>
          <p:nvPr/>
        </p:nvSpPr>
        <p:spPr>
          <a:xfrm rot="10800000">
            <a:off x="6393053" y="3121050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Gelijkbenige driehoek 73">
            <a:extLst>
              <a:ext uri="{FF2B5EF4-FFF2-40B4-BE49-F238E27FC236}">
                <a16:creationId xmlns:a16="http://schemas.microsoft.com/office/drawing/2014/main" id="{DAB2D1DD-D345-4A9B-960A-65AE554B1A19}"/>
              </a:ext>
            </a:extLst>
          </p:cNvPr>
          <p:cNvSpPr/>
          <p:nvPr/>
        </p:nvSpPr>
        <p:spPr>
          <a:xfrm>
            <a:off x="6393053" y="3444534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ijdelijke aanduiding voor tekst 13">
            <a:extLst>
              <a:ext uri="{FF2B5EF4-FFF2-40B4-BE49-F238E27FC236}">
                <a16:creationId xmlns:a16="http://schemas.microsoft.com/office/drawing/2014/main" id="{BF475C48-FAA3-46A8-B40D-7E9D21F41550}"/>
              </a:ext>
            </a:extLst>
          </p:cNvPr>
          <p:cNvSpPr txBox="1">
            <a:spLocks/>
          </p:cNvSpPr>
          <p:nvPr/>
        </p:nvSpPr>
        <p:spPr bwMode="auto">
          <a:xfrm>
            <a:off x="-460268" y="4408670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2787" tIns="323347" rIns="592787" bIns="323347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0DED8"/>
              </a:buClr>
            </a:pPr>
            <a:r>
              <a:rPr lang="nl-NL" sz="750" i="1" dirty="0" err="1">
                <a:solidFill>
                  <a:srgbClr val="AEA79F"/>
                </a:solidFill>
              </a:rPr>
              <a:t>Nauck</a:t>
            </a:r>
            <a:r>
              <a:rPr lang="nl-NL" sz="750" i="1" dirty="0">
                <a:solidFill>
                  <a:srgbClr val="AEA79F"/>
                </a:solidFill>
              </a:rPr>
              <a:t> M et al. </a:t>
            </a:r>
            <a:r>
              <a:rPr lang="nl-NL" sz="750" i="1" dirty="0" err="1">
                <a:solidFill>
                  <a:srgbClr val="AEA79F"/>
                </a:solidFill>
              </a:rPr>
              <a:t>Diabetologia</a:t>
            </a:r>
            <a:r>
              <a:rPr lang="nl-NL" sz="750" i="1" dirty="0">
                <a:solidFill>
                  <a:srgbClr val="AEA79F"/>
                </a:solidFill>
              </a:rPr>
              <a:t>. 1986;29:46–52. NHG standaard 3e herziening 2013; noot 7. </a:t>
            </a:r>
          </a:p>
        </p:txBody>
      </p:sp>
    </p:spTree>
    <p:extLst>
      <p:ext uri="{BB962C8B-B14F-4D97-AF65-F5344CB8AC3E}">
        <p14:creationId xmlns:p14="http://schemas.microsoft.com/office/powerpoint/2010/main" val="1146961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-2.46914E-6 L -3.61111E-6 -0.0169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58025E-6 L -3.61111E-6 0.01605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3.82716E-6 L -2.77778E-7 -0.0169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8.64198E-7 L -2.77778E-7 0.01605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Graphic spid="65" grpId="0">
        <p:bldAsOne/>
      </p:bldGraphic>
      <p:bldGraphic spid="66" grpId="0">
        <p:bldAsOne/>
      </p:bldGraphic>
      <p:bldP spid="18" grpId="0" animBg="1"/>
      <p:bldP spid="20" grpId="0" animBg="1"/>
      <p:bldP spid="607" grpId="0" animBg="1"/>
      <p:bldP spid="30" grpId="0" animBg="1"/>
      <p:bldP spid="33" grpId="0" animBg="1"/>
      <p:bldP spid="35" grpId="0" animBg="1"/>
      <p:bldP spid="36" grpId="0" animBg="1"/>
      <p:bldP spid="861" grpId="0"/>
      <p:bldP spid="860" grpId="0" animBg="1"/>
      <p:bldP spid="34" grpId="0" animBg="1"/>
      <p:bldP spid="3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en-GB" sz="2000" dirty="0"/>
              <a:t>Het </a:t>
            </a:r>
            <a:r>
              <a:rPr lang="en-GB" sz="2000" dirty="0" err="1"/>
              <a:t>incretine</a:t>
            </a:r>
            <a:r>
              <a:rPr lang="en-GB" sz="2000" dirty="0"/>
              <a:t>-effect</a:t>
            </a:r>
            <a:endParaRPr lang="nl-NL" sz="2000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7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65D636-E5A6-4AA3-A511-9C15785B0949}"/>
                </a:ext>
              </a:extLst>
            </p:cNvPr>
            <p:cNvSpPr/>
            <p:nvPr/>
          </p:nvSpPr>
          <p:spPr>
            <a:xfrm>
              <a:off x="0" y="3494511"/>
              <a:ext cx="12196763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2B6B8094-95CD-4704-83DF-D055824696E6}"/>
                </a:ext>
              </a:extLst>
            </p:cNvPr>
            <p:cNvSpPr/>
            <p:nvPr/>
          </p:nvSpPr>
          <p:spPr>
            <a:xfrm rot="5400000">
              <a:off x="3975313" y="3494512"/>
              <a:ext cx="4250214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692"/>
              <a:endParaRPr lang="nl-NL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1AEBE8C1-ECFB-4176-9E8E-4833AC450A6D}"/>
              </a:ext>
            </a:extLst>
          </p:cNvPr>
          <p:cNvGrpSpPr/>
          <p:nvPr/>
        </p:nvGrpSpPr>
        <p:grpSpPr>
          <a:xfrm>
            <a:off x="300690" y="4022758"/>
            <a:ext cx="2164141" cy="595536"/>
            <a:chOff x="6839900" y="362976"/>
            <a:chExt cx="2164141" cy="59553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B27002B-5974-4CB8-A410-82BBF1AEBE43}"/>
                </a:ext>
              </a:extLst>
            </p:cNvPr>
            <p:cNvSpPr/>
            <p:nvPr/>
          </p:nvSpPr>
          <p:spPr>
            <a:xfrm>
              <a:off x="6839900" y="362976"/>
              <a:ext cx="2164141" cy="5955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AFFA7229-3673-4D1E-99DA-60900586A8B3}"/>
                </a:ext>
              </a:extLst>
            </p:cNvPr>
            <p:cNvGrpSpPr/>
            <p:nvPr/>
          </p:nvGrpSpPr>
          <p:grpSpPr>
            <a:xfrm>
              <a:off x="7041140" y="487950"/>
              <a:ext cx="1814748" cy="376319"/>
              <a:chOff x="6751891" y="487950"/>
              <a:chExt cx="1814748" cy="376319"/>
            </a:xfrm>
          </p:grpSpPr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703BD25A-30CC-4332-B92A-43F1A7EF074B}"/>
                  </a:ext>
                </a:extLst>
              </p:cNvPr>
              <p:cNvCxnSpPr/>
              <p:nvPr/>
            </p:nvCxnSpPr>
            <p:spPr>
              <a:xfrm>
                <a:off x="6751891" y="572666"/>
                <a:ext cx="161955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Rechte verbindingslijn 603">
                <a:extLst>
                  <a:ext uri="{FF2B5EF4-FFF2-40B4-BE49-F238E27FC236}">
                    <a16:creationId xmlns:a16="http://schemas.microsoft.com/office/drawing/2014/main" id="{B2BDCF96-CA89-46FB-9308-EBE672A59849}"/>
                  </a:ext>
                </a:extLst>
              </p:cNvPr>
              <p:cNvCxnSpPr/>
              <p:nvPr/>
            </p:nvCxnSpPr>
            <p:spPr>
              <a:xfrm>
                <a:off x="6751891" y="753283"/>
                <a:ext cx="161955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A43C37-FA06-410E-81BC-7694E8151E5F}"/>
                  </a:ext>
                </a:extLst>
              </p:cNvPr>
              <p:cNvSpPr txBox="1"/>
              <p:nvPr/>
            </p:nvSpPr>
            <p:spPr>
              <a:xfrm>
                <a:off x="7001321" y="487950"/>
                <a:ext cx="1565318" cy="187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12692"/>
                <a:r>
                  <a:rPr lang="en-US" sz="900" dirty="0" err="1">
                    <a:solidFill>
                      <a:schemeClr val="accent2"/>
                    </a:solidFill>
                  </a:rPr>
                  <a:t>Oraal</a:t>
                </a:r>
                <a:r>
                  <a:rPr lang="en-US" sz="9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900" dirty="0" err="1">
                    <a:solidFill>
                      <a:schemeClr val="accent2"/>
                    </a:solidFill>
                  </a:rPr>
                  <a:t>toegediende</a:t>
                </a:r>
                <a:r>
                  <a:rPr lang="en-US" sz="900" dirty="0">
                    <a:solidFill>
                      <a:schemeClr val="accent2"/>
                    </a:solidFill>
                  </a:rPr>
                  <a:t> glucose</a:t>
                </a:r>
              </a:p>
            </p:txBody>
          </p:sp>
          <p:sp>
            <p:nvSpPr>
              <p:cNvPr id="605" name="Tekstvak 604">
                <a:extLst>
                  <a:ext uri="{FF2B5EF4-FFF2-40B4-BE49-F238E27FC236}">
                    <a16:creationId xmlns:a16="http://schemas.microsoft.com/office/drawing/2014/main" id="{ABA3BDB6-C8C5-47F3-ACEC-53CF4243729D}"/>
                  </a:ext>
                </a:extLst>
              </p:cNvPr>
              <p:cNvSpPr txBox="1"/>
              <p:nvPr/>
            </p:nvSpPr>
            <p:spPr>
              <a:xfrm>
                <a:off x="7001321" y="676873"/>
                <a:ext cx="1565318" cy="187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defTabSz="912692"/>
                <a:r>
                  <a:rPr lang="en-US" sz="900" dirty="0" err="1">
                    <a:solidFill>
                      <a:schemeClr val="accent1"/>
                    </a:solidFill>
                  </a:rPr>
                  <a:t>Isoglycaemic</a:t>
                </a:r>
                <a:r>
                  <a:rPr lang="en-US" sz="900" dirty="0">
                    <a:solidFill>
                      <a:schemeClr val="accent1"/>
                    </a:solidFill>
                  </a:rPr>
                  <a:t> iv glucose</a:t>
                </a:r>
              </a:p>
            </p:txBody>
          </p:sp>
        </p:grpSp>
      </p:grpSp>
      <p:graphicFrame>
        <p:nvGraphicFramePr>
          <p:cNvPr id="63" name="Tijdelijke aanduiding voor grafiek 11">
            <a:extLst>
              <a:ext uri="{FF2B5EF4-FFF2-40B4-BE49-F238E27FC236}">
                <a16:creationId xmlns:a16="http://schemas.microsoft.com/office/drawing/2014/main" id="{A20A836E-3303-4A99-AEFE-CEBDB3351418}"/>
              </a:ext>
            </a:extLst>
          </p:cNvPr>
          <p:cNvGraphicFramePr>
            <a:graphicFrameLocks/>
          </p:cNvGraphicFramePr>
          <p:nvPr/>
        </p:nvGraphicFramePr>
        <p:xfrm>
          <a:off x="290985" y="1390150"/>
          <a:ext cx="4066721" cy="12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Tijdelijke aanduiding voor grafiek 11">
            <a:extLst>
              <a:ext uri="{FF2B5EF4-FFF2-40B4-BE49-F238E27FC236}">
                <a16:creationId xmlns:a16="http://schemas.microsoft.com/office/drawing/2014/main" id="{3C106544-5BFC-4CC1-85C4-E00E2D7C1E37}"/>
              </a:ext>
            </a:extLst>
          </p:cNvPr>
          <p:cNvGraphicFramePr>
            <a:graphicFrameLocks/>
          </p:cNvGraphicFramePr>
          <p:nvPr/>
        </p:nvGraphicFramePr>
        <p:xfrm>
          <a:off x="4806541" y="1390150"/>
          <a:ext cx="4066721" cy="126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Tijdelijke aanduiding voor grafiek 11">
            <a:extLst>
              <a:ext uri="{FF2B5EF4-FFF2-40B4-BE49-F238E27FC236}">
                <a16:creationId xmlns:a16="http://schemas.microsoft.com/office/drawing/2014/main" id="{C0BE48DE-A0FE-4BEF-9597-755C2A01E92B}"/>
              </a:ext>
            </a:extLst>
          </p:cNvPr>
          <p:cNvGraphicFramePr>
            <a:graphicFrameLocks/>
          </p:cNvGraphicFramePr>
          <p:nvPr/>
        </p:nvGraphicFramePr>
        <p:xfrm>
          <a:off x="222926" y="2743201"/>
          <a:ext cx="4066721" cy="13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Tijdelijke aanduiding voor grafiek 11">
            <a:extLst>
              <a:ext uri="{FF2B5EF4-FFF2-40B4-BE49-F238E27FC236}">
                <a16:creationId xmlns:a16="http://schemas.microsoft.com/office/drawing/2014/main" id="{267E2001-95F0-4898-A9BD-A299C10857E9}"/>
              </a:ext>
            </a:extLst>
          </p:cNvPr>
          <p:cNvGraphicFramePr>
            <a:graphicFrameLocks/>
          </p:cNvGraphicFramePr>
          <p:nvPr/>
        </p:nvGraphicFramePr>
        <p:xfrm>
          <a:off x="4745512" y="2743201"/>
          <a:ext cx="4066721" cy="13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B01CA561-868A-47FB-973C-9DBEF0112EDC}"/>
              </a:ext>
            </a:extLst>
          </p:cNvPr>
          <p:cNvSpPr/>
          <p:nvPr/>
        </p:nvSpPr>
        <p:spPr>
          <a:xfrm>
            <a:off x="1022350" y="1841957"/>
            <a:ext cx="3171421" cy="235170"/>
          </a:xfrm>
          <a:custGeom>
            <a:avLst/>
            <a:gdLst>
              <a:gd name="connsiteX0" fmla="*/ 0 w 3661287"/>
              <a:gd name="connsiteY0" fmla="*/ 291280 h 313403"/>
              <a:gd name="connsiteX1" fmla="*/ 188042 w 3661287"/>
              <a:gd name="connsiteY1" fmla="*/ 291280 h 313403"/>
              <a:gd name="connsiteX2" fmla="*/ 471949 w 3661287"/>
              <a:gd name="connsiteY2" fmla="*/ 140109 h 313403"/>
              <a:gd name="connsiteX3" fmla="*/ 763229 w 3661287"/>
              <a:gd name="connsiteY3" fmla="*/ 36871 h 313403"/>
              <a:gd name="connsiteX4" fmla="*/ 1047136 w 3661287"/>
              <a:gd name="connsiteY4" fmla="*/ 0 h 313403"/>
              <a:gd name="connsiteX5" fmla="*/ 1356852 w 3661287"/>
              <a:gd name="connsiteY5" fmla="*/ 55306 h 313403"/>
              <a:gd name="connsiteX6" fmla="*/ 1626010 w 3661287"/>
              <a:gd name="connsiteY6" fmla="*/ 70055 h 313403"/>
              <a:gd name="connsiteX7" fmla="*/ 1898855 w 3661287"/>
              <a:gd name="connsiteY7" fmla="*/ 129048 h 313403"/>
              <a:gd name="connsiteX8" fmla="*/ 2204884 w 3661287"/>
              <a:gd name="connsiteY8" fmla="*/ 180668 h 313403"/>
              <a:gd name="connsiteX9" fmla="*/ 2496165 w 3661287"/>
              <a:gd name="connsiteY9" fmla="*/ 217539 h 313403"/>
              <a:gd name="connsiteX10" fmla="*/ 3063978 w 3661287"/>
              <a:gd name="connsiteY10" fmla="*/ 280219 h 313403"/>
              <a:gd name="connsiteX11" fmla="*/ 3661287 w 3661287"/>
              <a:gd name="connsiteY11" fmla="*/ 313403 h 31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1287" h="313403">
                <a:moveTo>
                  <a:pt x="0" y="291280"/>
                </a:moveTo>
                <a:lnTo>
                  <a:pt x="188042" y="291280"/>
                </a:lnTo>
                <a:lnTo>
                  <a:pt x="471949" y="140109"/>
                </a:lnTo>
                <a:lnTo>
                  <a:pt x="763229" y="36871"/>
                </a:lnTo>
                <a:lnTo>
                  <a:pt x="1047136" y="0"/>
                </a:lnTo>
                <a:lnTo>
                  <a:pt x="1356852" y="55306"/>
                </a:lnTo>
                <a:lnTo>
                  <a:pt x="1626010" y="70055"/>
                </a:lnTo>
                <a:lnTo>
                  <a:pt x="1898855" y="129048"/>
                </a:lnTo>
                <a:lnTo>
                  <a:pt x="2204884" y="180668"/>
                </a:lnTo>
                <a:lnTo>
                  <a:pt x="2496165" y="217539"/>
                </a:lnTo>
                <a:lnTo>
                  <a:pt x="3063978" y="280219"/>
                </a:lnTo>
                <a:lnTo>
                  <a:pt x="3661287" y="313403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8633E949-1846-4394-9CFD-18662CF7F6A2}"/>
              </a:ext>
            </a:extLst>
          </p:cNvPr>
          <p:cNvSpPr/>
          <p:nvPr/>
        </p:nvSpPr>
        <p:spPr>
          <a:xfrm>
            <a:off x="1019356" y="1858583"/>
            <a:ext cx="3174614" cy="226871"/>
          </a:xfrm>
          <a:custGeom>
            <a:avLst/>
            <a:gdLst>
              <a:gd name="connsiteX0" fmla="*/ 0 w 3664974"/>
              <a:gd name="connsiteY0" fmla="*/ 272846 h 302342"/>
              <a:gd name="connsiteX1" fmla="*/ 195416 w 3664974"/>
              <a:gd name="connsiteY1" fmla="*/ 276533 h 302342"/>
              <a:gd name="connsiteX2" fmla="*/ 464574 w 3664974"/>
              <a:gd name="connsiteY2" fmla="*/ 140110 h 302342"/>
              <a:gd name="connsiteX3" fmla="*/ 748481 w 3664974"/>
              <a:gd name="connsiteY3" fmla="*/ 0 h 302342"/>
              <a:gd name="connsiteX4" fmla="*/ 1058197 w 3664974"/>
              <a:gd name="connsiteY4" fmla="*/ 14749 h 302342"/>
              <a:gd name="connsiteX5" fmla="*/ 1353165 w 3664974"/>
              <a:gd name="connsiteY5" fmla="*/ 47933 h 302342"/>
              <a:gd name="connsiteX6" fmla="*/ 1633384 w 3664974"/>
              <a:gd name="connsiteY6" fmla="*/ 110613 h 302342"/>
              <a:gd name="connsiteX7" fmla="*/ 1909916 w 3664974"/>
              <a:gd name="connsiteY7" fmla="*/ 158546 h 302342"/>
              <a:gd name="connsiteX8" fmla="*/ 2204884 w 3664974"/>
              <a:gd name="connsiteY8" fmla="*/ 191729 h 302342"/>
              <a:gd name="connsiteX9" fmla="*/ 2488790 w 3664974"/>
              <a:gd name="connsiteY9" fmla="*/ 235975 h 302342"/>
              <a:gd name="connsiteX10" fmla="*/ 3071352 w 3664974"/>
              <a:gd name="connsiteY10" fmla="*/ 298655 h 302342"/>
              <a:gd name="connsiteX11" fmla="*/ 3664974 w 3664974"/>
              <a:gd name="connsiteY11" fmla="*/ 302342 h 30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4974" h="302342">
                <a:moveTo>
                  <a:pt x="0" y="272846"/>
                </a:moveTo>
                <a:lnTo>
                  <a:pt x="195416" y="276533"/>
                </a:lnTo>
                <a:lnTo>
                  <a:pt x="464574" y="140110"/>
                </a:lnTo>
                <a:lnTo>
                  <a:pt x="748481" y="0"/>
                </a:lnTo>
                <a:lnTo>
                  <a:pt x="1058197" y="14749"/>
                </a:lnTo>
                <a:lnTo>
                  <a:pt x="1353165" y="47933"/>
                </a:lnTo>
                <a:lnTo>
                  <a:pt x="1633384" y="110613"/>
                </a:lnTo>
                <a:lnTo>
                  <a:pt x="1909916" y="158546"/>
                </a:lnTo>
                <a:lnTo>
                  <a:pt x="2204884" y="191729"/>
                </a:lnTo>
                <a:lnTo>
                  <a:pt x="2488790" y="235975"/>
                </a:lnTo>
                <a:lnTo>
                  <a:pt x="3071352" y="298655"/>
                </a:lnTo>
                <a:lnTo>
                  <a:pt x="3664974" y="302342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2C8A05CF-127D-400F-8BC3-BF1C9DAA8DEA}"/>
              </a:ext>
            </a:extLst>
          </p:cNvPr>
          <p:cNvSpPr/>
          <p:nvPr/>
        </p:nvSpPr>
        <p:spPr>
          <a:xfrm>
            <a:off x="1022350" y="2982030"/>
            <a:ext cx="3089382" cy="665661"/>
          </a:xfrm>
          <a:custGeom>
            <a:avLst/>
            <a:gdLst>
              <a:gd name="connsiteX0" fmla="*/ 0 w 3684896"/>
              <a:gd name="connsiteY0" fmla="*/ 878006 h 887104"/>
              <a:gd name="connsiteX1" fmla="*/ 227463 w 3684896"/>
              <a:gd name="connsiteY1" fmla="*/ 887104 h 887104"/>
              <a:gd name="connsiteX2" fmla="*/ 473123 w 3684896"/>
              <a:gd name="connsiteY2" fmla="*/ 609600 h 887104"/>
              <a:gd name="connsiteX3" fmla="*/ 773374 w 3684896"/>
              <a:gd name="connsiteY3" fmla="*/ 236561 h 887104"/>
              <a:gd name="connsiteX4" fmla="*/ 1032681 w 3684896"/>
              <a:gd name="connsiteY4" fmla="*/ 100083 h 887104"/>
              <a:gd name="connsiteX5" fmla="*/ 1337481 w 3684896"/>
              <a:gd name="connsiteY5" fmla="*/ 0 h 887104"/>
              <a:gd name="connsiteX6" fmla="*/ 1665027 w 3684896"/>
              <a:gd name="connsiteY6" fmla="*/ 213815 h 887104"/>
              <a:gd name="connsiteX7" fmla="*/ 1933433 w 3684896"/>
              <a:gd name="connsiteY7" fmla="*/ 350292 h 887104"/>
              <a:gd name="connsiteX8" fmla="*/ 2206389 w 3684896"/>
              <a:gd name="connsiteY8" fmla="*/ 495869 h 887104"/>
              <a:gd name="connsiteX9" fmla="*/ 2502090 w 3684896"/>
              <a:gd name="connsiteY9" fmla="*/ 632346 h 887104"/>
              <a:gd name="connsiteX10" fmla="*/ 3107141 w 3684896"/>
              <a:gd name="connsiteY10" fmla="*/ 787021 h 887104"/>
              <a:gd name="connsiteX11" fmla="*/ 3684896 w 3684896"/>
              <a:gd name="connsiteY11" fmla="*/ 83706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4896" h="887104">
                <a:moveTo>
                  <a:pt x="0" y="878006"/>
                </a:moveTo>
                <a:lnTo>
                  <a:pt x="227463" y="887104"/>
                </a:lnTo>
                <a:lnTo>
                  <a:pt x="473123" y="609600"/>
                </a:lnTo>
                <a:lnTo>
                  <a:pt x="773374" y="236561"/>
                </a:lnTo>
                <a:lnTo>
                  <a:pt x="1032681" y="100083"/>
                </a:lnTo>
                <a:lnTo>
                  <a:pt x="1337481" y="0"/>
                </a:lnTo>
                <a:lnTo>
                  <a:pt x="1665027" y="213815"/>
                </a:lnTo>
                <a:lnTo>
                  <a:pt x="1933433" y="350292"/>
                </a:lnTo>
                <a:lnTo>
                  <a:pt x="2206389" y="495869"/>
                </a:lnTo>
                <a:lnTo>
                  <a:pt x="2502090" y="632346"/>
                </a:lnTo>
                <a:lnTo>
                  <a:pt x="3107141" y="787021"/>
                </a:lnTo>
                <a:lnTo>
                  <a:pt x="3684896" y="837063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C055A57-A4CE-4C3A-9432-75FA7A582DF9}"/>
              </a:ext>
            </a:extLst>
          </p:cNvPr>
          <p:cNvSpPr/>
          <p:nvPr/>
        </p:nvSpPr>
        <p:spPr>
          <a:xfrm>
            <a:off x="1018748" y="3466770"/>
            <a:ext cx="3089382" cy="184337"/>
          </a:xfrm>
          <a:custGeom>
            <a:avLst/>
            <a:gdLst>
              <a:gd name="connsiteX0" fmla="*/ 0 w 3671248"/>
              <a:gd name="connsiteY0" fmla="*/ 241110 h 245660"/>
              <a:gd name="connsiteX1" fmla="*/ 232012 w 3671248"/>
              <a:gd name="connsiteY1" fmla="*/ 245660 h 245660"/>
              <a:gd name="connsiteX2" fmla="*/ 468573 w 3671248"/>
              <a:gd name="connsiteY2" fmla="*/ 154675 h 245660"/>
              <a:gd name="connsiteX3" fmla="*/ 773373 w 3671248"/>
              <a:gd name="connsiteY3" fmla="*/ 72788 h 245660"/>
              <a:gd name="connsiteX4" fmla="*/ 1082723 w 3671248"/>
              <a:gd name="connsiteY4" fmla="*/ 27295 h 245660"/>
              <a:gd name="connsiteX5" fmla="*/ 1360227 w 3671248"/>
              <a:gd name="connsiteY5" fmla="*/ 27295 h 245660"/>
              <a:gd name="connsiteX6" fmla="*/ 1642281 w 3671248"/>
              <a:gd name="connsiteY6" fmla="*/ 0 h 245660"/>
              <a:gd name="connsiteX7" fmla="*/ 1924335 w 3671248"/>
              <a:gd name="connsiteY7" fmla="*/ 54591 h 245660"/>
              <a:gd name="connsiteX8" fmla="*/ 2210938 w 3671248"/>
              <a:gd name="connsiteY8" fmla="*/ 90985 h 245660"/>
              <a:gd name="connsiteX9" fmla="*/ 2483893 w 3671248"/>
              <a:gd name="connsiteY9" fmla="*/ 141027 h 245660"/>
              <a:gd name="connsiteX10" fmla="*/ 3107141 w 3671248"/>
              <a:gd name="connsiteY10" fmla="*/ 218364 h 245660"/>
              <a:gd name="connsiteX11" fmla="*/ 3671248 w 3671248"/>
              <a:gd name="connsiteY11" fmla="*/ 218364 h 24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1248" h="245660">
                <a:moveTo>
                  <a:pt x="0" y="241110"/>
                </a:moveTo>
                <a:lnTo>
                  <a:pt x="232012" y="245660"/>
                </a:lnTo>
                <a:lnTo>
                  <a:pt x="468573" y="154675"/>
                </a:lnTo>
                <a:lnTo>
                  <a:pt x="773373" y="72788"/>
                </a:lnTo>
                <a:lnTo>
                  <a:pt x="1082723" y="27295"/>
                </a:lnTo>
                <a:lnTo>
                  <a:pt x="1360227" y="27295"/>
                </a:lnTo>
                <a:lnTo>
                  <a:pt x="1642281" y="0"/>
                </a:lnTo>
                <a:lnTo>
                  <a:pt x="1924335" y="54591"/>
                </a:lnTo>
                <a:lnTo>
                  <a:pt x="2210938" y="90985"/>
                </a:lnTo>
                <a:lnTo>
                  <a:pt x="2483893" y="141027"/>
                </a:lnTo>
                <a:lnTo>
                  <a:pt x="3107141" y="218364"/>
                </a:lnTo>
                <a:lnTo>
                  <a:pt x="3671248" y="218364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607" name="Rechthoek: afgeronde hoeken 606">
            <a:extLst>
              <a:ext uri="{FF2B5EF4-FFF2-40B4-BE49-F238E27FC236}">
                <a16:creationId xmlns:a16="http://schemas.microsoft.com/office/drawing/2014/main" id="{A1F260D2-E0B3-4E50-BEDA-9ACBE75BAACA}"/>
              </a:ext>
            </a:extLst>
          </p:cNvPr>
          <p:cNvSpPr/>
          <p:nvPr/>
        </p:nvSpPr>
        <p:spPr>
          <a:xfrm>
            <a:off x="2846456" y="2729406"/>
            <a:ext cx="1426807" cy="38112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0" rIns="68531" bIns="0" rtlCol="0" anchor="ctr"/>
          <a:lstStyle/>
          <a:p>
            <a:pPr algn="ctr" defTabSz="913912">
              <a:lnSpc>
                <a:spcPct val="90000"/>
              </a:lnSpc>
            </a:pPr>
            <a:r>
              <a:rPr lang="nl-NL" sz="1000" b="1" dirty="0" err="1">
                <a:solidFill>
                  <a:schemeClr val="accent3"/>
                </a:solidFill>
                <a:latin typeface="+mj-lt"/>
              </a:rPr>
              <a:t>Incretine</a:t>
            </a:r>
            <a:r>
              <a:rPr lang="nl-NL" sz="1000" b="1" dirty="0">
                <a:solidFill>
                  <a:schemeClr val="accent3"/>
                </a:solidFill>
                <a:latin typeface="+mj-lt"/>
              </a:rPr>
              <a:t>-effect</a:t>
            </a: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144DC5F4-55A9-4F07-979B-741DA0773FA5}"/>
              </a:ext>
            </a:extLst>
          </p:cNvPr>
          <p:cNvSpPr/>
          <p:nvPr/>
        </p:nvSpPr>
        <p:spPr>
          <a:xfrm>
            <a:off x="5448300" y="1373739"/>
            <a:ext cx="3225585" cy="492616"/>
          </a:xfrm>
          <a:custGeom>
            <a:avLst/>
            <a:gdLst>
              <a:gd name="connsiteX0" fmla="*/ 0 w 3665416"/>
              <a:gd name="connsiteY0" fmla="*/ 656492 h 656492"/>
              <a:gd name="connsiteX1" fmla="*/ 191477 w 3665416"/>
              <a:gd name="connsiteY1" fmla="*/ 652584 h 656492"/>
              <a:gd name="connsiteX2" fmla="*/ 476739 w 3665416"/>
              <a:gd name="connsiteY2" fmla="*/ 468923 h 656492"/>
              <a:gd name="connsiteX3" fmla="*/ 777631 w 3665416"/>
              <a:gd name="connsiteY3" fmla="*/ 285261 h 656492"/>
              <a:gd name="connsiteX4" fmla="*/ 1070708 w 3665416"/>
              <a:gd name="connsiteY4" fmla="*/ 140676 h 656492"/>
              <a:gd name="connsiteX5" fmla="*/ 1359877 w 3665416"/>
              <a:gd name="connsiteY5" fmla="*/ 46892 h 656492"/>
              <a:gd name="connsiteX6" fmla="*/ 1641231 w 3665416"/>
              <a:gd name="connsiteY6" fmla="*/ 3907 h 656492"/>
              <a:gd name="connsiteX7" fmla="*/ 1930400 w 3665416"/>
              <a:gd name="connsiteY7" fmla="*/ 0 h 656492"/>
              <a:gd name="connsiteX8" fmla="*/ 2223477 w 3665416"/>
              <a:gd name="connsiteY8" fmla="*/ 85969 h 656492"/>
              <a:gd name="connsiteX9" fmla="*/ 2504831 w 3665416"/>
              <a:gd name="connsiteY9" fmla="*/ 160215 h 656492"/>
              <a:gd name="connsiteX10" fmla="*/ 3067539 w 3665416"/>
              <a:gd name="connsiteY10" fmla="*/ 254000 h 656492"/>
              <a:gd name="connsiteX11" fmla="*/ 3665416 w 3665416"/>
              <a:gd name="connsiteY11" fmla="*/ 398584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5416" h="656492">
                <a:moveTo>
                  <a:pt x="0" y="656492"/>
                </a:moveTo>
                <a:lnTo>
                  <a:pt x="191477" y="652584"/>
                </a:lnTo>
                <a:lnTo>
                  <a:pt x="476739" y="468923"/>
                </a:lnTo>
                <a:lnTo>
                  <a:pt x="777631" y="285261"/>
                </a:lnTo>
                <a:lnTo>
                  <a:pt x="1070708" y="140676"/>
                </a:lnTo>
                <a:lnTo>
                  <a:pt x="1359877" y="46892"/>
                </a:lnTo>
                <a:lnTo>
                  <a:pt x="1641231" y="3907"/>
                </a:lnTo>
                <a:lnTo>
                  <a:pt x="1930400" y="0"/>
                </a:lnTo>
                <a:lnTo>
                  <a:pt x="2223477" y="85969"/>
                </a:lnTo>
                <a:lnTo>
                  <a:pt x="2504831" y="160215"/>
                </a:lnTo>
                <a:lnTo>
                  <a:pt x="3067539" y="254000"/>
                </a:lnTo>
                <a:lnTo>
                  <a:pt x="3665416" y="398584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2B99DB12-5DEC-4751-B1E6-475B40EEAD4C}"/>
              </a:ext>
            </a:extLst>
          </p:cNvPr>
          <p:cNvSpPr/>
          <p:nvPr/>
        </p:nvSpPr>
        <p:spPr>
          <a:xfrm>
            <a:off x="5441559" y="1386394"/>
            <a:ext cx="3235900" cy="457429"/>
          </a:xfrm>
          <a:custGeom>
            <a:avLst/>
            <a:gdLst>
              <a:gd name="connsiteX0" fmla="*/ 0 w 3677138"/>
              <a:gd name="connsiteY0" fmla="*/ 593970 h 609600"/>
              <a:gd name="connsiteX1" fmla="*/ 207107 w 3677138"/>
              <a:gd name="connsiteY1" fmla="*/ 609600 h 609600"/>
              <a:gd name="connsiteX2" fmla="*/ 480646 w 3677138"/>
              <a:gd name="connsiteY2" fmla="*/ 465016 h 609600"/>
              <a:gd name="connsiteX3" fmla="*/ 773723 w 3677138"/>
              <a:gd name="connsiteY3" fmla="*/ 246185 h 609600"/>
              <a:gd name="connsiteX4" fmla="*/ 1070707 w 3677138"/>
              <a:gd name="connsiteY4" fmla="*/ 97693 h 609600"/>
              <a:gd name="connsiteX5" fmla="*/ 1367692 w 3677138"/>
              <a:gd name="connsiteY5" fmla="*/ 0 h 609600"/>
              <a:gd name="connsiteX6" fmla="*/ 1649046 w 3677138"/>
              <a:gd name="connsiteY6" fmla="*/ 11723 h 609600"/>
              <a:gd name="connsiteX7" fmla="*/ 1930400 w 3677138"/>
              <a:gd name="connsiteY7" fmla="*/ 27354 h 609600"/>
              <a:gd name="connsiteX8" fmla="*/ 2227384 w 3677138"/>
              <a:gd name="connsiteY8" fmla="*/ 85970 h 609600"/>
              <a:gd name="connsiteX9" fmla="*/ 2512646 w 3677138"/>
              <a:gd name="connsiteY9" fmla="*/ 117231 h 609600"/>
              <a:gd name="connsiteX10" fmla="*/ 3083169 w 3677138"/>
              <a:gd name="connsiteY10" fmla="*/ 254000 h 609600"/>
              <a:gd name="connsiteX11" fmla="*/ 3673231 w 3677138"/>
              <a:gd name="connsiteY11" fmla="*/ 347785 h 609600"/>
              <a:gd name="connsiteX12" fmla="*/ 3677138 w 3677138"/>
              <a:gd name="connsiteY12" fmla="*/ 3477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7138" h="609600">
                <a:moveTo>
                  <a:pt x="0" y="593970"/>
                </a:moveTo>
                <a:lnTo>
                  <a:pt x="207107" y="609600"/>
                </a:lnTo>
                <a:lnTo>
                  <a:pt x="480646" y="465016"/>
                </a:lnTo>
                <a:lnTo>
                  <a:pt x="773723" y="246185"/>
                </a:lnTo>
                <a:lnTo>
                  <a:pt x="1070707" y="97693"/>
                </a:lnTo>
                <a:lnTo>
                  <a:pt x="1367692" y="0"/>
                </a:lnTo>
                <a:lnTo>
                  <a:pt x="1649046" y="11723"/>
                </a:lnTo>
                <a:lnTo>
                  <a:pt x="1930400" y="27354"/>
                </a:lnTo>
                <a:lnTo>
                  <a:pt x="2227384" y="85970"/>
                </a:lnTo>
                <a:lnTo>
                  <a:pt x="2512646" y="117231"/>
                </a:lnTo>
                <a:lnTo>
                  <a:pt x="3083169" y="254000"/>
                </a:lnTo>
                <a:lnTo>
                  <a:pt x="3673231" y="347785"/>
                </a:lnTo>
                <a:lnTo>
                  <a:pt x="3677138" y="347785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B5C062B2-1182-4303-969B-21F0A74900F3}"/>
              </a:ext>
            </a:extLst>
          </p:cNvPr>
          <p:cNvSpPr/>
          <p:nvPr/>
        </p:nvSpPr>
        <p:spPr>
          <a:xfrm>
            <a:off x="5448961" y="3308794"/>
            <a:ext cx="3181329" cy="260418"/>
          </a:xfrm>
          <a:custGeom>
            <a:avLst/>
            <a:gdLst>
              <a:gd name="connsiteX0" fmla="*/ 0 w 3663636"/>
              <a:gd name="connsiteY0" fmla="*/ 331960 h 347050"/>
              <a:gd name="connsiteX1" fmla="*/ 178051 w 3663636"/>
              <a:gd name="connsiteY1" fmla="*/ 347050 h 347050"/>
              <a:gd name="connsiteX2" fmla="*/ 510012 w 3663636"/>
              <a:gd name="connsiteY2" fmla="*/ 262551 h 347050"/>
              <a:gd name="connsiteX3" fmla="*/ 760491 w 3663636"/>
              <a:gd name="connsiteY3" fmla="*/ 214265 h 347050"/>
              <a:gd name="connsiteX4" fmla="*/ 1044166 w 3663636"/>
              <a:gd name="connsiteY4" fmla="*/ 178052 h 347050"/>
              <a:gd name="connsiteX5" fmla="*/ 1324824 w 3663636"/>
              <a:gd name="connsiteY5" fmla="*/ 132784 h 347050"/>
              <a:gd name="connsiteX6" fmla="*/ 1608499 w 3663636"/>
              <a:gd name="connsiteY6" fmla="*/ 66392 h 347050"/>
              <a:gd name="connsiteX7" fmla="*/ 1934424 w 3663636"/>
              <a:gd name="connsiteY7" fmla="*/ 33196 h 347050"/>
              <a:gd name="connsiteX8" fmla="*/ 2218099 w 3663636"/>
              <a:gd name="connsiteY8" fmla="*/ 24143 h 347050"/>
              <a:gd name="connsiteX9" fmla="*/ 2498756 w 3663636"/>
              <a:gd name="connsiteY9" fmla="*/ 0 h 347050"/>
              <a:gd name="connsiteX10" fmla="*/ 3090249 w 3663636"/>
              <a:gd name="connsiteY10" fmla="*/ 12071 h 347050"/>
              <a:gd name="connsiteX11" fmla="*/ 3663636 w 3663636"/>
              <a:gd name="connsiteY11" fmla="*/ 66392 h 3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3636" h="347050">
                <a:moveTo>
                  <a:pt x="0" y="331960"/>
                </a:moveTo>
                <a:lnTo>
                  <a:pt x="178051" y="347050"/>
                </a:lnTo>
                <a:lnTo>
                  <a:pt x="510012" y="262551"/>
                </a:lnTo>
                <a:lnTo>
                  <a:pt x="760491" y="214265"/>
                </a:lnTo>
                <a:lnTo>
                  <a:pt x="1044166" y="178052"/>
                </a:lnTo>
                <a:lnTo>
                  <a:pt x="1324824" y="132784"/>
                </a:lnTo>
                <a:lnTo>
                  <a:pt x="1608499" y="66392"/>
                </a:lnTo>
                <a:lnTo>
                  <a:pt x="1934424" y="33196"/>
                </a:lnTo>
                <a:lnTo>
                  <a:pt x="2218099" y="24143"/>
                </a:lnTo>
                <a:lnTo>
                  <a:pt x="2498756" y="0"/>
                </a:lnTo>
                <a:lnTo>
                  <a:pt x="3090249" y="12071"/>
                </a:lnTo>
                <a:lnTo>
                  <a:pt x="3663636" y="66392"/>
                </a:lnTo>
              </a:path>
            </a:pathLst>
          </a:custGeom>
          <a:ln w="1905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2C6034E6-2463-4079-A143-5AAC39D32A82}"/>
              </a:ext>
            </a:extLst>
          </p:cNvPr>
          <p:cNvSpPr/>
          <p:nvPr/>
        </p:nvSpPr>
        <p:spPr>
          <a:xfrm>
            <a:off x="5441558" y="3200125"/>
            <a:ext cx="3183949" cy="366849"/>
          </a:xfrm>
          <a:custGeom>
            <a:avLst/>
            <a:gdLst>
              <a:gd name="connsiteX0" fmla="*/ 0 w 3114392"/>
              <a:gd name="connsiteY0" fmla="*/ 476815 h 488887"/>
              <a:gd name="connsiteX1" fmla="*/ 175034 w 3114392"/>
              <a:gd name="connsiteY1" fmla="*/ 488887 h 488887"/>
              <a:gd name="connsiteX2" fmla="*/ 534155 w 3114392"/>
              <a:gd name="connsiteY2" fmla="*/ 337996 h 488887"/>
              <a:gd name="connsiteX3" fmla="*/ 811794 w 3114392"/>
              <a:gd name="connsiteY3" fmla="*/ 187105 h 488887"/>
              <a:gd name="connsiteX4" fmla="*/ 1101505 w 3114392"/>
              <a:gd name="connsiteY4" fmla="*/ 27160 h 488887"/>
              <a:gd name="connsiteX5" fmla="*/ 1376127 w 3114392"/>
              <a:gd name="connsiteY5" fmla="*/ 27160 h 488887"/>
              <a:gd name="connsiteX6" fmla="*/ 1653767 w 3114392"/>
              <a:gd name="connsiteY6" fmla="*/ 0 h 488887"/>
              <a:gd name="connsiteX7" fmla="*/ 1997798 w 3114392"/>
              <a:gd name="connsiteY7" fmla="*/ 21124 h 488887"/>
              <a:gd name="connsiteX8" fmla="*/ 2269402 w 3114392"/>
              <a:gd name="connsiteY8" fmla="*/ 21124 h 488887"/>
              <a:gd name="connsiteX9" fmla="*/ 2547042 w 3114392"/>
              <a:gd name="connsiteY9" fmla="*/ 24142 h 488887"/>
              <a:gd name="connsiteX10" fmla="*/ 3114392 w 3114392"/>
              <a:gd name="connsiteY10" fmla="*/ 102606 h 488887"/>
              <a:gd name="connsiteX0" fmla="*/ 0 w 3666654"/>
              <a:gd name="connsiteY0" fmla="*/ 476815 h 488887"/>
              <a:gd name="connsiteX1" fmla="*/ 175034 w 3666654"/>
              <a:gd name="connsiteY1" fmla="*/ 488887 h 488887"/>
              <a:gd name="connsiteX2" fmla="*/ 534155 w 3666654"/>
              <a:gd name="connsiteY2" fmla="*/ 337996 h 488887"/>
              <a:gd name="connsiteX3" fmla="*/ 811794 w 3666654"/>
              <a:gd name="connsiteY3" fmla="*/ 187105 h 488887"/>
              <a:gd name="connsiteX4" fmla="*/ 1101505 w 3666654"/>
              <a:gd name="connsiteY4" fmla="*/ 27160 h 488887"/>
              <a:gd name="connsiteX5" fmla="*/ 1376127 w 3666654"/>
              <a:gd name="connsiteY5" fmla="*/ 27160 h 488887"/>
              <a:gd name="connsiteX6" fmla="*/ 1653767 w 3666654"/>
              <a:gd name="connsiteY6" fmla="*/ 0 h 488887"/>
              <a:gd name="connsiteX7" fmla="*/ 1997798 w 3666654"/>
              <a:gd name="connsiteY7" fmla="*/ 21124 h 488887"/>
              <a:gd name="connsiteX8" fmla="*/ 2269402 w 3666654"/>
              <a:gd name="connsiteY8" fmla="*/ 21124 h 488887"/>
              <a:gd name="connsiteX9" fmla="*/ 2547042 w 3666654"/>
              <a:gd name="connsiteY9" fmla="*/ 24142 h 488887"/>
              <a:gd name="connsiteX10" fmla="*/ 3666654 w 3666654"/>
              <a:gd name="connsiteY10" fmla="*/ 172016 h 488887"/>
              <a:gd name="connsiteX0" fmla="*/ 0 w 3666654"/>
              <a:gd name="connsiteY0" fmla="*/ 476815 h 488887"/>
              <a:gd name="connsiteX1" fmla="*/ 175034 w 3666654"/>
              <a:gd name="connsiteY1" fmla="*/ 488887 h 488887"/>
              <a:gd name="connsiteX2" fmla="*/ 534155 w 3666654"/>
              <a:gd name="connsiteY2" fmla="*/ 337996 h 488887"/>
              <a:gd name="connsiteX3" fmla="*/ 811794 w 3666654"/>
              <a:gd name="connsiteY3" fmla="*/ 187105 h 488887"/>
              <a:gd name="connsiteX4" fmla="*/ 1101505 w 3666654"/>
              <a:gd name="connsiteY4" fmla="*/ 27160 h 488887"/>
              <a:gd name="connsiteX5" fmla="*/ 1376127 w 3666654"/>
              <a:gd name="connsiteY5" fmla="*/ 27160 h 488887"/>
              <a:gd name="connsiteX6" fmla="*/ 1653767 w 3666654"/>
              <a:gd name="connsiteY6" fmla="*/ 0 h 488887"/>
              <a:gd name="connsiteX7" fmla="*/ 1997798 w 3666654"/>
              <a:gd name="connsiteY7" fmla="*/ 21124 h 488887"/>
              <a:gd name="connsiteX8" fmla="*/ 2269402 w 3666654"/>
              <a:gd name="connsiteY8" fmla="*/ 21124 h 488887"/>
              <a:gd name="connsiteX9" fmla="*/ 2547042 w 3666654"/>
              <a:gd name="connsiteY9" fmla="*/ 24142 h 488887"/>
              <a:gd name="connsiteX10" fmla="*/ 3111375 w 3666654"/>
              <a:gd name="connsiteY10" fmla="*/ 102606 h 488887"/>
              <a:gd name="connsiteX11" fmla="*/ 3666654 w 3666654"/>
              <a:gd name="connsiteY11" fmla="*/ 172016 h 48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6654" h="488887">
                <a:moveTo>
                  <a:pt x="0" y="476815"/>
                </a:moveTo>
                <a:lnTo>
                  <a:pt x="175034" y="488887"/>
                </a:lnTo>
                <a:lnTo>
                  <a:pt x="534155" y="337996"/>
                </a:lnTo>
                <a:lnTo>
                  <a:pt x="811794" y="187105"/>
                </a:lnTo>
                <a:lnTo>
                  <a:pt x="1101505" y="27160"/>
                </a:lnTo>
                <a:lnTo>
                  <a:pt x="1376127" y="27160"/>
                </a:lnTo>
                <a:lnTo>
                  <a:pt x="1653767" y="0"/>
                </a:lnTo>
                <a:lnTo>
                  <a:pt x="1997798" y="21124"/>
                </a:lnTo>
                <a:lnTo>
                  <a:pt x="2269402" y="21124"/>
                </a:lnTo>
                <a:lnTo>
                  <a:pt x="2547042" y="24142"/>
                </a:lnTo>
                <a:cubicBezTo>
                  <a:pt x="2734147" y="48285"/>
                  <a:pt x="2924270" y="78463"/>
                  <a:pt x="3111375" y="102606"/>
                </a:cubicBezTo>
                <a:lnTo>
                  <a:pt x="3666654" y="172016"/>
                </a:lnTo>
              </a:path>
            </a:pathLst>
          </a:custGeom>
          <a:ln w="1905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440" tIns="34201" rIns="68440" bIns="34201" rtlCol="0" anchor="ctr"/>
          <a:lstStyle/>
          <a:p>
            <a:pPr algn="ctr" defTabSz="912692"/>
            <a:endParaRPr lang="nl-NL">
              <a:solidFill>
                <a:srgbClr val="000000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119662A-47C7-4AC2-A5AA-5D879435D7DB}"/>
              </a:ext>
            </a:extLst>
          </p:cNvPr>
          <p:cNvSpPr txBox="1"/>
          <p:nvPr/>
        </p:nvSpPr>
        <p:spPr>
          <a:xfrm>
            <a:off x="290985" y="1061899"/>
            <a:ext cx="4066721" cy="135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2692"/>
            <a:r>
              <a:rPr lang="nl-NL" sz="1400" b="1" dirty="0">
                <a:solidFill>
                  <a:srgbClr val="001965"/>
                </a:solidFill>
              </a:rPr>
              <a:t>Gezonde vrijwilligers</a:t>
            </a:r>
          </a:p>
        </p:txBody>
      </p:sp>
      <p:sp>
        <p:nvSpPr>
          <p:cNvPr id="861" name="Tekstvak 860">
            <a:extLst>
              <a:ext uri="{FF2B5EF4-FFF2-40B4-BE49-F238E27FC236}">
                <a16:creationId xmlns:a16="http://schemas.microsoft.com/office/drawing/2014/main" id="{7BA7995B-85EF-40A5-8351-6FFAF15DD67C}"/>
              </a:ext>
            </a:extLst>
          </p:cNvPr>
          <p:cNvSpPr txBox="1"/>
          <p:nvPr/>
        </p:nvSpPr>
        <p:spPr>
          <a:xfrm>
            <a:off x="4829400" y="1061899"/>
            <a:ext cx="4066721" cy="135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2692"/>
            <a:r>
              <a:rPr lang="nl-NL" sz="1400" b="1" dirty="0">
                <a:solidFill>
                  <a:srgbClr val="001965"/>
                </a:solidFill>
              </a:rPr>
              <a:t>Patiënten met diabetes type 2</a:t>
            </a:r>
          </a:p>
        </p:txBody>
      </p:sp>
      <p:sp>
        <p:nvSpPr>
          <p:cNvPr id="860" name="Rechthoek: afgeronde hoeken 859">
            <a:extLst>
              <a:ext uri="{FF2B5EF4-FFF2-40B4-BE49-F238E27FC236}">
                <a16:creationId xmlns:a16="http://schemas.microsoft.com/office/drawing/2014/main" id="{F04E760A-CC78-42CF-B661-3E98D6ADB61F}"/>
              </a:ext>
            </a:extLst>
          </p:cNvPr>
          <p:cNvSpPr/>
          <p:nvPr/>
        </p:nvSpPr>
        <p:spPr>
          <a:xfrm>
            <a:off x="7157010" y="2711448"/>
            <a:ext cx="1678923" cy="3990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0" rIns="68531" bIns="0" rtlCol="0" anchor="ctr"/>
          <a:lstStyle/>
          <a:p>
            <a:pPr algn="ctr" defTabSz="913912">
              <a:lnSpc>
                <a:spcPct val="90000"/>
              </a:lnSpc>
            </a:pPr>
            <a:r>
              <a:rPr lang="nl-NL" sz="1000" b="1" dirty="0">
                <a:solidFill>
                  <a:schemeClr val="accent3"/>
                </a:solidFill>
                <a:latin typeface="+mj-lt"/>
              </a:rPr>
              <a:t>Verminderd </a:t>
            </a:r>
            <a:r>
              <a:rPr lang="nl-NL" sz="1000" b="1" dirty="0" err="1">
                <a:solidFill>
                  <a:schemeClr val="accent3"/>
                </a:solidFill>
                <a:latin typeface="+mj-lt"/>
              </a:rPr>
              <a:t>incretine</a:t>
            </a:r>
            <a:r>
              <a:rPr lang="nl-NL" sz="1000" b="1" dirty="0">
                <a:solidFill>
                  <a:schemeClr val="accent3"/>
                </a:solidFill>
                <a:latin typeface="+mj-lt"/>
              </a:rPr>
              <a:t>-effect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6574F4E-7F62-437D-8AA1-C11806276817}"/>
              </a:ext>
            </a:extLst>
          </p:cNvPr>
          <p:cNvCxnSpPr>
            <a:cxnSpLocks/>
          </p:cNvCxnSpPr>
          <p:nvPr/>
        </p:nvCxnSpPr>
        <p:spPr>
          <a:xfrm>
            <a:off x="4572000" y="1104900"/>
            <a:ext cx="0" cy="2911475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bogen 14">
            <a:extLst>
              <a:ext uri="{FF2B5EF4-FFF2-40B4-BE49-F238E27FC236}">
                <a16:creationId xmlns:a16="http://schemas.microsoft.com/office/drawing/2014/main" id="{5B096465-90E8-45EB-BE28-34AFAAA662E4}"/>
              </a:ext>
            </a:extLst>
          </p:cNvPr>
          <p:cNvCxnSpPr>
            <a:cxnSpLocks/>
            <a:stCxn id="607" idx="2"/>
          </p:cNvCxnSpPr>
          <p:nvPr/>
        </p:nvCxnSpPr>
        <p:spPr>
          <a:xfrm rot="5400000">
            <a:off x="2785128" y="2416145"/>
            <a:ext cx="80344" cy="1469121"/>
          </a:xfrm>
          <a:prstGeom prst="bentConnector2">
            <a:avLst/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ingslijn: gebogen 60">
            <a:extLst>
              <a:ext uri="{FF2B5EF4-FFF2-40B4-BE49-F238E27FC236}">
                <a16:creationId xmlns:a16="http://schemas.microsoft.com/office/drawing/2014/main" id="{A21534F5-066E-46A7-8D24-4E904A0F94D4}"/>
              </a:ext>
            </a:extLst>
          </p:cNvPr>
          <p:cNvCxnSpPr>
            <a:cxnSpLocks/>
            <a:stCxn id="860" idx="1"/>
          </p:cNvCxnSpPr>
          <p:nvPr/>
        </p:nvCxnSpPr>
        <p:spPr>
          <a:xfrm rot="10800000" flipV="1">
            <a:off x="6560240" y="2910990"/>
            <a:ext cx="596771" cy="408391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BAD0FC0C-1F3B-4D6A-8CF5-D67511A2FE4F}"/>
              </a:ext>
            </a:extLst>
          </p:cNvPr>
          <p:cNvSpPr/>
          <p:nvPr/>
        </p:nvSpPr>
        <p:spPr>
          <a:xfrm>
            <a:off x="1954237" y="3100861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Gelijkbenige driehoek 71">
            <a:extLst>
              <a:ext uri="{FF2B5EF4-FFF2-40B4-BE49-F238E27FC236}">
                <a16:creationId xmlns:a16="http://schemas.microsoft.com/office/drawing/2014/main" id="{C39AD642-0E7A-47CF-AD25-08085EE8D5C4}"/>
              </a:ext>
            </a:extLst>
          </p:cNvPr>
          <p:cNvSpPr/>
          <p:nvPr/>
        </p:nvSpPr>
        <p:spPr>
          <a:xfrm rot="10800000">
            <a:off x="1954237" y="3319382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Gelijkbenige driehoek 72">
            <a:extLst>
              <a:ext uri="{FF2B5EF4-FFF2-40B4-BE49-F238E27FC236}">
                <a16:creationId xmlns:a16="http://schemas.microsoft.com/office/drawing/2014/main" id="{9EB85DA0-6AC9-4AF1-A1A2-4BE0308ADBA2}"/>
              </a:ext>
            </a:extLst>
          </p:cNvPr>
          <p:cNvSpPr/>
          <p:nvPr/>
        </p:nvSpPr>
        <p:spPr>
          <a:xfrm rot="10800000">
            <a:off x="6393053" y="3121050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Gelijkbenige driehoek 73">
            <a:extLst>
              <a:ext uri="{FF2B5EF4-FFF2-40B4-BE49-F238E27FC236}">
                <a16:creationId xmlns:a16="http://schemas.microsoft.com/office/drawing/2014/main" id="{DAB2D1DD-D345-4A9B-960A-65AE554B1A19}"/>
              </a:ext>
            </a:extLst>
          </p:cNvPr>
          <p:cNvSpPr/>
          <p:nvPr/>
        </p:nvSpPr>
        <p:spPr>
          <a:xfrm>
            <a:off x="6393053" y="3444534"/>
            <a:ext cx="94688" cy="81627"/>
          </a:xfrm>
          <a:prstGeom prst="triangl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ijdelijke aanduiding voor tekst 13">
            <a:extLst>
              <a:ext uri="{FF2B5EF4-FFF2-40B4-BE49-F238E27FC236}">
                <a16:creationId xmlns:a16="http://schemas.microsoft.com/office/drawing/2014/main" id="{2A401E3D-51B6-4E5D-8D3A-633EB95C1F2B}"/>
              </a:ext>
            </a:extLst>
          </p:cNvPr>
          <p:cNvSpPr txBox="1">
            <a:spLocks/>
          </p:cNvSpPr>
          <p:nvPr/>
        </p:nvSpPr>
        <p:spPr bwMode="auto">
          <a:xfrm>
            <a:off x="-460268" y="4408670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2787" tIns="323347" rIns="592787" bIns="323347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0DED8"/>
              </a:buClr>
            </a:pPr>
            <a:r>
              <a:rPr lang="nl-NL" sz="750" i="1" dirty="0" err="1">
                <a:solidFill>
                  <a:srgbClr val="AEA79F"/>
                </a:solidFill>
              </a:rPr>
              <a:t>Nauck</a:t>
            </a:r>
            <a:r>
              <a:rPr lang="nl-NL" sz="750" i="1" dirty="0">
                <a:solidFill>
                  <a:srgbClr val="AEA79F"/>
                </a:solidFill>
              </a:rPr>
              <a:t> M et al. </a:t>
            </a:r>
            <a:r>
              <a:rPr lang="nl-NL" sz="750" i="1" dirty="0" err="1">
                <a:solidFill>
                  <a:srgbClr val="AEA79F"/>
                </a:solidFill>
              </a:rPr>
              <a:t>Diabetologia</a:t>
            </a:r>
            <a:r>
              <a:rPr lang="nl-NL" sz="750" i="1" dirty="0">
                <a:solidFill>
                  <a:srgbClr val="AEA79F"/>
                </a:solidFill>
              </a:rPr>
              <a:t>. 1986;29:46–52. NHG standaard 3e herziening 2013; noot 7. </a:t>
            </a:r>
          </a:p>
        </p:txBody>
      </p:sp>
    </p:spTree>
    <p:extLst>
      <p:ext uri="{BB962C8B-B14F-4D97-AF65-F5344CB8AC3E}">
        <p14:creationId xmlns:p14="http://schemas.microsoft.com/office/powerpoint/2010/main" val="2758866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-2.46914E-6 L -3.61111E-6 -0.0169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58025E-6 L -3.61111E-6 0.0160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3.82716E-6 L -2.77778E-7 -0.0169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7 8.64198E-7 L -2.77778E-7 0.01605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Graphic spid="65" grpId="0">
        <p:bldAsOne/>
      </p:bldGraphic>
      <p:bldGraphic spid="66" grpId="0">
        <p:bldAsOne/>
      </p:bldGraphic>
      <p:bldP spid="18" grpId="0" animBg="1"/>
      <p:bldP spid="20" grpId="0" animBg="1"/>
      <p:bldP spid="607" grpId="0" animBg="1"/>
      <p:bldP spid="30" grpId="0" animBg="1"/>
      <p:bldP spid="33" grpId="0" animBg="1"/>
      <p:bldP spid="35" grpId="0" animBg="1"/>
      <p:bldP spid="36" grpId="0" animBg="1"/>
      <p:bldP spid="861" grpId="0"/>
      <p:bldP spid="860" grpId="0" animBg="1"/>
      <p:bldP spid="34" grpId="0" animBg="1"/>
      <p:bldP spid="3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en-GB" sz="2000" dirty="0" err="1"/>
              <a:t>Incretinetherapie</a:t>
            </a:r>
            <a:endParaRPr lang="nl-NL" sz="2000" dirty="0"/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8FD95240-827A-4823-803B-0EB5D99336EB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7792FB4-E914-4AEB-AD39-749AF3B4F8B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3A4B033-6B97-4A85-976D-5ACF0215C0E3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16C615E-C717-4327-9342-2D3EBAA84DF9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14CD56-E344-4AC0-A0A9-398394AD7D9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7F6B95B-DA78-4654-BF04-6AB4EB9638BA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E41F8CD-B576-4E6B-AC8A-0EBD65CC36D0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EA75D6-6994-4A9F-AC7B-ECA38054B6DE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7F795F5B-7072-43C3-A634-4BAAC8BD4D8B}"/>
                </a:ext>
              </a:extLst>
            </p:cNvPr>
            <p:cNvSpPr/>
            <p:nvPr/>
          </p:nvSpPr>
          <p:spPr>
            <a:xfrm>
              <a:off x="0" y="2861287"/>
              <a:ext cx="12196763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E634D5F3-F208-442B-9039-5D480B44203B}"/>
                </a:ext>
              </a:extLst>
            </p:cNvPr>
            <p:cNvSpPr/>
            <p:nvPr/>
          </p:nvSpPr>
          <p:spPr>
            <a:xfrm>
              <a:off x="0" y="4276527"/>
              <a:ext cx="12196763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6CAC07FB-6385-47AF-A65E-03A7EB71098D}"/>
                </a:ext>
              </a:extLst>
            </p:cNvPr>
            <p:cNvSpPr/>
            <p:nvPr/>
          </p:nvSpPr>
          <p:spPr>
            <a:xfrm>
              <a:off x="4997110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DE7E90B3-8650-44C7-B219-5F345F39AB28}"/>
                </a:ext>
              </a:extLst>
            </p:cNvPr>
            <p:cNvSpPr/>
            <p:nvPr/>
          </p:nvSpPr>
          <p:spPr>
            <a:xfrm>
              <a:off x="7138180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cxnSp>
        <p:nvCxnSpPr>
          <p:cNvPr id="18" name="Verbindingslijn: gebogen 17">
            <a:extLst>
              <a:ext uri="{FF2B5EF4-FFF2-40B4-BE49-F238E27FC236}">
                <a16:creationId xmlns:a16="http://schemas.microsoft.com/office/drawing/2014/main" id="{66881CF4-FB45-4A93-9671-5080483CC44F}"/>
              </a:ext>
            </a:extLst>
          </p:cNvPr>
          <p:cNvCxnSpPr>
            <a:cxnSpLocks/>
            <a:stCxn id="124" idx="2"/>
            <a:endCxn id="127" idx="0"/>
          </p:cNvCxnSpPr>
          <p:nvPr/>
        </p:nvCxnSpPr>
        <p:spPr>
          <a:xfrm rot="5400000">
            <a:off x="4149379" y="1214052"/>
            <a:ext cx="443341" cy="1847745"/>
          </a:xfrm>
          <a:prstGeom prst="bentConnector3">
            <a:avLst>
              <a:gd name="adj1" fmla="val 50000"/>
            </a:avLst>
          </a:prstGeom>
          <a:ln w="6350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40DD7259-77A2-430F-9C56-644F937E7B9D}"/>
              </a:ext>
            </a:extLst>
          </p:cNvPr>
          <p:cNvCxnSpPr>
            <a:cxnSpLocks/>
            <a:stCxn id="124" idx="2"/>
            <a:endCxn id="128" idx="0"/>
          </p:cNvCxnSpPr>
          <p:nvPr/>
        </p:nvCxnSpPr>
        <p:spPr>
          <a:xfrm rot="16200000" flipH="1">
            <a:off x="5987144" y="1224031"/>
            <a:ext cx="443341" cy="1827786"/>
          </a:xfrm>
          <a:prstGeom prst="bentConnector3">
            <a:avLst>
              <a:gd name="adj1" fmla="val 50000"/>
            </a:avLst>
          </a:prstGeom>
          <a:ln w="6350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Verbindingslijn: gebogen 132">
            <a:extLst>
              <a:ext uri="{FF2B5EF4-FFF2-40B4-BE49-F238E27FC236}">
                <a16:creationId xmlns:a16="http://schemas.microsoft.com/office/drawing/2014/main" id="{050FC8E1-C0D8-43C8-B7A1-CDFFDC95ECFB}"/>
              </a:ext>
            </a:extLst>
          </p:cNvPr>
          <p:cNvCxnSpPr>
            <a:cxnSpLocks/>
            <a:stCxn id="127" idx="2"/>
            <a:endCxn id="130" idx="0"/>
          </p:cNvCxnSpPr>
          <p:nvPr/>
        </p:nvCxnSpPr>
        <p:spPr>
          <a:xfrm rot="5400000">
            <a:off x="2555804" y="2518750"/>
            <a:ext cx="443341" cy="1339405"/>
          </a:xfrm>
          <a:prstGeom prst="bentConnector3">
            <a:avLst>
              <a:gd name="adj1" fmla="val 50000"/>
            </a:avLst>
          </a:prstGeom>
          <a:ln w="6350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Verbindingslijn: gebogen 133">
            <a:extLst>
              <a:ext uri="{FF2B5EF4-FFF2-40B4-BE49-F238E27FC236}">
                <a16:creationId xmlns:a16="http://schemas.microsoft.com/office/drawing/2014/main" id="{FEBF59E7-B02A-46F0-969C-431C7019EA8D}"/>
              </a:ext>
            </a:extLst>
          </p:cNvPr>
          <p:cNvCxnSpPr>
            <a:cxnSpLocks/>
            <a:stCxn id="127" idx="2"/>
            <a:endCxn id="131" idx="0"/>
          </p:cNvCxnSpPr>
          <p:nvPr/>
        </p:nvCxnSpPr>
        <p:spPr>
          <a:xfrm rot="16200000" flipH="1">
            <a:off x="3964061" y="2449896"/>
            <a:ext cx="443341" cy="1477111"/>
          </a:xfrm>
          <a:prstGeom prst="bentConnector3">
            <a:avLst>
              <a:gd name="adj1" fmla="val 50000"/>
            </a:avLst>
          </a:prstGeom>
          <a:ln w="6350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hthoek 123">
            <a:extLst>
              <a:ext uri="{FF2B5EF4-FFF2-40B4-BE49-F238E27FC236}">
                <a16:creationId xmlns:a16="http://schemas.microsoft.com/office/drawing/2014/main" id="{BF60678D-5583-4BCC-BB51-71BFE7B6ECE2}"/>
              </a:ext>
            </a:extLst>
          </p:cNvPr>
          <p:cNvSpPr/>
          <p:nvPr/>
        </p:nvSpPr>
        <p:spPr>
          <a:xfrm>
            <a:off x="4114250" y="1309067"/>
            <a:ext cx="2361342" cy="6071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050" b="1" dirty="0" err="1">
                <a:solidFill>
                  <a:schemeClr val="bg1"/>
                </a:solidFill>
              </a:rPr>
              <a:t>Incretinetherapie</a:t>
            </a:r>
            <a:endParaRPr lang="nl-NL" sz="1050" b="1" dirty="0">
              <a:solidFill>
                <a:schemeClr val="bg1"/>
              </a:solidFill>
            </a:endParaRPr>
          </a:p>
        </p:txBody>
      </p:sp>
      <p:sp>
        <p:nvSpPr>
          <p:cNvPr id="127" name="Rechthoek 126">
            <a:extLst>
              <a:ext uri="{FF2B5EF4-FFF2-40B4-BE49-F238E27FC236}">
                <a16:creationId xmlns:a16="http://schemas.microsoft.com/office/drawing/2014/main" id="{A0FAF4F2-95D1-4F6F-9BA1-CC5AF5B5EA69}"/>
              </a:ext>
            </a:extLst>
          </p:cNvPr>
          <p:cNvSpPr/>
          <p:nvPr/>
        </p:nvSpPr>
        <p:spPr>
          <a:xfrm>
            <a:off x="2266505" y="2359595"/>
            <a:ext cx="2361342" cy="60718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050" b="1" dirty="0">
                <a:solidFill>
                  <a:schemeClr val="bg1"/>
                </a:solidFill>
              </a:rPr>
              <a:t>GLP-1 receptoragonisten</a:t>
            </a:r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8420BF3B-49AF-48A7-BDFB-EDD936492B80}"/>
              </a:ext>
            </a:extLst>
          </p:cNvPr>
          <p:cNvSpPr/>
          <p:nvPr/>
        </p:nvSpPr>
        <p:spPr>
          <a:xfrm>
            <a:off x="5942036" y="2359595"/>
            <a:ext cx="2361342" cy="60718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050" b="1" dirty="0">
                <a:solidFill>
                  <a:schemeClr val="bg1"/>
                </a:solidFill>
              </a:rPr>
              <a:t>DPP-4 remmers </a:t>
            </a:r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5C0470B2-26E6-4696-90D6-18E83D58EE9F}"/>
              </a:ext>
            </a:extLst>
          </p:cNvPr>
          <p:cNvSpPr/>
          <p:nvPr/>
        </p:nvSpPr>
        <p:spPr>
          <a:xfrm>
            <a:off x="927100" y="3410123"/>
            <a:ext cx="2361342" cy="607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050" b="1" dirty="0">
                <a:solidFill>
                  <a:schemeClr val="accent1"/>
                </a:solidFill>
              </a:rPr>
              <a:t>Humaan GLP-1 gebaseerd</a:t>
            </a: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D1F3FDB-0803-44D4-858B-1C4A0DB7C3EB}"/>
              </a:ext>
            </a:extLst>
          </p:cNvPr>
          <p:cNvSpPr/>
          <p:nvPr/>
        </p:nvSpPr>
        <p:spPr>
          <a:xfrm>
            <a:off x="3743616" y="3410123"/>
            <a:ext cx="2361342" cy="607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050" b="1" dirty="0">
                <a:solidFill>
                  <a:schemeClr val="accent1"/>
                </a:solidFill>
              </a:rPr>
              <a:t>Exendin-4 gebaseerd</a:t>
            </a:r>
          </a:p>
        </p:txBody>
      </p:sp>
      <p:sp>
        <p:nvSpPr>
          <p:cNvPr id="105" name="Tijdelijke aanduiding voor tekst 13">
            <a:extLst>
              <a:ext uri="{FF2B5EF4-FFF2-40B4-BE49-F238E27FC236}">
                <a16:creationId xmlns:a16="http://schemas.microsoft.com/office/drawing/2014/main" id="{F8A39B8F-A388-447D-B311-2D8BE5755220}"/>
              </a:ext>
            </a:extLst>
          </p:cNvPr>
          <p:cNvSpPr txBox="1">
            <a:spLocks/>
          </p:cNvSpPr>
          <p:nvPr/>
        </p:nvSpPr>
        <p:spPr bwMode="auto">
          <a:xfrm>
            <a:off x="-433329" y="4390781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sz="750" dirty="0">
                <a:solidFill>
                  <a:srgbClr val="AEA79F"/>
                </a:solidFill>
              </a:rPr>
              <a:t>Naar: Inzucchi SE et al. Diabetologia 2012;55:1577–1596</a:t>
            </a:r>
          </a:p>
        </p:txBody>
      </p:sp>
    </p:spTree>
    <p:extLst>
      <p:ext uri="{BB962C8B-B14F-4D97-AF65-F5344CB8AC3E}">
        <p14:creationId xmlns:p14="http://schemas.microsoft.com/office/powerpoint/2010/main" val="525573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7" grpId="0" animBg="1"/>
      <p:bldP spid="128" grpId="0" animBg="1"/>
      <p:bldP spid="130" grpId="0" animBg="1"/>
      <p:bldP spid="1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8491"/>
          </a:xfrm>
        </p:spPr>
        <p:txBody>
          <a:bodyPr/>
          <a:lstStyle/>
          <a:p>
            <a:r>
              <a:rPr lang="nl-NL" sz="2000" dirty="0" err="1"/>
              <a:t>Incretine</a:t>
            </a:r>
            <a:r>
              <a:rPr lang="nl-NL" sz="2000" dirty="0"/>
              <a:t>-gebaseerde therapie</a:t>
            </a:r>
            <a:br>
              <a:rPr lang="nl-NL" sz="2000" dirty="0"/>
            </a:br>
            <a:r>
              <a:rPr lang="nl-NL" sz="2000" dirty="0"/>
              <a:t>DPP-4 remmers &amp; GLP-1 RA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E6434F5A-7692-4A76-9399-15B9739CB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102" y="1095375"/>
            <a:ext cx="3692905" cy="3061856"/>
          </a:xfrm>
        </p:spPr>
        <p:txBody>
          <a:bodyPr/>
          <a:lstStyle/>
          <a:p>
            <a:pPr marL="180975" lvl="3" indent="-180975">
              <a:spcAft>
                <a:spcPts val="600"/>
              </a:spcAft>
            </a:pPr>
            <a:r>
              <a:rPr lang="nl-NL" sz="1400" dirty="0"/>
              <a:t>Indirecte aanpak:</a:t>
            </a:r>
          </a:p>
          <a:p>
            <a:pPr marL="180975" lvl="2" indent="-180975"/>
            <a:r>
              <a:rPr lang="nl-NL" dirty="0"/>
              <a:t>Remmen van het enzym DPP-4,</a:t>
            </a:r>
            <a:br>
              <a:rPr lang="nl-NL" dirty="0"/>
            </a:br>
            <a:r>
              <a:rPr lang="nl-NL" dirty="0"/>
              <a:t>verhoogt de endogene GLP-1 spiegel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E65D636-E5A6-4AA3-A511-9C15785B0949}"/>
                </a:ext>
              </a:extLst>
            </p:cNvPr>
            <p:cNvSpPr/>
            <p:nvPr/>
          </p:nvSpPr>
          <p:spPr>
            <a:xfrm>
              <a:off x="0" y="2992689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330A393-55F1-4B92-A596-5A244D7F977E}"/>
                </a:ext>
              </a:extLst>
            </p:cNvPr>
            <p:cNvSpPr/>
            <p:nvPr/>
          </p:nvSpPr>
          <p:spPr>
            <a:xfrm>
              <a:off x="5708885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963D7286-2469-411D-841B-E23B2B575DCA}"/>
              </a:ext>
            </a:extLst>
          </p:cNvPr>
          <p:cNvCxnSpPr>
            <a:cxnSpLocks/>
          </p:cNvCxnSpPr>
          <p:nvPr/>
        </p:nvCxnSpPr>
        <p:spPr>
          <a:xfrm flipV="1">
            <a:off x="4268918" y="2608450"/>
            <a:ext cx="0" cy="329756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kstvak 165">
            <a:extLst>
              <a:ext uri="{FF2B5EF4-FFF2-40B4-BE49-F238E27FC236}">
                <a16:creationId xmlns:a16="http://schemas.microsoft.com/office/drawing/2014/main" id="{8DB47854-CEC1-4ACF-BF9D-D9729502E042}"/>
              </a:ext>
            </a:extLst>
          </p:cNvPr>
          <p:cNvSpPr txBox="1"/>
          <p:nvPr/>
        </p:nvSpPr>
        <p:spPr>
          <a:xfrm>
            <a:off x="3522673" y="2601550"/>
            <a:ext cx="755789" cy="141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3058"/>
            <a:r>
              <a:rPr lang="en-US" sz="1200" b="1" dirty="0">
                <a:solidFill>
                  <a:srgbClr val="001965"/>
                </a:solidFill>
              </a:rPr>
              <a:t>GLP-1</a:t>
            </a:r>
            <a:endParaRPr lang="nl-NL" sz="1200" b="1" dirty="0" err="1">
              <a:solidFill>
                <a:srgbClr val="001965"/>
              </a:solidFill>
            </a:endParaRPr>
          </a:p>
        </p:txBody>
      </p:sp>
      <p:grpSp>
        <p:nvGrpSpPr>
          <p:cNvPr id="22" name="GLP1">
            <a:extLst>
              <a:ext uri="{FF2B5EF4-FFF2-40B4-BE49-F238E27FC236}">
                <a16:creationId xmlns:a16="http://schemas.microsoft.com/office/drawing/2014/main" id="{67970379-CD2A-4AAB-BB95-CAEF0F23928B}"/>
              </a:ext>
            </a:extLst>
          </p:cNvPr>
          <p:cNvGrpSpPr/>
          <p:nvPr/>
        </p:nvGrpSpPr>
        <p:grpSpPr>
          <a:xfrm>
            <a:off x="1184659" y="3253787"/>
            <a:ext cx="213136" cy="213219"/>
            <a:chOff x="5090269" y="3933056"/>
            <a:chExt cx="378393" cy="378393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38FE6709-7DC7-4A24-911D-1378774A7FE4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21" name="Boog 20">
              <a:extLst>
                <a:ext uri="{FF2B5EF4-FFF2-40B4-BE49-F238E27FC236}">
                  <a16:creationId xmlns:a16="http://schemas.microsoft.com/office/drawing/2014/main" id="{C25E6B07-C35D-4159-997C-3183344BA818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LP1">
            <a:extLst>
              <a:ext uri="{FF2B5EF4-FFF2-40B4-BE49-F238E27FC236}">
                <a16:creationId xmlns:a16="http://schemas.microsoft.com/office/drawing/2014/main" id="{A3B8007C-B237-4B0F-9799-C7023C52E2CF}"/>
              </a:ext>
            </a:extLst>
          </p:cNvPr>
          <p:cNvGrpSpPr/>
          <p:nvPr/>
        </p:nvGrpSpPr>
        <p:grpSpPr>
          <a:xfrm>
            <a:off x="1361803" y="3104600"/>
            <a:ext cx="213136" cy="213219"/>
            <a:chOff x="5090269" y="3933056"/>
            <a:chExt cx="378393" cy="378393"/>
          </a:xfrm>
        </p:grpSpPr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ECC22604-C865-499B-88F2-66D05135F344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91" name="Boog 90">
              <a:extLst>
                <a:ext uri="{FF2B5EF4-FFF2-40B4-BE49-F238E27FC236}">
                  <a16:creationId xmlns:a16="http://schemas.microsoft.com/office/drawing/2014/main" id="{F715AC47-B9CE-4951-81B7-3887E5A11778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92" name="GLP1">
            <a:extLst>
              <a:ext uri="{FF2B5EF4-FFF2-40B4-BE49-F238E27FC236}">
                <a16:creationId xmlns:a16="http://schemas.microsoft.com/office/drawing/2014/main" id="{850605DC-89C9-4EAC-91DC-1514DD94230C}"/>
              </a:ext>
            </a:extLst>
          </p:cNvPr>
          <p:cNvGrpSpPr/>
          <p:nvPr/>
        </p:nvGrpSpPr>
        <p:grpSpPr>
          <a:xfrm>
            <a:off x="1405887" y="3334238"/>
            <a:ext cx="213136" cy="213219"/>
            <a:chOff x="5090269" y="3933056"/>
            <a:chExt cx="378393" cy="378393"/>
          </a:xfrm>
        </p:grpSpPr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05D1C62-B73D-4FBE-8806-072FD04FBA6A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98" name="Boog 97">
              <a:extLst>
                <a:ext uri="{FF2B5EF4-FFF2-40B4-BE49-F238E27FC236}">
                  <a16:creationId xmlns:a16="http://schemas.microsoft.com/office/drawing/2014/main" id="{38DC1DD1-F598-4154-AAA2-4FB0E7FF06AF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99" name="GLP1">
            <a:extLst>
              <a:ext uri="{FF2B5EF4-FFF2-40B4-BE49-F238E27FC236}">
                <a16:creationId xmlns:a16="http://schemas.microsoft.com/office/drawing/2014/main" id="{F8D3CA33-4E48-41BD-944D-DF0D6F1DE690}"/>
              </a:ext>
            </a:extLst>
          </p:cNvPr>
          <p:cNvGrpSpPr/>
          <p:nvPr/>
        </p:nvGrpSpPr>
        <p:grpSpPr>
          <a:xfrm>
            <a:off x="1229260" y="3482021"/>
            <a:ext cx="213136" cy="213219"/>
            <a:chOff x="5090269" y="3933056"/>
            <a:chExt cx="378393" cy="378393"/>
          </a:xfrm>
        </p:grpSpPr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C46627F0-9F7E-47A2-87C4-D65121458ACB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04" name="Boog 103">
              <a:extLst>
                <a:ext uri="{FF2B5EF4-FFF2-40B4-BE49-F238E27FC236}">
                  <a16:creationId xmlns:a16="http://schemas.microsoft.com/office/drawing/2014/main" id="{A1412CBD-E332-4DD5-9AFC-B385F1059AE9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LP1">
            <a:extLst>
              <a:ext uri="{FF2B5EF4-FFF2-40B4-BE49-F238E27FC236}">
                <a16:creationId xmlns:a16="http://schemas.microsoft.com/office/drawing/2014/main" id="{2F3A8349-FCDB-4785-8CE2-8FC3817FA5EB}"/>
              </a:ext>
            </a:extLst>
          </p:cNvPr>
          <p:cNvGrpSpPr/>
          <p:nvPr/>
        </p:nvGrpSpPr>
        <p:grpSpPr>
          <a:xfrm>
            <a:off x="1438861" y="3562226"/>
            <a:ext cx="213136" cy="213219"/>
            <a:chOff x="5090269" y="3933056"/>
            <a:chExt cx="378393" cy="378393"/>
          </a:xfrm>
        </p:grpSpPr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31A2272-8830-400B-8BA5-A483E28F9B32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07" name="Boog 106">
              <a:extLst>
                <a:ext uri="{FF2B5EF4-FFF2-40B4-BE49-F238E27FC236}">
                  <a16:creationId xmlns:a16="http://schemas.microsoft.com/office/drawing/2014/main" id="{7244CB91-D9C1-4D59-8153-5968832E14BE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LP1">
            <a:extLst>
              <a:ext uri="{FF2B5EF4-FFF2-40B4-BE49-F238E27FC236}">
                <a16:creationId xmlns:a16="http://schemas.microsoft.com/office/drawing/2014/main" id="{FA3222EF-8F0E-4C3C-B041-FBA09EB9955B}"/>
              </a:ext>
            </a:extLst>
          </p:cNvPr>
          <p:cNvGrpSpPr/>
          <p:nvPr/>
        </p:nvGrpSpPr>
        <p:grpSpPr>
          <a:xfrm>
            <a:off x="1629604" y="3420701"/>
            <a:ext cx="213136" cy="213219"/>
            <a:chOff x="5090269" y="3933056"/>
            <a:chExt cx="378393" cy="378393"/>
          </a:xfrm>
        </p:grpSpPr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D5336DDB-F0A9-4C03-8F4A-48EEE430B597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10" name="Boog 109">
              <a:extLst>
                <a:ext uri="{FF2B5EF4-FFF2-40B4-BE49-F238E27FC236}">
                  <a16:creationId xmlns:a16="http://schemas.microsoft.com/office/drawing/2014/main" id="{FCF80E3C-1990-44C5-A91A-228ABD7F3AFF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11" name="GLP1">
            <a:extLst>
              <a:ext uri="{FF2B5EF4-FFF2-40B4-BE49-F238E27FC236}">
                <a16:creationId xmlns:a16="http://schemas.microsoft.com/office/drawing/2014/main" id="{29647488-FBC5-49F6-B6F3-9A610ADA53E9}"/>
              </a:ext>
            </a:extLst>
          </p:cNvPr>
          <p:cNvGrpSpPr/>
          <p:nvPr/>
        </p:nvGrpSpPr>
        <p:grpSpPr>
          <a:xfrm>
            <a:off x="1591503" y="3184349"/>
            <a:ext cx="213136" cy="213219"/>
            <a:chOff x="5090269" y="3933056"/>
            <a:chExt cx="378393" cy="378393"/>
          </a:xfrm>
        </p:grpSpPr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BEDA5791-9E94-48CC-BCC2-BB3E1E0DC9CC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13" name="Boog 112">
              <a:extLst>
                <a:ext uri="{FF2B5EF4-FFF2-40B4-BE49-F238E27FC236}">
                  <a16:creationId xmlns:a16="http://schemas.microsoft.com/office/drawing/2014/main" id="{D005BDFD-C4B6-4B52-B536-0DDC11271487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14" name="GLP1">
            <a:extLst>
              <a:ext uri="{FF2B5EF4-FFF2-40B4-BE49-F238E27FC236}">
                <a16:creationId xmlns:a16="http://schemas.microsoft.com/office/drawing/2014/main" id="{98D9A153-41EB-474A-892B-13791D1DA34D}"/>
              </a:ext>
            </a:extLst>
          </p:cNvPr>
          <p:cNvGrpSpPr/>
          <p:nvPr/>
        </p:nvGrpSpPr>
        <p:grpSpPr>
          <a:xfrm>
            <a:off x="1557125" y="2956361"/>
            <a:ext cx="213136" cy="213219"/>
            <a:chOff x="5090269" y="3933056"/>
            <a:chExt cx="378393" cy="378393"/>
          </a:xfrm>
        </p:grpSpPr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6B857BF7-4EED-4DDC-9D54-1FC0FB9A27FE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16" name="Boog 115">
              <a:extLst>
                <a:ext uri="{FF2B5EF4-FFF2-40B4-BE49-F238E27FC236}">
                  <a16:creationId xmlns:a16="http://schemas.microsoft.com/office/drawing/2014/main" id="{2139EA2B-3E88-4AF8-BC6C-D71477235FCB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LP1">
            <a:extLst>
              <a:ext uri="{FF2B5EF4-FFF2-40B4-BE49-F238E27FC236}">
                <a16:creationId xmlns:a16="http://schemas.microsoft.com/office/drawing/2014/main" id="{14D1E4BE-0737-4640-98ED-9B8CE8AD3E50}"/>
              </a:ext>
            </a:extLst>
          </p:cNvPr>
          <p:cNvGrpSpPr/>
          <p:nvPr/>
        </p:nvGrpSpPr>
        <p:grpSpPr>
          <a:xfrm>
            <a:off x="1810224" y="3270443"/>
            <a:ext cx="213136" cy="213219"/>
            <a:chOff x="5090269" y="3933056"/>
            <a:chExt cx="378393" cy="378393"/>
          </a:xfrm>
        </p:grpSpPr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C1E711B9-396D-4493-89E0-155CDF364CF9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19" name="Boog 118">
              <a:extLst>
                <a:ext uri="{FF2B5EF4-FFF2-40B4-BE49-F238E27FC236}">
                  <a16:creationId xmlns:a16="http://schemas.microsoft.com/office/drawing/2014/main" id="{A4C5B017-C3B8-45A1-87D3-93BF5F675283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CAFC213-5AC7-4EE5-8A72-21914578FA0A}"/>
              </a:ext>
            </a:extLst>
          </p:cNvPr>
          <p:cNvGrpSpPr/>
          <p:nvPr/>
        </p:nvGrpSpPr>
        <p:grpSpPr>
          <a:xfrm>
            <a:off x="584024" y="2765684"/>
            <a:ext cx="1247052" cy="1247539"/>
            <a:chOff x="2167875" y="3174328"/>
            <a:chExt cx="2213966" cy="2213966"/>
          </a:xfrm>
        </p:grpSpPr>
        <p:sp>
          <p:nvSpPr>
            <p:cNvPr id="7" name="Gedeeltelijke cirkel 6">
              <a:extLst>
                <a:ext uri="{FF2B5EF4-FFF2-40B4-BE49-F238E27FC236}">
                  <a16:creationId xmlns:a16="http://schemas.microsoft.com/office/drawing/2014/main" id="{7D9D95F9-370D-48C1-A8F1-16B0DC03708F}"/>
                </a:ext>
              </a:extLst>
            </p:cNvPr>
            <p:cNvSpPr/>
            <p:nvPr/>
          </p:nvSpPr>
          <p:spPr>
            <a:xfrm rot="2700000">
              <a:off x="2167875" y="3174328"/>
              <a:ext cx="2213966" cy="2213966"/>
            </a:xfrm>
            <a:prstGeom prst="pi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E5C03EAF-0092-4464-BE65-9CC92F7DD3CC}"/>
                </a:ext>
              </a:extLst>
            </p:cNvPr>
            <p:cNvSpPr txBox="1"/>
            <p:nvPr/>
          </p:nvSpPr>
          <p:spPr>
            <a:xfrm>
              <a:off x="2219284" y="4120425"/>
              <a:ext cx="1008112" cy="3217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3058"/>
              <a:r>
                <a:rPr lang="en-US" sz="1000" b="1" dirty="0">
                  <a:solidFill>
                    <a:srgbClr val="009FDA"/>
                  </a:solidFill>
                </a:rPr>
                <a:t>DPP-4</a:t>
              </a:r>
              <a:endParaRPr lang="nl-NL" sz="1000" b="1" dirty="0" err="1">
                <a:solidFill>
                  <a:srgbClr val="009FDA"/>
                </a:solidFill>
              </a:endParaRPr>
            </a:p>
          </p:txBody>
        </p:sp>
      </p:grpSp>
      <p:grpSp>
        <p:nvGrpSpPr>
          <p:cNvPr id="120" name="GLP1">
            <a:extLst>
              <a:ext uri="{FF2B5EF4-FFF2-40B4-BE49-F238E27FC236}">
                <a16:creationId xmlns:a16="http://schemas.microsoft.com/office/drawing/2014/main" id="{27485AA0-885C-49B8-BD98-B04563ECCE60}"/>
              </a:ext>
            </a:extLst>
          </p:cNvPr>
          <p:cNvGrpSpPr/>
          <p:nvPr/>
        </p:nvGrpSpPr>
        <p:grpSpPr>
          <a:xfrm>
            <a:off x="3255623" y="3168113"/>
            <a:ext cx="213136" cy="213219"/>
            <a:chOff x="5090269" y="3933056"/>
            <a:chExt cx="378393" cy="378393"/>
          </a:xfrm>
        </p:grpSpPr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8C63D4D0-E461-4FCF-8ED9-F3294CD0040C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23" name="Boog 122">
              <a:extLst>
                <a:ext uri="{FF2B5EF4-FFF2-40B4-BE49-F238E27FC236}">
                  <a16:creationId xmlns:a16="http://schemas.microsoft.com/office/drawing/2014/main" id="{D33BF09E-A2E8-40A4-8E74-38700F3D7494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24" name="GLP1">
            <a:extLst>
              <a:ext uri="{FF2B5EF4-FFF2-40B4-BE49-F238E27FC236}">
                <a16:creationId xmlns:a16="http://schemas.microsoft.com/office/drawing/2014/main" id="{A7BDC40C-A9B8-4AE4-94AF-CF3C6A9AAD88}"/>
              </a:ext>
            </a:extLst>
          </p:cNvPr>
          <p:cNvGrpSpPr/>
          <p:nvPr/>
        </p:nvGrpSpPr>
        <p:grpSpPr>
          <a:xfrm>
            <a:off x="3538046" y="2950568"/>
            <a:ext cx="213136" cy="213219"/>
            <a:chOff x="5090269" y="3933056"/>
            <a:chExt cx="378393" cy="378393"/>
          </a:xfrm>
        </p:grpSpPr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B337C874-4ADB-4482-87F1-82CB03A23FFE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30" name="Boog 129">
              <a:extLst>
                <a:ext uri="{FF2B5EF4-FFF2-40B4-BE49-F238E27FC236}">
                  <a16:creationId xmlns:a16="http://schemas.microsoft.com/office/drawing/2014/main" id="{6AA22F08-8AEB-4C8D-9D07-80127B4F5308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31" name="GLP1">
            <a:extLst>
              <a:ext uri="{FF2B5EF4-FFF2-40B4-BE49-F238E27FC236}">
                <a16:creationId xmlns:a16="http://schemas.microsoft.com/office/drawing/2014/main" id="{C6F9BFF4-19CE-46D8-97E1-345E43066697}"/>
              </a:ext>
            </a:extLst>
          </p:cNvPr>
          <p:cNvGrpSpPr/>
          <p:nvPr/>
        </p:nvGrpSpPr>
        <p:grpSpPr>
          <a:xfrm>
            <a:off x="3565913" y="3299750"/>
            <a:ext cx="213136" cy="213219"/>
            <a:chOff x="5090269" y="3933056"/>
            <a:chExt cx="378393" cy="378393"/>
          </a:xfrm>
        </p:grpSpPr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C37DC2D1-18C2-4668-878C-E45EDAD37430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40" name="Boog 139">
              <a:extLst>
                <a:ext uri="{FF2B5EF4-FFF2-40B4-BE49-F238E27FC236}">
                  <a16:creationId xmlns:a16="http://schemas.microsoft.com/office/drawing/2014/main" id="{7E10FA1A-12EE-4E8A-A95E-4F042470D5B8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LP1">
            <a:extLst>
              <a:ext uri="{FF2B5EF4-FFF2-40B4-BE49-F238E27FC236}">
                <a16:creationId xmlns:a16="http://schemas.microsoft.com/office/drawing/2014/main" id="{6E051B4C-87C9-46AB-A6E9-AB61E3370F13}"/>
              </a:ext>
            </a:extLst>
          </p:cNvPr>
          <p:cNvGrpSpPr/>
          <p:nvPr/>
        </p:nvGrpSpPr>
        <p:grpSpPr>
          <a:xfrm>
            <a:off x="3322161" y="3418502"/>
            <a:ext cx="213136" cy="213219"/>
            <a:chOff x="5090269" y="3933056"/>
            <a:chExt cx="378393" cy="378393"/>
          </a:xfrm>
        </p:grpSpPr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45832359-3112-47B0-B0B5-2010D8B1B592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43" name="Boog 142">
              <a:extLst>
                <a:ext uri="{FF2B5EF4-FFF2-40B4-BE49-F238E27FC236}">
                  <a16:creationId xmlns:a16="http://schemas.microsoft.com/office/drawing/2014/main" id="{9F969F62-3290-41CF-8239-B199B24F5D1C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44" name="GLP1">
            <a:extLst>
              <a:ext uri="{FF2B5EF4-FFF2-40B4-BE49-F238E27FC236}">
                <a16:creationId xmlns:a16="http://schemas.microsoft.com/office/drawing/2014/main" id="{4F81E7E7-2687-4488-B4B1-01500DE09AFB}"/>
              </a:ext>
            </a:extLst>
          </p:cNvPr>
          <p:cNvGrpSpPr/>
          <p:nvPr/>
        </p:nvGrpSpPr>
        <p:grpSpPr>
          <a:xfrm>
            <a:off x="3831883" y="3208082"/>
            <a:ext cx="213136" cy="213219"/>
            <a:chOff x="5090269" y="3933056"/>
            <a:chExt cx="378393" cy="378393"/>
          </a:xfrm>
        </p:grpSpPr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23B52E91-DFBB-4D59-B447-13A4A41C4AB8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46" name="Boog 145">
              <a:extLst>
                <a:ext uri="{FF2B5EF4-FFF2-40B4-BE49-F238E27FC236}">
                  <a16:creationId xmlns:a16="http://schemas.microsoft.com/office/drawing/2014/main" id="{D5CD5389-1C0B-4879-A48D-D8EECD158870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47" name="GLP1">
            <a:extLst>
              <a:ext uri="{FF2B5EF4-FFF2-40B4-BE49-F238E27FC236}">
                <a16:creationId xmlns:a16="http://schemas.microsoft.com/office/drawing/2014/main" id="{97CEDA75-AF0F-4E31-9472-C00B221DAF76}"/>
              </a:ext>
            </a:extLst>
          </p:cNvPr>
          <p:cNvGrpSpPr/>
          <p:nvPr/>
        </p:nvGrpSpPr>
        <p:grpSpPr>
          <a:xfrm>
            <a:off x="3791597" y="3477809"/>
            <a:ext cx="213136" cy="213219"/>
            <a:chOff x="5090269" y="3933056"/>
            <a:chExt cx="378393" cy="378393"/>
          </a:xfrm>
        </p:grpSpPr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6B4FC39E-0D14-43B0-AAB8-AF07F3C70B0F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49" name="Boog 148">
              <a:extLst>
                <a:ext uri="{FF2B5EF4-FFF2-40B4-BE49-F238E27FC236}">
                  <a16:creationId xmlns:a16="http://schemas.microsoft.com/office/drawing/2014/main" id="{A70A0D0F-7BDA-42AC-9A63-431559671B7D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50" name="GLP1">
            <a:extLst>
              <a:ext uri="{FF2B5EF4-FFF2-40B4-BE49-F238E27FC236}">
                <a16:creationId xmlns:a16="http://schemas.microsoft.com/office/drawing/2014/main" id="{EC90B678-7C02-4A3C-89A2-1EB73BF4C0C9}"/>
              </a:ext>
            </a:extLst>
          </p:cNvPr>
          <p:cNvGrpSpPr/>
          <p:nvPr/>
        </p:nvGrpSpPr>
        <p:grpSpPr>
          <a:xfrm>
            <a:off x="4061067" y="3053852"/>
            <a:ext cx="213136" cy="213219"/>
            <a:chOff x="5090269" y="3933056"/>
            <a:chExt cx="378393" cy="378393"/>
          </a:xfrm>
        </p:grpSpPr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055E8E7-FD07-47E5-AABC-F917300BFD9B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52" name="Boog 151">
              <a:extLst>
                <a:ext uri="{FF2B5EF4-FFF2-40B4-BE49-F238E27FC236}">
                  <a16:creationId xmlns:a16="http://schemas.microsoft.com/office/drawing/2014/main" id="{F2024473-14CA-42E3-8A3B-C3BFE65D78FA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53" name="GLP1">
            <a:extLst>
              <a:ext uri="{FF2B5EF4-FFF2-40B4-BE49-F238E27FC236}">
                <a16:creationId xmlns:a16="http://schemas.microsoft.com/office/drawing/2014/main" id="{F194CEB3-FF6F-4116-9A7E-0C63B9534C8D}"/>
              </a:ext>
            </a:extLst>
          </p:cNvPr>
          <p:cNvGrpSpPr/>
          <p:nvPr/>
        </p:nvGrpSpPr>
        <p:grpSpPr>
          <a:xfrm>
            <a:off x="3802897" y="2960543"/>
            <a:ext cx="213136" cy="213219"/>
            <a:chOff x="5090269" y="3933056"/>
            <a:chExt cx="378393" cy="378393"/>
          </a:xfrm>
        </p:grpSpPr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881CA54C-41A8-4615-894D-9177CF59BF9F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55" name="Boog 154">
              <a:extLst>
                <a:ext uri="{FF2B5EF4-FFF2-40B4-BE49-F238E27FC236}">
                  <a16:creationId xmlns:a16="http://schemas.microsoft.com/office/drawing/2014/main" id="{8FFB653A-7F52-4DC9-A8AD-35D8A983A1F9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LP1">
            <a:extLst>
              <a:ext uri="{FF2B5EF4-FFF2-40B4-BE49-F238E27FC236}">
                <a16:creationId xmlns:a16="http://schemas.microsoft.com/office/drawing/2014/main" id="{7B9004C0-A379-49C0-9BAA-F4D7FDDEB307}"/>
              </a:ext>
            </a:extLst>
          </p:cNvPr>
          <p:cNvGrpSpPr/>
          <p:nvPr/>
        </p:nvGrpSpPr>
        <p:grpSpPr>
          <a:xfrm>
            <a:off x="4074601" y="3363929"/>
            <a:ext cx="213136" cy="213219"/>
            <a:chOff x="5090269" y="3933056"/>
            <a:chExt cx="378393" cy="378393"/>
          </a:xfrm>
        </p:grpSpPr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F1DBB905-47D2-4C37-B95E-D6EC9C7F9D2C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158" name="Boog 157">
              <a:extLst>
                <a:ext uri="{FF2B5EF4-FFF2-40B4-BE49-F238E27FC236}">
                  <a16:creationId xmlns:a16="http://schemas.microsoft.com/office/drawing/2014/main" id="{77DC7F65-82BF-4BE5-81EA-10A2F8E94AB1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000000"/>
                </a:solidFill>
              </a:endParaRPr>
            </a:p>
          </p:txBody>
        </p:sp>
      </p:grpSp>
      <p:grpSp>
        <p:nvGrpSpPr>
          <p:cNvPr id="159" name="Groep 158">
            <a:extLst>
              <a:ext uri="{FF2B5EF4-FFF2-40B4-BE49-F238E27FC236}">
                <a16:creationId xmlns:a16="http://schemas.microsoft.com/office/drawing/2014/main" id="{C402F762-A7B4-493F-8841-79AF192C529A}"/>
              </a:ext>
            </a:extLst>
          </p:cNvPr>
          <p:cNvGrpSpPr/>
          <p:nvPr/>
        </p:nvGrpSpPr>
        <p:grpSpPr>
          <a:xfrm>
            <a:off x="2324580" y="2765684"/>
            <a:ext cx="1247052" cy="1247539"/>
            <a:chOff x="2167875" y="3174328"/>
            <a:chExt cx="2213966" cy="2213966"/>
          </a:xfrm>
        </p:grpSpPr>
        <p:sp>
          <p:nvSpPr>
            <p:cNvPr id="160" name="Gedeeltelijke cirkel 159">
              <a:extLst>
                <a:ext uri="{FF2B5EF4-FFF2-40B4-BE49-F238E27FC236}">
                  <a16:creationId xmlns:a16="http://schemas.microsoft.com/office/drawing/2014/main" id="{5D6E463F-591E-40F6-8B0A-168BD38258E5}"/>
                </a:ext>
              </a:extLst>
            </p:cNvPr>
            <p:cNvSpPr/>
            <p:nvPr/>
          </p:nvSpPr>
          <p:spPr>
            <a:xfrm rot="2700000">
              <a:off x="2167875" y="3174328"/>
              <a:ext cx="2213966" cy="2213966"/>
            </a:xfrm>
            <a:prstGeom prst="pi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 dirty="0">
                <a:solidFill>
                  <a:srgbClr val="000000"/>
                </a:solidFill>
              </a:endParaRPr>
            </a:p>
          </p:txBody>
        </p:sp>
        <p:sp>
          <p:nvSpPr>
            <p:cNvPr id="161" name="Tekstvak 160">
              <a:extLst>
                <a:ext uri="{FF2B5EF4-FFF2-40B4-BE49-F238E27FC236}">
                  <a16:creationId xmlns:a16="http://schemas.microsoft.com/office/drawing/2014/main" id="{84E78444-5281-4F64-A73E-2F33B3E59D65}"/>
                </a:ext>
              </a:extLst>
            </p:cNvPr>
            <p:cNvSpPr txBox="1"/>
            <p:nvPr/>
          </p:nvSpPr>
          <p:spPr>
            <a:xfrm>
              <a:off x="2219284" y="4120425"/>
              <a:ext cx="1008112" cy="3217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3058"/>
              <a:r>
                <a:rPr lang="en-US" sz="1000" b="1" dirty="0">
                  <a:solidFill>
                    <a:srgbClr val="009FDA"/>
                  </a:solidFill>
                </a:rPr>
                <a:t>DPP-4</a:t>
              </a:r>
              <a:endParaRPr lang="nl-NL" sz="1000" b="1" dirty="0" err="1">
                <a:solidFill>
                  <a:srgbClr val="009FDA"/>
                </a:solidFill>
              </a:endParaRPr>
            </a:p>
          </p:txBody>
        </p: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C3BC7FFA-DEB6-4EC3-93F8-35DC035AE1AD}"/>
              </a:ext>
            </a:extLst>
          </p:cNvPr>
          <p:cNvGrpSpPr/>
          <p:nvPr/>
        </p:nvGrpSpPr>
        <p:grpSpPr>
          <a:xfrm>
            <a:off x="2408151" y="2758849"/>
            <a:ext cx="311451" cy="311573"/>
            <a:chOff x="5810349" y="3212976"/>
            <a:chExt cx="552937" cy="552937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F6ADACD0-E9CE-42B5-A5B0-8477F009B3BB}"/>
                </a:ext>
              </a:extLst>
            </p:cNvPr>
            <p:cNvSpPr/>
            <p:nvPr/>
          </p:nvSpPr>
          <p:spPr>
            <a:xfrm>
              <a:off x="5810349" y="3212976"/>
              <a:ext cx="552937" cy="5529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  <p:sp>
          <p:nvSpPr>
            <p:cNvPr id="29" name="Vermenigvuldigingsteken 28">
              <a:extLst>
                <a:ext uri="{FF2B5EF4-FFF2-40B4-BE49-F238E27FC236}">
                  <a16:creationId xmlns:a16="http://schemas.microsoft.com/office/drawing/2014/main" id="{93636630-1A25-48E5-AAE6-699B1482D3B3}"/>
                </a:ext>
              </a:extLst>
            </p:cNvPr>
            <p:cNvSpPr/>
            <p:nvPr/>
          </p:nvSpPr>
          <p:spPr>
            <a:xfrm>
              <a:off x="5902693" y="3305320"/>
              <a:ext cx="368249" cy="368249"/>
            </a:xfrm>
            <a:prstGeom prst="mathMultiply">
              <a:avLst>
                <a:gd name="adj1" fmla="val 18002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sz="1500">
                <a:solidFill>
                  <a:srgbClr val="FFFFFF"/>
                </a:solidFill>
              </a:endParaRPr>
            </a:p>
          </p:txBody>
        </p:sp>
      </p:grpSp>
      <p:sp>
        <p:nvSpPr>
          <p:cNvPr id="168" name="Tijdelijke aanduiding voor verticale tekst 4">
            <a:extLst>
              <a:ext uri="{FF2B5EF4-FFF2-40B4-BE49-F238E27FC236}">
                <a16:creationId xmlns:a16="http://schemas.microsoft.com/office/drawing/2014/main" id="{0C3E463B-359E-4374-9DA2-A9C1B1E0324E}"/>
              </a:ext>
            </a:extLst>
          </p:cNvPr>
          <p:cNvSpPr txBox="1">
            <a:spLocks/>
          </p:cNvSpPr>
          <p:nvPr/>
        </p:nvSpPr>
        <p:spPr bwMode="auto">
          <a:xfrm>
            <a:off x="4897669" y="1095375"/>
            <a:ext cx="3692905" cy="30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35862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587" indent="-266587" algn="l" defTabSz="35862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658" indent="-184071" algn="l" defTabSz="35862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Tx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5862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35862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887" indent="-228250" algn="l" defTabSz="913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30" indent="-228250" algn="l" defTabSz="913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952" indent="-228250" algn="l" defTabSz="913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476" indent="-228250" algn="l" defTabSz="913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3" indent="-180975" defTabSz="268536">
              <a:spcBef>
                <a:spcPts val="450"/>
              </a:spcBef>
            </a:pPr>
            <a:r>
              <a:rPr lang="nl-NL" sz="1400" dirty="0"/>
              <a:t>Directe aanpak:</a:t>
            </a:r>
          </a:p>
          <a:p>
            <a:pPr marL="180975" lvl="2" indent="-180975">
              <a:buClr>
                <a:srgbClr val="009FDA"/>
              </a:buClr>
            </a:pPr>
            <a:r>
              <a:rPr lang="nl-NL" sz="1200" dirty="0">
                <a:solidFill>
                  <a:srgbClr val="000000"/>
                </a:solidFill>
              </a:rPr>
              <a:t>Toedienen van DPP-4-resistente GLP-1 receptoragonisten leidt tot farmacologische GLP-1 spiegel</a:t>
            </a:r>
          </a:p>
        </p:txBody>
      </p:sp>
      <p:sp>
        <p:nvSpPr>
          <p:cNvPr id="194" name="Tekstvak 193">
            <a:extLst>
              <a:ext uri="{FF2B5EF4-FFF2-40B4-BE49-F238E27FC236}">
                <a16:creationId xmlns:a16="http://schemas.microsoft.com/office/drawing/2014/main" id="{D498C92E-C4B6-4A33-AD9F-2AD01D79618F}"/>
              </a:ext>
            </a:extLst>
          </p:cNvPr>
          <p:cNvSpPr txBox="1"/>
          <p:nvPr/>
        </p:nvSpPr>
        <p:spPr>
          <a:xfrm>
            <a:off x="5570775" y="2590800"/>
            <a:ext cx="1455898" cy="5256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3058"/>
            <a:r>
              <a:rPr lang="en-US" sz="1200" b="1" dirty="0">
                <a:solidFill>
                  <a:srgbClr val="001965"/>
                </a:solidFill>
              </a:rPr>
              <a:t>GLP-1</a:t>
            </a:r>
            <a:br>
              <a:rPr lang="en-US" sz="1200" b="1" dirty="0">
                <a:solidFill>
                  <a:srgbClr val="001965"/>
                </a:solidFill>
              </a:rPr>
            </a:br>
            <a:r>
              <a:rPr lang="en-US" sz="1200" b="1" dirty="0">
                <a:solidFill>
                  <a:srgbClr val="001965"/>
                </a:solidFill>
              </a:rPr>
              <a:t>receptor-</a:t>
            </a:r>
            <a:br>
              <a:rPr lang="en-US" sz="1200" b="1" dirty="0">
                <a:solidFill>
                  <a:srgbClr val="001965"/>
                </a:solidFill>
              </a:rPr>
            </a:br>
            <a:r>
              <a:rPr lang="en-US" sz="1200" b="1" dirty="0">
                <a:solidFill>
                  <a:srgbClr val="001965"/>
                </a:solidFill>
              </a:rPr>
              <a:t>agonist</a:t>
            </a:r>
          </a:p>
        </p:txBody>
      </p: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B465D7FF-5F2F-4EA3-B418-F53C1A5E3F7B}"/>
              </a:ext>
            </a:extLst>
          </p:cNvPr>
          <p:cNvGrpSpPr/>
          <p:nvPr/>
        </p:nvGrpSpPr>
        <p:grpSpPr>
          <a:xfrm rot="20511368">
            <a:off x="6969959" y="2599230"/>
            <a:ext cx="637591" cy="127180"/>
            <a:chOff x="9731801" y="2967465"/>
            <a:chExt cx="1029049" cy="205183"/>
          </a:xfrm>
        </p:grpSpPr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49503767-3893-46D2-A245-CD46B1F0F21B}"/>
                </a:ext>
              </a:extLst>
            </p:cNvPr>
            <p:cNvGrpSpPr/>
            <p:nvPr/>
          </p:nvGrpSpPr>
          <p:grpSpPr>
            <a:xfrm>
              <a:off x="9731801" y="2967465"/>
              <a:ext cx="206201" cy="205183"/>
              <a:chOff x="9295634" y="2967465"/>
              <a:chExt cx="206201" cy="205183"/>
            </a:xfrm>
          </p:grpSpPr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ABDCFC65-D169-4839-91B8-994A28ACECC7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Vrije vorm: vorm 191">
                <a:extLst>
                  <a:ext uri="{FF2B5EF4-FFF2-40B4-BE49-F238E27FC236}">
                    <a16:creationId xmlns:a16="http://schemas.microsoft.com/office/drawing/2014/main" id="{0CEA4C4D-A1A5-44A2-AB7D-07C448E0ECE1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Vrije vorm: vorm 192">
                <a:extLst>
                  <a:ext uri="{FF2B5EF4-FFF2-40B4-BE49-F238E27FC236}">
                    <a16:creationId xmlns:a16="http://schemas.microsoft.com/office/drawing/2014/main" id="{13C69497-0A38-41B5-8D79-3F67338D21F4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705F490C-6AB9-4025-8A3A-B12BB68008A3}"/>
                </a:ext>
              </a:extLst>
            </p:cNvPr>
            <p:cNvGrpSpPr/>
            <p:nvPr/>
          </p:nvGrpSpPr>
          <p:grpSpPr>
            <a:xfrm>
              <a:off x="9896739" y="2967465"/>
              <a:ext cx="206201" cy="205183"/>
              <a:chOff x="9295634" y="2967465"/>
              <a:chExt cx="206201" cy="205183"/>
            </a:xfrm>
          </p:grpSpPr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1658DE1D-A584-46FA-A408-9DFC00652DD8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0BFC1DD1-20CD-491C-88E3-6D6237408941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C3EFBDED-6E6A-49B6-B9B1-FEF17F987DC8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EEAC94CA-6E60-4E54-B59B-930B81D88A2B}"/>
                </a:ext>
              </a:extLst>
            </p:cNvPr>
            <p:cNvGrpSpPr/>
            <p:nvPr/>
          </p:nvGrpSpPr>
          <p:grpSpPr>
            <a:xfrm>
              <a:off x="10061678" y="2967465"/>
              <a:ext cx="206201" cy="205183"/>
              <a:chOff x="9295634" y="2967465"/>
              <a:chExt cx="206201" cy="205183"/>
            </a:xfrm>
          </p:grpSpPr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A217E72C-1214-4D6F-9753-3D278102CD28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Vrije vorm: vorm 185">
                <a:extLst>
                  <a:ext uri="{FF2B5EF4-FFF2-40B4-BE49-F238E27FC236}">
                    <a16:creationId xmlns:a16="http://schemas.microsoft.com/office/drawing/2014/main" id="{190128D8-4F9F-4A53-99C4-63356340DB8C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C6CCC7E3-398A-41DB-809C-9587F7E0A423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07D7BD27-BB14-4B94-8622-99F656A50871}"/>
                </a:ext>
              </a:extLst>
            </p:cNvPr>
            <p:cNvGrpSpPr/>
            <p:nvPr/>
          </p:nvGrpSpPr>
          <p:grpSpPr>
            <a:xfrm>
              <a:off x="10224772" y="2967465"/>
              <a:ext cx="206201" cy="205183"/>
              <a:chOff x="9295634" y="2967465"/>
              <a:chExt cx="206201" cy="205183"/>
            </a:xfrm>
          </p:grpSpPr>
          <p:sp>
            <p:nvSpPr>
              <p:cNvPr id="182" name="Ovaal 181">
                <a:extLst>
                  <a:ext uri="{FF2B5EF4-FFF2-40B4-BE49-F238E27FC236}">
                    <a16:creationId xmlns:a16="http://schemas.microsoft.com/office/drawing/2014/main" id="{0731482B-A595-47F9-AB22-258253C9D61C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Vrije vorm: vorm 182">
                <a:extLst>
                  <a:ext uri="{FF2B5EF4-FFF2-40B4-BE49-F238E27FC236}">
                    <a16:creationId xmlns:a16="http://schemas.microsoft.com/office/drawing/2014/main" id="{FEB9E64F-409E-423E-A4B5-002DBE921FDE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0569B62C-BBEC-463D-B666-E4F31FEE8090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" name="Groep 173">
              <a:extLst>
                <a:ext uri="{FF2B5EF4-FFF2-40B4-BE49-F238E27FC236}">
                  <a16:creationId xmlns:a16="http://schemas.microsoft.com/office/drawing/2014/main" id="{C72BB4A0-B985-45CC-B135-32ABF0D8A7D2}"/>
                </a:ext>
              </a:extLst>
            </p:cNvPr>
            <p:cNvGrpSpPr/>
            <p:nvPr/>
          </p:nvGrpSpPr>
          <p:grpSpPr>
            <a:xfrm>
              <a:off x="10389710" y="2967465"/>
              <a:ext cx="206201" cy="205183"/>
              <a:chOff x="9295634" y="2967465"/>
              <a:chExt cx="206201" cy="205183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2AAF17D1-749D-4B2F-BC6C-CD9B8547D7E9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Vrije vorm: vorm 179">
                <a:extLst>
                  <a:ext uri="{FF2B5EF4-FFF2-40B4-BE49-F238E27FC236}">
                    <a16:creationId xmlns:a16="http://schemas.microsoft.com/office/drawing/2014/main" id="{BCDFAA17-DB06-4EEE-95B7-058A770AD853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Vrije vorm: vorm 180">
                <a:extLst>
                  <a:ext uri="{FF2B5EF4-FFF2-40B4-BE49-F238E27FC236}">
                    <a16:creationId xmlns:a16="http://schemas.microsoft.com/office/drawing/2014/main" id="{83EA9F3C-B4BA-4F4E-A188-4B71C817D94A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5" name="Groep 174">
              <a:extLst>
                <a:ext uri="{FF2B5EF4-FFF2-40B4-BE49-F238E27FC236}">
                  <a16:creationId xmlns:a16="http://schemas.microsoft.com/office/drawing/2014/main" id="{D9FB1ABD-99BE-46CB-97FA-5A6BCBC2B9E0}"/>
                </a:ext>
              </a:extLst>
            </p:cNvPr>
            <p:cNvGrpSpPr/>
            <p:nvPr/>
          </p:nvGrpSpPr>
          <p:grpSpPr>
            <a:xfrm>
              <a:off x="10554649" y="2967465"/>
              <a:ext cx="206201" cy="205183"/>
              <a:chOff x="9295634" y="2967465"/>
              <a:chExt cx="206201" cy="205183"/>
            </a:xfrm>
          </p:grpSpPr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8698C798-C8CC-44AF-92FE-9E85EFDEA9C1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Vrije vorm: vorm 176">
                <a:extLst>
                  <a:ext uri="{FF2B5EF4-FFF2-40B4-BE49-F238E27FC236}">
                    <a16:creationId xmlns:a16="http://schemas.microsoft.com/office/drawing/2014/main" id="{69486AFB-ADEC-4BC4-A2CB-32913C3283E3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Vrije vorm: vorm 177">
                <a:extLst>
                  <a:ext uri="{FF2B5EF4-FFF2-40B4-BE49-F238E27FC236}">
                    <a16:creationId xmlns:a16="http://schemas.microsoft.com/office/drawing/2014/main" id="{D4256201-FDF7-4429-9F77-F8EADB98F117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5" name="GLP1">
            <a:extLst>
              <a:ext uri="{FF2B5EF4-FFF2-40B4-BE49-F238E27FC236}">
                <a16:creationId xmlns:a16="http://schemas.microsoft.com/office/drawing/2014/main" id="{EB02A6AB-EBDE-441B-A37B-BF4B9B0241D5}"/>
              </a:ext>
            </a:extLst>
          </p:cNvPr>
          <p:cNvGrpSpPr/>
          <p:nvPr/>
        </p:nvGrpSpPr>
        <p:grpSpPr>
          <a:xfrm>
            <a:off x="7662770" y="2904801"/>
            <a:ext cx="596508" cy="596742"/>
            <a:chOff x="5090269" y="3933056"/>
            <a:chExt cx="378393" cy="378393"/>
          </a:xfrm>
        </p:grpSpPr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7EEDC14D-C3BB-49E3-AEE3-1F732BB57263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97" name="Boog 196">
              <a:extLst>
                <a:ext uri="{FF2B5EF4-FFF2-40B4-BE49-F238E27FC236}">
                  <a16:creationId xmlns:a16="http://schemas.microsoft.com/office/drawing/2014/main" id="{8B52502C-F28C-46C4-83D0-EAD1A9E02972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98" name="Groep 197">
            <a:extLst>
              <a:ext uri="{FF2B5EF4-FFF2-40B4-BE49-F238E27FC236}">
                <a16:creationId xmlns:a16="http://schemas.microsoft.com/office/drawing/2014/main" id="{1D9D23E7-919F-4FFF-BD5C-E47D8FFBB9C7}"/>
              </a:ext>
            </a:extLst>
          </p:cNvPr>
          <p:cNvGrpSpPr/>
          <p:nvPr/>
        </p:nvGrpSpPr>
        <p:grpSpPr>
          <a:xfrm rot="20511368">
            <a:off x="7531160" y="2958876"/>
            <a:ext cx="637591" cy="127180"/>
            <a:chOff x="9731801" y="2967465"/>
            <a:chExt cx="1029049" cy="205183"/>
          </a:xfrm>
        </p:grpSpPr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9B93BCF4-AEAF-453A-826A-B1673D7EBEEF}"/>
                </a:ext>
              </a:extLst>
            </p:cNvPr>
            <p:cNvGrpSpPr/>
            <p:nvPr/>
          </p:nvGrpSpPr>
          <p:grpSpPr>
            <a:xfrm>
              <a:off x="9731801" y="2967465"/>
              <a:ext cx="206201" cy="205183"/>
              <a:chOff x="9295634" y="2967465"/>
              <a:chExt cx="206201" cy="205183"/>
            </a:xfrm>
          </p:grpSpPr>
          <p:sp>
            <p:nvSpPr>
              <p:cNvPr id="220" name="Ovaal 219">
                <a:extLst>
                  <a:ext uri="{FF2B5EF4-FFF2-40B4-BE49-F238E27FC236}">
                    <a16:creationId xmlns:a16="http://schemas.microsoft.com/office/drawing/2014/main" id="{F36DB31D-3484-4F74-A053-006551C9089D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Vrije vorm: vorm 220">
                <a:extLst>
                  <a:ext uri="{FF2B5EF4-FFF2-40B4-BE49-F238E27FC236}">
                    <a16:creationId xmlns:a16="http://schemas.microsoft.com/office/drawing/2014/main" id="{36260286-E836-4D8D-BD04-017C88276883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Vrije vorm: vorm 221">
                <a:extLst>
                  <a:ext uri="{FF2B5EF4-FFF2-40B4-BE49-F238E27FC236}">
                    <a16:creationId xmlns:a16="http://schemas.microsoft.com/office/drawing/2014/main" id="{7973E7D7-7467-46D5-A68E-C804B31CD384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0" name="Groep 199">
              <a:extLst>
                <a:ext uri="{FF2B5EF4-FFF2-40B4-BE49-F238E27FC236}">
                  <a16:creationId xmlns:a16="http://schemas.microsoft.com/office/drawing/2014/main" id="{AC857FEA-F29B-4F94-BD82-FB90170A89B3}"/>
                </a:ext>
              </a:extLst>
            </p:cNvPr>
            <p:cNvGrpSpPr/>
            <p:nvPr/>
          </p:nvGrpSpPr>
          <p:grpSpPr>
            <a:xfrm>
              <a:off x="9896739" y="2967465"/>
              <a:ext cx="206201" cy="205183"/>
              <a:chOff x="9295634" y="2967465"/>
              <a:chExt cx="206201" cy="205183"/>
            </a:xfrm>
          </p:grpSpPr>
          <p:sp>
            <p:nvSpPr>
              <p:cNvPr id="217" name="Ovaal 216">
                <a:extLst>
                  <a:ext uri="{FF2B5EF4-FFF2-40B4-BE49-F238E27FC236}">
                    <a16:creationId xmlns:a16="http://schemas.microsoft.com/office/drawing/2014/main" id="{C32EC3A0-82A1-460D-B283-793CE63D8A8C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Vrije vorm: vorm 217">
                <a:extLst>
                  <a:ext uri="{FF2B5EF4-FFF2-40B4-BE49-F238E27FC236}">
                    <a16:creationId xmlns:a16="http://schemas.microsoft.com/office/drawing/2014/main" id="{9E414254-C7BB-4DB6-A25F-4B4B1C7CC85D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Vrije vorm: vorm 218">
                <a:extLst>
                  <a:ext uri="{FF2B5EF4-FFF2-40B4-BE49-F238E27FC236}">
                    <a16:creationId xmlns:a16="http://schemas.microsoft.com/office/drawing/2014/main" id="{04F2ED2C-B4F4-4D52-BEDF-4FA4EB1B8A29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A3F02A7D-AB8B-4F1F-8E0D-5B4E1F347E4B}"/>
                </a:ext>
              </a:extLst>
            </p:cNvPr>
            <p:cNvGrpSpPr/>
            <p:nvPr/>
          </p:nvGrpSpPr>
          <p:grpSpPr>
            <a:xfrm>
              <a:off x="10061678" y="2967465"/>
              <a:ext cx="206201" cy="205183"/>
              <a:chOff x="9295634" y="2967465"/>
              <a:chExt cx="206201" cy="205183"/>
            </a:xfrm>
          </p:grpSpPr>
          <p:sp>
            <p:nvSpPr>
              <p:cNvPr id="214" name="Ovaal 213">
                <a:extLst>
                  <a:ext uri="{FF2B5EF4-FFF2-40B4-BE49-F238E27FC236}">
                    <a16:creationId xmlns:a16="http://schemas.microsoft.com/office/drawing/2014/main" id="{5214DD5A-4DAB-4600-81E8-6CA0649356F8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Vrije vorm: vorm 214">
                <a:extLst>
                  <a:ext uri="{FF2B5EF4-FFF2-40B4-BE49-F238E27FC236}">
                    <a16:creationId xmlns:a16="http://schemas.microsoft.com/office/drawing/2014/main" id="{612E9ECE-88E0-4176-92C8-5420BFD1331A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Vrije vorm: vorm 215">
                <a:extLst>
                  <a:ext uri="{FF2B5EF4-FFF2-40B4-BE49-F238E27FC236}">
                    <a16:creationId xmlns:a16="http://schemas.microsoft.com/office/drawing/2014/main" id="{67FF9CAA-8B13-4B43-850E-5ADB5418013D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Groep 201">
              <a:extLst>
                <a:ext uri="{FF2B5EF4-FFF2-40B4-BE49-F238E27FC236}">
                  <a16:creationId xmlns:a16="http://schemas.microsoft.com/office/drawing/2014/main" id="{9A22CE62-5A65-4B20-8CB2-060289EE7808}"/>
                </a:ext>
              </a:extLst>
            </p:cNvPr>
            <p:cNvGrpSpPr/>
            <p:nvPr/>
          </p:nvGrpSpPr>
          <p:grpSpPr>
            <a:xfrm>
              <a:off x="10224772" y="2967465"/>
              <a:ext cx="206201" cy="205183"/>
              <a:chOff x="9295634" y="2967465"/>
              <a:chExt cx="206201" cy="205183"/>
            </a:xfrm>
          </p:grpSpPr>
          <p:sp>
            <p:nvSpPr>
              <p:cNvPr id="211" name="Ovaal 210">
                <a:extLst>
                  <a:ext uri="{FF2B5EF4-FFF2-40B4-BE49-F238E27FC236}">
                    <a16:creationId xmlns:a16="http://schemas.microsoft.com/office/drawing/2014/main" id="{502D5C5A-D388-4B1D-A2E7-DB01DE6AFC9A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Vrije vorm: vorm 211">
                <a:extLst>
                  <a:ext uri="{FF2B5EF4-FFF2-40B4-BE49-F238E27FC236}">
                    <a16:creationId xmlns:a16="http://schemas.microsoft.com/office/drawing/2014/main" id="{6F39A54F-1A58-4D39-BFFC-6569585BED0E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Vrije vorm: vorm 212">
                <a:extLst>
                  <a:ext uri="{FF2B5EF4-FFF2-40B4-BE49-F238E27FC236}">
                    <a16:creationId xmlns:a16="http://schemas.microsoft.com/office/drawing/2014/main" id="{54B9E00C-2E18-44AA-A907-5CB1F78B0750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Groep 202">
              <a:extLst>
                <a:ext uri="{FF2B5EF4-FFF2-40B4-BE49-F238E27FC236}">
                  <a16:creationId xmlns:a16="http://schemas.microsoft.com/office/drawing/2014/main" id="{767F34A0-440C-4E10-A378-DCF47F629AC6}"/>
                </a:ext>
              </a:extLst>
            </p:cNvPr>
            <p:cNvGrpSpPr/>
            <p:nvPr/>
          </p:nvGrpSpPr>
          <p:grpSpPr>
            <a:xfrm>
              <a:off x="10389710" y="2967465"/>
              <a:ext cx="206201" cy="205183"/>
              <a:chOff x="9295634" y="2967465"/>
              <a:chExt cx="206201" cy="205183"/>
            </a:xfrm>
          </p:grpSpPr>
          <p:sp>
            <p:nvSpPr>
              <p:cNvPr id="208" name="Ovaal 207">
                <a:extLst>
                  <a:ext uri="{FF2B5EF4-FFF2-40B4-BE49-F238E27FC236}">
                    <a16:creationId xmlns:a16="http://schemas.microsoft.com/office/drawing/2014/main" id="{F5FB71F5-9C52-4D3A-B045-5A1A3C49B19C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Vrije vorm: vorm 208">
                <a:extLst>
                  <a:ext uri="{FF2B5EF4-FFF2-40B4-BE49-F238E27FC236}">
                    <a16:creationId xmlns:a16="http://schemas.microsoft.com/office/drawing/2014/main" id="{0D57A067-6B43-47E0-B582-83417D397604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Vrije vorm: vorm 209">
                <a:extLst>
                  <a:ext uri="{FF2B5EF4-FFF2-40B4-BE49-F238E27FC236}">
                    <a16:creationId xmlns:a16="http://schemas.microsoft.com/office/drawing/2014/main" id="{EBCCF949-3736-41D1-AC24-8449576D1D1B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E2E7CA78-0EDE-498B-B07A-910E60092303}"/>
                </a:ext>
              </a:extLst>
            </p:cNvPr>
            <p:cNvGrpSpPr/>
            <p:nvPr/>
          </p:nvGrpSpPr>
          <p:grpSpPr>
            <a:xfrm>
              <a:off x="10554649" y="2967465"/>
              <a:ext cx="206201" cy="205183"/>
              <a:chOff x="9295634" y="2967465"/>
              <a:chExt cx="206201" cy="205183"/>
            </a:xfrm>
          </p:grpSpPr>
          <p:sp>
            <p:nvSpPr>
              <p:cNvPr id="205" name="Ovaal 204">
                <a:extLst>
                  <a:ext uri="{FF2B5EF4-FFF2-40B4-BE49-F238E27FC236}">
                    <a16:creationId xmlns:a16="http://schemas.microsoft.com/office/drawing/2014/main" id="{32DBBB3F-F078-4C45-B344-3B32170239BD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Vrije vorm: vorm 205">
                <a:extLst>
                  <a:ext uri="{FF2B5EF4-FFF2-40B4-BE49-F238E27FC236}">
                    <a16:creationId xmlns:a16="http://schemas.microsoft.com/office/drawing/2014/main" id="{86822B38-DF8F-4A3E-9BA5-2D2927B03F89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Vrije vorm: vorm 206">
                <a:extLst>
                  <a:ext uri="{FF2B5EF4-FFF2-40B4-BE49-F238E27FC236}">
                    <a16:creationId xmlns:a16="http://schemas.microsoft.com/office/drawing/2014/main" id="{DA2EE364-2C8A-4E6A-BFDE-61DA767C8AB7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3" name="GLP1">
            <a:extLst>
              <a:ext uri="{FF2B5EF4-FFF2-40B4-BE49-F238E27FC236}">
                <a16:creationId xmlns:a16="http://schemas.microsoft.com/office/drawing/2014/main" id="{59CA890A-C945-4899-A87C-70E6D0AD66A1}"/>
              </a:ext>
            </a:extLst>
          </p:cNvPr>
          <p:cNvGrpSpPr/>
          <p:nvPr/>
        </p:nvGrpSpPr>
        <p:grpSpPr>
          <a:xfrm>
            <a:off x="7045006" y="3351131"/>
            <a:ext cx="596508" cy="596742"/>
            <a:chOff x="5090269" y="3933056"/>
            <a:chExt cx="378393" cy="378393"/>
          </a:xfrm>
        </p:grpSpPr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35C2ADA3-D427-4389-B335-C61F08B68E67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5" name="Boog 224">
              <a:extLst>
                <a:ext uri="{FF2B5EF4-FFF2-40B4-BE49-F238E27FC236}">
                  <a16:creationId xmlns:a16="http://schemas.microsoft.com/office/drawing/2014/main" id="{2ACBA33E-9F3C-48D9-90B1-CEC3BE823109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26" name="GLP1">
            <a:extLst>
              <a:ext uri="{FF2B5EF4-FFF2-40B4-BE49-F238E27FC236}">
                <a16:creationId xmlns:a16="http://schemas.microsoft.com/office/drawing/2014/main" id="{BF2D177C-8849-446D-869C-E65D74BADFC8}"/>
              </a:ext>
            </a:extLst>
          </p:cNvPr>
          <p:cNvGrpSpPr/>
          <p:nvPr/>
        </p:nvGrpSpPr>
        <p:grpSpPr>
          <a:xfrm>
            <a:off x="7257962" y="3117707"/>
            <a:ext cx="596508" cy="596742"/>
            <a:chOff x="5090269" y="3933056"/>
            <a:chExt cx="378393" cy="378393"/>
          </a:xfrm>
        </p:grpSpPr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EFEEF1F1-3519-44D1-A6D0-C68135279222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28" name="Boog 227">
              <a:extLst>
                <a:ext uri="{FF2B5EF4-FFF2-40B4-BE49-F238E27FC236}">
                  <a16:creationId xmlns:a16="http://schemas.microsoft.com/office/drawing/2014/main" id="{A5053B8B-C62C-4F27-9CE6-6180D56C4836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29" name="GLP1">
            <a:extLst>
              <a:ext uri="{FF2B5EF4-FFF2-40B4-BE49-F238E27FC236}">
                <a16:creationId xmlns:a16="http://schemas.microsoft.com/office/drawing/2014/main" id="{BDD52BA7-5B72-4E15-8364-70A8C32468FD}"/>
              </a:ext>
            </a:extLst>
          </p:cNvPr>
          <p:cNvGrpSpPr/>
          <p:nvPr/>
        </p:nvGrpSpPr>
        <p:grpSpPr>
          <a:xfrm>
            <a:off x="6772774" y="3039166"/>
            <a:ext cx="596508" cy="596742"/>
            <a:chOff x="5090269" y="3933056"/>
            <a:chExt cx="378393" cy="378393"/>
          </a:xfrm>
        </p:grpSpPr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1268EF96-BE44-4DCF-8551-9C2A11BDA112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31" name="Boog 230">
              <a:extLst>
                <a:ext uri="{FF2B5EF4-FFF2-40B4-BE49-F238E27FC236}">
                  <a16:creationId xmlns:a16="http://schemas.microsoft.com/office/drawing/2014/main" id="{F9F85CD3-BABD-46D4-AB11-7E502CE04931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32" name="Groep 231">
            <a:extLst>
              <a:ext uri="{FF2B5EF4-FFF2-40B4-BE49-F238E27FC236}">
                <a16:creationId xmlns:a16="http://schemas.microsoft.com/office/drawing/2014/main" id="{41597FD9-F21D-466D-8386-A4383387C2A9}"/>
              </a:ext>
            </a:extLst>
          </p:cNvPr>
          <p:cNvGrpSpPr/>
          <p:nvPr/>
        </p:nvGrpSpPr>
        <p:grpSpPr>
          <a:xfrm rot="20511368">
            <a:off x="6718143" y="3210432"/>
            <a:ext cx="637591" cy="127180"/>
            <a:chOff x="9731801" y="2967465"/>
            <a:chExt cx="1029049" cy="205183"/>
          </a:xfrm>
        </p:grpSpPr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C9900CA2-953F-4402-876C-EA7984BAEBAD}"/>
                </a:ext>
              </a:extLst>
            </p:cNvPr>
            <p:cNvGrpSpPr/>
            <p:nvPr/>
          </p:nvGrpSpPr>
          <p:grpSpPr>
            <a:xfrm>
              <a:off x="9731801" y="2967465"/>
              <a:ext cx="206201" cy="205183"/>
              <a:chOff x="9295634" y="2967465"/>
              <a:chExt cx="206201" cy="205183"/>
            </a:xfrm>
          </p:grpSpPr>
          <p:sp>
            <p:nvSpPr>
              <p:cNvPr id="254" name="Ovaal 253">
                <a:extLst>
                  <a:ext uri="{FF2B5EF4-FFF2-40B4-BE49-F238E27FC236}">
                    <a16:creationId xmlns:a16="http://schemas.microsoft.com/office/drawing/2014/main" id="{A937D62F-7FEF-4C37-96FD-D230CE473999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Vrije vorm: vorm 254">
                <a:extLst>
                  <a:ext uri="{FF2B5EF4-FFF2-40B4-BE49-F238E27FC236}">
                    <a16:creationId xmlns:a16="http://schemas.microsoft.com/office/drawing/2014/main" id="{B7FB44CB-3A86-4266-BFF7-455B3BB282F0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Vrije vorm: vorm 255">
                <a:extLst>
                  <a:ext uri="{FF2B5EF4-FFF2-40B4-BE49-F238E27FC236}">
                    <a16:creationId xmlns:a16="http://schemas.microsoft.com/office/drawing/2014/main" id="{BCB0B4F0-AF6C-4DE8-9A75-5B61D4ADEFDA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4" name="Groep 233">
              <a:extLst>
                <a:ext uri="{FF2B5EF4-FFF2-40B4-BE49-F238E27FC236}">
                  <a16:creationId xmlns:a16="http://schemas.microsoft.com/office/drawing/2014/main" id="{0D3606A2-6614-46B3-97E3-2058C28188D8}"/>
                </a:ext>
              </a:extLst>
            </p:cNvPr>
            <p:cNvGrpSpPr/>
            <p:nvPr/>
          </p:nvGrpSpPr>
          <p:grpSpPr>
            <a:xfrm>
              <a:off x="9896739" y="2967465"/>
              <a:ext cx="206201" cy="205183"/>
              <a:chOff x="9295634" y="2967465"/>
              <a:chExt cx="206201" cy="205183"/>
            </a:xfrm>
          </p:grpSpPr>
          <p:sp>
            <p:nvSpPr>
              <p:cNvPr id="251" name="Ovaal 250">
                <a:extLst>
                  <a:ext uri="{FF2B5EF4-FFF2-40B4-BE49-F238E27FC236}">
                    <a16:creationId xmlns:a16="http://schemas.microsoft.com/office/drawing/2014/main" id="{A6021E69-2CE3-4173-9E5E-3D7911AD0533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Vrije vorm: vorm 251">
                <a:extLst>
                  <a:ext uri="{FF2B5EF4-FFF2-40B4-BE49-F238E27FC236}">
                    <a16:creationId xmlns:a16="http://schemas.microsoft.com/office/drawing/2014/main" id="{C1CD0721-C740-4E64-AF76-5C31C82F351C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Vrije vorm: vorm 252">
                <a:extLst>
                  <a:ext uri="{FF2B5EF4-FFF2-40B4-BE49-F238E27FC236}">
                    <a16:creationId xmlns:a16="http://schemas.microsoft.com/office/drawing/2014/main" id="{886993F6-088F-4942-9F42-B59EDE74404D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" name="Groep 234">
              <a:extLst>
                <a:ext uri="{FF2B5EF4-FFF2-40B4-BE49-F238E27FC236}">
                  <a16:creationId xmlns:a16="http://schemas.microsoft.com/office/drawing/2014/main" id="{10E5257B-9C7E-44B9-A256-F650A1735241}"/>
                </a:ext>
              </a:extLst>
            </p:cNvPr>
            <p:cNvGrpSpPr/>
            <p:nvPr/>
          </p:nvGrpSpPr>
          <p:grpSpPr>
            <a:xfrm>
              <a:off x="10061678" y="2967465"/>
              <a:ext cx="206201" cy="205183"/>
              <a:chOff x="9295634" y="2967465"/>
              <a:chExt cx="206201" cy="205183"/>
            </a:xfrm>
          </p:grpSpPr>
          <p:sp>
            <p:nvSpPr>
              <p:cNvPr id="248" name="Ovaal 247">
                <a:extLst>
                  <a:ext uri="{FF2B5EF4-FFF2-40B4-BE49-F238E27FC236}">
                    <a16:creationId xmlns:a16="http://schemas.microsoft.com/office/drawing/2014/main" id="{3154ACFD-17F0-4B06-AC38-BA36F3D0E7AE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Vrije vorm: vorm 248">
                <a:extLst>
                  <a:ext uri="{FF2B5EF4-FFF2-40B4-BE49-F238E27FC236}">
                    <a16:creationId xmlns:a16="http://schemas.microsoft.com/office/drawing/2014/main" id="{A4EA1A22-E7FB-4E04-8296-EE05A3EB65EB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B75DA5E3-8DEF-407E-A0E2-075AB0C6CFC5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6" name="Groep 235">
              <a:extLst>
                <a:ext uri="{FF2B5EF4-FFF2-40B4-BE49-F238E27FC236}">
                  <a16:creationId xmlns:a16="http://schemas.microsoft.com/office/drawing/2014/main" id="{7908FF71-DB8A-4745-B46C-19EBD3A9601E}"/>
                </a:ext>
              </a:extLst>
            </p:cNvPr>
            <p:cNvGrpSpPr/>
            <p:nvPr/>
          </p:nvGrpSpPr>
          <p:grpSpPr>
            <a:xfrm>
              <a:off x="10224772" y="2967465"/>
              <a:ext cx="206201" cy="205183"/>
              <a:chOff x="9295634" y="2967465"/>
              <a:chExt cx="206201" cy="205183"/>
            </a:xfrm>
          </p:grpSpPr>
          <p:sp>
            <p:nvSpPr>
              <p:cNvPr id="245" name="Ovaal 244">
                <a:extLst>
                  <a:ext uri="{FF2B5EF4-FFF2-40B4-BE49-F238E27FC236}">
                    <a16:creationId xmlns:a16="http://schemas.microsoft.com/office/drawing/2014/main" id="{28FE5E55-4405-43C7-A15B-8BCCC46FB74E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Vrije vorm: vorm 245">
                <a:extLst>
                  <a:ext uri="{FF2B5EF4-FFF2-40B4-BE49-F238E27FC236}">
                    <a16:creationId xmlns:a16="http://schemas.microsoft.com/office/drawing/2014/main" id="{FD934B83-B0F7-4043-870A-2BF6C5D2919D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Vrije vorm: vorm 246">
                <a:extLst>
                  <a:ext uri="{FF2B5EF4-FFF2-40B4-BE49-F238E27FC236}">
                    <a16:creationId xmlns:a16="http://schemas.microsoft.com/office/drawing/2014/main" id="{0D65220D-87AC-4317-A395-6EE69A2887C3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7" name="Groep 236">
              <a:extLst>
                <a:ext uri="{FF2B5EF4-FFF2-40B4-BE49-F238E27FC236}">
                  <a16:creationId xmlns:a16="http://schemas.microsoft.com/office/drawing/2014/main" id="{B638CCE7-958B-4582-91F4-00B95B7F7FD9}"/>
                </a:ext>
              </a:extLst>
            </p:cNvPr>
            <p:cNvGrpSpPr/>
            <p:nvPr/>
          </p:nvGrpSpPr>
          <p:grpSpPr>
            <a:xfrm>
              <a:off x="10389710" y="2967465"/>
              <a:ext cx="206201" cy="205183"/>
              <a:chOff x="9295634" y="2967465"/>
              <a:chExt cx="206201" cy="205183"/>
            </a:xfrm>
          </p:grpSpPr>
          <p:sp>
            <p:nvSpPr>
              <p:cNvPr id="242" name="Ovaal 241">
                <a:extLst>
                  <a:ext uri="{FF2B5EF4-FFF2-40B4-BE49-F238E27FC236}">
                    <a16:creationId xmlns:a16="http://schemas.microsoft.com/office/drawing/2014/main" id="{D31C2EEC-7F82-4F59-9179-07371A552131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Vrije vorm: vorm 242">
                <a:extLst>
                  <a:ext uri="{FF2B5EF4-FFF2-40B4-BE49-F238E27FC236}">
                    <a16:creationId xmlns:a16="http://schemas.microsoft.com/office/drawing/2014/main" id="{5F1FB031-E0BC-4538-ABCF-3BCFB6CD5BA2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Vrije vorm: vorm 243">
                <a:extLst>
                  <a:ext uri="{FF2B5EF4-FFF2-40B4-BE49-F238E27FC236}">
                    <a16:creationId xmlns:a16="http://schemas.microsoft.com/office/drawing/2014/main" id="{CBF9F0A9-AA59-4A5B-B116-02F71F8C9CA1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8" name="Groep 237">
              <a:extLst>
                <a:ext uri="{FF2B5EF4-FFF2-40B4-BE49-F238E27FC236}">
                  <a16:creationId xmlns:a16="http://schemas.microsoft.com/office/drawing/2014/main" id="{9CDE3254-C7AB-496B-B5ED-684ACE650241}"/>
                </a:ext>
              </a:extLst>
            </p:cNvPr>
            <p:cNvGrpSpPr/>
            <p:nvPr/>
          </p:nvGrpSpPr>
          <p:grpSpPr>
            <a:xfrm>
              <a:off x="10554649" y="2967465"/>
              <a:ext cx="206201" cy="205183"/>
              <a:chOff x="9295634" y="2967465"/>
              <a:chExt cx="206201" cy="205183"/>
            </a:xfrm>
          </p:grpSpPr>
          <p:sp>
            <p:nvSpPr>
              <p:cNvPr id="239" name="Ovaal 238">
                <a:extLst>
                  <a:ext uri="{FF2B5EF4-FFF2-40B4-BE49-F238E27FC236}">
                    <a16:creationId xmlns:a16="http://schemas.microsoft.com/office/drawing/2014/main" id="{D8BDC2F1-B9F4-465D-91C7-65C714699AB9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Vrije vorm: vorm 239">
                <a:extLst>
                  <a:ext uri="{FF2B5EF4-FFF2-40B4-BE49-F238E27FC236}">
                    <a16:creationId xmlns:a16="http://schemas.microsoft.com/office/drawing/2014/main" id="{15E869FF-E949-4AD1-92F0-52771557E59F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Vrije vorm: vorm 240">
                <a:extLst>
                  <a:ext uri="{FF2B5EF4-FFF2-40B4-BE49-F238E27FC236}">
                    <a16:creationId xmlns:a16="http://schemas.microsoft.com/office/drawing/2014/main" id="{D44C48F1-0233-4896-8624-2C0DC7A67FEF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7" name="GLP1">
            <a:extLst>
              <a:ext uri="{FF2B5EF4-FFF2-40B4-BE49-F238E27FC236}">
                <a16:creationId xmlns:a16="http://schemas.microsoft.com/office/drawing/2014/main" id="{62C919DE-1287-4C19-B0DB-714618D681E4}"/>
              </a:ext>
            </a:extLst>
          </p:cNvPr>
          <p:cNvGrpSpPr/>
          <p:nvPr/>
        </p:nvGrpSpPr>
        <p:grpSpPr>
          <a:xfrm>
            <a:off x="7038151" y="2770902"/>
            <a:ext cx="596508" cy="596742"/>
            <a:chOff x="5090269" y="3933056"/>
            <a:chExt cx="378393" cy="378393"/>
          </a:xfrm>
        </p:grpSpPr>
        <p:sp>
          <p:nvSpPr>
            <p:cNvPr id="258" name="Ovaal 257">
              <a:extLst>
                <a:ext uri="{FF2B5EF4-FFF2-40B4-BE49-F238E27FC236}">
                  <a16:creationId xmlns:a16="http://schemas.microsoft.com/office/drawing/2014/main" id="{2191F535-CA8D-469A-A749-0DBBCB471FF4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59" name="Boog 258">
              <a:extLst>
                <a:ext uri="{FF2B5EF4-FFF2-40B4-BE49-F238E27FC236}">
                  <a16:creationId xmlns:a16="http://schemas.microsoft.com/office/drawing/2014/main" id="{03E1AA09-C71F-4D15-95DB-956D9DD48FA5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60" name="Groep 259">
            <a:extLst>
              <a:ext uri="{FF2B5EF4-FFF2-40B4-BE49-F238E27FC236}">
                <a16:creationId xmlns:a16="http://schemas.microsoft.com/office/drawing/2014/main" id="{6EBBEFAC-67DC-47E1-959D-C88DD173C59A}"/>
              </a:ext>
            </a:extLst>
          </p:cNvPr>
          <p:cNvGrpSpPr/>
          <p:nvPr/>
        </p:nvGrpSpPr>
        <p:grpSpPr>
          <a:xfrm rot="20511368">
            <a:off x="7820328" y="3368427"/>
            <a:ext cx="637591" cy="127180"/>
            <a:chOff x="9731801" y="2967465"/>
            <a:chExt cx="1029049" cy="205183"/>
          </a:xfrm>
        </p:grpSpPr>
        <p:grpSp>
          <p:nvGrpSpPr>
            <p:cNvPr id="261" name="Groep 260">
              <a:extLst>
                <a:ext uri="{FF2B5EF4-FFF2-40B4-BE49-F238E27FC236}">
                  <a16:creationId xmlns:a16="http://schemas.microsoft.com/office/drawing/2014/main" id="{700DF398-26A6-4E22-A130-FBF7B6196227}"/>
                </a:ext>
              </a:extLst>
            </p:cNvPr>
            <p:cNvGrpSpPr/>
            <p:nvPr/>
          </p:nvGrpSpPr>
          <p:grpSpPr>
            <a:xfrm>
              <a:off x="9731801" y="2967465"/>
              <a:ext cx="206201" cy="205183"/>
              <a:chOff x="9295634" y="2967465"/>
              <a:chExt cx="206201" cy="205183"/>
            </a:xfrm>
          </p:grpSpPr>
          <p:sp>
            <p:nvSpPr>
              <p:cNvPr id="282" name="Ovaal 281">
                <a:extLst>
                  <a:ext uri="{FF2B5EF4-FFF2-40B4-BE49-F238E27FC236}">
                    <a16:creationId xmlns:a16="http://schemas.microsoft.com/office/drawing/2014/main" id="{BE976052-4558-431B-BB97-1007A70317BA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Vrije vorm: vorm 282">
                <a:extLst>
                  <a:ext uri="{FF2B5EF4-FFF2-40B4-BE49-F238E27FC236}">
                    <a16:creationId xmlns:a16="http://schemas.microsoft.com/office/drawing/2014/main" id="{E6A90F80-23C1-4085-B47C-96BD11A5E2D6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Vrije vorm: vorm 283">
                <a:extLst>
                  <a:ext uri="{FF2B5EF4-FFF2-40B4-BE49-F238E27FC236}">
                    <a16:creationId xmlns:a16="http://schemas.microsoft.com/office/drawing/2014/main" id="{23EF3426-5F73-4571-92DA-8893B1D66604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2" name="Groep 261">
              <a:extLst>
                <a:ext uri="{FF2B5EF4-FFF2-40B4-BE49-F238E27FC236}">
                  <a16:creationId xmlns:a16="http://schemas.microsoft.com/office/drawing/2014/main" id="{A4BEB2AC-DCE3-4898-B741-73124C89C9F3}"/>
                </a:ext>
              </a:extLst>
            </p:cNvPr>
            <p:cNvGrpSpPr/>
            <p:nvPr/>
          </p:nvGrpSpPr>
          <p:grpSpPr>
            <a:xfrm>
              <a:off x="9896739" y="2967465"/>
              <a:ext cx="206201" cy="205183"/>
              <a:chOff x="9295634" y="2967465"/>
              <a:chExt cx="206201" cy="205183"/>
            </a:xfrm>
          </p:grpSpPr>
          <p:sp>
            <p:nvSpPr>
              <p:cNvPr id="279" name="Ovaal 278">
                <a:extLst>
                  <a:ext uri="{FF2B5EF4-FFF2-40B4-BE49-F238E27FC236}">
                    <a16:creationId xmlns:a16="http://schemas.microsoft.com/office/drawing/2014/main" id="{047D7889-4C98-4F0E-A0EA-73ECCD80EF16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Vrije vorm: vorm 279">
                <a:extLst>
                  <a:ext uri="{FF2B5EF4-FFF2-40B4-BE49-F238E27FC236}">
                    <a16:creationId xmlns:a16="http://schemas.microsoft.com/office/drawing/2014/main" id="{F693DCF8-4DE2-43DE-81BF-E0DBA7AE9A59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Vrije vorm: vorm 280">
                <a:extLst>
                  <a:ext uri="{FF2B5EF4-FFF2-40B4-BE49-F238E27FC236}">
                    <a16:creationId xmlns:a16="http://schemas.microsoft.com/office/drawing/2014/main" id="{DF149D3D-3D4E-40D1-B9B0-971315A03AEF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3" name="Groep 262">
              <a:extLst>
                <a:ext uri="{FF2B5EF4-FFF2-40B4-BE49-F238E27FC236}">
                  <a16:creationId xmlns:a16="http://schemas.microsoft.com/office/drawing/2014/main" id="{DCA74127-F51E-4F20-BF32-F801E3CAD084}"/>
                </a:ext>
              </a:extLst>
            </p:cNvPr>
            <p:cNvGrpSpPr/>
            <p:nvPr/>
          </p:nvGrpSpPr>
          <p:grpSpPr>
            <a:xfrm>
              <a:off x="10061678" y="2967465"/>
              <a:ext cx="206201" cy="205183"/>
              <a:chOff x="9295634" y="2967465"/>
              <a:chExt cx="206201" cy="205183"/>
            </a:xfrm>
          </p:grpSpPr>
          <p:sp>
            <p:nvSpPr>
              <p:cNvPr id="276" name="Ovaal 275">
                <a:extLst>
                  <a:ext uri="{FF2B5EF4-FFF2-40B4-BE49-F238E27FC236}">
                    <a16:creationId xmlns:a16="http://schemas.microsoft.com/office/drawing/2014/main" id="{E2388444-1851-4FD0-9ABB-194DF71E2A86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Vrije vorm: vorm 276">
                <a:extLst>
                  <a:ext uri="{FF2B5EF4-FFF2-40B4-BE49-F238E27FC236}">
                    <a16:creationId xmlns:a16="http://schemas.microsoft.com/office/drawing/2014/main" id="{36C4CFD5-9305-4929-96A8-4D22B23C2EE0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Vrije vorm: vorm 277">
                <a:extLst>
                  <a:ext uri="{FF2B5EF4-FFF2-40B4-BE49-F238E27FC236}">
                    <a16:creationId xmlns:a16="http://schemas.microsoft.com/office/drawing/2014/main" id="{AEA3AE49-E56D-45BE-B4CA-52D476118E9D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4" name="Groep 263">
              <a:extLst>
                <a:ext uri="{FF2B5EF4-FFF2-40B4-BE49-F238E27FC236}">
                  <a16:creationId xmlns:a16="http://schemas.microsoft.com/office/drawing/2014/main" id="{3DC5E157-6A78-4CF4-88C2-307327A61E33}"/>
                </a:ext>
              </a:extLst>
            </p:cNvPr>
            <p:cNvGrpSpPr/>
            <p:nvPr/>
          </p:nvGrpSpPr>
          <p:grpSpPr>
            <a:xfrm>
              <a:off x="10224772" y="2967465"/>
              <a:ext cx="206201" cy="205183"/>
              <a:chOff x="9295634" y="2967465"/>
              <a:chExt cx="206201" cy="205183"/>
            </a:xfrm>
          </p:grpSpPr>
          <p:sp>
            <p:nvSpPr>
              <p:cNvPr id="273" name="Ovaal 272">
                <a:extLst>
                  <a:ext uri="{FF2B5EF4-FFF2-40B4-BE49-F238E27FC236}">
                    <a16:creationId xmlns:a16="http://schemas.microsoft.com/office/drawing/2014/main" id="{6C49A8E0-65EA-44B3-9AB3-298BAAE4DCEC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Vrije vorm: vorm 273">
                <a:extLst>
                  <a:ext uri="{FF2B5EF4-FFF2-40B4-BE49-F238E27FC236}">
                    <a16:creationId xmlns:a16="http://schemas.microsoft.com/office/drawing/2014/main" id="{818E5EAF-03CE-440E-9C78-232B65BF028D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Vrije vorm: vorm 274">
                <a:extLst>
                  <a:ext uri="{FF2B5EF4-FFF2-40B4-BE49-F238E27FC236}">
                    <a16:creationId xmlns:a16="http://schemas.microsoft.com/office/drawing/2014/main" id="{2C216177-DC4D-4E3B-8178-180C8EF809CF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" name="Groep 264">
              <a:extLst>
                <a:ext uri="{FF2B5EF4-FFF2-40B4-BE49-F238E27FC236}">
                  <a16:creationId xmlns:a16="http://schemas.microsoft.com/office/drawing/2014/main" id="{E7E145A4-4D90-44A5-80A8-279DF3EE1031}"/>
                </a:ext>
              </a:extLst>
            </p:cNvPr>
            <p:cNvGrpSpPr/>
            <p:nvPr/>
          </p:nvGrpSpPr>
          <p:grpSpPr>
            <a:xfrm>
              <a:off x="10389710" y="2967465"/>
              <a:ext cx="206201" cy="205183"/>
              <a:chOff x="9295634" y="2967465"/>
              <a:chExt cx="206201" cy="205183"/>
            </a:xfrm>
          </p:grpSpPr>
          <p:sp>
            <p:nvSpPr>
              <p:cNvPr id="270" name="Ovaal 269">
                <a:extLst>
                  <a:ext uri="{FF2B5EF4-FFF2-40B4-BE49-F238E27FC236}">
                    <a16:creationId xmlns:a16="http://schemas.microsoft.com/office/drawing/2014/main" id="{C5B231CB-D651-4D74-B566-75AA254F2058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AEFC1C6C-D35A-46E1-83C9-E58761C00FFC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FF2AF159-5536-4971-96F3-86B7496A0D65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6" name="Groep 265">
              <a:extLst>
                <a:ext uri="{FF2B5EF4-FFF2-40B4-BE49-F238E27FC236}">
                  <a16:creationId xmlns:a16="http://schemas.microsoft.com/office/drawing/2014/main" id="{D022A6D7-FB98-48DE-B2C2-EDDEBAC540B0}"/>
                </a:ext>
              </a:extLst>
            </p:cNvPr>
            <p:cNvGrpSpPr/>
            <p:nvPr/>
          </p:nvGrpSpPr>
          <p:grpSpPr>
            <a:xfrm>
              <a:off x="10554649" y="2967465"/>
              <a:ext cx="206201" cy="205183"/>
              <a:chOff x="9295634" y="2967465"/>
              <a:chExt cx="206201" cy="205183"/>
            </a:xfrm>
          </p:grpSpPr>
          <p:sp>
            <p:nvSpPr>
              <p:cNvPr id="267" name="Ovaal 266">
                <a:extLst>
                  <a:ext uri="{FF2B5EF4-FFF2-40B4-BE49-F238E27FC236}">
                    <a16:creationId xmlns:a16="http://schemas.microsoft.com/office/drawing/2014/main" id="{3FA3D3C0-5A0F-4628-ACE5-D3D74B419608}"/>
                  </a:ext>
                </a:extLst>
              </p:cNvPr>
              <p:cNvSpPr/>
              <p:nvPr/>
            </p:nvSpPr>
            <p:spPr>
              <a:xfrm>
                <a:off x="9338741" y="2967465"/>
                <a:ext cx="120854" cy="167825"/>
              </a:xfrm>
              <a:prstGeom prst="ellipse">
                <a:avLst/>
              </a:pr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Vrije vorm: vorm 267">
                <a:extLst>
                  <a:ext uri="{FF2B5EF4-FFF2-40B4-BE49-F238E27FC236}">
                    <a16:creationId xmlns:a16="http://schemas.microsoft.com/office/drawing/2014/main" id="{5EED60BD-4F78-45EF-BADE-2BAED9F07DFA}"/>
                  </a:ext>
                </a:extLst>
              </p:cNvPr>
              <p:cNvSpPr/>
              <p:nvPr/>
            </p:nvSpPr>
            <p:spPr>
              <a:xfrm>
                <a:off x="9295634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Vrije vorm: vorm 268">
                <a:extLst>
                  <a:ext uri="{FF2B5EF4-FFF2-40B4-BE49-F238E27FC236}">
                    <a16:creationId xmlns:a16="http://schemas.microsoft.com/office/drawing/2014/main" id="{D29870E8-5A8F-4412-8A8F-6FA84A85200C}"/>
                  </a:ext>
                </a:extLst>
              </p:cNvPr>
              <p:cNvSpPr/>
              <p:nvPr/>
            </p:nvSpPr>
            <p:spPr>
              <a:xfrm flipH="1">
                <a:off x="9368003" y="3122525"/>
                <a:ext cx="133832" cy="50123"/>
              </a:xfrm>
              <a:custGeom>
                <a:avLst/>
                <a:gdLst>
                  <a:gd name="connsiteX0" fmla="*/ 193431 w 193431"/>
                  <a:gd name="connsiteY0" fmla="*/ 0 h 37682"/>
                  <a:gd name="connsiteX1" fmla="*/ 113044 w 193431"/>
                  <a:gd name="connsiteY1" fmla="*/ 37682 h 37682"/>
                  <a:gd name="connsiteX2" fmla="*/ 0 w 193431"/>
                  <a:gd name="connsiteY2" fmla="*/ 37682 h 37682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3431 w 193431"/>
                  <a:gd name="connsiteY0" fmla="*/ 0 h 40473"/>
                  <a:gd name="connsiteX1" fmla="*/ 113044 w 193431"/>
                  <a:gd name="connsiteY1" fmla="*/ 37682 h 40473"/>
                  <a:gd name="connsiteX2" fmla="*/ 0 w 193431"/>
                  <a:gd name="connsiteY2" fmla="*/ 37682 h 40473"/>
                  <a:gd name="connsiteX0" fmla="*/ 195943 w 195943"/>
                  <a:gd name="connsiteY0" fmla="*/ 0 h 44372"/>
                  <a:gd name="connsiteX1" fmla="*/ 115556 w 195943"/>
                  <a:gd name="connsiteY1" fmla="*/ 37682 h 44372"/>
                  <a:gd name="connsiteX2" fmla="*/ 0 w 195943"/>
                  <a:gd name="connsiteY2" fmla="*/ 44353 h 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943" h="44372">
                    <a:moveTo>
                      <a:pt x="195943" y="0"/>
                    </a:moveTo>
                    <a:cubicBezTo>
                      <a:pt x="174171" y="17585"/>
                      <a:pt x="148213" y="30290"/>
                      <a:pt x="115556" y="37682"/>
                    </a:cubicBezTo>
                    <a:cubicBezTo>
                      <a:pt x="82899" y="45074"/>
                      <a:pt x="37681" y="44353"/>
                      <a:pt x="0" y="44353"/>
                    </a:cubicBezTo>
                  </a:path>
                </a:pathLst>
              </a:custGeom>
              <a:ln w="25400" cap="rnd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85" name="GLP1">
            <a:extLst>
              <a:ext uri="{FF2B5EF4-FFF2-40B4-BE49-F238E27FC236}">
                <a16:creationId xmlns:a16="http://schemas.microsoft.com/office/drawing/2014/main" id="{BA32A26F-72C9-4A83-BF19-033F34FE33A2}"/>
              </a:ext>
            </a:extLst>
          </p:cNvPr>
          <p:cNvGrpSpPr/>
          <p:nvPr/>
        </p:nvGrpSpPr>
        <p:grpSpPr>
          <a:xfrm>
            <a:off x="6518498" y="2663757"/>
            <a:ext cx="596508" cy="596742"/>
            <a:chOff x="5090269" y="3933056"/>
            <a:chExt cx="378393" cy="378393"/>
          </a:xfrm>
        </p:grpSpPr>
        <p:sp>
          <p:nvSpPr>
            <p:cNvPr id="286" name="Ovaal 285">
              <a:extLst>
                <a:ext uri="{FF2B5EF4-FFF2-40B4-BE49-F238E27FC236}">
                  <a16:creationId xmlns:a16="http://schemas.microsoft.com/office/drawing/2014/main" id="{E8AA7D85-6E30-4E09-A1C0-BF02E5023596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87" name="Boog 286">
              <a:extLst>
                <a:ext uri="{FF2B5EF4-FFF2-40B4-BE49-F238E27FC236}">
                  <a16:creationId xmlns:a16="http://schemas.microsoft.com/office/drawing/2014/main" id="{C10905E2-A138-4D3C-8989-3FC8B478D748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88" name="GLP1">
            <a:extLst>
              <a:ext uri="{FF2B5EF4-FFF2-40B4-BE49-F238E27FC236}">
                <a16:creationId xmlns:a16="http://schemas.microsoft.com/office/drawing/2014/main" id="{7273BBA6-886C-4898-8884-E7EAF0EEE56A}"/>
              </a:ext>
            </a:extLst>
          </p:cNvPr>
          <p:cNvGrpSpPr/>
          <p:nvPr/>
        </p:nvGrpSpPr>
        <p:grpSpPr>
          <a:xfrm>
            <a:off x="6461836" y="3323133"/>
            <a:ext cx="596508" cy="596742"/>
            <a:chOff x="5090269" y="3933056"/>
            <a:chExt cx="378393" cy="378393"/>
          </a:xfrm>
        </p:grpSpPr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E52012C9-6C8E-4CF7-9F31-DC822F3032E0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0" name="Boog 289">
              <a:extLst>
                <a:ext uri="{FF2B5EF4-FFF2-40B4-BE49-F238E27FC236}">
                  <a16:creationId xmlns:a16="http://schemas.microsoft.com/office/drawing/2014/main" id="{1C0AEF5B-4D6F-4E23-8671-DD7CA98EF641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91" name="GLP1">
            <a:extLst>
              <a:ext uri="{FF2B5EF4-FFF2-40B4-BE49-F238E27FC236}">
                <a16:creationId xmlns:a16="http://schemas.microsoft.com/office/drawing/2014/main" id="{BAD2C924-598E-4012-AEEC-E07FDB3A73C4}"/>
              </a:ext>
            </a:extLst>
          </p:cNvPr>
          <p:cNvGrpSpPr/>
          <p:nvPr/>
        </p:nvGrpSpPr>
        <p:grpSpPr>
          <a:xfrm>
            <a:off x="7543688" y="3427999"/>
            <a:ext cx="596508" cy="596742"/>
            <a:chOff x="5090269" y="3933056"/>
            <a:chExt cx="378393" cy="378393"/>
          </a:xfrm>
        </p:grpSpPr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DC8580DD-7783-473E-AA2D-25EF26E1E225}"/>
                </a:ext>
              </a:extLst>
            </p:cNvPr>
            <p:cNvSpPr/>
            <p:nvPr/>
          </p:nvSpPr>
          <p:spPr>
            <a:xfrm>
              <a:off x="5090269" y="3933056"/>
              <a:ext cx="378393" cy="378393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96000">
                  <a:schemeClr val="accent1"/>
                </a:gs>
              </a:gsLst>
              <a:lin ang="11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293" name="Boog 292">
              <a:extLst>
                <a:ext uri="{FF2B5EF4-FFF2-40B4-BE49-F238E27FC236}">
                  <a16:creationId xmlns:a16="http://schemas.microsoft.com/office/drawing/2014/main" id="{C2A38130-29BC-4C63-BAF1-CC9EADE1B61C}"/>
                </a:ext>
              </a:extLst>
            </p:cNvPr>
            <p:cNvSpPr/>
            <p:nvPr/>
          </p:nvSpPr>
          <p:spPr>
            <a:xfrm rot="16389067">
              <a:off x="5159825" y="4003758"/>
              <a:ext cx="177225" cy="177225"/>
            </a:xfrm>
            <a:prstGeom prst="arc">
              <a:avLst>
                <a:gd name="adj1" fmla="val 16887447"/>
                <a:gd name="adj2" fmla="val 20207803"/>
              </a:avLst>
            </a:prstGeom>
            <a:ln w="38100" cap="rnd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000000"/>
                </a:solidFill>
              </a:endParaRPr>
            </a:p>
          </p:txBody>
        </p:sp>
      </p:grpSp>
      <p:cxnSp>
        <p:nvCxnSpPr>
          <p:cNvPr id="295" name="Rechte verbindingslijn met pijl 294">
            <a:extLst>
              <a:ext uri="{FF2B5EF4-FFF2-40B4-BE49-F238E27FC236}">
                <a16:creationId xmlns:a16="http://schemas.microsoft.com/office/drawing/2014/main" id="{7B7C37E2-A795-4896-BB7D-071E9AC25DB7}"/>
              </a:ext>
            </a:extLst>
          </p:cNvPr>
          <p:cNvCxnSpPr>
            <a:cxnSpLocks/>
          </p:cNvCxnSpPr>
          <p:nvPr/>
        </p:nvCxnSpPr>
        <p:spPr>
          <a:xfrm flipV="1">
            <a:off x="5383665" y="2609923"/>
            <a:ext cx="0" cy="329756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Rechte verbindingslijn 293">
            <a:extLst>
              <a:ext uri="{FF2B5EF4-FFF2-40B4-BE49-F238E27FC236}">
                <a16:creationId xmlns:a16="http://schemas.microsoft.com/office/drawing/2014/main" id="{FEAD17D4-B768-4BFF-9802-03B847B15ECB}"/>
              </a:ext>
            </a:extLst>
          </p:cNvPr>
          <p:cNvCxnSpPr>
            <a:cxnSpLocks/>
          </p:cNvCxnSpPr>
          <p:nvPr/>
        </p:nvCxnSpPr>
        <p:spPr>
          <a:xfrm>
            <a:off x="4572000" y="1104900"/>
            <a:ext cx="0" cy="2911475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93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1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accel="50000" decel="50000" autoRev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6" grpId="0"/>
      <p:bldP spid="168" grpId="0"/>
      <p:bldP spid="1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8491"/>
          </a:xfrm>
        </p:spPr>
        <p:txBody>
          <a:bodyPr/>
          <a:lstStyle/>
          <a:p>
            <a:r>
              <a:rPr lang="en-GB" altLang="zh-CN" sz="2000" dirty="0" err="1"/>
              <a:t>Farmacologische</a:t>
            </a:r>
            <a:br>
              <a:rPr lang="en-GB" altLang="zh-CN" sz="2000" dirty="0"/>
            </a:br>
            <a:r>
              <a:rPr lang="en-GB" altLang="zh-CN" sz="2000" dirty="0" err="1"/>
              <a:t>concentratie</a:t>
            </a:r>
            <a:r>
              <a:rPr lang="en-GB" altLang="zh-CN" sz="2000" dirty="0"/>
              <a:t> GLP-1 </a:t>
            </a:r>
            <a:r>
              <a:rPr lang="en-GB" altLang="zh-CN" sz="2000" dirty="0" err="1"/>
              <a:t>leidt</a:t>
            </a:r>
            <a:r>
              <a:rPr lang="en-GB" altLang="zh-CN" sz="2000" dirty="0"/>
              <a:t> tot</a:t>
            </a:r>
            <a:br>
              <a:rPr lang="en-GB" altLang="zh-CN" sz="2000" dirty="0"/>
            </a:br>
            <a:r>
              <a:rPr lang="en-GB" altLang="zh-CN" sz="2000" dirty="0"/>
              <a:t>extra </a:t>
            </a:r>
            <a:r>
              <a:rPr lang="en-GB" altLang="zh-CN" sz="2000" dirty="0" err="1"/>
              <a:t>fysiologische</a:t>
            </a:r>
            <a:r>
              <a:rPr lang="en-GB" altLang="zh-CN" sz="2000" dirty="0"/>
              <a:t> </a:t>
            </a:r>
            <a:r>
              <a:rPr lang="en-GB" altLang="zh-CN" sz="2000" dirty="0" err="1"/>
              <a:t>effecten</a:t>
            </a:r>
            <a:endParaRPr lang="nl-NL" sz="2000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 dirty="0">
                <a:solidFill>
                  <a:srgbClr val="FFFFFF"/>
                </a:solidFill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41" name="Tijdelijke aanduiding voor grafiek 11">
            <a:extLst>
              <a:ext uri="{FF2B5EF4-FFF2-40B4-BE49-F238E27FC236}">
                <a16:creationId xmlns:a16="http://schemas.microsoft.com/office/drawing/2014/main" id="{DECF8346-98C5-47F0-8F55-6B37B502CD6A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854483057"/>
              </p:ext>
            </p:extLst>
          </p:nvPr>
        </p:nvGraphicFramePr>
        <p:xfrm>
          <a:off x="587094" y="1361450"/>
          <a:ext cx="7180242" cy="280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ijl: omhoog 5">
            <a:extLst>
              <a:ext uri="{FF2B5EF4-FFF2-40B4-BE49-F238E27FC236}">
                <a16:creationId xmlns:a16="http://schemas.microsoft.com/office/drawing/2014/main" id="{FB5D8F85-0D4E-46D3-BA5B-1BCFE5FB595F}"/>
              </a:ext>
            </a:extLst>
          </p:cNvPr>
          <p:cNvSpPr/>
          <p:nvPr/>
        </p:nvSpPr>
        <p:spPr>
          <a:xfrm>
            <a:off x="7560383" y="1494117"/>
            <a:ext cx="267694" cy="2449234"/>
          </a:xfrm>
          <a:prstGeom prst="upArrow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19" rIns="68467" bIns="34219" rtlCol="0" anchor="ctr"/>
          <a:lstStyle/>
          <a:p>
            <a:pPr algn="ctr" defTabSz="913058"/>
            <a:endParaRPr lang="nl-NL">
              <a:solidFill>
                <a:srgbClr val="FFFFFF"/>
              </a:solidFill>
            </a:endParaRPr>
          </a:p>
        </p:txBody>
      </p:sp>
      <p:sp>
        <p:nvSpPr>
          <p:cNvPr id="43" name="Pijl: omhoog 42">
            <a:extLst>
              <a:ext uri="{FF2B5EF4-FFF2-40B4-BE49-F238E27FC236}">
                <a16:creationId xmlns:a16="http://schemas.microsoft.com/office/drawing/2014/main" id="{BF55A50A-D9DE-464C-A980-B60902811AFD}"/>
              </a:ext>
            </a:extLst>
          </p:cNvPr>
          <p:cNvSpPr/>
          <p:nvPr/>
        </p:nvSpPr>
        <p:spPr>
          <a:xfrm>
            <a:off x="7163124" y="3495069"/>
            <a:ext cx="267694" cy="448663"/>
          </a:xfrm>
          <a:prstGeom prst="upArrow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19" rIns="68467" bIns="34219" rtlCol="0" anchor="ctr"/>
          <a:lstStyle/>
          <a:p>
            <a:pPr algn="ctr" defTabSz="913058"/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36F55FA-70B4-446F-876F-58976B4F17BA}"/>
              </a:ext>
            </a:extLst>
          </p:cNvPr>
          <p:cNvCxnSpPr>
            <a:cxnSpLocks/>
          </p:cNvCxnSpPr>
          <p:nvPr/>
        </p:nvCxnSpPr>
        <p:spPr>
          <a:xfrm flipV="1">
            <a:off x="928499" y="1417320"/>
            <a:ext cx="0" cy="2588990"/>
          </a:xfrm>
          <a:prstGeom prst="straightConnector1">
            <a:avLst/>
          </a:prstGeom>
          <a:ln w="9525" cap="rnd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70EA706E-89E9-4A3B-8CB2-31E42B60EA95}"/>
              </a:ext>
            </a:extLst>
          </p:cNvPr>
          <p:cNvCxnSpPr>
            <a:cxnSpLocks/>
          </p:cNvCxnSpPr>
          <p:nvPr/>
        </p:nvCxnSpPr>
        <p:spPr>
          <a:xfrm>
            <a:off x="928499" y="4017648"/>
            <a:ext cx="7006129" cy="0"/>
          </a:xfrm>
          <a:prstGeom prst="straightConnector1">
            <a:avLst/>
          </a:prstGeom>
          <a:ln w="9525" cap="rnd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494165B5-E3FE-4B51-A4E2-25FEDD3AC22B}"/>
              </a:ext>
            </a:extLst>
          </p:cNvPr>
          <p:cNvSpPr txBox="1"/>
          <p:nvPr/>
        </p:nvSpPr>
        <p:spPr>
          <a:xfrm>
            <a:off x="6402791" y="3198105"/>
            <a:ext cx="1005955" cy="2509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913058"/>
            <a:r>
              <a:rPr lang="en-US" sz="900" b="1" dirty="0" err="1">
                <a:solidFill>
                  <a:srgbClr val="001965"/>
                </a:solidFill>
              </a:rPr>
              <a:t>Fysiologische</a:t>
            </a:r>
            <a:endParaRPr lang="en-US" sz="900" b="1" dirty="0">
              <a:solidFill>
                <a:srgbClr val="001965"/>
              </a:solidFill>
            </a:endParaRPr>
          </a:p>
          <a:p>
            <a:pPr algn="r" defTabSz="913058"/>
            <a:r>
              <a:rPr lang="en-US" sz="900" b="1" dirty="0">
                <a:solidFill>
                  <a:srgbClr val="001965"/>
                </a:solidFill>
              </a:rPr>
              <a:t>GLP-1 levels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F0A7809-2C68-4002-B06B-7684389EFE7D}"/>
              </a:ext>
            </a:extLst>
          </p:cNvPr>
          <p:cNvSpPr txBox="1"/>
          <p:nvPr/>
        </p:nvSpPr>
        <p:spPr>
          <a:xfrm>
            <a:off x="7140767" y="1074328"/>
            <a:ext cx="1106550" cy="25094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3058"/>
            <a:r>
              <a:rPr lang="en-US" sz="900" b="1" dirty="0" err="1">
                <a:solidFill>
                  <a:srgbClr val="001965"/>
                </a:solidFill>
              </a:rPr>
              <a:t>Farmacologische</a:t>
            </a:r>
            <a:r>
              <a:rPr lang="en-US" sz="900" b="1" dirty="0">
                <a:solidFill>
                  <a:srgbClr val="001965"/>
                </a:solidFill>
              </a:rPr>
              <a:t> </a:t>
            </a:r>
            <a:br>
              <a:rPr lang="en-US" sz="900" b="1" dirty="0">
                <a:solidFill>
                  <a:srgbClr val="001965"/>
                </a:solidFill>
              </a:rPr>
            </a:br>
            <a:r>
              <a:rPr lang="en-US" sz="900" b="1" dirty="0">
                <a:solidFill>
                  <a:srgbClr val="001965"/>
                </a:solidFill>
              </a:rPr>
              <a:t>GLP-1 levels</a:t>
            </a:r>
          </a:p>
        </p:txBody>
      </p:sp>
      <p:sp>
        <p:nvSpPr>
          <p:cNvPr id="24" name="Pijl: links 23">
            <a:extLst>
              <a:ext uri="{FF2B5EF4-FFF2-40B4-BE49-F238E27FC236}">
                <a16:creationId xmlns:a16="http://schemas.microsoft.com/office/drawing/2014/main" id="{62B066DE-E460-45E3-8301-E55DE0C2412C}"/>
              </a:ext>
            </a:extLst>
          </p:cNvPr>
          <p:cNvSpPr/>
          <p:nvPr/>
        </p:nvSpPr>
        <p:spPr>
          <a:xfrm>
            <a:off x="7929291" y="1563910"/>
            <a:ext cx="898797" cy="498808"/>
          </a:xfrm>
          <a:prstGeom prst="leftArrow">
            <a:avLst>
              <a:gd name="adj1" fmla="val 60751"/>
              <a:gd name="adj2" fmla="val 54032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19" rIns="68467" bIns="34219" rtlCol="0" anchor="ctr"/>
          <a:lstStyle/>
          <a:p>
            <a:pPr algn="ctr" defTabSz="913058"/>
            <a:r>
              <a:rPr lang="en-US" sz="900" b="1" dirty="0">
                <a:solidFill>
                  <a:srgbClr val="FFFFFF"/>
                </a:solidFill>
              </a:rPr>
              <a:t>GLP-1 RAs</a:t>
            </a:r>
            <a:endParaRPr lang="nl-NL" sz="900" b="1" dirty="0">
              <a:solidFill>
                <a:srgbClr val="FFFFFF"/>
              </a:solidFill>
            </a:endParaRPr>
          </a:p>
        </p:txBody>
      </p:sp>
      <p:sp>
        <p:nvSpPr>
          <p:cNvPr id="59" name="Pijl: links 58">
            <a:extLst>
              <a:ext uri="{FF2B5EF4-FFF2-40B4-BE49-F238E27FC236}">
                <a16:creationId xmlns:a16="http://schemas.microsoft.com/office/drawing/2014/main" id="{1A61C221-4629-49E7-989F-1F1449F95DDC}"/>
              </a:ext>
            </a:extLst>
          </p:cNvPr>
          <p:cNvSpPr/>
          <p:nvPr/>
        </p:nvSpPr>
        <p:spPr>
          <a:xfrm>
            <a:off x="7929290" y="3205262"/>
            <a:ext cx="898797" cy="567017"/>
          </a:xfrm>
          <a:prstGeom prst="leftArrow">
            <a:avLst>
              <a:gd name="adj1" fmla="val 60751"/>
              <a:gd name="adj2" fmla="val 54032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7" tIns="34219" rIns="68467" bIns="34219" rtlCol="0" anchor="ctr"/>
          <a:lstStyle/>
          <a:p>
            <a:pPr algn="ctr" defTabSz="913058"/>
            <a:r>
              <a:rPr lang="en-US" sz="900" b="1" dirty="0">
                <a:solidFill>
                  <a:srgbClr val="FFFFFF"/>
                </a:solidFill>
              </a:rPr>
              <a:t>DPP-4is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05B8FD-2805-4E05-B027-6C9C7FC82569}"/>
              </a:ext>
            </a:extLst>
          </p:cNvPr>
          <p:cNvSpPr/>
          <p:nvPr/>
        </p:nvSpPr>
        <p:spPr>
          <a:xfrm>
            <a:off x="6534063" y="4062640"/>
            <a:ext cx="1326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200" dirty="0">
                <a:solidFill>
                  <a:schemeClr val="tx2"/>
                </a:solidFill>
              </a:rPr>
              <a:t>GLP-1 effecten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875BF97-B301-4043-8CAF-83506D08BA54}"/>
              </a:ext>
            </a:extLst>
          </p:cNvPr>
          <p:cNvSpPr/>
          <p:nvPr/>
        </p:nvSpPr>
        <p:spPr>
          <a:xfrm rot="4122297">
            <a:off x="1807857" y="2607610"/>
            <a:ext cx="124400" cy="1753511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157E73D9-5E72-425F-83CA-84FF746EF3AD}"/>
              </a:ext>
            </a:extLst>
          </p:cNvPr>
          <p:cNvSpPr/>
          <p:nvPr/>
        </p:nvSpPr>
        <p:spPr>
          <a:xfrm rot="4122297">
            <a:off x="3419943" y="1977948"/>
            <a:ext cx="124400" cy="175610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BE149711-3B45-48B3-99E9-2C6A5182F941}"/>
              </a:ext>
            </a:extLst>
          </p:cNvPr>
          <p:cNvGrpSpPr/>
          <p:nvPr/>
        </p:nvGrpSpPr>
        <p:grpSpPr>
          <a:xfrm>
            <a:off x="4204628" y="1467130"/>
            <a:ext cx="2588271" cy="690965"/>
            <a:chOff x="4204628" y="1467130"/>
            <a:chExt cx="2588271" cy="690965"/>
          </a:xfrm>
        </p:grpSpPr>
        <p:sp>
          <p:nvSpPr>
            <p:cNvPr id="71" name="Gelijkbenige driehoek 70">
              <a:extLst>
                <a:ext uri="{FF2B5EF4-FFF2-40B4-BE49-F238E27FC236}">
                  <a16:creationId xmlns:a16="http://schemas.microsoft.com/office/drawing/2014/main" id="{91C65E3B-0ED2-41DA-B986-4192DC1C5AB9}"/>
                </a:ext>
              </a:extLst>
            </p:cNvPr>
            <p:cNvSpPr/>
            <p:nvPr/>
          </p:nvSpPr>
          <p:spPr>
            <a:xfrm rot="4122297" flipH="1">
              <a:off x="6541694" y="1489763"/>
              <a:ext cx="273838" cy="228572"/>
            </a:xfrm>
            <a:prstGeom prst="triangle">
              <a:avLst>
                <a:gd name="adj" fmla="val 53666"/>
              </a:avLst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07EDA878-A307-4CD8-AEE7-650CF9489AA6}"/>
                </a:ext>
              </a:extLst>
            </p:cNvPr>
            <p:cNvSpPr/>
            <p:nvPr/>
          </p:nvSpPr>
          <p:spPr>
            <a:xfrm rot="4122297">
              <a:off x="5370011" y="868312"/>
              <a:ext cx="124400" cy="2455166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A0F15ABF-05AF-43DE-B1FA-8F7A8AC06B60}"/>
              </a:ext>
            </a:extLst>
          </p:cNvPr>
          <p:cNvGrpSpPr/>
          <p:nvPr/>
        </p:nvGrpSpPr>
        <p:grpSpPr>
          <a:xfrm>
            <a:off x="5308478" y="2222014"/>
            <a:ext cx="1249192" cy="423666"/>
            <a:chOff x="7589520" y="2808232"/>
            <a:chExt cx="1666240" cy="564888"/>
          </a:xfrm>
          <a:solidFill>
            <a:schemeClr val="bg1"/>
          </a:solidFill>
        </p:grpSpPr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ED060370-AD3C-4A36-BE2C-0E142EB1D1EF}"/>
                </a:ext>
              </a:extLst>
            </p:cNvPr>
            <p:cNvSpPr txBox="1"/>
            <p:nvPr/>
          </p:nvSpPr>
          <p:spPr>
            <a:xfrm>
              <a:off x="7589520" y="2808232"/>
              <a:ext cx="1666240" cy="564888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3058">
                <a:lnSpc>
                  <a:spcPct val="120000"/>
                </a:lnSpc>
              </a:pPr>
              <a:r>
                <a:rPr lang="en-US" sz="900" b="1" dirty="0" err="1">
                  <a:solidFill>
                    <a:schemeClr val="accent1"/>
                  </a:solidFill>
                </a:rPr>
                <a:t>Eetlust</a:t>
              </a:r>
              <a:endParaRPr lang="en-US" sz="900" b="1" dirty="0">
                <a:solidFill>
                  <a:schemeClr val="accent1"/>
                </a:solidFill>
              </a:endParaRPr>
            </a:p>
            <a:p>
              <a:pPr algn="ctr" defTabSz="913058">
                <a:lnSpc>
                  <a:spcPct val="120000"/>
                </a:lnSpc>
              </a:pPr>
              <a:r>
                <a:rPr lang="en-US" sz="900" b="1" dirty="0" err="1">
                  <a:solidFill>
                    <a:schemeClr val="accent1"/>
                  </a:solidFill>
                </a:rPr>
                <a:t>Voedsel</a:t>
              </a:r>
              <a:r>
                <a:rPr lang="en-US" sz="900" b="1" dirty="0">
                  <a:solidFill>
                    <a:schemeClr val="accent1"/>
                  </a:solidFill>
                </a:rPr>
                <a:t> </a:t>
              </a:r>
              <a:r>
                <a:rPr lang="en-US" sz="900" b="1" dirty="0" err="1">
                  <a:solidFill>
                    <a:schemeClr val="accent1"/>
                  </a:solidFill>
                </a:rPr>
                <a:t>inname</a:t>
              </a:r>
              <a:endParaRPr lang="en-US" sz="900" b="1" dirty="0">
                <a:solidFill>
                  <a:schemeClr val="accent1"/>
                </a:solidFill>
              </a:endParaRPr>
            </a:p>
            <a:p>
              <a:pPr algn="ctr" defTabSz="913058">
                <a:lnSpc>
                  <a:spcPct val="120000"/>
                </a:lnSpc>
              </a:pPr>
              <a:r>
                <a:rPr lang="en-US" sz="900" b="1" dirty="0">
                  <a:solidFill>
                    <a:srgbClr val="009FDA"/>
                  </a:solidFill>
                </a:rPr>
                <a:t>= </a:t>
              </a:r>
              <a:r>
                <a:rPr lang="en-US" sz="900" b="1" dirty="0">
                  <a:solidFill>
                    <a:schemeClr val="accent1"/>
                  </a:solidFill>
                </a:rPr>
                <a:t>Gewichtsverlies</a:t>
              </a:r>
              <a:r>
                <a:rPr lang="en-US" sz="900" b="1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B2C76358-8450-4920-B1ED-1FB96AEC01B8}"/>
                </a:ext>
              </a:extLst>
            </p:cNvPr>
            <p:cNvCxnSpPr>
              <a:cxnSpLocks/>
            </p:cNvCxnSpPr>
            <p:nvPr/>
          </p:nvCxnSpPr>
          <p:spPr>
            <a:xfrm>
              <a:off x="8029787" y="2833688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met pijl 75">
              <a:extLst>
                <a:ext uri="{FF2B5EF4-FFF2-40B4-BE49-F238E27FC236}">
                  <a16:creationId xmlns:a16="http://schemas.microsoft.com/office/drawing/2014/main" id="{8AD2EFE6-27C3-412A-B60C-463A1384CCEF}"/>
                </a:ext>
              </a:extLst>
            </p:cNvPr>
            <p:cNvCxnSpPr>
              <a:cxnSpLocks/>
            </p:cNvCxnSpPr>
            <p:nvPr/>
          </p:nvCxnSpPr>
          <p:spPr>
            <a:xfrm>
              <a:off x="7640168" y="3051969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2E1BD206-03D8-4CD3-8077-A374557612CF}"/>
              </a:ext>
            </a:extLst>
          </p:cNvPr>
          <p:cNvGrpSpPr/>
          <p:nvPr/>
        </p:nvGrpSpPr>
        <p:grpSpPr>
          <a:xfrm>
            <a:off x="5681112" y="1616875"/>
            <a:ext cx="505099" cy="505297"/>
            <a:chOff x="7361021" y="2064353"/>
            <a:chExt cx="673729" cy="673729"/>
          </a:xfrm>
        </p:grpSpPr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33C1462F-8784-48F9-B051-1AA4C7692054}"/>
                </a:ext>
              </a:extLst>
            </p:cNvPr>
            <p:cNvSpPr/>
            <p:nvPr/>
          </p:nvSpPr>
          <p:spPr>
            <a:xfrm>
              <a:off x="7361021" y="2064353"/>
              <a:ext cx="673729" cy="673729"/>
            </a:xfrm>
            <a:prstGeom prst="ellipse">
              <a:avLst/>
            </a:prstGeom>
            <a:solidFill>
              <a:srgbClr val="0085B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58D978B-ACCC-4983-8383-6AF84CE5AAFF}"/>
                </a:ext>
              </a:extLst>
            </p:cNvPr>
            <p:cNvGrpSpPr/>
            <p:nvPr/>
          </p:nvGrpSpPr>
          <p:grpSpPr>
            <a:xfrm>
              <a:off x="7546362" y="2265864"/>
              <a:ext cx="303046" cy="270707"/>
              <a:chOff x="5509038" y="1956526"/>
              <a:chExt cx="922338" cy="823913"/>
            </a:xfrm>
            <a:solidFill>
              <a:schemeClr val="bg1"/>
            </a:solidFill>
          </p:grpSpPr>
          <p:sp>
            <p:nvSpPr>
              <p:cNvPr id="98" name="Vrije vorm: vorm 97">
                <a:extLst>
                  <a:ext uri="{FF2B5EF4-FFF2-40B4-BE49-F238E27FC236}">
                    <a16:creationId xmlns:a16="http://schemas.microsoft.com/office/drawing/2014/main" id="{037F28F7-6E49-4C62-865D-156C5F339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038" y="2054951"/>
                <a:ext cx="922338" cy="725488"/>
              </a:xfrm>
              <a:custGeom>
                <a:avLst/>
                <a:gdLst>
                  <a:gd name="connsiteX0" fmla="*/ 800894 w 922338"/>
                  <a:gd name="connsiteY0" fmla="*/ 315912 h 725488"/>
                  <a:gd name="connsiteX1" fmla="*/ 788987 w 922338"/>
                  <a:gd name="connsiteY1" fmla="*/ 329406 h 725488"/>
                  <a:gd name="connsiteX2" fmla="*/ 800894 w 922338"/>
                  <a:gd name="connsiteY2" fmla="*/ 342900 h 725488"/>
                  <a:gd name="connsiteX3" fmla="*/ 812801 w 922338"/>
                  <a:gd name="connsiteY3" fmla="*/ 329406 h 725488"/>
                  <a:gd name="connsiteX4" fmla="*/ 800894 w 922338"/>
                  <a:gd name="connsiteY4" fmla="*/ 315912 h 725488"/>
                  <a:gd name="connsiteX5" fmla="*/ 122237 w 922338"/>
                  <a:gd name="connsiteY5" fmla="*/ 315912 h 725488"/>
                  <a:gd name="connsiteX6" fmla="*/ 109537 w 922338"/>
                  <a:gd name="connsiteY6" fmla="*/ 329406 h 725488"/>
                  <a:gd name="connsiteX7" fmla="*/ 122237 w 922338"/>
                  <a:gd name="connsiteY7" fmla="*/ 342900 h 725488"/>
                  <a:gd name="connsiteX8" fmla="*/ 134937 w 922338"/>
                  <a:gd name="connsiteY8" fmla="*/ 329406 h 725488"/>
                  <a:gd name="connsiteX9" fmla="*/ 122237 w 922338"/>
                  <a:gd name="connsiteY9" fmla="*/ 315912 h 725488"/>
                  <a:gd name="connsiteX10" fmla="*/ 785019 w 922338"/>
                  <a:gd name="connsiteY10" fmla="*/ 277812 h 725488"/>
                  <a:gd name="connsiteX11" fmla="*/ 769937 w 922338"/>
                  <a:gd name="connsiteY11" fmla="*/ 294481 h 725488"/>
                  <a:gd name="connsiteX12" fmla="*/ 785019 w 922338"/>
                  <a:gd name="connsiteY12" fmla="*/ 311150 h 725488"/>
                  <a:gd name="connsiteX13" fmla="*/ 800101 w 922338"/>
                  <a:gd name="connsiteY13" fmla="*/ 294481 h 725488"/>
                  <a:gd name="connsiteX14" fmla="*/ 785019 w 922338"/>
                  <a:gd name="connsiteY14" fmla="*/ 277812 h 725488"/>
                  <a:gd name="connsiteX15" fmla="*/ 138907 w 922338"/>
                  <a:gd name="connsiteY15" fmla="*/ 277812 h 725488"/>
                  <a:gd name="connsiteX16" fmla="*/ 123825 w 922338"/>
                  <a:gd name="connsiteY16" fmla="*/ 294481 h 725488"/>
                  <a:gd name="connsiteX17" fmla="*/ 138907 w 922338"/>
                  <a:gd name="connsiteY17" fmla="*/ 311150 h 725488"/>
                  <a:gd name="connsiteX18" fmla="*/ 153989 w 922338"/>
                  <a:gd name="connsiteY18" fmla="*/ 294481 h 725488"/>
                  <a:gd name="connsiteX19" fmla="*/ 138907 w 922338"/>
                  <a:gd name="connsiteY19" fmla="*/ 277812 h 725488"/>
                  <a:gd name="connsiteX20" fmla="*/ 650722 w 922338"/>
                  <a:gd name="connsiteY20" fmla="*/ 270679 h 725488"/>
                  <a:gd name="connsiteX21" fmla="*/ 588622 w 922338"/>
                  <a:gd name="connsiteY21" fmla="*/ 329615 h 725488"/>
                  <a:gd name="connsiteX22" fmla="*/ 599601 w 922338"/>
                  <a:gd name="connsiteY22" fmla="*/ 448176 h 725488"/>
                  <a:gd name="connsiteX23" fmla="*/ 550195 w 922338"/>
                  <a:gd name="connsiteY23" fmla="*/ 541922 h 725488"/>
                  <a:gd name="connsiteX24" fmla="*/ 544706 w 922338"/>
                  <a:gd name="connsiteY24" fmla="*/ 646697 h 725488"/>
                  <a:gd name="connsiteX25" fmla="*/ 640772 w 922338"/>
                  <a:gd name="connsiteY25" fmla="*/ 613610 h 725488"/>
                  <a:gd name="connsiteX26" fmla="*/ 753307 w 922338"/>
                  <a:gd name="connsiteY26" fmla="*/ 420604 h 725488"/>
                  <a:gd name="connsiteX27" fmla="*/ 723114 w 922338"/>
                  <a:gd name="connsiteY27" fmla="*/ 279984 h 725488"/>
                  <a:gd name="connsiteX28" fmla="*/ 650722 w 922338"/>
                  <a:gd name="connsiteY28" fmla="*/ 270679 h 725488"/>
                  <a:gd name="connsiteX29" fmla="*/ 273204 w 922338"/>
                  <a:gd name="connsiteY29" fmla="*/ 270679 h 725488"/>
                  <a:gd name="connsiteX30" fmla="*/ 200811 w 922338"/>
                  <a:gd name="connsiteY30" fmla="*/ 279984 h 725488"/>
                  <a:gd name="connsiteX31" fmla="*/ 170619 w 922338"/>
                  <a:gd name="connsiteY31" fmla="*/ 420604 h 725488"/>
                  <a:gd name="connsiteX32" fmla="*/ 283154 w 922338"/>
                  <a:gd name="connsiteY32" fmla="*/ 613610 h 725488"/>
                  <a:gd name="connsiteX33" fmla="*/ 379220 w 922338"/>
                  <a:gd name="connsiteY33" fmla="*/ 646697 h 725488"/>
                  <a:gd name="connsiteX34" fmla="*/ 373730 w 922338"/>
                  <a:gd name="connsiteY34" fmla="*/ 541922 h 725488"/>
                  <a:gd name="connsiteX35" fmla="*/ 324325 w 922338"/>
                  <a:gd name="connsiteY35" fmla="*/ 448176 h 725488"/>
                  <a:gd name="connsiteX36" fmla="*/ 335304 w 922338"/>
                  <a:gd name="connsiteY36" fmla="*/ 329615 h 725488"/>
                  <a:gd name="connsiteX37" fmla="*/ 273204 w 922338"/>
                  <a:gd name="connsiteY37" fmla="*/ 270679 h 725488"/>
                  <a:gd name="connsiteX38" fmla="*/ 757238 w 922338"/>
                  <a:gd name="connsiteY38" fmla="*/ 241300 h 725488"/>
                  <a:gd name="connsiteX39" fmla="*/ 739775 w 922338"/>
                  <a:gd name="connsiteY39" fmla="*/ 259557 h 725488"/>
                  <a:gd name="connsiteX40" fmla="*/ 757238 w 922338"/>
                  <a:gd name="connsiteY40" fmla="*/ 277814 h 725488"/>
                  <a:gd name="connsiteX41" fmla="*/ 774701 w 922338"/>
                  <a:gd name="connsiteY41" fmla="*/ 259557 h 725488"/>
                  <a:gd name="connsiteX42" fmla="*/ 757238 w 922338"/>
                  <a:gd name="connsiteY42" fmla="*/ 241300 h 725488"/>
                  <a:gd name="connsiteX43" fmla="*/ 166688 w 922338"/>
                  <a:gd name="connsiteY43" fmla="*/ 241300 h 725488"/>
                  <a:gd name="connsiteX44" fmla="*/ 149225 w 922338"/>
                  <a:gd name="connsiteY44" fmla="*/ 259557 h 725488"/>
                  <a:gd name="connsiteX45" fmla="*/ 166688 w 922338"/>
                  <a:gd name="connsiteY45" fmla="*/ 277814 h 725488"/>
                  <a:gd name="connsiteX46" fmla="*/ 184151 w 922338"/>
                  <a:gd name="connsiteY46" fmla="*/ 259557 h 725488"/>
                  <a:gd name="connsiteX47" fmla="*/ 166688 w 922338"/>
                  <a:gd name="connsiteY47" fmla="*/ 241300 h 725488"/>
                  <a:gd name="connsiteX48" fmla="*/ 712788 w 922338"/>
                  <a:gd name="connsiteY48" fmla="*/ 206375 h 725488"/>
                  <a:gd name="connsiteX49" fmla="*/ 688975 w 922338"/>
                  <a:gd name="connsiteY49" fmla="*/ 229394 h 725488"/>
                  <a:gd name="connsiteX50" fmla="*/ 712788 w 922338"/>
                  <a:gd name="connsiteY50" fmla="*/ 252413 h 725488"/>
                  <a:gd name="connsiteX51" fmla="*/ 736601 w 922338"/>
                  <a:gd name="connsiteY51" fmla="*/ 229394 h 725488"/>
                  <a:gd name="connsiteX52" fmla="*/ 712788 w 922338"/>
                  <a:gd name="connsiteY52" fmla="*/ 206375 h 725488"/>
                  <a:gd name="connsiteX53" fmla="*/ 210344 w 922338"/>
                  <a:gd name="connsiteY53" fmla="*/ 206375 h 725488"/>
                  <a:gd name="connsiteX54" fmla="*/ 187325 w 922338"/>
                  <a:gd name="connsiteY54" fmla="*/ 229394 h 725488"/>
                  <a:gd name="connsiteX55" fmla="*/ 210344 w 922338"/>
                  <a:gd name="connsiteY55" fmla="*/ 252413 h 725488"/>
                  <a:gd name="connsiteX56" fmla="*/ 233363 w 922338"/>
                  <a:gd name="connsiteY56" fmla="*/ 229394 h 725488"/>
                  <a:gd name="connsiteX57" fmla="*/ 210344 w 922338"/>
                  <a:gd name="connsiteY57" fmla="*/ 206375 h 725488"/>
                  <a:gd name="connsiteX58" fmla="*/ 623669 w 922338"/>
                  <a:gd name="connsiteY58" fmla="*/ 178954 h 725488"/>
                  <a:gd name="connsiteX59" fmla="*/ 601334 w 922338"/>
                  <a:gd name="connsiteY59" fmla="*/ 244764 h 725488"/>
                  <a:gd name="connsiteX60" fmla="*/ 668338 w 922338"/>
                  <a:gd name="connsiteY60" fmla="*/ 228311 h 725488"/>
                  <a:gd name="connsiteX61" fmla="*/ 623669 w 922338"/>
                  <a:gd name="connsiteY61" fmla="*/ 178954 h 725488"/>
                  <a:gd name="connsiteX62" fmla="*/ 299380 w 922338"/>
                  <a:gd name="connsiteY62" fmla="*/ 178954 h 725488"/>
                  <a:gd name="connsiteX63" fmla="*/ 255587 w 922338"/>
                  <a:gd name="connsiteY63" fmla="*/ 228311 h 725488"/>
                  <a:gd name="connsiteX64" fmla="*/ 321277 w 922338"/>
                  <a:gd name="connsiteY64" fmla="*/ 244764 h 725488"/>
                  <a:gd name="connsiteX65" fmla="*/ 299380 w 922338"/>
                  <a:gd name="connsiteY65" fmla="*/ 178954 h 725488"/>
                  <a:gd name="connsiteX66" fmla="*/ 137253 w 922338"/>
                  <a:gd name="connsiteY66" fmla="*/ 0 h 725488"/>
                  <a:gd name="connsiteX67" fmla="*/ 252545 w 922338"/>
                  <a:gd name="connsiteY67" fmla="*/ 0 h 725488"/>
                  <a:gd name="connsiteX68" fmla="*/ 461169 w 922338"/>
                  <a:gd name="connsiteY68" fmla="*/ 164884 h 725488"/>
                  <a:gd name="connsiteX69" fmla="*/ 669793 w 922338"/>
                  <a:gd name="connsiteY69" fmla="*/ 0 h 725488"/>
                  <a:gd name="connsiteX70" fmla="*/ 785086 w 922338"/>
                  <a:gd name="connsiteY70" fmla="*/ 0 h 725488"/>
                  <a:gd name="connsiteX71" fmla="*/ 922338 w 922338"/>
                  <a:gd name="connsiteY71" fmla="*/ 131907 h 725488"/>
                  <a:gd name="connsiteX72" fmla="*/ 837242 w 922338"/>
                  <a:gd name="connsiteY72" fmla="*/ 599077 h 725488"/>
                  <a:gd name="connsiteX73" fmla="*/ 669793 w 922338"/>
                  <a:gd name="connsiteY73" fmla="*/ 725488 h 725488"/>
                  <a:gd name="connsiteX74" fmla="*/ 252545 w 922338"/>
                  <a:gd name="connsiteY74" fmla="*/ 725488 h 725488"/>
                  <a:gd name="connsiteX75" fmla="*/ 85097 w 922338"/>
                  <a:gd name="connsiteY75" fmla="*/ 599077 h 725488"/>
                  <a:gd name="connsiteX76" fmla="*/ 0 w 922338"/>
                  <a:gd name="connsiteY76" fmla="*/ 131907 h 725488"/>
                  <a:gd name="connsiteX77" fmla="*/ 137253 w 922338"/>
                  <a:gd name="connsiteY77" fmla="*/ 0 h 72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922338" h="725488">
                    <a:moveTo>
                      <a:pt x="800894" y="315912"/>
                    </a:moveTo>
                    <a:cubicBezTo>
                      <a:pt x="794318" y="315912"/>
                      <a:pt x="788987" y="321953"/>
                      <a:pt x="788987" y="329406"/>
                    </a:cubicBezTo>
                    <a:cubicBezTo>
                      <a:pt x="788987" y="336859"/>
                      <a:pt x="794318" y="342900"/>
                      <a:pt x="800894" y="342900"/>
                    </a:cubicBezTo>
                    <a:cubicBezTo>
                      <a:pt x="807470" y="342900"/>
                      <a:pt x="812801" y="336859"/>
                      <a:pt x="812801" y="329406"/>
                    </a:cubicBezTo>
                    <a:cubicBezTo>
                      <a:pt x="812801" y="321953"/>
                      <a:pt x="807470" y="315912"/>
                      <a:pt x="800894" y="315912"/>
                    </a:cubicBezTo>
                    <a:close/>
                    <a:moveTo>
                      <a:pt x="122237" y="315912"/>
                    </a:moveTo>
                    <a:cubicBezTo>
                      <a:pt x="115223" y="315912"/>
                      <a:pt x="109537" y="321953"/>
                      <a:pt x="109537" y="329406"/>
                    </a:cubicBezTo>
                    <a:cubicBezTo>
                      <a:pt x="109537" y="336859"/>
                      <a:pt x="115223" y="342900"/>
                      <a:pt x="122237" y="342900"/>
                    </a:cubicBezTo>
                    <a:cubicBezTo>
                      <a:pt x="129251" y="342900"/>
                      <a:pt x="134937" y="336859"/>
                      <a:pt x="134937" y="329406"/>
                    </a:cubicBezTo>
                    <a:cubicBezTo>
                      <a:pt x="134937" y="321953"/>
                      <a:pt x="129251" y="315912"/>
                      <a:pt x="122237" y="315912"/>
                    </a:cubicBezTo>
                    <a:close/>
                    <a:moveTo>
                      <a:pt x="785019" y="277812"/>
                    </a:moveTo>
                    <a:cubicBezTo>
                      <a:pt x="776689" y="277812"/>
                      <a:pt x="769937" y="285275"/>
                      <a:pt x="769937" y="294481"/>
                    </a:cubicBezTo>
                    <a:cubicBezTo>
                      <a:pt x="769937" y="303687"/>
                      <a:pt x="776689" y="311150"/>
                      <a:pt x="785019" y="311150"/>
                    </a:cubicBezTo>
                    <a:cubicBezTo>
                      <a:pt x="793349" y="311150"/>
                      <a:pt x="800101" y="303687"/>
                      <a:pt x="800101" y="294481"/>
                    </a:cubicBezTo>
                    <a:cubicBezTo>
                      <a:pt x="800101" y="285275"/>
                      <a:pt x="793349" y="277812"/>
                      <a:pt x="785019" y="277812"/>
                    </a:cubicBezTo>
                    <a:close/>
                    <a:moveTo>
                      <a:pt x="138907" y="277812"/>
                    </a:moveTo>
                    <a:cubicBezTo>
                      <a:pt x="130577" y="277812"/>
                      <a:pt x="123825" y="285275"/>
                      <a:pt x="123825" y="294481"/>
                    </a:cubicBezTo>
                    <a:cubicBezTo>
                      <a:pt x="123825" y="303687"/>
                      <a:pt x="130577" y="311150"/>
                      <a:pt x="138907" y="311150"/>
                    </a:cubicBezTo>
                    <a:cubicBezTo>
                      <a:pt x="147237" y="311150"/>
                      <a:pt x="153989" y="303687"/>
                      <a:pt x="153989" y="294481"/>
                    </a:cubicBezTo>
                    <a:cubicBezTo>
                      <a:pt x="153989" y="285275"/>
                      <a:pt x="147237" y="277812"/>
                      <a:pt x="138907" y="277812"/>
                    </a:cubicBezTo>
                    <a:close/>
                    <a:moveTo>
                      <a:pt x="650722" y="270679"/>
                    </a:moveTo>
                    <a:cubicBezTo>
                      <a:pt x="622931" y="275159"/>
                      <a:pt x="596856" y="291014"/>
                      <a:pt x="588622" y="329615"/>
                    </a:cubicBezTo>
                    <a:cubicBezTo>
                      <a:pt x="583132" y="357187"/>
                      <a:pt x="605090" y="404060"/>
                      <a:pt x="599601" y="448176"/>
                    </a:cubicBezTo>
                    <a:cubicBezTo>
                      <a:pt x="596856" y="489535"/>
                      <a:pt x="574898" y="517107"/>
                      <a:pt x="550195" y="541922"/>
                    </a:cubicBezTo>
                    <a:cubicBezTo>
                      <a:pt x="520003" y="572252"/>
                      <a:pt x="495300" y="608096"/>
                      <a:pt x="544706" y="646697"/>
                    </a:cubicBezTo>
                    <a:cubicBezTo>
                      <a:pt x="574898" y="671512"/>
                      <a:pt x="624303" y="652211"/>
                      <a:pt x="640772" y="613610"/>
                    </a:cubicBezTo>
                    <a:cubicBezTo>
                      <a:pt x="670964" y="547436"/>
                      <a:pt x="712135" y="478506"/>
                      <a:pt x="753307" y="420604"/>
                    </a:cubicBezTo>
                    <a:cubicBezTo>
                      <a:pt x="788988" y="370973"/>
                      <a:pt x="780754" y="307557"/>
                      <a:pt x="723114" y="279984"/>
                    </a:cubicBezTo>
                    <a:cubicBezTo>
                      <a:pt x="708018" y="273091"/>
                      <a:pt x="678512" y="266198"/>
                      <a:pt x="650722" y="270679"/>
                    </a:cubicBezTo>
                    <a:close/>
                    <a:moveTo>
                      <a:pt x="273204" y="270679"/>
                    </a:moveTo>
                    <a:cubicBezTo>
                      <a:pt x="245413" y="266198"/>
                      <a:pt x="215907" y="273091"/>
                      <a:pt x="200811" y="279984"/>
                    </a:cubicBezTo>
                    <a:cubicBezTo>
                      <a:pt x="143171" y="307557"/>
                      <a:pt x="134937" y="370973"/>
                      <a:pt x="170619" y="420604"/>
                    </a:cubicBezTo>
                    <a:cubicBezTo>
                      <a:pt x="214535" y="478506"/>
                      <a:pt x="252961" y="547436"/>
                      <a:pt x="283154" y="613610"/>
                    </a:cubicBezTo>
                    <a:cubicBezTo>
                      <a:pt x="299622" y="652211"/>
                      <a:pt x="349028" y="671512"/>
                      <a:pt x="379220" y="646697"/>
                    </a:cubicBezTo>
                    <a:cubicBezTo>
                      <a:pt x="428625" y="608096"/>
                      <a:pt x="403923" y="572252"/>
                      <a:pt x="373730" y="541922"/>
                    </a:cubicBezTo>
                    <a:cubicBezTo>
                      <a:pt x="349028" y="517107"/>
                      <a:pt x="327070" y="489535"/>
                      <a:pt x="324325" y="448176"/>
                    </a:cubicBezTo>
                    <a:cubicBezTo>
                      <a:pt x="318835" y="404060"/>
                      <a:pt x="340793" y="357187"/>
                      <a:pt x="335304" y="329615"/>
                    </a:cubicBezTo>
                    <a:cubicBezTo>
                      <a:pt x="327070" y="291014"/>
                      <a:pt x="300994" y="275159"/>
                      <a:pt x="273204" y="270679"/>
                    </a:cubicBezTo>
                    <a:close/>
                    <a:moveTo>
                      <a:pt x="757238" y="241300"/>
                    </a:moveTo>
                    <a:cubicBezTo>
                      <a:pt x="747593" y="241300"/>
                      <a:pt x="739775" y="249474"/>
                      <a:pt x="739775" y="259557"/>
                    </a:cubicBezTo>
                    <a:cubicBezTo>
                      <a:pt x="739775" y="269640"/>
                      <a:pt x="747593" y="277814"/>
                      <a:pt x="757238" y="277814"/>
                    </a:cubicBezTo>
                    <a:cubicBezTo>
                      <a:pt x="766883" y="277814"/>
                      <a:pt x="774701" y="269640"/>
                      <a:pt x="774701" y="259557"/>
                    </a:cubicBezTo>
                    <a:cubicBezTo>
                      <a:pt x="774701" y="249474"/>
                      <a:pt x="766883" y="241300"/>
                      <a:pt x="757238" y="241300"/>
                    </a:cubicBezTo>
                    <a:close/>
                    <a:moveTo>
                      <a:pt x="166688" y="241300"/>
                    </a:moveTo>
                    <a:cubicBezTo>
                      <a:pt x="157043" y="241300"/>
                      <a:pt x="149225" y="249474"/>
                      <a:pt x="149225" y="259557"/>
                    </a:cubicBezTo>
                    <a:cubicBezTo>
                      <a:pt x="149225" y="269640"/>
                      <a:pt x="157043" y="277814"/>
                      <a:pt x="166688" y="277814"/>
                    </a:cubicBezTo>
                    <a:cubicBezTo>
                      <a:pt x="176333" y="277814"/>
                      <a:pt x="184151" y="269640"/>
                      <a:pt x="184151" y="259557"/>
                    </a:cubicBezTo>
                    <a:cubicBezTo>
                      <a:pt x="184151" y="249474"/>
                      <a:pt x="176333" y="241300"/>
                      <a:pt x="166688" y="241300"/>
                    </a:cubicBezTo>
                    <a:close/>
                    <a:moveTo>
                      <a:pt x="712788" y="206375"/>
                    </a:moveTo>
                    <a:cubicBezTo>
                      <a:pt x="699636" y="206375"/>
                      <a:pt x="688975" y="216681"/>
                      <a:pt x="688975" y="229394"/>
                    </a:cubicBezTo>
                    <a:cubicBezTo>
                      <a:pt x="688975" y="242107"/>
                      <a:pt x="699636" y="252413"/>
                      <a:pt x="712788" y="252413"/>
                    </a:cubicBezTo>
                    <a:cubicBezTo>
                      <a:pt x="725940" y="252413"/>
                      <a:pt x="736601" y="242107"/>
                      <a:pt x="736601" y="229394"/>
                    </a:cubicBezTo>
                    <a:cubicBezTo>
                      <a:pt x="736601" y="216681"/>
                      <a:pt x="725940" y="206375"/>
                      <a:pt x="712788" y="206375"/>
                    </a:cubicBezTo>
                    <a:close/>
                    <a:moveTo>
                      <a:pt x="210344" y="206375"/>
                    </a:moveTo>
                    <a:cubicBezTo>
                      <a:pt x="197631" y="206375"/>
                      <a:pt x="187325" y="216681"/>
                      <a:pt x="187325" y="229394"/>
                    </a:cubicBezTo>
                    <a:cubicBezTo>
                      <a:pt x="187325" y="242107"/>
                      <a:pt x="197631" y="252413"/>
                      <a:pt x="210344" y="252413"/>
                    </a:cubicBezTo>
                    <a:cubicBezTo>
                      <a:pt x="223057" y="252413"/>
                      <a:pt x="233363" y="242107"/>
                      <a:pt x="233363" y="229394"/>
                    </a:cubicBezTo>
                    <a:cubicBezTo>
                      <a:pt x="233363" y="216681"/>
                      <a:pt x="223057" y="206375"/>
                      <a:pt x="210344" y="206375"/>
                    </a:cubicBezTo>
                    <a:close/>
                    <a:moveTo>
                      <a:pt x="623669" y="178954"/>
                    </a:moveTo>
                    <a:cubicBezTo>
                      <a:pt x="590167" y="184438"/>
                      <a:pt x="587375" y="236537"/>
                      <a:pt x="601334" y="244764"/>
                    </a:cubicBezTo>
                    <a:cubicBezTo>
                      <a:pt x="629253" y="266700"/>
                      <a:pt x="668338" y="242022"/>
                      <a:pt x="668338" y="228311"/>
                    </a:cubicBezTo>
                    <a:cubicBezTo>
                      <a:pt x="668338" y="195407"/>
                      <a:pt x="648795" y="176212"/>
                      <a:pt x="623669" y="178954"/>
                    </a:cubicBezTo>
                    <a:close/>
                    <a:moveTo>
                      <a:pt x="299380" y="178954"/>
                    </a:moveTo>
                    <a:cubicBezTo>
                      <a:pt x="274747" y="176212"/>
                      <a:pt x="255587" y="195407"/>
                      <a:pt x="255587" y="228311"/>
                    </a:cubicBezTo>
                    <a:cubicBezTo>
                      <a:pt x="255587" y="242022"/>
                      <a:pt x="293906" y="266700"/>
                      <a:pt x="321277" y="244764"/>
                    </a:cubicBezTo>
                    <a:cubicBezTo>
                      <a:pt x="334962" y="236537"/>
                      <a:pt x="332225" y="184438"/>
                      <a:pt x="299380" y="178954"/>
                    </a:cubicBezTo>
                    <a:close/>
                    <a:moveTo>
                      <a:pt x="137253" y="0"/>
                    </a:moveTo>
                    <a:cubicBezTo>
                      <a:pt x="137253" y="0"/>
                      <a:pt x="137253" y="0"/>
                      <a:pt x="252545" y="0"/>
                    </a:cubicBezTo>
                    <a:cubicBezTo>
                      <a:pt x="271761" y="85190"/>
                      <a:pt x="356857" y="164884"/>
                      <a:pt x="461169" y="164884"/>
                    </a:cubicBezTo>
                    <a:cubicBezTo>
                      <a:pt x="565481" y="164884"/>
                      <a:pt x="650578" y="85190"/>
                      <a:pt x="669793" y="0"/>
                    </a:cubicBezTo>
                    <a:cubicBezTo>
                      <a:pt x="669793" y="0"/>
                      <a:pt x="669793" y="0"/>
                      <a:pt x="785086" y="0"/>
                    </a:cubicBezTo>
                    <a:cubicBezTo>
                      <a:pt x="859202" y="0"/>
                      <a:pt x="922338" y="57709"/>
                      <a:pt x="922338" y="131907"/>
                    </a:cubicBezTo>
                    <a:cubicBezTo>
                      <a:pt x="922338" y="131907"/>
                      <a:pt x="922338" y="131907"/>
                      <a:pt x="837242" y="599077"/>
                    </a:cubicBezTo>
                    <a:cubicBezTo>
                      <a:pt x="823516" y="667779"/>
                      <a:pt x="746655" y="725488"/>
                      <a:pt x="669793" y="725488"/>
                    </a:cubicBezTo>
                    <a:cubicBezTo>
                      <a:pt x="669793" y="725488"/>
                      <a:pt x="669793" y="725488"/>
                      <a:pt x="252545" y="725488"/>
                    </a:cubicBezTo>
                    <a:cubicBezTo>
                      <a:pt x="175684" y="725488"/>
                      <a:pt x="93332" y="667779"/>
                      <a:pt x="85097" y="599077"/>
                    </a:cubicBezTo>
                    <a:cubicBezTo>
                      <a:pt x="85097" y="599077"/>
                      <a:pt x="85097" y="599077"/>
                      <a:pt x="0" y="131907"/>
                    </a:cubicBezTo>
                    <a:cubicBezTo>
                      <a:pt x="0" y="57709"/>
                      <a:pt x="63136" y="0"/>
                      <a:pt x="1372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6661F4FE-4388-40D1-84E8-197BDCF68255}"/>
                  </a:ext>
                </a:extLst>
              </p:cNvPr>
              <p:cNvGrpSpPr/>
              <p:nvPr/>
            </p:nvGrpSpPr>
            <p:grpSpPr>
              <a:xfrm>
                <a:off x="5817013" y="1956526"/>
                <a:ext cx="307975" cy="188913"/>
                <a:chOff x="5817013" y="1956526"/>
                <a:chExt cx="307975" cy="188913"/>
              </a:xfrm>
              <a:grpFill/>
            </p:grpSpPr>
            <p:sp>
              <p:nvSpPr>
                <p:cNvPr id="100" name="Vrije vorm: vorm 99">
                  <a:extLst>
                    <a:ext uri="{FF2B5EF4-FFF2-40B4-BE49-F238E27FC236}">
                      <a16:creationId xmlns:a16="http://schemas.microsoft.com/office/drawing/2014/main" id="{A48E7A67-E94B-4E37-B8D8-D7CABDF6D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7013" y="1956526"/>
                  <a:ext cx="307975" cy="169863"/>
                </a:xfrm>
                <a:custGeom>
                  <a:avLst/>
                  <a:gdLst>
                    <a:gd name="connsiteX0" fmla="*/ 153988 w 307975"/>
                    <a:gd name="connsiteY0" fmla="*/ 0 h 169863"/>
                    <a:gd name="connsiteX1" fmla="*/ 307975 w 307975"/>
                    <a:gd name="connsiteY1" fmla="*/ 76712 h 169863"/>
                    <a:gd name="connsiteX2" fmla="*/ 250230 w 307975"/>
                    <a:gd name="connsiteY2" fmla="*/ 169863 h 169863"/>
                    <a:gd name="connsiteX3" fmla="*/ 198027 w 307975"/>
                    <a:gd name="connsiteY3" fmla="*/ 132877 h 169863"/>
                    <a:gd name="connsiteX4" fmla="*/ 181182 w 307975"/>
                    <a:gd name="connsiteY4" fmla="*/ 130257 h 169863"/>
                    <a:gd name="connsiteX5" fmla="*/ 188008 w 307975"/>
                    <a:gd name="connsiteY5" fmla="*/ 115626 h 169863"/>
                    <a:gd name="connsiteX6" fmla="*/ 203597 w 307975"/>
                    <a:gd name="connsiteY6" fmla="*/ 82212 h 169863"/>
                    <a:gd name="connsiteX7" fmla="*/ 198041 w 307975"/>
                    <a:gd name="connsiteY7" fmla="*/ 63061 h 169863"/>
                    <a:gd name="connsiteX8" fmla="*/ 178594 w 307975"/>
                    <a:gd name="connsiteY8" fmla="*/ 71269 h 169863"/>
                    <a:gd name="connsiteX9" fmla="*/ 158669 w 307975"/>
                    <a:gd name="connsiteY9" fmla="*/ 113975 h 169863"/>
                    <a:gd name="connsiteX10" fmla="*/ 152968 w 307975"/>
                    <a:gd name="connsiteY10" fmla="*/ 126195 h 169863"/>
                    <a:gd name="connsiteX11" fmla="*/ 112268 w 307975"/>
                    <a:gd name="connsiteY11" fmla="*/ 132877 h 169863"/>
                    <a:gd name="connsiteX12" fmla="*/ 57746 w 307975"/>
                    <a:gd name="connsiteY12" fmla="*/ 169863 h 169863"/>
                    <a:gd name="connsiteX13" fmla="*/ 0 w 307975"/>
                    <a:gd name="connsiteY13" fmla="*/ 76712 h 169863"/>
                    <a:gd name="connsiteX14" fmla="*/ 153988 w 307975"/>
                    <a:gd name="connsiteY14" fmla="*/ 0 h 16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975" h="169863">
                      <a:moveTo>
                        <a:pt x="153988" y="0"/>
                      </a:moveTo>
                      <a:cubicBezTo>
                        <a:pt x="258479" y="0"/>
                        <a:pt x="307975" y="76712"/>
                        <a:pt x="307975" y="76712"/>
                      </a:cubicBezTo>
                      <a:lnTo>
                        <a:pt x="250230" y="169863"/>
                      </a:lnTo>
                      <a:cubicBezTo>
                        <a:pt x="250230" y="169863"/>
                        <a:pt x="234762" y="145206"/>
                        <a:pt x="198027" y="132877"/>
                      </a:cubicBezTo>
                      <a:lnTo>
                        <a:pt x="181182" y="130257"/>
                      </a:lnTo>
                      <a:lnTo>
                        <a:pt x="188008" y="115626"/>
                      </a:lnTo>
                      <a:cubicBezTo>
                        <a:pt x="192528" y="105938"/>
                        <a:pt x="197694" y="94866"/>
                        <a:pt x="203597" y="82212"/>
                      </a:cubicBezTo>
                      <a:cubicBezTo>
                        <a:pt x="206375" y="74005"/>
                        <a:pt x="206375" y="68533"/>
                        <a:pt x="198041" y="63061"/>
                      </a:cubicBezTo>
                      <a:cubicBezTo>
                        <a:pt x="189706" y="60325"/>
                        <a:pt x="181372" y="63061"/>
                        <a:pt x="178594" y="71269"/>
                      </a:cubicBezTo>
                      <a:cubicBezTo>
                        <a:pt x="178594" y="71269"/>
                        <a:pt x="178594" y="71269"/>
                        <a:pt x="158669" y="113975"/>
                      </a:cubicBezTo>
                      <a:lnTo>
                        <a:pt x="152968" y="126195"/>
                      </a:lnTo>
                      <a:lnTo>
                        <a:pt x="112268" y="132877"/>
                      </a:lnTo>
                      <a:cubicBezTo>
                        <a:pt x="76307" y="145206"/>
                        <a:pt x="57746" y="169863"/>
                        <a:pt x="57746" y="169863"/>
                      </a:cubicBezTo>
                      <a:cubicBezTo>
                        <a:pt x="57746" y="169863"/>
                        <a:pt x="57746" y="169863"/>
                        <a:pt x="0" y="76712"/>
                      </a:cubicBezTo>
                      <a:cubicBezTo>
                        <a:pt x="0" y="76712"/>
                        <a:pt x="49496" y="0"/>
                        <a:pt x="1539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13058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1" name="Freeform 19">
                  <a:extLst>
                    <a:ext uri="{FF2B5EF4-FFF2-40B4-BE49-F238E27FC236}">
                      <a16:creationId xmlns:a16="http://schemas.microsoft.com/office/drawing/2014/main" id="{33252A30-C932-453B-855A-4DD0AC8ED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7825" y="2016851"/>
                  <a:ext cx="76200" cy="128588"/>
                </a:xfrm>
                <a:custGeom>
                  <a:avLst/>
                  <a:gdLst>
                    <a:gd name="T0" fmla="*/ 1 w 28"/>
                    <a:gd name="T1" fmla="*/ 41 h 47"/>
                    <a:gd name="T2" fmla="*/ 1 w 28"/>
                    <a:gd name="T3" fmla="*/ 41 h 47"/>
                    <a:gd name="T4" fmla="*/ 18 w 28"/>
                    <a:gd name="T5" fmla="*/ 4 h 47"/>
                    <a:gd name="T6" fmla="*/ 25 w 28"/>
                    <a:gd name="T7" fmla="*/ 1 h 47"/>
                    <a:gd name="T8" fmla="*/ 27 w 28"/>
                    <a:gd name="T9" fmla="*/ 8 h 47"/>
                    <a:gd name="T10" fmla="*/ 27 w 28"/>
                    <a:gd name="T11" fmla="*/ 8 h 47"/>
                    <a:gd name="T12" fmla="*/ 10 w 28"/>
                    <a:gd name="T13" fmla="*/ 45 h 47"/>
                    <a:gd name="T14" fmla="*/ 1 w 28"/>
                    <a:gd name="T15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47">
                      <a:moveTo>
                        <a:pt x="1" y="41"/>
                      </a:move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9" y="1"/>
                        <a:pt x="22" y="0"/>
                        <a:pt x="25" y="1"/>
                      </a:cubicBezTo>
                      <a:cubicBezTo>
                        <a:pt x="28" y="3"/>
                        <a:pt x="28" y="5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9" y="47"/>
                        <a:pt x="0" y="44"/>
                        <a:pt x="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3058"/>
                  <a:endParaRPr lang="nl-NL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85" name="Groep 84">
            <a:extLst>
              <a:ext uri="{FF2B5EF4-FFF2-40B4-BE49-F238E27FC236}">
                <a16:creationId xmlns:a16="http://schemas.microsoft.com/office/drawing/2014/main" id="{3AE44097-9B91-4C27-A78B-40FA8F362CE7}"/>
              </a:ext>
            </a:extLst>
          </p:cNvPr>
          <p:cNvGrpSpPr/>
          <p:nvPr/>
        </p:nvGrpSpPr>
        <p:grpSpPr>
          <a:xfrm>
            <a:off x="3503317" y="2987757"/>
            <a:ext cx="1337844" cy="121314"/>
            <a:chOff x="7589520" y="2808232"/>
            <a:chExt cx="1784488" cy="161752"/>
          </a:xfrm>
          <a:solidFill>
            <a:schemeClr val="bg1"/>
          </a:solidFill>
        </p:grpSpPr>
        <p:sp>
          <p:nvSpPr>
            <p:cNvPr id="86" name="Tekstvak 85">
              <a:extLst>
                <a:ext uri="{FF2B5EF4-FFF2-40B4-BE49-F238E27FC236}">
                  <a16:creationId xmlns:a16="http://schemas.microsoft.com/office/drawing/2014/main" id="{D7E7EAB2-8CE9-45B9-A223-89903F81D392}"/>
                </a:ext>
              </a:extLst>
            </p:cNvPr>
            <p:cNvSpPr txBox="1"/>
            <p:nvPr/>
          </p:nvSpPr>
          <p:spPr>
            <a:xfrm>
              <a:off x="7589520" y="2808232"/>
              <a:ext cx="1784488" cy="16175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3058">
                <a:lnSpc>
                  <a:spcPct val="120000"/>
                </a:lnSpc>
              </a:pPr>
              <a:r>
                <a:rPr lang="en-US" sz="900" b="1" dirty="0" err="1">
                  <a:solidFill>
                    <a:schemeClr val="accent1"/>
                  </a:solidFill>
                </a:rPr>
                <a:t>Maagontlediging</a:t>
              </a:r>
              <a:endParaRPr lang="en-US" sz="9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7" name="Rechte verbindingslijn met pijl 86">
              <a:extLst>
                <a:ext uri="{FF2B5EF4-FFF2-40B4-BE49-F238E27FC236}">
                  <a16:creationId xmlns:a16="http://schemas.microsoft.com/office/drawing/2014/main" id="{4A5BA1C0-6E2D-4864-9906-D4422F679C06}"/>
                </a:ext>
              </a:extLst>
            </p:cNvPr>
            <p:cNvCxnSpPr>
              <a:cxnSpLocks/>
            </p:cNvCxnSpPr>
            <p:nvPr/>
          </p:nvCxnSpPr>
          <p:spPr>
            <a:xfrm>
              <a:off x="7686753" y="2842155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ep 68">
            <a:extLst>
              <a:ext uri="{FF2B5EF4-FFF2-40B4-BE49-F238E27FC236}">
                <a16:creationId xmlns:a16="http://schemas.microsoft.com/office/drawing/2014/main" id="{E91B3A32-688F-403A-820B-95CAD39E8D45}"/>
              </a:ext>
            </a:extLst>
          </p:cNvPr>
          <p:cNvGrpSpPr/>
          <p:nvPr/>
        </p:nvGrpSpPr>
        <p:grpSpPr>
          <a:xfrm>
            <a:off x="3882270" y="2355115"/>
            <a:ext cx="505099" cy="505297"/>
            <a:chOff x="4902631" y="3131461"/>
            <a:chExt cx="673729" cy="673729"/>
          </a:xfrm>
        </p:grpSpPr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0431AE72-3C35-49AF-9517-0C4CB3F244A7}"/>
                </a:ext>
              </a:extLst>
            </p:cNvPr>
            <p:cNvSpPr/>
            <p:nvPr/>
          </p:nvSpPr>
          <p:spPr>
            <a:xfrm>
              <a:off x="4902631" y="3131461"/>
              <a:ext cx="673729" cy="673729"/>
            </a:xfrm>
            <a:prstGeom prst="ellipse">
              <a:avLst/>
            </a:prstGeom>
            <a:solidFill>
              <a:srgbClr val="0091C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51952E80-EA93-40C8-9063-89D3AEE5D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04431" y="3288426"/>
              <a:ext cx="270129" cy="348964"/>
              <a:chOff x="12850813" y="-10271125"/>
              <a:chExt cx="3981450" cy="5143500"/>
            </a:xfrm>
            <a:solidFill>
              <a:schemeClr val="bg1"/>
            </a:solidFill>
          </p:grpSpPr>
          <p:sp>
            <p:nvSpPr>
              <p:cNvPr id="105" name="Freeform 53">
                <a:extLst>
                  <a:ext uri="{FF2B5EF4-FFF2-40B4-BE49-F238E27FC236}">
                    <a16:creationId xmlns:a16="http://schemas.microsoft.com/office/drawing/2014/main" id="{BACCA15F-16B2-41A2-8082-D57E7D35F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4688" y="-9128125"/>
                <a:ext cx="3457575" cy="3486150"/>
              </a:xfrm>
              <a:custGeom>
                <a:avLst/>
                <a:gdLst>
                  <a:gd name="T0" fmla="*/ 1296 w 2178"/>
                  <a:gd name="T1" fmla="*/ 0 h 2196"/>
                  <a:gd name="T2" fmla="*/ 1416 w 2178"/>
                  <a:gd name="T3" fmla="*/ 6 h 2196"/>
                  <a:gd name="T4" fmla="*/ 1524 w 2178"/>
                  <a:gd name="T5" fmla="*/ 24 h 2196"/>
                  <a:gd name="T6" fmla="*/ 1626 w 2178"/>
                  <a:gd name="T7" fmla="*/ 48 h 2196"/>
                  <a:gd name="T8" fmla="*/ 1710 w 2178"/>
                  <a:gd name="T9" fmla="*/ 78 h 2196"/>
                  <a:gd name="T10" fmla="*/ 1842 w 2178"/>
                  <a:gd name="T11" fmla="*/ 150 h 2196"/>
                  <a:gd name="T12" fmla="*/ 1950 w 2178"/>
                  <a:gd name="T13" fmla="*/ 240 h 2196"/>
                  <a:gd name="T14" fmla="*/ 2040 w 2178"/>
                  <a:gd name="T15" fmla="*/ 342 h 2196"/>
                  <a:gd name="T16" fmla="*/ 2100 w 2178"/>
                  <a:gd name="T17" fmla="*/ 456 h 2196"/>
                  <a:gd name="T18" fmla="*/ 2148 w 2178"/>
                  <a:gd name="T19" fmla="*/ 582 h 2196"/>
                  <a:gd name="T20" fmla="*/ 2172 w 2178"/>
                  <a:gd name="T21" fmla="*/ 714 h 2196"/>
                  <a:gd name="T22" fmla="*/ 2178 w 2178"/>
                  <a:gd name="T23" fmla="*/ 846 h 2196"/>
                  <a:gd name="T24" fmla="*/ 2166 w 2178"/>
                  <a:gd name="T25" fmla="*/ 984 h 2196"/>
                  <a:gd name="T26" fmla="*/ 2136 w 2178"/>
                  <a:gd name="T27" fmla="*/ 1122 h 2196"/>
                  <a:gd name="T28" fmla="*/ 2100 w 2178"/>
                  <a:gd name="T29" fmla="*/ 1260 h 2196"/>
                  <a:gd name="T30" fmla="*/ 2040 w 2178"/>
                  <a:gd name="T31" fmla="*/ 1392 h 2196"/>
                  <a:gd name="T32" fmla="*/ 1974 w 2178"/>
                  <a:gd name="T33" fmla="*/ 1518 h 2196"/>
                  <a:gd name="T34" fmla="*/ 1896 w 2178"/>
                  <a:gd name="T35" fmla="*/ 1638 h 2196"/>
                  <a:gd name="T36" fmla="*/ 1812 w 2178"/>
                  <a:gd name="T37" fmla="*/ 1746 h 2196"/>
                  <a:gd name="T38" fmla="*/ 1638 w 2178"/>
                  <a:gd name="T39" fmla="*/ 1914 h 2196"/>
                  <a:gd name="T40" fmla="*/ 1458 w 2178"/>
                  <a:gd name="T41" fmla="*/ 2040 h 2196"/>
                  <a:gd name="T42" fmla="*/ 1272 w 2178"/>
                  <a:gd name="T43" fmla="*/ 2130 h 2196"/>
                  <a:gd name="T44" fmla="*/ 1080 w 2178"/>
                  <a:gd name="T45" fmla="*/ 2184 h 2196"/>
                  <a:gd name="T46" fmla="*/ 882 w 2178"/>
                  <a:gd name="T47" fmla="*/ 2196 h 2196"/>
                  <a:gd name="T48" fmla="*/ 672 w 2178"/>
                  <a:gd name="T49" fmla="*/ 2172 h 2196"/>
                  <a:gd name="T50" fmla="*/ 456 w 2178"/>
                  <a:gd name="T51" fmla="*/ 2112 h 2196"/>
                  <a:gd name="T52" fmla="*/ 234 w 2178"/>
                  <a:gd name="T53" fmla="*/ 2016 h 2196"/>
                  <a:gd name="T54" fmla="*/ 0 w 2178"/>
                  <a:gd name="T55" fmla="*/ 1884 h 2196"/>
                  <a:gd name="T56" fmla="*/ 114 w 2178"/>
                  <a:gd name="T57" fmla="*/ 1866 h 2196"/>
                  <a:gd name="T58" fmla="*/ 228 w 2178"/>
                  <a:gd name="T59" fmla="*/ 1836 h 2196"/>
                  <a:gd name="T60" fmla="*/ 336 w 2178"/>
                  <a:gd name="T61" fmla="*/ 1800 h 2196"/>
                  <a:gd name="T62" fmla="*/ 438 w 2178"/>
                  <a:gd name="T63" fmla="*/ 1758 h 2196"/>
                  <a:gd name="T64" fmla="*/ 516 w 2178"/>
                  <a:gd name="T65" fmla="*/ 1722 h 2196"/>
                  <a:gd name="T66" fmla="*/ 570 w 2178"/>
                  <a:gd name="T67" fmla="*/ 1686 h 2196"/>
                  <a:gd name="T68" fmla="*/ 636 w 2178"/>
                  <a:gd name="T69" fmla="*/ 1614 h 2196"/>
                  <a:gd name="T70" fmla="*/ 684 w 2178"/>
                  <a:gd name="T71" fmla="*/ 1524 h 2196"/>
                  <a:gd name="T72" fmla="*/ 714 w 2178"/>
                  <a:gd name="T73" fmla="*/ 1428 h 2196"/>
                  <a:gd name="T74" fmla="*/ 732 w 2178"/>
                  <a:gd name="T75" fmla="*/ 1320 h 2196"/>
                  <a:gd name="T76" fmla="*/ 738 w 2178"/>
                  <a:gd name="T77" fmla="*/ 1206 h 2196"/>
                  <a:gd name="T78" fmla="*/ 738 w 2178"/>
                  <a:gd name="T79" fmla="*/ 1092 h 2196"/>
                  <a:gd name="T80" fmla="*/ 738 w 2178"/>
                  <a:gd name="T81" fmla="*/ 984 h 2196"/>
                  <a:gd name="T82" fmla="*/ 738 w 2178"/>
                  <a:gd name="T83" fmla="*/ 876 h 2196"/>
                  <a:gd name="T84" fmla="*/ 744 w 2178"/>
                  <a:gd name="T85" fmla="*/ 786 h 2196"/>
                  <a:gd name="T86" fmla="*/ 750 w 2178"/>
                  <a:gd name="T87" fmla="*/ 690 h 2196"/>
                  <a:gd name="T88" fmla="*/ 750 w 2178"/>
                  <a:gd name="T89" fmla="*/ 594 h 2196"/>
                  <a:gd name="T90" fmla="*/ 756 w 2178"/>
                  <a:gd name="T91" fmla="*/ 486 h 2196"/>
                  <a:gd name="T92" fmla="*/ 774 w 2178"/>
                  <a:gd name="T93" fmla="*/ 378 h 2196"/>
                  <a:gd name="T94" fmla="*/ 798 w 2178"/>
                  <a:gd name="T95" fmla="*/ 282 h 2196"/>
                  <a:gd name="T96" fmla="*/ 834 w 2178"/>
                  <a:gd name="T97" fmla="*/ 192 h 2196"/>
                  <a:gd name="T98" fmla="*/ 894 w 2178"/>
                  <a:gd name="T99" fmla="*/ 120 h 2196"/>
                  <a:gd name="T100" fmla="*/ 972 w 2178"/>
                  <a:gd name="T101" fmla="*/ 60 h 2196"/>
                  <a:gd name="T102" fmla="*/ 1068 w 2178"/>
                  <a:gd name="T103" fmla="*/ 24 h 2196"/>
                  <a:gd name="T104" fmla="*/ 1182 w 2178"/>
                  <a:gd name="T105" fmla="*/ 6 h 2196"/>
                  <a:gd name="T106" fmla="*/ 1296 w 2178"/>
                  <a:gd name="T107" fmla="*/ 0 h 2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78" h="2196">
                    <a:moveTo>
                      <a:pt x="1296" y="0"/>
                    </a:moveTo>
                    <a:lnTo>
                      <a:pt x="1416" y="6"/>
                    </a:lnTo>
                    <a:lnTo>
                      <a:pt x="1524" y="24"/>
                    </a:lnTo>
                    <a:lnTo>
                      <a:pt x="1626" y="48"/>
                    </a:lnTo>
                    <a:lnTo>
                      <a:pt x="1710" y="78"/>
                    </a:lnTo>
                    <a:lnTo>
                      <a:pt x="1842" y="150"/>
                    </a:lnTo>
                    <a:lnTo>
                      <a:pt x="1950" y="240"/>
                    </a:lnTo>
                    <a:lnTo>
                      <a:pt x="2040" y="342"/>
                    </a:lnTo>
                    <a:lnTo>
                      <a:pt x="2100" y="456"/>
                    </a:lnTo>
                    <a:lnTo>
                      <a:pt x="2148" y="582"/>
                    </a:lnTo>
                    <a:lnTo>
                      <a:pt x="2172" y="714"/>
                    </a:lnTo>
                    <a:lnTo>
                      <a:pt x="2178" y="846"/>
                    </a:lnTo>
                    <a:lnTo>
                      <a:pt x="2166" y="984"/>
                    </a:lnTo>
                    <a:lnTo>
                      <a:pt x="2136" y="1122"/>
                    </a:lnTo>
                    <a:lnTo>
                      <a:pt x="2100" y="1260"/>
                    </a:lnTo>
                    <a:lnTo>
                      <a:pt x="2040" y="1392"/>
                    </a:lnTo>
                    <a:lnTo>
                      <a:pt x="1974" y="1518"/>
                    </a:lnTo>
                    <a:lnTo>
                      <a:pt x="1896" y="1638"/>
                    </a:lnTo>
                    <a:lnTo>
                      <a:pt x="1812" y="1746"/>
                    </a:lnTo>
                    <a:lnTo>
                      <a:pt x="1638" y="1914"/>
                    </a:lnTo>
                    <a:lnTo>
                      <a:pt x="1458" y="2040"/>
                    </a:lnTo>
                    <a:lnTo>
                      <a:pt x="1272" y="2130"/>
                    </a:lnTo>
                    <a:lnTo>
                      <a:pt x="1080" y="2184"/>
                    </a:lnTo>
                    <a:lnTo>
                      <a:pt x="882" y="2196"/>
                    </a:lnTo>
                    <a:lnTo>
                      <a:pt x="672" y="2172"/>
                    </a:lnTo>
                    <a:lnTo>
                      <a:pt x="456" y="2112"/>
                    </a:lnTo>
                    <a:lnTo>
                      <a:pt x="234" y="2016"/>
                    </a:lnTo>
                    <a:lnTo>
                      <a:pt x="0" y="1884"/>
                    </a:lnTo>
                    <a:lnTo>
                      <a:pt x="114" y="1866"/>
                    </a:lnTo>
                    <a:lnTo>
                      <a:pt x="228" y="1836"/>
                    </a:lnTo>
                    <a:lnTo>
                      <a:pt x="336" y="1800"/>
                    </a:lnTo>
                    <a:lnTo>
                      <a:pt x="438" y="1758"/>
                    </a:lnTo>
                    <a:lnTo>
                      <a:pt x="516" y="1722"/>
                    </a:lnTo>
                    <a:lnTo>
                      <a:pt x="570" y="1686"/>
                    </a:lnTo>
                    <a:lnTo>
                      <a:pt x="636" y="1614"/>
                    </a:lnTo>
                    <a:lnTo>
                      <a:pt x="684" y="1524"/>
                    </a:lnTo>
                    <a:lnTo>
                      <a:pt x="714" y="1428"/>
                    </a:lnTo>
                    <a:lnTo>
                      <a:pt x="732" y="1320"/>
                    </a:lnTo>
                    <a:lnTo>
                      <a:pt x="738" y="1206"/>
                    </a:lnTo>
                    <a:lnTo>
                      <a:pt x="738" y="1092"/>
                    </a:lnTo>
                    <a:lnTo>
                      <a:pt x="738" y="984"/>
                    </a:lnTo>
                    <a:lnTo>
                      <a:pt x="738" y="876"/>
                    </a:lnTo>
                    <a:lnTo>
                      <a:pt x="744" y="786"/>
                    </a:lnTo>
                    <a:lnTo>
                      <a:pt x="750" y="690"/>
                    </a:lnTo>
                    <a:lnTo>
                      <a:pt x="750" y="594"/>
                    </a:lnTo>
                    <a:lnTo>
                      <a:pt x="756" y="486"/>
                    </a:lnTo>
                    <a:lnTo>
                      <a:pt x="774" y="378"/>
                    </a:lnTo>
                    <a:lnTo>
                      <a:pt x="798" y="282"/>
                    </a:lnTo>
                    <a:lnTo>
                      <a:pt x="834" y="192"/>
                    </a:lnTo>
                    <a:lnTo>
                      <a:pt x="894" y="120"/>
                    </a:lnTo>
                    <a:lnTo>
                      <a:pt x="972" y="60"/>
                    </a:lnTo>
                    <a:lnTo>
                      <a:pt x="1068" y="24"/>
                    </a:lnTo>
                    <a:lnTo>
                      <a:pt x="1182" y="6"/>
                    </a:lnTo>
                    <a:lnTo>
                      <a:pt x="12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54">
                <a:extLst>
                  <a:ext uri="{FF2B5EF4-FFF2-40B4-BE49-F238E27FC236}">
                    <a16:creationId xmlns:a16="http://schemas.microsoft.com/office/drawing/2014/main" id="{DFC8AC8E-82B2-4A42-BC68-026011004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0813" y="-6270625"/>
                <a:ext cx="1104900" cy="1143000"/>
              </a:xfrm>
              <a:custGeom>
                <a:avLst/>
                <a:gdLst>
                  <a:gd name="T0" fmla="*/ 546 w 696"/>
                  <a:gd name="T1" fmla="*/ 0 h 720"/>
                  <a:gd name="T2" fmla="*/ 594 w 696"/>
                  <a:gd name="T3" fmla="*/ 6 h 720"/>
                  <a:gd name="T4" fmla="*/ 594 w 696"/>
                  <a:gd name="T5" fmla="*/ 6 h 720"/>
                  <a:gd name="T6" fmla="*/ 648 w 696"/>
                  <a:gd name="T7" fmla="*/ 24 h 720"/>
                  <a:gd name="T8" fmla="*/ 684 w 696"/>
                  <a:gd name="T9" fmla="*/ 66 h 720"/>
                  <a:gd name="T10" fmla="*/ 696 w 696"/>
                  <a:gd name="T11" fmla="*/ 126 h 720"/>
                  <a:gd name="T12" fmla="*/ 672 w 696"/>
                  <a:gd name="T13" fmla="*/ 180 h 720"/>
                  <a:gd name="T14" fmla="*/ 630 w 696"/>
                  <a:gd name="T15" fmla="*/ 216 h 720"/>
                  <a:gd name="T16" fmla="*/ 576 w 696"/>
                  <a:gd name="T17" fmla="*/ 222 h 720"/>
                  <a:gd name="T18" fmla="*/ 558 w 696"/>
                  <a:gd name="T19" fmla="*/ 222 h 720"/>
                  <a:gd name="T20" fmla="*/ 546 w 696"/>
                  <a:gd name="T21" fmla="*/ 222 h 720"/>
                  <a:gd name="T22" fmla="*/ 438 w 696"/>
                  <a:gd name="T23" fmla="*/ 240 h 720"/>
                  <a:gd name="T24" fmla="*/ 348 w 696"/>
                  <a:gd name="T25" fmla="*/ 282 h 720"/>
                  <a:gd name="T26" fmla="*/ 282 w 696"/>
                  <a:gd name="T27" fmla="*/ 348 h 720"/>
                  <a:gd name="T28" fmla="*/ 234 w 696"/>
                  <a:gd name="T29" fmla="*/ 432 h 720"/>
                  <a:gd name="T30" fmla="*/ 222 w 696"/>
                  <a:gd name="T31" fmla="*/ 522 h 720"/>
                  <a:gd name="T32" fmla="*/ 222 w 696"/>
                  <a:gd name="T33" fmla="*/ 552 h 720"/>
                  <a:gd name="T34" fmla="*/ 228 w 696"/>
                  <a:gd name="T35" fmla="*/ 582 h 720"/>
                  <a:gd name="T36" fmla="*/ 228 w 696"/>
                  <a:gd name="T37" fmla="*/ 642 h 720"/>
                  <a:gd name="T38" fmla="*/ 198 w 696"/>
                  <a:gd name="T39" fmla="*/ 690 h 720"/>
                  <a:gd name="T40" fmla="*/ 144 w 696"/>
                  <a:gd name="T41" fmla="*/ 720 h 720"/>
                  <a:gd name="T42" fmla="*/ 120 w 696"/>
                  <a:gd name="T43" fmla="*/ 720 h 720"/>
                  <a:gd name="T44" fmla="*/ 72 w 696"/>
                  <a:gd name="T45" fmla="*/ 714 h 720"/>
                  <a:gd name="T46" fmla="*/ 36 w 696"/>
                  <a:gd name="T47" fmla="*/ 684 h 720"/>
                  <a:gd name="T48" fmla="*/ 12 w 696"/>
                  <a:gd name="T49" fmla="*/ 636 h 720"/>
                  <a:gd name="T50" fmla="*/ 0 w 696"/>
                  <a:gd name="T51" fmla="*/ 522 h 720"/>
                  <a:gd name="T52" fmla="*/ 12 w 696"/>
                  <a:gd name="T53" fmla="*/ 402 h 720"/>
                  <a:gd name="T54" fmla="*/ 54 w 696"/>
                  <a:gd name="T55" fmla="*/ 294 h 720"/>
                  <a:gd name="T56" fmla="*/ 120 w 696"/>
                  <a:gd name="T57" fmla="*/ 198 h 720"/>
                  <a:gd name="T58" fmla="*/ 204 w 696"/>
                  <a:gd name="T59" fmla="*/ 114 h 720"/>
                  <a:gd name="T60" fmla="*/ 306 w 696"/>
                  <a:gd name="T61" fmla="*/ 54 h 720"/>
                  <a:gd name="T62" fmla="*/ 420 w 696"/>
                  <a:gd name="T63" fmla="*/ 18 h 720"/>
                  <a:gd name="T64" fmla="*/ 546 w 696"/>
                  <a:gd name="T6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6" h="720">
                    <a:moveTo>
                      <a:pt x="546" y="0"/>
                    </a:moveTo>
                    <a:lnTo>
                      <a:pt x="594" y="6"/>
                    </a:lnTo>
                    <a:lnTo>
                      <a:pt x="594" y="6"/>
                    </a:lnTo>
                    <a:lnTo>
                      <a:pt x="648" y="24"/>
                    </a:lnTo>
                    <a:lnTo>
                      <a:pt x="684" y="66"/>
                    </a:lnTo>
                    <a:lnTo>
                      <a:pt x="696" y="126"/>
                    </a:lnTo>
                    <a:lnTo>
                      <a:pt x="672" y="180"/>
                    </a:lnTo>
                    <a:lnTo>
                      <a:pt x="630" y="216"/>
                    </a:lnTo>
                    <a:lnTo>
                      <a:pt x="576" y="222"/>
                    </a:lnTo>
                    <a:lnTo>
                      <a:pt x="558" y="222"/>
                    </a:lnTo>
                    <a:lnTo>
                      <a:pt x="546" y="222"/>
                    </a:lnTo>
                    <a:lnTo>
                      <a:pt x="438" y="240"/>
                    </a:lnTo>
                    <a:lnTo>
                      <a:pt x="348" y="282"/>
                    </a:lnTo>
                    <a:lnTo>
                      <a:pt x="282" y="348"/>
                    </a:lnTo>
                    <a:lnTo>
                      <a:pt x="234" y="432"/>
                    </a:lnTo>
                    <a:lnTo>
                      <a:pt x="222" y="522"/>
                    </a:lnTo>
                    <a:lnTo>
                      <a:pt x="222" y="552"/>
                    </a:lnTo>
                    <a:lnTo>
                      <a:pt x="228" y="582"/>
                    </a:lnTo>
                    <a:lnTo>
                      <a:pt x="228" y="642"/>
                    </a:lnTo>
                    <a:lnTo>
                      <a:pt x="198" y="690"/>
                    </a:lnTo>
                    <a:lnTo>
                      <a:pt x="144" y="720"/>
                    </a:lnTo>
                    <a:lnTo>
                      <a:pt x="120" y="720"/>
                    </a:lnTo>
                    <a:lnTo>
                      <a:pt x="72" y="714"/>
                    </a:lnTo>
                    <a:lnTo>
                      <a:pt x="36" y="684"/>
                    </a:lnTo>
                    <a:lnTo>
                      <a:pt x="12" y="636"/>
                    </a:lnTo>
                    <a:lnTo>
                      <a:pt x="0" y="522"/>
                    </a:lnTo>
                    <a:lnTo>
                      <a:pt x="12" y="402"/>
                    </a:lnTo>
                    <a:lnTo>
                      <a:pt x="54" y="294"/>
                    </a:lnTo>
                    <a:lnTo>
                      <a:pt x="120" y="198"/>
                    </a:lnTo>
                    <a:lnTo>
                      <a:pt x="204" y="114"/>
                    </a:lnTo>
                    <a:lnTo>
                      <a:pt x="306" y="54"/>
                    </a:lnTo>
                    <a:lnTo>
                      <a:pt x="420" y="18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55">
                <a:extLst>
                  <a:ext uri="{FF2B5EF4-FFF2-40B4-BE49-F238E27FC236}">
                    <a16:creationId xmlns:a16="http://schemas.microsoft.com/office/drawing/2014/main" id="{701F9F66-3319-4C55-8B70-993C8BDA2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8513" y="-10271125"/>
                <a:ext cx="1733550" cy="4352925"/>
              </a:xfrm>
              <a:custGeom>
                <a:avLst/>
                <a:gdLst>
                  <a:gd name="T0" fmla="*/ 972 w 1092"/>
                  <a:gd name="T1" fmla="*/ 0 h 2742"/>
                  <a:gd name="T2" fmla="*/ 1026 w 1092"/>
                  <a:gd name="T3" fmla="*/ 6 h 2742"/>
                  <a:gd name="T4" fmla="*/ 1068 w 1092"/>
                  <a:gd name="T5" fmla="*/ 48 h 2742"/>
                  <a:gd name="T6" fmla="*/ 1092 w 1092"/>
                  <a:gd name="T7" fmla="*/ 96 h 2742"/>
                  <a:gd name="T8" fmla="*/ 1080 w 1092"/>
                  <a:gd name="T9" fmla="*/ 156 h 2742"/>
                  <a:gd name="T10" fmla="*/ 1044 w 1092"/>
                  <a:gd name="T11" fmla="*/ 198 h 2742"/>
                  <a:gd name="T12" fmla="*/ 954 w 1092"/>
                  <a:gd name="T13" fmla="*/ 282 h 2742"/>
                  <a:gd name="T14" fmla="*/ 882 w 1092"/>
                  <a:gd name="T15" fmla="*/ 378 h 2742"/>
                  <a:gd name="T16" fmla="*/ 834 w 1092"/>
                  <a:gd name="T17" fmla="*/ 486 h 2742"/>
                  <a:gd name="T18" fmla="*/ 798 w 1092"/>
                  <a:gd name="T19" fmla="*/ 612 h 2742"/>
                  <a:gd name="T20" fmla="*/ 780 w 1092"/>
                  <a:gd name="T21" fmla="*/ 744 h 2742"/>
                  <a:gd name="T22" fmla="*/ 774 w 1092"/>
                  <a:gd name="T23" fmla="*/ 894 h 2742"/>
                  <a:gd name="T24" fmla="*/ 786 w 1092"/>
                  <a:gd name="T25" fmla="*/ 1122 h 2742"/>
                  <a:gd name="T26" fmla="*/ 804 w 1092"/>
                  <a:gd name="T27" fmla="*/ 1362 h 2742"/>
                  <a:gd name="T28" fmla="*/ 828 w 1092"/>
                  <a:gd name="T29" fmla="*/ 1608 h 2742"/>
                  <a:gd name="T30" fmla="*/ 834 w 1092"/>
                  <a:gd name="T31" fmla="*/ 1842 h 2742"/>
                  <a:gd name="T32" fmla="*/ 834 w 1092"/>
                  <a:gd name="T33" fmla="*/ 1968 h 2742"/>
                  <a:gd name="T34" fmla="*/ 822 w 1092"/>
                  <a:gd name="T35" fmla="*/ 2082 h 2742"/>
                  <a:gd name="T36" fmla="*/ 798 w 1092"/>
                  <a:gd name="T37" fmla="*/ 2202 h 2742"/>
                  <a:gd name="T38" fmla="*/ 762 w 1092"/>
                  <a:gd name="T39" fmla="*/ 2310 h 2742"/>
                  <a:gd name="T40" fmla="*/ 708 w 1092"/>
                  <a:gd name="T41" fmla="*/ 2412 h 2742"/>
                  <a:gd name="T42" fmla="*/ 642 w 1092"/>
                  <a:gd name="T43" fmla="*/ 2508 h 2742"/>
                  <a:gd name="T44" fmla="*/ 552 w 1092"/>
                  <a:gd name="T45" fmla="*/ 2592 h 2742"/>
                  <a:gd name="T46" fmla="*/ 444 w 1092"/>
                  <a:gd name="T47" fmla="*/ 2658 h 2742"/>
                  <a:gd name="T48" fmla="*/ 336 w 1092"/>
                  <a:gd name="T49" fmla="*/ 2700 h 2742"/>
                  <a:gd name="T50" fmla="*/ 222 w 1092"/>
                  <a:gd name="T51" fmla="*/ 2730 h 2742"/>
                  <a:gd name="T52" fmla="*/ 120 w 1092"/>
                  <a:gd name="T53" fmla="*/ 2742 h 2742"/>
                  <a:gd name="T54" fmla="*/ 108 w 1092"/>
                  <a:gd name="T55" fmla="*/ 2742 h 2742"/>
                  <a:gd name="T56" fmla="*/ 54 w 1092"/>
                  <a:gd name="T57" fmla="*/ 2730 h 2742"/>
                  <a:gd name="T58" fmla="*/ 18 w 1092"/>
                  <a:gd name="T59" fmla="*/ 2694 h 2742"/>
                  <a:gd name="T60" fmla="*/ 0 w 1092"/>
                  <a:gd name="T61" fmla="*/ 2640 h 2742"/>
                  <a:gd name="T62" fmla="*/ 6 w 1092"/>
                  <a:gd name="T63" fmla="*/ 2586 h 2742"/>
                  <a:gd name="T64" fmla="*/ 42 w 1092"/>
                  <a:gd name="T65" fmla="*/ 2544 h 2742"/>
                  <a:gd name="T66" fmla="*/ 96 w 1092"/>
                  <a:gd name="T67" fmla="*/ 2520 h 2742"/>
                  <a:gd name="T68" fmla="*/ 186 w 1092"/>
                  <a:gd name="T69" fmla="*/ 2508 h 2742"/>
                  <a:gd name="T70" fmla="*/ 270 w 1092"/>
                  <a:gd name="T71" fmla="*/ 2490 h 2742"/>
                  <a:gd name="T72" fmla="*/ 342 w 1092"/>
                  <a:gd name="T73" fmla="*/ 2466 h 2742"/>
                  <a:gd name="T74" fmla="*/ 438 w 1092"/>
                  <a:gd name="T75" fmla="*/ 2400 h 2742"/>
                  <a:gd name="T76" fmla="*/ 510 w 1092"/>
                  <a:gd name="T77" fmla="*/ 2322 h 2742"/>
                  <a:gd name="T78" fmla="*/ 558 w 1092"/>
                  <a:gd name="T79" fmla="*/ 2226 h 2742"/>
                  <a:gd name="T80" fmla="*/ 594 w 1092"/>
                  <a:gd name="T81" fmla="*/ 2112 h 2742"/>
                  <a:gd name="T82" fmla="*/ 612 w 1092"/>
                  <a:gd name="T83" fmla="*/ 1986 h 2742"/>
                  <a:gd name="T84" fmla="*/ 618 w 1092"/>
                  <a:gd name="T85" fmla="*/ 1842 h 2742"/>
                  <a:gd name="T86" fmla="*/ 606 w 1092"/>
                  <a:gd name="T87" fmla="*/ 1620 h 2742"/>
                  <a:gd name="T88" fmla="*/ 588 w 1092"/>
                  <a:gd name="T89" fmla="*/ 1386 h 2742"/>
                  <a:gd name="T90" fmla="*/ 564 w 1092"/>
                  <a:gd name="T91" fmla="*/ 1140 h 2742"/>
                  <a:gd name="T92" fmla="*/ 558 w 1092"/>
                  <a:gd name="T93" fmla="*/ 894 h 2742"/>
                  <a:gd name="T94" fmla="*/ 558 w 1092"/>
                  <a:gd name="T95" fmla="*/ 750 h 2742"/>
                  <a:gd name="T96" fmla="*/ 576 w 1092"/>
                  <a:gd name="T97" fmla="*/ 612 h 2742"/>
                  <a:gd name="T98" fmla="*/ 606 w 1092"/>
                  <a:gd name="T99" fmla="*/ 480 h 2742"/>
                  <a:gd name="T100" fmla="*/ 648 w 1092"/>
                  <a:gd name="T101" fmla="*/ 348 h 2742"/>
                  <a:gd name="T102" fmla="*/ 714 w 1092"/>
                  <a:gd name="T103" fmla="*/ 228 h 2742"/>
                  <a:gd name="T104" fmla="*/ 804 w 1092"/>
                  <a:gd name="T105" fmla="*/ 120 h 2742"/>
                  <a:gd name="T106" fmla="*/ 918 w 1092"/>
                  <a:gd name="T107" fmla="*/ 18 h 2742"/>
                  <a:gd name="T108" fmla="*/ 972 w 1092"/>
                  <a:gd name="T10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2" h="2742">
                    <a:moveTo>
                      <a:pt x="972" y="0"/>
                    </a:moveTo>
                    <a:lnTo>
                      <a:pt x="1026" y="6"/>
                    </a:lnTo>
                    <a:lnTo>
                      <a:pt x="1068" y="48"/>
                    </a:lnTo>
                    <a:lnTo>
                      <a:pt x="1092" y="96"/>
                    </a:lnTo>
                    <a:lnTo>
                      <a:pt x="1080" y="156"/>
                    </a:lnTo>
                    <a:lnTo>
                      <a:pt x="1044" y="198"/>
                    </a:lnTo>
                    <a:lnTo>
                      <a:pt x="954" y="282"/>
                    </a:lnTo>
                    <a:lnTo>
                      <a:pt x="882" y="378"/>
                    </a:lnTo>
                    <a:lnTo>
                      <a:pt x="834" y="486"/>
                    </a:lnTo>
                    <a:lnTo>
                      <a:pt x="798" y="612"/>
                    </a:lnTo>
                    <a:lnTo>
                      <a:pt x="780" y="744"/>
                    </a:lnTo>
                    <a:lnTo>
                      <a:pt x="774" y="894"/>
                    </a:lnTo>
                    <a:lnTo>
                      <a:pt x="786" y="1122"/>
                    </a:lnTo>
                    <a:lnTo>
                      <a:pt x="804" y="1362"/>
                    </a:lnTo>
                    <a:lnTo>
                      <a:pt x="828" y="1608"/>
                    </a:lnTo>
                    <a:lnTo>
                      <a:pt x="834" y="1842"/>
                    </a:lnTo>
                    <a:lnTo>
                      <a:pt x="834" y="1968"/>
                    </a:lnTo>
                    <a:lnTo>
                      <a:pt x="822" y="2082"/>
                    </a:lnTo>
                    <a:lnTo>
                      <a:pt x="798" y="2202"/>
                    </a:lnTo>
                    <a:lnTo>
                      <a:pt x="762" y="2310"/>
                    </a:lnTo>
                    <a:lnTo>
                      <a:pt x="708" y="2412"/>
                    </a:lnTo>
                    <a:lnTo>
                      <a:pt x="642" y="2508"/>
                    </a:lnTo>
                    <a:lnTo>
                      <a:pt x="552" y="2592"/>
                    </a:lnTo>
                    <a:lnTo>
                      <a:pt x="444" y="2658"/>
                    </a:lnTo>
                    <a:lnTo>
                      <a:pt x="336" y="2700"/>
                    </a:lnTo>
                    <a:lnTo>
                      <a:pt x="222" y="2730"/>
                    </a:lnTo>
                    <a:lnTo>
                      <a:pt x="120" y="2742"/>
                    </a:lnTo>
                    <a:lnTo>
                      <a:pt x="108" y="2742"/>
                    </a:lnTo>
                    <a:lnTo>
                      <a:pt x="54" y="2730"/>
                    </a:lnTo>
                    <a:lnTo>
                      <a:pt x="18" y="2694"/>
                    </a:lnTo>
                    <a:lnTo>
                      <a:pt x="0" y="2640"/>
                    </a:lnTo>
                    <a:lnTo>
                      <a:pt x="6" y="2586"/>
                    </a:lnTo>
                    <a:lnTo>
                      <a:pt x="42" y="2544"/>
                    </a:lnTo>
                    <a:lnTo>
                      <a:pt x="96" y="2520"/>
                    </a:lnTo>
                    <a:lnTo>
                      <a:pt x="186" y="2508"/>
                    </a:lnTo>
                    <a:lnTo>
                      <a:pt x="270" y="2490"/>
                    </a:lnTo>
                    <a:lnTo>
                      <a:pt x="342" y="2466"/>
                    </a:lnTo>
                    <a:lnTo>
                      <a:pt x="438" y="2400"/>
                    </a:lnTo>
                    <a:lnTo>
                      <a:pt x="510" y="2322"/>
                    </a:lnTo>
                    <a:lnTo>
                      <a:pt x="558" y="2226"/>
                    </a:lnTo>
                    <a:lnTo>
                      <a:pt x="594" y="2112"/>
                    </a:lnTo>
                    <a:lnTo>
                      <a:pt x="612" y="1986"/>
                    </a:lnTo>
                    <a:lnTo>
                      <a:pt x="618" y="1842"/>
                    </a:lnTo>
                    <a:lnTo>
                      <a:pt x="606" y="1620"/>
                    </a:lnTo>
                    <a:lnTo>
                      <a:pt x="588" y="1386"/>
                    </a:lnTo>
                    <a:lnTo>
                      <a:pt x="564" y="1140"/>
                    </a:lnTo>
                    <a:lnTo>
                      <a:pt x="558" y="894"/>
                    </a:lnTo>
                    <a:lnTo>
                      <a:pt x="558" y="750"/>
                    </a:lnTo>
                    <a:lnTo>
                      <a:pt x="576" y="612"/>
                    </a:lnTo>
                    <a:lnTo>
                      <a:pt x="606" y="480"/>
                    </a:lnTo>
                    <a:lnTo>
                      <a:pt x="648" y="348"/>
                    </a:lnTo>
                    <a:lnTo>
                      <a:pt x="714" y="228"/>
                    </a:lnTo>
                    <a:lnTo>
                      <a:pt x="804" y="120"/>
                    </a:lnTo>
                    <a:lnTo>
                      <a:pt x="918" y="18"/>
                    </a:lnTo>
                    <a:lnTo>
                      <a:pt x="9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058"/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" name="Groep 91">
            <a:extLst>
              <a:ext uri="{FF2B5EF4-FFF2-40B4-BE49-F238E27FC236}">
                <a16:creationId xmlns:a16="http://schemas.microsoft.com/office/drawing/2014/main" id="{86A060DA-39C4-41AB-AB4E-BD75D8F82539}"/>
              </a:ext>
            </a:extLst>
          </p:cNvPr>
          <p:cNvGrpSpPr/>
          <p:nvPr/>
        </p:nvGrpSpPr>
        <p:grpSpPr>
          <a:xfrm>
            <a:off x="1857894" y="2443192"/>
            <a:ext cx="1337844" cy="437632"/>
            <a:chOff x="7589520" y="2808232"/>
            <a:chExt cx="1784488" cy="583509"/>
          </a:xfrm>
          <a:solidFill>
            <a:schemeClr val="bg1"/>
          </a:solidFill>
        </p:grpSpPr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96075958-310C-43CB-BB85-0C8F0B0AA928}"/>
                </a:ext>
              </a:extLst>
            </p:cNvPr>
            <p:cNvSpPr txBox="1"/>
            <p:nvPr/>
          </p:nvSpPr>
          <p:spPr>
            <a:xfrm>
              <a:off x="7589520" y="2808232"/>
              <a:ext cx="1784488" cy="564888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913058">
                <a:lnSpc>
                  <a:spcPct val="120000"/>
                </a:lnSpc>
              </a:pPr>
              <a:r>
                <a:rPr lang="en-US" sz="900" b="1" dirty="0" err="1">
                  <a:solidFill>
                    <a:schemeClr val="accent1"/>
                  </a:solidFill>
                </a:rPr>
                <a:t>Insuline</a:t>
              </a:r>
              <a:br>
                <a:rPr lang="en-US" sz="900" b="1" dirty="0">
                  <a:solidFill>
                    <a:srgbClr val="009FDA"/>
                  </a:solidFill>
                </a:rPr>
              </a:br>
              <a:r>
                <a:rPr lang="en-US" sz="900" b="1" dirty="0">
                  <a:solidFill>
                    <a:schemeClr val="accent1"/>
                  </a:solidFill>
                </a:rPr>
                <a:t>Glucagon</a:t>
              </a:r>
            </a:p>
            <a:p>
              <a:pPr algn="ctr" defTabSz="913058">
                <a:lnSpc>
                  <a:spcPct val="120000"/>
                </a:lnSpc>
              </a:pPr>
              <a:r>
                <a:rPr lang="en-US" sz="900" b="1" dirty="0">
                  <a:solidFill>
                    <a:srgbClr val="009FDA"/>
                  </a:solidFill>
                </a:rPr>
                <a:t>=   </a:t>
              </a:r>
              <a:r>
                <a:rPr lang="en-US" sz="900" b="1" dirty="0">
                  <a:solidFill>
                    <a:schemeClr val="accent1"/>
                  </a:solidFill>
                </a:rPr>
                <a:t>Plasma glucose</a:t>
              </a:r>
              <a:r>
                <a:rPr lang="en-US" sz="900" b="1" baseline="300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94" name="Rechte verbindingslijn met pijl 93">
              <a:extLst>
                <a:ext uri="{FF2B5EF4-FFF2-40B4-BE49-F238E27FC236}">
                  <a16:creationId xmlns:a16="http://schemas.microsoft.com/office/drawing/2014/main" id="{3C0C52D0-F29E-4A37-BBB4-CD8A6A17E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260" y="2823528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met pijl 94">
              <a:extLst>
                <a:ext uri="{FF2B5EF4-FFF2-40B4-BE49-F238E27FC236}">
                  <a16:creationId xmlns:a16="http://schemas.microsoft.com/office/drawing/2014/main" id="{EFAACD7C-0336-4D1E-82EC-BE043BD86C46}"/>
                </a:ext>
              </a:extLst>
            </p:cNvPr>
            <p:cNvCxnSpPr>
              <a:cxnSpLocks/>
            </p:cNvCxnSpPr>
            <p:nvPr/>
          </p:nvCxnSpPr>
          <p:spPr>
            <a:xfrm>
              <a:off x="7984260" y="3051969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met pijl 95">
              <a:extLst>
                <a:ext uri="{FF2B5EF4-FFF2-40B4-BE49-F238E27FC236}">
                  <a16:creationId xmlns:a16="http://schemas.microsoft.com/office/drawing/2014/main" id="{2157FE26-2725-4CEE-9A67-5086DCAD6513}"/>
                </a:ext>
              </a:extLst>
            </p:cNvPr>
            <p:cNvCxnSpPr>
              <a:cxnSpLocks/>
            </p:cNvCxnSpPr>
            <p:nvPr/>
          </p:nvCxnSpPr>
          <p:spPr>
            <a:xfrm>
              <a:off x="7803628" y="3275060"/>
              <a:ext cx="0" cy="116681"/>
            </a:xfrm>
            <a:prstGeom prst="straightConnector1">
              <a:avLst/>
            </a:prstGeom>
            <a:grpFill/>
            <a:ln w="25400" cap="rnd">
              <a:solidFill>
                <a:schemeClr val="accent2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761BDC88-A24F-485D-83A2-1B9D279762F1}"/>
              </a:ext>
            </a:extLst>
          </p:cNvPr>
          <p:cNvGrpSpPr/>
          <p:nvPr/>
        </p:nvGrpSpPr>
        <p:grpSpPr>
          <a:xfrm>
            <a:off x="2250981" y="2989772"/>
            <a:ext cx="505099" cy="505297"/>
            <a:chOff x="2785726" y="4015767"/>
            <a:chExt cx="673729" cy="673729"/>
          </a:xfrm>
        </p:grpSpPr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6E0B30F2-A3AF-4BA7-B25B-D67BCC79F975}"/>
                </a:ext>
              </a:extLst>
            </p:cNvPr>
            <p:cNvSpPr/>
            <p:nvPr/>
          </p:nvSpPr>
          <p:spPr>
            <a:xfrm>
              <a:off x="2785726" y="4015767"/>
              <a:ext cx="673729" cy="673729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1E3AD1B7-EAB8-4225-A5DE-E933C10F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46" y="4235485"/>
              <a:ext cx="393889" cy="255559"/>
            </a:xfrm>
            <a:custGeom>
              <a:avLst/>
              <a:gdLst>
                <a:gd name="connsiteX0" fmla="*/ 432665 w 459975"/>
                <a:gd name="connsiteY0" fmla="*/ 505 h 298437"/>
                <a:gd name="connsiteX1" fmla="*/ 452495 w 459975"/>
                <a:gd name="connsiteY1" fmla="*/ 21933 h 298437"/>
                <a:gd name="connsiteX2" fmla="*/ 453670 w 459975"/>
                <a:gd name="connsiteY2" fmla="*/ 24758 h 298437"/>
                <a:gd name="connsiteX3" fmla="*/ 452495 w 459975"/>
                <a:gd name="connsiteY3" fmla="*/ 58429 h 298437"/>
                <a:gd name="connsiteX4" fmla="*/ 451320 w 459975"/>
                <a:gd name="connsiteY4" fmla="*/ 62903 h 298437"/>
                <a:gd name="connsiteX5" fmla="*/ 436983 w 459975"/>
                <a:gd name="connsiteY5" fmla="*/ 81269 h 298437"/>
                <a:gd name="connsiteX6" fmla="*/ 432753 w 459975"/>
                <a:gd name="connsiteY6" fmla="*/ 86214 h 298437"/>
                <a:gd name="connsiteX7" fmla="*/ 409955 w 459975"/>
                <a:gd name="connsiteY7" fmla="*/ 100577 h 298437"/>
                <a:gd name="connsiteX8" fmla="*/ 403374 w 459975"/>
                <a:gd name="connsiteY8" fmla="*/ 103638 h 298437"/>
                <a:gd name="connsiteX9" fmla="*/ 385042 w 459975"/>
                <a:gd name="connsiteY9" fmla="*/ 114704 h 298437"/>
                <a:gd name="connsiteX10" fmla="*/ 379401 w 459975"/>
                <a:gd name="connsiteY10" fmla="*/ 118236 h 298437"/>
                <a:gd name="connsiteX11" fmla="*/ 356838 w 459975"/>
                <a:gd name="connsiteY11" fmla="*/ 127655 h 298437"/>
                <a:gd name="connsiteX12" fmla="*/ 350493 w 459975"/>
                <a:gd name="connsiteY12" fmla="*/ 130009 h 298437"/>
                <a:gd name="connsiteX13" fmla="*/ 332630 w 459975"/>
                <a:gd name="connsiteY13" fmla="*/ 138486 h 298437"/>
                <a:gd name="connsiteX14" fmla="*/ 327225 w 459975"/>
                <a:gd name="connsiteY14" fmla="*/ 141076 h 298437"/>
                <a:gd name="connsiteX15" fmla="*/ 304897 w 459975"/>
                <a:gd name="connsiteY15" fmla="*/ 147904 h 298437"/>
                <a:gd name="connsiteX16" fmla="*/ 299021 w 459975"/>
                <a:gd name="connsiteY16" fmla="*/ 149317 h 298437"/>
                <a:gd name="connsiteX17" fmla="*/ 278809 w 459975"/>
                <a:gd name="connsiteY17" fmla="*/ 153555 h 298437"/>
                <a:gd name="connsiteX18" fmla="*/ 272698 w 459975"/>
                <a:gd name="connsiteY18" fmla="*/ 154733 h 298437"/>
                <a:gd name="connsiteX19" fmla="*/ 252486 w 459975"/>
                <a:gd name="connsiteY19" fmla="*/ 158736 h 298437"/>
                <a:gd name="connsiteX20" fmla="*/ 245670 w 459975"/>
                <a:gd name="connsiteY20" fmla="*/ 161561 h 298437"/>
                <a:gd name="connsiteX21" fmla="*/ 224047 w 459975"/>
                <a:gd name="connsiteY21" fmla="*/ 171215 h 298437"/>
                <a:gd name="connsiteX22" fmla="*/ 218172 w 459975"/>
                <a:gd name="connsiteY22" fmla="*/ 173334 h 298437"/>
                <a:gd name="connsiteX23" fmla="*/ 204540 w 459975"/>
                <a:gd name="connsiteY23" fmla="*/ 181811 h 298437"/>
                <a:gd name="connsiteX24" fmla="*/ 200309 w 459975"/>
                <a:gd name="connsiteY24" fmla="*/ 186520 h 298437"/>
                <a:gd name="connsiteX25" fmla="*/ 181977 w 459975"/>
                <a:gd name="connsiteY25" fmla="*/ 201590 h 298437"/>
                <a:gd name="connsiteX26" fmla="*/ 176807 w 459975"/>
                <a:gd name="connsiteY26" fmla="*/ 204886 h 298437"/>
                <a:gd name="connsiteX27" fmla="*/ 172106 w 459975"/>
                <a:gd name="connsiteY27" fmla="*/ 212185 h 298437"/>
                <a:gd name="connsiteX28" fmla="*/ 170696 w 459975"/>
                <a:gd name="connsiteY28" fmla="*/ 217836 h 298437"/>
                <a:gd name="connsiteX29" fmla="*/ 170461 w 459975"/>
                <a:gd name="connsiteY29" fmla="*/ 231964 h 298437"/>
                <a:gd name="connsiteX30" fmla="*/ 171636 w 459975"/>
                <a:gd name="connsiteY30" fmla="*/ 237851 h 298437"/>
                <a:gd name="connsiteX31" fmla="*/ 165760 w 459975"/>
                <a:gd name="connsiteY31" fmla="*/ 265164 h 298437"/>
                <a:gd name="connsiteX32" fmla="*/ 162235 w 459975"/>
                <a:gd name="connsiteY32" fmla="*/ 270815 h 298437"/>
                <a:gd name="connsiteX33" fmla="*/ 138967 w 459975"/>
                <a:gd name="connsiteY33" fmla="*/ 288946 h 298437"/>
                <a:gd name="connsiteX34" fmla="*/ 134971 w 459975"/>
                <a:gd name="connsiteY34" fmla="*/ 288946 h 298437"/>
                <a:gd name="connsiteX35" fmla="*/ 119460 w 459975"/>
                <a:gd name="connsiteY35" fmla="*/ 292242 h 298437"/>
                <a:gd name="connsiteX36" fmla="*/ 116404 w 459975"/>
                <a:gd name="connsiteY36" fmla="*/ 292948 h 298437"/>
                <a:gd name="connsiteX37" fmla="*/ 83970 w 459975"/>
                <a:gd name="connsiteY37" fmla="*/ 294361 h 298437"/>
                <a:gd name="connsiteX38" fmla="*/ 85171 w 459975"/>
                <a:gd name="connsiteY38" fmla="*/ 293157 h 298437"/>
                <a:gd name="connsiteX39" fmla="*/ 75044 w 459975"/>
                <a:gd name="connsiteY39" fmla="*/ 282801 h 298437"/>
                <a:gd name="connsiteX40" fmla="*/ 68698 w 459975"/>
                <a:gd name="connsiteY40" fmla="*/ 280917 h 298437"/>
                <a:gd name="connsiteX41" fmla="*/ 25220 w 459975"/>
                <a:gd name="connsiteY41" fmla="*/ 254785 h 298437"/>
                <a:gd name="connsiteX42" fmla="*/ 21695 w 459975"/>
                <a:gd name="connsiteY42" fmla="*/ 250077 h 298437"/>
                <a:gd name="connsiteX43" fmla="*/ 10884 w 459975"/>
                <a:gd name="connsiteY43" fmla="*/ 198990 h 298437"/>
                <a:gd name="connsiteX44" fmla="*/ 11119 w 459975"/>
                <a:gd name="connsiteY44" fmla="*/ 191456 h 298437"/>
                <a:gd name="connsiteX45" fmla="*/ 23575 w 459975"/>
                <a:gd name="connsiteY45" fmla="*/ 140605 h 298437"/>
                <a:gd name="connsiteX46" fmla="*/ 27335 w 459975"/>
                <a:gd name="connsiteY46" fmla="*/ 135426 h 298437"/>
                <a:gd name="connsiteX47" fmla="*/ 56477 w 459975"/>
                <a:gd name="connsiteY47" fmla="*/ 103644 h 298437"/>
                <a:gd name="connsiteX48" fmla="*/ 60943 w 459975"/>
                <a:gd name="connsiteY48" fmla="*/ 99406 h 298437"/>
                <a:gd name="connsiteX49" fmla="*/ 103716 w 459975"/>
                <a:gd name="connsiteY49" fmla="*/ 77276 h 298437"/>
                <a:gd name="connsiteX50" fmla="*/ 110532 w 459975"/>
                <a:gd name="connsiteY50" fmla="*/ 73510 h 298437"/>
                <a:gd name="connsiteX51" fmla="*/ 154010 w 459975"/>
                <a:gd name="connsiteY51" fmla="*/ 53969 h 298437"/>
                <a:gd name="connsiteX52" fmla="*/ 160591 w 459975"/>
                <a:gd name="connsiteY52" fmla="*/ 52086 h 298437"/>
                <a:gd name="connsiteX53" fmla="*/ 203364 w 459975"/>
                <a:gd name="connsiteY53" fmla="*/ 43375 h 298437"/>
                <a:gd name="connsiteX54" fmla="*/ 209475 w 459975"/>
                <a:gd name="connsiteY54" fmla="*/ 42669 h 298437"/>
                <a:gd name="connsiteX55" fmla="*/ 238852 w 459975"/>
                <a:gd name="connsiteY55" fmla="*/ 37019 h 298437"/>
                <a:gd name="connsiteX56" fmla="*/ 244493 w 459975"/>
                <a:gd name="connsiteY56" fmla="*/ 35842 h 298437"/>
                <a:gd name="connsiteX57" fmla="*/ 275750 w 459975"/>
                <a:gd name="connsiteY57" fmla="*/ 30192 h 298437"/>
                <a:gd name="connsiteX58" fmla="*/ 281626 w 459975"/>
                <a:gd name="connsiteY58" fmla="*/ 29485 h 298437"/>
                <a:gd name="connsiteX59" fmla="*/ 314763 w 459975"/>
                <a:gd name="connsiteY59" fmla="*/ 26660 h 298437"/>
                <a:gd name="connsiteX60" fmla="*/ 320404 w 459975"/>
                <a:gd name="connsiteY60" fmla="*/ 26896 h 298437"/>
                <a:gd name="connsiteX61" fmla="*/ 349546 w 459975"/>
                <a:gd name="connsiteY61" fmla="*/ 28544 h 298437"/>
                <a:gd name="connsiteX62" fmla="*/ 350209 w 459975"/>
                <a:gd name="connsiteY62" fmla="*/ 28942 h 298437"/>
                <a:gd name="connsiteX63" fmla="*/ 352843 w 459975"/>
                <a:gd name="connsiteY63" fmla="*/ 28526 h 298437"/>
                <a:gd name="connsiteX64" fmla="*/ 371645 w 459975"/>
                <a:gd name="connsiteY64" fmla="*/ 24758 h 298437"/>
                <a:gd name="connsiteX65" fmla="*/ 376346 w 459975"/>
                <a:gd name="connsiteY65" fmla="*/ 23346 h 298437"/>
                <a:gd name="connsiteX66" fmla="*/ 400789 w 459975"/>
                <a:gd name="connsiteY66" fmla="*/ 14633 h 298437"/>
                <a:gd name="connsiteX67" fmla="*/ 405959 w 459975"/>
                <a:gd name="connsiteY67" fmla="*/ 12278 h 298437"/>
                <a:gd name="connsiteX68" fmla="*/ 432665 w 459975"/>
                <a:gd name="connsiteY68" fmla="*/ 505 h 2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59975" h="298437">
                  <a:moveTo>
                    <a:pt x="432665" y="505"/>
                  </a:moveTo>
                  <a:cubicBezTo>
                    <a:pt x="442624" y="2448"/>
                    <a:pt x="451438" y="9924"/>
                    <a:pt x="452495" y="21933"/>
                  </a:cubicBezTo>
                  <a:cubicBezTo>
                    <a:pt x="452495" y="23110"/>
                    <a:pt x="452965" y="24052"/>
                    <a:pt x="453670" y="24758"/>
                  </a:cubicBezTo>
                  <a:cubicBezTo>
                    <a:pt x="462601" y="34648"/>
                    <a:pt x="461896" y="49246"/>
                    <a:pt x="452495" y="58429"/>
                  </a:cubicBezTo>
                  <a:cubicBezTo>
                    <a:pt x="451320" y="59607"/>
                    <a:pt x="451085" y="61019"/>
                    <a:pt x="451320" y="62903"/>
                  </a:cubicBezTo>
                  <a:cubicBezTo>
                    <a:pt x="452965" y="72086"/>
                    <a:pt x="446149" y="80327"/>
                    <a:pt x="436983" y="81269"/>
                  </a:cubicBezTo>
                  <a:cubicBezTo>
                    <a:pt x="434398" y="81740"/>
                    <a:pt x="432753" y="83859"/>
                    <a:pt x="432753" y="86214"/>
                  </a:cubicBezTo>
                  <a:cubicBezTo>
                    <a:pt x="432753" y="97751"/>
                    <a:pt x="420061" y="105051"/>
                    <a:pt x="409955" y="100577"/>
                  </a:cubicBezTo>
                  <a:cubicBezTo>
                    <a:pt x="407134" y="99635"/>
                    <a:pt x="404314" y="101048"/>
                    <a:pt x="403374" y="103638"/>
                  </a:cubicBezTo>
                  <a:cubicBezTo>
                    <a:pt x="401024" y="111173"/>
                    <a:pt x="393033" y="116117"/>
                    <a:pt x="385042" y="114704"/>
                  </a:cubicBezTo>
                  <a:cubicBezTo>
                    <a:pt x="382456" y="114469"/>
                    <a:pt x="380341" y="115882"/>
                    <a:pt x="379401" y="118236"/>
                  </a:cubicBezTo>
                  <a:cubicBezTo>
                    <a:pt x="376581" y="127184"/>
                    <a:pt x="365534" y="131658"/>
                    <a:pt x="356838" y="127655"/>
                  </a:cubicBezTo>
                  <a:cubicBezTo>
                    <a:pt x="354488" y="126713"/>
                    <a:pt x="351668" y="127655"/>
                    <a:pt x="350493" y="130009"/>
                  </a:cubicBezTo>
                  <a:cubicBezTo>
                    <a:pt x="347202" y="136602"/>
                    <a:pt x="339681" y="139899"/>
                    <a:pt x="332630" y="138486"/>
                  </a:cubicBezTo>
                  <a:cubicBezTo>
                    <a:pt x="330515" y="138015"/>
                    <a:pt x="328165" y="139192"/>
                    <a:pt x="327225" y="141076"/>
                  </a:cubicBezTo>
                  <a:cubicBezTo>
                    <a:pt x="322994" y="149082"/>
                    <a:pt x="312888" y="152143"/>
                    <a:pt x="304897" y="147904"/>
                  </a:cubicBezTo>
                  <a:cubicBezTo>
                    <a:pt x="302782" y="146963"/>
                    <a:pt x="300432" y="147434"/>
                    <a:pt x="299021" y="149317"/>
                  </a:cubicBezTo>
                  <a:cubicBezTo>
                    <a:pt x="294086" y="155204"/>
                    <a:pt x="285390" y="157087"/>
                    <a:pt x="278809" y="153555"/>
                  </a:cubicBezTo>
                  <a:cubicBezTo>
                    <a:pt x="276694" y="152614"/>
                    <a:pt x="274343" y="153085"/>
                    <a:pt x="272698" y="154733"/>
                  </a:cubicBezTo>
                  <a:cubicBezTo>
                    <a:pt x="267763" y="160855"/>
                    <a:pt x="259302" y="162503"/>
                    <a:pt x="252486" y="158736"/>
                  </a:cubicBezTo>
                  <a:cubicBezTo>
                    <a:pt x="249900" y="157558"/>
                    <a:pt x="246845" y="158736"/>
                    <a:pt x="245670" y="161561"/>
                  </a:cubicBezTo>
                  <a:cubicBezTo>
                    <a:pt x="242850" y="170038"/>
                    <a:pt x="232743" y="174512"/>
                    <a:pt x="224047" y="171215"/>
                  </a:cubicBezTo>
                  <a:cubicBezTo>
                    <a:pt x="221697" y="170273"/>
                    <a:pt x="219112" y="171451"/>
                    <a:pt x="218172" y="173334"/>
                  </a:cubicBezTo>
                  <a:cubicBezTo>
                    <a:pt x="215351" y="178279"/>
                    <a:pt x="210181" y="181575"/>
                    <a:pt x="204540" y="181811"/>
                  </a:cubicBezTo>
                  <a:cubicBezTo>
                    <a:pt x="202190" y="182046"/>
                    <a:pt x="200309" y="184165"/>
                    <a:pt x="200309" y="186520"/>
                  </a:cubicBezTo>
                  <a:cubicBezTo>
                    <a:pt x="199839" y="195703"/>
                    <a:pt x="191143" y="202531"/>
                    <a:pt x="181977" y="201590"/>
                  </a:cubicBezTo>
                  <a:cubicBezTo>
                    <a:pt x="179862" y="201354"/>
                    <a:pt x="177512" y="202767"/>
                    <a:pt x="176807" y="204886"/>
                  </a:cubicBezTo>
                  <a:cubicBezTo>
                    <a:pt x="176101" y="207712"/>
                    <a:pt x="174221" y="210066"/>
                    <a:pt x="172106" y="212185"/>
                  </a:cubicBezTo>
                  <a:cubicBezTo>
                    <a:pt x="170226" y="213598"/>
                    <a:pt x="169756" y="215953"/>
                    <a:pt x="170696" y="217836"/>
                  </a:cubicBezTo>
                  <a:cubicBezTo>
                    <a:pt x="172811" y="222310"/>
                    <a:pt x="172576" y="227490"/>
                    <a:pt x="170461" y="231964"/>
                  </a:cubicBezTo>
                  <a:cubicBezTo>
                    <a:pt x="169521" y="233848"/>
                    <a:pt x="169756" y="236438"/>
                    <a:pt x="171636" y="237851"/>
                  </a:cubicBezTo>
                  <a:cubicBezTo>
                    <a:pt x="181037" y="245856"/>
                    <a:pt x="177512" y="261632"/>
                    <a:pt x="165760" y="265164"/>
                  </a:cubicBezTo>
                  <a:cubicBezTo>
                    <a:pt x="163410" y="265870"/>
                    <a:pt x="161765" y="268460"/>
                    <a:pt x="162235" y="270815"/>
                  </a:cubicBezTo>
                  <a:cubicBezTo>
                    <a:pt x="165525" y="283530"/>
                    <a:pt x="151423" y="295068"/>
                    <a:pt x="138967" y="288946"/>
                  </a:cubicBezTo>
                  <a:cubicBezTo>
                    <a:pt x="137557" y="288239"/>
                    <a:pt x="136382" y="288239"/>
                    <a:pt x="134971" y="288946"/>
                  </a:cubicBezTo>
                  <a:cubicBezTo>
                    <a:pt x="130036" y="291300"/>
                    <a:pt x="124865" y="292477"/>
                    <a:pt x="119460" y="292242"/>
                  </a:cubicBezTo>
                  <a:cubicBezTo>
                    <a:pt x="118284" y="292242"/>
                    <a:pt x="117344" y="292477"/>
                    <a:pt x="116404" y="292948"/>
                  </a:cubicBezTo>
                  <a:cubicBezTo>
                    <a:pt x="106533" y="300012"/>
                    <a:pt x="93841" y="300012"/>
                    <a:pt x="83970" y="294361"/>
                  </a:cubicBezTo>
                  <a:lnTo>
                    <a:pt x="85171" y="293157"/>
                  </a:lnTo>
                  <a:lnTo>
                    <a:pt x="75044" y="282801"/>
                  </a:lnTo>
                  <a:cubicBezTo>
                    <a:pt x="73869" y="280682"/>
                    <a:pt x="71049" y="279505"/>
                    <a:pt x="68698" y="280917"/>
                  </a:cubicBezTo>
                  <a:cubicBezTo>
                    <a:pt x="49427" y="290569"/>
                    <a:pt x="25220" y="276915"/>
                    <a:pt x="25220" y="254785"/>
                  </a:cubicBezTo>
                  <a:cubicBezTo>
                    <a:pt x="25220" y="252431"/>
                    <a:pt x="23810" y="250548"/>
                    <a:pt x="21695" y="250077"/>
                  </a:cubicBezTo>
                  <a:cubicBezTo>
                    <a:pt x="-1807" y="243720"/>
                    <a:pt x="-7448" y="213351"/>
                    <a:pt x="10884" y="198990"/>
                  </a:cubicBezTo>
                  <a:cubicBezTo>
                    <a:pt x="13469" y="197107"/>
                    <a:pt x="13469" y="193340"/>
                    <a:pt x="11119" y="191456"/>
                  </a:cubicBezTo>
                  <a:cubicBezTo>
                    <a:pt x="-6978" y="176625"/>
                    <a:pt x="-162" y="146020"/>
                    <a:pt x="23575" y="140605"/>
                  </a:cubicBezTo>
                  <a:cubicBezTo>
                    <a:pt x="25925" y="140134"/>
                    <a:pt x="27570" y="138015"/>
                    <a:pt x="27335" y="135426"/>
                  </a:cubicBezTo>
                  <a:cubicBezTo>
                    <a:pt x="25690" y="118711"/>
                    <a:pt x="39556" y="104350"/>
                    <a:pt x="56477" y="103644"/>
                  </a:cubicBezTo>
                  <a:cubicBezTo>
                    <a:pt x="58828" y="103644"/>
                    <a:pt x="60473" y="101996"/>
                    <a:pt x="60943" y="99406"/>
                  </a:cubicBezTo>
                  <a:cubicBezTo>
                    <a:pt x="63528" y="79631"/>
                    <a:pt x="86090" y="68801"/>
                    <a:pt x="103716" y="77276"/>
                  </a:cubicBezTo>
                  <a:cubicBezTo>
                    <a:pt x="106536" y="78453"/>
                    <a:pt x="109827" y="76805"/>
                    <a:pt x="110532" y="73510"/>
                  </a:cubicBezTo>
                  <a:cubicBezTo>
                    <a:pt x="114292" y="54440"/>
                    <a:pt x="136854" y="44788"/>
                    <a:pt x="154010" y="53969"/>
                  </a:cubicBezTo>
                  <a:cubicBezTo>
                    <a:pt x="156361" y="55147"/>
                    <a:pt x="159181" y="54205"/>
                    <a:pt x="160591" y="52086"/>
                  </a:cubicBezTo>
                  <a:cubicBezTo>
                    <a:pt x="169522" y="37490"/>
                    <a:pt x="189263" y="33723"/>
                    <a:pt x="203364" y="43375"/>
                  </a:cubicBezTo>
                  <a:cubicBezTo>
                    <a:pt x="205479" y="44788"/>
                    <a:pt x="208065" y="44553"/>
                    <a:pt x="209475" y="42669"/>
                  </a:cubicBezTo>
                  <a:cubicBezTo>
                    <a:pt x="216995" y="34900"/>
                    <a:pt x="228981" y="32311"/>
                    <a:pt x="238852" y="37019"/>
                  </a:cubicBezTo>
                  <a:cubicBezTo>
                    <a:pt x="240967" y="37961"/>
                    <a:pt x="243083" y="37490"/>
                    <a:pt x="244493" y="35842"/>
                  </a:cubicBezTo>
                  <a:cubicBezTo>
                    <a:pt x="252248" y="26896"/>
                    <a:pt x="265644" y="24777"/>
                    <a:pt x="275750" y="30192"/>
                  </a:cubicBezTo>
                  <a:cubicBezTo>
                    <a:pt x="277630" y="31133"/>
                    <a:pt x="279981" y="31133"/>
                    <a:pt x="281626" y="29485"/>
                  </a:cubicBezTo>
                  <a:cubicBezTo>
                    <a:pt x="290321" y="20304"/>
                    <a:pt x="304893" y="19362"/>
                    <a:pt x="314763" y="26660"/>
                  </a:cubicBezTo>
                  <a:cubicBezTo>
                    <a:pt x="316643" y="27837"/>
                    <a:pt x="318524" y="28073"/>
                    <a:pt x="320404" y="26896"/>
                  </a:cubicBezTo>
                  <a:cubicBezTo>
                    <a:pt x="329335" y="21246"/>
                    <a:pt x="341320" y="21952"/>
                    <a:pt x="349546" y="28544"/>
                  </a:cubicBezTo>
                  <a:lnTo>
                    <a:pt x="350209" y="28942"/>
                  </a:lnTo>
                  <a:lnTo>
                    <a:pt x="352843" y="28526"/>
                  </a:lnTo>
                  <a:cubicBezTo>
                    <a:pt x="358484" y="24994"/>
                    <a:pt x="365064" y="23581"/>
                    <a:pt x="371645" y="24758"/>
                  </a:cubicBezTo>
                  <a:cubicBezTo>
                    <a:pt x="373290" y="25229"/>
                    <a:pt x="375171" y="24758"/>
                    <a:pt x="376346" y="23346"/>
                  </a:cubicBezTo>
                  <a:cubicBezTo>
                    <a:pt x="382221" y="16046"/>
                    <a:pt x="391623" y="12985"/>
                    <a:pt x="400789" y="14633"/>
                  </a:cubicBezTo>
                  <a:cubicBezTo>
                    <a:pt x="402669" y="15104"/>
                    <a:pt x="404784" y="14162"/>
                    <a:pt x="405959" y="12278"/>
                  </a:cubicBezTo>
                  <a:cubicBezTo>
                    <a:pt x="411600" y="2154"/>
                    <a:pt x="422705" y="-1437"/>
                    <a:pt x="432665" y="5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3058"/>
              <a:endParaRPr lang="nl-NL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Tijdelijke aanduiding voor tekst 13">
            <a:extLst>
              <a:ext uri="{FF2B5EF4-FFF2-40B4-BE49-F238E27FC236}">
                <a16:creationId xmlns:a16="http://schemas.microsoft.com/office/drawing/2014/main" id="{35A01401-F377-481B-9E8E-CE755415D35C}"/>
              </a:ext>
            </a:extLst>
          </p:cNvPr>
          <p:cNvSpPr txBox="1">
            <a:spLocks/>
          </p:cNvSpPr>
          <p:nvPr/>
        </p:nvSpPr>
        <p:spPr bwMode="auto">
          <a:xfrm>
            <a:off x="-482238" y="4367723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0DED8"/>
              </a:buClr>
            </a:pPr>
            <a:r>
              <a:rPr lang="nl-NL" sz="750" i="1" dirty="0">
                <a:solidFill>
                  <a:srgbClr val="AEA79F"/>
                </a:solidFill>
              </a:rPr>
              <a:t>Naar: Holst JJ et al. Trends Mol </a:t>
            </a:r>
            <a:r>
              <a:rPr lang="nl-NL" sz="750" i="1" dirty="0" err="1">
                <a:solidFill>
                  <a:srgbClr val="AEA79F"/>
                </a:solidFill>
              </a:rPr>
              <a:t>Med</a:t>
            </a:r>
            <a:r>
              <a:rPr lang="nl-NL" sz="750" i="1" dirty="0">
                <a:solidFill>
                  <a:srgbClr val="AEA79F"/>
                </a:solidFill>
              </a:rPr>
              <a:t> 2008;14:161–168</a:t>
            </a:r>
            <a:br>
              <a:rPr lang="nl-NL" sz="750" i="1" dirty="0">
                <a:solidFill>
                  <a:srgbClr val="AEA79F"/>
                </a:solidFill>
              </a:rPr>
            </a:br>
            <a:r>
              <a:rPr lang="nl-NL" sz="750" i="1" dirty="0">
                <a:solidFill>
                  <a:srgbClr val="AEA79F"/>
                </a:solidFill>
              </a:rPr>
              <a:t>2. Flint A et al. Adv </a:t>
            </a:r>
            <a:r>
              <a:rPr lang="nl-NL" sz="750" i="1" dirty="0" err="1">
                <a:solidFill>
                  <a:srgbClr val="AEA79F"/>
                </a:solidFill>
              </a:rPr>
              <a:t>Ther</a:t>
            </a:r>
            <a:r>
              <a:rPr lang="nl-NL" sz="750" i="1" dirty="0">
                <a:solidFill>
                  <a:srgbClr val="AEA79F"/>
                </a:solidFill>
              </a:rPr>
              <a:t> 2011;28:213–226</a:t>
            </a:r>
          </a:p>
        </p:txBody>
      </p:sp>
    </p:spTree>
    <p:extLst>
      <p:ext uri="{BB962C8B-B14F-4D97-AF65-F5344CB8AC3E}">
        <p14:creationId xmlns:p14="http://schemas.microsoft.com/office/powerpoint/2010/main" val="24750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6" grpId="0" animBg="1"/>
      <p:bldP spid="43" grpId="0" animBg="1"/>
      <p:bldP spid="57" grpId="0"/>
      <p:bldP spid="58" grpId="0"/>
      <p:bldP spid="24" grpId="0" animBg="1"/>
      <p:bldP spid="59" grpId="0" animBg="1"/>
      <p:bldP spid="13" grpId="0"/>
      <p:bldP spid="14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30">
            <a:extLst>
              <a:ext uri="{FF2B5EF4-FFF2-40B4-BE49-F238E27FC236}">
                <a16:creationId xmlns:a16="http://schemas.microsoft.com/office/drawing/2014/main" id="{2EB5EF07-47E6-485C-9544-134B7D99DD78}"/>
              </a:ext>
            </a:extLst>
          </p:cNvPr>
          <p:cNvSpPr/>
          <p:nvPr/>
        </p:nvSpPr>
        <p:spPr>
          <a:xfrm>
            <a:off x="6159488" y="1485276"/>
            <a:ext cx="2699233" cy="20571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180000" bIns="107744" rtlCol="0" anchor="t"/>
          <a:lstStyle/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1400" b="1" dirty="0">
                <a:solidFill>
                  <a:schemeClr val="accent1"/>
                </a:solidFill>
              </a:rPr>
              <a:t>DPP-4 remmers</a:t>
            </a:r>
          </a:p>
          <a:p>
            <a:pPr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Orale toediening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Remt DPP-4 enzym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Fysiologische concentratie GLP-1</a:t>
            </a:r>
          </a:p>
          <a:p>
            <a:pPr defTabSz="912755"/>
            <a:endParaRPr lang="nl-NL" sz="1199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98" y="297363"/>
            <a:ext cx="7969847" cy="646112"/>
          </a:xfrm>
        </p:spPr>
        <p:txBody>
          <a:bodyPr/>
          <a:lstStyle/>
          <a:p>
            <a:r>
              <a:rPr lang="nl-NL" sz="2000" dirty="0"/>
              <a:t>Verschillen</a:t>
            </a:r>
            <a:br>
              <a:rPr lang="nl-NL" sz="2000" dirty="0"/>
            </a:br>
            <a:r>
              <a:rPr lang="nl-NL" sz="2000" dirty="0"/>
              <a:t>GLP-1 receptoragonisten</a:t>
            </a:r>
            <a:br>
              <a:rPr lang="nl-NL" sz="2000" dirty="0"/>
            </a:br>
            <a:r>
              <a:rPr lang="nl-NL" sz="2000" dirty="0"/>
              <a:t>en DPP-4 remmers</a:t>
            </a:r>
          </a:p>
        </p:txBody>
      </p:sp>
      <p:sp>
        <p:nvSpPr>
          <p:cNvPr id="3" name="Rechthoek: afgeronde hoeken 30">
            <a:extLst>
              <a:ext uri="{FF2B5EF4-FFF2-40B4-BE49-F238E27FC236}">
                <a16:creationId xmlns:a16="http://schemas.microsoft.com/office/drawing/2014/main" id="{2EB5EF07-47E6-485C-9544-134B7D99DD78}"/>
              </a:ext>
            </a:extLst>
          </p:cNvPr>
          <p:cNvSpPr/>
          <p:nvPr/>
        </p:nvSpPr>
        <p:spPr>
          <a:xfrm>
            <a:off x="275345" y="1464122"/>
            <a:ext cx="2727559" cy="20571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180000" bIns="107744" rtlCol="0" anchor="t"/>
          <a:lstStyle/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1400" b="1" dirty="0">
                <a:solidFill>
                  <a:schemeClr val="accent1"/>
                </a:solidFill>
              </a:rPr>
              <a:t>GLP-1 receptoragonisten</a:t>
            </a:r>
          </a:p>
          <a:p>
            <a:pPr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Subcutane injectie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Resistent tegen enzym DPP-4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Farmacologische concentratie GLP-1</a:t>
            </a:r>
            <a:endParaRPr lang="nl-NL" sz="1199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83514F2-CAAA-4F22-8C2D-AC48DC00AB1D}"/>
              </a:ext>
            </a:extLst>
          </p:cNvPr>
          <p:cNvGrpSpPr/>
          <p:nvPr/>
        </p:nvGrpSpPr>
        <p:grpSpPr>
          <a:xfrm>
            <a:off x="7429614" y="1255214"/>
            <a:ext cx="387161" cy="387312"/>
            <a:chOff x="2334379" y="1584064"/>
            <a:chExt cx="387161" cy="3873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216D018-1238-479F-A683-1BB3CC786277}"/>
                </a:ext>
              </a:extLst>
            </p:cNvPr>
            <p:cNvSpPr/>
            <p:nvPr/>
          </p:nvSpPr>
          <p:spPr>
            <a:xfrm>
              <a:off x="2334379" y="1584064"/>
              <a:ext cx="387161" cy="38731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3058"/>
              <a:endParaRPr lang="nl-N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71F2D0F9-638A-4D07-90F0-A61778B3D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3167" y="1676371"/>
              <a:ext cx="129584" cy="196596"/>
            </a:xfrm>
            <a:custGeom>
              <a:avLst/>
              <a:gdLst>
                <a:gd name="T0" fmla="*/ 161 w 202"/>
                <a:gd name="T1" fmla="*/ 67 h 322"/>
                <a:gd name="T2" fmla="*/ 172 w 202"/>
                <a:gd name="T3" fmla="*/ 0 h 322"/>
                <a:gd name="T4" fmla="*/ 31 w 202"/>
                <a:gd name="T5" fmla="*/ 67 h 322"/>
                <a:gd name="T6" fmla="*/ 41 w 202"/>
                <a:gd name="T7" fmla="*/ 76 h 322"/>
                <a:gd name="T8" fmla="*/ 12 w 202"/>
                <a:gd name="T9" fmla="*/ 93 h 322"/>
                <a:gd name="T10" fmla="*/ 0 w 202"/>
                <a:gd name="T11" fmla="*/ 125 h 322"/>
                <a:gd name="T12" fmla="*/ 4 w 202"/>
                <a:gd name="T13" fmla="*/ 292 h 322"/>
                <a:gd name="T14" fmla="*/ 31 w 202"/>
                <a:gd name="T15" fmla="*/ 318 h 322"/>
                <a:gd name="T16" fmla="*/ 152 w 202"/>
                <a:gd name="T17" fmla="*/ 322 h 322"/>
                <a:gd name="T18" fmla="*/ 188 w 202"/>
                <a:gd name="T19" fmla="*/ 308 h 322"/>
                <a:gd name="T20" fmla="*/ 202 w 202"/>
                <a:gd name="T21" fmla="*/ 274 h 322"/>
                <a:gd name="T22" fmla="*/ 199 w 202"/>
                <a:gd name="T23" fmla="*/ 108 h 322"/>
                <a:gd name="T24" fmla="*/ 177 w 202"/>
                <a:gd name="T25" fmla="*/ 83 h 322"/>
                <a:gd name="T26" fmla="*/ 152 w 202"/>
                <a:gd name="T27" fmla="*/ 292 h 322"/>
                <a:gd name="T28" fmla="*/ 44 w 202"/>
                <a:gd name="T29" fmla="*/ 291 h 322"/>
                <a:gd name="T30" fmla="*/ 34 w 202"/>
                <a:gd name="T31" fmla="*/ 284 h 322"/>
                <a:gd name="T32" fmla="*/ 32 w 202"/>
                <a:gd name="T33" fmla="*/ 274 h 322"/>
                <a:gd name="T34" fmla="*/ 32 w 202"/>
                <a:gd name="T35" fmla="*/ 119 h 322"/>
                <a:gd name="T36" fmla="*/ 38 w 202"/>
                <a:gd name="T37" fmla="*/ 110 h 322"/>
                <a:gd name="T38" fmla="*/ 50 w 202"/>
                <a:gd name="T39" fmla="*/ 108 h 322"/>
                <a:gd name="T40" fmla="*/ 72 w 202"/>
                <a:gd name="T41" fmla="*/ 67 h 322"/>
                <a:gd name="T42" fmla="*/ 130 w 202"/>
                <a:gd name="T43" fmla="*/ 108 h 322"/>
                <a:gd name="T44" fmla="*/ 159 w 202"/>
                <a:gd name="T45" fmla="*/ 108 h 322"/>
                <a:gd name="T46" fmla="*/ 167 w 202"/>
                <a:gd name="T47" fmla="*/ 114 h 322"/>
                <a:gd name="T48" fmla="*/ 171 w 202"/>
                <a:gd name="T49" fmla="*/ 125 h 322"/>
                <a:gd name="T50" fmla="*/ 70 w 202"/>
                <a:gd name="T51" fmla="*/ 138 h 322"/>
                <a:gd name="T52" fmla="*/ 171 w 202"/>
                <a:gd name="T53" fmla="*/ 261 h 322"/>
                <a:gd name="T54" fmla="*/ 169 w 202"/>
                <a:gd name="T55" fmla="*/ 279 h 322"/>
                <a:gd name="T56" fmla="*/ 163 w 202"/>
                <a:gd name="T57" fmla="*/ 288 h 322"/>
                <a:gd name="T58" fmla="*/ 152 w 202"/>
                <a:gd name="T59" fmla="*/ 292 h 322"/>
                <a:gd name="T60" fmla="*/ 96 w 202"/>
                <a:gd name="T61" fmla="*/ 189 h 322"/>
                <a:gd name="T62" fmla="*/ 121 w 202"/>
                <a:gd name="T63" fmla="*/ 164 h 322"/>
                <a:gd name="T64" fmla="*/ 142 w 202"/>
                <a:gd name="T65" fmla="*/ 189 h 322"/>
                <a:gd name="T66" fmla="*/ 167 w 202"/>
                <a:gd name="T67" fmla="*/ 210 h 322"/>
                <a:gd name="T68" fmla="*/ 142 w 202"/>
                <a:gd name="T69" fmla="*/ 235 h 322"/>
                <a:gd name="T70" fmla="*/ 121 w 202"/>
                <a:gd name="T71" fmla="*/ 21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322">
                  <a:moveTo>
                    <a:pt x="161" y="76"/>
                  </a:moveTo>
                  <a:lnTo>
                    <a:pt x="161" y="67"/>
                  </a:lnTo>
                  <a:lnTo>
                    <a:pt x="172" y="67"/>
                  </a:lnTo>
                  <a:lnTo>
                    <a:pt x="172" y="0"/>
                  </a:lnTo>
                  <a:lnTo>
                    <a:pt x="31" y="0"/>
                  </a:lnTo>
                  <a:lnTo>
                    <a:pt x="31" y="67"/>
                  </a:lnTo>
                  <a:lnTo>
                    <a:pt x="41" y="67"/>
                  </a:lnTo>
                  <a:lnTo>
                    <a:pt x="41" y="76"/>
                  </a:lnTo>
                  <a:lnTo>
                    <a:pt x="25" y="83"/>
                  </a:lnTo>
                  <a:lnTo>
                    <a:pt x="12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0" y="274"/>
                  </a:lnTo>
                  <a:lnTo>
                    <a:pt x="4" y="292"/>
                  </a:lnTo>
                  <a:lnTo>
                    <a:pt x="15" y="308"/>
                  </a:lnTo>
                  <a:lnTo>
                    <a:pt x="31" y="318"/>
                  </a:lnTo>
                  <a:lnTo>
                    <a:pt x="50" y="322"/>
                  </a:lnTo>
                  <a:lnTo>
                    <a:pt x="152" y="322"/>
                  </a:lnTo>
                  <a:lnTo>
                    <a:pt x="172" y="318"/>
                  </a:lnTo>
                  <a:lnTo>
                    <a:pt x="188" y="308"/>
                  </a:lnTo>
                  <a:lnTo>
                    <a:pt x="198" y="292"/>
                  </a:lnTo>
                  <a:lnTo>
                    <a:pt x="202" y="274"/>
                  </a:lnTo>
                  <a:lnTo>
                    <a:pt x="202" y="125"/>
                  </a:lnTo>
                  <a:lnTo>
                    <a:pt x="199" y="108"/>
                  </a:lnTo>
                  <a:lnTo>
                    <a:pt x="190" y="93"/>
                  </a:lnTo>
                  <a:lnTo>
                    <a:pt x="177" y="83"/>
                  </a:lnTo>
                  <a:lnTo>
                    <a:pt x="161" y="76"/>
                  </a:lnTo>
                  <a:close/>
                  <a:moveTo>
                    <a:pt x="152" y="292"/>
                  </a:moveTo>
                  <a:lnTo>
                    <a:pt x="50" y="292"/>
                  </a:lnTo>
                  <a:lnTo>
                    <a:pt x="44" y="291"/>
                  </a:lnTo>
                  <a:lnTo>
                    <a:pt x="38" y="288"/>
                  </a:lnTo>
                  <a:lnTo>
                    <a:pt x="34" y="284"/>
                  </a:lnTo>
                  <a:lnTo>
                    <a:pt x="32" y="279"/>
                  </a:lnTo>
                  <a:lnTo>
                    <a:pt x="32" y="274"/>
                  </a:lnTo>
                  <a:lnTo>
                    <a:pt x="32" y="125"/>
                  </a:lnTo>
                  <a:lnTo>
                    <a:pt x="32" y="119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72" y="108"/>
                  </a:lnTo>
                  <a:lnTo>
                    <a:pt x="72" y="67"/>
                  </a:lnTo>
                  <a:lnTo>
                    <a:pt x="130" y="67"/>
                  </a:lnTo>
                  <a:lnTo>
                    <a:pt x="130" y="108"/>
                  </a:lnTo>
                  <a:lnTo>
                    <a:pt x="152" y="108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71" y="125"/>
                  </a:lnTo>
                  <a:lnTo>
                    <a:pt x="171" y="138"/>
                  </a:lnTo>
                  <a:lnTo>
                    <a:pt x="70" y="138"/>
                  </a:lnTo>
                  <a:lnTo>
                    <a:pt x="70" y="261"/>
                  </a:lnTo>
                  <a:lnTo>
                    <a:pt x="171" y="261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7" y="284"/>
                  </a:lnTo>
                  <a:lnTo>
                    <a:pt x="163" y="288"/>
                  </a:lnTo>
                  <a:lnTo>
                    <a:pt x="159" y="291"/>
                  </a:lnTo>
                  <a:lnTo>
                    <a:pt x="152" y="292"/>
                  </a:lnTo>
                  <a:close/>
                  <a:moveTo>
                    <a:pt x="96" y="210"/>
                  </a:moveTo>
                  <a:lnTo>
                    <a:pt x="96" y="189"/>
                  </a:lnTo>
                  <a:lnTo>
                    <a:pt x="121" y="189"/>
                  </a:lnTo>
                  <a:lnTo>
                    <a:pt x="121" y="164"/>
                  </a:lnTo>
                  <a:lnTo>
                    <a:pt x="142" y="164"/>
                  </a:lnTo>
                  <a:lnTo>
                    <a:pt x="142" y="189"/>
                  </a:lnTo>
                  <a:lnTo>
                    <a:pt x="167" y="189"/>
                  </a:lnTo>
                  <a:lnTo>
                    <a:pt x="167" y="210"/>
                  </a:lnTo>
                  <a:lnTo>
                    <a:pt x="142" y="210"/>
                  </a:lnTo>
                  <a:lnTo>
                    <a:pt x="142" y="235"/>
                  </a:lnTo>
                  <a:lnTo>
                    <a:pt x="121" y="235"/>
                  </a:lnTo>
                  <a:lnTo>
                    <a:pt x="121" y="210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423" tIns="34196" rIns="68423" bIns="34196" numCol="1" anchor="t" anchorCtr="0" compatLnSpc="1">
              <a:prstTxWarp prst="textNoShape">
                <a:avLst/>
              </a:prstTxWarp>
            </a:bodyPr>
            <a:lstStyle/>
            <a:p>
              <a:pPr defTabSz="912449"/>
              <a:endParaRPr lang="nl-NL" sz="1799">
                <a:solidFill>
                  <a:srgbClr val="000000"/>
                </a:solidFill>
                <a:latin typeface="Verdana"/>
              </a:endParaRP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7CF128E-CB60-446C-A193-A70762D5C4DD}"/>
              </a:ext>
            </a:extLst>
          </p:cNvPr>
          <p:cNvGrpSpPr/>
          <p:nvPr/>
        </p:nvGrpSpPr>
        <p:grpSpPr>
          <a:xfrm>
            <a:off x="1445543" y="1246341"/>
            <a:ext cx="387161" cy="387312"/>
            <a:chOff x="6696391" y="1584064"/>
            <a:chExt cx="387161" cy="38731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0DF6D14-8C37-47D3-97C3-14CA730E75E2}"/>
                </a:ext>
              </a:extLst>
            </p:cNvPr>
            <p:cNvSpPr/>
            <p:nvPr/>
          </p:nvSpPr>
          <p:spPr>
            <a:xfrm>
              <a:off x="6696391" y="1584064"/>
              <a:ext cx="387161" cy="38731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3058"/>
              <a:endParaRPr lang="nl-NL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1814AC31-2ACB-46A9-B4AD-64E79CE885F9}"/>
                </a:ext>
              </a:extLst>
            </p:cNvPr>
            <p:cNvGrpSpPr/>
            <p:nvPr/>
          </p:nvGrpSpPr>
          <p:grpSpPr>
            <a:xfrm>
              <a:off x="6793711" y="1676371"/>
              <a:ext cx="192520" cy="196596"/>
              <a:chOff x="2168426" y="2631120"/>
              <a:chExt cx="298075" cy="289484"/>
            </a:xfrm>
            <a:solidFill>
              <a:schemeClr val="bg1">
                <a:lumMod val="95000"/>
              </a:schemeClr>
            </a:solidFill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09D919AC-53AE-4F32-AF1A-E01B12D11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7379" y="2670300"/>
                <a:ext cx="211046" cy="210041"/>
              </a:xfrm>
              <a:custGeom>
                <a:avLst/>
                <a:gdLst>
                  <a:gd name="T0" fmla="*/ 190 w 194"/>
                  <a:gd name="T1" fmla="*/ 63 h 193"/>
                  <a:gd name="T2" fmla="*/ 192 w 194"/>
                  <a:gd name="T3" fmla="*/ 60 h 193"/>
                  <a:gd name="T4" fmla="*/ 194 w 194"/>
                  <a:gd name="T5" fmla="*/ 56 h 193"/>
                  <a:gd name="T6" fmla="*/ 194 w 194"/>
                  <a:gd name="T7" fmla="*/ 53 h 193"/>
                  <a:gd name="T8" fmla="*/ 192 w 194"/>
                  <a:gd name="T9" fmla="*/ 49 h 193"/>
                  <a:gd name="T10" fmla="*/ 190 w 194"/>
                  <a:gd name="T11" fmla="*/ 47 h 193"/>
                  <a:gd name="T12" fmla="*/ 148 w 194"/>
                  <a:gd name="T13" fmla="*/ 4 h 193"/>
                  <a:gd name="T14" fmla="*/ 144 w 194"/>
                  <a:gd name="T15" fmla="*/ 1 h 193"/>
                  <a:gd name="T16" fmla="*/ 140 w 194"/>
                  <a:gd name="T17" fmla="*/ 0 h 193"/>
                  <a:gd name="T18" fmla="*/ 137 w 194"/>
                  <a:gd name="T19" fmla="*/ 0 h 193"/>
                  <a:gd name="T20" fmla="*/ 133 w 194"/>
                  <a:gd name="T21" fmla="*/ 1 h 193"/>
                  <a:gd name="T22" fmla="*/ 131 w 194"/>
                  <a:gd name="T23" fmla="*/ 2 h 193"/>
                  <a:gd name="T24" fmla="*/ 128 w 194"/>
                  <a:gd name="T25" fmla="*/ 6 h 193"/>
                  <a:gd name="T26" fmla="*/ 127 w 194"/>
                  <a:gd name="T27" fmla="*/ 10 h 193"/>
                  <a:gd name="T28" fmla="*/ 128 w 194"/>
                  <a:gd name="T29" fmla="*/ 14 h 193"/>
                  <a:gd name="T30" fmla="*/ 129 w 194"/>
                  <a:gd name="T31" fmla="*/ 18 h 193"/>
                  <a:gd name="T32" fmla="*/ 128 w 194"/>
                  <a:gd name="T33" fmla="*/ 19 h 193"/>
                  <a:gd name="T34" fmla="*/ 5 w 194"/>
                  <a:gd name="T35" fmla="*/ 142 h 193"/>
                  <a:gd name="T36" fmla="*/ 0 w 194"/>
                  <a:gd name="T37" fmla="*/ 152 h 193"/>
                  <a:gd name="T38" fmla="*/ 0 w 194"/>
                  <a:gd name="T39" fmla="*/ 163 h 193"/>
                  <a:gd name="T40" fmla="*/ 6 w 194"/>
                  <a:gd name="T41" fmla="*/ 174 h 193"/>
                  <a:gd name="T42" fmla="*/ 19 w 194"/>
                  <a:gd name="T43" fmla="*/ 187 h 193"/>
                  <a:gd name="T44" fmla="*/ 30 w 194"/>
                  <a:gd name="T45" fmla="*/ 193 h 193"/>
                  <a:gd name="T46" fmla="*/ 40 w 194"/>
                  <a:gd name="T47" fmla="*/ 193 h 193"/>
                  <a:gd name="T48" fmla="*/ 51 w 194"/>
                  <a:gd name="T49" fmla="*/ 188 h 193"/>
                  <a:gd name="T50" fmla="*/ 174 w 194"/>
                  <a:gd name="T51" fmla="*/ 65 h 193"/>
                  <a:gd name="T52" fmla="*/ 175 w 194"/>
                  <a:gd name="T53" fmla="*/ 64 h 193"/>
                  <a:gd name="T54" fmla="*/ 179 w 194"/>
                  <a:gd name="T55" fmla="*/ 65 h 193"/>
                  <a:gd name="T56" fmla="*/ 183 w 194"/>
                  <a:gd name="T57" fmla="*/ 66 h 193"/>
                  <a:gd name="T58" fmla="*/ 187 w 194"/>
                  <a:gd name="T59" fmla="*/ 65 h 193"/>
                  <a:gd name="T60" fmla="*/ 190 w 194"/>
                  <a:gd name="T61" fmla="*/ 63 h 193"/>
                  <a:gd name="T62" fmla="*/ 33 w 194"/>
                  <a:gd name="T63" fmla="*/ 158 h 193"/>
                  <a:gd name="T64" fmla="*/ 30 w 194"/>
                  <a:gd name="T65" fmla="*/ 161 h 193"/>
                  <a:gd name="T66" fmla="*/ 27 w 194"/>
                  <a:gd name="T67" fmla="*/ 161 h 193"/>
                  <a:gd name="T68" fmla="*/ 25 w 194"/>
                  <a:gd name="T69" fmla="*/ 161 h 193"/>
                  <a:gd name="T70" fmla="*/ 22 w 194"/>
                  <a:gd name="T71" fmla="*/ 158 h 193"/>
                  <a:gd name="T72" fmla="*/ 21 w 194"/>
                  <a:gd name="T73" fmla="*/ 155 h 193"/>
                  <a:gd name="T74" fmla="*/ 19 w 194"/>
                  <a:gd name="T75" fmla="*/ 153 h 193"/>
                  <a:gd name="T76" fmla="*/ 19 w 194"/>
                  <a:gd name="T77" fmla="*/ 150 h 193"/>
                  <a:gd name="T78" fmla="*/ 22 w 194"/>
                  <a:gd name="T79" fmla="*/ 148 h 193"/>
                  <a:gd name="T80" fmla="*/ 132 w 194"/>
                  <a:gd name="T81" fmla="*/ 38 h 193"/>
                  <a:gd name="T82" fmla="*/ 135 w 194"/>
                  <a:gd name="T83" fmla="*/ 35 h 193"/>
                  <a:gd name="T84" fmla="*/ 137 w 194"/>
                  <a:gd name="T85" fmla="*/ 35 h 193"/>
                  <a:gd name="T86" fmla="*/ 140 w 194"/>
                  <a:gd name="T87" fmla="*/ 36 h 193"/>
                  <a:gd name="T88" fmla="*/ 143 w 194"/>
                  <a:gd name="T89" fmla="*/ 38 h 193"/>
                  <a:gd name="T90" fmla="*/ 145 w 194"/>
                  <a:gd name="T91" fmla="*/ 40 h 193"/>
                  <a:gd name="T92" fmla="*/ 145 w 194"/>
                  <a:gd name="T93" fmla="*/ 43 h 193"/>
                  <a:gd name="T94" fmla="*/ 145 w 194"/>
                  <a:gd name="T95" fmla="*/ 46 h 193"/>
                  <a:gd name="T96" fmla="*/ 143 w 194"/>
                  <a:gd name="T97" fmla="*/ 48 h 193"/>
                  <a:gd name="T98" fmla="*/ 33 w 194"/>
                  <a:gd name="T99" fmla="*/ 15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93">
                    <a:moveTo>
                      <a:pt x="190" y="63"/>
                    </a:moveTo>
                    <a:lnTo>
                      <a:pt x="192" y="60"/>
                    </a:lnTo>
                    <a:lnTo>
                      <a:pt x="194" y="56"/>
                    </a:lnTo>
                    <a:lnTo>
                      <a:pt x="194" y="53"/>
                    </a:lnTo>
                    <a:lnTo>
                      <a:pt x="192" y="49"/>
                    </a:lnTo>
                    <a:lnTo>
                      <a:pt x="190" y="47"/>
                    </a:lnTo>
                    <a:lnTo>
                      <a:pt x="148" y="4"/>
                    </a:lnTo>
                    <a:lnTo>
                      <a:pt x="144" y="1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3" y="1"/>
                    </a:lnTo>
                    <a:lnTo>
                      <a:pt x="131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8" y="14"/>
                    </a:lnTo>
                    <a:lnTo>
                      <a:pt x="129" y="18"/>
                    </a:lnTo>
                    <a:lnTo>
                      <a:pt x="128" y="19"/>
                    </a:lnTo>
                    <a:lnTo>
                      <a:pt x="5" y="142"/>
                    </a:lnTo>
                    <a:lnTo>
                      <a:pt x="0" y="152"/>
                    </a:lnTo>
                    <a:lnTo>
                      <a:pt x="0" y="163"/>
                    </a:lnTo>
                    <a:lnTo>
                      <a:pt x="6" y="174"/>
                    </a:lnTo>
                    <a:lnTo>
                      <a:pt x="19" y="187"/>
                    </a:lnTo>
                    <a:lnTo>
                      <a:pt x="30" y="193"/>
                    </a:lnTo>
                    <a:lnTo>
                      <a:pt x="40" y="193"/>
                    </a:lnTo>
                    <a:lnTo>
                      <a:pt x="51" y="188"/>
                    </a:lnTo>
                    <a:lnTo>
                      <a:pt x="174" y="65"/>
                    </a:lnTo>
                    <a:lnTo>
                      <a:pt x="175" y="64"/>
                    </a:lnTo>
                    <a:lnTo>
                      <a:pt x="179" y="65"/>
                    </a:lnTo>
                    <a:lnTo>
                      <a:pt x="183" y="66"/>
                    </a:lnTo>
                    <a:lnTo>
                      <a:pt x="187" y="65"/>
                    </a:lnTo>
                    <a:lnTo>
                      <a:pt x="190" y="63"/>
                    </a:lnTo>
                    <a:close/>
                    <a:moveTo>
                      <a:pt x="33" y="158"/>
                    </a:moveTo>
                    <a:lnTo>
                      <a:pt x="30" y="161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2" y="158"/>
                    </a:lnTo>
                    <a:lnTo>
                      <a:pt x="21" y="155"/>
                    </a:lnTo>
                    <a:lnTo>
                      <a:pt x="19" y="153"/>
                    </a:lnTo>
                    <a:lnTo>
                      <a:pt x="19" y="150"/>
                    </a:lnTo>
                    <a:lnTo>
                      <a:pt x="22" y="148"/>
                    </a:lnTo>
                    <a:lnTo>
                      <a:pt x="132" y="38"/>
                    </a:lnTo>
                    <a:lnTo>
                      <a:pt x="135" y="35"/>
                    </a:lnTo>
                    <a:lnTo>
                      <a:pt x="137" y="35"/>
                    </a:lnTo>
                    <a:lnTo>
                      <a:pt x="140" y="36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5" y="43"/>
                    </a:lnTo>
                    <a:lnTo>
                      <a:pt x="145" y="46"/>
                    </a:lnTo>
                    <a:lnTo>
                      <a:pt x="143" y="48"/>
                    </a:lnTo>
                    <a:lnTo>
                      <a:pt x="33" y="15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E41EA99-C0F7-4669-8201-12310AB39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054" y="2631120"/>
                <a:ext cx="67447" cy="67474"/>
              </a:xfrm>
              <a:custGeom>
                <a:avLst/>
                <a:gdLst>
                  <a:gd name="T0" fmla="*/ 15 w 62"/>
                  <a:gd name="T1" fmla="*/ 20 h 62"/>
                  <a:gd name="T2" fmla="*/ 20 w 62"/>
                  <a:gd name="T3" fmla="*/ 25 h 62"/>
                  <a:gd name="T4" fmla="*/ 0 w 62"/>
                  <a:gd name="T5" fmla="*/ 46 h 62"/>
                  <a:gd name="T6" fmla="*/ 16 w 62"/>
                  <a:gd name="T7" fmla="*/ 62 h 62"/>
                  <a:gd name="T8" fmla="*/ 37 w 62"/>
                  <a:gd name="T9" fmla="*/ 42 h 62"/>
                  <a:gd name="T10" fmla="*/ 42 w 62"/>
                  <a:gd name="T11" fmla="*/ 47 h 62"/>
                  <a:gd name="T12" fmla="*/ 45 w 62"/>
                  <a:gd name="T13" fmla="*/ 50 h 62"/>
                  <a:gd name="T14" fmla="*/ 49 w 62"/>
                  <a:gd name="T15" fmla="*/ 51 h 62"/>
                  <a:gd name="T16" fmla="*/ 53 w 62"/>
                  <a:gd name="T17" fmla="*/ 51 h 62"/>
                  <a:gd name="T18" fmla="*/ 57 w 62"/>
                  <a:gd name="T19" fmla="*/ 50 h 62"/>
                  <a:gd name="T20" fmla="*/ 59 w 62"/>
                  <a:gd name="T21" fmla="*/ 47 h 62"/>
                  <a:gd name="T22" fmla="*/ 62 w 62"/>
                  <a:gd name="T23" fmla="*/ 45 h 62"/>
                  <a:gd name="T24" fmla="*/ 62 w 62"/>
                  <a:gd name="T25" fmla="*/ 41 h 62"/>
                  <a:gd name="T26" fmla="*/ 62 w 62"/>
                  <a:gd name="T27" fmla="*/ 37 h 62"/>
                  <a:gd name="T28" fmla="*/ 62 w 62"/>
                  <a:gd name="T29" fmla="*/ 33 h 62"/>
                  <a:gd name="T30" fmla="*/ 59 w 62"/>
                  <a:gd name="T31" fmla="*/ 30 h 62"/>
                  <a:gd name="T32" fmla="*/ 32 w 62"/>
                  <a:gd name="T33" fmla="*/ 3 h 62"/>
                  <a:gd name="T34" fmla="*/ 29 w 62"/>
                  <a:gd name="T35" fmla="*/ 0 h 62"/>
                  <a:gd name="T36" fmla="*/ 25 w 62"/>
                  <a:gd name="T37" fmla="*/ 0 h 62"/>
                  <a:gd name="T38" fmla="*/ 21 w 62"/>
                  <a:gd name="T39" fmla="*/ 0 h 62"/>
                  <a:gd name="T40" fmla="*/ 17 w 62"/>
                  <a:gd name="T41" fmla="*/ 0 h 62"/>
                  <a:gd name="T42" fmla="*/ 15 w 62"/>
                  <a:gd name="T43" fmla="*/ 3 h 62"/>
                  <a:gd name="T44" fmla="*/ 12 w 62"/>
                  <a:gd name="T45" fmla="*/ 6 h 62"/>
                  <a:gd name="T46" fmla="*/ 12 w 62"/>
                  <a:gd name="T47" fmla="*/ 10 h 62"/>
                  <a:gd name="T48" fmla="*/ 12 w 62"/>
                  <a:gd name="T49" fmla="*/ 13 h 62"/>
                  <a:gd name="T50" fmla="*/ 12 w 62"/>
                  <a:gd name="T51" fmla="*/ 17 h 62"/>
                  <a:gd name="T52" fmla="*/ 15 w 62"/>
                  <a:gd name="T53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62">
                    <a:moveTo>
                      <a:pt x="15" y="20"/>
                    </a:moveTo>
                    <a:lnTo>
                      <a:pt x="20" y="25"/>
                    </a:lnTo>
                    <a:lnTo>
                      <a:pt x="0" y="46"/>
                    </a:lnTo>
                    <a:lnTo>
                      <a:pt x="16" y="62"/>
                    </a:lnTo>
                    <a:lnTo>
                      <a:pt x="37" y="42"/>
                    </a:lnTo>
                    <a:lnTo>
                      <a:pt x="42" y="47"/>
                    </a:lnTo>
                    <a:lnTo>
                      <a:pt x="45" y="50"/>
                    </a:lnTo>
                    <a:lnTo>
                      <a:pt x="49" y="51"/>
                    </a:lnTo>
                    <a:lnTo>
                      <a:pt x="53" y="51"/>
                    </a:lnTo>
                    <a:lnTo>
                      <a:pt x="57" y="50"/>
                    </a:lnTo>
                    <a:lnTo>
                      <a:pt x="59" y="47"/>
                    </a:lnTo>
                    <a:lnTo>
                      <a:pt x="62" y="45"/>
                    </a:lnTo>
                    <a:lnTo>
                      <a:pt x="62" y="41"/>
                    </a:lnTo>
                    <a:lnTo>
                      <a:pt x="62" y="37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9C1CE81B-D878-42E0-9E19-82CB6F72F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426" y="2865101"/>
                <a:ext cx="64184" cy="55503"/>
              </a:xfrm>
              <a:custGeom>
                <a:avLst/>
                <a:gdLst>
                  <a:gd name="T0" fmla="*/ 58 w 59"/>
                  <a:gd name="T1" fmla="*/ 13 h 51"/>
                  <a:gd name="T2" fmla="*/ 46 w 59"/>
                  <a:gd name="T3" fmla="*/ 1 h 51"/>
                  <a:gd name="T4" fmla="*/ 44 w 59"/>
                  <a:gd name="T5" fmla="*/ 0 h 51"/>
                  <a:gd name="T6" fmla="*/ 41 w 59"/>
                  <a:gd name="T7" fmla="*/ 0 h 51"/>
                  <a:gd name="T8" fmla="*/ 38 w 59"/>
                  <a:gd name="T9" fmla="*/ 0 h 51"/>
                  <a:gd name="T10" fmla="*/ 37 w 59"/>
                  <a:gd name="T11" fmla="*/ 1 h 51"/>
                  <a:gd name="T12" fmla="*/ 36 w 59"/>
                  <a:gd name="T13" fmla="*/ 4 h 51"/>
                  <a:gd name="T14" fmla="*/ 34 w 59"/>
                  <a:gd name="T15" fmla="*/ 5 h 51"/>
                  <a:gd name="T16" fmla="*/ 36 w 59"/>
                  <a:gd name="T17" fmla="*/ 8 h 51"/>
                  <a:gd name="T18" fmla="*/ 37 w 59"/>
                  <a:gd name="T19" fmla="*/ 11 h 51"/>
                  <a:gd name="T20" fmla="*/ 38 w 59"/>
                  <a:gd name="T21" fmla="*/ 12 h 51"/>
                  <a:gd name="T22" fmla="*/ 0 w 59"/>
                  <a:gd name="T23" fmla="*/ 51 h 51"/>
                  <a:gd name="T24" fmla="*/ 17 w 59"/>
                  <a:gd name="T25" fmla="*/ 51 h 51"/>
                  <a:gd name="T26" fmla="*/ 47 w 59"/>
                  <a:gd name="T27" fmla="*/ 21 h 51"/>
                  <a:gd name="T28" fmla="*/ 49 w 59"/>
                  <a:gd name="T29" fmla="*/ 22 h 51"/>
                  <a:gd name="T30" fmla="*/ 51 w 59"/>
                  <a:gd name="T31" fmla="*/ 24 h 51"/>
                  <a:gd name="T32" fmla="*/ 53 w 59"/>
                  <a:gd name="T33" fmla="*/ 24 h 51"/>
                  <a:gd name="T34" fmla="*/ 55 w 59"/>
                  <a:gd name="T35" fmla="*/ 24 h 51"/>
                  <a:gd name="T36" fmla="*/ 58 w 59"/>
                  <a:gd name="T37" fmla="*/ 22 h 51"/>
                  <a:gd name="T38" fmla="*/ 59 w 59"/>
                  <a:gd name="T39" fmla="*/ 20 h 51"/>
                  <a:gd name="T40" fmla="*/ 59 w 59"/>
                  <a:gd name="T41" fmla="*/ 18 h 51"/>
                  <a:gd name="T42" fmla="*/ 59 w 59"/>
                  <a:gd name="T43" fmla="*/ 16 h 51"/>
                  <a:gd name="T44" fmla="*/ 58 w 59"/>
                  <a:gd name="T4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51">
                    <a:moveTo>
                      <a:pt x="58" y="13"/>
                    </a:move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1"/>
                    </a:lnTo>
                    <a:lnTo>
                      <a:pt x="36" y="4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7" y="21"/>
                    </a:lnTo>
                    <a:lnTo>
                      <a:pt x="49" y="22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8" y="22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58" y="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</p:grp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F2A062EA-8181-46C7-914E-5A5CC4B5EC6E}"/>
              </a:ext>
            </a:extLst>
          </p:cNvPr>
          <p:cNvSpPr/>
          <p:nvPr/>
        </p:nvSpPr>
        <p:spPr>
          <a:xfrm>
            <a:off x="905916" y="3828776"/>
            <a:ext cx="8240995" cy="138115"/>
          </a:xfrm>
          <a:prstGeom prst="roundRect">
            <a:avLst>
              <a:gd name="adj" fmla="val 7923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14" tIns="107814" rIns="107814" bIns="107814" rtlCol="0" anchor="ctr"/>
          <a:lstStyle/>
          <a:p>
            <a:pPr algn="ctr" defTabSz="913058">
              <a:lnSpc>
                <a:spcPct val="90000"/>
              </a:lnSpc>
            </a:pPr>
            <a:r>
              <a:rPr lang="nl-NL" sz="1400" b="1" dirty="0">
                <a:solidFill>
                  <a:schemeClr val="accent1"/>
                </a:solidFill>
              </a:rPr>
              <a:t>Resulteert in verschillen in:	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0730B6-3D64-421A-A810-0504C6895DCF}"/>
              </a:ext>
            </a:extLst>
          </p:cNvPr>
          <p:cNvSpPr/>
          <p:nvPr/>
        </p:nvSpPr>
        <p:spPr>
          <a:xfrm>
            <a:off x="439345" y="4100937"/>
            <a:ext cx="7966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200" b="1" dirty="0">
                <a:solidFill>
                  <a:schemeClr val="accent1"/>
                </a:solidFill>
              </a:rPr>
              <a:t>       HbA</a:t>
            </a:r>
            <a:r>
              <a:rPr lang="nl-NL" sz="1200" b="1" baseline="-25000" dirty="0">
                <a:solidFill>
                  <a:schemeClr val="accent1"/>
                </a:solidFill>
              </a:rPr>
              <a:t>1c</a:t>
            </a:r>
            <a:r>
              <a:rPr lang="nl-NL" sz="1200" b="1" dirty="0">
                <a:solidFill>
                  <a:schemeClr val="accent1"/>
                </a:solidFill>
              </a:rPr>
              <a:t>-daling	    Gewichtseffecten</a:t>
            </a:r>
            <a:endParaRPr lang="nl-NL" dirty="0">
              <a:solidFill>
                <a:schemeClr val="accent1"/>
              </a:solidFill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C36E0CD2-4393-4181-BDBF-ACD35A66C957}"/>
              </a:ext>
            </a:extLst>
          </p:cNvPr>
          <p:cNvCxnSpPr>
            <a:cxnSpLocks/>
          </p:cNvCxnSpPr>
          <p:nvPr/>
        </p:nvCxnSpPr>
        <p:spPr>
          <a:xfrm>
            <a:off x="2721540" y="4060697"/>
            <a:ext cx="3660599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545A0CE-9947-436C-84C7-F6186801525F}"/>
              </a:ext>
            </a:extLst>
          </p:cNvPr>
          <p:cNvSpPr txBox="1">
            <a:spLocks/>
          </p:cNvSpPr>
          <p:nvPr/>
        </p:nvSpPr>
        <p:spPr bwMode="auto">
          <a:xfrm>
            <a:off x="-425319" y="4383728"/>
            <a:ext cx="9140430" cy="1147537"/>
          </a:xfrm>
          <a:prstGeom prst="rect">
            <a:avLst/>
          </a:prstGeom>
          <a:noFill/>
          <a:ln>
            <a:noFill/>
          </a:ln>
        </p:spPr>
        <p:txBody>
          <a:bodyPr vert="horz" wrap="square" lIns="592638" tIns="323265" rIns="592638" bIns="323265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263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ED8"/>
              </a:buClr>
            </a:pPr>
            <a:r>
              <a:rPr lang="da-DK" sz="750" i="1" dirty="0">
                <a:solidFill>
                  <a:srgbClr val="AEA79F"/>
                </a:solidFill>
              </a:rPr>
              <a:t>Degn et al. Diabetes 2004 (53);1187-94 </a:t>
            </a:r>
            <a:br>
              <a:rPr lang="da-DK" sz="750" i="1" dirty="0">
                <a:solidFill>
                  <a:srgbClr val="AEA79F"/>
                </a:solidFill>
              </a:rPr>
            </a:br>
            <a:r>
              <a:rPr lang="da-DK" sz="750" i="1" dirty="0">
                <a:solidFill>
                  <a:srgbClr val="AEA79F"/>
                </a:solidFill>
              </a:rPr>
              <a:t>Mari et al. J Clin Endocinol Metab 2005 (90);4888-94</a:t>
            </a:r>
          </a:p>
        </p:txBody>
      </p:sp>
      <p:sp>
        <p:nvSpPr>
          <p:cNvPr id="30" name="Rechthoek: afgeronde hoeken 30">
            <a:extLst>
              <a:ext uri="{FF2B5EF4-FFF2-40B4-BE49-F238E27FC236}">
                <a16:creationId xmlns:a16="http://schemas.microsoft.com/office/drawing/2014/main" id="{C8E4C742-FB00-48D4-B9D9-740D5D317073}"/>
              </a:ext>
            </a:extLst>
          </p:cNvPr>
          <p:cNvSpPr/>
          <p:nvPr/>
        </p:nvSpPr>
        <p:spPr>
          <a:xfrm>
            <a:off x="3222383" y="1485276"/>
            <a:ext cx="2699233" cy="20536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180000" bIns="107744" rtlCol="0" anchor="t"/>
          <a:lstStyle/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1400" b="1" dirty="0">
                <a:solidFill>
                  <a:schemeClr val="accent1"/>
                </a:solidFill>
              </a:rPr>
              <a:t>GLP-1 receptoragonisten</a:t>
            </a:r>
          </a:p>
          <a:p>
            <a:pPr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Orale toediening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Resistent tegen enzym DPP-4 </a:t>
            </a:r>
          </a:p>
          <a:p>
            <a:pPr marL="171133" indent="-171133" defTabSz="91275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</a:rPr>
              <a:t>Farmacologische concentratie GLP-1</a:t>
            </a:r>
          </a:p>
          <a:p>
            <a:pPr defTabSz="912755"/>
            <a:endParaRPr lang="nl-NL" sz="1199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19" name="Groep 3">
            <a:extLst>
              <a:ext uri="{FF2B5EF4-FFF2-40B4-BE49-F238E27FC236}">
                <a16:creationId xmlns:a16="http://schemas.microsoft.com/office/drawing/2014/main" id="{D1C7BBE5-E02E-4A73-ABAD-F07783C0691A}"/>
              </a:ext>
            </a:extLst>
          </p:cNvPr>
          <p:cNvGrpSpPr/>
          <p:nvPr/>
        </p:nvGrpSpPr>
        <p:grpSpPr>
          <a:xfrm>
            <a:off x="4308521" y="1255214"/>
            <a:ext cx="387161" cy="387312"/>
            <a:chOff x="2334379" y="1584064"/>
            <a:chExt cx="387161" cy="387312"/>
          </a:xfrm>
        </p:grpSpPr>
        <p:sp>
          <p:nvSpPr>
            <p:cNvPr id="26" name="Rechthoek 17">
              <a:extLst>
                <a:ext uri="{FF2B5EF4-FFF2-40B4-BE49-F238E27FC236}">
                  <a16:creationId xmlns:a16="http://schemas.microsoft.com/office/drawing/2014/main" id="{2EB2BFAD-E582-4E72-BB3D-56B077300064}"/>
                </a:ext>
              </a:extLst>
            </p:cNvPr>
            <p:cNvSpPr/>
            <p:nvPr/>
          </p:nvSpPr>
          <p:spPr>
            <a:xfrm>
              <a:off x="2334379" y="1584064"/>
              <a:ext cx="387161" cy="38731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3058"/>
              <a:endParaRPr lang="nl-N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78527EAA-878F-46ED-BD0F-F511D7B16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3167" y="1676371"/>
              <a:ext cx="129584" cy="196596"/>
            </a:xfrm>
            <a:custGeom>
              <a:avLst/>
              <a:gdLst>
                <a:gd name="T0" fmla="*/ 161 w 202"/>
                <a:gd name="T1" fmla="*/ 67 h 322"/>
                <a:gd name="T2" fmla="*/ 172 w 202"/>
                <a:gd name="T3" fmla="*/ 0 h 322"/>
                <a:gd name="T4" fmla="*/ 31 w 202"/>
                <a:gd name="T5" fmla="*/ 67 h 322"/>
                <a:gd name="T6" fmla="*/ 41 w 202"/>
                <a:gd name="T7" fmla="*/ 76 h 322"/>
                <a:gd name="T8" fmla="*/ 12 w 202"/>
                <a:gd name="T9" fmla="*/ 93 h 322"/>
                <a:gd name="T10" fmla="*/ 0 w 202"/>
                <a:gd name="T11" fmla="*/ 125 h 322"/>
                <a:gd name="T12" fmla="*/ 4 w 202"/>
                <a:gd name="T13" fmla="*/ 292 h 322"/>
                <a:gd name="T14" fmla="*/ 31 w 202"/>
                <a:gd name="T15" fmla="*/ 318 h 322"/>
                <a:gd name="T16" fmla="*/ 152 w 202"/>
                <a:gd name="T17" fmla="*/ 322 h 322"/>
                <a:gd name="T18" fmla="*/ 188 w 202"/>
                <a:gd name="T19" fmla="*/ 308 h 322"/>
                <a:gd name="T20" fmla="*/ 202 w 202"/>
                <a:gd name="T21" fmla="*/ 274 h 322"/>
                <a:gd name="T22" fmla="*/ 199 w 202"/>
                <a:gd name="T23" fmla="*/ 108 h 322"/>
                <a:gd name="T24" fmla="*/ 177 w 202"/>
                <a:gd name="T25" fmla="*/ 83 h 322"/>
                <a:gd name="T26" fmla="*/ 152 w 202"/>
                <a:gd name="T27" fmla="*/ 292 h 322"/>
                <a:gd name="T28" fmla="*/ 44 w 202"/>
                <a:gd name="T29" fmla="*/ 291 h 322"/>
                <a:gd name="T30" fmla="*/ 34 w 202"/>
                <a:gd name="T31" fmla="*/ 284 h 322"/>
                <a:gd name="T32" fmla="*/ 32 w 202"/>
                <a:gd name="T33" fmla="*/ 274 h 322"/>
                <a:gd name="T34" fmla="*/ 32 w 202"/>
                <a:gd name="T35" fmla="*/ 119 h 322"/>
                <a:gd name="T36" fmla="*/ 38 w 202"/>
                <a:gd name="T37" fmla="*/ 110 h 322"/>
                <a:gd name="T38" fmla="*/ 50 w 202"/>
                <a:gd name="T39" fmla="*/ 108 h 322"/>
                <a:gd name="T40" fmla="*/ 72 w 202"/>
                <a:gd name="T41" fmla="*/ 67 h 322"/>
                <a:gd name="T42" fmla="*/ 130 w 202"/>
                <a:gd name="T43" fmla="*/ 108 h 322"/>
                <a:gd name="T44" fmla="*/ 159 w 202"/>
                <a:gd name="T45" fmla="*/ 108 h 322"/>
                <a:gd name="T46" fmla="*/ 167 w 202"/>
                <a:gd name="T47" fmla="*/ 114 h 322"/>
                <a:gd name="T48" fmla="*/ 171 w 202"/>
                <a:gd name="T49" fmla="*/ 125 h 322"/>
                <a:gd name="T50" fmla="*/ 70 w 202"/>
                <a:gd name="T51" fmla="*/ 138 h 322"/>
                <a:gd name="T52" fmla="*/ 171 w 202"/>
                <a:gd name="T53" fmla="*/ 261 h 322"/>
                <a:gd name="T54" fmla="*/ 169 w 202"/>
                <a:gd name="T55" fmla="*/ 279 h 322"/>
                <a:gd name="T56" fmla="*/ 163 w 202"/>
                <a:gd name="T57" fmla="*/ 288 h 322"/>
                <a:gd name="T58" fmla="*/ 152 w 202"/>
                <a:gd name="T59" fmla="*/ 292 h 322"/>
                <a:gd name="T60" fmla="*/ 96 w 202"/>
                <a:gd name="T61" fmla="*/ 189 h 322"/>
                <a:gd name="T62" fmla="*/ 121 w 202"/>
                <a:gd name="T63" fmla="*/ 164 h 322"/>
                <a:gd name="T64" fmla="*/ 142 w 202"/>
                <a:gd name="T65" fmla="*/ 189 h 322"/>
                <a:gd name="T66" fmla="*/ 167 w 202"/>
                <a:gd name="T67" fmla="*/ 210 h 322"/>
                <a:gd name="T68" fmla="*/ 142 w 202"/>
                <a:gd name="T69" fmla="*/ 235 h 322"/>
                <a:gd name="T70" fmla="*/ 121 w 202"/>
                <a:gd name="T71" fmla="*/ 21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322">
                  <a:moveTo>
                    <a:pt x="161" y="76"/>
                  </a:moveTo>
                  <a:lnTo>
                    <a:pt x="161" y="67"/>
                  </a:lnTo>
                  <a:lnTo>
                    <a:pt x="172" y="67"/>
                  </a:lnTo>
                  <a:lnTo>
                    <a:pt x="172" y="0"/>
                  </a:lnTo>
                  <a:lnTo>
                    <a:pt x="31" y="0"/>
                  </a:lnTo>
                  <a:lnTo>
                    <a:pt x="31" y="67"/>
                  </a:lnTo>
                  <a:lnTo>
                    <a:pt x="41" y="67"/>
                  </a:lnTo>
                  <a:lnTo>
                    <a:pt x="41" y="76"/>
                  </a:lnTo>
                  <a:lnTo>
                    <a:pt x="25" y="83"/>
                  </a:lnTo>
                  <a:lnTo>
                    <a:pt x="12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0" y="274"/>
                  </a:lnTo>
                  <a:lnTo>
                    <a:pt x="4" y="292"/>
                  </a:lnTo>
                  <a:lnTo>
                    <a:pt x="15" y="308"/>
                  </a:lnTo>
                  <a:lnTo>
                    <a:pt x="31" y="318"/>
                  </a:lnTo>
                  <a:lnTo>
                    <a:pt x="50" y="322"/>
                  </a:lnTo>
                  <a:lnTo>
                    <a:pt x="152" y="322"/>
                  </a:lnTo>
                  <a:lnTo>
                    <a:pt x="172" y="318"/>
                  </a:lnTo>
                  <a:lnTo>
                    <a:pt x="188" y="308"/>
                  </a:lnTo>
                  <a:lnTo>
                    <a:pt x="198" y="292"/>
                  </a:lnTo>
                  <a:lnTo>
                    <a:pt x="202" y="274"/>
                  </a:lnTo>
                  <a:lnTo>
                    <a:pt x="202" y="125"/>
                  </a:lnTo>
                  <a:lnTo>
                    <a:pt x="199" y="108"/>
                  </a:lnTo>
                  <a:lnTo>
                    <a:pt x="190" y="93"/>
                  </a:lnTo>
                  <a:lnTo>
                    <a:pt x="177" y="83"/>
                  </a:lnTo>
                  <a:lnTo>
                    <a:pt x="161" y="76"/>
                  </a:lnTo>
                  <a:close/>
                  <a:moveTo>
                    <a:pt x="152" y="292"/>
                  </a:moveTo>
                  <a:lnTo>
                    <a:pt x="50" y="292"/>
                  </a:lnTo>
                  <a:lnTo>
                    <a:pt x="44" y="291"/>
                  </a:lnTo>
                  <a:lnTo>
                    <a:pt x="38" y="288"/>
                  </a:lnTo>
                  <a:lnTo>
                    <a:pt x="34" y="284"/>
                  </a:lnTo>
                  <a:lnTo>
                    <a:pt x="32" y="279"/>
                  </a:lnTo>
                  <a:lnTo>
                    <a:pt x="32" y="274"/>
                  </a:lnTo>
                  <a:lnTo>
                    <a:pt x="32" y="125"/>
                  </a:lnTo>
                  <a:lnTo>
                    <a:pt x="32" y="119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72" y="108"/>
                  </a:lnTo>
                  <a:lnTo>
                    <a:pt x="72" y="67"/>
                  </a:lnTo>
                  <a:lnTo>
                    <a:pt x="130" y="67"/>
                  </a:lnTo>
                  <a:lnTo>
                    <a:pt x="130" y="108"/>
                  </a:lnTo>
                  <a:lnTo>
                    <a:pt x="152" y="108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71" y="125"/>
                  </a:lnTo>
                  <a:lnTo>
                    <a:pt x="171" y="138"/>
                  </a:lnTo>
                  <a:lnTo>
                    <a:pt x="70" y="138"/>
                  </a:lnTo>
                  <a:lnTo>
                    <a:pt x="70" y="261"/>
                  </a:lnTo>
                  <a:lnTo>
                    <a:pt x="171" y="261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7" y="284"/>
                  </a:lnTo>
                  <a:lnTo>
                    <a:pt x="163" y="288"/>
                  </a:lnTo>
                  <a:lnTo>
                    <a:pt x="159" y="291"/>
                  </a:lnTo>
                  <a:lnTo>
                    <a:pt x="152" y="292"/>
                  </a:lnTo>
                  <a:close/>
                  <a:moveTo>
                    <a:pt x="96" y="210"/>
                  </a:moveTo>
                  <a:lnTo>
                    <a:pt x="96" y="189"/>
                  </a:lnTo>
                  <a:lnTo>
                    <a:pt x="121" y="189"/>
                  </a:lnTo>
                  <a:lnTo>
                    <a:pt x="121" y="164"/>
                  </a:lnTo>
                  <a:lnTo>
                    <a:pt x="142" y="164"/>
                  </a:lnTo>
                  <a:lnTo>
                    <a:pt x="142" y="189"/>
                  </a:lnTo>
                  <a:lnTo>
                    <a:pt x="167" y="189"/>
                  </a:lnTo>
                  <a:lnTo>
                    <a:pt x="167" y="210"/>
                  </a:lnTo>
                  <a:lnTo>
                    <a:pt x="142" y="210"/>
                  </a:lnTo>
                  <a:lnTo>
                    <a:pt x="142" y="235"/>
                  </a:lnTo>
                  <a:lnTo>
                    <a:pt x="121" y="235"/>
                  </a:lnTo>
                  <a:lnTo>
                    <a:pt x="121" y="210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423" tIns="34196" rIns="68423" bIns="34196" numCol="1" anchor="t" anchorCtr="0" compatLnSpc="1">
              <a:prstTxWarp prst="textNoShape">
                <a:avLst/>
              </a:prstTxWarp>
            </a:bodyPr>
            <a:lstStyle/>
            <a:p>
              <a:pPr defTabSz="912449"/>
              <a:endParaRPr lang="nl-NL" sz="1799">
                <a:solidFill>
                  <a:srgbClr val="000000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386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3170"/>
          <a:stretch>
            <a:fillRect/>
          </a:stretch>
        </p:blipFill>
        <p:spPr>
          <a:xfrm>
            <a:off x="4860502" y="14"/>
            <a:ext cx="4283527" cy="5478766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BBBD67-2AC5-40FD-B808-13A1F6A6E734}"/>
              </a:ext>
            </a:extLst>
          </p:cNvPr>
          <p:cNvSpPr/>
          <p:nvPr/>
        </p:nvSpPr>
        <p:spPr>
          <a:xfrm>
            <a:off x="3840480" y="0"/>
            <a:ext cx="1020022" cy="5152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en-US" sz="2400" dirty="0"/>
              <a:t>De </a:t>
            </a:r>
            <a:r>
              <a:rPr lang="en-US" sz="2400" dirty="0" err="1"/>
              <a:t>behandeling</a:t>
            </a:r>
            <a:r>
              <a:rPr lang="en-US" sz="2400" dirty="0"/>
              <a:t> van d</a:t>
            </a:r>
            <a:r>
              <a:rPr lang="nl-NL" sz="2400" dirty="0" err="1"/>
              <a:t>iabetes</a:t>
            </a:r>
            <a:r>
              <a:rPr lang="nl-NL" sz="2400" dirty="0"/>
              <a:t> type 2</a:t>
            </a:r>
            <a:br>
              <a:rPr lang="nl-NL" sz="2400" dirty="0"/>
            </a:br>
            <a:r>
              <a:rPr lang="nl-NL" sz="2000" dirty="0"/>
              <a:t> </a:t>
            </a:r>
            <a:endParaRPr lang="en-GB" sz="2000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/>
              <a:t>NHG </a:t>
            </a:r>
            <a:r>
              <a:rPr lang="en-US" sz="1400" dirty="0" err="1"/>
              <a:t>standaard</a:t>
            </a:r>
            <a:r>
              <a:rPr lang="en-US" sz="1400" dirty="0"/>
              <a:t> 2018</a:t>
            </a: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/>
              <a:t>Incretine-therapie</a:t>
            </a:r>
            <a:r>
              <a:rPr lang="en-US" sz="1400" dirty="0"/>
              <a:t> – de </a:t>
            </a:r>
            <a:r>
              <a:rPr lang="en-US" sz="1400" dirty="0" err="1"/>
              <a:t>theorie</a:t>
            </a:r>
            <a:endParaRPr lang="en-US" sz="1400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/>
              <a:t>Incretine-therapie</a:t>
            </a:r>
            <a:r>
              <a:rPr lang="en-US" sz="1400" dirty="0"/>
              <a:t> – de </a:t>
            </a:r>
            <a:r>
              <a:rPr lang="en-US" sz="1400" dirty="0" err="1"/>
              <a:t>praktijk</a:t>
            </a:r>
            <a:endParaRPr lang="en-US" sz="1400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/>
              <a:t>Casus</a:t>
            </a:r>
          </a:p>
          <a:p>
            <a:pPr lvl="0"/>
            <a:endParaRPr lang="en-US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D7E7A8-F474-4C2B-8FB9-32B17B30ECC2}"/>
              </a:ext>
            </a:extLst>
          </p:cNvPr>
          <p:cNvSpPr/>
          <p:nvPr/>
        </p:nvSpPr>
        <p:spPr>
          <a:xfrm>
            <a:off x="0" y="2319338"/>
            <a:ext cx="1020022" cy="282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1FBA04-047D-420E-A09C-6D994C7E6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14C5F4-B889-4F2E-B525-05BBF5CDB07A}"/>
              </a:ext>
            </a:extLst>
          </p:cNvPr>
          <p:cNvSpPr/>
          <p:nvPr/>
        </p:nvSpPr>
        <p:spPr>
          <a:xfrm>
            <a:off x="587109" y="2413022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1</a:t>
            </a:r>
            <a:endParaRPr lang="nl-NL" sz="1000" b="1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21793B5-9BEE-465D-924A-407AED0FAA7B}"/>
              </a:ext>
            </a:extLst>
          </p:cNvPr>
          <p:cNvSpPr/>
          <p:nvPr/>
        </p:nvSpPr>
        <p:spPr>
          <a:xfrm>
            <a:off x="587109" y="2915779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2</a:t>
            </a:r>
            <a:endParaRPr lang="nl-NL" sz="1000" b="1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9F3B94-1AB3-45B0-AE38-418B7C185AEC}"/>
              </a:ext>
            </a:extLst>
          </p:cNvPr>
          <p:cNvSpPr/>
          <p:nvPr/>
        </p:nvSpPr>
        <p:spPr>
          <a:xfrm>
            <a:off x="587109" y="3418536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3</a:t>
            </a:r>
            <a:endParaRPr lang="nl-NL" sz="1000" b="1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C9B5F7-7004-43B0-9A42-E667A82493A6}"/>
              </a:ext>
            </a:extLst>
          </p:cNvPr>
          <p:cNvSpPr/>
          <p:nvPr/>
        </p:nvSpPr>
        <p:spPr>
          <a:xfrm>
            <a:off x="587108" y="3921294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4</a:t>
            </a:r>
            <a:endParaRPr lang="nl-NL" sz="1000" b="1" dirty="0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D29D8542-6ECD-42D4-8D8B-70C8A01718F6}"/>
              </a:ext>
            </a:extLst>
          </p:cNvPr>
          <p:cNvSpPr txBox="1">
            <a:spLocks/>
          </p:cNvSpPr>
          <p:nvPr/>
        </p:nvSpPr>
        <p:spPr bwMode="auto">
          <a:xfrm>
            <a:off x="595410" y="659215"/>
            <a:ext cx="3688089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1" kern="1200" spc="-22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5pPr>
            <a:lvl6pPr marL="341624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6pPr>
            <a:lvl7pPr marL="683305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7pPr>
            <a:lvl8pPr marL="102492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8pPr>
            <a:lvl9pPr marL="1366588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dirty="0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44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486000"/>
            <a:ext cx="8172000" cy="972000"/>
          </a:xfrm>
        </p:spPr>
        <p:txBody>
          <a:bodyPr/>
          <a:lstStyle/>
          <a:p>
            <a:r>
              <a:rPr lang="nl-NL" sz="2000" dirty="0"/>
              <a:t>Overzicht DPP-4 remmers en </a:t>
            </a:r>
            <a:r>
              <a:rPr lang="en-GB" sz="2000" dirty="0"/>
              <a:t>GLP-1 </a:t>
            </a:r>
            <a:r>
              <a:rPr lang="en-GB" sz="2000" dirty="0" err="1"/>
              <a:t>receptoragonisten</a:t>
            </a:r>
            <a:endParaRPr lang="nl-NL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6A9B0-DD55-4796-ADCC-F1CAD99E2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0" y="4829492"/>
            <a:ext cx="8069383" cy="243000"/>
          </a:xfrm>
        </p:spPr>
        <p:txBody>
          <a:bodyPr/>
          <a:lstStyle/>
          <a:p>
            <a:r>
              <a:rPr lang="nl-NL" sz="750" dirty="0">
                <a:solidFill>
                  <a:srgbClr val="AEA79F"/>
                </a:solidFill>
              </a:rPr>
              <a:t>Protocollaire diabeteszorg, editie 2018/2019 S.T. Houweling et al</a:t>
            </a:r>
            <a:br>
              <a:rPr lang="nl-NL" sz="750" dirty="0">
                <a:solidFill>
                  <a:srgbClr val="AEA79F"/>
                </a:solidFill>
              </a:rPr>
            </a:b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Trajenta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Onglyza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Januvia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Galvus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Rybelsus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en-US" sz="750" baseline="30000" dirty="0">
                <a:solidFill>
                  <a:srgbClr val="AEA79F"/>
                </a:solidFill>
              </a:rPr>
              <a:t> 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Trulicity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 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Victoza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Byetta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Lyxumia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Bydureon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r>
              <a:rPr lang="nl-NL" sz="750" dirty="0">
                <a:solidFill>
                  <a:srgbClr val="AEA79F"/>
                </a:solidFill>
              </a:rPr>
              <a:t>, </a:t>
            </a:r>
            <a:r>
              <a:rPr lang="nl-NL" sz="750" dirty="0" err="1">
                <a:solidFill>
                  <a:srgbClr val="AEA79F"/>
                </a:solidFill>
              </a:rPr>
              <a:t>SmPc</a:t>
            </a:r>
            <a:r>
              <a:rPr lang="nl-NL" sz="750" dirty="0">
                <a:solidFill>
                  <a:srgbClr val="AEA79F"/>
                </a:solidFill>
              </a:rPr>
              <a:t> </a:t>
            </a:r>
            <a:r>
              <a:rPr lang="nl-NL" sz="750" dirty="0" err="1">
                <a:solidFill>
                  <a:srgbClr val="AEA79F"/>
                </a:solidFill>
              </a:rPr>
              <a:t>Ozempic</a:t>
            </a:r>
            <a:r>
              <a:rPr lang="nl-NL" sz="750" baseline="30000" dirty="0">
                <a:solidFill>
                  <a:srgbClr val="AEA79F"/>
                </a:solidFill>
              </a:rPr>
              <a:t>®</a:t>
            </a:r>
            <a:endParaRPr lang="en-GB" sz="750" baseline="30000" dirty="0">
              <a:solidFill>
                <a:srgbClr val="AEA79F"/>
              </a:solidFill>
            </a:endParaRPr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2EB5EF07-47E6-485C-9544-134B7D99DD78}"/>
              </a:ext>
            </a:extLst>
          </p:cNvPr>
          <p:cNvSpPr/>
          <p:nvPr/>
        </p:nvSpPr>
        <p:spPr>
          <a:xfrm>
            <a:off x="1727225" y="1085206"/>
            <a:ext cx="1101697" cy="9214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Linagliptine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Trajenta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1x per dag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D91D16B9-6AEC-41CA-9789-AE53A85CFCB5}"/>
              </a:ext>
            </a:extLst>
          </p:cNvPr>
          <p:cNvSpPr/>
          <p:nvPr/>
        </p:nvSpPr>
        <p:spPr>
          <a:xfrm>
            <a:off x="2907366" y="1085206"/>
            <a:ext cx="1103341" cy="9214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Saxagliptine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Onglyza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1x per dag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9CA48211-A673-49A7-9C3A-7591DCD7FFB9}"/>
              </a:ext>
            </a:extLst>
          </p:cNvPr>
          <p:cNvSpPr/>
          <p:nvPr/>
        </p:nvSpPr>
        <p:spPr>
          <a:xfrm>
            <a:off x="4094570" y="1086049"/>
            <a:ext cx="1100832" cy="92201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Sitagliptine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Januvia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1x per dag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91BA68CF-7AA1-4163-973B-72EA6526B72D}"/>
              </a:ext>
            </a:extLst>
          </p:cNvPr>
          <p:cNvSpPr/>
          <p:nvPr/>
        </p:nvSpPr>
        <p:spPr>
          <a:xfrm>
            <a:off x="5281774" y="1085206"/>
            <a:ext cx="1100832" cy="92201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Vildagliptine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Galvus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1-2 x per dag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1797" y="-1127"/>
            <a:ext cx="9146540" cy="5143623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48B8421A-4056-4CB0-8581-A673F88DC54F}"/>
                </a:ext>
              </a:extLst>
            </p:cNvPr>
            <p:cNvSpPr/>
            <p:nvPr/>
          </p:nvSpPr>
          <p:spPr>
            <a:xfrm>
              <a:off x="0" y="2227531"/>
              <a:ext cx="12196763" cy="144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D26960EE-8671-4721-90BA-C8751CDE0A36}"/>
                </a:ext>
              </a:extLst>
            </p:cNvPr>
            <p:cNvSpPr/>
            <p:nvPr/>
          </p:nvSpPr>
          <p:spPr>
            <a:xfrm>
              <a:off x="4043513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E7766D66-03E1-4F01-8BC8-CD05B1188AB2}"/>
                </a:ext>
              </a:extLst>
            </p:cNvPr>
            <p:cNvSpPr/>
            <p:nvPr/>
          </p:nvSpPr>
          <p:spPr>
            <a:xfrm>
              <a:off x="7730641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63D648-7268-4E17-AD8E-D2512AB3AF3C}"/>
                </a:ext>
              </a:extLst>
            </p:cNvPr>
            <p:cNvSpPr/>
            <p:nvPr/>
          </p:nvSpPr>
          <p:spPr>
            <a:xfrm>
              <a:off x="5887077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18610D6-0EF1-4A03-8E68-1D955539DEF5}"/>
                </a:ext>
              </a:extLst>
            </p:cNvPr>
            <p:cNvSpPr/>
            <p:nvPr/>
          </p:nvSpPr>
          <p:spPr>
            <a:xfrm>
              <a:off x="0" y="3041415"/>
              <a:ext cx="12196763" cy="360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6C9ACD8-89C7-4F74-B979-39CA745680D0}"/>
                </a:ext>
              </a:extLst>
            </p:cNvPr>
            <p:cNvSpPr/>
            <p:nvPr/>
          </p:nvSpPr>
          <p:spPr>
            <a:xfrm>
              <a:off x="2199949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293CC9B9-9DF4-484B-80C2-B3F78AFE746C}"/>
                </a:ext>
              </a:extLst>
            </p:cNvPr>
            <p:cNvSpPr/>
            <p:nvPr/>
          </p:nvSpPr>
          <p:spPr>
            <a:xfrm>
              <a:off x="9574205" y="-2842"/>
              <a:ext cx="360000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3259A36F-28E5-427F-8C9E-4FFB4F57070B}"/>
                </a:ext>
              </a:extLst>
            </p:cNvPr>
            <p:cNvSpPr/>
            <p:nvPr/>
          </p:nvSpPr>
          <p:spPr>
            <a:xfrm>
              <a:off x="0" y="4636783"/>
              <a:ext cx="12196763" cy="216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19"/>
              <a:endParaRPr lang="nl-NL" sz="2399" dirty="0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45" name="Freeform 62">
            <a:extLst>
              <a:ext uri="{FF2B5EF4-FFF2-40B4-BE49-F238E27FC236}">
                <a16:creationId xmlns:a16="http://schemas.microsoft.com/office/drawing/2014/main" id="{71F2D0F9-638A-4D07-90F0-A61778B3D326}"/>
              </a:ext>
            </a:extLst>
          </p:cNvPr>
          <p:cNvSpPr>
            <a:spLocks noEditPoints="1"/>
          </p:cNvSpPr>
          <p:nvPr/>
        </p:nvSpPr>
        <p:spPr bwMode="auto">
          <a:xfrm>
            <a:off x="2216402" y="1169670"/>
            <a:ext cx="137781" cy="249676"/>
          </a:xfrm>
          <a:custGeom>
            <a:avLst/>
            <a:gdLst>
              <a:gd name="T0" fmla="*/ 161 w 202"/>
              <a:gd name="T1" fmla="*/ 67 h 322"/>
              <a:gd name="T2" fmla="*/ 172 w 202"/>
              <a:gd name="T3" fmla="*/ 0 h 322"/>
              <a:gd name="T4" fmla="*/ 31 w 202"/>
              <a:gd name="T5" fmla="*/ 67 h 322"/>
              <a:gd name="T6" fmla="*/ 41 w 202"/>
              <a:gd name="T7" fmla="*/ 76 h 322"/>
              <a:gd name="T8" fmla="*/ 12 w 202"/>
              <a:gd name="T9" fmla="*/ 93 h 322"/>
              <a:gd name="T10" fmla="*/ 0 w 202"/>
              <a:gd name="T11" fmla="*/ 125 h 322"/>
              <a:gd name="T12" fmla="*/ 4 w 202"/>
              <a:gd name="T13" fmla="*/ 292 h 322"/>
              <a:gd name="T14" fmla="*/ 31 w 202"/>
              <a:gd name="T15" fmla="*/ 318 h 322"/>
              <a:gd name="T16" fmla="*/ 152 w 202"/>
              <a:gd name="T17" fmla="*/ 322 h 322"/>
              <a:gd name="T18" fmla="*/ 188 w 202"/>
              <a:gd name="T19" fmla="*/ 308 h 322"/>
              <a:gd name="T20" fmla="*/ 202 w 202"/>
              <a:gd name="T21" fmla="*/ 274 h 322"/>
              <a:gd name="T22" fmla="*/ 199 w 202"/>
              <a:gd name="T23" fmla="*/ 108 h 322"/>
              <a:gd name="T24" fmla="*/ 177 w 202"/>
              <a:gd name="T25" fmla="*/ 83 h 322"/>
              <a:gd name="T26" fmla="*/ 152 w 202"/>
              <a:gd name="T27" fmla="*/ 292 h 322"/>
              <a:gd name="T28" fmla="*/ 44 w 202"/>
              <a:gd name="T29" fmla="*/ 291 h 322"/>
              <a:gd name="T30" fmla="*/ 34 w 202"/>
              <a:gd name="T31" fmla="*/ 284 h 322"/>
              <a:gd name="T32" fmla="*/ 32 w 202"/>
              <a:gd name="T33" fmla="*/ 274 h 322"/>
              <a:gd name="T34" fmla="*/ 32 w 202"/>
              <a:gd name="T35" fmla="*/ 119 h 322"/>
              <a:gd name="T36" fmla="*/ 38 w 202"/>
              <a:gd name="T37" fmla="*/ 110 h 322"/>
              <a:gd name="T38" fmla="*/ 50 w 202"/>
              <a:gd name="T39" fmla="*/ 108 h 322"/>
              <a:gd name="T40" fmla="*/ 72 w 202"/>
              <a:gd name="T41" fmla="*/ 67 h 322"/>
              <a:gd name="T42" fmla="*/ 130 w 202"/>
              <a:gd name="T43" fmla="*/ 108 h 322"/>
              <a:gd name="T44" fmla="*/ 159 w 202"/>
              <a:gd name="T45" fmla="*/ 108 h 322"/>
              <a:gd name="T46" fmla="*/ 167 w 202"/>
              <a:gd name="T47" fmla="*/ 114 h 322"/>
              <a:gd name="T48" fmla="*/ 171 w 202"/>
              <a:gd name="T49" fmla="*/ 125 h 322"/>
              <a:gd name="T50" fmla="*/ 70 w 202"/>
              <a:gd name="T51" fmla="*/ 138 h 322"/>
              <a:gd name="T52" fmla="*/ 171 w 202"/>
              <a:gd name="T53" fmla="*/ 261 h 322"/>
              <a:gd name="T54" fmla="*/ 169 w 202"/>
              <a:gd name="T55" fmla="*/ 279 h 322"/>
              <a:gd name="T56" fmla="*/ 163 w 202"/>
              <a:gd name="T57" fmla="*/ 288 h 322"/>
              <a:gd name="T58" fmla="*/ 152 w 202"/>
              <a:gd name="T59" fmla="*/ 292 h 322"/>
              <a:gd name="T60" fmla="*/ 96 w 202"/>
              <a:gd name="T61" fmla="*/ 189 h 322"/>
              <a:gd name="T62" fmla="*/ 121 w 202"/>
              <a:gd name="T63" fmla="*/ 164 h 322"/>
              <a:gd name="T64" fmla="*/ 142 w 202"/>
              <a:gd name="T65" fmla="*/ 189 h 322"/>
              <a:gd name="T66" fmla="*/ 167 w 202"/>
              <a:gd name="T67" fmla="*/ 210 h 322"/>
              <a:gd name="T68" fmla="*/ 142 w 202"/>
              <a:gd name="T69" fmla="*/ 235 h 322"/>
              <a:gd name="T70" fmla="*/ 121 w 202"/>
              <a:gd name="T71" fmla="*/ 21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322">
                <a:moveTo>
                  <a:pt x="161" y="76"/>
                </a:moveTo>
                <a:lnTo>
                  <a:pt x="161" y="67"/>
                </a:lnTo>
                <a:lnTo>
                  <a:pt x="172" y="67"/>
                </a:lnTo>
                <a:lnTo>
                  <a:pt x="172" y="0"/>
                </a:lnTo>
                <a:lnTo>
                  <a:pt x="31" y="0"/>
                </a:lnTo>
                <a:lnTo>
                  <a:pt x="31" y="67"/>
                </a:lnTo>
                <a:lnTo>
                  <a:pt x="41" y="67"/>
                </a:lnTo>
                <a:lnTo>
                  <a:pt x="41" y="76"/>
                </a:lnTo>
                <a:lnTo>
                  <a:pt x="25" y="83"/>
                </a:lnTo>
                <a:lnTo>
                  <a:pt x="12" y="93"/>
                </a:lnTo>
                <a:lnTo>
                  <a:pt x="3" y="108"/>
                </a:lnTo>
                <a:lnTo>
                  <a:pt x="0" y="125"/>
                </a:lnTo>
                <a:lnTo>
                  <a:pt x="0" y="274"/>
                </a:lnTo>
                <a:lnTo>
                  <a:pt x="4" y="292"/>
                </a:lnTo>
                <a:lnTo>
                  <a:pt x="15" y="308"/>
                </a:lnTo>
                <a:lnTo>
                  <a:pt x="31" y="318"/>
                </a:lnTo>
                <a:lnTo>
                  <a:pt x="50" y="322"/>
                </a:lnTo>
                <a:lnTo>
                  <a:pt x="152" y="322"/>
                </a:lnTo>
                <a:lnTo>
                  <a:pt x="172" y="318"/>
                </a:lnTo>
                <a:lnTo>
                  <a:pt x="188" y="308"/>
                </a:lnTo>
                <a:lnTo>
                  <a:pt x="198" y="292"/>
                </a:lnTo>
                <a:lnTo>
                  <a:pt x="202" y="274"/>
                </a:lnTo>
                <a:lnTo>
                  <a:pt x="202" y="125"/>
                </a:lnTo>
                <a:lnTo>
                  <a:pt x="199" y="108"/>
                </a:lnTo>
                <a:lnTo>
                  <a:pt x="190" y="93"/>
                </a:lnTo>
                <a:lnTo>
                  <a:pt x="177" y="83"/>
                </a:lnTo>
                <a:lnTo>
                  <a:pt x="161" y="76"/>
                </a:lnTo>
                <a:close/>
                <a:moveTo>
                  <a:pt x="152" y="292"/>
                </a:moveTo>
                <a:lnTo>
                  <a:pt x="50" y="292"/>
                </a:lnTo>
                <a:lnTo>
                  <a:pt x="44" y="291"/>
                </a:lnTo>
                <a:lnTo>
                  <a:pt x="38" y="288"/>
                </a:lnTo>
                <a:lnTo>
                  <a:pt x="34" y="284"/>
                </a:lnTo>
                <a:lnTo>
                  <a:pt x="32" y="279"/>
                </a:lnTo>
                <a:lnTo>
                  <a:pt x="32" y="274"/>
                </a:lnTo>
                <a:lnTo>
                  <a:pt x="32" y="125"/>
                </a:lnTo>
                <a:lnTo>
                  <a:pt x="32" y="119"/>
                </a:lnTo>
                <a:lnTo>
                  <a:pt x="34" y="114"/>
                </a:lnTo>
                <a:lnTo>
                  <a:pt x="38" y="110"/>
                </a:lnTo>
                <a:lnTo>
                  <a:pt x="44" y="108"/>
                </a:lnTo>
                <a:lnTo>
                  <a:pt x="50" y="108"/>
                </a:lnTo>
                <a:lnTo>
                  <a:pt x="72" y="108"/>
                </a:lnTo>
                <a:lnTo>
                  <a:pt x="72" y="67"/>
                </a:lnTo>
                <a:lnTo>
                  <a:pt x="130" y="67"/>
                </a:lnTo>
                <a:lnTo>
                  <a:pt x="130" y="108"/>
                </a:lnTo>
                <a:lnTo>
                  <a:pt x="152" y="108"/>
                </a:lnTo>
                <a:lnTo>
                  <a:pt x="159" y="108"/>
                </a:lnTo>
                <a:lnTo>
                  <a:pt x="163" y="110"/>
                </a:lnTo>
                <a:lnTo>
                  <a:pt x="167" y="114"/>
                </a:lnTo>
                <a:lnTo>
                  <a:pt x="169" y="119"/>
                </a:lnTo>
                <a:lnTo>
                  <a:pt x="171" y="125"/>
                </a:lnTo>
                <a:lnTo>
                  <a:pt x="171" y="138"/>
                </a:lnTo>
                <a:lnTo>
                  <a:pt x="70" y="138"/>
                </a:lnTo>
                <a:lnTo>
                  <a:pt x="70" y="261"/>
                </a:lnTo>
                <a:lnTo>
                  <a:pt x="171" y="261"/>
                </a:lnTo>
                <a:lnTo>
                  <a:pt x="171" y="274"/>
                </a:lnTo>
                <a:lnTo>
                  <a:pt x="169" y="279"/>
                </a:lnTo>
                <a:lnTo>
                  <a:pt x="167" y="284"/>
                </a:lnTo>
                <a:lnTo>
                  <a:pt x="163" y="288"/>
                </a:lnTo>
                <a:lnTo>
                  <a:pt x="159" y="291"/>
                </a:lnTo>
                <a:lnTo>
                  <a:pt x="152" y="292"/>
                </a:lnTo>
                <a:close/>
                <a:moveTo>
                  <a:pt x="96" y="210"/>
                </a:moveTo>
                <a:lnTo>
                  <a:pt x="96" y="189"/>
                </a:lnTo>
                <a:lnTo>
                  <a:pt x="121" y="189"/>
                </a:lnTo>
                <a:lnTo>
                  <a:pt x="121" y="164"/>
                </a:lnTo>
                <a:lnTo>
                  <a:pt x="142" y="164"/>
                </a:lnTo>
                <a:lnTo>
                  <a:pt x="142" y="189"/>
                </a:lnTo>
                <a:lnTo>
                  <a:pt x="167" y="189"/>
                </a:lnTo>
                <a:lnTo>
                  <a:pt x="167" y="210"/>
                </a:lnTo>
                <a:lnTo>
                  <a:pt x="142" y="210"/>
                </a:lnTo>
                <a:lnTo>
                  <a:pt x="142" y="235"/>
                </a:lnTo>
                <a:lnTo>
                  <a:pt x="121" y="235"/>
                </a:lnTo>
                <a:lnTo>
                  <a:pt x="121" y="210"/>
                </a:lnTo>
                <a:lnTo>
                  <a:pt x="96" y="21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000000"/>
              </a:solidFill>
            </a:endParaRP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A5079C3B-BFF3-42CE-843C-021CE01E8BAD}"/>
              </a:ext>
            </a:extLst>
          </p:cNvPr>
          <p:cNvSpPr/>
          <p:nvPr/>
        </p:nvSpPr>
        <p:spPr>
          <a:xfrm>
            <a:off x="548886" y="1085195"/>
            <a:ext cx="1056598" cy="927582"/>
          </a:xfrm>
          <a:prstGeom prst="rect">
            <a:avLst/>
          </a:prstGeom>
          <a:solidFill>
            <a:srgbClr val="3B97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107855" rIns="107855" bIns="107855" rtlCol="0" anchor="ctr" anchorCtr="0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1200" b="1" dirty="0">
                <a:solidFill>
                  <a:srgbClr val="FFFFFF"/>
                </a:solidFill>
              </a:rPr>
              <a:t>DPP-4 remmers</a:t>
            </a:r>
          </a:p>
        </p:txBody>
      </p:sp>
      <p:sp>
        <p:nvSpPr>
          <p:cNvPr id="72" name="Rechthoek: afgeronde hoeken 71">
            <a:extLst>
              <a:ext uri="{FF2B5EF4-FFF2-40B4-BE49-F238E27FC236}">
                <a16:creationId xmlns:a16="http://schemas.microsoft.com/office/drawing/2014/main" id="{BD8ADFFF-0CBD-457F-B9AB-E2F527B45499}"/>
              </a:ext>
            </a:extLst>
          </p:cNvPr>
          <p:cNvSpPr/>
          <p:nvPr/>
        </p:nvSpPr>
        <p:spPr>
          <a:xfrm>
            <a:off x="548886" y="2065499"/>
            <a:ext cx="1056598" cy="2609394"/>
          </a:xfrm>
          <a:prstGeom prst="rect">
            <a:avLst/>
          </a:prstGeom>
          <a:solidFill>
            <a:srgbClr val="3B97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107855" rIns="107855" bIns="107855" rtlCol="0" anchor="ctr" anchorCtr="0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1200" b="1" dirty="0">
                <a:solidFill>
                  <a:srgbClr val="FFFFFF"/>
                </a:solidFill>
              </a:rPr>
              <a:t>GLP-1ra</a:t>
            </a:r>
          </a:p>
        </p:txBody>
      </p:sp>
      <p:sp>
        <p:nvSpPr>
          <p:cNvPr id="74" name="Rechthoek: afgeronde hoeken 73">
            <a:extLst>
              <a:ext uri="{FF2B5EF4-FFF2-40B4-BE49-F238E27FC236}">
                <a16:creationId xmlns:a16="http://schemas.microsoft.com/office/drawing/2014/main" id="{94FF4794-7754-47D4-BE84-7C5ABD8DDB38}"/>
              </a:ext>
            </a:extLst>
          </p:cNvPr>
          <p:cNvSpPr/>
          <p:nvPr/>
        </p:nvSpPr>
        <p:spPr>
          <a:xfrm>
            <a:off x="1727225" y="3075517"/>
            <a:ext cx="1101697" cy="913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Dulaglutide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Trulicity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1x per week</a:t>
            </a:r>
          </a:p>
        </p:txBody>
      </p:sp>
      <p:sp>
        <p:nvSpPr>
          <p:cNvPr id="75" name="Rechthoek: afgeronde hoeken 74">
            <a:extLst>
              <a:ext uri="{FF2B5EF4-FFF2-40B4-BE49-F238E27FC236}">
                <a16:creationId xmlns:a16="http://schemas.microsoft.com/office/drawing/2014/main" id="{05E7B686-62B8-4164-A42B-7773E669E21B}"/>
              </a:ext>
            </a:extLst>
          </p:cNvPr>
          <p:cNvSpPr/>
          <p:nvPr/>
        </p:nvSpPr>
        <p:spPr>
          <a:xfrm>
            <a:off x="2907366" y="3075517"/>
            <a:ext cx="1103341" cy="913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Exenatide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Byetta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2x per dag</a:t>
            </a:r>
          </a:p>
        </p:txBody>
      </p:sp>
      <p:sp>
        <p:nvSpPr>
          <p:cNvPr id="76" name="Rechthoek: afgeronde hoeken 75">
            <a:extLst>
              <a:ext uri="{FF2B5EF4-FFF2-40B4-BE49-F238E27FC236}">
                <a16:creationId xmlns:a16="http://schemas.microsoft.com/office/drawing/2014/main" id="{06BC75CA-14B7-4C4D-B671-A3CA8F0DB5FA}"/>
              </a:ext>
            </a:extLst>
          </p:cNvPr>
          <p:cNvSpPr/>
          <p:nvPr/>
        </p:nvSpPr>
        <p:spPr>
          <a:xfrm>
            <a:off x="4094570" y="3076371"/>
            <a:ext cx="1100832" cy="914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Exenatide</a:t>
            </a:r>
            <a:r>
              <a:rPr lang="nl-NL" sz="900" b="1" dirty="0">
                <a:solidFill>
                  <a:srgbClr val="001965"/>
                </a:solidFill>
              </a:rPr>
              <a:t> ER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Bydureon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dirty="0">
                <a:solidFill>
                  <a:srgbClr val="001965"/>
                </a:solidFill>
              </a:rPr>
              <a:t>1x per week</a:t>
            </a:r>
          </a:p>
        </p:txBody>
      </p:sp>
      <p:sp>
        <p:nvSpPr>
          <p:cNvPr id="77" name="Rechthoek: afgeronde hoeken 76">
            <a:extLst>
              <a:ext uri="{FF2B5EF4-FFF2-40B4-BE49-F238E27FC236}">
                <a16:creationId xmlns:a16="http://schemas.microsoft.com/office/drawing/2014/main" id="{23C708F6-E6A2-46A4-880A-78839B01DB35}"/>
              </a:ext>
            </a:extLst>
          </p:cNvPr>
          <p:cNvSpPr/>
          <p:nvPr/>
        </p:nvSpPr>
        <p:spPr>
          <a:xfrm>
            <a:off x="5281775" y="3076371"/>
            <a:ext cx="1100832" cy="914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b="1" dirty="0">
                <a:solidFill>
                  <a:srgbClr val="001965"/>
                </a:solidFill>
              </a:rPr>
              <a:t>Liraglutide</a:t>
            </a:r>
            <a:br>
              <a:rPr lang="nb-NO" sz="900" b="1" dirty="0">
                <a:solidFill>
                  <a:srgbClr val="001965"/>
                </a:solidFill>
              </a:rPr>
            </a:br>
            <a:r>
              <a:rPr lang="nb-NO" sz="900" dirty="0">
                <a:solidFill>
                  <a:srgbClr val="001965"/>
                </a:solidFill>
              </a:rPr>
              <a:t>(</a:t>
            </a:r>
            <a:r>
              <a:rPr lang="nb-NO" sz="900" dirty="0" err="1">
                <a:solidFill>
                  <a:srgbClr val="001965"/>
                </a:solidFill>
              </a:rPr>
              <a:t>Victoza</a:t>
            </a:r>
            <a:r>
              <a:rPr lang="nb-NO" sz="900" baseline="30000" dirty="0">
                <a:solidFill>
                  <a:srgbClr val="001965"/>
                </a:solidFill>
              </a:rPr>
              <a:t>®</a:t>
            </a:r>
            <a:r>
              <a:rPr lang="nb-NO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dirty="0">
                <a:solidFill>
                  <a:srgbClr val="001965"/>
                </a:solidFill>
              </a:rPr>
              <a:t>1x per dag</a:t>
            </a:r>
          </a:p>
        </p:txBody>
      </p:sp>
      <p:sp>
        <p:nvSpPr>
          <p:cNvPr id="82" name="Rechthoek: afgeronde hoeken 81">
            <a:extLst>
              <a:ext uri="{FF2B5EF4-FFF2-40B4-BE49-F238E27FC236}">
                <a16:creationId xmlns:a16="http://schemas.microsoft.com/office/drawing/2014/main" id="{DDA0C136-F49B-45A9-8D66-41004F71288E}"/>
              </a:ext>
            </a:extLst>
          </p:cNvPr>
          <p:cNvSpPr/>
          <p:nvPr/>
        </p:nvSpPr>
        <p:spPr>
          <a:xfrm>
            <a:off x="6468980" y="3076371"/>
            <a:ext cx="1100832" cy="914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b="1" dirty="0">
                <a:solidFill>
                  <a:srgbClr val="001965"/>
                </a:solidFill>
              </a:rPr>
              <a:t>Lixisenatide</a:t>
            </a:r>
            <a:br>
              <a:rPr lang="nb-NO" sz="900" b="1" dirty="0">
                <a:solidFill>
                  <a:srgbClr val="001965"/>
                </a:solidFill>
              </a:rPr>
            </a:br>
            <a:r>
              <a:rPr lang="nb-NO" sz="900" dirty="0">
                <a:solidFill>
                  <a:srgbClr val="001965"/>
                </a:solidFill>
              </a:rPr>
              <a:t>(</a:t>
            </a:r>
            <a:r>
              <a:rPr lang="nb-NO" sz="900" dirty="0" err="1">
                <a:solidFill>
                  <a:srgbClr val="001965"/>
                </a:solidFill>
              </a:rPr>
              <a:t>Lyxumia</a:t>
            </a:r>
            <a:r>
              <a:rPr lang="nb-NO" sz="900" baseline="30000" dirty="0">
                <a:solidFill>
                  <a:srgbClr val="001965"/>
                </a:solidFill>
              </a:rPr>
              <a:t>®</a:t>
            </a:r>
            <a:r>
              <a:rPr lang="nb-NO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dirty="0">
                <a:solidFill>
                  <a:srgbClr val="001965"/>
                </a:solidFill>
              </a:rPr>
              <a:t>1x per dag</a:t>
            </a:r>
          </a:p>
        </p:txBody>
      </p:sp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B5964209-EC8B-4CD0-88AA-3CEC7554BA14}"/>
              </a:ext>
            </a:extLst>
          </p:cNvPr>
          <p:cNvSpPr/>
          <p:nvPr/>
        </p:nvSpPr>
        <p:spPr>
          <a:xfrm>
            <a:off x="1720163" y="4162163"/>
            <a:ext cx="6380953" cy="511333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87" tIns="80887" rIns="80887" bIns="80887" rtlCol="0" anchor="ctr"/>
          <a:lstStyle/>
          <a:p>
            <a:pPr defTabSz="913319">
              <a:lnSpc>
                <a:spcPct val="90000"/>
              </a:lnSpc>
            </a:pPr>
            <a:r>
              <a:rPr lang="nl-NL" sz="825" dirty="0"/>
              <a:t>Zelfcontrole van bloedglucosewaarden is niet nodig om de dosering van GLP-1ra aan te passen. Zelfcontrole van de bloedglucosewaarden is noodzakelijk om de dosis </a:t>
            </a:r>
            <a:r>
              <a:rPr lang="nl-NL" sz="825" dirty="0" err="1"/>
              <a:t>sulfonylureumderivaat</a:t>
            </a:r>
            <a:r>
              <a:rPr lang="nl-NL" sz="825" dirty="0"/>
              <a:t> en insuline aan te passen, in het bijzonder wanneer    GLP-1ra wordt gestart en insuline wordt verlaagd. Een stapsgewijze aanpak wordt aanbevolen bij het afbouwen van insuline.</a:t>
            </a:r>
            <a:endParaRPr lang="nl-NL" sz="825" dirty="0">
              <a:solidFill>
                <a:srgbClr val="FFFFFF"/>
              </a:solidFill>
            </a:endParaRPr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2172579" y="3188541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65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2354184" y="314937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2123646" y="338325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71F2D0F9-638A-4D07-90F0-A61778B3D326}"/>
              </a:ext>
            </a:extLst>
          </p:cNvPr>
          <p:cNvSpPr>
            <a:spLocks noEditPoints="1"/>
          </p:cNvSpPr>
          <p:nvPr/>
        </p:nvSpPr>
        <p:spPr bwMode="auto">
          <a:xfrm>
            <a:off x="3390146" y="1172796"/>
            <a:ext cx="137781" cy="249676"/>
          </a:xfrm>
          <a:custGeom>
            <a:avLst/>
            <a:gdLst>
              <a:gd name="T0" fmla="*/ 161 w 202"/>
              <a:gd name="T1" fmla="*/ 67 h 322"/>
              <a:gd name="T2" fmla="*/ 172 w 202"/>
              <a:gd name="T3" fmla="*/ 0 h 322"/>
              <a:gd name="T4" fmla="*/ 31 w 202"/>
              <a:gd name="T5" fmla="*/ 67 h 322"/>
              <a:gd name="T6" fmla="*/ 41 w 202"/>
              <a:gd name="T7" fmla="*/ 76 h 322"/>
              <a:gd name="T8" fmla="*/ 12 w 202"/>
              <a:gd name="T9" fmla="*/ 93 h 322"/>
              <a:gd name="T10" fmla="*/ 0 w 202"/>
              <a:gd name="T11" fmla="*/ 125 h 322"/>
              <a:gd name="T12" fmla="*/ 4 w 202"/>
              <a:gd name="T13" fmla="*/ 292 h 322"/>
              <a:gd name="T14" fmla="*/ 31 w 202"/>
              <a:gd name="T15" fmla="*/ 318 h 322"/>
              <a:gd name="T16" fmla="*/ 152 w 202"/>
              <a:gd name="T17" fmla="*/ 322 h 322"/>
              <a:gd name="T18" fmla="*/ 188 w 202"/>
              <a:gd name="T19" fmla="*/ 308 h 322"/>
              <a:gd name="T20" fmla="*/ 202 w 202"/>
              <a:gd name="T21" fmla="*/ 274 h 322"/>
              <a:gd name="T22" fmla="*/ 199 w 202"/>
              <a:gd name="T23" fmla="*/ 108 h 322"/>
              <a:gd name="T24" fmla="*/ 177 w 202"/>
              <a:gd name="T25" fmla="*/ 83 h 322"/>
              <a:gd name="T26" fmla="*/ 152 w 202"/>
              <a:gd name="T27" fmla="*/ 292 h 322"/>
              <a:gd name="T28" fmla="*/ 44 w 202"/>
              <a:gd name="T29" fmla="*/ 291 h 322"/>
              <a:gd name="T30" fmla="*/ 34 w 202"/>
              <a:gd name="T31" fmla="*/ 284 h 322"/>
              <a:gd name="T32" fmla="*/ 32 w 202"/>
              <a:gd name="T33" fmla="*/ 274 h 322"/>
              <a:gd name="T34" fmla="*/ 32 w 202"/>
              <a:gd name="T35" fmla="*/ 119 h 322"/>
              <a:gd name="T36" fmla="*/ 38 w 202"/>
              <a:gd name="T37" fmla="*/ 110 h 322"/>
              <a:gd name="T38" fmla="*/ 50 w 202"/>
              <a:gd name="T39" fmla="*/ 108 h 322"/>
              <a:gd name="T40" fmla="*/ 72 w 202"/>
              <a:gd name="T41" fmla="*/ 67 h 322"/>
              <a:gd name="T42" fmla="*/ 130 w 202"/>
              <a:gd name="T43" fmla="*/ 108 h 322"/>
              <a:gd name="T44" fmla="*/ 159 w 202"/>
              <a:gd name="T45" fmla="*/ 108 h 322"/>
              <a:gd name="T46" fmla="*/ 167 w 202"/>
              <a:gd name="T47" fmla="*/ 114 h 322"/>
              <a:gd name="T48" fmla="*/ 171 w 202"/>
              <a:gd name="T49" fmla="*/ 125 h 322"/>
              <a:gd name="T50" fmla="*/ 70 w 202"/>
              <a:gd name="T51" fmla="*/ 138 h 322"/>
              <a:gd name="T52" fmla="*/ 171 w 202"/>
              <a:gd name="T53" fmla="*/ 261 h 322"/>
              <a:gd name="T54" fmla="*/ 169 w 202"/>
              <a:gd name="T55" fmla="*/ 279 h 322"/>
              <a:gd name="T56" fmla="*/ 163 w 202"/>
              <a:gd name="T57" fmla="*/ 288 h 322"/>
              <a:gd name="T58" fmla="*/ 152 w 202"/>
              <a:gd name="T59" fmla="*/ 292 h 322"/>
              <a:gd name="T60" fmla="*/ 96 w 202"/>
              <a:gd name="T61" fmla="*/ 189 h 322"/>
              <a:gd name="T62" fmla="*/ 121 w 202"/>
              <a:gd name="T63" fmla="*/ 164 h 322"/>
              <a:gd name="T64" fmla="*/ 142 w 202"/>
              <a:gd name="T65" fmla="*/ 189 h 322"/>
              <a:gd name="T66" fmla="*/ 167 w 202"/>
              <a:gd name="T67" fmla="*/ 210 h 322"/>
              <a:gd name="T68" fmla="*/ 142 w 202"/>
              <a:gd name="T69" fmla="*/ 235 h 322"/>
              <a:gd name="T70" fmla="*/ 121 w 202"/>
              <a:gd name="T71" fmla="*/ 21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322">
                <a:moveTo>
                  <a:pt x="161" y="76"/>
                </a:moveTo>
                <a:lnTo>
                  <a:pt x="161" y="67"/>
                </a:lnTo>
                <a:lnTo>
                  <a:pt x="172" y="67"/>
                </a:lnTo>
                <a:lnTo>
                  <a:pt x="172" y="0"/>
                </a:lnTo>
                <a:lnTo>
                  <a:pt x="31" y="0"/>
                </a:lnTo>
                <a:lnTo>
                  <a:pt x="31" y="67"/>
                </a:lnTo>
                <a:lnTo>
                  <a:pt x="41" y="67"/>
                </a:lnTo>
                <a:lnTo>
                  <a:pt x="41" y="76"/>
                </a:lnTo>
                <a:lnTo>
                  <a:pt x="25" y="83"/>
                </a:lnTo>
                <a:lnTo>
                  <a:pt x="12" y="93"/>
                </a:lnTo>
                <a:lnTo>
                  <a:pt x="3" y="108"/>
                </a:lnTo>
                <a:lnTo>
                  <a:pt x="0" y="125"/>
                </a:lnTo>
                <a:lnTo>
                  <a:pt x="0" y="274"/>
                </a:lnTo>
                <a:lnTo>
                  <a:pt x="4" y="292"/>
                </a:lnTo>
                <a:lnTo>
                  <a:pt x="15" y="308"/>
                </a:lnTo>
                <a:lnTo>
                  <a:pt x="31" y="318"/>
                </a:lnTo>
                <a:lnTo>
                  <a:pt x="50" y="322"/>
                </a:lnTo>
                <a:lnTo>
                  <a:pt x="152" y="322"/>
                </a:lnTo>
                <a:lnTo>
                  <a:pt x="172" y="318"/>
                </a:lnTo>
                <a:lnTo>
                  <a:pt x="188" y="308"/>
                </a:lnTo>
                <a:lnTo>
                  <a:pt x="198" y="292"/>
                </a:lnTo>
                <a:lnTo>
                  <a:pt x="202" y="274"/>
                </a:lnTo>
                <a:lnTo>
                  <a:pt x="202" y="125"/>
                </a:lnTo>
                <a:lnTo>
                  <a:pt x="199" y="108"/>
                </a:lnTo>
                <a:lnTo>
                  <a:pt x="190" y="93"/>
                </a:lnTo>
                <a:lnTo>
                  <a:pt x="177" y="83"/>
                </a:lnTo>
                <a:lnTo>
                  <a:pt x="161" y="76"/>
                </a:lnTo>
                <a:close/>
                <a:moveTo>
                  <a:pt x="152" y="292"/>
                </a:moveTo>
                <a:lnTo>
                  <a:pt x="50" y="292"/>
                </a:lnTo>
                <a:lnTo>
                  <a:pt x="44" y="291"/>
                </a:lnTo>
                <a:lnTo>
                  <a:pt x="38" y="288"/>
                </a:lnTo>
                <a:lnTo>
                  <a:pt x="34" y="284"/>
                </a:lnTo>
                <a:lnTo>
                  <a:pt x="32" y="279"/>
                </a:lnTo>
                <a:lnTo>
                  <a:pt x="32" y="274"/>
                </a:lnTo>
                <a:lnTo>
                  <a:pt x="32" y="125"/>
                </a:lnTo>
                <a:lnTo>
                  <a:pt x="32" y="119"/>
                </a:lnTo>
                <a:lnTo>
                  <a:pt x="34" y="114"/>
                </a:lnTo>
                <a:lnTo>
                  <a:pt x="38" y="110"/>
                </a:lnTo>
                <a:lnTo>
                  <a:pt x="44" y="108"/>
                </a:lnTo>
                <a:lnTo>
                  <a:pt x="50" y="108"/>
                </a:lnTo>
                <a:lnTo>
                  <a:pt x="72" y="108"/>
                </a:lnTo>
                <a:lnTo>
                  <a:pt x="72" y="67"/>
                </a:lnTo>
                <a:lnTo>
                  <a:pt x="130" y="67"/>
                </a:lnTo>
                <a:lnTo>
                  <a:pt x="130" y="108"/>
                </a:lnTo>
                <a:lnTo>
                  <a:pt x="152" y="108"/>
                </a:lnTo>
                <a:lnTo>
                  <a:pt x="159" y="108"/>
                </a:lnTo>
                <a:lnTo>
                  <a:pt x="163" y="110"/>
                </a:lnTo>
                <a:lnTo>
                  <a:pt x="167" y="114"/>
                </a:lnTo>
                <a:lnTo>
                  <a:pt x="169" y="119"/>
                </a:lnTo>
                <a:lnTo>
                  <a:pt x="171" y="125"/>
                </a:lnTo>
                <a:lnTo>
                  <a:pt x="171" y="138"/>
                </a:lnTo>
                <a:lnTo>
                  <a:pt x="70" y="138"/>
                </a:lnTo>
                <a:lnTo>
                  <a:pt x="70" y="261"/>
                </a:lnTo>
                <a:lnTo>
                  <a:pt x="171" y="261"/>
                </a:lnTo>
                <a:lnTo>
                  <a:pt x="171" y="274"/>
                </a:lnTo>
                <a:lnTo>
                  <a:pt x="169" y="279"/>
                </a:lnTo>
                <a:lnTo>
                  <a:pt x="167" y="284"/>
                </a:lnTo>
                <a:lnTo>
                  <a:pt x="163" y="288"/>
                </a:lnTo>
                <a:lnTo>
                  <a:pt x="159" y="291"/>
                </a:lnTo>
                <a:lnTo>
                  <a:pt x="152" y="292"/>
                </a:lnTo>
                <a:close/>
                <a:moveTo>
                  <a:pt x="96" y="210"/>
                </a:moveTo>
                <a:lnTo>
                  <a:pt x="96" y="189"/>
                </a:lnTo>
                <a:lnTo>
                  <a:pt x="121" y="189"/>
                </a:lnTo>
                <a:lnTo>
                  <a:pt x="121" y="164"/>
                </a:lnTo>
                <a:lnTo>
                  <a:pt x="142" y="164"/>
                </a:lnTo>
                <a:lnTo>
                  <a:pt x="142" y="189"/>
                </a:lnTo>
                <a:lnTo>
                  <a:pt x="167" y="189"/>
                </a:lnTo>
                <a:lnTo>
                  <a:pt x="167" y="210"/>
                </a:lnTo>
                <a:lnTo>
                  <a:pt x="142" y="210"/>
                </a:lnTo>
                <a:lnTo>
                  <a:pt x="142" y="235"/>
                </a:lnTo>
                <a:lnTo>
                  <a:pt x="121" y="235"/>
                </a:lnTo>
                <a:lnTo>
                  <a:pt x="121" y="210"/>
                </a:lnTo>
                <a:lnTo>
                  <a:pt x="96" y="21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000000"/>
              </a:solidFill>
            </a:endParaRPr>
          </a:p>
        </p:txBody>
      </p:sp>
      <p:sp>
        <p:nvSpPr>
          <p:cNvPr id="68" name="Freeform 62">
            <a:extLst>
              <a:ext uri="{FF2B5EF4-FFF2-40B4-BE49-F238E27FC236}">
                <a16:creationId xmlns:a16="http://schemas.microsoft.com/office/drawing/2014/main" id="{71F2D0F9-638A-4D07-90F0-A61778B3D326}"/>
              </a:ext>
            </a:extLst>
          </p:cNvPr>
          <p:cNvSpPr>
            <a:spLocks noEditPoints="1"/>
          </p:cNvSpPr>
          <p:nvPr/>
        </p:nvSpPr>
        <p:spPr bwMode="auto">
          <a:xfrm>
            <a:off x="4576094" y="1172796"/>
            <a:ext cx="137781" cy="249676"/>
          </a:xfrm>
          <a:custGeom>
            <a:avLst/>
            <a:gdLst>
              <a:gd name="T0" fmla="*/ 161 w 202"/>
              <a:gd name="T1" fmla="*/ 67 h 322"/>
              <a:gd name="T2" fmla="*/ 172 w 202"/>
              <a:gd name="T3" fmla="*/ 0 h 322"/>
              <a:gd name="T4" fmla="*/ 31 w 202"/>
              <a:gd name="T5" fmla="*/ 67 h 322"/>
              <a:gd name="T6" fmla="*/ 41 w 202"/>
              <a:gd name="T7" fmla="*/ 76 h 322"/>
              <a:gd name="T8" fmla="*/ 12 w 202"/>
              <a:gd name="T9" fmla="*/ 93 h 322"/>
              <a:gd name="T10" fmla="*/ 0 w 202"/>
              <a:gd name="T11" fmla="*/ 125 h 322"/>
              <a:gd name="T12" fmla="*/ 4 w 202"/>
              <a:gd name="T13" fmla="*/ 292 h 322"/>
              <a:gd name="T14" fmla="*/ 31 w 202"/>
              <a:gd name="T15" fmla="*/ 318 h 322"/>
              <a:gd name="T16" fmla="*/ 152 w 202"/>
              <a:gd name="T17" fmla="*/ 322 h 322"/>
              <a:gd name="T18" fmla="*/ 188 w 202"/>
              <a:gd name="T19" fmla="*/ 308 h 322"/>
              <a:gd name="T20" fmla="*/ 202 w 202"/>
              <a:gd name="T21" fmla="*/ 274 h 322"/>
              <a:gd name="T22" fmla="*/ 199 w 202"/>
              <a:gd name="T23" fmla="*/ 108 h 322"/>
              <a:gd name="T24" fmla="*/ 177 w 202"/>
              <a:gd name="T25" fmla="*/ 83 h 322"/>
              <a:gd name="T26" fmla="*/ 152 w 202"/>
              <a:gd name="T27" fmla="*/ 292 h 322"/>
              <a:gd name="T28" fmla="*/ 44 w 202"/>
              <a:gd name="T29" fmla="*/ 291 h 322"/>
              <a:gd name="T30" fmla="*/ 34 w 202"/>
              <a:gd name="T31" fmla="*/ 284 h 322"/>
              <a:gd name="T32" fmla="*/ 32 w 202"/>
              <a:gd name="T33" fmla="*/ 274 h 322"/>
              <a:gd name="T34" fmla="*/ 32 w 202"/>
              <a:gd name="T35" fmla="*/ 119 h 322"/>
              <a:gd name="T36" fmla="*/ 38 w 202"/>
              <a:gd name="T37" fmla="*/ 110 h 322"/>
              <a:gd name="T38" fmla="*/ 50 w 202"/>
              <a:gd name="T39" fmla="*/ 108 h 322"/>
              <a:gd name="T40" fmla="*/ 72 w 202"/>
              <a:gd name="T41" fmla="*/ 67 h 322"/>
              <a:gd name="T42" fmla="*/ 130 w 202"/>
              <a:gd name="T43" fmla="*/ 108 h 322"/>
              <a:gd name="T44" fmla="*/ 159 w 202"/>
              <a:gd name="T45" fmla="*/ 108 h 322"/>
              <a:gd name="T46" fmla="*/ 167 w 202"/>
              <a:gd name="T47" fmla="*/ 114 h 322"/>
              <a:gd name="T48" fmla="*/ 171 w 202"/>
              <a:gd name="T49" fmla="*/ 125 h 322"/>
              <a:gd name="T50" fmla="*/ 70 w 202"/>
              <a:gd name="T51" fmla="*/ 138 h 322"/>
              <a:gd name="T52" fmla="*/ 171 w 202"/>
              <a:gd name="T53" fmla="*/ 261 h 322"/>
              <a:gd name="T54" fmla="*/ 169 w 202"/>
              <a:gd name="T55" fmla="*/ 279 h 322"/>
              <a:gd name="T56" fmla="*/ 163 w 202"/>
              <a:gd name="T57" fmla="*/ 288 h 322"/>
              <a:gd name="T58" fmla="*/ 152 w 202"/>
              <a:gd name="T59" fmla="*/ 292 h 322"/>
              <a:gd name="T60" fmla="*/ 96 w 202"/>
              <a:gd name="T61" fmla="*/ 189 h 322"/>
              <a:gd name="T62" fmla="*/ 121 w 202"/>
              <a:gd name="T63" fmla="*/ 164 h 322"/>
              <a:gd name="T64" fmla="*/ 142 w 202"/>
              <a:gd name="T65" fmla="*/ 189 h 322"/>
              <a:gd name="T66" fmla="*/ 167 w 202"/>
              <a:gd name="T67" fmla="*/ 210 h 322"/>
              <a:gd name="T68" fmla="*/ 142 w 202"/>
              <a:gd name="T69" fmla="*/ 235 h 322"/>
              <a:gd name="T70" fmla="*/ 121 w 202"/>
              <a:gd name="T71" fmla="*/ 21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322">
                <a:moveTo>
                  <a:pt x="161" y="76"/>
                </a:moveTo>
                <a:lnTo>
                  <a:pt x="161" y="67"/>
                </a:lnTo>
                <a:lnTo>
                  <a:pt x="172" y="67"/>
                </a:lnTo>
                <a:lnTo>
                  <a:pt x="172" y="0"/>
                </a:lnTo>
                <a:lnTo>
                  <a:pt x="31" y="0"/>
                </a:lnTo>
                <a:lnTo>
                  <a:pt x="31" y="67"/>
                </a:lnTo>
                <a:lnTo>
                  <a:pt x="41" y="67"/>
                </a:lnTo>
                <a:lnTo>
                  <a:pt x="41" y="76"/>
                </a:lnTo>
                <a:lnTo>
                  <a:pt x="25" y="83"/>
                </a:lnTo>
                <a:lnTo>
                  <a:pt x="12" y="93"/>
                </a:lnTo>
                <a:lnTo>
                  <a:pt x="3" y="108"/>
                </a:lnTo>
                <a:lnTo>
                  <a:pt x="0" y="125"/>
                </a:lnTo>
                <a:lnTo>
                  <a:pt x="0" y="274"/>
                </a:lnTo>
                <a:lnTo>
                  <a:pt x="4" y="292"/>
                </a:lnTo>
                <a:lnTo>
                  <a:pt x="15" y="308"/>
                </a:lnTo>
                <a:lnTo>
                  <a:pt x="31" y="318"/>
                </a:lnTo>
                <a:lnTo>
                  <a:pt x="50" y="322"/>
                </a:lnTo>
                <a:lnTo>
                  <a:pt x="152" y="322"/>
                </a:lnTo>
                <a:lnTo>
                  <a:pt x="172" y="318"/>
                </a:lnTo>
                <a:lnTo>
                  <a:pt x="188" y="308"/>
                </a:lnTo>
                <a:lnTo>
                  <a:pt x="198" y="292"/>
                </a:lnTo>
                <a:lnTo>
                  <a:pt x="202" y="274"/>
                </a:lnTo>
                <a:lnTo>
                  <a:pt x="202" y="125"/>
                </a:lnTo>
                <a:lnTo>
                  <a:pt x="199" y="108"/>
                </a:lnTo>
                <a:lnTo>
                  <a:pt x="190" y="93"/>
                </a:lnTo>
                <a:lnTo>
                  <a:pt x="177" y="83"/>
                </a:lnTo>
                <a:lnTo>
                  <a:pt x="161" y="76"/>
                </a:lnTo>
                <a:close/>
                <a:moveTo>
                  <a:pt x="152" y="292"/>
                </a:moveTo>
                <a:lnTo>
                  <a:pt x="50" y="292"/>
                </a:lnTo>
                <a:lnTo>
                  <a:pt x="44" y="291"/>
                </a:lnTo>
                <a:lnTo>
                  <a:pt x="38" y="288"/>
                </a:lnTo>
                <a:lnTo>
                  <a:pt x="34" y="284"/>
                </a:lnTo>
                <a:lnTo>
                  <a:pt x="32" y="279"/>
                </a:lnTo>
                <a:lnTo>
                  <a:pt x="32" y="274"/>
                </a:lnTo>
                <a:lnTo>
                  <a:pt x="32" y="125"/>
                </a:lnTo>
                <a:lnTo>
                  <a:pt x="32" y="119"/>
                </a:lnTo>
                <a:lnTo>
                  <a:pt x="34" y="114"/>
                </a:lnTo>
                <a:lnTo>
                  <a:pt x="38" y="110"/>
                </a:lnTo>
                <a:lnTo>
                  <a:pt x="44" y="108"/>
                </a:lnTo>
                <a:lnTo>
                  <a:pt x="50" y="108"/>
                </a:lnTo>
                <a:lnTo>
                  <a:pt x="72" y="108"/>
                </a:lnTo>
                <a:lnTo>
                  <a:pt x="72" y="67"/>
                </a:lnTo>
                <a:lnTo>
                  <a:pt x="130" y="67"/>
                </a:lnTo>
                <a:lnTo>
                  <a:pt x="130" y="108"/>
                </a:lnTo>
                <a:lnTo>
                  <a:pt x="152" y="108"/>
                </a:lnTo>
                <a:lnTo>
                  <a:pt x="159" y="108"/>
                </a:lnTo>
                <a:lnTo>
                  <a:pt x="163" y="110"/>
                </a:lnTo>
                <a:lnTo>
                  <a:pt x="167" y="114"/>
                </a:lnTo>
                <a:lnTo>
                  <a:pt x="169" y="119"/>
                </a:lnTo>
                <a:lnTo>
                  <a:pt x="171" y="125"/>
                </a:lnTo>
                <a:lnTo>
                  <a:pt x="171" y="138"/>
                </a:lnTo>
                <a:lnTo>
                  <a:pt x="70" y="138"/>
                </a:lnTo>
                <a:lnTo>
                  <a:pt x="70" y="261"/>
                </a:lnTo>
                <a:lnTo>
                  <a:pt x="171" y="261"/>
                </a:lnTo>
                <a:lnTo>
                  <a:pt x="171" y="274"/>
                </a:lnTo>
                <a:lnTo>
                  <a:pt x="169" y="279"/>
                </a:lnTo>
                <a:lnTo>
                  <a:pt x="167" y="284"/>
                </a:lnTo>
                <a:lnTo>
                  <a:pt x="163" y="288"/>
                </a:lnTo>
                <a:lnTo>
                  <a:pt x="159" y="291"/>
                </a:lnTo>
                <a:lnTo>
                  <a:pt x="152" y="292"/>
                </a:lnTo>
                <a:close/>
                <a:moveTo>
                  <a:pt x="96" y="210"/>
                </a:moveTo>
                <a:lnTo>
                  <a:pt x="96" y="189"/>
                </a:lnTo>
                <a:lnTo>
                  <a:pt x="121" y="189"/>
                </a:lnTo>
                <a:lnTo>
                  <a:pt x="121" y="164"/>
                </a:lnTo>
                <a:lnTo>
                  <a:pt x="142" y="164"/>
                </a:lnTo>
                <a:lnTo>
                  <a:pt x="142" y="189"/>
                </a:lnTo>
                <a:lnTo>
                  <a:pt x="167" y="189"/>
                </a:lnTo>
                <a:lnTo>
                  <a:pt x="167" y="210"/>
                </a:lnTo>
                <a:lnTo>
                  <a:pt x="142" y="210"/>
                </a:lnTo>
                <a:lnTo>
                  <a:pt x="142" y="235"/>
                </a:lnTo>
                <a:lnTo>
                  <a:pt x="121" y="235"/>
                </a:lnTo>
                <a:lnTo>
                  <a:pt x="121" y="210"/>
                </a:lnTo>
                <a:lnTo>
                  <a:pt x="96" y="21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000000"/>
              </a:solidFill>
            </a:endParaRPr>
          </a:p>
        </p:txBody>
      </p:sp>
      <p:sp>
        <p:nvSpPr>
          <p:cNvPr id="69" name="Freeform 62">
            <a:extLst>
              <a:ext uri="{FF2B5EF4-FFF2-40B4-BE49-F238E27FC236}">
                <a16:creationId xmlns:a16="http://schemas.microsoft.com/office/drawing/2014/main" id="{71F2D0F9-638A-4D07-90F0-A61778B3D326}"/>
              </a:ext>
            </a:extLst>
          </p:cNvPr>
          <p:cNvSpPr>
            <a:spLocks noEditPoints="1"/>
          </p:cNvSpPr>
          <p:nvPr/>
        </p:nvSpPr>
        <p:spPr bwMode="auto">
          <a:xfrm>
            <a:off x="5763299" y="1168836"/>
            <a:ext cx="137781" cy="249676"/>
          </a:xfrm>
          <a:custGeom>
            <a:avLst/>
            <a:gdLst>
              <a:gd name="T0" fmla="*/ 161 w 202"/>
              <a:gd name="T1" fmla="*/ 67 h 322"/>
              <a:gd name="T2" fmla="*/ 172 w 202"/>
              <a:gd name="T3" fmla="*/ 0 h 322"/>
              <a:gd name="T4" fmla="*/ 31 w 202"/>
              <a:gd name="T5" fmla="*/ 67 h 322"/>
              <a:gd name="T6" fmla="*/ 41 w 202"/>
              <a:gd name="T7" fmla="*/ 76 h 322"/>
              <a:gd name="T8" fmla="*/ 12 w 202"/>
              <a:gd name="T9" fmla="*/ 93 h 322"/>
              <a:gd name="T10" fmla="*/ 0 w 202"/>
              <a:gd name="T11" fmla="*/ 125 h 322"/>
              <a:gd name="T12" fmla="*/ 4 w 202"/>
              <a:gd name="T13" fmla="*/ 292 h 322"/>
              <a:gd name="T14" fmla="*/ 31 w 202"/>
              <a:gd name="T15" fmla="*/ 318 h 322"/>
              <a:gd name="T16" fmla="*/ 152 w 202"/>
              <a:gd name="T17" fmla="*/ 322 h 322"/>
              <a:gd name="T18" fmla="*/ 188 w 202"/>
              <a:gd name="T19" fmla="*/ 308 h 322"/>
              <a:gd name="T20" fmla="*/ 202 w 202"/>
              <a:gd name="T21" fmla="*/ 274 h 322"/>
              <a:gd name="T22" fmla="*/ 199 w 202"/>
              <a:gd name="T23" fmla="*/ 108 h 322"/>
              <a:gd name="T24" fmla="*/ 177 w 202"/>
              <a:gd name="T25" fmla="*/ 83 h 322"/>
              <a:gd name="T26" fmla="*/ 152 w 202"/>
              <a:gd name="T27" fmla="*/ 292 h 322"/>
              <a:gd name="T28" fmla="*/ 44 w 202"/>
              <a:gd name="T29" fmla="*/ 291 h 322"/>
              <a:gd name="T30" fmla="*/ 34 w 202"/>
              <a:gd name="T31" fmla="*/ 284 h 322"/>
              <a:gd name="T32" fmla="*/ 32 w 202"/>
              <a:gd name="T33" fmla="*/ 274 h 322"/>
              <a:gd name="T34" fmla="*/ 32 w 202"/>
              <a:gd name="T35" fmla="*/ 119 h 322"/>
              <a:gd name="T36" fmla="*/ 38 w 202"/>
              <a:gd name="T37" fmla="*/ 110 h 322"/>
              <a:gd name="T38" fmla="*/ 50 w 202"/>
              <a:gd name="T39" fmla="*/ 108 h 322"/>
              <a:gd name="T40" fmla="*/ 72 w 202"/>
              <a:gd name="T41" fmla="*/ 67 h 322"/>
              <a:gd name="T42" fmla="*/ 130 w 202"/>
              <a:gd name="T43" fmla="*/ 108 h 322"/>
              <a:gd name="T44" fmla="*/ 159 w 202"/>
              <a:gd name="T45" fmla="*/ 108 h 322"/>
              <a:gd name="T46" fmla="*/ 167 w 202"/>
              <a:gd name="T47" fmla="*/ 114 h 322"/>
              <a:gd name="T48" fmla="*/ 171 w 202"/>
              <a:gd name="T49" fmla="*/ 125 h 322"/>
              <a:gd name="T50" fmla="*/ 70 w 202"/>
              <a:gd name="T51" fmla="*/ 138 h 322"/>
              <a:gd name="T52" fmla="*/ 171 w 202"/>
              <a:gd name="T53" fmla="*/ 261 h 322"/>
              <a:gd name="T54" fmla="*/ 169 w 202"/>
              <a:gd name="T55" fmla="*/ 279 h 322"/>
              <a:gd name="T56" fmla="*/ 163 w 202"/>
              <a:gd name="T57" fmla="*/ 288 h 322"/>
              <a:gd name="T58" fmla="*/ 152 w 202"/>
              <a:gd name="T59" fmla="*/ 292 h 322"/>
              <a:gd name="T60" fmla="*/ 96 w 202"/>
              <a:gd name="T61" fmla="*/ 189 h 322"/>
              <a:gd name="T62" fmla="*/ 121 w 202"/>
              <a:gd name="T63" fmla="*/ 164 h 322"/>
              <a:gd name="T64" fmla="*/ 142 w 202"/>
              <a:gd name="T65" fmla="*/ 189 h 322"/>
              <a:gd name="T66" fmla="*/ 167 w 202"/>
              <a:gd name="T67" fmla="*/ 210 h 322"/>
              <a:gd name="T68" fmla="*/ 142 w 202"/>
              <a:gd name="T69" fmla="*/ 235 h 322"/>
              <a:gd name="T70" fmla="*/ 121 w 202"/>
              <a:gd name="T71" fmla="*/ 21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322">
                <a:moveTo>
                  <a:pt x="161" y="76"/>
                </a:moveTo>
                <a:lnTo>
                  <a:pt x="161" y="67"/>
                </a:lnTo>
                <a:lnTo>
                  <a:pt x="172" y="67"/>
                </a:lnTo>
                <a:lnTo>
                  <a:pt x="172" y="0"/>
                </a:lnTo>
                <a:lnTo>
                  <a:pt x="31" y="0"/>
                </a:lnTo>
                <a:lnTo>
                  <a:pt x="31" y="67"/>
                </a:lnTo>
                <a:lnTo>
                  <a:pt x="41" y="67"/>
                </a:lnTo>
                <a:lnTo>
                  <a:pt x="41" y="76"/>
                </a:lnTo>
                <a:lnTo>
                  <a:pt x="25" y="83"/>
                </a:lnTo>
                <a:lnTo>
                  <a:pt x="12" y="93"/>
                </a:lnTo>
                <a:lnTo>
                  <a:pt x="3" y="108"/>
                </a:lnTo>
                <a:lnTo>
                  <a:pt x="0" y="125"/>
                </a:lnTo>
                <a:lnTo>
                  <a:pt x="0" y="274"/>
                </a:lnTo>
                <a:lnTo>
                  <a:pt x="4" y="292"/>
                </a:lnTo>
                <a:lnTo>
                  <a:pt x="15" y="308"/>
                </a:lnTo>
                <a:lnTo>
                  <a:pt x="31" y="318"/>
                </a:lnTo>
                <a:lnTo>
                  <a:pt x="50" y="322"/>
                </a:lnTo>
                <a:lnTo>
                  <a:pt x="152" y="322"/>
                </a:lnTo>
                <a:lnTo>
                  <a:pt x="172" y="318"/>
                </a:lnTo>
                <a:lnTo>
                  <a:pt x="188" y="308"/>
                </a:lnTo>
                <a:lnTo>
                  <a:pt x="198" y="292"/>
                </a:lnTo>
                <a:lnTo>
                  <a:pt x="202" y="274"/>
                </a:lnTo>
                <a:lnTo>
                  <a:pt x="202" y="125"/>
                </a:lnTo>
                <a:lnTo>
                  <a:pt x="199" y="108"/>
                </a:lnTo>
                <a:lnTo>
                  <a:pt x="190" y="93"/>
                </a:lnTo>
                <a:lnTo>
                  <a:pt x="177" y="83"/>
                </a:lnTo>
                <a:lnTo>
                  <a:pt x="161" y="76"/>
                </a:lnTo>
                <a:close/>
                <a:moveTo>
                  <a:pt x="152" y="292"/>
                </a:moveTo>
                <a:lnTo>
                  <a:pt x="50" y="292"/>
                </a:lnTo>
                <a:lnTo>
                  <a:pt x="44" y="291"/>
                </a:lnTo>
                <a:lnTo>
                  <a:pt x="38" y="288"/>
                </a:lnTo>
                <a:lnTo>
                  <a:pt x="34" y="284"/>
                </a:lnTo>
                <a:lnTo>
                  <a:pt x="32" y="279"/>
                </a:lnTo>
                <a:lnTo>
                  <a:pt x="32" y="274"/>
                </a:lnTo>
                <a:lnTo>
                  <a:pt x="32" y="125"/>
                </a:lnTo>
                <a:lnTo>
                  <a:pt x="32" y="119"/>
                </a:lnTo>
                <a:lnTo>
                  <a:pt x="34" y="114"/>
                </a:lnTo>
                <a:lnTo>
                  <a:pt x="38" y="110"/>
                </a:lnTo>
                <a:lnTo>
                  <a:pt x="44" y="108"/>
                </a:lnTo>
                <a:lnTo>
                  <a:pt x="50" y="108"/>
                </a:lnTo>
                <a:lnTo>
                  <a:pt x="72" y="108"/>
                </a:lnTo>
                <a:lnTo>
                  <a:pt x="72" y="67"/>
                </a:lnTo>
                <a:lnTo>
                  <a:pt x="130" y="67"/>
                </a:lnTo>
                <a:lnTo>
                  <a:pt x="130" y="108"/>
                </a:lnTo>
                <a:lnTo>
                  <a:pt x="152" y="108"/>
                </a:lnTo>
                <a:lnTo>
                  <a:pt x="159" y="108"/>
                </a:lnTo>
                <a:lnTo>
                  <a:pt x="163" y="110"/>
                </a:lnTo>
                <a:lnTo>
                  <a:pt x="167" y="114"/>
                </a:lnTo>
                <a:lnTo>
                  <a:pt x="169" y="119"/>
                </a:lnTo>
                <a:lnTo>
                  <a:pt x="171" y="125"/>
                </a:lnTo>
                <a:lnTo>
                  <a:pt x="171" y="138"/>
                </a:lnTo>
                <a:lnTo>
                  <a:pt x="70" y="138"/>
                </a:lnTo>
                <a:lnTo>
                  <a:pt x="70" y="261"/>
                </a:lnTo>
                <a:lnTo>
                  <a:pt x="171" y="261"/>
                </a:lnTo>
                <a:lnTo>
                  <a:pt x="171" y="274"/>
                </a:lnTo>
                <a:lnTo>
                  <a:pt x="169" y="279"/>
                </a:lnTo>
                <a:lnTo>
                  <a:pt x="167" y="284"/>
                </a:lnTo>
                <a:lnTo>
                  <a:pt x="163" y="288"/>
                </a:lnTo>
                <a:lnTo>
                  <a:pt x="159" y="291"/>
                </a:lnTo>
                <a:lnTo>
                  <a:pt x="152" y="292"/>
                </a:lnTo>
                <a:close/>
                <a:moveTo>
                  <a:pt x="96" y="210"/>
                </a:moveTo>
                <a:lnTo>
                  <a:pt x="96" y="189"/>
                </a:lnTo>
                <a:lnTo>
                  <a:pt x="121" y="189"/>
                </a:lnTo>
                <a:lnTo>
                  <a:pt x="121" y="164"/>
                </a:lnTo>
                <a:lnTo>
                  <a:pt x="142" y="164"/>
                </a:lnTo>
                <a:lnTo>
                  <a:pt x="142" y="189"/>
                </a:lnTo>
                <a:lnTo>
                  <a:pt x="167" y="189"/>
                </a:lnTo>
                <a:lnTo>
                  <a:pt x="167" y="210"/>
                </a:lnTo>
                <a:lnTo>
                  <a:pt x="142" y="210"/>
                </a:lnTo>
                <a:lnTo>
                  <a:pt x="142" y="235"/>
                </a:lnTo>
                <a:lnTo>
                  <a:pt x="121" y="235"/>
                </a:lnTo>
                <a:lnTo>
                  <a:pt x="121" y="210"/>
                </a:lnTo>
                <a:lnTo>
                  <a:pt x="96" y="21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000000"/>
              </a:solidFill>
            </a:endParaRPr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3359469" y="3188541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71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3541074" y="314937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3310536" y="338325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4538567" y="3188541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8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4720170" y="314937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4489633" y="338325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5763299" y="3188541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1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5944904" y="314937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2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5714366" y="338325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3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6913913" y="3188541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7095516" y="314937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95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6864979" y="338325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78" name="Rechthoek: afgeronde hoeken 81">
            <a:extLst>
              <a:ext uri="{FF2B5EF4-FFF2-40B4-BE49-F238E27FC236}">
                <a16:creationId xmlns:a16="http://schemas.microsoft.com/office/drawing/2014/main" id="{DDA0C136-F49B-45A9-8D66-41004F71288E}"/>
              </a:ext>
            </a:extLst>
          </p:cNvPr>
          <p:cNvSpPr/>
          <p:nvPr/>
        </p:nvSpPr>
        <p:spPr>
          <a:xfrm>
            <a:off x="7656184" y="3069343"/>
            <a:ext cx="1100832" cy="914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b="1" dirty="0">
                <a:solidFill>
                  <a:srgbClr val="001965"/>
                </a:solidFill>
              </a:rPr>
              <a:t>Semaglutide </a:t>
            </a:r>
            <a:r>
              <a:rPr lang="nb-NO" sz="900" dirty="0">
                <a:solidFill>
                  <a:srgbClr val="001965"/>
                </a:solidFill>
              </a:rPr>
              <a:t>(Ozempic</a:t>
            </a:r>
            <a:r>
              <a:rPr lang="nb-NO" sz="900" baseline="30000" dirty="0">
                <a:solidFill>
                  <a:srgbClr val="001965"/>
                </a:solidFill>
              </a:rPr>
              <a:t>®</a:t>
            </a:r>
            <a:r>
              <a:rPr lang="nb-NO" sz="900" dirty="0">
                <a:solidFill>
                  <a:srgbClr val="001965"/>
                </a:solidFill>
              </a:rPr>
              <a:t>)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b-NO" sz="900" dirty="0">
                <a:solidFill>
                  <a:srgbClr val="001965"/>
                </a:solidFill>
              </a:rPr>
              <a:t>1x per </a:t>
            </a:r>
            <a:r>
              <a:rPr lang="nb-NO" sz="900" dirty="0" err="1">
                <a:solidFill>
                  <a:srgbClr val="001965"/>
                </a:solidFill>
              </a:rPr>
              <a:t>week</a:t>
            </a:r>
            <a:endParaRPr lang="nb-NO" sz="900" dirty="0">
              <a:solidFill>
                <a:srgbClr val="001965"/>
              </a:solidFill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D2BFB3D5-6AE8-4CDB-9088-7CA078D2C6CD}"/>
              </a:ext>
            </a:extLst>
          </p:cNvPr>
          <p:cNvSpPr>
            <a:spLocks noEditPoints="1"/>
          </p:cNvSpPr>
          <p:nvPr/>
        </p:nvSpPr>
        <p:spPr bwMode="auto">
          <a:xfrm>
            <a:off x="8101116" y="3181518"/>
            <a:ext cx="210964" cy="209959"/>
          </a:xfrm>
          <a:custGeom>
            <a:avLst/>
            <a:gdLst>
              <a:gd name="T0" fmla="*/ 190 w 194"/>
              <a:gd name="T1" fmla="*/ 63 h 193"/>
              <a:gd name="T2" fmla="*/ 192 w 194"/>
              <a:gd name="T3" fmla="*/ 60 h 193"/>
              <a:gd name="T4" fmla="*/ 194 w 194"/>
              <a:gd name="T5" fmla="*/ 56 h 193"/>
              <a:gd name="T6" fmla="*/ 194 w 194"/>
              <a:gd name="T7" fmla="*/ 53 h 193"/>
              <a:gd name="T8" fmla="*/ 192 w 194"/>
              <a:gd name="T9" fmla="*/ 49 h 193"/>
              <a:gd name="T10" fmla="*/ 190 w 194"/>
              <a:gd name="T11" fmla="*/ 47 h 193"/>
              <a:gd name="T12" fmla="*/ 148 w 194"/>
              <a:gd name="T13" fmla="*/ 4 h 193"/>
              <a:gd name="T14" fmla="*/ 144 w 194"/>
              <a:gd name="T15" fmla="*/ 1 h 193"/>
              <a:gd name="T16" fmla="*/ 140 w 194"/>
              <a:gd name="T17" fmla="*/ 0 h 193"/>
              <a:gd name="T18" fmla="*/ 137 w 194"/>
              <a:gd name="T19" fmla="*/ 0 h 193"/>
              <a:gd name="T20" fmla="*/ 133 w 194"/>
              <a:gd name="T21" fmla="*/ 1 h 193"/>
              <a:gd name="T22" fmla="*/ 131 w 194"/>
              <a:gd name="T23" fmla="*/ 2 h 193"/>
              <a:gd name="T24" fmla="*/ 128 w 194"/>
              <a:gd name="T25" fmla="*/ 6 h 193"/>
              <a:gd name="T26" fmla="*/ 127 w 194"/>
              <a:gd name="T27" fmla="*/ 10 h 193"/>
              <a:gd name="T28" fmla="*/ 128 w 194"/>
              <a:gd name="T29" fmla="*/ 14 h 193"/>
              <a:gd name="T30" fmla="*/ 129 w 194"/>
              <a:gd name="T31" fmla="*/ 18 h 193"/>
              <a:gd name="T32" fmla="*/ 128 w 194"/>
              <a:gd name="T33" fmla="*/ 19 h 193"/>
              <a:gd name="T34" fmla="*/ 5 w 194"/>
              <a:gd name="T35" fmla="*/ 142 h 193"/>
              <a:gd name="T36" fmla="*/ 0 w 194"/>
              <a:gd name="T37" fmla="*/ 152 h 193"/>
              <a:gd name="T38" fmla="*/ 0 w 194"/>
              <a:gd name="T39" fmla="*/ 163 h 193"/>
              <a:gd name="T40" fmla="*/ 6 w 194"/>
              <a:gd name="T41" fmla="*/ 174 h 193"/>
              <a:gd name="T42" fmla="*/ 19 w 194"/>
              <a:gd name="T43" fmla="*/ 187 h 193"/>
              <a:gd name="T44" fmla="*/ 30 w 194"/>
              <a:gd name="T45" fmla="*/ 193 h 193"/>
              <a:gd name="T46" fmla="*/ 40 w 194"/>
              <a:gd name="T47" fmla="*/ 193 h 193"/>
              <a:gd name="T48" fmla="*/ 51 w 194"/>
              <a:gd name="T49" fmla="*/ 188 h 193"/>
              <a:gd name="T50" fmla="*/ 174 w 194"/>
              <a:gd name="T51" fmla="*/ 65 h 193"/>
              <a:gd name="T52" fmla="*/ 175 w 194"/>
              <a:gd name="T53" fmla="*/ 64 h 193"/>
              <a:gd name="T54" fmla="*/ 179 w 194"/>
              <a:gd name="T55" fmla="*/ 65 h 193"/>
              <a:gd name="T56" fmla="*/ 183 w 194"/>
              <a:gd name="T57" fmla="*/ 66 h 193"/>
              <a:gd name="T58" fmla="*/ 187 w 194"/>
              <a:gd name="T59" fmla="*/ 65 h 193"/>
              <a:gd name="T60" fmla="*/ 190 w 194"/>
              <a:gd name="T61" fmla="*/ 63 h 193"/>
              <a:gd name="T62" fmla="*/ 33 w 194"/>
              <a:gd name="T63" fmla="*/ 158 h 193"/>
              <a:gd name="T64" fmla="*/ 30 w 194"/>
              <a:gd name="T65" fmla="*/ 161 h 193"/>
              <a:gd name="T66" fmla="*/ 27 w 194"/>
              <a:gd name="T67" fmla="*/ 161 h 193"/>
              <a:gd name="T68" fmla="*/ 25 w 194"/>
              <a:gd name="T69" fmla="*/ 161 h 193"/>
              <a:gd name="T70" fmla="*/ 22 w 194"/>
              <a:gd name="T71" fmla="*/ 158 h 193"/>
              <a:gd name="T72" fmla="*/ 21 w 194"/>
              <a:gd name="T73" fmla="*/ 155 h 193"/>
              <a:gd name="T74" fmla="*/ 19 w 194"/>
              <a:gd name="T75" fmla="*/ 153 h 193"/>
              <a:gd name="T76" fmla="*/ 19 w 194"/>
              <a:gd name="T77" fmla="*/ 150 h 193"/>
              <a:gd name="T78" fmla="*/ 22 w 194"/>
              <a:gd name="T79" fmla="*/ 148 h 193"/>
              <a:gd name="T80" fmla="*/ 132 w 194"/>
              <a:gd name="T81" fmla="*/ 38 h 193"/>
              <a:gd name="T82" fmla="*/ 135 w 194"/>
              <a:gd name="T83" fmla="*/ 35 h 193"/>
              <a:gd name="T84" fmla="*/ 137 w 194"/>
              <a:gd name="T85" fmla="*/ 35 h 193"/>
              <a:gd name="T86" fmla="*/ 140 w 194"/>
              <a:gd name="T87" fmla="*/ 36 h 193"/>
              <a:gd name="T88" fmla="*/ 143 w 194"/>
              <a:gd name="T89" fmla="*/ 38 h 193"/>
              <a:gd name="T90" fmla="*/ 145 w 194"/>
              <a:gd name="T91" fmla="*/ 40 h 193"/>
              <a:gd name="T92" fmla="*/ 145 w 194"/>
              <a:gd name="T93" fmla="*/ 43 h 193"/>
              <a:gd name="T94" fmla="*/ 145 w 194"/>
              <a:gd name="T95" fmla="*/ 46 h 193"/>
              <a:gd name="T96" fmla="*/ 143 w 194"/>
              <a:gd name="T97" fmla="*/ 48 h 193"/>
              <a:gd name="T98" fmla="*/ 33 w 194"/>
              <a:gd name="T99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4" h="193">
                <a:moveTo>
                  <a:pt x="190" y="63"/>
                </a:moveTo>
                <a:lnTo>
                  <a:pt x="192" y="60"/>
                </a:lnTo>
                <a:lnTo>
                  <a:pt x="194" y="56"/>
                </a:lnTo>
                <a:lnTo>
                  <a:pt x="194" y="53"/>
                </a:lnTo>
                <a:lnTo>
                  <a:pt x="192" y="49"/>
                </a:lnTo>
                <a:lnTo>
                  <a:pt x="190" y="47"/>
                </a:lnTo>
                <a:lnTo>
                  <a:pt x="148" y="4"/>
                </a:lnTo>
                <a:lnTo>
                  <a:pt x="144" y="1"/>
                </a:lnTo>
                <a:lnTo>
                  <a:pt x="140" y="0"/>
                </a:lnTo>
                <a:lnTo>
                  <a:pt x="137" y="0"/>
                </a:lnTo>
                <a:lnTo>
                  <a:pt x="133" y="1"/>
                </a:lnTo>
                <a:lnTo>
                  <a:pt x="131" y="2"/>
                </a:lnTo>
                <a:lnTo>
                  <a:pt x="128" y="6"/>
                </a:lnTo>
                <a:lnTo>
                  <a:pt x="127" y="10"/>
                </a:lnTo>
                <a:lnTo>
                  <a:pt x="128" y="14"/>
                </a:lnTo>
                <a:lnTo>
                  <a:pt x="129" y="18"/>
                </a:lnTo>
                <a:lnTo>
                  <a:pt x="128" y="19"/>
                </a:lnTo>
                <a:lnTo>
                  <a:pt x="5" y="142"/>
                </a:lnTo>
                <a:lnTo>
                  <a:pt x="0" y="152"/>
                </a:lnTo>
                <a:lnTo>
                  <a:pt x="0" y="163"/>
                </a:lnTo>
                <a:lnTo>
                  <a:pt x="6" y="174"/>
                </a:lnTo>
                <a:lnTo>
                  <a:pt x="19" y="187"/>
                </a:lnTo>
                <a:lnTo>
                  <a:pt x="30" y="193"/>
                </a:lnTo>
                <a:lnTo>
                  <a:pt x="40" y="193"/>
                </a:lnTo>
                <a:lnTo>
                  <a:pt x="51" y="188"/>
                </a:lnTo>
                <a:lnTo>
                  <a:pt x="174" y="65"/>
                </a:lnTo>
                <a:lnTo>
                  <a:pt x="175" y="64"/>
                </a:lnTo>
                <a:lnTo>
                  <a:pt x="179" y="65"/>
                </a:lnTo>
                <a:lnTo>
                  <a:pt x="183" y="66"/>
                </a:lnTo>
                <a:lnTo>
                  <a:pt x="187" y="65"/>
                </a:lnTo>
                <a:lnTo>
                  <a:pt x="190" y="63"/>
                </a:lnTo>
                <a:close/>
                <a:moveTo>
                  <a:pt x="33" y="158"/>
                </a:moveTo>
                <a:lnTo>
                  <a:pt x="30" y="161"/>
                </a:lnTo>
                <a:lnTo>
                  <a:pt x="27" y="161"/>
                </a:lnTo>
                <a:lnTo>
                  <a:pt x="25" y="161"/>
                </a:lnTo>
                <a:lnTo>
                  <a:pt x="22" y="158"/>
                </a:lnTo>
                <a:lnTo>
                  <a:pt x="21" y="155"/>
                </a:lnTo>
                <a:lnTo>
                  <a:pt x="19" y="153"/>
                </a:lnTo>
                <a:lnTo>
                  <a:pt x="19" y="150"/>
                </a:lnTo>
                <a:lnTo>
                  <a:pt x="22" y="148"/>
                </a:lnTo>
                <a:lnTo>
                  <a:pt x="132" y="38"/>
                </a:lnTo>
                <a:lnTo>
                  <a:pt x="135" y="35"/>
                </a:lnTo>
                <a:lnTo>
                  <a:pt x="137" y="35"/>
                </a:lnTo>
                <a:lnTo>
                  <a:pt x="140" y="36"/>
                </a:lnTo>
                <a:lnTo>
                  <a:pt x="143" y="38"/>
                </a:lnTo>
                <a:lnTo>
                  <a:pt x="145" y="40"/>
                </a:lnTo>
                <a:lnTo>
                  <a:pt x="145" y="43"/>
                </a:lnTo>
                <a:lnTo>
                  <a:pt x="145" y="46"/>
                </a:lnTo>
                <a:lnTo>
                  <a:pt x="143" y="48"/>
                </a:lnTo>
                <a:lnTo>
                  <a:pt x="33" y="15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0" name="Freeform 10">
            <a:extLst>
              <a:ext uri="{FF2B5EF4-FFF2-40B4-BE49-F238E27FC236}">
                <a16:creationId xmlns:a16="http://schemas.microsoft.com/office/drawing/2014/main" id="{3A4E77BC-9716-4E95-87E8-95D6672C5EB2}"/>
              </a:ext>
            </a:extLst>
          </p:cNvPr>
          <p:cNvSpPr>
            <a:spLocks/>
          </p:cNvSpPr>
          <p:nvPr/>
        </p:nvSpPr>
        <p:spPr bwMode="auto">
          <a:xfrm>
            <a:off x="8282721" y="3142350"/>
            <a:ext cx="67420" cy="67447"/>
          </a:xfrm>
          <a:custGeom>
            <a:avLst/>
            <a:gdLst>
              <a:gd name="T0" fmla="*/ 15 w 62"/>
              <a:gd name="T1" fmla="*/ 20 h 62"/>
              <a:gd name="T2" fmla="*/ 20 w 62"/>
              <a:gd name="T3" fmla="*/ 25 h 62"/>
              <a:gd name="T4" fmla="*/ 0 w 62"/>
              <a:gd name="T5" fmla="*/ 46 h 62"/>
              <a:gd name="T6" fmla="*/ 16 w 62"/>
              <a:gd name="T7" fmla="*/ 62 h 62"/>
              <a:gd name="T8" fmla="*/ 37 w 62"/>
              <a:gd name="T9" fmla="*/ 42 h 62"/>
              <a:gd name="T10" fmla="*/ 42 w 62"/>
              <a:gd name="T11" fmla="*/ 47 h 62"/>
              <a:gd name="T12" fmla="*/ 45 w 62"/>
              <a:gd name="T13" fmla="*/ 50 h 62"/>
              <a:gd name="T14" fmla="*/ 49 w 62"/>
              <a:gd name="T15" fmla="*/ 51 h 62"/>
              <a:gd name="T16" fmla="*/ 53 w 62"/>
              <a:gd name="T17" fmla="*/ 51 h 62"/>
              <a:gd name="T18" fmla="*/ 57 w 62"/>
              <a:gd name="T19" fmla="*/ 50 h 62"/>
              <a:gd name="T20" fmla="*/ 59 w 62"/>
              <a:gd name="T21" fmla="*/ 47 h 62"/>
              <a:gd name="T22" fmla="*/ 62 w 62"/>
              <a:gd name="T23" fmla="*/ 45 h 62"/>
              <a:gd name="T24" fmla="*/ 62 w 62"/>
              <a:gd name="T25" fmla="*/ 41 h 62"/>
              <a:gd name="T26" fmla="*/ 62 w 62"/>
              <a:gd name="T27" fmla="*/ 37 h 62"/>
              <a:gd name="T28" fmla="*/ 62 w 62"/>
              <a:gd name="T29" fmla="*/ 33 h 62"/>
              <a:gd name="T30" fmla="*/ 59 w 62"/>
              <a:gd name="T31" fmla="*/ 30 h 62"/>
              <a:gd name="T32" fmla="*/ 32 w 62"/>
              <a:gd name="T33" fmla="*/ 3 h 62"/>
              <a:gd name="T34" fmla="*/ 29 w 62"/>
              <a:gd name="T35" fmla="*/ 0 h 62"/>
              <a:gd name="T36" fmla="*/ 25 w 62"/>
              <a:gd name="T37" fmla="*/ 0 h 62"/>
              <a:gd name="T38" fmla="*/ 21 w 62"/>
              <a:gd name="T39" fmla="*/ 0 h 62"/>
              <a:gd name="T40" fmla="*/ 17 w 62"/>
              <a:gd name="T41" fmla="*/ 0 h 62"/>
              <a:gd name="T42" fmla="*/ 15 w 62"/>
              <a:gd name="T43" fmla="*/ 3 h 62"/>
              <a:gd name="T44" fmla="*/ 12 w 62"/>
              <a:gd name="T45" fmla="*/ 6 h 62"/>
              <a:gd name="T46" fmla="*/ 12 w 62"/>
              <a:gd name="T47" fmla="*/ 10 h 62"/>
              <a:gd name="T48" fmla="*/ 12 w 62"/>
              <a:gd name="T49" fmla="*/ 13 h 62"/>
              <a:gd name="T50" fmla="*/ 12 w 62"/>
              <a:gd name="T51" fmla="*/ 17 h 62"/>
              <a:gd name="T52" fmla="*/ 15 w 62"/>
              <a:gd name="T5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62">
                <a:moveTo>
                  <a:pt x="15" y="20"/>
                </a:moveTo>
                <a:lnTo>
                  <a:pt x="20" y="25"/>
                </a:lnTo>
                <a:lnTo>
                  <a:pt x="0" y="46"/>
                </a:lnTo>
                <a:lnTo>
                  <a:pt x="16" y="62"/>
                </a:lnTo>
                <a:lnTo>
                  <a:pt x="37" y="42"/>
                </a:lnTo>
                <a:lnTo>
                  <a:pt x="42" y="47"/>
                </a:lnTo>
                <a:lnTo>
                  <a:pt x="45" y="50"/>
                </a:lnTo>
                <a:lnTo>
                  <a:pt x="49" y="51"/>
                </a:lnTo>
                <a:lnTo>
                  <a:pt x="53" y="51"/>
                </a:lnTo>
                <a:lnTo>
                  <a:pt x="57" y="50"/>
                </a:lnTo>
                <a:lnTo>
                  <a:pt x="59" y="47"/>
                </a:lnTo>
                <a:lnTo>
                  <a:pt x="62" y="45"/>
                </a:lnTo>
                <a:lnTo>
                  <a:pt x="62" y="41"/>
                </a:lnTo>
                <a:lnTo>
                  <a:pt x="62" y="37"/>
                </a:lnTo>
                <a:lnTo>
                  <a:pt x="62" y="33"/>
                </a:lnTo>
                <a:lnTo>
                  <a:pt x="59" y="30"/>
                </a:lnTo>
                <a:lnTo>
                  <a:pt x="32" y="3"/>
                </a:lnTo>
                <a:lnTo>
                  <a:pt x="29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5" y="3"/>
                </a:lnTo>
                <a:lnTo>
                  <a:pt x="12" y="6"/>
                </a:lnTo>
                <a:lnTo>
                  <a:pt x="12" y="10"/>
                </a:lnTo>
                <a:lnTo>
                  <a:pt x="12" y="13"/>
                </a:lnTo>
                <a:lnTo>
                  <a:pt x="12" y="17"/>
                </a:lnTo>
                <a:lnTo>
                  <a:pt x="15" y="2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0C0C2E2A-63AF-4543-8F39-6AE02DA42968}"/>
              </a:ext>
            </a:extLst>
          </p:cNvPr>
          <p:cNvSpPr>
            <a:spLocks/>
          </p:cNvSpPr>
          <p:nvPr/>
        </p:nvSpPr>
        <p:spPr bwMode="auto">
          <a:xfrm>
            <a:off x="8052183" y="3376239"/>
            <a:ext cx="64159" cy="55481"/>
          </a:xfrm>
          <a:custGeom>
            <a:avLst/>
            <a:gdLst>
              <a:gd name="T0" fmla="*/ 58 w 59"/>
              <a:gd name="T1" fmla="*/ 13 h 51"/>
              <a:gd name="T2" fmla="*/ 46 w 59"/>
              <a:gd name="T3" fmla="*/ 1 h 51"/>
              <a:gd name="T4" fmla="*/ 44 w 59"/>
              <a:gd name="T5" fmla="*/ 0 h 51"/>
              <a:gd name="T6" fmla="*/ 41 w 59"/>
              <a:gd name="T7" fmla="*/ 0 h 51"/>
              <a:gd name="T8" fmla="*/ 38 w 59"/>
              <a:gd name="T9" fmla="*/ 0 h 51"/>
              <a:gd name="T10" fmla="*/ 37 w 59"/>
              <a:gd name="T11" fmla="*/ 1 h 51"/>
              <a:gd name="T12" fmla="*/ 36 w 59"/>
              <a:gd name="T13" fmla="*/ 4 h 51"/>
              <a:gd name="T14" fmla="*/ 34 w 59"/>
              <a:gd name="T15" fmla="*/ 5 h 51"/>
              <a:gd name="T16" fmla="*/ 36 w 59"/>
              <a:gd name="T17" fmla="*/ 8 h 51"/>
              <a:gd name="T18" fmla="*/ 37 w 59"/>
              <a:gd name="T19" fmla="*/ 11 h 51"/>
              <a:gd name="T20" fmla="*/ 38 w 59"/>
              <a:gd name="T21" fmla="*/ 12 h 51"/>
              <a:gd name="T22" fmla="*/ 0 w 59"/>
              <a:gd name="T23" fmla="*/ 51 h 51"/>
              <a:gd name="T24" fmla="*/ 17 w 59"/>
              <a:gd name="T25" fmla="*/ 51 h 51"/>
              <a:gd name="T26" fmla="*/ 47 w 59"/>
              <a:gd name="T27" fmla="*/ 21 h 51"/>
              <a:gd name="T28" fmla="*/ 49 w 59"/>
              <a:gd name="T29" fmla="*/ 22 h 51"/>
              <a:gd name="T30" fmla="*/ 51 w 59"/>
              <a:gd name="T31" fmla="*/ 24 h 51"/>
              <a:gd name="T32" fmla="*/ 53 w 59"/>
              <a:gd name="T33" fmla="*/ 24 h 51"/>
              <a:gd name="T34" fmla="*/ 55 w 59"/>
              <a:gd name="T35" fmla="*/ 24 h 51"/>
              <a:gd name="T36" fmla="*/ 58 w 59"/>
              <a:gd name="T37" fmla="*/ 22 h 51"/>
              <a:gd name="T38" fmla="*/ 59 w 59"/>
              <a:gd name="T39" fmla="*/ 20 h 51"/>
              <a:gd name="T40" fmla="*/ 59 w 59"/>
              <a:gd name="T41" fmla="*/ 18 h 51"/>
              <a:gd name="T42" fmla="*/ 59 w 59"/>
              <a:gd name="T43" fmla="*/ 16 h 51"/>
              <a:gd name="T44" fmla="*/ 58 w 59"/>
              <a:gd name="T45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51">
                <a:moveTo>
                  <a:pt x="58" y="13"/>
                </a:moveTo>
                <a:lnTo>
                  <a:pt x="46" y="1"/>
                </a:lnTo>
                <a:lnTo>
                  <a:pt x="44" y="0"/>
                </a:lnTo>
                <a:lnTo>
                  <a:pt x="41" y="0"/>
                </a:lnTo>
                <a:lnTo>
                  <a:pt x="38" y="0"/>
                </a:lnTo>
                <a:lnTo>
                  <a:pt x="37" y="1"/>
                </a:lnTo>
                <a:lnTo>
                  <a:pt x="36" y="4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8" y="12"/>
                </a:lnTo>
                <a:lnTo>
                  <a:pt x="0" y="51"/>
                </a:lnTo>
                <a:lnTo>
                  <a:pt x="17" y="51"/>
                </a:lnTo>
                <a:lnTo>
                  <a:pt x="47" y="21"/>
                </a:lnTo>
                <a:lnTo>
                  <a:pt x="49" y="22"/>
                </a:lnTo>
                <a:lnTo>
                  <a:pt x="51" y="24"/>
                </a:lnTo>
                <a:lnTo>
                  <a:pt x="53" y="24"/>
                </a:lnTo>
                <a:lnTo>
                  <a:pt x="55" y="24"/>
                </a:lnTo>
                <a:lnTo>
                  <a:pt x="58" y="22"/>
                </a:lnTo>
                <a:lnTo>
                  <a:pt x="59" y="20"/>
                </a:lnTo>
                <a:lnTo>
                  <a:pt x="59" y="18"/>
                </a:lnTo>
                <a:lnTo>
                  <a:pt x="59" y="16"/>
                </a:lnTo>
                <a:lnTo>
                  <a:pt x="58" y="1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FFFFFF"/>
              </a:solidFill>
            </a:endParaRPr>
          </a:p>
        </p:txBody>
      </p:sp>
      <p:sp>
        <p:nvSpPr>
          <p:cNvPr id="55" name="Rechthoek: afgeronde hoeken 30">
            <a:extLst>
              <a:ext uri="{FF2B5EF4-FFF2-40B4-BE49-F238E27FC236}">
                <a16:creationId xmlns:a16="http://schemas.microsoft.com/office/drawing/2014/main" id="{42136534-0353-41A3-880F-E44FF821B353}"/>
              </a:ext>
            </a:extLst>
          </p:cNvPr>
          <p:cNvSpPr/>
          <p:nvPr/>
        </p:nvSpPr>
        <p:spPr>
          <a:xfrm>
            <a:off x="1718091" y="2065499"/>
            <a:ext cx="1101697" cy="92140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855" tIns="404464" rIns="107855" bIns="107855" rtlCol="0" anchor="t"/>
          <a:lstStyle/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nl-NL" sz="900" b="1" dirty="0" err="1">
                <a:solidFill>
                  <a:srgbClr val="001965"/>
                </a:solidFill>
              </a:rPr>
              <a:t>Semaglutide</a:t>
            </a:r>
            <a:r>
              <a:rPr lang="nl-NL" sz="900" b="1" dirty="0">
                <a:solidFill>
                  <a:srgbClr val="001965"/>
                </a:solidFill>
              </a:rPr>
              <a:t> tabletten</a:t>
            </a:r>
            <a:br>
              <a:rPr lang="nl-NL" sz="900" b="1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(</a:t>
            </a:r>
            <a:r>
              <a:rPr lang="nl-NL" sz="900" dirty="0" err="1">
                <a:solidFill>
                  <a:srgbClr val="001965"/>
                </a:solidFill>
              </a:rPr>
              <a:t>Rybelsus</a:t>
            </a:r>
            <a:r>
              <a:rPr lang="nl-NL" sz="900" baseline="30000" dirty="0">
                <a:solidFill>
                  <a:srgbClr val="001965"/>
                </a:solidFill>
              </a:rPr>
              <a:t>®</a:t>
            </a:r>
            <a:r>
              <a:rPr lang="nl-NL" sz="900" dirty="0">
                <a:solidFill>
                  <a:srgbClr val="001965"/>
                </a:solidFill>
              </a:rPr>
              <a:t>)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nl-NL" sz="900" dirty="0">
                <a:solidFill>
                  <a:srgbClr val="001965"/>
                </a:solidFill>
              </a:rPr>
            </a:br>
            <a:r>
              <a:rPr lang="nl-NL" sz="900" dirty="0">
                <a:solidFill>
                  <a:srgbClr val="001965"/>
                </a:solidFill>
              </a:rPr>
              <a:t>  1x per dag</a:t>
            </a:r>
          </a:p>
          <a:p>
            <a:pPr algn="ctr" defTabSz="913319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endParaRPr lang="nl-NL" sz="900" dirty="0">
              <a:solidFill>
                <a:srgbClr val="001965"/>
              </a:solidFill>
            </a:endParaRPr>
          </a:p>
        </p:txBody>
      </p:sp>
      <p:sp>
        <p:nvSpPr>
          <p:cNvPr id="59" name="Freeform 62">
            <a:extLst>
              <a:ext uri="{FF2B5EF4-FFF2-40B4-BE49-F238E27FC236}">
                <a16:creationId xmlns:a16="http://schemas.microsoft.com/office/drawing/2014/main" id="{B0BDC66E-BCA6-43D2-8BB6-32A747057B11}"/>
              </a:ext>
            </a:extLst>
          </p:cNvPr>
          <p:cNvSpPr>
            <a:spLocks noEditPoints="1"/>
          </p:cNvSpPr>
          <p:nvPr/>
        </p:nvSpPr>
        <p:spPr bwMode="auto">
          <a:xfrm>
            <a:off x="2209169" y="2195786"/>
            <a:ext cx="137781" cy="249676"/>
          </a:xfrm>
          <a:custGeom>
            <a:avLst/>
            <a:gdLst>
              <a:gd name="T0" fmla="*/ 161 w 202"/>
              <a:gd name="T1" fmla="*/ 67 h 322"/>
              <a:gd name="T2" fmla="*/ 172 w 202"/>
              <a:gd name="T3" fmla="*/ 0 h 322"/>
              <a:gd name="T4" fmla="*/ 31 w 202"/>
              <a:gd name="T5" fmla="*/ 67 h 322"/>
              <a:gd name="T6" fmla="*/ 41 w 202"/>
              <a:gd name="T7" fmla="*/ 76 h 322"/>
              <a:gd name="T8" fmla="*/ 12 w 202"/>
              <a:gd name="T9" fmla="*/ 93 h 322"/>
              <a:gd name="T10" fmla="*/ 0 w 202"/>
              <a:gd name="T11" fmla="*/ 125 h 322"/>
              <a:gd name="T12" fmla="*/ 4 w 202"/>
              <a:gd name="T13" fmla="*/ 292 h 322"/>
              <a:gd name="T14" fmla="*/ 31 w 202"/>
              <a:gd name="T15" fmla="*/ 318 h 322"/>
              <a:gd name="T16" fmla="*/ 152 w 202"/>
              <a:gd name="T17" fmla="*/ 322 h 322"/>
              <a:gd name="T18" fmla="*/ 188 w 202"/>
              <a:gd name="T19" fmla="*/ 308 h 322"/>
              <a:gd name="T20" fmla="*/ 202 w 202"/>
              <a:gd name="T21" fmla="*/ 274 h 322"/>
              <a:gd name="T22" fmla="*/ 199 w 202"/>
              <a:gd name="T23" fmla="*/ 108 h 322"/>
              <a:gd name="T24" fmla="*/ 177 w 202"/>
              <a:gd name="T25" fmla="*/ 83 h 322"/>
              <a:gd name="T26" fmla="*/ 152 w 202"/>
              <a:gd name="T27" fmla="*/ 292 h 322"/>
              <a:gd name="T28" fmla="*/ 44 w 202"/>
              <a:gd name="T29" fmla="*/ 291 h 322"/>
              <a:gd name="T30" fmla="*/ 34 w 202"/>
              <a:gd name="T31" fmla="*/ 284 h 322"/>
              <a:gd name="T32" fmla="*/ 32 w 202"/>
              <a:gd name="T33" fmla="*/ 274 h 322"/>
              <a:gd name="T34" fmla="*/ 32 w 202"/>
              <a:gd name="T35" fmla="*/ 119 h 322"/>
              <a:gd name="T36" fmla="*/ 38 w 202"/>
              <a:gd name="T37" fmla="*/ 110 h 322"/>
              <a:gd name="T38" fmla="*/ 50 w 202"/>
              <a:gd name="T39" fmla="*/ 108 h 322"/>
              <a:gd name="T40" fmla="*/ 72 w 202"/>
              <a:gd name="T41" fmla="*/ 67 h 322"/>
              <a:gd name="T42" fmla="*/ 130 w 202"/>
              <a:gd name="T43" fmla="*/ 108 h 322"/>
              <a:gd name="T44" fmla="*/ 159 w 202"/>
              <a:gd name="T45" fmla="*/ 108 h 322"/>
              <a:gd name="T46" fmla="*/ 167 w 202"/>
              <a:gd name="T47" fmla="*/ 114 h 322"/>
              <a:gd name="T48" fmla="*/ 171 w 202"/>
              <a:gd name="T49" fmla="*/ 125 h 322"/>
              <a:gd name="T50" fmla="*/ 70 w 202"/>
              <a:gd name="T51" fmla="*/ 138 h 322"/>
              <a:gd name="T52" fmla="*/ 171 w 202"/>
              <a:gd name="T53" fmla="*/ 261 h 322"/>
              <a:gd name="T54" fmla="*/ 169 w 202"/>
              <a:gd name="T55" fmla="*/ 279 h 322"/>
              <a:gd name="T56" fmla="*/ 163 w 202"/>
              <a:gd name="T57" fmla="*/ 288 h 322"/>
              <a:gd name="T58" fmla="*/ 152 w 202"/>
              <a:gd name="T59" fmla="*/ 292 h 322"/>
              <a:gd name="T60" fmla="*/ 96 w 202"/>
              <a:gd name="T61" fmla="*/ 189 h 322"/>
              <a:gd name="T62" fmla="*/ 121 w 202"/>
              <a:gd name="T63" fmla="*/ 164 h 322"/>
              <a:gd name="T64" fmla="*/ 142 w 202"/>
              <a:gd name="T65" fmla="*/ 189 h 322"/>
              <a:gd name="T66" fmla="*/ 167 w 202"/>
              <a:gd name="T67" fmla="*/ 210 h 322"/>
              <a:gd name="T68" fmla="*/ 142 w 202"/>
              <a:gd name="T69" fmla="*/ 235 h 322"/>
              <a:gd name="T70" fmla="*/ 121 w 202"/>
              <a:gd name="T71" fmla="*/ 21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2" h="322">
                <a:moveTo>
                  <a:pt x="161" y="76"/>
                </a:moveTo>
                <a:lnTo>
                  <a:pt x="161" y="67"/>
                </a:lnTo>
                <a:lnTo>
                  <a:pt x="172" y="67"/>
                </a:lnTo>
                <a:lnTo>
                  <a:pt x="172" y="0"/>
                </a:lnTo>
                <a:lnTo>
                  <a:pt x="31" y="0"/>
                </a:lnTo>
                <a:lnTo>
                  <a:pt x="31" y="67"/>
                </a:lnTo>
                <a:lnTo>
                  <a:pt x="41" y="67"/>
                </a:lnTo>
                <a:lnTo>
                  <a:pt x="41" y="76"/>
                </a:lnTo>
                <a:lnTo>
                  <a:pt x="25" y="83"/>
                </a:lnTo>
                <a:lnTo>
                  <a:pt x="12" y="93"/>
                </a:lnTo>
                <a:lnTo>
                  <a:pt x="3" y="108"/>
                </a:lnTo>
                <a:lnTo>
                  <a:pt x="0" y="125"/>
                </a:lnTo>
                <a:lnTo>
                  <a:pt x="0" y="274"/>
                </a:lnTo>
                <a:lnTo>
                  <a:pt x="4" y="292"/>
                </a:lnTo>
                <a:lnTo>
                  <a:pt x="15" y="308"/>
                </a:lnTo>
                <a:lnTo>
                  <a:pt x="31" y="318"/>
                </a:lnTo>
                <a:lnTo>
                  <a:pt x="50" y="322"/>
                </a:lnTo>
                <a:lnTo>
                  <a:pt x="152" y="322"/>
                </a:lnTo>
                <a:lnTo>
                  <a:pt x="172" y="318"/>
                </a:lnTo>
                <a:lnTo>
                  <a:pt x="188" y="308"/>
                </a:lnTo>
                <a:lnTo>
                  <a:pt x="198" y="292"/>
                </a:lnTo>
                <a:lnTo>
                  <a:pt x="202" y="274"/>
                </a:lnTo>
                <a:lnTo>
                  <a:pt x="202" y="125"/>
                </a:lnTo>
                <a:lnTo>
                  <a:pt x="199" y="108"/>
                </a:lnTo>
                <a:lnTo>
                  <a:pt x="190" y="93"/>
                </a:lnTo>
                <a:lnTo>
                  <a:pt x="177" y="83"/>
                </a:lnTo>
                <a:lnTo>
                  <a:pt x="161" y="76"/>
                </a:lnTo>
                <a:close/>
                <a:moveTo>
                  <a:pt x="152" y="292"/>
                </a:moveTo>
                <a:lnTo>
                  <a:pt x="50" y="292"/>
                </a:lnTo>
                <a:lnTo>
                  <a:pt x="44" y="291"/>
                </a:lnTo>
                <a:lnTo>
                  <a:pt x="38" y="288"/>
                </a:lnTo>
                <a:lnTo>
                  <a:pt x="34" y="284"/>
                </a:lnTo>
                <a:lnTo>
                  <a:pt x="32" y="279"/>
                </a:lnTo>
                <a:lnTo>
                  <a:pt x="32" y="274"/>
                </a:lnTo>
                <a:lnTo>
                  <a:pt x="32" y="125"/>
                </a:lnTo>
                <a:lnTo>
                  <a:pt x="32" y="119"/>
                </a:lnTo>
                <a:lnTo>
                  <a:pt x="34" y="114"/>
                </a:lnTo>
                <a:lnTo>
                  <a:pt x="38" y="110"/>
                </a:lnTo>
                <a:lnTo>
                  <a:pt x="44" y="108"/>
                </a:lnTo>
                <a:lnTo>
                  <a:pt x="50" y="108"/>
                </a:lnTo>
                <a:lnTo>
                  <a:pt x="72" y="108"/>
                </a:lnTo>
                <a:lnTo>
                  <a:pt x="72" y="67"/>
                </a:lnTo>
                <a:lnTo>
                  <a:pt x="130" y="67"/>
                </a:lnTo>
                <a:lnTo>
                  <a:pt x="130" y="108"/>
                </a:lnTo>
                <a:lnTo>
                  <a:pt x="152" y="108"/>
                </a:lnTo>
                <a:lnTo>
                  <a:pt x="159" y="108"/>
                </a:lnTo>
                <a:lnTo>
                  <a:pt x="163" y="110"/>
                </a:lnTo>
                <a:lnTo>
                  <a:pt x="167" y="114"/>
                </a:lnTo>
                <a:lnTo>
                  <a:pt x="169" y="119"/>
                </a:lnTo>
                <a:lnTo>
                  <a:pt x="171" y="125"/>
                </a:lnTo>
                <a:lnTo>
                  <a:pt x="171" y="138"/>
                </a:lnTo>
                <a:lnTo>
                  <a:pt x="70" y="138"/>
                </a:lnTo>
                <a:lnTo>
                  <a:pt x="70" y="261"/>
                </a:lnTo>
                <a:lnTo>
                  <a:pt x="171" y="261"/>
                </a:lnTo>
                <a:lnTo>
                  <a:pt x="171" y="274"/>
                </a:lnTo>
                <a:lnTo>
                  <a:pt x="169" y="279"/>
                </a:lnTo>
                <a:lnTo>
                  <a:pt x="167" y="284"/>
                </a:lnTo>
                <a:lnTo>
                  <a:pt x="163" y="288"/>
                </a:lnTo>
                <a:lnTo>
                  <a:pt x="159" y="291"/>
                </a:lnTo>
                <a:lnTo>
                  <a:pt x="152" y="292"/>
                </a:lnTo>
                <a:close/>
                <a:moveTo>
                  <a:pt x="96" y="210"/>
                </a:moveTo>
                <a:lnTo>
                  <a:pt x="96" y="189"/>
                </a:lnTo>
                <a:lnTo>
                  <a:pt x="121" y="189"/>
                </a:lnTo>
                <a:lnTo>
                  <a:pt x="121" y="164"/>
                </a:lnTo>
                <a:lnTo>
                  <a:pt x="142" y="164"/>
                </a:lnTo>
                <a:lnTo>
                  <a:pt x="142" y="189"/>
                </a:lnTo>
                <a:lnTo>
                  <a:pt x="167" y="189"/>
                </a:lnTo>
                <a:lnTo>
                  <a:pt x="167" y="210"/>
                </a:lnTo>
                <a:lnTo>
                  <a:pt x="142" y="210"/>
                </a:lnTo>
                <a:lnTo>
                  <a:pt x="142" y="235"/>
                </a:lnTo>
                <a:lnTo>
                  <a:pt x="121" y="235"/>
                </a:lnTo>
                <a:lnTo>
                  <a:pt x="121" y="210"/>
                </a:lnTo>
                <a:lnTo>
                  <a:pt x="96" y="21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490" tIns="34238" rIns="68490" bIns="34238" numCol="1" anchor="t" anchorCtr="0" compatLnSpc="1">
            <a:prstTxWarp prst="textNoShape">
              <a:avLst/>
            </a:prstTxWarp>
          </a:bodyPr>
          <a:lstStyle/>
          <a:p>
            <a:pPr defTabSz="913319"/>
            <a:endParaRPr lang="nl-NL" sz="2399">
              <a:solidFill>
                <a:srgbClr val="00000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7E3C2BA-D401-4BD5-AB43-028B36903509}"/>
              </a:ext>
            </a:extLst>
          </p:cNvPr>
          <p:cNvSpPr txBox="1"/>
          <p:nvPr/>
        </p:nvSpPr>
        <p:spPr>
          <a:xfrm>
            <a:off x="253208" y="5406604"/>
            <a:ext cx="2484580" cy="1275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3889"/>
            <a:endParaRPr lang="en-GB" sz="675" dirty="0" err="1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A88A1-6DB0-453C-BA6B-449EB1EC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GLP-1 therapie in vogelvlucht - NL20CD00141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1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ijdelijke aanduiding voor afbeelding 28">
            <a:extLst>
              <a:ext uri="{FF2B5EF4-FFF2-40B4-BE49-F238E27FC236}">
                <a16:creationId xmlns:a16="http://schemas.microsoft.com/office/drawing/2014/main" id="{2DAC354F-513B-4F53-9BA8-81B9F38F4D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05" y="5"/>
            <a:ext cx="2915729" cy="5152525"/>
          </a:xfr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229668B7-17DB-4D60-990A-15E6471CA911}"/>
              </a:ext>
            </a:extLst>
          </p:cNvPr>
          <p:cNvSpPr/>
          <p:nvPr/>
        </p:nvSpPr>
        <p:spPr>
          <a:xfrm>
            <a:off x="5377886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5050017" cy="648491"/>
          </a:xfrm>
        </p:spPr>
        <p:txBody>
          <a:bodyPr/>
          <a:lstStyle/>
          <a:p>
            <a:r>
              <a:rPr lang="nl-NL" sz="2000" dirty="0"/>
              <a:t>Vergoeding</a:t>
            </a:r>
            <a:br>
              <a:rPr lang="nl-NL" sz="2000" dirty="0"/>
            </a:br>
            <a:r>
              <a:rPr lang="nl-NL" sz="2000" dirty="0"/>
              <a:t>DPP-4 remmers </a:t>
            </a:r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DC2B2D99-343C-47D5-87C4-E78D430E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4909" y="1623720"/>
            <a:ext cx="5289843" cy="2802695"/>
          </a:xfrm>
        </p:spPr>
        <p:txBody>
          <a:bodyPr/>
          <a:lstStyle/>
          <a:p>
            <a:pPr lvl="3">
              <a:spcAft>
                <a:spcPts val="600"/>
              </a:spcAft>
            </a:pPr>
            <a:r>
              <a:rPr lang="nl-NL" sz="1400" dirty="0"/>
              <a:t>Voor een volwassen verzekerde met diabetes type 2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Die niet behandeld kunnen worden met de </a:t>
            </a:r>
            <a:br>
              <a:rPr lang="nl-NL" dirty="0"/>
            </a:br>
            <a:r>
              <a:rPr lang="nl-NL" dirty="0"/>
              <a:t>combinatie van metformine en een SU-derivaat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Die geen insuline gebruiken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nl-NL" dirty="0"/>
              <a:t>Die dit middel gebruiken als monotherapie of als </a:t>
            </a:r>
            <a:br>
              <a:rPr lang="nl-NL" dirty="0"/>
            </a:br>
            <a:r>
              <a:rPr lang="nl-NL" dirty="0"/>
              <a:t>een tweevoudige of drievoudige behandeling in </a:t>
            </a:r>
            <a:br>
              <a:rPr lang="nl-NL" dirty="0"/>
            </a:br>
            <a:r>
              <a:rPr lang="nl-NL" dirty="0"/>
              <a:t>combinatie met metformine en/of een SU-derivaat</a:t>
            </a:r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8FD95240-827A-4823-803B-0EB5D99336EB}"/>
              </a:ext>
            </a:extLst>
          </p:cNvPr>
          <p:cNvGrpSpPr/>
          <p:nvPr/>
        </p:nvGrpSpPr>
        <p:grpSpPr>
          <a:xfrm>
            <a:off x="21" y="-2132"/>
            <a:ext cx="9150113" cy="5145632"/>
            <a:chOff x="0" y="-2842"/>
            <a:chExt cx="12204917" cy="68608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7792FB4-E914-4AEB-AD39-749AF3B4F8B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3A4B033-6B97-4A85-976D-5ACF0215C0E3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16C615E-C717-4327-9342-2D3EBAA84DF9}"/>
                </a:ext>
              </a:extLst>
            </p:cNvPr>
            <p:cNvSpPr/>
            <p:nvPr userDrawn="1"/>
          </p:nvSpPr>
          <p:spPr>
            <a:xfrm>
              <a:off x="0" y="5542975"/>
              <a:ext cx="12196763" cy="24986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14CD56-E344-4AC0-A0A9-398394AD7D9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7F6B95B-DA78-4654-BF04-6AB4EB9638BA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E41F8CD-B576-4E6B-AC8A-0EBD65CC36D0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EA75D6-6994-4A9F-AC7B-ECA38054B6DE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98505B38-4908-45E5-A820-A802A85C814E}"/>
                </a:ext>
              </a:extLst>
            </p:cNvPr>
            <p:cNvSpPr/>
            <p:nvPr/>
          </p:nvSpPr>
          <p:spPr>
            <a:xfrm>
              <a:off x="5700094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809F527-6699-4812-AD0D-247A13CCB2B2}"/>
                </a:ext>
              </a:extLst>
            </p:cNvPr>
            <p:cNvSpPr/>
            <p:nvPr/>
          </p:nvSpPr>
          <p:spPr>
            <a:xfrm>
              <a:off x="6205365" y="3445631"/>
              <a:ext cx="5991397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9C8D214F-DA80-4C29-A038-1A4588E1A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6545A0CE-9947-436C-84C7-F6186801525F}"/>
              </a:ext>
            </a:extLst>
          </p:cNvPr>
          <p:cNvSpPr txBox="1">
            <a:spLocks/>
          </p:cNvSpPr>
          <p:nvPr/>
        </p:nvSpPr>
        <p:spPr bwMode="auto">
          <a:xfrm>
            <a:off x="80227" y="5131350"/>
            <a:ext cx="9144000" cy="1148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593021" tIns="323473" rIns="593021" bIns="323473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0DED8"/>
              </a:buClr>
            </a:pPr>
            <a:endParaRPr lang="nl-NL" sz="700" i="1" dirty="0">
              <a:solidFill>
                <a:srgbClr val="001965"/>
              </a:solidFill>
            </a:endParaRPr>
          </a:p>
        </p:txBody>
      </p:sp>
      <p:sp>
        <p:nvSpPr>
          <p:cNvPr id="18" name="Tijdelijke aanduiding voor tekst 13">
            <a:extLst>
              <a:ext uri="{FF2B5EF4-FFF2-40B4-BE49-F238E27FC236}">
                <a16:creationId xmlns:a16="http://schemas.microsoft.com/office/drawing/2014/main" id="{3F77A702-6D7C-4BAA-A097-997A9554F778}"/>
              </a:ext>
            </a:extLst>
          </p:cNvPr>
          <p:cNvSpPr txBox="1">
            <a:spLocks/>
          </p:cNvSpPr>
          <p:nvPr/>
        </p:nvSpPr>
        <p:spPr bwMode="auto">
          <a:xfrm>
            <a:off x="-425319" y="4383728"/>
            <a:ext cx="9140430" cy="1147537"/>
          </a:xfrm>
          <a:prstGeom prst="rect">
            <a:avLst/>
          </a:prstGeom>
          <a:noFill/>
          <a:ln>
            <a:noFill/>
          </a:ln>
        </p:spPr>
        <p:txBody>
          <a:bodyPr vert="horz" wrap="square" lIns="592638" tIns="323265" rIns="592638" bIns="323265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263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ED8"/>
              </a:buClr>
            </a:pPr>
            <a:r>
              <a:rPr lang="da-DK" sz="750" i="1" dirty="0">
                <a:solidFill>
                  <a:srgbClr val="AEA79F"/>
                </a:solidFill>
              </a:rPr>
              <a:t>www.znformulieren.nl</a:t>
            </a:r>
          </a:p>
        </p:txBody>
      </p:sp>
    </p:spTree>
    <p:extLst>
      <p:ext uri="{BB962C8B-B14F-4D97-AF65-F5344CB8AC3E}">
        <p14:creationId xmlns:p14="http://schemas.microsoft.com/office/powerpoint/2010/main" val="34798027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30">
            <a:extLst>
              <a:ext uri="{FF2B5EF4-FFF2-40B4-BE49-F238E27FC236}">
                <a16:creationId xmlns:a16="http://schemas.microsoft.com/office/drawing/2014/main" id="{2EB5EF07-47E6-485C-9544-134B7D99DD78}"/>
              </a:ext>
            </a:extLst>
          </p:cNvPr>
          <p:cNvSpPr/>
          <p:nvPr/>
        </p:nvSpPr>
        <p:spPr>
          <a:xfrm>
            <a:off x="4951874" y="1774668"/>
            <a:ext cx="3876194" cy="22417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180000" bIns="107744" rtlCol="0" anchor="t"/>
          <a:lstStyle/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1400" b="1" dirty="0">
                <a:solidFill>
                  <a:schemeClr val="accent1"/>
                </a:solidFill>
                <a:latin typeface="Verdana"/>
              </a:rPr>
              <a:t>Combinatie met basale insuline</a:t>
            </a:r>
          </a:p>
          <a:p>
            <a:pPr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171133" indent="-171133" defTabSz="912755"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  <a:latin typeface="Verdana"/>
              </a:rPr>
              <a:t>BMI ≥ 30 kg/m</a:t>
            </a:r>
            <a:r>
              <a:rPr lang="nl-NL" sz="1199" baseline="30000" dirty="0">
                <a:solidFill>
                  <a:srgbClr val="000000"/>
                </a:solidFill>
                <a:latin typeface="Verdana"/>
              </a:rPr>
              <a:t>2</a:t>
            </a:r>
            <a:endParaRPr lang="nl-NL" sz="1199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400" dirty="0">
                <a:solidFill>
                  <a:srgbClr val="000000"/>
                </a:solidFill>
                <a:latin typeface="Verdana"/>
              </a:rPr>
              <a:t>  </a:t>
            </a:r>
          </a:p>
          <a:p>
            <a:pPr marL="171133" indent="-171133" defTabSz="912755"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  <a:latin typeface="Verdana"/>
              </a:rPr>
              <a:t>Onvoldoende </a:t>
            </a:r>
            <a:r>
              <a:rPr lang="nl-NL" sz="1199" dirty="0" err="1">
                <a:solidFill>
                  <a:srgbClr val="000000"/>
                </a:solidFill>
                <a:latin typeface="Verdana"/>
              </a:rPr>
              <a:t>glykemische</a:t>
            </a:r>
            <a:r>
              <a:rPr lang="nl-NL" sz="1199" dirty="0">
                <a:solidFill>
                  <a:srgbClr val="000000"/>
                </a:solidFill>
                <a:latin typeface="Verdana"/>
              </a:rPr>
              <a:t> controle na </a:t>
            </a:r>
            <a:br>
              <a:rPr lang="nl-NL" sz="1199" dirty="0">
                <a:solidFill>
                  <a:srgbClr val="000000"/>
                </a:solidFill>
                <a:latin typeface="Verdana"/>
              </a:rPr>
            </a:br>
            <a:r>
              <a:rPr lang="nl-NL" sz="1199" dirty="0">
                <a:solidFill>
                  <a:srgbClr val="000000"/>
                </a:solidFill>
                <a:latin typeface="Verdana"/>
              </a:rPr>
              <a:t>≥3 maanden optimaal getitreerde basale insuline in combinatie met metformine (al dan niet met een SU-derivaat) in een maximaal verdraagbare dosering</a:t>
            </a:r>
          </a:p>
          <a:p>
            <a:pPr defTabSz="912755"/>
            <a:endParaRPr lang="nl-NL" sz="1199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7CF128E-CB60-446C-A193-A70762D5C4DD}"/>
              </a:ext>
            </a:extLst>
          </p:cNvPr>
          <p:cNvGrpSpPr/>
          <p:nvPr/>
        </p:nvGrpSpPr>
        <p:grpSpPr>
          <a:xfrm>
            <a:off x="6696391" y="1584064"/>
            <a:ext cx="387161" cy="387312"/>
            <a:chOff x="6696391" y="1584064"/>
            <a:chExt cx="387161" cy="387312"/>
          </a:xfrm>
        </p:grpSpPr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90DF6D14-8C37-47D3-97C3-14CA730E75E2}"/>
                </a:ext>
              </a:extLst>
            </p:cNvPr>
            <p:cNvSpPr/>
            <p:nvPr/>
          </p:nvSpPr>
          <p:spPr>
            <a:xfrm>
              <a:off x="6696391" y="1584064"/>
              <a:ext cx="387161" cy="38731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3058"/>
              <a:endParaRPr lang="nl-NL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1814AC31-2ACB-46A9-B4AD-64E79CE885F9}"/>
                </a:ext>
              </a:extLst>
            </p:cNvPr>
            <p:cNvGrpSpPr/>
            <p:nvPr/>
          </p:nvGrpSpPr>
          <p:grpSpPr>
            <a:xfrm>
              <a:off x="6793711" y="1676371"/>
              <a:ext cx="192520" cy="196596"/>
              <a:chOff x="2168426" y="2631120"/>
              <a:chExt cx="298075" cy="289484"/>
            </a:xfrm>
            <a:solidFill>
              <a:schemeClr val="bg1">
                <a:lumMod val="95000"/>
              </a:schemeClr>
            </a:solidFill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09D919AC-53AE-4F32-AF1A-E01B12D11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7379" y="2670300"/>
                <a:ext cx="211046" cy="210041"/>
              </a:xfrm>
              <a:custGeom>
                <a:avLst/>
                <a:gdLst>
                  <a:gd name="T0" fmla="*/ 190 w 194"/>
                  <a:gd name="T1" fmla="*/ 63 h 193"/>
                  <a:gd name="T2" fmla="*/ 192 w 194"/>
                  <a:gd name="T3" fmla="*/ 60 h 193"/>
                  <a:gd name="T4" fmla="*/ 194 w 194"/>
                  <a:gd name="T5" fmla="*/ 56 h 193"/>
                  <a:gd name="T6" fmla="*/ 194 w 194"/>
                  <a:gd name="T7" fmla="*/ 53 h 193"/>
                  <a:gd name="T8" fmla="*/ 192 w 194"/>
                  <a:gd name="T9" fmla="*/ 49 h 193"/>
                  <a:gd name="T10" fmla="*/ 190 w 194"/>
                  <a:gd name="T11" fmla="*/ 47 h 193"/>
                  <a:gd name="T12" fmla="*/ 148 w 194"/>
                  <a:gd name="T13" fmla="*/ 4 h 193"/>
                  <a:gd name="T14" fmla="*/ 144 w 194"/>
                  <a:gd name="T15" fmla="*/ 1 h 193"/>
                  <a:gd name="T16" fmla="*/ 140 w 194"/>
                  <a:gd name="T17" fmla="*/ 0 h 193"/>
                  <a:gd name="T18" fmla="*/ 137 w 194"/>
                  <a:gd name="T19" fmla="*/ 0 h 193"/>
                  <a:gd name="T20" fmla="*/ 133 w 194"/>
                  <a:gd name="T21" fmla="*/ 1 h 193"/>
                  <a:gd name="T22" fmla="*/ 131 w 194"/>
                  <a:gd name="T23" fmla="*/ 2 h 193"/>
                  <a:gd name="T24" fmla="*/ 128 w 194"/>
                  <a:gd name="T25" fmla="*/ 6 h 193"/>
                  <a:gd name="T26" fmla="*/ 127 w 194"/>
                  <a:gd name="T27" fmla="*/ 10 h 193"/>
                  <a:gd name="T28" fmla="*/ 128 w 194"/>
                  <a:gd name="T29" fmla="*/ 14 h 193"/>
                  <a:gd name="T30" fmla="*/ 129 w 194"/>
                  <a:gd name="T31" fmla="*/ 18 h 193"/>
                  <a:gd name="T32" fmla="*/ 128 w 194"/>
                  <a:gd name="T33" fmla="*/ 19 h 193"/>
                  <a:gd name="T34" fmla="*/ 5 w 194"/>
                  <a:gd name="T35" fmla="*/ 142 h 193"/>
                  <a:gd name="T36" fmla="*/ 0 w 194"/>
                  <a:gd name="T37" fmla="*/ 152 h 193"/>
                  <a:gd name="T38" fmla="*/ 0 w 194"/>
                  <a:gd name="T39" fmla="*/ 163 h 193"/>
                  <a:gd name="T40" fmla="*/ 6 w 194"/>
                  <a:gd name="T41" fmla="*/ 174 h 193"/>
                  <a:gd name="T42" fmla="*/ 19 w 194"/>
                  <a:gd name="T43" fmla="*/ 187 h 193"/>
                  <a:gd name="T44" fmla="*/ 30 w 194"/>
                  <a:gd name="T45" fmla="*/ 193 h 193"/>
                  <a:gd name="T46" fmla="*/ 40 w 194"/>
                  <a:gd name="T47" fmla="*/ 193 h 193"/>
                  <a:gd name="T48" fmla="*/ 51 w 194"/>
                  <a:gd name="T49" fmla="*/ 188 h 193"/>
                  <a:gd name="T50" fmla="*/ 174 w 194"/>
                  <a:gd name="T51" fmla="*/ 65 h 193"/>
                  <a:gd name="T52" fmla="*/ 175 w 194"/>
                  <a:gd name="T53" fmla="*/ 64 h 193"/>
                  <a:gd name="T54" fmla="*/ 179 w 194"/>
                  <a:gd name="T55" fmla="*/ 65 h 193"/>
                  <a:gd name="T56" fmla="*/ 183 w 194"/>
                  <a:gd name="T57" fmla="*/ 66 h 193"/>
                  <a:gd name="T58" fmla="*/ 187 w 194"/>
                  <a:gd name="T59" fmla="*/ 65 h 193"/>
                  <a:gd name="T60" fmla="*/ 190 w 194"/>
                  <a:gd name="T61" fmla="*/ 63 h 193"/>
                  <a:gd name="T62" fmla="*/ 33 w 194"/>
                  <a:gd name="T63" fmla="*/ 158 h 193"/>
                  <a:gd name="T64" fmla="*/ 30 w 194"/>
                  <a:gd name="T65" fmla="*/ 161 h 193"/>
                  <a:gd name="T66" fmla="*/ 27 w 194"/>
                  <a:gd name="T67" fmla="*/ 161 h 193"/>
                  <a:gd name="T68" fmla="*/ 25 w 194"/>
                  <a:gd name="T69" fmla="*/ 161 h 193"/>
                  <a:gd name="T70" fmla="*/ 22 w 194"/>
                  <a:gd name="T71" fmla="*/ 158 h 193"/>
                  <a:gd name="T72" fmla="*/ 21 w 194"/>
                  <a:gd name="T73" fmla="*/ 155 h 193"/>
                  <a:gd name="T74" fmla="*/ 19 w 194"/>
                  <a:gd name="T75" fmla="*/ 153 h 193"/>
                  <a:gd name="T76" fmla="*/ 19 w 194"/>
                  <a:gd name="T77" fmla="*/ 150 h 193"/>
                  <a:gd name="T78" fmla="*/ 22 w 194"/>
                  <a:gd name="T79" fmla="*/ 148 h 193"/>
                  <a:gd name="T80" fmla="*/ 132 w 194"/>
                  <a:gd name="T81" fmla="*/ 38 h 193"/>
                  <a:gd name="T82" fmla="*/ 135 w 194"/>
                  <a:gd name="T83" fmla="*/ 35 h 193"/>
                  <a:gd name="T84" fmla="*/ 137 w 194"/>
                  <a:gd name="T85" fmla="*/ 35 h 193"/>
                  <a:gd name="T86" fmla="*/ 140 w 194"/>
                  <a:gd name="T87" fmla="*/ 36 h 193"/>
                  <a:gd name="T88" fmla="*/ 143 w 194"/>
                  <a:gd name="T89" fmla="*/ 38 h 193"/>
                  <a:gd name="T90" fmla="*/ 145 w 194"/>
                  <a:gd name="T91" fmla="*/ 40 h 193"/>
                  <a:gd name="T92" fmla="*/ 145 w 194"/>
                  <a:gd name="T93" fmla="*/ 43 h 193"/>
                  <a:gd name="T94" fmla="*/ 145 w 194"/>
                  <a:gd name="T95" fmla="*/ 46 h 193"/>
                  <a:gd name="T96" fmla="*/ 143 w 194"/>
                  <a:gd name="T97" fmla="*/ 48 h 193"/>
                  <a:gd name="T98" fmla="*/ 33 w 194"/>
                  <a:gd name="T99" fmla="*/ 15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193">
                    <a:moveTo>
                      <a:pt x="190" y="63"/>
                    </a:moveTo>
                    <a:lnTo>
                      <a:pt x="192" y="60"/>
                    </a:lnTo>
                    <a:lnTo>
                      <a:pt x="194" y="56"/>
                    </a:lnTo>
                    <a:lnTo>
                      <a:pt x="194" y="53"/>
                    </a:lnTo>
                    <a:lnTo>
                      <a:pt x="192" y="49"/>
                    </a:lnTo>
                    <a:lnTo>
                      <a:pt x="190" y="47"/>
                    </a:lnTo>
                    <a:lnTo>
                      <a:pt x="148" y="4"/>
                    </a:lnTo>
                    <a:lnTo>
                      <a:pt x="144" y="1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3" y="1"/>
                    </a:lnTo>
                    <a:lnTo>
                      <a:pt x="131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8" y="14"/>
                    </a:lnTo>
                    <a:lnTo>
                      <a:pt x="129" y="18"/>
                    </a:lnTo>
                    <a:lnTo>
                      <a:pt x="128" y="19"/>
                    </a:lnTo>
                    <a:lnTo>
                      <a:pt x="5" y="142"/>
                    </a:lnTo>
                    <a:lnTo>
                      <a:pt x="0" y="152"/>
                    </a:lnTo>
                    <a:lnTo>
                      <a:pt x="0" y="163"/>
                    </a:lnTo>
                    <a:lnTo>
                      <a:pt x="6" y="174"/>
                    </a:lnTo>
                    <a:lnTo>
                      <a:pt x="19" y="187"/>
                    </a:lnTo>
                    <a:lnTo>
                      <a:pt x="30" y="193"/>
                    </a:lnTo>
                    <a:lnTo>
                      <a:pt x="40" y="193"/>
                    </a:lnTo>
                    <a:lnTo>
                      <a:pt x="51" y="188"/>
                    </a:lnTo>
                    <a:lnTo>
                      <a:pt x="174" y="65"/>
                    </a:lnTo>
                    <a:lnTo>
                      <a:pt x="175" y="64"/>
                    </a:lnTo>
                    <a:lnTo>
                      <a:pt x="179" y="65"/>
                    </a:lnTo>
                    <a:lnTo>
                      <a:pt x="183" y="66"/>
                    </a:lnTo>
                    <a:lnTo>
                      <a:pt x="187" y="65"/>
                    </a:lnTo>
                    <a:lnTo>
                      <a:pt x="190" y="63"/>
                    </a:lnTo>
                    <a:close/>
                    <a:moveTo>
                      <a:pt x="33" y="158"/>
                    </a:moveTo>
                    <a:lnTo>
                      <a:pt x="30" y="161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2" y="158"/>
                    </a:lnTo>
                    <a:lnTo>
                      <a:pt x="21" y="155"/>
                    </a:lnTo>
                    <a:lnTo>
                      <a:pt x="19" y="153"/>
                    </a:lnTo>
                    <a:lnTo>
                      <a:pt x="19" y="150"/>
                    </a:lnTo>
                    <a:lnTo>
                      <a:pt x="22" y="148"/>
                    </a:lnTo>
                    <a:lnTo>
                      <a:pt x="132" y="38"/>
                    </a:lnTo>
                    <a:lnTo>
                      <a:pt x="135" y="35"/>
                    </a:lnTo>
                    <a:lnTo>
                      <a:pt x="137" y="35"/>
                    </a:lnTo>
                    <a:lnTo>
                      <a:pt x="140" y="36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5" y="43"/>
                    </a:lnTo>
                    <a:lnTo>
                      <a:pt x="145" y="46"/>
                    </a:lnTo>
                    <a:lnTo>
                      <a:pt x="143" y="48"/>
                    </a:lnTo>
                    <a:lnTo>
                      <a:pt x="33" y="15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EE41EA99-C0F7-4669-8201-12310AB39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054" y="2631120"/>
                <a:ext cx="67447" cy="67474"/>
              </a:xfrm>
              <a:custGeom>
                <a:avLst/>
                <a:gdLst>
                  <a:gd name="T0" fmla="*/ 15 w 62"/>
                  <a:gd name="T1" fmla="*/ 20 h 62"/>
                  <a:gd name="T2" fmla="*/ 20 w 62"/>
                  <a:gd name="T3" fmla="*/ 25 h 62"/>
                  <a:gd name="T4" fmla="*/ 0 w 62"/>
                  <a:gd name="T5" fmla="*/ 46 h 62"/>
                  <a:gd name="T6" fmla="*/ 16 w 62"/>
                  <a:gd name="T7" fmla="*/ 62 h 62"/>
                  <a:gd name="T8" fmla="*/ 37 w 62"/>
                  <a:gd name="T9" fmla="*/ 42 h 62"/>
                  <a:gd name="T10" fmla="*/ 42 w 62"/>
                  <a:gd name="T11" fmla="*/ 47 h 62"/>
                  <a:gd name="T12" fmla="*/ 45 w 62"/>
                  <a:gd name="T13" fmla="*/ 50 h 62"/>
                  <a:gd name="T14" fmla="*/ 49 w 62"/>
                  <a:gd name="T15" fmla="*/ 51 h 62"/>
                  <a:gd name="T16" fmla="*/ 53 w 62"/>
                  <a:gd name="T17" fmla="*/ 51 h 62"/>
                  <a:gd name="T18" fmla="*/ 57 w 62"/>
                  <a:gd name="T19" fmla="*/ 50 h 62"/>
                  <a:gd name="T20" fmla="*/ 59 w 62"/>
                  <a:gd name="T21" fmla="*/ 47 h 62"/>
                  <a:gd name="T22" fmla="*/ 62 w 62"/>
                  <a:gd name="T23" fmla="*/ 45 h 62"/>
                  <a:gd name="T24" fmla="*/ 62 w 62"/>
                  <a:gd name="T25" fmla="*/ 41 h 62"/>
                  <a:gd name="T26" fmla="*/ 62 w 62"/>
                  <a:gd name="T27" fmla="*/ 37 h 62"/>
                  <a:gd name="T28" fmla="*/ 62 w 62"/>
                  <a:gd name="T29" fmla="*/ 33 h 62"/>
                  <a:gd name="T30" fmla="*/ 59 w 62"/>
                  <a:gd name="T31" fmla="*/ 30 h 62"/>
                  <a:gd name="T32" fmla="*/ 32 w 62"/>
                  <a:gd name="T33" fmla="*/ 3 h 62"/>
                  <a:gd name="T34" fmla="*/ 29 w 62"/>
                  <a:gd name="T35" fmla="*/ 0 h 62"/>
                  <a:gd name="T36" fmla="*/ 25 w 62"/>
                  <a:gd name="T37" fmla="*/ 0 h 62"/>
                  <a:gd name="T38" fmla="*/ 21 w 62"/>
                  <a:gd name="T39" fmla="*/ 0 h 62"/>
                  <a:gd name="T40" fmla="*/ 17 w 62"/>
                  <a:gd name="T41" fmla="*/ 0 h 62"/>
                  <a:gd name="T42" fmla="*/ 15 w 62"/>
                  <a:gd name="T43" fmla="*/ 3 h 62"/>
                  <a:gd name="T44" fmla="*/ 12 w 62"/>
                  <a:gd name="T45" fmla="*/ 6 h 62"/>
                  <a:gd name="T46" fmla="*/ 12 w 62"/>
                  <a:gd name="T47" fmla="*/ 10 h 62"/>
                  <a:gd name="T48" fmla="*/ 12 w 62"/>
                  <a:gd name="T49" fmla="*/ 13 h 62"/>
                  <a:gd name="T50" fmla="*/ 12 w 62"/>
                  <a:gd name="T51" fmla="*/ 17 h 62"/>
                  <a:gd name="T52" fmla="*/ 15 w 62"/>
                  <a:gd name="T53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" h="62">
                    <a:moveTo>
                      <a:pt x="15" y="20"/>
                    </a:moveTo>
                    <a:lnTo>
                      <a:pt x="20" y="25"/>
                    </a:lnTo>
                    <a:lnTo>
                      <a:pt x="0" y="46"/>
                    </a:lnTo>
                    <a:lnTo>
                      <a:pt x="16" y="62"/>
                    </a:lnTo>
                    <a:lnTo>
                      <a:pt x="37" y="42"/>
                    </a:lnTo>
                    <a:lnTo>
                      <a:pt x="42" y="47"/>
                    </a:lnTo>
                    <a:lnTo>
                      <a:pt x="45" y="50"/>
                    </a:lnTo>
                    <a:lnTo>
                      <a:pt x="49" y="51"/>
                    </a:lnTo>
                    <a:lnTo>
                      <a:pt x="53" y="51"/>
                    </a:lnTo>
                    <a:lnTo>
                      <a:pt x="57" y="50"/>
                    </a:lnTo>
                    <a:lnTo>
                      <a:pt x="59" y="47"/>
                    </a:lnTo>
                    <a:lnTo>
                      <a:pt x="62" y="45"/>
                    </a:lnTo>
                    <a:lnTo>
                      <a:pt x="62" y="41"/>
                    </a:lnTo>
                    <a:lnTo>
                      <a:pt x="62" y="37"/>
                    </a:lnTo>
                    <a:lnTo>
                      <a:pt x="62" y="33"/>
                    </a:lnTo>
                    <a:lnTo>
                      <a:pt x="59" y="30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9C1CE81B-D878-42E0-9E19-82CB6F72F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426" y="2865101"/>
                <a:ext cx="64184" cy="55503"/>
              </a:xfrm>
              <a:custGeom>
                <a:avLst/>
                <a:gdLst>
                  <a:gd name="T0" fmla="*/ 58 w 59"/>
                  <a:gd name="T1" fmla="*/ 13 h 51"/>
                  <a:gd name="T2" fmla="*/ 46 w 59"/>
                  <a:gd name="T3" fmla="*/ 1 h 51"/>
                  <a:gd name="T4" fmla="*/ 44 w 59"/>
                  <a:gd name="T5" fmla="*/ 0 h 51"/>
                  <a:gd name="T6" fmla="*/ 41 w 59"/>
                  <a:gd name="T7" fmla="*/ 0 h 51"/>
                  <a:gd name="T8" fmla="*/ 38 w 59"/>
                  <a:gd name="T9" fmla="*/ 0 h 51"/>
                  <a:gd name="T10" fmla="*/ 37 w 59"/>
                  <a:gd name="T11" fmla="*/ 1 h 51"/>
                  <a:gd name="T12" fmla="*/ 36 w 59"/>
                  <a:gd name="T13" fmla="*/ 4 h 51"/>
                  <a:gd name="T14" fmla="*/ 34 w 59"/>
                  <a:gd name="T15" fmla="*/ 5 h 51"/>
                  <a:gd name="T16" fmla="*/ 36 w 59"/>
                  <a:gd name="T17" fmla="*/ 8 h 51"/>
                  <a:gd name="T18" fmla="*/ 37 w 59"/>
                  <a:gd name="T19" fmla="*/ 11 h 51"/>
                  <a:gd name="T20" fmla="*/ 38 w 59"/>
                  <a:gd name="T21" fmla="*/ 12 h 51"/>
                  <a:gd name="T22" fmla="*/ 0 w 59"/>
                  <a:gd name="T23" fmla="*/ 51 h 51"/>
                  <a:gd name="T24" fmla="*/ 17 w 59"/>
                  <a:gd name="T25" fmla="*/ 51 h 51"/>
                  <a:gd name="T26" fmla="*/ 47 w 59"/>
                  <a:gd name="T27" fmla="*/ 21 h 51"/>
                  <a:gd name="T28" fmla="*/ 49 w 59"/>
                  <a:gd name="T29" fmla="*/ 22 h 51"/>
                  <a:gd name="T30" fmla="*/ 51 w 59"/>
                  <a:gd name="T31" fmla="*/ 24 h 51"/>
                  <a:gd name="T32" fmla="*/ 53 w 59"/>
                  <a:gd name="T33" fmla="*/ 24 h 51"/>
                  <a:gd name="T34" fmla="*/ 55 w 59"/>
                  <a:gd name="T35" fmla="*/ 24 h 51"/>
                  <a:gd name="T36" fmla="*/ 58 w 59"/>
                  <a:gd name="T37" fmla="*/ 22 h 51"/>
                  <a:gd name="T38" fmla="*/ 59 w 59"/>
                  <a:gd name="T39" fmla="*/ 20 h 51"/>
                  <a:gd name="T40" fmla="*/ 59 w 59"/>
                  <a:gd name="T41" fmla="*/ 18 h 51"/>
                  <a:gd name="T42" fmla="*/ 59 w 59"/>
                  <a:gd name="T43" fmla="*/ 16 h 51"/>
                  <a:gd name="T44" fmla="*/ 58 w 59"/>
                  <a:gd name="T45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" h="51">
                    <a:moveTo>
                      <a:pt x="58" y="13"/>
                    </a:move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7" y="1"/>
                    </a:lnTo>
                    <a:lnTo>
                      <a:pt x="36" y="4"/>
                    </a:lnTo>
                    <a:lnTo>
                      <a:pt x="34" y="5"/>
                    </a:lnTo>
                    <a:lnTo>
                      <a:pt x="36" y="8"/>
                    </a:lnTo>
                    <a:lnTo>
                      <a:pt x="37" y="11"/>
                    </a:lnTo>
                    <a:lnTo>
                      <a:pt x="38" y="12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7" y="21"/>
                    </a:lnTo>
                    <a:lnTo>
                      <a:pt x="49" y="22"/>
                    </a:lnTo>
                    <a:lnTo>
                      <a:pt x="51" y="24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8" y="22"/>
                    </a:lnTo>
                    <a:lnTo>
                      <a:pt x="59" y="20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58" y="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368" tIns="25683" rIns="51368" bIns="25683" numCol="1" anchor="t" anchorCtr="0" compatLnSpc="1">
                <a:prstTxWarp prst="textNoShape">
                  <a:avLst/>
                </a:prstTxWarp>
              </a:bodyPr>
              <a:lstStyle/>
              <a:p>
                <a:pPr defTabSz="912449"/>
                <a:endParaRPr lang="nl-NL" sz="1799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nl-NL" sz="2000" dirty="0"/>
              <a:t>Vergoeding</a:t>
            </a:r>
            <a:br>
              <a:rPr lang="nl-NL" sz="2000" dirty="0"/>
            </a:br>
            <a:r>
              <a:rPr lang="nl-NL" sz="2000" dirty="0"/>
              <a:t>GLP-1 receptoragonisten</a:t>
            </a:r>
          </a:p>
        </p:txBody>
      </p:sp>
      <p:sp>
        <p:nvSpPr>
          <p:cNvPr id="3" name="Rechthoek: afgeronde hoeken 30">
            <a:extLst>
              <a:ext uri="{FF2B5EF4-FFF2-40B4-BE49-F238E27FC236}">
                <a16:creationId xmlns:a16="http://schemas.microsoft.com/office/drawing/2014/main" id="{2EB5EF07-47E6-485C-9544-134B7D99DD78}"/>
              </a:ext>
            </a:extLst>
          </p:cNvPr>
          <p:cNvSpPr/>
          <p:nvPr/>
        </p:nvSpPr>
        <p:spPr>
          <a:xfrm>
            <a:off x="588635" y="1774669"/>
            <a:ext cx="3878650" cy="224170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000" rIns="180000" bIns="107744" rtlCol="0" anchor="t"/>
          <a:lstStyle/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456386" lvl="1"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1400" b="1" dirty="0">
                <a:solidFill>
                  <a:schemeClr val="accent1"/>
                </a:solidFill>
                <a:latin typeface="Verdana"/>
              </a:rPr>
              <a:t>In combinatie met metformine en/of SU</a:t>
            </a:r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defTabSz="912755"/>
            <a:endParaRPr lang="nl-NL" sz="1199" b="1" dirty="0">
              <a:solidFill>
                <a:srgbClr val="000000"/>
              </a:solidFill>
              <a:latin typeface="Verdana"/>
            </a:endParaRPr>
          </a:p>
          <a:p>
            <a:pPr marL="171133" indent="-171133" defTabSz="912755"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  <a:latin typeface="Verdana"/>
              </a:rPr>
              <a:t>BMI ≥ 30 kg/m</a:t>
            </a:r>
            <a:r>
              <a:rPr lang="nl-NL" sz="1199" baseline="30000" dirty="0">
                <a:solidFill>
                  <a:srgbClr val="000000"/>
                </a:solidFill>
                <a:latin typeface="Verdana"/>
              </a:rPr>
              <a:t>2</a:t>
            </a:r>
            <a:endParaRPr lang="nl-NL" sz="1199" dirty="0">
              <a:solidFill>
                <a:srgbClr val="000000"/>
              </a:solidFill>
              <a:latin typeface="Verdana"/>
            </a:endParaRPr>
          </a:p>
          <a:p>
            <a:pPr defTabSz="912755"/>
            <a:r>
              <a:rPr lang="nl-NL" sz="40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171133" indent="-171133" defTabSz="912755">
              <a:buFont typeface="Arial" panose="020B0604020202020204" pitchFamily="34" charset="0"/>
              <a:buChar char="•"/>
            </a:pPr>
            <a:r>
              <a:rPr lang="nl-NL" sz="1199" dirty="0">
                <a:solidFill>
                  <a:srgbClr val="000000"/>
                </a:solidFill>
                <a:latin typeface="Verdana"/>
              </a:rPr>
              <a:t>Onvoldoende </a:t>
            </a:r>
            <a:r>
              <a:rPr lang="nl-NL" sz="1199" dirty="0" err="1">
                <a:solidFill>
                  <a:srgbClr val="000000"/>
                </a:solidFill>
                <a:latin typeface="Verdana"/>
              </a:rPr>
              <a:t>glykemische</a:t>
            </a:r>
            <a:r>
              <a:rPr lang="nl-NL" sz="1199" dirty="0">
                <a:solidFill>
                  <a:srgbClr val="000000"/>
                </a:solidFill>
                <a:latin typeface="Verdana"/>
              </a:rPr>
              <a:t> controle </a:t>
            </a:r>
            <a:br>
              <a:rPr lang="nl-NL" sz="1199" dirty="0">
                <a:solidFill>
                  <a:srgbClr val="000000"/>
                </a:solidFill>
                <a:latin typeface="Verdana"/>
              </a:rPr>
            </a:br>
            <a:r>
              <a:rPr lang="nl-NL" sz="1199" dirty="0">
                <a:solidFill>
                  <a:srgbClr val="000000"/>
                </a:solidFill>
                <a:latin typeface="Verdana"/>
              </a:rPr>
              <a:t>met metformine én SU-derivaat, in maximaal verdraagbare doseringen</a:t>
            </a:r>
            <a:endParaRPr lang="nl-NL" sz="1199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83514F2-CAAA-4F22-8C2D-AC48DC00AB1D}"/>
              </a:ext>
            </a:extLst>
          </p:cNvPr>
          <p:cNvGrpSpPr/>
          <p:nvPr/>
        </p:nvGrpSpPr>
        <p:grpSpPr>
          <a:xfrm>
            <a:off x="2334379" y="1584064"/>
            <a:ext cx="387161" cy="387312"/>
            <a:chOff x="2334379" y="1584064"/>
            <a:chExt cx="387161" cy="3873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216D018-1238-479F-A683-1BB3CC786277}"/>
                </a:ext>
              </a:extLst>
            </p:cNvPr>
            <p:cNvSpPr/>
            <p:nvPr/>
          </p:nvSpPr>
          <p:spPr>
            <a:xfrm>
              <a:off x="2334379" y="1584064"/>
              <a:ext cx="387161" cy="387312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3058"/>
              <a:endParaRPr lang="nl-NL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71F2D0F9-638A-4D07-90F0-A61778B3D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3167" y="1676371"/>
              <a:ext cx="129584" cy="196596"/>
            </a:xfrm>
            <a:custGeom>
              <a:avLst/>
              <a:gdLst>
                <a:gd name="T0" fmla="*/ 161 w 202"/>
                <a:gd name="T1" fmla="*/ 67 h 322"/>
                <a:gd name="T2" fmla="*/ 172 w 202"/>
                <a:gd name="T3" fmla="*/ 0 h 322"/>
                <a:gd name="T4" fmla="*/ 31 w 202"/>
                <a:gd name="T5" fmla="*/ 67 h 322"/>
                <a:gd name="T6" fmla="*/ 41 w 202"/>
                <a:gd name="T7" fmla="*/ 76 h 322"/>
                <a:gd name="T8" fmla="*/ 12 w 202"/>
                <a:gd name="T9" fmla="*/ 93 h 322"/>
                <a:gd name="T10" fmla="*/ 0 w 202"/>
                <a:gd name="T11" fmla="*/ 125 h 322"/>
                <a:gd name="T12" fmla="*/ 4 w 202"/>
                <a:gd name="T13" fmla="*/ 292 h 322"/>
                <a:gd name="T14" fmla="*/ 31 w 202"/>
                <a:gd name="T15" fmla="*/ 318 h 322"/>
                <a:gd name="T16" fmla="*/ 152 w 202"/>
                <a:gd name="T17" fmla="*/ 322 h 322"/>
                <a:gd name="T18" fmla="*/ 188 w 202"/>
                <a:gd name="T19" fmla="*/ 308 h 322"/>
                <a:gd name="T20" fmla="*/ 202 w 202"/>
                <a:gd name="T21" fmla="*/ 274 h 322"/>
                <a:gd name="T22" fmla="*/ 199 w 202"/>
                <a:gd name="T23" fmla="*/ 108 h 322"/>
                <a:gd name="T24" fmla="*/ 177 w 202"/>
                <a:gd name="T25" fmla="*/ 83 h 322"/>
                <a:gd name="T26" fmla="*/ 152 w 202"/>
                <a:gd name="T27" fmla="*/ 292 h 322"/>
                <a:gd name="T28" fmla="*/ 44 w 202"/>
                <a:gd name="T29" fmla="*/ 291 h 322"/>
                <a:gd name="T30" fmla="*/ 34 w 202"/>
                <a:gd name="T31" fmla="*/ 284 h 322"/>
                <a:gd name="T32" fmla="*/ 32 w 202"/>
                <a:gd name="T33" fmla="*/ 274 h 322"/>
                <a:gd name="T34" fmla="*/ 32 w 202"/>
                <a:gd name="T35" fmla="*/ 119 h 322"/>
                <a:gd name="T36" fmla="*/ 38 w 202"/>
                <a:gd name="T37" fmla="*/ 110 h 322"/>
                <a:gd name="T38" fmla="*/ 50 w 202"/>
                <a:gd name="T39" fmla="*/ 108 h 322"/>
                <a:gd name="T40" fmla="*/ 72 w 202"/>
                <a:gd name="T41" fmla="*/ 67 h 322"/>
                <a:gd name="T42" fmla="*/ 130 w 202"/>
                <a:gd name="T43" fmla="*/ 108 h 322"/>
                <a:gd name="T44" fmla="*/ 159 w 202"/>
                <a:gd name="T45" fmla="*/ 108 h 322"/>
                <a:gd name="T46" fmla="*/ 167 w 202"/>
                <a:gd name="T47" fmla="*/ 114 h 322"/>
                <a:gd name="T48" fmla="*/ 171 w 202"/>
                <a:gd name="T49" fmla="*/ 125 h 322"/>
                <a:gd name="T50" fmla="*/ 70 w 202"/>
                <a:gd name="T51" fmla="*/ 138 h 322"/>
                <a:gd name="T52" fmla="*/ 171 w 202"/>
                <a:gd name="T53" fmla="*/ 261 h 322"/>
                <a:gd name="T54" fmla="*/ 169 w 202"/>
                <a:gd name="T55" fmla="*/ 279 h 322"/>
                <a:gd name="T56" fmla="*/ 163 w 202"/>
                <a:gd name="T57" fmla="*/ 288 h 322"/>
                <a:gd name="T58" fmla="*/ 152 w 202"/>
                <a:gd name="T59" fmla="*/ 292 h 322"/>
                <a:gd name="T60" fmla="*/ 96 w 202"/>
                <a:gd name="T61" fmla="*/ 189 h 322"/>
                <a:gd name="T62" fmla="*/ 121 w 202"/>
                <a:gd name="T63" fmla="*/ 164 h 322"/>
                <a:gd name="T64" fmla="*/ 142 w 202"/>
                <a:gd name="T65" fmla="*/ 189 h 322"/>
                <a:gd name="T66" fmla="*/ 167 w 202"/>
                <a:gd name="T67" fmla="*/ 210 h 322"/>
                <a:gd name="T68" fmla="*/ 142 w 202"/>
                <a:gd name="T69" fmla="*/ 235 h 322"/>
                <a:gd name="T70" fmla="*/ 121 w 202"/>
                <a:gd name="T71" fmla="*/ 21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322">
                  <a:moveTo>
                    <a:pt x="161" y="76"/>
                  </a:moveTo>
                  <a:lnTo>
                    <a:pt x="161" y="67"/>
                  </a:lnTo>
                  <a:lnTo>
                    <a:pt x="172" y="67"/>
                  </a:lnTo>
                  <a:lnTo>
                    <a:pt x="172" y="0"/>
                  </a:lnTo>
                  <a:lnTo>
                    <a:pt x="31" y="0"/>
                  </a:lnTo>
                  <a:lnTo>
                    <a:pt x="31" y="67"/>
                  </a:lnTo>
                  <a:lnTo>
                    <a:pt x="41" y="67"/>
                  </a:lnTo>
                  <a:lnTo>
                    <a:pt x="41" y="76"/>
                  </a:lnTo>
                  <a:lnTo>
                    <a:pt x="25" y="83"/>
                  </a:lnTo>
                  <a:lnTo>
                    <a:pt x="12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0" y="274"/>
                  </a:lnTo>
                  <a:lnTo>
                    <a:pt x="4" y="292"/>
                  </a:lnTo>
                  <a:lnTo>
                    <a:pt x="15" y="308"/>
                  </a:lnTo>
                  <a:lnTo>
                    <a:pt x="31" y="318"/>
                  </a:lnTo>
                  <a:lnTo>
                    <a:pt x="50" y="322"/>
                  </a:lnTo>
                  <a:lnTo>
                    <a:pt x="152" y="322"/>
                  </a:lnTo>
                  <a:lnTo>
                    <a:pt x="172" y="318"/>
                  </a:lnTo>
                  <a:lnTo>
                    <a:pt x="188" y="308"/>
                  </a:lnTo>
                  <a:lnTo>
                    <a:pt x="198" y="292"/>
                  </a:lnTo>
                  <a:lnTo>
                    <a:pt x="202" y="274"/>
                  </a:lnTo>
                  <a:lnTo>
                    <a:pt x="202" y="125"/>
                  </a:lnTo>
                  <a:lnTo>
                    <a:pt x="199" y="108"/>
                  </a:lnTo>
                  <a:lnTo>
                    <a:pt x="190" y="93"/>
                  </a:lnTo>
                  <a:lnTo>
                    <a:pt x="177" y="83"/>
                  </a:lnTo>
                  <a:lnTo>
                    <a:pt x="161" y="76"/>
                  </a:lnTo>
                  <a:close/>
                  <a:moveTo>
                    <a:pt x="152" y="292"/>
                  </a:moveTo>
                  <a:lnTo>
                    <a:pt x="50" y="292"/>
                  </a:lnTo>
                  <a:lnTo>
                    <a:pt x="44" y="291"/>
                  </a:lnTo>
                  <a:lnTo>
                    <a:pt x="38" y="288"/>
                  </a:lnTo>
                  <a:lnTo>
                    <a:pt x="34" y="284"/>
                  </a:lnTo>
                  <a:lnTo>
                    <a:pt x="32" y="279"/>
                  </a:lnTo>
                  <a:lnTo>
                    <a:pt x="32" y="274"/>
                  </a:lnTo>
                  <a:lnTo>
                    <a:pt x="32" y="125"/>
                  </a:lnTo>
                  <a:lnTo>
                    <a:pt x="32" y="119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44" y="108"/>
                  </a:lnTo>
                  <a:lnTo>
                    <a:pt x="50" y="108"/>
                  </a:lnTo>
                  <a:lnTo>
                    <a:pt x="72" y="108"/>
                  </a:lnTo>
                  <a:lnTo>
                    <a:pt x="72" y="67"/>
                  </a:lnTo>
                  <a:lnTo>
                    <a:pt x="130" y="67"/>
                  </a:lnTo>
                  <a:lnTo>
                    <a:pt x="130" y="108"/>
                  </a:lnTo>
                  <a:lnTo>
                    <a:pt x="152" y="108"/>
                  </a:lnTo>
                  <a:lnTo>
                    <a:pt x="159" y="108"/>
                  </a:lnTo>
                  <a:lnTo>
                    <a:pt x="163" y="110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71" y="125"/>
                  </a:lnTo>
                  <a:lnTo>
                    <a:pt x="171" y="138"/>
                  </a:lnTo>
                  <a:lnTo>
                    <a:pt x="70" y="138"/>
                  </a:lnTo>
                  <a:lnTo>
                    <a:pt x="70" y="261"/>
                  </a:lnTo>
                  <a:lnTo>
                    <a:pt x="171" y="261"/>
                  </a:lnTo>
                  <a:lnTo>
                    <a:pt x="171" y="274"/>
                  </a:lnTo>
                  <a:lnTo>
                    <a:pt x="169" y="279"/>
                  </a:lnTo>
                  <a:lnTo>
                    <a:pt x="167" y="284"/>
                  </a:lnTo>
                  <a:lnTo>
                    <a:pt x="163" y="288"/>
                  </a:lnTo>
                  <a:lnTo>
                    <a:pt x="159" y="291"/>
                  </a:lnTo>
                  <a:lnTo>
                    <a:pt x="152" y="292"/>
                  </a:lnTo>
                  <a:close/>
                  <a:moveTo>
                    <a:pt x="96" y="210"/>
                  </a:moveTo>
                  <a:lnTo>
                    <a:pt x="96" y="189"/>
                  </a:lnTo>
                  <a:lnTo>
                    <a:pt x="121" y="189"/>
                  </a:lnTo>
                  <a:lnTo>
                    <a:pt x="121" y="164"/>
                  </a:lnTo>
                  <a:lnTo>
                    <a:pt x="142" y="164"/>
                  </a:lnTo>
                  <a:lnTo>
                    <a:pt x="142" y="189"/>
                  </a:lnTo>
                  <a:lnTo>
                    <a:pt x="167" y="189"/>
                  </a:lnTo>
                  <a:lnTo>
                    <a:pt x="167" y="210"/>
                  </a:lnTo>
                  <a:lnTo>
                    <a:pt x="142" y="210"/>
                  </a:lnTo>
                  <a:lnTo>
                    <a:pt x="142" y="235"/>
                  </a:lnTo>
                  <a:lnTo>
                    <a:pt x="121" y="235"/>
                  </a:lnTo>
                  <a:lnTo>
                    <a:pt x="121" y="210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423" tIns="34196" rIns="68423" bIns="34196" numCol="1" anchor="t" anchorCtr="0" compatLnSpc="1">
              <a:prstTxWarp prst="textNoShape">
                <a:avLst/>
              </a:prstTxWarp>
            </a:bodyPr>
            <a:lstStyle/>
            <a:p>
              <a:pPr defTabSz="912449"/>
              <a:endParaRPr lang="nl-NL" sz="1799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545A0CE-9947-436C-84C7-F6186801525F}"/>
              </a:ext>
            </a:extLst>
          </p:cNvPr>
          <p:cNvSpPr txBox="1">
            <a:spLocks/>
          </p:cNvSpPr>
          <p:nvPr/>
        </p:nvSpPr>
        <p:spPr bwMode="auto">
          <a:xfrm>
            <a:off x="-476119" y="4433552"/>
            <a:ext cx="9140430" cy="1147537"/>
          </a:xfrm>
          <a:prstGeom prst="rect">
            <a:avLst/>
          </a:prstGeom>
          <a:noFill/>
          <a:ln>
            <a:noFill/>
          </a:ln>
        </p:spPr>
        <p:txBody>
          <a:bodyPr vert="horz" wrap="square" lIns="592638" tIns="323265" rIns="592638" bIns="323265" numCol="1" anchor="ctr" anchorCtr="0" compatLnSpc="1">
            <a:prstTxWarp prst="textNoShape">
              <a:avLst/>
            </a:prstTxWarp>
          </a:bodyPr>
          <a:lstStyle>
            <a:lvl1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50850" indent="-18415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0" indent="0" algn="l" defTabSz="31591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1954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692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08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126" indent="-228348" algn="l" defTabSz="9134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36746">
              <a:buClr>
                <a:srgbClr val="E0DED8"/>
              </a:buClr>
            </a:pPr>
            <a:r>
              <a:rPr lang="nl-NL" sz="750" i="1" dirty="0">
                <a:solidFill>
                  <a:srgbClr val="AEA79F"/>
                </a:solidFill>
                <a:latin typeface="Verdana"/>
              </a:rPr>
              <a:t>www.znformulieren.nl</a:t>
            </a:r>
          </a:p>
        </p:txBody>
      </p:sp>
    </p:spTree>
    <p:extLst>
      <p:ext uri="{BB962C8B-B14F-4D97-AF65-F5344CB8AC3E}">
        <p14:creationId xmlns:p14="http://schemas.microsoft.com/office/powerpoint/2010/main" val="100317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84A9D390-3340-4466-9C7A-988E96A99B89}"/>
              </a:ext>
            </a:extLst>
          </p:cNvPr>
          <p:cNvSpPr/>
          <p:nvPr/>
        </p:nvSpPr>
        <p:spPr>
          <a:xfrm>
            <a:off x="0" y="2571750"/>
            <a:ext cx="9143998" cy="257175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156" b="-43378"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6A29157-7CBB-4826-BE8B-94F85202C1F6}"/>
              </a:ext>
            </a:extLst>
          </p:cNvPr>
          <p:cNvSpPr/>
          <p:nvPr/>
        </p:nvSpPr>
        <p:spPr>
          <a:xfrm>
            <a:off x="1" y="2571751"/>
            <a:ext cx="9143997" cy="2571750"/>
          </a:xfrm>
          <a:prstGeom prst="rect">
            <a:avLst/>
          </a:prstGeom>
          <a:gradFill>
            <a:gsLst>
              <a:gs pos="0">
                <a:schemeClr val="accent2">
                  <a:alpha val="52000"/>
                </a:schemeClr>
              </a:gs>
              <a:gs pos="95000">
                <a:schemeClr val="accent1">
                  <a:alpha val="64000"/>
                </a:schemeClr>
              </a:gs>
            </a:gsLst>
            <a:lin ang="27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0DED8"/>
              </a:buClr>
            </a:pPr>
            <a:endParaRPr lang="nl-NL" sz="750" i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8491"/>
          </a:xfrm>
        </p:spPr>
        <p:txBody>
          <a:bodyPr/>
          <a:lstStyle/>
          <a:p>
            <a:r>
              <a:rPr lang="nl-NL" sz="2000" dirty="0"/>
              <a:t>Vergoeding GLP-1 receptoragonisten</a:t>
            </a:r>
            <a:br>
              <a:rPr lang="nl-NL" sz="2000" dirty="0"/>
            </a:br>
            <a:r>
              <a:rPr lang="nl-NL" sz="2000" dirty="0"/>
              <a:t>- recept en artsenverklaring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7082" y="1095375"/>
            <a:ext cx="3895363" cy="2282825"/>
          </a:xfrm>
        </p:spPr>
        <p:txBody>
          <a:bodyPr/>
          <a:lstStyle/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Naast het recept vult de behandelaar een artsenverklaring in.</a:t>
            </a:r>
          </a:p>
          <a:p>
            <a:pPr marL="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500" dirty="0"/>
              <a:t>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De artsenverklaring is te downloaden via de website van zorgverzekeraars Nederland. </a:t>
            </a:r>
            <a:r>
              <a:rPr lang="nl-NL" dirty="0">
                <a:hlinkClick r:id="rId4"/>
              </a:rPr>
              <a:t>www.znformulieren.nl</a:t>
            </a:r>
            <a:r>
              <a:rPr lang="nl-NL" dirty="0"/>
              <a:t> </a:t>
            </a:r>
          </a:p>
          <a:p>
            <a:pPr marL="285294" indent="-285294">
              <a:buFont typeface="Arial" panose="020B0604020202020204" pitchFamily="34" charset="0"/>
              <a:buChar char="•"/>
            </a:pPr>
            <a:endParaRPr lang="nl-NL" sz="1424" dirty="0"/>
          </a:p>
          <a:p>
            <a:endParaRPr lang="nl-NL" sz="1424" dirty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45E63D5-CE1D-4E51-A702-3B76A071CA1C}"/>
              </a:ext>
            </a:extLst>
          </p:cNvPr>
          <p:cNvGrpSpPr/>
          <p:nvPr/>
        </p:nvGrpSpPr>
        <p:grpSpPr>
          <a:xfrm>
            <a:off x="4670951" y="962025"/>
            <a:ext cx="3312734" cy="4181475"/>
            <a:chOff x="4482444" y="983308"/>
            <a:chExt cx="3595711" cy="4538661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C859967-0415-4358-A5C7-F2347D231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444" y="983308"/>
              <a:ext cx="3595711" cy="4538661"/>
            </a:xfrm>
            <a:prstGeom prst="rect">
              <a:avLst/>
            </a:prstGeom>
          </p:spPr>
        </p:pic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DF103646-52F8-4304-B4D7-C542CD486689}"/>
                </a:ext>
              </a:extLst>
            </p:cNvPr>
            <p:cNvSpPr/>
            <p:nvPr/>
          </p:nvSpPr>
          <p:spPr>
            <a:xfrm>
              <a:off x="4995717" y="1307366"/>
              <a:ext cx="1898555" cy="3631539"/>
            </a:xfrm>
            <a:prstGeom prst="roundRect">
              <a:avLst>
                <a:gd name="adj" fmla="val 7966"/>
              </a:avLst>
            </a:prstGeom>
            <a:blipFill>
              <a:blip r:embed="rId6"/>
              <a:srcRect/>
              <a:stretch>
                <a:fillRect r="-11689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nl-NL" sz="1600" dirty="0" err="1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9DB1304-5203-4D61-AF3C-28884547B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417" y="4368563"/>
            <a:ext cx="743776" cy="530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37ED4-3151-4B69-81C1-D6ED7F91ECB9}"/>
              </a:ext>
            </a:extLst>
          </p:cNvPr>
          <p:cNvSpPr txBox="1"/>
          <p:nvPr/>
        </p:nvSpPr>
        <p:spPr>
          <a:xfrm>
            <a:off x="160866" y="4766271"/>
            <a:ext cx="7295679" cy="2926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buClr>
                <a:srgbClr val="E0DED8"/>
              </a:buClr>
            </a:pPr>
            <a:r>
              <a:rPr lang="nl-NL" sz="750" i="1">
                <a:solidFill>
                  <a:srgbClr val="00196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www.znformulieren.nl</a:t>
            </a:r>
            <a:endParaRPr lang="nl-NL" sz="750" i="1">
              <a:solidFill>
                <a:srgbClr val="001965"/>
              </a:solidFill>
            </a:endParaRPr>
          </a:p>
          <a:p>
            <a:pPr lvl="0">
              <a:buClr>
                <a:srgbClr val="E0DED8"/>
              </a:buClr>
            </a:pPr>
            <a:r>
              <a:rPr lang="en-US" sz="750" i="1">
                <a:solidFill>
                  <a:srgbClr val="001965"/>
                </a:solidFill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https://www.zorginstituutnederland.nl/publicaties/adviezen/2016/09/22/glp-1-agonisten-bij-diabetes-mellitus-type-2</a:t>
            </a:r>
            <a:r>
              <a:rPr lang="en-US" sz="750" i="1">
                <a:solidFill>
                  <a:srgbClr val="001965"/>
                </a:solidFill>
                <a:cs typeface="Calibri" panose="020F0502020204030204" pitchFamily="34" charset="0"/>
              </a:rPr>
              <a:t> geraadpleegd 7 september 2018</a:t>
            </a:r>
            <a:endParaRPr lang="nl-NL" sz="750" i="1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69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7168" y="1164431"/>
            <a:ext cx="5442499" cy="3492560"/>
          </a:xfrm>
        </p:spPr>
        <p:txBody>
          <a:bodyPr/>
          <a:lstStyle/>
          <a:p>
            <a:pPr lvl="0"/>
            <a:r>
              <a:rPr lang="nl-NL" sz="1350" b="1" dirty="0">
                <a:solidFill>
                  <a:srgbClr val="001965"/>
                </a:solidFill>
              </a:rPr>
              <a:t>Welke stellingen zijn juist rondom de huidige vergoedingscriteria voor </a:t>
            </a:r>
            <a:r>
              <a:rPr lang="nl-NL" sz="1350" b="1" dirty="0" err="1">
                <a:solidFill>
                  <a:srgbClr val="001965"/>
                </a:solidFill>
              </a:rPr>
              <a:t>incretines</a:t>
            </a:r>
            <a:r>
              <a:rPr lang="nl-NL" sz="1350" b="1" dirty="0">
                <a:solidFill>
                  <a:srgbClr val="001965"/>
                </a:solidFill>
              </a:rPr>
              <a:t>?</a:t>
            </a:r>
            <a:endParaRPr lang="en-GB" sz="1350" b="1" dirty="0">
              <a:solidFill>
                <a:srgbClr val="001965"/>
              </a:solidFill>
            </a:endParaRPr>
          </a:p>
          <a:p>
            <a:pPr lvl="0"/>
            <a:r>
              <a:rPr lang="nl-NL" dirty="0">
                <a:solidFill>
                  <a:srgbClr val="001965"/>
                </a:solidFill>
              </a:rPr>
              <a:t>A. GLP-1 therapie wordt vergoed bij een BMI ≥ 30 kg/m</a:t>
            </a:r>
            <a:r>
              <a:rPr lang="nl-NL" baseline="30000" dirty="0">
                <a:solidFill>
                  <a:srgbClr val="001965"/>
                </a:solidFill>
              </a:rPr>
              <a:t>2</a:t>
            </a:r>
            <a:r>
              <a:rPr lang="nl-NL" dirty="0">
                <a:solidFill>
                  <a:srgbClr val="001965"/>
                </a:solidFill>
              </a:rPr>
              <a:t> bij onvoldoende </a:t>
            </a:r>
            <a:r>
              <a:rPr lang="nl-NL" dirty="0" err="1">
                <a:solidFill>
                  <a:srgbClr val="001965"/>
                </a:solidFill>
              </a:rPr>
              <a:t>glykemische</a:t>
            </a:r>
            <a:r>
              <a:rPr lang="nl-NL" dirty="0">
                <a:solidFill>
                  <a:srgbClr val="001965"/>
                </a:solidFill>
              </a:rPr>
              <a:t> controle met metformine en SU in maximaal verdraagbare dosering</a:t>
            </a:r>
            <a:endParaRPr lang="en-GB" dirty="0">
              <a:solidFill>
                <a:srgbClr val="001965"/>
              </a:solidFill>
            </a:endParaRPr>
          </a:p>
          <a:p>
            <a:pPr lvl="0"/>
            <a:r>
              <a:rPr lang="nl-NL" dirty="0">
                <a:solidFill>
                  <a:srgbClr val="001965"/>
                </a:solidFill>
              </a:rPr>
              <a:t>B.	DPP-4 remmers worden vergoed bij insuline in combinatie met metformine en SU in de hoogst verdraagbare dosering</a:t>
            </a:r>
          </a:p>
          <a:p>
            <a:pPr lvl="0"/>
            <a:r>
              <a:rPr lang="nl-NL" dirty="0">
                <a:solidFill>
                  <a:srgbClr val="001965"/>
                </a:solidFill>
              </a:rPr>
              <a:t>C. GLP-1 therapie wordt vergoed bij een BMI ≥ 30 kg/m</a:t>
            </a:r>
            <a:r>
              <a:rPr lang="nl-NL" baseline="30000" dirty="0">
                <a:solidFill>
                  <a:srgbClr val="001965"/>
                </a:solidFill>
              </a:rPr>
              <a:t>2</a:t>
            </a:r>
            <a:r>
              <a:rPr lang="nl-NL" dirty="0">
                <a:solidFill>
                  <a:srgbClr val="001965"/>
                </a:solidFill>
              </a:rPr>
              <a:t> bij onvoldoende </a:t>
            </a:r>
            <a:r>
              <a:rPr lang="nl-NL" dirty="0" err="1">
                <a:solidFill>
                  <a:srgbClr val="001965"/>
                </a:solidFill>
              </a:rPr>
              <a:t>glykemische</a:t>
            </a:r>
            <a:r>
              <a:rPr lang="nl-NL" dirty="0">
                <a:solidFill>
                  <a:srgbClr val="001965"/>
                </a:solidFill>
              </a:rPr>
              <a:t> controle na ≥ 3 maanden basale insuline in combinatie met metformine (al dan niet met een SU derivaat) in een maximaal verdraagbare dosering</a:t>
            </a:r>
          </a:p>
          <a:p>
            <a:pPr lvl="0"/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1965"/>
                </a:solidFill>
              </a:rPr>
              <a:t> Stelling A en B zijn juist</a:t>
            </a:r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1965"/>
                </a:solidFill>
              </a:rPr>
              <a:t>	Stelling A en C zijn juist</a:t>
            </a:r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1965"/>
                </a:solidFill>
              </a:rPr>
              <a:t>	Stelling B en C zijn juist</a:t>
            </a:r>
            <a:endParaRPr lang="en-GB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185" r="5280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25931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AF9BB7AD-C741-4BB9-A53E-E83611629A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3170"/>
          <a:stretch>
            <a:fillRect/>
          </a:stretch>
        </p:blipFill>
        <p:spPr>
          <a:xfrm>
            <a:off x="4860925" y="0"/>
            <a:ext cx="4283075" cy="5153025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BBBD67-2AC5-40FD-B808-13A1F6A6E734}"/>
              </a:ext>
            </a:extLst>
          </p:cNvPr>
          <p:cNvSpPr/>
          <p:nvPr/>
        </p:nvSpPr>
        <p:spPr>
          <a:xfrm>
            <a:off x="3840480" y="0"/>
            <a:ext cx="1020022" cy="5152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en-US" sz="2400" dirty="0"/>
              <a:t>De </a:t>
            </a:r>
            <a:r>
              <a:rPr lang="en-US" sz="2400" dirty="0" err="1"/>
              <a:t>behandeling</a:t>
            </a:r>
            <a:r>
              <a:rPr lang="en-US" sz="2400" dirty="0"/>
              <a:t> van d</a:t>
            </a:r>
            <a:r>
              <a:rPr lang="nl-NL" sz="2400" dirty="0" err="1"/>
              <a:t>iabetes</a:t>
            </a:r>
            <a:r>
              <a:rPr lang="nl-NL" sz="2400" dirty="0"/>
              <a:t> type 2</a:t>
            </a:r>
            <a:br>
              <a:rPr lang="nl-NL" sz="2400" dirty="0"/>
            </a:br>
            <a:r>
              <a:rPr lang="nl-NL" sz="2000" dirty="0"/>
              <a:t> </a:t>
            </a:r>
            <a:endParaRPr lang="en-GB" sz="2000" dirty="0"/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NHG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standaard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2018</a:t>
            </a:r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theorie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b="1" dirty="0" err="1"/>
              <a:t>Incretine-therapie</a:t>
            </a:r>
            <a:r>
              <a:rPr lang="en-US" sz="1400" b="1" dirty="0"/>
              <a:t> – de </a:t>
            </a:r>
            <a:r>
              <a:rPr lang="en-US" sz="1400" b="1" dirty="0" err="1"/>
              <a:t>praktijk</a:t>
            </a:r>
            <a:endParaRPr lang="en-US" sz="1400" b="1" dirty="0"/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Casus</a:t>
            </a:r>
          </a:p>
          <a:p>
            <a:pPr lvl="0"/>
            <a:endParaRPr lang="en-US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D7E7A8-F474-4C2B-8FB9-32B17B30ECC2}"/>
              </a:ext>
            </a:extLst>
          </p:cNvPr>
          <p:cNvSpPr/>
          <p:nvPr/>
        </p:nvSpPr>
        <p:spPr>
          <a:xfrm>
            <a:off x="0" y="2319338"/>
            <a:ext cx="1020022" cy="282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1FBA04-047D-420E-A09C-6D994C7E6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14C5F4-B889-4F2E-B525-05BBF5CDB07A}"/>
              </a:ext>
            </a:extLst>
          </p:cNvPr>
          <p:cNvSpPr/>
          <p:nvPr/>
        </p:nvSpPr>
        <p:spPr>
          <a:xfrm>
            <a:off x="587109" y="2413022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21793B5-9BEE-465D-924A-407AED0FAA7B}"/>
              </a:ext>
            </a:extLst>
          </p:cNvPr>
          <p:cNvSpPr/>
          <p:nvPr/>
        </p:nvSpPr>
        <p:spPr>
          <a:xfrm>
            <a:off x="587109" y="2915779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solidFill>
                  <a:srgbClr val="FFFFFF"/>
                </a:solidFill>
                <a:latin typeface="Verdana"/>
              </a:rPr>
              <a:t>2</a:t>
            </a:r>
            <a:endParaRPr lang="nl-NL" sz="10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9F3B94-1AB3-45B0-AE38-418B7C185AEC}"/>
              </a:ext>
            </a:extLst>
          </p:cNvPr>
          <p:cNvSpPr/>
          <p:nvPr/>
        </p:nvSpPr>
        <p:spPr>
          <a:xfrm>
            <a:off x="587109" y="3418536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solidFill>
                  <a:srgbClr val="FFFFFF"/>
                </a:solidFill>
                <a:latin typeface="Verdana"/>
              </a:rPr>
              <a:t>3</a:t>
            </a:r>
            <a:endParaRPr lang="nl-NL" sz="10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C9B5F7-7004-43B0-9A42-E667A82493A6}"/>
              </a:ext>
            </a:extLst>
          </p:cNvPr>
          <p:cNvSpPr/>
          <p:nvPr/>
        </p:nvSpPr>
        <p:spPr>
          <a:xfrm>
            <a:off x="587108" y="3921294"/>
            <a:ext cx="226423" cy="2264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50F541AD-5636-447B-8362-9B0DA379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10" y="659215"/>
            <a:ext cx="3688089" cy="648491"/>
          </a:xfrm>
        </p:spPr>
        <p:txBody>
          <a:bodyPr anchor="b"/>
          <a:lstStyle/>
          <a:p>
            <a:r>
              <a:rPr lang="nl-NL" dirty="0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066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A8171964-3582-46B8-BB09-84A28E07DBC9}"/>
              </a:ext>
            </a:extLst>
          </p:cNvPr>
          <p:cNvSpPr/>
          <p:nvPr/>
        </p:nvSpPr>
        <p:spPr>
          <a:xfrm>
            <a:off x="4011034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A4E34-406D-4DF4-BA29-4DCACD8C0C0C}"/>
              </a:ext>
            </a:extLst>
          </p:cNvPr>
          <p:cNvSpPr txBox="1"/>
          <p:nvPr/>
        </p:nvSpPr>
        <p:spPr>
          <a:xfrm>
            <a:off x="542701" y="1308025"/>
            <a:ext cx="7207004" cy="31707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9618" lvl="1" indent="-199618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nl-NL" sz="1200" dirty="0"/>
              <a:t>Bij voorkeur verwijzing naar en </a:t>
            </a:r>
            <a:br>
              <a:rPr lang="nl-NL" sz="1200" dirty="0"/>
            </a:br>
            <a:r>
              <a:rPr lang="nl-NL" sz="1200" dirty="0"/>
              <a:t>begeleiding door de diëtist </a:t>
            </a:r>
          </a:p>
          <a:p>
            <a:pPr marL="199618" lvl="1" indent="-199618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nl-NL" sz="1200" dirty="0"/>
              <a:t>Geef uitleg over de invloed van </a:t>
            </a:r>
            <a:br>
              <a:rPr lang="nl-NL" sz="1200" dirty="0"/>
            </a:br>
            <a:r>
              <a:rPr lang="nl-NL" sz="1200" dirty="0"/>
              <a:t>darmhormonen op de bloedglucoseregulatie</a:t>
            </a:r>
          </a:p>
          <a:p>
            <a:pPr marL="199618" lvl="1" indent="-199618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nl-NL" sz="1200" dirty="0"/>
              <a:t>Geef instructies over het </a:t>
            </a:r>
            <a:br>
              <a:rPr lang="nl-NL" sz="1200" dirty="0"/>
            </a:br>
            <a:r>
              <a:rPr lang="nl-NL" sz="1200" dirty="0"/>
              <a:t>innemen of toedienen subcutaan</a:t>
            </a:r>
          </a:p>
          <a:p>
            <a:pPr marL="199618" lvl="1" indent="-199618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nl-NL" sz="1200" dirty="0"/>
              <a:t>Uitleg en begeleiding misselijkheid, verzadigingsgevoel, diarree, buikpijn </a:t>
            </a:r>
            <a:br>
              <a:rPr lang="nl-NL" sz="1200" dirty="0"/>
            </a:br>
            <a:r>
              <a:rPr lang="nl-NL" sz="1200" dirty="0"/>
              <a:t>bij gebruik van GLP-1 receptoragonisten</a:t>
            </a:r>
            <a:endParaRPr lang="nl-NL" sz="1100" dirty="0">
              <a:solidFill>
                <a:srgbClr val="001965"/>
              </a:solidFill>
            </a:endParaRPr>
          </a:p>
          <a:p>
            <a:pPr defTabSz="914034">
              <a:spcBef>
                <a:spcPts val="200"/>
              </a:spcBef>
              <a:spcAft>
                <a:spcPts val="200"/>
              </a:spcAft>
            </a:pPr>
            <a:endParaRPr lang="nl-NL" sz="1200" b="1" dirty="0">
              <a:solidFill>
                <a:schemeClr val="accent1"/>
              </a:solidFill>
              <a:latin typeface="+mj-lt"/>
            </a:endParaRPr>
          </a:p>
          <a:p>
            <a:pPr defTabSz="914034">
              <a:spcBef>
                <a:spcPts val="200"/>
              </a:spcBef>
              <a:spcAft>
                <a:spcPts val="200"/>
              </a:spcAft>
            </a:pPr>
            <a:r>
              <a:rPr lang="nl-NL" sz="1200" b="1" dirty="0">
                <a:solidFill>
                  <a:schemeClr val="accent1"/>
                </a:solidFill>
                <a:latin typeface="+mj-lt"/>
              </a:rPr>
              <a:t>Belangrijk om in de voorbereiding mee </a:t>
            </a:r>
            <a:br>
              <a:rPr lang="nl-NL" sz="1200" b="1" dirty="0">
                <a:solidFill>
                  <a:schemeClr val="accent1"/>
                </a:solidFill>
                <a:latin typeface="+mj-lt"/>
              </a:rPr>
            </a:br>
            <a:r>
              <a:rPr lang="nl-NL" sz="1200" b="1" dirty="0">
                <a:solidFill>
                  <a:schemeClr val="accent1"/>
                </a:solidFill>
                <a:latin typeface="+mj-lt"/>
              </a:rPr>
              <a:t>te nemen en ook te bespreken met de patiënt:</a:t>
            </a:r>
          </a:p>
          <a:p>
            <a:pPr defTabSz="914034">
              <a:spcBef>
                <a:spcPts val="200"/>
              </a:spcBef>
              <a:spcAft>
                <a:spcPts val="200"/>
              </a:spcAft>
            </a:pPr>
            <a:endParaRPr lang="nl-NL" sz="1200" b="1" dirty="0">
              <a:solidFill>
                <a:schemeClr val="accent1"/>
              </a:solidFill>
              <a:latin typeface="+mj-lt"/>
            </a:endParaRPr>
          </a:p>
          <a:p>
            <a:pPr marL="171450" lvl="1" indent="-17145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200" dirty="0"/>
              <a:t>Mogelijk verhoogd risico op hypoglykemie bij gecombineerd gebruik met </a:t>
            </a:r>
            <a:r>
              <a:rPr lang="nl-NL" sz="1200" dirty="0" err="1"/>
              <a:t>sulfonylureumderivaten</a:t>
            </a:r>
            <a:r>
              <a:rPr lang="nl-NL" sz="1200" dirty="0"/>
              <a:t> of insuline</a:t>
            </a:r>
          </a:p>
          <a:p>
            <a:pPr marL="171450" lvl="1" indent="-17145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200" dirty="0"/>
              <a:t>Om het risico op hypoglykemie te verlagen: overweeg de dosis van het </a:t>
            </a:r>
            <a:r>
              <a:rPr lang="nl-NL" sz="1200" dirty="0" err="1"/>
              <a:t>sulfonylureumderivaat</a:t>
            </a:r>
            <a:r>
              <a:rPr lang="nl-NL" sz="1200" dirty="0"/>
              <a:t> of de basale insuline aan te passen</a:t>
            </a:r>
          </a:p>
          <a:p>
            <a:pPr marL="203200" lvl="1" indent="-20320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endParaRPr lang="nl-NL" sz="1200" dirty="0"/>
          </a:p>
          <a:p>
            <a:pPr marL="203200" lvl="1" indent="-20320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endParaRPr lang="nl-NL" sz="1200" dirty="0"/>
          </a:p>
          <a:p>
            <a:pPr marL="203200" lvl="1" indent="-20320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Verdana" panose="020B0604030504040204" pitchFamily="34" charset="0"/>
              <a:buChar char="•"/>
            </a:pPr>
            <a:endParaRPr lang="nl-NL" sz="1200" dirty="0"/>
          </a:p>
          <a:p>
            <a:pPr marL="457200" lvl="1" indent="-28575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1965"/>
              </a:buClr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285750" indent="-285750" defTabSz="268536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285750" indent="-285750" defTabSz="914034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001965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5E4F26EB-1303-4253-8130-B0B55EE96551}"/>
              </a:ext>
            </a:extLst>
          </p:cNvPr>
          <p:cNvSpPr txBox="1">
            <a:spLocks/>
          </p:cNvSpPr>
          <p:nvPr/>
        </p:nvSpPr>
        <p:spPr bwMode="auto">
          <a:xfrm>
            <a:off x="314073" y="240434"/>
            <a:ext cx="5050017" cy="64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800" b="1" kern="1200" spc="-22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5pPr>
            <a:lvl6pPr marL="341831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6pPr>
            <a:lvl7pPr marL="68371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7pPr>
            <a:lvl8pPr marL="102554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8pPr>
            <a:lvl9pPr marL="1367408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nl-NL" sz="2000" dirty="0"/>
              <a:t>Voorbereiding, </a:t>
            </a:r>
            <a:br>
              <a:rPr lang="nl-NL" sz="2000" dirty="0"/>
            </a:br>
            <a:r>
              <a:rPr lang="nl-NL" sz="2000" dirty="0"/>
              <a:t>educatie en coaching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8892270-99EA-4F81-AE9E-28A9B483BC1C}"/>
              </a:ext>
            </a:extLst>
          </p:cNvPr>
          <p:cNvSpPr txBox="1">
            <a:spLocks/>
          </p:cNvSpPr>
          <p:nvPr/>
        </p:nvSpPr>
        <p:spPr>
          <a:xfrm>
            <a:off x="587375" y="4651375"/>
            <a:ext cx="7115175" cy="244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l" defTabSz="26853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9618" indent="-199618" algn="l" defTabSz="26853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7453" indent="-137836" algn="l" defTabSz="26853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26853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26853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0144" indent="-170903" algn="l" defTabSz="6837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2011" indent="-170903" algn="l" defTabSz="6837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3859" indent="-170903" algn="l" defTabSz="6837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5701" indent="-170903" algn="l" defTabSz="6837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4">
              <a:defRPr/>
            </a:pPr>
            <a:r>
              <a:rPr lang="nl-NL" sz="750" i="1" kern="0" dirty="0" err="1">
                <a:solidFill>
                  <a:srgbClr val="AEA79F"/>
                </a:solidFill>
              </a:rPr>
              <a:t>SmPc</a:t>
            </a:r>
            <a:r>
              <a:rPr lang="nl-NL" sz="750" i="1" kern="0" dirty="0">
                <a:solidFill>
                  <a:srgbClr val="AEA79F"/>
                </a:solidFill>
              </a:rPr>
              <a:t> GLP-1 receptoragonisten</a:t>
            </a:r>
            <a:endParaRPr lang="nl-NL" sz="750" i="1" kern="0" baseline="30000" dirty="0">
              <a:solidFill>
                <a:srgbClr val="AEA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98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E7CC7328-8B48-42BC-8592-591A92F260E3}"/>
              </a:ext>
            </a:extLst>
          </p:cNvPr>
          <p:cNvSpPr/>
          <p:nvPr/>
        </p:nvSpPr>
        <p:spPr>
          <a:xfrm>
            <a:off x="5376919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3" y="240434"/>
            <a:ext cx="5050017" cy="648491"/>
          </a:xfrm>
        </p:spPr>
        <p:txBody>
          <a:bodyPr/>
          <a:lstStyle/>
          <a:p>
            <a:r>
              <a:rPr lang="nl-NL" sz="2000" dirty="0"/>
              <a:t>Voorbereiding, </a:t>
            </a:r>
            <a:br>
              <a:rPr lang="nl-NL" sz="2000" dirty="0"/>
            </a:br>
            <a:r>
              <a:rPr lang="nl-NL" sz="2000" dirty="0"/>
              <a:t>educatie en coaching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DC2B2D99-343C-47D5-87C4-E78D430E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304" y="1223313"/>
            <a:ext cx="5052225" cy="2802695"/>
          </a:xfrm>
        </p:spPr>
        <p:txBody>
          <a:bodyPr/>
          <a:lstStyle/>
          <a:p>
            <a:pPr lvl="3"/>
            <a:r>
              <a:rPr lang="nl-NL" dirty="0"/>
              <a:t>Educatie aan de patiënt bij GLP-1 therapie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Uitleg bijwerkingen </a:t>
            </a:r>
            <a:br>
              <a:rPr lang="nl-NL" dirty="0"/>
            </a:br>
            <a:r>
              <a:rPr lang="nl-NL" dirty="0"/>
              <a:t>(verzadigingsgevoel, misselijkheid,  diarree, buikpijn)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Vetrijke maaltijden geven meer klachten </a:t>
            </a:r>
            <a:br>
              <a:rPr lang="nl-NL" dirty="0"/>
            </a:br>
            <a:r>
              <a:rPr lang="nl-NL" dirty="0"/>
              <a:t>(vertraagde maagontlediging)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Kleine porties eten en spreiding van koolhydraten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Leren luisteren naar het lichaam en verzadiging aanvoelen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Vol is vol; niet blijven eten</a:t>
            </a:r>
          </a:p>
          <a:p>
            <a:pPr marL="358775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nl-NL" dirty="0"/>
              <a:t>Neem klachten van de patiënt serieus en geef ondersteuning/begeleiding, evt. door diëtist</a:t>
            </a:r>
          </a:p>
          <a:p>
            <a:pPr lvl="2"/>
            <a:endParaRPr lang="nl-NL" dirty="0"/>
          </a:p>
          <a:p>
            <a:pPr marL="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9C8D214F-DA80-4C29-A038-1A4588E1A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8FD95240-827A-4823-803B-0EB5D99336EB}"/>
              </a:ext>
            </a:extLst>
          </p:cNvPr>
          <p:cNvGrpSpPr/>
          <p:nvPr/>
        </p:nvGrpSpPr>
        <p:grpSpPr>
          <a:xfrm>
            <a:off x="6" y="-2132"/>
            <a:ext cx="9150113" cy="5145632"/>
            <a:chOff x="0" y="-2842"/>
            <a:chExt cx="12204917" cy="68608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7792FB4-E914-4AEB-AD39-749AF3B4F8B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3A4B033-6B97-4A85-976D-5ACF0215C0E3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16C615E-C717-4327-9342-2D3EBAA84DF9}"/>
                </a:ext>
              </a:extLst>
            </p:cNvPr>
            <p:cNvSpPr/>
            <p:nvPr userDrawn="1"/>
          </p:nvSpPr>
          <p:spPr>
            <a:xfrm>
              <a:off x="0" y="5542975"/>
              <a:ext cx="12196763" cy="24986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14CD56-E344-4AC0-A0A9-398394AD7D9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7F6B95B-DA78-4654-BF04-6AB4EB9638BA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E41F8CD-B576-4E6B-AC8A-0EBD65CC36D0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EA75D6-6994-4A9F-AC7B-ECA38054B6DE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98505B38-4908-45E5-A820-A802A85C814E}"/>
                </a:ext>
              </a:extLst>
            </p:cNvPr>
            <p:cNvSpPr/>
            <p:nvPr/>
          </p:nvSpPr>
          <p:spPr>
            <a:xfrm>
              <a:off x="5700094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809F527-6699-4812-AD0D-247A13CCB2B2}"/>
                </a:ext>
              </a:extLst>
            </p:cNvPr>
            <p:cNvSpPr/>
            <p:nvPr/>
          </p:nvSpPr>
          <p:spPr>
            <a:xfrm>
              <a:off x="6205365" y="3445631"/>
              <a:ext cx="5991397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nl-NL">
                <a:solidFill>
                  <a:srgbClr val="FFFFFF"/>
                </a:solidFill>
              </a:endParaRP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346A145-1DC7-4A66-821A-A4DA4A176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286" y="3374590"/>
            <a:ext cx="151078" cy="1888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7644627-FB92-41B8-96E9-FD4BFF785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657" y="3812533"/>
            <a:ext cx="208452" cy="2084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129AFF-4D89-4C2C-A1F2-46F1469810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917" y="3002197"/>
            <a:ext cx="206735" cy="20673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B312BC4-9F49-4F35-9344-42D4FAC23F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0020" y="2611313"/>
            <a:ext cx="192074" cy="192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FCB1275-E25C-4EA1-B887-3C9F77A06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868" y="2121488"/>
            <a:ext cx="158784" cy="1935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1D31D4-B69E-4AFE-98D4-562937B29E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505" y="1584626"/>
            <a:ext cx="197739" cy="210922"/>
          </a:xfrm>
          <a:prstGeom prst="rect">
            <a:avLst/>
          </a:prstGeom>
        </p:spPr>
      </p:pic>
      <p:pic>
        <p:nvPicPr>
          <p:cNvPr id="32" name="Tijdelijke aanduiding voor afbeelding 20">
            <a:extLst>
              <a:ext uri="{FF2B5EF4-FFF2-40B4-BE49-F238E27FC236}">
                <a16:creationId xmlns:a16="http://schemas.microsoft.com/office/drawing/2014/main" id="{3F5298B7-AADD-41EA-ABF1-9B3A7A6DE2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>
          <a:xfrm>
            <a:off x="6226175" y="0"/>
            <a:ext cx="2917825" cy="5153025"/>
          </a:xfrm>
        </p:spPr>
      </p:pic>
    </p:spTree>
    <p:extLst>
      <p:ext uri="{BB962C8B-B14F-4D97-AF65-F5344CB8AC3E}">
        <p14:creationId xmlns:p14="http://schemas.microsoft.com/office/powerpoint/2010/main" val="128741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DD0ADFE-CC5A-4FD2-B92E-15562036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4066" y="1912222"/>
            <a:ext cx="2680833" cy="1507969"/>
          </a:xfrm>
          <a:prstGeom prst="rect">
            <a:avLst/>
          </a:prstGeom>
          <a:solidFill>
            <a:srgbClr val="FFFFFF"/>
          </a:solidFill>
          <a:ln w="15875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A2D78D-F7C2-4D6B-8355-E5D76224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Innemen van GLP-1 receptoragonisten (orale toediening)</a:t>
            </a:r>
            <a:endParaRPr lang="en-GB" dirty="0"/>
          </a:p>
        </p:txBody>
      </p:sp>
      <p:sp>
        <p:nvSpPr>
          <p:cNvPr id="13" name="Vertical Text Placeholder 3">
            <a:extLst>
              <a:ext uri="{FF2B5EF4-FFF2-40B4-BE49-F238E27FC236}">
                <a16:creationId xmlns:a16="http://schemas.microsoft.com/office/drawing/2014/main" id="{349A0D58-3BAF-4CCE-A2C7-302B9DF62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4817" y="1467713"/>
            <a:ext cx="5174849" cy="291429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Inname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lege</a:t>
            </a:r>
            <a:r>
              <a:rPr lang="en-US" dirty="0"/>
              <a:t> </a:t>
            </a:r>
            <a:r>
              <a:rPr lang="en-US" dirty="0" err="1"/>
              <a:t>maag</a:t>
            </a:r>
            <a:r>
              <a:rPr lang="en-US" dirty="0"/>
              <a:t>, </a:t>
            </a:r>
            <a:r>
              <a:rPr lang="en-US" dirty="0" err="1"/>
              <a:t>ongeacht</a:t>
            </a:r>
            <a:r>
              <a:rPr lang="en-US" dirty="0"/>
              <a:t> het </a:t>
            </a:r>
            <a:r>
              <a:rPr lang="en-US" dirty="0" err="1"/>
              <a:t>tijdstip</a:t>
            </a:r>
            <a:r>
              <a:rPr lang="en-US" dirty="0"/>
              <a:t> van de </a:t>
            </a:r>
            <a:r>
              <a:rPr lang="en-US" dirty="0" err="1"/>
              <a:t>dag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 tablet </a:t>
            </a:r>
            <a:r>
              <a:rPr lang="en-US" dirty="0" err="1"/>
              <a:t>moet</a:t>
            </a:r>
            <a:r>
              <a:rPr lang="en-US" dirty="0"/>
              <a:t> in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geheel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/>
              <a:t>doorgeslikt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slok</a:t>
            </a:r>
            <a:r>
              <a:rPr lang="en-US" dirty="0"/>
              <a:t> water (</a:t>
            </a:r>
            <a:r>
              <a:rPr lang="en-US" dirty="0" err="1"/>
              <a:t>maximaal</a:t>
            </a:r>
            <a:r>
              <a:rPr lang="en-US" dirty="0"/>
              <a:t> 120 ml).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Tabletten</a:t>
            </a:r>
            <a:r>
              <a:rPr lang="en-US" dirty="0"/>
              <a:t>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gebroken</a:t>
            </a:r>
            <a:r>
              <a:rPr lang="en-US" dirty="0"/>
              <a:t>, </a:t>
            </a:r>
            <a:r>
              <a:rPr lang="en-US" dirty="0" err="1"/>
              <a:t>geplet</a:t>
            </a:r>
            <a:r>
              <a:rPr lang="en-US" dirty="0"/>
              <a:t> of </a:t>
            </a:r>
            <a:r>
              <a:rPr lang="en-US" dirty="0" err="1"/>
              <a:t>gekauwd</a:t>
            </a:r>
            <a:r>
              <a:rPr lang="en-US" dirty="0"/>
              <a:t>, </a:t>
            </a:r>
            <a:r>
              <a:rPr lang="en-US" dirty="0" err="1"/>
              <a:t>aangezien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 is of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invloed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op de </a:t>
            </a:r>
            <a:r>
              <a:rPr lang="en-US" dirty="0" err="1"/>
              <a:t>absorptie</a:t>
            </a:r>
            <a:r>
              <a:rPr lang="en-US" dirty="0"/>
              <a:t>. 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De patiënt moet na inname ten minste 30 min. wachten voordat hij/zij iets gaat eten/drinken of andere orale geneesmiddelen inneemt vanwege de invloed op de absorptie.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5DB25-B3DA-4859-B84F-A272FDDFDAA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587375" y="4651375"/>
            <a:ext cx="7115175" cy="244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914034">
              <a:defRPr/>
            </a:pPr>
            <a:r>
              <a:rPr lang="nl-NL" sz="750" i="1" kern="0" dirty="0">
                <a:solidFill>
                  <a:srgbClr val="AEA79F"/>
                </a:solidFill>
              </a:rPr>
              <a:t>Bijsluiter </a:t>
            </a:r>
            <a:r>
              <a:rPr lang="nl-NL" sz="750" i="1" kern="0" dirty="0" err="1">
                <a:solidFill>
                  <a:srgbClr val="AEA79F"/>
                </a:solidFill>
              </a:rPr>
              <a:t>Rybelsus</a:t>
            </a:r>
            <a:r>
              <a:rPr lang="nl-NL" sz="750" i="1" kern="0" baseline="30000" dirty="0">
                <a:solidFill>
                  <a:srgbClr val="AEA79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29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18503A5C-BFC8-46A0-8DD2-7A7CA4AD20D4}"/>
              </a:ext>
            </a:extLst>
          </p:cNvPr>
          <p:cNvSpPr/>
          <p:nvPr/>
        </p:nvSpPr>
        <p:spPr>
          <a:xfrm>
            <a:off x="6300802" y="1009"/>
            <a:ext cx="2914312" cy="5151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800" y="288059"/>
            <a:ext cx="8510400" cy="391412"/>
          </a:xfrm>
        </p:spPr>
        <p:txBody>
          <a:bodyPr/>
          <a:lstStyle/>
          <a:p>
            <a:r>
              <a:rPr lang="en-GB" sz="2000" dirty="0" err="1"/>
              <a:t>Injecteren</a:t>
            </a:r>
            <a:r>
              <a:rPr lang="en-GB" sz="2000" dirty="0"/>
              <a:t> van </a:t>
            </a:r>
            <a:br>
              <a:rPr lang="en-GB" sz="2000" dirty="0"/>
            </a:br>
            <a:r>
              <a:rPr lang="en-GB" sz="2000" dirty="0"/>
              <a:t>GLP-1 </a:t>
            </a:r>
            <a:r>
              <a:rPr lang="en-GB" sz="2000" dirty="0" err="1"/>
              <a:t>receptoragonisten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992890" y="1098686"/>
            <a:ext cx="1535478" cy="201814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180000" rIns="0" bIns="45702" rtlCol="0">
            <a:spAutoFit/>
          </a:bodyPr>
          <a:lstStyle/>
          <a:p>
            <a:pPr marL="0" lvl="3" algn="ctr" defTabSz="268536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</a:pPr>
            <a:r>
              <a:rPr lang="en-GB" sz="1200" b="1" dirty="0" err="1">
                <a:solidFill>
                  <a:schemeClr val="bg1"/>
                </a:solidFill>
                <a:latin typeface="+mj-lt"/>
              </a:rPr>
              <a:t>Subcutane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 </a:t>
            </a:r>
            <a:br>
              <a:rPr lang="en-GB" sz="1200" b="1" dirty="0">
                <a:solidFill>
                  <a:schemeClr val="bg1"/>
                </a:solidFill>
                <a:latin typeface="+mj-lt"/>
              </a:rPr>
            </a:br>
            <a:r>
              <a:rPr lang="en-GB" sz="1200" b="1" dirty="0" err="1">
                <a:solidFill>
                  <a:schemeClr val="bg1"/>
                </a:solidFill>
                <a:latin typeface="+mj-lt"/>
              </a:rPr>
              <a:t>toediening</a:t>
            </a:r>
            <a:br>
              <a:rPr lang="en-GB" sz="1200" b="1" dirty="0">
                <a:solidFill>
                  <a:schemeClr val="bg1"/>
                </a:solidFill>
                <a:latin typeface="+mj-lt"/>
              </a:rPr>
            </a:br>
            <a:br>
              <a:rPr lang="en-GB" sz="1200" b="1" dirty="0">
                <a:solidFill>
                  <a:schemeClr val="bg1"/>
                </a:solidFill>
                <a:latin typeface="+mj-lt"/>
              </a:rPr>
            </a:b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GB" sz="1200" b="1" dirty="0">
                <a:solidFill>
                  <a:schemeClr val="bg1"/>
                </a:solidFill>
                <a:latin typeface="+mj-lt"/>
              </a:rPr>
            </a:br>
            <a:endParaRPr lang="en-GB" sz="1200" b="1" dirty="0">
              <a:solidFill>
                <a:schemeClr val="bg1"/>
              </a:solidFill>
              <a:latin typeface="+mj-lt"/>
            </a:endParaRPr>
          </a:p>
          <a:p>
            <a:pPr marL="0" lvl="1" algn="ctr" defTabSz="268536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1"/>
              </a:buClr>
            </a:pPr>
            <a:br>
              <a:rPr lang="en-GB" sz="1200" dirty="0">
                <a:solidFill>
                  <a:schemeClr val="bg1"/>
                </a:solidFill>
              </a:rPr>
            </a:br>
            <a:br>
              <a:rPr lang="en-GB" sz="1200" dirty="0">
                <a:solidFill>
                  <a:schemeClr val="bg1"/>
                </a:solidFill>
              </a:rPr>
            </a:br>
            <a:br>
              <a:rPr lang="en-GB" sz="1200" dirty="0">
                <a:solidFill>
                  <a:schemeClr val="bg1"/>
                </a:solidFill>
              </a:rPr>
            </a:br>
            <a:br>
              <a:rPr lang="en-GB" sz="1200" dirty="0">
                <a:solidFill>
                  <a:schemeClr val="bg1"/>
                </a:solidFill>
              </a:rPr>
            </a:b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78886" y="1098686"/>
            <a:ext cx="1215903" cy="2926712"/>
            <a:chOff x="4938961" y="856612"/>
            <a:chExt cx="1966858" cy="4983507"/>
          </a:xfrm>
        </p:grpSpPr>
        <p:sp>
          <p:nvSpPr>
            <p:cNvPr id="23" name="Freeform 22"/>
            <p:cNvSpPr/>
            <p:nvPr/>
          </p:nvSpPr>
          <p:spPr>
            <a:xfrm>
              <a:off x="4938961" y="856612"/>
              <a:ext cx="1966858" cy="4983507"/>
            </a:xfrm>
            <a:custGeom>
              <a:avLst/>
              <a:gdLst>
                <a:gd name="connsiteX0" fmla="*/ 957986 w 1981544"/>
                <a:gd name="connsiteY0" fmla="*/ 2900511 h 4983507"/>
                <a:gd name="connsiteX1" fmla="*/ 864680 w 1981544"/>
                <a:gd name="connsiteY1" fmla="*/ 3248854 h 4983507"/>
                <a:gd name="connsiteX2" fmla="*/ 821137 w 1981544"/>
                <a:gd name="connsiteY2" fmla="*/ 3385703 h 4983507"/>
                <a:gd name="connsiteX3" fmla="*/ 821137 w 1981544"/>
                <a:gd name="connsiteY3" fmla="*/ 3503891 h 4983507"/>
                <a:gd name="connsiteX4" fmla="*/ 765153 w 1981544"/>
                <a:gd name="connsiteY4" fmla="*/ 3584756 h 4983507"/>
                <a:gd name="connsiteX5" fmla="*/ 765153 w 1981544"/>
                <a:gd name="connsiteY5" fmla="*/ 3653181 h 4983507"/>
                <a:gd name="connsiteX6" fmla="*/ 727831 w 1981544"/>
                <a:gd name="connsiteY6" fmla="*/ 3709164 h 4983507"/>
                <a:gd name="connsiteX7" fmla="*/ 740271 w 1981544"/>
                <a:gd name="connsiteY7" fmla="*/ 3765148 h 4983507"/>
                <a:gd name="connsiteX8" fmla="*/ 709169 w 1981544"/>
                <a:gd name="connsiteY8" fmla="*/ 3796250 h 4983507"/>
                <a:gd name="connsiteX9" fmla="*/ 721610 w 1981544"/>
                <a:gd name="connsiteY9" fmla="*/ 3839793 h 4983507"/>
                <a:gd name="connsiteX10" fmla="*/ 696729 w 1981544"/>
                <a:gd name="connsiteY10" fmla="*/ 4163254 h 4983507"/>
                <a:gd name="connsiteX11" fmla="*/ 715390 w 1981544"/>
                <a:gd name="connsiteY11" fmla="*/ 4287662 h 4983507"/>
                <a:gd name="connsiteX12" fmla="*/ 653186 w 1981544"/>
                <a:gd name="connsiteY12" fmla="*/ 4492936 h 4983507"/>
                <a:gd name="connsiteX13" fmla="*/ 646965 w 1981544"/>
                <a:gd name="connsiteY13" fmla="*/ 4604903 h 4983507"/>
                <a:gd name="connsiteX14" fmla="*/ 584761 w 1981544"/>
                <a:gd name="connsiteY14" fmla="*/ 4648446 h 4983507"/>
                <a:gd name="connsiteX15" fmla="*/ 622084 w 1981544"/>
                <a:gd name="connsiteY15" fmla="*/ 4698209 h 4983507"/>
                <a:gd name="connsiteX16" fmla="*/ 597202 w 1981544"/>
                <a:gd name="connsiteY16" fmla="*/ 4754193 h 4983507"/>
                <a:gd name="connsiteX17" fmla="*/ 615863 w 1981544"/>
                <a:gd name="connsiteY17" fmla="*/ 4878601 h 4983507"/>
                <a:gd name="connsiteX18" fmla="*/ 572320 w 1981544"/>
                <a:gd name="connsiteY18" fmla="*/ 4922144 h 4983507"/>
                <a:gd name="connsiteX19" fmla="*/ 466573 w 1981544"/>
                <a:gd name="connsiteY19" fmla="*/ 4915924 h 4983507"/>
                <a:gd name="connsiteX20" fmla="*/ 410590 w 1981544"/>
                <a:gd name="connsiteY20" fmla="*/ 4978128 h 4983507"/>
                <a:gd name="connsiteX21" fmla="*/ 130671 w 1981544"/>
                <a:gd name="connsiteY21" fmla="*/ 4978128 h 4983507"/>
                <a:gd name="connsiteX22" fmla="*/ 80908 w 1981544"/>
                <a:gd name="connsiteY22" fmla="*/ 4959467 h 4983507"/>
                <a:gd name="connsiteX23" fmla="*/ 93349 w 1981544"/>
                <a:gd name="connsiteY23" fmla="*/ 4872381 h 4983507"/>
                <a:gd name="connsiteX24" fmla="*/ 136892 w 1981544"/>
                <a:gd name="connsiteY24" fmla="*/ 4810177 h 4983507"/>
                <a:gd name="connsiteX25" fmla="*/ 205316 w 1981544"/>
                <a:gd name="connsiteY25" fmla="*/ 4785295 h 4983507"/>
                <a:gd name="connsiteX26" fmla="*/ 273741 w 1981544"/>
                <a:gd name="connsiteY26" fmla="*/ 4679548 h 4983507"/>
                <a:gd name="connsiteX27" fmla="*/ 286182 w 1981544"/>
                <a:gd name="connsiteY27" fmla="*/ 4642226 h 4983507"/>
                <a:gd name="connsiteX28" fmla="*/ 279961 w 1981544"/>
                <a:gd name="connsiteY28" fmla="*/ 4598683 h 4983507"/>
                <a:gd name="connsiteX29" fmla="*/ 279961 w 1981544"/>
                <a:gd name="connsiteY29" fmla="*/ 4573801 h 4983507"/>
                <a:gd name="connsiteX30" fmla="*/ 248859 w 1981544"/>
                <a:gd name="connsiteY30" fmla="*/ 4542699 h 4983507"/>
                <a:gd name="connsiteX31" fmla="*/ 267520 w 1981544"/>
                <a:gd name="connsiteY31" fmla="*/ 4337426 h 4983507"/>
                <a:gd name="connsiteX32" fmla="*/ 279961 w 1981544"/>
                <a:gd name="connsiteY32" fmla="*/ 4132152 h 4983507"/>
                <a:gd name="connsiteX33" fmla="*/ 298622 w 1981544"/>
                <a:gd name="connsiteY33" fmla="*/ 3790030 h 4983507"/>
                <a:gd name="connsiteX34" fmla="*/ 304843 w 1981544"/>
                <a:gd name="connsiteY34" fmla="*/ 3671842 h 4983507"/>
                <a:gd name="connsiteX35" fmla="*/ 323504 w 1981544"/>
                <a:gd name="connsiteY35" fmla="*/ 3659401 h 4983507"/>
                <a:gd name="connsiteX36" fmla="*/ 311063 w 1981544"/>
                <a:gd name="connsiteY36" fmla="*/ 3584756 h 4983507"/>
                <a:gd name="connsiteX37" fmla="*/ 342165 w 1981544"/>
                <a:gd name="connsiteY37" fmla="*/ 3541213 h 4983507"/>
                <a:gd name="connsiteX38" fmla="*/ 317284 w 1981544"/>
                <a:gd name="connsiteY38" fmla="*/ 3491450 h 4983507"/>
                <a:gd name="connsiteX39" fmla="*/ 354606 w 1981544"/>
                <a:gd name="connsiteY39" fmla="*/ 3367042 h 4983507"/>
                <a:gd name="connsiteX40" fmla="*/ 342165 w 1981544"/>
                <a:gd name="connsiteY40" fmla="*/ 3329720 h 4983507"/>
                <a:gd name="connsiteX41" fmla="*/ 348386 w 1981544"/>
                <a:gd name="connsiteY41" fmla="*/ 3049801 h 4983507"/>
                <a:gd name="connsiteX42" fmla="*/ 329724 w 1981544"/>
                <a:gd name="connsiteY42" fmla="*/ 3024920 h 4983507"/>
                <a:gd name="connsiteX43" fmla="*/ 342165 w 1981544"/>
                <a:gd name="connsiteY43" fmla="*/ 2993818 h 4983507"/>
                <a:gd name="connsiteX44" fmla="*/ 317284 w 1981544"/>
                <a:gd name="connsiteY44" fmla="*/ 2937834 h 4983507"/>
                <a:gd name="connsiteX45" fmla="*/ 335945 w 1981544"/>
                <a:gd name="connsiteY45" fmla="*/ 2894291 h 4983507"/>
                <a:gd name="connsiteX46" fmla="*/ 311063 w 1981544"/>
                <a:gd name="connsiteY46" fmla="*/ 2856969 h 4983507"/>
                <a:gd name="connsiteX47" fmla="*/ 311063 w 1981544"/>
                <a:gd name="connsiteY47" fmla="*/ 2825867 h 4983507"/>
                <a:gd name="connsiteX48" fmla="*/ 317284 w 1981544"/>
                <a:gd name="connsiteY48" fmla="*/ 2745001 h 4983507"/>
                <a:gd name="connsiteX49" fmla="*/ 311063 w 1981544"/>
                <a:gd name="connsiteY49" fmla="*/ 2608152 h 4983507"/>
                <a:gd name="connsiteX50" fmla="*/ 311063 w 1981544"/>
                <a:gd name="connsiteY50" fmla="*/ 2552169 h 4983507"/>
                <a:gd name="connsiteX51" fmla="*/ 255080 w 1981544"/>
                <a:gd name="connsiteY51" fmla="*/ 2433981 h 4983507"/>
                <a:gd name="connsiteX52" fmla="*/ 124451 w 1981544"/>
                <a:gd name="connsiteY52" fmla="*/ 2154062 h 4983507"/>
                <a:gd name="connsiteX53" fmla="*/ 62247 w 1981544"/>
                <a:gd name="connsiteY53" fmla="*/ 2004773 h 4983507"/>
                <a:gd name="connsiteX54" fmla="*/ 18704 w 1981544"/>
                <a:gd name="connsiteY54" fmla="*/ 1780838 h 4983507"/>
                <a:gd name="connsiteX55" fmla="*/ 24924 w 1981544"/>
                <a:gd name="connsiteY55" fmla="*/ 1755956 h 4983507"/>
                <a:gd name="connsiteX56" fmla="*/ 43 w 1981544"/>
                <a:gd name="connsiteY56" fmla="*/ 1743516 h 4983507"/>
                <a:gd name="connsiteX57" fmla="*/ 18704 w 1981544"/>
                <a:gd name="connsiteY57" fmla="*/ 1712413 h 4983507"/>
                <a:gd name="connsiteX58" fmla="*/ 12484 w 1981544"/>
                <a:gd name="connsiteY58" fmla="*/ 1650209 h 4983507"/>
                <a:gd name="connsiteX59" fmla="*/ 18704 w 1981544"/>
                <a:gd name="connsiteY59" fmla="*/ 1600446 h 4983507"/>
                <a:gd name="connsiteX60" fmla="*/ 37365 w 1981544"/>
                <a:gd name="connsiteY60" fmla="*/ 1544462 h 4983507"/>
                <a:gd name="connsiteX61" fmla="*/ 62247 w 1981544"/>
                <a:gd name="connsiteY61" fmla="*/ 1507140 h 4983507"/>
                <a:gd name="connsiteX62" fmla="*/ 49806 w 1981544"/>
                <a:gd name="connsiteY62" fmla="*/ 1463597 h 4983507"/>
                <a:gd name="connsiteX63" fmla="*/ 80908 w 1981544"/>
                <a:gd name="connsiteY63" fmla="*/ 1407613 h 4983507"/>
                <a:gd name="connsiteX64" fmla="*/ 80908 w 1981544"/>
                <a:gd name="connsiteY64" fmla="*/ 1339189 h 4983507"/>
                <a:gd name="connsiteX65" fmla="*/ 267520 w 1981544"/>
                <a:gd name="connsiteY65" fmla="*/ 959744 h 4983507"/>
                <a:gd name="connsiteX66" fmla="*/ 460353 w 1981544"/>
                <a:gd name="connsiteY66" fmla="*/ 810454 h 4983507"/>
                <a:gd name="connsiteX67" fmla="*/ 615863 w 1981544"/>
                <a:gd name="connsiteY67" fmla="*/ 779352 h 4983507"/>
                <a:gd name="connsiteX68" fmla="*/ 765153 w 1981544"/>
                <a:gd name="connsiteY68" fmla="*/ 710928 h 4983507"/>
                <a:gd name="connsiteX69" fmla="*/ 746492 w 1981544"/>
                <a:gd name="connsiteY69" fmla="*/ 549197 h 4983507"/>
                <a:gd name="connsiteX70" fmla="*/ 715390 w 1981544"/>
                <a:gd name="connsiteY70" fmla="*/ 518095 h 4983507"/>
                <a:gd name="connsiteX71" fmla="*/ 709169 w 1981544"/>
                <a:gd name="connsiteY71" fmla="*/ 449671 h 4983507"/>
                <a:gd name="connsiteX72" fmla="*/ 696729 w 1981544"/>
                <a:gd name="connsiteY72" fmla="*/ 406128 h 4983507"/>
                <a:gd name="connsiteX73" fmla="*/ 715390 w 1981544"/>
                <a:gd name="connsiteY73" fmla="*/ 368805 h 4983507"/>
                <a:gd name="connsiteX74" fmla="*/ 702949 w 1981544"/>
                <a:gd name="connsiteY74" fmla="*/ 175973 h 4983507"/>
                <a:gd name="connsiteX75" fmla="*/ 833578 w 1981544"/>
                <a:gd name="connsiteY75" fmla="*/ 39124 h 4983507"/>
                <a:gd name="connsiteX76" fmla="*/ 883341 w 1981544"/>
                <a:gd name="connsiteY76" fmla="*/ 8022 h 4983507"/>
                <a:gd name="connsiteX77" fmla="*/ 933104 w 1981544"/>
                <a:gd name="connsiteY77" fmla="*/ 26683 h 4983507"/>
                <a:gd name="connsiteX78" fmla="*/ 989088 w 1981544"/>
                <a:gd name="connsiteY78" fmla="*/ 20462 h 4983507"/>
                <a:gd name="connsiteX79" fmla="*/ 1007749 w 1981544"/>
                <a:gd name="connsiteY79" fmla="*/ 1801 h 4983507"/>
                <a:gd name="connsiteX80" fmla="*/ 1094835 w 1981544"/>
                <a:gd name="connsiteY80" fmla="*/ 70226 h 4983507"/>
                <a:gd name="connsiteX81" fmla="*/ 1132157 w 1981544"/>
                <a:gd name="connsiteY81" fmla="*/ 70226 h 4983507"/>
                <a:gd name="connsiteX82" fmla="*/ 1219243 w 1981544"/>
                <a:gd name="connsiteY82" fmla="*/ 182193 h 4983507"/>
                <a:gd name="connsiteX83" fmla="*/ 1213022 w 1981544"/>
                <a:gd name="connsiteY83" fmla="*/ 387467 h 4983507"/>
                <a:gd name="connsiteX84" fmla="*/ 1219243 w 1981544"/>
                <a:gd name="connsiteY84" fmla="*/ 418569 h 4983507"/>
                <a:gd name="connsiteX85" fmla="*/ 1219243 w 1981544"/>
                <a:gd name="connsiteY85" fmla="*/ 499434 h 4983507"/>
                <a:gd name="connsiteX86" fmla="*/ 1169480 w 1981544"/>
                <a:gd name="connsiteY86" fmla="*/ 574079 h 4983507"/>
                <a:gd name="connsiteX87" fmla="*/ 1150818 w 1981544"/>
                <a:gd name="connsiteY87" fmla="*/ 667385 h 4983507"/>
                <a:gd name="connsiteX88" fmla="*/ 1163259 w 1981544"/>
                <a:gd name="connsiteY88" fmla="*/ 723369 h 4983507"/>
                <a:gd name="connsiteX89" fmla="*/ 1536484 w 1981544"/>
                <a:gd name="connsiteY89" fmla="*/ 866438 h 4983507"/>
                <a:gd name="connsiteX90" fmla="*/ 1629790 w 1981544"/>
                <a:gd name="connsiteY90" fmla="*/ 953524 h 4983507"/>
                <a:gd name="connsiteX91" fmla="*/ 1791520 w 1981544"/>
                <a:gd name="connsiteY91" fmla="*/ 1202340 h 4983507"/>
                <a:gd name="connsiteX92" fmla="*/ 1909708 w 1981544"/>
                <a:gd name="connsiteY92" fmla="*/ 1575564 h 4983507"/>
                <a:gd name="connsiteX93" fmla="*/ 1947031 w 1981544"/>
                <a:gd name="connsiteY93" fmla="*/ 1569344 h 4983507"/>
                <a:gd name="connsiteX94" fmla="*/ 1947031 w 1981544"/>
                <a:gd name="connsiteY94" fmla="*/ 1600446 h 4983507"/>
                <a:gd name="connsiteX95" fmla="*/ 1965692 w 1981544"/>
                <a:gd name="connsiteY95" fmla="*/ 1631548 h 4983507"/>
                <a:gd name="connsiteX96" fmla="*/ 1940810 w 1981544"/>
                <a:gd name="connsiteY96" fmla="*/ 1668871 h 4983507"/>
                <a:gd name="connsiteX97" fmla="*/ 1965692 w 1981544"/>
                <a:gd name="connsiteY97" fmla="*/ 1712413 h 4983507"/>
                <a:gd name="connsiteX98" fmla="*/ 1953251 w 1981544"/>
                <a:gd name="connsiteY98" fmla="*/ 1793279 h 4983507"/>
                <a:gd name="connsiteX99" fmla="*/ 1872386 w 1981544"/>
                <a:gd name="connsiteY99" fmla="*/ 2035875 h 4983507"/>
                <a:gd name="connsiteX100" fmla="*/ 1629790 w 1981544"/>
                <a:gd name="connsiteY100" fmla="*/ 2458862 h 4983507"/>
                <a:gd name="connsiteX101" fmla="*/ 1660892 w 1981544"/>
                <a:gd name="connsiteY101" fmla="*/ 2589491 h 4983507"/>
                <a:gd name="connsiteX102" fmla="*/ 1660892 w 1981544"/>
                <a:gd name="connsiteY102" fmla="*/ 2881850 h 4983507"/>
                <a:gd name="connsiteX103" fmla="*/ 1648451 w 1981544"/>
                <a:gd name="connsiteY103" fmla="*/ 2925393 h 4983507"/>
                <a:gd name="connsiteX104" fmla="*/ 1660892 w 1981544"/>
                <a:gd name="connsiteY104" fmla="*/ 2981377 h 4983507"/>
                <a:gd name="connsiteX105" fmla="*/ 1648451 w 1981544"/>
                <a:gd name="connsiteY105" fmla="*/ 3006258 h 4983507"/>
                <a:gd name="connsiteX106" fmla="*/ 1685773 w 1981544"/>
                <a:gd name="connsiteY106" fmla="*/ 3323499 h 4983507"/>
                <a:gd name="connsiteX107" fmla="*/ 1679553 w 1981544"/>
                <a:gd name="connsiteY107" fmla="*/ 3410585 h 4983507"/>
                <a:gd name="connsiteX108" fmla="*/ 1654671 w 1981544"/>
                <a:gd name="connsiteY108" fmla="*/ 3429246 h 4983507"/>
                <a:gd name="connsiteX109" fmla="*/ 1704435 w 1981544"/>
                <a:gd name="connsiteY109" fmla="*/ 3516332 h 4983507"/>
                <a:gd name="connsiteX110" fmla="*/ 1691994 w 1981544"/>
                <a:gd name="connsiteY110" fmla="*/ 3559875 h 4983507"/>
                <a:gd name="connsiteX111" fmla="*/ 1704435 w 1981544"/>
                <a:gd name="connsiteY111" fmla="*/ 3653181 h 4983507"/>
                <a:gd name="connsiteX112" fmla="*/ 1747978 w 1981544"/>
                <a:gd name="connsiteY112" fmla="*/ 3727826 h 4983507"/>
                <a:gd name="connsiteX113" fmla="*/ 1772859 w 1981544"/>
                <a:gd name="connsiteY113" fmla="*/ 4331205 h 4983507"/>
                <a:gd name="connsiteX114" fmla="*/ 1841284 w 1981544"/>
                <a:gd name="connsiteY114" fmla="*/ 4461834 h 4983507"/>
                <a:gd name="connsiteX115" fmla="*/ 1841284 w 1981544"/>
                <a:gd name="connsiteY115" fmla="*/ 4573801 h 4983507"/>
                <a:gd name="connsiteX116" fmla="*/ 1785300 w 1981544"/>
                <a:gd name="connsiteY116" fmla="*/ 4617344 h 4983507"/>
                <a:gd name="connsiteX117" fmla="*/ 1803961 w 1981544"/>
                <a:gd name="connsiteY117" fmla="*/ 4704430 h 4983507"/>
                <a:gd name="connsiteX118" fmla="*/ 1953251 w 1981544"/>
                <a:gd name="connsiteY118" fmla="*/ 4891042 h 4983507"/>
                <a:gd name="connsiteX119" fmla="*/ 1953251 w 1981544"/>
                <a:gd name="connsiteY119" fmla="*/ 4959467 h 4983507"/>
                <a:gd name="connsiteX120" fmla="*/ 1660892 w 1981544"/>
                <a:gd name="connsiteY120" fmla="*/ 4978128 h 4983507"/>
                <a:gd name="connsiteX121" fmla="*/ 1586247 w 1981544"/>
                <a:gd name="connsiteY121" fmla="*/ 4934585 h 4983507"/>
                <a:gd name="connsiteX122" fmla="*/ 1542704 w 1981544"/>
                <a:gd name="connsiteY122" fmla="*/ 4922144 h 4983507"/>
                <a:gd name="connsiteX123" fmla="*/ 1480500 w 1981544"/>
                <a:gd name="connsiteY123" fmla="*/ 4891042 h 4983507"/>
                <a:gd name="connsiteX124" fmla="*/ 1492941 w 1981544"/>
                <a:gd name="connsiteY124" fmla="*/ 4760413 h 4983507"/>
                <a:gd name="connsiteX125" fmla="*/ 1480500 w 1981544"/>
                <a:gd name="connsiteY125" fmla="*/ 4698209 h 4983507"/>
                <a:gd name="connsiteX126" fmla="*/ 1436957 w 1981544"/>
                <a:gd name="connsiteY126" fmla="*/ 4673328 h 4983507"/>
                <a:gd name="connsiteX127" fmla="*/ 1492941 w 1981544"/>
                <a:gd name="connsiteY127" fmla="*/ 4586242 h 4983507"/>
                <a:gd name="connsiteX128" fmla="*/ 1449398 w 1981544"/>
                <a:gd name="connsiteY128" fmla="*/ 4548920 h 4983507"/>
                <a:gd name="connsiteX129" fmla="*/ 1405855 w 1981544"/>
                <a:gd name="connsiteY129" fmla="*/ 4511597 h 4983507"/>
                <a:gd name="connsiteX130" fmla="*/ 1405855 w 1981544"/>
                <a:gd name="connsiteY130" fmla="*/ 4169475 h 4983507"/>
                <a:gd name="connsiteX131" fmla="*/ 1306329 w 1981544"/>
                <a:gd name="connsiteY131" fmla="*/ 3783809 h 4983507"/>
                <a:gd name="connsiteX132" fmla="*/ 1324990 w 1981544"/>
                <a:gd name="connsiteY132" fmla="*/ 3684283 h 4983507"/>
                <a:gd name="connsiteX133" fmla="*/ 1225463 w 1981544"/>
                <a:gd name="connsiteY133" fmla="*/ 3547434 h 4983507"/>
                <a:gd name="connsiteX134" fmla="*/ 1181920 w 1981544"/>
                <a:gd name="connsiteY134" fmla="*/ 3416805 h 4983507"/>
                <a:gd name="connsiteX135" fmla="*/ 1150818 w 1981544"/>
                <a:gd name="connsiteY135" fmla="*/ 3223973 h 4983507"/>
                <a:gd name="connsiteX136" fmla="*/ 957986 w 1981544"/>
                <a:gd name="connsiteY136" fmla="*/ 2900511 h 4983507"/>
                <a:gd name="connsiteX0" fmla="*/ 957986 w 1966858"/>
                <a:gd name="connsiteY0" fmla="*/ 2900511 h 4983507"/>
                <a:gd name="connsiteX1" fmla="*/ 864680 w 1966858"/>
                <a:gd name="connsiteY1" fmla="*/ 3248854 h 4983507"/>
                <a:gd name="connsiteX2" fmla="*/ 821137 w 1966858"/>
                <a:gd name="connsiteY2" fmla="*/ 3385703 h 4983507"/>
                <a:gd name="connsiteX3" fmla="*/ 821137 w 1966858"/>
                <a:gd name="connsiteY3" fmla="*/ 3503891 h 4983507"/>
                <a:gd name="connsiteX4" fmla="*/ 765153 w 1966858"/>
                <a:gd name="connsiteY4" fmla="*/ 3584756 h 4983507"/>
                <a:gd name="connsiteX5" fmla="*/ 765153 w 1966858"/>
                <a:gd name="connsiteY5" fmla="*/ 3653181 h 4983507"/>
                <a:gd name="connsiteX6" fmla="*/ 727831 w 1966858"/>
                <a:gd name="connsiteY6" fmla="*/ 3709164 h 4983507"/>
                <a:gd name="connsiteX7" fmla="*/ 740271 w 1966858"/>
                <a:gd name="connsiteY7" fmla="*/ 3765148 h 4983507"/>
                <a:gd name="connsiteX8" fmla="*/ 709169 w 1966858"/>
                <a:gd name="connsiteY8" fmla="*/ 3796250 h 4983507"/>
                <a:gd name="connsiteX9" fmla="*/ 721610 w 1966858"/>
                <a:gd name="connsiteY9" fmla="*/ 3839793 h 4983507"/>
                <a:gd name="connsiteX10" fmla="*/ 696729 w 1966858"/>
                <a:gd name="connsiteY10" fmla="*/ 4163254 h 4983507"/>
                <a:gd name="connsiteX11" fmla="*/ 715390 w 1966858"/>
                <a:gd name="connsiteY11" fmla="*/ 4287662 h 4983507"/>
                <a:gd name="connsiteX12" fmla="*/ 653186 w 1966858"/>
                <a:gd name="connsiteY12" fmla="*/ 4492936 h 4983507"/>
                <a:gd name="connsiteX13" fmla="*/ 646965 w 1966858"/>
                <a:gd name="connsiteY13" fmla="*/ 4604903 h 4983507"/>
                <a:gd name="connsiteX14" fmla="*/ 584761 w 1966858"/>
                <a:gd name="connsiteY14" fmla="*/ 4648446 h 4983507"/>
                <a:gd name="connsiteX15" fmla="*/ 622084 w 1966858"/>
                <a:gd name="connsiteY15" fmla="*/ 4698209 h 4983507"/>
                <a:gd name="connsiteX16" fmla="*/ 597202 w 1966858"/>
                <a:gd name="connsiteY16" fmla="*/ 4754193 h 4983507"/>
                <a:gd name="connsiteX17" fmla="*/ 615863 w 1966858"/>
                <a:gd name="connsiteY17" fmla="*/ 4878601 h 4983507"/>
                <a:gd name="connsiteX18" fmla="*/ 572320 w 1966858"/>
                <a:gd name="connsiteY18" fmla="*/ 4922144 h 4983507"/>
                <a:gd name="connsiteX19" fmla="*/ 466573 w 1966858"/>
                <a:gd name="connsiteY19" fmla="*/ 4915924 h 4983507"/>
                <a:gd name="connsiteX20" fmla="*/ 410590 w 1966858"/>
                <a:gd name="connsiteY20" fmla="*/ 4978128 h 4983507"/>
                <a:gd name="connsiteX21" fmla="*/ 130671 w 1966858"/>
                <a:gd name="connsiteY21" fmla="*/ 4978128 h 4983507"/>
                <a:gd name="connsiteX22" fmla="*/ 80908 w 1966858"/>
                <a:gd name="connsiteY22" fmla="*/ 4959467 h 4983507"/>
                <a:gd name="connsiteX23" fmla="*/ 93349 w 1966858"/>
                <a:gd name="connsiteY23" fmla="*/ 4872381 h 4983507"/>
                <a:gd name="connsiteX24" fmla="*/ 136892 w 1966858"/>
                <a:gd name="connsiteY24" fmla="*/ 4810177 h 4983507"/>
                <a:gd name="connsiteX25" fmla="*/ 205316 w 1966858"/>
                <a:gd name="connsiteY25" fmla="*/ 4785295 h 4983507"/>
                <a:gd name="connsiteX26" fmla="*/ 273741 w 1966858"/>
                <a:gd name="connsiteY26" fmla="*/ 4679548 h 4983507"/>
                <a:gd name="connsiteX27" fmla="*/ 286182 w 1966858"/>
                <a:gd name="connsiteY27" fmla="*/ 4642226 h 4983507"/>
                <a:gd name="connsiteX28" fmla="*/ 279961 w 1966858"/>
                <a:gd name="connsiteY28" fmla="*/ 4598683 h 4983507"/>
                <a:gd name="connsiteX29" fmla="*/ 279961 w 1966858"/>
                <a:gd name="connsiteY29" fmla="*/ 4573801 h 4983507"/>
                <a:gd name="connsiteX30" fmla="*/ 248859 w 1966858"/>
                <a:gd name="connsiteY30" fmla="*/ 4542699 h 4983507"/>
                <a:gd name="connsiteX31" fmla="*/ 267520 w 1966858"/>
                <a:gd name="connsiteY31" fmla="*/ 4337426 h 4983507"/>
                <a:gd name="connsiteX32" fmla="*/ 279961 w 1966858"/>
                <a:gd name="connsiteY32" fmla="*/ 4132152 h 4983507"/>
                <a:gd name="connsiteX33" fmla="*/ 298622 w 1966858"/>
                <a:gd name="connsiteY33" fmla="*/ 3790030 h 4983507"/>
                <a:gd name="connsiteX34" fmla="*/ 304843 w 1966858"/>
                <a:gd name="connsiteY34" fmla="*/ 3671842 h 4983507"/>
                <a:gd name="connsiteX35" fmla="*/ 323504 w 1966858"/>
                <a:gd name="connsiteY35" fmla="*/ 3659401 h 4983507"/>
                <a:gd name="connsiteX36" fmla="*/ 311063 w 1966858"/>
                <a:gd name="connsiteY36" fmla="*/ 3584756 h 4983507"/>
                <a:gd name="connsiteX37" fmla="*/ 342165 w 1966858"/>
                <a:gd name="connsiteY37" fmla="*/ 3541213 h 4983507"/>
                <a:gd name="connsiteX38" fmla="*/ 317284 w 1966858"/>
                <a:gd name="connsiteY38" fmla="*/ 3491450 h 4983507"/>
                <a:gd name="connsiteX39" fmla="*/ 354606 w 1966858"/>
                <a:gd name="connsiteY39" fmla="*/ 3367042 h 4983507"/>
                <a:gd name="connsiteX40" fmla="*/ 342165 w 1966858"/>
                <a:gd name="connsiteY40" fmla="*/ 3329720 h 4983507"/>
                <a:gd name="connsiteX41" fmla="*/ 348386 w 1966858"/>
                <a:gd name="connsiteY41" fmla="*/ 3049801 h 4983507"/>
                <a:gd name="connsiteX42" fmla="*/ 329724 w 1966858"/>
                <a:gd name="connsiteY42" fmla="*/ 3024920 h 4983507"/>
                <a:gd name="connsiteX43" fmla="*/ 342165 w 1966858"/>
                <a:gd name="connsiteY43" fmla="*/ 2993818 h 4983507"/>
                <a:gd name="connsiteX44" fmla="*/ 317284 w 1966858"/>
                <a:gd name="connsiteY44" fmla="*/ 2937834 h 4983507"/>
                <a:gd name="connsiteX45" fmla="*/ 335945 w 1966858"/>
                <a:gd name="connsiteY45" fmla="*/ 2894291 h 4983507"/>
                <a:gd name="connsiteX46" fmla="*/ 311063 w 1966858"/>
                <a:gd name="connsiteY46" fmla="*/ 2856969 h 4983507"/>
                <a:gd name="connsiteX47" fmla="*/ 311063 w 1966858"/>
                <a:gd name="connsiteY47" fmla="*/ 2825867 h 4983507"/>
                <a:gd name="connsiteX48" fmla="*/ 317284 w 1966858"/>
                <a:gd name="connsiteY48" fmla="*/ 2745001 h 4983507"/>
                <a:gd name="connsiteX49" fmla="*/ 311063 w 1966858"/>
                <a:gd name="connsiteY49" fmla="*/ 2608152 h 4983507"/>
                <a:gd name="connsiteX50" fmla="*/ 311063 w 1966858"/>
                <a:gd name="connsiteY50" fmla="*/ 2552169 h 4983507"/>
                <a:gd name="connsiteX51" fmla="*/ 255080 w 1966858"/>
                <a:gd name="connsiteY51" fmla="*/ 2433981 h 4983507"/>
                <a:gd name="connsiteX52" fmla="*/ 124451 w 1966858"/>
                <a:gd name="connsiteY52" fmla="*/ 2154062 h 4983507"/>
                <a:gd name="connsiteX53" fmla="*/ 62247 w 1966858"/>
                <a:gd name="connsiteY53" fmla="*/ 2004773 h 4983507"/>
                <a:gd name="connsiteX54" fmla="*/ 18704 w 1966858"/>
                <a:gd name="connsiteY54" fmla="*/ 1780838 h 4983507"/>
                <a:gd name="connsiteX55" fmla="*/ 24924 w 1966858"/>
                <a:gd name="connsiteY55" fmla="*/ 1755956 h 4983507"/>
                <a:gd name="connsiteX56" fmla="*/ 43 w 1966858"/>
                <a:gd name="connsiteY56" fmla="*/ 1743516 h 4983507"/>
                <a:gd name="connsiteX57" fmla="*/ 18704 w 1966858"/>
                <a:gd name="connsiteY57" fmla="*/ 1712413 h 4983507"/>
                <a:gd name="connsiteX58" fmla="*/ 12484 w 1966858"/>
                <a:gd name="connsiteY58" fmla="*/ 1650209 h 4983507"/>
                <a:gd name="connsiteX59" fmla="*/ 18704 w 1966858"/>
                <a:gd name="connsiteY59" fmla="*/ 1600446 h 4983507"/>
                <a:gd name="connsiteX60" fmla="*/ 37365 w 1966858"/>
                <a:gd name="connsiteY60" fmla="*/ 1544462 h 4983507"/>
                <a:gd name="connsiteX61" fmla="*/ 62247 w 1966858"/>
                <a:gd name="connsiteY61" fmla="*/ 1507140 h 4983507"/>
                <a:gd name="connsiteX62" fmla="*/ 49806 w 1966858"/>
                <a:gd name="connsiteY62" fmla="*/ 1463597 h 4983507"/>
                <a:gd name="connsiteX63" fmla="*/ 80908 w 1966858"/>
                <a:gd name="connsiteY63" fmla="*/ 1407613 h 4983507"/>
                <a:gd name="connsiteX64" fmla="*/ 80908 w 1966858"/>
                <a:gd name="connsiteY64" fmla="*/ 1339189 h 4983507"/>
                <a:gd name="connsiteX65" fmla="*/ 267520 w 1966858"/>
                <a:gd name="connsiteY65" fmla="*/ 959744 h 4983507"/>
                <a:gd name="connsiteX66" fmla="*/ 460353 w 1966858"/>
                <a:gd name="connsiteY66" fmla="*/ 810454 h 4983507"/>
                <a:gd name="connsiteX67" fmla="*/ 615863 w 1966858"/>
                <a:gd name="connsiteY67" fmla="*/ 779352 h 4983507"/>
                <a:gd name="connsiteX68" fmla="*/ 765153 w 1966858"/>
                <a:gd name="connsiteY68" fmla="*/ 710928 h 4983507"/>
                <a:gd name="connsiteX69" fmla="*/ 746492 w 1966858"/>
                <a:gd name="connsiteY69" fmla="*/ 549197 h 4983507"/>
                <a:gd name="connsiteX70" fmla="*/ 715390 w 1966858"/>
                <a:gd name="connsiteY70" fmla="*/ 518095 h 4983507"/>
                <a:gd name="connsiteX71" fmla="*/ 709169 w 1966858"/>
                <a:gd name="connsiteY71" fmla="*/ 449671 h 4983507"/>
                <a:gd name="connsiteX72" fmla="*/ 696729 w 1966858"/>
                <a:gd name="connsiteY72" fmla="*/ 406128 h 4983507"/>
                <a:gd name="connsiteX73" fmla="*/ 715390 w 1966858"/>
                <a:gd name="connsiteY73" fmla="*/ 368805 h 4983507"/>
                <a:gd name="connsiteX74" fmla="*/ 702949 w 1966858"/>
                <a:gd name="connsiteY74" fmla="*/ 175973 h 4983507"/>
                <a:gd name="connsiteX75" fmla="*/ 833578 w 1966858"/>
                <a:gd name="connsiteY75" fmla="*/ 39124 h 4983507"/>
                <a:gd name="connsiteX76" fmla="*/ 883341 w 1966858"/>
                <a:gd name="connsiteY76" fmla="*/ 8022 h 4983507"/>
                <a:gd name="connsiteX77" fmla="*/ 933104 w 1966858"/>
                <a:gd name="connsiteY77" fmla="*/ 26683 h 4983507"/>
                <a:gd name="connsiteX78" fmla="*/ 989088 w 1966858"/>
                <a:gd name="connsiteY78" fmla="*/ 20462 h 4983507"/>
                <a:gd name="connsiteX79" fmla="*/ 1007749 w 1966858"/>
                <a:gd name="connsiteY79" fmla="*/ 1801 h 4983507"/>
                <a:gd name="connsiteX80" fmla="*/ 1094835 w 1966858"/>
                <a:gd name="connsiteY80" fmla="*/ 70226 h 4983507"/>
                <a:gd name="connsiteX81" fmla="*/ 1132157 w 1966858"/>
                <a:gd name="connsiteY81" fmla="*/ 70226 h 4983507"/>
                <a:gd name="connsiteX82" fmla="*/ 1219243 w 1966858"/>
                <a:gd name="connsiteY82" fmla="*/ 182193 h 4983507"/>
                <a:gd name="connsiteX83" fmla="*/ 1213022 w 1966858"/>
                <a:gd name="connsiteY83" fmla="*/ 387467 h 4983507"/>
                <a:gd name="connsiteX84" fmla="*/ 1219243 w 1966858"/>
                <a:gd name="connsiteY84" fmla="*/ 418569 h 4983507"/>
                <a:gd name="connsiteX85" fmla="*/ 1219243 w 1966858"/>
                <a:gd name="connsiteY85" fmla="*/ 499434 h 4983507"/>
                <a:gd name="connsiteX86" fmla="*/ 1169480 w 1966858"/>
                <a:gd name="connsiteY86" fmla="*/ 574079 h 4983507"/>
                <a:gd name="connsiteX87" fmla="*/ 1150818 w 1966858"/>
                <a:gd name="connsiteY87" fmla="*/ 667385 h 4983507"/>
                <a:gd name="connsiteX88" fmla="*/ 1163259 w 1966858"/>
                <a:gd name="connsiteY88" fmla="*/ 723369 h 4983507"/>
                <a:gd name="connsiteX89" fmla="*/ 1536484 w 1966858"/>
                <a:gd name="connsiteY89" fmla="*/ 866438 h 4983507"/>
                <a:gd name="connsiteX90" fmla="*/ 1629790 w 1966858"/>
                <a:gd name="connsiteY90" fmla="*/ 953524 h 4983507"/>
                <a:gd name="connsiteX91" fmla="*/ 1791520 w 1966858"/>
                <a:gd name="connsiteY91" fmla="*/ 1202340 h 4983507"/>
                <a:gd name="connsiteX92" fmla="*/ 1909708 w 1966858"/>
                <a:gd name="connsiteY92" fmla="*/ 1575564 h 4983507"/>
                <a:gd name="connsiteX93" fmla="*/ 1947031 w 1966858"/>
                <a:gd name="connsiteY93" fmla="*/ 1569344 h 4983507"/>
                <a:gd name="connsiteX94" fmla="*/ 1947031 w 1966858"/>
                <a:gd name="connsiteY94" fmla="*/ 1600446 h 4983507"/>
                <a:gd name="connsiteX95" fmla="*/ 1965692 w 1966858"/>
                <a:gd name="connsiteY95" fmla="*/ 1631548 h 4983507"/>
                <a:gd name="connsiteX96" fmla="*/ 1940810 w 1966858"/>
                <a:gd name="connsiteY96" fmla="*/ 1668871 h 4983507"/>
                <a:gd name="connsiteX97" fmla="*/ 1965692 w 1966858"/>
                <a:gd name="connsiteY97" fmla="*/ 1712413 h 4983507"/>
                <a:gd name="connsiteX98" fmla="*/ 1953251 w 1966858"/>
                <a:gd name="connsiteY98" fmla="*/ 1793279 h 4983507"/>
                <a:gd name="connsiteX99" fmla="*/ 1872386 w 1966858"/>
                <a:gd name="connsiteY99" fmla="*/ 2035875 h 4983507"/>
                <a:gd name="connsiteX100" fmla="*/ 1629790 w 1966858"/>
                <a:gd name="connsiteY100" fmla="*/ 2458862 h 4983507"/>
                <a:gd name="connsiteX101" fmla="*/ 1660892 w 1966858"/>
                <a:gd name="connsiteY101" fmla="*/ 2589491 h 4983507"/>
                <a:gd name="connsiteX102" fmla="*/ 1660892 w 1966858"/>
                <a:gd name="connsiteY102" fmla="*/ 2881850 h 4983507"/>
                <a:gd name="connsiteX103" fmla="*/ 1648451 w 1966858"/>
                <a:gd name="connsiteY103" fmla="*/ 2925393 h 4983507"/>
                <a:gd name="connsiteX104" fmla="*/ 1660892 w 1966858"/>
                <a:gd name="connsiteY104" fmla="*/ 2981377 h 4983507"/>
                <a:gd name="connsiteX105" fmla="*/ 1648451 w 1966858"/>
                <a:gd name="connsiteY105" fmla="*/ 3006258 h 4983507"/>
                <a:gd name="connsiteX106" fmla="*/ 1685773 w 1966858"/>
                <a:gd name="connsiteY106" fmla="*/ 3323499 h 4983507"/>
                <a:gd name="connsiteX107" fmla="*/ 1679553 w 1966858"/>
                <a:gd name="connsiteY107" fmla="*/ 3410585 h 4983507"/>
                <a:gd name="connsiteX108" fmla="*/ 1654671 w 1966858"/>
                <a:gd name="connsiteY108" fmla="*/ 3429246 h 4983507"/>
                <a:gd name="connsiteX109" fmla="*/ 1704435 w 1966858"/>
                <a:gd name="connsiteY109" fmla="*/ 3516332 h 4983507"/>
                <a:gd name="connsiteX110" fmla="*/ 1691994 w 1966858"/>
                <a:gd name="connsiteY110" fmla="*/ 3559875 h 4983507"/>
                <a:gd name="connsiteX111" fmla="*/ 1704435 w 1966858"/>
                <a:gd name="connsiteY111" fmla="*/ 3653181 h 4983507"/>
                <a:gd name="connsiteX112" fmla="*/ 1747978 w 1966858"/>
                <a:gd name="connsiteY112" fmla="*/ 3727826 h 4983507"/>
                <a:gd name="connsiteX113" fmla="*/ 1772859 w 1966858"/>
                <a:gd name="connsiteY113" fmla="*/ 4331205 h 4983507"/>
                <a:gd name="connsiteX114" fmla="*/ 1841284 w 1966858"/>
                <a:gd name="connsiteY114" fmla="*/ 4461834 h 4983507"/>
                <a:gd name="connsiteX115" fmla="*/ 1841284 w 1966858"/>
                <a:gd name="connsiteY115" fmla="*/ 4573801 h 4983507"/>
                <a:gd name="connsiteX116" fmla="*/ 1785300 w 1966858"/>
                <a:gd name="connsiteY116" fmla="*/ 4617344 h 4983507"/>
                <a:gd name="connsiteX117" fmla="*/ 1803961 w 1966858"/>
                <a:gd name="connsiteY117" fmla="*/ 4704430 h 4983507"/>
                <a:gd name="connsiteX118" fmla="*/ 1953251 w 1966858"/>
                <a:gd name="connsiteY118" fmla="*/ 4891042 h 4983507"/>
                <a:gd name="connsiteX119" fmla="*/ 1903488 w 1966858"/>
                <a:gd name="connsiteY119" fmla="*/ 4971907 h 4983507"/>
                <a:gd name="connsiteX120" fmla="*/ 1660892 w 1966858"/>
                <a:gd name="connsiteY120" fmla="*/ 4978128 h 4983507"/>
                <a:gd name="connsiteX121" fmla="*/ 1586247 w 1966858"/>
                <a:gd name="connsiteY121" fmla="*/ 4934585 h 4983507"/>
                <a:gd name="connsiteX122" fmla="*/ 1542704 w 1966858"/>
                <a:gd name="connsiteY122" fmla="*/ 4922144 h 4983507"/>
                <a:gd name="connsiteX123" fmla="*/ 1480500 w 1966858"/>
                <a:gd name="connsiteY123" fmla="*/ 4891042 h 4983507"/>
                <a:gd name="connsiteX124" fmla="*/ 1492941 w 1966858"/>
                <a:gd name="connsiteY124" fmla="*/ 4760413 h 4983507"/>
                <a:gd name="connsiteX125" fmla="*/ 1480500 w 1966858"/>
                <a:gd name="connsiteY125" fmla="*/ 4698209 h 4983507"/>
                <a:gd name="connsiteX126" fmla="*/ 1436957 w 1966858"/>
                <a:gd name="connsiteY126" fmla="*/ 4673328 h 4983507"/>
                <a:gd name="connsiteX127" fmla="*/ 1492941 w 1966858"/>
                <a:gd name="connsiteY127" fmla="*/ 4586242 h 4983507"/>
                <a:gd name="connsiteX128" fmla="*/ 1449398 w 1966858"/>
                <a:gd name="connsiteY128" fmla="*/ 4548920 h 4983507"/>
                <a:gd name="connsiteX129" fmla="*/ 1405855 w 1966858"/>
                <a:gd name="connsiteY129" fmla="*/ 4511597 h 4983507"/>
                <a:gd name="connsiteX130" fmla="*/ 1405855 w 1966858"/>
                <a:gd name="connsiteY130" fmla="*/ 4169475 h 4983507"/>
                <a:gd name="connsiteX131" fmla="*/ 1306329 w 1966858"/>
                <a:gd name="connsiteY131" fmla="*/ 3783809 h 4983507"/>
                <a:gd name="connsiteX132" fmla="*/ 1324990 w 1966858"/>
                <a:gd name="connsiteY132" fmla="*/ 3684283 h 4983507"/>
                <a:gd name="connsiteX133" fmla="*/ 1225463 w 1966858"/>
                <a:gd name="connsiteY133" fmla="*/ 3547434 h 4983507"/>
                <a:gd name="connsiteX134" fmla="*/ 1181920 w 1966858"/>
                <a:gd name="connsiteY134" fmla="*/ 3416805 h 4983507"/>
                <a:gd name="connsiteX135" fmla="*/ 1150818 w 1966858"/>
                <a:gd name="connsiteY135" fmla="*/ 3223973 h 4983507"/>
                <a:gd name="connsiteX136" fmla="*/ 957986 w 1966858"/>
                <a:gd name="connsiteY136" fmla="*/ 2900511 h 4983507"/>
                <a:gd name="connsiteX0" fmla="*/ 957986 w 1966858"/>
                <a:gd name="connsiteY0" fmla="*/ 2900511 h 4983507"/>
                <a:gd name="connsiteX1" fmla="*/ 864680 w 1966858"/>
                <a:gd name="connsiteY1" fmla="*/ 3248854 h 4983507"/>
                <a:gd name="connsiteX2" fmla="*/ 821137 w 1966858"/>
                <a:gd name="connsiteY2" fmla="*/ 3385703 h 4983507"/>
                <a:gd name="connsiteX3" fmla="*/ 821137 w 1966858"/>
                <a:gd name="connsiteY3" fmla="*/ 3503891 h 4983507"/>
                <a:gd name="connsiteX4" fmla="*/ 765153 w 1966858"/>
                <a:gd name="connsiteY4" fmla="*/ 3584756 h 4983507"/>
                <a:gd name="connsiteX5" fmla="*/ 765153 w 1966858"/>
                <a:gd name="connsiteY5" fmla="*/ 3653181 h 4983507"/>
                <a:gd name="connsiteX6" fmla="*/ 727831 w 1966858"/>
                <a:gd name="connsiteY6" fmla="*/ 3709164 h 4983507"/>
                <a:gd name="connsiteX7" fmla="*/ 740271 w 1966858"/>
                <a:gd name="connsiteY7" fmla="*/ 3765148 h 4983507"/>
                <a:gd name="connsiteX8" fmla="*/ 709169 w 1966858"/>
                <a:gd name="connsiteY8" fmla="*/ 3796250 h 4983507"/>
                <a:gd name="connsiteX9" fmla="*/ 721610 w 1966858"/>
                <a:gd name="connsiteY9" fmla="*/ 3839793 h 4983507"/>
                <a:gd name="connsiteX10" fmla="*/ 696729 w 1966858"/>
                <a:gd name="connsiteY10" fmla="*/ 4163254 h 4983507"/>
                <a:gd name="connsiteX11" fmla="*/ 715390 w 1966858"/>
                <a:gd name="connsiteY11" fmla="*/ 4287662 h 4983507"/>
                <a:gd name="connsiteX12" fmla="*/ 653186 w 1966858"/>
                <a:gd name="connsiteY12" fmla="*/ 4492936 h 4983507"/>
                <a:gd name="connsiteX13" fmla="*/ 646965 w 1966858"/>
                <a:gd name="connsiteY13" fmla="*/ 4604903 h 4983507"/>
                <a:gd name="connsiteX14" fmla="*/ 584761 w 1966858"/>
                <a:gd name="connsiteY14" fmla="*/ 4648446 h 4983507"/>
                <a:gd name="connsiteX15" fmla="*/ 622084 w 1966858"/>
                <a:gd name="connsiteY15" fmla="*/ 4698209 h 4983507"/>
                <a:gd name="connsiteX16" fmla="*/ 597202 w 1966858"/>
                <a:gd name="connsiteY16" fmla="*/ 4754193 h 4983507"/>
                <a:gd name="connsiteX17" fmla="*/ 615863 w 1966858"/>
                <a:gd name="connsiteY17" fmla="*/ 4878601 h 4983507"/>
                <a:gd name="connsiteX18" fmla="*/ 572320 w 1966858"/>
                <a:gd name="connsiteY18" fmla="*/ 4922144 h 4983507"/>
                <a:gd name="connsiteX19" fmla="*/ 466573 w 1966858"/>
                <a:gd name="connsiteY19" fmla="*/ 4915924 h 4983507"/>
                <a:gd name="connsiteX20" fmla="*/ 410590 w 1966858"/>
                <a:gd name="connsiteY20" fmla="*/ 4978128 h 4983507"/>
                <a:gd name="connsiteX21" fmla="*/ 130671 w 1966858"/>
                <a:gd name="connsiteY21" fmla="*/ 4978128 h 4983507"/>
                <a:gd name="connsiteX22" fmla="*/ 80908 w 1966858"/>
                <a:gd name="connsiteY22" fmla="*/ 4959467 h 4983507"/>
                <a:gd name="connsiteX23" fmla="*/ 93349 w 1966858"/>
                <a:gd name="connsiteY23" fmla="*/ 4872381 h 4983507"/>
                <a:gd name="connsiteX24" fmla="*/ 136892 w 1966858"/>
                <a:gd name="connsiteY24" fmla="*/ 4810177 h 4983507"/>
                <a:gd name="connsiteX25" fmla="*/ 205316 w 1966858"/>
                <a:gd name="connsiteY25" fmla="*/ 4785295 h 4983507"/>
                <a:gd name="connsiteX26" fmla="*/ 273741 w 1966858"/>
                <a:gd name="connsiteY26" fmla="*/ 4679548 h 4983507"/>
                <a:gd name="connsiteX27" fmla="*/ 286182 w 1966858"/>
                <a:gd name="connsiteY27" fmla="*/ 4642226 h 4983507"/>
                <a:gd name="connsiteX28" fmla="*/ 279961 w 1966858"/>
                <a:gd name="connsiteY28" fmla="*/ 4598683 h 4983507"/>
                <a:gd name="connsiteX29" fmla="*/ 279961 w 1966858"/>
                <a:gd name="connsiteY29" fmla="*/ 4573801 h 4983507"/>
                <a:gd name="connsiteX30" fmla="*/ 248859 w 1966858"/>
                <a:gd name="connsiteY30" fmla="*/ 4542699 h 4983507"/>
                <a:gd name="connsiteX31" fmla="*/ 267520 w 1966858"/>
                <a:gd name="connsiteY31" fmla="*/ 4337426 h 4983507"/>
                <a:gd name="connsiteX32" fmla="*/ 279961 w 1966858"/>
                <a:gd name="connsiteY32" fmla="*/ 4132152 h 4983507"/>
                <a:gd name="connsiteX33" fmla="*/ 298622 w 1966858"/>
                <a:gd name="connsiteY33" fmla="*/ 3790030 h 4983507"/>
                <a:gd name="connsiteX34" fmla="*/ 304843 w 1966858"/>
                <a:gd name="connsiteY34" fmla="*/ 3671842 h 4983507"/>
                <a:gd name="connsiteX35" fmla="*/ 323504 w 1966858"/>
                <a:gd name="connsiteY35" fmla="*/ 3659401 h 4983507"/>
                <a:gd name="connsiteX36" fmla="*/ 311063 w 1966858"/>
                <a:gd name="connsiteY36" fmla="*/ 3584756 h 4983507"/>
                <a:gd name="connsiteX37" fmla="*/ 342165 w 1966858"/>
                <a:gd name="connsiteY37" fmla="*/ 3541213 h 4983507"/>
                <a:gd name="connsiteX38" fmla="*/ 317284 w 1966858"/>
                <a:gd name="connsiteY38" fmla="*/ 3491450 h 4983507"/>
                <a:gd name="connsiteX39" fmla="*/ 354606 w 1966858"/>
                <a:gd name="connsiteY39" fmla="*/ 3367042 h 4983507"/>
                <a:gd name="connsiteX40" fmla="*/ 342165 w 1966858"/>
                <a:gd name="connsiteY40" fmla="*/ 3329720 h 4983507"/>
                <a:gd name="connsiteX41" fmla="*/ 348386 w 1966858"/>
                <a:gd name="connsiteY41" fmla="*/ 3049801 h 4983507"/>
                <a:gd name="connsiteX42" fmla="*/ 329724 w 1966858"/>
                <a:gd name="connsiteY42" fmla="*/ 3024920 h 4983507"/>
                <a:gd name="connsiteX43" fmla="*/ 342165 w 1966858"/>
                <a:gd name="connsiteY43" fmla="*/ 2993818 h 4983507"/>
                <a:gd name="connsiteX44" fmla="*/ 317284 w 1966858"/>
                <a:gd name="connsiteY44" fmla="*/ 2937834 h 4983507"/>
                <a:gd name="connsiteX45" fmla="*/ 335945 w 1966858"/>
                <a:gd name="connsiteY45" fmla="*/ 2894291 h 4983507"/>
                <a:gd name="connsiteX46" fmla="*/ 311063 w 1966858"/>
                <a:gd name="connsiteY46" fmla="*/ 2856969 h 4983507"/>
                <a:gd name="connsiteX47" fmla="*/ 311063 w 1966858"/>
                <a:gd name="connsiteY47" fmla="*/ 2825867 h 4983507"/>
                <a:gd name="connsiteX48" fmla="*/ 317284 w 1966858"/>
                <a:gd name="connsiteY48" fmla="*/ 2745001 h 4983507"/>
                <a:gd name="connsiteX49" fmla="*/ 311063 w 1966858"/>
                <a:gd name="connsiteY49" fmla="*/ 2608152 h 4983507"/>
                <a:gd name="connsiteX50" fmla="*/ 311063 w 1966858"/>
                <a:gd name="connsiteY50" fmla="*/ 2552169 h 4983507"/>
                <a:gd name="connsiteX51" fmla="*/ 255080 w 1966858"/>
                <a:gd name="connsiteY51" fmla="*/ 2433981 h 4983507"/>
                <a:gd name="connsiteX52" fmla="*/ 124451 w 1966858"/>
                <a:gd name="connsiteY52" fmla="*/ 2154062 h 4983507"/>
                <a:gd name="connsiteX53" fmla="*/ 62247 w 1966858"/>
                <a:gd name="connsiteY53" fmla="*/ 2004773 h 4983507"/>
                <a:gd name="connsiteX54" fmla="*/ 18704 w 1966858"/>
                <a:gd name="connsiteY54" fmla="*/ 1780838 h 4983507"/>
                <a:gd name="connsiteX55" fmla="*/ 24924 w 1966858"/>
                <a:gd name="connsiteY55" fmla="*/ 1755956 h 4983507"/>
                <a:gd name="connsiteX56" fmla="*/ 43 w 1966858"/>
                <a:gd name="connsiteY56" fmla="*/ 1743516 h 4983507"/>
                <a:gd name="connsiteX57" fmla="*/ 18704 w 1966858"/>
                <a:gd name="connsiteY57" fmla="*/ 1712413 h 4983507"/>
                <a:gd name="connsiteX58" fmla="*/ 12484 w 1966858"/>
                <a:gd name="connsiteY58" fmla="*/ 1650209 h 4983507"/>
                <a:gd name="connsiteX59" fmla="*/ 18704 w 1966858"/>
                <a:gd name="connsiteY59" fmla="*/ 1600446 h 4983507"/>
                <a:gd name="connsiteX60" fmla="*/ 37365 w 1966858"/>
                <a:gd name="connsiteY60" fmla="*/ 1544462 h 4983507"/>
                <a:gd name="connsiteX61" fmla="*/ 62247 w 1966858"/>
                <a:gd name="connsiteY61" fmla="*/ 1507140 h 4983507"/>
                <a:gd name="connsiteX62" fmla="*/ 49806 w 1966858"/>
                <a:gd name="connsiteY62" fmla="*/ 1463597 h 4983507"/>
                <a:gd name="connsiteX63" fmla="*/ 80908 w 1966858"/>
                <a:gd name="connsiteY63" fmla="*/ 1407613 h 4983507"/>
                <a:gd name="connsiteX64" fmla="*/ 80908 w 1966858"/>
                <a:gd name="connsiteY64" fmla="*/ 1339189 h 4983507"/>
                <a:gd name="connsiteX65" fmla="*/ 267520 w 1966858"/>
                <a:gd name="connsiteY65" fmla="*/ 959744 h 4983507"/>
                <a:gd name="connsiteX66" fmla="*/ 460353 w 1966858"/>
                <a:gd name="connsiteY66" fmla="*/ 810454 h 4983507"/>
                <a:gd name="connsiteX67" fmla="*/ 615863 w 1966858"/>
                <a:gd name="connsiteY67" fmla="*/ 779352 h 4983507"/>
                <a:gd name="connsiteX68" fmla="*/ 765153 w 1966858"/>
                <a:gd name="connsiteY68" fmla="*/ 710928 h 4983507"/>
                <a:gd name="connsiteX69" fmla="*/ 746492 w 1966858"/>
                <a:gd name="connsiteY69" fmla="*/ 549197 h 4983507"/>
                <a:gd name="connsiteX70" fmla="*/ 715390 w 1966858"/>
                <a:gd name="connsiteY70" fmla="*/ 518095 h 4983507"/>
                <a:gd name="connsiteX71" fmla="*/ 709169 w 1966858"/>
                <a:gd name="connsiteY71" fmla="*/ 449671 h 4983507"/>
                <a:gd name="connsiteX72" fmla="*/ 696729 w 1966858"/>
                <a:gd name="connsiteY72" fmla="*/ 406128 h 4983507"/>
                <a:gd name="connsiteX73" fmla="*/ 715390 w 1966858"/>
                <a:gd name="connsiteY73" fmla="*/ 368805 h 4983507"/>
                <a:gd name="connsiteX74" fmla="*/ 702949 w 1966858"/>
                <a:gd name="connsiteY74" fmla="*/ 175973 h 4983507"/>
                <a:gd name="connsiteX75" fmla="*/ 833578 w 1966858"/>
                <a:gd name="connsiteY75" fmla="*/ 39124 h 4983507"/>
                <a:gd name="connsiteX76" fmla="*/ 883341 w 1966858"/>
                <a:gd name="connsiteY76" fmla="*/ 8022 h 4983507"/>
                <a:gd name="connsiteX77" fmla="*/ 933104 w 1966858"/>
                <a:gd name="connsiteY77" fmla="*/ 26683 h 4983507"/>
                <a:gd name="connsiteX78" fmla="*/ 989088 w 1966858"/>
                <a:gd name="connsiteY78" fmla="*/ 20462 h 4983507"/>
                <a:gd name="connsiteX79" fmla="*/ 1007749 w 1966858"/>
                <a:gd name="connsiteY79" fmla="*/ 1801 h 4983507"/>
                <a:gd name="connsiteX80" fmla="*/ 1094835 w 1966858"/>
                <a:gd name="connsiteY80" fmla="*/ 70226 h 4983507"/>
                <a:gd name="connsiteX81" fmla="*/ 1132157 w 1966858"/>
                <a:gd name="connsiteY81" fmla="*/ 70226 h 4983507"/>
                <a:gd name="connsiteX82" fmla="*/ 1219243 w 1966858"/>
                <a:gd name="connsiteY82" fmla="*/ 182193 h 4983507"/>
                <a:gd name="connsiteX83" fmla="*/ 1213022 w 1966858"/>
                <a:gd name="connsiteY83" fmla="*/ 387467 h 4983507"/>
                <a:gd name="connsiteX84" fmla="*/ 1219243 w 1966858"/>
                <a:gd name="connsiteY84" fmla="*/ 418569 h 4983507"/>
                <a:gd name="connsiteX85" fmla="*/ 1219243 w 1966858"/>
                <a:gd name="connsiteY85" fmla="*/ 499434 h 4983507"/>
                <a:gd name="connsiteX86" fmla="*/ 1169480 w 1966858"/>
                <a:gd name="connsiteY86" fmla="*/ 574079 h 4983507"/>
                <a:gd name="connsiteX87" fmla="*/ 1150818 w 1966858"/>
                <a:gd name="connsiteY87" fmla="*/ 667385 h 4983507"/>
                <a:gd name="connsiteX88" fmla="*/ 1163259 w 1966858"/>
                <a:gd name="connsiteY88" fmla="*/ 723369 h 4983507"/>
                <a:gd name="connsiteX89" fmla="*/ 1536484 w 1966858"/>
                <a:gd name="connsiteY89" fmla="*/ 866438 h 4983507"/>
                <a:gd name="connsiteX90" fmla="*/ 1629790 w 1966858"/>
                <a:gd name="connsiteY90" fmla="*/ 953524 h 4983507"/>
                <a:gd name="connsiteX91" fmla="*/ 1791520 w 1966858"/>
                <a:gd name="connsiteY91" fmla="*/ 1202340 h 4983507"/>
                <a:gd name="connsiteX92" fmla="*/ 1909708 w 1966858"/>
                <a:gd name="connsiteY92" fmla="*/ 1575564 h 4983507"/>
                <a:gd name="connsiteX93" fmla="*/ 1947031 w 1966858"/>
                <a:gd name="connsiteY93" fmla="*/ 1569344 h 4983507"/>
                <a:gd name="connsiteX94" fmla="*/ 1947031 w 1966858"/>
                <a:gd name="connsiteY94" fmla="*/ 1600446 h 4983507"/>
                <a:gd name="connsiteX95" fmla="*/ 1965692 w 1966858"/>
                <a:gd name="connsiteY95" fmla="*/ 1631548 h 4983507"/>
                <a:gd name="connsiteX96" fmla="*/ 1940810 w 1966858"/>
                <a:gd name="connsiteY96" fmla="*/ 1668871 h 4983507"/>
                <a:gd name="connsiteX97" fmla="*/ 1965692 w 1966858"/>
                <a:gd name="connsiteY97" fmla="*/ 1712413 h 4983507"/>
                <a:gd name="connsiteX98" fmla="*/ 1953251 w 1966858"/>
                <a:gd name="connsiteY98" fmla="*/ 1793279 h 4983507"/>
                <a:gd name="connsiteX99" fmla="*/ 1872386 w 1966858"/>
                <a:gd name="connsiteY99" fmla="*/ 2035875 h 4983507"/>
                <a:gd name="connsiteX100" fmla="*/ 1629790 w 1966858"/>
                <a:gd name="connsiteY100" fmla="*/ 2458862 h 4983507"/>
                <a:gd name="connsiteX101" fmla="*/ 1660892 w 1966858"/>
                <a:gd name="connsiteY101" fmla="*/ 2589491 h 4983507"/>
                <a:gd name="connsiteX102" fmla="*/ 1660892 w 1966858"/>
                <a:gd name="connsiteY102" fmla="*/ 2881850 h 4983507"/>
                <a:gd name="connsiteX103" fmla="*/ 1648451 w 1966858"/>
                <a:gd name="connsiteY103" fmla="*/ 2925393 h 4983507"/>
                <a:gd name="connsiteX104" fmla="*/ 1660892 w 1966858"/>
                <a:gd name="connsiteY104" fmla="*/ 2981377 h 4983507"/>
                <a:gd name="connsiteX105" fmla="*/ 1648451 w 1966858"/>
                <a:gd name="connsiteY105" fmla="*/ 3006258 h 4983507"/>
                <a:gd name="connsiteX106" fmla="*/ 1685773 w 1966858"/>
                <a:gd name="connsiteY106" fmla="*/ 3323499 h 4983507"/>
                <a:gd name="connsiteX107" fmla="*/ 1679553 w 1966858"/>
                <a:gd name="connsiteY107" fmla="*/ 3410585 h 4983507"/>
                <a:gd name="connsiteX108" fmla="*/ 1654671 w 1966858"/>
                <a:gd name="connsiteY108" fmla="*/ 3429246 h 4983507"/>
                <a:gd name="connsiteX109" fmla="*/ 1704435 w 1966858"/>
                <a:gd name="connsiteY109" fmla="*/ 3516332 h 4983507"/>
                <a:gd name="connsiteX110" fmla="*/ 1691994 w 1966858"/>
                <a:gd name="connsiteY110" fmla="*/ 3559875 h 4983507"/>
                <a:gd name="connsiteX111" fmla="*/ 1704435 w 1966858"/>
                <a:gd name="connsiteY111" fmla="*/ 3653181 h 4983507"/>
                <a:gd name="connsiteX112" fmla="*/ 1747978 w 1966858"/>
                <a:gd name="connsiteY112" fmla="*/ 3727826 h 4983507"/>
                <a:gd name="connsiteX113" fmla="*/ 1772859 w 1966858"/>
                <a:gd name="connsiteY113" fmla="*/ 4331205 h 4983507"/>
                <a:gd name="connsiteX114" fmla="*/ 1841284 w 1966858"/>
                <a:gd name="connsiteY114" fmla="*/ 4461834 h 4983507"/>
                <a:gd name="connsiteX115" fmla="*/ 1841284 w 1966858"/>
                <a:gd name="connsiteY115" fmla="*/ 4573801 h 4983507"/>
                <a:gd name="connsiteX116" fmla="*/ 1785300 w 1966858"/>
                <a:gd name="connsiteY116" fmla="*/ 4617344 h 4983507"/>
                <a:gd name="connsiteX117" fmla="*/ 1803961 w 1966858"/>
                <a:gd name="connsiteY117" fmla="*/ 4704430 h 4983507"/>
                <a:gd name="connsiteX118" fmla="*/ 1953251 w 1966858"/>
                <a:gd name="connsiteY118" fmla="*/ 4891042 h 4983507"/>
                <a:gd name="connsiteX119" fmla="*/ 1903488 w 1966858"/>
                <a:gd name="connsiteY119" fmla="*/ 4971907 h 4983507"/>
                <a:gd name="connsiteX120" fmla="*/ 1660892 w 1966858"/>
                <a:gd name="connsiteY120" fmla="*/ 4978128 h 4983507"/>
                <a:gd name="connsiteX121" fmla="*/ 1586247 w 1966858"/>
                <a:gd name="connsiteY121" fmla="*/ 4934585 h 4983507"/>
                <a:gd name="connsiteX122" fmla="*/ 1542704 w 1966858"/>
                <a:gd name="connsiteY122" fmla="*/ 4922144 h 4983507"/>
                <a:gd name="connsiteX123" fmla="*/ 1480500 w 1966858"/>
                <a:gd name="connsiteY123" fmla="*/ 4891042 h 4983507"/>
                <a:gd name="connsiteX124" fmla="*/ 1492941 w 1966858"/>
                <a:gd name="connsiteY124" fmla="*/ 4760413 h 4983507"/>
                <a:gd name="connsiteX125" fmla="*/ 1480500 w 1966858"/>
                <a:gd name="connsiteY125" fmla="*/ 4698209 h 4983507"/>
                <a:gd name="connsiteX126" fmla="*/ 1436957 w 1966858"/>
                <a:gd name="connsiteY126" fmla="*/ 4673328 h 4983507"/>
                <a:gd name="connsiteX127" fmla="*/ 1492941 w 1966858"/>
                <a:gd name="connsiteY127" fmla="*/ 4586242 h 4983507"/>
                <a:gd name="connsiteX128" fmla="*/ 1449398 w 1966858"/>
                <a:gd name="connsiteY128" fmla="*/ 4548920 h 4983507"/>
                <a:gd name="connsiteX129" fmla="*/ 1405855 w 1966858"/>
                <a:gd name="connsiteY129" fmla="*/ 4511597 h 4983507"/>
                <a:gd name="connsiteX130" fmla="*/ 1405855 w 1966858"/>
                <a:gd name="connsiteY130" fmla="*/ 4169475 h 4983507"/>
                <a:gd name="connsiteX131" fmla="*/ 1306329 w 1966858"/>
                <a:gd name="connsiteY131" fmla="*/ 3783809 h 4983507"/>
                <a:gd name="connsiteX132" fmla="*/ 1324990 w 1966858"/>
                <a:gd name="connsiteY132" fmla="*/ 3684283 h 4983507"/>
                <a:gd name="connsiteX133" fmla="*/ 1225463 w 1966858"/>
                <a:gd name="connsiteY133" fmla="*/ 3547434 h 4983507"/>
                <a:gd name="connsiteX134" fmla="*/ 1181920 w 1966858"/>
                <a:gd name="connsiteY134" fmla="*/ 3416805 h 4983507"/>
                <a:gd name="connsiteX135" fmla="*/ 1150818 w 1966858"/>
                <a:gd name="connsiteY135" fmla="*/ 3223973 h 4983507"/>
                <a:gd name="connsiteX136" fmla="*/ 957986 w 1966858"/>
                <a:gd name="connsiteY136" fmla="*/ 2900511 h 4983507"/>
                <a:gd name="connsiteX0" fmla="*/ 957986 w 1966858"/>
                <a:gd name="connsiteY0" fmla="*/ 2900511 h 4983507"/>
                <a:gd name="connsiteX1" fmla="*/ 864680 w 1966858"/>
                <a:gd name="connsiteY1" fmla="*/ 3248854 h 4983507"/>
                <a:gd name="connsiteX2" fmla="*/ 821137 w 1966858"/>
                <a:gd name="connsiteY2" fmla="*/ 3385703 h 4983507"/>
                <a:gd name="connsiteX3" fmla="*/ 821137 w 1966858"/>
                <a:gd name="connsiteY3" fmla="*/ 3503891 h 4983507"/>
                <a:gd name="connsiteX4" fmla="*/ 765153 w 1966858"/>
                <a:gd name="connsiteY4" fmla="*/ 3584756 h 4983507"/>
                <a:gd name="connsiteX5" fmla="*/ 765153 w 1966858"/>
                <a:gd name="connsiteY5" fmla="*/ 3653181 h 4983507"/>
                <a:gd name="connsiteX6" fmla="*/ 727831 w 1966858"/>
                <a:gd name="connsiteY6" fmla="*/ 3709164 h 4983507"/>
                <a:gd name="connsiteX7" fmla="*/ 740271 w 1966858"/>
                <a:gd name="connsiteY7" fmla="*/ 3765148 h 4983507"/>
                <a:gd name="connsiteX8" fmla="*/ 709169 w 1966858"/>
                <a:gd name="connsiteY8" fmla="*/ 3796250 h 4983507"/>
                <a:gd name="connsiteX9" fmla="*/ 721610 w 1966858"/>
                <a:gd name="connsiteY9" fmla="*/ 3839793 h 4983507"/>
                <a:gd name="connsiteX10" fmla="*/ 696729 w 1966858"/>
                <a:gd name="connsiteY10" fmla="*/ 4163254 h 4983507"/>
                <a:gd name="connsiteX11" fmla="*/ 715390 w 1966858"/>
                <a:gd name="connsiteY11" fmla="*/ 4287662 h 4983507"/>
                <a:gd name="connsiteX12" fmla="*/ 653186 w 1966858"/>
                <a:gd name="connsiteY12" fmla="*/ 4492936 h 4983507"/>
                <a:gd name="connsiteX13" fmla="*/ 646965 w 1966858"/>
                <a:gd name="connsiteY13" fmla="*/ 4604903 h 4983507"/>
                <a:gd name="connsiteX14" fmla="*/ 584761 w 1966858"/>
                <a:gd name="connsiteY14" fmla="*/ 4648446 h 4983507"/>
                <a:gd name="connsiteX15" fmla="*/ 622084 w 1966858"/>
                <a:gd name="connsiteY15" fmla="*/ 4698209 h 4983507"/>
                <a:gd name="connsiteX16" fmla="*/ 597202 w 1966858"/>
                <a:gd name="connsiteY16" fmla="*/ 4754193 h 4983507"/>
                <a:gd name="connsiteX17" fmla="*/ 615863 w 1966858"/>
                <a:gd name="connsiteY17" fmla="*/ 4878601 h 4983507"/>
                <a:gd name="connsiteX18" fmla="*/ 572320 w 1966858"/>
                <a:gd name="connsiteY18" fmla="*/ 4922144 h 4983507"/>
                <a:gd name="connsiteX19" fmla="*/ 466573 w 1966858"/>
                <a:gd name="connsiteY19" fmla="*/ 4915924 h 4983507"/>
                <a:gd name="connsiteX20" fmla="*/ 410590 w 1966858"/>
                <a:gd name="connsiteY20" fmla="*/ 4978128 h 4983507"/>
                <a:gd name="connsiteX21" fmla="*/ 130671 w 1966858"/>
                <a:gd name="connsiteY21" fmla="*/ 4978128 h 4983507"/>
                <a:gd name="connsiteX22" fmla="*/ 80908 w 1966858"/>
                <a:gd name="connsiteY22" fmla="*/ 4959467 h 4983507"/>
                <a:gd name="connsiteX23" fmla="*/ 93349 w 1966858"/>
                <a:gd name="connsiteY23" fmla="*/ 4872381 h 4983507"/>
                <a:gd name="connsiteX24" fmla="*/ 136892 w 1966858"/>
                <a:gd name="connsiteY24" fmla="*/ 4810177 h 4983507"/>
                <a:gd name="connsiteX25" fmla="*/ 205316 w 1966858"/>
                <a:gd name="connsiteY25" fmla="*/ 4785295 h 4983507"/>
                <a:gd name="connsiteX26" fmla="*/ 273741 w 1966858"/>
                <a:gd name="connsiteY26" fmla="*/ 4679548 h 4983507"/>
                <a:gd name="connsiteX27" fmla="*/ 286182 w 1966858"/>
                <a:gd name="connsiteY27" fmla="*/ 4642226 h 4983507"/>
                <a:gd name="connsiteX28" fmla="*/ 279961 w 1966858"/>
                <a:gd name="connsiteY28" fmla="*/ 4598683 h 4983507"/>
                <a:gd name="connsiteX29" fmla="*/ 279961 w 1966858"/>
                <a:gd name="connsiteY29" fmla="*/ 4573801 h 4983507"/>
                <a:gd name="connsiteX30" fmla="*/ 248859 w 1966858"/>
                <a:gd name="connsiteY30" fmla="*/ 4542699 h 4983507"/>
                <a:gd name="connsiteX31" fmla="*/ 267520 w 1966858"/>
                <a:gd name="connsiteY31" fmla="*/ 4337426 h 4983507"/>
                <a:gd name="connsiteX32" fmla="*/ 279961 w 1966858"/>
                <a:gd name="connsiteY32" fmla="*/ 4132152 h 4983507"/>
                <a:gd name="connsiteX33" fmla="*/ 298622 w 1966858"/>
                <a:gd name="connsiteY33" fmla="*/ 3790030 h 4983507"/>
                <a:gd name="connsiteX34" fmla="*/ 304843 w 1966858"/>
                <a:gd name="connsiteY34" fmla="*/ 3671842 h 4983507"/>
                <a:gd name="connsiteX35" fmla="*/ 323504 w 1966858"/>
                <a:gd name="connsiteY35" fmla="*/ 3659401 h 4983507"/>
                <a:gd name="connsiteX36" fmla="*/ 311063 w 1966858"/>
                <a:gd name="connsiteY36" fmla="*/ 3584756 h 4983507"/>
                <a:gd name="connsiteX37" fmla="*/ 342165 w 1966858"/>
                <a:gd name="connsiteY37" fmla="*/ 3541213 h 4983507"/>
                <a:gd name="connsiteX38" fmla="*/ 317284 w 1966858"/>
                <a:gd name="connsiteY38" fmla="*/ 3491450 h 4983507"/>
                <a:gd name="connsiteX39" fmla="*/ 354606 w 1966858"/>
                <a:gd name="connsiteY39" fmla="*/ 3367042 h 4983507"/>
                <a:gd name="connsiteX40" fmla="*/ 342165 w 1966858"/>
                <a:gd name="connsiteY40" fmla="*/ 3329720 h 4983507"/>
                <a:gd name="connsiteX41" fmla="*/ 348386 w 1966858"/>
                <a:gd name="connsiteY41" fmla="*/ 3049801 h 4983507"/>
                <a:gd name="connsiteX42" fmla="*/ 329724 w 1966858"/>
                <a:gd name="connsiteY42" fmla="*/ 3024920 h 4983507"/>
                <a:gd name="connsiteX43" fmla="*/ 342165 w 1966858"/>
                <a:gd name="connsiteY43" fmla="*/ 2993818 h 4983507"/>
                <a:gd name="connsiteX44" fmla="*/ 317284 w 1966858"/>
                <a:gd name="connsiteY44" fmla="*/ 2937834 h 4983507"/>
                <a:gd name="connsiteX45" fmla="*/ 335945 w 1966858"/>
                <a:gd name="connsiteY45" fmla="*/ 2894291 h 4983507"/>
                <a:gd name="connsiteX46" fmla="*/ 311063 w 1966858"/>
                <a:gd name="connsiteY46" fmla="*/ 2856969 h 4983507"/>
                <a:gd name="connsiteX47" fmla="*/ 311063 w 1966858"/>
                <a:gd name="connsiteY47" fmla="*/ 2825867 h 4983507"/>
                <a:gd name="connsiteX48" fmla="*/ 317284 w 1966858"/>
                <a:gd name="connsiteY48" fmla="*/ 2745001 h 4983507"/>
                <a:gd name="connsiteX49" fmla="*/ 311063 w 1966858"/>
                <a:gd name="connsiteY49" fmla="*/ 2608152 h 4983507"/>
                <a:gd name="connsiteX50" fmla="*/ 311063 w 1966858"/>
                <a:gd name="connsiteY50" fmla="*/ 2552169 h 4983507"/>
                <a:gd name="connsiteX51" fmla="*/ 255080 w 1966858"/>
                <a:gd name="connsiteY51" fmla="*/ 2433981 h 4983507"/>
                <a:gd name="connsiteX52" fmla="*/ 124451 w 1966858"/>
                <a:gd name="connsiteY52" fmla="*/ 2154062 h 4983507"/>
                <a:gd name="connsiteX53" fmla="*/ 62247 w 1966858"/>
                <a:gd name="connsiteY53" fmla="*/ 2004773 h 4983507"/>
                <a:gd name="connsiteX54" fmla="*/ 18704 w 1966858"/>
                <a:gd name="connsiteY54" fmla="*/ 1780838 h 4983507"/>
                <a:gd name="connsiteX55" fmla="*/ 24924 w 1966858"/>
                <a:gd name="connsiteY55" fmla="*/ 1755956 h 4983507"/>
                <a:gd name="connsiteX56" fmla="*/ 43 w 1966858"/>
                <a:gd name="connsiteY56" fmla="*/ 1743516 h 4983507"/>
                <a:gd name="connsiteX57" fmla="*/ 18704 w 1966858"/>
                <a:gd name="connsiteY57" fmla="*/ 1712413 h 4983507"/>
                <a:gd name="connsiteX58" fmla="*/ 12484 w 1966858"/>
                <a:gd name="connsiteY58" fmla="*/ 1650209 h 4983507"/>
                <a:gd name="connsiteX59" fmla="*/ 18704 w 1966858"/>
                <a:gd name="connsiteY59" fmla="*/ 1600446 h 4983507"/>
                <a:gd name="connsiteX60" fmla="*/ 37365 w 1966858"/>
                <a:gd name="connsiteY60" fmla="*/ 1544462 h 4983507"/>
                <a:gd name="connsiteX61" fmla="*/ 62247 w 1966858"/>
                <a:gd name="connsiteY61" fmla="*/ 1507140 h 4983507"/>
                <a:gd name="connsiteX62" fmla="*/ 49806 w 1966858"/>
                <a:gd name="connsiteY62" fmla="*/ 1463597 h 4983507"/>
                <a:gd name="connsiteX63" fmla="*/ 80908 w 1966858"/>
                <a:gd name="connsiteY63" fmla="*/ 1407613 h 4983507"/>
                <a:gd name="connsiteX64" fmla="*/ 80908 w 1966858"/>
                <a:gd name="connsiteY64" fmla="*/ 1339189 h 4983507"/>
                <a:gd name="connsiteX65" fmla="*/ 267520 w 1966858"/>
                <a:gd name="connsiteY65" fmla="*/ 959744 h 4983507"/>
                <a:gd name="connsiteX66" fmla="*/ 460353 w 1966858"/>
                <a:gd name="connsiteY66" fmla="*/ 810454 h 4983507"/>
                <a:gd name="connsiteX67" fmla="*/ 615863 w 1966858"/>
                <a:gd name="connsiteY67" fmla="*/ 779352 h 4983507"/>
                <a:gd name="connsiteX68" fmla="*/ 765153 w 1966858"/>
                <a:gd name="connsiteY68" fmla="*/ 710928 h 4983507"/>
                <a:gd name="connsiteX69" fmla="*/ 746492 w 1966858"/>
                <a:gd name="connsiteY69" fmla="*/ 549197 h 4983507"/>
                <a:gd name="connsiteX70" fmla="*/ 715390 w 1966858"/>
                <a:gd name="connsiteY70" fmla="*/ 518095 h 4983507"/>
                <a:gd name="connsiteX71" fmla="*/ 709169 w 1966858"/>
                <a:gd name="connsiteY71" fmla="*/ 449671 h 4983507"/>
                <a:gd name="connsiteX72" fmla="*/ 696729 w 1966858"/>
                <a:gd name="connsiteY72" fmla="*/ 406128 h 4983507"/>
                <a:gd name="connsiteX73" fmla="*/ 715390 w 1966858"/>
                <a:gd name="connsiteY73" fmla="*/ 368805 h 4983507"/>
                <a:gd name="connsiteX74" fmla="*/ 702949 w 1966858"/>
                <a:gd name="connsiteY74" fmla="*/ 175973 h 4983507"/>
                <a:gd name="connsiteX75" fmla="*/ 833578 w 1966858"/>
                <a:gd name="connsiteY75" fmla="*/ 39124 h 4983507"/>
                <a:gd name="connsiteX76" fmla="*/ 883341 w 1966858"/>
                <a:gd name="connsiteY76" fmla="*/ 8022 h 4983507"/>
                <a:gd name="connsiteX77" fmla="*/ 933104 w 1966858"/>
                <a:gd name="connsiteY77" fmla="*/ 26683 h 4983507"/>
                <a:gd name="connsiteX78" fmla="*/ 989088 w 1966858"/>
                <a:gd name="connsiteY78" fmla="*/ 20462 h 4983507"/>
                <a:gd name="connsiteX79" fmla="*/ 1007749 w 1966858"/>
                <a:gd name="connsiteY79" fmla="*/ 1801 h 4983507"/>
                <a:gd name="connsiteX80" fmla="*/ 1094835 w 1966858"/>
                <a:gd name="connsiteY80" fmla="*/ 70226 h 4983507"/>
                <a:gd name="connsiteX81" fmla="*/ 1132157 w 1966858"/>
                <a:gd name="connsiteY81" fmla="*/ 70226 h 4983507"/>
                <a:gd name="connsiteX82" fmla="*/ 1219243 w 1966858"/>
                <a:gd name="connsiteY82" fmla="*/ 182193 h 4983507"/>
                <a:gd name="connsiteX83" fmla="*/ 1213022 w 1966858"/>
                <a:gd name="connsiteY83" fmla="*/ 387467 h 4983507"/>
                <a:gd name="connsiteX84" fmla="*/ 1219243 w 1966858"/>
                <a:gd name="connsiteY84" fmla="*/ 418569 h 4983507"/>
                <a:gd name="connsiteX85" fmla="*/ 1219243 w 1966858"/>
                <a:gd name="connsiteY85" fmla="*/ 499434 h 4983507"/>
                <a:gd name="connsiteX86" fmla="*/ 1169480 w 1966858"/>
                <a:gd name="connsiteY86" fmla="*/ 574079 h 4983507"/>
                <a:gd name="connsiteX87" fmla="*/ 1150818 w 1966858"/>
                <a:gd name="connsiteY87" fmla="*/ 667385 h 4983507"/>
                <a:gd name="connsiteX88" fmla="*/ 1163259 w 1966858"/>
                <a:gd name="connsiteY88" fmla="*/ 723369 h 4983507"/>
                <a:gd name="connsiteX89" fmla="*/ 1536484 w 1966858"/>
                <a:gd name="connsiteY89" fmla="*/ 866438 h 4983507"/>
                <a:gd name="connsiteX90" fmla="*/ 1629790 w 1966858"/>
                <a:gd name="connsiteY90" fmla="*/ 953524 h 4983507"/>
                <a:gd name="connsiteX91" fmla="*/ 1791520 w 1966858"/>
                <a:gd name="connsiteY91" fmla="*/ 1202340 h 4983507"/>
                <a:gd name="connsiteX92" fmla="*/ 1909708 w 1966858"/>
                <a:gd name="connsiteY92" fmla="*/ 1575564 h 4983507"/>
                <a:gd name="connsiteX93" fmla="*/ 1923219 w 1966858"/>
                <a:gd name="connsiteY93" fmla="*/ 1588394 h 4983507"/>
                <a:gd name="connsiteX94" fmla="*/ 1947031 w 1966858"/>
                <a:gd name="connsiteY94" fmla="*/ 1600446 h 4983507"/>
                <a:gd name="connsiteX95" fmla="*/ 1965692 w 1966858"/>
                <a:gd name="connsiteY95" fmla="*/ 1631548 h 4983507"/>
                <a:gd name="connsiteX96" fmla="*/ 1940810 w 1966858"/>
                <a:gd name="connsiteY96" fmla="*/ 1668871 h 4983507"/>
                <a:gd name="connsiteX97" fmla="*/ 1965692 w 1966858"/>
                <a:gd name="connsiteY97" fmla="*/ 1712413 h 4983507"/>
                <a:gd name="connsiteX98" fmla="*/ 1953251 w 1966858"/>
                <a:gd name="connsiteY98" fmla="*/ 1793279 h 4983507"/>
                <a:gd name="connsiteX99" fmla="*/ 1872386 w 1966858"/>
                <a:gd name="connsiteY99" fmla="*/ 2035875 h 4983507"/>
                <a:gd name="connsiteX100" fmla="*/ 1629790 w 1966858"/>
                <a:gd name="connsiteY100" fmla="*/ 2458862 h 4983507"/>
                <a:gd name="connsiteX101" fmla="*/ 1660892 w 1966858"/>
                <a:gd name="connsiteY101" fmla="*/ 2589491 h 4983507"/>
                <a:gd name="connsiteX102" fmla="*/ 1660892 w 1966858"/>
                <a:gd name="connsiteY102" fmla="*/ 2881850 h 4983507"/>
                <a:gd name="connsiteX103" fmla="*/ 1648451 w 1966858"/>
                <a:gd name="connsiteY103" fmla="*/ 2925393 h 4983507"/>
                <a:gd name="connsiteX104" fmla="*/ 1660892 w 1966858"/>
                <a:gd name="connsiteY104" fmla="*/ 2981377 h 4983507"/>
                <a:gd name="connsiteX105" fmla="*/ 1648451 w 1966858"/>
                <a:gd name="connsiteY105" fmla="*/ 3006258 h 4983507"/>
                <a:gd name="connsiteX106" fmla="*/ 1685773 w 1966858"/>
                <a:gd name="connsiteY106" fmla="*/ 3323499 h 4983507"/>
                <a:gd name="connsiteX107" fmla="*/ 1679553 w 1966858"/>
                <a:gd name="connsiteY107" fmla="*/ 3410585 h 4983507"/>
                <a:gd name="connsiteX108" fmla="*/ 1654671 w 1966858"/>
                <a:gd name="connsiteY108" fmla="*/ 3429246 h 4983507"/>
                <a:gd name="connsiteX109" fmla="*/ 1704435 w 1966858"/>
                <a:gd name="connsiteY109" fmla="*/ 3516332 h 4983507"/>
                <a:gd name="connsiteX110" fmla="*/ 1691994 w 1966858"/>
                <a:gd name="connsiteY110" fmla="*/ 3559875 h 4983507"/>
                <a:gd name="connsiteX111" fmla="*/ 1704435 w 1966858"/>
                <a:gd name="connsiteY111" fmla="*/ 3653181 h 4983507"/>
                <a:gd name="connsiteX112" fmla="*/ 1747978 w 1966858"/>
                <a:gd name="connsiteY112" fmla="*/ 3727826 h 4983507"/>
                <a:gd name="connsiteX113" fmla="*/ 1772859 w 1966858"/>
                <a:gd name="connsiteY113" fmla="*/ 4331205 h 4983507"/>
                <a:gd name="connsiteX114" fmla="*/ 1841284 w 1966858"/>
                <a:gd name="connsiteY114" fmla="*/ 4461834 h 4983507"/>
                <a:gd name="connsiteX115" fmla="*/ 1841284 w 1966858"/>
                <a:gd name="connsiteY115" fmla="*/ 4573801 h 4983507"/>
                <a:gd name="connsiteX116" fmla="*/ 1785300 w 1966858"/>
                <a:gd name="connsiteY116" fmla="*/ 4617344 h 4983507"/>
                <a:gd name="connsiteX117" fmla="*/ 1803961 w 1966858"/>
                <a:gd name="connsiteY117" fmla="*/ 4704430 h 4983507"/>
                <a:gd name="connsiteX118" fmla="*/ 1953251 w 1966858"/>
                <a:gd name="connsiteY118" fmla="*/ 4891042 h 4983507"/>
                <a:gd name="connsiteX119" fmla="*/ 1903488 w 1966858"/>
                <a:gd name="connsiteY119" fmla="*/ 4971907 h 4983507"/>
                <a:gd name="connsiteX120" fmla="*/ 1660892 w 1966858"/>
                <a:gd name="connsiteY120" fmla="*/ 4978128 h 4983507"/>
                <a:gd name="connsiteX121" fmla="*/ 1586247 w 1966858"/>
                <a:gd name="connsiteY121" fmla="*/ 4934585 h 4983507"/>
                <a:gd name="connsiteX122" fmla="*/ 1542704 w 1966858"/>
                <a:gd name="connsiteY122" fmla="*/ 4922144 h 4983507"/>
                <a:gd name="connsiteX123" fmla="*/ 1480500 w 1966858"/>
                <a:gd name="connsiteY123" fmla="*/ 4891042 h 4983507"/>
                <a:gd name="connsiteX124" fmla="*/ 1492941 w 1966858"/>
                <a:gd name="connsiteY124" fmla="*/ 4760413 h 4983507"/>
                <a:gd name="connsiteX125" fmla="*/ 1480500 w 1966858"/>
                <a:gd name="connsiteY125" fmla="*/ 4698209 h 4983507"/>
                <a:gd name="connsiteX126" fmla="*/ 1436957 w 1966858"/>
                <a:gd name="connsiteY126" fmla="*/ 4673328 h 4983507"/>
                <a:gd name="connsiteX127" fmla="*/ 1492941 w 1966858"/>
                <a:gd name="connsiteY127" fmla="*/ 4586242 h 4983507"/>
                <a:gd name="connsiteX128" fmla="*/ 1449398 w 1966858"/>
                <a:gd name="connsiteY128" fmla="*/ 4548920 h 4983507"/>
                <a:gd name="connsiteX129" fmla="*/ 1405855 w 1966858"/>
                <a:gd name="connsiteY129" fmla="*/ 4511597 h 4983507"/>
                <a:gd name="connsiteX130" fmla="*/ 1405855 w 1966858"/>
                <a:gd name="connsiteY130" fmla="*/ 4169475 h 4983507"/>
                <a:gd name="connsiteX131" fmla="*/ 1306329 w 1966858"/>
                <a:gd name="connsiteY131" fmla="*/ 3783809 h 4983507"/>
                <a:gd name="connsiteX132" fmla="*/ 1324990 w 1966858"/>
                <a:gd name="connsiteY132" fmla="*/ 3684283 h 4983507"/>
                <a:gd name="connsiteX133" fmla="*/ 1225463 w 1966858"/>
                <a:gd name="connsiteY133" fmla="*/ 3547434 h 4983507"/>
                <a:gd name="connsiteX134" fmla="*/ 1181920 w 1966858"/>
                <a:gd name="connsiteY134" fmla="*/ 3416805 h 4983507"/>
                <a:gd name="connsiteX135" fmla="*/ 1150818 w 1966858"/>
                <a:gd name="connsiteY135" fmla="*/ 3223973 h 4983507"/>
                <a:gd name="connsiteX136" fmla="*/ 957986 w 1966858"/>
                <a:gd name="connsiteY136" fmla="*/ 2900511 h 4983507"/>
                <a:gd name="connsiteX0" fmla="*/ 957986 w 1966858"/>
                <a:gd name="connsiteY0" fmla="*/ 2900511 h 4983507"/>
                <a:gd name="connsiteX1" fmla="*/ 864680 w 1966858"/>
                <a:gd name="connsiteY1" fmla="*/ 3248854 h 4983507"/>
                <a:gd name="connsiteX2" fmla="*/ 821137 w 1966858"/>
                <a:gd name="connsiteY2" fmla="*/ 3385703 h 4983507"/>
                <a:gd name="connsiteX3" fmla="*/ 821137 w 1966858"/>
                <a:gd name="connsiteY3" fmla="*/ 3503891 h 4983507"/>
                <a:gd name="connsiteX4" fmla="*/ 765153 w 1966858"/>
                <a:gd name="connsiteY4" fmla="*/ 3584756 h 4983507"/>
                <a:gd name="connsiteX5" fmla="*/ 765153 w 1966858"/>
                <a:gd name="connsiteY5" fmla="*/ 3653181 h 4983507"/>
                <a:gd name="connsiteX6" fmla="*/ 727831 w 1966858"/>
                <a:gd name="connsiteY6" fmla="*/ 3709164 h 4983507"/>
                <a:gd name="connsiteX7" fmla="*/ 740271 w 1966858"/>
                <a:gd name="connsiteY7" fmla="*/ 3765148 h 4983507"/>
                <a:gd name="connsiteX8" fmla="*/ 709169 w 1966858"/>
                <a:gd name="connsiteY8" fmla="*/ 3796250 h 4983507"/>
                <a:gd name="connsiteX9" fmla="*/ 721610 w 1966858"/>
                <a:gd name="connsiteY9" fmla="*/ 3839793 h 4983507"/>
                <a:gd name="connsiteX10" fmla="*/ 696729 w 1966858"/>
                <a:gd name="connsiteY10" fmla="*/ 4163254 h 4983507"/>
                <a:gd name="connsiteX11" fmla="*/ 715390 w 1966858"/>
                <a:gd name="connsiteY11" fmla="*/ 4287662 h 4983507"/>
                <a:gd name="connsiteX12" fmla="*/ 653186 w 1966858"/>
                <a:gd name="connsiteY12" fmla="*/ 4492936 h 4983507"/>
                <a:gd name="connsiteX13" fmla="*/ 646965 w 1966858"/>
                <a:gd name="connsiteY13" fmla="*/ 4604903 h 4983507"/>
                <a:gd name="connsiteX14" fmla="*/ 584761 w 1966858"/>
                <a:gd name="connsiteY14" fmla="*/ 4648446 h 4983507"/>
                <a:gd name="connsiteX15" fmla="*/ 622084 w 1966858"/>
                <a:gd name="connsiteY15" fmla="*/ 4698209 h 4983507"/>
                <a:gd name="connsiteX16" fmla="*/ 597202 w 1966858"/>
                <a:gd name="connsiteY16" fmla="*/ 4754193 h 4983507"/>
                <a:gd name="connsiteX17" fmla="*/ 615863 w 1966858"/>
                <a:gd name="connsiteY17" fmla="*/ 4878601 h 4983507"/>
                <a:gd name="connsiteX18" fmla="*/ 572320 w 1966858"/>
                <a:gd name="connsiteY18" fmla="*/ 4922144 h 4983507"/>
                <a:gd name="connsiteX19" fmla="*/ 466573 w 1966858"/>
                <a:gd name="connsiteY19" fmla="*/ 4915924 h 4983507"/>
                <a:gd name="connsiteX20" fmla="*/ 410590 w 1966858"/>
                <a:gd name="connsiteY20" fmla="*/ 4978128 h 4983507"/>
                <a:gd name="connsiteX21" fmla="*/ 130671 w 1966858"/>
                <a:gd name="connsiteY21" fmla="*/ 4978128 h 4983507"/>
                <a:gd name="connsiteX22" fmla="*/ 80908 w 1966858"/>
                <a:gd name="connsiteY22" fmla="*/ 4959467 h 4983507"/>
                <a:gd name="connsiteX23" fmla="*/ 93349 w 1966858"/>
                <a:gd name="connsiteY23" fmla="*/ 4872381 h 4983507"/>
                <a:gd name="connsiteX24" fmla="*/ 136892 w 1966858"/>
                <a:gd name="connsiteY24" fmla="*/ 4810177 h 4983507"/>
                <a:gd name="connsiteX25" fmla="*/ 205316 w 1966858"/>
                <a:gd name="connsiteY25" fmla="*/ 4785295 h 4983507"/>
                <a:gd name="connsiteX26" fmla="*/ 273741 w 1966858"/>
                <a:gd name="connsiteY26" fmla="*/ 4679548 h 4983507"/>
                <a:gd name="connsiteX27" fmla="*/ 286182 w 1966858"/>
                <a:gd name="connsiteY27" fmla="*/ 4642226 h 4983507"/>
                <a:gd name="connsiteX28" fmla="*/ 279961 w 1966858"/>
                <a:gd name="connsiteY28" fmla="*/ 4598683 h 4983507"/>
                <a:gd name="connsiteX29" fmla="*/ 279961 w 1966858"/>
                <a:gd name="connsiteY29" fmla="*/ 4573801 h 4983507"/>
                <a:gd name="connsiteX30" fmla="*/ 248859 w 1966858"/>
                <a:gd name="connsiteY30" fmla="*/ 4542699 h 4983507"/>
                <a:gd name="connsiteX31" fmla="*/ 267520 w 1966858"/>
                <a:gd name="connsiteY31" fmla="*/ 4337426 h 4983507"/>
                <a:gd name="connsiteX32" fmla="*/ 279961 w 1966858"/>
                <a:gd name="connsiteY32" fmla="*/ 4132152 h 4983507"/>
                <a:gd name="connsiteX33" fmla="*/ 298622 w 1966858"/>
                <a:gd name="connsiteY33" fmla="*/ 3790030 h 4983507"/>
                <a:gd name="connsiteX34" fmla="*/ 304843 w 1966858"/>
                <a:gd name="connsiteY34" fmla="*/ 3671842 h 4983507"/>
                <a:gd name="connsiteX35" fmla="*/ 323504 w 1966858"/>
                <a:gd name="connsiteY35" fmla="*/ 3659401 h 4983507"/>
                <a:gd name="connsiteX36" fmla="*/ 311063 w 1966858"/>
                <a:gd name="connsiteY36" fmla="*/ 3584756 h 4983507"/>
                <a:gd name="connsiteX37" fmla="*/ 342165 w 1966858"/>
                <a:gd name="connsiteY37" fmla="*/ 3541213 h 4983507"/>
                <a:gd name="connsiteX38" fmla="*/ 317284 w 1966858"/>
                <a:gd name="connsiteY38" fmla="*/ 3491450 h 4983507"/>
                <a:gd name="connsiteX39" fmla="*/ 354606 w 1966858"/>
                <a:gd name="connsiteY39" fmla="*/ 3367042 h 4983507"/>
                <a:gd name="connsiteX40" fmla="*/ 342165 w 1966858"/>
                <a:gd name="connsiteY40" fmla="*/ 3329720 h 4983507"/>
                <a:gd name="connsiteX41" fmla="*/ 348386 w 1966858"/>
                <a:gd name="connsiteY41" fmla="*/ 3049801 h 4983507"/>
                <a:gd name="connsiteX42" fmla="*/ 329724 w 1966858"/>
                <a:gd name="connsiteY42" fmla="*/ 3024920 h 4983507"/>
                <a:gd name="connsiteX43" fmla="*/ 342165 w 1966858"/>
                <a:gd name="connsiteY43" fmla="*/ 2993818 h 4983507"/>
                <a:gd name="connsiteX44" fmla="*/ 317284 w 1966858"/>
                <a:gd name="connsiteY44" fmla="*/ 2937834 h 4983507"/>
                <a:gd name="connsiteX45" fmla="*/ 335945 w 1966858"/>
                <a:gd name="connsiteY45" fmla="*/ 2894291 h 4983507"/>
                <a:gd name="connsiteX46" fmla="*/ 311063 w 1966858"/>
                <a:gd name="connsiteY46" fmla="*/ 2856969 h 4983507"/>
                <a:gd name="connsiteX47" fmla="*/ 311063 w 1966858"/>
                <a:gd name="connsiteY47" fmla="*/ 2825867 h 4983507"/>
                <a:gd name="connsiteX48" fmla="*/ 317284 w 1966858"/>
                <a:gd name="connsiteY48" fmla="*/ 2745001 h 4983507"/>
                <a:gd name="connsiteX49" fmla="*/ 311063 w 1966858"/>
                <a:gd name="connsiteY49" fmla="*/ 2608152 h 4983507"/>
                <a:gd name="connsiteX50" fmla="*/ 311063 w 1966858"/>
                <a:gd name="connsiteY50" fmla="*/ 2552169 h 4983507"/>
                <a:gd name="connsiteX51" fmla="*/ 255080 w 1966858"/>
                <a:gd name="connsiteY51" fmla="*/ 2433981 h 4983507"/>
                <a:gd name="connsiteX52" fmla="*/ 124451 w 1966858"/>
                <a:gd name="connsiteY52" fmla="*/ 2154062 h 4983507"/>
                <a:gd name="connsiteX53" fmla="*/ 62247 w 1966858"/>
                <a:gd name="connsiteY53" fmla="*/ 2004773 h 4983507"/>
                <a:gd name="connsiteX54" fmla="*/ 18704 w 1966858"/>
                <a:gd name="connsiteY54" fmla="*/ 1780838 h 4983507"/>
                <a:gd name="connsiteX55" fmla="*/ 24924 w 1966858"/>
                <a:gd name="connsiteY55" fmla="*/ 1755956 h 4983507"/>
                <a:gd name="connsiteX56" fmla="*/ 43 w 1966858"/>
                <a:gd name="connsiteY56" fmla="*/ 1743516 h 4983507"/>
                <a:gd name="connsiteX57" fmla="*/ 18704 w 1966858"/>
                <a:gd name="connsiteY57" fmla="*/ 1712413 h 4983507"/>
                <a:gd name="connsiteX58" fmla="*/ 12484 w 1966858"/>
                <a:gd name="connsiteY58" fmla="*/ 1650209 h 4983507"/>
                <a:gd name="connsiteX59" fmla="*/ 18704 w 1966858"/>
                <a:gd name="connsiteY59" fmla="*/ 1600446 h 4983507"/>
                <a:gd name="connsiteX60" fmla="*/ 37365 w 1966858"/>
                <a:gd name="connsiteY60" fmla="*/ 1544462 h 4983507"/>
                <a:gd name="connsiteX61" fmla="*/ 62247 w 1966858"/>
                <a:gd name="connsiteY61" fmla="*/ 1507140 h 4983507"/>
                <a:gd name="connsiteX62" fmla="*/ 49806 w 1966858"/>
                <a:gd name="connsiteY62" fmla="*/ 1463597 h 4983507"/>
                <a:gd name="connsiteX63" fmla="*/ 80908 w 1966858"/>
                <a:gd name="connsiteY63" fmla="*/ 1407613 h 4983507"/>
                <a:gd name="connsiteX64" fmla="*/ 80908 w 1966858"/>
                <a:gd name="connsiteY64" fmla="*/ 1339189 h 4983507"/>
                <a:gd name="connsiteX65" fmla="*/ 267520 w 1966858"/>
                <a:gd name="connsiteY65" fmla="*/ 959744 h 4983507"/>
                <a:gd name="connsiteX66" fmla="*/ 460353 w 1966858"/>
                <a:gd name="connsiteY66" fmla="*/ 810454 h 4983507"/>
                <a:gd name="connsiteX67" fmla="*/ 615863 w 1966858"/>
                <a:gd name="connsiteY67" fmla="*/ 779352 h 4983507"/>
                <a:gd name="connsiteX68" fmla="*/ 765153 w 1966858"/>
                <a:gd name="connsiteY68" fmla="*/ 710928 h 4983507"/>
                <a:gd name="connsiteX69" fmla="*/ 746492 w 1966858"/>
                <a:gd name="connsiteY69" fmla="*/ 549197 h 4983507"/>
                <a:gd name="connsiteX70" fmla="*/ 715390 w 1966858"/>
                <a:gd name="connsiteY70" fmla="*/ 518095 h 4983507"/>
                <a:gd name="connsiteX71" fmla="*/ 709169 w 1966858"/>
                <a:gd name="connsiteY71" fmla="*/ 449671 h 4983507"/>
                <a:gd name="connsiteX72" fmla="*/ 696729 w 1966858"/>
                <a:gd name="connsiteY72" fmla="*/ 406128 h 4983507"/>
                <a:gd name="connsiteX73" fmla="*/ 715390 w 1966858"/>
                <a:gd name="connsiteY73" fmla="*/ 368805 h 4983507"/>
                <a:gd name="connsiteX74" fmla="*/ 702949 w 1966858"/>
                <a:gd name="connsiteY74" fmla="*/ 175973 h 4983507"/>
                <a:gd name="connsiteX75" fmla="*/ 833578 w 1966858"/>
                <a:gd name="connsiteY75" fmla="*/ 39124 h 4983507"/>
                <a:gd name="connsiteX76" fmla="*/ 883341 w 1966858"/>
                <a:gd name="connsiteY76" fmla="*/ 8022 h 4983507"/>
                <a:gd name="connsiteX77" fmla="*/ 933104 w 1966858"/>
                <a:gd name="connsiteY77" fmla="*/ 26683 h 4983507"/>
                <a:gd name="connsiteX78" fmla="*/ 989088 w 1966858"/>
                <a:gd name="connsiteY78" fmla="*/ 20462 h 4983507"/>
                <a:gd name="connsiteX79" fmla="*/ 1007749 w 1966858"/>
                <a:gd name="connsiteY79" fmla="*/ 1801 h 4983507"/>
                <a:gd name="connsiteX80" fmla="*/ 1094835 w 1966858"/>
                <a:gd name="connsiteY80" fmla="*/ 70226 h 4983507"/>
                <a:gd name="connsiteX81" fmla="*/ 1132157 w 1966858"/>
                <a:gd name="connsiteY81" fmla="*/ 70226 h 4983507"/>
                <a:gd name="connsiteX82" fmla="*/ 1219243 w 1966858"/>
                <a:gd name="connsiteY82" fmla="*/ 182193 h 4983507"/>
                <a:gd name="connsiteX83" fmla="*/ 1213022 w 1966858"/>
                <a:gd name="connsiteY83" fmla="*/ 387467 h 4983507"/>
                <a:gd name="connsiteX84" fmla="*/ 1219243 w 1966858"/>
                <a:gd name="connsiteY84" fmla="*/ 418569 h 4983507"/>
                <a:gd name="connsiteX85" fmla="*/ 1219243 w 1966858"/>
                <a:gd name="connsiteY85" fmla="*/ 499434 h 4983507"/>
                <a:gd name="connsiteX86" fmla="*/ 1169480 w 1966858"/>
                <a:gd name="connsiteY86" fmla="*/ 574079 h 4983507"/>
                <a:gd name="connsiteX87" fmla="*/ 1150818 w 1966858"/>
                <a:gd name="connsiteY87" fmla="*/ 667385 h 4983507"/>
                <a:gd name="connsiteX88" fmla="*/ 1163259 w 1966858"/>
                <a:gd name="connsiteY88" fmla="*/ 723369 h 4983507"/>
                <a:gd name="connsiteX89" fmla="*/ 1536484 w 1966858"/>
                <a:gd name="connsiteY89" fmla="*/ 866438 h 4983507"/>
                <a:gd name="connsiteX90" fmla="*/ 1629790 w 1966858"/>
                <a:gd name="connsiteY90" fmla="*/ 953524 h 4983507"/>
                <a:gd name="connsiteX91" fmla="*/ 1791520 w 1966858"/>
                <a:gd name="connsiteY91" fmla="*/ 1202340 h 4983507"/>
                <a:gd name="connsiteX92" fmla="*/ 1909708 w 1966858"/>
                <a:gd name="connsiteY92" fmla="*/ 1575564 h 4983507"/>
                <a:gd name="connsiteX93" fmla="*/ 1935126 w 1966858"/>
                <a:gd name="connsiteY93" fmla="*/ 1595538 h 4983507"/>
                <a:gd name="connsiteX94" fmla="*/ 1947031 w 1966858"/>
                <a:gd name="connsiteY94" fmla="*/ 1600446 h 4983507"/>
                <a:gd name="connsiteX95" fmla="*/ 1965692 w 1966858"/>
                <a:gd name="connsiteY95" fmla="*/ 1631548 h 4983507"/>
                <a:gd name="connsiteX96" fmla="*/ 1940810 w 1966858"/>
                <a:gd name="connsiteY96" fmla="*/ 1668871 h 4983507"/>
                <a:gd name="connsiteX97" fmla="*/ 1965692 w 1966858"/>
                <a:gd name="connsiteY97" fmla="*/ 1712413 h 4983507"/>
                <a:gd name="connsiteX98" fmla="*/ 1953251 w 1966858"/>
                <a:gd name="connsiteY98" fmla="*/ 1793279 h 4983507"/>
                <a:gd name="connsiteX99" fmla="*/ 1872386 w 1966858"/>
                <a:gd name="connsiteY99" fmla="*/ 2035875 h 4983507"/>
                <a:gd name="connsiteX100" fmla="*/ 1629790 w 1966858"/>
                <a:gd name="connsiteY100" fmla="*/ 2458862 h 4983507"/>
                <a:gd name="connsiteX101" fmla="*/ 1660892 w 1966858"/>
                <a:gd name="connsiteY101" fmla="*/ 2589491 h 4983507"/>
                <a:gd name="connsiteX102" fmla="*/ 1660892 w 1966858"/>
                <a:gd name="connsiteY102" fmla="*/ 2881850 h 4983507"/>
                <a:gd name="connsiteX103" fmla="*/ 1648451 w 1966858"/>
                <a:gd name="connsiteY103" fmla="*/ 2925393 h 4983507"/>
                <a:gd name="connsiteX104" fmla="*/ 1660892 w 1966858"/>
                <a:gd name="connsiteY104" fmla="*/ 2981377 h 4983507"/>
                <a:gd name="connsiteX105" fmla="*/ 1648451 w 1966858"/>
                <a:gd name="connsiteY105" fmla="*/ 3006258 h 4983507"/>
                <a:gd name="connsiteX106" fmla="*/ 1685773 w 1966858"/>
                <a:gd name="connsiteY106" fmla="*/ 3323499 h 4983507"/>
                <a:gd name="connsiteX107" fmla="*/ 1679553 w 1966858"/>
                <a:gd name="connsiteY107" fmla="*/ 3410585 h 4983507"/>
                <a:gd name="connsiteX108" fmla="*/ 1654671 w 1966858"/>
                <a:gd name="connsiteY108" fmla="*/ 3429246 h 4983507"/>
                <a:gd name="connsiteX109" fmla="*/ 1704435 w 1966858"/>
                <a:gd name="connsiteY109" fmla="*/ 3516332 h 4983507"/>
                <a:gd name="connsiteX110" fmla="*/ 1691994 w 1966858"/>
                <a:gd name="connsiteY110" fmla="*/ 3559875 h 4983507"/>
                <a:gd name="connsiteX111" fmla="*/ 1704435 w 1966858"/>
                <a:gd name="connsiteY111" fmla="*/ 3653181 h 4983507"/>
                <a:gd name="connsiteX112" fmla="*/ 1747978 w 1966858"/>
                <a:gd name="connsiteY112" fmla="*/ 3727826 h 4983507"/>
                <a:gd name="connsiteX113" fmla="*/ 1772859 w 1966858"/>
                <a:gd name="connsiteY113" fmla="*/ 4331205 h 4983507"/>
                <a:gd name="connsiteX114" fmla="*/ 1841284 w 1966858"/>
                <a:gd name="connsiteY114" fmla="*/ 4461834 h 4983507"/>
                <a:gd name="connsiteX115" fmla="*/ 1841284 w 1966858"/>
                <a:gd name="connsiteY115" fmla="*/ 4573801 h 4983507"/>
                <a:gd name="connsiteX116" fmla="*/ 1785300 w 1966858"/>
                <a:gd name="connsiteY116" fmla="*/ 4617344 h 4983507"/>
                <a:gd name="connsiteX117" fmla="*/ 1803961 w 1966858"/>
                <a:gd name="connsiteY117" fmla="*/ 4704430 h 4983507"/>
                <a:gd name="connsiteX118" fmla="*/ 1953251 w 1966858"/>
                <a:gd name="connsiteY118" fmla="*/ 4891042 h 4983507"/>
                <a:gd name="connsiteX119" fmla="*/ 1903488 w 1966858"/>
                <a:gd name="connsiteY119" fmla="*/ 4971907 h 4983507"/>
                <a:gd name="connsiteX120" fmla="*/ 1660892 w 1966858"/>
                <a:gd name="connsiteY120" fmla="*/ 4978128 h 4983507"/>
                <a:gd name="connsiteX121" fmla="*/ 1586247 w 1966858"/>
                <a:gd name="connsiteY121" fmla="*/ 4934585 h 4983507"/>
                <a:gd name="connsiteX122" fmla="*/ 1542704 w 1966858"/>
                <a:gd name="connsiteY122" fmla="*/ 4922144 h 4983507"/>
                <a:gd name="connsiteX123" fmla="*/ 1480500 w 1966858"/>
                <a:gd name="connsiteY123" fmla="*/ 4891042 h 4983507"/>
                <a:gd name="connsiteX124" fmla="*/ 1492941 w 1966858"/>
                <a:gd name="connsiteY124" fmla="*/ 4760413 h 4983507"/>
                <a:gd name="connsiteX125" fmla="*/ 1480500 w 1966858"/>
                <a:gd name="connsiteY125" fmla="*/ 4698209 h 4983507"/>
                <a:gd name="connsiteX126" fmla="*/ 1436957 w 1966858"/>
                <a:gd name="connsiteY126" fmla="*/ 4673328 h 4983507"/>
                <a:gd name="connsiteX127" fmla="*/ 1492941 w 1966858"/>
                <a:gd name="connsiteY127" fmla="*/ 4586242 h 4983507"/>
                <a:gd name="connsiteX128" fmla="*/ 1449398 w 1966858"/>
                <a:gd name="connsiteY128" fmla="*/ 4548920 h 4983507"/>
                <a:gd name="connsiteX129" fmla="*/ 1405855 w 1966858"/>
                <a:gd name="connsiteY129" fmla="*/ 4511597 h 4983507"/>
                <a:gd name="connsiteX130" fmla="*/ 1405855 w 1966858"/>
                <a:gd name="connsiteY130" fmla="*/ 4169475 h 4983507"/>
                <a:gd name="connsiteX131" fmla="*/ 1306329 w 1966858"/>
                <a:gd name="connsiteY131" fmla="*/ 3783809 h 4983507"/>
                <a:gd name="connsiteX132" fmla="*/ 1324990 w 1966858"/>
                <a:gd name="connsiteY132" fmla="*/ 3684283 h 4983507"/>
                <a:gd name="connsiteX133" fmla="*/ 1225463 w 1966858"/>
                <a:gd name="connsiteY133" fmla="*/ 3547434 h 4983507"/>
                <a:gd name="connsiteX134" fmla="*/ 1181920 w 1966858"/>
                <a:gd name="connsiteY134" fmla="*/ 3416805 h 4983507"/>
                <a:gd name="connsiteX135" fmla="*/ 1150818 w 1966858"/>
                <a:gd name="connsiteY135" fmla="*/ 3223973 h 4983507"/>
                <a:gd name="connsiteX136" fmla="*/ 957986 w 1966858"/>
                <a:gd name="connsiteY136" fmla="*/ 2900511 h 4983507"/>
                <a:gd name="connsiteX0" fmla="*/ 957986 w 1966858"/>
                <a:gd name="connsiteY0" fmla="*/ 2900511 h 4983507"/>
                <a:gd name="connsiteX1" fmla="*/ 864680 w 1966858"/>
                <a:gd name="connsiteY1" fmla="*/ 3248854 h 4983507"/>
                <a:gd name="connsiteX2" fmla="*/ 821137 w 1966858"/>
                <a:gd name="connsiteY2" fmla="*/ 3385703 h 4983507"/>
                <a:gd name="connsiteX3" fmla="*/ 821137 w 1966858"/>
                <a:gd name="connsiteY3" fmla="*/ 3503891 h 4983507"/>
                <a:gd name="connsiteX4" fmla="*/ 765153 w 1966858"/>
                <a:gd name="connsiteY4" fmla="*/ 3584756 h 4983507"/>
                <a:gd name="connsiteX5" fmla="*/ 765153 w 1966858"/>
                <a:gd name="connsiteY5" fmla="*/ 3653181 h 4983507"/>
                <a:gd name="connsiteX6" fmla="*/ 727831 w 1966858"/>
                <a:gd name="connsiteY6" fmla="*/ 3709164 h 4983507"/>
                <a:gd name="connsiteX7" fmla="*/ 740271 w 1966858"/>
                <a:gd name="connsiteY7" fmla="*/ 3765148 h 4983507"/>
                <a:gd name="connsiteX8" fmla="*/ 709169 w 1966858"/>
                <a:gd name="connsiteY8" fmla="*/ 3796250 h 4983507"/>
                <a:gd name="connsiteX9" fmla="*/ 721610 w 1966858"/>
                <a:gd name="connsiteY9" fmla="*/ 3839793 h 4983507"/>
                <a:gd name="connsiteX10" fmla="*/ 696729 w 1966858"/>
                <a:gd name="connsiteY10" fmla="*/ 4163254 h 4983507"/>
                <a:gd name="connsiteX11" fmla="*/ 715390 w 1966858"/>
                <a:gd name="connsiteY11" fmla="*/ 4287662 h 4983507"/>
                <a:gd name="connsiteX12" fmla="*/ 653186 w 1966858"/>
                <a:gd name="connsiteY12" fmla="*/ 4492936 h 4983507"/>
                <a:gd name="connsiteX13" fmla="*/ 646965 w 1966858"/>
                <a:gd name="connsiteY13" fmla="*/ 4604903 h 4983507"/>
                <a:gd name="connsiteX14" fmla="*/ 584761 w 1966858"/>
                <a:gd name="connsiteY14" fmla="*/ 4648446 h 4983507"/>
                <a:gd name="connsiteX15" fmla="*/ 622084 w 1966858"/>
                <a:gd name="connsiteY15" fmla="*/ 4698209 h 4983507"/>
                <a:gd name="connsiteX16" fmla="*/ 597202 w 1966858"/>
                <a:gd name="connsiteY16" fmla="*/ 4754193 h 4983507"/>
                <a:gd name="connsiteX17" fmla="*/ 615863 w 1966858"/>
                <a:gd name="connsiteY17" fmla="*/ 4878601 h 4983507"/>
                <a:gd name="connsiteX18" fmla="*/ 572320 w 1966858"/>
                <a:gd name="connsiteY18" fmla="*/ 4922144 h 4983507"/>
                <a:gd name="connsiteX19" fmla="*/ 466573 w 1966858"/>
                <a:gd name="connsiteY19" fmla="*/ 4915924 h 4983507"/>
                <a:gd name="connsiteX20" fmla="*/ 410590 w 1966858"/>
                <a:gd name="connsiteY20" fmla="*/ 4978128 h 4983507"/>
                <a:gd name="connsiteX21" fmla="*/ 130671 w 1966858"/>
                <a:gd name="connsiteY21" fmla="*/ 4978128 h 4983507"/>
                <a:gd name="connsiteX22" fmla="*/ 80908 w 1966858"/>
                <a:gd name="connsiteY22" fmla="*/ 4959467 h 4983507"/>
                <a:gd name="connsiteX23" fmla="*/ 93349 w 1966858"/>
                <a:gd name="connsiteY23" fmla="*/ 4872381 h 4983507"/>
                <a:gd name="connsiteX24" fmla="*/ 136892 w 1966858"/>
                <a:gd name="connsiteY24" fmla="*/ 4810177 h 4983507"/>
                <a:gd name="connsiteX25" fmla="*/ 205316 w 1966858"/>
                <a:gd name="connsiteY25" fmla="*/ 4785295 h 4983507"/>
                <a:gd name="connsiteX26" fmla="*/ 273741 w 1966858"/>
                <a:gd name="connsiteY26" fmla="*/ 4679548 h 4983507"/>
                <a:gd name="connsiteX27" fmla="*/ 286182 w 1966858"/>
                <a:gd name="connsiteY27" fmla="*/ 4642226 h 4983507"/>
                <a:gd name="connsiteX28" fmla="*/ 279961 w 1966858"/>
                <a:gd name="connsiteY28" fmla="*/ 4598683 h 4983507"/>
                <a:gd name="connsiteX29" fmla="*/ 279961 w 1966858"/>
                <a:gd name="connsiteY29" fmla="*/ 4573801 h 4983507"/>
                <a:gd name="connsiteX30" fmla="*/ 248859 w 1966858"/>
                <a:gd name="connsiteY30" fmla="*/ 4542699 h 4983507"/>
                <a:gd name="connsiteX31" fmla="*/ 267520 w 1966858"/>
                <a:gd name="connsiteY31" fmla="*/ 4337426 h 4983507"/>
                <a:gd name="connsiteX32" fmla="*/ 279961 w 1966858"/>
                <a:gd name="connsiteY32" fmla="*/ 4132152 h 4983507"/>
                <a:gd name="connsiteX33" fmla="*/ 298622 w 1966858"/>
                <a:gd name="connsiteY33" fmla="*/ 3790030 h 4983507"/>
                <a:gd name="connsiteX34" fmla="*/ 304843 w 1966858"/>
                <a:gd name="connsiteY34" fmla="*/ 3671842 h 4983507"/>
                <a:gd name="connsiteX35" fmla="*/ 323504 w 1966858"/>
                <a:gd name="connsiteY35" fmla="*/ 3659401 h 4983507"/>
                <a:gd name="connsiteX36" fmla="*/ 311063 w 1966858"/>
                <a:gd name="connsiteY36" fmla="*/ 3584756 h 4983507"/>
                <a:gd name="connsiteX37" fmla="*/ 342165 w 1966858"/>
                <a:gd name="connsiteY37" fmla="*/ 3541213 h 4983507"/>
                <a:gd name="connsiteX38" fmla="*/ 317284 w 1966858"/>
                <a:gd name="connsiteY38" fmla="*/ 3491450 h 4983507"/>
                <a:gd name="connsiteX39" fmla="*/ 354606 w 1966858"/>
                <a:gd name="connsiteY39" fmla="*/ 3367042 h 4983507"/>
                <a:gd name="connsiteX40" fmla="*/ 342165 w 1966858"/>
                <a:gd name="connsiteY40" fmla="*/ 3329720 h 4983507"/>
                <a:gd name="connsiteX41" fmla="*/ 348386 w 1966858"/>
                <a:gd name="connsiteY41" fmla="*/ 3049801 h 4983507"/>
                <a:gd name="connsiteX42" fmla="*/ 329724 w 1966858"/>
                <a:gd name="connsiteY42" fmla="*/ 3024920 h 4983507"/>
                <a:gd name="connsiteX43" fmla="*/ 342165 w 1966858"/>
                <a:gd name="connsiteY43" fmla="*/ 2993818 h 4983507"/>
                <a:gd name="connsiteX44" fmla="*/ 317284 w 1966858"/>
                <a:gd name="connsiteY44" fmla="*/ 2937834 h 4983507"/>
                <a:gd name="connsiteX45" fmla="*/ 335945 w 1966858"/>
                <a:gd name="connsiteY45" fmla="*/ 2894291 h 4983507"/>
                <a:gd name="connsiteX46" fmla="*/ 311063 w 1966858"/>
                <a:gd name="connsiteY46" fmla="*/ 2856969 h 4983507"/>
                <a:gd name="connsiteX47" fmla="*/ 311063 w 1966858"/>
                <a:gd name="connsiteY47" fmla="*/ 2825867 h 4983507"/>
                <a:gd name="connsiteX48" fmla="*/ 317284 w 1966858"/>
                <a:gd name="connsiteY48" fmla="*/ 2745001 h 4983507"/>
                <a:gd name="connsiteX49" fmla="*/ 311063 w 1966858"/>
                <a:gd name="connsiteY49" fmla="*/ 2608152 h 4983507"/>
                <a:gd name="connsiteX50" fmla="*/ 311063 w 1966858"/>
                <a:gd name="connsiteY50" fmla="*/ 2552169 h 4983507"/>
                <a:gd name="connsiteX51" fmla="*/ 255080 w 1966858"/>
                <a:gd name="connsiteY51" fmla="*/ 2433981 h 4983507"/>
                <a:gd name="connsiteX52" fmla="*/ 124451 w 1966858"/>
                <a:gd name="connsiteY52" fmla="*/ 2154062 h 4983507"/>
                <a:gd name="connsiteX53" fmla="*/ 62247 w 1966858"/>
                <a:gd name="connsiteY53" fmla="*/ 2004773 h 4983507"/>
                <a:gd name="connsiteX54" fmla="*/ 18704 w 1966858"/>
                <a:gd name="connsiteY54" fmla="*/ 1780838 h 4983507"/>
                <a:gd name="connsiteX55" fmla="*/ 24924 w 1966858"/>
                <a:gd name="connsiteY55" fmla="*/ 1755956 h 4983507"/>
                <a:gd name="connsiteX56" fmla="*/ 43 w 1966858"/>
                <a:gd name="connsiteY56" fmla="*/ 1743516 h 4983507"/>
                <a:gd name="connsiteX57" fmla="*/ 18704 w 1966858"/>
                <a:gd name="connsiteY57" fmla="*/ 1712413 h 4983507"/>
                <a:gd name="connsiteX58" fmla="*/ 12484 w 1966858"/>
                <a:gd name="connsiteY58" fmla="*/ 1650209 h 4983507"/>
                <a:gd name="connsiteX59" fmla="*/ 18704 w 1966858"/>
                <a:gd name="connsiteY59" fmla="*/ 1600446 h 4983507"/>
                <a:gd name="connsiteX60" fmla="*/ 37365 w 1966858"/>
                <a:gd name="connsiteY60" fmla="*/ 1544462 h 4983507"/>
                <a:gd name="connsiteX61" fmla="*/ 62247 w 1966858"/>
                <a:gd name="connsiteY61" fmla="*/ 1507140 h 4983507"/>
                <a:gd name="connsiteX62" fmla="*/ 49806 w 1966858"/>
                <a:gd name="connsiteY62" fmla="*/ 1463597 h 4983507"/>
                <a:gd name="connsiteX63" fmla="*/ 80908 w 1966858"/>
                <a:gd name="connsiteY63" fmla="*/ 1407613 h 4983507"/>
                <a:gd name="connsiteX64" fmla="*/ 80908 w 1966858"/>
                <a:gd name="connsiteY64" fmla="*/ 1339189 h 4983507"/>
                <a:gd name="connsiteX65" fmla="*/ 267520 w 1966858"/>
                <a:gd name="connsiteY65" fmla="*/ 959744 h 4983507"/>
                <a:gd name="connsiteX66" fmla="*/ 460353 w 1966858"/>
                <a:gd name="connsiteY66" fmla="*/ 810454 h 4983507"/>
                <a:gd name="connsiteX67" fmla="*/ 615863 w 1966858"/>
                <a:gd name="connsiteY67" fmla="*/ 779352 h 4983507"/>
                <a:gd name="connsiteX68" fmla="*/ 765153 w 1966858"/>
                <a:gd name="connsiteY68" fmla="*/ 710928 h 4983507"/>
                <a:gd name="connsiteX69" fmla="*/ 746492 w 1966858"/>
                <a:gd name="connsiteY69" fmla="*/ 549197 h 4983507"/>
                <a:gd name="connsiteX70" fmla="*/ 715390 w 1966858"/>
                <a:gd name="connsiteY70" fmla="*/ 518095 h 4983507"/>
                <a:gd name="connsiteX71" fmla="*/ 709169 w 1966858"/>
                <a:gd name="connsiteY71" fmla="*/ 449671 h 4983507"/>
                <a:gd name="connsiteX72" fmla="*/ 696729 w 1966858"/>
                <a:gd name="connsiteY72" fmla="*/ 406128 h 4983507"/>
                <a:gd name="connsiteX73" fmla="*/ 715390 w 1966858"/>
                <a:gd name="connsiteY73" fmla="*/ 368805 h 4983507"/>
                <a:gd name="connsiteX74" fmla="*/ 702949 w 1966858"/>
                <a:gd name="connsiteY74" fmla="*/ 175973 h 4983507"/>
                <a:gd name="connsiteX75" fmla="*/ 833578 w 1966858"/>
                <a:gd name="connsiteY75" fmla="*/ 39124 h 4983507"/>
                <a:gd name="connsiteX76" fmla="*/ 883341 w 1966858"/>
                <a:gd name="connsiteY76" fmla="*/ 8022 h 4983507"/>
                <a:gd name="connsiteX77" fmla="*/ 933104 w 1966858"/>
                <a:gd name="connsiteY77" fmla="*/ 26683 h 4983507"/>
                <a:gd name="connsiteX78" fmla="*/ 989088 w 1966858"/>
                <a:gd name="connsiteY78" fmla="*/ 20462 h 4983507"/>
                <a:gd name="connsiteX79" fmla="*/ 1007749 w 1966858"/>
                <a:gd name="connsiteY79" fmla="*/ 1801 h 4983507"/>
                <a:gd name="connsiteX80" fmla="*/ 1094835 w 1966858"/>
                <a:gd name="connsiteY80" fmla="*/ 70226 h 4983507"/>
                <a:gd name="connsiteX81" fmla="*/ 1132157 w 1966858"/>
                <a:gd name="connsiteY81" fmla="*/ 70226 h 4983507"/>
                <a:gd name="connsiteX82" fmla="*/ 1219243 w 1966858"/>
                <a:gd name="connsiteY82" fmla="*/ 182193 h 4983507"/>
                <a:gd name="connsiteX83" fmla="*/ 1213022 w 1966858"/>
                <a:gd name="connsiteY83" fmla="*/ 387467 h 4983507"/>
                <a:gd name="connsiteX84" fmla="*/ 1219243 w 1966858"/>
                <a:gd name="connsiteY84" fmla="*/ 418569 h 4983507"/>
                <a:gd name="connsiteX85" fmla="*/ 1219243 w 1966858"/>
                <a:gd name="connsiteY85" fmla="*/ 499434 h 4983507"/>
                <a:gd name="connsiteX86" fmla="*/ 1169480 w 1966858"/>
                <a:gd name="connsiteY86" fmla="*/ 574079 h 4983507"/>
                <a:gd name="connsiteX87" fmla="*/ 1150818 w 1966858"/>
                <a:gd name="connsiteY87" fmla="*/ 667385 h 4983507"/>
                <a:gd name="connsiteX88" fmla="*/ 1163259 w 1966858"/>
                <a:gd name="connsiteY88" fmla="*/ 723369 h 4983507"/>
                <a:gd name="connsiteX89" fmla="*/ 1536484 w 1966858"/>
                <a:gd name="connsiteY89" fmla="*/ 866438 h 4983507"/>
                <a:gd name="connsiteX90" fmla="*/ 1629790 w 1966858"/>
                <a:gd name="connsiteY90" fmla="*/ 953524 h 4983507"/>
                <a:gd name="connsiteX91" fmla="*/ 1791520 w 1966858"/>
                <a:gd name="connsiteY91" fmla="*/ 1202340 h 4983507"/>
                <a:gd name="connsiteX92" fmla="*/ 1909708 w 1966858"/>
                <a:gd name="connsiteY92" fmla="*/ 1575564 h 4983507"/>
                <a:gd name="connsiteX93" fmla="*/ 1935126 w 1966858"/>
                <a:gd name="connsiteY93" fmla="*/ 1595538 h 4983507"/>
                <a:gd name="connsiteX94" fmla="*/ 1947031 w 1966858"/>
                <a:gd name="connsiteY94" fmla="*/ 1600446 h 4983507"/>
                <a:gd name="connsiteX95" fmla="*/ 1965692 w 1966858"/>
                <a:gd name="connsiteY95" fmla="*/ 1631548 h 4983507"/>
                <a:gd name="connsiteX96" fmla="*/ 1940810 w 1966858"/>
                <a:gd name="connsiteY96" fmla="*/ 1668871 h 4983507"/>
                <a:gd name="connsiteX97" fmla="*/ 1965692 w 1966858"/>
                <a:gd name="connsiteY97" fmla="*/ 1712413 h 4983507"/>
                <a:gd name="connsiteX98" fmla="*/ 1953251 w 1966858"/>
                <a:gd name="connsiteY98" fmla="*/ 1793279 h 4983507"/>
                <a:gd name="connsiteX99" fmla="*/ 1872386 w 1966858"/>
                <a:gd name="connsiteY99" fmla="*/ 2035875 h 4983507"/>
                <a:gd name="connsiteX100" fmla="*/ 1629790 w 1966858"/>
                <a:gd name="connsiteY100" fmla="*/ 2458862 h 4983507"/>
                <a:gd name="connsiteX101" fmla="*/ 1660892 w 1966858"/>
                <a:gd name="connsiteY101" fmla="*/ 2589491 h 4983507"/>
                <a:gd name="connsiteX102" fmla="*/ 1660892 w 1966858"/>
                <a:gd name="connsiteY102" fmla="*/ 2881850 h 4983507"/>
                <a:gd name="connsiteX103" fmla="*/ 1648451 w 1966858"/>
                <a:gd name="connsiteY103" fmla="*/ 2925393 h 4983507"/>
                <a:gd name="connsiteX104" fmla="*/ 1660892 w 1966858"/>
                <a:gd name="connsiteY104" fmla="*/ 2981377 h 4983507"/>
                <a:gd name="connsiteX105" fmla="*/ 1648451 w 1966858"/>
                <a:gd name="connsiteY105" fmla="*/ 3006258 h 4983507"/>
                <a:gd name="connsiteX106" fmla="*/ 1685773 w 1966858"/>
                <a:gd name="connsiteY106" fmla="*/ 3323499 h 4983507"/>
                <a:gd name="connsiteX107" fmla="*/ 1679553 w 1966858"/>
                <a:gd name="connsiteY107" fmla="*/ 3410585 h 4983507"/>
                <a:gd name="connsiteX108" fmla="*/ 1654671 w 1966858"/>
                <a:gd name="connsiteY108" fmla="*/ 3429246 h 4983507"/>
                <a:gd name="connsiteX109" fmla="*/ 1704435 w 1966858"/>
                <a:gd name="connsiteY109" fmla="*/ 3516332 h 4983507"/>
                <a:gd name="connsiteX110" fmla="*/ 1691994 w 1966858"/>
                <a:gd name="connsiteY110" fmla="*/ 3559875 h 4983507"/>
                <a:gd name="connsiteX111" fmla="*/ 1704435 w 1966858"/>
                <a:gd name="connsiteY111" fmla="*/ 3653181 h 4983507"/>
                <a:gd name="connsiteX112" fmla="*/ 1747978 w 1966858"/>
                <a:gd name="connsiteY112" fmla="*/ 3727826 h 4983507"/>
                <a:gd name="connsiteX113" fmla="*/ 1772859 w 1966858"/>
                <a:gd name="connsiteY113" fmla="*/ 4331205 h 4983507"/>
                <a:gd name="connsiteX114" fmla="*/ 1841284 w 1966858"/>
                <a:gd name="connsiteY114" fmla="*/ 4461834 h 4983507"/>
                <a:gd name="connsiteX115" fmla="*/ 1841284 w 1966858"/>
                <a:gd name="connsiteY115" fmla="*/ 4573801 h 4983507"/>
                <a:gd name="connsiteX116" fmla="*/ 1785300 w 1966858"/>
                <a:gd name="connsiteY116" fmla="*/ 4617344 h 4983507"/>
                <a:gd name="connsiteX117" fmla="*/ 1803961 w 1966858"/>
                <a:gd name="connsiteY117" fmla="*/ 4704430 h 4983507"/>
                <a:gd name="connsiteX118" fmla="*/ 1953251 w 1966858"/>
                <a:gd name="connsiteY118" fmla="*/ 4891042 h 4983507"/>
                <a:gd name="connsiteX119" fmla="*/ 1903488 w 1966858"/>
                <a:gd name="connsiteY119" fmla="*/ 4971907 h 4983507"/>
                <a:gd name="connsiteX120" fmla="*/ 1660892 w 1966858"/>
                <a:gd name="connsiteY120" fmla="*/ 4978128 h 4983507"/>
                <a:gd name="connsiteX121" fmla="*/ 1586247 w 1966858"/>
                <a:gd name="connsiteY121" fmla="*/ 4934585 h 4983507"/>
                <a:gd name="connsiteX122" fmla="*/ 1542704 w 1966858"/>
                <a:gd name="connsiteY122" fmla="*/ 4922144 h 4983507"/>
                <a:gd name="connsiteX123" fmla="*/ 1480500 w 1966858"/>
                <a:gd name="connsiteY123" fmla="*/ 4891042 h 4983507"/>
                <a:gd name="connsiteX124" fmla="*/ 1492941 w 1966858"/>
                <a:gd name="connsiteY124" fmla="*/ 4760413 h 4983507"/>
                <a:gd name="connsiteX125" fmla="*/ 1480500 w 1966858"/>
                <a:gd name="connsiteY125" fmla="*/ 4698209 h 4983507"/>
                <a:gd name="connsiteX126" fmla="*/ 1436957 w 1966858"/>
                <a:gd name="connsiteY126" fmla="*/ 4673328 h 4983507"/>
                <a:gd name="connsiteX127" fmla="*/ 1492941 w 1966858"/>
                <a:gd name="connsiteY127" fmla="*/ 4586242 h 4983507"/>
                <a:gd name="connsiteX128" fmla="*/ 1449398 w 1966858"/>
                <a:gd name="connsiteY128" fmla="*/ 4548920 h 4983507"/>
                <a:gd name="connsiteX129" fmla="*/ 1405855 w 1966858"/>
                <a:gd name="connsiteY129" fmla="*/ 4511597 h 4983507"/>
                <a:gd name="connsiteX130" fmla="*/ 1405855 w 1966858"/>
                <a:gd name="connsiteY130" fmla="*/ 4169475 h 4983507"/>
                <a:gd name="connsiteX131" fmla="*/ 1306329 w 1966858"/>
                <a:gd name="connsiteY131" fmla="*/ 3783809 h 4983507"/>
                <a:gd name="connsiteX132" fmla="*/ 1324990 w 1966858"/>
                <a:gd name="connsiteY132" fmla="*/ 3684283 h 4983507"/>
                <a:gd name="connsiteX133" fmla="*/ 1225463 w 1966858"/>
                <a:gd name="connsiteY133" fmla="*/ 3547434 h 4983507"/>
                <a:gd name="connsiteX134" fmla="*/ 1181920 w 1966858"/>
                <a:gd name="connsiteY134" fmla="*/ 3416805 h 4983507"/>
                <a:gd name="connsiteX135" fmla="*/ 1150818 w 1966858"/>
                <a:gd name="connsiteY135" fmla="*/ 3223973 h 4983507"/>
                <a:gd name="connsiteX136" fmla="*/ 957986 w 1966858"/>
                <a:gd name="connsiteY136" fmla="*/ 2900511 h 49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966858" h="4983507">
                  <a:moveTo>
                    <a:pt x="957986" y="2900511"/>
                  </a:moveTo>
                  <a:cubicBezTo>
                    <a:pt x="910296" y="2904658"/>
                    <a:pt x="887488" y="3167989"/>
                    <a:pt x="864680" y="3248854"/>
                  </a:cubicBezTo>
                  <a:cubicBezTo>
                    <a:pt x="841872" y="3329719"/>
                    <a:pt x="828394" y="3343197"/>
                    <a:pt x="821137" y="3385703"/>
                  </a:cubicBezTo>
                  <a:cubicBezTo>
                    <a:pt x="813880" y="3428209"/>
                    <a:pt x="830468" y="3470716"/>
                    <a:pt x="821137" y="3503891"/>
                  </a:cubicBezTo>
                  <a:cubicBezTo>
                    <a:pt x="811806" y="3537066"/>
                    <a:pt x="774484" y="3559874"/>
                    <a:pt x="765153" y="3584756"/>
                  </a:cubicBezTo>
                  <a:cubicBezTo>
                    <a:pt x="755822" y="3609638"/>
                    <a:pt x="771373" y="3632446"/>
                    <a:pt x="765153" y="3653181"/>
                  </a:cubicBezTo>
                  <a:cubicBezTo>
                    <a:pt x="758933" y="3673916"/>
                    <a:pt x="731978" y="3690503"/>
                    <a:pt x="727831" y="3709164"/>
                  </a:cubicBezTo>
                  <a:cubicBezTo>
                    <a:pt x="723684" y="3727825"/>
                    <a:pt x="743381" y="3750634"/>
                    <a:pt x="740271" y="3765148"/>
                  </a:cubicBezTo>
                  <a:cubicBezTo>
                    <a:pt x="737161" y="3779662"/>
                    <a:pt x="712279" y="3783809"/>
                    <a:pt x="709169" y="3796250"/>
                  </a:cubicBezTo>
                  <a:cubicBezTo>
                    <a:pt x="706059" y="3808691"/>
                    <a:pt x="723683" y="3778626"/>
                    <a:pt x="721610" y="3839793"/>
                  </a:cubicBezTo>
                  <a:cubicBezTo>
                    <a:pt x="719537" y="3900960"/>
                    <a:pt x="697766" y="4088609"/>
                    <a:pt x="696729" y="4163254"/>
                  </a:cubicBezTo>
                  <a:cubicBezTo>
                    <a:pt x="695692" y="4237899"/>
                    <a:pt x="722647" y="4232715"/>
                    <a:pt x="715390" y="4287662"/>
                  </a:cubicBezTo>
                  <a:cubicBezTo>
                    <a:pt x="708133" y="4342609"/>
                    <a:pt x="664590" y="4440063"/>
                    <a:pt x="653186" y="4492936"/>
                  </a:cubicBezTo>
                  <a:cubicBezTo>
                    <a:pt x="641782" y="4545809"/>
                    <a:pt x="658369" y="4578985"/>
                    <a:pt x="646965" y="4604903"/>
                  </a:cubicBezTo>
                  <a:cubicBezTo>
                    <a:pt x="635561" y="4630821"/>
                    <a:pt x="588908" y="4632895"/>
                    <a:pt x="584761" y="4648446"/>
                  </a:cubicBezTo>
                  <a:cubicBezTo>
                    <a:pt x="580614" y="4663997"/>
                    <a:pt x="620010" y="4680584"/>
                    <a:pt x="622084" y="4698209"/>
                  </a:cubicBezTo>
                  <a:cubicBezTo>
                    <a:pt x="624158" y="4715834"/>
                    <a:pt x="598239" y="4724128"/>
                    <a:pt x="597202" y="4754193"/>
                  </a:cubicBezTo>
                  <a:cubicBezTo>
                    <a:pt x="596165" y="4784258"/>
                    <a:pt x="620010" y="4850609"/>
                    <a:pt x="615863" y="4878601"/>
                  </a:cubicBezTo>
                  <a:cubicBezTo>
                    <a:pt x="611716" y="4906593"/>
                    <a:pt x="597202" y="4915924"/>
                    <a:pt x="572320" y="4922144"/>
                  </a:cubicBezTo>
                  <a:cubicBezTo>
                    <a:pt x="547438" y="4928364"/>
                    <a:pt x="493528" y="4906593"/>
                    <a:pt x="466573" y="4915924"/>
                  </a:cubicBezTo>
                  <a:cubicBezTo>
                    <a:pt x="439618" y="4925255"/>
                    <a:pt x="466574" y="4967761"/>
                    <a:pt x="410590" y="4978128"/>
                  </a:cubicBezTo>
                  <a:cubicBezTo>
                    <a:pt x="354606" y="4988495"/>
                    <a:pt x="185618" y="4981238"/>
                    <a:pt x="130671" y="4978128"/>
                  </a:cubicBezTo>
                  <a:cubicBezTo>
                    <a:pt x="75724" y="4975018"/>
                    <a:pt x="87128" y="4977092"/>
                    <a:pt x="80908" y="4959467"/>
                  </a:cubicBezTo>
                  <a:cubicBezTo>
                    <a:pt x="74688" y="4941843"/>
                    <a:pt x="84018" y="4897263"/>
                    <a:pt x="93349" y="4872381"/>
                  </a:cubicBezTo>
                  <a:cubicBezTo>
                    <a:pt x="102680" y="4847499"/>
                    <a:pt x="118231" y="4824691"/>
                    <a:pt x="136892" y="4810177"/>
                  </a:cubicBezTo>
                  <a:cubicBezTo>
                    <a:pt x="155553" y="4795663"/>
                    <a:pt x="182508" y="4807066"/>
                    <a:pt x="205316" y="4785295"/>
                  </a:cubicBezTo>
                  <a:cubicBezTo>
                    <a:pt x="228124" y="4763524"/>
                    <a:pt x="260263" y="4703393"/>
                    <a:pt x="273741" y="4679548"/>
                  </a:cubicBezTo>
                  <a:cubicBezTo>
                    <a:pt x="287219" y="4655703"/>
                    <a:pt x="285145" y="4655703"/>
                    <a:pt x="286182" y="4642226"/>
                  </a:cubicBezTo>
                  <a:cubicBezTo>
                    <a:pt x="287219" y="4628749"/>
                    <a:pt x="280998" y="4610087"/>
                    <a:pt x="279961" y="4598683"/>
                  </a:cubicBezTo>
                  <a:cubicBezTo>
                    <a:pt x="278924" y="4587279"/>
                    <a:pt x="285145" y="4583132"/>
                    <a:pt x="279961" y="4573801"/>
                  </a:cubicBezTo>
                  <a:cubicBezTo>
                    <a:pt x="274777" y="4564470"/>
                    <a:pt x="250932" y="4582095"/>
                    <a:pt x="248859" y="4542699"/>
                  </a:cubicBezTo>
                  <a:cubicBezTo>
                    <a:pt x="246786" y="4503303"/>
                    <a:pt x="262336" y="4405850"/>
                    <a:pt x="267520" y="4337426"/>
                  </a:cubicBezTo>
                  <a:cubicBezTo>
                    <a:pt x="272704" y="4269002"/>
                    <a:pt x="274777" y="4223385"/>
                    <a:pt x="279961" y="4132152"/>
                  </a:cubicBezTo>
                  <a:cubicBezTo>
                    <a:pt x="285145" y="4040919"/>
                    <a:pt x="294475" y="3866748"/>
                    <a:pt x="298622" y="3790030"/>
                  </a:cubicBezTo>
                  <a:cubicBezTo>
                    <a:pt x="302769" y="3713312"/>
                    <a:pt x="300696" y="3693613"/>
                    <a:pt x="304843" y="3671842"/>
                  </a:cubicBezTo>
                  <a:cubicBezTo>
                    <a:pt x="308990" y="3650071"/>
                    <a:pt x="322467" y="3673915"/>
                    <a:pt x="323504" y="3659401"/>
                  </a:cubicBezTo>
                  <a:cubicBezTo>
                    <a:pt x="324541" y="3644887"/>
                    <a:pt x="307953" y="3604454"/>
                    <a:pt x="311063" y="3584756"/>
                  </a:cubicBezTo>
                  <a:cubicBezTo>
                    <a:pt x="314173" y="3565058"/>
                    <a:pt x="341128" y="3556764"/>
                    <a:pt x="342165" y="3541213"/>
                  </a:cubicBezTo>
                  <a:cubicBezTo>
                    <a:pt x="343202" y="3525662"/>
                    <a:pt x="315211" y="3520478"/>
                    <a:pt x="317284" y="3491450"/>
                  </a:cubicBezTo>
                  <a:cubicBezTo>
                    <a:pt x="319357" y="3462422"/>
                    <a:pt x="350459" y="3393997"/>
                    <a:pt x="354606" y="3367042"/>
                  </a:cubicBezTo>
                  <a:cubicBezTo>
                    <a:pt x="358753" y="3340087"/>
                    <a:pt x="343202" y="3382593"/>
                    <a:pt x="342165" y="3329720"/>
                  </a:cubicBezTo>
                  <a:cubicBezTo>
                    <a:pt x="341128" y="3276847"/>
                    <a:pt x="350459" y="3100601"/>
                    <a:pt x="348386" y="3049801"/>
                  </a:cubicBezTo>
                  <a:cubicBezTo>
                    <a:pt x="346313" y="2999001"/>
                    <a:pt x="330761" y="3034250"/>
                    <a:pt x="329724" y="3024920"/>
                  </a:cubicBezTo>
                  <a:cubicBezTo>
                    <a:pt x="328687" y="3015590"/>
                    <a:pt x="344238" y="3008332"/>
                    <a:pt x="342165" y="2993818"/>
                  </a:cubicBezTo>
                  <a:cubicBezTo>
                    <a:pt x="340092" y="2979304"/>
                    <a:pt x="318321" y="2954422"/>
                    <a:pt x="317284" y="2937834"/>
                  </a:cubicBezTo>
                  <a:cubicBezTo>
                    <a:pt x="316247" y="2921246"/>
                    <a:pt x="336982" y="2907768"/>
                    <a:pt x="335945" y="2894291"/>
                  </a:cubicBezTo>
                  <a:cubicBezTo>
                    <a:pt x="334908" y="2880814"/>
                    <a:pt x="315210" y="2868373"/>
                    <a:pt x="311063" y="2856969"/>
                  </a:cubicBezTo>
                  <a:cubicBezTo>
                    <a:pt x="306916" y="2845565"/>
                    <a:pt x="310026" y="2844528"/>
                    <a:pt x="311063" y="2825867"/>
                  </a:cubicBezTo>
                  <a:cubicBezTo>
                    <a:pt x="312100" y="2807206"/>
                    <a:pt x="317284" y="2781287"/>
                    <a:pt x="317284" y="2745001"/>
                  </a:cubicBezTo>
                  <a:cubicBezTo>
                    <a:pt x="317284" y="2708715"/>
                    <a:pt x="312100" y="2640291"/>
                    <a:pt x="311063" y="2608152"/>
                  </a:cubicBezTo>
                  <a:cubicBezTo>
                    <a:pt x="310026" y="2576013"/>
                    <a:pt x="320393" y="2581197"/>
                    <a:pt x="311063" y="2552169"/>
                  </a:cubicBezTo>
                  <a:cubicBezTo>
                    <a:pt x="301733" y="2523141"/>
                    <a:pt x="255080" y="2433981"/>
                    <a:pt x="255080" y="2433981"/>
                  </a:cubicBezTo>
                  <a:cubicBezTo>
                    <a:pt x="223978" y="2367630"/>
                    <a:pt x="156590" y="2225597"/>
                    <a:pt x="124451" y="2154062"/>
                  </a:cubicBezTo>
                  <a:cubicBezTo>
                    <a:pt x="92312" y="2082527"/>
                    <a:pt x="79871" y="2066977"/>
                    <a:pt x="62247" y="2004773"/>
                  </a:cubicBezTo>
                  <a:cubicBezTo>
                    <a:pt x="44623" y="1942569"/>
                    <a:pt x="24924" y="1822307"/>
                    <a:pt x="18704" y="1780838"/>
                  </a:cubicBezTo>
                  <a:cubicBezTo>
                    <a:pt x="12484" y="1739369"/>
                    <a:pt x="28034" y="1762176"/>
                    <a:pt x="24924" y="1755956"/>
                  </a:cubicBezTo>
                  <a:cubicBezTo>
                    <a:pt x="21814" y="1749736"/>
                    <a:pt x="1080" y="1750773"/>
                    <a:pt x="43" y="1743516"/>
                  </a:cubicBezTo>
                  <a:cubicBezTo>
                    <a:pt x="-994" y="1736259"/>
                    <a:pt x="16631" y="1727964"/>
                    <a:pt x="18704" y="1712413"/>
                  </a:cubicBezTo>
                  <a:cubicBezTo>
                    <a:pt x="20777" y="1696862"/>
                    <a:pt x="12484" y="1668870"/>
                    <a:pt x="12484" y="1650209"/>
                  </a:cubicBezTo>
                  <a:cubicBezTo>
                    <a:pt x="12484" y="1631548"/>
                    <a:pt x="14557" y="1618070"/>
                    <a:pt x="18704" y="1600446"/>
                  </a:cubicBezTo>
                  <a:cubicBezTo>
                    <a:pt x="22851" y="1582822"/>
                    <a:pt x="30108" y="1560013"/>
                    <a:pt x="37365" y="1544462"/>
                  </a:cubicBezTo>
                  <a:cubicBezTo>
                    <a:pt x="44622" y="1528911"/>
                    <a:pt x="60173" y="1520617"/>
                    <a:pt x="62247" y="1507140"/>
                  </a:cubicBezTo>
                  <a:cubicBezTo>
                    <a:pt x="64320" y="1493662"/>
                    <a:pt x="46696" y="1480185"/>
                    <a:pt x="49806" y="1463597"/>
                  </a:cubicBezTo>
                  <a:cubicBezTo>
                    <a:pt x="52916" y="1447009"/>
                    <a:pt x="75724" y="1428348"/>
                    <a:pt x="80908" y="1407613"/>
                  </a:cubicBezTo>
                  <a:cubicBezTo>
                    <a:pt x="86092" y="1386878"/>
                    <a:pt x="49806" y="1413834"/>
                    <a:pt x="80908" y="1339189"/>
                  </a:cubicBezTo>
                  <a:cubicBezTo>
                    <a:pt x="112010" y="1264544"/>
                    <a:pt x="204279" y="1047867"/>
                    <a:pt x="267520" y="959744"/>
                  </a:cubicBezTo>
                  <a:cubicBezTo>
                    <a:pt x="330761" y="871621"/>
                    <a:pt x="402296" y="840519"/>
                    <a:pt x="460353" y="810454"/>
                  </a:cubicBezTo>
                  <a:cubicBezTo>
                    <a:pt x="518410" y="780389"/>
                    <a:pt x="565063" y="795940"/>
                    <a:pt x="615863" y="779352"/>
                  </a:cubicBezTo>
                  <a:cubicBezTo>
                    <a:pt x="666663" y="762764"/>
                    <a:pt x="743381" y="749287"/>
                    <a:pt x="765153" y="710928"/>
                  </a:cubicBezTo>
                  <a:cubicBezTo>
                    <a:pt x="786924" y="672569"/>
                    <a:pt x="754786" y="581336"/>
                    <a:pt x="746492" y="549197"/>
                  </a:cubicBezTo>
                  <a:cubicBezTo>
                    <a:pt x="738198" y="517058"/>
                    <a:pt x="721610" y="534683"/>
                    <a:pt x="715390" y="518095"/>
                  </a:cubicBezTo>
                  <a:cubicBezTo>
                    <a:pt x="709169" y="501507"/>
                    <a:pt x="712279" y="468332"/>
                    <a:pt x="709169" y="449671"/>
                  </a:cubicBezTo>
                  <a:cubicBezTo>
                    <a:pt x="706059" y="431010"/>
                    <a:pt x="695692" y="419606"/>
                    <a:pt x="696729" y="406128"/>
                  </a:cubicBezTo>
                  <a:cubicBezTo>
                    <a:pt x="697766" y="392650"/>
                    <a:pt x="714353" y="407164"/>
                    <a:pt x="715390" y="368805"/>
                  </a:cubicBezTo>
                  <a:cubicBezTo>
                    <a:pt x="716427" y="330446"/>
                    <a:pt x="683251" y="230920"/>
                    <a:pt x="702949" y="175973"/>
                  </a:cubicBezTo>
                  <a:cubicBezTo>
                    <a:pt x="722647" y="121026"/>
                    <a:pt x="803513" y="67116"/>
                    <a:pt x="833578" y="39124"/>
                  </a:cubicBezTo>
                  <a:cubicBezTo>
                    <a:pt x="863643" y="11132"/>
                    <a:pt x="866753" y="10095"/>
                    <a:pt x="883341" y="8022"/>
                  </a:cubicBezTo>
                  <a:cubicBezTo>
                    <a:pt x="899929" y="5949"/>
                    <a:pt x="915480" y="24610"/>
                    <a:pt x="933104" y="26683"/>
                  </a:cubicBezTo>
                  <a:cubicBezTo>
                    <a:pt x="950728" y="28756"/>
                    <a:pt x="976647" y="24609"/>
                    <a:pt x="989088" y="20462"/>
                  </a:cubicBezTo>
                  <a:cubicBezTo>
                    <a:pt x="1001529" y="16315"/>
                    <a:pt x="990125" y="-6493"/>
                    <a:pt x="1007749" y="1801"/>
                  </a:cubicBezTo>
                  <a:cubicBezTo>
                    <a:pt x="1025373" y="10095"/>
                    <a:pt x="1074100" y="58822"/>
                    <a:pt x="1094835" y="70226"/>
                  </a:cubicBezTo>
                  <a:cubicBezTo>
                    <a:pt x="1115570" y="81630"/>
                    <a:pt x="1111422" y="51565"/>
                    <a:pt x="1132157" y="70226"/>
                  </a:cubicBezTo>
                  <a:cubicBezTo>
                    <a:pt x="1152892" y="88887"/>
                    <a:pt x="1205766" y="129319"/>
                    <a:pt x="1219243" y="182193"/>
                  </a:cubicBezTo>
                  <a:cubicBezTo>
                    <a:pt x="1232721" y="235066"/>
                    <a:pt x="1213022" y="348071"/>
                    <a:pt x="1213022" y="387467"/>
                  </a:cubicBezTo>
                  <a:cubicBezTo>
                    <a:pt x="1213022" y="426863"/>
                    <a:pt x="1218206" y="399908"/>
                    <a:pt x="1219243" y="418569"/>
                  </a:cubicBezTo>
                  <a:cubicBezTo>
                    <a:pt x="1220280" y="437230"/>
                    <a:pt x="1227537" y="473516"/>
                    <a:pt x="1219243" y="499434"/>
                  </a:cubicBezTo>
                  <a:cubicBezTo>
                    <a:pt x="1210949" y="525352"/>
                    <a:pt x="1180884" y="546087"/>
                    <a:pt x="1169480" y="574079"/>
                  </a:cubicBezTo>
                  <a:cubicBezTo>
                    <a:pt x="1158076" y="602071"/>
                    <a:pt x="1151855" y="642503"/>
                    <a:pt x="1150818" y="667385"/>
                  </a:cubicBezTo>
                  <a:cubicBezTo>
                    <a:pt x="1149781" y="692267"/>
                    <a:pt x="1098981" y="690193"/>
                    <a:pt x="1163259" y="723369"/>
                  </a:cubicBezTo>
                  <a:cubicBezTo>
                    <a:pt x="1227537" y="756544"/>
                    <a:pt x="1458729" y="828079"/>
                    <a:pt x="1536484" y="866438"/>
                  </a:cubicBezTo>
                  <a:cubicBezTo>
                    <a:pt x="1614239" y="904797"/>
                    <a:pt x="1587284" y="897540"/>
                    <a:pt x="1629790" y="953524"/>
                  </a:cubicBezTo>
                  <a:cubicBezTo>
                    <a:pt x="1672296" y="1009508"/>
                    <a:pt x="1744867" y="1098667"/>
                    <a:pt x="1791520" y="1202340"/>
                  </a:cubicBezTo>
                  <a:cubicBezTo>
                    <a:pt x="1838173" y="1306013"/>
                    <a:pt x="1902443" y="1548131"/>
                    <a:pt x="1909708" y="1575564"/>
                  </a:cubicBezTo>
                  <a:cubicBezTo>
                    <a:pt x="1916973" y="1602997"/>
                    <a:pt x="1928906" y="1591391"/>
                    <a:pt x="1935126" y="1595538"/>
                  </a:cubicBezTo>
                  <a:cubicBezTo>
                    <a:pt x="1941347" y="1599685"/>
                    <a:pt x="1941937" y="1594444"/>
                    <a:pt x="1947031" y="1600446"/>
                  </a:cubicBezTo>
                  <a:cubicBezTo>
                    <a:pt x="1952125" y="1606448"/>
                    <a:pt x="1966729" y="1620144"/>
                    <a:pt x="1965692" y="1631548"/>
                  </a:cubicBezTo>
                  <a:cubicBezTo>
                    <a:pt x="1964655" y="1642952"/>
                    <a:pt x="1940810" y="1655394"/>
                    <a:pt x="1940810" y="1668871"/>
                  </a:cubicBezTo>
                  <a:cubicBezTo>
                    <a:pt x="1940810" y="1682348"/>
                    <a:pt x="1963619" y="1691678"/>
                    <a:pt x="1965692" y="1712413"/>
                  </a:cubicBezTo>
                  <a:cubicBezTo>
                    <a:pt x="1967765" y="1733148"/>
                    <a:pt x="1968802" y="1739369"/>
                    <a:pt x="1953251" y="1793279"/>
                  </a:cubicBezTo>
                  <a:cubicBezTo>
                    <a:pt x="1937700" y="1847189"/>
                    <a:pt x="1926296" y="1924944"/>
                    <a:pt x="1872386" y="2035875"/>
                  </a:cubicBezTo>
                  <a:cubicBezTo>
                    <a:pt x="1818476" y="2146805"/>
                    <a:pt x="1665039" y="2366593"/>
                    <a:pt x="1629790" y="2458862"/>
                  </a:cubicBezTo>
                  <a:cubicBezTo>
                    <a:pt x="1594541" y="2551131"/>
                    <a:pt x="1655708" y="2518993"/>
                    <a:pt x="1660892" y="2589491"/>
                  </a:cubicBezTo>
                  <a:cubicBezTo>
                    <a:pt x="1666076" y="2659989"/>
                    <a:pt x="1662966" y="2825866"/>
                    <a:pt x="1660892" y="2881850"/>
                  </a:cubicBezTo>
                  <a:cubicBezTo>
                    <a:pt x="1658818" y="2937834"/>
                    <a:pt x="1648451" y="2908805"/>
                    <a:pt x="1648451" y="2925393"/>
                  </a:cubicBezTo>
                  <a:cubicBezTo>
                    <a:pt x="1648451" y="2941981"/>
                    <a:pt x="1660892" y="2967900"/>
                    <a:pt x="1660892" y="2981377"/>
                  </a:cubicBezTo>
                  <a:cubicBezTo>
                    <a:pt x="1660892" y="2994854"/>
                    <a:pt x="1644304" y="2949238"/>
                    <a:pt x="1648451" y="3006258"/>
                  </a:cubicBezTo>
                  <a:cubicBezTo>
                    <a:pt x="1652598" y="3063278"/>
                    <a:pt x="1680589" y="3256111"/>
                    <a:pt x="1685773" y="3323499"/>
                  </a:cubicBezTo>
                  <a:cubicBezTo>
                    <a:pt x="1690957" y="3390887"/>
                    <a:pt x="1684737" y="3392960"/>
                    <a:pt x="1679553" y="3410585"/>
                  </a:cubicBezTo>
                  <a:cubicBezTo>
                    <a:pt x="1674369" y="3428210"/>
                    <a:pt x="1650524" y="3411622"/>
                    <a:pt x="1654671" y="3429246"/>
                  </a:cubicBezTo>
                  <a:cubicBezTo>
                    <a:pt x="1658818" y="3446870"/>
                    <a:pt x="1698215" y="3494561"/>
                    <a:pt x="1704435" y="3516332"/>
                  </a:cubicBezTo>
                  <a:cubicBezTo>
                    <a:pt x="1710656" y="3538104"/>
                    <a:pt x="1691994" y="3537067"/>
                    <a:pt x="1691994" y="3559875"/>
                  </a:cubicBezTo>
                  <a:cubicBezTo>
                    <a:pt x="1691994" y="3582683"/>
                    <a:pt x="1695104" y="3625189"/>
                    <a:pt x="1704435" y="3653181"/>
                  </a:cubicBezTo>
                  <a:cubicBezTo>
                    <a:pt x="1713766" y="3681173"/>
                    <a:pt x="1736574" y="3614822"/>
                    <a:pt x="1747978" y="3727826"/>
                  </a:cubicBezTo>
                  <a:cubicBezTo>
                    <a:pt x="1759382" y="3840830"/>
                    <a:pt x="1757308" y="4208870"/>
                    <a:pt x="1772859" y="4331205"/>
                  </a:cubicBezTo>
                  <a:cubicBezTo>
                    <a:pt x="1788410" y="4453540"/>
                    <a:pt x="1829880" y="4421401"/>
                    <a:pt x="1841284" y="4461834"/>
                  </a:cubicBezTo>
                  <a:cubicBezTo>
                    <a:pt x="1852688" y="4502267"/>
                    <a:pt x="1850615" y="4547883"/>
                    <a:pt x="1841284" y="4573801"/>
                  </a:cubicBezTo>
                  <a:cubicBezTo>
                    <a:pt x="1831953" y="4599719"/>
                    <a:pt x="1791521" y="4595573"/>
                    <a:pt x="1785300" y="4617344"/>
                  </a:cubicBezTo>
                  <a:cubicBezTo>
                    <a:pt x="1779080" y="4639116"/>
                    <a:pt x="1775969" y="4658814"/>
                    <a:pt x="1803961" y="4704430"/>
                  </a:cubicBezTo>
                  <a:cubicBezTo>
                    <a:pt x="1831953" y="4750046"/>
                    <a:pt x="1936663" y="4846463"/>
                    <a:pt x="1953251" y="4891042"/>
                  </a:cubicBezTo>
                  <a:cubicBezTo>
                    <a:pt x="1969839" y="4935622"/>
                    <a:pt x="1952214" y="4957393"/>
                    <a:pt x="1903488" y="4971907"/>
                  </a:cubicBezTo>
                  <a:cubicBezTo>
                    <a:pt x="1854762" y="4986421"/>
                    <a:pt x="1713766" y="4984348"/>
                    <a:pt x="1660892" y="4978128"/>
                  </a:cubicBezTo>
                  <a:cubicBezTo>
                    <a:pt x="1608019" y="4971908"/>
                    <a:pt x="1605945" y="4943916"/>
                    <a:pt x="1586247" y="4934585"/>
                  </a:cubicBezTo>
                  <a:cubicBezTo>
                    <a:pt x="1566549" y="4925254"/>
                    <a:pt x="1560328" y="4929401"/>
                    <a:pt x="1542704" y="4922144"/>
                  </a:cubicBezTo>
                  <a:cubicBezTo>
                    <a:pt x="1525080" y="4914887"/>
                    <a:pt x="1488794" y="4917997"/>
                    <a:pt x="1480500" y="4891042"/>
                  </a:cubicBezTo>
                  <a:cubicBezTo>
                    <a:pt x="1472206" y="4864087"/>
                    <a:pt x="1492941" y="4792552"/>
                    <a:pt x="1492941" y="4760413"/>
                  </a:cubicBezTo>
                  <a:cubicBezTo>
                    <a:pt x="1492941" y="4728274"/>
                    <a:pt x="1489831" y="4712723"/>
                    <a:pt x="1480500" y="4698209"/>
                  </a:cubicBezTo>
                  <a:cubicBezTo>
                    <a:pt x="1471169" y="4683695"/>
                    <a:pt x="1434884" y="4691989"/>
                    <a:pt x="1436957" y="4673328"/>
                  </a:cubicBezTo>
                  <a:cubicBezTo>
                    <a:pt x="1439030" y="4654667"/>
                    <a:pt x="1490868" y="4606977"/>
                    <a:pt x="1492941" y="4586242"/>
                  </a:cubicBezTo>
                  <a:cubicBezTo>
                    <a:pt x="1495014" y="4565507"/>
                    <a:pt x="1449398" y="4548920"/>
                    <a:pt x="1449398" y="4548920"/>
                  </a:cubicBezTo>
                  <a:cubicBezTo>
                    <a:pt x="1434884" y="4536479"/>
                    <a:pt x="1413112" y="4574838"/>
                    <a:pt x="1405855" y="4511597"/>
                  </a:cubicBezTo>
                  <a:cubicBezTo>
                    <a:pt x="1398598" y="4448356"/>
                    <a:pt x="1422443" y="4290773"/>
                    <a:pt x="1405855" y="4169475"/>
                  </a:cubicBezTo>
                  <a:cubicBezTo>
                    <a:pt x="1389267" y="4048177"/>
                    <a:pt x="1319806" y="3864674"/>
                    <a:pt x="1306329" y="3783809"/>
                  </a:cubicBezTo>
                  <a:cubicBezTo>
                    <a:pt x="1292852" y="3702944"/>
                    <a:pt x="1338468" y="3723679"/>
                    <a:pt x="1324990" y="3684283"/>
                  </a:cubicBezTo>
                  <a:cubicBezTo>
                    <a:pt x="1311512" y="3644887"/>
                    <a:pt x="1249308" y="3592014"/>
                    <a:pt x="1225463" y="3547434"/>
                  </a:cubicBezTo>
                  <a:cubicBezTo>
                    <a:pt x="1201618" y="3502854"/>
                    <a:pt x="1194361" y="3470715"/>
                    <a:pt x="1181920" y="3416805"/>
                  </a:cubicBezTo>
                  <a:cubicBezTo>
                    <a:pt x="1169479" y="3362895"/>
                    <a:pt x="1182957" y="3306912"/>
                    <a:pt x="1150818" y="3223973"/>
                  </a:cubicBezTo>
                  <a:cubicBezTo>
                    <a:pt x="1118679" y="3141034"/>
                    <a:pt x="1005676" y="2896364"/>
                    <a:pt x="957986" y="2900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07552" y="2812009"/>
              <a:ext cx="432442" cy="536357"/>
            </a:xfrm>
            <a:custGeom>
              <a:avLst/>
              <a:gdLst>
                <a:gd name="connsiteX0" fmla="*/ 6762 w 432565"/>
                <a:gd name="connsiteY0" fmla="*/ 68653 h 536296"/>
                <a:gd name="connsiteX1" fmla="*/ 168493 w 432565"/>
                <a:gd name="connsiteY1" fmla="*/ 454318 h 536296"/>
                <a:gd name="connsiteX2" fmla="*/ 230697 w 432565"/>
                <a:gd name="connsiteY2" fmla="*/ 535184 h 536296"/>
                <a:gd name="connsiteX3" fmla="*/ 361326 w 432565"/>
                <a:gd name="connsiteY3" fmla="*/ 497861 h 536296"/>
                <a:gd name="connsiteX4" fmla="*/ 398648 w 432565"/>
                <a:gd name="connsiteY4" fmla="*/ 448098 h 536296"/>
                <a:gd name="connsiteX5" fmla="*/ 429750 w 432565"/>
                <a:gd name="connsiteY5" fmla="*/ 410776 h 536296"/>
                <a:gd name="connsiteX6" fmla="*/ 324003 w 432565"/>
                <a:gd name="connsiteY6" fmla="*/ 392114 h 536296"/>
                <a:gd name="connsiteX7" fmla="*/ 255579 w 432565"/>
                <a:gd name="connsiteY7" fmla="*/ 230384 h 536296"/>
                <a:gd name="connsiteX8" fmla="*/ 236917 w 432565"/>
                <a:gd name="connsiteY8" fmla="*/ 31331 h 536296"/>
                <a:gd name="connsiteX9" fmla="*/ 162273 w 432565"/>
                <a:gd name="connsiteY9" fmla="*/ 229 h 536296"/>
                <a:gd name="connsiteX10" fmla="*/ 44085 w 432565"/>
                <a:gd name="connsiteY10" fmla="*/ 18890 h 536296"/>
                <a:gd name="connsiteX11" fmla="*/ 6762 w 432565"/>
                <a:gd name="connsiteY11" fmla="*/ 68653 h 536296"/>
                <a:gd name="connsiteX0" fmla="*/ 6639 w 432442"/>
                <a:gd name="connsiteY0" fmla="*/ 68714 h 536357"/>
                <a:gd name="connsiteX1" fmla="*/ 168370 w 432442"/>
                <a:gd name="connsiteY1" fmla="*/ 454379 h 536357"/>
                <a:gd name="connsiteX2" fmla="*/ 230574 w 432442"/>
                <a:gd name="connsiteY2" fmla="*/ 535245 h 536357"/>
                <a:gd name="connsiteX3" fmla="*/ 361203 w 432442"/>
                <a:gd name="connsiteY3" fmla="*/ 497922 h 536357"/>
                <a:gd name="connsiteX4" fmla="*/ 398525 w 432442"/>
                <a:gd name="connsiteY4" fmla="*/ 448159 h 536357"/>
                <a:gd name="connsiteX5" fmla="*/ 429627 w 432442"/>
                <a:gd name="connsiteY5" fmla="*/ 410837 h 536357"/>
                <a:gd name="connsiteX6" fmla="*/ 323880 w 432442"/>
                <a:gd name="connsiteY6" fmla="*/ 392175 h 536357"/>
                <a:gd name="connsiteX7" fmla="*/ 255456 w 432442"/>
                <a:gd name="connsiteY7" fmla="*/ 230445 h 536357"/>
                <a:gd name="connsiteX8" fmla="*/ 236794 w 432442"/>
                <a:gd name="connsiteY8" fmla="*/ 31392 h 536357"/>
                <a:gd name="connsiteX9" fmla="*/ 162150 w 432442"/>
                <a:gd name="connsiteY9" fmla="*/ 290 h 536357"/>
                <a:gd name="connsiteX10" fmla="*/ 43962 w 432442"/>
                <a:gd name="connsiteY10" fmla="*/ 18951 h 536357"/>
                <a:gd name="connsiteX11" fmla="*/ 6639 w 432442"/>
                <a:gd name="connsiteY11" fmla="*/ 68714 h 536357"/>
                <a:gd name="connsiteX0" fmla="*/ 6639 w 432442"/>
                <a:gd name="connsiteY0" fmla="*/ 68714 h 536357"/>
                <a:gd name="connsiteX1" fmla="*/ 168370 w 432442"/>
                <a:gd name="connsiteY1" fmla="*/ 454379 h 536357"/>
                <a:gd name="connsiteX2" fmla="*/ 230574 w 432442"/>
                <a:gd name="connsiteY2" fmla="*/ 535245 h 536357"/>
                <a:gd name="connsiteX3" fmla="*/ 361203 w 432442"/>
                <a:gd name="connsiteY3" fmla="*/ 497922 h 536357"/>
                <a:gd name="connsiteX4" fmla="*/ 398525 w 432442"/>
                <a:gd name="connsiteY4" fmla="*/ 448159 h 536357"/>
                <a:gd name="connsiteX5" fmla="*/ 429627 w 432442"/>
                <a:gd name="connsiteY5" fmla="*/ 410837 h 536357"/>
                <a:gd name="connsiteX6" fmla="*/ 323880 w 432442"/>
                <a:gd name="connsiteY6" fmla="*/ 392175 h 536357"/>
                <a:gd name="connsiteX7" fmla="*/ 255456 w 432442"/>
                <a:gd name="connsiteY7" fmla="*/ 230445 h 536357"/>
                <a:gd name="connsiteX8" fmla="*/ 236794 w 432442"/>
                <a:gd name="connsiteY8" fmla="*/ 31392 h 536357"/>
                <a:gd name="connsiteX9" fmla="*/ 162150 w 432442"/>
                <a:gd name="connsiteY9" fmla="*/ 290 h 536357"/>
                <a:gd name="connsiteX10" fmla="*/ 43962 w 432442"/>
                <a:gd name="connsiteY10" fmla="*/ 18951 h 536357"/>
                <a:gd name="connsiteX11" fmla="*/ 6639 w 432442"/>
                <a:gd name="connsiteY11" fmla="*/ 68714 h 53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442" h="536357">
                  <a:moveTo>
                    <a:pt x="6639" y="68714"/>
                  </a:moveTo>
                  <a:cubicBezTo>
                    <a:pt x="27374" y="103962"/>
                    <a:pt x="131047" y="376624"/>
                    <a:pt x="168370" y="454379"/>
                  </a:cubicBezTo>
                  <a:cubicBezTo>
                    <a:pt x="205693" y="532134"/>
                    <a:pt x="198435" y="527988"/>
                    <a:pt x="230574" y="535245"/>
                  </a:cubicBezTo>
                  <a:cubicBezTo>
                    <a:pt x="262713" y="542502"/>
                    <a:pt x="333211" y="512436"/>
                    <a:pt x="361203" y="497922"/>
                  </a:cubicBezTo>
                  <a:cubicBezTo>
                    <a:pt x="389195" y="483408"/>
                    <a:pt x="387121" y="462673"/>
                    <a:pt x="398525" y="448159"/>
                  </a:cubicBezTo>
                  <a:cubicBezTo>
                    <a:pt x="409929" y="433645"/>
                    <a:pt x="442068" y="420168"/>
                    <a:pt x="429627" y="410837"/>
                  </a:cubicBezTo>
                  <a:cubicBezTo>
                    <a:pt x="417186" y="401506"/>
                    <a:pt x="352908" y="422240"/>
                    <a:pt x="323880" y="392175"/>
                  </a:cubicBezTo>
                  <a:cubicBezTo>
                    <a:pt x="294852" y="362110"/>
                    <a:pt x="269970" y="290575"/>
                    <a:pt x="255456" y="230445"/>
                  </a:cubicBezTo>
                  <a:cubicBezTo>
                    <a:pt x="240942" y="170315"/>
                    <a:pt x="252345" y="69751"/>
                    <a:pt x="236794" y="31392"/>
                  </a:cubicBezTo>
                  <a:cubicBezTo>
                    <a:pt x="221243" y="-6967"/>
                    <a:pt x="194289" y="2363"/>
                    <a:pt x="162150" y="290"/>
                  </a:cubicBezTo>
                  <a:cubicBezTo>
                    <a:pt x="130011" y="-1783"/>
                    <a:pt x="69880" y="7547"/>
                    <a:pt x="43962" y="18951"/>
                  </a:cubicBezTo>
                  <a:cubicBezTo>
                    <a:pt x="18044" y="30355"/>
                    <a:pt x="-14096" y="33466"/>
                    <a:pt x="6639" y="687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337287" y="2827331"/>
              <a:ext cx="455359" cy="514816"/>
            </a:xfrm>
            <a:custGeom>
              <a:avLst/>
              <a:gdLst>
                <a:gd name="connsiteX0" fmla="*/ 450494 w 459740"/>
                <a:gd name="connsiteY0" fmla="*/ 68870 h 502232"/>
                <a:gd name="connsiteX1" fmla="*/ 245221 w 459740"/>
                <a:gd name="connsiteY1" fmla="*/ 435874 h 502232"/>
                <a:gd name="connsiteX2" fmla="*/ 201678 w 459740"/>
                <a:gd name="connsiteY2" fmla="*/ 498078 h 502232"/>
                <a:gd name="connsiteX3" fmla="*/ 108372 w 459740"/>
                <a:gd name="connsiteY3" fmla="*/ 491858 h 502232"/>
                <a:gd name="connsiteX4" fmla="*/ 21286 w 459740"/>
                <a:gd name="connsiteY4" fmla="*/ 454536 h 502232"/>
                <a:gd name="connsiteX5" fmla="*/ 2625 w 459740"/>
                <a:gd name="connsiteY5" fmla="*/ 442095 h 502232"/>
                <a:gd name="connsiteX6" fmla="*/ 64829 w 459740"/>
                <a:gd name="connsiteY6" fmla="*/ 404772 h 502232"/>
                <a:gd name="connsiteX7" fmla="*/ 158135 w 459740"/>
                <a:gd name="connsiteY7" fmla="*/ 261703 h 502232"/>
                <a:gd name="connsiteX8" fmla="*/ 207898 w 459740"/>
                <a:gd name="connsiteY8" fmla="*/ 25327 h 502232"/>
                <a:gd name="connsiteX9" fmla="*/ 251441 w 459740"/>
                <a:gd name="connsiteY9" fmla="*/ 6666 h 502232"/>
                <a:gd name="connsiteX10" fmla="*/ 406951 w 459740"/>
                <a:gd name="connsiteY10" fmla="*/ 25327 h 502232"/>
                <a:gd name="connsiteX11" fmla="*/ 450494 w 459740"/>
                <a:gd name="connsiteY11" fmla="*/ 68870 h 502232"/>
                <a:gd name="connsiteX0" fmla="*/ 450494 w 459095"/>
                <a:gd name="connsiteY0" fmla="*/ 81454 h 514816"/>
                <a:gd name="connsiteX1" fmla="*/ 245221 w 459095"/>
                <a:gd name="connsiteY1" fmla="*/ 448458 h 514816"/>
                <a:gd name="connsiteX2" fmla="*/ 201678 w 459095"/>
                <a:gd name="connsiteY2" fmla="*/ 510662 h 514816"/>
                <a:gd name="connsiteX3" fmla="*/ 108372 w 459095"/>
                <a:gd name="connsiteY3" fmla="*/ 504442 h 514816"/>
                <a:gd name="connsiteX4" fmla="*/ 21286 w 459095"/>
                <a:gd name="connsiteY4" fmla="*/ 467120 h 514816"/>
                <a:gd name="connsiteX5" fmla="*/ 2625 w 459095"/>
                <a:gd name="connsiteY5" fmla="*/ 454679 h 514816"/>
                <a:gd name="connsiteX6" fmla="*/ 64829 w 459095"/>
                <a:gd name="connsiteY6" fmla="*/ 417356 h 514816"/>
                <a:gd name="connsiteX7" fmla="*/ 158135 w 459095"/>
                <a:gd name="connsiteY7" fmla="*/ 274287 h 514816"/>
                <a:gd name="connsiteX8" fmla="*/ 207898 w 459095"/>
                <a:gd name="connsiteY8" fmla="*/ 37911 h 514816"/>
                <a:gd name="connsiteX9" fmla="*/ 282543 w 459095"/>
                <a:gd name="connsiteY9" fmla="*/ 589 h 514816"/>
                <a:gd name="connsiteX10" fmla="*/ 406951 w 459095"/>
                <a:gd name="connsiteY10" fmla="*/ 37911 h 514816"/>
                <a:gd name="connsiteX11" fmla="*/ 450494 w 459095"/>
                <a:gd name="connsiteY11" fmla="*/ 81454 h 514816"/>
                <a:gd name="connsiteX0" fmla="*/ 450494 w 459095"/>
                <a:gd name="connsiteY0" fmla="*/ 81454 h 514816"/>
                <a:gd name="connsiteX1" fmla="*/ 245221 w 459095"/>
                <a:gd name="connsiteY1" fmla="*/ 448458 h 514816"/>
                <a:gd name="connsiteX2" fmla="*/ 201678 w 459095"/>
                <a:gd name="connsiteY2" fmla="*/ 510662 h 514816"/>
                <a:gd name="connsiteX3" fmla="*/ 108372 w 459095"/>
                <a:gd name="connsiteY3" fmla="*/ 504442 h 514816"/>
                <a:gd name="connsiteX4" fmla="*/ 21286 w 459095"/>
                <a:gd name="connsiteY4" fmla="*/ 467120 h 514816"/>
                <a:gd name="connsiteX5" fmla="*/ 2625 w 459095"/>
                <a:gd name="connsiteY5" fmla="*/ 454679 h 514816"/>
                <a:gd name="connsiteX6" fmla="*/ 64829 w 459095"/>
                <a:gd name="connsiteY6" fmla="*/ 417356 h 514816"/>
                <a:gd name="connsiteX7" fmla="*/ 158135 w 459095"/>
                <a:gd name="connsiteY7" fmla="*/ 274287 h 514816"/>
                <a:gd name="connsiteX8" fmla="*/ 207898 w 459095"/>
                <a:gd name="connsiteY8" fmla="*/ 37911 h 514816"/>
                <a:gd name="connsiteX9" fmla="*/ 282543 w 459095"/>
                <a:gd name="connsiteY9" fmla="*/ 589 h 514816"/>
                <a:gd name="connsiteX10" fmla="*/ 406951 w 459095"/>
                <a:gd name="connsiteY10" fmla="*/ 37911 h 514816"/>
                <a:gd name="connsiteX11" fmla="*/ 450494 w 459095"/>
                <a:gd name="connsiteY11" fmla="*/ 81454 h 514816"/>
                <a:gd name="connsiteX0" fmla="*/ 450494 w 455359"/>
                <a:gd name="connsiteY0" fmla="*/ 81454 h 514816"/>
                <a:gd name="connsiteX1" fmla="*/ 245221 w 455359"/>
                <a:gd name="connsiteY1" fmla="*/ 448458 h 514816"/>
                <a:gd name="connsiteX2" fmla="*/ 201678 w 455359"/>
                <a:gd name="connsiteY2" fmla="*/ 510662 h 514816"/>
                <a:gd name="connsiteX3" fmla="*/ 108372 w 455359"/>
                <a:gd name="connsiteY3" fmla="*/ 504442 h 514816"/>
                <a:gd name="connsiteX4" fmla="*/ 21286 w 455359"/>
                <a:gd name="connsiteY4" fmla="*/ 467120 h 514816"/>
                <a:gd name="connsiteX5" fmla="*/ 2625 w 455359"/>
                <a:gd name="connsiteY5" fmla="*/ 454679 h 514816"/>
                <a:gd name="connsiteX6" fmla="*/ 64829 w 455359"/>
                <a:gd name="connsiteY6" fmla="*/ 417356 h 514816"/>
                <a:gd name="connsiteX7" fmla="*/ 158135 w 455359"/>
                <a:gd name="connsiteY7" fmla="*/ 274287 h 514816"/>
                <a:gd name="connsiteX8" fmla="*/ 207898 w 455359"/>
                <a:gd name="connsiteY8" fmla="*/ 37911 h 514816"/>
                <a:gd name="connsiteX9" fmla="*/ 282543 w 455359"/>
                <a:gd name="connsiteY9" fmla="*/ 589 h 514816"/>
                <a:gd name="connsiteX10" fmla="*/ 382069 w 455359"/>
                <a:gd name="connsiteY10" fmla="*/ 19249 h 514816"/>
                <a:gd name="connsiteX11" fmla="*/ 450494 w 455359"/>
                <a:gd name="connsiteY11" fmla="*/ 81454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359" h="514816">
                  <a:moveTo>
                    <a:pt x="450494" y="81454"/>
                  </a:moveTo>
                  <a:cubicBezTo>
                    <a:pt x="427686" y="152989"/>
                    <a:pt x="286690" y="376923"/>
                    <a:pt x="245221" y="448458"/>
                  </a:cubicBezTo>
                  <a:cubicBezTo>
                    <a:pt x="203752" y="519993"/>
                    <a:pt x="224486" y="501331"/>
                    <a:pt x="201678" y="510662"/>
                  </a:cubicBezTo>
                  <a:cubicBezTo>
                    <a:pt x="178870" y="519993"/>
                    <a:pt x="138437" y="511699"/>
                    <a:pt x="108372" y="504442"/>
                  </a:cubicBezTo>
                  <a:cubicBezTo>
                    <a:pt x="78307" y="497185"/>
                    <a:pt x="38910" y="475414"/>
                    <a:pt x="21286" y="467120"/>
                  </a:cubicBezTo>
                  <a:cubicBezTo>
                    <a:pt x="3662" y="458826"/>
                    <a:pt x="-4632" y="462973"/>
                    <a:pt x="2625" y="454679"/>
                  </a:cubicBezTo>
                  <a:cubicBezTo>
                    <a:pt x="9882" y="446385"/>
                    <a:pt x="38911" y="447421"/>
                    <a:pt x="64829" y="417356"/>
                  </a:cubicBezTo>
                  <a:cubicBezTo>
                    <a:pt x="90747" y="387291"/>
                    <a:pt x="134290" y="337528"/>
                    <a:pt x="158135" y="274287"/>
                  </a:cubicBezTo>
                  <a:cubicBezTo>
                    <a:pt x="181980" y="211046"/>
                    <a:pt x="187163" y="83527"/>
                    <a:pt x="207898" y="37911"/>
                  </a:cubicBezTo>
                  <a:cubicBezTo>
                    <a:pt x="228633" y="-7705"/>
                    <a:pt x="249368" y="589"/>
                    <a:pt x="282543" y="589"/>
                  </a:cubicBezTo>
                  <a:cubicBezTo>
                    <a:pt x="315718" y="589"/>
                    <a:pt x="354077" y="5772"/>
                    <a:pt x="382069" y="19249"/>
                  </a:cubicBezTo>
                  <a:cubicBezTo>
                    <a:pt x="410061" y="32726"/>
                    <a:pt x="473302" y="9919"/>
                    <a:pt x="450494" y="8145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640330" y="1070626"/>
              <a:ext cx="528491" cy="719618"/>
            </a:xfrm>
            <a:custGeom>
              <a:avLst/>
              <a:gdLst>
                <a:gd name="connsiteX0" fmla="*/ 65353 w 528491"/>
                <a:gd name="connsiteY0" fmla="*/ 505377 h 719349"/>
                <a:gd name="connsiteX1" fmla="*/ 83166 w 528491"/>
                <a:gd name="connsiteY1" fmla="*/ 636006 h 719349"/>
                <a:gd name="connsiteX2" fmla="*/ 184106 w 528491"/>
                <a:gd name="connsiteY2" fmla="*/ 695383 h 719349"/>
                <a:gd name="connsiteX3" fmla="*/ 273171 w 528491"/>
                <a:gd name="connsiteY3" fmla="*/ 719133 h 719349"/>
                <a:gd name="connsiteX4" fmla="*/ 421613 w 528491"/>
                <a:gd name="connsiteY4" fmla="*/ 683507 h 719349"/>
                <a:gd name="connsiteX5" fmla="*/ 486927 w 528491"/>
                <a:gd name="connsiteY5" fmla="*/ 588505 h 719349"/>
                <a:gd name="connsiteX6" fmla="*/ 510678 w 528491"/>
                <a:gd name="connsiteY6" fmla="*/ 529128 h 719349"/>
                <a:gd name="connsiteX7" fmla="*/ 469114 w 528491"/>
                <a:gd name="connsiteY7" fmla="*/ 505377 h 719349"/>
                <a:gd name="connsiteX8" fmla="*/ 457239 w 528491"/>
                <a:gd name="connsiteY8" fmla="*/ 434126 h 719349"/>
                <a:gd name="connsiteX9" fmla="*/ 498802 w 528491"/>
                <a:gd name="connsiteY9" fmla="*/ 327248 h 719349"/>
                <a:gd name="connsiteX10" fmla="*/ 522553 w 528491"/>
                <a:gd name="connsiteY10" fmla="*/ 279746 h 719349"/>
                <a:gd name="connsiteX11" fmla="*/ 528491 w 528491"/>
                <a:gd name="connsiteY11" fmla="*/ 202557 h 719349"/>
                <a:gd name="connsiteX12" fmla="*/ 522553 w 528491"/>
                <a:gd name="connsiteY12" fmla="*/ 178806 h 719349"/>
                <a:gd name="connsiteX13" fmla="*/ 492865 w 528491"/>
                <a:gd name="connsiteY13" fmla="*/ 214432 h 719349"/>
                <a:gd name="connsiteX14" fmla="*/ 469114 w 528491"/>
                <a:gd name="connsiteY14" fmla="*/ 178806 h 719349"/>
                <a:gd name="connsiteX15" fmla="*/ 445363 w 528491"/>
                <a:gd name="connsiteY15" fmla="*/ 119429 h 719349"/>
                <a:gd name="connsiteX16" fmla="*/ 451301 w 528491"/>
                <a:gd name="connsiteY16" fmla="*/ 54115 h 719349"/>
                <a:gd name="connsiteX17" fmla="*/ 427550 w 528491"/>
                <a:gd name="connsiteY17" fmla="*/ 18489 h 719349"/>
                <a:gd name="connsiteX18" fmla="*/ 403800 w 528491"/>
                <a:gd name="connsiteY18" fmla="*/ 18489 h 719349"/>
                <a:gd name="connsiteX19" fmla="*/ 421613 w 528491"/>
                <a:gd name="connsiteY19" fmla="*/ 95679 h 719349"/>
                <a:gd name="connsiteX20" fmla="*/ 374111 w 528491"/>
                <a:gd name="connsiteY20" fmla="*/ 54115 h 719349"/>
                <a:gd name="connsiteX21" fmla="*/ 314735 w 528491"/>
                <a:gd name="connsiteY21" fmla="*/ 30364 h 719349"/>
                <a:gd name="connsiteX22" fmla="*/ 273171 w 528491"/>
                <a:gd name="connsiteY22" fmla="*/ 6614 h 719349"/>
                <a:gd name="connsiteX23" fmla="*/ 267233 w 528491"/>
                <a:gd name="connsiteY23" fmla="*/ 95679 h 719349"/>
                <a:gd name="connsiteX24" fmla="*/ 243483 w 528491"/>
                <a:gd name="connsiteY24" fmla="*/ 24427 h 719349"/>
                <a:gd name="connsiteX25" fmla="*/ 219732 w 528491"/>
                <a:gd name="connsiteY25" fmla="*/ 89741 h 719349"/>
                <a:gd name="connsiteX26" fmla="*/ 213794 w 528491"/>
                <a:gd name="connsiteY26" fmla="*/ 42240 h 719349"/>
                <a:gd name="connsiteX27" fmla="*/ 166293 w 528491"/>
                <a:gd name="connsiteY27" fmla="*/ 89741 h 719349"/>
                <a:gd name="connsiteX28" fmla="*/ 142542 w 528491"/>
                <a:gd name="connsiteY28" fmla="*/ 18489 h 719349"/>
                <a:gd name="connsiteX29" fmla="*/ 106916 w 528491"/>
                <a:gd name="connsiteY29" fmla="*/ 6614 h 719349"/>
                <a:gd name="connsiteX30" fmla="*/ 71291 w 528491"/>
                <a:gd name="connsiteY30" fmla="*/ 107554 h 719349"/>
                <a:gd name="connsiteX31" fmla="*/ 47540 w 528491"/>
                <a:gd name="connsiteY31" fmla="*/ 226307 h 719349"/>
                <a:gd name="connsiteX32" fmla="*/ 29727 w 528491"/>
                <a:gd name="connsiteY32" fmla="*/ 178806 h 719349"/>
                <a:gd name="connsiteX33" fmla="*/ 39 w 528491"/>
                <a:gd name="connsiteY33" fmla="*/ 208494 h 719349"/>
                <a:gd name="connsiteX34" fmla="*/ 23789 w 528491"/>
                <a:gd name="connsiteY34" fmla="*/ 309435 h 719349"/>
                <a:gd name="connsiteX35" fmla="*/ 41602 w 528491"/>
                <a:gd name="connsiteY35" fmla="*/ 350998 h 719349"/>
                <a:gd name="connsiteX36" fmla="*/ 71291 w 528491"/>
                <a:gd name="connsiteY36" fmla="*/ 422250 h 719349"/>
                <a:gd name="connsiteX37" fmla="*/ 65353 w 528491"/>
                <a:gd name="connsiteY37" fmla="*/ 505377 h 719349"/>
                <a:gd name="connsiteX0" fmla="*/ 65353 w 528491"/>
                <a:gd name="connsiteY0" fmla="*/ 505377 h 719365"/>
                <a:gd name="connsiteX1" fmla="*/ 5941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510678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22250 h 719365"/>
                <a:gd name="connsiteX37" fmla="*/ 65353 w 528491"/>
                <a:gd name="connsiteY37" fmla="*/ 505377 h 719365"/>
                <a:gd name="connsiteX0" fmla="*/ 83165 w 528491"/>
                <a:gd name="connsiteY0" fmla="*/ 505377 h 719365"/>
                <a:gd name="connsiteX1" fmla="*/ 5941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510678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22250 h 719365"/>
                <a:gd name="connsiteX37" fmla="*/ 83165 w 528491"/>
                <a:gd name="connsiteY37" fmla="*/ 505377 h 719365"/>
                <a:gd name="connsiteX0" fmla="*/ 83165 w 528491"/>
                <a:gd name="connsiteY0" fmla="*/ 505377 h 719365"/>
                <a:gd name="connsiteX1" fmla="*/ 5941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510678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10375 h 719365"/>
                <a:gd name="connsiteX37" fmla="*/ 83165 w 528491"/>
                <a:gd name="connsiteY37" fmla="*/ 505377 h 719365"/>
                <a:gd name="connsiteX0" fmla="*/ 83165 w 528491"/>
                <a:gd name="connsiteY0" fmla="*/ 505377 h 719365"/>
                <a:gd name="connsiteX1" fmla="*/ 8316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510678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10375 h 719365"/>
                <a:gd name="connsiteX37" fmla="*/ 83165 w 528491"/>
                <a:gd name="connsiteY37" fmla="*/ 505377 h 719365"/>
                <a:gd name="connsiteX0" fmla="*/ 83165 w 528491"/>
                <a:gd name="connsiteY0" fmla="*/ 505377 h 719365"/>
                <a:gd name="connsiteX1" fmla="*/ 8316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469114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10375 h 719365"/>
                <a:gd name="connsiteX37" fmla="*/ 83165 w 528491"/>
                <a:gd name="connsiteY37" fmla="*/ 505377 h 719365"/>
                <a:gd name="connsiteX0" fmla="*/ 85546 w 528491"/>
                <a:gd name="connsiteY0" fmla="*/ 512521 h 719365"/>
                <a:gd name="connsiteX1" fmla="*/ 8316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469114 w 528491"/>
                <a:gd name="connsiteY6" fmla="*/ 529128 h 719365"/>
                <a:gd name="connsiteX7" fmla="*/ 469114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10375 h 719365"/>
                <a:gd name="connsiteX37" fmla="*/ 85546 w 528491"/>
                <a:gd name="connsiteY37" fmla="*/ 512521 h 719365"/>
                <a:gd name="connsiteX0" fmla="*/ 85546 w 528491"/>
                <a:gd name="connsiteY0" fmla="*/ 512521 h 719365"/>
                <a:gd name="connsiteX1" fmla="*/ 83165 w 528491"/>
                <a:gd name="connsiteY1" fmla="*/ 630068 h 719365"/>
                <a:gd name="connsiteX2" fmla="*/ 184106 w 528491"/>
                <a:gd name="connsiteY2" fmla="*/ 695383 h 719365"/>
                <a:gd name="connsiteX3" fmla="*/ 273171 w 528491"/>
                <a:gd name="connsiteY3" fmla="*/ 719133 h 719365"/>
                <a:gd name="connsiteX4" fmla="*/ 421613 w 528491"/>
                <a:gd name="connsiteY4" fmla="*/ 683507 h 719365"/>
                <a:gd name="connsiteX5" fmla="*/ 486927 w 528491"/>
                <a:gd name="connsiteY5" fmla="*/ 588505 h 719365"/>
                <a:gd name="connsiteX6" fmla="*/ 469114 w 528491"/>
                <a:gd name="connsiteY6" fmla="*/ 529128 h 719365"/>
                <a:gd name="connsiteX7" fmla="*/ 459589 w 528491"/>
                <a:gd name="connsiteY7" fmla="*/ 505377 h 719365"/>
                <a:gd name="connsiteX8" fmla="*/ 457239 w 528491"/>
                <a:gd name="connsiteY8" fmla="*/ 434126 h 719365"/>
                <a:gd name="connsiteX9" fmla="*/ 498802 w 528491"/>
                <a:gd name="connsiteY9" fmla="*/ 327248 h 719365"/>
                <a:gd name="connsiteX10" fmla="*/ 522553 w 528491"/>
                <a:gd name="connsiteY10" fmla="*/ 279746 h 719365"/>
                <a:gd name="connsiteX11" fmla="*/ 528491 w 528491"/>
                <a:gd name="connsiteY11" fmla="*/ 202557 h 719365"/>
                <a:gd name="connsiteX12" fmla="*/ 522553 w 528491"/>
                <a:gd name="connsiteY12" fmla="*/ 178806 h 719365"/>
                <a:gd name="connsiteX13" fmla="*/ 492865 w 528491"/>
                <a:gd name="connsiteY13" fmla="*/ 214432 h 719365"/>
                <a:gd name="connsiteX14" fmla="*/ 469114 w 528491"/>
                <a:gd name="connsiteY14" fmla="*/ 178806 h 719365"/>
                <a:gd name="connsiteX15" fmla="*/ 445363 w 528491"/>
                <a:gd name="connsiteY15" fmla="*/ 119429 h 719365"/>
                <a:gd name="connsiteX16" fmla="*/ 451301 w 528491"/>
                <a:gd name="connsiteY16" fmla="*/ 54115 h 719365"/>
                <a:gd name="connsiteX17" fmla="*/ 427550 w 528491"/>
                <a:gd name="connsiteY17" fmla="*/ 18489 h 719365"/>
                <a:gd name="connsiteX18" fmla="*/ 403800 w 528491"/>
                <a:gd name="connsiteY18" fmla="*/ 18489 h 719365"/>
                <a:gd name="connsiteX19" fmla="*/ 421613 w 528491"/>
                <a:gd name="connsiteY19" fmla="*/ 95679 h 719365"/>
                <a:gd name="connsiteX20" fmla="*/ 374111 w 528491"/>
                <a:gd name="connsiteY20" fmla="*/ 54115 h 719365"/>
                <a:gd name="connsiteX21" fmla="*/ 314735 w 528491"/>
                <a:gd name="connsiteY21" fmla="*/ 30364 h 719365"/>
                <a:gd name="connsiteX22" fmla="*/ 273171 w 528491"/>
                <a:gd name="connsiteY22" fmla="*/ 6614 h 719365"/>
                <a:gd name="connsiteX23" fmla="*/ 267233 w 528491"/>
                <a:gd name="connsiteY23" fmla="*/ 95679 h 719365"/>
                <a:gd name="connsiteX24" fmla="*/ 243483 w 528491"/>
                <a:gd name="connsiteY24" fmla="*/ 24427 h 719365"/>
                <a:gd name="connsiteX25" fmla="*/ 219732 w 528491"/>
                <a:gd name="connsiteY25" fmla="*/ 89741 h 719365"/>
                <a:gd name="connsiteX26" fmla="*/ 213794 w 528491"/>
                <a:gd name="connsiteY26" fmla="*/ 42240 h 719365"/>
                <a:gd name="connsiteX27" fmla="*/ 166293 w 528491"/>
                <a:gd name="connsiteY27" fmla="*/ 89741 h 719365"/>
                <a:gd name="connsiteX28" fmla="*/ 142542 w 528491"/>
                <a:gd name="connsiteY28" fmla="*/ 18489 h 719365"/>
                <a:gd name="connsiteX29" fmla="*/ 106916 w 528491"/>
                <a:gd name="connsiteY29" fmla="*/ 6614 h 719365"/>
                <a:gd name="connsiteX30" fmla="*/ 71291 w 528491"/>
                <a:gd name="connsiteY30" fmla="*/ 107554 h 719365"/>
                <a:gd name="connsiteX31" fmla="*/ 47540 w 528491"/>
                <a:gd name="connsiteY31" fmla="*/ 226307 h 719365"/>
                <a:gd name="connsiteX32" fmla="*/ 29727 w 528491"/>
                <a:gd name="connsiteY32" fmla="*/ 178806 h 719365"/>
                <a:gd name="connsiteX33" fmla="*/ 39 w 528491"/>
                <a:gd name="connsiteY33" fmla="*/ 208494 h 719365"/>
                <a:gd name="connsiteX34" fmla="*/ 23789 w 528491"/>
                <a:gd name="connsiteY34" fmla="*/ 309435 h 719365"/>
                <a:gd name="connsiteX35" fmla="*/ 41602 w 528491"/>
                <a:gd name="connsiteY35" fmla="*/ 350998 h 719365"/>
                <a:gd name="connsiteX36" fmla="*/ 71291 w 528491"/>
                <a:gd name="connsiteY36" fmla="*/ 410375 h 719365"/>
                <a:gd name="connsiteX37" fmla="*/ 85546 w 528491"/>
                <a:gd name="connsiteY37" fmla="*/ 512521 h 719365"/>
                <a:gd name="connsiteX0" fmla="*/ 85546 w 528491"/>
                <a:gd name="connsiteY0" fmla="*/ 512521 h 719643"/>
                <a:gd name="connsiteX1" fmla="*/ 42683 w 528491"/>
                <a:gd name="connsiteY1" fmla="*/ 582443 h 719643"/>
                <a:gd name="connsiteX2" fmla="*/ 184106 w 528491"/>
                <a:gd name="connsiteY2" fmla="*/ 695383 h 719643"/>
                <a:gd name="connsiteX3" fmla="*/ 273171 w 528491"/>
                <a:gd name="connsiteY3" fmla="*/ 719133 h 719643"/>
                <a:gd name="connsiteX4" fmla="*/ 421613 w 528491"/>
                <a:gd name="connsiteY4" fmla="*/ 683507 h 719643"/>
                <a:gd name="connsiteX5" fmla="*/ 486927 w 528491"/>
                <a:gd name="connsiteY5" fmla="*/ 588505 h 719643"/>
                <a:gd name="connsiteX6" fmla="*/ 469114 w 528491"/>
                <a:gd name="connsiteY6" fmla="*/ 529128 h 719643"/>
                <a:gd name="connsiteX7" fmla="*/ 459589 w 528491"/>
                <a:gd name="connsiteY7" fmla="*/ 505377 h 719643"/>
                <a:gd name="connsiteX8" fmla="*/ 457239 w 528491"/>
                <a:gd name="connsiteY8" fmla="*/ 434126 h 719643"/>
                <a:gd name="connsiteX9" fmla="*/ 498802 w 528491"/>
                <a:gd name="connsiteY9" fmla="*/ 327248 h 719643"/>
                <a:gd name="connsiteX10" fmla="*/ 522553 w 528491"/>
                <a:gd name="connsiteY10" fmla="*/ 279746 h 719643"/>
                <a:gd name="connsiteX11" fmla="*/ 528491 w 528491"/>
                <a:gd name="connsiteY11" fmla="*/ 202557 h 719643"/>
                <a:gd name="connsiteX12" fmla="*/ 522553 w 528491"/>
                <a:gd name="connsiteY12" fmla="*/ 178806 h 719643"/>
                <a:gd name="connsiteX13" fmla="*/ 492865 w 528491"/>
                <a:gd name="connsiteY13" fmla="*/ 214432 h 719643"/>
                <a:gd name="connsiteX14" fmla="*/ 469114 w 528491"/>
                <a:gd name="connsiteY14" fmla="*/ 178806 h 719643"/>
                <a:gd name="connsiteX15" fmla="*/ 445363 w 528491"/>
                <a:gd name="connsiteY15" fmla="*/ 119429 h 719643"/>
                <a:gd name="connsiteX16" fmla="*/ 451301 w 528491"/>
                <a:gd name="connsiteY16" fmla="*/ 54115 h 719643"/>
                <a:gd name="connsiteX17" fmla="*/ 427550 w 528491"/>
                <a:gd name="connsiteY17" fmla="*/ 18489 h 719643"/>
                <a:gd name="connsiteX18" fmla="*/ 403800 w 528491"/>
                <a:gd name="connsiteY18" fmla="*/ 18489 h 719643"/>
                <a:gd name="connsiteX19" fmla="*/ 421613 w 528491"/>
                <a:gd name="connsiteY19" fmla="*/ 95679 h 719643"/>
                <a:gd name="connsiteX20" fmla="*/ 374111 w 528491"/>
                <a:gd name="connsiteY20" fmla="*/ 54115 h 719643"/>
                <a:gd name="connsiteX21" fmla="*/ 314735 w 528491"/>
                <a:gd name="connsiteY21" fmla="*/ 30364 h 719643"/>
                <a:gd name="connsiteX22" fmla="*/ 273171 w 528491"/>
                <a:gd name="connsiteY22" fmla="*/ 6614 h 719643"/>
                <a:gd name="connsiteX23" fmla="*/ 267233 w 528491"/>
                <a:gd name="connsiteY23" fmla="*/ 95679 h 719643"/>
                <a:gd name="connsiteX24" fmla="*/ 243483 w 528491"/>
                <a:gd name="connsiteY24" fmla="*/ 24427 h 719643"/>
                <a:gd name="connsiteX25" fmla="*/ 219732 w 528491"/>
                <a:gd name="connsiteY25" fmla="*/ 89741 h 719643"/>
                <a:gd name="connsiteX26" fmla="*/ 213794 w 528491"/>
                <a:gd name="connsiteY26" fmla="*/ 42240 h 719643"/>
                <a:gd name="connsiteX27" fmla="*/ 166293 w 528491"/>
                <a:gd name="connsiteY27" fmla="*/ 89741 h 719643"/>
                <a:gd name="connsiteX28" fmla="*/ 142542 w 528491"/>
                <a:gd name="connsiteY28" fmla="*/ 18489 h 719643"/>
                <a:gd name="connsiteX29" fmla="*/ 106916 w 528491"/>
                <a:gd name="connsiteY29" fmla="*/ 6614 h 719643"/>
                <a:gd name="connsiteX30" fmla="*/ 71291 w 528491"/>
                <a:gd name="connsiteY30" fmla="*/ 107554 h 719643"/>
                <a:gd name="connsiteX31" fmla="*/ 47540 w 528491"/>
                <a:gd name="connsiteY31" fmla="*/ 226307 h 719643"/>
                <a:gd name="connsiteX32" fmla="*/ 29727 w 528491"/>
                <a:gd name="connsiteY32" fmla="*/ 178806 h 719643"/>
                <a:gd name="connsiteX33" fmla="*/ 39 w 528491"/>
                <a:gd name="connsiteY33" fmla="*/ 208494 h 719643"/>
                <a:gd name="connsiteX34" fmla="*/ 23789 w 528491"/>
                <a:gd name="connsiteY34" fmla="*/ 309435 h 719643"/>
                <a:gd name="connsiteX35" fmla="*/ 41602 w 528491"/>
                <a:gd name="connsiteY35" fmla="*/ 350998 h 719643"/>
                <a:gd name="connsiteX36" fmla="*/ 71291 w 528491"/>
                <a:gd name="connsiteY36" fmla="*/ 410375 h 719643"/>
                <a:gd name="connsiteX37" fmla="*/ 85546 w 528491"/>
                <a:gd name="connsiteY37" fmla="*/ 512521 h 719643"/>
                <a:gd name="connsiteX0" fmla="*/ 73640 w 528491"/>
                <a:gd name="connsiteY0" fmla="*/ 495852 h 719643"/>
                <a:gd name="connsiteX1" fmla="*/ 42683 w 528491"/>
                <a:gd name="connsiteY1" fmla="*/ 582443 h 719643"/>
                <a:gd name="connsiteX2" fmla="*/ 184106 w 528491"/>
                <a:gd name="connsiteY2" fmla="*/ 695383 h 719643"/>
                <a:gd name="connsiteX3" fmla="*/ 273171 w 528491"/>
                <a:gd name="connsiteY3" fmla="*/ 719133 h 719643"/>
                <a:gd name="connsiteX4" fmla="*/ 421613 w 528491"/>
                <a:gd name="connsiteY4" fmla="*/ 683507 h 719643"/>
                <a:gd name="connsiteX5" fmla="*/ 486927 w 528491"/>
                <a:gd name="connsiteY5" fmla="*/ 588505 h 719643"/>
                <a:gd name="connsiteX6" fmla="*/ 469114 w 528491"/>
                <a:gd name="connsiteY6" fmla="*/ 529128 h 719643"/>
                <a:gd name="connsiteX7" fmla="*/ 459589 w 528491"/>
                <a:gd name="connsiteY7" fmla="*/ 505377 h 719643"/>
                <a:gd name="connsiteX8" fmla="*/ 457239 w 528491"/>
                <a:gd name="connsiteY8" fmla="*/ 434126 h 719643"/>
                <a:gd name="connsiteX9" fmla="*/ 498802 w 528491"/>
                <a:gd name="connsiteY9" fmla="*/ 327248 h 719643"/>
                <a:gd name="connsiteX10" fmla="*/ 522553 w 528491"/>
                <a:gd name="connsiteY10" fmla="*/ 279746 h 719643"/>
                <a:gd name="connsiteX11" fmla="*/ 528491 w 528491"/>
                <a:gd name="connsiteY11" fmla="*/ 202557 h 719643"/>
                <a:gd name="connsiteX12" fmla="*/ 522553 w 528491"/>
                <a:gd name="connsiteY12" fmla="*/ 178806 h 719643"/>
                <a:gd name="connsiteX13" fmla="*/ 492865 w 528491"/>
                <a:gd name="connsiteY13" fmla="*/ 214432 h 719643"/>
                <a:gd name="connsiteX14" fmla="*/ 469114 w 528491"/>
                <a:gd name="connsiteY14" fmla="*/ 178806 h 719643"/>
                <a:gd name="connsiteX15" fmla="*/ 445363 w 528491"/>
                <a:gd name="connsiteY15" fmla="*/ 119429 h 719643"/>
                <a:gd name="connsiteX16" fmla="*/ 451301 w 528491"/>
                <a:gd name="connsiteY16" fmla="*/ 54115 h 719643"/>
                <a:gd name="connsiteX17" fmla="*/ 427550 w 528491"/>
                <a:gd name="connsiteY17" fmla="*/ 18489 h 719643"/>
                <a:gd name="connsiteX18" fmla="*/ 403800 w 528491"/>
                <a:gd name="connsiteY18" fmla="*/ 18489 h 719643"/>
                <a:gd name="connsiteX19" fmla="*/ 421613 w 528491"/>
                <a:gd name="connsiteY19" fmla="*/ 95679 h 719643"/>
                <a:gd name="connsiteX20" fmla="*/ 374111 w 528491"/>
                <a:gd name="connsiteY20" fmla="*/ 54115 h 719643"/>
                <a:gd name="connsiteX21" fmla="*/ 314735 w 528491"/>
                <a:gd name="connsiteY21" fmla="*/ 30364 h 719643"/>
                <a:gd name="connsiteX22" fmla="*/ 273171 w 528491"/>
                <a:gd name="connsiteY22" fmla="*/ 6614 h 719643"/>
                <a:gd name="connsiteX23" fmla="*/ 267233 w 528491"/>
                <a:gd name="connsiteY23" fmla="*/ 95679 h 719643"/>
                <a:gd name="connsiteX24" fmla="*/ 243483 w 528491"/>
                <a:gd name="connsiteY24" fmla="*/ 24427 h 719643"/>
                <a:gd name="connsiteX25" fmla="*/ 219732 w 528491"/>
                <a:gd name="connsiteY25" fmla="*/ 89741 h 719643"/>
                <a:gd name="connsiteX26" fmla="*/ 213794 w 528491"/>
                <a:gd name="connsiteY26" fmla="*/ 42240 h 719643"/>
                <a:gd name="connsiteX27" fmla="*/ 166293 w 528491"/>
                <a:gd name="connsiteY27" fmla="*/ 89741 h 719643"/>
                <a:gd name="connsiteX28" fmla="*/ 142542 w 528491"/>
                <a:gd name="connsiteY28" fmla="*/ 18489 h 719643"/>
                <a:gd name="connsiteX29" fmla="*/ 106916 w 528491"/>
                <a:gd name="connsiteY29" fmla="*/ 6614 h 719643"/>
                <a:gd name="connsiteX30" fmla="*/ 71291 w 528491"/>
                <a:gd name="connsiteY30" fmla="*/ 107554 h 719643"/>
                <a:gd name="connsiteX31" fmla="*/ 47540 w 528491"/>
                <a:gd name="connsiteY31" fmla="*/ 226307 h 719643"/>
                <a:gd name="connsiteX32" fmla="*/ 29727 w 528491"/>
                <a:gd name="connsiteY32" fmla="*/ 178806 h 719643"/>
                <a:gd name="connsiteX33" fmla="*/ 39 w 528491"/>
                <a:gd name="connsiteY33" fmla="*/ 208494 h 719643"/>
                <a:gd name="connsiteX34" fmla="*/ 23789 w 528491"/>
                <a:gd name="connsiteY34" fmla="*/ 309435 h 719643"/>
                <a:gd name="connsiteX35" fmla="*/ 41602 w 528491"/>
                <a:gd name="connsiteY35" fmla="*/ 350998 h 719643"/>
                <a:gd name="connsiteX36" fmla="*/ 71291 w 528491"/>
                <a:gd name="connsiteY36" fmla="*/ 410375 h 719643"/>
                <a:gd name="connsiteX37" fmla="*/ 73640 w 528491"/>
                <a:gd name="connsiteY37" fmla="*/ 495852 h 719643"/>
                <a:gd name="connsiteX0" fmla="*/ 73640 w 528491"/>
                <a:gd name="connsiteY0" fmla="*/ 495852 h 719643"/>
                <a:gd name="connsiteX1" fmla="*/ 42683 w 528491"/>
                <a:gd name="connsiteY1" fmla="*/ 582443 h 719643"/>
                <a:gd name="connsiteX2" fmla="*/ 184106 w 528491"/>
                <a:gd name="connsiteY2" fmla="*/ 695383 h 719643"/>
                <a:gd name="connsiteX3" fmla="*/ 273171 w 528491"/>
                <a:gd name="connsiteY3" fmla="*/ 719133 h 719643"/>
                <a:gd name="connsiteX4" fmla="*/ 421613 w 528491"/>
                <a:gd name="connsiteY4" fmla="*/ 683507 h 719643"/>
                <a:gd name="connsiteX5" fmla="*/ 486927 w 528491"/>
                <a:gd name="connsiteY5" fmla="*/ 588505 h 719643"/>
                <a:gd name="connsiteX6" fmla="*/ 469114 w 528491"/>
                <a:gd name="connsiteY6" fmla="*/ 529128 h 719643"/>
                <a:gd name="connsiteX7" fmla="*/ 459589 w 528491"/>
                <a:gd name="connsiteY7" fmla="*/ 505377 h 719643"/>
                <a:gd name="connsiteX8" fmla="*/ 457239 w 528491"/>
                <a:gd name="connsiteY8" fmla="*/ 434126 h 719643"/>
                <a:gd name="connsiteX9" fmla="*/ 498802 w 528491"/>
                <a:gd name="connsiteY9" fmla="*/ 327248 h 719643"/>
                <a:gd name="connsiteX10" fmla="*/ 522553 w 528491"/>
                <a:gd name="connsiteY10" fmla="*/ 279746 h 719643"/>
                <a:gd name="connsiteX11" fmla="*/ 528491 w 528491"/>
                <a:gd name="connsiteY11" fmla="*/ 202557 h 719643"/>
                <a:gd name="connsiteX12" fmla="*/ 522553 w 528491"/>
                <a:gd name="connsiteY12" fmla="*/ 178806 h 719643"/>
                <a:gd name="connsiteX13" fmla="*/ 492865 w 528491"/>
                <a:gd name="connsiteY13" fmla="*/ 214432 h 719643"/>
                <a:gd name="connsiteX14" fmla="*/ 469114 w 528491"/>
                <a:gd name="connsiteY14" fmla="*/ 178806 h 719643"/>
                <a:gd name="connsiteX15" fmla="*/ 445363 w 528491"/>
                <a:gd name="connsiteY15" fmla="*/ 119429 h 719643"/>
                <a:gd name="connsiteX16" fmla="*/ 451301 w 528491"/>
                <a:gd name="connsiteY16" fmla="*/ 54115 h 719643"/>
                <a:gd name="connsiteX17" fmla="*/ 427550 w 528491"/>
                <a:gd name="connsiteY17" fmla="*/ 18489 h 719643"/>
                <a:gd name="connsiteX18" fmla="*/ 403800 w 528491"/>
                <a:gd name="connsiteY18" fmla="*/ 18489 h 719643"/>
                <a:gd name="connsiteX19" fmla="*/ 421613 w 528491"/>
                <a:gd name="connsiteY19" fmla="*/ 95679 h 719643"/>
                <a:gd name="connsiteX20" fmla="*/ 374111 w 528491"/>
                <a:gd name="connsiteY20" fmla="*/ 54115 h 719643"/>
                <a:gd name="connsiteX21" fmla="*/ 314735 w 528491"/>
                <a:gd name="connsiteY21" fmla="*/ 30364 h 719643"/>
                <a:gd name="connsiteX22" fmla="*/ 273171 w 528491"/>
                <a:gd name="connsiteY22" fmla="*/ 6614 h 719643"/>
                <a:gd name="connsiteX23" fmla="*/ 267233 w 528491"/>
                <a:gd name="connsiteY23" fmla="*/ 95679 h 719643"/>
                <a:gd name="connsiteX24" fmla="*/ 243483 w 528491"/>
                <a:gd name="connsiteY24" fmla="*/ 24427 h 719643"/>
                <a:gd name="connsiteX25" fmla="*/ 219732 w 528491"/>
                <a:gd name="connsiteY25" fmla="*/ 89741 h 719643"/>
                <a:gd name="connsiteX26" fmla="*/ 213794 w 528491"/>
                <a:gd name="connsiteY26" fmla="*/ 42240 h 719643"/>
                <a:gd name="connsiteX27" fmla="*/ 166293 w 528491"/>
                <a:gd name="connsiteY27" fmla="*/ 89741 h 719643"/>
                <a:gd name="connsiteX28" fmla="*/ 142542 w 528491"/>
                <a:gd name="connsiteY28" fmla="*/ 18489 h 719643"/>
                <a:gd name="connsiteX29" fmla="*/ 106916 w 528491"/>
                <a:gd name="connsiteY29" fmla="*/ 6614 h 719643"/>
                <a:gd name="connsiteX30" fmla="*/ 71291 w 528491"/>
                <a:gd name="connsiteY30" fmla="*/ 107554 h 719643"/>
                <a:gd name="connsiteX31" fmla="*/ 47540 w 528491"/>
                <a:gd name="connsiteY31" fmla="*/ 226307 h 719643"/>
                <a:gd name="connsiteX32" fmla="*/ 29727 w 528491"/>
                <a:gd name="connsiteY32" fmla="*/ 178806 h 719643"/>
                <a:gd name="connsiteX33" fmla="*/ 39 w 528491"/>
                <a:gd name="connsiteY33" fmla="*/ 208494 h 719643"/>
                <a:gd name="connsiteX34" fmla="*/ 23789 w 528491"/>
                <a:gd name="connsiteY34" fmla="*/ 309435 h 719643"/>
                <a:gd name="connsiteX35" fmla="*/ 41602 w 528491"/>
                <a:gd name="connsiteY35" fmla="*/ 350998 h 719643"/>
                <a:gd name="connsiteX36" fmla="*/ 71291 w 528491"/>
                <a:gd name="connsiteY36" fmla="*/ 410375 h 719643"/>
                <a:gd name="connsiteX37" fmla="*/ 73640 w 528491"/>
                <a:gd name="connsiteY37" fmla="*/ 495852 h 719643"/>
                <a:gd name="connsiteX0" fmla="*/ 73640 w 528491"/>
                <a:gd name="connsiteY0" fmla="*/ 495852 h 719618"/>
                <a:gd name="connsiteX1" fmla="*/ 68877 w 528491"/>
                <a:gd name="connsiteY1" fmla="*/ 584825 h 719618"/>
                <a:gd name="connsiteX2" fmla="*/ 184106 w 528491"/>
                <a:gd name="connsiteY2" fmla="*/ 695383 h 719618"/>
                <a:gd name="connsiteX3" fmla="*/ 273171 w 528491"/>
                <a:gd name="connsiteY3" fmla="*/ 719133 h 719618"/>
                <a:gd name="connsiteX4" fmla="*/ 421613 w 528491"/>
                <a:gd name="connsiteY4" fmla="*/ 683507 h 719618"/>
                <a:gd name="connsiteX5" fmla="*/ 486927 w 528491"/>
                <a:gd name="connsiteY5" fmla="*/ 588505 h 719618"/>
                <a:gd name="connsiteX6" fmla="*/ 469114 w 528491"/>
                <a:gd name="connsiteY6" fmla="*/ 529128 h 719618"/>
                <a:gd name="connsiteX7" fmla="*/ 459589 w 528491"/>
                <a:gd name="connsiteY7" fmla="*/ 505377 h 719618"/>
                <a:gd name="connsiteX8" fmla="*/ 457239 w 528491"/>
                <a:gd name="connsiteY8" fmla="*/ 434126 h 719618"/>
                <a:gd name="connsiteX9" fmla="*/ 498802 w 528491"/>
                <a:gd name="connsiteY9" fmla="*/ 327248 h 719618"/>
                <a:gd name="connsiteX10" fmla="*/ 522553 w 528491"/>
                <a:gd name="connsiteY10" fmla="*/ 279746 h 719618"/>
                <a:gd name="connsiteX11" fmla="*/ 528491 w 528491"/>
                <a:gd name="connsiteY11" fmla="*/ 202557 h 719618"/>
                <a:gd name="connsiteX12" fmla="*/ 522553 w 528491"/>
                <a:gd name="connsiteY12" fmla="*/ 178806 h 719618"/>
                <a:gd name="connsiteX13" fmla="*/ 492865 w 528491"/>
                <a:gd name="connsiteY13" fmla="*/ 214432 h 719618"/>
                <a:gd name="connsiteX14" fmla="*/ 469114 w 528491"/>
                <a:gd name="connsiteY14" fmla="*/ 178806 h 719618"/>
                <a:gd name="connsiteX15" fmla="*/ 445363 w 528491"/>
                <a:gd name="connsiteY15" fmla="*/ 119429 h 719618"/>
                <a:gd name="connsiteX16" fmla="*/ 451301 w 528491"/>
                <a:gd name="connsiteY16" fmla="*/ 54115 h 719618"/>
                <a:gd name="connsiteX17" fmla="*/ 427550 w 528491"/>
                <a:gd name="connsiteY17" fmla="*/ 18489 h 719618"/>
                <a:gd name="connsiteX18" fmla="*/ 403800 w 528491"/>
                <a:gd name="connsiteY18" fmla="*/ 18489 h 719618"/>
                <a:gd name="connsiteX19" fmla="*/ 421613 w 528491"/>
                <a:gd name="connsiteY19" fmla="*/ 95679 h 719618"/>
                <a:gd name="connsiteX20" fmla="*/ 374111 w 528491"/>
                <a:gd name="connsiteY20" fmla="*/ 54115 h 719618"/>
                <a:gd name="connsiteX21" fmla="*/ 314735 w 528491"/>
                <a:gd name="connsiteY21" fmla="*/ 30364 h 719618"/>
                <a:gd name="connsiteX22" fmla="*/ 273171 w 528491"/>
                <a:gd name="connsiteY22" fmla="*/ 6614 h 719618"/>
                <a:gd name="connsiteX23" fmla="*/ 267233 w 528491"/>
                <a:gd name="connsiteY23" fmla="*/ 95679 h 719618"/>
                <a:gd name="connsiteX24" fmla="*/ 243483 w 528491"/>
                <a:gd name="connsiteY24" fmla="*/ 24427 h 719618"/>
                <a:gd name="connsiteX25" fmla="*/ 219732 w 528491"/>
                <a:gd name="connsiteY25" fmla="*/ 89741 h 719618"/>
                <a:gd name="connsiteX26" fmla="*/ 213794 w 528491"/>
                <a:gd name="connsiteY26" fmla="*/ 42240 h 719618"/>
                <a:gd name="connsiteX27" fmla="*/ 166293 w 528491"/>
                <a:gd name="connsiteY27" fmla="*/ 89741 h 719618"/>
                <a:gd name="connsiteX28" fmla="*/ 142542 w 528491"/>
                <a:gd name="connsiteY28" fmla="*/ 18489 h 719618"/>
                <a:gd name="connsiteX29" fmla="*/ 106916 w 528491"/>
                <a:gd name="connsiteY29" fmla="*/ 6614 h 719618"/>
                <a:gd name="connsiteX30" fmla="*/ 71291 w 528491"/>
                <a:gd name="connsiteY30" fmla="*/ 107554 h 719618"/>
                <a:gd name="connsiteX31" fmla="*/ 47540 w 528491"/>
                <a:gd name="connsiteY31" fmla="*/ 226307 h 719618"/>
                <a:gd name="connsiteX32" fmla="*/ 29727 w 528491"/>
                <a:gd name="connsiteY32" fmla="*/ 178806 h 719618"/>
                <a:gd name="connsiteX33" fmla="*/ 39 w 528491"/>
                <a:gd name="connsiteY33" fmla="*/ 208494 h 719618"/>
                <a:gd name="connsiteX34" fmla="*/ 23789 w 528491"/>
                <a:gd name="connsiteY34" fmla="*/ 309435 h 719618"/>
                <a:gd name="connsiteX35" fmla="*/ 41602 w 528491"/>
                <a:gd name="connsiteY35" fmla="*/ 350998 h 719618"/>
                <a:gd name="connsiteX36" fmla="*/ 71291 w 528491"/>
                <a:gd name="connsiteY36" fmla="*/ 410375 h 719618"/>
                <a:gd name="connsiteX37" fmla="*/ 73640 w 528491"/>
                <a:gd name="connsiteY37" fmla="*/ 495852 h 71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28491" h="719618">
                  <a:moveTo>
                    <a:pt x="73640" y="495852"/>
                  </a:moveTo>
                  <a:cubicBezTo>
                    <a:pt x="73238" y="524927"/>
                    <a:pt x="50466" y="551570"/>
                    <a:pt x="68877" y="584825"/>
                  </a:cubicBezTo>
                  <a:cubicBezTo>
                    <a:pt x="87288" y="618080"/>
                    <a:pt x="150057" y="672998"/>
                    <a:pt x="184106" y="695383"/>
                  </a:cubicBezTo>
                  <a:cubicBezTo>
                    <a:pt x="218155" y="717768"/>
                    <a:pt x="233587" y="721112"/>
                    <a:pt x="273171" y="719133"/>
                  </a:cubicBezTo>
                  <a:cubicBezTo>
                    <a:pt x="312755" y="717154"/>
                    <a:pt x="385987" y="705278"/>
                    <a:pt x="421613" y="683507"/>
                  </a:cubicBezTo>
                  <a:cubicBezTo>
                    <a:pt x="457239" y="661736"/>
                    <a:pt x="479010" y="614235"/>
                    <a:pt x="486927" y="588505"/>
                  </a:cubicBezTo>
                  <a:cubicBezTo>
                    <a:pt x="494844" y="562775"/>
                    <a:pt x="473670" y="542983"/>
                    <a:pt x="469114" y="529128"/>
                  </a:cubicBezTo>
                  <a:cubicBezTo>
                    <a:pt x="464558" y="515273"/>
                    <a:pt x="461568" y="521211"/>
                    <a:pt x="459589" y="505377"/>
                  </a:cubicBezTo>
                  <a:cubicBezTo>
                    <a:pt x="457610" y="489543"/>
                    <a:pt x="450704" y="463814"/>
                    <a:pt x="457239" y="434126"/>
                  </a:cubicBezTo>
                  <a:cubicBezTo>
                    <a:pt x="463775" y="404438"/>
                    <a:pt x="487916" y="352978"/>
                    <a:pt x="498802" y="327248"/>
                  </a:cubicBezTo>
                  <a:cubicBezTo>
                    <a:pt x="509688" y="301518"/>
                    <a:pt x="517605" y="300528"/>
                    <a:pt x="522553" y="279746"/>
                  </a:cubicBezTo>
                  <a:cubicBezTo>
                    <a:pt x="527501" y="258964"/>
                    <a:pt x="528491" y="219380"/>
                    <a:pt x="528491" y="202557"/>
                  </a:cubicBezTo>
                  <a:cubicBezTo>
                    <a:pt x="528491" y="185734"/>
                    <a:pt x="528491" y="176827"/>
                    <a:pt x="522553" y="178806"/>
                  </a:cubicBezTo>
                  <a:cubicBezTo>
                    <a:pt x="516615" y="180785"/>
                    <a:pt x="501771" y="214432"/>
                    <a:pt x="492865" y="214432"/>
                  </a:cubicBezTo>
                  <a:cubicBezTo>
                    <a:pt x="483959" y="214432"/>
                    <a:pt x="477031" y="194640"/>
                    <a:pt x="469114" y="178806"/>
                  </a:cubicBezTo>
                  <a:cubicBezTo>
                    <a:pt x="461197" y="162972"/>
                    <a:pt x="448332" y="140211"/>
                    <a:pt x="445363" y="119429"/>
                  </a:cubicBezTo>
                  <a:cubicBezTo>
                    <a:pt x="442394" y="98647"/>
                    <a:pt x="454270" y="70938"/>
                    <a:pt x="451301" y="54115"/>
                  </a:cubicBezTo>
                  <a:cubicBezTo>
                    <a:pt x="448332" y="37292"/>
                    <a:pt x="435467" y="24427"/>
                    <a:pt x="427550" y="18489"/>
                  </a:cubicBezTo>
                  <a:cubicBezTo>
                    <a:pt x="419633" y="12551"/>
                    <a:pt x="404789" y="5624"/>
                    <a:pt x="403800" y="18489"/>
                  </a:cubicBezTo>
                  <a:cubicBezTo>
                    <a:pt x="402811" y="31354"/>
                    <a:pt x="426561" y="89741"/>
                    <a:pt x="421613" y="95679"/>
                  </a:cubicBezTo>
                  <a:cubicBezTo>
                    <a:pt x="416665" y="101617"/>
                    <a:pt x="391924" y="65001"/>
                    <a:pt x="374111" y="54115"/>
                  </a:cubicBezTo>
                  <a:cubicBezTo>
                    <a:pt x="356298" y="43229"/>
                    <a:pt x="331558" y="38281"/>
                    <a:pt x="314735" y="30364"/>
                  </a:cubicBezTo>
                  <a:cubicBezTo>
                    <a:pt x="297912" y="22447"/>
                    <a:pt x="281088" y="-4272"/>
                    <a:pt x="273171" y="6614"/>
                  </a:cubicBezTo>
                  <a:cubicBezTo>
                    <a:pt x="265254" y="17500"/>
                    <a:pt x="272181" y="92710"/>
                    <a:pt x="267233" y="95679"/>
                  </a:cubicBezTo>
                  <a:cubicBezTo>
                    <a:pt x="262285" y="98648"/>
                    <a:pt x="251400" y="25417"/>
                    <a:pt x="243483" y="24427"/>
                  </a:cubicBezTo>
                  <a:cubicBezTo>
                    <a:pt x="235566" y="23437"/>
                    <a:pt x="224680" y="86772"/>
                    <a:pt x="219732" y="89741"/>
                  </a:cubicBezTo>
                  <a:cubicBezTo>
                    <a:pt x="214784" y="92710"/>
                    <a:pt x="222700" y="42240"/>
                    <a:pt x="213794" y="42240"/>
                  </a:cubicBezTo>
                  <a:cubicBezTo>
                    <a:pt x="204888" y="42240"/>
                    <a:pt x="178168" y="93699"/>
                    <a:pt x="166293" y="89741"/>
                  </a:cubicBezTo>
                  <a:cubicBezTo>
                    <a:pt x="154418" y="85782"/>
                    <a:pt x="152438" y="32343"/>
                    <a:pt x="142542" y="18489"/>
                  </a:cubicBezTo>
                  <a:cubicBezTo>
                    <a:pt x="132646" y="4634"/>
                    <a:pt x="118791" y="-8230"/>
                    <a:pt x="106916" y="6614"/>
                  </a:cubicBezTo>
                  <a:cubicBezTo>
                    <a:pt x="95041" y="21458"/>
                    <a:pt x="81187" y="70938"/>
                    <a:pt x="71291" y="107554"/>
                  </a:cubicBezTo>
                  <a:cubicBezTo>
                    <a:pt x="61395" y="144169"/>
                    <a:pt x="54467" y="214432"/>
                    <a:pt x="47540" y="226307"/>
                  </a:cubicBezTo>
                  <a:cubicBezTo>
                    <a:pt x="40613" y="238182"/>
                    <a:pt x="37644" y="181775"/>
                    <a:pt x="29727" y="178806"/>
                  </a:cubicBezTo>
                  <a:cubicBezTo>
                    <a:pt x="21810" y="175837"/>
                    <a:pt x="1029" y="186723"/>
                    <a:pt x="39" y="208494"/>
                  </a:cubicBezTo>
                  <a:cubicBezTo>
                    <a:pt x="-951" y="230265"/>
                    <a:pt x="16862" y="285684"/>
                    <a:pt x="23789" y="309435"/>
                  </a:cubicBezTo>
                  <a:cubicBezTo>
                    <a:pt x="30716" y="333186"/>
                    <a:pt x="33685" y="332195"/>
                    <a:pt x="41602" y="350998"/>
                  </a:cubicBezTo>
                  <a:cubicBezTo>
                    <a:pt x="49519" y="369800"/>
                    <a:pt x="65951" y="386233"/>
                    <a:pt x="71291" y="410375"/>
                  </a:cubicBezTo>
                  <a:cubicBezTo>
                    <a:pt x="76631" y="434517"/>
                    <a:pt x="74042" y="466777"/>
                    <a:pt x="73640" y="4958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43996" y="2184850"/>
              <a:ext cx="132880" cy="752559"/>
            </a:xfrm>
            <a:custGeom>
              <a:avLst/>
              <a:gdLst>
                <a:gd name="connsiteX0" fmla="*/ 696 w 133519"/>
                <a:gd name="connsiteY0" fmla="*/ 752559 h 752559"/>
                <a:gd name="connsiteX1" fmla="*/ 16880 w 133519"/>
                <a:gd name="connsiteY1" fmla="*/ 542166 h 752559"/>
                <a:gd name="connsiteX2" fmla="*/ 113984 w 133519"/>
                <a:gd name="connsiteY2" fmla="*/ 428877 h 752559"/>
                <a:gd name="connsiteX3" fmla="*/ 73524 w 133519"/>
                <a:gd name="connsiteY3" fmla="*/ 299405 h 752559"/>
                <a:gd name="connsiteX4" fmla="*/ 130168 w 133519"/>
                <a:gd name="connsiteY4" fmla="*/ 226577 h 752559"/>
                <a:gd name="connsiteX5" fmla="*/ 122076 w 133519"/>
                <a:gd name="connsiteY5" fmla="*/ 0 h 752559"/>
                <a:gd name="connsiteX0" fmla="*/ 57 w 132880"/>
                <a:gd name="connsiteY0" fmla="*/ 752559 h 752559"/>
                <a:gd name="connsiteX1" fmla="*/ 40517 w 132880"/>
                <a:gd name="connsiteY1" fmla="*/ 582626 h 752559"/>
                <a:gd name="connsiteX2" fmla="*/ 113345 w 132880"/>
                <a:gd name="connsiteY2" fmla="*/ 428877 h 752559"/>
                <a:gd name="connsiteX3" fmla="*/ 72885 w 132880"/>
                <a:gd name="connsiteY3" fmla="*/ 299405 h 752559"/>
                <a:gd name="connsiteX4" fmla="*/ 129529 w 132880"/>
                <a:gd name="connsiteY4" fmla="*/ 226577 h 752559"/>
                <a:gd name="connsiteX5" fmla="*/ 121437 w 132880"/>
                <a:gd name="connsiteY5" fmla="*/ 0 h 7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80" h="752559">
                  <a:moveTo>
                    <a:pt x="57" y="752559"/>
                  </a:moveTo>
                  <a:cubicBezTo>
                    <a:pt x="-1292" y="674336"/>
                    <a:pt x="21636" y="636573"/>
                    <a:pt x="40517" y="582626"/>
                  </a:cubicBezTo>
                  <a:cubicBezTo>
                    <a:pt x="59398" y="528679"/>
                    <a:pt x="107950" y="476080"/>
                    <a:pt x="113345" y="428877"/>
                  </a:cubicBezTo>
                  <a:cubicBezTo>
                    <a:pt x="118740" y="381674"/>
                    <a:pt x="70188" y="333122"/>
                    <a:pt x="72885" y="299405"/>
                  </a:cubicBezTo>
                  <a:cubicBezTo>
                    <a:pt x="75582" y="265688"/>
                    <a:pt x="121437" y="276478"/>
                    <a:pt x="129529" y="226577"/>
                  </a:cubicBezTo>
                  <a:cubicBezTo>
                    <a:pt x="137621" y="176676"/>
                    <a:pt x="129529" y="88338"/>
                    <a:pt x="121437" y="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07061" y="2112938"/>
              <a:ext cx="139549" cy="759735"/>
            </a:xfrm>
            <a:custGeom>
              <a:avLst/>
              <a:gdLst>
                <a:gd name="connsiteX0" fmla="*/ 139549 w 139549"/>
                <a:gd name="connsiteY0" fmla="*/ 759735 h 759735"/>
                <a:gd name="connsiteX1" fmla="*/ 90996 w 139549"/>
                <a:gd name="connsiteY1" fmla="*/ 565526 h 759735"/>
                <a:gd name="connsiteX2" fmla="*/ 99089 w 139549"/>
                <a:gd name="connsiteY2" fmla="*/ 436053 h 759735"/>
                <a:gd name="connsiteX3" fmla="*/ 1984 w 139549"/>
                <a:gd name="connsiteY3" fmla="*/ 266120 h 759735"/>
                <a:gd name="connsiteX4" fmla="*/ 34352 w 139549"/>
                <a:gd name="connsiteY4" fmla="*/ 23359 h 759735"/>
                <a:gd name="connsiteX5" fmla="*/ 42444 w 139549"/>
                <a:gd name="connsiteY5" fmla="*/ 23359 h 75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49" h="759735">
                  <a:moveTo>
                    <a:pt x="139549" y="759735"/>
                  </a:moveTo>
                  <a:cubicBezTo>
                    <a:pt x="118644" y="689604"/>
                    <a:pt x="97739" y="619473"/>
                    <a:pt x="90996" y="565526"/>
                  </a:cubicBezTo>
                  <a:cubicBezTo>
                    <a:pt x="84253" y="511579"/>
                    <a:pt x="113924" y="485954"/>
                    <a:pt x="99089" y="436053"/>
                  </a:cubicBezTo>
                  <a:cubicBezTo>
                    <a:pt x="84254" y="386152"/>
                    <a:pt x="12773" y="334902"/>
                    <a:pt x="1984" y="266120"/>
                  </a:cubicBezTo>
                  <a:cubicBezTo>
                    <a:pt x="-8806" y="197338"/>
                    <a:pt x="27609" y="63819"/>
                    <a:pt x="34352" y="23359"/>
                  </a:cubicBezTo>
                  <a:cubicBezTo>
                    <a:pt x="41095" y="-17101"/>
                    <a:pt x="41769" y="3129"/>
                    <a:pt x="42444" y="23359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300000">
              <a:off x="6470313" y="2447035"/>
              <a:ext cx="84156" cy="267008"/>
            </a:xfrm>
            <a:custGeom>
              <a:avLst/>
              <a:gdLst>
                <a:gd name="connsiteX0" fmla="*/ 701 w 84156"/>
                <a:gd name="connsiteY0" fmla="*/ 2601 h 267008"/>
                <a:gd name="connsiteX1" fmla="*/ 17370 w 84156"/>
                <a:gd name="connsiteY1" fmla="*/ 57370 h 267008"/>
                <a:gd name="connsiteX2" fmla="*/ 3082 w 84156"/>
                <a:gd name="connsiteY2" fmla="*/ 93089 h 267008"/>
                <a:gd name="connsiteX3" fmla="*/ 36420 w 84156"/>
                <a:gd name="connsiteY3" fmla="*/ 119283 h 267008"/>
                <a:gd name="connsiteX4" fmla="*/ 36420 w 84156"/>
                <a:gd name="connsiteY4" fmla="*/ 195483 h 267008"/>
                <a:gd name="connsiteX5" fmla="*/ 57851 w 84156"/>
                <a:gd name="connsiteY5" fmla="*/ 266920 h 267008"/>
                <a:gd name="connsiteX6" fmla="*/ 84045 w 84156"/>
                <a:gd name="connsiteY6" fmla="*/ 209770 h 267008"/>
                <a:gd name="connsiteX7" fmla="*/ 67376 w 84156"/>
                <a:gd name="connsiteY7" fmla="*/ 188339 h 267008"/>
                <a:gd name="connsiteX8" fmla="*/ 69757 w 84156"/>
                <a:gd name="connsiteY8" fmla="*/ 169289 h 267008"/>
                <a:gd name="connsiteX9" fmla="*/ 45945 w 84156"/>
                <a:gd name="connsiteY9" fmla="*/ 147858 h 267008"/>
                <a:gd name="connsiteX10" fmla="*/ 701 w 84156"/>
                <a:gd name="connsiteY10" fmla="*/ 2601 h 26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156" h="267008">
                  <a:moveTo>
                    <a:pt x="701" y="2601"/>
                  </a:moveTo>
                  <a:cubicBezTo>
                    <a:pt x="-4062" y="-12480"/>
                    <a:pt x="16973" y="42289"/>
                    <a:pt x="17370" y="57370"/>
                  </a:cubicBezTo>
                  <a:cubicBezTo>
                    <a:pt x="17767" y="72451"/>
                    <a:pt x="-93" y="82770"/>
                    <a:pt x="3082" y="93089"/>
                  </a:cubicBezTo>
                  <a:cubicBezTo>
                    <a:pt x="6257" y="103408"/>
                    <a:pt x="30864" y="102217"/>
                    <a:pt x="36420" y="119283"/>
                  </a:cubicBezTo>
                  <a:cubicBezTo>
                    <a:pt x="41976" y="136349"/>
                    <a:pt x="32848" y="170877"/>
                    <a:pt x="36420" y="195483"/>
                  </a:cubicBezTo>
                  <a:cubicBezTo>
                    <a:pt x="39992" y="220089"/>
                    <a:pt x="49914" y="264539"/>
                    <a:pt x="57851" y="266920"/>
                  </a:cubicBezTo>
                  <a:cubicBezTo>
                    <a:pt x="65788" y="269301"/>
                    <a:pt x="82458" y="222867"/>
                    <a:pt x="84045" y="209770"/>
                  </a:cubicBezTo>
                  <a:cubicBezTo>
                    <a:pt x="85632" y="196673"/>
                    <a:pt x="69757" y="195086"/>
                    <a:pt x="67376" y="188339"/>
                  </a:cubicBezTo>
                  <a:cubicBezTo>
                    <a:pt x="64995" y="181592"/>
                    <a:pt x="73329" y="176036"/>
                    <a:pt x="69757" y="169289"/>
                  </a:cubicBezTo>
                  <a:cubicBezTo>
                    <a:pt x="66185" y="162542"/>
                    <a:pt x="55073" y="171670"/>
                    <a:pt x="45945" y="147858"/>
                  </a:cubicBezTo>
                  <a:cubicBezTo>
                    <a:pt x="36817" y="124046"/>
                    <a:pt x="5464" y="17682"/>
                    <a:pt x="701" y="2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313901" y="2580539"/>
              <a:ext cx="37305" cy="93180"/>
            </a:xfrm>
            <a:custGeom>
              <a:avLst/>
              <a:gdLst>
                <a:gd name="connsiteX0" fmla="*/ 14725 w 37305"/>
                <a:gd name="connsiteY0" fmla="*/ 93173 h 93180"/>
                <a:gd name="connsiteX1" fmla="*/ 437 w 37305"/>
                <a:gd name="connsiteY1" fmla="*/ 14592 h 93180"/>
                <a:gd name="connsiteX2" fmla="*/ 31394 w 37305"/>
                <a:gd name="connsiteY2" fmla="*/ 304 h 93180"/>
                <a:gd name="connsiteX3" fmla="*/ 36156 w 37305"/>
                <a:gd name="connsiteY3" fmla="*/ 19354 h 93180"/>
                <a:gd name="connsiteX4" fmla="*/ 14725 w 37305"/>
                <a:gd name="connsiteY4" fmla="*/ 93173 h 9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5" h="93180">
                  <a:moveTo>
                    <a:pt x="14725" y="93173"/>
                  </a:moveTo>
                  <a:cubicBezTo>
                    <a:pt x="8772" y="92379"/>
                    <a:pt x="-2341" y="30070"/>
                    <a:pt x="437" y="14592"/>
                  </a:cubicBezTo>
                  <a:cubicBezTo>
                    <a:pt x="3215" y="-886"/>
                    <a:pt x="25441" y="-490"/>
                    <a:pt x="31394" y="304"/>
                  </a:cubicBezTo>
                  <a:cubicBezTo>
                    <a:pt x="37347" y="1098"/>
                    <a:pt x="38537" y="5463"/>
                    <a:pt x="36156" y="19354"/>
                  </a:cubicBezTo>
                  <a:cubicBezTo>
                    <a:pt x="33775" y="33245"/>
                    <a:pt x="20678" y="93967"/>
                    <a:pt x="14725" y="931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435173" y="3247391"/>
              <a:ext cx="930584" cy="203505"/>
            </a:xfrm>
            <a:custGeom>
              <a:avLst/>
              <a:gdLst>
                <a:gd name="connsiteX0" fmla="*/ 0 w 946768"/>
                <a:gd name="connsiteY0" fmla="*/ 16184 h 177072"/>
                <a:gd name="connsiteX1" fmla="*/ 250853 w 946768"/>
                <a:gd name="connsiteY1" fmla="*/ 153749 h 177072"/>
                <a:gd name="connsiteX2" fmla="*/ 695915 w 946768"/>
                <a:gd name="connsiteY2" fmla="*/ 161841 h 177072"/>
                <a:gd name="connsiteX3" fmla="*/ 946768 w 946768"/>
                <a:gd name="connsiteY3" fmla="*/ 0 h 177072"/>
                <a:gd name="connsiteX0" fmla="*/ 0 w 930584"/>
                <a:gd name="connsiteY0" fmla="*/ 0 h 203505"/>
                <a:gd name="connsiteX1" fmla="*/ 234669 w 930584"/>
                <a:gd name="connsiteY1" fmla="*/ 178025 h 203505"/>
                <a:gd name="connsiteX2" fmla="*/ 679731 w 930584"/>
                <a:gd name="connsiteY2" fmla="*/ 186117 h 203505"/>
                <a:gd name="connsiteX3" fmla="*/ 930584 w 930584"/>
                <a:gd name="connsiteY3" fmla="*/ 24276 h 20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0584" h="203505">
                  <a:moveTo>
                    <a:pt x="0" y="0"/>
                  </a:moveTo>
                  <a:cubicBezTo>
                    <a:pt x="67433" y="56644"/>
                    <a:pt x="121381" y="147006"/>
                    <a:pt x="234669" y="178025"/>
                  </a:cubicBezTo>
                  <a:cubicBezTo>
                    <a:pt x="347957" y="209044"/>
                    <a:pt x="563745" y="211742"/>
                    <a:pt x="679731" y="186117"/>
                  </a:cubicBezTo>
                  <a:cubicBezTo>
                    <a:pt x="795717" y="160492"/>
                    <a:pt x="863150" y="92384"/>
                    <a:pt x="930584" y="24276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34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311138" y="2154524"/>
            <a:ext cx="729371" cy="43085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43469" y="2631004"/>
            <a:ext cx="290305" cy="47236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en-GB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41306" y="2631004"/>
            <a:ext cx="290305" cy="472364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900000">
            <a:off x="7109802" y="1727909"/>
            <a:ext cx="145153" cy="30283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en-GB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20700000">
            <a:off x="8079750" y="1719711"/>
            <a:ext cx="145153" cy="30283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34"/>
            <a:endParaRPr lang="en-GB">
              <a:solidFill>
                <a:srgbClr val="FFFFFF"/>
              </a:solidFill>
            </a:endParaRPr>
          </a:p>
        </p:txBody>
      </p:sp>
      <p:sp>
        <p:nvSpPr>
          <p:cNvPr id="38" name="Vertical Text Placeholder 19"/>
          <p:cNvSpPr txBox="1">
            <a:spLocks/>
          </p:cNvSpPr>
          <p:nvPr/>
        </p:nvSpPr>
        <p:spPr bwMode="auto">
          <a:xfrm>
            <a:off x="590762" y="1098686"/>
            <a:ext cx="3777342" cy="217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6889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9887" indent="-199887" algn="l" defTabSz="26889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7903" indent="-138016" algn="l" defTabSz="26889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26889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268896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2663" indent="-171142" algn="l" defTabSz="6846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4979" indent="-171142" algn="l" defTabSz="6846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7279" indent="-171142" algn="l" defTabSz="6846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9581" indent="-171142" algn="l" defTabSz="6846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defTabSz="268536"/>
            <a:r>
              <a:rPr lang="en-GB" dirty="0" err="1">
                <a:solidFill>
                  <a:srgbClr val="001965"/>
                </a:solidFill>
              </a:rPr>
              <a:t>Subcutaan</a:t>
            </a:r>
            <a:endParaRPr lang="it-IT" dirty="0"/>
          </a:p>
          <a:p>
            <a:pPr marL="199618" lvl="1" indent="-199618" defTabSz="268536"/>
            <a:r>
              <a:rPr lang="it-IT" dirty="0"/>
              <a:t>Neem bij het voorschrijven de functionaliteit van het daarbij horende systeem in overweging. </a:t>
            </a:r>
          </a:p>
          <a:p>
            <a:pPr marL="199618" lvl="1" indent="-199618" defTabSz="268536"/>
            <a:r>
              <a:rPr lang="it-IT" dirty="0"/>
              <a:t>De </a:t>
            </a:r>
            <a:r>
              <a:rPr lang="it-IT" dirty="0" err="1"/>
              <a:t>keuze</a:t>
            </a:r>
            <a:r>
              <a:rPr lang="it-IT" dirty="0"/>
              <a:t> </a:t>
            </a:r>
            <a:r>
              <a:rPr lang="it-IT" dirty="0" err="1"/>
              <a:t>voor</a:t>
            </a:r>
            <a:r>
              <a:rPr lang="it-IT" dirty="0"/>
              <a:t>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toedieningssysteem</a:t>
            </a:r>
            <a:r>
              <a:rPr lang="it-IT" dirty="0"/>
              <a:t> </a:t>
            </a:r>
            <a:r>
              <a:rPr lang="it-IT" dirty="0" err="1"/>
              <a:t>wordt</a:t>
            </a:r>
            <a:r>
              <a:rPr lang="it-IT" dirty="0"/>
              <a:t> </a:t>
            </a:r>
            <a:r>
              <a:rPr lang="it-IT" dirty="0" err="1"/>
              <a:t>bepaald</a:t>
            </a:r>
            <a:r>
              <a:rPr lang="it-IT" dirty="0"/>
              <a:t> door de GLP-1 </a:t>
            </a:r>
            <a:r>
              <a:rPr lang="it-IT" dirty="0" err="1"/>
              <a:t>receptoragonist</a:t>
            </a:r>
            <a:r>
              <a:rPr lang="it-IT" dirty="0"/>
              <a:t> die de </a:t>
            </a:r>
            <a:r>
              <a:rPr lang="it-IT" dirty="0" err="1"/>
              <a:t>patiënt</a:t>
            </a:r>
            <a:r>
              <a:rPr lang="it-IT" dirty="0"/>
              <a:t> </a:t>
            </a:r>
            <a:r>
              <a:rPr lang="it-IT" dirty="0" err="1"/>
              <a:t>gaat</a:t>
            </a:r>
            <a:r>
              <a:rPr lang="it-IT" dirty="0"/>
              <a:t> </a:t>
            </a:r>
            <a:r>
              <a:rPr lang="it-IT" dirty="0" err="1"/>
              <a:t>gebruiken</a:t>
            </a:r>
            <a:r>
              <a:rPr lang="it-IT" dirty="0"/>
              <a:t>. </a:t>
            </a:r>
          </a:p>
          <a:p>
            <a:pPr marL="199618" lvl="1" indent="-199618" defTabSz="268536"/>
            <a:r>
              <a:rPr lang="it-IT" dirty="0" err="1"/>
              <a:t>Daarnaast</a:t>
            </a:r>
            <a:r>
              <a:rPr lang="it-IT" dirty="0"/>
              <a:t> </a:t>
            </a:r>
            <a:r>
              <a:rPr lang="it-IT" dirty="0" err="1"/>
              <a:t>kan</a:t>
            </a:r>
            <a:r>
              <a:rPr lang="it-IT" dirty="0"/>
              <a:t> </a:t>
            </a:r>
            <a:r>
              <a:rPr lang="it-IT" dirty="0" err="1"/>
              <a:t>functioneringsgericht</a:t>
            </a:r>
            <a:r>
              <a:rPr lang="it-IT" dirty="0"/>
              <a:t> </a:t>
            </a:r>
            <a:r>
              <a:rPr lang="it-IT" dirty="0" err="1"/>
              <a:t>gekozen</a:t>
            </a:r>
            <a:r>
              <a:rPr lang="it-IT" dirty="0"/>
              <a:t> </a:t>
            </a:r>
            <a:r>
              <a:rPr lang="it-IT" dirty="0" err="1"/>
              <a:t>worden</a:t>
            </a:r>
            <a:r>
              <a:rPr lang="it-IT" dirty="0"/>
              <a:t>, </a:t>
            </a:r>
            <a:r>
              <a:rPr lang="it-IT" dirty="0" err="1"/>
              <a:t>waarbij</a:t>
            </a:r>
            <a:r>
              <a:rPr lang="it-IT" dirty="0"/>
              <a:t> </a:t>
            </a:r>
            <a:r>
              <a:rPr lang="it-IT" dirty="0" err="1"/>
              <a:t>patiënteigenschappen</a:t>
            </a:r>
            <a:r>
              <a:rPr lang="it-IT" dirty="0"/>
              <a:t>, </a:t>
            </a:r>
            <a:r>
              <a:rPr lang="it-IT" dirty="0" err="1"/>
              <a:t>beperkingen</a:t>
            </a:r>
            <a:r>
              <a:rPr lang="it-IT" dirty="0"/>
              <a:t> en </a:t>
            </a:r>
            <a:r>
              <a:rPr lang="it-IT" dirty="0" err="1"/>
              <a:t>voorkeuren</a:t>
            </a:r>
            <a:r>
              <a:rPr lang="it-IT" dirty="0"/>
              <a:t> versus </a:t>
            </a:r>
            <a:r>
              <a:rPr lang="it-IT" dirty="0" err="1"/>
              <a:t>functionaliteiten</a:t>
            </a:r>
            <a:r>
              <a:rPr lang="it-IT" dirty="0"/>
              <a:t> van de diverse </a:t>
            </a:r>
            <a:r>
              <a:rPr lang="it-IT" dirty="0" err="1"/>
              <a:t>toedieningssystemen</a:t>
            </a:r>
            <a:r>
              <a:rPr lang="it-IT" dirty="0"/>
              <a:t> </a:t>
            </a:r>
            <a:r>
              <a:rPr lang="it-IT" dirty="0" err="1"/>
              <a:t>tegen</a:t>
            </a:r>
            <a:r>
              <a:rPr lang="it-IT" dirty="0"/>
              <a:t> </a:t>
            </a:r>
            <a:r>
              <a:rPr lang="it-IT" dirty="0" err="1"/>
              <a:t>elkaar</a:t>
            </a:r>
            <a:r>
              <a:rPr lang="it-IT" dirty="0"/>
              <a:t> </a:t>
            </a:r>
            <a:r>
              <a:rPr lang="it-IT" dirty="0" err="1"/>
              <a:t>worden</a:t>
            </a:r>
            <a:r>
              <a:rPr lang="it-IT" dirty="0"/>
              <a:t> </a:t>
            </a:r>
            <a:r>
              <a:rPr lang="it-IT" dirty="0" err="1"/>
              <a:t>afgewogen</a:t>
            </a:r>
            <a:r>
              <a:rPr lang="it-IT" dirty="0"/>
              <a:t>.</a:t>
            </a:r>
          </a:p>
          <a:p>
            <a:pPr marL="199618" lvl="1" indent="-199618" defTabSz="268536"/>
            <a:r>
              <a:rPr lang="it-IT" dirty="0" err="1"/>
              <a:t>Neem</a:t>
            </a:r>
            <a:r>
              <a:rPr lang="it-IT" dirty="0"/>
              <a:t> in </a:t>
            </a:r>
            <a:r>
              <a:rPr lang="it-IT" dirty="0" err="1"/>
              <a:t>acht</a:t>
            </a:r>
            <a:r>
              <a:rPr lang="it-IT" dirty="0"/>
              <a:t> </a:t>
            </a:r>
            <a:r>
              <a:rPr lang="it-IT" dirty="0" err="1"/>
              <a:t>dat</a:t>
            </a:r>
            <a:r>
              <a:rPr lang="it-IT" dirty="0"/>
              <a:t> de </a:t>
            </a:r>
            <a:r>
              <a:rPr lang="it-IT" dirty="0" err="1"/>
              <a:t>toedieningssystemen</a:t>
            </a:r>
            <a:r>
              <a:rPr lang="it-IT" dirty="0"/>
              <a:t> </a:t>
            </a:r>
            <a:r>
              <a:rPr lang="it-IT" dirty="0" err="1"/>
              <a:t>voor</a:t>
            </a:r>
            <a:r>
              <a:rPr lang="it-IT" dirty="0"/>
              <a:t> </a:t>
            </a:r>
            <a:r>
              <a:rPr lang="it-IT" dirty="0" err="1"/>
              <a:t>strikt</a:t>
            </a:r>
            <a:r>
              <a:rPr lang="it-IT" dirty="0"/>
              <a:t> </a:t>
            </a:r>
            <a:r>
              <a:rPr lang="it-IT" dirty="0" err="1"/>
              <a:t>individueel</a:t>
            </a:r>
            <a:r>
              <a:rPr lang="it-IT" dirty="0"/>
              <a:t> </a:t>
            </a:r>
            <a:r>
              <a:rPr lang="it-IT" dirty="0" err="1"/>
              <a:t>gebruik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.</a:t>
            </a:r>
          </a:p>
        </p:txBody>
      </p:sp>
      <p:pic>
        <p:nvPicPr>
          <p:cNvPr id="42" name="Afbeelding 41">
            <a:hlinkClick r:id="" action="ppaction://noaction"/>
            <a:extLst>
              <a:ext uri="{FF2B5EF4-FFF2-40B4-BE49-F238E27FC236}">
                <a16:creationId xmlns:a16="http://schemas.microsoft.com/office/drawing/2014/main" id="{5B7A72C2-F424-4236-8237-151E49D308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0920" y="4344626"/>
            <a:ext cx="897164" cy="57374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CBD1574-D96F-4DEB-9468-02B1672B7CDA}"/>
              </a:ext>
            </a:extLst>
          </p:cNvPr>
          <p:cNvSpPr/>
          <p:nvPr/>
        </p:nvSpPr>
        <p:spPr>
          <a:xfrm>
            <a:off x="5184919" y="1711039"/>
            <a:ext cx="1129775" cy="208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defTabSz="268536" eaLnBrk="0" fontAlgn="base" hangingPunct="0">
              <a:lnSpc>
                <a:spcPct val="155000"/>
              </a:lnSpc>
              <a:spcBef>
                <a:spcPts val="450"/>
              </a:spcBef>
              <a:spcAft>
                <a:spcPts val="450"/>
              </a:spcAft>
              <a:buClr>
                <a:srgbClr val="FFFFFF"/>
              </a:buClr>
            </a:pPr>
            <a:r>
              <a:rPr lang="en-GB" sz="1200" dirty="0" err="1">
                <a:solidFill>
                  <a:srgbClr val="FFFFFF"/>
                </a:solidFill>
              </a:rPr>
              <a:t>Bovenarm</a:t>
            </a:r>
            <a:endParaRPr lang="en-GB" sz="1200" dirty="0">
              <a:solidFill>
                <a:srgbClr val="FFFFFF"/>
              </a:solidFill>
            </a:endParaRPr>
          </a:p>
          <a:p>
            <a:pPr marL="0" lvl="1" algn="r" defTabSz="268536" eaLnBrk="0" fontAlgn="base" hangingPunct="0">
              <a:lnSpc>
                <a:spcPct val="155000"/>
              </a:lnSpc>
              <a:spcBef>
                <a:spcPts val="450"/>
              </a:spcBef>
              <a:spcAft>
                <a:spcPts val="450"/>
              </a:spcAft>
              <a:buClr>
                <a:srgbClr val="FFFFFF"/>
              </a:buClr>
            </a:pPr>
            <a:r>
              <a:rPr lang="en-GB" sz="1200" dirty="0" err="1">
                <a:solidFill>
                  <a:srgbClr val="FFFFFF"/>
                </a:solidFill>
              </a:rPr>
              <a:t>Buik</a:t>
            </a:r>
            <a:endParaRPr lang="en-GB" sz="1200" dirty="0">
              <a:solidFill>
                <a:srgbClr val="FFFFFF"/>
              </a:solidFill>
            </a:endParaRPr>
          </a:p>
          <a:p>
            <a:pPr marL="0" lvl="1" algn="r" defTabSz="268536" eaLnBrk="0" fontAlgn="base" hangingPunct="0">
              <a:lnSpc>
                <a:spcPct val="155000"/>
              </a:lnSpc>
              <a:spcBef>
                <a:spcPts val="450"/>
              </a:spcBef>
              <a:spcAft>
                <a:spcPts val="450"/>
              </a:spcAft>
              <a:buClr>
                <a:srgbClr val="FFFFFF"/>
              </a:buClr>
            </a:pPr>
            <a:r>
              <a:rPr lang="en-GB" sz="1200" dirty="0" err="1">
                <a:solidFill>
                  <a:srgbClr val="FFFFFF"/>
                </a:solidFill>
              </a:rPr>
              <a:t>Bovenbeen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</a:p>
          <a:p>
            <a:pPr marL="0" lvl="1" algn="r" defTabSz="268536" eaLnBrk="0" fontAlgn="base" hangingPunct="0">
              <a:lnSpc>
                <a:spcPct val="155000"/>
              </a:lnSpc>
              <a:spcBef>
                <a:spcPts val="450"/>
              </a:spcBef>
              <a:spcAft>
                <a:spcPts val="450"/>
              </a:spcAft>
              <a:buClr>
                <a:srgbClr val="FFFFFF"/>
              </a:buClr>
            </a:pPr>
            <a:br>
              <a:rPr lang="en-GB" sz="1600" dirty="0">
                <a:solidFill>
                  <a:srgbClr val="FFFFFF"/>
                </a:solidFill>
              </a:rPr>
            </a:br>
            <a:endParaRPr lang="nl-NL" dirty="0"/>
          </a:p>
        </p:txBody>
      </p:sp>
      <p:cxnSp>
        <p:nvCxnSpPr>
          <p:cNvPr id="39" name="Verbindingslijn: gebogen 38">
            <a:extLst>
              <a:ext uri="{FF2B5EF4-FFF2-40B4-BE49-F238E27FC236}">
                <a16:creationId xmlns:a16="http://schemas.microsoft.com/office/drawing/2014/main" id="{3582C9A3-A8FA-43B6-A658-B6BE824A2E31}"/>
              </a:ext>
            </a:extLst>
          </p:cNvPr>
          <p:cNvCxnSpPr>
            <a:cxnSpLocks/>
            <a:stCxn id="55" idx="6"/>
            <a:endCxn id="4" idx="2"/>
          </p:cNvCxnSpPr>
          <p:nvPr/>
        </p:nvCxnSpPr>
        <p:spPr>
          <a:xfrm>
            <a:off x="6720835" y="2368450"/>
            <a:ext cx="590303" cy="1501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ep 83">
            <a:extLst>
              <a:ext uri="{FF2B5EF4-FFF2-40B4-BE49-F238E27FC236}">
                <a16:creationId xmlns:a16="http://schemas.microsoft.com/office/drawing/2014/main" id="{3FAEFE90-06A9-459C-907E-25FB10BB9530}"/>
              </a:ext>
            </a:extLst>
          </p:cNvPr>
          <p:cNvGrpSpPr/>
          <p:nvPr/>
        </p:nvGrpSpPr>
        <p:grpSpPr>
          <a:xfrm>
            <a:off x="6341471" y="2176254"/>
            <a:ext cx="379364" cy="384392"/>
            <a:chOff x="6409394" y="2524667"/>
            <a:chExt cx="415270" cy="420774"/>
          </a:xfrm>
        </p:grpSpPr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EDCF41EB-97F9-40B8-87F0-43A5CCFA7398}"/>
                </a:ext>
              </a:extLst>
            </p:cNvPr>
            <p:cNvSpPr/>
            <p:nvPr/>
          </p:nvSpPr>
          <p:spPr>
            <a:xfrm>
              <a:off x="6409394" y="2524667"/>
              <a:ext cx="415270" cy="42077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93C1D94-A9A2-43D6-B8E5-69C4F3DD2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63368" y="2591846"/>
              <a:ext cx="300970" cy="300970"/>
            </a:xfrm>
            <a:prstGeom prst="rect">
              <a:avLst/>
            </a:prstGeom>
          </p:spPr>
        </p:pic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19396C26-DF8B-4EC0-88AE-568288E2D262}"/>
              </a:ext>
            </a:extLst>
          </p:cNvPr>
          <p:cNvGrpSpPr/>
          <p:nvPr/>
        </p:nvGrpSpPr>
        <p:grpSpPr>
          <a:xfrm>
            <a:off x="6341471" y="2622256"/>
            <a:ext cx="379364" cy="389182"/>
            <a:chOff x="6409394" y="2112869"/>
            <a:chExt cx="415270" cy="426019"/>
          </a:xfrm>
        </p:grpSpPr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6248EA4-066F-433B-BBEB-586842D4E4C5}"/>
                </a:ext>
              </a:extLst>
            </p:cNvPr>
            <p:cNvSpPr/>
            <p:nvPr/>
          </p:nvSpPr>
          <p:spPr>
            <a:xfrm>
              <a:off x="6409394" y="2112869"/>
              <a:ext cx="415270" cy="42077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9B5664E-9179-44E1-A153-34FC314B9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61125" y="2178357"/>
              <a:ext cx="348712" cy="360531"/>
            </a:xfrm>
            <a:prstGeom prst="rect">
              <a:avLst/>
            </a:prstGeom>
          </p:spPr>
        </p:pic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E9A05D81-659D-4213-BC26-276DFB485A63}"/>
              </a:ext>
            </a:extLst>
          </p:cNvPr>
          <p:cNvGrpSpPr/>
          <p:nvPr/>
        </p:nvGrpSpPr>
        <p:grpSpPr>
          <a:xfrm>
            <a:off x="6341471" y="1724025"/>
            <a:ext cx="379364" cy="384392"/>
            <a:chOff x="6409394" y="1705834"/>
            <a:chExt cx="415270" cy="420774"/>
          </a:xfrm>
        </p:grpSpPr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70B29887-F7CA-44F3-84D4-0E0B229D07F9}"/>
                </a:ext>
              </a:extLst>
            </p:cNvPr>
            <p:cNvSpPr/>
            <p:nvPr/>
          </p:nvSpPr>
          <p:spPr>
            <a:xfrm>
              <a:off x="6409394" y="1705834"/>
              <a:ext cx="415270" cy="420774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58"/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65A1F5B-2830-402F-BC54-7453C02CE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66930" y="1729709"/>
              <a:ext cx="302170" cy="353320"/>
            </a:xfrm>
            <a:prstGeom prst="rect">
              <a:avLst/>
            </a:prstGeom>
          </p:spPr>
        </p:pic>
      </p:grpSp>
      <p:cxnSp>
        <p:nvCxnSpPr>
          <p:cNvPr id="62" name="Verbindingslijn: gebogen 61">
            <a:extLst>
              <a:ext uri="{FF2B5EF4-FFF2-40B4-BE49-F238E27FC236}">
                <a16:creationId xmlns:a16="http://schemas.microsoft.com/office/drawing/2014/main" id="{CE8A228E-3EC4-4FFF-84BF-43E9E9D041B6}"/>
              </a:ext>
            </a:extLst>
          </p:cNvPr>
          <p:cNvCxnSpPr>
            <a:cxnSpLocks/>
            <a:stCxn id="52" idx="6"/>
          </p:cNvCxnSpPr>
          <p:nvPr/>
        </p:nvCxnSpPr>
        <p:spPr>
          <a:xfrm flipV="1">
            <a:off x="6720835" y="1914525"/>
            <a:ext cx="365297" cy="1696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bogen 62">
            <a:extLst>
              <a:ext uri="{FF2B5EF4-FFF2-40B4-BE49-F238E27FC236}">
                <a16:creationId xmlns:a16="http://schemas.microsoft.com/office/drawing/2014/main" id="{8264BACE-2617-4614-AA7F-C73FC851CEFC}"/>
              </a:ext>
            </a:extLst>
          </p:cNvPr>
          <p:cNvCxnSpPr>
            <a:cxnSpLocks/>
            <a:endCxn id="41" idx="6"/>
          </p:cNvCxnSpPr>
          <p:nvPr/>
        </p:nvCxnSpPr>
        <p:spPr>
          <a:xfrm rot="10800000">
            <a:off x="6720835" y="2814453"/>
            <a:ext cx="522634" cy="1"/>
          </a:xfrm>
          <a:prstGeom prst="bentConnector3">
            <a:avLst>
              <a:gd name="adj1" fmla="val 50000"/>
            </a:avLst>
          </a:prstGeom>
          <a:ln w="25400" cap="rnd">
            <a:solidFill>
              <a:schemeClr val="tx2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788C3F-D086-45BD-A2FD-957591E17757}"/>
              </a:ext>
            </a:extLst>
          </p:cNvPr>
          <p:cNvSpPr txBox="1"/>
          <p:nvPr/>
        </p:nvSpPr>
        <p:spPr>
          <a:xfrm>
            <a:off x="199132" y="4870278"/>
            <a:ext cx="5288133" cy="391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914034">
              <a:defRPr/>
            </a:pPr>
            <a:r>
              <a:rPr lang="nl-NL" sz="750" i="1" kern="0" dirty="0">
                <a:solidFill>
                  <a:srgbClr val="AEA79F"/>
                </a:solidFill>
              </a:rPr>
              <a:t>Het toedienen van insuline met de insulinepen’ (Herziening van de versie uit 2008) EADV 2017</a:t>
            </a:r>
          </a:p>
        </p:txBody>
      </p:sp>
    </p:spTree>
    <p:extLst>
      <p:ext uri="{BB962C8B-B14F-4D97-AF65-F5344CB8AC3E}">
        <p14:creationId xmlns:p14="http://schemas.microsoft.com/office/powerpoint/2010/main" val="1413560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4" grpId="0" animBg="1"/>
      <p:bldP spid="5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nl-NL" sz="2000" dirty="0"/>
              <a:t>Pathofysiologie diabetes mellitus type 2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0A638CFF-D230-4DD3-A34B-DDD10B47D4E8}"/>
              </a:ext>
            </a:extLst>
          </p:cNvPr>
          <p:cNvGrpSpPr/>
          <p:nvPr/>
        </p:nvGrpSpPr>
        <p:grpSpPr>
          <a:xfrm>
            <a:off x="1" y="-1126"/>
            <a:ext cx="9150113" cy="5143622"/>
            <a:chOff x="0" y="-2842"/>
            <a:chExt cx="12204917" cy="6860842"/>
          </a:xfrm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8AEA087-B4D3-4FCB-9F7B-CDD2C778224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00B28ECF-3E61-4FFA-9280-80170CABC72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B2F02487-0302-42E7-AB04-8334EC6EF08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3C697658-569D-4A74-B06C-5DC12BC0C11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E47ABC68-A8AA-4E4E-AF19-06B3DDDE8DF7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7CA390A-2F1B-43E1-9C48-858EF4DCBB6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F60AADD7-002D-463F-B25F-0A314E762DC4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49"/>
            </a:p>
          </p:txBody>
        </p:sp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4146D66F-5A7C-4CB4-B12C-CC22E471D982}"/>
              </a:ext>
            </a:extLst>
          </p:cNvPr>
          <p:cNvSpPr/>
          <p:nvPr/>
        </p:nvSpPr>
        <p:spPr>
          <a:xfrm>
            <a:off x="7301618" y="3113469"/>
            <a:ext cx="1020846" cy="1020846"/>
          </a:xfrm>
          <a:prstGeom prst="ellipse">
            <a:avLst/>
          </a:prstGeom>
          <a:blipFill>
            <a:blip r:embed="rId3"/>
            <a:srcRect/>
            <a:stretch>
              <a:fillRect l="223" r="223"/>
            </a:stretch>
          </a:blip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AEE1B20-6746-4F98-BAC5-461BB8BB495A}"/>
              </a:ext>
            </a:extLst>
          </p:cNvPr>
          <p:cNvGrpSpPr/>
          <p:nvPr/>
        </p:nvGrpSpPr>
        <p:grpSpPr>
          <a:xfrm>
            <a:off x="810529" y="2101203"/>
            <a:ext cx="1020846" cy="1020846"/>
            <a:chOff x="965185" y="2911064"/>
            <a:chExt cx="1361660" cy="1361660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91039D47-A91C-46D3-99D8-676A4DCD5C0D}"/>
                </a:ext>
              </a:extLst>
            </p:cNvPr>
            <p:cNvSpPr/>
            <p:nvPr/>
          </p:nvSpPr>
          <p:spPr>
            <a:xfrm>
              <a:off x="965185" y="2911064"/>
              <a:ext cx="1361660" cy="13616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7CC5061C-FB03-488C-B9F8-C9B94941EC8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120" y="3032912"/>
              <a:ext cx="455790" cy="1154668"/>
            </a:xfrm>
            <a:prstGeom prst="roundRect">
              <a:avLst>
                <a:gd name="adj" fmla="val 0"/>
              </a:avLst>
            </a:prstGeom>
            <a:ln w="19050">
              <a:noFill/>
            </a:ln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C3518E94-3D84-45AD-A866-62878DF7488B}"/>
              </a:ext>
            </a:extLst>
          </p:cNvPr>
          <p:cNvGrpSpPr/>
          <p:nvPr/>
        </p:nvGrpSpPr>
        <p:grpSpPr>
          <a:xfrm>
            <a:off x="2540760" y="1214437"/>
            <a:ext cx="1020846" cy="1020846"/>
            <a:chOff x="3099986" y="1806047"/>
            <a:chExt cx="1361660" cy="1361660"/>
          </a:xfrm>
        </p:grpSpPr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2F502073-95EE-42A2-AE10-FF213F95F33C}"/>
                </a:ext>
              </a:extLst>
            </p:cNvPr>
            <p:cNvSpPr/>
            <p:nvPr/>
          </p:nvSpPr>
          <p:spPr>
            <a:xfrm>
              <a:off x="3099986" y="1806047"/>
              <a:ext cx="1361660" cy="13616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F6E1D7A-9143-47AA-B21C-B6EE5F068AAD}"/>
                </a:ext>
              </a:extLst>
            </p:cNvPr>
            <p:cNvGrpSpPr/>
            <p:nvPr/>
          </p:nvGrpSpPr>
          <p:grpSpPr>
            <a:xfrm>
              <a:off x="3273865" y="2086508"/>
              <a:ext cx="1018669" cy="825221"/>
              <a:chOff x="3332479" y="2135447"/>
              <a:chExt cx="926063" cy="750201"/>
            </a:xfrm>
          </p:grpSpPr>
          <p:pic>
            <p:nvPicPr>
              <p:cNvPr id="84" name="Picture 4">
                <a:extLst>
                  <a:ext uri="{FF2B5EF4-FFF2-40B4-BE49-F238E27FC236}">
                    <a16:creationId xmlns:a16="http://schemas.microsoft.com/office/drawing/2014/main" id="{0942B45B-ADA2-4150-8888-91059A27668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640" y="2135447"/>
                <a:ext cx="914399" cy="748144"/>
              </a:xfrm>
              <a:prstGeom prst="roundRect">
                <a:avLst>
                  <a:gd name="adj" fmla="val 0"/>
                </a:avLst>
              </a:prstGeom>
              <a:ln w="19050">
                <a:noFill/>
              </a:ln>
            </p:spPr>
          </p:pic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BB880AED-FF2A-47F2-AEFC-F33A9633298E}"/>
                  </a:ext>
                </a:extLst>
              </p:cNvPr>
              <p:cNvSpPr/>
              <p:nvPr/>
            </p:nvSpPr>
            <p:spPr>
              <a:xfrm>
                <a:off x="4072921" y="2324446"/>
                <a:ext cx="185621" cy="561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AB04ACEE-F6B7-46E7-B1C0-435169D754CD}"/>
                  </a:ext>
                </a:extLst>
              </p:cNvPr>
              <p:cNvSpPr/>
              <p:nvPr/>
            </p:nvSpPr>
            <p:spPr>
              <a:xfrm>
                <a:off x="3332479" y="2722880"/>
                <a:ext cx="101601" cy="914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</p:grp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A509723-9414-4154-BFC1-A8072C1F936C}"/>
              </a:ext>
            </a:extLst>
          </p:cNvPr>
          <p:cNvGrpSpPr/>
          <p:nvPr/>
        </p:nvGrpSpPr>
        <p:grpSpPr>
          <a:xfrm>
            <a:off x="4282460" y="2101203"/>
            <a:ext cx="1020846" cy="1020846"/>
            <a:chOff x="5417334" y="2911064"/>
            <a:chExt cx="1361660" cy="1361660"/>
          </a:xfrm>
        </p:grpSpPr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FC82EC34-CC70-4BA7-AC57-0B18506DDBB4}"/>
                </a:ext>
              </a:extLst>
            </p:cNvPr>
            <p:cNvSpPr/>
            <p:nvPr/>
          </p:nvSpPr>
          <p:spPr>
            <a:xfrm>
              <a:off x="5417334" y="2911064"/>
              <a:ext cx="1361660" cy="13616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403151FD-A8FD-4AC0-B8C6-7398C38B06EB}"/>
                </a:ext>
              </a:extLst>
            </p:cNvPr>
            <p:cNvGrpSpPr/>
            <p:nvPr/>
          </p:nvGrpSpPr>
          <p:grpSpPr>
            <a:xfrm>
              <a:off x="5624516" y="3286828"/>
              <a:ext cx="1037148" cy="651900"/>
              <a:chOff x="5624516" y="3286828"/>
              <a:chExt cx="1037148" cy="651900"/>
            </a:xfrm>
          </p:grpSpPr>
          <p:pic>
            <p:nvPicPr>
              <p:cNvPr id="88" name="Picture 4">
                <a:extLst>
                  <a:ext uri="{FF2B5EF4-FFF2-40B4-BE49-F238E27FC236}">
                    <a16:creationId xmlns:a16="http://schemas.microsoft.com/office/drawing/2014/main" id="{A9B03E4A-2316-422B-AC7D-942A12DB6D0B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4516" y="3286828"/>
                <a:ext cx="994664" cy="646836"/>
              </a:xfrm>
              <a:prstGeom prst="roundRect">
                <a:avLst>
                  <a:gd name="adj" fmla="val 0"/>
                </a:avLst>
              </a:prstGeom>
              <a:ln w="19050">
                <a:noFill/>
              </a:ln>
            </p:spPr>
          </p:pic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F01947EE-8EFD-42E5-A95D-E6ADA53822FA}"/>
                  </a:ext>
                </a:extLst>
              </p:cNvPr>
              <p:cNvSpPr/>
              <p:nvPr/>
            </p:nvSpPr>
            <p:spPr>
              <a:xfrm rot="19699978">
                <a:off x="6221217" y="3762552"/>
                <a:ext cx="440447" cy="1761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</p:grp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E2E6F8FF-7C35-4EBA-AEF0-73A47A164272}"/>
              </a:ext>
            </a:extLst>
          </p:cNvPr>
          <p:cNvGrpSpPr/>
          <p:nvPr/>
        </p:nvGrpSpPr>
        <p:grpSpPr>
          <a:xfrm>
            <a:off x="7263019" y="1249584"/>
            <a:ext cx="1020846" cy="1020846"/>
            <a:chOff x="10052031" y="4181314"/>
            <a:chExt cx="1361660" cy="1361660"/>
          </a:xfrm>
        </p:grpSpPr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7991C200-B6FA-42DB-B7F0-0F3B1B33EA51}"/>
                </a:ext>
              </a:extLst>
            </p:cNvPr>
            <p:cNvSpPr/>
            <p:nvPr/>
          </p:nvSpPr>
          <p:spPr>
            <a:xfrm>
              <a:off x="10052031" y="4181314"/>
              <a:ext cx="1361660" cy="136166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55CEB23A-4D08-4591-BD48-1568948B7B9F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4867" y="4567489"/>
              <a:ext cx="978370" cy="660400"/>
            </a:xfrm>
            <a:prstGeom prst="roundRect">
              <a:avLst>
                <a:gd name="adj" fmla="val 0"/>
              </a:avLst>
            </a:prstGeom>
            <a:ln w="19050">
              <a:noFill/>
            </a:ln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E270632B-381D-4147-B577-5C2B7514750C}"/>
              </a:ext>
            </a:extLst>
          </p:cNvPr>
          <p:cNvGrpSpPr/>
          <p:nvPr/>
        </p:nvGrpSpPr>
        <p:grpSpPr>
          <a:xfrm>
            <a:off x="6947913" y="1017967"/>
            <a:ext cx="1667838" cy="164957"/>
            <a:chOff x="2143867" y="4258422"/>
            <a:chExt cx="1451280" cy="220028"/>
          </a:xfrm>
        </p:grpSpPr>
        <p:sp>
          <p:nvSpPr>
            <p:cNvPr id="96" name="Tekstvak 95">
              <a:extLst>
                <a:ext uri="{FF2B5EF4-FFF2-40B4-BE49-F238E27FC236}">
                  <a16:creationId xmlns:a16="http://schemas.microsoft.com/office/drawing/2014/main" id="{29E1AA0D-F738-4EE0-B68D-09FCDA31D68E}"/>
                </a:ext>
              </a:extLst>
            </p:cNvPr>
            <p:cNvSpPr txBox="1"/>
            <p:nvPr/>
          </p:nvSpPr>
          <p:spPr>
            <a:xfrm>
              <a:off x="2163823" y="4258422"/>
              <a:ext cx="1431324" cy="220028"/>
            </a:xfrm>
            <a:prstGeom prst="rect">
              <a:avLst/>
            </a:prstGeom>
            <a:noFill/>
          </p:spPr>
          <p:txBody>
            <a:bodyPr wrap="square" lIns="80968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l-NL" sz="1200" b="1" dirty="0">
                  <a:solidFill>
                    <a:schemeClr val="accent1"/>
                  </a:solidFill>
                </a:rPr>
                <a:t>Glucose opname</a:t>
              </a:r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1AFB2532-BAA3-4B72-B8BD-7277537A40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3867" y="4267200"/>
              <a:ext cx="0" cy="193040"/>
            </a:xfrm>
            <a:prstGeom prst="straightConnector1">
              <a:avLst/>
            </a:prstGeom>
            <a:ln w="25400" cap="rnd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Rechte verbindingslijn met pijl 105">
            <a:extLst>
              <a:ext uri="{FF2B5EF4-FFF2-40B4-BE49-F238E27FC236}">
                <a16:creationId xmlns:a16="http://schemas.microsoft.com/office/drawing/2014/main" id="{CA9EF6BE-8A81-4D89-B9C5-6514DC27217F}"/>
              </a:ext>
            </a:extLst>
          </p:cNvPr>
          <p:cNvCxnSpPr>
            <a:cxnSpLocks/>
          </p:cNvCxnSpPr>
          <p:nvPr/>
        </p:nvCxnSpPr>
        <p:spPr>
          <a:xfrm flipV="1">
            <a:off x="7773442" y="2402098"/>
            <a:ext cx="0" cy="58492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met pijl 106">
            <a:extLst>
              <a:ext uri="{FF2B5EF4-FFF2-40B4-BE49-F238E27FC236}">
                <a16:creationId xmlns:a16="http://schemas.microsoft.com/office/drawing/2014/main" id="{EA6E9F60-9D6C-4D96-9FD9-96FE95E2F259}"/>
              </a:ext>
            </a:extLst>
          </p:cNvPr>
          <p:cNvCxnSpPr>
            <a:cxnSpLocks/>
          </p:cNvCxnSpPr>
          <p:nvPr/>
        </p:nvCxnSpPr>
        <p:spPr>
          <a:xfrm>
            <a:off x="7135997" y="3031632"/>
            <a:ext cx="165621" cy="16240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kstvak 130">
            <a:extLst>
              <a:ext uri="{FF2B5EF4-FFF2-40B4-BE49-F238E27FC236}">
                <a16:creationId xmlns:a16="http://schemas.microsoft.com/office/drawing/2014/main" id="{379A0269-55DD-45C0-B54D-A11186CCA25B}"/>
              </a:ext>
            </a:extLst>
          </p:cNvPr>
          <p:cNvSpPr txBox="1"/>
          <p:nvPr/>
        </p:nvSpPr>
        <p:spPr>
          <a:xfrm>
            <a:off x="2341373" y="769848"/>
            <a:ext cx="1399649" cy="3705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1200" b="1" dirty="0">
                <a:solidFill>
                  <a:schemeClr val="accent1"/>
                </a:solidFill>
              </a:rPr>
              <a:t>Onvoldoende insuline-afgifte</a:t>
            </a:r>
          </a:p>
        </p:txBody>
      </p:sp>
      <p:cxnSp>
        <p:nvCxnSpPr>
          <p:cNvPr id="133" name="Rechte verbindingslijn met pijl 132">
            <a:extLst>
              <a:ext uri="{FF2B5EF4-FFF2-40B4-BE49-F238E27FC236}">
                <a16:creationId xmlns:a16="http://schemas.microsoft.com/office/drawing/2014/main" id="{92F570B2-B079-4E01-A0A2-EDCB7BA83E61}"/>
              </a:ext>
            </a:extLst>
          </p:cNvPr>
          <p:cNvCxnSpPr>
            <a:cxnSpLocks/>
          </p:cNvCxnSpPr>
          <p:nvPr/>
        </p:nvCxnSpPr>
        <p:spPr>
          <a:xfrm>
            <a:off x="823243" y="3623892"/>
            <a:ext cx="6297332" cy="20819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echte verbindingslijn met pijl 155">
            <a:extLst>
              <a:ext uri="{FF2B5EF4-FFF2-40B4-BE49-F238E27FC236}">
                <a16:creationId xmlns:a16="http://schemas.microsoft.com/office/drawing/2014/main" id="{6D9D01E6-87B6-46D4-BF34-F47988D5FF3E}"/>
              </a:ext>
            </a:extLst>
          </p:cNvPr>
          <p:cNvCxnSpPr>
            <a:cxnSpLocks/>
          </p:cNvCxnSpPr>
          <p:nvPr/>
        </p:nvCxnSpPr>
        <p:spPr>
          <a:xfrm flipH="1">
            <a:off x="1861899" y="2051955"/>
            <a:ext cx="651242" cy="29525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ep 96">
            <a:extLst>
              <a:ext uri="{FF2B5EF4-FFF2-40B4-BE49-F238E27FC236}">
                <a16:creationId xmlns:a16="http://schemas.microsoft.com/office/drawing/2014/main" id="{1D870090-BAF4-4701-9F02-09F733D4EE3D}"/>
              </a:ext>
            </a:extLst>
          </p:cNvPr>
          <p:cNvGrpSpPr/>
          <p:nvPr/>
        </p:nvGrpSpPr>
        <p:grpSpPr>
          <a:xfrm>
            <a:off x="823243" y="1501400"/>
            <a:ext cx="2467472" cy="192409"/>
            <a:chOff x="2143867" y="4284913"/>
            <a:chExt cx="2440628" cy="256645"/>
          </a:xfrm>
        </p:grpSpPr>
        <p:sp>
          <p:nvSpPr>
            <p:cNvPr id="75" name="Tekstvak 97">
              <a:extLst>
                <a:ext uri="{FF2B5EF4-FFF2-40B4-BE49-F238E27FC236}">
                  <a16:creationId xmlns:a16="http://schemas.microsoft.com/office/drawing/2014/main" id="{165AA001-ACF9-46AF-A83B-52F22789C588}"/>
                </a:ext>
              </a:extLst>
            </p:cNvPr>
            <p:cNvSpPr txBox="1"/>
            <p:nvPr/>
          </p:nvSpPr>
          <p:spPr>
            <a:xfrm>
              <a:off x="2163822" y="4284913"/>
              <a:ext cx="2420673" cy="256645"/>
            </a:xfrm>
            <a:prstGeom prst="rect">
              <a:avLst/>
            </a:prstGeom>
            <a:noFill/>
          </p:spPr>
          <p:txBody>
            <a:bodyPr wrap="square" lIns="80968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l-NL" sz="1200" b="1" dirty="0">
                  <a:solidFill>
                    <a:schemeClr val="accent1"/>
                  </a:solidFill>
                </a:rPr>
                <a:t>Bloedglucose</a:t>
              </a:r>
            </a:p>
          </p:txBody>
        </p:sp>
        <p:cxnSp>
          <p:nvCxnSpPr>
            <p:cNvPr id="76" name="Rechte verbindingslijn met pijl 98">
              <a:extLst>
                <a:ext uri="{FF2B5EF4-FFF2-40B4-BE49-F238E27FC236}">
                  <a16:creationId xmlns:a16="http://schemas.microsoft.com/office/drawing/2014/main" id="{C6DB55DE-2737-4ADE-BC51-CED631ECD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3867" y="4287520"/>
              <a:ext cx="0" cy="193040"/>
            </a:xfrm>
            <a:prstGeom prst="straightConnector1">
              <a:avLst/>
            </a:prstGeom>
            <a:ln w="25400" cap="rnd" cmpd="sng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Rechte verbindingslijn met pijl 68">
            <a:extLst>
              <a:ext uri="{FF2B5EF4-FFF2-40B4-BE49-F238E27FC236}">
                <a16:creationId xmlns:a16="http://schemas.microsoft.com/office/drawing/2014/main" id="{343E9DF0-3EB1-4D35-8CD1-98A62EB3B0D9}"/>
              </a:ext>
            </a:extLst>
          </p:cNvPr>
          <p:cNvCxnSpPr>
            <a:cxnSpLocks/>
          </p:cNvCxnSpPr>
          <p:nvPr/>
        </p:nvCxnSpPr>
        <p:spPr>
          <a:xfrm>
            <a:off x="823243" y="1760007"/>
            <a:ext cx="1575598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ep 65">
            <a:extLst>
              <a:ext uri="{FF2B5EF4-FFF2-40B4-BE49-F238E27FC236}">
                <a16:creationId xmlns:a16="http://schemas.microsoft.com/office/drawing/2014/main" id="{3032B487-1FF3-49BC-83E5-877367BDDC6D}"/>
              </a:ext>
            </a:extLst>
          </p:cNvPr>
          <p:cNvGrpSpPr/>
          <p:nvPr/>
        </p:nvGrpSpPr>
        <p:grpSpPr>
          <a:xfrm>
            <a:off x="842292" y="3186803"/>
            <a:ext cx="2014969" cy="192409"/>
            <a:chOff x="2143867" y="4300008"/>
            <a:chExt cx="1993047" cy="256645"/>
          </a:xfrm>
        </p:grpSpPr>
        <p:sp>
          <p:nvSpPr>
            <p:cNvPr id="79" name="Tekstvak 66">
              <a:extLst>
                <a:ext uri="{FF2B5EF4-FFF2-40B4-BE49-F238E27FC236}">
                  <a16:creationId xmlns:a16="http://schemas.microsoft.com/office/drawing/2014/main" id="{5ACB39A3-05BC-4514-AAE8-10928BB7E089}"/>
                </a:ext>
              </a:extLst>
            </p:cNvPr>
            <p:cNvSpPr txBox="1"/>
            <p:nvPr/>
          </p:nvSpPr>
          <p:spPr>
            <a:xfrm>
              <a:off x="2167846" y="4300008"/>
              <a:ext cx="1969068" cy="256645"/>
            </a:xfrm>
            <a:prstGeom prst="rect">
              <a:avLst/>
            </a:prstGeom>
            <a:noFill/>
          </p:spPr>
          <p:txBody>
            <a:bodyPr wrap="square" lIns="80968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l-NL" sz="1200" b="1" dirty="0">
                  <a:solidFill>
                    <a:schemeClr val="accent1"/>
                  </a:solidFill>
                </a:rPr>
                <a:t>Glucose opname</a:t>
              </a:r>
            </a:p>
          </p:txBody>
        </p:sp>
        <p:cxnSp>
          <p:nvCxnSpPr>
            <p:cNvPr id="80" name="Rechte verbindingslijn met pijl 67">
              <a:extLst>
                <a:ext uri="{FF2B5EF4-FFF2-40B4-BE49-F238E27FC236}">
                  <a16:creationId xmlns:a16="http://schemas.microsoft.com/office/drawing/2014/main" id="{2AB212AB-596E-4306-A238-B2C234755B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3867" y="4318000"/>
              <a:ext cx="0" cy="193040"/>
            </a:xfrm>
            <a:prstGeom prst="straightConnector1">
              <a:avLst/>
            </a:prstGeom>
            <a:ln w="25400" cap="rnd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ep 69">
            <a:extLst>
              <a:ext uri="{FF2B5EF4-FFF2-40B4-BE49-F238E27FC236}">
                <a16:creationId xmlns:a16="http://schemas.microsoft.com/office/drawing/2014/main" id="{CFFB90C2-7537-4D84-8CED-2B2753FEAE26}"/>
              </a:ext>
            </a:extLst>
          </p:cNvPr>
          <p:cNvGrpSpPr/>
          <p:nvPr/>
        </p:nvGrpSpPr>
        <p:grpSpPr>
          <a:xfrm>
            <a:off x="842291" y="3392188"/>
            <a:ext cx="3284659" cy="163030"/>
            <a:chOff x="2143867" y="4287520"/>
            <a:chExt cx="3248924" cy="217458"/>
          </a:xfrm>
        </p:grpSpPr>
        <p:sp>
          <p:nvSpPr>
            <p:cNvPr id="82" name="Tekstvak 73">
              <a:extLst>
                <a:ext uri="{FF2B5EF4-FFF2-40B4-BE49-F238E27FC236}">
                  <a16:creationId xmlns:a16="http://schemas.microsoft.com/office/drawing/2014/main" id="{39963E60-879F-49EA-9F85-8226A7C2ACFF}"/>
                </a:ext>
              </a:extLst>
            </p:cNvPr>
            <p:cNvSpPr txBox="1"/>
            <p:nvPr/>
          </p:nvSpPr>
          <p:spPr>
            <a:xfrm>
              <a:off x="2163822" y="4305233"/>
              <a:ext cx="3228969" cy="199745"/>
            </a:xfrm>
            <a:prstGeom prst="rect">
              <a:avLst/>
            </a:prstGeom>
            <a:noFill/>
          </p:spPr>
          <p:txBody>
            <a:bodyPr wrap="square" lIns="80968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l-NL" sz="1200" b="1" dirty="0">
                  <a:solidFill>
                    <a:schemeClr val="accent1"/>
                  </a:solidFill>
                </a:rPr>
                <a:t>Eiwit afbraak tot aminozuren</a:t>
              </a:r>
            </a:p>
          </p:txBody>
        </p:sp>
        <p:cxnSp>
          <p:nvCxnSpPr>
            <p:cNvPr id="83" name="Rechte verbindingslijn met pijl 74">
              <a:extLst>
                <a:ext uri="{FF2B5EF4-FFF2-40B4-BE49-F238E27FC236}">
                  <a16:creationId xmlns:a16="http://schemas.microsoft.com/office/drawing/2014/main" id="{7731270A-54AF-48C1-9E37-A0443A313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3867" y="4287520"/>
              <a:ext cx="0" cy="193040"/>
            </a:xfrm>
            <a:prstGeom prst="straightConnector1">
              <a:avLst/>
            </a:prstGeom>
            <a:ln w="25400" cap="rnd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E12195C-1C3F-4CF9-BEAB-3F8D8C604B1C}"/>
              </a:ext>
            </a:extLst>
          </p:cNvPr>
          <p:cNvGrpSpPr/>
          <p:nvPr/>
        </p:nvGrpSpPr>
        <p:grpSpPr>
          <a:xfrm>
            <a:off x="5476797" y="2148766"/>
            <a:ext cx="2948462" cy="704730"/>
            <a:chOff x="3380552" y="4536903"/>
            <a:chExt cx="2948462" cy="704730"/>
          </a:xfrm>
        </p:grpSpPr>
        <p:grpSp>
          <p:nvGrpSpPr>
            <p:cNvPr id="86" name="Groep 70">
              <a:extLst>
                <a:ext uri="{FF2B5EF4-FFF2-40B4-BE49-F238E27FC236}">
                  <a16:creationId xmlns:a16="http://schemas.microsoft.com/office/drawing/2014/main" id="{E6E2E77B-4386-4C4B-A34F-F462B446AD50}"/>
                </a:ext>
              </a:extLst>
            </p:cNvPr>
            <p:cNvGrpSpPr/>
            <p:nvPr/>
          </p:nvGrpSpPr>
          <p:grpSpPr>
            <a:xfrm>
              <a:off x="3380553" y="4536903"/>
              <a:ext cx="1753826" cy="150951"/>
              <a:chOff x="2143867" y="4283367"/>
              <a:chExt cx="1734745" cy="201346"/>
            </a:xfrm>
          </p:grpSpPr>
          <p:sp>
            <p:nvSpPr>
              <p:cNvPr id="87" name="Tekstvak 71">
                <a:extLst>
                  <a:ext uri="{FF2B5EF4-FFF2-40B4-BE49-F238E27FC236}">
                    <a16:creationId xmlns:a16="http://schemas.microsoft.com/office/drawing/2014/main" id="{AFE5AEB3-EC4B-474D-96D7-C84E3B47F858}"/>
                  </a:ext>
                </a:extLst>
              </p:cNvPr>
              <p:cNvSpPr txBox="1"/>
              <p:nvPr/>
            </p:nvSpPr>
            <p:spPr>
              <a:xfrm>
                <a:off x="2143867" y="4283367"/>
                <a:ext cx="1734745" cy="201346"/>
              </a:xfrm>
              <a:prstGeom prst="rect">
                <a:avLst/>
              </a:prstGeom>
              <a:noFill/>
            </p:spPr>
            <p:txBody>
              <a:bodyPr wrap="square" lIns="80968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nl-NL" sz="1200" b="1" dirty="0">
                    <a:solidFill>
                      <a:schemeClr val="accent1"/>
                    </a:solidFill>
                  </a:rPr>
                  <a:t>Glucose opname</a:t>
                </a:r>
              </a:p>
            </p:txBody>
          </p:sp>
          <p:cxnSp>
            <p:nvCxnSpPr>
              <p:cNvPr id="90" name="Rechte verbindingslijn met pijl 72">
                <a:extLst>
                  <a:ext uri="{FF2B5EF4-FFF2-40B4-BE49-F238E27FC236}">
                    <a16:creationId xmlns:a16="http://schemas.microsoft.com/office/drawing/2014/main" id="{3ADF2E54-FE5E-40AF-8471-915EC37F5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867" y="4287520"/>
                <a:ext cx="0" cy="19304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ep 79">
              <a:extLst>
                <a:ext uri="{FF2B5EF4-FFF2-40B4-BE49-F238E27FC236}">
                  <a16:creationId xmlns:a16="http://schemas.microsoft.com/office/drawing/2014/main" id="{36E528B2-01C7-4C8C-A51F-1ABF7FC6AB64}"/>
                </a:ext>
              </a:extLst>
            </p:cNvPr>
            <p:cNvGrpSpPr/>
            <p:nvPr/>
          </p:nvGrpSpPr>
          <p:grpSpPr>
            <a:xfrm>
              <a:off x="3380552" y="4979240"/>
              <a:ext cx="2948462" cy="262393"/>
              <a:chOff x="2143867" y="4271574"/>
              <a:chExt cx="2916384" cy="349994"/>
            </a:xfrm>
          </p:grpSpPr>
          <p:sp>
            <p:nvSpPr>
              <p:cNvPr id="92" name="Tekstvak 80">
                <a:extLst>
                  <a:ext uri="{FF2B5EF4-FFF2-40B4-BE49-F238E27FC236}">
                    <a16:creationId xmlns:a16="http://schemas.microsoft.com/office/drawing/2014/main" id="{3435096E-CB5E-4A0E-AAD5-99F297F6CF57}"/>
                  </a:ext>
                </a:extLst>
              </p:cNvPr>
              <p:cNvSpPr txBox="1"/>
              <p:nvPr/>
            </p:nvSpPr>
            <p:spPr>
              <a:xfrm>
                <a:off x="2143868" y="4399428"/>
                <a:ext cx="2916383" cy="222140"/>
              </a:xfrm>
              <a:prstGeom prst="rect">
                <a:avLst/>
              </a:prstGeom>
              <a:noFill/>
            </p:spPr>
            <p:txBody>
              <a:bodyPr wrap="square" lIns="80968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nl-NL" sz="1200" b="1" dirty="0">
                    <a:solidFill>
                      <a:schemeClr val="accent1"/>
                    </a:solidFill>
                  </a:rPr>
                  <a:t>Gluconeogenese </a:t>
                </a:r>
                <a:br>
                  <a:rPr lang="nl-NL" sz="1200" b="1" dirty="0">
                    <a:solidFill>
                      <a:schemeClr val="accent1"/>
                    </a:solidFill>
                  </a:rPr>
                </a:br>
                <a:r>
                  <a:rPr lang="nl-NL" sz="1200" b="1" dirty="0">
                    <a:solidFill>
                      <a:schemeClr val="accent1"/>
                    </a:solidFill>
                  </a:rPr>
                  <a:t>(aminozuren)</a:t>
                </a:r>
              </a:p>
            </p:txBody>
          </p:sp>
          <p:cxnSp>
            <p:nvCxnSpPr>
              <p:cNvPr id="93" name="Rechte verbindingslijn met pijl 81">
                <a:extLst>
                  <a:ext uri="{FF2B5EF4-FFF2-40B4-BE49-F238E27FC236}">
                    <a16:creationId xmlns:a16="http://schemas.microsoft.com/office/drawing/2014/main" id="{0ABE4ABF-75F0-4AFD-B75F-5706AED040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3867" y="4271574"/>
                <a:ext cx="0" cy="19304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ep 75">
              <a:extLst>
                <a:ext uri="{FF2B5EF4-FFF2-40B4-BE49-F238E27FC236}">
                  <a16:creationId xmlns:a16="http://schemas.microsoft.com/office/drawing/2014/main" id="{ED3FC8E5-95A7-46A8-B4F5-57574528E281}"/>
                </a:ext>
              </a:extLst>
            </p:cNvPr>
            <p:cNvGrpSpPr/>
            <p:nvPr/>
          </p:nvGrpSpPr>
          <p:grpSpPr>
            <a:xfrm>
              <a:off x="3380554" y="4754573"/>
              <a:ext cx="1856460" cy="175306"/>
              <a:chOff x="2143867" y="4287520"/>
              <a:chExt cx="1836263" cy="233833"/>
            </a:xfrm>
          </p:grpSpPr>
          <p:sp>
            <p:nvSpPr>
              <p:cNvPr id="103" name="Tekstvak 82">
                <a:extLst>
                  <a:ext uri="{FF2B5EF4-FFF2-40B4-BE49-F238E27FC236}">
                    <a16:creationId xmlns:a16="http://schemas.microsoft.com/office/drawing/2014/main" id="{FE16D013-E78A-4137-91D3-895D65055838}"/>
                  </a:ext>
                </a:extLst>
              </p:cNvPr>
              <p:cNvSpPr txBox="1"/>
              <p:nvPr/>
            </p:nvSpPr>
            <p:spPr>
              <a:xfrm>
                <a:off x="2143867" y="4290576"/>
                <a:ext cx="1836263" cy="230777"/>
              </a:xfrm>
              <a:prstGeom prst="rect">
                <a:avLst/>
              </a:prstGeom>
              <a:noFill/>
            </p:spPr>
            <p:txBody>
              <a:bodyPr wrap="square" lIns="80968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nl-NL" sz="1200" b="1" dirty="0" err="1">
                    <a:solidFill>
                      <a:schemeClr val="accent1"/>
                    </a:solidFill>
                  </a:rPr>
                  <a:t>Glycogenolyse</a:t>
                </a:r>
                <a:endParaRPr lang="nl-NL" sz="1200" b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05" name="Rechte verbindingslijn met pijl 86">
                <a:extLst>
                  <a:ext uri="{FF2B5EF4-FFF2-40B4-BE49-F238E27FC236}">
                    <a16:creationId xmlns:a16="http://schemas.microsoft.com/office/drawing/2014/main" id="{5F8EC89F-708C-4D90-911D-B6F05939D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3867" y="4287520"/>
                <a:ext cx="0" cy="19304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CA63A0D4-E79B-45FD-A77D-BCE730B25219}"/>
              </a:ext>
            </a:extLst>
          </p:cNvPr>
          <p:cNvGrpSpPr/>
          <p:nvPr/>
        </p:nvGrpSpPr>
        <p:grpSpPr>
          <a:xfrm>
            <a:off x="7164505" y="4176110"/>
            <a:ext cx="1353108" cy="195094"/>
            <a:chOff x="6928227" y="4399774"/>
            <a:chExt cx="1353108" cy="195094"/>
          </a:xfrm>
        </p:grpSpPr>
        <p:sp>
          <p:nvSpPr>
            <p:cNvPr id="108" name="Tekstvak 108">
              <a:extLst>
                <a:ext uri="{FF2B5EF4-FFF2-40B4-BE49-F238E27FC236}">
                  <a16:creationId xmlns:a16="http://schemas.microsoft.com/office/drawing/2014/main" id="{40B75341-528C-4133-A62C-E2AA3A3550DB}"/>
                </a:ext>
              </a:extLst>
            </p:cNvPr>
            <p:cNvSpPr txBox="1"/>
            <p:nvPr/>
          </p:nvSpPr>
          <p:spPr>
            <a:xfrm>
              <a:off x="6963993" y="4402459"/>
              <a:ext cx="1317342" cy="192409"/>
            </a:xfrm>
            <a:prstGeom prst="rect">
              <a:avLst/>
            </a:prstGeom>
            <a:noFill/>
          </p:spPr>
          <p:txBody>
            <a:bodyPr wrap="square" lIns="80968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nl-NL" sz="1200" b="1" dirty="0">
                  <a:solidFill>
                    <a:schemeClr val="accent1"/>
                  </a:solidFill>
                </a:rPr>
                <a:t>Bloedglucose</a:t>
              </a:r>
            </a:p>
          </p:txBody>
        </p:sp>
        <p:cxnSp>
          <p:nvCxnSpPr>
            <p:cNvPr id="110" name="Rechte verbindingslijn met pijl 98">
              <a:extLst>
                <a:ext uri="{FF2B5EF4-FFF2-40B4-BE49-F238E27FC236}">
                  <a16:creationId xmlns:a16="http://schemas.microsoft.com/office/drawing/2014/main" id="{C6DB55DE-2737-4ADE-BC51-CED631ECD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8227" y="4399774"/>
              <a:ext cx="0" cy="144723"/>
            </a:xfrm>
            <a:prstGeom prst="straightConnector1">
              <a:avLst/>
            </a:prstGeom>
            <a:ln w="25400" cap="rnd" cmpd="sng">
              <a:solidFill>
                <a:schemeClr val="accent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Rechte verbindingslijn met pijl 65">
            <a:extLst>
              <a:ext uri="{FF2B5EF4-FFF2-40B4-BE49-F238E27FC236}">
                <a16:creationId xmlns:a16="http://schemas.microsoft.com/office/drawing/2014/main" id="{CEDBC805-F0AB-473C-AFE2-A162C8746BE9}"/>
              </a:ext>
            </a:extLst>
          </p:cNvPr>
          <p:cNvCxnSpPr>
            <a:cxnSpLocks/>
          </p:cNvCxnSpPr>
          <p:nvPr/>
        </p:nvCxnSpPr>
        <p:spPr>
          <a:xfrm>
            <a:off x="3589226" y="2051955"/>
            <a:ext cx="651242" cy="295257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90B2C8B9-6E8D-4777-9CDA-2C95037EB626}"/>
              </a:ext>
            </a:extLst>
          </p:cNvPr>
          <p:cNvCxnSpPr>
            <a:cxnSpLocks/>
          </p:cNvCxnSpPr>
          <p:nvPr/>
        </p:nvCxnSpPr>
        <p:spPr>
          <a:xfrm>
            <a:off x="5470751" y="3035534"/>
            <a:ext cx="1649824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32254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JoseAntonioGuarda_CH_Type2_MA_05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134" r="7597"/>
          <a:stretch/>
        </p:blipFill>
        <p:spPr bwMode="auto">
          <a:xfrm>
            <a:off x="6127979" y="2155"/>
            <a:ext cx="3016022" cy="51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A31CFF9A-287C-46ED-9719-DCEFDE4A77BF}"/>
              </a:ext>
            </a:extLst>
          </p:cNvPr>
          <p:cNvSpPr/>
          <p:nvPr/>
        </p:nvSpPr>
        <p:spPr>
          <a:xfrm>
            <a:off x="5376919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14B4155-5FD9-4D3B-B9A9-B8C3E329E907}"/>
              </a:ext>
            </a:extLst>
          </p:cNvPr>
          <p:cNvSpPr/>
          <p:nvPr/>
        </p:nvSpPr>
        <p:spPr>
          <a:xfrm>
            <a:off x="790874" y="1402013"/>
            <a:ext cx="5139663" cy="59440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 err="1">
                <a:solidFill>
                  <a:srgbClr val="FFFFFF"/>
                </a:solidFill>
              </a:rPr>
              <a:t>Patientgericht</a:t>
            </a:r>
            <a:r>
              <a:rPr lang="nl-NL" sz="1100" b="1" dirty="0">
                <a:solidFill>
                  <a:srgbClr val="FFFFFF"/>
                </a:solidFill>
              </a:rPr>
              <a:t> en op maat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6BAB500-1066-4ABD-BD8B-6CD8E8350273}"/>
              </a:ext>
            </a:extLst>
          </p:cNvPr>
          <p:cNvSpPr/>
          <p:nvPr/>
        </p:nvSpPr>
        <p:spPr>
          <a:xfrm>
            <a:off x="790874" y="2180661"/>
            <a:ext cx="5139663" cy="594403"/>
          </a:xfrm>
          <a:prstGeom prst="rect">
            <a:avLst/>
          </a:prstGeom>
          <a:solidFill>
            <a:srgbClr val="007C9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FFFFFF"/>
                </a:solidFill>
              </a:rPr>
              <a:t>Stel haalbare doelen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0F10180-73A8-4E9D-85E1-06D8BE3B558F}"/>
              </a:ext>
            </a:extLst>
          </p:cNvPr>
          <p:cNvSpPr/>
          <p:nvPr/>
        </p:nvSpPr>
        <p:spPr>
          <a:xfrm>
            <a:off x="790874" y="2954831"/>
            <a:ext cx="5139663" cy="59440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FFFFFF"/>
                </a:solidFill>
              </a:rPr>
              <a:t>Stimuleer beweging 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162CD37-4064-48B4-97DA-F8AD4664C4BF}"/>
              </a:ext>
            </a:extLst>
          </p:cNvPr>
          <p:cNvSpPr/>
          <p:nvPr/>
        </p:nvSpPr>
        <p:spPr>
          <a:xfrm>
            <a:off x="790874" y="3728610"/>
            <a:ext cx="5139663" cy="594403"/>
          </a:xfrm>
          <a:prstGeom prst="rect">
            <a:avLst/>
          </a:prstGeom>
          <a:solidFill>
            <a:srgbClr val="C2DEE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7814" rIns="108000" bIns="107814" rtlCol="0" anchor="ctr"/>
          <a:lstStyle/>
          <a:p>
            <a:pPr defTabSz="913058">
              <a:lnSpc>
                <a:spcPct val="90000"/>
              </a:lnSpc>
            </a:pPr>
            <a:r>
              <a:rPr lang="nl-NL" sz="1100" b="1" dirty="0">
                <a:solidFill>
                  <a:srgbClr val="007C92"/>
                </a:solidFill>
              </a:rPr>
              <a:t>Stimuleer gezonde voeding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75ACEB4-6259-4FD4-A8CD-CB7DFE8C1160}"/>
              </a:ext>
            </a:extLst>
          </p:cNvPr>
          <p:cNvSpPr/>
          <p:nvPr/>
        </p:nvSpPr>
        <p:spPr>
          <a:xfrm>
            <a:off x="0" y="0"/>
            <a:ext cx="790874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40434"/>
            <a:ext cx="5554930" cy="648491"/>
          </a:xfrm>
        </p:spPr>
        <p:txBody>
          <a:bodyPr/>
          <a:lstStyle/>
          <a:p>
            <a:r>
              <a:rPr lang="nl-NL" sz="2000" dirty="0"/>
              <a:t>Voorbereiding, </a:t>
            </a:r>
            <a:br>
              <a:rPr lang="nl-NL" sz="2000" dirty="0"/>
            </a:br>
            <a:r>
              <a:rPr lang="nl-NL" sz="2000" dirty="0"/>
              <a:t>educatie en coaching</a:t>
            </a:r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DC2B2D99-343C-47D5-87C4-E78D430E2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9912" y="1095375"/>
            <a:ext cx="5278437" cy="32667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7991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3"/>
            <a:r>
              <a:rPr lang="nl-NL" dirty="0"/>
              <a:t>Coachen leefstijlverandering</a:t>
            </a:r>
          </a:p>
          <a:p>
            <a:pPr marL="36195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nl-NL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9C8D214F-DA80-4C29-A038-1A4588E1A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8FD95240-827A-4823-803B-0EB5D99336EB}"/>
              </a:ext>
            </a:extLst>
          </p:cNvPr>
          <p:cNvGrpSpPr/>
          <p:nvPr/>
        </p:nvGrpSpPr>
        <p:grpSpPr>
          <a:xfrm>
            <a:off x="6" y="-2132"/>
            <a:ext cx="9150113" cy="5145632"/>
            <a:chOff x="0" y="-2842"/>
            <a:chExt cx="12204917" cy="686084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7792FB4-E914-4AEB-AD39-749AF3B4F8B9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3A4B033-6B97-4A85-976D-5ACF0215C0E3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16C615E-C717-4327-9342-2D3EBAA84DF9}"/>
                </a:ext>
              </a:extLst>
            </p:cNvPr>
            <p:cNvSpPr/>
            <p:nvPr userDrawn="1"/>
          </p:nvSpPr>
          <p:spPr>
            <a:xfrm>
              <a:off x="0" y="5542975"/>
              <a:ext cx="12196763" cy="24986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14CD56-E344-4AC0-A0A9-398394AD7D93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7F6B95B-DA78-4654-BF04-6AB4EB9638BA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E41F8CD-B576-4E6B-AC8A-0EBD65CC36D0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EA75D6-6994-4A9F-AC7B-ECA38054B6DE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98505B38-4908-45E5-A820-A802A85C814E}"/>
                </a:ext>
              </a:extLst>
            </p:cNvPr>
            <p:cNvSpPr/>
            <p:nvPr/>
          </p:nvSpPr>
          <p:spPr>
            <a:xfrm>
              <a:off x="5700094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A809F527-6699-4812-AD0D-247A13CCB2B2}"/>
                </a:ext>
              </a:extLst>
            </p:cNvPr>
            <p:cNvSpPr/>
            <p:nvPr/>
          </p:nvSpPr>
          <p:spPr>
            <a:xfrm>
              <a:off x="6205365" y="3445631"/>
              <a:ext cx="5991397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3"/>
              <a:endParaRPr lang="nl-NL">
                <a:solidFill>
                  <a:srgbClr val="FFFFFF"/>
                </a:solidFill>
              </a:endParaRPr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7EE388F0-AE32-40CA-A7C6-358C3583C6EB}"/>
              </a:ext>
            </a:extLst>
          </p:cNvPr>
          <p:cNvSpPr/>
          <p:nvPr/>
        </p:nvSpPr>
        <p:spPr>
          <a:xfrm>
            <a:off x="586749" y="1509889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FFC4AB6-4760-416E-8F00-B59F548753F0}"/>
              </a:ext>
            </a:extLst>
          </p:cNvPr>
          <p:cNvSpPr/>
          <p:nvPr/>
        </p:nvSpPr>
        <p:spPr>
          <a:xfrm>
            <a:off x="586749" y="2284206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5162712-8EE9-475E-8050-81C864844A99}"/>
              </a:ext>
            </a:extLst>
          </p:cNvPr>
          <p:cNvSpPr/>
          <p:nvPr/>
        </p:nvSpPr>
        <p:spPr>
          <a:xfrm>
            <a:off x="586749" y="3058523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3B7AB79-D5AE-4DAF-828E-A888C8699AB7}"/>
              </a:ext>
            </a:extLst>
          </p:cNvPr>
          <p:cNvSpPr/>
          <p:nvPr/>
        </p:nvSpPr>
        <p:spPr>
          <a:xfrm>
            <a:off x="586749" y="3832840"/>
            <a:ext cx="387161" cy="38731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058"/>
            <a:endParaRPr lang="nl-NL" sz="1200" b="1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C3BB4D-474D-472B-BD2E-EFDF7EE36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765" y="3154615"/>
            <a:ext cx="195128" cy="1951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526942-F619-48F7-8876-9C1029F92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029" y="2387572"/>
            <a:ext cx="187399" cy="187399"/>
          </a:xfrm>
          <a:prstGeom prst="rect">
            <a:avLst/>
          </a:prstGeom>
        </p:spPr>
      </p:pic>
      <p:pic>
        <p:nvPicPr>
          <p:cNvPr id="15" name="Graphic 14" descr="Grapes">
            <a:extLst>
              <a:ext uri="{FF2B5EF4-FFF2-40B4-BE49-F238E27FC236}">
                <a16:creationId xmlns:a16="http://schemas.microsoft.com/office/drawing/2014/main" id="{05493FDF-3DDA-49DC-9C0A-162E9196A8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212" y="3871170"/>
            <a:ext cx="288516" cy="288516"/>
          </a:xfrm>
          <a:prstGeom prst="rect">
            <a:avLst/>
          </a:prstGeom>
        </p:spPr>
      </p:pic>
      <p:pic>
        <p:nvPicPr>
          <p:cNvPr id="31" name="Graphic 30" descr="Man and woman">
            <a:extLst>
              <a:ext uri="{FF2B5EF4-FFF2-40B4-BE49-F238E27FC236}">
                <a16:creationId xmlns:a16="http://schemas.microsoft.com/office/drawing/2014/main" id="{2B1738A9-BC14-4F5B-94AE-4431FB565D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2880" y="1580407"/>
            <a:ext cx="291144" cy="2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5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AF9BB7AD-C741-4BB9-A53E-E83611629A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3170"/>
          <a:stretch>
            <a:fillRect/>
          </a:stretch>
        </p:blipFill>
        <p:spPr>
          <a:xfrm>
            <a:off x="4860925" y="0"/>
            <a:ext cx="4283075" cy="5153025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BBBD67-2AC5-40FD-B808-13A1F6A6E734}"/>
              </a:ext>
            </a:extLst>
          </p:cNvPr>
          <p:cNvSpPr/>
          <p:nvPr/>
        </p:nvSpPr>
        <p:spPr>
          <a:xfrm>
            <a:off x="3840480" y="0"/>
            <a:ext cx="1020022" cy="51525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en-US" sz="2400" dirty="0"/>
              <a:t>De </a:t>
            </a:r>
            <a:r>
              <a:rPr lang="en-US" sz="2400" dirty="0" err="1"/>
              <a:t>behandeling</a:t>
            </a:r>
            <a:r>
              <a:rPr lang="en-US" sz="2400" dirty="0"/>
              <a:t> van d</a:t>
            </a:r>
            <a:r>
              <a:rPr lang="nl-NL" sz="2400" dirty="0" err="1"/>
              <a:t>iabetes</a:t>
            </a:r>
            <a:r>
              <a:rPr lang="nl-NL" sz="2400" dirty="0"/>
              <a:t> type 2</a:t>
            </a:r>
            <a:br>
              <a:rPr lang="nl-NL" sz="2400" dirty="0"/>
            </a:br>
            <a:r>
              <a:rPr lang="nl-NL" sz="2000" dirty="0"/>
              <a:t> </a:t>
            </a:r>
            <a:endParaRPr lang="en-GB" sz="2000" dirty="0"/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NHG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standaard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2018</a:t>
            </a:r>
          </a:p>
          <a:p>
            <a:pPr marL="433388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theorie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Incretine-therapie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– de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praktijk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pPr marL="433388" lvl="0">
              <a:spcBef>
                <a:spcPts val="800"/>
              </a:spcBef>
              <a:spcAft>
                <a:spcPts val="1600"/>
              </a:spcAft>
            </a:pPr>
            <a:r>
              <a:rPr lang="en-US" sz="1400" b="1" dirty="0"/>
              <a:t>Casus</a:t>
            </a:r>
          </a:p>
          <a:p>
            <a:pPr lvl="0"/>
            <a:endParaRPr lang="en-US" dirty="0"/>
          </a:p>
          <a:p>
            <a:pPr lvl="0"/>
            <a:endParaRPr lang="nl-NL" dirty="0"/>
          </a:p>
          <a:p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2D7E7A8-F474-4C2B-8FB9-32B17B30ECC2}"/>
              </a:ext>
            </a:extLst>
          </p:cNvPr>
          <p:cNvSpPr/>
          <p:nvPr/>
        </p:nvSpPr>
        <p:spPr>
          <a:xfrm>
            <a:off x="0" y="2319338"/>
            <a:ext cx="1020022" cy="2824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F1FBA04-047D-420E-A09C-6D994C7E6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14C5F4-B889-4F2E-B525-05BBF5CDB07A}"/>
              </a:ext>
            </a:extLst>
          </p:cNvPr>
          <p:cNvSpPr/>
          <p:nvPr/>
        </p:nvSpPr>
        <p:spPr>
          <a:xfrm>
            <a:off x="587109" y="2413022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21793B5-9BEE-465D-924A-407AED0FAA7B}"/>
              </a:ext>
            </a:extLst>
          </p:cNvPr>
          <p:cNvSpPr/>
          <p:nvPr/>
        </p:nvSpPr>
        <p:spPr>
          <a:xfrm>
            <a:off x="587109" y="2915779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solidFill>
                  <a:srgbClr val="FFFFFF"/>
                </a:solidFill>
                <a:latin typeface="Verdana"/>
              </a:rPr>
              <a:t>2</a:t>
            </a:r>
            <a:endParaRPr lang="nl-NL" sz="10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79F3B94-1AB3-45B0-AE38-418B7C185AEC}"/>
              </a:ext>
            </a:extLst>
          </p:cNvPr>
          <p:cNvSpPr/>
          <p:nvPr/>
        </p:nvSpPr>
        <p:spPr>
          <a:xfrm>
            <a:off x="587109" y="3418536"/>
            <a:ext cx="226423" cy="22642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solidFill>
                  <a:srgbClr val="FFFFFF"/>
                </a:solidFill>
                <a:latin typeface="Verdana"/>
              </a:rPr>
              <a:t>3</a:t>
            </a:r>
            <a:endParaRPr lang="nl-NL" sz="10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AC9B5F7-7004-43B0-9A42-E667A82493A6}"/>
              </a:ext>
            </a:extLst>
          </p:cNvPr>
          <p:cNvSpPr/>
          <p:nvPr/>
        </p:nvSpPr>
        <p:spPr>
          <a:xfrm>
            <a:off x="587108" y="3921294"/>
            <a:ext cx="226423" cy="22642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34FF55F-B9B9-448A-B010-540E152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10" y="659215"/>
            <a:ext cx="3688089" cy="648491"/>
          </a:xfrm>
        </p:spPr>
        <p:txBody>
          <a:bodyPr anchor="b"/>
          <a:lstStyle/>
          <a:p>
            <a:r>
              <a:rPr lang="nl-NL" dirty="0">
                <a:solidFill>
                  <a:schemeClr val="accent2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421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25" y="515941"/>
            <a:ext cx="7014700" cy="646112"/>
          </a:xfrm>
        </p:spPr>
        <p:txBody>
          <a:bodyPr/>
          <a:lstStyle/>
          <a:p>
            <a:r>
              <a:rPr lang="nl-NL" dirty="0"/>
              <a:t>Mevrouw </a:t>
            </a:r>
            <a:r>
              <a:rPr lang="nl-NL" dirty="0" err="1"/>
              <a:t>Damink</a:t>
            </a:r>
            <a:br>
              <a:rPr lang="nl-NL" dirty="0"/>
            </a:br>
            <a:r>
              <a:rPr lang="nl-NL" dirty="0"/>
              <a:t>Patiëntgegevens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E8719A-738C-4717-B56D-D3D930FD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00" b="0" i="0" u="none" strike="noStrike" kern="1200" cap="none" spc="0" normalizeH="0" baseline="0" noProof="0" smtClean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941A6D50-D7E6-4C10-AE8B-CE22F0C5FBA2}"/>
              </a:ext>
            </a:extLst>
          </p:cNvPr>
          <p:cNvGrpSpPr/>
          <p:nvPr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4499E84-E465-4469-9EA7-E12B4F452A9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9BDBBB9F-DDC6-4D47-8F3D-C3B8D0D162D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6B716953-3985-4D78-AB95-372ED2608FF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6DC153-B6CA-48C6-B63A-A195478BC03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0CCBFF18-F0A3-42A2-AEB4-FA074605091D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D73C98D1-D7EF-4350-82BB-79372562865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A0A9716-CFE0-4A39-B6EF-3468052FD38A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7794108-EFB6-4FE7-B110-731C12124240}"/>
                </a:ext>
              </a:extLst>
            </p:cNvPr>
            <p:cNvSpPr/>
            <p:nvPr/>
          </p:nvSpPr>
          <p:spPr>
            <a:xfrm>
              <a:off x="5708885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9E272319-DCB5-401A-A19A-4C0FFBC34F02}"/>
                </a:ext>
              </a:extLst>
            </p:cNvPr>
            <p:cNvSpPr/>
            <p:nvPr/>
          </p:nvSpPr>
          <p:spPr>
            <a:xfrm>
              <a:off x="0" y="2399593"/>
              <a:ext cx="11789877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45FD9BBC-4253-4FF8-976F-14708CB84EE6}"/>
                </a:ext>
              </a:extLst>
            </p:cNvPr>
            <p:cNvSpPr/>
            <p:nvPr/>
          </p:nvSpPr>
          <p:spPr>
            <a:xfrm>
              <a:off x="1" y="3254048"/>
              <a:ext cx="11789876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D728487-745C-4827-BFB1-62F2A1C64116}"/>
                </a:ext>
              </a:extLst>
            </p:cNvPr>
            <p:cNvSpPr/>
            <p:nvPr/>
          </p:nvSpPr>
          <p:spPr>
            <a:xfrm>
              <a:off x="1" y="4580266"/>
              <a:ext cx="6098380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ABA5254A-CCB2-4CCE-AE84-5D1F6B3FDE21}"/>
                </a:ext>
              </a:extLst>
            </p:cNvPr>
            <p:cNvSpPr/>
            <p:nvPr/>
          </p:nvSpPr>
          <p:spPr>
            <a:xfrm>
              <a:off x="1" y="5423948"/>
              <a:ext cx="6098380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2876490E-2CFD-44D7-A28E-F4195597BBFC}"/>
              </a:ext>
            </a:extLst>
          </p:cNvPr>
          <p:cNvCxnSpPr>
            <a:cxnSpLocks/>
          </p:cNvCxnSpPr>
          <p:nvPr/>
        </p:nvCxnSpPr>
        <p:spPr>
          <a:xfrm flipV="1">
            <a:off x="4572000" y="1356362"/>
            <a:ext cx="0" cy="2712719"/>
          </a:xfrm>
          <a:prstGeom prst="line">
            <a:avLst/>
          </a:prstGeom>
          <a:ln w="12700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0C09672D-55EA-4DA9-A08B-B748F8A4BB88}"/>
              </a:ext>
            </a:extLst>
          </p:cNvPr>
          <p:cNvSpPr/>
          <p:nvPr/>
        </p:nvSpPr>
        <p:spPr>
          <a:xfrm>
            <a:off x="817768" y="1520976"/>
            <a:ext cx="3462219" cy="28152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65 jaar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15324883-D9EB-46F3-A7DA-7FB623E0524A}"/>
              </a:ext>
            </a:extLst>
          </p:cNvPr>
          <p:cNvSpPr txBox="1"/>
          <p:nvPr/>
        </p:nvSpPr>
        <p:spPr>
          <a:xfrm>
            <a:off x="814387" y="1353081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007C9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Leeftijd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007C9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2EF216D9-FCDE-45FA-8E86-3606D390DEDC}"/>
              </a:ext>
            </a:extLst>
          </p:cNvPr>
          <p:cNvSpPr txBox="1"/>
          <p:nvPr/>
        </p:nvSpPr>
        <p:spPr>
          <a:xfrm>
            <a:off x="814387" y="1852264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3F9C3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Diabetesduur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3F9C3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1CF972C0-0C73-4187-8AC7-1A62A4556081}"/>
              </a:ext>
            </a:extLst>
          </p:cNvPr>
          <p:cNvSpPr txBox="1"/>
          <p:nvPr/>
        </p:nvSpPr>
        <p:spPr>
          <a:xfrm>
            <a:off x="814387" y="2340901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Leefsituatie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EAAB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AB846FDC-AD04-4C4D-9B10-858D10E04DFE}"/>
              </a:ext>
            </a:extLst>
          </p:cNvPr>
          <p:cNvSpPr/>
          <p:nvPr/>
        </p:nvSpPr>
        <p:spPr>
          <a:xfrm>
            <a:off x="817768" y="2019557"/>
            <a:ext cx="3462219" cy="262865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jaar geleden diagnose DM 2 </a:t>
            </a:r>
          </a:p>
        </p:txBody>
      </p:sp>
      <p:sp>
        <p:nvSpPr>
          <p:cNvPr id="61" name="Rechthoek: afgeronde hoeken 60">
            <a:extLst>
              <a:ext uri="{FF2B5EF4-FFF2-40B4-BE49-F238E27FC236}">
                <a16:creationId xmlns:a16="http://schemas.microsoft.com/office/drawing/2014/main" id="{3CF76ABE-C7D3-4DD9-9A2B-54C1F133002C}"/>
              </a:ext>
            </a:extLst>
          </p:cNvPr>
          <p:cNvSpPr/>
          <p:nvPr/>
        </p:nvSpPr>
        <p:spPr>
          <a:xfrm>
            <a:off x="817768" y="2510180"/>
            <a:ext cx="3462219" cy="460377"/>
          </a:xfrm>
          <a:prstGeom prst="roundRect">
            <a:avLst>
              <a:gd name="adj" fmla="val 11611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171450" marR="0" lvl="0" indent="-17145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Mw. woont zelfstandig, is sinds 2 jaar weduwe.</a:t>
            </a:r>
          </a:p>
          <a:p>
            <a:pPr marL="171450" marR="0" lvl="0" indent="-17145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Leest graag en heeft veel sociale contacten</a:t>
            </a:r>
          </a:p>
        </p:txBody>
      </p:sp>
      <p:sp>
        <p:nvSpPr>
          <p:cNvPr id="62" name="Freeform 69">
            <a:extLst>
              <a:ext uri="{FF2B5EF4-FFF2-40B4-BE49-F238E27FC236}">
                <a16:creationId xmlns:a16="http://schemas.microsoft.com/office/drawing/2014/main" id="{3E2E1314-CA3C-4B9F-B8B1-3A9B9FCE527B}"/>
              </a:ext>
            </a:extLst>
          </p:cNvPr>
          <p:cNvSpPr>
            <a:spLocks noEditPoints="1"/>
          </p:cNvSpPr>
          <p:nvPr/>
        </p:nvSpPr>
        <p:spPr bwMode="auto">
          <a:xfrm>
            <a:off x="596870" y="1352340"/>
            <a:ext cx="154741" cy="147905"/>
          </a:xfrm>
          <a:custGeom>
            <a:avLst/>
            <a:gdLst>
              <a:gd name="T0" fmla="*/ 339 w 404"/>
              <a:gd name="T1" fmla="*/ 222 h 386"/>
              <a:gd name="T2" fmla="*/ 265 w 404"/>
              <a:gd name="T3" fmla="*/ 219 h 386"/>
              <a:gd name="T4" fmla="*/ 270 w 404"/>
              <a:gd name="T5" fmla="*/ 145 h 386"/>
              <a:gd name="T6" fmla="*/ 343 w 404"/>
              <a:gd name="T7" fmla="*/ 148 h 386"/>
              <a:gd name="T8" fmla="*/ 239 w 404"/>
              <a:gd name="T9" fmla="*/ 221 h 386"/>
              <a:gd name="T10" fmla="*/ 166 w 404"/>
              <a:gd name="T11" fmla="*/ 221 h 386"/>
              <a:gd name="T12" fmla="*/ 166 w 404"/>
              <a:gd name="T13" fmla="*/ 146 h 386"/>
              <a:gd name="T14" fmla="*/ 239 w 404"/>
              <a:gd name="T15" fmla="*/ 146 h 386"/>
              <a:gd name="T16" fmla="*/ 139 w 404"/>
              <a:gd name="T17" fmla="*/ 321 h 386"/>
              <a:gd name="T18" fmla="*/ 66 w 404"/>
              <a:gd name="T19" fmla="*/ 324 h 386"/>
              <a:gd name="T20" fmla="*/ 63 w 404"/>
              <a:gd name="T21" fmla="*/ 250 h 386"/>
              <a:gd name="T22" fmla="*/ 136 w 404"/>
              <a:gd name="T23" fmla="*/ 247 h 386"/>
              <a:gd name="T24" fmla="*/ 241 w 404"/>
              <a:gd name="T25" fmla="*/ 318 h 386"/>
              <a:gd name="T26" fmla="*/ 170 w 404"/>
              <a:gd name="T27" fmla="*/ 324 h 386"/>
              <a:gd name="T28" fmla="*/ 164 w 404"/>
              <a:gd name="T29" fmla="*/ 252 h 386"/>
              <a:gd name="T30" fmla="*/ 235 w 404"/>
              <a:gd name="T31" fmla="*/ 246 h 386"/>
              <a:gd name="T32" fmla="*/ 316 w 404"/>
              <a:gd name="T33" fmla="*/ 309 h 386"/>
              <a:gd name="T34" fmla="*/ 283 w 404"/>
              <a:gd name="T35" fmla="*/ 311 h 386"/>
              <a:gd name="T36" fmla="*/ 280 w 404"/>
              <a:gd name="T37" fmla="*/ 297 h 386"/>
              <a:gd name="T38" fmla="*/ 279 w 404"/>
              <a:gd name="T39" fmla="*/ 264 h 386"/>
              <a:gd name="T40" fmla="*/ 289 w 404"/>
              <a:gd name="T41" fmla="*/ 259 h 386"/>
              <a:gd name="T42" fmla="*/ 323 w 404"/>
              <a:gd name="T43" fmla="*/ 258 h 386"/>
              <a:gd name="T44" fmla="*/ 330 w 404"/>
              <a:gd name="T45" fmla="*/ 271 h 386"/>
              <a:gd name="T46" fmla="*/ 331 w 404"/>
              <a:gd name="T47" fmla="*/ 303 h 386"/>
              <a:gd name="T48" fmla="*/ 319 w 404"/>
              <a:gd name="T49" fmla="*/ 311 h 386"/>
              <a:gd name="T50" fmla="*/ 341 w 404"/>
              <a:gd name="T51" fmla="*/ 248 h 386"/>
              <a:gd name="T52" fmla="*/ 267 w 404"/>
              <a:gd name="T53" fmla="*/ 248 h 386"/>
              <a:gd name="T54" fmla="*/ 267 w 404"/>
              <a:gd name="T55" fmla="*/ 323 h 386"/>
              <a:gd name="T56" fmla="*/ 341 w 404"/>
              <a:gd name="T57" fmla="*/ 323 h 386"/>
              <a:gd name="T58" fmla="*/ 136 w 404"/>
              <a:gd name="T59" fmla="*/ 68 h 386"/>
              <a:gd name="T60" fmla="*/ 98 w 404"/>
              <a:gd name="T61" fmla="*/ 68 h 386"/>
              <a:gd name="T62" fmla="*/ 114 w 404"/>
              <a:gd name="T63" fmla="*/ 0 h 386"/>
              <a:gd name="T64" fmla="*/ 224 w 404"/>
              <a:gd name="T65" fmla="*/ 17 h 386"/>
              <a:gd name="T66" fmla="*/ 198 w 404"/>
              <a:gd name="T67" fmla="*/ 77 h 386"/>
              <a:gd name="T68" fmla="*/ 184 w 404"/>
              <a:gd name="T69" fmla="*/ 9 h 386"/>
              <a:gd name="T70" fmla="*/ 222 w 404"/>
              <a:gd name="T71" fmla="*/ 9 h 386"/>
              <a:gd name="T72" fmla="*/ 300 w 404"/>
              <a:gd name="T73" fmla="*/ 75 h 386"/>
              <a:gd name="T74" fmla="*/ 266 w 404"/>
              <a:gd name="T75" fmla="*/ 60 h 386"/>
              <a:gd name="T76" fmla="*/ 292 w 404"/>
              <a:gd name="T77" fmla="*/ 0 h 386"/>
              <a:gd name="T78" fmla="*/ 349 w 404"/>
              <a:gd name="T79" fmla="*/ 38 h 386"/>
              <a:gd name="T80" fmla="*/ 404 w 404"/>
              <a:gd name="T81" fmla="*/ 94 h 386"/>
              <a:gd name="T82" fmla="*/ 366 w 404"/>
              <a:gd name="T83" fmla="*/ 384 h 386"/>
              <a:gd name="T84" fmla="*/ 11 w 404"/>
              <a:gd name="T85" fmla="*/ 363 h 386"/>
              <a:gd name="T86" fmla="*/ 11 w 404"/>
              <a:gd name="T87" fmla="*/ 62 h 386"/>
              <a:gd name="T88" fmla="*/ 74 w 404"/>
              <a:gd name="T89" fmla="*/ 39 h 386"/>
              <a:gd name="T90" fmla="*/ 98 w 404"/>
              <a:gd name="T91" fmla="*/ 95 h 386"/>
              <a:gd name="T92" fmla="*/ 151 w 404"/>
              <a:gd name="T93" fmla="*/ 83 h 386"/>
              <a:gd name="T94" fmla="*/ 163 w 404"/>
              <a:gd name="T95" fmla="*/ 73 h 386"/>
              <a:gd name="T96" fmla="*/ 206 w 404"/>
              <a:gd name="T97" fmla="*/ 98 h 386"/>
              <a:gd name="T98" fmla="*/ 244 w 404"/>
              <a:gd name="T99" fmla="*/ 71 h 386"/>
              <a:gd name="T100" fmla="*/ 261 w 404"/>
              <a:gd name="T101" fmla="*/ 91 h 386"/>
              <a:gd name="T102" fmla="*/ 318 w 404"/>
              <a:gd name="T103" fmla="*/ 87 h 386"/>
              <a:gd name="T104" fmla="*/ 333 w 404"/>
              <a:gd name="T105" fmla="*/ 38 h 386"/>
              <a:gd name="T106" fmla="*/ 369 w 404"/>
              <a:gd name="T107" fmla="*/ 331 h 386"/>
              <a:gd name="T108" fmla="*/ 46 w 404"/>
              <a:gd name="T109" fmla="*/ 348 h 386"/>
              <a:gd name="T110" fmla="*/ 38 w 404"/>
              <a:gd name="T111" fmla="*/ 118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4" h="386">
                <a:moveTo>
                  <a:pt x="343" y="150"/>
                </a:moveTo>
                <a:lnTo>
                  <a:pt x="343" y="217"/>
                </a:lnTo>
                <a:lnTo>
                  <a:pt x="343" y="219"/>
                </a:lnTo>
                <a:lnTo>
                  <a:pt x="341" y="221"/>
                </a:lnTo>
                <a:lnTo>
                  <a:pt x="339" y="222"/>
                </a:lnTo>
                <a:lnTo>
                  <a:pt x="337" y="223"/>
                </a:lnTo>
                <a:lnTo>
                  <a:pt x="272" y="223"/>
                </a:lnTo>
                <a:lnTo>
                  <a:pt x="270" y="222"/>
                </a:lnTo>
                <a:lnTo>
                  <a:pt x="267" y="221"/>
                </a:lnTo>
                <a:lnTo>
                  <a:pt x="265" y="219"/>
                </a:lnTo>
                <a:lnTo>
                  <a:pt x="265" y="217"/>
                </a:lnTo>
                <a:lnTo>
                  <a:pt x="265" y="150"/>
                </a:lnTo>
                <a:lnTo>
                  <a:pt x="265" y="148"/>
                </a:lnTo>
                <a:lnTo>
                  <a:pt x="267" y="146"/>
                </a:lnTo>
                <a:lnTo>
                  <a:pt x="270" y="145"/>
                </a:lnTo>
                <a:lnTo>
                  <a:pt x="272" y="144"/>
                </a:lnTo>
                <a:lnTo>
                  <a:pt x="337" y="144"/>
                </a:lnTo>
                <a:lnTo>
                  <a:pt x="339" y="145"/>
                </a:lnTo>
                <a:lnTo>
                  <a:pt x="341" y="146"/>
                </a:lnTo>
                <a:lnTo>
                  <a:pt x="343" y="148"/>
                </a:lnTo>
                <a:lnTo>
                  <a:pt x="343" y="150"/>
                </a:lnTo>
                <a:close/>
                <a:moveTo>
                  <a:pt x="241" y="150"/>
                </a:moveTo>
                <a:lnTo>
                  <a:pt x="241" y="217"/>
                </a:lnTo>
                <a:lnTo>
                  <a:pt x="241" y="219"/>
                </a:lnTo>
                <a:lnTo>
                  <a:pt x="239" y="221"/>
                </a:lnTo>
                <a:lnTo>
                  <a:pt x="238" y="222"/>
                </a:lnTo>
                <a:lnTo>
                  <a:pt x="235" y="223"/>
                </a:lnTo>
                <a:lnTo>
                  <a:pt x="170" y="223"/>
                </a:lnTo>
                <a:lnTo>
                  <a:pt x="168" y="222"/>
                </a:lnTo>
                <a:lnTo>
                  <a:pt x="166" y="221"/>
                </a:lnTo>
                <a:lnTo>
                  <a:pt x="165" y="219"/>
                </a:lnTo>
                <a:lnTo>
                  <a:pt x="164" y="217"/>
                </a:lnTo>
                <a:lnTo>
                  <a:pt x="164" y="150"/>
                </a:lnTo>
                <a:lnTo>
                  <a:pt x="165" y="148"/>
                </a:lnTo>
                <a:lnTo>
                  <a:pt x="166" y="146"/>
                </a:lnTo>
                <a:lnTo>
                  <a:pt x="168" y="145"/>
                </a:lnTo>
                <a:lnTo>
                  <a:pt x="170" y="144"/>
                </a:lnTo>
                <a:lnTo>
                  <a:pt x="235" y="144"/>
                </a:lnTo>
                <a:lnTo>
                  <a:pt x="238" y="145"/>
                </a:lnTo>
                <a:lnTo>
                  <a:pt x="239" y="146"/>
                </a:lnTo>
                <a:lnTo>
                  <a:pt x="241" y="148"/>
                </a:lnTo>
                <a:lnTo>
                  <a:pt x="241" y="150"/>
                </a:lnTo>
                <a:close/>
                <a:moveTo>
                  <a:pt x="139" y="252"/>
                </a:moveTo>
                <a:lnTo>
                  <a:pt x="139" y="318"/>
                </a:lnTo>
                <a:lnTo>
                  <a:pt x="139" y="321"/>
                </a:lnTo>
                <a:lnTo>
                  <a:pt x="138" y="323"/>
                </a:lnTo>
                <a:lnTo>
                  <a:pt x="136" y="324"/>
                </a:lnTo>
                <a:lnTo>
                  <a:pt x="133" y="324"/>
                </a:lnTo>
                <a:lnTo>
                  <a:pt x="68" y="324"/>
                </a:lnTo>
                <a:lnTo>
                  <a:pt x="66" y="324"/>
                </a:lnTo>
                <a:lnTo>
                  <a:pt x="64" y="323"/>
                </a:lnTo>
                <a:lnTo>
                  <a:pt x="63" y="321"/>
                </a:lnTo>
                <a:lnTo>
                  <a:pt x="62" y="318"/>
                </a:lnTo>
                <a:lnTo>
                  <a:pt x="62" y="252"/>
                </a:lnTo>
                <a:lnTo>
                  <a:pt x="63" y="250"/>
                </a:lnTo>
                <a:lnTo>
                  <a:pt x="64" y="248"/>
                </a:lnTo>
                <a:lnTo>
                  <a:pt x="66" y="247"/>
                </a:lnTo>
                <a:lnTo>
                  <a:pt x="68" y="246"/>
                </a:lnTo>
                <a:lnTo>
                  <a:pt x="133" y="246"/>
                </a:lnTo>
                <a:lnTo>
                  <a:pt x="136" y="247"/>
                </a:lnTo>
                <a:lnTo>
                  <a:pt x="138" y="248"/>
                </a:lnTo>
                <a:lnTo>
                  <a:pt x="139" y="250"/>
                </a:lnTo>
                <a:lnTo>
                  <a:pt x="139" y="252"/>
                </a:lnTo>
                <a:close/>
                <a:moveTo>
                  <a:pt x="241" y="252"/>
                </a:moveTo>
                <a:lnTo>
                  <a:pt x="241" y="318"/>
                </a:lnTo>
                <a:lnTo>
                  <a:pt x="241" y="321"/>
                </a:lnTo>
                <a:lnTo>
                  <a:pt x="239" y="323"/>
                </a:lnTo>
                <a:lnTo>
                  <a:pt x="238" y="324"/>
                </a:lnTo>
                <a:lnTo>
                  <a:pt x="235" y="324"/>
                </a:lnTo>
                <a:lnTo>
                  <a:pt x="170" y="324"/>
                </a:lnTo>
                <a:lnTo>
                  <a:pt x="168" y="324"/>
                </a:lnTo>
                <a:lnTo>
                  <a:pt x="166" y="323"/>
                </a:lnTo>
                <a:lnTo>
                  <a:pt x="165" y="321"/>
                </a:lnTo>
                <a:lnTo>
                  <a:pt x="164" y="318"/>
                </a:lnTo>
                <a:lnTo>
                  <a:pt x="164" y="252"/>
                </a:lnTo>
                <a:lnTo>
                  <a:pt x="165" y="250"/>
                </a:lnTo>
                <a:lnTo>
                  <a:pt x="166" y="248"/>
                </a:lnTo>
                <a:lnTo>
                  <a:pt x="168" y="247"/>
                </a:lnTo>
                <a:lnTo>
                  <a:pt x="170" y="246"/>
                </a:lnTo>
                <a:lnTo>
                  <a:pt x="235" y="246"/>
                </a:lnTo>
                <a:lnTo>
                  <a:pt x="238" y="247"/>
                </a:lnTo>
                <a:lnTo>
                  <a:pt x="239" y="248"/>
                </a:lnTo>
                <a:lnTo>
                  <a:pt x="241" y="250"/>
                </a:lnTo>
                <a:lnTo>
                  <a:pt x="241" y="252"/>
                </a:lnTo>
                <a:close/>
                <a:moveTo>
                  <a:pt x="316" y="309"/>
                </a:moveTo>
                <a:lnTo>
                  <a:pt x="304" y="297"/>
                </a:lnTo>
                <a:lnTo>
                  <a:pt x="292" y="309"/>
                </a:lnTo>
                <a:lnTo>
                  <a:pt x="289" y="311"/>
                </a:lnTo>
                <a:lnTo>
                  <a:pt x="286" y="311"/>
                </a:lnTo>
                <a:lnTo>
                  <a:pt x="283" y="311"/>
                </a:lnTo>
                <a:lnTo>
                  <a:pt x="280" y="309"/>
                </a:lnTo>
                <a:lnTo>
                  <a:pt x="279" y="306"/>
                </a:lnTo>
                <a:lnTo>
                  <a:pt x="278" y="303"/>
                </a:lnTo>
                <a:lnTo>
                  <a:pt x="279" y="300"/>
                </a:lnTo>
                <a:lnTo>
                  <a:pt x="280" y="297"/>
                </a:lnTo>
                <a:lnTo>
                  <a:pt x="292" y="285"/>
                </a:lnTo>
                <a:lnTo>
                  <a:pt x="280" y="273"/>
                </a:lnTo>
                <a:lnTo>
                  <a:pt x="279" y="271"/>
                </a:lnTo>
                <a:lnTo>
                  <a:pt x="278" y="268"/>
                </a:lnTo>
                <a:lnTo>
                  <a:pt x="279" y="264"/>
                </a:lnTo>
                <a:lnTo>
                  <a:pt x="280" y="262"/>
                </a:lnTo>
                <a:lnTo>
                  <a:pt x="280" y="262"/>
                </a:lnTo>
                <a:lnTo>
                  <a:pt x="283" y="259"/>
                </a:lnTo>
                <a:lnTo>
                  <a:pt x="286" y="258"/>
                </a:lnTo>
                <a:lnTo>
                  <a:pt x="289" y="259"/>
                </a:lnTo>
                <a:lnTo>
                  <a:pt x="292" y="262"/>
                </a:lnTo>
                <a:lnTo>
                  <a:pt x="304" y="273"/>
                </a:lnTo>
                <a:lnTo>
                  <a:pt x="316" y="262"/>
                </a:lnTo>
                <a:lnTo>
                  <a:pt x="319" y="259"/>
                </a:lnTo>
                <a:lnTo>
                  <a:pt x="323" y="258"/>
                </a:lnTo>
                <a:lnTo>
                  <a:pt x="326" y="259"/>
                </a:lnTo>
                <a:lnTo>
                  <a:pt x="329" y="262"/>
                </a:lnTo>
                <a:lnTo>
                  <a:pt x="330" y="264"/>
                </a:lnTo>
                <a:lnTo>
                  <a:pt x="331" y="268"/>
                </a:lnTo>
                <a:lnTo>
                  <a:pt x="330" y="271"/>
                </a:lnTo>
                <a:lnTo>
                  <a:pt x="329" y="273"/>
                </a:lnTo>
                <a:lnTo>
                  <a:pt x="316" y="285"/>
                </a:lnTo>
                <a:lnTo>
                  <a:pt x="329" y="297"/>
                </a:lnTo>
                <a:lnTo>
                  <a:pt x="330" y="300"/>
                </a:lnTo>
                <a:lnTo>
                  <a:pt x="331" y="303"/>
                </a:lnTo>
                <a:lnTo>
                  <a:pt x="330" y="306"/>
                </a:lnTo>
                <a:lnTo>
                  <a:pt x="329" y="309"/>
                </a:lnTo>
                <a:lnTo>
                  <a:pt x="326" y="311"/>
                </a:lnTo>
                <a:lnTo>
                  <a:pt x="323" y="311"/>
                </a:lnTo>
                <a:lnTo>
                  <a:pt x="319" y="311"/>
                </a:lnTo>
                <a:lnTo>
                  <a:pt x="316" y="309"/>
                </a:lnTo>
                <a:close/>
                <a:moveTo>
                  <a:pt x="343" y="318"/>
                </a:moveTo>
                <a:lnTo>
                  <a:pt x="343" y="252"/>
                </a:lnTo>
                <a:lnTo>
                  <a:pt x="343" y="250"/>
                </a:lnTo>
                <a:lnTo>
                  <a:pt x="341" y="248"/>
                </a:lnTo>
                <a:lnTo>
                  <a:pt x="339" y="247"/>
                </a:lnTo>
                <a:lnTo>
                  <a:pt x="337" y="246"/>
                </a:lnTo>
                <a:lnTo>
                  <a:pt x="272" y="246"/>
                </a:lnTo>
                <a:lnTo>
                  <a:pt x="270" y="247"/>
                </a:lnTo>
                <a:lnTo>
                  <a:pt x="267" y="248"/>
                </a:lnTo>
                <a:lnTo>
                  <a:pt x="265" y="250"/>
                </a:lnTo>
                <a:lnTo>
                  <a:pt x="265" y="252"/>
                </a:lnTo>
                <a:lnTo>
                  <a:pt x="265" y="318"/>
                </a:lnTo>
                <a:lnTo>
                  <a:pt x="265" y="321"/>
                </a:lnTo>
                <a:lnTo>
                  <a:pt x="267" y="323"/>
                </a:lnTo>
                <a:lnTo>
                  <a:pt x="270" y="324"/>
                </a:lnTo>
                <a:lnTo>
                  <a:pt x="272" y="324"/>
                </a:lnTo>
                <a:lnTo>
                  <a:pt x="337" y="324"/>
                </a:lnTo>
                <a:lnTo>
                  <a:pt x="339" y="324"/>
                </a:lnTo>
                <a:lnTo>
                  <a:pt x="341" y="323"/>
                </a:lnTo>
                <a:lnTo>
                  <a:pt x="343" y="321"/>
                </a:lnTo>
                <a:lnTo>
                  <a:pt x="343" y="318"/>
                </a:lnTo>
                <a:close/>
                <a:moveTo>
                  <a:pt x="138" y="17"/>
                </a:moveTo>
                <a:lnTo>
                  <a:pt x="138" y="60"/>
                </a:lnTo>
                <a:lnTo>
                  <a:pt x="136" y="68"/>
                </a:lnTo>
                <a:lnTo>
                  <a:pt x="130" y="75"/>
                </a:lnTo>
                <a:lnTo>
                  <a:pt x="121" y="77"/>
                </a:lnTo>
                <a:lnTo>
                  <a:pt x="114" y="77"/>
                </a:lnTo>
                <a:lnTo>
                  <a:pt x="104" y="75"/>
                </a:lnTo>
                <a:lnTo>
                  <a:pt x="98" y="68"/>
                </a:lnTo>
                <a:lnTo>
                  <a:pt x="96" y="60"/>
                </a:lnTo>
                <a:lnTo>
                  <a:pt x="96" y="17"/>
                </a:lnTo>
                <a:lnTo>
                  <a:pt x="98" y="9"/>
                </a:lnTo>
                <a:lnTo>
                  <a:pt x="104" y="3"/>
                </a:lnTo>
                <a:lnTo>
                  <a:pt x="114" y="0"/>
                </a:lnTo>
                <a:lnTo>
                  <a:pt x="121" y="0"/>
                </a:lnTo>
                <a:lnTo>
                  <a:pt x="130" y="3"/>
                </a:lnTo>
                <a:lnTo>
                  <a:pt x="136" y="9"/>
                </a:lnTo>
                <a:lnTo>
                  <a:pt x="138" y="17"/>
                </a:lnTo>
                <a:close/>
                <a:moveTo>
                  <a:pt x="224" y="17"/>
                </a:moveTo>
                <a:lnTo>
                  <a:pt x="224" y="60"/>
                </a:lnTo>
                <a:lnTo>
                  <a:pt x="222" y="68"/>
                </a:lnTo>
                <a:lnTo>
                  <a:pt x="216" y="75"/>
                </a:lnTo>
                <a:lnTo>
                  <a:pt x="206" y="77"/>
                </a:lnTo>
                <a:lnTo>
                  <a:pt x="198" y="77"/>
                </a:lnTo>
                <a:lnTo>
                  <a:pt x="190" y="75"/>
                </a:lnTo>
                <a:lnTo>
                  <a:pt x="184" y="68"/>
                </a:lnTo>
                <a:lnTo>
                  <a:pt x="181" y="60"/>
                </a:lnTo>
                <a:lnTo>
                  <a:pt x="181" y="17"/>
                </a:lnTo>
                <a:lnTo>
                  <a:pt x="184" y="9"/>
                </a:lnTo>
                <a:lnTo>
                  <a:pt x="190" y="3"/>
                </a:lnTo>
                <a:lnTo>
                  <a:pt x="198" y="0"/>
                </a:lnTo>
                <a:lnTo>
                  <a:pt x="206" y="0"/>
                </a:lnTo>
                <a:lnTo>
                  <a:pt x="216" y="3"/>
                </a:lnTo>
                <a:lnTo>
                  <a:pt x="222" y="9"/>
                </a:lnTo>
                <a:lnTo>
                  <a:pt x="224" y="17"/>
                </a:lnTo>
                <a:close/>
                <a:moveTo>
                  <a:pt x="309" y="17"/>
                </a:moveTo>
                <a:lnTo>
                  <a:pt x="309" y="60"/>
                </a:lnTo>
                <a:lnTo>
                  <a:pt x="306" y="68"/>
                </a:lnTo>
                <a:lnTo>
                  <a:pt x="300" y="75"/>
                </a:lnTo>
                <a:lnTo>
                  <a:pt x="292" y="77"/>
                </a:lnTo>
                <a:lnTo>
                  <a:pt x="284" y="77"/>
                </a:lnTo>
                <a:lnTo>
                  <a:pt x="275" y="75"/>
                </a:lnTo>
                <a:lnTo>
                  <a:pt x="268" y="68"/>
                </a:lnTo>
                <a:lnTo>
                  <a:pt x="266" y="60"/>
                </a:lnTo>
                <a:lnTo>
                  <a:pt x="266" y="17"/>
                </a:lnTo>
                <a:lnTo>
                  <a:pt x="268" y="9"/>
                </a:lnTo>
                <a:lnTo>
                  <a:pt x="275" y="3"/>
                </a:lnTo>
                <a:lnTo>
                  <a:pt x="284" y="0"/>
                </a:lnTo>
                <a:lnTo>
                  <a:pt x="292" y="0"/>
                </a:lnTo>
                <a:lnTo>
                  <a:pt x="300" y="3"/>
                </a:lnTo>
                <a:lnTo>
                  <a:pt x="306" y="9"/>
                </a:lnTo>
                <a:lnTo>
                  <a:pt x="309" y="17"/>
                </a:lnTo>
                <a:close/>
                <a:moveTo>
                  <a:pt x="333" y="38"/>
                </a:moveTo>
                <a:lnTo>
                  <a:pt x="349" y="38"/>
                </a:lnTo>
                <a:lnTo>
                  <a:pt x="366" y="41"/>
                </a:lnTo>
                <a:lnTo>
                  <a:pt x="382" y="50"/>
                </a:lnTo>
                <a:lnTo>
                  <a:pt x="394" y="62"/>
                </a:lnTo>
                <a:lnTo>
                  <a:pt x="402" y="77"/>
                </a:lnTo>
                <a:lnTo>
                  <a:pt x="404" y="94"/>
                </a:lnTo>
                <a:lnTo>
                  <a:pt x="404" y="331"/>
                </a:lnTo>
                <a:lnTo>
                  <a:pt x="402" y="348"/>
                </a:lnTo>
                <a:lnTo>
                  <a:pt x="394" y="363"/>
                </a:lnTo>
                <a:lnTo>
                  <a:pt x="382" y="376"/>
                </a:lnTo>
                <a:lnTo>
                  <a:pt x="366" y="384"/>
                </a:lnTo>
                <a:lnTo>
                  <a:pt x="349" y="386"/>
                </a:lnTo>
                <a:lnTo>
                  <a:pt x="56" y="386"/>
                </a:lnTo>
                <a:lnTo>
                  <a:pt x="38" y="384"/>
                </a:lnTo>
                <a:lnTo>
                  <a:pt x="23" y="376"/>
                </a:lnTo>
                <a:lnTo>
                  <a:pt x="11" y="363"/>
                </a:lnTo>
                <a:lnTo>
                  <a:pt x="4" y="348"/>
                </a:lnTo>
                <a:lnTo>
                  <a:pt x="0" y="331"/>
                </a:lnTo>
                <a:lnTo>
                  <a:pt x="0" y="94"/>
                </a:lnTo>
                <a:lnTo>
                  <a:pt x="4" y="77"/>
                </a:lnTo>
                <a:lnTo>
                  <a:pt x="11" y="62"/>
                </a:lnTo>
                <a:lnTo>
                  <a:pt x="23" y="50"/>
                </a:lnTo>
                <a:lnTo>
                  <a:pt x="38" y="41"/>
                </a:lnTo>
                <a:lnTo>
                  <a:pt x="56" y="38"/>
                </a:lnTo>
                <a:lnTo>
                  <a:pt x="72" y="38"/>
                </a:lnTo>
                <a:lnTo>
                  <a:pt x="74" y="39"/>
                </a:lnTo>
                <a:lnTo>
                  <a:pt x="75" y="41"/>
                </a:lnTo>
                <a:lnTo>
                  <a:pt x="75" y="60"/>
                </a:lnTo>
                <a:lnTo>
                  <a:pt x="78" y="75"/>
                </a:lnTo>
                <a:lnTo>
                  <a:pt x="86" y="87"/>
                </a:lnTo>
                <a:lnTo>
                  <a:pt x="98" y="95"/>
                </a:lnTo>
                <a:lnTo>
                  <a:pt x="114" y="98"/>
                </a:lnTo>
                <a:lnTo>
                  <a:pt x="121" y="98"/>
                </a:lnTo>
                <a:lnTo>
                  <a:pt x="133" y="96"/>
                </a:lnTo>
                <a:lnTo>
                  <a:pt x="143" y="91"/>
                </a:lnTo>
                <a:lnTo>
                  <a:pt x="151" y="83"/>
                </a:lnTo>
                <a:lnTo>
                  <a:pt x="157" y="73"/>
                </a:lnTo>
                <a:lnTo>
                  <a:pt x="158" y="71"/>
                </a:lnTo>
                <a:lnTo>
                  <a:pt x="159" y="71"/>
                </a:lnTo>
                <a:lnTo>
                  <a:pt x="161" y="71"/>
                </a:lnTo>
                <a:lnTo>
                  <a:pt x="163" y="73"/>
                </a:lnTo>
                <a:lnTo>
                  <a:pt x="168" y="83"/>
                </a:lnTo>
                <a:lnTo>
                  <a:pt x="176" y="91"/>
                </a:lnTo>
                <a:lnTo>
                  <a:pt x="187" y="96"/>
                </a:lnTo>
                <a:lnTo>
                  <a:pt x="198" y="98"/>
                </a:lnTo>
                <a:lnTo>
                  <a:pt x="206" y="98"/>
                </a:lnTo>
                <a:lnTo>
                  <a:pt x="219" y="96"/>
                </a:lnTo>
                <a:lnTo>
                  <a:pt x="229" y="91"/>
                </a:lnTo>
                <a:lnTo>
                  <a:pt x="237" y="83"/>
                </a:lnTo>
                <a:lnTo>
                  <a:pt x="243" y="73"/>
                </a:lnTo>
                <a:lnTo>
                  <a:pt x="244" y="71"/>
                </a:lnTo>
                <a:lnTo>
                  <a:pt x="245" y="71"/>
                </a:lnTo>
                <a:lnTo>
                  <a:pt x="246" y="71"/>
                </a:lnTo>
                <a:lnTo>
                  <a:pt x="247" y="73"/>
                </a:lnTo>
                <a:lnTo>
                  <a:pt x="253" y="83"/>
                </a:lnTo>
                <a:lnTo>
                  <a:pt x="261" y="91"/>
                </a:lnTo>
                <a:lnTo>
                  <a:pt x="272" y="96"/>
                </a:lnTo>
                <a:lnTo>
                  <a:pt x="284" y="98"/>
                </a:lnTo>
                <a:lnTo>
                  <a:pt x="292" y="98"/>
                </a:lnTo>
                <a:lnTo>
                  <a:pt x="306" y="95"/>
                </a:lnTo>
                <a:lnTo>
                  <a:pt x="318" y="87"/>
                </a:lnTo>
                <a:lnTo>
                  <a:pt x="328" y="75"/>
                </a:lnTo>
                <a:lnTo>
                  <a:pt x="331" y="60"/>
                </a:lnTo>
                <a:lnTo>
                  <a:pt x="331" y="41"/>
                </a:lnTo>
                <a:lnTo>
                  <a:pt x="331" y="39"/>
                </a:lnTo>
                <a:lnTo>
                  <a:pt x="333" y="38"/>
                </a:lnTo>
                <a:close/>
                <a:moveTo>
                  <a:pt x="38" y="118"/>
                </a:moveTo>
                <a:lnTo>
                  <a:pt x="366" y="118"/>
                </a:lnTo>
                <a:lnTo>
                  <a:pt x="368" y="119"/>
                </a:lnTo>
                <a:lnTo>
                  <a:pt x="369" y="121"/>
                </a:lnTo>
                <a:lnTo>
                  <a:pt x="369" y="331"/>
                </a:lnTo>
                <a:lnTo>
                  <a:pt x="366" y="341"/>
                </a:lnTo>
                <a:lnTo>
                  <a:pt x="359" y="348"/>
                </a:lnTo>
                <a:lnTo>
                  <a:pt x="349" y="351"/>
                </a:lnTo>
                <a:lnTo>
                  <a:pt x="56" y="351"/>
                </a:lnTo>
                <a:lnTo>
                  <a:pt x="46" y="348"/>
                </a:lnTo>
                <a:lnTo>
                  <a:pt x="38" y="341"/>
                </a:lnTo>
                <a:lnTo>
                  <a:pt x="36" y="331"/>
                </a:lnTo>
                <a:lnTo>
                  <a:pt x="36" y="121"/>
                </a:lnTo>
                <a:lnTo>
                  <a:pt x="36" y="119"/>
                </a:lnTo>
                <a:lnTo>
                  <a:pt x="38" y="118"/>
                </a:lnTo>
                <a:close/>
              </a:path>
            </a:pathLst>
          </a:custGeom>
          <a:solidFill>
            <a:srgbClr val="007C9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B870E7F-9BE2-49C8-95D7-FCA7347F0505}"/>
              </a:ext>
            </a:extLst>
          </p:cNvPr>
          <p:cNvGrpSpPr/>
          <p:nvPr/>
        </p:nvGrpSpPr>
        <p:grpSpPr>
          <a:xfrm>
            <a:off x="589135" y="1834858"/>
            <a:ext cx="170214" cy="178629"/>
            <a:chOff x="2208213" y="5299076"/>
            <a:chExt cx="647700" cy="679450"/>
          </a:xfrm>
          <a:solidFill>
            <a:srgbClr val="3F9C35"/>
          </a:solidFill>
        </p:grpSpPr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CC47017E-DB40-48A7-8A46-E302840B2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8213" y="5299076"/>
              <a:ext cx="647700" cy="679450"/>
            </a:xfrm>
            <a:custGeom>
              <a:avLst/>
              <a:gdLst>
                <a:gd name="T0" fmla="*/ 150 w 236"/>
                <a:gd name="T1" fmla="*/ 24 h 247"/>
                <a:gd name="T2" fmla="*/ 150 w 236"/>
                <a:gd name="T3" fmla="*/ 14 h 247"/>
                <a:gd name="T4" fmla="*/ 137 w 236"/>
                <a:gd name="T5" fmla="*/ 0 h 247"/>
                <a:gd name="T6" fmla="*/ 108 w 236"/>
                <a:gd name="T7" fmla="*/ 0 h 247"/>
                <a:gd name="T8" fmla="*/ 94 w 236"/>
                <a:gd name="T9" fmla="*/ 14 h 247"/>
                <a:gd name="T10" fmla="*/ 94 w 236"/>
                <a:gd name="T11" fmla="*/ 24 h 247"/>
                <a:gd name="T12" fmla="*/ 44 w 236"/>
                <a:gd name="T13" fmla="*/ 52 h 247"/>
                <a:gd name="T14" fmla="*/ 40 w 236"/>
                <a:gd name="T15" fmla="*/ 49 h 247"/>
                <a:gd name="T16" fmla="*/ 21 w 236"/>
                <a:gd name="T17" fmla="*/ 52 h 247"/>
                <a:gd name="T18" fmla="*/ 4 w 236"/>
                <a:gd name="T19" fmla="*/ 75 h 247"/>
                <a:gd name="T20" fmla="*/ 8 w 236"/>
                <a:gd name="T21" fmla="*/ 95 h 247"/>
                <a:gd name="T22" fmla="*/ 15 w 236"/>
                <a:gd name="T23" fmla="*/ 99 h 247"/>
                <a:gd name="T24" fmla="*/ 9 w 236"/>
                <a:gd name="T25" fmla="*/ 134 h 247"/>
                <a:gd name="T26" fmla="*/ 122 w 236"/>
                <a:gd name="T27" fmla="*/ 247 h 247"/>
                <a:gd name="T28" fmla="*/ 236 w 236"/>
                <a:gd name="T29" fmla="*/ 134 h 247"/>
                <a:gd name="T30" fmla="*/ 150 w 236"/>
                <a:gd name="T31" fmla="*/ 24 h 247"/>
                <a:gd name="T32" fmla="*/ 122 w 236"/>
                <a:gd name="T33" fmla="*/ 234 h 247"/>
                <a:gd name="T34" fmla="*/ 22 w 236"/>
                <a:gd name="T35" fmla="*/ 134 h 247"/>
                <a:gd name="T36" fmla="*/ 122 w 236"/>
                <a:gd name="T37" fmla="*/ 34 h 247"/>
                <a:gd name="T38" fmla="*/ 222 w 236"/>
                <a:gd name="T39" fmla="*/ 134 h 247"/>
                <a:gd name="T40" fmla="*/ 122 w 236"/>
                <a:gd name="T41" fmla="*/ 2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47">
                  <a:moveTo>
                    <a:pt x="150" y="24"/>
                  </a:moveTo>
                  <a:cubicBezTo>
                    <a:pt x="150" y="14"/>
                    <a:pt x="150" y="14"/>
                    <a:pt x="150" y="14"/>
                  </a:cubicBezTo>
                  <a:cubicBezTo>
                    <a:pt x="150" y="6"/>
                    <a:pt x="144" y="0"/>
                    <a:pt x="13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0" y="0"/>
                    <a:pt x="95" y="6"/>
                    <a:pt x="94" y="1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75" y="29"/>
                    <a:pt x="58" y="39"/>
                    <a:pt x="44" y="5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4" y="44"/>
                    <a:pt x="25" y="46"/>
                    <a:pt x="21" y="52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0" y="82"/>
                    <a:pt x="2" y="90"/>
                    <a:pt x="8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10"/>
                    <a:pt x="9" y="122"/>
                    <a:pt x="9" y="134"/>
                  </a:cubicBezTo>
                  <a:cubicBezTo>
                    <a:pt x="9" y="197"/>
                    <a:pt x="60" y="247"/>
                    <a:pt x="122" y="247"/>
                  </a:cubicBezTo>
                  <a:cubicBezTo>
                    <a:pt x="185" y="247"/>
                    <a:pt x="236" y="197"/>
                    <a:pt x="236" y="134"/>
                  </a:cubicBezTo>
                  <a:cubicBezTo>
                    <a:pt x="236" y="81"/>
                    <a:pt x="199" y="37"/>
                    <a:pt x="150" y="24"/>
                  </a:cubicBezTo>
                  <a:close/>
                  <a:moveTo>
                    <a:pt x="122" y="234"/>
                  </a:moveTo>
                  <a:cubicBezTo>
                    <a:pt x="67" y="234"/>
                    <a:pt x="22" y="189"/>
                    <a:pt x="22" y="134"/>
                  </a:cubicBezTo>
                  <a:cubicBezTo>
                    <a:pt x="22" y="79"/>
                    <a:pt x="67" y="34"/>
                    <a:pt x="122" y="34"/>
                  </a:cubicBezTo>
                  <a:cubicBezTo>
                    <a:pt x="177" y="34"/>
                    <a:pt x="222" y="79"/>
                    <a:pt x="222" y="134"/>
                  </a:cubicBezTo>
                  <a:cubicBezTo>
                    <a:pt x="222" y="189"/>
                    <a:pt x="177" y="234"/>
                    <a:pt x="122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9E7FC6F4-740D-45D6-ABDD-896369568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5459413"/>
              <a:ext cx="417513" cy="417513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113 w 152"/>
                <a:gd name="T11" fmla="*/ 81 h 152"/>
                <a:gd name="T12" fmla="*/ 76 w 152"/>
                <a:gd name="T13" fmla="*/ 117 h 152"/>
                <a:gd name="T14" fmla="*/ 39 w 152"/>
                <a:gd name="T15" fmla="*/ 81 h 152"/>
                <a:gd name="T16" fmla="*/ 39 w 152"/>
                <a:gd name="T17" fmla="*/ 49 h 152"/>
                <a:gd name="T18" fmla="*/ 76 w 152"/>
                <a:gd name="T19" fmla="*/ 67 h 152"/>
                <a:gd name="T20" fmla="*/ 113 w 152"/>
                <a:gd name="T21" fmla="*/ 49 h 152"/>
                <a:gd name="T22" fmla="*/ 113 w 152"/>
                <a:gd name="T23" fmla="*/ 8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13" y="81"/>
                  </a:moveTo>
                  <a:cubicBezTo>
                    <a:pt x="102" y="94"/>
                    <a:pt x="76" y="117"/>
                    <a:pt x="76" y="117"/>
                  </a:cubicBezTo>
                  <a:cubicBezTo>
                    <a:pt x="76" y="117"/>
                    <a:pt x="50" y="94"/>
                    <a:pt x="39" y="81"/>
                  </a:cubicBezTo>
                  <a:cubicBezTo>
                    <a:pt x="32" y="71"/>
                    <a:pt x="29" y="61"/>
                    <a:pt x="39" y="49"/>
                  </a:cubicBezTo>
                  <a:cubicBezTo>
                    <a:pt x="51" y="37"/>
                    <a:pt x="75" y="46"/>
                    <a:pt x="76" y="67"/>
                  </a:cubicBezTo>
                  <a:cubicBezTo>
                    <a:pt x="77" y="46"/>
                    <a:pt x="101" y="37"/>
                    <a:pt x="113" y="49"/>
                  </a:cubicBezTo>
                  <a:cubicBezTo>
                    <a:pt x="123" y="61"/>
                    <a:pt x="120" y="71"/>
                    <a:pt x="113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7" name="Groep 66">
            <a:extLst>
              <a:ext uri="{FF2B5EF4-FFF2-40B4-BE49-F238E27FC236}">
                <a16:creationId xmlns:a16="http://schemas.microsoft.com/office/drawing/2014/main" id="{F4BEECDF-964D-41F7-B5B6-6CF697577DDE}"/>
              </a:ext>
            </a:extLst>
          </p:cNvPr>
          <p:cNvGrpSpPr/>
          <p:nvPr/>
        </p:nvGrpSpPr>
        <p:grpSpPr>
          <a:xfrm>
            <a:off x="586383" y="2340606"/>
            <a:ext cx="175716" cy="141030"/>
            <a:chOff x="4973638" y="3981451"/>
            <a:chExt cx="971550" cy="779462"/>
          </a:xfrm>
          <a:solidFill>
            <a:srgbClr val="EAAB00"/>
          </a:solidFill>
        </p:grpSpPr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B0CAF998-E9BB-4528-9F4D-1D333B13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3981451"/>
              <a:ext cx="971550" cy="409575"/>
            </a:xfrm>
            <a:custGeom>
              <a:avLst/>
              <a:gdLst>
                <a:gd name="T0" fmla="*/ 307 w 612"/>
                <a:gd name="T1" fmla="*/ 0 h 258"/>
                <a:gd name="T2" fmla="*/ 309 w 612"/>
                <a:gd name="T3" fmla="*/ 1 h 258"/>
                <a:gd name="T4" fmla="*/ 610 w 612"/>
                <a:gd name="T5" fmla="*/ 228 h 258"/>
                <a:gd name="T6" fmla="*/ 612 w 612"/>
                <a:gd name="T7" fmla="*/ 229 h 258"/>
                <a:gd name="T8" fmla="*/ 612 w 612"/>
                <a:gd name="T9" fmla="*/ 231 h 258"/>
                <a:gd name="T10" fmla="*/ 611 w 612"/>
                <a:gd name="T11" fmla="*/ 233 h 258"/>
                <a:gd name="T12" fmla="*/ 594 w 612"/>
                <a:gd name="T13" fmla="*/ 256 h 258"/>
                <a:gd name="T14" fmla="*/ 593 w 612"/>
                <a:gd name="T15" fmla="*/ 258 h 258"/>
                <a:gd name="T16" fmla="*/ 590 w 612"/>
                <a:gd name="T17" fmla="*/ 258 h 258"/>
                <a:gd name="T18" fmla="*/ 588 w 612"/>
                <a:gd name="T19" fmla="*/ 257 h 258"/>
                <a:gd name="T20" fmla="*/ 309 w 612"/>
                <a:gd name="T21" fmla="*/ 48 h 258"/>
                <a:gd name="T22" fmla="*/ 307 w 612"/>
                <a:gd name="T23" fmla="*/ 47 h 258"/>
                <a:gd name="T24" fmla="*/ 305 w 612"/>
                <a:gd name="T25" fmla="*/ 47 h 258"/>
                <a:gd name="T26" fmla="*/ 303 w 612"/>
                <a:gd name="T27" fmla="*/ 48 h 258"/>
                <a:gd name="T28" fmla="*/ 25 w 612"/>
                <a:gd name="T29" fmla="*/ 257 h 258"/>
                <a:gd name="T30" fmla="*/ 22 w 612"/>
                <a:gd name="T31" fmla="*/ 258 h 258"/>
                <a:gd name="T32" fmla="*/ 20 w 612"/>
                <a:gd name="T33" fmla="*/ 258 h 258"/>
                <a:gd name="T34" fmla="*/ 18 w 612"/>
                <a:gd name="T35" fmla="*/ 256 h 258"/>
                <a:gd name="T36" fmla="*/ 1 w 612"/>
                <a:gd name="T37" fmla="*/ 233 h 258"/>
                <a:gd name="T38" fmla="*/ 0 w 612"/>
                <a:gd name="T39" fmla="*/ 231 h 258"/>
                <a:gd name="T40" fmla="*/ 1 w 612"/>
                <a:gd name="T41" fmla="*/ 229 h 258"/>
                <a:gd name="T42" fmla="*/ 2 w 612"/>
                <a:gd name="T43" fmla="*/ 228 h 258"/>
                <a:gd name="T44" fmla="*/ 303 w 612"/>
                <a:gd name="T45" fmla="*/ 1 h 258"/>
                <a:gd name="T46" fmla="*/ 305 w 612"/>
                <a:gd name="T47" fmla="*/ 0 h 258"/>
                <a:gd name="T48" fmla="*/ 307 w 612"/>
                <a:gd name="T4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2" h="258">
                  <a:moveTo>
                    <a:pt x="307" y="0"/>
                  </a:moveTo>
                  <a:lnTo>
                    <a:pt x="309" y="1"/>
                  </a:lnTo>
                  <a:lnTo>
                    <a:pt x="610" y="228"/>
                  </a:lnTo>
                  <a:lnTo>
                    <a:pt x="612" y="229"/>
                  </a:lnTo>
                  <a:lnTo>
                    <a:pt x="612" y="231"/>
                  </a:lnTo>
                  <a:lnTo>
                    <a:pt x="611" y="233"/>
                  </a:lnTo>
                  <a:lnTo>
                    <a:pt x="594" y="256"/>
                  </a:lnTo>
                  <a:lnTo>
                    <a:pt x="593" y="258"/>
                  </a:lnTo>
                  <a:lnTo>
                    <a:pt x="590" y="258"/>
                  </a:lnTo>
                  <a:lnTo>
                    <a:pt x="588" y="257"/>
                  </a:lnTo>
                  <a:lnTo>
                    <a:pt x="309" y="48"/>
                  </a:lnTo>
                  <a:lnTo>
                    <a:pt x="307" y="47"/>
                  </a:lnTo>
                  <a:lnTo>
                    <a:pt x="305" y="47"/>
                  </a:lnTo>
                  <a:lnTo>
                    <a:pt x="303" y="48"/>
                  </a:lnTo>
                  <a:lnTo>
                    <a:pt x="25" y="257"/>
                  </a:lnTo>
                  <a:lnTo>
                    <a:pt x="22" y="258"/>
                  </a:lnTo>
                  <a:lnTo>
                    <a:pt x="20" y="258"/>
                  </a:lnTo>
                  <a:lnTo>
                    <a:pt x="18" y="256"/>
                  </a:lnTo>
                  <a:lnTo>
                    <a:pt x="1" y="233"/>
                  </a:lnTo>
                  <a:lnTo>
                    <a:pt x="0" y="231"/>
                  </a:lnTo>
                  <a:lnTo>
                    <a:pt x="1" y="229"/>
                  </a:lnTo>
                  <a:lnTo>
                    <a:pt x="2" y="228"/>
                  </a:lnTo>
                  <a:lnTo>
                    <a:pt x="303" y="1"/>
                  </a:lnTo>
                  <a:lnTo>
                    <a:pt x="305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154C7236-AA1D-484D-A14B-472C4D660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138" y="4081463"/>
              <a:ext cx="844550" cy="679450"/>
            </a:xfrm>
            <a:custGeom>
              <a:avLst/>
              <a:gdLst>
                <a:gd name="T0" fmla="*/ 345 w 532"/>
                <a:gd name="T1" fmla="*/ 223 h 428"/>
                <a:gd name="T2" fmla="*/ 345 w 532"/>
                <a:gd name="T3" fmla="*/ 399 h 428"/>
                <a:gd name="T4" fmla="*/ 429 w 532"/>
                <a:gd name="T5" fmla="*/ 399 h 428"/>
                <a:gd name="T6" fmla="*/ 429 w 532"/>
                <a:gd name="T7" fmla="*/ 223 h 428"/>
                <a:gd name="T8" fmla="*/ 345 w 532"/>
                <a:gd name="T9" fmla="*/ 223 h 428"/>
                <a:gd name="T10" fmla="*/ 110 w 532"/>
                <a:gd name="T11" fmla="*/ 223 h 428"/>
                <a:gd name="T12" fmla="*/ 110 w 532"/>
                <a:gd name="T13" fmla="*/ 337 h 428"/>
                <a:gd name="T14" fmla="*/ 94 w 532"/>
                <a:gd name="T15" fmla="*/ 337 h 428"/>
                <a:gd name="T16" fmla="*/ 94 w 532"/>
                <a:gd name="T17" fmla="*/ 347 h 428"/>
                <a:gd name="T18" fmla="*/ 261 w 532"/>
                <a:gd name="T19" fmla="*/ 347 h 428"/>
                <a:gd name="T20" fmla="*/ 261 w 532"/>
                <a:gd name="T21" fmla="*/ 337 h 428"/>
                <a:gd name="T22" fmla="*/ 245 w 532"/>
                <a:gd name="T23" fmla="*/ 337 h 428"/>
                <a:gd name="T24" fmla="*/ 245 w 532"/>
                <a:gd name="T25" fmla="*/ 223 h 428"/>
                <a:gd name="T26" fmla="*/ 110 w 532"/>
                <a:gd name="T27" fmla="*/ 223 h 428"/>
                <a:gd name="T28" fmla="*/ 267 w 532"/>
                <a:gd name="T29" fmla="*/ 0 h 428"/>
                <a:gd name="T30" fmla="*/ 269 w 532"/>
                <a:gd name="T31" fmla="*/ 0 h 428"/>
                <a:gd name="T32" fmla="*/ 487 w 532"/>
                <a:gd name="T33" fmla="*/ 163 h 428"/>
                <a:gd name="T34" fmla="*/ 489 w 532"/>
                <a:gd name="T35" fmla="*/ 166 h 428"/>
                <a:gd name="T36" fmla="*/ 490 w 532"/>
                <a:gd name="T37" fmla="*/ 168 h 428"/>
                <a:gd name="T38" fmla="*/ 491 w 532"/>
                <a:gd name="T39" fmla="*/ 171 h 428"/>
                <a:gd name="T40" fmla="*/ 491 w 532"/>
                <a:gd name="T41" fmla="*/ 399 h 428"/>
                <a:gd name="T42" fmla="*/ 532 w 532"/>
                <a:gd name="T43" fmla="*/ 399 h 428"/>
                <a:gd name="T44" fmla="*/ 532 w 532"/>
                <a:gd name="T45" fmla="*/ 428 h 428"/>
                <a:gd name="T46" fmla="*/ 0 w 532"/>
                <a:gd name="T47" fmla="*/ 428 h 428"/>
                <a:gd name="T48" fmla="*/ 0 w 532"/>
                <a:gd name="T49" fmla="*/ 399 h 428"/>
                <a:gd name="T50" fmla="*/ 42 w 532"/>
                <a:gd name="T51" fmla="*/ 399 h 428"/>
                <a:gd name="T52" fmla="*/ 42 w 532"/>
                <a:gd name="T53" fmla="*/ 171 h 428"/>
                <a:gd name="T54" fmla="*/ 42 w 532"/>
                <a:gd name="T55" fmla="*/ 168 h 428"/>
                <a:gd name="T56" fmla="*/ 43 w 532"/>
                <a:gd name="T57" fmla="*/ 166 h 428"/>
                <a:gd name="T58" fmla="*/ 45 w 532"/>
                <a:gd name="T59" fmla="*/ 163 h 428"/>
                <a:gd name="T60" fmla="*/ 263 w 532"/>
                <a:gd name="T61" fmla="*/ 0 h 428"/>
                <a:gd name="T62" fmla="*/ 265 w 532"/>
                <a:gd name="T63" fmla="*/ 0 h 428"/>
                <a:gd name="T64" fmla="*/ 267 w 532"/>
                <a:gd name="T6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2" h="428">
                  <a:moveTo>
                    <a:pt x="345" y="223"/>
                  </a:moveTo>
                  <a:lnTo>
                    <a:pt x="345" y="399"/>
                  </a:lnTo>
                  <a:lnTo>
                    <a:pt x="429" y="399"/>
                  </a:lnTo>
                  <a:lnTo>
                    <a:pt x="429" y="223"/>
                  </a:lnTo>
                  <a:lnTo>
                    <a:pt x="345" y="223"/>
                  </a:lnTo>
                  <a:close/>
                  <a:moveTo>
                    <a:pt x="110" y="223"/>
                  </a:moveTo>
                  <a:lnTo>
                    <a:pt x="110" y="337"/>
                  </a:lnTo>
                  <a:lnTo>
                    <a:pt x="94" y="337"/>
                  </a:lnTo>
                  <a:lnTo>
                    <a:pt x="94" y="347"/>
                  </a:lnTo>
                  <a:lnTo>
                    <a:pt x="261" y="347"/>
                  </a:lnTo>
                  <a:lnTo>
                    <a:pt x="261" y="337"/>
                  </a:lnTo>
                  <a:lnTo>
                    <a:pt x="245" y="337"/>
                  </a:lnTo>
                  <a:lnTo>
                    <a:pt x="245" y="223"/>
                  </a:lnTo>
                  <a:lnTo>
                    <a:pt x="110" y="223"/>
                  </a:lnTo>
                  <a:close/>
                  <a:moveTo>
                    <a:pt x="267" y="0"/>
                  </a:moveTo>
                  <a:lnTo>
                    <a:pt x="269" y="0"/>
                  </a:lnTo>
                  <a:lnTo>
                    <a:pt x="487" y="163"/>
                  </a:lnTo>
                  <a:lnTo>
                    <a:pt x="489" y="166"/>
                  </a:lnTo>
                  <a:lnTo>
                    <a:pt x="490" y="168"/>
                  </a:lnTo>
                  <a:lnTo>
                    <a:pt x="491" y="171"/>
                  </a:lnTo>
                  <a:lnTo>
                    <a:pt x="491" y="399"/>
                  </a:lnTo>
                  <a:lnTo>
                    <a:pt x="532" y="399"/>
                  </a:lnTo>
                  <a:lnTo>
                    <a:pt x="532" y="428"/>
                  </a:lnTo>
                  <a:lnTo>
                    <a:pt x="0" y="428"/>
                  </a:lnTo>
                  <a:lnTo>
                    <a:pt x="0" y="399"/>
                  </a:lnTo>
                  <a:lnTo>
                    <a:pt x="42" y="399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3" y="166"/>
                  </a:lnTo>
                  <a:lnTo>
                    <a:pt x="45" y="163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1" name="Tekstvak 70">
            <a:extLst>
              <a:ext uri="{FF2B5EF4-FFF2-40B4-BE49-F238E27FC236}">
                <a16:creationId xmlns:a16="http://schemas.microsoft.com/office/drawing/2014/main" id="{1C75BB1F-AE89-4F44-8952-949F7CDF53C6}"/>
              </a:ext>
            </a:extLst>
          </p:cNvPr>
          <p:cNvSpPr txBox="1"/>
          <p:nvPr/>
        </p:nvSpPr>
        <p:spPr>
          <a:xfrm>
            <a:off x="5103387" y="3288422"/>
            <a:ext cx="2578264" cy="15977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Medicatie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009FD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6" name="Group 193">
            <a:extLst>
              <a:ext uri="{FF2B5EF4-FFF2-40B4-BE49-F238E27FC236}">
                <a16:creationId xmlns:a16="http://schemas.microsoft.com/office/drawing/2014/main" id="{ED8D04A6-E6DF-4DEF-9001-F747F5854624}"/>
              </a:ext>
            </a:extLst>
          </p:cNvPr>
          <p:cNvGrpSpPr/>
          <p:nvPr/>
        </p:nvGrpSpPr>
        <p:grpSpPr>
          <a:xfrm>
            <a:off x="4850980" y="3297413"/>
            <a:ext cx="192084" cy="169712"/>
            <a:chOff x="13425611" y="2108176"/>
            <a:chExt cx="557213" cy="492125"/>
          </a:xfrm>
          <a:solidFill>
            <a:schemeClr val="accent2"/>
          </a:solidFill>
        </p:grpSpPr>
        <p:sp>
          <p:nvSpPr>
            <p:cNvPr id="77" name="Freeform 87">
              <a:extLst>
                <a:ext uri="{FF2B5EF4-FFF2-40B4-BE49-F238E27FC236}">
                  <a16:creationId xmlns:a16="http://schemas.microsoft.com/office/drawing/2014/main" id="{7C13A847-4ECE-49A0-A383-DE03C442F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5611" y="2108176"/>
              <a:ext cx="357188" cy="403225"/>
            </a:xfrm>
            <a:custGeom>
              <a:avLst/>
              <a:gdLst>
                <a:gd name="T0" fmla="*/ 204 w 225"/>
                <a:gd name="T1" fmla="*/ 16 h 254"/>
                <a:gd name="T2" fmla="*/ 199 w 225"/>
                <a:gd name="T3" fmla="*/ 12 h 254"/>
                <a:gd name="T4" fmla="*/ 184 w 225"/>
                <a:gd name="T5" fmla="*/ 3 h 254"/>
                <a:gd name="T6" fmla="*/ 167 w 225"/>
                <a:gd name="T7" fmla="*/ 0 h 254"/>
                <a:gd name="T8" fmla="*/ 150 w 225"/>
                <a:gd name="T9" fmla="*/ 1 h 254"/>
                <a:gd name="T10" fmla="*/ 134 w 225"/>
                <a:gd name="T11" fmla="*/ 9 h 254"/>
                <a:gd name="T12" fmla="*/ 121 w 225"/>
                <a:gd name="T13" fmla="*/ 21 h 254"/>
                <a:gd name="T14" fmla="*/ 12 w 225"/>
                <a:gd name="T15" fmla="*/ 160 h 254"/>
                <a:gd name="T16" fmla="*/ 3 w 225"/>
                <a:gd name="T17" fmla="*/ 175 h 254"/>
                <a:gd name="T18" fmla="*/ 0 w 225"/>
                <a:gd name="T19" fmla="*/ 192 h 254"/>
                <a:gd name="T20" fmla="*/ 2 w 225"/>
                <a:gd name="T21" fmla="*/ 210 h 254"/>
                <a:gd name="T22" fmla="*/ 9 w 225"/>
                <a:gd name="T23" fmla="*/ 225 h 254"/>
                <a:gd name="T24" fmla="*/ 21 w 225"/>
                <a:gd name="T25" fmla="*/ 238 h 254"/>
                <a:gd name="T26" fmla="*/ 25 w 225"/>
                <a:gd name="T27" fmla="*/ 242 h 254"/>
                <a:gd name="T28" fmla="*/ 42 w 225"/>
                <a:gd name="T29" fmla="*/ 250 h 254"/>
                <a:gd name="T30" fmla="*/ 59 w 225"/>
                <a:gd name="T31" fmla="*/ 254 h 254"/>
                <a:gd name="T32" fmla="*/ 76 w 225"/>
                <a:gd name="T33" fmla="*/ 251 h 254"/>
                <a:gd name="T34" fmla="*/ 92 w 225"/>
                <a:gd name="T35" fmla="*/ 245 h 254"/>
                <a:gd name="T36" fmla="*/ 105 w 225"/>
                <a:gd name="T37" fmla="*/ 233 h 254"/>
                <a:gd name="T38" fmla="*/ 214 w 225"/>
                <a:gd name="T39" fmla="*/ 94 h 254"/>
                <a:gd name="T40" fmla="*/ 223 w 225"/>
                <a:gd name="T41" fmla="*/ 79 h 254"/>
                <a:gd name="T42" fmla="*/ 225 w 225"/>
                <a:gd name="T43" fmla="*/ 62 h 254"/>
                <a:gd name="T44" fmla="*/ 224 w 225"/>
                <a:gd name="T45" fmla="*/ 45 h 254"/>
                <a:gd name="T46" fmla="*/ 216 w 225"/>
                <a:gd name="T47" fmla="*/ 29 h 254"/>
                <a:gd name="T48" fmla="*/ 204 w 225"/>
                <a:gd name="T49" fmla="*/ 16 h 254"/>
                <a:gd name="T50" fmla="*/ 177 w 225"/>
                <a:gd name="T51" fmla="*/ 60 h 254"/>
                <a:gd name="T52" fmla="*/ 125 w 225"/>
                <a:gd name="T53" fmla="*/ 124 h 254"/>
                <a:gd name="T54" fmla="*/ 92 w 225"/>
                <a:gd name="T55" fmla="*/ 98 h 254"/>
                <a:gd name="T56" fmla="*/ 143 w 225"/>
                <a:gd name="T57" fmla="*/ 33 h 254"/>
                <a:gd name="T58" fmla="*/ 151 w 225"/>
                <a:gd name="T59" fmla="*/ 26 h 254"/>
                <a:gd name="T60" fmla="*/ 160 w 225"/>
                <a:gd name="T61" fmla="*/ 25 h 254"/>
                <a:gd name="T62" fmla="*/ 169 w 225"/>
                <a:gd name="T63" fmla="*/ 28 h 254"/>
                <a:gd name="T64" fmla="*/ 176 w 225"/>
                <a:gd name="T65" fmla="*/ 33 h 254"/>
                <a:gd name="T66" fmla="*/ 181 w 225"/>
                <a:gd name="T67" fmla="*/ 41 h 254"/>
                <a:gd name="T68" fmla="*/ 181 w 225"/>
                <a:gd name="T69" fmla="*/ 50 h 254"/>
                <a:gd name="T70" fmla="*/ 177 w 225"/>
                <a:gd name="T71" fmla="*/ 6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254">
                  <a:moveTo>
                    <a:pt x="204" y="16"/>
                  </a:moveTo>
                  <a:lnTo>
                    <a:pt x="199" y="12"/>
                  </a:lnTo>
                  <a:lnTo>
                    <a:pt x="184" y="3"/>
                  </a:lnTo>
                  <a:lnTo>
                    <a:pt x="167" y="0"/>
                  </a:lnTo>
                  <a:lnTo>
                    <a:pt x="150" y="1"/>
                  </a:lnTo>
                  <a:lnTo>
                    <a:pt x="134" y="9"/>
                  </a:lnTo>
                  <a:lnTo>
                    <a:pt x="121" y="21"/>
                  </a:lnTo>
                  <a:lnTo>
                    <a:pt x="12" y="160"/>
                  </a:lnTo>
                  <a:lnTo>
                    <a:pt x="3" y="175"/>
                  </a:lnTo>
                  <a:lnTo>
                    <a:pt x="0" y="192"/>
                  </a:lnTo>
                  <a:lnTo>
                    <a:pt x="2" y="210"/>
                  </a:lnTo>
                  <a:lnTo>
                    <a:pt x="9" y="225"/>
                  </a:lnTo>
                  <a:lnTo>
                    <a:pt x="21" y="238"/>
                  </a:lnTo>
                  <a:lnTo>
                    <a:pt x="25" y="242"/>
                  </a:lnTo>
                  <a:lnTo>
                    <a:pt x="42" y="250"/>
                  </a:lnTo>
                  <a:lnTo>
                    <a:pt x="59" y="254"/>
                  </a:lnTo>
                  <a:lnTo>
                    <a:pt x="76" y="251"/>
                  </a:lnTo>
                  <a:lnTo>
                    <a:pt x="92" y="245"/>
                  </a:lnTo>
                  <a:lnTo>
                    <a:pt x="105" y="233"/>
                  </a:lnTo>
                  <a:lnTo>
                    <a:pt x="214" y="94"/>
                  </a:lnTo>
                  <a:lnTo>
                    <a:pt x="223" y="79"/>
                  </a:lnTo>
                  <a:lnTo>
                    <a:pt x="225" y="62"/>
                  </a:lnTo>
                  <a:lnTo>
                    <a:pt x="224" y="45"/>
                  </a:lnTo>
                  <a:lnTo>
                    <a:pt x="216" y="29"/>
                  </a:lnTo>
                  <a:lnTo>
                    <a:pt x="204" y="16"/>
                  </a:lnTo>
                  <a:close/>
                  <a:moveTo>
                    <a:pt x="177" y="60"/>
                  </a:moveTo>
                  <a:lnTo>
                    <a:pt x="125" y="124"/>
                  </a:lnTo>
                  <a:lnTo>
                    <a:pt x="92" y="98"/>
                  </a:lnTo>
                  <a:lnTo>
                    <a:pt x="143" y="33"/>
                  </a:lnTo>
                  <a:lnTo>
                    <a:pt x="151" y="26"/>
                  </a:lnTo>
                  <a:lnTo>
                    <a:pt x="160" y="25"/>
                  </a:lnTo>
                  <a:lnTo>
                    <a:pt x="169" y="28"/>
                  </a:lnTo>
                  <a:lnTo>
                    <a:pt x="176" y="33"/>
                  </a:lnTo>
                  <a:lnTo>
                    <a:pt x="181" y="41"/>
                  </a:lnTo>
                  <a:lnTo>
                    <a:pt x="181" y="50"/>
                  </a:lnTo>
                  <a:lnTo>
                    <a:pt x="177" y="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CC1674B5-A3A5-495B-8000-B0F069D1C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44686" y="2389163"/>
              <a:ext cx="338138" cy="211138"/>
            </a:xfrm>
            <a:custGeom>
              <a:avLst/>
              <a:gdLst>
                <a:gd name="T0" fmla="*/ 209 w 213"/>
                <a:gd name="T1" fmla="*/ 27 h 133"/>
                <a:gd name="T2" fmla="*/ 186 w 213"/>
                <a:gd name="T3" fmla="*/ 12 h 133"/>
                <a:gd name="T4" fmla="*/ 149 w 213"/>
                <a:gd name="T5" fmla="*/ 2 h 133"/>
                <a:gd name="T6" fmla="*/ 107 w 213"/>
                <a:gd name="T7" fmla="*/ 0 h 133"/>
                <a:gd name="T8" fmla="*/ 64 w 213"/>
                <a:gd name="T9" fmla="*/ 2 h 133"/>
                <a:gd name="T10" fmla="*/ 27 w 213"/>
                <a:gd name="T11" fmla="*/ 12 h 133"/>
                <a:gd name="T12" fmla="*/ 5 w 213"/>
                <a:gd name="T13" fmla="*/ 27 h 133"/>
                <a:gd name="T14" fmla="*/ 0 w 213"/>
                <a:gd name="T15" fmla="*/ 38 h 133"/>
                <a:gd name="T16" fmla="*/ 1 w 213"/>
                <a:gd name="T17" fmla="*/ 97 h 133"/>
                <a:gd name="T18" fmla="*/ 19 w 213"/>
                <a:gd name="T19" fmla="*/ 118 h 133"/>
                <a:gd name="T20" fmla="*/ 59 w 213"/>
                <a:gd name="T21" fmla="*/ 129 h 133"/>
                <a:gd name="T22" fmla="*/ 107 w 213"/>
                <a:gd name="T23" fmla="*/ 133 h 133"/>
                <a:gd name="T24" fmla="*/ 156 w 213"/>
                <a:gd name="T25" fmla="*/ 129 h 133"/>
                <a:gd name="T26" fmla="*/ 195 w 213"/>
                <a:gd name="T27" fmla="*/ 118 h 133"/>
                <a:gd name="T28" fmla="*/ 213 w 213"/>
                <a:gd name="T29" fmla="*/ 97 h 133"/>
                <a:gd name="T30" fmla="*/ 213 w 213"/>
                <a:gd name="T31" fmla="*/ 38 h 133"/>
                <a:gd name="T32" fmla="*/ 192 w 213"/>
                <a:gd name="T33" fmla="*/ 40 h 133"/>
                <a:gd name="T34" fmla="*/ 183 w 213"/>
                <a:gd name="T35" fmla="*/ 48 h 133"/>
                <a:gd name="T36" fmla="*/ 156 w 213"/>
                <a:gd name="T37" fmla="*/ 56 h 133"/>
                <a:gd name="T38" fmla="*/ 107 w 213"/>
                <a:gd name="T39" fmla="*/ 21 h 133"/>
                <a:gd name="T40" fmla="*/ 159 w 213"/>
                <a:gd name="T41" fmla="*/ 26 h 133"/>
                <a:gd name="T42" fmla="*/ 188 w 213"/>
                <a:gd name="T43" fmla="*/ 36 h 133"/>
                <a:gd name="T44" fmla="*/ 52 w 213"/>
                <a:gd name="T45" fmla="*/ 26 h 133"/>
                <a:gd name="T46" fmla="*/ 107 w 213"/>
                <a:gd name="T47" fmla="*/ 60 h 133"/>
                <a:gd name="T48" fmla="*/ 53 w 213"/>
                <a:gd name="T49" fmla="*/ 55 h 133"/>
                <a:gd name="T50" fmla="*/ 26 w 213"/>
                <a:gd name="T51" fmla="*/ 44 h 133"/>
                <a:gd name="T52" fmla="*/ 26 w 213"/>
                <a:gd name="T53" fmla="*/ 36 h 133"/>
                <a:gd name="T54" fmla="*/ 52 w 213"/>
                <a:gd name="T55" fmla="*/ 26 h 133"/>
                <a:gd name="T56" fmla="*/ 191 w 213"/>
                <a:gd name="T57" fmla="*/ 95 h 133"/>
                <a:gd name="T58" fmla="*/ 180 w 213"/>
                <a:gd name="T59" fmla="*/ 101 h 133"/>
                <a:gd name="T60" fmla="*/ 157 w 213"/>
                <a:gd name="T61" fmla="*/ 107 h 133"/>
                <a:gd name="T62" fmla="*/ 107 w 213"/>
                <a:gd name="T63" fmla="*/ 112 h 133"/>
                <a:gd name="T64" fmla="*/ 52 w 213"/>
                <a:gd name="T65" fmla="*/ 107 h 133"/>
                <a:gd name="T66" fmla="*/ 30 w 213"/>
                <a:gd name="T67" fmla="*/ 99 h 133"/>
                <a:gd name="T68" fmla="*/ 23 w 213"/>
                <a:gd name="T69" fmla="*/ 94 h 133"/>
                <a:gd name="T70" fmla="*/ 18 w 213"/>
                <a:gd name="T71" fmla="*/ 89 h 133"/>
                <a:gd name="T72" fmla="*/ 35 w 213"/>
                <a:gd name="T73" fmla="*/ 72 h 133"/>
                <a:gd name="T74" fmla="*/ 82 w 213"/>
                <a:gd name="T75" fmla="*/ 80 h 133"/>
                <a:gd name="T76" fmla="*/ 132 w 213"/>
                <a:gd name="T77" fmla="*/ 80 h 133"/>
                <a:gd name="T78" fmla="*/ 178 w 213"/>
                <a:gd name="T79" fmla="*/ 72 h 133"/>
                <a:gd name="T80" fmla="*/ 196 w 213"/>
                <a:gd name="T81" fmla="*/ 9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3" h="133">
                  <a:moveTo>
                    <a:pt x="213" y="38"/>
                  </a:moveTo>
                  <a:lnTo>
                    <a:pt x="209" y="27"/>
                  </a:lnTo>
                  <a:lnTo>
                    <a:pt x="200" y="18"/>
                  </a:lnTo>
                  <a:lnTo>
                    <a:pt x="186" y="12"/>
                  </a:lnTo>
                  <a:lnTo>
                    <a:pt x="169" y="6"/>
                  </a:lnTo>
                  <a:lnTo>
                    <a:pt x="149" y="2"/>
                  </a:lnTo>
                  <a:lnTo>
                    <a:pt x="128" y="0"/>
                  </a:lnTo>
                  <a:lnTo>
                    <a:pt x="107" y="0"/>
                  </a:lnTo>
                  <a:lnTo>
                    <a:pt x="85" y="0"/>
                  </a:lnTo>
                  <a:lnTo>
                    <a:pt x="64" y="2"/>
                  </a:lnTo>
                  <a:lnTo>
                    <a:pt x="44" y="6"/>
                  </a:lnTo>
                  <a:lnTo>
                    <a:pt x="27" y="12"/>
                  </a:lnTo>
                  <a:lnTo>
                    <a:pt x="14" y="18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1" y="97"/>
                  </a:lnTo>
                  <a:lnTo>
                    <a:pt x="6" y="108"/>
                  </a:lnTo>
                  <a:lnTo>
                    <a:pt x="19" y="118"/>
                  </a:lnTo>
                  <a:lnTo>
                    <a:pt x="38" y="124"/>
                  </a:lnTo>
                  <a:lnTo>
                    <a:pt x="59" y="129"/>
                  </a:lnTo>
                  <a:lnTo>
                    <a:pt x="82" y="133"/>
                  </a:lnTo>
                  <a:lnTo>
                    <a:pt x="107" y="133"/>
                  </a:lnTo>
                  <a:lnTo>
                    <a:pt x="132" y="133"/>
                  </a:lnTo>
                  <a:lnTo>
                    <a:pt x="156" y="129"/>
                  </a:lnTo>
                  <a:lnTo>
                    <a:pt x="176" y="124"/>
                  </a:lnTo>
                  <a:lnTo>
                    <a:pt x="195" y="118"/>
                  </a:lnTo>
                  <a:lnTo>
                    <a:pt x="207" y="108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213" y="38"/>
                  </a:lnTo>
                  <a:lnTo>
                    <a:pt x="213" y="38"/>
                  </a:lnTo>
                  <a:close/>
                  <a:moveTo>
                    <a:pt x="192" y="40"/>
                  </a:moveTo>
                  <a:lnTo>
                    <a:pt x="190" y="44"/>
                  </a:lnTo>
                  <a:lnTo>
                    <a:pt x="183" y="48"/>
                  </a:lnTo>
                  <a:lnTo>
                    <a:pt x="173" y="52"/>
                  </a:lnTo>
                  <a:lnTo>
                    <a:pt x="156" y="56"/>
                  </a:lnTo>
                  <a:lnTo>
                    <a:pt x="93" y="21"/>
                  </a:lnTo>
                  <a:lnTo>
                    <a:pt x="107" y="21"/>
                  </a:lnTo>
                  <a:lnTo>
                    <a:pt x="136" y="22"/>
                  </a:lnTo>
                  <a:lnTo>
                    <a:pt x="159" y="26"/>
                  </a:lnTo>
                  <a:lnTo>
                    <a:pt x="176" y="31"/>
                  </a:lnTo>
                  <a:lnTo>
                    <a:pt x="188" y="36"/>
                  </a:lnTo>
                  <a:lnTo>
                    <a:pt x="192" y="40"/>
                  </a:lnTo>
                  <a:close/>
                  <a:moveTo>
                    <a:pt x="52" y="26"/>
                  </a:moveTo>
                  <a:lnTo>
                    <a:pt x="114" y="60"/>
                  </a:lnTo>
                  <a:lnTo>
                    <a:pt x="107" y="60"/>
                  </a:lnTo>
                  <a:lnTo>
                    <a:pt x="77" y="59"/>
                  </a:lnTo>
                  <a:lnTo>
                    <a:pt x="53" y="55"/>
                  </a:lnTo>
                  <a:lnTo>
                    <a:pt x="36" y="50"/>
                  </a:lnTo>
                  <a:lnTo>
                    <a:pt x="26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6" y="31"/>
                  </a:lnTo>
                  <a:lnTo>
                    <a:pt x="52" y="26"/>
                  </a:lnTo>
                  <a:close/>
                  <a:moveTo>
                    <a:pt x="196" y="91"/>
                  </a:moveTo>
                  <a:lnTo>
                    <a:pt x="191" y="95"/>
                  </a:lnTo>
                  <a:lnTo>
                    <a:pt x="186" y="99"/>
                  </a:lnTo>
                  <a:lnTo>
                    <a:pt x="180" y="101"/>
                  </a:lnTo>
                  <a:lnTo>
                    <a:pt x="173" y="103"/>
                  </a:lnTo>
                  <a:lnTo>
                    <a:pt x="157" y="107"/>
                  </a:lnTo>
                  <a:lnTo>
                    <a:pt x="135" y="111"/>
                  </a:lnTo>
                  <a:lnTo>
                    <a:pt x="107" y="112"/>
                  </a:lnTo>
                  <a:lnTo>
                    <a:pt x="76" y="111"/>
                  </a:lnTo>
                  <a:lnTo>
                    <a:pt x="52" y="107"/>
                  </a:lnTo>
                  <a:lnTo>
                    <a:pt x="35" y="102"/>
                  </a:lnTo>
                  <a:lnTo>
                    <a:pt x="30" y="99"/>
                  </a:lnTo>
                  <a:lnTo>
                    <a:pt x="26" y="97"/>
                  </a:lnTo>
                  <a:lnTo>
                    <a:pt x="23" y="94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8" y="64"/>
                  </a:lnTo>
                  <a:lnTo>
                    <a:pt x="35" y="72"/>
                  </a:lnTo>
                  <a:lnTo>
                    <a:pt x="57" y="77"/>
                  </a:lnTo>
                  <a:lnTo>
                    <a:pt x="82" y="80"/>
                  </a:lnTo>
                  <a:lnTo>
                    <a:pt x="107" y="81"/>
                  </a:lnTo>
                  <a:lnTo>
                    <a:pt x="132" y="80"/>
                  </a:lnTo>
                  <a:lnTo>
                    <a:pt x="157" y="77"/>
                  </a:lnTo>
                  <a:lnTo>
                    <a:pt x="178" y="72"/>
                  </a:lnTo>
                  <a:lnTo>
                    <a:pt x="196" y="64"/>
                  </a:lnTo>
                  <a:lnTo>
                    <a:pt x="196" y="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aphicFrame>
        <p:nvGraphicFramePr>
          <p:cNvPr id="79" name="Table 13">
            <a:extLst>
              <a:ext uri="{FF2B5EF4-FFF2-40B4-BE49-F238E27FC236}">
                <a16:creationId xmlns:a16="http://schemas.microsoft.com/office/drawing/2014/main" id="{43A710B7-C635-4DEA-926F-7B0390BE9223}"/>
              </a:ext>
            </a:extLst>
          </p:cNvPr>
          <p:cNvGraphicFramePr>
            <a:graphicFrameLocks/>
          </p:cNvGraphicFramePr>
          <p:nvPr/>
        </p:nvGraphicFramePr>
        <p:xfrm>
          <a:off x="5101103" y="3492836"/>
          <a:ext cx="3433385" cy="81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nl-NL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metformine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nl-NL" sz="8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500 mg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81">
                <a:tc>
                  <a:txBody>
                    <a:bodyPr/>
                    <a:lstStyle/>
                    <a:p>
                      <a:r>
                        <a:rPr lang="nl-NL" sz="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gliclazide</a:t>
                      </a:r>
                      <a:r>
                        <a:rPr lang="nl-NL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nl-NL" sz="8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80 mg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592">
                <a:tc>
                  <a:txBody>
                    <a:bodyPr/>
                    <a:lstStyle/>
                    <a:p>
                      <a:r>
                        <a:rPr lang="nl-NL" sz="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atorvastatine</a:t>
                      </a:r>
                      <a:r>
                        <a:rPr lang="nl-NL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nl-NL" sz="8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r>
                        <a:rPr lang="nl-NL" sz="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40 mg</a:t>
                      </a:r>
                    </a:p>
                  </a:txBody>
                  <a:tcPr marL="68553" marR="68553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Tekstvak 41">
            <a:extLst>
              <a:ext uri="{FF2B5EF4-FFF2-40B4-BE49-F238E27FC236}">
                <a16:creationId xmlns:a16="http://schemas.microsoft.com/office/drawing/2014/main" id="{26350DBE-9C3F-49A1-8068-C0B94D0D731E}"/>
              </a:ext>
            </a:extLst>
          </p:cNvPr>
          <p:cNvSpPr txBox="1"/>
          <p:nvPr/>
        </p:nvSpPr>
        <p:spPr>
          <a:xfrm>
            <a:off x="5113140" y="1350731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D476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Labuitslagen</a:t>
            </a:r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D476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BDF3E085-30AB-4D3C-A016-6B70946E2D49}"/>
              </a:ext>
            </a:extLst>
          </p:cNvPr>
          <p:cNvSpPr/>
          <p:nvPr/>
        </p:nvSpPr>
        <p:spPr>
          <a:xfrm>
            <a:off x="5105709" y="1515425"/>
            <a:ext cx="3462219" cy="593688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HbA</a:t>
            </a:r>
            <a:r>
              <a:rPr kumimoji="0" lang="nl-NL" sz="900" b="0" i="0" u="none" strike="noStrike" kern="1200" cap="none" spc="0" normalizeH="0" baseline="-25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1c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63 mmol/mol</a:t>
            </a:r>
          </a:p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Lipiden: LDL: 2,2 mmol/l – HDL: 1,0 mmol/l</a:t>
            </a:r>
          </a:p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TG: 3,1 mmol/l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E4D14D6-C5C5-4E55-AADD-FF1FA05E00AE}"/>
              </a:ext>
            </a:extLst>
          </p:cNvPr>
          <p:cNvSpPr txBox="1"/>
          <p:nvPr/>
        </p:nvSpPr>
        <p:spPr>
          <a:xfrm>
            <a:off x="5113140" y="2694576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E64A0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Bloeddruk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E64A0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192BF2DA-A593-4436-966F-5F8DD882F5C0}"/>
              </a:ext>
            </a:extLst>
          </p:cNvPr>
          <p:cNvSpPr/>
          <p:nvPr/>
        </p:nvSpPr>
        <p:spPr>
          <a:xfrm>
            <a:off x="5109658" y="2888727"/>
            <a:ext cx="3438496" cy="262865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135/90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mmHg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Vrije vorm: vorm 74">
            <a:extLst>
              <a:ext uri="{FF2B5EF4-FFF2-40B4-BE49-F238E27FC236}">
                <a16:creationId xmlns:a16="http://schemas.microsoft.com/office/drawing/2014/main" id="{F45A0F4A-25B2-4463-994F-DDA5198A7B0F}"/>
              </a:ext>
            </a:extLst>
          </p:cNvPr>
          <p:cNvSpPr>
            <a:spLocks/>
          </p:cNvSpPr>
          <p:nvPr/>
        </p:nvSpPr>
        <p:spPr bwMode="auto">
          <a:xfrm>
            <a:off x="4926927" y="1357723"/>
            <a:ext cx="109858" cy="152457"/>
          </a:xfrm>
          <a:custGeom>
            <a:avLst/>
            <a:gdLst>
              <a:gd name="connsiteX0" fmla="*/ 118714 w 370778"/>
              <a:gd name="connsiteY0" fmla="*/ 360362 h 514350"/>
              <a:gd name="connsiteX1" fmla="*/ 118714 w 370778"/>
              <a:gd name="connsiteY1" fmla="*/ 403225 h 514350"/>
              <a:gd name="connsiteX2" fmla="*/ 250477 w 370778"/>
              <a:gd name="connsiteY2" fmla="*/ 403225 h 514350"/>
              <a:gd name="connsiteX3" fmla="*/ 250477 w 370778"/>
              <a:gd name="connsiteY3" fmla="*/ 360362 h 514350"/>
              <a:gd name="connsiteX4" fmla="*/ 163164 w 370778"/>
              <a:gd name="connsiteY4" fmla="*/ 173037 h 514350"/>
              <a:gd name="connsiteX5" fmla="*/ 163164 w 370778"/>
              <a:gd name="connsiteY5" fmla="*/ 217487 h 514350"/>
              <a:gd name="connsiteX6" fmla="*/ 118714 w 370778"/>
              <a:gd name="connsiteY6" fmla="*/ 217487 h 514350"/>
              <a:gd name="connsiteX7" fmla="*/ 118714 w 370778"/>
              <a:gd name="connsiteY7" fmla="*/ 260350 h 514350"/>
              <a:gd name="connsiteX8" fmla="*/ 163164 w 370778"/>
              <a:gd name="connsiteY8" fmla="*/ 260350 h 514350"/>
              <a:gd name="connsiteX9" fmla="*/ 163164 w 370778"/>
              <a:gd name="connsiteY9" fmla="*/ 304800 h 514350"/>
              <a:gd name="connsiteX10" fmla="*/ 207614 w 370778"/>
              <a:gd name="connsiteY10" fmla="*/ 304800 h 514350"/>
              <a:gd name="connsiteX11" fmla="*/ 207614 w 370778"/>
              <a:gd name="connsiteY11" fmla="*/ 260350 h 514350"/>
              <a:gd name="connsiteX12" fmla="*/ 250477 w 370778"/>
              <a:gd name="connsiteY12" fmla="*/ 260350 h 514350"/>
              <a:gd name="connsiteX13" fmla="*/ 250477 w 370778"/>
              <a:gd name="connsiteY13" fmla="*/ 217487 h 514350"/>
              <a:gd name="connsiteX14" fmla="*/ 207614 w 370778"/>
              <a:gd name="connsiteY14" fmla="*/ 217487 h 514350"/>
              <a:gd name="connsiteX15" fmla="*/ 207614 w 370778"/>
              <a:gd name="connsiteY15" fmla="*/ 173037 h 514350"/>
              <a:gd name="connsiteX16" fmla="*/ 185389 w 370778"/>
              <a:gd name="connsiteY16" fmla="*/ 0 h 514350"/>
              <a:gd name="connsiteX17" fmla="*/ 368974 w 370778"/>
              <a:gd name="connsiteY17" fmla="*/ 319062 h 514350"/>
              <a:gd name="connsiteX18" fmla="*/ 185389 w 370778"/>
              <a:gd name="connsiteY18" fmla="*/ 514350 h 514350"/>
              <a:gd name="connsiteX19" fmla="*/ 1805 w 370778"/>
              <a:gd name="connsiteY19" fmla="*/ 319062 h 514350"/>
              <a:gd name="connsiteX20" fmla="*/ 185389 w 370778"/>
              <a:gd name="connsiteY20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0778" h="514350">
                <a:moveTo>
                  <a:pt x="118714" y="360362"/>
                </a:moveTo>
                <a:lnTo>
                  <a:pt x="118714" y="403225"/>
                </a:lnTo>
                <a:lnTo>
                  <a:pt x="250477" y="403225"/>
                </a:lnTo>
                <a:lnTo>
                  <a:pt x="250477" y="360362"/>
                </a:lnTo>
                <a:close/>
                <a:moveTo>
                  <a:pt x="163164" y="173037"/>
                </a:moveTo>
                <a:lnTo>
                  <a:pt x="163164" y="217487"/>
                </a:lnTo>
                <a:lnTo>
                  <a:pt x="118714" y="217487"/>
                </a:lnTo>
                <a:lnTo>
                  <a:pt x="118714" y="260350"/>
                </a:lnTo>
                <a:lnTo>
                  <a:pt x="163164" y="260350"/>
                </a:lnTo>
                <a:lnTo>
                  <a:pt x="163164" y="304800"/>
                </a:lnTo>
                <a:lnTo>
                  <a:pt x="207614" y="304800"/>
                </a:lnTo>
                <a:lnTo>
                  <a:pt x="207614" y="260350"/>
                </a:lnTo>
                <a:lnTo>
                  <a:pt x="250477" y="260350"/>
                </a:lnTo>
                <a:lnTo>
                  <a:pt x="250477" y="217487"/>
                </a:lnTo>
                <a:lnTo>
                  <a:pt x="207614" y="217487"/>
                </a:lnTo>
                <a:lnTo>
                  <a:pt x="207614" y="173037"/>
                </a:lnTo>
                <a:close/>
                <a:moveTo>
                  <a:pt x="185389" y="0"/>
                </a:moveTo>
                <a:cubicBezTo>
                  <a:pt x="245671" y="85267"/>
                  <a:pt x="358013" y="203540"/>
                  <a:pt x="368974" y="319062"/>
                </a:cubicBezTo>
                <a:cubicBezTo>
                  <a:pt x="385414" y="437335"/>
                  <a:pt x="286772" y="514350"/>
                  <a:pt x="185389" y="514350"/>
                </a:cubicBezTo>
                <a:cubicBezTo>
                  <a:pt x="84007" y="514350"/>
                  <a:pt x="-14636" y="437335"/>
                  <a:pt x="1805" y="319062"/>
                </a:cubicBezTo>
                <a:cubicBezTo>
                  <a:pt x="12765" y="203540"/>
                  <a:pt x="125108" y="85267"/>
                  <a:pt x="185389" y="0"/>
                </a:cubicBezTo>
                <a:close/>
              </a:path>
            </a:pathLst>
          </a:custGeom>
          <a:solidFill>
            <a:srgbClr val="D47600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3" name="Freeform 14">
            <a:extLst>
              <a:ext uri="{FF2B5EF4-FFF2-40B4-BE49-F238E27FC236}">
                <a16:creationId xmlns:a16="http://schemas.microsoft.com/office/drawing/2014/main" id="{8EF0D56A-857B-41F6-8058-E91EA1F45A27}"/>
              </a:ext>
            </a:extLst>
          </p:cNvPr>
          <p:cNvSpPr>
            <a:spLocks noEditPoints="1"/>
          </p:cNvSpPr>
          <p:nvPr/>
        </p:nvSpPr>
        <p:spPr bwMode="auto">
          <a:xfrm>
            <a:off x="4857009" y="2732252"/>
            <a:ext cx="186055" cy="165044"/>
          </a:xfrm>
          <a:custGeom>
            <a:avLst/>
            <a:gdLst>
              <a:gd name="T0" fmla="*/ 756 w 871"/>
              <a:gd name="T1" fmla="*/ 124 h 771"/>
              <a:gd name="T2" fmla="*/ 756 w 871"/>
              <a:gd name="T3" fmla="*/ 157 h 771"/>
              <a:gd name="T4" fmla="*/ 702 w 871"/>
              <a:gd name="T5" fmla="*/ 142 h 771"/>
              <a:gd name="T6" fmla="*/ 737 w 871"/>
              <a:gd name="T7" fmla="*/ 112 h 771"/>
              <a:gd name="T8" fmla="*/ 775 w 871"/>
              <a:gd name="T9" fmla="*/ 65 h 771"/>
              <a:gd name="T10" fmla="*/ 784 w 871"/>
              <a:gd name="T11" fmla="*/ 83 h 771"/>
              <a:gd name="T12" fmla="*/ 755 w 871"/>
              <a:gd name="T13" fmla="*/ 396 h 771"/>
              <a:gd name="T14" fmla="*/ 544 w 871"/>
              <a:gd name="T15" fmla="*/ 722 h 771"/>
              <a:gd name="T16" fmla="*/ 407 w 871"/>
              <a:gd name="T17" fmla="*/ 771 h 771"/>
              <a:gd name="T18" fmla="*/ 271 w 871"/>
              <a:gd name="T19" fmla="*/ 722 h 771"/>
              <a:gd name="T20" fmla="*/ 242 w 871"/>
              <a:gd name="T21" fmla="*/ 697 h 771"/>
              <a:gd name="T22" fmla="*/ 51 w 871"/>
              <a:gd name="T23" fmla="*/ 387 h 771"/>
              <a:gd name="T24" fmla="*/ 0 w 871"/>
              <a:gd name="T25" fmla="*/ 130 h 771"/>
              <a:gd name="T26" fmla="*/ 15 w 871"/>
              <a:gd name="T27" fmla="*/ 93 h 771"/>
              <a:gd name="T28" fmla="*/ 18 w 871"/>
              <a:gd name="T29" fmla="*/ 90 h 771"/>
              <a:gd name="T30" fmla="*/ 100 w 871"/>
              <a:gd name="T31" fmla="*/ 22 h 771"/>
              <a:gd name="T32" fmla="*/ 434 w 871"/>
              <a:gd name="T33" fmla="*/ 0 h 771"/>
              <a:gd name="T34" fmla="*/ 511 w 871"/>
              <a:gd name="T35" fmla="*/ 261 h 771"/>
              <a:gd name="T36" fmla="*/ 415 w 871"/>
              <a:gd name="T37" fmla="*/ 338 h 771"/>
              <a:gd name="T38" fmla="*/ 98 w 871"/>
              <a:gd name="T39" fmla="*/ 387 h 771"/>
              <a:gd name="T40" fmla="*/ 244 w 871"/>
              <a:gd name="T41" fmla="*/ 645 h 771"/>
              <a:gd name="T42" fmla="*/ 271 w 871"/>
              <a:gd name="T43" fmla="*/ 627 h 771"/>
              <a:gd name="T44" fmla="*/ 407 w 871"/>
              <a:gd name="T45" fmla="*/ 578 h 771"/>
              <a:gd name="T46" fmla="*/ 544 w 871"/>
              <a:gd name="T47" fmla="*/ 627 h 771"/>
              <a:gd name="T48" fmla="*/ 709 w 871"/>
              <a:gd name="T49" fmla="*/ 396 h 771"/>
              <a:gd name="T50" fmla="*/ 593 w 871"/>
              <a:gd name="T51" fmla="*/ 139 h 771"/>
              <a:gd name="T52" fmla="*/ 871 w 871"/>
              <a:gd name="T53" fmla="*/ 139 h 771"/>
              <a:gd name="T54" fmla="*/ 131 w 871"/>
              <a:gd name="T55" fmla="*/ 56 h 771"/>
              <a:gd name="T56" fmla="*/ 361 w 871"/>
              <a:gd name="T57" fmla="*/ 76 h 771"/>
              <a:gd name="T58" fmla="*/ 415 w 871"/>
              <a:gd name="T59" fmla="*/ 292 h 771"/>
              <a:gd name="T60" fmla="*/ 465 w 871"/>
              <a:gd name="T61" fmla="*/ 261 h 771"/>
              <a:gd name="T62" fmla="*/ 434 w 871"/>
              <a:gd name="T63" fmla="*/ 47 h 771"/>
              <a:gd name="T64" fmla="*/ 131 w 871"/>
              <a:gd name="T65" fmla="*/ 56 h 771"/>
              <a:gd name="T66" fmla="*/ 732 w 871"/>
              <a:gd name="T67" fmla="*/ 39 h 771"/>
              <a:gd name="T68" fmla="*/ 732 w 871"/>
              <a:gd name="T69" fmla="*/ 240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1" h="771">
                <a:moveTo>
                  <a:pt x="784" y="83"/>
                </a:moveTo>
                <a:cubicBezTo>
                  <a:pt x="756" y="124"/>
                  <a:pt x="756" y="124"/>
                  <a:pt x="756" y="124"/>
                </a:cubicBezTo>
                <a:cubicBezTo>
                  <a:pt x="759" y="129"/>
                  <a:pt x="761" y="135"/>
                  <a:pt x="761" y="142"/>
                </a:cubicBezTo>
                <a:cubicBezTo>
                  <a:pt x="760" y="147"/>
                  <a:pt x="759" y="152"/>
                  <a:pt x="756" y="157"/>
                </a:cubicBezTo>
                <a:cubicBezTo>
                  <a:pt x="747" y="170"/>
                  <a:pt x="728" y="174"/>
                  <a:pt x="715" y="165"/>
                </a:cubicBezTo>
                <a:cubicBezTo>
                  <a:pt x="707" y="160"/>
                  <a:pt x="702" y="151"/>
                  <a:pt x="702" y="142"/>
                </a:cubicBezTo>
                <a:cubicBezTo>
                  <a:pt x="702" y="136"/>
                  <a:pt x="703" y="129"/>
                  <a:pt x="707" y="124"/>
                </a:cubicBezTo>
                <a:cubicBezTo>
                  <a:pt x="714" y="114"/>
                  <a:pt x="726" y="109"/>
                  <a:pt x="737" y="112"/>
                </a:cubicBezTo>
                <a:cubicBezTo>
                  <a:pt x="765" y="70"/>
                  <a:pt x="765" y="70"/>
                  <a:pt x="765" y="70"/>
                </a:cubicBezTo>
                <a:cubicBezTo>
                  <a:pt x="768" y="67"/>
                  <a:pt x="771" y="65"/>
                  <a:pt x="775" y="65"/>
                </a:cubicBezTo>
                <a:cubicBezTo>
                  <a:pt x="777" y="65"/>
                  <a:pt x="779" y="66"/>
                  <a:pt x="781" y="67"/>
                </a:cubicBezTo>
                <a:cubicBezTo>
                  <a:pt x="786" y="71"/>
                  <a:pt x="787" y="78"/>
                  <a:pt x="784" y="83"/>
                </a:cubicBezTo>
                <a:close/>
                <a:moveTo>
                  <a:pt x="755" y="276"/>
                </a:moveTo>
                <a:cubicBezTo>
                  <a:pt x="755" y="396"/>
                  <a:pt x="755" y="396"/>
                  <a:pt x="755" y="396"/>
                </a:cubicBezTo>
                <a:cubicBezTo>
                  <a:pt x="755" y="525"/>
                  <a:pt x="681" y="637"/>
                  <a:pt x="574" y="692"/>
                </a:cubicBezTo>
                <a:cubicBezTo>
                  <a:pt x="573" y="709"/>
                  <a:pt x="560" y="722"/>
                  <a:pt x="544" y="722"/>
                </a:cubicBezTo>
                <a:cubicBezTo>
                  <a:pt x="540" y="722"/>
                  <a:pt x="537" y="721"/>
                  <a:pt x="533" y="720"/>
                </a:cubicBezTo>
                <a:cubicBezTo>
                  <a:pt x="509" y="750"/>
                  <a:pt x="462" y="771"/>
                  <a:pt x="407" y="771"/>
                </a:cubicBezTo>
                <a:cubicBezTo>
                  <a:pt x="352" y="771"/>
                  <a:pt x="305" y="750"/>
                  <a:pt x="280" y="720"/>
                </a:cubicBezTo>
                <a:cubicBezTo>
                  <a:pt x="278" y="721"/>
                  <a:pt x="275" y="722"/>
                  <a:pt x="271" y="722"/>
                </a:cubicBezTo>
                <a:cubicBezTo>
                  <a:pt x="271" y="722"/>
                  <a:pt x="271" y="722"/>
                  <a:pt x="271" y="722"/>
                </a:cubicBezTo>
                <a:cubicBezTo>
                  <a:pt x="256" y="722"/>
                  <a:pt x="244" y="711"/>
                  <a:pt x="242" y="697"/>
                </a:cubicBezTo>
                <a:cubicBezTo>
                  <a:pt x="129" y="643"/>
                  <a:pt x="51" y="528"/>
                  <a:pt x="51" y="39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23" y="385"/>
                  <a:pt x="0" y="362"/>
                  <a:pt x="0" y="33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16"/>
                  <a:pt x="6" y="103"/>
                  <a:pt x="15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3"/>
                  <a:pt x="15" y="93"/>
                  <a:pt x="15" y="93"/>
                </a:cubicBezTo>
                <a:cubicBezTo>
                  <a:pt x="16" y="92"/>
                  <a:pt x="17" y="91"/>
                  <a:pt x="18" y="90"/>
                </a:cubicBezTo>
                <a:cubicBezTo>
                  <a:pt x="20" y="88"/>
                  <a:pt x="23" y="86"/>
                  <a:pt x="26" y="84"/>
                </a:cubicBezTo>
                <a:cubicBezTo>
                  <a:pt x="47" y="66"/>
                  <a:pt x="93" y="28"/>
                  <a:pt x="100" y="22"/>
                </a:cubicBezTo>
                <a:cubicBezTo>
                  <a:pt x="114" y="9"/>
                  <a:pt x="133" y="0"/>
                  <a:pt x="153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77" y="0"/>
                  <a:pt x="511" y="35"/>
                  <a:pt x="511" y="77"/>
                </a:cubicBezTo>
                <a:cubicBezTo>
                  <a:pt x="511" y="261"/>
                  <a:pt x="511" y="261"/>
                  <a:pt x="511" y="261"/>
                </a:cubicBezTo>
                <a:cubicBezTo>
                  <a:pt x="511" y="303"/>
                  <a:pt x="477" y="338"/>
                  <a:pt x="434" y="338"/>
                </a:cubicBezTo>
                <a:cubicBezTo>
                  <a:pt x="415" y="338"/>
                  <a:pt x="415" y="338"/>
                  <a:pt x="415" y="338"/>
                </a:cubicBezTo>
                <a:cubicBezTo>
                  <a:pt x="412" y="365"/>
                  <a:pt x="389" y="387"/>
                  <a:pt x="361" y="387"/>
                </a:cubicBezTo>
                <a:cubicBezTo>
                  <a:pt x="98" y="387"/>
                  <a:pt x="98" y="387"/>
                  <a:pt x="98" y="387"/>
                </a:cubicBezTo>
                <a:cubicBezTo>
                  <a:pt x="98" y="396"/>
                  <a:pt x="98" y="396"/>
                  <a:pt x="98" y="396"/>
                </a:cubicBezTo>
                <a:cubicBezTo>
                  <a:pt x="98" y="503"/>
                  <a:pt x="157" y="596"/>
                  <a:pt x="244" y="645"/>
                </a:cubicBezTo>
                <a:cubicBezTo>
                  <a:pt x="248" y="635"/>
                  <a:pt x="259" y="627"/>
                  <a:pt x="271" y="627"/>
                </a:cubicBezTo>
                <a:cubicBezTo>
                  <a:pt x="271" y="627"/>
                  <a:pt x="271" y="627"/>
                  <a:pt x="271" y="627"/>
                </a:cubicBezTo>
                <a:cubicBezTo>
                  <a:pt x="275" y="627"/>
                  <a:pt x="278" y="628"/>
                  <a:pt x="280" y="629"/>
                </a:cubicBezTo>
                <a:cubicBezTo>
                  <a:pt x="305" y="598"/>
                  <a:pt x="352" y="578"/>
                  <a:pt x="407" y="578"/>
                </a:cubicBezTo>
                <a:cubicBezTo>
                  <a:pt x="462" y="578"/>
                  <a:pt x="509" y="598"/>
                  <a:pt x="533" y="629"/>
                </a:cubicBezTo>
                <a:cubicBezTo>
                  <a:pt x="537" y="628"/>
                  <a:pt x="540" y="627"/>
                  <a:pt x="544" y="627"/>
                </a:cubicBezTo>
                <a:cubicBezTo>
                  <a:pt x="555" y="627"/>
                  <a:pt x="564" y="633"/>
                  <a:pt x="570" y="642"/>
                </a:cubicBezTo>
                <a:cubicBezTo>
                  <a:pt x="653" y="592"/>
                  <a:pt x="709" y="500"/>
                  <a:pt x="709" y="396"/>
                </a:cubicBezTo>
                <a:cubicBezTo>
                  <a:pt x="709" y="276"/>
                  <a:pt x="709" y="276"/>
                  <a:pt x="709" y="276"/>
                </a:cubicBezTo>
                <a:cubicBezTo>
                  <a:pt x="644" y="265"/>
                  <a:pt x="593" y="208"/>
                  <a:pt x="593" y="139"/>
                </a:cubicBezTo>
                <a:cubicBezTo>
                  <a:pt x="593" y="63"/>
                  <a:pt x="656" y="0"/>
                  <a:pt x="732" y="0"/>
                </a:cubicBezTo>
                <a:cubicBezTo>
                  <a:pt x="809" y="0"/>
                  <a:pt x="871" y="63"/>
                  <a:pt x="871" y="139"/>
                </a:cubicBezTo>
                <a:cubicBezTo>
                  <a:pt x="871" y="208"/>
                  <a:pt x="821" y="265"/>
                  <a:pt x="755" y="276"/>
                </a:cubicBezTo>
                <a:close/>
                <a:moveTo>
                  <a:pt x="131" y="56"/>
                </a:moveTo>
                <a:cubicBezTo>
                  <a:pt x="129" y="58"/>
                  <a:pt x="119" y="66"/>
                  <a:pt x="107" y="76"/>
                </a:cubicBezTo>
                <a:cubicBezTo>
                  <a:pt x="361" y="76"/>
                  <a:pt x="361" y="76"/>
                  <a:pt x="361" y="76"/>
                </a:cubicBezTo>
                <a:cubicBezTo>
                  <a:pt x="391" y="76"/>
                  <a:pt x="415" y="100"/>
                  <a:pt x="415" y="130"/>
                </a:cubicBezTo>
                <a:cubicBezTo>
                  <a:pt x="415" y="292"/>
                  <a:pt x="415" y="292"/>
                  <a:pt x="415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51" y="292"/>
                  <a:pt x="465" y="278"/>
                  <a:pt x="465" y="261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5" y="60"/>
                  <a:pt x="451" y="47"/>
                  <a:pt x="434" y="47"/>
                </a:cubicBezTo>
                <a:cubicBezTo>
                  <a:pt x="153" y="47"/>
                  <a:pt x="153" y="47"/>
                  <a:pt x="153" y="47"/>
                </a:cubicBezTo>
                <a:cubicBezTo>
                  <a:pt x="145" y="47"/>
                  <a:pt x="137" y="50"/>
                  <a:pt x="131" y="56"/>
                </a:cubicBezTo>
                <a:close/>
                <a:moveTo>
                  <a:pt x="833" y="139"/>
                </a:moveTo>
                <a:cubicBezTo>
                  <a:pt x="833" y="84"/>
                  <a:pt x="788" y="39"/>
                  <a:pt x="732" y="39"/>
                </a:cubicBezTo>
                <a:cubicBezTo>
                  <a:pt x="677" y="39"/>
                  <a:pt x="632" y="84"/>
                  <a:pt x="632" y="139"/>
                </a:cubicBezTo>
                <a:cubicBezTo>
                  <a:pt x="632" y="195"/>
                  <a:pt x="677" y="240"/>
                  <a:pt x="732" y="240"/>
                </a:cubicBezTo>
                <a:cubicBezTo>
                  <a:pt x="788" y="240"/>
                  <a:pt x="833" y="195"/>
                  <a:pt x="833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2" name="Tekstvak 47">
            <a:extLst>
              <a:ext uri="{FF2B5EF4-FFF2-40B4-BE49-F238E27FC236}">
                <a16:creationId xmlns:a16="http://schemas.microsoft.com/office/drawing/2014/main" id="{17B79B74-986E-4583-B026-FA4D7B6B8BF5}"/>
              </a:ext>
            </a:extLst>
          </p:cNvPr>
          <p:cNvSpPr txBox="1"/>
          <p:nvPr/>
        </p:nvSpPr>
        <p:spPr>
          <a:xfrm>
            <a:off x="5117212" y="2222575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3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CKD-EPI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" name="Rechthoek: afgeronde hoeken 48">
            <a:extLst>
              <a:ext uri="{FF2B5EF4-FFF2-40B4-BE49-F238E27FC236}">
                <a16:creationId xmlns:a16="http://schemas.microsoft.com/office/drawing/2014/main" id="{53B59378-58FC-4B3B-B627-F67B2E6828F3}"/>
              </a:ext>
            </a:extLst>
          </p:cNvPr>
          <p:cNvSpPr/>
          <p:nvPr/>
        </p:nvSpPr>
        <p:spPr>
          <a:xfrm>
            <a:off x="5095992" y="2389401"/>
            <a:ext cx="3438496" cy="262865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88" tIns="80888" rIns="80888" bIns="80888" rtlCol="0" anchor="ctr"/>
          <a:lstStyle/>
          <a:p>
            <a:pPr marL="0" marR="0" lvl="0" indent="0" algn="l" defTabSz="91342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57 ml/min/1.73m</a:t>
            </a:r>
            <a:r>
              <a:rPr kumimoji="0" lang="nl-NL" sz="900" b="0" i="0" u="none" strike="noStrike" kern="1200" cap="none" spc="0" normalizeH="0" baseline="3000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geen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albuminurie</a:t>
            </a:r>
            <a:r>
              <a:rPr kumimoji="0" lang="nl-NL" sz="900" b="0" i="0" u="none" strike="noStrike" kern="1200" cap="none" spc="0" normalizeH="0" baseline="3000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82" name="Freeform 15">
            <a:extLst>
              <a:ext uri="{FF2B5EF4-FFF2-40B4-BE49-F238E27FC236}">
                <a16:creationId xmlns:a16="http://schemas.microsoft.com/office/drawing/2014/main" id="{065B53EC-6C7E-4987-8E2C-F56B5C3532C4}"/>
              </a:ext>
            </a:extLst>
          </p:cNvPr>
          <p:cNvSpPr>
            <a:spLocks noEditPoints="1"/>
          </p:cNvSpPr>
          <p:nvPr/>
        </p:nvSpPr>
        <p:spPr bwMode="auto">
          <a:xfrm>
            <a:off x="4878896" y="2226831"/>
            <a:ext cx="186055" cy="125727"/>
          </a:xfrm>
          <a:custGeom>
            <a:avLst/>
            <a:gdLst>
              <a:gd name="T0" fmla="*/ 78 w 364"/>
              <a:gd name="T1" fmla="*/ 106 h 246"/>
              <a:gd name="T2" fmla="*/ 72 w 364"/>
              <a:gd name="T3" fmla="*/ 114 h 246"/>
              <a:gd name="T4" fmla="*/ 85 w 364"/>
              <a:gd name="T5" fmla="*/ 123 h 246"/>
              <a:gd name="T6" fmla="*/ 112 w 364"/>
              <a:gd name="T7" fmla="*/ 139 h 246"/>
              <a:gd name="T8" fmla="*/ 116 w 364"/>
              <a:gd name="T9" fmla="*/ 142 h 246"/>
              <a:gd name="T10" fmla="*/ 116 w 364"/>
              <a:gd name="T11" fmla="*/ 143 h 246"/>
              <a:gd name="T12" fmla="*/ 117 w 364"/>
              <a:gd name="T13" fmla="*/ 143 h 246"/>
              <a:gd name="T14" fmla="*/ 133 w 364"/>
              <a:gd name="T15" fmla="*/ 205 h 246"/>
              <a:gd name="T16" fmla="*/ 102 w 364"/>
              <a:gd name="T17" fmla="*/ 242 h 246"/>
              <a:gd name="T18" fmla="*/ 69 w 364"/>
              <a:gd name="T19" fmla="*/ 241 h 246"/>
              <a:gd name="T20" fmla="*/ 1 w 364"/>
              <a:gd name="T21" fmla="*/ 114 h 246"/>
              <a:gd name="T22" fmla="*/ 54 w 364"/>
              <a:gd name="T23" fmla="*/ 13 h 246"/>
              <a:gd name="T24" fmla="*/ 107 w 364"/>
              <a:gd name="T25" fmla="*/ 6 h 246"/>
              <a:gd name="T26" fmla="*/ 138 w 364"/>
              <a:gd name="T27" fmla="*/ 36 h 246"/>
              <a:gd name="T28" fmla="*/ 135 w 364"/>
              <a:gd name="T29" fmla="*/ 61 h 246"/>
              <a:gd name="T30" fmla="*/ 109 w 364"/>
              <a:gd name="T31" fmla="*/ 93 h 246"/>
              <a:gd name="T32" fmla="*/ 148 w 364"/>
              <a:gd name="T33" fmla="*/ 120 h 246"/>
              <a:gd name="T34" fmla="*/ 147 w 364"/>
              <a:gd name="T35" fmla="*/ 68 h 246"/>
              <a:gd name="T36" fmla="*/ 160 w 364"/>
              <a:gd name="T37" fmla="*/ 56 h 246"/>
              <a:gd name="T38" fmla="*/ 173 w 364"/>
              <a:gd name="T39" fmla="*/ 68 h 246"/>
              <a:gd name="T40" fmla="*/ 173 w 364"/>
              <a:gd name="T41" fmla="*/ 233 h 246"/>
              <a:gd name="T42" fmla="*/ 161 w 364"/>
              <a:gd name="T43" fmla="*/ 246 h 246"/>
              <a:gd name="T44" fmla="*/ 148 w 364"/>
              <a:gd name="T45" fmla="*/ 234 h 246"/>
              <a:gd name="T46" fmla="*/ 148 w 364"/>
              <a:gd name="T47" fmla="*/ 161 h 246"/>
              <a:gd name="T48" fmla="*/ 144 w 364"/>
              <a:gd name="T49" fmla="*/ 155 h 246"/>
              <a:gd name="T50" fmla="*/ 80 w 364"/>
              <a:gd name="T51" fmla="*/ 107 h 246"/>
              <a:gd name="T52" fmla="*/ 78 w 364"/>
              <a:gd name="T53" fmla="*/ 106 h 246"/>
              <a:gd name="T54" fmla="*/ 286 w 364"/>
              <a:gd name="T55" fmla="*/ 106 h 246"/>
              <a:gd name="T56" fmla="*/ 292 w 364"/>
              <a:gd name="T57" fmla="*/ 114 h 246"/>
              <a:gd name="T58" fmla="*/ 279 w 364"/>
              <a:gd name="T59" fmla="*/ 123 h 246"/>
              <a:gd name="T60" fmla="*/ 252 w 364"/>
              <a:gd name="T61" fmla="*/ 139 h 246"/>
              <a:gd name="T62" fmla="*/ 248 w 364"/>
              <a:gd name="T63" fmla="*/ 142 h 246"/>
              <a:gd name="T64" fmla="*/ 248 w 364"/>
              <a:gd name="T65" fmla="*/ 143 h 246"/>
              <a:gd name="T66" fmla="*/ 247 w 364"/>
              <a:gd name="T67" fmla="*/ 143 h 246"/>
              <a:gd name="T68" fmla="*/ 231 w 364"/>
              <a:gd name="T69" fmla="*/ 205 h 246"/>
              <a:gd name="T70" fmla="*/ 262 w 364"/>
              <a:gd name="T71" fmla="*/ 242 h 246"/>
              <a:gd name="T72" fmla="*/ 295 w 364"/>
              <a:gd name="T73" fmla="*/ 241 h 246"/>
              <a:gd name="T74" fmla="*/ 363 w 364"/>
              <a:gd name="T75" fmla="*/ 114 h 246"/>
              <a:gd name="T76" fmla="*/ 310 w 364"/>
              <a:gd name="T77" fmla="*/ 13 h 246"/>
              <a:gd name="T78" fmla="*/ 257 w 364"/>
              <a:gd name="T79" fmla="*/ 6 h 246"/>
              <a:gd name="T80" fmla="*/ 226 w 364"/>
              <a:gd name="T81" fmla="*/ 36 h 246"/>
              <a:gd name="T82" fmla="*/ 229 w 364"/>
              <a:gd name="T83" fmla="*/ 61 h 246"/>
              <a:gd name="T84" fmla="*/ 255 w 364"/>
              <a:gd name="T85" fmla="*/ 93 h 246"/>
              <a:gd name="T86" fmla="*/ 216 w 364"/>
              <a:gd name="T87" fmla="*/ 120 h 246"/>
              <a:gd name="T88" fmla="*/ 217 w 364"/>
              <a:gd name="T89" fmla="*/ 68 h 246"/>
              <a:gd name="T90" fmla="*/ 204 w 364"/>
              <a:gd name="T91" fmla="*/ 56 h 246"/>
              <a:gd name="T92" fmla="*/ 191 w 364"/>
              <a:gd name="T93" fmla="*/ 68 h 246"/>
              <a:gd name="T94" fmla="*/ 191 w 364"/>
              <a:gd name="T95" fmla="*/ 233 h 246"/>
              <a:gd name="T96" fmla="*/ 203 w 364"/>
              <a:gd name="T97" fmla="*/ 246 h 246"/>
              <a:gd name="T98" fmla="*/ 216 w 364"/>
              <a:gd name="T99" fmla="*/ 234 h 246"/>
              <a:gd name="T100" fmla="*/ 216 w 364"/>
              <a:gd name="T101" fmla="*/ 161 h 246"/>
              <a:gd name="T102" fmla="*/ 220 w 364"/>
              <a:gd name="T103" fmla="*/ 155 h 246"/>
              <a:gd name="T104" fmla="*/ 284 w 364"/>
              <a:gd name="T105" fmla="*/ 107 h 246"/>
              <a:gd name="T106" fmla="*/ 286 w 364"/>
              <a:gd name="T107" fmla="*/ 10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4" h="246">
                <a:moveTo>
                  <a:pt x="78" y="106"/>
                </a:moveTo>
                <a:cubicBezTo>
                  <a:pt x="75" y="108"/>
                  <a:pt x="71" y="111"/>
                  <a:pt x="72" y="114"/>
                </a:cubicBezTo>
                <a:cubicBezTo>
                  <a:pt x="72" y="117"/>
                  <a:pt x="82" y="122"/>
                  <a:pt x="85" y="123"/>
                </a:cubicBezTo>
                <a:cubicBezTo>
                  <a:pt x="94" y="128"/>
                  <a:pt x="104" y="133"/>
                  <a:pt x="112" y="139"/>
                </a:cubicBezTo>
                <a:cubicBezTo>
                  <a:pt x="114" y="140"/>
                  <a:pt x="115" y="141"/>
                  <a:pt x="116" y="142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7" y="143"/>
                  <a:pt x="117" y="143"/>
                  <a:pt x="117" y="143"/>
                </a:cubicBezTo>
                <a:cubicBezTo>
                  <a:pt x="130" y="160"/>
                  <a:pt x="138" y="182"/>
                  <a:pt x="133" y="205"/>
                </a:cubicBezTo>
                <a:cubicBezTo>
                  <a:pt x="130" y="221"/>
                  <a:pt x="118" y="236"/>
                  <a:pt x="102" y="242"/>
                </a:cubicBezTo>
                <a:cubicBezTo>
                  <a:pt x="91" y="246"/>
                  <a:pt x="80" y="245"/>
                  <a:pt x="69" y="241"/>
                </a:cubicBezTo>
                <a:cubicBezTo>
                  <a:pt x="30" y="225"/>
                  <a:pt x="1" y="154"/>
                  <a:pt x="1" y="114"/>
                </a:cubicBezTo>
                <a:cubicBezTo>
                  <a:pt x="0" y="73"/>
                  <a:pt x="17" y="34"/>
                  <a:pt x="54" y="13"/>
                </a:cubicBezTo>
                <a:cubicBezTo>
                  <a:pt x="70" y="3"/>
                  <a:pt x="89" y="0"/>
                  <a:pt x="107" y="6"/>
                </a:cubicBezTo>
                <a:cubicBezTo>
                  <a:pt x="121" y="10"/>
                  <a:pt x="135" y="21"/>
                  <a:pt x="138" y="36"/>
                </a:cubicBezTo>
                <a:cubicBezTo>
                  <a:pt x="141" y="44"/>
                  <a:pt x="139" y="53"/>
                  <a:pt x="135" y="61"/>
                </a:cubicBezTo>
                <a:cubicBezTo>
                  <a:pt x="131" y="68"/>
                  <a:pt x="119" y="85"/>
                  <a:pt x="109" y="93"/>
                </a:cubicBezTo>
                <a:cubicBezTo>
                  <a:pt x="123" y="100"/>
                  <a:pt x="136" y="109"/>
                  <a:pt x="148" y="120"/>
                </a:cubicBezTo>
                <a:cubicBezTo>
                  <a:pt x="148" y="103"/>
                  <a:pt x="147" y="86"/>
                  <a:pt x="147" y="68"/>
                </a:cubicBezTo>
                <a:cubicBezTo>
                  <a:pt x="147" y="61"/>
                  <a:pt x="153" y="56"/>
                  <a:pt x="160" y="56"/>
                </a:cubicBezTo>
                <a:cubicBezTo>
                  <a:pt x="167" y="56"/>
                  <a:pt x="173" y="61"/>
                  <a:pt x="173" y="68"/>
                </a:cubicBezTo>
                <a:cubicBezTo>
                  <a:pt x="173" y="123"/>
                  <a:pt x="173" y="178"/>
                  <a:pt x="173" y="233"/>
                </a:cubicBezTo>
                <a:cubicBezTo>
                  <a:pt x="173" y="241"/>
                  <a:pt x="168" y="246"/>
                  <a:pt x="161" y="246"/>
                </a:cubicBezTo>
                <a:cubicBezTo>
                  <a:pt x="154" y="246"/>
                  <a:pt x="148" y="241"/>
                  <a:pt x="148" y="234"/>
                </a:cubicBezTo>
                <a:cubicBezTo>
                  <a:pt x="148" y="209"/>
                  <a:pt x="148" y="185"/>
                  <a:pt x="148" y="161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29" y="133"/>
                  <a:pt x="105" y="118"/>
                  <a:pt x="80" y="107"/>
                </a:cubicBezTo>
                <a:cubicBezTo>
                  <a:pt x="78" y="106"/>
                  <a:pt x="78" y="106"/>
                  <a:pt x="78" y="106"/>
                </a:cubicBezTo>
                <a:close/>
                <a:moveTo>
                  <a:pt x="286" y="106"/>
                </a:moveTo>
                <a:cubicBezTo>
                  <a:pt x="289" y="108"/>
                  <a:pt x="293" y="111"/>
                  <a:pt x="292" y="114"/>
                </a:cubicBezTo>
                <a:cubicBezTo>
                  <a:pt x="292" y="117"/>
                  <a:pt x="282" y="122"/>
                  <a:pt x="279" y="123"/>
                </a:cubicBezTo>
                <a:cubicBezTo>
                  <a:pt x="270" y="128"/>
                  <a:pt x="260" y="133"/>
                  <a:pt x="252" y="139"/>
                </a:cubicBezTo>
                <a:cubicBezTo>
                  <a:pt x="251" y="140"/>
                  <a:pt x="249" y="141"/>
                  <a:pt x="248" y="142"/>
                </a:cubicBezTo>
                <a:cubicBezTo>
                  <a:pt x="248" y="143"/>
                  <a:pt x="248" y="143"/>
                  <a:pt x="248" y="143"/>
                </a:cubicBezTo>
                <a:cubicBezTo>
                  <a:pt x="247" y="143"/>
                  <a:pt x="247" y="143"/>
                  <a:pt x="247" y="143"/>
                </a:cubicBezTo>
                <a:cubicBezTo>
                  <a:pt x="234" y="160"/>
                  <a:pt x="226" y="182"/>
                  <a:pt x="231" y="205"/>
                </a:cubicBezTo>
                <a:cubicBezTo>
                  <a:pt x="234" y="221"/>
                  <a:pt x="246" y="236"/>
                  <a:pt x="262" y="242"/>
                </a:cubicBezTo>
                <a:cubicBezTo>
                  <a:pt x="273" y="246"/>
                  <a:pt x="284" y="245"/>
                  <a:pt x="295" y="241"/>
                </a:cubicBezTo>
                <a:cubicBezTo>
                  <a:pt x="334" y="225"/>
                  <a:pt x="363" y="154"/>
                  <a:pt x="363" y="114"/>
                </a:cubicBezTo>
                <a:cubicBezTo>
                  <a:pt x="364" y="73"/>
                  <a:pt x="347" y="34"/>
                  <a:pt x="310" y="13"/>
                </a:cubicBezTo>
                <a:cubicBezTo>
                  <a:pt x="294" y="3"/>
                  <a:pt x="275" y="0"/>
                  <a:pt x="257" y="6"/>
                </a:cubicBezTo>
                <a:cubicBezTo>
                  <a:pt x="243" y="10"/>
                  <a:pt x="230" y="21"/>
                  <a:pt x="226" y="36"/>
                </a:cubicBezTo>
                <a:cubicBezTo>
                  <a:pt x="224" y="44"/>
                  <a:pt x="225" y="53"/>
                  <a:pt x="229" y="61"/>
                </a:cubicBezTo>
                <a:cubicBezTo>
                  <a:pt x="233" y="68"/>
                  <a:pt x="245" y="85"/>
                  <a:pt x="255" y="93"/>
                </a:cubicBezTo>
                <a:cubicBezTo>
                  <a:pt x="241" y="100"/>
                  <a:pt x="228" y="109"/>
                  <a:pt x="216" y="120"/>
                </a:cubicBezTo>
                <a:cubicBezTo>
                  <a:pt x="217" y="103"/>
                  <a:pt x="217" y="86"/>
                  <a:pt x="217" y="68"/>
                </a:cubicBezTo>
                <a:cubicBezTo>
                  <a:pt x="217" y="61"/>
                  <a:pt x="211" y="56"/>
                  <a:pt x="204" y="56"/>
                </a:cubicBezTo>
                <a:cubicBezTo>
                  <a:pt x="197" y="56"/>
                  <a:pt x="191" y="61"/>
                  <a:pt x="191" y="68"/>
                </a:cubicBezTo>
                <a:cubicBezTo>
                  <a:pt x="191" y="123"/>
                  <a:pt x="191" y="178"/>
                  <a:pt x="191" y="233"/>
                </a:cubicBezTo>
                <a:cubicBezTo>
                  <a:pt x="191" y="241"/>
                  <a:pt x="196" y="246"/>
                  <a:pt x="203" y="246"/>
                </a:cubicBezTo>
                <a:cubicBezTo>
                  <a:pt x="211" y="246"/>
                  <a:pt x="216" y="241"/>
                  <a:pt x="216" y="234"/>
                </a:cubicBezTo>
                <a:cubicBezTo>
                  <a:pt x="216" y="209"/>
                  <a:pt x="216" y="185"/>
                  <a:pt x="216" y="161"/>
                </a:cubicBezTo>
                <a:cubicBezTo>
                  <a:pt x="220" y="155"/>
                  <a:pt x="220" y="155"/>
                  <a:pt x="220" y="155"/>
                </a:cubicBezTo>
                <a:cubicBezTo>
                  <a:pt x="235" y="133"/>
                  <a:pt x="259" y="118"/>
                  <a:pt x="284" y="107"/>
                </a:cubicBezTo>
                <a:cubicBezTo>
                  <a:pt x="286" y="106"/>
                  <a:pt x="286" y="106"/>
                  <a:pt x="286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494" tIns="34237" rIns="68494" bIns="3423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3" name="Tijdelijke aanduiding voor afbeelding 149">
            <a:extLst>
              <a:ext uri="{FF2B5EF4-FFF2-40B4-BE49-F238E27FC236}">
                <a16:creationId xmlns:a16="http://schemas.microsoft.com/office/drawing/2014/main" id="{F3CCCD4E-2ECD-49F3-859E-755101C955FE}"/>
              </a:ext>
            </a:extLst>
          </p:cNvPr>
          <p:cNvSpPr txBox="1">
            <a:spLocks/>
          </p:cNvSpPr>
          <p:nvPr/>
        </p:nvSpPr>
        <p:spPr>
          <a:xfrm>
            <a:off x="674240" y="322383"/>
            <a:ext cx="820198" cy="82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4"/>
            </a:solidFill>
          </a:ln>
        </p:spPr>
        <p:txBody>
          <a:bodyPr lIns="91290" tIns="45645" rIns="91290" bIns="45645"/>
          <a:lstStyle>
            <a:lvl1pPr marL="0" indent="0" algn="ctr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9779" indent="-199779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7723" indent="-137944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655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79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91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8029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68752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965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E8F69C8-0252-4A2E-AF31-8EA57B10E4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0369" y="2994920"/>
            <a:ext cx="213770" cy="214602"/>
            <a:chOff x="4761" y="1490"/>
            <a:chExt cx="257" cy="258"/>
          </a:xfrm>
        </p:grpSpPr>
        <p:sp>
          <p:nvSpPr>
            <p:cNvPr id="85" name="AutoShape 96">
              <a:extLst>
                <a:ext uri="{FF2B5EF4-FFF2-40B4-BE49-F238E27FC236}">
                  <a16:creationId xmlns:a16="http://schemas.microsoft.com/office/drawing/2014/main" id="{FFF195E5-7943-4130-8B9F-827D4F2027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2" y="1490"/>
              <a:ext cx="25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9556A7-E41C-4708-8A97-44F2644E0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1490"/>
              <a:ext cx="257" cy="2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6A5AAF9F-73D8-44C1-8E11-A6EB4858B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5" y="1528"/>
              <a:ext cx="211" cy="173"/>
            </a:xfrm>
            <a:custGeom>
              <a:avLst/>
              <a:gdLst>
                <a:gd name="T0" fmla="*/ 390 w 422"/>
                <a:gd name="T1" fmla="*/ 343 h 343"/>
                <a:gd name="T2" fmla="*/ 420 w 422"/>
                <a:gd name="T3" fmla="*/ 308 h 343"/>
                <a:gd name="T4" fmla="*/ 404 w 422"/>
                <a:gd name="T5" fmla="*/ 47 h 343"/>
                <a:gd name="T6" fmla="*/ 333 w 422"/>
                <a:gd name="T7" fmla="*/ 0 h 343"/>
                <a:gd name="T8" fmla="*/ 328 w 422"/>
                <a:gd name="T9" fmla="*/ 31 h 343"/>
                <a:gd name="T10" fmla="*/ 323 w 422"/>
                <a:gd name="T11" fmla="*/ 0 h 343"/>
                <a:gd name="T12" fmla="*/ 260 w 422"/>
                <a:gd name="T13" fmla="*/ 14 h 343"/>
                <a:gd name="T14" fmla="*/ 252 w 422"/>
                <a:gd name="T15" fmla="*/ 180 h 343"/>
                <a:gd name="T16" fmla="*/ 29 w 422"/>
                <a:gd name="T17" fmla="*/ 285 h 343"/>
                <a:gd name="T18" fmla="*/ 29 w 422"/>
                <a:gd name="T19" fmla="*/ 343 h 343"/>
                <a:gd name="T20" fmla="*/ 302 w 422"/>
                <a:gd name="T21" fmla="*/ 95 h 343"/>
                <a:gd name="T22" fmla="*/ 313 w 422"/>
                <a:gd name="T23" fmla="*/ 111 h 343"/>
                <a:gd name="T24" fmla="*/ 308 w 422"/>
                <a:gd name="T25" fmla="*/ 111 h 343"/>
                <a:gd name="T26" fmla="*/ 297 w 422"/>
                <a:gd name="T27" fmla="*/ 95 h 343"/>
                <a:gd name="T28" fmla="*/ 302 w 422"/>
                <a:gd name="T29" fmla="*/ 122 h 343"/>
                <a:gd name="T30" fmla="*/ 302 w 422"/>
                <a:gd name="T31" fmla="*/ 128 h 343"/>
                <a:gd name="T32" fmla="*/ 283 w 422"/>
                <a:gd name="T33" fmla="*/ 125 h 343"/>
                <a:gd name="T34" fmla="*/ 286 w 422"/>
                <a:gd name="T35" fmla="*/ 263 h 343"/>
                <a:gd name="T36" fmla="*/ 259 w 422"/>
                <a:gd name="T37" fmla="*/ 277 h 343"/>
                <a:gd name="T38" fmla="*/ 256 w 422"/>
                <a:gd name="T39" fmla="*/ 268 h 343"/>
                <a:gd name="T40" fmla="*/ 288 w 422"/>
                <a:gd name="T41" fmla="*/ 256 h 343"/>
                <a:gd name="T42" fmla="*/ 299 w 422"/>
                <a:gd name="T43" fmla="*/ 156 h 343"/>
                <a:gd name="T44" fmla="*/ 297 w 422"/>
                <a:gd name="T45" fmla="*/ 150 h 343"/>
                <a:gd name="T46" fmla="*/ 313 w 422"/>
                <a:gd name="T47" fmla="*/ 139 h 343"/>
                <a:gd name="T48" fmla="*/ 302 w 422"/>
                <a:gd name="T49" fmla="*/ 155 h 343"/>
                <a:gd name="T50" fmla="*/ 333 w 422"/>
                <a:gd name="T51" fmla="*/ 234 h 343"/>
                <a:gd name="T52" fmla="*/ 311 w 422"/>
                <a:gd name="T53" fmla="*/ 249 h 343"/>
                <a:gd name="T54" fmla="*/ 304 w 422"/>
                <a:gd name="T55" fmla="*/ 247 h 343"/>
                <a:gd name="T56" fmla="*/ 323 w 422"/>
                <a:gd name="T57" fmla="*/ 231 h 343"/>
                <a:gd name="T58" fmla="*/ 328 w 422"/>
                <a:gd name="T59" fmla="*/ 222 h 343"/>
                <a:gd name="T60" fmla="*/ 333 w 422"/>
                <a:gd name="T61" fmla="*/ 234 h 343"/>
                <a:gd name="T62" fmla="*/ 328 w 422"/>
                <a:gd name="T63" fmla="*/ 203 h 343"/>
                <a:gd name="T64" fmla="*/ 323 w 422"/>
                <a:gd name="T65" fmla="*/ 169 h 343"/>
                <a:gd name="T66" fmla="*/ 333 w 422"/>
                <a:gd name="T67" fmla="*/ 169 h 343"/>
                <a:gd name="T68" fmla="*/ 333 w 422"/>
                <a:gd name="T69" fmla="*/ 84 h 343"/>
                <a:gd name="T70" fmla="*/ 323 w 422"/>
                <a:gd name="T71" fmla="*/ 84 h 343"/>
                <a:gd name="T72" fmla="*/ 328 w 422"/>
                <a:gd name="T73" fmla="*/ 50 h 343"/>
                <a:gd name="T74" fmla="*/ 333 w 422"/>
                <a:gd name="T75" fmla="*/ 84 h 343"/>
                <a:gd name="T76" fmla="*/ 354 w 422"/>
                <a:gd name="T77" fmla="*/ 95 h 343"/>
                <a:gd name="T78" fmla="*/ 358 w 422"/>
                <a:gd name="T79" fmla="*/ 100 h 343"/>
                <a:gd name="T80" fmla="*/ 344 w 422"/>
                <a:gd name="T81" fmla="*/ 112 h 343"/>
                <a:gd name="T82" fmla="*/ 342 w 422"/>
                <a:gd name="T83" fmla="*/ 106 h 343"/>
                <a:gd name="T84" fmla="*/ 356 w 422"/>
                <a:gd name="T85" fmla="*/ 156 h 343"/>
                <a:gd name="T86" fmla="*/ 342 w 422"/>
                <a:gd name="T87" fmla="*/ 143 h 343"/>
                <a:gd name="T88" fmla="*/ 347 w 422"/>
                <a:gd name="T89" fmla="*/ 139 h 343"/>
                <a:gd name="T90" fmla="*/ 358 w 422"/>
                <a:gd name="T91" fmla="*/ 155 h 343"/>
                <a:gd name="T92" fmla="*/ 353 w 422"/>
                <a:gd name="T93" fmla="*/ 128 h 343"/>
                <a:gd name="T94" fmla="*/ 353 w 422"/>
                <a:gd name="T95" fmla="*/ 122 h 343"/>
                <a:gd name="T96" fmla="*/ 373 w 422"/>
                <a:gd name="T97" fmla="*/ 1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2" h="343">
                  <a:moveTo>
                    <a:pt x="29" y="343"/>
                  </a:moveTo>
                  <a:cubicBezTo>
                    <a:pt x="390" y="343"/>
                    <a:pt x="390" y="343"/>
                    <a:pt x="390" y="343"/>
                  </a:cubicBezTo>
                  <a:cubicBezTo>
                    <a:pt x="399" y="343"/>
                    <a:pt x="408" y="340"/>
                    <a:pt x="414" y="333"/>
                  </a:cubicBezTo>
                  <a:cubicBezTo>
                    <a:pt x="419" y="326"/>
                    <a:pt x="422" y="317"/>
                    <a:pt x="420" y="308"/>
                  </a:cubicBezTo>
                  <a:cubicBezTo>
                    <a:pt x="404" y="235"/>
                    <a:pt x="404" y="235"/>
                    <a:pt x="404" y="235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4" y="21"/>
                    <a:pt x="383" y="0"/>
                    <a:pt x="357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9"/>
                    <a:pt x="330" y="31"/>
                    <a:pt x="328" y="31"/>
                  </a:cubicBezTo>
                  <a:cubicBezTo>
                    <a:pt x="325" y="31"/>
                    <a:pt x="323" y="29"/>
                    <a:pt x="323" y="26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0" y="0"/>
                    <a:pt x="268" y="5"/>
                    <a:pt x="260" y="14"/>
                  </a:cubicBezTo>
                  <a:cubicBezTo>
                    <a:pt x="251" y="24"/>
                    <a:pt x="246" y="36"/>
                    <a:pt x="247" y="49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13" y="285"/>
                    <a:pt x="0" y="298"/>
                    <a:pt x="0" y="314"/>
                  </a:cubicBezTo>
                  <a:cubicBezTo>
                    <a:pt x="0" y="330"/>
                    <a:pt x="13" y="343"/>
                    <a:pt x="29" y="343"/>
                  </a:cubicBezTo>
                  <a:moveTo>
                    <a:pt x="297" y="95"/>
                  </a:moveTo>
                  <a:cubicBezTo>
                    <a:pt x="298" y="94"/>
                    <a:pt x="300" y="94"/>
                    <a:pt x="302" y="9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4" y="108"/>
                    <a:pt x="314" y="110"/>
                    <a:pt x="313" y="111"/>
                  </a:cubicBezTo>
                  <a:cubicBezTo>
                    <a:pt x="312" y="112"/>
                    <a:pt x="312" y="112"/>
                    <a:pt x="311" y="112"/>
                  </a:cubicBezTo>
                  <a:cubicBezTo>
                    <a:pt x="310" y="112"/>
                    <a:pt x="309" y="112"/>
                    <a:pt x="308" y="111"/>
                  </a:cubicBezTo>
                  <a:cubicBezTo>
                    <a:pt x="297" y="100"/>
                    <a:pt x="297" y="100"/>
                    <a:pt x="297" y="100"/>
                  </a:cubicBezTo>
                  <a:cubicBezTo>
                    <a:pt x="296" y="98"/>
                    <a:pt x="296" y="96"/>
                    <a:pt x="297" y="95"/>
                  </a:cubicBezTo>
                  <a:moveTo>
                    <a:pt x="286" y="122"/>
                  </a:moveTo>
                  <a:cubicBezTo>
                    <a:pt x="302" y="122"/>
                    <a:pt x="302" y="122"/>
                    <a:pt x="302" y="122"/>
                  </a:cubicBezTo>
                  <a:cubicBezTo>
                    <a:pt x="304" y="122"/>
                    <a:pt x="305" y="123"/>
                    <a:pt x="305" y="125"/>
                  </a:cubicBezTo>
                  <a:cubicBezTo>
                    <a:pt x="305" y="127"/>
                    <a:pt x="304" y="128"/>
                    <a:pt x="302" y="128"/>
                  </a:cubicBezTo>
                  <a:cubicBezTo>
                    <a:pt x="286" y="128"/>
                    <a:pt x="286" y="128"/>
                    <a:pt x="286" y="128"/>
                  </a:cubicBezTo>
                  <a:cubicBezTo>
                    <a:pt x="284" y="128"/>
                    <a:pt x="283" y="127"/>
                    <a:pt x="283" y="125"/>
                  </a:cubicBezTo>
                  <a:cubicBezTo>
                    <a:pt x="283" y="123"/>
                    <a:pt x="284" y="122"/>
                    <a:pt x="286" y="122"/>
                  </a:cubicBezTo>
                  <a:moveTo>
                    <a:pt x="286" y="263"/>
                  </a:moveTo>
                  <a:cubicBezTo>
                    <a:pt x="261" y="276"/>
                    <a:pt x="261" y="276"/>
                    <a:pt x="261" y="276"/>
                  </a:cubicBezTo>
                  <a:cubicBezTo>
                    <a:pt x="260" y="277"/>
                    <a:pt x="259" y="277"/>
                    <a:pt x="259" y="277"/>
                  </a:cubicBezTo>
                  <a:cubicBezTo>
                    <a:pt x="257" y="277"/>
                    <a:pt x="255" y="276"/>
                    <a:pt x="254" y="275"/>
                  </a:cubicBezTo>
                  <a:cubicBezTo>
                    <a:pt x="253" y="272"/>
                    <a:pt x="254" y="269"/>
                    <a:pt x="256" y="268"/>
                  </a:cubicBezTo>
                  <a:cubicBezTo>
                    <a:pt x="281" y="254"/>
                    <a:pt x="281" y="254"/>
                    <a:pt x="281" y="254"/>
                  </a:cubicBezTo>
                  <a:cubicBezTo>
                    <a:pt x="284" y="252"/>
                    <a:pt x="287" y="253"/>
                    <a:pt x="288" y="256"/>
                  </a:cubicBezTo>
                  <a:cubicBezTo>
                    <a:pt x="289" y="258"/>
                    <a:pt x="289" y="261"/>
                    <a:pt x="286" y="263"/>
                  </a:cubicBezTo>
                  <a:moveTo>
                    <a:pt x="299" y="156"/>
                  </a:moveTo>
                  <a:cubicBezTo>
                    <a:pt x="298" y="156"/>
                    <a:pt x="298" y="156"/>
                    <a:pt x="297" y="155"/>
                  </a:cubicBezTo>
                  <a:cubicBezTo>
                    <a:pt x="296" y="154"/>
                    <a:pt x="296" y="152"/>
                    <a:pt x="297" y="150"/>
                  </a:cubicBezTo>
                  <a:cubicBezTo>
                    <a:pt x="308" y="139"/>
                    <a:pt x="308" y="139"/>
                    <a:pt x="308" y="139"/>
                  </a:cubicBezTo>
                  <a:cubicBezTo>
                    <a:pt x="310" y="137"/>
                    <a:pt x="312" y="137"/>
                    <a:pt x="313" y="139"/>
                  </a:cubicBezTo>
                  <a:cubicBezTo>
                    <a:pt x="314" y="140"/>
                    <a:pt x="314" y="142"/>
                    <a:pt x="313" y="143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1" y="156"/>
                    <a:pt x="300" y="156"/>
                    <a:pt x="299" y="156"/>
                  </a:cubicBezTo>
                  <a:moveTo>
                    <a:pt x="333" y="234"/>
                  </a:moveTo>
                  <a:cubicBezTo>
                    <a:pt x="333" y="236"/>
                    <a:pt x="332" y="237"/>
                    <a:pt x="330" y="238"/>
                  </a:cubicBezTo>
                  <a:cubicBezTo>
                    <a:pt x="311" y="249"/>
                    <a:pt x="311" y="249"/>
                    <a:pt x="311" y="249"/>
                  </a:cubicBezTo>
                  <a:cubicBezTo>
                    <a:pt x="310" y="249"/>
                    <a:pt x="309" y="249"/>
                    <a:pt x="309" y="249"/>
                  </a:cubicBezTo>
                  <a:cubicBezTo>
                    <a:pt x="307" y="249"/>
                    <a:pt x="305" y="248"/>
                    <a:pt x="304" y="247"/>
                  </a:cubicBezTo>
                  <a:cubicBezTo>
                    <a:pt x="303" y="244"/>
                    <a:pt x="304" y="241"/>
                    <a:pt x="306" y="240"/>
                  </a:cubicBezTo>
                  <a:cubicBezTo>
                    <a:pt x="323" y="231"/>
                    <a:pt x="323" y="231"/>
                    <a:pt x="323" y="231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4"/>
                    <a:pt x="325" y="222"/>
                    <a:pt x="328" y="222"/>
                  </a:cubicBezTo>
                  <a:cubicBezTo>
                    <a:pt x="330" y="222"/>
                    <a:pt x="333" y="224"/>
                    <a:pt x="333" y="227"/>
                  </a:cubicBezTo>
                  <a:lnTo>
                    <a:pt x="333" y="234"/>
                  </a:lnTo>
                  <a:close/>
                  <a:moveTo>
                    <a:pt x="333" y="198"/>
                  </a:moveTo>
                  <a:cubicBezTo>
                    <a:pt x="333" y="201"/>
                    <a:pt x="330" y="203"/>
                    <a:pt x="328" y="203"/>
                  </a:cubicBezTo>
                  <a:cubicBezTo>
                    <a:pt x="325" y="203"/>
                    <a:pt x="323" y="201"/>
                    <a:pt x="323" y="198"/>
                  </a:cubicBezTo>
                  <a:cubicBezTo>
                    <a:pt x="323" y="169"/>
                    <a:pt x="323" y="169"/>
                    <a:pt x="323" y="169"/>
                  </a:cubicBezTo>
                  <a:cubicBezTo>
                    <a:pt x="323" y="167"/>
                    <a:pt x="325" y="164"/>
                    <a:pt x="328" y="164"/>
                  </a:cubicBezTo>
                  <a:cubicBezTo>
                    <a:pt x="330" y="164"/>
                    <a:pt x="333" y="167"/>
                    <a:pt x="333" y="169"/>
                  </a:cubicBezTo>
                  <a:lnTo>
                    <a:pt x="333" y="198"/>
                  </a:lnTo>
                  <a:close/>
                  <a:moveTo>
                    <a:pt x="333" y="84"/>
                  </a:moveTo>
                  <a:cubicBezTo>
                    <a:pt x="333" y="86"/>
                    <a:pt x="330" y="89"/>
                    <a:pt x="328" y="89"/>
                  </a:cubicBezTo>
                  <a:cubicBezTo>
                    <a:pt x="325" y="89"/>
                    <a:pt x="323" y="86"/>
                    <a:pt x="323" y="8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2"/>
                    <a:pt x="325" y="50"/>
                    <a:pt x="328" y="50"/>
                  </a:cubicBezTo>
                  <a:cubicBezTo>
                    <a:pt x="330" y="50"/>
                    <a:pt x="333" y="52"/>
                    <a:pt x="333" y="55"/>
                  </a:cubicBezTo>
                  <a:lnTo>
                    <a:pt x="333" y="84"/>
                  </a:lnTo>
                  <a:close/>
                  <a:moveTo>
                    <a:pt x="342" y="106"/>
                  </a:moveTo>
                  <a:cubicBezTo>
                    <a:pt x="354" y="95"/>
                    <a:pt x="354" y="95"/>
                    <a:pt x="354" y="95"/>
                  </a:cubicBezTo>
                  <a:cubicBezTo>
                    <a:pt x="355" y="94"/>
                    <a:pt x="357" y="94"/>
                    <a:pt x="358" y="95"/>
                  </a:cubicBezTo>
                  <a:cubicBezTo>
                    <a:pt x="360" y="96"/>
                    <a:pt x="360" y="98"/>
                    <a:pt x="358" y="100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6" y="112"/>
                    <a:pt x="345" y="112"/>
                    <a:pt x="344" y="112"/>
                  </a:cubicBezTo>
                  <a:cubicBezTo>
                    <a:pt x="344" y="112"/>
                    <a:pt x="343" y="112"/>
                    <a:pt x="342" y="111"/>
                  </a:cubicBezTo>
                  <a:cubicBezTo>
                    <a:pt x="341" y="110"/>
                    <a:pt x="341" y="108"/>
                    <a:pt x="342" y="106"/>
                  </a:cubicBezTo>
                  <a:moveTo>
                    <a:pt x="358" y="155"/>
                  </a:moveTo>
                  <a:cubicBezTo>
                    <a:pt x="358" y="156"/>
                    <a:pt x="357" y="156"/>
                    <a:pt x="356" y="156"/>
                  </a:cubicBezTo>
                  <a:cubicBezTo>
                    <a:pt x="355" y="156"/>
                    <a:pt x="354" y="156"/>
                    <a:pt x="354" y="155"/>
                  </a:cubicBezTo>
                  <a:cubicBezTo>
                    <a:pt x="342" y="143"/>
                    <a:pt x="342" y="143"/>
                    <a:pt x="342" y="143"/>
                  </a:cubicBezTo>
                  <a:cubicBezTo>
                    <a:pt x="341" y="142"/>
                    <a:pt x="341" y="140"/>
                    <a:pt x="342" y="139"/>
                  </a:cubicBezTo>
                  <a:cubicBezTo>
                    <a:pt x="343" y="137"/>
                    <a:pt x="345" y="137"/>
                    <a:pt x="347" y="139"/>
                  </a:cubicBezTo>
                  <a:cubicBezTo>
                    <a:pt x="358" y="150"/>
                    <a:pt x="358" y="150"/>
                    <a:pt x="358" y="150"/>
                  </a:cubicBezTo>
                  <a:cubicBezTo>
                    <a:pt x="360" y="152"/>
                    <a:pt x="360" y="154"/>
                    <a:pt x="358" y="155"/>
                  </a:cubicBezTo>
                  <a:moveTo>
                    <a:pt x="369" y="128"/>
                  </a:moveTo>
                  <a:cubicBezTo>
                    <a:pt x="353" y="128"/>
                    <a:pt x="353" y="128"/>
                    <a:pt x="353" y="128"/>
                  </a:cubicBezTo>
                  <a:cubicBezTo>
                    <a:pt x="351" y="128"/>
                    <a:pt x="350" y="127"/>
                    <a:pt x="350" y="125"/>
                  </a:cubicBezTo>
                  <a:cubicBezTo>
                    <a:pt x="350" y="123"/>
                    <a:pt x="351" y="122"/>
                    <a:pt x="353" y="122"/>
                  </a:cubicBezTo>
                  <a:cubicBezTo>
                    <a:pt x="369" y="122"/>
                    <a:pt x="369" y="122"/>
                    <a:pt x="369" y="122"/>
                  </a:cubicBezTo>
                  <a:cubicBezTo>
                    <a:pt x="371" y="122"/>
                    <a:pt x="373" y="123"/>
                    <a:pt x="373" y="125"/>
                  </a:cubicBezTo>
                  <a:cubicBezTo>
                    <a:pt x="373" y="127"/>
                    <a:pt x="371" y="128"/>
                    <a:pt x="369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8" name="Rechthoek: afgeronde hoeken 48">
            <a:extLst>
              <a:ext uri="{FF2B5EF4-FFF2-40B4-BE49-F238E27FC236}">
                <a16:creationId xmlns:a16="http://schemas.microsoft.com/office/drawing/2014/main" id="{21BB346F-2583-43F3-9602-BB238A55661A}"/>
              </a:ext>
            </a:extLst>
          </p:cNvPr>
          <p:cNvSpPr/>
          <p:nvPr/>
        </p:nvSpPr>
        <p:spPr>
          <a:xfrm>
            <a:off x="841497" y="3195609"/>
            <a:ext cx="3438496" cy="534813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88" tIns="80888" rIns="80888" bIns="80888" rtlCol="0" anchor="ctr"/>
          <a:lstStyle/>
          <a:p>
            <a:pPr marL="171450" marR="0" lvl="0" indent="-17145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NP-DRP met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Cotton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Wool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Spots, controle oogarts ieder halfjaar</a:t>
            </a:r>
          </a:p>
          <a:p>
            <a:pPr marL="171450" marR="0" lvl="0" indent="-17145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Familiaire belasting HVZ +++ (2 broers MI &lt; 65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jr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89" name="Rechthoek: afgeronde hoeken 45">
            <a:extLst>
              <a:ext uri="{FF2B5EF4-FFF2-40B4-BE49-F238E27FC236}">
                <a16:creationId xmlns:a16="http://schemas.microsoft.com/office/drawing/2014/main" id="{EC533674-FCB3-4CB3-94ED-1C80A563848D}"/>
              </a:ext>
            </a:extLst>
          </p:cNvPr>
          <p:cNvSpPr/>
          <p:nvPr/>
        </p:nvSpPr>
        <p:spPr>
          <a:xfrm>
            <a:off x="808705" y="4029625"/>
            <a:ext cx="3438496" cy="28152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72" tIns="80972" rIns="80972" bIns="80972" rtlCol="0" anchor="ctr"/>
          <a:lstStyle/>
          <a:p>
            <a:pPr marL="0" marR="0" lvl="0" indent="0" algn="l" defTabSz="9142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31,6 kg/m</a:t>
            </a:r>
            <a:r>
              <a:rPr kumimoji="0" lang="nl-NL" sz="900" b="0" i="0" u="none" strike="noStrike" kern="1200" cap="none" spc="0" normalizeH="0" baseline="3000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90" name="Tekstvak 46">
            <a:extLst>
              <a:ext uri="{FF2B5EF4-FFF2-40B4-BE49-F238E27FC236}">
                <a16:creationId xmlns:a16="http://schemas.microsoft.com/office/drawing/2014/main" id="{D411650E-8E08-4087-A201-66A0B2574E7E}"/>
              </a:ext>
            </a:extLst>
          </p:cNvPr>
          <p:cNvSpPr txBox="1"/>
          <p:nvPr/>
        </p:nvSpPr>
        <p:spPr>
          <a:xfrm>
            <a:off x="837276" y="3862491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72B5C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BMI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72B5C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Freeform 13">
            <a:extLst>
              <a:ext uri="{FF2B5EF4-FFF2-40B4-BE49-F238E27FC236}">
                <a16:creationId xmlns:a16="http://schemas.microsoft.com/office/drawing/2014/main" id="{EE6B07CA-AA42-44C9-9986-31D93D38B770}"/>
              </a:ext>
            </a:extLst>
          </p:cNvPr>
          <p:cNvSpPr>
            <a:spLocks noEditPoints="1"/>
          </p:cNvSpPr>
          <p:nvPr/>
        </p:nvSpPr>
        <p:spPr bwMode="auto">
          <a:xfrm>
            <a:off x="597655" y="3864931"/>
            <a:ext cx="163305" cy="164694"/>
          </a:xfrm>
          <a:custGeom>
            <a:avLst/>
            <a:gdLst>
              <a:gd name="T0" fmla="*/ 140 w 493"/>
              <a:gd name="T1" fmla="*/ 61 h 497"/>
              <a:gd name="T2" fmla="*/ 222 w 493"/>
              <a:gd name="T3" fmla="*/ 3 h 497"/>
              <a:gd name="T4" fmla="*/ 341 w 493"/>
              <a:gd name="T5" fmla="*/ 44 h 497"/>
              <a:gd name="T6" fmla="*/ 395 w 493"/>
              <a:gd name="T7" fmla="*/ 77 h 497"/>
              <a:gd name="T8" fmla="*/ 493 w 493"/>
              <a:gd name="T9" fmla="*/ 132 h 497"/>
              <a:gd name="T10" fmla="*/ 415 w 493"/>
              <a:gd name="T11" fmla="*/ 490 h 497"/>
              <a:gd name="T12" fmla="*/ 61 w 493"/>
              <a:gd name="T13" fmla="*/ 482 h 497"/>
              <a:gd name="T14" fmla="*/ 4 w 493"/>
              <a:gd name="T15" fmla="*/ 114 h 497"/>
              <a:gd name="T16" fmla="*/ 130 w 493"/>
              <a:gd name="T17" fmla="*/ 220 h 497"/>
              <a:gd name="T18" fmla="*/ 78 w 493"/>
              <a:gd name="T19" fmla="*/ 315 h 497"/>
              <a:gd name="T20" fmla="*/ 121 w 493"/>
              <a:gd name="T21" fmla="*/ 392 h 497"/>
              <a:gd name="T22" fmla="*/ 144 w 493"/>
              <a:gd name="T23" fmla="*/ 467 h 497"/>
              <a:gd name="T24" fmla="*/ 196 w 493"/>
              <a:gd name="T25" fmla="*/ 442 h 497"/>
              <a:gd name="T26" fmla="*/ 172 w 493"/>
              <a:gd name="T27" fmla="*/ 372 h 497"/>
              <a:gd name="T28" fmla="*/ 174 w 493"/>
              <a:gd name="T29" fmla="*/ 294 h 497"/>
              <a:gd name="T30" fmla="*/ 194 w 493"/>
              <a:gd name="T31" fmla="*/ 223 h 497"/>
              <a:gd name="T32" fmla="*/ 179 w 493"/>
              <a:gd name="T33" fmla="*/ 152 h 497"/>
              <a:gd name="T34" fmla="*/ 187 w 493"/>
              <a:gd name="T35" fmla="*/ 197 h 497"/>
              <a:gd name="T36" fmla="*/ 155 w 493"/>
              <a:gd name="T37" fmla="*/ 178 h 497"/>
              <a:gd name="T38" fmla="*/ 139 w 493"/>
              <a:gd name="T39" fmla="*/ 172 h 497"/>
              <a:gd name="T40" fmla="*/ 144 w 493"/>
              <a:gd name="T41" fmla="*/ 200 h 497"/>
              <a:gd name="T42" fmla="*/ 117 w 493"/>
              <a:gd name="T43" fmla="*/ 190 h 497"/>
              <a:gd name="T44" fmla="*/ 106 w 493"/>
              <a:gd name="T45" fmla="*/ 191 h 497"/>
              <a:gd name="T46" fmla="*/ 117 w 493"/>
              <a:gd name="T47" fmla="*/ 215 h 497"/>
              <a:gd name="T48" fmla="*/ 92 w 493"/>
              <a:gd name="T49" fmla="*/ 214 h 497"/>
              <a:gd name="T50" fmla="*/ 78 w 493"/>
              <a:gd name="T51" fmla="*/ 216 h 497"/>
              <a:gd name="T52" fmla="*/ 92 w 493"/>
              <a:gd name="T53" fmla="*/ 233 h 497"/>
              <a:gd name="T54" fmla="*/ 71 w 493"/>
              <a:gd name="T55" fmla="*/ 240 h 497"/>
              <a:gd name="T56" fmla="*/ 60 w 493"/>
              <a:gd name="T57" fmla="*/ 247 h 497"/>
              <a:gd name="T58" fmla="*/ 77 w 493"/>
              <a:gd name="T59" fmla="*/ 265 h 497"/>
              <a:gd name="T60" fmla="*/ 61 w 493"/>
              <a:gd name="T61" fmla="*/ 271 h 497"/>
              <a:gd name="T62" fmla="*/ 344 w 493"/>
              <a:gd name="T63" fmla="*/ 215 h 497"/>
              <a:gd name="T64" fmla="*/ 417 w 493"/>
              <a:gd name="T65" fmla="*/ 304 h 497"/>
              <a:gd name="T66" fmla="*/ 376 w 493"/>
              <a:gd name="T67" fmla="*/ 375 h 497"/>
              <a:gd name="T68" fmla="*/ 357 w 493"/>
              <a:gd name="T69" fmla="*/ 461 h 497"/>
              <a:gd name="T70" fmla="*/ 304 w 493"/>
              <a:gd name="T71" fmla="*/ 453 h 497"/>
              <a:gd name="T72" fmla="*/ 314 w 493"/>
              <a:gd name="T73" fmla="*/ 382 h 497"/>
              <a:gd name="T74" fmla="*/ 329 w 493"/>
              <a:gd name="T75" fmla="*/ 304 h 497"/>
              <a:gd name="T76" fmla="*/ 294 w 493"/>
              <a:gd name="T77" fmla="*/ 233 h 497"/>
              <a:gd name="T78" fmla="*/ 323 w 493"/>
              <a:gd name="T79" fmla="*/ 151 h 497"/>
              <a:gd name="T80" fmla="*/ 304 w 493"/>
              <a:gd name="T81" fmla="*/ 188 h 497"/>
              <a:gd name="T82" fmla="*/ 336 w 493"/>
              <a:gd name="T83" fmla="*/ 188 h 497"/>
              <a:gd name="T84" fmla="*/ 358 w 493"/>
              <a:gd name="T85" fmla="*/ 172 h 497"/>
              <a:gd name="T86" fmla="*/ 347 w 493"/>
              <a:gd name="T87" fmla="*/ 191 h 497"/>
              <a:gd name="T88" fmla="*/ 374 w 493"/>
              <a:gd name="T89" fmla="*/ 198 h 497"/>
              <a:gd name="T90" fmla="*/ 391 w 493"/>
              <a:gd name="T91" fmla="*/ 193 h 497"/>
              <a:gd name="T92" fmla="*/ 376 w 493"/>
              <a:gd name="T93" fmla="*/ 206 h 497"/>
              <a:gd name="T94" fmla="*/ 399 w 493"/>
              <a:gd name="T95" fmla="*/ 219 h 497"/>
              <a:gd name="T96" fmla="*/ 419 w 493"/>
              <a:gd name="T97" fmla="*/ 218 h 497"/>
              <a:gd name="T98" fmla="*/ 403 w 493"/>
              <a:gd name="T99" fmla="*/ 225 h 497"/>
              <a:gd name="T100" fmla="*/ 420 w 493"/>
              <a:gd name="T101" fmla="*/ 244 h 497"/>
              <a:gd name="T102" fmla="*/ 436 w 493"/>
              <a:gd name="T103" fmla="*/ 251 h 497"/>
              <a:gd name="T104" fmla="*/ 416 w 493"/>
              <a:gd name="T105" fmla="*/ 258 h 497"/>
              <a:gd name="T106" fmla="*/ 430 w 493"/>
              <a:gd name="T107" fmla="*/ 272 h 497"/>
              <a:gd name="T108" fmla="*/ 438 w 493"/>
              <a:gd name="T109" fmla="*/ 254 h 497"/>
              <a:gd name="T110" fmla="*/ 322 w 493"/>
              <a:gd name="T111" fmla="*/ 121 h 497"/>
              <a:gd name="T112" fmla="*/ 332 w 493"/>
              <a:gd name="T113" fmla="*/ 82 h 497"/>
              <a:gd name="T114" fmla="*/ 262 w 493"/>
              <a:gd name="T115" fmla="*/ 33 h 497"/>
              <a:gd name="T116" fmla="*/ 174 w 493"/>
              <a:gd name="T117" fmla="*/ 61 h 497"/>
              <a:gd name="T118" fmla="*/ 162 w 493"/>
              <a:gd name="T119" fmla="*/ 116 h 497"/>
              <a:gd name="T120" fmla="*/ 229 w 493"/>
              <a:gd name="T121" fmla="*/ 113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" h="497">
                <a:moveTo>
                  <a:pt x="62" y="77"/>
                </a:moveTo>
                <a:lnTo>
                  <a:pt x="97" y="77"/>
                </a:lnTo>
                <a:lnTo>
                  <a:pt x="114" y="75"/>
                </a:lnTo>
                <a:lnTo>
                  <a:pt x="125" y="72"/>
                </a:lnTo>
                <a:lnTo>
                  <a:pt x="133" y="68"/>
                </a:lnTo>
                <a:lnTo>
                  <a:pt x="140" y="61"/>
                </a:lnTo>
                <a:lnTo>
                  <a:pt x="145" y="53"/>
                </a:lnTo>
                <a:lnTo>
                  <a:pt x="153" y="44"/>
                </a:lnTo>
                <a:lnTo>
                  <a:pt x="163" y="33"/>
                </a:lnTo>
                <a:lnTo>
                  <a:pt x="178" y="22"/>
                </a:lnTo>
                <a:lnTo>
                  <a:pt x="199" y="10"/>
                </a:lnTo>
                <a:lnTo>
                  <a:pt x="222" y="3"/>
                </a:lnTo>
                <a:lnTo>
                  <a:pt x="247" y="0"/>
                </a:lnTo>
                <a:lnTo>
                  <a:pt x="271" y="3"/>
                </a:lnTo>
                <a:lnTo>
                  <a:pt x="295" y="10"/>
                </a:lnTo>
                <a:lnTo>
                  <a:pt x="315" y="22"/>
                </a:lnTo>
                <a:lnTo>
                  <a:pt x="330" y="33"/>
                </a:lnTo>
                <a:lnTo>
                  <a:pt x="341" y="44"/>
                </a:lnTo>
                <a:lnTo>
                  <a:pt x="348" y="53"/>
                </a:lnTo>
                <a:lnTo>
                  <a:pt x="354" y="61"/>
                </a:lnTo>
                <a:lnTo>
                  <a:pt x="359" y="68"/>
                </a:lnTo>
                <a:lnTo>
                  <a:pt x="368" y="72"/>
                </a:lnTo>
                <a:lnTo>
                  <a:pt x="380" y="75"/>
                </a:lnTo>
                <a:lnTo>
                  <a:pt x="395" y="77"/>
                </a:lnTo>
                <a:lnTo>
                  <a:pt x="432" y="77"/>
                </a:lnTo>
                <a:lnTo>
                  <a:pt x="452" y="80"/>
                </a:lnTo>
                <a:lnTo>
                  <a:pt x="468" y="88"/>
                </a:lnTo>
                <a:lnTo>
                  <a:pt x="481" y="99"/>
                </a:lnTo>
                <a:lnTo>
                  <a:pt x="490" y="114"/>
                </a:lnTo>
                <a:lnTo>
                  <a:pt x="493" y="132"/>
                </a:lnTo>
                <a:lnTo>
                  <a:pt x="492" y="152"/>
                </a:lnTo>
                <a:lnTo>
                  <a:pt x="454" y="437"/>
                </a:lnTo>
                <a:lnTo>
                  <a:pt x="450" y="455"/>
                </a:lnTo>
                <a:lnTo>
                  <a:pt x="441" y="470"/>
                </a:lnTo>
                <a:lnTo>
                  <a:pt x="430" y="481"/>
                </a:lnTo>
                <a:lnTo>
                  <a:pt x="415" y="490"/>
                </a:lnTo>
                <a:lnTo>
                  <a:pt x="397" y="495"/>
                </a:lnTo>
                <a:lnTo>
                  <a:pt x="378" y="497"/>
                </a:lnTo>
                <a:lnTo>
                  <a:pt x="112" y="497"/>
                </a:lnTo>
                <a:lnTo>
                  <a:pt x="92" y="495"/>
                </a:lnTo>
                <a:lnTo>
                  <a:pt x="75" y="490"/>
                </a:lnTo>
                <a:lnTo>
                  <a:pt x="61" y="482"/>
                </a:lnTo>
                <a:lnTo>
                  <a:pt x="49" y="470"/>
                </a:lnTo>
                <a:lnTo>
                  <a:pt x="41" y="455"/>
                </a:lnTo>
                <a:lnTo>
                  <a:pt x="36" y="437"/>
                </a:lnTo>
                <a:lnTo>
                  <a:pt x="0" y="152"/>
                </a:lnTo>
                <a:lnTo>
                  <a:pt x="0" y="132"/>
                </a:lnTo>
                <a:lnTo>
                  <a:pt x="4" y="114"/>
                </a:lnTo>
                <a:lnTo>
                  <a:pt x="13" y="99"/>
                </a:lnTo>
                <a:lnTo>
                  <a:pt x="26" y="87"/>
                </a:lnTo>
                <a:lnTo>
                  <a:pt x="42" y="80"/>
                </a:lnTo>
                <a:lnTo>
                  <a:pt x="62" y="77"/>
                </a:lnTo>
                <a:close/>
                <a:moveTo>
                  <a:pt x="150" y="215"/>
                </a:moveTo>
                <a:lnTo>
                  <a:pt x="130" y="220"/>
                </a:lnTo>
                <a:lnTo>
                  <a:pt x="112" y="230"/>
                </a:lnTo>
                <a:lnTo>
                  <a:pt x="97" y="245"/>
                </a:lnTo>
                <a:lnTo>
                  <a:pt x="85" y="262"/>
                </a:lnTo>
                <a:lnTo>
                  <a:pt x="78" y="282"/>
                </a:lnTo>
                <a:lnTo>
                  <a:pt x="76" y="304"/>
                </a:lnTo>
                <a:lnTo>
                  <a:pt x="78" y="315"/>
                </a:lnTo>
                <a:lnTo>
                  <a:pt x="84" y="324"/>
                </a:lnTo>
                <a:lnTo>
                  <a:pt x="93" y="334"/>
                </a:lnTo>
                <a:lnTo>
                  <a:pt x="102" y="345"/>
                </a:lnTo>
                <a:lnTo>
                  <a:pt x="110" y="358"/>
                </a:lnTo>
                <a:lnTo>
                  <a:pt x="117" y="375"/>
                </a:lnTo>
                <a:lnTo>
                  <a:pt x="121" y="392"/>
                </a:lnTo>
                <a:lnTo>
                  <a:pt x="122" y="408"/>
                </a:lnTo>
                <a:lnTo>
                  <a:pt x="122" y="422"/>
                </a:lnTo>
                <a:lnTo>
                  <a:pt x="123" y="437"/>
                </a:lnTo>
                <a:lnTo>
                  <a:pt x="128" y="449"/>
                </a:lnTo>
                <a:lnTo>
                  <a:pt x="136" y="461"/>
                </a:lnTo>
                <a:lnTo>
                  <a:pt x="144" y="467"/>
                </a:lnTo>
                <a:lnTo>
                  <a:pt x="154" y="468"/>
                </a:lnTo>
                <a:lnTo>
                  <a:pt x="164" y="467"/>
                </a:lnTo>
                <a:lnTo>
                  <a:pt x="175" y="466"/>
                </a:lnTo>
                <a:lnTo>
                  <a:pt x="183" y="461"/>
                </a:lnTo>
                <a:lnTo>
                  <a:pt x="190" y="453"/>
                </a:lnTo>
                <a:lnTo>
                  <a:pt x="196" y="442"/>
                </a:lnTo>
                <a:lnTo>
                  <a:pt x="199" y="427"/>
                </a:lnTo>
                <a:lnTo>
                  <a:pt x="198" y="413"/>
                </a:lnTo>
                <a:lnTo>
                  <a:pt x="193" y="402"/>
                </a:lnTo>
                <a:lnTo>
                  <a:pt x="188" y="392"/>
                </a:lnTo>
                <a:lnTo>
                  <a:pt x="180" y="382"/>
                </a:lnTo>
                <a:lnTo>
                  <a:pt x="172" y="372"/>
                </a:lnTo>
                <a:lnTo>
                  <a:pt x="165" y="361"/>
                </a:lnTo>
                <a:lnTo>
                  <a:pt x="160" y="348"/>
                </a:lnTo>
                <a:lnTo>
                  <a:pt x="158" y="333"/>
                </a:lnTo>
                <a:lnTo>
                  <a:pt x="159" y="315"/>
                </a:lnTo>
                <a:lnTo>
                  <a:pt x="164" y="304"/>
                </a:lnTo>
                <a:lnTo>
                  <a:pt x="174" y="294"/>
                </a:lnTo>
                <a:lnTo>
                  <a:pt x="186" y="284"/>
                </a:lnTo>
                <a:lnTo>
                  <a:pt x="196" y="274"/>
                </a:lnTo>
                <a:lnTo>
                  <a:pt x="201" y="263"/>
                </a:lnTo>
                <a:lnTo>
                  <a:pt x="202" y="246"/>
                </a:lnTo>
                <a:lnTo>
                  <a:pt x="200" y="233"/>
                </a:lnTo>
                <a:lnTo>
                  <a:pt x="194" y="223"/>
                </a:lnTo>
                <a:lnTo>
                  <a:pt x="187" y="217"/>
                </a:lnTo>
                <a:lnTo>
                  <a:pt x="177" y="214"/>
                </a:lnTo>
                <a:lnTo>
                  <a:pt x="164" y="213"/>
                </a:lnTo>
                <a:lnTo>
                  <a:pt x="150" y="215"/>
                </a:lnTo>
                <a:close/>
                <a:moveTo>
                  <a:pt x="171" y="151"/>
                </a:moveTo>
                <a:lnTo>
                  <a:pt x="179" y="152"/>
                </a:lnTo>
                <a:lnTo>
                  <a:pt x="184" y="155"/>
                </a:lnTo>
                <a:lnTo>
                  <a:pt x="189" y="160"/>
                </a:lnTo>
                <a:lnTo>
                  <a:pt x="191" y="168"/>
                </a:lnTo>
                <a:lnTo>
                  <a:pt x="191" y="178"/>
                </a:lnTo>
                <a:lnTo>
                  <a:pt x="190" y="188"/>
                </a:lnTo>
                <a:lnTo>
                  <a:pt x="187" y="197"/>
                </a:lnTo>
                <a:lnTo>
                  <a:pt x="182" y="205"/>
                </a:lnTo>
                <a:lnTo>
                  <a:pt x="177" y="208"/>
                </a:lnTo>
                <a:lnTo>
                  <a:pt x="169" y="206"/>
                </a:lnTo>
                <a:lnTo>
                  <a:pt x="162" y="198"/>
                </a:lnTo>
                <a:lnTo>
                  <a:pt x="158" y="188"/>
                </a:lnTo>
                <a:lnTo>
                  <a:pt x="155" y="178"/>
                </a:lnTo>
                <a:lnTo>
                  <a:pt x="157" y="166"/>
                </a:lnTo>
                <a:lnTo>
                  <a:pt x="162" y="157"/>
                </a:lnTo>
                <a:lnTo>
                  <a:pt x="171" y="151"/>
                </a:lnTo>
                <a:close/>
                <a:moveTo>
                  <a:pt x="131" y="172"/>
                </a:moveTo>
                <a:lnTo>
                  <a:pt x="135" y="172"/>
                </a:lnTo>
                <a:lnTo>
                  <a:pt x="139" y="172"/>
                </a:lnTo>
                <a:lnTo>
                  <a:pt x="142" y="175"/>
                </a:lnTo>
                <a:lnTo>
                  <a:pt x="144" y="177"/>
                </a:lnTo>
                <a:lnTo>
                  <a:pt x="146" y="179"/>
                </a:lnTo>
                <a:lnTo>
                  <a:pt x="148" y="184"/>
                </a:lnTo>
                <a:lnTo>
                  <a:pt x="146" y="191"/>
                </a:lnTo>
                <a:lnTo>
                  <a:pt x="144" y="200"/>
                </a:lnTo>
                <a:lnTo>
                  <a:pt x="140" y="207"/>
                </a:lnTo>
                <a:lnTo>
                  <a:pt x="135" y="211"/>
                </a:lnTo>
                <a:lnTo>
                  <a:pt x="129" y="209"/>
                </a:lnTo>
                <a:lnTo>
                  <a:pt x="123" y="205"/>
                </a:lnTo>
                <a:lnTo>
                  <a:pt x="120" y="198"/>
                </a:lnTo>
                <a:lnTo>
                  <a:pt x="117" y="190"/>
                </a:lnTo>
                <a:lnTo>
                  <a:pt x="119" y="183"/>
                </a:lnTo>
                <a:lnTo>
                  <a:pt x="124" y="176"/>
                </a:lnTo>
                <a:lnTo>
                  <a:pt x="131" y="172"/>
                </a:lnTo>
                <a:close/>
                <a:moveTo>
                  <a:pt x="100" y="194"/>
                </a:moveTo>
                <a:lnTo>
                  <a:pt x="103" y="193"/>
                </a:lnTo>
                <a:lnTo>
                  <a:pt x="106" y="191"/>
                </a:lnTo>
                <a:lnTo>
                  <a:pt x="110" y="193"/>
                </a:lnTo>
                <a:lnTo>
                  <a:pt x="112" y="194"/>
                </a:lnTo>
                <a:lnTo>
                  <a:pt x="114" y="196"/>
                </a:lnTo>
                <a:lnTo>
                  <a:pt x="116" y="199"/>
                </a:lnTo>
                <a:lnTo>
                  <a:pt x="117" y="206"/>
                </a:lnTo>
                <a:lnTo>
                  <a:pt x="117" y="215"/>
                </a:lnTo>
                <a:lnTo>
                  <a:pt x="115" y="222"/>
                </a:lnTo>
                <a:lnTo>
                  <a:pt x="111" y="227"/>
                </a:lnTo>
                <a:lnTo>
                  <a:pt x="105" y="227"/>
                </a:lnTo>
                <a:lnTo>
                  <a:pt x="100" y="225"/>
                </a:lnTo>
                <a:lnTo>
                  <a:pt x="95" y="219"/>
                </a:lnTo>
                <a:lnTo>
                  <a:pt x="92" y="214"/>
                </a:lnTo>
                <a:lnTo>
                  <a:pt x="91" y="206"/>
                </a:lnTo>
                <a:lnTo>
                  <a:pt x="94" y="199"/>
                </a:lnTo>
                <a:lnTo>
                  <a:pt x="100" y="194"/>
                </a:lnTo>
                <a:close/>
                <a:moveTo>
                  <a:pt x="73" y="220"/>
                </a:moveTo>
                <a:lnTo>
                  <a:pt x="75" y="218"/>
                </a:lnTo>
                <a:lnTo>
                  <a:pt x="78" y="216"/>
                </a:lnTo>
                <a:lnTo>
                  <a:pt x="81" y="216"/>
                </a:lnTo>
                <a:lnTo>
                  <a:pt x="83" y="216"/>
                </a:lnTo>
                <a:lnTo>
                  <a:pt x="85" y="217"/>
                </a:lnTo>
                <a:lnTo>
                  <a:pt x="87" y="219"/>
                </a:lnTo>
                <a:lnTo>
                  <a:pt x="91" y="225"/>
                </a:lnTo>
                <a:lnTo>
                  <a:pt x="92" y="233"/>
                </a:lnTo>
                <a:lnTo>
                  <a:pt x="92" y="239"/>
                </a:lnTo>
                <a:lnTo>
                  <a:pt x="90" y="245"/>
                </a:lnTo>
                <a:lnTo>
                  <a:pt x="85" y="247"/>
                </a:lnTo>
                <a:lnTo>
                  <a:pt x="80" y="247"/>
                </a:lnTo>
                <a:lnTo>
                  <a:pt x="74" y="244"/>
                </a:lnTo>
                <a:lnTo>
                  <a:pt x="71" y="240"/>
                </a:lnTo>
                <a:lnTo>
                  <a:pt x="67" y="234"/>
                </a:lnTo>
                <a:lnTo>
                  <a:pt x="68" y="226"/>
                </a:lnTo>
                <a:lnTo>
                  <a:pt x="73" y="220"/>
                </a:lnTo>
                <a:close/>
                <a:moveTo>
                  <a:pt x="56" y="254"/>
                </a:moveTo>
                <a:lnTo>
                  <a:pt x="57" y="251"/>
                </a:lnTo>
                <a:lnTo>
                  <a:pt x="60" y="247"/>
                </a:lnTo>
                <a:lnTo>
                  <a:pt x="62" y="246"/>
                </a:lnTo>
                <a:lnTo>
                  <a:pt x="64" y="245"/>
                </a:lnTo>
                <a:lnTo>
                  <a:pt x="67" y="246"/>
                </a:lnTo>
                <a:lnTo>
                  <a:pt x="73" y="251"/>
                </a:lnTo>
                <a:lnTo>
                  <a:pt x="77" y="258"/>
                </a:lnTo>
                <a:lnTo>
                  <a:pt x="77" y="265"/>
                </a:lnTo>
                <a:lnTo>
                  <a:pt x="76" y="268"/>
                </a:lnTo>
                <a:lnTo>
                  <a:pt x="73" y="271"/>
                </a:lnTo>
                <a:lnTo>
                  <a:pt x="70" y="272"/>
                </a:lnTo>
                <a:lnTo>
                  <a:pt x="66" y="272"/>
                </a:lnTo>
                <a:lnTo>
                  <a:pt x="64" y="272"/>
                </a:lnTo>
                <a:lnTo>
                  <a:pt x="61" y="271"/>
                </a:lnTo>
                <a:lnTo>
                  <a:pt x="58" y="269"/>
                </a:lnTo>
                <a:lnTo>
                  <a:pt x="56" y="266"/>
                </a:lnTo>
                <a:lnTo>
                  <a:pt x="55" y="263"/>
                </a:lnTo>
                <a:lnTo>
                  <a:pt x="55" y="258"/>
                </a:lnTo>
                <a:lnTo>
                  <a:pt x="56" y="254"/>
                </a:lnTo>
                <a:close/>
                <a:moveTo>
                  <a:pt x="344" y="215"/>
                </a:moveTo>
                <a:lnTo>
                  <a:pt x="364" y="220"/>
                </a:lnTo>
                <a:lnTo>
                  <a:pt x="382" y="230"/>
                </a:lnTo>
                <a:lnTo>
                  <a:pt x="396" y="245"/>
                </a:lnTo>
                <a:lnTo>
                  <a:pt x="409" y="262"/>
                </a:lnTo>
                <a:lnTo>
                  <a:pt x="415" y="282"/>
                </a:lnTo>
                <a:lnTo>
                  <a:pt x="417" y="304"/>
                </a:lnTo>
                <a:lnTo>
                  <a:pt x="415" y="315"/>
                </a:lnTo>
                <a:lnTo>
                  <a:pt x="409" y="324"/>
                </a:lnTo>
                <a:lnTo>
                  <a:pt x="401" y="334"/>
                </a:lnTo>
                <a:lnTo>
                  <a:pt x="392" y="345"/>
                </a:lnTo>
                <a:lnTo>
                  <a:pt x="384" y="358"/>
                </a:lnTo>
                <a:lnTo>
                  <a:pt x="376" y="375"/>
                </a:lnTo>
                <a:lnTo>
                  <a:pt x="373" y="392"/>
                </a:lnTo>
                <a:lnTo>
                  <a:pt x="372" y="408"/>
                </a:lnTo>
                <a:lnTo>
                  <a:pt x="372" y="422"/>
                </a:lnTo>
                <a:lnTo>
                  <a:pt x="371" y="437"/>
                </a:lnTo>
                <a:lnTo>
                  <a:pt x="366" y="449"/>
                </a:lnTo>
                <a:lnTo>
                  <a:pt x="357" y="461"/>
                </a:lnTo>
                <a:lnTo>
                  <a:pt x="348" y="467"/>
                </a:lnTo>
                <a:lnTo>
                  <a:pt x="339" y="468"/>
                </a:lnTo>
                <a:lnTo>
                  <a:pt x="329" y="467"/>
                </a:lnTo>
                <a:lnTo>
                  <a:pt x="318" y="466"/>
                </a:lnTo>
                <a:lnTo>
                  <a:pt x="310" y="461"/>
                </a:lnTo>
                <a:lnTo>
                  <a:pt x="304" y="453"/>
                </a:lnTo>
                <a:lnTo>
                  <a:pt x="298" y="442"/>
                </a:lnTo>
                <a:lnTo>
                  <a:pt x="295" y="427"/>
                </a:lnTo>
                <a:lnTo>
                  <a:pt x="296" y="413"/>
                </a:lnTo>
                <a:lnTo>
                  <a:pt x="299" y="402"/>
                </a:lnTo>
                <a:lnTo>
                  <a:pt x="306" y="392"/>
                </a:lnTo>
                <a:lnTo>
                  <a:pt x="314" y="382"/>
                </a:lnTo>
                <a:lnTo>
                  <a:pt x="322" y="372"/>
                </a:lnTo>
                <a:lnTo>
                  <a:pt x="328" y="361"/>
                </a:lnTo>
                <a:lnTo>
                  <a:pt x="334" y="348"/>
                </a:lnTo>
                <a:lnTo>
                  <a:pt x="336" y="333"/>
                </a:lnTo>
                <a:lnTo>
                  <a:pt x="334" y="315"/>
                </a:lnTo>
                <a:lnTo>
                  <a:pt x="329" y="304"/>
                </a:lnTo>
                <a:lnTo>
                  <a:pt x="319" y="294"/>
                </a:lnTo>
                <a:lnTo>
                  <a:pt x="307" y="284"/>
                </a:lnTo>
                <a:lnTo>
                  <a:pt x="298" y="274"/>
                </a:lnTo>
                <a:lnTo>
                  <a:pt x="293" y="263"/>
                </a:lnTo>
                <a:lnTo>
                  <a:pt x="291" y="246"/>
                </a:lnTo>
                <a:lnTo>
                  <a:pt x="294" y="233"/>
                </a:lnTo>
                <a:lnTo>
                  <a:pt x="299" y="223"/>
                </a:lnTo>
                <a:lnTo>
                  <a:pt x="307" y="217"/>
                </a:lnTo>
                <a:lnTo>
                  <a:pt x="317" y="214"/>
                </a:lnTo>
                <a:lnTo>
                  <a:pt x="329" y="213"/>
                </a:lnTo>
                <a:lnTo>
                  <a:pt x="344" y="215"/>
                </a:lnTo>
                <a:close/>
                <a:moveTo>
                  <a:pt x="323" y="151"/>
                </a:moveTo>
                <a:lnTo>
                  <a:pt x="315" y="152"/>
                </a:lnTo>
                <a:lnTo>
                  <a:pt x="309" y="155"/>
                </a:lnTo>
                <a:lnTo>
                  <a:pt x="305" y="160"/>
                </a:lnTo>
                <a:lnTo>
                  <a:pt x="303" y="168"/>
                </a:lnTo>
                <a:lnTo>
                  <a:pt x="303" y="178"/>
                </a:lnTo>
                <a:lnTo>
                  <a:pt x="304" y="188"/>
                </a:lnTo>
                <a:lnTo>
                  <a:pt x="307" y="197"/>
                </a:lnTo>
                <a:lnTo>
                  <a:pt x="312" y="205"/>
                </a:lnTo>
                <a:lnTo>
                  <a:pt x="317" y="208"/>
                </a:lnTo>
                <a:lnTo>
                  <a:pt x="325" y="206"/>
                </a:lnTo>
                <a:lnTo>
                  <a:pt x="332" y="198"/>
                </a:lnTo>
                <a:lnTo>
                  <a:pt x="336" y="188"/>
                </a:lnTo>
                <a:lnTo>
                  <a:pt x="338" y="178"/>
                </a:lnTo>
                <a:lnTo>
                  <a:pt x="337" y="166"/>
                </a:lnTo>
                <a:lnTo>
                  <a:pt x="332" y="157"/>
                </a:lnTo>
                <a:lnTo>
                  <a:pt x="323" y="151"/>
                </a:lnTo>
                <a:close/>
                <a:moveTo>
                  <a:pt x="363" y="172"/>
                </a:moveTo>
                <a:lnTo>
                  <a:pt x="358" y="172"/>
                </a:lnTo>
                <a:lnTo>
                  <a:pt x="355" y="172"/>
                </a:lnTo>
                <a:lnTo>
                  <a:pt x="352" y="175"/>
                </a:lnTo>
                <a:lnTo>
                  <a:pt x="349" y="177"/>
                </a:lnTo>
                <a:lnTo>
                  <a:pt x="347" y="179"/>
                </a:lnTo>
                <a:lnTo>
                  <a:pt x="346" y="184"/>
                </a:lnTo>
                <a:lnTo>
                  <a:pt x="347" y="191"/>
                </a:lnTo>
                <a:lnTo>
                  <a:pt x="349" y="200"/>
                </a:lnTo>
                <a:lnTo>
                  <a:pt x="353" y="207"/>
                </a:lnTo>
                <a:lnTo>
                  <a:pt x="358" y="211"/>
                </a:lnTo>
                <a:lnTo>
                  <a:pt x="365" y="209"/>
                </a:lnTo>
                <a:lnTo>
                  <a:pt x="370" y="205"/>
                </a:lnTo>
                <a:lnTo>
                  <a:pt x="374" y="198"/>
                </a:lnTo>
                <a:lnTo>
                  <a:pt x="376" y="190"/>
                </a:lnTo>
                <a:lnTo>
                  <a:pt x="374" y="183"/>
                </a:lnTo>
                <a:lnTo>
                  <a:pt x="370" y="176"/>
                </a:lnTo>
                <a:lnTo>
                  <a:pt x="363" y="172"/>
                </a:lnTo>
                <a:close/>
                <a:moveTo>
                  <a:pt x="394" y="194"/>
                </a:moveTo>
                <a:lnTo>
                  <a:pt x="391" y="193"/>
                </a:lnTo>
                <a:lnTo>
                  <a:pt x="387" y="191"/>
                </a:lnTo>
                <a:lnTo>
                  <a:pt x="384" y="193"/>
                </a:lnTo>
                <a:lnTo>
                  <a:pt x="382" y="194"/>
                </a:lnTo>
                <a:lnTo>
                  <a:pt x="380" y="196"/>
                </a:lnTo>
                <a:lnTo>
                  <a:pt x="377" y="199"/>
                </a:lnTo>
                <a:lnTo>
                  <a:pt x="376" y="206"/>
                </a:lnTo>
                <a:lnTo>
                  <a:pt x="376" y="215"/>
                </a:lnTo>
                <a:lnTo>
                  <a:pt x="378" y="222"/>
                </a:lnTo>
                <a:lnTo>
                  <a:pt x="383" y="227"/>
                </a:lnTo>
                <a:lnTo>
                  <a:pt x="388" y="227"/>
                </a:lnTo>
                <a:lnTo>
                  <a:pt x="394" y="225"/>
                </a:lnTo>
                <a:lnTo>
                  <a:pt x="399" y="219"/>
                </a:lnTo>
                <a:lnTo>
                  <a:pt x="402" y="214"/>
                </a:lnTo>
                <a:lnTo>
                  <a:pt x="403" y="206"/>
                </a:lnTo>
                <a:lnTo>
                  <a:pt x="400" y="199"/>
                </a:lnTo>
                <a:lnTo>
                  <a:pt x="394" y="194"/>
                </a:lnTo>
                <a:close/>
                <a:moveTo>
                  <a:pt x="421" y="220"/>
                </a:moveTo>
                <a:lnTo>
                  <a:pt x="419" y="218"/>
                </a:lnTo>
                <a:lnTo>
                  <a:pt x="415" y="216"/>
                </a:lnTo>
                <a:lnTo>
                  <a:pt x="413" y="216"/>
                </a:lnTo>
                <a:lnTo>
                  <a:pt x="411" y="216"/>
                </a:lnTo>
                <a:lnTo>
                  <a:pt x="407" y="217"/>
                </a:lnTo>
                <a:lnTo>
                  <a:pt x="405" y="219"/>
                </a:lnTo>
                <a:lnTo>
                  <a:pt x="403" y="225"/>
                </a:lnTo>
                <a:lnTo>
                  <a:pt x="402" y="233"/>
                </a:lnTo>
                <a:lnTo>
                  <a:pt x="402" y="239"/>
                </a:lnTo>
                <a:lnTo>
                  <a:pt x="404" y="245"/>
                </a:lnTo>
                <a:lnTo>
                  <a:pt x="409" y="247"/>
                </a:lnTo>
                <a:lnTo>
                  <a:pt x="414" y="247"/>
                </a:lnTo>
                <a:lnTo>
                  <a:pt x="420" y="244"/>
                </a:lnTo>
                <a:lnTo>
                  <a:pt x="423" y="240"/>
                </a:lnTo>
                <a:lnTo>
                  <a:pt x="425" y="234"/>
                </a:lnTo>
                <a:lnTo>
                  <a:pt x="425" y="226"/>
                </a:lnTo>
                <a:lnTo>
                  <a:pt x="421" y="220"/>
                </a:lnTo>
                <a:close/>
                <a:moveTo>
                  <a:pt x="438" y="254"/>
                </a:moveTo>
                <a:lnTo>
                  <a:pt x="436" y="251"/>
                </a:lnTo>
                <a:lnTo>
                  <a:pt x="434" y="247"/>
                </a:lnTo>
                <a:lnTo>
                  <a:pt x="432" y="246"/>
                </a:lnTo>
                <a:lnTo>
                  <a:pt x="429" y="245"/>
                </a:lnTo>
                <a:lnTo>
                  <a:pt x="426" y="246"/>
                </a:lnTo>
                <a:lnTo>
                  <a:pt x="421" y="251"/>
                </a:lnTo>
                <a:lnTo>
                  <a:pt x="416" y="258"/>
                </a:lnTo>
                <a:lnTo>
                  <a:pt x="416" y="265"/>
                </a:lnTo>
                <a:lnTo>
                  <a:pt x="417" y="268"/>
                </a:lnTo>
                <a:lnTo>
                  <a:pt x="421" y="271"/>
                </a:lnTo>
                <a:lnTo>
                  <a:pt x="423" y="272"/>
                </a:lnTo>
                <a:lnTo>
                  <a:pt x="426" y="272"/>
                </a:lnTo>
                <a:lnTo>
                  <a:pt x="430" y="272"/>
                </a:lnTo>
                <a:lnTo>
                  <a:pt x="433" y="271"/>
                </a:lnTo>
                <a:lnTo>
                  <a:pt x="435" y="269"/>
                </a:lnTo>
                <a:lnTo>
                  <a:pt x="438" y="266"/>
                </a:lnTo>
                <a:lnTo>
                  <a:pt x="439" y="263"/>
                </a:lnTo>
                <a:lnTo>
                  <a:pt x="439" y="258"/>
                </a:lnTo>
                <a:lnTo>
                  <a:pt x="438" y="254"/>
                </a:lnTo>
                <a:close/>
                <a:moveTo>
                  <a:pt x="305" y="58"/>
                </a:moveTo>
                <a:lnTo>
                  <a:pt x="270" y="119"/>
                </a:lnTo>
                <a:lnTo>
                  <a:pt x="272" y="122"/>
                </a:lnTo>
                <a:lnTo>
                  <a:pt x="312" y="122"/>
                </a:lnTo>
                <a:lnTo>
                  <a:pt x="316" y="122"/>
                </a:lnTo>
                <a:lnTo>
                  <a:pt x="322" y="121"/>
                </a:lnTo>
                <a:lnTo>
                  <a:pt x="326" y="119"/>
                </a:lnTo>
                <a:lnTo>
                  <a:pt x="329" y="116"/>
                </a:lnTo>
                <a:lnTo>
                  <a:pt x="336" y="108"/>
                </a:lnTo>
                <a:lnTo>
                  <a:pt x="338" y="100"/>
                </a:lnTo>
                <a:lnTo>
                  <a:pt x="336" y="91"/>
                </a:lnTo>
                <a:lnTo>
                  <a:pt x="332" y="82"/>
                </a:lnTo>
                <a:lnTo>
                  <a:pt x="326" y="73"/>
                </a:lnTo>
                <a:lnTo>
                  <a:pt x="317" y="61"/>
                </a:lnTo>
                <a:lnTo>
                  <a:pt x="306" y="51"/>
                </a:lnTo>
                <a:lnTo>
                  <a:pt x="293" y="43"/>
                </a:lnTo>
                <a:lnTo>
                  <a:pt x="278" y="36"/>
                </a:lnTo>
                <a:lnTo>
                  <a:pt x="262" y="33"/>
                </a:lnTo>
                <a:lnTo>
                  <a:pt x="246" y="31"/>
                </a:lnTo>
                <a:lnTo>
                  <a:pt x="229" y="33"/>
                </a:lnTo>
                <a:lnTo>
                  <a:pt x="213" y="36"/>
                </a:lnTo>
                <a:lnTo>
                  <a:pt x="199" y="43"/>
                </a:lnTo>
                <a:lnTo>
                  <a:pt x="186" y="51"/>
                </a:lnTo>
                <a:lnTo>
                  <a:pt x="174" y="61"/>
                </a:lnTo>
                <a:lnTo>
                  <a:pt x="165" y="73"/>
                </a:lnTo>
                <a:lnTo>
                  <a:pt x="160" y="82"/>
                </a:lnTo>
                <a:lnTo>
                  <a:pt x="155" y="91"/>
                </a:lnTo>
                <a:lnTo>
                  <a:pt x="153" y="100"/>
                </a:lnTo>
                <a:lnTo>
                  <a:pt x="155" y="108"/>
                </a:lnTo>
                <a:lnTo>
                  <a:pt x="162" y="116"/>
                </a:lnTo>
                <a:lnTo>
                  <a:pt x="165" y="119"/>
                </a:lnTo>
                <a:lnTo>
                  <a:pt x="170" y="121"/>
                </a:lnTo>
                <a:lnTo>
                  <a:pt x="175" y="122"/>
                </a:lnTo>
                <a:lnTo>
                  <a:pt x="180" y="122"/>
                </a:lnTo>
                <a:lnTo>
                  <a:pt x="223" y="122"/>
                </a:lnTo>
                <a:lnTo>
                  <a:pt x="229" y="113"/>
                </a:lnTo>
                <a:lnTo>
                  <a:pt x="237" y="107"/>
                </a:lnTo>
                <a:lnTo>
                  <a:pt x="248" y="104"/>
                </a:lnTo>
                <a:lnTo>
                  <a:pt x="254" y="106"/>
                </a:lnTo>
                <a:lnTo>
                  <a:pt x="305" y="58"/>
                </a:lnTo>
                <a:close/>
              </a:path>
            </a:pathLst>
          </a:custGeom>
          <a:solidFill>
            <a:srgbClr val="72B5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57" tIns="34279" rIns="68557" bIns="3427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Tekstvak 50">
            <a:extLst>
              <a:ext uri="{FF2B5EF4-FFF2-40B4-BE49-F238E27FC236}">
                <a16:creationId xmlns:a16="http://schemas.microsoft.com/office/drawing/2014/main" id="{8C8D9568-EAA5-4985-8E25-5DA0919466F2}"/>
              </a:ext>
            </a:extLst>
          </p:cNvPr>
          <p:cNvSpPr txBox="1"/>
          <p:nvPr/>
        </p:nvSpPr>
        <p:spPr>
          <a:xfrm>
            <a:off x="828239" y="3012845"/>
            <a:ext cx="2578264" cy="1646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E64A0E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Complicaties</a:t>
            </a:r>
            <a:endParaRPr kumimoji="0" lang="nl-NL" sz="900" b="1" i="0" u="none" strike="noStrike" kern="1200" cap="none" spc="0" normalizeH="0" baseline="30000" noProof="0" dirty="0">
              <a:ln>
                <a:noFill/>
              </a:ln>
              <a:solidFill>
                <a:srgbClr val="E64A0E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Footer Placeholder 2">
            <a:extLst>
              <a:ext uri="{FF2B5EF4-FFF2-40B4-BE49-F238E27FC236}">
                <a16:creationId xmlns:a16="http://schemas.microsoft.com/office/drawing/2014/main" id="{0C0E377E-21D2-4617-9660-D51179EDF19C}"/>
              </a:ext>
            </a:extLst>
          </p:cNvPr>
          <p:cNvSpPr>
            <a:spLocks noGrp="1"/>
          </p:cNvSpPr>
          <p:nvPr/>
        </p:nvSpPr>
        <p:spPr bwMode="auto">
          <a:xfrm>
            <a:off x="3121820" y="4871261"/>
            <a:ext cx="2900362" cy="2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74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1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49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85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23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6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498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Fictieve casus - niet bestaande patiënt</a:t>
            </a:r>
          </a:p>
        </p:txBody>
      </p:sp>
    </p:spTree>
    <p:extLst>
      <p:ext uri="{BB962C8B-B14F-4D97-AF65-F5344CB8AC3E}">
        <p14:creationId xmlns:p14="http://schemas.microsoft.com/office/powerpoint/2010/main" val="777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C7E98DBD-A6A2-4ABD-B25F-FF67AF0424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" y="1"/>
            <a:ext cx="9140217" cy="5152525"/>
          </a:xfr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5F62BAB-B397-472E-B5B8-05EA243C2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93641" y="1635936"/>
            <a:ext cx="5163566" cy="1576282"/>
          </a:xfrm>
          <a:prstGeom prst="rect">
            <a:avLst/>
          </a:prstGeo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69BA22-E02C-4D2E-8523-313C624C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58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171DA-DF5A-479A-8124-54B1EDC50D79}" type="datetime4">
              <a:rPr kumimoji="0" lang="nl-NL" sz="400" b="0" i="0" u="none" strike="noStrike" kern="1200" cap="none" spc="0" normalizeH="0" baseline="0" noProof="0" smtClean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65804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september 2020</a:t>
            </a:fld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B66096-7A0F-4519-A84B-2B4FA1A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58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Masterclass Novo Nordisk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E8719A-738C-4717-B56D-D3D930FD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00" b="0" i="0" u="none" strike="noStrike" kern="1200" cap="none" spc="0" normalizeH="0" baseline="0" noProof="0" smtClean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938AEB2-924A-44ED-93C2-BA15A7F27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941A6D50-D7E6-4C10-AE8B-CE22F0C5FBA2}"/>
              </a:ext>
            </a:extLst>
          </p:cNvPr>
          <p:cNvGrpSpPr/>
          <p:nvPr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4499E84-E465-4469-9EA7-E12B4F452A9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9BDBBB9F-DDC6-4D47-8F3D-C3B8D0D162D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6B716953-3985-4D78-AB95-372ED2608FF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6DC153-B6CA-48C6-B63A-A195478BC03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0CCBFF18-F0A3-42A2-AEB4-FA074605091D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D73C98D1-D7EF-4350-82BB-79372562865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A0A9716-CFE0-4A39-B6EF-3468052FD38A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4C091C67-F36E-49F9-B7C4-ACB2017ACF7F}"/>
              </a:ext>
            </a:extLst>
          </p:cNvPr>
          <p:cNvGrpSpPr/>
          <p:nvPr/>
        </p:nvGrpSpPr>
        <p:grpSpPr>
          <a:xfrm rot="166916">
            <a:off x="3881732" y="421025"/>
            <a:ext cx="3025190" cy="4353837"/>
            <a:chOff x="5144225" y="687920"/>
            <a:chExt cx="3978492" cy="5723590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DE9AE12-2761-482C-BE0D-FC57BDF2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225" y="687920"/>
              <a:ext cx="3978492" cy="5723590"/>
            </a:xfrm>
            <a:prstGeom prst="rect">
              <a:avLst/>
            </a:prstGeom>
            <a:effectLst>
              <a:outerShdw blurRad="127000" dist="63500" dir="2700000" algn="tl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EF4ABB9F-C3E7-4DCF-9403-298B89B8F8B8}"/>
                </a:ext>
              </a:extLst>
            </p:cNvPr>
            <p:cNvSpPr txBox="1"/>
            <p:nvPr/>
          </p:nvSpPr>
          <p:spPr>
            <a:xfrm>
              <a:off x="5394492" y="1474197"/>
              <a:ext cx="3458109" cy="45298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403488" marR="0" lvl="1" indent="-205910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9FDA"/>
                </a:buClr>
                <a:buSzTx/>
                <a:buFont typeface="Verdana" panose="020B0604030504040204" pitchFamily="34" charset="0"/>
                <a:buChar char="–"/>
                <a:tabLst/>
                <a:defRPr/>
              </a:pPr>
              <a:endPara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99873" marR="0" lvl="1" indent="-199873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1965"/>
                </a:buClr>
                <a:buSzTx/>
                <a:buFont typeface="Verdana" panose="020B0604030504040204" pitchFamily="34" charset="0"/>
                <a:buChar char="•"/>
                <a:tabLst/>
                <a:defRPr/>
              </a:pP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Mevrouw </a:t>
              </a:r>
              <a:r>
                <a:rPr kumimoji="0" lang="nl-NL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Damink</a:t>
              </a: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is vorige maand bij de oogarts geweest; DRP is stabiel gebleven.</a:t>
              </a:r>
            </a:p>
            <a:p>
              <a:pPr marL="0" marR="0" lvl="1" indent="0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1965"/>
                </a:buClr>
                <a:buSzTx/>
                <a:buFontTx/>
                <a:buNone/>
                <a:tabLst/>
                <a:defRPr/>
              </a:pP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</a:p>
            <a:p>
              <a:pPr marL="199873" marR="0" lvl="1" indent="-199873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1965"/>
                </a:buClr>
                <a:buSzTx/>
                <a:buFont typeface="Verdana" panose="020B0604030504040204" pitchFamily="34" charset="0"/>
                <a:buChar char="•"/>
                <a:tabLst/>
                <a:defRPr/>
              </a:pP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Het Hba</a:t>
              </a:r>
              <a:r>
                <a:rPr kumimoji="0" lang="nl-NL" sz="10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1c</a:t>
              </a: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is sinds 3 jaar te hoog en mevr. heeft geprobeerd dit met voeding en beweging lager te krijgen,  maar helaas tot nu </a:t>
              </a:r>
              <a:r>
                <a:rPr kumimoji="0" lang="nl-NL" sz="1000" b="0" i="1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toe zonder het </a:t>
              </a: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gewenste resultaat.</a:t>
              </a:r>
            </a:p>
            <a:p>
              <a:pPr marL="0" marR="0" lvl="1" indent="0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1965"/>
                </a:buClr>
                <a:buSzTx/>
                <a:buFontTx/>
                <a:buNone/>
                <a:tabLst/>
                <a:defRPr/>
              </a:pPr>
              <a:endParaRPr kumimoji="0" lang="nl-NL" sz="1000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199873" marR="0" lvl="1" indent="-199873" algn="l" defTabSz="268878" rtl="0" eaLnBrk="0" fontAlgn="base" latinLnBrk="0" hangingPunct="0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rgbClr val="001965"/>
                </a:buClr>
                <a:buSzTx/>
                <a:buFont typeface="Verdana" panose="020B0604030504040204" pitchFamily="34" charset="0"/>
                <a:buChar char="•"/>
                <a:tabLst/>
                <a:defRPr/>
              </a:pP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Ze maakt zich wel zorgen om haar </a:t>
              </a:r>
              <a:r>
                <a:rPr kumimoji="0" lang="nl-NL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diabetes-instelling</a:t>
              </a:r>
              <a:r>
                <a:rPr kumimoji="0" lang="nl-NL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en wat dit voor gevolgen zal hebben op haar gezichtsvermogen.</a:t>
              </a:r>
            </a:p>
          </p:txBody>
        </p:sp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B029724-98F7-4C82-812A-C533C76E42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1707" y="-424078"/>
            <a:ext cx="2474239" cy="3330347"/>
          </a:xfrm>
          <a:prstGeom prst="rect">
            <a:avLst/>
          </a:prstGeom>
          <a:effectLst>
            <a:outerShdw blurRad="152400" dist="101600" dir="2700000" algn="tl" rotWithShape="0">
              <a:prstClr val="black">
                <a:alpha val="45000"/>
              </a:prstClr>
            </a:outerShdw>
          </a:effectLst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3CCB639-44F3-4B30-A169-0077CE9F74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434" t="17325" r="21334" b="13213"/>
          <a:stretch/>
        </p:blipFill>
        <p:spPr>
          <a:xfrm>
            <a:off x="7883621" y="2785417"/>
            <a:ext cx="1267947" cy="1488872"/>
          </a:xfrm>
          <a:prstGeom prst="rect">
            <a:avLst/>
          </a:prstGeo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itel 1">
            <a:extLst>
              <a:ext uri="{FF2B5EF4-FFF2-40B4-BE49-F238E27FC236}">
                <a16:creationId xmlns:a16="http://schemas.microsoft.com/office/drawing/2014/main" id="{D7F1CCB6-7B97-4053-91C2-B2CE396E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25" y="515941"/>
            <a:ext cx="7014700" cy="646112"/>
          </a:xfrm>
        </p:spPr>
        <p:txBody>
          <a:bodyPr/>
          <a:lstStyle/>
          <a:p>
            <a:r>
              <a:rPr lang="nl-NL" dirty="0"/>
              <a:t>Mevrouw </a:t>
            </a:r>
            <a:r>
              <a:rPr lang="nl-NL" dirty="0" err="1"/>
              <a:t>Damink</a:t>
            </a:r>
            <a:br>
              <a:rPr lang="nl-NL" dirty="0"/>
            </a:br>
            <a:r>
              <a:rPr lang="nl-NL" dirty="0"/>
              <a:t>Situatie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75622465-24E5-41F1-BDF6-AB17E80B2B16}"/>
              </a:ext>
            </a:extLst>
          </p:cNvPr>
          <p:cNvSpPr>
            <a:spLocks noGrp="1"/>
          </p:cNvSpPr>
          <p:nvPr/>
        </p:nvSpPr>
        <p:spPr bwMode="auto">
          <a:xfrm>
            <a:off x="3359731" y="4837704"/>
            <a:ext cx="2900362" cy="2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74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1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49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85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23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6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498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Fictieve casus - niet bestaande patiënt</a:t>
            </a:r>
          </a:p>
        </p:txBody>
      </p:sp>
      <p:sp>
        <p:nvSpPr>
          <p:cNvPr id="25" name="Tijdelijke aanduiding voor afbeelding 149">
            <a:extLst>
              <a:ext uri="{FF2B5EF4-FFF2-40B4-BE49-F238E27FC236}">
                <a16:creationId xmlns:a16="http://schemas.microsoft.com/office/drawing/2014/main" id="{83B8C7E6-2EAD-4580-900C-12DAE5680166}"/>
              </a:ext>
            </a:extLst>
          </p:cNvPr>
          <p:cNvSpPr txBox="1">
            <a:spLocks/>
          </p:cNvSpPr>
          <p:nvPr/>
        </p:nvSpPr>
        <p:spPr>
          <a:xfrm>
            <a:off x="674240" y="322383"/>
            <a:ext cx="820198" cy="8222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accent4"/>
            </a:solidFill>
          </a:ln>
        </p:spPr>
        <p:txBody>
          <a:bodyPr lIns="91290" tIns="45645" rIns="91290" bIns="45645"/>
          <a:lstStyle>
            <a:lvl1pPr marL="0" indent="0" algn="ctr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9779" indent="-199779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7723" indent="-137944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655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79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91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8029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68752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965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69BA22-E02C-4D2E-8523-313C624C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58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171DA-DF5A-479A-8124-54B1EDC50D79}" type="datetime4">
              <a:rPr kumimoji="0" lang="nl-NL" sz="400" b="0" i="0" u="none" strike="noStrike" kern="1200" cap="none" spc="0" normalizeH="0" baseline="0" noProof="0" smtClean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65804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september 2020</a:t>
            </a:fld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B66096-7A0F-4519-A84B-2B4FA1A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58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Masterclass Novo Nordisk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E8719A-738C-4717-B56D-D3D930FD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00" b="0" i="0" u="none" strike="noStrike" kern="1200" cap="none" spc="0" normalizeH="0" baseline="0" noProof="0" smtClean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40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941A6D50-D7E6-4C10-AE8B-CE22F0C5FBA2}"/>
              </a:ext>
            </a:extLst>
          </p:cNvPr>
          <p:cNvGrpSpPr/>
          <p:nvPr/>
        </p:nvGrpSpPr>
        <p:grpSpPr>
          <a:xfrm>
            <a:off x="1" y="-2132"/>
            <a:ext cx="9150113" cy="5145632"/>
            <a:chOff x="0" y="-2842"/>
            <a:chExt cx="12204917" cy="686084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4499E84-E465-4469-9EA7-E12B4F452A9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9BDBBB9F-DDC6-4D47-8F3D-C3B8D0D162D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6B716953-3985-4D78-AB95-372ED2608FF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6DC153-B6CA-48C6-B63A-A195478BC03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0CCBFF18-F0A3-42A2-AEB4-FA074605091D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D73C98D1-D7EF-4350-82BB-79372562865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A0A9716-CFE0-4A39-B6EF-3468052FD38A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7794108-EFB6-4FE7-B110-731C12124240}"/>
                </a:ext>
              </a:extLst>
            </p:cNvPr>
            <p:cNvSpPr/>
            <p:nvPr/>
          </p:nvSpPr>
          <p:spPr>
            <a:xfrm>
              <a:off x="5708885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9E272319-DCB5-401A-A19A-4C0FFBC34F02}"/>
                </a:ext>
              </a:extLst>
            </p:cNvPr>
            <p:cNvSpPr/>
            <p:nvPr/>
          </p:nvSpPr>
          <p:spPr>
            <a:xfrm>
              <a:off x="1" y="2399593"/>
              <a:ext cx="6098380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45FD9BBC-4253-4FF8-976F-14708CB84EE6}"/>
                </a:ext>
              </a:extLst>
            </p:cNvPr>
            <p:cNvSpPr/>
            <p:nvPr/>
          </p:nvSpPr>
          <p:spPr>
            <a:xfrm>
              <a:off x="1" y="3254048"/>
              <a:ext cx="6098380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4C30413-E986-48BC-AAD2-A30A1A096FE5}"/>
                </a:ext>
              </a:extLst>
            </p:cNvPr>
            <p:cNvSpPr/>
            <p:nvPr/>
          </p:nvSpPr>
          <p:spPr>
            <a:xfrm>
              <a:off x="6106537" y="3549598"/>
              <a:ext cx="6098380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B90909B1-669A-4EAE-B657-9F08B17042E3}"/>
              </a:ext>
            </a:extLst>
          </p:cNvPr>
          <p:cNvGraphicFramePr>
            <a:graphicFrameLocks noGrp="1"/>
          </p:cNvGraphicFramePr>
          <p:nvPr>
            <p:ph type="tbl" sz="quarter" idx="14"/>
          </p:nvPr>
        </p:nvGraphicFramePr>
        <p:xfrm>
          <a:off x="586750" y="1354930"/>
          <a:ext cx="7970174" cy="280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8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32111">
                <a:tc gridSpan="9"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Glucose (mmol/l)	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en-GB" sz="1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Insuline</a:t>
                      </a: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eenheden</a:t>
                      </a: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53" marR="68553" marT="25723" marB="25723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7" marB="3429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341637"/>
                  </a:ext>
                </a:extLst>
              </a:tr>
              <a:tr h="432111"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VO</a:t>
                      </a:r>
                    </a:p>
                  </a:txBody>
                  <a:tcPr marL="68553" marR="68553" marT="25723" marB="25723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GB" sz="1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</a:txBody>
                  <a:tcPr marL="68553" marR="68553" marT="25723" marB="2572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20"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15-3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US" sz="1000" b="0" kern="1200" dirty="0">
                          <a:solidFill>
                            <a:srgbClr val="001965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  <a:endParaRPr lang="en-GB" sz="1000" b="0" kern="1200" dirty="0">
                        <a:solidFill>
                          <a:srgbClr val="0019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20"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29-03</a:t>
                      </a:r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r>
                        <a:rPr lang="en-US" sz="1000" b="0" kern="1200" dirty="0">
                          <a:solidFill>
                            <a:srgbClr val="001965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000" b="0" kern="1200" dirty="0">
                        <a:solidFill>
                          <a:srgbClr val="0019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520"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20">
                <a:tc>
                  <a:txBody>
                    <a:bodyPr/>
                    <a:lstStyle/>
                    <a:p>
                      <a:pPr marL="0" algn="l" defTabSz="913065" rtl="0" eaLnBrk="1" latinLnBrk="0" hangingPunct="1"/>
                      <a:endParaRPr lang="en-GB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0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065" rtl="0" eaLnBrk="1" latinLnBrk="0" hangingPunct="1"/>
                      <a:endParaRPr lang="en-GB" sz="10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53" marR="68553" marT="25730" marB="2573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Titel 1">
            <a:extLst>
              <a:ext uri="{FF2B5EF4-FFF2-40B4-BE49-F238E27FC236}">
                <a16:creationId xmlns:a16="http://schemas.microsoft.com/office/drawing/2014/main" id="{CFFDA9A7-4B1C-4F61-B3D9-6C74B8EE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25" y="515941"/>
            <a:ext cx="7014700" cy="646112"/>
          </a:xfrm>
        </p:spPr>
        <p:txBody>
          <a:bodyPr/>
          <a:lstStyle/>
          <a:p>
            <a:r>
              <a:rPr lang="nl-NL" dirty="0"/>
              <a:t>Mevrouw </a:t>
            </a:r>
            <a:r>
              <a:rPr lang="nl-NL" dirty="0" err="1"/>
              <a:t>Damink</a:t>
            </a:r>
            <a:br>
              <a:rPr lang="nl-NL" dirty="0"/>
            </a:br>
            <a:r>
              <a:rPr lang="nl-NL" dirty="0" err="1"/>
              <a:t>Dagcurve</a:t>
            </a:r>
            <a:endParaRPr lang="nl-NL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773E3858-5928-4D3A-9070-38656E923127}"/>
              </a:ext>
            </a:extLst>
          </p:cNvPr>
          <p:cNvSpPr>
            <a:spLocks noGrp="1"/>
          </p:cNvSpPr>
          <p:nvPr/>
        </p:nvSpPr>
        <p:spPr bwMode="auto">
          <a:xfrm>
            <a:off x="3121656" y="4827253"/>
            <a:ext cx="2900362" cy="2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74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12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49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85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23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60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498" algn="l" defTabSz="121887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8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Fictieve casus - niet bestaande patiënt</a:t>
            </a:r>
          </a:p>
        </p:txBody>
      </p:sp>
      <p:sp>
        <p:nvSpPr>
          <p:cNvPr id="21" name="Tijdelijke aanduiding voor afbeelding 149">
            <a:extLst>
              <a:ext uri="{FF2B5EF4-FFF2-40B4-BE49-F238E27FC236}">
                <a16:creationId xmlns:a16="http://schemas.microsoft.com/office/drawing/2014/main" id="{28B4AC6F-80F1-487B-9E81-70A640E44160}"/>
              </a:ext>
            </a:extLst>
          </p:cNvPr>
          <p:cNvSpPr txBox="1">
            <a:spLocks/>
          </p:cNvSpPr>
          <p:nvPr/>
        </p:nvSpPr>
        <p:spPr>
          <a:xfrm>
            <a:off x="674240" y="322383"/>
            <a:ext cx="820198" cy="82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4"/>
            </a:solidFill>
          </a:ln>
        </p:spPr>
        <p:txBody>
          <a:bodyPr lIns="91290" tIns="45645" rIns="91290" bIns="45645"/>
          <a:lstStyle>
            <a:lvl1pPr marL="0" indent="0" algn="ctr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9779" indent="-199779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Verdana" panose="020B060403050404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7723" indent="-137944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Tx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12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0" indent="0" algn="l" defTabSz="268752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1655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79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911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8029" indent="-171047" algn="l" defTabSz="6842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68752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rgbClr val="001965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8D85DC6B-B6B1-4973-8559-0AE3B95A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-14" y="0"/>
            <a:ext cx="9144028" cy="5143500"/>
          </a:xfrm>
        </p:spPr>
      </p:pic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83A9E261-2239-4D8E-ADDD-F8EF8E401438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0" y="3270319"/>
            <a:ext cx="9144000" cy="1873180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BDEF08-3143-4703-9269-683AABEA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097" y="3775417"/>
            <a:ext cx="8238308" cy="5798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100" b="1" dirty="0" err="1"/>
              <a:t>Incretinetherapie</a:t>
            </a:r>
            <a:r>
              <a:rPr lang="nl-NL" sz="2100" b="1" dirty="0"/>
              <a:t> in de behandeling van diabetes type 2</a:t>
            </a:r>
            <a:br>
              <a:rPr lang="nl-NL" sz="2100" b="1" dirty="0"/>
            </a:br>
            <a:r>
              <a:rPr lang="nl-NL" sz="2100" dirty="0"/>
              <a:t>Module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559460-4DBF-4BD9-9789-29366A3E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97" y="4496072"/>
            <a:ext cx="6783492" cy="684586"/>
          </a:xfrm>
        </p:spPr>
        <p:txBody>
          <a:bodyPr/>
          <a:lstStyle/>
          <a:p>
            <a:r>
              <a:rPr lang="nl-NL" dirty="0"/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181208657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83D591-DF22-4DEC-AA2B-72A64DCD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8" y="1789327"/>
            <a:ext cx="7969847" cy="646112"/>
          </a:xfrm>
        </p:spPr>
        <p:txBody>
          <a:bodyPr/>
          <a:lstStyle/>
          <a:p>
            <a:r>
              <a:rPr lang="nl-NL" sz="4400" dirty="0"/>
              <a:t>Antwoorden </a:t>
            </a:r>
            <a:br>
              <a:rPr lang="nl-NL" sz="4400" dirty="0"/>
            </a:br>
            <a:r>
              <a:rPr lang="nl-NL" sz="4400" dirty="0"/>
              <a:t>POLL-vragen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7527370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6007">
              <a:spcAft>
                <a:spcPts val="450"/>
              </a:spcAft>
              <a:defRPr/>
            </a:pPr>
            <a:fld id="{57E4004F-4CC6-40C9-B0B5-510548401FB5}" type="slidenum">
              <a:rPr lang="nl-NL" sz="450">
                <a:solidFill>
                  <a:srgbClr val="82786F"/>
                </a:solidFill>
                <a:latin typeface="Verdana"/>
              </a:rPr>
              <a:pPr defTabSz="656007">
                <a:spcAft>
                  <a:spcPts val="450"/>
                </a:spcAft>
                <a:defRPr/>
              </a:pPr>
              <a:t>47</a:t>
            </a:fld>
            <a:endParaRPr lang="nl-NL" sz="45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79" y="1354535"/>
            <a:ext cx="5442499" cy="2914290"/>
          </a:xfrm>
        </p:spPr>
        <p:txBody>
          <a:bodyPr/>
          <a:lstStyle/>
          <a:p>
            <a:r>
              <a:rPr lang="nl-NL" sz="1600" b="1" dirty="0">
                <a:solidFill>
                  <a:srgbClr val="001965"/>
                </a:solidFill>
              </a:rPr>
              <a:t>Waarom is het van belang een te hoog HbA</a:t>
            </a:r>
            <a:r>
              <a:rPr lang="nl-NL" sz="1600" b="1" baseline="-25000" dirty="0">
                <a:solidFill>
                  <a:srgbClr val="001965"/>
                </a:solidFill>
              </a:rPr>
              <a:t>1c</a:t>
            </a:r>
            <a:r>
              <a:rPr lang="nl-NL" sz="1600" b="1" dirty="0">
                <a:solidFill>
                  <a:srgbClr val="001965"/>
                </a:solidFill>
              </a:rPr>
              <a:t> bij diabetes type 2 te verlagen?</a:t>
            </a:r>
          </a:p>
          <a:p>
            <a:endParaRPr lang="nl-NL" sz="1350" dirty="0">
              <a:solidFill>
                <a:srgbClr val="001965"/>
              </a:solidFill>
            </a:endParaRPr>
          </a:p>
          <a:p>
            <a:endParaRPr lang="nl-NL" sz="135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Door 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</a:t>
            </a:r>
            <a:r>
              <a:rPr lang="nl-NL" sz="1400" dirty="0">
                <a:solidFill>
                  <a:srgbClr val="001965"/>
                </a:solidFill>
              </a:rPr>
              <a:t> is diabetes type 2 te genezen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1965"/>
                </a:solidFill>
              </a:rPr>
              <a:t>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</a:t>
            </a:r>
            <a:r>
              <a:rPr lang="nl-NL" sz="1400" dirty="0">
                <a:solidFill>
                  <a:srgbClr val="001965"/>
                </a:solidFill>
              </a:rPr>
              <a:t> is geassocieerd met risicoreductie op diverse vasculaire eindpunten en sterfte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  </a:t>
            </a:r>
            <a:r>
              <a:rPr lang="nl-NL" sz="1400" dirty="0">
                <a:solidFill>
                  <a:srgbClr val="001965"/>
                </a:solidFill>
              </a:rPr>
              <a:t>is niet van belang </a:t>
            </a:r>
            <a:endParaRPr lang="en-GB" sz="1400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85" r="8983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34131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79" y="1354535"/>
            <a:ext cx="5442499" cy="2914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b="1" dirty="0">
                <a:solidFill>
                  <a:srgbClr val="001965"/>
                </a:solidFill>
                <a:latin typeface="+mn-lt"/>
              </a:rPr>
              <a:t>Wat zijn mogelijke overwegingen om bij      stap 3 in de NHG standaard DM2 2018 niet te starten met insuline therapie en voor een DPP-4i of GLP-1ra te kiezen?</a:t>
            </a:r>
          </a:p>
          <a:p>
            <a:pPr marL="0" indent="0">
              <a:buNone/>
            </a:pPr>
            <a:endParaRPr lang="nl-NL" sz="1400" b="1" dirty="0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Meerdere</a:t>
            </a:r>
            <a:r>
              <a:rPr lang="en-GB" sz="14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antwoorden</a:t>
            </a:r>
            <a:r>
              <a:rPr lang="en-GB" sz="1400" i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i="1" dirty="0" err="1">
                <a:solidFill>
                  <a:schemeClr val="accent1"/>
                </a:solidFill>
                <a:latin typeface="+mn-lt"/>
              </a:rPr>
              <a:t>mogelijk</a:t>
            </a:r>
            <a:endParaRPr lang="en-GB" sz="1400" i="1" dirty="0">
              <a:solidFill>
                <a:schemeClr val="accent1"/>
              </a:solidFill>
              <a:latin typeface="+mn-lt"/>
            </a:endParaRPr>
          </a:p>
          <a:p>
            <a:endParaRPr lang="en-GB" sz="1400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1"/>
                </a:solidFill>
                <a:latin typeface="+mn-lt"/>
              </a:rPr>
              <a:t>Grote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bezwaren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spuiten</a:t>
            </a:r>
            <a:endParaRPr lang="en-GB" sz="14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>
                <a:solidFill>
                  <a:schemeClr val="accent1"/>
                </a:solidFill>
                <a:latin typeface="+mn-lt"/>
              </a:rPr>
              <a:t>Gewichtstoename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vermijden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 err="1">
                <a:solidFill>
                  <a:schemeClr val="accent1"/>
                </a:solidFill>
                <a:latin typeface="+mn-lt"/>
              </a:rPr>
              <a:t>Vermijden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hypoglykemie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van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groot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belang</a:t>
            </a:r>
            <a:endParaRPr lang="en-GB" sz="1400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/>
                </a:solidFill>
                <a:latin typeface="+mn-lt"/>
              </a:rPr>
              <a:t>Anders </a:t>
            </a:r>
            <a:r>
              <a:rPr lang="en-GB" sz="1400" dirty="0" err="1">
                <a:solidFill>
                  <a:schemeClr val="accent1"/>
                </a:solidFill>
                <a:latin typeface="+mn-lt"/>
              </a:rPr>
              <a:t>namelijk</a:t>
            </a:r>
            <a:r>
              <a:rPr lang="en-GB" sz="1400" dirty="0">
                <a:solidFill>
                  <a:schemeClr val="accent1"/>
                </a:solidFill>
                <a:latin typeface="+mn-lt"/>
              </a:rPr>
              <a:t>,…….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185" r="8243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38606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6826" y="1152225"/>
            <a:ext cx="5442499" cy="3366478"/>
          </a:xfrm>
        </p:spPr>
        <p:txBody>
          <a:bodyPr/>
          <a:lstStyle/>
          <a:p>
            <a:pPr lvl="0"/>
            <a:r>
              <a:rPr lang="nl-NL" sz="1600" b="1" dirty="0">
                <a:solidFill>
                  <a:srgbClr val="001965"/>
                </a:solidFill>
              </a:rPr>
              <a:t>Wat is het effect op de afgifte van insuline en glucagon dat wordt veroorzaakt door het darmhormoon GLP-1 wanneer er voedsel de darmen passeert </a:t>
            </a:r>
            <a:r>
              <a:rPr lang="nl-NL" sz="1600" b="1" i="1" dirty="0">
                <a:solidFill>
                  <a:srgbClr val="001965"/>
                </a:solidFill>
              </a:rPr>
              <a:t>(het </a:t>
            </a:r>
            <a:r>
              <a:rPr lang="nl-NL" sz="1600" b="1" i="1" dirty="0" err="1">
                <a:solidFill>
                  <a:srgbClr val="001965"/>
                </a:solidFill>
              </a:rPr>
              <a:t>incretine</a:t>
            </a:r>
            <a:r>
              <a:rPr lang="nl-NL" sz="1600" b="1" i="1" dirty="0">
                <a:solidFill>
                  <a:srgbClr val="001965"/>
                </a:solidFill>
              </a:rPr>
              <a:t>-effect):</a:t>
            </a:r>
          </a:p>
          <a:p>
            <a:pPr lvl="0"/>
            <a:endParaRPr lang="en-GB" b="1" i="1" dirty="0">
              <a:solidFill>
                <a:srgbClr val="00196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1965"/>
                </a:solidFill>
              </a:rPr>
              <a:t>Toename van de afgifte van insuline, afname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Toename van de afgifte van insuline, toename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Afname van de afgifte van insuline, afname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Afname van de afgifte van insuline, toename van de afgifte van glucagon</a:t>
            </a:r>
            <a:endParaRPr lang="en-GB" sz="1400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7947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10044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hoek 62">
            <a:extLst>
              <a:ext uri="{FF2B5EF4-FFF2-40B4-BE49-F238E27FC236}">
                <a16:creationId xmlns:a16="http://schemas.microsoft.com/office/drawing/2014/main" id="{AFACCE83-EF36-433C-A5FE-7C7E94F98C37}"/>
              </a:ext>
            </a:extLst>
          </p:cNvPr>
          <p:cNvSpPr/>
          <p:nvPr/>
        </p:nvSpPr>
        <p:spPr>
          <a:xfrm>
            <a:off x="3014741" y="2421430"/>
            <a:ext cx="4404097" cy="1383471"/>
          </a:xfrm>
          <a:prstGeom prst="rect">
            <a:avLst/>
          </a:prstGeom>
          <a:solidFill>
            <a:srgbClr val="F1F4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0" rIns="68504" bIns="34250" rtlCol="0" anchor="ctr"/>
          <a:lstStyle/>
          <a:p>
            <a:pPr algn="ctr" defTabSz="913524"/>
            <a:endParaRPr lang="nl-NL" sz="1799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Pijl: vijfhoek 2">
            <a:extLst>
              <a:ext uri="{FF2B5EF4-FFF2-40B4-BE49-F238E27FC236}">
                <a16:creationId xmlns:a16="http://schemas.microsoft.com/office/drawing/2014/main" id="{306C9360-206B-4D44-956C-16589D26DFAC}"/>
              </a:ext>
            </a:extLst>
          </p:cNvPr>
          <p:cNvSpPr/>
          <p:nvPr/>
        </p:nvSpPr>
        <p:spPr>
          <a:xfrm>
            <a:off x="2709558" y="4265920"/>
            <a:ext cx="4719356" cy="170519"/>
          </a:xfrm>
          <a:prstGeom prst="homePlat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err="1"/>
              <a:t>Macrovasculaire</a:t>
            </a:r>
            <a:r>
              <a:rPr lang="en-GB" sz="800" dirty="0"/>
              <a:t> </a:t>
            </a:r>
            <a:r>
              <a:rPr lang="en-GB" sz="800" dirty="0" err="1"/>
              <a:t>complicaties</a:t>
            </a:r>
            <a:endParaRPr lang="nl-NL" sz="800" dirty="0"/>
          </a:p>
        </p:txBody>
      </p:sp>
      <p:sp>
        <p:nvSpPr>
          <p:cNvPr id="74" name="Pijl: vijfhoek 73">
            <a:extLst>
              <a:ext uri="{FF2B5EF4-FFF2-40B4-BE49-F238E27FC236}">
                <a16:creationId xmlns:a16="http://schemas.microsoft.com/office/drawing/2014/main" id="{3FC1610F-5442-4B2E-9469-0BE46EA04892}"/>
              </a:ext>
            </a:extLst>
          </p:cNvPr>
          <p:cNvSpPr/>
          <p:nvPr/>
        </p:nvSpPr>
        <p:spPr>
          <a:xfrm>
            <a:off x="3364385" y="4468648"/>
            <a:ext cx="4064528" cy="170519"/>
          </a:xfrm>
          <a:prstGeom prst="homePlat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err="1"/>
              <a:t>Microvasculaire</a:t>
            </a:r>
            <a:r>
              <a:rPr lang="en-GB" sz="800" dirty="0"/>
              <a:t> </a:t>
            </a:r>
            <a:r>
              <a:rPr lang="en-GB" sz="800" dirty="0" err="1"/>
              <a:t>complicaties</a:t>
            </a:r>
            <a:endParaRPr lang="nl-NL" sz="8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ED308572-11B5-4A01-85A6-B03A97C9642E}"/>
              </a:ext>
            </a:extLst>
          </p:cNvPr>
          <p:cNvSpPr/>
          <p:nvPr/>
        </p:nvSpPr>
        <p:spPr>
          <a:xfrm>
            <a:off x="3014741" y="1106524"/>
            <a:ext cx="4404097" cy="1313462"/>
          </a:xfrm>
          <a:prstGeom prst="rect">
            <a:avLst/>
          </a:prstGeom>
          <a:solidFill>
            <a:srgbClr val="F1F4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0" rIns="68504" bIns="34250" rtlCol="0" anchor="ctr"/>
          <a:lstStyle/>
          <a:p>
            <a:pPr algn="ctr" defTabSz="913524"/>
            <a:endParaRPr lang="nl-NL" sz="1799">
              <a:solidFill>
                <a:srgbClr val="FFFFFF"/>
              </a:solidFill>
              <a:latin typeface="Verdana"/>
            </a:endParaRPr>
          </a:p>
        </p:txBody>
      </p:sp>
      <p:graphicFrame>
        <p:nvGraphicFramePr>
          <p:cNvPr id="40" name="Tijdelijke aanduiding voor grafiek 11">
            <a:extLst>
              <a:ext uri="{FF2B5EF4-FFF2-40B4-BE49-F238E27FC236}">
                <a16:creationId xmlns:a16="http://schemas.microsoft.com/office/drawing/2014/main" id="{110118BB-9A22-4016-B23A-5F6C841CF3BC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567825" y="2640396"/>
          <a:ext cx="6848773" cy="157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0BB7E63-F5FD-4A0F-849B-C3E91E6A69D7}"/>
              </a:ext>
            </a:extLst>
          </p:cNvPr>
          <p:cNvCxnSpPr>
            <a:cxnSpLocks/>
          </p:cNvCxnSpPr>
          <p:nvPr/>
        </p:nvCxnSpPr>
        <p:spPr>
          <a:xfrm>
            <a:off x="1334827" y="3597918"/>
            <a:ext cx="6070769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22547C1-7DC4-465B-B027-CB405DD7D8F9}"/>
              </a:ext>
            </a:extLst>
          </p:cNvPr>
          <p:cNvSpPr txBox="1"/>
          <p:nvPr/>
        </p:nvSpPr>
        <p:spPr>
          <a:xfrm>
            <a:off x="7536576" y="3530563"/>
            <a:ext cx="1346962" cy="159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/>
            <a:r>
              <a:rPr lang="nl-NL" sz="825" b="1" dirty="0">
                <a:solidFill>
                  <a:srgbClr val="82786F"/>
                </a:solidFill>
                <a:latin typeface="Verdana"/>
              </a:rPr>
              <a:t>Normaal</a:t>
            </a:r>
          </a:p>
        </p:txBody>
      </p:sp>
      <p:graphicFrame>
        <p:nvGraphicFramePr>
          <p:cNvPr id="122" name="Tijdelijke aanduiding voor grafiek 11">
            <a:extLst>
              <a:ext uri="{FF2B5EF4-FFF2-40B4-BE49-F238E27FC236}">
                <a16:creationId xmlns:a16="http://schemas.microsoft.com/office/drawing/2014/main" id="{67AE6D5D-9C04-49A4-AF07-E64DD10B188A}"/>
              </a:ext>
            </a:extLst>
          </p:cNvPr>
          <p:cNvGraphicFramePr>
            <a:graphicFrameLocks/>
          </p:cNvGraphicFramePr>
          <p:nvPr/>
        </p:nvGraphicFramePr>
        <p:xfrm>
          <a:off x="575379" y="1296312"/>
          <a:ext cx="6848773" cy="12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C8A38FC5-C60F-4777-B640-AB227782F96A}"/>
              </a:ext>
            </a:extLst>
          </p:cNvPr>
          <p:cNvCxnSpPr>
            <a:cxnSpLocks/>
          </p:cNvCxnSpPr>
          <p:nvPr/>
        </p:nvCxnSpPr>
        <p:spPr>
          <a:xfrm>
            <a:off x="1327147" y="1991422"/>
            <a:ext cx="6078386" cy="0"/>
          </a:xfrm>
          <a:prstGeom prst="line">
            <a:avLst/>
          </a:prstGeom>
          <a:ln w="254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123">
            <a:extLst>
              <a:ext uri="{FF2B5EF4-FFF2-40B4-BE49-F238E27FC236}">
                <a16:creationId xmlns:a16="http://schemas.microsoft.com/office/drawing/2014/main" id="{07F8564B-4CA4-4E0D-8EC3-42A6EC5BC28E}"/>
              </a:ext>
            </a:extLst>
          </p:cNvPr>
          <p:cNvSpPr txBox="1"/>
          <p:nvPr/>
        </p:nvSpPr>
        <p:spPr>
          <a:xfrm>
            <a:off x="7544130" y="1851355"/>
            <a:ext cx="1346962" cy="159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/>
            <a:r>
              <a:rPr lang="nl-NL" sz="825" b="1" dirty="0">
                <a:solidFill>
                  <a:srgbClr val="82786F"/>
                </a:solidFill>
                <a:latin typeface="Verdana"/>
              </a:rPr>
              <a:t>Normaal</a:t>
            </a:r>
          </a:p>
        </p:txBody>
      </p:sp>
      <p:sp>
        <p:nvSpPr>
          <p:cNvPr id="125" name="Freeform 1164">
            <a:extLst>
              <a:ext uri="{FF2B5EF4-FFF2-40B4-BE49-F238E27FC236}">
                <a16:creationId xmlns:a16="http://schemas.microsoft.com/office/drawing/2014/main" id="{6EF54991-CE42-40FE-A7E9-8D2CF7D9B4DB}"/>
              </a:ext>
            </a:extLst>
          </p:cNvPr>
          <p:cNvSpPr>
            <a:spLocks/>
          </p:cNvSpPr>
          <p:nvPr/>
        </p:nvSpPr>
        <p:spPr bwMode="auto">
          <a:xfrm>
            <a:off x="1646560" y="1495358"/>
            <a:ext cx="5630735" cy="901191"/>
          </a:xfrm>
          <a:custGeom>
            <a:avLst/>
            <a:gdLst>
              <a:gd name="T0" fmla="*/ 0 w 2874"/>
              <a:gd name="T1" fmla="*/ 2147483647 h 540"/>
              <a:gd name="T2" fmla="*/ 2147483647 w 2874"/>
              <a:gd name="T3" fmla="*/ 2147483647 h 540"/>
              <a:gd name="T4" fmla="*/ 2147483647 w 2874"/>
              <a:gd name="T5" fmla="*/ 2147483647 h 540"/>
              <a:gd name="T6" fmla="*/ 2147483647 w 2874"/>
              <a:gd name="T7" fmla="*/ 2147483647 h 540"/>
              <a:gd name="T8" fmla="*/ 2147483647 w 2874"/>
              <a:gd name="T9" fmla="*/ 2147483647 h 540"/>
              <a:gd name="T10" fmla="*/ 2147483647 w 2874"/>
              <a:gd name="T11" fmla="*/ 2147483647 h 540"/>
              <a:gd name="T12" fmla="*/ 2147483647 w 2874"/>
              <a:gd name="T13" fmla="*/ 2147483647 h 540"/>
              <a:gd name="T14" fmla="*/ 2147483647 w 2874"/>
              <a:gd name="T15" fmla="*/ 2147483647 h 540"/>
              <a:gd name="T16" fmla="*/ 2147483647 w 2874"/>
              <a:gd name="T17" fmla="*/ 2147483647 h 540"/>
              <a:gd name="T18" fmla="*/ 2147483647 w 2874"/>
              <a:gd name="T19" fmla="*/ 0 h 540"/>
              <a:gd name="T20" fmla="*/ 2147483647 w 2874"/>
              <a:gd name="T21" fmla="*/ 0 h 540"/>
              <a:gd name="T22" fmla="*/ 2147483647 w 2874"/>
              <a:gd name="T23" fmla="*/ 2147483647 h 540"/>
              <a:gd name="T24" fmla="*/ 2147483647 w 2874"/>
              <a:gd name="T25" fmla="*/ 2147483647 h 540"/>
              <a:gd name="T26" fmla="*/ 2147483647 w 2874"/>
              <a:gd name="T27" fmla="*/ 2147483647 h 540"/>
              <a:gd name="T28" fmla="*/ 2147483647 w 2874"/>
              <a:gd name="T29" fmla="*/ 2147483647 h 540"/>
              <a:gd name="T30" fmla="*/ 2147483647 w 2874"/>
              <a:gd name="T31" fmla="*/ 2147483647 h 540"/>
              <a:gd name="T32" fmla="*/ 2147483647 w 2874"/>
              <a:gd name="T33" fmla="*/ 2147483647 h 540"/>
              <a:gd name="T34" fmla="*/ 2147483647 w 2874"/>
              <a:gd name="T35" fmla="*/ 2147483647 h 540"/>
              <a:gd name="T36" fmla="*/ 2147483647 w 2874"/>
              <a:gd name="T37" fmla="*/ 2147483647 h 540"/>
              <a:gd name="T38" fmla="*/ 2147483647 w 2874"/>
              <a:gd name="T39" fmla="*/ 2147483647 h 540"/>
              <a:gd name="T40" fmla="*/ 2147483647 w 2874"/>
              <a:gd name="T41" fmla="*/ 2147483647 h 540"/>
              <a:gd name="T42" fmla="*/ 2147483647 w 2874"/>
              <a:gd name="T43" fmla="*/ 2147483647 h 540"/>
              <a:gd name="T44" fmla="*/ 2147483647 w 2874"/>
              <a:gd name="T45" fmla="*/ 2147483647 h 540"/>
              <a:gd name="T46" fmla="*/ 2147483647 w 2874"/>
              <a:gd name="T47" fmla="*/ 2147483647 h 540"/>
              <a:gd name="T48" fmla="*/ 2147483647 w 2874"/>
              <a:gd name="T49" fmla="*/ 2147483647 h 540"/>
              <a:gd name="T50" fmla="*/ 2147483647 w 2874"/>
              <a:gd name="T51" fmla="*/ 2147483647 h 540"/>
              <a:gd name="T52" fmla="*/ 2147483647 w 2874"/>
              <a:gd name="T53" fmla="*/ 2147483647 h 540"/>
              <a:gd name="T54" fmla="*/ 2147483647 w 2874"/>
              <a:gd name="T55" fmla="*/ 2147483647 h 540"/>
              <a:gd name="T56" fmla="*/ 2147483647 w 2874"/>
              <a:gd name="T57" fmla="*/ 2147483647 h 540"/>
              <a:gd name="T58" fmla="*/ 2147483647 w 2874"/>
              <a:gd name="T59" fmla="*/ 2147483647 h 540"/>
              <a:gd name="T60" fmla="*/ 2147483647 w 2874"/>
              <a:gd name="T61" fmla="*/ 2147483647 h 540"/>
              <a:gd name="T62" fmla="*/ 2147483647 w 2874"/>
              <a:gd name="T63" fmla="*/ 2147483647 h 540"/>
              <a:gd name="T64" fmla="*/ 2147483647 w 2874"/>
              <a:gd name="T65" fmla="*/ 2147483647 h 540"/>
              <a:gd name="T66" fmla="*/ 2147483647 w 2874"/>
              <a:gd name="T67" fmla="*/ 2147483647 h 540"/>
              <a:gd name="T68" fmla="*/ 2147483647 w 2874"/>
              <a:gd name="T69" fmla="*/ 2147483647 h 5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74"/>
              <a:gd name="T106" fmla="*/ 0 h 540"/>
              <a:gd name="T107" fmla="*/ 2874 w 2874"/>
              <a:gd name="T108" fmla="*/ 540 h 5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74" h="540">
                <a:moveTo>
                  <a:pt x="0" y="295"/>
                </a:moveTo>
                <a:lnTo>
                  <a:pt x="257" y="146"/>
                </a:lnTo>
                <a:lnTo>
                  <a:pt x="371" y="76"/>
                </a:lnTo>
                <a:lnTo>
                  <a:pt x="404" y="57"/>
                </a:lnTo>
                <a:lnTo>
                  <a:pt x="436" y="42"/>
                </a:lnTo>
                <a:lnTo>
                  <a:pt x="468" y="29"/>
                </a:lnTo>
                <a:lnTo>
                  <a:pt x="498" y="19"/>
                </a:lnTo>
                <a:lnTo>
                  <a:pt x="525" y="12"/>
                </a:lnTo>
                <a:lnTo>
                  <a:pt x="557" y="5"/>
                </a:lnTo>
                <a:lnTo>
                  <a:pt x="589" y="0"/>
                </a:lnTo>
                <a:lnTo>
                  <a:pt x="627" y="0"/>
                </a:lnTo>
                <a:lnTo>
                  <a:pt x="669" y="2"/>
                </a:lnTo>
                <a:lnTo>
                  <a:pt x="716" y="10"/>
                </a:lnTo>
                <a:lnTo>
                  <a:pt x="770" y="24"/>
                </a:lnTo>
                <a:lnTo>
                  <a:pt x="832" y="49"/>
                </a:lnTo>
                <a:lnTo>
                  <a:pt x="899" y="76"/>
                </a:lnTo>
                <a:lnTo>
                  <a:pt x="971" y="109"/>
                </a:lnTo>
                <a:lnTo>
                  <a:pt x="1115" y="173"/>
                </a:lnTo>
                <a:lnTo>
                  <a:pt x="1236" y="230"/>
                </a:lnTo>
                <a:lnTo>
                  <a:pt x="1283" y="250"/>
                </a:lnTo>
                <a:lnTo>
                  <a:pt x="1315" y="260"/>
                </a:lnTo>
                <a:lnTo>
                  <a:pt x="1367" y="277"/>
                </a:lnTo>
                <a:lnTo>
                  <a:pt x="1429" y="297"/>
                </a:lnTo>
                <a:lnTo>
                  <a:pt x="1474" y="309"/>
                </a:lnTo>
                <a:lnTo>
                  <a:pt x="1533" y="324"/>
                </a:lnTo>
                <a:lnTo>
                  <a:pt x="1608" y="342"/>
                </a:lnTo>
                <a:lnTo>
                  <a:pt x="1699" y="359"/>
                </a:lnTo>
                <a:lnTo>
                  <a:pt x="1883" y="394"/>
                </a:lnTo>
                <a:lnTo>
                  <a:pt x="2022" y="421"/>
                </a:lnTo>
                <a:lnTo>
                  <a:pt x="2121" y="443"/>
                </a:lnTo>
                <a:lnTo>
                  <a:pt x="2190" y="456"/>
                </a:lnTo>
                <a:lnTo>
                  <a:pt x="2297" y="473"/>
                </a:lnTo>
                <a:lnTo>
                  <a:pt x="2364" y="483"/>
                </a:lnTo>
                <a:lnTo>
                  <a:pt x="2448" y="493"/>
                </a:lnTo>
                <a:lnTo>
                  <a:pt x="2874" y="540"/>
                </a:lnTo>
              </a:path>
            </a:pathLst>
          </a:custGeom>
          <a:noFill/>
          <a:ln w="19050" cap="rnd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04" tIns="34250" rIns="68504" bIns="34250"/>
          <a:lstStyle/>
          <a:p>
            <a:pPr algn="ctr" defTabSz="913524" fontAlgn="base">
              <a:spcBef>
                <a:spcPct val="50000"/>
              </a:spcBef>
              <a:spcAft>
                <a:spcPct val="0"/>
              </a:spcAft>
            </a:pPr>
            <a:endParaRPr lang="en-GB" sz="1799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27" name="Tekstvak 126">
            <a:extLst>
              <a:ext uri="{FF2B5EF4-FFF2-40B4-BE49-F238E27FC236}">
                <a16:creationId xmlns:a16="http://schemas.microsoft.com/office/drawing/2014/main" id="{B25DCD7C-C695-472A-A952-C4C5B4D5F578}"/>
              </a:ext>
            </a:extLst>
          </p:cNvPr>
          <p:cNvSpPr txBox="1"/>
          <p:nvPr/>
        </p:nvSpPr>
        <p:spPr>
          <a:xfrm>
            <a:off x="7544130" y="2256460"/>
            <a:ext cx="1346962" cy="159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/>
            <a:r>
              <a:rPr lang="nl-NL" sz="825" b="1" dirty="0">
                <a:solidFill>
                  <a:srgbClr val="009FDA"/>
                </a:solidFill>
                <a:latin typeface="Verdana"/>
              </a:rPr>
              <a:t>Insuline niveau</a:t>
            </a:r>
          </a:p>
        </p:txBody>
      </p:sp>
      <p:sp>
        <p:nvSpPr>
          <p:cNvPr id="128" name="Freeform 1165">
            <a:extLst>
              <a:ext uri="{FF2B5EF4-FFF2-40B4-BE49-F238E27FC236}">
                <a16:creationId xmlns:a16="http://schemas.microsoft.com/office/drawing/2014/main" id="{4FB10175-127D-4283-8D9A-B4552F446C0E}"/>
              </a:ext>
            </a:extLst>
          </p:cNvPr>
          <p:cNvSpPr>
            <a:spLocks/>
          </p:cNvSpPr>
          <p:nvPr/>
        </p:nvSpPr>
        <p:spPr bwMode="auto">
          <a:xfrm>
            <a:off x="1649617" y="1459067"/>
            <a:ext cx="5623593" cy="521233"/>
          </a:xfrm>
          <a:custGeom>
            <a:avLst/>
            <a:gdLst>
              <a:gd name="T0" fmla="*/ 0 w 2874"/>
              <a:gd name="T1" fmla="*/ 2147483647 h 342"/>
              <a:gd name="T2" fmla="*/ 2147483647 w 2874"/>
              <a:gd name="T3" fmla="*/ 2147483647 h 342"/>
              <a:gd name="T4" fmla="*/ 2147483647 w 2874"/>
              <a:gd name="T5" fmla="*/ 2147483647 h 342"/>
              <a:gd name="T6" fmla="*/ 2147483647 w 2874"/>
              <a:gd name="T7" fmla="*/ 2147483647 h 342"/>
              <a:gd name="T8" fmla="*/ 2147483647 w 2874"/>
              <a:gd name="T9" fmla="*/ 2147483647 h 342"/>
              <a:gd name="T10" fmla="*/ 2147483647 w 2874"/>
              <a:gd name="T11" fmla="*/ 2147483647 h 342"/>
              <a:gd name="T12" fmla="*/ 2147483647 w 2874"/>
              <a:gd name="T13" fmla="*/ 2147483647 h 342"/>
              <a:gd name="T14" fmla="*/ 2147483647 w 2874"/>
              <a:gd name="T15" fmla="*/ 2147483647 h 342"/>
              <a:gd name="T16" fmla="*/ 2147483647 w 2874"/>
              <a:gd name="T17" fmla="*/ 2147483647 h 342"/>
              <a:gd name="T18" fmla="*/ 2147483647 w 2874"/>
              <a:gd name="T19" fmla="*/ 2147483647 h 342"/>
              <a:gd name="T20" fmla="*/ 2147483647 w 2874"/>
              <a:gd name="T21" fmla="*/ 2147483647 h 342"/>
              <a:gd name="T22" fmla="*/ 2147483647 w 2874"/>
              <a:gd name="T23" fmla="*/ 2147483647 h 342"/>
              <a:gd name="T24" fmla="*/ 2147483647 w 2874"/>
              <a:gd name="T25" fmla="*/ 2147483647 h 342"/>
              <a:gd name="T26" fmla="*/ 2147483647 w 2874"/>
              <a:gd name="T27" fmla="*/ 2147483647 h 342"/>
              <a:gd name="T28" fmla="*/ 2147483647 w 2874"/>
              <a:gd name="T29" fmla="*/ 2147483647 h 342"/>
              <a:gd name="T30" fmla="*/ 2147483647 w 2874"/>
              <a:gd name="T31" fmla="*/ 0 h 342"/>
              <a:gd name="T32" fmla="*/ 2147483647 w 2874"/>
              <a:gd name="T33" fmla="*/ 2147483647 h 342"/>
              <a:gd name="T34" fmla="*/ 2147483647 w 2874"/>
              <a:gd name="T35" fmla="*/ 2147483647 h 342"/>
              <a:gd name="T36" fmla="*/ 2147483647 w 2874"/>
              <a:gd name="T37" fmla="*/ 2147483647 h 3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74"/>
              <a:gd name="T58" fmla="*/ 0 h 342"/>
              <a:gd name="T59" fmla="*/ 2874 w 2874"/>
              <a:gd name="T60" fmla="*/ 342 h 3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74" h="342">
                <a:moveTo>
                  <a:pt x="0" y="342"/>
                </a:moveTo>
                <a:lnTo>
                  <a:pt x="75" y="248"/>
                </a:lnTo>
                <a:lnTo>
                  <a:pt x="132" y="174"/>
                </a:lnTo>
                <a:lnTo>
                  <a:pt x="171" y="129"/>
                </a:lnTo>
                <a:lnTo>
                  <a:pt x="196" y="94"/>
                </a:lnTo>
                <a:lnTo>
                  <a:pt x="216" y="75"/>
                </a:lnTo>
                <a:lnTo>
                  <a:pt x="228" y="65"/>
                </a:lnTo>
                <a:lnTo>
                  <a:pt x="243" y="52"/>
                </a:lnTo>
                <a:lnTo>
                  <a:pt x="260" y="42"/>
                </a:lnTo>
                <a:lnTo>
                  <a:pt x="280" y="32"/>
                </a:lnTo>
                <a:lnTo>
                  <a:pt x="302" y="23"/>
                </a:lnTo>
                <a:lnTo>
                  <a:pt x="330" y="15"/>
                </a:lnTo>
                <a:lnTo>
                  <a:pt x="359" y="10"/>
                </a:lnTo>
                <a:lnTo>
                  <a:pt x="392" y="5"/>
                </a:lnTo>
                <a:lnTo>
                  <a:pt x="429" y="3"/>
                </a:lnTo>
                <a:lnTo>
                  <a:pt x="471" y="0"/>
                </a:lnTo>
                <a:lnTo>
                  <a:pt x="922" y="5"/>
                </a:lnTo>
                <a:lnTo>
                  <a:pt x="1284" y="5"/>
                </a:lnTo>
                <a:lnTo>
                  <a:pt x="2874" y="5"/>
                </a:lnTo>
              </a:path>
            </a:pathLst>
          </a:custGeom>
          <a:noFill/>
          <a:ln w="19050" cap="rnd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04" tIns="34250" rIns="68504" bIns="34250"/>
          <a:lstStyle/>
          <a:p>
            <a:pPr algn="ctr" defTabSz="913524" fontAlgn="base">
              <a:spcBef>
                <a:spcPct val="50000"/>
              </a:spcBef>
              <a:spcAft>
                <a:spcPct val="0"/>
              </a:spcAft>
            </a:pPr>
            <a:endParaRPr lang="en-GB" sz="1799" b="1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95AB19D3-B4A9-42B4-B35A-D5541DDA2497}"/>
              </a:ext>
            </a:extLst>
          </p:cNvPr>
          <p:cNvSpPr txBox="1"/>
          <p:nvPr/>
        </p:nvSpPr>
        <p:spPr>
          <a:xfrm>
            <a:off x="7544130" y="1320195"/>
            <a:ext cx="1346962" cy="2439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/>
            <a:r>
              <a:rPr lang="nl-NL" sz="825" b="1" dirty="0">
                <a:solidFill>
                  <a:srgbClr val="001965"/>
                </a:solidFill>
                <a:latin typeface="Verdana"/>
              </a:rPr>
              <a:t>Insuline resistentie</a:t>
            </a:r>
          </a:p>
        </p:txBody>
      </p:sp>
      <p:sp>
        <p:nvSpPr>
          <p:cNvPr id="130" name="Freeform 1038">
            <a:extLst>
              <a:ext uri="{FF2B5EF4-FFF2-40B4-BE49-F238E27FC236}">
                <a16:creationId xmlns:a16="http://schemas.microsoft.com/office/drawing/2014/main" id="{1DD98784-3793-4166-89DF-F735E0799E40}"/>
              </a:ext>
            </a:extLst>
          </p:cNvPr>
          <p:cNvSpPr>
            <a:spLocks/>
          </p:cNvSpPr>
          <p:nvPr/>
        </p:nvSpPr>
        <p:spPr bwMode="auto">
          <a:xfrm>
            <a:off x="1651245" y="2944583"/>
            <a:ext cx="5623592" cy="713268"/>
          </a:xfrm>
          <a:custGeom>
            <a:avLst/>
            <a:gdLst>
              <a:gd name="T0" fmla="*/ 0 w 2857"/>
              <a:gd name="T1" fmla="*/ 2147483647 h 521"/>
              <a:gd name="T2" fmla="*/ 2147483647 w 2857"/>
              <a:gd name="T3" fmla="*/ 2147483647 h 521"/>
              <a:gd name="T4" fmla="*/ 2147483647 w 2857"/>
              <a:gd name="T5" fmla="*/ 2147483647 h 521"/>
              <a:gd name="T6" fmla="*/ 2147483647 w 2857"/>
              <a:gd name="T7" fmla="*/ 2147483647 h 521"/>
              <a:gd name="T8" fmla="*/ 2147483647 w 2857"/>
              <a:gd name="T9" fmla="*/ 2147483647 h 521"/>
              <a:gd name="T10" fmla="*/ 2147483647 w 2857"/>
              <a:gd name="T11" fmla="*/ 2147483647 h 521"/>
              <a:gd name="T12" fmla="*/ 2147483647 w 2857"/>
              <a:gd name="T13" fmla="*/ 2147483647 h 521"/>
              <a:gd name="T14" fmla="*/ 2147483647 w 2857"/>
              <a:gd name="T15" fmla="*/ 2147483647 h 521"/>
              <a:gd name="T16" fmla="*/ 2147483647 w 2857"/>
              <a:gd name="T17" fmla="*/ 2147483647 h 521"/>
              <a:gd name="T18" fmla="*/ 2147483647 w 2857"/>
              <a:gd name="T19" fmla="*/ 2147483647 h 521"/>
              <a:gd name="T20" fmla="*/ 2147483647 w 2857"/>
              <a:gd name="T21" fmla="*/ 2147483647 h 521"/>
              <a:gd name="T22" fmla="*/ 2147483647 w 2857"/>
              <a:gd name="T23" fmla="*/ 2147483647 h 521"/>
              <a:gd name="T24" fmla="*/ 2147483647 w 2857"/>
              <a:gd name="T25" fmla="*/ 2147483647 h 521"/>
              <a:gd name="T26" fmla="*/ 2147483647 w 2857"/>
              <a:gd name="T27" fmla="*/ 2147483647 h 521"/>
              <a:gd name="T28" fmla="*/ 2147483647 w 2857"/>
              <a:gd name="T29" fmla="*/ 2147483647 h 521"/>
              <a:gd name="T30" fmla="*/ 2147483647 w 2857"/>
              <a:gd name="T31" fmla="*/ 2147483647 h 521"/>
              <a:gd name="T32" fmla="*/ 2147483647 w 2857"/>
              <a:gd name="T33" fmla="*/ 2147483647 h 521"/>
              <a:gd name="T34" fmla="*/ 2147483647 w 2857"/>
              <a:gd name="T35" fmla="*/ 2147483647 h 521"/>
              <a:gd name="T36" fmla="*/ 2147483647 w 2857"/>
              <a:gd name="T37" fmla="*/ 2147483647 h 521"/>
              <a:gd name="T38" fmla="*/ 2147483647 w 2857"/>
              <a:gd name="T39" fmla="*/ 2147483647 h 521"/>
              <a:gd name="T40" fmla="*/ 2147483647 w 2857"/>
              <a:gd name="T41" fmla="*/ 2147483647 h 521"/>
              <a:gd name="T42" fmla="*/ 2147483647 w 2857"/>
              <a:gd name="T43" fmla="*/ 2147483647 h 521"/>
              <a:gd name="T44" fmla="*/ 2147483647 w 2857"/>
              <a:gd name="T45" fmla="*/ 2147483647 h 521"/>
              <a:gd name="T46" fmla="*/ 2147483647 w 2857"/>
              <a:gd name="T47" fmla="*/ 2147483647 h 521"/>
              <a:gd name="T48" fmla="*/ 2147483647 w 2857"/>
              <a:gd name="T49" fmla="*/ 2147483647 h 521"/>
              <a:gd name="T50" fmla="*/ 2147483647 w 2857"/>
              <a:gd name="T51" fmla="*/ 2147483647 h 521"/>
              <a:gd name="T52" fmla="*/ 2147483647 w 2857"/>
              <a:gd name="T53" fmla="*/ 2147483647 h 521"/>
              <a:gd name="T54" fmla="*/ 2147483647 w 2857"/>
              <a:gd name="T55" fmla="*/ 2147483647 h 521"/>
              <a:gd name="T56" fmla="*/ 2147483647 w 2857"/>
              <a:gd name="T57" fmla="*/ 2147483647 h 521"/>
              <a:gd name="T58" fmla="*/ 2147483647 w 2857"/>
              <a:gd name="T59" fmla="*/ 2147483647 h 521"/>
              <a:gd name="T60" fmla="*/ 2147483647 w 2857"/>
              <a:gd name="T61" fmla="*/ 0 h 5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57"/>
              <a:gd name="T94" fmla="*/ 0 h 521"/>
              <a:gd name="T95" fmla="*/ 2857 w 2857"/>
              <a:gd name="T96" fmla="*/ 521 h 52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57" h="521">
                <a:moveTo>
                  <a:pt x="0" y="521"/>
                </a:moveTo>
                <a:lnTo>
                  <a:pt x="79" y="511"/>
                </a:lnTo>
                <a:lnTo>
                  <a:pt x="146" y="506"/>
                </a:lnTo>
                <a:lnTo>
                  <a:pt x="178" y="503"/>
                </a:lnTo>
                <a:lnTo>
                  <a:pt x="205" y="506"/>
                </a:lnTo>
                <a:lnTo>
                  <a:pt x="257" y="506"/>
                </a:lnTo>
                <a:lnTo>
                  <a:pt x="319" y="501"/>
                </a:lnTo>
                <a:lnTo>
                  <a:pt x="391" y="491"/>
                </a:lnTo>
                <a:lnTo>
                  <a:pt x="470" y="476"/>
                </a:lnTo>
                <a:lnTo>
                  <a:pt x="584" y="454"/>
                </a:lnTo>
                <a:lnTo>
                  <a:pt x="654" y="436"/>
                </a:lnTo>
                <a:lnTo>
                  <a:pt x="701" y="429"/>
                </a:lnTo>
                <a:lnTo>
                  <a:pt x="765" y="422"/>
                </a:lnTo>
                <a:lnTo>
                  <a:pt x="837" y="414"/>
                </a:lnTo>
                <a:lnTo>
                  <a:pt x="909" y="412"/>
                </a:lnTo>
                <a:lnTo>
                  <a:pt x="981" y="409"/>
                </a:lnTo>
                <a:lnTo>
                  <a:pt x="1050" y="404"/>
                </a:lnTo>
                <a:lnTo>
                  <a:pt x="1159" y="392"/>
                </a:lnTo>
                <a:lnTo>
                  <a:pt x="1221" y="379"/>
                </a:lnTo>
                <a:lnTo>
                  <a:pt x="1328" y="357"/>
                </a:lnTo>
                <a:lnTo>
                  <a:pt x="1600" y="290"/>
                </a:lnTo>
                <a:lnTo>
                  <a:pt x="1937" y="209"/>
                </a:lnTo>
                <a:lnTo>
                  <a:pt x="2101" y="169"/>
                </a:lnTo>
                <a:lnTo>
                  <a:pt x="2215" y="137"/>
                </a:lnTo>
                <a:lnTo>
                  <a:pt x="2314" y="112"/>
                </a:lnTo>
                <a:lnTo>
                  <a:pt x="2438" y="80"/>
                </a:lnTo>
                <a:lnTo>
                  <a:pt x="2569" y="50"/>
                </a:lnTo>
                <a:lnTo>
                  <a:pt x="2631" y="38"/>
                </a:lnTo>
                <a:lnTo>
                  <a:pt x="2686" y="30"/>
                </a:lnTo>
                <a:lnTo>
                  <a:pt x="2792" y="15"/>
                </a:lnTo>
                <a:lnTo>
                  <a:pt x="2857" y="0"/>
                </a:lnTo>
              </a:path>
            </a:pathLst>
          </a:custGeom>
          <a:noFill/>
          <a:ln w="19050" cap="rnd">
            <a:solidFill>
              <a:srgbClr val="EAAB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04" tIns="34250" rIns="68504" bIns="34250"/>
          <a:lstStyle/>
          <a:p>
            <a:pPr algn="ctr" defTabSz="913524" fontAlgn="base">
              <a:spcBef>
                <a:spcPct val="50000"/>
              </a:spcBef>
              <a:spcAft>
                <a:spcPct val="0"/>
              </a:spcAft>
            </a:pPr>
            <a:endParaRPr lang="en-GB" sz="1799" b="1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7" name="Freeform 1039">
            <a:extLst>
              <a:ext uri="{FF2B5EF4-FFF2-40B4-BE49-F238E27FC236}">
                <a16:creationId xmlns:a16="http://schemas.microsoft.com/office/drawing/2014/main" id="{9C292A22-4D7E-48FC-B3D6-2BF1A0D0E77D}"/>
              </a:ext>
            </a:extLst>
          </p:cNvPr>
          <p:cNvSpPr>
            <a:spLocks/>
          </p:cNvSpPr>
          <p:nvPr/>
        </p:nvSpPr>
        <p:spPr bwMode="auto">
          <a:xfrm>
            <a:off x="1651245" y="2773200"/>
            <a:ext cx="5623592" cy="842680"/>
          </a:xfrm>
          <a:custGeom>
            <a:avLst/>
            <a:gdLst>
              <a:gd name="T0" fmla="*/ 0 w 2857"/>
              <a:gd name="T1" fmla="*/ 2147483647 h 603"/>
              <a:gd name="T2" fmla="*/ 2147483647 w 2857"/>
              <a:gd name="T3" fmla="*/ 2147483647 h 603"/>
              <a:gd name="T4" fmla="*/ 2147483647 w 2857"/>
              <a:gd name="T5" fmla="*/ 2147483647 h 603"/>
              <a:gd name="T6" fmla="*/ 2147483647 w 2857"/>
              <a:gd name="T7" fmla="*/ 2147483647 h 603"/>
              <a:gd name="T8" fmla="*/ 2147483647 w 2857"/>
              <a:gd name="T9" fmla="*/ 2147483647 h 603"/>
              <a:gd name="T10" fmla="*/ 2147483647 w 2857"/>
              <a:gd name="T11" fmla="*/ 2147483647 h 603"/>
              <a:gd name="T12" fmla="*/ 2147483647 w 2857"/>
              <a:gd name="T13" fmla="*/ 2147483647 h 603"/>
              <a:gd name="T14" fmla="*/ 2147483647 w 2857"/>
              <a:gd name="T15" fmla="*/ 2147483647 h 603"/>
              <a:gd name="T16" fmla="*/ 2147483647 w 2857"/>
              <a:gd name="T17" fmla="*/ 2147483647 h 603"/>
              <a:gd name="T18" fmla="*/ 2147483647 w 2857"/>
              <a:gd name="T19" fmla="*/ 2147483647 h 603"/>
              <a:gd name="T20" fmla="*/ 2147483647 w 2857"/>
              <a:gd name="T21" fmla="*/ 2147483647 h 603"/>
              <a:gd name="T22" fmla="*/ 2147483647 w 2857"/>
              <a:gd name="T23" fmla="*/ 2147483647 h 603"/>
              <a:gd name="T24" fmla="*/ 2147483647 w 2857"/>
              <a:gd name="T25" fmla="*/ 2147483647 h 603"/>
              <a:gd name="T26" fmla="*/ 2147483647 w 2857"/>
              <a:gd name="T27" fmla="*/ 2147483647 h 603"/>
              <a:gd name="T28" fmla="*/ 2147483647 w 2857"/>
              <a:gd name="T29" fmla="*/ 2147483647 h 603"/>
              <a:gd name="T30" fmla="*/ 2147483647 w 2857"/>
              <a:gd name="T31" fmla="*/ 2147483647 h 603"/>
              <a:gd name="T32" fmla="*/ 2147483647 w 2857"/>
              <a:gd name="T33" fmla="*/ 2147483647 h 603"/>
              <a:gd name="T34" fmla="*/ 2147483647 w 2857"/>
              <a:gd name="T35" fmla="*/ 2147483647 h 603"/>
              <a:gd name="T36" fmla="*/ 2147483647 w 2857"/>
              <a:gd name="T37" fmla="*/ 2147483647 h 603"/>
              <a:gd name="T38" fmla="*/ 2147483647 w 2857"/>
              <a:gd name="T39" fmla="*/ 2147483647 h 603"/>
              <a:gd name="T40" fmla="*/ 2147483647 w 2857"/>
              <a:gd name="T41" fmla="*/ 2147483647 h 603"/>
              <a:gd name="T42" fmla="*/ 2147483647 w 2857"/>
              <a:gd name="T43" fmla="*/ 2147483647 h 603"/>
              <a:gd name="T44" fmla="*/ 2147483647 w 2857"/>
              <a:gd name="T45" fmla="*/ 2147483647 h 603"/>
              <a:gd name="T46" fmla="*/ 2147483647 w 2857"/>
              <a:gd name="T47" fmla="*/ 2147483647 h 603"/>
              <a:gd name="T48" fmla="*/ 2147483647 w 2857"/>
              <a:gd name="T49" fmla="*/ 2147483647 h 603"/>
              <a:gd name="T50" fmla="*/ 2147483647 w 2857"/>
              <a:gd name="T51" fmla="*/ 2147483647 h 603"/>
              <a:gd name="T52" fmla="*/ 2147483647 w 2857"/>
              <a:gd name="T53" fmla="*/ 2147483647 h 603"/>
              <a:gd name="T54" fmla="*/ 2147483647 w 2857"/>
              <a:gd name="T55" fmla="*/ 2147483647 h 603"/>
              <a:gd name="T56" fmla="*/ 2147483647 w 2857"/>
              <a:gd name="T57" fmla="*/ 2147483647 h 603"/>
              <a:gd name="T58" fmla="*/ 2147483647 w 2857"/>
              <a:gd name="T59" fmla="*/ 2147483647 h 603"/>
              <a:gd name="T60" fmla="*/ 2147483647 w 2857"/>
              <a:gd name="T61" fmla="*/ 2147483647 h 603"/>
              <a:gd name="T62" fmla="*/ 2147483647 w 2857"/>
              <a:gd name="T63" fmla="*/ 2147483647 h 603"/>
              <a:gd name="T64" fmla="*/ 2147483647 w 2857"/>
              <a:gd name="T65" fmla="*/ 2147483647 h 603"/>
              <a:gd name="T66" fmla="*/ 2147483647 w 2857"/>
              <a:gd name="T67" fmla="*/ 2147483647 h 603"/>
              <a:gd name="T68" fmla="*/ 2147483647 w 2857"/>
              <a:gd name="T69" fmla="*/ 2147483647 h 603"/>
              <a:gd name="T70" fmla="*/ 2147483647 w 2857"/>
              <a:gd name="T71" fmla="*/ 2147483647 h 603"/>
              <a:gd name="T72" fmla="*/ 2147483647 w 2857"/>
              <a:gd name="T73" fmla="*/ 0 h 6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57"/>
              <a:gd name="T112" fmla="*/ 0 h 603"/>
              <a:gd name="T113" fmla="*/ 2857 w 2857"/>
              <a:gd name="T114" fmla="*/ 603 h 6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57" h="603">
                <a:moveTo>
                  <a:pt x="0" y="603"/>
                </a:moveTo>
                <a:lnTo>
                  <a:pt x="127" y="600"/>
                </a:lnTo>
                <a:lnTo>
                  <a:pt x="228" y="595"/>
                </a:lnTo>
                <a:lnTo>
                  <a:pt x="275" y="590"/>
                </a:lnTo>
                <a:lnTo>
                  <a:pt x="312" y="583"/>
                </a:lnTo>
                <a:lnTo>
                  <a:pt x="345" y="575"/>
                </a:lnTo>
                <a:lnTo>
                  <a:pt x="374" y="568"/>
                </a:lnTo>
                <a:lnTo>
                  <a:pt x="407" y="558"/>
                </a:lnTo>
                <a:lnTo>
                  <a:pt x="436" y="546"/>
                </a:lnTo>
                <a:lnTo>
                  <a:pt x="468" y="531"/>
                </a:lnTo>
                <a:lnTo>
                  <a:pt x="498" y="516"/>
                </a:lnTo>
                <a:lnTo>
                  <a:pt x="528" y="498"/>
                </a:lnTo>
                <a:lnTo>
                  <a:pt x="555" y="481"/>
                </a:lnTo>
                <a:lnTo>
                  <a:pt x="605" y="449"/>
                </a:lnTo>
                <a:lnTo>
                  <a:pt x="627" y="434"/>
                </a:lnTo>
                <a:lnTo>
                  <a:pt x="652" y="422"/>
                </a:lnTo>
                <a:lnTo>
                  <a:pt x="684" y="412"/>
                </a:lnTo>
                <a:lnTo>
                  <a:pt x="721" y="404"/>
                </a:lnTo>
                <a:lnTo>
                  <a:pt x="766" y="397"/>
                </a:lnTo>
                <a:lnTo>
                  <a:pt x="825" y="394"/>
                </a:lnTo>
                <a:lnTo>
                  <a:pt x="959" y="387"/>
                </a:lnTo>
                <a:lnTo>
                  <a:pt x="1033" y="380"/>
                </a:lnTo>
                <a:lnTo>
                  <a:pt x="1113" y="370"/>
                </a:lnTo>
                <a:lnTo>
                  <a:pt x="1199" y="357"/>
                </a:lnTo>
                <a:lnTo>
                  <a:pt x="1294" y="342"/>
                </a:lnTo>
                <a:lnTo>
                  <a:pt x="1398" y="323"/>
                </a:lnTo>
                <a:lnTo>
                  <a:pt x="1509" y="298"/>
                </a:lnTo>
                <a:lnTo>
                  <a:pt x="1628" y="266"/>
                </a:lnTo>
                <a:lnTo>
                  <a:pt x="1752" y="233"/>
                </a:lnTo>
                <a:lnTo>
                  <a:pt x="1997" y="164"/>
                </a:lnTo>
                <a:lnTo>
                  <a:pt x="2116" y="129"/>
                </a:lnTo>
                <a:lnTo>
                  <a:pt x="2230" y="100"/>
                </a:lnTo>
                <a:lnTo>
                  <a:pt x="2334" y="75"/>
                </a:lnTo>
                <a:lnTo>
                  <a:pt x="2431" y="57"/>
                </a:lnTo>
                <a:lnTo>
                  <a:pt x="2701" y="15"/>
                </a:lnTo>
                <a:lnTo>
                  <a:pt x="2788" y="5"/>
                </a:lnTo>
                <a:lnTo>
                  <a:pt x="2857" y="0"/>
                </a:lnTo>
              </a:path>
            </a:pathLst>
          </a:custGeom>
          <a:noFill/>
          <a:ln w="19050" cap="rnd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04" tIns="34250" rIns="68504" bIns="34250"/>
          <a:lstStyle/>
          <a:p>
            <a:pPr algn="ctr" defTabSz="913524" fontAlgn="base">
              <a:spcBef>
                <a:spcPct val="50000"/>
              </a:spcBef>
              <a:spcAft>
                <a:spcPct val="0"/>
              </a:spcAft>
            </a:pPr>
            <a:endParaRPr lang="en-GB" sz="1799" b="1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A3976C0-5940-4B5C-AF91-1B678BA027AE}"/>
              </a:ext>
            </a:extLst>
          </p:cNvPr>
          <p:cNvSpPr txBox="1"/>
          <p:nvPr/>
        </p:nvSpPr>
        <p:spPr>
          <a:xfrm>
            <a:off x="7536576" y="2882101"/>
            <a:ext cx="1346962" cy="1079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>
              <a:lnSpc>
                <a:spcPct val="90000"/>
              </a:lnSpc>
            </a:pPr>
            <a:r>
              <a:rPr lang="nl-NL" sz="825" b="1" dirty="0">
                <a:solidFill>
                  <a:srgbClr val="EAAB00"/>
                </a:solidFill>
                <a:latin typeface="Verdana"/>
              </a:rPr>
              <a:t>Nuchtere glucose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203FB2F-9F99-4A9A-AD36-AA735FF4E0A1}"/>
              </a:ext>
            </a:extLst>
          </p:cNvPr>
          <p:cNvSpPr txBox="1"/>
          <p:nvPr/>
        </p:nvSpPr>
        <p:spPr>
          <a:xfrm>
            <a:off x="7536576" y="2721531"/>
            <a:ext cx="1346962" cy="1079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3524">
              <a:lnSpc>
                <a:spcPct val="90000"/>
              </a:lnSpc>
            </a:pPr>
            <a:r>
              <a:rPr lang="nl-NL" sz="825" b="1" dirty="0">
                <a:solidFill>
                  <a:srgbClr val="E64A0E"/>
                </a:solidFill>
                <a:latin typeface="Verdana"/>
              </a:rPr>
              <a:t>Postprandiale glucose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D031337-8779-4375-B232-A613ED377AA2}"/>
              </a:ext>
            </a:extLst>
          </p:cNvPr>
          <p:cNvSpPr txBox="1"/>
          <p:nvPr/>
        </p:nvSpPr>
        <p:spPr>
          <a:xfrm>
            <a:off x="2349983" y="1175147"/>
            <a:ext cx="632654" cy="1428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3524"/>
            <a:endParaRPr lang="nl-NL" sz="999" dirty="0">
              <a:solidFill>
                <a:srgbClr val="739600"/>
              </a:solidFill>
              <a:latin typeface="Verdana"/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9F894859-1AF2-435B-812B-8FB879090CF3}"/>
              </a:ext>
            </a:extLst>
          </p:cNvPr>
          <p:cNvSpPr txBox="1"/>
          <p:nvPr/>
        </p:nvSpPr>
        <p:spPr>
          <a:xfrm>
            <a:off x="1312297" y="1175149"/>
            <a:ext cx="1024474" cy="1415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3524"/>
            <a:r>
              <a:rPr lang="nl-NL" sz="999" dirty="0">
                <a:solidFill>
                  <a:srgbClr val="739600"/>
                </a:solidFill>
                <a:latin typeface="Verdana"/>
              </a:rPr>
              <a:t>Pre-diabetes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F7379B1A-AD44-4E71-BF22-735EDCC6324D}"/>
              </a:ext>
            </a:extLst>
          </p:cNvPr>
          <p:cNvSpPr txBox="1"/>
          <p:nvPr/>
        </p:nvSpPr>
        <p:spPr>
          <a:xfrm>
            <a:off x="2995850" y="1175149"/>
            <a:ext cx="1363030" cy="1415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3524"/>
            <a:r>
              <a:rPr lang="nl-NL" sz="999" dirty="0">
                <a:solidFill>
                  <a:srgbClr val="739600"/>
                </a:solidFill>
                <a:latin typeface="Verdana"/>
              </a:rPr>
              <a:t>Diabetes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65341AAF-62C2-4BD7-84B0-1BE37B961536}"/>
              </a:ext>
            </a:extLst>
          </p:cNvPr>
          <p:cNvSpPr txBox="1"/>
          <p:nvPr/>
        </p:nvSpPr>
        <p:spPr>
          <a:xfrm>
            <a:off x="4372092" y="1175147"/>
            <a:ext cx="3043219" cy="141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3524"/>
            <a:r>
              <a:rPr lang="nl-NL" sz="999" dirty="0">
                <a:solidFill>
                  <a:srgbClr val="739600"/>
                </a:solidFill>
                <a:latin typeface="Verdana"/>
              </a:rPr>
              <a:t>Ongecontroleerde hyperglykemie </a:t>
            </a:r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941A6D50-D7E6-4C10-AE8B-CE22F0C5FBA2}"/>
              </a:ext>
            </a:extLst>
          </p:cNvPr>
          <p:cNvGrpSpPr/>
          <p:nvPr/>
        </p:nvGrpSpPr>
        <p:grpSpPr>
          <a:xfrm>
            <a:off x="1791" y="-122"/>
            <a:ext cx="9146540" cy="5141615"/>
            <a:chOff x="0" y="-2842"/>
            <a:chExt cx="12204917" cy="6860842"/>
          </a:xfrm>
        </p:grpSpPr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D4499E84-E465-4469-9EA7-E12B4F452A99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9BDBBB9F-DDC6-4D47-8F3D-C3B8D0D162DA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6B716953-3985-4D78-AB95-372ED2608FF7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4A6DC153-B6CA-48C6-B63A-A195478BC03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0CCBFF18-F0A3-42A2-AEB4-FA074605091D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D73C98D1-D7EF-4350-82BB-79372562865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A0A9716-CFE0-4A39-B6EF-3468052FD38A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24"/>
              <a:endParaRPr lang="nl-NL" sz="1799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4F88F6-0743-4642-9FF3-AA8D2964CBAE}"/>
              </a:ext>
            </a:extLst>
          </p:cNvPr>
          <p:cNvSpPr txBox="1"/>
          <p:nvPr/>
        </p:nvSpPr>
        <p:spPr>
          <a:xfrm>
            <a:off x="5936682" y="4037326"/>
            <a:ext cx="1599575" cy="1868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999" dirty="0">
                <a:solidFill>
                  <a:schemeClr val="tx2"/>
                </a:solidFill>
              </a:rPr>
              <a:t>Aantal jaar diabetes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028985-D660-42CF-BC04-3B074CA5CFFC}"/>
              </a:ext>
            </a:extLst>
          </p:cNvPr>
          <p:cNvSpPr txBox="1"/>
          <p:nvPr/>
        </p:nvSpPr>
        <p:spPr>
          <a:xfrm rot="16200000">
            <a:off x="-179954" y="1790540"/>
            <a:ext cx="1190074" cy="2358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1200" dirty="0">
                <a:solidFill>
                  <a:schemeClr val="tx2"/>
                </a:solidFill>
              </a:rPr>
              <a:t>Relatieve </a:t>
            </a:r>
            <a:r>
              <a:rPr lang="el-GR" sz="1200" dirty="0">
                <a:solidFill>
                  <a:schemeClr val="tx2"/>
                </a:solidFill>
              </a:rPr>
              <a:t>β</a:t>
            </a:r>
            <a:r>
              <a:rPr lang="nl-NL" sz="1200" dirty="0">
                <a:solidFill>
                  <a:schemeClr val="tx2"/>
                </a:solidFill>
              </a:rPr>
              <a:t>-cel </a:t>
            </a:r>
          </a:p>
          <a:p>
            <a:pPr algn="ctr"/>
            <a:r>
              <a:rPr lang="nl-NL" sz="1200" dirty="0">
                <a:solidFill>
                  <a:schemeClr val="tx2"/>
                </a:solidFill>
              </a:rPr>
              <a:t>functie (%)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EE4847-22F1-4E75-A74B-53E180A8D712}"/>
              </a:ext>
            </a:extLst>
          </p:cNvPr>
          <p:cNvSpPr txBox="1"/>
          <p:nvPr/>
        </p:nvSpPr>
        <p:spPr>
          <a:xfrm rot="16200000">
            <a:off x="-480644" y="3503058"/>
            <a:ext cx="1739378" cy="191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1200" dirty="0">
                <a:solidFill>
                  <a:schemeClr val="tx2"/>
                </a:solidFill>
              </a:rPr>
              <a:t>Glucose </a:t>
            </a:r>
            <a:r>
              <a:rPr lang="nl-NL" sz="1200" dirty="0" err="1">
                <a:solidFill>
                  <a:schemeClr val="tx2"/>
                </a:solidFill>
              </a:rPr>
              <a:t>mmol</a:t>
            </a:r>
            <a:r>
              <a:rPr lang="nl-NL" sz="1200" dirty="0">
                <a:solidFill>
                  <a:schemeClr val="tx2"/>
                </a:solidFill>
              </a:rPr>
              <a:t>/l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BA020835-49E5-4D73-A729-B81DD1F36574}"/>
              </a:ext>
            </a:extLst>
          </p:cNvPr>
          <p:cNvGrpSpPr/>
          <p:nvPr/>
        </p:nvGrpSpPr>
        <p:grpSpPr>
          <a:xfrm>
            <a:off x="2531070" y="1601055"/>
            <a:ext cx="1031367" cy="729191"/>
            <a:chOff x="2712074" y="1821025"/>
            <a:chExt cx="1138909" cy="799772"/>
          </a:xfrm>
          <a:effectLst>
            <a:outerShdw blurRad="381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92" name="Rechthoek: afgeronde hoeken 91">
              <a:extLst>
                <a:ext uri="{FF2B5EF4-FFF2-40B4-BE49-F238E27FC236}">
                  <a16:creationId xmlns:a16="http://schemas.microsoft.com/office/drawing/2014/main" id="{75DE3B2A-2849-4EF8-8FE1-F19EFB45B0B0}"/>
                </a:ext>
              </a:extLst>
            </p:cNvPr>
            <p:cNvSpPr/>
            <p:nvPr/>
          </p:nvSpPr>
          <p:spPr>
            <a:xfrm>
              <a:off x="2712074" y="2219165"/>
              <a:ext cx="1138909" cy="401632"/>
            </a:xfrm>
            <a:prstGeom prst="roundRect">
              <a:avLst/>
            </a:prstGeom>
            <a:solidFill>
              <a:srgbClr val="DDE4BE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04" tIns="0" rIns="68504" bIns="0" rtlCol="0" anchor="ctr"/>
            <a:lstStyle/>
            <a:p>
              <a:pPr algn="ctr" defTabSz="913524">
                <a:lnSpc>
                  <a:spcPct val="90000"/>
                </a:lnSpc>
              </a:pPr>
              <a:r>
                <a:rPr lang="nl-NL" sz="999" b="1" i="1" dirty="0" err="1">
                  <a:solidFill>
                    <a:srgbClr val="001965"/>
                  </a:solidFill>
                  <a:latin typeface="+mj-lt"/>
                </a:rPr>
                <a:t>Beta-cell</a:t>
              </a:r>
              <a:r>
                <a:rPr lang="nl-NL" sz="999" b="1" i="1" dirty="0">
                  <a:solidFill>
                    <a:srgbClr val="001965"/>
                  </a:solidFill>
                  <a:latin typeface="+mj-lt"/>
                </a:rPr>
                <a:t> failure</a:t>
              </a:r>
            </a:p>
          </p:txBody>
        </p:sp>
        <p:cxnSp>
          <p:nvCxnSpPr>
            <p:cNvPr id="93" name="Rechte verbindingslijn 92">
              <a:extLst>
                <a:ext uri="{FF2B5EF4-FFF2-40B4-BE49-F238E27FC236}">
                  <a16:creationId xmlns:a16="http://schemas.microsoft.com/office/drawing/2014/main" id="{5B9E7164-5791-4E95-BE6A-4742513D4A7D}"/>
                </a:ext>
              </a:extLst>
            </p:cNvPr>
            <p:cNvCxnSpPr>
              <a:cxnSpLocks/>
            </p:cNvCxnSpPr>
            <p:nvPr/>
          </p:nvCxnSpPr>
          <p:spPr>
            <a:xfrm>
              <a:off x="3281529" y="1821025"/>
              <a:ext cx="0" cy="397979"/>
            </a:xfrm>
            <a:prstGeom prst="line">
              <a:avLst/>
            </a:prstGeom>
            <a:ln w="19050" cap="rnd">
              <a:solidFill>
                <a:srgbClr val="82786F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581EE8-A2CB-490A-97CB-67CF1732B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223" b="12957"/>
          <a:stretch/>
        </p:blipFill>
        <p:spPr>
          <a:xfrm>
            <a:off x="565101" y="2483214"/>
            <a:ext cx="6849822" cy="154397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AC8AB96-7A68-4ACA-BDFE-780D6ADA635E}"/>
              </a:ext>
            </a:extLst>
          </p:cNvPr>
          <p:cNvSpPr/>
          <p:nvPr/>
        </p:nvSpPr>
        <p:spPr>
          <a:xfrm>
            <a:off x="2812467" y="-122"/>
            <a:ext cx="4943449" cy="109941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58" y="231824"/>
            <a:ext cx="7966735" cy="648238"/>
          </a:xfrm>
        </p:spPr>
        <p:txBody>
          <a:bodyPr anchor="t"/>
          <a:lstStyle/>
          <a:p>
            <a:r>
              <a:rPr lang="nl-NL" sz="1999" dirty="0"/>
              <a:t>Diabetes type 2:</a:t>
            </a:r>
            <a:br>
              <a:rPr lang="nl-NL" sz="1999" dirty="0"/>
            </a:br>
            <a:r>
              <a:rPr lang="nl-NL" sz="1999" dirty="0"/>
              <a:t>Een progressieve aandoening</a:t>
            </a:r>
          </a:p>
        </p:txBody>
      </p:sp>
      <p:sp>
        <p:nvSpPr>
          <p:cNvPr id="36" name="Tijdelijke aanduiding voor tekst 13">
            <a:extLst>
              <a:ext uri="{FF2B5EF4-FFF2-40B4-BE49-F238E27FC236}">
                <a16:creationId xmlns:a16="http://schemas.microsoft.com/office/drawing/2014/main" id="{572D2FE1-72DC-472A-88AF-99290432A541}"/>
              </a:ext>
            </a:extLst>
          </p:cNvPr>
          <p:cNvSpPr txBox="1">
            <a:spLocks/>
          </p:cNvSpPr>
          <p:nvPr/>
        </p:nvSpPr>
        <p:spPr bwMode="auto">
          <a:xfrm>
            <a:off x="-411215" y="4742282"/>
            <a:ext cx="7826138" cy="359685"/>
          </a:xfrm>
          <a:prstGeom prst="rect">
            <a:avLst/>
          </a:prstGeom>
          <a:noFill/>
          <a:ln>
            <a:noFill/>
          </a:ln>
        </p:spPr>
        <p:txBody>
          <a:bodyPr vert="horz" wrap="square" lIns="593341" tIns="323643" rIns="593341" bIns="32364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0"/>
              </a:spcAft>
            </a:pPr>
            <a:r>
              <a:rPr lang="en-GB" sz="750" dirty="0" err="1">
                <a:solidFill>
                  <a:srgbClr val="C7C2BA"/>
                </a:solidFill>
                <a:ea typeface="DengXian" panose="02010600030101010101" pitchFamily="2" charset="-122"/>
              </a:rPr>
              <a:t>Cersosimo</a:t>
            </a:r>
            <a:r>
              <a:rPr lang="en-GB" sz="750" dirty="0">
                <a:solidFill>
                  <a:srgbClr val="C7C2BA"/>
                </a:solidFill>
                <a:ea typeface="DengXian" panose="02010600030101010101" pitchFamily="2" charset="-122"/>
              </a:rPr>
              <a:t> E, </a:t>
            </a:r>
            <a:r>
              <a:rPr lang="en-GB" sz="750" dirty="0" err="1">
                <a:solidFill>
                  <a:srgbClr val="C7C2BA"/>
                </a:solidFill>
                <a:ea typeface="DengXian" panose="02010600030101010101" pitchFamily="2" charset="-122"/>
              </a:rPr>
              <a:t>Triplitt</a:t>
            </a:r>
            <a:r>
              <a:rPr lang="en-GB" sz="750" dirty="0">
                <a:solidFill>
                  <a:srgbClr val="C7C2BA"/>
                </a:solidFill>
                <a:ea typeface="DengXian" panose="02010600030101010101" pitchFamily="2" charset="-122"/>
              </a:rPr>
              <a:t> C, Solis-Herrera C, et al. Pathogenesis of Type 2 Diabetes Mellitus. [Updated 2018 Feb 27]. In: Feingold KR, </a:t>
            </a:r>
            <a:r>
              <a:rPr lang="en-GB" sz="750" dirty="0" err="1">
                <a:solidFill>
                  <a:srgbClr val="C7C2BA"/>
                </a:solidFill>
                <a:ea typeface="DengXian" panose="02010600030101010101" pitchFamily="2" charset="-122"/>
              </a:rPr>
              <a:t>Anawalt</a:t>
            </a:r>
            <a:r>
              <a:rPr lang="en-GB" sz="750" dirty="0">
                <a:solidFill>
                  <a:srgbClr val="C7C2BA"/>
                </a:solidFill>
                <a:ea typeface="DengXian" panose="02010600030101010101" pitchFamily="2" charset="-122"/>
              </a:rPr>
              <a:t> B, Boyce A, et al., editors. </a:t>
            </a:r>
            <a:r>
              <a:rPr lang="en-GB" sz="750" dirty="0" err="1">
                <a:solidFill>
                  <a:srgbClr val="C7C2BA"/>
                </a:solidFill>
                <a:ea typeface="DengXian" panose="02010600030101010101" pitchFamily="2" charset="-122"/>
              </a:rPr>
              <a:t>Endotext</a:t>
            </a:r>
            <a:r>
              <a:rPr lang="en-GB" sz="750" dirty="0">
                <a:solidFill>
                  <a:srgbClr val="C7C2BA"/>
                </a:solidFill>
                <a:ea typeface="DengXian" panose="02010600030101010101" pitchFamily="2" charset="-122"/>
              </a:rPr>
              <a:t> [Internet]. South Dartmouth (MA): MDText.com, Inc.; 2000</a:t>
            </a:r>
          </a:p>
        </p:txBody>
      </p:sp>
    </p:spTree>
    <p:extLst>
      <p:ext uri="{BB962C8B-B14F-4D97-AF65-F5344CB8AC3E}">
        <p14:creationId xmlns:p14="http://schemas.microsoft.com/office/powerpoint/2010/main" val="8150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94444E-6 -2.71605E-6 L 0.03507 0.00031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3827E-7 L -4.72222E-6 0.26728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25834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0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" grpId="0" animBg="1"/>
      <p:bldP spid="74" grpId="0" animBg="1"/>
      <p:bldGraphic spid="40" grpId="0">
        <p:bldAsOne/>
      </p:bldGraphic>
      <p:bldP spid="20" grpId="0"/>
      <p:bldP spid="124" grpId="0"/>
      <p:bldP spid="125" grpId="0" animBg="1"/>
      <p:bldP spid="127" grpId="0"/>
      <p:bldP spid="128" grpId="0" animBg="1"/>
      <p:bldP spid="129" grpId="0"/>
      <p:bldP spid="130" grpId="0" animBg="1"/>
      <p:bldP spid="27" grpId="0" animBg="1"/>
      <p:bldP spid="29" grpId="0"/>
      <p:bldP spid="33" grpId="0"/>
      <p:bldP spid="7" grpId="0"/>
      <p:bldP spid="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6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fld id="{57E4004F-4CC6-40C9-B0B5-510548401FB5}" type="slidenum">
              <a:rPr kumimoji="0" lang="nl-NL" sz="450" b="0" i="0" u="none" strike="noStrike" kern="1200" cap="none" spc="0" normalizeH="0" baseline="0" noProof="0">
                <a:ln>
                  <a:noFill/>
                </a:ln>
                <a:solidFill>
                  <a:srgbClr val="82786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560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nl-NL" sz="450" b="0" i="0" u="none" strike="noStrike" kern="1200" cap="none" spc="0" normalizeH="0" baseline="0" noProof="0">
              <a:ln>
                <a:noFill/>
              </a:ln>
              <a:solidFill>
                <a:srgbClr val="82786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7168" y="1164431"/>
            <a:ext cx="5442499" cy="3492560"/>
          </a:xfrm>
        </p:spPr>
        <p:txBody>
          <a:bodyPr/>
          <a:lstStyle/>
          <a:p>
            <a:pPr lvl="0"/>
            <a:r>
              <a:rPr lang="nl-NL" sz="1350" b="1" dirty="0">
                <a:solidFill>
                  <a:srgbClr val="001965"/>
                </a:solidFill>
              </a:rPr>
              <a:t>Welke </a:t>
            </a:r>
            <a:r>
              <a:rPr lang="nl-NL" sz="1350" b="1">
                <a:solidFill>
                  <a:srgbClr val="001965"/>
                </a:solidFill>
              </a:rPr>
              <a:t>stellingen zijn </a:t>
            </a:r>
            <a:r>
              <a:rPr lang="nl-NL" sz="1350" b="1" dirty="0">
                <a:solidFill>
                  <a:srgbClr val="001965"/>
                </a:solidFill>
              </a:rPr>
              <a:t>juist rondom de huidige vergoedingscriteria voor </a:t>
            </a:r>
            <a:r>
              <a:rPr lang="nl-NL" sz="1350" b="1" dirty="0" err="1">
                <a:solidFill>
                  <a:srgbClr val="001965"/>
                </a:solidFill>
              </a:rPr>
              <a:t>incretines</a:t>
            </a:r>
            <a:r>
              <a:rPr lang="nl-NL" sz="1350" b="1" dirty="0">
                <a:solidFill>
                  <a:srgbClr val="001965"/>
                </a:solidFill>
              </a:rPr>
              <a:t>?</a:t>
            </a:r>
            <a:endParaRPr lang="en-GB" sz="1350" b="1" dirty="0">
              <a:solidFill>
                <a:srgbClr val="001965"/>
              </a:solidFill>
            </a:endParaRPr>
          </a:p>
          <a:p>
            <a:pPr lvl="0"/>
            <a:r>
              <a:rPr lang="nl-NL" dirty="0">
                <a:solidFill>
                  <a:srgbClr val="001965"/>
                </a:solidFill>
              </a:rPr>
              <a:t>A. GLP-1 therapie wordt vergoed bij een BMI ≥ 30 kg/m</a:t>
            </a:r>
            <a:r>
              <a:rPr lang="nl-NL" baseline="30000" dirty="0">
                <a:solidFill>
                  <a:srgbClr val="001965"/>
                </a:solidFill>
              </a:rPr>
              <a:t>2</a:t>
            </a:r>
            <a:r>
              <a:rPr lang="nl-NL" dirty="0">
                <a:solidFill>
                  <a:srgbClr val="001965"/>
                </a:solidFill>
              </a:rPr>
              <a:t> bij onvoldoende </a:t>
            </a:r>
            <a:r>
              <a:rPr lang="nl-NL" dirty="0" err="1">
                <a:solidFill>
                  <a:srgbClr val="001965"/>
                </a:solidFill>
              </a:rPr>
              <a:t>glykemische</a:t>
            </a:r>
            <a:r>
              <a:rPr lang="nl-NL" dirty="0">
                <a:solidFill>
                  <a:srgbClr val="001965"/>
                </a:solidFill>
              </a:rPr>
              <a:t> controle met metformine en SU in maximaal verdraagbare dosering</a:t>
            </a:r>
            <a:endParaRPr lang="en-GB" dirty="0">
              <a:solidFill>
                <a:srgbClr val="001965"/>
              </a:solidFill>
            </a:endParaRPr>
          </a:p>
          <a:p>
            <a:pPr lvl="0"/>
            <a:r>
              <a:rPr lang="nl-NL" dirty="0">
                <a:solidFill>
                  <a:srgbClr val="001965"/>
                </a:solidFill>
              </a:rPr>
              <a:t>B.	DPP-4 remmers worden vergoed bij insuline in combinatie met metformine en SU in de hoogst verdraagbare dosering</a:t>
            </a:r>
          </a:p>
          <a:p>
            <a:pPr lvl="0"/>
            <a:r>
              <a:rPr lang="nl-NL" dirty="0">
                <a:solidFill>
                  <a:srgbClr val="001965"/>
                </a:solidFill>
              </a:rPr>
              <a:t>C. GLP-1 therapie wordt vergoed bij een BMI ≥ 30 kg/m</a:t>
            </a:r>
            <a:r>
              <a:rPr lang="nl-NL" baseline="30000" dirty="0">
                <a:solidFill>
                  <a:srgbClr val="001965"/>
                </a:solidFill>
              </a:rPr>
              <a:t>2</a:t>
            </a:r>
            <a:r>
              <a:rPr lang="nl-NL" dirty="0">
                <a:solidFill>
                  <a:srgbClr val="001965"/>
                </a:solidFill>
              </a:rPr>
              <a:t> bij onvoldoende </a:t>
            </a:r>
            <a:r>
              <a:rPr lang="nl-NL" dirty="0" err="1">
                <a:solidFill>
                  <a:srgbClr val="001965"/>
                </a:solidFill>
              </a:rPr>
              <a:t>glykemische</a:t>
            </a:r>
            <a:r>
              <a:rPr lang="nl-NL" dirty="0">
                <a:solidFill>
                  <a:srgbClr val="001965"/>
                </a:solidFill>
              </a:rPr>
              <a:t> controle na ≥ 3 maanden basale insuline in combinatie met metformine (al dan niet met een SU derivaat) in een maximaal verdraagbare dosering</a:t>
            </a:r>
          </a:p>
          <a:p>
            <a:pPr lvl="0"/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1965"/>
                </a:solidFill>
              </a:rPr>
              <a:t> Stelling A en B zijn juist</a:t>
            </a:r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1965"/>
                </a:solidFill>
              </a:rPr>
              <a:t> </a:t>
            </a:r>
            <a:r>
              <a:rPr lang="nl-NL" dirty="0">
                <a:solidFill>
                  <a:srgbClr val="001965"/>
                </a:solidFill>
              </a:rPr>
              <a:t>Stelling A en C zijn juist</a:t>
            </a:r>
            <a:endParaRPr lang="en-GB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001965"/>
                </a:solidFill>
              </a:rPr>
              <a:t>	Stelling B en C zijn juist</a:t>
            </a:r>
            <a:endParaRPr lang="en-GB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t="185" r="7057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1684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36AB-D314-44DF-829A-85208A6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8" y="515941"/>
            <a:ext cx="5172588" cy="648491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POLL</a:t>
            </a:r>
            <a:br>
              <a:rPr lang="en-US" dirty="0"/>
            </a:br>
            <a:endParaRPr lang="en-US" sz="1650" b="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2151F-4B75-4A12-A499-12CCDF2E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56007">
              <a:spcAft>
                <a:spcPts val="450"/>
              </a:spcAft>
              <a:defRPr/>
            </a:pPr>
            <a:fld id="{57E4004F-4CC6-40C9-B0B5-510548401FB5}" type="slidenum">
              <a:rPr lang="nl-NL" sz="450">
                <a:solidFill>
                  <a:srgbClr val="82786F"/>
                </a:solidFill>
                <a:latin typeface="Verdana"/>
              </a:rPr>
              <a:pPr defTabSz="656007">
                <a:spcAft>
                  <a:spcPts val="450"/>
                </a:spcAft>
                <a:defRPr/>
              </a:pPr>
              <a:t>6</a:t>
            </a:fld>
            <a:endParaRPr lang="nl-NL" sz="450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14" name="Vertical Text Placeholder 13">
            <a:extLst>
              <a:ext uri="{FF2B5EF4-FFF2-40B4-BE49-F238E27FC236}">
                <a16:creationId xmlns:a16="http://schemas.microsoft.com/office/drawing/2014/main" id="{3EEA9AC0-82BA-40BC-83DE-6E099645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079" y="1354535"/>
            <a:ext cx="5442499" cy="2914290"/>
          </a:xfrm>
        </p:spPr>
        <p:txBody>
          <a:bodyPr/>
          <a:lstStyle/>
          <a:p>
            <a:r>
              <a:rPr lang="nl-NL" sz="1600" b="1" dirty="0">
                <a:solidFill>
                  <a:srgbClr val="001965"/>
                </a:solidFill>
              </a:rPr>
              <a:t>Waarom is het van belang een te hoog HbA</a:t>
            </a:r>
            <a:r>
              <a:rPr lang="nl-NL" sz="1600" b="1" baseline="-25000" dirty="0">
                <a:solidFill>
                  <a:srgbClr val="001965"/>
                </a:solidFill>
              </a:rPr>
              <a:t>1c</a:t>
            </a:r>
            <a:r>
              <a:rPr lang="nl-NL" sz="1600" b="1" dirty="0">
                <a:solidFill>
                  <a:srgbClr val="001965"/>
                </a:solidFill>
              </a:rPr>
              <a:t> bij diabetes type 2 te verlagen?</a:t>
            </a:r>
          </a:p>
          <a:p>
            <a:endParaRPr lang="nl-NL" sz="1350" dirty="0">
              <a:solidFill>
                <a:srgbClr val="001965"/>
              </a:solidFill>
            </a:endParaRPr>
          </a:p>
          <a:p>
            <a:endParaRPr lang="nl-NL" sz="1350" dirty="0">
              <a:solidFill>
                <a:srgbClr val="001965"/>
              </a:solidFill>
            </a:endParaRP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Door 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</a:t>
            </a:r>
            <a:r>
              <a:rPr lang="nl-NL" sz="1400" dirty="0">
                <a:solidFill>
                  <a:srgbClr val="001965"/>
                </a:solidFill>
              </a:rPr>
              <a:t> is diabetes type 2 te genezen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</a:t>
            </a:r>
            <a:r>
              <a:rPr lang="nl-NL" sz="1400" dirty="0">
                <a:solidFill>
                  <a:srgbClr val="001965"/>
                </a:solidFill>
              </a:rPr>
              <a:t> is geassocieerd met risicoreductie op diverse vasculaire eindpunten en sterfte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rgbClr val="001965"/>
                </a:solidFill>
              </a:rPr>
              <a:t>Het verlagen van het HbA</a:t>
            </a:r>
            <a:r>
              <a:rPr lang="nl-NL" sz="1400" baseline="-25000" dirty="0">
                <a:solidFill>
                  <a:srgbClr val="001965"/>
                </a:solidFill>
              </a:rPr>
              <a:t>1c  </a:t>
            </a:r>
            <a:r>
              <a:rPr lang="nl-NL" sz="1400" dirty="0">
                <a:solidFill>
                  <a:srgbClr val="001965"/>
                </a:solidFill>
              </a:rPr>
              <a:t>is niet van belang </a:t>
            </a:r>
            <a:endParaRPr lang="en-GB" sz="1400" dirty="0">
              <a:solidFill>
                <a:srgbClr val="001965"/>
              </a:solidFill>
            </a:endParaRP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673047-D02E-4A5B-8D04-7F1803739291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1"/>
            </p:custDataLst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85" r="8983" b="-185"/>
          <a:stretch/>
        </p:blipFill>
        <p:spPr>
          <a:xfrm>
            <a:off x="6029325" y="0"/>
            <a:ext cx="3114675" cy="5153025"/>
          </a:xfrm>
        </p:spPr>
      </p:pic>
    </p:spTree>
    <p:extLst>
      <p:ext uri="{BB962C8B-B14F-4D97-AF65-F5344CB8AC3E}">
        <p14:creationId xmlns:p14="http://schemas.microsoft.com/office/powerpoint/2010/main" val="23512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66DDD6E6-6F15-46F7-8528-03994AC853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46" y="1009"/>
            <a:ext cx="4282192" cy="5150513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07F13AB-4104-4371-BB51-65A8A7EDC55A}"/>
              </a:ext>
            </a:extLst>
          </p:cNvPr>
          <p:cNvSpPr/>
          <p:nvPr/>
        </p:nvSpPr>
        <p:spPr>
          <a:xfrm>
            <a:off x="4011687" y="1009"/>
            <a:ext cx="849459" cy="51505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D49DCD-982B-4858-8193-4987F7CE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3688089" cy="648491"/>
          </a:xfrm>
        </p:spPr>
        <p:txBody>
          <a:bodyPr/>
          <a:lstStyle/>
          <a:p>
            <a:r>
              <a:rPr lang="nl-NL" sz="2000" dirty="0"/>
              <a:t>Het doel</a:t>
            </a:r>
            <a:br>
              <a:rPr lang="nl-NL" sz="2000" dirty="0"/>
            </a:br>
            <a:r>
              <a:rPr lang="nl-NL" sz="2000" dirty="0"/>
              <a:t>van behandeling</a:t>
            </a:r>
            <a:br>
              <a:rPr lang="nl-NL" sz="2000" dirty="0"/>
            </a:br>
            <a:r>
              <a:rPr lang="nl-NL" sz="2000" dirty="0"/>
              <a:t>bij diabetes type 2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26F215-74F1-4691-906E-15C02EDD0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dirty="0"/>
              <a:t>Doel van de behandeling </a:t>
            </a:r>
          </a:p>
          <a:p>
            <a:r>
              <a:rPr lang="nl-NL" dirty="0"/>
              <a:t>Het voorkómen en behandelen van klachten</a:t>
            </a:r>
            <a:br>
              <a:rPr lang="nl-NL" dirty="0"/>
            </a:br>
            <a:r>
              <a:rPr lang="nl-NL" dirty="0"/>
              <a:t>en complicaties zoals (toename van) hart- </a:t>
            </a:r>
            <a:br>
              <a:rPr lang="nl-NL" dirty="0"/>
            </a:br>
            <a:r>
              <a:rPr lang="nl-NL" dirty="0"/>
              <a:t>en vaatziekte, chronische </a:t>
            </a:r>
            <a:r>
              <a:rPr lang="nl-NL" dirty="0" err="1"/>
              <a:t>nierschade</a:t>
            </a:r>
            <a:r>
              <a:rPr lang="nl-NL" dirty="0"/>
              <a:t>, </a:t>
            </a:r>
            <a:r>
              <a:rPr lang="nl-NL" dirty="0" err="1"/>
              <a:t>retino</a:t>
            </a:r>
            <a:r>
              <a:rPr lang="nl-NL" dirty="0"/>
              <a:t>-</a:t>
            </a:r>
            <a:br>
              <a:rPr lang="nl-NL" dirty="0"/>
            </a:br>
            <a:r>
              <a:rPr lang="nl-NL" dirty="0"/>
              <a:t>en neuropathie.</a:t>
            </a:r>
          </a:p>
          <a:p>
            <a:pPr lvl="3"/>
            <a:br>
              <a:rPr lang="nl-NL" dirty="0"/>
            </a:br>
            <a:r>
              <a:rPr lang="nl-NL" dirty="0"/>
              <a:t>De behandeling richt zich op:</a:t>
            </a:r>
          </a:p>
          <a:p>
            <a:pPr marL="361950" lvl="1" indent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nl-NL" dirty="0"/>
              <a:t>Regulering van de bloedglucosewaarden.</a:t>
            </a:r>
          </a:p>
          <a:p>
            <a:pPr marL="361950" lvl="1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nl-NL" dirty="0"/>
              <a:t>Periodieke controle van nieren,</a:t>
            </a:r>
            <a:br>
              <a:rPr lang="nl-NL" dirty="0"/>
            </a:br>
            <a:r>
              <a:rPr lang="nl-NL" dirty="0"/>
              <a:t>ogen en voeten.</a:t>
            </a:r>
          </a:p>
          <a:p>
            <a:pPr marL="361950" lvl="1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nl-NL" dirty="0"/>
              <a:t>Maatregelen om de cardiovasculaire risicofactoren te beïnvloeden. </a:t>
            </a:r>
          </a:p>
          <a:p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B04150-5ED0-45C4-81E8-02E715E38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021" y="2943120"/>
            <a:ext cx="227304" cy="2273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F1267A9-E51C-4EFF-803D-38AB14858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021" y="3300600"/>
            <a:ext cx="227304" cy="2525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6A0D5D-C3FD-4D48-A9FA-93C72B66F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044" y="3815440"/>
            <a:ext cx="223281" cy="223281"/>
          </a:xfrm>
          <a:prstGeom prst="rect">
            <a:avLst/>
          </a:prstGeom>
        </p:spPr>
      </p:pic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1AA16B6D-7BE1-4091-A9BC-4828648F74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2" name="Tijdelijke aanduiding voor tekst 13">
            <a:extLst>
              <a:ext uri="{FF2B5EF4-FFF2-40B4-BE49-F238E27FC236}">
                <a16:creationId xmlns:a16="http://schemas.microsoft.com/office/drawing/2014/main" id="{9CE25E17-308B-4E31-8C44-B8CA9810F7AF}"/>
              </a:ext>
            </a:extLst>
          </p:cNvPr>
          <p:cNvSpPr txBox="1">
            <a:spLocks/>
          </p:cNvSpPr>
          <p:nvPr/>
        </p:nvSpPr>
        <p:spPr bwMode="auto">
          <a:xfrm>
            <a:off x="-465666" y="4419523"/>
            <a:ext cx="5960533" cy="1147985"/>
          </a:xfrm>
          <a:prstGeom prst="rect">
            <a:avLst/>
          </a:prstGeom>
          <a:noFill/>
          <a:ln>
            <a:noFill/>
          </a:ln>
        </p:spPr>
        <p:txBody>
          <a:bodyPr vert="horz" wrap="square" lIns="593573" tIns="323769" rIns="593573" bIns="32376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50" dirty="0">
                <a:solidFill>
                  <a:srgbClr val="AEA79F"/>
                </a:solidFill>
              </a:rPr>
              <a:t>NHG-</a:t>
            </a:r>
            <a:r>
              <a:rPr lang="en-US" sz="750" dirty="0" err="1">
                <a:solidFill>
                  <a:srgbClr val="AEA79F"/>
                </a:solidFill>
              </a:rPr>
              <a:t>werkgroep</a:t>
            </a:r>
            <a:r>
              <a:rPr lang="en-US" sz="750" dirty="0">
                <a:solidFill>
                  <a:srgbClr val="AEA79F"/>
                </a:solidFill>
              </a:rPr>
              <a:t> Diabetes mellitus type 2. NHG-</a:t>
            </a:r>
            <a:r>
              <a:rPr lang="en-US" sz="750" dirty="0" err="1">
                <a:solidFill>
                  <a:srgbClr val="AEA79F"/>
                </a:solidFill>
              </a:rPr>
              <a:t>Standaard</a:t>
            </a:r>
            <a:r>
              <a:rPr lang="en-US" sz="750" dirty="0">
                <a:solidFill>
                  <a:srgbClr val="AEA79F"/>
                </a:solidFill>
              </a:rPr>
              <a:t> Diabetes mellitus type 2, </a:t>
            </a:r>
            <a:r>
              <a:rPr lang="en-US" sz="750" dirty="0">
                <a:solidFill>
                  <a:srgbClr val="AEA79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lang="en-US" sz="750" dirty="0">
                <a:solidFill>
                  <a:srgbClr val="AEA79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53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5CF73-E761-43E5-BFD7-711951EA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8491"/>
          </a:xfrm>
        </p:spPr>
        <p:txBody>
          <a:bodyPr/>
          <a:lstStyle/>
          <a:p>
            <a:r>
              <a:rPr lang="en-GB" sz="2000" dirty="0"/>
              <a:t>Het </a:t>
            </a:r>
            <a:r>
              <a:rPr lang="en-GB" sz="2000" dirty="0" err="1"/>
              <a:t>belang</a:t>
            </a:r>
            <a:r>
              <a:rPr lang="en-GB" sz="2000" dirty="0"/>
              <a:t> van</a:t>
            </a:r>
            <a:br>
              <a:rPr lang="en-GB" sz="2000" dirty="0"/>
            </a:br>
            <a:r>
              <a:rPr lang="en-GB" sz="2000" dirty="0" err="1"/>
              <a:t>glucoseregulatie</a:t>
            </a:r>
            <a:endParaRPr lang="nl-NL" sz="2000" dirty="0"/>
          </a:p>
        </p:txBody>
      </p:sp>
      <p:graphicFrame>
        <p:nvGraphicFramePr>
          <p:cNvPr id="40" name="Tijdelijke aanduiding voor grafiek 11">
            <a:extLst>
              <a:ext uri="{FF2B5EF4-FFF2-40B4-BE49-F238E27FC236}">
                <a16:creationId xmlns:a16="http://schemas.microsoft.com/office/drawing/2014/main" id="{110118BB-9A22-4016-B23A-5F6C841CF3B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316963177"/>
              </p:ext>
            </p:extLst>
          </p:nvPr>
        </p:nvGraphicFramePr>
        <p:xfrm>
          <a:off x="583686" y="1055838"/>
          <a:ext cx="7973239" cy="319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0" name="GRID" hidden="1">
            <a:extLst>
              <a:ext uri="{FF2B5EF4-FFF2-40B4-BE49-F238E27FC236}">
                <a16:creationId xmlns:a16="http://schemas.microsoft.com/office/drawing/2014/main" id="{7A6FDD42-02A1-4905-BA6D-F6EC87C90B4C}"/>
              </a:ext>
            </a:extLst>
          </p:cNvPr>
          <p:cNvGrpSpPr/>
          <p:nvPr/>
        </p:nvGrpSpPr>
        <p:grpSpPr>
          <a:xfrm>
            <a:off x="4" y="-2132"/>
            <a:ext cx="9150113" cy="5145632"/>
            <a:chOff x="0" y="-2842"/>
            <a:chExt cx="12204917" cy="6860842"/>
          </a:xfrm>
        </p:grpSpPr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4B0C05B6-C3FA-430B-8891-C2E16A679E10}"/>
                </a:ext>
              </a:extLst>
            </p:cNvPr>
            <p:cNvSpPr/>
            <p:nvPr/>
          </p:nvSpPr>
          <p:spPr>
            <a:xfrm>
              <a:off x="0" y="5542974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8CB9FD1E-F8B4-4566-992E-3ED66B5AD66E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1948A514-9B87-446A-9306-E797E44341D2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35CE8BD7-52ED-4666-A82E-580880E66554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83059115-1D28-4C59-8F1F-B4CE5577B6CA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A1E081BE-64A5-4D49-BD16-83281989EA0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D4BBAA24-93F6-47FB-B115-4C79E974327E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A372BFFA-6134-42E5-A482-C5BF46D5AD30}"/>
              </a:ext>
            </a:extLst>
          </p:cNvPr>
          <p:cNvSpPr txBox="1">
            <a:spLocks/>
          </p:cNvSpPr>
          <p:nvPr/>
        </p:nvSpPr>
        <p:spPr bwMode="auto">
          <a:xfrm>
            <a:off x="-444522" y="4176796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686" tIns="323830" rIns="593686" bIns="32383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dirty="0"/>
              <a:t>*p&lt;0.0001</a:t>
            </a:r>
          </a:p>
          <a:p>
            <a:br>
              <a:rPr lang="it-IT" dirty="0"/>
            </a:br>
            <a:r>
              <a:rPr lang="it-IT" sz="750" dirty="0">
                <a:solidFill>
                  <a:srgbClr val="AEA79F"/>
                </a:solidFill>
              </a:rPr>
              <a:t>Stratton et al. BMJ 2000;321:405–12</a:t>
            </a:r>
          </a:p>
        </p:txBody>
      </p:sp>
    </p:spTree>
    <p:extLst>
      <p:ext uri="{BB962C8B-B14F-4D97-AF65-F5344CB8AC3E}">
        <p14:creationId xmlns:p14="http://schemas.microsoft.com/office/powerpoint/2010/main" val="2027851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B88-999F-43D8-943D-40138EBB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8" y="230909"/>
            <a:ext cx="7969847" cy="646112"/>
          </a:xfrm>
        </p:spPr>
        <p:txBody>
          <a:bodyPr/>
          <a:lstStyle/>
          <a:p>
            <a:r>
              <a:rPr lang="nl-NL" sz="2000" dirty="0"/>
              <a:t>Streefwaarden HbA</a:t>
            </a:r>
            <a:r>
              <a:rPr lang="nl-NL" sz="2000" baseline="-25000" dirty="0"/>
              <a:t>1c </a:t>
            </a:r>
            <a:r>
              <a:rPr lang="nl-NL" sz="2000" dirty="0"/>
              <a:t>- NHG 2018</a:t>
            </a:r>
          </a:p>
        </p:txBody>
      </p:sp>
      <p:grpSp>
        <p:nvGrpSpPr>
          <p:cNvPr id="6" name="GRID" hidden="1">
            <a:extLst>
              <a:ext uri="{FF2B5EF4-FFF2-40B4-BE49-F238E27FC236}">
                <a16:creationId xmlns:a16="http://schemas.microsoft.com/office/drawing/2014/main" id="{2548CA92-291A-40AC-B80E-A854CC0AC4F1}"/>
              </a:ext>
            </a:extLst>
          </p:cNvPr>
          <p:cNvGrpSpPr/>
          <p:nvPr/>
        </p:nvGrpSpPr>
        <p:grpSpPr>
          <a:xfrm>
            <a:off x="4" y="-2132"/>
            <a:ext cx="9150113" cy="5145632"/>
            <a:chOff x="0" y="-2842"/>
            <a:chExt cx="12204917" cy="686084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77500-E1C2-4D0C-A7A5-CF23C64D6630}"/>
                </a:ext>
              </a:extLst>
            </p:cNvPr>
            <p:cNvSpPr/>
            <p:nvPr userDrawn="1"/>
          </p:nvSpPr>
          <p:spPr>
            <a:xfrm>
              <a:off x="0" y="0"/>
              <a:ext cx="12196763" cy="687921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0169A334-F6FB-4ABA-855A-2D93B52907DF}"/>
                </a:ext>
              </a:extLst>
            </p:cNvPr>
            <p:cNvSpPr/>
            <p:nvPr userDrawn="1"/>
          </p:nvSpPr>
          <p:spPr>
            <a:xfrm>
              <a:off x="0" y="1549403"/>
              <a:ext cx="12196763" cy="256644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DDE8306-6039-45BA-BC4A-EB4589C295F0}"/>
                </a:ext>
              </a:extLst>
            </p:cNvPr>
            <p:cNvSpPr/>
            <p:nvPr userDrawn="1"/>
          </p:nvSpPr>
          <p:spPr>
            <a:xfrm>
              <a:off x="0" y="5691767"/>
              <a:ext cx="12196763" cy="10106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44451AFD-EB4C-4567-83FF-DBA3906E51F8}"/>
                </a:ext>
              </a:extLst>
            </p:cNvPr>
            <p:cNvSpPr/>
            <p:nvPr userDrawn="1"/>
          </p:nvSpPr>
          <p:spPr>
            <a:xfrm>
              <a:off x="0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73F964A-E84A-4BA7-BDD0-7734F07D38F1}"/>
                </a:ext>
              </a:extLst>
            </p:cNvPr>
            <p:cNvSpPr/>
            <p:nvPr userDrawn="1"/>
          </p:nvSpPr>
          <p:spPr>
            <a:xfrm>
              <a:off x="11417771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8574F0-B727-4C2B-92CD-8DC23195942F}"/>
                </a:ext>
              </a:extLst>
            </p:cNvPr>
            <p:cNvSpPr/>
            <p:nvPr userDrawn="1"/>
          </p:nvSpPr>
          <p:spPr>
            <a:xfrm>
              <a:off x="0" y="6528391"/>
              <a:ext cx="12196763" cy="329609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25DEA71-3D25-4E2E-91D0-932718CD281D}"/>
                </a:ext>
              </a:extLst>
            </p:cNvPr>
            <p:cNvSpPr/>
            <p:nvPr userDrawn="1"/>
          </p:nvSpPr>
          <p:spPr>
            <a:xfrm>
              <a:off x="11789888" y="-2842"/>
              <a:ext cx="41502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590B68-CB26-43CD-8902-1CB1B30470E3}"/>
                </a:ext>
              </a:extLst>
            </p:cNvPr>
            <p:cNvSpPr/>
            <p:nvPr/>
          </p:nvSpPr>
          <p:spPr>
            <a:xfrm>
              <a:off x="6701847" y="-2842"/>
              <a:ext cx="783069" cy="686084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C983AEA-F2F5-42FB-B6D9-A95B864E0359}"/>
              </a:ext>
            </a:extLst>
          </p:cNvPr>
          <p:cNvCxnSpPr/>
          <p:nvPr/>
        </p:nvCxnSpPr>
        <p:spPr>
          <a:xfrm>
            <a:off x="588959" y="1375090"/>
            <a:ext cx="7955936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D35ED81-528A-494B-9FA8-845741DE05C0}"/>
              </a:ext>
            </a:extLst>
          </p:cNvPr>
          <p:cNvSpPr txBox="1"/>
          <p:nvPr/>
        </p:nvSpPr>
        <p:spPr>
          <a:xfrm>
            <a:off x="373092" y="1065109"/>
            <a:ext cx="1462899" cy="201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1050" b="1" dirty="0" err="1">
                <a:solidFill>
                  <a:schemeClr val="accent1"/>
                </a:solidFill>
              </a:rPr>
              <a:t>Patient</a:t>
            </a:r>
            <a:endParaRPr lang="nl-NL" sz="1050" b="1" dirty="0">
              <a:solidFill>
                <a:schemeClr val="accent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DCED66A-4F23-4ED4-962B-BC55BD8ABCCE}"/>
              </a:ext>
            </a:extLst>
          </p:cNvPr>
          <p:cNvSpPr txBox="1"/>
          <p:nvPr/>
        </p:nvSpPr>
        <p:spPr>
          <a:xfrm>
            <a:off x="7059656" y="1075068"/>
            <a:ext cx="1462899" cy="201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050" b="1" dirty="0">
                <a:solidFill>
                  <a:schemeClr val="accent1"/>
                </a:solidFill>
              </a:rPr>
              <a:t>Streefwaarde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1E76B62-8506-4B3E-B590-9EB25AA72887}"/>
              </a:ext>
            </a:extLst>
          </p:cNvPr>
          <p:cNvSpPr/>
          <p:nvPr/>
        </p:nvSpPr>
        <p:spPr>
          <a:xfrm>
            <a:off x="752212" y="1457852"/>
            <a:ext cx="6162144" cy="60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accent1"/>
                </a:solidFill>
              </a:rPr>
              <a:t>Leeftijd &lt;70 jaar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accent1"/>
                </a:solidFill>
              </a:rPr>
              <a:t>Leeftijd ≥70 jaar</a:t>
            </a:r>
          </a:p>
          <a:p>
            <a:pPr marL="357188" indent="-176213">
              <a:spcAft>
                <a:spcPts val="300"/>
              </a:spcAft>
              <a:buClr>
                <a:schemeClr val="accent2"/>
              </a:buClr>
              <a:buFont typeface="Verdana" panose="020B0604030504040204" pitchFamily="34" charset="0"/>
              <a:buChar char="–"/>
            </a:pPr>
            <a:r>
              <a:rPr lang="nl-NL" sz="1000" dirty="0">
                <a:solidFill>
                  <a:schemeClr val="accent1"/>
                </a:solidFill>
              </a:rPr>
              <a:t>Enkel leefstijladvisering of metformine monotherapie (onafhankelijk van ziekteduur)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AAEF1CC2-A9B2-44AC-8A74-84BE64FDD672}"/>
              </a:ext>
            </a:extLst>
          </p:cNvPr>
          <p:cNvCxnSpPr/>
          <p:nvPr/>
        </p:nvCxnSpPr>
        <p:spPr>
          <a:xfrm>
            <a:off x="590067" y="2149410"/>
            <a:ext cx="7955936" cy="0"/>
          </a:xfrm>
          <a:prstGeom prst="line">
            <a:avLst/>
          </a:prstGeom>
          <a:ln w="3175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394B80F6-D3AE-4E61-A935-4C3C0AF6EF84}"/>
              </a:ext>
            </a:extLst>
          </p:cNvPr>
          <p:cNvCxnSpPr/>
          <p:nvPr/>
        </p:nvCxnSpPr>
        <p:spPr>
          <a:xfrm>
            <a:off x="590067" y="2748066"/>
            <a:ext cx="7955936" cy="0"/>
          </a:xfrm>
          <a:prstGeom prst="line">
            <a:avLst/>
          </a:prstGeom>
          <a:ln w="3175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A43FB741-F3E0-45F7-97D8-7E889A7721C3}"/>
              </a:ext>
            </a:extLst>
          </p:cNvPr>
          <p:cNvCxnSpPr/>
          <p:nvPr/>
        </p:nvCxnSpPr>
        <p:spPr>
          <a:xfrm>
            <a:off x="590067" y="3346721"/>
            <a:ext cx="7955936" cy="0"/>
          </a:xfrm>
          <a:prstGeom prst="line">
            <a:avLst/>
          </a:prstGeom>
          <a:ln w="3175" cap="rnd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hoek 34">
            <a:extLst>
              <a:ext uri="{FF2B5EF4-FFF2-40B4-BE49-F238E27FC236}">
                <a16:creationId xmlns:a16="http://schemas.microsoft.com/office/drawing/2014/main" id="{6501D3AF-197C-436F-86F2-CFDA6FA247DF}"/>
              </a:ext>
            </a:extLst>
          </p:cNvPr>
          <p:cNvSpPr/>
          <p:nvPr/>
        </p:nvSpPr>
        <p:spPr>
          <a:xfrm>
            <a:off x="752212" y="2239792"/>
            <a:ext cx="6162144" cy="41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accent1"/>
                </a:solidFill>
              </a:rPr>
              <a:t>Leeftijd ≥70 jaar </a:t>
            </a:r>
          </a:p>
          <a:p>
            <a:pPr marL="357188" lvl="0" indent="-176213">
              <a:spcAft>
                <a:spcPts val="300"/>
              </a:spcAft>
              <a:buClr>
                <a:srgbClr val="009FDA"/>
              </a:buClr>
              <a:buFont typeface="Verdana" panose="020B0604030504040204" pitchFamily="34" charset="0"/>
              <a:buChar char="–"/>
            </a:pPr>
            <a:r>
              <a:rPr lang="nl-NL" sz="1000" dirty="0">
                <a:solidFill>
                  <a:srgbClr val="001965"/>
                </a:solidFill>
              </a:rPr>
              <a:t>Met ziekteduur &lt;10 jaar, vanaf behandelstap 2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2EC7D0B-ED98-47BE-AFE9-2CD494A04C65}"/>
              </a:ext>
            </a:extLst>
          </p:cNvPr>
          <p:cNvSpPr/>
          <p:nvPr/>
        </p:nvSpPr>
        <p:spPr>
          <a:xfrm>
            <a:off x="752212" y="2838448"/>
            <a:ext cx="6162144" cy="41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accent1"/>
                </a:solidFill>
              </a:rPr>
              <a:t>Leeftijd ≥70 jaar </a:t>
            </a:r>
          </a:p>
          <a:p>
            <a:pPr marL="357188" lvl="0" indent="-176213">
              <a:spcAft>
                <a:spcPts val="300"/>
              </a:spcAft>
              <a:buClr>
                <a:srgbClr val="009FDA"/>
              </a:buClr>
              <a:buFont typeface="Verdana" panose="020B0604030504040204" pitchFamily="34" charset="0"/>
              <a:buChar char="–"/>
            </a:pPr>
            <a:r>
              <a:rPr lang="nl-NL" sz="1000" dirty="0">
                <a:solidFill>
                  <a:srgbClr val="001965"/>
                </a:solidFill>
              </a:rPr>
              <a:t>Met ziekteduur ≥10 jaar, vanaf behandelstap 2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C46A8B3-832C-41D3-AC0D-EDEE03F2C2AE}"/>
              </a:ext>
            </a:extLst>
          </p:cNvPr>
          <p:cNvSpPr/>
          <p:nvPr/>
        </p:nvSpPr>
        <p:spPr>
          <a:xfrm>
            <a:off x="752212" y="3437103"/>
            <a:ext cx="6162144" cy="48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nl-NL" sz="900" dirty="0">
                <a:solidFill>
                  <a:srgbClr val="001965"/>
                </a:solidFill>
              </a:rPr>
              <a:t>Kwetsbare ouderen en mensen met een korte levensverwachting (arbitrair: &lt;5 jaar) </a:t>
            </a:r>
          </a:p>
          <a:p>
            <a:pPr marL="360363" lvl="0" indent="-179388" defTabSz="914400">
              <a:buClr>
                <a:srgbClr val="009FDA"/>
              </a:buClr>
              <a:buFont typeface="Verdana" panose="020B0604030504040204" pitchFamily="34" charset="0"/>
              <a:buChar char="–"/>
              <a:defRPr/>
            </a:pPr>
            <a:r>
              <a:rPr lang="nl-NL" sz="900" dirty="0">
                <a:solidFill>
                  <a:srgbClr val="001965"/>
                </a:solidFill>
              </a:rPr>
              <a:t>Behandeldoel is vooral het voorkomen van symptomatische hypo-of hyperglykemie</a:t>
            </a:r>
          </a:p>
          <a:p>
            <a:pPr marL="360363" lvl="0" indent="-179388" defTabSz="914400">
              <a:buClr>
                <a:srgbClr val="009FDA"/>
              </a:buClr>
              <a:buFont typeface="Verdana" panose="020B0604030504040204" pitchFamily="34" charset="0"/>
              <a:buChar char="–"/>
              <a:defRPr/>
            </a:pPr>
            <a:r>
              <a:rPr lang="nl-NL" sz="900" dirty="0">
                <a:solidFill>
                  <a:srgbClr val="001965"/>
                </a:solidFill>
              </a:rPr>
              <a:t>Glucosewaarden van 6-15 </a:t>
            </a:r>
            <a:r>
              <a:rPr lang="nl-NL" sz="900" dirty="0" err="1">
                <a:solidFill>
                  <a:srgbClr val="001965"/>
                </a:solidFill>
              </a:rPr>
              <a:t>mmol</a:t>
            </a:r>
            <a:r>
              <a:rPr lang="nl-NL" sz="900" dirty="0">
                <a:solidFill>
                  <a:srgbClr val="001965"/>
                </a:solidFill>
              </a:rPr>
              <a:t>/l en HbA1c-waarden van 53-69 </a:t>
            </a:r>
            <a:r>
              <a:rPr lang="nl-NL" sz="900" dirty="0" err="1">
                <a:solidFill>
                  <a:srgbClr val="001965"/>
                </a:solidFill>
              </a:rPr>
              <a:t>mmol</a:t>
            </a:r>
            <a:r>
              <a:rPr lang="nl-NL" sz="900" dirty="0">
                <a:solidFill>
                  <a:srgbClr val="001965"/>
                </a:solidFill>
              </a:rPr>
              <a:t>/mol zijn acceptabel</a:t>
            </a:r>
          </a:p>
        </p:txBody>
      </p: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BABD1FC3-0833-4F13-9E93-62082360B113}"/>
              </a:ext>
            </a:extLst>
          </p:cNvPr>
          <p:cNvCxnSpPr>
            <a:cxnSpLocks/>
          </p:cNvCxnSpPr>
          <p:nvPr/>
        </p:nvCxnSpPr>
        <p:spPr>
          <a:xfrm flipV="1">
            <a:off x="6886902" y="1095376"/>
            <a:ext cx="0" cy="2920999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hoek 73">
            <a:extLst>
              <a:ext uri="{FF2B5EF4-FFF2-40B4-BE49-F238E27FC236}">
                <a16:creationId xmlns:a16="http://schemas.microsoft.com/office/drawing/2014/main" id="{114B8CEF-13B0-4D9E-834C-CAE7071709D4}"/>
              </a:ext>
            </a:extLst>
          </p:cNvPr>
          <p:cNvSpPr/>
          <p:nvPr/>
        </p:nvSpPr>
        <p:spPr>
          <a:xfrm>
            <a:off x="6986760" y="1457852"/>
            <a:ext cx="184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l-NL" sz="1000" dirty="0">
                <a:solidFill>
                  <a:schemeClr val="accent1"/>
                </a:solidFill>
              </a:rPr>
              <a:t>≤53 </a:t>
            </a:r>
            <a:r>
              <a:rPr lang="nl-NL" sz="1000" dirty="0" err="1">
                <a:solidFill>
                  <a:schemeClr val="accent1"/>
                </a:solidFill>
              </a:rPr>
              <a:t>mmol</a:t>
            </a:r>
            <a:r>
              <a:rPr lang="nl-NL" sz="1000" dirty="0">
                <a:solidFill>
                  <a:schemeClr val="accent1"/>
                </a:solidFill>
              </a:rPr>
              <a:t>/mol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B7FB2DCE-21C6-4029-994B-AE1B44424B95}"/>
              </a:ext>
            </a:extLst>
          </p:cNvPr>
          <p:cNvSpPr/>
          <p:nvPr/>
        </p:nvSpPr>
        <p:spPr>
          <a:xfrm>
            <a:off x="6986760" y="2239792"/>
            <a:ext cx="184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l-NL" sz="1000" dirty="0">
                <a:solidFill>
                  <a:schemeClr val="accent1"/>
                </a:solidFill>
              </a:rPr>
              <a:t>54–58 </a:t>
            </a:r>
            <a:r>
              <a:rPr lang="nl-NL" sz="1000" dirty="0" err="1">
                <a:solidFill>
                  <a:schemeClr val="accent1"/>
                </a:solidFill>
              </a:rPr>
              <a:t>mmol</a:t>
            </a:r>
            <a:r>
              <a:rPr lang="nl-NL" sz="1000" dirty="0">
                <a:solidFill>
                  <a:schemeClr val="accent1"/>
                </a:solidFill>
              </a:rPr>
              <a:t>/mol</a:t>
            </a: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8329F143-F9E4-4688-9ECC-AC8A6E39D5CC}"/>
              </a:ext>
            </a:extLst>
          </p:cNvPr>
          <p:cNvSpPr/>
          <p:nvPr/>
        </p:nvSpPr>
        <p:spPr>
          <a:xfrm>
            <a:off x="6986760" y="2838448"/>
            <a:ext cx="184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l-NL" sz="1000" dirty="0">
                <a:solidFill>
                  <a:schemeClr val="accent1"/>
                </a:solidFill>
              </a:rPr>
              <a:t>54–64 </a:t>
            </a:r>
            <a:r>
              <a:rPr lang="nl-NL" sz="1000" dirty="0" err="1">
                <a:solidFill>
                  <a:schemeClr val="accent1"/>
                </a:solidFill>
              </a:rPr>
              <a:t>mmol</a:t>
            </a:r>
            <a:r>
              <a:rPr lang="nl-NL" sz="1000" dirty="0">
                <a:solidFill>
                  <a:schemeClr val="accent1"/>
                </a:solidFill>
              </a:rPr>
              <a:t>/mol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BE023AD3-76AF-4798-B642-9A8C435C0399}"/>
              </a:ext>
            </a:extLst>
          </p:cNvPr>
          <p:cNvSpPr/>
          <p:nvPr/>
        </p:nvSpPr>
        <p:spPr>
          <a:xfrm>
            <a:off x="6986760" y="3437103"/>
            <a:ext cx="18429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nl-NL" sz="900" dirty="0">
                <a:solidFill>
                  <a:srgbClr val="001965"/>
                </a:solidFill>
              </a:rPr>
              <a:t>53-69 </a:t>
            </a:r>
            <a:r>
              <a:rPr lang="nl-NL" sz="900" dirty="0" err="1">
                <a:solidFill>
                  <a:srgbClr val="001965"/>
                </a:solidFill>
              </a:rPr>
              <a:t>mmol</a:t>
            </a:r>
            <a:r>
              <a:rPr lang="nl-NL" sz="900" dirty="0">
                <a:solidFill>
                  <a:srgbClr val="001965"/>
                </a:solidFill>
              </a:rPr>
              <a:t>/mol</a:t>
            </a:r>
          </a:p>
        </p:txBody>
      </p:sp>
      <p:sp>
        <p:nvSpPr>
          <p:cNvPr id="62" name="Tijdelijke aanduiding voor tekst 13">
            <a:extLst>
              <a:ext uri="{FF2B5EF4-FFF2-40B4-BE49-F238E27FC236}">
                <a16:creationId xmlns:a16="http://schemas.microsoft.com/office/drawing/2014/main" id="{241EEBFF-45B8-4C6B-A922-C0A5CEC991AB}"/>
              </a:ext>
            </a:extLst>
          </p:cNvPr>
          <p:cNvSpPr txBox="1">
            <a:spLocks/>
          </p:cNvSpPr>
          <p:nvPr/>
        </p:nvSpPr>
        <p:spPr bwMode="auto">
          <a:xfrm>
            <a:off x="-444522" y="4416937"/>
            <a:ext cx="9144000" cy="114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593686" tIns="323830" rIns="593686" bIns="32383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0DED8"/>
              </a:buClr>
              <a:buFont typeface="Verdana" panose="020B0604030504040204" pitchFamily="34" charset="0"/>
              <a:buNone/>
              <a:defRPr sz="1000" i="1">
                <a:solidFill>
                  <a:schemeClr val="accent1"/>
                </a:solidFill>
              </a:defRPr>
            </a:lvl1pPr>
            <a:lvl2pPr marL="266700" indent="-26670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Verdana" panose="020B0604030504040204" pitchFamily="34" charset="0"/>
              <a:buChar char="•"/>
              <a:defRPr sz="1050">
                <a:solidFill>
                  <a:schemeClr val="accent4"/>
                </a:solidFill>
              </a:defRPr>
            </a:lvl2pPr>
            <a:lvl3pPr marL="450850" indent="-18415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FontTx/>
              <a:buChar char="–"/>
              <a:defRPr sz="1000">
                <a:solidFill>
                  <a:schemeClr val="accent4"/>
                </a:solidFill>
              </a:defRPr>
            </a:lvl3pPr>
            <a:lvl4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82786F"/>
              </a:buClr>
              <a:buFont typeface="Verdana" panose="020B0604030504040204" pitchFamily="34" charset="0"/>
              <a:buNone/>
              <a:defRPr sz="900" b="1">
                <a:solidFill>
                  <a:schemeClr val="accent4"/>
                </a:solidFill>
                <a:latin typeface="+mj-lt"/>
              </a:defRPr>
            </a:lvl4pPr>
            <a:lvl5pPr marL="0" indent="0" defTabSz="315913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1423"/>
              </a:buClr>
              <a:buFont typeface="Verdana" panose="020B0604030504040204" pitchFamily="34" charset="0"/>
              <a:buNone/>
              <a:defRPr sz="800">
                <a:solidFill>
                  <a:schemeClr val="accent4"/>
                </a:solidFill>
              </a:defRPr>
            </a:lvl5pPr>
            <a:lvl6pPr marL="2511954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68692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5408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2126" indent="-228348" defTabSz="913454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50" dirty="0">
                <a:solidFill>
                  <a:srgbClr val="AEA79F"/>
                </a:solidFill>
              </a:rPr>
              <a:t>NHG-</a:t>
            </a:r>
            <a:r>
              <a:rPr lang="en-US" sz="750" dirty="0" err="1">
                <a:solidFill>
                  <a:srgbClr val="AEA79F"/>
                </a:solidFill>
              </a:rPr>
              <a:t>werkgroep</a:t>
            </a:r>
            <a:r>
              <a:rPr lang="en-US" sz="750" dirty="0">
                <a:solidFill>
                  <a:srgbClr val="AEA79F"/>
                </a:solidFill>
              </a:rPr>
              <a:t> Diabetes mellitus type 2. NHG-</a:t>
            </a:r>
            <a:r>
              <a:rPr lang="en-US" sz="750" dirty="0" err="1">
                <a:solidFill>
                  <a:srgbClr val="AEA79F"/>
                </a:solidFill>
              </a:rPr>
              <a:t>Standaard</a:t>
            </a:r>
            <a:r>
              <a:rPr lang="en-US" sz="750" dirty="0">
                <a:solidFill>
                  <a:srgbClr val="AEA79F"/>
                </a:solidFill>
              </a:rPr>
              <a:t> Diabetes mellitus type 2, </a:t>
            </a:r>
            <a:r>
              <a:rPr lang="en-US" sz="750" dirty="0">
                <a:solidFill>
                  <a:srgbClr val="AEA7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www.nhg.org</a:t>
            </a:r>
            <a:r>
              <a:rPr lang="en-US" sz="750" dirty="0">
                <a:solidFill>
                  <a:srgbClr val="AEA79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17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4" grpId="0"/>
      <p:bldP spid="75" grpId="0"/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74ebef824d0e4fb69f6cbcc949ea54bf67c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Rhona-Baptiste--Type2--UK--02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nve\AppData\Local\Temp\Templafy\PowerPointVsto\Assets\Vertical---Area-meeting-01--DK.jpg"/>
</p:tagLst>
</file>

<file path=ppt/theme/theme1.xml><?xml version="1.0" encoding="utf-8"?>
<a:theme xmlns:a="http://schemas.openxmlformats.org/drawingml/2006/main" name="Novo Nordisk template">
  <a:themeElements>
    <a:clrScheme name="Novo Nordisk">
      <a:dk1>
        <a:srgbClr val="000000"/>
      </a:dk1>
      <a:lt1>
        <a:srgbClr val="FFFFFF"/>
      </a:lt1>
      <a:dk2>
        <a:srgbClr val="82786F"/>
      </a:dk2>
      <a:lt2>
        <a:srgbClr val="E0DED8"/>
      </a:lt2>
      <a:accent1>
        <a:srgbClr val="001965"/>
      </a:accent1>
      <a:accent2>
        <a:srgbClr val="009FDA"/>
      </a:accent2>
      <a:accent3>
        <a:srgbClr val="E64A0E"/>
      </a:accent3>
      <a:accent4>
        <a:srgbClr val="001423"/>
      </a:accent4>
      <a:accent5>
        <a:srgbClr val="AEA79F"/>
      </a:accent5>
      <a:accent6>
        <a:srgbClr val="C7C2BA"/>
      </a:accent6>
      <a:hlink>
        <a:srgbClr val="009FDA"/>
      </a:hlink>
      <a:folHlink>
        <a:srgbClr val="0019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2.xml><?xml version="1.0" encoding="utf-8"?>
<a:theme xmlns:a="http://schemas.openxmlformats.org/drawingml/2006/main" name="5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3.xml><?xml version="1.0" encoding="utf-8"?>
<a:theme xmlns:a="http://schemas.openxmlformats.org/drawingml/2006/main" name="2_Novo Nordisk template">
  <a:themeElements>
    <a:clrScheme name="Novo Nordisk">
      <a:dk1>
        <a:srgbClr val="000000"/>
      </a:dk1>
      <a:lt1>
        <a:srgbClr val="FFFFFF"/>
      </a:lt1>
      <a:dk2>
        <a:srgbClr val="82786F"/>
      </a:dk2>
      <a:lt2>
        <a:srgbClr val="E0DED8"/>
      </a:lt2>
      <a:accent1>
        <a:srgbClr val="001965"/>
      </a:accent1>
      <a:accent2>
        <a:srgbClr val="009FDA"/>
      </a:accent2>
      <a:accent3>
        <a:srgbClr val="E64A0E"/>
      </a:accent3>
      <a:accent4>
        <a:srgbClr val="001423"/>
      </a:accent4>
      <a:accent5>
        <a:srgbClr val="AEA79F"/>
      </a:accent5>
      <a:accent6>
        <a:srgbClr val="C7C2BA"/>
      </a:accent6>
      <a:hlink>
        <a:srgbClr val="009FDA"/>
      </a:hlink>
      <a:folHlink>
        <a:srgbClr val="0019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4.xml><?xml version="1.0" encoding="utf-8"?>
<a:theme xmlns:a="http://schemas.openxmlformats.org/drawingml/2006/main" name="3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5.xml><?xml version="1.0" encoding="utf-8"?>
<a:theme xmlns:a="http://schemas.openxmlformats.org/drawingml/2006/main" name="5_Novo Nordisk template">
  <a:themeElements>
    <a:clrScheme name="Novo Nordisk">
      <a:dk1>
        <a:srgbClr val="000000"/>
      </a:dk1>
      <a:lt1>
        <a:srgbClr val="FFFFFF"/>
      </a:lt1>
      <a:dk2>
        <a:srgbClr val="82786F"/>
      </a:dk2>
      <a:lt2>
        <a:srgbClr val="E0DED8"/>
      </a:lt2>
      <a:accent1>
        <a:srgbClr val="001965"/>
      </a:accent1>
      <a:accent2>
        <a:srgbClr val="009FDA"/>
      </a:accent2>
      <a:accent3>
        <a:srgbClr val="E64A0E"/>
      </a:accent3>
      <a:accent4>
        <a:srgbClr val="001423"/>
      </a:accent4>
      <a:accent5>
        <a:srgbClr val="AEA79F"/>
      </a:accent5>
      <a:accent6>
        <a:srgbClr val="C7C2BA"/>
      </a:accent6>
      <a:hlink>
        <a:srgbClr val="009FDA"/>
      </a:hlink>
      <a:folHlink>
        <a:srgbClr val="0019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6.xml><?xml version="1.0" encoding="utf-8"?>
<a:theme xmlns:a="http://schemas.openxmlformats.org/drawingml/2006/main" name="3_Novo Nordisk template">
  <a:themeElements>
    <a:clrScheme name="Novo Nordisk">
      <a:dk1>
        <a:srgbClr val="000000"/>
      </a:dk1>
      <a:lt1>
        <a:srgbClr val="FFFFFF"/>
      </a:lt1>
      <a:dk2>
        <a:srgbClr val="82786F"/>
      </a:dk2>
      <a:lt2>
        <a:srgbClr val="E0DED8"/>
      </a:lt2>
      <a:accent1>
        <a:srgbClr val="001965"/>
      </a:accent1>
      <a:accent2>
        <a:srgbClr val="009FDA"/>
      </a:accent2>
      <a:accent3>
        <a:srgbClr val="E64A0E"/>
      </a:accent3>
      <a:accent4>
        <a:srgbClr val="001423"/>
      </a:accent4>
      <a:accent5>
        <a:srgbClr val="AEA79F"/>
      </a:accent5>
      <a:accent6>
        <a:srgbClr val="C7C2BA"/>
      </a:accent6>
      <a:hlink>
        <a:srgbClr val="009FDA"/>
      </a:hlink>
      <a:folHlink>
        <a:srgbClr val="0019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7.xml><?xml version="1.0" encoding="utf-8"?>
<a:theme xmlns:a="http://schemas.openxmlformats.org/drawingml/2006/main" name="6_Novo Nordisk template">
  <a:themeElements>
    <a:clrScheme name="Novo Nordisk">
      <a:dk1>
        <a:srgbClr val="000000"/>
      </a:dk1>
      <a:lt1>
        <a:srgbClr val="FFFFFF"/>
      </a:lt1>
      <a:dk2>
        <a:srgbClr val="82786F"/>
      </a:dk2>
      <a:lt2>
        <a:srgbClr val="E0DED8"/>
      </a:lt2>
      <a:accent1>
        <a:srgbClr val="001965"/>
      </a:accent1>
      <a:accent2>
        <a:srgbClr val="009FDA"/>
      </a:accent2>
      <a:accent3>
        <a:srgbClr val="E64A0E"/>
      </a:accent3>
      <a:accent4>
        <a:srgbClr val="001423"/>
      </a:accent4>
      <a:accent5>
        <a:srgbClr val="AEA79F"/>
      </a:accent5>
      <a:accent6>
        <a:srgbClr val="C7C2BA"/>
      </a:accent6>
      <a:hlink>
        <a:srgbClr val="009FDA"/>
      </a:hlink>
      <a:folHlink>
        <a:srgbClr val="00196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sz="16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8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NN 2012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C0E1675BCB34691D7A2B0314D1831" ma:contentTypeVersion="2" ma:contentTypeDescription="Een nieuw document maken." ma:contentTypeScope="" ma:versionID="f8a543a6f9ab415a9cfa445cd9d0cc88">
  <xsd:schema xmlns:xsd="http://www.w3.org/2001/XMLSchema" xmlns:xs="http://www.w3.org/2001/XMLSchema" xmlns:p="http://schemas.microsoft.com/office/2006/metadata/properties" xmlns:ns2="e12726fd-5ea7-41f4-91b2-a5d977149aae" targetNamespace="http://schemas.microsoft.com/office/2006/metadata/properties" ma:root="true" ma:fieldsID="cb6be37f908728efc7b3c3d5b350264a" ns2:_="">
    <xsd:import namespace="e12726fd-5ea7-41f4-91b2-a5d977149a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726fd-5ea7-41f4-91b2-a5d977149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8AD2CE-5759-4D0C-964B-F2049225DEF1}"/>
</file>

<file path=customXml/itemProps2.xml><?xml version="1.0" encoding="utf-8"?>
<ds:datastoreItem xmlns:ds="http://schemas.openxmlformats.org/officeDocument/2006/customXml" ds:itemID="{F4FBC142-1A46-4B61-934C-FD85D6D8182D}"/>
</file>

<file path=customXml/itemProps3.xml><?xml version="1.0" encoding="utf-8"?>
<ds:datastoreItem xmlns:ds="http://schemas.openxmlformats.org/officeDocument/2006/customXml" ds:itemID="{83B30F71-2CA6-4E5A-9BA6-B3219139311D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4333</Words>
  <Application>Microsoft Office PowerPoint</Application>
  <PresentationFormat>On-screen Show (16:9)</PresentationFormat>
  <Paragraphs>764</Paragraphs>
  <Slides>50</Slides>
  <Notes>38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Open Sans</vt:lpstr>
      <vt:lpstr>Oswald</vt:lpstr>
      <vt:lpstr>TrueFrutiger</vt:lpstr>
      <vt:lpstr>Arial</vt:lpstr>
      <vt:lpstr>Arial Black</vt:lpstr>
      <vt:lpstr>Calibri</vt:lpstr>
      <vt:lpstr>Courier New</vt:lpstr>
      <vt:lpstr>Verdana</vt:lpstr>
      <vt:lpstr>Wingdings</vt:lpstr>
      <vt:lpstr>Novo Nordisk template</vt:lpstr>
      <vt:lpstr>5_Blank</vt:lpstr>
      <vt:lpstr>2_Novo Nordisk template</vt:lpstr>
      <vt:lpstr>3_Blank</vt:lpstr>
      <vt:lpstr>5_Novo Nordisk template</vt:lpstr>
      <vt:lpstr>3_Novo Nordisk template</vt:lpstr>
      <vt:lpstr>6_Novo Nordisk template</vt:lpstr>
      <vt:lpstr>GLP-1 gebaseerde therapie in de behandeling van diabetes type 2 Module 1</vt:lpstr>
      <vt:lpstr> Disclosure belangen spreker</vt:lpstr>
      <vt:lpstr>PowerPoint Presentation</vt:lpstr>
      <vt:lpstr>Pathofysiologie diabetes mellitus type 2</vt:lpstr>
      <vt:lpstr>Diabetes type 2: Een progressieve aandoening</vt:lpstr>
      <vt:lpstr>POLL </vt:lpstr>
      <vt:lpstr>Het doel van behandeling bij diabetes type 2</vt:lpstr>
      <vt:lpstr>Het belang van glucoseregulatie</vt:lpstr>
      <vt:lpstr>Streefwaarden HbA1c - NHG 2018</vt:lpstr>
      <vt:lpstr>Multifactoriële benadering kan de behandeling  van diabetes type 2 en complicaties verbeteren</vt:lpstr>
      <vt:lpstr>Agenda</vt:lpstr>
      <vt:lpstr>Beleid rondom diabetes type 2 – NHG 2018</vt:lpstr>
      <vt:lpstr>Medicamenteuze behandeling Diabetes mellitus type 2</vt:lpstr>
      <vt:lpstr>NHG 2018 – Stappenplan Medicamenteuze behandeling</vt:lpstr>
      <vt:lpstr>Keuze mogelijkheden stap 3, NHG 2018 Indien behandeling met insuline niet gewenst is</vt:lpstr>
      <vt:lpstr>Starten met insuline – mogelijke bezwaren</vt:lpstr>
      <vt:lpstr>Starten met insuline – mogelijke bezwaren voor de patiënt</vt:lpstr>
      <vt:lpstr>Standaard NPH-insuline, op indicatie afwijken</vt:lpstr>
      <vt:lpstr>POLL </vt:lpstr>
      <vt:lpstr>Agenda</vt:lpstr>
      <vt:lpstr>POLL </vt:lpstr>
      <vt:lpstr>Incretines</vt:lpstr>
      <vt:lpstr>De effecten van  GLP-1 in het lichaam</vt:lpstr>
      <vt:lpstr>Het incretine-effect</vt:lpstr>
      <vt:lpstr>Het incretine-effect</vt:lpstr>
      <vt:lpstr>Incretinetherapie</vt:lpstr>
      <vt:lpstr>Incretine-gebaseerde therapie DPP-4 remmers &amp; GLP-1 RA</vt:lpstr>
      <vt:lpstr>Farmacologische concentratie GLP-1 leidt tot extra fysiologische effecten</vt:lpstr>
      <vt:lpstr>Verschillen GLP-1 receptoragonisten en DPP-4 remmers</vt:lpstr>
      <vt:lpstr>Overzicht DPP-4 remmers en GLP-1 receptoragonisten</vt:lpstr>
      <vt:lpstr>Vergoeding DPP-4 remmers </vt:lpstr>
      <vt:lpstr>Vergoeding GLP-1 receptoragonisten</vt:lpstr>
      <vt:lpstr>Vergoeding GLP-1 receptoragonisten - recept en artsenverklaring</vt:lpstr>
      <vt:lpstr>POLL </vt:lpstr>
      <vt:lpstr>Agenda</vt:lpstr>
      <vt:lpstr>PowerPoint Presentation</vt:lpstr>
      <vt:lpstr>Voorbereiding,  educatie en coaching </vt:lpstr>
      <vt:lpstr>Innemen van GLP-1 receptoragonisten (orale toediening)</vt:lpstr>
      <vt:lpstr>Injecteren van  GLP-1 receptoragonisten</vt:lpstr>
      <vt:lpstr>Voorbereiding,  educatie en coaching</vt:lpstr>
      <vt:lpstr>Agenda</vt:lpstr>
      <vt:lpstr>Mevrouw Damink Patiëntgegevens</vt:lpstr>
      <vt:lpstr>Mevrouw Damink Situatie</vt:lpstr>
      <vt:lpstr>Mevrouw Damink Dagcurve</vt:lpstr>
      <vt:lpstr>Incretinetherapie in de behandeling van diabetes type 2 Module 1</vt:lpstr>
      <vt:lpstr>Antwoorden  POLL-vragen</vt:lpstr>
      <vt:lpstr>POLL </vt:lpstr>
      <vt:lpstr>POLL </vt:lpstr>
      <vt:lpstr>POLL </vt:lpstr>
      <vt:lpstr>POLL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GLP-1 gebaseerde therapie in de behandeling van diabetes type 2 Module 1</dc:title>
  <dc:creator>MNVE (Marianne Vissers)</dc:creator>
  <cp:lastModifiedBy>XEHQ (Ellen Heyl)</cp:lastModifiedBy>
  <cp:revision>18</cp:revision>
  <dcterms:created xsi:type="dcterms:W3CDTF">2020-07-01T15:43:29Z</dcterms:created>
  <dcterms:modified xsi:type="dcterms:W3CDTF">2020-09-14T07:27:24Z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0x01010099FC0E1675BCB34691D7A2B0314D1831</vt:lpwstr>
  </property>
</Properties>
</file>