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5" r:id="rId2"/>
    <p:sldId id="304" r:id="rId3"/>
    <p:sldId id="296" r:id="rId4"/>
    <p:sldId id="297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C3A"/>
    <a:srgbClr val="FE5C02"/>
    <a:srgbClr val="D5E04E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8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E3D8A00-F42C-48D7-99D5-90CB2ED861C7}" type="datetimeFigureOut">
              <a:rPr lang="nl-NL"/>
              <a:pPr>
                <a:defRPr/>
              </a:pPr>
              <a:t>27-11-2017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E1F6CC6-0504-4A58-88D6-3AA37F8B5AC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97725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7B6B4B-6ADF-4338-928C-8B40520AD6A8}" type="datetimeFigureOut">
              <a:rPr lang="nl-NL"/>
              <a:pPr>
                <a:defRPr/>
              </a:pPr>
              <a:t>27-11-2017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3575" y="63817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B3E339C-CA11-4F04-9616-BA728BC1AB75}" type="slidenum">
              <a:rPr lang="nl-NL" altLang="nl-NL"/>
              <a:pPr>
                <a:defRPr/>
              </a:pPr>
              <a:t>‹nr.›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5964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defRPr>
            </a:lvl1pPr>
            <a:lvl2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D8C84-F318-42BD-A73B-878AE29C8C71}" type="datetimeFigureOut">
              <a:rPr lang="nl-NL"/>
              <a:pPr>
                <a:defRPr/>
              </a:pPr>
              <a:t>27-11-2017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6102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FF89B-67C0-48C5-B2BB-AC282D52D0BC}" type="datetimeFigureOut">
              <a:rPr lang="nl-NL"/>
              <a:pPr>
                <a:defRPr/>
              </a:pPr>
              <a:t>27-11-2017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C1485-6570-4559-A4AD-BDBFD47CF00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3933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392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Click to edit Master title style</a:t>
            </a:r>
            <a:endParaRPr lang="nl-NL" altLang="nl-N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Click to edit Master text styles</a:t>
            </a:r>
          </a:p>
          <a:p>
            <a:pPr lvl="1"/>
            <a:r>
              <a:rPr lang="en-US" altLang="nl-NL" smtClean="0"/>
              <a:t>Second level</a:t>
            </a:r>
          </a:p>
          <a:p>
            <a:pPr lvl="2"/>
            <a:r>
              <a:rPr lang="en-US" altLang="nl-NL" smtClean="0"/>
              <a:t>Third level</a:t>
            </a:r>
          </a:p>
          <a:p>
            <a:pPr lvl="3"/>
            <a:r>
              <a:rPr lang="en-US" altLang="nl-NL" smtClean="0"/>
              <a:t>Fourth level</a:t>
            </a:r>
          </a:p>
          <a:p>
            <a:pPr lvl="4"/>
            <a:r>
              <a:rPr lang="en-US" altLang="nl-NL" smtClean="0"/>
              <a:t>Fifth level</a:t>
            </a:r>
            <a:endParaRPr lang="nl-NL" altLang="nl-N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79C5E2-CA4C-4AFF-B220-A7742B026938}" type="datetimeFigureOut">
              <a:rPr lang="nl-NL"/>
              <a:pPr>
                <a:defRPr/>
              </a:pPr>
              <a:t>27-11-2017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C80D5AE-3088-4750-BFFD-A6B2A1EE6BE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FE5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" name="Rectangle 9"/>
          <p:cNvSpPr/>
          <p:nvPr userDrawn="1"/>
        </p:nvSpPr>
        <p:spPr>
          <a:xfrm>
            <a:off x="0" y="188913"/>
            <a:ext cx="9144000" cy="590391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6021388"/>
            <a:ext cx="9144000" cy="836612"/>
          </a:xfrm>
          <a:prstGeom prst="rect">
            <a:avLst/>
          </a:prstGeom>
          <a:solidFill>
            <a:srgbClr val="FE5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034" name="Afbeelding 1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5" y="6165850"/>
            <a:ext cx="3927475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48" r:id="rId3"/>
    <p:sldLayoutId id="2147483851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Basisdag</a:t>
            </a:r>
            <a:r>
              <a:rPr lang="nl-NL" dirty="0" smtClean="0"/>
              <a:t>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l-NL" sz="2400" dirty="0" smtClean="0">
                <a:solidFill>
                  <a:srgbClr val="F47C3A"/>
                </a:solidFill>
              </a:rPr>
              <a:t>Blok </a:t>
            </a:r>
            <a:r>
              <a:rPr lang="nl-NL" sz="2400" dirty="0">
                <a:solidFill>
                  <a:srgbClr val="F47C3A"/>
                </a:solidFill>
              </a:rPr>
              <a:t>1 11.00 – 14.00</a:t>
            </a:r>
          </a:p>
          <a:p>
            <a:pPr lvl="1">
              <a:defRPr/>
            </a:pPr>
            <a:r>
              <a:rPr lang="nl-NL" sz="2400" dirty="0"/>
              <a:t>Normaal </a:t>
            </a:r>
            <a:r>
              <a:rPr lang="nl-NL" sz="2400" dirty="0" err="1"/>
              <a:t>herstelmechaniscme</a:t>
            </a:r>
            <a:endParaRPr lang="nl-NL" sz="2400" dirty="0"/>
          </a:p>
          <a:p>
            <a:pPr lvl="1">
              <a:defRPr/>
            </a:pPr>
            <a:r>
              <a:rPr lang="nl-NL" sz="2400" dirty="0"/>
              <a:t>Reflexmatige inhibitie</a:t>
            </a:r>
          </a:p>
          <a:p>
            <a:pPr lvl="1">
              <a:defRPr/>
            </a:pPr>
            <a:r>
              <a:rPr lang="nl-NL" sz="2400" dirty="0"/>
              <a:t>Praktijkopdrachten</a:t>
            </a:r>
          </a:p>
          <a:p>
            <a:pPr>
              <a:defRPr/>
            </a:pPr>
            <a:r>
              <a:rPr lang="nl-NL" sz="2400" dirty="0">
                <a:solidFill>
                  <a:srgbClr val="F47C3A"/>
                </a:solidFill>
              </a:rPr>
              <a:t>Pauze 14.00 – 14.30</a:t>
            </a:r>
          </a:p>
          <a:p>
            <a:pPr>
              <a:defRPr/>
            </a:pPr>
            <a:r>
              <a:rPr lang="nl-NL" sz="2400" dirty="0">
                <a:solidFill>
                  <a:srgbClr val="F47C3A"/>
                </a:solidFill>
              </a:rPr>
              <a:t>Blok 2 14.30 – 17.30 </a:t>
            </a:r>
          </a:p>
          <a:p>
            <a:pPr lvl="1">
              <a:defRPr/>
            </a:pPr>
            <a:r>
              <a:rPr lang="nl-NL" sz="2400" dirty="0"/>
              <a:t>Voor- en nadelen </a:t>
            </a:r>
            <a:r>
              <a:rPr lang="nl-NL" sz="2400" dirty="0" err="1"/>
              <a:t>medicateuze</a:t>
            </a:r>
            <a:r>
              <a:rPr lang="nl-NL" sz="2400" dirty="0"/>
              <a:t> behandeling</a:t>
            </a:r>
          </a:p>
          <a:p>
            <a:pPr lvl="1">
              <a:defRPr/>
            </a:pPr>
            <a:r>
              <a:rPr lang="nl-NL" sz="2400" dirty="0"/>
              <a:t>Anatomie en </a:t>
            </a:r>
            <a:r>
              <a:rPr lang="nl-NL" sz="2400" dirty="0" err="1"/>
              <a:t>myofasciale</a:t>
            </a:r>
            <a:r>
              <a:rPr lang="nl-NL" sz="2400" dirty="0"/>
              <a:t> lijnen </a:t>
            </a:r>
          </a:p>
          <a:p>
            <a:pPr lvl="1">
              <a:defRPr/>
            </a:pPr>
            <a:r>
              <a:rPr lang="nl-NL" sz="2400" dirty="0"/>
              <a:t>Praktijkopdrachten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202666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Basisdag</a:t>
            </a:r>
            <a:r>
              <a:rPr lang="nl-NL" dirty="0" smtClean="0"/>
              <a:t>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l-NL" sz="2400" dirty="0">
                <a:solidFill>
                  <a:srgbClr val="F47C3A"/>
                </a:solidFill>
              </a:rPr>
              <a:t>Blok 3 11.00 – 14.00</a:t>
            </a:r>
          </a:p>
          <a:p>
            <a:pPr lvl="1">
              <a:defRPr/>
            </a:pPr>
            <a:r>
              <a:rPr lang="nl-NL" sz="2400" dirty="0"/>
              <a:t>Opbouw van fascia </a:t>
            </a:r>
          </a:p>
          <a:p>
            <a:pPr lvl="1">
              <a:defRPr/>
            </a:pPr>
            <a:r>
              <a:rPr lang="nl-NL" sz="2400" dirty="0"/>
              <a:t>Interventies</a:t>
            </a:r>
          </a:p>
          <a:p>
            <a:pPr lvl="1">
              <a:defRPr/>
            </a:pPr>
            <a:r>
              <a:rPr lang="nl-NL" sz="2400" dirty="0"/>
              <a:t>Praktijkopdrachten </a:t>
            </a:r>
          </a:p>
          <a:p>
            <a:pPr>
              <a:defRPr/>
            </a:pPr>
            <a:r>
              <a:rPr lang="nl-NL" sz="2400" dirty="0">
                <a:solidFill>
                  <a:srgbClr val="F47C3A"/>
                </a:solidFill>
              </a:rPr>
              <a:t>Pauze 14.00 – 14.30</a:t>
            </a:r>
          </a:p>
          <a:p>
            <a:pPr>
              <a:defRPr/>
            </a:pPr>
            <a:r>
              <a:rPr lang="nl-NL" sz="2400" dirty="0">
                <a:solidFill>
                  <a:srgbClr val="F47C3A"/>
                </a:solidFill>
              </a:rPr>
              <a:t>Blok 4 14.30 – 17.30 </a:t>
            </a:r>
          </a:p>
          <a:p>
            <a:pPr lvl="1">
              <a:defRPr/>
            </a:pPr>
            <a:r>
              <a:rPr lang="nl-NL" sz="2400" dirty="0"/>
              <a:t>Stabiliteitstraining</a:t>
            </a:r>
          </a:p>
          <a:p>
            <a:pPr lvl="1">
              <a:defRPr/>
            </a:pPr>
            <a:r>
              <a:rPr lang="nl-NL" sz="2400" dirty="0"/>
              <a:t>Manuele therapie</a:t>
            </a:r>
          </a:p>
          <a:p>
            <a:pPr lvl="1">
              <a:defRPr/>
            </a:pPr>
            <a:r>
              <a:rPr lang="nl-NL" sz="2400" dirty="0"/>
              <a:t>Praktijkopdrachten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0246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8788" y="11588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Cursusdag indeling rug (dag 1)</a:t>
            </a:r>
            <a:endParaRPr lang="nl-NL" dirty="0"/>
          </a:p>
        </p:txBody>
      </p:sp>
      <p:sp>
        <p:nvSpPr>
          <p:cNvPr id="9219" name="Tekstvak 3"/>
          <p:cNvSpPr txBox="1">
            <a:spLocks noChangeArrowheads="1"/>
          </p:cNvSpPr>
          <p:nvPr/>
        </p:nvSpPr>
        <p:spPr bwMode="auto">
          <a:xfrm>
            <a:off x="323850" y="1060450"/>
            <a:ext cx="5256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nl-NL" altLang="nl-NL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323850" y="1060450"/>
            <a:ext cx="8362950" cy="5065713"/>
          </a:xfrm>
        </p:spPr>
        <p:txBody>
          <a:bodyPr/>
          <a:lstStyle/>
          <a:p>
            <a:pPr marL="285750" indent="-285750">
              <a:defRPr/>
            </a:pPr>
            <a:r>
              <a:rPr lang="nl-NL" sz="1400" dirty="0">
                <a:solidFill>
                  <a:srgbClr val="F47C3A"/>
                </a:solidFill>
              </a:rPr>
              <a:t>11.00 – 13.00 Blok 1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1400" dirty="0" smtClean="0"/>
              <a:t>Pathofysiologie aspecifieke rugklachten</a:t>
            </a:r>
            <a:endParaRPr lang="nl-NL" sz="14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1400" dirty="0"/>
              <a:t>Epidemiologie </a:t>
            </a:r>
            <a:r>
              <a:rPr lang="nl-NL" sz="1400" dirty="0" smtClean="0"/>
              <a:t> aspecifieke rugpijn</a:t>
            </a:r>
            <a:endParaRPr lang="nl-NL" sz="14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1400" dirty="0"/>
              <a:t>Praktijkopdrachten</a:t>
            </a:r>
          </a:p>
          <a:p>
            <a:pPr marL="285750" indent="-285750">
              <a:defRPr/>
            </a:pPr>
            <a:r>
              <a:rPr lang="nl-NL" sz="1400" dirty="0">
                <a:solidFill>
                  <a:srgbClr val="F47C3A"/>
                </a:solidFill>
              </a:rPr>
              <a:t>13. 00 – 14.30 Blok 2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1400" dirty="0" smtClean="0"/>
              <a:t>KNGF richtlijn aspecifieke rugklachten: Intake</a:t>
            </a:r>
            <a:r>
              <a:rPr lang="nl-NL" sz="1400" dirty="0"/>
              <a:t>, onderzoek en fysiotherapeutische analyse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1400" dirty="0" smtClean="0"/>
              <a:t>Praktijkopdrachten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1400" dirty="0" smtClean="0"/>
              <a:t>Anatomie</a:t>
            </a:r>
            <a:endParaRPr lang="nl-NL" sz="1400" dirty="0"/>
          </a:p>
          <a:p>
            <a:pPr marL="285750" indent="-285750">
              <a:defRPr/>
            </a:pPr>
            <a:r>
              <a:rPr lang="nl-NL" sz="1400" dirty="0">
                <a:solidFill>
                  <a:srgbClr val="F47C3A"/>
                </a:solidFill>
              </a:rPr>
              <a:t>14.30 – 15.00 Pauze</a:t>
            </a:r>
          </a:p>
          <a:p>
            <a:pPr marL="285750" indent="-285750">
              <a:defRPr/>
            </a:pPr>
            <a:r>
              <a:rPr lang="nl-NL" sz="1400" dirty="0">
                <a:solidFill>
                  <a:srgbClr val="F47C3A"/>
                </a:solidFill>
              </a:rPr>
              <a:t>15.00 – 16.00  Blok 3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1400" dirty="0" smtClean="0"/>
              <a:t>De </a:t>
            </a:r>
            <a:r>
              <a:rPr lang="nl-NL" sz="1400" dirty="0"/>
              <a:t>nieuwe anatomie (</a:t>
            </a:r>
            <a:r>
              <a:rPr lang="nl-NL" sz="1400" dirty="0" err="1"/>
              <a:t>myofasciale</a:t>
            </a:r>
            <a:r>
              <a:rPr lang="nl-NL" sz="1400" dirty="0"/>
              <a:t> lijnen)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1400" dirty="0" err="1"/>
              <a:t>Arthrokinematica</a:t>
            </a:r>
            <a:r>
              <a:rPr lang="nl-NL" sz="1400" dirty="0"/>
              <a:t> wervelkolom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1400" dirty="0"/>
              <a:t>Praktijkopdrachten </a:t>
            </a:r>
          </a:p>
          <a:p>
            <a:pPr marL="285750" indent="-285750">
              <a:defRPr/>
            </a:pPr>
            <a:r>
              <a:rPr lang="nl-NL" sz="1400" dirty="0" smtClean="0">
                <a:solidFill>
                  <a:srgbClr val="F47C3A"/>
                </a:solidFill>
              </a:rPr>
              <a:t>16.00 </a:t>
            </a:r>
            <a:r>
              <a:rPr lang="nl-NL" sz="1400" dirty="0">
                <a:solidFill>
                  <a:srgbClr val="F47C3A"/>
                </a:solidFill>
              </a:rPr>
              <a:t>– 17.30 Blok 4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1400" dirty="0" smtClean="0"/>
              <a:t>Behandelplan</a:t>
            </a:r>
            <a:endParaRPr lang="nl-NL" sz="14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1400" dirty="0"/>
              <a:t>Behandelinterventie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1400" dirty="0" smtClean="0"/>
              <a:t>Praktijkopdrachten</a:t>
            </a:r>
            <a:endParaRPr lang="nl-NL" sz="14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1400" dirty="0"/>
              <a:t>Thuisstudie opdrachten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19810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Cursusdagindeling rug (dag 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defRPr/>
            </a:pPr>
            <a:r>
              <a:rPr lang="nl-NL" sz="1400" dirty="0">
                <a:solidFill>
                  <a:srgbClr val="F47C3A"/>
                </a:solidFill>
              </a:rPr>
              <a:t>11.00 – 13.00 Blok 1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1400" dirty="0"/>
              <a:t>Pathofysiologie </a:t>
            </a:r>
            <a:r>
              <a:rPr lang="nl-NL" sz="1400" dirty="0" smtClean="0"/>
              <a:t>specifieke </a:t>
            </a:r>
            <a:r>
              <a:rPr lang="nl-NL" sz="1400" dirty="0"/>
              <a:t>rugklachten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1400" dirty="0"/>
              <a:t>Epidemiologie  </a:t>
            </a:r>
            <a:r>
              <a:rPr lang="nl-NL" sz="1400" dirty="0" smtClean="0"/>
              <a:t>specifieke </a:t>
            </a:r>
            <a:r>
              <a:rPr lang="nl-NL" sz="1400" dirty="0"/>
              <a:t>rugpijn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1400" dirty="0"/>
              <a:t>Praktijkopdrachten</a:t>
            </a:r>
          </a:p>
          <a:p>
            <a:pPr marL="285750" indent="-285750">
              <a:defRPr/>
            </a:pPr>
            <a:r>
              <a:rPr lang="nl-NL" sz="1400" dirty="0">
                <a:solidFill>
                  <a:srgbClr val="F47C3A"/>
                </a:solidFill>
              </a:rPr>
              <a:t>13. 00 – 14.30 Blok 2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1400" dirty="0"/>
              <a:t>KNGF richtlijn aspecifieke rugklachten: Intake, onderzoek en fysiotherapeutische analyse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1400" dirty="0"/>
              <a:t>Praktijkopdrachten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1400" dirty="0"/>
              <a:t>Anatomie</a:t>
            </a:r>
          </a:p>
          <a:p>
            <a:pPr marL="285750" indent="-285750">
              <a:defRPr/>
            </a:pPr>
            <a:r>
              <a:rPr lang="nl-NL" sz="1400" dirty="0" smtClean="0">
                <a:solidFill>
                  <a:srgbClr val="F47C3A"/>
                </a:solidFill>
              </a:rPr>
              <a:t>14.30 </a:t>
            </a:r>
            <a:r>
              <a:rPr lang="nl-NL" sz="1400" dirty="0">
                <a:solidFill>
                  <a:srgbClr val="F47C3A"/>
                </a:solidFill>
              </a:rPr>
              <a:t>– </a:t>
            </a:r>
            <a:r>
              <a:rPr lang="nl-NL" sz="1400" dirty="0" smtClean="0">
                <a:solidFill>
                  <a:srgbClr val="F47C3A"/>
                </a:solidFill>
              </a:rPr>
              <a:t>15.00 </a:t>
            </a:r>
            <a:r>
              <a:rPr lang="nl-NL" sz="1400" dirty="0">
                <a:solidFill>
                  <a:srgbClr val="F47C3A"/>
                </a:solidFill>
              </a:rPr>
              <a:t>Pauze</a:t>
            </a:r>
          </a:p>
          <a:p>
            <a:pPr marL="285750" indent="-285750">
              <a:defRPr/>
            </a:pPr>
            <a:r>
              <a:rPr lang="nl-NL" sz="1400" dirty="0" smtClean="0">
                <a:solidFill>
                  <a:srgbClr val="F47C3A"/>
                </a:solidFill>
              </a:rPr>
              <a:t>15.00 </a:t>
            </a:r>
            <a:r>
              <a:rPr lang="nl-NL" sz="1400" dirty="0">
                <a:solidFill>
                  <a:srgbClr val="F47C3A"/>
                </a:solidFill>
              </a:rPr>
              <a:t>– </a:t>
            </a:r>
            <a:r>
              <a:rPr lang="nl-NL" sz="1400" dirty="0" smtClean="0">
                <a:solidFill>
                  <a:srgbClr val="F47C3A"/>
                </a:solidFill>
              </a:rPr>
              <a:t>16.00  Blok </a:t>
            </a:r>
            <a:r>
              <a:rPr lang="nl-NL" sz="1400" dirty="0">
                <a:solidFill>
                  <a:srgbClr val="F47C3A"/>
                </a:solidFill>
              </a:rPr>
              <a:t>3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1400" dirty="0"/>
              <a:t>De nieuwe anatomie (</a:t>
            </a:r>
            <a:r>
              <a:rPr lang="nl-NL" sz="1400" dirty="0" err="1"/>
              <a:t>myofasciale</a:t>
            </a:r>
            <a:r>
              <a:rPr lang="nl-NL" sz="1400" dirty="0"/>
              <a:t> lijnen)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1400" dirty="0" err="1"/>
              <a:t>Arthrokinematica</a:t>
            </a:r>
            <a:r>
              <a:rPr lang="nl-NL" sz="1400" dirty="0"/>
              <a:t> wervelkolom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1400" dirty="0"/>
              <a:t>Praktijkopdrachten </a:t>
            </a:r>
          </a:p>
          <a:p>
            <a:pPr marL="285750" indent="-285750">
              <a:defRPr/>
            </a:pPr>
            <a:r>
              <a:rPr lang="nl-NL" sz="1400" dirty="0">
                <a:solidFill>
                  <a:srgbClr val="F47C3A"/>
                </a:solidFill>
              </a:rPr>
              <a:t>16.00 – 17.30 Blok 4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1400" dirty="0" smtClean="0"/>
              <a:t>Behandelplan</a:t>
            </a:r>
            <a:endParaRPr lang="nl-NL" sz="1400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1400" dirty="0"/>
              <a:t>Behandelinterventie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1400" dirty="0"/>
              <a:t>Praktijkopdrachten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sz="1400" dirty="0"/>
              <a:t>Thuisstudie opdrachten</a:t>
            </a:r>
          </a:p>
          <a:p>
            <a:pPr marL="0" indent="0">
              <a:buNone/>
              <a:defRPr/>
            </a:pPr>
            <a:endParaRPr lang="nl-NL" sz="1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507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angepas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A34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2029</TotalTime>
  <Words>191</Words>
  <Application>Microsoft Office PowerPoint</Application>
  <PresentationFormat>Diavoorstelling (4:3)</PresentationFormat>
  <Paragraphs>58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Arial Narrow</vt:lpstr>
      <vt:lpstr>Calibri</vt:lpstr>
      <vt:lpstr>Office Theme</vt:lpstr>
      <vt:lpstr>Basisdag 1</vt:lpstr>
      <vt:lpstr>Basisdag 2</vt:lpstr>
      <vt:lpstr>Cursusdag indeling rug (dag 1)</vt:lpstr>
      <vt:lpstr>Cursusdagindeling rug (dag 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henkie</dc:creator>
  <cp:lastModifiedBy>Quint de Waard</cp:lastModifiedBy>
  <cp:revision>148</cp:revision>
  <dcterms:created xsi:type="dcterms:W3CDTF">2011-04-30T20:32:19Z</dcterms:created>
  <dcterms:modified xsi:type="dcterms:W3CDTF">2017-11-27T14:56:51Z</dcterms:modified>
</cp:coreProperties>
</file>