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324" r:id="rId3"/>
    <p:sldId id="325" r:id="rId4"/>
    <p:sldId id="326" r:id="rId5"/>
    <p:sldId id="327" r:id="rId6"/>
    <p:sldId id="330" r:id="rId7"/>
    <p:sldId id="328" r:id="rId8"/>
    <p:sldId id="329" r:id="rId9"/>
    <p:sldId id="331" r:id="rId10"/>
    <p:sldId id="332" r:id="rId11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794" autoAdjust="0"/>
  </p:normalViewPr>
  <p:slideViewPr>
    <p:cSldViewPr>
      <p:cViewPr>
        <p:scale>
          <a:sx n="58" d="100"/>
          <a:sy n="58" d="100"/>
        </p:scale>
        <p:origin x="-1500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10CF4-DEF1-478B-A090-A820ADC985BE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7D0B2-A859-4CC2-87E8-CCFC67E5DEC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5022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7D0B2-A859-4CC2-87E8-CCFC67E5DEC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65367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Er dienen opnieuw A en B handelingen uitgevoerd te worden  (neutrale positie,</a:t>
            </a:r>
            <a:r>
              <a:rPr lang="nl-NL" baseline="0" dirty="0" smtClean="0"/>
              <a:t> </a:t>
            </a:r>
            <a:r>
              <a:rPr lang="nl-NL" baseline="0" dirty="0" err="1" smtClean="0"/>
              <a:t>Jaw</a:t>
            </a:r>
            <a:r>
              <a:rPr lang="nl-NL" baseline="0" dirty="0" smtClean="0"/>
              <a:t> </a:t>
            </a:r>
            <a:r>
              <a:rPr lang="nl-NL" baseline="0" dirty="0" err="1" smtClean="0"/>
              <a:t>Thrust</a:t>
            </a:r>
            <a:r>
              <a:rPr lang="nl-NL" baseline="0" dirty="0" smtClean="0"/>
              <a:t> en opnieuw 5 inflatiebeademingen.  Hier ga je net zolang mee door tot je positieve thoraxexcursies waar kunt nemen.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7D0B2-A859-4CC2-87E8-CCFC67E5DEC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42653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7D0B2-A859-4CC2-87E8-CCFC67E5DEC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9374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7D0B2-A859-4CC2-87E8-CCFC67E5DEC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08382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7D0B2-A859-4CC2-87E8-CCFC67E5DEC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153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Thaler</a:t>
            </a:r>
            <a:r>
              <a:rPr lang="nl-NL" dirty="0" smtClean="0"/>
              <a:t> methode geniet de voorkeur </a:t>
            </a:r>
            <a:r>
              <a:rPr lang="nl-NL" dirty="0" err="1" smtClean="0"/>
              <a:t>ivm</a:t>
            </a:r>
            <a:r>
              <a:rPr lang="nl-NL" dirty="0" smtClean="0"/>
              <a:t> betere</a:t>
            </a:r>
            <a:r>
              <a:rPr lang="nl-NL" baseline="0" dirty="0" smtClean="0"/>
              <a:t> </a:t>
            </a:r>
            <a:r>
              <a:rPr lang="nl-NL" baseline="0" dirty="0" err="1" smtClean="0"/>
              <a:t>intrathoracale</a:t>
            </a:r>
            <a:r>
              <a:rPr lang="nl-NL" baseline="0" dirty="0" smtClean="0"/>
              <a:t> drukken.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57D0B2-A859-4CC2-87E8-CCFC67E5DEC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2412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649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3049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1689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3441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14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12733904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10698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750609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16109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9882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813689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9773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  <p:extLst>
      <p:ext uri="{BB962C8B-B14F-4D97-AF65-F5344CB8AC3E}">
        <p14:creationId xmlns:p14="http://schemas.microsoft.com/office/powerpoint/2010/main" val="2858056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995743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578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1638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15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3929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45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495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567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7889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9AA8F-5E17-4B95-9A08-648A0450CB65}" type="datetimeFigureOut">
              <a:rPr lang="nl-NL" smtClean="0"/>
              <a:t>6-2-2017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0459D-675C-469F-BB5F-F7A289915E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0009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79838" y="274638"/>
            <a:ext cx="490696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Klik om de opmaakprofielen van de modeltekst te bewerken</a:t>
            </a:r>
          </a:p>
          <a:p>
            <a:pPr lvl="1"/>
            <a:r>
              <a:rPr lang="en-US" altLang="nl-NL" smtClean="0"/>
              <a:t>Tweede niveau</a:t>
            </a:r>
          </a:p>
        </p:txBody>
      </p:sp>
    </p:spTree>
    <p:extLst>
      <p:ext uri="{BB962C8B-B14F-4D97-AF65-F5344CB8AC3E}">
        <p14:creationId xmlns:p14="http://schemas.microsoft.com/office/powerpoint/2010/main" val="3678077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rgbClr val="1A2C54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1A2C5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1A2C54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A2C54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A2C54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A2C54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A2C54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A2C54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A2C54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A2C54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ndertitel 2"/>
          <p:cNvSpPr>
            <a:spLocks/>
          </p:cNvSpPr>
          <p:nvPr/>
        </p:nvSpPr>
        <p:spPr bwMode="auto">
          <a:xfrm>
            <a:off x="2195513" y="38608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1A2C54"/>
                </a:solidFill>
                <a:latin typeface="Verdan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1A2C54"/>
                </a:solidFill>
                <a:latin typeface="Verdan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1A2C54"/>
                </a:solidFill>
                <a:latin typeface="Verdan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1A2C54"/>
                </a:solidFill>
                <a:latin typeface="Verdan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1A2C5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A2C5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A2C5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A2C5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A2C54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Aft>
                <a:spcPct val="0"/>
              </a:spcAft>
              <a:buFontTx/>
              <a:buNone/>
            </a:pPr>
            <a:endParaRPr lang="nl-NL" altLang="nl-NL" sz="2800" dirty="0" smtClean="0"/>
          </a:p>
        </p:txBody>
      </p:sp>
      <p:sp>
        <p:nvSpPr>
          <p:cNvPr id="2051" name="Titel 1"/>
          <p:cNvSpPr>
            <a:spLocks/>
          </p:cNvSpPr>
          <p:nvPr/>
        </p:nvSpPr>
        <p:spPr bwMode="auto">
          <a:xfrm>
            <a:off x="2339975" y="1844675"/>
            <a:ext cx="6408738" cy="3168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rgbClr val="1A2C54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rgbClr val="1A2C54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rgbClr val="1A2C54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rgbClr val="1A2C54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rgbClr val="1A2C54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1A2C54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1A2C54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1A2C54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1A2C54"/>
                </a:solidFill>
                <a:latin typeface="Verdana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sz="3600" b="1" dirty="0" smtClean="0"/>
              <a:t>BRIEFING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z="3600" b="1" dirty="0"/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altLang="nl-NL" sz="3600" b="1" dirty="0" smtClean="0"/>
              <a:t>Opvang en slechte start pasgeborene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z="3600" b="1" dirty="0"/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nl-NL" altLang="nl-NL" sz="3200" b="1" dirty="0" smtClean="0"/>
          </a:p>
        </p:txBody>
      </p:sp>
      <p:pic>
        <p:nvPicPr>
          <p:cNvPr id="2052" name="Picture 15" descr="fotoreeks 20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196975"/>
            <a:ext cx="1974850" cy="4986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0144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nl-NL" dirty="0" smtClean="0"/>
              <a:t>Bij het vrijmaken van de luchtweg van een pasgeborene wordt </a:t>
            </a:r>
            <a:r>
              <a:rPr lang="nl-NL" u="sng" dirty="0" smtClean="0"/>
              <a:t>geen </a:t>
            </a:r>
            <a:r>
              <a:rPr lang="nl-NL" dirty="0" err="1" smtClean="0"/>
              <a:t>chin</a:t>
            </a:r>
            <a:r>
              <a:rPr lang="nl-NL" dirty="0" smtClean="0"/>
              <a:t>-lift toegepast. Is dit juist?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284984"/>
            <a:ext cx="8507288" cy="2841179"/>
          </a:xfrm>
        </p:spPr>
        <p:txBody>
          <a:bodyPr/>
          <a:lstStyle/>
          <a:p>
            <a:r>
              <a:rPr lang="nl-NL" dirty="0" smtClean="0"/>
              <a:t>Ja.   De voorkeur gaat uit naar de </a:t>
            </a:r>
            <a:r>
              <a:rPr lang="nl-NL" dirty="0" err="1" smtClean="0"/>
              <a:t>jaw-thrust</a:t>
            </a:r>
            <a:r>
              <a:rPr lang="nl-NL" dirty="0" smtClean="0"/>
              <a:t> </a:t>
            </a:r>
            <a:r>
              <a:rPr lang="nl-NL" dirty="0" err="1" smtClean="0"/>
              <a:t>ivm</a:t>
            </a:r>
            <a:r>
              <a:rPr lang="nl-NL" dirty="0" smtClean="0"/>
              <a:t> de slappe mondbodem van pasgeborenen.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866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69160"/>
          </a:xfrm>
        </p:spPr>
        <p:txBody>
          <a:bodyPr>
            <a:normAutofit/>
          </a:bodyPr>
          <a:lstStyle/>
          <a:p>
            <a:r>
              <a:rPr lang="nl-NL" dirty="0" smtClean="0"/>
              <a:t>Als bij het geven van 5 inflatie-beademingen geen thoraxexcursies of toename van de hartfrequentie waarneembaar is dient meteen te worden gestart met </a:t>
            </a:r>
            <a:r>
              <a:rPr lang="nl-NL" dirty="0" err="1" smtClean="0"/>
              <a:t>thorax-compressies</a:t>
            </a:r>
            <a:r>
              <a:rPr lang="nl-NL" dirty="0" smtClean="0"/>
              <a:t>. Is dit juist?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4941168"/>
            <a:ext cx="8229600" cy="1800200"/>
          </a:xfrm>
        </p:spPr>
        <p:txBody>
          <a:bodyPr>
            <a:normAutofit/>
          </a:bodyPr>
          <a:lstStyle/>
          <a:p>
            <a:r>
              <a:rPr lang="nl-NL" dirty="0" smtClean="0"/>
              <a:t>Nee. In dit geval zijn de longen waarschijnlijk nog niet ontplooid en is het geven van thoraxcompressies zinloos.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61885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Wat zijn de gevaren van het uitzuigen van pasgeborenen?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4525963"/>
          </a:xfrm>
        </p:spPr>
        <p:txBody>
          <a:bodyPr/>
          <a:lstStyle/>
          <a:p>
            <a:r>
              <a:rPr lang="nl-NL" dirty="0" smtClean="0"/>
              <a:t>Het vertragen van de spontane ademhaling</a:t>
            </a:r>
          </a:p>
          <a:p>
            <a:endParaRPr lang="nl-NL" dirty="0"/>
          </a:p>
          <a:p>
            <a:r>
              <a:rPr lang="nl-NL" dirty="0" smtClean="0"/>
              <a:t>Laryngospasme</a:t>
            </a:r>
          </a:p>
          <a:p>
            <a:endParaRPr lang="nl-NL" dirty="0"/>
          </a:p>
          <a:p>
            <a:r>
              <a:rPr lang="nl-NL" dirty="0" smtClean="0"/>
              <a:t>Vagale prikkeling (</a:t>
            </a:r>
            <a:r>
              <a:rPr lang="nl-NL" dirty="0" err="1" smtClean="0"/>
              <a:t>bradycradie</a:t>
            </a:r>
            <a:r>
              <a:rPr lang="nl-NL" dirty="0" smtClean="0"/>
              <a:t>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515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6330"/>
          </a:xfrm>
        </p:spPr>
        <p:txBody>
          <a:bodyPr>
            <a:normAutofit/>
          </a:bodyPr>
          <a:lstStyle/>
          <a:p>
            <a:r>
              <a:rPr lang="nl-NL" dirty="0" smtClean="0"/>
              <a:t>Wat is de beste methode om iv medicatie toe te dienen bij een pasgeborene? Botnaald of via navelvene?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140968"/>
            <a:ext cx="8229600" cy="3717032"/>
          </a:xfrm>
        </p:spPr>
        <p:txBody>
          <a:bodyPr/>
          <a:lstStyle/>
          <a:p>
            <a:r>
              <a:rPr lang="nl-NL" dirty="0" smtClean="0"/>
              <a:t>De voorkeur gaat uit naar navelvene , ook volgens LPA8 (VLPA). Omdat wij dit niet doen, is voor ons de botnaald de enige optie. IV infuus wordt afgeraden.</a:t>
            </a:r>
          </a:p>
          <a:p>
            <a:r>
              <a:rPr lang="nl-NL" dirty="0" smtClean="0"/>
              <a:t>MMT kan uiteraard wel de navelvene katheteriseren.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453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Als </a:t>
            </a:r>
            <a:r>
              <a:rPr lang="nl-NL" dirty="0" smtClean="0"/>
              <a:t> </a:t>
            </a:r>
            <a:r>
              <a:rPr lang="nl-NL" dirty="0" smtClean="0"/>
              <a:t>na 5 inflatiebeademingen mét thoraxexcursies een aanwezige bradycardie niet </a:t>
            </a:r>
            <a:r>
              <a:rPr lang="nl-NL" dirty="0" smtClean="0"/>
              <a:t>verbetert is </a:t>
            </a:r>
            <a:r>
              <a:rPr lang="nl-NL" dirty="0" smtClean="0"/>
              <a:t>de volgende stap het starten van thoraxcompressies.  Is dit juist?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3717032"/>
            <a:ext cx="8229600" cy="2409131"/>
          </a:xfrm>
        </p:spPr>
        <p:txBody>
          <a:bodyPr/>
          <a:lstStyle/>
          <a:p>
            <a:r>
              <a:rPr lang="nl-NL" dirty="0" smtClean="0"/>
              <a:t>Nee. Er wordt eerst 30 seconden beademd om het kind de kans te geven te herstellen. Als dan de bradycardie nog niet is hersteld, wordt er gestart  met thoraxcompressies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3708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Wat is de meest betrouwbare methode om de hartfrequentie van een pasgeborene te beoordelen?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489251"/>
          </a:xfrm>
        </p:spPr>
        <p:txBody>
          <a:bodyPr/>
          <a:lstStyle/>
          <a:p>
            <a:r>
              <a:rPr lang="nl-NL" dirty="0" smtClean="0"/>
              <a:t>Aansluiten aan ECG monitor.  Het beluisteren of palperen van het hart kost teveel tijd.  Het beoordelen m.b.v. een SpO2 meter is mogelijk, maar is door evt. bewegingsartefacten niet altijd betrouwbaar. </a:t>
            </a:r>
          </a:p>
        </p:txBody>
      </p:sp>
    </p:spTree>
    <p:extLst>
      <p:ext uri="{BB962C8B-B14F-4D97-AF65-F5344CB8AC3E}">
        <p14:creationId xmlns:p14="http://schemas.microsoft.com/office/powerpoint/2010/main" val="349590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Welke techniek van thoraxcompressies geniet de voorkeur bij een pasgeborene?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endParaRPr lang="nl-NL" dirty="0" smtClean="0"/>
          </a:p>
          <a:p>
            <a:r>
              <a:rPr lang="nl-NL" dirty="0" smtClean="0"/>
              <a:t>2 vinger methode</a:t>
            </a:r>
          </a:p>
          <a:p>
            <a:endParaRPr lang="nl-NL" dirty="0"/>
          </a:p>
          <a:p>
            <a:r>
              <a:rPr lang="nl-NL" dirty="0" err="1" smtClean="0"/>
              <a:t>Thaler</a:t>
            </a:r>
            <a:r>
              <a:rPr lang="nl-NL" dirty="0" smtClean="0"/>
              <a:t> methode (duimen naast elkaar!)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3118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Hoeveel adrenaline geef je de tweede en volgende giften?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30 µg per kg (0,03 mg/kg)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 (De eerste gift bestaat uit 10 µg/kg (0,01 mg/kg)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24887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1800" b="0" i="0" u="none" strike="noStrike" cap="none" normalizeH="0" baseline="0" smtClean="0">
            <a:ln>
              <a:noFill/>
            </a:ln>
            <a:solidFill>
              <a:srgbClr val="1A2C5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nl-NL" sz="1800" b="0" i="0" u="none" strike="noStrike" cap="none" normalizeH="0" baseline="0" smtClean="0">
            <a:ln>
              <a:noFill/>
            </a:ln>
            <a:solidFill>
              <a:srgbClr val="1A2C5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2662</TotalTime>
  <Words>382</Words>
  <Application>Microsoft Office PowerPoint</Application>
  <PresentationFormat>Diavoorstelling (4:3)</PresentationFormat>
  <Paragraphs>38</Paragraphs>
  <Slides>9</Slides>
  <Notes>6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1" baseType="lpstr">
      <vt:lpstr>Kantoorthema</vt:lpstr>
      <vt:lpstr>1_Standaardontwerp</vt:lpstr>
      <vt:lpstr>PowerPoint-presentatie</vt:lpstr>
      <vt:lpstr>Bij het vrijmaken van de luchtweg van een pasgeborene wordt geen chin-lift toegepast. Is dit juist?</vt:lpstr>
      <vt:lpstr>Als bij het geven van 5 inflatie-beademingen geen thoraxexcursies of toename van de hartfrequentie waarneembaar is dient meteen te worden gestart met thorax-compressies. Is dit juist?</vt:lpstr>
      <vt:lpstr>Wat zijn de gevaren van het uitzuigen van pasgeborenen?</vt:lpstr>
      <vt:lpstr>Wat is de beste methode om iv medicatie toe te dienen bij een pasgeborene? Botnaald of via navelvene?</vt:lpstr>
      <vt:lpstr>Als  na 5 inflatiebeademingen mét thoraxexcursies een aanwezige bradycardie niet verbetert is de volgende stap het starten van thoraxcompressies.  Is dit juist?</vt:lpstr>
      <vt:lpstr>Wat is de meest betrouwbare methode om de hartfrequentie van een pasgeborene te beoordelen?</vt:lpstr>
      <vt:lpstr>Welke techniek van thoraxcompressies geniet de voorkeur bij een pasgeborene? </vt:lpstr>
      <vt:lpstr>Hoeveel adrenaline geef je de tweede en volgende giften?</vt:lpstr>
    </vt:vector>
  </TitlesOfParts>
  <Company>Het Service Centrum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gestructureerde aanpak van het ernstig zieke kind</dc:title>
  <dc:creator>Verboon, Robert</dc:creator>
  <cp:lastModifiedBy>Ineveld, Harry van</cp:lastModifiedBy>
  <cp:revision>117</cp:revision>
  <cp:lastPrinted>2015-12-15T14:17:24Z</cp:lastPrinted>
  <dcterms:created xsi:type="dcterms:W3CDTF">2014-10-31T09:04:44Z</dcterms:created>
  <dcterms:modified xsi:type="dcterms:W3CDTF">2017-02-06T07:53:18Z</dcterms:modified>
</cp:coreProperties>
</file>