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89" r:id="rId1"/>
  </p:sldMasterIdLst>
  <p:notesMasterIdLst>
    <p:notesMasterId r:id="rId26"/>
  </p:notesMasterIdLst>
  <p:sldIdLst>
    <p:sldId id="256" r:id="rId2"/>
    <p:sldId id="261" r:id="rId3"/>
    <p:sldId id="262" r:id="rId4"/>
    <p:sldId id="397" r:id="rId5"/>
    <p:sldId id="398" r:id="rId6"/>
    <p:sldId id="399" r:id="rId7"/>
    <p:sldId id="415" r:id="rId8"/>
    <p:sldId id="400" r:id="rId9"/>
    <p:sldId id="401" r:id="rId10"/>
    <p:sldId id="403" r:id="rId11"/>
    <p:sldId id="405" r:id="rId12"/>
    <p:sldId id="407" r:id="rId13"/>
    <p:sldId id="409" r:id="rId14"/>
    <p:sldId id="411" r:id="rId15"/>
    <p:sldId id="412" r:id="rId16"/>
    <p:sldId id="413" r:id="rId17"/>
    <p:sldId id="414" r:id="rId18"/>
    <p:sldId id="444" r:id="rId19"/>
    <p:sldId id="423" r:id="rId20"/>
    <p:sldId id="421" r:id="rId21"/>
    <p:sldId id="393" r:id="rId22"/>
    <p:sldId id="449" r:id="rId23"/>
    <p:sldId id="454" r:id="rId24"/>
    <p:sldId id="438" r:id="rId25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l Somers" initials="KS" lastIdx="7" clrIdx="0">
    <p:extLst>
      <p:ext uri="{19B8F6BF-5375-455C-9EA6-DF929625EA0E}">
        <p15:presenceInfo xmlns:p15="http://schemas.microsoft.com/office/powerpoint/2012/main" userId="S-1-5-21-3659180351-2513837730-3206039904-81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85" autoAdjust="0"/>
    <p:restoredTop sz="94705"/>
  </p:normalViewPr>
  <p:slideViewPr>
    <p:cSldViewPr snapToGrid="0" snapToObjects="1">
      <p:cViewPr varScale="1">
        <p:scale>
          <a:sx n="77" d="100"/>
          <a:sy n="77" d="100"/>
        </p:scale>
        <p:origin x="8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31CE6-1385-E745-959F-AF9FD6F896F7}" type="datetimeFigureOut">
              <a:rPr lang="nl-NL" smtClean="0"/>
              <a:t>10-1-2019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1CBF1-2B4A-1248-939B-AEE3B59E2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19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Onzekerheid.</a:t>
            </a:r>
            <a:r>
              <a:rPr lang="nl-NL" baseline="0" dirty="0"/>
              <a:t> In weinig tijd, diagnose vaak niet te stellen, vitale functies zijn bedreigd. Vraagt om direct handelen. </a:t>
            </a:r>
            <a:r>
              <a:rPr lang="nl-NL" dirty="0"/>
              <a:t>Houvast in hectische omstandigheden. Bewezen concept. Cyclisch proces. SEH keten. Je spreekt dezelfde taal. Voorbeeld</a:t>
            </a:r>
            <a:r>
              <a:rPr lang="nl-NL" baseline="0" dirty="0"/>
              <a:t> glucose vergeten.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Spoedeisende</a:t>
            </a:r>
            <a:r>
              <a:rPr lang="en-US" dirty="0"/>
              <a:t> patient = </a:t>
            </a:r>
            <a:r>
              <a:rPr lang="en-US" dirty="0" err="1"/>
              <a:t>dynamische</a:t>
            </a:r>
            <a:r>
              <a:rPr lang="en-US" dirty="0"/>
              <a:t> </a:t>
            </a:r>
            <a:r>
              <a:rPr lang="en-US" dirty="0" err="1"/>
              <a:t>aanpak</a:t>
            </a:r>
            <a:r>
              <a:rPr lang="en-US" dirty="0"/>
              <a:t>.</a:t>
            </a:r>
            <a:r>
              <a:rPr lang="en-US" baseline="0" dirty="0"/>
              <a:t> Lo/ B </a:t>
            </a:r>
            <a:r>
              <a:rPr lang="en-US" baseline="0" dirty="0" err="1"/>
              <a:t>lopen</a:t>
            </a:r>
            <a:r>
              <a:rPr lang="en-US" baseline="0" dirty="0"/>
              <a:t> door </a:t>
            </a:r>
            <a:r>
              <a:rPr lang="en-US" baseline="0" dirty="0" err="1"/>
              <a:t>elkaar</a:t>
            </a:r>
            <a:r>
              <a:rPr lang="en-US" baseline="0" dirty="0"/>
              <a:t> </a:t>
            </a:r>
            <a:r>
              <a:rPr lang="en-US" baseline="0" dirty="0" err="1"/>
              <a:t>heen</a:t>
            </a:r>
            <a:r>
              <a:rPr lang="en-US" baseline="0" dirty="0"/>
              <a:t>. </a:t>
            </a: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94C53-D863-4E7A-87D2-2045C0CB498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076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94C53-D863-4E7A-87D2-2045C0CB4989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51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94C53-D863-4E7A-87D2-2045C0CB4989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043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Gerichte</a:t>
            </a:r>
            <a:r>
              <a:rPr lang="en-US" dirty="0"/>
              <a:t> </a:t>
            </a:r>
            <a:r>
              <a:rPr lang="en-US" dirty="0" err="1"/>
              <a:t>anamnese</a:t>
            </a:r>
            <a:r>
              <a:rPr lang="en-US" dirty="0"/>
              <a:t>: </a:t>
            </a:r>
            <a:r>
              <a:rPr lang="en-US" dirty="0" err="1"/>
              <a:t>Beloop</a:t>
            </a:r>
            <a:r>
              <a:rPr lang="en-US" baseline="0" dirty="0"/>
              <a:t> tot nu toe / Kern van de </a:t>
            </a:r>
            <a:r>
              <a:rPr lang="en-US" baseline="0" dirty="0" err="1"/>
              <a:t>klacht</a:t>
            </a:r>
            <a:r>
              <a:rPr lang="en-US" baseline="0" dirty="0"/>
              <a:t>/ </a:t>
            </a:r>
            <a:r>
              <a:rPr lang="en-US" baseline="0" dirty="0" err="1"/>
              <a:t>Bijkomende</a:t>
            </a:r>
            <a:r>
              <a:rPr lang="en-US" baseline="0" dirty="0"/>
              <a:t> </a:t>
            </a:r>
            <a:r>
              <a:rPr lang="en-US" baseline="0" dirty="0" err="1"/>
              <a:t>klachten</a:t>
            </a:r>
            <a:r>
              <a:rPr lang="en-US" baseline="0" dirty="0"/>
              <a:t>/ VG/ Med/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70FE-0BF4-4A6C-A10C-31B6538EDAF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6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E1D2-2956-429E-B42A-EAB59665355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179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E1D2-2956-429E-B42A-EAB59665355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6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E1D2-2956-429E-B42A-EAB59665355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20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E1D2-2956-429E-B42A-EAB59665355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8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SAFE: voorbeeld hond</a:t>
            </a:r>
            <a:r>
              <a:rPr lang="nl-NL" baseline="0" dirty="0"/>
              <a:t> Perry</a:t>
            </a:r>
          </a:p>
          <a:p>
            <a:r>
              <a:rPr lang="nl-NL" dirty="0"/>
              <a:t>Oefenen AVPU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E1D2-2956-429E-B42A-EAB59665355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03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Primary</a:t>
            </a:r>
            <a:r>
              <a:rPr lang="nl-NL" dirty="0"/>
              <a:t>: toestandsbeeld </a:t>
            </a:r>
          </a:p>
          <a:p>
            <a:r>
              <a:rPr lang="nl-NL" dirty="0" err="1"/>
              <a:t>Secondary</a:t>
            </a:r>
            <a:r>
              <a:rPr lang="nl-NL" dirty="0"/>
              <a:t>: diagnose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94C53-D863-4E7A-87D2-2045C0CB4989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720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E1D2-2956-429E-B42A-EAB59665355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151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94C53-D863-4E7A-87D2-2045C0CB4989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35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94C53-D863-4E7A-87D2-2045C0CB4989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185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94C53-D863-4E7A-87D2-2045C0CB4989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5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6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45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07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05421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54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20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885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69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0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6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7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363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4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4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2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1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1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  <p:sldLayoutId id="2147484301" r:id="rId12"/>
    <p:sldLayoutId id="2147484302" r:id="rId13"/>
    <p:sldLayoutId id="2147484303" r:id="rId14"/>
    <p:sldLayoutId id="2147484304" r:id="rId15"/>
    <p:sldLayoutId id="2147484305" r:id="rId16"/>
    <p:sldLayoutId id="21474843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Tahoma" charset="0"/>
                <a:ea typeface="Tahoma" charset="0"/>
                <a:cs typeface="Tahoma" charset="0"/>
              </a:rPr>
              <a:t>ABCDE benadering </a:t>
            </a:r>
            <a:r>
              <a:rPr lang="nl-NL" dirty="0" smtClean="0">
                <a:latin typeface="Tahoma" charset="0"/>
                <a:ea typeface="Tahoma" charset="0"/>
                <a:cs typeface="Tahoma" charset="0"/>
              </a:rPr>
              <a:t>2019</a:t>
            </a:r>
            <a:endParaRPr lang="nl-NL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Coen Smit, Jeroen van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nierop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nl-NL" sz="1400" dirty="0" err="1">
                <a:latin typeface="Tahoma" charset="0"/>
                <a:ea typeface="Tahoma" charset="0"/>
                <a:cs typeface="Tahoma" charset="0"/>
              </a:rPr>
              <a:t>Ylva</a:t>
            </a:r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 Onderwater (Huisartsen)</a:t>
            </a:r>
          </a:p>
          <a:p>
            <a:r>
              <a:rPr lang="nl-NL" sz="1400" dirty="0">
                <a:latin typeface="Tahoma" charset="0"/>
                <a:ea typeface="Tahoma" charset="0"/>
                <a:cs typeface="Tahoma" charset="0"/>
              </a:rPr>
              <a:t>Perry van der Wielen, Karel Somers, Ruud Bekkering (ambulanceverpleegkundigen)</a:t>
            </a:r>
          </a:p>
        </p:txBody>
      </p:sp>
    </p:spTree>
    <p:extLst>
      <p:ext uri="{BB962C8B-B14F-4D97-AF65-F5344CB8AC3E}">
        <p14:creationId xmlns:p14="http://schemas.microsoft.com/office/powerpoint/2010/main" val="159621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 descr="Afbeelding met schermafbeelding&#10;&#10;Beschrijving is gegenereerd met zeer hoge betrouwbaarheid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75470"/>
            <a:ext cx="10905066" cy="55070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hthoek 1"/>
          <p:cNvSpPr/>
          <p:nvPr/>
        </p:nvSpPr>
        <p:spPr>
          <a:xfrm>
            <a:off x="0" y="-118558"/>
            <a:ext cx="175992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  <a:endParaRPr lang="nl-NL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37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 descr="Afbeelding met schermafbeelding&#10;&#10;Beschrijving is gegenereerd met zeer hoge betrouwbaarheid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75" y="643467"/>
            <a:ext cx="7396070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hthoek 1"/>
          <p:cNvSpPr/>
          <p:nvPr/>
        </p:nvSpPr>
        <p:spPr>
          <a:xfrm>
            <a:off x="909058" y="480060"/>
            <a:ext cx="6751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</a:t>
            </a:r>
            <a:endParaRPr lang="nl-NL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85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 descr="Afbeelding met schermafbeelding&#10;&#10;Beschrijving is gegenereerd met zeer hoge betrouwbaarheid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21" y="643467"/>
            <a:ext cx="7665558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hthoek 1"/>
          <p:cNvSpPr/>
          <p:nvPr/>
        </p:nvSpPr>
        <p:spPr>
          <a:xfrm>
            <a:off x="947565" y="686980"/>
            <a:ext cx="8451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</a:t>
            </a:r>
            <a:endParaRPr lang="nl-NL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30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 descr="Afbeelding met schermafbeelding&#10;&#10;Beschrijving is gegenereerd met zeer hoge betrouwbaarheid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43516"/>
            <a:ext cx="10905066" cy="47709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hthoek 1"/>
          <p:cNvSpPr/>
          <p:nvPr/>
        </p:nvSpPr>
        <p:spPr>
          <a:xfrm>
            <a:off x="1214133" y="249488"/>
            <a:ext cx="7777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</a:t>
            </a:r>
            <a:endParaRPr lang="nl-NL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82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 descr="Afbeelding met schermafbeelding&#10;&#10;Beschrijving is gegenereerd met zeer hoge betrouwbaarheid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66089"/>
            <a:ext cx="10905066" cy="39258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hthoek 1"/>
          <p:cNvSpPr/>
          <p:nvPr/>
        </p:nvSpPr>
        <p:spPr>
          <a:xfrm>
            <a:off x="1358009" y="480060"/>
            <a:ext cx="6254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endParaRPr lang="nl-NL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063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23E8915-D2AA-4327-A45A-972C3CA957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302FC3C-9804-4950-B721-5FD704BA60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B9695BD-ECF6-49CA-8877-8C493193C6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C6EBB2-9BDC-4075-BA6B-43A9FBF9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F3798573-F27B-47EB-8EA4-7EE34954C2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Secondary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 dirty="0" err="1"/>
              <a:t>Gerichte</a:t>
            </a:r>
            <a:r>
              <a:rPr lang="en-US" dirty="0"/>
              <a:t> </a:t>
            </a:r>
            <a:r>
              <a:rPr lang="en-US" dirty="0" err="1"/>
              <a:t>anamnese</a:t>
            </a:r>
            <a:r>
              <a:rPr lang="en-US" dirty="0"/>
              <a:t> (AMP</a:t>
            </a:r>
            <a:r>
              <a:rPr lang="en-US" strike="sngStrike" dirty="0"/>
              <a:t>L</a:t>
            </a:r>
            <a:r>
              <a:rPr lang="en-US" dirty="0"/>
              <a:t>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Top tot teen- </a:t>
            </a:r>
            <a:r>
              <a:rPr lang="en-US" dirty="0" err="1"/>
              <a:t>onderzoek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Diagnostische</a:t>
            </a:r>
            <a:r>
              <a:rPr lang="en-US" dirty="0"/>
              <a:t> </a:t>
            </a:r>
            <a:r>
              <a:rPr lang="en-US" dirty="0" err="1"/>
              <a:t>overwegingen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Gerichte</a:t>
            </a:r>
            <a:r>
              <a:rPr lang="en-US" dirty="0"/>
              <a:t> </a:t>
            </a:r>
            <a:r>
              <a:rPr lang="en-US" dirty="0" err="1"/>
              <a:t>behandeling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Vervolg</a:t>
            </a:r>
            <a:r>
              <a:rPr lang="en-US" dirty="0"/>
              <a:t> </a:t>
            </a:r>
            <a:r>
              <a:rPr lang="en-US" dirty="0" err="1"/>
              <a:t>beleid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77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23E8915-D2AA-4327-A45A-972C3CA957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8302FC3C-9804-4950-B721-5FD704BA60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6B9695BD-ECF6-49CA-8877-8C493193C6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BC6EBB2-9BDC-4075-BA6B-43A9FBF9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34" name="Freeform 5">
            <a:extLst>
              <a:ext uri="{FF2B5EF4-FFF2-40B4-BE49-F238E27FC236}">
                <a16:creationId xmlns="" xmlns:a16="http://schemas.microsoft.com/office/drawing/2014/main" id="{F3798573-F27B-47EB-8EA4-7EE34954C2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/>
              <a:t>Allergie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Medicatie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Past history (VG)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(Last meal)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Event (het verhaal)</a:t>
            </a:r>
          </a:p>
        </p:txBody>
      </p:sp>
    </p:spTree>
    <p:extLst>
      <p:ext uri="{BB962C8B-B14F-4D97-AF65-F5344CB8AC3E}">
        <p14:creationId xmlns:p14="http://schemas.microsoft.com/office/powerpoint/2010/main" val="3627757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23E8915-D2AA-4327-A45A-972C3CA957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302FC3C-9804-4950-B721-5FD704BA60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B9695BD-ECF6-49CA-8877-8C493193C6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C6EBB2-9BDC-4075-BA6B-43A9FBF9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F3798573-F27B-47EB-8EA4-7EE34954C2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nl-NL"/>
              <a:t>ABCDE principes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nl-NL" dirty="0" err="1"/>
              <a:t>Treat</a:t>
            </a:r>
            <a:r>
              <a:rPr lang="nl-NL" dirty="0"/>
              <a:t> </a:t>
            </a:r>
            <a:r>
              <a:rPr lang="nl-NL" dirty="0" err="1"/>
              <a:t>first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kills</a:t>
            </a:r>
            <a:r>
              <a:rPr lang="nl-NL" dirty="0"/>
              <a:t> </a:t>
            </a:r>
            <a:r>
              <a:rPr lang="nl-NL" dirty="0" err="1"/>
              <a:t>first</a:t>
            </a:r>
            <a:endParaRPr lang="nl-NL" dirty="0"/>
          </a:p>
          <a:p>
            <a:endParaRPr lang="nl-NL" dirty="0"/>
          </a:p>
          <a:p>
            <a:r>
              <a:rPr lang="nl-NL" dirty="0"/>
              <a:t>Los een probleem op voordat je verder gaat</a:t>
            </a:r>
          </a:p>
          <a:p>
            <a:endParaRPr lang="nl-NL" dirty="0"/>
          </a:p>
          <a:p>
            <a:r>
              <a:rPr lang="nl-NL" dirty="0"/>
              <a:t>Evalueer je handelingen</a:t>
            </a:r>
          </a:p>
          <a:p>
            <a:endParaRPr lang="nl-NL" dirty="0"/>
          </a:p>
          <a:p>
            <a:r>
              <a:rPr lang="nl-NL" dirty="0"/>
              <a:t>Bij verslechtering terug naar A(f)</a:t>
            </a:r>
            <a:endParaRPr lang="nl-NL" sz="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0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8C8CD8F-11FC-42BF-BC9D-2442F9AF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Urgentie denken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="" xmlns:a16="http://schemas.microsoft.com/office/drawing/2014/main" id="{212A6EA3-D6C9-4E84-A6B0-59CA76F642E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97280" y="2402074"/>
          <a:ext cx="10079598" cy="228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799">
                  <a:extLst>
                    <a:ext uri="{9D8B030D-6E8A-4147-A177-3AD203B41FA5}">
                      <a16:colId xmlns="" xmlns:a16="http://schemas.microsoft.com/office/drawing/2014/main" val="2350035740"/>
                    </a:ext>
                  </a:extLst>
                </a:gridCol>
                <a:gridCol w="5039799">
                  <a:extLst>
                    <a:ext uri="{9D8B030D-6E8A-4147-A177-3AD203B41FA5}">
                      <a16:colId xmlns="" xmlns:a16="http://schemas.microsoft.com/office/drawing/2014/main" val="1575920178"/>
                    </a:ext>
                  </a:extLst>
                </a:gridCol>
              </a:tblGrid>
              <a:tr h="380197">
                <a:tc>
                  <a:txBody>
                    <a:bodyPr/>
                    <a:lstStyle/>
                    <a:p>
                      <a:r>
                        <a:rPr lang="nl-NL" dirty="0"/>
                        <a:t>Urgentie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25063232"/>
                  </a:ext>
                </a:extLst>
              </a:tr>
              <a:tr h="380197">
                <a:tc>
                  <a:txBody>
                    <a:bodyPr/>
                    <a:lstStyle/>
                    <a:p>
                      <a:r>
                        <a:rPr lang="nl-NL" dirty="0"/>
                        <a:t>U1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Levensbedreigend. &lt;15 min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784821986"/>
                  </a:ext>
                </a:extLst>
              </a:tr>
              <a:tr h="380197">
                <a:tc>
                  <a:txBody>
                    <a:bodyPr/>
                    <a:lstStyle/>
                    <a:p>
                      <a:r>
                        <a:rPr lang="nl-NL" dirty="0"/>
                        <a:t>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Spoed. Binnen het 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3097748"/>
                  </a:ext>
                </a:extLst>
              </a:tr>
              <a:tr h="380197">
                <a:tc>
                  <a:txBody>
                    <a:bodyPr/>
                    <a:lstStyle/>
                    <a:p>
                      <a:r>
                        <a:rPr lang="nl-NL" dirty="0"/>
                        <a:t>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Dringend. Binnen enkele uren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4159517"/>
                  </a:ext>
                </a:extLst>
              </a:tr>
              <a:tr h="380197">
                <a:tc>
                  <a:txBody>
                    <a:bodyPr/>
                    <a:lstStyle/>
                    <a:p>
                      <a:r>
                        <a:rPr lang="nl-NL" dirty="0"/>
                        <a:t>U4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Routine. Dezelfde dag of in overleg.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8805010"/>
                  </a:ext>
                </a:extLst>
              </a:tr>
              <a:tr h="380197">
                <a:tc>
                  <a:txBody>
                    <a:bodyPr/>
                    <a:lstStyle/>
                    <a:p>
                      <a:r>
                        <a:rPr lang="nl-NL" dirty="0"/>
                        <a:t>U5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Zelfzorg advies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9122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263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23E8915-D2AA-4327-A45A-972C3CA957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302FC3C-9804-4950-B721-5FD704BA60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B9695BD-ECF6-49CA-8877-8C493193C6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C6EBB2-9BDC-4075-BA6B-43A9FBF9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F3798573-F27B-47EB-8EA4-7EE34954C2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nl-NL"/>
              <a:t>SBAR(R)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nl-NL" b="1" dirty="0" err="1"/>
              <a:t>S</a:t>
            </a:r>
            <a:r>
              <a:rPr lang="nl-NL" dirty="0" err="1"/>
              <a:t>ituation</a:t>
            </a:r>
            <a:r>
              <a:rPr lang="nl-NL" dirty="0"/>
              <a:t>			Het probleem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B</a:t>
            </a:r>
            <a:r>
              <a:rPr lang="nl-NL" dirty="0"/>
              <a:t>ackground		Kort, relevant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A</a:t>
            </a:r>
            <a:r>
              <a:rPr lang="nl-NL" dirty="0"/>
              <a:t>ssessment			Wat zie je en denk je 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 err="1"/>
              <a:t>R</a:t>
            </a:r>
            <a:r>
              <a:rPr lang="nl-NL" dirty="0" err="1"/>
              <a:t>ecommendation</a:t>
            </a:r>
            <a:r>
              <a:rPr lang="nl-NL" dirty="0"/>
              <a:t>	Wat wil je 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 err="1"/>
              <a:t>R</a:t>
            </a:r>
            <a:r>
              <a:rPr lang="nl-NL" dirty="0" err="1"/>
              <a:t>epeat</a:t>
            </a:r>
            <a:r>
              <a:rPr lang="nl-NL" dirty="0"/>
              <a:t>- Back		Herhalen, samenvatten</a:t>
            </a:r>
          </a:p>
        </p:txBody>
      </p:sp>
    </p:spTree>
    <p:extLst>
      <p:ext uri="{BB962C8B-B14F-4D97-AF65-F5344CB8AC3E}">
        <p14:creationId xmlns:p14="http://schemas.microsoft.com/office/powerpoint/2010/main" val="283978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Kenmerken Spoed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dirty="0"/>
              <a:t>Chaos</a:t>
            </a:r>
          </a:p>
          <a:p>
            <a:endParaRPr lang="nl-NL" dirty="0"/>
          </a:p>
          <a:p>
            <a:r>
              <a:rPr lang="nl-NL" dirty="0"/>
              <a:t>Geen structuur</a:t>
            </a:r>
          </a:p>
          <a:p>
            <a:endParaRPr lang="nl-NL" dirty="0"/>
          </a:p>
          <a:p>
            <a:r>
              <a:rPr lang="nl-NL" dirty="0"/>
              <a:t>Geen diagnose</a:t>
            </a:r>
          </a:p>
          <a:p>
            <a:endParaRPr lang="nl-NL" dirty="0"/>
          </a:p>
          <a:p>
            <a:r>
              <a:rPr lang="nl-NL" dirty="0"/>
              <a:t>Noodzaak stellen prioriteiten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Noodzaak triage (meerdere patiënten)</a:t>
            </a:r>
          </a:p>
        </p:txBody>
      </p:sp>
    </p:spTree>
    <p:extLst>
      <p:ext uri="{BB962C8B-B14F-4D97-AF65-F5344CB8AC3E}">
        <p14:creationId xmlns:p14="http://schemas.microsoft.com/office/powerpoint/2010/main" val="1670114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67CA421-FA2B-47ED-A101-F8BBEBB297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21DB897-A621-4D5F-AC81-91199AC437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12425D82-CD5E-45A4-9542-70951E59F2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 descr="Afbeelding met schermafbeelding&#10;&#10;Beschrijving is gegenereerd met zeer hoge betrouwbaarheid">
            <a:extLst>
              <a:ext uri="{FF2B5EF4-FFF2-40B4-BE49-F238E27FC236}">
                <a16:creationId xmlns="" xmlns:a16="http://schemas.microsoft.com/office/drawing/2014/main" id="{9D278172-52E2-490D-ADDA-E192451F1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11700" y="965141"/>
            <a:ext cx="5762968" cy="4932911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467F3E04-4AAD-4D5A-95DB-B8ADF5DF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0" i="0" kern="1200" dirty="0">
                <a:solidFill>
                  <a:srgbClr val="EBEBEB"/>
                </a:solidFill>
              </a:rPr>
              <a:t>Modified Valsalva</a:t>
            </a:r>
            <a:br>
              <a:rPr lang="en-US" sz="4400" b="0" i="0" kern="1200" dirty="0">
                <a:solidFill>
                  <a:srgbClr val="EBEBEB"/>
                </a:solidFill>
              </a:rPr>
            </a:br>
            <a:r>
              <a:rPr lang="en-US" sz="4400" dirty="0" err="1">
                <a:solidFill>
                  <a:schemeClr val="bg1"/>
                </a:solidFill>
              </a:rPr>
              <a:t>Manoeuvre</a:t>
            </a:r>
            <a:endParaRPr lang="en-US" sz="4400" b="0" i="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98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q-Sofa versus SIRS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Sequential</a:t>
            </a:r>
            <a:r>
              <a:rPr lang="nl-NL" dirty="0"/>
              <a:t> [Sepsis-</a:t>
            </a:r>
            <a:r>
              <a:rPr lang="nl-NL" dirty="0" err="1"/>
              <a:t>related</a:t>
            </a:r>
            <a:r>
              <a:rPr lang="nl-NL" dirty="0"/>
              <a:t>] </a:t>
            </a:r>
            <a:r>
              <a:rPr lang="nl-NL" dirty="0" err="1"/>
              <a:t>Organ</a:t>
            </a:r>
            <a:r>
              <a:rPr lang="nl-NL" dirty="0"/>
              <a:t> Failure Assessment (SOFA)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r>
              <a:rPr lang="nl-NL" dirty="0"/>
              <a:t>In plaats van de SIRS</a:t>
            </a:r>
          </a:p>
          <a:p>
            <a:endParaRPr lang="nl-NL" dirty="0"/>
          </a:p>
          <a:p>
            <a:r>
              <a:rPr lang="nl-NL" dirty="0"/>
              <a:t>RR &lt;100 systolisch</a:t>
            </a:r>
          </a:p>
          <a:p>
            <a:r>
              <a:rPr lang="nl-NL" dirty="0"/>
              <a:t>Mentale verslechtering</a:t>
            </a:r>
          </a:p>
          <a:p>
            <a:r>
              <a:rPr lang="nl-NL" dirty="0"/>
              <a:t>AF &gt;22/min</a:t>
            </a:r>
          </a:p>
          <a:p>
            <a:endParaRPr lang="nl-NL" dirty="0"/>
          </a:p>
          <a:p>
            <a:r>
              <a:rPr lang="nl-NL" dirty="0"/>
              <a:t>&gt;2 punten 10% mortaliteit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59" y="2879012"/>
            <a:ext cx="6908723" cy="356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54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EMV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</a:t>
                      </a:r>
                      <a:r>
                        <a:rPr lang="nl-NL" baseline="0" dirty="0"/>
                        <a:t> – Ogen openen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 –</a:t>
                      </a:r>
                      <a:r>
                        <a:rPr lang="nl-NL" baseline="0" dirty="0"/>
                        <a:t> </a:t>
                      </a:r>
                      <a:r>
                        <a:rPr lang="nl-NL" dirty="0"/>
                        <a:t>Motoriek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 – Verbaal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 – Voert</a:t>
                      </a:r>
                      <a:r>
                        <a:rPr lang="nl-NL" baseline="0" dirty="0"/>
                        <a:t> opdrachten uit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 – Lokaliseert</a:t>
                      </a:r>
                      <a:r>
                        <a:rPr lang="nl-NL" baseline="0" dirty="0"/>
                        <a:t> </a:t>
                      </a:r>
                      <a:r>
                        <a:rPr lang="nl-NL" dirty="0"/>
                        <a:t>pijnprikkel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 – Georiënteerd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 – Spontaan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 – Terugtrekken op pijn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 – Gedesoriënteerd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 – Op aanspreken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 – Flexie</a:t>
                      </a:r>
                      <a:r>
                        <a:rPr lang="nl-NL" baseline="0" dirty="0"/>
                        <a:t> op pijn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 – Woorden, geen zinnen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  <a:r>
                        <a:rPr lang="nl-NL" baseline="0" dirty="0"/>
                        <a:t> – Op pijn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 – Extensie op pijn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 – Geluiden, bijv. kreunen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1 -  Geen reactie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 – Geen reactie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 – Geen reactie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031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9BB4EB5-7B91-43A8-A6F9-A68F2E54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MAD</a:t>
            </a:r>
            <a:r>
              <a:rPr lang="nl-NL" dirty="0">
                <a:solidFill>
                  <a:schemeClr val="tx1"/>
                </a:solidFill>
              </a:rPr>
              <a:t>	</a:t>
            </a:r>
            <a:r>
              <a:rPr lang="nl-NL" sz="2400" dirty="0">
                <a:solidFill>
                  <a:schemeClr val="tx1"/>
                </a:solidFill>
              </a:rPr>
              <a:t>(</a:t>
            </a:r>
            <a:r>
              <a:rPr lang="nl-NL" sz="2400" dirty="0" err="1">
                <a:solidFill>
                  <a:schemeClr val="tx1"/>
                </a:solidFill>
              </a:rPr>
              <a:t>Mucosal</a:t>
            </a:r>
            <a:r>
              <a:rPr lang="nl-NL" sz="2400" dirty="0">
                <a:solidFill>
                  <a:schemeClr val="tx1"/>
                </a:solidFill>
              </a:rPr>
              <a:t> </a:t>
            </a:r>
            <a:r>
              <a:rPr lang="nl-NL" sz="2400" dirty="0" err="1">
                <a:solidFill>
                  <a:schemeClr val="tx1"/>
                </a:solidFill>
              </a:rPr>
              <a:t>Atomization</a:t>
            </a:r>
            <a:r>
              <a:rPr lang="nl-NL" sz="2400" dirty="0">
                <a:solidFill>
                  <a:schemeClr val="tx1"/>
                </a:solidFill>
              </a:rPr>
              <a:t> Device)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790301C-C6E1-4EEC-9B61-D5939EED7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Midazolam</a:t>
            </a:r>
            <a:r>
              <a:rPr lang="nl-NL" dirty="0"/>
              <a:t> eerste keus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Dosering 5-10 mg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Ampul 15mg/3ml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Max 1 ml per neusgat !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29" y="3494201"/>
            <a:ext cx="2838173" cy="283817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780" y="698269"/>
            <a:ext cx="2309957" cy="230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72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lva\AppData\Local\Microsoft\Windows\Temporary Internet Files\Content.Outlook\FW8B12KY\OSG overdrac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" r="1" b="1206"/>
          <a:stretch/>
        </p:blipFill>
        <p:spPr bwMode="auto">
          <a:xfrm>
            <a:off x="4325747" y="786883"/>
            <a:ext cx="3990160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="" xmlns:a16="http://schemas.microsoft.com/office/drawing/2014/main" id="{0D187C4E-14B9-4504-B200-5127823FA7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>
            <a:normAutofit/>
          </a:bodyPr>
          <a:lstStyle/>
          <a:p>
            <a:r>
              <a:rPr lang="nl-NL"/>
              <a:t>Overdracht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47700" y="2438401"/>
            <a:ext cx="6258737" cy="3809998"/>
          </a:xfrm>
        </p:spPr>
        <p:txBody>
          <a:bodyPr>
            <a:norm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36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Uitgangspunten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Golden Hour</a:t>
            </a:r>
          </a:p>
          <a:p>
            <a:endParaRPr lang="en-US" dirty="0"/>
          </a:p>
          <a:p>
            <a:r>
              <a:rPr lang="en-US" dirty="0"/>
              <a:t>First do no further harm</a:t>
            </a:r>
          </a:p>
          <a:p>
            <a:endParaRPr lang="en-US" dirty="0"/>
          </a:p>
          <a:p>
            <a:r>
              <a:rPr lang="en-US" dirty="0"/>
              <a:t>Treat first what kills first</a:t>
            </a:r>
          </a:p>
          <a:p>
            <a:endParaRPr lang="en-US" dirty="0"/>
          </a:p>
          <a:p>
            <a:r>
              <a:rPr lang="en-US" dirty="0" err="1"/>
              <a:t>Spoedzorg</a:t>
            </a:r>
            <a:r>
              <a:rPr lang="en-US" dirty="0"/>
              <a:t> = </a:t>
            </a:r>
            <a:r>
              <a:rPr lang="en-US" dirty="0" err="1"/>
              <a:t>Ketenzorg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KISS: Keep It Simple Stupid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5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DFB3CEA1-88D9-42FB-88ED-1E9807FE6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Afbeelding met schermafbeelding&#10;&#10;Beschrijving is gegenereerd met zeer hoge betrouwbaarhe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77" y="643467"/>
            <a:ext cx="1051144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9A6C928E-4252-4F33-8C34-E50A12A31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AutoShape 2" descr="C:\Users\Willem Jan\AppData\Roaming\PixelMetrics\CaptureWiz\Temp\1.jpg"/>
          <p:cNvSpPr>
            <a:spLocks noChangeAspect="1" noChangeArrowheads="1"/>
          </p:cNvSpPr>
          <p:nvPr/>
        </p:nvSpPr>
        <p:spPr bwMode="auto">
          <a:xfrm>
            <a:off x="1679575" y="-2681288"/>
            <a:ext cx="110109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45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23E8915-D2AA-4327-A45A-972C3CA957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302FC3C-9804-4950-B721-5FD704BA60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B9695BD-ECF6-49CA-8877-8C493193C6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C6EBB2-9BDC-4075-BA6B-43A9FBF9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F3798573-F27B-47EB-8EA4-7EE34954C2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nl-NL"/>
              <a:t>Methodiek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nl-NL" dirty="0"/>
              <a:t>SAFE</a:t>
            </a:r>
          </a:p>
          <a:p>
            <a:endParaRPr lang="nl-NL" dirty="0"/>
          </a:p>
          <a:p>
            <a:r>
              <a:rPr lang="nl-NL" dirty="0"/>
              <a:t>AVPU</a:t>
            </a:r>
          </a:p>
          <a:p>
            <a:endParaRPr lang="nl-NL" dirty="0"/>
          </a:p>
          <a:p>
            <a:r>
              <a:rPr lang="nl-NL" dirty="0"/>
              <a:t>ABCDE</a:t>
            </a:r>
          </a:p>
          <a:p>
            <a:endParaRPr lang="nl-NL" dirty="0"/>
          </a:p>
          <a:p>
            <a:r>
              <a:rPr lang="nl-NL" dirty="0"/>
              <a:t>Huisartsgeneeskundig addendum</a:t>
            </a:r>
          </a:p>
        </p:txBody>
      </p:sp>
    </p:spTree>
    <p:extLst>
      <p:ext uri="{BB962C8B-B14F-4D97-AF65-F5344CB8AC3E}">
        <p14:creationId xmlns:p14="http://schemas.microsoft.com/office/powerpoint/2010/main" val="172601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23E8915-D2AA-4327-A45A-972C3CA957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8302FC3C-9804-4950-B721-5FD704BA60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B9695BD-ECF6-49CA-8877-8C493193C6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BC6EBB2-9BDC-4075-BA6B-43A9FBF9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="" xmlns:a16="http://schemas.microsoft.com/office/drawing/2014/main" id="{F3798573-F27B-47EB-8EA4-7EE34954C2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nl-NL" dirty="0"/>
              <a:t>SAFE 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lvl="1"/>
            <a:r>
              <a:rPr lang="en-US" dirty="0"/>
              <a:t>Shout for help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Approach with care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Free from danger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val="30154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23E8915-D2AA-4327-A45A-972C3CA957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302FC3C-9804-4950-B721-5FD704BA60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B9695BD-ECF6-49CA-8877-8C493193C6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C6EBB2-9BDC-4075-BA6B-43A9FBF9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F3798573-F27B-47EB-8EA4-7EE34954C2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2DA6AA54-32B7-4ABB-8C9F-F8396CF6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nl-NL" dirty="0"/>
              <a:t>AVPU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34173E7-FD8E-443B-9966-7AC037DAC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lvl="1"/>
            <a:r>
              <a:rPr lang="en-US" dirty="0"/>
              <a:t>Alert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Verbal stimulus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err="1"/>
              <a:t>Painfull</a:t>
            </a:r>
            <a:r>
              <a:rPr lang="en-US" dirty="0"/>
              <a:t> stimulus (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trauma)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Unresponsive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836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23E8915-D2AA-4327-A45A-972C3CA957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302FC3C-9804-4950-B721-5FD704BA60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B9695BD-ECF6-49CA-8877-8C493193C6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C6EBB2-9BDC-4075-BA6B-43A9FBF9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F3798573-F27B-47EB-8EA4-7EE34954C2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nl-NL" dirty="0"/>
              <a:t>ABCDE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 fontScale="85000" lnSpcReduction="20000"/>
          </a:bodyPr>
          <a:lstStyle/>
          <a:p>
            <a:r>
              <a:rPr lang="nl-NL" dirty="0"/>
              <a:t>Algemene benadering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Primary</a:t>
            </a:r>
            <a:r>
              <a:rPr lang="nl-NL" dirty="0"/>
              <a:t> assessment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1500" i="1" dirty="0"/>
              <a:t>Kijken</a:t>
            </a:r>
          </a:p>
          <a:p>
            <a:pPr marL="0" indent="0">
              <a:buNone/>
            </a:pPr>
            <a:r>
              <a:rPr lang="nl-NL" sz="1500" i="1" dirty="0"/>
              <a:t>	Luisteren</a:t>
            </a:r>
          </a:p>
          <a:p>
            <a:pPr marL="0" indent="0">
              <a:buNone/>
            </a:pPr>
            <a:r>
              <a:rPr lang="nl-NL" sz="1500" i="1" dirty="0"/>
              <a:t>	Voelen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Conclusie en re-assessment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Secondary</a:t>
            </a:r>
            <a:r>
              <a:rPr lang="nl-NL" dirty="0"/>
              <a:t> assessment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Besluit / afspraken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Overdracht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8348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23E8915-D2AA-4327-A45A-972C3CA957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302FC3C-9804-4950-B721-5FD704BA60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B9695BD-ECF6-49CA-8877-8C493193C6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C6EBB2-9BDC-4075-BA6B-43A9FBF9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F3798573-F27B-47EB-8EA4-7EE34954C2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ABCDE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 dirty="0"/>
              <a:t>A= Airway en CWK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 = Breathing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 = Circulation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 = Disabilities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 = Exposure &amp; Environment</a:t>
            </a:r>
          </a:p>
        </p:txBody>
      </p:sp>
    </p:spTree>
    <p:extLst>
      <p:ext uri="{BB962C8B-B14F-4D97-AF65-F5344CB8AC3E}">
        <p14:creationId xmlns:p14="http://schemas.microsoft.com/office/powerpoint/2010/main" val="1629368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1035</TotalTime>
  <Words>445</Words>
  <Application>Microsoft Office PowerPoint</Application>
  <PresentationFormat>Breedbeeld</PresentationFormat>
  <Paragraphs>190</Paragraphs>
  <Slides>24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Tahoma</vt:lpstr>
      <vt:lpstr>Wingdings 3</vt:lpstr>
      <vt:lpstr>Ion</vt:lpstr>
      <vt:lpstr>ABCDE benadering 2019</vt:lpstr>
      <vt:lpstr>Kenmerken Spoed</vt:lpstr>
      <vt:lpstr>Uitgangspunten</vt:lpstr>
      <vt:lpstr>PowerPoint-presentatie</vt:lpstr>
      <vt:lpstr>Methodiek</vt:lpstr>
      <vt:lpstr>SAFE </vt:lpstr>
      <vt:lpstr>AVPU</vt:lpstr>
      <vt:lpstr>ABCDE</vt:lpstr>
      <vt:lpstr>ABCDE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Secondary Assessment</vt:lpstr>
      <vt:lpstr>AMPLE</vt:lpstr>
      <vt:lpstr>ABCDE principes</vt:lpstr>
      <vt:lpstr>Urgentie denken</vt:lpstr>
      <vt:lpstr>SBAR(R)</vt:lpstr>
      <vt:lpstr>Modified Valsalva Manoeuvre</vt:lpstr>
      <vt:lpstr>q-Sofa versus SIRS</vt:lpstr>
      <vt:lpstr>EMV</vt:lpstr>
      <vt:lpstr>MAD (Mucosal Atomization Device)</vt:lpstr>
      <vt:lpstr>Overdracht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ABCDE benadering</dc:title>
  <dc:creator>Ylva Onderwater</dc:creator>
  <cp:lastModifiedBy>Antoinette Bosma-Beld</cp:lastModifiedBy>
  <cp:revision>139</cp:revision>
  <cp:lastPrinted>2018-02-10T14:35:38Z</cp:lastPrinted>
  <dcterms:created xsi:type="dcterms:W3CDTF">2016-01-08T12:58:34Z</dcterms:created>
  <dcterms:modified xsi:type="dcterms:W3CDTF">2019-01-10T12:27:23Z</dcterms:modified>
</cp:coreProperties>
</file>