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64" r:id="rId2"/>
  </p:sldMasterIdLst>
  <p:notesMasterIdLst>
    <p:notesMasterId r:id="rId17"/>
  </p:notesMasterIdLst>
  <p:handoutMasterIdLst>
    <p:handoutMasterId r:id="rId18"/>
  </p:handoutMasterIdLst>
  <p:sldIdLst>
    <p:sldId id="501" r:id="rId3"/>
    <p:sldId id="502" r:id="rId4"/>
    <p:sldId id="555" r:id="rId5"/>
    <p:sldId id="599" r:id="rId6"/>
    <p:sldId id="508" r:id="rId7"/>
    <p:sldId id="575" r:id="rId8"/>
    <p:sldId id="554" r:id="rId9"/>
    <p:sldId id="576" r:id="rId10"/>
    <p:sldId id="580" r:id="rId11"/>
    <p:sldId id="561" r:id="rId12"/>
    <p:sldId id="562" r:id="rId13"/>
    <p:sldId id="586" r:id="rId14"/>
    <p:sldId id="579" r:id="rId15"/>
    <p:sldId id="582" r:id="rId16"/>
  </p:sldIdLst>
  <p:sldSz cx="9144000" cy="6858000" type="screen4x3"/>
  <p:notesSz cx="6662738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  <a:srgbClr val="FF6600"/>
    <a:srgbClr val="33CCCC"/>
    <a:srgbClr val="FF0000"/>
    <a:srgbClr val="FF0066"/>
    <a:srgbClr val="999999"/>
    <a:srgbClr val="99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21" autoAdjust="0"/>
    <p:restoredTop sz="65778" autoAdjust="0"/>
  </p:normalViewPr>
  <p:slideViewPr>
    <p:cSldViewPr>
      <p:cViewPr varScale="1">
        <p:scale>
          <a:sx n="47" d="100"/>
          <a:sy n="47" d="100"/>
        </p:scale>
        <p:origin x="182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7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8E3EEF7C-A935-4EC3-BC75-D5ED6B7BF653}" type="datetime1">
              <a:rPr lang="nl-NL"/>
              <a:pPr>
                <a:defRPr/>
              </a:pPr>
              <a:t>13-1-2020</a:t>
            </a:fld>
            <a:endParaRPr lang="nl-NL"/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5"/>
            <a:ext cx="28876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70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5"/>
            <a:ext cx="28876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C6FC0690-55E2-4500-BAE8-B4B56AAE411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3268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6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00C8F1E-EC4B-4BF9-AAFC-F44A7A03F60C}" type="datetime1">
              <a:rPr lang="nl-NL"/>
              <a:pPr>
                <a:defRPr/>
              </a:pPr>
              <a:t>13-1-2020</a:t>
            </a:fld>
            <a:endParaRPr lang="nl-NL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7"/>
            <a:ext cx="48847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6" y="942975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1FB2B60-1420-4FE9-851F-BFE1BAECA0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142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08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874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"/>
              <a:tabLst/>
              <a:defRPr/>
            </a:pPr>
            <a:endParaRPr lang="nl-NL" sz="1200" b="0" dirty="0">
              <a:latin typeface="Calibri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739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  <a:buFont typeface="Wingdings" pitchFamily="2" charset="2"/>
              <a:buNone/>
            </a:pPr>
            <a:r>
              <a:rPr lang="en-US" dirty="0" err="1"/>
              <a:t>Kies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baseline="0" dirty="0"/>
              <a:t> </a:t>
            </a:r>
            <a:r>
              <a:rPr lang="en-US" baseline="0" dirty="0" err="1"/>
              <a:t>uit</a:t>
            </a:r>
            <a:r>
              <a:rPr lang="en-US" baseline="0" dirty="0"/>
              <a:t> </a:t>
            </a:r>
            <a:r>
              <a:rPr lang="en-US" baseline="0" dirty="0" err="1"/>
              <a:t>voorbeeld</a:t>
            </a:r>
            <a:r>
              <a:rPr lang="en-US" baseline="0" dirty="0"/>
              <a:t> </a:t>
            </a:r>
            <a:r>
              <a:rPr lang="en-US" baseline="0" dirty="0" err="1"/>
              <a:t>oefeningen</a:t>
            </a:r>
            <a:r>
              <a:rPr lang="en-US" baseline="0" dirty="0"/>
              <a:t>, </a:t>
            </a:r>
            <a:r>
              <a:rPr lang="en-US" baseline="0" dirty="0" err="1"/>
              <a:t>vlgd</a:t>
            </a:r>
            <a:r>
              <a:rPr lang="en-US" baseline="0" dirty="0"/>
              <a:t> </a:t>
            </a:r>
            <a:r>
              <a:rPr lang="en-US" baseline="0" dirty="0" err="1"/>
              <a:t>dia’s</a:t>
            </a:r>
            <a:endParaRPr lang="en-US" baseline="0" dirty="0"/>
          </a:p>
          <a:p>
            <a:pPr>
              <a:buSzPct val="100000"/>
              <a:buFont typeface="Wingdings" pitchFamily="2" charset="2"/>
              <a:buNone/>
            </a:pPr>
            <a:endParaRPr lang="nl-NL" sz="12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nl-NL" sz="12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Gefundeerde gok over wat een patiënt bedoelt (inhoudelijke reflectie) of voelt (gevoelsreflectie)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nl-NL" sz="12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Statement: kort en directief, geen vraag. 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nl-NL" sz="12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Een reflectie is nooit goed of fout.</a:t>
            </a:r>
            <a:endParaRPr lang="nl-NL" sz="8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nl-NL" sz="12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nl-NL" sz="12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Diepte van de reflectie: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nl-NL" sz="1200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Eenvoudige reflectie</a:t>
            </a:r>
            <a:r>
              <a:rPr lang="nl-NL" sz="12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: dichtbij wat </a:t>
            </a:r>
          </a:p>
          <a:p>
            <a:pPr marL="0" indent="0">
              <a:buSzPct val="100000"/>
              <a:buNone/>
            </a:pPr>
            <a:r>
              <a:rPr lang="nl-NL" sz="12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gezegd is (volgen).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nl-NL" sz="1200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Complexe reflecties</a:t>
            </a:r>
            <a:r>
              <a:rPr lang="nl-NL" sz="12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: gaat verder, voegt betekenis toe (gidsen).</a:t>
            </a:r>
          </a:p>
          <a:p>
            <a:pPr>
              <a:buSzPct val="100000"/>
              <a:buFont typeface="Wingdings" panose="05000000000000000000" pitchFamily="2" charset="2"/>
              <a:buNone/>
            </a:pPr>
            <a:endParaRPr lang="nl-NL" sz="1200" b="1" u="sng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SzPct val="100000"/>
              <a:buFont typeface="Arial" panose="020B0604020202020204" pitchFamily="34" charset="0"/>
              <a:buNone/>
            </a:pPr>
            <a:r>
              <a:rPr lang="nl-NL" sz="1200" b="0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Gevoelsreflectie</a:t>
            </a:r>
            <a:r>
              <a:rPr lang="nl-NL" sz="1200" b="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: je baalt ervan dat je nog geen goede manier hebt gevonden om je minder depressief te voelen’.</a:t>
            </a:r>
          </a:p>
          <a:p>
            <a:pPr>
              <a:buSzPct val="100000"/>
              <a:buFont typeface="Wingdings" pitchFamily="2" charset="2"/>
              <a:buNone/>
            </a:pPr>
            <a:r>
              <a:rPr lang="nl-NL" sz="1200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Versterkte reflectie</a:t>
            </a:r>
            <a:r>
              <a:rPr lang="nl-NL" sz="12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: ‘drinken is het enige dat helpt’.</a:t>
            </a:r>
          </a:p>
          <a:p>
            <a:pPr>
              <a:buSzPct val="100000"/>
              <a:buFont typeface="Wingdings" pitchFamily="2" charset="2"/>
              <a:buNone/>
            </a:pPr>
            <a:r>
              <a:rPr lang="nl-NL" sz="1200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Dubbelzijdige reflectie</a:t>
            </a:r>
            <a:r>
              <a:rPr lang="nl-NL" sz="12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: ‘aan de ene kant helpt drinken om je beter te voelen, aan de andere kant weet je dat dit op de langere termijn geen blijvende oplossing is’. 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nl-NL" sz="12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095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marL="215900" indent="-214313"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fld id="{062093ED-A4D3-4F71-87AC-C56DD1083D4C}" type="slidenum">
              <a:rPr lang="nl-NL" altLang="nl-NL" smtClean="0">
                <a:ea typeface="ヒラギノ角ゴ ProN W3" charset="-128"/>
              </a:rPr>
              <a:pPr algn="r" eaLnBrk="1" hangingPunct="1">
                <a:spcBef>
                  <a:spcPct val="0"/>
                </a:spcBef>
                <a:defRPr/>
              </a:pPr>
              <a:t>12</a:t>
            </a:fld>
            <a:endParaRPr lang="nl-NL" altLang="nl-NL">
              <a:ea typeface="ヒラギノ角ゴ ProN W3" charset="-128"/>
            </a:endParaRPr>
          </a:p>
        </p:txBody>
      </p:sp>
      <p:sp>
        <p:nvSpPr>
          <p:cNvPr id="1361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nl-NL">
              <a:solidFill>
                <a:srgbClr val="000000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" name="Tijdelijke aanduiding voor notiti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charset="0"/>
              <a:buNone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3021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marL="215900" indent="-214313"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fld id="{6268ED86-193C-4731-ADA1-BF21B46E7AF7}" type="slidenum">
              <a:rPr lang="nl-NL" altLang="nl-NL" smtClean="0">
                <a:ea typeface="ヒラギノ角ゴ ProN W3" charset="-128"/>
              </a:rPr>
              <a:pPr algn="r" eaLnBrk="1" hangingPunct="1">
                <a:spcBef>
                  <a:spcPct val="0"/>
                </a:spcBef>
                <a:defRPr/>
              </a:pPr>
              <a:t>13</a:t>
            </a:fld>
            <a:endParaRPr lang="nl-NL" altLang="nl-NL">
              <a:ea typeface="ヒラギノ角ゴ ProN W3" charset="-128"/>
            </a:endParaRPr>
          </a:p>
        </p:txBody>
      </p:sp>
      <p:sp>
        <p:nvSpPr>
          <p:cNvPr id="1372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nl-NL">
              <a:solidFill>
                <a:srgbClr val="000000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" name="Tijdelijke aanduiding voor notiti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243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marL="215900" indent="-214313"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fld id="{6F1B68A7-31CF-4039-8633-0156CF7E7A18}" type="slidenum">
              <a:rPr lang="nl-NL" altLang="nl-NL" smtClean="0">
                <a:ea typeface="ヒラギノ角ゴ ProN W3" charset="-128"/>
              </a:rPr>
              <a:pPr algn="r" eaLnBrk="1" hangingPunct="1">
                <a:spcBef>
                  <a:spcPct val="0"/>
                </a:spcBef>
                <a:defRPr/>
              </a:pPr>
              <a:t>14</a:t>
            </a:fld>
            <a:endParaRPr lang="nl-NL" altLang="nl-NL">
              <a:ea typeface="ヒラギノ角ゴ ProN W3" charset="-128"/>
            </a:endParaRPr>
          </a:p>
        </p:txBody>
      </p:sp>
      <p:sp>
        <p:nvSpPr>
          <p:cNvPr id="1505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nl-NL">
              <a:solidFill>
                <a:srgbClr val="000000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r">
              <a:buSzPct val="100000"/>
              <a:defRPr/>
            </a:pPr>
            <a:r>
              <a:rPr lang="nl-NL" sz="1200"/>
              <a:t>1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SzPct val="100000"/>
              <a:defRPr/>
            </a:pPr>
            <a:r>
              <a:rPr lang="nl-NL" sz="1200"/>
              <a:t>1</a:t>
            </a:r>
          </a:p>
        </p:txBody>
      </p:sp>
      <p:sp>
        <p:nvSpPr>
          <p:cNvPr id="2" name="Tijdelijke aanduiding voor notiti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08283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9619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2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4113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(Oefening, 10 min)</a:t>
            </a:r>
          </a:p>
          <a:p>
            <a:r>
              <a:rPr lang="nl-NL" dirty="0"/>
              <a:t>Wie heeft de E-</a:t>
            </a:r>
            <a:r>
              <a:rPr lang="nl-NL" dirty="0" err="1"/>
              <a:t>learning</a:t>
            </a:r>
            <a:r>
              <a:rPr lang="nl-NL" dirty="0"/>
              <a:t> al gedaan?</a:t>
            </a:r>
          </a:p>
          <a:p>
            <a:r>
              <a:rPr lang="nl-NL" dirty="0"/>
              <a:t>Samen inloggen. Proef persoon gebruiken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8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502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nl-NL" sz="2400" u="none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 kern van MGV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b="1" dirty="0">
                <a:solidFill>
                  <a:srgbClr val="000000"/>
                </a:solidFill>
                <a:latin typeface="Calibri" pitchFamily="34" charset="0"/>
              </a:rPr>
              <a:t>Engageren: De relatie als grondhouding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b="0" dirty="0">
                <a:solidFill>
                  <a:srgbClr val="000000"/>
                </a:solidFill>
                <a:latin typeface="Calibri" pitchFamily="34" charset="0"/>
              </a:rPr>
              <a:t>Vestigen van een werkrelatie.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b="0" dirty="0">
                <a:solidFill>
                  <a:srgbClr val="000000"/>
                </a:solidFill>
                <a:latin typeface="Calibri" pitchFamily="34" charset="0"/>
              </a:rPr>
              <a:t>Begrijpen van het dilemma van de cliënt.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b="0" dirty="0">
                <a:solidFill>
                  <a:srgbClr val="000000"/>
                </a:solidFill>
                <a:latin typeface="Calibri" pitchFamily="34" charset="0"/>
              </a:rPr>
              <a:t>Onderzoeken van verwachtingen van cliënt.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b="0" dirty="0">
                <a:solidFill>
                  <a:srgbClr val="000000"/>
                </a:solidFill>
                <a:latin typeface="Calibri" pitchFamily="34" charset="0"/>
              </a:rPr>
              <a:t>Geven van hoop.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2400" u="none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lvl="8">
              <a:buNone/>
            </a:pP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A92B0-D4D3-4D84-A83A-2FFD48A30576}" type="slidenum">
              <a:rPr lang="nl-NL" smtClean="0">
                <a:solidFill>
                  <a:srgbClr val="000000"/>
                </a:solidFill>
              </a:rPr>
              <a:pPr/>
              <a:t>6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2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1945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24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2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CB0FD-E520-4B61-ADAD-2AFFDFEFAA8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566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FCB2-8717-42EE-BFC5-EFD782A386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8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FAAC-F220-4C92-916D-EE84EB5E12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550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A681-E578-4F1C-B99E-B61104EB38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8415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2 inhoudselementen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FCE03-FE32-4305-AF1C-6D28A16FE44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0846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5E32-07F7-4B5E-8932-E8BDDF4D8D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035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CB0FD-E520-4B61-ADAD-2AFFDFEFAA8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22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F36F2-696F-4CDE-BDB3-D95CA993A15E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382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38B9-123D-4E8C-B972-14E2502F4AB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82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84C1-BD1F-40D1-BBE0-484B0329E18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21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D6497-481F-492D-820E-99F72C257E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2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F36F2-696F-4CDE-BDB3-D95CA993A1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792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71A4-304F-4DC4-8DC3-C474FF228CF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0092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D093-6AB3-4880-9AB5-1E726767136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997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03C0-1384-4980-8778-CB56312F635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05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9F16-C6BF-466C-8DFD-EB9AE9BB0E03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05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FCB2-8717-42EE-BFC5-EFD782A386B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932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FAAC-F220-4C92-916D-EE84EB5E12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7212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A681-E578-4F1C-B99E-B61104EB387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18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2 inhoudselementen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FCE03-FE32-4305-AF1C-6D28A16FE44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75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5E32-07F7-4B5E-8932-E8BDDF4D8DD9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0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38B9-123D-4E8C-B972-14E2502F4AB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09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84C1-BD1F-40D1-BBE0-484B0329E1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71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D6497-481F-492D-820E-99F72C257E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86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71A4-304F-4DC4-8DC3-C474FF228CF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71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D093-6AB3-4880-9AB5-1E72676713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14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03C0-1384-4980-8778-CB56312F635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03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9F16-C6BF-466C-8DFD-EB9AE9BB0E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94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9310D7F1-941F-4747-BBEC-120C942BFB7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9310D7F1-941F-4747-BBEC-120C942BFB73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2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al.ggzecademy.nl/logi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163220" cy="4680520"/>
          </a:xfrm>
        </p:spPr>
        <p:txBody>
          <a:bodyPr>
            <a:normAutofit fontScale="90000"/>
          </a:bodyPr>
          <a:lstStyle/>
          <a:p>
            <a:pPr algn="ctr"/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4649" y="472473"/>
            <a:ext cx="8712968" cy="1080120"/>
          </a:xfrm>
        </p:spPr>
        <p:txBody>
          <a:bodyPr>
            <a:normAutofit/>
          </a:bodyPr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Training Motiverende gespreksvoering  </a:t>
            </a:r>
          </a:p>
        </p:txBody>
      </p:sp>
      <p:pic>
        <p:nvPicPr>
          <p:cNvPr id="4" name="product_image_364" descr="Motiverende Gespreksvoering 3e editi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49" y="1340768"/>
            <a:ext cx="1429891" cy="224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roduct_image_10" descr="Motiverende Gespreksvoering in de gezondheidszorg, gedragsverandering als je maar 7 minuten hebt – Stephen Rollnick, William R. Miller e.a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896712"/>
            <a:ext cx="1572766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roduct_image_22" descr="Motiverende gespreksvoering in de GGZ – Hal Arkowitz, William R. Miller e.a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28342" y="1340768"/>
            <a:ext cx="158417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roduct_image_215" descr="Motiverende gespreksvoering met jongeren en jongvolwassenen – Sylvie Naar-King en Mariann Suarez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6" y="1294378"/>
            <a:ext cx="1666875" cy="22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roduct_image_20" descr="Motiverende Gepreksvaardigheden, Werkboek voor behandelaars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98430" y="3885250"/>
            <a:ext cx="1698963" cy="22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roduct_image_8" descr="Motiverende Gespreksvoering – William R. Miller en Stephen Rollnick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3896712"/>
            <a:ext cx="14287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oduct_image_378" descr="Waaier Motiverende Gespreksvoeri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1559466"/>
            <a:ext cx="1522859" cy="342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CB0FD-E520-4B61-ADAD-2AFFDFEFAA86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90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nl-NL" b="1" dirty="0">
                <a:latin typeface="Calibri" charset="0"/>
              </a:rPr>
              <a:t>Reflectief luisteren</a:t>
            </a:r>
            <a:br>
              <a:rPr lang="nl-NL" b="1" dirty="0">
                <a:latin typeface="Calibri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59890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Statement en directief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reflectie is nooit goed of fout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Geen vraag</a:t>
            </a:r>
          </a:p>
          <a:p>
            <a:pPr marL="0" indent="0"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None/>
              <a:defRPr/>
            </a:pP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  <p:pic>
        <p:nvPicPr>
          <p:cNvPr id="5" name="Afbeelding 4" descr="https://encrypted-tbn0.gstatic.com/images?q=tbn:ANd9GcS5sitK10t-Ys2uVSShaCXr2wZ-FX8ygneLVezq-nN5A_w0nhBf_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645024"/>
            <a:ext cx="2723963" cy="2838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5802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229600" cy="1143000"/>
          </a:xfrm>
        </p:spPr>
        <p:txBody>
          <a:bodyPr/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Reflecties</a:t>
            </a:r>
            <a:b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86312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Eenvoudige reflectie:</a:t>
            </a:r>
          </a:p>
          <a:p>
            <a:pPr lvl="1" eaLnBrk="1" hangingPunct="1">
              <a:lnSpc>
                <a:spcPct val="15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Herhaling van wat gezegd is.</a:t>
            </a:r>
          </a:p>
          <a:p>
            <a:pPr lvl="1" eaLnBrk="1" hangingPunct="1">
              <a:lnSpc>
                <a:spcPct val="15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Herformulering zonder dat betekenis daadwerkelijk veranderd.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Complexe reflectie:</a:t>
            </a:r>
          </a:p>
          <a:p>
            <a:pPr lvl="1" eaLnBrk="1" hangingPunct="1">
              <a:lnSpc>
                <a:spcPct val="15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Herformulering waardoor betekenis of nadruk veranderd.</a:t>
            </a:r>
          </a:p>
          <a:p>
            <a:pPr lvl="1" eaLnBrk="1" hangingPunct="1">
              <a:lnSpc>
                <a:spcPct val="15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Interpretatie.</a:t>
            </a:r>
          </a:p>
          <a:p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226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57200" y="1998663"/>
            <a:ext cx="8532812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60" tIns="38160" rIns="38160" bIns="3816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3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Bewustwording.</a:t>
            </a:r>
          </a:p>
          <a:p>
            <a:pPr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3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Herkennen wat positief is.</a:t>
            </a:r>
          </a:p>
          <a:p>
            <a:pPr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3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Ondersteunen en aanmoedigen.</a:t>
            </a:r>
          </a:p>
          <a:p>
            <a:pPr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3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Uiting van waardering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-193626" y="404664"/>
            <a:ext cx="491723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60" tIns="38160" rIns="38160" bIns="3816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>
              <a:buSzPct val="100000"/>
              <a:defRPr/>
            </a:pP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Bevestigen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378825" y="6310313"/>
            <a:ext cx="4413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>
              <a:buSzPct val="100000"/>
              <a:defRPr/>
            </a:pPr>
            <a:r>
              <a:rPr lang="nl-NL" sz="800">
                <a:latin typeface="Calibri" charset="0"/>
              </a:rPr>
              <a:t>31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507" y="599071"/>
            <a:ext cx="2799184" cy="279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58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76733" y="2714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60" tIns="38160" rIns="38160" bIns="3816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>
              <a:buSzPct val="100000"/>
              <a:defRPr/>
            </a:pP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Samenvatten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61983" y="1782763"/>
            <a:ext cx="822278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60" tIns="38160" rIns="38160" bIns="38160"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1pPr>
            <a:lvl2pPr marL="701675" indent="-28257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9pPr>
          </a:lstStyle>
          <a:p>
            <a:pPr marL="0" indent="0" eaLnBrk="1" hangingPunct="1">
              <a:lnSpc>
                <a:spcPct val="130000"/>
              </a:lnSpc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Bijeenbrengen van informatie die de cliënt 	gegeven heeft</a:t>
            </a:r>
            <a:r>
              <a:rPr lang="nl-NL" altLang="nl-NL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indent="0" eaLnBrk="1" hangingPunct="1">
              <a:lnSpc>
                <a:spcPct val="130000"/>
              </a:lnSpc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nl-NL" altLang="nl-NL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lnSpc>
                <a:spcPct val="13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32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Samenvoegend</a:t>
            </a:r>
          </a:p>
          <a:p>
            <a:pPr lvl="1" eaLnBrk="1" hangingPunct="1">
              <a:lnSpc>
                <a:spcPct val="13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32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Verbindend</a:t>
            </a:r>
          </a:p>
          <a:p>
            <a:pPr lvl="1" eaLnBrk="1" hangingPunct="1">
              <a:lnSpc>
                <a:spcPct val="13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32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Afrondend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78825" y="6310313"/>
            <a:ext cx="4413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>
              <a:buSzPct val="100000"/>
              <a:defRPr/>
            </a:pPr>
            <a:r>
              <a:rPr lang="nl-NL" sz="800">
                <a:latin typeface="Calibri" charset="0"/>
              </a:rPr>
              <a:t>32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691" y="3544445"/>
            <a:ext cx="3690309" cy="276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79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0" y="274638"/>
            <a:ext cx="90360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60" tIns="38160" rIns="38160" bIns="3816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>
              <a:buSzPct val="100000"/>
              <a:defRPr/>
            </a:pPr>
            <a:r>
              <a:rPr lang="nl-NL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Geven van informatie en advies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55718" y="1600200"/>
            <a:ext cx="86868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60" tIns="38160" rIns="38160" bIns="38160"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1pPr>
            <a:lvl2pPr marL="701675" indent="-28257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Ontlokken: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informatie is nodig?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Toestemming vragen.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Aanbieden: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Prioritering.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Informatie in onderdelen aanbieden.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Autonomie ondersteunende taal.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Ontlokken: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cliënt naar wat hij herkent.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8378825" y="6310313"/>
            <a:ext cx="4413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>
              <a:buSzPct val="100000"/>
              <a:defRPr/>
            </a:pPr>
            <a:r>
              <a:rPr lang="nl-NL" sz="800">
                <a:latin typeface="Calibri" charset="0"/>
              </a:rPr>
              <a:t>45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781" y="1988840"/>
            <a:ext cx="3029369" cy="20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42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5328592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ORBSI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Focussen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herkennen, uitlokken en bekrachtigen van verandertaal; 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herkennen en reageren op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behoudtaal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wrijving. 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Maken van veranderafspraken. 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Versterken van commitment en uitvoer van verandering. </a:t>
            </a:r>
          </a:p>
          <a:p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14784"/>
            <a:ext cx="8229600" cy="1374055"/>
          </a:xfrm>
        </p:spPr>
        <p:txBody>
          <a:bodyPr>
            <a:normAutofit fontScale="90000"/>
          </a:bodyPr>
          <a:lstStyle/>
          <a:p>
            <a:br>
              <a:rPr lang="nl-NL" sz="3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3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de training zijn jullie</a:t>
            </a:r>
            <a:br>
              <a:rPr lang="nl-NL" sz="3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31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Kundig in de basisvaardigheden van </a:t>
            </a:r>
            <a:r>
              <a:rPr lang="nl-NL" sz="31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MGV</a:t>
            </a:r>
            <a:br>
              <a:rPr lang="nl-NL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4000" b="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11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731" y="811266"/>
            <a:ext cx="8229600" cy="1384246"/>
          </a:xfrm>
        </p:spPr>
        <p:txBody>
          <a:bodyPr/>
          <a:lstStyle/>
          <a:p>
            <a:r>
              <a:rPr lang="nl-NL" b="1" dirty="0">
                <a:latin typeface="Calibri" charset="0"/>
              </a:rPr>
              <a:t>Programma voor vandaag:</a:t>
            </a:r>
            <a:br>
              <a:rPr lang="nl-NL" b="1" dirty="0">
                <a:latin typeface="Calibri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5731" y="1957387"/>
            <a:ext cx="8229600" cy="4525963"/>
          </a:xfrm>
        </p:spPr>
        <p:txBody>
          <a:bodyPr/>
          <a:lstStyle/>
          <a:p>
            <a:pPr lvl="2" eaLnBrk="1" hangingPunct="1">
              <a:lnSpc>
                <a:spcPct val="150000"/>
              </a:lnSpc>
              <a:spcBef>
                <a:spcPts val="600"/>
              </a:spcBef>
              <a:buSzPct val="100000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150000"/>
              </a:lnSpc>
              <a:spcBef>
                <a:spcPts val="600"/>
              </a:spcBef>
              <a:buSzPct val="100000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Spirit, processen engageren</a:t>
            </a:r>
          </a:p>
          <a:p>
            <a:pPr lvl="2" eaLnBrk="1" hangingPunct="1">
              <a:lnSpc>
                <a:spcPct val="150000"/>
              </a:lnSpc>
              <a:spcBef>
                <a:spcPts val="600"/>
              </a:spcBef>
              <a:buSzPct val="100000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ORBSI vaardigheden</a:t>
            </a:r>
          </a:p>
          <a:p>
            <a:pPr lvl="2" eaLnBrk="1" hangingPunct="1">
              <a:lnSpc>
                <a:spcPct val="150000"/>
              </a:lnSpc>
              <a:spcBef>
                <a:spcPts val="600"/>
              </a:spcBef>
              <a:buSzPct val="100000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 focussen</a:t>
            </a:r>
          </a:p>
          <a:p>
            <a:pPr lvl="2" eaLnBrk="1" hangingPunct="1">
              <a:lnSpc>
                <a:spcPct val="150000"/>
              </a:lnSpc>
              <a:spcBef>
                <a:spcPts val="600"/>
              </a:spcBef>
              <a:buSzPct val="100000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Identificeren veranderdoelen</a:t>
            </a:r>
          </a:p>
          <a:p>
            <a:pPr lvl="2" eaLnBrk="1" hangingPunct="1">
              <a:lnSpc>
                <a:spcPct val="150000"/>
              </a:lnSpc>
              <a:spcBef>
                <a:spcPts val="600"/>
              </a:spcBef>
              <a:buSzPct val="100000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Informatie en advies</a:t>
            </a:r>
          </a:p>
          <a:p>
            <a:pPr marL="0" indent="0">
              <a:buNone/>
            </a:pP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658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3356992"/>
            <a:ext cx="8229600" cy="15414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nl-NL" sz="4000" dirty="0">
                <a:ea typeface="Times New Roman"/>
                <a:cs typeface="Calibri"/>
                <a:hlinkClick r:id="rId3"/>
              </a:rPr>
              <a:t>https://portaal.ggzecademy.nl/login</a:t>
            </a:r>
            <a:endParaRPr lang="nl-NL" sz="4000" dirty="0">
              <a:ea typeface="Times New Roman"/>
              <a:cs typeface="Calibri"/>
            </a:endParaRPr>
          </a:p>
          <a:p>
            <a:pPr>
              <a:spcAft>
                <a:spcPts val="0"/>
              </a:spcAft>
            </a:pPr>
            <a:endParaRPr lang="nl-NL" sz="4000" dirty="0">
              <a:ea typeface="Times New Roman"/>
              <a:cs typeface="Calibri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709503"/>
            <a:ext cx="5872000" cy="154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69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85458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800"/>
              </a:spcBef>
              <a:buFont typeface="Wingdings" pitchFamily="2" charset="2"/>
              <a:buChar char=""/>
              <a:defRPr/>
            </a:pPr>
            <a:r>
              <a:rPr lang="nl-NL" altLang="nl-NL" sz="2800" b="1" dirty="0">
                <a:solidFill>
                  <a:srgbClr val="000000"/>
                </a:solidFill>
                <a:latin typeface="Calibri" pitchFamily="34" charset="0"/>
              </a:rPr>
              <a:t>Motivatie is niet:</a:t>
            </a:r>
          </a:p>
          <a:p>
            <a:pPr lvl="1" eaLnBrk="1" hangingPunct="1">
              <a:lnSpc>
                <a:spcPct val="110000"/>
              </a:lnSpc>
              <a:spcBef>
                <a:spcPts val="700"/>
              </a:spcBef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Calibri" pitchFamily="34" charset="0"/>
              </a:rPr>
              <a:t>een persoonlijkheidskenmerk.</a:t>
            </a:r>
          </a:p>
          <a:p>
            <a:pPr lvl="1" eaLnBrk="1" hangingPunct="1">
              <a:lnSpc>
                <a:spcPct val="110000"/>
              </a:lnSpc>
              <a:spcBef>
                <a:spcPts val="700"/>
              </a:spcBef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Calibri" pitchFamily="34" charset="0"/>
              </a:rPr>
              <a:t>stabiel over de tijd.</a:t>
            </a:r>
          </a:p>
          <a:p>
            <a:pPr eaLnBrk="1" hangingPunct="1">
              <a:lnSpc>
                <a:spcPct val="110000"/>
              </a:lnSpc>
              <a:spcBef>
                <a:spcPts val="800"/>
              </a:spcBef>
              <a:buFont typeface="Wingdings" pitchFamily="2" charset="2"/>
              <a:buChar char=""/>
              <a:defRPr/>
            </a:pPr>
            <a:r>
              <a:rPr lang="nl-NL" altLang="nl-NL" sz="2800" b="1" dirty="0">
                <a:solidFill>
                  <a:srgbClr val="000000"/>
                </a:solidFill>
                <a:latin typeface="Calibri" pitchFamily="34" charset="0"/>
              </a:rPr>
              <a:t>Maar, motivatie:</a:t>
            </a:r>
          </a:p>
          <a:p>
            <a:pPr lvl="1" eaLnBrk="1" hangingPunct="1">
              <a:lnSpc>
                <a:spcPct val="110000"/>
              </a:lnSpc>
              <a:spcBef>
                <a:spcPts val="700"/>
              </a:spcBef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Calibri" pitchFamily="34" charset="0"/>
              </a:rPr>
              <a:t>is de mate van bereidheid tot gedragsverandering.</a:t>
            </a:r>
          </a:p>
          <a:p>
            <a:pPr lvl="1" eaLnBrk="1" hangingPunct="1">
              <a:lnSpc>
                <a:spcPct val="110000"/>
              </a:lnSpc>
              <a:spcBef>
                <a:spcPts val="700"/>
              </a:spcBef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Calibri" pitchFamily="34" charset="0"/>
              </a:rPr>
              <a:t>kan verschillen per moment, per gedrag en per situatie.</a:t>
            </a:r>
          </a:p>
          <a:p>
            <a:pPr lvl="1" eaLnBrk="1" hangingPunct="1">
              <a:lnSpc>
                <a:spcPct val="110000"/>
              </a:lnSpc>
              <a:spcBef>
                <a:spcPts val="700"/>
              </a:spcBef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Calibri" pitchFamily="34" charset="0"/>
              </a:rPr>
              <a:t>zowel extern als intern.</a:t>
            </a:r>
          </a:p>
          <a:p>
            <a:pPr lvl="1" eaLnBrk="1" hangingPunct="1">
              <a:lnSpc>
                <a:spcPct val="110000"/>
              </a:lnSpc>
              <a:spcBef>
                <a:spcPts val="700"/>
              </a:spcBef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Calibri" pitchFamily="34" charset="0"/>
              </a:rPr>
              <a:t>kan beïnvloed worden in de interactie met de ander.</a:t>
            </a:r>
          </a:p>
          <a:p>
            <a:pPr lvl="1" eaLnBrk="1" hangingPunct="1">
              <a:lnSpc>
                <a:spcPct val="110000"/>
              </a:lnSpc>
              <a:spcBef>
                <a:spcPts val="700"/>
              </a:spcBef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Calibri" pitchFamily="34" charset="0"/>
              </a:rPr>
              <a:t>is een centrale taak voor de veranderaar</a:t>
            </a:r>
            <a:r>
              <a:rPr lang="nl-NL" altLang="nl-NL" sz="1600" dirty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>
              <a:buClrTx/>
              <a:buFontTx/>
              <a:buNone/>
              <a:defRPr/>
            </a:pPr>
            <a:r>
              <a:rPr lang="nl-NL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is motivatie?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679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46856" y="2149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nl-NL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 processen in MGV</a:t>
            </a:r>
          </a:p>
        </p:txBody>
      </p:sp>
      <p:sp>
        <p:nvSpPr>
          <p:cNvPr id="4" name="Rechthoek 3"/>
          <p:cNvSpPr/>
          <p:nvPr/>
        </p:nvSpPr>
        <p:spPr>
          <a:xfrm>
            <a:off x="1836258" y="6149891"/>
            <a:ext cx="6984776" cy="26632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Engageren </a:t>
            </a:r>
            <a:r>
              <a:rPr lang="nl-N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(gezamenlijk traject?)</a:t>
            </a:r>
          </a:p>
        </p:txBody>
      </p:sp>
      <p:sp>
        <p:nvSpPr>
          <p:cNvPr id="7" name="Rechthoek 6"/>
          <p:cNvSpPr/>
          <p:nvPr/>
        </p:nvSpPr>
        <p:spPr>
          <a:xfrm>
            <a:off x="3049488" y="5861859"/>
            <a:ext cx="576064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Focussen </a:t>
            </a:r>
            <a:r>
              <a:rPr lang="nl-N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(welke verandering?)</a:t>
            </a:r>
          </a:p>
        </p:txBody>
      </p:sp>
      <p:sp>
        <p:nvSpPr>
          <p:cNvPr id="8" name="Rechthoek 7"/>
          <p:cNvSpPr/>
          <p:nvPr/>
        </p:nvSpPr>
        <p:spPr>
          <a:xfrm>
            <a:off x="4561656" y="5546531"/>
            <a:ext cx="4248472" cy="36003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Ontlokken</a:t>
            </a:r>
            <a:r>
              <a:rPr lang="nl-N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(of en hoezo verandering?)</a:t>
            </a:r>
          </a:p>
        </p:txBody>
      </p:sp>
      <p:sp>
        <p:nvSpPr>
          <p:cNvPr id="9" name="Rechthoek 8"/>
          <p:cNvSpPr/>
          <p:nvPr/>
        </p:nvSpPr>
        <p:spPr>
          <a:xfrm>
            <a:off x="6023574" y="5062876"/>
            <a:ext cx="2797460" cy="513334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Plannen </a:t>
            </a:r>
            <a:r>
              <a:rPr lang="nl-NL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(hoe en wanneer verandering?)</a:t>
            </a:r>
          </a:p>
        </p:txBody>
      </p:sp>
      <p:sp>
        <p:nvSpPr>
          <p:cNvPr id="10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1618472"/>
            <a:ext cx="8352928" cy="40928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nl-NL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Engageren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aangaan van een werkrelatie met vertrouwen en wederzijds respect;</a:t>
            </a:r>
          </a:p>
          <a:p>
            <a:pPr>
              <a:buFont typeface="Wingdings" pitchFamily="2" charset="2"/>
              <a:buChar char="§"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nl-NL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Focussen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op de agenda van de cliënt;</a:t>
            </a:r>
          </a:p>
          <a:p>
            <a:pPr>
              <a:buFont typeface="Wingdings" pitchFamily="2" charset="2"/>
              <a:buChar char="§"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nl-NL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Ontlokken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eigen verandermotieven cliënt; </a:t>
            </a:r>
          </a:p>
          <a:p>
            <a:pPr>
              <a:buFont typeface="Wingdings" pitchFamily="2" charset="2"/>
              <a:buChar char="§"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nl-NL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Plannen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ontwikkelen vastbeslotenheid om te veranderen en formuleren actieplan.</a:t>
            </a:r>
          </a:p>
          <a:p>
            <a:pPr lvl="8">
              <a:buNone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3409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5D093-6AB3-4880-9AB5-1E7267671368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-111398" y="884838"/>
            <a:ext cx="8686800" cy="461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nl-NL">
              <a:ea typeface="ヒラギノ角ゴ ProN W3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4977" y="-102587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nl-NL">
              <a:ea typeface="ヒラギノ角ゴ ProN W3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392576"/>
              </p:ext>
            </p:extLst>
          </p:nvPr>
        </p:nvGraphicFramePr>
        <p:xfrm>
          <a:off x="1331640" y="716563"/>
          <a:ext cx="5754687" cy="552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4" imgW="4546600" imgH="4368800" progId="Visio.Drawing.11">
                  <p:embed/>
                </p:oleObj>
              </mc:Choice>
              <mc:Fallback>
                <p:oleObj name="Visio" r:id="rId4" imgW="4546600" imgH="4368800" progId="Visio.Drawing.11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716563"/>
                        <a:ext cx="5754687" cy="552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016602" y="5926738"/>
            <a:ext cx="4413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nl-NL" sz="800">
                <a:latin typeface="Calibri" charset="0"/>
              </a:rPr>
              <a:t>11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623990" y="3261325"/>
            <a:ext cx="11525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nl-NL" sz="2400" b="1" i="1" u="sng" dirty="0">
                <a:solidFill>
                  <a:srgbClr val="FF0000"/>
                </a:solidFill>
              </a:rPr>
              <a:t>Spirit</a:t>
            </a:r>
          </a:p>
        </p:txBody>
      </p:sp>
    </p:spTree>
    <p:extLst>
      <p:ext uri="{BB962C8B-B14F-4D97-AF65-F5344CB8AC3E}">
        <p14:creationId xmlns:p14="http://schemas.microsoft.com/office/powerpoint/2010/main" val="42703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716827"/>
            <a:ext cx="8229600" cy="1143000"/>
          </a:xfrm>
        </p:spPr>
        <p:txBody>
          <a:bodyPr/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Basisvaardigheden MGV</a:t>
            </a:r>
            <a:b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614337"/>
            <a:ext cx="8229600" cy="478112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nl-NL" altLang="nl-N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 vragen 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nl-NL" altLang="nl-N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eflectief luisteren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nl-NL" altLang="nl-N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evestigen 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nl-NL" altLang="nl-N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amenvatten 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nl-NL" altLang="nl-NL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nformatie en advies geven.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3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79512" y="1833762"/>
            <a:ext cx="8229600" cy="4525963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Vragen waar geen ‘ja’ of ‘nee’ of een antwoord met één woord op geantwoord kan worden.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Creëert een niet veroordelend klimaat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is er aan de hand? 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zie jij dat?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bedoel je daarmee?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 eens uit?</a:t>
            </a:r>
          </a:p>
          <a:p>
            <a:pPr marL="0" indent="0">
              <a:buSzPct val="100000"/>
              <a:buNone/>
            </a:pP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01038" cy="1143000"/>
          </a:xfrm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vragen stellen</a:t>
            </a:r>
          </a:p>
        </p:txBody>
      </p:sp>
      <p:pic>
        <p:nvPicPr>
          <p:cNvPr id="6" name="irc_mi" descr="http://www.verpleegkundigproces.nl/upload/d/e/6/opleidingverpleegkunde/openvragen4.larg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429000"/>
            <a:ext cx="392212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14348"/>
      </p:ext>
    </p:extLst>
  </p:cSld>
  <p:clrMapOvr>
    <a:masterClrMapping/>
  </p:clrMapOvr>
</p:sld>
</file>

<file path=ppt/theme/theme1.xml><?xml version="1.0" encoding="utf-8"?>
<a:theme xmlns:a="http://schemas.openxmlformats.org/drawingml/2006/main" name="PPP 2de">
  <a:themeElements>
    <a:clrScheme name="PPP 2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 2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PP 2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 2de">
  <a:themeElements>
    <a:clrScheme name="PPP 2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 2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PP 2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 2de</Template>
  <TotalTime>8118</TotalTime>
  <Words>569</Words>
  <Application>Microsoft Office PowerPoint</Application>
  <PresentationFormat>Diavoorstelling (4:3)</PresentationFormat>
  <Paragraphs>148</Paragraphs>
  <Slides>14</Slides>
  <Notes>14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Comic Sans MS</vt:lpstr>
      <vt:lpstr>Gill Sans</vt:lpstr>
      <vt:lpstr>Times New Roman</vt:lpstr>
      <vt:lpstr>Verdana</vt:lpstr>
      <vt:lpstr>Wingdings</vt:lpstr>
      <vt:lpstr>PPP 2de</vt:lpstr>
      <vt:lpstr>1_PPP 2de</vt:lpstr>
      <vt:lpstr>Visio</vt:lpstr>
      <vt:lpstr>          </vt:lpstr>
      <vt:lpstr> Na de training zijn jullie Kundig in de basisvaardigheden van MGV </vt:lpstr>
      <vt:lpstr>Programma voor vandaag: </vt:lpstr>
      <vt:lpstr>PowerPoint-presentatie</vt:lpstr>
      <vt:lpstr>Wat is motivatie?</vt:lpstr>
      <vt:lpstr> Vier processen in MGV</vt:lpstr>
      <vt:lpstr>PowerPoint-presentatie</vt:lpstr>
      <vt:lpstr>Basisvaardigheden MGV </vt:lpstr>
      <vt:lpstr>Open vragen stellen</vt:lpstr>
      <vt:lpstr>Reflectief luisteren </vt:lpstr>
      <vt:lpstr>Reflecties </vt:lpstr>
      <vt:lpstr>PowerPoint-presentatie</vt:lpstr>
      <vt:lpstr>PowerPoint-presentatie</vt:lpstr>
      <vt:lpstr>PowerPoint-presentatie</vt:lpstr>
    </vt:vector>
  </TitlesOfParts>
  <Company>GGZ Noord-Holland Noord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Dongen02</dc:creator>
  <cp:lastModifiedBy>Carfora, Mirella</cp:lastModifiedBy>
  <cp:revision>552</cp:revision>
  <cp:lastPrinted>2017-05-30T15:15:58Z</cp:lastPrinted>
  <dcterms:created xsi:type="dcterms:W3CDTF">2008-06-24T11:03:40Z</dcterms:created>
  <dcterms:modified xsi:type="dcterms:W3CDTF">2020-01-13T20:34:13Z</dcterms:modified>
  <cp:contentStatus/>
</cp:coreProperties>
</file>