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5" r:id="rId4"/>
    <p:sldId id="266" r:id="rId5"/>
    <p:sldId id="26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9E945-748A-4BEC-AD54-8B2D0D9F6E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109C3-064D-492B-8EA0-647E2FD8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1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9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4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2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0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B257-7185-474F-AC45-5A976A2CE8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4580-2CB8-4DA1-AABD-AE91C60A1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0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noProof="0" dirty="0">
                <a:ea typeface="Open Sans Light" panose="020B0306030504020204" pitchFamily="34" charset="0"/>
                <a:cs typeface="Open Sans Light" panose="020B0306030504020204" pitchFamily="34" charset="0"/>
              </a:rPr>
              <a:t>Achtergrond</a:t>
            </a:r>
          </a:p>
          <a:p>
            <a:r>
              <a:rPr lang="nl-NL" noProof="0" dirty="0">
                <a:ea typeface="Open Sans Light" panose="020B0306030504020204" pitchFamily="34" charset="0"/>
                <a:cs typeface="Open Sans Light" panose="020B0306030504020204" pitchFamily="34" charset="0"/>
              </a:rPr>
              <a:t>Doelstelling</a:t>
            </a:r>
          </a:p>
          <a:p>
            <a:r>
              <a:rPr lang="nl-NL" noProof="0" dirty="0">
                <a:ea typeface="Open Sans Light" panose="020B0306030504020204" pitchFamily="34" charset="0"/>
                <a:cs typeface="Open Sans Light" panose="020B0306030504020204" pitchFamily="34" charset="0"/>
              </a:rPr>
              <a:t>Programma</a:t>
            </a:r>
          </a:p>
          <a:p>
            <a:r>
              <a:rPr lang="en-US" noProof="0" dirty="0" err="1">
                <a:ea typeface="Open Sans Light" panose="020B0306030504020204" pitchFamily="34" charset="0"/>
                <a:cs typeface="Open Sans Light" panose="020B0306030504020204" pitchFamily="34" charset="0"/>
              </a:rPr>
              <a:t>Organisatie</a:t>
            </a:r>
            <a:endParaRPr lang="en-US" noProof="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nl-NL" noProof="0" dirty="0">
                <a:ea typeface="Open Sans Light" panose="020B0306030504020204" pitchFamily="34" charset="0"/>
                <a:cs typeface="Open Sans Light" panose="020B0306030504020204" pitchFamily="34" charset="0"/>
              </a:rPr>
              <a:t>Planning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5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Achtergrond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>
                <a:latin typeface="Calibri"/>
              </a:rPr>
              <a:t>Tijdens de scholing wordt een korte introductie gegeven over het beloop van de ziekte van Parkinson, ter inleiding op </a:t>
            </a:r>
            <a:r>
              <a:rPr lang="nl-NL" sz="1600" dirty="0" err="1">
                <a:latin typeface="Calibri"/>
              </a:rPr>
              <a:t>advanced</a:t>
            </a:r>
            <a:r>
              <a:rPr lang="nl-NL" sz="1600" dirty="0">
                <a:latin typeface="Calibri"/>
              </a:rPr>
              <a:t> Parkinson. </a:t>
            </a:r>
          </a:p>
          <a:p>
            <a:pPr marL="0" indent="0">
              <a:buNone/>
            </a:pPr>
            <a:endParaRPr lang="nl-NL" sz="1600" dirty="0">
              <a:latin typeface="Calibri"/>
            </a:endParaRPr>
          </a:p>
          <a:p>
            <a:pPr marL="0" indent="0">
              <a:buNone/>
            </a:pPr>
            <a:r>
              <a:rPr lang="nl-NL" sz="1600" dirty="0">
                <a:latin typeface="Calibri"/>
              </a:rPr>
              <a:t>Tijdens de verdere scholing worden symptomen van </a:t>
            </a:r>
            <a:r>
              <a:rPr lang="nl-NL" sz="1600" dirty="0" err="1">
                <a:latin typeface="Calibri"/>
              </a:rPr>
              <a:t>advanced</a:t>
            </a:r>
            <a:r>
              <a:rPr lang="nl-NL" sz="1600" dirty="0">
                <a:latin typeface="Calibri"/>
              </a:rPr>
              <a:t> Parkinson besproken op basis van </a:t>
            </a:r>
            <a:r>
              <a:rPr lang="nl-NL" sz="1600" dirty="0" err="1">
                <a:latin typeface="Calibri"/>
              </a:rPr>
              <a:t>casuistiek</a:t>
            </a:r>
            <a:r>
              <a:rPr lang="nl-NL" sz="1600" dirty="0">
                <a:latin typeface="Calibri"/>
              </a:rPr>
              <a:t>. Deelnemers wordt dus een praktische scholing aangeboden met voorbeelden uit de praktijk. </a:t>
            </a:r>
          </a:p>
          <a:p>
            <a:pPr marL="0" indent="0">
              <a:buNone/>
            </a:pPr>
            <a:endParaRPr lang="nl-NL" sz="1600" dirty="0">
              <a:latin typeface="Calibri"/>
            </a:endParaRPr>
          </a:p>
          <a:p>
            <a:pPr marL="0" indent="0">
              <a:buNone/>
            </a:pPr>
            <a:r>
              <a:rPr lang="nl-NL" sz="1600" dirty="0">
                <a:latin typeface="Calibri"/>
              </a:rPr>
              <a:t>Na het bespreken van de verschillende symptomen van </a:t>
            </a:r>
            <a:r>
              <a:rPr lang="nl-NL" sz="1600" dirty="0" err="1">
                <a:latin typeface="Calibri"/>
              </a:rPr>
              <a:t>advanced</a:t>
            </a:r>
            <a:r>
              <a:rPr lang="nl-NL" sz="1600" dirty="0">
                <a:latin typeface="Calibri"/>
              </a:rPr>
              <a:t> Parkinson, wordt ook aandacht besteed aan de drie verschillende device </a:t>
            </a:r>
            <a:r>
              <a:rPr lang="nl-NL" sz="1600" dirty="0" err="1">
                <a:latin typeface="Calibri"/>
              </a:rPr>
              <a:t>aided</a:t>
            </a:r>
            <a:r>
              <a:rPr lang="nl-NL" sz="1600" dirty="0">
                <a:latin typeface="Calibri"/>
              </a:rPr>
              <a:t> </a:t>
            </a:r>
            <a:r>
              <a:rPr lang="nl-NL" sz="1600" dirty="0" err="1">
                <a:latin typeface="Calibri"/>
              </a:rPr>
              <a:t>therapies</a:t>
            </a:r>
            <a:r>
              <a:rPr lang="nl-NL" sz="1600" dirty="0">
                <a:latin typeface="Calibri"/>
              </a:rPr>
              <a:t> voor </a:t>
            </a:r>
            <a:r>
              <a:rPr lang="nl-NL" sz="1600" dirty="0" err="1">
                <a:latin typeface="Calibri"/>
              </a:rPr>
              <a:t>advanced</a:t>
            </a:r>
            <a:r>
              <a:rPr lang="nl-NL" sz="1600" dirty="0">
                <a:latin typeface="Calibri"/>
              </a:rPr>
              <a:t> Parkinson. Dit geeft de </a:t>
            </a:r>
            <a:r>
              <a:rPr lang="nl-NL" sz="1600" dirty="0"/>
              <a:t>deelnemers middels </a:t>
            </a:r>
            <a:r>
              <a:rPr lang="nl-NL" sz="1600" dirty="0" err="1"/>
              <a:t>casuistiek</a:t>
            </a:r>
            <a:r>
              <a:rPr lang="nl-NL" sz="1600" dirty="0"/>
              <a:t> meer </a:t>
            </a:r>
            <a:r>
              <a:rPr lang="nl-NL" sz="1600" dirty="0">
                <a:latin typeface="Calibri"/>
              </a:rPr>
              <a:t>inzicht in hoe de verschillende symptomen van invloed kunnen zijn op een mogelijke keuze voor een device </a:t>
            </a:r>
            <a:r>
              <a:rPr lang="nl-NL" sz="1600" dirty="0" err="1">
                <a:latin typeface="Calibri"/>
              </a:rPr>
              <a:t>aided</a:t>
            </a:r>
            <a:r>
              <a:rPr lang="nl-NL" sz="1600" dirty="0">
                <a:latin typeface="Calibri"/>
              </a:rPr>
              <a:t> </a:t>
            </a:r>
            <a:r>
              <a:rPr lang="nl-NL" sz="1600" dirty="0" err="1">
                <a:latin typeface="Calibri"/>
              </a:rPr>
              <a:t>therapy</a:t>
            </a:r>
            <a:r>
              <a:rPr lang="nl-NL" sz="1600" dirty="0">
                <a:latin typeface="Calibri"/>
              </a:rPr>
              <a:t>. </a:t>
            </a:r>
          </a:p>
          <a:p>
            <a:pPr marL="0" indent="0">
              <a:buNone/>
            </a:pPr>
            <a:endParaRPr lang="nl-NL" sz="1600" dirty="0">
              <a:latin typeface="Calibri"/>
            </a:endParaRPr>
          </a:p>
          <a:p>
            <a:pPr marL="0" indent="0">
              <a:buNone/>
            </a:pPr>
            <a:r>
              <a:rPr lang="nl-NL" sz="1600" dirty="0">
                <a:latin typeface="Calibri"/>
              </a:rPr>
              <a:t>Het uitgangspunt van de scholing is deelnemers meer kennis te geven met betrekking tot Advanced Parkinson en Advanced Therapies op basis van </a:t>
            </a:r>
            <a:r>
              <a:rPr lang="nl-NL" sz="1600" dirty="0" err="1">
                <a:latin typeface="Calibri"/>
              </a:rPr>
              <a:t>casuistiek</a:t>
            </a:r>
            <a:r>
              <a:rPr lang="nl-NL" sz="1600" dirty="0">
                <a:latin typeface="Calibri"/>
              </a:rPr>
              <a:t>. De expertise en ervaring van de sprekers staat hierbij garant voor kwaliteit van het symposium. </a:t>
            </a:r>
          </a:p>
          <a:p>
            <a:pPr marL="0" indent="0">
              <a:buNone/>
            </a:pPr>
            <a:endParaRPr lang="nl-NL" sz="16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7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Doelstelling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doelstelling van dit symposium is het verbreden van kennis met betrekking tot Advanced Parkinson en Advanced Therapies op basis van casuïstiek.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1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710"/>
            <a:ext cx="8229600" cy="1143000"/>
          </a:xfrm>
        </p:spPr>
        <p:txBody>
          <a:bodyPr/>
          <a:lstStyle/>
          <a:p>
            <a:r>
              <a:rPr lang="en-US" dirty="0" err="1"/>
              <a:t>programma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0FDBB-C8EF-4B42-AD3A-026B47872BC5}"/>
              </a:ext>
            </a:extLst>
          </p:cNvPr>
          <p:cNvSpPr/>
          <p:nvPr/>
        </p:nvSpPr>
        <p:spPr>
          <a:xfrm>
            <a:off x="152400" y="2057400"/>
            <a:ext cx="8229600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Case-based Advanced Parkinson Symposium Zuid-West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Voorzitters :</a:t>
            </a:r>
            <a:r>
              <a:rPr lang="nl-N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Agnita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Boon en Fiorella Contarino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15.30u	              Ontvangst met koffie en thee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15.50u	              Welkom en introductie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16.00u	Ziekte van Parkinson, medicamenteuze behandeling in de gevorderde fase                                                            	 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Monique van Rijn, neuroloog Albert Schweitzer Ziekenhuis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16.30u	</a:t>
            </a:r>
            <a:r>
              <a:rPr lang="nl-N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Gastro-enterologische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problematiek bij Advanced Parkinson                       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17.00u	Urologische problematiek bij Advanced Parkinson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Schouten, uroloog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Alrijne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Ziekenhuis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17.30u	              Pauze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17.45u	Slaap problematiek bij Advanced Parkinson         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Sebastiaan Overeem,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somnoloog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Kempenhaeghe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18.15u	Rol van de Specialist Ouderengeneeskunde        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Danny Hommel, Specialist Ouderengeneeskunde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Groenhuysen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Roosendaal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18.45u	              Buffet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19.30u	</a:t>
            </a:r>
            <a:r>
              <a:rPr lang="nl-N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Apomorfine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Agnita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Boon, neuroloog en Laura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Daeter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Verpleegkundig Specialist Erasmus MC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20.00u	</a:t>
            </a:r>
            <a:r>
              <a:rPr lang="nl-N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Brain </a:t>
            </a:r>
            <a:r>
              <a:rPr lang="nl-NL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Stimulation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Rodi Zutt, neuroloog en Truus van Holten/Ellen de Maa, Parkinson Verpleegkundige HAGA Ziekenhuis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20.30u  	Duodopa                                                                       	</a:t>
            </a:r>
          </a:p>
          <a:p>
            <a:pPr marL="1371600" marR="0" indent="-1371600">
              <a:lnSpc>
                <a:spcPct val="115000"/>
              </a:lnSpc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nne van der Plas, neuroloog en Jolanda van Gorkum, Parkinson Verpleegkundige </a:t>
            </a:r>
            <a:r>
              <a:rPr lang="nl-NL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Alrijne</a:t>
            </a:r>
            <a:r>
              <a:rPr lang="nl-N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Ziekenhuis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21.00u	              Afsluiting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6005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/>
          <a:lstStyle/>
          <a:p>
            <a:r>
              <a:rPr lang="en-US" dirty="0" err="1"/>
              <a:t>Organisatie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409"/>
            <a:ext cx="8229600" cy="5105400"/>
          </a:xfrm>
        </p:spPr>
        <p:txBody>
          <a:bodyPr>
            <a:noAutofit/>
          </a:bodyPr>
          <a:lstStyle/>
          <a:p>
            <a:r>
              <a:rPr lang="nl-NL" sz="1600" dirty="0"/>
              <a:t>Ziekte van Parkinson, Monique van Rijn, neuroloog Albert Schweitzer Ziekenhuis</a:t>
            </a:r>
            <a:endParaRPr lang="en-US" sz="1600" dirty="0"/>
          </a:p>
          <a:p>
            <a:r>
              <a:rPr lang="nl-NL" sz="1600" dirty="0" err="1"/>
              <a:t>Gastro-enterologische</a:t>
            </a:r>
            <a:r>
              <a:rPr lang="nl-NL" sz="1600" dirty="0"/>
              <a:t> problematiek bij Advanced Parkinson, MDL arts Erasmus MC                                                                                                 </a:t>
            </a:r>
            <a:endParaRPr lang="en-US" sz="1600" dirty="0"/>
          </a:p>
          <a:p>
            <a:r>
              <a:rPr lang="nl-NL" sz="1600" dirty="0"/>
              <a:t>Urologische problematiek bij Advanced Parkinson, Barbara Schouten, uroloog </a:t>
            </a:r>
            <a:r>
              <a:rPr lang="nl-NL" sz="1600" dirty="0" err="1"/>
              <a:t>Alrijne</a:t>
            </a:r>
            <a:r>
              <a:rPr lang="nl-NL" sz="1600" dirty="0"/>
              <a:t> Ziekenhuis		</a:t>
            </a:r>
          </a:p>
          <a:p>
            <a:r>
              <a:rPr lang="nl-NL" sz="1600" dirty="0"/>
              <a:t>Slaap problematiek bij Advanced Parkinson, Sebastiaan Overeem, </a:t>
            </a:r>
            <a:r>
              <a:rPr lang="nl-NL" sz="1600" dirty="0" err="1"/>
              <a:t>somnoloog</a:t>
            </a:r>
            <a:r>
              <a:rPr lang="nl-NL" sz="1600" dirty="0"/>
              <a:t> </a:t>
            </a:r>
            <a:r>
              <a:rPr lang="nl-NL" sz="1600" dirty="0" err="1"/>
              <a:t>Kempenhaeghe</a:t>
            </a:r>
            <a:endParaRPr lang="en-US" sz="1600" dirty="0"/>
          </a:p>
          <a:p>
            <a:r>
              <a:rPr lang="nl-NL" sz="1600" dirty="0"/>
              <a:t>Rol van de Specialist Ouderengeneeskunde, Danny Hommel, Specialist Ouderengeneeskunde </a:t>
            </a:r>
            <a:r>
              <a:rPr lang="nl-NL" sz="1600" dirty="0" err="1"/>
              <a:t>Groenhuysen</a:t>
            </a:r>
            <a:r>
              <a:rPr lang="nl-NL" sz="1600" dirty="0"/>
              <a:t> Roosendaal</a:t>
            </a:r>
            <a:endParaRPr lang="en-US" sz="1600" dirty="0"/>
          </a:p>
          <a:p>
            <a:r>
              <a:rPr lang="nl-NL" sz="1600" dirty="0" err="1"/>
              <a:t>Apomorfine</a:t>
            </a:r>
            <a:r>
              <a:rPr lang="nl-NL" sz="1600" dirty="0"/>
              <a:t>, </a:t>
            </a:r>
            <a:r>
              <a:rPr lang="nl-NL" sz="1600" dirty="0" err="1"/>
              <a:t>Agnita</a:t>
            </a:r>
            <a:r>
              <a:rPr lang="nl-NL" sz="1600" dirty="0"/>
              <a:t> Boon, neuroloog en Laura </a:t>
            </a:r>
            <a:r>
              <a:rPr lang="nl-NL" sz="1600" dirty="0" err="1"/>
              <a:t>Daeter</a:t>
            </a:r>
            <a:r>
              <a:rPr lang="nl-NL" sz="1600" dirty="0"/>
              <a:t>, Verpleegkundig Specialist Erasmus MC</a:t>
            </a:r>
            <a:endParaRPr lang="en-US" sz="1600" dirty="0"/>
          </a:p>
          <a:p>
            <a:r>
              <a:rPr lang="nl-NL" sz="1600" dirty="0" err="1"/>
              <a:t>Deep</a:t>
            </a:r>
            <a:r>
              <a:rPr lang="nl-NL" sz="1600" dirty="0"/>
              <a:t> Brain </a:t>
            </a:r>
            <a:r>
              <a:rPr lang="nl-NL" sz="1600" dirty="0" err="1"/>
              <a:t>Stimulation</a:t>
            </a:r>
            <a:r>
              <a:rPr lang="nl-NL" sz="1600" dirty="0"/>
              <a:t>, Rodi Zutt, neuroloog en Truus van Holten/Ellen de Maa, Parkinson Verpleegkundige HAGA Ziekenhuis</a:t>
            </a:r>
            <a:endParaRPr lang="en-US" sz="1600" dirty="0"/>
          </a:p>
          <a:p>
            <a:r>
              <a:rPr lang="nl-NL" sz="1600" dirty="0"/>
              <a:t>Levodopa </a:t>
            </a:r>
            <a:r>
              <a:rPr lang="nl-NL" sz="1600" dirty="0" err="1"/>
              <a:t>carbidopa</a:t>
            </a:r>
            <a:r>
              <a:rPr lang="nl-NL" sz="1600" dirty="0"/>
              <a:t> intestinale gel, Anne van der Plas, neuroloog en Jolanda van Gorkum, Parkinson Verpleegkundige </a:t>
            </a:r>
            <a:r>
              <a:rPr lang="nl-NL" sz="1600" dirty="0" err="1"/>
              <a:t>Alrijne</a:t>
            </a:r>
            <a:r>
              <a:rPr lang="nl-NL" sz="1600" dirty="0"/>
              <a:t> Ziekenhuis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nl-NL" sz="1600" dirty="0"/>
              <a:t>AbbVie: Uitnodigen van de deelnemers, regelen locatie &amp; catering</a:t>
            </a:r>
          </a:p>
        </p:txBody>
      </p:sp>
    </p:spTree>
    <p:extLst>
      <p:ext uri="{BB962C8B-B14F-4D97-AF65-F5344CB8AC3E}">
        <p14:creationId xmlns:p14="http://schemas.microsoft.com/office/powerpoint/2010/main" val="85862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Case-based Advanced Parkinson Symposium Zuid-West </a:t>
            </a:r>
            <a:r>
              <a:rPr lang="nl-NL" sz="2000" dirty="0"/>
              <a:t>staat gepland voor donderdag 2 april 2020.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locatie zal van der Valk Ridderkerk zijn.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2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508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inhoud</vt:lpstr>
      <vt:lpstr>Achtergrond </vt:lpstr>
      <vt:lpstr>Doelstelling </vt:lpstr>
      <vt:lpstr>programma</vt:lpstr>
      <vt:lpstr>Organisatie </vt:lpstr>
      <vt:lpstr>planning</vt:lpstr>
    </vt:vector>
  </TitlesOfParts>
  <Company>AbbVie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Griep, Ilse</dc:creator>
  <cp:lastModifiedBy>de Lange, Pilar</cp:lastModifiedBy>
  <cp:revision>32</cp:revision>
  <dcterms:created xsi:type="dcterms:W3CDTF">2018-06-27T12:43:24Z</dcterms:created>
  <dcterms:modified xsi:type="dcterms:W3CDTF">2019-12-16T11:42:44Z</dcterms:modified>
</cp:coreProperties>
</file>