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45"/>
  </p:notesMasterIdLst>
  <p:sldIdLst>
    <p:sldId id="256" r:id="rId2"/>
    <p:sldId id="279" r:id="rId3"/>
    <p:sldId id="262" r:id="rId4"/>
    <p:sldId id="263" r:id="rId5"/>
    <p:sldId id="259" r:id="rId6"/>
    <p:sldId id="261" r:id="rId7"/>
    <p:sldId id="280" r:id="rId8"/>
    <p:sldId id="258" r:id="rId9"/>
    <p:sldId id="260" r:id="rId10"/>
    <p:sldId id="281" r:id="rId11"/>
    <p:sldId id="282" r:id="rId12"/>
    <p:sldId id="266" r:id="rId13"/>
    <p:sldId id="265" r:id="rId14"/>
    <p:sldId id="267" r:id="rId15"/>
    <p:sldId id="264" r:id="rId16"/>
    <p:sldId id="268" r:id="rId17"/>
    <p:sldId id="269" r:id="rId18"/>
    <p:sldId id="270" r:id="rId19"/>
    <p:sldId id="272" r:id="rId20"/>
    <p:sldId id="348" r:id="rId21"/>
    <p:sldId id="273" r:id="rId22"/>
    <p:sldId id="271" r:id="rId23"/>
    <p:sldId id="275" r:id="rId24"/>
    <p:sldId id="356" r:id="rId25"/>
    <p:sldId id="358" r:id="rId26"/>
    <p:sldId id="360" r:id="rId27"/>
    <p:sldId id="285" r:id="rId28"/>
    <p:sldId id="288" r:id="rId29"/>
    <p:sldId id="286" r:id="rId30"/>
    <p:sldId id="283" r:id="rId31"/>
    <p:sldId id="284" r:id="rId32"/>
    <p:sldId id="361" r:id="rId33"/>
    <p:sldId id="349" r:id="rId34"/>
    <p:sldId id="287" r:id="rId35"/>
    <p:sldId id="362" r:id="rId36"/>
    <p:sldId id="352" r:id="rId37"/>
    <p:sldId id="350" r:id="rId38"/>
    <p:sldId id="353" r:id="rId39"/>
    <p:sldId id="354" r:id="rId40"/>
    <p:sldId id="355" r:id="rId41"/>
    <p:sldId id="277" r:id="rId42"/>
    <p:sldId id="276" r:id="rId43"/>
    <p:sldId id="278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49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2.svg"/><Relationship Id="rId1" Type="http://schemas.openxmlformats.org/officeDocument/2006/relationships/image" Target="../media/image19.png"/><Relationship Id="rId6" Type="http://schemas.openxmlformats.org/officeDocument/2006/relationships/image" Target="../media/image16.svg"/><Relationship Id="rId5" Type="http://schemas.openxmlformats.org/officeDocument/2006/relationships/image" Target="../media/image21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E130E7-236E-435B-9EF7-DABC7776995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1A945421-8540-4461-A20D-4FCBEC767F11}">
      <dgm:prSet/>
      <dgm:spPr/>
      <dgm:t>
        <a:bodyPr/>
        <a:lstStyle/>
        <a:p>
          <a:r>
            <a:rPr lang="nl-NL"/>
            <a:t>Hoe jonger met klachten, hoe zinvoller medicatie kan zijn </a:t>
          </a:r>
          <a:endParaRPr lang="en-US"/>
        </a:p>
      </dgm:t>
    </dgm:pt>
    <dgm:pt modelId="{925F7B32-52DB-4E51-8792-97736FB66780}" type="parTrans" cxnId="{8DE13F8E-3324-49AE-8400-63CE4A0C11EE}">
      <dgm:prSet/>
      <dgm:spPr/>
      <dgm:t>
        <a:bodyPr/>
        <a:lstStyle/>
        <a:p>
          <a:endParaRPr lang="en-US"/>
        </a:p>
      </dgm:t>
    </dgm:pt>
    <dgm:pt modelId="{6951F41A-64F6-45D7-BFDA-4DE4AD53EFE7}" type="sibTrans" cxnId="{8DE13F8E-3324-49AE-8400-63CE4A0C11EE}">
      <dgm:prSet/>
      <dgm:spPr/>
      <dgm:t>
        <a:bodyPr/>
        <a:lstStyle/>
        <a:p>
          <a:endParaRPr lang="en-US"/>
        </a:p>
      </dgm:t>
    </dgm:pt>
    <dgm:pt modelId="{7F2073BD-A127-4D76-B668-FB9C03E10103}">
      <dgm:prSet/>
      <dgm:spPr/>
      <dgm:t>
        <a:bodyPr/>
        <a:lstStyle/>
        <a:p>
          <a:r>
            <a:rPr lang="nl-NL"/>
            <a:t>Tot 60 jaar vaak weinig bezwaar om </a:t>
          </a:r>
          <a:r>
            <a:rPr lang="nl-NL" u="sng"/>
            <a:t>tijdelijk </a:t>
          </a:r>
          <a:r>
            <a:rPr lang="nl-NL"/>
            <a:t>medicatie te gebruiken</a:t>
          </a:r>
          <a:endParaRPr lang="en-US"/>
        </a:p>
      </dgm:t>
    </dgm:pt>
    <dgm:pt modelId="{FD436D22-EDFA-4B72-8BF3-76075B0AF5E8}" type="parTrans" cxnId="{35AB663E-788F-4C22-843A-98976E08E8CA}">
      <dgm:prSet/>
      <dgm:spPr/>
      <dgm:t>
        <a:bodyPr/>
        <a:lstStyle/>
        <a:p>
          <a:endParaRPr lang="en-US"/>
        </a:p>
      </dgm:t>
    </dgm:pt>
    <dgm:pt modelId="{9B868E55-E281-4374-80B2-9F309F565DC6}" type="sibTrans" cxnId="{35AB663E-788F-4C22-843A-98976E08E8CA}">
      <dgm:prSet/>
      <dgm:spPr/>
      <dgm:t>
        <a:bodyPr/>
        <a:lstStyle/>
        <a:p>
          <a:endParaRPr lang="en-US"/>
        </a:p>
      </dgm:t>
    </dgm:pt>
    <dgm:pt modelId="{35821CA5-EBE6-41EA-B8B6-8873BFF89519}">
      <dgm:prSet/>
      <dgm:spPr/>
      <dgm:t>
        <a:bodyPr/>
        <a:lstStyle/>
        <a:p>
          <a:r>
            <a:rPr lang="nl-NL"/>
            <a:t>Oestrogeen alleen medicatie is meestal vooral beschermend </a:t>
          </a:r>
          <a:endParaRPr lang="en-US"/>
        </a:p>
      </dgm:t>
    </dgm:pt>
    <dgm:pt modelId="{4A4E6032-4E9C-41E1-B189-8A9C84D0F556}" type="parTrans" cxnId="{3B9CBC74-0686-4C60-8172-019894D9CDCB}">
      <dgm:prSet/>
      <dgm:spPr/>
      <dgm:t>
        <a:bodyPr/>
        <a:lstStyle/>
        <a:p>
          <a:endParaRPr lang="en-US"/>
        </a:p>
      </dgm:t>
    </dgm:pt>
    <dgm:pt modelId="{E46C8781-2E41-470B-A51D-8F6FF956ED60}" type="sibTrans" cxnId="{3B9CBC74-0686-4C60-8172-019894D9CDCB}">
      <dgm:prSet/>
      <dgm:spPr/>
      <dgm:t>
        <a:bodyPr/>
        <a:lstStyle/>
        <a:p>
          <a:endParaRPr lang="en-US"/>
        </a:p>
      </dgm:t>
    </dgm:pt>
    <dgm:pt modelId="{CBEF83C8-AED3-48A3-8137-668E0F62FC1B}">
      <dgm:prSet/>
      <dgm:spPr/>
      <dgm:t>
        <a:bodyPr/>
        <a:lstStyle/>
        <a:p>
          <a:r>
            <a:rPr lang="nl-NL"/>
            <a:t>Oestrogeen + Progestageen geeft soms risico op borstkanker of trombose</a:t>
          </a:r>
          <a:endParaRPr lang="en-US"/>
        </a:p>
      </dgm:t>
    </dgm:pt>
    <dgm:pt modelId="{D2123F5B-1A84-4E22-AE29-6A8CA23B243C}" type="parTrans" cxnId="{83B6FEF6-2E02-4F48-B2FE-D1EE06F11687}">
      <dgm:prSet/>
      <dgm:spPr/>
      <dgm:t>
        <a:bodyPr/>
        <a:lstStyle/>
        <a:p>
          <a:endParaRPr lang="en-US"/>
        </a:p>
      </dgm:t>
    </dgm:pt>
    <dgm:pt modelId="{A71C034B-452E-41FB-A9B4-F5168A072615}" type="sibTrans" cxnId="{83B6FEF6-2E02-4F48-B2FE-D1EE06F11687}">
      <dgm:prSet/>
      <dgm:spPr/>
      <dgm:t>
        <a:bodyPr/>
        <a:lstStyle/>
        <a:p>
          <a:endParaRPr lang="en-US"/>
        </a:p>
      </dgm:t>
    </dgm:pt>
    <dgm:pt modelId="{ED26768D-7B1A-4F1D-ADE5-2AF9EDC8D6D3}">
      <dgm:prSet/>
      <dgm:spPr/>
      <dgm:t>
        <a:bodyPr/>
        <a:lstStyle/>
        <a:p>
          <a:r>
            <a:rPr lang="nl-NL"/>
            <a:t>(afhankelijk van soort progestageen en toedieningsvorm)</a:t>
          </a:r>
          <a:endParaRPr lang="en-US"/>
        </a:p>
      </dgm:t>
    </dgm:pt>
    <dgm:pt modelId="{849CDA9D-DFEC-4DD6-9F1A-0E6EAF793B7E}" type="parTrans" cxnId="{3DDF1600-7701-4B61-8754-7A0A35566402}">
      <dgm:prSet/>
      <dgm:spPr/>
      <dgm:t>
        <a:bodyPr/>
        <a:lstStyle/>
        <a:p>
          <a:endParaRPr lang="en-US"/>
        </a:p>
      </dgm:t>
    </dgm:pt>
    <dgm:pt modelId="{9F00FB4B-E954-4675-A479-0574ED113479}" type="sibTrans" cxnId="{3DDF1600-7701-4B61-8754-7A0A35566402}">
      <dgm:prSet/>
      <dgm:spPr/>
      <dgm:t>
        <a:bodyPr/>
        <a:lstStyle/>
        <a:p>
          <a:endParaRPr lang="en-US"/>
        </a:p>
      </dgm:t>
    </dgm:pt>
    <dgm:pt modelId="{41998379-AD14-4471-A075-12EEF574B940}" type="pres">
      <dgm:prSet presAssocID="{DFE130E7-236E-435B-9EF7-DABC7776995D}" presName="root" presStyleCnt="0">
        <dgm:presLayoutVars>
          <dgm:dir/>
          <dgm:resizeHandles val="exact"/>
        </dgm:presLayoutVars>
      </dgm:prSet>
      <dgm:spPr/>
    </dgm:pt>
    <dgm:pt modelId="{B5C61AA5-DE08-4053-8689-30A900C3C112}" type="pres">
      <dgm:prSet presAssocID="{1A945421-8540-4461-A20D-4FCBEC767F11}" presName="compNode" presStyleCnt="0"/>
      <dgm:spPr/>
    </dgm:pt>
    <dgm:pt modelId="{B6D1E847-299C-4AFE-9C91-97C034FADDF6}" type="pres">
      <dgm:prSet presAssocID="{1A945421-8540-4461-A20D-4FCBEC767F11}" presName="bgRect" presStyleLbl="bgShp" presStyleIdx="0" presStyleCnt="4"/>
      <dgm:spPr/>
    </dgm:pt>
    <dgm:pt modelId="{9BCBFD4C-86C1-424D-A84F-CCAD370D9152}" type="pres">
      <dgm:prSet presAssocID="{1A945421-8540-4461-A20D-4FCBEC767F1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ccept"/>
        </a:ext>
      </dgm:extLst>
    </dgm:pt>
    <dgm:pt modelId="{172AF140-E1B0-43CE-B274-BAD045867794}" type="pres">
      <dgm:prSet presAssocID="{1A945421-8540-4461-A20D-4FCBEC767F11}" presName="spaceRect" presStyleCnt="0"/>
      <dgm:spPr/>
    </dgm:pt>
    <dgm:pt modelId="{A2C2035B-7119-47B4-B49E-375DC3980C64}" type="pres">
      <dgm:prSet presAssocID="{1A945421-8540-4461-A20D-4FCBEC767F11}" presName="parTx" presStyleLbl="revTx" presStyleIdx="0" presStyleCnt="5">
        <dgm:presLayoutVars>
          <dgm:chMax val="0"/>
          <dgm:chPref val="0"/>
        </dgm:presLayoutVars>
      </dgm:prSet>
      <dgm:spPr/>
    </dgm:pt>
    <dgm:pt modelId="{BB8EF469-9FE6-408D-81BE-97910670DE05}" type="pres">
      <dgm:prSet presAssocID="{6951F41A-64F6-45D7-BFDA-4DE4AD53EFE7}" presName="sibTrans" presStyleCnt="0"/>
      <dgm:spPr/>
    </dgm:pt>
    <dgm:pt modelId="{8C8D7805-B4DA-4E42-AA33-DADDC6084A7D}" type="pres">
      <dgm:prSet presAssocID="{7F2073BD-A127-4D76-B668-FB9C03E10103}" presName="compNode" presStyleCnt="0"/>
      <dgm:spPr/>
    </dgm:pt>
    <dgm:pt modelId="{0BD0BD67-45DD-49E2-A3A9-AD7805BB6105}" type="pres">
      <dgm:prSet presAssocID="{7F2073BD-A127-4D76-B668-FB9C03E10103}" presName="bgRect" presStyleLbl="bgShp" presStyleIdx="1" presStyleCnt="4"/>
      <dgm:spPr/>
    </dgm:pt>
    <dgm:pt modelId="{FF46FADC-EC30-4361-AC7D-18B764656564}" type="pres">
      <dgm:prSet presAssocID="{7F2073BD-A127-4D76-B668-FB9C03E1010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9FEABE9A-878F-4114-B388-2B18EA57D017}" type="pres">
      <dgm:prSet presAssocID="{7F2073BD-A127-4D76-B668-FB9C03E10103}" presName="spaceRect" presStyleCnt="0"/>
      <dgm:spPr/>
    </dgm:pt>
    <dgm:pt modelId="{1EB045D6-B21C-472A-8D38-F019C69F61A2}" type="pres">
      <dgm:prSet presAssocID="{7F2073BD-A127-4D76-B668-FB9C03E10103}" presName="parTx" presStyleLbl="revTx" presStyleIdx="1" presStyleCnt="5">
        <dgm:presLayoutVars>
          <dgm:chMax val="0"/>
          <dgm:chPref val="0"/>
        </dgm:presLayoutVars>
      </dgm:prSet>
      <dgm:spPr/>
    </dgm:pt>
    <dgm:pt modelId="{88DE8225-A1EF-4A69-9127-3185C1CE9D58}" type="pres">
      <dgm:prSet presAssocID="{9B868E55-E281-4374-80B2-9F309F565DC6}" presName="sibTrans" presStyleCnt="0"/>
      <dgm:spPr/>
    </dgm:pt>
    <dgm:pt modelId="{12FEC7F0-E670-483B-90F6-1C26D219ECD2}" type="pres">
      <dgm:prSet presAssocID="{35821CA5-EBE6-41EA-B8B6-8873BFF89519}" presName="compNode" presStyleCnt="0"/>
      <dgm:spPr/>
    </dgm:pt>
    <dgm:pt modelId="{577FCDD2-8CFD-4A89-8342-615975585BDB}" type="pres">
      <dgm:prSet presAssocID="{35821CA5-EBE6-41EA-B8B6-8873BFF89519}" presName="bgRect" presStyleLbl="bgShp" presStyleIdx="2" presStyleCnt="4"/>
      <dgm:spPr/>
    </dgm:pt>
    <dgm:pt modelId="{65B9D6EF-F3D0-4E90-9CFC-7A43DC06B180}" type="pres">
      <dgm:prSet presAssocID="{35821CA5-EBE6-41EA-B8B6-8873BFF8951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ll"/>
        </a:ext>
      </dgm:extLst>
    </dgm:pt>
    <dgm:pt modelId="{958648D6-8C31-4DCE-ADA2-CA5FB7EAE271}" type="pres">
      <dgm:prSet presAssocID="{35821CA5-EBE6-41EA-B8B6-8873BFF89519}" presName="spaceRect" presStyleCnt="0"/>
      <dgm:spPr/>
    </dgm:pt>
    <dgm:pt modelId="{EF54D7BF-386C-4419-9E3D-F1C663269D0D}" type="pres">
      <dgm:prSet presAssocID="{35821CA5-EBE6-41EA-B8B6-8873BFF89519}" presName="parTx" presStyleLbl="revTx" presStyleIdx="2" presStyleCnt="5">
        <dgm:presLayoutVars>
          <dgm:chMax val="0"/>
          <dgm:chPref val="0"/>
        </dgm:presLayoutVars>
      </dgm:prSet>
      <dgm:spPr/>
    </dgm:pt>
    <dgm:pt modelId="{F167B0F7-FA56-4EB3-8637-2E9F8BF1FD0C}" type="pres">
      <dgm:prSet presAssocID="{E46C8781-2E41-470B-A51D-8F6FF956ED60}" presName="sibTrans" presStyleCnt="0"/>
      <dgm:spPr/>
    </dgm:pt>
    <dgm:pt modelId="{89E59C61-2587-45C3-952F-C5C7E2341065}" type="pres">
      <dgm:prSet presAssocID="{CBEF83C8-AED3-48A3-8137-668E0F62FC1B}" presName="compNode" presStyleCnt="0"/>
      <dgm:spPr/>
    </dgm:pt>
    <dgm:pt modelId="{85FEE406-F179-4934-B1B1-DECA045A5D6F}" type="pres">
      <dgm:prSet presAssocID="{CBEF83C8-AED3-48A3-8137-668E0F62FC1B}" presName="bgRect" presStyleLbl="bgShp" presStyleIdx="3" presStyleCnt="4"/>
      <dgm:spPr/>
    </dgm:pt>
    <dgm:pt modelId="{B5CBC010-5780-404F-A5F4-956AE590C836}" type="pres">
      <dgm:prSet presAssocID="{CBEF83C8-AED3-48A3-8137-668E0F62FC1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rror"/>
        </a:ext>
      </dgm:extLst>
    </dgm:pt>
    <dgm:pt modelId="{2ACE1FD8-D003-4FE8-8F9A-E355512F920B}" type="pres">
      <dgm:prSet presAssocID="{CBEF83C8-AED3-48A3-8137-668E0F62FC1B}" presName="spaceRect" presStyleCnt="0"/>
      <dgm:spPr/>
    </dgm:pt>
    <dgm:pt modelId="{48F0C6B2-6548-4A74-B7ED-89E88C7639AC}" type="pres">
      <dgm:prSet presAssocID="{CBEF83C8-AED3-48A3-8137-668E0F62FC1B}" presName="parTx" presStyleLbl="revTx" presStyleIdx="3" presStyleCnt="5">
        <dgm:presLayoutVars>
          <dgm:chMax val="0"/>
          <dgm:chPref val="0"/>
        </dgm:presLayoutVars>
      </dgm:prSet>
      <dgm:spPr/>
    </dgm:pt>
    <dgm:pt modelId="{79774936-4339-42D7-AE39-9373524D568F}" type="pres">
      <dgm:prSet presAssocID="{CBEF83C8-AED3-48A3-8137-668E0F62FC1B}" presName="desTx" presStyleLbl="revTx" presStyleIdx="4" presStyleCnt="5">
        <dgm:presLayoutVars/>
      </dgm:prSet>
      <dgm:spPr/>
    </dgm:pt>
  </dgm:ptLst>
  <dgm:cxnLst>
    <dgm:cxn modelId="{3DDF1600-7701-4B61-8754-7A0A35566402}" srcId="{CBEF83C8-AED3-48A3-8137-668E0F62FC1B}" destId="{ED26768D-7B1A-4F1D-ADE5-2AF9EDC8D6D3}" srcOrd="0" destOrd="0" parTransId="{849CDA9D-DFEC-4DD6-9F1A-0E6EAF793B7E}" sibTransId="{9F00FB4B-E954-4675-A479-0574ED113479}"/>
    <dgm:cxn modelId="{35AB663E-788F-4C22-843A-98976E08E8CA}" srcId="{DFE130E7-236E-435B-9EF7-DABC7776995D}" destId="{7F2073BD-A127-4D76-B668-FB9C03E10103}" srcOrd="1" destOrd="0" parTransId="{FD436D22-EDFA-4B72-8BF3-76075B0AF5E8}" sibTransId="{9B868E55-E281-4374-80B2-9F309F565DC6}"/>
    <dgm:cxn modelId="{3B9CBC74-0686-4C60-8172-019894D9CDCB}" srcId="{DFE130E7-236E-435B-9EF7-DABC7776995D}" destId="{35821CA5-EBE6-41EA-B8B6-8873BFF89519}" srcOrd="2" destOrd="0" parTransId="{4A4E6032-4E9C-41E1-B189-8A9C84D0F556}" sibTransId="{E46C8781-2E41-470B-A51D-8F6FF956ED60}"/>
    <dgm:cxn modelId="{1238FC84-49F6-4F1E-9B0F-F48FC72F229B}" type="presOf" srcId="{CBEF83C8-AED3-48A3-8137-668E0F62FC1B}" destId="{48F0C6B2-6548-4A74-B7ED-89E88C7639AC}" srcOrd="0" destOrd="0" presId="urn:microsoft.com/office/officeart/2018/2/layout/IconVerticalSolidList"/>
    <dgm:cxn modelId="{8DE13F8E-3324-49AE-8400-63CE4A0C11EE}" srcId="{DFE130E7-236E-435B-9EF7-DABC7776995D}" destId="{1A945421-8540-4461-A20D-4FCBEC767F11}" srcOrd="0" destOrd="0" parTransId="{925F7B32-52DB-4E51-8792-97736FB66780}" sibTransId="{6951F41A-64F6-45D7-BFDA-4DE4AD53EFE7}"/>
    <dgm:cxn modelId="{BB0D31C1-1E98-45C1-87FE-626C8FC23585}" type="presOf" srcId="{35821CA5-EBE6-41EA-B8B6-8873BFF89519}" destId="{EF54D7BF-386C-4419-9E3D-F1C663269D0D}" srcOrd="0" destOrd="0" presId="urn:microsoft.com/office/officeart/2018/2/layout/IconVerticalSolidList"/>
    <dgm:cxn modelId="{C5E03BCD-DF72-4F83-9880-5E238F2ABBA8}" type="presOf" srcId="{ED26768D-7B1A-4F1D-ADE5-2AF9EDC8D6D3}" destId="{79774936-4339-42D7-AE39-9373524D568F}" srcOrd="0" destOrd="0" presId="urn:microsoft.com/office/officeart/2018/2/layout/IconVerticalSolidList"/>
    <dgm:cxn modelId="{EB4658E6-EE39-4428-8EA4-5356E45D6CFE}" type="presOf" srcId="{1A945421-8540-4461-A20D-4FCBEC767F11}" destId="{A2C2035B-7119-47B4-B49E-375DC3980C64}" srcOrd="0" destOrd="0" presId="urn:microsoft.com/office/officeart/2018/2/layout/IconVerticalSolidList"/>
    <dgm:cxn modelId="{63762AF3-15C1-464E-AB6C-CAA28DC156C1}" type="presOf" srcId="{DFE130E7-236E-435B-9EF7-DABC7776995D}" destId="{41998379-AD14-4471-A075-12EEF574B940}" srcOrd="0" destOrd="0" presId="urn:microsoft.com/office/officeart/2018/2/layout/IconVerticalSolidList"/>
    <dgm:cxn modelId="{83B6FEF6-2E02-4F48-B2FE-D1EE06F11687}" srcId="{DFE130E7-236E-435B-9EF7-DABC7776995D}" destId="{CBEF83C8-AED3-48A3-8137-668E0F62FC1B}" srcOrd="3" destOrd="0" parTransId="{D2123F5B-1A84-4E22-AE29-6A8CA23B243C}" sibTransId="{A71C034B-452E-41FB-A9B4-F5168A072615}"/>
    <dgm:cxn modelId="{F3FA54F8-BBE5-4AC4-A443-7B60D6A7AE46}" type="presOf" srcId="{7F2073BD-A127-4D76-B668-FB9C03E10103}" destId="{1EB045D6-B21C-472A-8D38-F019C69F61A2}" srcOrd="0" destOrd="0" presId="urn:microsoft.com/office/officeart/2018/2/layout/IconVerticalSolidList"/>
    <dgm:cxn modelId="{ED2CF19F-1A3B-4FBA-A1B7-1C9F61343ADF}" type="presParOf" srcId="{41998379-AD14-4471-A075-12EEF574B940}" destId="{B5C61AA5-DE08-4053-8689-30A900C3C112}" srcOrd="0" destOrd="0" presId="urn:microsoft.com/office/officeart/2018/2/layout/IconVerticalSolidList"/>
    <dgm:cxn modelId="{86F47B7A-5481-4C62-B3FD-311011D46A68}" type="presParOf" srcId="{B5C61AA5-DE08-4053-8689-30A900C3C112}" destId="{B6D1E847-299C-4AFE-9C91-97C034FADDF6}" srcOrd="0" destOrd="0" presId="urn:microsoft.com/office/officeart/2018/2/layout/IconVerticalSolidList"/>
    <dgm:cxn modelId="{A197E8F2-789B-4F0D-A2FA-B7A71571A9B1}" type="presParOf" srcId="{B5C61AA5-DE08-4053-8689-30A900C3C112}" destId="{9BCBFD4C-86C1-424D-A84F-CCAD370D9152}" srcOrd="1" destOrd="0" presId="urn:microsoft.com/office/officeart/2018/2/layout/IconVerticalSolidList"/>
    <dgm:cxn modelId="{2F1973FA-618F-4D73-90DB-51B8A6223FC4}" type="presParOf" srcId="{B5C61AA5-DE08-4053-8689-30A900C3C112}" destId="{172AF140-E1B0-43CE-B274-BAD045867794}" srcOrd="2" destOrd="0" presId="urn:microsoft.com/office/officeart/2018/2/layout/IconVerticalSolidList"/>
    <dgm:cxn modelId="{6A86B621-AF2F-4DF2-B222-6FAA994F32B2}" type="presParOf" srcId="{B5C61AA5-DE08-4053-8689-30A900C3C112}" destId="{A2C2035B-7119-47B4-B49E-375DC3980C64}" srcOrd="3" destOrd="0" presId="urn:microsoft.com/office/officeart/2018/2/layout/IconVerticalSolidList"/>
    <dgm:cxn modelId="{883EA3ED-7676-4C97-9625-936DF502E15C}" type="presParOf" srcId="{41998379-AD14-4471-A075-12EEF574B940}" destId="{BB8EF469-9FE6-408D-81BE-97910670DE05}" srcOrd="1" destOrd="0" presId="urn:microsoft.com/office/officeart/2018/2/layout/IconVerticalSolidList"/>
    <dgm:cxn modelId="{7318A3AE-BB9E-4644-AAEB-B127B0F0A355}" type="presParOf" srcId="{41998379-AD14-4471-A075-12EEF574B940}" destId="{8C8D7805-B4DA-4E42-AA33-DADDC6084A7D}" srcOrd="2" destOrd="0" presId="urn:microsoft.com/office/officeart/2018/2/layout/IconVerticalSolidList"/>
    <dgm:cxn modelId="{FC7617B8-69A4-4089-8299-0B163E4FDF9B}" type="presParOf" srcId="{8C8D7805-B4DA-4E42-AA33-DADDC6084A7D}" destId="{0BD0BD67-45DD-49E2-A3A9-AD7805BB6105}" srcOrd="0" destOrd="0" presId="urn:microsoft.com/office/officeart/2018/2/layout/IconVerticalSolidList"/>
    <dgm:cxn modelId="{F154CEDD-F1F4-4D5E-976D-5D3BDB0E7F70}" type="presParOf" srcId="{8C8D7805-B4DA-4E42-AA33-DADDC6084A7D}" destId="{FF46FADC-EC30-4361-AC7D-18B764656564}" srcOrd="1" destOrd="0" presId="urn:microsoft.com/office/officeart/2018/2/layout/IconVerticalSolidList"/>
    <dgm:cxn modelId="{E4BC6D89-AF99-41FA-B8B0-F5B1614C9EEC}" type="presParOf" srcId="{8C8D7805-B4DA-4E42-AA33-DADDC6084A7D}" destId="{9FEABE9A-878F-4114-B388-2B18EA57D017}" srcOrd="2" destOrd="0" presId="urn:microsoft.com/office/officeart/2018/2/layout/IconVerticalSolidList"/>
    <dgm:cxn modelId="{EDD7EA84-E4FD-43EF-B928-CD1150EEB797}" type="presParOf" srcId="{8C8D7805-B4DA-4E42-AA33-DADDC6084A7D}" destId="{1EB045D6-B21C-472A-8D38-F019C69F61A2}" srcOrd="3" destOrd="0" presId="urn:microsoft.com/office/officeart/2018/2/layout/IconVerticalSolidList"/>
    <dgm:cxn modelId="{DAF29D73-F1C8-44C4-BA2A-83D64B48C478}" type="presParOf" srcId="{41998379-AD14-4471-A075-12EEF574B940}" destId="{88DE8225-A1EF-4A69-9127-3185C1CE9D58}" srcOrd="3" destOrd="0" presId="urn:microsoft.com/office/officeart/2018/2/layout/IconVerticalSolidList"/>
    <dgm:cxn modelId="{B2B51A0B-1FAB-409B-813D-86C37A04E2D0}" type="presParOf" srcId="{41998379-AD14-4471-A075-12EEF574B940}" destId="{12FEC7F0-E670-483B-90F6-1C26D219ECD2}" srcOrd="4" destOrd="0" presId="urn:microsoft.com/office/officeart/2018/2/layout/IconVerticalSolidList"/>
    <dgm:cxn modelId="{310DE059-7DD9-4C50-A411-BFE800B96F12}" type="presParOf" srcId="{12FEC7F0-E670-483B-90F6-1C26D219ECD2}" destId="{577FCDD2-8CFD-4A89-8342-615975585BDB}" srcOrd="0" destOrd="0" presId="urn:microsoft.com/office/officeart/2018/2/layout/IconVerticalSolidList"/>
    <dgm:cxn modelId="{96FA37C4-4729-4F65-ACC7-8952685B7002}" type="presParOf" srcId="{12FEC7F0-E670-483B-90F6-1C26D219ECD2}" destId="{65B9D6EF-F3D0-4E90-9CFC-7A43DC06B180}" srcOrd="1" destOrd="0" presId="urn:microsoft.com/office/officeart/2018/2/layout/IconVerticalSolidList"/>
    <dgm:cxn modelId="{C4189C38-8B5F-44EC-8B18-567525257CC6}" type="presParOf" srcId="{12FEC7F0-E670-483B-90F6-1C26D219ECD2}" destId="{958648D6-8C31-4DCE-ADA2-CA5FB7EAE271}" srcOrd="2" destOrd="0" presId="urn:microsoft.com/office/officeart/2018/2/layout/IconVerticalSolidList"/>
    <dgm:cxn modelId="{5A57AE61-04EF-4BBD-A06F-EE13A5F881CD}" type="presParOf" srcId="{12FEC7F0-E670-483B-90F6-1C26D219ECD2}" destId="{EF54D7BF-386C-4419-9E3D-F1C663269D0D}" srcOrd="3" destOrd="0" presId="urn:microsoft.com/office/officeart/2018/2/layout/IconVerticalSolidList"/>
    <dgm:cxn modelId="{FE69D6D7-F075-4430-9191-9C14482A5CF4}" type="presParOf" srcId="{41998379-AD14-4471-A075-12EEF574B940}" destId="{F167B0F7-FA56-4EB3-8637-2E9F8BF1FD0C}" srcOrd="5" destOrd="0" presId="urn:microsoft.com/office/officeart/2018/2/layout/IconVerticalSolidList"/>
    <dgm:cxn modelId="{00EE75B4-FD90-441F-B31C-6DDA9DEA9166}" type="presParOf" srcId="{41998379-AD14-4471-A075-12EEF574B940}" destId="{89E59C61-2587-45C3-952F-C5C7E2341065}" srcOrd="6" destOrd="0" presId="urn:microsoft.com/office/officeart/2018/2/layout/IconVerticalSolidList"/>
    <dgm:cxn modelId="{E4CEFAA0-2CDC-4BE7-ABA9-97B21EAAC6AE}" type="presParOf" srcId="{89E59C61-2587-45C3-952F-C5C7E2341065}" destId="{85FEE406-F179-4934-B1B1-DECA045A5D6F}" srcOrd="0" destOrd="0" presId="urn:microsoft.com/office/officeart/2018/2/layout/IconVerticalSolidList"/>
    <dgm:cxn modelId="{C02ADAFC-4938-4CF9-90D0-6BF3D67BD123}" type="presParOf" srcId="{89E59C61-2587-45C3-952F-C5C7E2341065}" destId="{B5CBC010-5780-404F-A5F4-956AE590C836}" srcOrd="1" destOrd="0" presId="urn:microsoft.com/office/officeart/2018/2/layout/IconVerticalSolidList"/>
    <dgm:cxn modelId="{CAEB5BA3-8BC3-4226-82AA-2A214D0A0C81}" type="presParOf" srcId="{89E59C61-2587-45C3-952F-C5C7E2341065}" destId="{2ACE1FD8-D003-4FE8-8F9A-E355512F920B}" srcOrd="2" destOrd="0" presId="urn:microsoft.com/office/officeart/2018/2/layout/IconVerticalSolidList"/>
    <dgm:cxn modelId="{6F4F5737-A255-41CE-B461-69A6374ED3D7}" type="presParOf" srcId="{89E59C61-2587-45C3-952F-C5C7E2341065}" destId="{48F0C6B2-6548-4A74-B7ED-89E88C7639AC}" srcOrd="3" destOrd="0" presId="urn:microsoft.com/office/officeart/2018/2/layout/IconVerticalSolidList"/>
    <dgm:cxn modelId="{29E0EC8E-6430-4FF1-BA92-689E2B134DA7}" type="presParOf" srcId="{89E59C61-2587-45C3-952F-C5C7E2341065}" destId="{79774936-4339-42D7-AE39-9373524D568F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D1E847-299C-4AFE-9C91-97C034FADDF6}">
      <dsp:nvSpPr>
        <dsp:cNvPr id="0" name=""/>
        <dsp:cNvSpPr/>
      </dsp:nvSpPr>
      <dsp:spPr>
        <a:xfrm>
          <a:off x="0" y="2066"/>
          <a:ext cx="4971603" cy="104746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CBFD4C-86C1-424D-A84F-CCAD370D9152}">
      <dsp:nvSpPr>
        <dsp:cNvPr id="0" name=""/>
        <dsp:cNvSpPr/>
      </dsp:nvSpPr>
      <dsp:spPr>
        <a:xfrm>
          <a:off x="316857" y="237745"/>
          <a:ext cx="576104" cy="5761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C2035B-7119-47B4-B49E-375DC3980C64}">
      <dsp:nvSpPr>
        <dsp:cNvPr id="0" name=""/>
        <dsp:cNvSpPr/>
      </dsp:nvSpPr>
      <dsp:spPr>
        <a:xfrm>
          <a:off x="1209819" y="2066"/>
          <a:ext cx="3761783" cy="1047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856" tIns="110856" rIns="110856" bIns="110856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/>
            <a:t>Hoe jonger met klachten, hoe zinvoller medicatie kan zijn </a:t>
          </a:r>
          <a:endParaRPr lang="en-US" sz="1400" kern="1200"/>
        </a:p>
      </dsp:txBody>
      <dsp:txXfrm>
        <a:off x="1209819" y="2066"/>
        <a:ext cx="3761783" cy="1047462"/>
      </dsp:txXfrm>
    </dsp:sp>
    <dsp:sp modelId="{0BD0BD67-45DD-49E2-A3A9-AD7805BB6105}">
      <dsp:nvSpPr>
        <dsp:cNvPr id="0" name=""/>
        <dsp:cNvSpPr/>
      </dsp:nvSpPr>
      <dsp:spPr>
        <a:xfrm>
          <a:off x="0" y="1311395"/>
          <a:ext cx="4971603" cy="104746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46FADC-EC30-4361-AC7D-18B764656564}">
      <dsp:nvSpPr>
        <dsp:cNvPr id="0" name=""/>
        <dsp:cNvSpPr/>
      </dsp:nvSpPr>
      <dsp:spPr>
        <a:xfrm>
          <a:off x="316857" y="1547074"/>
          <a:ext cx="576104" cy="5761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B045D6-B21C-472A-8D38-F019C69F61A2}">
      <dsp:nvSpPr>
        <dsp:cNvPr id="0" name=""/>
        <dsp:cNvSpPr/>
      </dsp:nvSpPr>
      <dsp:spPr>
        <a:xfrm>
          <a:off x="1209819" y="1311395"/>
          <a:ext cx="3761783" cy="1047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856" tIns="110856" rIns="110856" bIns="110856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/>
            <a:t>Tot 60 jaar vaak weinig bezwaar om </a:t>
          </a:r>
          <a:r>
            <a:rPr lang="nl-NL" sz="1400" u="sng" kern="1200"/>
            <a:t>tijdelijk </a:t>
          </a:r>
          <a:r>
            <a:rPr lang="nl-NL" sz="1400" kern="1200"/>
            <a:t>medicatie te gebruiken</a:t>
          </a:r>
          <a:endParaRPr lang="en-US" sz="1400" kern="1200"/>
        </a:p>
      </dsp:txBody>
      <dsp:txXfrm>
        <a:off x="1209819" y="1311395"/>
        <a:ext cx="3761783" cy="1047462"/>
      </dsp:txXfrm>
    </dsp:sp>
    <dsp:sp modelId="{577FCDD2-8CFD-4A89-8342-615975585BDB}">
      <dsp:nvSpPr>
        <dsp:cNvPr id="0" name=""/>
        <dsp:cNvSpPr/>
      </dsp:nvSpPr>
      <dsp:spPr>
        <a:xfrm>
          <a:off x="0" y="2620723"/>
          <a:ext cx="4971603" cy="104746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B9D6EF-F3D0-4E90-9CFC-7A43DC06B180}">
      <dsp:nvSpPr>
        <dsp:cNvPr id="0" name=""/>
        <dsp:cNvSpPr/>
      </dsp:nvSpPr>
      <dsp:spPr>
        <a:xfrm>
          <a:off x="316857" y="2856402"/>
          <a:ext cx="576104" cy="5761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54D7BF-386C-4419-9E3D-F1C663269D0D}">
      <dsp:nvSpPr>
        <dsp:cNvPr id="0" name=""/>
        <dsp:cNvSpPr/>
      </dsp:nvSpPr>
      <dsp:spPr>
        <a:xfrm>
          <a:off x="1209819" y="2620723"/>
          <a:ext cx="3761783" cy="1047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856" tIns="110856" rIns="110856" bIns="110856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/>
            <a:t>Oestrogeen alleen medicatie is meestal vooral beschermend </a:t>
          </a:r>
          <a:endParaRPr lang="en-US" sz="1400" kern="1200"/>
        </a:p>
      </dsp:txBody>
      <dsp:txXfrm>
        <a:off x="1209819" y="2620723"/>
        <a:ext cx="3761783" cy="1047462"/>
      </dsp:txXfrm>
    </dsp:sp>
    <dsp:sp modelId="{85FEE406-F179-4934-B1B1-DECA045A5D6F}">
      <dsp:nvSpPr>
        <dsp:cNvPr id="0" name=""/>
        <dsp:cNvSpPr/>
      </dsp:nvSpPr>
      <dsp:spPr>
        <a:xfrm>
          <a:off x="0" y="3930051"/>
          <a:ext cx="4971603" cy="104746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CBC010-5780-404F-A5F4-956AE590C836}">
      <dsp:nvSpPr>
        <dsp:cNvPr id="0" name=""/>
        <dsp:cNvSpPr/>
      </dsp:nvSpPr>
      <dsp:spPr>
        <a:xfrm>
          <a:off x="316857" y="4165730"/>
          <a:ext cx="576104" cy="57610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F0C6B2-6548-4A74-B7ED-89E88C7639AC}">
      <dsp:nvSpPr>
        <dsp:cNvPr id="0" name=""/>
        <dsp:cNvSpPr/>
      </dsp:nvSpPr>
      <dsp:spPr>
        <a:xfrm>
          <a:off x="1209819" y="3930051"/>
          <a:ext cx="2237221" cy="1047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856" tIns="110856" rIns="110856" bIns="110856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/>
            <a:t>Oestrogeen + Progestageen geeft soms risico op borstkanker of trombose</a:t>
          </a:r>
          <a:endParaRPr lang="en-US" sz="1400" kern="1200"/>
        </a:p>
      </dsp:txBody>
      <dsp:txXfrm>
        <a:off x="1209819" y="3930051"/>
        <a:ext cx="2237221" cy="1047462"/>
      </dsp:txXfrm>
    </dsp:sp>
    <dsp:sp modelId="{79774936-4339-42D7-AE39-9373524D568F}">
      <dsp:nvSpPr>
        <dsp:cNvPr id="0" name=""/>
        <dsp:cNvSpPr/>
      </dsp:nvSpPr>
      <dsp:spPr>
        <a:xfrm>
          <a:off x="3447040" y="3930051"/>
          <a:ext cx="1524562" cy="1047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856" tIns="110856" rIns="110856" bIns="110856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/>
            <a:t>(afhankelijk van soort progestageen en toedieningsvorm)</a:t>
          </a:r>
          <a:endParaRPr lang="en-US" sz="1100" kern="1200"/>
        </a:p>
      </dsp:txBody>
      <dsp:txXfrm>
        <a:off x="3447040" y="3930051"/>
        <a:ext cx="1524562" cy="10474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91CF8-8EF6-AB4C-A20A-7563DB30C143}" type="datetimeFigureOut">
              <a:rPr lang="nl-NL" smtClean="0"/>
              <a:t>9-2-2020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C09CC-7CA8-A142-A76E-85C3E46C9A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7077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7C09CC-7CA8-A142-A76E-85C3E46C9A7F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83366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C09CC-7CA8-A142-A76E-85C3E46C9A7F}" type="slidenum">
              <a:rPr lang="nl-NL" smtClean="0"/>
              <a:t>41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72015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C09CC-7CA8-A142-A76E-85C3E46C9A7F}" type="slidenum">
              <a:rPr lang="nl-NL" smtClean="0"/>
              <a:t>42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559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Maar je wordt echt niet depri door de overgang, wel eerder somber als je daarvoor</a:t>
            </a:r>
            <a:r>
              <a:rPr lang="nl-NL" baseline="0" dirty="0"/>
              <a:t> al eens depressief was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aseline="0" dirty="0"/>
              <a:t>Gezien dat ziekteverzuim geen reden om er geen aandacht voor te hebben!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aseline="0" dirty="0"/>
              <a:t>Al vanaf 40: concentratieverlies, irritatie, </a:t>
            </a:r>
            <a:r>
              <a:rPr lang="nl-NL" baseline="0" dirty="0" err="1"/>
              <a:t>prementruele</a:t>
            </a:r>
            <a:r>
              <a:rPr lang="nl-NL" baseline="0" dirty="0"/>
              <a:t> klachten--. Geven stress, opluchting als dat fysiologisch benoemd wordt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C09CC-7CA8-A142-A76E-85C3E46C9A7F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0580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Onbegrepen gewrichtsklachten/ verstoorde vochtbalans door nachtzweten: meer drinken helpt al!</a:t>
            </a:r>
          </a:p>
          <a:p>
            <a:r>
              <a:rPr lang="nl-NL" dirty="0"/>
              <a:t>Nachtelijk transpireren erger door temp wisseling: laken onder dekbed om niet bloot te gaan liggen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C09CC-7CA8-A142-A76E-85C3E46C9A7F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117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C09CC-7CA8-A142-A76E-85C3E46C9A7F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7452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Zegt niet</a:t>
            </a:r>
            <a:r>
              <a:rPr lang="nl-NL" baseline="0" dirty="0"/>
              <a:t> wanneer menses zal stoppen, wel serieus ingaan, ze vraagt het niet voor niets</a:t>
            </a:r>
            <a:r>
              <a:rPr lang="mr-IN" baseline="0" dirty="0"/>
              <a:t>…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C09CC-7CA8-A142-A76E-85C3E46C9A7F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6674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C09CC-7CA8-A142-A76E-85C3E46C9A7F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1810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710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>
              <a:latin typeface="Times" charset="0"/>
            </a:endParaRPr>
          </a:p>
        </p:txBody>
      </p:sp>
      <p:sp>
        <p:nvSpPr>
          <p:cNvPr id="47108" name="Tijdelijke aanduiding voor datum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aseline="-25000">
                <a:solidFill>
                  <a:srgbClr val="003399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1000" baseline="-25000">
                <a:solidFill>
                  <a:srgbClr val="003399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1000" baseline="-25000">
                <a:solidFill>
                  <a:srgbClr val="003399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1000" baseline="-25000">
                <a:solidFill>
                  <a:srgbClr val="003399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1000" baseline="-25000">
                <a:solidFill>
                  <a:srgbClr val="003399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aseline="-25000">
                <a:solidFill>
                  <a:srgbClr val="003399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aseline="-25000">
                <a:solidFill>
                  <a:srgbClr val="003399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aseline="-25000">
                <a:solidFill>
                  <a:srgbClr val="003399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aseline="-25000">
                <a:solidFill>
                  <a:srgbClr val="003399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820D8DBB-C4A7-4463-87F2-D55AB1890B5C}" type="datetime1">
              <a:rPr lang="nl-NL" altLang="nl-NL" sz="1200" baseline="0"/>
              <a:pPr/>
              <a:t>9-2-2020</a:t>
            </a:fld>
            <a:endParaRPr lang="nl-NL" altLang="nl-NL" sz="1200" baseline="0"/>
          </a:p>
        </p:txBody>
      </p:sp>
      <p:sp>
        <p:nvSpPr>
          <p:cNvPr id="47109" name="Tijdelijke aanduiding voor voettekst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aseline="-25000">
                <a:solidFill>
                  <a:srgbClr val="003399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1000" baseline="-25000">
                <a:solidFill>
                  <a:srgbClr val="003399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1000" baseline="-25000">
                <a:solidFill>
                  <a:srgbClr val="003399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1000" baseline="-25000">
                <a:solidFill>
                  <a:srgbClr val="003399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1000" baseline="-25000">
                <a:solidFill>
                  <a:srgbClr val="003399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aseline="-25000">
                <a:solidFill>
                  <a:srgbClr val="003399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aseline="-25000">
                <a:solidFill>
                  <a:srgbClr val="003399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aseline="-25000">
                <a:solidFill>
                  <a:srgbClr val="003399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aseline="-25000">
                <a:solidFill>
                  <a:srgbClr val="003399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r>
              <a:rPr lang="nl-NL" altLang="nl-NL" sz="1200" baseline="0"/>
              <a:t>© 2007 Conclusion</a:t>
            </a:r>
          </a:p>
        </p:txBody>
      </p:sp>
      <p:sp>
        <p:nvSpPr>
          <p:cNvPr id="47110" name="Tijdelijke aanduiding voor dianumm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aseline="-25000">
                <a:solidFill>
                  <a:srgbClr val="003399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1000" baseline="-25000">
                <a:solidFill>
                  <a:srgbClr val="003399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1000" baseline="-25000">
                <a:solidFill>
                  <a:srgbClr val="003399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1000" baseline="-25000">
                <a:solidFill>
                  <a:srgbClr val="003399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1000" baseline="-25000">
                <a:solidFill>
                  <a:srgbClr val="003399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aseline="-25000">
                <a:solidFill>
                  <a:srgbClr val="003399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aseline="-25000">
                <a:solidFill>
                  <a:srgbClr val="003399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aseline="-25000">
                <a:solidFill>
                  <a:srgbClr val="003399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aseline="-25000">
                <a:solidFill>
                  <a:srgbClr val="003399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5169A311-E4BC-4B9A-8072-6755373571D7}" type="slidenum">
              <a:rPr lang="nl-NL" altLang="nl-NL" sz="1200" baseline="0"/>
              <a:pPr/>
              <a:t>20</a:t>
            </a:fld>
            <a:endParaRPr lang="nl-NL" altLang="nl-NL" sz="1200" baseline="0"/>
          </a:p>
        </p:txBody>
      </p:sp>
    </p:spTree>
    <p:extLst>
      <p:ext uri="{BB962C8B-B14F-4D97-AF65-F5344CB8AC3E}">
        <p14:creationId xmlns:p14="http://schemas.microsoft.com/office/powerpoint/2010/main" val="3763441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Black </a:t>
            </a:r>
            <a:r>
              <a:rPr lang="nl-NL" dirty="0" err="1"/>
              <a:t>cohosh</a:t>
            </a:r>
            <a:r>
              <a:rPr lang="nl-NL" dirty="0"/>
              <a:t> (zilverkaars) is</a:t>
            </a:r>
            <a:r>
              <a:rPr lang="nl-NL" baseline="0" dirty="0"/>
              <a:t> een plant afkomstig uit de bossen van Noord </a:t>
            </a:r>
            <a:r>
              <a:rPr lang="nl-NL" baseline="0" dirty="0" err="1"/>
              <a:t>amerika</a:t>
            </a:r>
            <a:r>
              <a:rPr lang="nl-NL" baseline="0" dirty="0"/>
              <a:t>, de werkzame stof uit de wortel zou invloed hebben op de thermoregulatie via inhibitie van </a:t>
            </a:r>
            <a:r>
              <a:rPr lang="nl-NL" baseline="0" dirty="0" err="1"/>
              <a:t>seerotnonienreceptorbinding</a:t>
            </a:r>
            <a:r>
              <a:rPr lang="nl-NL" baseline="0" dirty="0"/>
              <a:t>; effectiviteit niet bewezen en </a:t>
            </a:r>
            <a:r>
              <a:rPr lang="nl-NL" baseline="0" dirty="0" err="1"/>
              <a:t>levertoxiteit</a:t>
            </a:r>
            <a:r>
              <a:rPr lang="nl-NL" baseline="0" dirty="0"/>
              <a:t> gemeld.  In </a:t>
            </a:r>
            <a:r>
              <a:rPr lang="nl-NL" baseline="0" dirty="0" err="1"/>
              <a:t>ymea</a:t>
            </a:r>
            <a:r>
              <a:rPr lang="nl-NL" baseline="0" dirty="0"/>
              <a:t> zit black </a:t>
            </a:r>
            <a:r>
              <a:rPr lang="nl-NL" baseline="0" dirty="0" err="1"/>
              <a:t>cohosh</a:t>
            </a:r>
            <a:r>
              <a:rPr lang="nl-NL" baseline="0" dirty="0"/>
              <a:t> </a:t>
            </a:r>
            <a:r>
              <a:rPr lang="nl-NL" baseline="0" dirty="0">
                <a:sym typeface="Wingdings" panose="05000000000000000000" pitchFamily="2" charset="2"/>
              </a:rPr>
              <a:t> ook </a:t>
            </a:r>
            <a:r>
              <a:rPr lang="nl-NL" baseline="0" dirty="0" err="1">
                <a:sym typeface="Wingdings" panose="05000000000000000000" pitchFamily="2" charset="2"/>
              </a:rPr>
              <a:t>ymea</a:t>
            </a:r>
            <a:r>
              <a:rPr lang="nl-NL" baseline="0" dirty="0">
                <a:sym typeface="Wingdings" panose="05000000000000000000" pitchFamily="2" charset="2"/>
              </a:rPr>
              <a:t> geeft een versterkende werking van </a:t>
            </a:r>
            <a:r>
              <a:rPr lang="nl-NL" baseline="0" dirty="0" err="1">
                <a:sym typeface="Wingdings" panose="05000000000000000000" pitchFamily="2" charset="2"/>
              </a:rPr>
              <a:t>coumarinederivaten</a:t>
            </a:r>
            <a:endParaRPr lang="nl-NL" baseline="0" dirty="0"/>
          </a:p>
          <a:p>
            <a:endParaRPr lang="nl-NL" baseline="0" dirty="0"/>
          </a:p>
          <a:p>
            <a:r>
              <a:rPr lang="nl-NL" dirty="0"/>
              <a:t>In Spaarne ziekenhuis</a:t>
            </a:r>
            <a:r>
              <a:rPr lang="nl-NL" baseline="0" dirty="0"/>
              <a:t> in hoofdorp wordt SGB </a:t>
            </a:r>
            <a:r>
              <a:rPr lang="nl-NL" baseline="0" dirty="0" err="1"/>
              <a:t>toegpast</a:t>
            </a:r>
            <a:r>
              <a:rPr lang="nl-NL" baseline="0" dirty="0"/>
              <a:t> als enige in </a:t>
            </a:r>
            <a:r>
              <a:rPr lang="nl-NL" baseline="0" dirty="0" err="1"/>
              <a:t>Ned</a:t>
            </a:r>
            <a:r>
              <a:rPr lang="nl-NL" baseline="0" dirty="0"/>
              <a:t>; </a:t>
            </a:r>
            <a:r>
              <a:rPr lang="nl-NL" dirty="0"/>
              <a:t>Blokkeren </a:t>
            </a:r>
            <a:r>
              <a:rPr lang="nl-NL" dirty="0" err="1"/>
              <a:t>dmv</a:t>
            </a:r>
            <a:r>
              <a:rPr lang="nl-NL" dirty="0"/>
              <a:t> het verdoven of verhitten van zenuwknoopje (ganglion </a:t>
            </a:r>
            <a:r>
              <a:rPr lang="nl-NL" dirty="0" err="1"/>
              <a:t>stellatum</a:t>
            </a:r>
            <a:r>
              <a:rPr lang="nl-NL" dirty="0"/>
              <a:t>) van het sympathisch zenuwstelsel in de hals</a:t>
            </a:r>
          </a:p>
          <a:p>
            <a:r>
              <a:rPr lang="nl-NL" dirty="0"/>
              <a:t>Door de onderbreking  mogelijk effect op temp regulatie door ‘</a:t>
            </a:r>
            <a:r>
              <a:rPr lang="nl-NL" dirty="0" err="1"/>
              <a:t>resetting</a:t>
            </a:r>
            <a:r>
              <a:rPr lang="nl-NL" dirty="0"/>
              <a:t>’ (</a:t>
            </a:r>
            <a:r>
              <a:rPr lang="nl-NL" dirty="0" err="1"/>
              <a:t>insular</a:t>
            </a:r>
            <a:r>
              <a:rPr lang="nl-NL" dirty="0"/>
              <a:t> cortex) </a:t>
            </a:r>
          </a:p>
          <a:p>
            <a:endParaRPr lang="nl-NL" dirty="0"/>
          </a:p>
          <a:p>
            <a:r>
              <a:rPr lang="nl-NL" dirty="0" err="1"/>
              <a:t>Fyto</a:t>
            </a:r>
            <a:r>
              <a:rPr lang="nl-NL" baseline="0" dirty="0"/>
              <a:t> oestrogenen zijn plantenbestandsdelen met oestrogene </a:t>
            </a:r>
            <a:r>
              <a:rPr lang="nl-NL" baseline="0" dirty="0" err="1"/>
              <a:t>eigenschapppen</a:t>
            </a:r>
            <a:r>
              <a:rPr lang="nl-NL" baseline="0" dirty="0"/>
              <a:t>, die voorkomen in groente, fruit en graanproducten, Er bestaan verschillende soorten </a:t>
            </a:r>
            <a:r>
              <a:rPr lang="nl-NL" baseline="0" dirty="0" err="1"/>
              <a:t>fyto</a:t>
            </a:r>
            <a:r>
              <a:rPr lang="nl-NL" baseline="0" dirty="0"/>
              <a:t> oestrogenen, waaronder </a:t>
            </a:r>
            <a:r>
              <a:rPr lang="nl-NL" baseline="0" dirty="0" err="1"/>
              <a:t>isoflavonen</a:t>
            </a:r>
            <a:r>
              <a:rPr lang="nl-NL" baseline="0" dirty="0"/>
              <a:t> deze komen voor in soja, linzen, </a:t>
            </a:r>
            <a:r>
              <a:rPr lang="nl-NL" baseline="0" dirty="0" err="1"/>
              <a:t>kikkererwerten</a:t>
            </a:r>
            <a:r>
              <a:rPr lang="nl-NL" baseline="0" dirty="0"/>
              <a:t>  en bonen. </a:t>
            </a:r>
            <a:r>
              <a:rPr lang="nl-NL" baseline="0" dirty="0" err="1"/>
              <a:t>Fyto</a:t>
            </a:r>
            <a:r>
              <a:rPr lang="nl-NL" baseline="0" dirty="0"/>
              <a:t> </a:t>
            </a:r>
            <a:r>
              <a:rPr lang="nl-NL" baseline="0" dirty="0" err="1"/>
              <a:t>oestrogen</a:t>
            </a:r>
            <a:r>
              <a:rPr lang="nl-NL" baseline="0" dirty="0"/>
              <a:t> worden door </a:t>
            </a:r>
            <a:r>
              <a:rPr lang="nl-NL" baseline="0" dirty="0" err="1"/>
              <a:t>darmbacterien</a:t>
            </a:r>
            <a:r>
              <a:rPr lang="nl-NL" baseline="0" dirty="0"/>
              <a:t> omgezet in  </a:t>
            </a:r>
            <a:r>
              <a:rPr lang="nl-NL" baseline="0" dirty="0" err="1"/>
              <a:t>equol</a:t>
            </a:r>
            <a:r>
              <a:rPr lang="nl-NL" baseline="0" dirty="0"/>
              <a:t>, een zwak oestrogeen. (system review van 30 </a:t>
            </a:r>
            <a:r>
              <a:rPr lang="nl-NL" baseline="0" dirty="0" err="1"/>
              <a:t>RCT’s</a:t>
            </a:r>
            <a:r>
              <a:rPr lang="nl-NL" baseline="0" dirty="0"/>
              <a:t>  geen effect (</a:t>
            </a:r>
            <a:r>
              <a:rPr lang="nl-NL" baseline="0" dirty="0" err="1"/>
              <a:t>Lethaby</a:t>
            </a:r>
            <a:r>
              <a:rPr lang="nl-NL" baseline="0" dirty="0"/>
              <a:t> 2007) 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7C09CC-7CA8-A142-A76E-85C3E46C9A7F}" type="slidenum">
              <a:rPr lang="nl-NL" smtClean="0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1721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7C09CC-7CA8-A142-A76E-85C3E46C9A7F}" type="slidenum">
              <a:rPr lang="nl-NL" smtClean="0"/>
              <a:t>39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0026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‹nr.›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930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54AB02A5-4FE5-49D9-9E24-09F23B90C450}" type="datetimeFigureOut">
              <a:rPr lang="en-US" smtClean="0"/>
              <a:t>2/9/2020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6294C92D-0306-4E69-9CD3-20855E849650}" type="slidenum">
              <a:rPr kumimoji="0" lang="en-US" smtClean="0"/>
              <a:t>‹nr.›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99453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54AB02A5-4FE5-49D9-9E24-09F23B90C450}" type="datetimeFigureOut">
              <a:rPr lang="en-US" smtClean="0"/>
              <a:t>2/9/2020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6294C92D-0306-4E69-9CD3-20855E849650}" type="slidenum">
              <a:rPr kumimoji="0" lang="en-US" smtClean="0"/>
              <a:t>‹nr.›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2815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54AB02A5-4FE5-49D9-9E24-09F23B90C450}" type="datetimeFigureOut">
              <a:rPr lang="en-US" smtClean="0"/>
              <a:t>2/9/2020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6294C92D-0306-4E69-9CD3-20855E849650}" type="slidenum">
              <a:rPr kumimoji="0" lang="en-US" smtClean="0"/>
              <a:t>‹nr.›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86042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54AB02A5-4FE5-49D9-9E24-09F23B90C450}" type="datetimeFigureOut">
              <a:rPr lang="en-US" smtClean="0"/>
              <a:t>2/9/2020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6294C92D-0306-4E69-9CD3-20855E849650}" type="slidenum">
              <a:rPr kumimoji="0" lang="en-US" smtClean="0"/>
              <a:t>‹nr.›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4920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54AB02A5-4FE5-49D9-9E24-09F23B90C450}" type="datetimeFigureOut">
              <a:rPr lang="en-US" smtClean="0"/>
              <a:t>2/9/2020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6294C92D-0306-4E69-9CD3-20855E849650}" type="slidenum">
              <a:rPr kumimoji="0" lang="en-US" smtClean="0"/>
              <a:t>‹nr.›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127879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‹nr.›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05094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‹nr.›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75085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068" y="861486"/>
            <a:ext cx="6252632" cy="5302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73C16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90538" y="1692275"/>
            <a:ext cx="8081962" cy="4327525"/>
          </a:xfrm>
          <a:prstGeom prst="rect">
            <a:avLst/>
          </a:prstGeom>
        </p:spPr>
        <p:txBody>
          <a:bodyPr vert="horz"/>
          <a:lstStyle>
            <a:lvl1pPr>
              <a:spcAft>
                <a:spcPts val="600"/>
              </a:spcAft>
              <a:buNone/>
              <a:defRPr sz="1600"/>
            </a:lvl1pPr>
            <a:lvl2pPr>
              <a:spcAft>
                <a:spcPts val="600"/>
              </a:spcAft>
              <a:buClr>
                <a:srgbClr val="0079C1"/>
              </a:buClr>
              <a:buFont typeface="Wingdings" charset="2"/>
              <a:buChar char="§"/>
              <a:defRPr sz="1500"/>
            </a:lvl2pPr>
            <a:lvl3pPr>
              <a:spcAft>
                <a:spcPts val="600"/>
              </a:spcAft>
              <a:defRPr sz="1400"/>
            </a:lvl3pPr>
            <a:lvl4pPr>
              <a:spcAft>
                <a:spcPts val="600"/>
              </a:spcAft>
              <a:defRPr sz="1300"/>
            </a:lvl4pPr>
            <a:lvl5pPr>
              <a:spcAft>
                <a:spcPts val="600"/>
              </a:spcAft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6409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‹nr.›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96067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‹nr.›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02796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54AB02A5-4FE5-49D9-9E24-09F23B90C450}" type="datetimeFigureOut">
              <a:rPr lang="en-US" smtClean="0"/>
              <a:t>2/9/2020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6294C92D-0306-4E69-9CD3-20855E849650}" type="slidenum">
              <a:rPr kumimoji="0" lang="en-US" smtClean="0"/>
              <a:t>‹nr.›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76536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‹nr.›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48478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‹nr.›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7749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‹nr.›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3270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‹nr.›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72333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‹nr.›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05176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fld id="{54AB02A5-4FE5-49D9-9E24-09F23B90C450}" type="datetimeFigureOut">
              <a:rPr lang="en-US" smtClean="0"/>
              <a:t>2/9/2020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algn="ctr" eaLnBrk="1" latinLnBrk="0" hangingPunct="1"/>
            <a:fld id="{6294C92D-0306-4E69-9CD3-20855E849650}" type="slidenum">
              <a:rPr kumimoji="0" lang="en-US" smtClean="0"/>
              <a:t>‹nr.›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19918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fbeelding met tekening&#10;&#10;Automatisch gegenereerde beschrijv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" b="18182"/>
          <a:stretch/>
        </p:blipFill>
        <p:spPr bwMode="auto">
          <a:xfrm>
            <a:off x="3202390" y="-1"/>
            <a:ext cx="5941610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01650" y="1678666"/>
            <a:ext cx="3066142" cy="2369093"/>
          </a:xfrm>
        </p:spPr>
        <p:txBody>
          <a:bodyPr>
            <a:normAutofit/>
          </a:bodyPr>
          <a:lstStyle/>
          <a:p>
            <a:r>
              <a:rPr lang="nl-NL" sz="4200"/>
              <a:t>O,O,O die Overgang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508001" y="4050831"/>
            <a:ext cx="3059791" cy="109690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endParaRPr lang="nl-NL" sz="1300" dirty="0"/>
          </a:p>
          <a:p>
            <a:pPr>
              <a:lnSpc>
                <a:spcPct val="90000"/>
              </a:lnSpc>
            </a:pPr>
            <a:r>
              <a:rPr lang="nl-NL" sz="1300" dirty="0"/>
              <a:t>Maart/april 2020</a:t>
            </a:r>
          </a:p>
          <a:p>
            <a:pPr>
              <a:lnSpc>
                <a:spcPct val="90000"/>
              </a:lnSpc>
            </a:pPr>
            <a:r>
              <a:rPr lang="nl-NL" sz="1300" dirty="0"/>
              <a:t>Suzy de Swart, </a:t>
            </a:r>
          </a:p>
          <a:p>
            <a:pPr>
              <a:lnSpc>
                <a:spcPct val="90000"/>
              </a:lnSpc>
            </a:pPr>
            <a:r>
              <a:rPr lang="nl-NL" sz="1300" dirty="0"/>
              <a:t>Kaderhuisarts Urogynaecologie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C63F4CC-D84B-4917-AE5B-AB4457927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6" y="5489022"/>
            <a:ext cx="1713124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022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7B758B9-5671-4400-9C88-028362C04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Wanneer beginnen de klachten typisch</a:t>
            </a:r>
          </a:p>
        </p:txBody>
      </p:sp>
      <p:pic>
        <p:nvPicPr>
          <p:cNvPr id="4" name="Afbeelding 2">
            <a:extLst>
              <a:ext uri="{FF2B5EF4-FFF2-40B4-BE49-F238E27FC236}">
                <a16:creationId xmlns:a16="http://schemas.microsoft.com/office/drawing/2014/main" id="{EA481871-B9DF-494D-A818-2DA5F7EEEE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96209"/>
            <a:ext cx="6348413" cy="3210195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0B6F6CF-912F-4CB2-8A71-75E5FB13A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0876" y="5565536"/>
            <a:ext cx="1713124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713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81353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8E1EAAA1-9E58-497C-8532-901290492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816638"/>
            <a:ext cx="2525519" cy="5224724"/>
          </a:xfrm>
        </p:spPr>
        <p:txBody>
          <a:bodyPr anchor="ctr">
            <a:normAutofit/>
          </a:bodyPr>
          <a:lstStyle/>
          <a:p>
            <a:r>
              <a:rPr lang="nl-NL"/>
              <a:t>Wat feitjes….</a:t>
            </a:r>
            <a:endParaRPr lang="nl-NL" dirty="0"/>
          </a:p>
        </p:txBody>
      </p:sp>
      <p:sp>
        <p:nvSpPr>
          <p:cNvPr id="25" name="Tijdelijke aanduiding voor inhoud 2">
            <a:extLst>
              <a:ext uri="{FF2B5EF4-FFF2-40B4-BE49-F238E27FC236}">
                <a16:creationId xmlns:a16="http://schemas.microsoft.com/office/drawing/2014/main" id="{0C32CEAE-81B5-4E0A-8D88-A732F59CE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0721" y="816638"/>
            <a:ext cx="3815242" cy="584278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nl-NL" sz="1100" dirty="0"/>
              <a:t>Gemiddeld totale duur 7.5 jaar</a:t>
            </a:r>
          </a:p>
          <a:p>
            <a:pPr>
              <a:lnSpc>
                <a:spcPct val="90000"/>
              </a:lnSpc>
            </a:pPr>
            <a:r>
              <a:rPr lang="nl-NL" sz="1100" dirty="0"/>
              <a:t>1 op 5 vrouwen houdt meer dan 10 jaar klachten</a:t>
            </a:r>
          </a:p>
          <a:p>
            <a:pPr>
              <a:lnSpc>
                <a:spcPct val="90000"/>
              </a:lnSpc>
            </a:pPr>
            <a:endParaRPr lang="nl-NL" sz="1100" dirty="0"/>
          </a:p>
          <a:p>
            <a:pPr>
              <a:lnSpc>
                <a:spcPct val="90000"/>
              </a:lnSpc>
            </a:pPr>
            <a:endParaRPr lang="nl-NL" sz="1100" dirty="0"/>
          </a:p>
          <a:p>
            <a:pPr marL="82296" indent="0">
              <a:lnSpc>
                <a:spcPct val="90000"/>
              </a:lnSpc>
              <a:buNone/>
            </a:pPr>
            <a:r>
              <a:rPr lang="nl-NL" sz="1100" dirty="0"/>
              <a:t>Wie lopen het meeste risico op langdurige klachten?</a:t>
            </a:r>
          </a:p>
          <a:p>
            <a:pPr>
              <a:lnSpc>
                <a:spcPct val="90000"/>
              </a:lnSpc>
            </a:pPr>
            <a:r>
              <a:rPr lang="nl-NL" sz="1100" dirty="0"/>
              <a:t>	laag opgeleide vrouwen</a:t>
            </a:r>
          </a:p>
          <a:p>
            <a:pPr>
              <a:lnSpc>
                <a:spcPct val="90000"/>
              </a:lnSpc>
            </a:pPr>
            <a:r>
              <a:rPr lang="nl-NL" sz="1100" dirty="0"/>
              <a:t>	(ex) rooksters</a:t>
            </a:r>
          </a:p>
          <a:p>
            <a:pPr>
              <a:lnSpc>
                <a:spcPct val="90000"/>
              </a:lnSpc>
            </a:pPr>
            <a:r>
              <a:rPr lang="nl-NL" sz="1100" dirty="0"/>
              <a:t>	vrouwen met angst, stress of depressieve klachten</a:t>
            </a:r>
          </a:p>
          <a:p>
            <a:pPr>
              <a:lnSpc>
                <a:spcPct val="90000"/>
              </a:lnSpc>
            </a:pPr>
            <a:r>
              <a:rPr lang="nl-NL" sz="1100" dirty="0"/>
              <a:t>	vrouwen die al klachten hadden VOOR de menses onregelmatig werd</a:t>
            </a:r>
          </a:p>
          <a:p>
            <a:pPr marL="82296" indent="0">
              <a:lnSpc>
                <a:spcPct val="90000"/>
              </a:lnSpc>
              <a:buNone/>
            </a:pPr>
            <a:endParaRPr lang="nl-NL" sz="1100" dirty="0"/>
          </a:p>
          <a:p>
            <a:pPr marL="82296" indent="0">
              <a:lnSpc>
                <a:spcPct val="90000"/>
              </a:lnSpc>
              <a:buNone/>
            </a:pPr>
            <a:r>
              <a:rPr lang="nl-NL" sz="1100" dirty="0"/>
              <a:t> </a:t>
            </a:r>
          </a:p>
          <a:p>
            <a:pPr marL="82296" indent="0">
              <a:lnSpc>
                <a:spcPct val="90000"/>
              </a:lnSpc>
              <a:buNone/>
            </a:pPr>
            <a:r>
              <a:rPr lang="nl-NL" sz="1100" dirty="0"/>
              <a:t>Wie hebben meer last van opvliegers?  </a:t>
            </a:r>
          </a:p>
          <a:p>
            <a:pPr>
              <a:lnSpc>
                <a:spcPct val="90000"/>
              </a:lnSpc>
            </a:pPr>
            <a:r>
              <a:rPr lang="nl-NL" sz="1100" dirty="0"/>
              <a:t>Afro-Amerikaanse vrouwen  </a:t>
            </a:r>
          </a:p>
          <a:p>
            <a:pPr>
              <a:lnSpc>
                <a:spcPct val="90000"/>
              </a:lnSpc>
            </a:pPr>
            <a:r>
              <a:rPr lang="nl-NL" sz="1100" dirty="0"/>
              <a:t>vrouwen met obesitas</a:t>
            </a:r>
          </a:p>
          <a:p>
            <a:pPr>
              <a:lnSpc>
                <a:spcPct val="90000"/>
              </a:lnSpc>
            </a:pPr>
            <a:endParaRPr lang="nl-NL" sz="11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184D7F4-D226-49B5-A549-26C07FA40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0876" y="5565536"/>
            <a:ext cx="1713124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41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" name="Tijdelijke aanduiding voor tekst 6"/>
          <p:cNvSpPr>
            <a:spLocks noGrp="1"/>
          </p:cNvSpPr>
          <p:nvPr>
            <p:ph type="body" idx="1"/>
          </p:nvPr>
        </p:nvSpPr>
        <p:spPr>
          <a:xfrm>
            <a:off x="1130300" y="4050833"/>
            <a:ext cx="5825202" cy="10968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1800">
                <a:solidFill>
                  <a:schemeClr val="tx1"/>
                </a:solidFill>
              </a:rPr>
              <a:t>Eens? Steek je hand op</a:t>
            </a:r>
          </a:p>
          <a:p>
            <a:pPr algn="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1130300" y="2404534"/>
            <a:ext cx="5825202" cy="16463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000"/>
              <a:t>Van de overgang word je depressief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99131EE-577C-42C0-99A0-38FFF95CE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877" y="5574003"/>
            <a:ext cx="1713124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5803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" name="Tijdelijke aanduiding voor tekst 6"/>
          <p:cNvSpPr>
            <a:spLocks noGrp="1"/>
          </p:cNvSpPr>
          <p:nvPr>
            <p:ph type="body" idx="1"/>
          </p:nvPr>
        </p:nvSpPr>
        <p:spPr>
          <a:xfrm>
            <a:off x="1130300" y="4050833"/>
            <a:ext cx="5825202" cy="10968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1800">
                <a:solidFill>
                  <a:schemeClr val="tx1"/>
                </a:solidFill>
              </a:rPr>
              <a:t>Eens? Steek je hand op</a:t>
            </a:r>
          </a:p>
          <a:p>
            <a:pPr algn="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1130300" y="2404534"/>
            <a:ext cx="5825202" cy="16463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3400"/>
              <a:t>34% van het ziekteverzuim bij vrouwen houdt verband met de overgang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0895944-836C-45F5-A301-BC7CD57CA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8495" y="5579343"/>
            <a:ext cx="1713124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5803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Vele atypische overgangsklachten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Bv somberheid, gewrichtsklachten, slapeloosheid, geheugenproblemen</a:t>
            </a:r>
            <a:r>
              <a:rPr lang="mr-IN" dirty="0"/>
              <a:t>…</a:t>
            </a:r>
            <a:r>
              <a:rPr lang="nl-NL" dirty="0"/>
              <a:t> </a:t>
            </a:r>
          </a:p>
          <a:p>
            <a:endParaRPr lang="nl-NL" dirty="0"/>
          </a:p>
          <a:p>
            <a:r>
              <a:rPr lang="nl-NL" dirty="0"/>
              <a:t>Hiervoor moet ook aandacht zijn!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E3C996E3-72A8-40CF-9105-58BBDCE65112}"/>
              </a:ext>
            </a:extLst>
          </p:cNvPr>
          <p:cNvSpPr txBox="1"/>
          <p:nvPr/>
        </p:nvSpPr>
        <p:spPr>
          <a:xfrm>
            <a:off x="421063" y="5671127"/>
            <a:ext cx="12803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Maar je wordt echt niet depri door de overgang, wel eerder somber </a:t>
            </a:r>
          </a:p>
          <a:p>
            <a:r>
              <a:rPr lang="nl-NL" dirty="0"/>
              <a:t>als je daarvoor al eens depressief was</a:t>
            </a:r>
          </a:p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37F4DA2-817D-4325-BCB2-35E4BD095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0876" y="5565536"/>
            <a:ext cx="1713124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81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2E2424D4-B6F5-48DC-9676-7455FBEB29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594" y="1783565"/>
            <a:ext cx="5609210" cy="3170423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A60A04C7-2996-44C8-97DE-69B0AA9D2E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0876" y="5565536"/>
            <a:ext cx="1713124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394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" name="Tijdelijke aanduiding voor tekst 6"/>
          <p:cNvSpPr>
            <a:spLocks noGrp="1"/>
          </p:cNvSpPr>
          <p:nvPr>
            <p:ph type="body" idx="1"/>
          </p:nvPr>
        </p:nvSpPr>
        <p:spPr>
          <a:xfrm>
            <a:off x="1130300" y="4050833"/>
            <a:ext cx="5825202" cy="10968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1800">
                <a:solidFill>
                  <a:schemeClr val="tx1"/>
                </a:solidFill>
              </a:rPr>
              <a:t>Eens? Steek je hand op</a:t>
            </a:r>
          </a:p>
          <a:p>
            <a:pPr algn="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1130300" y="2404534"/>
            <a:ext cx="5825202" cy="16463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3400"/>
              <a:t>Bloedonderzoek om te bepalen of je in de overgang bent is zinvol?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E27F519-BE3C-4E3A-9434-0590930762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8495" y="5574003"/>
            <a:ext cx="1713124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8520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Bloedonderzoek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Niet zinvol bij typische overgangsklachten bij vrouwen vanaf 45 jaar. </a:t>
            </a:r>
          </a:p>
          <a:p>
            <a:pPr lvl="1"/>
            <a:r>
              <a:rPr lang="nl-NL" dirty="0"/>
              <a:t>Het zegt niets over wanneer menstruatie zal stoppen</a:t>
            </a:r>
          </a:p>
          <a:p>
            <a:pPr lvl="1"/>
            <a:r>
              <a:rPr lang="nl-NL" dirty="0"/>
              <a:t>Het zegt niets over of er nog anticonceptie nodig is</a:t>
            </a:r>
          </a:p>
          <a:p>
            <a:pPr marL="82296" indent="0">
              <a:buNone/>
            </a:pPr>
            <a:endParaRPr lang="nl-NL" dirty="0"/>
          </a:p>
          <a:p>
            <a:r>
              <a:rPr lang="nl-NL" dirty="0"/>
              <a:t>Oestradiol en FSH kunnen beoordeeld worden als er onzekerheid is of de oorzaak van bepaalde </a:t>
            </a:r>
            <a:r>
              <a:rPr lang="nl-NL" u="sng" dirty="0"/>
              <a:t>atypische</a:t>
            </a:r>
            <a:r>
              <a:rPr lang="nl-NL" dirty="0"/>
              <a:t> klachten de  overgang is (vooral: jonger dan 40!)</a:t>
            </a:r>
          </a:p>
          <a:p>
            <a:endParaRPr lang="nl-NL" dirty="0"/>
          </a:p>
          <a:p>
            <a:endParaRPr lang="nl-NL" dirty="0"/>
          </a:p>
          <a:p>
            <a:pPr marL="82296" indent="0">
              <a:buNone/>
            </a:pPr>
            <a:r>
              <a:rPr lang="nl-NL" dirty="0">
                <a:sym typeface="Wingdings"/>
              </a:rPr>
              <a:t> maak spreekuur afspraak</a:t>
            </a:r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BC07116E-2553-4C08-B2F6-E19695698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4691" y="4698337"/>
            <a:ext cx="3121891" cy="103528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B8995BE8-D668-4A5E-B641-1EAD8142E1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0876" y="5565536"/>
            <a:ext cx="1713124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28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fbeeldingengalerij"/>
          <p:cNvGrpSpPr/>
          <p:nvPr/>
        </p:nvGrpSpPr>
        <p:grpSpPr>
          <a:xfrm>
            <a:off x="-2292205" y="1730211"/>
            <a:ext cx="11797805" cy="3231320"/>
            <a:chOff x="0" y="2346274"/>
            <a:chExt cx="11797804" cy="3231319"/>
          </a:xfrm>
        </p:grpSpPr>
        <p:sp>
          <p:nvSpPr>
            <p:cNvPr id="6" name="Typ om een bijschrift in te voeren."/>
            <p:cNvSpPr/>
            <p:nvPr/>
          </p:nvSpPr>
          <p:spPr>
            <a:xfrm>
              <a:off x="0" y="4768998"/>
              <a:ext cx="11797804" cy="444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/>
            <a:p>
              <a:endParaRPr dirty="0"/>
            </a:p>
          </p:txBody>
        </p:sp>
        <p:pic>
          <p:nvPicPr>
            <p:cNvPr id="5" name="Schermafbeelding 2018-05-31 om 09.15.24.png" descr="Schermafbeelding 2018-05-31 om 09.15.24.png"/>
            <p:cNvPicPr>
              <a:picLocks noChangeAspect="1"/>
            </p:cNvPicPr>
            <p:nvPr/>
          </p:nvPicPr>
          <p:blipFill>
            <a:blip r:embed="rId3"/>
            <a:srcRect l="10892" t="25111" r="10892" b="25111"/>
            <a:stretch>
              <a:fillRect/>
            </a:stretch>
          </p:blipFill>
          <p:spPr>
            <a:xfrm>
              <a:off x="2285071" y="2346274"/>
              <a:ext cx="8123611" cy="323131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pic>
        <p:nvPicPr>
          <p:cNvPr id="2" name="Afbeelding 1">
            <a:extLst>
              <a:ext uri="{FF2B5EF4-FFF2-40B4-BE49-F238E27FC236}">
                <a16:creationId xmlns:a16="http://schemas.microsoft.com/office/drawing/2014/main" id="{35CDE619-39C7-4E95-83A8-F420523A10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0876" y="5565536"/>
            <a:ext cx="1713124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850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" name="Tijdelijke aanduiding voor tekst 6"/>
          <p:cNvSpPr>
            <a:spLocks noGrp="1"/>
          </p:cNvSpPr>
          <p:nvPr>
            <p:ph type="body" idx="1"/>
          </p:nvPr>
        </p:nvSpPr>
        <p:spPr>
          <a:xfrm>
            <a:off x="1130300" y="4050833"/>
            <a:ext cx="5825202" cy="10968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1800">
                <a:solidFill>
                  <a:schemeClr val="tx1"/>
                </a:solidFill>
              </a:rPr>
              <a:t>Eens? Steek je hand op</a:t>
            </a:r>
          </a:p>
          <a:p>
            <a:pPr algn="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1130300" y="2404534"/>
            <a:ext cx="5825202" cy="16463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3400"/>
              <a:t>Van medicatie tegen overgangs-klachten krijg je borstkanker?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862D21FF-5EB6-4355-A9BF-BA2F4C3E9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8495" y="5574003"/>
            <a:ext cx="1713124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777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dirty="0">
                <a:solidFill>
                  <a:srgbClr val="D00B3E"/>
                </a:solidFill>
              </a:rPr>
              <a:t>Openbaring: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r>
              <a:rPr lang="nl-NL" dirty="0"/>
              <a:t>Geen belangenverstrengeling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E731AAC-69EA-4CC3-9D57-B32A93ECD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876" y="5565536"/>
            <a:ext cx="1713124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9009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2442C16-C64A-4175-A498-C3E9EA066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829689">
            <a:off x="3763819" y="5348000"/>
            <a:ext cx="1539389" cy="1602364"/>
          </a:xfrm>
          <a:prstGeom prst="rect">
            <a:avLst/>
          </a:prstGeom>
        </p:spPr>
      </p:pic>
      <p:sp>
        <p:nvSpPr>
          <p:cNvPr id="30723" name="Tijdelijke aanduiding voor tekst 2"/>
          <p:cNvSpPr>
            <a:spLocks noGrp="1"/>
          </p:cNvSpPr>
          <p:nvPr>
            <p:ph type="body" sz="quarter" idx="12"/>
          </p:nvPr>
        </p:nvSpPr>
        <p:spPr bwMode="auto">
          <a:xfrm>
            <a:off x="591128" y="5537273"/>
            <a:ext cx="7294562" cy="184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r>
              <a:rPr lang="nl-NL" altLang="nl-NL" sz="3600" i="1" dirty="0">
                <a:solidFill>
                  <a:srgbClr val="002060"/>
                </a:solidFill>
              </a:rPr>
              <a:t>Managing </a:t>
            </a:r>
            <a:r>
              <a:rPr lang="nl-NL" altLang="nl-NL" sz="3600" i="1" dirty="0" err="1">
                <a:solidFill>
                  <a:srgbClr val="002060"/>
                </a:solidFill>
              </a:rPr>
              <a:t>the</a:t>
            </a:r>
            <a:r>
              <a:rPr lang="nl-NL" altLang="nl-NL" sz="3600" i="1" dirty="0">
                <a:solidFill>
                  <a:srgbClr val="002060"/>
                </a:solidFill>
              </a:rPr>
              <a:t> </a:t>
            </a:r>
            <a:r>
              <a:rPr lang="nl-NL" altLang="nl-NL" sz="3600" i="1" dirty="0" err="1">
                <a:solidFill>
                  <a:srgbClr val="002060"/>
                </a:solidFill>
              </a:rPr>
              <a:t>menopause</a:t>
            </a:r>
            <a:r>
              <a:rPr lang="nl-NL" altLang="nl-NL" sz="3600" i="1" dirty="0">
                <a:solidFill>
                  <a:srgbClr val="002060"/>
                </a:solidFill>
              </a:rPr>
              <a:t>, </a:t>
            </a:r>
            <a:r>
              <a:rPr lang="nl-NL" altLang="nl-NL" sz="3600" i="1" dirty="0" err="1">
                <a:solidFill>
                  <a:srgbClr val="002060"/>
                </a:solidFill>
              </a:rPr>
              <a:t>Panay</a:t>
            </a:r>
            <a:r>
              <a:rPr lang="nl-NL" altLang="nl-NL" sz="3600" i="1" dirty="0">
                <a:solidFill>
                  <a:srgbClr val="002060"/>
                </a:solidFill>
              </a:rPr>
              <a:t> </a:t>
            </a:r>
            <a:r>
              <a:rPr lang="nl-NL" altLang="nl-NL" sz="3600" i="1" dirty="0" err="1">
                <a:solidFill>
                  <a:srgbClr val="002060"/>
                </a:solidFill>
              </a:rPr>
              <a:t>and</a:t>
            </a:r>
            <a:r>
              <a:rPr lang="nl-NL" altLang="nl-NL" sz="3600" i="1" dirty="0">
                <a:solidFill>
                  <a:srgbClr val="002060"/>
                </a:solidFill>
              </a:rPr>
              <a:t> Kovacs 2015</a:t>
            </a:r>
          </a:p>
          <a:p>
            <a:endParaRPr lang="nl-NL" altLang="nl-NL" i="1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987746"/>
              </p:ext>
            </p:extLst>
          </p:nvPr>
        </p:nvGraphicFramePr>
        <p:xfrm>
          <a:off x="591128" y="171740"/>
          <a:ext cx="6345382" cy="5354853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3887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7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11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Borst kanker risico factoren</a:t>
                      </a:r>
                      <a:endParaRPr lang="nl-NL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Relatief risico op borstkanker</a:t>
                      </a:r>
                      <a:endParaRPr lang="nl-NL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5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Geen hormonale substitutie therapie (= HST)</a:t>
                      </a:r>
                      <a:endParaRPr lang="nl-NL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1.0</a:t>
                      </a:r>
                      <a:endParaRPr lang="nl-NL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3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gecombineerde HST (Oestrogeen plus progesteron)</a:t>
                      </a:r>
                      <a:endParaRPr lang="nl-NL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1.26</a:t>
                      </a:r>
                      <a:endParaRPr lang="nl-NL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3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&gt; 5 jaar HST</a:t>
                      </a:r>
                      <a:endParaRPr lang="nl-NL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1.35</a:t>
                      </a:r>
                      <a:endParaRPr lang="nl-NL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36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Oestrogeen-alleen HST</a:t>
                      </a:r>
                      <a:endParaRPr lang="nl-NL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0.78</a:t>
                      </a:r>
                      <a:endParaRPr lang="nl-NL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99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Leeftijd &gt;50 met BMI&gt;35</a:t>
                      </a:r>
                      <a:endParaRPr lang="nl-NL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2.0</a:t>
                      </a:r>
                      <a:endParaRPr lang="nl-NL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36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Alcohol &gt;2 E/dag</a:t>
                      </a:r>
                      <a:endParaRPr lang="nl-NL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1.5-2.0</a:t>
                      </a:r>
                      <a:endParaRPr lang="nl-NL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36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Menarche &lt;12 jaar</a:t>
                      </a:r>
                      <a:endParaRPr lang="nl-NL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1.3</a:t>
                      </a:r>
                      <a:endParaRPr lang="nl-NL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36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Menopause &gt;55 jaar</a:t>
                      </a:r>
                      <a:endParaRPr lang="nl-NL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1.2-1.5</a:t>
                      </a:r>
                      <a:endParaRPr lang="nl-NL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29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Eerste zwangerschap boven de 30 jaar</a:t>
                      </a:r>
                      <a:endParaRPr lang="nl-NL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1.9</a:t>
                      </a:r>
                      <a:endParaRPr lang="nl-NL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629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Gecombineerde</a:t>
                      </a:r>
                      <a:r>
                        <a:rPr lang="nl-NL" sz="1400" baseline="0" dirty="0">
                          <a:effectLst/>
                        </a:rPr>
                        <a:t> hormonale anticonceptie gebruik in de afgelopen 10 jaar</a:t>
                      </a:r>
                      <a:endParaRPr lang="nl-NL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1.07-1.24</a:t>
                      </a:r>
                      <a:endParaRPr lang="nl-NL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5" name="Afbeelding 4">
            <a:extLst>
              <a:ext uri="{FF2B5EF4-FFF2-40B4-BE49-F238E27FC236}">
                <a16:creationId xmlns:a16="http://schemas.microsoft.com/office/drawing/2014/main" id="{F8C4DEBB-8507-499E-8B55-9B6284E485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0876" y="5565536"/>
            <a:ext cx="1713124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6930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" name="Tijdelijke aanduiding voor tekst 6"/>
          <p:cNvSpPr>
            <a:spLocks noGrp="1"/>
          </p:cNvSpPr>
          <p:nvPr>
            <p:ph type="body" idx="1"/>
          </p:nvPr>
        </p:nvSpPr>
        <p:spPr>
          <a:xfrm>
            <a:off x="1130300" y="4050833"/>
            <a:ext cx="5825202" cy="10968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1800">
                <a:solidFill>
                  <a:schemeClr val="tx1"/>
                </a:solidFill>
              </a:rPr>
              <a:t>Eens? Steek je hand op</a:t>
            </a:r>
          </a:p>
          <a:p>
            <a:pPr algn="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1130300" y="2404534"/>
            <a:ext cx="5825202" cy="16463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3400"/>
              <a:t>Als je medicatie tegen de overgangs-klachten slikt, stel je de overgang uit?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BA734E7-5DCA-470A-8A9E-5348A0713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7407" y="5574003"/>
            <a:ext cx="1713124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777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81353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82600" y="816638"/>
            <a:ext cx="2525519" cy="5224724"/>
          </a:xfrm>
        </p:spPr>
        <p:txBody>
          <a:bodyPr anchor="ctr">
            <a:normAutofit/>
          </a:bodyPr>
          <a:lstStyle/>
          <a:p>
            <a:r>
              <a:rPr lang="nl-NL" sz="2000"/>
              <a:t>Medicijnen tegen overgangsklachten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3490721" y="816638"/>
            <a:ext cx="3464779" cy="5224724"/>
          </a:xfrm>
        </p:spPr>
        <p:txBody>
          <a:bodyPr anchor="ctr">
            <a:normAutofit/>
          </a:bodyPr>
          <a:lstStyle/>
          <a:p>
            <a:r>
              <a:rPr lang="nl-NL" dirty="0"/>
              <a:t>Werkt vaak goed</a:t>
            </a:r>
          </a:p>
          <a:p>
            <a:r>
              <a:rPr lang="nl-NL" dirty="0"/>
              <a:t>Stelt de overgangsklachten niet uit</a:t>
            </a:r>
          </a:p>
          <a:p>
            <a:r>
              <a:rPr lang="nl-NL" dirty="0"/>
              <a:t>Vaak niet schadelijk, zeker als het niet langer dan 5 jaar wordt gebruikt (hier is wél veel discussie over)</a:t>
            </a:r>
          </a:p>
          <a:p>
            <a:r>
              <a:rPr lang="nl-NL" dirty="0"/>
              <a:t>Roken is een reden om geen medicijnen te starten</a:t>
            </a:r>
          </a:p>
          <a:p>
            <a:r>
              <a:rPr lang="nl-NL" dirty="0"/>
              <a:t>Kan beschermen tegen:</a:t>
            </a:r>
          </a:p>
          <a:p>
            <a:pPr lvl="1"/>
            <a:r>
              <a:rPr lang="nl-NL" dirty="0"/>
              <a:t>Hart- &amp; vaatziekten</a:t>
            </a:r>
          </a:p>
          <a:p>
            <a:pPr lvl="1"/>
            <a:r>
              <a:rPr lang="nl-NL" dirty="0"/>
              <a:t>Osteoporose</a:t>
            </a:r>
          </a:p>
          <a:p>
            <a:pPr marL="402336" lvl="1" indent="0">
              <a:buNone/>
            </a:pPr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E9E0FEF7-279A-49E3-9677-13A628F4D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876" y="5565536"/>
            <a:ext cx="1713124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2599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r>
              <a:rPr lang="nl-NL" sz="2100"/>
              <a:t>Medicijnen tegen overgangsklachten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6950" y="-8467"/>
            <a:ext cx="3575050" cy="6866467"/>
            <a:chOff x="7425267" y="-8467"/>
            <a:chExt cx="4766733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3289" y="0"/>
            <a:ext cx="4660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ijdelijke aanduiding voor inhoud 4">
            <a:extLst>
              <a:ext uri="{FF2B5EF4-FFF2-40B4-BE49-F238E27FC236}">
                <a16:creationId xmlns:a16="http://schemas.microsoft.com/office/drawing/2014/main" id="{B9130DD9-E319-42A7-BF9C-9176F3C61D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4421971"/>
              </p:ext>
            </p:extLst>
          </p:nvPr>
        </p:nvGraphicFramePr>
        <p:xfrm>
          <a:off x="3687414" y="944563"/>
          <a:ext cx="4971603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Afbeelding 1">
            <a:extLst>
              <a:ext uri="{FF2B5EF4-FFF2-40B4-BE49-F238E27FC236}">
                <a16:creationId xmlns:a16="http://schemas.microsoft.com/office/drawing/2014/main" id="{A484B585-CA6B-4620-8D60-DDB48FF960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0877" y="5565536"/>
            <a:ext cx="1713124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2676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8E85CF-AFDC-4FE9-A1C4-6088A903D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Hormonale substitutie therapie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5650AA-ABD7-4BFC-AD4A-9035235A2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2160590"/>
            <a:ext cx="6347714" cy="388077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Werkt goed: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Bij opvliegers (gem. afname is 75% t.o.v. placebo)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Bij slaapstoornissen door nachtzweten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Bij (lokale) behandeling vaginale droogheid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Bij recidiverende </a:t>
            </a:r>
            <a:r>
              <a:rPr lang="nl-NL" dirty="0" err="1"/>
              <a:t>uwi’s</a:t>
            </a: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Transdermaal effectiever dan oraal en minder risico op trombose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3E9E839-3A14-432A-B2D1-495C97707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876" y="5565536"/>
            <a:ext cx="1713124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058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8E85CF-AFDC-4FE9-A1C4-6088A903D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Hormonale substitutie therapie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5650AA-ABD7-4BFC-AD4A-9035235A2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2160590"/>
            <a:ext cx="6347714" cy="388077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Werkt </a:t>
            </a:r>
            <a:r>
              <a:rPr lang="nl-NL" b="1" u="sng" dirty="0"/>
              <a:t>niet</a:t>
            </a:r>
            <a:r>
              <a:rPr lang="nl-NL" dirty="0"/>
              <a:t> goed 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Om vrouwen die geen klachten hebben zich beter te laten voelen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Voor behandeling van urine-incontinentie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Bij alle slaapstoornissen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Bij alle gewrichtsklachten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7A4C782-C0CE-48CB-8B19-ECC9B702B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876" y="5565536"/>
            <a:ext cx="1713124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2405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65032" y="0"/>
            <a:ext cx="9144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599781" y="3681413"/>
            <a:ext cx="3572669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93473" y="-8467"/>
            <a:ext cx="2255512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09947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6616" y="3048000"/>
            <a:ext cx="2444750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08241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6115" y="3589867"/>
            <a:ext cx="1362870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48E85CF-AFDC-4FE9-A1C4-6088A903D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609600"/>
            <a:ext cx="2882531" cy="5175624"/>
          </a:xfrm>
        </p:spPr>
        <p:txBody>
          <a:bodyPr anchor="ctr">
            <a:normAutofit/>
          </a:bodyPr>
          <a:lstStyle/>
          <a:p>
            <a:r>
              <a:rPr lang="nl-NL">
                <a:solidFill>
                  <a:schemeClr val="tx1">
                    <a:lumMod val="85000"/>
                    <a:lumOff val="15000"/>
                  </a:schemeClr>
                </a:solidFill>
              </a:rPr>
              <a:t>Wat  houdt hormonale substitutie therapie in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1615" y="-8467"/>
            <a:ext cx="5332385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5650AA-ABD7-4BFC-AD4A-9035235A2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7063" y="609601"/>
            <a:ext cx="4133472" cy="517562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sz="1700">
                <a:solidFill>
                  <a:srgbClr val="FFFFFF"/>
                </a:solidFill>
              </a:rPr>
              <a:t>Als vrouw nog een baarmoeder heeft:</a:t>
            </a:r>
          </a:p>
          <a:p>
            <a:r>
              <a:rPr lang="nl-NL" sz="1700">
                <a:solidFill>
                  <a:srgbClr val="FFFFFF"/>
                </a:solidFill>
              </a:rPr>
              <a:t>Combinatie van progestageen en oestrogeen (in pil of pleister)</a:t>
            </a:r>
          </a:p>
          <a:p>
            <a:r>
              <a:rPr lang="nl-NL" sz="1700">
                <a:solidFill>
                  <a:srgbClr val="FFFFFF"/>
                </a:solidFill>
              </a:rPr>
              <a:t>Oestrogeen verhelpt de overgangsklachten maar bouwt het baarmoederslijmvlies op</a:t>
            </a:r>
          </a:p>
          <a:p>
            <a:r>
              <a:rPr lang="nl-NL" sz="1700">
                <a:solidFill>
                  <a:srgbClr val="FFFFFF"/>
                </a:solidFill>
              </a:rPr>
              <a:t>Op lange termijn is dit schadelijk (risico baarmoeder kanker)</a:t>
            </a:r>
          </a:p>
          <a:p>
            <a:r>
              <a:rPr lang="nl-NL" sz="1700">
                <a:solidFill>
                  <a:srgbClr val="FFFFFF"/>
                </a:solidFill>
              </a:rPr>
              <a:t>Dus: progestageen erbij om slijmvlies uit te rijpen en eerste jaar (jaren) om menstruatie op te wekken</a:t>
            </a:r>
          </a:p>
          <a:p>
            <a:endParaRPr lang="nl-NL" sz="170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nl-NL" sz="1700">
                <a:solidFill>
                  <a:srgbClr val="FFFFFF"/>
                </a:solidFill>
              </a:rPr>
              <a:t>Als vrouw géén baarmoeder meer heeft</a:t>
            </a:r>
          </a:p>
          <a:p>
            <a:r>
              <a:rPr lang="nl-NL" sz="1700">
                <a:solidFill>
                  <a:srgbClr val="FFFFFF"/>
                </a:solidFill>
              </a:rPr>
              <a:t>Alleen oestrogeen (in pil of pleister)</a:t>
            </a:r>
          </a:p>
          <a:p>
            <a:endParaRPr lang="nl-NL" sz="1700">
              <a:solidFill>
                <a:srgbClr val="FFFFFF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7A4C782-C0CE-48CB-8B19-ECC9B702B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876" y="5565536"/>
            <a:ext cx="1713124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8877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2B33839-B8F6-4E0E-914D-320C45697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0300" y="4050833"/>
            <a:ext cx="5825202" cy="10968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1800">
                <a:solidFill>
                  <a:schemeClr val="tx1"/>
                </a:solidFill>
              </a:rPr>
              <a:t>Eens? Steek je hand op</a:t>
            </a:r>
          </a:p>
          <a:p>
            <a:pPr algn="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30D5C17-D717-442F-8E98-3713D48F2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300" y="2404534"/>
            <a:ext cx="5825202" cy="16463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4200"/>
              <a:t>Helpt de mirena spiraal tegen opvliegers?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FA2A3E0-9F38-48AD-BD47-6B82DE3CF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877" y="5565536"/>
            <a:ext cx="1713124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1210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10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4" name="Rectangle 22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36" name="Rectangle 24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26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33484" y="0"/>
            <a:ext cx="9144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28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468234" y="3681413"/>
            <a:ext cx="357266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61926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8400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068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694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4568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8223" y="-8467"/>
            <a:ext cx="4495777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EF34A77-11B5-400D-B0F3-D9A72ED56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6292" y="609600"/>
            <a:ext cx="3384742" cy="2227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Mirena® IUD (LNG-IUD)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9D9A2C4-0FD6-44BD-94E2-299EC22DC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938" y="2027159"/>
            <a:ext cx="2892580" cy="2892580"/>
          </a:xfrm>
          <a:prstGeom prst="rect">
            <a:avLst/>
          </a:prstGeom>
          <a:noFill/>
        </p:spPr>
      </p:pic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5312FAF1-51F0-4D57-84E2-9A402DC1AA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86293" y="2837329"/>
            <a:ext cx="3499509" cy="33179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Helpt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niet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tegen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opvliegers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In de LNG-IUD zit levonorgestrel = </a:t>
            </a:r>
            <a:r>
              <a:rPr lang="en-US" dirty="0" err="1">
                <a:solidFill>
                  <a:srgbClr val="FFFFFF"/>
                </a:solidFill>
              </a:rPr>
              <a:t>progestageen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 err="1">
                <a:solidFill>
                  <a:srgbClr val="FFFFFF"/>
                </a:solidFill>
              </a:rPr>
              <a:t>Typische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overgangsklachten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komen</a:t>
            </a:r>
            <a:r>
              <a:rPr lang="en-US" dirty="0">
                <a:solidFill>
                  <a:srgbClr val="FFFFFF"/>
                </a:solidFill>
              </a:rPr>
              <a:t> door </a:t>
            </a:r>
            <a:r>
              <a:rPr lang="en-US" dirty="0" err="1">
                <a:solidFill>
                  <a:srgbClr val="FFFFFF"/>
                </a:solidFill>
              </a:rPr>
              <a:t>gebrek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aan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oestrogeen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 err="1">
                <a:solidFill>
                  <a:srgbClr val="FFFFFF"/>
                </a:solidFill>
              </a:rPr>
              <a:t>Helpt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wel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tegen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overmatig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bloedverlies</a:t>
            </a:r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96CC828-CB7B-42EF-8AD3-C5840B92A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9453" y="5496216"/>
            <a:ext cx="1713124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7967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5ABD2DA-4940-4B75-B4A2-9BC8EDF008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0300" y="4050833"/>
            <a:ext cx="5825202" cy="10968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1800">
                <a:solidFill>
                  <a:schemeClr val="tx1"/>
                </a:solidFill>
              </a:rPr>
              <a:t>Eens? Steek je hand op</a:t>
            </a:r>
          </a:p>
          <a:p>
            <a:pPr algn="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9B72A97-1EBF-410B-988A-F1B2668EE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300" y="2404534"/>
            <a:ext cx="5825202" cy="16463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3400" dirty="0" err="1"/>
              <a:t>Er</a:t>
            </a:r>
            <a:r>
              <a:rPr lang="en-US" sz="3400" dirty="0"/>
              <a:t> </a:t>
            </a:r>
            <a:r>
              <a:rPr lang="en-US" sz="3400" dirty="0" err="1"/>
              <a:t>zijn</a:t>
            </a:r>
            <a:r>
              <a:rPr lang="en-US" sz="3400" dirty="0"/>
              <a:t> </a:t>
            </a:r>
            <a:r>
              <a:rPr lang="en-US" sz="3400" dirty="0" err="1"/>
              <a:t>ook</a:t>
            </a:r>
            <a:r>
              <a:rPr lang="en-US" sz="3400" dirty="0"/>
              <a:t> </a:t>
            </a:r>
            <a:r>
              <a:rPr lang="en-US" sz="3400" dirty="0" err="1"/>
              <a:t>medicijnen</a:t>
            </a:r>
            <a:r>
              <a:rPr lang="en-US" sz="3400" dirty="0"/>
              <a:t> </a:t>
            </a:r>
            <a:r>
              <a:rPr lang="en-US" sz="3400" dirty="0" err="1"/>
              <a:t>tegen</a:t>
            </a:r>
            <a:r>
              <a:rPr lang="en-US" sz="3400" dirty="0"/>
              <a:t> </a:t>
            </a:r>
            <a:r>
              <a:rPr lang="en-US" sz="3400" dirty="0" err="1"/>
              <a:t>overgangsklachten</a:t>
            </a:r>
            <a:r>
              <a:rPr lang="en-US" sz="3400" dirty="0"/>
              <a:t> </a:t>
            </a:r>
            <a:r>
              <a:rPr lang="en-US" sz="3400" dirty="0" err="1"/>
              <a:t>waar</a:t>
            </a:r>
            <a:r>
              <a:rPr lang="en-US" sz="3400" dirty="0"/>
              <a:t> </a:t>
            </a:r>
            <a:r>
              <a:rPr lang="en-US" sz="3400" dirty="0" err="1"/>
              <a:t>géén</a:t>
            </a:r>
            <a:r>
              <a:rPr lang="en-US" sz="3400" dirty="0"/>
              <a:t> </a:t>
            </a:r>
            <a:r>
              <a:rPr lang="en-US" sz="3400" dirty="0" err="1"/>
              <a:t>hormonen</a:t>
            </a:r>
            <a:r>
              <a:rPr lang="en-US" sz="3400" dirty="0"/>
              <a:t> </a:t>
            </a:r>
            <a:r>
              <a:rPr lang="en-US" sz="3400" dirty="0" err="1"/>
              <a:t>inzitten</a:t>
            </a:r>
            <a:endParaRPr lang="en-US" sz="34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4BC263C-2278-48A0-9ED0-EDA1BF0FD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8495" y="5574003"/>
            <a:ext cx="1713124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3311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Begrippen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38886" indent="-238886" defTabSz="332993">
              <a:spcBef>
                <a:spcPts val="2300"/>
              </a:spcBef>
              <a:buBlip>
                <a:blip r:embed="rId2"/>
              </a:buBlip>
              <a:defRPr sz="1937"/>
            </a:pPr>
            <a:r>
              <a:rPr lang="nl-NL" sz="2800" dirty="0"/>
              <a:t>Overgang</a:t>
            </a:r>
            <a:r>
              <a:rPr lang="nl-NL" dirty="0"/>
              <a:t> =</a:t>
            </a:r>
          </a:p>
          <a:p>
            <a:pPr marL="477773" lvl="1" indent="-238886" defTabSz="332993">
              <a:spcBef>
                <a:spcPts val="2300"/>
              </a:spcBef>
              <a:buBlip>
                <a:blip r:embed="rId2"/>
              </a:buBlip>
              <a:defRPr sz="1937"/>
            </a:pPr>
            <a:r>
              <a:rPr lang="nl-NL" dirty="0"/>
              <a:t>Periode van veranderend menstruatiepatroon + eerste menstruatievrije jaren </a:t>
            </a:r>
          </a:p>
          <a:p>
            <a:pPr marL="477773" lvl="1" indent="-238886" defTabSz="332993">
              <a:spcBef>
                <a:spcPts val="2300"/>
              </a:spcBef>
              <a:buBlip>
                <a:blip r:embed="rId2"/>
              </a:buBlip>
              <a:defRPr sz="1937"/>
            </a:pPr>
            <a:r>
              <a:rPr lang="nl-NL" dirty="0"/>
              <a:t>Daarin kan een vrouw symptomen en klachten ervaren met name door </a:t>
            </a:r>
            <a:r>
              <a:rPr lang="nl-NL" u="sng" dirty="0"/>
              <a:t>oestrogeen te kort</a:t>
            </a:r>
          </a:p>
          <a:p>
            <a:pPr marL="238886" indent="-238886" defTabSz="332993">
              <a:spcBef>
                <a:spcPts val="2300"/>
              </a:spcBef>
              <a:buBlip>
                <a:blip r:embed="rId2"/>
              </a:buBlip>
              <a:defRPr sz="1937"/>
            </a:pPr>
            <a:r>
              <a:rPr lang="nl-NL" sz="2800" dirty="0"/>
              <a:t>Menopauze </a:t>
            </a:r>
            <a:r>
              <a:rPr lang="nl-NL" dirty="0"/>
              <a:t>=</a:t>
            </a:r>
          </a:p>
          <a:p>
            <a:pPr marL="477773" lvl="1" indent="-238886" defTabSz="332993">
              <a:spcBef>
                <a:spcPts val="2300"/>
              </a:spcBef>
              <a:buBlip>
                <a:blip r:embed="rId2"/>
              </a:buBlip>
              <a:defRPr sz="1937"/>
            </a:pPr>
            <a:r>
              <a:rPr lang="nl-NL" dirty="0"/>
              <a:t>Laatste menstruatie in het leven van een vrouw. </a:t>
            </a:r>
          </a:p>
          <a:p>
            <a:pPr marL="477773" lvl="1" indent="-238886" defTabSz="332993">
              <a:spcBef>
                <a:spcPts val="2300"/>
              </a:spcBef>
              <a:buBlip>
                <a:blip r:embed="rId2"/>
              </a:buBlip>
              <a:defRPr sz="1937"/>
            </a:pPr>
            <a:r>
              <a:rPr lang="nl-NL" dirty="0"/>
              <a:t>Het tijdstip van de menopauze wordt terugkijkend bepaald, na één jaar geen menstruatie. 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D700426-444F-4620-9208-AD5D030A7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0876" y="5565536"/>
            <a:ext cx="1713124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1763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9000"/>
                <a:satMod val="300000"/>
              </a:schemeClr>
              <a:schemeClr val="bg2">
                <a:tint val="90000"/>
                <a:satMod val="225000"/>
              </a:schemeClr>
            </a:duotone>
          </a:blip>
          <a:tile tx="0" ty="0" sx="90000" sy="9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849D04A-E4EE-4A8D-B92E-F76BC07D92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612" y="616527"/>
            <a:ext cx="6400800" cy="4800600"/>
          </a:xfrm>
          <a:prstGeom prst="rect">
            <a:avLst/>
          </a:prstGeom>
          <a:noFill/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B567C5E-1DAD-4BEA-B649-3E6A031FC2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0876" y="5565536"/>
            <a:ext cx="1713124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7115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Isosceles Triangle 46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81353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649A617B-2E8F-4DE8-B6D4-E028CDA92C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600" y="816638"/>
            <a:ext cx="2525519" cy="5224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000" dirty="0" err="1"/>
              <a:t>Bij</a:t>
            </a:r>
            <a:r>
              <a:rPr lang="en-US" sz="2000" dirty="0"/>
              <a:t> </a:t>
            </a:r>
            <a:r>
              <a:rPr lang="en-US" sz="2000" dirty="0" err="1"/>
              <a:t>opvliegers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geen</a:t>
            </a:r>
            <a:r>
              <a:rPr lang="en-US" sz="2000" dirty="0"/>
              <a:t> wens/</a:t>
            </a:r>
            <a:r>
              <a:rPr lang="en-US" sz="2000" dirty="0" err="1"/>
              <a:t>mogelijkheid</a:t>
            </a:r>
            <a:r>
              <a:rPr lang="en-US" sz="2000" dirty="0"/>
              <a:t> </a:t>
            </a:r>
            <a:r>
              <a:rPr lang="en-US" sz="2000" dirty="0" err="1"/>
              <a:t>voor</a:t>
            </a:r>
            <a:r>
              <a:rPr lang="en-US" sz="2000" dirty="0"/>
              <a:t> </a:t>
            </a:r>
            <a:r>
              <a:rPr lang="en-US" sz="2000" dirty="0" err="1"/>
              <a:t>hormonen</a:t>
            </a:r>
            <a:endParaRPr lang="en-US" sz="20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70436F-B457-49A0-83F5-CB599AA9C4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90721" y="816638"/>
            <a:ext cx="3464779" cy="5224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Clonidine;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ook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bij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vrouwen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die tamoxifen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gebruiken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Geeft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ongeveer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opvlieger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minder per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dag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l"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-SSRI’s: venlafaxine (=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antidepressivum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EDE5BF1-7B8D-47E9-902F-5C27A125E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8495" y="5551681"/>
            <a:ext cx="1713124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112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23E0E37-3D51-41CE-A567-FDEE778DAB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0300" y="4050833"/>
            <a:ext cx="5825202" cy="10968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1800">
                <a:solidFill>
                  <a:schemeClr val="tx1"/>
                </a:solidFill>
              </a:rPr>
              <a:t>Eens? Steek je hand op</a:t>
            </a:r>
          </a:p>
          <a:p>
            <a:pPr algn="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9EF9193-43E4-4157-8F65-04F3F281F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300" y="2404534"/>
            <a:ext cx="5825202" cy="16463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2600"/>
              <a:t>Je kan ook de pil langer doorslikken om opvliegers en andere overgangsklachten te voorkomen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5424A44-DB2D-4DBC-83AD-3103C9337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8495" y="5565536"/>
            <a:ext cx="1713124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9119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33484" y="0"/>
            <a:ext cx="9144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468234" y="3681413"/>
            <a:ext cx="357266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61926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8400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068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694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4568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8223" y="-8467"/>
            <a:ext cx="4495777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6977CB2-59A5-4654-B816-7E966936A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6291" y="609600"/>
            <a:ext cx="3593071" cy="1801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 dirty="0" err="1">
                <a:solidFill>
                  <a:srgbClr val="FFFFFF"/>
                </a:solidFill>
              </a:rPr>
              <a:t>Anticonceptiepil</a:t>
            </a:r>
            <a:r>
              <a:rPr lang="en-US" sz="3300" dirty="0">
                <a:solidFill>
                  <a:srgbClr val="FFFFFF"/>
                </a:solidFill>
              </a:rPr>
              <a:t> (AC </a:t>
            </a:r>
            <a:r>
              <a:rPr lang="en-US" sz="3300" dirty="0" err="1">
                <a:solidFill>
                  <a:srgbClr val="FFFFFF"/>
                </a:solidFill>
              </a:rPr>
              <a:t>pil</a:t>
            </a:r>
            <a:r>
              <a:rPr lang="en-US" sz="3300" dirty="0">
                <a:solidFill>
                  <a:srgbClr val="FFFFFF"/>
                </a:solidFill>
              </a:rPr>
              <a:t>) </a:t>
            </a:r>
            <a:r>
              <a:rPr lang="en-US" sz="3300" dirty="0" err="1">
                <a:solidFill>
                  <a:srgbClr val="FFFFFF"/>
                </a:solidFill>
              </a:rPr>
              <a:t>t.o.v</a:t>
            </a:r>
            <a:r>
              <a:rPr lang="en-US" sz="3300" dirty="0">
                <a:solidFill>
                  <a:srgbClr val="FFFFFF"/>
                </a:solidFill>
              </a:rPr>
              <a:t>. HST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8564B07-0DE9-45E0-A9B8-1CC870AF23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70" r="37510"/>
          <a:stretch/>
        </p:blipFill>
        <p:spPr>
          <a:xfrm>
            <a:off x="567938" y="1629424"/>
            <a:ext cx="2892580" cy="3688050"/>
          </a:xfrm>
          <a:prstGeom prst="rect">
            <a:avLst/>
          </a:prstGeom>
          <a:noFill/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49105F-BCE0-4C1C-B0E7-794444E6C8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86293" y="2235200"/>
            <a:ext cx="3384741" cy="39200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 dirty="0">
                <a:solidFill>
                  <a:srgbClr val="FFFFFF"/>
                </a:solidFill>
              </a:rPr>
              <a:t>In de AC </a:t>
            </a:r>
            <a:r>
              <a:rPr lang="en-US" sz="1500" dirty="0" err="1">
                <a:solidFill>
                  <a:srgbClr val="FFFFFF"/>
                </a:solidFill>
              </a:rPr>
              <a:t>pil</a:t>
            </a:r>
            <a:r>
              <a:rPr lang="en-US" sz="1500" dirty="0">
                <a:solidFill>
                  <a:srgbClr val="FFFFFF"/>
                </a:solidFill>
              </a:rPr>
              <a:t> </a:t>
            </a:r>
            <a:r>
              <a:rPr lang="en-US" sz="1500" dirty="0" err="1">
                <a:solidFill>
                  <a:srgbClr val="FFFFFF"/>
                </a:solidFill>
              </a:rPr>
              <a:t>zitten</a:t>
            </a:r>
            <a:r>
              <a:rPr lang="en-US" sz="1500" dirty="0">
                <a:solidFill>
                  <a:srgbClr val="FFFFFF"/>
                </a:solidFill>
              </a:rPr>
              <a:t> </a:t>
            </a:r>
            <a:r>
              <a:rPr lang="en-US" sz="1500" dirty="0" err="1">
                <a:solidFill>
                  <a:srgbClr val="FFFFFF"/>
                </a:solidFill>
              </a:rPr>
              <a:t>andere</a:t>
            </a:r>
            <a:r>
              <a:rPr lang="en-US" sz="1500" dirty="0">
                <a:solidFill>
                  <a:srgbClr val="FFFFFF"/>
                </a:solidFill>
              </a:rPr>
              <a:t> </a:t>
            </a:r>
            <a:r>
              <a:rPr lang="en-US" sz="1500" dirty="0" err="1">
                <a:solidFill>
                  <a:srgbClr val="FFFFFF"/>
                </a:solidFill>
              </a:rPr>
              <a:t>hormonen</a:t>
            </a:r>
            <a:r>
              <a:rPr lang="en-US" sz="1500" dirty="0">
                <a:solidFill>
                  <a:srgbClr val="FFFFFF"/>
                </a:solidFill>
              </a:rPr>
              <a:t> dan in de HST</a:t>
            </a:r>
          </a:p>
          <a:p>
            <a:pPr>
              <a:lnSpc>
                <a:spcPct val="90000"/>
              </a:lnSpc>
            </a:pPr>
            <a:r>
              <a:rPr lang="en-US" sz="1500" dirty="0">
                <a:solidFill>
                  <a:srgbClr val="FFFFFF"/>
                </a:solidFill>
              </a:rPr>
              <a:t>AC </a:t>
            </a:r>
            <a:r>
              <a:rPr lang="en-US" sz="1500" dirty="0" err="1">
                <a:solidFill>
                  <a:srgbClr val="FFFFFF"/>
                </a:solidFill>
              </a:rPr>
              <a:t>pil</a:t>
            </a:r>
            <a:r>
              <a:rPr lang="en-US" sz="1500" dirty="0">
                <a:solidFill>
                  <a:srgbClr val="FFFFFF"/>
                </a:solidFill>
              </a:rPr>
              <a:t> </a:t>
            </a:r>
            <a:r>
              <a:rPr lang="en-US" sz="1500" dirty="0" err="1">
                <a:solidFill>
                  <a:srgbClr val="FFFFFF"/>
                </a:solidFill>
              </a:rPr>
              <a:t>helpt</a:t>
            </a:r>
            <a:r>
              <a:rPr lang="en-US" sz="1500" dirty="0">
                <a:solidFill>
                  <a:srgbClr val="FFFFFF"/>
                </a:solidFill>
              </a:rPr>
              <a:t> </a:t>
            </a:r>
            <a:r>
              <a:rPr lang="en-US" sz="1500" dirty="0" err="1">
                <a:solidFill>
                  <a:srgbClr val="FFFFFF"/>
                </a:solidFill>
              </a:rPr>
              <a:t>wel</a:t>
            </a:r>
            <a:r>
              <a:rPr lang="en-US" sz="1500" dirty="0">
                <a:solidFill>
                  <a:srgbClr val="FFFFFF"/>
                </a:solidFill>
              </a:rPr>
              <a:t> </a:t>
            </a:r>
            <a:r>
              <a:rPr lang="en-US" sz="1500" dirty="0" err="1">
                <a:solidFill>
                  <a:srgbClr val="FFFFFF"/>
                </a:solidFill>
              </a:rPr>
              <a:t>tegen</a:t>
            </a:r>
            <a:r>
              <a:rPr lang="en-US" sz="1500" dirty="0">
                <a:solidFill>
                  <a:srgbClr val="FFFFFF"/>
                </a:solidFill>
              </a:rPr>
              <a:t> </a:t>
            </a:r>
            <a:r>
              <a:rPr lang="en-US" sz="1500" dirty="0" err="1">
                <a:solidFill>
                  <a:srgbClr val="FFFFFF"/>
                </a:solidFill>
              </a:rPr>
              <a:t>overgangsklachten</a:t>
            </a:r>
            <a:endParaRPr lang="en-US" sz="15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500" dirty="0">
                <a:solidFill>
                  <a:srgbClr val="FFFFFF"/>
                </a:solidFill>
              </a:rPr>
              <a:t>HST </a:t>
            </a:r>
            <a:r>
              <a:rPr lang="en-US" sz="1500" dirty="0" err="1">
                <a:solidFill>
                  <a:srgbClr val="FFFFFF"/>
                </a:solidFill>
              </a:rPr>
              <a:t>werkt</a:t>
            </a:r>
            <a:r>
              <a:rPr lang="en-US" sz="1500" dirty="0">
                <a:solidFill>
                  <a:srgbClr val="FFFFFF"/>
                </a:solidFill>
              </a:rPr>
              <a:t> </a:t>
            </a:r>
            <a:r>
              <a:rPr lang="en-US" sz="1500" dirty="0" err="1">
                <a:solidFill>
                  <a:srgbClr val="FFFFFF"/>
                </a:solidFill>
              </a:rPr>
              <a:t>niet</a:t>
            </a:r>
            <a:r>
              <a:rPr lang="en-US" sz="1500" dirty="0">
                <a:solidFill>
                  <a:srgbClr val="FFFFFF"/>
                </a:solidFill>
              </a:rPr>
              <a:t> </a:t>
            </a:r>
            <a:r>
              <a:rPr lang="en-US" sz="1500" dirty="0" err="1">
                <a:solidFill>
                  <a:srgbClr val="FFFFFF"/>
                </a:solidFill>
              </a:rPr>
              <a:t>als</a:t>
            </a:r>
            <a:r>
              <a:rPr lang="en-US" sz="1500" dirty="0">
                <a:solidFill>
                  <a:srgbClr val="FFFFFF"/>
                </a:solidFill>
              </a:rPr>
              <a:t> </a:t>
            </a:r>
            <a:r>
              <a:rPr lang="en-US" sz="1500" dirty="0" err="1">
                <a:solidFill>
                  <a:srgbClr val="FFFFFF"/>
                </a:solidFill>
              </a:rPr>
              <a:t>anticonceptie</a:t>
            </a:r>
            <a:endParaRPr lang="en-US" sz="15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500" dirty="0" err="1">
                <a:solidFill>
                  <a:srgbClr val="FFFFFF"/>
                </a:solidFill>
              </a:rPr>
              <a:t>Hormoondosis</a:t>
            </a:r>
            <a:r>
              <a:rPr lang="en-US" sz="1500" dirty="0">
                <a:solidFill>
                  <a:srgbClr val="FFFFFF"/>
                </a:solidFill>
              </a:rPr>
              <a:t> in HST is lager dan in de AC </a:t>
            </a:r>
            <a:r>
              <a:rPr lang="en-US" sz="1500" dirty="0" err="1">
                <a:solidFill>
                  <a:srgbClr val="FFFFFF"/>
                </a:solidFill>
              </a:rPr>
              <a:t>pil</a:t>
            </a:r>
            <a:endParaRPr lang="en-US" sz="15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500" dirty="0" err="1">
                <a:solidFill>
                  <a:srgbClr val="FFFFFF"/>
                </a:solidFill>
              </a:rPr>
              <a:t>Geen</a:t>
            </a:r>
            <a:r>
              <a:rPr lang="en-US" sz="1500" dirty="0">
                <a:solidFill>
                  <a:srgbClr val="FFFFFF"/>
                </a:solidFill>
              </a:rPr>
              <a:t> </a:t>
            </a:r>
            <a:r>
              <a:rPr lang="en-US" sz="1500" dirty="0" err="1">
                <a:solidFill>
                  <a:srgbClr val="FFFFFF"/>
                </a:solidFill>
              </a:rPr>
              <a:t>bewijs</a:t>
            </a:r>
            <a:r>
              <a:rPr lang="en-US" sz="1500" dirty="0">
                <a:solidFill>
                  <a:srgbClr val="FFFFFF"/>
                </a:solidFill>
              </a:rPr>
              <a:t> </a:t>
            </a:r>
            <a:r>
              <a:rPr lang="en-US" sz="1500" dirty="0" err="1">
                <a:solidFill>
                  <a:srgbClr val="FFFFFF"/>
                </a:solidFill>
              </a:rPr>
              <a:t>dat</a:t>
            </a:r>
            <a:r>
              <a:rPr lang="en-US" sz="1500" dirty="0">
                <a:solidFill>
                  <a:srgbClr val="FFFFFF"/>
                </a:solidFill>
              </a:rPr>
              <a:t> de AC </a:t>
            </a:r>
            <a:r>
              <a:rPr lang="en-US" sz="1500" dirty="0" err="1">
                <a:solidFill>
                  <a:srgbClr val="FFFFFF"/>
                </a:solidFill>
              </a:rPr>
              <a:t>pil</a:t>
            </a:r>
            <a:r>
              <a:rPr lang="en-US" sz="1500" dirty="0">
                <a:solidFill>
                  <a:srgbClr val="FFFFFF"/>
                </a:solidFill>
              </a:rPr>
              <a:t> minder </a:t>
            </a:r>
            <a:r>
              <a:rPr lang="en-US" sz="1500" dirty="0" err="1">
                <a:solidFill>
                  <a:srgbClr val="FFFFFF"/>
                </a:solidFill>
              </a:rPr>
              <a:t>risico</a:t>
            </a:r>
            <a:r>
              <a:rPr lang="en-US" sz="1500" dirty="0">
                <a:solidFill>
                  <a:srgbClr val="FFFFFF"/>
                </a:solidFill>
              </a:rPr>
              <a:t> </a:t>
            </a:r>
            <a:r>
              <a:rPr lang="en-US" sz="1500" dirty="0" err="1">
                <a:solidFill>
                  <a:srgbClr val="FFFFFF"/>
                </a:solidFill>
              </a:rPr>
              <a:t>geeft</a:t>
            </a:r>
            <a:r>
              <a:rPr lang="en-US" sz="1500" dirty="0">
                <a:solidFill>
                  <a:srgbClr val="FFFFFF"/>
                </a:solidFill>
              </a:rPr>
              <a:t> op </a:t>
            </a:r>
            <a:r>
              <a:rPr lang="en-US" sz="1500" dirty="0" err="1">
                <a:solidFill>
                  <a:srgbClr val="FFFFFF"/>
                </a:solidFill>
              </a:rPr>
              <a:t>borstkanker</a:t>
            </a:r>
            <a:r>
              <a:rPr lang="en-US" sz="1500" dirty="0">
                <a:solidFill>
                  <a:srgbClr val="FFFFFF"/>
                </a:solidFill>
              </a:rPr>
              <a:t> dan HST</a:t>
            </a:r>
          </a:p>
          <a:p>
            <a:pPr>
              <a:lnSpc>
                <a:spcPct val="90000"/>
              </a:lnSpc>
            </a:pPr>
            <a:r>
              <a:rPr lang="en-US" sz="1500" dirty="0" err="1">
                <a:solidFill>
                  <a:srgbClr val="FFFFFF"/>
                </a:solidFill>
              </a:rPr>
              <a:t>Advies</a:t>
            </a:r>
            <a:r>
              <a:rPr lang="en-US" sz="1500" dirty="0">
                <a:solidFill>
                  <a:srgbClr val="FFFFFF"/>
                </a:solidFill>
              </a:rPr>
              <a:t>: AC </a:t>
            </a:r>
            <a:r>
              <a:rPr lang="en-US" sz="1500" dirty="0" err="1">
                <a:solidFill>
                  <a:srgbClr val="FFFFFF"/>
                </a:solidFill>
              </a:rPr>
              <a:t>pil</a:t>
            </a:r>
            <a:r>
              <a:rPr lang="en-US" sz="1500" dirty="0">
                <a:solidFill>
                  <a:srgbClr val="FFFFFF"/>
                </a:solidFill>
              </a:rPr>
              <a:t> </a:t>
            </a:r>
            <a:r>
              <a:rPr lang="en-US" sz="1500" dirty="0" err="1">
                <a:solidFill>
                  <a:srgbClr val="FFFFFF"/>
                </a:solidFill>
              </a:rPr>
              <a:t>stoppen</a:t>
            </a:r>
            <a:r>
              <a:rPr lang="en-US" sz="1500" dirty="0">
                <a:solidFill>
                  <a:srgbClr val="FFFFFF"/>
                </a:solidFill>
              </a:rPr>
              <a:t> met 52 </a:t>
            </a:r>
            <a:r>
              <a:rPr lang="en-US" sz="1500" dirty="0" err="1">
                <a:solidFill>
                  <a:srgbClr val="FFFFFF"/>
                </a:solidFill>
              </a:rPr>
              <a:t>jaar</a:t>
            </a:r>
            <a:endParaRPr lang="en-US" sz="1500" dirty="0">
              <a:solidFill>
                <a:srgbClr val="FFFFFF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9DE9B8A-9ADA-43BA-BDC6-09AB25590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2587" y="5592476"/>
            <a:ext cx="1713124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3329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23E0E37-3D51-41CE-A567-FDEE778DAB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0300" y="4050833"/>
            <a:ext cx="5825202" cy="10968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1800" dirty="0" err="1">
                <a:solidFill>
                  <a:schemeClr val="tx1"/>
                </a:solidFill>
              </a:rPr>
              <a:t>Eens</a:t>
            </a:r>
            <a:r>
              <a:rPr lang="en-US" sz="1800" dirty="0">
                <a:solidFill>
                  <a:schemeClr val="tx1"/>
                </a:solidFill>
              </a:rPr>
              <a:t>? </a:t>
            </a:r>
            <a:r>
              <a:rPr lang="en-US" sz="1800" dirty="0" err="1">
                <a:solidFill>
                  <a:schemeClr val="tx1"/>
                </a:solidFill>
              </a:rPr>
              <a:t>Steek</a:t>
            </a:r>
            <a:r>
              <a:rPr lang="en-US" sz="1800" dirty="0">
                <a:solidFill>
                  <a:schemeClr val="tx1"/>
                </a:solidFill>
              </a:rPr>
              <a:t> je hand op</a:t>
            </a:r>
          </a:p>
          <a:p>
            <a:pPr algn="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9EF9193-43E4-4157-8F65-04F3F281F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300" y="2404534"/>
            <a:ext cx="5825202" cy="16463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2600" dirty="0" err="1"/>
              <a:t>Als</a:t>
            </a:r>
            <a:r>
              <a:rPr lang="en-US" sz="2600" dirty="0"/>
              <a:t> je </a:t>
            </a:r>
            <a:r>
              <a:rPr lang="en-US" sz="2600" dirty="0" err="1"/>
              <a:t>anticonceptie</a:t>
            </a:r>
            <a:r>
              <a:rPr lang="en-US" sz="2600" dirty="0"/>
              <a:t> </a:t>
            </a:r>
            <a:r>
              <a:rPr lang="en-US" sz="2600" dirty="0" err="1"/>
              <a:t>gebruikt</a:t>
            </a:r>
            <a:r>
              <a:rPr lang="en-US" sz="2600" dirty="0"/>
              <a:t> </a:t>
            </a:r>
            <a:r>
              <a:rPr lang="en-US" sz="2600" dirty="0" err="1"/>
              <a:t>weet</a:t>
            </a:r>
            <a:r>
              <a:rPr lang="en-US" sz="2600" dirty="0"/>
              <a:t> je </a:t>
            </a:r>
            <a:r>
              <a:rPr lang="en-US" sz="2600" dirty="0" err="1"/>
              <a:t>niet</a:t>
            </a:r>
            <a:r>
              <a:rPr lang="en-US" sz="2600" dirty="0"/>
              <a:t> </a:t>
            </a:r>
            <a:r>
              <a:rPr lang="en-US" sz="2600" dirty="0" err="1"/>
              <a:t>goed</a:t>
            </a:r>
            <a:r>
              <a:rPr lang="en-US" sz="2600" dirty="0"/>
              <a:t> </a:t>
            </a:r>
            <a:r>
              <a:rPr lang="en-US" sz="2600" dirty="0" err="1"/>
              <a:t>wanneer</a:t>
            </a:r>
            <a:r>
              <a:rPr lang="en-US" sz="2600" dirty="0"/>
              <a:t> je in de </a:t>
            </a:r>
            <a:r>
              <a:rPr lang="en-US" sz="2600" dirty="0" err="1"/>
              <a:t>overgang</a:t>
            </a:r>
            <a:r>
              <a:rPr lang="en-US" sz="2600" dirty="0"/>
              <a:t> bent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5424A44-DB2D-4DBC-83AD-3103C9337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8495" y="5565536"/>
            <a:ext cx="1713124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499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81353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el 4">
            <a:extLst>
              <a:ext uri="{FF2B5EF4-FFF2-40B4-BE49-F238E27FC236}">
                <a16:creationId xmlns:a16="http://schemas.microsoft.com/office/drawing/2014/main" id="{3D29D152-9FF1-4E2D-BC9A-F48A92152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816638"/>
            <a:ext cx="2525519" cy="5224724"/>
          </a:xfrm>
        </p:spPr>
        <p:txBody>
          <a:bodyPr anchor="ctr">
            <a:normAutofit/>
          </a:bodyPr>
          <a:lstStyle/>
          <a:p>
            <a:r>
              <a:rPr lang="nl-NL" sz="2800"/>
              <a:t>Hoe merk je als je in de overgang komt bij anticonceptie gebruik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CB5A4D1-61AE-49D1-BB9C-D1AD0EBA8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0721" y="816638"/>
            <a:ext cx="3464779" cy="5224724"/>
          </a:xfrm>
        </p:spPr>
        <p:txBody>
          <a:bodyPr anchor="ctr"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nl-NL" sz="1100"/>
              <a:t>Hormonale combinatiepil</a:t>
            </a:r>
          </a:p>
          <a:p>
            <a:pPr>
              <a:lnSpc>
                <a:spcPct val="90000"/>
              </a:lnSpc>
            </a:pPr>
            <a:r>
              <a:rPr lang="nl-NL" sz="1100"/>
              <a:t>Soms opvliegers in stopweek</a:t>
            </a:r>
          </a:p>
          <a:p>
            <a:pPr>
              <a:lnSpc>
                <a:spcPct val="90000"/>
              </a:lnSpc>
            </a:pPr>
            <a:r>
              <a:rPr lang="nl-NL" sz="1100"/>
              <a:t>meestal merk je het niet </a:t>
            </a:r>
          </a:p>
          <a:p>
            <a:pPr lvl="1">
              <a:lnSpc>
                <a:spcPct val="90000"/>
              </a:lnSpc>
            </a:pPr>
            <a:r>
              <a:rPr lang="nl-NL" sz="1100"/>
              <a:t>stoppen en wachten of menstruatie terugkomt</a:t>
            </a:r>
          </a:p>
          <a:p>
            <a:pPr lvl="1">
              <a:lnSpc>
                <a:spcPct val="90000"/>
              </a:lnSpc>
            </a:pPr>
            <a:r>
              <a:rPr lang="nl-NL" sz="1100"/>
              <a:t>ondertussen veilig vrijen</a:t>
            </a:r>
          </a:p>
          <a:p>
            <a:pPr>
              <a:lnSpc>
                <a:spcPct val="90000"/>
              </a:lnSpc>
            </a:pPr>
            <a:r>
              <a:rPr lang="nl-NL" sz="1100"/>
              <a:t>Als je meer dan 1 jaar niet ongesteld bent geweest ben je in de overgang</a:t>
            </a:r>
          </a:p>
          <a:p>
            <a:pPr marL="0" indent="0">
              <a:lnSpc>
                <a:spcPct val="90000"/>
              </a:lnSpc>
              <a:buNone/>
            </a:pPr>
            <a:endParaRPr lang="nl-NL" sz="1100"/>
          </a:p>
          <a:p>
            <a:pPr marL="0" indent="0">
              <a:lnSpc>
                <a:spcPct val="90000"/>
              </a:lnSpc>
              <a:buNone/>
            </a:pPr>
            <a:r>
              <a:rPr lang="nl-NL" sz="1100" err="1"/>
              <a:t>Mirena</a:t>
            </a:r>
            <a:r>
              <a:rPr lang="nl-NL" sz="1100"/>
              <a:t>/</a:t>
            </a:r>
            <a:r>
              <a:rPr lang="nl-NL" sz="1100" err="1"/>
              <a:t>Implanon</a:t>
            </a:r>
            <a:endParaRPr lang="nl-NL" sz="1100"/>
          </a:p>
          <a:p>
            <a:pPr>
              <a:lnSpc>
                <a:spcPct val="90000"/>
              </a:lnSpc>
            </a:pPr>
            <a:r>
              <a:rPr lang="nl-NL" sz="1100"/>
              <a:t>Soms opvliegers</a:t>
            </a:r>
          </a:p>
          <a:p>
            <a:pPr>
              <a:lnSpc>
                <a:spcPct val="90000"/>
              </a:lnSpc>
            </a:pPr>
            <a:r>
              <a:rPr lang="nl-NL" sz="1100"/>
              <a:t>Meestal merk je het niet </a:t>
            </a:r>
          </a:p>
          <a:p>
            <a:pPr lvl="1">
              <a:lnSpc>
                <a:spcPct val="90000"/>
              </a:lnSpc>
            </a:pPr>
            <a:r>
              <a:rPr lang="nl-NL" sz="1100"/>
              <a:t>stoppen en wachten of menstruatie terugkomt</a:t>
            </a:r>
          </a:p>
          <a:p>
            <a:pPr lvl="1">
              <a:lnSpc>
                <a:spcPct val="90000"/>
              </a:lnSpc>
            </a:pPr>
            <a:r>
              <a:rPr lang="nl-NL" sz="1100"/>
              <a:t>ondertussen veilig vrijen</a:t>
            </a:r>
          </a:p>
          <a:p>
            <a:pPr>
              <a:lnSpc>
                <a:spcPct val="90000"/>
              </a:lnSpc>
            </a:pPr>
            <a:r>
              <a:rPr lang="nl-NL" sz="1100"/>
              <a:t>Als je meer dan 1 jaar niet ongesteld bent geweest ben je in de overgang</a:t>
            </a:r>
          </a:p>
          <a:p>
            <a:pPr>
              <a:lnSpc>
                <a:spcPct val="90000"/>
              </a:lnSpc>
            </a:pPr>
            <a:endParaRPr lang="nl-NL" sz="1100"/>
          </a:p>
          <a:p>
            <a:pPr marL="0" indent="0">
              <a:lnSpc>
                <a:spcPct val="90000"/>
              </a:lnSpc>
              <a:buNone/>
            </a:pPr>
            <a:r>
              <a:rPr lang="nl-NL" sz="1100"/>
              <a:t>Bij koperspiraal</a:t>
            </a:r>
          </a:p>
          <a:p>
            <a:pPr>
              <a:lnSpc>
                <a:spcPct val="90000"/>
              </a:lnSpc>
            </a:pPr>
            <a:r>
              <a:rPr lang="nl-NL" sz="1100"/>
              <a:t>Menstruatie blijft weg</a:t>
            </a:r>
          </a:p>
          <a:p>
            <a:pPr>
              <a:lnSpc>
                <a:spcPct val="90000"/>
              </a:lnSpc>
            </a:pPr>
            <a:r>
              <a:rPr lang="nl-NL" sz="1100"/>
              <a:t>Soms opvliegers</a:t>
            </a:r>
          </a:p>
          <a:p>
            <a:pPr marL="0" indent="0">
              <a:lnSpc>
                <a:spcPct val="90000"/>
              </a:lnSpc>
              <a:buNone/>
            </a:pPr>
            <a:endParaRPr lang="nl-NL" sz="110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BB61F3C-4B57-4FF6-A982-61F6757FD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8495" y="5565536"/>
            <a:ext cx="1713124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3665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23E0E37-3D51-41CE-A567-FDEE778DAB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0300" y="4050833"/>
            <a:ext cx="5825202" cy="10968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1800">
                <a:solidFill>
                  <a:schemeClr val="tx1"/>
                </a:solidFill>
              </a:rPr>
              <a:t>Eens? Steek je hand op</a:t>
            </a:r>
          </a:p>
          <a:p>
            <a:pPr algn="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9EF9193-43E4-4157-8F65-04F3F281F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300" y="2404534"/>
            <a:ext cx="5825202" cy="16463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2600" dirty="0" err="1"/>
              <a:t>Als</a:t>
            </a:r>
            <a:r>
              <a:rPr lang="en-US" sz="2600" dirty="0"/>
              <a:t> </a:t>
            </a:r>
            <a:r>
              <a:rPr lang="en-US" sz="2600" dirty="0" err="1"/>
              <a:t>ik</a:t>
            </a:r>
            <a:r>
              <a:rPr lang="en-US" sz="2600" dirty="0"/>
              <a:t> </a:t>
            </a:r>
            <a:r>
              <a:rPr lang="en-US" sz="2600" dirty="0" err="1"/>
              <a:t>bij</a:t>
            </a:r>
            <a:r>
              <a:rPr lang="en-US" sz="2600" dirty="0"/>
              <a:t> </a:t>
            </a:r>
            <a:r>
              <a:rPr lang="en-US" sz="2600" dirty="0" err="1"/>
              <a:t>uitstrijkjes</a:t>
            </a:r>
            <a:r>
              <a:rPr lang="en-US" sz="2600" dirty="0"/>
              <a:t> </a:t>
            </a:r>
            <a:r>
              <a:rPr lang="en-US" sz="2600" dirty="0" err="1"/>
              <a:t>maken</a:t>
            </a:r>
            <a:r>
              <a:rPr lang="en-US" sz="2600" dirty="0"/>
              <a:t> </a:t>
            </a:r>
            <a:r>
              <a:rPr lang="en-US" sz="2600" dirty="0" err="1"/>
              <a:t>een</a:t>
            </a:r>
            <a:r>
              <a:rPr lang="en-US" sz="2600" dirty="0"/>
              <a:t> </a:t>
            </a:r>
            <a:r>
              <a:rPr lang="en-US" sz="2600" dirty="0" err="1"/>
              <a:t>droge</a:t>
            </a:r>
            <a:r>
              <a:rPr lang="en-US" sz="2600" dirty="0"/>
              <a:t> of </a:t>
            </a:r>
            <a:r>
              <a:rPr lang="en-US" sz="2600" dirty="0" err="1"/>
              <a:t>atrofische</a:t>
            </a:r>
            <a:r>
              <a:rPr lang="en-US" sz="2600" dirty="0"/>
              <a:t> vagina </a:t>
            </a:r>
            <a:r>
              <a:rPr lang="en-US" sz="2600" dirty="0" err="1"/>
              <a:t>zie</a:t>
            </a:r>
            <a:r>
              <a:rPr lang="en-US" sz="2600" dirty="0"/>
              <a:t> dan </a:t>
            </a:r>
            <a:r>
              <a:rPr lang="en-US" sz="2600" dirty="0" err="1"/>
              <a:t>bespreek</a:t>
            </a:r>
            <a:r>
              <a:rPr lang="en-US" sz="2600" dirty="0"/>
              <a:t> </a:t>
            </a:r>
            <a:r>
              <a:rPr lang="en-US" sz="2600" dirty="0" err="1"/>
              <a:t>ik</a:t>
            </a:r>
            <a:r>
              <a:rPr lang="en-US" sz="2600" dirty="0"/>
              <a:t> </a:t>
            </a:r>
            <a:r>
              <a:rPr lang="en-US" sz="2600" dirty="0" err="1"/>
              <a:t>dat</a:t>
            </a:r>
            <a:r>
              <a:rPr lang="en-US" sz="2600" dirty="0"/>
              <a:t> met </a:t>
            </a:r>
            <a:r>
              <a:rPr lang="en-US" sz="2600" dirty="0" err="1"/>
              <a:t>patiente</a:t>
            </a:r>
            <a:endParaRPr lang="en-US" sz="26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5C7968B-6BE7-44EE-96C5-41BDB1166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8495" y="5574003"/>
            <a:ext cx="1713124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6569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533011-3316-4DFD-B545-CAAF85A5DD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6F765C2-CFA0-43E2-B4AA-9B1A7E50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97EBBA5-9C98-41C0-8D3E-B8BF8BD8E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23">
              <a:extLst>
                <a:ext uri="{FF2B5EF4-FFF2-40B4-BE49-F238E27FC236}">
                  <a16:creationId xmlns:a16="http://schemas.microsoft.com/office/drawing/2014/main" id="{8C771D4E-1F4E-45D3-BA61-0D47390C2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5">
              <a:extLst>
                <a:ext uri="{FF2B5EF4-FFF2-40B4-BE49-F238E27FC236}">
                  <a16:creationId xmlns:a16="http://schemas.microsoft.com/office/drawing/2014/main" id="{4E870B5F-9A8A-41E5-B3BA-69025EC205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BE85410D-4D65-4C22-8938-1DFF919FBE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7">
              <a:extLst>
                <a:ext uri="{FF2B5EF4-FFF2-40B4-BE49-F238E27FC236}">
                  <a16:creationId xmlns:a16="http://schemas.microsoft.com/office/drawing/2014/main" id="{9EED07E7-1F26-484A-9FA1-E822B46AE2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8">
              <a:extLst>
                <a:ext uri="{FF2B5EF4-FFF2-40B4-BE49-F238E27FC236}">
                  <a16:creationId xmlns:a16="http://schemas.microsoft.com/office/drawing/2014/main" id="{0570AEF5-6B4E-4F8D-BF1F-BC5C654521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9">
              <a:extLst>
                <a:ext uri="{FF2B5EF4-FFF2-40B4-BE49-F238E27FC236}">
                  <a16:creationId xmlns:a16="http://schemas.microsoft.com/office/drawing/2014/main" id="{E5C1811B-FFBE-435C-820F-DADEC25D46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197FDC73-3DBB-44D0-8EE8-41F35CABB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BB5DE8BB-A829-45DC-AA9E-1138CFB10E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" name="Titel 4">
            <a:extLst>
              <a:ext uri="{FF2B5EF4-FFF2-40B4-BE49-F238E27FC236}">
                <a16:creationId xmlns:a16="http://schemas.microsoft.com/office/drawing/2014/main" id="{2C94DD2D-9DD8-40C3-9AF6-B1B7C26C5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6660" y="609600"/>
            <a:ext cx="432884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Wat voor klachten krijg je urogenitaal?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6AE145FA-65AE-4EAD-B17F-38EDE844B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26615" y="464898"/>
            <a:ext cx="1509978" cy="1947211"/>
          </a:xfrm>
          <a:prstGeom prst="rect">
            <a:avLst/>
          </a:prstGeom>
        </p:spPr>
      </p:pic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A499D6B2-86D1-47A6-8C21-5D80DFE077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8000" y="2531738"/>
            <a:ext cx="1947211" cy="1587485"/>
          </a:xfrm>
          <a:prstGeom prst="rect">
            <a:avLst/>
          </a:prstGeom>
          <a:noFill/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D16906F-BC92-4DE2-BAF5-29DC0D8781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26660" y="2160589"/>
            <a:ext cx="4328840" cy="38807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err="1"/>
              <a:t>Verminderde</a:t>
            </a:r>
            <a:r>
              <a:rPr lang="en-US" dirty="0"/>
              <a:t> </a:t>
            </a:r>
            <a:r>
              <a:rPr lang="en-US" dirty="0" err="1"/>
              <a:t>doorbloeding</a:t>
            </a:r>
            <a:r>
              <a:rPr lang="en-US" dirty="0"/>
              <a:t> vagina </a:t>
            </a:r>
            <a:r>
              <a:rPr lang="en-US" dirty="0" err="1"/>
              <a:t>en</a:t>
            </a:r>
            <a:r>
              <a:rPr lang="en-US" dirty="0"/>
              <a:t> vulva</a:t>
            </a:r>
          </a:p>
          <a:p>
            <a:pPr lvl="1"/>
            <a:r>
              <a:rPr lang="en-US" dirty="0" err="1"/>
              <a:t>pijn</a:t>
            </a:r>
            <a:r>
              <a:rPr lang="en-US" dirty="0"/>
              <a:t> met </a:t>
            </a:r>
            <a:r>
              <a:rPr lang="en-US" dirty="0" err="1"/>
              <a:t>vrijen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vochtig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duurt</a:t>
            </a:r>
            <a:r>
              <a:rPr lang="en-US" dirty="0"/>
              <a:t> </a:t>
            </a:r>
            <a:r>
              <a:rPr lang="en-US" dirty="0" err="1"/>
              <a:t>langer</a:t>
            </a:r>
            <a:endParaRPr lang="en-US" dirty="0"/>
          </a:p>
          <a:p>
            <a:r>
              <a:rPr lang="en-US" dirty="0" err="1"/>
              <a:t>Atrofische</a:t>
            </a:r>
            <a:r>
              <a:rPr lang="en-US" dirty="0"/>
              <a:t> </a:t>
            </a:r>
            <a:r>
              <a:rPr lang="en-US" dirty="0" err="1"/>
              <a:t>vaginawand</a:t>
            </a:r>
            <a:endParaRPr lang="en-US" dirty="0"/>
          </a:p>
          <a:p>
            <a:pPr lvl="1"/>
            <a:r>
              <a:rPr lang="en-US" dirty="0" err="1"/>
              <a:t>Jeuk</a:t>
            </a:r>
            <a:r>
              <a:rPr lang="en-US" dirty="0"/>
              <a:t>, </a:t>
            </a:r>
            <a:r>
              <a:rPr lang="en-US" dirty="0" err="1"/>
              <a:t>irritatie</a:t>
            </a:r>
            <a:r>
              <a:rPr lang="en-US" dirty="0"/>
              <a:t>, </a:t>
            </a:r>
            <a:r>
              <a:rPr lang="en-US" dirty="0" err="1"/>
              <a:t>afscheiding</a:t>
            </a:r>
            <a:r>
              <a:rPr lang="en-US" dirty="0"/>
              <a:t>, </a:t>
            </a:r>
            <a:r>
              <a:rPr lang="en-US" dirty="0" err="1"/>
              <a:t>droogheid</a:t>
            </a:r>
            <a:r>
              <a:rPr lang="en-US" dirty="0"/>
              <a:t>, </a:t>
            </a:r>
            <a:r>
              <a:rPr lang="en-US" dirty="0" err="1"/>
              <a:t>sneller</a:t>
            </a:r>
            <a:r>
              <a:rPr lang="en-US" dirty="0"/>
              <a:t> </a:t>
            </a:r>
            <a:r>
              <a:rPr lang="en-US" dirty="0" err="1"/>
              <a:t>bloeden</a:t>
            </a:r>
            <a:r>
              <a:rPr lang="en-US" dirty="0"/>
              <a:t> </a:t>
            </a:r>
            <a:r>
              <a:rPr lang="en-US" dirty="0" err="1"/>
              <a:t>vaginawand</a:t>
            </a:r>
            <a:endParaRPr lang="en-US" dirty="0"/>
          </a:p>
          <a:p>
            <a:r>
              <a:rPr lang="en-US" dirty="0" err="1"/>
              <a:t>Atrofie</a:t>
            </a:r>
            <a:r>
              <a:rPr lang="en-US" dirty="0"/>
              <a:t> urogenital</a:t>
            </a:r>
          </a:p>
          <a:p>
            <a:pPr lvl="1"/>
            <a:r>
              <a:rPr lang="en-US" dirty="0" err="1"/>
              <a:t>Recidiverende</a:t>
            </a:r>
            <a:r>
              <a:rPr lang="en-US" dirty="0"/>
              <a:t> </a:t>
            </a:r>
            <a:r>
              <a:rPr lang="en-US" dirty="0" err="1"/>
              <a:t>urineweg</a:t>
            </a:r>
            <a:r>
              <a:rPr lang="en-US" dirty="0"/>
              <a:t> </a:t>
            </a:r>
            <a:r>
              <a:rPr lang="en-US" dirty="0" err="1"/>
              <a:t>infecties</a:t>
            </a:r>
            <a:endParaRPr lang="en-US" dirty="0"/>
          </a:p>
          <a:p>
            <a:pPr lvl="1"/>
            <a:r>
              <a:rPr lang="en-US" dirty="0"/>
              <a:t>Urine </a:t>
            </a:r>
            <a:r>
              <a:rPr lang="en-US" dirty="0" err="1"/>
              <a:t>incontinentie</a:t>
            </a:r>
            <a:endParaRPr lang="en-US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A0D46FB2-7EBA-46AC-8F7F-12F4C2E39C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22652" y="4239422"/>
            <a:ext cx="1517904" cy="1947211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7B684729-C982-459E-BB1A-CC63FEA105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0877" y="5574003"/>
            <a:ext cx="1713124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3524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23E0E37-3D51-41CE-A567-FDEE778DAB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0300" y="4050833"/>
            <a:ext cx="5825202" cy="10968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1800">
                <a:solidFill>
                  <a:schemeClr val="tx1"/>
                </a:solidFill>
              </a:rPr>
              <a:t>Eens? Steek je hand op</a:t>
            </a:r>
          </a:p>
          <a:p>
            <a:pPr algn="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9EF9193-43E4-4157-8F65-04F3F281F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300" y="2404534"/>
            <a:ext cx="5825202" cy="16463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3400"/>
              <a:t>Pijn bij vrijen na de overgang? Wie doet dat eigenlijk nog op die leeftijd?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E17ABA8-95D6-4065-863B-09DA82A27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8495" y="5565536"/>
            <a:ext cx="1713124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9581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2EF844A6-1121-4752-B2F6-E1A117258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Vaginale klachten</a:t>
            </a: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52392264-91C6-4E88-83F3-66A36DD87E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0145" y="1524000"/>
            <a:ext cx="8474393" cy="4663440"/>
          </a:xfrm>
        </p:spPr>
        <p:txBody>
          <a:bodyPr/>
          <a:lstStyle/>
          <a:p>
            <a:r>
              <a:rPr lang="nl-NL" dirty="0"/>
              <a:t>Wordt vaak niet spontaan gemeld, je moet er naar vragen</a:t>
            </a:r>
          </a:p>
          <a:p>
            <a:r>
              <a:rPr lang="nl-NL" dirty="0"/>
              <a:t>Vrouwen denken dat het erbij hoort</a:t>
            </a:r>
          </a:p>
          <a:p>
            <a:r>
              <a:rPr lang="nl-NL" dirty="0"/>
              <a:t>60% van de vrouwen heeft in overgang last van vaginale atrofie</a:t>
            </a:r>
          </a:p>
          <a:p>
            <a:r>
              <a:rPr lang="nl-NL" dirty="0"/>
              <a:t>Meer tijd nemen met vrijen om opgewonden te raken voor er coitus plaatsvindt en glijmiddel gebruiken</a:t>
            </a:r>
          </a:p>
          <a:p>
            <a:r>
              <a:rPr lang="nl-NL" dirty="0"/>
              <a:t>Of behandelen met medicatie</a:t>
            </a:r>
          </a:p>
          <a:p>
            <a:pPr lvl="1"/>
            <a:r>
              <a:rPr lang="nl-NL" dirty="0"/>
              <a:t>oestriol (</a:t>
            </a:r>
            <a:r>
              <a:rPr lang="nl-NL" dirty="0" err="1"/>
              <a:t>creme</a:t>
            </a:r>
            <a:r>
              <a:rPr lang="nl-NL" dirty="0"/>
              <a:t> of ovules) vaginaal</a:t>
            </a:r>
          </a:p>
          <a:p>
            <a:r>
              <a:rPr lang="nl-NL" dirty="0"/>
              <a:t>Bij alléén droogheid of bij mammacarcinoom in voorgeschiedenis: 	 </a:t>
            </a:r>
          </a:p>
          <a:p>
            <a:pPr lvl="1"/>
            <a:r>
              <a:rPr lang="nl-NL" dirty="0"/>
              <a:t>Glijmiddel of </a:t>
            </a:r>
            <a:r>
              <a:rPr lang="nl-NL" dirty="0" err="1"/>
              <a:t>Hyalofemme</a:t>
            </a:r>
            <a:r>
              <a:rPr lang="nl-NL" dirty="0"/>
              <a:t> of </a:t>
            </a:r>
            <a:r>
              <a:rPr lang="nl-NL" dirty="0" err="1"/>
              <a:t>Premeno</a:t>
            </a:r>
            <a:r>
              <a:rPr lang="nl-NL" dirty="0"/>
              <a:t> duo</a:t>
            </a:r>
          </a:p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1B67890-C4D6-4A7F-8368-A4AEDE86A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563" y="5031943"/>
            <a:ext cx="3040888" cy="1622857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4D7D3DCB-60DF-463C-8E5C-F8004D899E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0876" y="5541208"/>
            <a:ext cx="1713124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178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6225920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Afbeeldingengalerij"/>
          <p:cNvGrpSpPr/>
          <p:nvPr/>
        </p:nvGrpSpPr>
        <p:grpSpPr>
          <a:xfrm>
            <a:off x="1277192" y="1131994"/>
            <a:ext cx="4387751" cy="4590386"/>
            <a:chOff x="-1309915" y="-480853"/>
            <a:chExt cx="7351951" cy="7691478"/>
          </a:xfrm>
        </p:grpSpPr>
        <p:pic>
          <p:nvPicPr>
            <p:cNvPr id="5" name="Schermafbeelding 2018-06-13 om 22.40.31.png" descr="Schermafbeelding 2018-06-13 om 22.40.31.png"/>
            <p:cNvPicPr>
              <a:picLocks noChangeAspect="1"/>
            </p:cNvPicPr>
            <p:nvPr/>
          </p:nvPicPr>
          <p:blipFill>
            <a:blip r:embed="rId2"/>
            <a:srcRect l="13327" t="19467" r="44928" b="10657"/>
            <a:stretch>
              <a:fillRect/>
            </a:stretch>
          </p:blipFill>
          <p:spPr>
            <a:xfrm>
              <a:off x="-1309915" y="-480853"/>
              <a:ext cx="7351951" cy="76914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" name="Typ om een bijschrift in te voeren."/>
            <p:cNvSpPr/>
            <p:nvPr/>
          </p:nvSpPr>
          <p:spPr>
            <a:xfrm>
              <a:off x="0" y="4709765"/>
              <a:ext cx="4429026" cy="444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2" name="Afbeelding 1">
            <a:extLst>
              <a:ext uri="{FF2B5EF4-FFF2-40B4-BE49-F238E27FC236}">
                <a16:creationId xmlns:a16="http://schemas.microsoft.com/office/drawing/2014/main" id="{4B296F3B-7AD4-4DDE-A1CD-67163CA742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0355" y="5599403"/>
            <a:ext cx="1713124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7400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33484" y="0"/>
            <a:ext cx="9144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468234" y="3681413"/>
            <a:ext cx="357266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61926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8400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068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694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4568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8223" y="-8467"/>
            <a:ext cx="4495777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D23696CE-DE77-4C47-AA3B-6B6FF2C21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6292" y="609600"/>
            <a:ext cx="3384742" cy="2227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>
                <a:solidFill>
                  <a:srgbClr val="FFFFFF"/>
                </a:solidFill>
              </a:rPr>
              <a:t>Bij recidiverende urineweginfectie post menopauzaal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48101BF-213E-4312-A9B8-C95D16DF94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16" r="42852" b="-1"/>
          <a:stretch/>
        </p:blipFill>
        <p:spPr>
          <a:xfrm>
            <a:off x="567938" y="1629442"/>
            <a:ext cx="2892580" cy="3688014"/>
          </a:xfrm>
          <a:prstGeom prst="rect">
            <a:avLst/>
          </a:prstGeom>
          <a:noFill/>
        </p:spPr>
      </p:pic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391AFFF-CF9C-44F6-AE54-881B594B57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86293" y="2837329"/>
            <a:ext cx="3384741" cy="33179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Denk aan urogenitale atrofie als verklaring!</a:t>
            </a:r>
          </a:p>
          <a:p>
            <a:r>
              <a:rPr lang="en-US">
                <a:solidFill>
                  <a:srgbClr val="FFFFFF"/>
                </a:solidFill>
              </a:rPr>
              <a:t>Behandelen van de atrofie voorkomt vaak nieuwe uwi’s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0547939-DBE7-474F-9A0D-C40D17520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8495" y="5496216"/>
            <a:ext cx="1713124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2915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65032" y="0"/>
            <a:ext cx="9144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599781" y="3681413"/>
            <a:ext cx="3572669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93473" y="-8467"/>
            <a:ext cx="2255512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09947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6616" y="3048000"/>
            <a:ext cx="2444750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08241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6115" y="3589867"/>
            <a:ext cx="1362870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8000" y="609600"/>
            <a:ext cx="2882531" cy="5175624"/>
          </a:xfrm>
        </p:spPr>
        <p:txBody>
          <a:bodyPr anchor="ctr">
            <a:normAutofit/>
          </a:bodyPr>
          <a:lstStyle/>
          <a:p>
            <a:r>
              <a:rPr lang="nl-NL">
                <a:solidFill>
                  <a:schemeClr val="tx1">
                    <a:lumMod val="85000"/>
                    <a:lumOff val="15000"/>
                  </a:schemeClr>
                </a:solidFill>
              </a:rPr>
              <a:t>Leerpunten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1615" y="-8467"/>
            <a:ext cx="5332385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87063" y="609601"/>
            <a:ext cx="4133472" cy="5175624"/>
          </a:xfrm>
        </p:spPr>
        <p:txBody>
          <a:bodyPr anchor="ctr">
            <a:normAutofit/>
          </a:bodyPr>
          <a:lstStyle/>
          <a:p>
            <a:endParaRPr lang="nl-NL">
              <a:solidFill>
                <a:srgbClr val="FFFFFF"/>
              </a:solidFill>
            </a:endParaRPr>
          </a:p>
          <a:p>
            <a:r>
              <a:rPr lang="nl-NL">
                <a:solidFill>
                  <a:srgbClr val="FFFFFF"/>
                </a:solidFill>
              </a:rPr>
              <a:t>De overgang kan lastige klachten geven waarvoor aandacht moet zijn</a:t>
            </a:r>
          </a:p>
          <a:p>
            <a:r>
              <a:rPr lang="nl-NL">
                <a:solidFill>
                  <a:srgbClr val="FFFFFF"/>
                </a:solidFill>
              </a:rPr>
              <a:t>Bloedprikken op overgang is meestal niet zinvol</a:t>
            </a:r>
          </a:p>
          <a:p>
            <a:r>
              <a:rPr lang="nl-NL">
                <a:solidFill>
                  <a:srgbClr val="FFFFFF"/>
                </a:solidFill>
              </a:rPr>
              <a:t>Medicatie tegen overgangsklachten kan erg goed helpen, over schadelijkheid is discussie </a:t>
            </a:r>
          </a:p>
          <a:p>
            <a:r>
              <a:rPr lang="nl-NL">
                <a:solidFill>
                  <a:srgbClr val="FFFFFF"/>
                </a:solidFill>
              </a:rPr>
              <a:t>De anticonceptie pil is niet bedoeld als pil tegen opvliegers</a:t>
            </a:r>
          </a:p>
          <a:p>
            <a:r>
              <a:rPr lang="nl-NL">
                <a:solidFill>
                  <a:srgbClr val="FFFFFF"/>
                </a:solidFill>
              </a:rPr>
              <a:t>Denk ook aan urogenitale atrofie</a:t>
            </a:r>
          </a:p>
          <a:p>
            <a:pPr marL="82296" indent="0">
              <a:buNone/>
            </a:pPr>
            <a:endParaRPr lang="nl-NL">
              <a:solidFill>
                <a:srgbClr val="FFFFFF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D2715AB-5832-4535-9E6C-642CD6F29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67" y="5565536"/>
            <a:ext cx="1713124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4086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65032" y="0"/>
            <a:ext cx="9144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599781" y="3681413"/>
            <a:ext cx="3572669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93473" y="-8467"/>
            <a:ext cx="2255512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09947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6616" y="3048000"/>
            <a:ext cx="2444750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08241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6115" y="3589867"/>
            <a:ext cx="1362870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8000" y="609600"/>
            <a:ext cx="2882531" cy="5175624"/>
          </a:xfrm>
        </p:spPr>
        <p:txBody>
          <a:bodyPr anchor="ctr">
            <a:normAutofit/>
          </a:bodyPr>
          <a:lstStyle/>
          <a:p>
            <a:r>
              <a:rPr lang="nl-NL">
                <a:solidFill>
                  <a:schemeClr val="tx1">
                    <a:lumMod val="85000"/>
                    <a:lumOff val="15000"/>
                  </a:schemeClr>
                </a:solidFill>
              </a:rPr>
              <a:t>Conclusie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1615" y="-8467"/>
            <a:ext cx="5332385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87063" y="609601"/>
            <a:ext cx="4133472" cy="517562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nl-NL" dirty="0">
                <a:solidFill>
                  <a:srgbClr val="FFFFFF"/>
                </a:solidFill>
              </a:rPr>
              <a:t>De overgang is een levensfase, waarbij er (veel) klachten en vragen kunnen zijn. Hiervoor hoef de patiënte niet direct naar de overgangsconsulent, je huisarts en jij kunnen al veel vragen beantwoorden</a:t>
            </a:r>
          </a:p>
          <a:p>
            <a:pPr marL="82296" indent="0">
              <a:lnSpc>
                <a:spcPct val="90000"/>
              </a:lnSpc>
              <a:buNone/>
            </a:pPr>
            <a:endParaRPr lang="nl-NL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nl-NL" dirty="0">
                <a:solidFill>
                  <a:srgbClr val="FFFFFF"/>
                </a:solidFill>
              </a:rPr>
              <a:t>Het beste wat je als doktersassistent kunt doen:</a:t>
            </a:r>
          </a:p>
          <a:p>
            <a:pPr lvl="1">
              <a:lnSpc>
                <a:spcPct val="90000"/>
              </a:lnSpc>
            </a:pPr>
            <a:r>
              <a:rPr lang="nl-NL" dirty="0">
                <a:solidFill>
                  <a:srgbClr val="FFFFFF"/>
                </a:solidFill>
              </a:rPr>
              <a:t>Een luisterend oor bieden + tips, ook Thuisarts.nl</a:t>
            </a:r>
          </a:p>
          <a:p>
            <a:pPr lvl="1">
              <a:lnSpc>
                <a:spcPct val="90000"/>
              </a:lnSpc>
            </a:pPr>
            <a:r>
              <a:rPr lang="nl-NL" dirty="0">
                <a:solidFill>
                  <a:srgbClr val="FFFFFF"/>
                </a:solidFill>
              </a:rPr>
              <a:t>Laagdrempelig een spreekuur afspraak plannen</a:t>
            </a:r>
          </a:p>
          <a:p>
            <a:pPr lvl="1">
              <a:lnSpc>
                <a:spcPct val="90000"/>
              </a:lnSpc>
            </a:pPr>
            <a:r>
              <a:rPr lang="nl-NL" dirty="0">
                <a:solidFill>
                  <a:srgbClr val="FFFFFF"/>
                </a:solidFill>
              </a:rPr>
              <a:t>Kijken en actief vragen tijdens uitstrijkjes maken</a:t>
            </a:r>
          </a:p>
          <a:p>
            <a:pPr lvl="1">
              <a:lnSpc>
                <a:spcPct val="90000"/>
              </a:lnSpc>
            </a:pPr>
            <a:r>
              <a:rPr lang="nl-NL" dirty="0">
                <a:solidFill>
                  <a:srgbClr val="FFFFFF"/>
                </a:solidFill>
              </a:rPr>
              <a:t>De huisarts met wie je samenwerkt op nascholing sturen??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805DD73-4D08-474F-96CC-342E0C1B2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0876" y="5574003"/>
            <a:ext cx="1713124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8384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920209C-E85B-4D6F-A56F-724F5ADA8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125522E-1DFD-4F78-912B-B922A2D39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DA72C10-FE9D-49B3-80CB-A7EE8BCB3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6E7DF470-1055-45E4-AB9D-11E42EC53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6AA35CFF-3837-4B7F-B875-718AC2E14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62F41804-A347-47E3-8BD8-BD00CF2F64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76894B81-EE9C-4546-BCFA-DD9ED2C0A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3AF181D1-71AC-43D8-A6E1-D4C488D5DC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4132D661-917C-4D2D-8E37-8590B55D9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7969643D-8B71-434D-A235-68CB241F9D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DF15C24A-4BCF-47C0-B2FA-76A0EF3384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8000" y="609600"/>
            <a:ext cx="6447501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Vragen?</a:t>
            </a:r>
          </a:p>
        </p:txBody>
      </p:sp>
      <p:grpSp>
        <p:nvGrpSpPr>
          <p:cNvPr id="4" name="Afbeeldingengalerij"/>
          <p:cNvGrpSpPr/>
          <p:nvPr/>
        </p:nvGrpSpPr>
        <p:grpSpPr>
          <a:xfrm>
            <a:off x="2003081" y="1930400"/>
            <a:ext cx="3658390" cy="3881437"/>
            <a:chOff x="0" y="1855608"/>
            <a:chExt cx="5299155" cy="5622237"/>
          </a:xfrm>
        </p:grpSpPr>
        <p:pic>
          <p:nvPicPr>
            <p:cNvPr id="5" name="Schermafbeelding 2018-06-14 om 17.43.33.png" descr="Schermafbeelding 2018-06-14 om 17.43.33.png"/>
            <p:cNvPicPr>
              <a:picLocks noChangeAspect="1"/>
            </p:cNvPicPr>
            <p:nvPr/>
          </p:nvPicPr>
          <p:blipFill>
            <a:blip r:embed="rId2"/>
            <a:srcRect l="21556" t="34139" r="60169" b="25618"/>
            <a:stretch>
              <a:fillRect/>
            </a:stretch>
          </p:blipFill>
          <p:spPr>
            <a:xfrm>
              <a:off x="1214178" y="1855608"/>
              <a:ext cx="4084977" cy="56222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" name="Typ om een bijschrift in te voeren."/>
            <p:cNvSpPr/>
            <p:nvPr/>
          </p:nvSpPr>
          <p:spPr>
            <a:xfrm>
              <a:off x="0" y="6205887"/>
              <a:ext cx="4453678" cy="444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3" name="Afbeelding 2">
            <a:extLst>
              <a:ext uri="{FF2B5EF4-FFF2-40B4-BE49-F238E27FC236}">
                <a16:creationId xmlns:a16="http://schemas.microsoft.com/office/drawing/2014/main" id="{D7C6F1CF-A96C-4997-8663-A65FC9C75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0877" y="5565536"/>
            <a:ext cx="1713124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725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" name="Tijdelijke aanduiding voor tekst 6"/>
          <p:cNvSpPr>
            <a:spLocks noGrp="1"/>
          </p:cNvSpPr>
          <p:nvPr>
            <p:ph type="body" idx="1"/>
          </p:nvPr>
        </p:nvSpPr>
        <p:spPr>
          <a:xfrm>
            <a:off x="1130300" y="4050833"/>
            <a:ext cx="5825202" cy="10968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1800">
                <a:solidFill>
                  <a:schemeClr val="tx1"/>
                </a:solidFill>
              </a:rPr>
              <a:t>Eens? Steek je hand op</a:t>
            </a:r>
          </a:p>
          <a:p>
            <a:pPr algn="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1130300" y="2404534"/>
            <a:ext cx="5825202" cy="16463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3400"/>
              <a:t>Een droge vagina is een typische overgangs-</a:t>
            </a:r>
            <a:br>
              <a:rPr lang="en-US" sz="3400"/>
            </a:br>
            <a:r>
              <a:rPr lang="en-US" sz="3400"/>
              <a:t>klacht?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800EB2A0-E019-48E5-A68E-963B218BE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8495" y="5574003"/>
            <a:ext cx="1713124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9205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>
          <a:xfrm>
            <a:off x="1130300" y="4050833"/>
            <a:ext cx="5825202" cy="10968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1800">
                <a:solidFill>
                  <a:schemeClr val="tx1"/>
                </a:solidFill>
              </a:rPr>
              <a:t>Eens? Steek je hand op</a:t>
            </a:r>
          </a:p>
          <a:p>
            <a:pPr algn="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130300" y="2404534"/>
            <a:ext cx="5825202" cy="16463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3400"/>
              <a:t>Typische leeftijd om in de overgang te komen is 40 jaar?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5263E43-98A6-4644-A9E7-E6C8C8128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8495" y="5580161"/>
            <a:ext cx="1713124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4381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969F4E1-4DE9-4AD4-830A-61C728497C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0300" y="4050833"/>
            <a:ext cx="5825202" cy="10968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1800">
                <a:solidFill>
                  <a:schemeClr val="tx1"/>
                </a:solidFill>
              </a:rPr>
              <a:t>Eens? Steek je hand op</a:t>
            </a:r>
          </a:p>
          <a:p>
            <a:pPr algn="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262E63-647E-48AD-96E7-91B1DE6EC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300" y="2404534"/>
            <a:ext cx="5825202" cy="16463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3400"/>
              <a:t>Zolang de cyclus regelmatig is kun je geen overgangsklachten krijgen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7481589-6A63-4D84-A052-9DEC7B756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877" y="5565536"/>
            <a:ext cx="1713124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855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9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52550" y="609600"/>
            <a:ext cx="280295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Typische klachten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907172" y="2160589"/>
            <a:ext cx="304832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en-US"/>
          </a:p>
          <a:p>
            <a:r>
              <a:rPr lang="en-US"/>
              <a:t>Opvliegers en Nachtzweten</a:t>
            </a:r>
          </a:p>
          <a:p>
            <a:r>
              <a:rPr lang="en-US"/>
              <a:t>Onregelmatige menstruatie</a:t>
            </a:r>
          </a:p>
          <a:p>
            <a:r>
              <a:rPr lang="en-US"/>
              <a:t>Onder droog: vaginale droogte</a:t>
            </a:r>
          </a:p>
          <a:p>
            <a:endParaRPr lang="en-US"/>
          </a:p>
          <a:p>
            <a:pPr marL="82296" indent="0"/>
            <a:r>
              <a:rPr lang="en-US"/>
              <a:t>O,O,O die overgang!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0C4636E-8F14-467B-B65E-77AF4DA5B2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85" r="29432" b="-2"/>
          <a:stretch/>
        </p:blipFill>
        <p:spPr>
          <a:xfrm>
            <a:off x="20" y="-1"/>
            <a:ext cx="404620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</p:spPr>
      </p:pic>
      <p:sp>
        <p:nvSpPr>
          <p:cNvPr id="25" name="Isosceles Triangle 21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AB31CE6-3063-4439-8D8A-457C0B024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8495" y="5565536"/>
            <a:ext cx="1713124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072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Typische overgangsleeftijd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Tussen 45-55 jaar</a:t>
            </a:r>
          </a:p>
          <a:p>
            <a:endParaRPr lang="nl-NL" dirty="0"/>
          </a:p>
          <a:p>
            <a:pPr lvl="1"/>
            <a:r>
              <a:rPr lang="nl-NL" dirty="0"/>
              <a:t>Vasomotore klachten (opvliegers) kunnen vanaf 40 jaar al komen</a:t>
            </a:r>
          </a:p>
          <a:p>
            <a:pPr lvl="1"/>
            <a:r>
              <a:rPr lang="nl-NL" dirty="0"/>
              <a:t>Menstruatie stoornissen meestal 5 jaar voor ‘het einde’ (stoppen </a:t>
            </a:r>
            <a:r>
              <a:rPr lang="nl-NL" dirty="0" err="1"/>
              <a:t>vd</a:t>
            </a:r>
            <a:r>
              <a:rPr lang="nl-NL" dirty="0"/>
              <a:t> menstruatie)</a:t>
            </a:r>
          </a:p>
          <a:p>
            <a:pPr lvl="1"/>
            <a:r>
              <a:rPr lang="nl-NL" dirty="0"/>
              <a:t>1 op 100 vrouwen vóór 40</a:t>
            </a:r>
            <a:r>
              <a:rPr lang="nl-NL" baseline="30000" dirty="0"/>
              <a:t>e</a:t>
            </a:r>
            <a:r>
              <a:rPr lang="nl-NL" dirty="0"/>
              <a:t> in de overgang</a:t>
            </a:r>
          </a:p>
          <a:p>
            <a:pPr lvl="1"/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05B8658-3391-412E-8B05-9D86B313D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876" y="5558609"/>
            <a:ext cx="1713124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45183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1640</Words>
  <Application>Microsoft Office PowerPoint</Application>
  <PresentationFormat>Diavoorstelling (4:3)</PresentationFormat>
  <Paragraphs>245</Paragraphs>
  <Slides>43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43</vt:i4>
      </vt:variant>
    </vt:vector>
  </HeadingPairs>
  <TitlesOfParts>
    <vt:vector size="51" baseType="lpstr">
      <vt:lpstr>Arial</vt:lpstr>
      <vt:lpstr>Calibri</vt:lpstr>
      <vt:lpstr>Times</vt:lpstr>
      <vt:lpstr>Trebuchet MS</vt:lpstr>
      <vt:lpstr>Verdana</vt:lpstr>
      <vt:lpstr>Wingdings</vt:lpstr>
      <vt:lpstr>Wingdings 3</vt:lpstr>
      <vt:lpstr>Facet</vt:lpstr>
      <vt:lpstr>O,O,O die Overgang</vt:lpstr>
      <vt:lpstr>Openbaring: </vt:lpstr>
      <vt:lpstr>Begrippen</vt:lpstr>
      <vt:lpstr>PowerPoint-presentatie</vt:lpstr>
      <vt:lpstr>Een droge vagina is een typische overgangs- klacht?</vt:lpstr>
      <vt:lpstr>Typische leeftijd om in de overgang te komen is 40 jaar?</vt:lpstr>
      <vt:lpstr>Zolang de cyclus regelmatig is kun je geen overgangsklachten krijgen</vt:lpstr>
      <vt:lpstr>Typische klachten</vt:lpstr>
      <vt:lpstr>Typische overgangsleeftijd</vt:lpstr>
      <vt:lpstr>Wanneer beginnen de klachten typisch</vt:lpstr>
      <vt:lpstr>Wat feitjes….</vt:lpstr>
      <vt:lpstr>Van de overgang word je depressief</vt:lpstr>
      <vt:lpstr>34% van het ziekteverzuim bij vrouwen houdt verband met de overgang</vt:lpstr>
      <vt:lpstr>Vele atypische overgangsklachten</vt:lpstr>
      <vt:lpstr>PowerPoint-presentatie</vt:lpstr>
      <vt:lpstr>Bloedonderzoek om te bepalen of je in de overgang bent is zinvol?</vt:lpstr>
      <vt:lpstr>Bloedonderzoek</vt:lpstr>
      <vt:lpstr>PowerPoint-presentatie</vt:lpstr>
      <vt:lpstr>Van medicatie tegen overgangs-klachten krijg je borstkanker?</vt:lpstr>
      <vt:lpstr>PowerPoint-presentatie</vt:lpstr>
      <vt:lpstr>Als je medicatie tegen de overgangs-klachten slikt, stel je de overgang uit?</vt:lpstr>
      <vt:lpstr>Medicijnen tegen overgangsklachten</vt:lpstr>
      <vt:lpstr>Medicijnen tegen overgangsklachten</vt:lpstr>
      <vt:lpstr>Hormonale substitutie therapie</vt:lpstr>
      <vt:lpstr>Hormonale substitutie therapie</vt:lpstr>
      <vt:lpstr>Wat  houdt hormonale substitutie therapie in</vt:lpstr>
      <vt:lpstr>Helpt de mirena spiraal tegen opvliegers?</vt:lpstr>
      <vt:lpstr>Mirena® IUD (LNG-IUD)</vt:lpstr>
      <vt:lpstr>Er zijn ook medicijnen tegen overgangsklachten waar géén hormonen inzitten</vt:lpstr>
      <vt:lpstr>PowerPoint-presentatie</vt:lpstr>
      <vt:lpstr>Bij opvliegers en geen wens/mogelijkheid voor hormonen</vt:lpstr>
      <vt:lpstr>Je kan ook de pil langer doorslikken om opvliegers en andere overgangsklachten te voorkomen</vt:lpstr>
      <vt:lpstr>Anticonceptiepil (AC pil) t.o.v. HST</vt:lpstr>
      <vt:lpstr>Als je anticonceptie gebruikt weet je niet goed wanneer je in de overgang bent</vt:lpstr>
      <vt:lpstr>Hoe merk je als je in de overgang komt bij anticonceptie gebruik</vt:lpstr>
      <vt:lpstr>Als ik bij uitstrijkjes maken een droge of atrofische vagina zie dan bespreek ik dat met patiente</vt:lpstr>
      <vt:lpstr>Wat voor klachten krijg je urogenitaal?</vt:lpstr>
      <vt:lpstr>Pijn bij vrijen na de overgang? Wie doet dat eigenlijk nog op die leeftijd?</vt:lpstr>
      <vt:lpstr>Vaginale klachten</vt:lpstr>
      <vt:lpstr>Bij recidiverende urineweginfectie post menopauzaal</vt:lpstr>
      <vt:lpstr>Leerpunten</vt:lpstr>
      <vt:lpstr>Conclusie</vt:lpstr>
      <vt:lpstr>Vragen?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O,O,O die Overgang</dc:title>
  <dc:creator>suzykoos@xs4all.nl</dc:creator>
  <cp:lastModifiedBy>suzykoos@xs4all.nl</cp:lastModifiedBy>
  <cp:revision>1</cp:revision>
  <dcterms:created xsi:type="dcterms:W3CDTF">2020-02-09T20:24:44Z</dcterms:created>
  <dcterms:modified xsi:type="dcterms:W3CDTF">2020-02-09T20:25:47Z</dcterms:modified>
</cp:coreProperties>
</file>