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7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0" r:id="rId24"/>
    <p:sldId id="278"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87"/>
    <a:srgbClr val="0791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showGuides="1">
      <p:cViewPr varScale="1">
        <p:scale>
          <a:sx n="82" d="100"/>
          <a:sy n="82" d="100"/>
        </p:scale>
        <p:origin x="672"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CD838-1E4C-423A-9F7E-A76E4D7915C2}" type="datetimeFigureOut">
              <a:rPr lang="nl-NL" smtClean="0"/>
              <a:t>17-5-2019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43837-4EB4-46BB-B3FF-F0BD2C98864B}" type="slidenum">
              <a:rPr lang="nl-NL" smtClean="0"/>
              <a:t>‹nr.›</a:t>
            </a:fld>
            <a:endParaRPr lang="nl-NL"/>
          </a:p>
        </p:txBody>
      </p:sp>
    </p:spTree>
    <p:extLst>
      <p:ext uri="{BB962C8B-B14F-4D97-AF65-F5344CB8AC3E}">
        <p14:creationId xmlns:p14="http://schemas.microsoft.com/office/powerpoint/2010/main" val="389237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Ervaringen</a:t>
            </a:r>
          </a:p>
          <a:p>
            <a:pPr marL="0" indent="0">
              <a:buFontTx/>
              <a:buNone/>
            </a:pPr>
            <a:endParaRPr lang="nl-NL" dirty="0"/>
          </a:p>
        </p:txBody>
      </p:sp>
      <p:sp>
        <p:nvSpPr>
          <p:cNvPr id="4" name="Tijdelijke aanduiding voor dianummer 3"/>
          <p:cNvSpPr>
            <a:spLocks noGrp="1"/>
          </p:cNvSpPr>
          <p:nvPr>
            <p:ph type="sldNum" sz="quarter" idx="10"/>
          </p:nvPr>
        </p:nvSpPr>
        <p:spPr/>
        <p:txBody>
          <a:bodyPr/>
          <a:lstStyle/>
          <a:p>
            <a:fld id="{4CF43837-4EB4-46BB-B3FF-F0BD2C98864B}" type="slidenum">
              <a:rPr lang="nl-NL" smtClean="0"/>
              <a:t>3</a:t>
            </a:fld>
            <a:endParaRPr lang="nl-NL"/>
          </a:p>
        </p:txBody>
      </p:sp>
    </p:spTree>
    <p:extLst>
      <p:ext uri="{BB962C8B-B14F-4D97-AF65-F5344CB8AC3E}">
        <p14:creationId xmlns:p14="http://schemas.microsoft.com/office/powerpoint/2010/main" val="107455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Bijvoorbeeld welke</a:t>
            </a:r>
            <a:r>
              <a:rPr lang="nl-NL" baseline="0" dirty="0"/>
              <a:t> modules zet je in?</a:t>
            </a:r>
            <a:endParaRPr lang="nl-NL" dirty="0"/>
          </a:p>
        </p:txBody>
      </p:sp>
      <p:sp>
        <p:nvSpPr>
          <p:cNvPr id="4" name="Tijdelijke aanduiding voor dianummer 3"/>
          <p:cNvSpPr>
            <a:spLocks noGrp="1"/>
          </p:cNvSpPr>
          <p:nvPr>
            <p:ph type="sldNum" sz="quarter" idx="10"/>
          </p:nvPr>
        </p:nvSpPr>
        <p:spPr/>
        <p:txBody>
          <a:bodyPr/>
          <a:lstStyle/>
          <a:p>
            <a:fld id="{4CF43837-4EB4-46BB-B3FF-F0BD2C98864B}" type="slidenum">
              <a:rPr lang="nl-NL" smtClean="0"/>
              <a:t>4</a:t>
            </a:fld>
            <a:endParaRPr lang="nl-NL"/>
          </a:p>
        </p:txBody>
      </p:sp>
    </p:spTree>
    <p:extLst>
      <p:ext uri="{BB962C8B-B14F-4D97-AF65-F5344CB8AC3E}">
        <p14:creationId xmlns:p14="http://schemas.microsoft.com/office/powerpoint/2010/main" val="2425230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Vragen</a:t>
            </a:r>
            <a:r>
              <a:rPr lang="nl-NL" baseline="0" dirty="0"/>
              <a:t> beantwoorden uit de feedback opdracht en bespreken</a:t>
            </a:r>
            <a:endParaRPr lang="nl-NL" dirty="0"/>
          </a:p>
        </p:txBody>
      </p:sp>
      <p:sp>
        <p:nvSpPr>
          <p:cNvPr id="4" name="Tijdelijke aanduiding voor dianummer 3"/>
          <p:cNvSpPr>
            <a:spLocks noGrp="1"/>
          </p:cNvSpPr>
          <p:nvPr>
            <p:ph type="sldNum" sz="quarter" idx="10"/>
          </p:nvPr>
        </p:nvSpPr>
        <p:spPr/>
        <p:txBody>
          <a:bodyPr/>
          <a:lstStyle/>
          <a:p>
            <a:fld id="{4CF43837-4EB4-46BB-B3FF-F0BD2C98864B}" type="slidenum">
              <a:rPr lang="nl-NL" smtClean="0"/>
              <a:t>11</a:t>
            </a:fld>
            <a:endParaRPr lang="nl-NL"/>
          </a:p>
        </p:txBody>
      </p:sp>
    </p:spTree>
    <p:extLst>
      <p:ext uri="{BB962C8B-B14F-4D97-AF65-F5344CB8AC3E}">
        <p14:creationId xmlns:p14="http://schemas.microsoft.com/office/powerpoint/2010/main" val="204133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Hoe vul je </a:t>
            </a:r>
            <a:r>
              <a:rPr lang="nl-NL" dirty="0" err="1"/>
              <a:t>e-health</a:t>
            </a:r>
            <a:r>
              <a:rPr lang="nl-NL" dirty="0"/>
              <a:t> in jouw dag in?</a:t>
            </a:r>
          </a:p>
          <a:p>
            <a:endParaRPr lang="nl-NL" dirty="0"/>
          </a:p>
        </p:txBody>
      </p:sp>
      <p:sp>
        <p:nvSpPr>
          <p:cNvPr id="4" name="Tijdelijke aanduiding voor dianummer 3"/>
          <p:cNvSpPr>
            <a:spLocks noGrp="1"/>
          </p:cNvSpPr>
          <p:nvPr>
            <p:ph type="sldNum" sz="quarter" idx="10"/>
          </p:nvPr>
        </p:nvSpPr>
        <p:spPr/>
        <p:txBody>
          <a:bodyPr/>
          <a:lstStyle/>
          <a:p>
            <a:fld id="{4CF43837-4EB4-46BB-B3FF-F0BD2C98864B}" type="slidenum">
              <a:rPr lang="nl-NL" smtClean="0"/>
              <a:t>18</a:t>
            </a:fld>
            <a:endParaRPr lang="nl-NL"/>
          </a:p>
        </p:txBody>
      </p:sp>
    </p:spTree>
    <p:extLst>
      <p:ext uri="{BB962C8B-B14F-4D97-AF65-F5344CB8AC3E}">
        <p14:creationId xmlns:p14="http://schemas.microsoft.com/office/powerpoint/2010/main" val="960745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Bijvoorbeeld welke</a:t>
            </a:r>
            <a:r>
              <a:rPr lang="nl-NL" baseline="0" dirty="0"/>
              <a:t> modules zet je in?</a:t>
            </a:r>
            <a:endParaRPr lang="nl-NL" dirty="0"/>
          </a:p>
        </p:txBody>
      </p:sp>
      <p:sp>
        <p:nvSpPr>
          <p:cNvPr id="4" name="Tijdelijke aanduiding voor dianummer 3"/>
          <p:cNvSpPr>
            <a:spLocks noGrp="1"/>
          </p:cNvSpPr>
          <p:nvPr>
            <p:ph type="sldNum" sz="quarter" idx="10"/>
          </p:nvPr>
        </p:nvSpPr>
        <p:spPr/>
        <p:txBody>
          <a:bodyPr/>
          <a:lstStyle/>
          <a:p>
            <a:fld id="{4CF43837-4EB4-46BB-B3FF-F0BD2C98864B}" type="slidenum">
              <a:rPr lang="nl-NL" smtClean="0"/>
              <a:t>23</a:t>
            </a:fld>
            <a:endParaRPr lang="nl-NL"/>
          </a:p>
        </p:txBody>
      </p:sp>
    </p:spTree>
    <p:extLst>
      <p:ext uri="{BB962C8B-B14F-4D97-AF65-F5344CB8AC3E}">
        <p14:creationId xmlns:p14="http://schemas.microsoft.com/office/powerpoint/2010/main" val="80415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43837-4EB4-46BB-B3FF-F0BD2C98864B}" type="slidenum">
              <a:rPr lang="nl-NL" smtClean="0"/>
              <a:t>24</a:t>
            </a:fld>
            <a:endParaRPr lang="nl-NL"/>
          </a:p>
        </p:txBody>
      </p:sp>
    </p:spTree>
    <p:extLst>
      <p:ext uri="{BB962C8B-B14F-4D97-AF65-F5344CB8AC3E}">
        <p14:creationId xmlns:p14="http://schemas.microsoft.com/office/powerpoint/2010/main" val="4019030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2ADB674E-7FD1-4655-A9C1-E37C1BD03044}" type="datetimeFigureOut">
              <a:rPr lang="nl-NL" smtClean="0"/>
              <a:t>17-5-2019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418766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ADB674E-7FD1-4655-A9C1-E37C1BD03044}" type="datetimeFigureOut">
              <a:rPr lang="nl-NL" smtClean="0"/>
              <a:t>17-5-2019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268764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ADB674E-7FD1-4655-A9C1-E37C1BD03044}" type="datetimeFigureOut">
              <a:rPr lang="nl-NL" smtClean="0"/>
              <a:t>17-5-2019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108103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ADB674E-7FD1-4655-A9C1-E37C1BD03044}" type="datetimeFigureOut">
              <a:rPr lang="nl-NL" smtClean="0"/>
              <a:t>17-5-2019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298421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2ADB674E-7FD1-4655-A9C1-E37C1BD03044}" type="datetimeFigureOut">
              <a:rPr lang="nl-NL" smtClean="0"/>
              <a:t>17-5-2019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53326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2ADB674E-7FD1-4655-A9C1-E37C1BD03044}" type="datetimeFigureOut">
              <a:rPr lang="nl-NL" smtClean="0"/>
              <a:t>17-5-2019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374684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2ADB674E-7FD1-4655-A9C1-E37C1BD03044}" type="datetimeFigureOut">
              <a:rPr lang="nl-NL" smtClean="0"/>
              <a:t>17-5-2019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38280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2ADB674E-7FD1-4655-A9C1-E37C1BD03044}" type="datetimeFigureOut">
              <a:rPr lang="nl-NL" smtClean="0"/>
              <a:t>17-5-2019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3284429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ADB674E-7FD1-4655-A9C1-E37C1BD03044}" type="datetimeFigureOut">
              <a:rPr lang="nl-NL" smtClean="0"/>
              <a:t>17-5-2019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270720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2ADB674E-7FD1-4655-A9C1-E37C1BD03044}" type="datetimeFigureOut">
              <a:rPr lang="nl-NL" smtClean="0"/>
              <a:t>17-5-2019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131063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2ADB674E-7FD1-4655-A9C1-E37C1BD03044}" type="datetimeFigureOut">
              <a:rPr lang="nl-NL" smtClean="0"/>
              <a:t>17-5-2019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2D37807-EA01-4AA6-B221-7A6616C5E8E2}" type="slidenum">
              <a:rPr lang="nl-NL" smtClean="0"/>
              <a:t>‹nr.›</a:t>
            </a:fld>
            <a:endParaRPr lang="nl-NL"/>
          </a:p>
        </p:txBody>
      </p:sp>
    </p:spTree>
    <p:extLst>
      <p:ext uri="{BB962C8B-B14F-4D97-AF65-F5344CB8AC3E}">
        <p14:creationId xmlns:p14="http://schemas.microsoft.com/office/powerpoint/2010/main" val="18622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DB674E-7FD1-4655-A9C1-E37C1BD03044}" type="datetimeFigureOut">
              <a:rPr lang="nl-NL" smtClean="0"/>
              <a:t>17-5-2019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37807-EA01-4AA6-B221-7A6616C5E8E2}" type="slidenum">
              <a:rPr lang="nl-NL" smtClean="0"/>
              <a:t>‹nr.›</a:t>
            </a:fld>
            <a:endParaRPr lang="nl-NL"/>
          </a:p>
        </p:txBody>
      </p:sp>
    </p:spTree>
    <p:extLst>
      <p:ext uri="{BB962C8B-B14F-4D97-AF65-F5344CB8AC3E}">
        <p14:creationId xmlns:p14="http://schemas.microsoft.com/office/powerpoint/2010/main" val="3562758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manula.com/manuals/minddistrict"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praktijksteun.training.minddistrict.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t="4242" b="18369"/>
          <a:stretch/>
        </p:blipFill>
        <p:spPr>
          <a:xfrm>
            <a:off x="1910" y="0"/>
            <a:ext cx="12188179" cy="5307288"/>
          </a:xfrm>
          <a:prstGeom prst="rect">
            <a:avLst/>
          </a:prstGeom>
        </p:spPr>
      </p:pic>
      <p:sp>
        <p:nvSpPr>
          <p:cNvPr id="8" name="Rechthoek 7"/>
          <p:cNvSpPr/>
          <p:nvPr/>
        </p:nvSpPr>
        <p:spPr>
          <a:xfrm>
            <a:off x="-1" y="3931297"/>
            <a:ext cx="12190089" cy="2926703"/>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D74F5F31-EFB3-4323-BE77-DC490785D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25" y="0"/>
            <a:ext cx="1330036" cy="1330036"/>
          </a:xfrm>
          <a:prstGeom prst="rect">
            <a:avLst/>
          </a:prstGeom>
        </p:spPr>
      </p:pic>
      <p:sp>
        <p:nvSpPr>
          <p:cNvPr id="10" name="Rechthoek 9"/>
          <p:cNvSpPr/>
          <p:nvPr/>
        </p:nvSpPr>
        <p:spPr>
          <a:xfrm>
            <a:off x="2539133" y="3963668"/>
            <a:ext cx="7040710" cy="923330"/>
          </a:xfrm>
          <a:prstGeom prst="rect">
            <a:avLst/>
          </a:prstGeom>
        </p:spPr>
        <p:txBody>
          <a:bodyPr wrap="none">
            <a:spAutoFit/>
          </a:bodyPr>
          <a:lstStyle/>
          <a:p>
            <a:pPr algn="ctr"/>
            <a:r>
              <a:rPr lang="en-US" sz="5400" b="1" dirty="0">
                <a:solidFill>
                  <a:schemeClr val="bg1"/>
                </a:solidFill>
                <a:latin typeface="HelveticaNeueLT Pro 55 Roman" panose="020B0604020202020204" pitchFamily="34" charset="0"/>
              </a:rPr>
              <a:t>Het e-</a:t>
            </a:r>
            <a:r>
              <a:rPr lang="en-US" sz="5400" b="1" dirty="0" err="1">
                <a:solidFill>
                  <a:schemeClr val="bg1"/>
                </a:solidFill>
                <a:latin typeface="HelveticaNeueLT Pro 55 Roman" panose="020B0604020202020204" pitchFamily="34" charset="0"/>
              </a:rPr>
              <a:t>healthplatform</a:t>
            </a:r>
            <a:endParaRPr lang="nl-NL" sz="5400" dirty="0">
              <a:solidFill>
                <a:schemeClr val="bg1"/>
              </a:solidFill>
            </a:endParaRPr>
          </a:p>
        </p:txBody>
      </p:sp>
      <p:sp>
        <p:nvSpPr>
          <p:cNvPr id="11" name="Rechthoek 10"/>
          <p:cNvSpPr/>
          <p:nvPr/>
        </p:nvSpPr>
        <p:spPr>
          <a:xfrm>
            <a:off x="5009361" y="4932008"/>
            <a:ext cx="2100255" cy="461665"/>
          </a:xfrm>
          <a:prstGeom prst="rect">
            <a:avLst/>
          </a:prstGeom>
        </p:spPr>
        <p:txBody>
          <a:bodyPr wrap="none">
            <a:spAutoFit/>
          </a:bodyPr>
          <a:lstStyle/>
          <a:p>
            <a:pPr algn="ctr"/>
            <a:r>
              <a:rPr lang="en-US" sz="2400" dirty="0" err="1">
                <a:solidFill>
                  <a:schemeClr val="bg1"/>
                </a:solidFill>
                <a:latin typeface="HelveticaNeueLT Pro 55 Roman" panose="020B0604020202020204" pitchFamily="34" charset="0"/>
              </a:rPr>
              <a:t>Terugkomdag</a:t>
            </a:r>
            <a:endParaRPr lang="en-US" sz="2400" dirty="0">
              <a:solidFill>
                <a:schemeClr val="bg1"/>
              </a:solidFill>
              <a:latin typeface="HelveticaNeueLT Pro 55 Roman" panose="020B0604020202020204" pitchFamily="34" charset="0"/>
            </a:endParaRPr>
          </a:p>
        </p:txBody>
      </p:sp>
    </p:spTree>
    <p:extLst>
      <p:ext uri="{BB962C8B-B14F-4D97-AF65-F5344CB8AC3E}">
        <p14:creationId xmlns:p14="http://schemas.microsoft.com/office/powerpoint/2010/main" val="417700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1080000" y="778976"/>
            <a:ext cx="3470822"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Opdracht feedback geven</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AA9F94AB-FC19-4010-B0FC-6EFC5D7F5E41}"/>
              </a:ext>
            </a:extLst>
          </p:cNvPr>
          <p:cNvSpPr txBox="1"/>
          <p:nvPr/>
        </p:nvSpPr>
        <p:spPr>
          <a:xfrm>
            <a:off x="720000" y="1955495"/>
            <a:ext cx="5135137" cy="923330"/>
          </a:xfrm>
          <a:prstGeom prst="rect">
            <a:avLst/>
          </a:prstGeom>
          <a:noFill/>
        </p:spPr>
        <p:txBody>
          <a:bodyPr wrap="square" rtlCol="0">
            <a:spAutoFit/>
          </a:bodyPr>
          <a:lstStyle/>
          <a:p>
            <a:pPr marL="285750" indent="-285750" defTabSz="685800">
              <a:buFont typeface="Wingdings" panose="05000000000000000000" pitchFamily="2" charset="2"/>
              <a:buChar char="Ø"/>
            </a:pPr>
            <a:r>
              <a:rPr lang="nl-NL" dirty="0">
                <a:latin typeface="HelveticaNeueLT Pro 55 Roman" panose="020B0604020202020204" pitchFamily="34" charset="0"/>
              </a:rPr>
              <a:t>In tweetallen</a:t>
            </a:r>
          </a:p>
          <a:p>
            <a:pPr marL="285750" indent="-285750" defTabSz="685800">
              <a:buFont typeface="Wingdings" panose="05000000000000000000" pitchFamily="2" charset="2"/>
              <a:buChar char="Ø"/>
            </a:pPr>
            <a:r>
              <a:rPr lang="nl-NL" dirty="0">
                <a:latin typeface="HelveticaNeueLT Pro 55 Roman" panose="020B0604020202020204" pitchFamily="34" charset="0"/>
              </a:rPr>
              <a:t>De persoonlijke route zelfbeeld</a:t>
            </a:r>
          </a:p>
          <a:p>
            <a:pPr marL="285750" indent="-285750" defTabSz="685800">
              <a:buFont typeface="Wingdings" panose="05000000000000000000" pitchFamily="2" charset="2"/>
              <a:buChar char="Ø"/>
            </a:pPr>
            <a:r>
              <a:rPr lang="nl-NL" dirty="0">
                <a:latin typeface="HelveticaNeueLT Pro 55 Roman" panose="020B0604020202020204" pitchFamily="34" charset="0"/>
              </a:rPr>
              <a:t>Lees de </a:t>
            </a:r>
            <a:r>
              <a:rPr lang="nl-NL" dirty="0" err="1">
                <a:latin typeface="HelveticaNeueLT Pro 55 Roman" panose="020B0604020202020204" pitchFamily="34" charset="0"/>
              </a:rPr>
              <a:t>PeRo</a:t>
            </a:r>
            <a:r>
              <a:rPr lang="nl-NL" dirty="0">
                <a:latin typeface="HelveticaNeueLT Pro 55 Roman" panose="020B0604020202020204" pitchFamily="34" charset="0"/>
              </a:rPr>
              <a:t> door en geef feedback</a:t>
            </a:r>
          </a:p>
        </p:txBody>
      </p:sp>
    </p:spTree>
    <p:extLst>
      <p:ext uri="{BB962C8B-B14F-4D97-AF65-F5344CB8AC3E}">
        <p14:creationId xmlns:p14="http://schemas.microsoft.com/office/powerpoint/2010/main" val="3305013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1080000" y="778976"/>
            <a:ext cx="3470822"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Opdracht feedback geven</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3C4AED56-F232-4C3B-ACD1-F95D765EF489}"/>
              </a:ext>
            </a:extLst>
          </p:cNvPr>
          <p:cNvSpPr txBox="1"/>
          <p:nvPr/>
        </p:nvSpPr>
        <p:spPr>
          <a:xfrm>
            <a:off x="720000" y="1955495"/>
            <a:ext cx="5135137" cy="1200329"/>
          </a:xfrm>
          <a:prstGeom prst="rect">
            <a:avLst/>
          </a:prstGeom>
          <a:noFill/>
        </p:spPr>
        <p:txBody>
          <a:bodyPr wrap="square" rtlCol="0">
            <a:spAutoFit/>
          </a:bodyPr>
          <a:lstStyle/>
          <a:p>
            <a:pPr defTabSz="685800">
              <a:defRPr/>
            </a:pPr>
            <a:r>
              <a:rPr lang="nl-NL" b="1" dirty="0">
                <a:solidFill>
                  <a:srgbClr val="007587"/>
                </a:solidFill>
                <a:latin typeface="HelveticaNeueLT Pro 55 Roman" panose="020B0604020202020204" pitchFamily="34" charset="0"/>
              </a:rPr>
              <a:t>Wat is het resultaat van deze opdracht?</a:t>
            </a:r>
          </a:p>
          <a:p>
            <a:pPr defTabSz="685800">
              <a:defRPr/>
            </a:pPr>
            <a:endParaRPr lang="nl-NL" dirty="0">
              <a:latin typeface="HelveticaNeueLT Pro 55 Roman" panose="020B0604020202020204" pitchFamily="34" charset="0"/>
            </a:endParaRPr>
          </a:p>
          <a:p>
            <a:pPr marL="285750" indent="-285750" defTabSz="685800">
              <a:buFont typeface="Wingdings" panose="05000000000000000000" pitchFamily="2" charset="2"/>
              <a:buChar char="Ø"/>
              <a:defRPr/>
            </a:pPr>
            <a:r>
              <a:rPr lang="nl-NL" dirty="0">
                <a:latin typeface="HelveticaNeueLT Pro 55 Roman" panose="020B0604020202020204" pitchFamily="34" charset="0"/>
              </a:rPr>
              <a:t>Overeenkomsten</a:t>
            </a:r>
          </a:p>
          <a:p>
            <a:pPr marL="285750" indent="-285750" defTabSz="685800">
              <a:buFont typeface="Wingdings" panose="05000000000000000000" pitchFamily="2" charset="2"/>
              <a:buChar char="Ø"/>
              <a:defRPr/>
            </a:pPr>
            <a:r>
              <a:rPr lang="nl-NL" dirty="0">
                <a:latin typeface="HelveticaNeueLT Pro 55 Roman" panose="020B0604020202020204" pitchFamily="34" charset="0"/>
              </a:rPr>
              <a:t>Verschillen</a:t>
            </a:r>
          </a:p>
        </p:txBody>
      </p:sp>
    </p:spTree>
    <p:extLst>
      <p:ext uri="{BB962C8B-B14F-4D97-AF65-F5344CB8AC3E}">
        <p14:creationId xmlns:p14="http://schemas.microsoft.com/office/powerpoint/2010/main" val="2285164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1080000" y="778976"/>
            <a:ext cx="2611612"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Hoe moet het dan?</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3C4AED56-F232-4C3B-ACD1-F95D765EF489}"/>
              </a:ext>
            </a:extLst>
          </p:cNvPr>
          <p:cNvSpPr txBox="1"/>
          <p:nvPr/>
        </p:nvSpPr>
        <p:spPr>
          <a:xfrm>
            <a:off x="719999" y="1765508"/>
            <a:ext cx="7840596" cy="369332"/>
          </a:xfrm>
          <a:prstGeom prst="rect">
            <a:avLst/>
          </a:prstGeom>
          <a:noFill/>
        </p:spPr>
        <p:txBody>
          <a:bodyPr wrap="square" rtlCol="0">
            <a:spAutoFit/>
          </a:bodyPr>
          <a:lstStyle/>
          <a:p>
            <a:pPr defTabSz="685800">
              <a:defRPr/>
            </a:pPr>
            <a:r>
              <a:rPr lang="nl-NL" b="1" dirty="0">
                <a:solidFill>
                  <a:srgbClr val="007587"/>
                </a:solidFill>
                <a:latin typeface="HelveticaNeueLT Pro 55 Roman" panose="020B0604020202020204" pitchFamily="34" charset="0"/>
              </a:rPr>
              <a:t>Modules en persoonlijke routes</a:t>
            </a:r>
            <a:endParaRPr lang="nl-NL" dirty="0">
              <a:solidFill>
                <a:srgbClr val="007587"/>
              </a:solidFill>
              <a:latin typeface="HelveticaNeueLT Pro 55 Roman" panose="020B0604020202020204" pitchFamily="34" charset="0"/>
            </a:endParaRPr>
          </a:p>
        </p:txBody>
      </p:sp>
      <p:graphicFrame>
        <p:nvGraphicFramePr>
          <p:cNvPr id="6" name="Tabel 5">
            <a:extLst>
              <a:ext uri="{FF2B5EF4-FFF2-40B4-BE49-F238E27FC236}">
                <a16:creationId xmlns:a16="http://schemas.microsoft.com/office/drawing/2014/main" id="{93154512-71B2-428A-A38A-847BA86A5A85}"/>
              </a:ext>
            </a:extLst>
          </p:cNvPr>
          <p:cNvGraphicFramePr>
            <a:graphicFrameLocks noGrp="1"/>
          </p:cNvGraphicFramePr>
          <p:nvPr>
            <p:extLst>
              <p:ext uri="{D42A27DB-BD31-4B8C-83A1-F6EECF244321}">
                <p14:modId xmlns:p14="http://schemas.microsoft.com/office/powerpoint/2010/main" val="1074239010"/>
              </p:ext>
            </p:extLst>
          </p:nvPr>
        </p:nvGraphicFramePr>
        <p:xfrm>
          <a:off x="719999" y="2327257"/>
          <a:ext cx="10751999" cy="2966720"/>
        </p:xfrm>
        <a:graphic>
          <a:graphicData uri="http://schemas.openxmlformats.org/drawingml/2006/table">
            <a:tbl>
              <a:tblPr bandRow="1">
                <a:tableStyleId>{5C22544A-7EE6-4342-B048-85BDC9FD1C3A}</a:tableStyleId>
              </a:tblPr>
              <a:tblGrid>
                <a:gridCol w="10751999">
                  <a:extLst>
                    <a:ext uri="{9D8B030D-6E8A-4147-A177-3AD203B41FA5}">
                      <a16:colId xmlns:a16="http://schemas.microsoft.com/office/drawing/2014/main" val="3732563659"/>
                    </a:ext>
                  </a:extLst>
                </a:gridCol>
              </a:tblGrid>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solidFill>
                            <a:schemeClr val="tx1"/>
                          </a:solidFill>
                          <a:latin typeface="HelveticaNeueLT Pro 55 Roman" panose="020B0604020202020204" pitchFamily="34" charset="0"/>
                        </a:rPr>
                        <a:t>Kort en bondig</a:t>
                      </a:r>
                    </a:p>
                  </a:txBody>
                  <a:tcPr>
                    <a:lnL w="12700" cmpd="sng">
                      <a:noFill/>
                    </a:lnL>
                    <a:lnR w="12700" cmpd="sng">
                      <a:noFill/>
                    </a:lnR>
                    <a:lnT w="12700" cmpd="sng">
                      <a:noFill/>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4575718"/>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extLst/>
                          </a:blip>
                        </a:buBlip>
                        <a:tabLst/>
                        <a:defRPr/>
                      </a:pPr>
                      <a:r>
                        <a:rPr lang="nl-NL" dirty="0">
                          <a:solidFill>
                            <a:schemeClr val="tx1"/>
                          </a:solidFill>
                          <a:latin typeface="HelveticaNeueLT Pro 55 Roman" panose="020B0604020202020204" pitchFamily="34" charset="0"/>
                        </a:rPr>
                        <a:t>Zinnen van maximaal 10 woorden</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551735"/>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extLst/>
                          </a:blip>
                        </a:buBlip>
                        <a:tabLst/>
                        <a:defRPr/>
                      </a:pPr>
                      <a:r>
                        <a:rPr lang="nl-NL" dirty="0">
                          <a:solidFill>
                            <a:schemeClr val="tx1"/>
                          </a:solidFill>
                          <a:latin typeface="HelveticaNeueLT Pro 55 Roman" panose="020B0604020202020204" pitchFamily="34" charset="0"/>
                        </a:rPr>
                        <a:t>Laat merken dat je het daadwerkelijk hebt gelezen</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426353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extLst/>
                          </a:blip>
                        </a:buBlip>
                        <a:tabLst/>
                        <a:defRPr/>
                      </a:pPr>
                      <a:r>
                        <a:rPr lang="nl-NL" dirty="0">
                          <a:solidFill>
                            <a:schemeClr val="tx1"/>
                          </a:solidFill>
                          <a:latin typeface="HelveticaNeueLT Pro 55 Roman" panose="020B0604020202020204" pitchFamily="34" charset="0"/>
                        </a:rPr>
                        <a:t>Maak de feedback persoonlijk</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377318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extLst/>
                          </a:blip>
                        </a:buBlip>
                        <a:tabLst/>
                        <a:defRPr/>
                      </a:pPr>
                      <a:r>
                        <a:rPr lang="nl-NL" dirty="0">
                          <a:solidFill>
                            <a:schemeClr val="tx1"/>
                          </a:solidFill>
                          <a:latin typeface="HelveticaNeueLT Pro 55 Roman" panose="020B0604020202020204" pitchFamily="34" charset="0"/>
                        </a:rPr>
                        <a:t>Zet je leestekens goed in. Niet teveel ‘!’</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9410790"/>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extLst/>
                          </a:blip>
                        </a:buBlip>
                        <a:tabLst/>
                        <a:defRPr/>
                      </a:pPr>
                      <a:r>
                        <a:rPr lang="nl-NL" dirty="0">
                          <a:solidFill>
                            <a:schemeClr val="tx1"/>
                          </a:solidFill>
                          <a:latin typeface="HelveticaNeueLT Pro 55 Roman" panose="020B0604020202020204" pitchFamily="34" charset="0"/>
                        </a:rPr>
                        <a:t>Wees empathisch, opbouwend en positief</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2047730"/>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extLst/>
                          </a:blip>
                        </a:buBlip>
                        <a:tabLst/>
                        <a:defRPr/>
                      </a:pPr>
                      <a:r>
                        <a:rPr lang="nl-NL" dirty="0">
                          <a:solidFill>
                            <a:schemeClr val="tx1"/>
                          </a:solidFill>
                          <a:latin typeface="HelveticaNeueLT Pro 55 Roman" panose="020B0604020202020204" pitchFamily="34" charset="0"/>
                        </a:rPr>
                        <a:t>Maak gebruik van alinea’s wanneer er veel tekst is</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70943"/>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extLst/>
                          </a:blip>
                        </a:buBlip>
                        <a:tabLst/>
                        <a:defRPr/>
                      </a:pPr>
                      <a:r>
                        <a:rPr lang="nl-NL" dirty="0">
                          <a:solidFill>
                            <a:schemeClr val="tx1"/>
                          </a:solidFill>
                          <a:latin typeface="HelveticaNeueLT Pro 55 Roman" panose="020B0604020202020204" pitchFamily="34" charset="0"/>
                        </a:rPr>
                        <a:t>Valideer online in je face-</a:t>
                      </a:r>
                      <a:r>
                        <a:rPr lang="nl-NL" dirty="0" err="1">
                          <a:solidFill>
                            <a:schemeClr val="tx1"/>
                          </a:solidFill>
                          <a:latin typeface="HelveticaNeueLT Pro 55 Roman" panose="020B0604020202020204" pitchFamily="34" charset="0"/>
                        </a:rPr>
                        <a:t>to</a:t>
                      </a:r>
                      <a:r>
                        <a:rPr lang="nl-NL" dirty="0">
                          <a:solidFill>
                            <a:schemeClr val="tx1"/>
                          </a:solidFill>
                          <a:latin typeface="HelveticaNeueLT Pro 55 Roman" panose="020B0604020202020204" pitchFamily="34" charset="0"/>
                        </a:rPr>
                        <a:t>-face sessies</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4097810"/>
                  </a:ext>
                </a:extLst>
              </a:tr>
            </a:tbl>
          </a:graphicData>
        </a:graphic>
      </p:graphicFrame>
    </p:spTree>
    <p:extLst>
      <p:ext uri="{BB962C8B-B14F-4D97-AF65-F5344CB8AC3E}">
        <p14:creationId xmlns:p14="http://schemas.microsoft.com/office/powerpoint/2010/main" val="369526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1080000" y="778976"/>
            <a:ext cx="2611612"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Hoe moet het dan?</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DC822168-DC43-4002-B04E-517FDFD6A60E}"/>
              </a:ext>
            </a:extLst>
          </p:cNvPr>
          <p:cNvSpPr/>
          <p:nvPr/>
        </p:nvSpPr>
        <p:spPr>
          <a:xfrm flipV="1">
            <a:off x="0" y="1694079"/>
            <a:ext cx="12192000" cy="5163919"/>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74DFC914-6F9C-4038-8172-96A20007435A}"/>
              </a:ext>
            </a:extLst>
          </p:cNvPr>
          <p:cNvSpPr txBox="1"/>
          <p:nvPr/>
        </p:nvSpPr>
        <p:spPr>
          <a:xfrm>
            <a:off x="4357385" y="3425097"/>
            <a:ext cx="3477235" cy="830997"/>
          </a:xfrm>
          <a:prstGeom prst="rect">
            <a:avLst/>
          </a:prstGeom>
          <a:noFill/>
        </p:spPr>
        <p:txBody>
          <a:bodyPr wrap="none" rtlCol="0">
            <a:spAutoFit/>
          </a:bodyPr>
          <a:lstStyle/>
          <a:p>
            <a:pPr algn="ctr"/>
            <a:r>
              <a:rPr lang="nl-NL" sz="4800" dirty="0">
                <a:solidFill>
                  <a:schemeClr val="bg1"/>
                </a:solidFill>
                <a:latin typeface="HelveticaNeueLT Pro 55 Roman" panose="020B0604020202020204" pitchFamily="34" charset="0"/>
              </a:rPr>
              <a:t>Wees jezelf.</a:t>
            </a:r>
            <a:endParaRPr lang="nl-NL" sz="4800" b="1" dirty="0">
              <a:solidFill>
                <a:schemeClr val="bg1"/>
              </a:solidFill>
              <a:latin typeface="HelveticaNeueLT Pro 55 Roman" panose="020B0604020202020204" pitchFamily="34" charset="0"/>
            </a:endParaRPr>
          </a:p>
        </p:txBody>
      </p:sp>
    </p:spTree>
    <p:extLst>
      <p:ext uri="{BB962C8B-B14F-4D97-AF65-F5344CB8AC3E}">
        <p14:creationId xmlns:p14="http://schemas.microsoft.com/office/powerpoint/2010/main" val="667307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A316D6C-F6A3-471C-9EB5-C02725146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hoek 4">
            <a:extLst>
              <a:ext uri="{FF2B5EF4-FFF2-40B4-BE49-F238E27FC236}">
                <a16:creationId xmlns:a16="http://schemas.microsoft.com/office/drawing/2014/main" id="{8A174394-B416-41A9-A2F9-6F88738A9065}"/>
              </a:ext>
            </a:extLst>
          </p:cNvPr>
          <p:cNvSpPr/>
          <p:nvPr/>
        </p:nvSpPr>
        <p:spPr>
          <a:xfrm>
            <a:off x="0" y="4869160"/>
            <a:ext cx="12192000" cy="1988840"/>
          </a:xfrm>
          <a:prstGeom prst="rect">
            <a:avLst/>
          </a:prstGeom>
          <a:solidFill>
            <a:srgbClr val="00758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080000" y="5602615"/>
            <a:ext cx="3249608" cy="430887"/>
          </a:xfrm>
          <a:prstGeom prst="rect">
            <a:avLst/>
          </a:prstGeom>
          <a:noFill/>
        </p:spPr>
        <p:txBody>
          <a:bodyPr wrap="none" rtlCol="0">
            <a:spAutoFit/>
          </a:bodyPr>
          <a:lstStyle/>
          <a:p>
            <a:r>
              <a:rPr lang="nl-NL" sz="2200" dirty="0">
                <a:solidFill>
                  <a:schemeClr val="bg1"/>
                </a:solidFill>
                <a:latin typeface="HelveticaNeueLT Pro 55 Roman" panose="020B0604020202020204" pitchFamily="34" charset="0"/>
              </a:rPr>
              <a:t>Wat moet ik aanbieden?</a:t>
            </a:r>
            <a:endParaRPr lang="nl-NL" sz="2200" b="1" dirty="0">
              <a:solidFill>
                <a:schemeClr val="bg1"/>
              </a:solidFill>
              <a:latin typeface="HelveticaNeueLT Pro 55 Roman" panose="020B0604020202020204" pitchFamily="34" charset="0"/>
            </a:endParaRPr>
          </a:p>
        </p:txBody>
      </p:sp>
      <p:sp>
        <p:nvSpPr>
          <p:cNvPr id="11" name="Rechthoek 10"/>
          <p:cNvSpPr/>
          <p:nvPr/>
        </p:nvSpPr>
        <p:spPr>
          <a:xfrm>
            <a:off x="720000" y="5674043"/>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46830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FD14CFD-CECC-49FF-9849-EC2FD3325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hthoek 6">
            <a:extLst>
              <a:ext uri="{FF2B5EF4-FFF2-40B4-BE49-F238E27FC236}">
                <a16:creationId xmlns:a16="http://schemas.microsoft.com/office/drawing/2014/main" id="{B98111EB-764F-410A-BA53-F95BBF685141}"/>
              </a:ext>
            </a:extLst>
          </p:cNvPr>
          <p:cNvSpPr/>
          <p:nvPr/>
        </p:nvSpPr>
        <p:spPr>
          <a:xfrm>
            <a:off x="0" y="4869160"/>
            <a:ext cx="12192000" cy="1988840"/>
          </a:xfrm>
          <a:prstGeom prst="rect">
            <a:avLst/>
          </a:prstGeom>
          <a:solidFill>
            <a:srgbClr val="00758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080000" y="5602615"/>
            <a:ext cx="2537874" cy="430887"/>
          </a:xfrm>
          <a:prstGeom prst="rect">
            <a:avLst/>
          </a:prstGeom>
          <a:noFill/>
        </p:spPr>
        <p:txBody>
          <a:bodyPr wrap="none" rtlCol="0">
            <a:spAutoFit/>
          </a:bodyPr>
          <a:lstStyle/>
          <a:p>
            <a:r>
              <a:rPr lang="nl-NL" sz="2200" dirty="0">
                <a:solidFill>
                  <a:schemeClr val="bg1"/>
                </a:solidFill>
                <a:latin typeface="HelveticaNeueLT Pro 55 Roman" panose="020B0604020202020204" pitchFamily="34" charset="0"/>
              </a:rPr>
              <a:t>Leren van anderen</a:t>
            </a:r>
            <a:endParaRPr lang="nl-NL" sz="2200" b="1" dirty="0">
              <a:solidFill>
                <a:schemeClr val="bg1"/>
              </a:solidFill>
              <a:latin typeface="HelveticaNeueLT Pro 55 Roman" panose="020B0604020202020204" pitchFamily="34" charset="0"/>
            </a:endParaRPr>
          </a:p>
        </p:txBody>
      </p:sp>
      <p:sp>
        <p:nvSpPr>
          <p:cNvPr id="11" name="Rechthoek 10"/>
          <p:cNvSpPr/>
          <p:nvPr/>
        </p:nvSpPr>
        <p:spPr>
          <a:xfrm>
            <a:off x="720000" y="5674043"/>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51961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03419284-B898-4E19-8C57-D2928B2EF996}"/>
              </a:ext>
            </a:extLst>
          </p:cNvPr>
          <p:cNvSpPr/>
          <p:nvPr/>
        </p:nvSpPr>
        <p:spPr>
          <a:xfrm flipV="1">
            <a:off x="0" y="1694079"/>
            <a:ext cx="12192000" cy="5163919"/>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DA7D06AF-1FDC-4806-9B66-D1F2FEC18C0B}"/>
              </a:ext>
            </a:extLst>
          </p:cNvPr>
          <p:cNvSpPr txBox="1"/>
          <p:nvPr/>
        </p:nvSpPr>
        <p:spPr>
          <a:xfrm>
            <a:off x="1080000" y="778976"/>
            <a:ext cx="4708340"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Verschillende soorten behandelaren</a:t>
            </a:r>
            <a:endParaRPr lang="nl-NL" sz="2200" b="1" dirty="0">
              <a:solidFill>
                <a:srgbClr val="007587"/>
              </a:solidFill>
              <a:latin typeface="HelveticaNeueLT Pro 55 Roman" panose="020B0604020202020204" pitchFamily="34" charset="0"/>
            </a:endParaRPr>
          </a:p>
        </p:txBody>
      </p:sp>
      <p:sp>
        <p:nvSpPr>
          <p:cNvPr id="13" name="Rechthoek 12">
            <a:extLst>
              <a:ext uri="{FF2B5EF4-FFF2-40B4-BE49-F238E27FC236}">
                <a16:creationId xmlns:a16="http://schemas.microsoft.com/office/drawing/2014/main" id="{6CDB14C2-2F35-426E-BEA2-41CB181CC943}"/>
              </a:ext>
            </a:extLst>
          </p:cNvPr>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E495F0E-8314-4EE6-BA13-D3AEFB4F9C2A}"/>
              </a:ext>
            </a:extLst>
          </p:cNvPr>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E3C579A-24B8-46DC-8F4A-3D20FF308021}"/>
              </a:ext>
            </a:extLst>
          </p:cNvPr>
          <p:cNvSpPr txBox="1"/>
          <p:nvPr/>
        </p:nvSpPr>
        <p:spPr>
          <a:xfrm>
            <a:off x="2816630" y="3398875"/>
            <a:ext cx="7918426" cy="1754326"/>
          </a:xfrm>
          <a:prstGeom prst="rect">
            <a:avLst/>
          </a:prstGeom>
          <a:noFill/>
        </p:spPr>
        <p:txBody>
          <a:bodyPr wrap="square" rtlCol="0">
            <a:spAutoFit/>
          </a:bodyPr>
          <a:lstStyle/>
          <a:p>
            <a:pPr defTabSz="685800"/>
            <a:r>
              <a:rPr lang="nl-NL" dirty="0">
                <a:solidFill>
                  <a:srgbClr val="FFFFFF"/>
                </a:solidFill>
                <a:latin typeface="HelveticaNeueLT Pro 55 Roman" panose="020B0604020202020204" pitchFamily="34" charset="0"/>
              </a:rPr>
              <a:t>Anja: ‘Ik vind dat ik een cliënt pas goed kan begeleiden als ik weet waar een module over gaat, wat er in de opdrachten aan bod komt. Daarom heb ik 2 modules uit de catalogus gekozen die ik heel goed ken. Per cliënt kijk ik dan welke van die 2 modules past. Ik heb wel het idee dat ik niet altijd alles uit de catalogus haal. Soms denk ik ‘voor deze persoon zou misschien wel een module bestaan die beter zou aansluiten.’</a:t>
            </a:r>
          </a:p>
        </p:txBody>
      </p:sp>
      <p:sp>
        <p:nvSpPr>
          <p:cNvPr id="2" name="Ovaal 1"/>
          <p:cNvSpPr/>
          <p:nvPr/>
        </p:nvSpPr>
        <p:spPr>
          <a:xfrm>
            <a:off x="720001" y="3520440"/>
            <a:ext cx="1531692" cy="1531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B6B073AB-30EC-4B69-8577-0982E5E426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98" y="3860937"/>
            <a:ext cx="850698" cy="850698"/>
          </a:xfrm>
          <a:prstGeom prst="rect">
            <a:avLst/>
          </a:prstGeom>
        </p:spPr>
      </p:pic>
    </p:spTree>
    <p:extLst>
      <p:ext uri="{BB962C8B-B14F-4D97-AF65-F5344CB8AC3E}">
        <p14:creationId xmlns:p14="http://schemas.microsoft.com/office/powerpoint/2010/main" val="2927900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flipV="1">
            <a:off x="0" y="1694079"/>
            <a:ext cx="12192000" cy="5163919"/>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E3C579A-24B8-46DC-8F4A-3D20FF308021}"/>
              </a:ext>
            </a:extLst>
          </p:cNvPr>
          <p:cNvSpPr txBox="1"/>
          <p:nvPr/>
        </p:nvSpPr>
        <p:spPr>
          <a:xfrm>
            <a:off x="2785872" y="2983376"/>
            <a:ext cx="8555425" cy="2585323"/>
          </a:xfrm>
          <a:prstGeom prst="rect">
            <a:avLst/>
          </a:prstGeom>
          <a:noFill/>
        </p:spPr>
        <p:txBody>
          <a:bodyPr wrap="square" rtlCol="0">
            <a:spAutoFit/>
          </a:bodyPr>
          <a:lstStyle/>
          <a:p>
            <a:pPr defTabSz="685800"/>
            <a:r>
              <a:rPr lang="nl-NL" dirty="0">
                <a:solidFill>
                  <a:srgbClr val="FFFFFF"/>
                </a:solidFill>
                <a:latin typeface="HelveticaNeueLT Pro 55 Roman" panose="020B0604020202020204" pitchFamily="34" charset="0"/>
              </a:rPr>
              <a:t>Rutger: ‘Ik heb geen tijd om al die modules door te lezen. En anders onthoud ik toch niet precies wat erin staat. Als ik iets wil klaarzetten voor een cliënt dan zoek ik meestal kort naar modules en dagboeken die zouden kunnen passen en daar kies ik dan uit. Soms zet ik er wel 2 of 3 voor de cliënt klaar, en dan zeg ik: ‘kies jij maar welke van deze je het liefst wilt volgen.’ Daar hebben we het dan in het volgende gesprek over. Een nadeel aan deze methode is dat ik soms vind dat de cliënt eigenlijk beter 1 van de 2 andere modules had kunnen kiezen. ‘Als ik zelf beter gekeken had, dan zou ik ‘m toch die andere gegeven hebben’, denk ik dan. Maar ach, als ze zelf kiezen kan dat wel motiveren.’</a:t>
            </a:r>
          </a:p>
        </p:txBody>
      </p:sp>
      <p:sp>
        <p:nvSpPr>
          <p:cNvPr id="11" name="Tekstvak 10">
            <a:extLst>
              <a:ext uri="{FF2B5EF4-FFF2-40B4-BE49-F238E27FC236}">
                <a16:creationId xmlns:a16="http://schemas.microsoft.com/office/drawing/2014/main" id="{440C3FAD-3AA6-49E0-9003-70AEFAE306FF}"/>
              </a:ext>
            </a:extLst>
          </p:cNvPr>
          <p:cNvSpPr txBox="1"/>
          <p:nvPr/>
        </p:nvSpPr>
        <p:spPr>
          <a:xfrm>
            <a:off x="1080000" y="778976"/>
            <a:ext cx="4708340"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Verschillende soorten behandelaren</a:t>
            </a:r>
            <a:endParaRPr lang="nl-NL" sz="2200" b="1" dirty="0">
              <a:solidFill>
                <a:srgbClr val="007587"/>
              </a:solidFill>
              <a:latin typeface="HelveticaNeueLT Pro 55 Roman" panose="020B0604020202020204" pitchFamily="34" charset="0"/>
            </a:endParaRPr>
          </a:p>
        </p:txBody>
      </p:sp>
      <p:sp>
        <p:nvSpPr>
          <p:cNvPr id="12" name="Rechthoek 11">
            <a:extLst>
              <a:ext uri="{FF2B5EF4-FFF2-40B4-BE49-F238E27FC236}">
                <a16:creationId xmlns:a16="http://schemas.microsoft.com/office/drawing/2014/main" id="{F7724B61-D06B-482A-A29D-7BDE1E50DBFD}"/>
              </a:ext>
            </a:extLst>
          </p:cNvPr>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2766C7D-6B8B-4B93-BBEB-D78B322BB0E2}"/>
              </a:ext>
            </a:extLst>
          </p:cNvPr>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34906958-0B4B-495A-A4CD-FB02F999FF30}"/>
              </a:ext>
            </a:extLst>
          </p:cNvPr>
          <p:cNvSpPr/>
          <p:nvPr/>
        </p:nvSpPr>
        <p:spPr>
          <a:xfrm>
            <a:off x="720001" y="3520440"/>
            <a:ext cx="1531692" cy="1531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5A433B0C-5907-4AFE-B645-AC7F07DE94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98" y="3860937"/>
            <a:ext cx="850698" cy="850698"/>
          </a:xfrm>
          <a:prstGeom prst="rect">
            <a:avLst/>
          </a:prstGeom>
        </p:spPr>
      </p:pic>
    </p:spTree>
    <p:extLst>
      <p:ext uri="{BB962C8B-B14F-4D97-AF65-F5344CB8AC3E}">
        <p14:creationId xmlns:p14="http://schemas.microsoft.com/office/powerpoint/2010/main" val="1086167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2BD1614-7D06-440D-B5A7-39E5E511134D}"/>
              </a:ext>
            </a:extLst>
          </p:cNvPr>
          <p:cNvSpPr/>
          <p:nvPr/>
        </p:nvSpPr>
        <p:spPr>
          <a:xfrm flipV="1">
            <a:off x="0" y="1694079"/>
            <a:ext cx="12192000" cy="5163919"/>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354D7EE7-722A-4651-A4C5-70F2AB39DE9C}"/>
              </a:ext>
            </a:extLst>
          </p:cNvPr>
          <p:cNvSpPr txBox="1"/>
          <p:nvPr/>
        </p:nvSpPr>
        <p:spPr>
          <a:xfrm>
            <a:off x="1080000" y="778976"/>
            <a:ext cx="4708340"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Verschillende soorten behandelaren</a:t>
            </a:r>
            <a:endParaRPr lang="nl-NL" sz="2200" b="1" dirty="0">
              <a:solidFill>
                <a:srgbClr val="007587"/>
              </a:solidFill>
              <a:latin typeface="HelveticaNeueLT Pro 55 Roman" panose="020B0604020202020204" pitchFamily="34" charset="0"/>
            </a:endParaRPr>
          </a:p>
        </p:txBody>
      </p:sp>
      <p:sp>
        <p:nvSpPr>
          <p:cNvPr id="11" name="Rechthoek 10">
            <a:extLst>
              <a:ext uri="{FF2B5EF4-FFF2-40B4-BE49-F238E27FC236}">
                <a16:creationId xmlns:a16="http://schemas.microsoft.com/office/drawing/2014/main" id="{8CACF41B-98C9-4A7E-B57A-056528B7090A}"/>
              </a:ext>
            </a:extLst>
          </p:cNvPr>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250B6C69-B8CE-4B6B-8E8B-FD7D4D656A0A}"/>
              </a:ext>
            </a:extLst>
          </p:cNvPr>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9AD1995A-3195-4D2F-8CAE-C6075AB5542A}"/>
              </a:ext>
            </a:extLst>
          </p:cNvPr>
          <p:cNvSpPr txBox="1"/>
          <p:nvPr/>
        </p:nvSpPr>
        <p:spPr>
          <a:xfrm>
            <a:off x="2949144" y="3425097"/>
            <a:ext cx="6293711" cy="830997"/>
          </a:xfrm>
          <a:prstGeom prst="rect">
            <a:avLst/>
          </a:prstGeom>
          <a:noFill/>
        </p:spPr>
        <p:txBody>
          <a:bodyPr wrap="none" rtlCol="0">
            <a:spAutoFit/>
          </a:bodyPr>
          <a:lstStyle/>
          <a:p>
            <a:pPr algn="ctr"/>
            <a:r>
              <a:rPr lang="nl-NL" sz="4800" dirty="0">
                <a:solidFill>
                  <a:schemeClr val="bg1"/>
                </a:solidFill>
                <a:latin typeface="HelveticaNeueLT Pro 55 Roman" panose="020B0604020202020204" pitchFamily="34" charset="0"/>
              </a:rPr>
              <a:t>Hoe zet jij </a:t>
            </a:r>
            <a:r>
              <a:rPr lang="nl-NL" sz="4800" dirty="0" err="1">
                <a:solidFill>
                  <a:schemeClr val="bg1"/>
                </a:solidFill>
                <a:latin typeface="HelveticaNeueLT Pro 55 Roman" panose="020B0604020202020204" pitchFamily="34" charset="0"/>
              </a:rPr>
              <a:t>e-health</a:t>
            </a:r>
            <a:r>
              <a:rPr lang="nl-NL" sz="4800" dirty="0">
                <a:solidFill>
                  <a:schemeClr val="bg1"/>
                </a:solidFill>
                <a:latin typeface="HelveticaNeueLT Pro 55 Roman" panose="020B0604020202020204" pitchFamily="34" charset="0"/>
              </a:rPr>
              <a:t> in?</a:t>
            </a:r>
            <a:endParaRPr lang="nl-NL" sz="4800" b="1" dirty="0">
              <a:solidFill>
                <a:schemeClr val="bg1"/>
              </a:solidFill>
              <a:latin typeface="HelveticaNeueLT Pro 55 Roman" panose="020B0604020202020204" pitchFamily="34" charset="0"/>
            </a:endParaRPr>
          </a:p>
        </p:txBody>
      </p:sp>
    </p:spTree>
    <p:extLst>
      <p:ext uri="{BB962C8B-B14F-4D97-AF65-F5344CB8AC3E}">
        <p14:creationId xmlns:p14="http://schemas.microsoft.com/office/powerpoint/2010/main" val="1465283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080000" y="778976"/>
            <a:ext cx="2374368"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Hoe zoek ik dan?</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94040755-BE90-4810-81AA-412A3252793C}"/>
              </a:ext>
            </a:extLst>
          </p:cNvPr>
          <p:cNvSpPr txBox="1"/>
          <p:nvPr/>
        </p:nvSpPr>
        <p:spPr>
          <a:xfrm>
            <a:off x="720000" y="1955495"/>
            <a:ext cx="5135137" cy="2308324"/>
          </a:xfrm>
          <a:prstGeom prst="rect">
            <a:avLst/>
          </a:prstGeom>
          <a:noFill/>
        </p:spPr>
        <p:txBody>
          <a:bodyPr wrap="square" rtlCol="0">
            <a:spAutoFit/>
          </a:bodyPr>
          <a:lstStyle/>
          <a:p>
            <a:pPr marL="285750" indent="-285750" defTabSz="685800">
              <a:buFont typeface="Wingdings" panose="05000000000000000000" pitchFamily="2" charset="2"/>
              <a:buChar char="Ø"/>
            </a:pPr>
            <a:r>
              <a:rPr lang="nl-NL" dirty="0">
                <a:latin typeface="HelveticaNeueLT Pro 55 Roman" panose="020B0604020202020204" pitchFamily="34" charset="0"/>
              </a:rPr>
              <a:t>Catalogus</a:t>
            </a:r>
          </a:p>
          <a:p>
            <a:pPr marL="285750" indent="-285750" defTabSz="685800">
              <a:buFont typeface="Wingdings" panose="05000000000000000000" pitchFamily="2" charset="2"/>
              <a:buChar char="Ø"/>
            </a:pPr>
            <a:r>
              <a:rPr lang="nl-NL" dirty="0">
                <a:latin typeface="HelveticaNeueLT Pro 55 Roman" panose="020B0604020202020204" pitchFamily="34" charset="0"/>
              </a:rPr>
              <a:t>Zoektermen</a:t>
            </a:r>
          </a:p>
          <a:p>
            <a:pPr lvl="1" defTabSz="685800"/>
            <a:br>
              <a:rPr lang="nl-NL" dirty="0">
                <a:latin typeface="HelveticaNeueLT Pro 55 Roman" panose="020B0604020202020204" pitchFamily="34" charset="0"/>
              </a:rPr>
            </a:br>
            <a:r>
              <a:rPr lang="nl-NL" dirty="0">
                <a:latin typeface="HelveticaNeueLT Pro 55 Roman" panose="020B0604020202020204" pitchFamily="34" charset="0"/>
              </a:rPr>
              <a:t>- Doelgroep</a:t>
            </a:r>
            <a:br>
              <a:rPr lang="nl-NL" dirty="0">
                <a:latin typeface="HelveticaNeueLT Pro 55 Roman" panose="020B0604020202020204" pitchFamily="34" charset="0"/>
              </a:rPr>
            </a:br>
            <a:r>
              <a:rPr lang="nl-NL" dirty="0">
                <a:latin typeface="HelveticaNeueLT Pro 55 Roman" panose="020B0604020202020204" pitchFamily="34" charset="0"/>
              </a:rPr>
              <a:t>- Diagnose</a:t>
            </a:r>
            <a:br>
              <a:rPr lang="nl-NL" dirty="0">
                <a:latin typeface="HelveticaNeueLT Pro 55 Roman" panose="020B0604020202020204" pitchFamily="34" charset="0"/>
              </a:rPr>
            </a:br>
            <a:r>
              <a:rPr lang="nl-NL" dirty="0">
                <a:latin typeface="HelveticaNeueLT Pro 55 Roman" panose="020B0604020202020204" pitchFamily="34" charset="0"/>
              </a:rPr>
              <a:t>- Klacht</a:t>
            </a:r>
            <a:br>
              <a:rPr lang="nl-NL" dirty="0">
                <a:latin typeface="HelveticaNeueLT Pro 55 Roman" panose="020B0604020202020204" pitchFamily="34" charset="0"/>
              </a:rPr>
            </a:br>
            <a:r>
              <a:rPr lang="nl-NL" dirty="0">
                <a:latin typeface="HelveticaNeueLT Pro 55 Roman" panose="020B0604020202020204" pitchFamily="34" charset="0"/>
              </a:rPr>
              <a:t>- Doel</a:t>
            </a:r>
          </a:p>
          <a:p>
            <a:pPr defTabSz="685800"/>
            <a:r>
              <a:rPr lang="nl-NL" dirty="0">
                <a:latin typeface="HelveticaNeueLT Pro 55 Roman" panose="020B0604020202020204" pitchFamily="34" charset="0"/>
              </a:rPr>
              <a:t>     </a:t>
            </a:r>
          </a:p>
        </p:txBody>
      </p:sp>
    </p:spTree>
    <p:extLst>
      <p:ext uri="{BB962C8B-B14F-4D97-AF65-F5344CB8AC3E}">
        <p14:creationId xmlns:p14="http://schemas.microsoft.com/office/powerpoint/2010/main" val="344162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1080000" y="778976"/>
            <a:ext cx="1300356"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Vandaag</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1928FE1A-397B-414F-A6F5-A2DA967F71BD}"/>
              </a:ext>
            </a:extLst>
          </p:cNvPr>
          <p:cNvSpPr txBox="1"/>
          <p:nvPr/>
        </p:nvSpPr>
        <p:spPr>
          <a:xfrm>
            <a:off x="719999" y="4403337"/>
            <a:ext cx="7979029" cy="369332"/>
          </a:xfrm>
          <a:prstGeom prst="rect">
            <a:avLst/>
          </a:prstGeom>
          <a:noFill/>
        </p:spPr>
        <p:txBody>
          <a:bodyPr wrap="square" rtlCol="0">
            <a:spAutoFit/>
          </a:bodyPr>
          <a:lstStyle/>
          <a:p>
            <a:pPr defTabSz="685800"/>
            <a:r>
              <a:rPr lang="nl-NL" b="1" dirty="0">
                <a:solidFill>
                  <a:srgbClr val="007587"/>
                </a:solidFill>
                <a:latin typeface="HelveticaNeueLT Pro 55 Roman" panose="020B0604020202020204" pitchFamily="34" charset="0"/>
              </a:rPr>
              <a:t>Doel: </a:t>
            </a:r>
            <a:r>
              <a:rPr lang="nl-NL" dirty="0">
                <a:solidFill>
                  <a:srgbClr val="007587"/>
                </a:solidFill>
                <a:latin typeface="HelveticaNeueLT Pro 55 Roman" panose="020B0604020202020204" pitchFamily="34" charset="0"/>
              </a:rPr>
              <a:t>vragen die nog spelen rondom </a:t>
            </a:r>
            <a:r>
              <a:rPr lang="nl-NL" dirty="0" err="1">
                <a:solidFill>
                  <a:srgbClr val="007587"/>
                </a:solidFill>
                <a:latin typeface="HelveticaNeueLT Pro 55 Roman" panose="020B0604020202020204" pitchFamily="34" charset="0"/>
              </a:rPr>
              <a:t>e-health</a:t>
            </a:r>
            <a:r>
              <a:rPr lang="nl-NL" dirty="0">
                <a:solidFill>
                  <a:srgbClr val="007587"/>
                </a:solidFill>
                <a:latin typeface="HelveticaNeueLT Pro 55 Roman" panose="020B0604020202020204" pitchFamily="34" charset="0"/>
              </a:rPr>
              <a:t> in kaart brengen</a:t>
            </a:r>
          </a:p>
        </p:txBody>
      </p:sp>
      <p:graphicFrame>
        <p:nvGraphicFramePr>
          <p:cNvPr id="6" name="Tabel 5">
            <a:extLst>
              <a:ext uri="{FF2B5EF4-FFF2-40B4-BE49-F238E27FC236}">
                <a16:creationId xmlns:a16="http://schemas.microsoft.com/office/drawing/2014/main" id="{C16E841B-5BD9-4615-B1B4-BEBDF8DD5C92}"/>
              </a:ext>
            </a:extLst>
          </p:cNvPr>
          <p:cNvGraphicFramePr>
            <a:graphicFrameLocks noGrp="1"/>
          </p:cNvGraphicFramePr>
          <p:nvPr>
            <p:extLst>
              <p:ext uri="{D42A27DB-BD31-4B8C-83A1-F6EECF244321}">
                <p14:modId xmlns:p14="http://schemas.microsoft.com/office/powerpoint/2010/main" val="2174442592"/>
              </p:ext>
            </p:extLst>
          </p:nvPr>
        </p:nvGraphicFramePr>
        <p:xfrm>
          <a:off x="719999" y="1694080"/>
          <a:ext cx="10751999" cy="2225040"/>
        </p:xfrm>
        <a:graphic>
          <a:graphicData uri="http://schemas.openxmlformats.org/drawingml/2006/table">
            <a:tbl>
              <a:tblPr bandRow="1">
                <a:tableStyleId>{5C22544A-7EE6-4342-B048-85BDC9FD1C3A}</a:tableStyleId>
              </a:tblPr>
              <a:tblGrid>
                <a:gridCol w="10751999">
                  <a:extLst>
                    <a:ext uri="{9D8B030D-6E8A-4147-A177-3AD203B41FA5}">
                      <a16:colId xmlns:a16="http://schemas.microsoft.com/office/drawing/2014/main" val="3732563659"/>
                    </a:ext>
                  </a:extLst>
                </a:gridCol>
              </a:tblGrid>
              <a:tr h="370840">
                <a:tc>
                  <a:txBody>
                    <a:bodyPr/>
                    <a:lstStyle/>
                    <a:p>
                      <a:pPr defTabSz="685800"/>
                      <a:r>
                        <a:rPr lang="nl-NL" dirty="0">
                          <a:latin typeface="HelveticaNeueLT Pro 55 Roman" panose="020B0604020202020204" pitchFamily="34" charset="0"/>
                        </a:rPr>
                        <a:t>Eerste indrukken </a:t>
                      </a:r>
                      <a:r>
                        <a:rPr lang="nl-NL" dirty="0" err="1">
                          <a:latin typeface="HelveticaNeueLT Pro 55 Roman" panose="020B0604020202020204" pitchFamily="34" charset="0"/>
                        </a:rPr>
                        <a:t>e-health</a:t>
                      </a:r>
                      <a:endParaRPr lang="nl-NL" dirty="0">
                        <a:latin typeface="HelveticaNeueLT Pro 55 Roman" panose="020B0604020202020204" pitchFamily="34" charset="0"/>
                      </a:endParaRPr>
                    </a:p>
                  </a:txBody>
                  <a:tcPr/>
                </a:tc>
                <a:extLst>
                  <a:ext uri="{0D108BD9-81ED-4DB2-BD59-A6C34878D82A}">
                    <a16:rowId xmlns:a16="http://schemas.microsoft.com/office/drawing/2014/main" val="1044575718"/>
                  </a:ext>
                </a:extLst>
              </a:tr>
              <a:tr h="370840">
                <a:tc>
                  <a:txBody>
                    <a:bodyPr/>
                    <a:lstStyle/>
                    <a:p>
                      <a:pPr defTabSz="685800"/>
                      <a:r>
                        <a:rPr lang="nl-NL" dirty="0">
                          <a:latin typeface="HelveticaNeueLT Pro 55 Roman" panose="020B0604020202020204" pitchFamily="34" charset="0"/>
                        </a:rPr>
                        <a:t>Rondje platform, hoe zit het ook alweer?</a:t>
                      </a:r>
                    </a:p>
                  </a:txBody>
                  <a:tcPr/>
                </a:tc>
                <a:extLst>
                  <a:ext uri="{0D108BD9-81ED-4DB2-BD59-A6C34878D82A}">
                    <a16:rowId xmlns:a16="http://schemas.microsoft.com/office/drawing/2014/main" val="2731551735"/>
                  </a:ext>
                </a:extLst>
              </a:tr>
              <a:tr h="370840">
                <a:tc>
                  <a:txBody>
                    <a:bodyPr/>
                    <a:lstStyle/>
                    <a:p>
                      <a:pPr defTabSz="685800"/>
                      <a:r>
                        <a:rPr lang="nl-NL" dirty="0">
                          <a:latin typeface="HelveticaNeueLT Pro 55 Roman" panose="020B0604020202020204" pitchFamily="34" charset="0"/>
                        </a:rPr>
                        <a:t>Feedback geven</a:t>
                      </a:r>
                    </a:p>
                  </a:txBody>
                  <a:tcPr/>
                </a:tc>
                <a:extLst>
                  <a:ext uri="{0D108BD9-81ED-4DB2-BD59-A6C34878D82A}">
                    <a16:rowId xmlns:a16="http://schemas.microsoft.com/office/drawing/2014/main" val="1999637684"/>
                  </a:ext>
                </a:extLst>
              </a:tr>
              <a:tr h="370840">
                <a:tc>
                  <a:txBody>
                    <a:bodyPr/>
                    <a:lstStyle/>
                    <a:p>
                      <a:pPr defTabSz="685800"/>
                      <a:r>
                        <a:rPr lang="nl-NL" dirty="0">
                          <a:latin typeface="HelveticaNeueLT Pro 55 Roman" panose="020B0604020202020204" pitchFamily="34" charset="0"/>
                        </a:rPr>
                        <a:t>Zoeken van de juiste content</a:t>
                      </a:r>
                    </a:p>
                  </a:txBody>
                  <a:tcPr/>
                </a:tc>
                <a:extLst>
                  <a:ext uri="{0D108BD9-81ED-4DB2-BD59-A6C34878D82A}">
                    <a16:rowId xmlns:a16="http://schemas.microsoft.com/office/drawing/2014/main" val="2007350582"/>
                  </a:ext>
                </a:extLst>
              </a:tr>
              <a:tr h="370840">
                <a:tc>
                  <a:txBody>
                    <a:bodyPr/>
                    <a:lstStyle/>
                    <a:p>
                      <a:pPr defTabSz="685800"/>
                      <a:r>
                        <a:rPr lang="nl-NL" dirty="0">
                          <a:latin typeface="HelveticaNeueLT Pro 55 Roman" panose="020B0604020202020204" pitchFamily="34" charset="0"/>
                        </a:rPr>
                        <a:t>Motivatie</a:t>
                      </a:r>
                    </a:p>
                  </a:txBody>
                  <a:tcPr/>
                </a:tc>
                <a:extLst>
                  <a:ext uri="{0D108BD9-81ED-4DB2-BD59-A6C34878D82A}">
                    <a16:rowId xmlns:a16="http://schemas.microsoft.com/office/drawing/2014/main" val="268372774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dirty="0">
                          <a:latin typeface="HelveticaNeueLT Pro 55 Roman" panose="020B0604020202020204" pitchFamily="34" charset="0"/>
                        </a:rPr>
                        <a:t>Eigen inbreng en vragen</a:t>
                      </a:r>
                    </a:p>
                  </a:txBody>
                  <a:tcPr/>
                </a:tc>
                <a:extLst>
                  <a:ext uri="{0D108BD9-81ED-4DB2-BD59-A6C34878D82A}">
                    <a16:rowId xmlns:a16="http://schemas.microsoft.com/office/drawing/2014/main" val="934209082"/>
                  </a:ext>
                </a:extLst>
              </a:tr>
            </a:tbl>
          </a:graphicData>
        </a:graphic>
      </p:graphicFrame>
    </p:spTree>
    <p:extLst>
      <p:ext uri="{BB962C8B-B14F-4D97-AF65-F5344CB8AC3E}">
        <p14:creationId xmlns:p14="http://schemas.microsoft.com/office/powerpoint/2010/main" val="123136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080000" y="778976"/>
            <a:ext cx="2374368"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Hoe zoek ik dan?</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07ACEB99-B1F3-453B-8C05-1FE42DBE407B}"/>
              </a:ext>
            </a:extLst>
          </p:cNvPr>
          <p:cNvSpPr txBox="1"/>
          <p:nvPr/>
        </p:nvSpPr>
        <p:spPr>
          <a:xfrm>
            <a:off x="8285136" y="2094889"/>
            <a:ext cx="3687408" cy="3693319"/>
          </a:xfrm>
          <a:prstGeom prst="rect">
            <a:avLst/>
          </a:prstGeom>
          <a:noFill/>
        </p:spPr>
        <p:txBody>
          <a:bodyPr wrap="square" rtlCol="0">
            <a:spAutoFit/>
          </a:bodyPr>
          <a:lstStyle/>
          <a:p>
            <a:pPr defTabSz="685800"/>
            <a:r>
              <a:rPr lang="nl-NL" b="1" dirty="0">
                <a:solidFill>
                  <a:srgbClr val="0791CC"/>
                </a:solidFill>
                <a:latin typeface="HelveticaNeueLT Pro 55 Roman" panose="020B0604020202020204" pitchFamily="34" charset="0"/>
              </a:rPr>
              <a:t>Diagnose</a:t>
            </a:r>
          </a:p>
          <a:p>
            <a:pPr marL="285750" indent="-285750" defTabSz="685800">
              <a:buFont typeface="Wingdings" panose="05000000000000000000" pitchFamily="2" charset="2"/>
              <a:buChar char="Ø"/>
            </a:pPr>
            <a:r>
              <a:rPr lang="nl-NL" dirty="0">
                <a:latin typeface="HelveticaNeueLT Pro 55 Roman" panose="020B0604020202020204" pitchFamily="34" charset="0"/>
              </a:rPr>
              <a:t>Depressie</a:t>
            </a:r>
          </a:p>
          <a:p>
            <a:pPr marL="285750" indent="-285750" defTabSz="685800">
              <a:buFont typeface="Wingdings" panose="05000000000000000000" pitchFamily="2" charset="2"/>
              <a:buChar char="Ø"/>
            </a:pPr>
            <a:endParaRPr lang="nl-NL" dirty="0">
              <a:latin typeface="HelveticaNeueLT Pro 55 Roman" panose="020B0604020202020204" pitchFamily="34" charset="0"/>
            </a:endParaRPr>
          </a:p>
          <a:p>
            <a:pPr defTabSz="685800"/>
            <a:r>
              <a:rPr lang="nl-NL" b="1" dirty="0">
                <a:solidFill>
                  <a:srgbClr val="0791CC"/>
                </a:solidFill>
                <a:latin typeface="HelveticaNeueLT Pro 55 Roman" panose="020B0604020202020204" pitchFamily="34" charset="0"/>
              </a:rPr>
              <a:t>Klachten</a:t>
            </a:r>
          </a:p>
          <a:p>
            <a:pPr marL="285750" indent="-285750" defTabSz="685800">
              <a:buFont typeface="Wingdings" panose="05000000000000000000" pitchFamily="2" charset="2"/>
              <a:buChar char="Ø"/>
            </a:pPr>
            <a:r>
              <a:rPr lang="nl-NL" dirty="0">
                <a:latin typeface="HelveticaNeueLT Pro 55 Roman" panose="020B0604020202020204" pitchFamily="34" charset="0"/>
              </a:rPr>
              <a:t>Moeite met ontspannen</a:t>
            </a:r>
          </a:p>
          <a:p>
            <a:pPr marL="285750" indent="-285750" defTabSz="685800">
              <a:buFont typeface="Wingdings" panose="05000000000000000000" pitchFamily="2" charset="2"/>
              <a:buChar char="Ø"/>
            </a:pPr>
            <a:r>
              <a:rPr lang="nl-NL" dirty="0">
                <a:latin typeface="HelveticaNeueLT Pro 55 Roman" panose="020B0604020202020204" pitchFamily="34" charset="0"/>
              </a:rPr>
              <a:t>Stress</a:t>
            </a:r>
          </a:p>
          <a:p>
            <a:pPr marL="285750" indent="-285750" defTabSz="685800">
              <a:buFont typeface="Wingdings" panose="05000000000000000000" pitchFamily="2" charset="2"/>
              <a:buChar char="Ø"/>
            </a:pPr>
            <a:r>
              <a:rPr lang="nl-NL" dirty="0">
                <a:latin typeface="HelveticaNeueLT Pro 55 Roman" panose="020B0604020202020204" pitchFamily="34" charset="0"/>
              </a:rPr>
              <a:t>Somber</a:t>
            </a:r>
          </a:p>
          <a:p>
            <a:pPr marL="285750" indent="-285750" defTabSz="685800">
              <a:buFont typeface="Wingdings" panose="05000000000000000000" pitchFamily="2" charset="2"/>
              <a:buChar char="Ø"/>
            </a:pPr>
            <a:endParaRPr lang="nl-NL" dirty="0">
              <a:latin typeface="HelveticaNeueLT Pro 55 Roman" panose="020B0604020202020204" pitchFamily="34" charset="0"/>
            </a:endParaRPr>
          </a:p>
          <a:p>
            <a:pPr defTabSz="685800"/>
            <a:r>
              <a:rPr lang="nl-NL" b="1" dirty="0">
                <a:solidFill>
                  <a:srgbClr val="0791CC"/>
                </a:solidFill>
                <a:latin typeface="HelveticaNeueLT Pro 55 Roman" panose="020B0604020202020204" pitchFamily="34" charset="0"/>
              </a:rPr>
              <a:t>Doelen</a:t>
            </a:r>
          </a:p>
          <a:p>
            <a:pPr marL="285750" indent="-285750" defTabSz="685800">
              <a:buFont typeface="Wingdings" panose="05000000000000000000" pitchFamily="2" charset="2"/>
              <a:buChar char="Ø"/>
            </a:pPr>
            <a:r>
              <a:rPr lang="nl-NL" dirty="0">
                <a:latin typeface="HelveticaNeueLT Pro 55 Roman" panose="020B0604020202020204" pitchFamily="34" charset="0"/>
              </a:rPr>
              <a:t>Leren terugval te voorkomen</a:t>
            </a:r>
          </a:p>
          <a:p>
            <a:pPr marL="285750" indent="-285750" defTabSz="685800">
              <a:buFont typeface="Wingdings" panose="05000000000000000000" pitchFamily="2" charset="2"/>
              <a:buChar char="Ø"/>
            </a:pPr>
            <a:r>
              <a:rPr lang="nl-NL" dirty="0">
                <a:latin typeface="HelveticaNeueLT Pro 55 Roman" panose="020B0604020202020204" pitchFamily="34" charset="0"/>
              </a:rPr>
              <a:t>Actiever worden</a:t>
            </a:r>
          </a:p>
          <a:p>
            <a:pPr marL="285750" indent="-285750" defTabSz="685800">
              <a:buFont typeface="Wingdings" panose="05000000000000000000" pitchFamily="2" charset="2"/>
              <a:buChar char="Ø"/>
            </a:pPr>
            <a:r>
              <a:rPr lang="nl-NL" dirty="0">
                <a:latin typeface="HelveticaNeueLT Pro 55 Roman" panose="020B0604020202020204" pitchFamily="34" charset="0"/>
              </a:rPr>
              <a:t>Meer bewegen</a:t>
            </a:r>
          </a:p>
          <a:p>
            <a:pPr marL="285750" indent="-285750" defTabSz="685800">
              <a:buFont typeface="Wingdings" panose="05000000000000000000" pitchFamily="2" charset="2"/>
              <a:buChar char="Ø"/>
            </a:pPr>
            <a:endParaRPr lang="nl-NL" dirty="0">
              <a:latin typeface="HelveticaNeueLT Pro 55 Roman" panose="020B0604020202020204" pitchFamily="34" charset="0"/>
            </a:endParaRPr>
          </a:p>
        </p:txBody>
      </p:sp>
      <p:sp>
        <p:nvSpPr>
          <p:cNvPr id="2" name="Rechthoek 1">
            <a:extLst>
              <a:ext uri="{FF2B5EF4-FFF2-40B4-BE49-F238E27FC236}">
                <a16:creationId xmlns:a16="http://schemas.microsoft.com/office/drawing/2014/main" id="{C712DD1C-4E61-4A2B-BEE4-A4CD59593A8F}"/>
              </a:ext>
            </a:extLst>
          </p:cNvPr>
          <p:cNvSpPr/>
          <p:nvPr/>
        </p:nvSpPr>
        <p:spPr>
          <a:xfrm>
            <a:off x="720000" y="2094889"/>
            <a:ext cx="7137744" cy="33549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6984FDCE-8E8D-46C2-877E-F90A3FA75F88}"/>
              </a:ext>
            </a:extLst>
          </p:cNvPr>
          <p:cNvSpPr/>
          <p:nvPr/>
        </p:nvSpPr>
        <p:spPr>
          <a:xfrm>
            <a:off x="1168224" y="2618194"/>
            <a:ext cx="6088896" cy="2308324"/>
          </a:xfrm>
          <a:prstGeom prst="rect">
            <a:avLst/>
          </a:prstGeom>
        </p:spPr>
        <p:txBody>
          <a:bodyPr wrap="square">
            <a:spAutoFit/>
          </a:bodyPr>
          <a:lstStyle/>
          <a:p>
            <a:pPr defTabSz="685800"/>
            <a:r>
              <a:rPr lang="nl-NL" dirty="0">
                <a:solidFill>
                  <a:srgbClr val="0791CC"/>
                </a:solidFill>
                <a:latin typeface="HelveticaNeueLT Pro 55 Roman" panose="020B0604020202020204" pitchFamily="34" charset="0"/>
              </a:rPr>
              <a:t>Margriet is psycholoog en behandelt John. John is een man van 36. Hij is gescheiden en heeft 2 kinderen. John is depressief. Hij werkt, maar zijn werk levert hem veel stress op. Naast zijn werk heeft hij eigenlijk nergens meer energie voor. Zijn kinderen wonen om de week bij hem, maar nu het minder goed met hem gaat zijn ze vaker bij hun moeder. John vindt dat heel jammer. Hij is 2 jaar geleden ook depressief geweest en is toen weer hersteld.</a:t>
            </a:r>
          </a:p>
        </p:txBody>
      </p:sp>
    </p:spTree>
    <p:extLst>
      <p:ext uri="{BB962C8B-B14F-4D97-AF65-F5344CB8AC3E}">
        <p14:creationId xmlns:p14="http://schemas.microsoft.com/office/powerpoint/2010/main" val="127143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1000"/>
                                        <p:tgtEl>
                                          <p:spTgt spid="14">
                                            <p:txEl>
                                              <p:pRg st="1" end="1"/>
                                            </p:txEl>
                                          </p:spTgt>
                                        </p:tgtEl>
                                      </p:cBhvr>
                                    </p:animEffect>
                                    <p:anim calcmode="lin" valueType="num">
                                      <p:cBhvr>
                                        <p:cTn id="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3" end="3"/>
                                            </p:txEl>
                                          </p:spTgt>
                                        </p:tgtEl>
                                        <p:attrNameLst>
                                          <p:attrName>style.visibility</p:attrName>
                                        </p:attrNameLst>
                                      </p:cBhvr>
                                      <p:to>
                                        <p:strVal val="visible"/>
                                      </p:to>
                                    </p:set>
                                    <p:animEffect transition="in" filter="fade">
                                      <p:cBhvr>
                                        <p:cTn id="14" dur="1000"/>
                                        <p:tgtEl>
                                          <p:spTgt spid="14">
                                            <p:txEl>
                                              <p:pRg st="3" end="3"/>
                                            </p:txEl>
                                          </p:spTgt>
                                        </p:tgtEl>
                                      </p:cBhvr>
                                    </p:animEffect>
                                    <p:anim calcmode="lin" valueType="num">
                                      <p:cBhvr>
                                        <p:cTn id="15"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1000"/>
                                        <p:tgtEl>
                                          <p:spTgt spid="14">
                                            <p:txEl>
                                              <p:pRg st="4" end="4"/>
                                            </p:txEl>
                                          </p:spTgt>
                                        </p:tgtEl>
                                      </p:cBhvr>
                                    </p:animEffect>
                                    <p:anim calcmode="lin" valueType="num">
                                      <p:cBhvr>
                                        <p:cTn id="22"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5" end="5"/>
                                            </p:txEl>
                                          </p:spTgt>
                                        </p:tgtEl>
                                        <p:attrNameLst>
                                          <p:attrName>style.visibility</p:attrName>
                                        </p:attrNameLst>
                                      </p:cBhvr>
                                      <p:to>
                                        <p:strVal val="visible"/>
                                      </p:to>
                                    </p:set>
                                    <p:animEffect transition="in" filter="fade">
                                      <p:cBhvr>
                                        <p:cTn id="28" dur="1000"/>
                                        <p:tgtEl>
                                          <p:spTgt spid="14">
                                            <p:txEl>
                                              <p:pRg st="5" end="5"/>
                                            </p:txEl>
                                          </p:spTgt>
                                        </p:tgtEl>
                                      </p:cBhvr>
                                    </p:animEffect>
                                    <p:anim calcmode="lin" valueType="num">
                                      <p:cBhvr>
                                        <p:cTn id="29"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fade">
                                      <p:cBhvr>
                                        <p:cTn id="35" dur="1000"/>
                                        <p:tgtEl>
                                          <p:spTgt spid="14">
                                            <p:txEl>
                                              <p:pRg st="6" end="6"/>
                                            </p:txEl>
                                          </p:spTgt>
                                        </p:tgtEl>
                                      </p:cBhvr>
                                    </p:animEffect>
                                    <p:anim calcmode="lin" valueType="num">
                                      <p:cBhvr>
                                        <p:cTn id="36"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8" end="8"/>
                                            </p:txEl>
                                          </p:spTgt>
                                        </p:tgtEl>
                                        <p:attrNameLst>
                                          <p:attrName>style.visibility</p:attrName>
                                        </p:attrNameLst>
                                      </p:cBhvr>
                                      <p:to>
                                        <p:strVal val="visible"/>
                                      </p:to>
                                    </p:set>
                                    <p:animEffect transition="in" filter="fade">
                                      <p:cBhvr>
                                        <p:cTn id="42" dur="1000"/>
                                        <p:tgtEl>
                                          <p:spTgt spid="14">
                                            <p:txEl>
                                              <p:pRg st="8" end="8"/>
                                            </p:txEl>
                                          </p:spTgt>
                                        </p:tgtEl>
                                      </p:cBhvr>
                                    </p:animEffect>
                                    <p:anim calcmode="lin" valueType="num">
                                      <p:cBhvr>
                                        <p:cTn id="43"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9" end="9"/>
                                            </p:txEl>
                                          </p:spTgt>
                                        </p:tgtEl>
                                        <p:attrNameLst>
                                          <p:attrName>style.visibility</p:attrName>
                                        </p:attrNameLst>
                                      </p:cBhvr>
                                      <p:to>
                                        <p:strVal val="visible"/>
                                      </p:to>
                                    </p:set>
                                    <p:animEffect transition="in" filter="fade">
                                      <p:cBhvr>
                                        <p:cTn id="49" dur="1000"/>
                                        <p:tgtEl>
                                          <p:spTgt spid="14">
                                            <p:txEl>
                                              <p:pRg st="9" end="9"/>
                                            </p:txEl>
                                          </p:spTgt>
                                        </p:tgtEl>
                                      </p:cBhvr>
                                    </p:animEffect>
                                    <p:anim calcmode="lin" valueType="num">
                                      <p:cBhvr>
                                        <p:cTn id="50"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10" end="10"/>
                                            </p:txEl>
                                          </p:spTgt>
                                        </p:tgtEl>
                                        <p:attrNameLst>
                                          <p:attrName>style.visibility</p:attrName>
                                        </p:attrNameLst>
                                      </p:cBhvr>
                                      <p:to>
                                        <p:strVal val="visible"/>
                                      </p:to>
                                    </p:set>
                                    <p:animEffect transition="in" filter="fade">
                                      <p:cBhvr>
                                        <p:cTn id="56" dur="1000"/>
                                        <p:tgtEl>
                                          <p:spTgt spid="14">
                                            <p:txEl>
                                              <p:pRg st="10" end="10"/>
                                            </p:txEl>
                                          </p:spTgt>
                                        </p:tgtEl>
                                      </p:cBhvr>
                                    </p:animEffect>
                                    <p:anim calcmode="lin" valueType="num">
                                      <p:cBhvr>
                                        <p:cTn id="57" dur="1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xEl>
                                              <p:pRg st="11" end="11"/>
                                            </p:txEl>
                                          </p:spTgt>
                                        </p:tgtEl>
                                        <p:attrNameLst>
                                          <p:attrName>style.visibility</p:attrName>
                                        </p:attrNameLst>
                                      </p:cBhvr>
                                      <p:to>
                                        <p:strVal val="visible"/>
                                      </p:to>
                                    </p:set>
                                    <p:animEffect transition="in" filter="fade">
                                      <p:cBhvr>
                                        <p:cTn id="63" dur="1000"/>
                                        <p:tgtEl>
                                          <p:spTgt spid="14">
                                            <p:txEl>
                                              <p:pRg st="11" end="11"/>
                                            </p:txEl>
                                          </p:spTgt>
                                        </p:tgtEl>
                                      </p:cBhvr>
                                    </p:animEffect>
                                    <p:anim calcmode="lin" valueType="num">
                                      <p:cBhvr>
                                        <p:cTn id="64" dur="1000" fill="hold"/>
                                        <p:tgtEl>
                                          <p:spTgt spid="14">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0D91099-7981-4D1D-8D6A-5216F4C83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hoek 5"/>
          <p:cNvSpPr/>
          <p:nvPr/>
        </p:nvSpPr>
        <p:spPr>
          <a:xfrm>
            <a:off x="0" y="4869160"/>
            <a:ext cx="12192000" cy="1988840"/>
          </a:xfrm>
          <a:prstGeom prst="rect">
            <a:avLst/>
          </a:prstGeom>
          <a:solidFill>
            <a:srgbClr val="00758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080000" y="5602615"/>
            <a:ext cx="1338828" cy="430887"/>
          </a:xfrm>
          <a:prstGeom prst="rect">
            <a:avLst/>
          </a:prstGeom>
          <a:noFill/>
        </p:spPr>
        <p:txBody>
          <a:bodyPr wrap="none" rtlCol="0">
            <a:spAutoFit/>
          </a:bodyPr>
          <a:lstStyle/>
          <a:p>
            <a:r>
              <a:rPr lang="nl-NL" sz="2200" dirty="0">
                <a:solidFill>
                  <a:schemeClr val="bg1"/>
                </a:solidFill>
                <a:latin typeface="HelveticaNeueLT Pro 55 Roman" panose="020B0604020202020204" pitchFamily="34" charset="0"/>
              </a:rPr>
              <a:t>Motivatie</a:t>
            </a:r>
            <a:endParaRPr lang="nl-NL" sz="2200" b="1" dirty="0">
              <a:solidFill>
                <a:schemeClr val="bg1"/>
              </a:solidFill>
              <a:latin typeface="HelveticaNeueLT Pro 55 Roman" panose="020B0604020202020204" pitchFamily="34" charset="0"/>
            </a:endParaRPr>
          </a:p>
        </p:txBody>
      </p:sp>
      <p:sp>
        <p:nvSpPr>
          <p:cNvPr id="11" name="Rechthoek 10"/>
          <p:cNvSpPr/>
          <p:nvPr/>
        </p:nvSpPr>
        <p:spPr>
          <a:xfrm>
            <a:off x="720000" y="5674043"/>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11743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080000" y="778976"/>
            <a:ext cx="2930610"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Motivatie van cliënten</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9270D68B-59BB-43B9-94AB-5A87314B5EE2}"/>
              </a:ext>
            </a:extLst>
          </p:cNvPr>
          <p:cNvSpPr txBox="1"/>
          <p:nvPr/>
        </p:nvSpPr>
        <p:spPr>
          <a:xfrm>
            <a:off x="720000" y="1955495"/>
            <a:ext cx="8649468" cy="1477328"/>
          </a:xfrm>
          <a:prstGeom prst="rect">
            <a:avLst/>
          </a:prstGeom>
          <a:noFill/>
        </p:spPr>
        <p:txBody>
          <a:bodyPr wrap="square" rtlCol="0">
            <a:spAutoFit/>
          </a:bodyPr>
          <a:lstStyle/>
          <a:p>
            <a:pPr defTabSz="685800"/>
            <a:r>
              <a:rPr lang="nl-NL" b="1" dirty="0">
                <a:solidFill>
                  <a:srgbClr val="007587"/>
                </a:solidFill>
                <a:latin typeface="HelveticaNeueLT Pro 55 Roman" panose="020B0604020202020204" pitchFamily="34" charset="0"/>
              </a:rPr>
              <a:t>Wanneer heb je invloed?</a:t>
            </a:r>
          </a:p>
          <a:p>
            <a:pPr marL="257175" indent="-257175" defTabSz="685800">
              <a:buFont typeface="Arial" panose="020B0604020202020204" pitchFamily="34" charset="0"/>
              <a:buChar char="•"/>
            </a:pPr>
            <a:endParaRPr lang="nl-NL" dirty="0">
              <a:solidFill>
                <a:srgbClr val="FF0000"/>
              </a:solidFill>
              <a:latin typeface="HelveticaNeueLT Pro 55 Roman" panose="020B0604020202020204" pitchFamily="34" charset="0"/>
            </a:endParaRPr>
          </a:p>
          <a:p>
            <a:pPr marL="285750" indent="-285750" defTabSz="685800">
              <a:buFont typeface="Wingdings" panose="05000000000000000000" pitchFamily="2" charset="2"/>
              <a:buChar char="Ø"/>
            </a:pPr>
            <a:r>
              <a:rPr lang="nl-NL" dirty="0">
                <a:latin typeface="HelveticaNeueLT Pro 55 Roman" panose="020B0604020202020204" pitchFamily="34" charset="0"/>
              </a:rPr>
              <a:t>Tijdens het (face-</a:t>
            </a:r>
            <a:r>
              <a:rPr lang="nl-NL" dirty="0" err="1">
                <a:latin typeface="HelveticaNeueLT Pro 55 Roman" panose="020B0604020202020204" pitchFamily="34" charset="0"/>
              </a:rPr>
              <a:t>to</a:t>
            </a:r>
            <a:r>
              <a:rPr lang="nl-NL" dirty="0">
                <a:latin typeface="HelveticaNeueLT Pro 55 Roman" panose="020B0604020202020204" pitchFamily="34" charset="0"/>
              </a:rPr>
              <a:t>-face) contact waarin je </a:t>
            </a:r>
            <a:r>
              <a:rPr lang="nl-NL" dirty="0" err="1">
                <a:latin typeface="HelveticaNeueLT Pro 55 Roman" panose="020B0604020202020204" pitchFamily="34" charset="0"/>
              </a:rPr>
              <a:t>e-health</a:t>
            </a:r>
            <a:r>
              <a:rPr lang="nl-NL" dirty="0">
                <a:latin typeface="HelveticaNeueLT Pro 55 Roman" panose="020B0604020202020204" pitchFamily="34" charset="0"/>
              </a:rPr>
              <a:t> aan je cliënt introduceert</a:t>
            </a:r>
          </a:p>
          <a:p>
            <a:pPr marL="285750" indent="-285750" defTabSz="685800">
              <a:buFont typeface="Wingdings" panose="05000000000000000000" pitchFamily="2" charset="2"/>
              <a:buChar char="Ø"/>
            </a:pPr>
            <a:r>
              <a:rPr lang="nl-NL" dirty="0">
                <a:latin typeface="HelveticaNeueLT Pro 55 Roman" panose="020B0604020202020204" pitchFamily="34" charset="0"/>
              </a:rPr>
              <a:t>Tussen de face-</a:t>
            </a:r>
            <a:r>
              <a:rPr lang="nl-NL" dirty="0" err="1">
                <a:latin typeface="HelveticaNeueLT Pro 55 Roman" panose="020B0604020202020204" pitchFamily="34" charset="0"/>
              </a:rPr>
              <a:t>to</a:t>
            </a:r>
            <a:r>
              <a:rPr lang="nl-NL" dirty="0">
                <a:latin typeface="HelveticaNeueLT Pro 55 Roman" panose="020B0604020202020204" pitchFamily="34" charset="0"/>
              </a:rPr>
              <a:t>-face gesprekken in</a:t>
            </a:r>
          </a:p>
          <a:p>
            <a:pPr marL="285750" indent="-285750" defTabSz="685800">
              <a:buFont typeface="Wingdings" panose="05000000000000000000" pitchFamily="2" charset="2"/>
              <a:buChar char="Ø"/>
            </a:pPr>
            <a:r>
              <a:rPr lang="nl-NL" dirty="0">
                <a:latin typeface="HelveticaNeueLT Pro 55 Roman" panose="020B0604020202020204" pitchFamily="34" charset="0"/>
              </a:rPr>
              <a:t>Tijdens de face-</a:t>
            </a:r>
            <a:r>
              <a:rPr lang="nl-NL" dirty="0" err="1">
                <a:latin typeface="HelveticaNeueLT Pro 55 Roman" panose="020B0604020202020204" pitchFamily="34" charset="0"/>
              </a:rPr>
              <a:t>to</a:t>
            </a:r>
            <a:r>
              <a:rPr lang="nl-NL" dirty="0">
                <a:latin typeface="HelveticaNeueLT Pro 55 Roman" panose="020B0604020202020204" pitchFamily="34" charset="0"/>
              </a:rPr>
              <a:t>-face gesprekken</a:t>
            </a:r>
          </a:p>
        </p:txBody>
      </p:sp>
    </p:spTree>
    <p:extLst>
      <p:ext uri="{BB962C8B-B14F-4D97-AF65-F5344CB8AC3E}">
        <p14:creationId xmlns:p14="http://schemas.microsoft.com/office/powerpoint/2010/main" val="2357302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39C1157-2960-4A49-8A2F-FCC734CC5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hthoek 8">
            <a:extLst>
              <a:ext uri="{FF2B5EF4-FFF2-40B4-BE49-F238E27FC236}">
                <a16:creationId xmlns:a16="http://schemas.microsoft.com/office/drawing/2014/main" id="{9A7A7532-C6BC-43C4-8481-160020828003}"/>
              </a:ext>
            </a:extLst>
          </p:cNvPr>
          <p:cNvSpPr/>
          <p:nvPr/>
        </p:nvSpPr>
        <p:spPr>
          <a:xfrm>
            <a:off x="0" y="4869160"/>
            <a:ext cx="12192000" cy="1988840"/>
          </a:xfrm>
          <a:prstGeom prst="rect">
            <a:avLst/>
          </a:prstGeom>
          <a:solidFill>
            <a:srgbClr val="00758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F7F4FB88-C360-4CB4-8D6B-3ACFB9C3AE91}"/>
              </a:ext>
            </a:extLst>
          </p:cNvPr>
          <p:cNvSpPr txBox="1"/>
          <p:nvPr/>
        </p:nvSpPr>
        <p:spPr>
          <a:xfrm>
            <a:off x="1080000" y="5602615"/>
            <a:ext cx="4961615" cy="430887"/>
          </a:xfrm>
          <a:prstGeom prst="rect">
            <a:avLst/>
          </a:prstGeom>
          <a:noFill/>
        </p:spPr>
        <p:txBody>
          <a:bodyPr wrap="none" rtlCol="0">
            <a:spAutoFit/>
          </a:bodyPr>
          <a:lstStyle/>
          <a:p>
            <a:r>
              <a:rPr lang="nl-NL" sz="2200" dirty="0">
                <a:solidFill>
                  <a:schemeClr val="bg1"/>
                </a:solidFill>
                <a:latin typeface="HelveticaNeueLT Pro 55 Roman" panose="020B0604020202020204" pitchFamily="34" charset="0"/>
              </a:rPr>
              <a:t>Wat wil je anderen als tip meegeven?</a:t>
            </a:r>
            <a:endParaRPr lang="nl-NL" sz="2200" b="1" dirty="0">
              <a:solidFill>
                <a:schemeClr val="bg1"/>
              </a:solidFill>
              <a:latin typeface="HelveticaNeueLT Pro 55 Roman" panose="020B0604020202020204" pitchFamily="34" charset="0"/>
            </a:endParaRPr>
          </a:p>
        </p:txBody>
      </p:sp>
      <p:sp>
        <p:nvSpPr>
          <p:cNvPr id="11" name="Rechthoek 10">
            <a:extLst>
              <a:ext uri="{FF2B5EF4-FFF2-40B4-BE49-F238E27FC236}">
                <a16:creationId xmlns:a16="http://schemas.microsoft.com/office/drawing/2014/main" id="{564C2BB7-33A0-4C54-997F-E8F236323608}"/>
              </a:ext>
            </a:extLst>
          </p:cNvPr>
          <p:cNvSpPr/>
          <p:nvPr/>
        </p:nvSpPr>
        <p:spPr>
          <a:xfrm>
            <a:off x="720000" y="5674043"/>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32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B2ABDDAE-04E2-4C50-A802-8E111AA5EB75}"/>
              </a:ext>
            </a:extLst>
          </p:cNvPr>
          <p:cNvSpPr txBox="1"/>
          <p:nvPr/>
        </p:nvSpPr>
        <p:spPr>
          <a:xfrm>
            <a:off x="1080000" y="778976"/>
            <a:ext cx="2162772"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Meer informatie</a:t>
            </a:r>
            <a:endParaRPr lang="nl-NL" sz="2200" b="1" dirty="0">
              <a:solidFill>
                <a:srgbClr val="007587"/>
              </a:solidFill>
              <a:latin typeface="HelveticaNeueLT Pro 55 Roman" panose="020B0604020202020204" pitchFamily="34" charset="0"/>
            </a:endParaRPr>
          </a:p>
        </p:txBody>
      </p:sp>
      <p:sp>
        <p:nvSpPr>
          <p:cNvPr id="5" name="Rechthoek 4">
            <a:extLst>
              <a:ext uri="{FF2B5EF4-FFF2-40B4-BE49-F238E27FC236}">
                <a16:creationId xmlns:a16="http://schemas.microsoft.com/office/drawing/2014/main" id="{42411053-545E-4B11-9335-879A1F701366}"/>
              </a:ext>
            </a:extLst>
          </p:cNvPr>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7" name="Tabel 6">
            <a:extLst>
              <a:ext uri="{FF2B5EF4-FFF2-40B4-BE49-F238E27FC236}">
                <a16:creationId xmlns:a16="http://schemas.microsoft.com/office/drawing/2014/main" id="{E18D9C36-F22B-4347-ABAD-0B8B6BB7099A}"/>
              </a:ext>
            </a:extLst>
          </p:cNvPr>
          <p:cNvGraphicFramePr>
            <a:graphicFrameLocks noGrp="1"/>
          </p:cNvGraphicFramePr>
          <p:nvPr>
            <p:extLst>
              <p:ext uri="{D42A27DB-BD31-4B8C-83A1-F6EECF244321}">
                <p14:modId xmlns:p14="http://schemas.microsoft.com/office/powerpoint/2010/main" val="2613806438"/>
              </p:ext>
            </p:extLst>
          </p:nvPr>
        </p:nvGraphicFramePr>
        <p:xfrm>
          <a:off x="719999" y="1694080"/>
          <a:ext cx="10751999" cy="741680"/>
        </p:xfrm>
        <a:graphic>
          <a:graphicData uri="http://schemas.openxmlformats.org/drawingml/2006/table">
            <a:tbl>
              <a:tblPr bandRow="1">
                <a:tableStyleId>{5C22544A-7EE6-4342-B048-85BDC9FD1C3A}</a:tableStyleId>
              </a:tblPr>
              <a:tblGrid>
                <a:gridCol w="10751999">
                  <a:extLst>
                    <a:ext uri="{9D8B030D-6E8A-4147-A177-3AD203B41FA5}">
                      <a16:colId xmlns:a16="http://schemas.microsoft.com/office/drawing/2014/main" val="373256365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solidFill>
                            <a:schemeClr val="tx1"/>
                          </a:solidFill>
                          <a:latin typeface="HelveticaNeueLT Pro 55 Roman" panose="020B0604020202020204" pitchFamily="34" charset="0"/>
                        </a:rPr>
                        <a:t>Documentatie (online handleidingen) </a:t>
                      </a:r>
                      <a:r>
                        <a:rPr lang="nl-NL" sz="1800" b="0" baseline="0" dirty="0">
                          <a:solidFill>
                            <a:schemeClr val="tx1"/>
                          </a:solidFill>
                          <a:latin typeface="HelveticaNeueLT Pro 55 Roman" panose="020B0604020202020204" pitchFamily="34" charset="0"/>
                          <a:hlinkClick r:id="rId3">
                            <a:extLst>
                              <a:ext uri="{A12FA001-AC4F-418D-AE19-62706E023703}">
                                <ahyp:hlinkClr xmlns:ahyp="http://schemas.microsoft.com/office/drawing/2018/hyperlinkcolor" val="tx"/>
                              </a:ext>
                            </a:extLst>
                          </a:hlinkClick>
                        </a:rPr>
                        <a:t>www.manula.com/manuals/minddistrict</a:t>
                      </a:r>
                      <a:endParaRPr lang="nl-NL" sz="1800" b="0" baseline="0" dirty="0">
                        <a:solidFill>
                          <a:schemeClr val="tx1"/>
                        </a:solidFill>
                        <a:latin typeface="HelveticaNeueLT Pro 55 Roman" panose="020B0604020202020204" pitchFamily="34" charset="0"/>
                      </a:endParaRPr>
                    </a:p>
                  </a:txBody>
                  <a:tcPr/>
                </a:tc>
                <a:extLst>
                  <a:ext uri="{0D108BD9-81ED-4DB2-BD59-A6C34878D82A}">
                    <a16:rowId xmlns:a16="http://schemas.microsoft.com/office/drawing/2014/main" val="22122432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solidFill>
                            <a:schemeClr val="tx1"/>
                          </a:solidFill>
                          <a:latin typeface="HelveticaNeueLT Pro 55 Roman" panose="020B0604020202020204" pitchFamily="34" charset="0"/>
                        </a:rPr>
                        <a:t>Helpdesk (bij technische vragen of problemen) </a:t>
                      </a:r>
                      <a:r>
                        <a:rPr lang="nl-NL" sz="1800" b="0" dirty="0">
                          <a:solidFill>
                            <a:schemeClr val="tx1"/>
                          </a:solidFill>
                          <a:latin typeface="HelveticaNeueLT Pro 55 Roman" panose="020B0604020202020204" pitchFamily="34" charset="0"/>
                        </a:rPr>
                        <a:t>onderaan de webpagina binnen het platform</a:t>
                      </a:r>
                      <a:endParaRPr lang="nl-NL" sz="1800" dirty="0">
                        <a:solidFill>
                          <a:schemeClr val="tx1"/>
                        </a:solidFill>
                        <a:latin typeface="HelveticaNeueLT Pro 55 Roman" panose="020B060402020202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143013666"/>
                  </a:ext>
                </a:extLst>
              </a:tr>
            </a:tbl>
          </a:graphicData>
        </a:graphic>
      </p:graphicFrame>
    </p:spTree>
    <p:extLst>
      <p:ext uri="{BB962C8B-B14F-4D97-AF65-F5344CB8AC3E}">
        <p14:creationId xmlns:p14="http://schemas.microsoft.com/office/powerpoint/2010/main" val="322090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5229E6B-1309-4910-B103-9A85C2989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hoek 5"/>
          <p:cNvSpPr/>
          <p:nvPr/>
        </p:nvSpPr>
        <p:spPr>
          <a:xfrm>
            <a:off x="0" y="4869160"/>
            <a:ext cx="12192000" cy="1988840"/>
          </a:xfrm>
          <a:prstGeom prst="rect">
            <a:avLst/>
          </a:prstGeom>
          <a:solidFill>
            <a:srgbClr val="00758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080000" y="5602615"/>
            <a:ext cx="1848583" cy="430887"/>
          </a:xfrm>
          <a:prstGeom prst="rect">
            <a:avLst/>
          </a:prstGeom>
          <a:noFill/>
        </p:spPr>
        <p:txBody>
          <a:bodyPr wrap="none" rtlCol="0">
            <a:spAutoFit/>
          </a:bodyPr>
          <a:lstStyle/>
          <a:p>
            <a:r>
              <a:rPr lang="nl-NL" sz="2200" dirty="0">
                <a:solidFill>
                  <a:schemeClr val="bg1"/>
                </a:solidFill>
                <a:latin typeface="HelveticaNeueLT Pro 55 Roman" panose="020B0604020202020204" pitchFamily="34" charset="0"/>
              </a:rPr>
              <a:t>Eerste indruk</a:t>
            </a:r>
            <a:endParaRPr lang="nl-NL" sz="2200" b="1" dirty="0">
              <a:solidFill>
                <a:schemeClr val="bg1"/>
              </a:solidFill>
              <a:latin typeface="HelveticaNeueLT Pro 55 Roman" panose="020B0604020202020204" pitchFamily="34" charset="0"/>
            </a:endParaRPr>
          </a:p>
        </p:txBody>
      </p:sp>
      <p:sp>
        <p:nvSpPr>
          <p:cNvPr id="11" name="Rechthoek 10"/>
          <p:cNvSpPr/>
          <p:nvPr/>
        </p:nvSpPr>
        <p:spPr>
          <a:xfrm>
            <a:off x="720000" y="5674043"/>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32166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39C1157-2960-4A49-8A2F-FCC734CC5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hthoek 8">
            <a:extLst>
              <a:ext uri="{FF2B5EF4-FFF2-40B4-BE49-F238E27FC236}">
                <a16:creationId xmlns:a16="http://schemas.microsoft.com/office/drawing/2014/main" id="{9A7A7532-C6BC-43C4-8481-160020828003}"/>
              </a:ext>
            </a:extLst>
          </p:cNvPr>
          <p:cNvSpPr/>
          <p:nvPr/>
        </p:nvSpPr>
        <p:spPr>
          <a:xfrm>
            <a:off x="0" y="4869160"/>
            <a:ext cx="12192000" cy="1988840"/>
          </a:xfrm>
          <a:prstGeom prst="rect">
            <a:avLst/>
          </a:prstGeom>
          <a:solidFill>
            <a:srgbClr val="00758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F7F4FB88-C360-4CB4-8D6B-3ACFB9C3AE91}"/>
              </a:ext>
            </a:extLst>
          </p:cNvPr>
          <p:cNvSpPr txBox="1"/>
          <p:nvPr/>
        </p:nvSpPr>
        <p:spPr>
          <a:xfrm>
            <a:off x="1080000" y="5602615"/>
            <a:ext cx="7931980" cy="430887"/>
          </a:xfrm>
          <a:prstGeom prst="rect">
            <a:avLst/>
          </a:prstGeom>
          <a:noFill/>
        </p:spPr>
        <p:txBody>
          <a:bodyPr wrap="none" rtlCol="0">
            <a:spAutoFit/>
          </a:bodyPr>
          <a:lstStyle/>
          <a:p>
            <a:r>
              <a:rPr lang="nl-NL" sz="2200" dirty="0">
                <a:solidFill>
                  <a:schemeClr val="bg1"/>
                </a:solidFill>
                <a:latin typeface="HelveticaNeueLT Pro 55 Roman" panose="020B0604020202020204" pitchFamily="34" charset="0"/>
              </a:rPr>
              <a:t>Wat wil je anderen als tip meegeven? Wat zou je willen leren?</a:t>
            </a:r>
            <a:endParaRPr lang="nl-NL" sz="2200" b="1" dirty="0">
              <a:solidFill>
                <a:schemeClr val="bg1"/>
              </a:solidFill>
              <a:latin typeface="HelveticaNeueLT Pro 55 Roman" panose="020B0604020202020204" pitchFamily="34" charset="0"/>
            </a:endParaRPr>
          </a:p>
        </p:txBody>
      </p:sp>
      <p:sp>
        <p:nvSpPr>
          <p:cNvPr id="11" name="Rechthoek 10">
            <a:extLst>
              <a:ext uri="{FF2B5EF4-FFF2-40B4-BE49-F238E27FC236}">
                <a16:creationId xmlns:a16="http://schemas.microsoft.com/office/drawing/2014/main" id="{564C2BB7-33A0-4C54-997F-E8F236323608}"/>
              </a:ext>
            </a:extLst>
          </p:cNvPr>
          <p:cNvSpPr/>
          <p:nvPr/>
        </p:nvSpPr>
        <p:spPr>
          <a:xfrm>
            <a:off x="720000" y="5674043"/>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11656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080000" y="778976"/>
            <a:ext cx="3430747"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Introduceren van </a:t>
            </a:r>
            <a:r>
              <a:rPr lang="nl-NL" sz="2200" dirty="0" err="1">
                <a:solidFill>
                  <a:srgbClr val="007587"/>
                </a:solidFill>
                <a:latin typeface="HelveticaNeueLT Pro 55 Roman" panose="020B0604020202020204" pitchFamily="34" charset="0"/>
              </a:rPr>
              <a:t>e-health</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8CE3FC61-82CB-4A44-8A8B-3873A4C53D01}"/>
              </a:ext>
            </a:extLst>
          </p:cNvPr>
          <p:cNvSpPr txBox="1"/>
          <p:nvPr/>
        </p:nvSpPr>
        <p:spPr>
          <a:xfrm>
            <a:off x="720000" y="1955495"/>
            <a:ext cx="8649468" cy="1200329"/>
          </a:xfrm>
          <a:prstGeom prst="rect">
            <a:avLst/>
          </a:prstGeom>
          <a:noFill/>
        </p:spPr>
        <p:txBody>
          <a:bodyPr wrap="square" rtlCol="0">
            <a:spAutoFit/>
          </a:bodyPr>
          <a:lstStyle/>
          <a:p>
            <a:pPr defTabSz="685800"/>
            <a:r>
              <a:rPr lang="nl-NL" b="1" dirty="0">
                <a:solidFill>
                  <a:srgbClr val="007587"/>
                </a:solidFill>
                <a:latin typeface="HelveticaNeueLT Pro 55 Roman" panose="020B0604020202020204" pitchFamily="34" charset="0"/>
              </a:rPr>
              <a:t>Hoe introduceer je </a:t>
            </a:r>
            <a:r>
              <a:rPr lang="nl-NL" b="1" dirty="0" err="1">
                <a:solidFill>
                  <a:srgbClr val="007587"/>
                </a:solidFill>
                <a:latin typeface="HelveticaNeueLT Pro 55 Roman" panose="020B0604020202020204" pitchFamily="34" charset="0"/>
              </a:rPr>
              <a:t>e-health</a:t>
            </a:r>
            <a:r>
              <a:rPr lang="nl-NL" b="1" dirty="0">
                <a:solidFill>
                  <a:srgbClr val="007587"/>
                </a:solidFill>
                <a:latin typeface="HelveticaNeueLT Pro 55 Roman" panose="020B0604020202020204" pitchFamily="34" charset="0"/>
              </a:rPr>
              <a:t>?</a:t>
            </a:r>
          </a:p>
          <a:p>
            <a:pPr defTabSz="685800"/>
            <a:endParaRPr lang="nl-NL" dirty="0">
              <a:latin typeface="HelveticaNeueLT Pro 55 Roman" panose="020B0604020202020204" pitchFamily="34" charset="0"/>
            </a:endParaRPr>
          </a:p>
          <a:p>
            <a:pPr marL="285750" indent="-285750" defTabSz="685800">
              <a:buFont typeface="Wingdings" panose="05000000000000000000" pitchFamily="2" charset="2"/>
              <a:buChar char="Ø"/>
            </a:pPr>
            <a:r>
              <a:rPr lang="nl-NL" dirty="0">
                <a:latin typeface="HelveticaNeueLT Pro 55 Roman" panose="020B0604020202020204" pitchFamily="34" charset="0"/>
              </a:rPr>
              <a:t>Waar loop je tegenaan</a:t>
            </a:r>
          </a:p>
          <a:p>
            <a:pPr marL="285750" indent="-285750" defTabSz="685800">
              <a:buFont typeface="Wingdings" panose="05000000000000000000" pitchFamily="2" charset="2"/>
              <a:buChar char="Ø"/>
            </a:pPr>
            <a:r>
              <a:rPr lang="nl-NL" dirty="0">
                <a:latin typeface="HelveticaNeueLT Pro 55 Roman" panose="020B0604020202020204" pitchFamily="34" charset="0"/>
              </a:rPr>
              <a:t>Wat werkt goed</a:t>
            </a:r>
          </a:p>
        </p:txBody>
      </p:sp>
    </p:spTree>
    <p:extLst>
      <p:ext uri="{BB962C8B-B14F-4D97-AF65-F5344CB8AC3E}">
        <p14:creationId xmlns:p14="http://schemas.microsoft.com/office/powerpoint/2010/main" val="119832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BE548BF-5B4F-44C1-B97D-8D2F8EF1B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hoek 5"/>
          <p:cNvSpPr/>
          <p:nvPr/>
        </p:nvSpPr>
        <p:spPr>
          <a:xfrm>
            <a:off x="0" y="4869160"/>
            <a:ext cx="12192000" cy="1988840"/>
          </a:xfrm>
          <a:prstGeom prst="rect">
            <a:avLst/>
          </a:prstGeom>
          <a:solidFill>
            <a:srgbClr val="00758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080000" y="5602615"/>
            <a:ext cx="3049233" cy="430887"/>
          </a:xfrm>
          <a:prstGeom prst="rect">
            <a:avLst/>
          </a:prstGeom>
          <a:noFill/>
        </p:spPr>
        <p:txBody>
          <a:bodyPr wrap="none" rtlCol="0">
            <a:spAutoFit/>
          </a:bodyPr>
          <a:lstStyle/>
          <a:p>
            <a:r>
              <a:rPr lang="nl-NL" sz="2200" dirty="0">
                <a:solidFill>
                  <a:schemeClr val="bg1"/>
                </a:solidFill>
                <a:latin typeface="HelveticaNeueLT Pro 55 Roman" panose="020B0604020202020204" pitchFamily="34" charset="0"/>
              </a:rPr>
              <a:t>Show me </a:t>
            </a:r>
            <a:r>
              <a:rPr lang="nl-NL" sz="2200" dirty="0" err="1">
                <a:solidFill>
                  <a:schemeClr val="bg1"/>
                </a:solidFill>
                <a:latin typeface="HelveticaNeueLT Pro 55 Roman" panose="020B0604020202020204" pitchFamily="34" charset="0"/>
              </a:rPr>
              <a:t>the</a:t>
            </a:r>
            <a:r>
              <a:rPr lang="nl-NL" sz="2200" dirty="0">
                <a:solidFill>
                  <a:schemeClr val="bg1"/>
                </a:solidFill>
                <a:latin typeface="HelveticaNeueLT Pro 55 Roman" panose="020B0604020202020204" pitchFamily="34" charset="0"/>
              </a:rPr>
              <a:t> platform!</a:t>
            </a:r>
            <a:endParaRPr lang="nl-NL" sz="2200" b="1" dirty="0">
              <a:solidFill>
                <a:schemeClr val="bg1"/>
              </a:solidFill>
              <a:latin typeface="HelveticaNeueLT Pro 55 Roman" panose="020B0604020202020204" pitchFamily="34" charset="0"/>
            </a:endParaRPr>
          </a:p>
        </p:txBody>
      </p:sp>
      <p:sp>
        <p:nvSpPr>
          <p:cNvPr id="11" name="Rechthoek 10"/>
          <p:cNvSpPr/>
          <p:nvPr/>
        </p:nvSpPr>
        <p:spPr>
          <a:xfrm>
            <a:off x="720000" y="5674043"/>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934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1080000" y="778976"/>
            <a:ext cx="3812262"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Wat zijn de functionaliteiten?</a:t>
            </a:r>
            <a:endParaRPr lang="nl-NL" sz="2200" b="1" dirty="0">
              <a:solidFill>
                <a:srgbClr val="007587"/>
              </a:solidFill>
              <a:latin typeface="HelveticaNeueLT Pro 55 Roman" panose="020B0604020202020204" pitchFamily="34" charset="0"/>
            </a:endParaRPr>
          </a:p>
        </p:txBody>
      </p:sp>
      <p:sp>
        <p:nvSpPr>
          <p:cNvPr id="8" name="Rechthoek 7"/>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97D08AD8-1E80-487A-9E5B-E716EE75EE32}"/>
              </a:ext>
            </a:extLst>
          </p:cNvPr>
          <p:cNvGraphicFramePr>
            <a:graphicFrameLocks noGrp="1"/>
          </p:cNvGraphicFramePr>
          <p:nvPr>
            <p:extLst>
              <p:ext uri="{D42A27DB-BD31-4B8C-83A1-F6EECF244321}">
                <p14:modId xmlns:p14="http://schemas.microsoft.com/office/powerpoint/2010/main" val="4164002590"/>
              </p:ext>
            </p:extLst>
          </p:nvPr>
        </p:nvGraphicFramePr>
        <p:xfrm>
          <a:off x="719999" y="1694080"/>
          <a:ext cx="10751999" cy="4079240"/>
        </p:xfrm>
        <a:graphic>
          <a:graphicData uri="http://schemas.openxmlformats.org/drawingml/2006/table">
            <a:tbl>
              <a:tblPr bandRow="1">
                <a:tableStyleId>{5C22544A-7EE6-4342-B048-85BDC9FD1C3A}</a:tableStyleId>
              </a:tblPr>
              <a:tblGrid>
                <a:gridCol w="10751999">
                  <a:extLst>
                    <a:ext uri="{9D8B030D-6E8A-4147-A177-3AD203B41FA5}">
                      <a16:colId xmlns:a16="http://schemas.microsoft.com/office/drawing/2014/main" val="3732563659"/>
                    </a:ext>
                  </a:extLst>
                </a:gridCol>
              </a:tblGrid>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Een cliënt toevoegen</a:t>
                      </a:r>
                    </a:p>
                  </a:txBody>
                  <a:tcPr>
                    <a:lnL w="12700" cmpd="sng">
                      <a:noFill/>
                    </a:lnL>
                    <a:lnR w="12700" cmpd="sng">
                      <a:noFill/>
                    </a:lnR>
                    <a:lnT w="12700" cmpd="sng">
                      <a:noFill/>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4575718"/>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Een module/</a:t>
                      </a:r>
                      <a:r>
                        <a:rPr lang="nl-NL" dirty="0" err="1">
                          <a:latin typeface="HelveticaNeueLT Pro 55 Roman" panose="020B0604020202020204" pitchFamily="34" charset="0"/>
                        </a:rPr>
                        <a:t>PeRo</a:t>
                      </a:r>
                      <a:r>
                        <a:rPr lang="nl-NL" dirty="0">
                          <a:latin typeface="HelveticaNeueLT Pro 55 Roman" panose="020B0604020202020204" pitchFamily="34" charset="0"/>
                        </a:rPr>
                        <a:t> klaarzetten</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551735"/>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Een bericht sturen</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63768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Een dagboek aanbieden</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384947"/>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Controleren of een cliënt al heeft ingelogd</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46568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Controleren of het e-mailadres van mijn cliënt klopt</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934183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Eens kijken wat de cliënt zoals gedaan heeft tot nu toe</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4595388"/>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De welkomst e-mail opnieuw aan de cliënt sturen</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598975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Een tweede behandelaar en/of een supervisor aan mijn cliënt koppelen</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3618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Een cliënt overzetten naar een andere behandelaar</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970682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nl-NL" dirty="0">
                          <a:latin typeface="HelveticaNeueLT Pro 55 Roman" panose="020B0604020202020204" pitchFamily="34" charset="0"/>
                        </a:rPr>
                        <a:t>Mijn afwezigheid doorgeven</a:t>
                      </a:r>
                    </a:p>
                  </a:txBody>
                  <a:tcPr>
                    <a:lnL w="12700" cmpd="sng">
                      <a:noFill/>
                    </a:lnL>
                    <a:lnR w="12700" cmpd="sng">
                      <a:noFill/>
                    </a:lnR>
                    <a:lnT w="12700" cap="flat" cmpd="sng" algn="ctr">
                      <a:solidFill>
                        <a:srgbClr val="007587"/>
                      </a:solidFill>
                      <a:prstDash val="solid"/>
                      <a:round/>
                      <a:headEnd type="none" w="med" len="med"/>
                      <a:tailEnd type="none" w="med" len="med"/>
                    </a:lnT>
                    <a:lnB w="12700" cap="flat" cmpd="sng" algn="ctr">
                      <a:solidFill>
                        <a:srgbClr val="00758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1953261"/>
                  </a:ext>
                </a:extLst>
              </a:tr>
            </a:tbl>
          </a:graphicData>
        </a:graphic>
      </p:graphicFrame>
    </p:spTree>
    <p:extLst>
      <p:ext uri="{BB962C8B-B14F-4D97-AF65-F5344CB8AC3E}">
        <p14:creationId xmlns:p14="http://schemas.microsoft.com/office/powerpoint/2010/main" val="2374440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117402C-1C9F-4B36-94FC-85DB0D184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hoek 5"/>
          <p:cNvSpPr/>
          <p:nvPr/>
        </p:nvSpPr>
        <p:spPr>
          <a:xfrm>
            <a:off x="0" y="4869160"/>
            <a:ext cx="12192000" cy="1988840"/>
          </a:xfrm>
          <a:prstGeom prst="rect">
            <a:avLst/>
          </a:prstGeom>
          <a:solidFill>
            <a:srgbClr val="00758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080000" y="5602615"/>
            <a:ext cx="2911374" cy="430887"/>
          </a:xfrm>
          <a:prstGeom prst="rect">
            <a:avLst/>
          </a:prstGeom>
          <a:noFill/>
        </p:spPr>
        <p:txBody>
          <a:bodyPr wrap="none" rtlCol="0">
            <a:spAutoFit/>
          </a:bodyPr>
          <a:lstStyle/>
          <a:p>
            <a:r>
              <a:rPr lang="nl-NL" sz="2200" dirty="0">
                <a:solidFill>
                  <a:schemeClr val="bg1"/>
                </a:solidFill>
                <a:latin typeface="HelveticaNeueLT Pro 55 Roman" panose="020B0604020202020204" pitchFamily="34" charset="0"/>
              </a:rPr>
              <a:t>Feedback oefeningen</a:t>
            </a:r>
            <a:endParaRPr lang="nl-NL" sz="2200" b="1" dirty="0">
              <a:solidFill>
                <a:schemeClr val="bg1"/>
              </a:solidFill>
              <a:latin typeface="HelveticaNeueLT Pro 55 Roman" panose="020B0604020202020204" pitchFamily="34" charset="0"/>
            </a:endParaRPr>
          </a:p>
        </p:txBody>
      </p:sp>
      <p:sp>
        <p:nvSpPr>
          <p:cNvPr id="11" name="Rechthoek 10"/>
          <p:cNvSpPr/>
          <p:nvPr/>
        </p:nvSpPr>
        <p:spPr>
          <a:xfrm>
            <a:off x="720000" y="5674043"/>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18369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2367468-E6DB-4E5E-B132-76185DC109AF}"/>
              </a:ext>
            </a:extLst>
          </p:cNvPr>
          <p:cNvSpPr/>
          <p:nvPr/>
        </p:nvSpPr>
        <p:spPr>
          <a:xfrm>
            <a:off x="1050842" y="2239250"/>
            <a:ext cx="7574684" cy="2308324"/>
          </a:xfrm>
          <a:prstGeom prst="rect">
            <a:avLst/>
          </a:prstGeom>
        </p:spPr>
        <p:txBody>
          <a:bodyPr wrap="square">
            <a:spAutoFit/>
          </a:bodyPr>
          <a:lstStyle/>
          <a:p>
            <a:r>
              <a:rPr lang="nl-NL" dirty="0">
                <a:solidFill>
                  <a:srgbClr val="FF0000"/>
                </a:solidFill>
                <a:latin typeface="HelveticaNeueLT Pro 55 Roman" panose="020B0604020202020204" pitchFamily="34" charset="0"/>
                <a:hlinkClick r:id="rId2"/>
              </a:rPr>
              <a:t>https://praktijksteun.training.minddistrict.com/</a:t>
            </a:r>
            <a:endParaRPr lang="nl-NL" dirty="0">
              <a:solidFill>
                <a:srgbClr val="FF0000"/>
              </a:solidFill>
              <a:latin typeface="HelveticaNeueLT Pro 55 Roman" panose="020B0604020202020204" pitchFamily="34" charset="0"/>
            </a:endParaRPr>
          </a:p>
          <a:p>
            <a:endParaRPr lang="nl-NL" dirty="0">
              <a:solidFill>
                <a:srgbClr val="FF0000"/>
              </a:solidFill>
              <a:latin typeface="HelveticaNeueLT Pro 55 Roman" panose="020B0604020202020204" pitchFamily="34" charset="0"/>
            </a:endParaRPr>
          </a:p>
          <a:p>
            <a:endParaRPr lang="nl-NL" dirty="0">
              <a:solidFill>
                <a:srgbClr val="FF0000"/>
              </a:solidFill>
              <a:latin typeface="HelveticaNeueLT Pro 55 Roman" panose="020B0604020202020204" pitchFamily="34" charset="0"/>
            </a:endParaRPr>
          </a:p>
          <a:p>
            <a:endParaRPr lang="nl-NL" dirty="0">
              <a:solidFill>
                <a:srgbClr val="FF0000"/>
              </a:solidFill>
              <a:latin typeface="HelveticaNeueLT Pro 55 Roman" panose="020B0604020202020204" pitchFamily="34" charset="0"/>
            </a:endParaRPr>
          </a:p>
          <a:p>
            <a:r>
              <a:rPr lang="nl-NL" b="1" dirty="0">
                <a:latin typeface="HelveticaNeueLT Pro 55 Roman" panose="020B0604020202020204" pitchFamily="34" charset="0"/>
              </a:rPr>
              <a:t>Inloggegevens deelnemers:</a:t>
            </a:r>
          </a:p>
          <a:p>
            <a:endParaRPr lang="nl-NL" b="1" dirty="0">
              <a:latin typeface="HelveticaNeueLT Pro 55 Roman" panose="020B0604020202020204" pitchFamily="34" charset="0"/>
            </a:endParaRPr>
          </a:p>
          <a:p>
            <a:r>
              <a:rPr lang="nl-NL" dirty="0">
                <a:latin typeface="HelveticaNeueLT Pro 55 Roman" panose="020B0604020202020204" pitchFamily="34" charset="0"/>
              </a:rPr>
              <a:t>E-mailadres + eigen wachtwoord (instructiemail)</a:t>
            </a:r>
          </a:p>
          <a:p>
            <a:endParaRPr lang="nl-NL" b="1" dirty="0">
              <a:latin typeface="HelveticaNeueLT Pro 55 Roman" panose="020B0604020202020204" pitchFamily="34" charset="0"/>
            </a:endParaRPr>
          </a:p>
        </p:txBody>
      </p:sp>
      <p:sp>
        <p:nvSpPr>
          <p:cNvPr id="3" name="Rechthoek 2">
            <a:extLst>
              <a:ext uri="{FF2B5EF4-FFF2-40B4-BE49-F238E27FC236}">
                <a16:creationId xmlns:a16="http://schemas.microsoft.com/office/drawing/2014/main" id="{58A23D12-EE36-4989-8115-D56AE5731D50}"/>
              </a:ext>
            </a:extLst>
          </p:cNvPr>
          <p:cNvSpPr/>
          <p:nvPr/>
        </p:nvSpPr>
        <p:spPr>
          <a:xfrm>
            <a:off x="0" y="0"/>
            <a:ext cx="12191999" cy="294759"/>
          </a:xfrm>
          <a:prstGeom prst="rect">
            <a:avLst/>
          </a:prstGeom>
          <a:solidFill>
            <a:srgbClr val="CAD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CB70D0BC-CF17-48C2-8B65-E364DD92ACB1}"/>
              </a:ext>
            </a:extLst>
          </p:cNvPr>
          <p:cNvSpPr txBox="1"/>
          <p:nvPr/>
        </p:nvSpPr>
        <p:spPr>
          <a:xfrm>
            <a:off x="1080000" y="778976"/>
            <a:ext cx="1744388" cy="430887"/>
          </a:xfrm>
          <a:prstGeom prst="rect">
            <a:avLst/>
          </a:prstGeom>
          <a:noFill/>
        </p:spPr>
        <p:txBody>
          <a:bodyPr wrap="none" rtlCol="0">
            <a:spAutoFit/>
          </a:bodyPr>
          <a:lstStyle/>
          <a:p>
            <a:r>
              <a:rPr lang="nl-NL" sz="2200" dirty="0">
                <a:solidFill>
                  <a:srgbClr val="007587"/>
                </a:solidFill>
                <a:latin typeface="HelveticaNeueLT Pro 55 Roman" panose="020B0604020202020204" pitchFamily="34" charset="0"/>
              </a:rPr>
              <a:t>Aan de slag!</a:t>
            </a:r>
            <a:endParaRPr lang="nl-NL" sz="2200" b="1" dirty="0">
              <a:solidFill>
                <a:srgbClr val="007587"/>
              </a:solidFill>
              <a:latin typeface="HelveticaNeueLT Pro 55 Roman" panose="020B0604020202020204" pitchFamily="34" charset="0"/>
            </a:endParaRPr>
          </a:p>
        </p:txBody>
      </p:sp>
      <p:sp>
        <p:nvSpPr>
          <p:cNvPr id="6" name="Rechthoek 5">
            <a:extLst>
              <a:ext uri="{FF2B5EF4-FFF2-40B4-BE49-F238E27FC236}">
                <a16:creationId xmlns:a16="http://schemas.microsoft.com/office/drawing/2014/main" id="{4BE6616C-A615-42E4-A2B5-0E31C528AEBB}"/>
              </a:ext>
            </a:extLst>
          </p:cNvPr>
          <p:cNvSpPr/>
          <p:nvPr/>
        </p:nvSpPr>
        <p:spPr>
          <a:xfrm>
            <a:off x="720000" y="850404"/>
            <a:ext cx="288032" cy="288032"/>
          </a:xfrm>
          <a:prstGeom prst="rect">
            <a:avLst/>
          </a:prstGeom>
          <a:solidFill>
            <a:srgbClr val="00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28579292"/>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689</Words>
  <Application>Microsoft Office PowerPoint</Application>
  <PresentationFormat>Breedbeeld</PresentationFormat>
  <Paragraphs>109</Paragraphs>
  <Slides>24</Slides>
  <Notes>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24</vt:i4>
      </vt:variant>
    </vt:vector>
  </HeadingPairs>
  <TitlesOfParts>
    <vt:vector size="30" baseType="lpstr">
      <vt:lpstr>Arial</vt:lpstr>
      <vt:lpstr>Calibri</vt:lpstr>
      <vt:lpstr>Calibri Light</vt:lpstr>
      <vt:lpstr>HelveticaNeueLT Pro 55 Roman</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e-healthplatform</dc:title>
  <dc:creator>PRO Groep | Tanya van Keulen</dc:creator>
  <cp:lastModifiedBy>Liety Schoenmakers | Zorggroep RCH Midden-Brabant</cp:lastModifiedBy>
  <cp:revision>57</cp:revision>
  <dcterms:created xsi:type="dcterms:W3CDTF">2019-03-19T16:50:58Z</dcterms:created>
  <dcterms:modified xsi:type="dcterms:W3CDTF">2019-05-17T08:33:54Z</dcterms:modified>
</cp:coreProperties>
</file>