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2"/>
  </p:notesMasterIdLst>
  <p:sldIdLst>
    <p:sldId id="257" r:id="rId2"/>
    <p:sldId id="261" r:id="rId3"/>
    <p:sldId id="267" r:id="rId4"/>
    <p:sldId id="269" r:id="rId5"/>
    <p:sldId id="270" r:id="rId6"/>
    <p:sldId id="303" r:id="rId7"/>
    <p:sldId id="405" r:id="rId8"/>
    <p:sldId id="349" r:id="rId9"/>
    <p:sldId id="407" r:id="rId10"/>
    <p:sldId id="302" r:id="rId11"/>
    <p:sldId id="408" r:id="rId12"/>
    <p:sldId id="364" r:id="rId13"/>
    <p:sldId id="412" r:id="rId14"/>
    <p:sldId id="413" r:id="rId15"/>
    <p:sldId id="414" r:id="rId16"/>
    <p:sldId id="308" r:id="rId17"/>
    <p:sldId id="328" r:id="rId18"/>
    <p:sldId id="416" r:id="rId19"/>
    <p:sldId id="265" r:id="rId20"/>
    <p:sldId id="359" r:id="rId21"/>
    <p:sldId id="418" r:id="rId22"/>
    <p:sldId id="352" r:id="rId23"/>
    <p:sldId id="404" r:id="rId24"/>
    <p:sldId id="350" r:id="rId25"/>
    <p:sldId id="403" r:id="rId26"/>
    <p:sldId id="419" r:id="rId27"/>
    <p:sldId id="420" r:id="rId28"/>
    <p:sldId id="406" r:id="rId29"/>
    <p:sldId id="313" r:id="rId30"/>
    <p:sldId id="357" r:id="rId31"/>
    <p:sldId id="368" r:id="rId32"/>
    <p:sldId id="366" r:id="rId33"/>
    <p:sldId id="422" r:id="rId34"/>
    <p:sldId id="423" r:id="rId35"/>
    <p:sldId id="277" r:id="rId36"/>
    <p:sldId id="315" r:id="rId37"/>
    <p:sldId id="424" r:id="rId38"/>
    <p:sldId id="353" r:id="rId39"/>
    <p:sldId id="395" r:id="rId40"/>
    <p:sldId id="317" r:id="rId41"/>
    <p:sldId id="401" r:id="rId42"/>
    <p:sldId id="426" r:id="rId43"/>
    <p:sldId id="318" r:id="rId44"/>
    <p:sldId id="370" r:id="rId45"/>
    <p:sldId id="290" r:id="rId46"/>
    <p:sldId id="291" r:id="rId47"/>
    <p:sldId id="324" r:id="rId48"/>
    <p:sldId id="304" r:id="rId49"/>
    <p:sldId id="305" r:id="rId50"/>
    <p:sldId id="344" r:id="rId51"/>
    <p:sldId id="374" r:id="rId52"/>
    <p:sldId id="336" r:id="rId53"/>
    <p:sldId id="337" r:id="rId54"/>
    <p:sldId id="398" r:id="rId55"/>
    <p:sldId id="402" r:id="rId56"/>
    <p:sldId id="310" r:id="rId57"/>
    <p:sldId id="382" r:id="rId58"/>
    <p:sldId id="297" r:id="rId59"/>
    <p:sldId id="363" r:id="rId60"/>
    <p:sldId id="259" r:id="rId61"/>
  </p:sldIdLst>
  <p:sldSz cx="18059400" cy="101584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9">
          <p15:clr>
            <a:srgbClr val="A4A3A4"/>
          </p15:clr>
        </p15:guide>
        <p15:guide id="2" pos="56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4660"/>
  </p:normalViewPr>
  <p:slideViewPr>
    <p:cSldViewPr snapToGrid="0">
      <p:cViewPr varScale="1">
        <p:scale>
          <a:sx n="58" d="100"/>
          <a:sy n="58" d="100"/>
        </p:scale>
        <p:origin x="653" y="72"/>
      </p:cViewPr>
      <p:guideLst>
        <p:guide orient="horz" pos="3199"/>
        <p:guide pos="5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CAFE9-D28C-40BF-8133-59AF61C0811F}" type="datetimeFigureOut">
              <a:rPr lang="nl-NL" smtClean="0"/>
              <a:t>8-12-2019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98EDD-F127-4293-8C9C-E6CDDB58133B}" type="slidenum">
              <a:rPr lang="nl-NL" smtClean="0"/>
              <a:t>‹nr.›</a:t>
            </a:fld>
            <a:endParaRPr lang="nl-NL"/>
          </a:p>
        </p:txBody>
      </p:sp>
    </p:spTree>
    <p:extLst>
      <p:ext uri="{BB962C8B-B14F-4D97-AF65-F5344CB8AC3E}">
        <p14:creationId xmlns:p14="http://schemas.microsoft.com/office/powerpoint/2010/main" val="512733404"/>
      </p:ext>
    </p:extLst>
  </p:cSld>
  <p:clrMap bg1="lt1" tx1="dk1" bg2="lt2" tx2="dk2" accent1="accent1" accent2="accent2" accent3="accent3" accent4="accent4" accent5="accent5" accent6="accent6" hlink="hlink" folHlink="folHlink"/>
  <p:notesStyle>
    <a:lvl1pPr marL="0" algn="l" defTabSz="1509400" rtl="0" eaLnBrk="1" latinLnBrk="0" hangingPunct="1">
      <a:defRPr sz="1981" kern="1200">
        <a:solidFill>
          <a:schemeClr val="tx1"/>
        </a:solidFill>
        <a:latin typeface="+mn-lt"/>
        <a:ea typeface="+mn-ea"/>
        <a:cs typeface="+mn-cs"/>
      </a:defRPr>
    </a:lvl1pPr>
    <a:lvl2pPr marL="754700" algn="l" defTabSz="1509400" rtl="0" eaLnBrk="1" latinLnBrk="0" hangingPunct="1">
      <a:defRPr sz="1981" kern="1200">
        <a:solidFill>
          <a:schemeClr val="tx1"/>
        </a:solidFill>
        <a:latin typeface="+mn-lt"/>
        <a:ea typeface="+mn-ea"/>
        <a:cs typeface="+mn-cs"/>
      </a:defRPr>
    </a:lvl2pPr>
    <a:lvl3pPr marL="1509400" algn="l" defTabSz="1509400" rtl="0" eaLnBrk="1" latinLnBrk="0" hangingPunct="1">
      <a:defRPr sz="1981" kern="1200">
        <a:solidFill>
          <a:schemeClr val="tx1"/>
        </a:solidFill>
        <a:latin typeface="+mn-lt"/>
        <a:ea typeface="+mn-ea"/>
        <a:cs typeface="+mn-cs"/>
      </a:defRPr>
    </a:lvl3pPr>
    <a:lvl4pPr marL="2264100" algn="l" defTabSz="1509400" rtl="0" eaLnBrk="1" latinLnBrk="0" hangingPunct="1">
      <a:defRPr sz="1981" kern="1200">
        <a:solidFill>
          <a:schemeClr val="tx1"/>
        </a:solidFill>
        <a:latin typeface="+mn-lt"/>
        <a:ea typeface="+mn-ea"/>
        <a:cs typeface="+mn-cs"/>
      </a:defRPr>
    </a:lvl4pPr>
    <a:lvl5pPr marL="3018800" algn="l" defTabSz="1509400" rtl="0" eaLnBrk="1" latinLnBrk="0" hangingPunct="1">
      <a:defRPr sz="1981" kern="1200">
        <a:solidFill>
          <a:schemeClr val="tx1"/>
        </a:solidFill>
        <a:latin typeface="+mn-lt"/>
        <a:ea typeface="+mn-ea"/>
        <a:cs typeface="+mn-cs"/>
      </a:defRPr>
    </a:lvl5pPr>
    <a:lvl6pPr marL="3773500" algn="l" defTabSz="1509400" rtl="0" eaLnBrk="1" latinLnBrk="0" hangingPunct="1">
      <a:defRPr sz="1981" kern="1200">
        <a:solidFill>
          <a:schemeClr val="tx1"/>
        </a:solidFill>
        <a:latin typeface="+mn-lt"/>
        <a:ea typeface="+mn-ea"/>
        <a:cs typeface="+mn-cs"/>
      </a:defRPr>
    </a:lvl6pPr>
    <a:lvl7pPr marL="4528200" algn="l" defTabSz="1509400" rtl="0" eaLnBrk="1" latinLnBrk="0" hangingPunct="1">
      <a:defRPr sz="1981" kern="1200">
        <a:solidFill>
          <a:schemeClr val="tx1"/>
        </a:solidFill>
        <a:latin typeface="+mn-lt"/>
        <a:ea typeface="+mn-ea"/>
        <a:cs typeface="+mn-cs"/>
      </a:defRPr>
    </a:lvl7pPr>
    <a:lvl8pPr marL="5282900" algn="l" defTabSz="1509400" rtl="0" eaLnBrk="1" latinLnBrk="0" hangingPunct="1">
      <a:defRPr sz="1981" kern="1200">
        <a:solidFill>
          <a:schemeClr val="tx1"/>
        </a:solidFill>
        <a:latin typeface="+mn-lt"/>
        <a:ea typeface="+mn-ea"/>
        <a:cs typeface="+mn-cs"/>
      </a:defRPr>
    </a:lvl8pPr>
    <a:lvl9pPr marL="6037600" algn="l" defTabSz="1509400" rtl="0" eaLnBrk="1" latinLnBrk="0" hangingPunct="1">
      <a:defRPr sz="198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hange-pain.com/cms/cda/_common/inc/display_file.jsp?fileID=289800042"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oncoline.nl/pij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alarm gaat af, nodig om ons te beschermen. Een reactie van ons lichaam, hartslag verhoogd, adrenaline en stress hormonen komen vrij, immobiliseren van pijngebied. Je komt in actie,</a:t>
            </a:r>
            <a:r>
              <a:rPr lang="nl-NL" baseline="0" dirty="0"/>
              <a:t> duidelijk doel. </a:t>
            </a:r>
            <a:r>
              <a:rPr lang="nl-NL" sz="1200" b="0" i="0" u="none" strike="noStrike" kern="1200" baseline="0" dirty="0">
                <a:solidFill>
                  <a:schemeClr val="tx1"/>
                </a:solidFill>
                <a:latin typeface="+mn-lt"/>
                <a:ea typeface="+mn-ea"/>
                <a:cs typeface="+mn-cs"/>
              </a:rPr>
              <a:t>Patiënten zonder pijnsysteem beschadigen zich met een zekere regelmaat zodanig</a:t>
            </a:r>
          </a:p>
          <a:p>
            <a:r>
              <a:rPr lang="nl-NL" sz="1200" b="0" i="0" u="none" strike="noStrike" kern="1200" baseline="0" dirty="0">
                <a:solidFill>
                  <a:schemeClr val="tx1"/>
                </a:solidFill>
                <a:latin typeface="+mn-lt"/>
                <a:ea typeface="+mn-ea"/>
                <a:cs typeface="+mn-cs"/>
              </a:rPr>
              <a:t>dat zij uiteindelijk niet overleven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a:t>
            </a:fld>
            <a:endParaRPr lang="nl-NL"/>
          </a:p>
        </p:txBody>
      </p:sp>
    </p:spTree>
    <p:extLst>
      <p:ext uri="{BB962C8B-B14F-4D97-AF65-F5344CB8AC3E}">
        <p14:creationId xmlns:p14="http://schemas.microsoft.com/office/powerpoint/2010/main" val="28730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Adequate fysiologische respons op een pijnlijke stimulus, waarbij het lichaam reageert op druk , rek, warmte of koude.</a:t>
            </a:r>
          </a:p>
          <a:p>
            <a:r>
              <a:rPr lang="nl-NL" dirty="0"/>
              <a:t>Goed gelokaliseerd constant en vaak scherp, stekend of kloppend. Wordt somatische pijn genoemd</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12</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PCM meest gebruikte middel, werking onbekend. 3 DD 1000 mg,</a:t>
            </a:r>
            <a:r>
              <a:rPr lang="nl-NL" baseline="0" dirty="0"/>
              <a:t> </a:t>
            </a:r>
            <a:r>
              <a:rPr lang="nl-NL" baseline="0" dirty="0" err="1"/>
              <a:t>zn</a:t>
            </a:r>
            <a:r>
              <a:rPr lang="nl-NL" baseline="0" dirty="0"/>
              <a:t> 2 weken 4000 mg p dag. Let op leverbeschadiging.</a:t>
            </a:r>
          </a:p>
          <a:p>
            <a:r>
              <a:rPr lang="nl-NL" baseline="0" dirty="0"/>
              <a:t>NSAID volgende dia</a:t>
            </a:r>
          </a:p>
          <a:p>
            <a:r>
              <a:rPr lang="nl-NL" baseline="0" dirty="0"/>
              <a:t>Amitriptyline: aan patiënt zeggen dat het AD is in lage dosering!! (BV </a:t>
            </a:r>
            <a:r>
              <a:rPr lang="nl-NL" baseline="0" dirty="0" err="1"/>
              <a:t>Remoden</a:t>
            </a:r>
            <a:r>
              <a:rPr lang="nl-NL" baseline="0" dirty="0"/>
              <a:t>/</a:t>
            </a:r>
            <a:r>
              <a:rPr lang="nl-NL" baseline="0" dirty="0" err="1"/>
              <a:t>Nortrilen</a:t>
            </a:r>
            <a:r>
              <a:rPr lang="nl-NL" baseline="0" dirty="0"/>
              <a:t>)</a:t>
            </a:r>
          </a:p>
          <a:p>
            <a:r>
              <a:rPr lang="nl-NL" baseline="0" dirty="0"/>
              <a:t>Anti </a:t>
            </a:r>
            <a:r>
              <a:rPr lang="nl-NL" baseline="0" dirty="0" err="1"/>
              <a:t>epileptiva</a:t>
            </a:r>
            <a:r>
              <a:rPr lang="nl-NL" baseline="0" dirty="0"/>
              <a:t>, gabapentine (BV </a:t>
            </a:r>
            <a:r>
              <a:rPr lang="nl-NL" baseline="0" dirty="0" err="1"/>
              <a:t>Neurontin</a:t>
            </a:r>
            <a:r>
              <a:rPr lang="nl-NL" baseline="0" dirty="0"/>
              <a:t>), </a:t>
            </a:r>
            <a:r>
              <a:rPr lang="nl-NL" baseline="0" dirty="0" err="1"/>
              <a:t>carbamezipine</a:t>
            </a:r>
            <a:r>
              <a:rPr lang="nl-NL" baseline="0" dirty="0"/>
              <a:t> (BV </a:t>
            </a:r>
            <a:r>
              <a:rPr lang="nl-NL" baseline="0" dirty="0" err="1"/>
              <a:t>tregretol</a:t>
            </a:r>
            <a:r>
              <a:rPr lang="nl-NL" baseline="0" dirty="0"/>
              <a:t>) , </a:t>
            </a:r>
            <a:r>
              <a:rPr lang="nl-NL" baseline="0" dirty="0" err="1"/>
              <a:t>pregabaline</a:t>
            </a:r>
            <a:r>
              <a:rPr lang="nl-NL" baseline="0" dirty="0"/>
              <a:t> (BV Lyrica)</a:t>
            </a:r>
          </a:p>
          <a:p>
            <a:r>
              <a:rPr lang="nl-NL" baseline="0" dirty="0"/>
              <a:t>Adjuvante medicatie hebben secundair een pijnstillende werking, onderverdeling in antidepressiva en anti epileptica</a:t>
            </a:r>
          </a:p>
          <a:p>
            <a:r>
              <a:rPr lang="nl-NL" baseline="0" dirty="0"/>
              <a:t>Antidepressiva versterken </a:t>
            </a:r>
            <a:r>
              <a:rPr lang="nl-NL" baseline="0" dirty="0" err="1"/>
              <a:t>pijnremmende</a:t>
            </a:r>
            <a:r>
              <a:rPr lang="nl-NL" baseline="0" dirty="0"/>
              <a:t> banen via </a:t>
            </a:r>
            <a:r>
              <a:rPr lang="nl-NL" baseline="0" dirty="0" err="1"/>
              <a:t>setotonine</a:t>
            </a:r>
            <a:r>
              <a:rPr lang="nl-NL" baseline="0" dirty="0"/>
              <a:t> en noradrenaline gehalte in CZS</a:t>
            </a:r>
          </a:p>
          <a:p>
            <a:r>
              <a:rPr lang="nl-NL" baseline="0" dirty="0"/>
              <a:t>Anti epileptica werken in op membraan zenuwcel waardoor </a:t>
            </a:r>
            <a:r>
              <a:rPr lang="nl-NL" baseline="0" dirty="0" err="1"/>
              <a:t>electrische</a:t>
            </a:r>
            <a:r>
              <a:rPr lang="nl-NL" baseline="0" dirty="0"/>
              <a:t> activiteit in zenuw stelsel verminderd</a:t>
            </a:r>
          </a:p>
          <a:p>
            <a:r>
              <a:rPr lang="nl-NL" baseline="0" dirty="0"/>
              <a:t>Adjuvante medicatie: uitleg gebruik, langdurig voor effect BW duizelig, droge mond, z.n. langzaam opbouwen. Patiënt zeggen dat het een Anti </a:t>
            </a:r>
            <a:r>
              <a:rPr lang="nl-NL" baseline="0" dirty="0" err="1"/>
              <a:t>depressiva</a:t>
            </a:r>
            <a:r>
              <a:rPr lang="nl-NL" baseline="0" dirty="0"/>
              <a:t> is in lage dosering</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14</a:t>
            </a:fld>
            <a:endParaRPr lang="nl-NL"/>
          </a:p>
        </p:txBody>
      </p:sp>
    </p:spTree>
    <p:extLst>
      <p:ext uri="{BB962C8B-B14F-4D97-AF65-F5344CB8AC3E}">
        <p14:creationId xmlns:p14="http://schemas.microsoft.com/office/powerpoint/2010/main" val="69604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Prostaglandines maken zenuwuiteinden (nociceptoren) gevoeliger voor pijn en bevorderen ontstekingsreactie,</a:t>
            </a:r>
            <a:r>
              <a:rPr lang="nl-NL" baseline="0" dirty="0"/>
              <a:t> verzorgen doorbloeding in glomeruli in de nieren, remt zuur secretie in de maag. Daarom maagzuur remmer geven=proton-</a:t>
            </a:r>
            <a:r>
              <a:rPr lang="nl-NL" baseline="0" dirty="0" err="1"/>
              <a:t>pom</a:t>
            </a:r>
            <a:r>
              <a:rPr lang="nl-NL" baseline="0" dirty="0"/>
              <a:t> remmer</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16</a:t>
            </a:fld>
            <a:endParaRPr lang="nl-NL"/>
          </a:p>
        </p:txBody>
      </p:sp>
    </p:spTree>
    <p:extLst>
      <p:ext uri="{BB962C8B-B14F-4D97-AF65-F5344CB8AC3E}">
        <p14:creationId xmlns:p14="http://schemas.microsoft.com/office/powerpoint/2010/main" val="400594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17</a:t>
            </a:fld>
            <a:endParaRPr lang="nl-NL"/>
          </a:p>
        </p:txBody>
      </p:sp>
    </p:spTree>
    <p:extLst>
      <p:ext uri="{BB962C8B-B14F-4D97-AF65-F5344CB8AC3E}">
        <p14:creationId xmlns:p14="http://schemas.microsoft.com/office/powerpoint/2010/main" val="186463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Totaal ander mechanisme dan nociceptieve pijn. Neuropatische pijn is een inadequate respons veroorzaakt door het disfunctioneren (laesie) van een onderdeel van het ZS. Door compressie of beschadiging zenuw. Het pijnsysteem zelf is ziek, probleem zit in de zenuw, er ontstaan spontane pijnimpulsen zonder pijnstimulus, of</a:t>
            </a:r>
            <a:r>
              <a:rPr lang="nl-NL" baseline="0" dirty="0"/>
              <a:t> de prikkels worden versterkt. Er zijn geen chemische mediatoren.</a:t>
            </a:r>
          </a:p>
          <a:p>
            <a:r>
              <a:rPr lang="nl-NL" baseline="0" dirty="0"/>
              <a:t>Afhankelijk van locatie laesie perifeer 90 % bv hernia, </a:t>
            </a:r>
            <a:r>
              <a:rPr lang="nl-NL" baseline="0" dirty="0" err="1"/>
              <a:t>cts</a:t>
            </a:r>
            <a:r>
              <a:rPr lang="nl-NL" baseline="0" dirty="0"/>
              <a:t> , of centrale NP 10 % bv </a:t>
            </a:r>
            <a:r>
              <a:rPr lang="nl-NL" baseline="0" dirty="0" err="1"/>
              <a:t>cva</a:t>
            </a:r>
            <a:r>
              <a:rPr lang="nl-NL" baseline="0" dirty="0"/>
              <a:t> of ms.</a:t>
            </a:r>
          </a:p>
          <a:p>
            <a:r>
              <a:rPr lang="nl-NL" baseline="0" dirty="0"/>
              <a:t>Er ontstaat spontane elektrische activiteit of een verhoogde gevoeligheid voor externe stimuli. </a:t>
            </a:r>
          </a:p>
          <a:p>
            <a:r>
              <a:rPr lang="nl-NL" baseline="0" dirty="0"/>
              <a:t>NP is brandend, stekend, schietend of elektrisch van aard, heeft geen nuttige functie.</a:t>
            </a:r>
          </a:p>
          <a:p>
            <a:r>
              <a:rPr lang="nl-NL" baseline="0" dirty="0"/>
              <a:t>Bij beschadiging van zenuw neemt het aantal Ca-kanalen in het CZS enorm toe:  </a:t>
            </a:r>
            <a:r>
              <a:rPr lang="nl-NL" baseline="0" dirty="0" err="1"/>
              <a:t>gabapentine</a:t>
            </a:r>
            <a:r>
              <a:rPr lang="nl-NL" baseline="0" dirty="0"/>
              <a:t> werkt  in het ruggenmerg op de calciumkanalen.</a:t>
            </a:r>
          </a:p>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19</a:t>
            </a:fld>
            <a:endParaRPr lang="nl-NL"/>
          </a:p>
        </p:txBody>
      </p:sp>
    </p:spTree>
    <p:extLst>
      <p:ext uri="{BB962C8B-B14F-4D97-AF65-F5344CB8AC3E}">
        <p14:creationId xmlns:p14="http://schemas.microsoft.com/office/powerpoint/2010/main" val="1816091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Belangrijk om te differentiëren i.v.m. de te volgen behandeling</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20</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Ouderen liever </a:t>
            </a:r>
            <a:r>
              <a:rPr lang="nl-NL" dirty="0" err="1"/>
              <a:t>nortriptyline</a:t>
            </a:r>
            <a:r>
              <a:rPr lang="nl-NL" dirty="0"/>
              <a:t> dan</a:t>
            </a:r>
            <a:r>
              <a:rPr lang="nl-NL" baseline="0" dirty="0"/>
              <a:t> amitriptyline, dit geeft minder </a:t>
            </a:r>
            <a:r>
              <a:rPr lang="nl-NL" baseline="0" dirty="0" err="1"/>
              <a:t>anticholenerge</a:t>
            </a:r>
            <a:r>
              <a:rPr lang="nl-NL" baseline="0" dirty="0"/>
              <a:t> bijwerkingen. </a:t>
            </a:r>
            <a:r>
              <a:rPr lang="nl-NL" sz="1200" b="0" i="0" kern="1200" dirty="0">
                <a:solidFill>
                  <a:schemeClr val="tx1"/>
                </a:solidFill>
                <a:effectLst/>
                <a:latin typeface="+mn-lt"/>
                <a:ea typeface="+mn-ea"/>
                <a:cs typeface="+mn-cs"/>
              </a:rPr>
              <a:t> anticholinerge effecten (zoals droge mond, misselijkheid, obstipatie, accommodatiestoornis, palpitaties en tachycardie) gewichtstoename, sedatie, slaperigheid, duizeligheid, hoofdpijn, tremor, spraakaandoening (dysartrie). Verstopte neus, overmatige transpiratie, agressie</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21</a:t>
            </a:fld>
            <a:endParaRPr lang="nl-NL"/>
          </a:p>
        </p:txBody>
      </p:sp>
    </p:spTree>
    <p:extLst>
      <p:ext uri="{BB962C8B-B14F-4D97-AF65-F5344CB8AC3E}">
        <p14:creationId xmlns:p14="http://schemas.microsoft.com/office/powerpoint/2010/main" val="403740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50% </a:t>
            </a:r>
            <a:r>
              <a:rPr lang="nl-NL" dirty="0" err="1"/>
              <a:t>nociceptief</a:t>
            </a:r>
            <a:r>
              <a:rPr lang="nl-NL" dirty="0"/>
              <a:t>, 10% NP, 40 tot 50% gemende pijn</a:t>
            </a:r>
          </a:p>
          <a:p>
            <a:r>
              <a:rPr lang="nl-NL" dirty="0"/>
              <a:t>Bindweefselfibrose t.g.v. chirurgisch ingrijpen en /of stralingstherapie. (Nijs, sensitisatie)</a:t>
            </a:r>
          </a:p>
          <a:p>
            <a:r>
              <a:rPr lang="nl-NL" dirty="0"/>
              <a:t>Lymfatische striemen of axillair </a:t>
            </a:r>
            <a:r>
              <a:rPr lang="nl-NL" dirty="0" err="1"/>
              <a:t>websyndroom</a:t>
            </a:r>
            <a:r>
              <a:rPr lang="nl-NL" dirty="0"/>
              <a:t> bij 6 tot 47% van de patiënten na okselchirurgie bij borst CA waarbij toename pijn bij schouder abductie. Pijn ten gevolge van fibrineklonters in lymfatisch en veneuze banen doordat lymfe niet goed afgevoerd wordt.</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22</a:t>
            </a:fld>
            <a:endParaRPr lang="nl-NL"/>
          </a:p>
        </p:txBody>
      </p:sp>
    </p:spTree>
    <p:extLst>
      <p:ext uri="{BB962C8B-B14F-4D97-AF65-F5344CB8AC3E}">
        <p14:creationId xmlns:p14="http://schemas.microsoft.com/office/powerpoint/2010/main" val="411906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2020 in Nederland 1 miljoen </a:t>
            </a:r>
            <a:r>
              <a:rPr lang="nl-NL" dirty="0" err="1"/>
              <a:t>overlevers</a:t>
            </a:r>
            <a:r>
              <a:rPr lang="nl-NL" dirty="0"/>
              <a:t>, oncologisch uitbehandeld. Vermoeidheid en pijn verminderen de levenskwaliteit en het dagelijks functioneren</a:t>
            </a:r>
          </a:p>
          <a:p>
            <a:r>
              <a:rPr lang="nl-NL" dirty="0"/>
              <a:t>Stralingstherapie schade sterk verbeterd, van 60 naar 2 % gedaald., kan echter na jaren (tot 20 jaar) nog ontstaan waardoor het nu dus ook nog voorkomt. Meestal ontstaat stralingspijn &lt;3 jaar na beëindiging van straling. Na borstkanker vaak niveau C5/6/7. Na bestraling NP in benen en pelvis komt minder voor.</a:t>
            </a:r>
          </a:p>
          <a:p>
            <a:r>
              <a:rPr lang="nl-NL" dirty="0"/>
              <a:t>Na chemo vaak branderig gevoel en doof, soms pijn.</a:t>
            </a:r>
          </a:p>
          <a:p>
            <a:r>
              <a:rPr lang="nl-NL" dirty="0"/>
              <a:t>Borstkanker </a:t>
            </a:r>
            <a:r>
              <a:rPr lang="nl-NL" dirty="0" err="1"/>
              <a:t>overlevers</a:t>
            </a:r>
            <a:r>
              <a:rPr lang="nl-NL" dirty="0"/>
              <a:t> krijgen aromataseremmers als hormonale therapie. Ongeveer 50% ondervindt ernstige vaak uitgebreide pijnen als bijwerking van deze therapie. Bij Tamoxifen komt dit minder vak voor</a:t>
            </a:r>
          </a:p>
        </p:txBody>
      </p:sp>
      <p:sp>
        <p:nvSpPr>
          <p:cNvPr id="4" name="Tijdelijke aanduiding voor dianummer 3"/>
          <p:cNvSpPr>
            <a:spLocks noGrp="1"/>
          </p:cNvSpPr>
          <p:nvPr>
            <p:ph type="sldNum" sz="quarter" idx="5"/>
          </p:nvPr>
        </p:nvSpPr>
        <p:spPr/>
        <p:txBody>
          <a:bodyPr/>
          <a:lstStyle/>
          <a:p>
            <a:fld id="{7E86C4BA-D0B5-4CE0-8BEA-E83D28A87A6D}" type="slidenum">
              <a:rPr lang="nl-NL" smtClean="0"/>
              <a:pPr/>
              <a:t>23</a:t>
            </a:fld>
            <a:endParaRPr lang="nl-NL"/>
          </a:p>
        </p:txBody>
      </p:sp>
    </p:spTree>
    <p:extLst>
      <p:ext uri="{BB962C8B-B14F-4D97-AF65-F5344CB8AC3E}">
        <p14:creationId xmlns:p14="http://schemas.microsoft.com/office/powerpoint/2010/main" val="312273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Toename van kanker </a:t>
            </a:r>
            <a:r>
              <a:rPr lang="nl-NL" dirty="0" err="1"/>
              <a:t>overlevers</a:t>
            </a:r>
            <a:r>
              <a:rPr lang="nl-NL" dirty="0"/>
              <a:t>, meer patiënten met chronische pijn. Polyneuropathie tgv chemo</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24</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a:t>
            </a:fld>
            <a:endParaRPr lang="nl-NL"/>
          </a:p>
        </p:txBody>
      </p:sp>
    </p:spTree>
    <p:extLst>
      <p:ext uri="{BB962C8B-B14F-4D97-AF65-F5344CB8AC3E}">
        <p14:creationId xmlns:p14="http://schemas.microsoft.com/office/powerpoint/2010/main" val="34855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We weten dat het centrale zenuwstelsel zich kan aanpassen op een voortdurende nociceptieve prikkel waarbij mensen dit ervaren als toename van pijn. Kortgezegd staat de nociceptieve input niet in verhouding met de hoeveelheid pijn die wordt waargenomen. Er zijn verschillende gebieden actief om prikkels te beoordelen of een prikkel een gevaar betekent, dan zal er pijn ontstaan. De amygdala is het angstcentrum in het brein en speelt een sleutelrol bij angst, negatieve emoties en het pijngeheugen. De amygdala speelt een cruciale rol bij het ontwikkelen van chronische pijn. </a:t>
            </a:r>
            <a:r>
              <a:rPr lang="nl-NL" sz="1200" kern="1200" dirty="0" err="1">
                <a:solidFill>
                  <a:schemeClr val="tx1"/>
                </a:solidFill>
                <a:effectLst/>
                <a:latin typeface="+mn-lt"/>
                <a:ea typeface="+mn-ea"/>
                <a:cs typeface="+mn-cs"/>
              </a:rPr>
              <a:t>Achterhoorn</a:t>
            </a:r>
            <a:endParaRPr lang="nl-NL" dirty="0"/>
          </a:p>
        </p:txBody>
      </p:sp>
      <p:sp>
        <p:nvSpPr>
          <p:cNvPr id="4" name="Tijdelijke aanduiding voor dianummer 3"/>
          <p:cNvSpPr>
            <a:spLocks noGrp="1"/>
          </p:cNvSpPr>
          <p:nvPr>
            <p:ph type="sldNum" sz="quarter" idx="5"/>
          </p:nvPr>
        </p:nvSpPr>
        <p:spPr/>
        <p:txBody>
          <a:bodyPr/>
          <a:lstStyle/>
          <a:p>
            <a:fld id="{7E86C4BA-D0B5-4CE0-8BEA-E83D28A87A6D}" type="slidenum">
              <a:rPr lang="nl-NL" smtClean="0"/>
              <a:pPr/>
              <a:t>25</a:t>
            </a:fld>
            <a:endParaRPr lang="nl-NL"/>
          </a:p>
        </p:txBody>
      </p:sp>
    </p:spTree>
    <p:extLst>
      <p:ext uri="{BB962C8B-B14F-4D97-AF65-F5344CB8AC3E}">
        <p14:creationId xmlns:p14="http://schemas.microsoft.com/office/powerpoint/2010/main" val="3461157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Angst om</a:t>
            </a:r>
            <a:r>
              <a:rPr lang="nl-NL" baseline="0" dirty="0"/>
              <a:t> pijn toe te geven, dan ben ik zieker. Niet bewegen, mogelijk om pijn te voorkomen. Twee derde van de patienten in het ZH ervaren pijn, 40 tot 75% ernstige pijn in postoperatieve fase. Niet goed behandelde acute pijn is risico op chronische pijn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27</a:t>
            </a:fld>
            <a:endParaRPr lang="nl-NL"/>
          </a:p>
        </p:txBody>
      </p:sp>
    </p:spTree>
    <p:extLst>
      <p:ext uri="{BB962C8B-B14F-4D97-AF65-F5344CB8AC3E}">
        <p14:creationId xmlns:p14="http://schemas.microsoft.com/office/powerpoint/2010/main" val="2544652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Frequentie meten afhankelijk van de situatie. ZH 3 DD, thuis</a:t>
            </a:r>
            <a:r>
              <a:rPr lang="nl-NL" baseline="0" dirty="0"/>
              <a:t> 1 X p week, dagboekje bijhouden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29</a:t>
            </a:fld>
            <a:endParaRPr lang="nl-NL"/>
          </a:p>
        </p:txBody>
      </p:sp>
    </p:spTree>
    <p:extLst>
      <p:ext uri="{BB962C8B-B14F-4D97-AF65-F5344CB8AC3E}">
        <p14:creationId xmlns:p14="http://schemas.microsoft.com/office/powerpoint/2010/main" val="328482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Frequentie meten afhankelijk van de situatie. ZH 3 DD, thuis</a:t>
            </a:r>
            <a:r>
              <a:rPr lang="nl-NL" baseline="0" dirty="0"/>
              <a:t> 1 X p week, dagboekje bijhouden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30</a:t>
            </a:fld>
            <a:endParaRPr lang="nl-NL"/>
          </a:p>
        </p:txBody>
      </p:sp>
    </p:spTree>
    <p:extLst>
      <p:ext uri="{BB962C8B-B14F-4D97-AF65-F5344CB8AC3E}">
        <p14:creationId xmlns:p14="http://schemas.microsoft.com/office/powerpoint/2010/main" val="3764911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31</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5243"/>
                </a:solidFill>
                <a:latin typeface="Arial" panose="020B0604020202020204" pitchFamily="34" charset="0"/>
                <a:cs typeface="Arial" panose="020B0604020202020204" pitchFamily="34" charset="0"/>
              </a:rPr>
              <a:t>Botmetastasen, infiltratie van weke delen, compressie of infiltratie van zenuwen of zenuwplexus.</a:t>
            </a:r>
          </a:p>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32</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Aanvullende geneesmiddelen, niet geregistreerd als pijnstiller, wel pijnstillende werking.</a:t>
            </a:r>
          </a:p>
          <a:p>
            <a:r>
              <a:rPr lang="nl-NL" dirty="0"/>
              <a:t>WHO pijnladder adviseert een stapsgewijze behandeling van pijn op basis van pijnintensiteit en niet op basis van bv stadium van ziekte.</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33</a:t>
            </a:fld>
            <a:endParaRPr lang="nl-NL"/>
          </a:p>
        </p:txBody>
      </p:sp>
    </p:spTree>
    <p:extLst>
      <p:ext uri="{BB962C8B-B14F-4D97-AF65-F5344CB8AC3E}">
        <p14:creationId xmlns:p14="http://schemas.microsoft.com/office/powerpoint/2010/main" val="3750903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Zaldiar</a:t>
            </a:r>
            <a:r>
              <a:rPr lang="nl-NL" dirty="0"/>
              <a:t>, tramadol met PCM in een tablet, geen PCM bij gebruiken</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34</a:t>
            </a:fld>
            <a:endParaRPr lang="nl-NL"/>
          </a:p>
        </p:txBody>
      </p:sp>
    </p:spTree>
    <p:extLst>
      <p:ext uri="{BB962C8B-B14F-4D97-AF65-F5344CB8AC3E}">
        <p14:creationId xmlns:p14="http://schemas.microsoft.com/office/powerpoint/2010/main" val="2736168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b="0" i="0" kern="1200" dirty="0">
                <a:solidFill>
                  <a:schemeClr val="tx1"/>
                </a:solidFill>
                <a:effectLst/>
                <a:latin typeface="+mn-lt"/>
                <a:ea typeface="+mn-ea"/>
                <a:cs typeface="+mn-cs"/>
              </a:rPr>
              <a:t>Alle opioïden activeren de μ-receptoren, sommige ook de κ- en δ-receptoren. Pijnstilling door activering van vooral de μ-receptoren. Bij een partiële agonist/antagonist zoals </a:t>
            </a:r>
            <a:r>
              <a:rPr lang="nl-NL" sz="1200" b="0" i="1" kern="1200" dirty="0">
                <a:solidFill>
                  <a:schemeClr val="tx1"/>
                </a:solidFill>
                <a:effectLst/>
                <a:latin typeface="+mn-lt"/>
                <a:ea typeface="+mn-ea"/>
                <a:cs typeface="+mn-cs"/>
              </a:rPr>
              <a:t>buprenorfine</a:t>
            </a:r>
            <a:r>
              <a:rPr lang="nl-NL" sz="1200" b="0" i="0" kern="1200" dirty="0">
                <a:solidFill>
                  <a:schemeClr val="tx1"/>
                </a:solidFill>
                <a:effectLst/>
                <a:latin typeface="+mn-lt"/>
                <a:ea typeface="+mn-ea"/>
                <a:cs typeface="+mn-cs"/>
              </a:rPr>
              <a:t> zijn de bijwerkingen minder omkeerbaar door een opiaatantagonist zoals </a:t>
            </a:r>
            <a:r>
              <a:rPr lang="nl-NL" sz="1200" b="0" i="0" kern="1200" dirty="0" err="1">
                <a:solidFill>
                  <a:schemeClr val="tx1"/>
                </a:solidFill>
                <a:effectLst/>
                <a:latin typeface="+mn-lt"/>
                <a:ea typeface="+mn-ea"/>
                <a:cs typeface="+mn-cs"/>
              </a:rPr>
              <a:t>naloxon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35</a:t>
            </a:fld>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Starten 1/6 van dag</a:t>
            </a:r>
            <a:r>
              <a:rPr lang="nl-NL" baseline="0" dirty="0"/>
              <a:t> dosering, </a:t>
            </a:r>
            <a:r>
              <a:rPr lang="nl-NL" baseline="0" dirty="0" err="1"/>
              <a:t>fentanyl</a:t>
            </a:r>
            <a:r>
              <a:rPr lang="nl-NL" baseline="0" dirty="0"/>
              <a:t> pleister 12,5 </a:t>
            </a:r>
            <a:r>
              <a:rPr lang="nl-NL" baseline="0" dirty="0" err="1"/>
              <a:t>mcg</a:t>
            </a:r>
            <a:endParaRPr lang="nl-NL" baseline="0" dirty="0"/>
          </a:p>
          <a:p>
            <a:r>
              <a:rPr lang="nl-NL" baseline="0" dirty="0" err="1"/>
              <a:t>Opioidnaïve</a:t>
            </a:r>
            <a:r>
              <a:rPr lang="nl-NL" baseline="0" dirty="0"/>
              <a:t> 2 DD 20 mg morfine, 2 DD 10 mg </a:t>
            </a:r>
            <a:r>
              <a:rPr lang="nl-NL" baseline="0" dirty="0" err="1"/>
              <a:t>oxcyconod</a:t>
            </a:r>
            <a:r>
              <a:rPr lang="nl-NL" baseline="0" dirty="0"/>
              <a:t>, </a:t>
            </a:r>
            <a:r>
              <a:rPr lang="nl-NL" baseline="0" dirty="0" err="1"/>
              <a:t>hydromorfon</a:t>
            </a:r>
            <a:r>
              <a:rPr lang="nl-NL" baseline="0" dirty="0"/>
              <a:t> 2 DD 4mg.</a:t>
            </a:r>
          </a:p>
          <a:p>
            <a:r>
              <a:rPr lang="nl-NL" baseline="0" dirty="0"/>
              <a:t>Effect na 24 uur beoordelen (4 tot 5 X de T1/2)</a:t>
            </a:r>
          </a:p>
          <a:p>
            <a:r>
              <a:rPr lang="nl-NL" sz="1200" b="0" i="0" u="none" strike="noStrike" kern="1200" baseline="0" dirty="0">
                <a:solidFill>
                  <a:schemeClr val="tx1"/>
                </a:solidFill>
                <a:latin typeface="+mn-lt"/>
                <a:ea typeface="+mn-ea"/>
                <a:cs typeface="+mn-cs"/>
              </a:rPr>
              <a:t>Er zijn aanwijzingen dat behandeling met methylfenidaat leidt tot </a:t>
            </a:r>
          </a:p>
          <a:p>
            <a:r>
              <a:rPr lang="nl-NL" sz="1200" b="0" i="0" u="none" strike="noStrike" kern="1200" baseline="0" dirty="0">
                <a:solidFill>
                  <a:schemeClr val="tx1"/>
                </a:solidFill>
                <a:latin typeface="+mn-lt"/>
                <a:ea typeface="+mn-ea"/>
                <a:cs typeface="+mn-cs"/>
              </a:rPr>
              <a:t>vermindering van sufheid ten gevolge van opioïden. (richtlijn pijn bij kanker 2016, </a:t>
            </a:r>
            <a:r>
              <a:rPr lang="nl-NL" sz="1200" b="0" i="0" u="none" strike="noStrike" kern="1200" baseline="0" dirty="0" err="1">
                <a:solidFill>
                  <a:schemeClr val="tx1"/>
                </a:solidFill>
                <a:latin typeface="+mn-lt"/>
                <a:ea typeface="+mn-ea"/>
                <a:cs typeface="+mn-cs"/>
              </a:rPr>
              <a:t>blz</a:t>
            </a:r>
            <a:r>
              <a:rPr lang="nl-NL" sz="1200" b="0" i="0" u="none" strike="noStrike" kern="1200" baseline="0" dirty="0">
                <a:solidFill>
                  <a:schemeClr val="tx1"/>
                </a:solidFill>
                <a:latin typeface="+mn-lt"/>
                <a:ea typeface="+mn-ea"/>
                <a:cs typeface="+mn-cs"/>
              </a:rPr>
              <a:t> 131)	</a:t>
            </a:r>
          </a:p>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36</a:t>
            </a:fld>
            <a:endParaRPr lang="nl-NL"/>
          </a:p>
        </p:txBody>
      </p:sp>
    </p:spTree>
    <p:extLst>
      <p:ext uri="{BB962C8B-B14F-4D97-AF65-F5344CB8AC3E}">
        <p14:creationId xmlns:p14="http://schemas.microsoft.com/office/powerpoint/2010/main" val="343938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Zeer persoonlijk,</a:t>
            </a:r>
            <a:r>
              <a:rPr lang="nl-NL" baseline="0" dirty="0"/>
              <a:t> niet in te vullen voor een ander</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5</a:t>
            </a:fld>
            <a:endParaRPr lang="nl-NL"/>
          </a:p>
        </p:txBody>
      </p:sp>
    </p:spTree>
    <p:extLst>
      <p:ext uri="{BB962C8B-B14F-4D97-AF65-F5344CB8AC3E}">
        <p14:creationId xmlns:p14="http://schemas.microsoft.com/office/powerpoint/2010/main" val="289611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a:t>
            </a:r>
            <a:r>
              <a:rPr lang="nl-NL" baseline="0" dirty="0"/>
              <a:t> door ervaringsdeskundige laten geven.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38</a:t>
            </a:fld>
            <a:endParaRPr lang="nl-NL"/>
          </a:p>
        </p:txBody>
      </p:sp>
    </p:spTree>
    <p:extLst>
      <p:ext uri="{BB962C8B-B14F-4D97-AF65-F5344CB8AC3E}">
        <p14:creationId xmlns:p14="http://schemas.microsoft.com/office/powerpoint/2010/main" val="332258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40</a:t>
            </a:fld>
            <a:endParaRPr lang="nl-NL"/>
          </a:p>
        </p:txBody>
      </p:sp>
    </p:spTree>
    <p:extLst>
      <p:ext uri="{BB962C8B-B14F-4D97-AF65-F5344CB8AC3E}">
        <p14:creationId xmlns:p14="http://schemas.microsoft.com/office/powerpoint/2010/main" val="257991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er is geen sprake van</a:t>
            </a:r>
            <a:r>
              <a:rPr lang="nl-NL" baseline="0" dirty="0"/>
              <a:t> doorbraakpijn als achtergrondpijn niet voldoende gereguleerd is</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43</a:t>
            </a:fld>
            <a:endParaRPr lang="nl-NL"/>
          </a:p>
        </p:txBody>
      </p:sp>
    </p:spTree>
    <p:extLst>
      <p:ext uri="{BB962C8B-B14F-4D97-AF65-F5344CB8AC3E}">
        <p14:creationId xmlns:p14="http://schemas.microsoft.com/office/powerpoint/2010/main" val="2724263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doorbraakpijn en verschil in</a:t>
            </a:r>
            <a:r>
              <a:rPr lang="nl-NL" baseline="0" dirty="0"/>
              <a:t> behandeling, basis/onderhoud, geplande pijn b.v. ADL/mobiliseren, doorbraakpijn</a:t>
            </a:r>
          </a:p>
          <a:p>
            <a:r>
              <a:rPr lang="nl-NL" baseline="0" dirty="0"/>
              <a:t>4 tot 6 maal daags </a:t>
            </a:r>
            <a:r>
              <a:rPr lang="nl-NL" baseline="0" dirty="0" err="1"/>
              <a:t>rescue</a:t>
            </a:r>
            <a:r>
              <a:rPr lang="nl-NL" baseline="0" dirty="0"/>
              <a:t> dan basis dosis verhogen.</a:t>
            </a:r>
            <a:endParaRPr lang="nl-NL" dirty="0"/>
          </a:p>
        </p:txBody>
      </p:sp>
      <p:sp>
        <p:nvSpPr>
          <p:cNvPr id="4" name="Tijdelijke aanduiding voor dianummer 3"/>
          <p:cNvSpPr>
            <a:spLocks noGrp="1"/>
          </p:cNvSpPr>
          <p:nvPr>
            <p:ph type="sldNum" sz="quarter" idx="10"/>
          </p:nvPr>
        </p:nvSpPr>
        <p:spPr/>
        <p:txBody>
          <a:bodyPr/>
          <a:lstStyle/>
          <a:p>
            <a:fld id="{72563E74-3DFB-4E42-9EEC-22C8E3ACDA4F}" type="slidenum">
              <a:rPr lang="nl-NL" smtClean="0"/>
              <a:pPr/>
              <a:t>44</a:t>
            </a:fld>
            <a:endParaRPr lang="nl-NL"/>
          </a:p>
        </p:txBody>
      </p:sp>
    </p:spTree>
    <p:extLst>
      <p:ext uri="{BB962C8B-B14F-4D97-AF65-F5344CB8AC3E}">
        <p14:creationId xmlns:p14="http://schemas.microsoft.com/office/powerpoint/2010/main" val="3151460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Intensiteit: 4% mild, 37% matig, 62%</a:t>
            </a:r>
            <a:r>
              <a:rPr lang="nl-NL" baseline="0" dirty="0"/>
              <a:t> ernstig</a:t>
            </a:r>
          </a:p>
          <a:p>
            <a:r>
              <a:rPr lang="nl-NL" baseline="0" dirty="0"/>
              <a:t>3 vragen: 1 is er achtergrondpijn, 2 is deze goed onder controle, 3 tijdelijke verergeringen? 3 X ja = doorbraakpijn</a:t>
            </a:r>
          </a:p>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45</a:t>
            </a:fld>
            <a:endParaRPr lang="nl-NL"/>
          </a:p>
        </p:txBody>
      </p:sp>
    </p:spTree>
    <p:extLst>
      <p:ext uri="{BB962C8B-B14F-4D97-AF65-F5344CB8AC3E}">
        <p14:creationId xmlns:p14="http://schemas.microsoft.com/office/powerpoint/2010/main" val="1096351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46</a:t>
            </a:fld>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47</a:t>
            </a:fld>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48</a:t>
            </a:fld>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49</a:t>
            </a:fld>
            <a:endParaRPr 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50</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US" dirty="0" err="1"/>
              <a:t>Amerikaanse</a:t>
            </a:r>
            <a:r>
              <a:rPr lang="en-US" dirty="0"/>
              <a:t> </a:t>
            </a:r>
            <a:r>
              <a:rPr lang="en-US" dirty="0" err="1"/>
              <a:t>pijnspecialist</a:t>
            </a:r>
            <a:r>
              <a:rPr lang="en-US" dirty="0"/>
              <a:t> </a:t>
            </a:r>
            <a:r>
              <a:rPr lang="en-US" dirty="0" err="1"/>
              <a:t>maakte</a:t>
            </a:r>
            <a:r>
              <a:rPr lang="en-US" dirty="0"/>
              <a:t> </a:t>
            </a:r>
            <a:r>
              <a:rPr lang="en-US" dirty="0" err="1"/>
              <a:t>klassiek</a:t>
            </a:r>
            <a:r>
              <a:rPr lang="en-US" dirty="0"/>
              <a:t> model over </a:t>
            </a:r>
            <a:r>
              <a:rPr lang="en-US" dirty="0" err="1"/>
              <a:t>pijnprikkel</a:t>
            </a:r>
            <a:r>
              <a:rPr lang="en-US" dirty="0"/>
              <a:t> en</a:t>
            </a:r>
            <a:r>
              <a:rPr lang="en-US" baseline="0" dirty="0"/>
              <a:t> </a:t>
            </a:r>
            <a:r>
              <a:rPr lang="en-US" baseline="0" dirty="0" err="1"/>
              <a:t>pijnbeleving</a:t>
            </a:r>
            <a:r>
              <a:rPr lang="en-US" baseline="0" dirty="0"/>
              <a:t>. Het </a:t>
            </a:r>
            <a:r>
              <a:rPr lang="en-US" baseline="0" dirty="0" err="1"/>
              <a:t>maakt</a:t>
            </a:r>
            <a:r>
              <a:rPr lang="en-US" baseline="0" dirty="0"/>
              <a:t> </a:t>
            </a:r>
            <a:r>
              <a:rPr lang="en-US" baseline="0" dirty="0" err="1"/>
              <a:t>verschillende</a:t>
            </a:r>
            <a:r>
              <a:rPr lang="en-US" baseline="0" dirty="0"/>
              <a:t> </a:t>
            </a:r>
            <a:r>
              <a:rPr lang="en-US" baseline="0" dirty="0" err="1"/>
              <a:t>dimensies</a:t>
            </a:r>
            <a:r>
              <a:rPr lang="en-US" baseline="0" dirty="0"/>
              <a:t> of </a:t>
            </a:r>
            <a:r>
              <a:rPr lang="en-US" baseline="0" dirty="0" err="1"/>
              <a:t>niveaus</a:t>
            </a:r>
            <a:r>
              <a:rPr lang="en-US" baseline="0" dirty="0"/>
              <a:t> van </a:t>
            </a:r>
            <a:r>
              <a:rPr lang="en-US" baseline="0" dirty="0" err="1"/>
              <a:t>pijn</a:t>
            </a:r>
            <a:r>
              <a:rPr lang="en-US" baseline="0" dirty="0"/>
              <a:t> </a:t>
            </a:r>
            <a:r>
              <a:rPr lang="en-US" baseline="0" dirty="0" err="1"/>
              <a:t>inzichtelijker</a:t>
            </a:r>
            <a:r>
              <a:rPr lang="en-US" baseline="0" dirty="0"/>
              <a:t>.  </a:t>
            </a:r>
            <a:r>
              <a:rPr lang="en-US" baseline="0" dirty="0" err="1"/>
              <a:t>Pijn</a:t>
            </a:r>
            <a:r>
              <a:rPr lang="en-US" baseline="0" dirty="0"/>
              <a:t> en </a:t>
            </a:r>
            <a:r>
              <a:rPr lang="en-US" baseline="0" dirty="0" err="1"/>
              <a:t>emotie</a:t>
            </a:r>
            <a:r>
              <a:rPr lang="en-US" baseline="0" dirty="0"/>
              <a:t> </a:t>
            </a:r>
            <a:r>
              <a:rPr lang="en-US" baseline="0" dirty="0" err="1"/>
              <a:t>zijn</a:t>
            </a:r>
            <a:r>
              <a:rPr lang="en-US" baseline="0" dirty="0"/>
              <a:t> </a:t>
            </a:r>
            <a:r>
              <a:rPr lang="en-US" baseline="0" dirty="0" err="1"/>
              <a:t>niet</a:t>
            </a:r>
            <a:r>
              <a:rPr lang="en-US" baseline="0" dirty="0"/>
              <a:t> </a:t>
            </a:r>
            <a:r>
              <a:rPr lang="en-US" baseline="0" dirty="0" err="1"/>
              <a:t>te</a:t>
            </a:r>
            <a:r>
              <a:rPr lang="en-US" baseline="0" dirty="0"/>
              <a:t> </a:t>
            </a:r>
            <a:r>
              <a:rPr lang="en-US" baseline="0" dirty="0" err="1"/>
              <a:t>scheiden</a:t>
            </a:r>
            <a:r>
              <a:rPr lang="en-US" baseline="0" dirty="0"/>
              <a:t>. </a:t>
            </a:r>
            <a:r>
              <a:rPr lang="en-US" baseline="0" dirty="0" err="1"/>
              <a:t>Pijnprikkel</a:t>
            </a:r>
            <a:r>
              <a:rPr lang="en-US" baseline="0" dirty="0"/>
              <a:t> is de </a:t>
            </a:r>
            <a:r>
              <a:rPr lang="en-US" baseline="0" dirty="0" err="1"/>
              <a:t>nociceptie</a:t>
            </a:r>
            <a:r>
              <a:rPr lang="en-US" baseline="0" dirty="0"/>
              <a:t>, die </a:t>
            </a:r>
            <a:r>
              <a:rPr lang="en-US" baseline="0" dirty="0" err="1"/>
              <a:t>kan</a:t>
            </a:r>
            <a:r>
              <a:rPr lang="en-US" baseline="0" dirty="0"/>
              <a:t> </a:t>
            </a:r>
            <a:r>
              <a:rPr lang="en-US" baseline="0" dirty="0" err="1"/>
              <a:t>lijden</a:t>
            </a:r>
            <a:r>
              <a:rPr lang="en-US" baseline="0" dirty="0"/>
              <a:t> tot </a:t>
            </a:r>
            <a:r>
              <a:rPr lang="en-US" baseline="0" dirty="0" err="1"/>
              <a:t>bewuste</a:t>
            </a:r>
            <a:r>
              <a:rPr lang="en-US" baseline="0" dirty="0"/>
              <a:t> </a:t>
            </a:r>
            <a:r>
              <a:rPr lang="en-US" baseline="0" dirty="0" err="1"/>
              <a:t>gewaarwording</a:t>
            </a:r>
            <a:r>
              <a:rPr lang="en-US" baseline="0" dirty="0"/>
              <a:t> in de </a:t>
            </a:r>
            <a:r>
              <a:rPr lang="en-US" baseline="0" dirty="0" err="1"/>
              <a:t>corticale</a:t>
            </a:r>
            <a:r>
              <a:rPr lang="en-US" baseline="0" dirty="0"/>
              <a:t> </a:t>
            </a:r>
            <a:r>
              <a:rPr lang="en-US" baseline="0" dirty="0" err="1"/>
              <a:t>somatosensorische</a:t>
            </a:r>
            <a:r>
              <a:rPr lang="en-US" baseline="0" dirty="0"/>
              <a:t> </a:t>
            </a:r>
            <a:r>
              <a:rPr lang="en-US" baseline="0" dirty="0" err="1"/>
              <a:t>hersengbieden</a:t>
            </a:r>
            <a:r>
              <a:rPr lang="en-US" baseline="0" dirty="0"/>
              <a:t>. </a:t>
            </a:r>
            <a:r>
              <a:rPr lang="en-US" baseline="0" dirty="0" err="1"/>
              <a:t>Pijnbeleving</a:t>
            </a:r>
            <a:r>
              <a:rPr lang="en-US" baseline="0" dirty="0"/>
              <a:t> is het “</a:t>
            </a:r>
            <a:r>
              <a:rPr lang="en-US" baseline="0" dirty="0" err="1"/>
              <a:t>lijden</a:t>
            </a:r>
            <a:r>
              <a:rPr lang="en-US" baseline="0" dirty="0"/>
              <a:t>”, het </a:t>
            </a:r>
            <a:r>
              <a:rPr lang="en-US" baseline="0" dirty="0" err="1"/>
              <a:t>emotionele</a:t>
            </a:r>
            <a:r>
              <a:rPr lang="en-US" baseline="0" dirty="0"/>
              <a:t> component wat </a:t>
            </a:r>
            <a:r>
              <a:rPr lang="en-US" baseline="0" dirty="0" err="1"/>
              <a:t>wordt</a:t>
            </a:r>
            <a:r>
              <a:rPr lang="en-US" baseline="0" dirty="0"/>
              <a:t> </a:t>
            </a:r>
            <a:r>
              <a:rPr lang="en-US" baseline="0" dirty="0" err="1"/>
              <a:t>beïnvloed</a:t>
            </a:r>
            <a:r>
              <a:rPr lang="en-US" baseline="0" dirty="0"/>
              <a:t> door de </a:t>
            </a:r>
            <a:r>
              <a:rPr lang="en-US" baseline="0" dirty="0" err="1"/>
              <a:t>persoonlijkheid</a:t>
            </a:r>
            <a:r>
              <a:rPr lang="en-US" baseline="0" dirty="0"/>
              <a:t> en </a:t>
            </a:r>
            <a:r>
              <a:rPr lang="en-US" baseline="0" dirty="0" err="1"/>
              <a:t>psychologische</a:t>
            </a:r>
            <a:r>
              <a:rPr lang="en-US" baseline="0" dirty="0"/>
              <a:t> toestand.  </a:t>
            </a:r>
            <a:r>
              <a:rPr lang="en-US" baseline="0" dirty="0" err="1"/>
              <a:t>Pijngedrag</a:t>
            </a:r>
            <a:r>
              <a:rPr lang="en-US" baseline="0" dirty="0"/>
              <a:t> is het </a:t>
            </a:r>
            <a:r>
              <a:rPr lang="en-US" baseline="0" dirty="0" err="1"/>
              <a:t>uiten</a:t>
            </a:r>
            <a:r>
              <a:rPr lang="en-US" baseline="0" dirty="0"/>
              <a:t> van </a:t>
            </a:r>
            <a:r>
              <a:rPr lang="en-US" baseline="0" dirty="0" err="1"/>
              <a:t>pijn</a:t>
            </a:r>
            <a:r>
              <a:rPr lang="en-US" baseline="0" dirty="0"/>
              <a:t> </a:t>
            </a:r>
            <a:r>
              <a:rPr lang="en-US" baseline="0" dirty="0" err="1"/>
              <a:t>waaraan</a:t>
            </a:r>
            <a:r>
              <a:rPr lang="en-US" baseline="0" dirty="0"/>
              <a:t> </a:t>
            </a:r>
            <a:r>
              <a:rPr lang="en-US" baseline="0" dirty="0" err="1"/>
              <a:t>anderen</a:t>
            </a:r>
            <a:r>
              <a:rPr lang="en-US" baseline="0" dirty="0"/>
              <a:t> </a:t>
            </a:r>
            <a:r>
              <a:rPr lang="en-US" baseline="0" dirty="0" err="1"/>
              <a:t>kunnen</a:t>
            </a:r>
            <a:r>
              <a:rPr lang="en-US" baseline="0" dirty="0"/>
              <a:t> </a:t>
            </a:r>
            <a:r>
              <a:rPr lang="en-US" baseline="0" dirty="0" err="1"/>
              <a:t>waarnemen</a:t>
            </a:r>
            <a:r>
              <a:rPr lang="en-US" baseline="0" dirty="0"/>
              <a:t> </a:t>
            </a:r>
            <a:r>
              <a:rPr lang="en-US" baseline="0" dirty="0" err="1"/>
              <a:t>dat</a:t>
            </a:r>
            <a:r>
              <a:rPr lang="en-US" baseline="0" dirty="0"/>
              <a:t> </a:t>
            </a:r>
            <a:r>
              <a:rPr lang="en-US" baseline="0" dirty="0" err="1"/>
              <a:t>iemand</a:t>
            </a:r>
            <a:r>
              <a:rPr lang="en-US" baseline="0" dirty="0"/>
              <a:t> </a:t>
            </a:r>
            <a:r>
              <a:rPr lang="en-US" baseline="0" dirty="0" err="1"/>
              <a:t>pijn</a:t>
            </a:r>
            <a:r>
              <a:rPr lang="en-US" baseline="0" dirty="0"/>
              <a:t> </a:t>
            </a:r>
            <a:r>
              <a:rPr lang="en-US" baseline="0" dirty="0" err="1"/>
              <a:t>heeft</a:t>
            </a:r>
            <a:r>
              <a:rPr lang="en-US" baseline="0" dirty="0"/>
              <a:t>.  BV </a:t>
            </a:r>
            <a:r>
              <a:rPr lang="en-US" baseline="0" dirty="0" err="1"/>
              <a:t>nemen</a:t>
            </a:r>
            <a:r>
              <a:rPr lang="en-US" baseline="0" dirty="0"/>
              <a:t> van </a:t>
            </a:r>
            <a:r>
              <a:rPr lang="en-US" baseline="0" dirty="0" err="1"/>
              <a:t>medictie</a:t>
            </a:r>
            <a:r>
              <a:rPr lang="en-US" baseline="0" dirty="0"/>
              <a:t> of </a:t>
            </a:r>
            <a:r>
              <a:rPr lang="en-US" baseline="0" dirty="0" err="1"/>
              <a:t>niet</a:t>
            </a:r>
            <a:r>
              <a:rPr lang="en-US" baseline="0" dirty="0"/>
              <a:t> </a:t>
            </a:r>
            <a:r>
              <a:rPr lang="en-US" baseline="0" dirty="0" err="1"/>
              <a:t>meer</a:t>
            </a:r>
            <a:r>
              <a:rPr lang="en-US" baseline="0" dirty="0"/>
              <a:t> </a:t>
            </a:r>
            <a:r>
              <a:rPr lang="en-US" baseline="0" dirty="0" err="1"/>
              <a:t>bewegen</a:t>
            </a:r>
            <a:r>
              <a:rPr lang="en-US" baseline="0" dirty="0"/>
              <a:t>. </a:t>
            </a:r>
            <a:r>
              <a:rPr lang="en-US" baseline="0" dirty="0" err="1"/>
              <a:t>Nociceptie</a:t>
            </a:r>
            <a:r>
              <a:rPr lang="en-US" baseline="0" dirty="0"/>
              <a:t> </a:t>
            </a:r>
            <a:r>
              <a:rPr lang="en-US" baseline="0" dirty="0" err="1"/>
              <a:t>kan</a:t>
            </a:r>
            <a:r>
              <a:rPr lang="en-US" baseline="0" dirty="0"/>
              <a:t> </a:t>
            </a:r>
            <a:r>
              <a:rPr lang="en-US" baseline="0" dirty="0" err="1"/>
              <a:t>klein</a:t>
            </a:r>
            <a:r>
              <a:rPr lang="en-US" baseline="0" dirty="0"/>
              <a:t> </a:t>
            </a:r>
            <a:r>
              <a:rPr lang="en-US" baseline="0" dirty="0" err="1"/>
              <a:t>zijn</a:t>
            </a:r>
            <a:r>
              <a:rPr lang="en-US" baseline="0" dirty="0"/>
              <a:t>, maar de </a:t>
            </a:r>
            <a:r>
              <a:rPr lang="en-US" baseline="0" dirty="0" err="1"/>
              <a:t>beleving</a:t>
            </a:r>
            <a:r>
              <a:rPr lang="en-US" baseline="0" dirty="0"/>
              <a:t> </a:t>
            </a:r>
            <a:r>
              <a:rPr lang="en-US" baseline="0" dirty="0" err="1"/>
              <a:t>intens</a:t>
            </a:r>
            <a:r>
              <a:rPr lang="en-US" baseline="0" dirty="0"/>
              <a:t>, </a:t>
            </a:r>
            <a:r>
              <a:rPr lang="en-US" baseline="0" dirty="0" err="1"/>
              <a:t>grootte</a:t>
            </a:r>
            <a:r>
              <a:rPr lang="en-US" baseline="0" dirty="0"/>
              <a:t> van </a:t>
            </a:r>
            <a:r>
              <a:rPr lang="en-US" baseline="0" dirty="0" err="1"/>
              <a:t>cirkels</a:t>
            </a:r>
            <a:r>
              <a:rPr lang="en-US" baseline="0" dirty="0"/>
              <a:t> </a:t>
            </a:r>
            <a:r>
              <a:rPr lang="en-US" baseline="0" dirty="0" err="1"/>
              <a:t>zijn</a:t>
            </a:r>
            <a:r>
              <a:rPr lang="en-US" baseline="0" dirty="0"/>
              <a:t> </a:t>
            </a:r>
            <a:r>
              <a:rPr lang="en-US" baseline="0" dirty="0" err="1"/>
              <a:t>niet</a:t>
            </a:r>
            <a:r>
              <a:rPr lang="en-US" baseline="0" dirty="0"/>
              <a:t> </a:t>
            </a:r>
            <a:r>
              <a:rPr lang="en-US" baseline="0" dirty="0" err="1"/>
              <a:t>bepalend</a:t>
            </a:r>
            <a:r>
              <a:rPr lang="en-US" baseline="0" dirty="0"/>
              <a:t>.</a:t>
            </a:r>
            <a:endParaRPr lang="en-US" dirty="0"/>
          </a:p>
        </p:txBody>
      </p:sp>
    </p:spTree>
    <p:extLst>
      <p:ext uri="{BB962C8B-B14F-4D97-AF65-F5344CB8AC3E}">
        <p14:creationId xmlns:p14="http://schemas.microsoft.com/office/powerpoint/2010/main" val="1063747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52</a:t>
            </a:fld>
            <a:endParaRPr lang="nl-NL"/>
          </a:p>
        </p:txBody>
      </p:sp>
    </p:spTree>
    <p:extLst>
      <p:ext uri="{BB962C8B-B14F-4D97-AF65-F5344CB8AC3E}">
        <p14:creationId xmlns:p14="http://schemas.microsoft.com/office/powerpoint/2010/main" val="3112876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53</a:t>
            </a:fld>
            <a:endParaRPr lang="nl-NL"/>
          </a:p>
        </p:txBody>
      </p:sp>
    </p:spTree>
    <p:extLst>
      <p:ext uri="{BB962C8B-B14F-4D97-AF65-F5344CB8AC3E}">
        <p14:creationId xmlns:p14="http://schemas.microsoft.com/office/powerpoint/2010/main" val="3508120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http://www.change-pain.com/cms/cda/_common/inc/display_file.jsp?fileID=289800042</a:t>
            </a:r>
            <a:r>
              <a:rPr lang="nl-NL" dirty="0"/>
              <a:t> Lyrica!</a:t>
            </a:r>
          </a:p>
        </p:txBody>
      </p:sp>
      <p:sp>
        <p:nvSpPr>
          <p:cNvPr id="4" name="Tijdelijke aanduiding voor dianummer 3"/>
          <p:cNvSpPr>
            <a:spLocks noGrp="1"/>
          </p:cNvSpPr>
          <p:nvPr>
            <p:ph type="sldNum" sz="quarter" idx="5"/>
          </p:nvPr>
        </p:nvSpPr>
        <p:spPr/>
        <p:txBody>
          <a:bodyPr/>
          <a:lstStyle/>
          <a:p>
            <a:fld id="{7E86C4BA-D0B5-4CE0-8BEA-E83D28A87A6D}" type="slidenum">
              <a:rPr lang="nl-NL" smtClean="0"/>
              <a:pPr/>
              <a:t>54</a:t>
            </a:fld>
            <a:endParaRPr lang="nl-NL"/>
          </a:p>
        </p:txBody>
      </p:sp>
    </p:spTree>
    <p:extLst>
      <p:ext uri="{BB962C8B-B14F-4D97-AF65-F5344CB8AC3E}">
        <p14:creationId xmlns:p14="http://schemas.microsoft.com/office/powerpoint/2010/main" val="2383337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kan een tijdelijke toename van pijn optreden (‘flare-up’), misselijkheid of diarree, roodheid van de huid of haaruitval (bij bestraling van de hersenen). </a:t>
            </a:r>
          </a:p>
          <a:p>
            <a:r>
              <a:rPr lang="nl-NL" sz="1200" b="0" i="0" kern="1200" dirty="0">
                <a:solidFill>
                  <a:schemeClr val="tx1"/>
                </a:solidFill>
                <a:effectLst/>
                <a:latin typeface="+mn-lt"/>
                <a:ea typeface="+mn-ea"/>
                <a:cs typeface="+mn-cs"/>
              </a:rPr>
              <a:t>Bij pijn door kapselspanning (levermetastasen, snel in grootte toenemende milt) werken corticosteroïden krachtig anti-inflammatoir en kunnen zo pijn verlichten. Ook remmen corticosteroïden de prostaglandinesynthese en werken dus analgetisch, vooral bij botmetastasen.</a:t>
            </a:r>
            <a:br>
              <a:rPr lang="nl-NL" dirty="0"/>
            </a:br>
            <a:r>
              <a:rPr lang="nl-NL" sz="1200" b="0" i="0" kern="1200" dirty="0">
                <a:solidFill>
                  <a:schemeClr val="tx1"/>
                </a:solidFill>
                <a:effectLst/>
                <a:latin typeface="+mn-lt"/>
                <a:ea typeface="+mn-ea"/>
                <a:cs typeface="+mn-cs"/>
              </a:rPr>
              <a:t>Toevoeging van corticosteroïden aan de behandeling met opioïden kan ook leiden tot afname van bijwerkingen (m.n. misselijkheid en braken) en verbetering van algemeen welbevinden </a:t>
            </a:r>
            <a:r>
              <a:rPr lang="nl-NL" dirty="0">
                <a:hlinkClick r:id="rId3"/>
              </a:rPr>
              <a:t>https://www.oncoline.nl/pijn</a:t>
            </a:r>
            <a:endParaRPr lang="nl-NL" dirty="0"/>
          </a:p>
        </p:txBody>
      </p:sp>
      <p:sp>
        <p:nvSpPr>
          <p:cNvPr id="4" name="Tijdelijke aanduiding voor dianummer 3"/>
          <p:cNvSpPr>
            <a:spLocks noGrp="1"/>
          </p:cNvSpPr>
          <p:nvPr>
            <p:ph type="sldNum" sz="quarter" idx="5"/>
          </p:nvPr>
        </p:nvSpPr>
        <p:spPr/>
        <p:txBody>
          <a:bodyPr/>
          <a:lstStyle/>
          <a:p>
            <a:fld id="{7E86C4BA-D0B5-4CE0-8BEA-E83D28A87A6D}" type="slidenum">
              <a:rPr lang="nl-NL" smtClean="0"/>
              <a:pPr/>
              <a:t>55</a:t>
            </a:fld>
            <a:endParaRPr lang="nl-NL"/>
          </a:p>
        </p:txBody>
      </p:sp>
    </p:spTree>
    <p:extLst>
      <p:ext uri="{BB962C8B-B14F-4D97-AF65-F5344CB8AC3E}">
        <p14:creationId xmlns:p14="http://schemas.microsoft.com/office/powerpoint/2010/main" val="3198029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Vanaf 1945 was zij bezig met terminale zorg, met speciale aandacht voor pijn. Oprichtster</a:t>
            </a:r>
            <a:r>
              <a:rPr lang="nl-NL" baseline="0" dirty="0"/>
              <a:t> hospice in Londen in 1967, St Christophers hospice, waar mensenwaardig konden sterven. Meest recente kennis van pijn en symptoombestrijding ingezet. In dit hospice werd ook wetenschappelijk onderzoek wat betreft sterven verricht. </a:t>
            </a:r>
            <a:r>
              <a:rPr lang="nl-NL" sz="1200" b="0" i="0" u="none" strike="noStrike" kern="1200" baseline="0" dirty="0">
                <a:solidFill>
                  <a:schemeClr val="tx1"/>
                </a:solidFill>
                <a:latin typeface="+mn-lt"/>
                <a:ea typeface="+mn-ea"/>
                <a:cs typeface="+mn-cs"/>
              </a:rPr>
              <a:t>Het samenspel van de vier dimensies bepaalt de pijnbeleving en het pijngedrag. Holistische benadering als alle dimensies aan bod komen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56</a:t>
            </a:fld>
            <a:endParaRPr lang="nl-NL"/>
          </a:p>
        </p:txBody>
      </p:sp>
    </p:spTree>
    <p:extLst>
      <p:ext uri="{BB962C8B-B14F-4D97-AF65-F5344CB8AC3E}">
        <p14:creationId xmlns:p14="http://schemas.microsoft.com/office/powerpoint/2010/main" val="214760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59</a:t>
            </a:fld>
            <a:endParaRPr lang="nl-NL"/>
          </a:p>
        </p:txBody>
      </p:sp>
    </p:spTree>
    <p:extLst>
      <p:ext uri="{BB962C8B-B14F-4D97-AF65-F5344CB8AC3E}">
        <p14:creationId xmlns:p14="http://schemas.microsoft.com/office/powerpoint/2010/main" val="7936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verschillende natrium kanalen, deze zijn betrokken bij de overdracht van neurotransmissers. Bij sommige mensen staan er kanalen open waardoor er een abnormale </a:t>
            </a:r>
            <a:r>
              <a:rPr lang="nl-NL" dirty="0" err="1"/>
              <a:t>pulsgeneratie</a:t>
            </a:r>
            <a:r>
              <a:rPr lang="nl-NL" dirty="0"/>
              <a:t> plaatsvindt (F)</a:t>
            </a:r>
          </a:p>
        </p:txBody>
      </p:sp>
      <p:sp>
        <p:nvSpPr>
          <p:cNvPr id="4" name="Tijdelijke aanduiding voor dianummer 3"/>
          <p:cNvSpPr>
            <a:spLocks noGrp="1"/>
          </p:cNvSpPr>
          <p:nvPr>
            <p:ph type="sldNum" sz="quarter" idx="5"/>
          </p:nvPr>
        </p:nvSpPr>
        <p:spPr/>
        <p:txBody>
          <a:bodyPr/>
          <a:lstStyle/>
          <a:p>
            <a:fld id="{7E86C4BA-D0B5-4CE0-8BEA-E83D28A87A6D}" type="slidenum">
              <a:rPr lang="nl-NL" smtClean="0"/>
              <a:pPr/>
              <a:t>7</a:t>
            </a:fld>
            <a:endParaRPr lang="nl-NL"/>
          </a:p>
        </p:txBody>
      </p:sp>
    </p:spTree>
    <p:extLst>
      <p:ext uri="{BB962C8B-B14F-4D97-AF65-F5344CB8AC3E}">
        <p14:creationId xmlns:p14="http://schemas.microsoft.com/office/powerpoint/2010/main" val="712570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Onderscheid nociceptieve en neuropatische pijn is zeer belangrijk i.v.m. het verschil in behandeling. </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8</a:t>
            </a:fld>
            <a:endParaRPr lang="nl-NL"/>
          </a:p>
        </p:txBody>
      </p:sp>
    </p:spTree>
    <p:extLst>
      <p:ext uri="{BB962C8B-B14F-4D97-AF65-F5344CB8AC3E}">
        <p14:creationId xmlns:p14="http://schemas.microsoft.com/office/powerpoint/2010/main" val="10134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Ontstekings soep, supstance P waarin histamine, bradykinine, prostaglandines zitten. Geeft zwelling, roodheid, pijn. Een kettingreactie komt op gang, natrium kalium kanalen gaan</a:t>
            </a:r>
            <a:r>
              <a:rPr lang="nl-NL" baseline="0" dirty="0"/>
              <a:t> open, de ionen gaan stromen, domino effect. Stress: </a:t>
            </a:r>
            <a:r>
              <a:rPr lang="nl-NL" baseline="0" dirty="0" err="1"/>
              <a:t>sympatisch</a:t>
            </a:r>
            <a:r>
              <a:rPr lang="nl-NL" baseline="0" dirty="0"/>
              <a:t> </a:t>
            </a:r>
            <a:r>
              <a:rPr lang="nl-NL" baseline="0" dirty="0" err="1"/>
              <a:t>zs</a:t>
            </a:r>
            <a:r>
              <a:rPr lang="nl-NL" baseline="0" dirty="0"/>
              <a:t>, motorisch systeem (vluchten) endocriene systeem.</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9</a:t>
            </a:fld>
            <a:endParaRPr lang="nl-NL"/>
          </a:p>
        </p:txBody>
      </p:sp>
    </p:spTree>
    <p:extLst>
      <p:ext uri="{BB962C8B-B14F-4D97-AF65-F5344CB8AC3E}">
        <p14:creationId xmlns:p14="http://schemas.microsoft.com/office/powerpoint/2010/main" val="2961556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Snelle A-deltavezels</a:t>
            </a:r>
            <a:r>
              <a:rPr lang="nl-NL" baseline="0" dirty="0"/>
              <a:t> om stekende pijn te sturen naar pijnreceptoren. Daarna langzame C-vezels die brandend kloppend ongemak geven. Bij genezing verdwijnt de pijn weer,</a:t>
            </a:r>
          </a:p>
          <a:p>
            <a:r>
              <a:rPr lang="nl-NL" i="1" dirty="0">
                <a:solidFill>
                  <a:srgbClr val="000000"/>
                </a:solidFill>
                <a:latin typeface="Verdana" panose="020B0604030504040204" pitchFamily="34" charset="0"/>
              </a:rPr>
              <a:t>transductie (prikkeling van de perifere nociceptoren, op de sensor aanwezige receptoren, die de prikkel in een elektrisch signaal omzetten), </a:t>
            </a:r>
          </a:p>
          <a:p>
            <a:r>
              <a:rPr lang="nl-NL" i="1" dirty="0">
                <a:solidFill>
                  <a:srgbClr val="000000"/>
                </a:solidFill>
                <a:latin typeface="Verdana" panose="020B0604030504040204" pitchFamily="34" charset="0"/>
              </a:rPr>
              <a:t>transmissie (overbrengen van de prikkel via het ruggenmerg naar de hersenschors), </a:t>
            </a:r>
          </a:p>
          <a:p>
            <a:r>
              <a:rPr lang="nl-NL" i="1" dirty="0">
                <a:solidFill>
                  <a:srgbClr val="000000"/>
                </a:solidFill>
                <a:latin typeface="Verdana" panose="020B0604030504040204" pitchFamily="34" charset="0"/>
              </a:rPr>
              <a:t>perceptie (herkennen in het brein van de pijn) &amp; </a:t>
            </a:r>
          </a:p>
          <a:p>
            <a:r>
              <a:rPr lang="nl-NL" i="1" dirty="0">
                <a:solidFill>
                  <a:srgbClr val="000000"/>
                </a:solidFill>
                <a:latin typeface="Verdana" panose="020B0604030504040204" pitchFamily="34" charset="0"/>
              </a:rPr>
              <a:t>modulatie (terugkoppeling van de hersenen naar het weefsel waar de pijnprikkel optreedt)</a:t>
            </a:r>
            <a:endParaRPr lang="nl-NL" dirty="0"/>
          </a:p>
          <a:p>
            <a:r>
              <a:rPr lang="nl-NL" dirty="0"/>
              <a:t>Pijn zorgt voor ontwrichting van de normale functie van het zenuwstelsel en zorgt voor angst. Elke patiënt maakt zijn persoonlijke ervaring op pijn die gebaseerd zijn op beschadiging van weefsel, dit wordt doorgegeven aan de spinale banen in de </a:t>
            </a:r>
            <a:r>
              <a:rPr lang="nl-NL" dirty="0" err="1"/>
              <a:t>achterhoorn</a:t>
            </a:r>
            <a:r>
              <a:rPr lang="nl-NL" dirty="0"/>
              <a:t>. Pijn is niet alleen sensorisch, er gaan ook banen naar de cortex en het limbische systeem. Hierdoor heeft pijn ook psychologische gevolgen, angst en slapeloosheid.. Er zijn efferente banen welke onder controle staan van </a:t>
            </a:r>
            <a:r>
              <a:rPr lang="nl-NL" dirty="0" err="1"/>
              <a:t>cognigtieve</a:t>
            </a:r>
            <a:r>
              <a:rPr lang="nl-NL" dirty="0"/>
              <a:t> en psychologische invloeden. Stoplicht aan/uit. Limbisch systeem reageert op onprettige prikkel: hormonen e.d. </a:t>
            </a:r>
            <a:r>
              <a:rPr lang="nl-NL" dirty="0" err="1"/>
              <a:t>sympatische</a:t>
            </a:r>
            <a:r>
              <a:rPr lang="nl-NL" dirty="0"/>
              <a:t> activatie (vluchten HF stijgt, zweten)</a:t>
            </a:r>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10</a:t>
            </a:fld>
            <a:endParaRPr lang="nl-NL"/>
          </a:p>
        </p:txBody>
      </p:sp>
    </p:spTree>
    <p:extLst>
      <p:ext uri="{BB962C8B-B14F-4D97-AF65-F5344CB8AC3E}">
        <p14:creationId xmlns:p14="http://schemas.microsoft.com/office/powerpoint/2010/main" val="93700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Dichtheid nociceptieve innervatie neemt af naar mate structuur dieper in het lichaam ligt.</a:t>
            </a:r>
            <a:r>
              <a:rPr lang="nl-NL" baseline="0" dirty="0"/>
              <a:t> Pijn van inwendige organen, slecht gelokaliseerd, drukkend of krampend van karakter. Pijn ontstaat niet door directe weefselschade maar door drukverhoging, rek of ischemie. Bij ontsteking pijn in de buik, aard en lokalisatie niet in overeenstemming met bron van de pijn, bv galblaas, hartinfarct (gerefereerde pijn). Pijn vaag en dof van karakter. Door uitstraling kan dwaalspoor ontstaan</a:t>
            </a:r>
            <a:endParaRPr lang="nl-NL" dirty="0"/>
          </a:p>
        </p:txBody>
      </p:sp>
      <p:sp>
        <p:nvSpPr>
          <p:cNvPr id="4" name="Tijdelijke aanduiding voor dianummer 3"/>
          <p:cNvSpPr>
            <a:spLocks noGrp="1"/>
          </p:cNvSpPr>
          <p:nvPr>
            <p:ph type="sldNum" sz="quarter" idx="10"/>
          </p:nvPr>
        </p:nvSpPr>
        <p:spPr/>
        <p:txBody>
          <a:bodyPr/>
          <a:lstStyle/>
          <a:p>
            <a:fld id="{7E86C4BA-D0B5-4CE0-8BEA-E83D28A87A6D}" type="slidenum">
              <a:rPr lang="nl-NL" smtClean="0"/>
              <a:pPr/>
              <a:t>11</a:t>
            </a:fld>
            <a:endParaRPr lang="nl-NL"/>
          </a:p>
        </p:txBody>
      </p:sp>
    </p:spTree>
    <p:extLst>
      <p:ext uri="{BB962C8B-B14F-4D97-AF65-F5344CB8AC3E}">
        <p14:creationId xmlns:p14="http://schemas.microsoft.com/office/powerpoint/2010/main" val="3199027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1" y="1145"/>
            <a:ext cx="18057108" cy="10157411"/>
          </a:xfrm>
          <a:prstGeom prst="rect">
            <a:avLst/>
          </a:prstGeom>
        </p:spPr>
      </p:pic>
      <p:sp>
        <p:nvSpPr>
          <p:cNvPr id="2" name="Title 1"/>
          <p:cNvSpPr>
            <a:spLocks noGrp="1"/>
          </p:cNvSpPr>
          <p:nvPr>
            <p:ph type="ctrTitle" hasCustomPrompt="1"/>
          </p:nvPr>
        </p:nvSpPr>
        <p:spPr>
          <a:xfrm>
            <a:off x="9631081" y="4139058"/>
            <a:ext cx="7811979" cy="1946796"/>
          </a:xfrm>
        </p:spPr>
        <p:txBody>
          <a:bodyPr anchor="ctr" anchorCtr="0"/>
          <a:lstStyle>
            <a:lvl1pPr algn="l">
              <a:lnSpc>
                <a:spcPct val="110000"/>
              </a:lnSpc>
              <a:defRPr sz="4200">
                <a:solidFill>
                  <a:schemeClr val="bg1"/>
                </a:solidFill>
              </a:defRPr>
            </a:lvl1pPr>
          </a:lstStyle>
          <a:p>
            <a:r>
              <a:rPr lang="nl-NL" dirty="0"/>
              <a:t>Titel van de presentatie eventueel over </a:t>
            </a:r>
            <a:br>
              <a:rPr lang="nl-NL" dirty="0"/>
            </a:br>
            <a:r>
              <a:rPr lang="nl-NL" dirty="0"/>
              <a:t>twee of drie regels</a:t>
            </a:r>
            <a:endParaRPr lang="en-US" dirty="0"/>
          </a:p>
        </p:txBody>
      </p:sp>
      <p:sp>
        <p:nvSpPr>
          <p:cNvPr id="3" name="Subtitle 2"/>
          <p:cNvSpPr>
            <a:spLocks noGrp="1"/>
          </p:cNvSpPr>
          <p:nvPr>
            <p:ph type="subTitle" idx="1" hasCustomPrompt="1"/>
          </p:nvPr>
        </p:nvSpPr>
        <p:spPr>
          <a:xfrm>
            <a:off x="13629409" y="8574579"/>
            <a:ext cx="3970630" cy="465513"/>
          </a:xfrm>
        </p:spPr>
        <p:txBody>
          <a:bodyPr>
            <a:normAutofit/>
          </a:bodyPr>
          <a:lstStyle>
            <a:lvl1pPr marL="0" indent="0" algn="l">
              <a:buNone/>
              <a:defRPr sz="2600" b="1"/>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nl-NL" dirty="0"/>
              <a:t>Naam Spreker</a:t>
            </a:r>
            <a:endParaRPr lang="en-US" dirty="0"/>
          </a:p>
        </p:txBody>
      </p:sp>
      <p:sp>
        <p:nvSpPr>
          <p:cNvPr id="12" name="Tijdelijke aanduiding voor tekst 11"/>
          <p:cNvSpPr>
            <a:spLocks noGrp="1"/>
          </p:cNvSpPr>
          <p:nvPr>
            <p:ph type="body" sz="quarter" idx="10" hasCustomPrompt="1"/>
          </p:nvPr>
        </p:nvSpPr>
        <p:spPr>
          <a:xfrm>
            <a:off x="13629409" y="9114646"/>
            <a:ext cx="2655742" cy="466725"/>
          </a:xfrm>
        </p:spPr>
        <p:txBody>
          <a:bodyPr>
            <a:normAutofit/>
          </a:bodyPr>
          <a:lstStyle>
            <a:lvl1pPr>
              <a:defRPr sz="2600"/>
            </a:lvl1pPr>
          </a:lstStyle>
          <a:p>
            <a:pPr lvl="0"/>
            <a:r>
              <a:rPr lang="nl-NL" dirty="0"/>
              <a:t>datum</a:t>
            </a:r>
          </a:p>
        </p:txBody>
      </p:sp>
    </p:spTree>
    <p:extLst>
      <p:ext uri="{BB962C8B-B14F-4D97-AF65-F5344CB8AC3E}">
        <p14:creationId xmlns:p14="http://schemas.microsoft.com/office/powerpoint/2010/main" val="143916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et tekst en opsomm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4" name="Date Placeholder 3"/>
          <p:cNvSpPr>
            <a:spLocks noGrp="1"/>
          </p:cNvSpPr>
          <p:nvPr>
            <p:ph type="dt" sz="half" idx="10"/>
          </p:nvPr>
        </p:nvSpPr>
        <p:spPr/>
        <p:txBody>
          <a:bodyPr/>
          <a:lstStyle/>
          <a:p>
            <a:fld id="{A55820E0-C19B-4015-A1C2-44C6831423D6}" type="datetime1">
              <a:rPr lang="nl-NL" smtClean="0"/>
              <a:t>8-12-2019</a:t>
            </a:fld>
            <a:endParaRPr lang="nl-NL"/>
          </a:p>
        </p:txBody>
      </p:sp>
      <p:sp>
        <p:nvSpPr>
          <p:cNvPr id="5" name="Footer Placeholder 4"/>
          <p:cNvSpPr>
            <a:spLocks noGrp="1"/>
          </p:cNvSpPr>
          <p:nvPr>
            <p:ph type="ftr" sz="quarter" idx="11"/>
          </p:nvPr>
        </p:nvSpPr>
        <p:spPr/>
        <p:txBody>
          <a:bodyPr/>
          <a:lstStyle/>
          <a:p>
            <a:r>
              <a:rPr lang="nl-NL"/>
              <a:t>oncologische pijn 31 maart 2020</a:t>
            </a:r>
          </a:p>
        </p:txBody>
      </p:sp>
      <p:sp>
        <p:nvSpPr>
          <p:cNvPr id="6" name="Slide Number Placeholder 5"/>
          <p:cNvSpPr>
            <a:spLocks noGrp="1"/>
          </p:cNvSpPr>
          <p:nvPr>
            <p:ph type="sldNum" sz="quarter" idx="12"/>
          </p:nvPr>
        </p:nvSpPr>
        <p:spPr/>
        <p:txBody>
          <a:bodyPr/>
          <a:lstStyle/>
          <a:p>
            <a:fld id="{3239DE14-1C5E-4678-9AA8-97F1E5F76846}" type="slidenum">
              <a:rPr lang="nl-NL" smtClean="0"/>
              <a:t>‹nr.›</a:t>
            </a:fld>
            <a:endParaRPr lang="nl-NL"/>
          </a:p>
        </p:txBody>
      </p:sp>
      <p:sp>
        <p:nvSpPr>
          <p:cNvPr id="7" name="Tijdelijke aanduiding voor inhoud 6"/>
          <p:cNvSpPr>
            <a:spLocks noGrp="1"/>
          </p:cNvSpPr>
          <p:nvPr>
            <p:ph sz="quarter" idx="14"/>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23437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et tekst en nummer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4" name="Date Placeholder 3"/>
          <p:cNvSpPr>
            <a:spLocks noGrp="1"/>
          </p:cNvSpPr>
          <p:nvPr>
            <p:ph type="dt" sz="half" idx="10"/>
          </p:nvPr>
        </p:nvSpPr>
        <p:spPr/>
        <p:txBody>
          <a:bodyPr/>
          <a:lstStyle/>
          <a:p>
            <a:fld id="{129AC4A1-F24B-4425-9C29-35088BEE603D}" type="datetime1">
              <a:rPr lang="nl-NL" smtClean="0"/>
              <a:t>8-12-2019</a:t>
            </a:fld>
            <a:endParaRPr lang="nl-NL"/>
          </a:p>
        </p:txBody>
      </p:sp>
      <p:sp>
        <p:nvSpPr>
          <p:cNvPr id="5" name="Footer Placeholder 4"/>
          <p:cNvSpPr>
            <a:spLocks noGrp="1"/>
          </p:cNvSpPr>
          <p:nvPr>
            <p:ph type="ftr" sz="quarter" idx="11"/>
          </p:nvPr>
        </p:nvSpPr>
        <p:spPr/>
        <p:txBody>
          <a:bodyPr/>
          <a:lstStyle/>
          <a:p>
            <a:r>
              <a:rPr lang="nl-NL"/>
              <a:t>oncologische pijn 31 maart 2020</a:t>
            </a:r>
          </a:p>
        </p:txBody>
      </p:sp>
      <p:sp>
        <p:nvSpPr>
          <p:cNvPr id="6" name="Slide Number Placeholder 5"/>
          <p:cNvSpPr>
            <a:spLocks noGrp="1"/>
          </p:cNvSpPr>
          <p:nvPr>
            <p:ph type="sldNum" sz="quarter" idx="12"/>
          </p:nvPr>
        </p:nvSpPr>
        <p:spPr/>
        <p:txBody>
          <a:bodyPr/>
          <a:lstStyle/>
          <a:p>
            <a:fld id="{3239DE14-1C5E-4678-9AA8-97F1E5F76846}" type="slidenum">
              <a:rPr lang="nl-NL" smtClean="0"/>
              <a:t>‹nr.›</a:t>
            </a:fld>
            <a:endParaRPr lang="nl-NL"/>
          </a:p>
        </p:txBody>
      </p:sp>
      <p:sp>
        <p:nvSpPr>
          <p:cNvPr id="7" name="Tijdelijke aanduiding voor inhoud 6"/>
          <p:cNvSpPr>
            <a:spLocks noGrp="1"/>
          </p:cNvSpPr>
          <p:nvPr>
            <p:ph sz="quarter" idx="14"/>
          </p:nvPr>
        </p:nvSpPr>
        <p:spPr/>
        <p:txBody>
          <a:bodyPr/>
          <a:lstStyle>
            <a:lvl2pPr marL="360000" indent="-360000">
              <a:buFont typeface="+mj-lt"/>
              <a:buAutoNum type="arabicPeriod"/>
              <a:defRPr/>
            </a:lvl2pPr>
            <a:lvl3pPr marL="810000" indent="-360000">
              <a:buFont typeface="+mj-lt"/>
              <a:buAutoNum type="alphaLcPeriod"/>
              <a:defRPr/>
            </a:lvl3pPr>
            <a:lvl4pPr marL="1350000" indent="-360000">
              <a:buFont typeface="+mj-lt"/>
              <a:buAutoNum type="romanLcPeriod"/>
              <a:defRPr/>
            </a:lvl4pPr>
            <a:lvl5pPr indent="-36000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54513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ind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058890" cy="10158413"/>
          </a:xfrm>
          <a:prstGeom prst="rect">
            <a:avLst/>
          </a:prstGeom>
        </p:spPr>
      </p:pic>
      <p:sp>
        <p:nvSpPr>
          <p:cNvPr id="8" name="Tijdelijke aanduiding voor tekst 7"/>
          <p:cNvSpPr>
            <a:spLocks noGrp="1"/>
          </p:cNvSpPr>
          <p:nvPr>
            <p:ph type="body" sz="quarter" idx="10" hasCustomPrompt="1"/>
          </p:nvPr>
        </p:nvSpPr>
        <p:spPr>
          <a:xfrm>
            <a:off x="10268432" y="3593648"/>
            <a:ext cx="7146925" cy="1625262"/>
          </a:xfrm>
        </p:spPr>
        <p:txBody>
          <a:bodyPr anchor="b" anchorCtr="0">
            <a:noAutofit/>
          </a:bodyPr>
          <a:lstStyle>
            <a:lvl1pPr>
              <a:defRPr sz="4200" b="1" baseline="0">
                <a:solidFill>
                  <a:schemeClr val="accent1"/>
                </a:solidFill>
              </a:defRPr>
            </a:lvl1pPr>
          </a:lstStyle>
          <a:p>
            <a:pPr lvl="0"/>
            <a:r>
              <a:rPr lang="nl-NL" dirty="0"/>
              <a:t>Afsluitende tekst</a:t>
            </a:r>
          </a:p>
        </p:txBody>
      </p:sp>
      <p:sp>
        <p:nvSpPr>
          <p:cNvPr id="12" name="Tekstvak 11"/>
          <p:cNvSpPr txBox="1"/>
          <p:nvPr userDrawn="1"/>
        </p:nvSpPr>
        <p:spPr>
          <a:xfrm>
            <a:off x="13112573" y="6024032"/>
            <a:ext cx="2846683" cy="1284967"/>
          </a:xfrm>
          <a:prstGeom prst="rect">
            <a:avLst/>
          </a:prstGeom>
          <a:noFill/>
        </p:spPr>
        <p:txBody>
          <a:bodyPr wrap="square" rtlCol="0">
            <a:spAutoFit/>
          </a:bodyPr>
          <a:lstStyle/>
          <a:p>
            <a:pPr>
              <a:lnSpc>
                <a:spcPct val="125000"/>
              </a:lnSpc>
            </a:pPr>
            <a:r>
              <a:rPr lang="nl-NL" sz="1800" b="1" spc="0" baseline="0" dirty="0">
                <a:solidFill>
                  <a:schemeClr val="accent1"/>
                </a:solidFill>
              </a:rPr>
              <a:t>POSTADRES</a:t>
            </a:r>
          </a:p>
          <a:p>
            <a:pPr marL="0" marR="0" lvl="0" indent="0" algn="l" defTabSz="457200" rtl="0" eaLnBrk="1" fontAlgn="auto" latinLnBrk="0" hangingPunct="1">
              <a:lnSpc>
                <a:spcPct val="125000"/>
              </a:lnSpc>
              <a:spcBef>
                <a:spcPts val="0"/>
              </a:spcBef>
              <a:spcAft>
                <a:spcPts val="0"/>
              </a:spcAft>
              <a:buClrTx/>
              <a:buSzTx/>
              <a:buFontTx/>
              <a:buNone/>
              <a:tabLst/>
              <a:defRPr/>
            </a:pPr>
            <a:r>
              <a:rPr lang="de-DE" sz="2200" b="0" spc="50" dirty="0">
                <a:solidFill>
                  <a:schemeClr val="accent1"/>
                </a:solidFill>
              </a:rPr>
              <a:t>Postbus 546</a:t>
            </a:r>
          </a:p>
          <a:p>
            <a:pPr marL="0" marR="0" lvl="0" indent="0" algn="l" defTabSz="457200" rtl="0" eaLnBrk="1" fontAlgn="auto" latinLnBrk="0" hangingPunct="1">
              <a:lnSpc>
                <a:spcPct val="125000"/>
              </a:lnSpc>
              <a:spcBef>
                <a:spcPts val="0"/>
              </a:spcBef>
              <a:spcAft>
                <a:spcPts val="0"/>
              </a:spcAft>
              <a:buClrTx/>
              <a:buSzTx/>
              <a:buFontTx/>
              <a:buNone/>
              <a:tabLst/>
              <a:defRPr/>
            </a:pPr>
            <a:r>
              <a:rPr lang="de-DE" sz="2200" b="0" spc="50" dirty="0">
                <a:solidFill>
                  <a:schemeClr val="accent1"/>
                </a:solidFill>
              </a:rPr>
              <a:t>7550 AM  </a:t>
            </a:r>
            <a:r>
              <a:rPr lang="de-DE" sz="2200" b="0" spc="50" dirty="0" err="1">
                <a:solidFill>
                  <a:schemeClr val="accent1"/>
                </a:solidFill>
              </a:rPr>
              <a:t>Hengelo</a:t>
            </a:r>
            <a:endParaRPr lang="de-DE" sz="2200" b="0" spc="50" dirty="0">
              <a:solidFill>
                <a:schemeClr val="accent1"/>
              </a:solidFill>
            </a:endParaRPr>
          </a:p>
        </p:txBody>
      </p:sp>
      <p:sp>
        <p:nvSpPr>
          <p:cNvPr id="13" name="Tekstvak 12"/>
          <p:cNvSpPr txBox="1"/>
          <p:nvPr userDrawn="1"/>
        </p:nvSpPr>
        <p:spPr>
          <a:xfrm>
            <a:off x="10227517" y="6024032"/>
            <a:ext cx="2846683" cy="3359318"/>
          </a:xfrm>
          <a:prstGeom prst="rect">
            <a:avLst/>
          </a:prstGeom>
          <a:noFill/>
        </p:spPr>
        <p:txBody>
          <a:bodyPr wrap="square" rtlCol="0">
            <a:spAutoFit/>
          </a:bodyPr>
          <a:lstStyle/>
          <a:p>
            <a:pPr>
              <a:lnSpc>
                <a:spcPct val="125000"/>
              </a:lnSpc>
            </a:pPr>
            <a:r>
              <a:rPr lang="nl-NL" sz="1800" b="1" spc="0" baseline="0" dirty="0">
                <a:solidFill>
                  <a:schemeClr val="accent1"/>
                </a:solidFill>
              </a:rPr>
              <a:t>BEZOEKADRES</a:t>
            </a:r>
          </a:p>
          <a:p>
            <a:pPr marL="0" marR="0" lvl="0" indent="0" algn="l" defTabSz="457200" rtl="0" eaLnBrk="1" fontAlgn="auto" latinLnBrk="0" hangingPunct="1">
              <a:lnSpc>
                <a:spcPct val="125000"/>
              </a:lnSpc>
              <a:spcBef>
                <a:spcPts val="0"/>
              </a:spcBef>
              <a:spcAft>
                <a:spcPts val="0"/>
              </a:spcAft>
              <a:buClrTx/>
              <a:buSzTx/>
              <a:buFontTx/>
              <a:buNone/>
              <a:tabLst/>
              <a:defRPr/>
            </a:pPr>
            <a:r>
              <a:rPr lang="nl-NL" sz="2200" b="0" spc="50" dirty="0" err="1">
                <a:solidFill>
                  <a:schemeClr val="accent1"/>
                </a:solidFill>
              </a:rPr>
              <a:t>Geerdinksweg</a:t>
            </a:r>
            <a:r>
              <a:rPr lang="nl-NL" sz="2200" b="0" spc="50" baseline="0" dirty="0">
                <a:solidFill>
                  <a:schemeClr val="accent1"/>
                </a:solidFill>
              </a:rPr>
              <a:t> 141</a:t>
            </a:r>
          </a:p>
          <a:p>
            <a:pPr marL="0" marR="0" lvl="0" indent="0" algn="l" defTabSz="457200" rtl="0" eaLnBrk="1" fontAlgn="auto" latinLnBrk="0" hangingPunct="1">
              <a:lnSpc>
                <a:spcPct val="125000"/>
              </a:lnSpc>
              <a:spcBef>
                <a:spcPts val="0"/>
              </a:spcBef>
              <a:spcAft>
                <a:spcPts val="0"/>
              </a:spcAft>
              <a:buClrTx/>
              <a:buSzTx/>
              <a:buFontTx/>
              <a:buNone/>
              <a:tabLst/>
              <a:defRPr/>
            </a:pPr>
            <a:r>
              <a:rPr lang="nl-NL" sz="2200" b="0" spc="50" dirty="0">
                <a:solidFill>
                  <a:schemeClr val="accent1"/>
                </a:solidFill>
              </a:rPr>
              <a:t>7555 DL  Hengelo</a:t>
            </a:r>
          </a:p>
          <a:p>
            <a:pPr marL="0" marR="0" lvl="0" indent="0" algn="l" defTabSz="457200" rtl="0" eaLnBrk="1" fontAlgn="auto" latinLnBrk="0" hangingPunct="1">
              <a:lnSpc>
                <a:spcPct val="125000"/>
              </a:lnSpc>
              <a:spcBef>
                <a:spcPts val="0"/>
              </a:spcBef>
              <a:spcAft>
                <a:spcPts val="0"/>
              </a:spcAft>
              <a:buClrTx/>
              <a:buSzTx/>
              <a:buFontTx/>
              <a:buNone/>
              <a:tabLst/>
              <a:defRPr/>
            </a:pPr>
            <a:endParaRPr lang="nl-NL" sz="2200" b="0" spc="50" dirty="0">
              <a:solidFill>
                <a:schemeClr val="accent1"/>
              </a:solidFill>
            </a:endParaRPr>
          </a:p>
          <a:p>
            <a:pPr>
              <a:lnSpc>
                <a:spcPct val="125000"/>
              </a:lnSpc>
            </a:pPr>
            <a:r>
              <a:rPr lang="nl-NL" sz="2200" b="0" spc="50" baseline="0" dirty="0">
                <a:solidFill>
                  <a:schemeClr val="accent1"/>
                </a:solidFill>
              </a:rPr>
              <a:t>088 7085080</a:t>
            </a:r>
          </a:p>
          <a:p>
            <a:pPr marL="0" marR="0" lvl="0" indent="0" algn="l" defTabSz="457200" rtl="0" eaLnBrk="1" fontAlgn="auto" latinLnBrk="0" hangingPunct="1">
              <a:lnSpc>
                <a:spcPct val="125000"/>
              </a:lnSpc>
              <a:spcBef>
                <a:spcPts val="0"/>
              </a:spcBef>
              <a:spcAft>
                <a:spcPts val="0"/>
              </a:spcAft>
              <a:buClrTx/>
              <a:buSzTx/>
              <a:buFontTx/>
              <a:buNone/>
              <a:tabLst/>
              <a:defRPr/>
            </a:pPr>
            <a:r>
              <a:rPr lang="nl-NL" sz="2200" b="0" spc="50" baseline="0" dirty="0">
                <a:solidFill>
                  <a:schemeClr val="accent1"/>
                </a:solidFill>
              </a:rPr>
              <a:t>info@nocepta.nl</a:t>
            </a:r>
          </a:p>
          <a:p>
            <a:pPr marL="0" marR="0" lvl="0" indent="0" algn="l" defTabSz="457200" rtl="0" eaLnBrk="1" fontAlgn="auto" latinLnBrk="0" hangingPunct="1">
              <a:lnSpc>
                <a:spcPct val="125000"/>
              </a:lnSpc>
              <a:spcBef>
                <a:spcPts val="0"/>
              </a:spcBef>
              <a:spcAft>
                <a:spcPts val="0"/>
              </a:spcAft>
              <a:buClrTx/>
              <a:buSzTx/>
              <a:buFontTx/>
              <a:buNone/>
              <a:tabLst/>
              <a:defRPr/>
            </a:pPr>
            <a:endParaRPr lang="nl-NL" sz="2200" b="0" spc="50" baseline="0" dirty="0">
              <a:solidFill>
                <a:schemeClr val="accent1"/>
              </a:solidFill>
            </a:endParaRPr>
          </a:p>
          <a:p>
            <a:pPr marL="0" marR="0" lvl="0" indent="0" algn="l" defTabSz="457200" rtl="0" eaLnBrk="1" fontAlgn="auto" latinLnBrk="0" hangingPunct="1">
              <a:lnSpc>
                <a:spcPct val="125000"/>
              </a:lnSpc>
              <a:spcBef>
                <a:spcPts val="0"/>
              </a:spcBef>
              <a:spcAft>
                <a:spcPts val="0"/>
              </a:spcAft>
              <a:buClrTx/>
              <a:buSzTx/>
              <a:buFontTx/>
              <a:buNone/>
              <a:tabLst/>
              <a:defRPr/>
            </a:pPr>
            <a:r>
              <a:rPr lang="nl-NL" sz="2200" b="1" spc="50" baseline="0" dirty="0">
                <a:solidFill>
                  <a:schemeClr val="accent1"/>
                </a:solidFill>
              </a:rPr>
              <a:t>www.nocepta.nl</a:t>
            </a:r>
            <a:endParaRPr lang="nl-NL" sz="1800" b="1" spc="0" baseline="0" dirty="0">
              <a:solidFill>
                <a:schemeClr val="accent1"/>
              </a:solidFill>
            </a:endParaRPr>
          </a:p>
        </p:txBody>
      </p:sp>
    </p:spTree>
    <p:extLst>
      <p:ext uri="{BB962C8B-B14F-4D97-AF65-F5344CB8AC3E}">
        <p14:creationId xmlns:p14="http://schemas.microsoft.com/office/powerpoint/2010/main" val="89758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7A6894B0-237C-4497-B3DA-4542F0DD9F9F}" type="datetime1">
              <a:rPr lang="nl-NL" smtClean="0"/>
              <a:t>8-12-2019</a:t>
            </a:fld>
            <a:endParaRPr lang="nl-NL"/>
          </a:p>
        </p:txBody>
      </p:sp>
      <p:sp>
        <p:nvSpPr>
          <p:cNvPr id="4" name="Footer Placeholder 3"/>
          <p:cNvSpPr>
            <a:spLocks noGrp="1"/>
          </p:cNvSpPr>
          <p:nvPr>
            <p:ph type="ftr" sz="quarter" idx="11"/>
          </p:nvPr>
        </p:nvSpPr>
        <p:spPr/>
        <p:txBody>
          <a:bodyPr/>
          <a:lstStyle/>
          <a:p>
            <a:r>
              <a:rPr lang="nl-NL"/>
              <a:t>oncologische pijn 31 maart 2020</a:t>
            </a:r>
          </a:p>
        </p:txBody>
      </p:sp>
      <p:sp>
        <p:nvSpPr>
          <p:cNvPr id="5" name="Slide Number Placeholder 4"/>
          <p:cNvSpPr>
            <a:spLocks noGrp="1"/>
          </p:cNvSpPr>
          <p:nvPr>
            <p:ph type="sldNum" sz="quarter" idx="12"/>
          </p:nvPr>
        </p:nvSpPr>
        <p:spPr/>
        <p:txBody>
          <a:bodyPr/>
          <a:lstStyle/>
          <a:p>
            <a:fld id="{43CBE138-32C7-4D14-B4FD-184CCE089C86}" type="slidenum">
              <a:rPr lang="nl-NL" smtClean="0"/>
              <a:pPr/>
              <a:t>‹nr.›</a:t>
            </a:fld>
            <a:endParaRPr lang="nl-NL"/>
          </a:p>
        </p:txBody>
      </p:sp>
    </p:spTree>
    <p:extLst>
      <p:ext uri="{BB962C8B-B14F-4D97-AF65-F5344CB8AC3E}">
        <p14:creationId xmlns:p14="http://schemas.microsoft.com/office/powerpoint/2010/main" val="428591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F35057-1C1D-4FAF-925F-B7435ABF62D9}" type="datetime1">
              <a:rPr lang="nl-NL" smtClean="0"/>
              <a:t>8-12-2019</a:t>
            </a:fld>
            <a:endParaRPr lang="nl-NL"/>
          </a:p>
        </p:txBody>
      </p:sp>
      <p:sp>
        <p:nvSpPr>
          <p:cNvPr id="5" name="Footer Placeholder 4"/>
          <p:cNvSpPr>
            <a:spLocks noGrp="1"/>
          </p:cNvSpPr>
          <p:nvPr>
            <p:ph type="ftr" sz="quarter" idx="11"/>
          </p:nvPr>
        </p:nvSpPr>
        <p:spPr/>
        <p:txBody>
          <a:bodyPr/>
          <a:lstStyle/>
          <a:p>
            <a:r>
              <a:rPr lang="nl-NL"/>
              <a:t>oncologische pijn 31 maart 2020</a:t>
            </a:r>
          </a:p>
        </p:txBody>
      </p:sp>
      <p:sp>
        <p:nvSpPr>
          <p:cNvPr id="6" name="Slide Number Placeholder 5"/>
          <p:cNvSpPr>
            <a:spLocks noGrp="1"/>
          </p:cNvSpPr>
          <p:nvPr>
            <p:ph type="sldNum" sz="quarter" idx="12"/>
          </p:nvPr>
        </p:nvSpPr>
        <p:spPr/>
        <p:txBody>
          <a:bodyPr/>
          <a:lstStyle/>
          <a:p>
            <a:fld id="{43CBE138-32C7-4D14-B4FD-184CCE089C86}" type="slidenum">
              <a:rPr lang="nl-NL" smtClean="0"/>
              <a:pPr/>
              <a:t>‹nr.›</a:t>
            </a:fld>
            <a:endParaRPr lang="nl-NL"/>
          </a:p>
        </p:txBody>
      </p:sp>
    </p:spTree>
    <p:extLst>
      <p:ext uri="{BB962C8B-B14F-4D97-AF65-F5344CB8AC3E}">
        <p14:creationId xmlns:p14="http://schemas.microsoft.com/office/powerpoint/2010/main" val="200050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902970" y="2370296"/>
            <a:ext cx="7979371" cy="902970"/>
          </a:xfrm>
        </p:spPr>
        <p:txBody>
          <a:bodyPr anchor="b">
            <a:noAutofit/>
          </a:bodyPr>
          <a:lstStyle>
            <a:lvl1pPr marL="0" indent="0" algn="ctr">
              <a:buNone/>
              <a:defRPr sz="3555" b="0"/>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nl-NL"/>
              <a:t>Klik om de modelstijlen te bewerken</a:t>
            </a:r>
          </a:p>
        </p:txBody>
      </p:sp>
      <p:sp>
        <p:nvSpPr>
          <p:cNvPr id="5" name="Text Placeholder 4"/>
          <p:cNvSpPr>
            <a:spLocks noGrp="1"/>
          </p:cNvSpPr>
          <p:nvPr>
            <p:ph type="body" sz="quarter" idx="3"/>
          </p:nvPr>
        </p:nvSpPr>
        <p:spPr>
          <a:xfrm>
            <a:off x="9180196" y="2370296"/>
            <a:ext cx="7982506" cy="902970"/>
          </a:xfrm>
        </p:spPr>
        <p:txBody>
          <a:bodyPr anchor="b">
            <a:noAutofit/>
          </a:bodyPr>
          <a:lstStyle>
            <a:lvl1pPr marL="0" indent="0" algn="ctr">
              <a:buNone/>
              <a:defRPr sz="3555" b="0"/>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nl-NL"/>
              <a:t>Klik om de modelstijlen te bewerken</a:t>
            </a:r>
          </a:p>
        </p:txBody>
      </p:sp>
      <p:sp>
        <p:nvSpPr>
          <p:cNvPr id="7" name="Date Placeholder 6"/>
          <p:cNvSpPr>
            <a:spLocks noGrp="1"/>
          </p:cNvSpPr>
          <p:nvPr>
            <p:ph type="dt" sz="half" idx="10"/>
          </p:nvPr>
        </p:nvSpPr>
        <p:spPr/>
        <p:txBody>
          <a:bodyPr/>
          <a:lstStyle/>
          <a:p>
            <a:fld id="{3FB351FE-05B6-4B36-B8AF-3D48BD9A89F0}" type="datetime1">
              <a:rPr lang="nl-NL" smtClean="0"/>
              <a:t>8-12-2019</a:t>
            </a:fld>
            <a:endParaRPr lang="nl-NL"/>
          </a:p>
        </p:txBody>
      </p:sp>
      <p:sp>
        <p:nvSpPr>
          <p:cNvPr id="8" name="Footer Placeholder 7"/>
          <p:cNvSpPr>
            <a:spLocks noGrp="1"/>
          </p:cNvSpPr>
          <p:nvPr>
            <p:ph type="ftr" sz="quarter" idx="11"/>
          </p:nvPr>
        </p:nvSpPr>
        <p:spPr/>
        <p:txBody>
          <a:bodyPr/>
          <a:lstStyle/>
          <a:p>
            <a:r>
              <a:rPr lang="nl-NL"/>
              <a:t>oncologische pijn 31 maart 2020</a:t>
            </a:r>
          </a:p>
        </p:txBody>
      </p:sp>
      <p:sp>
        <p:nvSpPr>
          <p:cNvPr id="9" name="Slide Number Placeholder 8"/>
          <p:cNvSpPr>
            <a:spLocks noGrp="1"/>
          </p:cNvSpPr>
          <p:nvPr>
            <p:ph type="sldNum" sz="quarter" idx="12"/>
          </p:nvPr>
        </p:nvSpPr>
        <p:spPr/>
        <p:txBody>
          <a:bodyPr/>
          <a:lstStyle/>
          <a:p>
            <a:fld id="{43CBE138-32C7-4D14-B4FD-184CCE089C86}" type="slidenum">
              <a:rPr lang="nl-NL" smtClean="0"/>
              <a:pPr/>
              <a:t>‹nr.›</a:t>
            </a:fld>
            <a:endParaRPr lang="nl-NL"/>
          </a:p>
        </p:txBody>
      </p:sp>
      <p:sp>
        <p:nvSpPr>
          <p:cNvPr id="11" name="Content Placeholder 10"/>
          <p:cNvSpPr>
            <a:spLocks noGrp="1"/>
          </p:cNvSpPr>
          <p:nvPr>
            <p:ph sz="quarter" idx="13"/>
          </p:nvPr>
        </p:nvSpPr>
        <p:spPr>
          <a:xfrm>
            <a:off x="902970" y="3277781"/>
            <a:ext cx="7982255" cy="579706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12"/>
          <p:cNvSpPr>
            <a:spLocks noGrp="1"/>
          </p:cNvSpPr>
          <p:nvPr>
            <p:ph sz="quarter" idx="14"/>
          </p:nvPr>
        </p:nvSpPr>
        <p:spPr>
          <a:xfrm>
            <a:off x="9228353" y="3277782"/>
            <a:ext cx="7982255" cy="579640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7710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031B3-1232-4088-9349-1A208E30DCA9}" type="datetime1">
              <a:rPr lang="nl-NL" smtClean="0"/>
              <a:t>8-12-2019</a:t>
            </a:fld>
            <a:endParaRPr lang="nl-NL"/>
          </a:p>
        </p:txBody>
      </p:sp>
      <p:sp>
        <p:nvSpPr>
          <p:cNvPr id="3" name="Footer Placeholder 2"/>
          <p:cNvSpPr>
            <a:spLocks noGrp="1"/>
          </p:cNvSpPr>
          <p:nvPr>
            <p:ph type="ftr" sz="quarter" idx="11"/>
          </p:nvPr>
        </p:nvSpPr>
        <p:spPr/>
        <p:txBody>
          <a:bodyPr/>
          <a:lstStyle/>
          <a:p>
            <a:r>
              <a:rPr lang="nl-NL"/>
              <a:t>oncologische pijn 31 maart 2020</a:t>
            </a:r>
          </a:p>
        </p:txBody>
      </p:sp>
      <p:sp>
        <p:nvSpPr>
          <p:cNvPr id="4" name="Slide Number Placeholder 3"/>
          <p:cNvSpPr>
            <a:spLocks noGrp="1"/>
          </p:cNvSpPr>
          <p:nvPr>
            <p:ph type="sldNum" sz="quarter" idx="12"/>
          </p:nvPr>
        </p:nvSpPr>
        <p:spPr/>
        <p:txBody>
          <a:bodyPr/>
          <a:lstStyle/>
          <a:p>
            <a:fld id="{43CBE138-32C7-4D14-B4FD-184CCE089C86}" type="slidenum">
              <a:rPr lang="nl-NL" smtClean="0"/>
              <a:pPr/>
              <a:t>‹nr.›</a:t>
            </a:fld>
            <a:endParaRPr lang="nl-NL"/>
          </a:p>
        </p:txBody>
      </p:sp>
    </p:spTree>
    <p:extLst>
      <p:ext uri="{BB962C8B-B14F-4D97-AF65-F5344CB8AC3E}">
        <p14:creationId xmlns:p14="http://schemas.microsoft.com/office/powerpoint/2010/main" val="177978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145"/>
            <a:ext cx="18054818" cy="10156123"/>
          </a:xfrm>
          <a:prstGeom prst="rect">
            <a:avLst/>
          </a:prstGeom>
        </p:spPr>
      </p:pic>
      <p:sp>
        <p:nvSpPr>
          <p:cNvPr id="2" name="Title Placeholder 1"/>
          <p:cNvSpPr>
            <a:spLocks noGrp="1"/>
          </p:cNvSpPr>
          <p:nvPr>
            <p:ph type="title"/>
          </p:nvPr>
        </p:nvSpPr>
        <p:spPr>
          <a:xfrm>
            <a:off x="2699315" y="1978774"/>
            <a:ext cx="12150000" cy="936000"/>
          </a:xfrm>
          <a:prstGeom prst="rect">
            <a:avLst/>
          </a:prstGeom>
        </p:spPr>
        <p:txBody>
          <a:bodyPr vert="horz" lIns="91440" tIns="45720" rIns="91440" bIns="45720" rtlCol="0" anchor="t" anchorCtr="0">
            <a:noAutofit/>
          </a:bodyPr>
          <a:lstStyle/>
          <a:p>
            <a:r>
              <a:rPr lang="nl-NL" dirty="0"/>
              <a:t>Klik om de stijl te bewerken</a:t>
            </a:r>
            <a:endParaRPr lang="en-US" dirty="0"/>
          </a:p>
        </p:txBody>
      </p:sp>
      <p:sp>
        <p:nvSpPr>
          <p:cNvPr id="3" name="Text Placeholder 2"/>
          <p:cNvSpPr>
            <a:spLocks noGrp="1"/>
          </p:cNvSpPr>
          <p:nvPr>
            <p:ph type="body" idx="1"/>
          </p:nvPr>
        </p:nvSpPr>
        <p:spPr>
          <a:xfrm>
            <a:off x="2699315" y="3114000"/>
            <a:ext cx="12150000" cy="5820450"/>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3383101" y="9358815"/>
            <a:ext cx="4063365" cy="540841"/>
          </a:xfrm>
          <a:prstGeom prst="rect">
            <a:avLst/>
          </a:prstGeom>
        </p:spPr>
        <p:txBody>
          <a:bodyPr vert="horz" lIns="91440" tIns="45720" rIns="91440" bIns="45720" rtlCol="0" anchor="ctr"/>
          <a:lstStyle>
            <a:lvl1pPr algn="r">
              <a:defRPr sz="2000">
                <a:solidFill>
                  <a:schemeClr val="accent2"/>
                </a:solidFill>
              </a:defRPr>
            </a:lvl1pPr>
          </a:lstStyle>
          <a:p>
            <a:fld id="{B87F605F-4404-4E05-802B-E7214D9EE6D0}" type="datetime1">
              <a:rPr lang="nl-NL" smtClean="0"/>
              <a:t>8-12-2019</a:t>
            </a:fld>
            <a:endParaRPr lang="nl-NL"/>
          </a:p>
        </p:txBody>
      </p:sp>
      <p:sp>
        <p:nvSpPr>
          <p:cNvPr id="5" name="Footer Placeholder 4"/>
          <p:cNvSpPr>
            <a:spLocks noGrp="1"/>
          </p:cNvSpPr>
          <p:nvPr>
            <p:ph type="ftr" sz="quarter" idx="3"/>
          </p:nvPr>
        </p:nvSpPr>
        <p:spPr>
          <a:xfrm>
            <a:off x="2700000" y="9358815"/>
            <a:ext cx="9677252" cy="540841"/>
          </a:xfrm>
          <a:prstGeom prst="rect">
            <a:avLst/>
          </a:prstGeom>
        </p:spPr>
        <p:txBody>
          <a:bodyPr vert="horz" lIns="91440" tIns="45720" rIns="91440" bIns="45720" rtlCol="0" anchor="ctr"/>
          <a:lstStyle>
            <a:lvl1pPr algn="l">
              <a:defRPr sz="1800">
                <a:solidFill>
                  <a:schemeClr val="accent2"/>
                </a:solidFill>
              </a:defRPr>
            </a:lvl1pPr>
          </a:lstStyle>
          <a:p>
            <a:r>
              <a:rPr lang="nl-NL"/>
              <a:t>oncologische pijn 31 maart 2020</a:t>
            </a:r>
            <a:endParaRPr lang="nl-NL" dirty="0"/>
          </a:p>
        </p:txBody>
      </p:sp>
      <p:sp>
        <p:nvSpPr>
          <p:cNvPr id="6" name="Slide Number Placeholder 5"/>
          <p:cNvSpPr>
            <a:spLocks noGrp="1"/>
          </p:cNvSpPr>
          <p:nvPr>
            <p:ph type="sldNum" sz="quarter" idx="4"/>
          </p:nvPr>
        </p:nvSpPr>
        <p:spPr>
          <a:xfrm>
            <a:off x="988506" y="9358815"/>
            <a:ext cx="961044" cy="540841"/>
          </a:xfrm>
          <a:prstGeom prst="rect">
            <a:avLst/>
          </a:prstGeom>
        </p:spPr>
        <p:txBody>
          <a:bodyPr vert="horz" lIns="91440" tIns="45720" rIns="91440" bIns="45720" rtlCol="0" anchor="ctr"/>
          <a:lstStyle>
            <a:lvl1pPr algn="r">
              <a:defRPr sz="1800">
                <a:solidFill>
                  <a:schemeClr val="accent2"/>
                </a:solidFill>
              </a:defRPr>
            </a:lvl1pPr>
          </a:lstStyle>
          <a:p>
            <a:fld id="{3239DE14-1C5E-4678-9AA8-97F1E5F76846}" type="slidenum">
              <a:rPr lang="nl-NL" smtClean="0"/>
              <a:pPr/>
              <a:t>‹nr.›</a:t>
            </a:fld>
            <a:r>
              <a:rPr lang="nl-NL" dirty="0"/>
              <a:t>   </a:t>
            </a:r>
          </a:p>
        </p:txBody>
      </p:sp>
      <p:cxnSp>
        <p:nvCxnSpPr>
          <p:cNvPr id="10" name="Rechte verbindingslijn 9"/>
          <p:cNvCxnSpPr/>
          <p:nvPr/>
        </p:nvCxnSpPr>
        <p:spPr>
          <a:xfrm>
            <a:off x="2302102" y="9546888"/>
            <a:ext cx="0" cy="21600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766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2" r:id="rId3"/>
    <p:sldLayoutId id="2147483683" r:id="rId4"/>
    <p:sldLayoutId id="2147483684" r:id="rId5"/>
    <p:sldLayoutId id="2147483685" r:id="rId6"/>
    <p:sldLayoutId id="2147483686" r:id="rId7"/>
    <p:sldLayoutId id="2147483687" r:id="rId8"/>
  </p:sldLayoutIdLst>
  <p:hf sldNum="0" hdr="0" dt="0"/>
  <p:txStyles>
    <p:titleStyle>
      <a:lvl1pPr algn="l" defTabSz="1219352"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1219352" rtl="0" eaLnBrk="1" latinLnBrk="0" hangingPunct="1">
        <a:lnSpc>
          <a:spcPct val="110000"/>
        </a:lnSpc>
        <a:spcBef>
          <a:spcPts val="0"/>
        </a:spcBef>
        <a:buFont typeface="Rockwell" panose="02060603020205020403" pitchFamily="18" charset="0"/>
        <a:buNone/>
        <a:defRPr sz="2100" kern="1200">
          <a:solidFill>
            <a:schemeClr val="accent1"/>
          </a:solidFill>
          <a:latin typeface="+mn-lt"/>
          <a:ea typeface="+mn-ea"/>
          <a:cs typeface="+mn-cs"/>
        </a:defRPr>
      </a:lvl1pPr>
      <a:lvl2pPr marL="360000" indent="-360000" algn="l" defTabSz="1219352" rtl="0" eaLnBrk="1" latinLnBrk="0" hangingPunct="1">
        <a:lnSpc>
          <a:spcPct val="110000"/>
        </a:lnSpc>
        <a:spcBef>
          <a:spcPts val="0"/>
        </a:spcBef>
        <a:buFont typeface="Rockwell" panose="02060603020205020403" pitchFamily="18" charset="0"/>
        <a:buChar char="–"/>
        <a:defRPr sz="2100" kern="1200">
          <a:solidFill>
            <a:schemeClr val="accent1"/>
          </a:solidFill>
          <a:latin typeface="+mn-lt"/>
          <a:ea typeface="+mn-ea"/>
          <a:cs typeface="+mn-cs"/>
        </a:defRPr>
      </a:lvl2pPr>
      <a:lvl3pPr marL="810000" indent="-360000" algn="l" defTabSz="1219352" rtl="0" eaLnBrk="1" latinLnBrk="0" hangingPunct="1">
        <a:lnSpc>
          <a:spcPct val="110000"/>
        </a:lnSpc>
        <a:spcBef>
          <a:spcPts val="0"/>
        </a:spcBef>
        <a:buFont typeface="Rockwell" panose="02060603020205020403" pitchFamily="18" charset="0"/>
        <a:buChar char="–"/>
        <a:defRPr sz="2100" kern="1200">
          <a:solidFill>
            <a:schemeClr val="accent1"/>
          </a:solidFill>
          <a:latin typeface="+mn-lt"/>
          <a:ea typeface="+mn-ea"/>
          <a:cs typeface="+mn-cs"/>
        </a:defRPr>
      </a:lvl3pPr>
      <a:lvl4pPr marL="1350000" indent="-360000" algn="l" defTabSz="1219352" rtl="0" eaLnBrk="1" latinLnBrk="0" hangingPunct="1">
        <a:lnSpc>
          <a:spcPct val="110000"/>
        </a:lnSpc>
        <a:spcBef>
          <a:spcPts val="0"/>
        </a:spcBef>
        <a:buFont typeface="Rockwell" panose="02060603020205020403" pitchFamily="18" charset="0"/>
        <a:buChar char="–"/>
        <a:defRPr sz="2100" kern="1200">
          <a:solidFill>
            <a:schemeClr val="accent1"/>
          </a:solidFill>
          <a:latin typeface="+mn-lt"/>
          <a:ea typeface="+mn-ea"/>
          <a:cs typeface="+mn-cs"/>
        </a:defRPr>
      </a:lvl4pPr>
      <a:lvl5pPr marL="1890000" indent="-360000" algn="l" defTabSz="1219352" rtl="0" eaLnBrk="1" latinLnBrk="0" hangingPunct="1">
        <a:lnSpc>
          <a:spcPct val="110000"/>
        </a:lnSpc>
        <a:spcBef>
          <a:spcPts val="0"/>
        </a:spcBef>
        <a:buFont typeface="Rockwell" panose="02060603020205020403" pitchFamily="18" charset="0"/>
        <a:buChar char="–"/>
        <a:defRPr sz="2100" kern="1200">
          <a:solidFill>
            <a:schemeClr val="accent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netwerkpalliatieve/"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www.pijnverpleegkundigen.nl/" TargetMode="External"/><Relationship Id="rId7" Type="http://schemas.openxmlformats.org/officeDocument/2006/relationships/hyperlink" Target="http://www.kicozo.nl/"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www.pallialine.nl/" TargetMode="External"/><Relationship Id="rId5" Type="http://schemas.openxmlformats.org/officeDocument/2006/relationships/hyperlink" Target="http://www.iknl.nl/" TargetMode="External"/><Relationship Id="rId4" Type="http://schemas.openxmlformats.org/officeDocument/2006/relationships/hyperlink" Target="http://www.anethesiologie.n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nl-NL" sz="4800" dirty="0"/>
              <a:t>Pijn bij kanker</a:t>
            </a:r>
          </a:p>
        </p:txBody>
      </p:sp>
      <p:sp>
        <p:nvSpPr>
          <p:cNvPr id="9" name="Ondertitel 8"/>
          <p:cNvSpPr>
            <a:spLocks noGrp="1"/>
          </p:cNvSpPr>
          <p:nvPr>
            <p:ph type="subTitle" idx="1"/>
          </p:nvPr>
        </p:nvSpPr>
        <p:spPr/>
        <p:txBody>
          <a:bodyPr>
            <a:noAutofit/>
          </a:bodyPr>
          <a:lstStyle/>
          <a:p>
            <a:r>
              <a:rPr lang="nl-NL" sz="2800" dirty="0"/>
              <a:t>Sandra de Gooijer</a:t>
            </a:r>
          </a:p>
        </p:txBody>
      </p:sp>
      <p:sp>
        <p:nvSpPr>
          <p:cNvPr id="10" name="Tijdelijke aanduiding voor tekst 9"/>
          <p:cNvSpPr>
            <a:spLocks noGrp="1"/>
          </p:cNvSpPr>
          <p:nvPr>
            <p:ph type="body" sz="quarter" idx="10"/>
          </p:nvPr>
        </p:nvSpPr>
        <p:spPr/>
        <p:txBody>
          <a:bodyPr>
            <a:normAutofit fontScale="85000" lnSpcReduction="20000"/>
          </a:bodyPr>
          <a:lstStyle/>
          <a:p>
            <a:r>
              <a:rPr lang="nl-NL" sz="3000" dirty="0"/>
              <a:t>31 maart 2020</a:t>
            </a:r>
          </a:p>
          <a:p>
            <a:endParaRPr lang="nl-NL" dirty="0"/>
          </a:p>
        </p:txBody>
      </p:sp>
    </p:spTree>
    <p:extLst>
      <p:ext uri="{BB962C8B-B14F-4D97-AF65-F5344CB8AC3E}">
        <p14:creationId xmlns:p14="http://schemas.microsoft.com/office/powerpoint/2010/main" val="3281173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643063"/>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Pijn baan</a:t>
            </a:r>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63009" y="3052631"/>
            <a:ext cx="5206914" cy="6265230"/>
          </a:xfrm>
        </p:spPr>
      </p:pic>
      <p:sp>
        <p:nvSpPr>
          <p:cNvPr id="6" name="Rechthoek 5"/>
          <p:cNvSpPr/>
          <p:nvPr/>
        </p:nvSpPr>
        <p:spPr>
          <a:xfrm>
            <a:off x="3057300" y="2932875"/>
            <a:ext cx="11839465" cy="6325124"/>
          </a:xfrm>
          <a:prstGeom prst="rect">
            <a:avLst/>
          </a:prstGeom>
        </p:spPr>
        <p:txBody>
          <a:bodyPr wrap="square">
            <a:noAutofit/>
          </a:bodyPr>
          <a:lstStyle/>
          <a:p>
            <a:pPr marL="507938" indent="-507938">
              <a:lnSpc>
                <a:spcPct val="150000"/>
              </a:lnSpc>
              <a:buFont typeface="Arial" panose="020B0604020202020204" pitchFamily="34" charset="0"/>
              <a:buChar char="•"/>
            </a:pPr>
            <a:r>
              <a:rPr lang="nl-NL" sz="3600" dirty="0" err="1">
                <a:solidFill>
                  <a:srgbClr val="005243"/>
                </a:solidFill>
                <a:latin typeface="Arial" panose="020B0604020202020204" pitchFamily="34" charset="0"/>
                <a:cs typeface="Arial" panose="020B0604020202020204" pitchFamily="34" charset="0"/>
              </a:rPr>
              <a:t>Nociceptie</a:t>
            </a:r>
            <a:endParaRPr lang="nl-NL" sz="3600" dirty="0">
              <a:solidFill>
                <a:srgbClr val="005243"/>
              </a:solidFill>
              <a:latin typeface="Arial" panose="020B0604020202020204" pitchFamily="34" charset="0"/>
              <a:cs typeface="Arial" panose="020B0604020202020204" pitchFamily="34" charset="0"/>
            </a:endParaRPr>
          </a:p>
          <a:p>
            <a:pPr marL="507938" indent="-507938">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Transmissie</a:t>
            </a:r>
          </a:p>
          <a:p>
            <a:pPr marL="507938" indent="-507938">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Perceptie</a:t>
            </a:r>
          </a:p>
          <a:p>
            <a:pPr marL="507938" indent="-507938">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Modulatie</a:t>
            </a:r>
          </a:p>
          <a:p>
            <a:pPr marL="507938" indent="-507938">
              <a:lnSpc>
                <a:spcPct val="150000"/>
              </a:lnSpc>
              <a:buFont typeface="Arial" panose="020B0604020202020204" pitchFamily="34" charset="0"/>
              <a:buChar char="•"/>
            </a:pPr>
            <a:endParaRPr lang="nl-NL" sz="3555" dirty="0">
              <a:solidFill>
                <a:srgbClr val="005243"/>
              </a:solidFill>
              <a:latin typeface="Arial" panose="020B0604020202020204" pitchFamily="34" charset="0"/>
              <a:cs typeface="Arial" panose="020B0604020202020204" pitchFamily="34" charset="0"/>
            </a:endParaRPr>
          </a:p>
        </p:txBody>
      </p:sp>
      <p:sp>
        <p:nvSpPr>
          <p:cNvPr id="3" name="Tijdelijke aanduiding voor voettekst 2">
            <a:extLst>
              <a:ext uri="{FF2B5EF4-FFF2-40B4-BE49-F238E27FC236}">
                <a16:creationId xmlns:a16="http://schemas.microsoft.com/office/drawing/2014/main" id="{77957FAF-12ED-4404-8A8E-0AFD9426B6E0}"/>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93626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0975" y="1691499"/>
            <a:ext cx="13544550" cy="2722266"/>
          </a:xfrm>
        </p:spPr>
        <p:txBody>
          <a:bodyPr>
            <a:normAutofit/>
          </a:bodyPr>
          <a:lstStyle/>
          <a:p>
            <a:r>
              <a:rPr lang="nl-NL" sz="4800" b="1" dirty="0">
                <a:solidFill>
                  <a:srgbClr val="005243"/>
                </a:solidFill>
                <a:effectLst/>
                <a:latin typeface="Arial" panose="020B0604020202020204" pitchFamily="34" charset="0"/>
                <a:cs typeface="Arial" panose="020B0604020202020204" pitchFamily="34" charset="0"/>
              </a:rPr>
              <a:t>Viscerale pijn</a:t>
            </a:r>
            <a:br>
              <a:rPr lang="nl-NL" sz="4800" dirty="0">
                <a:solidFill>
                  <a:srgbClr val="005243"/>
                </a:solidFill>
                <a:latin typeface="Arial" panose="020B0604020202020204" pitchFamily="34" charset="0"/>
                <a:cs typeface="Arial" panose="020B0604020202020204" pitchFamily="34" charset="0"/>
              </a:rPr>
            </a:br>
            <a:r>
              <a:rPr lang="nl-NL" sz="4800" dirty="0">
                <a:solidFill>
                  <a:srgbClr val="005243"/>
                </a:solidFill>
                <a:latin typeface="Arial" panose="020B0604020202020204" pitchFamily="34" charset="0"/>
                <a:cs typeface="Arial" panose="020B0604020202020204" pitchFamily="34" charset="0"/>
              </a:rPr>
              <a:t>Uitgaande van buikorganen en holle organen</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329" y="3232298"/>
            <a:ext cx="10890743" cy="6881361"/>
          </a:xfrm>
          <a:prstGeom prst="rect">
            <a:avLst/>
          </a:prstGeom>
        </p:spPr>
      </p:pic>
      <p:sp>
        <p:nvSpPr>
          <p:cNvPr id="3" name="Tijdelijke aanduiding voor voettekst 2">
            <a:extLst>
              <a:ext uri="{FF2B5EF4-FFF2-40B4-BE49-F238E27FC236}">
                <a16:creationId xmlns:a16="http://schemas.microsoft.com/office/drawing/2014/main" id="{B7B41921-39B5-4668-BE39-16CAB91E3A5A}"/>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213555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54700" y="2365506"/>
            <a:ext cx="12150000" cy="936000"/>
          </a:xfrm>
        </p:spPr>
        <p:txBody>
          <a:bodyPr/>
          <a:lstStyle/>
          <a:p>
            <a:r>
              <a:rPr lang="nl-NL" sz="4800" b="1" dirty="0">
                <a:solidFill>
                  <a:srgbClr val="005243"/>
                </a:solidFill>
                <a:latin typeface="Arial" pitchFamily="34" charset="0"/>
                <a:cs typeface="Arial" pitchFamily="34" charset="0"/>
              </a:rPr>
              <a:t>Nociceptieve pijn</a:t>
            </a:r>
          </a:p>
        </p:txBody>
      </p:sp>
      <p:sp>
        <p:nvSpPr>
          <p:cNvPr id="3" name="Tijdelijke aanduiding voor inhoud 2"/>
          <p:cNvSpPr>
            <a:spLocks noGrp="1"/>
          </p:cNvSpPr>
          <p:nvPr>
            <p:ph idx="1"/>
          </p:nvPr>
        </p:nvSpPr>
        <p:spPr>
          <a:xfrm>
            <a:off x="2934653" y="3585941"/>
            <a:ext cx="12190095" cy="5488439"/>
          </a:xfrm>
        </p:spPr>
        <p:txBody>
          <a:bodyPr/>
          <a:lstStyle/>
          <a:p>
            <a:pPr lvl="0"/>
            <a:r>
              <a:rPr lang="nl-NL" sz="3600" dirty="0">
                <a:solidFill>
                  <a:srgbClr val="005243"/>
                </a:solidFill>
                <a:latin typeface="Arial" pitchFamily="34" charset="0"/>
                <a:ea typeface="Calibri"/>
                <a:cs typeface="Arial" pitchFamily="34" charset="0"/>
                <a:sym typeface="Calibri"/>
              </a:rPr>
              <a:t>Acute pijn: een symptoom van (dreigende) weefselschade en heeft een beschermingsfunctie </a:t>
            </a:r>
            <a:r>
              <a:rPr lang="nl-NL" sz="2800" dirty="0">
                <a:solidFill>
                  <a:srgbClr val="005243"/>
                </a:solidFill>
                <a:latin typeface="Arial" pitchFamily="34" charset="0"/>
                <a:ea typeface="Calibri"/>
                <a:cs typeface="Arial" pitchFamily="34" charset="0"/>
                <a:sym typeface="Calibri"/>
              </a:rPr>
              <a:t>(Huygen et al, 2014)</a:t>
            </a:r>
          </a:p>
          <a:p>
            <a:endParaRPr lang="nl-NL" dirty="0"/>
          </a:p>
        </p:txBody>
      </p:sp>
      <p:sp>
        <p:nvSpPr>
          <p:cNvPr id="4" name="Tijdelijke aanduiding voor voettekst 3">
            <a:extLst>
              <a:ext uri="{FF2B5EF4-FFF2-40B4-BE49-F238E27FC236}">
                <a16:creationId xmlns:a16="http://schemas.microsoft.com/office/drawing/2014/main" id="{81D5DA21-27F9-4EFE-8803-AC19C58B9E79}"/>
              </a:ext>
            </a:extLst>
          </p:cNvPr>
          <p:cNvSpPr>
            <a:spLocks noGrp="1"/>
          </p:cNvSpPr>
          <p:nvPr>
            <p:ph type="ftr" sz="quarter" idx="11"/>
          </p:nvPr>
        </p:nvSpPr>
        <p:spPr/>
        <p:txBody>
          <a:bodyPr/>
          <a:lstStyle/>
          <a:p>
            <a:r>
              <a:rPr lang="nl-NL"/>
              <a:t>oncologische pijn 31 maart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BE155-CD30-4337-9D60-94ACC4E6EA31}"/>
              </a:ext>
            </a:extLst>
          </p:cNvPr>
          <p:cNvSpPr>
            <a:spLocks noGrp="1"/>
          </p:cNvSpPr>
          <p:nvPr>
            <p:ph type="title"/>
          </p:nvPr>
        </p:nvSpPr>
        <p:spPr/>
        <p:txBody>
          <a:bodyPr/>
          <a:lstStyle/>
          <a:p>
            <a:r>
              <a:rPr lang="nl-NL" sz="4800" b="1" dirty="0">
                <a:solidFill>
                  <a:srgbClr val="005243"/>
                </a:solidFill>
                <a:effectLst/>
                <a:latin typeface="Arial" panose="020B0604020202020204" pitchFamily="34" charset="0"/>
                <a:cs typeface="Arial" panose="020B0604020202020204" pitchFamily="34" charset="0"/>
              </a:rPr>
              <a:t>WHO pijnladder</a:t>
            </a:r>
            <a:endParaRPr lang="nl-NL" sz="4800" dirty="0"/>
          </a:p>
        </p:txBody>
      </p:sp>
      <p:pic>
        <p:nvPicPr>
          <p:cNvPr id="5" name="Picture 2">
            <a:extLst>
              <a:ext uri="{FF2B5EF4-FFF2-40B4-BE49-F238E27FC236}">
                <a16:creationId xmlns:a16="http://schemas.microsoft.com/office/drawing/2014/main" id="{650EED4A-3D35-4CDC-8AE9-AE78F12C354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422111" y="3288855"/>
            <a:ext cx="11215178" cy="486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voettekst 2">
            <a:extLst>
              <a:ext uri="{FF2B5EF4-FFF2-40B4-BE49-F238E27FC236}">
                <a16:creationId xmlns:a16="http://schemas.microsoft.com/office/drawing/2014/main" id="{6B271927-CEF3-483D-80E9-4FA56BEDDEEE}"/>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45845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85561" y="907397"/>
            <a:ext cx="13544550" cy="1989584"/>
          </a:xfrm>
        </p:spPr>
        <p:txBody>
          <a:bodyPr/>
          <a:lstStyle/>
          <a:p>
            <a:r>
              <a:rPr lang="nl-NL" sz="4800" b="1" dirty="0">
                <a:solidFill>
                  <a:srgbClr val="005243"/>
                </a:solidFill>
                <a:effectLst/>
                <a:latin typeface="Arial" panose="020B0604020202020204" pitchFamily="34" charset="0"/>
                <a:cs typeface="Arial" panose="020B0604020202020204" pitchFamily="34" charset="0"/>
              </a:rPr>
              <a:t>Stap 1: milde pijn</a:t>
            </a:r>
          </a:p>
        </p:txBody>
      </p:sp>
      <p:sp>
        <p:nvSpPr>
          <p:cNvPr id="3" name="Tijdelijke aanduiding voor inhoud 2"/>
          <p:cNvSpPr>
            <a:spLocks noGrp="1"/>
          </p:cNvSpPr>
          <p:nvPr>
            <p:ph idx="1"/>
          </p:nvPr>
        </p:nvSpPr>
        <p:spPr>
          <a:xfrm>
            <a:off x="3057300" y="2932875"/>
            <a:ext cx="12190095" cy="6293048"/>
          </a:xfrm>
        </p:spPr>
        <p:txBody>
          <a:bodyPr>
            <a:noAutofit/>
          </a:bodyPr>
          <a:lstStyle/>
          <a:p>
            <a:pPr>
              <a:lnSpc>
                <a:spcPct val="150000"/>
              </a:lnSpc>
            </a:pPr>
            <a:r>
              <a:rPr lang="nl-NL" dirty="0">
                <a:solidFill>
                  <a:srgbClr val="005243"/>
                </a:solidFill>
                <a:latin typeface="Arial" panose="020B0604020202020204" pitchFamily="34" charset="0"/>
                <a:cs typeface="Arial" panose="020B0604020202020204" pitchFamily="34" charset="0"/>
              </a:rPr>
              <a:t>Paracetamol</a:t>
            </a:r>
          </a:p>
          <a:p>
            <a:pPr>
              <a:lnSpc>
                <a:spcPct val="150000"/>
              </a:lnSpc>
            </a:pPr>
            <a:r>
              <a:rPr lang="nl-NL" dirty="0">
                <a:solidFill>
                  <a:srgbClr val="005243"/>
                </a:solidFill>
                <a:latin typeface="Arial" panose="020B0604020202020204" pitchFamily="34" charset="0"/>
                <a:cs typeface="Arial" panose="020B0604020202020204" pitchFamily="34" charset="0"/>
              </a:rPr>
              <a:t>NSAID</a:t>
            </a:r>
          </a:p>
        </p:txBody>
      </p:sp>
      <p:pic>
        <p:nvPicPr>
          <p:cNvPr id="5" name="Picture 3" descr="TRAN6"/>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7233975" y="2345307"/>
            <a:ext cx="7307768" cy="7150530"/>
          </a:xfrm>
          <a:prstGeom prst="rect">
            <a:avLst/>
          </a:prstGeom>
          <a:noFill/>
          <a:ln w="9525">
            <a:noFill/>
            <a:miter lim="800000"/>
            <a:headEnd/>
            <a:tailEnd/>
          </a:ln>
        </p:spPr>
      </p:pic>
      <p:sp>
        <p:nvSpPr>
          <p:cNvPr id="6" name="Ovaal 5"/>
          <p:cNvSpPr/>
          <p:nvPr/>
        </p:nvSpPr>
        <p:spPr>
          <a:xfrm>
            <a:off x="9096321" y="5993074"/>
            <a:ext cx="3116088" cy="14382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2666" dirty="0"/>
              <a:t>Paracetamol</a:t>
            </a:r>
          </a:p>
          <a:p>
            <a:pPr algn="ctr"/>
            <a:r>
              <a:rPr lang="nl-NL" sz="2666" dirty="0"/>
              <a:t>NSAID’s</a:t>
            </a:r>
          </a:p>
        </p:txBody>
      </p:sp>
      <p:sp>
        <p:nvSpPr>
          <p:cNvPr id="7" name="PIJL-OMLAAG 5"/>
          <p:cNvSpPr/>
          <p:nvPr/>
        </p:nvSpPr>
        <p:spPr>
          <a:xfrm rot="19934478">
            <a:off x="11741238" y="7002176"/>
            <a:ext cx="533309" cy="959957"/>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2666"/>
          </a:p>
        </p:txBody>
      </p:sp>
      <p:sp>
        <p:nvSpPr>
          <p:cNvPr id="4" name="Tijdelijke aanduiding voor voettekst 3">
            <a:extLst>
              <a:ext uri="{FF2B5EF4-FFF2-40B4-BE49-F238E27FC236}">
                <a16:creationId xmlns:a16="http://schemas.microsoft.com/office/drawing/2014/main" id="{48983287-50F2-469F-8F0E-A73952DBBFA2}"/>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33038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286EB-02F0-44E1-A60F-44E2ED5E5538}"/>
              </a:ext>
            </a:extLst>
          </p:cNvPr>
          <p:cNvSpPr>
            <a:spLocks noGrp="1"/>
          </p:cNvSpPr>
          <p:nvPr>
            <p:ph type="title"/>
          </p:nvPr>
        </p:nvSpPr>
        <p:spPr>
          <a:xfrm>
            <a:off x="3549015" y="510522"/>
            <a:ext cx="12190095" cy="2453223"/>
          </a:xfrm>
        </p:spPr>
        <p:txBody>
          <a:bodyPr/>
          <a:lstStyle/>
          <a:p>
            <a:r>
              <a:rPr lang="nl-NL" b="1" dirty="0">
                <a:solidFill>
                  <a:srgbClr val="005243"/>
                </a:solidFill>
                <a:latin typeface="Arial" panose="020B0604020202020204" pitchFamily="34" charset="0"/>
                <a:cs typeface="Arial" panose="020B0604020202020204" pitchFamily="34" charset="0"/>
              </a:rPr>
              <a:t> </a:t>
            </a:r>
            <a:br>
              <a:rPr lang="nl-NL" b="1" dirty="0">
                <a:solidFill>
                  <a:srgbClr val="005243"/>
                </a:solidFill>
                <a:latin typeface="Arial" panose="020B0604020202020204" pitchFamily="34" charset="0"/>
                <a:cs typeface="Arial" panose="020B0604020202020204" pitchFamily="34" charset="0"/>
              </a:rPr>
            </a:br>
            <a:br>
              <a:rPr lang="nl-NL" b="1" dirty="0">
                <a:solidFill>
                  <a:srgbClr val="005243"/>
                </a:solidFill>
                <a:latin typeface="Arial" panose="020B0604020202020204" pitchFamily="34" charset="0"/>
                <a:cs typeface="Arial" panose="020B0604020202020204" pitchFamily="34" charset="0"/>
              </a:rPr>
            </a:br>
            <a:r>
              <a:rPr lang="nl-NL" sz="4800" b="1" dirty="0">
                <a:solidFill>
                  <a:srgbClr val="005243"/>
                </a:solidFill>
                <a:latin typeface="Arial" panose="020B0604020202020204" pitchFamily="34" charset="0"/>
                <a:cs typeface="Arial" panose="020B0604020202020204" pitchFamily="34" charset="0"/>
              </a:rPr>
              <a:t>Paracetamol</a:t>
            </a:r>
            <a:br>
              <a:rPr lang="nl-NL" b="1" dirty="0">
                <a:solidFill>
                  <a:srgbClr val="005243"/>
                </a:solidFill>
                <a:latin typeface="Arial" panose="020B0604020202020204" pitchFamily="34" charset="0"/>
                <a:cs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791C46F8-98B0-4238-A4DB-480AE6E084AA}"/>
              </a:ext>
            </a:extLst>
          </p:cNvPr>
          <p:cNvSpPr>
            <a:spLocks noGrp="1"/>
          </p:cNvSpPr>
          <p:nvPr>
            <p:ph idx="1"/>
          </p:nvPr>
        </p:nvSpPr>
        <p:spPr>
          <a:xfrm>
            <a:off x="2934653" y="1879351"/>
            <a:ext cx="13056714" cy="7195028"/>
          </a:xfrm>
        </p:spPr>
        <p:txBody>
          <a:bodyPr>
            <a:normAutofit/>
          </a:bodyPr>
          <a:lstStyle/>
          <a:p>
            <a:endParaRPr lang="nl-NL" sz="3851" b="1" dirty="0">
              <a:solidFill>
                <a:srgbClr val="005243"/>
              </a:solidFill>
              <a:latin typeface="Arial" panose="020B0604020202020204" pitchFamily="34" charset="0"/>
              <a:cs typeface="Arial" panose="020B0604020202020204" pitchFamily="34" charset="0"/>
            </a:endParaRPr>
          </a:p>
          <a:p>
            <a:pPr marL="677250" lvl="1" indent="0">
              <a:buNone/>
            </a:pPr>
            <a:r>
              <a:rPr lang="nl-NL" sz="3851" dirty="0">
                <a:solidFill>
                  <a:srgbClr val="005243"/>
                </a:solidFill>
                <a:latin typeface="Arial" panose="020B0604020202020204" pitchFamily="34" charset="0"/>
                <a:cs typeface="Arial" panose="020B0604020202020204" pitchFamily="34" charset="0"/>
              </a:rPr>
              <a:t>Voorkeur i.v.m. effectiviteit/veiligheid</a:t>
            </a:r>
          </a:p>
          <a:p>
            <a:pPr marL="677250" lvl="1" indent="0">
              <a:buNone/>
            </a:pPr>
            <a:endParaRPr lang="nl-NL" sz="3851" dirty="0">
              <a:solidFill>
                <a:srgbClr val="005243"/>
              </a:solidFill>
              <a:latin typeface="Arial" panose="020B0604020202020204" pitchFamily="34" charset="0"/>
              <a:cs typeface="Arial" panose="020B0604020202020204" pitchFamily="34" charset="0"/>
            </a:endParaRPr>
          </a:p>
          <a:p>
            <a:pPr marL="677250" lvl="1" indent="0">
              <a:buNone/>
            </a:pPr>
            <a:r>
              <a:rPr lang="nl-NL" sz="3851" dirty="0">
                <a:solidFill>
                  <a:srgbClr val="005243"/>
                </a:solidFill>
                <a:latin typeface="Arial" panose="020B0604020202020204" pitchFamily="34" charset="0"/>
                <a:cs typeface="Arial" panose="020B0604020202020204" pitchFamily="34" charset="0"/>
              </a:rPr>
              <a:t>Incidenteel max:			4000 mg/dag</a:t>
            </a:r>
          </a:p>
          <a:p>
            <a:pPr marL="677250" lvl="1" indent="0">
              <a:buNone/>
            </a:pPr>
            <a:r>
              <a:rPr lang="nl-NL" sz="3851" dirty="0">
                <a:solidFill>
                  <a:srgbClr val="005243"/>
                </a:solidFill>
                <a:latin typeface="Arial" panose="020B0604020202020204" pitchFamily="34" charset="0"/>
                <a:cs typeface="Arial" panose="020B0604020202020204" pitchFamily="34" charset="0"/>
              </a:rPr>
              <a:t>Chronische &gt; 1 maand :		2,5 mg/dag</a:t>
            </a:r>
          </a:p>
          <a:p>
            <a:pPr marL="677250" lvl="1" indent="0">
              <a:buNone/>
            </a:pPr>
            <a:r>
              <a:rPr lang="nl-NL" sz="3851" dirty="0">
                <a:solidFill>
                  <a:srgbClr val="005243"/>
                </a:solidFill>
                <a:latin typeface="Arial" panose="020B0604020202020204" pitchFamily="34" charset="0"/>
                <a:cs typeface="Arial" panose="020B0604020202020204" pitchFamily="34" charset="0"/>
              </a:rPr>
              <a:t>Terminaal enkele dagen: 	6 gram/dag</a:t>
            </a:r>
          </a:p>
          <a:p>
            <a:pPr marL="677250" lvl="1" indent="0">
              <a:buNone/>
            </a:pPr>
            <a:endParaRPr lang="nl-NL" sz="3851" dirty="0">
              <a:solidFill>
                <a:srgbClr val="005243"/>
              </a:solidFill>
              <a:latin typeface="Arial" panose="020B0604020202020204" pitchFamily="34" charset="0"/>
              <a:cs typeface="Arial" panose="020B0604020202020204" pitchFamily="34" charset="0"/>
            </a:endParaRPr>
          </a:p>
          <a:p>
            <a:pPr marL="677250" lvl="1" indent="0">
              <a:buNone/>
            </a:pPr>
            <a:r>
              <a:rPr lang="nl-NL" sz="3851" dirty="0">
                <a:solidFill>
                  <a:srgbClr val="005243"/>
                </a:solidFill>
                <a:latin typeface="Arial" panose="020B0604020202020204" pitchFamily="34" charset="0"/>
                <a:cs typeface="Arial" panose="020B0604020202020204" pitchFamily="34" charset="0"/>
              </a:rPr>
              <a:t>Absolute contra indicatie: 	leverfalen</a:t>
            </a:r>
          </a:p>
          <a:p>
            <a:pPr marL="677250" lvl="1" indent="0">
              <a:buNone/>
            </a:pPr>
            <a:r>
              <a:rPr lang="nl-NL" sz="3851" dirty="0">
                <a:solidFill>
                  <a:srgbClr val="005243"/>
                </a:solidFill>
                <a:latin typeface="Arial" panose="020B0604020202020204" pitchFamily="34" charset="0"/>
                <a:cs typeface="Arial" panose="020B0604020202020204" pitchFamily="34" charset="0"/>
              </a:rPr>
              <a:t>Relatieve contra indicatie: 	lever insufficiëntie</a:t>
            </a:r>
          </a:p>
          <a:p>
            <a:pPr marL="677250" lvl="1" indent="0">
              <a:buNone/>
            </a:pPr>
            <a:r>
              <a:rPr lang="nl-NL" sz="3851" dirty="0">
                <a:solidFill>
                  <a:srgbClr val="005243"/>
                </a:solidFill>
                <a:latin typeface="Arial" panose="020B0604020202020204" pitchFamily="34" charset="0"/>
                <a:cs typeface="Arial" panose="020B0604020202020204" pitchFamily="34" charset="0"/>
              </a:rPr>
              <a:t>						chronisch alcoholgebruik</a:t>
            </a:r>
          </a:p>
          <a:p>
            <a:pPr marL="677250" lvl="1" indent="0">
              <a:buNone/>
            </a:pPr>
            <a:r>
              <a:rPr lang="nl-NL" sz="3851" dirty="0">
                <a:solidFill>
                  <a:srgbClr val="005243"/>
                </a:solidFill>
                <a:latin typeface="Arial" panose="020B0604020202020204" pitchFamily="34" charset="0"/>
                <a:cs typeface="Arial" panose="020B0604020202020204" pitchFamily="34" charset="0"/>
              </a:rPr>
              <a:t>Geen aanpassing bij verminderde nierfunctie</a:t>
            </a:r>
            <a:endParaRPr lang="nl-NL" sz="3851" dirty="0"/>
          </a:p>
        </p:txBody>
      </p:sp>
      <p:sp>
        <p:nvSpPr>
          <p:cNvPr id="4" name="Tijdelijke aanduiding voor voettekst 3">
            <a:extLst>
              <a:ext uri="{FF2B5EF4-FFF2-40B4-BE49-F238E27FC236}">
                <a16:creationId xmlns:a16="http://schemas.microsoft.com/office/drawing/2014/main" id="{C47807C7-E38B-4170-90D6-ECB7F0BFB2D6}"/>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12377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3323" y="1805238"/>
            <a:ext cx="13544550" cy="2092674"/>
          </a:xfrm>
        </p:spPr>
        <p:txBody>
          <a:bodyPr>
            <a:noAutofit/>
          </a:bodyPr>
          <a:lstStyle/>
          <a:p>
            <a:r>
              <a:rPr lang="nl-NL" sz="4800" dirty="0">
                <a:solidFill>
                  <a:srgbClr val="005243"/>
                </a:solidFill>
                <a:latin typeface="Arial" panose="020B0604020202020204" pitchFamily="34" charset="0"/>
                <a:cs typeface="Arial" panose="020B0604020202020204" pitchFamily="34" charset="0"/>
              </a:rPr>
              <a:t>Niet Steroïde Anti Inflammatoire Drugs</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16376" y="2945970"/>
            <a:ext cx="6179701" cy="6250245"/>
          </a:xfrm>
        </p:spPr>
      </p:pic>
      <p:sp>
        <p:nvSpPr>
          <p:cNvPr id="6" name="Tekstvak 5"/>
          <p:cNvSpPr txBox="1"/>
          <p:nvPr/>
        </p:nvSpPr>
        <p:spPr>
          <a:xfrm>
            <a:off x="3056639" y="2932875"/>
            <a:ext cx="5973062" cy="6412805"/>
          </a:xfrm>
          <a:prstGeom prst="rect">
            <a:avLst/>
          </a:prstGeom>
          <a:noFill/>
        </p:spPr>
        <p:txBody>
          <a:bodyPr wrap="square" rtlCol="0">
            <a:noAutofit/>
          </a:bodyPr>
          <a:lstStyle/>
          <a:p>
            <a:pPr marL="507938" indent="-507938">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Onderdrukken prostaglandine-synthese</a:t>
            </a:r>
          </a:p>
          <a:p>
            <a:pPr marL="507938" indent="-507938">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Beschermlaag maag- darm systeem verminderd</a:t>
            </a:r>
          </a:p>
          <a:p>
            <a:pPr marL="507938" indent="-507938">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Kans op nierfunctiestoornissen</a:t>
            </a:r>
          </a:p>
          <a:p>
            <a:pPr marL="423281" indent="-423281">
              <a:lnSpc>
                <a:spcPct val="150000"/>
              </a:lnSpc>
              <a:buFont typeface="Arial" panose="020B0604020202020204" pitchFamily="34" charset="0"/>
              <a:buChar char="•"/>
            </a:pPr>
            <a:endParaRPr lang="nl-NL" sz="2666" dirty="0">
              <a:solidFill>
                <a:srgbClr val="005243"/>
              </a:solidFill>
              <a:latin typeface="Arial" panose="020B0604020202020204" pitchFamily="34" charset="0"/>
              <a:cs typeface="Arial" panose="020B0604020202020204" pitchFamily="34" charset="0"/>
            </a:endParaRPr>
          </a:p>
        </p:txBody>
      </p:sp>
      <p:sp>
        <p:nvSpPr>
          <p:cNvPr id="3" name="Tijdelijke aanduiding voor voettekst 2">
            <a:extLst>
              <a:ext uri="{FF2B5EF4-FFF2-40B4-BE49-F238E27FC236}">
                <a16:creationId xmlns:a16="http://schemas.microsoft.com/office/drawing/2014/main" id="{617D7A2C-AA41-4AEC-AF91-3FB2F8A802AA}"/>
              </a:ext>
            </a:extLst>
          </p:cNvPr>
          <p:cNvSpPr>
            <a:spLocks noGrp="1"/>
          </p:cNvSpPr>
          <p:nvPr>
            <p:ph type="ftr" sz="quarter" idx="11"/>
          </p:nvPr>
        </p:nvSpPr>
        <p:spPr/>
        <p:txBody>
          <a:bodyPr/>
          <a:lstStyle/>
          <a:p>
            <a:r>
              <a:rPr lang="nl-NL"/>
              <a:t>oncologische pijn 31 maart 2020</a:t>
            </a:r>
          </a:p>
        </p:txBody>
      </p:sp>
      <p:sp>
        <p:nvSpPr>
          <p:cNvPr id="5" name="Rechthoek 4">
            <a:extLst>
              <a:ext uri="{FF2B5EF4-FFF2-40B4-BE49-F238E27FC236}">
                <a16:creationId xmlns:a16="http://schemas.microsoft.com/office/drawing/2014/main" id="{E84087F7-0446-4431-895D-35E1FB8571EA}"/>
              </a:ext>
            </a:extLst>
          </p:cNvPr>
          <p:cNvSpPr/>
          <p:nvPr/>
        </p:nvSpPr>
        <p:spPr>
          <a:xfrm>
            <a:off x="11541285" y="9530324"/>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235543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21351" y="893134"/>
            <a:ext cx="13544550" cy="1879351"/>
          </a:xfrm>
        </p:spPr>
        <p:txBody>
          <a:bodyPr/>
          <a:lstStyle/>
          <a:p>
            <a:r>
              <a:rPr lang="nl-NL" spc="56"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NSAID’s</a:t>
            </a:r>
          </a:p>
        </p:txBody>
      </p:sp>
      <p:graphicFrame>
        <p:nvGraphicFramePr>
          <p:cNvPr id="3" name="Tijdelijke aanduiding voor inhoud 2"/>
          <p:cNvGraphicFramePr>
            <a:graphicFrameLocks noGrp="1"/>
          </p:cNvGraphicFramePr>
          <p:nvPr>
            <p:ph idx="1"/>
          </p:nvPr>
        </p:nvGraphicFramePr>
        <p:xfrm>
          <a:off x="2934653" y="1879351"/>
          <a:ext cx="12190096" cy="7714852"/>
        </p:xfrm>
        <a:graphic>
          <a:graphicData uri="http://schemas.openxmlformats.org/drawingml/2006/table">
            <a:tbl>
              <a:tblPr firstRow="1" bandRow="1">
                <a:tableStyleId>{5C22544A-7EE6-4342-B048-85BDC9FD1C3A}</a:tableStyleId>
              </a:tblPr>
              <a:tblGrid>
                <a:gridCol w="2255221">
                  <a:extLst>
                    <a:ext uri="{9D8B030D-6E8A-4147-A177-3AD203B41FA5}">
                      <a16:colId xmlns:a16="http://schemas.microsoft.com/office/drawing/2014/main" val="20000"/>
                    </a:ext>
                  </a:extLst>
                </a:gridCol>
                <a:gridCol w="3839827">
                  <a:extLst>
                    <a:ext uri="{9D8B030D-6E8A-4147-A177-3AD203B41FA5}">
                      <a16:colId xmlns:a16="http://schemas.microsoft.com/office/drawing/2014/main" val="20001"/>
                    </a:ext>
                  </a:extLst>
                </a:gridCol>
                <a:gridCol w="3047524">
                  <a:extLst>
                    <a:ext uri="{9D8B030D-6E8A-4147-A177-3AD203B41FA5}">
                      <a16:colId xmlns:a16="http://schemas.microsoft.com/office/drawing/2014/main" val="20002"/>
                    </a:ext>
                  </a:extLst>
                </a:gridCol>
                <a:gridCol w="3047524">
                  <a:extLst>
                    <a:ext uri="{9D8B030D-6E8A-4147-A177-3AD203B41FA5}">
                      <a16:colId xmlns:a16="http://schemas.microsoft.com/office/drawing/2014/main" val="20003"/>
                    </a:ext>
                  </a:extLst>
                </a:gridCol>
              </a:tblGrid>
              <a:tr h="417624">
                <a:tc>
                  <a:txBody>
                    <a:bodyPr/>
                    <a:lstStyle/>
                    <a:p>
                      <a:r>
                        <a:rPr lang="nl-NL" sz="2100" dirty="0">
                          <a:latin typeface="Arial" panose="020B0604020202020204" pitchFamily="34" charset="0"/>
                          <a:cs typeface="Arial" panose="020B0604020202020204" pitchFamily="34" charset="0"/>
                        </a:rPr>
                        <a:t>Naam</a:t>
                      </a:r>
                    </a:p>
                  </a:txBody>
                  <a:tcPr marL="101584" marR="101584" marT="50792" marB="50792">
                    <a:solidFill>
                      <a:srgbClr val="005243">
                        <a:alpha val="50000"/>
                      </a:srgbClr>
                    </a:solidFill>
                  </a:tcPr>
                </a:tc>
                <a:tc>
                  <a:txBody>
                    <a:bodyPr/>
                    <a:lstStyle/>
                    <a:p>
                      <a:r>
                        <a:rPr lang="nl-NL" sz="2100" dirty="0">
                          <a:latin typeface="Arial" panose="020B0604020202020204" pitchFamily="34" charset="0"/>
                          <a:cs typeface="Arial" panose="020B0604020202020204" pitchFamily="34" charset="0"/>
                        </a:rPr>
                        <a:t>Dosering</a:t>
                      </a:r>
                    </a:p>
                  </a:txBody>
                  <a:tcPr marL="101584" marR="101584" marT="50792" marB="50792">
                    <a:solidFill>
                      <a:srgbClr val="005243">
                        <a:alpha val="50000"/>
                      </a:srgbClr>
                    </a:solidFill>
                  </a:tcPr>
                </a:tc>
                <a:tc>
                  <a:txBody>
                    <a:bodyPr/>
                    <a:lstStyle/>
                    <a:p>
                      <a:r>
                        <a:rPr lang="nl-NL" sz="2100" dirty="0">
                          <a:latin typeface="Arial" panose="020B0604020202020204" pitchFamily="34" charset="0"/>
                          <a:cs typeface="Arial" panose="020B0604020202020204" pitchFamily="34" charset="0"/>
                        </a:rPr>
                        <a:t>Sterkte</a:t>
                      </a:r>
                    </a:p>
                  </a:txBody>
                  <a:tcPr marL="101584" marR="101584" marT="50792" marB="50792">
                    <a:solidFill>
                      <a:srgbClr val="005243">
                        <a:alpha val="50000"/>
                      </a:srgbClr>
                    </a:solidFill>
                  </a:tcPr>
                </a:tc>
                <a:tc>
                  <a:txBody>
                    <a:bodyPr/>
                    <a:lstStyle/>
                    <a:p>
                      <a:r>
                        <a:rPr lang="nl-NL" sz="2100" dirty="0">
                          <a:latin typeface="Arial" panose="020B0604020202020204" pitchFamily="34" charset="0"/>
                          <a:cs typeface="Arial" panose="020B0604020202020204" pitchFamily="34" charset="0"/>
                        </a:rPr>
                        <a:t>Nota</a:t>
                      </a:r>
                    </a:p>
                  </a:txBody>
                  <a:tcPr marL="101584" marR="101584" marT="50792" marB="50792">
                    <a:solidFill>
                      <a:srgbClr val="005243">
                        <a:alpha val="50000"/>
                      </a:srgbClr>
                    </a:solidFill>
                  </a:tcPr>
                </a:tc>
                <a:extLst>
                  <a:ext uri="{0D108BD9-81ED-4DB2-BD59-A6C34878D82A}">
                    <a16:rowId xmlns:a16="http://schemas.microsoft.com/office/drawing/2014/main" val="10000"/>
                  </a:ext>
                </a:extLst>
              </a:tr>
              <a:tr h="417624">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3641161193"/>
                  </a:ext>
                </a:extLst>
              </a:tr>
              <a:tr h="1365742">
                <a:tc>
                  <a:txBody>
                    <a:bodyPr/>
                    <a:lstStyle/>
                    <a:p>
                      <a:r>
                        <a:rPr lang="nl-NL" sz="2100" dirty="0">
                          <a:solidFill>
                            <a:srgbClr val="005243"/>
                          </a:solidFill>
                          <a:latin typeface="Arial" panose="020B0604020202020204" pitchFamily="34" charset="0"/>
                          <a:cs typeface="Arial" panose="020B0604020202020204" pitchFamily="34" charset="0"/>
                        </a:rPr>
                        <a:t>Diclofenac</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 tot 3 dd 25 tot 50 mg</a:t>
                      </a:r>
                    </a:p>
                    <a:p>
                      <a:r>
                        <a:rPr lang="nl-NL" sz="2100" dirty="0">
                          <a:solidFill>
                            <a:srgbClr val="005243"/>
                          </a:solidFill>
                          <a:latin typeface="Arial" panose="020B0604020202020204" pitchFamily="34" charset="0"/>
                          <a:cs typeface="Arial" panose="020B0604020202020204" pitchFamily="34" charset="0"/>
                        </a:rPr>
                        <a:t>2 dd 75 mg</a:t>
                      </a:r>
                    </a:p>
                    <a:p>
                      <a:r>
                        <a:rPr lang="nl-NL" sz="2100" dirty="0">
                          <a:solidFill>
                            <a:srgbClr val="005243"/>
                          </a:solidFill>
                          <a:latin typeface="Arial" panose="020B0604020202020204" pitchFamily="34" charset="0"/>
                          <a:cs typeface="Arial" panose="020B0604020202020204" pitchFamily="34" charset="0"/>
                        </a:rPr>
                        <a:t>z.n. 2 dd 100 mg, max 2 dagen</a:t>
                      </a:r>
                    </a:p>
                  </a:txBody>
                  <a:tcPr marL="101584" marR="101584" marT="50792" marB="50792">
                    <a:solidFill>
                      <a:srgbClr val="005243">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100" dirty="0">
                          <a:solidFill>
                            <a:srgbClr val="005243"/>
                          </a:solidFill>
                          <a:latin typeface="Arial" panose="020B0604020202020204" pitchFamily="34" charset="0"/>
                          <a:cs typeface="Arial" panose="020B0604020202020204" pitchFamily="34" charset="0"/>
                        </a:rPr>
                        <a:t>25, 50, 75, 100 mg tablet</a:t>
                      </a:r>
                    </a:p>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Hoogste cardiovasculaire en laagste gastro-intestinale risico’s</a:t>
                      </a:r>
                    </a:p>
                  </a:txBody>
                  <a:tcPr marL="101584" marR="101584" marT="50792" marB="50792">
                    <a:solidFill>
                      <a:srgbClr val="005243">
                        <a:alpha val="10000"/>
                      </a:srgbClr>
                    </a:solidFill>
                  </a:tcPr>
                </a:tc>
                <a:extLst>
                  <a:ext uri="{0D108BD9-81ED-4DB2-BD59-A6C34878D82A}">
                    <a16:rowId xmlns:a16="http://schemas.microsoft.com/office/drawing/2014/main" val="10001"/>
                  </a:ext>
                </a:extLst>
              </a:tr>
              <a:tr h="461611">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1629751834"/>
                  </a:ext>
                </a:extLst>
              </a:tr>
              <a:tr h="1066619">
                <a:tc>
                  <a:txBody>
                    <a:bodyPr/>
                    <a:lstStyle/>
                    <a:p>
                      <a:r>
                        <a:rPr lang="nl-NL" sz="2100" dirty="0">
                          <a:solidFill>
                            <a:srgbClr val="005243"/>
                          </a:solidFill>
                          <a:latin typeface="Arial" panose="020B0604020202020204" pitchFamily="34" charset="0"/>
                          <a:cs typeface="Arial" panose="020B0604020202020204" pitchFamily="34" charset="0"/>
                        </a:rPr>
                        <a:t>Ibuprofen</a:t>
                      </a:r>
                    </a:p>
                  </a:txBody>
                  <a:tcPr marL="101584" marR="101584" marT="50792" marB="50792">
                    <a:solidFill>
                      <a:srgbClr val="005243">
                        <a:alpha val="10196"/>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 tot 4 dd 400 tot 600 mg </a:t>
                      </a:r>
                    </a:p>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196"/>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200, 400 mg </a:t>
                      </a:r>
                    </a:p>
                    <a:p>
                      <a:r>
                        <a:rPr lang="nl-NL" sz="2100" dirty="0">
                          <a:solidFill>
                            <a:srgbClr val="005243"/>
                          </a:solidFill>
                          <a:latin typeface="Arial" panose="020B0604020202020204" pitchFamily="34" charset="0"/>
                          <a:cs typeface="Arial" panose="020B0604020202020204" pitchFamily="34" charset="0"/>
                        </a:rPr>
                        <a:t>Tablet, dragee, capsule</a:t>
                      </a:r>
                    </a:p>
                  </a:txBody>
                  <a:tcPr marL="101584" marR="101584" marT="50792" marB="50792">
                    <a:solidFill>
                      <a:srgbClr val="005243">
                        <a:alpha val="10196"/>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196"/>
                      </a:srgbClr>
                    </a:solidFill>
                  </a:tcPr>
                </a:tc>
                <a:extLst>
                  <a:ext uri="{0D108BD9-81ED-4DB2-BD59-A6C34878D82A}">
                    <a16:rowId xmlns:a16="http://schemas.microsoft.com/office/drawing/2014/main" val="10002"/>
                  </a:ext>
                </a:extLst>
              </a:tr>
              <a:tr h="426647">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343555093"/>
                  </a:ext>
                </a:extLst>
              </a:tr>
              <a:tr h="1365742">
                <a:tc>
                  <a:txBody>
                    <a:bodyPr/>
                    <a:lstStyle/>
                    <a:p>
                      <a:r>
                        <a:rPr lang="nl-NL" sz="2100" dirty="0">
                          <a:solidFill>
                            <a:srgbClr val="005243"/>
                          </a:solidFill>
                          <a:latin typeface="Arial" panose="020B0604020202020204" pitchFamily="34" charset="0"/>
                          <a:cs typeface="Arial" panose="020B0604020202020204" pitchFamily="34" charset="0"/>
                        </a:rPr>
                        <a:t>Naproxen </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 dd 250 tot 500 mg</a:t>
                      </a:r>
                    </a:p>
                    <a:p>
                      <a:endParaRPr lang="nl-NL" sz="2100" dirty="0">
                        <a:solidFill>
                          <a:srgbClr val="005243"/>
                        </a:solidFill>
                        <a:latin typeface="Arial" panose="020B0604020202020204" pitchFamily="34" charset="0"/>
                        <a:cs typeface="Arial" panose="020B0604020202020204" pitchFamily="34" charset="0"/>
                      </a:endParaRPr>
                    </a:p>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250, 500 mg tablet</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Laagste cardiovasculaire en hoogste gastro-intestinale risico’s</a:t>
                      </a:r>
                    </a:p>
                  </a:txBody>
                  <a:tcPr marL="101584" marR="101584" marT="50792" marB="50792">
                    <a:solidFill>
                      <a:srgbClr val="005243">
                        <a:alpha val="10000"/>
                      </a:srgbClr>
                    </a:solidFill>
                  </a:tcPr>
                </a:tc>
                <a:extLst>
                  <a:ext uri="{0D108BD9-81ED-4DB2-BD59-A6C34878D82A}">
                    <a16:rowId xmlns:a16="http://schemas.microsoft.com/office/drawing/2014/main" val="10003"/>
                  </a:ext>
                </a:extLst>
              </a:tr>
              <a:tr h="451455">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3575201656"/>
                  </a:ext>
                </a:extLst>
              </a:tr>
              <a:tr h="1681782">
                <a:tc>
                  <a:txBody>
                    <a:bodyPr/>
                    <a:lstStyle/>
                    <a:p>
                      <a:r>
                        <a:rPr lang="nl-NL" sz="2100" dirty="0" err="1">
                          <a:solidFill>
                            <a:srgbClr val="005243"/>
                          </a:solidFill>
                          <a:latin typeface="Arial" panose="020B0604020202020204" pitchFamily="34" charset="0"/>
                          <a:cs typeface="Arial" panose="020B0604020202020204" pitchFamily="34" charset="0"/>
                        </a:rPr>
                        <a:t>Celecoxib</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1 dd tot 120 mg</a:t>
                      </a:r>
                    </a:p>
                  </a:txBody>
                  <a:tcPr marL="101584" marR="101584" marT="50792" marB="50792">
                    <a:solidFill>
                      <a:srgbClr val="005243">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100" dirty="0">
                          <a:solidFill>
                            <a:srgbClr val="005243"/>
                          </a:solidFill>
                          <a:latin typeface="Arial" panose="020B0604020202020204" pitchFamily="34" charset="0"/>
                          <a:cs typeface="Arial" panose="020B0604020202020204" pitchFamily="34" charset="0"/>
                        </a:rPr>
                        <a:t>30-60-90-120 mg</a:t>
                      </a:r>
                    </a:p>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100" dirty="0">
                          <a:solidFill>
                            <a:srgbClr val="005243"/>
                          </a:solidFill>
                          <a:latin typeface="Arial" panose="020B0604020202020204" pitchFamily="34" charset="0"/>
                          <a:cs typeface="Arial" panose="020B0604020202020204" pitchFamily="34" charset="0"/>
                        </a:rPr>
                        <a:t>COX-2 remmer</a:t>
                      </a:r>
                    </a:p>
                    <a:p>
                      <a:r>
                        <a:rPr lang="nl-NL" sz="2100" dirty="0">
                          <a:solidFill>
                            <a:srgbClr val="005243"/>
                          </a:solidFill>
                          <a:latin typeface="Arial" panose="020B0604020202020204" pitchFamily="34" charset="0"/>
                          <a:cs typeface="Arial" panose="020B0604020202020204" pitchFamily="34" charset="0"/>
                        </a:rPr>
                        <a:t>Laag gastro-intestinale risico’s</a:t>
                      </a:r>
                    </a:p>
                    <a:p>
                      <a:r>
                        <a:rPr lang="nl-NL" sz="2100" dirty="0">
                          <a:solidFill>
                            <a:srgbClr val="005243"/>
                          </a:solidFill>
                          <a:latin typeface="Arial" panose="020B0604020202020204" pitchFamily="34" charset="0"/>
                          <a:cs typeface="Arial" panose="020B0604020202020204" pitchFamily="34" charset="0"/>
                        </a:rPr>
                        <a:t>Contra indicatie: myocard infarct-CVA</a:t>
                      </a:r>
                    </a:p>
                  </a:txBody>
                  <a:tcPr marL="101584" marR="101584" marT="50792" marB="50792">
                    <a:solidFill>
                      <a:srgbClr val="005243">
                        <a:alpha val="10000"/>
                      </a:srgbClr>
                    </a:solidFill>
                  </a:tcPr>
                </a:tc>
                <a:extLst>
                  <a:ext uri="{0D108BD9-81ED-4DB2-BD59-A6C34878D82A}">
                    <a16:rowId xmlns:a16="http://schemas.microsoft.com/office/drawing/2014/main" val="1956896017"/>
                  </a:ext>
                </a:extLst>
              </a:tr>
            </a:tbl>
          </a:graphicData>
        </a:graphic>
      </p:graphicFrame>
      <p:sp>
        <p:nvSpPr>
          <p:cNvPr id="2" name="Tijdelijke aanduiding voor voettekst 1">
            <a:extLst>
              <a:ext uri="{FF2B5EF4-FFF2-40B4-BE49-F238E27FC236}">
                <a16:creationId xmlns:a16="http://schemas.microsoft.com/office/drawing/2014/main" id="{F4548E66-000B-4344-A4D1-35FDBF6C3A88}"/>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42233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51FBD-0D13-4125-92A3-1F3A1255FB10}"/>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2A86EACB-5AE5-4AAA-951B-3AA0B073FE00}"/>
              </a:ext>
            </a:extLst>
          </p:cNvPr>
          <p:cNvSpPr>
            <a:spLocks noGrp="1"/>
          </p:cNvSpPr>
          <p:nvPr>
            <p:ph idx="1"/>
          </p:nvPr>
        </p:nvSpPr>
        <p:spPr>
          <a:xfrm>
            <a:off x="4229917" y="1239380"/>
            <a:ext cx="10894831" cy="7834999"/>
          </a:xfrm>
        </p:spPr>
        <p:txBody>
          <a:bodyPr>
            <a:normAutofit/>
          </a:bodyPr>
          <a:lstStyle/>
          <a:p>
            <a:endParaRPr lang="nl-NL" dirty="0">
              <a:solidFill>
                <a:srgbClr val="005243"/>
              </a:solidFill>
              <a:latin typeface="Arial" panose="020B0604020202020204" pitchFamily="34" charset="0"/>
              <a:cs typeface="Arial" panose="020B0604020202020204" pitchFamily="34" charset="0"/>
            </a:endParaRPr>
          </a:p>
          <a:p>
            <a:r>
              <a:rPr lang="nl-NL" sz="3600" b="1" dirty="0">
                <a:solidFill>
                  <a:srgbClr val="005243"/>
                </a:solidFill>
                <a:latin typeface="Arial" panose="020B0604020202020204" pitchFamily="34" charset="0"/>
                <a:cs typeface="Arial" panose="020B0604020202020204" pitchFamily="34" charset="0"/>
              </a:rPr>
              <a:t>Relatieve contra indicaties:</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Hypertensie</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Verleden met ulcuslijden</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Gelijktijdig gebruik orale corticosteroïden en/of anticoagulantia</a:t>
            </a:r>
          </a:p>
          <a:p>
            <a:endParaRPr lang="nl-NL" sz="3600" dirty="0">
              <a:solidFill>
                <a:srgbClr val="005243"/>
              </a:solidFill>
              <a:latin typeface="Arial" panose="020B0604020202020204" pitchFamily="34" charset="0"/>
              <a:cs typeface="Arial" panose="020B0604020202020204" pitchFamily="34" charset="0"/>
            </a:endParaRPr>
          </a:p>
          <a:p>
            <a:r>
              <a:rPr lang="nl-NL" sz="3600" b="1" dirty="0">
                <a:solidFill>
                  <a:srgbClr val="005243"/>
                </a:solidFill>
                <a:latin typeface="Arial" panose="020B0604020202020204" pitchFamily="34" charset="0"/>
                <a:cs typeface="Arial" panose="020B0604020202020204" pitchFamily="34" charset="0"/>
              </a:rPr>
              <a:t>Absolute contra indicaties:</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Hartfalen </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Actief ulcuslijden</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Achteruitgang nierfunctie</a:t>
            </a:r>
          </a:p>
          <a:p>
            <a:endParaRPr lang="nl-NL" dirty="0">
              <a:solidFill>
                <a:srgbClr val="005243"/>
              </a:solidFill>
              <a:latin typeface="Arial" panose="020B0604020202020204" pitchFamily="34" charset="0"/>
              <a:cs typeface="Arial" panose="020B0604020202020204" pitchFamily="34" charset="0"/>
            </a:endParaRPr>
          </a:p>
          <a:p>
            <a:endParaRPr lang="nl-NL" dirty="0"/>
          </a:p>
        </p:txBody>
      </p:sp>
      <p:sp>
        <p:nvSpPr>
          <p:cNvPr id="4" name="Tijdelijke aanduiding voor voettekst 3">
            <a:extLst>
              <a:ext uri="{FF2B5EF4-FFF2-40B4-BE49-F238E27FC236}">
                <a16:creationId xmlns:a16="http://schemas.microsoft.com/office/drawing/2014/main" id="{5C07EC9C-F13D-4915-9CF7-7855C99F1E29}"/>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68837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43225" y="1791505"/>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Neuropatische pijn</a:t>
            </a:r>
          </a:p>
        </p:txBody>
      </p:sp>
      <p:sp>
        <p:nvSpPr>
          <p:cNvPr id="3" name="Tijdelijke aanduiding voor inhoud 2"/>
          <p:cNvSpPr>
            <a:spLocks noGrp="1"/>
          </p:cNvSpPr>
          <p:nvPr>
            <p:ph idx="1"/>
          </p:nvPr>
        </p:nvSpPr>
        <p:spPr>
          <a:xfrm>
            <a:off x="3057300" y="2519322"/>
            <a:ext cx="12190095" cy="6128410"/>
          </a:xfrm>
        </p:spPr>
        <p:txBody>
          <a:bodyPr>
            <a:noAutofit/>
          </a:bodyPr>
          <a:lstStyle/>
          <a:p>
            <a:pPr>
              <a:lnSpc>
                <a:spcPct val="150000"/>
              </a:lnSpc>
            </a:pPr>
            <a:r>
              <a:rPr lang="nl-NL" sz="3600" dirty="0">
                <a:solidFill>
                  <a:srgbClr val="005243"/>
                </a:solidFill>
                <a:latin typeface="Arial" panose="020B0604020202020204" pitchFamily="34" charset="0"/>
                <a:cs typeface="Arial" panose="020B0604020202020204" pitchFamily="34" charset="0"/>
              </a:rPr>
              <a:t>Pijn door zenuwbeschadiging</a:t>
            </a:r>
          </a:p>
          <a:p>
            <a:pPr>
              <a:lnSpc>
                <a:spcPct val="150000"/>
              </a:lnSpc>
            </a:pPr>
            <a:r>
              <a:rPr lang="nl-NL" sz="3600" dirty="0">
                <a:solidFill>
                  <a:srgbClr val="005243"/>
                </a:solidFill>
                <a:latin typeface="Arial" panose="020B0604020202020204" pitchFamily="34" charset="0"/>
                <a:cs typeface="Arial" panose="020B0604020202020204" pitchFamily="34" charset="0"/>
              </a:rPr>
              <a:t>Tumor ingroei/compressie</a:t>
            </a:r>
          </a:p>
          <a:p>
            <a:pPr>
              <a:lnSpc>
                <a:spcPct val="150000"/>
              </a:lnSpc>
            </a:pPr>
            <a:r>
              <a:rPr lang="nl-NL" sz="3600" dirty="0">
                <a:solidFill>
                  <a:srgbClr val="005243"/>
                </a:solidFill>
                <a:latin typeface="Arial" panose="020B0604020202020204" pitchFamily="34" charset="0"/>
                <a:cs typeface="Arial" panose="020B0604020202020204" pitchFamily="34" charset="0"/>
              </a:rPr>
              <a:t>Polyneuropathie door chemo</a:t>
            </a:r>
          </a:p>
          <a:p>
            <a:pPr>
              <a:lnSpc>
                <a:spcPct val="150000"/>
              </a:lnSpc>
            </a:pPr>
            <a:r>
              <a:rPr lang="nl-NL" sz="3600" dirty="0">
                <a:solidFill>
                  <a:srgbClr val="005243"/>
                </a:solidFill>
                <a:latin typeface="Arial" panose="020B0604020202020204" pitchFamily="34" charset="0"/>
                <a:cs typeface="Arial" panose="020B0604020202020204" pitchFamily="34" charset="0"/>
              </a:rPr>
              <a:t>Operatieve ingrepen</a:t>
            </a:r>
          </a:p>
          <a:p>
            <a:pPr>
              <a:lnSpc>
                <a:spcPct val="150000"/>
              </a:lnSpc>
            </a:pPr>
            <a:endParaRPr lang="nl-NL" dirty="0">
              <a:solidFill>
                <a:srgbClr val="005243"/>
              </a:solidFill>
              <a:latin typeface="Arial" panose="020B0604020202020204" pitchFamily="34" charset="0"/>
              <a:cs typeface="Arial" panose="020B0604020202020204" pitchFamily="34"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300" y="5968077"/>
            <a:ext cx="2951988" cy="3413061"/>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100" y="6005372"/>
            <a:ext cx="2705642" cy="341280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86835" y="6028380"/>
            <a:ext cx="2705644" cy="3412800"/>
          </a:xfrm>
          <a:prstGeom prst="rect">
            <a:avLst/>
          </a:prstGeom>
        </p:spPr>
      </p:pic>
      <p:sp>
        <p:nvSpPr>
          <p:cNvPr id="7" name="Tijdelijke aanduiding voor voettekst 6">
            <a:extLst>
              <a:ext uri="{FF2B5EF4-FFF2-40B4-BE49-F238E27FC236}">
                <a16:creationId xmlns:a16="http://schemas.microsoft.com/office/drawing/2014/main" id="{5829C9D5-AF12-4162-844C-C6F12D6A1FAD}"/>
              </a:ext>
            </a:extLst>
          </p:cNvPr>
          <p:cNvSpPr>
            <a:spLocks noGrp="1"/>
          </p:cNvSpPr>
          <p:nvPr>
            <p:ph type="ftr" sz="quarter" idx="11"/>
          </p:nvPr>
        </p:nvSpPr>
        <p:spPr/>
        <p:txBody>
          <a:bodyPr/>
          <a:lstStyle/>
          <a:p>
            <a:r>
              <a:rPr lang="nl-NL"/>
              <a:t>oncologische pijn 31 maart 2020</a:t>
            </a:r>
          </a:p>
        </p:txBody>
      </p:sp>
      <p:sp>
        <p:nvSpPr>
          <p:cNvPr id="8" name="Rechthoek 7">
            <a:extLst>
              <a:ext uri="{FF2B5EF4-FFF2-40B4-BE49-F238E27FC236}">
                <a16:creationId xmlns:a16="http://schemas.microsoft.com/office/drawing/2014/main" id="{DAEC4F22-E69D-4ECD-8411-8388863C6B83}"/>
              </a:ext>
            </a:extLst>
          </p:cNvPr>
          <p:cNvSpPr/>
          <p:nvPr/>
        </p:nvSpPr>
        <p:spPr>
          <a:xfrm>
            <a:off x="13632004" y="9485752"/>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279187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800" dirty="0"/>
              <a:t>Inhoud </a:t>
            </a:r>
          </a:p>
        </p:txBody>
      </p:sp>
      <p:sp>
        <p:nvSpPr>
          <p:cNvPr id="3" name="Tijdelijke aanduiding voor voettekst 2"/>
          <p:cNvSpPr>
            <a:spLocks noGrp="1"/>
          </p:cNvSpPr>
          <p:nvPr>
            <p:ph type="ftr" sz="quarter" idx="11"/>
          </p:nvPr>
        </p:nvSpPr>
        <p:spPr>
          <a:xfrm>
            <a:off x="2699315" y="9358815"/>
            <a:ext cx="9677252" cy="540841"/>
          </a:xfrm>
        </p:spPr>
        <p:txBody>
          <a:bodyPr/>
          <a:lstStyle/>
          <a:p>
            <a:r>
              <a:rPr lang="nl-NL" dirty="0"/>
              <a:t>oncologische pijn 31 maart 2020</a:t>
            </a:r>
          </a:p>
        </p:txBody>
      </p:sp>
      <p:sp>
        <p:nvSpPr>
          <p:cNvPr id="5" name="Tijdelijke aanduiding voor tekst 4"/>
          <p:cNvSpPr>
            <a:spLocks noGrp="1"/>
          </p:cNvSpPr>
          <p:nvPr>
            <p:ph sz="quarter" idx="14"/>
          </p:nvPr>
        </p:nvSpPr>
        <p:spPr/>
        <p:txBody>
          <a:bodyPr>
            <a:normAutofit fontScale="85000" lnSpcReduction="20000"/>
          </a:bodyPr>
          <a:lstStyle/>
          <a:p>
            <a:endParaRPr lang="nl-NL" sz="2400" dirty="0">
              <a:solidFill>
                <a:srgbClr val="005243"/>
              </a:solidFill>
              <a:latin typeface="Arial" pitchFamily="34" charset="0"/>
              <a:cs typeface="Arial" pitchFamily="34" charset="0"/>
            </a:endParaRPr>
          </a:p>
          <a:p>
            <a:r>
              <a:rPr lang="nl-NL" sz="4800" dirty="0">
                <a:solidFill>
                  <a:srgbClr val="005243"/>
                </a:solidFill>
                <a:latin typeface="Arial" pitchFamily="34" charset="0"/>
                <a:cs typeface="Arial" pitchFamily="34" charset="0"/>
              </a:rPr>
              <a:t>Wat is pijn</a:t>
            </a:r>
          </a:p>
          <a:p>
            <a:endParaRPr lang="nl-NL" sz="4800" dirty="0">
              <a:solidFill>
                <a:srgbClr val="005243"/>
              </a:solidFill>
              <a:latin typeface="Arial" pitchFamily="34" charset="0"/>
              <a:cs typeface="Arial" pitchFamily="34" charset="0"/>
            </a:endParaRPr>
          </a:p>
          <a:p>
            <a:r>
              <a:rPr lang="nl-NL" sz="4800" dirty="0">
                <a:solidFill>
                  <a:srgbClr val="005243"/>
                </a:solidFill>
                <a:latin typeface="Arial" pitchFamily="34" charset="0"/>
                <a:cs typeface="Arial" pitchFamily="34" charset="0"/>
              </a:rPr>
              <a:t>Soorten pijn</a:t>
            </a:r>
          </a:p>
          <a:p>
            <a:endParaRPr lang="nl-NL" sz="4800" dirty="0">
              <a:solidFill>
                <a:srgbClr val="005243"/>
              </a:solidFill>
              <a:latin typeface="Arial" pitchFamily="34" charset="0"/>
              <a:cs typeface="Arial" pitchFamily="34" charset="0"/>
            </a:endParaRPr>
          </a:p>
          <a:p>
            <a:r>
              <a:rPr lang="nl-NL" sz="4800" dirty="0">
                <a:solidFill>
                  <a:srgbClr val="005243"/>
                </a:solidFill>
                <a:latin typeface="Arial" pitchFamily="34" charset="0"/>
                <a:cs typeface="Arial" pitchFamily="34" charset="0"/>
              </a:rPr>
              <a:t>Pijn meten</a:t>
            </a:r>
          </a:p>
          <a:p>
            <a:endParaRPr lang="nl-NL" sz="4800" dirty="0">
              <a:solidFill>
                <a:srgbClr val="005243"/>
              </a:solidFill>
              <a:latin typeface="Arial" pitchFamily="34" charset="0"/>
              <a:cs typeface="Arial" pitchFamily="34" charset="0"/>
            </a:endParaRPr>
          </a:p>
          <a:p>
            <a:r>
              <a:rPr lang="nl-NL" sz="4800" dirty="0">
                <a:solidFill>
                  <a:srgbClr val="005243"/>
                </a:solidFill>
                <a:latin typeface="Arial" pitchFamily="34" charset="0"/>
                <a:cs typeface="Arial" pitchFamily="34" charset="0"/>
              </a:rPr>
              <a:t>Oncologische pijn</a:t>
            </a:r>
          </a:p>
          <a:p>
            <a:endParaRPr lang="nl-NL" sz="4800" dirty="0">
              <a:solidFill>
                <a:srgbClr val="005243"/>
              </a:solidFill>
              <a:latin typeface="Arial" pitchFamily="34" charset="0"/>
              <a:cs typeface="Arial" pitchFamily="34" charset="0"/>
            </a:endParaRPr>
          </a:p>
          <a:p>
            <a:r>
              <a:rPr lang="nl-NL" sz="4800" dirty="0">
                <a:solidFill>
                  <a:srgbClr val="005243"/>
                </a:solidFill>
                <a:latin typeface="Arial" pitchFamily="34" charset="0"/>
                <a:cs typeface="Arial" pitchFamily="34" charset="0"/>
              </a:rPr>
              <a:t>Doorbraakpijn</a:t>
            </a:r>
          </a:p>
          <a:p>
            <a:endParaRPr lang="nl-NL" sz="2400" b="1" dirty="0"/>
          </a:p>
          <a:p>
            <a:endParaRPr lang="nl-NL" dirty="0"/>
          </a:p>
          <a:p>
            <a:endParaRPr lang="nl-NL" dirty="0"/>
          </a:p>
        </p:txBody>
      </p:sp>
    </p:spTree>
    <p:extLst>
      <p:ext uri="{BB962C8B-B14F-4D97-AF65-F5344CB8AC3E}">
        <p14:creationId xmlns:p14="http://schemas.microsoft.com/office/powerpoint/2010/main" val="3583977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4977" y="1643360"/>
            <a:ext cx="13544550" cy="1879351"/>
          </a:xfrm>
        </p:spPr>
        <p:txBody>
          <a:bodyPr/>
          <a:lstStyle/>
          <a:p>
            <a:r>
              <a:rPr lang="nl-NL" sz="4800" dirty="0">
                <a:solidFill>
                  <a:srgbClr val="005243"/>
                </a:solidFill>
                <a:latin typeface="Arial" panose="020B0604020202020204" pitchFamily="34" charset="0"/>
                <a:cs typeface="Arial" panose="020B0604020202020204" pitchFamily="34" charset="0"/>
              </a:rPr>
              <a:t>DN4 vragenlijst</a:t>
            </a:r>
            <a:endParaRPr lang="nl-NL" sz="4800" b="1" dirty="0">
              <a:solidFill>
                <a:srgbClr val="005243"/>
              </a:solidFill>
              <a:effectLst/>
              <a:latin typeface="Arial" panose="020B0604020202020204" pitchFamily="34" charset="0"/>
              <a:cs typeface="Arial" panose="020B0604020202020204" pitchFamily="34" charset="0"/>
            </a:endParaRPr>
          </a:p>
        </p:txBody>
      </p:sp>
      <p:pic>
        <p:nvPicPr>
          <p:cNvPr id="8" name="Tijdelijke aanduiding voor inhoud 7" descr="Schermopna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46234" y="2625984"/>
            <a:ext cx="6766932" cy="6704083"/>
          </a:xfrm>
          <a:noFill/>
        </p:spPr>
      </p:pic>
      <p:sp>
        <p:nvSpPr>
          <p:cNvPr id="3" name="Tijdelijke aanduiding voor voettekst 2">
            <a:extLst>
              <a:ext uri="{FF2B5EF4-FFF2-40B4-BE49-F238E27FC236}">
                <a16:creationId xmlns:a16="http://schemas.microsoft.com/office/drawing/2014/main" id="{E5613B45-5888-4135-932F-8569F0EB03F7}"/>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24372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934651" y="1871663"/>
            <a:ext cx="13544550" cy="1879351"/>
          </a:xfrm>
        </p:spPr>
        <p:txBody>
          <a:bodyPr/>
          <a:lstStyle/>
          <a:p>
            <a:r>
              <a:rPr lang="nl-NL" sz="4800" spc="56" dirty="0" err="1">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Adjuvante</a:t>
            </a:r>
            <a:r>
              <a:rPr lang="nl-NL" sz="4800" spc="56"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 analgetica</a:t>
            </a:r>
          </a:p>
        </p:txBody>
      </p:sp>
      <p:graphicFrame>
        <p:nvGraphicFramePr>
          <p:cNvPr id="3" name="Tijdelijke aanduiding voor inhoud 2"/>
          <p:cNvGraphicFramePr>
            <a:graphicFrameLocks noGrp="1"/>
          </p:cNvGraphicFramePr>
          <p:nvPr>
            <p:ph idx="1"/>
          </p:nvPr>
        </p:nvGraphicFramePr>
        <p:xfrm>
          <a:off x="2934653" y="2945969"/>
          <a:ext cx="12190096" cy="5033109"/>
        </p:xfrm>
        <a:graphic>
          <a:graphicData uri="http://schemas.openxmlformats.org/drawingml/2006/table">
            <a:tbl>
              <a:tblPr firstRow="1" bandRow="1">
                <a:tableStyleId>{5C22544A-7EE6-4342-B048-85BDC9FD1C3A}</a:tableStyleId>
              </a:tblPr>
              <a:tblGrid>
                <a:gridCol w="3047524">
                  <a:extLst>
                    <a:ext uri="{9D8B030D-6E8A-4147-A177-3AD203B41FA5}">
                      <a16:colId xmlns:a16="http://schemas.microsoft.com/office/drawing/2014/main" val="20000"/>
                    </a:ext>
                  </a:extLst>
                </a:gridCol>
                <a:gridCol w="3047524">
                  <a:extLst>
                    <a:ext uri="{9D8B030D-6E8A-4147-A177-3AD203B41FA5}">
                      <a16:colId xmlns:a16="http://schemas.microsoft.com/office/drawing/2014/main" val="20001"/>
                    </a:ext>
                  </a:extLst>
                </a:gridCol>
                <a:gridCol w="3047524">
                  <a:extLst>
                    <a:ext uri="{9D8B030D-6E8A-4147-A177-3AD203B41FA5}">
                      <a16:colId xmlns:a16="http://schemas.microsoft.com/office/drawing/2014/main" val="20002"/>
                    </a:ext>
                  </a:extLst>
                </a:gridCol>
                <a:gridCol w="3047524">
                  <a:extLst>
                    <a:ext uri="{9D8B030D-6E8A-4147-A177-3AD203B41FA5}">
                      <a16:colId xmlns:a16="http://schemas.microsoft.com/office/drawing/2014/main" val="20003"/>
                    </a:ext>
                  </a:extLst>
                </a:gridCol>
              </a:tblGrid>
              <a:tr h="417624">
                <a:tc>
                  <a:txBody>
                    <a:bodyPr/>
                    <a:lstStyle/>
                    <a:p>
                      <a:r>
                        <a:rPr lang="nl-NL" sz="2100" dirty="0">
                          <a:latin typeface="Arial" panose="020B0604020202020204" pitchFamily="34" charset="0"/>
                          <a:cs typeface="Arial" panose="020B0604020202020204" pitchFamily="34" charset="0"/>
                        </a:rPr>
                        <a:t>Naam</a:t>
                      </a:r>
                    </a:p>
                  </a:txBody>
                  <a:tcPr marL="101584" marR="101584" marT="50792" marB="50792">
                    <a:solidFill>
                      <a:srgbClr val="005243">
                        <a:alpha val="50000"/>
                      </a:srgbClr>
                    </a:solidFill>
                  </a:tcPr>
                </a:tc>
                <a:tc>
                  <a:txBody>
                    <a:bodyPr/>
                    <a:lstStyle/>
                    <a:p>
                      <a:r>
                        <a:rPr lang="nl-NL" sz="2100" dirty="0">
                          <a:latin typeface="Arial" panose="020B0604020202020204" pitchFamily="34" charset="0"/>
                          <a:cs typeface="Arial" panose="020B0604020202020204" pitchFamily="34" charset="0"/>
                        </a:rPr>
                        <a:t>Dosering</a:t>
                      </a:r>
                    </a:p>
                  </a:txBody>
                  <a:tcPr marL="101584" marR="101584" marT="50792" marB="50792">
                    <a:solidFill>
                      <a:srgbClr val="005243">
                        <a:alpha val="50000"/>
                      </a:srgbClr>
                    </a:solidFill>
                  </a:tcPr>
                </a:tc>
                <a:tc>
                  <a:txBody>
                    <a:bodyPr/>
                    <a:lstStyle/>
                    <a:p>
                      <a:r>
                        <a:rPr lang="nl-NL" sz="2100">
                          <a:latin typeface="Arial" panose="020B0604020202020204" pitchFamily="34" charset="0"/>
                          <a:cs typeface="Arial" panose="020B0604020202020204" pitchFamily="34" charset="0"/>
                        </a:rPr>
                        <a:t>Sterkte</a:t>
                      </a:r>
                    </a:p>
                  </a:txBody>
                  <a:tcPr marL="101584" marR="101584" marT="50792" marB="50792">
                    <a:solidFill>
                      <a:srgbClr val="005243">
                        <a:alpha val="50000"/>
                      </a:srgbClr>
                    </a:solidFill>
                  </a:tcPr>
                </a:tc>
                <a:tc>
                  <a:txBody>
                    <a:bodyPr/>
                    <a:lstStyle/>
                    <a:p>
                      <a:r>
                        <a:rPr lang="nl-NL" sz="2100" dirty="0">
                          <a:latin typeface="Arial" panose="020B0604020202020204" pitchFamily="34" charset="0"/>
                          <a:cs typeface="Arial" panose="020B0604020202020204" pitchFamily="34" charset="0"/>
                        </a:rPr>
                        <a:t>Nota</a:t>
                      </a:r>
                    </a:p>
                  </a:txBody>
                  <a:tcPr marL="101584" marR="101584" marT="50792" marB="50792">
                    <a:solidFill>
                      <a:srgbClr val="005243">
                        <a:alpha val="50000"/>
                      </a:srgbClr>
                    </a:solidFill>
                  </a:tcPr>
                </a:tc>
                <a:extLst>
                  <a:ext uri="{0D108BD9-81ED-4DB2-BD59-A6C34878D82A}">
                    <a16:rowId xmlns:a16="http://schemas.microsoft.com/office/drawing/2014/main" val="10000"/>
                  </a:ext>
                </a:extLst>
              </a:tr>
              <a:tr h="417624">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3641161193"/>
                  </a:ext>
                </a:extLst>
              </a:tr>
              <a:tr h="1049703">
                <a:tc>
                  <a:txBody>
                    <a:bodyPr/>
                    <a:lstStyle/>
                    <a:p>
                      <a:r>
                        <a:rPr lang="nl-NL" sz="2100" dirty="0" err="1">
                          <a:solidFill>
                            <a:srgbClr val="005243"/>
                          </a:solidFill>
                          <a:latin typeface="Arial" panose="020B0604020202020204" pitchFamily="34" charset="0"/>
                          <a:cs typeface="Arial" panose="020B0604020202020204" pitchFamily="34" charset="0"/>
                        </a:rPr>
                        <a:t>Pregabaline</a:t>
                      </a:r>
                      <a:r>
                        <a:rPr lang="nl-NL" sz="2100" dirty="0">
                          <a:solidFill>
                            <a:srgbClr val="005243"/>
                          </a:solidFill>
                          <a:latin typeface="Arial" panose="020B0604020202020204" pitchFamily="34" charset="0"/>
                          <a:cs typeface="Arial" panose="020B0604020202020204" pitchFamily="34" charset="0"/>
                        </a:rPr>
                        <a:t> (Lyrica®)</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 dd 75 mg</a:t>
                      </a:r>
                    </a:p>
                    <a:p>
                      <a:r>
                        <a:rPr lang="nl-NL" sz="2100" dirty="0">
                          <a:solidFill>
                            <a:srgbClr val="005243"/>
                          </a:solidFill>
                          <a:latin typeface="Arial" panose="020B0604020202020204" pitchFamily="34" charset="0"/>
                          <a:cs typeface="Arial" panose="020B0604020202020204" pitchFamily="34" charset="0"/>
                        </a:rPr>
                        <a:t>Max 2 dd 300 mg</a:t>
                      </a:r>
                    </a:p>
                  </a:txBody>
                  <a:tcPr marL="101584" marR="101584" marT="50792" marB="50792">
                    <a:solidFill>
                      <a:srgbClr val="005243">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100" dirty="0">
                          <a:solidFill>
                            <a:srgbClr val="005243"/>
                          </a:solidFill>
                          <a:latin typeface="Arial" panose="020B0604020202020204" pitchFamily="34" charset="0"/>
                          <a:cs typeface="Arial" panose="020B0604020202020204" pitchFamily="34" charset="0"/>
                        </a:rPr>
                        <a:t>25, 75, 150, 300 mg capsule</a:t>
                      </a:r>
                    </a:p>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Zo nodig per 2 dagen ophogen met</a:t>
                      </a:r>
                      <a:r>
                        <a:rPr lang="nl-NL" sz="2100" baseline="0" dirty="0">
                          <a:solidFill>
                            <a:srgbClr val="005243"/>
                          </a:solidFill>
                          <a:latin typeface="Arial" panose="020B0604020202020204" pitchFamily="34" charset="0"/>
                          <a:cs typeface="Arial" panose="020B0604020202020204" pitchFamily="34" charset="0"/>
                        </a:rPr>
                        <a:t> 150 mg/dag</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extLst>
                  <a:ext uri="{0D108BD9-81ED-4DB2-BD59-A6C34878D82A}">
                    <a16:rowId xmlns:a16="http://schemas.microsoft.com/office/drawing/2014/main" val="10001"/>
                  </a:ext>
                </a:extLst>
              </a:tr>
              <a:tr h="461611">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1629751834"/>
                  </a:ext>
                </a:extLst>
              </a:tr>
              <a:tr h="1066619">
                <a:tc>
                  <a:txBody>
                    <a:bodyPr/>
                    <a:lstStyle/>
                    <a:p>
                      <a:r>
                        <a:rPr lang="nl-NL" sz="2100" dirty="0" err="1">
                          <a:solidFill>
                            <a:srgbClr val="005243"/>
                          </a:solidFill>
                          <a:latin typeface="Arial" panose="020B0604020202020204" pitchFamily="34" charset="0"/>
                          <a:cs typeface="Arial" panose="020B0604020202020204" pitchFamily="34" charset="0"/>
                        </a:rPr>
                        <a:t>Gabapenine</a:t>
                      </a:r>
                      <a:r>
                        <a:rPr lang="nl-NL" sz="2100" dirty="0">
                          <a:solidFill>
                            <a:srgbClr val="005243"/>
                          </a:solidFill>
                          <a:latin typeface="Arial" panose="020B0604020202020204" pitchFamily="34" charset="0"/>
                          <a:cs typeface="Arial" panose="020B0604020202020204" pitchFamily="34" charset="0"/>
                        </a:rPr>
                        <a:t> (</a:t>
                      </a:r>
                      <a:r>
                        <a:rPr lang="nl-NL" sz="2100" dirty="0" err="1">
                          <a:solidFill>
                            <a:srgbClr val="005243"/>
                          </a:solidFill>
                          <a:latin typeface="Arial" panose="020B0604020202020204" pitchFamily="34" charset="0"/>
                          <a:cs typeface="Arial" panose="020B0604020202020204" pitchFamily="34" charset="0"/>
                        </a:rPr>
                        <a:t>Neurontin</a:t>
                      </a:r>
                      <a:r>
                        <a:rPr lang="nl-NL" sz="2100" dirty="0">
                          <a:solidFill>
                            <a:srgbClr val="005243"/>
                          </a:solidFill>
                          <a:latin typeface="Arial" panose="020B0604020202020204" pitchFamily="34" charset="0"/>
                          <a:cs typeface="Arial" panose="020B0604020202020204" pitchFamily="34" charset="0"/>
                        </a:rPr>
                        <a:t>®)</a:t>
                      </a:r>
                    </a:p>
                  </a:txBody>
                  <a:tcPr marL="101584" marR="101584" marT="50792" marB="50792">
                    <a:solidFill>
                      <a:srgbClr val="005243">
                        <a:alpha val="10196"/>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3 dd 100 – 300 mg </a:t>
                      </a:r>
                    </a:p>
                    <a:p>
                      <a:r>
                        <a:rPr lang="nl-NL" sz="2100" dirty="0">
                          <a:solidFill>
                            <a:srgbClr val="005243"/>
                          </a:solidFill>
                          <a:latin typeface="Arial" panose="020B0604020202020204" pitchFamily="34" charset="0"/>
                          <a:cs typeface="Arial" panose="020B0604020202020204" pitchFamily="34" charset="0"/>
                        </a:rPr>
                        <a:t>Max. 1800</a:t>
                      </a:r>
                      <a:r>
                        <a:rPr lang="nl-NL" sz="2100" baseline="0" dirty="0">
                          <a:solidFill>
                            <a:srgbClr val="005243"/>
                          </a:solidFill>
                          <a:latin typeface="Arial" panose="020B0604020202020204" pitchFamily="34" charset="0"/>
                          <a:cs typeface="Arial" panose="020B0604020202020204" pitchFamily="34" charset="0"/>
                        </a:rPr>
                        <a:t> – 3600 mg</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196"/>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100, 300, 400 mg capsule</a:t>
                      </a:r>
                    </a:p>
                  </a:txBody>
                  <a:tcPr marL="101584" marR="101584" marT="50792" marB="50792">
                    <a:solidFill>
                      <a:srgbClr val="005243">
                        <a:alpha val="10196"/>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Zo nodig per 2 dagen ophogen </a:t>
                      </a:r>
                    </a:p>
                  </a:txBody>
                  <a:tcPr marL="101584" marR="101584" marT="50792" marB="50792">
                    <a:solidFill>
                      <a:srgbClr val="005243">
                        <a:alpha val="10196"/>
                      </a:srgbClr>
                    </a:solidFill>
                  </a:tcPr>
                </a:tc>
                <a:extLst>
                  <a:ext uri="{0D108BD9-81ED-4DB2-BD59-A6C34878D82A}">
                    <a16:rowId xmlns:a16="http://schemas.microsoft.com/office/drawing/2014/main" val="10002"/>
                  </a:ext>
                </a:extLst>
              </a:tr>
              <a:tr h="426647">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343555093"/>
                  </a:ext>
                </a:extLst>
              </a:tr>
              <a:tr h="1173280">
                <a:tc>
                  <a:txBody>
                    <a:bodyPr/>
                    <a:lstStyle/>
                    <a:p>
                      <a:r>
                        <a:rPr lang="nl-NL" sz="2100" dirty="0">
                          <a:solidFill>
                            <a:srgbClr val="005243"/>
                          </a:solidFill>
                          <a:latin typeface="Arial" panose="020B0604020202020204" pitchFamily="34" charset="0"/>
                          <a:cs typeface="Arial" panose="020B0604020202020204" pitchFamily="34" charset="0"/>
                        </a:rPr>
                        <a:t>Amitriptyline</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10 – 25 mg AN</a:t>
                      </a:r>
                    </a:p>
                    <a:p>
                      <a:r>
                        <a:rPr lang="nl-NL" sz="2100" dirty="0">
                          <a:solidFill>
                            <a:srgbClr val="005243"/>
                          </a:solidFill>
                          <a:latin typeface="Arial" panose="020B0604020202020204" pitchFamily="34" charset="0"/>
                          <a:cs typeface="Arial" panose="020B0604020202020204" pitchFamily="34" charset="0"/>
                        </a:rPr>
                        <a:t>Max.</a:t>
                      </a:r>
                      <a:r>
                        <a:rPr lang="nl-NL" sz="2100" baseline="0" dirty="0">
                          <a:solidFill>
                            <a:srgbClr val="005243"/>
                          </a:solidFill>
                          <a:latin typeface="Arial" panose="020B0604020202020204" pitchFamily="34" charset="0"/>
                          <a:cs typeface="Arial" panose="020B0604020202020204" pitchFamily="34" charset="0"/>
                        </a:rPr>
                        <a:t> 75 mg / 24 u</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10, 25, 50 mg tablet</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Zo nodig per 3 – 7 dagen ophogen</a:t>
                      </a:r>
                    </a:p>
                  </a:txBody>
                  <a:tcPr marL="101584" marR="101584" marT="50792" marB="50792">
                    <a:solidFill>
                      <a:srgbClr val="005243">
                        <a:alpha val="10000"/>
                      </a:srgbClr>
                    </a:solidFill>
                  </a:tcPr>
                </a:tc>
                <a:extLst>
                  <a:ext uri="{0D108BD9-81ED-4DB2-BD59-A6C34878D82A}">
                    <a16:rowId xmlns:a16="http://schemas.microsoft.com/office/drawing/2014/main" val="10003"/>
                  </a:ext>
                </a:extLst>
              </a:tr>
            </a:tbl>
          </a:graphicData>
        </a:graphic>
      </p:graphicFrame>
      <p:sp>
        <p:nvSpPr>
          <p:cNvPr id="2" name="Tijdelijke aanduiding voor voettekst 1">
            <a:extLst>
              <a:ext uri="{FF2B5EF4-FFF2-40B4-BE49-F238E27FC236}">
                <a16:creationId xmlns:a16="http://schemas.microsoft.com/office/drawing/2014/main" id="{AD7B64F4-A97B-4E55-8EBE-289759C31C2F}"/>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67860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486526" y="764796"/>
            <a:ext cx="13544549"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Gemengde pijn</a:t>
            </a:r>
          </a:p>
        </p:txBody>
      </p:sp>
      <p:pic>
        <p:nvPicPr>
          <p:cNvPr id="9" name="Tijdelijke aanduiding voor inhoud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16594" y="1931508"/>
            <a:ext cx="10643209" cy="7359668"/>
          </a:xfrm>
        </p:spPr>
      </p:pic>
      <p:sp>
        <p:nvSpPr>
          <p:cNvPr id="2" name="Tijdelijke aanduiding voor voettekst 1">
            <a:extLst>
              <a:ext uri="{FF2B5EF4-FFF2-40B4-BE49-F238E27FC236}">
                <a16:creationId xmlns:a16="http://schemas.microsoft.com/office/drawing/2014/main" id="{4138DD34-FBCE-478E-8579-AF1C351EB90B}"/>
              </a:ext>
            </a:extLst>
          </p:cNvPr>
          <p:cNvSpPr>
            <a:spLocks noGrp="1"/>
          </p:cNvSpPr>
          <p:nvPr>
            <p:ph type="ftr" sz="quarter" idx="11"/>
          </p:nvPr>
        </p:nvSpPr>
        <p:spPr/>
        <p:txBody>
          <a:bodyPr/>
          <a:lstStyle/>
          <a:p>
            <a:r>
              <a:rPr lang="nl-NL"/>
              <a:t>oncologische pijn 31 maart 2020</a:t>
            </a:r>
          </a:p>
        </p:txBody>
      </p:sp>
      <p:sp>
        <p:nvSpPr>
          <p:cNvPr id="3" name="Rechthoek 2">
            <a:extLst>
              <a:ext uri="{FF2B5EF4-FFF2-40B4-BE49-F238E27FC236}">
                <a16:creationId xmlns:a16="http://schemas.microsoft.com/office/drawing/2014/main" id="{AB1A3558-757B-4F5C-9174-B4E30D354C24}"/>
              </a:ext>
            </a:extLst>
          </p:cNvPr>
          <p:cNvSpPr/>
          <p:nvPr/>
        </p:nvSpPr>
        <p:spPr>
          <a:xfrm>
            <a:off x="14042806" y="9259903"/>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2811949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D0AE4-A46C-4B44-80E4-05418C581C4F}"/>
              </a:ext>
            </a:extLst>
          </p:cNvPr>
          <p:cNvSpPr>
            <a:spLocks noGrp="1"/>
          </p:cNvSpPr>
          <p:nvPr>
            <p:ph type="title"/>
          </p:nvPr>
        </p:nvSpPr>
        <p:spPr>
          <a:xfrm>
            <a:off x="2848288" y="1760096"/>
            <a:ext cx="12190095" cy="1986013"/>
          </a:xfrm>
        </p:spPr>
        <p:txBody>
          <a:bodyPr/>
          <a:lstStyle/>
          <a:p>
            <a:r>
              <a:rPr lang="nl-NL" b="1" dirty="0">
                <a:solidFill>
                  <a:srgbClr val="005243"/>
                </a:solidFill>
                <a:effectLst/>
                <a:latin typeface="Arial" panose="020B0604020202020204" pitchFamily="34" charset="0"/>
                <a:cs typeface="Arial" panose="020B0604020202020204" pitchFamily="34" charset="0"/>
              </a:rPr>
              <a:t> </a:t>
            </a:r>
            <a:r>
              <a:rPr lang="nl-NL" sz="4800" dirty="0">
                <a:solidFill>
                  <a:srgbClr val="005243"/>
                </a:solidFill>
                <a:latin typeface="Arial" panose="020B0604020202020204" pitchFamily="34" charset="0"/>
                <a:cs typeface="Arial" panose="020B0604020202020204" pitchFamily="34" charset="0"/>
              </a:rPr>
              <a:t>pijn na oncologische behandeling</a:t>
            </a:r>
            <a:endParaRPr lang="nl-NL" sz="4800" dirty="0"/>
          </a:p>
        </p:txBody>
      </p:sp>
      <p:sp>
        <p:nvSpPr>
          <p:cNvPr id="3" name="Tijdelijke aanduiding voor tekst 2">
            <a:extLst>
              <a:ext uri="{FF2B5EF4-FFF2-40B4-BE49-F238E27FC236}">
                <a16:creationId xmlns:a16="http://schemas.microsoft.com/office/drawing/2014/main" id="{197C30B0-5BC5-4A5A-A679-2255EDC23ACB}"/>
              </a:ext>
            </a:extLst>
          </p:cNvPr>
          <p:cNvSpPr>
            <a:spLocks noGrp="1"/>
          </p:cNvSpPr>
          <p:nvPr>
            <p:ph type="body" idx="1"/>
          </p:nvPr>
        </p:nvSpPr>
        <p:spPr>
          <a:xfrm>
            <a:off x="2912849" y="2585421"/>
            <a:ext cx="5984528" cy="902970"/>
          </a:xfrm>
        </p:spPr>
        <p:txBody>
          <a:bodyPr/>
          <a:lstStyle/>
          <a:p>
            <a:endParaRPr lang="nl-NL" sz="4148" b="1" dirty="0">
              <a:solidFill>
                <a:srgbClr val="005243"/>
              </a:solidFill>
              <a:latin typeface="Arial" panose="020B0604020202020204" pitchFamily="34" charset="0"/>
              <a:cs typeface="Arial" panose="020B0604020202020204" pitchFamily="34" charset="0"/>
            </a:endParaRPr>
          </a:p>
          <a:p>
            <a:endParaRPr lang="nl-NL" sz="4148" b="1" dirty="0">
              <a:solidFill>
                <a:srgbClr val="005243"/>
              </a:solidFill>
              <a:latin typeface="Arial" panose="020B0604020202020204" pitchFamily="34" charset="0"/>
              <a:cs typeface="Arial" panose="020B0604020202020204" pitchFamily="34" charset="0"/>
            </a:endParaRPr>
          </a:p>
          <a:p>
            <a:r>
              <a:rPr lang="nl-NL" sz="4800" b="1" dirty="0" err="1">
                <a:solidFill>
                  <a:srgbClr val="005243"/>
                </a:solidFill>
                <a:latin typeface="Arial" panose="020B0604020202020204" pitchFamily="34" charset="0"/>
                <a:cs typeface="Arial" panose="020B0604020202020204" pitchFamily="34" charset="0"/>
              </a:rPr>
              <a:t>nociceptief</a:t>
            </a:r>
            <a:endParaRPr lang="nl-NL" sz="4800" dirty="0"/>
          </a:p>
        </p:txBody>
      </p:sp>
      <p:sp>
        <p:nvSpPr>
          <p:cNvPr id="4" name="Tijdelijke aanduiding voor tekst 3">
            <a:extLst>
              <a:ext uri="{FF2B5EF4-FFF2-40B4-BE49-F238E27FC236}">
                <a16:creationId xmlns:a16="http://schemas.microsoft.com/office/drawing/2014/main" id="{05B8FF3E-FE33-4BAC-A58C-8D98B9468ACD}"/>
              </a:ext>
            </a:extLst>
          </p:cNvPr>
          <p:cNvSpPr>
            <a:spLocks noGrp="1"/>
          </p:cNvSpPr>
          <p:nvPr>
            <p:ph type="body" sz="quarter" idx="3"/>
          </p:nvPr>
        </p:nvSpPr>
        <p:spPr>
          <a:xfrm>
            <a:off x="9116065" y="2585421"/>
            <a:ext cx="5986879" cy="902970"/>
          </a:xfrm>
        </p:spPr>
        <p:txBody>
          <a:bodyPr/>
          <a:lstStyle/>
          <a:p>
            <a:r>
              <a:rPr lang="nl-NL" sz="4800" b="1" dirty="0" err="1">
                <a:solidFill>
                  <a:srgbClr val="005243"/>
                </a:solidFill>
                <a:latin typeface="Arial" panose="020B0604020202020204" pitchFamily="34" charset="0"/>
                <a:cs typeface="Arial" panose="020B0604020202020204" pitchFamily="34" charset="0"/>
              </a:rPr>
              <a:t>neuropatisch</a:t>
            </a:r>
            <a:endParaRPr lang="nl-NL" sz="4800" dirty="0"/>
          </a:p>
        </p:txBody>
      </p:sp>
      <p:sp>
        <p:nvSpPr>
          <p:cNvPr id="5" name="Tijdelijke aanduiding voor inhoud 4">
            <a:extLst>
              <a:ext uri="{FF2B5EF4-FFF2-40B4-BE49-F238E27FC236}">
                <a16:creationId xmlns:a16="http://schemas.microsoft.com/office/drawing/2014/main" id="{BCA4D934-7AF9-47C8-8FA7-9385E096D454}"/>
              </a:ext>
            </a:extLst>
          </p:cNvPr>
          <p:cNvSpPr>
            <a:spLocks noGrp="1"/>
          </p:cNvSpPr>
          <p:nvPr>
            <p:ph sz="quarter" idx="13"/>
          </p:nvPr>
        </p:nvSpPr>
        <p:spPr>
          <a:xfrm>
            <a:off x="2933571" y="3746109"/>
            <a:ext cx="5986691" cy="5797067"/>
          </a:xfrm>
        </p:spPr>
        <p:txBody>
          <a:bodyPr>
            <a:normAutofit/>
          </a:bodyPr>
          <a:lstStyle/>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Bindweefselfibrose</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Oedeem</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Beschadiging botweefsel</a:t>
            </a:r>
          </a:p>
          <a:p>
            <a:pPr marL="571500" indent="-571500">
              <a:buFont typeface="Arial" panose="020B0604020202020204" pitchFamily="34" charset="0"/>
              <a:buChar char="•"/>
            </a:pPr>
            <a:r>
              <a:rPr lang="nl-NL" sz="3600" dirty="0" err="1">
                <a:solidFill>
                  <a:srgbClr val="005243"/>
                </a:solidFill>
                <a:latin typeface="Arial" panose="020B0604020202020204" pitchFamily="34" charset="0"/>
                <a:cs typeface="Arial" panose="020B0604020202020204" pitchFamily="34" charset="0"/>
              </a:rPr>
              <a:t>Osteochondromen</a:t>
            </a:r>
            <a:endParaRPr lang="nl-NL" sz="3600" dirty="0">
              <a:solidFill>
                <a:srgbClr val="005243"/>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Bewegingsdysfunctie</a:t>
            </a:r>
            <a:endParaRPr lang="nl-NL" sz="3600" dirty="0"/>
          </a:p>
        </p:txBody>
      </p:sp>
      <p:sp>
        <p:nvSpPr>
          <p:cNvPr id="6" name="Tijdelijke aanduiding voor inhoud 5">
            <a:extLst>
              <a:ext uri="{FF2B5EF4-FFF2-40B4-BE49-F238E27FC236}">
                <a16:creationId xmlns:a16="http://schemas.microsoft.com/office/drawing/2014/main" id="{E636981A-9265-48E2-BE7B-F084A32C9276}"/>
              </a:ext>
            </a:extLst>
          </p:cNvPr>
          <p:cNvSpPr>
            <a:spLocks noGrp="1"/>
          </p:cNvSpPr>
          <p:nvPr>
            <p:ph sz="quarter" idx="14"/>
          </p:nvPr>
        </p:nvSpPr>
        <p:spPr>
          <a:xfrm>
            <a:off x="9106565" y="3746110"/>
            <a:ext cx="5986691" cy="5796408"/>
          </a:xfrm>
        </p:spPr>
        <p:txBody>
          <a:bodyPr>
            <a:normAutofit fontScale="92500"/>
          </a:bodyPr>
          <a:lstStyle/>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Perifere neuropathie t.g.v. operatie</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Door resectie lymfeknopen</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Na mastectomie beschadiging n. </a:t>
            </a:r>
            <a:r>
              <a:rPr lang="nl-NL" sz="3600" dirty="0" err="1">
                <a:solidFill>
                  <a:srgbClr val="005243"/>
                </a:solidFill>
                <a:latin typeface="Arial" panose="020B0604020202020204" pitchFamily="34" charset="0"/>
                <a:cs typeface="Arial" panose="020B0604020202020204" pitchFamily="34" charset="0"/>
              </a:rPr>
              <a:t>thoracicus</a:t>
            </a:r>
            <a:r>
              <a:rPr lang="nl-NL" sz="3600" dirty="0">
                <a:solidFill>
                  <a:srgbClr val="005243"/>
                </a:solidFill>
                <a:latin typeface="Arial" panose="020B0604020202020204" pitchFamily="34" charset="0"/>
                <a:cs typeface="Arial" panose="020B0604020202020204" pitchFamily="34" charset="0"/>
              </a:rPr>
              <a:t> en/of </a:t>
            </a:r>
            <a:r>
              <a:rPr lang="nl-NL" sz="3600" dirty="0" err="1">
                <a:solidFill>
                  <a:srgbClr val="005243"/>
                </a:solidFill>
                <a:latin typeface="Arial" panose="020B0604020202020204" pitchFamily="34" charset="0"/>
                <a:cs typeface="Arial" panose="020B0604020202020204" pitchFamily="34" charset="0"/>
              </a:rPr>
              <a:t>intercostobrachialis</a:t>
            </a:r>
            <a:endParaRPr lang="nl-NL" sz="3600" dirty="0">
              <a:solidFill>
                <a:srgbClr val="005243"/>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Stralingstherapie</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Chemo van gecombineerde preparaten</a:t>
            </a:r>
          </a:p>
          <a:p>
            <a:endParaRPr lang="nl-NL" dirty="0"/>
          </a:p>
        </p:txBody>
      </p:sp>
      <p:sp>
        <p:nvSpPr>
          <p:cNvPr id="7" name="Tijdelijke aanduiding voor voettekst 6">
            <a:extLst>
              <a:ext uri="{FF2B5EF4-FFF2-40B4-BE49-F238E27FC236}">
                <a16:creationId xmlns:a16="http://schemas.microsoft.com/office/drawing/2014/main" id="{821A61D1-3F0D-4813-8A8C-5490ED88673A}"/>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70914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510988" y="652741"/>
            <a:ext cx="13544550" cy="2855672"/>
          </a:xfrm>
        </p:spPr>
        <p:txBody>
          <a:bodyPr/>
          <a:lstStyle/>
          <a:p>
            <a:r>
              <a:rPr lang="nl-NL" sz="4800" b="1" dirty="0">
                <a:solidFill>
                  <a:srgbClr val="005243"/>
                </a:solidFill>
                <a:effectLst/>
                <a:latin typeface="Arial" panose="020B0604020202020204" pitchFamily="34" charset="0"/>
                <a:cs typeface="Arial" panose="020B0604020202020204" pitchFamily="34" charset="0"/>
              </a:rPr>
              <a:t>Chronische pijn</a:t>
            </a:r>
            <a:br>
              <a:rPr lang="nl-NL" b="1" dirty="0">
                <a:solidFill>
                  <a:srgbClr val="005243"/>
                </a:solidFill>
                <a:effectLst/>
                <a:latin typeface="Arial" panose="020B0604020202020204" pitchFamily="34" charset="0"/>
                <a:cs typeface="Arial" panose="020B0604020202020204" pitchFamily="34" charset="0"/>
              </a:rPr>
            </a:br>
            <a:endParaRPr lang="nl-NL" b="1" dirty="0">
              <a:solidFill>
                <a:srgbClr val="005243"/>
              </a:solidFill>
              <a:effectLst/>
              <a:latin typeface="Arial" panose="020B0604020202020204" pitchFamily="34" charset="0"/>
              <a:cs typeface="Arial" panose="020B0604020202020204" pitchFamily="34" charset="0"/>
            </a:endParaRPr>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76478" y="5719177"/>
            <a:ext cx="4053150" cy="4053150"/>
          </a:xfrm>
        </p:spPr>
      </p:pic>
      <p:sp>
        <p:nvSpPr>
          <p:cNvPr id="9" name="Tekstvak 8"/>
          <p:cNvSpPr txBox="1"/>
          <p:nvPr/>
        </p:nvSpPr>
        <p:spPr>
          <a:xfrm>
            <a:off x="2949974" y="2080577"/>
            <a:ext cx="13337776" cy="5891848"/>
          </a:xfrm>
          <a:prstGeom prst="rect">
            <a:avLst/>
          </a:prstGeom>
          <a:noFill/>
        </p:spPr>
        <p:txBody>
          <a:bodyPr wrap="square" rtlCol="0">
            <a:noAutofit/>
          </a:bodyPr>
          <a:lstStyle/>
          <a:p>
            <a:pPr marL="507938" indent="-507938">
              <a:lnSpc>
                <a:spcPct val="150000"/>
              </a:lnSpc>
              <a:buFont typeface="Arial" panose="020B0604020202020204" pitchFamily="34" charset="0"/>
              <a:buChar char="•"/>
            </a:pPr>
            <a:r>
              <a:rPr lang="nl-NL" sz="4000" dirty="0">
                <a:solidFill>
                  <a:srgbClr val="005243"/>
                </a:solidFill>
                <a:latin typeface="Arial" panose="020B0604020202020204" pitchFamily="34" charset="0"/>
                <a:cs typeface="Arial" panose="020B0604020202020204" pitchFamily="34" charset="0"/>
              </a:rPr>
              <a:t>“Pijn  </a:t>
            </a:r>
            <a:r>
              <a:rPr lang="nl-NL" sz="4000" b="1" dirty="0">
                <a:solidFill>
                  <a:srgbClr val="005243"/>
                </a:solidFill>
                <a:latin typeface="Arial" panose="020B0604020202020204" pitchFamily="34" charset="0"/>
                <a:cs typeface="Arial" panose="020B0604020202020204" pitchFamily="34" charset="0"/>
              </a:rPr>
              <a:t>zonder </a:t>
            </a:r>
            <a:r>
              <a:rPr lang="nl-NL" sz="4000" dirty="0">
                <a:solidFill>
                  <a:srgbClr val="005243"/>
                </a:solidFill>
                <a:latin typeface="Arial" panose="020B0604020202020204" pitchFamily="34" charset="0"/>
                <a:cs typeface="Arial" panose="020B0604020202020204" pitchFamily="34" charset="0"/>
              </a:rPr>
              <a:t>duidelijke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somatische</a:t>
            </a:r>
            <a:r>
              <a:rPr lang="nl-NL" sz="4000" b="1" dirty="0">
                <a:solidFill>
                  <a:srgbClr val="005243"/>
                </a:solidFill>
                <a:latin typeface="Arial" panose="020B0604020202020204" pitchFamily="34" charset="0"/>
                <a:cs typeface="Arial" panose="020B0604020202020204" pitchFamily="34" charset="0"/>
              </a:rPr>
              <a:t>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oorzaak</a:t>
            </a:r>
            <a:r>
              <a:rPr lang="nl-NL" sz="4000" dirty="0">
                <a:solidFill>
                  <a:srgbClr val="005243"/>
                </a:solidFill>
                <a:latin typeface="Arial" panose="020B0604020202020204" pitchFamily="34" charset="0"/>
                <a:cs typeface="Arial" panose="020B0604020202020204" pitchFamily="34" charset="0"/>
              </a:rPr>
              <a:t> langer bestaand dan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maanden</a:t>
            </a:r>
            <a:r>
              <a:rPr lang="nl-NL" sz="4000" b="1" dirty="0">
                <a:solidFill>
                  <a:srgbClr val="005243"/>
                </a:solidFill>
                <a:latin typeface="Arial" panose="020B0604020202020204" pitchFamily="34" charset="0"/>
                <a:cs typeface="Arial" panose="020B0604020202020204" pitchFamily="34" charset="0"/>
              </a:rPr>
              <a:t>, </a:t>
            </a:r>
            <a:r>
              <a:rPr lang="nl-NL" sz="4000" dirty="0">
                <a:solidFill>
                  <a:srgbClr val="005243"/>
                </a:solidFill>
                <a:latin typeface="Arial" panose="020B0604020202020204" pitchFamily="34" charset="0"/>
                <a:cs typeface="Arial" panose="020B0604020202020204" pitchFamily="34" charset="0"/>
              </a:rPr>
              <a:t>of pijn die blijft bestaan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 het herstel </a:t>
            </a:r>
            <a:r>
              <a:rPr lang="nl-NL" sz="4000" dirty="0">
                <a:solidFill>
                  <a:srgbClr val="005243"/>
                </a:solidFill>
                <a:latin typeface="Arial" panose="020B0604020202020204" pitchFamily="34" charset="0"/>
                <a:cs typeface="Arial" panose="020B0604020202020204" pitchFamily="34" charset="0"/>
              </a:rPr>
              <a:t>van de oorspronkelijke weefselschade”</a:t>
            </a:r>
          </a:p>
          <a:p>
            <a:pPr>
              <a:lnSpc>
                <a:spcPct val="150000"/>
              </a:lnSpc>
            </a:pPr>
            <a:r>
              <a:rPr lang="nl-NL" sz="2963" dirty="0">
                <a:solidFill>
                  <a:srgbClr val="005243"/>
                </a:solidFill>
                <a:latin typeface="Arial" panose="020B0604020202020204" pitchFamily="34" charset="0"/>
                <a:cs typeface="Arial" panose="020B0604020202020204" pitchFamily="34" charset="0"/>
              </a:rPr>
              <a:t>     	</a:t>
            </a:r>
            <a:r>
              <a:rPr lang="nl-NL" sz="3200" dirty="0">
                <a:solidFill>
                  <a:srgbClr val="005243"/>
                </a:solidFill>
                <a:latin typeface="Arial" panose="020B0604020202020204" pitchFamily="34" charset="0"/>
                <a:cs typeface="Arial" panose="020B0604020202020204" pitchFamily="34" charset="0"/>
              </a:rPr>
              <a:t>	                                                           </a:t>
            </a:r>
          </a:p>
          <a:p>
            <a:pPr>
              <a:lnSpc>
                <a:spcPct val="150000"/>
              </a:lnSpc>
            </a:pPr>
            <a:r>
              <a:rPr lang="nl-NL" sz="3200" dirty="0">
                <a:solidFill>
                  <a:srgbClr val="005243"/>
                </a:solidFill>
                <a:latin typeface="Arial" panose="020B0604020202020204" pitchFamily="34" charset="0"/>
                <a:cs typeface="Arial" panose="020B0604020202020204" pitchFamily="34" charset="0"/>
              </a:rPr>
              <a:t>																	International Association </a:t>
            </a:r>
            <a:r>
              <a:rPr lang="nl-NL" sz="3200" dirty="0" err="1">
                <a:solidFill>
                  <a:srgbClr val="005243"/>
                </a:solidFill>
                <a:latin typeface="Arial" panose="020B0604020202020204" pitchFamily="34" charset="0"/>
                <a:cs typeface="Arial" panose="020B0604020202020204" pitchFamily="34" charset="0"/>
              </a:rPr>
              <a:t>for</a:t>
            </a:r>
            <a:r>
              <a:rPr lang="nl-NL" sz="3200" dirty="0">
                <a:solidFill>
                  <a:srgbClr val="005243"/>
                </a:solidFill>
                <a:latin typeface="Arial" panose="020B0604020202020204" pitchFamily="34" charset="0"/>
                <a:cs typeface="Arial" panose="020B0604020202020204" pitchFamily="34" charset="0"/>
              </a:rPr>
              <a:t> 																	</a:t>
            </a:r>
            <a:r>
              <a:rPr lang="nl-NL" sz="3200" dirty="0" err="1">
                <a:solidFill>
                  <a:srgbClr val="005243"/>
                </a:solidFill>
                <a:latin typeface="Arial" panose="020B0604020202020204" pitchFamily="34" charset="0"/>
                <a:cs typeface="Arial" panose="020B0604020202020204" pitchFamily="34" charset="0"/>
              </a:rPr>
              <a:t>the</a:t>
            </a:r>
            <a:r>
              <a:rPr lang="nl-NL" sz="3200" dirty="0">
                <a:solidFill>
                  <a:srgbClr val="005243"/>
                </a:solidFill>
                <a:latin typeface="Arial" panose="020B0604020202020204" pitchFamily="34" charset="0"/>
                <a:cs typeface="Arial" panose="020B0604020202020204" pitchFamily="34" charset="0"/>
              </a:rPr>
              <a:t> </a:t>
            </a:r>
            <a:r>
              <a:rPr lang="nl-NL" sz="3200" dirty="0" err="1">
                <a:solidFill>
                  <a:srgbClr val="005243"/>
                </a:solidFill>
                <a:latin typeface="Arial" panose="020B0604020202020204" pitchFamily="34" charset="0"/>
                <a:cs typeface="Arial" panose="020B0604020202020204" pitchFamily="34" charset="0"/>
              </a:rPr>
              <a:t>Study</a:t>
            </a:r>
            <a:r>
              <a:rPr lang="nl-NL" sz="3200" dirty="0">
                <a:solidFill>
                  <a:srgbClr val="005243"/>
                </a:solidFill>
                <a:latin typeface="Arial" panose="020B0604020202020204" pitchFamily="34" charset="0"/>
                <a:cs typeface="Arial" panose="020B0604020202020204" pitchFamily="34" charset="0"/>
              </a:rPr>
              <a:t> of Pain (IASP) </a:t>
            </a:r>
          </a:p>
          <a:p>
            <a:pPr>
              <a:lnSpc>
                <a:spcPct val="150000"/>
              </a:lnSpc>
            </a:pPr>
            <a:endParaRPr lang="nl-NL" sz="3555" dirty="0">
              <a:solidFill>
                <a:srgbClr val="005243"/>
              </a:solidFill>
              <a:latin typeface="Arial" panose="020B0604020202020204" pitchFamily="34" charset="0"/>
              <a:cs typeface="Arial" panose="020B0604020202020204" pitchFamily="34" charset="0"/>
            </a:endParaRPr>
          </a:p>
          <a:p>
            <a:pPr>
              <a:lnSpc>
                <a:spcPct val="150000"/>
              </a:lnSpc>
            </a:pPr>
            <a:endParaRPr lang="nl-NL" sz="3555" dirty="0">
              <a:solidFill>
                <a:srgbClr val="005243"/>
              </a:solidFill>
              <a:latin typeface="Arial" panose="020B0604020202020204" pitchFamily="34" charset="0"/>
              <a:cs typeface="Arial" panose="020B0604020202020204" pitchFamily="34" charset="0"/>
            </a:endParaRPr>
          </a:p>
          <a:p>
            <a:endParaRPr lang="nl-NL" sz="3555" dirty="0">
              <a:solidFill>
                <a:srgbClr val="005243"/>
              </a:solidFill>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117E8103-5A56-4757-B2C7-7EB94BB3217A}"/>
              </a:ext>
            </a:extLst>
          </p:cNvPr>
          <p:cNvSpPr txBox="1"/>
          <p:nvPr/>
        </p:nvSpPr>
        <p:spPr>
          <a:xfrm>
            <a:off x="11376261" y="9385927"/>
            <a:ext cx="5119769" cy="320216"/>
          </a:xfrm>
          <a:prstGeom prst="rect">
            <a:avLst/>
          </a:prstGeom>
          <a:noFill/>
        </p:spPr>
        <p:txBody>
          <a:bodyPr wrap="square" rtlCol="0">
            <a:spAutoFit/>
          </a:bodyPr>
          <a:lstStyle/>
          <a:p>
            <a:r>
              <a:rPr lang="nl-NL" sz="1481" dirty="0">
                <a:solidFill>
                  <a:srgbClr val="005243"/>
                </a:solidFill>
                <a:latin typeface="Arial" panose="020B0604020202020204" pitchFamily="34" charset="0"/>
                <a:cs typeface="Arial" panose="020B0604020202020204" pitchFamily="34" charset="0"/>
              </a:rPr>
              <a:t>Afbeelding verkregen via google</a:t>
            </a:r>
            <a:endParaRPr lang="nl-NL" sz="1481" dirty="0"/>
          </a:p>
        </p:txBody>
      </p:sp>
      <p:sp>
        <p:nvSpPr>
          <p:cNvPr id="2" name="Tijdelijke aanduiding voor voettekst 1">
            <a:extLst>
              <a:ext uri="{FF2B5EF4-FFF2-40B4-BE49-F238E27FC236}">
                <a16:creationId xmlns:a16="http://schemas.microsoft.com/office/drawing/2014/main" id="{69FE3B28-0698-41F6-AF0A-9D3B1F329BB1}"/>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40798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37418-A636-4525-B17D-A4CF56FECB5D}"/>
              </a:ext>
            </a:extLst>
          </p:cNvPr>
          <p:cNvSpPr>
            <a:spLocks noGrp="1"/>
          </p:cNvSpPr>
          <p:nvPr>
            <p:ph type="title"/>
          </p:nvPr>
        </p:nvSpPr>
        <p:spPr>
          <a:xfrm>
            <a:off x="6099740" y="1149859"/>
            <a:ext cx="12150000" cy="936000"/>
          </a:xfrm>
        </p:spPr>
        <p:txBody>
          <a:bodyPr/>
          <a:lstStyle/>
          <a:p>
            <a:r>
              <a:rPr lang="nl-NL" sz="4800" b="1" dirty="0">
                <a:solidFill>
                  <a:srgbClr val="005243"/>
                </a:solidFill>
                <a:effectLst/>
                <a:latin typeface="Arial" panose="020B0604020202020204" pitchFamily="34" charset="0"/>
                <a:cs typeface="Arial" panose="020B0604020202020204" pitchFamily="34" charset="0"/>
              </a:rPr>
              <a:t>sensitisatie</a:t>
            </a:r>
            <a:endParaRPr lang="nl-NL" sz="4800" dirty="0"/>
          </a:p>
        </p:txBody>
      </p:sp>
      <p:pic>
        <p:nvPicPr>
          <p:cNvPr id="4" name="Tijdelijke aanduiding voor inhoud 3">
            <a:extLst>
              <a:ext uri="{FF2B5EF4-FFF2-40B4-BE49-F238E27FC236}">
                <a16:creationId xmlns:a16="http://schemas.microsoft.com/office/drawing/2014/main" id="{CD758D6C-1625-4A12-88E5-76FEF5DDC7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8198" y="2372028"/>
            <a:ext cx="10963005" cy="6700618"/>
          </a:xfrm>
          <a:prstGeom prst="rect">
            <a:avLst/>
          </a:prstGeom>
        </p:spPr>
      </p:pic>
      <p:sp>
        <p:nvSpPr>
          <p:cNvPr id="3" name="Tijdelijke aanduiding voor voettekst 2">
            <a:extLst>
              <a:ext uri="{FF2B5EF4-FFF2-40B4-BE49-F238E27FC236}">
                <a16:creationId xmlns:a16="http://schemas.microsoft.com/office/drawing/2014/main" id="{07FC7818-F3DE-4FC2-ABE9-197961CB6575}"/>
              </a:ext>
            </a:extLst>
          </p:cNvPr>
          <p:cNvSpPr>
            <a:spLocks noGrp="1"/>
          </p:cNvSpPr>
          <p:nvPr>
            <p:ph type="ftr" sz="quarter" idx="11"/>
          </p:nvPr>
        </p:nvSpPr>
        <p:spPr/>
        <p:txBody>
          <a:bodyPr/>
          <a:lstStyle/>
          <a:p>
            <a:r>
              <a:rPr lang="nl-NL"/>
              <a:t>oncologische pijn 31 maart 2020</a:t>
            </a:r>
          </a:p>
        </p:txBody>
      </p:sp>
      <p:sp>
        <p:nvSpPr>
          <p:cNvPr id="5" name="Rechthoek 4">
            <a:extLst>
              <a:ext uri="{FF2B5EF4-FFF2-40B4-BE49-F238E27FC236}">
                <a16:creationId xmlns:a16="http://schemas.microsoft.com/office/drawing/2014/main" id="{D65F6B37-4147-404F-963E-BF1C8D1FCBDE}"/>
              </a:ext>
            </a:extLst>
          </p:cNvPr>
          <p:cNvSpPr/>
          <p:nvPr/>
        </p:nvSpPr>
        <p:spPr>
          <a:xfrm>
            <a:off x="13831692" y="9259903"/>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370723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fear and avoidance model of chronic pain">
            <a:extLst>
              <a:ext uri="{FF2B5EF4-FFF2-40B4-BE49-F238E27FC236}">
                <a16:creationId xmlns:a16="http://schemas.microsoft.com/office/drawing/2014/main" id="{A3EDF831-43DD-4C96-89C2-65AC88D5D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414" y="879587"/>
            <a:ext cx="12173895" cy="8464438"/>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a:extLst>
              <a:ext uri="{FF2B5EF4-FFF2-40B4-BE49-F238E27FC236}">
                <a16:creationId xmlns:a16="http://schemas.microsoft.com/office/drawing/2014/main" id="{C21A0D3A-8874-49C2-A723-6C44D5921753}"/>
              </a:ext>
            </a:extLst>
          </p:cNvPr>
          <p:cNvSpPr>
            <a:spLocks noGrp="1"/>
          </p:cNvSpPr>
          <p:nvPr>
            <p:ph type="ftr" sz="quarter" idx="11"/>
          </p:nvPr>
        </p:nvSpPr>
        <p:spPr/>
        <p:txBody>
          <a:bodyPr/>
          <a:lstStyle/>
          <a:p>
            <a:r>
              <a:rPr lang="nl-NL"/>
              <a:t>oncologische pijn 31 maart 2020</a:t>
            </a:r>
          </a:p>
        </p:txBody>
      </p:sp>
      <p:sp>
        <p:nvSpPr>
          <p:cNvPr id="3" name="Rechthoek 2">
            <a:extLst>
              <a:ext uri="{FF2B5EF4-FFF2-40B4-BE49-F238E27FC236}">
                <a16:creationId xmlns:a16="http://schemas.microsoft.com/office/drawing/2014/main" id="{8055A1D5-DE39-4800-8D4B-522D099C5845}"/>
              </a:ext>
            </a:extLst>
          </p:cNvPr>
          <p:cNvSpPr/>
          <p:nvPr/>
        </p:nvSpPr>
        <p:spPr>
          <a:xfrm>
            <a:off x="13298590" y="9094160"/>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187032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953863"/>
            <a:ext cx="13544550" cy="1900607"/>
          </a:xfrm>
        </p:spPr>
        <p:txBody>
          <a:bodyPr/>
          <a:lstStyle/>
          <a:p>
            <a:r>
              <a:rPr lang="nl-NL" sz="4800" b="1" dirty="0">
                <a:solidFill>
                  <a:srgbClr val="005243"/>
                </a:solidFill>
                <a:effectLst/>
                <a:latin typeface="Arial" panose="020B0604020202020204" pitchFamily="34" charset="0"/>
                <a:cs typeface="Arial" panose="020B0604020202020204" pitchFamily="34" charset="0"/>
              </a:rPr>
              <a:t>Pijn meten</a:t>
            </a:r>
          </a:p>
        </p:txBody>
      </p:sp>
      <p:sp>
        <p:nvSpPr>
          <p:cNvPr id="3" name="Tijdelijke aanduiding voor inhoud 2"/>
          <p:cNvSpPr>
            <a:spLocks noGrp="1"/>
          </p:cNvSpPr>
          <p:nvPr>
            <p:ph idx="1"/>
          </p:nvPr>
        </p:nvSpPr>
        <p:spPr>
          <a:xfrm>
            <a:off x="3057300" y="2932875"/>
            <a:ext cx="12190095" cy="6704083"/>
          </a:xfrm>
        </p:spPr>
        <p:txBody>
          <a:bodyPr>
            <a:noAutofit/>
          </a:bodyPr>
          <a:lstStyle/>
          <a:p>
            <a:pPr>
              <a:lnSpc>
                <a:spcPct val="150000"/>
              </a:lnSpc>
            </a:pPr>
            <a:r>
              <a:rPr lang="nl-NL" sz="3600" dirty="0">
                <a:solidFill>
                  <a:srgbClr val="005243"/>
                </a:solidFill>
                <a:latin typeface="Arial" panose="020B0604020202020204" pitchFamily="34" charset="0"/>
                <a:cs typeface="Arial" panose="020B0604020202020204" pitchFamily="34" charset="0"/>
              </a:rPr>
              <a:t>Waarom: het in kaart brengen van de ernst van de pijn en het resultaat van de behandeling</a:t>
            </a:r>
          </a:p>
          <a:p>
            <a:pPr>
              <a:lnSpc>
                <a:spcPct val="150000"/>
              </a:lnSpc>
            </a:pPr>
            <a:endParaRPr lang="nl-NL" sz="3600" dirty="0">
              <a:solidFill>
                <a:srgbClr val="005243"/>
              </a:solidFill>
              <a:latin typeface="Arial" panose="020B0604020202020204" pitchFamily="34" charset="0"/>
              <a:cs typeface="Arial" panose="020B0604020202020204" pitchFamily="34" charset="0"/>
            </a:endParaRPr>
          </a:p>
          <a:p>
            <a:pPr>
              <a:lnSpc>
                <a:spcPct val="150000"/>
              </a:lnSpc>
            </a:pPr>
            <a:r>
              <a:rPr lang="nl-NL" sz="3600" dirty="0">
                <a:solidFill>
                  <a:srgbClr val="005243"/>
                </a:solidFill>
                <a:latin typeface="Arial" panose="020B0604020202020204" pitchFamily="34" charset="0"/>
                <a:cs typeface="Arial" panose="020B0604020202020204" pitchFamily="34" charset="0"/>
              </a:rPr>
              <a:t>Niet wachten op een pijnklacht</a:t>
            </a:r>
          </a:p>
          <a:p>
            <a:pPr>
              <a:lnSpc>
                <a:spcPct val="150000"/>
              </a:lnSpc>
            </a:pPr>
            <a:r>
              <a:rPr lang="nl-NL" sz="3600" dirty="0">
                <a:solidFill>
                  <a:srgbClr val="005243"/>
                </a:solidFill>
                <a:latin typeface="Arial" panose="020B0604020202020204" pitchFamily="34" charset="0"/>
                <a:cs typeface="Arial" panose="020B0604020202020204" pitchFamily="34" charset="0"/>
              </a:rPr>
              <a:t>0 is geen pijn 10 de meest erge pijn</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3639" y="5711200"/>
            <a:ext cx="6128128" cy="2879870"/>
          </a:xfrm>
          <a:prstGeom prst="rect">
            <a:avLst/>
          </a:prstGeom>
        </p:spPr>
      </p:pic>
      <p:sp>
        <p:nvSpPr>
          <p:cNvPr id="5" name="Tijdelijke aanduiding voor voettekst 4">
            <a:extLst>
              <a:ext uri="{FF2B5EF4-FFF2-40B4-BE49-F238E27FC236}">
                <a16:creationId xmlns:a16="http://schemas.microsoft.com/office/drawing/2014/main" id="{A611558B-BC0F-45BC-BD09-EF5B0E42A705}"/>
              </a:ext>
            </a:extLst>
          </p:cNvPr>
          <p:cNvSpPr>
            <a:spLocks noGrp="1"/>
          </p:cNvSpPr>
          <p:nvPr>
            <p:ph type="ftr" sz="quarter" idx="11"/>
          </p:nvPr>
        </p:nvSpPr>
        <p:spPr/>
        <p:txBody>
          <a:bodyPr/>
          <a:lstStyle/>
          <a:p>
            <a:r>
              <a:rPr lang="nl-NL"/>
              <a:t>oncologische pijn 31 maart 2020</a:t>
            </a:r>
          </a:p>
        </p:txBody>
      </p:sp>
      <p:sp>
        <p:nvSpPr>
          <p:cNvPr id="6" name="Rechthoek 5">
            <a:extLst>
              <a:ext uri="{FF2B5EF4-FFF2-40B4-BE49-F238E27FC236}">
                <a16:creationId xmlns:a16="http://schemas.microsoft.com/office/drawing/2014/main" id="{9C83812D-714A-4AF7-9CBC-BB5CC7C1A623}"/>
              </a:ext>
            </a:extLst>
          </p:cNvPr>
          <p:cNvSpPr/>
          <p:nvPr/>
        </p:nvSpPr>
        <p:spPr>
          <a:xfrm>
            <a:off x="12602966" y="9190769"/>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69766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9D840-F985-4A1F-A853-1349445FF098}"/>
              </a:ext>
            </a:extLst>
          </p:cNvPr>
          <p:cNvSpPr>
            <a:spLocks noGrp="1"/>
          </p:cNvSpPr>
          <p:nvPr>
            <p:ph type="title"/>
          </p:nvPr>
        </p:nvSpPr>
        <p:spPr/>
        <p:txBody>
          <a:bodyPr/>
          <a:lstStyle/>
          <a:p>
            <a:r>
              <a:rPr lang="nl-NL" b="1" dirty="0">
                <a:solidFill>
                  <a:srgbClr val="005243"/>
                </a:solidFill>
                <a:effectLst/>
                <a:latin typeface="Arial" panose="020B0604020202020204" pitchFamily="34" charset="0"/>
                <a:cs typeface="Arial" panose="020B0604020202020204" pitchFamily="34" charset="0"/>
              </a:rPr>
              <a:t> </a:t>
            </a:r>
            <a:r>
              <a:rPr lang="nl-NL" sz="4800" b="1" dirty="0">
                <a:solidFill>
                  <a:srgbClr val="005243"/>
                </a:solidFill>
                <a:effectLst/>
                <a:latin typeface="Arial" panose="020B0604020202020204" pitchFamily="34" charset="0"/>
                <a:cs typeface="Arial" panose="020B0604020202020204" pitchFamily="34" charset="0"/>
              </a:rPr>
              <a:t>open deur</a:t>
            </a:r>
            <a:endParaRPr lang="nl-NL" sz="4800" dirty="0"/>
          </a:p>
        </p:txBody>
      </p:sp>
      <p:sp>
        <p:nvSpPr>
          <p:cNvPr id="3" name="Tijdelijke aanduiding voor inhoud 2">
            <a:extLst>
              <a:ext uri="{FF2B5EF4-FFF2-40B4-BE49-F238E27FC236}">
                <a16:creationId xmlns:a16="http://schemas.microsoft.com/office/drawing/2014/main" id="{90AD2669-07D9-4C7B-965A-D8FBDC1C9D30}"/>
              </a:ext>
            </a:extLst>
          </p:cNvPr>
          <p:cNvSpPr>
            <a:spLocks noGrp="1"/>
          </p:cNvSpPr>
          <p:nvPr>
            <p:ph idx="1"/>
          </p:nvPr>
        </p:nvSpPr>
        <p:spPr/>
        <p:txBody>
          <a:bodyPr/>
          <a:lstStyle/>
          <a:p>
            <a:endParaRPr lang="nl-NL" dirty="0"/>
          </a:p>
        </p:txBody>
      </p:sp>
      <p:sp>
        <p:nvSpPr>
          <p:cNvPr id="4" name="Tekstvak 3">
            <a:extLst>
              <a:ext uri="{FF2B5EF4-FFF2-40B4-BE49-F238E27FC236}">
                <a16:creationId xmlns:a16="http://schemas.microsoft.com/office/drawing/2014/main" id="{6E60E8B3-C077-4723-82C2-B167FAAD8317}"/>
              </a:ext>
            </a:extLst>
          </p:cNvPr>
          <p:cNvSpPr txBox="1"/>
          <p:nvPr/>
        </p:nvSpPr>
        <p:spPr>
          <a:xfrm>
            <a:off x="4851985" y="4286271"/>
            <a:ext cx="7253006" cy="2862322"/>
          </a:xfrm>
          <a:prstGeom prst="rect">
            <a:avLst/>
          </a:prstGeom>
          <a:noFill/>
        </p:spPr>
        <p:txBody>
          <a:bodyPr wrap="square" rtlCol="0">
            <a:spAutoFit/>
          </a:bodyPr>
          <a:lstStyle/>
          <a:p>
            <a:r>
              <a:rPr lang="nl-NL" sz="3600" dirty="0">
                <a:solidFill>
                  <a:srgbClr val="005243"/>
                </a:solidFill>
                <a:latin typeface="Arial" panose="020B0604020202020204" pitchFamily="34" charset="0"/>
                <a:cs typeface="Arial" panose="020B0604020202020204" pitchFamily="34" charset="0"/>
              </a:rPr>
              <a:t>informeer altijd bij de patiënt of</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de aangegeven pijnintensiteit</a:t>
            </a:r>
          </a:p>
          <a:p>
            <a:r>
              <a:rPr lang="nl-NL" sz="3600" dirty="0">
                <a:solidFill>
                  <a:srgbClr val="005243"/>
                </a:solidFill>
                <a:latin typeface="Arial" panose="020B0604020202020204" pitchFamily="34" charset="0"/>
                <a:cs typeface="Arial" panose="020B0604020202020204" pitchFamily="34" charset="0"/>
              </a:rPr>
              <a:t> </a:t>
            </a:r>
          </a:p>
          <a:p>
            <a:r>
              <a:rPr lang="nl-NL" sz="36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acceptabel</a:t>
            </a:r>
            <a:r>
              <a:rPr lang="nl-NL" sz="3600" dirty="0">
                <a:solidFill>
                  <a:srgbClr val="005243"/>
                </a:solidFill>
                <a:latin typeface="Arial" panose="020B0604020202020204" pitchFamily="34" charset="0"/>
                <a:cs typeface="Arial" panose="020B0604020202020204" pitchFamily="34" charset="0"/>
              </a:rPr>
              <a:t> is</a:t>
            </a:r>
            <a:endParaRPr lang="nl-NL" sz="3600" dirty="0"/>
          </a:p>
        </p:txBody>
      </p:sp>
      <p:sp>
        <p:nvSpPr>
          <p:cNvPr id="5" name="Tijdelijke aanduiding voor voettekst 4">
            <a:extLst>
              <a:ext uri="{FF2B5EF4-FFF2-40B4-BE49-F238E27FC236}">
                <a16:creationId xmlns:a16="http://schemas.microsoft.com/office/drawing/2014/main" id="{C76EF01D-CE9F-43E0-B53F-3D3BB1A271A5}"/>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271778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3551" y="1993199"/>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Meetinstrumenten</a:t>
            </a:r>
          </a:p>
        </p:txBody>
      </p:sp>
      <p:sp>
        <p:nvSpPr>
          <p:cNvPr id="3" name="Tijdelijke aanduiding voor inhoud 2"/>
          <p:cNvSpPr>
            <a:spLocks noGrp="1"/>
          </p:cNvSpPr>
          <p:nvPr>
            <p:ph idx="1"/>
          </p:nvPr>
        </p:nvSpPr>
        <p:spPr>
          <a:xfrm>
            <a:off x="3057300" y="2932875"/>
            <a:ext cx="12190095" cy="6506373"/>
          </a:xfrm>
        </p:spPr>
        <p:txBody>
          <a:bodyPr>
            <a:noAutofit/>
          </a:bodyPr>
          <a:lstStyle/>
          <a:p>
            <a:pPr>
              <a:lnSpc>
                <a:spcPct val="150000"/>
              </a:lnSpc>
            </a:pPr>
            <a:r>
              <a:rPr lang="nl-NL" sz="3600" dirty="0">
                <a:solidFill>
                  <a:srgbClr val="005243"/>
                </a:solidFill>
                <a:latin typeface="Arial" panose="020B0604020202020204" pitchFamily="34" charset="0"/>
                <a:cs typeface="Arial" panose="020B0604020202020204" pitchFamily="34" charset="0"/>
              </a:rPr>
              <a:t>NRS</a:t>
            </a:r>
          </a:p>
          <a:p>
            <a:pPr>
              <a:lnSpc>
                <a:spcPct val="150000"/>
              </a:lnSpc>
            </a:pPr>
            <a:r>
              <a:rPr lang="nl-NL" sz="3600" dirty="0">
                <a:solidFill>
                  <a:srgbClr val="005243"/>
                </a:solidFill>
                <a:latin typeface="Arial" panose="020B0604020202020204" pitchFamily="34" charset="0"/>
                <a:cs typeface="Arial" panose="020B0604020202020204" pitchFamily="34" charset="0"/>
              </a:rPr>
              <a:t>VAS</a:t>
            </a:r>
          </a:p>
          <a:p>
            <a:pPr>
              <a:lnSpc>
                <a:spcPct val="150000"/>
              </a:lnSpc>
            </a:pPr>
            <a:r>
              <a:rPr lang="nl-NL" sz="3600" dirty="0">
                <a:solidFill>
                  <a:srgbClr val="005243"/>
                </a:solidFill>
                <a:latin typeface="Arial" panose="020B0604020202020204" pitchFamily="34" charset="0"/>
                <a:cs typeface="Arial" panose="020B0604020202020204" pitchFamily="34" charset="0"/>
              </a:rPr>
              <a:t>Doloplus, gedragsmatig pijn beoordeling</a:t>
            </a:r>
          </a:p>
          <a:p>
            <a:pPr>
              <a:lnSpc>
                <a:spcPct val="150000"/>
              </a:lnSpc>
            </a:pPr>
            <a:r>
              <a:rPr lang="nl-NL" sz="3600" dirty="0">
                <a:solidFill>
                  <a:srgbClr val="005243"/>
                </a:solidFill>
                <a:latin typeface="Arial" panose="020B0604020202020204" pitchFamily="34" charset="0"/>
                <a:cs typeface="Arial" panose="020B0604020202020204" pitchFamily="34" charset="0"/>
              </a:rPr>
              <a:t>PACSLAC, verbale beperkingen pijn beoordeling</a:t>
            </a:r>
          </a:p>
          <a:p>
            <a:pPr>
              <a:lnSpc>
                <a:spcPct val="150000"/>
              </a:lnSpc>
            </a:pPr>
            <a:endParaRPr lang="nl-NL" sz="3600" dirty="0">
              <a:solidFill>
                <a:srgbClr val="005243"/>
              </a:solidFill>
              <a:latin typeface="Arial" panose="020B0604020202020204" pitchFamily="34" charset="0"/>
              <a:cs typeface="Arial" panose="020B0604020202020204" pitchFamily="34" charset="0"/>
            </a:endParaRPr>
          </a:p>
          <a:p>
            <a:pPr>
              <a:lnSpc>
                <a:spcPct val="150000"/>
              </a:lnSpc>
            </a:pPr>
            <a:r>
              <a:rPr lang="nl-NL" sz="3600" dirty="0">
                <a:solidFill>
                  <a:srgbClr val="005243"/>
                </a:solidFill>
                <a:latin typeface="Arial" panose="020B0604020202020204" pitchFamily="34" charset="0"/>
                <a:cs typeface="Arial" panose="020B0604020202020204" pitchFamily="34" charset="0"/>
              </a:rPr>
              <a:t>Streven naar klinisch relevante afname met </a:t>
            </a:r>
          </a:p>
          <a:p>
            <a:pPr>
              <a:lnSpc>
                <a:spcPct val="150000"/>
              </a:lnSpc>
            </a:pPr>
            <a:r>
              <a:rPr lang="nl-NL" sz="3600" dirty="0">
                <a:solidFill>
                  <a:srgbClr val="005243"/>
                </a:solidFill>
                <a:latin typeface="Arial" panose="020B0604020202020204" pitchFamily="34" charset="0"/>
                <a:cs typeface="Arial" panose="020B0604020202020204" pitchFamily="34" charset="0"/>
              </a:rPr>
              <a:t>2 punten of 30%, bij voorkeur een intensiteit &lt; 5</a:t>
            </a:r>
          </a:p>
        </p:txBody>
      </p:sp>
      <p:sp>
        <p:nvSpPr>
          <p:cNvPr id="4" name="Tijdelijke aanduiding voor voettekst 3">
            <a:extLst>
              <a:ext uri="{FF2B5EF4-FFF2-40B4-BE49-F238E27FC236}">
                <a16:creationId xmlns:a16="http://schemas.microsoft.com/office/drawing/2014/main" id="{682873E4-64E9-4B36-967D-3071A45504DA}"/>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64078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6506" y="1081334"/>
            <a:ext cx="9865468" cy="879225"/>
          </a:xfrm>
        </p:spPr>
        <p:txBody>
          <a:bodyPr/>
          <a:lstStyle/>
          <a:p>
            <a:r>
              <a:rPr lang="nl-NL" sz="4800" b="1" dirty="0">
                <a:solidFill>
                  <a:srgbClr val="005243"/>
                </a:solidFill>
                <a:effectLst/>
                <a:latin typeface="Arial" panose="020B0604020202020204" pitchFamily="34" charset="0"/>
                <a:cs typeface="Arial" panose="020B0604020202020204" pitchFamily="34" charset="0"/>
              </a:rPr>
              <a:t>Wat is pijn</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506" y="2519322"/>
            <a:ext cx="6212271" cy="6186387"/>
          </a:xfrm>
          <a:prstGeom prst="rect">
            <a:avLst/>
          </a:prstGeom>
        </p:spPr>
      </p:pic>
      <p:sp>
        <p:nvSpPr>
          <p:cNvPr id="6" name="Tijdelijke aanduiding voor voettekst 5">
            <a:extLst>
              <a:ext uri="{FF2B5EF4-FFF2-40B4-BE49-F238E27FC236}">
                <a16:creationId xmlns:a16="http://schemas.microsoft.com/office/drawing/2014/main" id="{7814AC11-BFCD-46CE-B7FC-3AD0453D9799}"/>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101345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00812" y="912584"/>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Pijn anamnese</a:t>
            </a:r>
          </a:p>
        </p:txBody>
      </p:sp>
      <p:pic>
        <p:nvPicPr>
          <p:cNvPr id="10" name="Tijdelijke aanduiding voor inhoud 9" descr="Schermopna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96608" y="2092675"/>
            <a:ext cx="4686592" cy="7238879"/>
          </a:xfrm>
        </p:spPr>
      </p:pic>
      <p:pic>
        <p:nvPicPr>
          <p:cNvPr id="11" name="Afbeelding 10" descr="Schermopname"/>
          <p:cNvPicPr>
            <a:picLocks noChangeAspect="1"/>
          </p:cNvPicPr>
          <p:nvPr/>
        </p:nvPicPr>
        <p:blipFill>
          <a:blip r:embed="rId4"/>
          <a:stretch>
            <a:fillRect/>
          </a:stretch>
        </p:blipFill>
        <p:spPr>
          <a:xfrm>
            <a:off x="9022645" y="5036874"/>
            <a:ext cx="14110" cy="84665"/>
          </a:xfrm>
          <a:prstGeom prst="rect">
            <a:avLst/>
          </a:prstGeom>
        </p:spPr>
      </p:pic>
      <p:pic>
        <p:nvPicPr>
          <p:cNvPr id="12" name="Afbeelding 11" descr="Schermopnam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9686" y="2092675"/>
            <a:ext cx="4656589" cy="7238879"/>
          </a:xfrm>
          <a:prstGeom prst="rect">
            <a:avLst/>
          </a:prstGeom>
        </p:spPr>
      </p:pic>
      <p:sp>
        <p:nvSpPr>
          <p:cNvPr id="3" name="Tijdelijke aanduiding voor voettekst 2">
            <a:extLst>
              <a:ext uri="{FF2B5EF4-FFF2-40B4-BE49-F238E27FC236}">
                <a16:creationId xmlns:a16="http://schemas.microsoft.com/office/drawing/2014/main" id="{51BF48D4-47CF-4D92-81B8-759744D82F59}"/>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75675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4747" y="1760080"/>
            <a:ext cx="12150000" cy="936000"/>
          </a:xfrm>
        </p:spPr>
        <p:txBody>
          <a:bodyPr/>
          <a:lstStyle/>
          <a:p>
            <a:r>
              <a:rPr lang="nl-NL" sz="4800" b="1" dirty="0">
                <a:solidFill>
                  <a:srgbClr val="005243"/>
                </a:solidFill>
                <a:latin typeface="Arial" pitchFamily="34" charset="0"/>
                <a:cs typeface="Arial" pitchFamily="34" charset="0"/>
              </a:rPr>
              <a:t>Pijn bij kanker</a:t>
            </a:r>
          </a:p>
        </p:txBody>
      </p:sp>
      <p:sp>
        <p:nvSpPr>
          <p:cNvPr id="3" name="Tijdelijke aanduiding voor inhoud 2"/>
          <p:cNvSpPr>
            <a:spLocks noGrp="1"/>
          </p:cNvSpPr>
          <p:nvPr>
            <p:ph idx="1"/>
          </p:nvPr>
        </p:nvSpPr>
        <p:spPr>
          <a:xfrm>
            <a:off x="2934653" y="2370297"/>
            <a:ext cx="12190095" cy="6704083"/>
          </a:xfrm>
        </p:spPr>
        <p:txBody>
          <a:bodyPr>
            <a:normAutofit/>
          </a:bodyPr>
          <a:lstStyle/>
          <a:p>
            <a:endParaRPr lang="nl-NL" dirty="0"/>
          </a:p>
          <a:p>
            <a:r>
              <a:rPr lang="nl-NL" sz="3600" dirty="0">
                <a:solidFill>
                  <a:srgbClr val="005243"/>
                </a:solidFill>
                <a:latin typeface="Arial" pitchFamily="34" charset="0"/>
                <a:cs typeface="Arial" pitchFamily="34" charset="0"/>
              </a:rPr>
              <a:t>Voor velen het meest gevreesde symptoom</a:t>
            </a:r>
          </a:p>
          <a:p>
            <a:pPr>
              <a:buFont typeface="Wingdings" panose="05000000000000000000" pitchFamily="2" charset="2"/>
              <a:buChar char="v"/>
            </a:pPr>
            <a:endParaRPr lang="nl-NL" sz="3600" dirty="0">
              <a:solidFill>
                <a:srgbClr val="005243"/>
              </a:solidFill>
              <a:latin typeface="Arial" pitchFamily="34" charset="0"/>
              <a:cs typeface="Arial" pitchFamily="34" charset="0"/>
            </a:endParaRPr>
          </a:p>
          <a:p>
            <a:r>
              <a:rPr lang="nl-NL" sz="3600" dirty="0">
                <a:solidFill>
                  <a:srgbClr val="005243"/>
                </a:solidFill>
                <a:latin typeface="Arial" pitchFamily="34" charset="0"/>
                <a:cs typeface="Arial" pitchFamily="34" charset="0"/>
              </a:rPr>
              <a:t>55% van de patienten  met kanker heeft pijn</a:t>
            </a:r>
          </a:p>
          <a:p>
            <a:endParaRPr lang="nl-NL" sz="3600" dirty="0">
              <a:solidFill>
                <a:srgbClr val="005243"/>
              </a:solidFill>
              <a:latin typeface="Arial" pitchFamily="34" charset="0"/>
              <a:cs typeface="Arial" pitchFamily="34" charset="0"/>
            </a:endParaRPr>
          </a:p>
          <a:p>
            <a:r>
              <a:rPr lang="nl-NL" sz="3600" dirty="0">
                <a:solidFill>
                  <a:srgbClr val="005243"/>
                </a:solidFill>
                <a:latin typeface="Arial" pitchFamily="34" charset="0"/>
                <a:cs typeface="Arial" pitchFamily="34" charset="0"/>
              </a:rPr>
              <a:t>42% van de patienten heeft onvoldoende effect van huidige behandeling</a:t>
            </a:r>
          </a:p>
          <a:p>
            <a:endParaRPr lang="nl-NL" dirty="0">
              <a:solidFill>
                <a:srgbClr val="005243"/>
              </a:solidFill>
              <a:latin typeface="Arial" pitchFamily="34" charset="0"/>
              <a:cs typeface="Arial" pitchFamily="34" charset="0"/>
            </a:endParaRPr>
          </a:p>
          <a:p>
            <a:endParaRPr lang="nl-NL" dirty="0">
              <a:solidFill>
                <a:srgbClr val="005243"/>
              </a:solidFill>
              <a:latin typeface="Arial" pitchFamily="34" charset="0"/>
              <a:cs typeface="Arial" pitchFamily="34" charset="0"/>
            </a:endParaRPr>
          </a:p>
          <a:p>
            <a:endParaRPr lang="nl-NL" dirty="0">
              <a:solidFill>
                <a:srgbClr val="005243"/>
              </a:solidFill>
              <a:latin typeface="Arial" pitchFamily="34" charset="0"/>
              <a:cs typeface="Arial" pitchFamily="34" charset="0"/>
            </a:endParaRPr>
          </a:p>
          <a:p>
            <a:pPr algn="r"/>
            <a:r>
              <a:rPr lang="nl-NL" sz="3200" dirty="0">
                <a:solidFill>
                  <a:srgbClr val="005243"/>
                </a:solidFill>
                <a:latin typeface="Arial" pitchFamily="34" charset="0"/>
                <a:cs typeface="Arial" pitchFamily="34" charset="0"/>
              </a:rPr>
              <a:t>(</a:t>
            </a:r>
            <a:r>
              <a:rPr lang="nl-NL" altLang="nl-NL" sz="3200" dirty="0">
                <a:solidFill>
                  <a:srgbClr val="005243"/>
                </a:solidFill>
                <a:latin typeface="Arial" pitchFamily="34" charset="0"/>
                <a:cs typeface="Arial" pitchFamily="34" charset="0"/>
              </a:rPr>
              <a:t>prof. dr. K.C.P. Vissers, UMC St Radboud, Nijmegen 2013)</a:t>
            </a:r>
          </a:p>
          <a:p>
            <a:endParaRPr lang="nl-NL" dirty="0"/>
          </a:p>
          <a:p>
            <a:endParaRPr lang="nl-NL" dirty="0"/>
          </a:p>
        </p:txBody>
      </p:sp>
      <p:sp>
        <p:nvSpPr>
          <p:cNvPr id="4" name="Tijdelijke aanduiding voor voettekst 3">
            <a:extLst>
              <a:ext uri="{FF2B5EF4-FFF2-40B4-BE49-F238E27FC236}">
                <a16:creationId xmlns:a16="http://schemas.microsoft.com/office/drawing/2014/main" id="{C98EE850-94E2-42CE-AE57-1987F4D85428}"/>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035634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00125" y="1759553"/>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Oorzaak oncologische pijn</a:t>
            </a:r>
          </a:p>
        </p:txBody>
      </p:sp>
      <p:sp>
        <p:nvSpPr>
          <p:cNvPr id="3" name="Tijdelijke aanduiding voor inhoud 2"/>
          <p:cNvSpPr>
            <a:spLocks noGrp="1"/>
          </p:cNvSpPr>
          <p:nvPr>
            <p:ph idx="1"/>
          </p:nvPr>
        </p:nvSpPr>
        <p:spPr>
          <a:xfrm>
            <a:off x="3056636" y="2092674"/>
            <a:ext cx="12190095" cy="6933020"/>
          </a:xfrm>
        </p:spPr>
        <p:txBody>
          <a:bodyPr>
            <a:noAutofit/>
          </a:bodyPr>
          <a:lstStyle/>
          <a:p>
            <a:pPr marL="571500" indent="-571500">
              <a:lnSpc>
                <a:spcPct val="150000"/>
              </a:lnSpc>
              <a:buFont typeface="Arial" panose="020B0604020202020204" pitchFamily="34" charset="0"/>
              <a:buChar char="•"/>
            </a:pPr>
            <a:endParaRPr lang="nl-NL" sz="3600" dirty="0">
              <a:solidFill>
                <a:srgbClr val="005243"/>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Directe (door) groei tumor c.q. metastasen (70%)</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Diagnostische procedures of behandeling zoals chirurgie of chemotherapie (20%)</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Bijkomende factoren bv obstipatie, spierspasmen, decubitus, infectie of niet aan maligniteit gerelateerde </a:t>
            </a:r>
            <a:r>
              <a:rPr lang="nl-NL" sz="3600" dirty="0" err="1">
                <a:solidFill>
                  <a:srgbClr val="005243"/>
                </a:solidFill>
                <a:latin typeface="Arial" panose="020B0604020202020204" pitchFamily="34" charset="0"/>
                <a:cs typeface="Arial" panose="020B0604020202020204" pitchFamily="34" charset="0"/>
              </a:rPr>
              <a:t>co-morbiditeit</a:t>
            </a:r>
            <a:r>
              <a:rPr lang="nl-NL" sz="3600" dirty="0">
                <a:solidFill>
                  <a:srgbClr val="005243"/>
                </a:solidFill>
                <a:latin typeface="Arial" panose="020B0604020202020204" pitchFamily="34" charset="0"/>
                <a:cs typeface="Arial" panose="020B0604020202020204" pitchFamily="34" charset="0"/>
              </a:rPr>
              <a:t> (10%)</a:t>
            </a:r>
          </a:p>
          <a:p>
            <a:pPr>
              <a:lnSpc>
                <a:spcPct val="150000"/>
              </a:lnSpc>
            </a:pPr>
            <a:endParaRPr lang="nl-NL" dirty="0">
              <a:solidFill>
                <a:srgbClr val="005243"/>
              </a:solidFill>
              <a:latin typeface="Arial" panose="020B0604020202020204" pitchFamily="34" charset="0"/>
              <a:cs typeface="Arial" panose="020B0604020202020204" pitchFamily="34" charset="0"/>
            </a:endParaRPr>
          </a:p>
          <a:p>
            <a:pPr>
              <a:lnSpc>
                <a:spcPct val="150000"/>
              </a:lnSpc>
              <a:buNone/>
            </a:pPr>
            <a:r>
              <a:rPr lang="nl-NL" dirty="0">
                <a:solidFill>
                  <a:srgbClr val="005243"/>
                </a:solidFill>
                <a:latin typeface="Arial" panose="020B0604020202020204" pitchFamily="34" charset="0"/>
                <a:cs typeface="Arial" panose="020B0604020202020204" pitchFamily="34" charset="0"/>
              </a:rPr>
              <a:t>	</a:t>
            </a:r>
          </a:p>
        </p:txBody>
      </p:sp>
      <p:sp>
        <p:nvSpPr>
          <p:cNvPr id="4" name="Tijdelijke aanduiding voor voettekst 3">
            <a:extLst>
              <a:ext uri="{FF2B5EF4-FFF2-40B4-BE49-F238E27FC236}">
                <a16:creationId xmlns:a16="http://schemas.microsoft.com/office/drawing/2014/main" id="{1C3B2168-3D0E-48BA-855D-2E543733E6D6}"/>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829126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43250" y="1917706"/>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WHO pijnladder</a:t>
            </a:r>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422111" y="3265955"/>
            <a:ext cx="11215179" cy="486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a:extLst>
              <a:ext uri="{FF2B5EF4-FFF2-40B4-BE49-F238E27FC236}">
                <a16:creationId xmlns:a16="http://schemas.microsoft.com/office/drawing/2014/main" id="{631B1512-DCE4-4D92-8401-0C8CE04B876F}"/>
              </a:ext>
            </a:extLst>
          </p:cNvPr>
          <p:cNvSpPr txBox="1"/>
          <p:nvPr/>
        </p:nvSpPr>
        <p:spPr>
          <a:xfrm>
            <a:off x="7963081" y="5292530"/>
            <a:ext cx="3199856" cy="2280624"/>
          </a:xfrm>
          <a:prstGeom prst="rect">
            <a:avLst/>
          </a:prstGeom>
          <a:noFill/>
        </p:spPr>
        <p:txBody>
          <a:bodyPr wrap="square" rtlCol="0">
            <a:spAutoFit/>
          </a:bodyPr>
          <a:lstStyle/>
          <a:p>
            <a:r>
              <a:rPr lang="nl-NL" sz="14220" b="1" dirty="0">
                <a:solidFill>
                  <a:srgbClr val="FF0000"/>
                </a:solidFill>
                <a:latin typeface="Arial Black" panose="020B0A04020102020204" pitchFamily="34" charset="0"/>
              </a:rPr>
              <a:t>X</a:t>
            </a:r>
          </a:p>
        </p:txBody>
      </p:sp>
      <p:sp>
        <p:nvSpPr>
          <p:cNvPr id="4" name="Tijdelijke aanduiding voor voettekst 3">
            <a:extLst>
              <a:ext uri="{FF2B5EF4-FFF2-40B4-BE49-F238E27FC236}">
                <a16:creationId xmlns:a16="http://schemas.microsoft.com/office/drawing/2014/main" id="{58AAE2A4-F7CC-44CB-9379-2B84D87D3150}"/>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36070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2026575"/>
            <a:ext cx="13544550" cy="3052631"/>
          </a:xfrm>
        </p:spPr>
        <p:txBody>
          <a:bodyPr/>
          <a:lstStyle/>
          <a:p>
            <a:r>
              <a:rPr lang="nl-NL" sz="4800" b="1" dirty="0">
                <a:solidFill>
                  <a:srgbClr val="005243"/>
                </a:solidFill>
                <a:effectLst/>
                <a:latin typeface="Arial" panose="020B0604020202020204" pitchFamily="34" charset="0"/>
                <a:cs typeface="Arial" panose="020B0604020202020204" pitchFamily="34" charset="0"/>
              </a:rPr>
              <a:t>Stap 2: lichte tot matige pijn</a:t>
            </a:r>
          </a:p>
        </p:txBody>
      </p:sp>
      <p:sp>
        <p:nvSpPr>
          <p:cNvPr id="3" name="Tijdelijke aanduiding voor inhoud 2"/>
          <p:cNvSpPr>
            <a:spLocks noGrp="1"/>
          </p:cNvSpPr>
          <p:nvPr>
            <p:ph idx="1"/>
          </p:nvPr>
        </p:nvSpPr>
        <p:spPr>
          <a:xfrm>
            <a:off x="3057300" y="2932875"/>
            <a:ext cx="12190095" cy="6704083"/>
          </a:xfrm>
        </p:spPr>
        <p:txBody>
          <a:bodyPr>
            <a:noAutofit/>
          </a:bodyPr>
          <a:lstStyle/>
          <a:p>
            <a:pPr>
              <a:lnSpc>
                <a:spcPct val="150000"/>
              </a:lnSpc>
            </a:pPr>
            <a:r>
              <a:rPr lang="nl-NL" sz="3600" dirty="0">
                <a:solidFill>
                  <a:srgbClr val="005243"/>
                </a:solidFill>
                <a:latin typeface="Arial" panose="020B0604020202020204" pitchFamily="34" charset="0"/>
                <a:cs typeface="Arial" panose="020B0604020202020204" pitchFamily="34" charset="0"/>
              </a:rPr>
              <a:t>Tramadol</a:t>
            </a:r>
          </a:p>
          <a:p>
            <a:pPr>
              <a:lnSpc>
                <a:spcPct val="150000"/>
              </a:lnSpc>
            </a:pPr>
            <a:r>
              <a:rPr lang="nl-NL" sz="3600" dirty="0">
                <a:solidFill>
                  <a:srgbClr val="005243"/>
                </a:solidFill>
                <a:latin typeface="Arial" panose="020B0604020202020204" pitchFamily="34" charset="0"/>
                <a:cs typeface="Arial" panose="020B0604020202020204" pitchFamily="34" charset="0"/>
              </a:rPr>
              <a:t>Codeïne</a:t>
            </a:r>
          </a:p>
          <a:p>
            <a:pPr>
              <a:lnSpc>
                <a:spcPct val="150000"/>
              </a:lnSpc>
            </a:pPr>
            <a:endParaRPr lang="nl-NL" sz="3600" dirty="0">
              <a:solidFill>
                <a:srgbClr val="005243"/>
              </a:solidFill>
              <a:latin typeface="Arial" panose="020B0604020202020204" pitchFamily="34" charset="0"/>
              <a:cs typeface="Arial" panose="020B0604020202020204" pitchFamily="34" charset="0"/>
            </a:endParaRPr>
          </a:p>
          <a:p>
            <a:pPr>
              <a:lnSpc>
                <a:spcPct val="150000"/>
              </a:lnSpc>
            </a:pPr>
            <a:r>
              <a:rPr lang="nl-NL" sz="3600" dirty="0">
                <a:solidFill>
                  <a:srgbClr val="005243"/>
                </a:solidFill>
                <a:latin typeface="Arial" panose="020B0604020202020204" pitchFamily="34" charset="0"/>
                <a:cs typeface="Arial" panose="020B0604020202020204" pitchFamily="34" charset="0"/>
              </a:rPr>
              <a:t>Wordt binnen de oncologie overgeslagen</a:t>
            </a:r>
          </a:p>
        </p:txBody>
      </p:sp>
      <p:sp>
        <p:nvSpPr>
          <p:cNvPr id="4" name="Tijdelijke aanduiding voor voettekst 3">
            <a:extLst>
              <a:ext uri="{FF2B5EF4-FFF2-40B4-BE49-F238E27FC236}">
                <a16:creationId xmlns:a16="http://schemas.microsoft.com/office/drawing/2014/main" id="{43DD47C9-5240-428C-BA3F-DBC02061D678}"/>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010877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77567" y="621691"/>
            <a:ext cx="13544550" cy="1879351"/>
          </a:xfrm>
        </p:spPr>
        <p:txBody>
          <a:bodyPr>
            <a:normAutofit/>
          </a:bodyPr>
          <a:lstStyle/>
          <a:p>
            <a:r>
              <a:rPr lang="nl-NL" sz="4800" b="1" dirty="0">
                <a:solidFill>
                  <a:srgbClr val="005243"/>
                </a:solidFill>
                <a:effectLst/>
                <a:latin typeface="Arial" panose="020B0604020202020204" pitchFamily="34" charset="0"/>
                <a:cs typeface="Arial" panose="020B0604020202020204" pitchFamily="34" charset="0"/>
              </a:rPr>
              <a:t>Stap 3: matige/ernstige pijn</a:t>
            </a:r>
          </a:p>
        </p:txBody>
      </p:sp>
      <p:sp>
        <p:nvSpPr>
          <p:cNvPr id="3" name="Tijdelijke aanduiding voor inhoud 2"/>
          <p:cNvSpPr>
            <a:spLocks noGrp="1"/>
          </p:cNvSpPr>
          <p:nvPr>
            <p:ph idx="1"/>
          </p:nvPr>
        </p:nvSpPr>
        <p:spPr>
          <a:xfrm>
            <a:off x="3057300" y="2932875"/>
            <a:ext cx="12190095" cy="6506373"/>
          </a:xfrm>
        </p:spPr>
        <p:txBody>
          <a:bodyPr>
            <a:noAutofit/>
          </a:bodyPr>
          <a:lstStyle/>
          <a:p>
            <a:pPr>
              <a:lnSpc>
                <a:spcPct val="150000"/>
              </a:lnSpc>
            </a:pPr>
            <a:r>
              <a:rPr lang="nl-NL" sz="3600" dirty="0">
                <a:solidFill>
                  <a:srgbClr val="005243"/>
                </a:solidFill>
                <a:latin typeface="Arial" panose="020B0604020202020204" pitchFamily="34" charset="0"/>
                <a:cs typeface="Arial" panose="020B0604020202020204" pitchFamily="34" charset="0"/>
              </a:rPr>
              <a:t>Opioïden</a:t>
            </a:r>
          </a:p>
          <a:p>
            <a:pPr>
              <a:lnSpc>
                <a:spcPct val="150000"/>
              </a:lnSpc>
            </a:pPr>
            <a:r>
              <a:rPr lang="nl-NL" sz="3600" dirty="0">
                <a:solidFill>
                  <a:srgbClr val="005243"/>
                </a:solidFill>
                <a:latin typeface="Arial" panose="020B0604020202020204" pitchFamily="34" charset="0"/>
                <a:cs typeface="Arial" panose="020B0604020202020204" pitchFamily="34" charset="0"/>
              </a:rPr>
              <a:t>Morfine</a:t>
            </a:r>
          </a:p>
          <a:p>
            <a:pPr>
              <a:lnSpc>
                <a:spcPct val="150000"/>
              </a:lnSpc>
            </a:pPr>
            <a:r>
              <a:rPr lang="nl-NL" sz="3600" dirty="0">
                <a:solidFill>
                  <a:srgbClr val="005243"/>
                </a:solidFill>
                <a:latin typeface="Arial" panose="020B0604020202020204" pitchFamily="34" charset="0"/>
                <a:cs typeface="Arial" panose="020B0604020202020204" pitchFamily="34" charset="0"/>
              </a:rPr>
              <a:t>Fentanyl</a:t>
            </a:r>
          </a:p>
          <a:p>
            <a:pPr>
              <a:lnSpc>
                <a:spcPct val="150000"/>
              </a:lnSpc>
            </a:pPr>
            <a:r>
              <a:rPr lang="nl-NL" sz="3600" dirty="0">
                <a:solidFill>
                  <a:srgbClr val="005243"/>
                </a:solidFill>
                <a:latin typeface="Arial" panose="020B0604020202020204" pitchFamily="34" charset="0"/>
                <a:cs typeface="Arial" panose="020B0604020202020204" pitchFamily="34" charset="0"/>
              </a:rPr>
              <a:t>Methadon</a:t>
            </a:r>
          </a:p>
        </p:txBody>
      </p:sp>
      <p:pic>
        <p:nvPicPr>
          <p:cNvPr id="7" name="Picture 3" descr="TRAN6"/>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7609847" y="1966033"/>
            <a:ext cx="7637549" cy="7473214"/>
          </a:xfrm>
          <a:prstGeom prst="rect">
            <a:avLst/>
          </a:prstGeom>
          <a:noFill/>
          <a:ln w="9525">
            <a:noFill/>
            <a:miter lim="800000"/>
            <a:headEnd/>
            <a:tailEnd/>
          </a:ln>
        </p:spPr>
      </p:pic>
      <p:sp>
        <p:nvSpPr>
          <p:cNvPr id="8" name="Ovaal 7"/>
          <p:cNvSpPr/>
          <p:nvPr/>
        </p:nvSpPr>
        <p:spPr>
          <a:xfrm>
            <a:off x="9589327" y="6113324"/>
            <a:ext cx="3160515" cy="1415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2666" dirty="0"/>
              <a:t>Morfine-</a:t>
            </a:r>
            <a:r>
              <a:rPr lang="nl-NL" sz="2666" dirty="0" err="1"/>
              <a:t>achigte</a:t>
            </a:r>
            <a:endParaRPr lang="nl-NL" sz="2666" dirty="0"/>
          </a:p>
          <a:p>
            <a:pPr algn="ctr"/>
            <a:r>
              <a:rPr lang="nl-NL" sz="2666" dirty="0"/>
              <a:t>stoffen</a:t>
            </a:r>
          </a:p>
        </p:txBody>
      </p:sp>
      <p:sp>
        <p:nvSpPr>
          <p:cNvPr id="9" name="PIJL-OMHOOG 6"/>
          <p:cNvSpPr/>
          <p:nvPr/>
        </p:nvSpPr>
        <p:spPr>
          <a:xfrm rot="20708190">
            <a:off x="10217126" y="4701822"/>
            <a:ext cx="452205" cy="1418404"/>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2666"/>
          </a:p>
        </p:txBody>
      </p:sp>
      <p:sp>
        <p:nvSpPr>
          <p:cNvPr id="10" name="PIJL-LINKS 7"/>
          <p:cNvSpPr/>
          <p:nvPr/>
        </p:nvSpPr>
        <p:spPr>
          <a:xfrm rot="17864580">
            <a:off x="9600659" y="7585139"/>
            <a:ext cx="884219" cy="533309"/>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2666"/>
          </a:p>
        </p:txBody>
      </p:sp>
      <p:sp>
        <p:nvSpPr>
          <p:cNvPr id="4" name="Tijdelijke aanduiding voor voettekst 3">
            <a:extLst>
              <a:ext uri="{FF2B5EF4-FFF2-40B4-BE49-F238E27FC236}">
                <a16:creationId xmlns:a16="http://schemas.microsoft.com/office/drawing/2014/main" id="{6B65DEAB-DDA9-47E1-BAD5-FB28281BEC35}"/>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1966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34651" y="1728788"/>
            <a:ext cx="13544550" cy="1879351"/>
          </a:xfrm>
        </p:spPr>
        <p:txBody>
          <a:bodyPr>
            <a:normAutofit/>
          </a:bodyPr>
          <a:lstStyle/>
          <a:p>
            <a:r>
              <a:rPr lang="nl-NL" sz="4800" b="1" dirty="0">
                <a:solidFill>
                  <a:srgbClr val="005243"/>
                </a:solidFill>
                <a:effectLst/>
                <a:latin typeface="Arial" panose="020B0604020202020204" pitchFamily="34" charset="0"/>
                <a:cs typeface="Arial" panose="020B0604020202020204" pitchFamily="34" charset="0"/>
              </a:rPr>
              <a:t>Opioïden</a:t>
            </a:r>
            <a:endParaRPr lang="nl-NL" sz="4800" spc="56" dirty="0">
              <a:ln w="13500">
                <a:solidFill>
                  <a:schemeClr val="accent1">
                    <a:shade val="2500"/>
                    <a:alpha val="6500"/>
                  </a:schemeClr>
                </a:solidFill>
                <a:prstDash val="solid"/>
              </a:ln>
              <a:solidFill>
                <a:srgbClr val="005243"/>
              </a:solidFill>
              <a:latin typeface="Arial" panose="020B0604020202020204" pitchFamily="34" charset="0"/>
              <a:cs typeface="Arial" panose="020B0604020202020204" pitchFamily="34" charset="0"/>
            </a:endParaRPr>
          </a:p>
        </p:txBody>
      </p:sp>
      <p:graphicFrame>
        <p:nvGraphicFramePr>
          <p:cNvPr id="4" name="Tijdelijke aanduiding voor inhoud 3"/>
          <p:cNvGraphicFramePr>
            <a:graphicFrameLocks noGrp="1"/>
          </p:cNvGraphicFramePr>
          <p:nvPr>
            <p:ph idx="1"/>
          </p:nvPr>
        </p:nvGraphicFramePr>
        <p:xfrm>
          <a:off x="2934653" y="2945969"/>
          <a:ext cx="12190096" cy="5143429"/>
        </p:xfrm>
        <a:graphic>
          <a:graphicData uri="http://schemas.openxmlformats.org/drawingml/2006/table">
            <a:tbl>
              <a:tblPr firstRow="1" bandRow="1">
                <a:tableStyleId>{5C22544A-7EE6-4342-B048-85BDC9FD1C3A}</a:tableStyleId>
              </a:tblPr>
              <a:tblGrid>
                <a:gridCol w="3047524">
                  <a:extLst>
                    <a:ext uri="{9D8B030D-6E8A-4147-A177-3AD203B41FA5}">
                      <a16:colId xmlns:a16="http://schemas.microsoft.com/office/drawing/2014/main" val="20000"/>
                    </a:ext>
                  </a:extLst>
                </a:gridCol>
                <a:gridCol w="3047524">
                  <a:extLst>
                    <a:ext uri="{9D8B030D-6E8A-4147-A177-3AD203B41FA5}">
                      <a16:colId xmlns:a16="http://schemas.microsoft.com/office/drawing/2014/main" val="20001"/>
                    </a:ext>
                  </a:extLst>
                </a:gridCol>
                <a:gridCol w="3047524">
                  <a:extLst>
                    <a:ext uri="{9D8B030D-6E8A-4147-A177-3AD203B41FA5}">
                      <a16:colId xmlns:a16="http://schemas.microsoft.com/office/drawing/2014/main" val="20002"/>
                    </a:ext>
                  </a:extLst>
                </a:gridCol>
                <a:gridCol w="3047524">
                  <a:extLst>
                    <a:ext uri="{9D8B030D-6E8A-4147-A177-3AD203B41FA5}">
                      <a16:colId xmlns:a16="http://schemas.microsoft.com/office/drawing/2014/main" val="20003"/>
                    </a:ext>
                  </a:extLst>
                </a:gridCol>
              </a:tblGrid>
              <a:tr h="443799">
                <a:tc>
                  <a:txBody>
                    <a:bodyPr/>
                    <a:lstStyle/>
                    <a:p>
                      <a:r>
                        <a:rPr lang="nl-NL" sz="2100" dirty="0">
                          <a:latin typeface="Arial" panose="020B0604020202020204" pitchFamily="34" charset="0"/>
                          <a:cs typeface="Arial" panose="020B0604020202020204" pitchFamily="34" charset="0"/>
                        </a:rPr>
                        <a:t>Naam analgetica</a:t>
                      </a:r>
                    </a:p>
                  </a:txBody>
                  <a:tcPr marL="101584" marR="101584" marT="50792" marB="50792">
                    <a:solidFill>
                      <a:srgbClr val="005243">
                        <a:alpha val="50196"/>
                      </a:srgbClr>
                    </a:solidFill>
                  </a:tcPr>
                </a:tc>
                <a:tc>
                  <a:txBody>
                    <a:bodyPr/>
                    <a:lstStyle/>
                    <a:p>
                      <a:r>
                        <a:rPr lang="nl-NL" sz="2100">
                          <a:latin typeface="Arial" panose="020B0604020202020204" pitchFamily="34" charset="0"/>
                          <a:cs typeface="Arial" panose="020B0604020202020204" pitchFamily="34" charset="0"/>
                        </a:rPr>
                        <a:t>Dosering</a:t>
                      </a:r>
                    </a:p>
                  </a:txBody>
                  <a:tcPr marL="101584" marR="101584" marT="50792" marB="50792">
                    <a:solidFill>
                      <a:srgbClr val="005243">
                        <a:alpha val="50196"/>
                      </a:srgbClr>
                    </a:solidFill>
                  </a:tcPr>
                </a:tc>
                <a:tc>
                  <a:txBody>
                    <a:bodyPr/>
                    <a:lstStyle/>
                    <a:p>
                      <a:r>
                        <a:rPr lang="nl-NL" sz="2100">
                          <a:latin typeface="Arial" panose="020B0604020202020204" pitchFamily="34" charset="0"/>
                          <a:cs typeface="Arial" panose="020B0604020202020204" pitchFamily="34" charset="0"/>
                        </a:rPr>
                        <a:t>Sterktes</a:t>
                      </a:r>
                    </a:p>
                  </a:txBody>
                  <a:tcPr marL="101584" marR="101584" marT="50792" marB="50792">
                    <a:solidFill>
                      <a:srgbClr val="005243">
                        <a:alpha val="50196"/>
                      </a:srgbClr>
                    </a:solidFill>
                  </a:tcPr>
                </a:tc>
                <a:tc>
                  <a:txBody>
                    <a:bodyPr/>
                    <a:lstStyle/>
                    <a:p>
                      <a:r>
                        <a:rPr lang="nl-NL" sz="2100" dirty="0">
                          <a:latin typeface="Arial" panose="020B0604020202020204" pitchFamily="34" charset="0"/>
                          <a:cs typeface="Arial" panose="020B0604020202020204" pitchFamily="34" charset="0"/>
                        </a:rPr>
                        <a:t>Nota</a:t>
                      </a:r>
                    </a:p>
                  </a:txBody>
                  <a:tcPr marL="101584" marR="101584" marT="50792" marB="50792">
                    <a:solidFill>
                      <a:srgbClr val="005243">
                        <a:alpha val="50196"/>
                      </a:srgbClr>
                    </a:solidFill>
                  </a:tcPr>
                </a:tc>
                <a:extLst>
                  <a:ext uri="{0D108BD9-81ED-4DB2-BD59-A6C34878D82A}">
                    <a16:rowId xmlns:a16="http://schemas.microsoft.com/office/drawing/2014/main" val="10000"/>
                  </a:ext>
                </a:extLst>
              </a:tr>
              <a:tr h="443799">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2335010774"/>
                  </a:ext>
                </a:extLst>
              </a:tr>
              <a:tr h="931382">
                <a:tc>
                  <a:txBody>
                    <a:bodyPr/>
                    <a:lstStyle/>
                    <a:p>
                      <a:r>
                        <a:rPr lang="nl-NL" sz="2100" dirty="0" err="1">
                          <a:solidFill>
                            <a:srgbClr val="005243"/>
                          </a:solidFill>
                          <a:latin typeface="Arial" panose="020B0604020202020204" pitchFamily="34" charset="0"/>
                          <a:cs typeface="Arial" panose="020B0604020202020204" pitchFamily="34" charset="0"/>
                        </a:rPr>
                        <a:t>Oxycodone</a:t>
                      </a:r>
                      <a:r>
                        <a:rPr lang="nl-NL" sz="2100" dirty="0">
                          <a:solidFill>
                            <a:srgbClr val="005243"/>
                          </a:solidFill>
                          <a:latin typeface="Arial" panose="020B0604020202020204" pitchFamily="34" charset="0"/>
                          <a:cs typeface="Arial" panose="020B0604020202020204" pitchFamily="34" charset="0"/>
                        </a:rPr>
                        <a:t> SR</a:t>
                      </a:r>
                    </a:p>
                    <a:p>
                      <a:r>
                        <a:rPr lang="nl-NL" sz="2100" dirty="0">
                          <a:solidFill>
                            <a:srgbClr val="005243"/>
                          </a:solidFill>
                          <a:latin typeface="Arial" panose="020B0604020202020204" pitchFamily="34" charset="0"/>
                          <a:cs typeface="Arial" panose="020B0604020202020204" pitchFamily="34" charset="0"/>
                        </a:rPr>
                        <a:t>(</a:t>
                      </a:r>
                      <a:r>
                        <a:rPr lang="nl-NL" sz="2100" dirty="0" err="1">
                          <a:solidFill>
                            <a:srgbClr val="005243"/>
                          </a:solidFill>
                          <a:latin typeface="Arial" panose="020B0604020202020204" pitchFamily="34" charset="0"/>
                          <a:cs typeface="Arial" panose="020B0604020202020204" pitchFamily="34" charset="0"/>
                        </a:rPr>
                        <a:t>Oxycontin</a:t>
                      </a:r>
                      <a:r>
                        <a:rPr lang="nl-NL" sz="2100" dirty="0">
                          <a:solidFill>
                            <a:srgbClr val="005243"/>
                          </a:solidFill>
                          <a:latin typeface="Arial" panose="020B0604020202020204" pitchFamily="34" charset="0"/>
                          <a:cs typeface="Arial" panose="020B0604020202020204" pitchFamily="34" charset="0"/>
                        </a:rPr>
                        <a:t>®)</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 dd</a:t>
                      </a:r>
                      <a:r>
                        <a:rPr lang="nl-NL" sz="2100" baseline="0" dirty="0">
                          <a:solidFill>
                            <a:srgbClr val="005243"/>
                          </a:solidFill>
                          <a:latin typeface="Arial" panose="020B0604020202020204" pitchFamily="34" charset="0"/>
                          <a:cs typeface="Arial" panose="020B0604020202020204" pitchFamily="34" charset="0"/>
                        </a:rPr>
                        <a:t> 10 mg </a:t>
                      </a:r>
                    </a:p>
                    <a:p>
                      <a:r>
                        <a:rPr lang="nl-NL" sz="2100" baseline="0" dirty="0">
                          <a:solidFill>
                            <a:srgbClr val="005243"/>
                          </a:solidFill>
                          <a:latin typeface="Arial" panose="020B0604020202020204" pitchFamily="34" charset="0"/>
                          <a:cs typeface="Arial" panose="020B0604020202020204" pitchFamily="34" charset="0"/>
                        </a:rPr>
                        <a:t>&gt; 75 jaar 2 dd 5 mg</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Oraal tablet</a:t>
                      </a:r>
                    </a:p>
                    <a:p>
                      <a:r>
                        <a:rPr lang="nl-NL" sz="2100" dirty="0">
                          <a:solidFill>
                            <a:srgbClr val="005243"/>
                          </a:solidFill>
                          <a:latin typeface="Arial" panose="020B0604020202020204" pitchFamily="34" charset="0"/>
                          <a:cs typeface="Arial" panose="020B0604020202020204" pitchFamily="34" charset="0"/>
                        </a:rPr>
                        <a:t>5, 10,</a:t>
                      </a:r>
                      <a:r>
                        <a:rPr lang="nl-NL" sz="2100" baseline="0" dirty="0">
                          <a:solidFill>
                            <a:srgbClr val="005243"/>
                          </a:solidFill>
                          <a:latin typeface="Arial" panose="020B0604020202020204" pitchFamily="34" charset="0"/>
                          <a:cs typeface="Arial" panose="020B0604020202020204" pitchFamily="34" charset="0"/>
                        </a:rPr>
                        <a:t> 20, 40 en 80 mg</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Laxantia</a:t>
                      </a:r>
                      <a:r>
                        <a:rPr lang="nl-NL" sz="2100" baseline="0" dirty="0">
                          <a:solidFill>
                            <a:srgbClr val="005243"/>
                          </a:solidFill>
                          <a:latin typeface="Arial" panose="020B0604020202020204" pitchFamily="34" charset="0"/>
                          <a:cs typeface="Arial" panose="020B0604020202020204" pitchFamily="34" charset="0"/>
                        </a:rPr>
                        <a:t> bijgeven </a:t>
                      </a:r>
                    </a:p>
                    <a:p>
                      <a:r>
                        <a:rPr lang="nl-NL" sz="2100" baseline="0" dirty="0">
                          <a:solidFill>
                            <a:srgbClr val="005243"/>
                          </a:solidFill>
                          <a:latin typeface="Arial" panose="020B0604020202020204" pitchFamily="34" charset="0"/>
                          <a:cs typeface="Arial" panose="020B0604020202020204" pitchFamily="34" charset="0"/>
                        </a:rPr>
                        <a:t>Anti-emetica overwegen</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extLst>
                  <a:ext uri="{0D108BD9-81ED-4DB2-BD59-A6C34878D82A}">
                    <a16:rowId xmlns:a16="http://schemas.microsoft.com/office/drawing/2014/main" val="10001"/>
                  </a:ext>
                </a:extLst>
              </a:tr>
              <a:tr h="491776">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4020949520"/>
                  </a:ext>
                </a:extLst>
              </a:tr>
              <a:tr h="1115494">
                <a:tc>
                  <a:txBody>
                    <a:bodyPr/>
                    <a:lstStyle/>
                    <a:p>
                      <a:r>
                        <a:rPr lang="nl-NL" sz="2100" dirty="0" err="1">
                          <a:solidFill>
                            <a:srgbClr val="005243"/>
                          </a:solidFill>
                          <a:latin typeface="Arial" panose="020B0604020202020204" pitchFamily="34" charset="0"/>
                          <a:cs typeface="Arial" panose="020B0604020202020204" pitchFamily="34" charset="0"/>
                        </a:rPr>
                        <a:t>Fentanyl</a:t>
                      </a:r>
                      <a:r>
                        <a:rPr lang="nl-NL" sz="2100" dirty="0">
                          <a:solidFill>
                            <a:srgbClr val="005243"/>
                          </a:solidFill>
                          <a:latin typeface="Arial" panose="020B0604020202020204" pitchFamily="34" charset="0"/>
                          <a:cs typeface="Arial" panose="020B0604020202020204" pitchFamily="34" charset="0"/>
                        </a:rPr>
                        <a:t> pleister (</a:t>
                      </a:r>
                      <a:r>
                        <a:rPr lang="nl-NL" sz="2100" dirty="0" err="1">
                          <a:solidFill>
                            <a:srgbClr val="005243"/>
                          </a:solidFill>
                          <a:latin typeface="Arial" panose="020B0604020202020204" pitchFamily="34" charset="0"/>
                          <a:cs typeface="Arial" panose="020B0604020202020204" pitchFamily="34" charset="0"/>
                        </a:rPr>
                        <a:t>Durogesic</a:t>
                      </a:r>
                      <a:r>
                        <a:rPr lang="nl-NL" sz="2100" dirty="0">
                          <a:solidFill>
                            <a:srgbClr val="005243"/>
                          </a:solidFill>
                          <a:latin typeface="Arial" panose="020B0604020202020204" pitchFamily="34" charset="0"/>
                          <a:cs typeface="Arial" panose="020B0604020202020204" pitchFamily="34" charset="0"/>
                        </a:rPr>
                        <a:t>®)</a:t>
                      </a:r>
                    </a:p>
                  </a:txBody>
                  <a:tcPr marL="101584" marR="101584" marT="50792" marB="50792">
                    <a:solidFill>
                      <a:srgbClr val="005243">
                        <a:alpha val="10000"/>
                      </a:srgbClr>
                    </a:solidFill>
                  </a:tcPr>
                </a:tc>
                <a:tc>
                  <a:txBody>
                    <a:bodyPr/>
                    <a:lstStyle/>
                    <a:p>
                      <a:r>
                        <a:rPr lang="nl-NL" sz="2100">
                          <a:solidFill>
                            <a:srgbClr val="005243"/>
                          </a:solidFill>
                          <a:latin typeface="Arial" panose="020B0604020202020204" pitchFamily="34" charset="0"/>
                          <a:cs typeface="Arial" panose="020B0604020202020204" pitchFamily="34" charset="0"/>
                        </a:rPr>
                        <a:t>12 microgram/uur</a:t>
                      </a:r>
                    </a:p>
                    <a:p>
                      <a:r>
                        <a:rPr lang="nl-NL" sz="2100">
                          <a:solidFill>
                            <a:srgbClr val="005243"/>
                          </a:solidFill>
                          <a:latin typeface="Arial" panose="020B0604020202020204" pitchFamily="34" charset="0"/>
                          <a:cs typeface="Arial" panose="020B0604020202020204" pitchFamily="34" charset="0"/>
                        </a:rPr>
                        <a:t>Elke</a:t>
                      </a:r>
                      <a:r>
                        <a:rPr lang="nl-NL" sz="2100" baseline="0">
                          <a:solidFill>
                            <a:srgbClr val="005243"/>
                          </a:solidFill>
                          <a:latin typeface="Arial" panose="020B0604020202020204" pitchFamily="34" charset="0"/>
                          <a:cs typeface="Arial" panose="020B0604020202020204" pitchFamily="34" charset="0"/>
                        </a:rPr>
                        <a:t> 72 uur verwisselen</a:t>
                      </a:r>
                      <a:endParaRPr lang="nl-NL" sz="210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a:solidFill>
                            <a:srgbClr val="005243"/>
                          </a:solidFill>
                          <a:latin typeface="Arial" panose="020B0604020202020204" pitchFamily="34" charset="0"/>
                          <a:cs typeface="Arial" panose="020B0604020202020204" pitchFamily="34" charset="0"/>
                        </a:rPr>
                        <a:t>Transdermale</a:t>
                      </a:r>
                      <a:r>
                        <a:rPr lang="nl-NL" sz="2100" baseline="0">
                          <a:solidFill>
                            <a:srgbClr val="005243"/>
                          </a:solidFill>
                          <a:latin typeface="Arial" panose="020B0604020202020204" pitchFamily="34" charset="0"/>
                          <a:cs typeface="Arial" panose="020B0604020202020204" pitchFamily="34" charset="0"/>
                        </a:rPr>
                        <a:t> pleister</a:t>
                      </a:r>
                    </a:p>
                    <a:p>
                      <a:r>
                        <a:rPr lang="nl-NL" sz="2100" baseline="0">
                          <a:solidFill>
                            <a:srgbClr val="005243"/>
                          </a:solidFill>
                          <a:latin typeface="Arial" panose="020B0604020202020204" pitchFamily="34" charset="0"/>
                          <a:cs typeface="Arial" panose="020B0604020202020204" pitchFamily="34" charset="0"/>
                        </a:rPr>
                        <a:t>12, 25, 50, 75 en 100 </a:t>
                      </a:r>
                      <a:r>
                        <a:rPr lang="nl-NL" sz="2100" baseline="0" err="1">
                          <a:solidFill>
                            <a:srgbClr val="005243"/>
                          </a:solidFill>
                          <a:latin typeface="Arial" panose="020B0604020202020204" pitchFamily="34" charset="0"/>
                          <a:cs typeface="Arial" panose="020B0604020202020204" pitchFamily="34" charset="0"/>
                        </a:rPr>
                        <a:t>mcg</a:t>
                      </a:r>
                      <a:r>
                        <a:rPr lang="nl-NL" sz="2100" baseline="0">
                          <a:solidFill>
                            <a:srgbClr val="005243"/>
                          </a:solidFill>
                          <a:latin typeface="Arial" panose="020B0604020202020204" pitchFamily="34" charset="0"/>
                          <a:cs typeface="Arial" panose="020B0604020202020204" pitchFamily="34" charset="0"/>
                        </a:rPr>
                        <a:t>/u</a:t>
                      </a:r>
                      <a:endParaRPr lang="nl-NL" sz="210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Eerste</a:t>
                      </a:r>
                      <a:r>
                        <a:rPr lang="nl-NL" sz="2100" baseline="0" dirty="0">
                          <a:solidFill>
                            <a:srgbClr val="005243"/>
                          </a:solidFill>
                          <a:latin typeface="Arial" panose="020B0604020202020204" pitchFamily="34" charset="0"/>
                          <a:cs typeface="Arial" panose="020B0604020202020204" pitchFamily="34" charset="0"/>
                        </a:rPr>
                        <a:t> keus bij slikstoornissen</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extLst>
                  <a:ext uri="{0D108BD9-81ED-4DB2-BD59-A6C34878D82A}">
                    <a16:rowId xmlns:a16="http://schemas.microsoft.com/office/drawing/2014/main" val="10002"/>
                  </a:ext>
                </a:extLst>
              </a:tr>
              <a:tr h="471363">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25000"/>
                      </a:srgbClr>
                    </a:solidFill>
                  </a:tcPr>
                </a:tc>
                <a:extLst>
                  <a:ext uri="{0D108BD9-81ED-4DB2-BD59-A6C34878D82A}">
                    <a16:rowId xmlns:a16="http://schemas.microsoft.com/office/drawing/2014/main" val="1526441297"/>
                  </a:ext>
                </a:extLst>
              </a:tr>
              <a:tr h="1115494">
                <a:tc>
                  <a:txBody>
                    <a:bodyPr/>
                    <a:lstStyle/>
                    <a:p>
                      <a:r>
                        <a:rPr lang="nl-NL" sz="2100" dirty="0" err="1">
                          <a:solidFill>
                            <a:srgbClr val="005243"/>
                          </a:solidFill>
                          <a:latin typeface="Arial" panose="020B0604020202020204" pitchFamily="34" charset="0"/>
                          <a:cs typeface="Arial" panose="020B0604020202020204" pitchFamily="34" charset="0"/>
                        </a:rPr>
                        <a:t>Hydromorfon</a:t>
                      </a:r>
                      <a:r>
                        <a:rPr lang="nl-NL" sz="2100" dirty="0">
                          <a:solidFill>
                            <a:srgbClr val="005243"/>
                          </a:solidFill>
                          <a:latin typeface="Arial" panose="020B0604020202020204" pitchFamily="34" charset="0"/>
                          <a:cs typeface="Arial" panose="020B0604020202020204" pitchFamily="34" charset="0"/>
                        </a:rPr>
                        <a:t> SR</a:t>
                      </a:r>
                    </a:p>
                    <a:p>
                      <a:r>
                        <a:rPr lang="nl-NL" sz="2100" dirty="0">
                          <a:solidFill>
                            <a:srgbClr val="005243"/>
                          </a:solidFill>
                          <a:latin typeface="Arial" panose="020B0604020202020204" pitchFamily="34" charset="0"/>
                          <a:cs typeface="Arial" panose="020B0604020202020204" pitchFamily="34" charset="0"/>
                        </a:rPr>
                        <a:t>(</a:t>
                      </a:r>
                      <a:r>
                        <a:rPr lang="nl-NL" sz="2100" dirty="0" err="1">
                          <a:solidFill>
                            <a:srgbClr val="005243"/>
                          </a:solidFill>
                          <a:latin typeface="Arial" panose="020B0604020202020204" pitchFamily="34" charset="0"/>
                          <a:cs typeface="Arial" panose="020B0604020202020204" pitchFamily="34" charset="0"/>
                        </a:rPr>
                        <a:t>Palladon</a:t>
                      </a:r>
                      <a:r>
                        <a:rPr lang="nl-NL" sz="2100" dirty="0">
                          <a:solidFill>
                            <a:srgbClr val="005243"/>
                          </a:solidFill>
                          <a:latin typeface="Arial" panose="020B0604020202020204" pitchFamily="34" charset="0"/>
                          <a:cs typeface="Arial" panose="020B0604020202020204" pitchFamily="34" charset="0"/>
                        </a:rPr>
                        <a:t>®)</a:t>
                      </a: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2 dd 4 mg </a:t>
                      </a:r>
                    </a:p>
                  </a:txBody>
                  <a:tcPr marL="101584" marR="101584" marT="50792" marB="50792">
                    <a:solidFill>
                      <a:srgbClr val="005243">
                        <a:alpha val="10000"/>
                      </a:srgbClr>
                    </a:solidFill>
                  </a:tcPr>
                </a:tc>
                <a:tc>
                  <a:txBody>
                    <a:bodyPr/>
                    <a:lstStyle/>
                    <a:p>
                      <a:r>
                        <a:rPr lang="nl-NL" sz="2100">
                          <a:solidFill>
                            <a:srgbClr val="005243"/>
                          </a:solidFill>
                          <a:latin typeface="Arial" panose="020B0604020202020204" pitchFamily="34" charset="0"/>
                          <a:cs typeface="Arial" panose="020B0604020202020204" pitchFamily="34" charset="0"/>
                        </a:rPr>
                        <a:t>Oraal</a:t>
                      </a:r>
                      <a:r>
                        <a:rPr lang="nl-NL" sz="2100" baseline="0">
                          <a:solidFill>
                            <a:srgbClr val="005243"/>
                          </a:solidFill>
                          <a:latin typeface="Arial" panose="020B0604020202020204" pitchFamily="34" charset="0"/>
                          <a:cs typeface="Arial" panose="020B0604020202020204" pitchFamily="34" charset="0"/>
                        </a:rPr>
                        <a:t> tablet</a:t>
                      </a:r>
                      <a:endParaRPr lang="nl-NL" sz="2100">
                        <a:solidFill>
                          <a:srgbClr val="005243"/>
                        </a:solidFill>
                        <a:latin typeface="Arial" panose="020B0604020202020204" pitchFamily="34" charset="0"/>
                        <a:cs typeface="Arial" panose="020B0604020202020204" pitchFamily="34" charset="0"/>
                      </a:endParaRPr>
                    </a:p>
                    <a:p>
                      <a:r>
                        <a:rPr lang="nl-NL" sz="2100">
                          <a:solidFill>
                            <a:srgbClr val="005243"/>
                          </a:solidFill>
                          <a:latin typeface="Arial" panose="020B0604020202020204" pitchFamily="34" charset="0"/>
                          <a:cs typeface="Arial" panose="020B0604020202020204" pitchFamily="34" charset="0"/>
                        </a:rPr>
                        <a:t>4,</a:t>
                      </a:r>
                      <a:r>
                        <a:rPr lang="nl-NL" sz="2100" baseline="0">
                          <a:solidFill>
                            <a:srgbClr val="005243"/>
                          </a:solidFill>
                          <a:latin typeface="Arial" panose="020B0604020202020204" pitchFamily="34" charset="0"/>
                          <a:cs typeface="Arial" panose="020B0604020202020204" pitchFamily="34" charset="0"/>
                        </a:rPr>
                        <a:t> 8, 16, 24 mg </a:t>
                      </a:r>
                      <a:endParaRPr lang="nl-NL" sz="210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Bij nierfunctiestoornissen </a:t>
                      </a:r>
                    </a:p>
                    <a:p>
                      <a:r>
                        <a:rPr lang="nl-NL" sz="2100" dirty="0">
                          <a:solidFill>
                            <a:srgbClr val="005243"/>
                          </a:solidFill>
                          <a:latin typeface="Arial" panose="020B0604020202020204" pitchFamily="34" charset="0"/>
                          <a:cs typeface="Arial" panose="020B0604020202020204" pitchFamily="34" charset="0"/>
                        </a:rPr>
                        <a:t>Klaring</a:t>
                      </a:r>
                      <a:r>
                        <a:rPr lang="nl-NL" sz="2100" baseline="0" dirty="0">
                          <a:solidFill>
                            <a:srgbClr val="005243"/>
                          </a:solidFill>
                          <a:latin typeface="Arial" panose="020B0604020202020204" pitchFamily="34" charset="0"/>
                          <a:cs typeface="Arial" panose="020B0604020202020204" pitchFamily="34" charset="0"/>
                        </a:rPr>
                        <a:t> &lt;50 ml/min</a:t>
                      </a:r>
                      <a:endParaRPr lang="nl-NL" sz="2100" dirty="0">
                        <a:solidFill>
                          <a:srgbClr val="005243"/>
                        </a:solidFill>
                        <a:latin typeface="Arial" panose="020B0604020202020204" pitchFamily="34" charset="0"/>
                        <a:cs typeface="Arial" panose="020B0604020202020204" pitchFamily="34" charset="0"/>
                      </a:endParaRPr>
                    </a:p>
                  </a:txBody>
                  <a:tcPr marL="101584" marR="101584" marT="50792" marB="50792">
                    <a:solidFill>
                      <a:srgbClr val="005243">
                        <a:alpha val="10000"/>
                      </a:srgbClr>
                    </a:solidFill>
                  </a:tcPr>
                </a:tc>
                <a:extLst>
                  <a:ext uri="{0D108BD9-81ED-4DB2-BD59-A6C34878D82A}">
                    <a16:rowId xmlns:a16="http://schemas.microsoft.com/office/drawing/2014/main" val="10003"/>
                  </a:ext>
                </a:extLst>
              </a:tr>
            </a:tbl>
          </a:graphicData>
        </a:graphic>
      </p:graphicFrame>
      <p:sp>
        <p:nvSpPr>
          <p:cNvPr id="5" name="Tekstvak 4"/>
          <p:cNvSpPr txBox="1"/>
          <p:nvPr/>
        </p:nvSpPr>
        <p:spPr>
          <a:xfrm>
            <a:off x="2934653" y="8172401"/>
            <a:ext cx="12190095" cy="1173280"/>
          </a:xfrm>
          <a:prstGeom prst="rect">
            <a:avLst/>
          </a:prstGeom>
          <a:noFill/>
        </p:spPr>
        <p:txBody>
          <a:bodyPr wrap="square" rtlCol="0">
            <a:noAutofit/>
          </a:bodyPr>
          <a:lstStyle/>
          <a:p>
            <a:r>
              <a:rPr lang="nl-NL" sz="2370" dirty="0">
                <a:solidFill>
                  <a:srgbClr val="005243"/>
                </a:solidFill>
                <a:latin typeface="Arial" panose="020B0604020202020204" pitchFamily="34" charset="0"/>
                <a:cs typeface="Arial" panose="020B0604020202020204" pitchFamily="34" charset="0"/>
              </a:rPr>
              <a:t>Bij nierfunctiestoornissen (klaring &lt; 50 ml/min) voorzichtig met morfine / </a:t>
            </a:r>
            <a:r>
              <a:rPr lang="nl-NL" sz="2370" dirty="0" err="1">
                <a:solidFill>
                  <a:srgbClr val="005243"/>
                </a:solidFill>
                <a:latin typeface="Arial" panose="020B0604020202020204" pitchFamily="34" charset="0"/>
                <a:cs typeface="Arial" panose="020B0604020202020204" pitchFamily="34" charset="0"/>
              </a:rPr>
              <a:t>oxycodone</a:t>
            </a:r>
            <a:r>
              <a:rPr lang="nl-NL" sz="2370" dirty="0">
                <a:solidFill>
                  <a:srgbClr val="005243"/>
                </a:solidFill>
                <a:latin typeface="Arial" panose="020B0604020202020204" pitchFamily="34" charset="0"/>
                <a:cs typeface="Arial" panose="020B0604020202020204" pitchFamily="34" charset="0"/>
              </a:rPr>
              <a:t> </a:t>
            </a:r>
          </a:p>
          <a:p>
            <a:r>
              <a:rPr lang="nl-NL" sz="2370" dirty="0">
                <a:solidFill>
                  <a:srgbClr val="005243"/>
                </a:solidFill>
                <a:latin typeface="Arial" panose="020B0604020202020204" pitchFamily="34" charset="0"/>
                <a:cs typeface="Arial" panose="020B0604020202020204" pitchFamily="34" charset="0"/>
              </a:rPr>
              <a:t>(liever overstappen op </a:t>
            </a:r>
            <a:r>
              <a:rPr lang="nl-NL" sz="2370" dirty="0" err="1">
                <a:solidFill>
                  <a:srgbClr val="005243"/>
                </a:solidFill>
                <a:latin typeface="Arial" panose="020B0604020202020204" pitchFamily="34" charset="0"/>
                <a:cs typeface="Arial" panose="020B0604020202020204" pitchFamily="34" charset="0"/>
              </a:rPr>
              <a:t>fentanyl</a:t>
            </a:r>
            <a:r>
              <a:rPr lang="nl-NL" sz="2370" dirty="0">
                <a:solidFill>
                  <a:srgbClr val="005243"/>
                </a:solidFill>
                <a:latin typeface="Arial" panose="020B0604020202020204" pitchFamily="34" charset="0"/>
                <a:cs typeface="Arial" panose="020B0604020202020204" pitchFamily="34" charset="0"/>
              </a:rPr>
              <a:t>)</a:t>
            </a:r>
          </a:p>
        </p:txBody>
      </p:sp>
      <p:sp>
        <p:nvSpPr>
          <p:cNvPr id="3" name="Tijdelijke aanduiding voor voettekst 2">
            <a:extLst>
              <a:ext uri="{FF2B5EF4-FFF2-40B4-BE49-F238E27FC236}">
                <a16:creationId xmlns:a16="http://schemas.microsoft.com/office/drawing/2014/main" id="{5F80895F-8618-48E8-80B4-C1ECC9DC437D}"/>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76748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274560-E6C4-4913-8BE8-EEEC808055E1}"/>
              </a:ext>
            </a:extLst>
          </p:cNvPr>
          <p:cNvSpPr>
            <a:spLocks noGrp="1"/>
          </p:cNvSpPr>
          <p:nvPr>
            <p:ph type="title"/>
          </p:nvPr>
        </p:nvSpPr>
        <p:spPr>
          <a:xfrm>
            <a:off x="2934652" y="1760822"/>
            <a:ext cx="12190095" cy="2370296"/>
          </a:xfrm>
        </p:spPr>
        <p:txBody>
          <a:bodyPr/>
          <a:lstStyle/>
          <a:p>
            <a:r>
              <a:rPr lang="nl-NL" sz="4800" b="1" dirty="0">
                <a:solidFill>
                  <a:srgbClr val="005243"/>
                </a:solidFill>
                <a:effectLst/>
                <a:latin typeface="Arial" panose="020B0604020202020204" pitchFamily="34" charset="0"/>
                <a:cs typeface="Arial" panose="020B0604020202020204" pitchFamily="34" charset="0"/>
              </a:rPr>
              <a:t>Bijwerkingen </a:t>
            </a:r>
            <a:endParaRPr lang="nl-NL" sz="4800" dirty="0"/>
          </a:p>
        </p:txBody>
      </p:sp>
      <p:sp>
        <p:nvSpPr>
          <p:cNvPr id="3" name="Tijdelijke aanduiding voor inhoud 2">
            <a:extLst>
              <a:ext uri="{FF2B5EF4-FFF2-40B4-BE49-F238E27FC236}">
                <a16:creationId xmlns:a16="http://schemas.microsoft.com/office/drawing/2014/main" id="{B3D3DCEA-A7A0-4129-9DFE-A43CD6E6C2A2}"/>
              </a:ext>
            </a:extLst>
          </p:cNvPr>
          <p:cNvSpPr>
            <a:spLocks noGrp="1"/>
          </p:cNvSpPr>
          <p:nvPr>
            <p:ph idx="1"/>
          </p:nvPr>
        </p:nvSpPr>
        <p:spPr>
          <a:xfrm>
            <a:off x="2934653" y="2945970"/>
            <a:ext cx="12190095" cy="6128410"/>
          </a:xfrm>
        </p:spPr>
        <p:txBody>
          <a:bodyPr>
            <a:normAutofit/>
          </a:bodyPr>
          <a:lstStyle/>
          <a:p>
            <a:r>
              <a:rPr lang="nl-NL" sz="3600" dirty="0">
                <a:solidFill>
                  <a:srgbClr val="005243"/>
                </a:solidFill>
                <a:latin typeface="Arial" panose="020B0604020202020204" pitchFamily="34" charset="0"/>
                <a:cs typeface="Arial" panose="020B0604020202020204" pitchFamily="34" charset="0"/>
              </a:rPr>
              <a:t>Ademhalingsdepressie</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Misselijkheid en braken</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Obstipatie</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Delier </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Afhankelijkheid </a:t>
            </a:r>
            <a:endParaRPr lang="nl-NL" sz="3600" dirty="0"/>
          </a:p>
        </p:txBody>
      </p:sp>
      <p:sp>
        <p:nvSpPr>
          <p:cNvPr id="4" name="Tijdelijke aanduiding voor voettekst 3">
            <a:extLst>
              <a:ext uri="{FF2B5EF4-FFF2-40B4-BE49-F238E27FC236}">
                <a16:creationId xmlns:a16="http://schemas.microsoft.com/office/drawing/2014/main" id="{C535ACC1-30D9-48CD-B056-DD74C16D3D95}"/>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64946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2005" y="1730501"/>
            <a:ext cx="13567783"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Methadon</a:t>
            </a:r>
          </a:p>
        </p:txBody>
      </p:sp>
      <p:sp>
        <p:nvSpPr>
          <p:cNvPr id="3" name="Tijdelijke aanduiding voor inhoud 2"/>
          <p:cNvSpPr>
            <a:spLocks noGrp="1"/>
          </p:cNvSpPr>
          <p:nvPr>
            <p:ph idx="1"/>
          </p:nvPr>
        </p:nvSpPr>
        <p:spPr>
          <a:xfrm>
            <a:off x="3057300" y="2932875"/>
            <a:ext cx="12190095" cy="6704083"/>
          </a:xfrm>
        </p:spPr>
        <p:txBody>
          <a:bodyPr>
            <a:noAutofit/>
          </a:bodyPr>
          <a:lstStyle/>
          <a:p>
            <a:pPr>
              <a:lnSpc>
                <a:spcPct val="150000"/>
              </a:lnSpc>
            </a:pPr>
            <a:r>
              <a:rPr lang="nl-NL" sz="3600" dirty="0">
                <a:solidFill>
                  <a:srgbClr val="005243"/>
                </a:solidFill>
                <a:latin typeface="Arial" panose="020B0604020202020204" pitchFamily="34" charset="0"/>
                <a:cs typeface="Arial" panose="020B0604020202020204" pitchFamily="34" charset="0"/>
              </a:rPr>
              <a:t>Voordelen</a:t>
            </a:r>
          </a:p>
          <a:p>
            <a:pPr lvl="1">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Goede enterale resorptie</a:t>
            </a:r>
          </a:p>
          <a:p>
            <a:pPr lvl="1">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Werkzaam bij neuropatische pijn</a:t>
            </a:r>
          </a:p>
          <a:p>
            <a:pPr>
              <a:lnSpc>
                <a:spcPct val="150000"/>
              </a:lnSpc>
            </a:pPr>
            <a:endParaRPr lang="nl-NL" sz="3600" dirty="0">
              <a:solidFill>
                <a:srgbClr val="005243"/>
              </a:solidFill>
              <a:latin typeface="Arial" panose="020B0604020202020204" pitchFamily="34" charset="0"/>
              <a:cs typeface="Arial" panose="020B0604020202020204" pitchFamily="34" charset="0"/>
            </a:endParaRPr>
          </a:p>
          <a:p>
            <a:pPr>
              <a:lnSpc>
                <a:spcPct val="150000"/>
              </a:lnSpc>
            </a:pPr>
            <a:r>
              <a:rPr lang="nl-NL" sz="3600" dirty="0">
                <a:solidFill>
                  <a:srgbClr val="005243"/>
                </a:solidFill>
                <a:latin typeface="Arial" panose="020B0604020202020204" pitchFamily="34" charset="0"/>
                <a:cs typeface="Arial" panose="020B0604020202020204" pitchFamily="34" charset="0"/>
              </a:rPr>
              <a:t>Nadeel</a:t>
            </a:r>
          </a:p>
          <a:p>
            <a:pPr lvl="1">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Wisselende halfwaardetijd waardoor gevaar op </a:t>
            </a:r>
            <a:r>
              <a:rPr lang="nl-NL" sz="3600" dirty="0" err="1">
                <a:solidFill>
                  <a:srgbClr val="005243"/>
                </a:solidFill>
                <a:latin typeface="Arial" panose="020B0604020202020204" pitchFamily="34" charset="0"/>
                <a:cs typeface="Arial" panose="020B0604020202020204" pitchFamily="34" charset="0"/>
              </a:rPr>
              <a:t>cummulatie</a:t>
            </a:r>
            <a:endParaRPr lang="nl-NL" sz="3600" dirty="0">
              <a:solidFill>
                <a:srgbClr val="005243"/>
              </a:solidFill>
              <a:latin typeface="Arial" panose="020B0604020202020204" pitchFamily="34" charset="0"/>
              <a:cs typeface="Arial" panose="020B0604020202020204" pitchFamily="34" charset="0"/>
            </a:endParaRPr>
          </a:p>
        </p:txBody>
      </p:sp>
      <p:sp>
        <p:nvSpPr>
          <p:cNvPr id="4" name="Tijdelijke aanduiding voor voettekst 3">
            <a:extLst>
              <a:ext uri="{FF2B5EF4-FFF2-40B4-BE49-F238E27FC236}">
                <a16:creationId xmlns:a16="http://schemas.microsoft.com/office/drawing/2014/main" id="{6C9F14B6-EDA0-4B2E-A90C-6D0AE6846B3D}"/>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076700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8F0C2-FC39-4ACB-9718-81F23925D040}"/>
              </a:ext>
            </a:extLst>
          </p:cNvPr>
          <p:cNvSpPr>
            <a:spLocks noGrp="1"/>
          </p:cNvSpPr>
          <p:nvPr>
            <p:ph type="title"/>
          </p:nvPr>
        </p:nvSpPr>
        <p:spPr>
          <a:xfrm>
            <a:off x="3589946" y="2043435"/>
            <a:ext cx="12190095" cy="2239899"/>
          </a:xfrm>
        </p:spPr>
        <p:txBody>
          <a:bodyPr/>
          <a:lstStyle/>
          <a:p>
            <a:r>
              <a:rPr lang="nl-NL" sz="4800" b="1" dirty="0">
                <a:solidFill>
                  <a:srgbClr val="005243"/>
                </a:solidFill>
                <a:effectLst/>
                <a:latin typeface="Arial" panose="020B0604020202020204" pitchFamily="34" charset="0"/>
                <a:cs typeface="Arial" panose="020B0604020202020204" pitchFamily="34" charset="0"/>
              </a:rPr>
              <a:t>Onvoldoende effect van pijnmedicatie</a:t>
            </a:r>
            <a:endParaRPr lang="nl-NL" sz="4800" dirty="0"/>
          </a:p>
        </p:txBody>
      </p:sp>
      <p:sp>
        <p:nvSpPr>
          <p:cNvPr id="3" name="Rechthoek 2">
            <a:extLst>
              <a:ext uri="{FF2B5EF4-FFF2-40B4-BE49-F238E27FC236}">
                <a16:creationId xmlns:a16="http://schemas.microsoft.com/office/drawing/2014/main" id="{FF6F3649-88B2-4BA6-B480-905D8E2C5457}"/>
              </a:ext>
            </a:extLst>
          </p:cNvPr>
          <p:cNvSpPr/>
          <p:nvPr/>
        </p:nvSpPr>
        <p:spPr>
          <a:xfrm>
            <a:off x="3589946" y="3372617"/>
            <a:ext cx="10559523" cy="4236801"/>
          </a:xfrm>
          <a:prstGeom prst="rect">
            <a:avLst/>
          </a:prstGeom>
        </p:spPr>
        <p:txBody>
          <a:bodyPr wrap="square">
            <a:spAutoFit/>
          </a:bodyPr>
          <a:lstStyle/>
          <a:p>
            <a:endParaRPr lang="nl-NL" sz="2666" dirty="0"/>
          </a:p>
          <a:p>
            <a:r>
              <a:rPr lang="nl-NL" sz="3600" dirty="0">
                <a:solidFill>
                  <a:srgbClr val="005243"/>
                </a:solidFill>
                <a:latin typeface="Arial" panose="020B0604020202020204" pitchFamily="34" charset="0"/>
                <a:cs typeface="Arial" panose="020B0604020202020204" pitchFamily="34" charset="0"/>
              </a:rPr>
              <a:t>Voorkeur voor het verhogen van de dosis en niet de interval</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Matig ernstige pijn: dosering verhogen met 25-50%</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Ernstige pijn: dosering verhogen met 50-100%</a:t>
            </a:r>
            <a:endParaRPr lang="nl-NL" sz="3600" dirty="0"/>
          </a:p>
          <a:p>
            <a:endParaRPr lang="nl-NL" sz="2666" dirty="0"/>
          </a:p>
        </p:txBody>
      </p:sp>
      <p:sp>
        <p:nvSpPr>
          <p:cNvPr id="4" name="Tijdelijke aanduiding voor voettekst 3">
            <a:extLst>
              <a:ext uri="{FF2B5EF4-FFF2-40B4-BE49-F238E27FC236}">
                <a16:creationId xmlns:a16="http://schemas.microsoft.com/office/drawing/2014/main" id="{BF590A2E-15D2-436D-97BB-65E1ED549D46}"/>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261426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743075"/>
            <a:ext cx="12744674" cy="136275"/>
          </a:xfrm>
        </p:spPr>
        <p:txBody>
          <a:bodyPr/>
          <a:lstStyle/>
          <a:p>
            <a:r>
              <a:rPr lang="nl-NL" sz="4800" b="1" dirty="0">
                <a:solidFill>
                  <a:srgbClr val="005243"/>
                </a:solidFill>
                <a:effectLst/>
                <a:latin typeface="Arial" panose="020B0604020202020204" pitchFamily="34" charset="0"/>
                <a:cs typeface="Arial" panose="020B0604020202020204" pitchFamily="34" charset="0"/>
              </a:rPr>
              <a:t>Definitie van pijn</a:t>
            </a:r>
          </a:p>
        </p:txBody>
      </p:sp>
      <p:sp>
        <p:nvSpPr>
          <p:cNvPr id="4" name="Tijdelijke aanduiding voor inhoud 3"/>
          <p:cNvSpPr>
            <a:spLocks noGrp="1"/>
          </p:cNvSpPr>
          <p:nvPr>
            <p:ph idx="1"/>
          </p:nvPr>
        </p:nvSpPr>
        <p:spPr>
          <a:xfrm>
            <a:off x="3057300" y="2973077"/>
            <a:ext cx="12190095" cy="6374617"/>
          </a:xfrm>
        </p:spPr>
        <p:txBody>
          <a:bodyPr>
            <a:noAutofit/>
          </a:bodyPr>
          <a:lstStyle/>
          <a:p>
            <a:r>
              <a:rPr lang="nl-NL" sz="4000" dirty="0">
                <a:solidFill>
                  <a:srgbClr val="005243"/>
                </a:solidFill>
                <a:latin typeface="Arial" panose="020B0604020202020204" pitchFamily="34" charset="0"/>
                <a:cs typeface="Arial" panose="020B0604020202020204" pitchFamily="34" charset="0"/>
              </a:rPr>
              <a:t>“Een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onplezierige</a:t>
            </a:r>
            <a:r>
              <a:rPr lang="nl-NL" sz="4000"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sensorische</a:t>
            </a:r>
            <a:r>
              <a:rPr lang="nl-NL" sz="4000"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nl-NL" sz="4000" dirty="0">
                <a:solidFill>
                  <a:srgbClr val="005243"/>
                </a:solidFill>
                <a:latin typeface="Arial" panose="020B0604020202020204" pitchFamily="34" charset="0"/>
                <a:cs typeface="Arial" panose="020B0604020202020204" pitchFamily="34" charset="0"/>
              </a:rPr>
              <a:t>en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emotionele</a:t>
            </a:r>
            <a:r>
              <a:rPr lang="nl-NL" sz="4000" dirty="0">
                <a:solidFill>
                  <a:srgbClr val="005243"/>
                </a:solidFill>
                <a:latin typeface="Arial" panose="020B0604020202020204" pitchFamily="34" charset="0"/>
                <a:cs typeface="Arial" panose="020B0604020202020204" pitchFamily="34" charset="0"/>
              </a:rPr>
              <a:t> ervaring die gepaard gaat met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feitelijke</a:t>
            </a:r>
            <a:r>
              <a:rPr lang="nl-NL" sz="4000" dirty="0">
                <a:solidFill>
                  <a:srgbClr val="005243"/>
                </a:solidFill>
                <a:latin typeface="Arial" panose="020B0604020202020204" pitchFamily="34" charset="0"/>
                <a:cs typeface="Arial" panose="020B0604020202020204" pitchFamily="34" charset="0"/>
              </a:rPr>
              <a:t> of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mogelijke</a:t>
            </a:r>
            <a:r>
              <a:rPr lang="nl-NL" sz="4000"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weefselbeschadiging</a:t>
            </a:r>
            <a:r>
              <a:rPr lang="nl-NL" sz="4000"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nl-NL" sz="4000" dirty="0">
                <a:solidFill>
                  <a:srgbClr val="005243"/>
                </a:solidFill>
                <a:latin typeface="Arial" panose="020B0604020202020204" pitchFamily="34" charset="0"/>
                <a:cs typeface="Arial" panose="020B0604020202020204" pitchFamily="34" charset="0"/>
              </a:rPr>
              <a:t>of die beschreven wordt in termen van een dergelijke beschadiging"</a:t>
            </a:r>
          </a:p>
          <a:p>
            <a:endParaRPr lang="nl-NL" sz="3200" dirty="0">
              <a:solidFill>
                <a:srgbClr val="005243"/>
              </a:solidFill>
              <a:latin typeface="Arial" panose="020B0604020202020204" pitchFamily="34" charset="0"/>
              <a:cs typeface="Arial" panose="020B0604020202020204" pitchFamily="34" charset="0"/>
            </a:endParaRPr>
          </a:p>
          <a:p>
            <a:r>
              <a:rPr lang="nl-NL" sz="3200" dirty="0">
                <a:solidFill>
                  <a:srgbClr val="005243"/>
                </a:solidFill>
                <a:latin typeface="Arial" panose="020B0604020202020204" pitchFamily="34" charset="0"/>
                <a:cs typeface="Arial" panose="020B0604020202020204" pitchFamily="34" charset="0"/>
              </a:rPr>
              <a:t>		International Association </a:t>
            </a:r>
            <a:r>
              <a:rPr lang="nl-NL" sz="3200" dirty="0" err="1">
                <a:solidFill>
                  <a:srgbClr val="005243"/>
                </a:solidFill>
                <a:latin typeface="Arial" panose="020B0604020202020204" pitchFamily="34" charset="0"/>
                <a:cs typeface="Arial" panose="020B0604020202020204" pitchFamily="34" charset="0"/>
              </a:rPr>
              <a:t>for</a:t>
            </a:r>
            <a:r>
              <a:rPr lang="nl-NL" sz="3200" dirty="0">
                <a:solidFill>
                  <a:srgbClr val="005243"/>
                </a:solidFill>
                <a:latin typeface="Arial" panose="020B0604020202020204" pitchFamily="34" charset="0"/>
                <a:cs typeface="Arial" panose="020B0604020202020204" pitchFamily="34" charset="0"/>
              </a:rPr>
              <a:t> </a:t>
            </a:r>
            <a:r>
              <a:rPr lang="nl-NL" sz="3200" dirty="0" err="1">
                <a:solidFill>
                  <a:srgbClr val="005243"/>
                </a:solidFill>
                <a:latin typeface="Arial" panose="020B0604020202020204" pitchFamily="34" charset="0"/>
                <a:cs typeface="Arial" panose="020B0604020202020204" pitchFamily="34" charset="0"/>
              </a:rPr>
              <a:t>the</a:t>
            </a:r>
            <a:r>
              <a:rPr lang="nl-NL" sz="3200" dirty="0">
                <a:solidFill>
                  <a:srgbClr val="005243"/>
                </a:solidFill>
                <a:latin typeface="Arial" panose="020B0604020202020204" pitchFamily="34" charset="0"/>
                <a:cs typeface="Arial" panose="020B0604020202020204" pitchFamily="34" charset="0"/>
              </a:rPr>
              <a:t> </a:t>
            </a:r>
            <a:r>
              <a:rPr lang="nl-NL" sz="3200" dirty="0" err="1">
                <a:solidFill>
                  <a:srgbClr val="005243"/>
                </a:solidFill>
                <a:latin typeface="Arial" panose="020B0604020202020204" pitchFamily="34" charset="0"/>
                <a:cs typeface="Arial" panose="020B0604020202020204" pitchFamily="34" charset="0"/>
              </a:rPr>
              <a:t>Study</a:t>
            </a:r>
            <a:r>
              <a:rPr lang="nl-NL" sz="3200" dirty="0">
                <a:solidFill>
                  <a:srgbClr val="005243"/>
                </a:solidFill>
                <a:latin typeface="Arial" panose="020B0604020202020204" pitchFamily="34" charset="0"/>
                <a:cs typeface="Arial" panose="020B0604020202020204" pitchFamily="34" charset="0"/>
              </a:rPr>
              <a:t> of Pain (IASP)</a:t>
            </a:r>
          </a:p>
        </p:txBody>
      </p:sp>
      <p:sp>
        <p:nvSpPr>
          <p:cNvPr id="3" name="Tijdelijke aanduiding voor voettekst 2">
            <a:extLst>
              <a:ext uri="{FF2B5EF4-FFF2-40B4-BE49-F238E27FC236}">
                <a16:creationId xmlns:a16="http://schemas.microsoft.com/office/drawing/2014/main" id="{FBA1E25F-8F0F-4FA6-8BA6-5CB028BDC8AB}"/>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148063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643063"/>
            <a:ext cx="13544550" cy="1968186"/>
          </a:xfrm>
        </p:spPr>
        <p:txBody>
          <a:bodyPr/>
          <a:lstStyle/>
          <a:p>
            <a:r>
              <a:rPr lang="nl-NL" sz="4800" b="1" dirty="0" err="1">
                <a:solidFill>
                  <a:srgbClr val="005243"/>
                </a:solidFill>
                <a:effectLst/>
                <a:latin typeface="Arial" panose="020B0604020202020204" pitchFamily="34" charset="0"/>
                <a:cs typeface="Arial" panose="020B0604020202020204" pitchFamily="34" charset="0"/>
              </a:rPr>
              <a:t>Opioïd</a:t>
            </a:r>
            <a:r>
              <a:rPr lang="nl-NL" sz="4800" b="1" dirty="0">
                <a:solidFill>
                  <a:srgbClr val="005243"/>
                </a:solidFill>
                <a:effectLst/>
                <a:latin typeface="Arial" panose="020B0604020202020204" pitchFamily="34" charset="0"/>
                <a:cs typeface="Arial" panose="020B0604020202020204" pitchFamily="34" charset="0"/>
              </a:rPr>
              <a:t> rotatie</a:t>
            </a:r>
          </a:p>
        </p:txBody>
      </p:sp>
      <p:sp>
        <p:nvSpPr>
          <p:cNvPr id="3" name="Tijdelijke aanduiding voor inhoud 2"/>
          <p:cNvSpPr>
            <a:spLocks noGrp="1"/>
          </p:cNvSpPr>
          <p:nvPr>
            <p:ph idx="1"/>
          </p:nvPr>
        </p:nvSpPr>
        <p:spPr>
          <a:xfrm>
            <a:off x="3057300" y="2519323"/>
            <a:ext cx="11658427" cy="6652520"/>
          </a:xfrm>
        </p:spPr>
        <p:txBody>
          <a:bodyPr>
            <a:normAutofit/>
          </a:bodyPr>
          <a:lstStyle/>
          <a:p>
            <a:r>
              <a:rPr lang="nl-NL" sz="3600" dirty="0">
                <a:solidFill>
                  <a:srgbClr val="005243"/>
                </a:solidFill>
                <a:latin typeface="Arial" panose="020B0604020202020204" pitchFamily="34" charset="0"/>
                <a:cs typeface="Arial" panose="020B0604020202020204" pitchFamily="34" charset="0"/>
              </a:rPr>
              <a:t>Vanwege bijwerkingen</a:t>
            </a:r>
          </a:p>
          <a:p>
            <a:r>
              <a:rPr lang="nl-NL" sz="3600" dirty="0">
                <a:solidFill>
                  <a:srgbClr val="005243"/>
                </a:solidFill>
                <a:latin typeface="Arial" panose="020B0604020202020204" pitchFamily="34" charset="0"/>
                <a:cs typeface="Arial" panose="020B0604020202020204" pitchFamily="34" charset="0"/>
              </a:rPr>
              <a:t>Vanwege onvoldoende pijnstilling</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Tip: de Opioïden omreken app</a:t>
            </a:r>
          </a:p>
        </p:txBody>
      </p:sp>
      <p:pic>
        <p:nvPicPr>
          <p:cNvPr id="2050" name="Picture 2" descr="http://a5.mzstatic.com/eu/r30/Purple42/v4/91/3d/8d/913d8d16-67c1-51da-b3ca-69aaa7d48ca8/screen520x92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5204" y="5079206"/>
            <a:ext cx="7016646" cy="395361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voettekst 3">
            <a:extLst>
              <a:ext uri="{FF2B5EF4-FFF2-40B4-BE49-F238E27FC236}">
                <a16:creationId xmlns:a16="http://schemas.microsoft.com/office/drawing/2014/main" id="{1D76FB7A-7E0D-471C-9524-A649E1C5C513}"/>
              </a:ext>
            </a:extLst>
          </p:cNvPr>
          <p:cNvSpPr>
            <a:spLocks noGrp="1"/>
          </p:cNvSpPr>
          <p:nvPr>
            <p:ph type="ftr" sz="quarter" idx="11"/>
          </p:nvPr>
        </p:nvSpPr>
        <p:spPr/>
        <p:txBody>
          <a:bodyPr/>
          <a:lstStyle/>
          <a:p>
            <a:r>
              <a:rPr lang="nl-NL"/>
              <a:t>oncologische pijn 31 maart 2020</a:t>
            </a:r>
          </a:p>
        </p:txBody>
      </p:sp>
      <p:sp>
        <p:nvSpPr>
          <p:cNvPr id="5" name="Tekstvak 4">
            <a:extLst>
              <a:ext uri="{FF2B5EF4-FFF2-40B4-BE49-F238E27FC236}">
                <a16:creationId xmlns:a16="http://schemas.microsoft.com/office/drawing/2014/main" id="{4D2BA860-8532-4EF4-B7E9-51CE749AB075}"/>
              </a:ext>
            </a:extLst>
          </p:cNvPr>
          <p:cNvSpPr txBox="1"/>
          <p:nvPr/>
        </p:nvSpPr>
        <p:spPr>
          <a:xfrm flipH="1">
            <a:off x="13430587" y="9259903"/>
            <a:ext cx="3857625" cy="369332"/>
          </a:xfrm>
          <a:prstGeom prst="rect">
            <a:avLst/>
          </a:prstGeom>
          <a:noFill/>
        </p:spPr>
        <p:txBody>
          <a:bodyPr wrap="square" rtlCol="0">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8509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0C380-5409-4B4F-AAF3-2B33C50191AF}"/>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1B34A971-0370-4F16-B530-536CE7331D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9961" y="1452704"/>
            <a:ext cx="10922407" cy="6981704"/>
          </a:xfrm>
          <a:prstGeom prst="rect">
            <a:avLst/>
          </a:prstGeom>
        </p:spPr>
      </p:pic>
      <p:sp>
        <p:nvSpPr>
          <p:cNvPr id="6" name="Tekstvak 5">
            <a:extLst>
              <a:ext uri="{FF2B5EF4-FFF2-40B4-BE49-F238E27FC236}">
                <a16:creationId xmlns:a16="http://schemas.microsoft.com/office/drawing/2014/main" id="{54F6F363-DA7F-43DF-BEAB-8412E99E9763}"/>
              </a:ext>
            </a:extLst>
          </p:cNvPr>
          <p:cNvSpPr txBox="1"/>
          <p:nvPr/>
        </p:nvSpPr>
        <p:spPr>
          <a:xfrm>
            <a:off x="6256493" y="9064635"/>
            <a:ext cx="7935875" cy="502573"/>
          </a:xfrm>
          <a:prstGeom prst="rect">
            <a:avLst/>
          </a:prstGeom>
          <a:noFill/>
        </p:spPr>
        <p:txBody>
          <a:bodyPr wrap="square" rtlCol="0">
            <a:spAutoFit/>
          </a:bodyPr>
          <a:lstStyle/>
          <a:p>
            <a:r>
              <a:rPr lang="nl-NL" sz="2666" b="1" dirty="0">
                <a:solidFill>
                  <a:srgbClr val="005243"/>
                </a:solidFill>
                <a:latin typeface="Arial" panose="020B0604020202020204" pitchFamily="34" charset="0"/>
                <a:cs typeface="Arial" panose="020B0604020202020204" pitchFamily="34" charset="0"/>
              </a:rPr>
              <a:t>Verkregen via </a:t>
            </a:r>
            <a:r>
              <a:rPr lang="nl-NL" sz="2666" b="1" dirty="0">
                <a:solidFill>
                  <a:srgbClr val="005243"/>
                </a:solidFill>
                <a:latin typeface="Arial" panose="020B0604020202020204" pitchFamily="34" charset="0"/>
                <a:cs typeface="Arial" panose="020B0604020202020204" pitchFamily="34" charset="0"/>
                <a:hlinkClick r:id="rId3"/>
              </a:rPr>
              <a:t>www.netwerkpalliatieve</a:t>
            </a:r>
            <a:r>
              <a:rPr lang="nl-NL" sz="2666" b="1" dirty="0">
                <a:solidFill>
                  <a:srgbClr val="005243"/>
                </a:solidFill>
                <a:latin typeface="Arial" panose="020B0604020202020204" pitchFamily="34" charset="0"/>
                <a:cs typeface="Arial" panose="020B0604020202020204" pitchFamily="34" charset="0"/>
              </a:rPr>
              <a:t>zorg.nl</a:t>
            </a:r>
            <a:endParaRPr lang="nl-NL" sz="2666" dirty="0"/>
          </a:p>
        </p:txBody>
      </p:sp>
      <p:sp>
        <p:nvSpPr>
          <p:cNvPr id="3" name="Tijdelijke aanduiding voor voettekst 2">
            <a:extLst>
              <a:ext uri="{FF2B5EF4-FFF2-40B4-BE49-F238E27FC236}">
                <a16:creationId xmlns:a16="http://schemas.microsoft.com/office/drawing/2014/main" id="{0B4DABBC-C1D2-46E8-9B98-F41A7F9296C4}"/>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840074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E62CA15-32D8-40A3-A8C0-99CA4967A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25" y="2490152"/>
            <a:ext cx="13544550" cy="5178108"/>
          </a:xfrm>
          <a:prstGeom prst="rect">
            <a:avLst/>
          </a:prstGeom>
        </p:spPr>
      </p:pic>
      <p:sp>
        <p:nvSpPr>
          <p:cNvPr id="3" name="Tekstvak 2">
            <a:extLst>
              <a:ext uri="{FF2B5EF4-FFF2-40B4-BE49-F238E27FC236}">
                <a16:creationId xmlns:a16="http://schemas.microsoft.com/office/drawing/2014/main" id="{ADC5AD81-E017-4CE5-8C41-15C53E334483}"/>
              </a:ext>
            </a:extLst>
          </p:cNvPr>
          <p:cNvSpPr txBox="1"/>
          <p:nvPr/>
        </p:nvSpPr>
        <p:spPr>
          <a:xfrm flipH="1">
            <a:off x="11802908" y="9452342"/>
            <a:ext cx="5653078" cy="320216"/>
          </a:xfrm>
          <a:prstGeom prst="rect">
            <a:avLst/>
          </a:prstGeom>
          <a:noFill/>
        </p:spPr>
        <p:txBody>
          <a:bodyPr wrap="square" rtlCol="0">
            <a:spAutoFit/>
          </a:bodyPr>
          <a:lstStyle/>
          <a:p>
            <a:r>
              <a:rPr lang="nl-NL" sz="1481" dirty="0">
                <a:solidFill>
                  <a:srgbClr val="005243"/>
                </a:solidFill>
                <a:latin typeface="Arial" panose="020B0604020202020204" pitchFamily="34" charset="0"/>
                <a:cs typeface="Arial" panose="020B0604020202020204" pitchFamily="34" charset="0"/>
              </a:rPr>
              <a:t>Verkregen via Tubantia 8-4-19</a:t>
            </a:r>
            <a:endParaRPr lang="nl-NL" sz="1481" dirty="0"/>
          </a:p>
        </p:txBody>
      </p:sp>
      <p:sp>
        <p:nvSpPr>
          <p:cNvPr id="4" name="Tijdelijke aanduiding voor voettekst 3">
            <a:extLst>
              <a:ext uri="{FF2B5EF4-FFF2-40B4-BE49-F238E27FC236}">
                <a16:creationId xmlns:a16="http://schemas.microsoft.com/office/drawing/2014/main" id="{50068376-40C6-4D1F-AA82-83101CBEDA33}"/>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077832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908994"/>
            <a:ext cx="13544550" cy="1879351"/>
          </a:xfrm>
        </p:spPr>
        <p:txBody>
          <a:bodyPr/>
          <a:lstStyle/>
          <a:p>
            <a:r>
              <a:rPr lang="nl-NL" sz="4800" dirty="0">
                <a:solidFill>
                  <a:srgbClr val="005243"/>
                </a:solidFill>
                <a:latin typeface="Arial" panose="020B0604020202020204" pitchFamily="34" charset="0"/>
                <a:cs typeface="Arial" panose="020B0604020202020204" pitchFamily="34" charset="0"/>
              </a:rPr>
              <a:t>Definitie van doorbraakpijn</a:t>
            </a:r>
          </a:p>
        </p:txBody>
      </p:sp>
      <p:sp>
        <p:nvSpPr>
          <p:cNvPr id="3" name="Tijdelijke aanduiding voor inhoud 2"/>
          <p:cNvSpPr>
            <a:spLocks noGrp="1"/>
          </p:cNvSpPr>
          <p:nvPr>
            <p:ph idx="1"/>
          </p:nvPr>
        </p:nvSpPr>
        <p:spPr>
          <a:xfrm>
            <a:off x="3057300" y="2932876"/>
            <a:ext cx="12190095" cy="6341733"/>
          </a:xfrm>
        </p:spPr>
        <p:txBody>
          <a:bodyPr>
            <a:noAutofit/>
          </a:bodyPr>
          <a:lstStyle/>
          <a:p>
            <a:r>
              <a:rPr lang="nl-NL" sz="3600" dirty="0">
                <a:solidFill>
                  <a:srgbClr val="005243"/>
                </a:solidFill>
                <a:latin typeface="Arial" panose="020B0604020202020204" pitchFamily="34" charset="0"/>
                <a:cs typeface="Arial" panose="020B0604020202020204" pitchFamily="34" charset="0"/>
              </a:rPr>
              <a:t>Een </a:t>
            </a:r>
            <a:r>
              <a:rPr lang="nl-NL" sz="36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voorbijgaande</a:t>
            </a:r>
            <a:r>
              <a:rPr lang="nl-NL" sz="3600" dirty="0">
                <a:solidFill>
                  <a:srgbClr val="005243"/>
                </a:solidFill>
                <a:latin typeface="Arial" panose="020B0604020202020204" pitchFamily="34" charset="0"/>
                <a:cs typeface="Arial" panose="020B0604020202020204" pitchFamily="34" charset="0"/>
              </a:rPr>
              <a:t> toename van pijn, die </a:t>
            </a:r>
            <a:r>
              <a:rPr lang="nl-NL" sz="36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spontaan</a:t>
            </a:r>
            <a:r>
              <a:rPr lang="nl-NL" sz="3600" dirty="0">
                <a:solidFill>
                  <a:srgbClr val="005243"/>
                </a:solidFill>
                <a:latin typeface="Arial" panose="020B0604020202020204" pitchFamily="34" charset="0"/>
                <a:cs typeface="Arial" panose="020B0604020202020204" pitchFamily="34" charset="0"/>
              </a:rPr>
              <a:t> optreedt of optreedt als gevolg van een specifieke, voorspelbare of onvoorspelbare factor, ondanks relatief stabiele en </a:t>
            </a:r>
            <a:r>
              <a:rPr lang="nl-NL" sz="36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voldoende gereguleerde achtergrondpijn</a:t>
            </a:r>
          </a:p>
          <a:p>
            <a:endParaRPr lang="nl-NL" sz="3600" b="1"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					</a:t>
            </a:r>
            <a:r>
              <a:rPr lang="nl-NL" sz="3200" dirty="0">
                <a:solidFill>
                  <a:srgbClr val="005243"/>
                </a:solidFill>
                <a:latin typeface="Arial" panose="020B0604020202020204" pitchFamily="34" charset="0"/>
                <a:cs typeface="Arial" panose="020B0604020202020204" pitchFamily="34" charset="0"/>
              </a:rPr>
              <a:t>Davies, </a:t>
            </a:r>
            <a:r>
              <a:rPr lang="nl-NL" sz="3200" dirty="0" err="1">
                <a:solidFill>
                  <a:srgbClr val="005243"/>
                </a:solidFill>
                <a:latin typeface="Arial" panose="020B0604020202020204" pitchFamily="34" charset="0"/>
                <a:cs typeface="Arial" panose="020B0604020202020204" pitchFamily="34" charset="0"/>
              </a:rPr>
              <a:t>Eur</a:t>
            </a:r>
            <a:r>
              <a:rPr lang="nl-NL" sz="3200" dirty="0">
                <a:solidFill>
                  <a:srgbClr val="005243"/>
                </a:solidFill>
                <a:latin typeface="Arial" panose="020B0604020202020204" pitchFamily="34" charset="0"/>
                <a:cs typeface="Arial" panose="020B0604020202020204" pitchFamily="34" charset="0"/>
              </a:rPr>
              <a:t>. J. </a:t>
            </a:r>
            <a:r>
              <a:rPr lang="nl-NL" sz="3200" dirty="0" err="1">
                <a:solidFill>
                  <a:srgbClr val="005243"/>
                </a:solidFill>
                <a:latin typeface="Arial" panose="020B0604020202020204" pitchFamily="34" charset="0"/>
                <a:cs typeface="Arial" panose="020B0604020202020204" pitchFamily="34" charset="0"/>
              </a:rPr>
              <a:t>Pain</a:t>
            </a:r>
            <a:r>
              <a:rPr lang="nl-NL" sz="3200" dirty="0">
                <a:solidFill>
                  <a:srgbClr val="005243"/>
                </a:solidFill>
                <a:latin typeface="Arial" panose="020B0604020202020204" pitchFamily="34" charset="0"/>
                <a:cs typeface="Arial" panose="020B0604020202020204" pitchFamily="34" charset="0"/>
              </a:rPr>
              <a:t> 2009        </a:t>
            </a:r>
          </a:p>
        </p:txBody>
      </p:sp>
      <p:sp>
        <p:nvSpPr>
          <p:cNvPr id="4" name="Tijdelijke aanduiding voor voettekst 3">
            <a:extLst>
              <a:ext uri="{FF2B5EF4-FFF2-40B4-BE49-F238E27FC236}">
                <a16:creationId xmlns:a16="http://schemas.microsoft.com/office/drawing/2014/main" id="{EDEE9C37-2624-4E1A-943B-2CC0BB06EE0B}"/>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462769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800" dirty="0">
                <a:solidFill>
                  <a:srgbClr val="005243"/>
                </a:solidFill>
                <a:latin typeface="Arial" pitchFamily="34" charset="0"/>
                <a:cs typeface="Arial" pitchFamily="34" charset="0"/>
              </a:rPr>
              <a:t>Continue en doorbraak pijn</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03270" y="3479278"/>
            <a:ext cx="10452861" cy="5215271"/>
          </a:xfrm>
        </p:spPr>
      </p:pic>
      <p:sp>
        <p:nvSpPr>
          <p:cNvPr id="3" name="Tekstvak 2">
            <a:extLst>
              <a:ext uri="{FF2B5EF4-FFF2-40B4-BE49-F238E27FC236}">
                <a16:creationId xmlns:a16="http://schemas.microsoft.com/office/drawing/2014/main" id="{C73F6DDE-FA3F-4B76-9749-8B1E733BA1AA}"/>
              </a:ext>
            </a:extLst>
          </p:cNvPr>
          <p:cNvSpPr txBox="1"/>
          <p:nvPr/>
        </p:nvSpPr>
        <p:spPr>
          <a:xfrm>
            <a:off x="11696247" y="9416022"/>
            <a:ext cx="2896947" cy="730456"/>
          </a:xfrm>
          <a:prstGeom prst="rect">
            <a:avLst/>
          </a:prstGeom>
          <a:noFill/>
        </p:spPr>
        <p:txBody>
          <a:bodyPr wrap="none" rtlCol="0">
            <a:spAutoFit/>
          </a:bodyPr>
          <a:lstStyle/>
          <a:p>
            <a:r>
              <a:rPr lang="nl-NL" sz="1481" dirty="0">
                <a:solidFill>
                  <a:srgbClr val="005243"/>
                </a:solidFill>
                <a:latin typeface="Arial" panose="020B0604020202020204" pitchFamily="34" charset="0"/>
                <a:cs typeface="Arial" panose="020B0604020202020204" pitchFamily="34" charset="0"/>
              </a:rPr>
              <a:t>Afbeelding verkregen via google</a:t>
            </a:r>
            <a:endParaRPr lang="nl-NL" sz="1481" dirty="0"/>
          </a:p>
          <a:p>
            <a:endParaRPr lang="nl-NL" sz="2666" dirty="0"/>
          </a:p>
        </p:txBody>
      </p:sp>
      <p:sp>
        <p:nvSpPr>
          <p:cNvPr id="5" name="Tijdelijke aanduiding voor voettekst 4">
            <a:extLst>
              <a:ext uri="{FF2B5EF4-FFF2-40B4-BE49-F238E27FC236}">
                <a16:creationId xmlns:a16="http://schemas.microsoft.com/office/drawing/2014/main" id="{C8DE580D-2578-49E0-9205-83367D98903C}"/>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913433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831082"/>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Kenmerken doorbraakpijn</a:t>
            </a:r>
          </a:p>
        </p:txBody>
      </p:sp>
      <p:sp>
        <p:nvSpPr>
          <p:cNvPr id="3" name="Tijdelijke aanduiding voor inhoud 2"/>
          <p:cNvSpPr>
            <a:spLocks noGrp="1"/>
          </p:cNvSpPr>
          <p:nvPr>
            <p:ph idx="1"/>
          </p:nvPr>
        </p:nvSpPr>
        <p:spPr>
          <a:xfrm>
            <a:off x="3057300" y="2932876"/>
            <a:ext cx="12190095" cy="6341733"/>
          </a:xfrm>
        </p:spPr>
        <p:txBody>
          <a:bodyPr>
            <a:noAutofit/>
          </a:bodyPr>
          <a:lstStyle/>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plotseling begin </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hoge piekintensiteit (5-15 minuten)</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meestal van korte duur</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gemiddeld aantal episoden: 4 X per dag</a:t>
            </a:r>
          </a:p>
          <a:p>
            <a:pPr>
              <a:lnSpc>
                <a:spcPct val="150000"/>
              </a:lnSpc>
            </a:pPr>
            <a:endParaRPr lang="nl-NL" dirty="0">
              <a:solidFill>
                <a:srgbClr val="005243"/>
              </a:solidFill>
              <a:latin typeface="Arial" panose="020B0604020202020204" pitchFamily="34" charset="0"/>
              <a:cs typeface="Arial" panose="020B0604020202020204" pitchFamily="34" charset="0"/>
            </a:endParaRPr>
          </a:p>
        </p:txBody>
      </p:sp>
      <p:pic>
        <p:nvPicPr>
          <p:cNvPr id="4" name="Picture 2" descr="http://www.hospicebardo.nl/wp-content/uploads/2015/10/complexe-pij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0038" y="4050993"/>
            <a:ext cx="5977554" cy="4460295"/>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voettekst 4">
            <a:extLst>
              <a:ext uri="{FF2B5EF4-FFF2-40B4-BE49-F238E27FC236}">
                <a16:creationId xmlns:a16="http://schemas.microsoft.com/office/drawing/2014/main" id="{C97F4F81-CB01-4A05-BBC2-FA8EBBD4A4E0}"/>
              </a:ext>
            </a:extLst>
          </p:cNvPr>
          <p:cNvSpPr>
            <a:spLocks noGrp="1"/>
          </p:cNvSpPr>
          <p:nvPr>
            <p:ph type="ftr" sz="quarter" idx="11"/>
          </p:nvPr>
        </p:nvSpPr>
        <p:spPr/>
        <p:txBody>
          <a:bodyPr/>
          <a:lstStyle/>
          <a:p>
            <a:r>
              <a:rPr lang="nl-NL"/>
              <a:t>oncologische pijn 31 maart 2020</a:t>
            </a:r>
          </a:p>
        </p:txBody>
      </p:sp>
      <p:sp>
        <p:nvSpPr>
          <p:cNvPr id="6" name="Rechthoek 5">
            <a:extLst>
              <a:ext uri="{FF2B5EF4-FFF2-40B4-BE49-F238E27FC236}">
                <a16:creationId xmlns:a16="http://schemas.microsoft.com/office/drawing/2014/main" id="{48C31802-DE78-4D38-ACCD-1360BB6A0081}"/>
              </a:ext>
            </a:extLst>
          </p:cNvPr>
          <p:cNvSpPr/>
          <p:nvPr/>
        </p:nvSpPr>
        <p:spPr>
          <a:xfrm>
            <a:off x="12888717" y="9245837"/>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2960992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63262" y="1600200"/>
            <a:ext cx="13544550" cy="1879351"/>
          </a:xfrm>
        </p:spPr>
        <p:txBody>
          <a:bodyPr>
            <a:normAutofit/>
          </a:bodyPr>
          <a:lstStyle/>
          <a:p>
            <a:r>
              <a:rPr lang="nl-NL" sz="4800" b="1" dirty="0">
                <a:solidFill>
                  <a:srgbClr val="005243"/>
                </a:solidFill>
                <a:effectLst/>
                <a:latin typeface="Arial" panose="020B0604020202020204" pitchFamily="34" charset="0"/>
                <a:cs typeface="Arial" panose="020B0604020202020204" pitchFamily="34" charset="0"/>
              </a:rPr>
              <a:t>Types doorbraakpijn</a:t>
            </a:r>
          </a:p>
        </p:txBody>
      </p:sp>
      <p:graphicFrame>
        <p:nvGraphicFramePr>
          <p:cNvPr id="3" name="Tabel 2"/>
          <p:cNvGraphicFramePr>
            <a:graphicFrameLocks noGrp="1"/>
          </p:cNvGraphicFramePr>
          <p:nvPr>
            <p:extLst>
              <p:ext uri="{D42A27DB-BD31-4B8C-83A1-F6EECF244321}">
                <p14:modId xmlns:p14="http://schemas.microsoft.com/office/powerpoint/2010/main" val="2095402828"/>
              </p:ext>
            </p:extLst>
          </p:nvPr>
        </p:nvGraphicFramePr>
        <p:xfrm>
          <a:off x="3963263" y="2690779"/>
          <a:ext cx="10132875" cy="6668036"/>
        </p:xfrm>
        <a:graphic>
          <a:graphicData uri="http://schemas.openxmlformats.org/drawingml/2006/table">
            <a:tbl>
              <a:tblPr firstRow="1" bandRow="1">
                <a:tableStyleId>{93296810-A885-4BE3-A3E7-6D5BEEA58F35}</a:tableStyleId>
              </a:tblPr>
              <a:tblGrid>
                <a:gridCol w="3377625">
                  <a:extLst>
                    <a:ext uri="{9D8B030D-6E8A-4147-A177-3AD203B41FA5}">
                      <a16:colId xmlns:a16="http://schemas.microsoft.com/office/drawing/2014/main" val="20000"/>
                    </a:ext>
                  </a:extLst>
                </a:gridCol>
                <a:gridCol w="3377625">
                  <a:extLst>
                    <a:ext uri="{9D8B030D-6E8A-4147-A177-3AD203B41FA5}">
                      <a16:colId xmlns:a16="http://schemas.microsoft.com/office/drawing/2014/main" val="20001"/>
                    </a:ext>
                  </a:extLst>
                </a:gridCol>
                <a:gridCol w="3377625">
                  <a:extLst>
                    <a:ext uri="{9D8B030D-6E8A-4147-A177-3AD203B41FA5}">
                      <a16:colId xmlns:a16="http://schemas.microsoft.com/office/drawing/2014/main" val="20002"/>
                    </a:ext>
                  </a:extLst>
                </a:gridCol>
              </a:tblGrid>
              <a:tr h="542416">
                <a:tc>
                  <a:txBody>
                    <a:bodyPr/>
                    <a:lstStyle/>
                    <a:p>
                      <a:r>
                        <a:rPr lang="nl-NL" sz="2100" dirty="0">
                          <a:solidFill>
                            <a:schemeClr val="bg1"/>
                          </a:solidFill>
                          <a:latin typeface="Arial" panose="020B0604020202020204" pitchFamily="34" charset="0"/>
                          <a:cs typeface="Arial" panose="020B0604020202020204" pitchFamily="34" charset="0"/>
                        </a:rPr>
                        <a:t>subtype</a:t>
                      </a:r>
                    </a:p>
                  </a:txBody>
                  <a:tcPr marL="135446" marR="135446" marT="67723" marB="67723">
                    <a:solidFill>
                      <a:srgbClr val="005243">
                        <a:alpha val="50000"/>
                      </a:srgbClr>
                    </a:solidFill>
                  </a:tcPr>
                </a:tc>
                <a:tc>
                  <a:txBody>
                    <a:bodyPr/>
                    <a:lstStyle/>
                    <a:p>
                      <a:r>
                        <a:rPr lang="nl-NL" sz="2100" dirty="0">
                          <a:solidFill>
                            <a:schemeClr val="bg1"/>
                          </a:solidFill>
                          <a:latin typeface="Arial" panose="020B0604020202020204" pitchFamily="34" charset="0"/>
                          <a:cs typeface="Arial" panose="020B0604020202020204" pitchFamily="34" charset="0"/>
                        </a:rPr>
                        <a:t>kenmerken</a:t>
                      </a:r>
                    </a:p>
                  </a:txBody>
                  <a:tcPr marL="135446" marR="135446" marT="67723" marB="67723">
                    <a:solidFill>
                      <a:srgbClr val="005243">
                        <a:alpha val="50000"/>
                      </a:srgbClr>
                    </a:solidFill>
                  </a:tcPr>
                </a:tc>
                <a:tc>
                  <a:txBody>
                    <a:bodyPr/>
                    <a:lstStyle/>
                    <a:p>
                      <a:r>
                        <a:rPr lang="nl-NL" sz="2100" dirty="0">
                          <a:solidFill>
                            <a:schemeClr val="bg1"/>
                          </a:solidFill>
                          <a:latin typeface="Arial" panose="020B0604020202020204" pitchFamily="34" charset="0"/>
                          <a:cs typeface="Arial" panose="020B0604020202020204" pitchFamily="34" charset="0"/>
                        </a:rPr>
                        <a:t>voorbeeld</a:t>
                      </a:r>
                    </a:p>
                  </a:txBody>
                  <a:tcPr marL="135446" marR="135446" marT="67723" marB="67723">
                    <a:solidFill>
                      <a:srgbClr val="005243">
                        <a:alpha val="50000"/>
                      </a:srgbClr>
                    </a:solidFill>
                  </a:tcPr>
                </a:tc>
                <a:extLst>
                  <a:ext uri="{0D108BD9-81ED-4DB2-BD59-A6C34878D82A}">
                    <a16:rowId xmlns:a16="http://schemas.microsoft.com/office/drawing/2014/main" val="10000"/>
                  </a:ext>
                </a:extLst>
              </a:tr>
              <a:tr h="459195">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extLst>
                  <a:ext uri="{0D108BD9-81ED-4DB2-BD59-A6C34878D82A}">
                    <a16:rowId xmlns:a16="http://schemas.microsoft.com/office/drawing/2014/main" val="10001"/>
                  </a:ext>
                </a:extLst>
              </a:tr>
              <a:tr h="1131626">
                <a:tc>
                  <a:txBody>
                    <a:bodyPr/>
                    <a:lstStyle/>
                    <a:p>
                      <a:r>
                        <a:rPr lang="nl-NL" sz="2100" dirty="0">
                          <a:solidFill>
                            <a:srgbClr val="005243"/>
                          </a:solidFill>
                          <a:latin typeface="Arial" panose="020B0604020202020204" pitchFamily="34" charset="0"/>
                          <a:cs typeface="Arial" panose="020B0604020202020204" pitchFamily="34" charset="0"/>
                        </a:rPr>
                        <a:t>Incidentpijn,</a:t>
                      </a:r>
                      <a:r>
                        <a:rPr lang="nl-NL" sz="2100" baseline="0" dirty="0">
                          <a:solidFill>
                            <a:srgbClr val="005243"/>
                          </a:solidFill>
                          <a:latin typeface="Arial" panose="020B0604020202020204" pitchFamily="34" charset="0"/>
                          <a:cs typeface="Arial" panose="020B0604020202020204" pitchFamily="34" charset="0"/>
                        </a:rPr>
                        <a:t> voorspelbaar</a:t>
                      </a:r>
                    </a:p>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activiteit</a:t>
                      </a:r>
                    </a:p>
                  </a:txBody>
                  <a:tcPr marL="135446" marR="135446" marT="67723" marB="67723">
                    <a:solidFill>
                      <a:srgbClr val="005243">
                        <a:alpha val="10000"/>
                      </a:srgbClr>
                    </a:solidFill>
                  </a:tcPr>
                </a:tc>
                <a:tc>
                  <a:txBody>
                    <a:bodyPr/>
                    <a:lstStyle/>
                    <a:p>
                      <a:r>
                        <a:rPr lang="nl-NL" sz="2100" dirty="0" err="1">
                          <a:solidFill>
                            <a:srgbClr val="005243"/>
                          </a:solidFill>
                          <a:latin typeface="Arial" panose="020B0604020202020204" pitchFamily="34" charset="0"/>
                          <a:cs typeface="Arial" panose="020B0604020202020204" pitchFamily="34" charset="0"/>
                        </a:rPr>
                        <a:t>Botmeta’s</a:t>
                      </a:r>
                      <a:r>
                        <a:rPr lang="nl-NL" sz="2100" dirty="0">
                          <a:solidFill>
                            <a:srgbClr val="005243"/>
                          </a:solidFill>
                          <a:latin typeface="Arial" panose="020B0604020202020204" pitchFamily="34" charset="0"/>
                          <a:cs typeface="Arial" panose="020B0604020202020204" pitchFamily="34" charset="0"/>
                        </a:rPr>
                        <a:t>, lopen, draaien, persen, wondverzorging</a:t>
                      </a:r>
                    </a:p>
                  </a:txBody>
                  <a:tcPr marL="135446" marR="135446" marT="67723" marB="67723">
                    <a:solidFill>
                      <a:srgbClr val="005243">
                        <a:alpha val="10000"/>
                      </a:srgbClr>
                    </a:solidFill>
                  </a:tcPr>
                </a:tc>
                <a:extLst>
                  <a:ext uri="{0D108BD9-81ED-4DB2-BD59-A6C34878D82A}">
                    <a16:rowId xmlns:a16="http://schemas.microsoft.com/office/drawing/2014/main" val="10002"/>
                  </a:ext>
                </a:extLst>
              </a:tr>
              <a:tr h="451485">
                <a:tc>
                  <a:txBody>
                    <a:bodyPr/>
                    <a:lstStyle/>
                    <a:p>
                      <a:endParaRPr lang="nl-NL" sz="210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extLst>
                  <a:ext uri="{0D108BD9-81ED-4DB2-BD59-A6C34878D82A}">
                    <a16:rowId xmlns:a16="http://schemas.microsoft.com/office/drawing/2014/main" val="10003"/>
                  </a:ext>
                </a:extLst>
              </a:tr>
              <a:tr h="1041781">
                <a:tc>
                  <a:txBody>
                    <a:bodyPr/>
                    <a:lstStyle/>
                    <a:p>
                      <a:r>
                        <a:rPr lang="nl-NL" sz="2100" dirty="0">
                          <a:solidFill>
                            <a:srgbClr val="005243"/>
                          </a:solidFill>
                          <a:latin typeface="Arial" panose="020B0604020202020204" pitchFamily="34" charset="0"/>
                          <a:cs typeface="Arial" panose="020B0604020202020204" pitchFamily="34" charset="0"/>
                        </a:rPr>
                        <a:t>Incidentpijn, onvoorspelbaar</a:t>
                      </a:r>
                    </a:p>
                  </a:txBody>
                  <a:tcPr marL="135446" marR="135446" marT="67723" marB="67723">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Onwillekeurige bewegingen</a:t>
                      </a:r>
                    </a:p>
                  </a:txBody>
                  <a:tcPr marL="135446" marR="135446" marT="67723" marB="67723">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Rib meta, slikken, hoesten</a:t>
                      </a:r>
                    </a:p>
                  </a:txBody>
                  <a:tcPr marL="135446" marR="135446" marT="67723" marB="67723">
                    <a:solidFill>
                      <a:srgbClr val="005243">
                        <a:alpha val="10000"/>
                      </a:srgbClr>
                    </a:solidFill>
                  </a:tcPr>
                </a:tc>
                <a:extLst>
                  <a:ext uri="{0D108BD9-81ED-4DB2-BD59-A6C34878D82A}">
                    <a16:rowId xmlns:a16="http://schemas.microsoft.com/office/drawing/2014/main" val="10004"/>
                  </a:ext>
                </a:extLst>
              </a:tr>
              <a:tr h="501205">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extLst>
                  <a:ext uri="{0D108BD9-81ED-4DB2-BD59-A6C34878D82A}">
                    <a16:rowId xmlns:a16="http://schemas.microsoft.com/office/drawing/2014/main" val="10005"/>
                  </a:ext>
                </a:extLst>
              </a:tr>
              <a:tr h="1017561">
                <a:tc>
                  <a:txBody>
                    <a:bodyPr/>
                    <a:lstStyle/>
                    <a:p>
                      <a:r>
                        <a:rPr lang="nl-NL" sz="2100" dirty="0">
                          <a:solidFill>
                            <a:srgbClr val="005243"/>
                          </a:solidFill>
                          <a:latin typeface="Arial" panose="020B0604020202020204" pitchFamily="34" charset="0"/>
                          <a:cs typeface="Arial" panose="020B0604020202020204" pitchFamily="34" charset="0"/>
                        </a:rPr>
                        <a:t>spontaan</a:t>
                      </a:r>
                    </a:p>
                  </a:txBody>
                  <a:tcPr marL="135446" marR="135446" marT="67723" marB="67723">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onverwacht</a:t>
                      </a:r>
                    </a:p>
                  </a:txBody>
                  <a:tcPr marL="135446" marR="135446" marT="67723" marB="67723">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Koliekpijn,</a:t>
                      </a:r>
                      <a:r>
                        <a:rPr lang="nl-NL" sz="2100" baseline="0" dirty="0">
                          <a:solidFill>
                            <a:srgbClr val="005243"/>
                          </a:solidFill>
                          <a:latin typeface="Arial" panose="020B0604020202020204" pitchFamily="34" charset="0"/>
                          <a:cs typeface="Arial" panose="020B0604020202020204" pitchFamily="34" charset="0"/>
                        </a:rPr>
                        <a:t> obstructie, neuropathie</a:t>
                      </a:r>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10000"/>
                      </a:srgbClr>
                    </a:solidFill>
                  </a:tcPr>
                </a:tc>
                <a:extLst>
                  <a:ext uri="{0D108BD9-81ED-4DB2-BD59-A6C34878D82A}">
                    <a16:rowId xmlns:a16="http://schemas.microsoft.com/office/drawing/2014/main" val="10006"/>
                  </a:ext>
                </a:extLst>
              </a:tr>
              <a:tr h="501205">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tc>
                  <a:txBody>
                    <a:bodyPr/>
                    <a:lstStyle/>
                    <a:p>
                      <a:endParaRPr lang="nl-NL" sz="2100" dirty="0">
                        <a:solidFill>
                          <a:srgbClr val="005243"/>
                        </a:solidFill>
                        <a:latin typeface="Arial" panose="020B0604020202020204" pitchFamily="34" charset="0"/>
                        <a:cs typeface="Arial" panose="020B0604020202020204" pitchFamily="34" charset="0"/>
                      </a:endParaRPr>
                    </a:p>
                  </a:txBody>
                  <a:tcPr marL="135446" marR="135446" marT="67723" marB="67723">
                    <a:solidFill>
                      <a:srgbClr val="005243">
                        <a:alpha val="25000"/>
                      </a:srgbClr>
                    </a:solidFill>
                  </a:tcPr>
                </a:tc>
                <a:extLst>
                  <a:ext uri="{0D108BD9-81ED-4DB2-BD59-A6C34878D82A}">
                    <a16:rowId xmlns:a16="http://schemas.microsoft.com/office/drawing/2014/main" val="10007"/>
                  </a:ext>
                </a:extLst>
              </a:tr>
              <a:tr h="1017561">
                <a:tc>
                  <a:txBody>
                    <a:bodyPr/>
                    <a:lstStyle/>
                    <a:p>
                      <a:r>
                        <a:rPr lang="nl-NL" sz="2100" dirty="0">
                          <a:solidFill>
                            <a:srgbClr val="005243"/>
                          </a:solidFill>
                          <a:latin typeface="Arial" panose="020B0604020202020204" pitchFamily="34" charset="0"/>
                          <a:cs typeface="Arial" panose="020B0604020202020204" pitchFamily="34" charset="0"/>
                        </a:rPr>
                        <a:t>End of </a:t>
                      </a:r>
                      <a:r>
                        <a:rPr lang="nl-NL" sz="2100" dirty="0" err="1">
                          <a:solidFill>
                            <a:srgbClr val="005243"/>
                          </a:solidFill>
                          <a:latin typeface="Arial" panose="020B0604020202020204" pitchFamily="34" charset="0"/>
                          <a:cs typeface="Arial" panose="020B0604020202020204" pitchFamily="34" charset="0"/>
                        </a:rPr>
                        <a:t>dose</a:t>
                      </a:r>
                      <a:r>
                        <a:rPr lang="nl-NL" sz="2100" dirty="0">
                          <a:solidFill>
                            <a:srgbClr val="005243"/>
                          </a:solidFill>
                          <a:latin typeface="Arial" panose="020B0604020202020204" pitchFamily="34" charset="0"/>
                          <a:cs typeface="Arial" panose="020B0604020202020204" pitchFamily="34" charset="0"/>
                        </a:rPr>
                        <a:t> (geen echte </a:t>
                      </a:r>
                      <a:r>
                        <a:rPr lang="nl-NL" sz="2100" dirty="0" err="1">
                          <a:solidFill>
                            <a:srgbClr val="005243"/>
                          </a:solidFill>
                          <a:latin typeface="Arial" panose="020B0604020202020204" pitchFamily="34" charset="0"/>
                          <a:cs typeface="Arial" panose="020B0604020202020204" pitchFamily="34" charset="0"/>
                        </a:rPr>
                        <a:t>doorrbraakpijn</a:t>
                      </a:r>
                      <a:r>
                        <a:rPr lang="nl-NL" sz="2100" dirty="0">
                          <a:solidFill>
                            <a:srgbClr val="005243"/>
                          </a:solidFill>
                          <a:latin typeface="Arial" panose="020B0604020202020204" pitchFamily="34" charset="0"/>
                          <a:cs typeface="Arial" panose="020B0604020202020204" pitchFamily="34" charset="0"/>
                        </a:rPr>
                        <a:t>)</a:t>
                      </a:r>
                    </a:p>
                  </a:txBody>
                  <a:tcPr marL="135446" marR="135446" marT="67723" marB="67723">
                    <a:solidFill>
                      <a:srgbClr val="005243">
                        <a:alpha val="10000"/>
                      </a:srgbClr>
                    </a:solidFill>
                  </a:tcPr>
                </a:tc>
                <a:tc>
                  <a:txBody>
                    <a:bodyPr/>
                    <a:lstStyle/>
                    <a:p>
                      <a:r>
                        <a:rPr lang="nl-NL" sz="2100" dirty="0" err="1">
                          <a:solidFill>
                            <a:srgbClr val="005243"/>
                          </a:solidFill>
                          <a:latin typeface="Arial" panose="020B0604020202020204" pitchFamily="34" charset="0"/>
                          <a:cs typeface="Arial" panose="020B0604020202020204" pitchFamily="34" charset="0"/>
                        </a:rPr>
                        <a:t>Oxycodone</a:t>
                      </a:r>
                      <a:r>
                        <a:rPr lang="nl-NL" sz="2100" dirty="0">
                          <a:solidFill>
                            <a:srgbClr val="005243"/>
                          </a:solidFill>
                          <a:latin typeface="Arial" panose="020B0604020202020204" pitchFamily="34" charset="0"/>
                          <a:cs typeface="Arial" panose="020B0604020202020204" pitchFamily="34" charset="0"/>
                        </a:rPr>
                        <a:t> na 8/12 uur</a:t>
                      </a:r>
                    </a:p>
                    <a:p>
                      <a:r>
                        <a:rPr lang="nl-NL" sz="2100" dirty="0">
                          <a:solidFill>
                            <a:srgbClr val="005243"/>
                          </a:solidFill>
                          <a:latin typeface="Arial" panose="020B0604020202020204" pitchFamily="34" charset="0"/>
                          <a:cs typeface="Arial" panose="020B0604020202020204" pitchFamily="34" charset="0"/>
                        </a:rPr>
                        <a:t>Fentanyl 3</a:t>
                      </a:r>
                      <a:r>
                        <a:rPr lang="nl-NL" sz="2100" baseline="30000" dirty="0">
                          <a:solidFill>
                            <a:srgbClr val="005243"/>
                          </a:solidFill>
                          <a:latin typeface="Arial" panose="020B0604020202020204" pitchFamily="34" charset="0"/>
                          <a:cs typeface="Arial" panose="020B0604020202020204" pitchFamily="34" charset="0"/>
                        </a:rPr>
                        <a:t>de</a:t>
                      </a:r>
                      <a:r>
                        <a:rPr lang="nl-NL" sz="2100" dirty="0">
                          <a:solidFill>
                            <a:srgbClr val="005243"/>
                          </a:solidFill>
                          <a:latin typeface="Arial" panose="020B0604020202020204" pitchFamily="34" charset="0"/>
                          <a:cs typeface="Arial" panose="020B0604020202020204" pitchFamily="34" charset="0"/>
                        </a:rPr>
                        <a:t> dag</a:t>
                      </a:r>
                    </a:p>
                  </a:txBody>
                  <a:tcPr marL="135446" marR="135446" marT="67723" marB="67723">
                    <a:solidFill>
                      <a:srgbClr val="005243">
                        <a:alpha val="10000"/>
                      </a:srgbClr>
                    </a:solidFill>
                  </a:tcPr>
                </a:tc>
                <a:tc>
                  <a:txBody>
                    <a:bodyPr/>
                    <a:lstStyle/>
                    <a:p>
                      <a:r>
                        <a:rPr lang="nl-NL" sz="2100" dirty="0">
                          <a:solidFill>
                            <a:srgbClr val="005243"/>
                          </a:solidFill>
                          <a:latin typeface="Arial" panose="020B0604020202020204" pitchFamily="34" charset="0"/>
                          <a:cs typeface="Arial" panose="020B0604020202020204" pitchFamily="34" charset="0"/>
                        </a:rPr>
                        <a:t>Pijn bij wakker worden</a:t>
                      </a:r>
                    </a:p>
                  </a:txBody>
                  <a:tcPr marL="135446" marR="135446" marT="67723" marB="67723">
                    <a:solidFill>
                      <a:srgbClr val="005243">
                        <a:alpha val="10000"/>
                      </a:srgbClr>
                    </a:solidFill>
                  </a:tcPr>
                </a:tc>
                <a:extLst>
                  <a:ext uri="{0D108BD9-81ED-4DB2-BD59-A6C34878D82A}">
                    <a16:rowId xmlns:a16="http://schemas.microsoft.com/office/drawing/2014/main" val="10008"/>
                  </a:ext>
                </a:extLst>
              </a:tr>
            </a:tbl>
          </a:graphicData>
        </a:graphic>
      </p:graphicFrame>
      <p:sp>
        <p:nvSpPr>
          <p:cNvPr id="4" name="Tijdelijke aanduiding voor voettekst 3">
            <a:extLst>
              <a:ext uri="{FF2B5EF4-FFF2-40B4-BE49-F238E27FC236}">
                <a16:creationId xmlns:a16="http://schemas.microsoft.com/office/drawing/2014/main" id="{4724030E-F9BE-40A1-97B5-3B2D925D687B}"/>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394441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86025" y="1800225"/>
            <a:ext cx="13544550" cy="2945969"/>
          </a:xfrm>
        </p:spPr>
        <p:txBody>
          <a:bodyPr/>
          <a:lstStyle/>
          <a:p>
            <a:r>
              <a:rPr lang="nl-NL" sz="4800" b="1" dirty="0">
                <a:solidFill>
                  <a:srgbClr val="005243"/>
                </a:solidFill>
                <a:effectLst/>
                <a:latin typeface="Arial" panose="020B0604020202020204" pitchFamily="34" charset="0"/>
                <a:cs typeface="Arial" panose="020B0604020202020204" pitchFamily="34" charset="0"/>
              </a:rPr>
              <a:t>Ideale behandeling: </a:t>
            </a:r>
            <a:r>
              <a:rPr lang="nl-NL" sz="4800" b="1" dirty="0" err="1">
                <a:solidFill>
                  <a:srgbClr val="005243"/>
                </a:solidFill>
                <a:effectLst/>
                <a:latin typeface="Arial" panose="020B0604020202020204" pitchFamily="34" charset="0"/>
                <a:cs typeface="Arial" panose="020B0604020202020204" pitchFamily="34" charset="0"/>
              </a:rPr>
              <a:t>rescue</a:t>
            </a:r>
            <a:r>
              <a:rPr lang="nl-NL" sz="4800" b="1" dirty="0">
                <a:solidFill>
                  <a:srgbClr val="005243"/>
                </a:solidFill>
                <a:effectLst/>
                <a:latin typeface="Arial" panose="020B0604020202020204" pitchFamily="34" charset="0"/>
                <a:cs typeface="Arial" panose="020B0604020202020204" pitchFamily="34" charset="0"/>
              </a:rPr>
              <a:t> medicatie</a:t>
            </a:r>
          </a:p>
        </p:txBody>
      </p:sp>
      <p:sp>
        <p:nvSpPr>
          <p:cNvPr id="3" name="Tijdelijke aanduiding voor inhoud 2"/>
          <p:cNvSpPr>
            <a:spLocks noGrp="1"/>
          </p:cNvSpPr>
          <p:nvPr>
            <p:ph idx="1"/>
          </p:nvPr>
        </p:nvSpPr>
        <p:spPr>
          <a:xfrm>
            <a:off x="4229917" y="2945969"/>
            <a:ext cx="12190095" cy="6412805"/>
          </a:xfrm>
        </p:spPr>
        <p:txBody>
          <a:bodyPr>
            <a:noAutofit/>
          </a:bodyPr>
          <a:lstStyle/>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effectief</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werkt snel en heeft korte werkingsduur</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minimale bijwerkingen</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gebruiksvriendelijk</a:t>
            </a:r>
          </a:p>
        </p:txBody>
      </p:sp>
      <p:sp>
        <p:nvSpPr>
          <p:cNvPr id="4" name="Tijdelijke aanduiding voor voettekst 3">
            <a:extLst>
              <a:ext uri="{FF2B5EF4-FFF2-40B4-BE49-F238E27FC236}">
                <a16:creationId xmlns:a16="http://schemas.microsoft.com/office/drawing/2014/main" id="{BA70B1D7-B726-4B4B-B40F-31368140EE17}"/>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777692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80072" y="1700043"/>
            <a:ext cx="13544550" cy="2945969"/>
          </a:xfrm>
        </p:spPr>
        <p:txBody>
          <a:bodyPr/>
          <a:lstStyle/>
          <a:p>
            <a:r>
              <a:rPr lang="nl-NL" sz="4800" b="1" dirty="0">
                <a:solidFill>
                  <a:srgbClr val="005243"/>
                </a:solidFill>
                <a:effectLst/>
                <a:latin typeface="Arial" panose="020B0604020202020204" pitchFamily="34" charset="0"/>
                <a:cs typeface="Arial" panose="020B0604020202020204" pitchFamily="34" charset="0"/>
              </a:rPr>
              <a:t>Snelwerkend opioïd I.R. (</a:t>
            </a:r>
            <a:r>
              <a:rPr lang="nl-NL" sz="4800" b="1" dirty="0" err="1">
                <a:solidFill>
                  <a:srgbClr val="005243"/>
                </a:solidFill>
                <a:effectLst/>
                <a:latin typeface="Arial" panose="020B0604020202020204" pitchFamily="34" charset="0"/>
                <a:cs typeface="Arial" panose="020B0604020202020204" pitchFamily="34" charset="0"/>
              </a:rPr>
              <a:t>immediate</a:t>
            </a:r>
            <a:r>
              <a:rPr lang="nl-NL" sz="4800" b="1" dirty="0">
                <a:solidFill>
                  <a:srgbClr val="005243"/>
                </a:solidFill>
                <a:effectLst/>
                <a:latin typeface="Arial" panose="020B0604020202020204" pitchFamily="34" charset="0"/>
                <a:cs typeface="Arial" panose="020B0604020202020204" pitchFamily="34" charset="0"/>
              </a:rPr>
              <a:t> release)</a:t>
            </a:r>
          </a:p>
        </p:txBody>
      </p:sp>
      <p:sp>
        <p:nvSpPr>
          <p:cNvPr id="5" name="Tijdelijke aanduiding voor inhoud 4"/>
          <p:cNvSpPr>
            <a:spLocks noGrp="1"/>
          </p:cNvSpPr>
          <p:nvPr>
            <p:ph idx="1"/>
          </p:nvPr>
        </p:nvSpPr>
        <p:spPr>
          <a:xfrm>
            <a:off x="3057300" y="2932875"/>
            <a:ext cx="12190095" cy="6399711"/>
          </a:xfrm>
        </p:spPr>
        <p:txBody>
          <a:bodyPr>
            <a:noAutofit/>
          </a:bodyPr>
          <a:lstStyle/>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1/6 X dagdosering langwerkend opioïd</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Inwerktijd 20 tot 30 minuten</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Pijnvermindering na 30 tot 40 minuten</a:t>
            </a:r>
          </a:p>
          <a:p>
            <a:pPr marL="571500" indent="-571500">
              <a:lnSpc>
                <a:spcPct val="150000"/>
              </a:lnSpc>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Werkingsduur 4 uur</a:t>
            </a:r>
          </a:p>
        </p:txBody>
      </p:sp>
      <p:pic>
        <p:nvPicPr>
          <p:cNvPr id="2" name="Afbeelding 1">
            <a:extLst>
              <a:ext uri="{FF2B5EF4-FFF2-40B4-BE49-F238E27FC236}">
                <a16:creationId xmlns:a16="http://schemas.microsoft.com/office/drawing/2014/main" id="{CB5FA916-56AA-45E4-8F4F-5432E25E5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720" y="5512401"/>
            <a:ext cx="7911027" cy="3531343"/>
          </a:xfrm>
          <a:prstGeom prst="rect">
            <a:avLst/>
          </a:prstGeom>
        </p:spPr>
      </p:pic>
      <p:sp>
        <p:nvSpPr>
          <p:cNvPr id="3" name="Tijdelijke aanduiding voor voettekst 2">
            <a:extLst>
              <a:ext uri="{FF2B5EF4-FFF2-40B4-BE49-F238E27FC236}">
                <a16:creationId xmlns:a16="http://schemas.microsoft.com/office/drawing/2014/main" id="{ECDD2E68-7B4E-4098-B68A-D0B5C7215B4C}"/>
              </a:ext>
            </a:extLst>
          </p:cNvPr>
          <p:cNvSpPr>
            <a:spLocks noGrp="1"/>
          </p:cNvSpPr>
          <p:nvPr>
            <p:ph type="ftr" sz="quarter" idx="11"/>
          </p:nvPr>
        </p:nvSpPr>
        <p:spPr/>
        <p:txBody>
          <a:bodyPr/>
          <a:lstStyle/>
          <a:p>
            <a:r>
              <a:rPr lang="nl-NL"/>
              <a:t>oncologische pijn 31 maart 2020</a:t>
            </a:r>
          </a:p>
        </p:txBody>
      </p:sp>
      <p:sp>
        <p:nvSpPr>
          <p:cNvPr id="6" name="Rechthoek 5">
            <a:extLst>
              <a:ext uri="{FF2B5EF4-FFF2-40B4-BE49-F238E27FC236}">
                <a16:creationId xmlns:a16="http://schemas.microsoft.com/office/drawing/2014/main" id="{087AE36A-7A50-4112-A807-13BEBFE8BC95}"/>
              </a:ext>
            </a:extLst>
          </p:cNvPr>
          <p:cNvSpPr/>
          <p:nvPr/>
        </p:nvSpPr>
        <p:spPr>
          <a:xfrm>
            <a:off x="9731179" y="9259903"/>
            <a:ext cx="3454792" cy="369332"/>
          </a:xfrm>
          <a:prstGeom prst="rect">
            <a:avLst/>
          </a:prstGeom>
        </p:spPr>
        <p:txBody>
          <a:bodyPr wrap="none">
            <a:spAutoFit/>
          </a:bodyPr>
          <a:lstStyle/>
          <a:p>
            <a:r>
              <a:rPr lang="nl-NL" dirty="0">
                <a:solidFill>
                  <a:srgbClr val="005243"/>
                </a:solidFill>
                <a:latin typeface="Arial" panose="020B0604020202020204" pitchFamily="34" charset="0"/>
                <a:cs typeface="Arial" panose="020B0604020202020204" pitchFamily="34" charset="0"/>
              </a:rPr>
              <a:t>afbeelding verkregen via google</a:t>
            </a:r>
            <a:endParaRPr lang="nl-NL" dirty="0"/>
          </a:p>
        </p:txBody>
      </p:sp>
    </p:spTree>
    <p:extLst>
      <p:ext uri="{BB962C8B-B14F-4D97-AF65-F5344CB8AC3E}">
        <p14:creationId xmlns:p14="http://schemas.microsoft.com/office/powerpoint/2010/main" val="2785714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43225" y="1714500"/>
            <a:ext cx="13544550" cy="2945969"/>
          </a:xfrm>
        </p:spPr>
        <p:txBody>
          <a:bodyPr/>
          <a:lstStyle/>
          <a:p>
            <a:r>
              <a:rPr lang="nl-NL" sz="4800" b="1" dirty="0">
                <a:solidFill>
                  <a:srgbClr val="005243"/>
                </a:solidFill>
                <a:effectLst/>
                <a:latin typeface="Arial" panose="020B0604020202020204" pitchFamily="34" charset="0"/>
                <a:cs typeface="Arial" panose="020B0604020202020204" pitchFamily="34" charset="0"/>
              </a:rPr>
              <a:t>Rapid </a:t>
            </a:r>
            <a:r>
              <a:rPr lang="nl-NL" sz="4800" b="1" dirty="0" err="1">
                <a:solidFill>
                  <a:srgbClr val="005243"/>
                </a:solidFill>
                <a:effectLst/>
                <a:latin typeface="Arial" panose="020B0604020202020204" pitchFamily="34" charset="0"/>
                <a:cs typeface="Arial" panose="020B0604020202020204" pitchFamily="34" charset="0"/>
              </a:rPr>
              <a:t>Onset</a:t>
            </a:r>
            <a:r>
              <a:rPr lang="nl-NL" sz="4800" b="1" dirty="0">
                <a:solidFill>
                  <a:srgbClr val="005243"/>
                </a:solidFill>
                <a:effectLst/>
                <a:latin typeface="Arial" panose="020B0604020202020204" pitchFamily="34" charset="0"/>
                <a:cs typeface="Arial" panose="020B0604020202020204" pitchFamily="34" charset="0"/>
              </a:rPr>
              <a:t> </a:t>
            </a:r>
            <a:r>
              <a:rPr lang="nl-NL" sz="4800" b="1" dirty="0" err="1">
                <a:solidFill>
                  <a:srgbClr val="005243"/>
                </a:solidFill>
                <a:effectLst/>
                <a:latin typeface="Arial" panose="020B0604020202020204" pitchFamily="34" charset="0"/>
                <a:cs typeface="Arial" panose="020B0604020202020204" pitchFamily="34" charset="0"/>
              </a:rPr>
              <a:t>Opioïds</a:t>
            </a:r>
            <a:r>
              <a:rPr lang="nl-NL" sz="4800" dirty="0">
                <a:solidFill>
                  <a:srgbClr val="005243"/>
                </a:solidFill>
                <a:latin typeface="Arial" panose="020B0604020202020204" pitchFamily="34" charset="0"/>
                <a:cs typeface="Arial" panose="020B0604020202020204" pitchFamily="34" charset="0"/>
              </a:rPr>
              <a:t>: </a:t>
            </a:r>
            <a:r>
              <a:rPr lang="nl-NL" sz="4800" b="1" dirty="0" err="1">
                <a:solidFill>
                  <a:srgbClr val="005243"/>
                </a:solidFill>
                <a:effectLst/>
                <a:latin typeface="Arial" panose="020B0604020202020204" pitchFamily="34" charset="0"/>
                <a:cs typeface="Arial" panose="020B0604020202020204" pitchFamily="34" charset="0"/>
              </a:rPr>
              <a:t>ROO’s</a:t>
            </a:r>
            <a:endParaRPr lang="nl-NL" sz="4800" b="1" dirty="0">
              <a:solidFill>
                <a:srgbClr val="005243"/>
              </a:solidFill>
              <a:effectLst/>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3057300" y="2932875"/>
            <a:ext cx="12190095" cy="6399711"/>
          </a:xfrm>
        </p:spPr>
        <p:txBody>
          <a:bodyPr>
            <a:noAutofit/>
          </a:bodyPr>
          <a:lstStyle/>
          <a:p>
            <a:r>
              <a:rPr lang="nl-NL" sz="3600" dirty="0">
                <a:solidFill>
                  <a:srgbClr val="005243"/>
                </a:solidFill>
                <a:latin typeface="Arial" panose="020B0604020202020204" pitchFamily="34" charset="0"/>
                <a:cs typeface="Arial" panose="020B0604020202020204" pitchFamily="34" charset="0"/>
              </a:rPr>
              <a:t>Fentanyl</a:t>
            </a:r>
          </a:p>
          <a:p>
            <a:r>
              <a:rPr lang="nl-NL" sz="3600" dirty="0">
                <a:solidFill>
                  <a:srgbClr val="005243"/>
                </a:solidFill>
                <a:latin typeface="Arial" panose="020B0604020202020204" pitchFamily="34" charset="0"/>
                <a:cs typeface="Arial" panose="020B0604020202020204" pitchFamily="34" charset="0"/>
              </a:rPr>
              <a:t>Analgetisch effect 80/100 X sterker dan morfine</a:t>
            </a:r>
          </a:p>
          <a:p>
            <a:r>
              <a:rPr lang="nl-NL" sz="3600" dirty="0">
                <a:solidFill>
                  <a:srgbClr val="005243"/>
                </a:solidFill>
                <a:latin typeface="Arial" panose="020B0604020202020204" pitchFamily="34" charset="0"/>
                <a:cs typeface="Arial" panose="020B0604020202020204" pitchFamily="34" charset="0"/>
              </a:rPr>
              <a:t>i.v. binnen enkele minuten werkzaam</a:t>
            </a:r>
          </a:p>
          <a:p>
            <a:r>
              <a:rPr lang="nl-NL" sz="3600" dirty="0">
                <a:solidFill>
                  <a:srgbClr val="005243"/>
                </a:solidFill>
                <a:latin typeface="Arial" panose="020B0604020202020204" pitchFamily="34" charset="0"/>
                <a:cs typeface="Arial" panose="020B0604020202020204" pitchFamily="34" charset="0"/>
              </a:rPr>
              <a:t>Via slijmvlies directe opname in bloedbaan</a:t>
            </a:r>
          </a:p>
          <a:p>
            <a:r>
              <a:rPr lang="nl-NL" sz="3600" dirty="0">
                <a:solidFill>
                  <a:srgbClr val="005243"/>
                </a:solidFill>
                <a:latin typeface="Arial" panose="020B0604020202020204" pitchFamily="34" charset="0"/>
                <a:cs typeface="Arial" panose="020B0604020202020204" pitchFamily="34" charset="0"/>
              </a:rPr>
              <a:t>Pijnvermindering na 4 tot 15 minuten </a:t>
            </a:r>
          </a:p>
          <a:p>
            <a:endParaRPr lang="nl-NL" sz="3600" dirty="0">
              <a:solidFill>
                <a:srgbClr val="005243"/>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nl-NL" sz="2800" dirty="0">
                <a:solidFill>
                  <a:srgbClr val="005243"/>
                </a:solidFill>
                <a:latin typeface="Arial" panose="020B0604020202020204" pitchFamily="34" charset="0"/>
                <a:cs typeface="Arial" panose="020B0604020202020204" pitchFamily="34" charset="0"/>
              </a:rPr>
              <a:t>Oromucosaal (OTFC = </a:t>
            </a:r>
            <a:r>
              <a:rPr lang="nl-NL" sz="2800" dirty="0" err="1">
                <a:solidFill>
                  <a:srgbClr val="005243"/>
                </a:solidFill>
                <a:latin typeface="Arial" panose="020B0604020202020204" pitchFamily="34" charset="0"/>
                <a:cs typeface="Arial" panose="020B0604020202020204" pitchFamily="34" charset="0"/>
              </a:rPr>
              <a:t>Actiq</a:t>
            </a:r>
            <a:r>
              <a:rPr lang="nl-NL" sz="2800" dirty="0">
                <a:solidFill>
                  <a:srgbClr val="005243"/>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nl-NL" sz="2800" dirty="0">
                <a:solidFill>
                  <a:srgbClr val="005243"/>
                </a:solidFill>
                <a:latin typeface="Arial" panose="020B0604020202020204" pitchFamily="34" charset="0"/>
                <a:cs typeface="Arial" panose="020B0604020202020204" pitchFamily="34" charset="0"/>
              </a:rPr>
              <a:t>Sublinguaal (</a:t>
            </a:r>
            <a:r>
              <a:rPr lang="nl-NL" sz="2800" dirty="0" err="1">
                <a:solidFill>
                  <a:srgbClr val="005243"/>
                </a:solidFill>
                <a:latin typeface="Arial" panose="020B0604020202020204" pitchFamily="34" charset="0"/>
                <a:cs typeface="Arial" panose="020B0604020202020204" pitchFamily="34" charset="0"/>
              </a:rPr>
              <a:t>Abstral</a:t>
            </a:r>
            <a:r>
              <a:rPr lang="nl-NL" sz="2800" dirty="0">
                <a:solidFill>
                  <a:srgbClr val="005243"/>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nl-NL" sz="2800" dirty="0">
                <a:solidFill>
                  <a:srgbClr val="005243"/>
                </a:solidFill>
                <a:latin typeface="Arial" panose="020B0604020202020204" pitchFamily="34" charset="0"/>
                <a:cs typeface="Arial" panose="020B0604020202020204" pitchFamily="34" charset="0"/>
              </a:rPr>
              <a:t>Sublinguaal (</a:t>
            </a:r>
            <a:r>
              <a:rPr lang="nl-NL" sz="2800" dirty="0" err="1">
                <a:solidFill>
                  <a:srgbClr val="005243"/>
                </a:solidFill>
                <a:latin typeface="Arial" panose="020B0604020202020204" pitchFamily="34" charset="0"/>
                <a:cs typeface="Arial" panose="020B0604020202020204" pitchFamily="34" charset="0"/>
              </a:rPr>
              <a:t>Recivit</a:t>
            </a:r>
            <a:r>
              <a:rPr lang="nl-NL" sz="2800" dirty="0">
                <a:solidFill>
                  <a:srgbClr val="005243"/>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nl-NL" sz="2800" dirty="0">
                <a:solidFill>
                  <a:srgbClr val="005243"/>
                </a:solidFill>
                <a:latin typeface="Arial" panose="020B0604020202020204" pitchFamily="34" charset="0"/>
                <a:cs typeface="Arial" panose="020B0604020202020204" pitchFamily="34" charset="0"/>
              </a:rPr>
              <a:t>Buccale tablet (</a:t>
            </a:r>
            <a:r>
              <a:rPr lang="nl-NL" sz="2800" dirty="0" err="1">
                <a:solidFill>
                  <a:srgbClr val="005243"/>
                </a:solidFill>
                <a:latin typeface="Arial" panose="020B0604020202020204" pitchFamily="34" charset="0"/>
                <a:cs typeface="Arial" panose="020B0604020202020204" pitchFamily="34" charset="0"/>
              </a:rPr>
              <a:t>Effentora</a:t>
            </a:r>
            <a:r>
              <a:rPr lang="nl-NL" sz="2800" dirty="0">
                <a:solidFill>
                  <a:srgbClr val="005243"/>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nl-NL" sz="2800" dirty="0">
                <a:solidFill>
                  <a:srgbClr val="005243"/>
                </a:solidFill>
                <a:latin typeface="Arial" panose="020B0604020202020204" pitchFamily="34" charset="0"/>
                <a:cs typeface="Arial" panose="020B0604020202020204" pitchFamily="34" charset="0"/>
              </a:rPr>
              <a:t>Buccale oplosbare film (</a:t>
            </a:r>
            <a:r>
              <a:rPr lang="nl-NL" sz="2800" dirty="0" err="1">
                <a:solidFill>
                  <a:srgbClr val="005243"/>
                </a:solidFill>
                <a:latin typeface="Arial" panose="020B0604020202020204" pitchFamily="34" charset="0"/>
                <a:cs typeface="Arial" panose="020B0604020202020204" pitchFamily="34" charset="0"/>
              </a:rPr>
              <a:t>Breakyl</a:t>
            </a:r>
            <a:r>
              <a:rPr lang="nl-NL" sz="2800" dirty="0">
                <a:solidFill>
                  <a:srgbClr val="005243"/>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nl-NL" sz="2800" dirty="0">
                <a:solidFill>
                  <a:srgbClr val="005243"/>
                </a:solidFill>
                <a:latin typeface="Arial" panose="020B0604020202020204" pitchFamily="34" charset="0"/>
                <a:cs typeface="Arial" panose="020B0604020202020204" pitchFamily="34" charset="0"/>
              </a:rPr>
              <a:t>Intranasaal (</a:t>
            </a:r>
            <a:r>
              <a:rPr lang="nl-NL" sz="2800" dirty="0" err="1">
                <a:solidFill>
                  <a:srgbClr val="005243"/>
                </a:solidFill>
                <a:latin typeface="Arial" panose="020B0604020202020204" pitchFamily="34" charset="0"/>
                <a:cs typeface="Arial" panose="020B0604020202020204" pitchFamily="34" charset="0"/>
              </a:rPr>
              <a:t>Instanyl</a:t>
            </a:r>
            <a:r>
              <a:rPr lang="nl-NL" sz="2800" dirty="0">
                <a:solidFill>
                  <a:srgbClr val="005243"/>
                </a:solidFill>
                <a:latin typeface="Arial" panose="020B0604020202020204" pitchFamily="34" charset="0"/>
                <a:cs typeface="Arial" panose="020B0604020202020204" pitchFamily="34" charset="0"/>
              </a:rPr>
              <a:t>®)</a:t>
            </a:r>
          </a:p>
        </p:txBody>
      </p:sp>
      <p:sp>
        <p:nvSpPr>
          <p:cNvPr id="4" name="Tijdelijke aanduiding voor voettekst 3">
            <a:extLst>
              <a:ext uri="{FF2B5EF4-FFF2-40B4-BE49-F238E27FC236}">
                <a16:creationId xmlns:a16="http://schemas.microsoft.com/office/drawing/2014/main" id="{7536AE5F-8DE9-425E-8949-48A23BF03A67}"/>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54179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9295" y="1765004"/>
            <a:ext cx="13544550" cy="1879351"/>
          </a:xfrm>
        </p:spPr>
        <p:txBody>
          <a:bodyPr/>
          <a:lstStyle/>
          <a:p>
            <a:r>
              <a:rPr lang="nl-NL" b="1" dirty="0">
                <a:solidFill>
                  <a:srgbClr val="005243"/>
                </a:solidFill>
                <a:effectLst/>
                <a:latin typeface="Arial" panose="020B0604020202020204" pitchFamily="34" charset="0"/>
                <a:cs typeface="Arial" panose="020B0604020202020204" pitchFamily="34" charset="0"/>
              </a:rPr>
              <a:t>Een andere definitie</a:t>
            </a:r>
          </a:p>
        </p:txBody>
      </p:sp>
      <p:sp>
        <p:nvSpPr>
          <p:cNvPr id="3" name="Tijdelijke aanduiding voor inhoud 2"/>
          <p:cNvSpPr>
            <a:spLocks noGrp="1"/>
          </p:cNvSpPr>
          <p:nvPr>
            <p:ph idx="1"/>
          </p:nvPr>
        </p:nvSpPr>
        <p:spPr>
          <a:xfrm>
            <a:off x="3057300" y="2932875"/>
            <a:ext cx="12159451" cy="6399711"/>
          </a:xfrm>
        </p:spPr>
        <p:txBody>
          <a:bodyPr>
            <a:noAutofit/>
          </a:bodyPr>
          <a:lstStyle/>
          <a:p>
            <a:pPr defTabSz="1128751"/>
            <a:r>
              <a:rPr lang="nl-NL" sz="4000" dirty="0">
                <a:solidFill>
                  <a:srgbClr val="005243"/>
                </a:solidFill>
                <a:latin typeface="Arial" panose="020B0604020202020204" pitchFamily="34" charset="0"/>
                <a:cs typeface="Arial" panose="020B0604020202020204" pitchFamily="34" charset="0"/>
              </a:rPr>
              <a:t>Pijn is wat degene die pijn heeft,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zegt</a:t>
            </a:r>
            <a:r>
              <a:rPr lang="nl-NL" sz="4000" dirty="0">
                <a:solidFill>
                  <a:srgbClr val="005243"/>
                </a:solidFill>
                <a:latin typeface="Arial" panose="020B0604020202020204" pitchFamily="34" charset="0"/>
                <a:cs typeface="Arial" panose="020B0604020202020204" pitchFamily="34" charset="0"/>
              </a:rPr>
              <a:t> dat het is, en </a:t>
            </a:r>
            <a:r>
              <a:rPr lang="nl-NL" sz="4000" b="1" dirty="0">
                <a:solidFill>
                  <a:srgbClr val="0052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het bestaat </a:t>
            </a:r>
            <a:r>
              <a:rPr lang="nl-NL" sz="4000" dirty="0">
                <a:solidFill>
                  <a:srgbClr val="005243"/>
                </a:solidFill>
                <a:latin typeface="Arial" panose="020B0604020202020204" pitchFamily="34" charset="0"/>
                <a:cs typeface="Arial" panose="020B0604020202020204" pitchFamily="34" charset="0"/>
              </a:rPr>
              <a:t>telkens als hij zegt dat het bestaat</a:t>
            </a:r>
            <a:r>
              <a:rPr lang="nl-NL" dirty="0">
                <a:solidFill>
                  <a:srgbClr val="005243"/>
                </a:solidFill>
                <a:latin typeface="Arial" panose="020B0604020202020204" pitchFamily="34" charset="0"/>
                <a:cs typeface="Arial" panose="020B0604020202020204" pitchFamily="34" charset="0"/>
              </a:rPr>
              <a:t>. </a:t>
            </a:r>
          </a:p>
          <a:p>
            <a:pPr defTabSz="1128751"/>
            <a:endParaRPr lang="nl-NL" dirty="0">
              <a:solidFill>
                <a:srgbClr val="005243"/>
              </a:solidFill>
              <a:latin typeface="Arial" panose="020B0604020202020204" pitchFamily="34" charset="0"/>
              <a:cs typeface="Arial" panose="020B0604020202020204" pitchFamily="34" charset="0"/>
            </a:endParaRPr>
          </a:p>
          <a:p>
            <a:pPr defTabSz="1128751"/>
            <a:r>
              <a:rPr lang="nl-NL" dirty="0">
                <a:solidFill>
                  <a:srgbClr val="005243"/>
                </a:solidFill>
                <a:latin typeface="Arial" panose="020B0604020202020204" pitchFamily="34" charset="0"/>
                <a:cs typeface="Arial" panose="020B0604020202020204" pitchFamily="34" charset="0"/>
              </a:rPr>
              <a:t> 							</a:t>
            </a:r>
            <a:r>
              <a:rPr lang="nl-NL" sz="3200" dirty="0" err="1">
                <a:solidFill>
                  <a:srgbClr val="005243"/>
                </a:solidFill>
                <a:latin typeface="Arial" panose="020B0604020202020204" pitchFamily="34" charset="0"/>
                <a:cs typeface="Arial" panose="020B0604020202020204" pitchFamily="34" charset="0"/>
              </a:rPr>
              <a:t>McCaffery</a:t>
            </a:r>
            <a:r>
              <a:rPr lang="nl-NL" sz="3200" dirty="0">
                <a:solidFill>
                  <a:srgbClr val="005243"/>
                </a:solidFill>
                <a:latin typeface="Arial" panose="020B0604020202020204" pitchFamily="34" charset="0"/>
                <a:cs typeface="Arial" panose="020B0604020202020204" pitchFamily="34" charset="0"/>
              </a:rPr>
              <a:t> 1979</a:t>
            </a:r>
          </a:p>
        </p:txBody>
      </p:sp>
      <p:sp>
        <p:nvSpPr>
          <p:cNvPr id="5" name="Tijdelijke aanduiding voor voettekst 4">
            <a:extLst>
              <a:ext uri="{FF2B5EF4-FFF2-40B4-BE49-F238E27FC236}">
                <a16:creationId xmlns:a16="http://schemas.microsoft.com/office/drawing/2014/main" id="{C14E3FC1-9C9C-4D15-ACC2-08FE8D27031A}"/>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758541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9295" y="1697418"/>
            <a:ext cx="13544550" cy="2370296"/>
          </a:xfrm>
        </p:spPr>
        <p:txBody>
          <a:bodyPr/>
          <a:lstStyle/>
          <a:p>
            <a:r>
              <a:rPr lang="nl-NL" sz="4800" b="1" dirty="0">
                <a:solidFill>
                  <a:srgbClr val="005243"/>
                </a:solidFill>
                <a:effectLst/>
                <a:latin typeface="Arial" panose="020B0604020202020204" pitchFamily="34" charset="0"/>
                <a:cs typeface="Arial" panose="020B0604020202020204" pitchFamily="34" charset="0"/>
              </a:rPr>
              <a:t>Verschillende toedieningsvormen</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3024" y="2911344"/>
            <a:ext cx="5459559" cy="1826694"/>
          </a:xfr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053" y="7105782"/>
            <a:ext cx="5869305" cy="1171039"/>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3285" y="3048875"/>
            <a:ext cx="4686949" cy="2783685"/>
          </a:xfrm>
          <a:prstGeom prst="rect">
            <a:avLst/>
          </a:prstGeom>
        </p:spPr>
      </p:pic>
      <p:pic>
        <p:nvPicPr>
          <p:cNvPr id="1026" name="Picture 2" descr="Afbeeldingsresultaten voor pecf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1755" y="6145825"/>
            <a:ext cx="3312690" cy="362843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0EC1BDF9-AC41-4BC0-8EF9-6A69194AB8B3}"/>
              </a:ext>
            </a:extLst>
          </p:cNvPr>
          <p:cNvSpPr txBox="1"/>
          <p:nvPr/>
        </p:nvSpPr>
        <p:spPr>
          <a:xfrm>
            <a:off x="11569110" y="9473522"/>
            <a:ext cx="2896947" cy="730456"/>
          </a:xfrm>
          <a:prstGeom prst="rect">
            <a:avLst/>
          </a:prstGeom>
          <a:noFill/>
        </p:spPr>
        <p:txBody>
          <a:bodyPr wrap="none" rtlCol="0">
            <a:spAutoFit/>
          </a:bodyPr>
          <a:lstStyle/>
          <a:p>
            <a:r>
              <a:rPr lang="nl-NL" sz="1481" dirty="0">
                <a:solidFill>
                  <a:srgbClr val="005243"/>
                </a:solidFill>
                <a:latin typeface="Arial" panose="020B0604020202020204" pitchFamily="34" charset="0"/>
                <a:cs typeface="Arial" panose="020B0604020202020204" pitchFamily="34" charset="0"/>
              </a:rPr>
              <a:t>Afbeelding verkregen via google</a:t>
            </a:r>
            <a:endParaRPr lang="nl-NL" sz="1481" dirty="0"/>
          </a:p>
          <a:p>
            <a:endParaRPr lang="nl-NL" sz="2666" dirty="0"/>
          </a:p>
        </p:txBody>
      </p:sp>
      <p:sp>
        <p:nvSpPr>
          <p:cNvPr id="7" name="Tijdelijke aanduiding voor voettekst 6">
            <a:extLst>
              <a:ext uri="{FF2B5EF4-FFF2-40B4-BE49-F238E27FC236}">
                <a16:creationId xmlns:a16="http://schemas.microsoft.com/office/drawing/2014/main" id="{B61A3B33-3D3E-42CE-85D3-D752C2926354}"/>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645000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800" b="1" dirty="0">
                <a:solidFill>
                  <a:srgbClr val="005243"/>
                </a:solidFill>
                <a:latin typeface="Arial" panose="020B0604020202020204" pitchFamily="34" charset="0"/>
                <a:cs typeface="Arial" panose="020B0604020202020204" pitchFamily="34" charset="0"/>
              </a:rPr>
              <a:t>Aanbevelingen richtlijn pijn bij kanker</a:t>
            </a:r>
          </a:p>
        </p:txBody>
      </p:sp>
      <p:sp>
        <p:nvSpPr>
          <p:cNvPr id="3" name="Tijdelijke aanduiding voor inhoud 2"/>
          <p:cNvSpPr>
            <a:spLocks noGrp="1"/>
          </p:cNvSpPr>
          <p:nvPr>
            <p:ph idx="1"/>
          </p:nvPr>
        </p:nvSpPr>
        <p:spPr/>
        <p:txBody>
          <a:bodyPr>
            <a:normAutofit fontScale="92500" lnSpcReduction="20000"/>
          </a:bodyPr>
          <a:lstStyle/>
          <a:p>
            <a:endParaRPr lang="nl-NL" dirty="0"/>
          </a:p>
          <a:p>
            <a:r>
              <a:rPr lang="nl-NL" sz="3900" dirty="0">
                <a:solidFill>
                  <a:srgbClr val="005243"/>
                </a:solidFill>
                <a:latin typeface="Arial" pitchFamily="34" charset="0"/>
                <a:cs typeface="Arial" pitchFamily="34" charset="0"/>
              </a:rPr>
              <a:t>Goede controle achtergrondpijn</a:t>
            </a:r>
          </a:p>
          <a:p>
            <a:endParaRPr lang="nl-NL" sz="3900" dirty="0">
              <a:solidFill>
                <a:srgbClr val="005243"/>
              </a:solidFill>
              <a:latin typeface="Arial" pitchFamily="34" charset="0"/>
              <a:cs typeface="Arial" pitchFamily="34" charset="0"/>
            </a:endParaRPr>
          </a:p>
          <a:p>
            <a:r>
              <a:rPr lang="nl-NL" sz="3900" dirty="0">
                <a:solidFill>
                  <a:srgbClr val="005243"/>
                </a:solidFill>
                <a:latin typeface="Arial" pitchFamily="34" charset="0"/>
                <a:cs typeface="Arial" pitchFamily="34" charset="0"/>
              </a:rPr>
              <a:t>Meer dan 3 tot 4 dd  doorbraakpijn medicatie nodig--&gt; ophogen onderhoudsdosering</a:t>
            </a:r>
          </a:p>
          <a:p>
            <a:endParaRPr lang="nl-NL" sz="3900" dirty="0">
              <a:solidFill>
                <a:srgbClr val="005243"/>
              </a:solidFill>
              <a:latin typeface="Arial" pitchFamily="34" charset="0"/>
              <a:cs typeface="Arial" pitchFamily="34" charset="0"/>
            </a:endParaRPr>
          </a:p>
          <a:p>
            <a:r>
              <a:rPr lang="nl-NL" sz="3900" dirty="0">
                <a:solidFill>
                  <a:srgbClr val="005243"/>
                </a:solidFill>
                <a:latin typeface="Arial" pitchFamily="34" charset="0"/>
                <a:cs typeface="Arial" pitchFamily="34" charset="0"/>
              </a:rPr>
              <a:t>Behandel zo mogelijk de oorzaak van de doorbraakpijn (radiotherapie)</a:t>
            </a:r>
          </a:p>
          <a:p>
            <a:endParaRPr lang="nl-NL" sz="3900" dirty="0">
              <a:solidFill>
                <a:srgbClr val="005243"/>
              </a:solidFill>
              <a:latin typeface="Arial" pitchFamily="34" charset="0"/>
              <a:cs typeface="Arial" pitchFamily="34" charset="0"/>
            </a:endParaRPr>
          </a:p>
          <a:p>
            <a:r>
              <a:rPr lang="nl-NL" sz="3900" dirty="0">
                <a:solidFill>
                  <a:srgbClr val="005243"/>
                </a:solidFill>
                <a:latin typeface="Arial" pitchFamily="34" charset="0"/>
                <a:cs typeface="Arial" pitchFamily="34" charset="0"/>
              </a:rPr>
              <a:t>Combineer medicamenteus met niet medicamenteus en of invasieve technieken.</a:t>
            </a:r>
          </a:p>
        </p:txBody>
      </p:sp>
      <p:sp>
        <p:nvSpPr>
          <p:cNvPr id="4" name="Tijdelijke aanduiding voor voettekst 3">
            <a:extLst>
              <a:ext uri="{FF2B5EF4-FFF2-40B4-BE49-F238E27FC236}">
                <a16:creationId xmlns:a16="http://schemas.microsoft.com/office/drawing/2014/main" id="{811098BD-2414-4FB9-B31E-8C4520EE9B82}"/>
              </a:ext>
            </a:extLst>
          </p:cNvPr>
          <p:cNvSpPr>
            <a:spLocks noGrp="1"/>
          </p:cNvSpPr>
          <p:nvPr>
            <p:ph type="ftr" sz="quarter" idx="11"/>
          </p:nvPr>
        </p:nvSpPr>
        <p:spPr/>
        <p:txBody>
          <a:bodyPr/>
          <a:lstStyle/>
          <a:p>
            <a:r>
              <a:rPr lang="nl-NL"/>
              <a:t>oncologische pijn 31 maart 2020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7425" y="0"/>
            <a:ext cx="13544550" cy="2370296"/>
          </a:xfrm>
        </p:spPr>
        <p:txBody>
          <a:bodyPr/>
          <a:lstStyle/>
          <a:p>
            <a:endParaRPr lang="nl-NL" b="1" dirty="0">
              <a:solidFill>
                <a:srgbClr val="005243"/>
              </a:solidFill>
              <a:effectLst/>
              <a:latin typeface="Arial" panose="020B0604020202020204" pitchFamily="34" charset="0"/>
              <a:cs typeface="Arial" panose="020B0604020202020204" pitchFamily="34" charset="0"/>
            </a:endParaRPr>
          </a:p>
        </p:txBody>
      </p:sp>
      <p:pic>
        <p:nvPicPr>
          <p:cNvPr id="1026" name="Picture 2" descr="http://docplayer.nl/docs-images/26/9384516/images/18-0.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00000" y="1917749"/>
            <a:ext cx="11606127" cy="670408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B66127B-9880-4EDD-A7D7-813741342A8B}"/>
              </a:ext>
            </a:extLst>
          </p:cNvPr>
          <p:cNvSpPr/>
          <p:nvPr/>
        </p:nvSpPr>
        <p:spPr>
          <a:xfrm>
            <a:off x="11696247" y="9452342"/>
            <a:ext cx="2896947" cy="320216"/>
          </a:xfrm>
          <a:prstGeom prst="rect">
            <a:avLst/>
          </a:prstGeom>
        </p:spPr>
        <p:txBody>
          <a:bodyPr wrap="none">
            <a:spAutoFit/>
          </a:bodyPr>
          <a:lstStyle/>
          <a:p>
            <a:r>
              <a:rPr lang="nl-NL" sz="1481" dirty="0">
                <a:solidFill>
                  <a:srgbClr val="005243"/>
                </a:solidFill>
                <a:latin typeface="Arial" panose="020B0604020202020204" pitchFamily="34" charset="0"/>
                <a:cs typeface="Arial" panose="020B0604020202020204" pitchFamily="34" charset="0"/>
              </a:rPr>
              <a:t>Afbeelding verkregen via google</a:t>
            </a:r>
            <a:endParaRPr lang="nl-NL" sz="1481" dirty="0"/>
          </a:p>
        </p:txBody>
      </p:sp>
      <p:sp>
        <p:nvSpPr>
          <p:cNvPr id="4" name="Tijdelijke aanduiding voor voettekst 3">
            <a:extLst>
              <a:ext uri="{FF2B5EF4-FFF2-40B4-BE49-F238E27FC236}">
                <a16:creationId xmlns:a16="http://schemas.microsoft.com/office/drawing/2014/main" id="{EDB918A4-426C-452F-AB29-B6166AA4611D}"/>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111956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67833" y="1852144"/>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Ideale dosering</a:t>
            </a:r>
          </a:p>
        </p:txBody>
      </p:sp>
      <p:pic>
        <p:nvPicPr>
          <p:cNvPr id="6" name="Tijdelijke aanduiding voor inhoud 5">
            <a:extLst>
              <a:ext uri="{FF2B5EF4-FFF2-40B4-BE49-F238E27FC236}">
                <a16:creationId xmlns:a16="http://schemas.microsoft.com/office/drawing/2014/main" id="{E3A6CCF9-DD02-4D33-BBC6-7728755742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4653" y="3010814"/>
            <a:ext cx="12190095" cy="5423046"/>
          </a:xfrm>
          <a:prstGeom prst="rect">
            <a:avLst/>
          </a:prstGeom>
        </p:spPr>
      </p:pic>
      <p:sp>
        <p:nvSpPr>
          <p:cNvPr id="3" name="Tekstvak 2">
            <a:extLst>
              <a:ext uri="{FF2B5EF4-FFF2-40B4-BE49-F238E27FC236}">
                <a16:creationId xmlns:a16="http://schemas.microsoft.com/office/drawing/2014/main" id="{886CAE55-BDE3-4391-A7EA-6DE86839F326}"/>
              </a:ext>
            </a:extLst>
          </p:cNvPr>
          <p:cNvSpPr txBox="1"/>
          <p:nvPr/>
        </p:nvSpPr>
        <p:spPr>
          <a:xfrm>
            <a:off x="11376261" y="9452342"/>
            <a:ext cx="2896947" cy="320216"/>
          </a:xfrm>
          <a:prstGeom prst="rect">
            <a:avLst/>
          </a:prstGeom>
          <a:noFill/>
        </p:spPr>
        <p:txBody>
          <a:bodyPr wrap="none" rtlCol="0">
            <a:spAutoFit/>
          </a:bodyPr>
          <a:lstStyle/>
          <a:p>
            <a:r>
              <a:rPr lang="nl-NL" sz="1481" dirty="0">
                <a:solidFill>
                  <a:srgbClr val="005243"/>
                </a:solidFill>
                <a:latin typeface="Arial" panose="020B0604020202020204" pitchFamily="34" charset="0"/>
                <a:cs typeface="Arial" panose="020B0604020202020204" pitchFamily="34" charset="0"/>
              </a:rPr>
              <a:t>Afbeelding verkregen via google</a:t>
            </a:r>
            <a:endParaRPr lang="nl-NL" sz="1481" dirty="0"/>
          </a:p>
        </p:txBody>
      </p:sp>
      <p:sp>
        <p:nvSpPr>
          <p:cNvPr id="4" name="Tijdelijke aanduiding voor voettekst 3">
            <a:extLst>
              <a:ext uri="{FF2B5EF4-FFF2-40B4-BE49-F238E27FC236}">
                <a16:creationId xmlns:a16="http://schemas.microsoft.com/office/drawing/2014/main" id="{44A9612B-3438-43CE-A596-E6B599586B3C}"/>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214896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D25CB-6A82-4C77-8300-BEC7F087CF6E}"/>
              </a:ext>
            </a:extLst>
          </p:cNvPr>
          <p:cNvSpPr>
            <a:spLocks noGrp="1"/>
          </p:cNvSpPr>
          <p:nvPr>
            <p:ph type="title"/>
          </p:nvPr>
        </p:nvSpPr>
        <p:spPr/>
        <p:txBody>
          <a:bodyPr/>
          <a:lstStyle/>
          <a:p>
            <a:r>
              <a:rPr lang="nl-NL" sz="4800" b="1" dirty="0">
                <a:solidFill>
                  <a:srgbClr val="005243"/>
                </a:solidFill>
                <a:effectLst/>
                <a:latin typeface="Arial" panose="020B0604020202020204" pitchFamily="34" charset="0"/>
                <a:cs typeface="Arial" panose="020B0604020202020204" pitchFamily="34" charset="0"/>
              </a:rPr>
              <a:t>botmetastase</a:t>
            </a:r>
            <a:endParaRPr lang="nl-NL" sz="4800" dirty="0"/>
          </a:p>
        </p:txBody>
      </p:sp>
      <p:sp>
        <p:nvSpPr>
          <p:cNvPr id="3" name="Tijdelijke aanduiding voor inhoud 2">
            <a:extLst>
              <a:ext uri="{FF2B5EF4-FFF2-40B4-BE49-F238E27FC236}">
                <a16:creationId xmlns:a16="http://schemas.microsoft.com/office/drawing/2014/main" id="{7D29C04D-EC7C-409F-9839-889314712D25}"/>
              </a:ext>
            </a:extLst>
          </p:cNvPr>
          <p:cNvSpPr>
            <a:spLocks noGrp="1"/>
          </p:cNvSpPr>
          <p:nvPr>
            <p:ph idx="1"/>
          </p:nvPr>
        </p:nvSpPr>
        <p:spPr/>
        <p:txBody>
          <a:bodyPr>
            <a:normAutofit fontScale="92500" lnSpcReduction="10000"/>
          </a:bodyPr>
          <a:lstStyle/>
          <a:p>
            <a:endParaRPr lang="nl-NL"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Primaire tumor vaak in borst, prostaat of long</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Meest voorkomende plaatsen: bekken, wervel, bovenbeen en schedel</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Pijn veroorzaakt door</a:t>
            </a:r>
          </a:p>
          <a:p>
            <a:pPr lvl="1">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lokale aantasting van het botweefsel </a:t>
            </a:r>
          </a:p>
          <a:p>
            <a:pPr lvl="1">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infiltratie omliggende weefsels</a:t>
            </a:r>
          </a:p>
          <a:p>
            <a:pPr lvl="1">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spierspasmen, druk of zenuwweefsel</a:t>
            </a:r>
          </a:p>
          <a:p>
            <a:pPr lvl="1">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pathologische fracturen</a:t>
            </a:r>
          </a:p>
          <a:p>
            <a:endParaRPr lang="nl-NL" dirty="0"/>
          </a:p>
        </p:txBody>
      </p:sp>
      <p:sp>
        <p:nvSpPr>
          <p:cNvPr id="4" name="Tijdelijke aanduiding voor voettekst 3">
            <a:extLst>
              <a:ext uri="{FF2B5EF4-FFF2-40B4-BE49-F238E27FC236}">
                <a16:creationId xmlns:a16="http://schemas.microsoft.com/office/drawing/2014/main" id="{F1ED3CDD-51C6-4E8E-B361-32DC965D193A}"/>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097952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E7275-E613-45AA-B819-04DBB6810F32}"/>
              </a:ext>
            </a:extLst>
          </p:cNvPr>
          <p:cNvSpPr>
            <a:spLocks noGrp="1"/>
          </p:cNvSpPr>
          <p:nvPr>
            <p:ph type="title"/>
          </p:nvPr>
        </p:nvSpPr>
        <p:spPr/>
        <p:txBody>
          <a:bodyPr/>
          <a:lstStyle/>
          <a:p>
            <a:r>
              <a:rPr lang="nl-NL" sz="4800" b="1" dirty="0">
                <a:solidFill>
                  <a:srgbClr val="005243"/>
                </a:solidFill>
                <a:effectLst/>
                <a:latin typeface="Arial" panose="020B0604020202020204" pitchFamily="34" charset="0"/>
                <a:cs typeface="Arial" panose="020B0604020202020204" pitchFamily="34" charset="0"/>
              </a:rPr>
              <a:t>Behandeling </a:t>
            </a:r>
            <a:r>
              <a:rPr lang="nl-NL" sz="4800" b="1" dirty="0" err="1">
                <a:solidFill>
                  <a:srgbClr val="005243"/>
                </a:solidFill>
                <a:effectLst/>
                <a:latin typeface="Arial" panose="020B0604020202020204" pitchFamily="34" charset="0"/>
                <a:cs typeface="Arial" panose="020B0604020202020204" pitchFamily="34" charset="0"/>
              </a:rPr>
              <a:t>botpijn</a:t>
            </a:r>
            <a:endParaRPr lang="nl-NL" sz="4800" dirty="0"/>
          </a:p>
        </p:txBody>
      </p:sp>
      <p:sp>
        <p:nvSpPr>
          <p:cNvPr id="3" name="Tijdelijke aanduiding voor inhoud 2">
            <a:extLst>
              <a:ext uri="{FF2B5EF4-FFF2-40B4-BE49-F238E27FC236}">
                <a16:creationId xmlns:a16="http://schemas.microsoft.com/office/drawing/2014/main" id="{284F5AFA-469A-466C-B65E-C9DE96DBF081}"/>
              </a:ext>
            </a:extLst>
          </p:cNvPr>
          <p:cNvSpPr>
            <a:spLocks noGrp="1"/>
          </p:cNvSpPr>
          <p:nvPr>
            <p:ph idx="1"/>
          </p:nvPr>
        </p:nvSpPr>
        <p:spPr/>
        <p:txBody>
          <a:bodyPr/>
          <a:lstStyle/>
          <a:p>
            <a:endParaRPr lang="nl-NL"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Radiotherapie: </a:t>
            </a:r>
          </a:p>
          <a:p>
            <a:r>
              <a:rPr lang="nl-NL" sz="3600" dirty="0">
                <a:solidFill>
                  <a:srgbClr val="005243"/>
                </a:solidFill>
                <a:latin typeface="Arial" panose="020B0604020202020204" pitchFamily="34" charset="0"/>
                <a:cs typeface="Arial" panose="020B0604020202020204" pitchFamily="34" charset="0"/>
              </a:rPr>
              <a:t>	60 % verbetering </a:t>
            </a:r>
          </a:p>
          <a:p>
            <a:r>
              <a:rPr lang="nl-NL" sz="3600" dirty="0">
                <a:solidFill>
                  <a:srgbClr val="005243"/>
                </a:solidFill>
                <a:latin typeface="Arial" panose="020B0604020202020204" pitchFamily="34" charset="0"/>
                <a:cs typeface="Arial" panose="020B0604020202020204" pitchFamily="34" charset="0"/>
              </a:rPr>
              <a:t>	30%  volledige verdwijning</a:t>
            </a:r>
          </a:p>
          <a:p>
            <a:r>
              <a:rPr lang="nl-NL" sz="3600" dirty="0">
                <a:solidFill>
                  <a:srgbClr val="005243"/>
                </a:solidFill>
                <a:latin typeface="Arial" panose="020B0604020202020204" pitchFamily="34" charset="0"/>
                <a:cs typeface="Arial" panose="020B0604020202020204" pitchFamily="34" charset="0"/>
              </a:rPr>
              <a:t>	maximale effect na 4 weken</a:t>
            </a:r>
          </a:p>
          <a:p>
            <a:r>
              <a:rPr lang="nl-NL" sz="3600" dirty="0">
                <a:solidFill>
                  <a:srgbClr val="005243"/>
                </a:solidFill>
                <a:latin typeface="Arial" panose="020B0604020202020204" pitchFamily="34" charset="0"/>
                <a:cs typeface="Arial" panose="020B0604020202020204" pitchFamily="34" charset="0"/>
              </a:rPr>
              <a:t>Toevoegen corticosteroïden</a:t>
            </a:r>
          </a:p>
          <a:p>
            <a:endParaRPr lang="nl-NL" sz="3600" dirty="0">
              <a:solidFill>
                <a:srgbClr val="005243"/>
              </a:solidFill>
              <a:latin typeface="Arial" panose="020B0604020202020204" pitchFamily="34" charset="0"/>
              <a:cs typeface="Arial" panose="020B0604020202020204" pitchFamily="34" charset="0"/>
            </a:endParaRPr>
          </a:p>
          <a:p>
            <a:r>
              <a:rPr lang="nl-NL" sz="3600" dirty="0" err="1">
                <a:solidFill>
                  <a:srgbClr val="005243"/>
                </a:solidFill>
                <a:latin typeface="Arial" panose="020B0604020202020204" pitchFamily="34" charset="0"/>
                <a:cs typeface="Arial" panose="020B0604020202020204" pitchFamily="34" charset="0"/>
              </a:rPr>
              <a:t>Vertebroplastiek</a:t>
            </a:r>
            <a:r>
              <a:rPr lang="nl-NL" sz="3600" dirty="0">
                <a:solidFill>
                  <a:srgbClr val="005243"/>
                </a:solidFill>
                <a:latin typeface="Arial" panose="020B0604020202020204" pitchFamily="34" charset="0"/>
                <a:cs typeface="Arial" panose="020B0604020202020204" pitchFamily="34" charset="0"/>
              </a:rPr>
              <a:t> bij ernstige klachten van wervel inzakkingsfractuur</a:t>
            </a:r>
          </a:p>
          <a:p>
            <a:endParaRPr lang="nl-NL" dirty="0"/>
          </a:p>
        </p:txBody>
      </p:sp>
      <p:sp>
        <p:nvSpPr>
          <p:cNvPr id="4" name="Tijdelijke aanduiding voor voettekst 3">
            <a:extLst>
              <a:ext uri="{FF2B5EF4-FFF2-40B4-BE49-F238E27FC236}">
                <a16:creationId xmlns:a16="http://schemas.microsoft.com/office/drawing/2014/main" id="{0C99DCC7-97B3-4A8B-98C8-AD8B4F03421B}"/>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4000214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16521" y="869883"/>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Total </a:t>
            </a:r>
            <a:r>
              <a:rPr lang="nl-NL" sz="4800" b="1" dirty="0" err="1">
                <a:solidFill>
                  <a:srgbClr val="005243"/>
                </a:solidFill>
                <a:effectLst/>
                <a:latin typeface="Arial" panose="020B0604020202020204" pitchFamily="34" charset="0"/>
                <a:cs typeface="Arial" panose="020B0604020202020204" pitchFamily="34" charset="0"/>
              </a:rPr>
              <a:t>pain</a:t>
            </a:r>
            <a:r>
              <a:rPr lang="nl-NL" sz="4800" b="1" dirty="0">
                <a:solidFill>
                  <a:srgbClr val="005243"/>
                </a:solidFill>
                <a:effectLst/>
                <a:latin typeface="Arial" panose="020B0604020202020204" pitchFamily="34" charset="0"/>
                <a:cs typeface="Arial" panose="020B0604020202020204" pitchFamily="34" charset="0"/>
              </a:rPr>
              <a:t> concept</a:t>
            </a:r>
          </a:p>
        </p:txBody>
      </p:sp>
      <p:sp>
        <p:nvSpPr>
          <p:cNvPr id="3" name="Tekstvak 2"/>
          <p:cNvSpPr txBox="1"/>
          <p:nvPr/>
        </p:nvSpPr>
        <p:spPr>
          <a:xfrm>
            <a:off x="5616521" y="2945969"/>
            <a:ext cx="9492905" cy="6399711"/>
          </a:xfrm>
          <a:prstGeom prst="rect">
            <a:avLst/>
          </a:prstGeom>
          <a:noFill/>
        </p:spPr>
        <p:txBody>
          <a:bodyPr wrap="square" rtlCol="0">
            <a:noAutofit/>
          </a:bodyPr>
          <a:lstStyle/>
          <a:p>
            <a:r>
              <a:rPr lang="nl-NL" sz="3600" dirty="0">
                <a:solidFill>
                  <a:srgbClr val="005243"/>
                </a:solidFill>
                <a:latin typeface="Arial" panose="020B0604020202020204" pitchFamily="34" charset="0"/>
                <a:cs typeface="Arial" panose="020B0604020202020204" pitchFamily="34" charset="0"/>
              </a:rPr>
              <a:t>Dame </a:t>
            </a:r>
            <a:r>
              <a:rPr lang="nl-NL" sz="3600" dirty="0" err="1">
                <a:solidFill>
                  <a:srgbClr val="005243"/>
                </a:solidFill>
                <a:latin typeface="Arial" panose="020B0604020202020204" pitchFamily="34" charset="0"/>
                <a:cs typeface="Arial" panose="020B0604020202020204" pitchFamily="34" charset="0"/>
              </a:rPr>
              <a:t>Cicerly</a:t>
            </a:r>
            <a:r>
              <a:rPr lang="nl-NL" sz="3600" dirty="0">
                <a:solidFill>
                  <a:srgbClr val="005243"/>
                </a:solidFill>
                <a:latin typeface="Arial" panose="020B0604020202020204" pitchFamily="34" charset="0"/>
                <a:cs typeface="Arial" panose="020B0604020202020204" pitchFamily="34" charset="0"/>
              </a:rPr>
              <a:t> </a:t>
            </a:r>
            <a:r>
              <a:rPr lang="nl-NL" sz="3600" dirty="0" err="1">
                <a:solidFill>
                  <a:srgbClr val="005243"/>
                </a:solidFill>
                <a:latin typeface="Arial" panose="020B0604020202020204" pitchFamily="34" charset="0"/>
                <a:cs typeface="Arial" panose="020B0604020202020204" pitchFamily="34" charset="0"/>
              </a:rPr>
              <a:t>Saunders</a:t>
            </a:r>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Oprichtster hospicebeweging en palliatieve zorg</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Pijn bestaat uit 4 dimensies</a:t>
            </a:r>
          </a:p>
          <a:p>
            <a:pPr marL="507938" indent="-507938">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Somatisch</a:t>
            </a:r>
          </a:p>
          <a:p>
            <a:pPr marL="507938" indent="-507938">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Psychisch</a:t>
            </a:r>
          </a:p>
          <a:p>
            <a:pPr marL="507938" indent="-507938">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Sociaal</a:t>
            </a:r>
          </a:p>
          <a:p>
            <a:pPr marL="507938" indent="-507938">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Spiritueel</a:t>
            </a:r>
          </a:p>
        </p:txBody>
      </p:sp>
      <p:pic>
        <p:nvPicPr>
          <p:cNvPr id="5" name="Tijdelijke aanduiding voor inhoud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613" y="1919700"/>
            <a:ext cx="2150542" cy="3105061"/>
          </a:xfrm>
          <a:prstGeom prst="rect">
            <a:avLst/>
          </a:prstGeom>
          <a:ln>
            <a:noFill/>
          </a:ln>
          <a:effectLst>
            <a:outerShdw blurRad="292100" dist="139700" dir="2700000" algn="tl" rotWithShape="0">
              <a:srgbClr val="333333">
                <a:alpha val="65000"/>
              </a:srgbClr>
            </a:outerShdw>
          </a:effectLst>
        </p:spPr>
      </p:pic>
      <p:sp>
        <p:nvSpPr>
          <p:cNvPr id="4" name="Tijdelijke aanduiding voor voettekst 3">
            <a:extLst>
              <a:ext uri="{FF2B5EF4-FFF2-40B4-BE49-F238E27FC236}">
                <a16:creationId xmlns:a16="http://schemas.microsoft.com/office/drawing/2014/main" id="{ECBB9E7B-66F4-41C8-AF98-1CFB86567B01}"/>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1946341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571CB-57AF-49CA-BE7C-640D6CAA0CC2}"/>
              </a:ext>
            </a:extLst>
          </p:cNvPr>
          <p:cNvSpPr>
            <a:spLocks noGrp="1"/>
          </p:cNvSpPr>
          <p:nvPr>
            <p:ph type="title"/>
          </p:nvPr>
        </p:nvSpPr>
        <p:spPr/>
        <p:txBody>
          <a:bodyPr/>
          <a:lstStyle/>
          <a:p>
            <a:r>
              <a:rPr lang="nl-NL" sz="4800" b="1" dirty="0">
                <a:solidFill>
                  <a:srgbClr val="005243"/>
                </a:solidFill>
                <a:effectLst/>
                <a:latin typeface="Arial" panose="020B0604020202020204" pitchFamily="34" charset="0"/>
                <a:cs typeface="Arial" panose="020B0604020202020204" pitchFamily="34" charset="0"/>
              </a:rPr>
              <a:t>Complementaire zorg</a:t>
            </a:r>
            <a:endParaRPr lang="nl-NL" sz="4800" dirty="0"/>
          </a:p>
        </p:txBody>
      </p:sp>
      <p:sp>
        <p:nvSpPr>
          <p:cNvPr id="3" name="Tijdelijke aanduiding voor inhoud 2">
            <a:extLst>
              <a:ext uri="{FF2B5EF4-FFF2-40B4-BE49-F238E27FC236}">
                <a16:creationId xmlns:a16="http://schemas.microsoft.com/office/drawing/2014/main" id="{9917DF41-4177-489A-99C6-03399F5E6995}"/>
              </a:ext>
            </a:extLst>
          </p:cNvPr>
          <p:cNvSpPr>
            <a:spLocks noGrp="1"/>
          </p:cNvSpPr>
          <p:nvPr>
            <p:ph idx="1"/>
          </p:nvPr>
        </p:nvSpPr>
        <p:spPr/>
        <p:txBody>
          <a:bodyPr>
            <a:normAutofit lnSpcReduction="10000"/>
          </a:bodyPr>
          <a:lstStyle/>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Gaat uit van een holistisch mensbeeld, een eenheid van lichaam, geest en ziel</a:t>
            </a:r>
          </a:p>
          <a:p>
            <a:endParaRPr lang="nl-NL" sz="3600" dirty="0">
              <a:solidFill>
                <a:srgbClr val="005243"/>
              </a:solidFill>
              <a:latin typeface="Arial" panose="020B0604020202020204" pitchFamily="34" charset="0"/>
              <a:cs typeface="Arial" panose="020B0604020202020204" pitchFamily="34" charset="0"/>
            </a:endParaRPr>
          </a:p>
          <a:p>
            <a:r>
              <a:rPr lang="nl-NL" sz="3600" dirty="0">
                <a:solidFill>
                  <a:srgbClr val="005243"/>
                </a:solidFill>
                <a:latin typeface="Arial" panose="020B0604020202020204" pitchFamily="34" charset="0"/>
                <a:cs typeface="Arial" panose="020B0604020202020204" pitchFamily="34" charset="0"/>
              </a:rPr>
              <a:t>Vormen van complementaire zorg </a:t>
            </a:r>
            <a:r>
              <a:rPr lang="nl-NL" sz="3600" dirty="0" err="1">
                <a:solidFill>
                  <a:srgbClr val="005243"/>
                </a:solidFill>
                <a:latin typeface="Arial" panose="020B0604020202020204" pitchFamily="34" charset="0"/>
                <a:cs typeface="Arial" panose="020B0604020202020204" pitchFamily="34" charset="0"/>
              </a:rPr>
              <a:t>o.a</a:t>
            </a:r>
            <a:r>
              <a:rPr lang="nl-NL" sz="3600" dirty="0">
                <a:solidFill>
                  <a:srgbClr val="005243"/>
                </a:solidFill>
                <a:latin typeface="Arial" panose="020B0604020202020204" pitchFamily="34" charset="0"/>
                <a:cs typeface="Arial" panose="020B0604020202020204" pitchFamily="34" charset="0"/>
              </a:rPr>
              <a:t>:</a:t>
            </a:r>
          </a:p>
          <a:p>
            <a:endParaRPr lang="nl-NL" sz="3600" dirty="0">
              <a:solidFill>
                <a:srgbClr val="005243"/>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Aromazorg </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Massage </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Geleide ontspanningsoefeningen </a:t>
            </a:r>
          </a:p>
          <a:p>
            <a:pPr marL="571500" indent="-571500">
              <a:buFont typeface="Arial" panose="020B0604020202020204" pitchFamily="34" charset="0"/>
              <a:buChar char="•"/>
            </a:pPr>
            <a:r>
              <a:rPr lang="nl-NL" sz="3600" dirty="0">
                <a:solidFill>
                  <a:srgbClr val="005243"/>
                </a:solidFill>
                <a:latin typeface="Arial" panose="020B0604020202020204" pitchFamily="34" charset="0"/>
                <a:cs typeface="Arial" panose="020B0604020202020204" pitchFamily="34" charset="0"/>
              </a:rPr>
              <a:t>Muziek</a:t>
            </a:r>
            <a:endParaRPr lang="nl-NL" sz="3600" dirty="0"/>
          </a:p>
          <a:p>
            <a:endParaRPr lang="nl-NL" dirty="0"/>
          </a:p>
        </p:txBody>
      </p:sp>
      <p:sp>
        <p:nvSpPr>
          <p:cNvPr id="4" name="Tijdelijke aanduiding voor voettekst 3">
            <a:extLst>
              <a:ext uri="{FF2B5EF4-FFF2-40B4-BE49-F238E27FC236}">
                <a16:creationId xmlns:a16="http://schemas.microsoft.com/office/drawing/2014/main" id="{DD2D1144-CF5B-4E4B-88CB-6B5B52D0E0BB}"/>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346570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7425" y="0"/>
            <a:ext cx="13544550" cy="2370296"/>
          </a:xfrm>
        </p:spPr>
        <p:txBody>
          <a:bodyPr/>
          <a:lstStyle/>
          <a:p>
            <a:endParaRPr lang="nl-NL" b="1" dirty="0">
              <a:solidFill>
                <a:srgbClr val="005243"/>
              </a:solidFill>
              <a:effectLst/>
              <a:latin typeface="Arial" panose="020B0604020202020204" pitchFamily="34" charset="0"/>
              <a:cs typeface="Arial" panose="020B0604020202020204" pitchFamily="34" charset="0"/>
            </a:endParaRP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3139" y="706070"/>
            <a:ext cx="5000712" cy="7623037"/>
          </a:xfrm>
        </p:spPr>
      </p:pic>
      <p:sp>
        <p:nvSpPr>
          <p:cNvPr id="5" name="Tekstvak 4">
            <a:extLst>
              <a:ext uri="{FF2B5EF4-FFF2-40B4-BE49-F238E27FC236}">
                <a16:creationId xmlns:a16="http://schemas.microsoft.com/office/drawing/2014/main" id="{817CE4C1-377C-4EE2-AE23-226D838D9B1C}"/>
              </a:ext>
            </a:extLst>
          </p:cNvPr>
          <p:cNvSpPr txBox="1"/>
          <p:nvPr/>
        </p:nvSpPr>
        <p:spPr>
          <a:xfrm>
            <a:off x="11633015" y="9452342"/>
            <a:ext cx="2896947" cy="320216"/>
          </a:xfrm>
          <a:prstGeom prst="rect">
            <a:avLst/>
          </a:prstGeom>
          <a:noFill/>
        </p:spPr>
        <p:txBody>
          <a:bodyPr wrap="none" rtlCol="0">
            <a:spAutoFit/>
          </a:bodyPr>
          <a:lstStyle/>
          <a:p>
            <a:r>
              <a:rPr lang="nl-NL" sz="1481" dirty="0">
                <a:solidFill>
                  <a:srgbClr val="005243"/>
                </a:solidFill>
                <a:latin typeface="Arial" panose="020B0604020202020204" pitchFamily="34" charset="0"/>
                <a:cs typeface="Arial" panose="020B0604020202020204" pitchFamily="34" charset="0"/>
              </a:rPr>
              <a:t>Afbeelding verkregen via google</a:t>
            </a:r>
            <a:endParaRPr lang="nl-NL" sz="1481" dirty="0"/>
          </a:p>
        </p:txBody>
      </p:sp>
      <p:sp>
        <p:nvSpPr>
          <p:cNvPr id="3" name="Tijdelijke aanduiding voor voettekst 2">
            <a:extLst>
              <a:ext uri="{FF2B5EF4-FFF2-40B4-BE49-F238E27FC236}">
                <a16:creationId xmlns:a16="http://schemas.microsoft.com/office/drawing/2014/main" id="{F6312182-7030-4D50-80A6-0B8E23356416}"/>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165257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7425" y="0"/>
            <a:ext cx="13544550" cy="1879351"/>
          </a:xfrm>
        </p:spPr>
        <p:txBody>
          <a:bodyPr/>
          <a:lstStyle/>
          <a:p>
            <a:endParaRPr lang="nl-NL" b="1" dirty="0">
              <a:solidFill>
                <a:srgbClr val="005243"/>
              </a:solidFill>
              <a:effectLst/>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2700000" y="1577268"/>
            <a:ext cx="12190095" cy="7330960"/>
          </a:xfrm>
        </p:spPr>
        <p:txBody>
          <a:bodyPr>
            <a:noAutofit/>
          </a:bodyPr>
          <a:lstStyle/>
          <a:p>
            <a:pPr>
              <a:lnSpc>
                <a:spcPct val="150000"/>
              </a:lnSpc>
            </a:pPr>
            <a:r>
              <a:rPr lang="nl-NL" sz="2963" dirty="0">
                <a:solidFill>
                  <a:srgbClr val="005243"/>
                </a:solidFill>
                <a:latin typeface="Arial" panose="020B0604020202020204" pitchFamily="34" charset="0"/>
                <a:cs typeface="Arial" panose="020B0604020202020204" pitchFamily="34" charset="0"/>
                <a:hlinkClick r:id="rId3"/>
              </a:rPr>
              <a:t>www.pijnverpleegkundigen.nl</a:t>
            </a:r>
            <a:r>
              <a:rPr lang="nl-NL" sz="2963" dirty="0">
                <a:solidFill>
                  <a:srgbClr val="005243"/>
                </a:solidFill>
                <a:latin typeface="Arial" panose="020B0604020202020204" pitchFamily="34" charset="0"/>
                <a:cs typeface="Arial" panose="020B0604020202020204" pitchFamily="34" charset="0"/>
              </a:rPr>
              <a:t>, richtlijnen/meetinstrumenten/</a:t>
            </a:r>
            <a:r>
              <a:rPr lang="nl-NL" sz="2963" dirty="0" err="1">
                <a:solidFill>
                  <a:srgbClr val="005243"/>
                </a:solidFill>
                <a:latin typeface="Arial" panose="020B0604020202020204" pitchFamily="34" charset="0"/>
                <a:cs typeface="Arial" panose="020B0604020202020204" pitchFamily="34" charset="0"/>
              </a:rPr>
              <a:t>Versenso</a:t>
            </a:r>
            <a:r>
              <a:rPr lang="nl-NL" sz="2963" dirty="0">
                <a:solidFill>
                  <a:srgbClr val="005243"/>
                </a:solidFill>
                <a:latin typeface="Arial" panose="020B0604020202020204" pitchFamily="34" charset="0"/>
                <a:cs typeface="Arial" panose="020B0604020202020204" pitchFamily="34" charset="0"/>
              </a:rPr>
              <a:t> (pijn bij ouderen)</a:t>
            </a:r>
          </a:p>
          <a:p>
            <a:pPr>
              <a:lnSpc>
                <a:spcPct val="150000"/>
              </a:lnSpc>
            </a:pPr>
            <a:r>
              <a:rPr lang="nl-NL" sz="2963" dirty="0">
                <a:solidFill>
                  <a:srgbClr val="005243"/>
                </a:solidFill>
                <a:latin typeface="Arial" panose="020B0604020202020204" pitchFamily="34" charset="0"/>
                <a:cs typeface="Arial" panose="020B0604020202020204" pitchFamily="34" charset="0"/>
                <a:hlinkClick r:id="rId4"/>
              </a:rPr>
              <a:t>www.anethesiologie.nl</a:t>
            </a:r>
            <a:r>
              <a:rPr lang="nl-NL" sz="2963" dirty="0">
                <a:solidFill>
                  <a:srgbClr val="005243"/>
                </a:solidFill>
                <a:latin typeface="Arial" panose="020B0604020202020204" pitchFamily="34" charset="0"/>
                <a:cs typeface="Arial" panose="020B0604020202020204" pitchFamily="34" charset="0"/>
              </a:rPr>
              <a:t>, nieuwste richtlijnen pijn bij kanker, oktober 2016</a:t>
            </a:r>
          </a:p>
          <a:p>
            <a:pPr>
              <a:lnSpc>
                <a:spcPct val="150000"/>
              </a:lnSpc>
            </a:pPr>
            <a:r>
              <a:rPr lang="nl-NL" sz="2963" dirty="0">
                <a:solidFill>
                  <a:srgbClr val="005243"/>
                </a:solidFill>
                <a:latin typeface="Arial" panose="020B0604020202020204" pitchFamily="34" charset="0"/>
                <a:cs typeface="Arial" panose="020B0604020202020204" pitchFamily="34" charset="0"/>
                <a:hlinkClick r:id="rId5"/>
              </a:rPr>
              <a:t>www.iknl.nl</a:t>
            </a:r>
            <a:r>
              <a:rPr lang="nl-NL" sz="2963" dirty="0">
                <a:solidFill>
                  <a:srgbClr val="005243"/>
                </a:solidFill>
                <a:latin typeface="Arial" panose="020B0604020202020204" pitchFamily="34" charset="0"/>
                <a:cs typeface="Arial" panose="020B0604020202020204" pitchFamily="34" charset="0"/>
              </a:rPr>
              <a:t>, richtlijnen palliatieve zorg</a:t>
            </a:r>
          </a:p>
          <a:p>
            <a:pPr>
              <a:lnSpc>
                <a:spcPct val="150000"/>
              </a:lnSpc>
            </a:pPr>
            <a:r>
              <a:rPr lang="nl-NL" sz="2963" dirty="0">
                <a:solidFill>
                  <a:srgbClr val="005243"/>
                </a:solidFill>
                <a:latin typeface="Arial" panose="020B0604020202020204" pitchFamily="34" charset="0"/>
                <a:cs typeface="Arial" panose="020B0604020202020204" pitchFamily="34" charset="0"/>
                <a:hlinkClick r:id="rId6"/>
              </a:rPr>
              <a:t>www.pallialine.nl</a:t>
            </a:r>
            <a:r>
              <a:rPr lang="nl-NL" sz="2963" dirty="0">
                <a:solidFill>
                  <a:srgbClr val="005243"/>
                </a:solidFill>
                <a:latin typeface="Arial" panose="020B0604020202020204" pitchFamily="34" charset="0"/>
                <a:cs typeface="Arial" panose="020B0604020202020204" pitchFamily="34" charset="0"/>
              </a:rPr>
              <a:t>, richtlijnen palliatieve zorg</a:t>
            </a:r>
          </a:p>
          <a:p>
            <a:pPr>
              <a:lnSpc>
                <a:spcPct val="150000"/>
              </a:lnSpc>
            </a:pPr>
            <a:r>
              <a:rPr lang="nl-NL" sz="2963" dirty="0">
                <a:solidFill>
                  <a:srgbClr val="005243"/>
                </a:solidFill>
                <a:latin typeface="Arial" panose="020B0604020202020204" pitchFamily="34" charset="0"/>
                <a:cs typeface="Arial" panose="020B0604020202020204" pitchFamily="34" charset="0"/>
                <a:hlinkClick r:id="rId7"/>
              </a:rPr>
              <a:t>www.kicozo.nl</a:t>
            </a:r>
            <a:r>
              <a:rPr lang="nl-NL" sz="2963" dirty="0">
                <a:solidFill>
                  <a:srgbClr val="005243"/>
                </a:solidFill>
                <a:latin typeface="Arial" panose="020B0604020202020204" pitchFamily="34" charset="0"/>
                <a:cs typeface="Arial" panose="020B0604020202020204" pitchFamily="34" charset="0"/>
              </a:rPr>
              <a:t>, complementaire zorg</a:t>
            </a:r>
          </a:p>
          <a:p>
            <a:pPr>
              <a:lnSpc>
                <a:spcPct val="150000"/>
              </a:lnSpc>
            </a:pPr>
            <a:r>
              <a:rPr lang="nl-NL" sz="2963" dirty="0">
                <a:solidFill>
                  <a:srgbClr val="005243"/>
                </a:solidFill>
                <a:latin typeface="Arial" panose="020B0604020202020204" pitchFamily="34" charset="0"/>
                <a:cs typeface="Arial" panose="020B0604020202020204" pitchFamily="34" charset="0"/>
                <a:hlinkClick r:id="rId7"/>
              </a:rPr>
              <a:t>www </a:t>
            </a:r>
            <a:r>
              <a:rPr lang="nl-NL" sz="2963" dirty="0" err="1">
                <a:solidFill>
                  <a:srgbClr val="005243"/>
                </a:solidFill>
                <a:latin typeface="Arial" panose="020B0604020202020204" pitchFamily="34" charset="0"/>
                <a:cs typeface="Arial" panose="020B0604020202020204" pitchFamily="34" charset="0"/>
                <a:hlinkClick r:id="rId7"/>
              </a:rPr>
              <a:t>o</a:t>
            </a:r>
            <a:r>
              <a:rPr lang="nl-NL" sz="2963" dirty="0" err="1">
                <a:solidFill>
                  <a:srgbClr val="005243"/>
                </a:solidFill>
                <a:latin typeface="Arial" panose="020B0604020202020204" pitchFamily="34" charset="0"/>
                <a:cs typeface="Arial" panose="020B0604020202020204" pitchFamily="34" charset="0"/>
                <a:hlinkClick r:id="rId6"/>
              </a:rPr>
              <a:t>n</a:t>
            </a:r>
            <a:r>
              <a:rPr lang="nl-NL" sz="2963" dirty="0" err="1">
                <a:solidFill>
                  <a:srgbClr val="005243"/>
                </a:solidFill>
                <a:latin typeface="Arial" panose="020B0604020202020204" pitchFamily="34" charset="0"/>
                <a:cs typeface="Arial" panose="020B0604020202020204" pitchFamily="34" charset="0"/>
                <a:hlinkClick r:id="rId7"/>
              </a:rPr>
              <a:t>co</a:t>
            </a:r>
            <a:r>
              <a:rPr lang="nl-NL" sz="2963" dirty="0" err="1">
                <a:solidFill>
                  <a:srgbClr val="005243"/>
                </a:solidFill>
                <a:latin typeface="Arial" panose="020B0604020202020204" pitchFamily="34" charset="0"/>
                <a:cs typeface="Arial" panose="020B0604020202020204" pitchFamily="34" charset="0"/>
                <a:hlinkClick r:id="rId6"/>
              </a:rPr>
              <a:t>line</a:t>
            </a:r>
            <a:r>
              <a:rPr lang="nl-NL" sz="2963" dirty="0">
                <a:solidFill>
                  <a:srgbClr val="005243"/>
                </a:solidFill>
                <a:latin typeface="Arial" panose="020B0604020202020204" pitchFamily="34" charset="0"/>
                <a:cs typeface="Arial" panose="020B0604020202020204" pitchFamily="34" charset="0"/>
                <a:hlinkClick r:id="rId6"/>
              </a:rPr>
              <a:t> .nl </a:t>
            </a:r>
            <a:r>
              <a:rPr lang="nl-NL" sz="2963" dirty="0">
                <a:solidFill>
                  <a:srgbClr val="005243"/>
                </a:solidFill>
                <a:latin typeface="Arial" panose="020B0604020202020204" pitchFamily="34" charset="0"/>
                <a:cs typeface="Arial" panose="020B0604020202020204" pitchFamily="34" charset="0"/>
              </a:rPr>
              <a:t>/complementaire-zorg</a:t>
            </a:r>
          </a:p>
          <a:p>
            <a:pPr>
              <a:lnSpc>
                <a:spcPct val="150000"/>
              </a:lnSpc>
            </a:pPr>
            <a:r>
              <a:rPr lang="nl-NL" sz="2963" dirty="0">
                <a:solidFill>
                  <a:srgbClr val="005243"/>
                </a:solidFill>
                <a:latin typeface="Arial" panose="020B0604020202020204" pitchFamily="34" charset="0"/>
                <a:cs typeface="Arial" panose="020B0604020202020204" pitchFamily="34" charset="0"/>
              </a:rPr>
              <a:t>Pijn vanuit een neurowetenschappelijk perspectief, </a:t>
            </a:r>
            <a:r>
              <a:rPr lang="nl-NL" sz="2963" dirty="0" err="1">
                <a:solidFill>
                  <a:srgbClr val="005243"/>
                </a:solidFill>
                <a:latin typeface="Arial" panose="020B0604020202020204" pitchFamily="34" charset="0"/>
                <a:cs typeface="Arial" panose="020B0604020202020204" pitchFamily="34" charset="0"/>
              </a:rPr>
              <a:t>Dr</a:t>
            </a:r>
            <a:r>
              <a:rPr lang="nl-NL" sz="2963" dirty="0">
                <a:solidFill>
                  <a:srgbClr val="005243"/>
                </a:solidFill>
                <a:latin typeface="Arial" panose="020B0604020202020204" pitchFamily="34" charset="0"/>
                <a:cs typeface="Arial" panose="020B0604020202020204" pitchFamily="34" charset="0"/>
              </a:rPr>
              <a:t> B. van </a:t>
            </a:r>
            <a:r>
              <a:rPr lang="nl-NL" sz="2963" dirty="0" err="1">
                <a:solidFill>
                  <a:srgbClr val="005243"/>
                </a:solidFill>
                <a:latin typeface="Arial" panose="020B0604020202020204" pitchFamily="34" charset="0"/>
                <a:cs typeface="Arial" panose="020B0604020202020204" pitchFamily="34" charset="0"/>
              </a:rPr>
              <a:t>Cranenburgh</a:t>
            </a:r>
            <a:endParaRPr lang="nl-NL" sz="2963" dirty="0">
              <a:solidFill>
                <a:srgbClr val="005243"/>
              </a:solidFill>
              <a:latin typeface="Arial" panose="020B0604020202020204" pitchFamily="34" charset="0"/>
              <a:cs typeface="Arial" panose="020B0604020202020204" pitchFamily="34" charset="0"/>
            </a:endParaRPr>
          </a:p>
          <a:p>
            <a:pPr>
              <a:lnSpc>
                <a:spcPct val="150000"/>
              </a:lnSpc>
            </a:pPr>
            <a:r>
              <a:rPr lang="nl-NL" sz="2963" dirty="0">
                <a:solidFill>
                  <a:srgbClr val="005243"/>
                </a:solidFill>
                <a:latin typeface="Arial" panose="020B0604020202020204" pitchFamily="34" charset="0"/>
                <a:cs typeface="Arial" panose="020B0604020202020204" pitchFamily="34" charset="0"/>
              </a:rPr>
              <a:t>Centrale sensitisatiepijn in de klinische praktijk, prof. Dr. J. Nijs</a:t>
            </a:r>
          </a:p>
          <a:p>
            <a:pPr>
              <a:lnSpc>
                <a:spcPct val="150000"/>
              </a:lnSpc>
            </a:pPr>
            <a:endParaRPr lang="nl-NL" dirty="0">
              <a:solidFill>
                <a:srgbClr val="005243"/>
              </a:solidFill>
              <a:latin typeface="Arial" panose="020B0604020202020204" pitchFamily="34" charset="0"/>
              <a:cs typeface="Arial" panose="020B0604020202020204" pitchFamily="34" charset="0"/>
            </a:endParaRPr>
          </a:p>
          <a:p>
            <a:pPr>
              <a:lnSpc>
                <a:spcPct val="150000"/>
              </a:lnSpc>
            </a:pPr>
            <a:endParaRPr lang="nl-NL" dirty="0">
              <a:solidFill>
                <a:srgbClr val="005243"/>
              </a:solidFill>
              <a:latin typeface="Arial" panose="020B0604020202020204" pitchFamily="34" charset="0"/>
              <a:cs typeface="Arial" panose="020B0604020202020204" pitchFamily="34" charset="0"/>
            </a:endParaRPr>
          </a:p>
        </p:txBody>
      </p:sp>
      <p:sp>
        <p:nvSpPr>
          <p:cNvPr id="4" name="Tijdelijke aanduiding voor voettekst 3">
            <a:extLst>
              <a:ext uri="{FF2B5EF4-FFF2-40B4-BE49-F238E27FC236}">
                <a16:creationId xmlns:a16="http://schemas.microsoft.com/office/drawing/2014/main" id="{D5B74063-FB7F-40B9-A635-7830107D861B}"/>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56388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198896" y="1371546"/>
            <a:ext cx="13544550" cy="1879351"/>
          </a:xfrm>
        </p:spPr>
        <p:txBody>
          <a:bodyPr/>
          <a:lstStyle/>
          <a:p>
            <a:pPr defTabSz="1128751">
              <a:defRPr/>
            </a:pPr>
            <a:r>
              <a:rPr lang="nl-NL" sz="4800" spc="74"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Model van </a:t>
            </a:r>
            <a:r>
              <a:rPr lang="nl-NL" sz="4800" spc="74" dirty="0" err="1">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Loeser</a:t>
            </a:r>
            <a:endParaRPr lang="nl-NL" sz="4800" spc="74"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613" y="1919700"/>
            <a:ext cx="2326599" cy="2750942"/>
          </a:xfrm>
          <a:prstGeom prst="rect">
            <a:avLst/>
          </a:prstGeom>
          <a:ln>
            <a:noFill/>
          </a:ln>
          <a:effectLst>
            <a:outerShdw blurRad="292100" dist="139700" dir="2700000" algn="tl" rotWithShape="0">
              <a:srgbClr val="333333">
                <a:alpha val="65000"/>
              </a:srgbClr>
            </a:outerShdw>
          </a:effectLst>
        </p:spPr>
      </p:pic>
      <p:sp>
        <p:nvSpPr>
          <p:cNvPr id="5" name="Ovaal 4"/>
          <p:cNvSpPr/>
          <p:nvPr/>
        </p:nvSpPr>
        <p:spPr>
          <a:xfrm>
            <a:off x="6198896" y="3279206"/>
            <a:ext cx="5661609" cy="5795408"/>
          </a:xfrm>
          <a:prstGeom prst="ellipse">
            <a:avLst/>
          </a:prstGeom>
          <a:solidFill>
            <a:srgbClr val="407D7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074" b="1" dirty="0">
                <a:solidFill>
                  <a:schemeClr val="tx1"/>
                </a:solidFill>
                <a:latin typeface="Arial" panose="020B0604020202020204" pitchFamily="34" charset="0"/>
                <a:cs typeface="Arial" panose="020B0604020202020204" pitchFamily="34" charset="0"/>
              </a:rPr>
              <a:t>Pijngedrag</a:t>
            </a:r>
            <a:endParaRPr lang="nl-NL" sz="2074" b="1" dirty="0">
              <a:solidFill>
                <a:schemeClr val="accent1"/>
              </a:solidFill>
              <a:latin typeface="Arial" panose="020B0604020202020204" pitchFamily="34" charset="0"/>
              <a:cs typeface="Arial" panose="020B0604020202020204" pitchFamily="34" charset="0"/>
            </a:endParaRPr>
          </a:p>
          <a:p>
            <a:pPr algn="ctr"/>
            <a:endParaRPr lang="nl-NL" sz="2074"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a:p>
            <a:pPr algn="ctr"/>
            <a:endParaRPr lang="nl-NL" sz="2666" b="1" dirty="0">
              <a:solidFill>
                <a:schemeClr val="accent1"/>
              </a:solidFill>
            </a:endParaRPr>
          </a:p>
        </p:txBody>
      </p:sp>
      <p:sp>
        <p:nvSpPr>
          <p:cNvPr id="6" name="Ovaal 5"/>
          <p:cNvSpPr/>
          <p:nvPr/>
        </p:nvSpPr>
        <p:spPr>
          <a:xfrm>
            <a:off x="6594411" y="4098113"/>
            <a:ext cx="4870580" cy="4914450"/>
          </a:xfrm>
          <a:prstGeom prst="ellipse">
            <a:avLst/>
          </a:prstGeom>
          <a:solidFill>
            <a:srgbClr val="80A7A1"/>
          </a:solidFill>
          <a:ln>
            <a:solidFill>
              <a:srgbClr val="00524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074" b="1" dirty="0">
                <a:solidFill>
                  <a:srgbClr val="000000"/>
                </a:solidFill>
                <a:latin typeface="Arial" panose="020B0604020202020204" pitchFamily="34" charset="0"/>
                <a:cs typeface="Arial" panose="020B0604020202020204" pitchFamily="34" charset="0"/>
              </a:rPr>
              <a:t>Pijnbeleving</a:t>
            </a:r>
          </a:p>
          <a:p>
            <a:pPr algn="ctr"/>
            <a:endParaRPr lang="nl-NL" sz="2074" b="1" dirty="0">
              <a:solidFill>
                <a:srgbClr val="000000"/>
              </a:solidFill>
            </a:endParaRPr>
          </a:p>
          <a:p>
            <a:pPr algn="ctr"/>
            <a:endParaRPr lang="nl-NL" sz="2074" b="1" dirty="0">
              <a:solidFill>
                <a:srgbClr val="000000"/>
              </a:solidFill>
            </a:endParaRPr>
          </a:p>
          <a:p>
            <a:pPr algn="ctr"/>
            <a:endParaRPr lang="nl-NL" sz="2074" b="1" dirty="0">
              <a:solidFill>
                <a:srgbClr val="000000"/>
              </a:solidFill>
            </a:endParaRPr>
          </a:p>
          <a:p>
            <a:pPr algn="ctr"/>
            <a:endParaRPr lang="nl-NL" sz="2074" b="1" dirty="0">
              <a:solidFill>
                <a:srgbClr val="000000"/>
              </a:solidFill>
            </a:endParaRPr>
          </a:p>
          <a:p>
            <a:pPr algn="ctr"/>
            <a:endParaRPr lang="nl-NL" sz="2074"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p:txBody>
      </p:sp>
      <p:sp>
        <p:nvSpPr>
          <p:cNvPr id="3" name="Ovaal 2"/>
          <p:cNvSpPr/>
          <p:nvPr/>
        </p:nvSpPr>
        <p:spPr>
          <a:xfrm>
            <a:off x="7109608" y="5032136"/>
            <a:ext cx="3840185" cy="3980427"/>
          </a:xfrm>
          <a:prstGeom prst="ellipse">
            <a:avLst/>
          </a:prstGeom>
          <a:solidFill>
            <a:srgbClr val="BFD4CB"/>
          </a:solidFill>
          <a:ln>
            <a:solidFill>
              <a:srgbClr val="00524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074" b="1" dirty="0">
                <a:solidFill>
                  <a:srgbClr val="000000"/>
                </a:solidFill>
                <a:latin typeface="Arial" panose="020B0604020202020204" pitchFamily="34" charset="0"/>
                <a:cs typeface="Arial" panose="020B0604020202020204" pitchFamily="34" charset="0"/>
              </a:rPr>
              <a:t>Pijngewaarwording</a:t>
            </a:r>
          </a:p>
          <a:p>
            <a:pPr algn="ctr"/>
            <a:endParaRPr lang="nl-NL" sz="2074" b="1" dirty="0">
              <a:solidFill>
                <a:srgbClr val="000000"/>
              </a:solidFill>
            </a:endParaRPr>
          </a:p>
          <a:p>
            <a:pPr algn="ctr"/>
            <a:endParaRPr lang="nl-NL" sz="2074"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a:p>
            <a:pPr algn="ctr"/>
            <a:endParaRPr lang="nl-NL" sz="1333" b="1" dirty="0">
              <a:solidFill>
                <a:srgbClr val="000000"/>
              </a:solidFill>
            </a:endParaRPr>
          </a:p>
        </p:txBody>
      </p:sp>
      <p:sp>
        <p:nvSpPr>
          <p:cNvPr id="4" name="Ovaal 3"/>
          <p:cNvSpPr/>
          <p:nvPr/>
        </p:nvSpPr>
        <p:spPr>
          <a:xfrm>
            <a:off x="7812086" y="6527675"/>
            <a:ext cx="2399009" cy="2385141"/>
          </a:xfrm>
          <a:prstGeom prst="ellipse">
            <a:avLst/>
          </a:prstGeom>
          <a:solidFill>
            <a:schemeClr val="bg1">
              <a:lumMod val="95000"/>
            </a:schemeClr>
          </a:solidFill>
          <a:ln>
            <a:solidFill>
              <a:srgbClr val="00524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074" b="1" dirty="0">
                <a:solidFill>
                  <a:schemeClr val="tx1"/>
                </a:solidFill>
                <a:latin typeface="Arial" panose="020B0604020202020204" pitchFamily="34" charset="0"/>
                <a:cs typeface="Arial" panose="020B0604020202020204" pitchFamily="34" charset="0"/>
              </a:rPr>
              <a:t>pijnprikkel</a:t>
            </a:r>
          </a:p>
        </p:txBody>
      </p:sp>
      <p:sp>
        <p:nvSpPr>
          <p:cNvPr id="7" name="Tijdelijke aanduiding voor voettekst 6">
            <a:extLst>
              <a:ext uri="{FF2B5EF4-FFF2-40B4-BE49-F238E27FC236}">
                <a16:creationId xmlns:a16="http://schemas.microsoft.com/office/drawing/2014/main" id="{1C10BD99-8A39-4825-BA26-43F21257EDE6}"/>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106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10211282" y="3631748"/>
            <a:ext cx="7146925" cy="1625262"/>
          </a:xfrm>
        </p:spPr>
        <p:txBody>
          <a:bodyPr/>
          <a:lstStyle/>
          <a:p>
            <a:r>
              <a:rPr lang="nl-NL" dirty="0"/>
              <a:t>Dank voor uw aandacht!</a:t>
            </a:r>
          </a:p>
        </p:txBody>
      </p:sp>
    </p:spTree>
    <p:extLst>
      <p:ext uri="{BB962C8B-B14F-4D97-AF65-F5344CB8AC3E}">
        <p14:creationId xmlns:p14="http://schemas.microsoft.com/office/powerpoint/2010/main" val="3390044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B031C-E5AA-4A0A-99DC-0443C87D424C}"/>
              </a:ext>
            </a:extLst>
          </p:cNvPr>
          <p:cNvSpPr>
            <a:spLocks noGrp="1"/>
          </p:cNvSpPr>
          <p:nvPr>
            <p:ph type="title"/>
          </p:nvPr>
        </p:nvSpPr>
        <p:spPr>
          <a:xfrm>
            <a:off x="2290083" y="3526285"/>
            <a:ext cx="5668400" cy="3946488"/>
          </a:xfrm>
        </p:spPr>
        <p:txBody>
          <a:bodyPr/>
          <a:lstStyle/>
          <a:p>
            <a:r>
              <a:rPr lang="nl-NL" sz="4740" spc="74"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Een schadelijke prikkel is niet altijd noodzakelijk</a:t>
            </a:r>
            <a:br>
              <a:rPr lang="nl-NL" sz="4740" spc="74"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br>
            <a:r>
              <a:rPr lang="nl-NL" sz="4740" spc="74" dirty="0">
                <a:ln w="13500">
                  <a:solidFill>
                    <a:schemeClr val="accent1">
                      <a:shade val="2500"/>
                      <a:alpha val="6500"/>
                    </a:schemeClr>
                  </a:solidFill>
                  <a:prstDash val="solid"/>
                </a:ln>
                <a:solidFill>
                  <a:srgbClr val="005243">
                    <a:alpha val="95000"/>
                  </a:srgbClr>
                </a:solidFill>
                <a:effectLst>
                  <a:innerShdw blurRad="50900" dist="38500" dir="13500000">
                    <a:srgbClr val="000000">
                      <a:alpha val="60000"/>
                    </a:srgbClr>
                  </a:innerShdw>
                </a:effectLst>
                <a:latin typeface="Arial" panose="020B0604020202020204" pitchFamily="34" charset="0"/>
                <a:cs typeface="Arial" panose="020B0604020202020204" pitchFamily="34" charset="0"/>
              </a:rPr>
              <a:t>om pijn te ervaren</a:t>
            </a:r>
            <a:endParaRPr lang="nl-NL" sz="4740" dirty="0"/>
          </a:p>
        </p:txBody>
      </p:sp>
      <p:pic>
        <p:nvPicPr>
          <p:cNvPr id="4" name="Afbeelding 3">
            <a:extLst>
              <a:ext uri="{FF2B5EF4-FFF2-40B4-BE49-F238E27FC236}">
                <a16:creationId xmlns:a16="http://schemas.microsoft.com/office/drawing/2014/main" id="{AF7B5998-8C0D-4BEA-A26E-9473BF0A8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5052" y="716211"/>
            <a:ext cx="6548602" cy="8725990"/>
          </a:xfrm>
          <a:prstGeom prst="rect">
            <a:avLst/>
          </a:prstGeom>
        </p:spPr>
      </p:pic>
      <p:sp>
        <p:nvSpPr>
          <p:cNvPr id="3" name="Tijdelijke aanduiding voor voettekst 2">
            <a:extLst>
              <a:ext uri="{FF2B5EF4-FFF2-40B4-BE49-F238E27FC236}">
                <a16:creationId xmlns:a16="http://schemas.microsoft.com/office/drawing/2014/main" id="{52C72529-A4A4-4009-A960-3A48262E2C1A}"/>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9960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7300" y="1643063"/>
            <a:ext cx="13544550" cy="1879351"/>
          </a:xfrm>
        </p:spPr>
        <p:txBody>
          <a:bodyPr/>
          <a:lstStyle/>
          <a:p>
            <a:r>
              <a:rPr lang="nl-NL" sz="4800" b="1" dirty="0">
                <a:solidFill>
                  <a:srgbClr val="005243"/>
                </a:solidFill>
                <a:effectLst/>
                <a:latin typeface="Arial" panose="020B0604020202020204" pitchFamily="34" charset="0"/>
                <a:cs typeface="Arial" panose="020B0604020202020204" pitchFamily="34" charset="0"/>
              </a:rPr>
              <a:t>Soorten pijn</a:t>
            </a:r>
          </a:p>
        </p:txBody>
      </p:sp>
      <p:sp>
        <p:nvSpPr>
          <p:cNvPr id="3" name="Tijdelijke aanduiding voor inhoud 2"/>
          <p:cNvSpPr>
            <a:spLocks noGrp="1"/>
          </p:cNvSpPr>
          <p:nvPr>
            <p:ph idx="1"/>
          </p:nvPr>
        </p:nvSpPr>
        <p:spPr>
          <a:xfrm>
            <a:off x="3057300" y="2932875"/>
            <a:ext cx="12159451" cy="6399711"/>
          </a:xfrm>
        </p:spPr>
        <p:txBody>
          <a:bodyPr>
            <a:noAutofit/>
          </a:bodyPr>
          <a:lstStyle/>
          <a:p>
            <a:pPr marL="571500" indent="-571500" defTabSz="1128751">
              <a:buFont typeface="Arial" panose="020B0604020202020204" pitchFamily="34" charset="0"/>
              <a:buChar char="•"/>
            </a:pPr>
            <a:r>
              <a:rPr lang="nl-NL" sz="4000" dirty="0">
                <a:solidFill>
                  <a:srgbClr val="005243"/>
                </a:solidFill>
                <a:latin typeface="Arial" panose="020B0604020202020204" pitchFamily="34" charset="0"/>
                <a:cs typeface="Arial" panose="020B0604020202020204" pitchFamily="34" charset="0"/>
              </a:rPr>
              <a:t>Nociceptieve pijn	 acuut, visceraal</a:t>
            </a:r>
          </a:p>
          <a:p>
            <a:pPr defTabSz="1128751"/>
            <a:endParaRPr lang="nl-NL" sz="4000" dirty="0">
              <a:solidFill>
                <a:srgbClr val="005243"/>
              </a:solidFill>
              <a:latin typeface="Arial" panose="020B0604020202020204" pitchFamily="34" charset="0"/>
              <a:cs typeface="Arial" panose="020B0604020202020204" pitchFamily="34" charset="0"/>
            </a:endParaRPr>
          </a:p>
          <a:p>
            <a:pPr marL="571500" indent="-571500" defTabSz="1128751">
              <a:buFont typeface="Arial" panose="020B0604020202020204" pitchFamily="34" charset="0"/>
              <a:buChar char="•"/>
            </a:pPr>
            <a:r>
              <a:rPr lang="nl-NL" sz="4000" dirty="0">
                <a:solidFill>
                  <a:srgbClr val="005243"/>
                </a:solidFill>
                <a:latin typeface="Arial" panose="020B0604020202020204" pitchFamily="34" charset="0"/>
                <a:cs typeface="Arial" panose="020B0604020202020204" pitchFamily="34" charset="0"/>
              </a:rPr>
              <a:t>Neuropatische pijn</a:t>
            </a:r>
          </a:p>
          <a:p>
            <a:pPr defTabSz="1128751"/>
            <a:endParaRPr lang="nl-NL" sz="4000" dirty="0">
              <a:solidFill>
                <a:srgbClr val="005243"/>
              </a:solidFill>
              <a:latin typeface="Arial" panose="020B0604020202020204" pitchFamily="34" charset="0"/>
              <a:cs typeface="Arial" panose="020B0604020202020204" pitchFamily="34" charset="0"/>
            </a:endParaRPr>
          </a:p>
          <a:p>
            <a:pPr marL="571500" indent="-571500" defTabSz="1128751">
              <a:buFont typeface="Arial" panose="020B0604020202020204" pitchFamily="34" charset="0"/>
              <a:buChar char="•"/>
            </a:pPr>
            <a:r>
              <a:rPr lang="nl-NL" sz="4000" dirty="0">
                <a:solidFill>
                  <a:srgbClr val="005243"/>
                </a:solidFill>
                <a:latin typeface="Arial" panose="020B0604020202020204" pitchFamily="34" charset="0"/>
                <a:cs typeface="Arial" panose="020B0604020202020204" pitchFamily="34" charset="0"/>
              </a:rPr>
              <a:t>Chronische pijn</a:t>
            </a:r>
          </a:p>
          <a:p>
            <a:pPr defTabSz="1128751"/>
            <a:endParaRPr lang="nl-NL" dirty="0">
              <a:solidFill>
                <a:srgbClr val="005243"/>
              </a:solidFill>
              <a:latin typeface="Arial" panose="020B0604020202020204" pitchFamily="34" charset="0"/>
              <a:cs typeface="Arial" panose="020B0604020202020204" pitchFamily="34" charset="0"/>
            </a:endParaRPr>
          </a:p>
          <a:p>
            <a:pPr defTabSz="1128751"/>
            <a:endParaRPr lang="nl-NL" dirty="0">
              <a:solidFill>
                <a:srgbClr val="005243"/>
              </a:solidFill>
              <a:latin typeface="Arial" panose="020B0604020202020204" pitchFamily="34" charset="0"/>
              <a:cs typeface="Arial" panose="020B0604020202020204" pitchFamily="34" charset="0"/>
            </a:endParaRPr>
          </a:p>
        </p:txBody>
      </p:sp>
      <p:sp>
        <p:nvSpPr>
          <p:cNvPr id="4" name="Tijdelijke aanduiding voor voettekst 3">
            <a:extLst>
              <a:ext uri="{FF2B5EF4-FFF2-40B4-BE49-F238E27FC236}">
                <a16:creationId xmlns:a16="http://schemas.microsoft.com/office/drawing/2014/main" id="{A6C90F07-3AA1-4DE1-B2C6-F44CFF7EA681}"/>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273922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040651" y="1839754"/>
            <a:ext cx="13544550" cy="1879351"/>
          </a:xfrm>
        </p:spPr>
        <p:txBody>
          <a:bodyPr/>
          <a:lstStyle/>
          <a:p>
            <a:r>
              <a:rPr lang="nl-NL" sz="4800" b="1" dirty="0" err="1">
                <a:solidFill>
                  <a:srgbClr val="005243"/>
                </a:solidFill>
                <a:effectLst/>
                <a:latin typeface="Arial" panose="020B0604020202020204" pitchFamily="34" charset="0"/>
                <a:cs typeface="Arial" panose="020B0604020202020204" pitchFamily="34" charset="0"/>
              </a:rPr>
              <a:t>Nociceptieve</a:t>
            </a:r>
            <a:r>
              <a:rPr lang="nl-NL" sz="4800" b="1" dirty="0">
                <a:solidFill>
                  <a:srgbClr val="005243"/>
                </a:solidFill>
                <a:effectLst/>
                <a:latin typeface="Arial" panose="020B0604020202020204" pitchFamily="34" charset="0"/>
                <a:cs typeface="Arial" panose="020B0604020202020204" pitchFamily="34" charset="0"/>
              </a:rPr>
              <a:t> pijn</a:t>
            </a:r>
          </a:p>
        </p:txBody>
      </p:sp>
      <p:sp>
        <p:nvSpPr>
          <p:cNvPr id="5" name="Tijdelijke aanduiding voor inhoud 4"/>
          <p:cNvSpPr>
            <a:spLocks noGrp="1"/>
          </p:cNvSpPr>
          <p:nvPr>
            <p:ph idx="1"/>
          </p:nvPr>
        </p:nvSpPr>
        <p:spPr>
          <a:xfrm>
            <a:off x="3057300" y="2932876"/>
            <a:ext cx="11961449" cy="6399712"/>
          </a:xfrm>
        </p:spPr>
        <p:txBody>
          <a:bodyPr>
            <a:noAutofit/>
          </a:bodyPr>
          <a:lstStyle/>
          <a:p>
            <a:pPr>
              <a:lnSpc>
                <a:spcPct val="150000"/>
              </a:lnSpc>
            </a:pPr>
            <a:endParaRPr lang="nl-NL" dirty="0">
              <a:solidFill>
                <a:srgbClr val="005243"/>
              </a:solidFill>
              <a:latin typeface="Arial" panose="020B0604020202020204" pitchFamily="34" charset="0"/>
              <a:cs typeface="Arial" panose="020B0604020202020204" pitchFamily="34" charset="0"/>
            </a:endParaRPr>
          </a:p>
          <a:p>
            <a:pPr>
              <a:lnSpc>
                <a:spcPct val="150000"/>
              </a:lnSpc>
            </a:pPr>
            <a:r>
              <a:rPr lang="nl-NL" sz="3600" dirty="0">
                <a:solidFill>
                  <a:srgbClr val="005243"/>
                </a:solidFill>
                <a:latin typeface="Arial" panose="020B0604020202020204" pitchFamily="34" charset="0"/>
                <a:cs typeface="Arial" panose="020B0604020202020204" pitchFamily="34" charset="0"/>
              </a:rPr>
              <a:t>Weefselschade</a:t>
            </a:r>
          </a:p>
          <a:p>
            <a:pPr>
              <a:lnSpc>
                <a:spcPct val="150000"/>
              </a:lnSpc>
            </a:pPr>
            <a:r>
              <a:rPr lang="nl-NL" sz="3600" dirty="0" err="1">
                <a:solidFill>
                  <a:srgbClr val="005243"/>
                </a:solidFill>
                <a:latin typeface="Arial" panose="020B0604020202020204" pitchFamily="34" charset="0"/>
                <a:cs typeface="Arial" panose="020B0604020202020204" pitchFamily="34" charset="0"/>
              </a:rPr>
              <a:t>Substance</a:t>
            </a:r>
            <a:r>
              <a:rPr lang="nl-NL" sz="3600" dirty="0">
                <a:solidFill>
                  <a:srgbClr val="005243"/>
                </a:solidFill>
                <a:latin typeface="Arial" panose="020B0604020202020204" pitchFamily="34" charset="0"/>
                <a:cs typeface="Arial" panose="020B0604020202020204" pitchFamily="34" charset="0"/>
              </a:rPr>
              <a:t> P</a:t>
            </a:r>
          </a:p>
          <a:p>
            <a:pPr>
              <a:lnSpc>
                <a:spcPct val="150000"/>
              </a:lnSpc>
            </a:pPr>
            <a:r>
              <a:rPr lang="nl-NL" sz="3600" dirty="0">
                <a:solidFill>
                  <a:srgbClr val="005243"/>
                </a:solidFill>
                <a:latin typeface="Arial" panose="020B0604020202020204" pitchFamily="34" charset="0"/>
                <a:cs typeface="Arial" panose="020B0604020202020204" pitchFamily="34" charset="0"/>
              </a:rPr>
              <a:t>Stress reactie</a:t>
            </a:r>
          </a:p>
        </p:txBody>
      </p:sp>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1751" y="2625983"/>
            <a:ext cx="5866402" cy="5866402"/>
          </a:xfrm>
          <a:prstGeom prst="rect">
            <a:avLst/>
          </a:prstGeom>
        </p:spPr>
      </p:pic>
      <p:sp>
        <p:nvSpPr>
          <p:cNvPr id="2" name="Tijdelijke aanduiding voor voettekst 1">
            <a:extLst>
              <a:ext uri="{FF2B5EF4-FFF2-40B4-BE49-F238E27FC236}">
                <a16:creationId xmlns:a16="http://schemas.microsoft.com/office/drawing/2014/main" id="{FDA643BF-E0B0-48AB-BBC7-6E7072CFE0C1}"/>
              </a:ext>
            </a:extLst>
          </p:cNvPr>
          <p:cNvSpPr>
            <a:spLocks noGrp="1"/>
          </p:cNvSpPr>
          <p:nvPr>
            <p:ph type="ftr" sz="quarter" idx="11"/>
          </p:nvPr>
        </p:nvSpPr>
        <p:spPr/>
        <p:txBody>
          <a:bodyPr/>
          <a:lstStyle/>
          <a:p>
            <a:r>
              <a:rPr lang="nl-NL"/>
              <a:t>oncologische pijn 31 maart 2020</a:t>
            </a:r>
          </a:p>
        </p:txBody>
      </p:sp>
    </p:spTree>
    <p:extLst>
      <p:ext uri="{BB962C8B-B14F-4D97-AF65-F5344CB8AC3E}">
        <p14:creationId xmlns:p14="http://schemas.microsoft.com/office/powerpoint/2010/main" val="3387441937"/>
      </p:ext>
    </p:extLst>
  </p:cSld>
  <p:clrMapOvr>
    <a:masterClrMapping/>
  </p:clrMapOvr>
</p:sld>
</file>

<file path=ppt/theme/theme1.xml><?xml version="1.0" encoding="utf-8"?>
<a:theme xmlns:a="http://schemas.openxmlformats.org/drawingml/2006/main" name="Nocepta presentatie">
  <a:themeElements>
    <a:clrScheme name="Nocepta">
      <a:dk1>
        <a:sysClr val="windowText" lastClr="000000"/>
      </a:dk1>
      <a:lt1>
        <a:sysClr val="window" lastClr="FFFFFF"/>
      </a:lt1>
      <a:dk2>
        <a:srgbClr val="008673"/>
      </a:dk2>
      <a:lt2>
        <a:srgbClr val="FFFFFF"/>
      </a:lt2>
      <a:accent1>
        <a:srgbClr val="005243"/>
      </a:accent1>
      <a:accent2>
        <a:srgbClr val="F4791F"/>
      </a:accent2>
      <a:accent3>
        <a:srgbClr val="A5A5A5"/>
      </a:accent3>
      <a:accent4>
        <a:srgbClr val="008673"/>
      </a:accent4>
      <a:accent5>
        <a:srgbClr val="F7941E"/>
      </a:accent5>
      <a:accent6>
        <a:srgbClr val="B3E0DA"/>
      </a:accent6>
      <a:hlink>
        <a:srgbClr val="F4791F"/>
      </a:hlink>
      <a:folHlink>
        <a:srgbClr val="F794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cepta presentatie.potx" id="{979323B0-1AB0-4895-9B5F-F3EA756EA627}" vid="{BBACB26C-1633-4CC9-9CD2-C01617058A57}"/>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TotalTime>
  <Words>3464</Words>
  <Application>Microsoft Office PowerPoint</Application>
  <PresentationFormat>Aangepast</PresentationFormat>
  <Paragraphs>584</Paragraphs>
  <Slides>60</Slides>
  <Notes>45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60</vt:i4>
      </vt:variant>
    </vt:vector>
  </HeadingPairs>
  <TitlesOfParts>
    <vt:vector size="68" baseType="lpstr">
      <vt:lpstr>Arial</vt:lpstr>
      <vt:lpstr>Arial Black</vt:lpstr>
      <vt:lpstr>Calibri</vt:lpstr>
      <vt:lpstr>Courier New</vt:lpstr>
      <vt:lpstr>Rockwell</vt:lpstr>
      <vt:lpstr>Verdana</vt:lpstr>
      <vt:lpstr>Wingdings</vt:lpstr>
      <vt:lpstr>Nocepta presentatie</vt:lpstr>
      <vt:lpstr>Pijn bij kanker</vt:lpstr>
      <vt:lpstr>Inhoud </vt:lpstr>
      <vt:lpstr>Wat is pijn</vt:lpstr>
      <vt:lpstr>Definitie van pijn</vt:lpstr>
      <vt:lpstr>Een andere definitie</vt:lpstr>
      <vt:lpstr>Model van Loeser</vt:lpstr>
      <vt:lpstr>Een schadelijke prikkel is niet altijd noodzakelijk om pijn te ervaren</vt:lpstr>
      <vt:lpstr>Soorten pijn</vt:lpstr>
      <vt:lpstr>Nociceptieve pijn</vt:lpstr>
      <vt:lpstr>Pijn baan</vt:lpstr>
      <vt:lpstr>Viscerale pijn Uitgaande van buikorganen en holle organen</vt:lpstr>
      <vt:lpstr>Nociceptieve pijn</vt:lpstr>
      <vt:lpstr>WHO pijnladder</vt:lpstr>
      <vt:lpstr>Stap 1: milde pijn</vt:lpstr>
      <vt:lpstr>   Paracetamol </vt:lpstr>
      <vt:lpstr>Niet Steroïde Anti Inflammatoire Drugs</vt:lpstr>
      <vt:lpstr>NSAID’s</vt:lpstr>
      <vt:lpstr>PowerPoint-presentatie</vt:lpstr>
      <vt:lpstr>Neuropatische pijn</vt:lpstr>
      <vt:lpstr>DN4 vragenlijst</vt:lpstr>
      <vt:lpstr>Adjuvante analgetica</vt:lpstr>
      <vt:lpstr>Gemengde pijn</vt:lpstr>
      <vt:lpstr> pijn na oncologische behandeling</vt:lpstr>
      <vt:lpstr>Chronische pijn </vt:lpstr>
      <vt:lpstr>sensitisatie</vt:lpstr>
      <vt:lpstr>PowerPoint-presentatie</vt:lpstr>
      <vt:lpstr>Pijn meten</vt:lpstr>
      <vt:lpstr> open deur</vt:lpstr>
      <vt:lpstr>Meetinstrumenten</vt:lpstr>
      <vt:lpstr>Pijn anamnese</vt:lpstr>
      <vt:lpstr>Pijn bij kanker</vt:lpstr>
      <vt:lpstr>Oorzaak oncologische pijn</vt:lpstr>
      <vt:lpstr>WHO pijnladder</vt:lpstr>
      <vt:lpstr>Stap 2: lichte tot matige pijn</vt:lpstr>
      <vt:lpstr>Stap 3: matige/ernstige pijn</vt:lpstr>
      <vt:lpstr>Opioïden</vt:lpstr>
      <vt:lpstr>Bijwerkingen </vt:lpstr>
      <vt:lpstr>Methadon</vt:lpstr>
      <vt:lpstr>Onvoldoende effect van pijnmedicatie</vt:lpstr>
      <vt:lpstr>Opioïd rotatie</vt:lpstr>
      <vt:lpstr>PowerPoint-presentatie</vt:lpstr>
      <vt:lpstr>PowerPoint-presentatie</vt:lpstr>
      <vt:lpstr>Definitie van doorbraakpijn</vt:lpstr>
      <vt:lpstr>Continue en doorbraak pijn</vt:lpstr>
      <vt:lpstr>Kenmerken doorbraakpijn</vt:lpstr>
      <vt:lpstr>Types doorbraakpijn</vt:lpstr>
      <vt:lpstr>Ideale behandeling: rescue medicatie</vt:lpstr>
      <vt:lpstr>Snelwerkend opioïd I.R. (immediate release)</vt:lpstr>
      <vt:lpstr>Rapid Onset Opioïds: ROO’s</vt:lpstr>
      <vt:lpstr>Verschillende toedieningsvormen</vt:lpstr>
      <vt:lpstr>Aanbevelingen richtlijn pijn bij kanker</vt:lpstr>
      <vt:lpstr>PowerPoint-presentatie</vt:lpstr>
      <vt:lpstr>Ideale dosering</vt:lpstr>
      <vt:lpstr>botmetastase</vt:lpstr>
      <vt:lpstr>Behandeling botpijn</vt:lpstr>
      <vt:lpstr>Total pain concept</vt:lpstr>
      <vt:lpstr>Complementaire zorg</vt:lpstr>
      <vt:lpstr>PowerPoint-presentatie</vt:lpstr>
      <vt:lpstr>PowerPoint-presentatie</vt:lpstr>
      <vt:lpstr>PowerPoint-presentatie</vt:lpstr>
    </vt:vector>
  </TitlesOfParts>
  <Company>ZGT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Koster, A.</dc:creator>
  <cp:lastModifiedBy>Margot Schunselaar</cp:lastModifiedBy>
  <cp:revision>26</cp:revision>
  <dcterms:created xsi:type="dcterms:W3CDTF">2016-10-18T14:46:42Z</dcterms:created>
  <dcterms:modified xsi:type="dcterms:W3CDTF">2019-12-08T13:45:02Z</dcterms:modified>
</cp:coreProperties>
</file>