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omments/comment1.xml" ContentType="application/vnd.openxmlformats-officedocument.presentationml.comments+xml"/>
  <Override PartName="/ppt/comments/comment2.xml" ContentType="application/vnd.openxmlformats-officedocument.presentationml.comment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9" r:id="rId2"/>
    <p:sldId id="302" r:id="rId3"/>
    <p:sldId id="287" r:id="rId4"/>
    <p:sldId id="288" r:id="rId5"/>
    <p:sldId id="289" r:id="rId6"/>
    <p:sldId id="283" r:id="rId7"/>
    <p:sldId id="298" r:id="rId8"/>
    <p:sldId id="308" r:id="rId9"/>
    <p:sldId id="306" r:id="rId10"/>
    <p:sldId id="307" r:id="rId11"/>
    <p:sldId id="304" r:id="rId12"/>
    <p:sldId id="315" r:id="rId13"/>
    <p:sldId id="316" r:id="rId14"/>
    <p:sldId id="317" r:id="rId15"/>
    <p:sldId id="318" r:id="rId16"/>
    <p:sldId id="328" r:id="rId17"/>
    <p:sldId id="319" r:id="rId18"/>
    <p:sldId id="320" r:id="rId19"/>
    <p:sldId id="321" r:id="rId20"/>
    <p:sldId id="322" r:id="rId21"/>
    <p:sldId id="329" r:id="rId22"/>
    <p:sldId id="330" r:id="rId23"/>
    <p:sldId id="331" r:id="rId24"/>
    <p:sldId id="332" r:id="rId25"/>
    <p:sldId id="333" r:id="rId26"/>
    <p:sldId id="334" r:id="rId27"/>
    <p:sldId id="335" r:id="rId28"/>
    <p:sldId id="312" r:id="rId29"/>
    <p:sldId id="260"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ke Dijkstra" initials="M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C6"/>
    <a:srgbClr val="D3F0D6"/>
    <a:srgbClr val="FFD0EA"/>
    <a:srgbClr val="C3E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2833802-FEF1-4C79-8D5D-14CF1EAF98D9}">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8" autoAdjust="0"/>
    <p:restoredTop sz="94660"/>
  </p:normalViewPr>
  <p:slideViewPr>
    <p:cSldViewPr snapToGrid="0" showGuides="1">
      <p:cViewPr>
        <p:scale>
          <a:sx n="114" d="100"/>
          <a:sy n="114" d="100"/>
        </p:scale>
        <p:origin x="-1560" y="-822"/>
      </p:cViewPr>
      <p:guideLst>
        <p:guide orient="horz" pos="1616"/>
        <p:guide pos="2880"/>
      </p:guideLst>
    </p:cSldViewPr>
  </p:slideViewPr>
  <p:notesTextViewPr>
    <p:cViewPr>
      <p:scale>
        <a:sx n="1" d="1"/>
        <a:sy n="1" d="1"/>
      </p:scale>
      <p:origin x="0" y="0"/>
    </p:cViewPr>
  </p:notesTextViewPr>
  <p:sorterViewPr>
    <p:cViewPr>
      <p:scale>
        <a:sx n="100" d="100"/>
        <a:sy n="100" d="100"/>
      </p:scale>
      <p:origin x="0" y="-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Map2"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oaaids\Desktop\Onderzoek%20Geweld\Resultaten\Wie%20zijn%20de%20daders%20Grafieke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oaaids\Desktop\Onderzoek%20Geweld\Resultaten\Aangifte%20na%20gewel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Blad1!$B$1</c:f>
              <c:strCache>
                <c:ptCount val="1"/>
                <c:pt idx="0">
                  <c:v>Verkoop</c:v>
                </c:pt>
              </c:strCache>
            </c:strRef>
          </c:tx>
          <c:dPt>
            <c:idx val="0"/>
            <c:bubble3D val="0"/>
          </c:dPt>
          <c:dPt>
            <c:idx val="1"/>
            <c:bubble3D val="0"/>
          </c:dPt>
          <c:dPt>
            <c:idx val="2"/>
            <c:bubble3D val="0"/>
          </c:dPt>
          <c:dPt>
            <c:idx val="3"/>
            <c:bubble3D val="0"/>
          </c:dPt>
          <c:dPt>
            <c:idx val="4"/>
            <c:bubble3D val="0"/>
            <c:explosion val="1"/>
          </c:dPt>
          <c:cat>
            <c:strRef>
              <c:f>Blad1!$A$2:$A$4</c:f>
              <c:strCache>
                <c:ptCount val="3"/>
                <c:pt idx="0">
                  <c:v>Een grote rol </c:v>
                </c:pt>
                <c:pt idx="1">
                  <c:v>Een kleine rol</c:v>
                </c:pt>
                <c:pt idx="2">
                  <c:v>helemaal geen rol</c:v>
                </c:pt>
              </c:strCache>
            </c:strRef>
          </c:cat>
          <c:val>
            <c:numRef>
              <c:f>Blad1!$B$2:$B$4</c:f>
              <c:numCache>
                <c:formatCode>0%</c:formatCode>
                <c:ptCount val="3"/>
                <c:pt idx="0">
                  <c:v>7.0000000000000007E-2</c:v>
                </c:pt>
                <c:pt idx="1">
                  <c:v>0.03</c:v>
                </c:pt>
                <c:pt idx="2">
                  <c:v>0.9</c:v>
                </c:pt>
              </c:numCache>
            </c:numRef>
          </c:val>
          <c:extLst xmlns:c16r2="http://schemas.microsoft.com/office/drawing/2015/06/chart">
            <c:ext xmlns:c16="http://schemas.microsoft.com/office/drawing/2014/chart" uri="{C3380CC4-5D6E-409C-BE32-E72D297353CC}">
              <c16:uniqueId val="{00000000-461F-42AB-9964-F8B661BC2E98}"/>
            </c:ext>
          </c:extLst>
        </c:ser>
        <c:dLbls>
          <c:showLegendKey val="0"/>
          <c:showVal val="0"/>
          <c:showCatName val="0"/>
          <c:showSerName val="0"/>
          <c:showPercent val="0"/>
          <c:showBubbleSize val="0"/>
          <c:showLeaderLines val="1"/>
        </c:dLbls>
        <c:firstSliceAng val="0"/>
      </c:pieChart>
    </c:plotArea>
    <c:legend>
      <c:legendPos val="r"/>
      <c:layout/>
      <c:overlay val="0"/>
      <c:txPr>
        <a:bodyPr rot="0" vert="horz"/>
        <a:lstStyle/>
        <a:p>
          <a:pPr>
            <a:defRPr sz="1400"/>
          </a:pPr>
          <a:endParaRPr lang="nl-NL"/>
        </a:p>
      </c:txPr>
    </c:legend>
    <c:plotVisOnly val="1"/>
    <c:dispBlanksAs val="gap"/>
    <c:showDLblsOverMax val="0"/>
  </c:chart>
  <c:txPr>
    <a:bodyPr/>
    <a:lstStyle/>
    <a:p>
      <a:pPr>
        <a:defRPr sz="1800"/>
      </a:pPr>
      <a:endParaRPr lang="nl-N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Blad1!$B$1</c:f>
              <c:strCache>
                <c:ptCount val="1"/>
                <c:pt idx="0">
                  <c:v>Onderhoud</c:v>
                </c:pt>
              </c:strCache>
            </c:strRef>
          </c:tx>
          <c:dPt>
            <c:idx val="0"/>
            <c:bubble3D val="0"/>
          </c:dPt>
          <c:dPt>
            <c:idx val="1"/>
            <c:bubble3D val="0"/>
          </c:dPt>
          <c:dPt>
            <c:idx val="2"/>
            <c:bubble3D val="0"/>
          </c:dPt>
          <c:dPt>
            <c:idx val="3"/>
            <c:bubble3D val="0"/>
          </c:dPt>
          <c:dPt>
            <c:idx val="4"/>
            <c:bubble3D val="0"/>
          </c:dPt>
          <c:cat>
            <c:strRef>
              <c:f>Blad1!$A$2:$A$4</c:f>
              <c:strCache>
                <c:ptCount val="3"/>
                <c:pt idx="0">
                  <c:v>Een grote rol </c:v>
                </c:pt>
                <c:pt idx="1">
                  <c:v>Een kleine rol</c:v>
                </c:pt>
                <c:pt idx="2">
                  <c:v>helemaal geen rol</c:v>
                </c:pt>
              </c:strCache>
            </c:strRef>
          </c:cat>
          <c:val>
            <c:numRef>
              <c:f>Blad1!$B$2:$B$4</c:f>
              <c:numCache>
                <c:formatCode>0%</c:formatCode>
                <c:ptCount val="3"/>
                <c:pt idx="0">
                  <c:v>0.62</c:v>
                </c:pt>
                <c:pt idx="1">
                  <c:v>0.13</c:v>
                </c:pt>
                <c:pt idx="2">
                  <c:v>0.14000000000000001</c:v>
                </c:pt>
              </c:numCache>
            </c:numRef>
          </c:val>
          <c:extLst xmlns:c16r2="http://schemas.microsoft.com/office/drawing/2015/06/chart">
            <c:ext xmlns:c16="http://schemas.microsoft.com/office/drawing/2014/chart" uri="{C3380CC4-5D6E-409C-BE32-E72D297353CC}">
              <c16:uniqueId val="{00000000-461F-42AB-9964-F8B661BC2E98}"/>
            </c:ext>
          </c:extLst>
        </c:ser>
        <c:dLbls>
          <c:showLegendKey val="0"/>
          <c:showVal val="0"/>
          <c:showCatName val="0"/>
          <c:showSerName val="0"/>
          <c:showPercent val="0"/>
          <c:showBubbleSize val="0"/>
          <c:showLeaderLines val="1"/>
        </c:dLbls>
        <c:firstSliceAng val="0"/>
      </c:pieChart>
    </c:plotArea>
    <c:legend>
      <c:legendPos val="r"/>
      <c:layout/>
      <c:overlay val="0"/>
      <c:txPr>
        <a:bodyPr rot="0" vert="horz"/>
        <a:lstStyle/>
        <a:p>
          <a:pPr>
            <a:defRPr sz="1400"/>
          </a:pPr>
          <a:endParaRPr lang="nl-NL"/>
        </a:p>
      </c:txPr>
    </c:legend>
    <c:plotVisOnly val="1"/>
    <c:dispBlanksAs val="gap"/>
    <c:showDLblsOverMax val="0"/>
  </c:chart>
  <c:txPr>
    <a:bodyPr/>
    <a:lstStyle/>
    <a:p>
      <a:pPr>
        <a:defRPr sz="1800"/>
      </a:pPr>
      <a:endParaRPr lang="nl-N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Blad1!$B$1</c:f>
              <c:strCache>
                <c:ptCount val="1"/>
                <c:pt idx="0">
                  <c:v>Tevrdenheid baan</c:v>
                </c:pt>
              </c:strCache>
            </c:strRef>
          </c:tx>
          <c:dPt>
            <c:idx val="0"/>
            <c:bubble3D val="0"/>
          </c:dPt>
          <c:dPt>
            <c:idx val="1"/>
            <c:bubble3D val="0"/>
          </c:dPt>
          <c:dPt>
            <c:idx val="2"/>
            <c:bubble3D val="0"/>
          </c:dPt>
          <c:dPt>
            <c:idx val="3"/>
            <c:bubble3D val="0"/>
          </c:dPt>
          <c:dPt>
            <c:idx val="4"/>
            <c:bubble3D val="0"/>
          </c:dPt>
          <c:cat>
            <c:strRef>
              <c:f>Blad1!$A$2:$A$6</c:f>
              <c:strCache>
                <c:ptCount val="5"/>
                <c:pt idx="0">
                  <c:v>Nooit</c:v>
                </c:pt>
                <c:pt idx="1">
                  <c:v>Minder dan de helft tijd</c:v>
                </c:pt>
                <c:pt idx="2">
                  <c:v>Helft</c:v>
                </c:pt>
                <c:pt idx="3">
                  <c:v>Meer dan de helft</c:v>
                </c:pt>
                <c:pt idx="4">
                  <c:v>Altijd</c:v>
                </c:pt>
              </c:strCache>
            </c:strRef>
          </c:cat>
          <c:val>
            <c:numRef>
              <c:f>Blad1!$B$2:$B$6</c:f>
              <c:numCache>
                <c:formatCode>0%</c:formatCode>
                <c:ptCount val="5"/>
                <c:pt idx="0">
                  <c:v>0.1</c:v>
                </c:pt>
                <c:pt idx="1">
                  <c:v>0.16</c:v>
                </c:pt>
                <c:pt idx="2">
                  <c:v>0.22</c:v>
                </c:pt>
                <c:pt idx="3">
                  <c:v>0.35</c:v>
                </c:pt>
                <c:pt idx="4">
                  <c:v>0.23</c:v>
                </c:pt>
              </c:numCache>
            </c:numRef>
          </c:val>
          <c:extLst xmlns:c16r2="http://schemas.microsoft.com/office/drawing/2015/06/chart">
            <c:ext xmlns:c16="http://schemas.microsoft.com/office/drawing/2014/chart" uri="{C3380CC4-5D6E-409C-BE32-E72D297353CC}">
              <c16:uniqueId val="{00000000-461F-42AB-9964-F8B661BC2E98}"/>
            </c:ext>
          </c:extLst>
        </c:ser>
        <c:dLbls>
          <c:showLegendKey val="0"/>
          <c:showVal val="0"/>
          <c:showCatName val="0"/>
          <c:showSerName val="0"/>
          <c:showPercent val="0"/>
          <c:showBubbleSize val="0"/>
          <c:showLeaderLines val="1"/>
        </c:dLbls>
        <c:firstSliceAng val="0"/>
      </c:pieChart>
    </c:plotArea>
    <c:legend>
      <c:legendPos val="r"/>
      <c:legendEntry>
        <c:idx val="4"/>
        <c:delete val="1"/>
      </c:legendEntry>
      <c:layout>
        <c:manualLayout>
          <c:xMode val="edge"/>
          <c:yMode val="edge"/>
          <c:x val="0.67480855517951222"/>
          <c:y val="0.27504562895040469"/>
          <c:w val="0.30392212414081854"/>
          <c:h val="0.43101108040248109"/>
        </c:manualLayout>
      </c:layout>
      <c:overlay val="0"/>
      <c:txPr>
        <a:bodyPr rot="0" vert="horz"/>
        <a:lstStyle/>
        <a:p>
          <a:pPr>
            <a:defRPr sz="1000"/>
          </a:pPr>
          <a:endParaRPr lang="nl-NL"/>
        </a:p>
      </c:txPr>
    </c:legend>
    <c:plotVisOnly val="1"/>
    <c:dispBlanksAs val="gap"/>
    <c:showDLblsOverMax val="0"/>
  </c:chart>
  <c:txPr>
    <a:bodyPr/>
    <a:lstStyle/>
    <a:p>
      <a:pPr>
        <a:defRPr sz="1800"/>
      </a:pPr>
      <a:endParaRPr lang="nl-NL"/>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Blad1!$B$1</c:f>
              <c:strCache>
                <c:ptCount val="1"/>
                <c:pt idx="0">
                  <c:v>Verkoop</c:v>
                </c:pt>
              </c:strCache>
            </c:strRef>
          </c:tx>
          <c:dPt>
            <c:idx val="0"/>
            <c:bubble3D val="0"/>
          </c:dPt>
          <c:dPt>
            <c:idx val="1"/>
            <c:bubble3D val="0"/>
          </c:dPt>
          <c:dPt>
            <c:idx val="2"/>
            <c:bubble3D val="0"/>
          </c:dPt>
          <c:dPt>
            <c:idx val="3"/>
            <c:bubble3D val="0"/>
          </c:dPt>
          <c:dPt>
            <c:idx val="4"/>
            <c:bubble3D val="0"/>
            <c:explosion val="1"/>
          </c:dPt>
          <c:cat>
            <c:strRef>
              <c:f>Blad1!$A$2:$A$4</c:f>
              <c:strCache>
                <c:ptCount val="3"/>
                <c:pt idx="0">
                  <c:v>helemaal geen rol</c:v>
                </c:pt>
                <c:pt idx="1">
                  <c:v>Een kleine rol</c:v>
                </c:pt>
                <c:pt idx="2">
                  <c:v>Een grote rol</c:v>
                </c:pt>
              </c:strCache>
            </c:strRef>
          </c:cat>
          <c:val>
            <c:numRef>
              <c:f>Blad1!$B$2:$B$4</c:f>
              <c:numCache>
                <c:formatCode>0.00%</c:formatCode>
                <c:ptCount val="3"/>
                <c:pt idx="0" formatCode="0%">
                  <c:v>0.85</c:v>
                </c:pt>
                <c:pt idx="1">
                  <c:v>7.4999999999999997E-2</c:v>
                </c:pt>
                <c:pt idx="2" formatCode="0%">
                  <c:v>7.4999999999999997E-2</c:v>
                </c:pt>
              </c:numCache>
            </c:numRef>
          </c:val>
          <c:extLst xmlns:c16r2="http://schemas.microsoft.com/office/drawing/2015/06/chart">
            <c:ext xmlns:c16="http://schemas.microsoft.com/office/drawing/2014/chart" uri="{C3380CC4-5D6E-409C-BE32-E72D297353CC}">
              <c16:uniqueId val="{00000000-461F-42AB-9964-F8B661BC2E98}"/>
            </c:ext>
          </c:extLst>
        </c:ser>
        <c:dLbls>
          <c:showLegendKey val="0"/>
          <c:showVal val="0"/>
          <c:showCatName val="0"/>
          <c:showSerName val="0"/>
          <c:showPercent val="0"/>
          <c:showBubbleSize val="0"/>
          <c:showLeaderLines val="1"/>
        </c:dLbls>
        <c:firstSliceAng val="0"/>
      </c:pieChart>
    </c:plotArea>
    <c:legend>
      <c:legendPos val="r"/>
      <c:layout/>
      <c:overlay val="0"/>
      <c:txPr>
        <a:bodyPr rot="0" vert="horz"/>
        <a:lstStyle/>
        <a:p>
          <a:pPr>
            <a:defRPr sz="1400"/>
          </a:pPr>
          <a:endParaRPr lang="nl-NL"/>
        </a:p>
      </c:txPr>
    </c:legend>
    <c:plotVisOnly val="1"/>
    <c:dispBlanksAs val="gap"/>
    <c:showDLblsOverMax val="0"/>
  </c:chart>
  <c:txPr>
    <a:bodyPr/>
    <a:lstStyle/>
    <a:p>
      <a:pPr>
        <a:defRPr sz="1800"/>
      </a:pPr>
      <a:endParaRPr lang="nl-NL"/>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a:pPr>
            <a:r>
              <a:rPr lang="en-US" dirty="0" err="1" smtClean="0"/>
              <a:t>Legaal</a:t>
            </a:r>
            <a:r>
              <a:rPr lang="en-US" baseline="0" dirty="0" smtClean="0"/>
              <a:t> </a:t>
            </a:r>
            <a:r>
              <a:rPr lang="en-US" baseline="0" dirty="0" err="1" smtClean="0"/>
              <a:t>vergund</a:t>
            </a:r>
            <a:r>
              <a:rPr lang="en-US" baseline="0" dirty="0" smtClean="0"/>
              <a:t> </a:t>
            </a:r>
            <a:r>
              <a:rPr lang="en-US" baseline="0" dirty="0" err="1" smtClean="0"/>
              <a:t>vs</a:t>
            </a:r>
            <a:r>
              <a:rPr lang="en-US" baseline="0" dirty="0" smtClean="0"/>
              <a:t> </a:t>
            </a:r>
            <a:r>
              <a:rPr lang="en-US" baseline="0" dirty="0" err="1" smtClean="0"/>
              <a:t>niet</a:t>
            </a:r>
            <a:r>
              <a:rPr lang="en-US" baseline="0" dirty="0" smtClean="0"/>
              <a:t> </a:t>
            </a:r>
            <a:r>
              <a:rPr lang="en-US" baseline="0" dirty="0" err="1" smtClean="0"/>
              <a:t>legaal</a:t>
            </a:r>
            <a:r>
              <a:rPr lang="en-US" baseline="0" dirty="0" smtClean="0"/>
              <a:t> </a:t>
            </a:r>
            <a:r>
              <a:rPr lang="en-US" baseline="0" dirty="0" err="1" smtClean="0"/>
              <a:t>vergund</a:t>
            </a:r>
            <a:r>
              <a:rPr lang="en-US" baseline="0" dirty="0" smtClean="0"/>
              <a:t> </a:t>
            </a:r>
            <a:r>
              <a:rPr lang="en-US" dirty="0" smtClean="0"/>
              <a:t> </a:t>
            </a:r>
            <a:r>
              <a:rPr lang="en-US" dirty="0"/>
              <a:t>(N=296)</a:t>
            </a:r>
          </a:p>
        </c:rich>
      </c:tx>
      <c:layout/>
      <c:overlay val="0"/>
    </c:title>
    <c:autoTitleDeleted val="0"/>
    <c:plotArea>
      <c:layout/>
      <c:barChart>
        <c:barDir val="col"/>
        <c:grouping val="clustered"/>
        <c:varyColors val="0"/>
        <c:ser>
          <c:idx val="0"/>
          <c:order val="0"/>
          <c:tx>
            <c:strRef>
              <c:f>Blad1!$B$4:$B$6</c:f>
              <c:strCache>
                <c:ptCount val="1"/>
                <c:pt idx="0">
                  <c:v>Nooit Legaal Soms wel, soms niet legaal Altijd legaal</c:v>
                </c:pt>
              </c:strCache>
            </c:strRef>
          </c:tx>
          <c:spPr>
            <a:solidFill>
              <a:schemeClr val="tx1"/>
            </a:solidFill>
          </c:spPr>
          <c:invertIfNegative val="0"/>
          <c:dLbls>
            <c:showLegendKey val="0"/>
            <c:showVal val="1"/>
            <c:showCatName val="0"/>
            <c:showSerName val="0"/>
            <c:showPercent val="0"/>
            <c:showBubbleSize val="0"/>
            <c:showLeaderLines val="0"/>
          </c:dLbls>
          <c:cat>
            <c:strRef>
              <c:f>Blad1!$B$4:$B$6</c:f>
              <c:strCache>
                <c:ptCount val="3"/>
                <c:pt idx="0">
                  <c:v>Nooit Legaal</c:v>
                </c:pt>
                <c:pt idx="1">
                  <c:v>Soms wel, soms niet legaal</c:v>
                </c:pt>
                <c:pt idx="2">
                  <c:v>Altijd legaal</c:v>
                </c:pt>
              </c:strCache>
            </c:strRef>
          </c:cat>
          <c:val>
            <c:numRef>
              <c:f>Blad1!$D$4:$D$6</c:f>
              <c:numCache>
                <c:formatCode>0%</c:formatCode>
                <c:ptCount val="3"/>
                <c:pt idx="0">
                  <c:v>0.2608695652173913</c:v>
                </c:pt>
                <c:pt idx="1">
                  <c:v>0.22408026755852842</c:v>
                </c:pt>
                <c:pt idx="2">
                  <c:v>0.50501672240802675</c:v>
                </c:pt>
              </c:numCache>
            </c:numRef>
          </c:val>
        </c:ser>
        <c:dLbls>
          <c:showLegendKey val="0"/>
          <c:showVal val="0"/>
          <c:showCatName val="0"/>
          <c:showSerName val="0"/>
          <c:showPercent val="0"/>
          <c:showBubbleSize val="0"/>
        </c:dLbls>
        <c:gapWidth val="150"/>
        <c:axId val="189137280"/>
        <c:axId val="189138816"/>
      </c:barChart>
      <c:catAx>
        <c:axId val="189137280"/>
        <c:scaling>
          <c:orientation val="minMax"/>
        </c:scaling>
        <c:delete val="0"/>
        <c:axPos val="b"/>
        <c:majorTickMark val="out"/>
        <c:minorTickMark val="none"/>
        <c:tickLblPos val="nextTo"/>
        <c:crossAx val="189138816"/>
        <c:crosses val="autoZero"/>
        <c:auto val="1"/>
        <c:lblAlgn val="ctr"/>
        <c:lblOffset val="100"/>
        <c:noMultiLvlLbl val="0"/>
      </c:catAx>
      <c:valAx>
        <c:axId val="189138816"/>
        <c:scaling>
          <c:orientation val="minMax"/>
        </c:scaling>
        <c:delete val="0"/>
        <c:axPos val="l"/>
        <c:numFmt formatCode="0%" sourceLinked="1"/>
        <c:majorTickMark val="out"/>
        <c:minorTickMark val="none"/>
        <c:tickLblPos val="nextTo"/>
        <c:crossAx val="18913728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Wie zijn de daders?</a:t>
            </a:r>
            <a:br>
              <a:rPr lang="en-US"/>
            </a:br>
            <a:r>
              <a:rPr lang="en-US" sz="1400" b="0"/>
              <a:t>vier</a:t>
            </a:r>
            <a:r>
              <a:rPr lang="en-US" sz="1400" b="0" baseline="0"/>
              <a:t> vormen van geweld en het totaal</a:t>
            </a:r>
            <a:endParaRPr lang="en-US" b="0"/>
          </a:p>
        </c:rich>
      </c:tx>
      <c:layout/>
      <c:overlay val="0"/>
    </c:title>
    <c:autoTitleDeleted val="0"/>
    <c:plotArea>
      <c:layout/>
      <c:barChart>
        <c:barDir val="col"/>
        <c:grouping val="clustered"/>
        <c:varyColors val="0"/>
        <c:ser>
          <c:idx val="1"/>
          <c:order val="0"/>
          <c:tx>
            <c:strRef>
              <c:f>Blad2!$E$15</c:f>
              <c:strCache>
                <c:ptCount val="1"/>
                <c:pt idx="0">
                  <c:v>Fysiek</c:v>
                </c:pt>
              </c:strCache>
            </c:strRef>
          </c:tx>
          <c:invertIfNegative val="0"/>
          <c:cat>
            <c:strRef>
              <c:f>Blad2!$F$13:$T$13</c:f>
              <c:strCache>
                <c:ptCount val="15"/>
                <c:pt idx="0">
                  <c:v>Klant</c:v>
                </c:pt>
                <c:pt idx="1">
                  <c:v>Andere Sekswerker</c:v>
                </c:pt>
                <c:pt idx="2">
                  <c:v>Toerist, vrijgezellenfeest of andere voorbijganger</c:v>
                </c:pt>
                <c:pt idx="3">
                  <c:v>Anders</c:v>
                </c:pt>
                <c:pt idx="4">
                  <c:v>Vriend of Kennis</c:v>
                </c:pt>
                <c:pt idx="5">
                  <c:v>Intieme Partner</c:v>
                </c:pt>
                <c:pt idx="6">
                  <c:v>Baas, werkgever of exploitant</c:v>
                </c:pt>
                <c:pt idx="7">
                  <c:v>Familie</c:v>
                </c:pt>
                <c:pt idx="8">
                  <c:v>Politie</c:v>
                </c:pt>
                <c:pt idx="9">
                  <c:v>Buren</c:v>
                </c:pt>
                <c:pt idx="10">
                  <c:v>Belastingdienst</c:v>
                </c:pt>
                <c:pt idx="11">
                  <c:v>Personeel van werk locatie</c:v>
                </c:pt>
                <c:pt idx="12">
                  <c:v>Gemeente Ambtenaar</c:v>
                </c:pt>
                <c:pt idx="13">
                  <c:v>Pooier</c:v>
                </c:pt>
                <c:pt idx="14">
                  <c:v>Kamer van koophandel</c:v>
                </c:pt>
              </c:strCache>
            </c:strRef>
          </c:cat>
          <c:val>
            <c:numRef>
              <c:f>Blad2!$F$15:$T$15</c:f>
              <c:numCache>
                <c:formatCode>0.0%</c:formatCode>
                <c:ptCount val="15"/>
                <c:pt idx="0">
                  <c:v>0.46153846153846201</c:v>
                </c:pt>
                <c:pt idx="1">
                  <c:v>0.11371237458194</c:v>
                </c:pt>
                <c:pt idx="3">
                  <c:v>8.3612040133779306E-2</c:v>
                </c:pt>
                <c:pt idx="4">
                  <c:v>9.6989966555183896E-2</c:v>
                </c:pt>
                <c:pt idx="5">
                  <c:v>0.173913043478261</c:v>
                </c:pt>
                <c:pt idx="6">
                  <c:v>8.3612040133779306E-2</c:v>
                </c:pt>
                <c:pt idx="7">
                  <c:v>4.6822742474916398E-2</c:v>
                </c:pt>
                <c:pt idx="8">
                  <c:v>2.6755852842809399E-2</c:v>
                </c:pt>
                <c:pt idx="13">
                  <c:v>4.0133779264213999E-2</c:v>
                </c:pt>
              </c:numCache>
            </c:numRef>
          </c:val>
        </c:ser>
        <c:ser>
          <c:idx val="3"/>
          <c:order val="1"/>
          <c:tx>
            <c:strRef>
              <c:f>Blad2!$E$17</c:f>
              <c:strCache>
                <c:ptCount val="1"/>
                <c:pt idx="0">
                  <c:v>Seksueel</c:v>
                </c:pt>
              </c:strCache>
            </c:strRef>
          </c:tx>
          <c:invertIfNegative val="0"/>
          <c:cat>
            <c:strRef>
              <c:f>Blad2!$F$13:$T$13</c:f>
              <c:strCache>
                <c:ptCount val="15"/>
                <c:pt idx="0">
                  <c:v>Klant</c:v>
                </c:pt>
                <c:pt idx="1">
                  <c:v>Andere Sekswerker</c:v>
                </c:pt>
                <c:pt idx="2">
                  <c:v>Toerist, vrijgezellenfeest of andere voorbijganger</c:v>
                </c:pt>
                <c:pt idx="3">
                  <c:v>Anders</c:v>
                </c:pt>
                <c:pt idx="4">
                  <c:v>Vriend of Kennis</c:v>
                </c:pt>
                <c:pt idx="5">
                  <c:v>Intieme Partner</c:v>
                </c:pt>
                <c:pt idx="6">
                  <c:v>Baas, werkgever of exploitant</c:v>
                </c:pt>
                <c:pt idx="7">
                  <c:v>Familie</c:v>
                </c:pt>
                <c:pt idx="8">
                  <c:v>Politie</c:v>
                </c:pt>
                <c:pt idx="9">
                  <c:v>Buren</c:v>
                </c:pt>
                <c:pt idx="10">
                  <c:v>Belastingdienst</c:v>
                </c:pt>
                <c:pt idx="11">
                  <c:v>Personeel van werk locatie</c:v>
                </c:pt>
                <c:pt idx="12">
                  <c:v>Gemeente Ambtenaar</c:v>
                </c:pt>
                <c:pt idx="13">
                  <c:v>Pooier</c:v>
                </c:pt>
                <c:pt idx="14">
                  <c:v>Kamer van koophandel</c:v>
                </c:pt>
              </c:strCache>
            </c:strRef>
          </c:cat>
          <c:val>
            <c:numRef>
              <c:f>Blad2!$F$17:$T$17</c:f>
              <c:numCache>
                <c:formatCode>General</c:formatCode>
                <c:ptCount val="15"/>
                <c:pt idx="0" formatCode="0.0%">
                  <c:v>0.67224080267558495</c:v>
                </c:pt>
                <c:pt idx="2" formatCode="0.0%">
                  <c:v>0.24080267558528401</c:v>
                </c:pt>
                <c:pt idx="3" formatCode="0.0%">
                  <c:v>0.13043478260869601</c:v>
                </c:pt>
                <c:pt idx="4" formatCode="0.0%">
                  <c:v>0.12374581939799301</c:v>
                </c:pt>
                <c:pt idx="5" formatCode="0.0%">
                  <c:v>0.14381270903009999</c:v>
                </c:pt>
                <c:pt idx="6" formatCode="0.0%">
                  <c:v>0.120401337792642</c:v>
                </c:pt>
                <c:pt idx="7" formatCode="0.0%">
                  <c:v>3.3444816053511697E-2</c:v>
                </c:pt>
                <c:pt idx="8" formatCode="0.0%">
                  <c:v>3.67892976588629E-2</c:v>
                </c:pt>
                <c:pt idx="9" formatCode="0.0%">
                  <c:v>3.3444816053511697E-2</c:v>
                </c:pt>
                <c:pt idx="10" formatCode="0.0%">
                  <c:v>1.3377926421404699E-2</c:v>
                </c:pt>
                <c:pt idx="11" formatCode="0.0%">
                  <c:v>5.35117056856187E-2</c:v>
                </c:pt>
                <c:pt idx="12" formatCode="0.0%">
                  <c:v>0</c:v>
                </c:pt>
                <c:pt idx="13" formatCode="0.0%">
                  <c:v>4.0133779264213999E-2</c:v>
                </c:pt>
              </c:numCache>
            </c:numRef>
          </c:val>
        </c:ser>
        <c:ser>
          <c:idx val="2"/>
          <c:order val="2"/>
          <c:tx>
            <c:strRef>
              <c:f>Blad2!$E$16</c:f>
              <c:strCache>
                <c:ptCount val="1"/>
                <c:pt idx="0">
                  <c:v>Financieel Economisch</c:v>
                </c:pt>
              </c:strCache>
            </c:strRef>
          </c:tx>
          <c:invertIfNegative val="0"/>
          <c:cat>
            <c:strRef>
              <c:f>Blad2!$F$13:$T$13</c:f>
              <c:strCache>
                <c:ptCount val="15"/>
                <c:pt idx="0">
                  <c:v>Klant</c:v>
                </c:pt>
                <c:pt idx="1">
                  <c:v>Andere Sekswerker</c:v>
                </c:pt>
                <c:pt idx="2">
                  <c:v>Toerist, vrijgezellenfeest of andere voorbijganger</c:v>
                </c:pt>
                <c:pt idx="3">
                  <c:v>Anders</c:v>
                </c:pt>
                <c:pt idx="4">
                  <c:v>Vriend of Kennis</c:v>
                </c:pt>
                <c:pt idx="5">
                  <c:v>Intieme Partner</c:v>
                </c:pt>
                <c:pt idx="6">
                  <c:v>Baas, werkgever of exploitant</c:v>
                </c:pt>
                <c:pt idx="7">
                  <c:v>Familie</c:v>
                </c:pt>
                <c:pt idx="8">
                  <c:v>Politie</c:v>
                </c:pt>
                <c:pt idx="9">
                  <c:v>Buren</c:v>
                </c:pt>
                <c:pt idx="10">
                  <c:v>Belastingdienst</c:v>
                </c:pt>
                <c:pt idx="11">
                  <c:v>Personeel van werk locatie</c:v>
                </c:pt>
                <c:pt idx="12">
                  <c:v>Gemeente Ambtenaar</c:v>
                </c:pt>
                <c:pt idx="13">
                  <c:v>Pooier</c:v>
                </c:pt>
                <c:pt idx="14">
                  <c:v>Kamer van koophandel</c:v>
                </c:pt>
              </c:strCache>
            </c:strRef>
          </c:cat>
          <c:val>
            <c:numRef>
              <c:f>Blad2!$F$16:$T$16</c:f>
              <c:numCache>
                <c:formatCode>0.0%</c:formatCode>
                <c:ptCount val="15"/>
                <c:pt idx="0">
                  <c:v>0.24749163879598701</c:v>
                </c:pt>
                <c:pt idx="1">
                  <c:v>8.6956521739130405E-2</c:v>
                </c:pt>
                <c:pt idx="3">
                  <c:v>0.15050167224080299</c:v>
                </c:pt>
                <c:pt idx="4">
                  <c:v>0.10033444816053499</c:v>
                </c:pt>
                <c:pt idx="5">
                  <c:v>7.0234113712374605E-2</c:v>
                </c:pt>
                <c:pt idx="6">
                  <c:v>0.117056856187291</c:v>
                </c:pt>
                <c:pt idx="7">
                  <c:v>3.0100334448160501E-2</c:v>
                </c:pt>
                <c:pt idx="8">
                  <c:v>2.6755852842809399E-2</c:v>
                </c:pt>
                <c:pt idx="9">
                  <c:v>2.0066889632107E-2</c:v>
                </c:pt>
                <c:pt idx="10">
                  <c:v>0.11371237458194</c:v>
                </c:pt>
                <c:pt idx="11">
                  <c:v>4.0133779264213999E-2</c:v>
                </c:pt>
                <c:pt idx="12">
                  <c:v>5.35117056856187E-2</c:v>
                </c:pt>
                <c:pt idx="13">
                  <c:v>3.67892976588629E-2</c:v>
                </c:pt>
                <c:pt idx="14">
                  <c:v>6.6889632107023402E-3</c:v>
                </c:pt>
              </c:numCache>
            </c:numRef>
          </c:val>
        </c:ser>
        <c:ser>
          <c:idx val="0"/>
          <c:order val="3"/>
          <c:tx>
            <c:strRef>
              <c:f>Blad2!$E$14</c:f>
              <c:strCache>
                <c:ptCount val="1"/>
                <c:pt idx="0">
                  <c:v>Emotioneel</c:v>
                </c:pt>
              </c:strCache>
            </c:strRef>
          </c:tx>
          <c:invertIfNegative val="0"/>
          <c:cat>
            <c:strRef>
              <c:f>Blad2!$F$13:$T$13</c:f>
              <c:strCache>
                <c:ptCount val="15"/>
                <c:pt idx="0">
                  <c:v>Klant</c:v>
                </c:pt>
                <c:pt idx="1">
                  <c:v>Andere Sekswerker</c:v>
                </c:pt>
                <c:pt idx="2">
                  <c:v>Toerist, vrijgezellenfeest of andere voorbijganger</c:v>
                </c:pt>
                <c:pt idx="3">
                  <c:v>Anders</c:v>
                </c:pt>
                <c:pt idx="4">
                  <c:v>Vriend of Kennis</c:v>
                </c:pt>
                <c:pt idx="5">
                  <c:v>Intieme Partner</c:v>
                </c:pt>
                <c:pt idx="6">
                  <c:v>Baas, werkgever of exploitant</c:v>
                </c:pt>
                <c:pt idx="7">
                  <c:v>Familie</c:v>
                </c:pt>
                <c:pt idx="8">
                  <c:v>Politie</c:v>
                </c:pt>
                <c:pt idx="9">
                  <c:v>Buren</c:v>
                </c:pt>
                <c:pt idx="10">
                  <c:v>Belastingdienst</c:v>
                </c:pt>
                <c:pt idx="11">
                  <c:v>Personeel van werk locatie</c:v>
                </c:pt>
                <c:pt idx="12">
                  <c:v>Gemeente Ambtenaar</c:v>
                </c:pt>
                <c:pt idx="13">
                  <c:v>Pooier</c:v>
                </c:pt>
                <c:pt idx="14">
                  <c:v>Kamer van koophandel</c:v>
                </c:pt>
              </c:strCache>
            </c:strRef>
          </c:cat>
          <c:val>
            <c:numRef>
              <c:f>Blad2!$F$14:$T$14</c:f>
              <c:numCache>
                <c:formatCode>0.0%</c:formatCode>
                <c:ptCount val="15"/>
                <c:pt idx="0">
                  <c:v>0.84949832775919698</c:v>
                </c:pt>
                <c:pt idx="1">
                  <c:v>0.39799331103678898</c:v>
                </c:pt>
                <c:pt idx="2">
                  <c:v>0.37123745819398002</c:v>
                </c:pt>
                <c:pt idx="3">
                  <c:v>0.220735785953177</c:v>
                </c:pt>
                <c:pt idx="4">
                  <c:v>0.29765886287625398</c:v>
                </c:pt>
                <c:pt idx="5">
                  <c:v>0.220735785953177</c:v>
                </c:pt>
                <c:pt idx="6">
                  <c:v>0.214046822742475</c:v>
                </c:pt>
                <c:pt idx="7">
                  <c:v>0.214046822742475</c:v>
                </c:pt>
                <c:pt idx="8">
                  <c:v>0.17056856187291</c:v>
                </c:pt>
                <c:pt idx="9">
                  <c:v>0.17056856187291</c:v>
                </c:pt>
                <c:pt idx="10">
                  <c:v>6.3545150501672198E-2</c:v>
                </c:pt>
                <c:pt idx="11">
                  <c:v>0.12709030100334401</c:v>
                </c:pt>
                <c:pt idx="12">
                  <c:v>8.6956521739130405E-2</c:v>
                </c:pt>
                <c:pt idx="13">
                  <c:v>5.6856187290969903E-2</c:v>
                </c:pt>
                <c:pt idx="14">
                  <c:v>2.6755852842809399E-2</c:v>
                </c:pt>
              </c:numCache>
            </c:numRef>
          </c:val>
        </c:ser>
        <c:dLbls>
          <c:showLegendKey val="0"/>
          <c:showVal val="0"/>
          <c:showCatName val="0"/>
          <c:showSerName val="0"/>
          <c:showPercent val="0"/>
          <c:showBubbleSize val="0"/>
        </c:dLbls>
        <c:gapWidth val="150"/>
        <c:axId val="189268352"/>
        <c:axId val="189269888"/>
      </c:barChart>
      <c:catAx>
        <c:axId val="189268352"/>
        <c:scaling>
          <c:orientation val="minMax"/>
        </c:scaling>
        <c:delete val="0"/>
        <c:axPos val="b"/>
        <c:majorTickMark val="out"/>
        <c:minorTickMark val="none"/>
        <c:tickLblPos val="nextTo"/>
        <c:crossAx val="189269888"/>
        <c:crosses val="autoZero"/>
        <c:auto val="1"/>
        <c:lblAlgn val="ctr"/>
        <c:lblOffset val="100"/>
        <c:noMultiLvlLbl val="0"/>
      </c:catAx>
      <c:valAx>
        <c:axId val="189269888"/>
        <c:scaling>
          <c:orientation val="minMax"/>
        </c:scaling>
        <c:delete val="0"/>
        <c:axPos val="l"/>
        <c:numFmt formatCode="0.0%" sourceLinked="1"/>
        <c:majorTickMark val="out"/>
        <c:minorTickMark val="none"/>
        <c:tickLblPos val="nextTo"/>
        <c:crossAx val="1892683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Aangifte na verschillende vormen van geweld</a:t>
            </a:r>
          </a:p>
        </c:rich>
      </c:tx>
      <c:layout/>
      <c:overlay val="0"/>
    </c:title>
    <c:autoTitleDeleted val="0"/>
    <c:plotArea>
      <c:layout/>
      <c:barChart>
        <c:barDir val="col"/>
        <c:grouping val="clustered"/>
        <c:varyColors val="0"/>
        <c:ser>
          <c:idx val="0"/>
          <c:order val="0"/>
          <c:tx>
            <c:v>Nooit</c:v>
          </c:tx>
          <c:invertIfNegative val="0"/>
          <c:dLbls>
            <c:showLegendKey val="0"/>
            <c:showVal val="1"/>
            <c:showCatName val="0"/>
            <c:showSerName val="0"/>
            <c:showPercent val="0"/>
            <c:showBubbleSize val="0"/>
            <c:showLeaderLines val="0"/>
          </c:dLbls>
          <c:cat>
            <c:strRef>
              <c:f>Blad1!$A$2:$A$5</c:f>
              <c:strCache>
                <c:ptCount val="4"/>
                <c:pt idx="0">
                  <c:v>Fysiek (N=237)</c:v>
                </c:pt>
                <c:pt idx="1">
                  <c:v>Seksueel (N=234)</c:v>
                </c:pt>
                <c:pt idx="2">
                  <c:v>Financieel Economisch (N=228)</c:v>
                </c:pt>
                <c:pt idx="3">
                  <c:v>Emotioneel (N=233)</c:v>
                </c:pt>
              </c:strCache>
            </c:strRef>
          </c:cat>
          <c:val>
            <c:numRef>
              <c:f>Blad1!$C$2:$C$5</c:f>
              <c:numCache>
                <c:formatCode>0.0%</c:formatCode>
                <c:ptCount val="4"/>
                <c:pt idx="0">
                  <c:v>0.83544303797468356</c:v>
                </c:pt>
                <c:pt idx="1">
                  <c:v>0.86831275720164613</c:v>
                </c:pt>
                <c:pt idx="2">
                  <c:v>0.89473684210526316</c:v>
                </c:pt>
                <c:pt idx="3">
                  <c:v>0.84978540772532185</c:v>
                </c:pt>
              </c:numCache>
            </c:numRef>
          </c:val>
        </c:ser>
        <c:ser>
          <c:idx val="1"/>
          <c:order val="1"/>
          <c:tx>
            <c:v>Niet in alle gevallen</c:v>
          </c:tx>
          <c:invertIfNegative val="0"/>
          <c:dLbls>
            <c:showLegendKey val="0"/>
            <c:showVal val="1"/>
            <c:showCatName val="0"/>
            <c:showSerName val="0"/>
            <c:showPercent val="0"/>
            <c:showBubbleSize val="0"/>
            <c:showLeaderLines val="0"/>
          </c:dLbls>
          <c:cat>
            <c:strRef>
              <c:f>Blad1!$A$2:$A$5</c:f>
              <c:strCache>
                <c:ptCount val="4"/>
                <c:pt idx="0">
                  <c:v>Fysiek (N=237)</c:v>
                </c:pt>
                <c:pt idx="1">
                  <c:v>Seksueel (N=234)</c:v>
                </c:pt>
                <c:pt idx="2">
                  <c:v>Financieel Economisch (N=228)</c:v>
                </c:pt>
                <c:pt idx="3">
                  <c:v>Emotioneel (N=233)</c:v>
                </c:pt>
              </c:strCache>
            </c:strRef>
          </c:cat>
          <c:val>
            <c:numRef>
              <c:f>Blad1!$E$2:$E$5</c:f>
              <c:numCache>
                <c:formatCode>0.0%</c:formatCode>
                <c:ptCount val="4"/>
                <c:pt idx="0">
                  <c:v>0.10970464135021098</c:v>
                </c:pt>
                <c:pt idx="1">
                  <c:v>9.4650205761316872E-2</c:v>
                </c:pt>
                <c:pt idx="2">
                  <c:v>8.3333333333333329E-2</c:v>
                </c:pt>
                <c:pt idx="3">
                  <c:v>0.11587982832618025</c:v>
                </c:pt>
              </c:numCache>
            </c:numRef>
          </c:val>
        </c:ser>
        <c:ser>
          <c:idx val="2"/>
          <c:order val="2"/>
          <c:tx>
            <c:v>Altijd</c:v>
          </c:tx>
          <c:invertIfNegative val="0"/>
          <c:dLbls>
            <c:showLegendKey val="0"/>
            <c:showVal val="1"/>
            <c:showCatName val="0"/>
            <c:showSerName val="0"/>
            <c:showPercent val="0"/>
            <c:showBubbleSize val="0"/>
            <c:showLeaderLines val="0"/>
          </c:dLbls>
          <c:cat>
            <c:strRef>
              <c:f>Blad1!$A$2:$A$5</c:f>
              <c:strCache>
                <c:ptCount val="4"/>
                <c:pt idx="0">
                  <c:v>Fysiek (N=237)</c:v>
                </c:pt>
                <c:pt idx="1">
                  <c:v>Seksueel (N=234)</c:v>
                </c:pt>
                <c:pt idx="2">
                  <c:v>Financieel Economisch (N=228)</c:v>
                </c:pt>
                <c:pt idx="3">
                  <c:v>Emotioneel (N=233)</c:v>
                </c:pt>
              </c:strCache>
            </c:strRef>
          </c:cat>
          <c:val>
            <c:numRef>
              <c:f>Blad1!$G$2:$G$5</c:f>
              <c:numCache>
                <c:formatCode>0.0%</c:formatCode>
                <c:ptCount val="4"/>
                <c:pt idx="0">
                  <c:v>5.4852320675105488E-2</c:v>
                </c:pt>
                <c:pt idx="1">
                  <c:v>3.7037037037037035E-2</c:v>
                </c:pt>
                <c:pt idx="2">
                  <c:v>2.1929824561403508E-2</c:v>
                </c:pt>
                <c:pt idx="3">
                  <c:v>3.4334763948497854E-2</c:v>
                </c:pt>
              </c:numCache>
            </c:numRef>
          </c:val>
        </c:ser>
        <c:dLbls>
          <c:showLegendKey val="0"/>
          <c:showVal val="0"/>
          <c:showCatName val="0"/>
          <c:showSerName val="0"/>
          <c:showPercent val="0"/>
          <c:showBubbleSize val="0"/>
        </c:dLbls>
        <c:gapWidth val="150"/>
        <c:axId val="189312000"/>
        <c:axId val="189321984"/>
      </c:barChart>
      <c:catAx>
        <c:axId val="189312000"/>
        <c:scaling>
          <c:orientation val="minMax"/>
        </c:scaling>
        <c:delete val="0"/>
        <c:axPos val="b"/>
        <c:majorTickMark val="out"/>
        <c:minorTickMark val="none"/>
        <c:tickLblPos val="nextTo"/>
        <c:crossAx val="189321984"/>
        <c:crosses val="autoZero"/>
        <c:auto val="1"/>
        <c:lblAlgn val="ctr"/>
        <c:lblOffset val="100"/>
        <c:noMultiLvlLbl val="0"/>
      </c:catAx>
      <c:valAx>
        <c:axId val="189321984"/>
        <c:scaling>
          <c:orientation val="minMax"/>
        </c:scaling>
        <c:delete val="0"/>
        <c:axPos val="l"/>
        <c:numFmt formatCode="0.0%" sourceLinked="1"/>
        <c:majorTickMark val="out"/>
        <c:minorTickMark val="none"/>
        <c:tickLblPos val="nextTo"/>
        <c:crossAx val="189312000"/>
        <c:crosses val="autoZero"/>
        <c:crossBetween val="between"/>
      </c:valAx>
    </c:plotArea>
    <c:legend>
      <c:legendPos val="r"/>
      <c:layout/>
      <c:overlay val="0"/>
    </c:legend>
    <c:plotVisOnly val="1"/>
    <c:dispBlanksAs val="gap"/>
    <c:showDLblsOverMax val="0"/>
  </c:chart>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7-11-30T14:31:30.048" idx="1">
    <p:pos x="2531" y="843"/>
    <p:text>omgedraaid nav vraag mischa, stond verkeerd om</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11-30T14:31:57.763" idx="2">
    <p:pos x="1300" y="365"/>
    <p:text>ik zou deze samenvoegen met volgende, overzichterlijker</p:text>
  </p:cm>
</p:cmLst>
</file>

<file path=ppt/drawings/drawing1.xml><?xml version="1.0" encoding="utf-8"?>
<c:userShapes xmlns:c="http://schemas.openxmlformats.org/drawingml/2006/chart">
  <cdr:relSizeAnchor xmlns:cdr="http://schemas.openxmlformats.org/drawingml/2006/chartDrawing">
    <cdr:from>
      <cdr:x>0.20126</cdr:x>
      <cdr:y>0.86283</cdr:y>
    </cdr:from>
    <cdr:to>
      <cdr:x>0.74217</cdr:x>
      <cdr:y>0.94771</cdr:y>
    </cdr:to>
    <cdr:sp macro="" textlink="">
      <cdr:nvSpPr>
        <cdr:cNvPr id="3" name="Tekstvak 1"/>
        <cdr:cNvSpPr txBox="1"/>
      </cdr:nvSpPr>
      <cdr:spPr>
        <a:xfrm xmlns:a="http://schemas.openxmlformats.org/drawingml/2006/main">
          <a:off x="721047" y="2899328"/>
          <a:ext cx="1937856" cy="2852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sz="1600" b="1" dirty="0" smtClean="0">
              <a:solidFill>
                <a:srgbClr val="FF0000"/>
              </a:solidFill>
            </a:rPr>
            <a:t>Dwang</a:t>
          </a:r>
          <a:endParaRPr lang="nl-NL" sz="16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0.18708</cdr:x>
      <cdr:y>0.84771</cdr:y>
    </cdr:from>
    <cdr:to>
      <cdr:x>0.72799</cdr:x>
      <cdr:y>0.93259</cdr:y>
    </cdr:to>
    <cdr:sp macro="" textlink="">
      <cdr:nvSpPr>
        <cdr:cNvPr id="2" name="Tekstvak 1"/>
        <cdr:cNvSpPr txBox="1"/>
      </cdr:nvSpPr>
      <cdr:spPr>
        <a:xfrm xmlns:a="http://schemas.openxmlformats.org/drawingml/2006/main">
          <a:off x="670247" y="2848528"/>
          <a:ext cx="1937856" cy="2852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1600" b="1" dirty="0" smtClean="0">
              <a:solidFill>
                <a:srgbClr val="FF0000"/>
              </a:solidFill>
            </a:rPr>
            <a:t>Inkomen</a:t>
          </a:r>
          <a:endParaRPr lang="nl-NL" sz="16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0.20126</cdr:x>
      <cdr:y>0.86283</cdr:y>
    </cdr:from>
    <cdr:to>
      <cdr:x>0.79862</cdr:x>
      <cdr:y>0.94771</cdr:y>
    </cdr:to>
    <cdr:sp macro="" textlink="">
      <cdr:nvSpPr>
        <cdr:cNvPr id="2" name="Tekstvak 1"/>
        <cdr:cNvSpPr txBox="1"/>
      </cdr:nvSpPr>
      <cdr:spPr>
        <a:xfrm xmlns:a="http://schemas.openxmlformats.org/drawingml/2006/main">
          <a:off x="721046" y="2899328"/>
          <a:ext cx="2140125" cy="2852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sz="1600" b="1" dirty="0" smtClean="0">
              <a:solidFill>
                <a:srgbClr val="FF0000"/>
              </a:solidFill>
            </a:rPr>
            <a:t>Tevredenheid baan</a:t>
          </a:r>
          <a:endParaRPr lang="nl-NL" sz="16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0.20126</cdr:x>
      <cdr:y>0.86283</cdr:y>
    </cdr:from>
    <cdr:to>
      <cdr:x>0.74217</cdr:x>
      <cdr:y>0.94771</cdr:y>
    </cdr:to>
    <cdr:sp macro="" textlink="">
      <cdr:nvSpPr>
        <cdr:cNvPr id="2" name="Tekstvak 1"/>
        <cdr:cNvSpPr txBox="1"/>
      </cdr:nvSpPr>
      <cdr:spPr>
        <a:xfrm xmlns:a="http://schemas.openxmlformats.org/drawingml/2006/main">
          <a:off x="721047" y="2899328"/>
          <a:ext cx="1937856" cy="2852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sz="1600" b="1" dirty="0">
              <a:solidFill>
                <a:srgbClr val="FF0000"/>
              </a:solidFill>
            </a:rPr>
            <a:t>D</a:t>
          </a:r>
          <a:r>
            <a:rPr lang="nl-NL" sz="1600" b="1" dirty="0" smtClean="0">
              <a:solidFill>
                <a:srgbClr val="FF0000"/>
              </a:solidFill>
            </a:rPr>
            <a:t>rugs</a:t>
          </a:r>
          <a:endParaRPr lang="nl-NL" sz="16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AA8AF-B7AE-4962-AC43-C27A08FC37F8}" type="datetimeFigureOut">
              <a:rPr lang="nl-NL" smtClean="0"/>
              <a:t>17-4-2018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485A1-3F02-4CCC-9EE3-85267054E89F}" type="slidenum">
              <a:rPr lang="nl-NL" smtClean="0"/>
              <a:t>‹nr.›</a:t>
            </a:fld>
            <a:endParaRPr lang="nl-NL"/>
          </a:p>
        </p:txBody>
      </p:sp>
    </p:spTree>
    <p:extLst>
      <p:ext uri="{BB962C8B-B14F-4D97-AF65-F5344CB8AC3E}">
        <p14:creationId xmlns:p14="http://schemas.microsoft.com/office/powerpoint/2010/main" val="51829870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04850" y="1157288"/>
            <a:ext cx="5486400" cy="3086100"/>
          </a:xfrm>
        </p:spPr>
      </p:sp>
      <p:sp>
        <p:nvSpPr>
          <p:cNvPr id="3" name="Tijdelijke aanduiding voor notities 2"/>
          <p:cNvSpPr>
            <a:spLocks noGrp="1"/>
          </p:cNvSpPr>
          <p:nvPr>
            <p:ph type="body" idx="1"/>
          </p:nvPr>
        </p:nvSpPr>
        <p:spPr/>
        <p:txBody>
          <a:bodyPr/>
          <a:lstStyle/>
          <a:p>
            <a:r>
              <a:rPr lang="nl-NL" dirty="0" smtClean="0"/>
              <a:t>Het is heel belangrijk gezondheid (en veiligheid) van sekswerkers te beschouwen in de context van  de wet- en regelgeving van het betreffende land. </a:t>
            </a:r>
          </a:p>
          <a:p>
            <a:r>
              <a:rPr lang="nl-NL" dirty="0" smtClean="0"/>
              <a:t>Er zijn 3 verschillende contexten:</a:t>
            </a:r>
          </a:p>
          <a:p>
            <a:r>
              <a:rPr lang="nl-NL" dirty="0" smtClean="0"/>
              <a:t>Prostitutie kan zijn gelegaliseerd. Het kan strafbaar zijn (gecriminaliseerd) of, een 3</a:t>
            </a:r>
            <a:r>
              <a:rPr lang="nl-NL" baseline="30000" dirty="0" smtClean="0"/>
              <a:t>e</a:t>
            </a:r>
            <a:r>
              <a:rPr lang="nl-NL" dirty="0" smtClean="0"/>
              <a:t>, misschien wat minder bekende, het kan zijn </a:t>
            </a:r>
            <a:r>
              <a:rPr lang="nl-NL" dirty="0" err="1" smtClean="0"/>
              <a:t>gede-criminaliseerd</a:t>
            </a:r>
            <a:r>
              <a:rPr lang="nl-NL" dirty="0" smtClean="0"/>
              <a:t>.</a:t>
            </a:r>
          </a:p>
          <a:p>
            <a:endParaRPr lang="nl-NL" dirty="0"/>
          </a:p>
          <a:p>
            <a:r>
              <a:rPr lang="nl-NL" dirty="0" smtClean="0"/>
              <a:t>Ik denk dat iedereen in de zaal wel weet dat in Nederland er sprake is van legalisatie. Maar wat dat betekent in de praktijk, ik denk dat heel weinig van ons zich dat realiseren. Want legalisering : het introduceren van NIEUWE regels voor sekswerkers – betekent dat in Nederland hierdoor een heel illegaal circuit is ontstaan. Vanaf Napoleon waren prostituees legaal (1810) . Inmiddels is het zo dat de bordelen en ramen legaal zijn, als je daar werkt, op een vergunde plek, ben je legaal. Wil je zelfstandig werken </a:t>
            </a:r>
            <a:r>
              <a:rPr lang="nl-NL" dirty="0" err="1" smtClean="0"/>
              <a:t>ieg</a:t>
            </a:r>
            <a:r>
              <a:rPr lang="nl-NL" dirty="0" smtClean="0"/>
              <a:t> niet via een derde bordeelhouder, escortbureau o raam, dan ben je illegaal. Ik kom hier later nog op terug.</a:t>
            </a:r>
          </a:p>
          <a:p>
            <a:r>
              <a:rPr lang="nl-NL" dirty="0" smtClean="0"/>
              <a:t>Je zou denken dat deze regels de mensenrechten van sekswerkers zouden moeten respecteren (of verbeteren zelfs) maar dat is lang niet altijd het geval. Het kan heel gek en fout lopen, met legalisering. Om een voorbeeld te nemen van in </a:t>
            </a:r>
            <a:r>
              <a:rPr lang="nl-NL" dirty="0" err="1" smtClean="0"/>
              <a:t>Tunesie</a:t>
            </a:r>
            <a:r>
              <a:rPr lang="nl-NL" dirty="0" smtClean="0"/>
              <a:t>, waar </a:t>
            </a:r>
            <a:r>
              <a:rPr lang="nl-NL" dirty="0" err="1" smtClean="0"/>
              <a:t>sekswerk</a:t>
            </a:r>
            <a:r>
              <a:rPr lang="nl-NL" dirty="0" smtClean="0"/>
              <a:t> is gelegaliseerd, daar is de regel </a:t>
            </a:r>
            <a:r>
              <a:rPr lang="nl-NL" dirty="0" err="1" smtClean="0"/>
              <a:t>geintroduceerd</a:t>
            </a:r>
            <a:r>
              <a:rPr lang="nl-NL" dirty="0" smtClean="0"/>
              <a:t> dat als een SW die in een bordeel met een vergunning werkt wil stoppen, zij daarvoor toestemming moeten krijgen van de politie en moeten kunnen aantonen dat zij op een “eerlijke “ manier in hun levens onderhoud kunnen voorzien. Laat je dus niet misleiden door de term “legalisering “ … dat betekent niet het is legaal en het zit wel goed. Er zijn heel veel regels en deze kunnen knettergek zijn en </a:t>
            </a:r>
            <a:r>
              <a:rPr lang="nl-NL" dirty="0" err="1" smtClean="0"/>
              <a:t>druizen</a:t>
            </a:r>
            <a:r>
              <a:rPr lang="nl-NL" dirty="0" smtClean="0"/>
              <a:t> tegen mensenrechten.  </a:t>
            </a:r>
          </a:p>
          <a:p>
            <a:r>
              <a:rPr lang="nl-NL" b="1" dirty="0" err="1"/>
              <a:t>C</a:t>
            </a:r>
            <a:r>
              <a:rPr lang="nl-NL" b="1" dirty="0" err="1" smtClean="0"/>
              <a:t>riminalisatie</a:t>
            </a:r>
            <a:r>
              <a:rPr lang="nl-NL" dirty="0" smtClean="0"/>
              <a:t> uiteraard is als het strafbaar wordt gesteld voor of de SW of klanten of allebei. Dit is de context waarbinnen SW in Zuid-Afrikaanse opereren. SOA aids heeft in 5 landen eenzelfde soort onderzoek uitgevoerd. Ik denk dat het je niet verbaasd maar daar zijn de uitkomsten van geweld ook hoog omdat men ook hier bescherming kan vinden bij diegene die je zouden moeten beschermen – in dit geval de politie.</a:t>
            </a:r>
          </a:p>
          <a:p>
            <a:r>
              <a:rPr lang="nl-NL" b="1" dirty="0" err="1" smtClean="0"/>
              <a:t>Decriminalisatie</a:t>
            </a:r>
            <a:r>
              <a:rPr lang="nl-NL" b="1" dirty="0" smtClean="0"/>
              <a:t> </a:t>
            </a:r>
            <a:r>
              <a:rPr lang="nl-NL" dirty="0" smtClean="0"/>
              <a:t>is misschien het moeilijkste te begrijpen:  Het is iets anders dan legalisering. Dit betekent het VERWIJDEREN van wetten die SW belemmeren/als misdadigers bestempelen. Dit betekent als het ware dat SW binnen dezelfde wettelijke kaders als “gewone burgers “ zouden vallen en dezelfde rechtsbescherming geniet. Da kom je in de situatie dat het wettelijk kader de mensenrechten van sekswerkers respecteert</a:t>
            </a:r>
            <a:endParaRPr lang="nl-NL" dirty="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2C485A1-3F02-4CCC-9EE3-85267054E89F}" type="slidenum">
              <a:rPr lang="nl-NL" smtClean="0"/>
              <a:t>22</a:t>
            </a:fld>
            <a:endParaRPr lang="nl-NL"/>
          </a:p>
        </p:txBody>
      </p:sp>
    </p:spTree>
    <p:extLst>
      <p:ext uri="{BB962C8B-B14F-4D97-AF65-F5344CB8AC3E}">
        <p14:creationId xmlns:p14="http://schemas.microsoft.com/office/powerpoint/2010/main" val="391713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66581" y="4374228"/>
            <a:ext cx="5486400" cy="3600450"/>
          </a:xfrm>
        </p:spPr>
        <p:txBody>
          <a:bodyPr/>
          <a:lstStyle/>
          <a:p>
            <a:r>
              <a:rPr lang="nl-NL" dirty="0" smtClean="0"/>
              <a:t>Dat over de context per land. Ik wil nu terug gaan naar de Nederlandse context. </a:t>
            </a:r>
          </a:p>
          <a:p>
            <a:endParaRPr lang="nl-NL" dirty="0"/>
          </a:p>
          <a:p>
            <a:r>
              <a:rPr lang="nl-NL" dirty="0" smtClean="0"/>
              <a:t>Wij hebben onderzocht of onze respondenten het Nederlandse systeem begrijpen. </a:t>
            </a:r>
            <a:endParaRPr lang="nl-NL" dirty="0"/>
          </a:p>
          <a:p>
            <a:endParaRPr lang="nl-NL" dirty="0" smtClean="0"/>
          </a:p>
          <a:p>
            <a:r>
              <a:rPr lang="nl-NL" dirty="0" smtClean="0"/>
              <a:t>Begrijpen </a:t>
            </a:r>
            <a:r>
              <a:rPr lang="nl-NL" dirty="0"/>
              <a:t>de respondenten het systeem?  Wettelijke vorm? </a:t>
            </a:r>
            <a:r>
              <a:rPr lang="nl-NL" dirty="0" smtClean="0"/>
              <a:t>En dan kom je op het schokkende beeld dat slechts de helft het helemaal begrijpt. En dan denk ik dat de meeste het nog niet begrijpen , van die ja hebben gezegd. </a:t>
            </a:r>
          </a:p>
          <a:p>
            <a:endParaRPr lang="nl-NL" dirty="0"/>
          </a:p>
          <a:p>
            <a:r>
              <a:rPr lang="nl-NL" dirty="0" smtClean="0"/>
              <a:t>En dat: ondanks opleidingsniveau  was  voldoende om het te moeten kunnen begrijpen.  </a:t>
            </a:r>
          </a:p>
          <a:p>
            <a:endParaRPr lang="nl-NL" dirty="0"/>
          </a:p>
          <a:p>
            <a:r>
              <a:rPr lang="nl-NL" dirty="0" smtClean="0"/>
              <a:t>Wat is de oorzaak? </a:t>
            </a:r>
            <a:endParaRPr lang="nl-NL" dirty="0"/>
          </a:p>
          <a:p>
            <a:endParaRPr lang="nl-NL" dirty="0"/>
          </a:p>
        </p:txBody>
      </p:sp>
      <p:sp>
        <p:nvSpPr>
          <p:cNvPr id="4" name="Tijdelijke aanduiding voor dianummer 3"/>
          <p:cNvSpPr>
            <a:spLocks noGrp="1"/>
          </p:cNvSpPr>
          <p:nvPr>
            <p:ph type="sldNum" sz="quarter" idx="10"/>
          </p:nvPr>
        </p:nvSpPr>
        <p:spPr/>
        <p:txBody>
          <a:bodyPr/>
          <a:lstStyle/>
          <a:p>
            <a:fld id="{B2C485A1-3F02-4CCC-9EE3-85267054E89F}" type="slidenum">
              <a:rPr lang="nl-NL" smtClean="0"/>
              <a:t>23</a:t>
            </a:fld>
            <a:endParaRPr lang="nl-NL"/>
          </a:p>
        </p:txBody>
      </p:sp>
    </p:spTree>
    <p:extLst>
      <p:ext uri="{BB962C8B-B14F-4D97-AF65-F5344CB8AC3E}">
        <p14:creationId xmlns:p14="http://schemas.microsoft.com/office/powerpoint/2010/main" val="240916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64298" cy="3934777"/>
          </a:xfrm>
        </p:spPr>
        <p:txBody>
          <a:bodyPr/>
          <a:lstStyle/>
          <a:p>
            <a:r>
              <a:rPr lang="nl-NL" dirty="0" smtClean="0"/>
              <a:t>Want, je kunt legaal zijn in het land, bijvoorbeeld een </a:t>
            </a:r>
            <a:r>
              <a:rPr lang="nl-NL" dirty="0" err="1" smtClean="0"/>
              <a:t>tourist</a:t>
            </a:r>
            <a:r>
              <a:rPr lang="nl-NL" dirty="0" smtClean="0"/>
              <a:t> zonder werkvergunning, dan mag je uiteraard niet werken. Dan heeft het te maken met je verblijfsstatus en werkrecht.  Maar de hele legale / illegale discussie bij </a:t>
            </a:r>
            <a:r>
              <a:rPr lang="nl-NL" dirty="0" err="1" smtClean="0"/>
              <a:t>sekswerk</a:t>
            </a:r>
            <a:r>
              <a:rPr lang="nl-NL" dirty="0" smtClean="0"/>
              <a:t> heeft te maken met de </a:t>
            </a:r>
            <a:r>
              <a:rPr lang="nl-NL" b="1" dirty="0" smtClean="0"/>
              <a:t>werkvorm (in het bestuursrecht – per gemeente).</a:t>
            </a:r>
            <a:r>
              <a:rPr lang="nl-NL" dirty="0" smtClean="0"/>
              <a:t>: </a:t>
            </a:r>
          </a:p>
          <a:p>
            <a:endParaRPr lang="nl-NL" dirty="0"/>
          </a:p>
          <a:p>
            <a:r>
              <a:rPr lang="nl-NL" dirty="0" smtClean="0"/>
              <a:t>We hebben het over bijvoorbeeld een keurige zelfstandige dame/man of professional, </a:t>
            </a:r>
            <a:r>
              <a:rPr lang="nl-NL" dirty="0"/>
              <a:t>staat dan in de Kamer van </a:t>
            </a:r>
            <a:r>
              <a:rPr lang="nl-NL" dirty="0" smtClean="0"/>
              <a:t>Koophandel geregistreerd, </a:t>
            </a:r>
            <a:r>
              <a:rPr lang="nl-NL" dirty="0"/>
              <a:t>betaald keurig belasting, mag werken in Nederland, maar </a:t>
            </a:r>
            <a:r>
              <a:rPr lang="nl-NL" dirty="0" smtClean="0"/>
              <a:t>, wordt </a:t>
            </a:r>
            <a:r>
              <a:rPr lang="nl-NL" dirty="0"/>
              <a:t>als een crimineel </a:t>
            </a:r>
            <a:r>
              <a:rPr lang="nl-NL" dirty="0" smtClean="0"/>
              <a:t>het huis  uitgezet</a:t>
            </a:r>
            <a:r>
              <a:rPr lang="nl-NL" dirty="0"/>
              <a:t> </a:t>
            </a:r>
            <a:r>
              <a:rPr lang="nl-NL" dirty="0" smtClean="0"/>
              <a:t>omdat ze een illegale prostituee zou zijn.  Wat is er dan  aan de hand? </a:t>
            </a:r>
            <a:endParaRPr lang="nl-NL" dirty="0"/>
          </a:p>
          <a:p>
            <a:endParaRPr lang="nl-NL" dirty="0" smtClean="0"/>
          </a:p>
          <a:p>
            <a:r>
              <a:rPr lang="nl-NL" dirty="0" smtClean="0"/>
              <a:t>Om de vergelijking te maken, een journalist, als die  thuis werkt, mag hij dat en bestaan er geen regeltjes per gemeente die daar een repressief beleid op voeren, waarbij de </a:t>
            </a:r>
            <a:r>
              <a:rPr lang="nl-NL" dirty="0" err="1" smtClean="0"/>
              <a:t>factcheckpolitie</a:t>
            </a:r>
            <a:r>
              <a:rPr lang="nl-NL" dirty="0" smtClean="0"/>
              <a:t>  in opdracht van de gemeente binnenvallen met speciaal </a:t>
            </a:r>
            <a:r>
              <a:rPr lang="nl-NL" dirty="0" err="1" smtClean="0"/>
              <a:t>doorvoor</a:t>
            </a:r>
            <a:r>
              <a:rPr lang="nl-NL" dirty="0" smtClean="0"/>
              <a:t> opgeleide buitengewoon bijzondere </a:t>
            </a:r>
            <a:r>
              <a:rPr lang="nl-NL" dirty="0" err="1" smtClean="0"/>
              <a:t>osporingsamtenaren</a:t>
            </a:r>
            <a:r>
              <a:rPr lang="nl-NL" dirty="0" smtClean="0"/>
              <a:t> , met de politie om huiszoeking te doen naar pennen en thuis geschreven artikelen. Waarbij de (let op) illegale journalist zijn huis wordt uitgezet of wordt beboet of een dwangsom krijgt. En nooit meer aan het werk komt. Immoreel om een artikel zonder de </a:t>
            </a:r>
            <a:r>
              <a:rPr lang="nl-NL" dirty="0" err="1" smtClean="0"/>
              <a:t>factcheckpolitie</a:t>
            </a:r>
            <a:r>
              <a:rPr lang="nl-NL" dirty="0" smtClean="0"/>
              <a:t> </a:t>
            </a:r>
            <a:r>
              <a:rPr lang="nl-NL" dirty="0" err="1" smtClean="0"/>
              <a:t>regieme</a:t>
            </a:r>
            <a:r>
              <a:rPr lang="nl-NL" dirty="0" smtClean="0"/>
              <a:t> dat op kantoor beschikbaar is te schrijven. </a:t>
            </a:r>
          </a:p>
          <a:p>
            <a:endParaRPr lang="nl-NL" dirty="0"/>
          </a:p>
          <a:p>
            <a:r>
              <a:rPr lang="nl-NL" dirty="0" smtClean="0"/>
              <a:t>Ook een kapper mag  thuis knippen en op </a:t>
            </a:r>
            <a:r>
              <a:rPr lang="nl-NL" dirty="0" err="1" smtClean="0"/>
              <a:t>facebook</a:t>
            </a:r>
            <a:r>
              <a:rPr lang="nl-NL" dirty="0" smtClean="0"/>
              <a:t> om een model  vragen, zonder dat hij zijn huis wordt uitgezet. </a:t>
            </a:r>
          </a:p>
          <a:p>
            <a:endParaRPr lang="nl-NL" dirty="0"/>
          </a:p>
          <a:p>
            <a:r>
              <a:rPr lang="nl-NL" dirty="0" smtClean="0"/>
              <a:t>Maar, in Nederlands , als je als vrouw een advertentie plaatst op </a:t>
            </a:r>
            <a:r>
              <a:rPr lang="nl-NL" dirty="0" err="1" smtClean="0"/>
              <a:t>Kiny</a:t>
            </a:r>
            <a:r>
              <a:rPr lang="nl-NL" dirty="0" smtClean="0"/>
              <a:t>/</a:t>
            </a:r>
            <a:r>
              <a:rPr lang="nl-NL" dirty="0" err="1" smtClean="0"/>
              <a:t>Sexjobs</a:t>
            </a:r>
            <a:r>
              <a:rPr lang="nl-NL" dirty="0" smtClean="0"/>
              <a:t>, wordt dit direct gezien als bedrijfsmatige </a:t>
            </a:r>
            <a:r>
              <a:rPr lang="nl-NL" dirty="0" err="1" smtClean="0"/>
              <a:t>bedrijfvoering</a:t>
            </a:r>
            <a:r>
              <a:rPr lang="nl-NL" dirty="0" smtClean="0"/>
              <a:t>  van een seksinrichting. Je wordt je huis uitgezet en als illegale prostituee neergezet en de gevolgen zijn  schrijnend.  Je moet namelijk al heel  snel een vergunning hebben. Alhoewel  men over het algemeen denkt dat het per gemeente </a:t>
            </a:r>
            <a:r>
              <a:rPr lang="nl-NL" dirty="0"/>
              <a:t>verschilt </a:t>
            </a:r>
            <a:r>
              <a:rPr lang="nl-NL" dirty="0" smtClean="0"/>
              <a:t>, en ook,  van hoe streng men is met het verlenen van een vergunning, onze respondenten  beschrijven dat de kans op een vergunning bij de gemeente kansloos</a:t>
            </a:r>
            <a:r>
              <a:rPr lang="nl-NL" dirty="0"/>
              <a:t> </a:t>
            </a:r>
            <a:r>
              <a:rPr lang="nl-NL" dirty="0" smtClean="0"/>
              <a:t>is. </a:t>
            </a:r>
          </a:p>
          <a:p>
            <a:endParaRPr lang="nl-NL" dirty="0" smtClean="0"/>
          </a:p>
          <a:p>
            <a:r>
              <a:rPr lang="nl-NL" dirty="0" smtClean="0"/>
              <a:t>Ter volledigheid: Een </a:t>
            </a:r>
            <a:r>
              <a:rPr lang="nl-NL" dirty="0"/>
              <a:t>goot gedeelte van de respondenten werkt gedeeltelijk legaal/illegaal dus heeft Sally om het niet te verwarrend te maken deze cijfers samengevoegd. </a:t>
            </a:r>
          </a:p>
          <a:p>
            <a:endParaRPr lang="nl-NL" dirty="0"/>
          </a:p>
        </p:txBody>
      </p:sp>
      <p:sp>
        <p:nvSpPr>
          <p:cNvPr id="4" name="Tijdelijke aanduiding voor dianummer 3"/>
          <p:cNvSpPr>
            <a:spLocks noGrp="1"/>
          </p:cNvSpPr>
          <p:nvPr>
            <p:ph type="sldNum" sz="quarter" idx="10"/>
          </p:nvPr>
        </p:nvSpPr>
        <p:spPr/>
        <p:txBody>
          <a:bodyPr/>
          <a:lstStyle/>
          <a:p>
            <a:fld id="{B2C485A1-3F02-4CCC-9EE3-85267054E89F}" type="slidenum">
              <a:rPr lang="nl-NL" smtClean="0"/>
              <a:t>24</a:t>
            </a:fld>
            <a:endParaRPr lang="nl-NL"/>
          </a:p>
        </p:txBody>
      </p:sp>
    </p:spTree>
    <p:extLst>
      <p:ext uri="{BB962C8B-B14F-4D97-AF65-F5344CB8AC3E}">
        <p14:creationId xmlns:p14="http://schemas.microsoft.com/office/powerpoint/2010/main" val="34387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570003" cy="4743450"/>
          </a:xfrm>
        </p:spPr>
        <p:txBody>
          <a:bodyPr/>
          <a:lstStyle/>
          <a:p>
            <a:r>
              <a:rPr lang="nl-NL" dirty="0" smtClean="0"/>
              <a:t>Dus het werk is misschien legaal, maar de vraag is waar mag ik dan werken?  Maar belangrijker vind ik persoonlijk: WIL IK DAAR WEL WERKEN</a:t>
            </a:r>
          </a:p>
          <a:p>
            <a:r>
              <a:rPr lang="nl-NL" dirty="0"/>
              <a:t>Er zijn nu eenmaal heel veel zelfstandigen die willen kiezen voor een plek waarbij zij niet 30% of 50% van hun inkomen moeten afstaan aan het  escort bedrijf of de bordeelhouder, </a:t>
            </a:r>
            <a:endParaRPr lang="nl-NL" dirty="0" smtClean="0"/>
          </a:p>
          <a:p>
            <a:r>
              <a:rPr lang="nl-NL" dirty="0" smtClean="0"/>
              <a:t>maar </a:t>
            </a:r>
            <a:r>
              <a:rPr lang="nl-NL" dirty="0"/>
              <a:t>belangrijker is dat je niet in opdrachtnemers relatie willen staan met deze partijen (de bordeelhouder of het escortbureau) maar deze zelfstandige willen </a:t>
            </a:r>
            <a:r>
              <a:rPr lang="nl-NL" dirty="0" err="1"/>
              <a:t>rechstreeks</a:t>
            </a:r>
            <a:r>
              <a:rPr lang="nl-NL" dirty="0"/>
              <a:t> met hun klanten zelf </a:t>
            </a:r>
            <a:r>
              <a:rPr lang="nl-NL" dirty="0" err="1"/>
              <a:t>afsspreken</a:t>
            </a:r>
            <a:r>
              <a:rPr lang="nl-NL" dirty="0"/>
              <a:t> welke service zij willen verlenen. Niet via een derde. </a:t>
            </a:r>
            <a:endParaRPr lang="nl-NL" dirty="0" smtClean="0"/>
          </a:p>
          <a:p>
            <a:r>
              <a:rPr lang="nl-NL" dirty="0" smtClean="0"/>
              <a:t>Ook </a:t>
            </a:r>
            <a:r>
              <a:rPr lang="nl-NL" dirty="0"/>
              <a:t>willen ze niet afhankelijk zijn van deze derde (de bordeelhouder / escortbureau). Omdat nu in Nederland als er iemand een vergunning heeft het de bordeelhouder/</a:t>
            </a:r>
            <a:r>
              <a:rPr lang="nl-NL" dirty="0" err="1"/>
              <a:t>escortbueau</a:t>
            </a:r>
            <a:r>
              <a:rPr lang="nl-NL" dirty="0"/>
              <a:t> is en er bijna geen nieuwe worden verstrekt, de zelfstandige deze niet krijgen, ontstaat er een te grote machtspositie van deze partijen die zij kunnen misbruiken. Dit hebben wij ook gezien, dat bordeelhouders zelfstandig werkende dames chanteren zodat ze weer terug komen in het bordeel.  </a:t>
            </a:r>
            <a:endParaRPr lang="nl-NL" dirty="0" smtClean="0"/>
          </a:p>
          <a:p>
            <a:endParaRPr lang="nl-NL" dirty="0"/>
          </a:p>
          <a:p>
            <a:r>
              <a:rPr lang="nl-NL" dirty="0" smtClean="0"/>
              <a:t>Bovendien,  er zijn veel te weinig vergunde plekken in Nederland om alle SW/klanten  in Nederland te kunnen hosten. </a:t>
            </a:r>
            <a:endParaRPr lang="nl-NL" dirty="0"/>
          </a:p>
          <a:p>
            <a:endParaRPr lang="nl-NL" dirty="0" smtClean="0"/>
          </a:p>
          <a:p>
            <a:r>
              <a:rPr lang="nl-NL" dirty="0" smtClean="0"/>
              <a:t>De gemeente sluit ook steeds meer plekken, en ramen. En de ramen die open blijven, bijvoorbeeld in Amsterdam, daar wil de gemeente niet meewerken om de dames  die op </a:t>
            </a:r>
            <a:r>
              <a:rPr lang="nl-NL" dirty="0" err="1" smtClean="0"/>
              <a:t>kinky</a:t>
            </a:r>
            <a:r>
              <a:rPr lang="nl-NL" dirty="0" smtClean="0"/>
              <a:t> of </a:t>
            </a:r>
            <a:r>
              <a:rPr lang="nl-NL" dirty="0" err="1" smtClean="0"/>
              <a:t>sexjobs</a:t>
            </a:r>
            <a:r>
              <a:rPr lang="nl-NL" dirty="0" smtClean="0"/>
              <a:t> adverteren te laten daar te laten ontvangen. We hebben via Sally gezien dat er minder geweld plaatsvindt. Achter het raam. Maar de </a:t>
            </a:r>
            <a:r>
              <a:rPr lang="nl-NL" dirty="0" err="1" smtClean="0"/>
              <a:t>kinky</a:t>
            </a:r>
            <a:r>
              <a:rPr lang="nl-NL" dirty="0" smtClean="0"/>
              <a:t>/</a:t>
            </a:r>
            <a:r>
              <a:rPr lang="nl-NL" dirty="0" err="1" smtClean="0"/>
              <a:t>sexjobs</a:t>
            </a:r>
            <a:r>
              <a:rPr lang="nl-NL" dirty="0" smtClean="0"/>
              <a:t> dames mogen daar niet staan, tenzij  ze achter het raam staan, en de logica om niet mee te werken o(de gemeente) ontbreekt. De politieke wil ontbreekt om de voorwaarde in de APV te wijzigen zodat ook andere SW-</a:t>
            </a:r>
            <a:r>
              <a:rPr lang="nl-NL" dirty="0" err="1" smtClean="0"/>
              <a:t>ers</a:t>
            </a:r>
            <a:r>
              <a:rPr lang="nl-NL" dirty="0" smtClean="0"/>
              <a:t> van de veiligheid die hier wel wordt geboden, kan genieten. Het blijkt dat achter het raam werken wel degelijk veilig is. Maar wie wil voor het raam? Een </a:t>
            </a:r>
            <a:r>
              <a:rPr lang="nl-NL" dirty="0" err="1" smtClean="0"/>
              <a:t>nederlandse</a:t>
            </a:r>
            <a:r>
              <a:rPr lang="nl-NL" dirty="0" smtClean="0"/>
              <a:t> vrouw zal misschien toch liever met gesloten gordijnen werken en met een niet herkenbare foto willen adverteren, maar de gemeente staat dit niet toe. </a:t>
            </a:r>
          </a:p>
          <a:p>
            <a:endParaRPr lang="nl-NL" dirty="0"/>
          </a:p>
          <a:p>
            <a:r>
              <a:rPr lang="nl-NL" dirty="0" smtClean="0"/>
              <a:t>Dan is er nog additioneel het aspect van registratie. Ondanks dat de rechter heeft verboden aan de stad Amsterdam om een registratie te voeren, gaan zij hiertegen in beroep en gaan zij ermee door.  De gevolgen van het registreren zijn enorm. Je zult geen huis meer krijgen toegewezen en of je huis worden uitgezet ( bij de vondst van condooms en een klacht van de buren). e bent zo ontzettend kwetsbaar omdat de gevolgen ook zijn dat je geen </a:t>
            </a:r>
            <a:r>
              <a:rPr lang="nl-NL" dirty="0" err="1" smtClean="0"/>
              <a:t>hyptoheek</a:t>
            </a:r>
            <a:r>
              <a:rPr lang="nl-NL" dirty="0" smtClean="0"/>
              <a:t> krijgt, geen bankrekening af kunt sluiten, en noem maar op. Ook horen wij verhalen van torenhoge aanslagen, boetes tot een bezoek van de kinderbescherming aan toe. </a:t>
            </a:r>
          </a:p>
          <a:p>
            <a:endParaRPr lang="nl-NL" dirty="0" smtClean="0"/>
          </a:p>
          <a:p>
            <a:r>
              <a:rPr lang="nl-NL" dirty="0" smtClean="0"/>
              <a:t>De </a:t>
            </a:r>
            <a:r>
              <a:rPr lang="nl-NL" dirty="0" err="1" smtClean="0"/>
              <a:t>opting</a:t>
            </a:r>
            <a:r>
              <a:rPr lang="nl-NL" dirty="0" smtClean="0"/>
              <a:t> –in wilde ik even laten voor wat het is maar </a:t>
            </a:r>
            <a:r>
              <a:rPr lang="nl-NL" dirty="0" err="1" smtClean="0"/>
              <a:t>oof</a:t>
            </a:r>
            <a:r>
              <a:rPr lang="nl-NL" dirty="0" smtClean="0"/>
              <a:t> fiscaal zijn er veel idiote regels  voor SW waar journalisten en kappers geen last van hebben die wel zelfstandig kunnen werken.</a:t>
            </a:r>
            <a:endParaRPr lang="nl-NL" dirty="0"/>
          </a:p>
        </p:txBody>
      </p:sp>
      <p:sp>
        <p:nvSpPr>
          <p:cNvPr id="4" name="Tijdelijke aanduiding voor dianummer 3"/>
          <p:cNvSpPr>
            <a:spLocks noGrp="1"/>
          </p:cNvSpPr>
          <p:nvPr>
            <p:ph type="sldNum" sz="quarter" idx="10"/>
          </p:nvPr>
        </p:nvSpPr>
        <p:spPr/>
        <p:txBody>
          <a:bodyPr/>
          <a:lstStyle/>
          <a:p>
            <a:fld id="{B2C485A1-3F02-4CCC-9EE3-85267054E89F}" type="slidenum">
              <a:rPr lang="nl-NL" smtClean="0"/>
              <a:t>25</a:t>
            </a:fld>
            <a:endParaRPr lang="nl-NL"/>
          </a:p>
        </p:txBody>
      </p:sp>
    </p:spTree>
    <p:extLst>
      <p:ext uri="{BB962C8B-B14F-4D97-AF65-F5344CB8AC3E}">
        <p14:creationId xmlns:p14="http://schemas.microsoft.com/office/powerpoint/2010/main" val="40712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30300"/>
            <a:ext cx="5486400" cy="3086100"/>
          </a:xfrm>
        </p:spPr>
      </p:sp>
      <p:sp>
        <p:nvSpPr>
          <p:cNvPr id="3" name="Tijdelijke aanduiding voor notities 2"/>
          <p:cNvSpPr>
            <a:spLocks noGrp="1"/>
          </p:cNvSpPr>
          <p:nvPr>
            <p:ph type="body" idx="1"/>
          </p:nvPr>
        </p:nvSpPr>
        <p:spPr/>
        <p:txBody>
          <a:bodyPr/>
          <a:lstStyle/>
          <a:p>
            <a:endParaRPr lang="nl-NL" dirty="0"/>
          </a:p>
          <a:p>
            <a:r>
              <a:rPr lang="nl-NL" dirty="0" smtClean="0"/>
              <a:t>Maar, sommige kiezen voor een illegale vorm van werken als gevolg van het stigma. </a:t>
            </a:r>
          </a:p>
          <a:p>
            <a:endParaRPr lang="nl-NL" dirty="0"/>
          </a:p>
          <a:p>
            <a:r>
              <a:rPr lang="nl-NL" dirty="0" smtClean="0"/>
              <a:t>Dan kom je immers niet op het lijstje. En hopelijk wordt je dan niet ontslagen, mag je in je huis blijven wonen, komt de kinderbescherming niet langs…..</a:t>
            </a:r>
          </a:p>
          <a:p>
            <a:endParaRPr lang="nl-NL" dirty="0"/>
          </a:p>
          <a:p>
            <a:r>
              <a:rPr lang="nl-NL" dirty="0" smtClean="0"/>
              <a:t>Dan , wanneer je geweld ervaart van een klant is de drempel om aangifte te doen heel hoog. </a:t>
            </a:r>
          </a:p>
          <a:p>
            <a:endParaRPr lang="nl-NL" dirty="0"/>
          </a:p>
          <a:p>
            <a:r>
              <a:rPr lang="nl-NL" dirty="0" smtClean="0"/>
              <a:t>Klanten weten dit en maken hier misbruik van. </a:t>
            </a:r>
          </a:p>
          <a:p>
            <a:endParaRPr lang="nl-NL" dirty="0" smtClean="0"/>
          </a:p>
          <a:p>
            <a:r>
              <a:rPr lang="nl-NL" dirty="0" smtClean="0"/>
              <a:t>De aangiftebereidheid is dus laag.</a:t>
            </a:r>
          </a:p>
          <a:p>
            <a:endParaRPr lang="nl-NL" dirty="0"/>
          </a:p>
          <a:p>
            <a:r>
              <a:rPr lang="nl-NL" dirty="0" smtClean="0"/>
              <a:t>En dit geldt niet alleen voor SW. Ook voor clubs  etc. Als zij zien dat een dame is </a:t>
            </a:r>
            <a:r>
              <a:rPr lang="nl-NL" dirty="0" err="1" smtClean="0"/>
              <a:t>mischandeld</a:t>
            </a:r>
            <a:r>
              <a:rPr lang="nl-NL" dirty="0" smtClean="0"/>
              <a:t> of mogelijk wordt uitgebuit, zodra zij een melding maken raken zij een vergunning kwijt. </a:t>
            </a:r>
          </a:p>
          <a:p>
            <a:endParaRPr lang="nl-NL" dirty="0"/>
          </a:p>
          <a:p>
            <a:r>
              <a:rPr lang="nl-NL" dirty="0" smtClean="0"/>
              <a:t>De  gevolgen van legalisatie zijn er voor </a:t>
            </a:r>
            <a:r>
              <a:rPr lang="nl-NL" dirty="0" err="1" smtClean="0"/>
              <a:t>iederen</a:t>
            </a:r>
            <a:r>
              <a:rPr lang="nl-NL" dirty="0" smtClean="0"/>
              <a:t>. </a:t>
            </a:r>
          </a:p>
          <a:p>
            <a:endParaRPr lang="nl-NL" dirty="0"/>
          </a:p>
          <a:p>
            <a:r>
              <a:rPr lang="nl-NL" dirty="0" smtClean="0"/>
              <a:t>Voor de Sekswerkers, de bordeelhouders, en ongetwijfeld ook voor de health professionals  die ze moeten helpen. </a:t>
            </a:r>
          </a:p>
        </p:txBody>
      </p:sp>
      <p:sp>
        <p:nvSpPr>
          <p:cNvPr id="4" name="Tijdelijke aanduiding voor dianummer 3"/>
          <p:cNvSpPr>
            <a:spLocks noGrp="1"/>
          </p:cNvSpPr>
          <p:nvPr>
            <p:ph type="sldNum" sz="quarter" idx="10"/>
          </p:nvPr>
        </p:nvSpPr>
        <p:spPr/>
        <p:txBody>
          <a:bodyPr/>
          <a:lstStyle/>
          <a:p>
            <a:fld id="{B2C485A1-3F02-4CCC-9EE3-85267054E89F}" type="slidenum">
              <a:rPr lang="nl-NL" smtClean="0"/>
              <a:t>26</a:t>
            </a:fld>
            <a:endParaRPr lang="nl-NL"/>
          </a:p>
        </p:txBody>
      </p:sp>
    </p:spTree>
    <p:extLst>
      <p:ext uri="{BB962C8B-B14F-4D97-AF65-F5344CB8AC3E}">
        <p14:creationId xmlns:p14="http://schemas.microsoft.com/office/powerpoint/2010/main" val="135284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5013" y="1025525"/>
            <a:ext cx="5484812" cy="3084513"/>
          </a:xfrm>
        </p:spPr>
      </p:sp>
      <p:sp>
        <p:nvSpPr>
          <p:cNvPr id="3" name="Tijdelijke aanduiding voor notities 2"/>
          <p:cNvSpPr>
            <a:spLocks noGrp="1"/>
          </p:cNvSpPr>
          <p:nvPr>
            <p:ph type="body" idx="1"/>
          </p:nvPr>
        </p:nvSpPr>
        <p:spPr/>
        <p:txBody>
          <a:bodyPr/>
          <a:lstStyle/>
          <a:p>
            <a:endParaRPr lang="nl-NL" dirty="0"/>
          </a:p>
          <a:p>
            <a:r>
              <a:rPr lang="nl-NL" dirty="0" smtClean="0"/>
              <a:t>Dus,  ………misschien </a:t>
            </a:r>
            <a:r>
              <a:rPr lang="nl-NL" dirty="0"/>
              <a:t>is het wel zo dat we helaas moeten concluderen dat de Nederlandse Overheid de grootste veroorzaker is van </a:t>
            </a:r>
            <a:r>
              <a:rPr lang="nl-NL" dirty="0" smtClean="0"/>
              <a:t>geweld of het geweld faciliteert. </a:t>
            </a:r>
          </a:p>
          <a:p>
            <a:endParaRPr lang="nl-NL" dirty="0"/>
          </a:p>
          <a:p>
            <a:r>
              <a:rPr lang="nl-NL" dirty="0" smtClean="0"/>
              <a:t>Wetgeving </a:t>
            </a:r>
            <a:r>
              <a:rPr lang="nl-NL" dirty="0"/>
              <a:t>is mooi, maar werkt in de praktijk totaal niet. </a:t>
            </a:r>
            <a:r>
              <a:rPr lang="nl-NL" dirty="0" smtClean="0"/>
              <a:t> Het beschermt de SW NIET. </a:t>
            </a:r>
          </a:p>
          <a:p>
            <a:endParaRPr lang="nl-NL" dirty="0"/>
          </a:p>
          <a:p>
            <a:r>
              <a:rPr lang="nl-NL" dirty="0" smtClean="0"/>
              <a:t>De </a:t>
            </a:r>
            <a:r>
              <a:rPr lang="nl-NL" dirty="0"/>
              <a:t>SW wordt niet als normaal beroep </a:t>
            </a:r>
            <a:r>
              <a:rPr lang="nl-NL" dirty="0" err="1"/>
              <a:t>geaccepteert</a:t>
            </a:r>
            <a:r>
              <a:rPr lang="nl-NL" dirty="0"/>
              <a:t> maar anders behandeld door allerlei regeltjes, </a:t>
            </a:r>
          </a:p>
          <a:p>
            <a:endParaRPr lang="nl-NL" dirty="0"/>
          </a:p>
          <a:p>
            <a:r>
              <a:rPr lang="nl-NL" dirty="0" smtClean="0"/>
              <a:t>Je </a:t>
            </a:r>
            <a:r>
              <a:rPr lang="nl-NL" dirty="0"/>
              <a:t>wordt daardoor als SW niet empowered en de </a:t>
            </a:r>
            <a:r>
              <a:rPr lang="nl-NL" dirty="0" err="1"/>
              <a:t>illegalitiet</a:t>
            </a:r>
            <a:r>
              <a:rPr lang="nl-NL" dirty="0"/>
              <a:t> ingeduwd</a:t>
            </a:r>
            <a:r>
              <a:rPr lang="nl-NL" dirty="0" smtClean="0"/>
              <a:t>. En we zien dat de geweldscijfer hoog zijn. </a:t>
            </a:r>
          </a:p>
          <a:p>
            <a:endParaRPr lang="nl-NL" dirty="0" smtClean="0"/>
          </a:p>
          <a:p>
            <a:endParaRPr lang="nl-NL" dirty="0"/>
          </a:p>
          <a:p>
            <a:r>
              <a:rPr lang="nl-NL" dirty="0" smtClean="0"/>
              <a:t>Als legalisatie niet werkt, en wij zien dat in landen waar er sprake is van </a:t>
            </a:r>
            <a:r>
              <a:rPr lang="nl-NL" dirty="0" err="1" smtClean="0"/>
              <a:t>criminalisatie</a:t>
            </a:r>
            <a:r>
              <a:rPr lang="nl-NL" dirty="0" smtClean="0"/>
              <a:t> het geweld ook hoog is, wat zou dan wel werken? </a:t>
            </a:r>
            <a:endParaRPr lang="nl-NL" dirty="0"/>
          </a:p>
          <a:p>
            <a:endParaRPr lang="nl-NL" dirty="0" smtClean="0"/>
          </a:p>
          <a:p>
            <a:r>
              <a:rPr lang="nl-NL" dirty="0" smtClean="0"/>
              <a:t>Ik denk dat dit een mooi stapje is naar PROUD: naar waar de Nederlandse SW belangenorganisatie voor staat. </a:t>
            </a:r>
          </a:p>
          <a:p>
            <a:endParaRPr lang="nl-NL" dirty="0"/>
          </a:p>
          <a:p>
            <a:r>
              <a:rPr lang="nl-NL" dirty="0" smtClean="0"/>
              <a:t>Dinah, is dat </a:t>
            </a:r>
            <a:r>
              <a:rPr lang="nl-NL" dirty="0" err="1" smtClean="0"/>
              <a:t>decriminaliatie</a:t>
            </a:r>
            <a:r>
              <a:rPr lang="nl-NL" dirty="0" smtClean="0"/>
              <a:t>?</a:t>
            </a:r>
          </a:p>
          <a:p>
            <a:endParaRPr lang="nl-NL" dirty="0"/>
          </a:p>
          <a:p>
            <a:r>
              <a:rPr lang="nl-NL" dirty="0" smtClean="0"/>
              <a:t>Evt. : </a:t>
            </a:r>
            <a:endParaRPr lang="nl-NL" dirty="0"/>
          </a:p>
          <a:p>
            <a:r>
              <a:rPr lang="nl-NL" dirty="0"/>
              <a:t>(Helaas zien wij met het nieuwe prostitutiebeleid in het regeer akkoord dat de regelgeving er niet beter op wordt, dat het een anti-mensenhandel beleid wordt, wat als strafbaar is volgens de Nederlandse wet. En deze nieuwe wetgeving zal niets doen tegen de bescherming van sekswerkers. Het vreemde is dat het feit dat illegale prostitutie aan het toenemen is wordt gebruikt als argument voor dit beleid) </a:t>
            </a:r>
          </a:p>
          <a:p>
            <a:endParaRPr lang="nl-NL" dirty="0" smtClean="0"/>
          </a:p>
        </p:txBody>
      </p:sp>
      <p:sp>
        <p:nvSpPr>
          <p:cNvPr id="4" name="Tijdelijke aanduiding voor dianummer 3"/>
          <p:cNvSpPr>
            <a:spLocks noGrp="1"/>
          </p:cNvSpPr>
          <p:nvPr>
            <p:ph type="sldNum" sz="quarter" idx="10"/>
          </p:nvPr>
        </p:nvSpPr>
        <p:spPr/>
        <p:txBody>
          <a:bodyPr/>
          <a:lstStyle/>
          <a:p>
            <a:fld id="{B2C485A1-3F02-4CCC-9EE3-85267054E89F}" type="slidenum">
              <a:rPr lang="nl-NL" smtClean="0"/>
              <a:t>27</a:t>
            </a:fld>
            <a:endParaRPr lang="nl-NL"/>
          </a:p>
        </p:txBody>
      </p:sp>
    </p:spTree>
    <p:extLst>
      <p:ext uri="{BB962C8B-B14F-4D97-AF65-F5344CB8AC3E}">
        <p14:creationId xmlns:p14="http://schemas.microsoft.com/office/powerpoint/2010/main" val="1352843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40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grote teks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4" name="Date Placeholder 3"/>
          <p:cNvSpPr>
            <a:spLocks noGrp="1"/>
          </p:cNvSpPr>
          <p:nvPr>
            <p:ph type="dt" sz="half" idx="10"/>
          </p:nvPr>
        </p:nvSpPr>
        <p:spPr/>
        <p:txBody>
          <a:bodyPr/>
          <a:lstStyle/>
          <a:p>
            <a:fld id="{118CBC7F-AADB-47A1-AC1E-CEE647BC4EB4}"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
        <p:nvSpPr>
          <p:cNvPr id="8" name="Tijdelijke aanduiding voor tekst 7"/>
          <p:cNvSpPr>
            <a:spLocks noGrp="1"/>
          </p:cNvSpPr>
          <p:nvPr>
            <p:ph type="body" sz="quarter" idx="13"/>
          </p:nvPr>
        </p:nvSpPr>
        <p:spPr>
          <a:xfrm>
            <a:off x="628650" y="1458506"/>
            <a:ext cx="7886700" cy="3173819"/>
          </a:xfrm>
        </p:spPr>
        <p:txBody>
          <a:bodyPr>
            <a:normAutofit/>
          </a:bodyPr>
          <a:lstStyle>
            <a:lvl1pPr>
              <a:defRPr sz="2400"/>
            </a:lvl1pPr>
            <a:lvl2pPr>
              <a:defRPr sz="2400"/>
            </a:lvl2pPr>
            <a:lvl3pPr>
              <a:defRPr sz="2400"/>
            </a:lvl3pPr>
            <a:lvl4pPr>
              <a:defRPr sz="2400"/>
            </a:lvl4pPr>
            <a:lvl5pPr>
              <a:defRPr sz="2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9421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grote tekst 2">
    <p:bg>
      <p:bgPr>
        <a:solidFill>
          <a:srgbClr val="C3EE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4" name="Date Placeholder 3"/>
          <p:cNvSpPr>
            <a:spLocks noGrp="1"/>
          </p:cNvSpPr>
          <p:nvPr>
            <p:ph type="dt" sz="half" idx="10"/>
          </p:nvPr>
        </p:nvSpPr>
        <p:spPr/>
        <p:txBody>
          <a:bodyPr/>
          <a:lstStyle/>
          <a:p>
            <a:fld id="{862ACA25-310C-45FA-87DC-565BC0330F46}"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
        <p:nvSpPr>
          <p:cNvPr id="8" name="Tijdelijke aanduiding voor tekst 7"/>
          <p:cNvSpPr>
            <a:spLocks noGrp="1"/>
          </p:cNvSpPr>
          <p:nvPr>
            <p:ph type="body" sz="quarter" idx="13"/>
          </p:nvPr>
        </p:nvSpPr>
        <p:spPr>
          <a:xfrm>
            <a:off x="628650" y="1458506"/>
            <a:ext cx="7886700" cy="3173819"/>
          </a:xfrm>
        </p:spPr>
        <p:txBody>
          <a:bodyPr>
            <a:normAutofit/>
          </a:bodyPr>
          <a:lstStyle>
            <a:lvl1pPr>
              <a:defRPr sz="2400"/>
            </a:lvl1pPr>
            <a:lvl2pPr>
              <a:defRPr sz="2400"/>
            </a:lvl2pPr>
            <a:lvl3pPr>
              <a:defRPr sz="2400"/>
            </a:lvl3pPr>
            <a:lvl4pPr>
              <a:defRPr sz="2400"/>
            </a:lvl4pPr>
            <a:lvl5pPr>
              <a:defRPr sz="2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11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grote tekst 3">
    <p:bg>
      <p:bgPr>
        <a:solidFill>
          <a:srgbClr val="FFD0E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4" name="Date Placeholder 3"/>
          <p:cNvSpPr>
            <a:spLocks noGrp="1"/>
          </p:cNvSpPr>
          <p:nvPr>
            <p:ph type="dt" sz="half" idx="10"/>
          </p:nvPr>
        </p:nvSpPr>
        <p:spPr/>
        <p:txBody>
          <a:bodyPr/>
          <a:lstStyle/>
          <a:p>
            <a:fld id="{17163099-3B17-4411-81F4-E710501226A2}"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
        <p:nvSpPr>
          <p:cNvPr id="8" name="Tijdelijke aanduiding voor tekst 7"/>
          <p:cNvSpPr>
            <a:spLocks noGrp="1"/>
          </p:cNvSpPr>
          <p:nvPr>
            <p:ph type="body" sz="quarter" idx="13"/>
          </p:nvPr>
        </p:nvSpPr>
        <p:spPr>
          <a:xfrm>
            <a:off x="628650" y="1458506"/>
            <a:ext cx="7886700" cy="3173819"/>
          </a:xfrm>
        </p:spPr>
        <p:txBody>
          <a:bodyPr>
            <a:normAutofit/>
          </a:bodyPr>
          <a:lstStyle>
            <a:lvl1pPr>
              <a:defRPr sz="2400"/>
            </a:lvl1pPr>
            <a:lvl2pPr>
              <a:defRPr sz="2400"/>
            </a:lvl2pPr>
            <a:lvl3pPr>
              <a:defRPr sz="2400"/>
            </a:lvl3pPr>
            <a:lvl4pPr>
              <a:defRPr sz="2400"/>
            </a:lvl4pPr>
            <a:lvl5pPr>
              <a:defRPr sz="2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761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grote tekst 4">
    <p:bg>
      <p:bgPr>
        <a:solidFill>
          <a:srgbClr val="D3F0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4" name="Date Placeholder 3"/>
          <p:cNvSpPr>
            <a:spLocks noGrp="1"/>
          </p:cNvSpPr>
          <p:nvPr>
            <p:ph type="dt" sz="half" idx="10"/>
          </p:nvPr>
        </p:nvSpPr>
        <p:spPr/>
        <p:txBody>
          <a:bodyPr/>
          <a:lstStyle/>
          <a:p>
            <a:fld id="{7A44F4C0-9FD8-46F7-BECB-56CDE2719B31}"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
        <p:nvSpPr>
          <p:cNvPr id="8" name="Tijdelijke aanduiding voor tekst 7"/>
          <p:cNvSpPr>
            <a:spLocks noGrp="1"/>
          </p:cNvSpPr>
          <p:nvPr>
            <p:ph type="body" sz="quarter" idx="13"/>
          </p:nvPr>
        </p:nvSpPr>
        <p:spPr>
          <a:xfrm>
            <a:off x="628650" y="1458506"/>
            <a:ext cx="7886700" cy="3173819"/>
          </a:xfrm>
        </p:spPr>
        <p:txBody>
          <a:bodyPr>
            <a:normAutofit/>
          </a:bodyPr>
          <a:lstStyle>
            <a:lvl1pPr>
              <a:defRPr sz="2400"/>
            </a:lvl1pPr>
            <a:lvl2pPr>
              <a:defRPr sz="2400"/>
            </a:lvl2pPr>
            <a:lvl3pPr>
              <a:defRPr sz="2400"/>
            </a:lvl3pPr>
            <a:lvl4pPr>
              <a:defRPr sz="2400"/>
            </a:lvl4pPr>
            <a:lvl5pPr>
              <a:defRPr sz="2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6418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grote tekst 5">
    <p:bg>
      <p:bgPr>
        <a:solidFill>
          <a:srgbClr val="FFEE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4" name="Date Placeholder 3"/>
          <p:cNvSpPr>
            <a:spLocks noGrp="1"/>
          </p:cNvSpPr>
          <p:nvPr>
            <p:ph type="dt" sz="half" idx="10"/>
          </p:nvPr>
        </p:nvSpPr>
        <p:spPr/>
        <p:txBody>
          <a:bodyPr/>
          <a:lstStyle/>
          <a:p>
            <a:fld id="{9D1C91BF-7BAE-4AF1-8E81-F1527D1FE4E1}"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
        <p:nvSpPr>
          <p:cNvPr id="8" name="Tijdelijke aanduiding voor tekst 7"/>
          <p:cNvSpPr>
            <a:spLocks noGrp="1"/>
          </p:cNvSpPr>
          <p:nvPr>
            <p:ph type="body" sz="quarter" idx="13"/>
          </p:nvPr>
        </p:nvSpPr>
        <p:spPr>
          <a:xfrm>
            <a:off x="628650" y="1458506"/>
            <a:ext cx="7886700" cy="3173819"/>
          </a:xfrm>
        </p:spPr>
        <p:txBody>
          <a:bodyPr>
            <a:normAutofit/>
          </a:bodyPr>
          <a:lstStyle>
            <a:lvl1pPr>
              <a:defRPr sz="2400"/>
            </a:lvl1pPr>
            <a:lvl2pPr>
              <a:defRPr sz="2400"/>
            </a:lvl2pPr>
            <a:lvl3pPr>
              <a:defRPr sz="2400"/>
            </a:lvl3pPr>
            <a:lvl4pPr>
              <a:defRPr sz="2400"/>
            </a:lvl4pPr>
            <a:lvl5pPr>
              <a:defRPr sz="2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52707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Hoofdstukinde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855" y="970107"/>
            <a:ext cx="7528175" cy="1637068"/>
          </a:xfrm>
        </p:spPr>
        <p:txBody>
          <a:bodyPr anchor="ctr" anchorCtr="0">
            <a:normAutofit/>
          </a:bodyPr>
          <a:lstStyle>
            <a:lvl1pPr>
              <a:defRPr sz="5400">
                <a:solidFill>
                  <a:schemeClr val="accent1"/>
                </a:solidFill>
              </a:defRPr>
            </a:lvl1pPr>
          </a:lstStyle>
          <a:p>
            <a:r>
              <a:rPr lang="nl-NL"/>
              <a:t>Klik om de stijl te bewerken</a:t>
            </a:r>
            <a:endParaRPr lang="en-US" dirty="0"/>
          </a:p>
        </p:txBody>
      </p:sp>
      <p:sp>
        <p:nvSpPr>
          <p:cNvPr id="3" name="Text Placeholder 2"/>
          <p:cNvSpPr>
            <a:spLocks noGrp="1"/>
          </p:cNvSpPr>
          <p:nvPr>
            <p:ph type="body" idx="1" hasCustomPrompt="1"/>
          </p:nvPr>
        </p:nvSpPr>
        <p:spPr>
          <a:xfrm>
            <a:off x="974855" y="528992"/>
            <a:ext cx="7528175" cy="426000"/>
          </a:xfrm>
        </p:spPr>
        <p:txBody>
          <a:bodyPr anchor="ctr" anchorCtr="0">
            <a:normAutofit/>
          </a:bodyPr>
          <a:lstStyle>
            <a:lvl1pPr marL="0" indent="0">
              <a:buNone/>
              <a:defRPr sz="26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Hoofdstuk 00</a:t>
            </a:r>
          </a:p>
        </p:txBody>
      </p:sp>
      <p:sp>
        <p:nvSpPr>
          <p:cNvPr id="4" name="Date Placeholder 3"/>
          <p:cNvSpPr>
            <a:spLocks noGrp="1"/>
          </p:cNvSpPr>
          <p:nvPr>
            <p:ph type="dt" sz="half" idx="10"/>
          </p:nvPr>
        </p:nvSpPr>
        <p:spPr/>
        <p:txBody>
          <a:bodyPr/>
          <a:lstStyle/>
          <a:p>
            <a:fld id="{A3F74483-C24C-4BD7-862D-8077C31B2928}"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Tree>
    <p:extLst>
      <p:ext uri="{BB962C8B-B14F-4D97-AF65-F5344CB8AC3E}">
        <p14:creationId xmlns:p14="http://schemas.microsoft.com/office/powerpoint/2010/main" val="401597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Hoofdstukinde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855" y="970107"/>
            <a:ext cx="7528175" cy="1637068"/>
          </a:xfrm>
        </p:spPr>
        <p:txBody>
          <a:bodyPr anchor="ctr" anchorCtr="0">
            <a:normAutofit/>
          </a:bodyPr>
          <a:lstStyle>
            <a:lvl1pPr>
              <a:defRPr sz="5400">
                <a:solidFill>
                  <a:schemeClr val="accent1"/>
                </a:solidFill>
              </a:defRPr>
            </a:lvl1pPr>
          </a:lstStyle>
          <a:p>
            <a:r>
              <a:rPr lang="nl-NL"/>
              <a:t>Klik om de stijl te bewerken</a:t>
            </a:r>
            <a:endParaRPr lang="en-US" dirty="0"/>
          </a:p>
        </p:txBody>
      </p:sp>
      <p:sp>
        <p:nvSpPr>
          <p:cNvPr id="3" name="Text Placeholder 2"/>
          <p:cNvSpPr>
            <a:spLocks noGrp="1"/>
          </p:cNvSpPr>
          <p:nvPr>
            <p:ph type="body" idx="1" hasCustomPrompt="1"/>
          </p:nvPr>
        </p:nvSpPr>
        <p:spPr>
          <a:xfrm>
            <a:off x="974855" y="528992"/>
            <a:ext cx="7528175" cy="426000"/>
          </a:xfrm>
        </p:spPr>
        <p:txBody>
          <a:bodyPr anchor="ctr" anchorCtr="0">
            <a:normAutofit/>
          </a:bodyPr>
          <a:lstStyle>
            <a:lvl1pPr marL="0" indent="0">
              <a:buNone/>
              <a:defRPr sz="26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Hoofdstuk 00</a:t>
            </a:r>
          </a:p>
        </p:txBody>
      </p:sp>
      <p:sp>
        <p:nvSpPr>
          <p:cNvPr id="4" name="Date Placeholder 3"/>
          <p:cNvSpPr>
            <a:spLocks noGrp="1"/>
          </p:cNvSpPr>
          <p:nvPr>
            <p:ph type="dt" sz="half" idx="10"/>
          </p:nvPr>
        </p:nvSpPr>
        <p:spPr/>
        <p:txBody>
          <a:bodyPr/>
          <a:lstStyle/>
          <a:p>
            <a:fld id="{1EF1B815-FDF4-4011-8BC3-11D43689C0C3}"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Tree>
    <p:extLst>
      <p:ext uri="{BB962C8B-B14F-4D97-AF65-F5344CB8AC3E}">
        <p14:creationId xmlns:p14="http://schemas.microsoft.com/office/powerpoint/2010/main" val="38367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amp;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1D670C6-AF81-4059-96B6-F25F4D0CC9EC}" type="datetime4">
              <a:rPr lang="nl-NL" smtClean="0"/>
              <a:t>17 april 2018</a:t>
            </a:fld>
            <a:endParaRPr lang="nl-NL" dirty="0"/>
          </a:p>
        </p:txBody>
      </p:sp>
      <p:sp>
        <p:nvSpPr>
          <p:cNvPr id="4" name="Tijdelijke aanduiding voor voettekst 3"/>
          <p:cNvSpPr>
            <a:spLocks noGrp="1"/>
          </p:cNvSpPr>
          <p:nvPr>
            <p:ph type="ftr" sz="quarter" idx="11"/>
          </p:nvPr>
        </p:nvSpPr>
        <p:spPr/>
        <p:txBody>
          <a:bodyPr/>
          <a:lstStyle/>
          <a:p>
            <a:r>
              <a:rPr lang="nl-NL"/>
              <a:t>Amsterdam | 00 maand 0000</a:t>
            </a:r>
          </a:p>
        </p:txBody>
      </p:sp>
      <p:sp>
        <p:nvSpPr>
          <p:cNvPr id="5" name="Tijdelijke aanduiding voor dianummer 4"/>
          <p:cNvSpPr>
            <a:spLocks noGrp="1"/>
          </p:cNvSpPr>
          <p:nvPr>
            <p:ph type="sldNum" sz="quarter" idx="12"/>
          </p:nvPr>
        </p:nvSpPr>
        <p:spPr/>
        <p:txBody>
          <a:bodyPr/>
          <a:lstStyle/>
          <a:p>
            <a:fld id="{5EB04148-B7C7-49C5-9879-96022DEB3DC9}" type="slidenum">
              <a:rPr lang="nl-NL" smtClean="0"/>
              <a:pPr/>
              <a:t>‹nr.›</a:t>
            </a:fld>
            <a:endParaRPr lang="nl-NL"/>
          </a:p>
        </p:txBody>
      </p:sp>
      <p:sp>
        <p:nvSpPr>
          <p:cNvPr id="7" name="Tijdelijke aanduiding voor grafiek 6"/>
          <p:cNvSpPr>
            <a:spLocks noGrp="1"/>
          </p:cNvSpPr>
          <p:nvPr>
            <p:ph type="chart" sz="quarter" idx="13"/>
          </p:nvPr>
        </p:nvSpPr>
        <p:spPr>
          <a:xfrm>
            <a:off x="628651" y="1321200"/>
            <a:ext cx="5486399" cy="3312000"/>
          </a:xfrm>
        </p:spPr>
        <p:txBody>
          <a:bodyPr/>
          <a:lstStyle/>
          <a:p>
            <a:r>
              <a:rPr lang="nl-NL"/>
              <a:t>Klik op het pictogram als u een grafiek wilt toevoegen</a:t>
            </a:r>
          </a:p>
        </p:txBody>
      </p:sp>
    </p:spTree>
    <p:extLst>
      <p:ext uri="{BB962C8B-B14F-4D97-AF65-F5344CB8AC3E}">
        <p14:creationId xmlns:p14="http://schemas.microsoft.com/office/powerpoint/2010/main" val="183938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amp; ta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87A760B-52D4-474D-9042-17AC16AC516B}" type="datetime4">
              <a:rPr lang="nl-NL" smtClean="0"/>
              <a:t>17 april 2018</a:t>
            </a:fld>
            <a:endParaRPr lang="nl-NL" dirty="0"/>
          </a:p>
        </p:txBody>
      </p:sp>
      <p:sp>
        <p:nvSpPr>
          <p:cNvPr id="4" name="Tijdelijke aanduiding voor voettekst 3"/>
          <p:cNvSpPr>
            <a:spLocks noGrp="1"/>
          </p:cNvSpPr>
          <p:nvPr>
            <p:ph type="ftr" sz="quarter" idx="11"/>
          </p:nvPr>
        </p:nvSpPr>
        <p:spPr/>
        <p:txBody>
          <a:bodyPr/>
          <a:lstStyle/>
          <a:p>
            <a:r>
              <a:rPr lang="nl-NL"/>
              <a:t>Amsterdam | 00 maand 0000</a:t>
            </a:r>
          </a:p>
        </p:txBody>
      </p:sp>
      <p:sp>
        <p:nvSpPr>
          <p:cNvPr id="5" name="Tijdelijke aanduiding voor dianummer 4"/>
          <p:cNvSpPr>
            <a:spLocks noGrp="1"/>
          </p:cNvSpPr>
          <p:nvPr>
            <p:ph type="sldNum" sz="quarter" idx="12"/>
          </p:nvPr>
        </p:nvSpPr>
        <p:spPr/>
        <p:txBody>
          <a:bodyPr/>
          <a:lstStyle/>
          <a:p>
            <a:fld id="{5EB04148-B7C7-49C5-9879-96022DEB3DC9}" type="slidenum">
              <a:rPr lang="nl-NL" smtClean="0"/>
              <a:pPr/>
              <a:t>‹nr.›</a:t>
            </a:fld>
            <a:endParaRPr lang="nl-NL"/>
          </a:p>
        </p:txBody>
      </p:sp>
      <p:sp>
        <p:nvSpPr>
          <p:cNvPr id="8" name="Tijdelijke aanduiding voor tabel 7"/>
          <p:cNvSpPr>
            <a:spLocks noGrp="1"/>
          </p:cNvSpPr>
          <p:nvPr>
            <p:ph type="tbl" sz="quarter" idx="14"/>
          </p:nvPr>
        </p:nvSpPr>
        <p:spPr>
          <a:xfrm>
            <a:off x="628650" y="1321200"/>
            <a:ext cx="7886700" cy="3312000"/>
          </a:xfrm>
        </p:spPr>
        <p:txBody>
          <a:bodyPr/>
          <a:lstStyle/>
          <a:p>
            <a:r>
              <a:rPr lang="nl-NL"/>
              <a:t>Klik op het pictogram als u een tabel wilt toevoegen</a:t>
            </a:r>
          </a:p>
        </p:txBody>
      </p:sp>
    </p:spTree>
    <p:extLst>
      <p:ext uri="{BB962C8B-B14F-4D97-AF65-F5344CB8AC3E}">
        <p14:creationId xmlns:p14="http://schemas.microsoft.com/office/powerpoint/2010/main" val="230567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874A6C2-19BA-46DE-92B3-75ABE19FF7F5}" type="datetime4">
              <a:rPr lang="nl-NL" smtClean="0"/>
              <a:t>17 april 2018</a:t>
            </a:fld>
            <a:endParaRPr lang="nl-NL"/>
          </a:p>
        </p:txBody>
      </p:sp>
      <p:sp>
        <p:nvSpPr>
          <p:cNvPr id="6" name="Footer Placeholder 5"/>
          <p:cNvSpPr>
            <a:spLocks noGrp="1"/>
          </p:cNvSpPr>
          <p:nvPr>
            <p:ph type="ftr" sz="quarter" idx="11"/>
          </p:nvPr>
        </p:nvSpPr>
        <p:spPr/>
        <p:txBody>
          <a:bodyPr/>
          <a:lstStyle/>
          <a:p>
            <a:r>
              <a:rPr lang="nl-NL"/>
              <a:t>Amsterdam | 00 maand 0000</a:t>
            </a:r>
          </a:p>
        </p:txBody>
      </p:sp>
      <p:sp>
        <p:nvSpPr>
          <p:cNvPr id="7" name="Slide Number Placeholder 6"/>
          <p:cNvSpPr>
            <a:spLocks noGrp="1"/>
          </p:cNvSpPr>
          <p:nvPr>
            <p:ph type="sldNum" sz="quarter" idx="12"/>
          </p:nvPr>
        </p:nvSpPr>
        <p:spPr/>
        <p:txBody>
          <a:bodyPr/>
          <a:lstStyle/>
          <a:p>
            <a:fld id="{5EB04148-B7C7-49C5-9879-96022DEB3DC9}" type="slidenum">
              <a:rPr lang="nl-NL" smtClean="0"/>
              <a:t>‹nr.›</a:t>
            </a:fld>
            <a:endParaRPr lang="nl-NL"/>
          </a:p>
        </p:txBody>
      </p:sp>
    </p:spTree>
    <p:extLst>
      <p:ext uri="{BB962C8B-B14F-4D97-AF65-F5344CB8AC3E}">
        <p14:creationId xmlns:p14="http://schemas.microsoft.com/office/powerpoint/2010/main" val="389734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742" y="627233"/>
            <a:ext cx="7041258" cy="2478703"/>
          </a:xfrm>
        </p:spPr>
        <p:txBody>
          <a:bodyPr anchor="ctr" anchorCtr="0">
            <a:normAutofit/>
          </a:bodyPr>
          <a:lstStyle>
            <a:lvl1pPr algn="l">
              <a:lnSpc>
                <a:spcPct val="90000"/>
              </a:lnSpc>
              <a:defRPr sz="5400"/>
            </a:lvl1pPr>
          </a:lstStyle>
          <a:p>
            <a:r>
              <a:rPr lang="nl-NL"/>
              <a:t>Klik om de stijl te bewerken</a:t>
            </a:r>
            <a:endParaRPr lang="en-US" dirty="0"/>
          </a:p>
        </p:txBody>
      </p:sp>
      <p:sp>
        <p:nvSpPr>
          <p:cNvPr id="3" name="Subtitle 2"/>
          <p:cNvSpPr>
            <a:spLocks noGrp="1"/>
          </p:cNvSpPr>
          <p:nvPr>
            <p:ph type="subTitle" idx="1" hasCustomPrompt="1"/>
          </p:nvPr>
        </p:nvSpPr>
        <p:spPr>
          <a:xfrm>
            <a:off x="6015391" y="4390627"/>
            <a:ext cx="2295446" cy="687694"/>
          </a:xfrm>
        </p:spPr>
        <p:txBody>
          <a:bodyPr>
            <a:normAutofit/>
          </a:bodyPr>
          <a:lstStyle>
            <a:lvl1pPr marL="0" indent="0" algn="l">
              <a:lnSpc>
                <a:spcPct val="100000"/>
              </a:lnSpc>
              <a:spcBef>
                <a:spcPts val="0"/>
              </a:spcBef>
              <a:buNone/>
              <a:defRPr sz="1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Naam spreker</a:t>
            </a:r>
          </a:p>
          <a:p>
            <a:r>
              <a:rPr lang="nl-NL" dirty="0"/>
              <a:t>00 maand 0000</a:t>
            </a:r>
            <a:endParaRPr lang="en-US" dirty="0"/>
          </a:p>
        </p:txBody>
      </p:sp>
      <p:pic>
        <p:nvPicPr>
          <p:cNvPr id="9" name="Afbeelding 8"/>
          <p:cNvPicPr>
            <a:picLocks noChangeAspect="1"/>
          </p:cNvPicPr>
          <p:nvPr userDrawn="1"/>
        </p:nvPicPr>
        <p:blipFill rotWithShape="1">
          <a:blip r:embed="rId3"/>
          <a:srcRect b="33418"/>
          <a:stretch/>
        </p:blipFill>
        <p:spPr>
          <a:xfrm>
            <a:off x="890983" y="4281988"/>
            <a:ext cx="3204927" cy="796334"/>
          </a:xfrm>
          <a:prstGeom prst="rect">
            <a:avLst/>
          </a:prstGeom>
        </p:spPr>
      </p:pic>
    </p:spTree>
    <p:extLst>
      <p:ext uri="{BB962C8B-B14F-4D97-AF65-F5344CB8AC3E}">
        <p14:creationId xmlns:p14="http://schemas.microsoft.com/office/powerpoint/2010/main" val="251148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2C7ECDD2-CA30-4B20-BD5F-9FA606651882}" type="datetime4">
              <a:rPr lang="nl-NL" smtClean="0"/>
              <a:t>17 april 2018</a:t>
            </a:fld>
            <a:endParaRPr lang="nl-NL"/>
          </a:p>
        </p:txBody>
      </p:sp>
      <p:sp>
        <p:nvSpPr>
          <p:cNvPr id="4" name="Footer Placeholder 3"/>
          <p:cNvSpPr>
            <a:spLocks noGrp="1"/>
          </p:cNvSpPr>
          <p:nvPr>
            <p:ph type="ftr" sz="quarter" idx="11"/>
          </p:nvPr>
        </p:nvSpPr>
        <p:spPr/>
        <p:txBody>
          <a:bodyPr/>
          <a:lstStyle/>
          <a:p>
            <a:r>
              <a:rPr lang="nl-NL"/>
              <a:t>Amsterdam | 00 maand 0000</a:t>
            </a:r>
          </a:p>
        </p:txBody>
      </p:sp>
      <p:sp>
        <p:nvSpPr>
          <p:cNvPr id="5" name="Slide Number Placeholder 4"/>
          <p:cNvSpPr>
            <a:spLocks noGrp="1"/>
          </p:cNvSpPr>
          <p:nvPr>
            <p:ph type="sldNum" sz="quarter" idx="12"/>
          </p:nvPr>
        </p:nvSpPr>
        <p:spPr/>
        <p:txBody>
          <a:bodyPr/>
          <a:lstStyle/>
          <a:p>
            <a:fld id="{5EB04148-B7C7-49C5-9879-96022DEB3DC9}" type="slidenum">
              <a:rPr lang="nl-NL" smtClean="0"/>
              <a:t>‹nr.›</a:t>
            </a:fld>
            <a:endParaRPr lang="nl-NL"/>
          </a:p>
        </p:txBody>
      </p:sp>
    </p:spTree>
    <p:extLst>
      <p:ext uri="{BB962C8B-B14F-4D97-AF65-F5344CB8AC3E}">
        <p14:creationId xmlns:p14="http://schemas.microsoft.com/office/powerpoint/2010/main" val="274546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2E72A-1A29-4D88-A107-127FAC178943}" type="datetime4">
              <a:rPr lang="nl-NL" smtClean="0"/>
              <a:t>17 april 2018</a:t>
            </a:fld>
            <a:endParaRPr lang="nl-NL"/>
          </a:p>
        </p:txBody>
      </p:sp>
      <p:sp>
        <p:nvSpPr>
          <p:cNvPr id="3" name="Footer Placeholder 2"/>
          <p:cNvSpPr>
            <a:spLocks noGrp="1"/>
          </p:cNvSpPr>
          <p:nvPr>
            <p:ph type="ftr" sz="quarter" idx="11"/>
          </p:nvPr>
        </p:nvSpPr>
        <p:spPr/>
        <p:txBody>
          <a:bodyPr/>
          <a:lstStyle/>
          <a:p>
            <a:r>
              <a:rPr lang="nl-NL"/>
              <a:t>Amsterdam | 00 maand 0000</a:t>
            </a:r>
          </a:p>
        </p:txBody>
      </p:sp>
      <p:sp>
        <p:nvSpPr>
          <p:cNvPr id="4" name="Slide Number Placeholder 3"/>
          <p:cNvSpPr>
            <a:spLocks noGrp="1"/>
          </p:cNvSpPr>
          <p:nvPr>
            <p:ph type="sldNum" sz="quarter" idx="12"/>
          </p:nvPr>
        </p:nvSpPr>
        <p:spPr/>
        <p:txBody>
          <a:bodyPr/>
          <a:lstStyle/>
          <a:p>
            <a:fld id="{5EB04148-B7C7-49C5-9879-96022DEB3DC9}" type="slidenum">
              <a:rPr lang="nl-NL" smtClean="0"/>
              <a:t>‹nr.›</a:t>
            </a:fld>
            <a:endParaRPr lang="nl-NL"/>
          </a:p>
        </p:txBody>
      </p:sp>
    </p:spTree>
    <p:extLst>
      <p:ext uri="{BB962C8B-B14F-4D97-AF65-F5344CB8AC3E}">
        <p14:creationId xmlns:p14="http://schemas.microsoft.com/office/powerpoint/2010/main" val="27049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1031129"/>
            <a:ext cx="7886700" cy="1887166"/>
          </a:xfrm>
        </p:spPr>
        <p:txBody>
          <a:bodyPr anchor="b" anchorCtr="0">
            <a:normAutofit/>
          </a:bodyPr>
          <a:lstStyle>
            <a:lvl1pPr algn="ctr">
              <a:defRPr sz="5400">
                <a:solidFill>
                  <a:schemeClr val="bg1"/>
                </a:solidFill>
              </a:defRPr>
            </a:lvl1pPr>
          </a:lstStyle>
          <a:p>
            <a:r>
              <a:rPr lang="nl-NL" dirty="0"/>
              <a:t>Afsluiting</a:t>
            </a:r>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DA4BAF4C-1351-43FE-A1EE-1EE2D426B780}" type="datetime4">
              <a:rPr lang="nl-NL" smtClean="0"/>
              <a:t>17 april 2018</a:t>
            </a:fld>
            <a:endParaRPr lang="nl-NL"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a:t>Amsterdam | 00 maand 0000</a:t>
            </a:r>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5EB04148-B7C7-49C5-9879-96022DEB3DC9}" type="slidenum">
              <a:rPr lang="nl-NL" smtClean="0"/>
              <a:pPr/>
              <a:t>‹nr.›</a:t>
            </a:fld>
            <a:endParaRPr lang="nl-NL"/>
          </a:p>
        </p:txBody>
      </p:sp>
    </p:spTree>
    <p:extLst>
      <p:ext uri="{BB962C8B-B14F-4D97-AF65-F5344CB8AC3E}">
        <p14:creationId xmlns:p14="http://schemas.microsoft.com/office/powerpoint/2010/main" val="426912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1 met sub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742" y="627233"/>
            <a:ext cx="7041258" cy="1730559"/>
          </a:xfrm>
        </p:spPr>
        <p:txBody>
          <a:bodyPr anchor="ctr" anchorCtr="0">
            <a:normAutofit/>
          </a:bodyPr>
          <a:lstStyle>
            <a:lvl1pPr algn="l">
              <a:lnSpc>
                <a:spcPct val="90000"/>
              </a:lnSpc>
              <a:defRPr sz="5400"/>
            </a:lvl1pPr>
          </a:lstStyle>
          <a:p>
            <a:r>
              <a:rPr lang="nl-NL"/>
              <a:t>Klik om de stijl te bewerken</a:t>
            </a:r>
            <a:endParaRPr lang="en-US" dirty="0"/>
          </a:p>
        </p:txBody>
      </p:sp>
      <p:sp>
        <p:nvSpPr>
          <p:cNvPr id="3" name="Subtitle 2"/>
          <p:cNvSpPr>
            <a:spLocks noGrp="1"/>
          </p:cNvSpPr>
          <p:nvPr>
            <p:ph type="subTitle" idx="1" hasCustomPrompt="1"/>
          </p:nvPr>
        </p:nvSpPr>
        <p:spPr>
          <a:xfrm>
            <a:off x="6015391" y="4390627"/>
            <a:ext cx="2295446" cy="687694"/>
          </a:xfrm>
        </p:spPr>
        <p:txBody>
          <a:bodyPr>
            <a:normAutofit/>
          </a:bodyPr>
          <a:lstStyle>
            <a:lvl1pPr marL="0" indent="0" algn="l">
              <a:lnSpc>
                <a:spcPct val="100000"/>
              </a:lnSpc>
              <a:spcBef>
                <a:spcPts val="0"/>
              </a:spcBef>
              <a:buNone/>
              <a:defRPr sz="1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Naam spreker</a:t>
            </a:r>
          </a:p>
          <a:p>
            <a:r>
              <a:rPr lang="nl-NL" dirty="0"/>
              <a:t>00 maand 0000</a:t>
            </a:r>
            <a:endParaRPr lang="en-US" dirty="0"/>
          </a:p>
        </p:txBody>
      </p:sp>
      <p:pic>
        <p:nvPicPr>
          <p:cNvPr id="9" name="Afbeelding 8"/>
          <p:cNvPicPr>
            <a:picLocks noChangeAspect="1"/>
          </p:cNvPicPr>
          <p:nvPr userDrawn="1"/>
        </p:nvPicPr>
        <p:blipFill rotWithShape="1">
          <a:blip r:embed="rId3"/>
          <a:srcRect b="33418"/>
          <a:stretch/>
        </p:blipFill>
        <p:spPr>
          <a:xfrm>
            <a:off x="890983" y="4281988"/>
            <a:ext cx="3204927" cy="796334"/>
          </a:xfrm>
          <a:prstGeom prst="rect">
            <a:avLst/>
          </a:prstGeom>
        </p:spPr>
      </p:pic>
      <p:sp>
        <p:nvSpPr>
          <p:cNvPr id="6" name="Tijdelijke aanduiding voor tekst 5"/>
          <p:cNvSpPr>
            <a:spLocks noGrp="1"/>
          </p:cNvSpPr>
          <p:nvPr>
            <p:ph type="body" sz="quarter" idx="10" hasCustomPrompt="1"/>
          </p:nvPr>
        </p:nvSpPr>
        <p:spPr>
          <a:xfrm>
            <a:off x="959742" y="2357438"/>
            <a:ext cx="7040562" cy="1020762"/>
          </a:xfrm>
        </p:spPr>
        <p:txBody>
          <a:bodyPr>
            <a:normAutofit/>
          </a:bodyPr>
          <a:lstStyle>
            <a:lvl1pPr marL="0" indent="0">
              <a:buNone/>
              <a:defRPr sz="3200">
                <a:solidFill>
                  <a:schemeClr val="accent3"/>
                </a:solidFill>
                <a:latin typeface="+mj-lt"/>
              </a:defRPr>
            </a:lvl1pPr>
          </a:lstStyle>
          <a:p>
            <a:pPr lvl="0"/>
            <a:r>
              <a:rPr lang="nl-NL" dirty="0"/>
              <a:t>Subtitel</a:t>
            </a:r>
          </a:p>
        </p:txBody>
      </p:sp>
    </p:spTree>
    <p:extLst>
      <p:ext uri="{BB962C8B-B14F-4D97-AF65-F5344CB8AC3E}">
        <p14:creationId xmlns:p14="http://schemas.microsoft.com/office/powerpoint/2010/main" val="428114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742" y="627233"/>
            <a:ext cx="7041258" cy="2478703"/>
          </a:xfrm>
        </p:spPr>
        <p:txBody>
          <a:bodyPr anchor="ctr" anchorCtr="0">
            <a:normAutofit/>
          </a:bodyPr>
          <a:lstStyle>
            <a:lvl1pPr algn="l">
              <a:lnSpc>
                <a:spcPct val="90000"/>
              </a:lnSpc>
              <a:defRPr sz="5400"/>
            </a:lvl1pPr>
          </a:lstStyle>
          <a:p>
            <a:r>
              <a:rPr lang="nl-NL"/>
              <a:t>Klik om de stijl te bewerken</a:t>
            </a:r>
            <a:endParaRPr lang="en-US" dirty="0"/>
          </a:p>
        </p:txBody>
      </p:sp>
      <p:sp>
        <p:nvSpPr>
          <p:cNvPr id="3" name="Subtitle 2"/>
          <p:cNvSpPr>
            <a:spLocks noGrp="1"/>
          </p:cNvSpPr>
          <p:nvPr>
            <p:ph type="subTitle" idx="1" hasCustomPrompt="1"/>
          </p:nvPr>
        </p:nvSpPr>
        <p:spPr>
          <a:xfrm>
            <a:off x="6015391" y="4390627"/>
            <a:ext cx="2295446" cy="687694"/>
          </a:xfrm>
        </p:spPr>
        <p:txBody>
          <a:bodyPr>
            <a:normAutofit/>
          </a:bodyPr>
          <a:lstStyle>
            <a:lvl1pPr marL="0" indent="0" algn="l">
              <a:lnSpc>
                <a:spcPct val="100000"/>
              </a:lnSpc>
              <a:spcBef>
                <a:spcPts val="0"/>
              </a:spcBef>
              <a:buNone/>
              <a:defRPr sz="1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Naam spreker</a:t>
            </a:r>
          </a:p>
          <a:p>
            <a:r>
              <a:rPr lang="nl-NL" dirty="0"/>
              <a:t>00 maand 0000</a:t>
            </a:r>
            <a:endParaRPr lang="en-US" dirty="0"/>
          </a:p>
        </p:txBody>
      </p:sp>
      <p:pic>
        <p:nvPicPr>
          <p:cNvPr id="9" name="Afbeelding 8"/>
          <p:cNvPicPr>
            <a:picLocks noChangeAspect="1"/>
          </p:cNvPicPr>
          <p:nvPr userDrawn="1"/>
        </p:nvPicPr>
        <p:blipFill rotWithShape="1">
          <a:blip r:embed="rId3"/>
          <a:srcRect b="33418"/>
          <a:stretch/>
        </p:blipFill>
        <p:spPr>
          <a:xfrm>
            <a:off x="890983" y="4281988"/>
            <a:ext cx="3204927" cy="796334"/>
          </a:xfrm>
          <a:prstGeom prst="rect">
            <a:avLst/>
          </a:prstGeom>
        </p:spPr>
      </p:pic>
    </p:spTree>
    <p:extLst>
      <p:ext uri="{BB962C8B-B14F-4D97-AF65-F5344CB8AC3E}">
        <p14:creationId xmlns:p14="http://schemas.microsoft.com/office/powerpoint/2010/main" val="1288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2 met sub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742" y="627233"/>
            <a:ext cx="7041258" cy="1730559"/>
          </a:xfrm>
        </p:spPr>
        <p:txBody>
          <a:bodyPr anchor="ctr" anchorCtr="0">
            <a:normAutofit/>
          </a:bodyPr>
          <a:lstStyle>
            <a:lvl1pPr algn="l">
              <a:lnSpc>
                <a:spcPct val="90000"/>
              </a:lnSpc>
              <a:defRPr sz="5400"/>
            </a:lvl1pPr>
          </a:lstStyle>
          <a:p>
            <a:r>
              <a:rPr lang="nl-NL"/>
              <a:t>Klik om de stijl te bewerken</a:t>
            </a:r>
            <a:endParaRPr lang="en-US" dirty="0"/>
          </a:p>
        </p:txBody>
      </p:sp>
      <p:sp>
        <p:nvSpPr>
          <p:cNvPr id="3" name="Subtitle 2"/>
          <p:cNvSpPr>
            <a:spLocks noGrp="1"/>
          </p:cNvSpPr>
          <p:nvPr>
            <p:ph type="subTitle" idx="1" hasCustomPrompt="1"/>
          </p:nvPr>
        </p:nvSpPr>
        <p:spPr>
          <a:xfrm>
            <a:off x="6015391" y="4390627"/>
            <a:ext cx="2295446" cy="687694"/>
          </a:xfrm>
        </p:spPr>
        <p:txBody>
          <a:bodyPr>
            <a:normAutofit/>
          </a:bodyPr>
          <a:lstStyle>
            <a:lvl1pPr marL="0" indent="0" algn="l">
              <a:lnSpc>
                <a:spcPct val="100000"/>
              </a:lnSpc>
              <a:spcBef>
                <a:spcPts val="0"/>
              </a:spcBef>
              <a:buNone/>
              <a:defRPr sz="1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Naam spreker</a:t>
            </a:r>
          </a:p>
          <a:p>
            <a:r>
              <a:rPr lang="nl-NL" dirty="0"/>
              <a:t>00 maand 0000</a:t>
            </a:r>
            <a:endParaRPr lang="en-US" dirty="0"/>
          </a:p>
        </p:txBody>
      </p:sp>
      <p:pic>
        <p:nvPicPr>
          <p:cNvPr id="9" name="Afbeelding 8"/>
          <p:cNvPicPr>
            <a:picLocks noChangeAspect="1"/>
          </p:cNvPicPr>
          <p:nvPr userDrawn="1"/>
        </p:nvPicPr>
        <p:blipFill rotWithShape="1">
          <a:blip r:embed="rId3"/>
          <a:srcRect b="33418"/>
          <a:stretch/>
        </p:blipFill>
        <p:spPr>
          <a:xfrm>
            <a:off x="890983" y="4281988"/>
            <a:ext cx="3204927" cy="796334"/>
          </a:xfrm>
          <a:prstGeom prst="rect">
            <a:avLst/>
          </a:prstGeom>
        </p:spPr>
      </p:pic>
      <p:sp>
        <p:nvSpPr>
          <p:cNvPr id="6" name="Tijdelijke aanduiding voor tekst 5"/>
          <p:cNvSpPr>
            <a:spLocks noGrp="1"/>
          </p:cNvSpPr>
          <p:nvPr>
            <p:ph type="body" sz="quarter" idx="10" hasCustomPrompt="1"/>
          </p:nvPr>
        </p:nvSpPr>
        <p:spPr>
          <a:xfrm>
            <a:off x="959742" y="2357438"/>
            <a:ext cx="7040562" cy="1020762"/>
          </a:xfrm>
        </p:spPr>
        <p:txBody>
          <a:bodyPr>
            <a:normAutofit/>
          </a:bodyPr>
          <a:lstStyle>
            <a:lvl1pPr marL="0" indent="0">
              <a:buNone/>
              <a:defRPr sz="3200">
                <a:solidFill>
                  <a:schemeClr val="accent3"/>
                </a:solidFill>
                <a:latin typeface="+mj-lt"/>
              </a:defRPr>
            </a:lvl1pPr>
          </a:lstStyle>
          <a:p>
            <a:pPr lvl="0"/>
            <a:r>
              <a:rPr lang="nl-NL" dirty="0"/>
              <a:t>Subtitel</a:t>
            </a:r>
          </a:p>
        </p:txBody>
      </p:sp>
    </p:spTree>
    <p:extLst>
      <p:ext uri="{BB962C8B-B14F-4D97-AF65-F5344CB8AC3E}">
        <p14:creationId xmlns:p14="http://schemas.microsoft.com/office/powerpoint/2010/main" val="197944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fbeelding beeldvullend">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p:nvPr>
        </p:nvSpPr>
        <p:spPr>
          <a:xfrm>
            <a:off x="0" y="0"/>
            <a:ext cx="9144000" cy="5143500"/>
          </a:xfrm>
        </p:spPr>
        <p:txBody>
          <a:bodyPr/>
          <a:lstStyle/>
          <a:p>
            <a:r>
              <a:rPr lang="nl-NL"/>
              <a:t>Klik op het pictogram als u een afbeelding wilt toevoegen</a:t>
            </a:r>
          </a:p>
        </p:txBody>
      </p:sp>
      <p:pic>
        <p:nvPicPr>
          <p:cNvPr id="9" name="Afbeelding 8"/>
          <p:cNvPicPr>
            <a:picLocks noChangeAspect="1"/>
          </p:cNvPicPr>
          <p:nvPr userDrawn="1"/>
        </p:nvPicPr>
        <p:blipFill rotWithShape="1">
          <a:blip r:embed="rId2"/>
          <a:srcRect r="2038"/>
          <a:stretch/>
        </p:blipFill>
        <p:spPr>
          <a:xfrm>
            <a:off x="7557024" y="4636443"/>
            <a:ext cx="1586976" cy="515335"/>
          </a:xfrm>
          <a:prstGeom prst="rect">
            <a:avLst/>
          </a:prstGeom>
        </p:spPr>
      </p:pic>
    </p:spTree>
    <p:extLst>
      <p:ext uri="{BB962C8B-B14F-4D97-AF65-F5344CB8AC3E}">
        <p14:creationId xmlns:p14="http://schemas.microsoft.com/office/powerpoint/2010/main" val="375257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nder afbeelding ">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p:nvPr>
        </p:nvSpPr>
        <p:spPr>
          <a:xfrm>
            <a:off x="0" y="-1"/>
            <a:ext cx="9144000" cy="4122000"/>
          </a:xfrm>
        </p:spPr>
        <p:txBody>
          <a:bodyPr/>
          <a:lstStyle/>
          <a:p>
            <a:r>
              <a:rPr lang="nl-NL"/>
              <a:t>Klik op het pictogram als u een afbeelding wilt toevoegen</a:t>
            </a:r>
          </a:p>
        </p:txBody>
      </p:sp>
      <p:sp>
        <p:nvSpPr>
          <p:cNvPr id="2" name="Titel 1"/>
          <p:cNvSpPr>
            <a:spLocks noGrp="1"/>
          </p:cNvSpPr>
          <p:nvPr>
            <p:ph type="title"/>
          </p:nvPr>
        </p:nvSpPr>
        <p:spPr>
          <a:xfrm>
            <a:off x="628650" y="4299948"/>
            <a:ext cx="6150001" cy="843552"/>
          </a:xfrm>
        </p:spPr>
        <p:txBody>
          <a:bodyPr anchor="t" anchorCtr="0"/>
          <a:lstStyle>
            <a:lvl1pPr>
              <a:defRPr>
                <a:solidFill>
                  <a:schemeClr val="accent3"/>
                </a:solidFill>
              </a:defRPr>
            </a:lvl1pPr>
          </a:lstStyle>
          <a:p>
            <a:r>
              <a:rPr lang="nl-NL"/>
              <a:t>Klik om de stijl te bewerken</a:t>
            </a:r>
          </a:p>
        </p:txBody>
      </p:sp>
    </p:spTree>
    <p:extLst>
      <p:ext uri="{BB962C8B-B14F-4D97-AF65-F5344CB8AC3E}">
        <p14:creationId xmlns:p14="http://schemas.microsoft.com/office/powerpoint/2010/main" val="151212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37DB000-503E-4C36-98EB-519C88B04E01}"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Tree>
    <p:extLst>
      <p:ext uri="{BB962C8B-B14F-4D97-AF65-F5344CB8AC3E}">
        <p14:creationId xmlns:p14="http://schemas.microsoft.com/office/powerpoint/2010/main" val="3716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object &amp; afbeeldin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3625955" cy="994172"/>
          </a:xfrm>
        </p:spPr>
        <p:txBody>
          <a:bodyPr/>
          <a:lstStyle/>
          <a:p>
            <a:r>
              <a:rPr lang="nl-NL"/>
              <a:t>Klik om de stijl te bewerken</a:t>
            </a:r>
            <a:endParaRPr lang="en-US" dirty="0"/>
          </a:p>
        </p:txBody>
      </p:sp>
      <p:sp>
        <p:nvSpPr>
          <p:cNvPr id="3" name="Content Placeholder 2"/>
          <p:cNvSpPr>
            <a:spLocks noGrp="1"/>
          </p:cNvSpPr>
          <p:nvPr>
            <p:ph idx="1"/>
          </p:nvPr>
        </p:nvSpPr>
        <p:spPr>
          <a:xfrm>
            <a:off x="628650" y="1320800"/>
            <a:ext cx="3625955" cy="331192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1D2449-255A-4F2A-983F-789E949E5BF9}" type="datetime4">
              <a:rPr lang="nl-NL" smtClean="0"/>
              <a:t>17 april 2018</a:t>
            </a:fld>
            <a:endParaRPr lang="nl-NL"/>
          </a:p>
        </p:txBody>
      </p:sp>
      <p:sp>
        <p:nvSpPr>
          <p:cNvPr id="5" name="Footer Placeholder 4"/>
          <p:cNvSpPr>
            <a:spLocks noGrp="1"/>
          </p:cNvSpPr>
          <p:nvPr>
            <p:ph type="ftr" sz="quarter" idx="11"/>
          </p:nvPr>
        </p:nvSpPr>
        <p:spPr/>
        <p:txBody>
          <a:bodyPr/>
          <a:lstStyle/>
          <a:p>
            <a:r>
              <a:rPr lang="nl-NL"/>
              <a:t>Amsterdam | 00 maand 0000</a:t>
            </a:r>
          </a:p>
        </p:txBody>
      </p:sp>
      <p:sp>
        <p:nvSpPr>
          <p:cNvPr id="6" name="Slide Number Placeholder 5"/>
          <p:cNvSpPr>
            <a:spLocks noGrp="1"/>
          </p:cNvSpPr>
          <p:nvPr>
            <p:ph type="sldNum" sz="quarter" idx="12"/>
          </p:nvPr>
        </p:nvSpPr>
        <p:spPr/>
        <p:txBody>
          <a:bodyPr/>
          <a:lstStyle/>
          <a:p>
            <a:fld id="{5EB04148-B7C7-49C5-9879-96022DEB3DC9}" type="slidenum">
              <a:rPr lang="nl-NL" smtClean="0"/>
              <a:t>‹nr.›</a:t>
            </a:fld>
            <a:endParaRPr lang="nl-NL"/>
          </a:p>
        </p:txBody>
      </p:sp>
      <p:sp>
        <p:nvSpPr>
          <p:cNvPr id="8" name="Tijdelijke aanduiding voor afbeelding 6"/>
          <p:cNvSpPr>
            <a:spLocks noGrp="1"/>
          </p:cNvSpPr>
          <p:nvPr>
            <p:ph type="pic" sz="quarter" idx="13"/>
          </p:nvPr>
        </p:nvSpPr>
        <p:spPr>
          <a:xfrm>
            <a:off x="4572000" y="0"/>
            <a:ext cx="4572000" cy="5143500"/>
          </a:xfrm>
        </p:spPr>
        <p:txBody>
          <a:bodyPr/>
          <a:lstStyle/>
          <a:p>
            <a:r>
              <a:rPr lang="nl-NL"/>
              <a:t>Klik op het pictogram als u een afbeelding wilt toevoegen</a:t>
            </a:r>
          </a:p>
        </p:txBody>
      </p:sp>
      <p:pic>
        <p:nvPicPr>
          <p:cNvPr id="9" name="Afbeelding 8"/>
          <p:cNvPicPr>
            <a:picLocks noChangeAspect="1"/>
          </p:cNvPicPr>
          <p:nvPr userDrawn="1"/>
        </p:nvPicPr>
        <p:blipFill rotWithShape="1">
          <a:blip r:embed="rId2"/>
          <a:srcRect r="2038"/>
          <a:stretch/>
        </p:blipFill>
        <p:spPr>
          <a:xfrm>
            <a:off x="7557024" y="4636443"/>
            <a:ext cx="1586976" cy="515335"/>
          </a:xfrm>
          <a:prstGeom prst="rect">
            <a:avLst/>
          </a:prstGeom>
        </p:spPr>
      </p:pic>
    </p:spTree>
    <p:extLst>
      <p:ext uri="{BB962C8B-B14F-4D97-AF65-F5344CB8AC3E}">
        <p14:creationId xmlns:p14="http://schemas.microsoft.com/office/powerpoint/2010/main" val="16946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628650" y="1320800"/>
            <a:ext cx="7886700" cy="331192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28650" y="4692760"/>
            <a:ext cx="2057400" cy="273844"/>
          </a:xfrm>
          <a:prstGeom prst="rect">
            <a:avLst/>
          </a:prstGeom>
        </p:spPr>
        <p:txBody>
          <a:bodyPr vert="horz" lIns="91440" tIns="45720" rIns="91440" bIns="45720" rtlCol="0" anchor="ctr"/>
          <a:lstStyle>
            <a:lvl1pPr algn="l">
              <a:defRPr sz="700">
                <a:solidFill>
                  <a:schemeClr val="tx1"/>
                </a:solidFill>
              </a:defRPr>
            </a:lvl1pPr>
          </a:lstStyle>
          <a:p>
            <a:fld id="{43CCACD4-C6D4-4F81-99FC-660A8B5B8550}" type="datetime4">
              <a:rPr lang="nl-NL" smtClean="0"/>
              <a:t>17 april 2018</a:t>
            </a:fld>
            <a:endParaRPr lang="nl-NL" dirty="0"/>
          </a:p>
        </p:txBody>
      </p:sp>
      <p:sp>
        <p:nvSpPr>
          <p:cNvPr id="5" name="Footer Placeholder 4"/>
          <p:cNvSpPr>
            <a:spLocks noGrp="1"/>
          </p:cNvSpPr>
          <p:nvPr>
            <p:ph type="ftr" sz="quarter" idx="3"/>
          </p:nvPr>
        </p:nvSpPr>
        <p:spPr>
          <a:xfrm>
            <a:off x="3028950" y="4692760"/>
            <a:ext cx="3086100" cy="273844"/>
          </a:xfrm>
          <a:prstGeom prst="rect">
            <a:avLst/>
          </a:prstGeom>
        </p:spPr>
        <p:txBody>
          <a:bodyPr vert="horz" lIns="91440" tIns="45720" rIns="91440" bIns="45720" rtlCol="0" anchor="ctr"/>
          <a:lstStyle>
            <a:lvl1pPr algn="ctr">
              <a:defRPr sz="700">
                <a:solidFill>
                  <a:schemeClr val="tx1"/>
                </a:solidFill>
              </a:defRPr>
            </a:lvl1pPr>
          </a:lstStyle>
          <a:p>
            <a:r>
              <a:rPr lang="nl-NL"/>
              <a:t>Amsterdam | 00 maand 0000</a:t>
            </a:r>
          </a:p>
        </p:txBody>
      </p:sp>
      <p:sp>
        <p:nvSpPr>
          <p:cNvPr id="6" name="Slide Number Placeholder 5"/>
          <p:cNvSpPr>
            <a:spLocks noGrp="1"/>
          </p:cNvSpPr>
          <p:nvPr>
            <p:ph type="sldNum" sz="quarter" idx="4"/>
          </p:nvPr>
        </p:nvSpPr>
        <p:spPr>
          <a:xfrm>
            <a:off x="1496907" y="4692760"/>
            <a:ext cx="596053" cy="273844"/>
          </a:xfrm>
          <a:prstGeom prst="rect">
            <a:avLst/>
          </a:prstGeom>
        </p:spPr>
        <p:txBody>
          <a:bodyPr vert="horz" lIns="91440" tIns="45720" rIns="91440" bIns="45720" rtlCol="0" anchor="ctr"/>
          <a:lstStyle>
            <a:lvl1pPr algn="l">
              <a:defRPr sz="700">
                <a:solidFill>
                  <a:schemeClr val="tx1"/>
                </a:solidFill>
              </a:defRPr>
            </a:lvl1pPr>
          </a:lstStyle>
          <a:p>
            <a:fld id="{5EB04148-B7C7-49C5-9879-96022DEB3DC9}" type="slidenum">
              <a:rPr lang="nl-NL" smtClean="0"/>
              <a:pPr/>
              <a:t>‹nr.›</a:t>
            </a:fld>
            <a:endParaRPr lang="nl-NL"/>
          </a:p>
        </p:txBody>
      </p:sp>
      <p:pic>
        <p:nvPicPr>
          <p:cNvPr id="10" name="Afbeelding 9"/>
          <p:cNvPicPr>
            <a:picLocks noChangeAspect="1"/>
          </p:cNvPicPr>
          <p:nvPr userDrawn="1"/>
        </p:nvPicPr>
        <p:blipFill rotWithShape="1">
          <a:blip r:embed="rId24">
            <a:extLst>
              <a:ext uri="{28A0092B-C50C-407E-A947-70E740481C1C}">
                <a14:useLocalDpi xmlns:a14="http://schemas.microsoft.com/office/drawing/2010/main" val="0"/>
              </a:ext>
            </a:extLst>
          </a:blip>
          <a:srcRect r="1288" b="18856"/>
          <a:stretch/>
        </p:blipFill>
        <p:spPr>
          <a:xfrm>
            <a:off x="7525173" y="4646902"/>
            <a:ext cx="1618827" cy="496598"/>
          </a:xfrm>
          <a:prstGeom prst="rect">
            <a:avLst/>
          </a:prstGeom>
        </p:spPr>
      </p:pic>
    </p:spTree>
    <p:extLst>
      <p:ext uri="{BB962C8B-B14F-4D97-AF65-F5344CB8AC3E}">
        <p14:creationId xmlns:p14="http://schemas.microsoft.com/office/powerpoint/2010/main" val="2953332381"/>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4" r:id="rId3"/>
    <p:sldLayoutId id="2147483673" r:id="rId4"/>
    <p:sldLayoutId id="2147483675" r:id="rId5"/>
    <p:sldLayoutId id="2147483676" r:id="rId6"/>
    <p:sldLayoutId id="2147483677" r:id="rId7"/>
    <p:sldLayoutId id="2147483662" r:id="rId8"/>
    <p:sldLayoutId id="2147483678" r:id="rId9"/>
    <p:sldLayoutId id="2147483679" r:id="rId10"/>
    <p:sldLayoutId id="2147483680" r:id="rId11"/>
    <p:sldLayoutId id="2147483681" r:id="rId12"/>
    <p:sldLayoutId id="2147483682" r:id="rId13"/>
    <p:sldLayoutId id="2147483683" r:id="rId14"/>
    <p:sldLayoutId id="2147483663" r:id="rId15"/>
    <p:sldLayoutId id="2147483684" r:id="rId16"/>
    <p:sldLayoutId id="2147483685" r:id="rId17"/>
    <p:sldLayoutId id="2147483686" r:id="rId18"/>
    <p:sldLayoutId id="2147483664" r:id="rId19"/>
    <p:sldLayoutId id="2147483666" r:id="rId20"/>
    <p:sldLayoutId id="2147483667" r:id="rId21"/>
    <p:sldLayoutId id="214748368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800" kern="1200">
          <a:solidFill>
            <a:schemeClr val="accent3"/>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600" kern="1200">
          <a:solidFill>
            <a:schemeClr val="tx1"/>
          </a:solidFill>
          <a:latin typeface="+mn-lt"/>
          <a:ea typeface="+mn-ea"/>
          <a:cs typeface="+mn-cs"/>
        </a:defRPr>
      </a:lvl1pPr>
      <a:lvl2pPr marL="355600" indent="-174625" algn="l" defTabSz="685800" rtl="0" eaLnBrk="1" latinLnBrk="0" hangingPunct="1">
        <a:lnSpc>
          <a:spcPct val="100000"/>
        </a:lnSpc>
        <a:spcBef>
          <a:spcPts val="375"/>
        </a:spcBef>
        <a:buFont typeface="FF Mark Pro AF Book" panose="00000500000000000000" pitchFamily="50" charset="0"/>
        <a:buChar char="−"/>
        <a:defRPr sz="1600" kern="1200">
          <a:solidFill>
            <a:schemeClr val="tx1"/>
          </a:solidFill>
          <a:latin typeface="+mn-lt"/>
          <a:ea typeface="+mn-ea"/>
          <a:cs typeface="+mn-cs"/>
        </a:defRPr>
      </a:lvl2pPr>
      <a:lvl3pPr marL="536575" indent="-180975" algn="l" defTabSz="685800" rtl="0" eaLnBrk="1" latinLnBrk="0" hangingPunct="1">
        <a:lnSpc>
          <a:spcPct val="100000"/>
        </a:lnSpc>
        <a:spcBef>
          <a:spcPts val="375"/>
        </a:spcBef>
        <a:buFont typeface="FF Mark Pro AF Book" panose="00000500000000000000" pitchFamily="50" charset="0"/>
        <a:buChar char="−"/>
        <a:defRPr sz="1600" kern="1200">
          <a:solidFill>
            <a:schemeClr val="tx1"/>
          </a:solidFill>
          <a:latin typeface="+mn-lt"/>
          <a:ea typeface="+mn-ea"/>
          <a:cs typeface="+mn-cs"/>
        </a:defRPr>
      </a:lvl3pPr>
      <a:lvl4pPr marL="717550" indent="-180975" algn="l" defTabSz="685800" rtl="0" eaLnBrk="1" latinLnBrk="0" hangingPunct="1">
        <a:lnSpc>
          <a:spcPct val="100000"/>
        </a:lnSpc>
        <a:spcBef>
          <a:spcPts val="375"/>
        </a:spcBef>
        <a:buFont typeface="FF Mark Pro AF Book" panose="00000500000000000000" pitchFamily="50" charset="0"/>
        <a:buChar char="−"/>
        <a:defRPr sz="1600" kern="1200">
          <a:solidFill>
            <a:schemeClr val="tx1"/>
          </a:solidFill>
          <a:latin typeface="+mn-lt"/>
          <a:ea typeface="+mn-ea"/>
          <a:cs typeface="+mn-cs"/>
        </a:defRPr>
      </a:lvl4pPr>
      <a:lvl5pPr marL="898525" indent="-180975" algn="l" defTabSz="685800" rtl="0" eaLnBrk="1" latinLnBrk="0" hangingPunct="1">
        <a:lnSpc>
          <a:spcPct val="100000"/>
        </a:lnSpc>
        <a:spcBef>
          <a:spcPts val="375"/>
        </a:spcBef>
        <a:buFont typeface="FF Mark Pro AF Book" panose="00000500000000000000" pitchFamily="50"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7.xml"/><Relationship Id="rId5" Type="http://schemas.openxmlformats.org/officeDocument/2006/relationships/comments" Target="../comments/commen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852" y="3531765"/>
            <a:ext cx="1521452" cy="130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Mate van geweld (subgroepen)</a:t>
            </a:r>
            <a:endParaRPr lang="nl-NL" dirty="0"/>
          </a:p>
        </p:txBody>
      </p:sp>
      <p:graphicFrame>
        <p:nvGraphicFramePr>
          <p:cNvPr id="8" name="Tijdelijke aanduiding voor inhoud 4"/>
          <p:cNvGraphicFramePr>
            <a:graphicFrameLocks noGrp="1"/>
          </p:cNvGraphicFramePr>
          <p:nvPr>
            <p:ph type="tbl" sz="quarter" idx="14"/>
            <p:extLst>
              <p:ext uri="{D42A27DB-BD31-4B8C-83A1-F6EECF244321}">
                <p14:modId xmlns:p14="http://schemas.microsoft.com/office/powerpoint/2010/main" val="1134558609"/>
              </p:ext>
            </p:extLst>
          </p:nvPr>
        </p:nvGraphicFramePr>
        <p:xfrm>
          <a:off x="653817" y="1144631"/>
          <a:ext cx="6840488" cy="3700055"/>
        </p:xfrm>
        <a:graphic>
          <a:graphicData uri="http://schemas.openxmlformats.org/drawingml/2006/table">
            <a:tbl>
              <a:tblPr firstRow="1" firstCol="1" bandRow="1">
                <a:tableStyleId>{5C22544A-7EE6-4342-B048-85BDC9FD1C3A}</a:tableStyleId>
              </a:tblPr>
              <a:tblGrid>
                <a:gridCol w="5904421"/>
                <a:gridCol w="936067"/>
              </a:tblGrid>
              <a:tr h="172440">
                <a:tc>
                  <a:txBody>
                    <a:bodyPr/>
                    <a:lstStyle/>
                    <a:p>
                      <a:pPr>
                        <a:lnSpc>
                          <a:spcPct val="115000"/>
                        </a:lnSpc>
                        <a:spcAft>
                          <a:spcPts val="0"/>
                        </a:spcAft>
                      </a:pPr>
                      <a:r>
                        <a:rPr lang="nl-NL" sz="1200" dirty="0">
                          <a:effectLst/>
                        </a:rPr>
                        <a:t> </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nl-NL" sz="1200" dirty="0">
                          <a:effectLst/>
                        </a:rPr>
                        <a:t>% Ja</a:t>
                      </a:r>
                      <a:endParaRPr lang="en-US" sz="1200" dirty="0">
                        <a:effectLst/>
                        <a:latin typeface="Calibri"/>
                        <a:ea typeface="Calibri"/>
                        <a:cs typeface="Times New Roman"/>
                      </a:endParaRPr>
                    </a:p>
                  </a:txBody>
                  <a:tcPr marL="60639" marR="60639" marT="0" marB="0"/>
                </a:tc>
              </a:tr>
              <a:tr h="185604">
                <a:tc>
                  <a:txBody>
                    <a:bodyPr/>
                    <a:lstStyle/>
                    <a:p>
                      <a:pPr>
                        <a:lnSpc>
                          <a:spcPct val="115000"/>
                        </a:lnSpc>
                        <a:spcAft>
                          <a:spcPts val="0"/>
                        </a:spcAft>
                      </a:pPr>
                      <a:r>
                        <a:rPr lang="nl-NL" sz="1200" b="1" dirty="0">
                          <a:effectLst/>
                        </a:rPr>
                        <a:t>Fysiek geweld</a:t>
                      </a:r>
                      <a:endParaRPr lang="en-US" sz="1200" b="1" dirty="0">
                        <a:effectLst/>
                        <a:latin typeface="Calibri"/>
                        <a:ea typeface="Calibri"/>
                        <a:cs typeface="Times New Roman"/>
                      </a:endParaRPr>
                    </a:p>
                  </a:txBody>
                  <a:tcPr marL="60639" marR="60639" marT="0" marB="0">
                    <a:solidFill>
                      <a:schemeClr val="tx2">
                        <a:lumMod val="50000"/>
                        <a:lumOff val="50000"/>
                      </a:schemeClr>
                    </a:solidFill>
                  </a:tcPr>
                </a:tc>
                <a:tc>
                  <a:txBody>
                    <a:bodyPr/>
                    <a:lstStyle/>
                    <a:p>
                      <a:pPr>
                        <a:lnSpc>
                          <a:spcPct val="115000"/>
                        </a:lnSpc>
                        <a:spcAft>
                          <a:spcPts val="0"/>
                        </a:spcAft>
                      </a:pPr>
                      <a:endParaRPr lang="en-US" sz="1200" b="1" dirty="0">
                        <a:effectLst/>
                        <a:latin typeface="Calibri"/>
                        <a:ea typeface="Calibri"/>
                        <a:cs typeface="Times New Roman"/>
                      </a:endParaRPr>
                    </a:p>
                  </a:txBody>
                  <a:tcPr marL="60639" marR="60639" marT="0" marB="0">
                    <a:solidFill>
                      <a:schemeClr val="bg1"/>
                    </a:solidFill>
                  </a:tcPr>
                </a:tc>
              </a:tr>
              <a:tr h="182554">
                <a:tc>
                  <a:txBody>
                    <a:bodyPr/>
                    <a:lstStyle/>
                    <a:p>
                      <a:pPr>
                        <a:lnSpc>
                          <a:spcPct val="115000"/>
                        </a:lnSpc>
                        <a:spcAft>
                          <a:spcPts val="0"/>
                        </a:spcAft>
                      </a:pPr>
                      <a:r>
                        <a:rPr lang="nl-NL" sz="1200" dirty="0" smtClean="0">
                          <a:effectLst/>
                        </a:rPr>
                        <a:t>Fysiek </a:t>
                      </a:r>
                      <a:r>
                        <a:rPr lang="nl-NL" sz="1200" dirty="0">
                          <a:effectLst/>
                        </a:rPr>
                        <a:t>geweld</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56.2%</a:t>
                      </a:r>
                      <a:endParaRPr lang="en-US" sz="1200" b="1" dirty="0">
                        <a:effectLst/>
                        <a:latin typeface="Calibri"/>
                        <a:ea typeface="Calibri"/>
                        <a:cs typeface="Times New Roman"/>
                      </a:endParaRPr>
                    </a:p>
                  </a:txBody>
                  <a:tcPr marL="60639" marR="60639" marT="0" marB="0"/>
                </a:tc>
              </a:tr>
              <a:tr h="198745">
                <a:tc>
                  <a:txBody>
                    <a:bodyPr/>
                    <a:lstStyle/>
                    <a:p>
                      <a:pPr>
                        <a:lnSpc>
                          <a:spcPct val="115000"/>
                        </a:lnSpc>
                        <a:spcAft>
                          <a:spcPts val="0"/>
                        </a:spcAft>
                      </a:pPr>
                      <a:r>
                        <a:rPr lang="nl-NL" sz="1200" dirty="0">
                          <a:effectLst/>
                        </a:rPr>
                        <a:t>Iets aan lichaam doen</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27.1%</a:t>
                      </a:r>
                      <a:endParaRPr lang="en-US" sz="1200" b="1" dirty="0">
                        <a:effectLst/>
                        <a:latin typeface="Calibri"/>
                        <a:ea typeface="Calibri"/>
                        <a:cs typeface="Times New Roman"/>
                      </a:endParaRPr>
                    </a:p>
                  </a:txBody>
                  <a:tcPr marL="60639" marR="60639" marT="0" marB="0"/>
                </a:tc>
              </a:tr>
              <a:tr h="198157">
                <a:tc>
                  <a:txBody>
                    <a:bodyPr/>
                    <a:lstStyle/>
                    <a:p>
                      <a:pPr>
                        <a:lnSpc>
                          <a:spcPct val="115000"/>
                        </a:lnSpc>
                        <a:spcAft>
                          <a:spcPts val="0"/>
                        </a:spcAft>
                      </a:pPr>
                      <a:r>
                        <a:rPr lang="nl-NL" sz="1200" dirty="0">
                          <a:effectLst/>
                        </a:rPr>
                        <a:t>Seksueel geweld</a:t>
                      </a:r>
                      <a:endParaRPr lang="en-US" sz="1200" dirty="0">
                        <a:effectLst/>
                        <a:latin typeface="Calibri"/>
                        <a:ea typeface="Calibri"/>
                        <a:cs typeface="Times New Roman"/>
                      </a:endParaRPr>
                    </a:p>
                  </a:txBody>
                  <a:tcPr marL="60639" marR="60639" marT="0" marB="0">
                    <a:solidFill>
                      <a:schemeClr val="tx2">
                        <a:lumMod val="50000"/>
                        <a:lumOff val="50000"/>
                      </a:schemeClr>
                    </a:solidFill>
                  </a:tcPr>
                </a:tc>
                <a:tc>
                  <a:txBody>
                    <a:bodyPr/>
                    <a:lstStyle/>
                    <a:p>
                      <a:pPr>
                        <a:lnSpc>
                          <a:spcPct val="115000"/>
                        </a:lnSpc>
                        <a:spcAft>
                          <a:spcPts val="0"/>
                        </a:spcAft>
                      </a:pPr>
                      <a:endParaRPr lang="en-US" sz="1200" b="1" dirty="0">
                        <a:effectLst/>
                        <a:latin typeface="Calibri"/>
                        <a:ea typeface="Calibri"/>
                        <a:cs typeface="Times New Roman"/>
                      </a:endParaRPr>
                    </a:p>
                  </a:txBody>
                  <a:tcPr marL="60639" marR="60639" marT="0" marB="0">
                    <a:solidFill>
                      <a:schemeClr val="bg1"/>
                    </a:solidFill>
                  </a:tcPr>
                </a:tc>
              </a:tr>
              <a:tr h="201336">
                <a:tc>
                  <a:txBody>
                    <a:bodyPr/>
                    <a:lstStyle/>
                    <a:p>
                      <a:pPr>
                        <a:lnSpc>
                          <a:spcPct val="115000"/>
                        </a:lnSpc>
                        <a:spcAft>
                          <a:spcPts val="0"/>
                        </a:spcAft>
                      </a:pPr>
                      <a:r>
                        <a:rPr lang="nl-NL" sz="1200" dirty="0">
                          <a:effectLst/>
                        </a:rPr>
                        <a:t>Aanranding, verkrachting</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38.8%</a:t>
                      </a:r>
                      <a:endParaRPr lang="en-US" sz="1200" b="1" dirty="0">
                        <a:effectLst/>
                        <a:latin typeface="Calibri"/>
                        <a:ea typeface="Calibri"/>
                        <a:cs typeface="Times New Roman"/>
                      </a:endParaRPr>
                    </a:p>
                  </a:txBody>
                  <a:tcPr marL="60639" marR="60639" marT="0" marB="0"/>
                </a:tc>
              </a:tr>
              <a:tr h="217527">
                <a:tc>
                  <a:txBody>
                    <a:bodyPr/>
                    <a:lstStyle/>
                    <a:p>
                      <a:pPr>
                        <a:lnSpc>
                          <a:spcPct val="115000"/>
                        </a:lnSpc>
                        <a:spcAft>
                          <a:spcPts val="0"/>
                        </a:spcAft>
                      </a:pPr>
                      <a:r>
                        <a:rPr lang="nl-NL" sz="1200" dirty="0">
                          <a:effectLst/>
                        </a:rPr>
                        <a:t>Ongewenste seksuele diensten</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41.8%</a:t>
                      </a:r>
                      <a:endParaRPr lang="en-US" sz="1200" b="1" dirty="0">
                        <a:effectLst/>
                        <a:latin typeface="Calibri"/>
                        <a:ea typeface="Calibri"/>
                        <a:cs typeface="Times New Roman"/>
                      </a:endParaRPr>
                    </a:p>
                  </a:txBody>
                  <a:tcPr marL="60639" marR="60639" marT="0" marB="0"/>
                </a:tc>
              </a:tr>
              <a:tr h="201336">
                <a:tc>
                  <a:txBody>
                    <a:bodyPr/>
                    <a:lstStyle/>
                    <a:p>
                      <a:pPr>
                        <a:lnSpc>
                          <a:spcPct val="115000"/>
                        </a:lnSpc>
                        <a:spcAft>
                          <a:spcPts val="0"/>
                        </a:spcAft>
                      </a:pPr>
                      <a:r>
                        <a:rPr lang="nl-NL" sz="1200" dirty="0">
                          <a:effectLst/>
                        </a:rPr>
                        <a:t>Afpersing voor seks</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15.7%</a:t>
                      </a:r>
                      <a:endParaRPr lang="en-US" sz="1200" b="1" dirty="0">
                        <a:effectLst/>
                        <a:latin typeface="Calibri"/>
                        <a:ea typeface="Calibri"/>
                        <a:cs typeface="Times New Roman"/>
                      </a:endParaRPr>
                    </a:p>
                  </a:txBody>
                  <a:tcPr marL="60639" marR="60639" marT="0" marB="0"/>
                </a:tc>
              </a:tr>
              <a:tr h="209138">
                <a:tc>
                  <a:txBody>
                    <a:bodyPr/>
                    <a:lstStyle/>
                    <a:p>
                      <a:pPr>
                        <a:lnSpc>
                          <a:spcPct val="115000"/>
                        </a:lnSpc>
                        <a:spcAft>
                          <a:spcPts val="0"/>
                        </a:spcAft>
                      </a:pPr>
                      <a:r>
                        <a:rPr lang="nl-NL" sz="1200" dirty="0">
                          <a:effectLst/>
                        </a:rPr>
                        <a:t>Seksuele intimidatie</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70.6%</a:t>
                      </a:r>
                      <a:endParaRPr lang="en-US" sz="1200" b="1" dirty="0">
                        <a:effectLst/>
                        <a:latin typeface="Calibri"/>
                        <a:ea typeface="Calibri"/>
                        <a:cs typeface="Times New Roman"/>
                      </a:endParaRPr>
                    </a:p>
                  </a:txBody>
                  <a:tcPr marL="60639" marR="60639" marT="0" marB="0"/>
                </a:tc>
              </a:tr>
              <a:tr h="225328">
                <a:tc>
                  <a:txBody>
                    <a:bodyPr/>
                    <a:lstStyle/>
                    <a:p>
                      <a:pPr>
                        <a:lnSpc>
                          <a:spcPct val="115000"/>
                        </a:lnSpc>
                        <a:spcAft>
                          <a:spcPts val="0"/>
                        </a:spcAft>
                      </a:pPr>
                      <a:r>
                        <a:rPr lang="nl-NL" sz="1200" dirty="0">
                          <a:effectLst/>
                        </a:rPr>
                        <a:t>Financieel economisch geweld</a:t>
                      </a:r>
                      <a:endParaRPr lang="en-US" sz="1200" dirty="0">
                        <a:effectLst/>
                        <a:latin typeface="Calibri"/>
                        <a:ea typeface="Calibri"/>
                        <a:cs typeface="Times New Roman"/>
                      </a:endParaRPr>
                    </a:p>
                  </a:txBody>
                  <a:tcPr marL="60639" marR="60639" marT="0" marB="0">
                    <a:solidFill>
                      <a:schemeClr val="tx2">
                        <a:lumMod val="50000"/>
                        <a:lumOff val="50000"/>
                      </a:schemeClr>
                    </a:solidFill>
                  </a:tcPr>
                </a:tc>
                <a:tc>
                  <a:txBody>
                    <a:bodyPr/>
                    <a:lstStyle/>
                    <a:p>
                      <a:pPr>
                        <a:lnSpc>
                          <a:spcPct val="115000"/>
                        </a:lnSpc>
                        <a:spcAft>
                          <a:spcPts val="0"/>
                        </a:spcAft>
                      </a:pPr>
                      <a:endParaRPr lang="en-US" sz="1200" b="1" dirty="0">
                        <a:effectLst/>
                        <a:latin typeface="Calibri"/>
                        <a:ea typeface="Calibri"/>
                        <a:cs typeface="Times New Roman"/>
                      </a:endParaRPr>
                    </a:p>
                  </a:txBody>
                  <a:tcPr marL="60639" marR="60639" marT="0" marB="0">
                    <a:solidFill>
                      <a:schemeClr val="bg1"/>
                    </a:solidFill>
                  </a:tcPr>
                </a:tc>
              </a:tr>
              <a:tr h="192947">
                <a:tc>
                  <a:txBody>
                    <a:bodyPr/>
                    <a:lstStyle/>
                    <a:p>
                      <a:pPr>
                        <a:lnSpc>
                          <a:spcPct val="115000"/>
                        </a:lnSpc>
                        <a:spcAft>
                          <a:spcPts val="0"/>
                        </a:spcAft>
                      </a:pPr>
                      <a:r>
                        <a:rPr lang="nl-NL" sz="1200" dirty="0">
                          <a:effectLst/>
                        </a:rPr>
                        <a:t>Financieel geweld</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50.5%</a:t>
                      </a:r>
                      <a:endParaRPr lang="en-US" sz="1200" b="1" dirty="0">
                        <a:effectLst/>
                        <a:latin typeface="Calibri"/>
                        <a:ea typeface="Calibri"/>
                        <a:cs typeface="Times New Roman"/>
                      </a:endParaRPr>
                    </a:p>
                  </a:txBody>
                  <a:tcPr marL="60639" marR="60639" marT="0" marB="0"/>
                </a:tc>
              </a:tr>
              <a:tr h="209138">
                <a:tc>
                  <a:txBody>
                    <a:bodyPr/>
                    <a:lstStyle/>
                    <a:p>
                      <a:pPr>
                        <a:lnSpc>
                          <a:spcPct val="115000"/>
                        </a:lnSpc>
                        <a:spcAft>
                          <a:spcPts val="0"/>
                        </a:spcAft>
                      </a:pPr>
                      <a:r>
                        <a:rPr lang="nl-NL" sz="1200" dirty="0">
                          <a:effectLst/>
                        </a:rPr>
                        <a:t>Financieel economische uitsluiting</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24.4%</a:t>
                      </a:r>
                      <a:endParaRPr lang="en-US" sz="1200" b="1" dirty="0">
                        <a:effectLst/>
                        <a:latin typeface="Calibri"/>
                        <a:ea typeface="Calibri"/>
                        <a:cs typeface="Times New Roman"/>
                      </a:endParaRPr>
                    </a:p>
                  </a:txBody>
                  <a:tcPr marL="60639" marR="60639" marT="0" marB="0"/>
                </a:tc>
              </a:tr>
              <a:tr h="200162">
                <a:tc>
                  <a:txBody>
                    <a:bodyPr/>
                    <a:lstStyle/>
                    <a:p>
                      <a:pPr>
                        <a:lnSpc>
                          <a:spcPct val="115000"/>
                        </a:lnSpc>
                        <a:spcAft>
                          <a:spcPts val="0"/>
                        </a:spcAft>
                      </a:pPr>
                      <a:r>
                        <a:rPr lang="nl-NL" sz="1200" b="1" dirty="0">
                          <a:effectLst/>
                        </a:rPr>
                        <a:t>Emotioneel geweld</a:t>
                      </a:r>
                      <a:endParaRPr lang="en-US" sz="1200" b="1" dirty="0">
                        <a:effectLst/>
                        <a:latin typeface="Calibri"/>
                        <a:ea typeface="Calibri"/>
                        <a:cs typeface="Times New Roman"/>
                      </a:endParaRPr>
                    </a:p>
                  </a:txBody>
                  <a:tcPr marL="60639" marR="60639" marT="0" marB="0">
                    <a:solidFill>
                      <a:schemeClr val="tx2">
                        <a:lumMod val="50000"/>
                        <a:lumOff val="50000"/>
                      </a:schemeClr>
                    </a:solidFill>
                  </a:tcPr>
                </a:tc>
                <a:tc>
                  <a:txBody>
                    <a:bodyPr/>
                    <a:lstStyle/>
                    <a:p>
                      <a:pPr>
                        <a:lnSpc>
                          <a:spcPct val="115000"/>
                        </a:lnSpc>
                        <a:spcAft>
                          <a:spcPts val="0"/>
                        </a:spcAft>
                      </a:pPr>
                      <a:endParaRPr lang="en-US" sz="1200" b="1" dirty="0">
                        <a:effectLst/>
                        <a:latin typeface="Calibri"/>
                        <a:ea typeface="Calibri"/>
                        <a:cs typeface="Times New Roman"/>
                      </a:endParaRPr>
                    </a:p>
                  </a:txBody>
                  <a:tcPr marL="60639" marR="60639" marT="0" marB="0">
                    <a:solidFill>
                      <a:schemeClr val="bg1"/>
                    </a:solidFill>
                  </a:tcPr>
                </a:tc>
              </a:tr>
              <a:tr h="209724">
                <a:tc>
                  <a:txBody>
                    <a:bodyPr/>
                    <a:lstStyle/>
                    <a:p>
                      <a:pPr>
                        <a:lnSpc>
                          <a:spcPct val="115000"/>
                        </a:lnSpc>
                        <a:spcAft>
                          <a:spcPts val="0"/>
                        </a:spcAft>
                      </a:pPr>
                      <a:r>
                        <a:rPr lang="nl-NL" sz="1200" dirty="0">
                          <a:effectLst/>
                        </a:rPr>
                        <a:t>Pesterijen, vernederingen</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74.9%</a:t>
                      </a:r>
                      <a:endParaRPr lang="en-US" sz="1200" b="1" dirty="0">
                        <a:effectLst/>
                        <a:latin typeface="Calibri"/>
                        <a:ea typeface="Calibri"/>
                        <a:cs typeface="Times New Roman"/>
                      </a:endParaRPr>
                    </a:p>
                  </a:txBody>
                  <a:tcPr marL="60639" marR="60639" marT="0" marB="0"/>
                </a:tc>
              </a:tr>
              <a:tr h="242693">
                <a:tc>
                  <a:txBody>
                    <a:bodyPr/>
                    <a:lstStyle/>
                    <a:p>
                      <a:pPr>
                        <a:lnSpc>
                          <a:spcPct val="115000"/>
                        </a:lnSpc>
                        <a:spcAft>
                          <a:spcPts val="0"/>
                        </a:spcAft>
                      </a:pPr>
                      <a:r>
                        <a:rPr lang="nl-NL" sz="1200" dirty="0">
                          <a:effectLst/>
                        </a:rPr>
                        <a:t>Onnodige, ongewenste, opdringerige vragen</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81.6%</a:t>
                      </a:r>
                      <a:endParaRPr lang="en-US" sz="1200" b="1" dirty="0">
                        <a:effectLst/>
                        <a:latin typeface="Calibri"/>
                        <a:ea typeface="Calibri"/>
                        <a:cs typeface="Times New Roman"/>
                      </a:endParaRPr>
                    </a:p>
                  </a:txBody>
                  <a:tcPr marL="60639" marR="60639" marT="0" marB="0"/>
                </a:tc>
              </a:tr>
              <a:tr h="201336">
                <a:tc>
                  <a:txBody>
                    <a:bodyPr/>
                    <a:lstStyle/>
                    <a:p>
                      <a:pPr>
                        <a:lnSpc>
                          <a:spcPct val="115000"/>
                        </a:lnSpc>
                        <a:spcAft>
                          <a:spcPts val="0"/>
                        </a:spcAft>
                      </a:pPr>
                      <a:r>
                        <a:rPr lang="nl-NL" sz="1200" dirty="0">
                          <a:effectLst/>
                        </a:rPr>
                        <a:t>Privacy schending</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62.2%</a:t>
                      </a:r>
                      <a:endParaRPr lang="en-US" sz="1200" b="1" dirty="0">
                        <a:effectLst/>
                        <a:latin typeface="Calibri"/>
                        <a:ea typeface="Calibri"/>
                        <a:cs typeface="Times New Roman"/>
                      </a:endParaRPr>
                    </a:p>
                  </a:txBody>
                  <a:tcPr marL="60639" marR="60639" marT="0" marB="0"/>
                </a:tc>
              </a:tr>
              <a:tr h="280451">
                <a:tc>
                  <a:txBody>
                    <a:bodyPr/>
                    <a:lstStyle/>
                    <a:p>
                      <a:pPr>
                        <a:lnSpc>
                          <a:spcPct val="115000"/>
                        </a:lnSpc>
                        <a:spcAft>
                          <a:spcPts val="0"/>
                        </a:spcAft>
                      </a:pPr>
                      <a:r>
                        <a:rPr lang="nl-NL" sz="1200" dirty="0" err="1">
                          <a:effectLst/>
                        </a:rPr>
                        <a:t>Stalking</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en-US" sz="1200" b="1" dirty="0" smtClean="0">
                          <a:effectLst/>
                          <a:latin typeface="Calibri"/>
                          <a:ea typeface="Calibri"/>
                          <a:cs typeface="Times New Roman"/>
                        </a:rPr>
                        <a:t>47.2%</a:t>
                      </a:r>
                      <a:endParaRPr lang="en-US" sz="1200" b="1" dirty="0">
                        <a:effectLst/>
                        <a:latin typeface="Calibri"/>
                        <a:ea typeface="Calibri"/>
                        <a:cs typeface="Times New Roman"/>
                      </a:endParaRPr>
                    </a:p>
                  </a:txBody>
                  <a:tcPr marL="60639" marR="60639" marT="0" marB="0"/>
                </a:tc>
              </a:tr>
            </a:tbl>
          </a:graphicData>
        </a:graphic>
      </p:graphicFrame>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82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Risico factoren</a:t>
            </a:r>
            <a:endParaRPr lang="nl-NL" dirty="0"/>
          </a:p>
        </p:txBody>
      </p:sp>
      <p:sp>
        <p:nvSpPr>
          <p:cNvPr id="3" name="Tijdelijke aanduiding voor tekst 2"/>
          <p:cNvSpPr>
            <a:spLocks noGrp="1"/>
          </p:cNvSpPr>
          <p:nvPr>
            <p:ph type="body" sz="quarter" idx="13"/>
          </p:nvPr>
        </p:nvSpPr>
        <p:spPr/>
        <p:txBody>
          <a:bodyPr>
            <a:normAutofit/>
          </a:bodyPr>
          <a:lstStyle/>
          <a:p>
            <a:r>
              <a:rPr lang="nl-NL" dirty="0" smtClean="0"/>
              <a:t>Gender</a:t>
            </a:r>
            <a:endParaRPr lang="nl-NL" dirty="0"/>
          </a:p>
          <a:p>
            <a:r>
              <a:rPr lang="nl-NL" dirty="0" smtClean="0"/>
              <a:t>Geboorteland en taal</a:t>
            </a:r>
            <a:endParaRPr lang="nl-NL" dirty="0"/>
          </a:p>
          <a:p>
            <a:r>
              <a:rPr lang="nl-NL" dirty="0" smtClean="0"/>
              <a:t>Verdovende middelen en drugs gebruik</a:t>
            </a:r>
            <a:endParaRPr lang="nl-NL" dirty="0"/>
          </a:p>
          <a:p>
            <a:r>
              <a:rPr lang="nl-NL" dirty="0" smtClean="0"/>
              <a:t>Condoomgebruik (beschermende factor)</a:t>
            </a:r>
          </a:p>
          <a:p>
            <a:r>
              <a:rPr lang="nl-NL" dirty="0" smtClean="0"/>
              <a:t>Vergunde sector (beschermende factor)</a:t>
            </a:r>
          </a:p>
          <a:p>
            <a:r>
              <a:rPr lang="nl-NL" dirty="0"/>
              <a:t>W</a:t>
            </a:r>
            <a:r>
              <a:rPr lang="nl-NL" dirty="0" smtClean="0"/>
              <a:t>erklocaties</a:t>
            </a:r>
          </a:p>
          <a:p>
            <a:endParaRPr lang="nl-NL" dirty="0"/>
          </a:p>
          <a:p>
            <a:endParaRPr lang="nl-NL" dirty="0"/>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5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Gender</a:t>
            </a:r>
            <a:endParaRPr lang="nl-NL" dirty="0"/>
          </a:p>
        </p:txBody>
      </p:sp>
      <p:graphicFrame>
        <p:nvGraphicFramePr>
          <p:cNvPr id="5" name="Tijdelijke aanduiding voor inhoud 4"/>
          <p:cNvGraphicFramePr>
            <a:graphicFrameLocks noGrp="1"/>
          </p:cNvGraphicFramePr>
          <p:nvPr>
            <p:ph sz="half" idx="1"/>
            <p:extLst>
              <p:ext uri="{D42A27DB-BD31-4B8C-83A1-F6EECF244321}">
                <p14:modId xmlns:p14="http://schemas.microsoft.com/office/powerpoint/2010/main" val="2471903319"/>
              </p:ext>
            </p:extLst>
          </p:nvPr>
        </p:nvGraphicFramePr>
        <p:xfrm>
          <a:off x="1023456" y="1728131"/>
          <a:ext cx="3055166" cy="1638695"/>
        </p:xfrm>
        <a:graphic>
          <a:graphicData uri="http://schemas.openxmlformats.org/drawingml/2006/table">
            <a:tbl>
              <a:tblPr firstRow="1" bandRow="1">
                <a:tableStyleId>{5C22544A-7EE6-4342-B048-85BDC9FD1C3A}</a:tableStyleId>
              </a:tblPr>
              <a:tblGrid>
                <a:gridCol w="1527583"/>
                <a:gridCol w="1527583"/>
              </a:tblGrid>
              <a:tr h="327739">
                <a:tc>
                  <a:txBody>
                    <a:bodyPr/>
                    <a:lstStyle/>
                    <a:p>
                      <a:r>
                        <a:rPr lang="nl-NL" dirty="0" smtClean="0"/>
                        <a:t>Gender</a:t>
                      </a:r>
                      <a:endParaRPr lang="nl-NL" dirty="0"/>
                    </a:p>
                  </a:txBody>
                  <a:tcPr/>
                </a:tc>
                <a:tc>
                  <a:txBody>
                    <a:bodyPr/>
                    <a:lstStyle/>
                    <a:p>
                      <a:r>
                        <a:rPr lang="nl-NL" dirty="0" smtClean="0"/>
                        <a:t>Aantal</a:t>
                      </a:r>
                      <a:endParaRPr lang="nl-NL" dirty="0"/>
                    </a:p>
                  </a:txBody>
                  <a:tcPr/>
                </a:tc>
              </a:tr>
              <a:tr h="327739">
                <a:tc>
                  <a:txBody>
                    <a:bodyPr/>
                    <a:lstStyle/>
                    <a:p>
                      <a:r>
                        <a:rPr lang="nl-NL" dirty="0" smtClean="0"/>
                        <a:t>Vrouw</a:t>
                      </a:r>
                      <a:endParaRPr lang="nl-NL" dirty="0"/>
                    </a:p>
                  </a:txBody>
                  <a:tcPr/>
                </a:tc>
                <a:tc>
                  <a:txBody>
                    <a:bodyPr/>
                    <a:lstStyle/>
                    <a:p>
                      <a:r>
                        <a:rPr lang="nl-NL" dirty="0" smtClean="0"/>
                        <a:t>209</a:t>
                      </a:r>
                      <a:endParaRPr lang="nl-NL" dirty="0"/>
                    </a:p>
                  </a:txBody>
                  <a:tcPr/>
                </a:tc>
              </a:tr>
              <a:tr h="327739">
                <a:tc>
                  <a:txBody>
                    <a:bodyPr/>
                    <a:lstStyle/>
                    <a:p>
                      <a:r>
                        <a:rPr lang="nl-NL" dirty="0" smtClean="0"/>
                        <a:t>man</a:t>
                      </a:r>
                      <a:endParaRPr lang="nl-NL" dirty="0"/>
                    </a:p>
                  </a:txBody>
                  <a:tcPr/>
                </a:tc>
                <a:tc>
                  <a:txBody>
                    <a:bodyPr/>
                    <a:lstStyle/>
                    <a:p>
                      <a:r>
                        <a:rPr lang="nl-NL" dirty="0" smtClean="0"/>
                        <a:t>45</a:t>
                      </a:r>
                      <a:endParaRPr lang="nl-NL" dirty="0"/>
                    </a:p>
                  </a:txBody>
                  <a:tcPr/>
                </a:tc>
              </a:tr>
              <a:tr h="327739">
                <a:tc>
                  <a:txBody>
                    <a:bodyPr/>
                    <a:lstStyle/>
                    <a:p>
                      <a:r>
                        <a:rPr lang="nl-NL" dirty="0" smtClean="0"/>
                        <a:t>Transgender</a:t>
                      </a:r>
                      <a:endParaRPr lang="nl-NL" dirty="0"/>
                    </a:p>
                  </a:txBody>
                  <a:tcPr/>
                </a:tc>
                <a:tc>
                  <a:txBody>
                    <a:bodyPr/>
                    <a:lstStyle/>
                    <a:p>
                      <a:r>
                        <a:rPr lang="nl-NL" dirty="0" smtClean="0"/>
                        <a:t>9</a:t>
                      </a:r>
                      <a:endParaRPr lang="nl-NL" dirty="0"/>
                    </a:p>
                  </a:txBody>
                  <a:tcPr/>
                </a:tc>
              </a:tr>
              <a:tr h="327739">
                <a:tc>
                  <a:txBody>
                    <a:bodyPr/>
                    <a:lstStyle/>
                    <a:p>
                      <a:r>
                        <a:rPr lang="nl-NL" dirty="0" smtClean="0"/>
                        <a:t>Anders</a:t>
                      </a:r>
                      <a:endParaRPr lang="nl-NL" dirty="0"/>
                    </a:p>
                  </a:txBody>
                  <a:tcPr/>
                </a:tc>
                <a:tc>
                  <a:txBody>
                    <a:bodyPr/>
                    <a:lstStyle/>
                    <a:p>
                      <a:r>
                        <a:rPr lang="nl-NL" dirty="0" smtClean="0"/>
                        <a:t>18</a:t>
                      </a:r>
                      <a:endParaRPr lang="nl-NL" dirty="0"/>
                    </a:p>
                  </a:txBody>
                  <a:tcPr/>
                </a:tc>
              </a:tr>
            </a:tbl>
          </a:graphicData>
        </a:graphic>
      </p:graphicFrame>
      <p:sp>
        <p:nvSpPr>
          <p:cNvPr id="4" name="Tijdelijke aanduiding voor inhoud 3"/>
          <p:cNvSpPr>
            <a:spLocks noGrp="1"/>
          </p:cNvSpPr>
          <p:nvPr>
            <p:ph sz="half" idx="2"/>
          </p:nvPr>
        </p:nvSpPr>
        <p:spPr/>
        <p:txBody>
          <a:bodyPr>
            <a:normAutofit/>
          </a:bodyPr>
          <a:lstStyle/>
          <a:p>
            <a:r>
              <a:rPr lang="nl-NL" dirty="0" smtClean="0"/>
              <a:t>Mannen </a:t>
            </a:r>
            <a:r>
              <a:rPr lang="nl-NL" dirty="0"/>
              <a:t>hebben 2.1 keer meer kans op ongewenste </a:t>
            </a:r>
            <a:r>
              <a:rPr lang="nl-NL" b="1" dirty="0"/>
              <a:t>seksuele </a:t>
            </a:r>
            <a:r>
              <a:rPr lang="nl-NL" b="1" dirty="0" smtClean="0"/>
              <a:t>diensten</a:t>
            </a:r>
            <a:r>
              <a:rPr lang="nl-NL" altLang="nl-NL" dirty="0"/>
              <a:t> (p=0.024</a:t>
            </a:r>
            <a:r>
              <a:rPr lang="nl-NL" altLang="nl-NL" dirty="0" smtClean="0"/>
              <a:t>)</a:t>
            </a:r>
            <a:r>
              <a:rPr lang="nl-NL" dirty="0" smtClean="0"/>
              <a:t>, 2.0 </a:t>
            </a:r>
            <a:r>
              <a:rPr lang="nl-NL" dirty="0"/>
              <a:t>keer meer kans op </a:t>
            </a:r>
            <a:r>
              <a:rPr lang="nl-NL" b="1" dirty="0"/>
              <a:t>afpersing voor </a:t>
            </a:r>
            <a:r>
              <a:rPr lang="nl-NL" b="1" dirty="0" smtClean="0"/>
              <a:t>seks </a:t>
            </a:r>
            <a:r>
              <a:rPr lang="nl-NL" altLang="nl-NL" dirty="0" smtClean="0"/>
              <a:t>(</a:t>
            </a:r>
            <a:r>
              <a:rPr lang="nl-NL" altLang="nl-NL" dirty="0"/>
              <a:t>p=0.082</a:t>
            </a:r>
            <a:r>
              <a:rPr lang="nl-NL" altLang="nl-NL" dirty="0" smtClean="0"/>
              <a:t>)</a:t>
            </a:r>
            <a:r>
              <a:rPr lang="nl-NL" dirty="0" smtClean="0"/>
              <a:t> &amp; 1.8 </a:t>
            </a:r>
            <a:r>
              <a:rPr lang="nl-NL" dirty="0"/>
              <a:t>keer meer kans op financieel </a:t>
            </a:r>
            <a:r>
              <a:rPr lang="nl-NL" b="1" dirty="0"/>
              <a:t>economische uitsluiting </a:t>
            </a:r>
            <a:r>
              <a:rPr lang="nl-NL" altLang="nl-NL" dirty="0"/>
              <a:t>(p=0.094</a:t>
            </a:r>
            <a:r>
              <a:rPr lang="nl-NL" altLang="nl-NL" dirty="0" smtClean="0"/>
              <a:t>) </a:t>
            </a:r>
            <a:r>
              <a:rPr lang="nl-NL" dirty="0" smtClean="0"/>
              <a:t>ten </a:t>
            </a:r>
            <a:r>
              <a:rPr lang="nl-NL" dirty="0"/>
              <a:t>opzichte van </a:t>
            </a:r>
            <a:r>
              <a:rPr lang="nl-NL" dirty="0" smtClean="0"/>
              <a:t>vrouwen </a:t>
            </a:r>
            <a:endParaRPr lang="nl-NL" dirty="0"/>
          </a:p>
          <a:p>
            <a:r>
              <a:rPr lang="nl-NL" altLang="nl-NL" dirty="0"/>
              <a:t>Transgender mensen en mensen die zich als anders identificeren hebben 4.7 keer meer kans op </a:t>
            </a:r>
            <a:r>
              <a:rPr lang="nl-NL" altLang="nl-NL" b="1" dirty="0"/>
              <a:t>pesterijen en vernederingen </a:t>
            </a:r>
            <a:r>
              <a:rPr lang="nl-NL" altLang="nl-NL" dirty="0"/>
              <a:t>in vergelijking tot </a:t>
            </a:r>
            <a:r>
              <a:rPr lang="nl-NL" altLang="nl-NL" dirty="0" smtClean="0"/>
              <a:t>vrouwen (p=0.040</a:t>
            </a:r>
            <a:r>
              <a:rPr lang="nl-NL" altLang="nl-NL" dirty="0"/>
              <a:t>). </a:t>
            </a:r>
            <a:endParaRPr lang="nl-NL" dirty="0"/>
          </a:p>
        </p:txBody>
      </p:sp>
    </p:spTree>
    <p:extLst>
      <p:ext uri="{BB962C8B-B14F-4D97-AF65-F5344CB8AC3E}">
        <p14:creationId xmlns:p14="http://schemas.microsoft.com/office/powerpoint/2010/main" val="42321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Geboorteland en taal</a:t>
            </a:r>
            <a:endParaRPr lang="nl-NL" dirty="0"/>
          </a:p>
        </p:txBody>
      </p:sp>
      <p:sp>
        <p:nvSpPr>
          <p:cNvPr id="4" name="Tijdelijke aanduiding voor inhoud 3"/>
          <p:cNvSpPr>
            <a:spLocks noGrp="1"/>
          </p:cNvSpPr>
          <p:nvPr>
            <p:ph sz="half" idx="2"/>
          </p:nvPr>
        </p:nvSpPr>
        <p:spPr>
          <a:xfrm>
            <a:off x="4629150" y="536895"/>
            <a:ext cx="3886200" cy="4095828"/>
          </a:xfrm>
        </p:spPr>
        <p:txBody>
          <a:bodyPr>
            <a:normAutofit fontScale="85000" lnSpcReduction="20000"/>
          </a:bodyPr>
          <a:lstStyle/>
          <a:p>
            <a:r>
              <a:rPr lang="nl-NL" dirty="0" smtClean="0"/>
              <a:t>Deelnemers uit 42 landen</a:t>
            </a:r>
          </a:p>
          <a:p>
            <a:r>
              <a:rPr lang="nl-NL" dirty="0" smtClean="0"/>
              <a:t>Sekswerkers </a:t>
            </a:r>
            <a:r>
              <a:rPr lang="nl-NL" dirty="0"/>
              <a:t>die niet in Nederland zijn geboren hebben meer risico op</a:t>
            </a:r>
            <a:r>
              <a:rPr lang="nl-NL" dirty="0" smtClean="0"/>
              <a:t>: 1) </a:t>
            </a:r>
            <a:r>
              <a:rPr lang="nl-NL" b="1" dirty="0" smtClean="0"/>
              <a:t>privacy schending</a:t>
            </a:r>
            <a:r>
              <a:rPr lang="nl-NL" dirty="0" smtClean="0"/>
              <a:t>, </a:t>
            </a:r>
            <a:r>
              <a:rPr lang="nl-NL" b="1" dirty="0" smtClean="0"/>
              <a:t>2) financieel </a:t>
            </a:r>
            <a:r>
              <a:rPr lang="nl-NL" b="1" dirty="0"/>
              <a:t>geweld</a:t>
            </a:r>
            <a:r>
              <a:rPr lang="nl-NL" dirty="0"/>
              <a:t> </a:t>
            </a:r>
            <a:r>
              <a:rPr lang="nl-NL" dirty="0" smtClean="0"/>
              <a:t>en 3) </a:t>
            </a:r>
            <a:r>
              <a:rPr lang="nl-NL" b="1" dirty="0" smtClean="0"/>
              <a:t>pesterijen </a:t>
            </a:r>
            <a:r>
              <a:rPr lang="nl-NL" b="1" dirty="0"/>
              <a:t>en </a:t>
            </a:r>
            <a:r>
              <a:rPr lang="nl-NL" b="1" dirty="0" smtClean="0"/>
              <a:t>vernederingen</a:t>
            </a:r>
          </a:p>
          <a:p>
            <a:r>
              <a:rPr lang="nl-NL" dirty="0"/>
              <a:t>Sekswerkers die de Nederlandse taal onvoldoende beheersen hebben: </a:t>
            </a:r>
            <a:r>
              <a:rPr lang="nl-NL" dirty="0" smtClean="0"/>
              <a:t> 2.4 </a:t>
            </a:r>
            <a:r>
              <a:rPr lang="nl-NL" dirty="0"/>
              <a:t>keer meer kans op </a:t>
            </a:r>
            <a:r>
              <a:rPr lang="nl-NL" b="1" dirty="0"/>
              <a:t>privacy </a:t>
            </a:r>
            <a:r>
              <a:rPr lang="nl-NL" b="1" dirty="0" smtClean="0"/>
              <a:t>schending, </a:t>
            </a:r>
            <a:r>
              <a:rPr lang="nl-NL" dirty="0" smtClean="0"/>
              <a:t>2.3 </a:t>
            </a:r>
            <a:r>
              <a:rPr lang="nl-NL" dirty="0"/>
              <a:t>keer meer kans op</a:t>
            </a:r>
            <a:r>
              <a:rPr lang="nl-NL" b="1" dirty="0"/>
              <a:t> opdringerige </a:t>
            </a:r>
            <a:r>
              <a:rPr lang="nl-NL" b="1" dirty="0" smtClean="0"/>
              <a:t>vragen, </a:t>
            </a:r>
            <a:r>
              <a:rPr lang="nl-NL" dirty="0" smtClean="0"/>
              <a:t>2.1 </a:t>
            </a:r>
            <a:r>
              <a:rPr lang="nl-NL" dirty="0"/>
              <a:t>keer meer kans op </a:t>
            </a:r>
            <a:r>
              <a:rPr lang="nl-NL" b="1" dirty="0"/>
              <a:t>seksuele </a:t>
            </a:r>
            <a:r>
              <a:rPr lang="nl-NL" b="1" dirty="0" smtClean="0"/>
              <a:t>intimidatie, </a:t>
            </a:r>
            <a:r>
              <a:rPr lang="nl-NL" dirty="0" smtClean="0"/>
              <a:t>2.0 </a:t>
            </a:r>
            <a:r>
              <a:rPr lang="nl-NL" dirty="0"/>
              <a:t>keer meer kans op </a:t>
            </a:r>
            <a:r>
              <a:rPr lang="nl-NL" b="1" dirty="0"/>
              <a:t>pesterijen en </a:t>
            </a:r>
            <a:r>
              <a:rPr lang="nl-NL" b="1" dirty="0" smtClean="0"/>
              <a:t>vernederingen, </a:t>
            </a:r>
            <a:r>
              <a:rPr lang="nl-NL" dirty="0" smtClean="0"/>
              <a:t>1.8 </a:t>
            </a:r>
            <a:r>
              <a:rPr lang="nl-NL" dirty="0"/>
              <a:t>keer meer kans op </a:t>
            </a:r>
            <a:r>
              <a:rPr lang="nl-NL" b="1" dirty="0"/>
              <a:t>fysiek geweld </a:t>
            </a:r>
            <a:r>
              <a:rPr lang="nl-NL" b="1" dirty="0" smtClean="0"/>
              <a:t>, </a:t>
            </a:r>
            <a:r>
              <a:rPr lang="nl-NL" dirty="0" smtClean="0"/>
              <a:t>1.6 </a:t>
            </a:r>
            <a:r>
              <a:rPr lang="nl-NL" dirty="0"/>
              <a:t>keer meer kans op </a:t>
            </a:r>
            <a:r>
              <a:rPr lang="nl-NL" b="1" dirty="0"/>
              <a:t>financieel </a:t>
            </a:r>
            <a:r>
              <a:rPr lang="nl-NL" b="1" dirty="0" smtClean="0"/>
              <a:t>geweld, </a:t>
            </a:r>
            <a:r>
              <a:rPr lang="nl-NL" dirty="0" smtClean="0"/>
              <a:t>1.6 </a:t>
            </a:r>
            <a:r>
              <a:rPr lang="nl-NL" dirty="0"/>
              <a:t>keer meer kans op </a:t>
            </a:r>
            <a:r>
              <a:rPr lang="nl-NL" b="1" dirty="0"/>
              <a:t>ongewenste seksuele </a:t>
            </a:r>
            <a:r>
              <a:rPr lang="nl-NL" b="1" dirty="0" smtClean="0"/>
              <a:t>diensten</a:t>
            </a:r>
          </a:p>
          <a:p>
            <a:r>
              <a:rPr lang="nl-NL" dirty="0"/>
              <a:t>Sekswerkers die de Nederlandse taal onvoldoende beheersen hebben: </a:t>
            </a:r>
            <a:r>
              <a:rPr lang="nl-NL" dirty="0" smtClean="0"/>
              <a:t>1.6 </a:t>
            </a:r>
            <a:r>
              <a:rPr lang="nl-NL" dirty="0"/>
              <a:t>minder kans op aanranding en </a:t>
            </a:r>
            <a:r>
              <a:rPr lang="nl-NL" b="1" dirty="0"/>
              <a:t>verkrachting </a:t>
            </a:r>
            <a:r>
              <a:rPr lang="nl-NL" dirty="0" smtClean="0"/>
              <a:t>in </a:t>
            </a:r>
            <a:r>
              <a:rPr lang="nl-NL" dirty="0"/>
              <a:t>vergelijking tot de sekswerkers die de taal wel voldoende beheersen.</a:t>
            </a:r>
          </a:p>
          <a:p>
            <a:endParaRPr lang="nl-NL" b="1" dirty="0"/>
          </a:p>
          <a:p>
            <a:endParaRPr lang="nl-NL" b="1" dirty="0"/>
          </a:p>
          <a:p>
            <a:endParaRPr lang="nl-NL" dirty="0"/>
          </a:p>
        </p:txBody>
      </p:sp>
      <p:graphicFrame>
        <p:nvGraphicFramePr>
          <p:cNvPr id="8" name="Tijdelijke aanduiding voor inhoud 7"/>
          <p:cNvGraphicFramePr>
            <a:graphicFrameLocks noGrp="1"/>
          </p:cNvGraphicFramePr>
          <p:nvPr>
            <p:ph sz="half" idx="1"/>
            <p:extLst>
              <p:ext uri="{D42A27DB-BD31-4B8C-83A1-F6EECF244321}">
                <p14:modId xmlns:p14="http://schemas.microsoft.com/office/powerpoint/2010/main" val="2214341211"/>
              </p:ext>
            </p:extLst>
          </p:nvPr>
        </p:nvGraphicFramePr>
        <p:xfrm>
          <a:off x="628650" y="1370013"/>
          <a:ext cx="3886200" cy="741680"/>
        </p:xfrm>
        <a:graphic>
          <a:graphicData uri="http://schemas.openxmlformats.org/drawingml/2006/table">
            <a:tbl>
              <a:tblPr firstRow="1" bandRow="1">
                <a:tableStyleId>{5C22544A-7EE6-4342-B048-85BDC9FD1C3A}</a:tableStyleId>
              </a:tblPr>
              <a:tblGrid>
                <a:gridCol w="1295400"/>
                <a:gridCol w="1295400"/>
                <a:gridCol w="1295400"/>
              </a:tblGrid>
              <a:tr h="370840">
                <a:tc>
                  <a:txBody>
                    <a:bodyPr/>
                    <a:lstStyle/>
                    <a:p>
                      <a:r>
                        <a:rPr lang="nl-NL" dirty="0" smtClean="0"/>
                        <a:t>Nederlands</a:t>
                      </a:r>
                      <a:endParaRPr lang="nl-NL" dirty="0"/>
                    </a:p>
                  </a:txBody>
                  <a:tcPr/>
                </a:tc>
                <a:tc>
                  <a:txBody>
                    <a:bodyPr/>
                    <a:lstStyle/>
                    <a:p>
                      <a:r>
                        <a:rPr lang="nl-NL" dirty="0" smtClean="0"/>
                        <a:t>Spaans</a:t>
                      </a:r>
                      <a:endParaRPr lang="nl-NL" dirty="0"/>
                    </a:p>
                  </a:txBody>
                  <a:tcPr/>
                </a:tc>
                <a:tc>
                  <a:txBody>
                    <a:bodyPr/>
                    <a:lstStyle/>
                    <a:p>
                      <a:r>
                        <a:rPr lang="nl-NL" dirty="0" smtClean="0"/>
                        <a:t>Engels</a:t>
                      </a:r>
                      <a:endParaRPr lang="nl-NL" dirty="0"/>
                    </a:p>
                  </a:txBody>
                  <a:tcPr/>
                </a:tc>
              </a:tr>
              <a:tr h="370840">
                <a:tc>
                  <a:txBody>
                    <a:bodyPr/>
                    <a:lstStyle/>
                    <a:p>
                      <a:r>
                        <a:rPr lang="nl-NL" dirty="0" smtClean="0"/>
                        <a:t>199</a:t>
                      </a:r>
                      <a:endParaRPr lang="nl-NL" dirty="0"/>
                    </a:p>
                  </a:txBody>
                  <a:tcPr/>
                </a:tc>
                <a:tc>
                  <a:txBody>
                    <a:bodyPr/>
                    <a:lstStyle/>
                    <a:p>
                      <a:r>
                        <a:rPr lang="nl-NL" dirty="0" smtClean="0"/>
                        <a:t>39</a:t>
                      </a:r>
                      <a:endParaRPr lang="nl-NL" dirty="0"/>
                    </a:p>
                  </a:txBody>
                  <a:tcPr/>
                </a:tc>
                <a:tc>
                  <a:txBody>
                    <a:bodyPr/>
                    <a:lstStyle/>
                    <a:p>
                      <a:r>
                        <a:rPr lang="nl-NL" dirty="0" smtClean="0"/>
                        <a:t>61</a:t>
                      </a:r>
                      <a:endParaRPr lang="nl-NL" dirty="0"/>
                    </a:p>
                  </a:txBody>
                  <a:tcPr/>
                </a:tc>
              </a:tr>
            </a:tbl>
          </a:graphicData>
        </a:graphic>
      </p:graphicFrame>
    </p:spTree>
    <p:extLst>
      <p:ext uri="{BB962C8B-B14F-4D97-AF65-F5344CB8AC3E}">
        <p14:creationId xmlns:p14="http://schemas.microsoft.com/office/powerpoint/2010/main" val="8111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Condoomgebruik</a:t>
            </a:r>
            <a:endParaRPr lang="nl-NL" dirty="0"/>
          </a:p>
        </p:txBody>
      </p:sp>
      <p:sp>
        <p:nvSpPr>
          <p:cNvPr id="4" name="Tijdelijke aanduiding voor inhoud 3"/>
          <p:cNvSpPr>
            <a:spLocks noGrp="1"/>
          </p:cNvSpPr>
          <p:nvPr>
            <p:ph sz="half" idx="2"/>
          </p:nvPr>
        </p:nvSpPr>
        <p:spPr/>
        <p:txBody>
          <a:bodyPr>
            <a:normAutofit/>
          </a:bodyPr>
          <a:lstStyle/>
          <a:p>
            <a:r>
              <a:rPr lang="nl-NL" dirty="0" smtClean="0"/>
              <a:t>Mannen </a:t>
            </a:r>
            <a:r>
              <a:rPr lang="nl-NL" dirty="0"/>
              <a:t>hebben 2.1 keer meer kans op ongewenste </a:t>
            </a:r>
            <a:r>
              <a:rPr lang="nl-NL" b="1" dirty="0"/>
              <a:t>seksuele </a:t>
            </a:r>
            <a:r>
              <a:rPr lang="nl-NL" b="1" dirty="0" smtClean="0"/>
              <a:t>diensten</a:t>
            </a:r>
            <a:r>
              <a:rPr lang="nl-NL" altLang="nl-NL" dirty="0"/>
              <a:t> (p=0.024</a:t>
            </a:r>
            <a:r>
              <a:rPr lang="nl-NL" altLang="nl-NL" dirty="0" smtClean="0"/>
              <a:t>)</a:t>
            </a:r>
            <a:r>
              <a:rPr lang="nl-NL" dirty="0" smtClean="0"/>
              <a:t>, 2.0 </a:t>
            </a:r>
            <a:r>
              <a:rPr lang="nl-NL" dirty="0"/>
              <a:t>keer meer kans op </a:t>
            </a:r>
            <a:r>
              <a:rPr lang="nl-NL" b="1" dirty="0"/>
              <a:t>afpersing voor </a:t>
            </a:r>
            <a:r>
              <a:rPr lang="nl-NL" b="1" dirty="0" smtClean="0"/>
              <a:t>seks </a:t>
            </a:r>
            <a:r>
              <a:rPr lang="nl-NL" altLang="nl-NL" dirty="0" smtClean="0"/>
              <a:t>(</a:t>
            </a:r>
            <a:r>
              <a:rPr lang="nl-NL" altLang="nl-NL" dirty="0"/>
              <a:t>p=0.082</a:t>
            </a:r>
            <a:r>
              <a:rPr lang="nl-NL" altLang="nl-NL" dirty="0" smtClean="0"/>
              <a:t>)</a:t>
            </a:r>
            <a:r>
              <a:rPr lang="nl-NL" dirty="0" smtClean="0"/>
              <a:t> &amp; 1.8 </a:t>
            </a:r>
            <a:r>
              <a:rPr lang="nl-NL" dirty="0"/>
              <a:t>keer meer kans op financieel </a:t>
            </a:r>
            <a:r>
              <a:rPr lang="nl-NL" b="1" dirty="0"/>
              <a:t>economische uitsluiting </a:t>
            </a:r>
            <a:r>
              <a:rPr lang="nl-NL" altLang="nl-NL" dirty="0"/>
              <a:t>(p=0.094</a:t>
            </a:r>
            <a:r>
              <a:rPr lang="nl-NL" altLang="nl-NL" dirty="0" smtClean="0"/>
              <a:t>) </a:t>
            </a:r>
            <a:r>
              <a:rPr lang="nl-NL" dirty="0" smtClean="0"/>
              <a:t>ten </a:t>
            </a:r>
            <a:r>
              <a:rPr lang="nl-NL" dirty="0"/>
              <a:t>opzichte van </a:t>
            </a:r>
            <a:r>
              <a:rPr lang="nl-NL" dirty="0" smtClean="0"/>
              <a:t>vrouwen </a:t>
            </a:r>
            <a:endParaRPr lang="nl-NL" dirty="0"/>
          </a:p>
          <a:p>
            <a:r>
              <a:rPr lang="nl-NL" altLang="nl-NL" dirty="0"/>
              <a:t>Transgender mensen en mensen die zich als anders identificeren hebben 4.7 keer meer kans op </a:t>
            </a:r>
            <a:r>
              <a:rPr lang="nl-NL" altLang="nl-NL" b="1" dirty="0"/>
              <a:t>pesterijen en vernederingen </a:t>
            </a:r>
            <a:r>
              <a:rPr lang="nl-NL" altLang="nl-NL" dirty="0"/>
              <a:t>in vergelijking tot </a:t>
            </a:r>
            <a:r>
              <a:rPr lang="nl-NL" altLang="nl-NL" dirty="0" smtClean="0"/>
              <a:t>vrouwen (p=0.040</a:t>
            </a:r>
            <a:r>
              <a:rPr lang="nl-NL" altLang="nl-NL" dirty="0"/>
              <a:t>). </a:t>
            </a:r>
            <a:endParaRPr lang="nl-NL" dirty="0"/>
          </a:p>
        </p:txBody>
      </p:sp>
      <p:graphicFrame>
        <p:nvGraphicFramePr>
          <p:cNvPr id="10" name="Tabel 9"/>
          <p:cNvGraphicFramePr>
            <a:graphicFrameLocks noGrp="1"/>
          </p:cNvGraphicFramePr>
          <p:nvPr>
            <p:extLst>
              <p:ext uri="{D42A27DB-BD31-4B8C-83A1-F6EECF244321}">
                <p14:modId xmlns:p14="http://schemas.microsoft.com/office/powerpoint/2010/main" val="321400269"/>
              </p:ext>
            </p:extLst>
          </p:nvPr>
        </p:nvGraphicFramePr>
        <p:xfrm>
          <a:off x="450209" y="2855110"/>
          <a:ext cx="4004346" cy="1591868"/>
        </p:xfrm>
        <a:graphic>
          <a:graphicData uri="http://schemas.openxmlformats.org/drawingml/2006/table">
            <a:tbl>
              <a:tblPr firstRow="1" bandRow="1">
                <a:tableStyleId>{5C22544A-7EE6-4342-B048-85BDC9FD1C3A}</a:tableStyleId>
              </a:tblPr>
              <a:tblGrid>
                <a:gridCol w="2002173"/>
                <a:gridCol w="2002173"/>
              </a:tblGrid>
              <a:tr h="357916">
                <a:tc>
                  <a:txBody>
                    <a:bodyPr/>
                    <a:lstStyle/>
                    <a:p>
                      <a:r>
                        <a:rPr lang="nl-NL" dirty="0" smtClean="0"/>
                        <a:t>Test barrière</a:t>
                      </a:r>
                      <a:endParaRPr lang="nl-NL" dirty="0">
                        <a:latin typeface="+mn-lt"/>
                      </a:endParaRPr>
                    </a:p>
                  </a:txBody>
                  <a:tcPr/>
                </a:tc>
                <a:tc>
                  <a:txBody>
                    <a:bodyPr/>
                    <a:lstStyle/>
                    <a:p>
                      <a:r>
                        <a:rPr lang="nl-NL" dirty="0" smtClean="0"/>
                        <a:t>%</a:t>
                      </a:r>
                      <a:endParaRPr lang="nl-NL" dirty="0">
                        <a:latin typeface="+mn-lt"/>
                      </a:endParaRPr>
                    </a:p>
                  </a:txBody>
                  <a:tcPr/>
                </a:tc>
              </a:tr>
              <a:tr h="357916">
                <a:tc>
                  <a:txBody>
                    <a:bodyPr/>
                    <a:lstStyle/>
                    <a:p>
                      <a:r>
                        <a:rPr lang="en-US" sz="1400" dirty="0" err="1" smtClean="0"/>
                        <a:t>Helemaal</a:t>
                      </a:r>
                      <a:r>
                        <a:rPr lang="en-US" sz="1400" dirty="0" smtClean="0"/>
                        <a:t> </a:t>
                      </a:r>
                      <a:r>
                        <a:rPr lang="en-US" sz="1400" dirty="0" err="1" smtClean="0"/>
                        <a:t>geen</a:t>
                      </a:r>
                      <a:r>
                        <a:rPr lang="en-US" sz="1400" dirty="0" smtClean="0"/>
                        <a:t> </a:t>
                      </a:r>
                      <a:r>
                        <a:rPr lang="en-US" sz="1400" dirty="0" err="1" smtClean="0"/>
                        <a:t>barriere</a:t>
                      </a:r>
                      <a:endParaRPr lang="en-US" sz="1400" b="1" dirty="0">
                        <a:latin typeface="+mn-lt"/>
                      </a:endParaRPr>
                    </a:p>
                  </a:txBody>
                  <a:tcPr marL="91459" marR="91459" marT="45700" marB="45700"/>
                </a:tc>
                <a:tc>
                  <a:txBody>
                    <a:bodyPr/>
                    <a:lstStyle/>
                    <a:p>
                      <a:r>
                        <a:rPr lang="en-US" sz="1400" dirty="0" smtClean="0"/>
                        <a:t>82,9</a:t>
                      </a:r>
                      <a:endParaRPr lang="en-US" sz="1400" b="1" dirty="0">
                        <a:latin typeface="+mn-lt"/>
                      </a:endParaRPr>
                    </a:p>
                  </a:txBody>
                  <a:tcPr marL="91459" marR="91459" marT="45700" marB="45700"/>
                </a:tc>
              </a:tr>
              <a:tr h="357916">
                <a:tc>
                  <a:txBody>
                    <a:bodyPr/>
                    <a:lstStyle/>
                    <a:p>
                      <a:r>
                        <a:rPr lang="en-US" sz="1400" dirty="0" err="1" smtClean="0"/>
                        <a:t>Kleine</a:t>
                      </a:r>
                      <a:r>
                        <a:rPr lang="en-US" sz="1400" dirty="0" smtClean="0"/>
                        <a:t> </a:t>
                      </a:r>
                      <a:r>
                        <a:rPr lang="en-US" sz="1400" dirty="0" err="1" smtClean="0"/>
                        <a:t>barriere</a:t>
                      </a:r>
                      <a:endParaRPr lang="en-US" sz="1400" b="1" dirty="0">
                        <a:latin typeface="+mn-lt"/>
                      </a:endParaRPr>
                    </a:p>
                  </a:txBody>
                  <a:tcPr marL="91459" marR="91459" marT="45700" marB="45700"/>
                </a:tc>
                <a:tc>
                  <a:txBody>
                    <a:bodyPr/>
                    <a:lstStyle/>
                    <a:p>
                      <a:r>
                        <a:rPr lang="en-US" sz="1400" dirty="0" smtClean="0"/>
                        <a:t>12,0</a:t>
                      </a:r>
                      <a:endParaRPr lang="en-US" sz="1400" b="1" dirty="0">
                        <a:latin typeface="+mn-lt"/>
                      </a:endParaRPr>
                    </a:p>
                  </a:txBody>
                  <a:tcPr marL="91459" marR="91459" marT="45700" marB="45700"/>
                </a:tc>
              </a:tr>
              <a:tr h="357916">
                <a:tc>
                  <a:txBody>
                    <a:bodyPr/>
                    <a:lstStyle/>
                    <a:p>
                      <a:r>
                        <a:rPr lang="en-US" sz="1400" dirty="0" smtClean="0"/>
                        <a:t>Grote </a:t>
                      </a:r>
                      <a:r>
                        <a:rPr lang="en-US" sz="1400" dirty="0" err="1" smtClean="0"/>
                        <a:t>barriere</a:t>
                      </a:r>
                      <a:endParaRPr lang="en-US" sz="1400" b="1" dirty="0">
                        <a:latin typeface="+mn-lt"/>
                      </a:endParaRPr>
                    </a:p>
                  </a:txBody>
                  <a:tcPr marL="91459" marR="91459" marT="45700" marB="45700"/>
                </a:tc>
                <a:tc>
                  <a:txBody>
                    <a:bodyPr/>
                    <a:lstStyle/>
                    <a:p>
                      <a:r>
                        <a:rPr lang="en-US" sz="1400" dirty="0" smtClean="0"/>
                        <a:t>5,1</a:t>
                      </a:r>
                      <a:endParaRPr lang="en-US" sz="1400" b="1" dirty="0">
                        <a:latin typeface="+mn-lt"/>
                      </a:endParaRPr>
                    </a:p>
                  </a:txBody>
                  <a:tcPr marL="91459" marR="91459" marT="45700" marB="45700"/>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2759573593"/>
              </p:ext>
            </p:extLst>
          </p:nvPr>
        </p:nvGraphicFramePr>
        <p:xfrm>
          <a:off x="458598" y="1076644"/>
          <a:ext cx="3903676" cy="1450258"/>
        </p:xfrm>
        <a:graphic>
          <a:graphicData uri="http://schemas.openxmlformats.org/drawingml/2006/table">
            <a:tbl>
              <a:tblPr firstRow="1" bandRow="1">
                <a:tableStyleId>{5C22544A-7EE6-4342-B048-85BDC9FD1C3A}</a:tableStyleId>
              </a:tblPr>
              <a:tblGrid>
                <a:gridCol w="1951838"/>
                <a:gridCol w="1951838"/>
              </a:tblGrid>
              <a:tr h="466036">
                <a:tc>
                  <a:txBody>
                    <a:bodyPr/>
                    <a:lstStyle/>
                    <a:p>
                      <a:endParaRPr lang="nl-NL" dirty="0"/>
                    </a:p>
                  </a:txBody>
                  <a:tcPr/>
                </a:tc>
                <a:tc>
                  <a:txBody>
                    <a:bodyPr/>
                    <a:lstStyle/>
                    <a:p>
                      <a:endParaRPr lang="nl-NL"/>
                    </a:p>
                  </a:txBody>
                  <a:tcPr/>
                </a:tc>
              </a:tr>
              <a:tr h="466036">
                <a:tc>
                  <a:txBody>
                    <a:bodyPr/>
                    <a:lstStyle/>
                    <a:p>
                      <a:r>
                        <a:rPr lang="en-US" sz="1400" baseline="0" dirty="0" err="1" smtClean="0"/>
                        <a:t>C</a:t>
                      </a:r>
                      <a:r>
                        <a:rPr lang="en-US" sz="1400" dirty="0" err="1" smtClean="0"/>
                        <a:t>ondoomgebruik</a:t>
                      </a:r>
                      <a:endParaRPr lang="en-US" sz="1400" b="1" dirty="0"/>
                    </a:p>
                  </a:txBody>
                  <a:tcPr marT="45733" marB="45733"/>
                </a:tc>
                <a:tc>
                  <a:txBody>
                    <a:bodyPr/>
                    <a:lstStyle/>
                    <a:p>
                      <a:r>
                        <a:rPr lang="en-US" sz="1400" dirty="0" smtClean="0"/>
                        <a:t>54,5%</a:t>
                      </a:r>
                      <a:endParaRPr lang="en-US" sz="1400" b="1" dirty="0"/>
                    </a:p>
                  </a:txBody>
                  <a:tcPr marT="45733" marB="45733"/>
                </a:tc>
              </a:tr>
              <a:tr h="466036">
                <a:tc>
                  <a:txBody>
                    <a:bodyPr/>
                    <a:lstStyle/>
                    <a:p>
                      <a:r>
                        <a:rPr lang="en-US" sz="1400" dirty="0" err="1" smtClean="0"/>
                        <a:t>Soa</a:t>
                      </a:r>
                      <a:r>
                        <a:rPr lang="en-US" sz="1400" dirty="0" smtClean="0"/>
                        <a:t> HIV test (per </a:t>
                      </a:r>
                      <a:r>
                        <a:rPr lang="en-US" sz="1400" dirty="0" err="1" smtClean="0"/>
                        <a:t>jaar</a:t>
                      </a:r>
                      <a:r>
                        <a:rPr lang="en-US" sz="1400" dirty="0" smtClean="0"/>
                        <a:t>)</a:t>
                      </a:r>
                      <a:endParaRPr lang="en-US" sz="1400" b="1" dirty="0"/>
                    </a:p>
                  </a:txBody>
                  <a:tcPr marT="45733" marB="45733"/>
                </a:tc>
                <a:tc>
                  <a:txBody>
                    <a:bodyPr/>
                    <a:lstStyle/>
                    <a:p>
                      <a:r>
                        <a:rPr lang="en-US" sz="1400" dirty="0" smtClean="0"/>
                        <a:t>3x</a:t>
                      </a:r>
                      <a:endParaRPr lang="en-US" sz="1400" b="1" dirty="0"/>
                    </a:p>
                  </a:txBody>
                  <a:tcPr marT="45733" marB="45733"/>
                </a:tc>
              </a:tr>
            </a:tbl>
          </a:graphicData>
        </a:graphic>
      </p:graphicFrame>
    </p:spTree>
    <p:extLst>
      <p:ext uri="{BB962C8B-B14F-4D97-AF65-F5344CB8AC3E}">
        <p14:creationId xmlns:p14="http://schemas.microsoft.com/office/powerpoint/2010/main" val="245718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Verdovende middelen</a:t>
            </a:r>
            <a:endParaRPr lang="nl-NL" dirty="0"/>
          </a:p>
        </p:txBody>
      </p:sp>
      <p:sp>
        <p:nvSpPr>
          <p:cNvPr id="4" name="Tijdelijke aanduiding voor inhoud 3"/>
          <p:cNvSpPr>
            <a:spLocks noGrp="1"/>
          </p:cNvSpPr>
          <p:nvPr>
            <p:ph sz="half" idx="2"/>
          </p:nvPr>
        </p:nvSpPr>
        <p:spPr/>
        <p:txBody>
          <a:bodyPr>
            <a:normAutofit fontScale="92500" lnSpcReduction="20000"/>
          </a:bodyPr>
          <a:lstStyle/>
          <a:p>
            <a:r>
              <a:rPr lang="nl-NL" dirty="0"/>
              <a:t>Sekswerkers die alcohol, softdrugs of harddrugs gebruiken bleken een significant verhoogd risico te hebben op </a:t>
            </a:r>
            <a:r>
              <a:rPr lang="nl-NL" b="1" dirty="0"/>
              <a:t>fysiek geweld</a:t>
            </a:r>
            <a:r>
              <a:rPr lang="nl-NL" dirty="0"/>
              <a:t>, </a:t>
            </a:r>
            <a:r>
              <a:rPr lang="nl-NL" b="1" dirty="0"/>
              <a:t>seksueel geweld</a:t>
            </a:r>
            <a:r>
              <a:rPr lang="nl-NL" dirty="0"/>
              <a:t> en </a:t>
            </a:r>
            <a:r>
              <a:rPr lang="nl-NL" b="1" dirty="0"/>
              <a:t>financieel economisch </a:t>
            </a:r>
            <a:r>
              <a:rPr lang="nl-NL" b="1" dirty="0" smtClean="0"/>
              <a:t>geweld</a:t>
            </a:r>
          </a:p>
          <a:p>
            <a:r>
              <a:rPr lang="nl-NL" altLang="nl-NL" dirty="0"/>
              <a:t>Het gebruik van verdovende middelen door de klant bleek nog sterker geassocieerd met geweld in vergelijking tot het gebruik door de sekswerker zelf. </a:t>
            </a:r>
            <a:r>
              <a:rPr lang="nl-NL" altLang="nl-NL" dirty="0" smtClean="0"/>
              <a:t>Niet </a:t>
            </a:r>
            <a:r>
              <a:rPr lang="nl-NL" altLang="nl-NL" dirty="0"/>
              <a:t>alleen hadden </a:t>
            </a:r>
            <a:r>
              <a:rPr lang="nl-NL" altLang="nl-NL" u="sng" dirty="0"/>
              <a:t>alle vormen </a:t>
            </a:r>
            <a:r>
              <a:rPr lang="nl-NL" altLang="nl-NL" dirty="0"/>
              <a:t>van verdovende middelen gebruik een significante associatie met </a:t>
            </a:r>
            <a:r>
              <a:rPr lang="nl-NL" altLang="nl-NL" b="1" dirty="0"/>
              <a:t>fysiek</a:t>
            </a:r>
            <a:r>
              <a:rPr lang="nl-NL" altLang="nl-NL" dirty="0"/>
              <a:t>, </a:t>
            </a:r>
            <a:r>
              <a:rPr lang="nl-NL" altLang="nl-NL" b="1" dirty="0"/>
              <a:t>seksueel</a:t>
            </a:r>
            <a:r>
              <a:rPr lang="nl-NL" altLang="nl-NL" dirty="0"/>
              <a:t> en </a:t>
            </a:r>
            <a:r>
              <a:rPr lang="nl-NL" altLang="nl-NL" b="1" dirty="0"/>
              <a:t>financieel economisch </a:t>
            </a:r>
            <a:r>
              <a:rPr lang="nl-NL" altLang="nl-NL" dirty="0" smtClean="0"/>
              <a:t>geweld. Maar </a:t>
            </a:r>
            <a:r>
              <a:rPr lang="nl-NL" altLang="nl-NL" dirty="0"/>
              <a:t>ook de gevonden risico’s liggen hoger!</a:t>
            </a:r>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1600513258"/>
              </p:ext>
            </p:extLst>
          </p:nvPr>
        </p:nvGraphicFramePr>
        <p:xfrm>
          <a:off x="360726" y="1879134"/>
          <a:ext cx="4295163" cy="1726874"/>
        </p:xfrm>
        <a:graphic>
          <a:graphicData uri="http://schemas.openxmlformats.org/drawingml/2006/table">
            <a:tbl>
              <a:tblPr firstRow="1" bandRow="1">
                <a:tableStyleId>{5C22544A-7EE6-4342-B048-85BDC9FD1C3A}</a:tableStyleId>
              </a:tblPr>
              <a:tblGrid>
                <a:gridCol w="1887524"/>
                <a:gridCol w="1350627"/>
                <a:gridCol w="1057012"/>
              </a:tblGrid>
              <a:tr h="262326">
                <a:tc>
                  <a:txBody>
                    <a:bodyPr/>
                    <a:lstStyle/>
                    <a:p>
                      <a:endParaRPr lang="nl-NL" dirty="0"/>
                    </a:p>
                  </a:txBody>
                  <a:tcPr/>
                </a:tc>
                <a:tc>
                  <a:txBody>
                    <a:bodyPr/>
                    <a:lstStyle/>
                    <a:p>
                      <a:r>
                        <a:rPr lang="nl-NL" dirty="0" smtClean="0"/>
                        <a:t>Sekswerkers (%)</a:t>
                      </a:r>
                      <a:endParaRPr lang="nl-NL" dirty="0"/>
                    </a:p>
                  </a:txBody>
                  <a:tcPr/>
                </a:tc>
                <a:tc>
                  <a:txBody>
                    <a:bodyPr/>
                    <a:lstStyle/>
                    <a:p>
                      <a:r>
                        <a:rPr lang="nl-NL" dirty="0" smtClean="0"/>
                        <a:t>Klant (%)</a:t>
                      </a:r>
                      <a:endParaRPr lang="nl-NL" dirty="0"/>
                    </a:p>
                  </a:txBody>
                  <a:tcPr/>
                </a:tc>
              </a:tr>
              <a:tr h="262326">
                <a:tc>
                  <a:txBody>
                    <a:bodyPr/>
                    <a:lstStyle/>
                    <a:p>
                      <a:r>
                        <a:rPr lang="nl-NL" dirty="0" smtClean="0"/>
                        <a:t>Alcohol</a:t>
                      </a:r>
                      <a:endParaRPr lang="nl-NL" dirty="0"/>
                    </a:p>
                  </a:txBody>
                  <a:tcPr/>
                </a:tc>
                <a:tc>
                  <a:txBody>
                    <a:bodyPr/>
                    <a:lstStyle/>
                    <a:p>
                      <a:r>
                        <a:rPr lang="nl-NL" dirty="0" smtClean="0"/>
                        <a:t>45,8%</a:t>
                      </a:r>
                      <a:endParaRPr lang="nl-NL" dirty="0"/>
                    </a:p>
                  </a:txBody>
                  <a:tcPr/>
                </a:tc>
                <a:tc>
                  <a:txBody>
                    <a:bodyPr/>
                    <a:lstStyle/>
                    <a:p>
                      <a:r>
                        <a:rPr lang="nl-NL" dirty="0" smtClean="0"/>
                        <a:t>71,9%</a:t>
                      </a:r>
                      <a:endParaRPr lang="nl-NL" dirty="0"/>
                    </a:p>
                  </a:txBody>
                  <a:tcPr/>
                </a:tc>
              </a:tr>
              <a:tr h="332414">
                <a:tc>
                  <a:txBody>
                    <a:bodyPr/>
                    <a:lstStyle/>
                    <a:p>
                      <a:r>
                        <a:rPr lang="nl-NL" dirty="0" smtClean="0"/>
                        <a:t>Kalmeringstabletten</a:t>
                      </a:r>
                      <a:endParaRPr lang="nl-NL" dirty="0"/>
                    </a:p>
                  </a:txBody>
                  <a:tcPr/>
                </a:tc>
                <a:tc>
                  <a:txBody>
                    <a:bodyPr/>
                    <a:lstStyle/>
                    <a:p>
                      <a:r>
                        <a:rPr lang="nl-NL" dirty="0" smtClean="0"/>
                        <a:t>12,8%</a:t>
                      </a:r>
                      <a:endParaRPr lang="nl-NL" dirty="0"/>
                    </a:p>
                  </a:txBody>
                  <a:tcPr/>
                </a:tc>
                <a:tc>
                  <a:txBody>
                    <a:bodyPr/>
                    <a:lstStyle/>
                    <a:p>
                      <a:r>
                        <a:rPr lang="nl-NL" dirty="0" smtClean="0"/>
                        <a:t>24,7%</a:t>
                      </a:r>
                      <a:endParaRPr lang="nl-NL" dirty="0"/>
                    </a:p>
                  </a:txBody>
                  <a:tcPr/>
                </a:tc>
              </a:tr>
              <a:tr h="262326">
                <a:tc>
                  <a:txBody>
                    <a:bodyPr/>
                    <a:lstStyle/>
                    <a:p>
                      <a:r>
                        <a:rPr lang="nl-NL" dirty="0" smtClean="0"/>
                        <a:t>Softdrugs</a:t>
                      </a:r>
                      <a:endParaRPr lang="nl-NL" dirty="0"/>
                    </a:p>
                  </a:txBody>
                  <a:tcPr/>
                </a:tc>
                <a:tc>
                  <a:txBody>
                    <a:bodyPr/>
                    <a:lstStyle/>
                    <a:p>
                      <a:r>
                        <a:rPr lang="nl-NL" dirty="0" smtClean="0"/>
                        <a:t>27,4%</a:t>
                      </a:r>
                      <a:endParaRPr lang="nl-NL" dirty="0"/>
                    </a:p>
                  </a:txBody>
                  <a:tcPr/>
                </a:tc>
                <a:tc>
                  <a:txBody>
                    <a:bodyPr/>
                    <a:lstStyle/>
                    <a:p>
                      <a:r>
                        <a:rPr lang="nl-NL" dirty="0" smtClean="0"/>
                        <a:t>63,4%</a:t>
                      </a:r>
                      <a:endParaRPr lang="nl-NL" dirty="0"/>
                    </a:p>
                  </a:txBody>
                  <a:tcPr/>
                </a:tc>
              </a:tr>
              <a:tr h="262326">
                <a:tc>
                  <a:txBody>
                    <a:bodyPr/>
                    <a:lstStyle/>
                    <a:p>
                      <a:r>
                        <a:rPr lang="nl-NL" dirty="0" smtClean="0"/>
                        <a:t>harddrugs</a:t>
                      </a:r>
                      <a:endParaRPr lang="nl-NL" dirty="0"/>
                    </a:p>
                  </a:txBody>
                  <a:tcPr/>
                </a:tc>
                <a:tc>
                  <a:txBody>
                    <a:bodyPr/>
                    <a:lstStyle/>
                    <a:p>
                      <a:r>
                        <a:rPr lang="nl-NL" dirty="0" smtClean="0"/>
                        <a:t>26,8%</a:t>
                      </a:r>
                      <a:endParaRPr lang="nl-NL" dirty="0"/>
                    </a:p>
                  </a:txBody>
                  <a:tcPr/>
                </a:tc>
                <a:tc>
                  <a:txBody>
                    <a:bodyPr/>
                    <a:lstStyle/>
                    <a:p>
                      <a:r>
                        <a:rPr lang="nl-NL" dirty="0" smtClean="0"/>
                        <a:t>66,3%</a:t>
                      </a:r>
                      <a:endParaRPr lang="nl-NL" dirty="0"/>
                    </a:p>
                  </a:txBody>
                  <a:tcPr/>
                </a:tc>
              </a:tr>
            </a:tbl>
          </a:graphicData>
        </a:graphic>
      </p:graphicFrame>
    </p:spTree>
    <p:extLst>
      <p:ext uri="{BB962C8B-B14F-4D97-AF65-F5344CB8AC3E}">
        <p14:creationId xmlns:p14="http://schemas.microsoft.com/office/powerpoint/2010/main" val="244717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Legaal vergund versus niet legaal vergund werken</a:t>
            </a:r>
            <a:endParaRPr lang="nl-NL" dirty="0"/>
          </a:p>
        </p:txBody>
      </p:sp>
      <p:graphicFrame>
        <p:nvGraphicFramePr>
          <p:cNvPr id="6" name="Tijdelijke aanduiding voor inhoud 5"/>
          <p:cNvGraphicFramePr>
            <a:graphicFrameLocks noGrp="1"/>
          </p:cNvGraphicFramePr>
          <p:nvPr>
            <p:ph sz="half" idx="2"/>
            <p:extLst>
              <p:ext uri="{D42A27DB-BD31-4B8C-83A1-F6EECF244321}">
                <p14:modId xmlns:p14="http://schemas.microsoft.com/office/powerpoint/2010/main" val="3792285218"/>
              </p:ext>
            </p:extLst>
          </p:nvPr>
        </p:nvGraphicFramePr>
        <p:xfrm>
          <a:off x="4696261" y="1546616"/>
          <a:ext cx="3902455" cy="1220961"/>
        </p:xfrm>
        <a:graphic>
          <a:graphicData uri="http://schemas.openxmlformats.org/drawingml/2006/table">
            <a:tbl>
              <a:tblPr firstRow="1" firstCol="1" bandRow="1">
                <a:tableStyleId>{72833802-FEF1-4C79-8D5D-14CF1EAF98D9}</a:tableStyleId>
              </a:tblPr>
              <a:tblGrid>
                <a:gridCol w="927633"/>
                <a:gridCol w="667848"/>
                <a:gridCol w="635637"/>
                <a:gridCol w="671734"/>
                <a:gridCol w="519794"/>
                <a:gridCol w="479809"/>
              </a:tblGrid>
              <a:tr h="607551">
                <a:tc>
                  <a:txBody>
                    <a:bodyPr/>
                    <a:lstStyle/>
                    <a:p>
                      <a:pPr>
                        <a:lnSpc>
                          <a:spcPct val="115000"/>
                        </a:lnSpc>
                      </a:pPr>
                      <a:endParaRPr lang="nl-NL" sz="700" dirty="0">
                        <a:effectLst/>
                        <a:latin typeface="Calibri"/>
                      </a:endParaRPr>
                    </a:p>
                  </a:txBody>
                  <a:tcPr marL="43003" marR="43003" marT="0" marB="0" anchor="b"/>
                </a:tc>
                <a:tc>
                  <a:txBody>
                    <a:bodyPr/>
                    <a:lstStyle/>
                    <a:p>
                      <a:pPr>
                        <a:lnSpc>
                          <a:spcPct val="115000"/>
                        </a:lnSpc>
                        <a:spcAft>
                          <a:spcPts val="0"/>
                        </a:spcAft>
                      </a:pPr>
                      <a:r>
                        <a:rPr lang="en-US" sz="700" dirty="0" err="1">
                          <a:effectLst/>
                        </a:rPr>
                        <a:t>Nooit</a:t>
                      </a:r>
                      <a:r>
                        <a:rPr lang="en-US" sz="700" dirty="0">
                          <a:effectLst/>
                        </a:rPr>
                        <a:t> </a:t>
                      </a:r>
                      <a:r>
                        <a:rPr lang="en-US" sz="700" dirty="0" err="1" smtClean="0">
                          <a:effectLst/>
                        </a:rPr>
                        <a:t>legaal</a:t>
                      </a:r>
                      <a:r>
                        <a:rPr lang="en-US" sz="700" dirty="0" smtClean="0">
                          <a:effectLst/>
                        </a:rPr>
                        <a:t> </a:t>
                      </a:r>
                      <a:r>
                        <a:rPr lang="en-US" sz="700" dirty="0" err="1" smtClean="0">
                          <a:effectLst/>
                        </a:rPr>
                        <a:t>vergund</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dirty="0" err="1">
                          <a:effectLst/>
                        </a:rPr>
                        <a:t>Soms</a:t>
                      </a:r>
                      <a:r>
                        <a:rPr lang="en-US" sz="700" dirty="0">
                          <a:effectLst/>
                        </a:rPr>
                        <a:t> </a:t>
                      </a:r>
                      <a:r>
                        <a:rPr lang="en-US" sz="700" dirty="0" err="1" smtClean="0">
                          <a:effectLst/>
                        </a:rPr>
                        <a:t>legaal</a:t>
                      </a:r>
                      <a:r>
                        <a:rPr lang="en-US" sz="700" dirty="0" smtClean="0">
                          <a:effectLst/>
                        </a:rPr>
                        <a:t> </a:t>
                      </a:r>
                      <a:r>
                        <a:rPr lang="en-US" sz="700" dirty="0" err="1" smtClean="0">
                          <a:effectLst/>
                        </a:rPr>
                        <a:t>vergund</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dirty="0" err="1">
                          <a:effectLst/>
                        </a:rPr>
                        <a:t>Altijd</a:t>
                      </a:r>
                      <a:r>
                        <a:rPr lang="en-US" sz="700" dirty="0">
                          <a:effectLst/>
                        </a:rPr>
                        <a:t> </a:t>
                      </a:r>
                      <a:r>
                        <a:rPr lang="en-US" sz="700" dirty="0" err="1" smtClean="0">
                          <a:effectLst/>
                        </a:rPr>
                        <a:t>legaal</a:t>
                      </a:r>
                      <a:r>
                        <a:rPr lang="en-US" sz="700" dirty="0" smtClean="0">
                          <a:effectLst/>
                        </a:rPr>
                        <a:t> </a:t>
                      </a:r>
                      <a:r>
                        <a:rPr lang="en-US" sz="700" dirty="0" err="1" smtClean="0">
                          <a:effectLst/>
                        </a:rPr>
                        <a:t>vergund</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dirty="0">
                          <a:effectLst/>
                        </a:rPr>
                        <a:t>p-</a:t>
                      </a:r>
                      <a:r>
                        <a:rPr lang="en-US" sz="700" dirty="0" err="1">
                          <a:effectLst/>
                        </a:rPr>
                        <a:t>waarde</a:t>
                      </a:r>
                      <a:r>
                        <a:rPr lang="en-US" sz="700" dirty="0">
                          <a:effectLst/>
                        </a:rPr>
                        <a:t> a</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a:effectLst/>
                        </a:rPr>
                        <a:t>p-waarde b</a:t>
                      </a:r>
                      <a:endParaRPr lang="nl-NL" sz="700">
                        <a:effectLst/>
                        <a:latin typeface="Calibri"/>
                        <a:ea typeface="Calibri"/>
                        <a:cs typeface="Times New Roman"/>
                      </a:endParaRPr>
                    </a:p>
                  </a:txBody>
                  <a:tcPr marL="43003" marR="43003" marT="0" marB="0" anchor="b"/>
                </a:tc>
              </a:tr>
              <a:tr h="55078">
                <a:tc>
                  <a:txBody>
                    <a:bodyPr/>
                    <a:lstStyle/>
                    <a:p>
                      <a:pPr>
                        <a:lnSpc>
                          <a:spcPct val="115000"/>
                        </a:lnSpc>
                        <a:spcAft>
                          <a:spcPts val="0"/>
                        </a:spcAft>
                      </a:pPr>
                      <a:r>
                        <a:rPr lang="en-US" sz="700">
                          <a:effectLst/>
                        </a:rPr>
                        <a:t>Fysiek</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a:effectLst/>
                        </a:rPr>
                        <a:t>1,5</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a:effectLst/>
                        </a:rPr>
                        <a:t>1,5</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dirty="0">
                          <a:effectLst/>
                        </a:rPr>
                        <a:t>1,5</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dirty="0" smtClean="0">
                          <a:effectLst/>
                        </a:rPr>
                        <a:t>Ns</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a:effectLst/>
                        </a:rPr>
                        <a:t>ns</a:t>
                      </a:r>
                      <a:endParaRPr lang="nl-NL" sz="700">
                        <a:effectLst/>
                        <a:latin typeface="Calibri"/>
                        <a:ea typeface="Calibri"/>
                        <a:cs typeface="Times New Roman"/>
                      </a:endParaRPr>
                    </a:p>
                  </a:txBody>
                  <a:tcPr marL="43003" marR="43003" marT="0" marB="0" anchor="b"/>
                </a:tc>
              </a:tr>
              <a:tr h="55078">
                <a:tc>
                  <a:txBody>
                    <a:bodyPr/>
                    <a:lstStyle/>
                    <a:p>
                      <a:pPr>
                        <a:lnSpc>
                          <a:spcPct val="115000"/>
                        </a:lnSpc>
                        <a:spcAft>
                          <a:spcPts val="0"/>
                        </a:spcAft>
                      </a:pPr>
                      <a:r>
                        <a:rPr lang="en-US" sz="700">
                          <a:effectLst/>
                        </a:rPr>
                        <a:t>Seksueel</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a:effectLst/>
                        </a:rPr>
                        <a:t>12,5</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a:effectLst/>
                        </a:rPr>
                        <a:t>7,2</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dirty="0">
                          <a:effectLst/>
                        </a:rPr>
                        <a:t>4,1</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dirty="0">
                          <a:effectLst/>
                        </a:rPr>
                        <a:t>.000</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a:effectLst/>
                        </a:rPr>
                        <a:t>.003</a:t>
                      </a:r>
                      <a:endParaRPr lang="nl-NL" sz="700">
                        <a:effectLst/>
                        <a:latin typeface="Calibri"/>
                        <a:ea typeface="Calibri"/>
                        <a:cs typeface="Times New Roman"/>
                      </a:endParaRPr>
                    </a:p>
                  </a:txBody>
                  <a:tcPr marL="43003" marR="43003" marT="0" marB="0" anchor="b"/>
                </a:tc>
              </a:tr>
              <a:tr h="108061">
                <a:tc>
                  <a:txBody>
                    <a:bodyPr/>
                    <a:lstStyle/>
                    <a:p>
                      <a:pPr>
                        <a:lnSpc>
                          <a:spcPct val="115000"/>
                        </a:lnSpc>
                        <a:spcAft>
                          <a:spcPts val="0"/>
                        </a:spcAft>
                      </a:pPr>
                      <a:r>
                        <a:rPr lang="en-US" sz="700">
                          <a:effectLst/>
                        </a:rPr>
                        <a:t>Financieel Economisch</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a:effectLst/>
                        </a:rPr>
                        <a:t>2,1</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a:effectLst/>
                        </a:rPr>
                        <a:t>1,9</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dirty="0">
                          <a:effectLst/>
                        </a:rPr>
                        <a:t>1,7</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dirty="0">
                          <a:effectLst/>
                        </a:rPr>
                        <a:t>.025</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a:effectLst/>
                        </a:rPr>
                        <a:t>ns</a:t>
                      </a:r>
                      <a:endParaRPr lang="nl-NL" sz="700">
                        <a:effectLst/>
                        <a:latin typeface="Calibri"/>
                        <a:ea typeface="Calibri"/>
                        <a:cs typeface="Times New Roman"/>
                      </a:endParaRPr>
                    </a:p>
                  </a:txBody>
                  <a:tcPr marL="43003" marR="43003" marT="0" marB="0" anchor="b"/>
                </a:tc>
              </a:tr>
              <a:tr h="55078">
                <a:tc>
                  <a:txBody>
                    <a:bodyPr/>
                    <a:lstStyle/>
                    <a:p>
                      <a:pPr>
                        <a:lnSpc>
                          <a:spcPct val="115000"/>
                        </a:lnSpc>
                        <a:spcAft>
                          <a:spcPts val="0"/>
                        </a:spcAft>
                      </a:pPr>
                      <a:r>
                        <a:rPr lang="en-US" sz="700">
                          <a:effectLst/>
                        </a:rPr>
                        <a:t>Emotioneel</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a:effectLst/>
                        </a:rPr>
                        <a:t>20</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a:effectLst/>
                        </a:rPr>
                        <a:t>17</a:t>
                      </a:r>
                      <a:endParaRPr lang="nl-NL" sz="700">
                        <a:effectLst/>
                        <a:latin typeface="Calibri"/>
                        <a:ea typeface="Calibri"/>
                        <a:cs typeface="Times New Roman"/>
                      </a:endParaRPr>
                    </a:p>
                  </a:txBody>
                  <a:tcPr marL="43003" marR="43003" marT="0" marB="0" anchor="b"/>
                </a:tc>
                <a:tc>
                  <a:txBody>
                    <a:bodyPr/>
                    <a:lstStyle/>
                    <a:p>
                      <a:pPr algn="r">
                        <a:lnSpc>
                          <a:spcPct val="115000"/>
                        </a:lnSpc>
                        <a:spcAft>
                          <a:spcPts val="0"/>
                        </a:spcAft>
                      </a:pPr>
                      <a:r>
                        <a:rPr lang="en-US" sz="700" dirty="0">
                          <a:effectLst/>
                        </a:rPr>
                        <a:t>14,5</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dirty="0">
                          <a:effectLst/>
                        </a:rPr>
                        <a:t>.000</a:t>
                      </a:r>
                      <a:endParaRPr lang="nl-NL" sz="700" dirty="0">
                        <a:effectLst/>
                        <a:latin typeface="Calibri"/>
                        <a:ea typeface="Calibri"/>
                        <a:cs typeface="Times New Roman"/>
                      </a:endParaRPr>
                    </a:p>
                  </a:txBody>
                  <a:tcPr marL="43003" marR="43003" marT="0" marB="0" anchor="b"/>
                </a:tc>
                <a:tc>
                  <a:txBody>
                    <a:bodyPr/>
                    <a:lstStyle/>
                    <a:p>
                      <a:pPr>
                        <a:lnSpc>
                          <a:spcPct val="115000"/>
                        </a:lnSpc>
                        <a:spcAft>
                          <a:spcPts val="0"/>
                        </a:spcAft>
                      </a:pPr>
                      <a:r>
                        <a:rPr lang="en-US" sz="700" dirty="0">
                          <a:effectLst/>
                        </a:rPr>
                        <a:t>ns</a:t>
                      </a:r>
                      <a:endParaRPr lang="nl-NL" sz="700" dirty="0">
                        <a:effectLst/>
                        <a:latin typeface="Calibri"/>
                        <a:ea typeface="Calibri"/>
                        <a:cs typeface="Times New Roman"/>
                      </a:endParaRPr>
                    </a:p>
                  </a:txBody>
                  <a:tcPr marL="43003" marR="43003" marT="0" marB="0" anchor="b"/>
                </a:tc>
              </a:tr>
            </a:tbl>
          </a:graphicData>
        </a:graphic>
      </p:graphicFrame>
      <p:graphicFrame>
        <p:nvGraphicFramePr>
          <p:cNvPr id="5" name="Tijdelijke aanduiding voor inhoud 4"/>
          <p:cNvGraphicFramePr>
            <a:graphicFrameLocks noGrp="1"/>
          </p:cNvGraphicFramePr>
          <p:nvPr>
            <p:ph sz="half" idx="1"/>
            <p:extLst>
              <p:ext uri="{D42A27DB-BD31-4B8C-83A1-F6EECF244321}">
                <p14:modId xmlns:p14="http://schemas.microsoft.com/office/powerpoint/2010/main" val="2275482147"/>
              </p:ext>
            </p:extLst>
          </p:nvPr>
        </p:nvGraphicFramePr>
        <p:xfrm>
          <a:off x="628650" y="1370013"/>
          <a:ext cx="388620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hoek 8"/>
          <p:cNvSpPr/>
          <p:nvPr/>
        </p:nvSpPr>
        <p:spPr>
          <a:xfrm>
            <a:off x="4739780" y="2869035"/>
            <a:ext cx="3858936" cy="1200329"/>
          </a:xfrm>
          <a:prstGeom prst="rect">
            <a:avLst/>
          </a:prstGeom>
        </p:spPr>
        <p:txBody>
          <a:bodyPr wrap="square">
            <a:spAutoFit/>
          </a:bodyPr>
          <a:lstStyle/>
          <a:p>
            <a:pPr lvl="0" defTabSz="914400" eaLnBrk="0" fontAlgn="base" hangingPunct="0">
              <a:spcBef>
                <a:spcPct val="0"/>
              </a:spcBef>
              <a:spcAft>
                <a:spcPct val="0"/>
              </a:spcAft>
            </a:pPr>
            <a:r>
              <a:rPr lang="nl-NL" altLang="nl-NL" dirty="0" smtClean="0">
                <a:latin typeface="Calibri" pitchFamily="34" charset="0"/>
                <a:ea typeface="Calibri" pitchFamily="34" charset="0"/>
                <a:cs typeface="Times New Roman" pitchFamily="18" charset="0"/>
              </a:rPr>
              <a:t>Voor </a:t>
            </a:r>
            <a:r>
              <a:rPr lang="nl-NL" altLang="nl-NL" dirty="0">
                <a:latin typeface="Calibri" pitchFamily="34" charset="0"/>
                <a:ea typeface="Calibri" pitchFamily="34" charset="0"/>
                <a:cs typeface="Times New Roman" pitchFamily="18" charset="0"/>
              </a:rPr>
              <a:t>iemand die nooit legaal </a:t>
            </a:r>
            <a:r>
              <a:rPr lang="nl-NL" altLang="nl-NL" dirty="0" smtClean="0">
                <a:latin typeface="Calibri" pitchFamily="34" charset="0"/>
                <a:ea typeface="Calibri" pitchFamily="34" charset="0"/>
                <a:cs typeface="Times New Roman" pitchFamily="18" charset="0"/>
              </a:rPr>
              <a:t>vergund werkt</a:t>
            </a:r>
            <a:r>
              <a:rPr lang="nl-NL" altLang="nl-NL" dirty="0">
                <a:latin typeface="Calibri" pitchFamily="34" charset="0"/>
                <a:ea typeface="Calibri" pitchFamily="34" charset="0"/>
                <a:cs typeface="Times New Roman" pitchFamily="18" charset="0"/>
              </a:rPr>
              <a:t>, is de kans 12,5 keer groter om wel blootgesteld te worden aan seksueel geweld dan niet! </a:t>
            </a:r>
            <a:endParaRPr lang="nl-NL" altLang="nl-NL" sz="3200" dirty="0">
              <a:latin typeface="Arial" pitchFamily="34" charset="0"/>
              <a:cs typeface="Arial" pitchFamily="34" charset="0"/>
            </a:endParaRPr>
          </a:p>
        </p:txBody>
      </p:sp>
    </p:spTree>
    <p:extLst>
      <p:ext uri="{BB962C8B-B14F-4D97-AF65-F5344CB8AC3E}">
        <p14:creationId xmlns:p14="http://schemas.microsoft.com/office/powerpoint/2010/main" val="25182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Vergunde sector</a:t>
            </a:r>
            <a:endParaRPr lang="nl-NL" dirty="0"/>
          </a:p>
        </p:txBody>
      </p:sp>
      <p:sp>
        <p:nvSpPr>
          <p:cNvPr id="4" name="Tijdelijke aanduiding voor inhoud 3"/>
          <p:cNvSpPr>
            <a:spLocks noGrp="1"/>
          </p:cNvSpPr>
          <p:nvPr>
            <p:ph sz="half" idx="2"/>
          </p:nvPr>
        </p:nvSpPr>
        <p:spPr>
          <a:xfrm>
            <a:off x="570451" y="1369219"/>
            <a:ext cx="7944899" cy="3263504"/>
          </a:xfrm>
        </p:spPr>
        <p:txBody>
          <a:bodyPr>
            <a:normAutofit/>
          </a:bodyPr>
          <a:lstStyle/>
          <a:p>
            <a:r>
              <a:rPr lang="en-US" altLang="nl-NL" dirty="0" err="1"/>
              <a:t>Alleen</a:t>
            </a:r>
            <a:r>
              <a:rPr lang="en-US" altLang="nl-NL" dirty="0"/>
              <a:t> </a:t>
            </a:r>
            <a:r>
              <a:rPr lang="en-US" altLang="nl-NL" u="sng" dirty="0" err="1"/>
              <a:t>beschermende</a:t>
            </a:r>
            <a:r>
              <a:rPr lang="en-US" altLang="nl-NL" dirty="0"/>
              <a:t> </a:t>
            </a:r>
            <a:r>
              <a:rPr lang="en-US" altLang="nl-NL" dirty="0" err="1" smtClean="0"/>
              <a:t>effecten</a:t>
            </a:r>
            <a:r>
              <a:rPr lang="en-US" altLang="nl-NL" dirty="0" smtClean="0"/>
              <a:t>! </a:t>
            </a:r>
            <a:r>
              <a:rPr lang="en-US" altLang="nl-NL" dirty="0" err="1" smtClean="0"/>
              <a:t>Voor</a:t>
            </a:r>
            <a:r>
              <a:rPr lang="en-US" altLang="nl-NL" dirty="0" smtClean="0"/>
              <a:t> </a:t>
            </a:r>
            <a:r>
              <a:rPr lang="en-US" altLang="nl-NL" dirty="0"/>
              <a:t>4 van de 12 </a:t>
            </a:r>
            <a:r>
              <a:rPr lang="en-US" altLang="nl-NL" dirty="0" err="1" smtClean="0"/>
              <a:t>subgroepen</a:t>
            </a:r>
            <a:r>
              <a:rPr lang="en-US" altLang="nl-NL" dirty="0" smtClean="0"/>
              <a:t>. 1) </a:t>
            </a:r>
            <a:r>
              <a:rPr lang="en-US" altLang="nl-NL" dirty="0" err="1" smtClean="0"/>
              <a:t>Ongewenste</a:t>
            </a:r>
            <a:r>
              <a:rPr lang="en-US" altLang="nl-NL" dirty="0" smtClean="0"/>
              <a:t> </a:t>
            </a:r>
            <a:r>
              <a:rPr lang="en-US" altLang="nl-NL" dirty="0" err="1"/>
              <a:t>seksuele</a:t>
            </a:r>
            <a:r>
              <a:rPr lang="en-US" altLang="nl-NL" dirty="0"/>
              <a:t> </a:t>
            </a:r>
            <a:r>
              <a:rPr lang="en-US" altLang="nl-NL" dirty="0" err="1" smtClean="0"/>
              <a:t>diensten</a:t>
            </a:r>
            <a:r>
              <a:rPr lang="en-US" altLang="nl-NL" dirty="0" smtClean="0"/>
              <a:t>, 2) </a:t>
            </a:r>
            <a:r>
              <a:rPr lang="en-US" altLang="nl-NL" dirty="0" err="1" smtClean="0"/>
              <a:t>Afpersing</a:t>
            </a:r>
            <a:r>
              <a:rPr lang="en-US" altLang="nl-NL" dirty="0" smtClean="0"/>
              <a:t> </a:t>
            </a:r>
            <a:r>
              <a:rPr lang="en-US" altLang="nl-NL" dirty="0" err="1"/>
              <a:t>voor</a:t>
            </a:r>
            <a:r>
              <a:rPr lang="en-US" altLang="nl-NL" dirty="0"/>
              <a:t> </a:t>
            </a:r>
            <a:r>
              <a:rPr lang="en-US" altLang="nl-NL" dirty="0" err="1" smtClean="0"/>
              <a:t>seks</a:t>
            </a:r>
            <a:r>
              <a:rPr lang="en-US" altLang="nl-NL" dirty="0" smtClean="0"/>
              <a:t>, 3) </a:t>
            </a:r>
            <a:r>
              <a:rPr lang="en-US" altLang="nl-NL" dirty="0" err="1" smtClean="0"/>
              <a:t>Opdringerige</a:t>
            </a:r>
            <a:r>
              <a:rPr lang="en-US" altLang="nl-NL" dirty="0" smtClean="0"/>
              <a:t> </a:t>
            </a:r>
            <a:r>
              <a:rPr lang="en-US" altLang="nl-NL" dirty="0" err="1" smtClean="0"/>
              <a:t>vragen</a:t>
            </a:r>
            <a:r>
              <a:rPr lang="en-US" altLang="nl-NL" dirty="0" smtClean="0"/>
              <a:t>, 4) </a:t>
            </a:r>
            <a:r>
              <a:rPr lang="en-US" altLang="nl-NL" dirty="0" err="1" smtClean="0"/>
              <a:t>Aanranding</a:t>
            </a:r>
            <a:r>
              <a:rPr lang="en-US" altLang="nl-NL" dirty="0" smtClean="0"/>
              <a:t> </a:t>
            </a:r>
            <a:r>
              <a:rPr lang="en-US" altLang="nl-NL" dirty="0"/>
              <a:t>of </a:t>
            </a:r>
            <a:r>
              <a:rPr lang="en-US" altLang="nl-NL" dirty="0" err="1"/>
              <a:t>verkrachting</a:t>
            </a:r>
            <a:endParaRPr lang="en-US" altLang="nl-NL" dirty="0"/>
          </a:p>
          <a:p>
            <a:pPr marL="0" indent="0">
              <a:buNone/>
            </a:pPr>
            <a:endParaRPr lang="nl-NL" dirty="0"/>
          </a:p>
        </p:txBody>
      </p:sp>
    </p:spTree>
    <p:extLst>
      <p:ext uri="{BB962C8B-B14F-4D97-AF65-F5344CB8AC3E}">
        <p14:creationId xmlns:p14="http://schemas.microsoft.com/office/powerpoint/2010/main" val="321904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Werklocatie</a:t>
            </a:r>
            <a:endParaRPr lang="nl-NL" dirty="0"/>
          </a:p>
        </p:txBody>
      </p:sp>
      <p:sp>
        <p:nvSpPr>
          <p:cNvPr id="4" name="Tijdelijke aanduiding voor inhoud 3"/>
          <p:cNvSpPr>
            <a:spLocks noGrp="1"/>
          </p:cNvSpPr>
          <p:nvPr>
            <p:ph sz="half" idx="2"/>
          </p:nvPr>
        </p:nvSpPr>
        <p:spPr/>
        <p:txBody>
          <a:bodyPr>
            <a:normAutofit fontScale="77500" lnSpcReduction="20000"/>
          </a:bodyPr>
          <a:lstStyle/>
          <a:p>
            <a:pPr marL="285750" indent="-285750">
              <a:defRPr/>
            </a:pPr>
            <a:r>
              <a:rPr lang="nl-NL" dirty="0" smtClean="0"/>
              <a:t>Meest onveilig: </a:t>
            </a:r>
            <a:r>
              <a:rPr lang="nl-NL" u="sng" dirty="0" smtClean="0"/>
              <a:t>Massage salons </a:t>
            </a:r>
            <a:r>
              <a:rPr lang="nl-NL" dirty="0" smtClean="0"/>
              <a:t>meeste risico (</a:t>
            </a:r>
            <a:r>
              <a:rPr lang="nl-NL" dirty="0"/>
              <a:t>8.5 keer meer kans op </a:t>
            </a:r>
            <a:r>
              <a:rPr lang="nl-NL" b="1" dirty="0"/>
              <a:t>ongewenste seksuele diensten </a:t>
            </a:r>
            <a:r>
              <a:rPr lang="nl-NL" b="1" dirty="0" smtClean="0"/>
              <a:t>, </a:t>
            </a:r>
            <a:r>
              <a:rPr lang="nl-NL" dirty="0" smtClean="0"/>
              <a:t>4.1 </a:t>
            </a:r>
            <a:r>
              <a:rPr lang="nl-NL" dirty="0"/>
              <a:t>keer meer kans op </a:t>
            </a:r>
            <a:r>
              <a:rPr lang="nl-NL" b="1" dirty="0"/>
              <a:t>financieel geweld </a:t>
            </a:r>
            <a:r>
              <a:rPr lang="nl-NL" b="1" dirty="0" smtClean="0"/>
              <a:t>, </a:t>
            </a:r>
            <a:r>
              <a:rPr lang="nl-NL" dirty="0" smtClean="0"/>
              <a:t>4.1 </a:t>
            </a:r>
            <a:r>
              <a:rPr lang="nl-NL" dirty="0"/>
              <a:t>keer meer kans op </a:t>
            </a:r>
            <a:r>
              <a:rPr lang="nl-NL" b="1" dirty="0"/>
              <a:t>iets aan lichaam </a:t>
            </a:r>
            <a:r>
              <a:rPr lang="nl-NL" b="1" dirty="0" smtClean="0"/>
              <a:t>doen, </a:t>
            </a:r>
            <a:r>
              <a:rPr lang="nl-NL" dirty="0" smtClean="0"/>
              <a:t>3.9 </a:t>
            </a:r>
            <a:r>
              <a:rPr lang="nl-NL" dirty="0"/>
              <a:t>keer meer kans op </a:t>
            </a:r>
            <a:r>
              <a:rPr lang="nl-NL" b="1" dirty="0"/>
              <a:t>financieel economische </a:t>
            </a:r>
            <a:r>
              <a:rPr lang="nl-NL" b="1" dirty="0" smtClean="0"/>
              <a:t>uitsluiting, </a:t>
            </a:r>
            <a:r>
              <a:rPr lang="nl-NL" dirty="0" smtClean="0"/>
              <a:t>3.7 </a:t>
            </a:r>
            <a:r>
              <a:rPr lang="nl-NL" dirty="0"/>
              <a:t>keer meer kans op </a:t>
            </a:r>
            <a:r>
              <a:rPr lang="nl-NL" b="1" dirty="0"/>
              <a:t>aanranding en </a:t>
            </a:r>
            <a:r>
              <a:rPr lang="nl-NL" b="1" dirty="0" smtClean="0"/>
              <a:t>verkrachting, </a:t>
            </a:r>
            <a:r>
              <a:rPr lang="nl-NL" dirty="0" smtClean="0"/>
              <a:t>3.5 </a:t>
            </a:r>
            <a:r>
              <a:rPr lang="nl-NL" dirty="0"/>
              <a:t>keer meer kans op </a:t>
            </a:r>
            <a:r>
              <a:rPr lang="nl-NL" b="1" dirty="0"/>
              <a:t>afpersing voor seks </a:t>
            </a:r>
          </a:p>
          <a:p>
            <a:r>
              <a:rPr lang="nl-NL" altLang="nl-NL" dirty="0" smtClean="0"/>
              <a:t>Ook zeer onveilig: eigen hotel kamer, </a:t>
            </a:r>
          </a:p>
          <a:p>
            <a:r>
              <a:rPr lang="nl-NL" altLang="nl-NL" dirty="0" smtClean="0"/>
              <a:t>Ook onveilig, maar minder extreem: </a:t>
            </a:r>
            <a:r>
              <a:rPr lang="en-US" altLang="nl-NL" dirty="0" smtClean="0"/>
              <a:t>Hotel </a:t>
            </a:r>
            <a:r>
              <a:rPr lang="en-US" altLang="nl-NL" dirty="0" err="1"/>
              <a:t>kamer</a:t>
            </a:r>
            <a:r>
              <a:rPr lang="en-US" altLang="nl-NL" dirty="0"/>
              <a:t> </a:t>
            </a:r>
            <a:r>
              <a:rPr lang="en-US" altLang="nl-NL" dirty="0" err="1" smtClean="0"/>
              <a:t>klant</a:t>
            </a:r>
            <a:r>
              <a:rPr lang="en-US" altLang="nl-NL" dirty="0" smtClean="0"/>
              <a:t>, </a:t>
            </a:r>
            <a:r>
              <a:rPr lang="en-US" altLang="nl-NL" dirty="0" err="1" smtClean="0"/>
              <a:t>Woning</a:t>
            </a:r>
            <a:r>
              <a:rPr lang="en-US" altLang="nl-NL" dirty="0" smtClean="0"/>
              <a:t> </a:t>
            </a:r>
            <a:r>
              <a:rPr lang="en-US" altLang="nl-NL" dirty="0" err="1" smtClean="0"/>
              <a:t>klant</a:t>
            </a:r>
            <a:r>
              <a:rPr lang="en-US" altLang="nl-NL" dirty="0" smtClean="0"/>
              <a:t>, </a:t>
            </a:r>
            <a:r>
              <a:rPr lang="en-US" altLang="nl-NL" dirty="0" err="1" smtClean="0"/>
              <a:t>Woning</a:t>
            </a:r>
            <a:r>
              <a:rPr lang="en-US" altLang="nl-NL" dirty="0" smtClean="0"/>
              <a:t> </a:t>
            </a:r>
            <a:r>
              <a:rPr lang="en-US" altLang="nl-NL" dirty="0" err="1" smtClean="0"/>
              <a:t>derde</a:t>
            </a:r>
            <a:r>
              <a:rPr lang="en-US" altLang="nl-NL" dirty="0" smtClean="0"/>
              <a:t>, Eigen </a:t>
            </a:r>
            <a:r>
              <a:rPr lang="en-US" altLang="nl-NL" dirty="0" err="1" smtClean="0"/>
              <a:t>woning</a:t>
            </a:r>
            <a:endParaRPr lang="en-US" altLang="nl-NL" dirty="0" smtClean="0"/>
          </a:p>
          <a:p>
            <a:r>
              <a:rPr lang="en-US" altLang="nl-NL" dirty="0" err="1"/>
              <a:t>Neutraal</a:t>
            </a:r>
            <a:r>
              <a:rPr lang="en-US" altLang="nl-NL" dirty="0" smtClean="0"/>
              <a:t>: </a:t>
            </a:r>
            <a:r>
              <a:rPr lang="en-US" altLang="nl-NL" dirty="0" err="1" smtClean="0"/>
              <a:t>Swingersclubs</a:t>
            </a:r>
            <a:r>
              <a:rPr lang="en-US" altLang="nl-NL" dirty="0" smtClean="0"/>
              <a:t>, </a:t>
            </a:r>
            <a:r>
              <a:rPr lang="en-US" altLang="nl-NL" dirty="0" err="1" smtClean="0"/>
              <a:t>Inrichting</a:t>
            </a:r>
            <a:r>
              <a:rPr lang="en-US" altLang="nl-NL" dirty="0" smtClean="0"/>
              <a:t> </a:t>
            </a:r>
            <a:r>
              <a:rPr lang="en-US" altLang="nl-NL" dirty="0"/>
              <a:t>/ </a:t>
            </a:r>
            <a:r>
              <a:rPr lang="en-US" altLang="nl-NL" dirty="0" err="1" smtClean="0"/>
              <a:t>ziekenhuis</a:t>
            </a:r>
            <a:r>
              <a:rPr lang="en-US" altLang="nl-NL" dirty="0" smtClean="0"/>
              <a:t> &amp; Clubs </a:t>
            </a:r>
          </a:p>
          <a:p>
            <a:r>
              <a:rPr lang="en-US" altLang="nl-NL" dirty="0" smtClean="0"/>
              <a:t>Significant </a:t>
            </a:r>
            <a:r>
              <a:rPr lang="en-US" altLang="nl-NL" dirty="0" err="1" smtClean="0"/>
              <a:t>beschermend</a:t>
            </a:r>
            <a:r>
              <a:rPr lang="en-US" altLang="nl-NL" dirty="0" smtClean="0"/>
              <a:t>: Ramen en </a:t>
            </a:r>
            <a:r>
              <a:rPr lang="en-US" altLang="nl-NL" dirty="0" err="1" smtClean="0"/>
              <a:t>bordelen</a:t>
            </a:r>
            <a:endParaRPr lang="en-US" altLang="nl-NL" dirty="0"/>
          </a:p>
          <a:p>
            <a:endParaRPr lang="en-US" altLang="nl-NL" dirty="0"/>
          </a:p>
          <a:p>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1565371564"/>
              </p:ext>
            </p:extLst>
          </p:nvPr>
        </p:nvGraphicFramePr>
        <p:xfrm>
          <a:off x="659933" y="1117357"/>
          <a:ext cx="3584896" cy="3667673"/>
        </p:xfrm>
        <a:graphic>
          <a:graphicData uri="http://schemas.openxmlformats.org/drawingml/2006/table">
            <a:tbl>
              <a:tblPr firstRow="1" bandRow="1">
                <a:tableStyleId>{5C22544A-7EE6-4342-B048-85BDC9FD1C3A}</a:tableStyleId>
              </a:tblPr>
              <a:tblGrid>
                <a:gridCol w="2192323"/>
                <a:gridCol w="1392573"/>
              </a:tblGrid>
              <a:tr h="275216">
                <a:tc>
                  <a:txBody>
                    <a:bodyPr/>
                    <a:lstStyle/>
                    <a:p>
                      <a:r>
                        <a:rPr lang="en-US" sz="1200" dirty="0" err="1" smtClean="0"/>
                        <a:t>Locatie</a:t>
                      </a:r>
                      <a:endParaRPr lang="en-US" sz="1200" dirty="0"/>
                    </a:p>
                  </a:txBody>
                  <a:tcPr marL="91438" marR="91438" marT="45723" marB="45723"/>
                </a:tc>
                <a:tc>
                  <a:txBody>
                    <a:bodyPr/>
                    <a:lstStyle/>
                    <a:p>
                      <a:r>
                        <a:rPr lang="en-US" sz="1200" dirty="0" smtClean="0"/>
                        <a:t>Ja %</a:t>
                      </a:r>
                      <a:endParaRPr lang="en-US" sz="1200" dirty="0"/>
                    </a:p>
                  </a:txBody>
                  <a:tcPr marL="91438" marR="91438" marT="45723" marB="45723"/>
                </a:tc>
              </a:tr>
              <a:tr h="251670">
                <a:tc>
                  <a:txBody>
                    <a:bodyPr/>
                    <a:lstStyle/>
                    <a:p>
                      <a:r>
                        <a:rPr lang="en-US" sz="1200" dirty="0" err="1" smtClean="0"/>
                        <a:t>Tippelzone</a:t>
                      </a:r>
                      <a:endParaRPr lang="en-US" sz="1200" dirty="0"/>
                    </a:p>
                  </a:txBody>
                  <a:tcPr marL="91438" marR="91438" marT="45723" marB="45723"/>
                </a:tc>
                <a:tc>
                  <a:txBody>
                    <a:bodyPr/>
                    <a:lstStyle/>
                    <a:p>
                      <a:r>
                        <a:rPr lang="en-US" sz="1200" dirty="0" smtClean="0"/>
                        <a:t>15,4</a:t>
                      </a:r>
                      <a:endParaRPr lang="en-US" sz="1200" dirty="0"/>
                    </a:p>
                  </a:txBody>
                  <a:tcPr marL="91438" marR="91438" marT="45723" marB="45723"/>
                </a:tc>
              </a:tr>
              <a:tr h="270958">
                <a:tc>
                  <a:txBody>
                    <a:bodyPr/>
                    <a:lstStyle/>
                    <a:p>
                      <a:r>
                        <a:rPr lang="en-US" sz="1200" dirty="0" err="1" smtClean="0"/>
                        <a:t>Raambordeel</a:t>
                      </a:r>
                      <a:r>
                        <a:rPr lang="en-US" sz="1200" dirty="0" smtClean="0"/>
                        <a:t> </a:t>
                      </a:r>
                      <a:endParaRPr lang="en-US" sz="1200" dirty="0"/>
                    </a:p>
                  </a:txBody>
                  <a:tcPr marL="91438" marR="91438" marT="45723" marB="45723"/>
                </a:tc>
                <a:tc>
                  <a:txBody>
                    <a:bodyPr/>
                    <a:lstStyle/>
                    <a:p>
                      <a:r>
                        <a:rPr lang="en-US" sz="1200" dirty="0" smtClean="0"/>
                        <a:t>20,1</a:t>
                      </a:r>
                      <a:endParaRPr lang="en-US" sz="1200" dirty="0"/>
                    </a:p>
                  </a:txBody>
                  <a:tcPr marL="91438" marR="91438" marT="45723" marB="45723"/>
                </a:tc>
              </a:tr>
              <a:tr h="256691">
                <a:tc>
                  <a:txBody>
                    <a:bodyPr/>
                    <a:lstStyle/>
                    <a:p>
                      <a:r>
                        <a:rPr lang="en-US" sz="1200" dirty="0" err="1" smtClean="0"/>
                        <a:t>Privehuis</a:t>
                      </a:r>
                      <a:r>
                        <a:rPr lang="en-US" sz="1200" dirty="0" smtClean="0"/>
                        <a:t> </a:t>
                      </a:r>
                      <a:endParaRPr lang="en-US" sz="1200" dirty="0"/>
                    </a:p>
                  </a:txBody>
                  <a:tcPr marL="91438" marR="91438" marT="45723" marB="45723"/>
                </a:tc>
                <a:tc>
                  <a:txBody>
                    <a:bodyPr/>
                    <a:lstStyle/>
                    <a:p>
                      <a:r>
                        <a:rPr lang="en-US" sz="1200" dirty="0" smtClean="0"/>
                        <a:t>17,1</a:t>
                      </a:r>
                      <a:endParaRPr lang="en-US" sz="1200" dirty="0"/>
                    </a:p>
                  </a:txBody>
                  <a:tcPr marL="91438" marR="91438" marT="45723" marB="45723"/>
                </a:tc>
              </a:tr>
              <a:tr h="208868">
                <a:tc>
                  <a:txBody>
                    <a:bodyPr/>
                    <a:lstStyle/>
                    <a:p>
                      <a:r>
                        <a:rPr lang="en-US" sz="1200" dirty="0" smtClean="0"/>
                        <a:t>Club</a:t>
                      </a:r>
                      <a:endParaRPr lang="en-US" sz="1200" dirty="0"/>
                    </a:p>
                  </a:txBody>
                  <a:tcPr marL="91438" marR="91438" marT="45723" marB="45723"/>
                </a:tc>
                <a:tc>
                  <a:txBody>
                    <a:bodyPr/>
                    <a:lstStyle/>
                    <a:p>
                      <a:r>
                        <a:rPr lang="en-US" sz="1200" dirty="0" smtClean="0"/>
                        <a:t>17,9</a:t>
                      </a:r>
                      <a:endParaRPr lang="en-US" sz="1200" dirty="0"/>
                    </a:p>
                  </a:txBody>
                  <a:tcPr marL="91438" marR="91438" marT="45723" marB="45723"/>
                </a:tc>
              </a:tr>
              <a:tr h="278490">
                <a:tc>
                  <a:txBody>
                    <a:bodyPr/>
                    <a:lstStyle/>
                    <a:p>
                      <a:r>
                        <a:rPr lang="en-US" sz="1200" dirty="0" err="1" smtClean="0"/>
                        <a:t>Woning</a:t>
                      </a:r>
                      <a:r>
                        <a:rPr lang="en-US" sz="1200" dirty="0" smtClean="0"/>
                        <a:t> </a:t>
                      </a:r>
                      <a:r>
                        <a:rPr lang="en-US" sz="1200" dirty="0" err="1" smtClean="0"/>
                        <a:t>klant</a:t>
                      </a:r>
                      <a:endParaRPr lang="en-US" sz="1200" dirty="0"/>
                    </a:p>
                  </a:txBody>
                  <a:tcPr marL="91438" marR="91438" marT="45723" marB="45723"/>
                </a:tc>
                <a:tc>
                  <a:txBody>
                    <a:bodyPr/>
                    <a:lstStyle/>
                    <a:p>
                      <a:r>
                        <a:rPr lang="en-US" sz="1200" dirty="0" smtClean="0"/>
                        <a:t>56,4</a:t>
                      </a:r>
                      <a:endParaRPr lang="en-US" sz="1200" dirty="0"/>
                    </a:p>
                  </a:txBody>
                  <a:tcPr marL="91438" marR="91438" marT="45723" marB="45723"/>
                </a:tc>
              </a:tr>
              <a:tr h="268448">
                <a:tc>
                  <a:txBody>
                    <a:bodyPr/>
                    <a:lstStyle/>
                    <a:p>
                      <a:r>
                        <a:rPr lang="en-US" sz="1200" dirty="0" smtClean="0"/>
                        <a:t>Eigen </a:t>
                      </a:r>
                      <a:r>
                        <a:rPr lang="en-US" sz="1200" dirty="0" err="1" smtClean="0"/>
                        <a:t>woning</a:t>
                      </a:r>
                      <a:endParaRPr lang="en-US" sz="1200" dirty="0"/>
                    </a:p>
                  </a:txBody>
                  <a:tcPr marL="91438" marR="91438" marT="45723" marB="45723"/>
                </a:tc>
                <a:tc>
                  <a:txBody>
                    <a:bodyPr/>
                    <a:lstStyle/>
                    <a:p>
                      <a:r>
                        <a:rPr lang="en-US" sz="1200" dirty="0" smtClean="0"/>
                        <a:t>32,8</a:t>
                      </a:r>
                      <a:endParaRPr lang="en-US" sz="1200" dirty="0"/>
                    </a:p>
                  </a:txBody>
                  <a:tcPr marL="91438" marR="91438" marT="45723" marB="45723"/>
                </a:tc>
              </a:tr>
              <a:tr h="270959">
                <a:tc>
                  <a:txBody>
                    <a:bodyPr/>
                    <a:lstStyle/>
                    <a:p>
                      <a:r>
                        <a:rPr lang="en-US" sz="1200" dirty="0" err="1" smtClean="0"/>
                        <a:t>Hotelkamer</a:t>
                      </a:r>
                      <a:r>
                        <a:rPr lang="en-US" sz="1200" dirty="0" smtClean="0"/>
                        <a:t> </a:t>
                      </a:r>
                      <a:r>
                        <a:rPr lang="en-US" sz="1200" dirty="0" err="1" smtClean="0"/>
                        <a:t>klant</a:t>
                      </a:r>
                      <a:endParaRPr lang="en-US" sz="1200" dirty="0"/>
                    </a:p>
                  </a:txBody>
                  <a:tcPr marL="91438" marR="91438" marT="45723" marB="45723"/>
                </a:tc>
                <a:tc>
                  <a:txBody>
                    <a:bodyPr/>
                    <a:lstStyle/>
                    <a:p>
                      <a:r>
                        <a:rPr lang="en-US" sz="1200" dirty="0" smtClean="0"/>
                        <a:t>53,9</a:t>
                      </a:r>
                      <a:endParaRPr lang="en-US" sz="1200" dirty="0"/>
                    </a:p>
                  </a:txBody>
                  <a:tcPr marL="91438" marR="91438" marT="45723" marB="45723"/>
                </a:tc>
              </a:tr>
              <a:tr h="281859">
                <a:tc>
                  <a:txBody>
                    <a:bodyPr/>
                    <a:lstStyle/>
                    <a:p>
                      <a:r>
                        <a:rPr lang="en-US" sz="1200" dirty="0" smtClean="0"/>
                        <a:t>Eigen </a:t>
                      </a:r>
                      <a:r>
                        <a:rPr lang="en-US" sz="1200" dirty="0" err="1" smtClean="0"/>
                        <a:t>hotelkamer</a:t>
                      </a:r>
                      <a:endParaRPr lang="en-US" sz="1200" dirty="0"/>
                    </a:p>
                  </a:txBody>
                  <a:tcPr marL="91438" marR="91438" marT="45723" marB="45723"/>
                </a:tc>
                <a:tc>
                  <a:txBody>
                    <a:bodyPr/>
                    <a:lstStyle/>
                    <a:p>
                      <a:r>
                        <a:rPr lang="en-US" sz="1200" dirty="0" smtClean="0"/>
                        <a:t>12,8</a:t>
                      </a:r>
                      <a:endParaRPr lang="en-US" sz="1200" dirty="0"/>
                    </a:p>
                  </a:txBody>
                  <a:tcPr marL="91438" marR="91438" marT="45723" marB="45723"/>
                </a:tc>
              </a:tr>
              <a:tr h="268447">
                <a:tc>
                  <a:txBody>
                    <a:bodyPr/>
                    <a:lstStyle/>
                    <a:p>
                      <a:r>
                        <a:rPr lang="en-US" sz="1200" dirty="0" err="1" smtClean="0"/>
                        <a:t>Woning</a:t>
                      </a:r>
                      <a:r>
                        <a:rPr lang="en-US" sz="1200" dirty="0" smtClean="0"/>
                        <a:t> </a:t>
                      </a:r>
                      <a:r>
                        <a:rPr lang="en-US" sz="1200" dirty="0" err="1" smtClean="0"/>
                        <a:t>derde</a:t>
                      </a:r>
                      <a:endParaRPr lang="en-US" sz="1200" dirty="0"/>
                    </a:p>
                  </a:txBody>
                  <a:tcPr marL="91438" marR="91438" marT="45723" marB="45723"/>
                </a:tc>
                <a:tc>
                  <a:txBody>
                    <a:bodyPr/>
                    <a:lstStyle/>
                    <a:p>
                      <a:r>
                        <a:rPr lang="en-US" sz="1200" dirty="0" smtClean="0"/>
                        <a:t>21,5</a:t>
                      </a:r>
                      <a:endParaRPr lang="en-US" sz="1200" dirty="0"/>
                    </a:p>
                  </a:txBody>
                  <a:tcPr marL="91438" marR="91438" marT="45723" marB="45723"/>
                </a:tc>
              </a:tr>
              <a:tr h="287736">
                <a:tc>
                  <a:txBody>
                    <a:bodyPr/>
                    <a:lstStyle/>
                    <a:p>
                      <a:r>
                        <a:rPr lang="en-US" sz="1200" dirty="0" err="1" smtClean="0"/>
                        <a:t>Inrichting</a:t>
                      </a:r>
                      <a:r>
                        <a:rPr lang="en-US" sz="1200" dirty="0" smtClean="0"/>
                        <a:t> / </a:t>
                      </a:r>
                      <a:r>
                        <a:rPr lang="en-US" sz="1200" dirty="0" err="1" smtClean="0"/>
                        <a:t>ziekenhuis</a:t>
                      </a:r>
                      <a:endParaRPr lang="en-US" sz="1200" dirty="0"/>
                    </a:p>
                  </a:txBody>
                  <a:tcPr marL="91438" marR="91438" marT="45723" marB="45723"/>
                </a:tc>
                <a:tc>
                  <a:txBody>
                    <a:bodyPr/>
                    <a:lstStyle/>
                    <a:p>
                      <a:r>
                        <a:rPr lang="en-US" sz="1200" dirty="0" smtClean="0"/>
                        <a:t>4,1</a:t>
                      </a:r>
                      <a:endParaRPr lang="en-US" sz="1200" dirty="0"/>
                    </a:p>
                  </a:txBody>
                  <a:tcPr marL="91438" marR="91438" marT="45723" marB="45723"/>
                </a:tc>
              </a:tr>
              <a:tr h="268448">
                <a:tc>
                  <a:txBody>
                    <a:bodyPr/>
                    <a:lstStyle/>
                    <a:p>
                      <a:r>
                        <a:rPr lang="en-US" sz="1200" dirty="0" err="1" smtClean="0"/>
                        <a:t>Swingersclub</a:t>
                      </a:r>
                      <a:endParaRPr lang="en-US" sz="1200" dirty="0"/>
                    </a:p>
                  </a:txBody>
                  <a:tcPr marL="91438" marR="91438" marT="45723" marB="45723"/>
                </a:tc>
                <a:tc>
                  <a:txBody>
                    <a:bodyPr/>
                    <a:lstStyle/>
                    <a:p>
                      <a:r>
                        <a:rPr lang="en-US" sz="1200" dirty="0" smtClean="0"/>
                        <a:t>2,1</a:t>
                      </a:r>
                      <a:endParaRPr lang="en-US" sz="1200" dirty="0"/>
                    </a:p>
                  </a:txBody>
                  <a:tcPr marL="91438" marR="91438" marT="45723" marB="45723"/>
                </a:tc>
              </a:tr>
              <a:tr h="349764">
                <a:tc>
                  <a:txBody>
                    <a:bodyPr/>
                    <a:lstStyle/>
                    <a:p>
                      <a:r>
                        <a:rPr lang="en-US" sz="1200" dirty="0" err="1" smtClean="0"/>
                        <a:t>Massagesalon</a:t>
                      </a:r>
                      <a:endParaRPr lang="en-US" sz="1200" dirty="0"/>
                    </a:p>
                  </a:txBody>
                  <a:tcPr marL="91438" marR="91438" marT="45723" marB="45723"/>
                </a:tc>
                <a:tc>
                  <a:txBody>
                    <a:bodyPr/>
                    <a:lstStyle/>
                    <a:p>
                      <a:r>
                        <a:rPr lang="en-US" sz="1200" dirty="0" smtClean="0"/>
                        <a:t>6,5</a:t>
                      </a:r>
                      <a:endParaRPr lang="en-US" sz="1200" dirty="0"/>
                    </a:p>
                  </a:txBody>
                  <a:tcPr marL="91438" marR="91438" marT="45723" marB="45723"/>
                </a:tc>
              </a:tr>
            </a:tbl>
          </a:graphicData>
        </a:graphic>
      </p:graphicFrame>
    </p:spTree>
    <p:extLst>
      <p:ext uri="{BB962C8B-B14F-4D97-AF65-F5344CB8AC3E}">
        <p14:creationId xmlns:p14="http://schemas.microsoft.com/office/powerpoint/2010/main" val="157779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Daders</a:t>
            </a:r>
            <a:endParaRPr lang="nl-NL" dirty="0"/>
          </a:p>
        </p:txBody>
      </p:sp>
      <p:sp>
        <p:nvSpPr>
          <p:cNvPr id="3" name="Tijdelijke aanduiding voor tekst 2"/>
          <p:cNvSpPr>
            <a:spLocks noGrp="1"/>
          </p:cNvSpPr>
          <p:nvPr>
            <p:ph type="body" sz="quarter" idx="13"/>
          </p:nvPr>
        </p:nvSpPr>
        <p:spPr/>
        <p:txBody>
          <a:bodyPr>
            <a:normAutofit/>
          </a:bodyPr>
          <a:lstStyle/>
          <a:p>
            <a:pPr marL="0" indent="0">
              <a:buNone/>
            </a:pPr>
            <a:endParaRPr lang="nl-NL" dirty="0"/>
          </a:p>
          <a:p>
            <a:endParaRPr lang="nl-NL" dirty="0"/>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afiek 4"/>
          <p:cNvGraphicFramePr/>
          <p:nvPr>
            <p:extLst>
              <p:ext uri="{D42A27DB-BD31-4B8C-83A1-F6EECF244321}">
                <p14:modId xmlns:p14="http://schemas.microsoft.com/office/powerpoint/2010/main" val="942303257"/>
              </p:ext>
            </p:extLst>
          </p:nvPr>
        </p:nvGraphicFramePr>
        <p:xfrm>
          <a:off x="629174" y="956346"/>
          <a:ext cx="7189366" cy="3548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049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1454" y="1015068"/>
            <a:ext cx="7457812" cy="1065402"/>
          </a:xfrm>
        </p:spPr>
        <p:txBody>
          <a:bodyPr>
            <a:noAutofit/>
          </a:bodyPr>
          <a:lstStyle/>
          <a:p>
            <a:r>
              <a:rPr lang="nl-NL" sz="4400" dirty="0" smtClean="0"/>
              <a:t>Geweld tegen sekswerkers</a:t>
            </a:r>
            <a:endParaRPr lang="nl-NL" sz="4400" dirty="0"/>
          </a:p>
        </p:txBody>
      </p:sp>
      <p:sp>
        <p:nvSpPr>
          <p:cNvPr id="3" name="Subtitel 2"/>
          <p:cNvSpPr>
            <a:spLocks noGrp="1"/>
          </p:cNvSpPr>
          <p:nvPr>
            <p:ph type="subTitle" idx="1"/>
          </p:nvPr>
        </p:nvSpPr>
        <p:spPr>
          <a:xfrm>
            <a:off x="3665989" y="4295162"/>
            <a:ext cx="3305262" cy="783159"/>
          </a:xfrm>
        </p:spPr>
        <p:txBody>
          <a:bodyPr>
            <a:noAutofit/>
          </a:bodyPr>
          <a:lstStyle/>
          <a:p>
            <a:r>
              <a:rPr lang="nl-NL" sz="1200" dirty="0" smtClean="0">
                <a:solidFill>
                  <a:schemeClr val="tx1"/>
                </a:solidFill>
              </a:rPr>
              <a:t>Minke Dijkstra, Mischa </a:t>
            </a:r>
            <a:r>
              <a:rPr lang="nl-NL" sz="1200" dirty="0" smtClean="0">
                <a:solidFill>
                  <a:schemeClr val="tx1"/>
                </a:solidFill>
              </a:rPr>
              <a:t>Tydeman</a:t>
            </a:r>
            <a:endParaRPr lang="nl-NL" sz="1200" dirty="0">
              <a:solidFill>
                <a:schemeClr val="tx1"/>
              </a:solidFill>
            </a:endParaRPr>
          </a:p>
          <a:p>
            <a:endParaRPr lang="nl-NL" sz="1200" dirty="0" smtClean="0">
              <a:solidFill>
                <a:schemeClr val="tx1"/>
              </a:solidFill>
            </a:endParaRPr>
          </a:p>
          <a:p>
            <a:r>
              <a:rPr lang="nl-NL" sz="1200" dirty="0" smtClean="0">
                <a:solidFill>
                  <a:schemeClr val="tx1"/>
                </a:solidFill>
              </a:rPr>
              <a:t>Onderzoeker</a:t>
            </a:r>
            <a:r>
              <a:rPr lang="nl-NL" sz="1200" dirty="0" smtClean="0">
                <a:solidFill>
                  <a:schemeClr val="tx1"/>
                </a:solidFill>
              </a:rPr>
              <a:t>: Marielle Kloek</a:t>
            </a:r>
            <a:endParaRPr lang="nl-NL" sz="1200" dirty="0">
              <a:solidFill>
                <a:schemeClr val="tx1"/>
              </a:solidFill>
            </a:endParaRPr>
          </a:p>
        </p:txBody>
      </p:sp>
      <p:sp>
        <p:nvSpPr>
          <p:cNvPr id="4" name="Tijdelijke aanduiding voor tekst 3"/>
          <p:cNvSpPr>
            <a:spLocks noGrp="1"/>
          </p:cNvSpPr>
          <p:nvPr>
            <p:ph type="body" sz="quarter" idx="10"/>
          </p:nvPr>
        </p:nvSpPr>
        <p:spPr>
          <a:xfrm>
            <a:off x="959742" y="2013358"/>
            <a:ext cx="7040562" cy="964734"/>
          </a:xfrm>
        </p:spPr>
        <p:txBody>
          <a:bodyPr>
            <a:normAutofit/>
          </a:bodyPr>
          <a:lstStyle/>
          <a:p>
            <a:r>
              <a:rPr lang="nl-NL" sz="2800" dirty="0" smtClean="0"/>
              <a:t>Participatief onderzoek door PROUD en Soa Aids Nederland </a:t>
            </a:r>
            <a:endParaRPr lang="nl-NL" sz="2800" dirty="0"/>
          </a:p>
        </p:txBody>
      </p:sp>
      <p:pic>
        <p:nvPicPr>
          <p:cNvPr id="6"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22" y="3640821"/>
            <a:ext cx="1521452" cy="130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Aangifte na geweld</a:t>
            </a:r>
            <a:endParaRPr lang="nl-NL" dirty="0"/>
          </a:p>
        </p:txBody>
      </p:sp>
      <p:sp>
        <p:nvSpPr>
          <p:cNvPr id="3" name="Tijdelijke aanduiding voor tekst 2"/>
          <p:cNvSpPr>
            <a:spLocks noGrp="1"/>
          </p:cNvSpPr>
          <p:nvPr>
            <p:ph type="body" sz="quarter" idx="13"/>
          </p:nvPr>
        </p:nvSpPr>
        <p:spPr/>
        <p:txBody>
          <a:bodyPr>
            <a:normAutofit/>
          </a:bodyPr>
          <a:lstStyle/>
          <a:p>
            <a:r>
              <a:rPr lang="nl-NL" dirty="0" smtClean="0"/>
              <a:t>90,3% van de sekswerkers hebben ooit geweld meegemaakt, slechts 16% deed ooit aangifte.</a:t>
            </a:r>
          </a:p>
          <a:p>
            <a:r>
              <a:rPr lang="nl-NL" dirty="0" smtClean="0"/>
              <a:t>Van </a:t>
            </a:r>
            <a:r>
              <a:rPr lang="nl-NL" dirty="0"/>
              <a:t>de 237 sekswerkers die aangaf de afgelopen 12 maanden fysiek geweld te hebben ervaren, deed 83,5% nooit aangifte. </a:t>
            </a:r>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49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Aangiftebereidheid</a:t>
            </a:r>
            <a:endParaRPr lang="nl-NL" dirty="0"/>
          </a:p>
        </p:txBody>
      </p:sp>
      <p:sp>
        <p:nvSpPr>
          <p:cNvPr id="3" name="Tijdelijke aanduiding voor tekst 2"/>
          <p:cNvSpPr>
            <a:spLocks noGrp="1"/>
          </p:cNvSpPr>
          <p:nvPr>
            <p:ph type="body" sz="quarter" idx="13"/>
          </p:nvPr>
        </p:nvSpPr>
        <p:spPr/>
        <p:txBody>
          <a:bodyPr/>
          <a:lstStyle/>
          <a:p>
            <a:pPr marL="0" indent="0">
              <a:buNone/>
            </a:pPr>
            <a:endParaRPr lang="nl-NL" dirty="0"/>
          </a:p>
          <a:p>
            <a:pPr marL="0" indent="0">
              <a:buNone/>
            </a:pPr>
            <a:endParaRPr lang="nl-NL" dirty="0"/>
          </a:p>
        </p:txBody>
      </p:sp>
      <p:graphicFrame>
        <p:nvGraphicFramePr>
          <p:cNvPr id="4" name="Grafiek 3"/>
          <p:cNvGraphicFramePr/>
          <p:nvPr>
            <p:extLst>
              <p:ext uri="{D42A27DB-BD31-4B8C-83A1-F6EECF244321}">
                <p14:modId xmlns:p14="http://schemas.microsoft.com/office/powerpoint/2010/main" val="3543278728"/>
              </p:ext>
            </p:extLst>
          </p:nvPr>
        </p:nvGraphicFramePr>
        <p:xfrm>
          <a:off x="1147194" y="1246988"/>
          <a:ext cx="5943600" cy="3505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ttps://www.soaaids.nl/sites/default/files/styles/two_columns_visual/public/media/Prostitutie/PROUD-logo-for-web-normaal.jpg?itok=dLTbUq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5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Legalisatie, </a:t>
            </a:r>
            <a:r>
              <a:rPr lang="nl-NL" dirty="0" err="1" smtClean="0"/>
              <a:t>criminalisatie</a:t>
            </a:r>
            <a:r>
              <a:rPr lang="nl-NL" dirty="0" smtClean="0"/>
              <a:t> en </a:t>
            </a:r>
            <a:r>
              <a:rPr lang="nl-NL" dirty="0" err="1" smtClean="0"/>
              <a:t>decriminalisatie</a:t>
            </a:r>
            <a:endParaRPr lang="nl-NL" dirty="0"/>
          </a:p>
        </p:txBody>
      </p:sp>
      <p:sp>
        <p:nvSpPr>
          <p:cNvPr id="3" name="Tijdelijke aanduiding voor tekst 2"/>
          <p:cNvSpPr>
            <a:spLocks noGrp="1"/>
          </p:cNvSpPr>
          <p:nvPr>
            <p:ph type="body" sz="quarter" idx="13"/>
          </p:nvPr>
        </p:nvSpPr>
        <p:spPr/>
        <p:txBody>
          <a:bodyPr>
            <a:normAutofit fontScale="85000" lnSpcReduction="20000"/>
          </a:bodyPr>
          <a:lstStyle/>
          <a:p>
            <a:r>
              <a:rPr lang="nl-NL" dirty="0" smtClean="0"/>
              <a:t>Legalisering: in regels gevat: </a:t>
            </a:r>
          </a:p>
          <a:p>
            <a:pPr lvl="1"/>
            <a:r>
              <a:rPr lang="nl-NL" dirty="0" smtClean="0"/>
              <a:t>NIEUWE wetten en beleid die formele regels invoeren voor </a:t>
            </a:r>
            <a:r>
              <a:rPr lang="nl-NL" dirty="0" err="1" smtClean="0"/>
              <a:t>sekswerk</a:t>
            </a:r>
            <a:endParaRPr lang="nl-NL" dirty="0" smtClean="0"/>
          </a:p>
          <a:p>
            <a:pPr lvl="1"/>
            <a:endParaRPr lang="nl-NL" dirty="0" smtClean="0"/>
          </a:p>
          <a:p>
            <a:r>
              <a:rPr lang="nl-NL" dirty="0" err="1" smtClean="0"/>
              <a:t>Criminalisatie</a:t>
            </a:r>
            <a:r>
              <a:rPr lang="nl-NL" dirty="0" smtClean="0"/>
              <a:t>: </a:t>
            </a:r>
          </a:p>
          <a:p>
            <a:pPr lvl="1"/>
            <a:r>
              <a:rPr lang="nl-NL" dirty="0" smtClean="0"/>
              <a:t>VERBODEN (SW/klanten/familie/derden/partner/vrienden)</a:t>
            </a:r>
          </a:p>
          <a:p>
            <a:endParaRPr lang="nl-NL" dirty="0" smtClean="0"/>
          </a:p>
          <a:p>
            <a:r>
              <a:rPr lang="nl-NL" dirty="0" err="1" smtClean="0"/>
              <a:t>Decriminalisatie</a:t>
            </a:r>
            <a:r>
              <a:rPr lang="nl-NL" dirty="0" smtClean="0"/>
              <a:t>: </a:t>
            </a:r>
          </a:p>
          <a:p>
            <a:pPr lvl="1"/>
            <a:r>
              <a:rPr lang="nl-NL" dirty="0"/>
              <a:t>Het VERWIJDEREN van wetten die sekswerkers als misdadigers bestempelen</a:t>
            </a:r>
          </a:p>
          <a:p>
            <a:endParaRPr lang="nl-NL" dirty="0"/>
          </a:p>
          <a:p>
            <a:endParaRPr lang="nl-NL" dirty="0" smtClean="0"/>
          </a:p>
          <a:p>
            <a:endParaRPr lang="nl-NL" dirty="0" smtClean="0"/>
          </a:p>
          <a:p>
            <a:endParaRPr lang="nl-NL" dirty="0"/>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316" y="517124"/>
            <a:ext cx="7886700" cy="994172"/>
          </a:xfrm>
        </p:spPr>
        <p:txBody>
          <a:bodyPr>
            <a:normAutofit fontScale="90000"/>
          </a:bodyPr>
          <a:lstStyle/>
          <a:p>
            <a:r>
              <a:rPr lang="nl-NL" dirty="0" smtClean="0"/>
              <a:t>Begrijpen </a:t>
            </a:r>
            <a:r>
              <a:rPr lang="nl-NL" dirty="0"/>
              <a:t>de respondenten het systeem?  Wettelijke vorm? </a:t>
            </a:r>
            <a:br>
              <a:rPr lang="nl-NL" dirty="0"/>
            </a:br>
            <a:endParaRPr lang="nl-NL" dirty="0"/>
          </a:p>
        </p:txBody>
      </p:sp>
      <p:sp>
        <p:nvSpPr>
          <p:cNvPr id="3" name="Tijdelijke aanduiding voor tekst 2"/>
          <p:cNvSpPr>
            <a:spLocks noGrp="1"/>
          </p:cNvSpPr>
          <p:nvPr>
            <p:ph type="body" sz="quarter" idx="13"/>
          </p:nvPr>
        </p:nvSpPr>
        <p:spPr/>
        <p:txBody>
          <a:bodyPr/>
          <a:lstStyle/>
          <a:p>
            <a:endParaRPr lang="nl-NL" dirty="0" smtClean="0"/>
          </a:p>
          <a:p>
            <a:endParaRPr lang="nl-NL" dirty="0" smtClean="0"/>
          </a:p>
          <a:p>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18" y="2079742"/>
            <a:ext cx="6973888"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www.soaaids.nl/sites/default/files/styles/two_columns_visual/public/media/Prostitutie/PROUD-logo-for-web-normaal.jpg?itok=dLTbUq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8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Legalisatie:</a:t>
            </a:r>
            <a:endParaRPr lang="nl-NL" dirty="0"/>
          </a:p>
        </p:txBody>
      </p:sp>
      <p:sp>
        <p:nvSpPr>
          <p:cNvPr id="3" name="Tijdelijke aanduiding voor tekst 2"/>
          <p:cNvSpPr>
            <a:spLocks noGrp="1"/>
          </p:cNvSpPr>
          <p:nvPr>
            <p:ph type="body" sz="quarter" idx="13"/>
          </p:nvPr>
        </p:nvSpPr>
        <p:spPr>
          <a:xfrm>
            <a:off x="628650" y="989902"/>
            <a:ext cx="7886700" cy="3642424"/>
          </a:xfrm>
        </p:spPr>
        <p:txBody>
          <a:bodyPr/>
          <a:lstStyle/>
          <a:p>
            <a:pPr marL="0" indent="0">
              <a:buNone/>
            </a:pP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86" y="998290"/>
            <a:ext cx="4260275" cy="378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www.soaaids.nl/sites/default/files/styles/two_columns_visual/public/media/Prostitutie/PROUD-logo-for-web-normaal.jpg?itok=dLTbUq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Legalisering: “maar waar moet ik dan werken””? </a:t>
            </a:r>
            <a:endParaRPr lang="nl-NL" dirty="0"/>
          </a:p>
        </p:txBody>
      </p:sp>
      <p:sp>
        <p:nvSpPr>
          <p:cNvPr id="3" name="Tijdelijke aanduiding voor tekst 2"/>
          <p:cNvSpPr>
            <a:spLocks noGrp="1"/>
          </p:cNvSpPr>
          <p:nvPr>
            <p:ph type="body" sz="quarter" idx="13"/>
          </p:nvPr>
        </p:nvSpPr>
        <p:spPr/>
        <p:txBody>
          <a:bodyPr>
            <a:normAutofit fontScale="55000" lnSpcReduction="20000"/>
          </a:bodyPr>
          <a:lstStyle/>
          <a:p>
            <a:r>
              <a:rPr lang="nl-NL" sz="1900" dirty="0" smtClean="0"/>
              <a:t>“ik mag van de gemeente wel sport en ontspanningsmassages geven, thuis, maar omdat ik ook erotische massages aanbied heb ik een dwangbevel ontvangen”. </a:t>
            </a:r>
          </a:p>
          <a:p>
            <a:r>
              <a:rPr lang="nl-NL" sz="1900" dirty="0" smtClean="0"/>
              <a:t>“ik mag niet werken op de tippelzone want ik heb geen pasje en die krijg ik ook niet meer”. </a:t>
            </a:r>
          </a:p>
          <a:p>
            <a:r>
              <a:rPr lang="nl-NL" sz="1900" dirty="0" smtClean="0"/>
              <a:t>“De gemeente heeft mij aangeboden de ruimte te huren van een crimineel. Op dit pand rust een vergunning. Ik word hierdoor het criminele circuit ingeduwd. Ik wil zelfstandig thuis werken, daar voel ik mij veilig”.</a:t>
            </a:r>
          </a:p>
          <a:p>
            <a:endParaRPr lang="nl-NL" sz="1900" dirty="0" smtClean="0"/>
          </a:p>
          <a:p>
            <a:r>
              <a:rPr lang="nl-NL" sz="1900" dirty="0" smtClean="0"/>
              <a:t>Legaal: </a:t>
            </a:r>
          </a:p>
          <a:p>
            <a:pPr lvl="1"/>
            <a:r>
              <a:rPr lang="nl-NL" sz="1900" dirty="0" smtClean="0"/>
              <a:t>“maar wil ik daar wel werken”!</a:t>
            </a:r>
          </a:p>
          <a:p>
            <a:pPr marL="180975" lvl="1" indent="0">
              <a:buNone/>
            </a:pPr>
            <a:endParaRPr lang="nl-NL" sz="1900" dirty="0" smtClean="0"/>
          </a:p>
          <a:p>
            <a:pPr lvl="1"/>
            <a:r>
              <a:rPr lang="nl-NL" sz="1900" dirty="0" smtClean="0"/>
              <a:t>maar weinig vergunde plekken </a:t>
            </a:r>
          </a:p>
          <a:p>
            <a:pPr lvl="1"/>
            <a:endParaRPr lang="nl-NL" sz="1900" dirty="0" smtClean="0"/>
          </a:p>
          <a:p>
            <a:pPr lvl="1"/>
            <a:r>
              <a:rPr lang="nl-NL" sz="1900" dirty="0" smtClean="0"/>
              <a:t>Registratie? </a:t>
            </a:r>
          </a:p>
          <a:p>
            <a:pPr lvl="1"/>
            <a:endParaRPr lang="nl-NL" sz="1900" dirty="0" smtClean="0"/>
          </a:p>
          <a:p>
            <a:pPr lvl="1"/>
            <a:r>
              <a:rPr lang="nl-NL" sz="1900" dirty="0" err="1" smtClean="0"/>
              <a:t>Opting</a:t>
            </a:r>
            <a:r>
              <a:rPr lang="nl-NL" sz="1900" dirty="0" smtClean="0"/>
              <a:t>-in </a:t>
            </a:r>
            <a:r>
              <a:rPr lang="nl-NL" sz="1900" dirty="0" err="1" smtClean="0"/>
              <a:t>in</a:t>
            </a:r>
            <a:r>
              <a:rPr lang="nl-NL" sz="1900" dirty="0" smtClean="0"/>
              <a:t> clubs</a:t>
            </a:r>
          </a:p>
          <a:p>
            <a:pPr marL="180975" lvl="1" indent="0">
              <a:buNone/>
            </a:pPr>
            <a:r>
              <a:rPr lang="nl-NL" sz="1900" dirty="0" smtClean="0"/>
              <a:t> </a:t>
            </a:r>
          </a:p>
          <a:p>
            <a:pPr lvl="1"/>
            <a:endParaRPr lang="nl-NL" sz="1900" dirty="0" smtClean="0"/>
          </a:p>
          <a:p>
            <a:endParaRPr lang="nl-NL" sz="1900" dirty="0"/>
          </a:p>
          <a:p>
            <a:pPr marL="0" indent="0">
              <a:buNone/>
            </a:pPr>
            <a:endParaRPr lang="nl-NL" dirty="0"/>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6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Legaal:</a:t>
            </a:r>
            <a:endParaRPr lang="nl-NL" dirty="0"/>
          </a:p>
        </p:txBody>
      </p:sp>
      <p:sp>
        <p:nvSpPr>
          <p:cNvPr id="3" name="Tijdelijke aanduiding voor tekst 2"/>
          <p:cNvSpPr>
            <a:spLocks noGrp="1"/>
          </p:cNvSpPr>
          <p:nvPr>
            <p:ph type="body" sz="quarter" idx="13"/>
          </p:nvPr>
        </p:nvSpPr>
        <p:spPr>
          <a:xfrm>
            <a:off x="637039" y="1106169"/>
            <a:ext cx="7886700" cy="3173819"/>
          </a:xfrm>
        </p:spPr>
        <p:txBody>
          <a:bodyPr>
            <a:normAutofit fontScale="77500" lnSpcReduction="20000"/>
          </a:bodyPr>
          <a:lstStyle/>
          <a:p>
            <a:r>
              <a:rPr lang="nl-NL" sz="1900" dirty="0" smtClean="0"/>
              <a:t>Stigma – </a:t>
            </a:r>
            <a:r>
              <a:rPr lang="nl-NL" sz="1900" dirty="0" err="1" smtClean="0"/>
              <a:t>onvergund</a:t>
            </a:r>
            <a:r>
              <a:rPr lang="nl-NL" sz="1900" dirty="0" smtClean="0"/>
              <a:t> werken</a:t>
            </a:r>
          </a:p>
          <a:p>
            <a:endParaRPr lang="nl-NL" sz="1900" dirty="0"/>
          </a:p>
          <a:p>
            <a:r>
              <a:rPr lang="nl-NL" sz="1900" dirty="0" smtClean="0"/>
              <a:t>Gevolgen : </a:t>
            </a:r>
          </a:p>
          <a:p>
            <a:pPr lvl="1"/>
            <a:r>
              <a:rPr lang="nl-NL" sz="1900" dirty="0" smtClean="0"/>
              <a:t>Huisuitzetting</a:t>
            </a:r>
          </a:p>
          <a:p>
            <a:pPr lvl="1"/>
            <a:r>
              <a:rPr lang="nl-NL" sz="1900" dirty="0" smtClean="0"/>
              <a:t>Verlies bankrekening, hypotheek , baan, (sport-)clubs</a:t>
            </a:r>
          </a:p>
          <a:p>
            <a:pPr lvl="1"/>
            <a:r>
              <a:rPr lang="nl-NL" sz="1900" dirty="0" smtClean="0"/>
              <a:t>Ketenaanpak : alle instanties tot kinderbescherming aan toe</a:t>
            </a:r>
          </a:p>
          <a:p>
            <a:pPr marL="180975" lvl="1" indent="0">
              <a:buNone/>
            </a:pPr>
            <a:endParaRPr lang="nl-NL" sz="1900" dirty="0" smtClean="0"/>
          </a:p>
          <a:p>
            <a:r>
              <a:rPr lang="nl-NL" sz="1900" dirty="0" smtClean="0"/>
              <a:t>Aangiftebereidheid laag</a:t>
            </a:r>
          </a:p>
          <a:p>
            <a:endParaRPr lang="nl-NL" sz="1900" dirty="0" smtClean="0"/>
          </a:p>
          <a:p>
            <a:r>
              <a:rPr lang="nl-NL" sz="1900" dirty="0" smtClean="0"/>
              <a:t>De wetgeving klinkt mooi maar werkt in de praktijk totaal niet. Je wordt daardoor de illegaliteit ingeduwd.</a:t>
            </a:r>
          </a:p>
          <a:p>
            <a:r>
              <a:rPr lang="nl-NL" sz="1900" dirty="0" smtClean="0"/>
              <a:t>Veroorzaker geweld - </a:t>
            </a:r>
          </a:p>
          <a:p>
            <a:pPr marL="0" indent="0">
              <a:buNone/>
            </a:pPr>
            <a:endParaRPr lang="nl-NL" dirty="0"/>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4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Legalisatie, </a:t>
            </a:r>
            <a:r>
              <a:rPr lang="nl-NL" dirty="0" err="1" smtClean="0"/>
              <a:t>criminalisatie</a:t>
            </a:r>
            <a:r>
              <a:rPr lang="nl-NL" dirty="0" smtClean="0"/>
              <a:t>, </a:t>
            </a:r>
            <a:r>
              <a:rPr lang="nl-NL" dirty="0" err="1" smtClean="0"/>
              <a:t>decriminalisatie</a:t>
            </a:r>
            <a:r>
              <a:rPr lang="nl-NL" dirty="0" smtClean="0"/>
              <a:t>?</a:t>
            </a:r>
            <a:endParaRPr lang="nl-NL" dirty="0"/>
          </a:p>
        </p:txBody>
      </p:sp>
      <p:sp>
        <p:nvSpPr>
          <p:cNvPr id="3" name="Tijdelijke aanduiding voor tekst 2"/>
          <p:cNvSpPr>
            <a:spLocks noGrp="1"/>
          </p:cNvSpPr>
          <p:nvPr>
            <p:ph type="body" sz="quarter" idx="13"/>
          </p:nvPr>
        </p:nvSpPr>
        <p:spPr>
          <a:xfrm>
            <a:off x="637039" y="1106169"/>
            <a:ext cx="7886700" cy="3173819"/>
          </a:xfrm>
        </p:spPr>
        <p:txBody>
          <a:bodyPr>
            <a:normAutofit/>
          </a:bodyPr>
          <a:lstStyle/>
          <a:p>
            <a:endParaRPr lang="nl-NL" sz="1900" dirty="0" smtClean="0"/>
          </a:p>
          <a:p>
            <a:r>
              <a:rPr lang="nl-NL" sz="1900" dirty="0" smtClean="0"/>
              <a:t>“De Nederlandse overheid is de grootste veroorzaker van geweld.  De wetgeving klinkt mooi, maar werkt in de praktijk totaal niet. Je wordt daardoor als sekswerker </a:t>
            </a:r>
            <a:r>
              <a:rPr lang="nl-NL" sz="1900" b="1" dirty="0" smtClean="0"/>
              <a:t>niet empowered </a:t>
            </a:r>
            <a:r>
              <a:rPr lang="nl-NL" sz="1900" dirty="0" smtClean="0"/>
              <a:t>en de </a:t>
            </a:r>
            <a:r>
              <a:rPr lang="nl-NL" sz="1900" b="1" dirty="0" smtClean="0"/>
              <a:t>illegaliteit</a:t>
            </a:r>
            <a:r>
              <a:rPr lang="nl-NL" sz="1900" dirty="0" smtClean="0"/>
              <a:t> ingeduwd”.</a:t>
            </a:r>
          </a:p>
          <a:p>
            <a:endParaRPr lang="nl-NL" sz="1900" dirty="0"/>
          </a:p>
          <a:p>
            <a:endParaRPr lang="nl-NL" sz="1900" dirty="0" smtClean="0"/>
          </a:p>
          <a:p>
            <a:endParaRPr lang="nl-NL" sz="1900" dirty="0" smtClean="0"/>
          </a:p>
          <a:p>
            <a:pPr marL="0" indent="0">
              <a:buNone/>
            </a:pPr>
            <a:endParaRPr lang="nl-NL" dirty="0"/>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0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idsfonds.nl/files/headers/dreamsheader42.png"/>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6667" r="1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PROUD</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a:p>
        </p:txBody>
      </p:sp>
      <p:pic>
        <p:nvPicPr>
          <p:cNvPr id="5" name="Afbeelding 4"/>
          <p:cNvPicPr>
            <a:picLocks noChangeAspect="1"/>
          </p:cNvPicPr>
          <p:nvPr/>
        </p:nvPicPr>
        <p:blipFill rotWithShape="1">
          <a:blip r:embed="rId3"/>
          <a:srcRect r="2038"/>
          <a:stretch/>
        </p:blipFill>
        <p:spPr>
          <a:xfrm>
            <a:off x="7557024" y="4636443"/>
            <a:ext cx="1586976" cy="515335"/>
          </a:xfrm>
          <a:prstGeom prst="rect">
            <a:avLst/>
          </a:prstGeom>
        </p:spPr>
      </p:pic>
      <p:pic>
        <p:nvPicPr>
          <p:cNvPr id="2050" name="Picture 2" descr="https://www.soaaids.nl/sites/default/files/styles/two_columns_visual/public/media/Prostitutie/PROUD-logo-for-web-normaal.jpg?itok=dLTbUq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330" y="0"/>
            <a:ext cx="482367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4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Bedankt!</a:t>
            </a:r>
          </a:p>
        </p:txBody>
      </p:sp>
      <p:pic>
        <p:nvPicPr>
          <p:cNvPr id="3"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Introductie</a:t>
            </a:r>
            <a:endParaRPr lang="nl-NL" dirty="0"/>
          </a:p>
        </p:txBody>
      </p:sp>
      <p:sp>
        <p:nvSpPr>
          <p:cNvPr id="3" name="Tijdelijke aanduiding voor tekst 2"/>
          <p:cNvSpPr>
            <a:spLocks noGrp="1"/>
          </p:cNvSpPr>
          <p:nvPr>
            <p:ph type="body" sz="quarter" idx="13"/>
          </p:nvPr>
        </p:nvSpPr>
        <p:spPr/>
        <p:txBody>
          <a:bodyPr>
            <a:normAutofit/>
          </a:bodyPr>
          <a:lstStyle/>
          <a:p>
            <a:r>
              <a:rPr lang="nl-NL" dirty="0" smtClean="0"/>
              <a:t>Welkom</a:t>
            </a:r>
          </a:p>
          <a:p>
            <a:r>
              <a:rPr lang="nl-NL" dirty="0" smtClean="0"/>
              <a:t>Geweld tegen sekswerkers</a:t>
            </a:r>
          </a:p>
          <a:p>
            <a:r>
              <a:rPr lang="nl-NL" dirty="0" smtClean="0"/>
              <a:t>#</a:t>
            </a:r>
            <a:r>
              <a:rPr lang="nl-NL" dirty="0" err="1"/>
              <a:t>M</a:t>
            </a:r>
            <a:r>
              <a:rPr lang="nl-NL" dirty="0" err="1" smtClean="0"/>
              <a:t>etoo</a:t>
            </a:r>
            <a:endParaRPr lang="nl-NL" dirty="0" smtClean="0"/>
          </a:p>
          <a:p>
            <a:r>
              <a:rPr lang="nl-NL" dirty="0" smtClean="0"/>
              <a:t>Participatief onderzoek</a:t>
            </a:r>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6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Ervaringen als onderzoeksassistent</a:t>
            </a:r>
            <a:endParaRPr lang="nl-NL" dirty="0"/>
          </a:p>
        </p:txBody>
      </p:sp>
      <p:sp>
        <p:nvSpPr>
          <p:cNvPr id="3" name="Tijdelijke aanduiding voor tekst 2"/>
          <p:cNvSpPr>
            <a:spLocks noGrp="1"/>
          </p:cNvSpPr>
          <p:nvPr>
            <p:ph type="body" sz="quarter" idx="13"/>
          </p:nvPr>
        </p:nvSpPr>
        <p:spPr/>
        <p:txBody>
          <a:bodyPr/>
          <a:lstStyle/>
          <a:p>
            <a:r>
              <a:rPr lang="nl-NL" dirty="0"/>
              <a:t>Vertrouwen</a:t>
            </a:r>
          </a:p>
          <a:p>
            <a:r>
              <a:rPr lang="nl-NL" dirty="0" smtClean="0"/>
              <a:t>Toegang </a:t>
            </a:r>
            <a:r>
              <a:rPr lang="nl-NL" dirty="0"/>
              <a:t>tot sekswerkers</a:t>
            </a:r>
          </a:p>
          <a:p>
            <a:r>
              <a:rPr lang="nl-NL" dirty="0"/>
              <a:t>Welke vragen</a:t>
            </a:r>
          </a:p>
          <a:p>
            <a:r>
              <a:rPr lang="nl-NL" dirty="0" smtClean="0"/>
              <a:t>Empowerment </a:t>
            </a:r>
          </a:p>
          <a:p>
            <a:r>
              <a:rPr lang="nl-NL" dirty="0" smtClean="0"/>
              <a:t>Voorbeelden uit de praktijk</a:t>
            </a:r>
            <a:endParaRPr lang="nl-NL" dirty="0"/>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Voorlopige resultaten (geheimhouding)</a:t>
            </a:r>
            <a:endParaRPr lang="nl-NL" dirty="0"/>
          </a:p>
        </p:txBody>
      </p:sp>
      <p:sp>
        <p:nvSpPr>
          <p:cNvPr id="3" name="Tijdelijke aanduiding voor tekst 2"/>
          <p:cNvSpPr>
            <a:spLocks noGrp="1"/>
          </p:cNvSpPr>
          <p:nvPr>
            <p:ph type="body" sz="quarter" idx="13"/>
          </p:nvPr>
        </p:nvSpPr>
        <p:spPr/>
        <p:txBody>
          <a:bodyPr>
            <a:normAutofit/>
          </a:bodyPr>
          <a:lstStyle/>
          <a:p>
            <a:r>
              <a:rPr lang="nl-NL" dirty="0"/>
              <a:t>Karakteristieken onderzochte sekswerkers</a:t>
            </a:r>
          </a:p>
          <a:p>
            <a:r>
              <a:rPr lang="nl-NL" dirty="0" smtClean="0"/>
              <a:t>Soort en mate van geweld</a:t>
            </a:r>
            <a:endParaRPr lang="nl-NL" dirty="0"/>
          </a:p>
          <a:p>
            <a:r>
              <a:rPr lang="nl-NL" dirty="0" smtClean="0"/>
              <a:t>Factoren </a:t>
            </a:r>
            <a:r>
              <a:rPr lang="nl-NL" dirty="0"/>
              <a:t>van invloed op geweld</a:t>
            </a:r>
          </a:p>
          <a:p>
            <a:r>
              <a:rPr lang="nl-NL" dirty="0" smtClean="0"/>
              <a:t>Daders</a:t>
            </a:r>
          </a:p>
          <a:p>
            <a:r>
              <a:rPr lang="nl-NL" dirty="0" smtClean="0"/>
              <a:t>Aangifte bij politie</a:t>
            </a:r>
          </a:p>
          <a:p>
            <a:endParaRPr lang="nl-NL" dirty="0"/>
          </a:p>
          <a:p>
            <a:endParaRPr lang="nl-NL" dirty="0"/>
          </a:p>
        </p:txBody>
      </p:sp>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5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Respondenten</a:t>
            </a:r>
            <a:endParaRPr lang="nl-NL" dirty="0"/>
          </a:p>
        </p:txBody>
      </p:sp>
      <p:graphicFrame>
        <p:nvGraphicFramePr>
          <p:cNvPr id="7" name="Tijdelijke aanduiding voor tabel 6"/>
          <p:cNvGraphicFramePr>
            <a:graphicFrameLocks noGrp="1"/>
          </p:cNvGraphicFramePr>
          <p:nvPr>
            <p:ph type="tbl" sz="quarter" idx="14"/>
            <p:extLst>
              <p:ext uri="{D42A27DB-BD31-4B8C-83A1-F6EECF244321}">
                <p14:modId xmlns:p14="http://schemas.microsoft.com/office/powerpoint/2010/main" val="1449822897"/>
              </p:ext>
            </p:extLst>
          </p:nvPr>
        </p:nvGraphicFramePr>
        <p:xfrm>
          <a:off x="628650" y="1320800"/>
          <a:ext cx="6921442" cy="2651580"/>
        </p:xfrm>
        <a:graphic>
          <a:graphicData uri="http://schemas.openxmlformats.org/drawingml/2006/table">
            <a:tbl>
              <a:tblPr firstRow="1" bandRow="1">
                <a:tableStyleId>{69012ECD-51FC-41F1-AA8D-1B2483CD663E}</a:tableStyleId>
              </a:tblPr>
              <a:tblGrid>
                <a:gridCol w="2522465">
                  <a:extLst>
                    <a:ext uri="{9D8B030D-6E8A-4147-A177-3AD203B41FA5}">
                      <a16:colId xmlns:a16="http://schemas.microsoft.com/office/drawing/2014/main" xmlns="" val="668018155"/>
                    </a:ext>
                  </a:extLst>
                </a:gridCol>
                <a:gridCol w="2522465">
                  <a:extLst>
                    <a:ext uri="{9D8B030D-6E8A-4147-A177-3AD203B41FA5}">
                      <a16:colId xmlns:a16="http://schemas.microsoft.com/office/drawing/2014/main" xmlns="" val="2725992454"/>
                    </a:ext>
                  </a:extLst>
                </a:gridCol>
                <a:gridCol w="1876512">
                  <a:extLst>
                    <a:ext uri="{9D8B030D-6E8A-4147-A177-3AD203B41FA5}">
                      <a16:colId xmlns:a16="http://schemas.microsoft.com/office/drawing/2014/main" xmlns="" val="2949375302"/>
                    </a:ext>
                  </a:extLst>
                </a:gridCol>
              </a:tblGrid>
              <a:tr h="333401">
                <a:tc>
                  <a:txBody>
                    <a:bodyPr/>
                    <a:lstStyle/>
                    <a:p>
                      <a:r>
                        <a:rPr lang="en-US" sz="1800" dirty="0" err="1" smtClean="0"/>
                        <a:t>Variabele</a:t>
                      </a:r>
                      <a:endParaRPr lang="en-US" sz="1800" dirty="0"/>
                    </a:p>
                  </a:txBody>
                  <a:tcPr marT="45702" marB="45702"/>
                </a:tc>
                <a:tc>
                  <a:txBody>
                    <a:bodyPr/>
                    <a:lstStyle/>
                    <a:p>
                      <a:r>
                        <a:rPr lang="en-US" sz="1800" dirty="0" err="1" smtClean="0"/>
                        <a:t>Gemiddelde</a:t>
                      </a:r>
                      <a:r>
                        <a:rPr lang="en-US" sz="1800" dirty="0" smtClean="0"/>
                        <a:t> </a:t>
                      </a:r>
                      <a:endParaRPr lang="en-US" sz="1800" dirty="0"/>
                    </a:p>
                  </a:txBody>
                  <a:tcPr marT="45702" marB="45702"/>
                </a:tc>
                <a:tc>
                  <a:txBody>
                    <a:bodyPr/>
                    <a:lstStyle/>
                    <a:p>
                      <a:r>
                        <a:rPr lang="en-US" sz="1800" dirty="0" smtClean="0"/>
                        <a:t>Min</a:t>
                      </a:r>
                      <a:r>
                        <a:rPr lang="en-US" sz="1800" baseline="0" dirty="0" smtClean="0"/>
                        <a:t> - max</a:t>
                      </a:r>
                      <a:endParaRPr lang="en-US" sz="1800" dirty="0"/>
                    </a:p>
                  </a:txBody>
                  <a:tcPr marT="45702" marB="45702"/>
                </a:tc>
                <a:extLst>
                  <a:ext uri="{0D108BD9-81ED-4DB2-BD59-A6C34878D82A}">
                    <a16:rowId xmlns:a16="http://schemas.microsoft.com/office/drawing/2014/main" xmlns="" val="3177060851"/>
                  </a:ext>
                </a:extLst>
              </a:tr>
              <a:tr h="333401">
                <a:tc>
                  <a:txBody>
                    <a:bodyPr/>
                    <a:lstStyle/>
                    <a:p>
                      <a:r>
                        <a:rPr lang="en-US" sz="1800" dirty="0" err="1" smtClean="0"/>
                        <a:t>Startleeftijd</a:t>
                      </a:r>
                      <a:r>
                        <a:rPr lang="en-US" sz="1800" dirty="0" smtClean="0"/>
                        <a:t> (</a:t>
                      </a:r>
                      <a:r>
                        <a:rPr lang="en-US" sz="1800" dirty="0" err="1" smtClean="0"/>
                        <a:t>jaar</a:t>
                      </a:r>
                      <a:r>
                        <a:rPr lang="en-US" sz="1800" dirty="0" smtClean="0"/>
                        <a:t>)</a:t>
                      </a:r>
                      <a:endParaRPr lang="en-US" sz="1800" dirty="0"/>
                    </a:p>
                  </a:txBody>
                  <a:tcPr marT="45702" marB="45702"/>
                </a:tc>
                <a:tc>
                  <a:txBody>
                    <a:bodyPr/>
                    <a:lstStyle/>
                    <a:p>
                      <a:r>
                        <a:rPr lang="en-US" sz="1800" dirty="0" smtClean="0"/>
                        <a:t>24.9</a:t>
                      </a:r>
                      <a:endParaRPr lang="en-US" sz="1800" dirty="0"/>
                    </a:p>
                  </a:txBody>
                  <a:tcPr marT="45702" marB="45702"/>
                </a:tc>
                <a:tc>
                  <a:txBody>
                    <a:bodyPr/>
                    <a:lstStyle/>
                    <a:p>
                      <a:r>
                        <a:rPr lang="en-US" sz="1800" dirty="0" smtClean="0"/>
                        <a:t>15 - 65</a:t>
                      </a:r>
                      <a:endParaRPr lang="en-US" sz="1800" dirty="0"/>
                    </a:p>
                  </a:txBody>
                  <a:tcPr marT="45702" marB="45702"/>
                </a:tc>
              </a:tr>
              <a:tr h="333401">
                <a:tc>
                  <a:txBody>
                    <a:bodyPr/>
                    <a:lstStyle/>
                    <a:p>
                      <a:r>
                        <a:rPr lang="en-US" sz="1800" dirty="0" err="1" smtClean="0"/>
                        <a:t>Werkuren</a:t>
                      </a:r>
                      <a:r>
                        <a:rPr lang="en-US" sz="1800" dirty="0" smtClean="0"/>
                        <a:t> (per week)</a:t>
                      </a:r>
                      <a:endParaRPr lang="en-US" sz="1800" dirty="0"/>
                    </a:p>
                  </a:txBody>
                  <a:tcPr marT="45702" marB="45702"/>
                </a:tc>
                <a:tc>
                  <a:txBody>
                    <a:bodyPr/>
                    <a:lstStyle/>
                    <a:p>
                      <a:r>
                        <a:rPr lang="en-US" sz="1800" dirty="0" smtClean="0"/>
                        <a:t>30.4</a:t>
                      </a:r>
                      <a:r>
                        <a:rPr lang="en-US" sz="1800" baseline="0" dirty="0" smtClean="0"/>
                        <a:t> </a:t>
                      </a:r>
                      <a:endParaRPr lang="en-US" sz="1800" dirty="0"/>
                    </a:p>
                  </a:txBody>
                  <a:tcPr marT="45702" marB="45702"/>
                </a:tc>
                <a:tc>
                  <a:txBody>
                    <a:bodyPr/>
                    <a:lstStyle/>
                    <a:p>
                      <a:r>
                        <a:rPr lang="en-US" sz="1800" dirty="0" smtClean="0"/>
                        <a:t>0 - 140</a:t>
                      </a:r>
                      <a:endParaRPr lang="en-US" sz="1800" dirty="0"/>
                    </a:p>
                  </a:txBody>
                  <a:tcPr marT="45702" marB="45702"/>
                </a:tc>
                <a:extLst>
                  <a:ext uri="{0D108BD9-81ED-4DB2-BD59-A6C34878D82A}">
                    <a16:rowId xmlns:a16="http://schemas.microsoft.com/office/drawing/2014/main" xmlns="" val="574963619"/>
                  </a:ext>
                </a:extLst>
              </a:tr>
              <a:tr h="575427">
                <a:tc>
                  <a:txBody>
                    <a:bodyPr/>
                    <a:lstStyle/>
                    <a:p>
                      <a:r>
                        <a:rPr lang="en-US" sz="1800" dirty="0" err="1" smtClean="0"/>
                        <a:t>Aantal</a:t>
                      </a:r>
                      <a:r>
                        <a:rPr lang="en-US" sz="1800" dirty="0" smtClean="0"/>
                        <a:t> </a:t>
                      </a:r>
                      <a:r>
                        <a:rPr lang="en-US" sz="1800" dirty="0" err="1" smtClean="0"/>
                        <a:t>klanten</a:t>
                      </a:r>
                      <a:r>
                        <a:rPr lang="en-US" sz="1800" dirty="0" smtClean="0"/>
                        <a:t> </a:t>
                      </a:r>
                    </a:p>
                    <a:p>
                      <a:r>
                        <a:rPr lang="en-US" sz="1800" dirty="0" smtClean="0"/>
                        <a:t>(per</a:t>
                      </a:r>
                      <a:r>
                        <a:rPr lang="en-US" sz="1800" baseline="0" dirty="0" smtClean="0"/>
                        <a:t> week</a:t>
                      </a:r>
                      <a:r>
                        <a:rPr lang="en-US" sz="1800" dirty="0" smtClean="0"/>
                        <a:t>)</a:t>
                      </a:r>
                      <a:endParaRPr lang="en-US" sz="1800" dirty="0"/>
                    </a:p>
                  </a:txBody>
                  <a:tcPr marT="45702" marB="45702"/>
                </a:tc>
                <a:tc>
                  <a:txBody>
                    <a:bodyPr/>
                    <a:lstStyle/>
                    <a:p>
                      <a:r>
                        <a:rPr lang="en-US" sz="1800" dirty="0" smtClean="0"/>
                        <a:t>14.4</a:t>
                      </a:r>
                      <a:endParaRPr lang="en-US" sz="1800" dirty="0"/>
                    </a:p>
                  </a:txBody>
                  <a:tcPr marT="45702" marB="45702"/>
                </a:tc>
                <a:tc>
                  <a:txBody>
                    <a:bodyPr/>
                    <a:lstStyle/>
                    <a:p>
                      <a:r>
                        <a:rPr lang="en-US" sz="1800" dirty="0" smtClean="0"/>
                        <a:t>1 - 175</a:t>
                      </a:r>
                      <a:endParaRPr lang="en-US" sz="1800" dirty="0"/>
                    </a:p>
                  </a:txBody>
                  <a:tcPr marT="45702" marB="45702"/>
                </a:tc>
                <a:extLst>
                  <a:ext uri="{0D108BD9-81ED-4DB2-BD59-A6C34878D82A}">
                    <a16:rowId xmlns:a16="http://schemas.microsoft.com/office/drawing/2014/main" xmlns="" val="2231251404"/>
                  </a:ext>
                </a:extLst>
              </a:tr>
              <a:tr h="822052">
                <a:tc>
                  <a:txBody>
                    <a:bodyPr/>
                    <a:lstStyle/>
                    <a:p>
                      <a:r>
                        <a:rPr lang="en-US" sz="1800" dirty="0" err="1" smtClean="0"/>
                        <a:t>Inkomsten</a:t>
                      </a:r>
                      <a:r>
                        <a:rPr lang="en-US" sz="1800" baseline="0" dirty="0" smtClean="0"/>
                        <a:t> door </a:t>
                      </a:r>
                      <a:r>
                        <a:rPr lang="en-US" sz="1800" baseline="0" dirty="0" err="1" smtClean="0"/>
                        <a:t>sekswerk</a:t>
                      </a:r>
                      <a:r>
                        <a:rPr lang="en-US" sz="1800" baseline="0" dirty="0" smtClean="0"/>
                        <a:t> (</a:t>
                      </a:r>
                      <a:r>
                        <a:rPr lang="en-US" sz="1800" baseline="0" dirty="0" err="1" smtClean="0"/>
                        <a:t>afgelopen</a:t>
                      </a:r>
                      <a:r>
                        <a:rPr lang="en-US" sz="1800" baseline="0" dirty="0" smtClean="0"/>
                        <a:t> </a:t>
                      </a:r>
                      <a:r>
                        <a:rPr lang="en-US" sz="1800" baseline="0" dirty="0" err="1" smtClean="0"/>
                        <a:t>maand</a:t>
                      </a:r>
                      <a:r>
                        <a:rPr lang="en-US" sz="1800" baseline="0" dirty="0" smtClean="0"/>
                        <a:t>)</a:t>
                      </a:r>
                      <a:endParaRPr lang="en-US" sz="1800" dirty="0"/>
                    </a:p>
                  </a:txBody>
                  <a:tcPr marT="45702" marB="45702"/>
                </a:tc>
                <a:tc>
                  <a:txBody>
                    <a:bodyPr/>
                    <a:lstStyle/>
                    <a:p>
                      <a:r>
                        <a:rPr lang="en-US" sz="1800" dirty="0" err="1" smtClean="0"/>
                        <a:t>Mediaan</a:t>
                      </a:r>
                      <a:r>
                        <a:rPr lang="en-US" sz="1800" dirty="0" smtClean="0"/>
                        <a:t>:</a:t>
                      </a:r>
                      <a:r>
                        <a:rPr lang="en-US" sz="1800" baseline="0" dirty="0" smtClean="0"/>
                        <a:t> 1600,-</a:t>
                      </a:r>
                      <a:endParaRPr lang="en-US" sz="1800" dirty="0"/>
                    </a:p>
                  </a:txBody>
                  <a:tcPr marT="45702" marB="45702"/>
                </a:tc>
                <a:tc>
                  <a:txBody>
                    <a:bodyPr/>
                    <a:lstStyle/>
                    <a:p>
                      <a:r>
                        <a:rPr lang="en-US" sz="1800" dirty="0" smtClean="0"/>
                        <a:t>0 –</a:t>
                      </a:r>
                      <a:r>
                        <a:rPr lang="en-US" sz="1800" baseline="0" dirty="0" smtClean="0"/>
                        <a:t> </a:t>
                      </a:r>
                      <a:r>
                        <a:rPr lang="en-US" sz="1800" dirty="0" smtClean="0"/>
                        <a:t>45.000</a:t>
                      </a:r>
                      <a:endParaRPr lang="en-US" sz="1800" dirty="0"/>
                    </a:p>
                  </a:txBody>
                  <a:tcPr marT="45702" marB="45702"/>
                </a:tc>
                <a:extLst>
                  <a:ext uri="{0D108BD9-81ED-4DB2-BD59-A6C34878D82A}">
                    <a16:rowId xmlns:a16="http://schemas.microsoft.com/office/drawing/2014/main" xmlns="" val="480264493"/>
                  </a:ext>
                </a:extLst>
              </a:tr>
            </a:tbl>
          </a:graphicData>
        </a:graphic>
      </p:graphicFrame>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smtClean="0"/>
              <a:t>Belangrijkste beroepsmotivatie</a:t>
            </a:r>
            <a:endParaRPr lang="nl-NL" dirty="0"/>
          </a:p>
        </p:txBody>
      </p:sp>
      <p:graphicFrame>
        <p:nvGraphicFramePr>
          <p:cNvPr id="7" name="Tijdelijke aanduiding voor grafiek 6" title="Inkomen"/>
          <p:cNvGraphicFramePr>
            <a:graphicFrameLocks noGrp="1"/>
          </p:cNvGraphicFramePr>
          <p:nvPr>
            <p:ph type="chart" sz="quarter" idx="13"/>
            <p:extLst>
              <p:ext uri="{D42A27DB-BD31-4B8C-83A1-F6EECF244321}">
                <p14:modId xmlns:p14="http://schemas.microsoft.com/office/powerpoint/2010/main" val="3016372833"/>
              </p:ext>
            </p:extLst>
          </p:nvPr>
        </p:nvGraphicFramePr>
        <p:xfrm>
          <a:off x="4571474" y="1278854"/>
          <a:ext cx="3121231" cy="33602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ijdelijke aanduiding voor grafiek 6" title="Inkomen"/>
          <p:cNvGraphicFramePr>
            <a:graphicFrameLocks/>
          </p:cNvGraphicFramePr>
          <p:nvPr>
            <p:extLst>
              <p:ext uri="{D42A27DB-BD31-4B8C-83A1-F6EECF244321}">
                <p14:modId xmlns:p14="http://schemas.microsoft.com/office/powerpoint/2010/main" val="1743009400"/>
              </p:ext>
            </p:extLst>
          </p:nvPr>
        </p:nvGraphicFramePr>
        <p:xfrm>
          <a:off x="680381" y="1355753"/>
          <a:ext cx="3396669" cy="336025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https://www.soaaids.nl/sites/default/files/styles/two_columns_visual/public/media/Prostitutie/PROUD-logo-for-web-normaal.jpg?itok=dLTbUq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smtClean="0"/>
              <a:t>Belangrijkste beroepsmotivatie</a:t>
            </a:r>
            <a:endParaRPr lang="nl-NL" dirty="0"/>
          </a:p>
        </p:txBody>
      </p:sp>
      <p:graphicFrame>
        <p:nvGraphicFramePr>
          <p:cNvPr id="7" name="Tijdelijke aanduiding voor grafiek 6" title="Inkomen"/>
          <p:cNvGraphicFramePr>
            <a:graphicFrameLocks noGrp="1"/>
          </p:cNvGraphicFramePr>
          <p:nvPr>
            <p:ph type="chart" sz="quarter" idx="13"/>
            <p:extLst>
              <p:ext uri="{D42A27DB-BD31-4B8C-83A1-F6EECF244321}">
                <p14:modId xmlns:p14="http://schemas.microsoft.com/office/powerpoint/2010/main" val="3077194043"/>
              </p:ext>
            </p:extLst>
          </p:nvPr>
        </p:nvGraphicFramePr>
        <p:xfrm>
          <a:off x="4051882" y="1182849"/>
          <a:ext cx="3565323" cy="32045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ijdelijke aanduiding voor grafiek 6" title="Inkomen"/>
          <p:cNvGraphicFramePr>
            <a:graphicFrameLocks/>
          </p:cNvGraphicFramePr>
          <p:nvPr>
            <p:extLst>
              <p:ext uri="{D42A27DB-BD31-4B8C-83A1-F6EECF244321}">
                <p14:modId xmlns:p14="http://schemas.microsoft.com/office/powerpoint/2010/main" val="2073953133"/>
              </p:ext>
            </p:extLst>
          </p:nvPr>
        </p:nvGraphicFramePr>
        <p:xfrm>
          <a:off x="655214" y="1338975"/>
          <a:ext cx="3363113" cy="286390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https://www.soaaids.nl/sites/default/files/styles/two_columns_visual/public/media/Prostitutie/PROUD-logo-for-web-normaal.jpg?itok=dLTbUq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97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Gender</a:t>
            </a:r>
            <a:endParaRPr lang="nl-NL" dirty="0"/>
          </a:p>
        </p:txBody>
      </p:sp>
      <p:graphicFrame>
        <p:nvGraphicFramePr>
          <p:cNvPr id="8" name="Tijdelijke aanduiding voor inhoud 4"/>
          <p:cNvGraphicFramePr>
            <a:graphicFrameLocks noGrp="1"/>
          </p:cNvGraphicFramePr>
          <p:nvPr>
            <p:ph type="tbl" sz="quarter" idx="14"/>
            <p:extLst>
              <p:ext uri="{D42A27DB-BD31-4B8C-83A1-F6EECF244321}">
                <p14:modId xmlns:p14="http://schemas.microsoft.com/office/powerpoint/2010/main" val="2646783962"/>
              </p:ext>
            </p:extLst>
          </p:nvPr>
        </p:nvGraphicFramePr>
        <p:xfrm>
          <a:off x="653817" y="1144631"/>
          <a:ext cx="6840488" cy="3700055"/>
        </p:xfrm>
        <a:graphic>
          <a:graphicData uri="http://schemas.openxmlformats.org/drawingml/2006/table">
            <a:tbl>
              <a:tblPr firstRow="1" firstCol="1" bandRow="1">
                <a:tableStyleId>{5C22544A-7EE6-4342-B048-85BDC9FD1C3A}</a:tableStyleId>
              </a:tblPr>
              <a:tblGrid>
                <a:gridCol w="5570814"/>
                <a:gridCol w="1269674"/>
              </a:tblGrid>
              <a:tr h="172440">
                <a:tc>
                  <a:txBody>
                    <a:bodyPr/>
                    <a:lstStyle/>
                    <a:p>
                      <a:pPr>
                        <a:lnSpc>
                          <a:spcPct val="115000"/>
                        </a:lnSpc>
                        <a:spcAft>
                          <a:spcPts val="0"/>
                        </a:spcAft>
                      </a:pPr>
                      <a:r>
                        <a:rPr lang="nl-NL" sz="1200" dirty="0">
                          <a:effectLst/>
                        </a:rPr>
                        <a:t> </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r>
                        <a:rPr lang="nl-NL" sz="1200" dirty="0">
                          <a:effectLst/>
                        </a:rPr>
                        <a:t>% Ja</a:t>
                      </a:r>
                      <a:endParaRPr lang="en-US" sz="1200" dirty="0">
                        <a:effectLst/>
                        <a:latin typeface="Calibri"/>
                        <a:ea typeface="Calibri"/>
                        <a:cs typeface="Times New Roman"/>
                      </a:endParaRPr>
                    </a:p>
                  </a:txBody>
                  <a:tcPr marL="60639" marR="60639" marT="0" marB="0"/>
                </a:tc>
              </a:tr>
              <a:tr h="185604">
                <a:tc>
                  <a:txBody>
                    <a:bodyPr/>
                    <a:lstStyle/>
                    <a:p>
                      <a:pPr>
                        <a:lnSpc>
                          <a:spcPct val="115000"/>
                        </a:lnSpc>
                        <a:spcAft>
                          <a:spcPts val="0"/>
                        </a:spcAft>
                      </a:pPr>
                      <a:r>
                        <a:rPr lang="nl-NL" sz="1200" b="1" dirty="0">
                          <a:effectLst/>
                        </a:rPr>
                        <a:t>Fysiek geweld</a:t>
                      </a:r>
                      <a:endParaRPr lang="en-US" sz="1200" b="1" dirty="0">
                        <a:effectLst/>
                        <a:latin typeface="Calibri"/>
                        <a:ea typeface="Calibri"/>
                        <a:cs typeface="Times New Roman"/>
                      </a:endParaRPr>
                    </a:p>
                  </a:txBody>
                  <a:tcPr marL="60639" marR="60639" marT="0" marB="0">
                    <a:solidFill>
                      <a:schemeClr val="tx2">
                        <a:lumMod val="50000"/>
                        <a:lumOff val="50000"/>
                      </a:schemeClr>
                    </a:solidFill>
                  </a:tcPr>
                </a:tc>
                <a:tc>
                  <a:txBody>
                    <a:bodyPr/>
                    <a:lstStyle/>
                    <a:p>
                      <a:pPr>
                        <a:lnSpc>
                          <a:spcPct val="115000"/>
                        </a:lnSpc>
                        <a:spcAft>
                          <a:spcPts val="0"/>
                        </a:spcAft>
                      </a:pPr>
                      <a:r>
                        <a:rPr lang="nl-NL" sz="1200" b="1" dirty="0">
                          <a:effectLst/>
                        </a:rPr>
                        <a:t>60.2</a:t>
                      </a:r>
                      <a:endParaRPr lang="en-US" sz="1200" b="1" dirty="0">
                        <a:effectLst/>
                        <a:latin typeface="Calibri"/>
                        <a:ea typeface="Calibri"/>
                        <a:cs typeface="Times New Roman"/>
                      </a:endParaRPr>
                    </a:p>
                  </a:txBody>
                  <a:tcPr marL="60639" marR="60639" marT="0" marB="0">
                    <a:solidFill>
                      <a:schemeClr val="bg1"/>
                    </a:solidFill>
                  </a:tcPr>
                </a:tc>
              </a:tr>
              <a:tr h="182554">
                <a:tc>
                  <a:txBody>
                    <a:bodyPr/>
                    <a:lstStyle/>
                    <a:p>
                      <a:pPr>
                        <a:lnSpc>
                          <a:spcPct val="115000"/>
                        </a:lnSpc>
                        <a:spcAft>
                          <a:spcPts val="0"/>
                        </a:spcAft>
                      </a:pPr>
                      <a:r>
                        <a:rPr lang="nl-NL" sz="1200" dirty="0" smtClean="0">
                          <a:effectLst/>
                        </a:rPr>
                        <a:t>Fysiek </a:t>
                      </a:r>
                      <a:r>
                        <a:rPr lang="nl-NL" sz="1200" dirty="0">
                          <a:effectLst/>
                        </a:rPr>
                        <a:t>geweld</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198745">
                <a:tc>
                  <a:txBody>
                    <a:bodyPr/>
                    <a:lstStyle/>
                    <a:p>
                      <a:pPr>
                        <a:lnSpc>
                          <a:spcPct val="115000"/>
                        </a:lnSpc>
                        <a:spcAft>
                          <a:spcPts val="0"/>
                        </a:spcAft>
                      </a:pPr>
                      <a:r>
                        <a:rPr lang="nl-NL" sz="1200" dirty="0">
                          <a:effectLst/>
                        </a:rPr>
                        <a:t>Iets aan lichaam doen</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198157">
                <a:tc>
                  <a:txBody>
                    <a:bodyPr/>
                    <a:lstStyle/>
                    <a:p>
                      <a:pPr>
                        <a:lnSpc>
                          <a:spcPct val="115000"/>
                        </a:lnSpc>
                        <a:spcAft>
                          <a:spcPts val="0"/>
                        </a:spcAft>
                      </a:pPr>
                      <a:r>
                        <a:rPr lang="nl-NL" sz="1200" dirty="0">
                          <a:effectLst/>
                        </a:rPr>
                        <a:t>Seksueel geweld</a:t>
                      </a:r>
                      <a:endParaRPr lang="en-US" sz="1200" dirty="0">
                        <a:effectLst/>
                        <a:latin typeface="Calibri"/>
                        <a:ea typeface="Calibri"/>
                        <a:cs typeface="Times New Roman"/>
                      </a:endParaRPr>
                    </a:p>
                  </a:txBody>
                  <a:tcPr marL="60639" marR="60639" marT="0" marB="0">
                    <a:solidFill>
                      <a:schemeClr val="tx2">
                        <a:lumMod val="50000"/>
                        <a:lumOff val="50000"/>
                      </a:schemeClr>
                    </a:solidFill>
                  </a:tcPr>
                </a:tc>
                <a:tc>
                  <a:txBody>
                    <a:bodyPr/>
                    <a:lstStyle/>
                    <a:p>
                      <a:pPr>
                        <a:lnSpc>
                          <a:spcPct val="115000"/>
                        </a:lnSpc>
                        <a:spcAft>
                          <a:spcPts val="0"/>
                        </a:spcAft>
                      </a:pPr>
                      <a:r>
                        <a:rPr lang="nl-NL" sz="1200" b="1" dirty="0">
                          <a:effectLst/>
                        </a:rPr>
                        <a:t>77.6</a:t>
                      </a:r>
                      <a:endParaRPr lang="en-US" sz="1200" b="1" dirty="0">
                        <a:effectLst/>
                        <a:latin typeface="Calibri"/>
                        <a:ea typeface="Calibri"/>
                        <a:cs typeface="Times New Roman"/>
                      </a:endParaRPr>
                    </a:p>
                  </a:txBody>
                  <a:tcPr marL="60639" marR="60639" marT="0" marB="0">
                    <a:solidFill>
                      <a:schemeClr val="bg1"/>
                    </a:solidFill>
                  </a:tcPr>
                </a:tc>
              </a:tr>
              <a:tr h="201336">
                <a:tc>
                  <a:txBody>
                    <a:bodyPr/>
                    <a:lstStyle/>
                    <a:p>
                      <a:pPr>
                        <a:lnSpc>
                          <a:spcPct val="115000"/>
                        </a:lnSpc>
                        <a:spcAft>
                          <a:spcPts val="0"/>
                        </a:spcAft>
                      </a:pPr>
                      <a:r>
                        <a:rPr lang="nl-NL" sz="1200" dirty="0">
                          <a:effectLst/>
                        </a:rPr>
                        <a:t>Aanranding, verkrachting</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17527">
                <a:tc>
                  <a:txBody>
                    <a:bodyPr/>
                    <a:lstStyle/>
                    <a:p>
                      <a:pPr>
                        <a:lnSpc>
                          <a:spcPct val="115000"/>
                        </a:lnSpc>
                        <a:spcAft>
                          <a:spcPts val="0"/>
                        </a:spcAft>
                      </a:pPr>
                      <a:r>
                        <a:rPr lang="nl-NL" sz="1200" dirty="0">
                          <a:effectLst/>
                        </a:rPr>
                        <a:t>Ongewenste seksuele diensten</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01336">
                <a:tc>
                  <a:txBody>
                    <a:bodyPr/>
                    <a:lstStyle/>
                    <a:p>
                      <a:pPr>
                        <a:lnSpc>
                          <a:spcPct val="115000"/>
                        </a:lnSpc>
                        <a:spcAft>
                          <a:spcPts val="0"/>
                        </a:spcAft>
                      </a:pPr>
                      <a:r>
                        <a:rPr lang="nl-NL" sz="1200" dirty="0">
                          <a:effectLst/>
                        </a:rPr>
                        <a:t>Afpersing voor seks</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09138">
                <a:tc>
                  <a:txBody>
                    <a:bodyPr/>
                    <a:lstStyle/>
                    <a:p>
                      <a:pPr>
                        <a:lnSpc>
                          <a:spcPct val="115000"/>
                        </a:lnSpc>
                        <a:spcAft>
                          <a:spcPts val="0"/>
                        </a:spcAft>
                      </a:pPr>
                      <a:r>
                        <a:rPr lang="nl-NL" sz="1200" dirty="0">
                          <a:effectLst/>
                        </a:rPr>
                        <a:t>Seksuele intimidatie</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25328">
                <a:tc>
                  <a:txBody>
                    <a:bodyPr/>
                    <a:lstStyle/>
                    <a:p>
                      <a:pPr>
                        <a:lnSpc>
                          <a:spcPct val="115000"/>
                        </a:lnSpc>
                        <a:spcAft>
                          <a:spcPts val="0"/>
                        </a:spcAft>
                      </a:pPr>
                      <a:r>
                        <a:rPr lang="nl-NL" sz="1200" dirty="0">
                          <a:effectLst/>
                        </a:rPr>
                        <a:t>Financieel economisch geweld</a:t>
                      </a:r>
                      <a:endParaRPr lang="en-US" sz="1200" dirty="0">
                        <a:effectLst/>
                        <a:latin typeface="Calibri"/>
                        <a:ea typeface="Calibri"/>
                        <a:cs typeface="Times New Roman"/>
                      </a:endParaRPr>
                    </a:p>
                  </a:txBody>
                  <a:tcPr marL="60639" marR="60639" marT="0" marB="0">
                    <a:solidFill>
                      <a:schemeClr val="tx2">
                        <a:lumMod val="50000"/>
                        <a:lumOff val="50000"/>
                      </a:schemeClr>
                    </a:solidFill>
                  </a:tcPr>
                </a:tc>
                <a:tc>
                  <a:txBody>
                    <a:bodyPr/>
                    <a:lstStyle/>
                    <a:p>
                      <a:pPr>
                        <a:lnSpc>
                          <a:spcPct val="115000"/>
                        </a:lnSpc>
                        <a:spcAft>
                          <a:spcPts val="0"/>
                        </a:spcAft>
                      </a:pPr>
                      <a:r>
                        <a:rPr lang="nl-NL" sz="1200" b="1" dirty="0">
                          <a:effectLst/>
                        </a:rPr>
                        <a:t>58.2</a:t>
                      </a:r>
                      <a:endParaRPr lang="en-US" sz="1200" b="1" dirty="0">
                        <a:effectLst/>
                        <a:latin typeface="Calibri"/>
                        <a:ea typeface="Calibri"/>
                        <a:cs typeface="Times New Roman"/>
                      </a:endParaRPr>
                    </a:p>
                  </a:txBody>
                  <a:tcPr marL="60639" marR="60639" marT="0" marB="0">
                    <a:solidFill>
                      <a:schemeClr val="bg1"/>
                    </a:solidFill>
                  </a:tcPr>
                </a:tc>
              </a:tr>
              <a:tr h="192947">
                <a:tc>
                  <a:txBody>
                    <a:bodyPr/>
                    <a:lstStyle/>
                    <a:p>
                      <a:pPr>
                        <a:lnSpc>
                          <a:spcPct val="115000"/>
                        </a:lnSpc>
                        <a:spcAft>
                          <a:spcPts val="0"/>
                        </a:spcAft>
                      </a:pPr>
                      <a:r>
                        <a:rPr lang="nl-NL" sz="1200" dirty="0">
                          <a:effectLst/>
                        </a:rPr>
                        <a:t>Financieel geweld</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09138">
                <a:tc>
                  <a:txBody>
                    <a:bodyPr/>
                    <a:lstStyle/>
                    <a:p>
                      <a:pPr>
                        <a:lnSpc>
                          <a:spcPct val="115000"/>
                        </a:lnSpc>
                        <a:spcAft>
                          <a:spcPts val="0"/>
                        </a:spcAft>
                      </a:pPr>
                      <a:r>
                        <a:rPr lang="nl-NL" sz="1200" dirty="0">
                          <a:effectLst/>
                        </a:rPr>
                        <a:t>Financieel economische uitsluiting</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00162">
                <a:tc>
                  <a:txBody>
                    <a:bodyPr/>
                    <a:lstStyle/>
                    <a:p>
                      <a:pPr>
                        <a:lnSpc>
                          <a:spcPct val="115000"/>
                        </a:lnSpc>
                        <a:spcAft>
                          <a:spcPts val="0"/>
                        </a:spcAft>
                      </a:pPr>
                      <a:r>
                        <a:rPr lang="nl-NL" sz="1200" b="1" dirty="0">
                          <a:effectLst/>
                        </a:rPr>
                        <a:t>Emotioneel geweld</a:t>
                      </a:r>
                      <a:endParaRPr lang="en-US" sz="1200" b="1" dirty="0">
                        <a:effectLst/>
                        <a:latin typeface="Calibri"/>
                        <a:ea typeface="Calibri"/>
                        <a:cs typeface="Times New Roman"/>
                      </a:endParaRPr>
                    </a:p>
                  </a:txBody>
                  <a:tcPr marL="60639" marR="60639" marT="0" marB="0">
                    <a:solidFill>
                      <a:schemeClr val="tx2">
                        <a:lumMod val="50000"/>
                        <a:lumOff val="50000"/>
                      </a:schemeClr>
                    </a:solidFill>
                  </a:tcPr>
                </a:tc>
                <a:tc>
                  <a:txBody>
                    <a:bodyPr/>
                    <a:lstStyle/>
                    <a:p>
                      <a:pPr>
                        <a:lnSpc>
                          <a:spcPct val="115000"/>
                        </a:lnSpc>
                        <a:spcAft>
                          <a:spcPts val="0"/>
                        </a:spcAft>
                      </a:pPr>
                      <a:r>
                        <a:rPr lang="nl-NL" sz="1200" b="1" dirty="0">
                          <a:effectLst/>
                        </a:rPr>
                        <a:t>93.3</a:t>
                      </a:r>
                      <a:endParaRPr lang="en-US" sz="1200" b="1" dirty="0">
                        <a:effectLst/>
                        <a:latin typeface="Calibri"/>
                        <a:ea typeface="Calibri"/>
                        <a:cs typeface="Times New Roman"/>
                      </a:endParaRPr>
                    </a:p>
                  </a:txBody>
                  <a:tcPr marL="60639" marR="60639" marT="0" marB="0">
                    <a:solidFill>
                      <a:schemeClr val="bg1"/>
                    </a:solidFill>
                  </a:tcPr>
                </a:tc>
              </a:tr>
              <a:tr h="209724">
                <a:tc>
                  <a:txBody>
                    <a:bodyPr/>
                    <a:lstStyle/>
                    <a:p>
                      <a:pPr>
                        <a:lnSpc>
                          <a:spcPct val="115000"/>
                        </a:lnSpc>
                        <a:spcAft>
                          <a:spcPts val="0"/>
                        </a:spcAft>
                      </a:pPr>
                      <a:r>
                        <a:rPr lang="nl-NL" sz="1200" dirty="0">
                          <a:effectLst/>
                        </a:rPr>
                        <a:t>Pesterijen, vernederingen</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42693">
                <a:tc>
                  <a:txBody>
                    <a:bodyPr/>
                    <a:lstStyle/>
                    <a:p>
                      <a:pPr>
                        <a:lnSpc>
                          <a:spcPct val="115000"/>
                        </a:lnSpc>
                        <a:spcAft>
                          <a:spcPts val="0"/>
                        </a:spcAft>
                      </a:pPr>
                      <a:r>
                        <a:rPr lang="nl-NL" sz="1200" dirty="0">
                          <a:effectLst/>
                        </a:rPr>
                        <a:t>Onnodige, ongewenste, opdringerige vragen</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01336">
                <a:tc>
                  <a:txBody>
                    <a:bodyPr/>
                    <a:lstStyle/>
                    <a:p>
                      <a:pPr>
                        <a:lnSpc>
                          <a:spcPct val="115000"/>
                        </a:lnSpc>
                        <a:spcAft>
                          <a:spcPts val="0"/>
                        </a:spcAft>
                      </a:pPr>
                      <a:r>
                        <a:rPr lang="nl-NL" sz="1200" dirty="0">
                          <a:effectLst/>
                        </a:rPr>
                        <a:t>Privacy schending</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r h="280451">
                <a:tc>
                  <a:txBody>
                    <a:bodyPr/>
                    <a:lstStyle/>
                    <a:p>
                      <a:pPr>
                        <a:lnSpc>
                          <a:spcPct val="115000"/>
                        </a:lnSpc>
                        <a:spcAft>
                          <a:spcPts val="0"/>
                        </a:spcAft>
                      </a:pPr>
                      <a:r>
                        <a:rPr lang="nl-NL" sz="1200" dirty="0" err="1">
                          <a:effectLst/>
                        </a:rPr>
                        <a:t>Stalking</a:t>
                      </a:r>
                      <a:endParaRPr lang="en-US" sz="1200" dirty="0">
                        <a:effectLst/>
                        <a:latin typeface="Calibri"/>
                        <a:ea typeface="Calibri"/>
                        <a:cs typeface="Times New Roman"/>
                      </a:endParaRPr>
                    </a:p>
                  </a:txBody>
                  <a:tcPr marL="60639" marR="60639" marT="0" marB="0"/>
                </a:tc>
                <a:tc>
                  <a:txBody>
                    <a:bodyPr/>
                    <a:lstStyle/>
                    <a:p>
                      <a:pPr>
                        <a:lnSpc>
                          <a:spcPct val="115000"/>
                        </a:lnSpc>
                        <a:spcAft>
                          <a:spcPts val="0"/>
                        </a:spcAft>
                      </a:pPr>
                      <a:endParaRPr lang="en-US" sz="1200" dirty="0">
                        <a:effectLst/>
                        <a:latin typeface="Calibri"/>
                        <a:ea typeface="Calibri"/>
                        <a:cs typeface="Times New Roman"/>
                      </a:endParaRPr>
                    </a:p>
                  </a:txBody>
                  <a:tcPr marL="60639" marR="60639" marT="0" marB="0"/>
                </a:tc>
              </a:tr>
            </a:tbl>
          </a:graphicData>
        </a:graphic>
      </p:graphicFrame>
      <p:pic>
        <p:nvPicPr>
          <p:cNvPr id="4" name="Picture 2" descr="https://www.soaaids.nl/sites/default/files/styles/two_columns_visual/public/media/Prostitutie/PROUD-logo-for-web-normaal.jpg?itok=dLTbUq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3701862"/>
            <a:ext cx="1044429" cy="8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idsFonds">
  <a:themeElements>
    <a:clrScheme name="AidsFonds">
      <a:dk1>
        <a:sysClr val="windowText" lastClr="000000"/>
      </a:dk1>
      <a:lt1>
        <a:sysClr val="window" lastClr="FFFFFF"/>
      </a:lt1>
      <a:dk2>
        <a:srgbClr val="000000"/>
      </a:dk2>
      <a:lt2>
        <a:srgbClr val="FFFFFF"/>
      </a:lt2>
      <a:accent1>
        <a:srgbClr val="0000FF"/>
      </a:accent1>
      <a:accent2>
        <a:srgbClr val="2DDAE4"/>
      </a:accent2>
      <a:accent3>
        <a:srgbClr val="FF0000"/>
      </a:accent3>
      <a:accent4>
        <a:srgbClr val="FF83CD"/>
      </a:accent4>
      <a:accent5>
        <a:srgbClr val="FFD75D"/>
      </a:accent5>
      <a:accent6>
        <a:srgbClr val="A5A5A5"/>
      </a:accent6>
      <a:hlink>
        <a:srgbClr val="000000"/>
      </a:hlink>
      <a:folHlink>
        <a:srgbClr val="000000"/>
      </a:folHlink>
    </a:clrScheme>
    <a:fontScheme name="AidsFonds">
      <a:majorFont>
        <a:latin typeface="FF Mark Pro AF Bold"/>
        <a:ea typeface=""/>
        <a:cs typeface=""/>
      </a:majorFont>
      <a:minorFont>
        <a:latin typeface="FF Mark Pro AF Book"/>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F_PPT.potx" id="{D6FC8F8D-7141-4CEE-A917-1CEBD891EE91}" vid="{A866994B-DB94-450B-A487-B3E511DC79D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AF_PPT</Template>
  <TotalTime>684</TotalTime>
  <Words>3040</Words>
  <Application>Microsoft Office PowerPoint</Application>
  <PresentationFormat>Diavoorstelling (16:9)</PresentationFormat>
  <Paragraphs>364</Paragraphs>
  <Slides>29</Slides>
  <Notes>6</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AidsFonds</vt:lpstr>
      <vt:lpstr>PowerPoint-presentatie</vt:lpstr>
      <vt:lpstr>Geweld tegen sekswerkers</vt:lpstr>
      <vt:lpstr>Introductie</vt:lpstr>
      <vt:lpstr>Ervaringen als onderzoeksassistent</vt:lpstr>
      <vt:lpstr>Voorlopige resultaten (geheimhouding)</vt:lpstr>
      <vt:lpstr>Respondenten</vt:lpstr>
      <vt:lpstr>Belangrijkste beroepsmotivatie</vt:lpstr>
      <vt:lpstr>Belangrijkste beroepsmotivatie</vt:lpstr>
      <vt:lpstr>Gender</vt:lpstr>
      <vt:lpstr>Mate van geweld (subgroepen)</vt:lpstr>
      <vt:lpstr>Risico factoren</vt:lpstr>
      <vt:lpstr>Gender</vt:lpstr>
      <vt:lpstr>Geboorteland en taal</vt:lpstr>
      <vt:lpstr>Condoomgebruik</vt:lpstr>
      <vt:lpstr>Verdovende middelen</vt:lpstr>
      <vt:lpstr>Legaal vergund versus niet legaal vergund werken</vt:lpstr>
      <vt:lpstr>Vergunde sector</vt:lpstr>
      <vt:lpstr>Werklocatie</vt:lpstr>
      <vt:lpstr>Daders</vt:lpstr>
      <vt:lpstr>Aangifte na geweld</vt:lpstr>
      <vt:lpstr>Aangiftebereidheid</vt:lpstr>
      <vt:lpstr>Legalisatie, criminalisatie en decriminalisatie</vt:lpstr>
      <vt:lpstr>Begrijpen de respondenten het systeem?  Wettelijke vorm?  </vt:lpstr>
      <vt:lpstr>Legalisatie:</vt:lpstr>
      <vt:lpstr>Legalisering: “maar waar moet ik dan werken””? </vt:lpstr>
      <vt:lpstr>Legaal:</vt:lpstr>
      <vt:lpstr>Legalisatie, criminalisatie, decriminalisatie?</vt:lpstr>
      <vt:lpstr>PROUD</vt:lpstr>
      <vt:lpstr>Bedankt!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Liliane Meijnen</dc:creator>
  <cp:lastModifiedBy>Minke Dijkstra</cp:lastModifiedBy>
  <cp:revision>65</cp:revision>
  <dcterms:created xsi:type="dcterms:W3CDTF">2017-05-08T16:55:13Z</dcterms:created>
  <dcterms:modified xsi:type="dcterms:W3CDTF">2018-04-17T11:50:50Z</dcterms:modified>
</cp:coreProperties>
</file>