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268" r:id="rId3"/>
    <p:sldId id="347" r:id="rId4"/>
    <p:sldId id="273" r:id="rId5"/>
    <p:sldId id="274" r:id="rId6"/>
    <p:sldId id="348" r:id="rId7"/>
    <p:sldId id="275" r:id="rId8"/>
    <p:sldId id="349" r:id="rId9"/>
    <p:sldId id="382" r:id="rId10"/>
    <p:sldId id="355" r:id="rId11"/>
    <p:sldId id="383" r:id="rId12"/>
    <p:sldId id="281" r:id="rId13"/>
    <p:sldId id="284" r:id="rId14"/>
    <p:sldId id="282" r:id="rId15"/>
    <p:sldId id="384" r:id="rId16"/>
    <p:sldId id="287" r:id="rId17"/>
    <p:sldId id="289" r:id="rId18"/>
    <p:sldId id="364" r:id="rId19"/>
    <p:sldId id="365" r:id="rId20"/>
    <p:sldId id="385" r:id="rId21"/>
    <p:sldId id="367" r:id="rId22"/>
    <p:sldId id="368" r:id="rId23"/>
    <p:sldId id="386" r:id="rId24"/>
    <p:sldId id="387" r:id="rId25"/>
    <p:sldId id="369" r:id="rId26"/>
    <p:sldId id="370" r:id="rId27"/>
    <p:sldId id="388" r:id="rId28"/>
    <p:sldId id="286" r:id="rId29"/>
    <p:sldId id="374" r:id="rId30"/>
    <p:sldId id="372" r:id="rId31"/>
    <p:sldId id="308" r:id="rId32"/>
    <p:sldId id="313" r:id="rId33"/>
    <p:sldId id="381" r:id="rId34"/>
  </p:sldIdLst>
  <p:sldSz cx="9144000" cy="6858000" type="screen4x3"/>
  <p:notesSz cx="6858000" cy="994568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4660"/>
  </p:normalViewPr>
  <p:slideViewPr>
    <p:cSldViewPr snapToGrid="0" snapToObjects="1">
      <p:cViewPr>
        <p:scale>
          <a:sx n="86" d="100"/>
          <a:sy n="86" d="100"/>
        </p:scale>
        <p:origin x="1029"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C1373AC4-78D8-7146-BE8E-94A55D9A438E}" type="datetimeFigureOut">
              <a:rPr lang="nl-NL" smtClean="0"/>
              <a:t>13-9-2017</a:t>
            </a:fld>
            <a:endParaRPr lang="nl-NL"/>
          </a:p>
        </p:txBody>
      </p:sp>
      <p:sp>
        <p:nvSpPr>
          <p:cNvPr id="4" name="Tijdelijke aanduiding voor voettekst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89732A6F-58A6-3447-A82D-F4B6904A05D9}" type="slidenum">
              <a:rPr lang="nl-NL" smtClean="0"/>
              <a:t>‹nr.›</a:t>
            </a:fld>
            <a:endParaRPr lang="nl-NL"/>
          </a:p>
        </p:txBody>
      </p:sp>
    </p:spTree>
    <p:extLst>
      <p:ext uri="{BB962C8B-B14F-4D97-AF65-F5344CB8AC3E}">
        <p14:creationId xmlns:p14="http://schemas.microsoft.com/office/powerpoint/2010/main" val="28409358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B37D57F-A1B6-6D41-8AC1-812E2622B687}" type="datetimeFigureOut">
              <a:rPr lang="nl-NL" smtClean="0"/>
              <a:t>13-9-2017</a:t>
            </a:fld>
            <a:endParaRPr lang="nl-NL"/>
          </a:p>
        </p:txBody>
      </p:sp>
      <p:sp>
        <p:nvSpPr>
          <p:cNvPr id="4" name="Tijdelijke aanduiding voor dia-afbeelding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6" name="Tijdelijke aanduiding voor voetteks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C581306C-8C94-8942-BC65-8608CB8BB787}" type="slidenum">
              <a:rPr lang="nl-NL" smtClean="0"/>
              <a:t>‹nr.›</a:t>
            </a:fld>
            <a:endParaRPr lang="nl-NL"/>
          </a:p>
        </p:txBody>
      </p:sp>
    </p:spTree>
    <p:extLst>
      <p:ext uri="{BB962C8B-B14F-4D97-AF65-F5344CB8AC3E}">
        <p14:creationId xmlns:p14="http://schemas.microsoft.com/office/powerpoint/2010/main" val="1206109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1</a:t>
            </a:fld>
            <a:endParaRPr lang="nl-NL"/>
          </a:p>
        </p:txBody>
      </p:sp>
    </p:spTree>
    <p:extLst>
      <p:ext uri="{BB962C8B-B14F-4D97-AF65-F5344CB8AC3E}">
        <p14:creationId xmlns:p14="http://schemas.microsoft.com/office/powerpoint/2010/main" val="10229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Geschiedenis</a:t>
            </a:r>
            <a:r>
              <a:rPr lang="nl-NL" baseline="0" dirty="0"/>
              <a:t> van </a:t>
            </a:r>
            <a:r>
              <a:rPr lang="nl-NL" baseline="0" dirty="0" err="1"/>
              <a:t>psyche</a:t>
            </a:r>
            <a:r>
              <a:rPr lang="nl-NL" baseline="0" dirty="0"/>
              <a:t> en zwangerschap</a:t>
            </a:r>
          </a:p>
          <a:p>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2</a:t>
            </a:fld>
            <a:endParaRPr lang="nl-NL"/>
          </a:p>
        </p:txBody>
      </p:sp>
    </p:spTree>
    <p:extLst>
      <p:ext uri="{BB962C8B-B14F-4D97-AF65-F5344CB8AC3E}">
        <p14:creationId xmlns:p14="http://schemas.microsoft.com/office/powerpoint/2010/main" val="45311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6</a:t>
            </a:fld>
            <a:endParaRPr lang="nl-NL"/>
          </a:p>
        </p:txBody>
      </p:sp>
    </p:spTree>
    <p:extLst>
      <p:ext uri="{BB962C8B-B14F-4D97-AF65-F5344CB8AC3E}">
        <p14:creationId xmlns:p14="http://schemas.microsoft.com/office/powerpoint/2010/main" val="55650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Probleem</a:t>
            </a:r>
            <a:r>
              <a:rPr lang="nl-NL" baseline="0" dirty="0"/>
              <a:t> bij detectie van depressie rondom bevalling is dat een aantal kenmerken van depressie tegelijkertijd symptomen zijn van zwangerschap. Dus hier is een klinische blik ook belangrijk. Vraag ook altijd wat ze van haar baby vindt.</a:t>
            </a:r>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12</a:t>
            </a:fld>
            <a:endParaRPr lang="nl-NL"/>
          </a:p>
        </p:txBody>
      </p:sp>
    </p:spTree>
    <p:extLst>
      <p:ext uri="{BB962C8B-B14F-4D97-AF65-F5344CB8AC3E}">
        <p14:creationId xmlns:p14="http://schemas.microsoft.com/office/powerpoint/2010/main" val="148394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Symptoom: mensen kunnen nog wel functioneren</a:t>
            </a:r>
            <a:r>
              <a:rPr lang="nl-NL" baseline="0" dirty="0"/>
              <a:t> en klachten van korte duur</a:t>
            </a:r>
          </a:p>
          <a:p>
            <a:r>
              <a:rPr lang="nl-NL" baseline="0" dirty="0"/>
              <a:t>Syndroom: dagelijks functioneren verstoord en klachten blijven langer</a:t>
            </a:r>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13</a:t>
            </a:fld>
            <a:endParaRPr lang="nl-NL"/>
          </a:p>
        </p:txBody>
      </p:sp>
    </p:spTree>
    <p:extLst>
      <p:ext uri="{BB962C8B-B14F-4D97-AF65-F5344CB8AC3E}">
        <p14:creationId xmlns:p14="http://schemas.microsoft.com/office/powerpoint/2010/main" val="411279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Depressief symptoom:  Alice, gaat over grenzen en overtuigingen</a:t>
            </a:r>
          </a:p>
          <a:p>
            <a:r>
              <a:rPr lang="nl-NL" dirty="0"/>
              <a:t>Depressief syndroom: </a:t>
            </a:r>
            <a:r>
              <a:rPr lang="nl-NL" dirty="0" err="1"/>
              <a:t>annelieke</a:t>
            </a:r>
            <a:r>
              <a:rPr lang="nl-NL" dirty="0"/>
              <a:t> gaat over endogene depressie en complex trauma</a:t>
            </a:r>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16</a:t>
            </a:fld>
            <a:endParaRPr lang="nl-NL"/>
          </a:p>
        </p:txBody>
      </p:sp>
    </p:spTree>
    <p:extLst>
      <p:ext uri="{BB962C8B-B14F-4D97-AF65-F5344CB8AC3E}">
        <p14:creationId xmlns:p14="http://schemas.microsoft.com/office/powerpoint/2010/main" val="101249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Casus: vrouw die voor pretecho</a:t>
            </a:r>
            <a:r>
              <a:rPr lang="nl-NL" baseline="0" dirty="0"/>
              <a:t> komt</a:t>
            </a:r>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17</a:t>
            </a:fld>
            <a:endParaRPr lang="nl-NL"/>
          </a:p>
        </p:txBody>
      </p:sp>
    </p:spTree>
    <p:extLst>
      <p:ext uri="{BB962C8B-B14F-4D97-AF65-F5344CB8AC3E}">
        <p14:creationId xmlns:p14="http://schemas.microsoft.com/office/powerpoint/2010/main" val="255426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gedachte</a:t>
            </a:r>
            <a:r>
              <a:rPr lang="nl-NL" baseline="0" dirty="0"/>
              <a:t> als ik mijn kind nu laat vallen is hij dood…</a:t>
            </a:r>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22</a:t>
            </a:fld>
            <a:endParaRPr lang="nl-NL"/>
          </a:p>
        </p:txBody>
      </p:sp>
    </p:spTree>
    <p:extLst>
      <p:ext uri="{BB962C8B-B14F-4D97-AF65-F5344CB8AC3E}">
        <p14:creationId xmlns:p14="http://schemas.microsoft.com/office/powerpoint/2010/main" val="4744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Bijna geen onderzoek</a:t>
            </a:r>
            <a:r>
              <a:rPr lang="nl-NL" baseline="0" dirty="0"/>
              <a:t> naar gedaan</a:t>
            </a:r>
            <a:endParaRPr lang="nl-NL" dirty="0"/>
          </a:p>
        </p:txBody>
      </p:sp>
      <p:sp>
        <p:nvSpPr>
          <p:cNvPr id="4" name="Tijdelijke aanduiding voor dianummer 3"/>
          <p:cNvSpPr>
            <a:spLocks noGrp="1"/>
          </p:cNvSpPr>
          <p:nvPr>
            <p:ph type="sldNum" sz="quarter" idx="10"/>
          </p:nvPr>
        </p:nvSpPr>
        <p:spPr/>
        <p:txBody>
          <a:bodyPr/>
          <a:lstStyle/>
          <a:p>
            <a:fld id="{C581306C-8C94-8942-BC65-8608CB8BB787}" type="slidenum">
              <a:rPr lang="nl-NL" smtClean="0"/>
              <a:t>25</a:t>
            </a:fld>
            <a:endParaRPr lang="nl-NL"/>
          </a:p>
        </p:txBody>
      </p:sp>
    </p:spTree>
    <p:extLst>
      <p:ext uri="{BB962C8B-B14F-4D97-AF65-F5344CB8AC3E}">
        <p14:creationId xmlns:p14="http://schemas.microsoft.com/office/powerpoint/2010/main" val="156566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x-none"/>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Klik om de titelstijl van het model te bewerken</a:t>
            </a:r>
            <a:endParaRPr lang="nl-NL"/>
          </a:p>
        </p:txBody>
      </p:sp>
      <p:sp>
        <p:nvSpPr>
          <p:cNvPr id="4" name="Tijdelijke aanduiding voor datum 3"/>
          <p:cNvSpPr>
            <a:spLocks noGrp="1"/>
          </p:cNvSpPr>
          <p:nvPr>
            <p:ph type="dt" sz="half" idx="10"/>
          </p:nvPr>
        </p:nvSpPr>
        <p:spPr/>
        <p:txBody>
          <a:bodyPr/>
          <a:lstStyle/>
          <a:p>
            <a:fld id="{47DA9DA6-A5DA-3C4C-BF7B-0D79FF1F1028}" type="datetime1">
              <a:rPr lang="nl-NL" smtClean="0"/>
              <a:t>13-9-2017</a:t>
            </a:fld>
            <a:endParaRPr lang="nl-NL"/>
          </a:p>
        </p:txBody>
      </p:sp>
      <p:sp>
        <p:nvSpPr>
          <p:cNvPr id="5" name="Tijdelijke aanduiding voor voettekst 4"/>
          <p:cNvSpPr>
            <a:spLocks noGrp="1"/>
          </p:cNvSpPr>
          <p:nvPr>
            <p:ph type="ftr" sz="quarter" idx="11"/>
          </p:nvPr>
        </p:nvSpPr>
        <p:spPr/>
        <p:txBody>
          <a:bodyPr/>
          <a:lstStyle/>
          <a:p>
            <a:r>
              <a:rPr lang="nl-NL"/>
              <a:t>meer info op www.psychezwangerschap.nl</a:t>
            </a:r>
          </a:p>
        </p:txBody>
      </p:sp>
      <p:sp>
        <p:nvSpPr>
          <p:cNvPr id="6" name="Tijdelijke aanduiding voor dianummer 5"/>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126334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p:txBody>
          <a:bodyPr/>
          <a:lstStyle/>
          <a:p>
            <a:fld id="{591CC538-58AB-8A40-A27A-C1851F1D73B2}" type="datetime1">
              <a:rPr lang="nl-NL" smtClean="0"/>
              <a:t>13-9-2017</a:t>
            </a:fld>
            <a:endParaRPr lang="nl-NL"/>
          </a:p>
        </p:txBody>
      </p:sp>
      <p:sp>
        <p:nvSpPr>
          <p:cNvPr id="5" name="Tijdelijke aanduiding voor voettekst 4"/>
          <p:cNvSpPr>
            <a:spLocks noGrp="1"/>
          </p:cNvSpPr>
          <p:nvPr>
            <p:ph type="ftr" sz="quarter" idx="11"/>
          </p:nvPr>
        </p:nvSpPr>
        <p:spPr/>
        <p:txBody>
          <a:bodyPr/>
          <a:lstStyle/>
          <a:p>
            <a:r>
              <a:rPr lang="nl-NL"/>
              <a:t>meer info op www.psychezwangerschap.nl</a:t>
            </a:r>
          </a:p>
        </p:txBody>
      </p:sp>
      <p:sp>
        <p:nvSpPr>
          <p:cNvPr id="6" name="Tijdelijke aanduiding voor dianummer 5"/>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37325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x-none"/>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p:txBody>
          <a:bodyPr/>
          <a:lstStyle/>
          <a:p>
            <a:fld id="{73936D7C-6B07-9C46-BB89-1D6BC4176E3D}" type="datetime1">
              <a:rPr lang="nl-NL" smtClean="0"/>
              <a:t>13-9-2017</a:t>
            </a:fld>
            <a:endParaRPr lang="nl-NL"/>
          </a:p>
        </p:txBody>
      </p:sp>
      <p:sp>
        <p:nvSpPr>
          <p:cNvPr id="5" name="Tijdelijke aanduiding voor voettekst 4"/>
          <p:cNvSpPr>
            <a:spLocks noGrp="1"/>
          </p:cNvSpPr>
          <p:nvPr>
            <p:ph type="ftr" sz="quarter" idx="11"/>
          </p:nvPr>
        </p:nvSpPr>
        <p:spPr/>
        <p:txBody>
          <a:bodyPr/>
          <a:lstStyle/>
          <a:p>
            <a:r>
              <a:rPr lang="nl-NL"/>
              <a:t>meer info op www.psychezwangerschap.nl</a:t>
            </a:r>
          </a:p>
        </p:txBody>
      </p:sp>
      <p:sp>
        <p:nvSpPr>
          <p:cNvPr id="6" name="Tijdelijke aanduiding voor dianummer 5"/>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408213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inhoud 2"/>
          <p:cNvSpPr>
            <a:spLocks noGrp="1"/>
          </p:cNvSpPr>
          <p:nvPr>
            <p:ph idx="1"/>
          </p:nvPr>
        </p:nvSpPr>
        <p:spPr/>
        <p:txBody>
          <a:body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datum 3"/>
          <p:cNvSpPr>
            <a:spLocks noGrp="1"/>
          </p:cNvSpPr>
          <p:nvPr>
            <p:ph type="dt" sz="half" idx="10"/>
          </p:nvPr>
        </p:nvSpPr>
        <p:spPr/>
        <p:txBody>
          <a:bodyPr/>
          <a:lstStyle/>
          <a:p>
            <a:fld id="{A1156294-22EF-A946-918F-E6442741FFA0}" type="datetime1">
              <a:rPr lang="nl-NL" smtClean="0"/>
              <a:t>13-9-2017</a:t>
            </a:fld>
            <a:endParaRPr lang="nl-NL"/>
          </a:p>
        </p:txBody>
      </p:sp>
      <p:sp>
        <p:nvSpPr>
          <p:cNvPr id="5" name="Tijdelijke aanduiding voor voettekst 4"/>
          <p:cNvSpPr>
            <a:spLocks noGrp="1"/>
          </p:cNvSpPr>
          <p:nvPr>
            <p:ph type="ftr" sz="quarter" idx="11"/>
          </p:nvPr>
        </p:nvSpPr>
        <p:spPr/>
        <p:txBody>
          <a:bodyPr/>
          <a:lstStyle/>
          <a:p>
            <a:r>
              <a:rPr lang="nl-NL"/>
              <a:t>meer info op www.psychezwangerschap.nl</a:t>
            </a:r>
          </a:p>
        </p:txBody>
      </p:sp>
      <p:sp>
        <p:nvSpPr>
          <p:cNvPr id="6" name="Tijdelijke aanduiding voor dianummer 5"/>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186102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x-none"/>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Klik om de tekststijl van het model te bewerken</a:t>
            </a:r>
          </a:p>
        </p:txBody>
      </p:sp>
      <p:sp>
        <p:nvSpPr>
          <p:cNvPr id="4" name="Tijdelijke aanduiding voor datum 3"/>
          <p:cNvSpPr>
            <a:spLocks noGrp="1"/>
          </p:cNvSpPr>
          <p:nvPr>
            <p:ph type="dt" sz="half" idx="10"/>
          </p:nvPr>
        </p:nvSpPr>
        <p:spPr/>
        <p:txBody>
          <a:bodyPr/>
          <a:lstStyle/>
          <a:p>
            <a:fld id="{AFEF93EF-BDE8-7940-B6D7-9C07EF4473B9}" type="datetime1">
              <a:rPr lang="nl-NL" smtClean="0"/>
              <a:t>13-9-2017</a:t>
            </a:fld>
            <a:endParaRPr lang="nl-NL"/>
          </a:p>
        </p:txBody>
      </p:sp>
      <p:sp>
        <p:nvSpPr>
          <p:cNvPr id="5" name="Tijdelijke aanduiding voor voettekst 4"/>
          <p:cNvSpPr>
            <a:spLocks noGrp="1"/>
          </p:cNvSpPr>
          <p:nvPr>
            <p:ph type="ftr" sz="quarter" idx="11"/>
          </p:nvPr>
        </p:nvSpPr>
        <p:spPr/>
        <p:txBody>
          <a:bodyPr/>
          <a:lstStyle/>
          <a:p>
            <a:r>
              <a:rPr lang="nl-NL"/>
              <a:t>meer info op www.psychezwangerschap.nl</a:t>
            </a:r>
          </a:p>
        </p:txBody>
      </p:sp>
      <p:sp>
        <p:nvSpPr>
          <p:cNvPr id="6" name="Tijdelijke aanduiding voor dianummer 5"/>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106187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5" name="Tijdelijke aanduiding voor datum 4"/>
          <p:cNvSpPr>
            <a:spLocks noGrp="1"/>
          </p:cNvSpPr>
          <p:nvPr>
            <p:ph type="dt" sz="half" idx="10"/>
          </p:nvPr>
        </p:nvSpPr>
        <p:spPr/>
        <p:txBody>
          <a:bodyPr/>
          <a:lstStyle/>
          <a:p>
            <a:fld id="{F6642484-7AE4-F346-B171-71768BD26A22}" type="datetime1">
              <a:rPr lang="nl-NL" smtClean="0"/>
              <a:t>13-9-2017</a:t>
            </a:fld>
            <a:endParaRPr lang="nl-NL"/>
          </a:p>
        </p:txBody>
      </p:sp>
      <p:sp>
        <p:nvSpPr>
          <p:cNvPr id="6" name="Tijdelijke aanduiding voor voettekst 5"/>
          <p:cNvSpPr>
            <a:spLocks noGrp="1"/>
          </p:cNvSpPr>
          <p:nvPr>
            <p:ph type="ftr" sz="quarter" idx="11"/>
          </p:nvPr>
        </p:nvSpPr>
        <p:spPr/>
        <p:txBody>
          <a:bodyPr/>
          <a:lstStyle/>
          <a:p>
            <a:r>
              <a:rPr lang="nl-NL"/>
              <a:t>meer info op www.psychezwangerschap.nl</a:t>
            </a:r>
          </a:p>
        </p:txBody>
      </p:sp>
      <p:sp>
        <p:nvSpPr>
          <p:cNvPr id="7" name="Tijdelijke aanduiding voor dianummer 6"/>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9013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x-none"/>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7" name="Tijdelijke aanduiding voor datum 6"/>
          <p:cNvSpPr>
            <a:spLocks noGrp="1"/>
          </p:cNvSpPr>
          <p:nvPr>
            <p:ph type="dt" sz="half" idx="10"/>
          </p:nvPr>
        </p:nvSpPr>
        <p:spPr/>
        <p:txBody>
          <a:bodyPr/>
          <a:lstStyle/>
          <a:p>
            <a:fld id="{86E46BE6-DBE5-154A-AF64-B7D3FFD8F284}" type="datetime1">
              <a:rPr lang="nl-NL" smtClean="0"/>
              <a:t>13-9-2017</a:t>
            </a:fld>
            <a:endParaRPr lang="nl-NL"/>
          </a:p>
        </p:txBody>
      </p:sp>
      <p:sp>
        <p:nvSpPr>
          <p:cNvPr id="8" name="Tijdelijke aanduiding voor voettekst 7"/>
          <p:cNvSpPr>
            <a:spLocks noGrp="1"/>
          </p:cNvSpPr>
          <p:nvPr>
            <p:ph type="ftr" sz="quarter" idx="11"/>
          </p:nvPr>
        </p:nvSpPr>
        <p:spPr/>
        <p:txBody>
          <a:bodyPr/>
          <a:lstStyle/>
          <a:p>
            <a:r>
              <a:rPr lang="nl-NL"/>
              <a:t>meer info op www.psychezwangerschap.nl</a:t>
            </a:r>
          </a:p>
        </p:txBody>
      </p:sp>
      <p:sp>
        <p:nvSpPr>
          <p:cNvPr id="9" name="Tijdelijke aanduiding voor dianummer 8"/>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423125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a:t>Titelstijl van model bewerken</a:t>
            </a:r>
            <a:endParaRPr lang="nl-NL"/>
          </a:p>
        </p:txBody>
      </p:sp>
      <p:sp>
        <p:nvSpPr>
          <p:cNvPr id="3" name="Tijdelijke aanduiding voor datum 2"/>
          <p:cNvSpPr>
            <a:spLocks noGrp="1"/>
          </p:cNvSpPr>
          <p:nvPr>
            <p:ph type="dt" sz="half" idx="10"/>
          </p:nvPr>
        </p:nvSpPr>
        <p:spPr/>
        <p:txBody>
          <a:bodyPr/>
          <a:lstStyle/>
          <a:p>
            <a:fld id="{EED8CB12-D772-4B49-ADB0-A6B6111DCD70}" type="datetime1">
              <a:rPr lang="nl-NL" smtClean="0"/>
              <a:t>13-9-2017</a:t>
            </a:fld>
            <a:endParaRPr lang="nl-NL"/>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353877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FDBF1F-D750-AC46-AEF2-D9A08D3D6C44}" type="datetime1">
              <a:rPr lang="nl-NL" smtClean="0"/>
              <a:t>13-9-2017</a:t>
            </a:fld>
            <a:endParaRPr lang="nl-NL"/>
          </a:p>
        </p:txBody>
      </p:sp>
      <p:sp>
        <p:nvSpPr>
          <p:cNvPr id="3" name="Tijdelijke aanduiding voor voettekst 2"/>
          <p:cNvSpPr>
            <a:spLocks noGrp="1"/>
          </p:cNvSpPr>
          <p:nvPr>
            <p:ph type="ftr" sz="quarter" idx="11"/>
          </p:nvPr>
        </p:nvSpPr>
        <p:spPr/>
        <p:txBody>
          <a:bodyPr/>
          <a:lstStyle/>
          <a:p>
            <a:r>
              <a:rPr lang="nl-NL"/>
              <a:t>meer info op www.psychezwangerschap.nl</a:t>
            </a:r>
          </a:p>
        </p:txBody>
      </p:sp>
      <p:sp>
        <p:nvSpPr>
          <p:cNvPr id="4" name="Tijdelijke aanduiding voor dianummer 3"/>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278944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x-none"/>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Tijdelijke aanduiding voor datum 4"/>
          <p:cNvSpPr>
            <a:spLocks noGrp="1"/>
          </p:cNvSpPr>
          <p:nvPr>
            <p:ph type="dt" sz="half" idx="10"/>
          </p:nvPr>
        </p:nvSpPr>
        <p:spPr/>
        <p:txBody>
          <a:bodyPr/>
          <a:lstStyle/>
          <a:p>
            <a:fld id="{FD67E168-81BA-684E-BB6D-4C2978654CBA}" type="datetime1">
              <a:rPr lang="nl-NL" smtClean="0"/>
              <a:t>13-9-2017</a:t>
            </a:fld>
            <a:endParaRPr lang="nl-NL"/>
          </a:p>
        </p:txBody>
      </p:sp>
      <p:sp>
        <p:nvSpPr>
          <p:cNvPr id="6" name="Tijdelijke aanduiding voor voettekst 5"/>
          <p:cNvSpPr>
            <a:spLocks noGrp="1"/>
          </p:cNvSpPr>
          <p:nvPr>
            <p:ph type="ftr" sz="quarter" idx="11"/>
          </p:nvPr>
        </p:nvSpPr>
        <p:spPr/>
        <p:txBody>
          <a:bodyPr/>
          <a:lstStyle/>
          <a:p>
            <a:r>
              <a:rPr lang="nl-NL"/>
              <a:t>meer info op www.psychezwangerschap.nl</a:t>
            </a:r>
          </a:p>
        </p:txBody>
      </p:sp>
      <p:sp>
        <p:nvSpPr>
          <p:cNvPr id="7" name="Tijdelijke aanduiding voor dianummer 6"/>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316405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x-none"/>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Tijdelijke aanduiding voor datum 4"/>
          <p:cNvSpPr>
            <a:spLocks noGrp="1"/>
          </p:cNvSpPr>
          <p:nvPr>
            <p:ph type="dt" sz="half" idx="10"/>
          </p:nvPr>
        </p:nvSpPr>
        <p:spPr/>
        <p:txBody>
          <a:bodyPr/>
          <a:lstStyle/>
          <a:p>
            <a:fld id="{AFD149F8-FA23-2641-A561-C6900A2E0124}" type="datetime1">
              <a:rPr lang="nl-NL" smtClean="0"/>
              <a:t>13-9-2017</a:t>
            </a:fld>
            <a:endParaRPr lang="nl-NL"/>
          </a:p>
        </p:txBody>
      </p:sp>
      <p:sp>
        <p:nvSpPr>
          <p:cNvPr id="6" name="Tijdelijke aanduiding voor voettekst 5"/>
          <p:cNvSpPr>
            <a:spLocks noGrp="1"/>
          </p:cNvSpPr>
          <p:nvPr>
            <p:ph type="ftr" sz="quarter" idx="11"/>
          </p:nvPr>
        </p:nvSpPr>
        <p:spPr/>
        <p:txBody>
          <a:bodyPr/>
          <a:lstStyle/>
          <a:p>
            <a:r>
              <a:rPr lang="nl-NL"/>
              <a:t>meer info op www.psychezwangerschap.nl</a:t>
            </a:r>
          </a:p>
        </p:txBody>
      </p:sp>
      <p:sp>
        <p:nvSpPr>
          <p:cNvPr id="7" name="Tijdelijke aanduiding voor dianummer 6"/>
          <p:cNvSpPr>
            <a:spLocks noGrp="1"/>
          </p:cNvSpPr>
          <p:nvPr>
            <p:ph type="sldNum" sz="quarter" idx="12"/>
          </p:nvPr>
        </p:nvSpPr>
        <p:spPr/>
        <p:txBody>
          <a:bodyPr/>
          <a:lstStyle/>
          <a:p>
            <a:fld id="{12296A7A-E5FA-6846-8A59-1BCB7AD8F033}" type="slidenum">
              <a:rPr lang="nl-NL" smtClean="0"/>
              <a:t>‹nr.›</a:t>
            </a:fld>
            <a:endParaRPr lang="nl-NL"/>
          </a:p>
        </p:txBody>
      </p:sp>
    </p:spTree>
    <p:extLst>
      <p:ext uri="{BB962C8B-B14F-4D97-AF65-F5344CB8AC3E}">
        <p14:creationId xmlns:p14="http://schemas.microsoft.com/office/powerpoint/2010/main" val="167389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dirty="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dirty="0"/>
              <a:t>Klik om de tekststijl van het model te bewerken</a:t>
            </a:r>
          </a:p>
          <a:p>
            <a:pPr lvl="1"/>
            <a:r>
              <a:rPr lang="x-none" dirty="0"/>
              <a:t>Tweede niveau</a:t>
            </a:r>
          </a:p>
          <a:p>
            <a:pPr lvl="2"/>
            <a:r>
              <a:rPr lang="x-none" dirty="0"/>
              <a:t>Derde niveau</a:t>
            </a:r>
          </a:p>
          <a:p>
            <a:pPr lvl="3"/>
            <a:r>
              <a:rPr lang="x-none" dirty="0"/>
              <a:t>Vierde niveau</a:t>
            </a:r>
          </a:p>
          <a:p>
            <a:pPr lvl="4"/>
            <a:r>
              <a:rPr lang="x-none" dirty="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late Std Bk"/>
              </a:defRPr>
            </a:lvl1pPr>
          </a:lstStyle>
          <a:p>
            <a:fld id="{965A4207-A120-8F47-92B8-5E806B48E81D}" type="datetime1">
              <a:rPr lang="nl-NL" smtClean="0"/>
              <a:t>13-9-2017</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late Std Bk"/>
              </a:defRPr>
            </a:lvl1pPr>
          </a:lstStyle>
          <a:p>
            <a:r>
              <a:rPr lang="nl-NL"/>
              <a:t>meer info op www.psychezwangerschap.nl</a:t>
            </a:r>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late Std Bk"/>
              </a:defRPr>
            </a:lvl1pPr>
          </a:lstStyle>
          <a:p>
            <a:fld id="{12296A7A-E5FA-6846-8A59-1BCB7AD8F033}" type="slidenum">
              <a:rPr lang="nl-NL" smtClean="0"/>
              <a:pPr/>
              <a:t>‹nr.›</a:t>
            </a:fld>
            <a:endParaRPr lang="nl-NL" dirty="0"/>
          </a:p>
        </p:txBody>
      </p:sp>
    </p:spTree>
    <p:extLst>
      <p:ext uri="{BB962C8B-B14F-4D97-AF65-F5344CB8AC3E}">
        <p14:creationId xmlns:p14="http://schemas.microsoft.com/office/powerpoint/2010/main" val="340565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Slate Std B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late Std B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late Std B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late Std B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late Std B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late Std B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flipH="1">
            <a:off x="9424416" y="5023104"/>
            <a:ext cx="402336" cy="377953"/>
          </a:xfrm>
        </p:spPr>
        <p:txBody>
          <a:bodyPr>
            <a:normAutofit fontScale="92500" lnSpcReduction="20000"/>
          </a:bodyPr>
          <a:lstStyle/>
          <a:p>
            <a:pPr algn="l"/>
            <a:endParaRPr lang="nl-NL" sz="2400" dirty="0"/>
          </a:p>
        </p:txBody>
      </p:sp>
      <p:pic>
        <p:nvPicPr>
          <p:cNvPr id="7" name="Afbeelding 6" descr="artwork-buik-zwar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53" y="4695704"/>
            <a:ext cx="2174488" cy="2174488"/>
          </a:xfrm>
          <a:prstGeom prst="rect">
            <a:avLst/>
          </a:prstGeom>
        </p:spPr>
      </p:pic>
      <p:sp>
        <p:nvSpPr>
          <p:cNvPr id="2" name="Tekstvak 1"/>
          <p:cNvSpPr txBox="1"/>
          <p:nvPr/>
        </p:nvSpPr>
        <p:spPr>
          <a:xfrm>
            <a:off x="1202575" y="1729047"/>
            <a:ext cx="5985163" cy="707886"/>
          </a:xfrm>
          <a:prstGeom prst="rect">
            <a:avLst/>
          </a:prstGeom>
          <a:noFill/>
        </p:spPr>
        <p:txBody>
          <a:bodyPr wrap="square" rtlCol="0">
            <a:spAutoFit/>
          </a:bodyPr>
          <a:lstStyle/>
          <a:p>
            <a:pPr algn="ctr"/>
            <a:r>
              <a:rPr lang="nl-NL" sz="4000" b="1">
                <a:solidFill>
                  <a:schemeClr val="accent6"/>
                </a:solidFill>
              </a:rPr>
              <a:t>Vroegsignalering</a:t>
            </a:r>
            <a:endParaRPr lang="nl-NL" sz="4000" b="1" dirty="0">
              <a:solidFill>
                <a:schemeClr val="accent6"/>
              </a:solidFill>
            </a:endParaRPr>
          </a:p>
        </p:txBody>
      </p:sp>
    </p:spTree>
    <p:extLst>
      <p:ext uri="{BB962C8B-B14F-4D97-AF65-F5344CB8AC3E}">
        <p14:creationId xmlns:p14="http://schemas.microsoft.com/office/powerpoint/2010/main" val="304826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Psychische stoornissen</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Bij aanmelding</a:t>
            </a:r>
          </a:p>
          <a:p>
            <a:r>
              <a:rPr lang="nl-NL" dirty="0"/>
              <a:t>Anamnese: vragen naar psychische klachten voorgeschiedenis en familiaire belasting</a:t>
            </a:r>
          </a:p>
          <a:p>
            <a:endParaRPr lang="nl-NL" dirty="0"/>
          </a:p>
          <a:p>
            <a:r>
              <a:rPr lang="nl-NL" dirty="0"/>
              <a:t>Vragenlijsten: 4 DKL, mind2care </a:t>
            </a:r>
          </a:p>
          <a:p>
            <a:endParaRPr lang="nl-NL" dirty="0"/>
          </a:p>
          <a:p>
            <a:pPr marL="0" indent="0">
              <a:buNone/>
            </a:pPr>
            <a:r>
              <a:rPr lang="nl-NL" dirty="0">
                <a:solidFill>
                  <a:srgbClr val="FF0000"/>
                </a:solidFill>
              </a:rPr>
              <a:t>TIP</a:t>
            </a:r>
            <a:r>
              <a:rPr lang="nl-NL" dirty="0"/>
              <a:t>: </a:t>
            </a:r>
            <a:r>
              <a:rPr lang="nl-NL" dirty="0">
                <a:solidFill>
                  <a:srgbClr val="FF0000"/>
                </a:solidFill>
              </a:rPr>
              <a:t>doe alsof het net zo gewoon is als vragen naar medische geschiedenis</a:t>
            </a:r>
            <a:endParaRPr lang="nl-NL" dirty="0"/>
          </a:p>
          <a:p>
            <a:pPr marL="0" indent="0">
              <a:buNone/>
            </a:pPr>
            <a:r>
              <a:rPr lang="nl-NL" dirty="0"/>
              <a:t>	</a:t>
            </a:r>
          </a:p>
          <a:p>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10</a:t>
            </a:fld>
            <a:endParaRPr lang="nl-NL"/>
          </a:p>
        </p:txBody>
      </p:sp>
    </p:spTree>
    <p:extLst>
      <p:ext uri="{BB962C8B-B14F-4D97-AF65-F5344CB8AC3E}">
        <p14:creationId xmlns:p14="http://schemas.microsoft.com/office/powerpoint/2010/main" val="117934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8AF51-6536-47AD-9E20-9BB423DEDF9C}"/>
              </a:ext>
            </a:extLst>
          </p:cNvPr>
          <p:cNvSpPr>
            <a:spLocks noGrp="1"/>
          </p:cNvSpPr>
          <p:nvPr>
            <p:ph type="title"/>
          </p:nvPr>
        </p:nvSpPr>
        <p:spPr/>
        <p:txBody>
          <a:bodyPr/>
          <a:lstStyle/>
          <a:p>
            <a:r>
              <a:rPr lang="nl-NL" b="1" dirty="0">
                <a:solidFill>
                  <a:schemeClr val="accent6"/>
                </a:solidFill>
              </a:rPr>
              <a:t>Slaap, slaap, slaap</a:t>
            </a:r>
          </a:p>
        </p:txBody>
      </p:sp>
      <p:sp>
        <p:nvSpPr>
          <p:cNvPr id="3" name="Tijdelijke aanduiding voor inhoud 2">
            <a:extLst>
              <a:ext uri="{FF2B5EF4-FFF2-40B4-BE49-F238E27FC236}">
                <a16:creationId xmlns:a16="http://schemas.microsoft.com/office/drawing/2014/main" id="{099E3BBB-B756-49B0-B1F8-1AF0D557EC55}"/>
              </a:ext>
            </a:extLst>
          </p:cNvPr>
          <p:cNvSpPr>
            <a:spLocks noGrp="1"/>
          </p:cNvSpPr>
          <p:nvPr>
            <p:ph idx="1"/>
          </p:nvPr>
        </p:nvSpPr>
        <p:spPr/>
        <p:txBody>
          <a:bodyPr>
            <a:normAutofit fontScale="92500" lnSpcReduction="20000"/>
          </a:bodyPr>
          <a:lstStyle/>
          <a:p>
            <a:r>
              <a:rPr lang="nl-NL" dirty="0"/>
              <a:t>Slaap als </a:t>
            </a:r>
            <a:r>
              <a:rPr lang="nl-NL" dirty="0">
                <a:solidFill>
                  <a:srgbClr val="FF0000"/>
                </a:solidFill>
              </a:rPr>
              <a:t>kenmerk </a:t>
            </a:r>
            <a:r>
              <a:rPr lang="nl-NL" dirty="0"/>
              <a:t>van veel psychiatrische </a:t>
            </a:r>
            <a:r>
              <a:rPr lang="nl-NL" dirty="0" err="1"/>
              <a:t>stoornisssen</a:t>
            </a:r>
            <a:endParaRPr lang="nl-NL" dirty="0"/>
          </a:p>
          <a:p>
            <a:r>
              <a:rPr lang="nl-NL" dirty="0"/>
              <a:t>Slaap als</a:t>
            </a:r>
            <a:r>
              <a:rPr lang="nl-NL" dirty="0">
                <a:solidFill>
                  <a:srgbClr val="FF0000"/>
                </a:solidFill>
              </a:rPr>
              <a:t> veroorzaker </a:t>
            </a:r>
            <a:r>
              <a:rPr lang="nl-NL" dirty="0"/>
              <a:t>van veel psychiatrische stoornissen</a:t>
            </a:r>
          </a:p>
          <a:p>
            <a:endParaRPr lang="nl-NL" dirty="0"/>
          </a:p>
          <a:p>
            <a:r>
              <a:rPr lang="nl-NL" dirty="0"/>
              <a:t>Minder slapen, kwalitatief minder slaap is </a:t>
            </a:r>
            <a:r>
              <a:rPr lang="nl-NL" dirty="0">
                <a:solidFill>
                  <a:srgbClr val="FF0000"/>
                </a:solidFill>
              </a:rPr>
              <a:t>normaal</a:t>
            </a:r>
            <a:r>
              <a:rPr lang="nl-NL" dirty="0"/>
              <a:t> tijdens zwangerschap</a:t>
            </a:r>
          </a:p>
          <a:p>
            <a:endParaRPr lang="nl-NL" dirty="0"/>
          </a:p>
          <a:p>
            <a:pPr marL="0" indent="0">
              <a:buNone/>
            </a:pPr>
            <a:r>
              <a:rPr lang="nl-NL" dirty="0"/>
              <a:t>Diagnostische vraag: wat doet gebrek aan slaap met je?</a:t>
            </a:r>
          </a:p>
        </p:txBody>
      </p:sp>
      <p:sp>
        <p:nvSpPr>
          <p:cNvPr id="4" name="Tijdelijke aanduiding voor voettekst 3">
            <a:extLst>
              <a:ext uri="{FF2B5EF4-FFF2-40B4-BE49-F238E27FC236}">
                <a16:creationId xmlns:a16="http://schemas.microsoft.com/office/drawing/2014/main" id="{DD9040EB-9AD6-4A7F-931D-4BADA25456C9}"/>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93591F0A-E4A1-42D4-96DE-CA4B16DED417}"/>
              </a:ext>
            </a:extLst>
          </p:cNvPr>
          <p:cNvSpPr>
            <a:spLocks noGrp="1"/>
          </p:cNvSpPr>
          <p:nvPr>
            <p:ph type="sldNum" sz="quarter" idx="12"/>
          </p:nvPr>
        </p:nvSpPr>
        <p:spPr/>
        <p:txBody>
          <a:bodyPr/>
          <a:lstStyle/>
          <a:p>
            <a:fld id="{12296A7A-E5FA-6846-8A59-1BCB7AD8F033}" type="slidenum">
              <a:rPr lang="nl-NL" smtClean="0"/>
              <a:t>11</a:t>
            </a:fld>
            <a:endParaRPr lang="nl-NL"/>
          </a:p>
        </p:txBody>
      </p:sp>
    </p:spTree>
    <p:extLst>
      <p:ext uri="{BB962C8B-B14F-4D97-AF65-F5344CB8AC3E}">
        <p14:creationId xmlns:p14="http://schemas.microsoft.com/office/powerpoint/2010/main" val="119864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6"/>
                </a:solidFill>
              </a:rPr>
              <a:t>Depressieve stoornis</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u="sng" dirty="0"/>
              <a:t>Kenmerken</a:t>
            </a:r>
            <a:r>
              <a:rPr lang="nl-NL" dirty="0"/>
              <a:t>:</a:t>
            </a:r>
          </a:p>
          <a:p>
            <a:pPr marL="0" indent="0">
              <a:buNone/>
            </a:pPr>
            <a:r>
              <a:rPr lang="nl-NL" dirty="0"/>
              <a:t>A. Sombere stemming</a:t>
            </a:r>
          </a:p>
          <a:p>
            <a:pPr marL="0" indent="0">
              <a:buNone/>
            </a:pPr>
            <a:r>
              <a:rPr lang="nl-NL" dirty="0"/>
              <a:t>B. </a:t>
            </a:r>
            <a:r>
              <a:rPr lang="nl-NL" dirty="0" err="1"/>
              <a:t>Anhedonie</a:t>
            </a:r>
            <a:endParaRPr lang="nl-NL" dirty="0"/>
          </a:p>
          <a:p>
            <a:pPr marL="0" indent="0">
              <a:buNone/>
            </a:pPr>
            <a:endParaRPr lang="nl-NL" dirty="0"/>
          </a:p>
          <a:p>
            <a:pPr marL="514350" indent="-514350">
              <a:buAutoNum type="arabicPeriod"/>
            </a:pPr>
            <a:r>
              <a:rPr lang="nl-NL" dirty="0"/>
              <a:t>Significant gewichtsverlies, gewichtstoename</a:t>
            </a:r>
          </a:p>
          <a:p>
            <a:pPr marL="514350" indent="-514350">
              <a:buAutoNum type="arabicPeriod"/>
            </a:pPr>
            <a:r>
              <a:rPr lang="nl-NL" dirty="0"/>
              <a:t>Insomnia of </a:t>
            </a:r>
            <a:r>
              <a:rPr lang="nl-NL" dirty="0" err="1"/>
              <a:t>hypersominia</a:t>
            </a:r>
            <a:endParaRPr lang="nl-NL" dirty="0"/>
          </a:p>
          <a:p>
            <a:pPr marL="514350" indent="-514350">
              <a:buAutoNum type="arabicPeriod"/>
            </a:pPr>
            <a:r>
              <a:rPr lang="nl-NL" dirty="0"/>
              <a:t>Psychomotorische agitatie</a:t>
            </a:r>
          </a:p>
          <a:p>
            <a:pPr marL="514350" indent="-514350">
              <a:buAutoNum type="arabicPeriod"/>
            </a:pPr>
            <a:r>
              <a:rPr lang="nl-NL" dirty="0"/>
              <a:t>Vermoeidheid of verlies van energie</a:t>
            </a:r>
          </a:p>
          <a:p>
            <a:pPr marL="514350" indent="-514350">
              <a:buAutoNum type="arabicPeriod"/>
            </a:pPr>
            <a:r>
              <a:rPr lang="nl-NL" dirty="0"/>
              <a:t>Gevoelens van waardeloosheid</a:t>
            </a:r>
          </a:p>
          <a:p>
            <a:pPr marL="514350" indent="-514350">
              <a:buAutoNum type="arabicPeriod"/>
            </a:pPr>
            <a:r>
              <a:rPr lang="nl-NL" dirty="0"/>
              <a:t>Verminderd vermogen tot nadenken, concentreren</a:t>
            </a:r>
          </a:p>
          <a:p>
            <a:pPr marL="514350" indent="-514350">
              <a:buAutoNum type="arabicPeriod"/>
            </a:pPr>
            <a:r>
              <a:rPr lang="nl-NL" dirty="0"/>
              <a:t>Terugkerende gedachten aan de dood</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12</a:t>
            </a:fld>
            <a:endParaRPr lang="nl-NL"/>
          </a:p>
        </p:txBody>
      </p:sp>
    </p:spTree>
    <p:extLst>
      <p:ext uri="{BB962C8B-B14F-4D97-AF65-F5344CB8AC3E}">
        <p14:creationId xmlns:p14="http://schemas.microsoft.com/office/powerpoint/2010/main" val="253667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Epidemiologie</a:t>
            </a:r>
          </a:p>
        </p:txBody>
      </p:sp>
      <p:sp>
        <p:nvSpPr>
          <p:cNvPr id="3" name="Tijdelijke aanduiding voor inhoud 2"/>
          <p:cNvSpPr>
            <a:spLocks noGrp="1"/>
          </p:cNvSpPr>
          <p:nvPr>
            <p:ph idx="1"/>
          </p:nvPr>
        </p:nvSpPr>
        <p:spPr/>
        <p:txBody>
          <a:bodyPr>
            <a:normAutofit fontScale="25000" lnSpcReduction="20000"/>
          </a:bodyPr>
          <a:lstStyle/>
          <a:p>
            <a:pPr lvl="0"/>
            <a:r>
              <a:rPr lang="nl-NL" sz="7200" dirty="0"/>
              <a:t>Prevalentie ongeveer 5-12%, afhankelijk van de ernst van de  depressie</a:t>
            </a:r>
          </a:p>
          <a:p>
            <a:pPr marL="0" lvl="0" indent="0">
              <a:buNone/>
            </a:pPr>
            <a:endParaRPr lang="nl-NL" sz="7200" dirty="0"/>
          </a:p>
          <a:p>
            <a:pPr lvl="0"/>
            <a:r>
              <a:rPr lang="nl-NL" sz="7200" dirty="0"/>
              <a:t>Prevalenties wisselen op basis van o.a.:</a:t>
            </a:r>
          </a:p>
          <a:p>
            <a:pPr lvl="1"/>
            <a:r>
              <a:rPr lang="nl-NL" sz="7200" dirty="0"/>
              <a:t>Cross-culturele verschillen</a:t>
            </a:r>
          </a:p>
          <a:p>
            <a:pPr lvl="1"/>
            <a:r>
              <a:rPr lang="nl-NL" sz="7200" dirty="0"/>
              <a:t>Meetinstrumenten en tijdstip van meten</a:t>
            </a:r>
          </a:p>
          <a:p>
            <a:pPr lvl="1"/>
            <a:r>
              <a:rPr lang="nl-NL" sz="7200" dirty="0"/>
              <a:t>Symptoom versus syndroom</a:t>
            </a:r>
          </a:p>
          <a:p>
            <a:pPr marL="457200" lvl="1" indent="0">
              <a:buNone/>
            </a:pPr>
            <a:endParaRPr lang="nl-NL" sz="7200" dirty="0"/>
          </a:p>
          <a:p>
            <a:pPr lvl="0"/>
            <a:r>
              <a:rPr lang="nl-NL" sz="7200" dirty="0"/>
              <a:t>Begin Post Partum Depressie clustert in de eerste weken na de bevalling met piek bij 12 weken</a:t>
            </a:r>
          </a:p>
          <a:p>
            <a:pPr lvl="0"/>
            <a:endParaRPr lang="nl-NL" sz="7200" dirty="0"/>
          </a:p>
          <a:p>
            <a:pPr lvl="0"/>
            <a:r>
              <a:rPr lang="nl-NL" sz="7200" dirty="0"/>
              <a:t>Eerste depressieve episode na zwangerschap: verhoogd risico op PPD bij volgende zwangerschap of daarbuiten komende 5 jaar.</a:t>
            </a:r>
          </a:p>
          <a:p>
            <a:pPr marL="0" lvl="0" indent="0">
              <a:buNone/>
            </a:pPr>
            <a:endParaRPr lang="nl-NL" sz="7200" dirty="0"/>
          </a:p>
          <a:p>
            <a:r>
              <a:rPr lang="nl-NL" sz="7200" dirty="0"/>
              <a:t>Herhalingskans na 1e zwangerschap PDD: 27-49% </a:t>
            </a:r>
          </a:p>
          <a:p>
            <a:pPr marL="0" indent="0">
              <a:buNone/>
            </a:pPr>
            <a:endParaRPr lang="nl-NL" dirty="0"/>
          </a:p>
          <a:p>
            <a:pPr marL="0" indent="0">
              <a:buNone/>
            </a:pPr>
            <a:endParaRPr lang="nl-NL" dirty="0"/>
          </a:p>
          <a:p>
            <a:pPr marL="0" indent="0">
              <a:buNone/>
            </a:pPr>
            <a:endParaRPr lang="nl-NL" dirty="0"/>
          </a:p>
          <a:p>
            <a:pPr marL="0" indent="0" algn="ctr">
              <a:buNone/>
            </a:pPr>
            <a:r>
              <a:rPr lang="nl-NL" sz="8000" dirty="0" err="1"/>
              <a:t>Onderbehandeld</a:t>
            </a:r>
            <a:r>
              <a:rPr lang="nl-NL" sz="8000" dirty="0"/>
              <a:t> probleem zeker prepartum</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13</a:t>
            </a:fld>
            <a:endParaRPr lang="nl-NL"/>
          </a:p>
        </p:txBody>
      </p:sp>
    </p:spTree>
    <p:extLst>
      <p:ext uri="{BB962C8B-B14F-4D97-AF65-F5344CB8AC3E}">
        <p14:creationId xmlns:p14="http://schemas.microsoft.com/office/powerpoint/2010/main" val="403641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Diagnostiek</a:t>
            </a:r>
          </a:p>
        </p:txBody>
      </p:sp>
      <p:sp>
        <p:nvSpPr>
          <p:cNvPr id="3" name="Tijdelijke aanduiding voor inhoud 2"/>
          <p:cNvSpPr>
            <a:spLocks noGrp="1"/>
          </p:cNvSpPr>
          <p:nvPr>
            <p:ph idx="1"/>
          </p:nvPr>
        </p:nvSpPr>
        <p:spPr/>
        <p:txBody>
          <a:bodyPr>
            <a:normAutofit fontScale="62500" lnSpcReduction="20000"/>
          </a:bodyPr>
          <a:lstStyle/>
          <a:p>
            <a:r>
              <a:rPr lang="nl-NL" dirty="0"/>
              <a:t>Edinburgh Post Partum Depressie vragenlijst</a:t>
            </a:r>
          </a:p>
          <a:p>
            <a:r>
              <a:rPr lang="nl-NL" dirty="0"/>
              <a:t>Beck depressie vragenlijst</a:t>
            </a:r>
            <a:endParaRPr lang="nl-NL" u="sng" dirty="0"/>
          </a:p>
          <a:p>
            <a:endParaRPr lang="nl-NL" u="sng" dirty="0"/>
          </a:p>
          <a:p>
            <a:pPr marL="0" indent="0">
              <a:buNone/>
            </a:pPr>
            <a:r>
              <a:rPr lang="nl-NL" u="sng" dirty="0"/>
              <a:t>Aanvullende vragen: </a:t>
            </a:r>
          </a:p>
          <a:p>
            <a:pPr marL="0" indent="0">
              <a:buNone/>
            </a:pPr>
            <a:r>
              <a:rPr lang="nl-NL" dirty="0"/>
              <a:t>Suïcidaliteit altijd expliciet uitvragen</a:t>
            </a:r>
          </a:p>
          <a:p>
            <a:pPr marL="0" indent="0">
              <a:buNone/>
            </a:pPr>
            <a:r>
              <a:rPr lang="nl-NL" dirty="0"/>
              <a:t>Hoe vind je het om een kindje te hebben?</a:t>
            </a:r>
          </a:p>
          <a:p>
            <a:pPr marL="0" indent="0">
              <a:buNone/>
            </a:pPr>
            <a:r>
              <a:rPr lang="nl-NL" dirty="0"/>
              <a:t>Wie verzorgt de baby?</a:t>
            </a:r>
          </a:p>
          <a:p>
            <a:pPr marL="0" indent="0">
              <a:buNone/>
            </a:pPr>
            <a:endParaRPr lang="nl-NL" dirty="0"/>
          </a:p>
          <a:p>
            <a:pPr marL="0" indent="0">
              <a:buNone/>
            </a:pPr>
            <a:r>
              <a:rPr lang="nl-NL" u="sng" dirty="0"/>
              <a:t>Hetero-anamnese</a:t>
            </a:r>
            <a:r>
              <a:rPr lang="nl-NL" dirty="0"/>
              <a:t>:</a:t>
            </a:r>
          </a:p>
          <a:p>
            <a:pPr marL="0" indent="0">
              <a:buNone/>
            </a:pPr>
            <a:r>
              <a:rPr lang="nl-NL" dirty="0"/>
              <a:t>Partner</a:t>
            </a:r>
          </a:p>
          <a:p>
            <a:pPr marL="0" indent="0">
              <a:buNone/>
            </a:pPr>
            <a:r>
              <a:rPr lang="nl-NL" dirty="0"/>
              <a:t>Kraamhulp</a:t>
            </a:r>
          </a:p>
          <a:p>
            <a:pPr marL="0" indent="0">
              <a:buNone/>
            </a:pPr>
            <a:endParaRPr lang="nl-NL" dirty="0"/>
          </a:p>
          <a:p>
            <a:pPr marL="0" indent="0">
              <a:buNone/>
            </a:pPr>
            <a:r>
              <a:rPr lang="nl-NL" dirty="0"/>
              <a:t>Onderscheid tussen </a:t>
            </a:r>
            <a:r>
              <a:rPr lang="nl-NL" dirty="0" err="1"/>
              <a:t>babyblues</a:t>
            </a:r>
            <a:r>
              <a:rPr lang="nl-NL" dirty="0"/>
              <a:t> en postnatale depressie?</a:t>
            </a:r>
          </a:p>
          <a:p>
            <a:pPr marL="0" indent="0">
              <a:buNone/>
            </a:pPr>
            <a:r>
              <a:rPr lang="nl-NL" dirty="0"/>
              <a:t>Bij twijfel hulp inschakelen</a:t>
            </a:r>
          </a:p>
          <a:p>
            <a:pPr marL="0"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14</a:t>
            </a:fld>
            <a:endParaRPr lang="nl-NL"/>
          </a:p>
        </p:txBody>
      </p:sp>
    </p:spTree>
    <p:extLst>
      <p:ext uri="{BB962C8B-B14F-4D97-AF65-F5344CB8AC3E}">
        <p14:creationId xmlns:p14="http://schemas.microsoft.com/office/powerpoint/2010/main" val="371674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F8579-6501-48CD-8712-E1D0D1F3534F}"/>
              </a:ext>
            </a:extLst>
          </p:cNvPr>
          <p:cNvSpPr>
            <a:spLocks noGrp="1"/>
          </p:cNvSpPr>
          <p:nvPr>
            <p:ph type="title"/>
          </p:nvPr>
        </p:nvSpPr>
        <p:spPr/>
        <p:txBody>
          <a:bodyPr>
            <a:normAutofit fontScale="90000"/>
          </a:bodyPr>
          <a:lstStyle/>
          <a:p>
            <a:r>
              <a:rPr lang="nl-NL" b="1" dirty="0">
                <a:solidFill>
                  <a:schemeClr val="accent6"/>
                </a:solidFill>
              </a:rPr>
              <a:t>Hoe merk je een mogelijke depressie op in de spreekkamer</a:t>
            </a:r>
          </a:p>
        </p:txBody>
      </p:sp>
      <p:sp>
        <p:nvSpPr>
          <p:cNvPr id="3" name="Tijdelijke aanduiding voor inhoud 2">
            <a:extLst>
              <a:ext uri="{FF2B5EF4-FFF2-40B4-BE49-F238E27FC236}">
                <a16:creationId xmlns:a16="http://schemas.microsoft.com/office/drawing/2014/main" id="{43629E8D-8776-4D45-AEC4-0BCFA044DE11}"/>
              </a:ext>
            </a:extLst>
          </p:cNvPr>
          <p:cNvSpPr>
            <a:spLocks noGrp="1"/>
          </p:cNvSpPr>
          <p:nvPr>
            <p:ph idx="1"/>
          </p:nvPr>
        </p:nvSpPr>
        <p:spPr>
          <a:xfrm>
            <a:off x="457200" y="1600200"/>
            <a:ext cx="8229600" cy="4525963"/>
          </a:xfrm>
        </p:spPr>
        <p:txBody>
          <a:bodyPr/>
          <a:lstStyle/>
          <a:p>
            <a:r>
              <a:rPr lang="nl-NL" dirty="0"/>
              <a:t>Lusteloosheid, moedeloosheid</a:t>
            </a:r>
          </a:p>
          <a:p>
            <a:r>
              <a:rPr lang="nl-NL" dirty="0"/>
              <a:t>Weinig vragen stellen</a:t>
            </a:r>
          </a:p>
          <a:p>
            <a:r>
              <a:rPr lang="nl-NL" dirty="0"/>
              <a:t>Bij oplossingen, alleen maar bezwaren zien. Kruispunt met stopborden</a:t>
            </a:r>
          </a:p>
          <a:p>
            <a:r>
              <a:rPr lang="nl-NL" dirty="0"/>
              <a:t>Terugtrekken uit sociale activiteiten (alleen maar werken</a:t>
            </a:r>
          </a:p>
          <a:p>
            <a:pPr marL="0" indent="0">
              <a:buNone/>
            </a:pPr>
            <a:endParaRPr lang="nl-NL" dirty="0"/>
          </a:p>
        </p:txBody>
      </p:sp>
      <p:sp>
        <p:nvSpPr>
          <p:cNvPr id="4" name="Tijdelijke aanduiding voor voettekst 3">
            <a:extLst>
              <a:ext uri="{FF2B5EF4-FFF2-40B4-BE49-F238E27FC236}">
                <a16:creationId xmlns:a16="http://schemas.microsoft.com/office/drawing/2014/main" id="{4C747C69-16E0-4E7A-8011-F2BBB01703C4}"/>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5CF59FDD-7447-4647-9970-C13B6E18D831}"/>
              </a:ext>
            </a:extLst>
          </p:cNvPr>
          <p:cNvSpPr>
            <a:spLocks noGrp="1"/>
          </p:cNvSpPr>
          <p:nvPr>
            <p:ph type="sldNum" sz="quarter" idx="12"/>
          </p:nvPr>
        </p:nvSpPr>
        <p:spPr/>
        <p:txBody>
          <a:bodyPr/>
          <a:lstStyle/>
          <a:p>
            <a:fld id="{12296A7A-E5FA-6846-8A59-1BCB7AD8F033}" type="slidenum">
              <a:rPr lang="nl-NL" smtClean="0"/>
              <a:t>15</a:t>
            </a:fld>
            <a:endParaRPr lang="nl-NL"/>
          </a:p>
        </p:txBody>
      </p:sp>
    </p:spTree>
    <p:extLst>
      <p:ext uri="{BB962C8B-B14F-4D97-AF65-F5344CB8AC3E}">
        <p14:creationId xmlns:p14="http://schemas.microsoft.com/office/powerpoint/2010/main" val="342579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Casus</a:t>
            </a:r>
          </a:p>
        </p:txBody>
      </p:sp>
      <p:sp>
        <p:nvSpPr>
          <p:cNvPr id="3" name="Tijdelijke aanduiding voor inhoud 2"/>
          <p:cNvSpPr>
            <a:spLocks noGrp="1"/>
          </p:cNvSpPr>
          <p:nvPr>
            <p:ph idx="1"/>
          </p:nvPr>
        </p:nvSpPr>
        <p:spPr/>
        <p:txBody>
          <a:bodyPr>
            <a:normAutofit/>
          </a:bodyPr>
          <a:lstStyle/>
          <a:p>
            <a:pPr marL="0" indent="0">
              <a:buNone/>
            </a:pPr>
            <a:r>
              <a:rPr lang="nl-NL" dirty="0"/>
              <a:t>Vrouw: 32 jaar eerste kind. </a:t>
            </a:r>
          </a:p>
          <a:p>
            <a:r>
              <a:rPr lang="nl-NL" dirty="0"/>
              <a:t>Leidinggevende functie</a:t>
            </a:r>
          </a:p>
          <a:p>
            <a:r>
              <a:rPr lang="nl-NL" dirty="0"/>
              <a:t>Werkt 40 uur, 4 uur reistijd</a:t>
            </a:r>
          </a:p>
          <a:p>
            <a:r>
              <a:rPr lang="nl-NL" dirty="0"/>
              <a:t>24 weken zwanger</a:t>
            </a:r>
          </a:p>
          <a:p>
            <a:pPr marL="0" indent="0">
              <a:buNone/>
            </a:pPr>
            <a:endParaRPr lang="nl-NL" dirty="0"/>
          </a:p>
          <a:p>
            <a:pPr marL="0"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16</a:t>
            </a:fld>
            <a:endParaRPr lang="nl-NL"/>
          </a:p>
        </p:txBody>
      </p:sp>
    </p:spTree>
    <p:extLst>
      <p:ext uri="{BB962C8B-B14F-4D97-AF65-F5344CB8AC3E}">
        <p14:creationId xmlns:p14="http://schemas.microsoft.com/office/powerpoint/2010/main" val="221508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Angststoornissen</a:t>
            </a:r>
          </a:p>
        </p:txBody>
      </p:sp>
      <p:sp>
        <p:nvSpPr>
          <p:cNvPr id="3" name="Tijdelijke aanduiding voor inhoud 2"/>
          <p:cNvSpPr>
            <a:spLocks noGrp="1"/>
          </p:cNvSpPr>
          <p:nvPr>
            <p:ph idx="1"/>
          </p:nvPr>
        </p:nvSpPr>
        <p:spPr/>
        <p:txBody>
          <a:bodyPr/>
          <a:lstStyle/>
          <a:p>
            <a:r>
              <a:rPr lang="nl-NL" dirty="0"/>
              <a:t>Fobie</a:t>
            </a:r>
          </a:p>
          <a:p>
            <a:r>
              <a:rPr lang="nl-NL" dirty="0"/>
              <a:t>Obsessieve compulsieve stoornis</a:t>
            </a:r>
          </a:p>
          <a:p>
            <a:r>
              <a:rPr lang="nl-NL" dirty="0"/>
              <a:t>Gegeneraliseerde Angststoornis</a:t>
            </a:r>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17</a:t>
            </a:fld>
            <a:endParaRPr lang="nl-NL"/>
          </a:p>
        </p:txBody>
      </p:sp>
    </p:spTree>
    <p:extLst>
      <p:ext uri="{BB962C8B-B14F-4D97-AF65-F5344CB8AC3E}">
        <p14:creationId xmlns:p14="http://schemas.microsoft.com/office/powerpoint/2010/main" val="42709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Fobieën</a:t>
            </a:r>
          </a:p>
        </p:txBody>
      </p:sp>
      <p:sp>
        <p:nvSpPr>
          <p:cNvPr id="3" name="Tijdelijke aanduiding voor inhoud 2"/>
          <p:cNvSpPr>
            <a:spLocks noGrp="1"/>
          </p:cNvSpPr>
          <p:nvPr>
            <p:ph idx="1"/>
          </p:nvPr>
        </p:nvSpPr>
        <p:spPr/>
        <p:txBody>
          <a:bodyPr/>
          <a:lstStyle/>
          <a:p>
            <a:r>
              <a:rPr lang="nl-NL" dirty="0"/>
              <a:t>Een extreme angst voor bepaalde situaties of objecten.</a:t>
            </a:r>
          </a:p>
          <a:p>
            <a:r>
              <a:rPr lang="nl-NL" dirty="0"/>
              <a:t>Angst treedt op bij </a:t>
            </a:r>
            <a:r>
              <a:rPr lang="nl-NL" dirty="0" err="1"/>
              <a:t>confontatie</a:t>
            </a:r>
            <a:r>
              <a:rPr lang="nl-NL" dirty="0"/>
              <a:t> (in vitro/ in vivo)</a:t>
            </a:r>
          </a:p>
          <a:p>
            <a:r>
              <a:rPr lang="nl-NL" dirty="0"/>
              <a:t>Anticipatie angst</a:t>
            </a:r>
          </a:p>
          <a:p>
            <a:r>
              <a:rPr lang="nl-NL" dirty="0"/>
              <a:t>Vermijdingsangst</a:t>
            </a:r>
          </a:p>
          <a:p>
            <a:r>
              <a:rPr lang="nl-NL" dirty="0"/>
              <a:t>Negatieve invloed op dagelijks functioneren</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18</a:t>
            </a:fld>
            <a:endParaRPr lang="nl-NL"/>
          </a:p>
        </p:txBody>
      </p:sp>
    </p:spTree>
    <p:extLst>
      <p:ext uri="{BB962C8B-B14F-4D97-AF65-F5344CB8AC3E}">
        <p14:creationId xmlns:p14="http://schemas.microsoft.com/office/powerpoint/2010/main" val="182060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6"/>
                </a:solidFill>
              </a:rPr>
              <a:t>Specifieke fobie bij zwangerschap</a:t>
            </a:r>
          </a:p>
        </p:txBody>
      </p:sp>
      <p:sp>
        <p:nvSpPr>
          <p:cNvPr id="3" name="Tijdelijke aanduiding voor inhoud 2"/>
          <p:cNvSpPr>
            <a:spLocks noGrp="1"/>
          </p:cNvSpPr>
          <p:nvPr>
            <p:ph idx="1"/>
          </p:nvPr>
        </p:nvSpPr>
        <p:spPr/>
        <p:txBody>
          <a:bodyPr/>
          <a:lstStyle/>
          <a:p>
            <a:r>
              <a:rPr lang="nl-NL" dirty="0"/>
              <a:t>Bloed-, injectie- en verwondingsfobie</a:t>
            </a:r>
          </a:p>
          <a:p>
            <a:r>
              <a:rPr lang="nl-NL" dirty="0"/>
              <a:t>Angst om over te geven</a:t>
            </a:r>
          </a:p>
          <a:p>
            <a:r>
              <a:rPr lang="nl-NL" dirty="0" err="1"/>
              <a:t>Tocofobie</a:t>
            </a:r>
            <a:r>
              <a:rPr lang="nl-NL" dirty="0"/>
              <a:t>: extreme angst </a:t>
            </a:r>
            <a:r>
              <a:rPr lang="nl-NL"/>
              <a:t>voor baring</a:t>
            </a:r>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19</a:t>
            </a:fld>
            <a:endParaRPr lang="nl-NL"/>
          </a:p>
        </p:txBody>
      </p:sp>
    </p:spTree>
    <p:extLst>
      <p:ext uri="{BB962C8B-B14F-4D97-AF65-F5344CB8AC3E}">
        <p14:creationId xmlns:p14="http://schemas.microsoft.com/office/powerpoint/2010/main" val="82277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6"/>
                </a:solidFill>
              </a:rPr>
              <a:t>Programma</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sz="2800" dirty="0"/>
              <a:t>Voorstel rondje</a:t>
            </a:r>
          </a:p>
          <a:p>
            <a:pPr marL="0" indent="0">
              <a:buNone/>
            </a:pPr>
            <a:r>
              <a:rPr lang="nl-NL" sz="2800" dirty="0"/>
              <a:t>Introductie in de wereld van de psychiatrie</a:t>
            </a:r>
          </a:p>
          <a:p>
            <a:pPr marL="0" indent="0">
              <a:buNone/>
            </a:pPr>
            <a:r>
              <a:rPr lang="nl-NL" sz="2800" dirty="0"/>
              <a:t>Praktijk kenmerken van psychische stoornissen</a:t>
            </a:r>
          </a:p>
          <a:p>
            <a:pPr marL="0" indent="0">
              <a:buNone/>
            </a:pPr>
            <a:endParaRPr lang="nl-NL" sz="2800" dirty="0"/>
          </a:p>
          <a:p>
            <a:pPr marL="0" indent="0">
              <a:buNone/>
            </a:pPr>
            <a:r>
              <a:rPr lang="nl-NL" sz="2800" dirty="0"/>
              <a:t>Pauze</a:t>
            </a:r>
          </a:p>
          <a:p>
            <a:pPr marL="0" indent="0">
              <a:buNone/>
            </a:pPr>
            <a:endParaRPr lang="nl-NL" sz="2800" dirty="0"/>
          </a:p>
          <a:p>
            <a:pPr marL="0" indent="0">
              <a:buNone/>
            </a:pPr>
            <a:r>
              <a:rPr lang="nl-NL" sz="2800" dirty="0"/>
              <a:t>Motiverende gespreksvoering</a:t>
            </a:r>
          </a:p>
          <a:p>
            <a:pPr marL="0" indent="0">
              <a:buNone/>
            </a:pPr>
            <a:r>
              <a:rPr lang="nl-NL" sz="2800" dirty="0"/>
              <a:t>Oefenen</a:t>
            </a:r>
          </a:p>
          <a:p>
            <a:pPr marL="0" indent="0">
              <a:buNone/>
            </a:pPr>
            <a:endParaRPr lang="nl-NL" sz="2800" dirty="0"/>
          </a:p>
          <a:p>
            <a:pPr marL="0" indent="0">
              <a:buNone/>
            </a:pPr>
            <a:r>
              <a:rPr lang="nl-NL" sz="2800" dirty="0"/>
              <a:t>Afsluiting</a:t>
            </a:r>
          </a:p>
          <a:p>
            <a:pPr marL="0" indent="0">
              <a:buNone/>
            </a:pPr>
            <a:endParaRPr lang="nl-NL" sz="2800" dirty="0"/>
          </a:p>
          <a:p>
            <a:pPr marL="0" indent="0">
              <a:buNone/>
            </a:pPr>
            <a:endParaRPr lang="nl-NL" sz="2800" dirty="0"/>
          </a:p>
          <a:p>
            <a:pPr marL="0" indent="0">
              <a:buNone/>
            </a:pPr>
            <a:endParaRPr lang="nl-NL" sz="2800" dirty="0"/>
          </a:p>
          <a:p>
            <a:pPr marL="0" indent="0">
              <a:buNone/>
            </a:pPr>
            <a:endParaRPr lang="nl-NL" sz="2800" dirty="0"/>
          </a:p>
          <a:p>
            <a:endParaRPr lang="nl-NL" sz="2800"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a:t>
            </a:fld>
            <a:endParaRPr lang="nl-NL"/>
          </a:p>
        </p:txBody>
      </p:sp>
    </p:spTree>
    <p:extLst>
      <p:ext uri="{BB962C8B-B14F-4D97-AF65-F5344CB8AC3E}">
        <p14:creationId xmlns:p14="http://schemas.microsoft.com/office/powerpoint/2010/main" val="186405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BADE3-DBE3-42D5-8440-1DC716A8B723}"/>
              </a:ext>
            </a:extLst>
          </p:cNvPr>
          <p:cNvSpPr>
            <a:spLocks noGrp="1"/>
          </p:cNvSpPr>
          <p:nvPr>
            <p:ph type="title"/>
          </p:nvPr>
        </p:nvSpPr>
        <p:spPr/>
        <p:txBody>
          <a:bodyPr>
            <a:normAutofit fontScale="90000"/>
          </a:bodyPr>
          <a:lstStyle/>
          <a:p>
            <a:r>
              <a:rPr lang="nl-NL" b="1" dirty="0">
                <a:solidFill>
                  <a:schemeClr val="accent6"/>
                </a:solidFill>
              </a:rPr>
              <a:t>Hoe merk je een fobie op in de praktijk?</a:t>
            </a:r>
          </a:p>
        </p:txBody>
      </p:sp>
      <p:sp>
        <p:nvSpPr>
          <p:cNvPr id="3" name="Tijdelijke aanduiding voor inhoud 2">
            <a:extLst>
              <a:ext uri="{FF2B5EF4-FFF2-40B4-BE49-F238E27FC236}">
                <a16:creationId xmlns:a16="http://schemas.microsoft.com/office/drawing/2014/main" id="{4AB121B3-D8CA-4E2E-8A07-54A089CC641F}"/>
              </a:ext>
            </a:extLst>
          </p:cNvPr>
          <p:cNvSpPr>
            <a:spLocks noGrp="1"/>
          </p:cNvSpPr>
          <p:nvPr>
            <p:ph idx="1"/>
          </p:nvPr>
        </p:nvSpPr>
        <p:spPr/>
        <p:txBody>
          <a:bodyPr/>
          <a:lstStyle/>
          <a:p>
            <a:r>
              <a:rPr lang="nl-NL" dirty="0"/>
              <a:t>Veel vragen naar hoe ze het kunnen vermijden</a:t>
            </a:r>
          </a:p>
          <a:p>
            <a:pPr marL="0" indent="0">
              <a:buNone/>
            </a:pPr>
            <a:r>
              <a:rPr lang="nl-NL" dirty="0">
                <a:solidFill>
                  <a:srgbClr val="FF0000"/>
                </a:solidFill>
              </a:rPr>
              <a:t>Voorbeelden</a:t>
            </a:r>
          </a:p>
          <a:p>
            <a:pPr marL="0" indent="0">
              <a:buNone/>
            </a:pPr>
            <a:endParaRPr lang="nl-NL" dirty="0">
              <a:solidFill>
                <a:srgbClr val="FF0000"/>
              </a:solidFill>
            </a:endParaRPr>
          </a:p>
          <a:p>
            <a:r>
              <a:rPr lang="nl-NL" dirty="0"/>
              <a:t>Niet laten prikken, uitstellen</a:t>
            </a:r>
          </a:p>
          <a:p>
            <a:pPr marL="0" indent="0">
              <a:buNone/>
            </a:pPr>
            <a:endParaRPr lang="nl-NL" dirty="0">
              <a:solidFill>
                <a:srgbClr val="FF0000"/>
              </a:solidFill>
            </a:endParaRPr>
          </a:p>
          <a:p>
            <a:r>
              <a:rPr lang="nl-NL" dirty="0"/>
              <a:t>Vaak schaamte minder groot dan bij andere stoornissen</a:t>
            </a:r>
          </a:p>
        </p:txBody>
      </p:sp>
      <p:sp>
        <p:nvSpPr>
          <p:cNvPr id="4" name="Tijdelijke aanduiding voor voettekst 3">
            <a:extLst>
              <a:ext uri="{FF2B5EF4-FFF2-40B4-BE49-F238E27FC236}">
                <a16:creationId xmlns:a16="http://schemas.microsoft.com/office/drawing/2014/main" id="{D1A7D9AC-30D0-41AD-8F9F-71356EBA1ACB}"/>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F544469C-9A43-439A-8FBD-5207B8CF7EB6}"/>
              </a:ext>
            </a:extLst>
          </p:cNvPr>
          <p:cNvSpPr>
            <a:spLocks noGrp="1"/>
          </p:cNvSpPr>
          <p:nvPr>
            <p:ph type="sldNum" sz="quarter" idx="12"/>
          </p:nvPr>
        </p:nvSpPr>
        <p:spPr/>
        <p:txBody>
          <a:bodyPr/>
          <a:lstStyle/>
          <a:p>
            <a:fld id="{12296A7A-E5FA-6846-8A59-1BCB7AD8F033}" type="slidenum">
              <a:rPr lang="nl-NL" smtClean="0"/>
              <a:t>20</a:t>
            </a:fld>
            <a:endParaRPr lang="nl-NL"/>
          </a:p>
        </p:txBody>
      </p:sp>
    </p:spTree>
    <p:extLst>
      <p:ext uri="{BB962C8B-B14F-4D97-AF65-F5344CB8AC3E}">
        <p14:creationId xmlns:p14="http://schemas.microsoft.com/office/powerpoint/2010/main" val="18537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6"/>
                </a:solidFill>
              </a:rPr>
              <a:t>Obsessieve compulsieve stoornis</a:t>
            </a:r>
          </a:p>
        </p:txBody>
      </p:sp>
      <p:sp>
        <p:nvSpPr>
          <p:cNvPr id="3" name="Tijdelijke aanduiding voor inhoud 2"/>
          <p:cNvSpPr>
            <a:spLocks noGrp="1"/>
          </p:cNvSpPr>
          <p:nvPr>
            <p:ph idx="1"/>
          </p:nvPr>
        </p:nvSpPr>
        <p:spPr/>
        <p:txBody>
          <a:bodyPr/>
          <a:lstStyle/>
          <a:p>
            <a:r>
              <a:rPr lang="nl-NL" dirty="0"/>
              <a:t>Dwanggedachten en/of dwanghandelingen</a:t>
            </a:r>
          </a:p>
          <a:p>
            <a:r>
              <a:rPr lang="nl-NL" dirty="0"/>
              <a:t>Niet voldoen aan handelingen roept angst of onrust op</a:t>
            </a:r>
          </a:p>
          <a:p>
            <a:r>
              <a:rPr lang="nl-NL" dirty="0"/>
              <a:t>Gedachten en handeling worden herkent als niet gewoon (ego-</a:t>
            </a:r>
            <a:r>
              <a:rPr lang="nl-NL" dirty="0" err="1"/>
              <a:t>dystoon</a:t>
            </a:r>
            <a:r>
              <a:rPr lang="nl-NL" dirty="0"/>
              <a:t>)</a:t>
            </a:r>
          </a:p>
          <a:p>
            <a:r>
              <a:rPr lang="nl-NL" dirty="0"/>
              <a:t>Gedachten en handelingen nemen groot gedeelte van de dag in beslag</a:t>
            </a:r>
          </a:p>
          <a:p>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21</a:t>
            </a:fld>
            <a:endParaRPr lang="nl-NL"/>
          </a:p>
        </p:txBody>
      </p:sp>
    </p:spTree>
    <p:extLst>
      <p:ext uri="{BB962C8B-B14F-4D97-AF65-F5344CB8AC3E}">
        <p14:creationId xmlns:p14="http://schemas.microsoft.com/office/powerpoint/2010/main" val="343004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accent6"/>
                </a:solidFill>
              </a:rPr>
              <a:t>Ocd</a:t>
            </a:r>
            <a:r>
              <a:rPr lang="nl-NL" b="1" dirty="0">
                <a:solidFill>
                  <a:schemeClr val="accent6"/>
                </a:solidFill>
              </a:rPr>
              <a:t> peripartum</a:t>
            </a:r>
          </a:p>
        </p:txBody>
      </p:sp>
      <p:sp>
        <p:nvSpPr>
          <p:cNvPr id="3" name="Tijdelijke aanduiding voor inhoud 2"/>
          <p:cNvSpPr>
            <a:spLocks noGrp="1"/>
          </p:cNvSpPr>
          <p:nvPr>
            <p:ph idx="1"/>
          </p:nvPr>
        </p:nvSpPr>
        <p:spPr/>
        <p:txBody>
          <a:bodyPr/>
          <a:lstStyle/>
          <a:p>
            <a:pPr marL="0" indent="0">
              <a:buNone/>
            </a:pPr>
            <a:r>
              <a:rPr lang="nl-NL" dirty="0"/>
              <a:t>thema’s: </a:t>
            </a:r>
          </a:p>
          <a:p>
            <a:r>
              <a:rPr lang="nl-NL" dirty="0"/>
              <a:t>angst om kind iets aan te doen</a:t>
            </a:r>
          </a:p>
          <a:p>
            <a:r>
              <a:rPr lang="nl-NL" dirty="0"/>
              <a:t>angst om kind te besmetten</a:t>
            </a:r>
          </a:p>
          <a:p>
            <a:pPr marL="0" indent="0">
              <a:buNone/>
            </a:pPr>
            <a:endParaRPr lang="nl-NL" dirty="0"/>
          </a:p>
          <a:p>
            <a:pPr marL="0" indent="0">
              <a:buNone/>
            </a:pPr>
            <a:r>
              <a:rPr lang="nl-NL" dirty="0"/>
              <a:t>Van gedachte naar dwanggedachten naar kenmerk van OCD</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endParaRPr lang="nl-NL" dirty="0"/>
          </a:p>
          <a:p>
            <a:pPr marL="0" indent="0">
              <a:buNone/>
            </a:pPr>
            <a:endParaRPr lang="nl-NL" dirty="0"/>
          </a:p>
          <a:p>
            <a:endParaRPr lang="nl-NL" dirty="0"/>
          </a:p>
          <a:p>
            <a:endParaRPr lang="nl-NL" dirty="0"/>
          </a:p>
          <a:p>
            <a:pPr marL="1828800" lvl="4"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22</a:t>
            </a:fld>
            <a:endParaRPr lang="nl-NL"/>
          </a:p>
        </p:txBody>
      </p:sp>
    </p:spTree>
    <p:extLst>
      <p:ext uri="{BB962C8B-B14F-4D97-AF65-F5344CB8AC3E}">
        <p14:creationId xmlns:p14="http://schemas.microsoft.com/office/powerpoint/2010/main" val="296453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620BD-48A1-4E35-894C-67A3E2CCFDD0}"/>
              </a:ext>
            </a:extLst>
          </p:cNvPr>
          <p:cNvSpPr>
            <a:spLocks noGrp="1"/>
          </p:cNvSpPr>
          <p:nvPr>
            <p:ph type="title"/>
          </p:nvPr>
        </p:nvSpPr>
        <p:spPr/>
        <p:txBody>
          <a:bodyPr>
            <a:normAutofit fontScale="90000"/>
          </a:bodyPr>
          <a:lstStyle/>
          <a:p>
            <a:r>
              <a:rPr lang="nl-NL" b="1" dirty="0">
                <a:solidFill>
                  <a:schemeClr val="accent6"/>
                </a:solidFill>
              </a:rPr>
              <a:t>Hoe merk je een OCD op in de praktijk?</a:t>
            </a:r>
          </a:p>
        </p:txBody>
      </p:sp>
      <p:sp>
        <p:nvSpPr>
          <p:cNvPr id="3" name="Tijdelijke aanduiding voor inhoud 2">
            <a:extLst>
              <a:ext uri="{FF2B5EF4-FFF2-40B4-BE49-F238E27FC236}">
                <a16:creationId xmlns:a16="http://schemas.microsoft.com/office/drawing/2014/main" id="{10AF7D4E-31C7-43C4-BF94-F94BAB9F1C4E}"/>
              </a:ext>
            </a:extLst>
          </p:cNvPr>
          <p:cNvSpPr>
            <a:spLocks noGrp="1"/>
          </p:cNvSpPr>
          <p:nvPr>
            <p:ph idx="1"/>
          </p:nvPr>
        </p:nvSpPr>
        <p:spPr/>
        <p:txBody>
          <a:bodyPr/>
          <a:lstStyle/>
          <a:p>
            <a:r>
              <a:rPr lang="nl-NL" dirty="0"/>
              <a:t>Vaak bellen met vragen. Doel van het gesprek is dan gerustgesteld te worden.</a:t>
            </a:r>
          </a:p>
          <a:p>
            <a:r>
              <a:rPr lang="nl-NL" dirty="0"/>
              <a:t>Dezelfde vraag wordt vaak opnieuw gesteld (</a:t>
            </a:r>
            <a:r>
              <a:rPr lang="nl-NL" dirty="0" err="1"/>
              <a:t>dd</a:t>
            </a:r>
            <a:r>
              <a:rPr lang="nl-NL" dirty="0"/>
              <a:t>, GAS). De geruststelling beklijft niet</a:t>
            </a:r>
          </a:p>
          <a:p>
            <a:r>
              <a:rPr lang="nl-NL" dirty="0"/>
              <a:t>De inhoud van de zorgen zijn niet invoelbaar of niet mogelijk.</a:t>
            </a:r>
          </a:p>
          <a:p>
            <a:endParaRPr lang="nl-NL" dirty="0"/>
          </a:p>
          <a:p>
            <a:endParaRPr lang="nl-NL" dirty="0"/>
          </a:p>
        </p:txBody>
      </p:sp>
      <p:sp>
        <p:nvSpPr>
          <p:cNvPr id="4" name="Tijdelijke aanduiding voor voettekst 3">
            <a:extLst>
              <a:ext uri="{FF2B5EF4-FFF2-40B4-BE49-F238E27FC236}">
                <a16:creationId xmlns:a16="http://schemas.microsoft.com/office/drawing/2014/main" id="{965752E9-4B26-4082-B51A-AC1A36E58FC0}"/>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14AAAB5B-EBA5-42FA-B127-8BB8649C63C9}"/>
              </a:ext>
            </a:extLst>
          </p:cNvPr>
          <p:cNvSpPr>
            <a:spLocks noGrp="1"/>
          </p:cNvSpPr>
          <p:nvPr>
            <p:ph type="sldNum" sz="quarter" idx="12"/>
          </p:nvPr>
        </p:nvSpPr>
        <p:spPr/>
        <p:txBody>
          <a:bodyPr/>
          <a:lstStyle/>
          <a:p>
            <a:fld id="{12296A7A-E5FA-6846-8A59-1BCB7AD8F033}" type="slidenum">
              <a:rPr lang="nl-NL" smtClean="0"/>
              <a:t>23</a:t>
            </a:fld>
            <a:endParaRPr lang="nl-NL"/>
          </a:p>
        </p:txBody>
      </p:sp>
    </p:spTree>
    <p:extLst>
      <p:ext uri="{BB962C8B-B14F-4D97-AF65-F5344CB8AC3E}">
        <p14:creationId xmlns:p14="http://schemas.microsoft.com/office/powerpoint/2010/main" val="314322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3B215-DF9C-49E5-86B9-F2352D422257}"/>
              </a:ext>
            </a:extLst>
          </p:cNvPr>
          <p:cNvSpPr>
            <a:spLocks noGrp="1"/>
          </p:cNvSpPr>
          <p:nvPr>
            <p:ph type="title"/>
          </p:nvPr>
        </p:nvSpPr>
        <p:spPr/>
        <p:txBody>
          <a:bodyPr/>
          <a:lstStyle/>
          <a:p>
            <a:r>
              <a:rPr lang="nl-NL" b="1" dirty="0">
                <a:solidFill>
                  <a:schemeClr val="accent6"/>
                </a:solidFill>
              </a:rPr>
              <a:t>Casus OCD</a:t>
            </a:r>
          </a:p>
        </p:txBody>
      </p:sp>
      <p:sp>
        <p:nvSpPr>
          <p:cNvPr id="3" name="Tijdelijke aanduiding voor inhoud 2">
            <a:extLst>
              <a:ext uri="{FF2B5EF4-FFF2-40B4-BE49-F238E27FC236}">
                <a16:creationId xmlns:a16="http://schemas.microsoft.com/office/drawing/2014/main" id="{1CDA8C33-5C6C-40B7-BDEE-702745C053E3}"/>
              </a:ext>
            </a:extLst>
          </p:cNvPr>
          <p:cNvSpPr>
            <a:spLocks noGrp="1"/>
          </p:cNvSpPr>
          <p:nvPr>
            <p:ph idx="1"/>
          </p:nvPr>
        </p:nvSpPr>
        <p:spPr/>
        <p:txBody>
          <a:bodyPr/>
          <a:lstStyle/>
          <a:p>
            <a:r>
              <a:rPr lang="nl-NL" dirty="0"/>
              <a:t>Zwangere vrouw</a:t>
            </a:r>
          </a:p>
          <a:p>
            <a:r>
              <a:rPr lang="nl-NL" dirty="0"/>
              <a:t>Gedachte dat kind niet van man was.</a:t>
            </a:r>
          </a:p>
        </p:txBody>
      </p:sp>
      <p:sp>
        <p:nvSpPr>
          <p:cNvPr id="4" name="Tijdelijke aanduiding voor voettekst 3">
            <a:extLst>
              <a:ext uri="{FF2B5EF4-FFF2-40B4-BE49-F238E27FC236}">
                <a16:creationId xmlns:a16="http://schemas.microsoft.com/office/drawing/2014/main" id="{E5FB0F3D-D4E9-445D-B2A0-4F18BF371D03}"/>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8C459C89-0612-4FC7-B4C3-8FE4007C4D31}"/>
              </a:ext>
            </a:extLst>
          </p:cNvPr>
          <p:cNvSpPr>
            <a:spLocks noGrp="1"/>
          </p:cNvSpPr>
          <p:nvPr>
            <p:ph type="sldNum" sz="quarter" idx="12"/>
          </p:nvPr>
        </p:nvSpPr>
        <p:spPr/>
        <p:txBody>
          <a:bodyPr/>
          <a:lstStyle/>
          <a:p>
            <a:fld id="{12296A7A-E5FA-6846-8A59-1BCB7AD8F033}" type="slidenum">
              <a:rPr lang="nl-NL" smtClean="0"/>
              <a:t>24</a:t>
            </a:fld>
            <a:endParaRPr lang="nl-NL"/>
          </a:p>
        </p:txBody>
      </p:sp>
    </p:spTree>
    <p:extLst>
      <p:ext uri="{BB962C8B-B14F-4D97-AF65-F5344CB8AC3E}">
        <p14:creationId xmlns:p14="http://schemas.microsoft.com/office/powerpoint/2010/main" val="332807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6"/>
                </a:solidFill>
              </a:rPr>
              <a:t>Gegeneraliseerde angststoornis</a:t>
            </a:r>
          </a:p>
        </p:txBody>
      </p:sp>
      <p:sp>
        <p:nvSpPr>
          <p:cNvPr id="3" name="Tijdelijke aanduiding voor inhoud 2"/>
          <p:cNvSpPr>
            <a:spLocks noGrp="1"/>
          </p:cNvSpPr>
          <p:nvPr>
            <p:ph idx="1"/>
          </p:nvPr>
        </p:nvSpPr>
        <p:spPr/>
        <p:txBody>
          <a:bodyPr>
            <a:normAutofit fontScale="62500" lnSpcReduction="20000"/>
          </a:bodyPr>
          <a:lstStyle/>
          <a:p>
            <a:r>
              <a:rPr lang="nl-NL" dirty="0"/>
              <a:t>Excessieve angst en bezorgdheid gedurende 6 </a:t>
            </a:r>
            <a:r>
              <a:rPr lang="nl-NL" dirty="0" err="1"/>
              <a:t>mnd</a:t>
            </a:r>
            <a:r>
              <a:rPr lang="nl-NL" dirty="0"/>
              <a:t> meer wel dan niet en betrekking hebben op een aantal gebeurtenissen of activiteiten</a:t>
            </a:r>
          </a:p>
          <a:p>
            <a:pPr marL="0" indent="0">
              <a:buNone/>
            </a:pPr>
            <a:endParaRPr lang="nl-NL" dirty="0"/>
          </a:p>
          <a:p>
            <a:r>
              <a:rPr lang="nl-NL" dirty="0"/>
              <a:t>Moeilijk om bezorgdheid onder controle te houden</a:t>
            </a:r>
          </a:p>
          <a:p>
            <a:pPr marL="0" indent="0">
              <a:buNone/>
            </a:pPr>
            <a:endParaRPr lang="nl-NL" dirty="0"/>
          </a:p>
          <a:p>
            <a:r>
              <a:rPr lang="nl-NL" dirty="0"/>
              <a:t>Drie of meer van de volgende symptomen: </a:t>
            </a:r>
          </a:p>
          <a:p>
            <a:pPr lvl="1"/>
            <a:r>
              <a:rPr lang="nl-NL" dirty="0"/>
              <a:t>Gespannen, rusteloos</a:t>
            </a:r>
          </a:p>
          <a:p>
            <a:pPr lvl="1"/>
            <a:r>
              <a:rPr lang="nl-NL" dirty="0"/>
              <a:t>Snel vermoeid</a:t>
            </a:r>
          </a:p>
          <a:p>
            <a:pPr lvl="1"/>
            <a:r>
              <a:rPr lang="nl-NL" dirty="0"/>
              <a:t>Moeite met concentreren</a:t>
            </a:r>
          </a:p>
          <a:p>
            <a:pPr lvl="1"/>
            <a:r>
              <a:rPr lang="nl-NL" dirty="0"/>
              <a:t>Prikkelbaar</a:t>
            </a:r>
          </a:p>
          <a:p>
            <a:pPr lvl="1"/>
            <a:r>
              <a:rPr lang="nl-NL" dirty="0"/>
              <a:t>Spierspanning</a:t>
            </a:r>
          </a:p>
          <a:p>
            <a:pPr lvl="1"/>
            <a:r>
              <a:rPr lang="nl-NL" dirty="0"/>
              <a:t>Slecht slapen</a:t>
            </a:r>
          </a:p>
          <a:p>
            <a:pPr marL="457200" lvl="1" indent="0">
              <a:buNone/>
            </a:pPr>
            <a:endParaRPr lang="nl-NL" dirty="0"/>
          </a:p>
          <a:p>
            <a:pPr marL="457200" lvl="1" indent="0">
              <a:buNone/>
            </a:pPr>
            <a:r>
              <a:rPr lang="nl-NL" dirty="0"/>
              <a:t>Significante </a:t>
            </a:r>
            <a:r>
              <a:rPr lang="nl-NL" dirty="0" err="1"/>
              <a:t>lijdensdruk</a:t>
            </a:r>
            <a:endParaRPr lang="nl-NL" dirty="0"/>
          </a:p>
          <a:p>
            <a:pPr marL="457200" lvl="1" indent="0" algn="ctr">
              <a:buNone/>
            </a:pPr>
            <a:r>
              <a:rPr lang="nl-NL" dirty="0">
                <a:solidFill>
                  <a:srgbClr val="FF0000"/>
                </a:solidFill>
              </a:rPr>
              <a:t>Vaak vrouwen met hoge eisen en bang om iets verkeerds te doen</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25</a:t>
            </a:fld>
            <a:endParaRPr lang="nl-NL"/>
          </a:p>
        </p:txBody>
      </p:sp>
    </p:spTree>
    <p:extLst>
      <p:ext uri="{BB962C8B-B14F-4D97-AF65-F5344CB8AC3E}">
        <p14:creationId xmlns:p14="http://schemas.microsoft.com/office/powerpoint/2010/main" val="25958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Gas en zwanger</a:t>
            </a:r>
          </a:p>
        </p:txBody>
      </p:sp>
      <p:sp>
        <p:nvSpPr>
          <p:cNvPr id="3" name="Tijdelijke aanduiding voor inhoud 2"/>
          <p:cNvSpPr>
            <a:spLocks noGrp="1"/>
          </p:cNvSpPr>
          <p:nvPr>
            <p:ph idx="1"/>
          </p:nvPr>
        </p:nvSpPr>
        <p:spPr/>
        <p:txBody>
          <a:bodyPr/>
          <a:lstStyle/>
          <a:p>
            <a:r>
              <a:rPr lang="nl-NL" dirty="0"/>
              <a:t>9.5 % tijdens zwangerschap (kenmerk klachten &lt; 1 </a:t>
            </a:r>
            <a:r>
              <a:rPr lang="nl-NL" dirty="0" err="1"/>
              <a:t>mnd</a:t>
            </a:r>
            <a:r>
              <a:rPr lang="nl-NL" dirty="0"/>
              <a:t> </a:t>
            </a:r>
            <a:r>
              <a:rPr lang="nl-NL" dirty="0" err="1"/>
              <a:t>ipv</a:t>
            </a:r>
            <a:r>
              <a:rPr lang="nl-NL" dirty="0"/>
              <a:t> 6)</a:t>
            </a:r>
          </a:p>
          <a:p>
            <a:r>
              <a:rPr lang="nl-NL" dirty="0"/>
              <a:t>Eerdere </a:t>
            </a:r>
            <a:r>
              <a:rPr lang="nl-NL"/>
              <a:t>episoden GAS</a:t>
            </a:r>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26</a:t>
            </a:fld>
            <a:endParaRPr lang="nl-NL"/>
          </a:p>
        </p:txBody>
      </p:sp>
    </p:spTree>
    <p:extLst>
      <p:ext uri="{BB962C8B-B14F-4D97-AF65-F5344CB8AC3E}">
        <p14:creationId xmlns:p14="http://schemas.microsoft.com/office/powerpoint/2010/main" val="110650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E7BC9-764F-43D4-A252-D0B23B0ECE21}"/>
              </a:ext>
            </a:extLst>
          </p:cNvPr>
          <p:cNvSpPr>
            <a:spLocks noGrp="1"/>
          </p:cNvSpPr>
          <p:nvPr>
            <p:ph type="title"/>
          </p:nvPr>
        </p:nvSpPr>
        <p:spPr/>
        <p:txBody>
          <a:bodyPr>
            <a:normAutofit fontScale="90000"/>
          </a:bodyPr>
          <a:lstStyle/>
          <a:p>
            <a:r>
              <a:rPr lang="nl-NL" b="1" dirty="0">
                <a:solidFill>
                  <a:schemeClr val="accent6"/>
                </a:solidFill>
              </a:rPr>
              <a:t>Hoe merk je een gegeneraliseerde angststoornis op in de praktijk?</a:t>
            </a:r>
          </a:p>
        </p:txBody>
      </p:sp>
      <p:sp>
        <p:nvSpPr>
          <p:cNvPr id="3" name="Tijdelijke aanduiding voor inhoud 2">
            <a:extLst>
              <a:ext uri="{FF2B5EF4-FFF2-40B4-BE49-F238E27FC236}">
                <a16:creationId xmlns:a16="http://schemas.microsoft.com/office/drawing/2014/main" id="{7782493D-1625-4CB0-AE52-B9643329171A}"/>
              </a:ext>
            </a:extLst>
          </p:cNvPr>
          <p:cNvSpPr>
            <a:spLocks noGrp="1"/>
          </p:cNvSpPr>
          <p:nvPr>
            <p:ph idx="1"/>
          </p:nvPr>
        </p:nvSpPr>
        <p:spPr/>
        <p:txBody>
          <a:bodyPr>
            <a:normAutofit lnSpcReduction="10000"/>
          </a:bodyPr>
          <a:lstStyle/>
          <a:p>
            <a:r>
              <a:rPr lang="nl-NL" dirty="0"/>
              <a:t>Vragen </a:t>
            </a:r>
            <a:r>
              <a:rPr lang="nl-NL" dirty="0" err="1"/>
              <a:t>vragen</a:t>
            </a:r>
            <a:r>
              <a:rPr lang="nl-NL" dirty="0"/>
              <a:t> </a:t>
            </a:r>
            <a:r>
              <a:rPr lang="nl-NL" dirty="0" err="1"/>
              <a:t>vragen</a:t>
            </a:r>
            <a:r>
              <a:rPr lang="nl-NL" dirty="0"/>
              <a:t> </a:t>
            </a:r>
            <a:r>
              <a:rPr lang="nl-NL" dirty="0" err="1"/>
              <a:t>vragen</a:t>
            </a:r>
            <a:endParaRPr lang="nl-NL" dirty="0"/>
          </a:p>
          <a:p>
            <a:r>
              <a:rPr lang="nl-NL" dirty="0"/>
              <a:t>Afvinklijsten</a:t>
            </a:r>
          </a:p>
          <a:p>
            <a:r>
              <a:rPr lang="nl-NL" dirty="0"/>
              <a:t>Checken en dubbel checken</a:t>
            </a:r>
          </a:p>
          <a:p>
            <a:r>
              <a:rPr lang="nl-NL" dirty="0"/>
              <a:t>Moeite met het oncontroleerbare en onvoorspelbare van de zwangerschap</a:t>
            </a:r>
          </a:p>
          <a:p>
            <a:r>
              <a:rPr lang="nl-NL" dirty="0"/>
              <a:t>Steeds weer nieuwe thema’s</a:t>
            </a:r>
          </a:p>
          <a:p>
            <a:r>
              <a:rPr lang="nl-NL" dirty="0"/>
              <a:t>Overschatten van risico’s</a:t>
            </a:r>
          </a:p>
          <a:p>
            <a:r>
              <a:rPr lang="nl-NL" dirty="0"/>
              <a:t>Slecht slapen als gevolg van piekeren</a:t>
            </a:r>
          </a:p>
        </p:txBody>
      </p:sp>
      <p:sp>
        <p:nvSpPr>
          <p:cNvPr id="4" name="Tijdelijke aanduiding voor voettekst 3">
            <a:extLst>
              <a:ext uri="{FF2B5EF4-FFF2-40B4-BE49-F238E27FC236}">
                <a16:creationId xmlns:a16="http://schemas.microsoft.com/office/drawing/2014/main" id="{58B623AA-5C25-4D80-95EE-20E8C71B4437}"/>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930ACA61-D202-40F2-B1F9-56D9A4475424}"/>
              </a:ext>
            </a:extLst>
          </p:cNvPr>
          <p:cNvSpPr>
            <a:spLocks noGrp="1"/>
          </p:cNvSpPr>
          <p:nvPr>
            <p:ph type="sldNum" sz="quarter" idx="12"/>
          </p:nvPr>
        </p:nvSpPr>
        <p:spPr/>
        <p:txBody>
          <a:bodyPr/>
          <a:lstStyle/>
          <a:p>
            <a:fld id="{12296A7A-E5FA-6846-8A59-1BCB7AD8F033}" type="slidenum">
              <a:rPr lang="nl-NL" smtClean="0"/>
              <a:t>27</a:t>
            </a:fld>
            <a:endParaRPr lang="nl-NL"/>
          </a:p>
        </p:txBody>
      </p:sp>
    </p:spTree>
    <p:extLst>
      <p:ext uri="{BB962C8B-B14F-4D97-AF65-F5344CB8AC3E}">
        <p14:creationId xmlns:p14="http://schemas.microsoft.com/office/powerpoint/2010/main" val="659509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6"/>
                </a:solidFill>
              </a:rPr>
              <a:t>Posttraumatische stressstoornis</a:t>
            </a:r>
          </a:p>
        </p:txBody>
      </p:sp>
      <p:sp>
        <p:nvSpPr>
          <p:cNvPr id="3" name="Tijdelijke aanduiding voor inhoud 2"/>
          <p:cNvSpPr>
            <a:spLocks noGrp="1"/>
          </p:cNvSpPr>
          <p:nvPr>
            <p:ph idx="1"/>
          </p:nvPr>
        </p:nvSpPr>
        <p:spPr/>
        <p:txBody>
          <a:bodyPr>
            <a:normAutofit/>
          </a:bodyPr>
          <a:lstStyle/>
          <a:p>
            <a:r>
              <a:rPr lang="nl-NL" dirty="0"/>
              <a:t>Blootstelling aan een feitelijke of dreigende dood, ernstige verwonding of seksueel geweld</a:t>
            </a:r>
          </a:p>
          <a:p>
            <a:r>
              <a:rPr lang="nl-NL" dirty="0"/>
              <a:t>Herbelevingen</a:t>
            </a:r>
          </a:p>
          <a:p>
            <a:r>
              <a:rPr lang="nl-NL" dirty="0"/>
              <a:t>Vermijding</a:t>
            </a:r>
          </a:p>
          <a:p>
            <a:r>
              <a:rPr lang="nl-NL" dirty="0"/>
              <a:t>Negatieve veranderingen in cognities en stemming</a:t>
            </a:r>
          </a:p>
          <a:p>
            <a:r>
              <a:rPr lang="nl-NL" dirty="0"/>
              <a:t>Verandering in </a:t>
            </a:r>
            <a:r>
              <a:rPr lang="nl-NL" dirty="0" err="1"/>
              <a:t>arousal</a:t>
            </a:r>
            <a:r>
              <a:rPr lang="nl-NL" dirty="0"/>
              <a:t> en reactiviteit</a:t>
            </a:r>
          </a:p>
          <a:p>
            <a:r>
              <a:rPr lang="nl-NL" dirty="0"/>
              <a:t>Langer dan 1 maand</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28</a:t>
            </a:fld>
            <a:endParaRPr lang="nl-NL"/>
          </a:p>
        </p:txBody>
      </p:sp>
    </p:spTree>
    <p:extLst>
      <p:ext uri="{BB962C8B-B14F-4D97-AF65-F5344CB8AC3E}">
        <p14:creationId xmlns:p14="http://schemas.microsoft.com/office/powerpoint/2010/main" val="401649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PTSS voor bevalling</a:t>
            </a:r>
          </a:p>
        </p:txBody>
      </p:sp>
      <p:sp>
        <p:nvSpPr>
          <p:cNvPr id="3" name="Tijdelijke aanduiding voor inhoud 2"/>
          <p:cNvSpPr>
            <a:spLocks noGrp="1"/>
          </p:cNvSpPr>
          <p:nvPr>
            <p:ph idx="1"/>
          </p:nvPr>
        </p:nvSpPr>
        <p:spPr/>
        <p:txBody>
          <a:bodyPr/>
          <a:lstStyle/>
          <a:p>
            <a:r>
              <a:rPr lang="nl-NL" dirty="0"/>
              <a:t>Seksueel misbruik</a:t>
            </a:r>
          </a:p>
          <a:p>
            <a:r>
              <a:rPr lang="nl-NL" dirty="0"/>
              <a:t>Nare verhalen van moeder over bevalling</a:t>
            </a:r>
          </a:p>
          <a:p>
            <a:endParaRPr lang="nl-NL" dirty="0"/>
          </a:p>
          <a:p>
            <a:pPr marL="0" indent="0">
              <a:buNone/>
            </a:pPr>
            <a:r>
              <a:rPr lang="nl-NL" dirty="0"/>
              <a:t>Onderscheid maken tussen </a:t>
            </a:r>
            <a:r>
              <a:rPr lang="nl-NL" dirty="0" err="1"/>
              <a:t>tocofobie</a:t>
            </a:r>
            <a:r>
              <a:rPr lang="nl-NL" dirty="0"/>
              <a:t> en PTSS. Angst voor bevalling hoeft niet altijd PTSS te zijn, maar kan ook thema zijn binnen GAS.</a:t>
            </a:r>
          </a:p>
          <a:p>
            <a:pPr marL="0"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29</a:t>
            </a:fld>
            <a:endParaRPr lang="nl-NL"/>
          </a:p>
        </p:txBody>
      </p:sp>
    </p:spTree>
    <p:extLst>
      <p:ext uri="{BB962C8B-B14F-4D97-AF65-F5344CB8AC3E}">
        <p14:creationId xmlns:p14="http://schemas.microsoft.com/office/powerpoint/2010/main" val="111068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a:solidFill>
                  <a:schemeClr val="accent6"/>
                </a:solidFill>
              </a:rPr>
              <a:t>Biopsychosociaalmodel</a:t>
            </a:r>
            <a:r>
              <a:rPr lang="nl-NL" sz="3600" b="1" dirty="0">
                <a:solidFill>
                  <a:schemeClr val="accent6"/>
                </a:solidFill>
              </a:rPr>
              <a:t> (George Engel)</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3</a:t>
            </a:fld>
            <a:endParaRPr lang="nl-NL"/>
          </a:p>
        </p:txBody>
      </p:sp>
      <p:pic>
        <p:nvPicPr>
          <p:cNvPr id="2050" name="Picture 2" descr="http://3.bp.blogspot.com/-LFsXS8TAKLg/Tc6qVpDzuZI/AAAAAAAAAg8/oxzur0iRTRc/s1600/bio-psycho-sociale+mod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752" y="1562793"/>
            <a:ext cx="5813367" cy="417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44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 </a:t>
            </a:r>
            <a:r>
              <a:rPr lang="nl-NL" b="1" dirty="0">
                <a:solidFill>
                  <a:schemeClr val="accent6"/>
                </a:solidFill>
              </a:rPr>
              <a:t>PTSS </a:t>
            </a:r>
            <a:r>
              <a:rPr lang="nl-NL" b="1" dirty="0" err="1">
                <a:solidFill>
                  <a:schemeClr val="accent6"/>
                </a:solidFill>
              </a:rPr>
              <a:t>agv</a:t>
            </a:r>
            <a:r>
              <a:rPr lang="nl-NL" b="1" dirty="0">
                <a:solidFill>
                  <a:schemeClr val="accent6"/>
                </a:solidFill>
              </a:rPr>
              <a:t> bevalling</a:t>
            </a:r>
          </a:p>
        </p:txBody>
      </p:sp>
      <p:sp>
        <p:nvSpPr>
          <p:cNvPr id="3" name="Tijdelijke aanduiding voor inhoud 2"/>
          <p:cNvSpPr>
            <a:spLocks noGrp="1"/>
          </p:cNvSpPr>
          <p:nvPr>
            <p:ph idx="1"/>
          </p:nvPr>
        </p:nvSpPr>
        <p:spPr/>
        <p:txBody>
          <a:bodyPr>
            <a:normAutofit lnSpcReduction="10000"/>
          </a:bodyPr>
          <a:lstStyle/>
          <a:p>
            <a:r>
              <a:rPr lang="nl-NL" dirty="0"/>
              <a:t>1.5- 2% PTSS na bevalling</a:t>
            </a:r>
          </a:p>
          <a:p>
            <a:r>
              <a:rPr lang="nl-NL" dirty="0"/>
              <a:t>9 % ervaart bevalling als een traumatische ervaring</a:t>
            </a:r>
          </a:p>
          <a:p>
            <a:r>
              <a:rPr lang="nl-NL" dirty="0"/>
              <a:t>14% na </a:t>
            </a:r>
            <a:r>
              <a:rPr lang="nl-NL"/>
              <a:t>Hellp</a:t>
            </a:r>
            <a:r>
              <a:rPr lang="nl-NL" dirty="0"/>
              <a:t>-syndroom</a:t>
            </a:r>
          </a:p>
          <a:p>
            <a:endParaRPr lang="nl-NL" dirty="0"/>
          </a:p>
          <a:p>
            <a:r>
              <a:rPr lang="nl-NL" dirty="0"/>
              <a:t>Mate van medische ingreep bepaalt niet of bevalling als traumatisch wordt ervaren. Wel extra aandacht aan besteden als bevalling heel heftig was.</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30</a:t>
            </a:fld>
            <a:endParaRPr lang="nl-NL"/>
          </a:p>
        </p:txBody>
      </p:sp>
    </p:spTree>
    <p:extLst>
      <p:ext uri="{BB962C8B-B14F-4D97-AF65-F5344CB8AC3E}">
        <p14:creationId xmlns:p14="http://schemas.microsoft.com/office/powerpoint/2010/main" val="3919629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6"/>
                </a:solidFill>
              </a:rPr>
              <a:t>Diagnostiek: angst voor bevalling</a:t>
            </a:r>
          </a:p>
        </p:txBody>
      </p:sp>
      <p:sp>
        <p:nvSpPr>
          <p:cNvPr id="3" name="Tijdelijke aanduiding voor inhoud 2"/>
          <p:cNvSpPr>
            <a:spLocks noGrp="1"/>
          </p:cNvSpPr>
          <p:nvPr>
            <p:ph idx="1"/>
          </p:nvPr>
        </p:nvSpPr>
        <p:spPr/>
        <p:txBody>
          <a:bodyPr/>
          <a:lstStyle/>
          <a:p>
            <a:pPr marL="0" indent="0">
              <a:buNone/>
            </a:pPr>
            <a:r>
              <a:rPr lang="nl-NL" sz="2800" u="sng" dirty="0"/>
              <a:t>Diagnostiek:</a:t>
            </a:r>
          </a:p>
          <a:p>
            <a:pPr marL="0" indent="0">
              <a:buNone/>
            </a:pPr>
            <a:r>
              <a:rPr lang="nl-NL" sz="2800" dirty="0"/>
              <a:t>Schokverwerkingslijst</a:t>
            </a:r>
          </a:p>
          <a:p>
            <a:pPr marL="0" indent="0">
              <a:buNone/>
            </a:pPr>
            <a:r>
              <a:rPr lang="nl-NL" sz="2800" dirty="0"/>
              <a:t>Optimum vragenlijst</a:t>
            </a:r>
          </a:p>
          <a:p>
            <a:pPr marL="0" indent="0">
              <a:buNone/>
            </a:pPr>
            <a:r>
              <a:rPr lang="nl-NL" sz="2800" dirty="0"/>
              <a:t>Angst afgeleid aan wijze van bevallen</a:t>
            </a:r>
          </a:p>
          <a:p>
            <a:pPr marL="0" indent="0">
              <a:buNone/>
            </a:pPr>
            <a:endParaRPr lang="nl-NL" dirty="0"/>
          </a:p>
          <a:p>
            <a:pPr marL="0" indent="0">
              <a:buNone/>
            </a:pPr>
            <a:r>
              <a:rPr lang="nl-NL" sz="1600" dirty="0"/>
              <a:t>Thuis												Keizersnee</a:t>
            </a:r>
          </a:p>
          <a:p>
            <a:pPr marL="0" indent="0">
              <a:buNone/>
            </a:pPr>
            <a:r>
              <a:rPr lang="nl-NL" sz="1600" dirty="0"/>
              <a:t>Bevalling												onder narcose</a:t>
            </a:r>
          </a:p>
          <a:p>
            <a:pPr marL="0" indent="0">
              <a:buNone/>
            </a:pPr>
            <a:endParaRPr lang="nl-NL" sz="1600" dirty="0"/>
          </a:p>
          <a:p>
            <a:pPr marL="0" indent="0">
              <a:buNone/>
            </a:pPr>
            <a:r>
              <a:rPr lang="nl-NL" sz="1600" dirty="0"/>
              <a:t>Bij tweede zwangerschap: hoe is dit veranderd?</a:t>
            </a:r>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31</a:t>
            </a:fld>
            <a:endParaRPr lang="nl-NL"/>
          </a:p>
        </p:txBody>
      </p:sp>
      <p:sp>
        <p:nvSpPr>
          <p:cNvPr id="6" name="Rectangle 2"/>
          <p:cNvSpPr>
            <a:spLocks noChangeArrowheads="1"/>
          </p:cNvSpPr>
          <p:nvPr/>
        </p:nvSpPr>
        <p:spPr bwMode="auto">
          <a:xfrm>
            <a:off x="0" y="5460"/>
            <a:ext cx="18473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0" y="326394"/>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cxnSp>
        <p:nvCxnSpPr>
          <p:cNvPr id="13" name="Rechte verbindingslijn 12"/>
          <p:cNvCxnSpPr/>
          <p:nvPr/>
        </p:nvCxnSpPr>
        <p:spPr>
          <a:xfrm>
            <a:off x="1382751" y="4415883"/>
            <a:ext cx="503291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600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6"/>
                </a:solidFill>
              </a:rPr>
              <a:t>Hoe merk ik een PTSS op in de praktijk</a:t>
            </a:r>
          </a:p>
        </p:txBody>
      </p:sp>
      <p:sp>
        <p:nvSpPr>
          <p:cNvPr id="3" name="Tijdelijke aanduiding voor inhoud 2"/>
          <p:cNvSpPr>
            <a:spLocks noGrp="1"/>
          </p:cNvSpPr>
          <p:nvPr>
            <p:ph idx="1"/>
          </p:nvPr>
        </p:nvSpPr>
        <p:spPr/>
        <p:txBody>
          <a:bodyPr>
            <a:normAutofit fontScale="92500"/>
          </a:bodyPr>
          <a:lstStyle/>
          <a:p>
            <a:r>
              <a:rPr lang="nl-NL" dirty="0"/>
              <a:t>Vermijdt om over de bevalling te praten</a:t>
            </a:r>
          </a:p>
          <a:p>
            <a:r>
              <a:rPr lang="nl-NL" dirty="0"/>
              <a:t>Vermijdt om over kind te praten. Kunnen niet over de bevalling heen kijken</a:t>
            </a:r>
          </a:p>
          <a:p>
            <a:r>
              <a:rPr lang="nl-NL" dirty="0"/>
              <a:t>Eisen keizersnee op psychische gronden</a:t>
            </a:r>
          </a:p>
          <a:p>
            <a:r>
              <a:rPr lang="nl-NL" dirty="0"/>
              <a:t>Emotioneel als ze over de vorige bevalling praten</a:t>
            </a:r>
          </a:p>
          <a:p>
            <a:r>
              <a:rPr lang="nl-NL" dirty="0"/>
              <a:t>Spreken heel gedetailleerd over vorige bevalling en zijn daarin nauwelijks te structureren.</a:t>
            </a:r>
          </a:p>
          <a:p>
            <a:r>
              <a:rPr lang="nl-NL" dirty="0"/>
              <a:t>Zijn overstuur na gesprek over vorige bevalling</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32</a:t>
            </a:fld>
            <a:endParaRPr lang="nl-NL"/>
          </a:p>
        </p:txBody>
      </p:sp>
    </p:spTree>
    <p:extLst>
      <p:ext uri="{BB962C8B-B14F-4D97-AF65-F5344CB8AC3E}">
        <p14:creationId xmlns:p14="http://schemas.microsoft.com/office/powerpoint/2010/main" val="3451064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Conclusie</a:t>
            </a:r>
          </a:p>
        </p:txBody>
      </p:sp>
      <p:sp>
        <p:nvSpPr>
          <p:cNvPr id="3" name="Tijdelijke aanduiding voor inhoud 2"/>
          <p:cNvSpPr>
            <a:spLocks noGrp="1"/>
          </p:cNvSpPr>
          <p:nvPr>
            <p:ph idx="1"/>
          </p:nvPr>
        </p:nvSpPr>
        <p:spPr/>
        <p:txBody>
          <a:bodyPr>
            <a:normAutofit fontScale="62500" lnSpcReduction="20000"/>
          </a:bodyPr>
          <a:lstStyle/>
          <a:p>
            <a:r>
              <a:rPr lang="nl-NL" dirty="0"/>
              <a:t>Psychische stoornissen komen voor bij zwangere en pas bevallen vrouwen. </a:t>
            </a:r>
          </a:p>
          <a:p>
            <a:pPr marL="0" indent="0">
              <a:buNone/>
            </a:pPr>
            <a:endParaRPr lang="nl-NL" dirty="0"/>
          </a:p>
          <a:p>
            <a:r>
              <a:rPr lang="nl-NL" dirty="0"/>
              <a:t>Let op kwetsbaarheden in de voorgeschiedenis en familiaire belasting. Maar een vergrote kans is geen zekerheid!</a:t>
            </a:r>
          </a:p>
          <a:p>
            <a:pPr marL="0" indent="0">
              <a:buNone/>
            </a:pPr>
            <a:endParaRPr lang="nl-NL" dirty="0"/>
          </a:p>
          <a:p>
            <a:r>
              <a:rPr lang="nl-NL" dirty="0" err="1"/>
              <a:t>Onderbehandeling</a:t>
            </a:r>
            <a:r>
              <a:rPr lang="nl-NL" dirty="0"/>
              <a:t> is een groot probleem bij psychische stoornissen bij zwangere vrouwen en hun partners.</a:t>
            </a:r>
          </a:p>
          <a:p>
            <a:pPr marL="0" indent="0">
              <a:buNone/>
            </a:pPr>
            <a:endParaRPr lang="nl-NL" dirty="0"/>
          </a:p>
          <a:p>
            <a:r>
              <a:rPr lang="nl-NL" dirty="0"/>
              <a:t>Valideer en onderken de klachten en motiveer om hulp te zoeken. Zoek actief naar een hulpverlener in de buurt om mee samen te werken. </a:t>
            </a:r>
          </a:p>
          <a:p>
            <a:pPr marL="0" indent="0">
              <a:buNone/>
            </a:pPr>
            <a:endParaRPr lang="nl-NL" dirty="0"/>
          </a:p>
          <a:p>
            <a:r>
              <a:rPr lang="nl-NL" dirty="0"/>
              <a:t>Vroeg hulp voorkomt erger en dat is beter voor het hele systeem.</a:t>
            </a:r>
          </a:p>
          <a:p>
            <a:endParaRPr lang="nl-NL" dirty="0"/>
          </a:p>
          <a:p>
            <a:r>
              <a:rPr lang="nl-NL" dirty="0"/>
              <a:t>Werk multidisciplinair!</a:t>
            </a:r>
          </a:p>
          <a:p>
            <a:endParaRPr lang="nl-NL" dirty="0"/>
          </a:p>
          <a:p>
            <a:endParaRPr lang="nl-NL" dirty="0"/>
          </a:p>
          <a:p>
            <a:endParaRPr lang="nl-NL" dirty="0"/>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33</a:t>
            </a:fld>
            <a:endParaRPr lang="nl-NL"/>
          </a:p>
        </p:txBody>
      </p:sp>
    </p:spTree>
    <p:extLst>
      <p:ext uri="{BB962C8B-B14F-4D97-AF65-F5344CB8AC3E}">
        <p14:creationId xmlns:p14="http://schemas.microsoft.com/office/powerpoint/2010/main" val="18755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6"/>
                </a:solidFill>
              </a:rPr>
              <a:t>zwangerschap</a:t>
            </a:r>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a:pPr>
            <a:r>
              <a:rPr lang="nl-NL" dirty="0" err="1"/>
              <a:t>Biopsychosociaalmodel</a:t>
            </a:r>
            <a:endParaRPr lang="nl-NL" dirty="0"/>
          </a:p>
          <a:p>
            <a:pPr marL="514350" indent="-514350">
              <a:buFont typeface="+mj-lt"/>
              <a:buAutoNum type="arabicPeriod"/>
            </a:pPr>
            <a:r>
              <a:rPr lang="nl-NL" dirty="0"/>
              <a:t>Zwangerschap in essentie onvoorspelbaar, oncontroleerbaar. Niet in overeenstemming met de huidige maatschappij.</a:t>
            </a:r>
          </a:p>
          <a:p>
            <a:pPr marL="514350" indent="-514350">
              <a:buFont typeface="+mj-lt"/>
              <a:buAutoNum type="arabicPeriod"/>
            </a:pPr>
            <a:r>
              <a:rPr lang="nl-NL" dirty="0"/>
              <a:t>Onderzoek (Quispel, 2014) en </a:t>
            </a:r>
            <a:r>
              <a:rPr lang="nl-NL" dirty="0" err="1"/>
              <a:t>the</a:t>
            </a:r>
            <a:r>
              <a:rPr lang="nl-NL" dirty="0"/>
              <a:t> </a:t>
            </a:r>
            <a:r>
              <a:rPr lang="nl-NL" dirty="0" err="1"/>
              <a:t>Guardian</a:t>
            </a:r>
            <a:r>
              <a:rPr lang="nl-NL" dirty="0"/>
              <a:t> (2015) 20% van de vrouwen ernstige psychische klachten gedurende hun zwangerschap. </a:t>
            </a:r>
            <a:r>
              <a:rPr lang="nl-NL" dirty="0">
                <a:solidFill>
                  <a:srgbClr val="FF0000"/>
                </a:solidFill>
              </a:rPr>
              <a:t>Slechts een fractie ervan zoekt hulp. </a:t>
            </a:r>
          </a:p>
          <a:p>
            <a:pPr marL="0"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4</a:t>
            </a:fld>
            <a:endParaRPr lang="nl-NL"/>
          </a:p>
        </p:txBody>
      </p:sp>
    </p:spTree>
    <p:extLst>
      <p:ext uri="{BB962C8B-B14F-4D97-AF65-F5344CB8AC3E}">
        <p14:creationId xmlns:p14="http://schemas.microsoft.com/office/powerpoint/2010/main" val="102881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6"/>
                </a:solidFill>
              </a:rPr>
              <a:t>Huidige situatie</a:t>
            </a:r>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a:t>Aandacht voor psychische stoornissen bij zwangere vrouwen’.</a:t>
            </a:r>
          </a:p>
          <a:p>
            <a:r>
              <a:rPr lang="nl-NL" dirty="0"/>
              <a:t>Lopende studies: 	optimum- </a:t>
            </a:r>
            <a:r>
              <a:rPr lang="nl-NL" dirty="0" err="1"/>
              <a:t>ptss</a:t>
            </a:r>
            <a:endParaRPr lang="nl-NL" dirty="0"/>
          </a:p>
          <a:p>
            <a:pPr marL="0" indent="0">
              <a:buNone/>
            </a:pPr>
            <a:r>
              <a:rPr lang="nl-NL" dirty="0"/>
              <a:t>							stop or go – depressie</a:t>
            </a:r>
          </a:p>
          <a:p>
            <a:pPr marL="0" indent="0">
              <a:buNone/>
            </a:pPr>
            <a:r>
              <a:rPr lang="nl-NL" dirty="0"/>
              <a:t>							lichttherapie</a:t>
            </a:r>
          </a:p>
          <a:p>
            <a:r>
              <a:rPr lang="nl-NL" dirty="0"/>
              <a:t>Diana Koster: coach, boeken</a:t>
            </a:r>
          </a:p>
          <a:p>
            <a:r>
              <a:rPr lang="nl-NL" dirty="0"/>
              <a:t>Gynaecologen: steeds meer sectio’s op psychische gronden</a:t>
            </a:r>
          </a:p>
          <a:p>
            <a:endParaRPr lang="nl-NL" dirty="0"/>
          </a:p>
          <a:p>
            <a:pPr marL="0" indent="0">
              <a:buNone/>
            </a:pPr>
            <a:r>
              <a:rPr lang="nl-NL" dirty="0"/>
              <a:t>Maar tegelijkertijd:</a:t>
            </a:r>
          </a:p>
          <a:p>
            <a:r>
              <a:rPr lang="nl-NL" dirty="0"/>
              <a:t>Babyshowers</a:t>
            </a:r>
          </a:p>
          <a:p>
            <a:r>
              <a:rPr lang="nl-NL" dirty="0"/>
              <a:t>Jantje, </a:t>
            </a:r>
            <a:r>
              <a:rPr lang="nl-NL" dirty="0" err="1"/>
              <a:t>Kekmom</a:t>
            </a:r>
            <a:r>
              <a:rPr lang="nl-NL" dirty="0"/>
              <a:t>, Mom in </a:t>
            </a:r>
            <a:r>
              <a:rPr lang="nl-NL" dirty="0" err="1"/>
              <a:t>balance</a:t>
            </a:r>
            <a:endParaRPr lang="nl-NL" dirty="0"/>
          </a:p>
          <a:p>
            <a:r>
              <a:rPr lang="nl-NL" dirty="0" err="1"/>
              <a:t>Hypnobirthing</a:t>
            </a:r>
            <a:endParaRPr lang="nl-NL" dirty="0"/>
          </a:p>
          <a:p>
            <a:endParaRPr lang="nl-NL" dirty="0"/>
          </a:p>
          <a:p>
            <a:endParaRPr lang="nl-NL" dirty="0"/>
          </a:p>
          <a:p>
            <a:pPr algn="ctr"/>
            <a:r>
              <a:rPr lang="nl-NL" dirty="0">
                <a:solidFill>
                  <a:schemeClr val="accent6"/>
                </a:solidFill>
              </a:rPr>
              <a:t>Gevaar: of roze wolk of psychische stoornis</a:t>
            </a: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5</a:t>
            </a:fld>
            <a:endParaRPr lang="nl-NL"/>
          </a:p>
        </p:txBody>
      </p:sp>
    </p:spTree>
    <p:extLst>
      <p:ext uri="{BB962C8B-B14F-4D97-AF65-F5344CB8AC3E}">
        <p14:creationId xmlns:p14="http://schemas.microsoft.com/office/powerpoint/2010/main" val="81176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accent6"/>
                </a:solidFill>
              </a:rPr>
              <a:t>Definitie psychische stoornis</a:t>
            </a:r>
          </a:p>
        </p:txBody>
      </p:sp>
      <p:sp>
        <p:nvSpPr>
          <p:cNvPr id="3" name="Tijdelijke aanduiding voor inhoud 2"/>
          <p:cNvSpPr>
            <a:spLocks noGrp="1"/>
          </p:cNvSpPr>
          <p:nvPr>
            <p:ph idx="1"/>
          </p:nvPr>
        </p:nvSpPr>
        <p:spPr/>
        <p:txBody>
          <a:bodyPr>
            <a:normAutofit fontScale="47500" lnSpcReduction="20000"/>
          </a:bodyPr>
          <a:lstStyle/>
          <a:p>
            <a:pPr marL="0" indent="0">
              <a:buNone/>
            </a:pPr>
            <a:endParaRPr lang="nl-NL" dirty="0"/>
          </a:p>
          <a:p>
            <a:pPr marL="0" indent="0">
              <a:buNone/>
            </a:pPr>
            <a:endParaRPr lang="nl-NL" sz="3400" dirty="0"/>
          </a:p>
          <a:p>
            <a:pPr marL="0" indent="0">
              <a:buNone/>
            </a:pPr>
            <a:r>
              <a:rPr lang="nl-NL" sz="3400" dirty="0"/>
              <a:t>DSM-V:</a:t>
            </a:r>
          </a:p>
          <a:p>
            <a:pPr marL="0" indent="0">
              <a:buNone/>
            </a:pPr>
            <a:r>
              <a:rPr lang="nl-NL" sz="3400" dirty="0"/>
              <a:t>Een “syndroom, gekenmerkt door klinisch significante symptomen op het gebied van de</a:t>
            </a:r>
            <a:r>
              <a:rPr lang="nl-NL" sz="3400" dirty="0">
                <a:solidFill>
                  <a:schemeClr val="accent6"/>
                </a:solidFill>
              </a:rPr>
              <a:t> cognitieve functies</a:t>
            </a:r>
            <a:r>
              <a:rPr lang="nl-NL" sz="3400" dirty="0"/>
              <a:t>, </a:t>
            </a:r>
            <a:r>
              <a:rPr lang="nl-NL" sz="3400" dirty="0">
                <a:solidFill>
                  <a:schemeClr val="accent6"/>
                </a:solidFill>
              </a:rPr>
              <a:t>de emotieregulatie </a:t>
            </a:r>
            <a:r>
              <a:rPr lang="nl-NL" sz="3400" dirty="0"/>
              <a:t>of </a:t>
            </a:r>
            <a:r>
              <a:rPr lang="nl-NL" sz="3400" dirty="0">
                <a:solidFill>
                  <a:schemeClr val="accent6"/>
                </a:solidFill>
              </a:rPr>
              <a:t>het gedrag </a:t>
            </a:r>
            <a:r>
              <a:rPr lang="nl-NL" sz="3400" dirty="0"/>
              <a:t>van een persoon, dat een uiting is van een disfunctie in de psychologische, biologische, of ontwikkelingsprocessen die ten grondslag liggen aan het psychische functioneren. </a:t>
            </a:r>
          </a:p>
          <a:p>
            <a:pPr marL="0" indent="0">
              <a:buNone/>
            </a:pPr>
            <a:r>
              <a:rPr lang="nl-NL" sz="3400" dirty="0"/>
              <a:t>Psychische stoornissen gaan gewoonlijk gepaard met </a:t>
            </a:r>
            <a:r>
              <a:rPr lang="nl-NL" sz="3400" dirty="0">
                <a:solidFill>
                  <a:schemeClr val="accent6"/>
                </a:solidFill>
              </a:rPr>
              <a:t>significante </a:t>
            </a:r>
            <a:r>
              <a:rPr lang="nl-NL" sz="3400" dirty="0" err="1">
                <a:solidFill>
                  <a:schemeClr val="accent6"/>
                </a:solidFill>
              </a:rPr>
              <a:t>lijdensdruk</a:t>
            </a:r>
            <a:r>
              <a:rPr lang="nl-NL" sz="3400" dirty="0">
                <a:solidFill>
                  <a:schemeClr val="accent6"/>
                </a:solidFill>
              </a:rPr>
              <a:t> </a:t>
            </a:r>
            <a:r>
              <a:rPr lang="nl-NL" sz="3400" dirty="0"/>
              <a:t>en/of </a:t>
            </a:r>
            <a:r>
              <a:rPr lang="nl-NL" sz="3400" dirty="0">
                <a:solidFill>
                  <a:schemeClr val="accent6"/>
                </a:solidFill>
              </a:rPr>
              <a:t>beperkingen in het functioneren </a:t>
            </a:r>
            <a:r>
              <a:rPr lang="nl-NL" sz="3400" dirty="0"/>
              <a:t>op sociaal of beroepsmatig gebied of bij andere belangrijke bezigheden.</a:t>
            </a:r>
          </a:p>
          <a:p>
            <a:pPr marL="0" indent="0">
              <a:buNone/>
            </a:pPr>
            <a:endParaRPr lang="nl-NL" sz="3400" dirty="0"/>
          </a:p>
          <a:p>
            <a:pPr marL="0" indent="0">
              <a:buNone/>
            </a:pPr>
            <a:endParaRPr lang="nl-NL" dirty="0"/>
          </a:p>
          <a:p>
            <a:pPr marL="0" indent="0">
              <a:buNone/>
            </a:pPr>
            <a:r>
              <a:rPr lang="nl-NL" sz="3400" dirty="0"/>
              <a:t>Niet: Een reactie op een veelvoorkomende stressor of een verlies, bijvoorbeeld het overlijden van een dierbare, die te verwachten valt en cultureel wordt geaccepteerd</a:t>
            </a:r>
          </a:p>
          <a:p>
            <a:pPr marL="0" indent="0">
              <a:buNone/>
            </a:pPr>
            <a:r>
              <a:rPr lang="nl-NL" sz="3400" dirty="0"/>
              <a:t>Sociaal deviant gedrag (politiek, religieus of seksueel bijvoorbeeld) en conflicten die zich vooral afspelen tussen een individu en de maatschappij zijn geen psychische stoornissen, tenzij de </a:t>
            </a:r>
            <a:r>
              <a:rPr lang="nl-NL" sz="3400" dirty="0" err="1"/>
              <a:t>deviantie</a:t>
            </a:r>
            <a:r>
              <a:rPr lang="nl-NL" sz="3400" dirty="0"/>
              <a:t> of het conflict het gevolg is van disfunctioneren van het individu, zoals in het voorgaande wordt beschreven.” (Handboek voor de classificatie van psychische stoornissen (DSM-5), BOOM uitgevers, 2014)</a:t>
            </a:r>
          </a:p>
          <a:p>
            <a:endParaRPr lang="nl-NL" sz="3400" dirty="0"/>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6</a:t>
            </a:fld>
            <a:endParaRPr lang="nl-NL"/>
          </a:p>
        </p:txBody>
      </p:sp>
    </p:spTree>
    <p:extLst>
      <p:ext uri="{BB962C8B-B14F-4D97-AF65-F5344CB8AC3E}">
        <p14:creationId xmlns:p14="http://schemas.microsoft.com/office/powerpoint/2010/main" val="273219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6"/>
                </a:solidFill>
              </a:rPr>
              <a:t>Normaal Verdeling</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7</a:t>
            </a:fld>
            <a:endParaRPr lang="nl-NL"/>
          </a:p>
        </p:txBody>
      </p:sp>
      <p:pic>
        <p:nvPicPr>
          <p:cNvPr id="4098" name="Picture 2" descr="https://img.iex.nl/content/2006/columns/joklengte5_0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9789" y="1817716"/>
            <a:ext cx="6334297" cy="302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7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6"/>
                </a:solidFill>
              </a:rPr>
              <a:t>Wat is normaal?</a:t>
            </a:r>
          </a:p>
        </p:txBody>
      </p:sp>
      <p:sp>
        <p:nvSpPr>
          <p:cNvPr id="3" name="Tijdelijke aanduiding voor inhoud 2"/>
          <p:cNvSpPr>
            <a:spLocks noGrp="1"/>
          </p:cNvSpPr>
          <p:nvPr>
            <p:ph idx="1"/>
          </p:nvPr>
        </p:nvSpPr>
        <p:spPr/>
        <p:txBody>
          <a:bodyPr>
            <a:normAutofit fontScale="92500" lnSpcReduction="20000"/>
          </a:bodyPr>
          <a:lstStyle/>
          <a:p>
            <a:r>
              <a:rPr lang="nl-NL" dirty="0"/>
              <a:t>Heel veel…</a:t>
            </a:r>
          </a:p>
          <a:p>
            <a:r>
              <a:rPr lang="nl-NL" dirty="0"/>
              <a:t>Een angstige zwangere na drie miskramen?</a:t>
            </a:r>
          </a:p>
          <a:p>
            <a:r>
              <a:rPr lang="nl-NL" dirty="0"/>
              <a:t>Een sombere vrouw die net door haar partner is verlaten?</a:t>
            </a:r>
          </a:p>
          <a:p>
            <a:r>
              <a:rPr lang="nl-NL" dirty="0"/>
              <a:t>Een vrouw uit het buitenland die wantrouwig is naar verloskundigen?</a:t>
            </a:r>
          </a:p>
          <a:p>
            <a:r>
              <a:rPr lang="nl-NL" dirty="0"/>
              <a:t>Een vrouw die jaloers is op haar man die wel naar zijn werk mag?</a:t>
            </a:r>
          </a:p>
          <a:p>
            <a:r>
              <a:rPr lang="nl-NL" dirty="0"/>
              <a:t>Vrouw die somber is omdat ze na een complicatie niet meteen weer op de been staat?</a:t>
            </a:r>
          </a:p>
        </p:txBody>
      </p:sp>
      <p:sp>
        <p:nvSpPr>
          <p:cNvPr id="4" name="Tijdelijke aanduiding voor voettekst 3"/>
          <p:cNvSpPr>
            <a:spLocks noGrp="1"/>
          </p:cNvSpPr>
          <p:nvPr>
            <p:ph type="ftr" sz="quarter" idx="11"/>
          </p:nvPr>
        </p:nvSpPr>
        <p:spPr/>
        <p:txBody>
          <a:bodyPr/>
          <a:lstStyle/>
          <a:p>
            <a:r>
              <a:rPr lang="nl-NL"/>
              <a:t>meer info op www.psychezwangerschap.nl</a:t>
            </a:r>
          </a:p>
        </p:txBody>
      </p:sp>
      <p:sp>
        <p:nvSpPr>
          <p:cNvPr id="5" name="Tijdelijke aanduiding voor dianummer 4"/>
          <p:cNvSpPr>
            <a:spLocks noGrp="1"/>
          </p:cNvSpPr>
          <p:nvPr>
            <p:ph type="sldNum" sz="quarter" idx="12"/>
          </p:nvPr>
        </p:nvSpPr>
        <p:spPr/>
        <p:txBody>
          <a:bodyPr/>
          <a:lstStyle/>
          <a:p>
            <a:fld id="{12296A7A-E5FA-6846-8A59-1BCB7AD8F033}" type="slidenum">
              <a:rPr lang="nl-NL" smtClean="0"/>
              <a:t>8</a:t>
            </a:fld>
            <a:endParaRPr lang="nl-NL"/>
          </a:p>
        </p:txBody>
      </p:sp>
    </p:spTree>
    <p:extLst>
      <p:ext uri="{BB962C8B-B14F-4D97-AF65-F5344CB8AC3E}">
        <p14:creationId xmlns:p14="http://schemas.microsoft.com/office/powerpoint/2010/main" val="287915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1C0D-D77B-4F64-8004-D3E18ABDA997}"/>
              </a:ext>
            </a:extLst>
          </p:cNvPr>
          <p:cNvSpPr>
            <a:spLocks noGrp="1"/>
          </p:cNvSpPr>
          <p:nvPr>
            <p:ph type="title"/>
          </p:nvPr>
        </p:nvSpPr>
        <p:spPr/>
        <p:txBody>
          <a:bodyPr>
            <a:normAutofit fontScale="90000"/>
          </a:bodyPr>
          <a:lstStyle/>
          <a:p>
            <a:r>
              <a:rPr lang="nl-NL" b="1" dirty="0">
                <a:solidFill>
                  <a:schemeClr val="accent6"/>
                </a:solidFill>
              </a:rPr>
              <a:t>Drempel om als zwangere hulp te zoeken</a:t>
            </a:r>
          </a:p>
        </p:txBody>
      </p:sp>
      <p:sp>
        <p:nvSpPr>
          <p:cNvPr id="3" name="Tijdelijke aanduiding voor inhoud 2">
            <a:extLst>
              <a:ext uri="{FF2B5EF4-FFF2-40B4-BE49-F238E27FC236}">
                <a16:creationId xmlns:a16="http://schemas.microsoft.com/office/drawing/2014/main" id="{51703FCB-AA2B-466F-8D3B-044A92FF15A4}"/>
              </a:ext>
            </a:extLst>
          </p:cNvPr>
          <p:cNvSpPr>
            <a:spLocks noGrp="1"/>
          </p:cNvSpPr>
          <p:nvPr>
            <p:ph idx="1"/>
          </p:nvPr>
        </p:nvSpPr>
        <p:spPr/>
        <p:txBody>
          <a:bodyPr>
            <a:normAutofit fontScale="77500" lnSpcReduction="20000"/>
          </a:bodyPr>
          <a:lstStyle/>
          <a:p>
            <a:pPr marL="0" indent="0">
              <a:buNone/>
            </a:pPr>
            <a:r>
              <a:rPr lang="nl-NL" dirty="0"/>
              <a:t>Opvattingen:</a:t>
            </a:r>
          </a:p>
          <a:p>
            <a:pPr marL="0" indent="0">
              <a:buNone/>
            </a:pPr>
            <a:r>
              <a:rPr lang="nl-NL" dirty="0"/>
              <a:t>Psychiatrie: 	vrouwen zijn bezet</a:t>
            </a:r>
          </a:p>
          <a:p>
            <a:pPr marL="0" indent="0">
              <a:buNone/>
            </a:pPr>
            <a:r>
              <a:rPr lang="nl-NL" dirty="0"/>
              <a:t>				therapie is stressvol dus vermijden</a:t>
            </a:r>
          </a:p>
          <a:p>
            <a:pPr marL="0" indent="0">
              <a:buNone/>
            </a:pPr>
            <a:endParaRPr lang="nl-NL" dirty="0"/>
          </a:p>
          <a:p>
            <a:pPr marL="0" indent="0">
              <a:buNone/>
            </a:pPr>
            <a:r>
              <a:rPr lang="nl-NL" dirty="0"/>
              <a:t>Medisch:		zwangerschap is natuurlijk dus									complicaties </a:t>
            </a:r>
            <a:r>
              <a:rPr lang="nl-NL" dirty="0" err="1"/>
              <a:t>bagataliseren</a:t>
            </a:r>
            <a:endParaRPr lang="nl-NL" dirty="0"/>
          </a:p>
          <a:p>
            <a:pPr marL="0" indent="0">
              <a:buNone/>
            </a:pPr>
            <a:endParaRPr lang="nl-NL" dirty="0"/>
          </a:p>
          <a:p>
            <a:pPr marL="0" indent="0">
              <a:buNone/>
            </a:pPr>
            <a:r>
              <a:rPr lang="nl-NL" dirty="0"/>
              <a:t>(2017: eerste onderzoek naar impact van menstruatie)</a:t>
            </a:r>
          </a:p>
          <a:p>
            <a:pPr marL="0" indent="0">
              <a:buNone/>
            </a:pPr>
            <a:endParaRPr lang="nl-NL" dirty="0"/>
          </a:p>
          <a:p>
            <a:pPr marL="0" indent="0">
              <a:buNone/>
            </a:pPr>
            <a:r>
              <a:rPr lang="nl-NL" dirty="0"/>
              <a:t>Maatschappij: 	zwanger is leuk</a:t>
            </a:r>
          </a:p>
          <a:p>
            <a:pPr marL="0" indent="0">
              <a:buNone/>
            </a:pPr>
            <a:r>
              <a:rPr lang="nl-NL" dirty="0"/>
              <a:t>					het leven is maakbaar dus elke									falen is je eigen schuld</a:t>
            </a:r>
          </a:p>
          <a:p>
            <a:pPr marL="0" indent="0">
              <a:buNone/>
            </a:pPr>
            <a:endParaRPr lang="nl-NL" dirty="0"/>
          </a:p>
        </p:txBody>
      </p:sp>
      <p:sp>
        <p:nvSpPr>
          <p:cNvPr id="4" name="Tijdelijke aanduiding voor voettekst 3">
            <a:extLst>
              <a:ext uri="{FF2B5EF4-FFF2-40B4-BE49-F238E27FC236}">
                <a16:creationId xmlns:a16="http://schemas.microsoft.com/office/drawing/2014/main" id="{56E5E5E4-E329-4307-9FDD-3383F8AEC55F}"/>
              </a:ext>
            </a:extLst>
          </p:cNvPr>
          <p:cNvSpPr>
            <a:spLocks noGrp="1"/>
          </p:cNvSpPr>
          <p:nvPr>
            <p:ph type="ftr" sz="quarter" idx="11"/>
          </p:nvPr>
        </p:nvSpPr>
        <p:spPr/>
        <p:txBody>
          <a:bodyPr/>
          <a:lstStyle/>
          <a:p>
            <a:r>
              <a:rPr lang="nl-NL"/>
              <a:t>meer info op www.psychezwangerschap.nl</a:t>
            </a:r>
          </a:p>
        </p:txBody>
      </p:sp>
      <p:sp>
        <p:nvSpPr>
          <p:cNvPr id="5" name="Tijdelijke aanduiding voor dianummer 4">
            <a:extLst>
              <a:ext uri="{FF2B5EF4-FFF2-40B4-BE49-F238E27FC236}">
                <a16:creationId xmlns:a16="http://schemas.microsoft.com/office/drawing/2014/main" id="{BDA303B4-5460-47BE-82D1-7A4F79E38AFF}"/>
              </a:ext>
            </a:extLst>
          </p:cNvPr>
          <p:cNvSpPr>
            <a:spLocks noGrp="1"/>
          </p:cNvSpPr>
          <p:nvPr>
            <p:ph type="sldNum" sz="quarter" idx="12"/>
          </p:nvPr>
        </p:nvSpPr>
        <p:spPr/>
        <p:txBody>
          <a:bodyPr/>
          <a:lstStyle/>
          <a:p>
            <a:fld id="{12296A7A-E5FA-6846-8A59-1BCB7AD8F033}" type="slidenum">
              <a:rPr lang="nl-NL" smtClean="0"/>
              <a:t>9</a:t>
            </a:fld>
            <a:endParaRPr lang="nl-NL"/>
          </a:p>
        </p:txBody>
      </p:sp>
    </p:spTree>
    <p:extLst>
      <p:ext uri="{BB962C8B-B14F-4D97-AF65-F5344CB8AC3E}">
        <p14:creationId xmlns:p14="http://schemas.microsoft.com/office/powerpoint/2010/main" val="15404674"/>
      </p:ext>
    </p:extLst>
  </p:cSld>
  <p:clrMapOvr>
    <a:masterClrMapping/>
  </p:clrMapOvr>
</p:sld>
</file>

<file path=ppt/theme/theme1.xml><?xml version="1.0" encoding="utf-8"?>
<a:theme xmlns:a="http://schemas.openxmlformats.org/drawingml/2006/main" name="Office-thema">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3113</TotalTime>
  <Words>1665</Words>
  <Application>Microsoft Office PowerPoint</Application>
  <PresentationFormat>Diavoorstelling (4:3)</PresentationFormat>
  <Paragraphs>342</Paragraphs>
  <Slides>33</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Calibri</vt:lpstr>
      <vt:lpstr>Slate Std Bk</vt:lpstr>
      <vt:lpstr>Times New Roman</vt:lpstr>
      <vt:lpstr>Office-thema</vt:lpstr>
      <vt:lpstr>PowerPoint-presentatie</vt:lpstr>
      <vt:lpstr>Programma</vt:lpstr>
      <vt:lpstr>Biopsychosociaalmodel (George Engel)</vt:lpstr>
      <vt:lpstr>zwangerschap</vt:lpstr>
      <vt:lpstr>Huidige situatie</vt:lpstr>
      <vt:lpstr>Definitie psychische stoornis</vt:lpstr>
      <vt:lpstr>Normaal Verdeling</vt:lpstr>
      <vt:lpstr>Wat is normaal?</vt:lpstr>
      <vt:lpstr>Drempel om als zwangere hulp te zoeken</vt:lpstr>
      <vt:lpstr>Psychische stoornissen</vt:lpstr>
      <vt:lpstr>Slaap, slaap, slaap</vt:lpstr>
      <vt:lpstr>Depressieve stoornis</vt:lpstr>
      <vt:lpstr>Epidemiologie</vt:lpstr>
      <vt:lpstr>Diagnostiek</vt:lpstr>
      <vt:lpstr>Hoe merk je een mogelijke depressie op in de spreekkamer</vt:lpstr>
      <vt:lpstr>Casus</vt:lpstr>
      <vt:lpstr>Angststoornissen</vt:lpstr>
      <vt:lpstr>Fobieën</vt:lpstr>
      <vt:lpstr>Specifieke fobie bij zwangerschap</vt:lpstr>
      <vt:lpstr>Hoe merk je een fobie op in de praktijk?</vt:lpstr>
      <vt:lpstr>Obsessieve compulsieve stoornis</vt:lpstr>
      <vt:lpstr>Ocd peripartum</vt:lpstr>
      <vt:lpstr>Hoe merk je een OCD op in de praktijk?</vt:lpstr>
      <vt:lpstr>Casus OCD</vt:lpstr>
      <vt:lpstr>Gegeneraliseerde angststoornis</vt:lpstr>
      <vt:lpstr>Gas en zwanger</vt:lpstr>
      <vt:lpstr>Hoe merk je een gegeneraliseerde angststoornis op in de praktijk?</vt:lpstr>
      <vt:lpstr>Posttraumatische stressstoornis</vt:lpstr>
      <vt:lpstr>PTSS voor bevalling</vt:lpstr>
      <vt:lpstr> PTSS agv bevalling</vt:lpstr>
      <vt:lpstr>Diagnostiek: angst voor bevalling</vt:lpstr>
      <vt:lpstr>Hoe merk ik een PTSS op in de praktijk</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Janneke ten Cate</dc:creator>
  <cp:lastModifiedBy>Merith Cohen de Lara</cp:lastModifiedBy>
  <cp:revision>159</cp:revision>
  <cp:lastPrinted>2015-12-10T19:04:25Z</cp:lastPrinted>
  <dcterms:created xsi:type="dcterms:W3CDTF">2015-03-23T15:28:20Z</dcterms:created>
  <dcterms:modified xsi:type="dcterms:W3CDTF">2017-09-13T11:06:20Z</dcterms:modified>
</cp:coreProperties>
</file>