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322" r:id="rId16"/>
    <p:sldId id="276" r:id="rId17"/>
    <p:sldId id="277" r:id="rId18"/>
    <p:sldId id="270" r:id="rId19"/>
    <p:sldId id="271" r:id="rId20"/>
    <p:sldId id="278" r:id="rId21"/>
    <p:sldId id="272" r:id="rId22"/>
    <p:sldId id="273" r:id="rId23"/>
    <p:sldId id="274" r:id="rId24"/>
    <p:sldId id="275" r:id="rId25"/>
    <p:sldId id="323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324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8" r:id="rId56"/>
    <p:sldId id="309" r:id="rId57"/>
    <p:sldId id="310" r:id="rId58"/>
    <p:sldId id="311" r:id="rId59"/>
    <p:sldId id="312" r:id="rId60"/>
    <p:sldId id="313" r:id="rId61"/>
    <p:sldId id="316" r:id="rId62"/>
    <p:sldId id="317" r:id="rId63"/>
    <p:sldId id="318" r:id="rId64"/>
    <p:sldId id="319" r:id="rId65"/>
    <p:sldId id="321" r:id="rId66"/>
    <p:sldId id="320" r:id="rId67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0" d="100"/>
          <a:sy n="40" d="100"/>
        </p:scale>
        <p:origin x="100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teks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Titeltekst</a:t>
            </a:r>
          </a:p>
        </p:txBody>
      </p:sp>
      <p:sp>
        <p:nvSpPr>
          <p:cNvPr id="12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5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93" name="Hoofdtekst - niveau éé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9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eltekst"/>
          <p:cNvSpPr txBox="1">
            <a:spLocks noGrp="1"/>
          </p:cNvSpPr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102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0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21" name="Hoofdtekst - niveau éé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2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elteks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Titeltekst</a:t>
            </a:r>
          </a:p>
        </p:txBody>
      </p:sp>
      <p:sp>
        <p:nvSpPr>
          <p:cNvPr id="30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9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31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39" name="Hoofdtekst - niveau één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4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elteks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48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90" cy="823915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0">
              <a:buSzTx/>
              <a:buFontTx/>
              <a:buNone/>
              <a:defRPr sz="2400" b="1"/>
            </a:lvl2pPr>
            <a:lvl3pPr marL="0" indent="0">
              <a:buSzTx/>
              <a:buFontTx/>
              <a:buNone/>
              <a:defRPr sz="2400" b="1"/>
            </a:lvl3pPr>
            <a:lvl4pPr marL="0" indent="0">
              <a:buSzTx/>
              <a:buFontTx/>
              <a:buNone/>
              <a:defRPr sz="2400" b="1"/>
            </a:lvl4pPr>
            <a:lvl5pPr marL="0" indent="0">
              <a:buSzTx/>
              <a:buFontTx/>
              <a:buNone/>
              <a:defRPr sz="2400" b="1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49" name="Tijdelijke aanduiding voor tekst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58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elteks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Titeltekst</a:t>
            </a:r>
          </a:p>
        </p:txBody>
      </p:sp>
      <p:sp>
        <p:nvSpPr>
          <p:cNvPr id="73" name="Hoofdtekst - niveau één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7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839786" y="2057400"/>
            <a:ext cx="3932242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elteks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Titeltekst</a:t>
            </a:r>
          </a:p>
        </p:txBody>
      </p:sp>
      <p:sp>
        <p:nvSpPr>
          <p:cNvPr id="83" name="Tijdelijke aanduiding voor afbeelding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3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8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ks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Titeltekst</a:t>
            </a:r>
          </a:p>
        </p:txBody>
      </p:sp>
      <p:sp>
        <p:nvSpPr>
          <p:cNvPr id="3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4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11089823" y="6404294"/>
            <a:ext cx="263978" cy="2692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itel 1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1529401"/>
          </a:xfrm>
          <a:prstGeom prst="rect">
            <a:avLst/>
          </a:prstGeom>
        </p:spPr>
        <p:txBody>
          <a:bodyPr/>
          <a:lstStyle/>
          <a:p>
            <a:pPr defTabSz="841247">
              <a:defRPr sz="4968"/>
            </a:pPr>
            <a:r>
              <a:rPr dirty="0"/>
              <a:t>Burn-out </a:t>
            </a:r>
            <a:r>
              <a:rPr dirty="0" err="1"/>
              <a:t>preventie</a:t>
            </a:r>
            <a:r>
              <a:rPr dirty="0"/>
              <a:t> </a:t>
            </a:r>
            <a:r>
              <a:rPr dirty="0" err="1"/>
              <a:t>voor</a:t>
            </a:r>
            <a:r>
              <a:rPr dirty="0"/>
              <a:t> de </a:t>
            </a:r>
            <a:r>
              <a:rPr dirty="0" err="1"/>
              <a:t>huisarts</a:t>
            </a:r>
            <a:endParaRPr dirty="0"/>
          </a:p>
        </p:txBody>
      </p:sp>
      <p:sp>
        <p:nvSpPr>
          <p:cNvPr id="113" name="Ondertitel 2"/>
          <p:cNvSpPr txBox="1">
            <a:spLocks noGrp="1"/>
          </p:cNvSpPr>
          <p:nvPr>
            <p:ph type="subTitle" sz="quarter" idx="1"/>
          </p:nvPr>
        </p:nvSpPr>
        <p:spPr>
          <a:xfrm>
            <a:off x="1524000" y="3602037"/>
            <a:ext cx="9144000" cy="1655762"/>
          </a:xfrm>
          <a:prstGeom prst="rect">
            <a:avLst/>
          </a:prstGeom>
        </p:spPr>
        <p:txBody>
          <a:bodyPr/>
          <a:lstStyle/>
          <a:p>
            <a:pPr defTabSz="868680">
              <a:spcBef>
                <a:spcPts val="900"/>
              </a:spcBef>
              <a:defRPr sz="3000"/>
            </a:pP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Nascholing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Huisartsen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 defTabSz="868680">
              <a:spcBef>
                <a:spcPts val="900"/>
              </a:spcBef>
              <a:defRPr sz="3000"/>
            </a:pP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Door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Martijnse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Huisarts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r>
              <a:rPr lang="nl-NL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Cees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Stegenga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Psycholoog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defTabSz="868680">
              <a:spcBef>
                <a:spcPts val="900"/>
              </a:spcBef>
              <a:defRPr sz="1900"/>
            </a:pP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Malaga, 27-31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maart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2019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3600"/>
            </a:pPr>
            <a:r>
              <a:rPr dirty="0" err="1"/>
              <a:t>Ochtend</a:t>
            </a:r>
            <a:r>
              <a:rPr dirty="0"/>
              <a:t> 2  </a:t>
            </a:r>
            <a:r>
              <a:rPr sz="4400" b="1" dirty="0" err="1"/>
              <a:t>Aanzet</a:t>
            </a:r>
            <a:r>
              <a:rPr sz="4400" b="1" dirty="0"/>
              <a:t> tot </a:t>
            </a:r>
            <a:r>
              <a:rPr sz="4400" b="1" dirty="0" err="1"/>
              <a:t>verandering</a:t>
            </a:r>
            <a:r>
              <a:rPr sz="4400" dirty="0"/>
              <a:t>  </a:t>
            </a:r>
            <a:r>
              <a:rPr lang="nl-NL" sz="3200" dirty="0"/>
              <a:t>8.30</a:t>
            </a:r>
            <a:r>
              <a:rPr sz="3200" dirty="0"/>
              <a:t>-13.00 </a:t>
            </a:r>
            <a:r>
              <a:rPr sz="3200" dirty="0" err="1"/>
              <a:t>uur</a:t>
            </a:r>
            <a:endParaRPr sz="3200" dirty="0"/>
          </a:p>
        </p:txBody>
      </p:sp>
      <p:sp>
        <p:nvSpPr>
          <p:cNvPr id="139" name="Tijdelijke aanduiding voor tekst 2"/>
          <p:cNvSpPr txBox="1">
            <a:spLocks noGrp="1"/>
          </p:cNvSpPr>
          <p:nvPr>
            <p:ph type="body" idx="1"/>
          </p:nvPr>
        </p:nvSpPr>
        <p:spPr>
          <a:xfrm>
            <a:off x="838200" y="1690686"/>
            <a:ext cx="10515600" cy="4313875"/>
          </a:xfrm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Nabespreking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dag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1</a:t>
            </a:r>
          </a:p>
          <a:p>
            <a:pPr marL="0" indent="0">
              <a:buSzTx/>
              <a:buNone/>
            </a:pP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Doel: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gelegenheid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tot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vragen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delen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van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casuïstiek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opmerkingen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leerpunten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benoemen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>
              <a:defRPr b="1"/>
            </a:pP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Bodyscan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– mindfulness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oefening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 marL="0" indent="0">
              <a:buSzTx/>
              <a:buNone/>
            </a:pP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Doel: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bewustwording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/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leren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herkennen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van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lichamelijke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signalen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van spanning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ontspanning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>
              <a:defRPr b="1"/>
            </a:pP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Casuïstiek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– </a:t>
            </a:r>
            <a:r>
              <a:rPr b="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welke</a:t>
            </a:r>
            <a:r>
              <a:rPr b="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b="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situaties</a:t>
            </a:r>
            <a:r>
              <a:rPr b="0" dirty="0">
                <a:latin typeface="Calibri Light" panose="020F0302020204030204" pitchFamily="34" charset="0"/>
                <a:cs typeface="Calibri Light" panose="020F0302020204030204" pitchFamily="34" charset="0"/>
              </a:rPr>
              <a:t> in je </a:t>
            </a:r>
            <a:r>
              <a:rPr b="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werk</a:t>
            </a:r>
            <a:r>
              <a:rPr b="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b="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als</a:t>
            </a:r>
            <a:r>
              <a:rPr b="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b="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huisarts</a:t>
            </a:r>
            <a:r>
              <a:rPr b="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b="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kosten</a:t>
            </a:r>
            <a:r>
              <a:rPr b="0" dirty="0">
                <a:latin typeface="Calibri Light" panose="020F0302020204030204" pitchFamily="34" charset="0"/>
                <a:cs typeface="Calibri Light" panose="020F0302020204030204" pitchFamily="34" charset="0"/>
              </a:rPr>
              <a:t> je </a:t>
            </a:r>
            <a:r>
              <a:rPr b="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veel</a:t>
            </a:r>
            <a:r>
              <a:rPr b="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b="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energie</a:t>
            </a:r>
            <a:r>
              <a:rPr b="0" dirty="0">
                <a:latin typeface="Calibri Light" panose="020F0302020204030204" pitchFamily="34" charset="0"/>
                <a:cs typeface="Calibri Light" panose="020F0302020204030204" pitchFamily="34" charset="0"/>
              </a:rPr>
              <a:t>? </a:t>
            </a:r>
            <a:r>
              <a:rPr b="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</a:t>
            </a:r>
            <a:r>
              <a:rPr b="0" dirty="0">
                <a:latin typeface="Calibri Light" panose="020F0302020204030204" pitchFamily="34" charset="0"/>
                <a:cs typeface="Calibri Light" panose="020F0302020204030204" pitchFamily="34" charset="0"/>
              </a:rPr>
              <a:t> hoe </a:t>
            </a:r>
            <a:r>
              <a:rPr b="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zou</a:t>
            </a:r>
            <a:r>
              <a:rPr b="0" dirty="0">
                <a:latin typeface="Calibri Light" panose="020F0302020204030204" pitchFamily="34" charset="0"/>
                <a:cs typeface="Calibri Light" panose="020F0302020204030204" pitchFamily="34" charset="0"/>
              </a:rPr>
              <a:t> je </a:t>
            </a:r>
            <a:r>
              <a:rPr b="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dat</a:t>
            </a:r>
            <a:r>
              <a:rPr b="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b="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anders</a:t>
            </a:r>
            <a:r>
              <a:rPr b="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b="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aan</a:t>
            </a:r>
            <a:r>
              <a:rPr b="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b="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kunnen</a:t>
            </a:r>
            <a:r>
              <a:rPr b="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b="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pakken</a:t>
            </a:r>
            <a:r>
              <a:rPr b="0" dirty="0">
                <a:latin typeface="Calibri Light" panose="020F0302020204030204" pitchFamily="34" charset="0"/>
                <a:cs typeface="Calibri Light" panose="020F0302020204030204" pitchFamily="34" charset="0"/>
              </a:rPr>
              <a:t>? 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868680">
              <a:defRPr sz="4180"/>
            </a:pPr>
            <a:r>
              <a:rPr dirty="0" err="1"/>
              <a:t>Vervolg</a:t>
            </a:r>
            <a:r>
              <a:rPr dirty="0"/>
              <a:t> </a:t>
            </a:r>
            <a:r>
              <a:rPr dirty="0" err="1"/>
              <a:t>Ochtend</a:t>
            </a:r>
            <a:r>
              <a:rPr dirty="0"/>
              <a:t> 2 </a:t>
            </a:r>
            <a:r>
              <a:rPr b="1" dirty="0" err="1"/>
              <a:t>Aanzet</a:t>
            </a:r>
            <a:r>
              <a:rPr b="1" dirty="0"/>
              <a:t> tot </a:t>
            </a:r>
            <a:r>
              <a:rPr b="1" dirty="0" err="1"/>
              <a:t>verandering</a:t>
            </a:r>
            <a:endParaRPr b="1" dirty="0"/>
          </a:p>
        </p:txBody>
      </p:sp>
      <p:sp>
        <p:nvSpPr>
          <p:cNvPr id="142" name="Tijdelijke aanduiding voor teks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>
              <a:defRPr b="1"/>
            </a:pP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Kernwaarden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b="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aan</a:t>
            </a:r>
            <a:r>
              <a:rPr b="0" dirty="0">
                <a:latin typeface="Calibri Light" panose="020F0302020204030204" pitchFamily="34" charset="0"/>
                <a:cs typeface="Calibri Light" panose="020F0302020204030204" pitchFamily="34" charset="0"/>
              </a:rPr>
              <a:t> de hand van </a:t>
            </a:r>
            <a:r>
              <a:rPr b="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rolmodellen</a:t>
            </a:r>
            <a:r>
              <a:rPr b="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b="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</a:t>
            </a:r>
            <a:r>
              <a:rPr b="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b="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oefening</a:t>
            </a:r>
            <a:endParaRPr b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SzTx/>
              <a:buNone/>
            </a:pP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Doel: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helderheid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kernwaarden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formuleren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concrete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verandering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defRPr b="1"/>
            </a:pP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Timemanagement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/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keuzemanagement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SzTx/>
              <a:buNone/>
            </a:pP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Doel: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inzicht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tool om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gedragsverandering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realiseren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/>
              <a:t>Middag</a:t>
            </a:r>
            <a:r>
              <a:rPr dirty="0"/>
              <a:t> 2	17.00-18.00 </a:t>
            </a:r>
            <a:r>
              <a:rPr dirty="0" err="1"/>
              <a:t>uur</a:t>
            </a:r>
            <a:endParaRPr dirty="0"/>
          </a:p>
        </p:txBody>
      </p:sp>
      <p:sp>
        <p:nvSpPr>
          <p:cNvPr id="145" name="Tijdelijke aanduiding voor tekst 2"/>
          <p:cNvSpPr txBox="1">
            <a:spLocks noGrp="1"/>
          </p:cNvSpPr>
          <p:nvPr>
            <p:ph type="body" idx="1"/>
          </p:nvPr>
        </p:nvSpPr>
        <p:spPr>
          <a:xfrm>
            <a:off x="548640" y="1844039"/>
            <a:ext cx="10637520" cy="4012883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b="1"/>
            </a:pP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Het effect van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chronische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stress op het DNA.</a:t>
            </a:r>
          </a:p>
          <a:p>
            <a:pPr marL="0" indent="0">
              <a:buSzTx/>
              <a:buNone/>
            </a:pP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Update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wetenschappelijke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kennis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de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consequenties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voor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de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dagelijkse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praktijk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van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zowel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huisarts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als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patiënt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itel 1"/>
          <p:cNvSpPr txBox="1">
            <a:spLocks noGrp="1"/>
          </p:cNvSpPr>
          <p:nvPr>
            <p:ph type="title"/>
          </p:nvPr>
        </p:nvSpPr>
        <p:spPr>
          <a:xfrm>
            <a:off x="838200" y="345879"/>
            <a:ext cx="10515601" cy="1460501"/>
          </a:xfrm>
          <a:prstGeom prst="rect">
            <a:avLst/>
          </a:prstGeom>
        </p:spPr>
        <p:txBody>
          <a:bodyPr/>
          <a:lstStyle/>
          <a:p>
            <a:pPr defTabSz="795527">
              <a:defRPr sz="3480"/>
            </a:pPr>
            <a:r>
              <a:rPr dirty="0" err="1"/>
              <a:t>Ochtend</a:t>
            </a:r>
            <a:r>
              <a:rPr dirty="0"/>
              <a:t> </a:t>
            </a:r>
            <a:r>
              <a:rPr dirty="0" err="1"/>
              <a:t>dag</a:t>
            </a:r>
            <a:r>
              <a:rPr dirty="0"/>
              <a:t> 3 </a:t>
            </a:r>
            <a:r>
              <a:rPr sz="3828" b="1" dirty="0" err="1"/>
              <a:t>Concretiseren</a:t>
            </a:r>
            <a:r>
              <a:rPr sz="3828" b="1" dirty="0"/>
              <a:t> </a:t>
            </a:r>
            <a:r>
              <a:rPr sz="3828" b="1" dirty="0" err="1"/>
              <a:t>gewenste</a:t>
            </a:r>
            <a:r>
              <a:rPr sz="3828" dirty="0"/>
              <a:t> </a:t>
            </a:r>
            <a:r>
              <a:rPr sz="3828" b="1" dirty="0" err="1"/>
              <a:t>verandering</a:t>
            </a:r>
            <a:r>
              <a:rPr sz="3828" b="1" dirty="0"/>
              <a:t>, </a:t>
            </a:r>
            <a:r>
              <a:rPr sz="3828" b="1" dirty="0" err="1"/>
              <a:t>vertaling</a:t>
            </a:r>
            <a:r>
              <a:rPr sz="3828" b="1" dirty="0"/>
              <a:t> </a:t>
            </a:r>
            <a:r>
              <a:rPr sz="3828" b="1" dirty="0" err="1"/>
              <a:t>naar</a:t>
            </a:r>
            <a:r>
              <a:rPr sz="3828" b="1" dirty="0"/>
              <a:t> de </a:t>
            </a:r>
            <a:r>
              <a:rPr sz="3828" b="1" dirty="0" err="1"/>
              <a:t>praktijk</a:t>
            </a:r>
            <a:r>
              <a:rPr sz="3828" dirty="0"/>
              <a:t> </a:t>
            </a:r>
            <a:r>
              <a:rPr lang="nl-NL" sz="3828" dirty="0"/>
              <a:t> </a:t>
            </a:r>
            <a:r>
              <a:rPr lang="nl-NL" sz="3200" dirty="0"/>
              <a:t>8.30</a:t>
            </a:r>
            <a:r>
              <a:rPr sz="3200" dirty="0"/>
              <a:t>-13.00 </a:t>
            </a:r>
            <a:r>
              <a:rPr sz="3200" dirty="0" err="1"/>
              <a:t>uur</a:t>
            </a:r>
            <a:r>
              <a:rPr sz="3200" dirty="0"/>
              <a:t> </a:t>
            </a:r>
          </a:p>
        </p:txBody>
      </p:sp>
      <p:sp>
        <p:nvSpPr>
          <p:cNvPr id="148" name="Tijdelijke aanduiding voor teks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26313" indent="-226313" defTabSz="905255">
              <a:lnSpc>
                <a:spcPct val="72000"/>
              </a:lnSpc>
              <a:spcBef>
                <a:spcPts val="900"/>
              </a:spcBef>
              <a:defRPr sz="2277" b="1"/>
            </a:pP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Terugblik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dag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2</a:t>
            </a:r>
          </a:p>
          <a:p>
            <a:pPr marL="0" indent="0" defTabSz="905255">
              <a:lnSpc>
                <a:spcPct val="72000"/>
              </a:lnSpc>
              <a:spcBef>
                <a:spcPts val="900"/>
              </a:spcBef>
              <a:buSzTx/>
              <a:buNone/>
              <a:defRPr sz="2277"/>
            </a:pP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Doel: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bespreken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vragen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opmerkingen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casuïstiek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leerpunten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benoemen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marL="226313" indent="-226313" defTabSz="905255">
              <a:lnSpc>
                <a:spcPct val="72000"/>
              </a:lnSpc>
              <a:spcBef>
                <a:spcPts val="900"/>
              </a:spcBef>
              <a:defRPr sz="2277" b="1"/>
            </a:pP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Bodyscan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/mindfulness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oefening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defTabSz="905255">
              <a:lnSpc>
                <a:spcPct val="72000"/>
              </a:lnSpc>
              <a:spcBef>
                <a:spcPts val="900"/>
              </a:spcBef>
              <a:buSzTx/>
              <a:buNone/>
              <a:defRPr sz="2277"/>
            </a:pP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Doel: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bewustwording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van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lichamelijke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signalen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van spanning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ontspanning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defTabSz="905255">
              <a:lnSpc>
                <a:spcPct val="72000"/>
              </a:lnSpc>
              <a:spcBef>
                <a:spcPts val="900"/>
              </a:spcBef>
              <a:buSzTx/>
              <a:defRPr sz="2277"/>
            </a:pPr>
            <a:r>
              <a:rPr lang="nl-NL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Stressmonitor</a:t>
            </a:r>
            <a:endParaRPr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defTabSz="905255">
              <a:lnSpc>
                <a:spcPct val="72000"/>
              </a:lnSpc>
              <a:spcBef>
                <a:spcPts val="900"/>
              </a:spcBef>
              <a:buSzTx/>
              <a:buNone/>
              <a:defRPr sz="2277"/>
            </a:pP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Doel: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monitoren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eigen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stressniveau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stappenplan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ontwikkelen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om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stressniveau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verlagen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marL="226313" indent="-226313" defTabSz="905255">
              <a:lnSpc>
                <a:spcPct val="72000"/>
              </a:lnSpc>
              <a:spcBef>
                <a:spcPts val="900"/>
              </a:spcBef>
              <a:defRPr sz="2277" b="1"/>
            </a:pP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Doelen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stellen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( SMART) om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vitaal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worden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/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blijven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defTabSz="905255">
              <a:lnSpc>
                <a:spcPct val="72000"/>
              </a:lnSpc>
              <a:spcBef>
                <a:spcPts val="900"/>
              </a:spcBef>
              <a:buSzTx/>
              <a:buNone/>
              <a:defRPr sz="2277"/>
            </a:pP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Wat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wil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je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bereiken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de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komende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weken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/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maanden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/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jaar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</a:p>
          <a:p>
            <a:pPr marL="0" indent="0" defTabSz="905255">
              <a:lnSpc>
                <a:spcPct val="72000"/>
              </a:lnSpc>
              <a:spcBef>
                <a:spcPts val="900"/>
              </a:spcBef>
              <a:buSzTx/>
              <a:buNone/>
              <a:defRPr sz="2277"/>
            </a:pP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Concreet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plan van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aanpak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maken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, SMART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formuleren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defTabSz="905255">
              <a:lnSpc>
                <a:spcPct val="72000"/>
              </a:lnSpc>
              <a:spcBef>
                <a:spcPts val="900"/>
              </a:spcBef>
              <a:buSzTx/>
              <a:buNone/>
              <a:defRPr sz="2277"/>
            </a:pP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Afspraak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maken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buddy’s/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organiseren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support</a:t>
            </a:r>
          </a:p>
          <a:p>
            <a:pPr marL="0" indent="0" defTabSz="905255">
              <a:lnSpc>
                <a:spcPct val="72000"/>
              </a:lnSpc>
              <a:spcBef>
                <a:spcPts val="900"/>
              </a:spcBef>
              <a:buSzTx/>
              <a:buNone/>
              <a:defRPr sz="2277"/>
            </a:pP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Opdracht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voor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de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terugkom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middag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813816">
              <a:defRPr sz="3471"/>
            </a:pPr>
            <a:r>
              <a:rPr dirty="0" err="1"/>
              <a:t>Middag</a:t>
            </a:r>
            <a:r>
              <a:rPr dirty="0"/>
              <a:t> </a:t>
            </a:r>
            <a:r>
              <a:rPr dirty="0" err="1"/>
              <a:t>dag</a:t>
            </a:r>
            <a:r>
              <a:rPr dirty="0"/>
              <a:t> 3 </a:t>
            </a:r>
            <a:r>
              <a:rPr b="1" dirty="0" err="1"/>
              <a:t>Concretiseren</a:t>
            </a:r>
            <a:r>
              <a:rPr b="1" dirty="0"/>
              <a:t> </a:t>
            </a:r>
            <a:r>
              <a:rPr b="1" dirty="0" err="1"/>
              <a:t>gewenste</a:t>
            </a:r>
            <a:r>
              <a:rPr b="1" dirty="0"/>
              <a:t> </a:t>
            </a:r>
            <a:r>
              <a:rPr b="1" dirty="0" err="1"/>
              <a:t>verandering</a:t>
            </a:r>
            <a:r>
              <a:rPr b="1" dirty="0"/>
              <a:t>, </a:t>
            </a:r>
            <a:r>
              <a:rPr b="1" dirty="0" err="1"/>
              <a:t>vertaling</a:t>
            </a:r>
            <a:r>
              <a:rPr b="1" dirty="0"/>
              <a:t> </a:t>
            </a:r>
            <a:r>
              <a:rPr b="1" dirty="0" err="1"/>
              <a:t>naar</a:t>
            </a:r>
            <a:r>
              <a:rPr b="1" dirty="0"/>
              <a:t> de </a:t>
            </a:r>
            <a:r>
              <a:rPr b="1" dirty="0" err="1"/>
              <a:t>praktijk</a:t>
            </a:r>
            <a:r>
              <a:rPr b="1" dirty="0"/>
              <a:t> </a:t>
            </a:r>
            <a:r>
              <a:rPr dirty="0"/>
              <a:t>	</a:t>
            </a:r>
            <a:r>
              <a:rPr sz="2848" dirty="0"/>
              <a:t>17.00-18.00 </a:t>
            </a:r>
            <a:r>
              <a:rPr sz="2848" dirty="0" err="1"/>
              <a:t>uur</a:t>
            </a:r>
            <a:endParaRPr sz="2848" dirty="0"/>
          </a:p>
        </p:txBody>
      </p:sp>
      <p:sp>
        <p:nvSpPr>
          <p:cNvPr id="151" name="Tijdelijke aanduiding voor teks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Communicatie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–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empathisch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assertief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 marL="0" indent="0">
              <a:buSzTx/>
              <a:buNone/>
            </a:pP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Als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je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als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huisarts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je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gedrag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verandert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roept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dat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mogelijk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weerstand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op</a:t>
            </a:r>
          </a:p>
          <a:p>
            <a:pPr marL="0" indent="0">
              <a:buSzTx/>
              <a:buNone/>
            </a:pP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Hoe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kun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je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assertief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zijn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goede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relatie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behouden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SzTx/>
              <a:buNone/>
            </a:pP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Oefenen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aan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de hand van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casus</a:t>
            </a:r>
          </a:p>
          <a:p>
            <a:pPr marL="0" indent="0">
              <a:buSzTx/>
              <a:buNone/>
            </a:pP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Doel: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leren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effectief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grenzen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aan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geven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in het contact met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patiënten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collegae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medewerkers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C1813B-879A-4C9F-A7AD-1354A1FFC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063874"/>
          </a:xfrm>
        </p:spPr>
        <p:txBody>
          <a:bodyPr/>
          <a:lstStyle/>
          <a:p>
            <a:r>
              <a:rPr lang="nl-NL" dirty="0"/>
              <a:t>Uitgebreide beschrijving van de diverse programmaonderdelen in de volgende dia’s 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99E7920-6F04-47D1-8A18-F7DC44424A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flipV="1">
            <a:off x="838200" y="6176962"/>
            <a:ext cx="10515600" cy="45719"/>
          </a:xfrm>
        </p:spPr>
        <p:txBody>
          <a:bodyPr>
            <a:normAutofit fontScale="25000" lnSpcReduction="20000"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7643663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itel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926464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Ochtend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1 </a:t>
            </a:r>
            <a:r>
              <a:rPr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Bewustwording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r>
              <a:rPr lang="nl-NL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8.30</a:t>
            </a:r>
            <a:r>
              <a:rPr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-13.00 </a:t>
            </a:r>
            <a:r>
              <a:rPr sz="3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uur</a:t>
            </a:r>
            <a:endParaRPr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3" name="Tijdelijke aanduiding voor inhoud 2"/>
          <p:cNvSpPr txBox="1">
            <a:spLocks noGrp="1"/>
          </p:cNvSpPr>
          <p:nvPr>
            <p:ph type="body" idx="1"/>
          </p:nvPr>
        </p:nvSpPr>
        <p:spPr>
          <a:xfrm>
            <a:off x="741972" y="1403372"/>
            <a:ext cx="10515601" cy="507206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 defTabSz="869044">
              <a:lnSpc>
                <a:spcPct val="72900"/>
              </a:lnSpc>
              <a:spcBef>
                <a:spcPts val="800"/>
              </a:spcBef>
              <a:buSzTx/>
              <a:buNone/>
              <a:defRPr sz="2304"/>
            </a:pP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17260" indent="-217260" defTabSz="869044">
              <a:lnSpc>
                <a:spcPct val="72900"/>
              </a:lnSpc>
              <a:spcBef>
                <a:spcPts val="800"/>
              </a:spcBef>
              <a:defRPr sz="2304"/>
            </a:pP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Introductie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coaches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programma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17260" indent="-217260" defTabSz="869044">
              <a:lnSpc>
                <a:spcPct val="72900"/>
              </a:lnSpc>
              <a:spcBef>
                <a:spcPts val="800"/>
              </a:spcBef>
              <a:defRPr sz="2304"/>
            </a:pP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Coachkaarten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wie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ben je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wat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brengt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je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hier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</a:p>
          <a:p>
            <a:pPr marL="0" indent="0" defTabSz="869044">
              <a:lnSpc>
                <a:spcPct val="72900"/>
              </a:lnSpc>
              <a:spcBef>
                <a:spcPts val="800"/>
              </a:spcBef>
              <a:buSzTx/>
              <a:buNone/>
              <a:defRPr sz="1344"/>
            </a:pP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Doel: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kennismaking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individuele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leerdoelen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formuleren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17260" indent="-217260" defTabSz="869044">
              <a:lnSpc>
                <a:spcPct val="72900"/>
              </a:lnSpc>
              <a:spcBef>
                <a:spcPts val="800"/>
              </a:spcBef>
              <a:defRPr sz="2304"/>
            </a:pP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Uitleg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l-NL" dirty="0">
                <a:latin typeface="Calibri Light" panose="020F0302020204030204" pitchFamily="34" charset="0"/>
                <a:cs typeface="Calibri Light" panose="020F0302020204030204" pitchFamily="34" charset="0"/>
              </a:rPr>
              <a:t>didactische modellen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Actie-Controle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model </a:t>
            </a:r>
            <a:r>
              <a:rPr lang="nl-NL" dirty="0">
                <a:latin typeface="Calibri Light" panose="020F0302020204030204" pitchFamily="34" charset="0"/>
                <a:cs typeface="Calibri Light" panose="020F0302020204030204" pitchFamily="34" charset="0"/>
              </a:rPr>
              <a:t>en drama- en winnaars driehoek 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met </a:t>
            </a:r>
            <a:r>
              <a:rPr lang="nl-NL" dirty="0">
                <a:latin typeface="Calibri Light" panose="020F0302020204030204" pitchFamily="34" charset="0"/>
                <a:cs typeface="Calibri Light" panose="020F0302020204030204" pitchFamily="34" charset="0"/>
              </a:rPr>
              <a:t>aansluitend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oefening</a:t>
            </a:r>
            <a:endParaRPr sz="1344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defTabSz="869044">
              <a:lnSpc>
                <a:spcPct val="72900"/>
              </a:lnSpc>
              <a:spcBef>
                <a:spcPts val="800"/>
              </a:spcBef>
              <a:buSzTx/>
              <a:buNone/>
              <a:defRPr sz="1248"/>
            </a:pP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Doel: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uitleg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didactische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aanpak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inzicht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sterkte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zwakte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van de eigen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cognitieve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systemen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17260" indent="-217260" defTabSz="869044">
              <a:lnSpc>
                <a:spcPct val="72900"/>
              </a:lnSpc>
              <a:spcBef>
                <a:spcPts val="800"/>
              </a:spcBef>
              <a:defRPr sz="2304"/>
            </a:pP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Vitaliteits-piramide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defTabSz="869044">
              <a:lnSpc>
                <a:spcPct val="72900"/>
              </a:lnSpc>
              <a:spcBef>
                <a:spcPts val="800"/>
              </a:spcBef>
              <a:buSzTx/>
              <a:buNone/>
              <a:defRPr sz="1344"/>
            </a:pP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Doel: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inzicht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krijgen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in de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huidige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situatie</a:t>
            </a:r>
            <a:endParaRPr sz="2304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17260" indent="-217260" defTabSz="869044">
              <a:lnSpc>
                <a:spcPct val="72900"/>
              </a:lnSpc>
              <a:spcBef>
                <a:spcPts val="800"/>
              </a:spcBef>
              <a:defRPr sz="2304"/>
            </a:pP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Burn-out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recept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440" dirty="0">
                <a:latin typeface="Calibri Light" panose="020F0302020204030204" pitchFamily="34" charset="0"/>
                <a:cs typeface="Calibri Light" panose="020F0302020204030204" pitchFamily="34" charset="0"/>
              </a:rPr>
              <a:t> Doel: </a:t>
            </a:r>
            <a:r>
              <a:rPr sz="144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inventarisatie</a:t>
            </a:r>
            <a:r>
              <a:rPr sz="1440" dirty="0">
                <a:latin typeface="Calibri Light" panose="020F0302020204030204" pitchFamily="34" charset="0"/>
                <a:cs typeface="Calibri Light" panose="020F0302020204030204" pitchFamily="34" charset="0"/>
              </a:rPr>
              <a:t> van </a:t>
            </a:r>
            <a:r>
              <a:rPr sz="144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gedrag</a:t>
            </a:r>
            <a:r>
              <a:rPr sz="144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44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</a:t>
            </a:r>
            <a:r>
              <a:rPr sz="144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44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aanleidingen</a:t>
            </a:r>
            <a:r>
              <a:rPr sz="1440" dirty="0">
                <a:latin typeface="Calibri Light" panose="020F0302020204030204" pitchFamily="34" charset="0"/>
                <a:cs typeface="Calibri Light" panose="020F0302020204030204" pitchFamily="34" charset="0"/>
              </a:rPr>
              <a:t> tot het </a:t>
            </a:r>
            <a:r>
              <a:rPr sz="144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ontstaan</a:t>
            </a:r>
            <a:r>
              <a:rPr sz="1440" dirty="0">
                <a:latin typeface="Calibri Light" panose="020F0302020204030204" pitchFamily="34" charset="0"/>
                <a:cs typeface="Calibri Light" panose="020F0302020204030204" pitchFamily="34" charset="0"/>
              </a:rPr>
              <a:t> van burn-out</a:t>
            </a:r>
          </a:p>
          <a:p>
            <a:pPr marL="217260" indent="-217260" defTabSz="869044">
              <a:lnSpc>
                <a:spcPct val="72900"/>
              </a:lnSpc>
              <a:spcBef>
                <a:spcPts val="800"/>
              </a:spcBef>
              <a:defRPr sz="2304"/>
            </a:pP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Wat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zijn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energiebronnen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wat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zijn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energielekken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?!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Oefening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energieniveau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monitoring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ervan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1.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werk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2.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privé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3.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balans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werk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privé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 marL="0" indent="0" defTabSz="869044">
              <a:lnSpc>
                <a:spcPct val="72900"/>
              </a:lnSpc>
              <a:spcBef>
                <a:spcPts val="800"/>
              </a:spcBef>
              <a:buSzTx/>
              <a:buNone/>
              <a:defRPr sz="1344"/>
            </a:pP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Doel: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bewustwording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energiebalans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in het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werk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privé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de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interactie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daar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tussen</a:t>
            </a:r>
            <a:endParaRPr sz="2304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17260" indent="-217260" defTabSz="869044">
              <a:lnSpc>
                <a:spcPct val="72900"/>
              </a:lnSpc>
              <a:spcBef>
                <a:spcPts val="800"/>
              </a:spcBef>
              <a:defRPr sz="2304"/>
            </a:pP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Hiërarchie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van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kernwaarden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(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levensgebieden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),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uitleg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oefening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defTabSz="869044">
              <a:lnSpc>
                <a:spcPct val="72900"/>
              </a:lnSpc>
              <a:spcBef>
                <a:spcPts val="800"/>
              </a:spcBef>
              <a:buSzTx/>
              <a:buNone/>
              <a:defRPr sz="1344"/>
            </a:pP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Doel: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bewustwording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prioriteiten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de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huidige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invulling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daarvan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mogelijke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consequenties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defTabSz="869044">
              <a:lnSpc>
                <a:spcPct val="72900"/>
              </a:lnSpc>
              <a:spcBef>
                <a:spcPts val="800"/>
              </a:spcBef>
              <a:buSzTx/>
              <a:defRPr sz="2016" b="1"/>
            </a:pPr>
            <a:r>
              <a:rPr b="0" dirty="0">
                <a:latin typeface="Calibri Light" panose="020F0302020204030204" pitchFamily="34" charset="0"/>
                <a:cs typeface="Calibri Light" panose="020F0302020204030204" pitchFamily="34" charset="0"/>
              </a:rPr>
              <a:t>Coping </a:t>
            </a:r>
            <a:r>
              <a:rPr b="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strategieën</a:t>
            </a:r>
            <a:r>
              <a:rPr b="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b="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bij</a:t>
            </a:r>
            <a:r>
              <a:rPr b="0" dirty="0">
                <a:latin typeface="Calibri Light" panose="020F0302020204030204" pitchFamily="34" charset="0"/>
                <a:cs typeface="Calibri Light" panose="020F0302020204030204" pitchFamily="34" charset="0"/>
              </a:rPr>
              <a:t> stress</a:t>
            </a:r>
          </a:p>
          <a:p>
            <a:pPr marL="0" indent="0" defTabSz="869044">
              <a:lnSpc>
                <a:spcPct val="72900"/>
              </a:lnSpc>
              <a:spcBef>
                <a:spcPts val="800"/>
              </a:spcBef>
              <a:buSzTx/>
              <a:buNone/>
              <a:defRPr sz="1632" b="1"/>
            </a:pPr>
            <a:r>
              <a:rPr b="0" dirty="0">
                <a:latin typeface="Calibri Light" panose="020F0302020204030204" pitchFamily="34" charset="0"/>
                <a:cs typeface="Calibri Light" panose="020F0302020204030204" pitchFamily="34" charset="0"/>
              </a:rPr>
              <a:t>Doel: </a:t>
            </a:r>
            <a:r>
              <a:rPr b="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bewustwording</a:t>
            </a:r>
            <a:r>
              <a:rPr b="0" dirty="0">
                <a:latin typeface="Calibri Light" panose="020F0302020204030204" pitchFamily="34" charset="0"/>
                <a:cs typeface="Calibri Light" panose="020F0302020204030204" pitchFamily="34" charset="0"/>
              </a:rPr>
              <a:t> van </a:t>
            </a:r>
            <a:r>
              <a:rPr b="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huidige</a:t>
            </a:r>
            <a:r>
              <a:rPr b="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b="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strategieën</a:t>
            </a:r>
            <a:r>
              <a:rPr b="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b="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</a:t>
            </a:r>
            <a:r>
              <a:rPr b="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b="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zicht</a:t>
            </a:r>
            <a:r>
              <a:rPr b="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b="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krijgen</a:t>
            </a:r>
            <a:r>
              <a:rPr b="0" dirty="0">
                <a:latin typeface="Calibri Light" panose="020F0302020204030204" pitchFamily="34" charset="0"/>
                <a:cs typeface="Calibri Light" panose="020F0302020204030204" pitchFamily="34" charset="0"/>
              </a:rPr>
              <a:t> op </a:t>
            </a:r>
            <a:r>
              <a:rPr b="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nieuwe</a:t>
            </a:r>
            <a:r>
              <a:rPr b="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b="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mogelijkheden</a:t>
            </a:r>
            <a:endParaRPr b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Coach kaarte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rPr b="1" dirty="0">
                <a:latin typeface="Calibri Light" panose="020F0302020204030204" pitchFamily="34" charset="0"/>
                <a:cs typeface="Calibri Light" panose="020F0302020204030204" pitchFamily="34" charset="0"/>
              </a:rPr>
              <a:t>Coach </a:t>
            </a:r>
            <a:r>
              <a:rPr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kaarten</a:t>
            </a:r>
            <a:endParaRPr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6" name="Doel van de oefening: op een persoonlijke manier elkaar leren kennen, leerdoelen formulere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Doel van de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oefening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: op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persoonlijke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manier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elkaar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leren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kennen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leerdoelen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formuleren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100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foto’s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waaruit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iedere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deelnemer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er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2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kiest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Aan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de hand van de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gekozen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foto’s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in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tweetallen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elkaar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vertellen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wat de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gekozen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foto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over hen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zegt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wat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deze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foto’s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voor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hen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betekenen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in het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kader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van het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onderwerp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burn-out</a:t>
            </a:r>
          </a:p>
          <a:p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De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luisteraar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vertelt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aan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de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groep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wat de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verteller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over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zichzelf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heeft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gezegd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Deze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laatste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kan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eventueel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nog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aanvullen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/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verduidelijken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ctr" defTabSz="667512">
              <a:defRPr sz="3500">
                <a:latin typeface="+mj-lt"/>
                <a:ea typeface="+mj-ea"/>
                <a:cs typeface="+mj-cs"/>
                <a:sym typeface="Calibri"/>
              </a:defRPr>
            </a:pPr>
            <a:r>
              <a:rPr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Didactische</a:t>
            </a:r>
            <a:r>
              <a:rPr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aanpak</a:t>
            </a:r>
            <a:r>
              <a:rPr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br>
              <a:rPr b="1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sz="2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1. Het </a:t>
            </a:r>
            <a:r>
              <a:rPr sz="26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Actie-Controle</a:t>
            </a:r>
            <a:r>
              <a:rPr sz="2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model (ACM)</a:t>
            </a:r>
          </a:p>
          <a:p>
            <a:pPr algn="ctr" defTabSz="667512">
              <a:defRPr sz="2600">
                <a:latin typeface="+mj-lt"/>
                <a:ea typeface="+mj-ea"/>
                <a:cs typeface="+mj-cs"/>
                <a:sym typeface="Calibri"/>
              </a:defRPr>
            </a:pP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Zie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bijlage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over de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wetenschappelijke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achtergrond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54" name="Tijdelijke aanduiding voor inhoud 3" descr="Tijdelijke aanduiding voor inhoud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01533" y="1825625"/>
            <a:ext cx="6588933" cy="43513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rPr b="1" dirty="0">
                <a:latin typeface="Calibri Light" panose="020F0302020204030204" pitchFamily="34" charset="0"/>
                <a:cs typeface="Calibri Light" panose="020F0302020204030204" pitchFamily="34" charset="0"/>
              </a:rPr>
              <a:t>ACM - </a:t>
            </a:r>
            <a:r>
              <a:rPr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veranderingsgerichte</a:t>
            </a:r>
            <a:r>
              <a:rPr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aanpak</a:t>
            </a:r>
            <a:br>
              <a:rPr dirty="0"/>
            </a:br>
            <a:r>
              <a:rPr sz="1800" dirty="0">
                <a:latin typeface="Calibri Light"/>
                <a:ea typeface="Calibri Light"/>
                <a:cs typeface="Calibri Light"/>
                <a:sym typeface="Calibri Light"/>
              </a:rPr>
              <a:t>   </a:t>
            </a:r>
          </a:p>
        </p:txBody>
      </p:sp>
      <p:sp>
        <p:nvSpPr>
          <p:cNvPr id="157" name="Tijdelijke aanduiding voor inhoud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14350" indent="-514350">
              <a:buFontTx/>
              <a:buAutoNum type="arabicPeriod"/>
            </a:pP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Managing Director (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geel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) –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bepalen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doelen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/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richting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14350" indent="-514350">
              <a:buFontTx/>
              <a:buAutoNum type="arabicPeriod"/>
            </a:pP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Logicus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of Planner (rood) –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welke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concrete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stappen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dan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zetten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14350" indent="-514350">
              <a:buFontTx/>
              <a:buAutoNum type="arabicPeriod"/>
            </a:pP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Doener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(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groen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) –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implementeert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acties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14350" indent="-514350">
              <a:buFontTx/>
              <a:buAutoNum type="arabicPeriod"/>
            </a:pP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Controler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(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blauw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) –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evalueert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resultaten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van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daaruit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naar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MD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voor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aanpassing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doelen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16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8200" y="500761"/>
            <a:ext cx="10515600" cy="59921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Oefening Actie Control Mode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rPr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Actie-Controle</a:t>
            </a:r>
            <a:r>
              <a:rPr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Model </a:t>
            </a:r>
            <a:br>
              <a:rPr b="1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uitleg</a:t>
            </a:r>
            <a:r>
              <a:rPr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</a:t>
            </a:r>
            <a:r>
              <a:rPr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oefening</a:t>
            </a:r>
            <a:endParaRPr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9" name="Kies een klein probleem uit de praktijk, waarmee geoefend mag worde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813816">
              <a:spcBef>
                <a:spcPts val="800"/>
              </a:spcBef>
              <a:buSzTx/>
              <a:buNone/>
              <a:defRPr sz="2400"/>
            </a:pP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Oefening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03454" indent="-203454" defTabSz="813816">
              <a:spcBef>
                <a:spcPts val="800"/>
              </a:spcBef>
              <a:defRPr sz="2400"/>
            </a:pP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Individueel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marL="203454" indent="-203454" defTabSz="813816">
              <a:spcBef>
                <a:spcPts val="800"/>
              </a:spcBef>
              <a:defRPr sz="2400"/>
            </a:pP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Denk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aan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probleemsituatie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in de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praktijk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, neem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relatief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klein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probleem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schrijf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eens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op hoe je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zo’n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probleem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aanpakt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Gebruik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de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hierboven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genoemde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volgorde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: Managing Director, Planner,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Doener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Controler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marL="203454" indent="-203454" defTabSz="813816">
              <a:spcBef>
                <a:spcPts val="800"/>
              </a:spcBef>
              <a:defRPr sz="2400"/>
            </a:pP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Reflecteer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nu op het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proces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zoals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je het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hebt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doorlopen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03454" indent="-203454" defTabSz="813816">
              <a:spcBef>
                <a:spcPts val="800"/>
              </a:spcBef>
              <a:defRPr sz="2400"/>
            </a:pP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welke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van de 4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cognitieve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systemen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is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goed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ontwikkeld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welke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minder? Wat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heb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je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nog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leren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wat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betekent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dat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voor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het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realiseren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van je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doelstelling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?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Schrijf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op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licht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toe.</a:t>
            </a:r>
          </a:p>
          <a:p>
            <a:pPr marL="203454" indent="-203454" defTabSz="813816">
              <a:spcBef>
                <a:spcPts val="800"/>
              </a:spcBef>
              <a:defRPr sz="2400"/>
            </a:pP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Bespreek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de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uitkomsten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in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drietallen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ctr">
              <a:defRPr sz="4800">
                <a:latin typeface="+mj-lt"/>
                <a:ea typeface="+mj-ea"/>
                <a:cs typeface="+mj-cs"/>
                <a:sym typeface="Calibri"/>
              </a:defRPr>
            </a:pPr>
            <a:r>
              <a:rPr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Didactische</a:t>
            </a:r>
            <a:r>
              <a:rPr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aanpak</a:t>
            </a:r>
            <a:b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sz="3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2. </a:t>
            </a:r>
            <a:r>
              <a:rPr sz="36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Leerstijlen</a:t>
            </a:r>
            <a:r>
              <a:rPr sz="3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6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volgens</a:t>
            </a:r>
            <a:r>
              <a:rPr sz="3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Kolb</a:t>
            </a:r>
          </a:p>
        </p:txBody>
      </p:sp>
      <p:sp>
        <p:nvSpPr>
          <p:cNvPr id="160" name="Tijdelijke aanduiding voor inhoud 2"/>
          <p:cNvSpPr txBox="1">
            <a:spLocks noGrp="1"/>
          </p:cNvSpPr>
          <p:nvPr>
            <p:ph type="body" idx="1"/>
          </p:nvPr>
        </p:nvSpPr>
        <p:spPr>
          <a:xfrm>
            <a:off x="728660" y="2070099"/>
            <a:ext cx="11463343" cy="435133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endParaRPr dirty="0"/>
          </a:p>
          <a:p>
            <a:pPr marL="0" indent="0">
              <a:buSzTx/>
              <a:buNone/>
            </a:pP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Kolb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onderscheid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4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fasen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in het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leerproces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</a:p>
          <a:p>
            <a:pPr marL="514350" indent="-514350">
              <a:buFontTx/>
              <a:buAutoNum type="arabicPeriod"/>
            </a:pP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Concreet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ervaren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 marL="514350" indent="-514350">
              <a:buFontTx/>
              <a:buAutoNum type="arabicPeriod"/>
            </a:pP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Waarnemen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overdenken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14350" indent="-514350">
              <a:buFontTx/>
              <a:buAutoNum type="arabicPeriod"/>
            </a:pP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Analyseren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abstract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denken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14350" indent="-514350">
              <a:buFontTx/>
              <a:buAutoNum type="arabicPeriod"/>
            </a:pP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Actief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experimenteren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</p:txBody>
      </p:sp>
      <p:pic>
        <p:nvPicPr>
          <p:cNvPr id="161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00380" y="2184400"/>
            <a:ext cx="3610860" cy="29885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ctr"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rPr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Didactische</a:t>
            </a:r>
            <a:r>
              <a:rPr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aanpak</a:t>
            </a:r>
            <a:b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sz="3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3. </a:t>
            </a:r>
            <a:r>
              <a:rPr sz="36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Leerfasen</a:t>
            </a:r>
            <a:r>
              <a:rPr sz="3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van Maslow</a:t>
            </a:r>
          </a:p>
        </p:txBody>
      </p:sp>
      <p:pic>
        <p:nvPicPr>
          <p:cNvPr id="164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95975" y="1825625"/>
            <a:ext cx="8600049" cy="43513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ctr" defTabSz="887149">
              <a:defRPr sz="4200">
                <a:latin typeface="+mj-lt"/>
                <a:ea typeface="+mj-ea"/>
                <a:cs typeface="+mj-cs"/>
                <a:sym typeface="Calibri"/>
              </a:defRPr>
            </a:pPr>
            <a:r>
              <a:rPr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Didactische</a:t>
            </a:r>
            <a:r>
              <a:rPr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aanpak</a:t>
            </a:r>
            <a:r>
              <a:rPr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4</a:t>
            </a:r>
          </a:p>
          <a:p>
            <a:pPr defTabSz="887149">
              <a:defRPr sz="4200">
                <a:latin typeface="+mj-lt"/>
                <a:ea typeface="+mj-ea"/>
                <a:cs typeface="+mj-cs"/>
                <a:sym typeface="Calibri"/>
              </a:defRPr>
            </a:pPr>
            <a:r>
              <a:rPr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Te</a:t>
            </a:r>
            <a:r>
              <a:rPr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gebruiken</a:t>
            </a:r>
            <a:r>
              <a:rPr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model – De Drama </a:t>
            </a:r>
            <a:r>
              <a:rPr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Driehoek</a:t>
            </a:r>
            <a:endParaRPr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67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91287" y="2483765"/>
            <a:ext cx="5390101" cy="37622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ctr" defTabSz="868680">
              <a:defRPr sz="4100">
                <a:latin typeface="+mj-lt"/>
                <a:ea typeface="+mj-ea"/>
                <a:cs typeface="+mj-cs"/>
                <a:sym typeface="Calibri"/>
              </a:defRPr>
            </a:pPr>
            <a:r>
              <a:rPr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Didactische</a:t>
            </a:r>
            <a:r>
              <a:rPr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aanpak</a:t>
            </a:r>
            <a:r>
              <a:rPr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4 , </a:t>
            </a:r>
            <a:r>
              <a:rPr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vervolg</a:t>
            </a:r>
            <a:endParaRPr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defTabSz="868680">
              <a:defRPr sz="4100">
                <a:latin typeface="+mj-lt"/>
                <a:ea typeface="+mj-ea"/>
                <a:cs typeface="+mj-cs"/>
                <a:sym typeface="Calibri"/>
              </a:defRPr>
            </a:pPr>
            <a:r>
              <a:rPr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Winnaars</a:t>
            </a:r>
            <a:r>
              <a:rPr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Driehoek</a:t>
            </a:r>
            <a:r>
              <a:rPr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– de </a:t>
            </a:r>
            <a:r>
              <a:rPr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regie</a:t>
            </a:r>
            <a:r>
              <a:rPr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nemen</a:t>
            </a:r>
            <a:endParaRPr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70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57266" y="1969477"/>
            <a:ext cx="6513343" cy="45016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8EB3D9-4395-4F0E-BF77-86FB3958E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Uitleg drama- en winnaarsdriehoek </a:t>
            </a:r>
            <a:r>
              <a:rPr lang="nl-NL" dirty="0"/>
              <a:t>en oefening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8DB94AF-EB36-4604-9250-EFBE68C889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>
                <a:latin typeface="Calibri Light" panose="020F0302020204030204" pitchFamily="34" charset="0"/>
                <a:cs typeface="Calibri Light" panose="020F0302020204030204" pitchFamily="34" charset="0"/>
              </a:rPr>
              <a:t>Controleverlies en machteloosheid versus zelf de regie nemen</a:t>
            </a:r>
          </a:p>
          <a:p>
            <a:r>
              <a:rPr lang="nl-NL" dirty="0">
                <a:latin typeface="Calibri Light" panose="020F0302020204030204" pitchFamily="34" charset="0"/>
                <a:cs typeface="Calibri Light" panose="020F0302020204030204" pitchFamily="34" charset="0"/>
              </a:rPr>
              <a:t>Van oriëntatie op problemen naar focus op oplossingen </a:t>
            </a:r>
          </a:p>
          <a:p>
            <a:pPr marL="0" indent="0">
              <a:buNone/>
            </a:pPr>
            <a:r>
              <a:rPr lang="nl-NL" dirty="0">
                <a:latin typeface="Calibri Light" panose="020F0302020204030204" pitchFamily="34" charset="0"/>
                <a:cs typeface="Calibri Light" panose="020F0302020204030204" pitchFamily="34" charset="0"/>
              </a:rPr>
              <a:t>Oefening in drietallen aan de hand van een casus (de dramadriehoek en de winnaarsdriehoek in actie)</a:t>
            </a:r>
          </a:p>
        </p:txBody>
      </p:sp>
    </p:spTree>
    <p:extLst>
      <p:ext uri="{BB962C8B-B14F-4D97-AF65-F5344CB8AC3E}">
        <p14:creationId xmlns:p14="http://schemas.microsoft.com/office/powerpoint/2010/main" val="3358259595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3900">
                <a:latin typeface="+mj-lt"/>
                <a:ea typeface="+mj-ea"/>
                <a:cs typeface="+mj-cs"/>
                <a:sym typeface="Calibri"/>
              </a:defRPr>
            </a:pPr>
            <a:r>
              <a:rPr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Vitaliteitspiramide</a:t>
            </a:r>
            <a:br>
              <a:rPr dirty="0"/>
            </a:br>
            <a:r>
              <a:rPr sz="1800" dirty="0" err="1">
                <a:latin typeface="Calibri Light"/>
                <a:ea typeface="Calibri Light"/>
                <a:cs typeface="Calibri Light"/>
                <a:sym typeface="Calibri Light"/>
              </a:rPr>
              <a:t>Oefening</a:t>
            </a:r>
            <a:r>
              <a:rPr sz="1800" dirty="0">
                <a:latin typeface="Calibri Light"/>
                <a:ea typeface="Calibri Light"/>
                <a:cs typeface="Calibri Light"/>
                <a:sym typeface="Calibri Light"/>
              </a:rPr>
              <a:t>: </a:t>
            </a:r>
            <a:r>
              <a:rPr sz="1800" dirty="0" err="1">
                <a:latin typeface="Calibri Light"/>
                <a:ea typeface="Calibri Light"/>
                <a:cs typeface="Calibri Light"/>
                <a:sym typeface="Calibri Light"/>
              </a:rPr>
              <a:t>geef</a:t>
            </a:r>
            <a:r>
              <a:rPr sz="1800" dirty="0"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sz="1800" dirty="0" err="1">
                <a:latin typeface="Calibri Light"/>
                <a:ea typeface="Calibri Light"/>
                <a:cs typeface="Calibri Light"/>
                <a:sym typeface="Calibri Light"/>
              </a:rPr>
              <a:t>jezelf</a:t>
            </a:r>
            <a:r>
              <a:rPr sz="1800" dirty="0"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sz="1800" dirty="0" err="1">
                <a:latin typeface="Calibri Light"/>
                <a:ea typeface="Calibri Light"/>
                <a:cs typeface="Calibri Light"/>
                <a:sym typeface="Calibri Light"/>
              </a:rPr>
              <a:t>een</a:t>
            </a:r>
            <a:r>
              <a:rPr sz="1800" dirty="0"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sz="1800" dirty="0" err="1">
                <a:latin typeface="Calibri Light"/>
                <a:ea typeface="Calibri Light"/>
                <a:cs typeface="Calibri Light"/>
                <a:sym typeface="Calibri Light"/>
              </a:rPr>
              <a:t>cijfer</a:t>
            </a:r>
            <a:r>
              <a:rPr sz="1800" dirty="0">
                <a:latin typeface="Calibri Light"/>
                <a:ea typeface="Calibri Light"/>
                <a:cs typeface="Calibri Light"/>
                <a:sym typeface="Calibri Light"/>
              </a:rPr>
              <a:t> van 0--10 </a:t>
            </a:r>
            <a:r>
              <a:rPr sz="1800" dirty="0" err="1">
                <a:latin typeface="Calibri Light"/>
                <a:ea typeface="Calibri Light"/>
                <a:cs typeface="Calibri Light"/>
                <a:sym typeface="Calibri Light"/>
              </a:rPr>
              <a:t>voor</a:t>
            </a:r>
            <a:r>
              <a:rPr sz="1800" dirty="0"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sz="1800" dirty="0" err="1">
                <a:latin typeface="Calibri Light"/>
                <a:ea typeface="Calibri Light"/>
                <a:cs typeface="Calibri Light"/>
                <a:sym typeface="Calibri Light"/>
              </a:rPr>
              <a:t>ieder</a:t>
            </a:r>
            <a:r>
              <a:rPr sz="1800" dirty="0"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sz="1800" dirty="0" err="1">
                <a:latin typeface="Calibri Light"/>
                <a:ea typeface="Calibri Light"/>
                <a:cs typeface="Calibri Light"/>
                <a:sym typeface="Calibri Light"/>
              </a:rPr>
              <a:t>onderdeel</a:t>
            </a:r>
            <a:r>
              <a:rPr sz="1800" dirty="0"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sz="1800" dirty="0" err="1">
                <a:latin typeface="Calibri Light"/>
                <a:ea typeface="Calibri Light"/>
                <a:cs typeface="Calibri Light"/>
                <a:sym typeface="Calibri Light"/>
              </a:rPr>
              <a:t>en</a:t>
            </a:r>
            <a:r>
              <a:rPr sz="1800" dirty="0"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sz="1800" dirty="0" err="1">
                <a:latin typeface="Calibri Light"/>
                <a:ea typeface="Calibri Light"/>
                <a:cs typeface="Calibri Light"/>
                <a:sym typeface="Calibri Light"/>
              </a:rPr>
              <a:t>bespreek</a:t>
            </a:r>
            <a:r>
              <a:rPr sz="1800" dirty="0">
                <a:latin typeface="Calibri Light"/>
                <a:ea typeface="Calibri Light"/>
                <a:cs typeface="Calibri Light"/>
                <a:sym typeface="Calibri Light"/>
              </a:rPr>
              <a:t> het </a:t>
            </a:r>
            <a:r>
              <a:rPr sz="1800" dirty="0" err="1">
                <a:latin typeface="Calibri Light"/>
                <a:ea typeface="Calibri Light"/>
                <a:cs typeface="Calibri Light"/>
                <a:sym typeface="Calibri Light"/>
              </a:rPr>
              <a:t>resultaat</a:t>
            </a:r>
            <a:r>
              <a:rPr sz="1800" dirty="0">
                <a:latin typeface="Calibri Light"/>
                <a:ea typeface="Calibri Light"/>
                <a:cs typeface="Calibri Light"/>
                <a:sym typeface="Calibri Light"/>
              </a:rPr>
              <a:t> in </a:t>
            </a:r>
            <a:r>
              <a:rPr sz="1800" dirty="0" err="1">
                <a:latin typeface="Calibri Light"/>
                <a:ea typeface="Calibri Light"/>
                <a:cs typeface="Calibri Light"/>
                <a:sym typeface="Calibri Light"/>
              </a:rPr>
              <a:t>tweetallen</a:t>
            </a:r>
            <a:br>
              <a:rPr sz="1800" dirty="0">
                <a:latin typeface="Calibri Light"/>
                <a:ea typeface="Calibri Light"/>
                <a:cs typeface="Calibri Light"/>
                <a:sym typeface="Calibri Light"/>
              </a:rPr>
            </a:br>
            <a:r>
              <a:rPr sz="1800" dirty="0"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</a:p>
        </p:txBody>
      </p:sp>
      <p:pic>
        <p:nvPicPr>
          <p:cNvPr id="182" name="Tijdelijke aanduiding voor inhoud 9" descr="Tijdelijke aanduiding voor inhoud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64101" y="1928814"/>
            <a:ext cx="4894099" cy="40060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rPr b="1" dirty="0">
                <a:latin typeface="Calibri Light" panose="020F0302020204030204" pitchFamily="34" charset="0"/>
                <a:cs typeface="Calibri Light" panose="020F0302020204030204" pitchFamily="34" charset="0"/>
              </a:rPr>
              <a:t>Burn-out </a:t>
            </a:r>
            <a:r>
              <a:rPr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recept</a:t>
            </a:r>
            <a:br>
              <a:rPr dirty="0"/>
            </a:br>
            <a:r>
              <a:rPr sz="1800" dirty="0" err="1">
                <a:latin typeface="Calibri Light"/>
                <a:ea typeface="Calibri Light"/>
                <a:cs typeface="Calibri Light"/>
                <a:sym typeface="Calibri Light"/>
              </a:rPr>
              <a:t>Oefening</a:t>
            </a:r>
            <a:r>
              <a:rPr sz="1800" dirty="0">
                <a:latin typeface="Calibri Light"/>
                <a:ea typeface="Calibri Light"/>
                <a:cs typeface="Calibri Light"/>
                <a:sym typeface="Calibri Light"/>
              </a:rPr>
              <a:t>: wat is </a:t>
            </a:r>
            <a:r>
              <a:rPr sz="1800" dirty="0" err="1">
                <a:latin typeface="Calibri Light"/>
                <a:ea typeface="Calibri Light"/>
                <a:cs typeface="Calibri Light"/>
                <a:sym typeface="Calibri Light"/>
              </a:rPr>
              <a:t>jouw</a:t>
            </a:r>
            <a:r>
              <a:rPr sz="1800" dirty="0"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sz="1800" dirty="0" err="1">
                <a:latin typeface="Calibri Light"/>
                <a:ea typeface="Calibri Light"/>
                <a:cs typeface="Calibri Light"/>
                <a:sym typeface="Calibri Light"/>
              </a:rPr>
              <a:t>recept</a:t>
            </a:r>
            <a:r>
              <a:rPr sz="1800" dirty="0">
                <a:latin typeface="Calibri Light"/>
                <a:ea typeface="Calibri Light"/>
                <a:cs typeface="Calibri Light"/>
                <a:sym typeface="Calibri Light"/>
              </a:rPr>
              <a:t> om burn-out </a:t>
            </a:r>
            <a:r>
              <a:rPr sz="1800" dirty="0" err="1">
                <a:latin typeface="Calibri Light"/>
                <a:ea typeface="Calibri Light"/>
                <a:cs typeface="Calibri Light"/>
                <a:sym typeface="Calibri Light"/>
              </a:rPr>
              <a:t>te</a:t>
            </a:r>
            <a:r>
              <a:rPr sz="1800" dirty="0"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sz="1800" dirty="0" err="1">
                <a:latin typeface="Calibri Light"/>
                <a:ea typeface="Calibri Light"/>
                <a:cs typeface="Calibri Light"/>
                <a:sym typeface="Calibri Light"/>
              </a:rPr>
              <a:t>raken</a:t>
            </a:r>
            <a:r>
              <a:rPr sz="1800" dirty="0">
                <a:latin typeface="Calibri Light"/>
                <a:ea typeface="Calibri Light"/>
                <a:cs typeface="Calibri Light"/>
                <a:sym typeface="Calibri Light"/>
              </a:rPr>
              <a:t>? </a:t>
            </a:r>
            <a:r>
              <a:rPr sz="1800" dirty="0" err="1">
                <a:latin typeface="Calibri Light"/>
                <a:ea typeface="Calibri Light"/>
                <a:cs typeface="Calibri Light"/>
                <a:sym typeface="Calibri Light"/>
              </a:rPr>
              <a:t>Bespreken</a:t>
            </a:r>
            <a:r>
              <a:rPr sz="1800" dirty="0">
                <a:latin typeface="Calibri Light"/>
                <a:ea typeface="Calibri Light"/>
                <a:cs typeface="Calibri Light"/>
                <a:sym typeface="Calibri Light"/>
              </a:rPr>
              <a:t> in </a:t>
            </a:r>
            <a:r>
              <a:rPr sz="1800" dirty="0" err="1">
                <a:latin typeface="Calibri Light"/>
                <a:ea typeface="Calibri Light"/>
                <a:cs typeface="Calibri Light"/>
                <a:sym typeface="Calibri Light"/>
              </a:rPr>
              <a:t>tweetallen</a:t>
            </a:r>
            <a:r>
              <a:rPr sz="1800" dirty="0">
                <a:latin typeface="Calibri Light"/>
                <a:ea typeface="Calibri Light"/>
                <a:cs typeface="Calibri Light"/>
                <a:sym typeface="Calibri Light"/>
              </a:rPr>
              <a:t>.</a:t>
            </a:r>
            <a:br>
              <a:rPr sz="1800" dirty="0">
                <a:latin typeface="Calibri Light"/>
                <a:ea typeface="Calibri Light"/>
                <a:cs typeface="Calibri Light"/>
                <a:sym typeface="Calibri Light"/>
              </a:rPr>
            </a:br>
            <a:endParaRPr sz="1800" dirty="0">
              <a:latin typeface="Calibri Light"/>
              <a:ea typeface="Calibri Light"/>
              <a:cs typeface="Calibri Light"/>
              <a:sym typeface="Calibri Light"/>
            </a:endParaRPr>
          </a:p>
        </p:txBody>
      </p:sp>
      <p:sp>
        <p:nvSpPr>
          <p:cNvPr id="185" name="Tijdelijke aanduiding voor inhoud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70763" indent="-170763" defTabSz="683055">
              <a:spcBef>
                <a:spcPts val="700"/>
              </a:spcBef>
              <a:defRPr sz="2075"/>
            </a:pP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In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hoeverre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ken je de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volgende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items:</a:t>
            </a:r>
          </a:p>
          <a:p>
            <a:pPr marL="170763" indent="-170763" defTabSz="683055">
              <a:spcBef>
                <a:spcPts val="700"/>
              </a:spcBef>
              <a:defRPr sz="2075"/>
            </a:pP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Hoge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eisen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–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perfectionisme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0763" indent="-170763" defTabSz="683055">
              <a:spcBef>
                <a:spcPts val="700"/>
              </a:spcBef>
              <a:defRPr sz="2075"/>
            </a:pP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Groot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verantwoordelijkheidsgevoel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als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huisarts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/ partner/ kind /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ouder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0763" indent="-170763" defTabSz="683055">
              <a:spcBef>
                <a:spcPts val="700"/>
              </a:spcBef>
              <a:defRPr sz="2075"/>
            </a:pP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Jezelf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willen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bewijzen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0763" indent="-170763" defTabSz="683055">
              <a:spcBef>
                <a:spcPts val="700"/>
              </a:spcBef>
              <a:defRPr sz="2075"/>
            </a:pP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Loyaal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aan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de ‘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ander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’</a:t>
            </a:r>
          </a:p>
          <a:p>
            <a:pPr marL="170763" indent="-170763" defTabSz="683055">
              <a:spcBef>
                <a:spcPts val="700"/>
              </a:spcBef>
              <a:defRPr sz="2075"/>
            </a:pP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Onvoldoende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zicht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op de eigen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behoeftes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0763" indent="-170763" defTabSz="683055">
              <a:spcBef>
                <a:spcPts val="700"/>
              </a:spcBef>
              <a:defRPr sz="2075"/>
            </a:pP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Do it yourself -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geen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hulp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vragen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0763" indent="-170763" defTabSz="683055">
              <a:spcBef>
                <a:spcPts val="700"/>
              </a:spcBef>
              <a:defRPr sz="2075"/>
            </a:pP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Altijd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‘ja’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zeggen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/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moeilijk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nee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kunnen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zeggen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0763" indent="-170763" defTabSz="683055">
              <a:spcBef>
                <a:spcPts val="700"/>
              </a:spcBef>
              <a:defRPr sz="2075"/>
            </a:pP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Levensgebeurtenissen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echtscheiding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overlijden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van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naaste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ruzie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in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maatschap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etc. </a:t>
            </a:r>
          </a:p>
          <a:p>
            <a:pPr marL="170763" indent="-170763" defTabSz="683055">
              <a:spcBef>
                <a:spcPts val="700"/>
              </a:spcBef>
              <a:defRPr sz="2075"/>
            </a:pP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Levensfaseproblematiek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0763" indent="-170763" defTabSz="683055">
              <a:spcBef>
                <a:spcPts val="700"/>
              </a:spcBef>
              <a:defRPr sz="2075"/>
            </a:pP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Wat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speelt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er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bij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jou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, wat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hierboven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nog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niet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is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genoemd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rPr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Voorbeelden</a:t>
            </a:r>
            <a:r>
              <a:rPr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van </a:t>
            </a:r>
            <a:r>
              <a:rPr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energievreters</a:t>
            </a:r>
            <a:r>
              <a:rPr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huisarts</a:t>
            </a:r>
            <a:b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eerst</a:t>
            </a:r>
            <a:r>
              <a:rPr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plenair</a:t>
            </a:r>
            <a:r>
              <a:rPr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inventariseren</a:t>
            </a:r>
            <a:endParaRPr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88" name="Tijdelijke aanduiding voor inhoud 2"/>
          <p:cNvSpPr txBox="1">
            <a:spLocks noGrp="1"/>
          </p:cNvSpPr>
          <p:nvPr>
            <p:ph type="body" idx="1"/>
          </p:nvPr>
        </p:nvSpPr>
        <p:spPr>
          <a:xfrm>
            <a:off x="838199" y="1844868"/>
            <a:ext cx="10515601" cy="4351341"/>
          </a:xfrm>
          <a:prstGeom prst="rect">
            <a:avLst/>
          </a:prstGeom>
        </p:spPr>
        <p:txBody>
          <a:bodyPr/>
          <a:lstStyle/>
          <a:p>
            <a:pPr marL="178306" indent="-178306" defTabSz="713230">
              <a:lnSpc>
                <a:spcPct val="72000"/>
              </a:lnSpc>
              <a:spcBef>
                <a:spcPts val="700"/>
              </a:spcBef>
              <a:defRPr sz="1900"/>
            </a:pP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Diensten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8306" indent="-178306" defTabSz="713230">
              <a:lnSpc>
                <a:spcPct val="72000"/>
              </a:lnSpc>
              <a:spcBef>
                <a:spcPts val="700"/>
              </a:spcBef>
              <a:defRPr sz="1900"/>
            </a:pP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Administratie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 marL="178306" indent="-178306" defTabSz="713230">
              <a:lnSpc>
                <a:spcPct val="72000"/>
              </a:lnSpc>
              <a:spcBef>
                <a:spcPts val="700"/>
              </a:spcBef>
              <a:defRPr sz="1900"/>
            </a:pP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Personeel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 marL="178306" indent="-178306" defTabSz="713230">
              <a:lnSpc>
                <a:spcPct val="72000"/>
              </a:lnSpc>
              <a:spcBef>
                <a:spcPts val="700"/>
              </a:spcBef>
              <a:defRPr sz="1900"/>
            </a:pP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Hagro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-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samenwerking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collega’s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 marL="178306" indent="-178306" defTabSz="713230">
              <a:lnSpc>
                <a:spcPct val="72000"/>
              </a:lnSpc>
              <a:spcBef>
                <a:spcPts val="700"/>
              </a:spcBef>
              <a:defRPr sz="1900"/>
            </a:pP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Time management -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uitlopende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spreekuren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-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afschuiven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van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werk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 marL="178306" indent="-178306" defTabSz="713230">
              <a:lnSpc>
                <a:spcPct val="72000"/>
              </a:lnSpc>
              <a:spcBef>
                <a:spcPts val="700"/>
              </a:spcBef>
              <a:defRPr sz="1900"/>
            </a:pP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‘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Lastige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’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patiënten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8306" indent="-178306" defTabSz="713230">
              <a:lnSpc>
                <a:spcPct val="72000"/>
              </a:lnSpc>
              <a:spcBef>
                <a:spcPts val="700"/>
              </a:spcBef>
              <a:defRPr sz="1900"/>
            </a:pP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Bijhouden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literatuur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 marL="178306" indent="-178306" defTabSz="713230">
              <a:lnSpc>
                <a:spcPct val="72000"/>
              </a:lnSpc>
              <a:spcBef>
                <a:spcPts val="700"/>
              </a:spcBef>
              <a:defRPr sz="1900"/>
            </a:pP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Perfectionisme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8306" indent="-178306" defTabSz="713230">
              <a:lnSpc>
                <a:spcPct val="72000"/>
              </a:lnSpc>
              <a:spcBef>
                <a:spcPts val="700"/>
              </a:spcBef>
              <a:defRPr sz="1900"/>
            </a:pP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Angst om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fouten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maken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8306" indent="-178306" defTabSz="713230">
              <a:lnSpc>
                <a:spcPct val="72000"/>
              </a:lnSpc>
              <a:spcBef>
                <a:spcPts val="700"/>
              </a:spcBef>
              <a:defRPr sz="1900"/>
            </a:pP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Superviseren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van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medewerkers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8306" indent="-178306" defTabSz="713230">
              <a:lnSpc>
                <a:spcPct val="72000"/>
              </a:lnSpc>
              <a:spcBef>
                <a:spcPts val="700"/>
              </a:spcBef>
              <a:defRPr sz="1900"/>
            </a:pP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Ernstig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zieke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patiënten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8306" indent="-178306" defTabSz="713230">
              <a:lnSpc>
                <a:spcPct val="72000"/>
              </a:lnSpc>
              <a:spcBef>
                <a:spcPts val="700"/>
              </a:spcBef>
              <a:defRPr sz="1900"/>
            </a:pP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Euthanasie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(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verzoek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pPr marL="178306" indent="-178306" defTabSz="713230">
              <a:lnSpc>
                <a:spcPct val="72000"/>
              </a:lnSpc>
              <a:spcBef>
                <a:spcPts val="700"/>
              </a:spcBef>
              <a:defRPr sz="1900"/>
            </a:pP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Agerende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familieleden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van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patiënt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8306" indent="-178306" defTabSz="713230">
              <a:lnSpc>
                <a:spcPct val="72000"/>
              </a:lnSpc>
              <a:spcBef>
                <a:spcPts val="700"/>
              </a:spcBef>
              <a:defRPr sz="1900"/>
            </a:pP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Wat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nog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meer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? </a:t>
            </a: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rPr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Energievreters</a:t>
            </a:r>
            <a:r>
              <a:rPr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privé</a:t>
            </a:r>
            <a:b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eerst</a:t>
            </a:r>
            <a:r>
              <a:rPr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plenair</a:t>
            </a:r>
            <a:r>
              <a:rPr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inventariseren</a:t>
            </a:r>
            <a:endParaRPr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1" name="Tijdelijke aanduiding voor inhoud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Perfectionisme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Huishouden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/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boodschappen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/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schoonmaken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Kinderen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- school van de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kinderen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Partner -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familie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/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ouders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/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vrienden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Onvoldoende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hulp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Wat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nog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meer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Doelstellingen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nascholing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9" name="Tijdelijke aanduiding voor inhoud 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667250"/>
          </a:xfrm>
          <a:prstGeom prst="rect">
            <a:avLst/>
          </a:prstGeom>
        </p:spPr>
        <p:txBody>
          <a:bodyPr/>
          <a:lstStyle/>
          <a:p>
            <a:pPr marL="203454" indent="-203454" defTabSz="813816">
              <a:spcBef>
                <a:spcPts val="800"/>
              </a:spcBef>
              <a:defRPr sz="2492"/>
            </a:pP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Zicht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krijgen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op de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balans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tussen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werk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privéleven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l-NL" dirty="0">
                <a:latin typeface="Calibri Light" panose="020F0302020204030204" pitchFamily="34" charset="0"/>
                <a:cs typeface="Calibri Light" panose="020F0302020204030204" pitchFamily="34" charset="0"/>
              </a:rPr>
              <a:t>de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huidige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stand van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zaken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03454" indent="-203454" defTabSz="813816">
              <a:spcBef>
                <a:spcPts val="800"/>
              </a:spcBef>
              <a:defRPr sz="2492"/>
            </a:pP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Het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herkennen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van de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symptomen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van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overbelasting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, de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valkuilen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, de ‘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energievreters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’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de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risico’s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van het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huisartsenvak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03454" indent="-203454" defTabSz="813816">
              <a:spcBef>
                <a:spcPts val="800"/>
              </a:spcBef>
              <a:defRPr sz="2492"/>
            </a:pP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Het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ontwikkelen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van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strategieën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om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gezond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fit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worden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blijven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03454" indent="-203454" defTabSz="813816">
              <a:spcBef>
                <a:spcPts val="800"/>
              </a:spcBef>
              <a:defRPr sz="2492"/>
            </a:pP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Tools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krijgen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om met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plezier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in de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praktijk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kunnen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werken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zonder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overbelast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raken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03454" indent="-203454" defTabSz="813816">
              <a:spcBef>
                <a:spcPts val="800"/>
              </a:spcBef>
              <a:defRPr sz="2492"/>
            </a:pP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Presentatie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van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recente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wetenschappelijke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inzichten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van de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effecten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van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chronische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stress op het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lichamelijk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functioneren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03454" indent="-203454" defTabSz="813816">
              <a:spcBef>
                <a:spcPts val="800"/>
              </a:spcBef>
              <a:defRPr sz="2492"/>
            </a:pP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Theoretisch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kader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bespreken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NHG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standaard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overspanning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burn-out</a:t>
            </a: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851305">
              <a:defRPr sz="4000">
                <a:latin typeface="+mj-lt"/>
                <a:ea typeface="+mj-ea"/>
                <a:cs typeface="+mj-cs"/>
                <a:sym typeface="Calibri"/>
              </a:defRPr>
            </a:pPr>
            <a:r>
              <a:rPr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Energiemanagement</a:t>
            </a:r>
            <a:br>
              <a:rPr dirty="0"/>
            </a:br>
            <a:r>
              <a:rPr sz="1600" dirty="0" err="1">
                <a:latin typeface="Calibri Light"/>
                <a:ea typeface="Calibri Light"/>
                <a:cs typeface="Calibri Light"/>
                <a:sym typeface="Calibri Light"/>
              </a:rPr>
              <a:t>oefening</a:t>
            </a:r>
            <a:r>
              <a:rPr sz="1600" dirty="0">
                <a:latin typeface="Calibri Light"/>
                <a:ea typeface="Calibri Light"/>
                <a:cs typeface="Calibri Light"/>
                <a:sym typeface="Calibri Light"/>
              </a:rPr>
              <a:t>  </a:t>
            </a:r>
            <a:r>
              <a:rPr sz="1600" dirty="0" err="1">
                <a:latin typeface="Calibri Light"/>
                <a:ea typeface="Calibri Light"/>
                <a:cs typeface="Calibri Light"/>
                <a:sym typeface="Calibri Light"/>
              </a:rPr>
              <a:t>iedere</a:t>
            </a:r>
            <a:r>
              <a:rPr sz="1600" dirty="0"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sz="1600" dirty="0" err="1">
                <a:latin typeface="Calibri Light"/>
                <a:ea typeface="Calibri Light"/>
                <a:cs typeface="Calibri Light"/>
                <a:sym typeface="Calibri Light"/>
              </a:rPr>
              <a:t>deelnemer</a:t>
            </a:r>
            <a:r>
              <a:rPr sz="1600" dirty="0"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sz="1600" dirty="0" err="1">
                <a:latin typeface="Calibri Light"/>
                <a:ea typeface="Calibri Light"/>
                <a:cs typeface="Calibri Light"/>
                <a:sym typeface="Calibri Light"/>
              </a:rPr>
              <a:t>individueel</a:t>
            </a:r>
            <a:r>
              <a:rPr sz="1600" dirty="0"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sz="1600" dirty="0" err="1">
                <a:latin typeface="Calibri Light"/>
                <a:ea typeface="Calibri Light"/>
                <a:cs typeface="Calibri Light"/>
                <a:sym typeface="Calibri Light"/>
              </a:rPr>
              <a:t>inventariseren</a:t>
            </a:r>
            <a:r>
              <a:rPr sz="1600" dirty="0">
                <a:latin typeface="Calibri Light"/>
                <a:ea typeface="Calibri Light"/>
                <a:cs typeface="Calibri Light"/>
                <a:sym typeface="Calibri Light"/>
              </a:rPr>
              <a:t> wat </a:t>
            </a:r>
            <a:r>
              <a:rPr sz="1600" dirty="0" err="1">
                <a:latin typeface="Calibri Light"/>
                <a:ea typeface="Calibri Light"/>
                <a:cs typeface="Calibri Light"/>
                <a:sym typeface="Calibri Light"/>
              </a:rPr>
              <a:t>geeft</a:t>
            </a:r>
            <a:r>
              <a:rPr sz="1600" dirty="0"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sz="1600" dirty="0" err="1">
                <a:latin typeface="Calibri Light"/>
                <a:ea typeface="Calibri Light"/>
                <a:cs typeface="Calibri Light"/>
                <a:sym typeface="Calibri Light"/>
              </a:rPr>
              <a:t>energie</a:t>
            </a:r>
            <a:r>
              <a:rPr sz="1600" dirty="0"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sz="1600" dirty="0" err="1">
                <a:latin typeface="Calibri Light"/>
                <a:ea typeface="Calibri Light"/>
                <a:cs typeface="Calibri Light"/>
                <a:sym typeface="Calibri Light"/>
              </a:rPr>
              <a:t>en</a:t>
            </a:r>
            <a:r>
              <a:rPr sz="1600" dirty="0">
                <a:latin typeface="Calibri Light"/>
                <a:ea typeface="Calibri Light"/>
                <a:cs typeface="Calibri Light"/>
                <a:sym typeface="Calibri Light"/>
              </a:rPr>
              <a:t> wat </a:t>
            </a:r>
            <a:r>
              <a:rPr sz="1600" dirty="0" err="1">
                <a:latin typeface="Calibri Light"/>
                <a:ea typeface="Calibri Light"/>
                <a:cs typeface="Calibri Light"/>
                <a:sym typeface="Calibri Light"/>
              </a:rPr>
              <a:t>kost</a:t>
            </a:r>
            <a:r>
              <a:rPr sz="1600" dirty="0"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sz="1600" dirty="0" err="1">
                <a:latin typeface="Calibri Light"/>
                <a:ea typeface="Calibri Light"/>
                <a:cs typeface="Calibri Light"/>
                <a:sym typeface="Calibri Light"/>
              </a:rPr>
              <a:t>energie</a:t>
            </a:r>
            <a:r>
              <a:rPr sz="1600" dirty="0">
                <a:latin typeface="Calibri Light"/>
                <a:ea typeface="Calibri Light"/>
                <a:cs typeface="Calibri Light"/>
                <a:sym typeface="Calibri Light"/>
              </a:rPr>
              <a:t>.</a:t>
            </a:r>
            <a:br>
              <a:rPr sz="1600" dirty="0">
                <a:latin typeface="Calibri Light"/>
                <a:ea typeface="Calibri Light"/>
                <a:cs typeface="Calibri Light"/>
                <a:sym typeface="Calibri Light"/>
              </a:rPr>
            </a:br>
            <a:r>
              <a:rPr sz="1600" dirty="0" err="1">
                <a:latin typeface="Calibri Light"/>
                <a:ea typeface="Calibri Light"/>
                <a:cs typeface="Calibri Light"/>
                <a:sym typeface="Calibri Light"/>
              </a:rPr>
              <a:t>Uitkomsten</a:t>
            </a:r>
            <a:r>
              <a:rPr lang="nl-NL" sz="1600" dirty="0">
                <a:latin typeface="Calibri Light"/>
                <a:ea typeface="Calibri Light"/>
                <a:cs typeface="Calibri Light"/>
                <a:sym typeface="Calibri Light"/>
              </a:rPr>
              <a:t> nabespreken in tweetallen. Oefening vooraf u</a:t>
            </a:r>
            <a:r>
              <a:rPr sz="1600" dirty="0" err="1">
                <a:latin typeface="Calibri Light"/>
                <a:ea typeface="Calibri Light"/>
                <a:cs typeface="Calibri Light"/>
                <a:sym typeface="Calibri Light"/>
              </a:rPr>
              <a:t>itprinten</a:t>
            </a:r>
            <a:r>
              <a:rPr sz="1600" dirty="0"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sz="1600" dirty="0" err="1">
                <a:latin typeface="Calibri Light"/>
                <a:ea typeface="Calibri Light"/>
                <a:cs typeface="Calibri Light"/>
                <a:sym typeface="Calibri Light"/>
              </a:rPr>
              <a:t>en</a:t>
            </a:r>
            <a:r>
              <a:rPr sz="1600" dirty="0"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sz="1600" dirty="0" err="1">
                <a:latin typeface="Calibri Light"/>
                <a:ea typeface="Calibri Light"/>
                <a:cs typeface="Calibri Light"/>
                <a:sym typeface="Calibri Light"/>
              </a:rPr>
              <a:t>uitdelen</a:t>
            </a:r>
            <a:r>
              <a:rPr sz="1600" dirty="0">
                <a:latin typeface="Calibri Light"/>
                <a:ea typeface="Calibri Light"/>
                <a:cs typeface="Calibri Light"/>
                <a:sym typeface="Calibri Light"/>
              </a:rPr>
              <a:t>.</a:t>
            </a:r>
          </a:p>
        </p:txBody>
      </p:sp>
      <p:sp>
        <p:nvSpPr>
          <p:cNvPr id="194" name="Tijdelijke aanduiding voor inhoud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877822">
              <a:spcBef>
                <a:spcPts val="900"/>
              </a:spcBef>
              <a:buSzTx/>
              <a:buNone/>
              <a:defRPr sz="2600"/>
            </a:pPr>
            <a:r>
              <a:rPr b="1" dirty="0">
                <a:latin typeface="Calibri Light" panose="020F0302020204030204" pitchFamily="34" charset="0"/>
                <a:cs typeface="Calibri Light" panose="020F0302020204030204" pitchFamily="34" charset="0"/>
              </a:rPr>
              <a:t>Wat </a:t>
            </a:r>
            <a:r>
              <a:rPr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geeft</a:t>
            </a:r>
            <a:r>
              <a:rPr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energie</a:t>
            </a:r>
            <a:r>
              <a:rPr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 +</a:t>
            </a:r>
            <a:r>
              <a:rPr dirty="0"/>
              <a:t>			</a:t>
            </a:r>
            <a:r>
              <a:rPr b="1" dirty="0">
                <a:latin typeface="Calibri Light" panose="020F0302020204030204" pitchFamily="34" charset="0"/>
                <a:cs typeface="Calibri Light" panose="020F0302020204030204" pitchFamily="34" charset="0"/>
              </a:rPr>
              <a:t>Wat </a:t>
            </a:r>
            <a:r>
              <a:rPr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kost</a:t>
            </a:r>
            <a:r>
              <a:rPr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energie</a:t>
            </a:r>
            <a:r>
              <a:rPr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 –</a:t>
            </a:r>
          </a:p>
          <a:p>
            <a:pPr marL="0" indent="0" defTabSz="877822">
              <a:spcBef>
                <a:spcPts val="900"/>
              </a:spcBef>
              <a:buSzTx/>
              <a:buNone/>
              <a:defRPr sz="2600"/>
            </a:pPr>
            <a:r>
              <a:rPr dirty="0"/>
              <a:t>-------------------------	-----			-------------------------------</a:t>
            </a:r>
          </a:p>
          <a:p>
            <a:pPr marL="0" indent="0" defTabSz="877822">
              <a:spcBef>
                <a:spcPts val="900"/>
              </a:spcBef>
              <a:buSzTx/>
              <a:buNone/>
              <a:defRPr sz="2600"/>
            </a:pPr>
            <a:r>
              <a:rPr dirty="0"/>
              <a:t>-------------------------	-----			--------------------------------</a:t>
            </a:r>
          </a:p>
          <a:p>
            <a:pPr marL="0" indent="0" defTabSz="877822">
              <a:spcBef>
                <a:spcPts val="900"/>
              </a:spcBef>
              <a:buSzTx/>
              <a:buNone/>
              <a:defRPr sz="2600"/>
            </a:pPr>
            <a:r>
              <a:rPr dirty="0"/>
              <a:t>------------------------------			--------------------------------</a:t>
            </a:r>
          </a:p>
          <a:p>
            <a:pPr marL="0" indent="0" defTabSz="877822">
              <a:spcBef>
                <a:spcPts val="900"/>
              </a:spcBef>
              <a:buSzTx/>
              <a:buNone/>
              <a:defRPr sz="2600"/>
            </a:pPr>
            <a:r>
              <a:rPr dirty="0"/>
              <a:t>------------------------------			--------------------------------</a:t>
            </a:r>
          </a:p>
          <a:p>
            <a:pPr marL="0" indent="0" defTabSz="877822">
              <a:spcBef>
                <a:spcPts val="900"/>
              </a:spcBef>
              <a:buSzTx/>
              <a:buNone/>
              <a:defRPr sz="2600"/>
            </a:pPr>
            <a:r>
              <a:rPr dirty="0"/>
              <a:t>------------------------------			--------------------------------</a:t>
            </a:r>
          </a:p>
          <a:p>
            <a:pPr marL="0" indent="0" defTabSz="877822">
              <a:spcBef>
                <a:spcPts val="900"/>
              </a:spcBef>
              <a:buSzTx/>
              <a:buNone/>
              <a:defRPr sz="2600"/>
            </a:pPr>
            <a:endParaRPr dirty="0"/>
          </a:p>
          <a:p>
            <a:pPr marL="0" indent="0" defTabSz="877822">
              <a:spcBef>
                <a:spcPts val="900"/>
              </a:spcBef>
              <a:buSzTx/>
              <a:buNone/>
              <a:defRPr sz="2600"/>
            </a:pPr>
            <a:r>
              <a:rPr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Percentage </a:t>
            </a:r>
            <a:r>
              <a:rPr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positief</a:t>
            </a:r>
            <a:r>
              <a:rPr b="1" dirty="0">
                <a:latin typeface="Calibri Light" panose="020F0302020204030204" pitchFamily="34" charset="0"/>
                <a:cs typeface="Calibri Light" panose="020F0302020204030204" pitchFamily="34" charset="0"/>
              </a:rPr>
              <a:t>	 </a:t>
            </a:r>
            <a:r>
              <a:rPr dirty="0"/>
              <a:t>			</a:t>
            </a:r>
            <a:r>
              <a:rPr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Percentage </a:t>
            </a:r>
            <a:r>
              <a:rPr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negatief</a:t>
            </a:r>
            <a:r>
              <a:rPr dirty="0"/>
              <a:t>			</a:t>
            </a:r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3900">
                <a:latin typeface="+mj-lt"/>
                <a:ea typeface="+mj-ea"/>
                <a:cs typeface="+mj-cs"/>
                <a:sym typeface="Calibri"/>
              </a:defRPr>
            </a:pPr>
            <a:r>
              <a:rPr b="1" dirty="0">
                <a:latin typeface="Calibri Light" panose="020F0302020204030204" pitchFamily="34" charset="0"/>
                <a:cs typeface="Calibri Light" panose="020F0302020204030204" pitchFamily="34" charset="0"/>
              </a:rPr>
              <a:t>Coping </a:t>
            </a:r>
            <a:r>
              <a:rPr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strategieën</a:t>
            </a:r>
            <a:r>
              <a:rPr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stress</a:t>
            </a:r>
            <a:br>
              <a:rPr dirty="0"/>
            </a:br>
            <a:r>
              <a:rPr lang="nl-NL" sz="1400" dirty="0"/>
              <a:t>K</a:t>
            </a:r>
            <a:r>
              <a:rPr sz="1400" dirty="0">
                <a:latin typeface="Calibri Light"/>
                <a:ea typeface="Calibri Light"/>
                <a:cs typeface="Calibri Light"/>
                <a:sym typeface="Calibri Light"/>
              </a:rPr>
              <a:t>ort </a:t>
            </a:r>
            <a:r>
              <a:rPr sz="1400" dirty="0" err="1">
                <a:latin typeface="Calibri Light"/>
                <a:ea typeface="Calibri Light"/>
                <a:cs typeface="Calibri Light"/>
                <a:sym typeface="Calibri Light"/>
              </a:rPr>
              <a:t>uitleg</a:t>
            </a:r>
            <a:r>
              <a:rPr sz="1400" dirty="0"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sz="1400" dirty="0" err="1">
                <a:latin typeface="Calibri Light"/>
                <a:ea typeface="Calibri Light"/>
                <a:cs typeface="Calibri Light"/>
                <a:sym typeface="Calibri Light"/>
              </a:rPr>
              <a:t>en</a:t>
            </a:r>
            <a:r>
              <a:rPr sz="1400" dirty="0"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sz="1400" dirty="0" err="1">
                <a:latin typeface="Calibri Light"/>
                <a:ea typeface="Calibri Light"/>
                <a:cs typeface="Calibri Light"/>
                <a:sym typeface="Calibri Light"/>
              </a:rPr>
              <a:t>aansluitend</a:t>
            </a:r>
            <a:r>
              <a:rPr sz="1400" dirty="0"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sz="1400" dirty="0" err="1">
                <a:latin typeface="Calibri Light"/>
                <a:ea typeface="Calibri Light"/>
                <a:cs typeface="Calibri Light"/>
                <a:sym typeface="Calibri Light"/>
              </a:rPr>
              <a:t>o</a:t>
            </a:r>
            <a:r>
              <a:rPr sz="1600" dirty="0" err="1">
                <a:latin typeface="Calibri Light"/>
                <a:ea typeface="Calibri Light"/>
                <a:cs typeface="Calibri Light"/>
                <a:sym typeface="Calibri Light"/>
              </a:rPr>
              <a:t>efening</a:t>
            </a:r>
            <a:r>
              <a:rPr sz="1600" dirty="0">
                <a:latin typeface="Calibri Light"/>
                <a:ea typeface="Calibri Light"/>
                <a:cs typeface="Calibri Light"/>
                <a:sym typeface="Calibri Light"/>
              </a:rPr>
              <a:t>: </a:t>
            </a:r>
            <a:r>
              <a:rPr sz="1600" dirty="0" err="1">
                <a:latin typeface="Calibri Light"/>
                <a:ea typeface="Calibri Light"/>
                <a:cs typeface="Calibri Light"/>
                <a:sym typeface="Calibri Light"/>
              </a:rPr>
              <a:t>plenair</a:t>
            </a:r>
            <a:r>
              <a:rPr sz="1600" dirty="0"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sz="1600" dirty="0" err="1">
                <a:latin typeface="Calibri Light"/>
                <a:ea typeface="Calibri Light"/>
                <a:cs typeface="Calibri Light"/>
                <a:sym typeface="Calibri Light"/>
              </a:rPr>
              <a:t>inventariseren</a:t>
            </a:r>
            <a:r>
              <a:rPr sz="1600" dirty="0">
                <a:latin typeface="Calibri Light"/>
                <a:ea typeface="Calibri Light"/>
                <a:cs typeface="Calibri Light"/>
                <a:sym typeface="Calibri Light"/>
              </a:rPr>
              <a:t>. </a:t>
            </a:r>
            <a:r>
              <a:rPr sz="1600" dirty="0" err="1">
                <a:latin typeface="Calibri Light"/>
                <a:ea typeface="Calibri Light"/>
                <a:cs typeface="Calibri Light"/>
                <a:sym typeface="Calibri Light"/>
              </a:rPr>
              <a:t>Vervolgens</a:t>
            </a:r>
            <a:r>
              <a:rPr sz="1600" dirty="0">
                <a:latin typeface="Calibri Light"/>
                <a:ea typeface="Calibri Light"/>
                <a:cs typeface="Calibri Light"/>
                <a:sym typeface="Calibri Light"/>
              </a:rPr>
              <a:t> in </a:t>
            </a:r>
            <a:r>
              <a:rPr sz="1600" dirty="0" err="1">
                <a:latin typeface="Calibri Light"/>
                <a:ea typeface="Calibri Light"/>
                <a:cs typeface="Calibri Light"/>
                <a:sym typeface="Calibri Light"/>
              </a:rPr>
              <a:t>tweetallen</a:t>
            </a:r>
            <a:r>
              <a:rPr sz="1600" dirty="0"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sz="1600" dirty="0" err="1">
                <a:latin typeface="Calibri Light"/>
                <a:ea typeface="Calibri Light"/>
                <a:cs typeface="Calibri Light"/>
                <a:sym typeface="Calibri Light"/>
              </a:rPr>
              <a:t>bespreken</a:t>
            </a:r>
            <a:r>
              <a:rPr sz="1600" dirty="0">
                <a:latin typeface="Calibri Light"/>
                <a:ea typeface="Calibri Light"/>
                <a:cs typeface="Calibri Light"/>
                <a:sym typeface="Calibri Light"/>
              </a:rPr>
              <a:t> wat  </a:t>
            </a:r>
            <a:r>
              <a:rPr sz="1600" dirty="0" err="1">
                <a:latin typeface="Calibri Light"/>
                <a:ea typeface="Calibri Light"/>
                <a:cs typeface="Calibri Light"/>
                <a:sym typeface="Calibri Light"/>
              </a:rPr>
              <a:t>zijn</a:t>
            </a:r>
            <a:r>
              <a:rPr sz="1600" dirty="0"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sz="1600" dirty="0" err="1">
                <a:latin typeface="Calibri Light"/>
                <a:ea typeface="Calibri Light"/>
                <a:cs typeface="Calibri Light"/>
                <a:sym typeface="Calibri Light"/>
              </a:rPr>
              <a:t>jouw</a:t>
            </a:r>
            <a:r>
              <a:rPr sz="1600" dirty="0">
                <a:latin typeface="Calibri Light"/>
                <a:ea typeface="Calibri Light"/>
                <a:cs typeface="Calibri Light"/>
                <a:sym typeface="Calibri Light"/>
              </a:rPr>
              <a:t> coping </a:t>
            </a:r>
            <a:r>
              <a:rPr sz="1600" dirty="0" err="1">
                <a:latin typeface="Calibri Light"/>
                <a:ea typeface="Calibri Light"/>
                <a:cs typeface="Calibri Light"/>
                <a:sym typeface="Calibri Light"/>
              </a:rPr>
              <a:t>strategieën</a:t>
            </a:r>
            <a:r>
              <a:rPr sz="1600" dirty="0">
                <a:latin typeface="Calibri Light"/>
                <a:ea typeface="Calibri Light"/>
                <a:cs typeface="Calibri Light"/>
                <a:sym typeface="Calibri Light"/>
              </a:rPr>
              <a:t>? </a:t>
            </a:r>
            <a:r>
              <a:rPr sz="1600" dirty="0" err="1">
                <a:latin typeface="Calibri Light"/>
                <a:ea typeface="Calibri Light"/>
                <a:cs typeface="Calibri Light"/>
                <a:sym typeface="Calibri Light"/>
              </a:rPr>
              <a:t>Welke</a:t>
            </a:r>
            <a:r>
              <a:rPr sz="1600" dirty="0"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sz="1600" dirty="0" err="1">
                <a:latin typeface="Calibri Light"/>
                <a:ea typeface="Calibri Light"/>
                <a:cs typeface="Calibri Light"/>
                <a:sym typeface="Calibri Light"/>
              </a:rPr>
              <a:t>zijn</a:t>
            </a:r>
            <a:r>
              <a:rPr sz="1600" dirty="0"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sz="1600" dirty="0" err="1">
                <a:latin typeface="Calibri Light"/>
                <a:ea typeface="Calibri Light"/>
                <a:cs typeface="Calibri Light"/>
                <a:sym typeface="Calibri Light"/>
              </a:rPr>
              <a:t>effectief</a:t>
            </a:r>
            <a:r>
              <a:rPr sz="1600" dirty="0"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sz="1600" dirty="0" err="1">
                <a:latin typeface="Calibri Light"/>
                <a:ea typeface="Calibri Light"/>
                <a:cs typeface="Calibri Light"/>
                <a:sym typeface="Calibri Light"/>
              </a:rPr>
              <a:t>en</a:t>
            </a:r>
            <a:r>
              <a:rPr sz="1600" dirty="0"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sz="1600" dirty="0" err="1">
                <a:latin typeface="Calibri Light"/>
                <a:ea typeface="Calibri Light"/>
                <a:cs typeface="Calibri Light"/>
                <a:sym typeface="Calibri Light"/>
              </a:rPr>
              <a:t>welke</a:t>
            </a:r>
            <a:r>
              <a:rPr sz="1600" dirty="0"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sz="1600" dirty="0" err="1">
                <a:latin typeface="Calibri Light"/>
                <a:ea typeface="Calibri Light"/>
                <a:cs typeface="Calibri Light"/>
                <a:sym typeface="Calibri Light"/>
              </a:rPr>
              <a:t>ineffectief</a:t>
            </a:r>
            <a:r>
              <a:rPr sz="1600" dirty="0">
                <a:latin typeface="Calibri Light"/>
                <a:ea typeface="Calibri Light"/>
                <a:cs typeface="Calibri Light"/>
                <a:sym typeface="Calibri Light"/>
              </a:rPr>
              <a:t>?</a:t>
            </a:r>
            <a:r>
              <a:rPr lang="nl-NL" sz="1600" dirty="0">
                <a:latin typeface="Calibri Light"/>
                <a:ea typeface="Calibri Light"/>
                <a:cs typeface="Calibri Light"/>
                <a:sym typeface="Calibri Light"/>
              </a:rPr>
              <a:t> Plenair nabespreken.</a:t>
            </a:r>
            <a:br>
              <a:rPr sz="1600" dirty="0">
                <a:latin typeface="Calibri Light"/>
                <a:ea typeface="Calibri Light"/>
                <a:cs typeface="Calibri Light"/>
                <a:sym typeface="Calibri Light"/>
              </a:rPr>
            </a:br>
            <a:r>
              <a:rPr sz="1600" dirty="0">
                <a:latin typeface="Calibri Light"/>
                <a:ea typeface="Calibri Light"/>
                <a:cs typeface="Calibri Light"/>
                <a:sym typeface="Calibri Light"/>
              </a:rPr>
              <a:t>Let op: </a:t>
            </a:r>
            <a:r>
              <a:rPr sz="1600" dirty="0" err="1">
                <a:latin typeface="Calibri Light"/>
                <a:ea typeface="Calibri Light"/>
                <a:cs typeface="Calibri Light"/>
                <a:sym typeface="Calibri Light"/>
              </a:rPr>
              <a:t>geen</a:t>
            </a:r>
            <a:r>
              <a:rPr sz="1600" dirty="0"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sz="1600" dirty="0" err="1">
                <a:latin typeface="Calibri Light"/>
                <a:ea typeface="Calibri Light"/>
                <a:cs typeface="Calibri Light"/>
                <a:sym typeface="Calibri Light"/>
              </a:rPr>
              <a:t>enkele</a:t>
            </a:r>
            <a:r>
              <a:rPr sz="1600" dirty="0"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sz="1600" dirty="0" err="1">
                <a:latin typeface="Calibri Light"/>
                <a:ea typeface="Calibri Light"/>
                <a:cs typeface="Calibri Light"/>
                <a:sym typeface="Calibri Light"/>
              </a:rPr>
              <a:t>stijl</a:t>
            </a:r>
            <a:r>
              <a:rPr sz="1600" dirty="0">
                <a:latin typeface="Calibri Light"/>
                <a:ea typeface="Calibri Light"/>
                <a:cs typeface="Calibri Light"/>
                <a:sym typeface="Calibri Light"/>
              </a:rPr>
              <a:t> is </a:t>
            </a:r>
            <a:r>
              <a:rPr sz="1600" dirty="0" err="1">
                <a:latin typeface="Calibri Light"/>
                <a:ea typeface="Calibri Light"/>
                <a:cs typeface="Calibri Light"/>
                <a:sym typeface="Calibri Light"/>
              </a:rPr>
              <a:t>altijd</a:t>
            </a:r>
            <a:r>
              <a:rPr sz="1600" dirty="0"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sz="1600" dirty="0" err="1">
                <a:latin typeface="Calibri Light"/>
                <a:ea typeface="Calibri Light"/>
                <a:cs typeface="Calibri Light"/>
                <a:sym typeface="Calibri Light"/>
              </a:rPr>
              <a:t>effectief</a:t>
            </a:r>
            <a:r>
              <a:rPr sz="1600" dirty="0">
                <a:latin typeface="Calibri Light"/>
                <a:ea typeface="Calibri Light"/>
                <a:cs typeface="Calibri Light"/>
                <a:sym typeface="Calibri Light"/>
              </a:rPr>
              <a:t>!</a:t>
            </a:r>
          </a:p>
        </p:txBody>
      </p:sp>
      <p:sp>
        <p:nvSpPr>
          <p:cNvPr id="197" name="Tijdelijke aanduiding voor inhoud 2"/>
          <p:cNvSpPr txBox="1">
            <a:spLocks noGrp="1"/>
          </p:cNvSpPr>
          <p:nvPr>
            <p:ph type="body" idx="1"/>
          </p:nvPr>
        </p:nvSpPr>
        <p:spPr>
          <a:xfrm>
            <a:off x="838200" y="2026919"/>
            <a:ext cx="10515600" cy="415004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01168" indent="-201168" defTabSz="804672">
              <a:lnSpc>
                <a:spcPct val="81000"/>
              </a:lnSpc>
              <a:spcBef>
                <a:spcPts val="800"/>
              </a:spcBef>
              <a:defRPr sz="2400"/>
            </a:pP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Ontkennen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01168" indent="-201168" defTabSz="804672">
              <a:lnSpc>
                <a:spcPct val="81000"/>
              </a:lnSpc>
              <a:spcBef>
                <a:spcPts val="800"/>
              </a:spcBef>
              <a:defRPr sz="2400"/>
            </a:pP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Vermijden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of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uitstellen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01168" indent="-201168" defTabSz="804672">
              <a:lnSpc>
                <a:spcPct val="81000"/>
              </a:lnSpc>
              <a:spcBef>
                <a:spcPts val="800"/>
              </a:spcBef>
              <a:defRPr sz="2400"/>
            </a:pP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Machteloze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passiviteit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/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piekeren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01168" indent="-201168" defTabSz="804672">
              <a:lnSpc>
                <a:spcPct val="81000"/>
              </a:lnSpc>
              <a:spcBef>
                <a:spcPts val="800"/>
              </a:spcBef>
              <a:defRPr sz="2400"/>
            </a:pP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Vechten </a:t>
            </a:r>
          </a:p>
          <a:p>
            <a:pPr marL="201168" indent="-201168" defTabSz="804672">
              <a:lnSpc>
                <a:spcPct val="81000"/>
              </a:lnSpc>
              <a:spcBef>
                <a:spcPts val="800"/>
              </a:spcBef>
              <a:defRPr sz="2400"/>
            </a:pP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Actieve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aanpak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01168" indent="-201168" defTabSz="804672">
              <a:lnSpc>
                <a:spcPct val="81000"/>
              </a:lnSpc>
              <a:spcBef>
                <a:spcPts val="800"/>
              </a:spcBef>
              <a:defRPr sz="2400"/>
            </a:pP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Sociale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steun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zoeken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01168" indent="-201168" defTabSz="804672">
              <a:lnSpc>
                <a:spcPct val="81000"/>
              </a:lnSpc>
              <a:spcBef>
                <a:spcPts val="800"/>
              </a:spcBef>
              <a:defRPr sz="2400"/>
            </a:pP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Afleiding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01168" indent="-201168" defTabSz="804672">
              <a:lnSpc>
                <a:spcPct val="81000"/>
              </a:lnSpc>
              <a:spcBef>
                <a:spcPts val="800"/>
              </a:spcBef>
              <a:defRPr sz="2400"/>
            </a:pP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Relativering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van het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probleem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01168" indent="-201168" defTabSz="804672">
              <a:lnSpc>
                <a:spcPct val="81000"/>
              </a:lnSpc>
              <a:spcBef>
                <a:spcPts val="800"/>
              </a:spcBef>
              <a:defRPr sz="2400"/>
            </a:pP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Alcohol, drugs</a:t>
            </a:r>
            <a:endParaRPr lang="nl-NL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01168" indent="-201168" defTabSz="804672">
              <a:lnSpc>
                <a:spcPct val="81000"/>
              </a:lnSpc>
              <a:spcBef>
                <a:spcPts val="800"/>
              </a:spcBef>
              <a:defRPr sz="2400"/>
            </a:pPr>
            <a:r>
              <a:rPr lang="nl-NL" dirty="0">
                <a:latin typeface="Calibri Light" panose="020F0302020204030204" pitchFamily="34" charset="0"/>
                <a:cs typeface="Calibri Light" panose="020F0302020204030204" pitchFamily="34" charset="0"/>
              </a:rPr>
              <a:t>Sporten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01168" indent="-201168" defTabSz="804672">
              <a:lnSpc>
                <a:spcPct val="81000"/>
              </a:lnSpc>
              <a:spcBef>
                <a:spcPts val="800"/>
              </a:spcBef>
              <a:defRPr sz="2400"/>
            </a:pP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Wat doe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jij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nog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meer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905255">
              <a:defRPr sz="4356">
                <a:latin typeface="+mj-lt"/>
                <a:ea typeface="+mj-ea"/>
                <a:cs typeface="+mj-cs"/>
                <a:sym typeface="Calibri"/>
              </a:defRPr>
            </a:pPr>
            <a:r>
              <a:rPr b="1" dirty="0">
                <a:latin typeface="Calibri Light" panose="020F0302020204030204" pitchFamily="34" charset="0"/>
                <a:cs typeface="Calibri Light" panose="020F0302020204030204" pitchFamily="34" charset="0"/>
              </a:rPr>
              <a:t>Wat </a:t>
            </a:r>
            <a:r>
              <a:rPr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zijn</a:t>
            </a:r>
            <a:r>
              <a:rPr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jouw</a:t>
            </a:r>
            <a:r>
              <a:rPr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signalen</a:t>
            </a:r>
            <a:r>
              <a:rPr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van </a:t>
            </a:r>
            <a:r>
              <a:rPr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overbelasting</a:t>
            </a:r>
            <a:r>
              <a:rPr b="1" dirty="0">
                <a:latin typeface="Calibri Light" panose="020F0302020204030204" pitchFamily="34" charset="0"/>
                <a:cs typeface="Calibri Light" panose="020F0302020204030204" pitchFamily="34" charset="0"/>
              </a:rPr>
              <a:t>? </a:t>
            </a:r>
            <a:br>
              <a:rPr dirty="0"/>
            </a:br>
            <a:r>
              <a:rPr sz="1782" dirty="0" err="1">
                <a:latin typeface="Calibri Light"/>
                <a:ea typeface="Calibri Light"/>
                <a:cs typeface="Calibri Light"/>
                <a:sym typeface="Calibri Light"/>
              </a:rPr>
              <a:t>Oefening</a:t>
            </a:r>
            <a:r>
              <a:rPr sz="1782" dirty="0">
                <a:latin typeface="Calibri Light"/>
                <a:ea typeface="Calibri Light"/>
                <a:cs typeface="Calibri Light"/>
                <a:sym typeface="Calibri Light"/>
              </a:rPr>
              <a:t>: </a:t>
            </a:r>
            <a:r>
              <a:rPr sz="1782" dirty="0" err="1">
                <a:latin typeface="Calibri Light"/>
                <a:ea typeface="Calibri Light"/>
                <a:cs typeface="Calibri Light"/>
                <a:sym typeface="Calibri Light"/>
              </a:rPr>
              <a:t>schrijf</a:t>
            </a:r>
            <a:r>
              <a:rPr sz="1782" dirty="0"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sz="1782" dirty="0" err="1">
                <a:latin typeface="Calibri Light"/>
                <a:ea typeface="Calibri Light"/>
                <a:cs typeface="Calibri Light"/>
                <a:sym typeface="Calibri Light"/>
              </a:rPr>
              <a:t>voor</a:t>
            </a:r>
            <a:r>
              <a:rPr sz="1782" dirty="0"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sz="1782" dirty="0" err="1">
                <a:latin typeface="Calibri Light"/>
                <a:ea typeface="Calibri Light"/>
                <a:cs typeface="Calibri Light"/>
                <a:sym typeface="Calibri Light"/>
              </a:rPr>
              <a:t>jezelf</a:t>
            </a:r>
            <a:r>
              <a:rPr sz="1782" dirty="0">
                <a:latin typeface="Calibri Light"/>
                <a:ea typeface="Calibri Light"/>
                <a:cs typeface="Calibri Light"/>
                <a:sym typeface="Calibri Light"/>
              </a:rPr>
              <a:t> op wat </a:t>
            </a:r>
            <a:r>
              <a:rPr sz="1782" dirty="0" err="1">
                <a:latin typeface="Calibri Light"/>
                <a:ea typeface="Calibri Light"/>
                <a:cs typeface="Calibri Light"/>
                <a:sym typeface="Calibri Light"/>
              </a:rPr>
              <a:t>jouw</a:t>
            </a:r>
            <a:r>
              <a:rPr sz="1782" dirty="0"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sz="1782" dirty="0" err="1">
                <a:latin typeface="Calibri Light"/>
                <a:ea typeface="Calibri Light"/>
                <a:cs typeface="Calibri Light"/>
                <a:sym typeface="Calibri Light"/>
              </a:rPr>
              <a:t>signalen</a:t>
            </a:r>
            <a:r>
              <a:rPr sz="1782" dirty="0">
                <a:latin typeface="Calibri Light"/>
                <a:ea typeface="Calibri Light"/>
                <a:cs typeface="Calibri Light"/>
                <a:sym typeface="Calibri Light"/>
              </a:rPr>
              <a:t> van </a:t>
            </a:r>
            <a:r>
              <a:rPr sz="1782" dirty="0" err="1">
                <a:latin typeface="Calibri Light"/>
                <a:ea typeface="Calibri Light"/>
                <a:cs typeface="Calibri Light"/>
                <a:sym typeface="Calibri Light"/>
              </a:rPr>
              <a:t>overbelasting</a:t>
            </a:r>
            <a:r>
              <a:rPr sz="1782" dirty="0"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sz="1782" dirty="0" err="1">
                <a:latin typeface="Calibri Light"/>
                <a:ea typeface="Calibri Light"/>
                <a:cs typeface="Calibri Light"/>
                <a:sym typeface="Calibri Light"/>
              </a:rPr>
              <a:t>zijn</a:t>
            </a:r>
            <a:r>
              <a:rPr sz="1782" dirty="0"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sz="1782" dirty="0" err="1">
                <a:latin typeface="Calibri Light"/>
                <a:ea typeface="Calibri Light"/>
                <a:cs typeface="Calibri Light"/>
                <a:sym typeface="Calibri Light"/>
              </a:rPr>
              <a:t>en</a:t>
            </a:r>
            <a:r>
              <a:rPr sz="1782" dirty="0">
                <a:latin typeface="Calibri Light"/>
                <a:ea typeface="Calibri Light"/>
                <a:cs typeface="Calibri Light"/>
                <a:sym typeface="Calibri Light"/>
              </a:rPr>
              <a:t> hoe je </a:t>
            </a:r>
            <a:r>
              <a:rPr sz="1782" dirty="0" err="1">
                <a:latin typeface="Calibri Light"/>
                <a:ea typeface="Calibri Light"/>
                <a:cs typeface="Calibri Light"/>
                <a:sym typeface="Calibri Light"/>
              </a:rPr>
              <a:t>daar</a:t>
            </a:r>
            <a:r>
              <a:rPr sz="1782" dirty="0">
                <a:latin typeface="Calibri Light"/>
                <a:ea typeface="Calibri Light"/>
                <a:cs typeface="Calibri Light"/>
                <a:sym typeface="Calibri Light"/>
              </a:rPr>
              <a:t> op </a:t>
            </a:r>
            <a:r>
              <a:rPr sz="1782" dirty="0" err="1">
                <a:latin typeface="Calibri Light"/>
                <a:ea typeface="Calibri Light"/>
                <a:cs typeface="Calibri Light"/>
                <a:sym typeface="Calibri Light"/>
              </a:rPr>
              <a:t>reageert</a:t>
            </a:r>
            <a:r>
              <a:rPr sz="1782" dirty="0">
                <a:latin typeface="Calibri Light"/>
                <a:ea typeface="Calibri Light"/>
                <a:cs typeface="Calibri Light"/>
                <a:sym typeface="Calibri Light"/>
              </a:rPr>
              <a:t>? </a:t>
            </a:r>
            <a:br>
              <a:rPr sz="1782" dirty="0">
                <a:latin typeface="Calibri Light"/>
                <a:ea typeface="Calibri Light"/>
                <a:cs typeface="Calibri Light"/>
                <a:sym typeface="Calibri Light"/>
              </a:rPr>
            </a:br>
            <a:r>
              <a:rPr sz="1782" dirty="0">
                <a:latin typeface="Calibri Light"/>
                <a:ea typeface="Calibri Light"/>
                <a:cs typeface="Calibri Light"/>
                <a:sym typeface="Calibri Light"/>
              </a:rPr>
              <a:t>10 </a:t>
            </a:r>
            <a:r>
              <a:rPr sz="1782" dirty="0" err="1">
                <a:latin typeface="Calibri Light"/>
                <a:ea typeface="Calibri Light"/>
                <a:cs typeface="Calibri Light"/>
                <a:sym typeface="Calibri Light"/>
              </a:rPr>
              <a:t>minuten</a:t>
            </a:r>
            <a:r>
              <a:rPr sz="1782" dirty="0">
                <a:latin typeface="Calibri Light"/>
                <a:ea typeface="Calibri Light"/>
                <a:cs typeface="Calibri Light"/>
                <a:sym typeface="Calibri Light"/>
              </a:rPr>
              <a:t>, </a:t>
            </a:r>
            <a:r>
              <a:rPr sz="1782" dirty="0" err="1">
                <a:latin typeface="Calibri Light"/>
                <a:ea typeface="Calibri Light"/>
                <a:cs typeface="Calibri Light"/>
                <a:sym typeface="Calibri Light"/>
              </a:rPr>
              <a:t>nabespreken</a:t>
            </a:r>
            <a:r>
              <a:rPr sz="1782" dirty="0">
                <a:latin typeface="Calibri Light"/>
                <a:ea typeface="Calibri Light"/>
                <a:cs typeface="Calibri Light"/>
                <a:sym typeface="Calibri Light"/>
              </a:rPr>
              <a:t> in </a:t>
            </a:r>
            <a:r>
              <a:rPr sz="1782" dirty="0" err="1">
                <a:latin typeface="Calibri Light"/>
                <a:ea typeface="Calibri Light"/>
                <a:cs typeface="Calibri Light"/>
                <a:sym typeface="Calibri Light"/>
              </a:rPr>
              <a:t>drietallen</a:t>
            </a:r>
            <a:endParaRPr sz="1782" dirty="0">
              <a:latin typeface="Calibri Light"/>
              <a:ea typeface="Calibri Light"/>
              <a:cs typeface="Calibri Light"/>
              <a:sym typeface="Calibri Light"/>
            </a:endParaRPr>
          </a:p>
        </p:txBody>
      </p:sp>
      <p:sp>
        <p:nvSpPr>
          <p:cNvPr id="200" name="Tijdelijke aanduiding voor inhoud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841247">
              <a:lnSpc>
                <a:spcPct val="81000"/>
              </a:lnSpc>
              <a:spcBef>
                <a:spcPts val="900"/>
              </a:spcBef>
              <a:buSzTx/>
              <a:buNone/>
              <a:defRPr sz="2500"/>
            </a:pP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Bijvoorbeeld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</a:p>
          <a:p>
            <a:pPr marL="210311" indent="-210311" defTabSz="841247">
              <a:lnSpc>
                <a:spcPct val="81000"/>
              </a:lnSpc>
              <a:spcBef>
                <a:spcPts val="900"/>
              </a:spcBef>
              <a:defRPr sz="2500"/>
            </a:pP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Slecht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slapen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 marL="210311" indent="-210311" defTabSz="841247">
              <a:lnSpc>
                <a:spcPct val="81000"/>
              </a:lnSpc>
              <a:spcBef>
                <a:spcPts val="900"/>
              </a:spcBef>
              <a:defRPr sz="2500"/>
            </a:pP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Minder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energie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10311" indent="-210311" defTabSz="841247">
              <a:lnSpc>
                <a:spcPct val="81000"/>
              </a:lnSpc>
              <a:spcBef>
                <a:spcPts val="900"/>
              </a:spcBef>
              <a:defRPr sz="2500"/>
            </a:pP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Piekeren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10311" indent="-210311" defTabSz="841247">
              <a:lnSpc>
                <a:spcPct val="81000"/>
              </a:lnSpc>
              <a:spcBef>
                <a:spcPts val="900"/>
              </a:spcBef>
              <a:defRPr sz="2500"/>
            </a:pP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Humeurig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worden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/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prikkelbaarheid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/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emotioneel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labiel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/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gespannen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10311" indent="-210311" defTabSz="841247">
              <a:lnSpc>
                <a:spcPct val="81000"/>
              </a:lnSpc>
              <a:spcBef>
                <a:spcPts val="900"/>
              </a:spcBef>
              <a:defRPr sz="2500"/>
            </a:pP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Overal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tegenop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zien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10311" indent="-210311" defTabSz="841247">
              <a:lnSpc>
                <a:spcPct val="81000"/>
              </a:lnSpc>
              <a:spcBef>
                <a:spcPts val="900"/>
              </a:spcBef>
              <a:defRPr sz="2500"/>
            </a:pP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Angstig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worden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 marL="210311" indent="-210311" defTabSz="841247">
              <a:lnSpc>
                <a:spcPct val="81000"/>
              </a:lnSpc>
              <a:spcBef>
                <a:spcPts val="900"/>
              </a:spcBef>
              <a:defRPr sz="2500"/>
            </a:pP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Depressieve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verschijnselen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 marL="210311" indent="-210311" defTabSz="841247">
              <a:lnSpc>
                <a:spcPct val="81000"/>
              </a:lnSpc>
              <a:spcBef>
                <a:spcPts val="900"/>
              </a:spcBef>
              <a:defRPr sz="2500"/>
            </a:pP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Steeds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ziek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worden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/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verkouden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etc. </a:t>
            </a:r>
          </a:p>
          <a:p>
            <a:pPr marL="210311" indent="-210311" defTabSz="841247">
              <a:lnSpc>
                <a:spcPct val="81000"/>
              </a:lnSpc>
              <a:spcBef>
                <a:spcPts val="900"/>
              </a:spcBef>
              <a:defRPr sz="2500"/>
            </a:pP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Wat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nog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meer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Hiërarchie van waarde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rPr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Hiërarchie</a:t>
            </a:r>
            <a:r>
              <a:rPr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van </a:t>
            </a:r>
            <a:r>
              <a:rPr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kernwaarden</a:t>
            </a:r>
            <a:r>
              <a:rPr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br>
              <a:rPr dirty="0"/>
            </a:br>
            <a:r>
              <a:rPr sz="2000" dirty="0" err="1">
                <a:latin typeface="Calibri Light"/>
                <a:ea typeface="Calibri Light"/>
                <a:cs typeface="Calibri Light"/>
                <a:sym typeface="Calibri Light"/>
              </a:rPr>
              <a:t>kort</a:t>
            </a:r>
            <a:r>
              <a:rPr sz="2000" dirty="0"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sz="2000" dirty="0" err="1">
                <a:latin typeface="Calibri Light"/>
                <a:ea typeface="Calibri Light"/>
                <a:cs typeface="Calibri Light"/>
                <a:sym typeface="Calibri Light"/>
              </a:rPr>
              <a:t>uitleg</a:t>
            </a:r>
            <a:r>
              <a:rPr sz="2000" dirty="0"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sz="2000" dirty="0" err="1">
                <a:latin typeface="Calibri Light"/>
                <a:ea typeface="Calibri Light"/>
                <a:cs typeface="Calibri Light"/>
                <a:sym typeface="Calibri Light"/>
              </a:rPr>
              <a:t>waarden</a:t>
            </a:r>
            <a:r>
              <a:rPr sz="2000" dirty="0"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sz="2000" dirty="0" err="1">
                <a:latin typeface="Calibri Light"/>
                <a:ea typeface="Calibri Light"/>
                <a:cs typeface="Calibri Light"/>
                <a:sym typeface="Calibri Light"/>
              </a:rPr>
              <a:t>en</a:t>
            </a:r>
            <a:r>
              <a:rPr sz="2000" dirty="0"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sz="2000" dirty="0" err="1">
                <a:latin typeface="Calibri Light"/>
                <a:ea typeface="Calibri Light"/>
                <a:cs typeface="Calibri Light"/>
                <a:sym typeface="Calibri Light"/>
              </a:rPr>
              <a:t>aansluitend</a:t>
            </a:r>
            <a:r>
              <a:rPr sz="2000" dirty="0"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sz="2000" dirty="0" err="1">
                <a:latin typeface="Calibri Light"/>
                <a:ea typeface="Calibri Light"/>
                <a:cs typeface="Calibri Light"/>
                <a:sym typeface="Calibri Light"/>
              </a:rPr>
              <a:t>oefening</a:t>
            </a:r>
            <a:endParaRPr sz="2000" dirty="0">
              <a:latin typeface="Calibri Light"/>
              <a:ea typeface="Calibri Light"/>
              <a:cs typeface="Calibri Light"/>
              <a:sym typeface="Calibri Light"/>
            </a:endParaRPr>
          </a:p>
        </p:txBody>
      </p:sp>
      <p:sp>
        <p:nvSpPr>
          <p:cNvPr id="203" name="Schrijf op een geel plakbriefje de waarden die voor jou belangrijk zijn in je leven. Bijvoorbeeld: partner , kinderen, werk in praktijk, hardlopen, familie, hobby’s, vrienden enz. Gebruik minstens 10 briefjes. Een waarde per briefje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Schrijf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op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geel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“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plakbriefje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” de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waarden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die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voor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jou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belangrijk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zijn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in je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leven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Bijvoorbeeld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: partner ,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kinderen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werk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in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praktijk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hardlopen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familie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, hobby’s,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vrienden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enz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Gebruik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minstens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10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briefjes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waarde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per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briefje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Rangschik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nu de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briefjes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op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volgorde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van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belangrijkheid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Hoeveel procent  van je tijd besteed je aan elke waarde?…"/>
          <p:cNvSpPr txBox="1">
            <a:spLocks noGrp="1"/>
          </p:cNvSpPr>
          <p:nvPr>
            <p:ph type="body" idx="1"/>
          </p:nvPr>
        </p:nvSpPr>
        <p:spPr>
          <a:xfrm>
            <a:off x="975359" y="609599"/>
            <a:ext cx="10378442" cy="5567365"/>
          </a:xfrm>
          <a:prstGeom prst="rect">
            <a:avLst/>
          </a:prstGeom>
        </p:spPr>
        <p:txBody>
          <a:bodyPr/>
          <a:lstStyle/>
          <a:p>
            <a:pPr marL="221742" indent="-221742" defTabSz="886968">
              <a:spcBef>
                <a:spcPts val="900"/>
              </a:spcBef>
              <a:defRPr sz="2716"/>
            </a:pPr>
            <a:endParaRPr dirty="0"/>
          </a:p>
          <a:p>
            <a:pPr marL="0" indent="0" defTabSz="886968">
              <a:spcBef>
                <a:spcPts val="900"/>
              </a:spcBef>
              <a:buSzTx/>
              <a:buNone/>
              <a:defRPr sz="4268"/>
            </a:pP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Vervolg</a:t>
            </a:r>
            <a:r>
              <a:rPr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hiërarchie</a:t>
            </a:r>
            <a:r>
              <a:rPr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van </a:t>
            </a:r>
            <a:r>
              <a:rPr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waarden</a:t>
            </a:r>
            <a:r>
              <a:rPr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–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oefening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defTabSz="886968">
              <a:spcBef>
                <a:spcPts val="900"/>
              </a:spcBef>
              <a:buSzTx/>
              <a:buNone/>
              <a:defRPr sz="2716"/>
            </a:pPr>
            <a:endParaRPr dirty="0"/>
          </a:p>
          <a:p>
            <a:pPr marL="221742" indent="-221742" defTabSz="886968">
              <a:spcBef>
                <a:spcPts val="900"/>
              </a:spcBef>
              <a:defRPr sz="2716"/>
            </a:pP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Hoeveel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procent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 van je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tijd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besteed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je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aan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elke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waarde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? </a:t>
            </a:r>
          </a:p>
          <a:p>
            <a:pPr marL="0" indent="0" defTabSz="886968">
              <a:spcBef>
                <a:spcPts val="900"/>
              </a:spcBef>
              <a:buSzTx/>
              <a:buNone/>
              <a:defRPr sz="2716"/>
            </a:pP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Schrijf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de percentages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er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naast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defTabSz="886968">
              <a:spcBef>
                <a:spcPts val="900"/>
              </a:spcBef>
              <a:buSzTx/>
              <a:buNone/>
              <a:defRPr sz="2716"/>
            </a:pP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21742" indent="-221742" defTabSz="886968">
              <a:spcBef>
                <a:spcPts val="900"/>
              </a:spcBef>
              <a:defRPr sz="2716"/>
            </a:pP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Bekijk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nu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hetgeen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je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hebt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opgeschreven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defTabSz="886968">
              <a:spcBef>
                <a:spcPts val="900"/>
              </a:spcBef>
              <a:buSzTx/>
              <a:buNone/>
              <a:defRPr sz="2716"/>
            </a:pP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 Zou je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iets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willen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veranderen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</a:p>
          <a:p>
            <a:pPr marL="0" indent="0" defTabSz="886968">
              <a:spcBef>
                <a:spcPts val="900"/>
              </a:spcBef>
              <a:buSzTx/>
              <a:buNone/>
              <a:defRPr sz="2716"/>
            </a:pP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21742" indent="-221742" defTabSz="886968">
              <a:spcBef>
                <a:spcPts val="900"/>
              </a:spcBef>
              <a:defRPr sz="2716"/>
            </a:pP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Wissel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uit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met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buurman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/vrouw</a:t>
            </a:r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FE84E4-97BC-424A-B5F2-3537849B4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3201035"/>
          </a:xfrm>
        </p:spPr>
        <p:txBody>
          <a:bodyPr>
            <a:normAutofit fontScale="90000"/>
          </a:bodyPr>
          <a:lstStyle/>
          <a:p>
            <a:br>
              <a:rPr lang="nl-NL" dirty="0"/>
            </a:br>
            <a:br>
              <a:rPr lang="nl-NL" dirty="0"/>
            </a:br>
            <a:r>
              <a:rPr lang="nl-NL" dirty="0"/>
              <a:t>In de middag een uur individuele gesprekken voor vier deelnemers, facultatief en niet geaccrediteerd 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CB58DE1-B483-448F-A7CC-582A6BD640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flipV="1">
            <a:off x="838200" y="6176962"/>
            <a:ext cx="10515600" cy="56198"/>
          </a:xfrm>
        </p:spPr>
        <p:txBody>
          <a:bodyPr>
            <a:normAutofit fontScale="25000" lnSpcReduction="20000"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21203988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NHG standaard overspanning en burn-ou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96111">
              <a:defRPr sz="4312"/>
            </a:lvl1pPr>
          </a:lstStyle>
          <a:p>
            <a:r>
              <a:rPr lang="nl-NL" sz="3600" dirty="0"/>
              <a:t>Middag dag 1  </a:t>
            </a:r>
            <a:r>
              <a:rPr b="1" dirty="0"/>
              <a:t>NHG </a:t>
            </a:r>
            <a:r>
              <a:rPr b="1" dirty="0" err="1"/>
              <a:t>standaard</a:t>
            </a:r>
            <a:r>
              <a:rPr b="1" dirty="0"/>
              <a:t> </a:t>
            </a:r>
            <a:r>
              <a:rPr b="1" dirty="0" err="1"/>
              <a:t>overspanning</a:t>
            </a:r>
            <a:r>
              <a:rPr b="1" dirty="0"/>
              <a:t> </a:t>
            </a:r>
            <a:r>
              <a:rPr b="1" dirty="0" err="1"/>
              <a:t>en</a:t>
            </a:r>
            <a:r>
              <a:rPr b="1" dirty="0"/>
              <a:t> burn-out</a:t>
            </a:r>
            <a:r>
              <a:rPr lang="nl-NL" sz="3200" dirty="0"/>
              <a:t>	1 uur  </a:t>
            </a:r>
            <a:endParaRPr sz="3200" dirty="0"/>
          </a:p>
        </p:txBody>
      </p:sp>
      <p:sp>
        <p:nvSpPr>
          <p:cNvPr id="208" name="De vier vereiste criteria voor het stellen van diagnose Toelichten: Spanningsklachten, controleverlies, disfunctioneren en afwezigheid van een psychiatrische stoorni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De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vier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vereiste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criteria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voor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het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stellen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van diagnose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Toelichten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Spanningsklachten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controleverlies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disfunctioneren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afwezigheid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van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psychiatrische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stoornis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Bij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burn-out: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overspanning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die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langer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dan 6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maanden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duurt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Gevoelens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van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moeheid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uitputting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staan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sterk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op de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voorgrond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Epidemiologie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. Man/vrouw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verhouding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Risicofactoren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risicogroepen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Beloop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3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fasen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crisisfase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probleem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-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oplossingsfase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toepassingsfase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Vervolg bespreken NHG standaard Overspanning en Burn-ou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68680">
              <a:defRPr sz="4180"/>
            </a:lvl1pPr>
          </a:lstStyle>
          <a:p>
            <a:r>
              <a:rPr dirty="0" err="1"/>
              <a:t>Vervolg</a:t>
            </a:r>
            <a:r>
              <a:rPr dirty="0"/>
              <a:t> </a:t>
            </a:r>
            <a:r>
              <a:rPr b="1" dirty="0" err="1"/>
              <a:t>bespreken</a:t>
            </a:r>
            <a:r>
              <a:rPr b="1" dirty="0"/>
              <a:t> NHG </a:t>
            </a:r>
            <a:r>
              <a:rPr b="1" dirty="0" err="1"/>
              <a:t>standaard</a:t>
            </a:r>
            <a:r>
              <a:rPr b="1" dirty="0"/>
              <a:t> </a:t>
            </a:r>
            <a:r>
              <a:rPr b="1" dirty="0" err="1"/>
              <a:t>Overspanning</a:t>
            </a:r>
            <a:r>
              <a:rPr b="1" dirty="0"/>
              <a:t> </a:t>
            </a:r>
            <a:r>
              <a:rPr b="1" dirty="0" err="1"/>
              <a:t>en</a:t>
            </a:r>
            <a:r>
              <a:rPr b="1" dirty="0"/>
              <a:t> Burn-out</a:t>
            </a:r>
          </a:p>
        </p:txBody>
      </p:sp>
      <p:sp>
        <p:nvSpPr>
          <p:cNvPr id="211" name="Beleid: Bevorderen doorlopen van de drie fasen. Herstel van de balans tussen draagkracht en draaglast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89737" indent="-189737" defTabSz="758951">
              <a:spcBef>
                <a:spcPts val="800"/>
              </a:spcBef>
              <a:defRPr sz="2324"/>
            </a:pP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Beleid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Bevorderen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doorlopen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van de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drie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fasen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Herstel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van de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balans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tussen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draagkracht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draaglast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89737" indent="-189737" defTabSz="758951">
              <a:spcBef>
                <a:spcPts val="800"/>
              </a:spcBef>
              <a:defRPr sz="2324"/>
            </a:pP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Crisisfase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dagstructuur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behouden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acceptatie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, rust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ontspanning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. Doel begrip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inzicht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zicht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op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herstel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, zo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mogelijk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voorkomen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(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volledige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)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uitval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. D</a:t>
            </a:r>
            <a:r>
              <a:rPr lang="nl-NL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m</a:t>
            </a:r>
            <a:r>
              <a:rPr lang="nl-NL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v</a:t>
            </a:r>
            <a:r>
              <a:rPr lang="nl-NL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voorlichting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dagstructuur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praat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-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pieker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adviezen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ontspanningsoef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marL="189737" indent="-189737" defTabSz="758951">
              <a:spcBef>
                <a:spcPts val="800"/>
              </a:spcBef>
              <a:defRPr sz="2324"/>
            </a:pP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Probleem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oplossingsfase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: in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kaart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brengen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problemen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 Van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oriëntatie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op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probleem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naar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oriëntatie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op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oplossingen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nl-NL" dirty="0">
                <a:latin typeface="Calibri Light" panose="020F0302020204030204" pitchFamily="34" charset="0"/>
                <a:cs typeface="Calibri Light" panose="020F0302020204030204" pitchFamily="34" charset="0"/>
              </a:rPr>
              <a:t>P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robleem</a:t>
            </a:r>
            <a:r>
              <a:rPr lang="nl-NL" dirty="0">
                <a:latin typeface="Calibri Light" panose="020F0302020204030204" pitchFamily="34" charset="0"/>
                <a:cs typeface="Calibri Light" panose="020F0302020204030204" pitchFamily="34" charset="0"/>
              </a:rPr>
              <a:t>-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stress</a:t>
            </a:r>
            <a:r>
              <a:rPr lang="nl-NL" dirty="0">
                <a:latin typeface="Calibri Light" panose="020F0302020204030204" pitchFamily="34" charset="0"/>
                <a:cs typeface="Calibri Light" panose="020F0302020204030204" pitchFamily="34" charset="0"/>
              </a:rPr>
              <a:t>o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renlijst</a:t>
            </a:r>
            <a:r>
              <a:rPr lang="nl-NL" dirty="0">
                <a:latin typeface="Calibri Light" panose="020F0302020204030204" pitchFamily="34" charset="0"/>
                <a:cs typeface="Calibri Light" panose="020F0302020204030204" pitchFamily="34" charset="0"/>
              </a:rPr>
              <a:t> maken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, mindfulness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fysieke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activiteit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89737" indent="-189737" defTabSz="758951">
              <a:spcBef>
                <a:spcPts val="800"/>
              </a:spcBef>
              <a:defRPr sz="2324"/>
            </a:pP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Toepassingsfase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oriëntatie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op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toepassen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van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oplossingsstrategieen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Oppakken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van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alle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rollen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taken</a:t>
            </a:r>
          </a:p>
          <a:p>
            <a:pPr marL="189737" indent="-189737" defTabSz="758951">
              <a:spcBef>
                <a:spcPts val="800"/>
              </a:spcBef>
              <a:defRPr sz="2324"/>
            </a:pP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Interventies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bij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stagnatie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bespreken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zoals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E-tools, GGZ,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Motiverende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gespreksvoering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, PST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KOP-model,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cognitieve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gedragstherapie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Titel 1"/>
          <p:cNvSpPr txBox="1">
            <a:spLocks noGrp="1"/>
          </p:cNvSpPr>
          <p:nvPr>
            <p:ph type="title"/>
          </p:nvPr>
        </p:nvSpPr>
        <p:spPr>
          <a:xfrm>
            <a:off x="741972" y="278520"/>
            <a:ext cx="10515601" cy="937896"/>
          </a:xfrm>
          <a:prstGeom prst="rect">
            <a:avLst/>
          </a:prstGeom>
        </p:spPr>
        <p:txBody>
          <a:bodyPr/>
          <a:lstStyle/>
          <a:p>
            <a:pPr defTabSz="886968">
              <a:defRPr sz="3783"/>
            </a:pPr>
            <a:r>
              <a:rPr dirty="0" err="1"/>
              <a:t>Ochtend</a:t>
            </a:r>
            <a:r>
              <a:rPr dirty="0"/>
              <a:t> 2 </a:t>
            </a:r>
            <a:r>
              <a:rPr b="1" dirty="0" err="1"/>
              <a:t>Aanzet</a:t>
            </a:r>
            <a:r>
              <a:rPr b="1" dirty="0"/>
              <a:t> tot </a:t>
            </a:r>
            <a:r>
              <a:rPr b="1" dirty="0" err="1"/>
              <a:t>verandering</a:t>
            </a:r>
            <a:r>
              <a:rPr b="1" dirty="0"/>
              <a:t> </a:t>
            </a:r>
            <a:r>
              <a:rPr lang="nl-NL" b="1" dirty="0"/>
              <a:t>  </a:t>
            </a:r>
            <a:r>
              <a:rPr lang="nl-NL" sz="3200" dirty="0"/>
              <a:t>8.30</a:t>
            </a:r>
            <a:r>
              <a:rPr sz="3200" dirty="0"/>
              <a:t>-13.00 </a:t>
            </a:r>
            <a:r>
              <a:rPr sz="3200" dirty="0" err="1"/>
              <a:t>uur</a:t>
            </a:r>
            <a:endParaRPr sz="3200" dirty="0"/>
          </a:p>
        </p:txBody>
      </p:sp>
      <p:sp>
        <p:nvSpPr>
          <p:cNvPr id="214" name="Tijdelijke aanduiding voor inhoud 2"/>
          <p:cNvSpPr txBox="1">
            <a:spLocks noGrp="1"/>
          </p:cNvSpPr>
          <p:nvPr>
            <p:ph type="body" idx="1"/>
          </p:nvPr>
        </p:nvSpPr>
        <p:spPr>
          <a:xfrm>
            <a:off x="838200" y="1428747"/>
            <a:ext cx="10515600" cy="4892045"/>
          </a:xfrm>
          <a:prstGeom prst="rect">
            <a:avLst/>
          </a:prstGeom>
        </p:spPr>
        <p:txBody>
          <a:bodyPr/>
          <a:lstStyle/>
          <a:p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Nabespreking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dag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1</a:t>
            </a:r>
          </a:p>
          <a:p>
            <a:pPr marL="0" indent="0">
              <a:buSzTx/>
              <a:buNone/>
              <a:defRPr sz="1400"/>
            </a:pP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Doel: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nabespreken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dag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1,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vragen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opmerkingen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casuïstiek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inzichten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, wat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zijn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specifieke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huisartsen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problemen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?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Leerpunten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benoemen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Bodyscan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– mindfulness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oefening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SzTx/>
              <a:buNone/>
              <a:defRPr sz="1400"/>
            </a:pP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Doel: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bewustwording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lichamelijke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signalen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van spanning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ontspanning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Wordt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later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digitaal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aan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de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deelnemers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gestuurd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Casuïstiek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– </a:t>
            </a:r>
            <a:r>
              <a:rPr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welke</a:t>
            </a:r>
            <a:r>
              <a:rPr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specifieke</a:t>
            </a:r>
            <a:r>
              <a:rPr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situaties</a:t>
            </a:r>
            <a:r>
              <a:rPr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in je </a:t>
            </a:r>
            <a:r>
              <a:rPr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werk</a:t>
            </a:r>
            <a:r>
              <a:rPr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als</a:t>
            </a:r>
            <a:r>
              <a:rPr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huisarts</a:t>
            </a:r>
            <a:r>
              <a:rPr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kosten</a:t>
            </a:r>
            <a:r>
              <a:rPr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je heel </a:t>
            </a:r>
            <a:r>
              <a:rPr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veel</a:t>
            </a:r>
            <a:r>
              <a:rPr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energie</a:t>
            </a:r>
            <a:r>
              <a:rPr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</a:p>
          <a:p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Kernwaarden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aan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de hand van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rolmodellen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aansluitend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oefening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SzTx/>
              <a:buNone/>
              <a:defRPr sz="1500"/>
            </a:pP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Doel: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bewustwording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aanzet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tot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verandering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Timemanagement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/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keuzemanagement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SzTx/>
              <a:buNone/>
              <a:defRPr sz="1500"/>
            </a:pP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Doel: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bewustwording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tool om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gedragsverandering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realiseren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/>
              <a:t>Vervolg</a:t>
            </a:r>
            <a:r>
              <a:rPr dirty="0"/>
              <a:t> </a:t>
            </a:r>
            <a:r>
              <a:rPr dirty="0" err="1"/>
              <a:t>Ochtend</a:t>
            </a:r>
            <a:r>
              <a:rPr dirty="0"/>
              <a:t>  2</a:t>
            </a:r>
          </a:p>
        </p:txBody>
      </p:sp>
      <p:sp>
        <p:nvSpPr>
          <p:cNvPr id="217" name="Tijdelijke aanduiding voor inhoud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81000"/>
              </a:lnSpc>
            </a:pP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Zelfmanagement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– tools om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energiebalans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herstellen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lnSpc>
                <a:spcPct val="81000"/>
              </a:lnSpc>
              <a:buSzTx/>
              <a:buNone/>
              <a:defRPr sz="1600"/>
            </a:pP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Doel: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inzicht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in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energiegevers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concreet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maken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individuele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acties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om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energiebalans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herstellen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81000"/>
              </a:lnSpc>
            </a:pPr>
            <a:r>
              <a:rPr lang="nl-NL" dirty="0">
                <a:latin typeface="Calibri Light" panose="020F0302020204030204" pitchFamily="34" charset="0"/>
                <a:cs typeface="Calibri Light" panose="020F0302020204030204" pitchFamily="34" charset="0"/>
              </a:rPr>
              <a:t>In de middag een uur Individuele gesprekken voor vier deelnemers, facultatief en niet geaccrediteerd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Dag 1 : bewustwording…"/>
          <p:cNvSpPr txBox="1">
            <a:spLocks noGrp="1"/>
          </p:cNvSpPr>
          <p:nvPr>
            <p:ph type="body" idx="1"/>
          </p:nvPr>
        </p:nvSpPr>
        <p:spPr>
          <a:xfrm>
            <a:off x="1136504" y="563880"/>
            <a:ext cx="10515601" cy="567082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 defTabSz="621791">
              <a:lnSpc>
                <a:spcPct val="72000"/>
              </a:lnSpc>
              <a:spcBef>
                <a:spcPts val="600"/>
              </a:spcBef>
              <a:buSzTx/>
              <a:buNone/>
              <a:defRPr sz="2448"/>
            </a:pPr>
            <a:r>
              <a:rPr sz="24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Kort</a:t>
            </a:r>
            <a:r>
              <a:rPr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Overzicht</a:t>
            </a:r>
            <a:r>
              <a:rPr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programma</a:t>
            </a:r>
            <a:endParaRPr lang="nl-NL" sz="2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defTabSz="621791">
              <a:lnSpc>
                <a:spcPct val="72000"/>
              </a:lnSpc>
              <a:spcBef>
                <a:spcPts val="600"/>
              </a:spcBef>
              <a:buSzTx/>
              <a:buNone/>
              <a:defRPr sz="2448"/>
            </a:pPr>
            <a:endParaRPr lang="nl-NL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defTabSz="621791">
              <a:lnSpc>
                <a:spcPct val="72000"/>
              </a:lnSpc>
              <a:spcBef>
                <a:spcPts val="600"/>
              </a:spcBef>
              <a:buSzTx/>
              <a:buNone/>
              <a:defRPr sz="2448"/>
            </a:pPr>
            <a:r>
              <a:rPr lang="nl-NL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Dag 1</a:t>
            </a:r>
            <a:endParaRPr sz="2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defTabSz="621791">
              <a:lnSpc>
                <a:spcPct val="72000"/>
              </a:lnSpc>
              <a:spcBef>
                <a:spcPts val="600"/>
              </a:spcBef>
              <a:buSzTx/>
              <a:buNone/>
              <a:defRPr sz="1971"/>
            </a:pPr>
            <a:r>
              <a:rPr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Ochtend</a:t>
            </a:r>
            <a:r>
              <a:rPr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: </a:t>
            </a:r>
            <a:r>
              <a:rPr sz="20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Bewustwording</a:t>
            </a:r>
            <a:r>
              <a:rPr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l-N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4 </a:t>
            </a:r>
            <a:r>
              <a:rPr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uur</a:t>
            </a:r>
            <a:r>
              <a:rPr lang="nl-N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  <a:endParaRPr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defTabSz="621791">
              <a:lnSpc>
                <a:spcPct val="72000"/>
              </a:lnSpc>
              <a:spcBef>
                <a:spcPts val="600"/>
              </a:spcBef>
              <a:buSzTx/>
              <a:buNone/>
              <a:defRPr sz="1971"/>
            </a:pPr>
            <a:r>
              <a:rPr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Middag</a:t>
            </a:r>
            <a:r>
              <a:rPr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l-N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r>
              <a:rPr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: NHG </a:t>
            </a:r>
            <a:r>
              <a:rPr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standaard</a:t>
            </a:r>
            <a:r>
              <a:rPr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Overspanning</a:t>
            </a:r>
            <a:r>
              <a:rPr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</a:t>
            </a:r>
            <a:r>
              <a:rPr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Burn-out </a:t>
            </a:r>
            <a:r>
              <a:rPr lang="nl-N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1 </a:t>
            </a:r>
            <a:r>
              <a:rPr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uur</a:t>
            </a:r>
            <a:r>
              <a:rPr lang="nl-N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  <a:endParaRPr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defTabSz="621791">
              <a:lnSpc>
                <a:spcPct val="72000"/>
              </a:lnSpc>
              <a:spcBef>
                <a:spcPts val="600"/>
              </a:spcBef>
              <a:buSzTx/>
              <a:buNone/>
              <a:defRPr sz="1700"/>
            </a:pPr>
            <a:endParaRPr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defTabSz="621791">
              <a:lnSpc>
                <a:spcPct val="72000"/>
              </a:lnSpc>
              <a:spcBef>
                <a:spcPts val="600"/>
              </a:spcBef>
              <a:buSzTx/>
              <a:buNone/>
              <a:defRPr sz="1971"/>
            </a:pPr>
            <a:r>
              <a:rPr lang="nl-NL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Dag 2</a:t>
            </a:r>
          </a:p>
          <a:p>
            <a:pPr marL="0" indent="0" defTabSz="621791">
              <a:lnSpc>
                <a:spcPct val="72000"/>
              </a:lnSpc>
              <a:spcBef>
                <a:spcPts val="600"/>
              </a:spcBef>
              <a:buSzTx/>
              <a:buNone/>
              <a:defRPr sz="1971"/>
            </a:pPr>
            <a:r>
              <a:rPr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Ochtend</a:t>
            </a:r>
            <a:r>
              <a:rPr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: </a:t>
            </a:r>
            <a:r>
              <a:rPr sz="20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Aanzet</a:t>
            </a:r>
            <a:r>
              <a:rPr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tot </a:t>
            </a:r>
            <a:r>
              <a:rPr sz="20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verandering</a:t>
            </a:r>
            <a:r>
              <a:rPr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l-NL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4 </a:t>
            </a:r>
            <a:r>
              <a:rPr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uur</a:t>
            </a:r>
            <a:r>
              <a:rPr lang="nl-N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  <a:endParaRPr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defTabSz="621791">
              <a:lnSpc>
                <a:spcPct val="72000"/>
              </a:lnSpc>
              <a:spcBef>
                <a:spcPts val="600"/>
              </a:spcBef>
              <a:buSzTx/>
              <a:buNone/>
              <a:defRPr sz="1971"/>
            </a:pPr>
            <a:r>
              <a:rPr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Middag</a:t>
            </a:r>
            <a:r>
              <a:rPr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l-N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r>
              <a:rPr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: Effect van </a:t>
            </a:r>
            <a:r>
              <a:rPr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chronische</a:t>
            </a:r>
            <a:r>
              <a:rPr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stress op het DNA </a:t>
            </a:r>
            <a:r>
              <a:rPr lang="nl-N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1 </a:t>
            </a:r>
            <a:r>
              <a:rPr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uur</a:t>
            </a:r>
            <a:r>
              <a:rPr lang="nl-N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  <a:endParaRPr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defTabSz="621791">
              <a:lnSpc>
                <a:spcPct val="72000"/>
              </a:lnSpc>
              <a:spcBef>
                <a:spcPts val="600"/>
              </a:spcBef>
              <a:buSzTx/>
              <a:buNone/>
              <a:defRPr sz="2176"/>
            </a:pPr>
            <a:endParaRPr lang="nl-N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defTabSz="621791">
              <a:lnSpc>
                <a:spcPct val="72000"/>
              </a:lnSpc>
              <a:spcBef>
                <a:spcPts val="600"/>
              </a:spcBef>
              <a:buSzTx/>
              <a:buNone/>
              <a:defRPr sz="2176"/>
            </a:pPr>
            <a:r>
              <a:rPr lang="nl-NL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Dag 3</a:t>
            </a:r>
            <a:endParaRPr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defTabSz="621791">
              <a:lnSpc>
                <a:spcPct val="72000"/>
              </a:lnSpc>
              <a:spcBef>
                <a:spcPts val="600"/>
              </a:spcBef>
              <a:buSzTx/>
              <a:buNone/>
              <a:defRPr sz="1971"/>
            </a:pPr>
            <a:r>
              <a:rPr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Ochtend</a:t>
            </a:r>
            <a:r>
              <a:rPr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: </a:t>
            </a:r>
            <a:r>
              <a:rPr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Concrete </a:t>
            </a:r>
            <a:r>
              <a:rPr sz="20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plannen</a:t>
            </a:r>
            <a:r>
              <a:rPr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0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maken</a:t>
            </a:r>
            <a:r>
              <a:rPr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0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</a:t>
            </a:r>
            <a:r>
              <a:rPr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0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borgen</a:t>
            </a:r>
            <a:r>
              <a:rPr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0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voor</a:t>
            </a:r>
            <a:r>
              <a:rPr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de </a:t>
            </a:r>
            <a:r>
              <a:rPr sz="20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toekomst</a:t>
            </a:r>
            <a:r>
              <a:rPr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l-N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4</a:t>
            </a:r>
            <a:r>
              <a:rPr lang="nl-N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uur</a:t>
            </a:r>
            <a:r>
              <a:rPr lang="nl-N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  <a:endParaRPr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defTabSz="621791">
              <a:lnSpc>
                <a:spcPct val="72000"/>
              </a:lnSpc>
              <a:spcBef>
                <a:spcPts val="600"/>
              </a:spcBef>
              <a:buSzTx/>
              <a:buNone/>
              <a:defRPr sz="1971"/>
            </a:pPr>
            <a:r>
              <a:rPr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Middag</a:t>
            </a:r>
            <a:r>
              <a:rPr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l-N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r>
              <a:rPr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  <a:r>
              <a:rPr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Assertief</a:t>
            </a:r>
            <a:r>
              <a:rPr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zijn</a:t>
            </a:r>
            <a:r>
              <a:rPr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, met </a:t>
            </a:r>
            <a:r>
              <a:rPr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behoud</a:t>
            </a:r>
            <a:r>
              <a:rPr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van de </a:t>
            </a:r>
            <a:r>
              <a:rPr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relatie</a:t>
            </a:r>
            <a:r>
              <a:rPr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l-N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1</a:t>
            </a:r>
            <a:r>
              <a:rPr lang="nl-N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uur</a:t>
            </a:r>
            <a:r>
              <a:rPr lang="nl-N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  <a:endParaRPr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defTabSz="621791">
              <a:lnSpc>
                <a:spcPct val="72000"/>
              </a:lnSpc>
              <a:spcBef>
                <a:spcPts val="600"/>
              </a:spcBef>
              <a:buSzTx/>
              <a:buNone/>
              <a:defRPr sz="1971"/>
            </a:pPr>
            <a:endParaRPr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defTabSz="621791">
              <a:lnSpc>
                <a:spcPct val="72000"/>
              </a:lnSpc>
              <a:spcBef>
                <a:spcPts val="600"/>
              </a:spcBef>
              <a:buSzTx/>
              <a:buNone/>
              <a:defRPr sz="1971"/>
            </a:pPr>
            <a:r>
              <a:rPr lang="nl-NL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Dag 4      </a:t>
            </a:r>
            <a:r>
              <a:rPr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  <a:r>
              <a:rPr sz="20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Terugkommiddag</a:t>
            </a:r>
            <a:r>
              <a:rPr lang="nl-N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r>
              <a:rPr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Evaluatie</a:t>
            </a:r>
            <a:r>
              <a:rPr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huidige</a:t>
            </a:r>
            <a:r>
              <a:rPr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toestand</a:t>
            </a:r>
            <a:r>
              <a:rPr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</a:t>
            </a:r>
            <a:r>
              <a:rPr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plannen</a:t>
            </a:r>
            <a:r>
              <a:rPr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maken</a:t>
            </a:r>
            <a:r>
              <a:rPr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voor</a:t>
            </a:r>
            <a:r>
              <a:rPr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de </a:t>
            </a:r>
            <a:r>
              <a:rPr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toekomst</a:t>
            </a:r>
            <a:r>
              <a:rPr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l-N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(5</a:t>
            </a:r>
            <a:r>
              <a:rPr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uur</a:t>
            </a:r>
            <a:r>
              <a:rPr lang="nl-N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  <a:endParaRPr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defTabSz="621791">
              <a:lnSpc>
                <a:spcPct val="72000"/>
              </a:lnSpc>
              <a:spcBef>
                <a:spcPts val="600"/>
              </a:spcBef>
              <a:buSzTx/>
              <a:buNone/>
              <a:defRPr sz="1971"/>
            </a:pPr>
            <a:endParaRPr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55447" indent="-155447" defTabSz="621791">
              <a:lnSpc>
                <a:spcPct val="72000"/>
              </a:lnSpc>
              <a:spcBef>
                <a:spcPts val="600"/>
              </a:spcBef>
              <a:defRPr sz="1700"/>
            </a:pPr>
            <a:r>
              <a:rPr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Elke </a:t>
            </a:r>
            <a:r>
              <a:rPr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deelnemer</a:t>
            </a:r>
            <a:r>
              <a:rPr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krijgt</a:t>
            </a:r>
            <a:r>
              <a:rPr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de </a:t>
            </a:r>
            <a:r>
              <a:rPr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gelegenheid</a:t>
            </a:r>
            <a:r>
              <a:rPr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om in </a:t>
            </a:r>
            <a:r>
              <a:rPr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een</a:t>
            </a:r>
            <a:r>
              <a:rPr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uur</a:t>
            </a:r>
            <a:r>
              <a:rPr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zijn</a:t>
            </a:r>
            <a:r>
              <a:rPr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/</a:t>
            </a:r>
            <a:r>
              <a:rPr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haar</a:t>
            </a:r>
            <a:r>
              <a:rPr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specifieke</a:t>
            </a:r>
            <a:r>
              <a:rPr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aandachtspunten</a:t>
            </a:r>
            <a:r>
              <a:rPr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/ </a:t>
            </a:r>
            <a:r>
              <a:rPr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problemen</a:t>
            </a:r>
            <a:r>
              <a:rPr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te</a:t>
            </a:r>
            <a:r>
              <a:rPr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bespreken</a:t>
            </a:r>
            <a:r>
              <a:rPr lang="nl-N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(facultatief en niet geaccrediteerd)</a:t>
            </a:r>
            <a:r>
              <a:rPr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 marL="180319" indent="-180319" defTabSz="621791">
              <a:lnSpc>
                <a:spcPct val="72000"/>
              </a:lnSpc>
              <a:spcBef>
                <a:spcPts val="600"/>
              </a:spcBef>
              <a:defRPr sz="1700"/>
            </a:pPr>
            <a:r>
              <a:rPr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Didactische</a:t>
            </a:r>
            <a:r>
              <a:rPr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aanpak</a:t>
            </a:r>
            <a:r>
              <a:rPr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  <a:r>
              <a:rPr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Leerstijlen</a:t>
            </a:r>
            <a:r>
              <a:rPr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volgens</a:t>
            </a:r>
            <a:r>
              <a:rPr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Kolb, </a:t>
            </a:r>
            <a:r>
              <a:rPr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Leerfasen</a:t>
            </a:r>
            <a:r>
              <a:rPr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van Maslow, </a:t>
            </a:r>
            <a:r>
              <a:rPr lang="nl-N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Actie-Controle model, </a:t>
            </a:r>
            <a:r>
              <a:rPr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Drama </a:t>
            </a:r>
            <a:r>
              <a:rPr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driehoek</a:t>
            </a:r>
            <a:r>
              <a:rPr lang="nl-N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en </a:t>
            </a:r>
            <a:r>
              <a:rPr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Winnaars</a:t>
            </a:r>
            <a:r>
              <a:rPr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driehoek</a:t>
            </a:r>
            <a:endParaRPr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Bodysca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/>
              <a:t>Bodyscan</a:t>
            </a:r>
            <a:endParaRPr dirty="0"/>
          </a:p>
        </p:txBody>
      </p:sp>
      <p:sp>
        <p:nvSpPr>
          <p:cNvPr id="220" name="Een geleide mindfulness oefening met als doel het lichaam te “scannen” op gevoelens van stress en spanning , en deze vervolgens los te laten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geleide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mindfulness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oefening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met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als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doel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het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lichaam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“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scannen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” op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gevoelens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van stress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spanning ,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deze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vervolgens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los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laten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Doel: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ieder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mens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heeft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voorkeurslokalisaties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in het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lichaam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voor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stress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spanning.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Deelnemers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kunnen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leren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met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welke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signalen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hun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lichaam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als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eerste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reageert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op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stressvolle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situaties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/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overbelasting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. Ze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leren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deze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oefening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zelf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toe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passen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. We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zullen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zorgen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voor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digitale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versie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van de mindfulness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oefening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/>
              <a:t>Casuistiek</a:t>
            </a:r>
            <a:r>
              <a:rPr dirty="0"/>
              <a:t> </a:t>
            </a:r>
          </a:p>
        </p:txBody>
      </p:sp>
      <p:sp>
        <p:nvSpPr>
          <p:cNvPr id="223" name="Tijdelijke aanduiding voor inhoud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80594" indent="-180594" defTabSz="722376">
              <a:spcBef>
                <a:spcPts val="700"/>
              </a:spcBef>
              <a:defRPr sz="1900"/>
            </a:pP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In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tweetallen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defTabSz="722376">
              <a:spcBef>
                <a:spcPts val="700"/>
              </a:spcBef>
              <a:buSzTx/>
              <a:buNone/>
              <a:defRPr sz="1900"/>
            </a:pP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1</a:t>
            </a:r>
            <a:r>
              <a:rPr baseline="29466" dirty="0">
                <a:latin typeface="Calibri Light" panose="020F0302020204030204" pitchFamily="34" charset="0"/>
                <a:cs typeface="Calibri Light" panose="020F0302020204030204" pitchFamily="34" charset="0"/>
              </a:rPr>
              <a:t>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Deelnemer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A: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beschrijf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concreet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voorbeeld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van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patiëntencontact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dat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veel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stress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opleverde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Deelnemer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B: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luistert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stelt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verdiepende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vragen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 marL="0" indent="0" defTabSz="722376">
              <a:spcBef>
                <a:spcPts val="700"/>
              </a:spcBef>
              <a:buSzTx/>
              <a:buNone/>
              <a:defRPr sz="1900"/>
            </a:pP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  <a:r>
              <a:rPr baseline="29466" dirty="0">
                <a:latin typeface="Calibri Light" panose="020F0302020204030204" pitchFamily="34" charset="0"/>
                <a:cs typeface="Calibri Light" panose="020F0302020204030204" pitchFamily="34" charset="0"/>
              </a:rPr>
              <a:t>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Deelnemer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B: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beschrijf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concreet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voorbeeld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van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patiëntencontact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dat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veel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stress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opleverde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Deelnemer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A: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luistert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stelt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verdiepende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vragen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 marL="0" indent="0" defTabSz="722376">
              <a:spcBef>
                <a:spcPts val="700"/>
              </a:spcBef>
              <a:buSzTx/>
              <a:buNone/>
              <a:defRPr sz="1900"/>
            </a:pP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3</a:t>
            </a:r>
            <a:r>
              <a:rPr baseline="29466" dirty="0">
                <a:latin typeface="Calibri Light" panose="020F0302020204030204" pitchFamily="34" charset="0"/>
                <a:cs typeface="Calibri Light" panose="020F0302020204030204" pitchFamily="34" charset="0"/>
              </a:rPr>
              <a:t>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. Wat leer je van het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luisteren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van het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mogen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vertellen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defTabSz="722376">
              <a:spcBef>
                <a:spcPts val="700"/>
              </a:spcBef>
              <a:buSzTx/>
              <a:buNone/>
              <a:defRPr sz="1900"/>
            </a:pP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4e.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Geef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elkaar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feedback op de casus</a:t>
            </a:r>
          </a:p>
          <a:p>
            <a:pPr marL="0" indent="0" defTabSz="722376">
              <a:spcBef>
                <a:spcPts val="700"/>
              </a:spcBef>
              <a:buSzTx/>
              <a:buNone/>
              <a:defRPr sz="1900"/>
            </a:pP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5e.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Deel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met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elkaar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wat je in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toekomstige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(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vergelijkbare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)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situaties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concreet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anders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gaat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doen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.   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wat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gaat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dat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opleveren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?! </a:t>
            </a:r>
          </a:p>
          <a:p>
            <a:pPr marL="0" indent="0" defTabSz="722376">
              <a:spcBef>
                <a:spcPts val="700"/>
              </a:spcBef>
              <a:buSzTx/>
              <a:buNone/>
              <a:defRPr sz="1900"/>
            </a:pP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defTabSz="722376">
              <a:spcBef>
                <a:spcPts val="700"/>
              </a:spcBef>
              <a:buSzTx/>
              <a:buNone/>
              <a:defRPr sz="1900"/>
            </a:pP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Valkuil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: -je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hebt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zelf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iets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dergelijks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meegemaakt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gaat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dat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vertellen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defTabSz="722376">
              <a:spcBef>
                <a:spcPts val="700"/>
              </a:spcBef>
              <a:buSzTx/>
              <a:buNone/>
              <a:defRPr sz="1900"/>
            </a:pP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           - je bent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snel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met je feedback,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stel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eerst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voldoende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verdiepende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vragen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( wat            </a:t>
            </a:r>
          </a:p>
          <a:p>
            <a:pPr marL="0" indent="0" defTabSz="722376">
              <a:spcBef>
                <a:spcPts val="700"/>
              </a:spcBef>
              <a:buSzTx/>
              <a:buNone/>
              <a:defRPr sz="1900"/>
            </a:pP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            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precies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maakt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dat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je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hiervan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gestresst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raakte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heb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je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zoiets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eerder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meegemaakt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</p:txBody>
      </p:sp>
    </p:spTree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/>
              <a:t>Kernwaarden</a:t>
            </a:r>
            <a:r>
              <a:rPr dirty="0"/>
              <a:t>: </a:t>
            </a:r>
            <a:r>
              <a:rPr dirty="0" err="1"/>
              <a:t>richtinggevend</a:t>
            </a:r>
            <a:r>
              <a:rPr dirty="0"/>
              <a:t> </a:t>
            </a:r>
            <a:r>
              <a:rPr dirty="0" err="1"/>
              <a:t>als</a:t>
            </a:r>
            <a:r>
              <a:rPr dirty="0"/>
              <a:t> </a:t>
            </a:r>
            <a:r>
              <a:rPr dirty="0" err="1"/>
              <a:t>huisarts</a:t>
            </a:r>
            <a:br>
              <a:rPr dirty="0"/>
            </a:br>
            <a:r>
              <a:rPr sz="2400" dirty="0" err="1"/>
              <a:t>oefening</a:t>
            </a:r>
            <a:r>
              <a:rPr sz="2400" dirty="0"/>
              <a:t> om </a:t>
            </a:r>
            <a:r>
              <a:rPr sz="2400" dirty="0" err="1"/>
              <a:t>aan</a:t>
            </a:r>
            <a:r>
              <a:rPr sz="2400" dirty="0"/>
              <a:t> de hand van </a:t>
            </a:r>
            <a:r>
              <a:rPr sz="2400" dirty="0" err="1"/>
              <a:t>rolmodellen</a:t>
            </a:r>
            <a:r>
              <a:rPr sz="2400" dirty="0"/>
              <a:t> </a:t>
            </a:r>
            <a:r>
              <a:rPr sz="2400" dirty="0" err="1"/>
              <a:t>kernwaarden</a:t>
            </a:r>
            <a:r>
              <a:rPr sz="2400" dirty="0"/>
              <a:t> </a:t>
            </a:r>
            <a:r>
              <a:rPr sz="2400" dirty="0" err="1"/>
              <a:t>te</a:t>
            </a:r>
            <a:r>
              <a:rPr sz="2400" dirty="0"/>
              <a:t> </a:t>
            </a:r>
            <a:r>
              <a:rPr sz="2400" dirty="0" err="1"/>
              <a:t>bepalen</a:t>
            </a:r>
            <a:r>
              <a:rPr sz="2400" dirty="0"/>
              <a:t> </a:t>
            </a:r>
          </a:p>
        </p:txBody>
      </p:sp>
      <p:pic>
        <p:nvPicPr>
          <p:cNvPr id="226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95108" y="1825625"/>
            <a:ext cx="5801784" cy="43513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rPr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Oefening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bepalen</a:t>
            </a:r>
            <a:r>
              <a:rPr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kernwaarden</a:t>
            </a:r>
            <a:endParaRPr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29" name="Tijdelijke aanduiding voor teks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813816">
              <a:lnSpc>
                <a:spcPct val="72000"/>
              </a:lnSpc>
              <a:spcBef>
                <a:spcPts val="800"/>
              </a:spcBef>
              <a:buSzTx/>
              <a:buNone/>
              <a:defRPr sz="15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dirty="0" err="1"/>
              <a:t>Individueel</a:t>
            </a:r>
            <a:r>
              <a:rPr dirty="0"/>
              <a:t> </a:t>
            </a:r>
          </a:p>
          <a:p>
            <a:pPr marL="0" indent="0" defTabSz="813816">
              <a:lnSpc>
                <a:spcPct val="72000"/>
              </a:lnSpc>
              <a:spcBef>
                <a:spcPts val="800"/>
              </a:spcBef>
              <a:buSzTx/>
              <a:buNone/>
              <a:defRPr sz="23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dirty="0" err="1"/>
              <a:t>Helden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heldinnen</a:t>
            </a:r>
            <a:endParaRPr dirty="0"/>
          </a:p>
          <a:p>
            <a:pPr marL="0" indent="0" defTabSz="813816">
              <a:lnSpc>
                <a:spcPct val="72000"/>
              </a:lnSpc>
              <a:spcBef>
                <a:spcPts val="800"/>
              </a:spcBef>
              <a:buSzTx/>
              <a:buNone/>
              <a:defRPr sz="17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dirty="0" err="1"/>
              <a:t>Noteer</a:t>
            </a:r>
            <a:r>
              <a:rPr dirty="0"/>
              <a:t> </a:t>
            </a:r>
            <a:r>
              <a:rPr dirty="0" err="1"/>
              <a:t>drie</a:t>
            </a:r>
            <a:r>
              <a:rPr dirty="0"/>
              <a:t> </a:t>
            </a:r>
            <a:r>
              <a:rPr dirty="0" err="1">
                <a:latin typeface="+mj-lt"/>
                <a:ea typeface="+mj-ea"/>
                <a:cs typeface="+mj-cs"/>
                <a:sym typeface="Calibri"/>
              </a:rPr>
              <a:t>helden</a:t>
            </a:r>
            <a:r>
              <a:rPr dirty="0"/>
              <a:t> of </a:t>
            </a:r>
            <a:r>
              <a:rPr dirty="0" err="1"/>
              <a:t>heldinnen</a:t>
            </a:r>
            <a:r>
              <a:rPr dirty="0"/>
              <a:t> </a:t>
            </a:r>
            <a:r>
              <a:rPr dirty="0" err="1"/>
              <a:t>uit</a:t>
            </a:r>
            <a:r>
              <a:rPr dirty="0"/>
              <a:t> </a:t>
            </a:r>
            <a:r>
              <a:rPr dirty="0" err="1"/>
              <a:t>boeken</a:t>
            </a:r>
            <a:r>
              <a:rPr dirty="0"/>
              <a:t>, films, </a:t>
            </a:r>
            <a:r>
              <a:rPr dirty="0" err="1"/>
              <a:t>verhalen</a:t>
            </a:r>
            <a:r>
              <a:rPr dirty="0"/>
              <a:t>, eigen </a:t>
            </a:r>
            <a:r>
              <a:rPr dirty="0" err="1"/>
              <a:t>omgeving</a:t>
            </a:r>
            <a:r>
              <a:rPr dirty="0"/>
              <a:t> </a:t>
            </a:r>
            <a:r>
              <a:rPr dirty="0" err="1"/>
              <a:t>e.d.</a:t>
            </a:r>
            <a:r>
              <a:rPr dirty="0"/>
              <a:t> die </a:t>
            </a:r>
            <a:r>
              <a:rPr dirty="0" err="1"/>
              <a:t>jij</a:t>
            </a:r>
            <a:r>
              <a:rPr dirty="0"/>
              <a:t> </a:t>
            </a:r>
            <a:r>
              <a:rPr dirty="0" err="1"/>
              <a:t>bewondert</a:t>
            </a:r>
            <a:endParaRPr dirty="0"/>
          </a:p>
          <a:p>
            <a:pPr marL="0" indent="0" defTabSz="813816">
              <a:lnSpc>
                <a:spcPct val="72000"/>
              </a:lnSpc>
              <a:spcBef>
                <a:spcPts val="800"/>
              </a:spcBef>
              <a:buSzTx/>
              <a:buNone/>
              <a:defRPr sz="1700">
                <a:latin typeface="Calibri Light"/>
                <a:ea typeface="Calibri Light"/>
                <a:cs typeface="Calibri Light"/>
                <a:sym typeface="Calibri Light"/>
              </a:defRPr>
            </a:pPr>
            <a:endParaRPr dirty="0"/>
          </a:p>
          <a:p>
            <a:pPr marL="0" indent="0" defTabSz="813816">
              <a:lnSpc>
                <a:spcPct val="72000"/>
              </a:lnSpc>
              <a:spcBef>
                <a:spcPts val="800"/>
              </a:spcBef>
              <a:buSzTx/>
              <a:buNone/>
              <a:defRPr sz="23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dirty="0" err="1"/>
              <a:t>Waarden</a:t>
            </a:r>
            <a:r>
              <a:rPr dirty="0"/>
              <a:t> </a:t>
            </a:r>
            <a:r>
              <a:rPr dirty="0" err="1"/>
              <a:t>helden</a:t>
            </a:r>
            <a:r>
              <a:rPr dirty="0"/>
              <a:t> / </a:t>
            </a:r>
            <a:r>
              <a:rPr dirty="0" err="1"/>
              <a:t>heldinnen</a:t>
            </a:r>
            <a:endParaRPr dirty="0"/>
          </a:p>
          <a:p>
            <a:pPr marL="0" indent="0" defTabSz="813816">
              <a:lnSpc>
                <a:spcPct val="72000"/>
              </a:lnSpc>
              <a:spcBef>
                <a:spcPts val="800"/>
              </a:spcBef>
              <a:buSzTx/>
              <a:buNone/>
              <a:defRPr sz="17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dirty="0" err="1"/>
              <a:t>Noteer</a:t>
            </a:r>
            <a:r>
              <a:rPr dirty="0"/>
              <a:t>: </a:t>
            </a:r>
            <a:r>
              <a:rPr dirty="0" err="1"/>
              <a:t>Welke</a:t>
            </a:r>
            <a:r>
              <a:rPr dirty="0"/>
              <a:t> </a:t>
            </a:r>
            <a:r>
              <a:rPr dirty="0" err="1"/>
              <a:t>waarden</a:t>
            </a:r>
            <a:r>
              <a:rPr dirty="0"/>
              <a:t> (criteria) </a:t>
            </a:r>
            <a:r>
              <a:rPr dirty="0" err="1"/>
              <a:t>vertegenwoordigen</a:t>
            </a:r>
            <a:r>
              <a:rPr dirty="0"/>
              <a:t> </a:t>
            </a:r>
            <a:r>
              <a:rPr dirty="0" err="1"/>
              <a:t>deze</a:t>
            </a:r>
            <a:r>
              <a:rPr dirty="0"/>
              <a:t> </a:t>
            </a:r>
            <a:r>
              <a:rPr dirty="0" err="1"/>
              <a:t>drie</a:t>
            </a:r>
            <a:r>
              <a:rPr dirty="0"/>
              <a:t> </a:t>
            </a:r>
            <a:r>
              <a:rPr dirty="0" err="1"/>
              <a:t>helden</a:t>
            </a:r>
            <a:r>
              <a:rPr dirty="0"/>
              <a:t> / </a:t>
            </a:r>
            <a:r>
              <a:rPr dirty="0" err="1"/>
              <a:t>heldinnen</a:t>
            </a:r>
            <a:r>
              <a:rPr dirty="0"/>
              <a:t>?</a:t>
            </a:r>
          </a:p>
          <a:p>
            <a:pPr marL="0" indent="0" defTabSz="813816">
              <a:lnSpc>
                <a:spcPct val="72000"/>
              </a:lnSpc>
              <a:spcBef>
                <a:spcPts val="800"/>
              </a:spcBef>
              <a:buSzTx/>
              <a:buNone/>
              <a:defRPr sz="1100"/>
            </a:pP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geef</a:t>
            </a:r>
            <a:r>
              <a:rPr dirty="0"/>
              <a:t> </a:t>
            </a:r>
            <a:r>
              <a:rPr dirty="0" err="1"/>
              <a:t>aan</a:t>
            </a:r>
            <a:r>
              <a:rPr dirty="0"/>
              <a:t> in percentages van 0-100% in </a:t>
            </a:r>
            <a:r>
              <a:rPr dirty="0" err="1"/>
              <a:t>welke</a:t>
            </a:r>
            <a:r>
              <a:rPr dirty="0"/>
              <a:t> mate </a:t>
            </a:r>
            <a:r>
              <a:rPr dirty="0" err="1"/>
              <a:t>deze</a:t>
            </a:r>
            <a:r>
              <a:rPr dirty="0"/>
              <a:t> </a:t>
            </a:r>
            <a:r>
              <a:rPr dirty="0" err="1"/>
              <a:t>kernwaarden</a:t>
            </a:r>
            <a:r>
              <a:rPr dirty="0"/>
              <a:t>  </a:t>
            </a:r>
            <a:r>
              <a:rPr dirty="0" err="1"/>
              <a:t>richtinggevend</a:t>
            </a:r>
            <a:r>
              <a:rPr dirty="0"/>
              <a:t> </a:t>
            </a:r>
            <a:r>
              <a:rPr dirty="0" err="1"/>
              <a:t>zijn</a:t>
            </a:r>
            <a:r>
              <a:rPr dirty="0"/>
              <a:t> in het </a:t>
            </a:r>
            <a:r>
              <a:rPr dirty="0" err="1"/>
              <a:t>werk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privé</a:t>
            </a:r>
            <a:r>
              <a:rPr dirty="0"/>
              <a:t> </a:t>
            </a:r>
            <a:r>
              <a:rPr dirty="0" err="1"/>
              <a:t>leven</a:t>
            </a:r>
            <a:r>
              <a:rPr dirty="0"/>
              <a:t> </a:t>
            </a:r>
          </a:p>
          <a:p>
            <a:pPr marL="0" indent="0" defTabSz="813816">
              <a:lnSpc>
                <a:spcPct val="72000"/>
              </a:lnSpc>
              <a:spcBef>
                <a:spcPts val="800"/>
              </a:spcBef>
              <a:buSzTx/>
              <a:buNone/>
              <a:defRPr sz="3300"/>
            </a:pPr>
            <a:endParaRPr dirty="0"/>
          </a:p>
          <a:p>
            <a:pPr marL="0" indent="0" defTabSz="813816">
              <a:lnSpc>
                <a:spcPct val="72000"/>
              </a:lnSpc>
              <a:spcBef>
                <a:spcPts val="800"/>
              </a:spcBef>
              <a:buSzTx/>
              <a:buNone/>
              <a:defRPr sz="16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dirty="0" err="1"/>
              <a:t>Bespreek</a:t>
            </a:r>
            <a:r>
              <a:rPr dirty="0"/>
              <a:t> de </a:t>
            </a:r>
            <a:r>
              <a:rPr dirty="0" err="1"/>
              <a:t>uitkomsten</a:t>
            </a:r>
            <a:r>
              <a:rPr dirty="0"/>
              <a:t> in twee-</a:t>
            </a:r>
            <a:r>
              <a:rPr dirty="0" err="1"/>
              <a:t>tallen</a:t>
            </a:r>
            <a:r>
              <a:rPr dirty="0"/>
              <a:t>: hoe </a:t>
            </a:r>
            <a:r>
              <a:rPr dirty="0" err="1"/>
              <a:t>zijn</a:t>
            </a:r>
            <a:r>
              <a:rPr dirty="0"/>
              <a:t> de percentages nu </a:t>
            </a:r>
            <a:r>
              <a:rPr dirty="0" err="1"/>
              <a:t>en</a:t>
            </a:r>
            <a:r>
              <a:rPr dirty="0"/>
              <a:t> wat </a:t>
            </a:r>
            <a:r>
              <a:rPr dirty="0" err="1"/>
              <a:t>zou</a:t>
            </a:r>
            <a:r>
              <a:rPr dirty="0"/>
              <a:t> je </a:t>
            </a:r>
            <a:r>
              <a:rPr dirty="0" err="1"/>
              <a:t>willen</a:t>
            </a:r>
            <a:r>
              <a:rPr dirty="0"/>
              <a:t> </a:t>
            </a:r>
            <a:r>
              <a:rPr dirty="0" err="1"/>
              <a:t>veranderen</a:t>
            </a:r>
            <a:r>
              <a:rPr dirty="0"/>
              <a:t>? </a:t>
            </a:r>
          </a:p>
          <a:p>
            <a:pPr marL="0" indent="0" defTabSz="813816">
              <a:lnSpc>
                <a:spcPct val="72000"/>
              </a:lnSpc>
              <a:spcBef>
                <a:spcPts val="800"/>
              </a:spcBef>
              <a:buSzTx/>
              <a:buNone/>
              <a:defRPr sz="3300" b="1"/>
            </a:pPr>
            <a:endParaRPr dirty="0"/>
          </a:p>
          <a:p>
            <a:pPr marL="0" indent="0" defTabSz="813816">
              <a:lnSpc>
                <a:spcPct val="72000"/>
              </a:lnSpc>
              <a:spcBef>
                <a:spcPts val="800"/>
              </a:spcBef>
              <a:buSzTx/>
              <a:buNone/>
              <a:defRPr sz="1100" b="1"/>
            </a:pPr>
            <a:r>
              <a:rPr dirty="0"/>
              <a:t> </a:t>
            </a:r>
          </a:p>
        </p:txBody>
      </p:sp>
    </p:spTree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905255">
              <a:defRPr sz="3861">
                <a:latin typeface="+mj-lt"/>
                <a:ea typeface="+mj-ea"/>
                <a:cs typeface="+mj-cs"/>
                <a:sym typeface="Calibri"/>
              </a:defRPr>
            </a:pPr>
            <a:r>
              <a:rPr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Timemanagement</a:t>
            </a:r>
            <a:r>
              <a:rPr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/ </a:t>
            </a:r>
            <a:r>
              <a:rPr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keuzemanagement</a:t>
            </a:r>
            <a:br>
              <a:rPr dirty="0"/>
            </a:br>
            <a:r>
              <a:rPr sz="2475" dirty="0" err="1">
                <a:latin typeface="Calibri Light"/>
                <a:ea typeface="Calibri Light"/>
                <a:cs typeface="Calibri Light"/>
                <a:sym typeface="Calibri Light"/>
              </a:rPr>
              <a:t>Uitleg</a:t>
            </a:r>
            <a:r>
              <a:rPr sz="2475" dirty="0"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sz="2475" dirty="0" err="1">
                <a:latin typeface="Calibri Light"/>
                <a:ea typeface="Calibri Light"/>
                <a:cs typeface="Calibri Light"/>
                <a:sym typeface="Calibri Light"/>
              </a:rPr>
              <a:t>theorie</a:t>
            </a:r>
            <a:r>
              <a:rPr sz="2475" dirty="0"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sz="2475" dirty="0" err="1">
                <a:latin typeface="Calibri Light"/>
                <a:ea typeface="Calibri Light"/>
                <a:cs typeface="Calibri Light"/>
                <a:sym typeface="Calibri Light"/>
              </a:rPr>
              <a:t>timemanagement</a:t>
            </a:r>
            <a:r>
              <a:rPr sz="2475" dirty="0">
                <a:latin typeface="Calibri Light"/>
                <a:ea typeface="Calibri Light"/>
                <a:cs typeface="Calibri Light"/>
                <a:sym typeface="Calibri Light"/>
              </a:rPr>
              <a:t>/</a:t>
            </a:r>
            <a:r>
              <a:rPr sz="2475" dirty="0" err="1">
                <a:latin typeface="Calibri Light"/>
                <a:ea typeface="Calibri Light"/>
                <a:cs typeface="Calibri Light"/>
                <a:sym typeface="Calibri Light"/>
              </a:rPr>
              <a:t>keuzemanagement</a:t>
            </a:r>
            <a:r>
              <a:rPr sz="2475" dirty="0">
                <a:latin typeface="Calibri Light"/>
                <a:ea typeface="Calibri Light"/>
                <a:cs typeface="Calibri Light"/>
                <a:sym typeface="Calibri Light"/>
              </a:rPr>
              <a:t>. </a:t>
            </a:r>
            <a:r>
              <a:rPr sz="2475" dirty="0" err="1">
                <a:latin typeface="Calibri Light"/>
                <a:ea typeface="Calibri Light"/>
                <a:cs typeface="Calibri Light"/>
                <a:sym typeface="Calibri Light"/>
              </a:rPr>
              <a:t>Aansluitend</a:t>
            </a:r>
            <a:r>
              <a:rPr sz="2475" dirty="0"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sz="2475" dirty="0" err="1">
                <a:latin typeface="Calibri Light"/>
                <a:ea typeface="Calibri Light"/>
                <a:cs typeface="Calibri Light"/>
                <a:sym typeface="Calibri Light"/>
              </a:rPr>
              <a:t>oefening</a:t>
            </a:r>
            <a:r>
              <a:rPr sz="2475" dirty="0">
                <a:latin typeface="Calibri Light"/>
                <a:ea typeface="Calibri Light"/>
                <a:cs typeface="Calibri Light"/>
                <a:sym typeface="Calibri Light"/>
              </a:rPr>
              <a:t>.</a:t>
            </a:r>
          </a:p>
        </p:txBody>
      </p:sp>
      <p:sp>
        <p:nvSpPr>
          <p:cNvPr id="232" name="Tijdelijke aanduiding voor teks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lnSpc>
                <a:spcPct val="81000"/>
              </a:lnSpc>
              <a:buSzTx/>
              <a:buNone/>
            </a:pP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Individueel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</a:p>
          <a:p>
            <a:pPr>
              <a:lnSpc>
                <a:spcPct val="81000"/>
              </a:lnSpc>
            </a:pP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Wat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heeft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nu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echt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prioriteit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. Je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tijd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is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beperkt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. Het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gaat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vooral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om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prioriteiten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stellen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keuzes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maken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/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plannen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. Link met de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Logicus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/Planner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hiërarchie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van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waarden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81000"/>
              </a:lnSpc>
            </a:pP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In de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praktijk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welke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zaken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moet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je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dezelfde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dag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afhandelen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welke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zaken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binnen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enkele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dagen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binnen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enkele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weken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enz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>
              <a:lnSpc>
                <a:spcPct val="81000"/>
              </a:lnSpc>
            </a:pP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welke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zaken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kom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je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niet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aan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toe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blijven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op de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stapel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bijv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bijhouden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literatuur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81000"/>
              </a:lnSpc>
            </a:pP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Uitwisselen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in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drietallen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bespreek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wat je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evt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zou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willen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veranderen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</p:txBody>
      </p:sp>
    </p:spTree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868680">
              <a:defRPr sz="4100">
                <a:latin typeface="+mj-lt"/>
                <a:ea typeface="+mj-ea"/>
                <a:cs typeface="+mj-cs"/>
                <a:sym typeface="Calibri"/>
              </a:defRPr>
            </a:pPr>
            <a:r>
              <a:rPr lang="nl-NL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Middag</a:t>
            </a:r>
            <a:r>
              <a:rPr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dag</a:t>
            </a:r>
            <a:r>
              <a:rPr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2 Het effect van </a:t>
            </a:r>
            <a:r>
              <a:rPr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chronische</a:t>
            </a:r>
            <a:r>
              <a:rPr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stress op het DNA</a:t>
            </a:r>
            <a:r>
              <a:rPr lang="nl-NL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r>
              <a:rPr lang="nl-NL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1 uur</a:t>
            </a:r>
            <a:endParaRPr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35" name="Tijdelijke aanduiding voor inhoud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Relatie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tussen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DNA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het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gevoel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De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invloed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van de psyche op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onze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genetische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huishouding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Chronische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stress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de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effecten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op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transcriptiefactoren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De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stressrespons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de feel good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respons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Effect van yoga, sport,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meditatie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op het DNA </a:t>
            </a:r>
          </a:p>
          <a:p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Welke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parameters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zijn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meetbaar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in het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bloed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Relevante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literatuur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ter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inzage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klaarleggen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/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uitdelen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38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1813"/>
            <a:ext cx="12170996" cy="68461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41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8848" y="0"/>
            <a:ext cx="11883153" cy="66842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44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283865" cy="69096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47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169169"/>
            <a:ext cx="12492743" cy="70271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Overzicht per dagdeel van het programma"/>
          <p:cNvSpPr txBox="1">
            <a:spLocks noGrp="1"/>
          </p:cNvSpPr>
          <p:nvPr>
            <p:ph type="title"/>
          </p:nvPr>
        </p:nvSpPr>
        <p:spPr>
          <a:xfrm>
            <a:off x="838201" y="403614"/>
            <a:ext cx="10363200" cy="42141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100" b="1"/>
            </a:lvl1pPr>
          </a:lstStyle>
          <a:p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Overzicht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per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dagdeel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van het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programma</a:t>
            </a:r>
            <a:r>
              <a:rPr lang="nl-NL" dirty="0">
                <a:latin typeface="Calibri Light" panose="020F0302020204030204" pitchFamily="34" charset="0"/>
                <a:cs typeface="Calibri Light" panose="020F0302020204030204" pitchFamily="34" charset="0"/>
              </a:rPr>
              <a:t> op de volgende dia’s</a:t>
            </a:r>
            <a:br>
              <a:rPr lang="nl-NL" dirty="0"/>
            </a:br>
            <a:r>
              <a:rPr lang="nl-NL" dirty="0"/>
              <a:t>Aansluitend een uitgebreide omschrijving van de diverse programmaonderdelen (vanaf dia 16 - 66)</a:t>
            </a:r>
            <a:endParaRPr dirty="0"/>
          </a:p>
        </p:txBody>
      </p:sp>
      <p:sp>
        <p:nvSpPr>
          <p:cNvPr id="124" name="Hoofdtekst"/>
          <p:cNvSpPr txBox="1">
            <a:spLocks noGrp="1"/>
          </p:cNvSpPr>
          <p:nvPr>
            <p:ph type="body" sz="quarter" idx="1"/>
          </p:nvPr>
        </p:nvSpPr>
        <p:spPr>
          <a:xfrm>
            <a:off x="838200" y="1825625"/>
            <a:ext cx="10515600" cy="7878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91440" indent="-91440" defTabSz="365760">
              <a:spcBef>
                <a:spcPts val="400"/>
              </a:spcBef>
              <a:defRPr sz="1120"/>
            </a:pPr>
            <a:r>
              <a:rPr lang="nl-NL" dirty="0"/>
              <a:t>Zie onderstaande</a:t>
            </a:r>
            <a:endParaRPr dirty="0"/>
          </a:p>
        </p:txBody>
      </p:sp>
    </p:spTree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50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53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173684"/>
            <a:ext cx="12500769" cy="70316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56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"/>
            <a:ext cx="12192000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59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60627" y="-202854"/>
            <a:ext cx="12552627" cy="70608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62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Titel 1"/>
          <p:cNvSpPr txBox="1">
            <a:spLocks noGrp="1"/>
          </p:cNvSpPr>
          <p:nvPr>
            <p:ph type="title"/>
          </p:nvPr>
        </p:nvSpPr>
        <p:spPr>
          <a:xfrm>
            <a:off x="566737" y="471487"/>
            <a:ext cx="10515601" cy="1119189"/>
          </a:xfrm>
          <a:prstGeom prst="rect">
            <a:avLst/>
          </a:prstGeom>
        </p:spPr>
        <p:txBody>
          <a:bodyPr/>
          <a:lstStyle/>
          <a:p>
            <a:pPr defTabSz="757213">
              <a:defRPr sz="3185">
                <a:latin typeface="+mj-lt"/>
                <a:ea typeface="+mj-ea"/>
                <a:cs typeface="+mj-cs"/>
                <a:sym typeface="Calibri"/>
              </a:defRPr>
            </a:pPr>
            <a:r>
              <a:rPr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Ochtend</a:t>
            </a:r>
            <a:r>
              <a:rPr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3 </a:t>
            </a:r>
            <a:r>
              <a:rPr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Concretiseren</a:t>
            </a:r>
            <a:r>
              <a:rPr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gewenste</a:t>
            </a:r>
            <a:r>
              <a:rPr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verandering</a:t>
            </a:r>
            <a:r>
              <a:rPr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l-NL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l-NL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8.30</a:t>
            </a:r>
            <a:r>
              <a:rPr sz="2400" dirty="0"/>
              <a:t>-13.00 </a:t>
            </a:r>
            <a:r>
              <a:rPr sz="2400" dirty="0" err="1"/>
              <a:t>uur</a:t>
            </a:r>
            <a:br>
              <a:rPr dirty="0"/>
            </a:br>
            <a:endParaRPr dirty="0"/>
          </a:p>
        </p:txBody>
      </p:sp>
      <p:sp>
        <p:nvSpPr>
          <p:cNvPr id="268" name="Tijdelijke aanduiding voor inhoud 2"/>
          <p:cNvSpPr txBox="1">
            <a:spLocks noGrp="1"/>
          </p:cNvSpPr>
          <p:nvPr>
            <p:ph type="body" idx="1"/>
          </p:nvPr>
        </p:nvSpPr>
        <p:spPr>
          <a:xfrm>
            <a:off x="838200" y="1590675"/>
            <a:ext cx="10515600" cy="458628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81000"/>
              </a:lnSpc>
              <a:defRPr sz="2400"/>
            </a:pP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Terugblik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dag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2</a:t>
            </a:r>
          </a:p>
          <a:p>
            <a:pPr marL="0" indent="0">
              <a:lnSpc>
                <a:spcPct val="81000"/>
              </a:lnSpc>
              <a:buSzTx/>
              <a:buNone/>
              <a:defRPr sz="1600"/>
            </a:pP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Doel: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bespreken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dag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2,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vragen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opmerkingen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leerpunten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benoemen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casuïstiek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81000"/>
              </a:lnSpc>
              <a:defRPr sz="2400"/>
            </a:pP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Mindfulness</a:t>
            </a:r>
            <a:endParaRPr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lnSpc>
                <a:spcPct val="81000"/>
              </a:lnSpc>
              <a:buSzTx/>
              <a:buNone/>
              <a:defRPr sz="1600"/>
            </a:pP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Doel: contact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lichaam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/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ontspanning</a:t>
            </a:r>
            <a:endParaRPr lang="nl-NL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81000"/>
              </a:lnSpc>
              <a:buSzTx/>
              <a:defRPr sz="1600"/>
            </a:pPr>
            <a:r>
              <a:rPr lang="nl-NL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Stressmonitor</a:t>
            </a:r>
          </a:p>
          <a:p>
            <a:pPr marL="0" indent="0">
              <a:lnSpc>
                <a:spcPct val="81000"/>
              </a:lnSpc>
              <a:buSzTx/>
              <a:buNone/>
              <a:defRPr sz="1600"/>
            </a:pPr>
            <a:r>
              <a:rPr lang="nl-NL" sz="1700" dirty="0">
                <a:latin typeface="Calibri Light" panose="020F0302020204030204" pitchFamily="34" charset="0"/>
                <a:cs typeface="Calibri Light" panose="020F0302020204030204" pitchFamily="34" charset="0"/>
              </a:rPr>
              <a:t>Doel: monitoren eigen stressniveau en zo nodig actie ondernemen</a:t>
            </a:r>
            <a:endParaRPr sz="17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81000"/>
              </a:lnSpc>
              <a:defRPr sz="2400"/>
            </a:pP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Oudere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zelf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oefening</a:t>
            </a:r>
            <a:endParaRPr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lnSpc>
                <a:spcPct val="81000"/>
              </a:lnSpc>
              <a:buSzTx/>
              <a:buNone/>
              <a:defRPr sz="1600"/>
            </a:pP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Doel: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inschakelen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mentor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als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resource,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helderheid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concreet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welke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stappen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zetten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richting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doel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81000"/>
              </a:lnSpc>
              <a:defRPr sz="2400"/>
            </a:pP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Doelen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stellen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om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vitaal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worden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/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blijven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concreet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plan van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aanpak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/buddy+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organiseren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support</a:t>
            </a:r>
          </a:p>
          <a:p>
            <a:pPr marL="0" indent="0">
              <a:lnSpc>
                <a:spcPct val="81000"/>
              </a:lnSpc>
              <a:buSzTx/>
              <a:buNone/>
              <a:defRPr sz="1600"/>
            </a:pP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Doel: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concreet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maken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van de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gewenste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gedragsverandering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borging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lnSpc>
                <a:spcPct val="81000"/>
              </a:lnSpc>
              <a:buSzTx/>
              <a:buNone/>
              <a:defRPr sz="1600"/>
            </a:pP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Doel: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ontspanning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activeren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veerkracht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</p:txBody>
      </p:sp>
    </p:spTree>
  </p:cSld>
  <p:clrMapOvr>
    <a:masterClrMapping/>
  </p:clrMapOvr>
  <p:transition spd="med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b="1" dirty="0" err="1"/>
              <a:t>Vervolg</a:t>
            </a:r>
            <a:r>
              <a:rPr b="1" dirty="0"/>
              <a:t> </a:t>
            </a:r>
            <a:r>
              <a:rPr b="1" dirty="0" err="1"/>
              <a:t>ochtend</a:t>
            </a:r>
            <a:r>
              <a:rPr b="1" dirty="0"/>
              <a:t> 3  </a:t>
            </a:r>
            <a:r>
              <a:rPr lang="nl-NL" sz="3200" dirty="0"/>
              <a:t>8.30</a:t>
            </a:r>
            <a:r>
              <a:rPr sz="3200" dirty="0"/>
              <a:t>-13.00 </a:t>
            </a:r>
            <a:r>
              <a:rPr sz="3200" dirty="0" err="1"/>
              <a:t>uur</a:t>
            </a:r>
            <a:endParaRPr sz="3200" dirty="0"/>
          </a:p>
        </p:txBody>
      </p:sp>
      <p:sp>
        <p:nvSpPr>
          <p:cNvPr id="271" name="Tijdelijke aanduiding voor inhoud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In de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middag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l-NL" dirty="0">
                <a:latin typeface="Calibri Light" panose="020F0302020204030204" pitchFamily="34" charset="0"/>
                <a:cs typeface="Calibri Light" panose="020F0302020204030204" pitchFamily="34" charset="0"/>
              </a:rPr>
              <a:t>een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uur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l-NL" dirty="0">
                <a:latin typeface="Calibri Light" panose="020F0302020204030204" pitchFamily="34" charset="0"/>
                <a:cs typeface="Calibri Light" panose="020F0302020204030204" pitchFamily="34" charset="0"/>
              </a:rPr>
              <a:t>individuele gesprekken voor vier deelnemers, facultatief en niet geaccrediteerd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  <p:transition spd="med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toplichten kaar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b="1" dirty="0" err="1"/>
              <a:t>Stressmonitor</a:t>
            </a:r>
            <a:r>
              <a:rPr lang="nl-NL" b="1" dirty="0"/>
              <a:t>, uitleg en oefening</a:t>
            </a:r>
            <a:endParaRPr b="1" dirty="0"/>
          </a:p>
        </p:txBody>
      </p:sp>
      <p:sp>
        <p:nvSpPr>
          <p:cNvPr id="274" name="Gebruik de lichaamssignalen die je gisteren hebt genoteerd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01168" indent="-201168" defTabSz="804672">
              <a:lnSpc>
                <a:spcPct val="81000"/>
              </a:lnSpc>
              <a:spcBef>
                <a:spcPts val="800"/>
              </a:spcBef>
              <a:defRPr sz="2400"/>
            </a:pP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Gebruik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de </a:t>
            </a:r>
            <a:r>
              <a:rPr lang="nl-NL" dirty="0">
                <a:latin typeface="Calibri Light" panose="020F0302020204030204" pitchFamily="34" charset="0"/>
                <a:cs typeface="Calibri Light" panose="020F0302020204030204" pitchFamily="34" charset="0"/>
              </a:rPr>
              <a:t>informatie 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die je </a:t>
            </a:r>
            <a:r>
              <a:rPr lang="nl-NL" dirty="0">
                <a:latin typeface="Calibri Light" panose="020F0302020204030204" pitchFamily="34" charset="0"/>
                <a:cs typeface="Calibri Light" panose="020F0302020204030204" pitchFamily="34" charset="0"/>
              </a:rPr>
              <a:t>hebt gekregen bij de mindfulness oefening van zojuist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01168" indent="-201168" defTabSz="804672">
              <a:lnSpc>
                <a:spcPct val="81000"/>
              </a:lnSpc>
              <a:spcBef>
                <a:spcPts val="800"/>
              </a:spcBef>
              <a:defRPr sz="2400"/>
            </a:pP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We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maken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overzicht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01168" indent="-201168" defTabSz="804672">
              <a:lnSpc>
                <a:spcPct val="81000"/>
              </a:lnSpc>
              <a:spcBef>
                <a:spcPts val="800"/>
              </a:spcBef>
              <a:defRPr sz="2400"/>
            </a:pP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Groen : je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voelt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je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ontspannen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fit, hoe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weet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je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dat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? Hoe is je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ademhaling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, je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spierspanning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, je stemming. Hoe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slaap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je?</a:t>
            </a:r>
          </a:p>
          <a:p>
            <a:pPr marL="201168" indent="-201168" defTabSz="804672">
              <a:lnSpc>
                <a:spcPct val="81000"/>
              </a:lnSpc>
              <a:spcBef>
                <a:spcPts val="800"/>
              </a:spcBef>
              <a:defRPr sz="2400"/>
            </a:pP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Oranje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: wat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zijn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de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eerste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fysieke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signalen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van spanning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stress.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Welke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plekken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waarschuwen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als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eerste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. Hoe is je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ademhaling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spierspanning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, stemming, je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slaap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01168" indent="-201168" defTabSz="804672">
              <a:lnSpc>
                <a:spcPct val="81000"/>
              </a:lnSpc>
              <a:spcBef>
                <a:spcPts val="800"/>
              </a:spcBef>
              <a:defRPr sz="2400"/>
            </a:pP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Rood: wat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geeft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je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lichaam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aan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wanneer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je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echt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over de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grens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bent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gegaan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Ademhaling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spierspanning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enz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  <a:p>
            <a:pPr marL="201168" indent="-201168" defTabSz="804672">
              <a:lnSpc>
                <a:spcPct val="81000"/>
              </a:lnSpc>
              <a:spcBef>
                <a:spcPts val="800"/>
              </a:spcBef>
              <a:defRPr sz="2400"/>
            </a:pP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Wat nu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doen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wanneer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je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merkt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dat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je in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oranje</a:t>
            </a:r>
            <a:r>
              <a:rPr lang="nl-NL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zit.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Bedenk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meerdere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opties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!</a:t>
            </a:r>
          </a:p>
          <a:p>
            <a:pPr marL="201168" indent="-201168" defTabSz="804672">
              <a:lnSpc>
                <a:spcPct val="81000"/>
              </a:lnSpc>
              <a:spcBef>
                <a:spcPts val="800"/>
              </a:spcBef>
              <a:defRPr sz="2400"/>
            </a:pP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wat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als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je in rood zit? 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Maak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concreet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plan</a:t>
            </a:r>
            <a:r>
              <a:rPr lang="nl-NL" dirty="0">
                <a:latin typeface="Calibri Light" panose="020F0302020204030204" pitchFamily="34" charset="0"/>
                <a:cs typeface="Calibri Light" panose="020F0302020204030204" pitchFamily="34" charset="0"/>
              </a:rPr>
              <a:t> met meerdere opties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!</a:t>
            </a:r>
          </a:p>
        </p:txBody>
      </p:sp>
    </p:spTree>
  </p:cSld>
  <p:clrMapOvr>
    <a:masterClrMapping/>
  </p:clrMapOvr>
  <p:transition spd="med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Tools om energiebalans te herstellen"/>
          <p:cNvSpPr txBox="1">
            <a:spLocks noGrp="1"/>
          </p:cNvSpPr>
          <p:nvPr>
            <p:ph type="title"/>
          </p:nvPr>
        </p:nvSpPr>
        <p:spPr>
          <a:xfrm>
            <a:off x="838200" y="365124"/>
            <a:ext cx="10515600" cy="720838"/>
          </a:xfrm>
          <a:prstGeom prst="rect">
            <a:avLst/>
          </a:prstGeom>
        </p:spPr>
        <p:txBody>
          <a:bodyPr/>
          <a:lstStyle>
            <a:lvl1pPr defTabSz="868680">
              <a:defRPr sz="4100"/>
            </a:lvl1pPr>
          </a:lstStyle>
          <a:p>
            <a:r>
              <a:rPr b="1" dirty="0"/>
              <a:t>Tools om </a:t>
            </a:r>
            <a:r>
              <a:rPr b="1" dirty="0" err="1"/>
              <a:t>energiebalans</a:t>
            </a:r>
            <a:r>
              <a:rPr b="1" dirty="0"/>
              <a:t> </a:t>
            </a:r>
            <a:r>
              <a:rPr b="1" dirty="0" err="1"/>
              <a:t>te</a:t>
            </a:r>
            <a:r>
              <a:rPr b="1" dirty="0"/>
              <a:t> </a:t>
            </a:r>
            <a:r>
              <a:rPr b="1" dirty="0" err="1"/>
              <a:t>herstellen</a:t>
            </a:r>
            <a:endParaRPr b="1" dirty="0"/>
          </a:p>
        </p:txBody>
      </p:sp>
      <p:sp>
        <p:nvSpPr>
          <p:cNvPr id="277" name="Schrijf op “geeltjes” alle zaken die jou energie geven. Sorteer ze.…"/>
          <p:cNvSpPr txBox="1">
            <a:spLocks noGrp="1"/>
          </p:cNvSpPr>
          <p:nvPr>
            <p:ph type="body" idx="1"/>
          </p:nvPr>
        </p:nvSpPr>
        <p:spPr>
          <a:xfrm>
            <a:off x="656156" y="1347796"/>
            <a:ext cx="10997002" cy="4944641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1000"/>
              </a:lnSpc>
            </a:pP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Schrijf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op </a:t>
            </a:r>
            <a:r>
              <a:rPr lang="nl-NL" dirty="0">
                <a:latin typeface="Calibri Light" panose="020F0302020204030204" pitchFamily="34" charset="0"/>
                <a:cs typeface="Calibri Light" panose="020F0302020204030204" pitchFamily="34" charset="0"/>
              </a:rPr>
              <a:t>'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geeltjes</a:t>
            </a:r>
            <a:r>
              <a:rPr lang="nl-NL" dirty="0">
                <a:latin typeface="Calibri Light" panose="020F0302020204030204" pitchFamily="34" charset="0"/>
                <a:cs typeface="Calibri Light" panose="020F0302020204030204" pitchFamily="34" charset="0"/>
              </a:rPr>
              <a:t>'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alle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zaken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die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jou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energie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geven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Sorteer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ze.</a:t>
            </a:r>
          </a:p>
          <a:p>
            <a:pPr>
              <a:lnSpc>
                <a:spcPct val="81000"/>
              </a:lnSpc>
            </a:pP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Wat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kost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weinig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tijd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kan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je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tijdens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het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spreekuur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even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doen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in 5-10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minuten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81000"/>
              </a:lnSpc>
            </a:pP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half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uur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81000"/>
              </a:lnSpc>
            </a:pP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dagdeel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81000"/>
              </a:lnSpc>
            </a:pP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weekend</a:t>
            </a:r>
          </a:p>
          <a:p>
            <a:pPr>
              <a:lnSpc>
                <a:spcPct val="81000"/>
              </a:lnSpc>
            </a:pP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Van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ieder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categorie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minimaal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drie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voorbeelden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. Hoe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organiseer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je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dagdeel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vrij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of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weekend? Of 10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minuten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</a:p>
          <a:p>
            <a:pPr>
              <a:lnSpc>
                <a:spcPct val="81000"/>
              </a:lnSpc>
            </a:pP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Cruciaal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is BEWUST de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tijd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nemen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voor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energie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balans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/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herstel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Dus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niet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tijdens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je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koffiepauze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paar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telefoontjes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plegen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wat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recepten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tekenen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tenzij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dat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echt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niet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anders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kan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(dan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ander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moment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nemen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!)</a:t>
            </a:r>
          </a:p>
        </p:txBody>
      </p:sp>
    </p:spTree>
  </p:cSld>
  <p:clrMapOvr>
    <a:masterClrMapping/>
  </p:clrMapOvr>
  <p:transition spd="med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Oefening oudere zelf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rPr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Oefening</a:t>
            </a:r>
            <a:r>
              <a:rPr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oudere</a:t>
            </a:r>
            <a:r>
              <a:rPr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zelf</a:t>
            </a:r>
            <a:endParaRPr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80" name="Stel je voor dat je je levenslijn op de grond neerlegt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19454" indent="-219454" defTabSz="877822">
              <a:spcBef>
                <a:spcPts val="900"/>
              </a:spcBef>
              <a:defRPr sz="2600"/>
            </a:pP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Stel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je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voor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dat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je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je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levenslijn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op de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grond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neerlegt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19454" indent="-219454" defTabSz="877822">
              <a:spcBef>
                <a:spcPts val="900"/>
              </a:spcBef>
              <a:defRPr sz="2600"/>
            </a:pP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Kies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waar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je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geboorte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is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waar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je bent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als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je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gezond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vitaal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oud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geworden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bent</a:t>
            </a:r>
          </a:p>
          <a:p>
            <a:pPr marL="219454" indent="-219454" defTabSz="877822">
              <a:spcBef>
                <a:spcPts val="900"/>
              </a:spcBef>
              <a:defRPr sz="2600"/>
            </a:pP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Bepaal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dan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waar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het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heden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is</a:t>
            </a:r>
          </a:p>
          <a:p>
            <a:pPr marL="219454" indent="-219454" defTabSz="877822">
              <a:spcBef>
                <a:spcPts val="900"/>
              </a:spcBef>
              <a:defRPr sz="2600"/>
            </a:pP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Ga nu op de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plek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staan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van de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bejaarde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volwassen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“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jij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”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kijk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als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het ware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naar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je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huidige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“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jij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”.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Geef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vanuit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deze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positie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advies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aan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je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huidige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“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jij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”.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Spreek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het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advies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hardop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uit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marL="219454" indent="-219454" defTabSz="877822">
              <a:spcBef>
                <a:spcPts val="900"/>
              </a:spcBef>
              <a:defRPr sz="2600"/>
            </a:pP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Ga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vervolgens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weer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op de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plek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van je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huidige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“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jij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”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staan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ontvang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het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advies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19454" indent="-219454" defTabSz="877822">
              <a:spcBef>
                <a:spcPts val="900"/>
              </a:spcBef>
              <a:defRPr sz="2600"/>
            </a:pP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Neem even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tijd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om het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advies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werkelijk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laten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binnenkomen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el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926464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Ochtend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1 </a:t>
            </a:r>
            <a:r>
              <a:rPr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Bewustwording</a:t>
            </a:r>
            <a:r>
              <a:rPr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r>
              <a:rPr lang="nl-NL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8.30</a:t>
            </a:r>
            <a:r>
              <a:rPr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-13.00 </a:t>
            </a:r>
            <a:r>
              <a:rPr sz="3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uur</a:t>
            </a:r>
            <a:endParaRPr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7" name="Tijdelijke aanduiding voor inhoud 2"/>
          <p:cNvSpPr txBox="1">
            <a:spLocks noGrp="1"/>
          </p:cNvSpPr>
          <p:nvPr>
            <p:ph type="body" idx="1"/>
          </p:nvPr>
        </p:nvSpPr>
        <p:spPr>
          <a:xfrm>
            <a:off x="838200" y="1828799"/>
            <a:ext cx="10515600" cy="4664075"/>
          </a:xfrm>
          <a:prstGeom prst="rect">
            <a:avLst/>
          </a:prstGeom>
        </p:spPr>
        <p:txBody>
          <a:bodyPr/>
          <a:lstStyle/>
          <a:p>
            <a:pPr marL="226313" indent="-226313" defTabSz="905255">
              <a:lnSpc>
                <a:spcPct val="72900"/>
              </a:lnSpc>
              <a:spcBef>
                <a:spcPts val="900"/>
              </a:spcBef>
              <a:defRPr sz="2400" b="1"/>
            </a:pP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Introductie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coaches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programma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defTabSz="905255">
              <a:lnSpc>
                <a:spcPct val="72900"/>
              </a:lnSpc>
              <a:spcBef>
                <a:spcPts val="900"/>
              </a:spcBef>
              <a:buSzTx/>
              <a:buNone/>
              <a:defRPr sz="2400"/>
            </a:pP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26313" indent="-226313" defTabSz="905255">
              <a:lnSpc>
                <a:spcPct val="72900"/>
              </a:lnSpc>
              <a:spcBef>
                <a:spcPts val="900"/>
              </a:spcBef>
              <a:defRPr sz="2400" b="1"/>
            </a:pP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Coachkaarten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  <a:r>
              <a:rPr b="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wie</a:t>
            </a:r>
            <a:r>
              <a:rPr b="0" dirty="0">
                <a:latin typeface="Calibri Light" panose="020F0302020204030204" pitchFamily="34" charset="0"/>
                <a:cs typeface="Calibri Light" panose="020F0302020204030204" pitchFamily="34" charset="0"/>
              </a:rPr>
              <a:t> ben je </a:t>
            </a:r>
            <a:r>
              <a:rPr b="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</a:t>
            </a:r>
            <a:r>
              <a:rPr b="0" dirty="0">
                <a:latin typeface="Calibri Light" panose="020F0302020204030204" pitchFamily="34" charset="0"/>
                <a:cs typeface="Calibri Light" panose="020F0302020204030204" pitchFamily="34" charset="0"/>
              </a:rPr>
              <a:t> wat </a:t>
            </a:r>
            <a:r>
              <a:rPr b="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brengt</a:t>
            </a:r>
            <a:r>
              <a:rPr b="0" dirty="0">
                <a:latin typeface="Calibri Light" panose="020F0302020204030204" pitchFamily="34" charset="0"/>
                <a:cs typeface="Calibri Light" panose="020F0302020204030204" pitchFamily="34" charset="0"/>
              </a:rPr>
              <a:t> je </a:t>
            </a:r>
            <a:r>
              <a:rPr b="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hier</a:t>
            </a:r>
            <a:r>
              <a:rPr b="0" dirty="0"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</a:p>
          <a:p>
            <a:pPr marL="0" indent="0" defTabSz="905255">
              <a:lnSpc>
                <a:spcPct val="72900"/>
              </a:lnSpc>
              <a:spcBef>
                <a:spcPts val="900"/>
              </a:spcBef>
              <a:buSzTx/>
              <a:buNone/>
              <a:defRPr sz="2400"/>
            </a:pP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Doel: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kennismaking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individuele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leerdoelen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formuleren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Hierin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komen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aan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de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orde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  <a:endParaRPr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defTabSz="905255">
              <a:lnSpc>
                <a:spcPct val="72900"/>
              </a:lnSpc>
              <a:spcBef>
                <a:spcPts val="900"/>
              </a:spcBef>
              <a:buSzTx/>
              <a:buNone/>
              <a:defRPr sz="2400"/>
            </a:pP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Wat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zijn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de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huidige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problemen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in de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praktijk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?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Waar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loop je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tegen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aan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in je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werk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als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huisarts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?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Welke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aspecten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van het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huisartsen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werk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zijn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voor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jou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belastend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(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administratieve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werkzaamheden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personeelsmanagement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slecht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nieuws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gesprekken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avond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-,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nacht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-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weekenddiensten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palliatieve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zorg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euthanasie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endParaRPr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defTabSz="905255">
              <a:lnSpc>
                <a:spcPct val="72900"/>
              </a:lnSpc>
              <a:spcBef>
                <a:spcPts val="900"/>
              </a:spcBef>
              <a:buSzTx/>
              <a:buNone/>
              <a:defRPr sz="2400"/>
            </a:pP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tijdsdruk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/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werkdruk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……….</a:t>
            </a:r>
            <a:r>
              <a:rPr lang="nl-NL" dirty="0"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  <a:endParaRPr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defTabSz="905255">
              <a:lnSpc>
                <a:spcPct val="72900"/>
              </a:lnSpc>
              <a:spcBef>
                <a:spcPts val="900"/>
              </a:spcBef>
              <a:buSzTx/>
              <a:buNone/>
              <a:defRPr sz="2400"/>
            </a:pPr>
            <a:endParaRPr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defTabSz="905255">
              <a:lnSpc>
                <a:spcPct val="72900"/>
              </a:lnSpc>
              <a:spcBef>
                <a:spcPts val="900"/>
              </a:spcBef>
              <a:buSzTx/>
              <a:buNone/>
              <a:defRPr sz="2400"/>
            </a:pP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Wat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zou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je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willen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bereiken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met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deze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nascholing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</a:p>
        </p:txBody>
      </p:sp>
    </p:spTree>
  </p:cSld>
  <p:clrMapOvr>
    <a:masterClrMapping/>
  </p:clrMapOvr>
  <p:transition spd="med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Doelen stellen om fysiek en mentaal vitaal te worden en te blijven"/>
          <p:cNvSpPr txBox="1">
            <a:spLocks noGrp="1"/>
          </p:cNvSpPr>
          <p:nvPr>
            <p:ph type="title"/>
          </p:nvPr>
        </p:nvSpPr>
        <p:spPr>
          <a:xfrm>
            <a:off x="838200" y="355501"/>
            <a:ext cx="10515601" cy="808721"/>
          </a:xfrm>
          <a:prstGeom prst="rect">
            <a:avLst/>
          </a:prstGeom>
        </p:spPr>
        <p:txBody>
          <a:bodyPr>
            <a:noAutofit/>
          </a:bodyPr>
          <a:lstStyle>
            <a:lvl1pPr defTabSz="544249">
              <a:defRPr sz="2604" b="1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rPr sz="4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Doelen</a:t>
            </a:r>
            <a:r>
              <a:rPr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4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stellen</a:t>
            </a:r>
            <a:r>
              <a:rPr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 om </a:t>
            </a:r>
            <a:r>
              <a:rPr sz="4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fysiek</a:t>
            </a:r>
            <a:r>
              <a:rPr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4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</a:t>
            </a:r>
            <a:r>
              <a:rPr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4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mentaal</a:t>
            </a:r>
            <a:r>
              <a:rPr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4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vitaal</a:t>
            </a:r>
            <a:r>
              <a:rPr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4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te</a:t>
            </a:r>
            <a:r>
              <a:rPr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4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worden</a:t>
            </a:r>
            <a:r>
              <a:rPr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4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</a:t>
            </a:r>
            <a:r>
              <a:rPr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4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te</a:t>
            </a:r>
            <a:r>
              <a:rPr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4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blijven</a:t>
            </a:r>
            <a:endParaRPr sz="4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83" name="Wat wil je bereiken in de komende twee weken. Beschrijf voor jezelf, zo concreet mogelijk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210311" indent="-210311" defTabSz="841247">
              <a:spcBef>
                <a:spcPts val="900"/>
              </a:spcBef>
              <a:defRPr sz="2500"/>
            </a:pP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Wat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wil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je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bereiken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/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veranderen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in de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komende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twee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weken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Beschrijf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voor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jezelf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, zo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concreet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mogelijk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SMART</a:t>
            </a:r>
          </a:p>
          <a:p>
            <a:pPr marL="210311" indent="-210311" defTabSz="841247">
              <a:spcBef>
                <a:spcPts val="900"/>
              </a:spcBef>
              <a:defRPr sz="2500"/>
            </a:pP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over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maand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10311" indent="-210311" defTabSz="841247">
              <a:spcBef>
                <a:spcPts val="900"/>
              </a:spcBef>
              <a:defRPr sz="2500"/>
            </a:pP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kwartaal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10311" indent="-210311" defTabSz="841247">
              <a:spcBef>
                <a:spcPts val="900"/>
              </a:spcBef>
              <a:defRPr sz="2500"/>
            </a:pP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jaar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10311" indent="-210311" defTabSz="841247">
              <a:spcBef>
                <a:spcPts val="900"/>
              </a:spcBef>
              <a:defRPr sz="2500"/>
            </a:pP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Wat is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daarvoor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nodig</a:t>
            </a:r>
            <a:r>
              <a:rPr lang="nl-NL" dirty="0"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Neem de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tijd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om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dit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uitgebreid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beschrijven</a:t>
            </a:r>
            <a:endParaRPr lang="nl-NL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10311" indent="-210311" defTabSz="841247">
              <a:spcBef>
                <a:spcPts val="900"/>
              </a:spcBef>
              <a:defRPr sz="2500"/>
            </a:pPr>
            <a:r>
              <a:rPr lang="nl-NL" dirty="0">
                <a:latin typeface="Calibri Light" panose="020F0302020204030204" pitchFamily="34" charset="0"/>
                <a:cs typeface="Calibri Light" panose="020F0302020204030204" pitchFamily="34" charset="0"/>
              </a:rPr>
              <a:t>Zijn er nog obstakels of bezwaren die nog niet aan de orde zijn geweest? Bespreek die nu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10311" indent="-210311" defTabSz="841247">
              <a:spcBef>
                <a:spcPts val="900"/>
              </a:spcBef>
              <a:defRPr sz="2500"/>
            </a:pP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Wie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kan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je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daarbij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helpen</a:t>
            </a:r>
            <a:r>
              <a:rPr lang="nl-NL" dirty="0"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Voorstel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vraag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van de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andere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deelnemers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als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buddy.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Misschien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is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er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thuis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ook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nog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iemand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die je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kan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steunen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Maak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heldere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afspraken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over het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soort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hulp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wat je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nodig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hebt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! Hoe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vaak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gaan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jullie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elkaar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zien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/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bellen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? Wie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neemt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het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initiatief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  <a:endParaRPr lang="nl-NL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defTabSz="841247">
              <a:spcBef>
                <a:spcPts val="900"/>
              </a:spcBef>
              <a:buNone/>
              <a:defRPr sz="2500"/>
            </a:pPr>
            <a:endParaRPr dirty="0"/>
          </a:p>
        </p:txBody>
      </p:sp>
    </p:spTree>
  </p:cSld>
  <p:clrMapOvr>
    <a:masterClrMapping/>
  </p:clrMapOvr>
  <p:transition spd="med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Avond dag 3 1 uur Empatisch assertief zij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868680">
              <a:defRPr sz="4180"/>
            </a:pPr>
            <a:r>
              <a:rPr lang="nl-NL" dirty="0"/>
              <a:t>Middag </a:t>
            </a:r>
            <a:r>
              <a:rPr dirty="0" err="1"/>
              <a:t>dag</a:t>
            </a:r>
            <a:r>
              <a:rPr dirty="0"/>
              <a:t> 3 </a:t>
            </a:r>
            <a:r>
              <a:rPr lang="nl-NL" dirty="0"/>
              <a:t> </a:t>
            </a:r>
            <a:r>
              <a:rPr sz="4084" b="1" dirty="0" err="1"/>
              <a:t>Empatisch</a:t>
            </a:r>
            <a:r>
              <a:rPr sz="4084" b="1" dirty="0"/>
              <a:t> </a:t>
            </a:r>
            <a:r>
              <a:rPr sz="4084" b="1" dirty="0" err="1"/>
              <a:t>assertief</a:t>
            </a:r>
            <a:r>
              <a:rPr b="1" dirty="0"/>
              <a:t> </a:t>
            </a:r>
            <a:r>
              <a:rPr b="1" dirty="0" err="1"/>
              <a:t>zijn</a:t>
            </a:r>
            <a:r>
              <a:rPr lang="nl-NL" b="1" dirty="0"/>
              <a:t>  </a:t>
            </a:r>
            <a:r>
              <a:rPr lang="nl-NL" sz="2800" b="1" dirty="0"/>
              <a:t>1 uur</a:t>
            </a:r>
            <a:endParaRPr sz="2800" b="1" dirty="0"/>
          </a:p>
        </p:txBody>
      </p:sp>
      <p:sp>
        <p:nvSpPr>
          <p:cNvPr id="292" name="Hoe zeg je assertief NEE tegen een verzoek van een patiënt, collega, medewerker…"/>
          <p:cNvSpPr txBox="1">
            <a:spLocks noGrp="1"/>
          </p:cNvSpPr>
          <p:nvPr>
            <p:ph type="body" idx="1"/>
          </p:nvPr>
        </p:nvSpPr>
        <p:spPr>
          <a:xfrm>
            <a:off x="944050" y="1989211"/>
            <a:ext cx="10515601" cy="4351339"/>
          </a:xfrm>
          <a:prstGeom prst="rect">
            <a:avLst/>
          </a:prstGeom>
        </p:spPr>
        <p:txBody>
          <a:bodyPr/>
          <a:lstStyle/>
          <a:p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Hoe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zeg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je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assertief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NEE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tegen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verzoek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van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patiënt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collega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medewerker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Uitleg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demonstratie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Oefenen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in </a:t>
            </a:r>
            <a:r>
              <a:rPr lang="nl-NL" dirty="0">
                <a:latin typeface="Calibri Light" panose="020F0302020204030204" pitchFamily="34" charset="0"/>
                <a:cs typeface="Calibri Light" panose="020F0302020204030204" pitchFamily="34" charset="0"/>
              </a:rPr>
              <a:t>drietallen. 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Feedback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nabespreking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</p:txBody>
      </p:sp>
    </p:spTree>
  </p:cSld>
  <p:clrMapOvr>
    <a:masterClrMapping/>
  </p:clrMapOvr>
  <p:transition spd="med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68680">
              <a:defRPr sz="4100"/>
            </a:lvl1pPr>
          </a:lstStyle>
          <a:p>
            <a:r>
              <a:rPr b="1" dirty="0"/>
              <a:t>STAPPENPLAN EMOTIES IN GESPREKKEN</a:t>
            </a:r>
          </a:p>
        </p:txBody>
      </p:sp>
      <p:sp>
        <p:nvSpPr>
          <p:cNvPr id="295" name="Tijdelijke aanduiding voor inhoud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SzTx/>
              <a:buNone/>
              <a:defRPr sz="2400"/>
            </a:pPr>
            <a:r>
              <a:t>Geëmotioneerde</a:t>
            </a:r>
            <a:r>
              <a:rPr sz="2800"/>
              <a:t> </a:t>
            </a:r>
            <a:r>
              <a:t>gesprekspartner              Huisarts</a:t>
            </a:r>
          </a:p>
          <a:p>
            <a:pPr>
              <a:buSzTx/>
              <a:buNone/>
              <a:defRPr sz="2400"/>
            </a:pPr>
            <a:endParaRPr/>
          </a:p>
          <a:p>
            <a:pPr>
              <a:buSzTx/>
              <a:buNone/>
              <a:defRPr sz="2400"/>
            </a:pPr>
            <a:r>
              <a:t>Emotie              ---------</a:t>
            </a:r>
            <a:r>
              <a:rPr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t>                          Empathie. Luister aandachtig</a:t>
            </a:r>
          </a:p>
          <a:p>
            <a:pPr>
              <a:buSzTx/>
              <a:buNone/>
              <a:defRPr sz="2400"/>
            </a:pPr>
            <a:r>
              <a:t>                                                                  Vraag door, vat samen</a:t>
            </a:r>
          </a:p>
          <a:p>
            <a:pPr>
              <a:buSzTx/>
              <a:buNone/>
              <a:defRPr sz="2400"/>
            </a:pPr>
            <a:r>
              <a:t>Argument         -------</a:t>
            </a:r>
            <a:r>
              <a:rPr>
                <a:latin typeface="Wingdings"/>
                <a:ea typeface="Wingdings"/>
                <a:cs typeface="Wingdings"/>
                <a:sym typeface="Wingdings"/>
              </a:rPr>
              <a:t>      </a:t>
            </a:r>
            <a:r>
              <a:t>           Rationele analyse</a:t>
            </a:r>
          </a:p>
          <a:p>
            <a:pPr>
              <a:buSzTx/>
              <a:buNone/>
              <a:defRPr sz="2400"/>
            </a:pPr>
            <a:endParaRPr/>
          </a:p>
          <a:p>
            <a:pPr>
              <a:buSzTx/>
              <a:buNone/>
              <a:defRPr sz="2400"/>
            </a:pPr>
            <a:r>
              <a:t>Actie                  -------</a:t>
            </a:r>
            <a:r>
              <a:rPr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t>                            Actieplan</a:t>
            </a:r>
          </a:p>
        </p:txBody>
      </p:sp>
    </p:spTree>
  </p:cSld>
  <p:clrMapOvr>
    <a:masterClrMapping/>
  </p:clrMapOvr>
  <p:transition spd="med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Titel 1"/>
          <p:cNvSpPr txBox="1">
            <a:spLocks noGrp="1"/>
          </p:cNvSpPr>
          <p:nvPr>
            <p:ph type="title"/>
          </p:nvPr>
        </p:nvSpPr>
        <p:spPr>
          <a:xfrm>
            <a:off x="838200" y="365124"/>
            <a:ext cx="10515600" cy="749304"/>
          </a:xfrm>
          <a:prstGeom prst="rect">
            <a:avLst/>
          </a:prstGeom>
        </p:spPr>
        <p:txBody>
          <a:bodyPr/>
          <a:lstStyle>
            <a:lvl1pPr defTabSz="896111">
              <a:defRPr sz="4300"/>
            </a:lvl1pPr>
          </a:lstStyle>
          <a:p>
            <a:r>
              <a:rPr b="1" dirty="0" err="1"/>
              <a:t>Empatisch</a:t>
            </a:r>
            <a:r>
              <a:rPr b="1" dirty="0"/>
              <a:t> </a:t>
            </a:r>
            <a:r>
              <a:rPr b="1" dirty="0" err="1"/>
              <a:t>en</a:t>
            </a:r>
            <a:r>
              <a:rPr b="1" dirty="0"/>
              <a:t> </a:t>
            </a:r>
            <a:r>
              <a:rPr b="1" dirty="0" err="1"/>
              <a:t>Assertief</a:t>
            </a:r>
            <a:r>
              <a:rPr b="1" dirty="0"/>
              <a:t> ´NEE` </a:t>
            </a:r>
            <a:r>
              <a:rPr b="1" dirty="0" err="1"/>
              <a:t>zeggen</a:t>
            </a:r>
            <a:endParaRPr b="1" dirty="0"/>
          </a:p>
        </p:txBody>
      </p:sp>
      <p:sp>
        <p:nvSpPr>
          <p:cNvPr id="298" name="Tijdelijke aanduiding voor inhoud 2"/>
          <p:cNvSpPr txBox="1">
            <a:spLocks noGrp="1"/>
          </p:cNvSpPr>
          <p:nvPr>
            <p:ph type="body" idx="1"/>
          </p:nvPr>
        </p:nvSpPr>
        <p:spPr>
          <a:xfrm>
            <a:off x="1828800" y="1243010"/>
            <a:ext cx="8382000" cy="4883155"/>
          </a:xfrm>
          <a:prstGeom prst="rect">
            <a:avLst/>
          </a:prstGeom>
        </p:spPr>
        <p:txBody>
          <a:bodyPr/>
          <a:lstStyle/>
          <a:p>
            <a:pPr marL="457200" indent="-457200">
              <a:buFontTx/>
              <a:buAutoNum type="arabicPeriod"/>
              <a:defRPr sz="2400"/>
            </a:pP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Luister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aandachtig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vraag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door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vat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samen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indent="-457200">
              <a:buFontTx/>
              <a:buAutoNum type="arabicPeriod"/>
              <a:defRPr sz="2400"/>
            </a:pP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Vraag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je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af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: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moet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ik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dit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nu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doen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indent="-457200">
              <a:buFontTx/>
              <a:buAutoNum type="arabicPeriod"/>
              <a:defRPr sz="2400"/>
            </a:pP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“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Ik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begrijp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dat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” :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belang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van de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ander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……”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Helaas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…”</a:t>
            </a:r>
          </a:p>
          <a:p>
            <a:pPr marL="457200" indent="-457200">
              <a:buFontTx/>
              <a:buAutoNum type="arabicPeriod"/>
              <a:defRPr sz="2400"/>
            </a:pP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Zo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nodig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, toon respect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voor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de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teleurstelling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indent="-457200">
              <a:buFontTx/>
              <a:buAutoNum type="arabicPeriod"/>
              <a:defRPr sz="2400"/>
            </a:pP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Zo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effectief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, leg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uit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WAAROM je nee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zegt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indent="-457200">
              <a:buFontTx/>
              <a:buAutoNum type="arabicPeriod"/>
              <a:defRPr sz="2400"/>
            </a:pP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Zo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zinvol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geef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alternatieven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indent="-457200">
              <a:buFontTx/>
              <a:buAutoNum type="arabicPeriod"/>
              <a:defRPr sz="2400"/>
            </a:pP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Zo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nodig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herhaal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je NEE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keer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indent="-457200">
              <a:buFontTx/>
              <a:buAutoNum type="arabicPeriod"/>
              <a:defRPr sz="2400"/>
            </a:pP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Bij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doordrammen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zeg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dat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je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dat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vervelend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vindt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  <p:transition spd="med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Oefening Assertief en Empatisch zijn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940429"/>
          </a:xfrm>
          <a:prstGeom prst="rect">
            <a:avLst/>
          </a:prstGeom>
        </p:spPr>
        <p:txBody>
          <a:bodyPr/>
          <a:lstStyle/>
          <a:p>
            <a:r>
              <a:rPr b="1" dirty="0" err="1"/>
              <a:t>Oefening</a:t>
            </a:r>
            <a:r>
              <a:rPr b="1" dirty="0"/>
              <a:t> </a:t>
            </a:r>
            <a:r>
              <a:rPr b="1" dirty="0" err="1"/>
              <a:t>Assertief</a:t>
            </a:r>
            <a:r>
              <a:rPr b="1" dirty="0"/>
              <a:t> </a:t>
            </a:r>
            <a:r>
              <a:rPr b="1" dirty="0" err="1"/>
              <a:t>en</a:t>
            </a:r>
            <a:r>
              <a:rPr b="1" dirty="0"/>
              <a:t> </a:t>
            </a:r>
            <a:r>
              <a:rPr b="1" dirty="0" err="1"/>
              <a:t>Empatisch</a:t>
            </a:r>
            <a:r>
              <a:rPr b="1" dirty="0"/>
              <a:t> </a:t>
            </a:r>
            <a:r>
              <a:rPr b="1" dirty="0" err="1"/>
              <a:t>zijn</a:t>
            </a:r>
            <a:endParaRPr b="1" dirty="0"/>
          </a:p>
        </p:txBody>
      </p:sp>
      <p:sp>
        <p:nvSpPr>
          <p:cNvPr id="301" name="Rollenspel: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81000"/>
              </a:lnSpc>
              <a:defRPr sz="2500"/>
            </a:pP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Rollenspel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vorm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drietallen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A,B,C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wissel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zodat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ieder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elke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rol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keer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speelt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81000"/>
              </a:lnSpc>
              <a:defRPr sz="2500"/>
            </a:pP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A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moet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morgenmiddag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onverwachts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met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haar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moeder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naar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het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ziekenhuis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. Ze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heeft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echter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avonddienst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zal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vermoedelijk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niet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op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tijd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terug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zijn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. Ze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vraagt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collega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B de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dienst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met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haar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ruilen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>
              <a:lnSpc>
                <a:spcPct val="81000"/>
              </a:lnSpc>
              <a:defRPr sz="2500"/>
            </a:pP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B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heeft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morgenmiddag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vrij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maar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zou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op de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kinderen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passen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Haar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partner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gaat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met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zijn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vrienden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naar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sportwedstrijd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. B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overlegt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met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haar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partner, maar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hij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wil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zijn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sportuitje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niet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afzeggen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Er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is zo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gauw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geen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andere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oppas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vinden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81000"/>
              </a:lnSpc>
              <a:defRPr sz="2500"/>
            </a:pP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B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moet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nu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tegen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zeggen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dat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de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ruiling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niet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gaat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lukken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81000"/>
              </a:lnSpc>
              <a:defRPr sz="2500"/>
            </a:pP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C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observeert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  <p:transition spd="med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rPr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Terugkom</a:t>
            </a:r>
            <a:r>
              <a:rPr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middag</a:t>
            </a:r>
            <a:r>
              <a:rPr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   </a:t>
            </a:r>
            <a:r>
              <a:rPr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5 </a:t>
            </a:r>
            <a:r>
              <a:rPr sz="3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uur</a:t>
            </a:r>
            <a:endParaRPr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07" name="Tijdelijke aanduiding voor inhoud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182879" indent="-182879" defTabSz="731519">
              <a:lnSpc>
                <a:spcPct val="81000"/>
              </a:lnSpc>
              <a:spcBef>
                <a:spcPts val="800"/>
              </a:spcBef>
              <a:defRPr sz="2200"/>
            </a:pPr>
            <a:r>
              <a:rPr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Plenair</a:t>
            </a:r>
            <a:r>
              <a:rPr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bespreken</a:t>
            </a:r>
            <a:r>
              <a:rPr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hoe het de </a:t>
            </a:r>
            <a:r>
              <a:rPr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deelnemers</a:t>
            </a:r>
            <a:r>
              <a:rPr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is </a:t>
            </a:r>
            <a:r>
              <a:rPr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vergaan</a:t>
            </a:r>
            <a:endParaRPr sz="1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defTabSz="731519">
              <a:lnSpc>
                <a:spcPct val="81000"/>
              </a:lnSpc>
              <a:spcBef>
                <a:spcPts val="800"/>
              </a:spcBef>
              <a:buSzTx/>
              <a:buNone/>
              <a:defRPr sz="1400"/>
            </a:pPr>
            <a:r>
              <a:rPr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Doel: </a:t>
            </a:r>
            <a:r>
              <a:rPr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delen</a:t>
            </a:r>
            <a:r>
              <a:rPr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ervaringen</a:t>
            </a:r>
            <a:r>
              <a:rPr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inventariseren</a:t>
            </a:r>
            <a:r>
              <a:rPr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knelpunten</a:t>
            </a:r>
            <a:r>
              <a:rPr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, hoe </a:t>
            </a:r>
            <a:r>
              <a:rPr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functioneren</a:t>
            </a:r>
            <a:r>
              <a:rPr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buddy </a:t>
            </a:r>
            <a:r>
              <a:rPr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koppels</a:t>
            </a:r>
            <a:r>
              <a:rPr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Casuïstiek</a:t>
            </a:r>
            <a:r>
              <a:rPr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vragen</a:t>
            </a:r>
            <a:r>
              <a:rPr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wensen</a:t>
            </a:r>
            <a:r>
              <a:rPr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leerpunten</a:t>
            </a:r>
            <a:endParaRPr sz="1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defTabSz="731519">
              <a:lnSpc>
                <a:spcPct val="81000"/>
              </a:lnSpc>
              <a:spcBef>
                <a:spcPts val="800"/>
              </a:spcBef>
              <a:buSzTx/>
              <a:buNone/>
              <a:defRPr sz="1400"/>
            </a:pPr>
            <a:endParaRPr sz="1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82879" indent="-182879" defTabSz="731519">
              <a:lnSpc>
                <a:spcPct val="81000"/>
              </a:lnSpc>
              <a:spcBef>
                <a:spcPts val="800"/>
              </a:spcBef>
              <a:defRPr sz="2200"/>
            </a:pPr>
            <a:r>
              <a:rPr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Stressmonitor</a:t>
            </a:r>
            <a:endParaRPr sz="1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defTabSz="731519">
              <a:lnSpc>
                <a:spcPct val="81000"/>
              </a:lnSpc>
              <a:spcBef>
                <a:spcPts val="800"/>
              </a:spcBef>
              <a:buSzTx/>
              <a:buNone/>
              <a:defRPr sz="1400"/>
            </a:pPr>
            <a:r>
              <a:rPr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Doel: in </a:t>
            </a:r>
            <a:r>
              <a:rPr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beeld</a:t>
            </a:r>
            <a:r>
              <a:rPr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hebben</a:t>
            </a:r>
            <a:r>
              <a:rPr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</a:t>
            </a:r>
            <a:r>
              <a:rPr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houden</a:t>
            </a:r>
            <a:r>
              <a:rPr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van het eigen </a:t>
            </a:r>
            <a:r>
              <a:rPr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stressniveau</a:t>
            </a:r>
            <a:r>
              <a:rPr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Wordt</a:t>
            </a:r>
            <a:r>
              <a:rPr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de </a:t>
            </a:r>
            <a:r>
              <a:rPr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stressmonitor</a:t>
            </a:r>
            <a:r>
              <a:rPr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gebruikt</a:t>
            </a:r>
            <a:r>
              <a:rPr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? Is </a:t>
            </a:r>
            <a:r>
              <a:rPr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deze</a:t>
            </a:r>
            <a:r>
              <a:rPr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nog</a:t>
            </a:r>
            <a:r>
              <a:rPr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actueel</a:t>
            </a:r>
            <a:r>
              <a:rPr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of </a:t>
            </a:r>
            <a:r>
              <a:rPr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moet</a:t>
            </a:r>
            <a:r>
              <a:rPr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hij</a:t>
            </a:r>
            <a:r>
              <a:rPr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worden</a:t>
            </a:r>
            <a:r>
              <a:rPr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bijgesteld</a:t>
            </a:r>
            <a:r>
              <a:rPr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</a:p>
          <a:p>
            <a:pPr marL="0" indent="0" defTabSz="731519">
              <a:lnSpc>
                <a:spcPct val="81000"/>
              </a:lnSpc>
              <a:spcBef>
                <a:spcPts val="800"/>
              </a:spcBef>
              <a:buSzTx/>
              <a:buNone/>
              <a:defRPr sz="1100"/>
            </a:pPr>
            <a:endParaRPr sz="1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82879" indent="-182879" defTabSz="731519">
              <a:lnSpc>
                <a:spcPct val="81000"/>
              </a:lnSpc>
              <a:spcBef>
                <a:spcPts val="800"/>
              </a:spcBef>
              <a:defRPr sz="1900"/>
            </a:pPr>
            <a:r>
              <a:rPr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Oplossingsgerichte</a:t>
            </a:r>
            <a:r>
              <a:rPr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Score </a:t>
            </a:r>
            <a:r>
              <a:rPr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oefening</a:t>
            </a:r>
            <a:endParaRPr sz="1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defTabSz="731519">
              <a:lnSpc>
                <a:spcPct val="81000"/>
              </a:lnSpc>
              <a:spcBef>
                <a:spcPts val="800"/>
              </a:spcBef>
              <a:buSzTx/>
              <a:buNone/>
              <a:defRPr sz="1400"/>
            </a:pPr>
            <a:r>
              <a:rPr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Doel: </a:t>
            </a:r>
            <a:r>
              <a:rPr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concreet</a:t>
            </a:r>
            <a:r>
              <a:rPr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ervaren</a:t>
            </a:r>
            <a:r>
              <a:rPr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van </a:t>
            </a:r>
            <a:r>
              <a:rPr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te</a:t>
            </a:r>
            <a:r>
              <a:rPr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zetten</a:t>
            </a:r>
            <a:r>
              <a:rPr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stappen</a:t>
            </a:r>
            <a:r>
              <a:rPr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richting</a:t>
            </a:r>
            <a:r>
              <a:rPr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doel</a:t>
            </a:r>
            <a:endParaRPr sz="1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defTabSz="731519">
              <a:lnSpc>
                <a:spcPct val="81000"/>
              </a:lnSpc>
              <a:spcBef>
                <a:spcPts val="800"/>
              </a:spcBef>
              <a:buSzTx/>
              <a:buNone/>
              <a:defRPr sz="1100"/>
            </a:pPr>
            <a:endParaRPr sz="1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82879" indent="-182879" defTabSz="731519">
              <a:lnSpc>
                <a:spcPct val="81000"/>
              </a:lnSpc>
              <a:spcBef>
                <a:spcPts val="800"/>
              </a:spcBef>
              <a:defRPr sz="1900"/>
            </a:pPr>
            <a:r>
              <a:rPr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Geleide</a:t>
            </a:r>
            <a:r>
              <a:rPr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meditatie</a:t>
            </a:r>
            <a:r>
              <a:rPr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  Doel: </a:t>
            </a:r>
            <a:r>
              <a:rPr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Ontspannen</a:t>
            </a:r>
            <a:r>
              <a:rPr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activeren</a:t>
            </a:r>
            <a:r>
              <a:rPr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veerkracht</a:t>
            </a:r>
            <a:endParaRPr sz="1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82879" indent="-182879" defTabSz="731519">
              <a:lnSpc>
                <a:spcPct val="81000"/>
              </a:lnSpc>
              <a:spcBef>
                <a:spcPts val="800"/>
              </a:spcBef>
              <a:defRPr sz="1900"/>
            </a:pPr>
            <a:r>
              <a:rPr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Buddy’s, </a:t>
            </a:r>
            <a:r>
              <a:rPr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afspraken</a:t>
            </a:r>
            <a:r>
              <a:rPr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over </a:t>
            </a:r>
            <a:r>
              <a:rPr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onderlinge</a:t>
            </a:r>
            <a:r>
              <a:rPr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steun</a:t>
            </a:r>
            <a:r>
              <a:rPr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consultatie</a:t>
            </a:r>
            <a:endParaRPr sz="1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82879" indent="-182879" defTabSz="731519">
              <a:lnSpc>
                <a:spcPct val="81000"/>
              </a:lnSpc>
              <a:spcBef>
                <a:spcPts val="800"/>
              </a:spcBef>
              <a:defRPr sz="1900"/>
            </a:pPr>
            <a:r>
              <a:rPr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Hoe nu </a:t>
            </a:r>
            <a:r>
              <a:rPr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verder</a:t>
            </a:r>
            <a:r>
              <a:rPr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met de </a:t>
            </a:r>
            <a:r>
              <a:rPr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verbeterde</a:t>
            </a:r>
            <a:r>
              <a:rPr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zelfzorg</a:t>
            </a:r>
            <a:r>
              <a:rPr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?  SMART Planning </a:t>
            </a:r>
            <a:r>
              <a:rPr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maken</a:t>
            </a:r>
            <a:r>
              <a:rPr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komende</a:t>
            </a:r>
            <a:r>
              <a:rPr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weken</a:t>
            </a:r>
            <a:r>
              <a:rPr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maanden</a:t>
            </a:r>
            <a:r>
              <a:rPr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jaar</a:t>
            </a:r>
            <a:endParaRPr sz="1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defTabSz="731519">
              <a:lnSpc>
                <a:spcPct val="81000"/>
              </a:lnSpc>
              <a:spcBef>
                <a:spcPts val="800"/>
              </a:spcBef>
              <a:buSzTx/>
              <a:buNone/>
              <a:defRPr sz="1100"/>
            </a:pPr>
            <a:r>
              <a:rPr dirty="0"/>
              <a:t> </a:t>
            </a:r>
          </a:p>
        </p:txBody>
      </p:sp>
    </p:spTree>
  </p:cSld>
  <p:clrMapOvr>
    <a:masterClrMapping/>
  </p:clrMapOvr>
  <p:transition spd="med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CORE oefenin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rPr b="1" dirty="0">
                <a:latin typeface="Calibri Light" panose="020F0302020204030204" pitchFamily="34" charset="0"/>
                <a:cs typeface="Calibri Light" panose="020F0302020204030204" pitchFamily="34" charset="0"/>
              </a:rPr>
              <a:t>SCORE </a:t>
            </a:r>
            <a:r>
              <a:rPr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oefening</a:t>
            </a:r>
            <a:endParaRPr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04" name="SCORE staat voor Symptom, Cause, Outcome, Resource en Effect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SCORE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staat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voor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Symptom, Cause, Outcome, Resource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Effect</a:t>
            </a:r>
          </a:p>
          <a:p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In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deze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oefening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krijg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je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zicht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op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ieder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van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deze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onderdelen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van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probleem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Deelnemers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doen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de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oefening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individueel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Vaak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wordt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onverwachte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hulpbron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gevonden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, die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ook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bij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andere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problemen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goed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bruikbaar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kan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zijn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Bijvoorbeeld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relativeringsvermogen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, humor,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kennis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goede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voorbereiding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etc.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itel 1"/>
          <p:cNvSpPr txBox="1">
            <a:spLocks noGrp="1"/>
          </p:cNvSpPr>
          <p:nvPr>
            <p:ph type="title"/>
          </p:nvPr>
        </p:nvSpPr>
        <p:spPr>
          <a:xfrm>
            <a:off x="1223109" y="240029"/>
            <a:ext cx="10515601" cy="1325564"/>
          </a:xfrm>
          <a:prstGeom prst="rect">
            <a:avLst/>
          </a:prstGeom>
        </p:spPr>
        <p:txBody>
          <a:bodyPr/>
          <a:lstStyle/>
          <a:p>
            <a:r>
              <a:rPr dirty="0" err="1"/>
              <a:t>Vervolg</a:t>
            </a:r>
            <a:r>
              <a:rPr dirty="0"/>
              <a:t> </a:t>
            </a:r>
            <a:r>
              <a:rPr dirty="0" err="1"/>
              <a:t>Ochtend</a:t>
            </a:r>
            <a:r>
              <a:rPr dirty="0"/>
              <a:t> 1 </a:t>
            </a:r>
            <a:r>
              <a:rPr b="1" dirty="0" err="1"/>
              <a:t>Bewustwording</a:t>
            </a:r>
            <a:r>
              <a:rPr dirty="0"/>
              <a:t>  </a:t>
            </a:r>
          </a:p>
        </p:txBody>
      </p:sp>
      <p:sp>
        <p:nvSpPr>
          <p:cNvPr id="130" name="Tijdelijke aanduiding voor teks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12597" indent="-212597" defTabSz="850391">
              <a:spcBef>
                <a:spcPts val="900"/>
              </a:spcBef>
              <a:defRPr sz="2604" b="1"/>
            </a:pP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Actie-Controle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model (ACM)</a:t>
            </a:r>
            <a:r>
              <a:rPr lang="nl-NL" dirty="0">
                <a:latin typeface="Calibri Light" panose="020F0302020204030204" pitchFamily="34" charset="0"/>
                <a:cs typeface="Calibri Light" panose="020F0302020204030204" pitchFamily="34" charset="0"/>
              </a:rPr>
              <a:t>, Drama- en Winnaars driehoek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b="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Uitleg</a:t>
            </a:r>
            <a:r>
              <a:rPr b="0" dirty="0">
                <a:latin typeface="Calibri Light" panose="020F0302020204030204" pitchFamily="34" charset="0"/>
                <a:cs typeface="Calibri Light" panose="020F0302020204030204" pitchFamily="34" charset="0"/>
              </a:rPr>
              <a:t> met </a:t>
            </a:r>
            <a:r>
              <a:rPr b="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aansluitend</a:t>
            </a:r>
            <a:r>
              <a:rPr b="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b="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oefening</a:t>
            </a:r>
            <a:r>
              <a:rPr b="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marL="0" indent="0" defTabSz="850391">
              <a:spcBef>
                <a:spcPts val="900"/>
              </a:spcBef>
              <a:buSzTx/>
              <a:buNone/>
              <a:defRPr sz="2604"/>
            </a:pP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Doel: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bewustwording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van de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aspecten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(ACM) die in het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werk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tot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problemen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kunnen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leiden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nl-NL" dirty="0">
                <a:latin typeface="Calibri Light" panose="020F0302020204030204" pitchFamily="34" charset="0"/>
                <a:cs typeface="Calibri Light" panose="020F0302020204030204" pitchFamily="34" charset="0"/>
              </a:rPr>
              <a:t>Idem Drama- en Winnaars driehoek. 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Het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formuleren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van concrete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stappen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die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nodig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zijn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om tot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verandering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komen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marL="212597" indent="-212597" defTabSz="850391">
              <a:spcBef>
                <a:spcPts val="900"/>
              </a:spcBef>
              <a:defRPr sz="2604" b="1"/>
            </a:pP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Vitaliteitspyramide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defTabSz="850391">
              <a:spcBef>
                <a:spcPts val="900"/>
              </a:spcBef>
              <a:buSzTx/>
              <a:buNone/>
              <a:defRPr sz="2604"/>
            </a:pP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Doel: per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onderdeel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inzicht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krijgen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in het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huidige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vitaliteitsniveau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marL="0" indent="0" defTabSz="850391">
              <a:spcBef>
                <a:spcPts val="900"/>
              </a:spcBef>
              <a:buSzTx/>
              <a:buNone/>
              <a:defRPr sz="2604"/>
            </a:pP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Welke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onderdelen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verdienen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meer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aandacht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marL="212597" indent="-212597" defTabSz="850391">
              <a:spcBef>
                <a:spcPts val="900"/>
              </a:spcBef>
              <a:defRPr sz="2604" b="1"/>
            </a:pP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Energiebronnen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/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energielekken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defTabSz="850391">
              <a:spcBef>
                <a:spcPts val="900"/>
              </a:spcBef>
              <a:buSzTx/>
              <a:buNone/>
              <a:defRPr sz="2604"/>
            </a:pP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Doel: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bewustwording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energieniveau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hoe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vervolgens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beïnvloeden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itel 1"/>
          <p:cNvSpPr txBox="1">
            <a:spLocks noGrp="1"/>
          </p:cNvSpPr>
          <p:nvPr>
            <p:ph type="title"/>
          </p:nvPr>
        </p:nvSpPr>
        <p:spPr>
          <a:xfrm>
            <a:off x="1328959" y="307388"/>
            <a:ext cx="10515601" cy="1325564"/>
          </a:xfrm>
          <a:prstGeom prst="rect">
            <a:avLst/>
          </a:prstGeom>
        </p:spPr>
        <p:txBody>
          <a:bodyPr/>
          <a:lstStyle/>
          <a:p>
            <a:r>
              <a:rPr dirty="0" err="1"/>
              <a:t>Vervolg</a:t>
            </a:r>
            <a:r>
              <a:rPr dirty="0"/>
              <a:t> </a:t>
            </a:r>
            <a:r>
              <a:rPr dirty="0" err="1"/>
              <a:t>Ochtend</a:t>
            </a:r>
            <a:r>
              <a:rPr dirty="0"/>
              <a:t> 1 </a:t>
            </a:r>
            <a:r>
              <a:rPr b="1" dirty="0" err="1"/>
              <a:t>Bewustwording</a:t>
            </a:r>
            <a:r>
              <a:rPr dirty="0"/>
              <a:t> </a:t>
            </a:r>
          </a:p>
        </p:txBody>
      </p:sp>
      <p:sp>
        <p:nvSpPr>
          <p:cNvPr id="133" name="Tijdelijke aanduiding voor tekst 2"/>
          <p:cNvSpPr txBox="1">
            <a:spLocks noGrp="1"/>
          </p:cNvSpPr>
          <p:nvPr>
            <p:ph type="body" idx="1"/>
          </p:nvPr>
        </p:nvSpPr>
        <p:spPr>
          <a:xfrm>
            <a:off x="1184618" y="1941097"/>
            <a:ext cx="10515601" cy="4351339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>
              <a:defRPr b="1"/>
            </a:pP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Hiërarchie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van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kernwaarden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in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werk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privé</a:t>
            </a:r>
            <a:r>
              <a:rPr b="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b="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Uitleg</a:t>
            </a:r>
            <a:r>
              <a:rPr b="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b="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</a:t>
            </a:r>
            <a:r>
              <a:rPr b="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b="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oefening</a:t>
            </a:r>
            <a:r>
              <a:rPr b="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marL="0" indent="0">
              <a:buSzTx/>
              <a:buNone/>
            </a:pP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Doel: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bewustwording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prioriteiten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huidige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invulling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ervan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in het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werk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privé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. Is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dit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de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juiste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invulling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? Zo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niet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, wat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zijn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de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effecten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? Wat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betekent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dat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in de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praktijk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  <a:endParaRPr lang="nl-NL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SzTx/>
              <a:buNone/>
            </a:pPr>
            <a:endParaRPr lang="nl-NL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buSzTx/>
            </a:pPr>
            <a:r>
              <a:rPr lang="nl-NL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Coping strategieën bij stress </a:t>
            </a:r>
          </a:p>
          <a:p>
            <a:pPr marL="0" indent="0">
              <a:buSzTx/>
              <a:buNone/>
            </a:pPr>
            <a:r>
              <a:rPr lang="nl-NL" dirty="0">
                <a:latin typeface="Calibri Light" panose="020F0302020204030204" pitchFamily="34" charset="0"/>
                <a:cs typeface="Calibri Light" panose="020F0302020204030204" pitchFamily="34" charset="0"/>
              </a:rPr>
              <a:t>Doel: bewustwording van huidige strategieën en zicht krijgen op nieuwe mogelijkheden</a:t>
            </a:r>
            <a:endParaRPr lang="nl-NL" sz="2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buSzTx/>
            </a:pP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buSzTx/>
              <a:defRPr b="1"/>
            </a:pP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Mindfulness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oefening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SzTx/>
              <a:buNone/>
              <a:defRPr b="1"/>
            </a:pPr>
            <a:r>
              <a:rPr b="0" dirty="0">
                <a:latin typeface="Calibri Light" panose="020F0302020204030204" pitchFamily="34" charset="0"/>
                <a:cs typeface="Calibri Light" panose="020F0302020204030204" pitchFamily="34" charset="0"/>
              </a:rPr>
              <a:t>Doel: </a:t>
            </a:r>
            <a:r>
              <a:rPr b="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aandacht</a:t>
            </a:r>
            <a:r>
              <a:rPr b="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b="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voor</a:t>
            </a:r>
            <a:r>
              <a:rPr b="0" dirty="0">
                <a:latin typeface="Calibri Light" panose="020F0302020204030204" pitchFamily="34" charset="0"/>
                <a:cs typeface="Calibri Light" panose="020F0302020204030204" pitchFamily="34" charset="0"/>
              </a:rPr>
              <a:t> spanning/ </a:t>
            </a:r>
            <a:r>
              <a:rPr b="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ontspanning</a:t>
            </a:r>
            <a:r>
              <a:rPr b="0" dirty="0">
                <a:latin typeface="Calibri Light" panose="020F0302020204030204" pitchFamily="34" charset="0"/>
                <a:cs typeface="Calibri Light" panose="020F0302020204030204" pitchFamily="34" charset="0"/>
              </a:rPr>
              <a:t> in </a:t>
            </a:r>
            <a:r>
              <a:rPr b="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lichaam</a:t>
            </a:r>
            <a:r>
              <a:rPr b="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b="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</a:t>
            </a:r>
            <a:r>
              <a:rPr b="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b="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geest</a:t>
            </a:r>
            <a:endParaRPr b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/>
              <a:t>Middag</a:t>
            </a:r>
            <a:r>
              <a:rPr dirty="0"/>
              <a:t> </a:t>
            </a:r>
            <a:r>
              <a:rPr dirty="0" err="1"/>
              <a:t>dag</a:t>
            </a:r>
            <a:r>
              <a:rPr dirty="0"/>
              <a:t> 1 </a:t>
            </a:r>
            <a:r>
              <a:rPr sz="3600" dirty="0"/>
              <a:t>17.00-18.00 </a:t>
            </a:r>
            <a:r>
              <a:rPr sz="3600" dirty="0" err="1"/>
              <a:t>uur</a:t>
            </a:r>
            <a:endParaRPr sz="3600" dirty="0"/>
          </a:p>
        </p:txBody>
      </p:sp>
      <p:sp>
        <p:nvSpPr>
          <p:cNvPr id="136" name="Tijdelijke aanduiding voor teks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NHG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standaard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overspanning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burn-out</a:t>
            </a:r>
          </a:p>
          <a:p>
            <a:pPr marL="0" indent="0">
              <a:buSzTx/>
              <a:buNone/>
            </a:pP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Wat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zegt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de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standaard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over burn-out. </a:t>
            </a:r>
          </a:p>
          <a:p>
            <a:pPr marL="0" indent="0">
              <a:buSzTx/>
              <a:buNone/>
            </a:pP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Epidemiologie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(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o.a.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onder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huisartsen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),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etiologie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diagnostiek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beleid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marL="0" indent="0">
              <a:buSzTx/>
              <a:buNone/>
            </a:pP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In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uur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doornemen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van de NHG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standaard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Overspanning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Burn-out. 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Kantoorthema">
  <a:themeElements>
    <a:clrScheme name="Kantoorthe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Kantoorthema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the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Kantoorthema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3497</Words>
  <Application>Microsoft Office PowerPoint</Application>
  <PresentationFormat>Breedbeeld</PresentationFormat>
  <Paragraphs>385</Paragraphs>
  <Slides>66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66</vt:i4>
      </vt:variant>
    </vt:vector>
  </HeadingPairs>
  <TitlesOfParts>
    <vt:vector size="71" baseType="lpstr">
      <vt:lpstr>Arial</vt:lpstr>
      <vt:lpstr>Calibri</vt:lpstr>
      <vt:lpstr>Calibri Light</vt:lpstr>
      <vt:lpstr>Wingdings</vt:lpstr>
      <vt:lpstr>Kantoorthema</vt:lpstr>
      <vt:lpstr>Burn-out preventie voor de huisarts</vt:lpstr>
      <vt:lpstr>PowerPoint-presentatie</vt:lpstr>
      <vt:lpstr>Doelstellingen nascholing</vt:lpstr>
      <vt:lpstr>PowerPoint-presentatie</vt:lpstr>
      <vt:lpstr>Overzicht per dagdeel van het programma op de volgende dia’s Aansluitend een uitgebreide omschrijving van de diverse programmaonderdelen (vanaf dia 16 - 66)</vt:lpstr>
      <vt:lpstr>Ochtend 1 Bewustwording  8.30-13.00 uur</vt:lpstr>
      <vt:lpstr>Vervolg Ochtend 1 Bewustwording  </vt:lpstr>
      <vt:lpstr>Vervolg Ochtend 1 Bewustwording </vt:lpstr>
      <vt:lpstr>Middag dag 1 17.00-18.00 uur</vt:lpstr>
      <vt:lpstr>Ochtend 2  Aanzet tot verandering  8.30-13.00 uur</vt:lpstr>
      <vt:lpstr>Vervolg Ochtend 2 Aanzet tot verandering</vt:lpstr>
      <vt:lpstr>Middag 2 17.00-18.00 uur</vt:lpstr>
      <vt:lpstr>Ochtend dag 3 Concretiseren gewenste verandering, vertaling naar de praktijk  8.30-13.00 uur </vt:lpstr>
      <vt:lpstr>Middag dag 3 Concretiseren gewenste verandering, vertaling naar de praktijk  17.00-18.00 uur</vt:lpstr>
      <vt:lpstr>Uitgebreide beschrijving van de diverse programmaonderdelen in de volgende dia’s </vt:lpstr>
      <vt:lpstr>Ochtend 1 Bewustwording  8.30-13.00 uur</vt:lpstr>
      <vt:lpstr>Coach kaarten</vt:lpstr>
      <vt:lpstr>Didactische aanpak  1. Het Actie-Controle model (ACM) Zie bijlage over de wetenschappelijke achtergrond</vt:lpstr>
      <vt:lpstr>ACM - veranderingsgerichte aanpak    </vt:lpstr>
      <vt:lpstr>Actie-Controle Model  uitleg en oefening</vt:lpstr>
      <vt:lpstr>Didactische aanpak 2. Leerstijlen volgens Kolb</vt:lpstr>
      <vt:lpstr>Didactische aanpak 3. Leerfasen van Maslow</vt:lpstr>
      <vt:lpstr>Didactische aanpak 4 Te gebruiken model – De Drama Driehoek</vt:lpstr>
      <vt:lpstr>Didactische aanpak 4 , vervolg Winnaars Driehoek – de regie nemen</vt:lpstr>
      <vt:lpstr>Uitleg drama- en winnaarsdriehoek en oefening</vt:lpstr>
      <vt:lpstr>Vitaliteitspiramide Oefening: geef jezelf een cijfer van 0--10 voor ieder onderdeel en bespreek het resultaat in tweetallen  </vt:lpstr>
      <vt:lpstr>Burn-out recept Oefening: wat is jouw recept om burn-out te raken? Bespreken in tweetallen. </vt:lpstr>
      <vt:lpstr>Voorbeelden van energievreters huisarts eerst plenair inventariseren</vt:lpstr>
      <vt:lpstr>Energievreters privé eerst plenair inventariseren</vt:lpstr>
      <vt:lpstr>Energiemanagement oefening  iedere deelnemer individueel inventariseren wat geeft energie en wat kost energie. Uitkomsten nabespreken in tweetallen. Oefening vooraf uitprinten en uitdelen.</vt:lpstr>
      <vt:lpstr>Coping strategieën stress Kort uitleg en aansluitend oefening: plenair inventariseren. Vervolgens in tweetallen bespreken wat  zijn jouw coping strategieën? Welke zijn effectief en welke ineffectief? Plenair nabespreken. Let op: geen enkele stijl is altijd effectief!</vt:lpstr>
      <vt:lpstr>Wat zijn jouw signalen van overbelasting?  Oefening: schrijf voor jezelf op wat jouw signalen van overbelasting zijn en hoe je daar op reageert?  10 minuten, nabespreken in drietallen</vt:lpstr>
      <vt:lpstr>Hiërarchie van kernwaarden   kort uitleg waarden en aansluitend oefening</vt:lpstr>
      <vt:lpstr>PowerPoint-presentatie</vt:lpstr>
      <vt:lpstr>  In de middag een uur individuele gesprekken voor vier deelnemers, facultatief en niet geaccrediteerd  </vt:lpstr>
      <vt:lpstr>Middag dag 1  NHG standaard overspanning en burn-out 1 uur  </vt:lpstr>
      <vt:lpstr>Vervolg bespreken NHG standaard Overspanning en Burn-out</vt:lpstr>
      <vt:lpstr>Ochtend 2 Aanzet tot verandering   8.30-13.00 uur</vt:lpstr>
      <vt:lpstr>Vervolg Ochtend  2</vt:lpstr>
      <vt:lpstr>Bodyscan</vt:lpstr>
      <vt:lpstr>Casuistiek </vt:lpstr>
      <vt:lpstr>Kernwaarden: richtinggevend als huisarts oefening om aan de hand van rolmodellen kernwaarden te bepalen </vt:lpstr>
      <vt:lpstr>Oefening bepalen kernwaarden</vt:lpstr>
      <vt:lpstr>Timemanagement / keuzemanagement Uitleg theorie timemanagement/keuzemanagement. Aansluitend oefening.</vt:lpstr>
      <vt:lpstr>Middag dag 2 Het effect van chronische stress op het DNA  1 uur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Ochtend 3 Concretiseren gewenste verandering  8.30-13.00 uur </vt:lpstr>
      <vt:lpstr>Vervolg ochtend 3  8.30-13.00 uur</vt:lpstr>
      <vt:lpstr>Stressmonitor, uitleg en oefening</vt:lpstr>
      <vt:lpstr>Tools om energiebalans te herstellen</vt:lpstr>
      <vt:lpstr>Oefening oudere zelf</vt:lpstr>
      <vt:lpstr>Doelen stellen om fysiek en mentaal vitaal te worden en te blijven</vt:lpstr>
      <vt:lpstr>Middag dag 3  Empatisch assertief zijn  1 uur</vt:lpstr>
      <vt:lpstr>STAPPENPLAN EMOTIES IN GESPREKKEN</vt:lpstr>
      <vt:lpstr>Empatisch en Assertief ´NEE` zeggen</vt:lpstr>
      <vt:lpstr>Oefening Assertief en Empatisch zijn</vt:lpstr>
      <vt:lpstr>Terugkom middag    5 uur</vt:lpstr>
      <vt:lpstr>SCORE oefening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Burn-out preventie voor de huisarts</dc:title>
  <dc:creator>Anja Trommelen</dc:creator>
  <cp:lastModifiedBy>Info - 3D Golfvakanties</cp:lastModifiedBy>
  <cp:revision>27</cp:revision>
  <dcterms:modified xsi:type="dcterms:W3CDTF">2019-01-07T08:50:49Z</dcterms:modified>
</cp:coreProperties>
</file>