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468" r:id="rId3"/>
    <p:sldId id="433" r:id="rId4"/>
    <p:sldId id="400" r:id="rId5"/>
    <p:sldId id="476" r:id="rId6"/>
    <p:sldId id="477" r:id="rId7"/>
    <p:sldId id="478" r:id="rId8"/>
    <p:sldId id="479" r:id="rId9"/>
    <p:sldId id="472" r:id="rId10"/>
    <p:sldId id="481" r:id="rId11"/>
    <p:sldId id="480" r:id="rId12"/>
    <p:sldId id="473" r:id="rId13"/>
    <p:sldId id="474" r:id="rId14"/>
    <p:sldId id="482" r:id="rId15"/>
    <p:sldId id="470" r:id="rId16"/>
    <p:sldId id="437" r:id="rId17"/>
    <p:sldId id="475" r:id="rId18"/>
    <p:sldId id="469" r:id="rId19"/>
    <p:sldId id="432" r:id="rId20"/>
  </p:sldIdLst>
  <p:sldSz cx="9144000" cy="6858000" type="screen4x3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66"/>
    <a:srgbClr val="FF6699"/>
    <a:srgbClr val="008000"/>
    <a:srgbClr val="C1BF0A"/>
    <a:srgbClr val="A03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2" autoAdjust="0"/>
    <p:restoredTop sz="53529" autoAdjust="0"/>
  </p:normalViewPr>
  <p:slideViewPr>
    <p:cSldViewPr>
      <p:cViewPr varScale="1">
        <p:scale>
          <a:sx n="48" d="100"/>
          <a:sy n="48" d="100"/>
        </p:scale>
        <p:origin x="218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590"/>
    </p:cViewPr>
  </p:sorterViewPr>
  <p:notesViewPr>
    <p:cSldViewPr>
      <p:cViewPr varScale="1">
        <p:scale>
          <a:sx n="37" d="100"/>
          <a:sy n="37" d="100"/>
        </p:scale>
        <p:origin x="-147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E8B5FA3-59A8-4744-9C86-AF34095A7F6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31633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48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noProof="0" smtClean="0"/>
              <a:t>Klik om de opmaakprofielen van de modeltekst te bewerken</a:t>
            </a:r>
          </a:p>
          <a:p>
            <a:pPr lvl="1"/>
            <a:r>
              <a:rPr lang="nl-NL" altLang="nl-NL" noProof="0" smtClean="0"/>
              <a:t>Tweede niveau</a:t>
            </a:r>
          </a:p>
          <a:p>
            <a:pPr lvl="2"/>
            <a:r>
              <a:rPr lang="nl-NL" altLang="nl-NL" noProof="0" smtClean="0"/>
              <a:t>Derde niveau</a:t>
            </a:r>
          </a:p>
          <a:p>
            <a:pPr lvl="3"/>
            <a:r>
              <a:rPr lang="nl-NL" altLang="nl-NL" noProof="0" smtClean="0"/>
              <a:t>Vierde niveau</a:t>
            </a:r>
          </a:p>
          <a:p>
            <a:pPr lvl="4"/>
            <a:r>
              <a:rPr lang="nl-NL" altLang="nl-NL" noProof="0" smtClean="0"/>
              <a:t>Vijfde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EDE905B-6F2F-40C1-92B0-EB48D141AB3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963393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AEF1B37-D5E3-4EB2-B1C7-65D0DBE01EDB}" type="slidenum">
              <a:rPr lang="nl-NL" altLang="nl-NL" smtClean="0"/>
              <a:pPr algn="r" eaLnBrk="1" hangingPunct="1">
                <a:spcBef>
                  <a:spcPct val="0"/>
                </a:spcBef>
              </a:pPr>
              <a:t>1</a:t>
            </a:fld>
            <a:endParaRPr lang="nl-NL" altLang="nl-NL" smtClean="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NL" dirty="0" smtClean="0"/>
              <a:t>Voorstellen en deelnemers welkom heten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l-NL" altLang="nl-NL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l-NL" altLang="nl-NL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NL" dirty="0" smtClean="0"/>
              <a:t>Benodigd: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NL" dirty="0" smtClean="0"/>
              <a:t>Presentielijst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NL" dirty="0" smtClean="0"/>
              <a:t>Opdracht casus</a:t>
            </a:r>
          </a:p>
          <a:p>
            <a:pPr eaLnBrk="1" hangingPunct="1"/>
            <a:endParaRPr lang="nl-NL" altLang="nl-NL" dirty="0" smtClean="0"/>
          </a:p>
          <a:p>
            <a:pPr eaLnBrk="1" hangingPunct="1"/>
            <a:r>
              <a:rPr lang="nl-NL" altLang="nl-NL" dirty="0" smtClean="0"/>
              <a:t>In mapje:</a:t>
            </a:r>
          </a:p>
          <a:p>
            <a:pPr eaLnBrk="1" hangingPunct="1"/>
            <a:r>
              <a:rPr lang="nl-NL" altLang="nl-NL" dirty="0" smtClean="0"/>
              <a:t>Naambordje</a:t>
            </a:r>
          </a:p>
          <a:p>
            <a:pPr eaLnBrk="1" hangingPunct="1"/>
            <a:r>
              <a:rPr lang="nl-NL" altLang="nl-NL" dirty="0" err="1" smtClean="0"/>
              <a:t>powerpoint</a:t>
            </a:r>
            <a:endParaRPr lang="nl-NL" altLang="nl-NL" dirty="0" smtClean="0"/>
          </a:p>
          <a:p>
            <a:pPr eaLnBrk="1" hangingPunct="1"/>
            <a:r>
              <a:rPr lang="nl-NL" altLang="nl-NL" dirty="0" smtClean="0"/>
              <a:t>A4 meldcode</a:t>
            </a:r>
          </a:p>
          <a:p>
            <a:pPr eaLnBrk="1" hangingPunct="1"/>
            <a:r>
              <a:rPr lang="nl-NL" altLang="nl-NL" dirty="0" smtClean="0"/>
              <a:t>A4 </a:t>
            </a:r>
            <a:r>
              <a:rPr lang="nl-NL" altLang="nl-NL" dirty="0" err="1" smtClean="0"/>
              <a:t>kindcheck</a:t>
            </a:r>
            <a:endParaRPr lang="nl-NL" altLang="nl-NL" dirty="0" smtClean="0"/>
          </a:p>
          <a:p>
            <a:pPr eaLnBrk="1" hangingPunct="1"/>
            <a:r>
              <a:rPr lang="nl-NL" altLang="nl-NL" dirty="0" smtClean="0"/>
              <a:t>Flyer: En hoe gaat het met de kinderen</a:t>
            </a:r>
          </a:p>
          <a:p>
            <a:pPr eaLnBrk="1" hangingPunct="1"/>
            <a:r>
              <a:rPr lang="nl-NL" altLang="nl-NL" dirty="0" smtClean="0"/>
              <a:t>Strookje</a:t>
            </a:r>
            <a:r>
              <a:rPr lang="nl-NL" altLang="nl-NL" baseline="0" dirty="0" smtClean="0"/>
              <a:t> collega</a:t>
            </a:r>
          </a:p>
          <a:p>
            <a:pPr eaLnBrk="1" hangingPunct="1"/>
            <a:r>
              <a:rPr lang="nl-NL" altLang="nl-NL" baseline="0" dirty="0" smtClean="0"/>
              <a:t>evaluatieformulier</a:t>
            </a:r>
            <a:endParaRPr lang="nl-NL" altLang="nl-NL" dirty="0" smtClean="0"/>
          </a:p>
          <a:p>
            <a:pPr eaLnBrk="1" hangingPunct="1"/>
            <a:endParaRPr lang="nl-NL" altLang="nl-NL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Benoemen dat we met een strakke tijdsplanning zitten</a:t>
            </a:r>
          </a:p>
          <a:p>
            <a:endParaRPr lang="nl-NL" dirty="0" smtClean="0"/>
          </a:p>
          <a:p>
            <a:r>
              <a:rPr lang="nl-NL" dirty="0" smtClean="0"/>
              <a:t>Tijdsplanning</a:t>
            </a:r>
          </a:p>
          <a:p>
            <a:r>
              <a:rPr lang="nl-NL" dirty="0" smtClean="0"/>
              <a:t>Welkom en kennismaking		20 minuten (Helen)</a:t>
            </a:r>
          </a:p>
          <a:p>
            <a:r>
              <a:rPr lang="nl-NL" dirty="0" err="1" smtClean="0"/>
              <a:t>Transgenerationele</a:t>
            </a:r>
            <a:r>
              <a:rPr lang="nl-NL" baseline="0" dirty="0" smtClean="0"/>
              <a:t> overdracht 	20 minuten (Gonnie)</a:t>
            </a:r>
          </a:p>
          <a:p>
            <a:r>
              <a:rPr lang="nl-NL" baseline="0" dirty="0" smtClean="0"/>
              <a:t>Professionele houding		40 minuten (20 minuten pizzapunt en vragen, 20 minuten moeder) Pizzapunt Gonnie, rest Helen)</a:t>
            </a:r>
          </a:p>
          <a:p>
            <a:r>
              <a:rPr lang="nl-NL" baseline="0" dirty="0" smtClean="0"/>
              <a:t>Pauze 			10 minuten</a:t>
            </a:r>
          </a:p>
          <a:p>
            <a:r>
              <a:rPr lang="nl-NL" baseline="0" dirty="0" smtClean="0"/>
              <a:t>Casus			45 minuten (Helen)</a:t>
            </a:r>
          </a:p>
          <a:p>
            <a:r>
              <a:rPr lang="nl-NL" baseline="0" dirty="0" smtClean="0"/>
              <a:t>KVO			10 minuten (Gonnie)</a:t>
            </a:r>
          </a:p>
          <a:p>
            <a:r>
              <a:rPr lang="nl-NL" baseline="0" dirty="0" smtClean="0"/>
              <a:t>Meldcode </a:t>
            </a:r>
            <a:r>
              <a:rPr lang="nl-NL" baseline="0" dirty="0" err="1" smtClean="0"/>
              <a:t>kindcheck</a:t>
            </a:r>
            <a:r>
              <a:rPr lang="nl-NL" baseline="0" dirty="0" smtClean="0"/>
              <a:t>		20 minuten (Helen)</a:t>
            </a:r>
          </a:p>
          <a:p>
            <a:r>
              <a:rPr lang="nl-NL" baseline="0" dirty="0" smtClean="0"/>
              <a:t>Implementatie			20 minuten (Helen)</a:t>
            </a:r>
          </a:p>
          <a:p>
            <a:r>
              <a:rPr lang="nl-NL" baseline="0" dirty="0" smtClean="0"/>
              <a:t>Evaluatie			20 minuten (Helen en Gonnie)</a:t>
            </a:r>
          </a:p>
          <a:p>
            <a:endParaRPr lang="nl-NL" baseline="0" dirty="0" smtClean="0"/>
          </a:p>
          <a:p>
            <a:r>
              <a:rPr lang="nl-NL" baseline="0" dirty="0" smtClean="0"/>
              <a:t>Totaal 			200 minuten 3 uur en 20 minuten</a:t>
            </a:r>
          </a:p>
          <a:p>
            <a:endParaRPr lang="nl-NL" baseline="0" dirty="0" smtClean="0"/>
          </a:p>
          <a:p>
            <a:r>
              <a:rPr lang="nl-NL" baseline="0" dirty="0" smtClean="0"/>
              <a:t>	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DE905B-6F2F-40C1-92B0-EB48D141AB30}" type="slidenum">
              <a:rPr lang="nl-NL" altLang="nl-NL" smtClean="0"/>
              <a:pPr>
                <a:defRPr/>
              </a:pPr>
              <a:t>2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1264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Kort</a:t>
            </a:r>
            <a:r>
              <a:rPr lang="en-US" dirty="0" smtClean="0"/>
              <a:t> </a:t>
            </a:r>
            <a:r>
              <a:rPr lang="en-US" dirty="0" err="1" smtClean="0"/>
              <a:t>rondje</a:t>
            </a:r>
            <a:endParaRPr lang="en-US" dirty="0" smtClean="0"/>
          </a:p>
          <a:p>
            <a:r>
              <a:rPr lang="en-US" dirty="0" err="1" smtClean="0"/>
              <a:t>Vertel</a:t>
            </a:r>
            <a:r>
              <a:rPr lang="en-US" dirty="0" smtClean="0"/>
              <a:t> </a:t>
            </a:r>
            <a:r>
              <a:rPr lang="en-US" dirty="0" err="1" smtClean="0"/>
              <a:t>wie</a:t>
            </a:r>
            <a:r>
              <a:rPr lang="en-US" dirty="0" smtClean="0"/>
              <a:t> je bent en in 1 zin wat je </a:t>
            </a:r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vandaag</a:t>
            </a:r>
            <a:r>
              <a:rPr lang="en-US" dirty="0" smtClean="0"/>
              <a:t> </a:t>
            </a:r>
            <a:r>
              <a:rPr lang="en-US" dirty="0" err="1" smtClean="0"/>
              <a:t>hoopt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halen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DE905B-6F2F-40C1-92B0-EB48D141AB30}" type="slidenum">
              <a:rPr lang="nl-NL" altLang="nl-NL" smtClean="0"/>
              <a:pPr>
                <a:defRPr/>
              </a:pPr>
              <a:t>3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57697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DE905B-6F2F-40C1-92B0-EB48D141AB30}" type="slidenum">
              <a:rPr lang="nl-NL" altLang="nl-NL" smtClean="0"/>
              <a:pPr>
                <a:defRPr/>
              </a:pPr>
              <a:t>5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26251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Vergelijking met seksueel misbruik, om de hete brij heen draaien</a:t>
            </a:r>
            <a:endParaRPr lang="nl-NL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nl-NL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Pizzapunt</a:t>
            </a:r>
            <a:endParaRPr lang="nl-NL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nl-NL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Ontmoeting ouder (filmpje of aanwezig)</a:t>
            </a:r>
            <a:endParaRPr lang="nl-NL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nl-NL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  <a:endParaRPr lang="nl-NL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DE905B-6F2F-40C1-92B0-EB48D141AB30}" type="slidenum">
              <a:rPr lang="nl-NL" altLang="nl-NL" smtClean="0"/>
              <a:pPr>
                <a:defRPr/>
              </a:pPr>
              <a:t>9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99405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1ste casus: open gesprek over ouderschap</a:t>
            </a:r>
          </a:p>
          <a:p>
            <a:r>
              <a:rPr lang="nl-NL" dirty="0" smtClean="0"/>
              <a:t>	in 3 tallen: 1 </a:t>
            </a:r>
            <a:r>
              <a:rPr lang="nl-NL" dirty="0" err="1" smtClean="0"/>
              <a:t>hv</a:t>
            </a:r>
            <a:r>
              <a:rPr lang="nl-NL" dirty="0" smtClean="0"/>
              <a:t>, 1 ouder, 1 observator</a:t>
            </a:r>
          </a:p>
          <a:p>
            <a:r>
              <a:rPr lang="nl-NL" dirty="0" smtClean="0"/>
              <a:t>2</a:t>
            </a:r>
            <a:r>
              <a:rPr lang="nl-NL" baseline="30000" dirty="0" smtClean="0"/>
              <a:t>de</a:t>
            </a:r>
            <a:r>
              <a:rPr lang="nl-NL" dirty="0" smtClean="0"/>
              <a:t> casus: bespreek je zorgen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DE905B-6F2F-40C1-92B0-EB48D141AB30}" type="slidenum">
              <a:rPr lang="nl-NL" altLang="nl-NL" smtClean="0"/>
              <a:pPr>
                <a:defRPr/>
              </a:pPr>
              <a:t>10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26169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Overleggen met collega’s</a:t>
            </a:r>
            <a:endParaRPr lang="nl-NL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nl-NL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Verhouding met Veilig thuis</a:t>
            </a:r>
            <a:endParaRPr lang="nl-NL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nl-NL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Consultatie</a:t>
            </a:r>
            <a:endParaRPr lang="nl-NL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nl-NL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Sparren met KVO-er</a:t>
            </a:r>
            <a:endParaRPr lang="nl-NL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nl-NL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Goed genoeg ouderschap</a:t>
            </a:r>
            <a:endParaRPr lang="nl-NL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DE905B-6F2F-40C1-92B0-EB48D141AB30}" type="slidenum">
              <a:rPr lang="nl-NL" altLang="nl-NL" smtClean="0"/>
              <a:pPr>
                <a:defRPr/>
              </a:pPr>
              <a:t>12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113917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dirty="0" smtClean="0"/>
              <a:t>Wat moet er in blijven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dirty="0" smtClean="0"/>
              <a:t>Wat er uit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dirty="0" smtClean="0"/>
              <a:t>Wat anders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DE905B-6F2F-40C1-92B0-EB48D141AB30}" type="slidenum">
              <a:rPr lang="nl-NL" altLang="nl-NL" smtClean="0"/>
              <a:pPr>
                <a:defRPr/>
              </a:pPr>
              <a:t>15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16427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8A7D8-F9EC-47EC-A526-C3D0A5DF870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13505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31AF1-7E8D-4479-BAA1-DEE50BE7F12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2102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C467A-2456-46B1-84C4-1344CB56B0D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95482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grafiek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nl-NL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A5D17-3CAF-491C-87F1-16896B32265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11087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9FA70-8956-4A67-AD31-56BA076209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331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1A6B5-E32D-4430-AC4E-D698E59811D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1716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95CD3-C77F-4B59-BE85-FA1C7C687F6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33928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06A8C-7EAF-495A-AE6E-822BA538392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22115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17E47-724E-4FD4-B853-5245565CFBD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68456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DEE77-B103-4F38-A7B6-AF31E54A3AA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44821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0C984-C37B-49E2-85B5-51AF623D569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28849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61EBD-A0AF-4FC0-ADB5-34CA04ADECB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78869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fld id="{E72FE220-E53A-4A5A-95F5-985AF02D20A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40" r:id="rId1"/>
    <p:sldLayoutId id="2147486141" r:id="rId2"/>
    <p:sldLayoutId id="2147486142" r:id="rId3"/>
    <p:sldLayoutId id="2147486143" r:id="rId4"/>
    <p:sldLayoutId id="2147486144" r:id="rId5"/>
    <p:sldLayoutId id="2147486145" r:id="rId6"/>
    <p:sldLayoutId id="2147486146" r:id="rId7"/>
    <p:sldLayoutId id="2147486147" r:id="rId8"/>
    <p:sldLayoutId id="2147486148" r:id="rId9"/>
    <p:sldLayoutId id="2147486149" r:id="rId10"/>
    <p:sldLayoutId id="2147486150" r:id="rId11"/>
    <p:sldLayoutId id="214748615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3"/>
          <p:cNvSpPr txBox="1">
            <a:spLocks noChangeArrowheads="1"/>
          </p:cNvSpPr>
          <p:nvPr/>
        </p:nvSpPr>
        <p:spPr bwMode="auto">
          <a:xfrm>
            <a:off x="1403647" y="4725144"/>
            <a:ext cx="712822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457200" eaLnBrk="1" hangingPunct="1">
              <a:spcBef>
                <a:spcPct val="0"/>
              </a:spcBef>
              <a:buNone/>
            </a:pPr>
            <a:r>
              <a:rPr lang="nl-NL" altLang="nl-NL" sz="3600" b="1" dirty="0">
                <a:solidFill>
                  <a:srgbClr val="E90088"/>
                </a:solidFill>
                <a:latin typeface="Arial Bold"/>
                <a:ea typeface="+mj-ea"/>
                <a:cs typeface="Arial Bold"/>
              </a:rPr>
              <a:t>Voorlichting &amp; Preventie</a:t>
            </a:r>
          </a:p>
        </p:txBody>
      </p:sp>
      <p:sp>
        <p:nvSpPr>
          <p:cNvPr id="115716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47664" y="5105400"/>
            <a:ext cx="6400800" cy="17526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altLang="nl-NL" sz="2000" dirty="0" smtClean="0">
                <a:latin typeface="Arial" pitchFamily="34" charset="0"/>
              </a:rPr>
              <a:t>		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nl-NL" sz="2400" dirty="0" smtClean="0">
                <a:latin typeface="Arial" pitchFamily="34" charset="0"/>
              </a:rPr>
              <a:t>Helen Struik en Gonnie Thomas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nl-NL" sz="2400" dirty="0" smtClean="0">
                <a:latin typeface="Arial" pitchFamily="34" charset="0"/>
              </a:rPr>
              <a:t>13 en 15 </a:t>
            </a:r>
            <a:r>
              <a:rPr lang="en-US" altLang="nl-NL" sz="2400" dirty="0" err="1" smtClean="0">
                <a:latin typeface="Arial" pitchFamily="34" charset="0"/>
              </a:rPr>
              <a:t>februari</a:t>
            </a:r>
            <a:r>
              <a:rPr lang="en-US" altLang="nl-NL" sz="2400" dirty="0" smtClean="0">
                <a:latin typeface="Arial" pitchFamily="34" charset="0"/>
              </a:rPr>
              <a:t> 2018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nl-NL" sz="2400" dirty="0" err="1" smtClean="0">
                <a:latin typeface="Arial" pitchFamily="34" charset="0"/>
              </a:rPr>
              <a:t>Scholingscentrum</a:t>
            </a:r>
            <a:r>
              <a:rPr lang="en-US" altLang="nl-NL" sz="2400" dirty="0" smtClean="0">
                <a:latin typeface="Arial" pitchFamily="34" charset="0"/>
              </a:rPr>
              <a:t> VNN</a:t>
            </a:r>
            <a:endParaRPr lang="nl-NL" altLang="nl-NL" sz="24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CC0066"/>
                </a:solidFill>
                <a:latin typeface="Arial Bold"/>
              </a:rPr>
              <a:t>Casus</a:t>
            </a:r>
            <a:endParaRPr lang="nl-NL" sz="3600" b="1" dirty="0">
              <a:solidFill>
                <a:srgbClr val="CC0066"/>
              </a:solidFill>
              <a:latin typeface="Arial Bold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1579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solidFill>
                  <a:srgbClr val="CC0066"/>
                </a:solidFill>
                <a:latin typeface="Arial Bold"/>
              </a:rPr>
              <a:t>Rol</a:t>
            </a:r>
            <a:r>
              <a:rPr lang="en-US" sz="3600" b="1" dirty="0" smtClean="0">
                <a:solidFill>
                  <a:srgbClr val="CC0066"/>
                </a:solidFill>
                <a:latin typeface="Arial Bold"/>
              </a:rPr>
              <a:t> KVO </a:t>
            </a:r>
            <a:endParaRPr lang="nl-NL" sz="3600" b="1" dirty="0">
              <a:solidFill>
                <a:srgbClr val="CC0066"/>
              </a:solidFill>
              <a:latin typeface="Arial Bold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2743200"/>
            <a:ext cx="7772400" cy="4114800"/>
          </a:xfrm>
        </p:spPr>
        <p:txBody>
          <a:bodyPr/>
          <a:lstStyle/>
          <a:p>
            <a:r>
              <a:rPr lang="en-US" sz="2400" dirty="0" err="1" smtClean="0">
                <a:latin typeface="Arial Bold"/>
              </a:rPr>
              <a:t>Sparringpartner</a:t>
            </a:r>
            <a:endParaRPr lang="en-US" sz="2400" dirty="0" smtClean="0">
              <a:latin typeface="Arial Bold"/>
            </a:endParaRPr>
          </a:p>
          <a:p>
            <a:r>
              <a:rPr lang="en-US" sz="2400" dirty="0" err="1" smtClean="0">
                <a:latin typeface="Arial Bold"/>
              </a:rPr>
              <a:t>Huisbezoek</a:t>
            </a:r>
            <a:endParaRPr lang="en-US" sz="2400" dirty="0" smtClean="0">
              <a:latin typeface="Arial Bold"/>
            </a:endParaRPr>
          </a:p>
          <a:p>
            <a:r>
              <a:rPr lang="en-US" sz="2400" dirty="0" err="1" smtClean="0">
                <a:latin typeface="Arial Bold"/>
              </a:rPr>
              <a:t>Inventarisatie</a:t>
            </a:r>
            <a:r>
              <a:rPr lang="en-US" sz="2400" dirty="0" smtClean="0">
                <a:latin typeface="Arial Bold"/>
              </a:rPr>
              <a:t> </a:t>
            </a:r>
            <a:r>
              <a:rPr lang="en-US" sz="2400" dirty="0" err="1" smtClean="0">
                <a:latin typeface="Arial Bold"/>
              </a:rPr>
              <a:t>beschermende</a:t>
            </a:r>
            <a:r>
              <a:rPr lang="en-US" sz="2400" dirty="0" smtClean="0">
                <a:latin typeface="Arial Bold"/>
              </a:rPr>
              <a:t> en </a:t>
            </a:r>
            <a:r>
              <a:rPr lang="en-US" sz="2400" dirty="0" err="1" smtClean="0">
                <a:latin typeface="Arial Bold"/>
              </a:rPr>
              <a:t>risicofactoren</a:t>
            </a:r>
            <a:endParaRPr lang="en-US" sz="2400" dirty="0" smtClean="0">
              <a:latin typeface="Arial Bold"/>
            </a:endParaRPr>
          </a:p>
          <a:p>
            <a:r>
              <a:rPr lang="en-US" sz="2400" dirty="0" err="1">
                <a:latin typeface="Arial Bold"/>
              </a:rPr>
              <a:t>I</a:t>
            </a:r>
            <a:r>
              <a:rPr lang="en-US" sz="2400" dirty="0" err="1" smtClean="0">
                <a:latin typeface="Arial Bold"/>
              </a:rPr>
              <a:t>nterventies</a:t>
            </a:r>
            <a:endParaRPr lang="en-US" sz="2400" dirty="0" smtClean="0">
              <a:latin typeface="Arial Bold"/>
            </a:endParaRPr>
          </a:p>
          <a:p>
            <a:r>
              <a:rPr lang="en-US" sz="2400" dirty="0" err="1">
                <a:latin typeface="Arial Bold"/>
              </a:rPr>
              <a:t>A</a:t>
            </a:r>
            <a:r>
              <a:rPr lang="en-US" sz="2400" dirty="0" err="1" smtClean="0">
                <a:latin typeface="Arial Bold"/>
              </a:rPr>
              <a:t>dvies</a:t>
            </a:r>
            <a:endParaRPr lang="nl-NL" sz="2400" dirty="0">
              <a:latin typeface="Arial Bold"/>
            </a:endParaRPr>
          </a:p>
        </p:txBody>
      </p:sp>
    </p:spTree>
    <p:extLst>
      <p:ext uri="{BB962C8B-B14F-4D97-AF65-F5344CB8AC3E}">
        <p14:creationId xmlns:p14="http://schemas.microsoft.com/office/powerpoint/2010/main" val="2918574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103319"/>
              </p:ext>
            </p:extLst>
          </p:nvPr>
        </p:nvGraphicFramePr>
        <p:xfrm>
          <a:off x="467544" y="980728"/>
          <a:ext cx="8020050" cy="566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Acrobat Document" r:id="rId4" imgW="8020016" imgH="5667280" progId="AcroExch.Document.11">
                  <p:embed/>
                </p:oleObj>
              </mc:Choice>
              <mc:Fallback>
                <p:oleObj name="Acrobat Document" r:id="rId4" imgW="8020016" imgH="566728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980728"/>
                        <a:ext cx="8020050" cy="566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2130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solidFill>
                  <a:srgbClr val="CC0066"/>
                </a:solidFill>
                <a:latin typeface="Arial Bold"/>
              </a:rPr>
              <a:t>Stappen</a:t>
            </a:r>
            <a:r>
              <a:rPr lang="en-US" sz="3600" b="1" dirty="0" smtClean="0">
                <a:solidFill>
                  <a:srgbClr val="CC0066"/>
                </a:solidFill>
                <a:latin typeface="Arial Bold"/>
              </a:rPr>
              <a:t> </a:t>
            </a:r>
            <a:r>
              <a:rPr lang="en-US" sz="3600" b="1" dirty="0" err="1" smtClean="0">
                <a:solidFill>
                  <a:srgbClr val="CC0066"/>
                </a:solidFill>
                <a:latin typeface="Arial Bold"/>
              </a:rPr>
              <a:t>meldcode</a:t>
            </a:r>
            <a:endParaRPr lang="nl-NL" sz="3600" b="1" dirty="0">
              <a:solidFill>
                <a:srgbClr val="CC0066"/>
              </a:solidFill>
              <a:latin typeface="Arial Bold"/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400" dirty="0" smtClean="0">
                <a:latin typeface="Arial Bold"/>
              </a:rPr>
              <a:t>Stap </a:t>
            </a:r>
            <a:r>
              <a:rPr lang="nl-NL" sz="2400" dirty="0">
                <a:latin typeface="Arial Bold"/>
              </a:rPr>
              <a:t>1: In kaart brengen </a:t>
            </a:r>
            <a:r>
              <a:rPr lang="nl-NL" sz="2400" dirty="0" smtClean="0">
                <a:latin typeface="Arial Bold"/>
              </a:rPr>
              <a:t>signalen</a:t>
            </a:r>
            <a:r>
              <a:rPr lang="nl-NL" sz="2400" dirty="0">
                <a:latin typeface="Arial Bold"/>
              </a:rPr>
              <a:t>. </a:t>
            </a:r>
            <a:br>
              <a:rPr lang="nl-NL" sz="2400" dirty="0">
                <a:latin typeface="Arial Bold"/>
              </a:rPr>
            </a:br>
            <a:r>
              <a:rPr lang="nl-NL" sz="2400" dirty="0">
                <a:latin typeface="Arial Bold"/>
              </a:rPr>
              <a:t>Stap 2: Overleggen met een collega. En eventueel raadplegen van de organisatie Veilig thuis: het advies- en meldpunt huiselijk geweld en kindermishandeling. Of een deskundige op het gebied van letselduiding. </a:t>
            </a:r>
            <a:br>
              <a:rPr lang="nl-NL" sz="2400" dirty="0">
                <a:latin typeface="Arial Bold"/>
              </a:rPr>
            </a:br>
            <a:r>
              <a:rPr lang="nl-NL" sz="2400" dirty="0">
                <a:latin typeface="Arial Bold"/>
              </a:rPr>
              <a:t>Stap 3: Gesprek met de betrokkene(n). </a:t>
            </a:r>
            <a:br>
              <a:rPr lang="nl-NL" sz="2400" dirty="0">
                <a:latin typeface="Arial Bold"/>
              </a:rPr>
            </a:br>
            <a:r>
              <a:rPr lang="nl-NL" sz="2400" dirty="0">
                <a:latin typeface="Arial Bold"/>
              </a:rPr>
              <a:t>Stap 4: Wegen van het huiselijk geweld of de kindermishandeling. En bij twijfel altijd Veilig thuis raadplegen. </a:t>
            </a:r>
            <a:br>
              <a:rPr lang="nl-NL" sz="2400" dirty="0">
                <a:latin typeface="Arial Bold"/>
              </a:rPr>
            </a:br>
            <a:r>
              <a:rPr lang="nl-NL" sz="2400" dirty="0">
                <a:latin typeface="Arial Bold"/>
              </a:rPr>
              <a:t>Stap 5: Beslissen over zelf hulp organiseren of melden. </a:t>
            </a:r>
          </a:p>
        </p:txBody>
      </p:sp>
    </p:spTree>
    <p:extLst>
      <p:ext uri="{BB962C8B-B14F-4D97-AF65-F5344CB8AC3E}">
        <p14:creationId xmlns:p14="http://schemas.microsoft.com/office/powerpoint/2010/main" val="891398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CC0066"/>
                </a:solidFill>
              </a:rPr>
              <a:t>I</a:t>
            </a:r>
            <a:r>
              <a:rPr lang="en-US" dirty="0" err="1" smtClean="0">
                <a:solidFill>
                  <a:srgbClr val="CC0066"/>
                </a:solidFill>
              </a:rPr>
              <a:t>mplementatie</a:t>
            </a:r>
            <a:endParaRPr lang="nl-NL" dirty="0">
              <a:solidFill>
                <a:srgbClr val="CC0066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sz="2400" dirty="0" smtClean="0">
              <a:latin typeface="Arial Bold"/>
            </a:endParaRPr>
          </a:p>
          <a:p>
            <a:endParaRPr lang="nl-NL" sz="2400" dirty="0" smtClean="0">
              <a:latin typeface="Arial Bold"/>
            </a:endParaRPr>
          </a:p>
          <a:p>
            <a:pPr>
              <a:buFont typeface="Arial" panose="020B0604020202020204" pitchFamily="34" charset="0"/>
              <a:buChar char="•"/>
            </a:pPr>
            <a:endParaRPr lang="nl-NL" sz="2400" dirty="0">
              <a:latin typeface="Arial Bold"/>
            </a:endParaRPr>
          </a:p>
          <a:p>
            <a:r>
              <a:rPr lang="nl-NL" sz="2400" dirty="0">
                <a:latin typeface="Arial Bold"/>
              </a:rPr>
              <a:t>Wat neem je mee en welke eerste stap zet je?</a:t>
            </a:r>
          </a:p>
          <a:p>
            <a:r>
              <a:rPr lang="nl-NL" sz="2400" dirty="0" smtClean="0">
                <a:latin typeface="Arial Bold"/>
              </a:rPr>
              <a:t>Op </a:t>
            </a:r>
            <a:r>
              <a:rPr lang="nl-NL" sz="2400" dirty="0">
                <a:latin typeface="Arial Bold"/>
              </a:rPr>
              <a:t>welke manier kun je het implementeren.</a:t>
            </a:r>
          </a:p>
          <a:p>
            <a:r>
              <a:rPr lang="nl-NL" sz="2400" dirty="0">
                <a:latin typeface="Arial Bold"/>
              </a:rPr>
              <a:t>Welk </a:t>
            </a:r>
            <a:r>
              <a:rPr lang="nl-NL" sz="2400" dirty="0" smtClean="0">
                <a:latin typeface="Arial Bold"/>
              </a:rPr>
              <a:t>overleg/bespreking</a:t>
            </a:r>
          </a:p>
          <a:p>
            <a:endParaRPr lang="nl-NL" sz="2400" dirty="0">
              <a:latin typeface="Arial Bold"/>
            </a:endParaRPr>
          </a:p>
        </p:txBody>
      </p:sp>
    </p:spTree>
    <p:extLst>
      <p:ext uri="{BB962C8B-B14F-4D97-AF65-F5344CB8AC3E}">
        <p14:creationId xmlns:p14="http://schemas.microsoft.com/office/powerpoint/2010/main" val="3927681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sz="2400" kern="1200" dirty="0" smtClean="0">
              <a:latin typeface="Arial Bold"/>
              <a:ea typeface="+mj-ea"/>
              <a:cs typeface="Arial Bold"/>
            </a:endParaRPr>
          </a:p>
          <a:p>
            <a:r>
              <a:rPr lang="nl-NL" sz="2400" kern="1200" dirty="0" smtClean="0">
                <a:latin typeface="Arial Bold"/>
                <a:ea typeface="+mj-ea"/>
                <a:cs typeface="Arial Bold"/>
              </a:rPr>
              <a:t>Tips voor verdere uitrol training binnen VNN</a:t>
            </a:r>
          </a:p>
        </p:txBody>
      </p:sp>
    </p:spTree>
    <p:extLst>
      <p:ext uri="{BB962C8B-B14F-4D97-AF65-F5344CB8AC3E}">
        <p14:creationId xmlns:p14="http://schemas.microsoft.com/office/powerpoint/2010/main" val="609029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itel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556376" cy="1143000"/>
          </a:xfrm>
        </p:spPr>
        <p:txBody>
          <a:bodyPr/>
          <a:lstStyle/>
          <a:p>
            <a:pPr algn="l" eaLnBrk="1" hangingPunct="1"/>
            <a:r>
              <a:rPr lang="nl-NL" altLang="nl-NL" sz="3600" b="1" kern="1200" dirty="0">
                <a:solidFill>
                  <a:srgbClr val="E90088"/>
                </a:solidFill>
                <a:latin typeface="Arial Bold"/>
                <a:cs typeface="Arial Bold"/>
              </a:rPr>
              <a:t>Aanbod trainingen</a:t>
            </a:r>
          </a:p>
        </p:txBody>
      </p:sp>
      <p:sp>
        <p:nvSpPr>
          <p:cNvPr id="14541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nl-NL" sz="2400" dirty="0" smtClean="0">
                <a:latin typeface="Arial Bold"/>
              </a:rPr>
              <a:t>E-learning </a:t>
            </a:r>
            <a:r>
              <a:rPr lang="en-US" altLang="nl-NL" sz="2400" dirty="0" err="1" smtClean="0">
                <a:latin typeface="Arial Bold"/>
              </a:rPr>
              <a:t>meldcode</a:t>
            </a:r>
            <a:r>
              <a:rPr lang="en-US" altLang="nl-NL" sz="2400" dirty="0" smtClean="0">
                <a:latin typeface="Arial Bold"/>
              </a:rPr>
              <a:t> </a:t>
            </a:r>
            <a:r>
              <a:rPr lang="en-US" altLang="nl-NL" sz="2400" dirty="0" err="1" smtClean="0">
                <a:latin typeface="Arial Bold"/>
              </a:rPr>
              <a:t>kindcheck</a:t>
            </a:r>
            <a:endParaRPr lang="nl-NL" altLang="nl-NL" sz="2400" dirty="0" smtClean="0">
              <a:latin typeface="Arial Bold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kern="1200" dirty="0">
                <a:latin typeface="Arial Bold"/>
                <a:ea typeface="+mj-ea"/>
                <a:cs typeface="Arial Bold"/>
              </a:rPr>
              <a:t>Welke ervaring(en) van vandaag, zou je aan collega’s overdragen? </a:t>
            </a:r>
          </a:p>
        </p:txBody>
      </p:sp>
    </p:spTree>
    <p:extLst>
      <p:ext uri="{BB962C8B-B14F-4D97-AF65-F5344CB8AC3E}">
        <p14:creationId xmlns:p14="http://schemas.microsoft.com/office/powerpoint/2010/main" val="2367174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1" kern="1200" dirty="0">
                <a:solidFill>
                  <a:srgbClr val="E90088"/>
                </a:solidFill>
                <a:latin typeface="Arial Bold"/>
                <a:cs typeface="Arial Bold"/>
              </a:rPr>
              <a:t>Vragen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94002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z="3600" b="1" kern="1200" dirty="0" err="1">
                <a:solidFill>
                  <a:srgbClr val="E90088"/>
                </a:solidFill>
                <a:latin typeface="Arial Bold"/>
                <a:cs typeface="Arial Bold"/>
              </a:rPr>
              <a:t>Evaluatie</a:t>
            </a:r>
            <a:r>
              <a:rPr lang="en-US" altLang="nl-NL" b="1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endParaRPr lang="nl-NL" altLang="nl-NL" b="1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nl-NL" dirty="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endParaRPr lang="nl-NL" altLang="nl-NL" dirty="0" smtClean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sz="3600" b="1" kern="1200" dirty="0">
                <a:solidFill>
                  <a:srgbClr val="E90088"/>
                </a:solidFill>
                <a:latin typeface="Arial Bold"/>
                <a:cs typeface="Arial Bold"/>
              </a:rPr>
              <a:t>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2132856"/>
            <a:ext cx="7772400" cy="4824536"/>
          </a:xfrm>
        </p:spPr>
        <p:txBody>
          <a:bodyPr/>
          <a:lstStyle/>
          <a:p>
            <a:endParaRPr lang="en-US" sz="2400" dirty="0" smtClean="0">
              <a:latin typeface="Arial Bold"/>
            </a:endParaRPr>
          </a:p>
          <a:p>
            <a:r>
              <a:rPr lang="en-US" sz="2400" dirty="0">
                <a:latin typeface="Arial Bold"/>
              </a:rPr>
              <a:t>Welkom en </a:t>
            </a:r>
            <a:r>
              <a:rPr lang="en-US" sz="2400" dirty="0" err="1">
                <a:latin typeface="Arial Bold"/>
              </a:rPr>
              <a:t>kennismaking</a:t>
            </a:r>
            <a:endParaRPr lang="nl-NL" sz="2400" dirty="0">
              <a:latin typeface="Arial Bold"/>
            </a:endParaRPr>
          </a:p>
          <a:p>
            <a:r>
              <a:rPr lang="en-US" sz="2400" dirty="0" err="1" smtClean="0">
                <a:latin typeface="Arial Bold"/>
              </a:rPr>
              <a:t>Transgenerationele</a:t>
            </a:r>
            <a:r>
              <a:rPr lang="en-US" sz="2400" dirty="0" smtClean="0">
                <a:latin typeface="Arial Bold"/>
              </a:rPr>
              <a:t> </a:t>
            </a:r>
            <a:r>
              <a:rPr lang="en-US" sz="2400" dirty="0" err="1">
                <a:latin typeface="Arial Bold"/>
              </a:rPr>
              <a:t>overdracht</a:t>
            </a:r>
            <a:endParaRPr lang="nl-NL" sz="2400" dirty="0">
              <a:latin typeface="Arial Bold"/>
            </a:endParaRPr>
          </a:p>
          <a:p>
            <a:r>
              <a:rPr lang="en-US" sz="2400" dirty="0" err="1" smtClean="0">
                <a:latin typeface="Arial Bold"/>
              </a:rPr>
              <a:t>Professionele</a:t>
            </a:r>
            <a:r>
              <a:rPr lang="en-US" sz="2400" dirty="0" smtClean="0">
                <a:latin typeface="Arial Bold"/>
              </a:rPr>
              <a:t> </a:t>
            </a:r>
            <a:r>
              <a:rPr lang="en-US" sz="2400" dirty="0" err="1" smtClean="0">
                <a:latin typeface="Arial Bold"/>
              </a:rPr>
              <a:t>houding</a:t>
            </a:r>
            <a:endParaRPr lang="en-US" sz="2400" dirty="0" smtClean="0">
              <a:latin typeface="Arial Bold"/>
            </a:endParaRPr>
          </a:p>
          <a:p>
            <a:r>
              <a:rPr lang="en-US" sz="2400" dirty="0" smtClean="0">
                <a:latin typeface="Arial Bold"/>
              </a:rPr>
              <a:t>Casus</a:t>
            </a:r>
            <a:endParaRPr lang="nl-NL" sz="2400" dirty="0">
              <a:latin typeface="Arial Bold"/>
            </a:endParaRPr>
          </a:p>
          <a:p>
            <a:r>
              <a:rPr lang="en-US" sz="2400" dirty="0" smtClean="0">
                <a:latin typeface="Arial Bold"/>
              </a:rPr>
              <a:t>KVO</a:t>
            </a:r>
            <a:endParaRPr lang="nl-NL" sz="2400" dirty="0">
              <a:latin typeface="Arial Bold"/>
            </a:endParaRPr>
          </a:p>
          <a:p>
            <a:r>
              <a:rPr lang="en-US" sz="2400" dirty="0" err="1" smtClean="0">
                <a:latin typeface="Arial Bold"/>
              </a:rPr>
              <a:t>Meldcode</a:t>
            </a:r>
            <a:r>
              <a:rPr lang="en-US" sz="2400" dirty="0" smtClean="0">
                <a:latin typeface="Arial Bold"/>
              </a:rPr>
              <a:t> </a:t>
            </a:r>
            <a:r>
              <a:rPr lang="en-US" sz="2400" dirty="0" err="1">
                <a:latin typeface="Arial Bold"/>
              </a:rPr>
              <a:t>kindcheck</a:t>
            </a:r>
            <a:endParaRPr lang="nl-NL" sz="2400" dirty="0">
              <a:latin typeface="Arial Bold"/>
            </a:endParaRPr>
          </a:p>
          <a:p>
            <a:r>
              <a:rPr lang="en-US" sz="2400" dirty="0" err="1" smtClean="0">
                <a:latin typeface="Arial Bold"/>
              </a:rPr>
              <a:t>Implementatie</a:t>
            </a:r>
            <a:endParaRPr lang="nl-NL" sz="2400" dirty="0">
              <a:latin typeface="Arial Bold"/>
            </a:endParaRPr>
          </a:p>
          <a:p>
            <a:r>
              <a:rPr lang="en-US" sz="2400" dirty="0" err="1" smtClean="0">
                <a:latin typeface="Arial Bold"/>
              </a:rPr>
              <a:t>Evaluatie</a:t>
            </a:r>
            <a:endParaRPr lang="en-US" sz="2400" dirty="0" smtClean="0">
              <a:latin typeface="Arial Bold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03695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nl-NL" altLang="nl-NL" smtClean="0"/>
          </a:p>
        </p:txBody>
      </p:sp>
      <p:sp>
        <p:nvSpPr>
          <p:cNvPr id="11673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Tx/>
              <a:buNone/>
            </a:pPr>
            <a:endParaRPr lang="nl-NL" altLang="nl-NL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 eaLnBrk="1" hangingPunct="1">
              <a:buFontTx/>
              <a:buNone/>
            </a:pPr>
            <a:endParaRPr lang="nl-NL" altLang="nl-NL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 eaLnBrk="1" hangingPunct="1">
              <a:buFontTx/>
              <a:buNone/>
            </a:pPr>
            <a:r>
              <a:rPr lang="nl-NL" altLang="nl-NL" sz="2400" kern="1200" dirty="0">
                <a:latin typeface="Arial Bold"/>
                <a:ea typeface="+mj-ea"/>
                <a:cs typeface="Arial Bold"/>
              </a:rPr>
              <a:t>Wat moet er vandaag besproken worden, zodat deze dag nuttig voor jou </a:t>
            </a:r>
            <a:r>
              <a:rPr lang="nl-NL" altLang="nl-NL" sz="2400" kern="1200" dirty="0" smtClean="0">
                <a:latin typeface="Arial Bold"/>
                <a:ea typeface="+mj-ea"/>
                <a:cs typeface="Arial Bold"/>
              </a:rPr>
              <a:t>zal zijn?</a:t>
            </a:r>
            <a:endParaRPr lang="nl-NL" altLang="nl-NL" sz="2400" kern="1200" dirty="0">
              <a:latin typeface="Arial Bold"/>
              <a:ea typeface="+mj-ea"/>
              <a:cs typeface="Arial Bo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476672"/>
            <a:ext cx="8244408" cy="936625"/>
          </a:xfrm>
        </p:spPr>
        <p:txBody>
          <a:bodyPr/>
          <a:lstStyle/>
          <a:p>
            <a:pPr algn="l" eaLnBrk="1" hangingPunct="1"/>
            <a:r>
              <a:rPr lang="nl-NL" altLang="nl-NL" sz="3600" b="1" kern="1200" dirty="0">
                <a:solidFill>
                  <a:srgbClr val="E90088"/>
                </a:solidFill>
                <a:latin typeface="Arial Bold"/>
                <a:cs typeface="Arial Bold"/>
              </a:rPr>
              <a:t>Doelstellingen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484313"/>
            <a:ext cx="7486600" cy="5113337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en-US" altLang="nl-NL" sz="2000" dirty="0" smtClean="0">
              <a:latin typeface="Arial" pitchFamily="34" charset="0"/>
            </a:endParaRPr>
          </a:p>
          <a:p>
            <a:pPr eaLnBrk="1" hangingPunct="1">
              <a:defRPr/>
            </a:pPr>
            <a:r>
              <a:rPr lang="en-US" altLang="nl-NL" sz="2400" dirty="0" err="1">
                <a:latin typeface="Arial Bold"/>
              </a:rPr>
              <a:t>K</a:t>
            </a:r>
            <a:r>
              <a:rPr lang="en-US" altLang="nl-NL" sz="2400" dirty="0" err="1" smtClean="0">
                <a:latin typeface="Arial Bold"/>
              </a:rPr>
              <a:t>ennis</a:t>
            </a:r>
            <a:r>
              <a:rPr lang="en-US" altLang="nl-NL" sz="2400" dirty="0" smtClean="0">
                <a:latin typeface="Arial Bold"/>
              </a:rPr>
              <a:t> over </a:t>
            </a:r>
            <a:r>
              <a:rPr lang="en-US" altLang="nl-NL" sz="2400" dirty="0" err="1" smtClean="0">
                <a:latin typeface="Arial Bold"/>
              </a:rPr>
              <a:t>transgenerationeleoverdracht</a:t>
            </a:r>
            <a:endParaRPr lang="en-US" altLang="nl-NL" sz="2400" dirty="0" smtClean="0">
              <a:latin typeface="Arial Bold"/>
            </a:endParaRPr>
          </a:p>
          <a:p>
            <a:pPr eaLnBrk="1" hangingPunct="1">
              <a:defRPr/>
            </a:pPr>
            <a:r>
              <a:rPr lang="en-US" altLang="nl-NL" sz="2400" dirty="0" err="1" smtClean="0">
                <a:latin typeface="Arial Bold"/>
              </a:rPr>
              <a:t>Bewustwording</a:t>
            </a:r>
            <a:r>
              <a:rPr lang="en-US" altLang="nl-NL" sz="2400" dirty="0" smtClean="0">
                <a:latin typeface="Arial Bold"/>
              </a:rPr>
              <a:t> </a:t>
            </a:r>
            <a:r>
              <a:rPr lang="en-US" altLang="nl-NL" sz="2400" dirty="0" err="1" smtClean="0">
                <a:latin typeface="Arial Bold"/>
              </a:rPr>
              <a:t>eigen</a:t>
            </a:r>
            <a:r>
              <a:rPr lang="en-US" altLang="nl-NL" sz="2400" dirty="0" smtClean="0">
                <a:latin typeface="Arial Bold"/>
              </a:rPr>
              <a:t> </a:t>
            </a:r>
            <a:r>
              <a:rPr lang="en-US" altLang="nl-NL" sz="2400" dirty="0" err="1" smtClean="0">
                <a:latin typeface="Arial Bold"/>
              </a:rPr>
              <a:t>houding</a:t>
            </a:r>
            <a:endParaRPr lang="en-US" altLang="nl-NL" sz="2400" dirty="0" smtClean="0">
              <a:latin typeface="Arial Bold"/>
            </a:endParaRPr>
          </a:p>
          <a:p>
            <a:pPr eaLnBrk="1" hangingPunct="1">
              <a:defRPr/>
            </a:pPr>
            <a:r>
              <a:rPr lang="en-US" altLang="nl-NL" sz="2400" dirty="0" err="1" smtClean="0">
                <a:latin typeface="Arial Bold"/>
              </a:rPr>
              <a:t>Nadenken</a:t>
            </a:r>
            <a:r>
              <a:rPr lang="en-US" altLang="nl-NL" sz="2400" dirty="0" smtClean="0">
                <a:latin typeface="Arial Bold"/>
              </a:rPr>
              <a:t> over het </a:t>
            </a:r>
            <a:r>
              <a:rPr lang="en-US" altLang="nl-NL" sz="2400" dirty="0" err="1" smtClean="0">
                <a:latin typeface="Arial Bold"/>
              </a:rPr>
              <a:t>begrip</a:t>
            </a:r>
            <a:r>
              <a:rPr lang="en-US" altLang="nl-NL" sz="2400" dirty="0" smtClean="0">
                <a:latin typeface="Arial Bold"/>
              </a:rPr>
              <a:t> </a:t>
            </a:r>
            <a:r>
              <a:rPr lang="en-US" altLang="nl-NL" sz="2400" dirty="0" err="1" smtClean="0">
                <a:latin typeface="Arial Bold"/>
              </a:rPr>
              <a:t>gezin</a:t>
            </a:r>
            <a:endParaRPr lang="en-US" altLang="nl-NL" sz="2400" dirty="0" smtClean="0">
              <a:latin typeface="Arial Bold"/>
            </a:endParaRPr>
          </a:p>
          <a:p>
            <a:pPr eaLnBrk="1" hangingPunct="1">
              <a:defRPr/>
            </a:pPr>
            <a:r>
              <a:rPr lang="en-US" altLang="nl-NL" sz="2400" dirty="0" err="1" smtClean="0">
                <a:latin typeface="Arial Bold"/>
              </a:rPr>
              <a:t>Oefenen</a:t>
            </a:r>
            <a:r>
              <a:rPr lang="en-US" altLang="nl-NL" sz="2400" dirty="0" smtClean="0">
                <a:latin typeface="Arial Bold"/>
              </a:rPr>
              <a:t> </a:t>
            </a:r>
            <a:r>
              <a:rPr lang="en-US" altLang="nl-NL" sz="2400" dirty="0">
                <a:latin typeface="Arial Bold"/>
              </a:rPr>
              <a:t>met het </a:t>
            </a:r>
            <a:r>
              <a:rPr lang="en-US" altLang="nl-NL" sz="2400" dirty="0" err="1">
                <a:latin typeface="Arial Bold"/>
              </a:rPr>
              <a:t>bespreekbaar</a:t>
            </a:r>
            <a:r>
              <a:rPr lang="en-US" altLang="nl-NL" sz="2400" dirty="0">
                <a:latin typeface="Arial Bold"/>
              </a:rPr>
              <a:t> </a:t>
            </a:r>
            <a:r>
              <a:rPr lang="en-US" altLang="nl-NL" sz="2400" dirty="0" err="1">
                <a:latin typeface="Arial Bold"/>
              </a:rPr>
              <a:t>maken</a:t>
            </a:r>
            <a:r>
              <a:rPr lang="en-US" altLang="nl-NL" sz="2400" dirty="0">
                <a:latin typeface="Arial Bold"/>
              </a:rPr>
              <a:t> van </a:t>
            </a:r>
            <a:r>
              <a:rPr lang="en-US" altLang="nl-NL" sz="2400" dirty="0" err="1" smtClean="0">
                <a:latin typeface="Arial Bold"/>
              </a:rPr>
              <a:t>ouderschap</a:t>
            </a:r>
            <a:endParaRPr lang="en-US" altLang="nl-NL" sz="2400" dirty="0" smtClean="0">
              <a:latin typeface="Arial Bold"/>
            </a:endParaRPr>
          </a:p>
          <a:p>
            <a:pPr eaLnBrk="1" hangingPunct="1">
              <a:defRPr/>
            </a:pPr>
            <a:r>
              <a:rPr lang="en-US" altLang="nl-NL" sz="2400" dirty="0" err="1" smtClean="0">
                <a:latin typeface="Arial Bold"/>
              </a:rPr>
              <a:t>Weten</a:t>
            </a:r>
            <a:r>
              <a:rPr lang="en-US" altLang="nl-NL" sz="2400" dirty="0" smtClean="0">
                <a:latin typeface="Arial Bold"/>
              </a:rPr>
              <a:t> </a:t>
            </a:r>
            <a:r>
              <a:rPr lang="en-US" altLang="nl-NL" sz="2400" dirty="0" err="1">
                <a:latin typeface="Arial Bold"/>
              </a:rPr>
              <a:t>wanneer</a:t>
            </a:r>
            <a:r>
              <a:rPr lang="en-US" altLang="nl-NL" sz="2400" dirty="0">
                <a:latin typeface="Arial Bold"/>
              </a:rPr>
              <a:t> en </a:t>
            </a:r>
            <a:r>
              <a:rPr lang="en-US" altLang="nl-NL" sz="2400" dirty="0" err="1">
                <a:latin typeface="Arial Bold"/>
              </a:rPr>
              <a:t>waarvoor</a:t>
            </a:r>
            <a:r>
              <a:rPr lang="en-US" altLang="nl-NL" sz="2400" dirty="0">
                <a:latin typeface="Arial Bold"/>
              </a:rPr>
              <a:t> KVO </a:t>
            </a:r>
            <a:r>
              <a:rPr lang="en-US" altLang="nl-NL" sz="2400" dirty="0" err="1">
                <a:latin typeface="Arial Bold"/>
              </a:rPr>
              <a:t>ingeschakeld</a:t>
            </a:r>
            <a:r>
              <a:rPr lang="en-US" altLang="nl-NL" sz="2400" dirty="0">
                <a:latin typeface="Arial Bold"/>
              </a:rPr>
              <a:t> </a:t>
            </a:r>
            <a:r>
              <a:rPr lang="en-US" altLang="nl-NL" sz="2400" dirty="0" err="1">
                <a:latin typeface="Arial Bold"/>
              </a:rPr>
              <a:t>kan</a:t>
            </a:r>
            <a:r>
              <a:rPr lang="en-US" altLang="nl-NL" sz="2400" dirty="0">
                <a:latin typeface="Arial Bold"/>
              </a:rPr>
              <a:t> </a:t>
            </a:r>
            <a:r>
              <a:rPr lang="en-US" altLang="nl-NL" sz="2400" dirty="0" err="1">
                <a:latin typeface="Arial Bold"/>
              </a:rPr>
              <a:t>worden</a:t>
            </a:r>
            <a:endParaRPr lang="en-US" altLang="nl-NL" sz="2400" dirty="0">
              <a:latin typeface="Arial Bold"/>
            </a:endParaRPr>
          </a:p>
          <a:p>
            <a:pPr eaLnBrk="1" hangingPunct="1">
              <a:defRPr/>
            </a:pPr>
            <a:r>
              <a:rPr lang="en-US" altLang="nl-NL" sz="2400" dirty="0" smtClean="0">
                <a:latin typeface="Arial Bold"/>
              </a:rPr>
              <a:t>De route </a:t>
            </a:r>
            <a:r>
              <a:rPr lang="en-US" altLang="nl-NL" sz="2400" dirty="0" err="1" smtClean="0">
                <a:latin typeface="Arial Bold"/>
              </a:rPr>
              <a:t>meldcode</a:t>
            </a:r>
            <a:r>
              <a:rPr lang="en-US" altLang="nl-NL" sz="2400" dirty="0" smtClean="0">
                <a:latin typeface="Arial Bold"/>
              </a:rPr>
              <a:t> en </a:t>
            </a:r>
            <a:r>
              <a:rPr lang="en-US" altLang="nl-NL" sz="2400" dirty="0" err="1" smtClean="0">
                <a:latin typeface="Arial Bold"/>
              </a:rPr>
              <a:t>kindcheck</a:t>
            </a:r>
            <a:r>
              <a:rPr lang="en-US" altLang="nl-NL" sz="2400" dirty="0" smtClean="0">
                <a:latin typeface="Arial Bold"/>
              </a:rPr>
              <a:t> </a:t>
            </a:r>
            <a:r>
              <a:rPr lang="en-US" altLang="nl-NL" sz="2400" dirty="0" err="1" smtClean="0">
                <a:latin typeface="Arial Bold"/>
              </a:rPr>
              <a:t>kennen</a:t>
            </a:r>
            <a:endParaRPr lang="en-US" altLang="nl-NL" sz="2400" dirty="0" smtClean="0">
              <a:latin typeface="Arial Bold"/>
            </a:endParaRPr>
          </a:p>
          <a:p>
            <a:pPr eaLnBrk="1" hangingPunct="1">
              <a:defRPr/>
            </a:pPr>
            <a:r>
              <a:rPr lang="en-US" altLang="nl-NL" sz="2400" dirty="0" err="1" smtClean="0">
                <a:latin typeface="Arial Bold"/>
              </a:rPr>
              <a:t>Afspreken</a:t>
            </a:r>
            <a:r>
              <a:rPr lang="en-US" altLang="nl-NL" sz="2400" dirty="0" smtClean="0">
                <a:latin typeface="Arial Bold"/>
              </a:rPr>
              <a:t> hoe </a:t>
            </a:r>
            <a:r>
              <a:rPr lang="en-US" altLang="nl-NL" sz="2400" dirty="0" err="1" smtClean="0">
                <a:latin typeface="Arial Bold"/>
              </a:rPr>
              <a:t>dit</a:t>
            </a:r>
            <a:r>
              <a:rPr lang="en-US" altLang="nl-NL" sz="2400" dirty="0" smtClean="0">
                <a:latin typeface="Arial Bold"/>
              </a:rPr>
              <a:t> </a:t>
            </a:r>
            <a:r>
              <a:rPr lang="en-US" altLang="nl-NL" sz="2400" dirty="0" err="1" smtClean="0">
                <a:latin typeface="Arial Bold"/>
              </a:rPr>
              <a:t>thema</a:t>
            </a:r>
            <a:r>
              <a:rPr lang="en-US" altLang="nl-NL" sz="2400" dirty="0" smtClean="0">
                <a:latin typeface="Arial Bold"/>
              </a:rPr>
              <a:t> </a:t>
            </a:r>
            <a:r>
              <a:rPr lang="en-US" altLang="nl-NL" sz="2400" dirty="0" err="1" smtClean="0">
                <a:latin typeface="Arial Bold"/>
              </a:rPr>
              <a:t>geborgd</a:t>
            </a:r>
            <a:r>
              <a:rPr lang="en-US" altLang="nl-NL" sz="2400" dirty="0" smtClean="0">
                <a:latin typeface="Arial Bold"/>
              </a:rPr>
              <a:t> word</a:t>
            </a:r>
          </a:p>
          <a:p>
            <a:pPr marL="0" indent="0" eaLnBrk="1" hangingPunct="1">
              <a:buNone/>
              <a:defRPr/>
            </a:pPr>
            <a:endParaRPr lang="en-US" altLang="nl-NL" sz="2400" dirty="0" smtClean="0">
              <a:latin typeface="Arial" pitchFamily="34" charset="0"/>
            </a:endParaRPr>
          </a:p>
          <a:p>
            <a:pPr eaLnBrk="1" hangingPunct="1">
              <a:defRPr/>
            </a:pPr>
            <a:endParaRPr lang="en-US" altLang="nl-NL" sz="240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9036" y="649111"/>
            <a:ext cx="7877763" cy="768526"/>
          </a:xfrm>
        </p:spPr>
        <p:txBody>
          <a:bodyPr>
            <a:normAutofit/>
          </a:bodyPr>
          <a:lstStyle/>
          <a:p>
            <a:pPr algn="l"/>
            <a:r>
              <a:rPr lang="nl-NL" sz="3600" b="1" dirty="0">
                <a:solidFill>
                  <a:srgbClr val="E90088"/>
                </a:solidFill>
                <a:latin typeface="Arial Bold"/>
                <a:cs typeface="Arial Bold"/>
              </a:rPr>
              <a:t>Feiten	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09036" y="1495778"/>
            <a:ext cx="7877764" cy="4630385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nl-N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old"/>
                <a:cs typeface="Arial"/>
              </a:rPr>
              <a:t>Er zijn zeker </a:t>
            </a:r>
            <a:r>
              <a:rPr lang="nl-N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old"/>
                <a:cs typeface="Arial"/>
              </a:rPr>
              <a:t>370.000</a:t>
            </a:r>
            <a:r>
              <a:rPr lang="nl-N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old"/>
                <a:cs typeface="Arial"/>
              </a:rPr>
              <a:t> kinderen die opgroeien met een ouder met verslavingsproblematiek (</a:t>
            </a:r>
            <a:r>
              <a:rPr lang="nl-NL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old"/>
                <a:cs typeface="Arial"/>
              </a:rPr>
              <a:t>Nivel</a:t>
            </a:r>
            <a:r>
              <a:rPr lang="nl-N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old"/>
                <a:cs typeface="Arial"/>
              </a:rPr>
              <a:t>, </a:t>
            </a:r>
            <a:r>
              <a:rPr lang="nl-NL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old"/>
                <a:cs typeface="Arial"/>
              </a:rPr>
              <a:t>Quickscan</a:t>
            </a:r>
            <a:r>
              <a:rPr lang="nl-N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old"/>
                <a:cs typeface="Arial"/>
              </a:rPr>
              <a:t> Opgroeien met Zorg, 2008)</a:t>
            </a:r>
          </a:p>
          <a:p>
            <a:pPr>
              <a:buFont typeface="Arial" charset="0"/>
              <a:buChar char="•"/>
            </a:pPr>
            <a:r>
              <a:rPr lang="nl-N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old"/>
                <a:cs typeface="Arial"/>
              </a:rPr>
              <a:t>Risico </a:t>
            </a:r>
            <a:r>
              <a:rPr lang="nl-N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old"/>
                <a:cs typeface="Arial"/>
              </a:rPr>
              <a:t>op </a:t>
            </a:r>
            <a:r>
              <a:rPr lang="nl-N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Bold"/>
                <a:cs typeface="Arial"/>
              </a:rPr>
              <a:t>transgenerationele</a:t>
            </a:r>
            <a:r>
              <a:rPr lang="nl-N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old"/>
                <a:cs typeface="Arial"/>
              </a:rPr>
              <a:t> overdracht bij verslaving is 40%</a:t>
            </a:r>
          </a:p>
          <a:p>
            <a:pPr>
              <a:buFont typeface="Arial" charset="0"/>
              <a:buChar char="•"/>
            </a:pPr>
            <a:r>
              <a:rPr lang="nl-N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old"/>
                <a:cs typeface="Arial"/>
              </a:rPr>
              <a:t>Complexiteit: des te meer risicofactoren, des te groter de kans</a:t>
            </a:r>
          </a:p>
          <a:p>
            <a:pPr marL="0" indent="0">
              <a:buNone/>
            </a:pPr>
            <a:endParaRPr lang="nl-NL" sz="2400" dirty="0">
              <a:solidFill>
                <a:schemeClr val="tx1">
                  <a:lumMod val="75000"/>
                  <a:lumOff val="25000"/>
                </a:schemeClr>
              </a:solidFill>
              <a:latin typeface="Arial Bold"/>
              <a:cs typeface="Arial"/>
            </a:endParaRPr>
          </a:p>
          <a:p>
            <a:pPr>
              <a:buFont typeface="Arial" charset="0"/>
              <a:buChar char="•"/>
            </a:pPr>
            <a:endParaRPr lang="nl-NL" sz="2000" dirty="0"/>
          </a:p>
          <a:p>
            <a:pPr marL="0" indent="0">
              <a:buNone/>
            </a:pPr>
            <a:endParaRPr lang="nl-NL" sz="20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  <a:p>
            <a:pPr>
              <a:buFont typeface="Arial" charset="0"/>
              <a:buChar char="•"/>
            </a:pPr>
            <a:endParaRPr lang="nl-NL" sz="20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  <a:p>
            <a:pPr>
              <a:buFont typeface="Arial" charset="0"/>
              <a:buChar char="•"/>
            </a:pPr>
            <a:endParaRPr lang="nl-NL" sz="20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189261"/>
            <a:ext cx="1929824" cy="1929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9998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303757"/>
            <a:ext cx="7772400" cy="1143000"/>
          </a:xfrm>
        </p:spPr>
        <p:txBody>
          <a:bodyPr>
            <a:normAutofit/>
          </a:bodyPr>
          <a:lstStyle/>
          <a:p>
            <a:pPr algn="l"/>
            <a:r>
              <a:rPr lang="nl-NL" sz="3600" b="1" dirty="0" smtClean="0">
                <a:solidFill>
                  <a:srgbClr val="E90088"/>
                </a:solidFill>
                <a:latin typeface="Arial Bold"/>
                <a:cs typeface="Arial Bold"/>
              </a:rPr>
              <a:t>Risicofactoren</a:t>
            </a:r>
            <a:r>
              <a:rPr lang="nl-NL" sz="3600" b="1" dirty="0">
                <a:solidFill>
                  <a:srgbClr val="E90088"/>
                </a:solidFill>
                <a:latin typeface="Arial Bold"/>
                <a:cs typeface="Arial Bold"/>
              </a:rPr>
              <a:t>		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7504" y="1739219"/>
            <a:ext cx="8025408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b="1" dirty="0" smtClean="0">
                <a:solidFill>
                  <a:srgbClr val="CC0066"/>
                </a:solidFill>
                <a:latin typeface="Arial Bold"/>
                <a:cs typeface="Arial"/>
              </a:rPr>
              <a:t>Kind</a:t>
            </a:r>
          </a:p>
          <a:p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old"/>
                <a:cs typeface="Arial"/>
              </a:rPr>
              <a:t>Genetische </a:t>
            </a:r>
            <a:r>
              <a:rPr lang="nl-N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old"/>
                <a:cs typeface="Arial"/>
              </a:rPr>
              <a:t>aanleg</a:t>
            </a:r>
          </a:p>
          <a:p>
            <a:r>
              <a:rPr lang="nl-N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old"/>
                <a:cs typeface="Arial"/>
              </a:rPr>
              <a:t>Leeftijd op moment van blootstelling</a:t>
            </a:r>
          </a:p>
          <a:p>
            <a:r>
              <a:rPr lang="nl-N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old"/>
                <a:cs typeface="Arial"/>
              </a:rPr>
              <a:t>Gering zelfvertrouwen</a:t>
            </a:r>
          </a:p>
          <a:p>
            <a:r>
              <a:rPr lang="nl-N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old"/>
                <a:cs typeface="Arial"/>
              </a:rPr>
              <a:t>Ontbreken kennis over ziekte ouder</a:t>
            </a:r>
          </a:p>
          <a:p>
            <a:pPr>
              <a:buFontTx/>
              <a:buChar char="-"/>
            </a:pPr>
            <a:endParaRPr lang="nl-NL" sz="20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011716" y="28735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112149" y="1739219"/>
            <a:ext cx="4180953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nl-NL" b="1" dirty="0" smtClean="0">
                <a:solidFill>
                  <a:srgbClr val="E90088"/>
                </a:solidFill>
                <a:latin typeface="Arial Bold"/>
                <a:cs typeface="Arial Bold"/>
              </a:rPr>
              <a:t> </a:t>
            </a:r>
            <a:r>
              <a:rPr lang="nl-NL" b="1" dirty="0">
                <a:solidFill>
                  <a:srgbClr val="E90088"/>
                </a:solidFill>
                <a:latin typeface="Arial Bold"/>
                <a:cs typeface="Arial Bold"/>
              </a:rPr>
              <a:t>ouder-kindrelatie 	</a:t>
            </a:r>
          </a:p>
          <a:p>
            <a:pPr marL="342900" lvl="0" indent="-342900" algn="l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 Bold"/>
                <a:cs typeface="Arial"/>
              </a:rPr>
              <a:t>Ontbreken toezicht kind</a:t>
            </a:r>
          </a:p>
          <a:p>
            <a:pPr marL="342900" lvl="0" indent="-342900" algn="l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 Bold"/>
                <a:cs typeface="Arial"/>
              </a:rPr>
              <a:t>Weinig aandacht van de ouder</a:t>
            </a:r>
          </a:p>
          <a:p>
            <a:pPr marL="342900" lvl="0" indent="-342900" algn="l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 Bold"/>
                <a:cs typeface="Arial"/>
              </a:rPr>
              <a:t>Agressie en mishandeling</a:t>
            </a:r>
          </a:p>
          <a:p>
            <a:pPr marL="342900" lvl="0" indent="-342900" algn="l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 Bold"/>
                <a:cs typeface="Arial"/>
              </a:rPr>
              <a:t>Falende opvoedingsstrategieën </a:t>
            </a:r>
          </a:p>
          <a:p>
            <a:pPr marL="342900" lvl="0" indent="-342900" algn="l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 Bold"/>
                <a:cs typeface="Arial"/>
              </a:rPr>
              <a:t>Slecht voorbeeldgedrag</a:t>
            </a:r>
          </a:p>
          <a:p>
            <a:endParaRPr lang="nl-NL" sz="2000" dirty="0"/>
          </a:p>
        </p:txBody>
      </p:sp>
      <p:sp>
        <p:nvSpPr>
          <p:cNvPr id="10" name="Tekstvak 9"/>
          <p:cNvSpPr txBox="1"/>
          <p:nvPr/>
        </p:nvSpPr>
        <p:spPr>
          <a:xfrm>
            <a:off x="243892" y="4149080"/>
            <a:ext cx="369684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nl-NL" b="1" dirty="0" smtClean="0">
                <a:solidFill>
                  <a:srgbClr val="E90088"/>
                </a:solidFill>
                <a:latin typeface="Arial Bold"/>
                <a:cs typeface="Arial Bold"/>
              </a:rPr>
              <a:t> </a:t>
            </a:r>
            <a:r>
              <a:rPr lang="nl-NL" b="1" dirty="0">
                <a:solidFill>
                  <a:srgbClr val="E90088"/>
                </a:solidFill>
                <a:latin typeface="Arial Bold"/>
                <a:cs typeface="Arial Bold"/>
              </a:rPr>
              <a:t>relatie ouders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old"/>
                <a:cs typeface="Arial"/>
              </a:rPr>
              <a:t>Huiselijk geweld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old"/>
                <a:cs typeface="Arial"/>
              </a:rPr>
              <a:t>Veel ruzie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old"/>
                <a:cs typeface="Arial"/>
              </a:rPr>
              <a:t>Financiële problemen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old"/>
                <a:cs typeface="Arial"/>
              </a:rPr>
              <a:t>Afwezigheid gezonde ouder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old"/>
                <a:cs typeface="Arial"/>
              </a:rPr>
              <a:t>Moeilijke (vecht)scheiding</a:t>
            </a:r>
          </a:p>
          <a:p>
            <a:pPr algn="l"/>
            <a:r>
              <a:rPr lang="nl-NL" sz="2000" b="1" dirty="0">
                <a:solidFill>
                  <a:srgbClr val="E90088"/>
                </a:solidFill>
                <a:latin typeface="Arial Bold"/>
                <a:cs typeface="Arial Bold"/>
              </a:rPr>
              <a:t>	</a:t>
            </a:r>
            <a:endParaRPr lang="nl-NL" sz="2000" dirty="0">
              <a:latin typeface="Arial Bold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494" y="4617004"/>
            <a:ext cx="28479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1806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9036" y="649111"/>
            <a:ext cx="7877763" cy="768526"/>
          </a:xfrm>
        </p:spPr>
        <p:txBody>
          <a:bodyPr>
            <a:normAutofit/>
          </a:bodyPr>
          <a:lstStyle/>
          <a:p>
            <a:pPr algn="l"/>
            <a:r>
              <a:rPr lang="nl-NL" sz="3600" b="1" dirty="0">
                <a:solidFill>
                  <a:srgbClr val="E90088"/>
                </a:solidFill>
                <a:latin typeface="Arial Bold"/>
                <a:cs typeface="Arial Bold"/>
              </a:rPr>
              <a:t>Beschermende factoren	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09036" y="1495778"/>
            <a:ext cx="7877764" cy="46303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0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  <a:p>
            <a:pPr>
              <a:buFontTx/>
              <a:buChar char="-"/>
            </a:pPr>
            <a:r>
              <a:rPr lang="nl-NL" altLang="nl-N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old"/>
                <a:cs typeface="Arial"/>
              </a:rPr>
              <a:t>Als het kind begrijpt wat er aan de hand is</a:t>
            </a:r>
          </a:p>
          <a:p>
            <a:pPr>
              <a:buFontTx/>
              <a:buChar char="-"/>
            </a:pPr>
            <a:r>
              <a:rPr lang="nl-NL" altLang="nl-N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old"/>
                <a:cs typeface="Arial"/>
              </a:rPr>
              <a:t>Sociale steun in en om het gezin</a:t>
            </a:r>
          </a:p>
          <a:p>
            <a:pPr>
              <a:buFontTx/>
              <a:buChar char="-"/>
            </a:pPr>
            <a:r>
              <a:rPr lang="nl-NL" altLang="nl-N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old"/>
                <a:cs typeface="Arial"/>
              </a:rPr>
              <a:t>Zich emotioneel mogen en kunnen uiten</a:t>
            </a:r>
          </a:p>
          <a:p>
            <a:pPr>
              <a:buFontTx/>
              <a:buChar char="-"/>
            </a:pPr>
            <a:r>
              <a:rPr lang="nl-NL" altLang="nl-N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old"/>
                <a:cs typeface="Arial"/>
              </a:rPr>
              <a:t>Leeftijdsspecifieke activiteiten gaan door</a:t>
            </a:r>
          </a:p>
          <a:p>
            <a:pPr>
              <a:buFontTx/>
              <a:buChar char="-"/>
            </a:pPr>
            <a:r>
              <a:rPr lang="nl-NL" altLang="nl-N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old"/>
                <a:cs typeface="Arial"/>
              </a:rPr>
              <a:t>Beschikking over voldoende </a:t>
            </a:r>
            <a:r>
              <a:rPr lang="nl-NL" altLang="nl-N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Bold"/>
                <a:cs typeface="Arial"/>
              </a:rPr>
              <a:t>copingsvaardigheden</a:t>
            </a:r>
            <a:r>
              <a:rPr lang="nl-NL" altLang="nl-N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old"/>
                <a:cs typeface="Arial"/>
              </a:rPr>
              <a:t> </a:t>
            </a:r>
          </a:p>
          <a:p>
            <a:pPr>
              <a:buFontTx/>
              <a:buChar char="-"/>
            </a:pPr>
            <a:endParaRPr lang="nl-NL" sz="2400" dirty="0">
              <a:solidFill>
                <a:schemeClr val="tx1">
                  <a:lumMod val="75000"/>
                  <a:lumOff val="25000"/>
                </a:schemeClr>
              </a:solidFill>
              <a:latin typeface="Arial Bold"/>
              <a:cs typeface="Arial"/>
            </a:endParaRPr>
          </a:p>
          <a:p>
            <a:pPr>
              <a:buFontTx/>
              <a:buChar char="-"/>
            </a:pPr>
            <a:endParaRPr lang="nl-NL" sz="2400" dirty="0">
              <a:solidFill>
                <a:schemeClr val="tx1">
                  <a:lumMod val="75000"/>
                  <a:lumOff val="25000"/>
                </a:schemeClr>
              </a:solidFill>
              <a:latin typeface="Arial Bold"/>
              <a:cs typeface="Arial"/>
            </a:endParaRPr>
          </a:p>
          <a:p>
            <a:pPr marL="0" indent="0">
              <a:buNone/>
            </a:pPr>
            <a:endParaRPr lang="nl-NL" sz="2400" dirty="0">
              <a:solidFill>
                <a:schemeClr val="tx1">
                  <a:lumMod val="75000"/>
                  <a:lumOff val="25000"/>
                </a:schemeClr>
              </a:solidFill>
              <a:latin typeface="Arial Bold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4514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9036" y="649111"/>
            <a:ext cx="7877763" cy="768526"/>
          </a:xfrm>
        </p:spPr>
        <p:txBody>
          <a:bodyPr>
            <a:normAutofit fontScale="90000"/>
          </a:bodyPr>
          <a:lstStyle/>
          <a:p>
            <a:pPr algn="l"/>
            <a:r>
              <a:rPr lang="nl-NL" sz="3600" b="1" dirty="0" smtClean="0">
                <a:solidFill>
                  <a:srgbClr val="E90088"/>
                </a:solidFill>
                <a:latin typeface="Arial Bold"/>
                <a:cs typeface="Arial Bold"/>
              </a:rPr>
              <a:t>Doel van bespreekbaar maken ouderschap</a:t>
            </a:r>
            <a:r>
              <a:rPr lang="nl-NL" sz="3600" b="1" dirty="0">
                <a:solidFill>
                  <a:srgbClr val="E90088"/>
                </a:solidFill>
                <a:latin typeface="Arial Bold"/>
                <a:cs typeface="Arial Bold"/>
              </a:rPr>
              <a:t>		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09036" y="2147528"/>
            <a:ext cx="7877764" cy="4630385"/>
          </a:xfrm>
        </p:spPr>
        <p:txBody>
          <a:bodyPr>
            <a:normAutofit/>
          </a:bodyPr>
          <a:lstStyle/>
          <a:p>
            <a:endParaRPr lang="nl-NL" alt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altLang="nl-NL" sz="2400" dirty="0">
                <a:latin typeface="Arial Bold"/>
                <a:cs typeface="Arial" panose="020B0604020202020204" pitchFamily="34" charset="0"/>
              </a:rPr>
              <a:t>Versterken </a:t>
            </a:r>
            <a:r>
              <a:rPr lang="nl-NL" altLang="nl-NL" sz="2400" dirty="0" err="1">
                <a:latin typeface="Arial Bold"/>
                <a:cs typeface="Arial" panose="020B0604020202020204" pitchFamily="34" charset="0"/>
              </a:rPr>
              <a:t>copingvaardigheden</a:t>
            </a:r>
            <a:r>
              <a:rPr lang="nl-NL" altLang="nl-NL" sz="2400" dirty="0">
                <a:latin typeface="Arial Bold"/>
                <a:cs typeface="Arial" panose="020B0604020202020204" pitchFamily="34" charset="0"/>
              </a:rPr>
              <a:t> door</a:t>
            </a:r>
          </a:p>
          <a:p>
            <a:pPr lvl="1"/>
            <a:r>
              <a:rPr lang="nl-NL" altLang="nl-NL" sz="2400" dirty="0">
                <a:latin typeface="Arial Bold"/>
                <a:cs typeface="Arial" panose="020B0604020202020204" pitchFamily="34" charset="0"/>
              </a:rPr>
              <a:t>Aanbieden informatie over verslaving</a:t>
            </a:r>
          </a:p>
          <a:p>
            <a:pPr lvl="1"/>
            <a:r>
              <a:rPr lang="nl-NL" altLang="nl-NL" sz="2400" dirty="0">
                <a:latin typeface="Arial Bold"/>
                <a:cs typeface="Arial" panose="020B0604020202020204" pitchFamily="34" charset="0"/>
              </a:rPr>
              <a:t>Bieden van emotionele en sociale steun</a:t>
            </a:r>
          </a:p>
          <a:p>
            <a:r>
              <a:rPr lang="nl-NL" altLang="nl-NL" sz="2400" dirty="0">
                <a:latin typeface="Arial Bold"/>
                <a:cs typeface="Arial" panose="020B0604020202020204" pitchFamily="34" charset="0"/>
              </a:rPr>
              <a:t>Versterken ouderlijke competentie</a:t>
            </a:r>
          </a:p>
          <a:p>
            <a:r>
              <a:rPr lang="nl-NL" altLang="nl-NL" sz="2400" dirty="0">
                <a:latin typeface="Arial Bold"/>
                <a:cs typeface="Arial" panose="020B0604020202020204" pitchFamily="34" charset="0"/>
              </a:rPr>
              <a:t>Vroegtijdig signaleren van problemen</a:t>
            </a:r>
          </a:p>
          <a:p>
            <a:r>
              <a:rPr lang="nl-NL" altLang="nl-NL" sz="2400" dirty="0">
                <a:latin typeface="Arial Bold"/>
                <a:cs typeface="Arial" panose="020B0604020202020204" pitchFamily="34" charset="0"/>
              </a:rPr>
              <a:t>Bieden van advies voor evt. verdere hulp</a:t>
            </a:r>
          </a:p>
          <a:p>
            <a:endParaRPr lang="nl-NL" altLang="nl-NL" sz="2400" dirty="0">
              <a:latin typeface="Arial Bold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nl-NL" sz="2400" dirty="0">
              <a:solidFill>
                <a:schemeClr val="tx1">
                  <a:lumMod val="75000"/>
                  <a:lumOff val="25000"/>
                </a:schemeClr>
              </a:solidFill>
              <a:latin typeface="Arial Bold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719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solidFill>
                  <a:srgbClr val="CC0066"/>
                </a:solidFill>
                <a:latin typeface="Arial Bold"/>
              </a:rPr>
              <a:t>Professionele</a:t>
            </a:r>
            <a:r>
              <a:rPr lang="en-US" sz="3600" b="1" dirty="0" smtClean="0">
                <a:solidFill>
                  <a:srgbClr val="CC0066"/>
                </a:solidFill>
                <a:latin typeface="Arial Bold"/>
              </a:rPr>
              <a:t> </a:t>
            </a:r>
            <a:r>
              <a:rPr lang="en-US" sz="3600" b="1" dirty="0" err="1" smtClean="0">
                <a:solidFill>
                  <a:srgbClr val="CC0066"/>
                </a:solidFill>
                <a:latin typeface="Arial Bold"/>
              </a:rPr>
              <a:t>houding</a:t>
            </a:r>
            <a:endParaRPr lang="nl-NL" sz="3600" b="1" dirty="0">
              <a:solidFill>
                <a:srgbClr val="CC0066"/>
              </a:solidFill>
              <a:latin typeface="Arial Bold"/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74364" y="2768170"/>
            <a:ext cx="7772400" cy="4114800"/>
          </a:xfrm>
        </p:spPr>
        <p:txBody>
          <a:bodyPr/>
          <a:lstStyle/>
          <a:p>
            <a:r>
              <a:rPr lang="en-US" sz="2400" dirty="0" err="1" smtClean="0">
                <a:latin typeface="Arial Bold"/>
              </a:rPr>
              <a:t>Pizzapunt</a:t>
            </a:r>
            <a:endParaRPr lang="en-US" sz="2400" dirty="0" smtClean="0">
              <a:latin typeface="Arial Bold"/>
            </a:endParaRPr>
          </a:p>
          <a:p>
            <a:endParaRPr lang="en-US" sz="2400" dirty="0">
              <a:latin typeface="Arial Bold"/>
            </a:endParaRPr>
          </a:p>
          <a:p>
            <a:r>
              <a:rPr lang="nl-NL" sz="2400" dirty="0" smtClean="0">
                <a:latin typeface="Arial Bold"/>
              </a:rPr>
              <a:t>Wat </a:t>
            </a:r>
            <a:r>
              <a:rPr lang="nl-NL" sz="2400" dirty="0">
                <a:latin typeface="Arial Bold"/>
              </a:rPr>
              <a:t>heb je met het thema?</a:t>
            </a:r>
          </a:p>
          <a:p>
            <a:r>
              <a:rPr lang="nl-NL" sz="2400" dirty="0" smtClean="0">
                <a:latin typeface="Arial Bold"/>
              </a:rPr>
              <a:t>Wat </a:t>
            </a:r>
            <a:r>
              <a:rPr lang="nl-NL" sz="2400" dirty="0">
                <a:latin typeface="Arial Bold"/>
              </a:rPr>
              <a:t>doe je er nu al mee?</a:t>
            </a:r>
          </a:p>
          <a:p>
            <a:r>
              <a:rPr lang="nl-NL" sz="2400" dirty="0" smtClean="0">
                <a:latin typeface="Arial Bold"/>
              </a:rPr>
              <a:t>Wat </a:t>
            </a:r>
            <a:r>
              <a:rPr lang="nl-NL" sz="2400" dirty="0">
                <a:latin typeface="Arial Bold"/>
              </a:rPr>
              <a:t>zou je anders </a:t>
            </a:r>
            <a:r>
              <a:rPr lang="nl-NL" sz="2400" dirty="0" smtClean="0">
                <a:latin typeface="Arial Bold"/>
              </a:rPr>
              <a:t>willen?</a:t>
            </a:r>
          </a:p>
          <a:p>
            <a:r>
              <a:rPr lang="en-US" sz="2400" dirty="0" smtClean="0">
                <a:latin typeface="Arial Bold"/>
              </a:rPr>
              <a:t>Wat is </a:t>
            </a:r>
            <a:r>
              <a:rPr lang="en-US" sz="2400" dirty="0" err="1" smtClean="0">
                <a:latin typeface="Arial Bold"/>
              </a:rPr>
              <a:t>een</a:t>
            </a:r>
            <a:r>
              <a:rPr lang="en-US" sz="2400" dirty="0" smtClean="0">
                <a:latin typeface="Arial Bold"/>
              </a:rPr>
              <a:t> </a:t>
            </a:r>
            <a:r>
              <a:rPr lang="en-US" sz="2400" dirty="0" err="1" smtClean="0">
                <a:latin typeface="Arial Bold"/>
              </a:rPr>
              <a:t>gezin</a:t>
            </a:r>
            <a:r>
              <a:rPr lang="en-US" sz="2400" dirty="0" smtClean="0">
                <a:latin typeface="Arial Bold"/>
              </a:rPr>
              <a:t>?</a:t>
            </a:r>
            <a:endParaRPr lang="en-US" sz="2400" dirty="0">
              <a:latin typeface="Arial Bold"/>
            </a:endParaRPr>
          </a:p>
          <a:p>
            <a:endParaRPr lang="en-US" sz="2400" dirty="0">
              <a:latin typeface="Arial Bold"/>
            </a:endParaRPr>
          </a:p>
          <a:p>
            <a:r>
              <a:rPr lang="en-US" sz="2400" dirty="0" err="1" smtClean="0">
                <a:latin typeface="Arial Bold"/>
              </a:rPr>
              <a:t>Ontmoeting</a:t>
            </a:r>
            <a:r>
              <a:rPr lang="en-US" sz="2400" dirty="0" smtClean="0">
                <a:latin typeface="Arial Bold"/>
              </a:rPr>
              <a:t> met </a:t>
            </a:r>
            <a:r>
              <a:rPr lang="en-US" sz="2400" dirty="0" err="1" smtClean="0">
                <a:latin typeface="Arial Bold"/>
              </a:rPr>
              <a:t>een</a:t>
            </a:r>
            <a:r>
              <a:rPr lang="en-US" sz="2400" dirty="0" smtClean="0">
                <a:latin typeface="Arial Bold"/>
              </a:rPr>
              <a:t> </a:t>
            </a:r>
            <a:r>
              <a:rPr lang="en-US" sz="2400" dirty="0" err="1" smtClean="0">
                <a:latin typeface="Arial Bold"/>
              </a:rPr>
              <a:t>ouder</a:t>
            </a:r>
            <a:endParaRPr lang="nl-NL" sz="2400" dirty="0">
              <a:latin typeface="Arial Bold"/>
            </a:endParaRPr>
          </a:p>
          <a:p>
            <a:endParaRPr lang="nl-NL" sz="2400" dirty="0">
              <a:latin typeface="Arial Bold"/>
            </a:endParaRPr>
          </a:p>
        </p:txBody>
      </p:sp>
    </p:spTree>
    <p:extLst>
      <p:ext uri="{BB962C8B-B14F-4D97-AF65-F5344CB8AC3E}">
        <p14:creationId xmlns:p14="http://schemas.microsoft.com/office/powerpoint/2010/main" val="2060316842"/>
      </p:ext>
    </p:extLst>
  </p:cSld>
  <p:clrMapOvr>
    <a:masterClrMapping/>
  </p:clrMapOvr>
</p:sld>
</file>

<file path=ppt/theme/theme1.xml><?xml version="1.0" encoding="utf-8"?>
<a:theme xmlns:a="http://schemas.openxmlformats.org/drawingml/2006/main" name="Lege presentatie">
  <a:themeElements>
    <a:clrScheme name="Lege presentat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ege presentati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ege presentat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s:\Lege presentatie.pot</Template>
  <TotalTime>4815</TotalTime>
  <Words>435</Words>
  <Application>Microsoft Office PowerPoint</Application>
  <PresentationFormat>Diavoorstelling (4:3)</PresentationFormat>
  <Paragraphs>157</Paragraphs>
  <Slides>19</Slides>
  <Notes>8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4" baseType="lpstr">
      <vt:lpstr>Arial</vt:lpstr>
      <vt:lpstr>Arial Bold</vt:lpstr>
      <vt:lpstr>Times New Roman</vt:lpstr>
      <vt:lpstr>Lege presentatie</vt:lpstr>
      <vt:lpstr>Acrobat Document</vt:lpstr>
      <vt:lpstr>PowerPoint-presentatie</vt:lpstr>
      <vt:lpstr>Programma</vt:lpstr>
      <vt:lpstr>PowerPoint-presentatie</vt:lpstr>
      <vt:lpstr>Doelstellingen</vt:lpstr>
      <vt:lpstr>Feiten </vt:lpstr>
      <vt:lpstr>Risicofactoren  </vt:lpstr>
      <vt:lpstr>Beschermende factoren </vt:lpstr>
      <vt:lpstr>Doel van bespreekbaar maken ouderschap  </vt:lpstr>
      <vt:lpstr>Professionele houding</vt:lpstr>
      <vt:lpstr>Casus</vt:lpstr>
      <vt:lpstr>Rol KVO </vt:lpstr>
      <vt:lpstr>PowerPoint-presentatie</vt:lpstr>
      <vt:lpstr>Stappen meldcode</vt:lpstr>
      <vt:lpstr>Implementatie</vt:lpstr>
      <vt:lpstr>PowerPoint-presentatie</vt:lpstr>
      <vt:lpstr>Aanbod trainingen</vt:lpstr>
      <vt:lpstr>PowerPoint-presentatie</vt:lpstr>
      <vt:lpstr>Vragen</vt:lpstr>
      <vt:lpstr>Evaluatie </vt:lpstr>
    </vt:vector>
  </TitlesOfParts>
  <Company>Kuno van Dijk stichting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Marian Blaauw</dc:creator>
  <cp:lastModifiedBy>Gonnie Thomas</cp:lastModifiedBy>
  <cp:revision>166</cp:revision>
  <cp:lastPrinted>2015-11-25T08:57:03Z</cp:lastPrinted>
  <dcterms:created xsi:type="dcterms:W3CDTF">2004-12-06T04:09:42Z</dcterms:created>
  <dcterms:modified xsi:type="dcterms:W3CDTF">2018-02-12T13:08:16Z</dcterms:modified>
</cp:coreProperties>
</file>