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6" r:id="rId4"/>
    <p:sldId id="282" r:id="rId5"/>
    <p:sldId id="278" r:id="rId6"/>
    <p:sldId id="279" r:id="rId7"/>
    <p:sldId id="280" r:id="rId8"/>
    <p:sldId id="283" r:id="rId9"/>
    <p:sldId id="281" r:id="rId10"/>
    <p:sldId id="260"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A7"/>
    <a:srgbClr val="283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Stijl, thema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80BEA037-0035-4ECD-895A-7909BB4B50FD}" type="datetimeFigureOut">
              <a:rPr lang="nl-NL" smtClean="0"/>
              <a:t>12-3-2019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299354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0BEA037-0035-4ECD-895A-7909BB4B50FD}" type="datetimeFigureOut">
              <a:rPr lang="nl-NL" smtClean="0"/>
              <a:t>12-3-2019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242052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0BEA037-0035-4ECD-895A-7909BB4B50FD}" type="datetimeFigureOut">
              <a:rPr lang="nl-NL" smtClean="0"/>
              <a:t>12-3-2019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260727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0BEA037-0035-4ECD-895A-7909BB4B50FD}" type="datetimeFigureOut">
              <a:rPr lang="nl-NL" smtClean="0"/>
              <a:t>12-3-2019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1839511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80BEA037-0035-4ECD-895A-7909BB4B50FD}" type="datetimeFigureOut">
              <a:rPr lang="nl-NL" smtClean="0"/>
              <a:t>12-3-2019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304924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80BEA037-0035-4ECD-895A-7909BB4B50FD}" type="datetimeFigureOut">
              <a:rPr lang="nl-NL" smtClean="0"/>
              <a:t>12-3-2019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231900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80BEA037-0035-4ECD-895A-7909BB4B50FD}" type="datetimeFigureOut">
              <a:rPr lang="nl-NL" smtClean="0"/>
              <a:t>12-3-2019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293613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80BEA037-0035-4ECD-895A-7909BB4B50FD}" type="datetimeFigureOut">
              <a:rPr lang="nl-NL" smtClean="0"/>
              <a:t>12-3-2019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2872674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0BEA037-0035-4ECD-895A-7909BB4B50FD}" type="datetimeFigureOut">
              <a:rPr lang="nl-NL" smtClean="0"/>
              <a:t>12-3-2019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16815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0BEA037-0035-4ECD-895A-7909BB4B50FD}" type="datetimeFigureOut">
              <a:rPr lang="nl-NL" smtClean="0"/>
              <a:t>12-3-2019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2487222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0BEA037-0035-4ECD-895A-7909BB4B50FD}" type="datetimeFigureOut">
              <a:rPr lang="nl-NL" smtClean="0"/>
              <a:t>12-3-2019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9DF8F7C-C67B-4E53-B1A4-8B09D239FCBF}" type="slidenum">
              <a:rPr lang="nl-NL" smtClean="0"/>
              <a:t>‹nr.›</a:t>
            </a:fld>
            <a:endParaRPr lang="nl-NL"/>
          </a:p>
        </p:txBody>
      </p:sp>
    </p:spTree>
    <p:extLst>
      <p:ext uri="{BB962C8B-B14F-4D97-AF65-F5344CB8AC3E}">
        <p14:creationId xmlns:p14="http://schemas.microsoft.com/office/powerpoint/2010/main" val="296772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EA037-0035-4ECD-895A-7909BB4B50FD}" type="datetimeFigureOut">
              <a:rPr lang="nl-NL" smtClean="0"/>
              <a:t>12-3-2019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F8F7C-C67B-4E53-B1A4-8B09D239FCBF}" type="slidenum">
              <a:rPr lang="nl-NL" smtClean="0"/>
              <a:t>‹nr.›</a:t>
            </a:fld>
            <a:endParaRPr lang="nl-NL"/>
          </a:p>
        </p:txBody>
      </p:sp>
    </p:spTree>
    <p:extLst>
      <p:ext uri="{BB962C8B-B14F-4D97-AF65-F5344CB8AC3E}">
        <p14:creationId xmlns:p14="http://schemas.microsoft.com/office/powerpoint/2010/main" val="1864717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72616" y="1605548"/>
            <a:ext cx="11787212" cy="6647988"/>
          </a:xfrm>
          <a:prstGeom prst="rect">
            <a:avLst/>
          </a:prstGeom>
        </p:spPr>
      </p:pic>
      <p:sp>
        <p:nvSpPr>
          <p:cNvPr id="9" name="Tekstvak 8"/>
          <p:cNvSpPr txBox="1"/>
          <p:nvPr/>
        </p:nvSpPr>
        <p:spPr>
          <a:xfrm>
            <a:off x="395536" y="188640"/>
            <a:ext cx="7200800" cy="461665"/>
          </a:xfrm>
          <a:prstGeom prst="rect">
            <a:avLst/>
          </a:prstGeom>
          <a:noFill/>
        </p:spPr>
        <p:txBody>
          <a:bodyPr wrap="square" rtlCol="0">
            <a:spAutoFit/>
          </a:bodyPr>
          <a:lstStyle/>
          <a:p>
            <a:r>
              <a:rPr lang="nl-NL" sz="2400" b="1" dirty="0" smtClean="0">
                <a:solidFill>
                  <a:srgbClr val="283A88"/>
                </a:solidFill>
                <a:latin typeface="Tahoma" panose="020B0604030504040204" pitchFamily="34" charset="0"/>
                <a:ea typeface="Tahoma" panose="020B0604030504040204" pitchFamily="34" charset="0"/>
                <a:cs typeface="Tahoma" panose="020B0604030504040204" pitchFamily="34" charset="0"/>
              </a:rPr>
              <a:t>Zorgvernieuwing</a:t>
            </a:r>
            <a:endParaRPr lang="nl-NL" sz="2000" b="1" i="1" dirty="0">
              <a:solidFill>
                <a:srgbClr val="283A88"/>
              </a:solidFill>
              <a:latin typeface="Tahoma" panose="020B0604030504040204" pitchFamily="34" charset="0"/>
              <a:ea typeface="Tahoma" panose="020B0604030504040204" pitchFamily="34" charset="0"/>
              <a:cs typeface="Tahoma" panose="020B0604030504040204" pitchFamily="34" charset="0"/>
            </a:endParaRPr>
          </a:p>
        </p:txBody>
      </p:sp>
      <p:sp>
        <p:nvSpPr>
          <p:cNvPr id="10" name="Tekstvak 9"/>
          <p:cNvSpPr txBox="1"/>
          <p:nvPr/>
        </p:nvSpPr>
        <p:spPr>
          <a:xfrm>
            <a:off x="-11071" y="1213023"/>
            <a:ext cx="9324528" cy="307777"/>
          </a:xfrm>
          <a:prstGeom prst="rect">
            <a:avLst/>
          </a:prstGeom>
          <a:solidFill>
            <a:srgbClr val="0066A7"/>
          </a:solidFill>
        </p:spPr>
        <p:txBody>
          <a:bodyPr wrap="square" rtlCol="0">
            <a:spAutoFit/>
          </a:bodyPr>
          <a:lstStyle/>
          <a:p>
            <a:r>
              <a:rPr lang="nl-NL" sz="1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1400" b="1" dirty="0">
                <a:solidFill>
                  <a:schemeClr val="bg1"/>
                </a:solidFill>
                <a:latin typeface="Tahoma" panose="020B0604030504040204" pitchFamily="34" charset="0"/>
                <a:ea typeface="Tahoma" panose="020B0604030504040204" pitchFamily="34" charset="0"/>
                <a:cs typeface="Tahoma" panose="020B0604030504040204" pitchFamily="34" charset="0"/>
              </a:rPr>
              <a:t>Module 5</a:t>
            </a:r>
            <a:r>
              <a:rPr lang="nl-NL" sz="1400" dirty="0">
                <a:solidFill>
                  <a:schemeClr val="bg1"/>
                </a:solidFill>
                <a:latin typeface="Tahoma" panose="020B0604030504040204" pitchFamily="34" charset="0"/>
                <a:ea typeface="Tahoma" panose="020B0604030504040204" pitchFamily="34" charset="0"/>
                <a:cs typeface="Tahoma" panose="020B0604030504040204" pitchFamily="34" charset="0"/>
              </a:rPr>
              <a:t>		 	                             Praktijkmanagement in de Huisartsenzorg </a:t>
            </a: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Tree>
    <p:extLst>
      <p:ext uri="{BB962C8B-B14F-4D97-AF65-F5344CB8AC3E}">
        <p14:creationId xmlns:p14="http://schemas.microsoft.com/office/powerpoint/2010/main" val="804088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512" y="-50636"/>
            <a:ext cx="2331138" cy="664798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16" y="6596987"/>
            <a:ext cx="9468544" cy="288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kstvak 1"/>
          <p:cNvSpPr txBox="1"/>
          <p:nvPr/>
        </p:nvSpPr>
        <p:spPr>
          <a:xfrm>
            <a:off x="3059832" y="3039220"/>
            <a:ext cx="5863791" cy="461665"/>
          </a:xfrm>
          <a:prstGeom prst="rect">
            <a:avLst/>
          </a:prstGeom>
          <a:noFill/>
        </p:spPr>
        <p:txBody>
          <a:bodyPr wrap="square" rtlCol="0">
            <a:spAutoFit/>
          </a:bodyPr>
          <a:lstStyle/>
          <a:p>
            <a:r>
              <a:rPr lang="nl-NL" sz="2400" b="1" dirty="0">
                <a:latin typeface="Tahoma" panose="020B0604030504040204" pitchFamily="34" charset="0"/>
                <a:ea typeface="Tahoma" panose="020B0604030504040204" pitchFamily="34" charset="0"/>
                <a:cs typeface="Tahoma" panose="020B0604030504040204" pitchFamily="34" charset="0"/>
              </a:rPr>
              <a:t>Berekenen rendement POH GGZ</a:t>
            </a:r>
          </a:p>
        </p:txBody>
      </p:sp>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Tree>
    <p:extLst>
      <p:ext uri="{BB962C8B-B14F-4D97-AF65-F5344CB8AC3E}">
        <p14:creationId xmlns:p14="http://schemas.microsoft.com/office/powerpoint/2010/main" val="3609670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512" y="-50636"/>
            <a:ext cx="2331138" cy="664798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16" y="6596987"/>
            <a:ext cx="9468544" cy="288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
        <p:nvSpPr>
          <p:cNvPr id="8" name="Tekstvak 7"/>
          <p:cNvSpPr txBox="1"/>
          <p:nvPr/>
        </p:nvSpPr>
        <p:spPr>
          <a:xfrm>
            <a:off x="2532618" y="1124744"/>
            <a:ext cx="5639782" cy="461665"/>
          </a:xfrm>
          <a:prstGeom prst="rect">
            <a:avLst/>
          </a:prstGeom>
          <a:noFill/>
        </p:spPr>
        <p:txBody>
          <a:bodyPr wrap="square" rtlCol="0">
            <a:spAutoFit/>
          </a:bodyPr>
          <a:lstStyle/>
          <a:p>
            <a:r>
              <a:rPr lang="nl-NL" sz="2400" b="1" dirty="0">
                <a:latin typeface="Tahoma" panose="020B0604030504040204" pitchFamily="34" charset="0"/>
                <a:ea typeface="Tahoma" panose="020B0604030504040204" pitchFamily="34" charset="0"/>
                <a:cs typeface="Tahoma" panose="020B0604030504040204" pitchFamily="34" charset="0"/>
              </a:rPr>
              <a:t>Agenda</a:t>
            </a:r>
          </a:p>
        </p:txBody>
      </p:sp>
      <p:sp>
        <p:nvSpPr>
          <p:cNvPr id="9" name="Tekstvak 8"/>
          <p:cNvSpPr txBox="1"/>
          <p:nvPr/>
        </p:nvSpPr>
        <p:spPr>
          <a:xfrm>
            <a:off x="2555776" y="1761197"/>
            <a:ext cx="6143838" cy="6463308"/>
          </a:xfrm>
          <a:prstGeom prst="rect">
            <a:avLst/>
          </a:prstGeom>
          <a:noFill/>
        </p:spPr>
        <p:txBody>
          <a:bodyPr wrap="square" rtlCol="0">
            <a:spAutoFit/>
          </a:bodyPr>
          <a:lstStyle/>
          <a:p>
            <a:pPr marL="285750" lvl="0" indent="-285750">
              <a:lnSpc>
                <a:spcPct val="200000"/>
              </a:lnSpc>
              <a:buFont typeface="Arial" panose="020B0604020202020204" pitchFamily="34" charset="0"/>
              <a:buChar char="•"/>
            </a:pPr>
            <a:endParaRPr lang="nl-NL" dirty="0" smtClean="0">
              <a:latin typeface="Tahoma" panose="020B0604030504040204" pitchFamily="34" charset="0"/>
              <a:ea typeface="Tahoma" panose="020B0604030504040204" pitchFamily="34" charset="0"/>
              <a:cs typeface="Tahoma" panose="020B0604030504040204" pitchFamily="34" charset="0"/>
            </a:endParaRPr>
          </a:p>
          <a:p>
            <a:pPr marL="285750" lvl="0" indent="-285750">
              <a:lnSpc>
                <a:spcPct val="200000"/>
              </a:lnSpc>
              <a:buFont typeface="Arial" panose="020B0604020202020204" pitchFamily="34" charset="0"/>
              <a:buChar char="•"/>
            </a:pPr>
            <a:r>
              <a:rPr lang="nl-NL" dirty="0" smtClean="0">
                <a:latin typeface="Tahoma" panose="020B0604030504040204" pitchFamily="34" charset="0"/>
                <a:ea typeface="Tahoma" panose="020B0604030504040204" pitchFamily="34" charset="0"/>
                <a:cs typeface="Tahoma" panose="020B0604030504040204" pitchFamily="34" charset="0"/>
              </a:rPr>
              <a:t>S3 modules</a:t>
            </a:r>
          </a:p>
          <a:p>
            <a:pPr lvl="0">
              <a:lnSpc>
                <a:spcPct val="200000"/>
              </a:lnSpc>
            </a:pPr>
            <a:endParaRPr lang="nl-NL" dirty="0">
              <a:latin typeface="Tahoma" panose="020B0604030504040204" pitchFamily="34" charset="0"/>
              <a:ea typeface="Tahoma" panose="020B0604030504040204" pitchFamily="34" charset="0"/>
              <a:cs typeface="Tahoma" panose="020B0604030504040204" pitchFamily="34" charset="0"/>
            </a:endParaRPr>
          </a:p>
          <a:p>
            <a:pPr marL="285750" lvl="0" indent="-285750">
              <a:lnSpc>
                <a:spcPct val="200000"/>
              </a:lnSpc>
              <a:buFont typeface="Arial" panose="020B0604020202020204" pitchFamily="34" charset="0"/>
              <a:buChar char="•"/>
            </a:pPr>
            <a:r>
              <a:rPr lang="nl-NL" dirty="0" smtClean="0">
                <a:latin typeface="Tahoma" panose="020B0604030504040204" pitchFamily="34" charset="0"/>
                <a:ea typeface="Tahoma" panose="020B0604030504040204" pitchFamily="34" charset="0"/>
                <a:cs typeface="Tahoma" panose="020B0604030504040204" pitchFamily="34" charset="0"/>
              </a:rPr>
              <a:t>Structuur </a:t>
            </a:r>
            <a:r>
              <a:rPr lang="nl-NL" dirty="0">
                <a:latin typeface="Tahoma" panose="020B0604030504040204" pitchFamily="34" charset="0"/>
                <a:ea typeface="Tahoma" panose="020B0604030504040204" pitchFamily="34" charset="0"/>
                <a:cs typeface="Tahoma" panose="020B0604030504040204" pitchFamily="34" charset="0"/>
              </a:rPr>
              <a:t>DBC</a:t>
            </a:r>
          </a:p>
          <a:p>
            <a:pPr lvl="0">
              <a:lnSpc>
                <a:spcPct val="200000"/>
              </a:lnSpc>
            </a:pPr>
            <a:endParaRPr lang="nl-NL" dirty="0">
              <a:latin typeface="Tahoma" panose="020B0604030504040204" pitchFamily="34" charset="0"/>
              <a:ea typeface="Tahoma" panose="020B0604030504040204" pitchFamily="34" charset="0"/>
              <a:cs typeface="Tahoma" panose="020B0604030504040204" pitchFamily="34" charset="0"/>
            </a:endParaRPr>
          </a:p>
          <a:p>
            <a:pPr marL="285750" lvl="0" indent="-285750">
              <a:lnSpc>
                <a:spcPct val="200000"/>
              </a:lnSpc>
              <a:buFont typeface="Arial" panose="020B0604020202020204" pitchFamily="34" charset="0"/>
              <a:buChar char="•"/>
            </a:pPr>
            <a:r>
              <a:rPr lang="nl-NL" dirty="0">
                <a:latin typeface="Tahoma" panose="020B0604030504040204" pitchFamily="34" charset="0"/>
                <a:ea typeface="Tahoma" panose="020B0604030504040204" pitchFamily="34" charset="0"/>
                <a:cs typeface="Tahoma" panose="020B0604030504040204" pitchFamily="34" charset="0"/>
              </a:rPr>
              <a:t>Opdracht</a:t>
            </a:r>
          </a:p>
          <a:p>
            <a:pPr lvl="0">
              <a:lnSpc>
                <a:spcPct val="200000"/>
              </a:lnSpc>
            </a:pPr>
            <a:r>
              <a:rPr lang="nl-NL" dirty="0">
                <a:latin typeface="Tahoma" panose="020B0604030504040204" pitchFamily="34" charset="0"/>
                <a:ea typeface="Tahoma" panose="020B0604030504040204" pitchFamily="34" charset="0"/>
                <a:cs typeface="Tahoma" panose="020B0604030504040204" pitchFamily="34" charset="0"/>
              </a:rPr>
              <a:t> </a:t>
            </a:r>
          </a:p>
          <a:p>
            <a:pPr marL="285750" indent="-285750">
              <a:buFont typeface="Arial" panose="020B0604020202020204" pitchFamily="34" charset="0"/>
              <a:buChar char="•"/>
            </a:pPr>
            <a:endParaRPr lang="nl-NL" sz="1600" dirty="0">
              <a:latin typeface="Tahoma" panose="020B0604030504040204" pitchFamily="34" charset="0"/>
              <a:ea typeface="Tahoma" panose="020B0604030504040204" pitchFamily="34" charset="0"/>
              <a:cs typeface="Tahoma" panose="020B0604030504040204" pitchFamily="34" charset="0"/>
            </a:endParaRPr>
          </a:p>
          <a:p>
            <a:endParaRPr lang="nl-NL" sz="16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nl-NL" sz="1600" dirty="0">
              <a:latin typeface="Tahoma" panose="020B0604030504040204" pitchFamily="34" charset="0"/>
              <a:ea typeface="Tahoma" panose="020B0604030504040204" pitchFamily="34" charset="0"/>
              <a:cs typeface="Tahoma" panose="020B0604030504040204" pitchFamily="34" charset="0"/>
            </a:endParaRPr>
          </a:p>
          <a:p>
            <a:endParaRPr lang="nl-NL" sz="1600" dirty="0">
              <a:latin typeface="Tahoma" panose="020B0604030504040204" pitchFamily="34" charset="0"/>
              <a:ea typeface="Tahoma" panose="020B0604030504040204" pitchFamily="34" charset="0"/>
              <a:cs typeface="Tahoma" panose="020B0604030504040204" pitchFamily="34" charset="0"/>
            </a:endParaRPr>
          </a:p>
          <a:p>
            <a:endParaRPr lang="nl-NL" sz="1600" dirty="0">
              <a:latin typeface="Tahoma" panose="020B0604030504040204" pitchFamily="34" charset="0"/>
              <a:ea typeface="Tahoma" panose="020B0604030504040204" pitchFamily="34" charset="0"/>
              <a:cs typeface="Tahoma" panose="020B0604030504040204" pitchFamily="34" charset="0"/>
            </a:endParaRPr>
          </a:p>
          <a:p>
            <a:endParaRPr lang="nl-NL" sz="1600" dirty="0">
              <a:latin typeface="Tahoma" panose="020B0604030504040204" pitchFamily="34" charset="0"/>
              <a:ea typeface="Tahoma" panose="020B0604030504040204" pitchFamily="34" charset="0"/>
              <a:cs typeface="Tahoma" panose="020B0604030504040204" pitchFamily="34" charset="0"/>
            </a:endParaRPr>
          </a:p>
          <a:p>
            <a:endParaRPr lang="nl-NL" sz="1600" dirty="0">
              <a:latin typeface="Tahoma" panose="020B0604030504040204" pitchFamily="34" charset="0"/>
              <a:ea typeface="Tahoma" panose="020B0604030504040204" pitchFamily="34" charset="0"/>
              <a:cs typeface="Tahoma" panose="020B0604030504040204" pitchFamily="34" charset="0"/>
            </a:endParaRPr>
          </a:p>
          <a:p>
            <a:endParaRPr lang="nl-NL" sz="1600" dirty="0">
              <a:latin typeface="Tahoma" panose="020B0604030504040204" pitchFamily="34" charset="0"/>
              <a:ea typeface="Tahoma" panose="020B0604030504040204" pitchFamily="34" charset="0"/>
              <a:cs typeface="Tahoma" panose="020B0604030504040204" pitchFamily="34" charset="0"/>
            </a:endParaRPr>
          </a:p>
          <a:p>
            <a:endParaRPr lang="nl-NL" sz="1600" dirty="0">
              <a:latin typeface="Tahoma" panose="020B0604030504040204" pitchFamily="34" charset="0"/>
              <a:ea typeface="Tahoma" panose="020B0604030504040204" pitchFamily="34" charset="0"/>
              <a:cs typeface="Tahoma" panose="020B0604030504040204" pitchFamily="34" charset="0"/>
            </a:endParaRPr>
          </a:p>
          <a:p>
            <a:endParaRPr lang="nl-N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8009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512" y="-50636"/>
            <a:ext cx="2331138" cy="664798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16" y="6596987"/>
            <a:ext cx="9468544" cy="288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
        <p:nvSpPr>
          <p:cNvPr id="8" name="Tekstvak 7"/>
          <p:cNvSpPr txBox="1"/>
          <p:nvPr/>
        </p:nvSpPr>
        <p:spPr>
          <a:xfrm>
            <a:off x="2771800" y="1130456"/>
            <a:ext cx="5639782" cy="461665"/>
          </a:xfrm>
          <a:prstGeom prst="rect">
            <a:avLst/>
          </a:prstGeom>
          <a:noFill/>
        </p:spPr>
        <p:txBody>
          <a:bodyPr wrap="square" rtlCol="0">
            <a:spAutoFit/>
          </a:bodyPr>
          <a:lstStyle/>
          <a:p>
            <a:r>
              <a:rPr lang="nl-NL" sz="2400" b="1" dirty="0" smtClean="0">
                <a:latin typeface="Tahoma" panose="020B0604030504040204" pitchFamily="34" charset="0"/>
                <a:ea typeface="Tahoma" panose="020B0604030504040204" pitchFamily="34" charset="0"/>
                <a:cs typeface="Tahoma" panose="020B0604030504040204" pitchFamily="34" charset="0"/>
              </a:rPr>
              <a:t>S3 modules</a:t>
            </a:r>
            <a:endParaRPr lang="nl-NL"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Tekstvak 2"/>
          <p:cNvSpPr txBox="1"/>
          <p:nvPr/>
        </p:nvSpPr>
        <p:spPr>
          <a:xfrm>
            <a:off x="2780700" y="1700808"/>
            <a:ext cx="5967763" cy="3693319"/>
          </a:xfrm>
          <a:prstGeom prst="rect">
            <a:avLst/>
          </a:prstGeom>
          <a:noFill/>
        </p:spPr>
        <p:txBody>
          <a:bodyPr wrap="square" rtlCol="0">
            <a:spAutoFit/>
          </a:bodyPr>
          <a:lstStyle/>
          <a:p>
            <a:endParaRPr lang="nl-NL" dirty="0"/>
          </a:p>
          <a:p>
            <a:pPr marL="285750" indent="-285750">
              <a:buFont typeface="Arial" panose="020B0604020202020204" pitchFamily="34" charset="0"/>
              <a:buChar char="•"/>
            </a:pPr>
            <a:r>
              <a:rPr lang="nl-NL" dirty="0" smtClean="0"/>
              <a:t>Doel van de S3 financiering</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smtClean="0"/>
              <a:t>Wat ben je tegengekomen in de praktijk</a:t>
            </a:r>
          </a:p>
          <a:p>
            <a:endParaRPr lang="nl-NL" dirty="0"/>
          </a:p>
          <a:p>
            <a:pPr marL="285750" indent="-285750">
              <a:buFont typeface="Arial" panose="020B0604020202020204" pitchFamily="34" charset="0"/>
              <a:buChar char="•"/>
            </a:pPr>
            <a:r>
              <a:rPr lang="nl-NL" dirty="0" smtClean="0"/>
              <a:t>Prestatiebeschrijving van de module (NZA)</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smtClean="0"/>
              <a:t>Landelijk, regionaal, praktijkniveau</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smtClean="0"/>
              <a:t>Welke vrijheid hebben de zorgverzekeraars in hun contract</a:t>
            </a:r>
          </a:p>
          <a:p>
            <a:endParaRPr lang="nl-NL" dirty="0"/>
          </a:p>
          <a:p>
            <a:pPr marL="285750" indent="-285750">
              <a:buFont typeface="Arial" panose="020B0604020202020204" pitchFamily="34" charset="0"/>
              <a:buChar char="•"/>
            </a:pPr>
            <a:r>
              <a:rPr lang="nl-NL" dirty="0"/>
              <a:t>Welke vrijheid </a:t>
            </a:r>
            <a:r>
              <a:rPr lang="nl-NL" dirty="0" smtClean="0"/>
              <a:t>heeft de huisartspraktijk</a:t>
            </a:r>
            <a:endParaRPr lang="nl-NL" dirty="0"/>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219786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512" y="-50636"/>
            <a:ext cx="2331138" cy="664798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16" y="6596987"/>
            <a:ext cx="9468544" cy="288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
        <p:nvSpPr>
          <p:cNvPr id="8" name="Tekstvak 7"/>
          <p:cNvSpPr txBox="1"/>
          <p:nvPr/>
        </p:nvSpPr>
        <p:spPr>
          <a:xfrm>
            <a:off x="2771800" y="1130456"/>
            <a:ext cx="5639782" cy="461665"/>
          </a:xfrm>
          <a:prstGeom prst="rect">
            <a:avLst/>
          </a:prstGeom>
          <a:noFill/>
        </p:spPr>
        <p:txBody>
          <a:bodyPr wrap="square" rtlCol="0">
            <a:spAutoFit/>
          </a:bodyPr>
          <a:lstStyle/>
          <a:p>
            <a:r>
              <a:rPr lang="nl-NL" sz="2400" b="1" dirty="0">
                <a:latin typeface="Tahoma" panose="020B0604030504040204" pitchFamily="34" charset="0"/>
                <a:ea typeface="Tahoma" panose="020B0604030504040204" pitchFamily="34" charset="0"/>
                <a:cs typeface="Tahoma" panose="020B0604030504040204" pitchFamily="34" charset="0"/>
              </a:rPr>
              <a:t>DBC, betekenis en ontstaan</a:t>
            </a:r>
          </a:p>
        </p:txBody>
      </p:sp>
      <p:sp>
        <p:nvSpPr>
          <p:cNvPr id="3" name="Tekstvak 2"/>
          <p:cNvSpPr txBox="1"/>
          <p:nvPr/>
        </p:nvSpPr>
        <p:spPr>
          <a:xfrm>
            <a:off x="2780700" y="1700808"/>
            <a:ext cx="5967763" cy="4801314"/>
          </a:xfrm>
          <a:prstGeom prst="rect">
            <a:avLst/>
          </a:prstGeom>
          <a:noFill/>
        </p:spPr>
        <p:txBody>
          <a:bodyPr wrap="square" rtlCol="0">
            <a:spAutoFit/>
          </a:bodyPr>
          <a:lstStyle/>
          <a:p>
            <a:r>
              <a:rPr lang="nl-NL" dirty="0"/>
              <a:t>Zorgverzekeraar heeft behoefte aan productomschrijving met passende prijsstelling, daaruit is de DBC ontstaan:</a:t>
            </a:r>
          </a:p>
          <a:p>
            <a:pPr algn="ctr"/>
            <a:r>
              <a:rPr lang="nl-NL" dirty="0"/>
              <a:t>Diagnose</a:t>
            </a:r>
          </a:p>
          <a:p>
            <a:pPr algn="ctr"/>
            <a:r>
              <a:rPr lang="nl-NL" dirty="0"/>
              <a:t>Behandel</a:t>
            </a:r>
          </a:p>
          <a:p>
            <a:pPr algn="ctr"/>
            <a:r>
              <a:rPr lang="nl-NL" dirty="0"/>
              <a:t>Combinatie</a:t>
            </a:r>
          </a:p>
          <a:p>
            <a:r>
              <a:rPr lang="nl-NL" dirty="0"/>
              <a:t>Een DBC is een zorgproduct dat gekoppeld is aan een Diagnose en daarbij passende Behandeling(en) waarbij alle voorkomende mogelijke verrichtingen worden meegerekend leidend tot een vaste prijs. Dat betekent dat ongeacht het aantal en soorten verrichtingen bij één casus de prijs hetzelfde is.  </a:t>
            </a:r>
          </a:p>
          <a:p>
            <a:endParaRPr lang="nl-NL" dirty="0"/>
          </a:p>
          <a:p>
            <a:r>
              <a:rPr lang="nl-NL" dirty="0"/>
              <a:t>Voor de huisartsenzorg is de DBC letterlijk een onjuist begrip omdat de diagnose gesteld is voorafgaand aan de DBC. </a:t>
            </a:r>
          </a:p>
          <a:p>
            <a:endParaRPr lang="nl-NL" dirty="0"/>
          </a:p>
          <a:p>
            <a:endParaRPr lang="nl-NL" dirty="0"/>
          </a:p>
          <a:p>
            <a:endParaRPr lang="nl-NL" dirty="0"/>
          </a:p>
        </p:txBody>
      </p:sp>
    </p:spTree>
    <p:extLst>
      <p:ext uri="{BB962C8B-B14F-4D97-AF65-F5344CB8AC3E}">
        <p14:creationId xmlns:p14="http://schemas.microsoft.com/office/powerpoint/2010/main" val="289274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512" y="-50636"/>
            <a:ext cx="2331138" cy="664798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16" y="6596987"/>
            <a:ext cx="9468544" cy="288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
        <p:nvSpPr>
          <p:cNvPr id="8" name="Tekstvak 7"/>
          <p:cNvSpPr txBox="1"/>
          <p:nvPr/>
        </p:nvSpPr>
        <p:spPr>
          <a:xfrm>
            <a:off x="2771800" y="1130456"/>
            <a:ext cx="5639782" cy="461665"/>
          </a:xfrm>
          <a:prstGeom prst="rect">
            <a:avLst/>
          </a:prstGeom>
          <a:noFill/>
        </p:spPr>
        <p:txBody>
          <a:bodyPr wrap="square" rtlCol="0">
            <a:spAutoFit/>
          </a:bodyPr>
          <a:lstStyle/>
          <a:p>
            <a:r>
              <a:rPr lang="nl-NL" sz="2400" b="1" dirty="0">
                <a:latin typeface="Tahoma" panose="020B0604030504040204" pitchFamily="34" charset="0"/>
                <a:ea typeface="Tahoma" panose="020B0604030504040204" pitchFamily="34" charset="0"/>
                <a:cs typeface="Tahoma" panose="020B0604030504040204" pitchFamily="34" charset="0"/>
              </a:rPr>
              <a:t>DBC, de getallen</a:t>
            </a:r>
          </a:p>
        </p:txBody>
      </p:sp>
      <p:sp>
        <p:nvSpPr>
          <p:cNvPr id="3" name="Tekstvak 2"/>
          <p:cNvSpPr txBox="1"/>
          <p:nvPr/>
        </p:nvSpPr>
        <p:spPr>
          <a:xfrm>
            <a:off x="2780700" y="1700808"/>
            <a:ext cx="5967763" cy="2862322"/>
          </a:xfrm>
          <a:prstGeom prst="rect">
            <a:avLst/>
          </a:prstGeom>
          <a:noFill/>
        </p:spPr>
        <p:txBody>
          <a:bodyPr wrap="square" rtlCol="0">
            <a:spAutoFit/>
          </a:bodyPr>
          <a:lstStyle/>
          <a:p>
            <a:r>
              <a:rPr lang="nl-NL" dirty="0"/>
              <a:t>Ziekenhuizen </a:t>
            </a:r>
          </a:p>
          <a:p>
            <a:r>
              <a:rPr lang="nl-NL" dirty="0"/>
              <a:t>2005:   &gt; 30.000 </a:t>
            </a:r>
            <a:r>
              <a:rPr lang="nl-NL" dirty="0" err="1"/>
              <a:t>DBC’s</a:t>
            </a:r>
            <a:r>
              <a:rPr lang="nl-NL" dirty="0"/>
              <a:t> </a:t>
            </a:r>
            <a:r>
              <a:rPr lang="nl-NL" dirty="0">
                <a:sym typeface="Wingdings" panose="05000000000000000000" pitchFamily="2" charset="2"/>
              </a:rPr>
              <a:t> niet hanteerbaar</a:t>
            </a:r>
          </a:p>
          <a:p>
            <a:endParaRPr lang="nl-NL" dirty="0">
              <a:sym typeface="Wingdings" panose="05000000000000000000" pitchFamily="2" charset="2"/>
            </a:endParaRPr>
          </a:p>
          <a:p>
            <a:r>
              <a:rPr lang="nl-NL" dirty="0">
                <a:sym typeface="Wingdings" panose="05000000000000000000" pitchFamily="2" charset="2"/>
              </a:rPr>
              <a:t>2012:  </a:t>
            </a:r>
            <a:r>
              <a:rPr lang="nl-NL" dirty="0" err="1">
                <a:sym typeface="Wingdings" panose="05000000000000000000" pitchFamily="2" charset="2"/>
              </a:rPr>
              <a:t>DOT’s</a:t>
            </a:r>
            <a:r>
              <a:rPr lang="nl-NL" dirty="0">
                <a:sym typeface="Wingdings" panose="05000000000000000000" pitchFamily="2" charset="2"/>
              </a:rPr>
              <a:t> = </a:t>
            </a:r>
            <a:r>
              <a:rPr lang="nl-NL" dirty="0" err="1">
                <a:sym typeface="Wingdings" panose="05000000000000000000" pitchFamily="2" charset="2"/>
              </a:rPr>
              <a:t>DBC’s</a:t>
            </a:r>
            <a:r>
              <a:rPr lang="nl-NL" dirty="0">
                <a:sym typeface="Wingdings" panose="05000000000000000000" pitchFamily="2" charset="2"/>
              </a:rPr>
              <a:t> onder transparanties &gt; 3.000  beter hanteerbaar</a:t>
            </a:r>
          </a:p>
          <a:p>
            <a:endParaRPr lang="nl-NL" dirty="0">
              <a:sym typeface="Wingdings" panose="05000000000000000000" pitchFamily="2" charset="2"/>
            </a:endParaRPr>
          </a:p>
          <a:p>
            <a:r>
              <a:rPr lang="nl-NL" dirty="0">
                <a:sym typeface="Wingdings" panose="05000000000000000000" pitchFamily="2" charset="2"/>
              </a:rPr>
              <a:t>Huisartsenzorg </a:t>
            </a:r>
          </a:p>
          <a:p>
            <a:r>
              <a:rPr lang="nl-NL" dirty="0">
                <a:sym typeface="Wingdings" panose="05000000000000000000" pitchFamily="2" charset="2"/>
              </a:rPr>
              <a:t>2006:  3 à 4 </a:t>
            </a:r>
            <a:r>
              <a:rPr lang="nl-NL" dirty="0" err="1">
                <a:sym typeface="Wingdings" panose="05000000000000000000" pitchFamily="2" charset="2"/>
              </a:rPr>
              <a:t>DBC’s</a:t>
            </a:r>
            <a:r>
              <a:rPr lang="nl-NL" dirty="0">
                <a:sym typeface="Wingdings" panose="05000000000000000000" pitchFamily="2" charset="2"/>
              </a:rPr>
              <a:t>. Voorlopig geen uitbreiding.</a:t>
            </a:r>
          </a:p>
          <a:p>
            <a:r>
              <a:rPr lang="nl-NL" dirty="0">
                <a:sym typeface="Wingdings" panose="05000000000000000000" pitchFamily="2" charset="2"/>
              </a:rPr>
              <a:t> </a:t>
            </a:r>
            <a:endParaRPr lang="nl-NL" dirty="0"/>
          </a:p>
          <a:p>
            <a:endParaRPr lang="nl-NL" dirty="0"/>
          </a:p>
        </p:txBody>
      </p:sp>
    </p:spTree>
    <p:extLst>
      <p:ext uri="{BB962C8B-B14F-4D97-AF65-F5344CB8AC3E}">
        <p14:creationId xmlns:p14="http://schemas.microsoft.com/office/powerpoint/2010/main" val="407027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512" y="-50636"/>
            <a:ext cx="2331138" cy="664798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16" y="6596987"/>
            <a:ext cx="9468544" cy="288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
        <p:nvSpPr>
          <p:cNvPr id="8" name="Tekstvak 7"/>
          <p:cNvSpPr txBox="1"/>
          <p:nvPr/>
        </p:nvSpPr>
        <p:spPr>
          <a:xfrm>
            <a:off x="2673472" y="1342508"/>
            <a:ext cx="6120680" cy="830997"/>
          </a:xfrm>
          <a:prstGeom prst="rect">
            <a:avLst/>
          </a:prstGeom>
          <a:noFill/>
        </p:spPr>
        <p:txBody>
          <a:bodyPr wrap="square" rtlCol="0">
            <a:spAutoFit/>
          </a:bodyPr>
          <a:lstStyle/>
          <a:p>
            <a:r>
              <a:rPr lang="nl-NL" sz="2400" b="1" dirty="0">
                <a:latin typeface="Tahoma" panose="020B0604030504040204" pitchFamily="34" charset="0"/>
                <a:ea typeface="Tahoma" panose="020B0604030504040204" pitchFamily="34" charset="0"/>
                <a:cs typeface="Tahoma" panose="020B0604030504040204" pitchFamily="34" charset="0"/>
              </a:rPr>
              <a:t>DBC, de structuur voor de huisartsenzorg</a:t>
            </a:r>
          </a:p>
        </p:txBody>
      </p:sp>
      <p:sp>
        <p:nvSpPr>
          <p:cNvPr id="4" name="Tekstvak 3"/>
          <p:cNvSpPr txBox="1"/>
          <p:nvPr/>
        </p:nvSpPr>
        <p:spPr>
          <a:xfrm>
            <a:off x="2627784" y="2420888"/>
            <a:ext cx="6171177" cy="3416320"/>
          </a:xfrm>
          <a:prstGeom prst="rect">
            <a:avLst/>
          </a:prstGeom>
          <a:noFill/>
        </p:spPr>
        <p:txBody>
          <a:bodyPr wrap="none" rtlCol="0">
            <a:spAutoFit/>
          </a:bodyPr>
          <a:lstStyle/>
          <a:p>
            <a:r>
              <a:rPr lang="nl-NL" dirty="0"/>
              <a:t>De DBC wordt georganiseerd door de zorggroep waarbij de </a:t>
            </a:r>
          </a:p>
          <a:p>
            <a:r>
              <a:rPr lang="nl-NL" dirty="0"/>
              <a:t>huisarts de rol van onderaannemer heeft. </a:t>
            </a:r>
          </a:p>
          <a:p>
            <a:endParaRPr lang="nl-NL" dirty="0"/>
          </a:p>
          <a:p>
            <a:r>
              <a:rPr lang="nl-NL" dirty="0"/>
              <a:t>De zorggroep is verantwoordelijk voor de kwaliteit van de DBC:</a:t>
            </a:r>
          </a:p>
          <a:p>
            <a:pPr marL="285750" indent="-285750">
              <a:buFontTx/>
              <a:buChar char="-"/>
            </a:pPr>
            <a:r>
              <a:rPr lang="nl-NL" dirty="0"/>
              <a:t>Contract met </a:t>
            </a:r>
            <a:r>
              <a:rPr lang="nl-NL" dirty="0" smtClean="0"/>
              <a:t>onderaannemers (voorbereidingsopdracht)</a:t>
            </a:r>
            <a:endParaRPr lang="nl-NL" dirty="0"/>
          </a:p>
          <a:p>
            <a:endParaRPr lang="nl-NL" dirty="0"/>
          </a:p>
          <a:p>
            <a:r>
              <a:rPr lang="nl-NL" dirty="0"/>
              <a:t>De zorggroep is verantwoordelijk voor de financiële afwikkeling:</a:t>
            </a:r>
          </a:p>
          <a:p>
            <a:pPr marL="285750" indent="-285750">
              <a:buFontTx/>
              <a:buChar char="-"/>
            </a:pPr>
            <a:r>
              <a:rPr lang="nl-NL" dirty="0"/>
              <a:t>Offerte aan zorgverzekeraars</a:t>
            </a:r>
          </a:p>
          <a:p>
            <a:pPr marL="285750" indent="-285750">
              <a:buFontTx/>
              <a:buChar char="-"/>
            </a:pPr>
            <a:r>
              <a:rPr lang="nl-NL" dirty="0"/>
              <a:t>Prijsafspraken met onderaannemers</a:t>
            </a:r>
          </a:p>
          <a:p>
            <a:pPr marL="285750" indent="-285750">
              <a:buFontTx/>
              <a:buChar char="-"/>
            </a:pPr>
            <a:r>
              <a:rPr lang="nl-NL" dirty="0"/>
              <a:t>Betalingsverkeer </a:t>
            </a:r>
          </a:p>
          <a:p>
            <a:pPr marL="285750" indent="-285750">
              <a:buFontTx/>
              <a:buChar char="-"/>
            </a:pPr>
            <a:endParaRPr lang="nl-NL" dirty="0"/>
          </a:p>
          <a:p>
            <a:endParaRPr lang="nl-NL" dirty="0"/>
          </a:p>
        </p:txBody>
      </p:sp>
    </p:spTree>
    <p:extLst>
      <p:ext uri="{BB962C8B-B14F-4D97-AF65-F5344CB8AC3E}">
        <p14:creationId xmlns:p14="http://schemas.microsoft.com/office/powerpoint/2010/main" val="400427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512" y="-50636"/>
            <a:ext cx="2331138" cy="664798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16" y="6596987"/>
            <a:ext cx="9468544" cy="288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
        <p:nvSpPr>
          <p:cNvPr id="8" name="Tekstvak 7"/>
          <p:cNvSpPr txBox="1"/>
          <p:nvPr/>
        </p:nvSpPr>
        <p:spPr>
          <a:xfrm>
            <a:off x="2638799" y="1342508"/>
            <a:ext cx="6120680" cy="830997"/>
          </a:xfrm>
          <a:prstGeom prst="rect">
            <a:avLst/>
          </a:prstGeom>
          <a:noFill/>
        </p:spPr>
        <p:txBody>
          <a:bodyPr wrap="square" rtlCol="0">
            <a:spAutoFit/>
          </a:bodyPr>
          <a:lstStyle/>
          <a:p>
            <a:r>
              <a:rPr lang="nl-NL" sz="2400" b="1" dirty="0">
                <a:latin typeface="Tahoma" panose="020B0604030504040204" pitchFamily="34" charset="0"/>
                <a:ea typeface="Tahoma" panose="020B0604030504040204" pitchFamily="34" charset="0"/>
                <a:cs typeface="Tahoma" panose="020B0604030504040204" pitchFamily="34" charset="0"/>
              </a:rPr>
              <a:t>DBC, de structuur voor de huisartsenzorg</a:t>
            </a:r>
          </a:p>
        </p:txBody>
      </p:sp>
      <p:sp>
        <p:nvSpPr>
          <p:cNvPr id="4" name="Tekstvak 3"/>
          <p:cNvSpPr txBox="1"/>
          <p:nvPr/>
        </p:nvSpPr>
        <p:spPr>
          <a:xfrm>
            <a:off x="2627784" y="2350028"/>
            <a:ext cx="4939942" cy="1200329"/>
          </a:xfrm>
          <a:prstGeom prst="rect">
            <a:avLst/>
          </a:prstGeom>
          <a:noFill/>
        </p:spPr>
        <p:txBody>
          <a:bodyPr wrap="none" rtlCol="0">
            <a:spAutoFit/>
          </a:bodyPr>
          <a:lstStyle/>
          <a:p>
            <a:r>
              <a:rPr lang="nl-NL" dirty="0"/>
              <a:t>-    Inclusie volgt na de diagnose</a:t>
            </a:r>
          </a:p>
          <a:p>
            <a:pPr marL="285750" indent="-285750">
              <a:buFontTx/>
              <a:buChar char="-"/>
            </a:pPr>
            <a:r>
              <a:rPr lang="nl-NL" dirty="0"/>
              <a:t>Beschrijving van de zorg; wie doet wanneer wat</a:t>
            </a:r>
          </a:p>
          <a:p>
            <a:pPr marL="285750" indent="-285750">
              <a:buFontTx/>
              <a:buChar char="-"/>
            </a:pPr>
            <a:r>
              <a:rPr lang="nl-NL" dirty="0"/>
              <a:t>Betaling per geïncludeerde patiënt</a:t>
            </a:r>
          </a:p>
          <a:p>
            <a:pPr marL="285750" indent="-285750">
              <a:buFontTx/>
              <a:buChar char="-"/>
            </a:pPr>
            <a:endParaRPr lang="nl-NL" dirty="0"/>
          </a:p>
        </p:txBody>
      </p:sp>
    </p:spTree>
    <p:extLst>
      <p:ext uri="{BB962C8B-B14F-4D97-AF65-F5344CB8AC3E}">
        <p14:creationId xmlns:p14="http://schemas.microsoft.com/office/powerpoint/2010/main" val="128796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512" y="-50636"/>
            <a:ext cx="2331138" cy="664798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16" y="6596987"/>
            <a:ext cx="9468544" cy="288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
        <p:nvSpPr>
          <p:cNvPr id="8" name="Tekstvak 7"/>
          <p:cNvSpPr txBox="1"/>
          <p:nvPr/>
        </p:nvSpPr>
        <p:spPr>
          <a:xfrm>
            <a:off x="2638799" y="1342508"/>
            <a:ext cx="6120680" cy="461665"/>
          </a:xfrm>
          <a:prstGeom prst="rect">
            <a:avLst/>
          </a:prstGeom>
          <a:noFill/>
        </p:spPr>
        <p:txBody>
          <a:bodyPr wrap="square" rtlCol="0">
            <a:spAutoFit/>
          </a:bodyPr>
          <a:lstStyle/>
          <a:p>
            <a:r>
              <a:rPr lang="nl-NL" sz="2400" b="1" dirty="0" smtClean="0">
                <a:latin typeface="Tahoma" panose="020B0604030504040204" pitchFamily="34" charset="0"/>
                <a:ea typeface="Tahoma" panose="020B0604030504040204" pitchFamily="34" charset="0"/>
                <a:cs typeface="Tahoma" panose="020B0604030504040204" pitchFamily="34" charset="0"/>
              </a:rPr>
              <a:t>DBC – module: de verschillen</a:t>
            </a:r>
            <a:endParaRPr lang="nl-NL"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ekstvak 3"/>
          <p:cNvSpPr txBox="1"/>
          <p:nvPr/>
        </p:nvSpPr>
        <p:spPr>
          <a:xfrm>
            <a:off x="2627784" y="2350028"/>
            <a:ext cx="6480107" cy="1477328"/>
          </a:xfrm>
          <a:prstGeom prst="rect">
            <a:avLst/>
          </a:prstGeom>
          <a:noFill/>
        </p:spPr>
        <p:txBody>
          <a:bodyPr wrap="none" rtlCol="0">
            <a:spAutoFit/>
          </a:bodyPr>
          <a:lstStyle/>
          <a:p>
            <a:pPr marL="285750" indent="-285750">
              <a:buFont typeface="Arial" panose="020B0604020202020204" pitchFamily="34" charset="0"/>
              <a:buChar char="•"/>
            </a:pPr>
            <a:r>
              <a:rPr lang="nl-NL" dirty="0" smtClean="0"/>
              <a:t>Betaling per geïncludeerde patiënt </a:t>
            </a:r>
            <a:r>
              <a:rPr lang="nl-NL" dirty="0" err="1" smtClean="0"/>
              <a:t>vs</a:t>
            </a:r>
            <a:r>
              <a:rPr lang="nl-NL" dirty="0" smtClean="0"/>
              <a:t> per ingeschreven patiënt</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err="1" smtClean="0"/>
              <a:t>Contractering</a:t>
            </a:r>
            <a:r>
              <a:rPr lang="nl-NL" dirty="0" smtClean="0"/>
              <a:t> via zorggroep </a:t>
            </a:r>
            <a:r>
              <a:rPr lang="nl-NL" dirty="0" err="1" smtClean="0"/>
              <a:t>vs</a:t>
            </a:r>
            <a:r>
              <a:rPr lang="nl-NL" dirty="0" smtClean="0"/>
              <a:t> rechtstreeks met zorgverzekeraar</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smtClean="0"/>
              <a:t>Mengvormen zijn ook mogelijk</a:t>
            </a:r>
            <a:endParaRPr lang="nl-NL" dirty="0"/>
          </a:p>
        </p:txBody>
      </p:sp>
    </p:spTree>
    <p:extLst>
      <p:ext uri="{BB962C8B-B14F-4D97-AF65-F5344CB8AC3E}">
        <p14:creationId xmlns:p14="http://schemas.microsoft.com/office/powerpoint/2010/main" val="1323825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512" y="-50636"/>
            <a:ext cx="2331138" cy="664798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16" y="6596987"/>
            <a:ext cx="9468544" cy="288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12401"/>
            <a:ext cx="1142857" cy="1142857"/>
          </a:xfrm>
          <a:prstGeom prst="rect">
            <a:avLst/>
          </a:prstGeom>
        </p:spPr>
      </p:pic>
      <p:sp>
        <p:nvSpPr>
          <p:cNvPr id="8" name="Tekstvak 7"/>
          <p:cNvSpPr txBox="1"/>
          <p:nvPr/>
        </p:nvSpPr>
        <p:spPr>
          <a:xfrm>
            <a:off x="2638799" y="1342508"/>
            <a:ext cx="6120680" cy="461665"/>
          </a:xfrm>
          <a:prstGeom prst="rect">
            <a:avLst/>
          </a:prstGeom>
          <a:noFill/>
        </p:spPr>
        <p:txBody>
          <a:bodyPr wrap="square" rtlCol="0">
            <a:spAutoFit/>
          </a:bodyPr>
          <a:lstStyle/>
          <a:p>
            <a:r>
              <a:rPr lang="nl-NL" sz="2400" b="1" dirty="0">
                <a:latin typeface="Tahoma" panose="020B0604030504040204" pitchFamily="34" charset="0"/>
                <a:ea typeface="Tahoma" panose="020B0604030504040204" pitchFamily="34" charset="0"/>
                <a:cs typeface="Tahoma" panose="020B0604030504040204" pitchFamily="34" charset="0"/>
              </a:rPr>
              <a:t>DBC, beschrijving van het product</a:t>
            </a:r>
          </a:p>
        </p:txBody>
      </p:sp>
      <p:sp>
        <p:nvSpPr>
          <p:cNvPr id="4" name="Tekstvak 3"/>
          <p:cNvSpPr txBox="1"/>
          <p:nvPr/>
        </p:nvSpPr>
        <p:spPr>
          <a:xfrm>
            <a:off x="2626668" y="2060848"/>
            <a:ext cx="5751062" cy="1754326"/>
          </a:xfrm>
          <a:prstGeom prst="rect">
            <a:avLst/>
          </a:prstGeom>
          <a:noFill/>
        </p:spPr>
        <p:txBody>
          <a:bodyPr wrap="none" rtlCol="0">
            <a:spAutoFit/>
          </a:bodyPr>
          <a:lstStyle/>
          <a:p>
            <a:r>
              <a:rPr lang="nl-NL" dirty="0"/>
              <a:t>DBC Diabetes als voorbeeld:</a:t>
            </a:r>
          </a:p>
          <a:p>
            <a:pPr marL="285750" indent="-285750">
              <a:buFontTx/>
              <a:buChar char="-"/>
            </a:pPr>
            <a:r>
              <a:rPr lang="nl-NL" dirty="0"/>
              <a:t>Huisartsenzorg (berekend op kosten uren en middelen):</a:t>
            </a:r>
          </a:p>
          <a:p>
            <a:pPr marL="742950" lvl="1" indent="-285750">
              <a:buFontTx/>
              <a:buChar char="-"/>
            </a:pPr>
            <a:r>
              <a:rPr lang="nl-NL" dirty="0"/>
              <a:t>Huisarts zelf</a:t>
            </a:r>
          </a:p>
          <a:p>
            <a:pPr marL="742950" lvl="1" indent="-285750">
              <a:buFontTx/>
              <a:buChar char="-"/>
            </a:pPr>
            <a:r>
              <a:rPr lang="nl-NL" dirty="0"/>
              <a:t>POH</a:t>
            </a:r>
          </a:p>
          <a:p>
            <a:pPr marL="742950" lvl="1" indent="-285750">
              <a:buFontTx/>
              <a:buChar char="-"/>
            </a:pPr>
            <a:r>
              <a:rPr lang="nl-NL" dirty="0"/>
              <a:t>Diagnostische middelen</a:t>
            </a:r>
          </a:p>
          <a:p>
            <a:pPr marL="742950" lvl="1" indent="-285750">
              <a:buFontTx/>
              <a:buChar char="-"/>
            </a:pPr>
            <a:r>
              <a:rPr lang="nl-NL" dirty="0"/>
              <a:t>Facilitair (assistente, gebouw, computer/ICT etc.)</a:t>
            </a:r>
          </a:p>
        </p:txBody>
      </p:sp>
      <p:sp>
        <p:nvSpPr>
          <p:cNvPr id="2" name="Tekstvak 1"/>
          <p:cNvSpPr txBox="1"/>
          <p:nvPr/>
        </p:nvSpPr>
        <p:spPr>
          <a:xfrm>
            <a:off x="2733742" y="3790022"/>
            <a:ext cx="5353966" cy="1754326"/>
          </a:xfrm>
          <a:prstGeom prst="rect">
            <a:avLst/>
          </a:prstGeom>
          <a:noFill/>
        </p:spPr>
        <p:txBody>
          <a:bodyPr wrap="none" rtlCol="0">
            <a:spAutoFit/>
          </a:bodyPr>
          <a:lstStyle/>
          <a:p>
            <a:r>
              <a:rPr lang="nl-NL" dirty="0"/>
              <a:t>Overige onderaannemers worden op offerte ingekocht:</a:t>
            </a:r>
          </a:p>
          <a:p>
            <a:pPr marL="285750" indent="-285750">
              <a:buFontTx/>
              <a:buChar char="-"/>
            </a:pPr>
            <a:r>
              <a:rPr lang="nl-NL" dirty="0"/>
              <a:t>Laboratorium</a:t>
            </a:r>
          </a:p>
          <a:p>
            <a:pPr marL="285750" indent="-285750">
              <a:buFontTx/>
              <a:buChar char="-"/>
            </a:pPr>
            <a:r>
              <a:rPr lang="nl-NL" dirty="0"/>
              <a:t>Fundoscopie</a:t>
            </a:r>
          </a:p>
          <a:p>
            <a:pPr marL="285750" indent="-285750">
              <a:buFontTx/>
              <a:buChar char="-"/>
            </a:pPr>
            <a:r>
              <a:rPr lang="nl-NL" dirty="0"/>
              <a:t>Consultatie specialist</a:t>
            </a:r>
          </a:p>
          <a:p>
            <a:pPr marL="285750" indent="-285750">
              <a:buFontTx/>
              <a:buChar char="-"/>
            </a:pPr>
            <a:r>
              <a:rPr lang="nl-NL" dirty="0"/>
              <a:t>Podotherapeut</a:t>
            </a:r>
          </a:p>
          <a:p>
            <a:pPr marL="285750" indent="-285750">
              <a:buFontTx/>
              <a:buChar char="-"/>
            </a:pPr>
            <a:endParaRPr lang="nl-NL" dirty="0"/>
          </a:p>
        </p:txBody>
      </p:sp>
    </p:spTree>
    <p:extLst>
      <p:ext uri="{BB962C8B-B14F-4D97-AF65-F5344CB8AC3E}">
        <p14:creationId xmlns:p14="http://schemas.microsoft.com/office/powerpoint/2010/main" val="371720569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6FBF5090CCAA48BC225F52F7B6C045" ma:contentTypeVersion="10" ma:contentTypeDescription="Een nieuw document maken." ma:contentTypeScope="" ma:versionID="99f7eb41b71ef585b445666fbc890e49">
  <xsd:schema xmlns:xsd="http://www.w3.org/2001/XMLSchema" xmlns:xs="http://www.w3.org/2001/XMLSchema" xmlns:p="http://schemas.microsoft.com/office/2006/metadata/properties" xmlns:ns2="d02b3bc8-88f0-45ed-92cb-69723e4c7477" xmlns:ns3="73db0e0f-78c8-4923-8120-9dc88bc78c3f" targetNamespace="http://schemas.microsoft.com/office/2006/metadata/properties" ma:root="true" ma:fieldsID="44e2d363acfa07e6c687593eaa77c278" ns2:_="" ns3:_="">
    <xsd:import namespace="d02b3bc8-88f0-45ed-92cb-69723e4c7477"/>
    <xsd:import namespace="73db0e0f-78c8-4923-8120-9dc88bc78c3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2b3bc8-88f0-45ed-92cb-69723e4c74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db0e0f-78c8-4923-8120-9dc88bc78c3f"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29354C-FF35-4860-895C-85A111528F4B}"/>
</file>

<file path=customXml/itemProps2.xml><?xml version="1.0" encoding="utf-8"?>
<ds:datastoreItem xmlns:ds="http://schemas.openxmlformats.org/officeDocument/2006/customXml" ds:itemID="{88C3D647-4249-4F50-BF20-178464D36AC2}"/>
</file>

<file path=customXml/itemProps3.xml><?xml version="1.0" encoding="utf-8"?>
<ds:datastoreItem xmlns:ds="http://schemas.openxmlformats.org/officeDocument/2006/customXml" ds:itemID="{5D81D5C8-E317-4211-BC33-7828D1241CD1}"/>
</file>

<file path=docProps/app.xml><?xml version="1.0" encoding="utf-8"?>
<Properties xmlns="http://schemas.openxmlformats.org/officeDocument/2006/extended-properties" xmlns:vt="http://schemas.openxmlformats.org/officeDocument/2006/docPropsVTypes">
  <TotalTime>866</TotalTime>
  <Words>334</Words>
  <Application>Microsoft Office PowerPoint</Application>
  <PresentationFormat>Diavoorstelling (4:3)</PresentationFormat>
  <Paragraphs>83</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Tahoma</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Wiesje van Woerkum</dc:creator>
  <cp:lastModifiedBy>Klara Knapen | Huisarts van Morgen</cp:lastModifiedBy>
  <cp:revision>64</cp:revision>
  <dcterms:created xsi:type="dcterms:W3CDTF">2016-02-17T16:16:30Z</dcterms:created>
  <dcterms:modified xsi:type="dcterms:W3CDTF">2019-03-12T14:00:58Z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0x010100F96FBF5090CCAA48BC225F52F7B6C045</vt:lpwstr>
  </property>
</Properties>
</file>