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81" r:id="rId4"/>
    <p:sldId id="261" r:id="rId5"/>
    <p:sldId id="282" r:id="rId6"/>
    <p:sldId id="400" r:id="rId7"/>
    <p:sldId id="399" r:id="rId8"/>
    <p:sldId id="321" r:id="rId9"/>
    <p:sldId id="401" r:id="rId10"/>
    <p:sldId id="402" r:id="rId11"/>
    <p:sldId id="403" r:id="rId12"/>
    <p:sldId id="333" r:id="rId13"/>
    <p:sldId id="406" r:id="rId14"/>
    <p:sldId id="337" r:id="rId15"/>
    <p:sldId id="414" r:id="rId16"/>
    <p:sldId id="416" r:id="rId17"/>
    <p:sldId id="415" r:id="rId18"/>
    <p:sldId id="335" r:id="rId19"/>
    <p:sldId id="405" r:id="rId20"/>
    <p:sldId id="410" r:id="rId21"/>
    <p:sldId id="412" r:id="rId22"/>
    <p:sldId id="338" r:id="rId23"/>
    <p:sldId id="339" r:id="rId24"/>
    <p:sldId id="340" r:id="rId25"/>
    <p:sldId id="341" r:id="rId26"/>
    <p:sldId id="342" r:id="rId27"/>
    <p:sldId id="343" r:id="rId28"/>
    <p:sldId id="344" r:id="rId29"/>
    <p:sldId id="345" r:id="rId30"/>
  </p:sldIdLst>
  <p:sldSz cx="9144000" cy="6858000" type="screen4x3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ree, P.T.C. (Elly) de" initials="VP(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97B1"/>
    <a:srgbClr val="FFFFCC"/>
    <a:srgbClr val="F794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224" autoAdjust="0"/>
  </p:normalViewPr>
  <p:slideViewPr>
    <p:cSldViewPr>
      <p:cViewPr varScale="1">
        <p:scale>
          <a:sx n="86" d="100"/>
          <a:sy n="86" d="100"/>
        </p:scale>
        <p:origin x="233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4645A7-1C22-4FC4-8F1D-363E667AA211}" type="datetimeFigureOut">
              <a:rPr lang="nl-NL" smtClean="0"/>
              <a:t>6-3-2020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364CC-A0A1-4ABD-808C-2EA92BCA96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7351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53DB74-7F9F-403D-826D-2EA81C73665E}" type="datetimeFigureOut">
              <a:rPr lang="nl-NL" smtClean="0"/>
              <a:t>6-3-2020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BFB1DF-6918-4B1B-98F7-57C274B50C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618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FB1DF-6918-4B1B-98F7-57C274B50C8F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18345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FB1DF-6918-4B1B-98F7-57C274B50C8F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18345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FB1DF-6918-4B1B-98F7-57C274B50C8F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18345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FB1DF-6918-4B1B-98F7-57C274B50C8F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18345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Dit</a:t>
            </a:r>
            <a:r>
              <a:rPr lang="nl-NL" baseline="0" dirty="0"/>
              <a:t> is een belangrijke dia, hier veel aandacht aan geven.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FB1DF-6918-4B1B-98F7-57C274B50C8F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67449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FB1DF-6918-4B1B-98F7-57C274B50C8F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18345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FB1DF-6918-4B1B-98F7-57C274B50C8F}" type="slidenum">
              <a:rPr lang="nl-NL" smtClean="0"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6074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Obesity</a:t>
            </a:r>
            <a:r>
              <a:rPr lang="nl-NL" dirty="0"/>
              <a:t>, atherosclerose, DMII, hypertensie, inactiviteit, sociale isolatie, vrijgezel…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FB1DF-6918-4B1B-98F7-57C274B50C8F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6744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Obesity</a:t>
            </a:r>
            <a:r>
              <a:rPr lang="nl-NL" dirty="0"/>
              <a:t>, atherosclerose, DMII, hypertensie, inactiviteit, sociale isolatie, vrijgezel…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FB1DF-6918-4B1B-98F7-57C274B50C8F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6744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FB1DF-6918-4B1B-98F7-57C274B50C8F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1834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FB1DF-6918-4B1B-98F7-57C274B50C8F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1834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FB1DF-6918-4B1B-98F7-57C274B50C8F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1834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FB1DF-6918-4B1B-98F7-57C274B50C8F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1834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FB1DF-6918-4B1B-98F7-57C274B50C8F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18345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FB1DF-6918-4B1B-98F7-57C274B50C8F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1834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E9FAA-3549-427E-B327-19300706E0D6}" type="datetimeFigureOut">
              <a:rPr lang="nl-NL" smtClean="0"/>
              <a:t>6-3-2020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7689-1C37-4C09-ACB3-F8F6DC9802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6030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E9FAA-3549-427E-B327-19300706E0D6}" type="datetimeFigureOut">
              <a:rPr lang="nl-NL" smtClean="0"/>
              <a:t>6-3-2020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7689-1C37-4C09-ACB3-F8F6DC9802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2857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E9FAA-3549-427E-B327-19300706E0D6}" type="datetimeFigureOut">
              <a:rPr lang="nl-NL" smtClean="0"/>
              <a:t>6-3-2020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7689-1C37-4C09-ACB3-F8F6DC9802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968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E9FAA-3549-427E-B327-19300706E0D6}" type="datetimeFigureOut">
              <a:rPr lang="nl-NL" smtClean="0"/>
              <a:t>6-3-2020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7689-1C37-4C09-ACB3-F8F6DC9802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2962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E9FAA-3549-427E-B327-19300706E0D6}" type="datetimeFigureOut">
              <a:rPr lang="nl-NL" smtClean="0"/>
              <a:t>6-3-2020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7689-1C37-4C09-ACB3-F8F6DC9802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779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E9FAA-3549-427E-B327-19300706E0D6}" type="datetimeFigureOut">
              <a:rPr lang="nl-NL" smtClean="0"/>
              <a:t>6-3-2020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7689-1C37-4C09-ACB3-F8F6DC9802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9416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E9FAA-3549-427E-B327-19300706E0D6}" type="datetimeFigureOut">
              <a:rPr lang="nl-NL" smtClean="0"/>
              <a:t>6-3-2020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7689-1C37-4C09-ACB3-F8F6DC9802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7108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E9FAA-3549-427E-B327-19300706E0D6}" type="datetimeFigureOut">
              <a:rPr lang="nl-NL" smtClean="0"/>
              <a:t>6-3-2020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7689-1C37-4C09-ACB3-F8F6DC9802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7550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E9FAA-3549-427E-B327-19300706E0D6}" type="datetimeFigureOut">
              <a:rPr lang="nl-NL" smtClean="0"/>
              <a:t>6-3-2020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7689-1C37-4C09-ACB3-F8F6DC9802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0575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E9FAA-3549-427E-B327-19300706E0D6}" type="datetimeFigureOut">
              <a:rPr lang="nl-NL" smtClean="0"/>
              <a:t>6-3-2020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7689-1C37-4C09-ACB3-F8F6DC9802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5055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E9FAA-3549-427E-B327-19300706E0D6}" type="datetimeFigureOut">
              <a:rPr lang="nl-NL" smtClean="0"/>
              <a:t>6-3-2020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7689-1C37-4C09-ACB3-F8F6DC9802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297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E9FAA-3549-427E-B327-19300706E0D6}" type="datetimeFigureOut">
              <a:rPr lang="nl-NL" smtClean="0"/>
              <a:t>6-3-2020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C7689-1C37-4C09-ACB3-F8F6DC9802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763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6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1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08" r="25916" b="-1"/>
          <a:stretch/>
        </p:blipFill>
        <p:spPr>
          <a:xfrm>
            <a:off x="4716016" y="0"/>
            <a:ext cx="4418459" cy="2583810"/>
          </a:xfrm>
          <a:prstGeom prst="rect">
            <a:avLst/>
          </a:prstGeom>
        </p:spPr>
      </p:pic>
      <p:pic>
        <p:nvPicPr>
          <p:cNvPr id="5" name="Picture 7" descr="C:\Users\Robbert\Desktop\Naamloos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 descr="hoofd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18923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611560" y="191510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nl-NL" sz="5400" b="1" dirty="0">
                <a:solidFill>
                  <a:srgbClr val="F7941E"/>
                </a:solidFill>
              </a:rPr>
              <a:t>Laboratoriumdiagnostiek</a:t>
            </a:r>
            <a:r>
              <a:rPr lang="nl-NL" sz="4000" b="1" dirty="0">
                <a:solidFill>
                  <a:srgbClr val="F7941E"/>
                </a:solidFill>
              </a:rPr>
              <a:t>                                                        </a:t>
            </a:r>
            <a:r>
              <a:rPr lang="nl-NL" sz="4000" dirty="0">
                <a:solidFill>
                  <a:srgbClr val="F7941E"/>
                </a:solidFill>
              </a:rPr>
              <a:t>2</a:t>
            </a:r>
            <a:r>
              <a:rPr lang="nl-NL" sz="4000" baseline="30000" dirty="0">
                <a:solidFill>
                  <a:srgbClr val="F7941E"/>
                </a:solidFill>
              </a:rPr>
              <a:t>e</a:t>
            </a:r>
            <a:r>
              <a:rPr lang="nl-NL" sz="4000" dirty="0">
                <a:solidFill>
                  <a:srgbClr val="F7941E"/>
                </a:solidFill>
              </a:rPr>
              <a:t> scholingsavond doktersassistenten</a:t>
            </a:r>
            <a:endParaRPr lang="nl-NL" sz="4000" b="1" dirty="0">
              <a:solidFill>
                <a:srgbClr val="F7941E"/>
              </a:solidFill>
            </a:endParaRPr>
          </a:p>
        </p:txBody>
      </p:sp>
      <p:sp>
        <p:nvSpPr>
          <p:cNvPr id="10" name="Ondertitel 2"/>
          <p:cNvSpPr>
            <a:spLocks noGrp="1"/>
          </p:cNvSpPr>
          <p:nvPr>
            <p:ph type="subTitle" idx="1"/>
          </p:nvPr>
        </p:nvSpPr>
        <p:spPr>
          <a:xfrm>
            <a:off x="1365472" y="3645024"/>
            <a:ext cx="6400800" cy="1752600"/>
          </a:xfrm>
        </p:spPr>
        <p:txBody>
          <a:bodyPr/>
          <a:lstStyle/>
          <a:p>
            <a:r>
              <a:rPr lang="nl-NL" dirty="0" err="1">
                <a:solidFill>
                  <a:srgbClr val="1197B1"/>
                </a:solidFill>
              </a:rPr>
              <a:t>Holger</a:t>
            </a:r>
            <a:r>
              <a:rPr lang="nl-NL" dirty="0">
                <a:solidFill>
                  <a:srgbClr val="1197B1"/>
                </a:solidFill>
              </a:rPr>
              <a:t> de Wolf</a:t>
            </a:r>
          </a:p>
          <a:p>
            <a:r>
              <a:rPr lang="nl-NL" dirty="0">
                <a:solidFill>
                  <a:srgbClr val="1197B1"/>
                </a:solidFill>
              </a:rPr>
              <a:t>Klinisch chemicus ZR</a:t>
            </a:r>
            <a:br>
              <a:rPr lang="nl-NL" dirty="0">
                <a:solidFill>
                  <a:srgbClr val="1197B1"/>
                </a:solidFill>
              </a:rPr>
            </a:br>
            <a:r>
              <a:rPr lang="nl-NL" dirty="0">
                <a:solidFill>
                  <a:srgbClr val="1197B1"/>
                </a:solidFill>
              </a:rPr>
              <a:t>mrt 2020</a:t>
            </a:r>
          </a:p>
        </p:txBody>
      </p:sp>
    </p:spTree>
    <p:extLst>
      <p:ext uri="{BB962C8B-B14F-4D97-AF65-F5344CB8AC3E}">
        <p14:creationId xmlns:p14="http://schemas.microsoft.com/office/powerpoint/2010/main" val="1017368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" t="4038" r="22963" b="-13631"/>
          <a:stretch/>
        </p:blipFill>
        <p:spPr>
          <a:xfrm>
            <a:off x="6453589" y="0"/>
            <a:ext cx="2808312" cy="2222602"/>
          </a:xfrm>
          <a:prstGeom prst="rect">
            <a:avLst/>
          </a:prstGeom>
        </p:spPr>
      </p:pic>
      <p:pic>
        <p:nvPicPr>
          <p:cNvPr id="5" name="Picture 7" descr="C:\Users\Robbert\Desktop\Naamloos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96" y="0"/>
            <a:ext cx="9288016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 descr="hoofd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18923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vak 10"/>
          <p:cNvSpPr txBox="1">
            <a:spLocks noChangeArrowheads="1"/>
          </p:cNvSpPr>
          <p:nvPr/>
        </p:nvSpPr>
        <p:spPr bwMode="auto">
          <a:xfrm>
            <a:off x="755576" y="1260856"/>
            <a:ext cx="77048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l-NL" altLang="nl-NL" sz="3600" b="1" dirty="0">
                <a:solidFill>
                  <a:srgbClr val="F7941E"/>
                </a:solidFill>
                <a:latin typeface="+mn-lt"/>
                <a:cs typeface="Myriad Arabic" pitchFamily="50" charset="-78"/>
              </a:rPr>
              <a:t>CRP, een verhoogde waarde?</a:t>
            </a:r>
          </a:p>
        </p:txBody>
      </p:sp>
      <p:sp>
        <p:nvSpPr>
          <p:cNvPr id="8" name="Rechthoek 7"/>
          <p:cNvSpPr/>
          <p:nvPr/>
        </p:nvSpPr>
        <p:spPr>
          <a:xfrm>
            <a:off x="6359152" y="2780928"/>
            <a:ext cx="1597224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nl-NL" dirty="0">
                <a:solidFill>
                  <a:srgbClr val="1197B1"/>
                </a:solidFill>
              </a:rPr>
              <a:t>CRP:</a:t>
            </a:r>
          </a:p>
          <a:p>
            <a:r>
              <a:rPr lang="nl-NL" dirty="0">
                <a:solidFill>
                  <a:srgbClr val="1197B1"/>
                </a:solidFill>
              </a:rPr>
              <a:t>&lt; 7 mg/l </a:t>
            </a:r>
            <a:br>
              <a:rPr lang="nl-NL" dirty="0">
                <a:solidFill>
                  <a:srgbClr val="1197B1"/>
                </a:solidFill>
              </a:rPr>
            </a:br>
            <a:r>
              <a:rPr lang="nl-NL" dirty="0">
                <a:solidFill>
                  <a:srgbClr val="1197B1"/>
                </a:solidFill>
              </a:rPr>
              <a:t>(tot &lt;20 mg/l bij ouderen)</a:t>
            </a:r>
          </a:p>
        </p:txBody>
      </p:sp>
      <p:sp>
        <p:nvSpPr>
          <p:cNvPr id="10" name="Rechthoek 9"/>
          <p:cNvSpPr/>
          <p:nvPr/>
        </p:nvSpPr>
        <p:spPr>
          <a:xfrm>
            <a:off x="251520" y="2276872"/>
            <a:ext cx="74593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1197B1"/>
                </a:solidFill>
              </a:rPr>
              <a:t>NHG-standaard acuut hoesten:</a:t>
            </a:r>
          </a:p>
        </p:txBody>
      </p:sp>
      <p:sp>
        <p:nvSpPr>
          <p:cNvPr id="13" name="Rechthoek 12"/>
          <p:cNvSpPr/>
          <p:nvPr/>
        </p:nvSpPr>
        <p:spPr>
          <a:xfrm>
            <a:off x="249404" y="1763977"/>
            <a:ext cx="74593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1197B1"/>
                </a:solidFill>
              </a:rPr>
              <a:t>Hoestende </a:t>
            </a:r>
            <a:r>
              <a:rPr lang="nl-NL" sz="2400" dirty="0" err="1">
                <a:solidFill>
                  <a:srgbClr val="1197B1"/>
                </a:solidFill>
              </a:rPr>
              <a:t>patient</a:t>
            </a:r>
            <a:r>
              <a:rPr lang="nl-NL" sz="2400" dirty="0">
                <a:solidFill>
                  <a:srgbClr val="1197B1"/>
                </a:solidFill>
              </a:rPr>
              <a:t> met CRP van 37. Antibiotica?</a:t>
            </a:r>
          </a:p>
        </p:txBody>
      </p:sp>
      <p:grpSp>
        <p:nvGrpSpPr>
          <p:cNvPr id="14" name="Groep 13"/>
          <p:cNvGrpSpPr/>
          <p:nvPr/>
        </p:nvGrpSpPr>
        <p:grpSpPr>
          <a:xfrm>
            <a:off x="899592" y="2780928"/>
            <a:ext cx="5386636" cy="3162101"/>
            <a:chOff x="1915194" y="3538419"/>
            <a:chExt cx="5386636" cy="3162101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5194" y="3538419"/>
              <a:ext cx="5386636" cy="3162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kstvak 2"/>
            <p:cNvSpPr txBox="1"/>
            <p:nvPr/>
          </p:nvSpPr>
          <p:spPr>
            <a:xfrm>
              <a:off x="4338059" y="6093296"/>
              <a:ext cx="360040" cy="288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dirty="0"/>
                <a:t>20</a:t>
              </a:r>
            </a:p>
          </p:txBody>
        </p:sp>
        <p:sp>
          <p:nvSpPr>
            <p:cNvPr id="11" name="Tekstvak 10"/>
            <p:cNvSpPr txBox="1"/>
            <p:nvPr/>
          </p:nvSpPr>
          <p:spPr>
            <a:xfrm>
              <a:off x="5292080" y="6101680"/>
              <a:ext cx="360040" cy="288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dirty="0"/>
                <a:t>80</a:t>
              </a:r>
            </a:p>
          </p:txBody>
        </p:sp>
        <p:sp>
          <p:nvSpPr>
            <p:cNvPr id="15" name="Tekstvak 14"/>
            <p:cNvSpPr txBox="1"/>
            <p:nvPr/>
          </p:nvSpPr>
          <p:spPr>
            <a:xfrm>
              <a:off x="4644009" y="6237312"/>
              <a:ext cx="648071" cy="288032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 rtlCol="0">
              <a:spAutoFit/>
            </a:bodyPr>
            <a:lstStyle/>
            <a:p>
              <a:r>
                <a:rPr lang="nl-NL" sz="1200" dirty="0"/>
                <a:t>grijs</a:t>
              </a:r>
            </a:p>
          </p:txBody>
        </p:sp>
        <p:sp>
          <p:nvSpPr>
            <p:cNvPr id="16" name="Tekstvak 15"/>
            <p:cNvSpPr txBox="1"/>
            <p:nvPr/>
          </p:nvSpPr>
          <p:spPr>
            <a:xfrm>
              <a:off x="5647590" y="6237312"/>
              <a:ext cx="1372682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nl-NL" sz="1200" dirty="0"/>
                <a:t>bacterieel</a:t>
              </a:r>
            </a:p>
          </p:txBody>
        </p:sp>
      </p:grpSp>
      <p:sp>
        <p:nvSpPr>
          <p:cNvPr id="18" name="Rechthoek 17"/>
          <p:cNvSpPr/>
          <p:nvPr/>
        </p:nvSpPr>
        <p:spPr>
          <a:xfrm>
            <a:off x="726847" y="5991671"/>
            <a:ext cx="74593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1197B1"/>
                </a:solidFill>
              </a:rPr>
              <a:t>CRP matig specifiek-&gt; matig aantonen</a:t>
            </a:r>
          </a:p>
        </p:txBody>
      </p:sp>
      <p:pic>
        <p:nvPicPr>
          <p:cNvPr id="7172" name="Picture 4" descr="Afbeeldingsresultaat voor twijfelende bejaard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3" r="35841"/>
          <a:stretch/>
        </p:blipFill>
        <p:spPr bwMode="auto">
          <a:xfrm>
            <a:off x="6286228" y="4090676"/>
            <a:ext cx="1776546" cy="255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531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" t="4038" r="22963" b="-13631"/>
          <a:stretch/>
        </p:blipFill>
        <p:spPr>
          <a:xfrm>
            <a:off x="6453589" y="0"/>
            <a:ext cx="2808312" cy="2222602"/>
          </a:xfrm>
          <a:prstGeom prst="rect">
            <a:avLst/>
          </a:prstGeom>
        </p:spPr>
      </p:pic>
      <p:pic>
        <p:nvPicPr>
          <p:cNvPr id="5" name="Picture 7" descr="C:\Users\Robbert\Desktop\Naamloos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96" y="0"/>
            <a:ext cx="9288016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 descr="hoofd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18923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vak 10"/>
          <p:cNvSpPr txBox="1">
            <a:spLocks noChangeArrowheads="1"/>
          </p:cNvSpPr>
          <p:nvPr/>
        </p:nvSpPr>
        <p:spPr bwMode="auto">
          <a:xfrm>
            <a:off x="755576" y="1260856"/>
            <a:ext cx="77048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l-NL" altLang="nl-NL" sz="3600" b="1" dirty="0">
                <a:solidFill>
                  <a:srgbClr val="F7941E"/>
                </a:solidFill>
                <a:latin typeface="+mn-lt"/>
                <a:cs typeface="Myriad Arabic" pitchFamily="50" charset="-78"/>
              </a:rPr>
              <a:t>BSE, een verhoogde waarde?</a:t>
            </a:r>
          </a:p>
        </p:txBody>
      </p:sp>
      <p:sp>
        <p:nvSpPr>
          <p:cNvPr id="9" name="Rechthoek 8"/>
          <p:cNvSpPr/>
          <p:nvPr/>
        </p:nvSpPr>
        <p:spPr>
          <a:xfrm>
            <a:off x="6475529" y="2972731"/>
            <a:ext cx="1728192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nl-NL" dirty="0">
                <a:solidFill>
                  <a:srgbClr val="1197B1"/>
                </a:solidFill>
              </a:rPr>
              <a:t>BSE</a:t>
            </a:r>
          </a:p>
          <a:p>
            <a:r>
              <a:rPr lang="nl-NL" dirty="0">
                <a:solidFill>
                  <a:srgbClr val="1197B1"/>
                </a:solidFill>
              </a:rPr>
              <a:t>&lt; 10 mm/</a:t>
            </a:r>
            <a:r>
              <a:rPr lang="nl-NL" dirty="0" err="1">
                <a:solidFill>
                  <a:srgbClr val="1197B1"/>
                </a:solidFill>
              </a:rPr>
              <a:t>hr</a:t>
            </a:r>
            <a:r>
              <a:rPr lang="nl-NL" dirty="0">
                <a:solidFill>
                  <a:srgbClr val="1197B1"/>
                </a:solidFill>
              </a:rPr>
              <a:t> </a:t>
            </a:r>
            <a:br>
              <a:rPr lang="nl-NL" dirty="0">
                <a:solidFill>
                  <a:srgbClr val="1197B1"/>
                </a:solidFill>
              </a:rPr>
            </a:br>
            <a:r>
              <a:rPr lang="nl-NL" dirty="0">
                <a:solidFill>
                  <a:srgbClr val="1197B1"/>
                </a:solidFill>
              </a:rPr>
              <a:t>(tot &lt;35 mm/</a:t>
            </a:r>
            <a:r>
              <a:rPr lang="nl-NL" dirty="0" err="1">
                <a:solidFill>
                  <a:srgbClr val="1197B1"/>
                </a:solidFill>
              </a:rPr>
              <a:t>hr</a:t>
            </a:r>
            <a:r>
              <a:rPr lang="nl-NL" dirty="0">
                <a:solidFill>
                  <a:srgbClr val="1197B1"/>
                </a:solidFill>
              </a:rPr>
              <a:t> bij ouderen)</a:t>
            </a:r>
          </a:p>
        </p:txBody>
      </p:sp>
      <p:sp>
        <p:nvSpPr>
          <p:cNvPr id="13" name="Rechthoek 12"/>
          <p:cNvSpPr/>
          <p:nvPr/>
        </p:nvSpPr>
        <p:spPr>
          <a:xfrm>
            <a:off x="249404" y="1763977"/>
            <a:ext cx="74593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1197B1"/>
                </a:solidFill>
              </a:rPr>
              <a:t>Hoestende </a:t>
            </a:r>
            <a:r>
              <a:rPr lang="nl-NL" sz="2400" dirty="0" err="1">
                <a:solidFill>
                  <a:srgbClr val="1197B1"/>
                </a:solidFill>
              </a:rPr>
              <a:t>patient</a:t>
            </a:r>
            <a:r>
              <a:rPr lang="nl-NL" sz="2400" dirty="0">
                <a:solidFill>
                  <a:srgbClr val="1197B1"/>
                </a:solidFill>
              </a:rPr>
              <a:t>, BSE  100mm/hr. En nu?</a:t>
            </a:r>
          </a:p>
        </p:txBody>
      </p:sp>
      <p:sp>
        <p:nvSpPr>
          <p:cNvPr id="18" name="Rechthoek 17"/>
          <p:cNvSpPr/>
          <p:nvPr/>
        </p:nvSpPr>
        <p:spPr>
          <a:xfrm>
            <a:off x="251520" y="2243898"/>
            <a:ext cx="74593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1197B1"/>
                </a:solidFill>
              </a:rPr>
              <a:t>BSE matig specifiek-&gt; matig aantonen</a:t>
            </a:r>
            <a:br>
              <a:rPr lang="nl-NL" sz="2400" dirty="0">
                <a:solidFill>
                  <a:srgbClr val="1197B1"/>
                </a:solidFill>
              </a:rPr>
            </a:br>
            <a:r>
              <a:rPr lang="nl-NL" sz="2400" dirty="0">
                <a:solidFill>
                  <a:srgbClr val="1197B1"/>
                </a:solidFill>
              </a:rPr>
              <a:t>Waarde van 100 wel opvolgen!</a:t>
            </a:r>
          </a:p>
        </p:txBody>
      </p:sp>
      <p:pic>
        <p:nvPicPr>
          <p:cNvPr id="2050" name="Picture 2" descr="Afbeeldingsresultaat voor 100 km/uu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055" y="4212748"/>
            <a:ext cx="2209428" cy="220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ep 10"/>
          <p:cNvGrpSpPr/>
          <p:nvPr/>
        </p:nvGrpSpPr>
        <p:grpSpPr>
          <a:xfrm>
            <a:off x="899592" y="3435251"/>
            <a:ext cx="5386636" cy="3162101"/>
            <a:chOff x="1915194" y="3538419"/>
            <a:chExt cx="5386636" cy="3162101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5194" y="3538419"/>
              <a:ext cx="5386636" cy="3162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kstvak 13"/>
            <p:cNvSpPr txBox="1"/>
            <p:nvPr/>
          </p:nvSpPr>
          <p:spPr>
            <a:xfrm>
              <a:off x="4338059" y="6093296"/>
              <a:ext cx="360040" cy="288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dirty="0"/>
                <a:t>20</a:t>
              </a:r>
            </a:p>
          </p:txBody>
        </p:sp>
        <p:sp>
          <p:nvSpPr>
            <p:cNvPr id="15" name="Tekstvak 14"/>
            <p:cNvSpPr txBox="1"/>
            <p:nvPr/>
          </p:nvSpPr>
          <p:spPr>
            <a:xfrm>
              <a:off x="5292080" y="6101680"/>
              <a:ext cx="360040" cy="288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dirty="0"/>
                <a:t>80</a:t>
              </a:r>
            </a:p>
          </p:txBody>
        </p:sp>
        <p:sp>
          <p:nvSpPr>
            <p:cNvPr id="16" name="Tekstvak 15"/>
            <p:cNvSpPr txBox="1"/>
            <p:nvPr/>
          </p:nvSpPr>
          <p:spPr>
            <a:xfrm>
              <a:off x="4644009" y="6237312"/>
              <a:ext cx="648071" cy="288032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 rtlCol="0">
              <a:spAutoFit/>
            </a:bodyPr>
            <a:lstStyle/>
            <a:p>
              <a:r>
                <a:rPr lang="nl-NL" sz="1200" dirty="0"/>
                <a:t>grijs</a:t>
              </a:r>
            </a:p>
          </p:txBody>
        </p:sp>
        <p:sp>
          <p:nvSpPr>
            <p:cNvPr id="17" name="Tekstvak 16"/>
            <p:cNvSpPr txBox="1"/>
            <p:nvPr/>
          </p:nvSpPr>
          <p:spPr>
            <a:xfrm>
              <a:off x="5647590" y="6237312"/>
              <a:ext cx="1372682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nl-NL" sz="1200" dirty="0"/>
                <a:t>bacterieel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5228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0128"/>
          <a:stretch/>
        </p:blipFill>
        <p:spPr bwMode="auto">
          <a:xfrm>
            <a:off x="6336704" y="-1"/>
            <a:ext cx="3131840" cy="203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C:\Users\Robbert\Desktop\Naamloos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80512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 descr="hoofd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18923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vak 10"/>
          <p:cNvSpPr txBox="1">
            <a:spLocks noChangeArrowheads="1"/>
          </p:cNvSpPr>
          <p:nvPr/>
        </p:nvSpPr>
        <p:spPr bwMode="auto">
          <a:xfrm>
            <a:off x="755576" y="1385888"/>
            <a:ext cx="77048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l-NL" altLang="nl-NL" sz="3600" b="1" dirty="0">
                <a:solidFill>
                  <a:srgbClr val="F7941E"/>
                </a:solidFill>
                <a:latin typeface="Myriad Pro" pitchFamily="34" charset="0"/>
                <a:cs typeface="Myriad Arabic" pitchFamily="50" charset="-78"/>
              </a:rPr>
              <a:t>Anemie</a:t>
            </a:r>
          </a:p>
        </p:txBody>
      </p:sp>
      <p:sp>
        <p:nvSpPr>
          <p:cNvPr id="8" name="Rechthoek 7"/>
          <p:cNvSpPr/>
          <p:nvPr/>
        </p:nvSpPr>
        <p:spPr>
          <a:xfrm>
            <a:off x="785106" y="1988840"/>
            <a:ext cx="753130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1197B1"/>
                </a:solidFill>
              </a:rPr>
              <a:t>Algemeen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1197B1"/>
                </a:solidFill>
              </a:rPr>
              <a:t>De verschillende testpakketten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1197B1"/>
                </a:solidFill>
              </a:rPr>
              <a:t>Oorzaken van anemie en bijbehorend lab</a:t>
            </a:r>
          </a:p>
        </p:txBody>
      </p:sp>
      <p:pic>
        <p:nvPicPr>
          <p:cNvPr id="4098" name="Picture 2" descr="Afbeeldingsresultaat voor erythrocyt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15" b="18806"/>
          <a:stretch/>
        </p:blipFill>
        <p:spPr bwMode="auto">
          <a:xfrm>
            <a:off x="4211960" y="3226668"/>
            <a:ext cx="4607864" cy="344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714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3123" y="0"/>
            <a:ext cx="2707389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C:\Users\Robbert\Desktop\Naamloos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 descr="hoofd 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18923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kstvak 10"/>
          <p:cNvSpPr txBox="1">
            <a:spLocks noChangeArrowheads="1"/>
          </p:cNvSpPr>
          <p:nvPr/>
        </p:nvSpPr>
        <p:spPr bwMode="auto">
          <a:xfrm>
            <a:off x="713444" y="1385888"/>
            <a:ext cx="77048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l-NL" altLang="nl-NL" sz="3600" b="1" dirty="0">
                <a:solidFill>
                  <a:srgbClr val="F7941E"/>
                </a:solidFill>
                <a:latin typeface="Myriad Pro" pitchFamily="34" charset="0"/>
                <a:cs typeface="Myriad Arabic" pitchFamily="50" charset="-78"/>
              </a:rPr>
              <a:t>Anemie, algemeen </a:t>
            </a:r>
          </a:p>
        </p:txBody>
      </p:sp>
      <p:sp>
        <p:nvSpPr>
          <p:cNvPr id="7" name="Rechthoek 6"/>
          <p:cNvSpPr/>
          <p:nvPr/>
        </p:nvSpPr>
        <p:spPr>
          <a:xfrm>
            <a:off x="785106" y="2132856"/>
            <a:ext cx="69552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 err="1">
                <a:solidFill>
                  <a:srgbClr val="1197B1"/>
                </a:solidFill>
              </a:rPr>
              <a:t>Labdiagnose</a:t>
            </a:r>
            <a:endParaRPr lang="nl-NL" sz="2400" dirty="0">
              <a:solidFill>
                <a:srgbClr val="1197B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 err="1">
                <a:solidFill>
                  <a:srgbClr val="1197B1"/>
                </a:solidFill>
              </a:rPr>
              <a:t>Geslachts</a:t>
            </a:r>
            <a:r>
              <a:rPr lang="nl-NL" sz="2400" dirty="0">
                <a:solidFill>
                  <a:srgbClr val="1197B1"/>
                </a:solidFill>
              </a:rPr>
              <a:t> en leeftijdsafhankelijkheid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400" dirty="0">
              <a:solidFill>
                <a:srgbClr val="1197B1"/>
              </a:solidFill>
            </a:endParaRPr>
          </a:p>
        </p:txBody>
      </p:sp>
      <p:graphicFrame>
        <p:nvGraphicFramePr>
          <p:cNvPr id="13" name="Tabel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7810798"/>
              </p:ext>
            </p:extLst>
          </p:nvPr>
        </p:nvGraphicFramePr>
        <p:xfrm>
          <a:off x="1627292" y="3068960"/>
          <a:ext cx="7409204" cy="3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5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95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51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94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1610">
                <a:tc>
                  <a:txBody>
                    <a:bodyPr/>
                    <a:lstStyle/>
                    <a:p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/>
                        <a:t>NHG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/>
                        <a:t>ZR Tiel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737">
                <a:tc>
                  <a:txBody>
                    <a:bodyPr/>
                    <a:lstStyle/>
                    <a:p>
                      <a:r>
                        <a:rPr lang="nl-NL" sz="2000" dirty="0"/>
                        <a:t>1 mnd-6 </a:t>
                      </a:r>
                      <a:r>
                        <a:rPr lang="nl-NL" sz="2000" dirty="0" err="1"/>
                        <a:t>jr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/>
                        <a:t>6.0-9.0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/>
                        <a:t>&lt; 1 </a:t>
                      </a:r>
                      <a:r>
                        <a:rPr lang="nl-NL" sz="2000" dirty="0" err="1"/>
                        <a:t>jr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dirty="0"/>
                        <a:t>6,1-8,6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737">
                <a:tc>
                  <a:txBody>
                    <a:bodyPr/>
                    <a:lstStyle/>
                    <a:p>
                      <a:endParaRPr lang="nl-NL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/>
                        <a:t>&lt; 6 </a:t>
                      </a:r>
                      <a:r>
                        <a:rPr lang="nl-NL" sz="2000" dirty="0" err="1"/>
                        <a:t>jr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dirty="0"/>
                        <a:t>7,1-9,1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737">
                <a:tc>
                  <a:txBody>
                    <a:bodyPr/>
                    <a:lstStyle/>
                    <a:p>
                      <a:endParaRPr lang="nl-NL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/>
                        <a:t>&lt; 13 </a:t>
                      </a:r>
                      <a:r>
                        <a:rPr lang="nl-NL" sz="2000" dirty="0" err="1"/>
                        <a:t>jr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dirty="0"/>
                        <a:t>7,3-9,5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737">
                <a:tc>
                  <a:txBody>
                    <a:bodyPr/>
                    <a:lstStyle/>
                    <a:p>
                      <a:r>
                        <a:rPr lang="nl-NL" sz="2000" dirty="0"/>
                        <a:t>6-18 </a:t>
                      </a:r>
                      <a:r>
                        <a:rPr lang="nl-NL" sz="2000" dirty="0" err="1"/>
                        <a:t>jr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/>
                        <a:t>6.5 – 10.0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/>
                        <a:t>&lt; 16 </a:t>
                      </a:r>
                      <a:r>
                        <a:rPr lang="nl-NL" sz="2000" dirty="0" err="1"/>
                        <a:t>jr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/>
                        <a:t>7,5-10,1 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dirty="0"/>
                        <a:t>7,3-9,6 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737">
                <a:tc>
                  <a:txBody>
                    <a:bodyPr/>
                    <a:lstStyle/>
                    <a:p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/>
                        <a:t>&lt; 18 </a:t>
                      </a:r>
                      <a:r>
                        <a:rPr lang="nl-NL" sz="2000" dirty="0" err="1"/>
                        <a:t>jr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/>
                        <a:t>7,7-10,8 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dirty="0"/>
                        <a:t>7,2-9,7 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737">
                <a:tc>
                  <a:txBody>
                    <a:bodyPr/>
                    <a:lstStyle/>
                    <a:p>
                      <a:r>
                        <a:rPr lang="nl-NL" sz="2000" dirty="0"/>
                        <a:t>&gt; </a:t>
                      </a:r>
                      <a:r>
                        <a:rPr lang="nl-NL" sz="2000" dirty="0" err="1"/>
                        <a:t>volw</a:t>
                      </a:r>
                      <a:r>
                        <a:rPr lang="nl-NL" sz="20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/>
                        <a:t>8.5-11.0 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dirty="0"/>
                        <a:t>7.5-10.0 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/>
                        <a:t>&gt; 18 </a:t>
                      </a:r>
                      <a:r>
                        <a:rPr lang="nl-NL" sz="2000" dirty="0" err="1"/>
                        <a:t>jr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/>
                        <a:t>8,5-10,6 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dirty="0"/>
                        <a:t>7,4-9,3 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15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67" t="26044" r="6885"/>
          <a:stretch/>
        </p:blipFill>
        <p:spPr bwMode="auto">
          <a:xfrm flipH="1">
            <a:off x="6036967" y="-27384"/>
            <a:ext cx="3107031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C:\Users\Robbert\Desktop\Naamloos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180512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 descr="hoofd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18923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vak 10"/>
          <p:cNvSpPr txBox="1">
            <a:spLocks noChangeArrowheads="1"/>
          </p:cNvSpPr>
          <p:nvPr/>
        </p:nvSpPr>
        <p:spPr bwMode="auto">
          <a:xfrm>
            <a:off x="776279" y="1079710"/>
            <a:ext cx="77048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l-NL" sz="3600" b="1" dirty="0">
                <a:solidFill>
                  <a:srgbClr val="F7941E"/>
                </a:solidFill>
              </a:rPr>
              <a:t>Anemie, oorzaken</a:t>
            </a:r>
            <a:endParaRPr lang="nl-NL" altLang="nl-NL" sz="3600" b="1" dirty="0">
              <a:solidFill>
                <a:srgbClr val="F7941E"/>
              </a:solidFill>
              <a:latin typeface="Myriad Pro" pitchFamily="34" charset="0"/>
              <a:cs typeface="Myriad Arabic" pitchFamily="50" charset="-78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07504" y="1615440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2800" dirty="0" err="1">
                <a:solidFill>
                  <a:srgbClr val="1197B1"/>
                </a:solidFill>
              </a:rPr>
              <a:t>Ijzergebrek</a:t>
            </a:r>
            <a:br>
              <a:rPr lang="nl-NL" sz="2800" dirty="0">
                <a:solidFill>
                  <a:srgbClr val="1197B1"/>
                </a:solidFill>
              </a:rPr>
            </a:br>
            <a:endParaRPr lang="nl-NL" sz="2800" dirty="0">
              <a:solidFill>
                <a:srgbClr val="1197B1"/>
              </a:solidFill>
            </a:endParaRPr>
          </a:p>
          <a:p>
            <a:r>
              <a:rPr lang="nl-NL" sz="2800" dirty="0">
                <a:solidFill>
                  <a:srgbClr val="1197B1"/>
                </a:solidFill>
              </a:rPr>
              <a:t>(Chronische) ziekte</a:t>
            </a:r>
            <a:br>
              <a:rPr lang="nl-NL" sz="2800" dirty="0">
                <a:solidFill>
                  <a:srgbClr val="1197B1"/>
                </a:solidFill>
              </a:rPr>
            </a:br>
            <a:br>
              <a:rPr lang="nl-NL" sz="2800" dirty="0">
                <a:solidFill>
                  <a:srgbClr val="1197B1"/>
                </a:solidFill>
              </a:rPr>
            </a:br>
            <a:r>
              <a:rPr lang="nl-NL" sz="2800" dirty="0">
                <a:solidFill>
                  <a:srgbClr val="1197B1"/>
                </a:solidFill>
              </a:rPr>
              <a:t>Vitaminegebrek</a:t>
            </a:r>
            <a:br>
              <a:rPr lang="nl-NL" sz="2800" dirty="0">
                <a:solidFill>
                  <a:srgbClr val="1197B1"/>
                </a:solidFill>
              </a:rPr>
            </a:br>
            <a:br>
              <a:rPr lang="nl-NL" sz="2800" dirty="0">
                <a:solidFill>
                  <a:srgbClr val="1197B1"/>
                </a:solidFill>
              </a:rPr>
            </a:br>
            <a:r>
              <a:rPr lang="nl-NL" sz="2800" dirty="0">
                <a:solidFill>
                  <a:srgbClr val="1197B1"/>
                </a:solidFill>
              </a:rPr>
              <a:t>Nierfunctiestoornis</a:t>
            </a:r>
            <a:br>
              <a:rPr lang="nl-NL" sz="2800" dirty="0">
                <a:solidFill>
                  <a:srgbClr val="1197B1"/>
                </a:solidFill>
              </a:rPr>
            </a:br>
            <a:r>
              <a:rPr lang="nl-NL" sz="2800" dirty="0">
                <a:solidFill>
                  <a:srgbClr val="1197B1"/>
                </a:solidFill>
              </a:rPr>
              <a:t> (</a:t>
            </a:r>
            <a:r>
              <a:rPr lang="nl-NL" sz="2800" dirty="0" err="1">
                <a:solidFill>
                  <a:srgbClr val="1197B1"/>
                </a:solidFill>
              </a:rPr>
              <a:t>eGFR</a:t>
            </a:r>
            <a:r>
              <a:rPr lang="nl-NL" sz="2800" dirty="0">
                <a:solidFill>
                  <a:srgbClr val="1197B1"/>
                </a:solidFill>
              </a:rPr>
              <a:t> &lt; 45 ml/min)</a:t>
            </a:r>
          </a:p>
          <a:p>
            <a:br>
              <a:rPr lang="nl-NL" sz="2800" dirty="0">
                <a:solidFill>
                  <a:srgbClr val="1197B1"/>
                </a:solidFill>
              </a:rPr>
            </a:br>
            <a:r>
              <a:rPr lang="nl-NL" sz="2800" dirty="0" err="1">
                <a:solidFill>
                  <a:srgbClr val="1197B1"/>
                </a:solidFill>
              </a:rPr>
              <a:t>Alcoholabuus</a:t>
            </a:r>
            <a:endParaRPr lang="nl-NL" sz="2800" dirty="0">
              <a:solidFill>
                <a:srgbClr val="1197B1"/>
              </a:solidFill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4499992" y="1628800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2800" dirty="0">
                <a:solidFill>
                  <a:srgbClr val="1197B1"/>
                </a:solidFill>
              </a:rPr>
              <a:t>Beenmergaandoening</a:t>
            </a:r>
          </a:p>
          <a:p>
            <a:r>
              <a:rPr lang="nl-NL" sz="2800" dirty="0">
                <a:solidFill>
                  <a:srgbClr val="1197B1"/>
                </a:solidFill>
              </a:rPr>
              <a:t>- Verminderde </a:t>
            </a:r>
            <a:r>
              <a:rPr lang="nl-NL" sz="2800" dirty="0" err="1">
                <a:solidFill>
                  <a:srgbClr val="1197B1"/>
                </a:solidFill>
              </a:rPr>
              <a:t>celaanmaak</a:t>
            </a:r>
            <a:endParaRPr lang="nl-NL" sz="2800" dirty="0">
              <a:solidFill>
                <a:srgbClr val="1197B1"/>
              </a:solidFill>
            </a:endParaRPr>
          </a:p>
          <a:p>
            <a:r>
              <a:rPr lang="nl-NL" sz="2800" dirty="0">
                <a:solidFill>
                  <a:srgbClr val="1197B1"/>
                </a:solidFill>
              </a:rPr>
              <a:t>- Maligne oorzaken (MDS, leukemie, lymfoom)</a:t>
            </a:r>
          </a:p>
          <a:p>
            <a:br>
              <a:rPr lang="nl-NL" sz="2800" dirty="0">
                <a:solidFill>
                  <a:srgbClr val="1197B1"/>
                </a:solidFill>
              </a:rPr>
            </a:br>
            <a:r>
              <a:rPr lang="nl-NL" sz="2800" dirty="0" err="1">
                <a:solidFill>
                  <a:srgbClr val="1197B1"/>
                </a:solidFill>
              </a:rPr>
              <a:t>Thalassemie</a:t>
            </a:r>
            <a:r>
              <a:rPr lang="nl-NL" sz="2800" dirty="0">
                <a:solidFill>
                  <a:srgbClr val="1197B1"/>
                </a:solidFill>
              </a:rPr>
              <a:t>/</a:t>
            </a:r>
            <a:r>
              <a:rPr lang="nl-NL" sz="2800" dirty="0" err="1">
                <a:solidFill>
                  <a:srgbClr val="1197B1"/>
                </a:solidFill>
              </a:rPr>
              <a:t>Hb-pathie</a:t>
            </a:r>
            <a:endParaRPr lang="nl-NL" sz="2800" dirty="0">
              <a:solidFill>
                <a:srgbClr val="1197B1"/>
              </a:solidFill>
            </a:endParaRPr>
          </a:p>
          <a:p>
            <a:br>
              <a:rPr lang="nl-NL" sz="2800" dirty="0">
                <a:solidFill>
                  <a:srgbClr val="1197B1"/>
                </a:solidFill>
              </a:rPr>
            </a:br>
            <a:r>
              <a:rPr lang="nl-NL" sz="2800" dirty="0">
                <a:solidFill>
                  <a:srgbClr val="1197B1"/>
                </a:solidFill>
              </a:rPr>
              <a:t>Hemolytische anemie</a:t>
            </a:r>
          </a:p>
          <a:p>
            <a:r>
              <a:rPr lang="nl-NL" sz="2800" dirty="0">
                <a:solidFill>
                  <a:srgbClr val="1197B1"/>
                </a:solidFill>
              </a:rPr>
              <a:t>- Auto-immuun</a:t>
            </a:r>
          </a:p>
          <a:p>
            <a:r>
              <a:rPr lang="nl-NL" sz="2800" dirty="0">
                <a:solidFill>
                  <a:srgbClr val="1197B1"/>
                </a:solidFill>
              </a:rPr>
              <a:t>- </a:t>
            </a:r>
            <a:r>
              <a:rPr lang="nl-NL" sz="2800" dirty="0" err="1">
                <a:solidFill>
                  <a:srgbClr val="1197B1"/>
                </a:solidFill>
              </a:rPr>
              <a:t>Heriditair</a:t>
            </a:r>
            <a:r>
              <a:rPr lang="nl-NL" sz="2800" dirty="0">
                <a:solidFill>
                  <a:srgbClr val="1197B1"/>
                </a:solidFill>
              </a:rPr>
              <a:t> (G6PD)</a:t>
            </a:r>
          </a:p>
          <a:p>
            <a:r>
              <a:rPr lang="nl-NL" sz="2800" dirty="0">
                <a:solidFill>
                  <a:srgbClr val="1197B1"/>
                </a:solidFill>
              </a:rPr>
              <a:t>- Mechanisch (Hartkleppen/bypass)</a:t>
            </a:r>
          </a:p>
        </p:txBody>
      </p:sp>
    </p:spTree>
    <p:extLst>
      <p:ext uri="{BB962C8B-B14F-4D97-AF65-F5344CB8AC3E}">
        <p14:creationId xmlns:p14="http://schemas.microsoft.com/office/powerpoint/2010/main" val="2227615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3123" y="0"/>
            <a:ext cx="2707389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C:\Users\Robbert\Desktop\Naamloos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 descr="hoofd 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18923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kstvak 10"/>
          <p:cNvSpPr txBox="1">
            <a:spLocks noChangeArrowheads="1"/>
          </p:cNvSpPr>
          <p:nvPr/>
        </p:nvSpPr>
        <p:spPr bwMode="auto">
          <a:xfrm>
            <a:off x="713444" y="1385888"/>
            <a:ext cx="77048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l-NL" altLang="nl-NL" sz="3600" b="1" dirty="0">
                <a:solidFill>
                  <a:srgbClr val="F7941E"/>
                </a:solidFill>
                <a:latin typeface="Myriad Pro" pitchFamily="34" charset="0"/>
                <a:cs typeface="Myriad Arabic" pitchFamily="50" charset="-78"/>
              </a:rPr>
              <a:t>Anemie, ijzermetabolisme</a:t>
            </a:r>
          </a:p>
        </p:txBody>
      </p:sp>
      <p:sp>
        <p:nvSpPr>
          <p:cNvPr id="7" name="Rechthoek 6"/>
          <p:cNvSpPr/>
          <p:nvPr/>
        </p:nvSpPr>
        <p:spPr>
          <a:xfrm>
            <a:off x="785106" y="2132856"/>
            <a:ext cx="810737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1197B1"/>
                </a:solidFill>
              </a:rPr>
              <a:t>Uit </a:t>
            </a:r>
            <a:r>
              <a:rPr lang="nl-NL" sz="2400" dirty="0" err="1">
                <a:solidFill>
                  <a:srgbClr val="1197B1"/>
                </a:solidFill>
              </a:rPr>
              <a:t>heme</a:t>
            </a:r>
            <a:r>
              <a:rPr lang="nl-NL" sz="2400" dirty="0">
                <a:solidFill>
                  <a:srgbClr val="1197B1"/>
                </a:solidFill>
              </a:rPr>
              <a:t>- en non-</a:t>
            </a:r>
            <a:r>
              <a:rPr lang="nl-NL" sz="2400" dirty="0" err="1">
                <a:solidFill>
                  <a:srgbClr val="1197B1"/>
                </a:solidFill>
              </a:rPr>
              <a:t>heme</a:t>
            </a:r>
            <a:r>
              <a:rPr lang="nl-NL" sz="2400" dirty="0">
                <a:solidFill>
                  <a:srgbClr val="1197B1"/>
                </a:solidFill>
              </a:rPr>
              <a:t> </a:t>
            </a:r>
            <a:r>
              <a:rPr lang="nl-NL" sz="2400" dirty="0" err="1">
                <a:solidFill>
                  <a:srgbClr val="1197B1"/>
                </a:solidFill>
              </a:rPr>
              <a:t>verbidningen</a:t>
            </a:r>
            <a:r>
              <a:rPr lang="nl-NL" sz="2400" dirty="0">
                <a:solidFill>
                  <a:srgbClr val="1197B1"/>
                </a:solidFill>
              </a:rPr>
              <a:t> voedsel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400" dirty="0">
              <a:solidFill>
                <a:srgbClr val="1197B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 err="1">
                <a:solidFill>
                  <a:srgbClr val="1197B1"/>
                </a:solidFill>
              </a:rPr>
              <a:t>Ijzer</a:t>
            </a:r>
            <a:r>
              <a:rPr lang="nl-NL" sz="2400" dirty="0">
                <a:solidFill>
                  <a:srgbClr val="1197B1"/>
                </a:solidFill>
              </a:rPr>
              <a:t>: vrij ijzer in de bloedbaan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 err="1">
                <a:solidFill>
                  <a:srgbClr val="1197B1"/>
                </a:solidFill>
              </a:rPr>
              <a:t>Ferritine</a:t>
            </a:r>
            <a:r>
              <a:rPr lang="nl-NL" sz="2400" dirty="0">
                <a:solidFill>
                  <a:srgbClr val="1197B1"/>
                </a:solidFill>
              </a:rPr>
              <a:t>: ijzeropslag (lever)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 err="1">
                <a:solidFill>
                  <a:srgbClr val="1197B1"/>
                </a:solidFill>
              </a:rPr>
              <a:t>Tran</a:t>
            </a:r>
            <a:endParaRPr lang="nl-NL" sz="2400" dirty="0">
              <a:solidFill>
                <a:srgbClr val="1197B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1197B1"/>
                </a:solidFill>
              </a:rPr>
              <a:t>Symptomen en </a:t>
            </a:r>
            <a:r>
              <a:rPr lang="nl-NL" sz="2400" dirty="0" err="1">
                <a:solidFill>
                  <a:srgbClr val="1197B1"/>
                </a:solidFill>
              </a:rPr>
              <a:t>tranfusiebehoefte</a:t>
            </a:r>
            <a:r>
              <a:rPr lang="nl-NL" sz="2400" dirty="0">
                <a:solidFill>
                  <a:srgbClr val="1197B1"/>
                </a:solidFill>
              </a:rPr>
              <a:t> afhankelijk van kliniek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400" dirty="0">
              <a:solidFill>
                <a:srgbClr val="1197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758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3123" y="0"/>
            <a:ext cx="2707389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C:\Users\Robbert\Desktop\Naamloos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 descr="hoofd 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18923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kstvak 10"/>
          <p:cNvSpPr txBox="1">
            <a:spLocks noChangeArrowheads="1"/>
          </p:cNvSpPr>
          <p:nvPr/>
        </p:nvSpPr>
        <p:spPr bwMode="auto">
          <a:xfrm>
            <a:off x="713444" y="1385888"/>
            <a:ext cx="77048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l-NL" altLang="nl-NL" sz="3600" b="1" dirty="0">
                <a:solidFill>
                  <a:srgbClr val="F7941E"/>
                </a:solidFill>
                <a:latin typeface="Myriad Pro" pitchFamily="34" charset="0"/>
                <a:cs typeface="Myriad Arabic" pitchFamily="50" charset="-78"/>
              </a:rPr>
              <a:t>Anemie, ijzermetabolisme</a:t>
            </a:r>
          </a:p>
        </p:txBody>
      </p:sp>
      <p:sp>
        <p:nvSpPr>
          <p:cNvPr id="7" name="Rechthoek 6"/>
          <p:cNvSpPr/>
          <p:nvPr/>
        </p:nvSpPr>
        <p:spPr>
          <a:xfrm>
            <a:off x="785106" y="2132856"/>
            <a:ext cx="81073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1197B1"/>
                </a:solidFill>
              </a:rPr>
              <a:t>Uit </a:t>
            </a:r>
            <a:r>
              <a:rPr lang="nl-NL" sz="2400" dirty="0" err="1">
                <a:solidFill>
                  <a:srgbClr val="1197B1"/>
                </a:solidFill>
              </a:rPr>
              <a:t>heme</a:t>
            </a:r>
            <a:r>
              <a:rPr lang="nl-NL" sz="2400" dirty="0">
                <a:solidFill>
                  <a:srgbClr val="1197B1"/>
                </a:solidFill>
              </a:rPr>
              <a:t>- en non-</a:t>
            </a:r>
            <a:r>
              <a:rPr lang="nl-NL" sz="2400" dirty="0" err="1">
                <a:solidFill>
                  <a:srgbClr val="1197B1"/>
                </a:solidFill>
              </a:rPr>
              <a:t>heme</a:t>
            </a:r>
            <a:r>
              <a:rPr lang="nl-NL" sz="2400" dirty="0">
                <a:solidFill>
                  <a:srgbClr val="1197B1"/>
                </a:solidFill>
              </a:rPr>
              <a:t> bevattend voedsel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1197B1"/>
                </a:solidFill>
              </a:rPr>
              <a:t>Vitamine C verhoogt de opname, thee en melk verlagen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400" dirty="0">
              <a:solidFill>
                <a:srgbClr val="1197B1"/>
              </a:solidFill>
            </a:endParaRPr>
          </a:p>
        </p:txBody>
      </p:sp>
      <p:pic>
        <p:nvPicPr>
          <p:cNvPr id="11266" name="Picture 2" descr="https://timesofindia.indiatimes.com/blogs/wp-content/uploads/2018/02/iron-heme-vs-non-hem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906" y="3006387"/>
            <a:ext cx="4366135" cy="344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3277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3123" y="0"/>
            <a:ext cx="2707389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C:\Users\Robbert\Desktop\Naamloos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 descr="hoofd 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18923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kstvak 10"/>
          <p:cNvSpPr txBox="1">
            <a:spLocks noChangeArrowheads="1"/>
          </p:cNvSpPr>
          <p:nvPr/>
        </p:nvSpPr>
        <p:spPr bwMode="auto">
          <a:xfrm>
            <a:off x="713444" y="1385888"/>
            <a:ext cx="77048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l-NL" altLang="nl-NL" sz="3600" b="1" dirty="0">
                <a:solidFill>
                  <a:srgbClr val="F7941E"/>
                </a:solidFill>
                <a:latin typeface="Myriad Pro" pitchFamily="34" charset="0"/>
                <a:cs typeface="Myriad Arabic" pitchFamily="50" charset="-78"/>
              </a:rPr>
              <a:t>Anemie, ijzerparameters bloed</a:t>
            </a:r>
          </a:p>
        </p:txBody>
      </p:sp>
      <p:sp>
        <p:nvSpPr>
          <p:cNvPr id="7" name="Rechthoek 6"/>
          <p:cNvSpPr/>
          <p:nvPr/>
        </p:nvSpPr>
        <p:spPr>
          <a:xfrm>
            <a:off x="251520" y="2132856"/>
            <a:ext cx="52990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 err="1">
                <a:solidFill>
                  <a:srgbClr val="1197B1"/>
                </a:solidFill>
              </a:rPr>
              <a:t>Ijzer</a:t>
            </a:r>
            <a:r>
              <a:rPr lang="nl-NL" sz="2400" dirty="0">
                <a:solidFill>
                  <a:srgbClr val="1197B1"/>
                </a:solidFill>
              </a:rPr>
              <a:t>: vrij ijzer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 err="1">
                <a:solidFill>
                  <a:srgbClr val="1197B1"/>
                </a:solidFill>
              </a:rPr>
              <a:t>Ferritine</a:t>
            </a:r>
            <a:r>
              <a:rPr lang="nl-NL" sz="2400" dirty="0">
                <a:solidFill>
                  <a:srgbClr val="1197B1"/>
                </a:solidFill>
              </a:rPr>
              <a:t>: ijzeropslag (lever)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1197B1"/>
                </a:solidFill>
              </a:rPr>
              <a:t>Transferrine: transportijzer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1197B1"/>
                </a:solidFill>
              </a:rPr>
              <a:t>(ijzer)transferrine saturatie: </a:t>
            </a:r>
            <a:br>
              <a:rPr lang="nl-NL" sz="2400" dirty="0">
                <a:solidFill>
                  <a:srgbClr val="1197B1"/>
                </a:solidFill>
              </a:rPr>
            </a:br>
            <a:r>
              <a:rPr lang="nl-NL" sz="2400" dirty="0">
                <a:solidFill>
                  <a:srgbClr val="1197B1"/>
                </a:solidFill>
              </a:rPr>
              <a:t>verzadiging van transferrine </a:t>
            </a:r>
            <a:br>
              <a:rPr lang="nl-NL" sz="2400" dirty="0">
                <a:solidFill>
                  <a:srgbClr val="1197B1"/>
                </a:solidFill>
              </a:rPr>
            </a:br>
            <a:r>
              <a:rPr lang="nl-NL" sz="2400" dirty="0">
                <a:solidFill>
                  <a:srgbClr val="1197B1"/>
                </a:solidFill>
              </a:rPr>
              <a:t>met ijzer</a:t>
            </a:r>
          </a:p>
        </p:txBody>
      </p:sp>
      <p:pic>
        <p:nvPicPr>
          <p:cNvPr id="9218" name="Picture 2" descr="Afbeeldingsresultaat voor iron metabolis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848239"/>
            <a:ext cx="4752528" cy="341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327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79" r="11471"/>
          <a:stretch/>
        </p:blipFill>
        <p:spPr bwMode="auto">
          <a:xfrm>
            <a:off x="6624737" y="0"/>
            <a:ext cx="2519264" cy="181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C:\Users\Robbert\Desktop\Naamloos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 descr="hoofd 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18923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kstvak 10"/>
          <p:cNvSpPr txBox="1">
            <a:spLocks noChangeArrowheads="1"/>
          </p:cNvSpPr>
          <p:nvPr/>
        </p:nvSpPr>
        <p:spPr bwMode="auto">
          <a:xfrm>
            <a:off x="611560" y="1124744"/>
            <a:ext cx="77048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l-NL" altLang="nl-NL" sz="3600" b="1" dirty="0">
                <a:solidFill>
                  <a:srgbClr val="F7941E"/>
                </a:solidFill>
                <a:latin typeface="Myriad Pro" pitchFamily="34" charset="0"/>
                <a:cs typeface="Myriad Arabic" pitchFamily="50" charset="-78"/>
              </a:rPr>
              <a:t>Anemiediagnostiek nieuw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04864"/>
            <a:ext cx="3552782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603371"/>
              </p:ext>
            </p:extLst>
          </p:nvPr>
        </p:nvGraphicFramePr>
        <p:xfrm>
          <a:off x="3804305" y="2213248"/>
          <a:ext cx="5333567" cy="347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56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8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31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14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35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Pakket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Hb</a:t>
                      </a:r>
                      <a:r>
                        <a:rPr lang="nl-NL" dirty="0"/>
                        <a:t>/MCV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Bloed-beeld</a:t>
                      </a:r>
                      <a:r>
                        <a:rPr lang="nl-NL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Ijzer-parameters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Overig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800" dirty="0"/>
                        <a:t>Zn </a:t>
                      </a:r>
                      <a:r>
                        <a:rPr lang="nl-NL" sz="1800" dirty="0" err="1"/>
                        <a:t>ferr</a:t>
                      </a:r>
                      <a:endParaRPr lang="nl-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 err="1"/>
                        <a:t>Ferritine</a:t>
                      </a:r>
                      <a:endParaRPr lang="nl-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800" dirty="0"/>
                        <a:t>Zn vervolg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X</a:t>
                      </a:r>
                    </a:p>
                    <a:p>
                      <a:endParaRPr lang="nl-NL" sz="1800" dirty="0"/>
                    </a:p>
                    <a:p>
                      <a:r>
                        <a:rPr lang="nl-NL" sz="1800" dirty="0"/>
                        <a:t>BSE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 err="1"/>
                        <a:t>Ferritine</a:t>
                      </a:r>
                      <a:br>
                        <a:rPr lang="nl-NL" sz="1800" dirty="0"/>
                      </a:br>
                      <a:r>
                        <a:rPr lang="nl-NL" sz="1800" dirty="0"/>
                        <a:t>transferrine</a:t>
                      </a:r>
                    </a:p>
                    <a:p>
                      <a:r>
                        <a:rPr lang="nl-NL" sz="1800" dirty="0" err="1"/>
                        <a:t>Ijzer</a:t>
                      </a:r>
                      <a:endParaRPr lang="nl-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 err="1"/>
                        <a:t>eGFR</a:t>
                      </a:r>
                      <a:br>
                        <a:rPr lang="nl-NL" sz="1800" dirty="0"/>
                      </a:br>
                      <a:r>
                        <a:rPr lang="nl-NL" sz="1800" dirty="0"/>
                        <a:t>LDH</a:t>
                      </a:r>
                      <a:br>
                        <a:rPr lang="nl-NL" sz="1800" dirty="0"/>
                      </a:br>
                      <a:r>
                        <a:rPr lang="nl-NL" sz="1800" dirty="0"/>
                        <a:t>vitB12**</a:t>
                      </a:r>
                      <a:br>
                        <a:rPr lang="nl-NL" sz="1800" dirty="0"/>
                      </a:br>
                      <a:r>
                        <a:rPr lang="nl-NL" sz="1800" dirty="0"/>
                        <a:t>Foliumzuur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800" dirty="0"/>
                        <a:t>Controle </a:t>
                      </a:r>
                      <a:r>
                        <a:rPr lang="nl-NL" sz="1800" dirty="0" err="1"/>
                        <a:t>Hb</a:t>
                      </a:r>
                      <a:endParaRPr lang="nl-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800" dirty="0" err="1"/>
                        <a:t>Thalass</a:t>
                      </a:r>
                      <a:r>
                        <a:rPr lang="nl-NL" sz="1800" dirty="0"/>
                        <a:t>. </a:t>
                      </a:r>
                      <a:r>
                        <a:rPr lang="nl-NL" sz="1800" baseline="0" dirty="0"/>
                        <a:t>&amp;</a:t>
                      </a:r>
                      <a:br>
                        <a:rPr lang="nl-NL" sz="1800" baseline="0" dirty="0"/>
                      </a:br>
                      <a:r>
                        <a:rPr lang="nl-NL" sz="1800" dirty="0" err="1"/>
                        <a:t>Hb-pathie</a:t>
                      </a:r>
                      <a:endParaRPr lang="nl-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 err="1"/>
                        <a:t>Ferritine</a:t>
                      </a:r>
                      <a:endParaRPr lang="nl-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 err="1"/>
                        <a:t>Hb</a:t>
                      </a:r>
                      <a:r>
                        <a:rPr lang="nl-NL" sz="1800" dirty="0"/>
                        <a:t>-fracties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Rechthoek 2"/>
          <p:cNvSpPr/>
          <p:nvPr/>
        </p:nvSpPr>
        <p:spPr>
          <a:xfrm>
            <a:off x="4716016" y="5877272"/>
            <a:ext cx="32265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*:   </a:t>
            </a:r>
            <a:r>
              <a:rPr lang="nl-NL" dirty="0" err="1"/>
              <a:t>Ery’s</a:t>
            </a:r>
            <a:r>
              <a:rPr lang="nl-NL" dirty="0"/>
              <a:t>, </a:t>
            </a:r>
            <a:r>
              <a:rPr lang="nl-NL" dirty="0" err="1"/>
              <a:t>leuko’s</a:t>
            </a:r>
            <a:r>
              <a:rPr lang="nl-NL" dirty="0"/>
              <a:t>, </a:t>
            </a:r>
            <a:r>
              <a:rPr lang="nl-NL" dirty="0" err="1"/>
              <a:t>trombo’s</a:t>
            </a:r>
            <a:r>
              <a:rPr lang="nl-NL" dirty="0"/>
              <a:t>, reti’s</a:t>
            </a:r>
            <a:br>
              <a:rPr lang="nl-NL" dirty="0"/>
            </a:br>
            <a:r>
              <a:rPr lang="nl-NL" dirty="0"/>
              <a:t>**: </a:t>
            </a:r>
            <a:r>
              <a:rPr lang="nl-NL" dirty="0" err="1"/>
              <a:t>Zonodig</a:t>
            </a:r>
            <a:r>
              <a:rPr lang="nl-NL" dirty="0"/>
              <a:t> </a:t>
            </a:r>
            <a:r>
              <a:rPr lang="nl-NL" dirty="0" err="1"/>
              <a:t>methylmalonzuur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321352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79" r="11471"/>
          <a:stretch/>
        </p:blipFill>
        <p:spPr bwMode="auto">
          <a:xfrm>
            <a:off x="6624737" y="0"/>
            <a:ext cx="2519264" cy="181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C:\Users\Robbert\Desktop\Naamloos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 descr="hoofd 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18923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kstvak 10"/>
          <p:cNvSpPr txBox="1">
            <a:spLocks noChangeArrowheads="1"/>
          </p:cNvSpPr>
          <p:nvPr/>
        </p:nvSpPr>
        <p:spPr bwMode="auto">
          <a:xfrm>
            <a:off x="611560" y="1124744"/>
            <a:ext cx="77048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l-NL" altLang="nl-NL" sz="3600" b="1" dirty="0">
                <a:solidFill>
                  <a:srgbClr val="F7941E"/>
                </a:solidFill>
                <a:latin typeface="Myriad Pro" pitchFamily="34" charset="0"/>
                <a:cs typeface="Myriad Arabic" pitchFamily="50" charset="-78"/>
              </a:rPr>
              <a:t>Anemiediagnostiek nieuw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04864"/>
            <a:ext cx="3552782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7775828"/>
              </p:ext>
            </p:extLst>
          </p:nvPr>
        </p:nvGraphicFramePr>
        <p:xfrm>
          <a:off x="3804305" y="2132856"/>
          <a:ext cx="4944159" cy="2146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4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5601">
                <a:tc>
                  <a:txBody>
                    <a:bodyPr/>
                    <a:lstStyle/>
                    <a:p>
                      <a:r>
                        <a:rPr lang="nl-NL" dirty="0"/>
                        <a:t>Kosten (70% NZA max 2019)</a:t>
                      </a:r>
                      <a:br>
                        <a:rPr lang="nl-NL" dirty="0"/>
                      </a:br>
                      <a:r>
                        <a:rPr lang="nl-NL" dirty="0"/>
                        <a:t>(naast ordertarief a 4, 8 of 12 euro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601">
                <a:tc>
                  <a:txBody>
                    <a:bodyPr/>
                    <a:lstStyle/>
                    <a:p>
                      <a:r>
                        <a:rPr lang="nl-NL" sz="1800" dirty="0"/>
                        <a:t>1,20 + 4,80 euro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6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/>
                        <a:t>1,20 + 19, 28 of 50 euro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601">
                <a:tc>
                  <a:txBody>
                    <a:bodyPr/>
                    <a:lstStyle/>
                    <a:p>
                      <a:r>
                        <a:rPr lang="nl-NL" sz="1800" dirty="0"/>
                        <a:t>1,20 euro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9168">
                <a:tc>
                  <a:txBody>
                    <a:bodyPr/>
                    <a:lstStyle/>
                    <a:p>
                      <a:r>
                        <a:rPr lang="nl-NL" sz="1800" dirty="0"/>
                        <a:t>1,20 + 24 + </a:t>
                      </a:r>
                      <a:r>
                        <a:rPr lang="nl-NL" sz="1800" dirty="0" err="1"/>
                        <a:t>zn</a:t>
                      </a:r>
                      <a:r>
                        <a:rPr lang="nl-NL" sz="1800" dirty="0"/>
                        <a:t> 300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2623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5671" y="0"/>
            <a:ext cx="2875248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C:\Users\Robbert\Desktop\Naamloos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 descr="hoofd 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18923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kstvak 10"/>
          <p:cNvSpPr txBox="1">
            <a:spLocks noChangeArrowheads="1"/>
          </p:cNvSpPr>
          <p:nvPr/>
        </p:nvSpPr>
        <p:spPr bwMode="auto">
          <a:xfrm>
            <a:off x="755576" y="1385888"/>
            <a:ext cx="77048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nl-NL" sz="3600" b="1" dirty="0" err="1">
                <a:solidFill>
                  <a:srgbClr val="F7941E"/>
                </a:solidFill>
                <a:latin typeface="Myriad Pro" pitchFamily="34" charset="0"/>
                <a:cs typeface="Myriad Arabic" pitchFamily="50" charset="-78"/>
              </a:rPr>
              <a:t>Inhoud</a:t>
            </a:r>
            <a:endParaRPr lang="nl-NL" altLang="nl-NL" sz="3600" b="1" dirty="0">
              <a:solidFill>
                <a:srgbClr val="F7941E"/>
              </a:solidFill>
              <a:latin typeface="Myriad Pro" pitchFamily="34" charset="0"/>
              <a:cs typeface="Myriad Arabic" pitchFamily="50" charset="-78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785107" y="1988840"/>
            <a:ext cx="313882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>
                <a:solidFill>
                  <a:srgbClr val="1197B1"/>
                </a:solidFill>
              </a:rPr>
              <a:t>2019: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1197B1"/>
                </a:solidFill>
              </a:rPr>
              <a:t>Praktisch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1197B1"/>
                </a:solidFill>
              </a:rPr>
              <a:t>Rondleiding lab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1197B1"/>
                </a:solidFill>
              </a:rPr>
              <a:t>Inhoudelijk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1197B1"/>
                </a:solidFill>
              </a:rPr>
              <a:t>Vitamine B12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dirty="0" err="1">
                <a:solidFill>
                  <a:srgbClr val="1197B1"/>
                </a:solidFill>
              </a:rPr>
              <a:t>eGFR</a:t>
            </a:r>
            <a:endParaRPr lang="nl-NL" sz="2800" dirty="0">
              <a:solidFill>
                <a:srgbClr val="1197B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1197B1"/>
                </a:solidFill>
              </a:rPr>
              <a:t>Discussie</a:t>
            </a:r>
          </a:p>
        </p:txBody>
      </p:sp>
      <p:sp>
        <p:nvSpPr>
          <p:cNvPr id="8" name="Rechthoek 7"/>
          <p:cNvSpPr/>
          <p:nvPr/>
        </p:nvSpPr>
        <p:spPr>
          <a:xfrm>
            <a:off x="4067944" y="1988840"/>
            <a:ext cx="508297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>
                <a:solidFill>
                  <a:srgbClr val="1197B1"/>
                </a:solidFill>
              </a:rPr>
              <a:t>2020: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1197B1"/>
                </a:solidFill>
              </a:rPr>
              <a:t>Infectieparameters CRP en BSE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1197B1"/>
                </a:solidFill>
              </a:rPr>
              <a:t>Anemie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1197B1"/>
                </a:solidFill>
              </a:rPr>
              <a:t>Schildklier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1197B1"/>
                </a:solidFill>
              </a:rPr>
              <a:t>Vragenronde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1197B1"/>
                </a:solidFill>
              </a:rPr>
              <a:t>Quiz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1197B1"/>
                </a:solidFill>
              </a:rPr>
              <a:t>Afsluiting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1197B1"/>
                </a:solidFill>
              </a:rPr>
              <a:t>Rondleiding</a:t>
            </a:r>
          </a:p>
        </p:txBody>
      </p:sp>
    </p:spTree>
    <p:extLst>
      <p:ext uri="{BB962C8B-B14F-4D97-AF65-F5344CB8AC3E}">
        <p14:creationId xmlns:p14="http://schemas.microsoft.com/office/powerpoint/2010/main" val="11513791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67" t="26044" r="6885"/>
          <a:stretch/>
        </p:blipFill>
        <p:spPr bwMode="auto">
          <a:xfrm flipH="1">
            <a:off x="6036967" y="-27384"/>
            <a:ext cx="3107031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C:\Users\Robbert\Desktop\Naamloos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180512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 descr="hoofd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18923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vak 10"/>
          <p:cNvSpPr txBox="1">
            <a:spLocks noChangeArrowheads="1"/>
          </p:cNvSpPr>
          <p:nvPr/>
        </p:nvSpPr>
        <p:spPr bwMode="auto">
          <a:xfrm>
            <a:off x="776279" y="1079710"/>
            <a:ext cx="77048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l-NL" sz="3600" b="1" dirty="0">
                <a:solidFill>
                  <a:srgbClr val="F7941E"/>
                </a:solidFill>
              </a:rPr>
              <a:t>Anemie, oorzaken</a:t>
            </a:r>
            <a:endParaRPr lang="nl-NL" altLang="nl-NL" sz="3600" b="1" dirty="0">
              <a:solidFill>
                <a:srgbClr val="F7941E"/>
              </a:solidFill>
              <a:latin typeface="Myriad Pro" pitchFamily="34" charset="0"/>
              <a:cs typeface="Myriad Arabic" pitchFamily="50" charset="-78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467544" y="1628800"/>
            <a:ext cx="86044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Tx/>
              <a:buAutoNum type="arabicPeriod"/>
            </a:pPr>
            <a:r>
              <a:rPr lang="nl-NL" sz="2800" dirty="0">
                <a:solidFill>
                  <a:srgbClr val="1197B1"/>
                </a:solidFill>
              </a:rPr>
              <a:t>Jonge dame met hevige menstruatieklachten </a:t>
            </a:r>
          </a:p>
          <a:p>
            <a:pPr marL="514350" indent="-514350">
              <a:buAutoNum type="arabicPeriod"/>
            </a:pPr>
            <a:r>
              <a:rPr lang="nl-NL" sz="2800" dirty="0">
                <a:solidFill>
                  <a:srgbClr val="1197B1"/>
                </a:solidFill>
              </a:rPr>
              <a:t>Heer, soms zwarte ontlasting</a:t>
            </a:r>
          </a:p>
          <a:p>
            <a:pPr marL="514350" indent="-514350">
              <a:buAutoNum type="arabicPeriod"/>
            </a:pPr>
            <a:r>
              <a:rPr lang="nl-NL" sz="2800" dirty="0">
                <a:solidFill>
                  <a:srgbClr val="1197B1"/>
                </a:solidFill>
              </a:rPr>
              <a:t>Peuter, de hele winter snotterig geweest</a:t>
            </a:r>
          </a:p>
          <a:p>
            <a:pPr marL="514350" indent="-514350">
              <a:buAutoNum type="arabicPeriod"/>
            </a:pPr>
            <a:r>
              <a:rPr lang="nl-NL" sz="2800" dirty="0">
                <a:solidFill>
                  <a:srgbClr val="1197B1"/>
                </a:solidFill>
              </a:rPr>
              <a:t>Dame van middelbare leeftijd, 3 weken geleden buikoperatie gehad</a:t>
            </a:r>
          </a:p>
          <a:p>
            <a:pPr marL="514350" indent="-514350">
              <a:buFontTx/>
              <a:buAutoNum type="arabicPeriod"/>
            </a:pPr>
            <a:r>
              <a:rPr lang="nl-NL" sz="2800" dirty="0">
                <a:solidFill>
                  <a:srgbClr val="1197B1"/>
                </a:solidFill>
              </a:rPr>
              <a:t>Twintiger, verstokte veganist</a:t>
            </a:r>
          </a:p>
          <a:p>
            <a:pPr marL="514350" indent="-514350">
              <a:buFontTx/>
              <a:buAutoNum type="arabicPeriod"/>
            </a:pPr>
            <a:r>
              <a:rPr lang="nl-NL" sz="2800" dirty="0">
                <a:solidFill>
                  <a:srgbClr val="1197B1"/>
                </a:solidFill>
              </a:rPr>
              <a:t>Heer, recent vastgestelde colitis ulcerosa  </a:t>
            </a:r>
          </a:p>
          <a:p>
            <a:pPr marL="514350" indent="-514350">
              <a:buAutoNum type="arabicPeriod"/>
            </a:pPr>
            <a:r>
              <a:rPr lang="nl-NL" sz="2800" dirty="0">
                <a:solidFill>
                  <a:srgbClr val="1197B1"/>
                </a:solidFill>
              </a:rPr>
              <a:t>Dame, 3 maanden na bevalling</a:t>
            </a:r>
          </a:p>
          <a:p>
            <a:pPr marL="514350" indent="-514350">
              <a:buAutoNum type="arabicPeriod"/>
            </a:pPr>
            <a:r>
              <a:rPr lang="nl-NL" sz="2800" dirty="0">
                <a:solidFill>
                  <a:srgbClr val="1197B1"/>
                </a:solidFill>
              </a:rPr>
              <a:t>Oudere dame, bekend met DM type I en ziekte van Hashimoto, normale ijzerstatus</a:t>
            </a:r>
          </a:p>
        </p:txBody>
      </p:sp>
    </p:spTree>
    <p:extLst>
      <p:ext uri="{BB962C8B-B14F-4D97-AF65-F5344CB8AC3E}">
        <p14:creationId xmlns:p14="http://schemas.microsoft.com/office/powerpoint/2010/main" val="20164041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Afbeelding 1"/>
          <p:cNvPicPr>
            <a:picLocks noChangeAspect="1"/>
          </p:cNvPicPr>
          <p:nvPr/>
        </p:nvPicPr>
        <p:blipFill>
          <a:blip r:embed="rId2"/>
          <a:srcRect t="8179" r="12947"/>
          <a:stretch>
            <a:fillRect/>
          </a:stretch>
        </p:blipFill>
        <p:spPr bwMode="auto">
          <a:xfrm>
            <a:off x="6516688" y="0"/>
            <a:ext cx="2735262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0" name="Picture 7" descr="C:\Users\Robbert\Desktop\Naamloos-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4925" y="0"/>
            <a:ext cx="9286875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Afbeelding 5" descr="hoofd logo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260350"/>
            <a:ext cx="18923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Tekstvak 10"/>
          <p:cNvSpPr txBox="1">
            <a:spLocks noChangeArrowheads="1"/>
          </p:cNvSpPr>
          <p:nvPr/>
        </p:nvSpPr>
        <p:spPr bwMode="auto">
          <a:xfrm>
            <a:off x="755650" y="908050"/>
            <a:ext cx="77041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altLang="nl-NL" sz="3600" b="1" dirty="0" err="1">
                <a:solidFill>
                  <a:srgbClr val="F7941E"/>
                </a:solidFill>
                <a:latin typeface="Myriad Pro"/>
                <a:ea typeface="Myriad Arabic"/>
                <a:cs typeface="Myriad Arabic"/>
              </a:rPr>
              <a:t>Hb</a:t>
            </a:r>
            <a:r>
              <a:rPr lang="nl-NL" altLang="nl-NL" sz="3600" b="1" dirty="0">
                <a:solidFill>
                  <a:srgbClr val="F7941E"/>
                </a:solidFill>
                <a:latin typeface="Myriad Pro"/>
                <a:ea typeface="Myriad Arabic"/>
                <a:cs typeface="Myriad Arabic"/>
              </a:rPr>
              <a:t>-meting op de praktijk</a:t>
            </a:r>
          </a:p>
        </p:txBody>
      </p:sp>
      <p:sp>
        <p:nvSpPr>
          <p:cNvPr id="48133" name="Rechthoek 7"/>
          <p:cNvSpPr>
            <a:spLocks noChangeArrowheads="1"/>
          </p:cNvSpPr>
          <p:nvPr/>
        </p:nvSpPr>
        <p:spPr bwMode="auto">
          <a:xfrm>
            <a:off x="785813" y="2420888"/>
            <a:ext cx="5946427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nl-NL" sz="2800" dirty="0">
                <a:solidFill>
                  <a:srgbClr val="1197B1"/>
                </a:solidFill>
                <a:latin typeface="Calibri" pitchFamily="34" charset="0"/>
              </a:rPr>
              <a:t>Meting voldoende betrouwbaar, </a:t>
            </a:r>
            <a:r>
              <a:rPr lang="nl-NL" sz="2800" dirty="0" err="1">
                <a:solidFill>
                  <a:srgbClr val="1197B1"/>
                </a:solidFill>
                <a:latin typeface="Calibri" pitchFamily="34" charset="0"/>
              </a:rPr>
              <a:t>cave</a:t>
            </a:r>
            <a:r>
              <a:rPr lang="nl-NL" sz="2800" dirty="0">
                <a:solidFill>
                  <a:srgbClr val="1197B1"/>
                </a:solidFill>
                <a:latin typeface="Calibri" pitchFamily="34" charset="0"/>
              </a:rPr>
              <a:t> afname-aspecten</a:t>
            </a:r>
          </a:p>
          <a:p>
            <a:pPr marL="457200" indent="-457200">
              <a:buFont typeface="Arial" charset="0"/>
              <a:buChar char="•"/>
            </a:pPr>
            <a:r>
              <a:rPr lang="nl-NL" sz="2800" dirty="0">
                <a:solidFill>
                  <a:srgbClr val="1197B1"/>
                </a:solidFill>
                <a:latin typeface="Calibri" pitchFamily="34" charset="0"/>
              </a:rPr>
              <a:t>Verschillen tot 1 </a:t>
            </a:r>
            <a:r>
              <a:rPr lang="nl-NL" sz="2800" dirty="0" err="1">
                <a:solidFill>
                  <a:srgbClr val="1197B1"/>
                </a:solidFill>
                <a:latin typeface="Calibri" pitchFamily="34" charset="0"/>
              </a:rPr>
              <a:t>mmol</a:t>
            </a:r>
            <a:r>
              <a:rPr lang="nl-NL" sz="2800" dirty="0">
                <a:solidFill>
                  <a:srgbClr val="1197B1"/>
                </a:solidFill>
                <a:latin typeface="Calibri" pitchFamily="34" charset="0"/>
              </a:rPr>
              <a:t>/l mogelijk (veelal vals-verlaagd)</a:t>
            </a:r>
          </a:p>
          <a:p>
            <a:pPr marL="457200" indent="-457200">
              <a:buFont typeface="Arial" charset="0"/>
              <a:buChar char="•"/>
            </a:pPr>
            <a:r>
              <a:rPr lang="nl-NL" sz="2800" dirty="0">
                <a:solidFill>
                  <a:srgbClr val="1197B1"/>
                </a:solidFill>
                <a:latin typeface="Calibri" pitchFamily="34" charset="0"/>
              </a:rPr>
              <a:t>NHG: </a:t>
            </a:r>
            <a:r>
              <a:rPr lang="nl-NL" sz="2800" dirty="0" err="1">
                <a:solidFill>
                  <a:srgbClr val="1197B1"/>
                </a:solidFill>
                <a:latin typeface="Calibri" pitchFamily="34" charset="0"/>
              </a:rPr>
              <a:t>Hb</a:t>
            </a:r>
            <a:r>
              <a:rPr lang="nl-NL" sz="2800" dirty="0">
                <a:solidFill>
                  <a:srgbClr val="1197B1"/>
                </a:solidFill>
                <a:latin typeface="Calibri" pitchFamily="34" charset="0"/>
              </a:rPr>
              <a:t> in praktijk bepaald en afwijkend? -&gt; in lab herhalen</a:t>
            </a:r>
          </a:p>
          <a:p>
            <a:pPr marL="457200" indent="-457200">
              <a:buFont typeface="Arial" charset="0"/>
              <a:buChar char="•"/>
            </a:pPr>
            <a:endParaRPr lang="nl-NL" sz="2800" dirty="0">
              <a:solidFill>
                <a:srgbClr val="1197B1"/>
              </a:solidFill>
              <a:latin typeface="Calibri" pitchFamily="34" charset="0"/>
            </a:endParaRPr>
          </a:p>
          <a:p>
            <a:pPr marL="457200" indent="-457200">
              <a:buFont typeface="Arial" charset="0"/>
              <a:buChar char="•"/>
            </a:pPr>
            <a:endParaRPr lang="nl-NL" sz="2800" dirty="0">
              <a:solidFill>
                <a:srgbClr val="1197B1"/>
              </a:solidFill>
              <a:latin typeface="Calibri" pitchFamily="34" charset="0"/>
            </a:endParaRPr>
          </a:p>
        </p:txBody>
      </p:sp>
      <p:pic>
        <p:nvPicPr>
          <p:cNvPr id="13314" name="Picture 2" descr="Afbeeldingsresultaat voor hemocu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564903"/>
            <a:ext cx="2799477" cy="279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9144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Afbeelding 1"/>
          <p:cNvPicPr>
            <a:picLocks noChangeAspect="1"/>
          </p:cNvPicPr>
          <p:nvPr/>
        </p:nvPicPr>
        <p:blipFill>
          <a:blip r:embed="rId2"/>
          <a:srcRect t="8179" r="12947"/>
          <a:stretch>
            <a:fillRect/>
          </a:stretch>
        </p:blipFill>
        <p:spPr bwMode="auto">
          <a:xfrm>
            <a:off x="6516688" y="0"/>
            <a:ext cx="2735262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0" name="Picture 7" descr="C:\Users\Robbert\Desktop\Naamloos-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4925" y="0"/>
            <a:ext cx="9286875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Afbeelding 5" descr="hoofd logo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260350"/>
            <a:ext cx="18923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Tekstvak 10"/>
          <p:cNvSpPr txBox="1">
            <a:spLocks noChangeArrowheads="1"/>
          </p:cNvSpPr>
          <p:nvPr/>
        </p:nvSpPr>
        <p:spPr bwMode="auto">
          <a:xfrm>
            <a:off x="662781" y="1220565"/>
            <a:ext cx="77041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altLang="nl-NL" sz="3600" b="1" dirty="0">
                <a:solidFill>
                  <a:srgbClr val="F7941E"/>
                </a:solidFill>
                <a:latin typeface="Myriad Pro"/>
                <a:ea typeface="Myriad Arabic"/>
                <a:cs typeface="Myriad Arabic"/>
              </a:rPr>
              <a:t>Schildklierstoornissen, algemeen</a:t>
            </a:r>
          </a:p>
        </p:txBody>
      </p:sp>
      <p:sp>
        <p:nvSpPr>
          <p:cNvPr id="48133" name="Rechthoek 7"/>
          <p:cNvSpPr>
            <a:spLocks noChangeArrowheads="1"/>
          </p:cNvSpPr>
          <p:nvPr/>
        </p:nvSpPr>
        <p:spPr bwMode="auto">
          <a:xfrm>
            <a:off x="785813" y="2204864"/>
            <a:ext cx="8106667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nl-NL" sz="2800" dirty="0">
                <a:solidFill>
                  <a:srgbClr val="1197B1"/>
                </a:solidFill>
                <a:latin typeface="Calibri" pitchFamily="34" charset="0"/>
              </a:rPr>
              <a:t>T3 en T4: </a:t>
            </a:r>
            <a:r>
              <a:rPr lang="nl-NL" sz="2800" dirty="0" err="1">
                <a:solidFill>
                  <a:srgbClr val="1197B1"/>
                </a:solidFill>
                <a:latin typeface="Calibri" pitchFamily="34" charset="0"/>
              </a:rPr>
              <a:t>schildklierhomonen</a:t>
            </a:r>
            <a:br>
              <a:rPr lang="nl-NL" sz="2800" dirty="0">
                <a:solidFill>
                  <a:srgbClr val="1197B1"/>
                </a:solidFill>
                <a:latin typeface="Calibri" pitchFamily="34" charset="0"/>
              </a:rPr>
            </a:br>
            <a:r>
              <a:rPr lang="nl-NL" sz="2800" dirty="0">
                <a:solidFill>
                  <a:srgbClr val="1197B1"/>
                </a:solidFill>
                <a:latin typeface="Calibri" pitchFamily="34" charset="0"/>
              </a:rPr>
              <a:t>T4 beste maatstaaf voor activiteit schildklier</a:t>
            </a:r>
          </a:p>
          <a:p>
            <a:pPr marL="457200" indent="-457200">
              <a:buFont typeface="Arial" charset="0"/>
              <a:buChar char="•"/>
            </a:pPr>
            <a:r>
              <a:rPr lang="nl-NL" sz="2800" dirty="0">
                <a:solidFill>
                  <a:srgbClr val="1197B1"/>
                </a:solidFill>
                <a:latin typeface="Calibri" pitchFamily="34" charset="0"/>
              </a:rPr>
              <a:t>TSH: aansturing van de schildklier</a:t>
            </a:r>
          </a:p>
          <a:p>
            <a:pPr marL="457200" indent="-457200">
              <a:buFont typeface="Arial" charset="0"/>
              <a:buChar char="•"/>
            </a:pPr>
            <a:r>
              <a:rPr lang="nl-NL" sz="2800" dirty="0">
                <a:solidFill>
                  <a:srgbClr val="1197B1"/>
                </a:solidFill>
                <a:latin typeface="Calibri" pitchFamily="34" charset="0"/>
              </a:rPr>
              <a:t>T3 en T4 voor &gt; 99% </a:t>
            </a:r>
            <a:br>
              <a:rPr lang="nl-NL" sz="2800" dirty="0">
                <a:solidFill>
                  <a:srgbClr val="1197B1"/>
                </a:solidFill>
                <a:latin typeface="Calibri" pitchFamily="34" charset="0"/>
              </a:rPr>
            </a:br>
            <a:r>
              <a:rPr lang="nl-NL" sz="2800" dirty="0">
                <a:solidFill>
                  <a:srgbClr val="1197B1"/>
                </a:solidFill>
                <a:latin typeface="Calibri" pitchFamily="34" charset="0"/>
              </a:rPr>
              <a:t>gebonden; vrije fractie (fT4)</a:t>
            </a:r>
            <a:br>
              <a:rPr lang="nl-NL" sz="2800" dirty="0">
                <a:solidFill>
                  <a:srgbClr val="1197B1"/>
                </a:solidFill>
                <a:latin typeface="Calibri" pitchFamily="34" charset="0"/>
              </a:rPr>
            </a:br>
            <a:r>
              <a:rPr lang="nl-NL" sz="2800" dirty="0">
                <a:solidFill>
                  <a:srgbClr val="1197B1"/>
                </a:solidFill>
                <a:latin typeface="Calibri" pitchFamily="34" charset="0"/>
              </a:rPr>
              <a:t>beste maatstaaf</a:t>
            </a:r>
          </a:p>
          <a:p>
            <a:pPr marL="457200" indent="-457200">
              <a:buFont typeface="Arial" charset="0"/>
              <a:buChar char="•"/>
            </a:pPr>
            <a:endParaRPr lang="nl-NL" sz="2800" dirty="0">
              <a:solidFill>
                <a:srgbClr val="1197B1"/>
              </a:solidFill>
              <a:latin typeface="Calibri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57" t="40239" r="40352" b="32452"/>
          <a:stretch>
            <a:fillRect/>
          </a:stretch>
        </p:blipFill>
        <p:spPr bwMode="auto">
          <a:xfrm>
            <a:off x="5507285" y="3701310"/>
            <a:ext cx="3529211" cy="2608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19882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5671" y="0"/>
            <a:ext cx="2875248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C:\Users\Robbert\Desktop\Naamloos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 descr="hoofd 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18923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kstvak 10"/>
          <p:cNvSpPr txBox="1">
            <a:spLocks noChangeArrowheads="1"/>
          </p:cNvSpPr>
          <p:nvPr/>
        </p:nvSpPr>
        <p:spPr bwMode="auto">
          <a:xfrm>
            <a:off x="755576" y="1385888"/>
            <a:ext cx="77048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l-NL" altLang="nl-NL" sz="3600" b="1" dirty="0">
                <a:solidFill>
                  <a:srgbClr val="F7941E"/>
                </a:solidFill>
                <a:latin typeface="Myriad Pro"/>
                <a:ea typeface="Myriad Arabic"/>
                <a:cs typeface="Myriad Arabic"/>
              </a:rPr>
              <a:t>Schildklierfunctie</a:t>
            </a:r>
          </a:p>
        </p:txBody>
      </p:sp>
      <p:sp>
        <p:nvSpPr>
          <p:cNvPr id="7" name="Rechthoek 6"/>
          <p:cNvSpPr/>
          <p:nvPr/>
        </p:nvSpPr>
        <p:spPr>
          <a:xfrm>
            <a:off x="785106" y="1988840"/>
            <a:ext cx="817938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1197B1"/>
                </a:solidFill>
              </a:rPr>
              <a:t>Toename hartfrequentie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1197B1"/>
                </a:solidFill>
              </a:rPr>
              <a:t>Toename warmtegeneratie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1197B1"/>
                </a:solidFill>
              </a:rPr>
              <a:t>Stimuleert het zuurstofverbruik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1197B1"/>
                </a:solidFill>
              </a:rPr>
              <a:t>Stimuleert de afbraak van vetten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1197B1"/>
                </a:solidFill>
              </a:rPr>
              <a:t>Stimuleert de omzetting van caroteen -&gt; vitamine 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1197B1"/>
                </a:solidFill>
              </a:rPr>
              <a:t>Essentieel belang voor de pre- en postnatale groei en het centraal zenuwstelsel</a:t>
            </a:r>
          </a:p>
        </p:txBody>
      </p:sp>
    </p:spTree>
    <p:extLst>
      <p:ext uri="{BB962C8B-B14F-4D97-AF65-F5344CB8AC3E}">
        <p14:creationId xmlns:p14="http://schemas.microsoft.com/office/powerpoint/2010/main" val="5481413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71"/>
          <a:stretch/>
        </p:blipFill>
        <p:spPr>
          <a:xfrm>
            <a:off x="5652121" y="0"/>
            <a:ext cx="3491880" cy="2487164"/>
          </a:xfrm>
          <a:prstGeom prst="rect">
            <a:avLst/>
          </a:prstGeom>
        </p:spPr>
      </p:pic>
      <p:pic>
        <p:nvPicPr>
          <p:cNvPr id="5" name="Picture 7" descr="C:\Users\Robbert\Desktop\Naamloos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 descr="hoofd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18923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vak 10"/>
          <p:cNvSpPr txBox="1">
            <a:spLocks noChangeArrowheads="1"/>
          </p:cNvSpPr>
          <p:nvPr/>
        </p:nvSpPr>
        <p:spPr bwMode="auto">
          <a:xfrm>
            <a:off x="776279" y="1124744"/>
            <a:ext cx="77048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l-NL" sz="3600" b="1" dirty="0">
                <a:solidFill>
                  <a:srgbClr val="F7941E"/>
                </a:solidFill>
              </a:rPr>
              <a:t>Schildklierhormonen</a:t>
            </a:r>
          </a:p>
        </p:txBody>
      </p:sp>
      <p:sp>
        <p:nvSpPr>
          <p:cNvPr id="4" name="Rechthoek 3"/>
          <p:cNvSpPr/>
          <p:nvPr/>
        </p:nvSpPr>
        <p:spPr>
          <a:xfrm>
            <a:off x="683569" y="1874728"/>
            <a:ext cx="51845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1197B1"/>
                </a:solidFill>
              </a:rPr>
              <a:t>Synthese in schildklier </a:t>
            </a:r>
            <a:r>
              <a:rPr lang="nl-NL" sz="2800" dirty="0" err="1">
                <a:solidFill>
                  <a:srgbClr val="1197B1"/>
                </a:solidFill>
              </a:rPr>
              <a:t>oiv</a:t>
            </a:r>
            <a:r>
              <a:rPr lang="nl-NL" sz="2800" dirty="0">
                <a:solidFill>
                  <a:srgbClr val="1197B1"/>
                </a:solidFill>
              </a:rPr>
              <a:t> </a:t>
            </a:r>
            <a:br>
              <a:rPr lang="nl-NL" sz="2800" dirty="0">
                <a:solidFill>
                  <a:srgbClr val="1197B1"/>
                </a:solidFill>
              </a:rPr>
            </a:br>
            <a:r>
              <a:rPr lang="nl-NL" sz="2800" dirty="0">
                <a:solidFill>
                  <a:srgbClr val="1197B1"/>
                </a:solidFill>
              </a:rPr>
              <a:t>TSH en jodide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1197B1"/>
                </a:solidFill>
              </a:rPr>
              <a:t>Omzetting in weefsels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1197B1"/>
                </a:solidFill>
                <a:latin typeface="Calibri" pitchFamily="34" charset="0"/>
              </a:rPr>
              <a:t>Behalve fT4 vele soorten waarvan tT3 meest bekend: effectorhormoon,  gevormd </a:t>
            </a:r>
            <a:br>
              <a:rPr lang="nl-NL" sz="2800" dirty="0">
                <a:solidFill>
                  <a:srgbClr val="1197B1"/>
                </a:solidFill>
                <a:latin typeface="Calibri" pitchFamily="34" charset="0"/>
              </a:rPr>
            </a:br>
            <a:r>
              <a:rPr lang="nl-NL" sz="2800" dirty="0">
                <a:solidFill>
                  <a:srgbClr val="1197B1"/>
                </a:solidFill>
                <a:latin typeface="Calibri" pitchFamily="34" charset="0"/>
              </a:rPr>
              <a:t>uit T4, </a:t>
            </a:r>
            <a:br>
              <a:rPr lang="nl-NL" sz="2800" dirty="0">
                <a:solidFill>
                  <a:srgbClr val="1197B1"/>
                </a:solidFill>
                <a:latin typeface="Calibri" pitchFamily="34" charset="0"/>
              </a:rPr>
            </a:br>
            <a:r>
              <a:rPr lang="nl-NL" sz="2800" dirty="0">
                <a:solidFill>
                  <a:srgbClr val="1197B1"/>
                </a:solidFill>
                <a:latin typeface="Calibri" pitchFamily="34" charset="0"/>
              </a:rPr>
              <a:t>indicator schildklier op weefselniveau</a:t>
            </a:r>
          </a:p>
        </p:txBody>
      </p:sp>
      <p:pic>
        <p:nvPicPr>
          <p:cNvPr id="9" name="Picture 5" descr="figuur-4-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3"/>
          <a:stretch/>
        </p:blipFill>
        <p:spPr bwMode="auto">
          <a:xfrm>
            <a:off x="5656033" y="1771074"/>
            <a:ext cx="3380463" cy="47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6211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71"/>
          <a:stretch/>
        </p:blipFill>
        <p:spPr>
          <a:xfrm>
            <a:off x="5652121" y="0"/>
            <a:ext cx="3491880" cy="2487164"/>
          </a:xfrm>
          <a:prstGeom prst="rect">
            <a:avLst/>
          </a:prstGeom>
        </p:spPr>
      </p:pic>
      <p:pic>
        <p:nvPicPr>
          <p:cNvPr id="5" name="Picture 7" descr="C:\Users\Robbert\Desktop\Naamloos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 descr="hoofd 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18923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vak 10"/>
          <p:cNvSpPr txBox="1">
            <a:spLocks noChangeArrowheads="1"/>
          </p:cNvSpPr>
          <p:nvPr/>
        </p:nvSpPr>
        <p:spPr bwMode="auto">
          <a:xfrm>
            <a:off x="776279" y="1079710"/>
            <a:ext cx="77048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l-NL" sz="3600" b="1" dirty="0">
                <a:solidFill>
                  <a:srgbClr val="F7941E"/>
                </a:solidFill>
              </a:rPr>
              <a:t>Schildklierstoornissen</a:t>
            </a:r>
          </a:p>
        </p:txBody>
      </p:sp>
      <p:sp>
        <p:nvSpPr>
          <p:cNvPr id="4" name="Rechthoek 3"/>
          <p:cNvSpPr/>
          <p:nvPr/>
        </p:nvSpPr>
        <p:spPr>
          <a:xfrm>
            <a:off x="785106" y="1988840"/>
            <a:ext cx="745930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>
                <a:solidFill>
                  <a:srgbClr val="1197B1"/>
                </a:solidFill>
              </a:rPr>
              <a:t>Teveel/ tekort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1197B1"/>
                </a:solidFill>
              </a:rPr>
              <a:t>Te weinig: hypothyreoïdie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1197B1"/>
                </a:solidFill>
              </a:rPr>
              <a:t>Te veel: hyperthyreoïdie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>
              <a:solidFill>
                <a:srgbClr val="1197B1"/>
              </a:solidFill>
            </a:endParaRPr>
          </a:p>
          <a:p>
            <a:r>
              <a:rPr lang="nl-NL" sz="2800" dirty="0">
                <a:solidFill>
                  <a:srgbClr val="1197B1"/>
                </a:solidFill>
              </a:rPr>
              <a:t>Anatomisch: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1197B1"/>
                </a:solidFill>
              </a:rPr>
              <a:t>Vergrote schildklier: struma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1197B1"/>
                </a:solidFill>
              </a:rPr>
              <a:t>Schildklierknobbeltje: nodus </a:t>
            </a:r>
            <a:br>
              <a:rPr lang="nl-NL" sz="2800" dirty="0">
                <a:solidFill>
                  <a:srgbClr val="1197B1"/>
                </a:solidFill>
              </a:rPr>
            </a:br>
            <a:r>
              <a:rPr lang="nl-NL" sz="2800" dirty="0">
                <a:solidFill>
                  <a:srgbClr val="1197B1"/>
                </a:solidFill>
              </a:rPr>
              <a:t>(benigne of maligne)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>
              <a:solidFill>
                <a:srgbClr val="1197B1"/>
              </a:solidFill>
            </a:endParaRPr>
          </a:p>
          <a:p>
            <a:r>
              <a:rPr lang="nl-NL" sz="2800" dirty="0">
                <a:solidFill>
                  <a:srgbClr val="1197B1"/>
                </a:solidFill>
              </a:rPr>
              <a:t>Ontsteking : </a:t>
            </a:r>
            <a:r>
              <a:rPr lang="nl-NL" sz="2800" dirty="0" err="1">
                <a:solidFill>
                  <a:srgbClr val="1197B1"/>
                </a:solidFill>
              </a:rPr>
              <a:t>thyreoïditis</a:t>
            </a:r>
            <a:endParaRPr lang="nl-NL" sz="2800" dirty="0">
              <a:solidFill>
                <a:srgbClr val="1197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3631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" t="4038" r="22963" b="-13631"/>
          <a:stretch/>
        </p:blipFill>
        <p:spPr>
          <a:xfrm>
            <a:off x="6453589" y="0"/>
            <a:ext cx="2808312" cy="2222602"/>
          </a:xfrm>
          <a:prstGeom prst="rect">
            <a:avLst/>
          </a:prstGeom>
        </p:spPr>
      </p:pic>
      <p:pic>
        <p:nvPicPr>
          <p:cNvPr id="5" name="Picture 7" descr="C:\Users\Robbert\Desktop\Naamloos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96" y="0"/>
            <a:ext cx="9288016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 descr="hoofd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18923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vak 10"/>
          <p:cNvSpPr txBox="1">
            <a:spLocks noChangeArrowheads="1"/>
          </p:cNvSpPr>
          <p:nvPr/>
        </p:nvSpPr>
        <p:spPr bwMode="auto">
          <a:xfrm>
            <a:off x="755576" y="1260856"/>
            <a:ext cx="77048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l-NL" altLang="nl-NL" sz="3600" b="1" dirty="0">
                <a:solidFill>
                  <a:srgbClr val="F7941E"/>
                </a:solidFill>
                <a:latin typeface="+mn-lt"/>
                <a:cs typeface="Myriad Arabic" pitchFamily="50" charset="-78"/>
              </a:rPr>
              <a:t>Schilklierstoornissen, een goede balans</a:t>
            </a:r>
          </a:p>
        </p:txBody>
      </p:sp>
      <p:sp>
        <p:nvSpPr>
          <p:cNvPr id="8" name="Rechthoek 7"/>
          <p:cNvSpPr/>
          <p:nvPr/>
        </p:nvSpPr>
        <p:spPr>
          <a:xfrm>
            <a:off x="785106" y="1988840"/>
            <a:ext cx="745930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1197B1"/>
                </a:solidFill>
              </a:rPr>
              <a:t>FT-4 (10 - 23 </a:t>
            </a:r>
            <a:r>
              <a:rPr lang="nl-NL" sz="2800" dirty="0" err="1">
                <a:solidFill>
                  <a:srgbClr val="1197B1"/>
                </a:solidFill>
              </a:rPr>
              <a:t>pmol</a:t>
            </a:r>
            <a:r>
              <a:rPr lang="nl-NL" sz="2800" dirty="0">
                <a:solidFill>
                  <a:srgbClr val="1197B1"/>
                </a:solidFill>
              </a:rPr>
              <a:t>/l)</a:t>
            </a:r>
          </a:p>
          <a:p>
            <a:r>
              <a:rPr lang="nl-NL" sz="2800" dirty="0">
                <a:solidFill>
                  <a:srgbClr val="1197B1"/>
                </a:solidFill>
              </a:rPr>
              <a:t>     TSH (0.27 - 4.2 </a:t>
            </a:r>
            <a:r>
              <a:rPr lang="nl-NL" sz="2800" dirty="0" err="1">
                <a:solidFill>
                  <a:srgbClr val="1197B1"/>
                </a:solidFill>
              </a:rPr>
              <a:t>mU</a:t>
            </a:r>
            <a:r>
              <a:rPr lang="nl-NL" sz="2800" dirty="0">
                <a:solidFill>
                  <a:srgbClr val="1197B1"/>
                </a:solidFill>
              </a:rPr>
              <a:t>/l)</a:t>
            </a:r>
          </a:p>
          <a:p>
            <a:r>
              <a:rPr lang="nl-NL" sz="2800" dirty="0">
                <a:solidFill>
                  <a:srgbClr val="1197B1"/>
                </a:solidFill>
              </a:rPr>
              <a:t>     T-3 (1,1 - 3,0 </a:t>
            </a:r>
            <a:r>
              <a:rPr lang="nl-NL" sz="2800" dirty="0" err="1">
                <a:solidFill>
                  <a:srgbClr val="1197B1"/>
                </a:solidFill>
              </a:rPr>
              <a:t>nmol</a:t>
            </a:r>
            <a:r>
              <a:rPr lang="nl-NL" sz="2800" dirty="0">
                <a:solidFill>
                  <a:srgbClr val="1197B1"/>
                </a:solidFill>
              </a:rPr>
              <a:t>/l)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>
              <a:solidFill>
                <a:srgbClr val="1197B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1197B1"/>
                </a:solidFill>
              </a:rPr>
              <a:t>Thermostaat patiënt-</a:t>
            </a:r>
            <a:br>
              <a:rPr lang="nl-NL" sz="2800" dirty="0">
                <a:solidFill>
                  <a:srgbClr val="1197B1"/>
                </a:solidFill>
              </a:rPr>
            </a:br>
            <a:r>
              <a:rPr lang="nl-NL" sz="2800" dirty="0">
                <a:solidFill>
                  <a:srgbClr val="1197B1"/>
                </a:solidFill>
              </a:rPr>
              <a:t>afhankelijk; instelling op</a:t>
            </a:r>
            <a:br>
              <a:rPr lang="nl-NL" sz="2800" dirty="0">
                <a:solidFill>
                  <a:srgbClr val="1197B1"/>
                </a:solidFill>
              </a:rPr>
            </a:br>
            <a:r>
              <a:rPr lang="nl-NL" sz="2800" dirty="0">
                <a:solidFill>
                  <a:srgbClr val="1197B1"/>
                </a:solidFill>
              </a:rPr>
              <a:t>medicatie dus ook</a:t>
            </a:r>
          </a:p>
          <a:p>
            <a:r>
              <a:rPr lang="nl-NL" sz="2800" dirty="0">
                <a:solidFill>
                  <a:srgbClr val="1197B1"/>
                </a:solidFill>
              </a:rPr>
              <a:t>    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>
              <a:solidFill>
                <a:srgbClr val="1197B1"/>
              </a:solidFill>
            </a:endParaRPr>
          </a:p>
        </p:txBody>
      </p:sp>
      <p:pic>
        <p:nvPicPr>
          <p:cNvPr id="6146" name="Picture 2" descr="An external file that holds a picture, illustration, etc.&#10;Object name is 83Fig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94738"/>
            <a:ext cx="3732564" cy="380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2893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02" r="23864"/>
          <a:stretch/>
        </p:blipFill>
        <p:spPr bwMode="auto">
          <a:xfrm>
            <a:off x="6516217" y="0"/>
            <a:ext cx="2627784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C:\Users\Robbert\Desktop\Naamloos-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 descr="hoofd 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18923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vak 10"/>
          <p:cNvSpPr txBox="1">
            <a:spLocks noChangeArrowheads="1"/>
          </p:cNvSpPr>
          <p:nvPr/>
        </p:nvSpPr>
        <p:spPr bwMode="auto">
          <a:xfrm>
            <a:off x="755576" y="1260856"/>
            <a:ext cx="77048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l-NL" altLang="nl-NL" sz="3600" b="1" dirty="0">
                <a:solidFill>
                  <a:srgbClr val="F7941E"/>
                </a:solidFill>
                <a:latin typeface="+mn-lt"/>
                <a:cs typeface="Myriad Arabic" pitchFamily="50" charset="-78"/>
              </a:rPr>
              <a:t>Schilklierstoornissen, een goede balans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4458766"/>
              </p:ext>
            </p:extLst>
          </p:nvPr>
        </p:nvGraphicFramePr>
        <p:xfrm>
          <a:off x="1670880" y="1988840"/>
          <a:ext cx="6192838" cy="481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Grafiek" r:id="rId7" imgW="8848649" imgH="6877202" progId="Excel.Chart.8">
                  <p:embed/>
                </p:oleObj>
              </mc:Choice>
              <mc:Fallback>
                <p:oleObj name="Grafiek" r:id="rId7" imgW="8848649" imgH="6877202" progId="Excel.Chart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0880" y="1988840"/>
                        <a:ext cx="6192838" cy="481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kstvak 3"/>
          <p:cNvSpPr txBox="1"/>
          <p:nvPr/>
        </p:nvSpPr>
        <p:spPr>
          <a:xfrm>
            <a:off x="5279468" y="2731131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3203848" y="2721114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3179513" y="3915162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6476074" y="2731131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6574015" y="3966210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rgbClr val="FFFF00"/>
                </a:solidFill>
              </a:rPr>
              <a:t>6</a:t>
            </a:r>
          </a:p>
        </p:txBody>
      </p:sp>
      <p:sp>
        <p:nvSpPr>
          <p:cNvPr id="16" name="Tekstvak 15"/>
          <p:cNvSpPr txBox="1"/>
          <p:nvPr/>
        </p:nvSpPr>
        <p:spPr>
          <a:xfrm>
            <a:off x="5279468" y="3966210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5325471" y="5194413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rgbClr val="FFFF00"/>
                </a:solidFill>
              </a:rPr>
              <a:t>8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532912" y="5194413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rgbClr val="FFFF00"/>
                </a:solidFill>
              </a:rPr>
              <a:t>9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3230561" y="5127685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rgbClr val="FFFF00"/>
                </a:solidFill>
              </a:rPr>
              <a:t>7</a:t>
            </a:r>
          </a:p>
        </p:txBody>
      </p:sp>
      <p:sp>
        <p:nvSpPr>
          <p:cNvPr id="22" name="Tekstvak 21"/>
          <p:cNvSpPr txBox="1"/>
          <p:nvPr/>
        </p:nvSpPr>
        <p:spPr>
          <a:xfrm>
            <a:off x="6149408" y="6273225"/>
            <a:ext cx="1631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fT4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924672" y="2500299"/>
            <a:ext cx="1631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TSH</a:t>
            </a:r>
          </a:p>
        </p:txBody>
      </p:sp>
    </p:spTree>
    <p:extLst>
      <p:ext uri="{BB962C8B-B14F-4D97-AF65-F5344CB8AC3E}">
        <p14:creationId xmlns:p14="http://schemas.microsoft.com/office/powerpoint/2010/main" val="8725134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" t="4038" r="22963" b="-13631"/>
          <a:stretch/>
        </p:blipFill>
        <p:spPr>
          <a:xfrm>
            <a:off x="6453589" y="0"/>
            <a:ext cx="2808312" cy="2222602"/>
          </a:xfrm>
          <a:prstGeom prst="rect">
            <a:avLst/>
          </a:prstGeom>
        </p:spPr>
      </p:pic>
      <p:pic>
        <p:nvPicPr>
          <p:cNvPr id="5" name="Picture 7" descr="C:\Users\Robbert\Desktop\Naamloos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96" y="0"/>
            <a:ext cx="9288016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 descr="hoofd 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18923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hoek 7"/>
          <p:cNvSpPr/>
          <p:nvPr/>
        </p:nvSpPr>
        <p:spPr>
          <a:xfrm>
            <a:off x="785106" y="1988840"/>
            <a:ext cx="745930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sz="2800" dirty="0">
                <a:solidFill>
                  <a:srgbClr val="1197B1"/>
                </a:solidFill>
              </a:rPr>
              <a:t>‘Gewone’ hypothyreoïdie: </a:t>
            </a:r>
            <a:br>
              <a:rPr lang="nl-NL" sz="2800" dirty="0">
                <a:solidFill>
                  <a:srgbClr val="1197B1"/>
                </a:solidFill>
              </a:rPr>
            </a:br>
            <a:r>
              <a:rPr lang="nl-NL" sz="2800" dirty="0">
                <a:solidFill>
                  <a:srgbClr val="1197B1"/>
                </a:solidFill>
              </a:rPr>
              <a:t>Hashimoto, geïnduceerd of jodiumtekort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800" dirty="0">
                <a:solidFill>
                  <a:srgbClr val="1197B1"/>
                </a:solidFill>
              </a:rPr>
              <a:t>Subklinische hypothyreoïdie. En nu??</a:t>
            </a:r>
          </a:p>
          <a:p>
            <a:r>
              <a:rPr lang="nl-NL" sz="2800" dirty="0">
                <a:solidFill>
                  <a:srgbClr val="1197B1"/>
                </a:solidFill>
              </a:rPr>
              <a:t>4.   Centrale hypothyreoïdie. Hielprik</a:t>
            </a:r>
          </a:p>
          <a:p>
            <a:r>
              <a:rPr lang="nl-NL" sz="2800" dirty="0">
                <a:solidFill>
                  <a:srgbClr val="1197B1"/>
                </a:solidFill>
              </a:rPr>
              <a:t>5.   </a:t>
            </a:r>
            <a:r>
              <a:rPr lang="nl-NL" sz="2800" dirty="0" err="1">
                <a:solidFill>
                  <a:srgbClr val="1197B1"/>
                </a:solidFill>
              </a:rPr>
              <a:t>Euthyreoidie</a:t>
            </a:r>
            <a:r>
              <a:rPr lang="nl-NL" sz="2800" dirty="0">
                <a:solidFill>
                  <a:srgbClr val="1197B1"/>
                </a:solidFill>
              </a:rPr>
              <a:t>. </a:t>
            </a:r>
          </a:p>
          <a:p>
            <a:pPr marL="514350" indent="-514350">
              <a:buAutoNum type="arabicPeriod" startAt="7"/>
            </a:pPr>
            <a:r>
              <a:rPr lang="nl-NL" sz="2800" dirty="0">
                <a:solidFill>
                  <a:srgbClr val="1197B1"/>
                </a:solidFill>
              </a:rPr>
              <a:t>Secundaire hypothyreoïdie: CZS aandoening</a:t>
            </a:r>
          </a:p>
          <a:p>
            <a:pPr marL="514350" indent="-514350">
              <a:buAutoNum type="arabicPeriod" startAt="7"/>
            </a:pPr>
            <a:r>
              <a:rPr lang="nl-NL" sz="2800" dirty="0">
                <a:solidFill>
                  <a:srgbClr val="1197B1"/>
                </a:solidFill>
              </a:rPr>
              <a:t>Subklinische hyperthyreoïdie, </a:t>
            </a:r>
            <a:br>
              <a:rPr lang="nl-NL" sz="2800" dirty="0">
                <a:solidFill>
                  <a:srgbClr val="1197B1"/>
                </a:solidFill>
              </a:rPr>
            </a:br>
            <a:r>
              <a:rPr lang="nl-NL" sz="2800" dirty="0">
                <a:solidFill>
                  <a:srgbClr val="1197B1"/>
                </a:solidFill>
              </a:rPr>
              <a:t>Non-</a:t>
            </a:r>
            <a:r>
              <a:rPr lang="nl-NL" sz="2800" dirty="0" err="1">
                <a:solidFill>
                  <a:srgbClr val="1197B1"/>
                </a:solidFill>
              </a:rPr>
              <a:t>thyroidal</a:t>
            </a:r>
            <a:r>
              <a:rPr lang="nl-NL" sz="2800" dirty="0">
                <a:solidFill>
                  <a:srgbClr val="1197B1"/>
                </a:solidFill>
              </a:rPr>
              <a:t> </a:t>
            </a:r>
            <a:r>
              <a:rPr lang="nl-NL" sz="2800" dirty="0" err="1">
                <a:solidFill>
                  <a:srgbClr val="1197B1"/>
                </a:solidFill>
              </a:rPr>
              <a:t>illness</a:t>
            </a:r>
            <a:r>
              <a:rPr lang="nl-NL" sz="2800" dirty="0">
                <a:solidFill>
                  <a:srgbClr val="1197B1"/>
                </a:solidFill>
              </a:rPr>
              <a:t> (NTI)</a:t>
            </a:r>
          </a:p>
          <a:p>
            <a:pPr marL="514350" indent="-514350">
              <a:buAutoNum type="arabicPeriod" startAt="7"/>
            </a:pPr>
            <a:r>
              <a:rPr lang="nl-NL" sz="2800" dirty="0">
                <a:solidFill>
                  <a:srgbClr val="1197B1"/>
                </a:solidFill>
              </a:rPr>
              <a:t>‘Gewone’ hyperthyreoïdie: </a:t>
            </a:r>
            <a:br>
              <a:rPr lang="nl-NL" sz="2800" dirty="0">
                <a:solidFill>
                  <a:srgbClr val="1197B1"/>
                </a:solidFill>
              </a:rPr>
            </a:br>
            <a:r>
              <a:rPr lang="nl-NL" sz="2800" dirty="0">
                <a:solidFill>
                  <a:srgbClr val="1197B1"/>
                </a:solidFill>
              </a:rPr>
              <a:t>Graves , thryreoïditis, struma</a:t>
            </a:r>
          </a:p>
        </p:txBody>
      </p:sp>
      <p:sp>
        <p:nvSpPr>
          <p:cNvPr id="9" name="Tekstvak 10"/>
          <p:cNvSpPr txBox="1">
            <a:spLocks noChangeArrowheads="1"/>
          </p:cNvSpPr>
          <p:nvPr/>
        </p:nvSpPr>
        <p:spPr bwMode="auto">
          <a:xfrm>
            <a:off x="755576" y="1260856"/>
            <a:ext cx="77048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l-NL" altLang="nl-NL" sz="3600" b="1" dirty="0">
                <a:solidFill>
                  <a:srgbClr val="F7941E"/>
                </a:solidFill>
                <a:latin typeface="+mn-lt"/>
                <a:cs typeface="Myriad Arabic" pitchFamily="50" charset="-78"/>
              </a:rPr>
              <a:t>Schilklierstoornissen</a:t>
            </a:r>
          </a:p>
        </p:txBody>
      </p:sp>
    </p:spTree>
    <p:extLst>
      <p:ext uri="{BB962C8B-B14F-4D97-AF65-F5344CB8AC3E}">
        <p14:creationId xmlns:p14="http://schemas.microsoft.com/office/powerpoint/2010/main" val="6101947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0128"/>
          <a:stretch/>
        </p:blipFill>
        <p:spPr bwMode="auto">
          <a:xfrm>
            <a:off x="6336704" y="-1"/>
            <a:ext cx="3131840" cy="203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C:\Users\Robbert\Desktop\Naamloos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80512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 descr="hoofd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18923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vak 10"/>
          <p:cNvSpPr txBox="1">
            <a:spLocks noChangeArrowheads="1"/>
          </p:cNvSpPr>
          <p:nvPr/>
        </p:nvSpPr>
        <p:spPr bwMode="auto">
          <a:xfrm>
            <a:off x="755576" y="1385888"/>
            <a:ext cx="77048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l-NL" altLang="nl-NL" sz="3600" b="1" dirty="0">
                <a:solidFill>
                  <a:srgbClr val="F7941E"/>
                </a:solidFill>
                <a:latin typeface="Myriad Pro" pitchFamily="34" charset="0"/>
                <a:cs typeface="Myriad Arabic" pitchFamily="50" charset="-78"/>
              </a:rPr>
              <a:t>Vragenronde, quiz en rondleiding</a:t>
            </a:r>
          </a:p>
        </p:txBody>
      </p:sp>
    </p:spTree>
    <p:extLst>
      <p:ext uri="{BB962C8B-B14F-4D97-AF65-F5344CB8AC3E}">
        <p14:creationId xmlns:p14="http://schemas.microsoft.com/office/powerpoint/2010/main" val="3326849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71"/>
          <a:stretch/>
        </p:blipFill>
        <p:spPr>
          <a:xfrm>
            <a:off x="5652121" y="0"/>
            <a:ext cx="3491880" cy="2487164"/>
          </a:xfrm>
          <a:prstGeom prst="rect">
            <a:avLst/>
          </a:prstGeom>
        </p:spPr>
      </p:pic>
      <p:pic>
        <p:nvPicPr>
          <p:cNvPr id="5" name="Picture 7" descr="C:\Users\Robbert\Desktop\Naamloos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 descr="hoofd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18923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vak 10"/>
          <p:cNvSpPr txBox="1">
            <a:spLocks noChangeArrowheads="1"/>
          </p:cNvSpPr>
          <p:nvPr/>
        </p:nvSpPr>
        <p:spPr bwMode="auto">
          <a:xfrm>
            <a:off x="776279" y="1124744"/>
            <a:ext cx="77048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l-NL" sz="3600" b="1" dirty="0">
                <a:solidFill>
                  <a:srgbClr val="F7941E"/>
                </a:solidFill>
              </a:rPr>
              <a:t>Infectieparameters</a:t>
            </a:r>
          </a:p>
        </p:txBody>
      </p:sp>
      <p:sp>
        <p:nvSpPr>
          <p:cNvPr id="4" name="Rechthoek 3"/>
          <p:cNvSpPr/>
          <p:nvPr/>
        </p:nvSpPr>
        <p:spPr>
          <a:xfrm>
            <a:off x="683568" y="1874728"/>
            <a:ext cx="745930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1197B1"/>
                </a:solidFill>
              </a:rPr>
              <a:t>Acute fase reactie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1197B1"/>
                </a:solidFill>
              </a:rPr>
              <a:t>CRP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1197B1"/>
                </a:solidFill>
              </a:rPr>
              <a:t>Bezinking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1197B1"/>
                </a:solidFill>
              </a:rPr>
              <a:t>Indicaties en verschillen</a:t>
            </a:r>
          </a:p>
        </p:txBody>
      </p:sp>
    </p:spTree>
    <p:extLst>
      <p:ext uri="{BB962C8B-B14F-4D97-AF65-F5344CB8AC3E}">
        <p14:creationId xmlns:p14="http://schemas.microsoft.com/office/powerpoint/2010/main" val="1798569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" t="4038" r="22963" b="-13631"/>
          <a:stretch/>
        </p:blipFill>
        <p:spPr>
          <a:xfrm>
            <a:off x="6453589" y="0"/>
            <a:ext cx="2808312" cy="2222602"/>
          </a:xfrm>
          <a:prstGeom prst="rect">
            <a:avLst/>
          </a:prstGeom>
        </p:spPr>
      </p:pic>
      <p:pic>
        <p:nvPicPr>
          <p:cNvPr id="5" name="Picture 7" descr="C:\Users\Robbert\Desktop\Naamloos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96" y="0"/>
            <a:ext cx="9288016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 descr="hoofd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18923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vak 10"/>
          <p:cNvSpPr txBox="1">
            <a:spLocks noChangeArrowheads="1"/>
          </p:cNvSpPr>
          <p:nvPr/>
        </p:nvSpPr>
        <p:spPr bwMode="auto">
          <a:xfrm>
            <a:off x="755576" y="1260856"/>
            <a:ext cx="77048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l-NL" altLang="nl-NL" sz="3600" b="1" dirty="0">
                <a:solidFill>
                  <a:srgbClr val="F7941E"/>
                </a:solidFill>
                <a:latin typeface="+mn-lt"/>
                <a:cs typeface="Myriad Arabic" pitchFamily="50" charset="-78"/>
              </a:rPr>
              <a:t>Acute fase reactie</a:t>
            </a:r>
          </a:p>
        </p:txBody>
      </p:sp>
      <p:sp>
        <p:nvSpPr>
          <p:cNvPr id="8" name="Rechthoek 7"/>
          <p:cNvSpPr/>
          <p:nvPr/>
        </p:nvSpPr>
        <p:spPr>
          <a:xfrm>
            <a:off x="785106" y="1988840"/>
            <a:ext cx="745930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err="1">
                <a:solidFill>
                  <a:srgbClr val="1197B1"/>
                </a:solidFill>
              </a:rPr>
              <a:t>Oiv</a:t>
            </a:r>
            <a:r>
              <a:rPr lang="nl-NL" sz="2800" dirty="0">
                <a:solidFill>
                  <a:srgbClr val="1197B1"/>
                </a:solidFill>
              </a:rPr>
              <a:t> </a:t>
            </a:r>
            <a:r>
              <a:rPr lang="nl-NL" sz="2800" dirty="0" err="1">
                <a:solidFill>
                  <a:srgbClr val="1197B1"/>
                </a:solidFill>
              </a:rPr>
              <a:t>interleukines</a:t>
            </a:r>
            <a:endParaRPr lang="nl-NL" sz="2800" dirty="0">
              <a:solidFill>
                <a:srgbClr val="1197B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1197B1"/>
                </a:solidFill>
              </a:rPr>
              <a:t>Functie: koorts, zwelling, </a:t>
            </a:r>
            <a:br>
              <a:rPr lang="nl-NL" sz="2800" dirty="0">
                <a:solidFill>
                  <a:srgbClr val="1197B1"/>
                </a:solidFill>
              </a:rPr>
            </a:br>
            <a:r>
              <a:rPr lang="nl-NL" sz="2800" dirty="0">
                <a:solidFill>
                  <a:srgbClr val="1197B1"/>
                </a:solidFill>
              </a:rPr>
              <a:t>pijn, anemie, </a:t>
            </a:r>
            <a:r>
              <a:rPr lang="nl-NL" sz="2800" dirty="0" err="1">
                <a:solidFill>
                  <a:srgbClr val="1197B1"/>
                </a:solidFill>
              </a:rPr>
              <a:t>catabolisme</a:t>
            </a:r>
            <a:endParaRPr lang="nl-NL" sz="2800" dirty="0">
              <a:solidFill>
                <a:srgbClr val="1197B1"/>
              </a:solidFill>
            </a:endParaRPr>
          </a:p>
          <a:p>
            <a:r>
              <a:rPr lang="nl-NL" sz="2800" dirty="0">
                <a:solidFill>
                  <a:srgbClr val="1197B1"/>
                </a:solidFill>
              </a:rPr>
              <a:t>Bij: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1197B1"/>
                </a:solidFill>
              </a:rPr>
              <a:t>Infectie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1197B1"/>
                </a:solidFill>
              </a:rPr>
              <a:t>Auto-immuun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1197B1"/>
                </a:solidFill>
              </a:rPr>
              <a:t>Maligniteit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1197B1"/>
                </a:solidFill>
              </a:rPr>
              <a:t>Weefselschade: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1197B1"/>
                </a:solidFill>
              </a:rPr>
              <a:t>Chirurgie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1197B1"/>
                </a:solidFill>
              </a:rPr>
              <a:t>Trauma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1197B1"/>
                </a:solidFill>
              </a:rPr>
              <a:t>Ischemie, Myocardinfarct etc.</a:t>
            </a:r>
          </a:p>
        </p:txBody>
      </p:sp>
      <p:pic>
        <p:nvPicPr>
          <p:cNvPr id="2050" name="Picture 2" descr="Afbeeldingsresultaat voor acute phase reac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330" y="1402486"/>
            <a:ext cx="3959669" cy="397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427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71"/>
          <a:stretch/>
        </p:blipFill>
        <p:spPr>
          <a:xfrm>
            <a:off x="5652121" y="0"/>
            <a:ext cx="3491880" cy="2487164"/>
          </a:xfrm>
          <a:prstGeom prst="rect">
            <a:avLst/>
          </a:prstGeom>
        </p:spPr>
      </p:pic>
      <p:pic>
        <p:nvPicPr>
          <p:cNvPr id="5" name="Picture 7" descr="C:\Users\Robbert\Desktop\Naamloos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 descr="hoofd 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18923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vak 10"/>
          <p:cNvSpPr txBox="1">
            <a:spLocks noChangeArrowheads="1"/>
          </p:cNvSpPr>
          <p:nvPr/>
        </p:nvSpPr>
        <p:spPr bwMode="auto">
          <a:xfrm>
            <a:off x="776279" y="1079710"/>
            <a:ext cx="77048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l-NL" sz="3600" b="1" dirty="0">
                <a:solidFill>
                  <a:srgbClr val="F7941E"/>
                </a:solidFill>
              </a:rPr>
              <a:t>C-reactief </a:t>
            </a:r>
            <a:r>
              <a:rPr lang="nl-NL" sz="3600" b="1" dirty="0" err="1">
                <a:solidFill>
                  <a:srgbClr val="F7941E"/>
                </a:solidFill>
              </a:rPr>
              <a:t>proteine</a:t>
            </a:r>
            <a:r>
              <a:rPr lang="nl-NL" sz="3600" b="1" dirty="0">
                <a:solidFill>
                  <a:srgbClr val="F7941E"/>
                </a:solidFill>
              </a:rPr>
              <a:t> CRP</a:t>
            </a:r>
          </a:p>
        </p:txBody>
      </p:sp>
      <p:sp>
        <p:nvSpPr>
          <p:cNvPr id="4" name="Rechthoek 3"/>
          <p:cNvSpPr/>
          <p:nvPr/>
        </p:nvSpPr>
        <p:spPr>
          <a:xfrm>
            <a:off x="785106" y="1988840"/>
            <a:ext cx="74593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err="1">
                <a:solidFill>
                  <a:srgbClr val="1197B1"/>
                </a:solidFill>
              </a:rPr>
              <a:t>Tbv</a:t>
            </a:r>
            <a:r>
              <a:rPr lang="nl-NL" sz="2800" dirty="0">
                <a:solidFill>
                  <a:srgbClr val="1197B1"/>
                </a:solidFill>
              </a:rPr>
              <a:t> pathogeenherkenning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1197B1"/>
                </a:solidFill>
              </a:rPr>
              <a:t>Snelle kinetiek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1197B1"/>
                </a:solidFill>
              </a:rPr>
              <a:t>Hoge sensitief, laag specifiek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1197B1"/>
                </a:solidFill>
              </a:rPr>
              <a:t>Onafhankelijk leeftijd/geslacht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1197B1"/>
                </a:solidFill>
              </a:rPr>
              <a:t>Ook Point-of -Care</a:t>
            </a:r>
          </a:p>
        </p:txBody>
      </p:sp>
      <p:pic>
        <p:nvPicPr>
          <p:cNvPr id="3074" name="Picture 2" descr="Afbeeldingsresultaat voor spinit cr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006114"/>
            <a:ext cx="3779661" cy="159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688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71"/>
          <a:stretch/>
        </p:blipFill>
        <p:spPr>
          <a:xfrm>
            <a:off x="5652121" y="0"/>
            <a:ext cx="3491880" cy="2487164"/>
          </a:xfrm>
          <a:prstGeom prst="rect">
            <a:avLst/>
          </a:prstGeom>
        </p:spPr>
      </p:pic>
      <p:pic>
        <p:nvPicPr>
          <p:cNvPr id="5" name="Picture 7" descr="C:\Users\Robbert\Desktop\Naamloos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 descr="hoofd 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18923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vak 10"/>
          <p:cNvSpPr txBox="1">
            <a:spLocks noChangeArrowheads="1"/>
          </p:cNvSpPr>
          <p:nvPr/>
        </p:nvSpPr>
        <p:spPr bwMode="auto">
          <a:xfrm>
            <a:off x="776279" y="1079710"/>
            <a:ext cx="77048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l-NL" sz="3600" b="1" dirty="0">
                <a:solidFill>
                  <a:srgbClr val="F7941E"/>
                </a:solidFill>
              </a:rPr>
              <a:t>C-reactief </a:t>
            </a:r>
            <a:r>
              <a:rPr lang="nl-NL" sz="3600" b="1" dirty="0" err="1">
                <a:solidFill>
                  <a:srgbClr val="F7941E"/>
                </a:solidFill>
              </a:rPr>
              <a:t>proteine</a:t>
            </a:r>
            <a:r>
              <a:rPr lang="nl-NL" sz="3600" b="1" dirty="0">
                <a:solidFill>
                  <a:srgbClr val="F7941E"/>
                </a:solidFill>
              </a:rPr>
              <a:t> CRP</a:t>
            </a:r>
          </a:p>
        </p:txBody>
      </p:sp>
      <p:sp>
        <p:nvSpPr>
          <p:cNvPr id="4" name="Rechthoek 3"/>
          <p:cNvSpPr/>
          <p:nvPr/>
        </p:nvSpPr>
        <p:spPr>
          <a:xfrm>
            <a:off x="785106" y="1988840"/>
            <a:ext cx="74593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>
                <a:solidFill>
                  <a:srgbClr val="1197B1"/>
                </a:solidFill>
              </a:rPr>
              <a:t>Ook ‘afwijkend’ bij CVRM e.a. </a:t>
            </a:r>
            <a:r>
              <a:rPr lang="nl-NL" sz="2800" dirty="0">
                <a:solidFill>
                  <a:srgbClr val="1197B1"/>
                </a:solidFill>
                <a:sym typeface="Wingdings" panose="05000000000000000000" pitchFamily="2" charset="2"/>
              </a:rPr>
              <a:t>…</a:t>
            </a:r>
            <a:endParaRPr lang="nl-NL" sz="2800" dirty="0">
              <a:solidFill>
                <a:srgbClr val="1197B1"/>
              </a:solidFill>
            </a:endParaRPr>
          </a:p>
          <a:p>
            <a:r>
              <a:rPr lang="nl-NL" sz="2800" dirty="0">
                <a:solidFill>
                  <a:srgbClr val="1197B1"/>
                </a:solidFill>
              </a:rPr>
              <a:t>	</a:t>
            </a:r>
            <a:r>
              <a:rPr lang="nl-NL" sz="2800" b="1" dirty="0">
                <a:solidFill>
                  <a:srgbClr val="1197B1"/>
                </a:solidFill>
              </a:rPr>
              <a:t>High-</a:t>
            </a:r>
            <a:r>
              <a:rPr lang="nl-NL" sz="2800" b="1" dirty="0" err="1">
                <a:solidFill>
                  <a:srgbClr val="1197B1"/>
                </a:solidFill>
              </a:rPr>
              <a:t>sensitive</a:t>
            </a:r>
            <a:r>
              <a:rPr lang="nl-NL" sz="2800" b="1" dirty="0">
                <a:solidFill>
                  <a:srgbClr val="1197B1"/>
                </a:solidFill>
              </a:rPr>
              <a:t> CRP</a:t>
            </a:r>
          </a:p>
        </p:txBody>
      </p:sp>
      <p:pic>
        <p:nvPicPr>
          <p:cNvPr id="1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091" y="2997440"/>
            <a:ext cx="3698729" cy="3743928"/>
          </a:xfrm>
          <a:prstGeom prst="rect">
            <a:avLst/>
          </a:prstGeom>
        </p:spPr>
      </p:pic>
      <p:graphicFrame>
        <p:nvGraphicFramePr>
          <p:cNvPr id="15" name="Tabel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8511684"/>
              </p:ext>
            </p:extLst>
          </p:nvPr>
        </p:nvGraphicFramePr>
        <p:xfrm>
          <a:off x="5004048" y="5157192"/>
          <a:ext cx="376808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4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4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3908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Risico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908">
                <a:tc>
                  <a:txBody>
                    <a:bodyPr/>
                    <a:lstStyle/>
                    <a:p>
                      <a:r>
                        <a:rPr lang="nl-NL" sz="1400" dirty="0"/>
                        <a:t>&lt; 1 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908">
                <a:tc>
                  <a:txBody>
                    <a:bodyPr/>
                    <a:lstStyle/>
                    <a:p>
                      <a:r>
                        <a:rPr lang="nl-NL" sz="1400" dirty="0"/>
                        <a:t>1-3 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err="1"/>
                        <a:t>Average</a:t>
                      </a:r>
                      <a:endParaRPr lang="nl-N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908">
                <a:tc>
                  <a:txBody>
                    <a:bodyPr/>
                    <a:lstStyle/>
                    <a:p>
                      <a:r>
                        <a:rPr lang="nl-NL" sz="1400" dirty="0"/>
                        <a:t>&gt; 3 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High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908">
                <a:tc>
                  <a:txBody>
                    <a:bodyPr/>
                    <a:lstStyle/>
                    <a:p>
                      <a:r>
                        <a:rPr lang="nl-NL" sz="1400" dirty="0"/>
                        <a:t>&gt; 10 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Infectie?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6" name="Picture 2" descr="Im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224" y="1988841"/>
            <a:ext cx="3459548" cy="306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431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02" r="23864"/>
          <a:stretch/>
        </p:blipFill>
        <p:spPr bwMode="auto">
          <a:xfrm>
            <a:off x="6516217" y="0"/>
            <a:ext cx="2627784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C:\Users\Robbert\Desktop\Naamloos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 descr="hoofd 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18923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kstvak 10"/>
          <p:cNvSpPr txBox="1">
            <a:spLocks noChangeArrowheads="1"/>
          </p:cNvSpPr>
          <p:nvPr/>
        </p:nvSpPr>
        <p:spPr bwMode="auto">
          <a:xfrm>
            <a:off x="755576" y="1385888"/>
            <a:ext cx="77048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l-NL" altLang="nl-NL" sz="3600" b="1" dirty="0">
                <a:solidFill>
                  <a:srgbClr val="F7941E"/>
                </a:solidFill>
                <a:latin typeface="Myriad Pro" pitchFamily="34" charset="0"/>
                <a:cs typeface="Myriad Arabic" pitchFamily="50" charset="-78"/>
              </a:rPr>
              <a:t>Bezinking</a:t>
            </a:r>
          </a:p>
        </p:txBody>
      </p:sp>
      <p:sp>
        <p:nvSpPr>
          <p:cNvPr id="7" name="Rechthoek 6"/>
          <p:cNvSpPr/>
          <p:nvPr/>
        </p:nvSpPr>
        <p:spPr>
          <a:xfrm>
            <a:off x="785106" y="1988840"/>
            <a:ext cx="745930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1197B1"/>
                </a:solidFill>
              </a:rPr>
              <a:t>Roe bloedcelsedimentatie geeft indicatie mate van ontsteking </a:t>
            </a:r>
            <a:r>
              <a:rPr lang="nl-NL" sz="2800" dirty="0" err="1">
                <a:solidFill>
                  <a:srgbClr val="1197B1"/>
                </a:solidFill>
              </a:rPr>
              <a:t>a.d.h.v</a:t>
            </a:r>
            <a:r>
              <a:rPr lang="nl-NL" sz="2800" dirty="0">
                <a:solidFill>
                  <a:srgbClr val="1197B1"/>
                </a:solidFill>
              </a:rPr>
              <a:t>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1197B1"/>
                </a:solidFill>
              </a:rPr>
              <a:t>Fibrinogeen (wondherstel, celadhesie)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1197B1"/>
                </a:solidFill>
              </a:rPr>
              <a:t>Immuunglobulines (immuniteit)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1197B1"/>
                </a:solidFill>
              </a:rPr>
              <a:t>CRP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1197B1"/>
                </a:solidFill>
              </a:rPr>
              <a:t>Langzame kinetiek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1197B1"/>
                </a:solidFill>
              </a:rPr>
              <a:t>Laag sensitief, laag specifiek</a:t>
            </a:r>
          </a:p>
        </p:txBody>
      </p:sp>
      <p:pic>
        <p:nvPicPr>
          <p:cNvPr id="4098" name="Picture 2" descr="Afbeeldingsresultaat voor sedimentation ESR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13" t="17067" r="2035" b="10577"/>
          <a:stretch/>
        </p:blipFill>
        <p:spPr bwMode="auto">
          <a:xfrm>
            <a:off x="7308304" y="1520407"/>
            <a:ext cx="1780228" cy="5292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684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02" r="23864"/>
          <a:stretch/>
        </p:blipFill>
        <p:spPr bwMode="auto">
          <a:xfrm>
            <a:off x="6516217" y="0"/>
            <a:ext cx="2627784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C:\Users\Robbert\Desktop\Naamloos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 descr="hoofd 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18923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kstvak 10"/>
          <p:cNvSpPr txBox="1">
            <a:spLocks noChangeArrowheads="1"/>
          </p:cNvSpPr>
          <p:nvPr/>
        </p:nvSpPr>
        <p:spPr bwMode="auto">
          <a:xfrm>
            <a:off x="755576" y="1385888"/>
            <a:ext cx="77048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l-NL" altLang="nl-NL" sz="3600" b="1" dirty="0">
                <a:solidFill>
                  <a:srgbClr val="F7941E"/>
                </a:solidFill>
                <a:latin typeface="Myriad Pro" pitchFamily="34" charset="0"/>
                <a:cs typeface="Myriad Arabic" pitchFamily="50" charset="-78"/>
              </a:rPr>
              <a:t>Bezinking</a:t>
            </a:r>
          </a:p>
        </p:txBody>
      </p:sp>
      <p:sp>
        <p:nvSpPr>
          <p:cNvPr id="7" name="Rechthoek 6"/>
          <p:cNvSpPr/>
          <p:nvPr/>
        </p:nvSpPr>
        <p:spPr>
          <a:xfrm>
            <a:off x="785107" y="1988840"/>
            <a:ext cx="6523198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1197B1"/>
                </a:solidFill>
              </a:rPr>
              <a:t>Verhoogd bij zwangerschap en anemie;</a:t>
            </a:r>
            <a:br>
              <a:rPr lang="nl-NL" sz="2800" dirty="0">
                <a:solidFill>
                  <a:srgbClr val="1197B1"/>
                </a:solidFill>
              </a:rPr>
            </a:br>
            <a:r>
              <a:rPr lang="nl-NL" sz="2800" dirty="0">
                <a:solidFill>
                  <a:srgbClr val="1197B1"/>
                </a:solidFill>
              </a:rPr>
              <a:t>verlaagd bij rode bloedcelafwijkingen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1197B1"/>
                </a:solidFill>
              </a:rPr>
              <a:t>Idem bij specifieke ziektebeelden </a:t>
            </a:r>
          </a:p>
          <a:p>
            <a:pPr lvl="2" indent="-4572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1197B1"/>
                </a:solidFill>
              </a:rPr>
              <a:t>Ziekte van </a:t>
            </a:r>
            <a:r>
              <a:rPr lang="nl-NL" sz="2400" dirty="0" err="1">
                <a:solidFill>
                  <a:srgbClr val="1197B1"/>
                </a:solidFill>
              </a:rPr>
              <a:t>Kahler</a:t>
            </a:r>
            <a:r>
              <a:rPr lang="nl-NL" sz="2400" dirty="0">
                <a:solidFill>
                  <a:srgbClr val="1197B1"/>
                </a:solidFill>
              </a:rPr>
              <a:t>/multiple myeloom</a:t>
            </a:r>
          </a:p>
          <a:p>
            <a:pPr lvl="2" indent="-4572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1197B1"/>
                </a:solidFill>
              </a:rPr>
              <a:t>Systemische Lupus </a:t>
            </a:r>
            <a:r>
              <a:rPr lang="nl-NL" sz="2400" dirty="0" err="1">
                <a:solidFill>
                  <a:srgbClr val="1197B1"/>
                </a:solidFill>
              </a:rPr>
              <a:t>Erythematosus</a:t>
            </a:r>
            <a:r>
              <a:rPr lang="nl-NL" sz="2400" dirty="0">
                <a:solidFill>
                  <a:srgbClr val="1197B1"/>
                </a:solidFill>
              </a:rPr>
              <a:t> (SLE)</a:t>
            </a:r>
          </a:p>
          <a:p>
            <a:pPr lvl="2" indent="-4572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1197B1"/>
                </a:solidFill>
              </a:rPr>
              <a:t>etc.</a:t>
            </a: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1197B1"/>
                </a:solidFill>
              </a:rPr>
              <a:t>Cave methodeverschillen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>
              <a:solidFill>
                <a:srgbClr val="1197B1"/>
              </a:solidFill>
            </a:endParaRPr>
          </a:p>
        </p:txBody>
      </p:sp>
      <p:pic>
        <p:nvPicPr>
          <p:cNvPr id="4098" name="Picture 2" descr="Afbeeldingsresultaat voor sedimentation ESR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13" t="17067" r="2035" b="10577"/>
          <a:stretch/>
        </p:blipFill>
        <p:spPr bwMode="auto">
          <a:xfrm>
            <a:off x="7308304" y="1520407"/>
            <a:ext cx="1780228" cy="5292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873608"/>
            <a:ext cx="3159347" cy="1897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2198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" t="4038" r="22963" b="-13631"/>
          <a:stretch/>
        </p:blipFill>
        <p:spPr>
          <a:xfrm>
            <a:off x="6453589" y="0"/>
            <a:ext cx="2808312" cy="2222602"/>
          </a:xfrm>
          <a:prstGeom prst="rect">
            <a:avLst/>
          </a:prstGeom>
        </p:spPr>
      </p:pic>
      <p:pic>
        <p:nvPicPr>
          <p:cNvPr id="5" name="Picture 7" descr="C:\Users\Robbert\Desktop\Naamloos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96" y="0"/>
            <a:ext cx="9288016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 descr="hoofd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18923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vak 10"/>
          <p:cNvSpPr txBox="1">
            <a:spLocks noChangeArrowheads="1"/>
          </p:cNvSpPr>
          <p:nvPr/>
        </p:nvSpPr>
        <p:spPr bwMode="auto">
          <a:xfrm>
            <a:off x="755576" y="1260856"/>
            <a:ext cx="77048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l-NL" altLang="nl-NL" sz="3600" b="1" dirty="0">
                <a:solidFill>
                  <a:srgbClr val="F7941E"/>
                </a:solidFill>
                <a:latin typeface="+mn-lt"/>
                <a:cs typeface="Myriad Arabic" pitchFamily="50" charset="-78"/>
              </a:rPr>
              <a:t>CRP en BSE, indicaties</a:t>
            </a:r>
          </a:p>
        </p:txBody>
      </p:sp>
      <p:sp>
        <p:nvSpPr>
          <p:cNvPr id="8" name="Rechthoek 7"/>
          <p:cNvSpPr/>
          <p:nvPr/>
        </p:nvSpPr>
        <p:spPr>
          <a:xfrm>
            <a:off x="785106" y="1988840"/>
            <a:ext cx="745930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 err="1">
                <a:solidFill>
                  <a:srgbClr val="1197B1"/>
                </a:solidFill>
              </a:rPr>
              <a:t>Reumatoide</a:t>
            </a:r>
            <a:r>
              <a:rPr lang="nl-NL" sz="2400" dirty="0">
                <a:solidFill>
                  <a:srgbClr val="1197B1"/>
                </a:solidFill>
              </a:rPr>
              <a:t> artritis (</a:t>
            </a:r>
            <a:r>
              <a:rPr lang="nl-NL" sz="2400" dirty="0" err="1">
                <a:solidFill>
                  <a:srgbClr val="1197B1"/>
                </a:solidFill>
              </a:rPr>
              <a:t>ziekte-activiteit</a:t>
            </a:r>
            <a:r>
              <a:rPr lang="nl-NL" sz="2400" dirty="0">
                <a:solidFill>
                  <a:srgbClr val="1197B1"/>
                </a:solidFill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 err="1">
                <a:solidFill>
                  <a:srgbClr val="1197B1"/>
                </a:solidFill>
              </a:rPr>
              <a:t>Polymyalgia</a:t>
            </a:r>
            <a:r>
              <a:rPr lang="nl-NL" sz="2400" dirty="0">
                <a:solidFill>
                  <a:srgbClr val="1197B1"/>
                </a:solidFill>
              </a:rPr>
              <a:t> </a:t>
            </a:r>
            <a:r>
              <a:rPr lang="nl-NL" sz="2400" dirty="0" err="1">
                <a:solidFill>
                  <a:srgbClr val="1197B1"/>
                </a:solidFill>
              </a:rPr>
              <a:t>reumatica</a:t>
            </a:r>
            <a:r>
              <a:rPr lang="nl-NL" sz="2400" dirty="0">
                <a:solidFill>
                  <a:srgbClr val="1197B1"/>
                </a:solidFill>
              </a:rPr>
              <a:t> (diagnose en </a:t>
            </a:r>
            <a:r>
              <a:rPr lang="nl-NL" sz="2400" dirty="0" err="1">
                <a:solidFill>
                  <a:srgbClr val="1197B1"/>
                </a:solidFill>
              </a:rPr>
              <a:t>ziekte-activiteit</a:t>
            </a:r>
            <a:r>
              <a:rPr lang="nl-NL" sz="2400" dirty="0">
                <a:solidFill>
                  <a:srgbClr val="1197B1"/>
                </a:solidFill>
              </a:rPr>
              <a:t>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1197B1"/>
                </a:solidFill>
              </a:rPr>
              <a:t>Systemische Lupus </a:t>
            </a:r>
            <a:r>
              <a:rPr lang="nl-NL" sz="2400" dirty="0" err="1">
                <a:solidFill>
                  <a:srgbClr val="1197B1"/>
                </a:solidFill>
              </a:rPr>
              <a:t>Erythematosus</a:t>
            </a:r>
            <a:r>
              <a:rPr lang="nl-NL" sz="2400" dirty="0">
                <a:solidFill>
                  <a:srgbClr val="1197B1"/>
                </a:solidFill>
              </a:rPr>
              <a:t> (SLE)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1197B1"/>
                </a:solidFill>
              </a:rPr>
              <a:t>Cardiovasculaire ziekte (alleen CRP)(risico)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1197B1"/>
                </a:solidFill>
              </a:rPr>
              <a:t>Infectie (m.n. systemische en bacterieel)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1197B1"/>
                </a:solidFill>
              </a:rPr>
              <a:t>Maligniteiten (DD en prognose)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1197B1"/>
                </a:solidFill>
              </a:rPr>
              <a:t>Chronische aandoeningen (</a:t>
            </a:r>
            <a:r>
              <a:rPr lang="nl-NL" sz="2400" dirty="0" err="1">
                <a:solidFill>
                  <a:srgbClr val="1197B1"/>
                </a:solidFill>
              </a:rPr>
              <a:t>oa</a:t>
            </a:r>
            <a:r>
              <a:rPr lang="nl-NL" sz="2400" dirty="0">
                <a:solidFill>
                  <a:srgbClr val="1197B1"/>
                </a:solidFill>
              </a:rPr>
              <a:t> anemie) </a:t>
            </a:r>
          </a:p>
        </p:txBody>
      </p:sp>
    </p:spTree>
    <p:extLst>
      <p:ext uri="{BB962C8B-B14F-4D97-AF65-F5344CB8AC3E}">
        <p14:creationId xmlns:p14="http://schemas.microsoft.com/office/powerpoint/2010/main" val="98876381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1992</TotalTime>
  <Words>1072</Words>
  <Application>Microsoft Office PowerPoint</Application>
  <PresentationFormat>Diavoorstelling (4:3)</PresentationFormat>
  <Paragraphs>272</Paragraphs>
  <Slides>29</Slides>
  <Notes>15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29</vt:i4>
      </vt:variant>
    </vt:vector>
  </HeadingPairs>
  <TitlesOfParts>
    <vt:vector size="34" baseType="lpstr">
      <vt:lpstr>Arial</vt:lpstr>
      <vt:lpstr>Calibri</vt:lpstr>
      <vt:lpstr>Myriad Pro</vt:lpstr>
      <vt:lpstr>Kantoorthema</vt:lpstr>
      <vt:lpstr>Grafiek</vt:lpstr>
      <vt:lpstr>Laboratoriumdiagnostiek                                                        2e scholingsavond doktersassistenten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ZRT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Hensbergen - Langermans, J.A.M. (Anja) van</dc:creator>
  <cp:lastModifiedBy>Erica Scherpenzeel</cp:lastModifiedBy>
  <cp:revision>71</cp:revision>
  <cp:lastPrinted>2019-02-06T13:53:11Z</cp:lastPrinted>
  <dcterms:created xsi:type="dcterms:W3CDTF">2016-01-28T08:38:34Z</dcterms:created>
  <dcterms:modified xsi:type="dcterms:W3CDTF">2020-03-06T12:05:17Z</dcterms:modified>
</cp:coreProperties>
</file>