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5708" autoAdjust="0"/>
  </p:normalViewPr>
  <p:slideViewPr>
    <p:cSldViewPr snapToGrid="0">
      <p:cViewPr varScale="1">
        <p:scale>
          <a:sx n="45" d="100"/>
          <a:sy n="45" d="100"/>
        </p:scale>
        <p:origin x="130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739572-270B-4736-91E6-F2EAFA83BEBA}" type="datetimeFigureOut">
              <a:rPr lang="nl-NL" smtClean="0"/>
              <a:t>11-9-2017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0CEB0C-0D7E-4555-BE0D-DDD32FDFA363}" type="slidenum">
              <a:rPr lang="nl-NL" smtClean="0"/>
              <a:t>‹#›</a:t>
            </a:fld>
            <a:endParaRPr lang="nl-NL"/>
          </a:p>
        </p:txBody>
      </p:sp>
    </p:spTree>
    <p:extLst>
      <p:ext uri="{BB962C8B-B14F-4D97-AF65-F5344CB8AC3E}">
        <p14:creationId xmlns:p14="http://schemas.microsoft.com/office/powerpoint/2010/main" val="845894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err="1" smtClean="0">
                <a:solidFill>
                  <a:schemeClr val="tx1"/>
                </a:solidFill>
                <a:effectLst/>
                <a:latin typeface="+mn-lt"/>
                <a:ea typeface="+mn-ea"/>
                <a:cs typeface="+mn-cs"/>
              </a:rPr>
              <a:t>Patiente</a:t>
            </a:r>
            <a:r>
              <a:rPr lang="nl-NL" sz="1200" b="1" kern="1200" dirty="0" smtClean="0">
                <a:solidFill>
                  <a:schemeClr val="tx1"/>
                </a:solidFill>
                <a:effectLst/>
                <a:latin typeface="+mn-lt"/>
                <a:ea typeface="+mn-ea"/>
                <a:cs typeface="+mn-cs"/>
              </a:rPr>
              <a:t> 41 jaar</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G0</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Reden verwijzing</a:t>
            </a:r>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In verband met kinderwens vrouw. </a:t>
            </a:r>
          </a:p>
          <a:p>
            <a:r>
              <a:rPr lang="nl-NL" sz="1200" kern="1200" dirty="0" smtClean="0">
                <a:solidFill>
                  <a:schemeClr val="tx1"/>
                </a:solidFill>
                <a:effectLst/>
                <a:latin typeface="+mn-lt"/>
                <a:ea typeface="+mn-ea"/>
                <a:cs typeface="+mn-cs"/>
              </a:rPr>
              <a:t> </a:t>
            </a:r>
          </a:p>
          <a:p>
            <a:r>
              <a:rPr lang="nl-NL" sz="1200" b="1" kern="1200" dirty="0" err="1" smtClean="0">
                <a:solidFill>
                  <a:schemeClr val="tx1"/>
                </a:solidFill>
                <a:effectLst/>
                <a:latin typeface="+mn-lt"/>
                <a:ea typeface="+mn-ea"/>
                <a:cs typeface="+mn-cs"/>
              </a:rPr>
              <a:t>Speciële</a:t>
            </a:r>
            <a:r>
              <a:rPr lang="nl-NL" sz="1200" b="1" kern="1200" dirty="0" smtClean="0">
                <a:solidFill>
                  <a:schemeClr val="tx1"/>
                </a:solidFill>
                <a:effectLst/>
                <a:latin typeface="+mn-lt"/>
                <a:ea typeface="+mn-ea"/>
                <a:cs typeface="+mn-cs"/>
              </a:rPr>
              <a:t> anamnese</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Er zijn geen kinderen uit vorige relaties.</a:t>
            </a:r>
          </a:p>
          <a:p>
            <a:r>
              <a:rPr lang="nl-NL" sz="1200" kern="1200" dirty="0" smtClean="0">
                <a:solidFill>
                  <a:schemeClr val="tx1"/>
                </a:solidFill>
                <a:effectLst/>
                <a:latin typeface="+mn-lt"/>
                <a:ea typeface="+mn-ea"/>
                <a:cs typeface="+mn-cs"/>
              </a:rPr>
              <a:t>Datum laatste menstruatie: 30-06-2017.</a:t>
            </a:r>
          </a:p>
          <a:p>
            <a:r>
              <a:rPr lang="nl-NL" sz="1200" kern="1200" dirty="0" smtClean="0">
                <a:solidFill>
                  <a:schemeClr val="tx1"/>
                </a:solidFill>
                <a:effectLst/>
                <a:latin typeface="+mn-lt"/>
                <a:ea typeface="+mn-ea"/>
                <a:cs typeface="+mn-cs"/>
              </a:rPr>
              <a:t>Cyclus: regelmatig, 28 dagen.</a:t>
            </a:r>
          </a:p>
          <a:p>
            <a:r>
              <a:rPr lang="nl-NL" sz="1200" kern="1200" dirty="0" smtClean="0">
                <a:solidFill>
                  <a:schemeClr val="tx1"/>
                </a:solidFill>
                <a:effectLst/>
                <a:latin typeface="+mn-lt"/>
                <a:ea typeface="+mn-ea"/>
                <a:cs typeface="+mn-cs"/>
              </a:rPr>
              <a:t>Primaire subfertiliteit sinds 1 jaar. </a:t>
            </a:r>
          </a:p>
          <a:p>
            <a:r>
              <a:rPr lang="nl-NL" sz="1200" kern="1200" dirty="0" smtClean="0">
                <a:solidFill>
                  <a:schemeClr val="tx1"/>
                </a:solidFill>
                <a:effectLst/>
                <a:latin typeface="+mn-lt"/>
                <a:ea typeface="+mn-ea"/>
                <a:cs typeface="+mn-cs"/>
              </a:rPr>
              <a:t>Bij gynaecoloog onder behandeling geweest (mei 2017) wegens </a:t>
            </a:r>
            <a:r>
              <a:rPr lang="nl-NL" sz="1200" kern="1200" dirty="0" err="1" smtClean="0">
                <a:solidFill>
                  <a:schemeClr val="tx1"/>
                </a:solidFill>
                <a:effectLst/>
                <a:latin typeface="+mn-lt"/>
                <a:ea typeface="+mn-ea"/>
                <a:cs typeface="+mn-cs"/>
              </a:rPr>
              <a:t>menorraghie</a:t>
            </a:r>
            <a:r>
              <a:rPr lang="nl-NL" sz="1200" kern="1200" dirty="0" smtClean="0">
                <a:solidFill>
                  <a:schemeClr val="tx1"/>
                </a:solidFill>
                <a:effectLst/>
                <a:latin typeface="+mn-lt"/>
                <a:ea typeface="+mn-ea"/>
                <a:cs typeface="+mn-cs"/>
              </a:rPr>
              <a:t>, echter geen behandeling gezien latente kinderwens.</a:t>
            </a:r>
          </a:p>
          <a:p>
            <a:r>
              <a:rPr lang="nl-NL" sz="1200" kern="1200" dirty="0" smtClean="0">
                <a:solidFill>
                  <a:schemeClr val="tx1"/>
                </a:solidFill>
                <a:effectLst/>
                <a:latin typeface="+mn-lt"/>
                <a:ea typeface="+mn-ea"/>
                <a:cs typeface="+mn-cs"/>
              </a:rPr>
              <a:t>Er is geen eerder fertiliteitsonderzoek verricht. </a:t>
            </a:r>
          </a:p>
          <a:p>
            <a:r>
              <a:rPr lang="nl-NL" sz="1200" kern="1200" dirty="0" smtClean="0">
                <a:solidFill>
                  <a:schemeClr val="tx1"/>
                </a:solidFill>
                <a:effectLst/>
                <a:latin typeface="+mn-lt"/>
                <a:ea typeface="+mn-ea"/>
                <a:cs typeface="+mn-cs"/>
              </a:rPr>
              <a:t>Patiënte heeft geen eerdere fertiliteitsbehandeling gehad.   </a:t>
            </a:r>
          </a:p>
          <a:p>
            <a:r>
              <a:rPr lang="nl-NL" sz="1200" kern="1200" dirty="0" smtClean="0">
                <a:solidFill>
                  <a:schemeClr val="tx1"/>
                </a:solidFill>
                <a:effectLst/>
                <a:latin typeface="+mn-lt"/>
                <a:ea typeface="+mn-ea"/>
                <a:cs typeface="+mn-cs"/>
              </a:rPr>
              <a:t>Sinds 1 jaar in Nederland uit Marokko.</a:t>
            </a: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Gegevens partner</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Geboortedatum partner: 10-03-1943</a:t>
            </a:r>
          </a:p>
          <a:p>
            <a:r>
              <a:rPr lang="nl-NL" sz="1200" kern="1200" dirty="0" err="1" smtClean="0">
                <a:solidFill>
                  <a:schemeClr val="tx1"/>
                </a:solidFill>
                <a:effectLst/>
                <a:latin typeface="+mn-lt"/>
                <a:ea typeface="+mn-ea"/>
                <a:cs typeface="+mn-cs"/>
              </a:rPr>
              <a:t>Dhr</a:t>
            </a:r>
            <a:r>
              <a:rPr lang="nl-NL" sz="1200" kern="1200" dirty="0" smtClean="0">
                <a:solidFill>
                  <a:schemeClr val="tx1"/>
                </a:solidFill>
                <a:effectLst/>
                <a:latin typeface="+mn-lt"/>
                <a:ea typeface="+mn-ea"/>
                <a:cs typeface="+mn-cs"/>
              </a:rPr>
              <a:t> heeft 8 kinderen uit twee eerdere relaties (spontane zwangerschappen) en 10 kleinkinderen. </a:t>
            </a:r>
          </a:p>
          <a:p>
            <a:r>
              <a:rPr lang="nl-NL" sz="1200" kern="1200" dirty="0" smtClean="0">
                <a:solidFill>
                  <a:schemeClr val="tx1"/>
                </a:solidFill>
                <a:effectLst/>
                <a:latin typeface="+mn-lt"/>
                <a:ea typeface="+mn-ea"/>
                <a:cs typeface="+mn-cs"/>
              </a:rPr>
              <a:t>Is eind 2017 behandeld in Catharina Ziekenhuis voor </a:t>
            </a:r>
            <a:r>
              <a:rPr lang="nl-NL" sz="1200" kern="1200" dirty="0" err="1" smtClean="0">
                <a:solidFill>
                  <a:schemeClr val="tx1"/>
                </a:solidFill>
                <a:effectLst/>
                <a:latin typeface="+mn-lt"/>
                <a:ea typeface="+mn-ea"/>
                <a:cs typeface="+mn-cs"/>
              </a:rPr>
              <a:t>oesofaguscarcinoom</a:t>
            </a:r>
            <a:r>
              <a:rPr lang="nl-NL" sz="1200" kern="1200" dirty="0" smtClean="0">
                <a:solidFill>
                  <a:schemeClr val="tx1"/>
                </a:solidFill>
                <a:effectLst/>
                <a:latin typeface="+mn-lt"/>
                <a:ea typeface="+mn-ea"/>
                <a:cs typeface="+mn-cs"/>
              </a:rPr>
              <a:t> middels chemo- en radiotherapie. </a:t>
            </a: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Semenanalyse</a:t>
            </a:r>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Aantal </a:t>
            </a:r>
            <a:r>
              <a:rPr lang="nl-NL" sz="1200" kern="1200" dirty="0" err="1" smtClean="0">
                <a:solidFill>
                  <a:schemeClr val="tx1"/>
                </a:solidFill>
                <a:effectLst/>
                <a:latin typeface="+mn-lt"/>
                <a:ea typeface="+mn-ea"/>
                <a:cs typeface="+mn-cs"/>
              </a:rPr>
              <a:t>spermatoza</a:t>
            </a:r>
            <a:r>
              <a:rPr lang="nl-NL" sz="1200" kern="1200" dirty="0" smtClean="0">
                <a:solidFill>
                  <a:schemeClr val="tx1"/>
                </a:solidFill>
                <a:effectLst/>
                <a:latin typeface="+mn-lt"/>
                <a:ea typeface="+mn-ea"/>
                <a:cs typeface="+mn-cs"/>
              </a:rPr>
              <a:t> per ml: 7.0 (20-07-2017)</a:t>
            </a:r>
          </a:p>
          <a:p>
            <a:r>
              <a:rPr lang="nl-NL" sz="1200" kern="1200" dirty="0" smtClean="0">
                <a:solidFill>
                  <a:schemeClr val="tx1"/>
                </a:solidFill>
                <a:effectLst/>
                <a:latin typeface="+mn-lt"/>
                <a:ea typeface="+mn-ea"/>
                <a:cs typeface="+mn-cs"/>
              </a:rPr>
              <a:t>A+B progressief bewegende zaadcellen: 5 (20-07-2017) %</a:t>
            </a:r>
          </a:p>
          <a:p>
            <a:r>
              <a:rPr lang="nl-NL" sz="1200" kern="1200" dirty="0" smtClean="0">
                <a:solidFill>
                  <a:schemeClr val="tx1"/>
                </a:solidFill>
                <a:effectLst/>
                <a:latin typeface="+mn-lt"/>
                <a:ea typeface="+mn-ea"/>
                <a:cs typeface="+mn-cs"/>
              </a:rPr>
              <a:t>V.C.M basaal: 0.2 (20-07-2017)</a:t>
            </a:r>
          </a:p>
          <a:p>
            <a:r>
              <a:rPr lang="nl-NL" sz="1200" kern="1200" dirty="0" smtClean="0">
                <a:solidFill>
                  <a:schemeClr val="tx1"/>
                </a:solidFill>
                <a:effectLst/>
                <a:latin typeface="+mn-lt"/>
                <a:ea typeface="+mn-ea"/>
                <a:cs typeface="+mn-cs"/>
              </a:rPr>
              <a:t>Conclusie: </a:t>
            </a:r>
            <a:r>
              <a:rPr lang="nl-NL" sz="1200" kern="1200" dirty="0" err="1" smtClean="0">
                <a:solidFill>
                  <a:schemeClr val="tx1"/>
                </a:solidFill>
                <a:effectLst/>
                <a:latin typeface="+mn-lt"/>
                <a:ea typeface="+mn-ea"/>
                <a:cs typeface="+mn-cs"/>
              </a:rPr>
              <a:t>oligozoöspermie</a:t>
            </a:r>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Overleg huisarts</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Deelt mening gezien twijfel over doorgaan behandeling gezien leeftijd man. Ethisch aspect. Lastig om zorg te weigeren. Echter gezien leeftijd man niet optimale situatie voor kind. Vrouw met name de kinderwens en zal ook de zorg op zich nemen. Pt is ruim een jaar hier uit Marokko. Aldaar getrouwd. </a:t>
            </a: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Conclusie</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Primaire subfertiliteit sinds 1 jaar bij 41 jarige vrouw en haar 73 jarige partner</a:t>
            </a: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Vraag:</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Hoe gaan jullie om met de leeftijd van de partner?</a:t>
            </a:r>
          </a:p>
          <a:p>
            <a:pPr lvl="0"/>
            <a:r>
              <a:rPr lang="nl-NL" sz="1200" kern="1200" dirty="0" smtClean="0">
                <a:solidFill>
                  <a:schemeClr val="tx1"/>
                </a:solidFill>
                <a:effectLst/>
                <a:latin typeface="+mn-lt"/>
                <a:ea typeface="+mn-ea"/>
                <a:cs typeface="+mn-cs"/>
              </a:rPr>
              <a:t>Zijn er afspraken gemaakt over bijvoorbeeld maximale leeftijd?</a:t>
            </a:r>
          </a:p>
          <a:p>
            <a:pPr lvl="0"/>
            <a:r>
              <a:rPr lang="nl-NL" sz="1200" kern="1200" dirty="0" smtClean="0">
                <a:solidFill>
                  <a:schemeClr val="tx1"/>
                </a:solidFill>
                <a:effectLst/>
                <a:latin typeface="+mn-lt"/>
                <a:ea typeface="+mn-ea"/>
                <a:cs typeface="+mn-cs"/>
              </a:rPr>
              <a:t>Hoe communiceer je dit met </a:t>
            </a:r>
            <a:r>
              <a:rPr lang="nl-NL" sz="1200" kern="1200" dirty="0" err="1" smtClean="0">
                <a:solidFill>
                  <a:schemeClr val="tx1"/>
                </a:solidFill>
                <a:effectLst/>
                <a:latin typeface="+mn-lt"/>
                <a:ea typeface="+mn-ea"/>
                <a:cs typeface="+mn-cs"/>
              </a:rPr>
              <a:t>patienten</a:t>
            </a:r>
            <a:r>
              <a:rPr lang="nl-NL" sz="1200" kern="1200" dirty="0" smtClean="0">
                <a:solidFill>
                  <a:schemeClr val="tx1"/>
                </a:solidFill>
                <a:effectLst/>
                <a:latin typeface="+mn-lt"/>
                <a:ea typeface="+mn-ea"/>
                <a:cs typeface="+mn-cs"/>
              </a:rPr>
              <a:t>?</a:t>
            </a:r>
          </a:p>
        </p:txBody>
      </p:sp>
      <p:sp>
        <p:nvSpPr>
          <p:cNvPr id="4" name="Tijdelijke aanduiding voor dianummer 3"/>
          <p:cNvSpPr>
            <a:spLocks noGrp="1"/>
          </p:cNvSpPr>
          <p:nvPr>
            <p:ph type="sldNum" sz="quarter" idx="10"/>
          </p:nvPr>
        </p:nvSpPr>
        <p:spPr/>
        <p:txBody>
          <a:bodyPr/>
          <a:lstStyle/>
          <a:p>
            <a:fld id="{2A0CEB0C-0D7E-4555-BE0D-DDD32FDFA363}" type="slidenum">
              <a:rPr lang="nl-NL" smtClean="0"/>
              <a:t>2</a:t>
            </a:fld>
            <a:endParaRPr lang="nl-NL"/>
          </a:p>
        </p:txBody>
      </p:sp>
    </p:spTree>
    <p:extLst>
      <p:ext uri="{BB962C8B-B14F-4D97-AF65-F5344CB8AC3E}">
        <p14:creationId xmlns:p14="http://schemas.microsoft.com/office/powerpoint/2010/main" val="3433088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AB42482-B14A-47AC-8AB1-541D457A4F14}" type="datetimeFigureOut">
              <a:rPr lang="nl-NL" smtClean="0"/>
              <a:t>11-9-2017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9387A5-E279-4298-94A2-6E710E73C18F}" type="slidenum">
              <a:rPr lang="nl-NL" smtClean="0"/>
              <a:t>‹#›</a:t>
            </a:fld>
            <a:endParaRPr lang="nl-NL"/>
          </a:p>
        </p:txBody>
      </p:sp>
    </p:spTree>
    <p:extLst>
      <p:ext uri="{BB962C8B-B14F-4D97-AF65-F5344CB8AC3E}">
        <p14:creationId xmlns:p14="http://schemas.microsoft.com/office/powerpoint/2010/main" val="1598602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AB42482-B14A-47AC-8AB1-541D457A4F14}" type="datetimeFigureOut">
              <a:rPr lang="nl-NL" smtClean="0"/>
              <a:t>11-9-2017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9387A5-E279-4298-94A2-6E710E73C18F}" type="slidenum">
              <a:rPr lang="nl-NL" smtClean="0"/>
              <a:t>‹#›</a:t>
            </a:fld>
            <a:endParaRPr lang="nl-NL"/>
          </a:p>
        </p:txBody>
      </p:sp>
    </p:spTree>
    <p:extLst>
      <p:ext uri="{BB962C8B-B14F-4D97-AF65-F5344CB8AC3E}">
        <p14:creationId xmlns:p14="http://schemas.microsoft.com/office/powerpoint/2010/main" val="2934770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AB42482-B14A-47AC-8AB1-541D457A4F14}" type="datetimeFigureOut">
              <a:rPr lang="nl-NL" smtClean="0"/>
              <a:t>11-9-2017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9387A5-E279-4298-94A2-6E710E73C18F}" type="slidenum">
              <a:rPr lang="nl-NL" smtClean="0"/>
              <a:t>‹#›</a:t>
            </a:fld>
            <a:endParaRPr lang="nl-NL"/>
          </a:p>
        </p:txBody>
      </p:sp>
    </p:spTree>
    <p:extLst>
      <p:ext uri="{BB962C8B-B14F-4D97-AF65-F5344CB8AC3E}">
        <p14:creationId xmlns:p14="http://schemas.microsoft.com/office/powerpoint/2010/main" val="317863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AB42482-B14A-47AC-8AB1-541D457A4F14}" type="datetimeFigureOut">
              <a:rPr lang="nl-NL" smtClean="0"/>
              <a:t>11-9-2017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9387A5-E279-4298-94A2-6E710E73C18F}" type="slidenum">
              <a:rPr lang="nl-NL" smtClean="0"/>
              <a:t>‹#›</a:t>
            </a:fld>
            <a:endParaRPr lang="nl-NL"/>
          </a:p>
        </p:txBody>
      </p:sp>
    </p:spTree>
    <p:extLst>
      <p:ext uri="{BB962C8B-B14F-4D97-AF65-F5344CB8AC3E}">
        <p14:creationId xmlns:p14="http://schemas.microsoft.com/office/powerpoint/2010/main" val="698603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AB42482-B14A-47AC-8AB1-541D457A4F14}" type="datetimeFigureOut">
              <a:rPr lang="nl-NL" smtClean="0"/>
              <a:t>11-9-2017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39387A5-E279-4298-94A2-6E710E73C18F}" type="slidenum">
              <a:rPr lang="nl-NL" smtClean="0"/>
              <a:t>‹#›</a:t>
            </a:fld>
            <a:endParaRPr lang="nl-NL"/>
          </a:p>
        </p:txBody>
      </p:sp>
    </p:spTree>
    <p:extLst>
      <p:ext uri="{BB962C8B-B14F-4D97-AF65-F5344CB8AC3E}">
        <p14:creationId xmlns:p14="http://schemas.microsoft.com/office/powerpoint/2010/main" val="229670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AB42482-B14A-47AC-8AB1-541D457A4F14}" type="datetimeFigureOut">
              <a:rPr lang="nl-NL" smtClean="0"/>
              <a:t>11-9-2017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39387A5-E279-4298-94A2-6E710E73C18F}" type="slidenum">
              <a:rPr lang="nl-NL" smtClean="0"/>
              <a:t>‹#›</a:t>
            </a:fld>
            <a:endParaRPr lang="nl-NL"/>
          </a:p>
        </p:txBody>
      </p:sp>
    </p:spTree>
    <p:extLst>
      <p:ext uri="{BB962C8B-B14F-4D97-AF65-F5344CB8AC3E}">
        <p14:creationId xmlns:p14="http://schemas.microsoft.com/office/powerpoint/2010/main" val="356337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AB42482-B14A-47AC-8AB1-541D457A4F14}" type="datetimeFigureOut">
              <a:rPr lang="nl-NL" smtClean="0"/>
              <a:t>11-9-2017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39387A5-E279-4298-94A2-6E710E73C18F}" type="slidenum">
              <a:rPr lang="nl-NL" smtClean="0"/>
              <a:t>‹#›</a:t>
            </a:fld>
            <a:endParaRPr lang="nl-NL"/>
          </a:p>
        </p:txBody>
      </p:sp>
    </p:spTree>
    <p:extLst>
      <p:ext uri="{BB962C8B-B14F-4D97-AF65-F5344CB8AC3E}">
        <p14:creationId xmlns:p14="http://schemas.microsoft.com/office/powerpoint/2010/main" val="3737695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AB42482-B14A-47AC-8AB1-541D457A4F14}" type="datetimeFigureOut">
              <a:rPr lang="nl-NL" smtClean="0"/>
              <a:t>11-9-2017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39387A5-E279-4298-94A2-6E710E73C18F}" type="slidenum">
              <a:rPr lang="nl-NL" smtClean="0"/>
              <a:t>‹#›</a:t>
            </a:fld>
            <a:endParaRPr lang="nl-NL"/>
          </a:p>
        </p:txBody>
      </p:sp>
    </p:spTree>
    <p:extLst>
      <p:ext uri="{BB962C8B-B14F-4D97-AF65-F5344CB8AC3E}">
        <p14:creationId xmlns:p14="http://schemas.microsoft.com/office/powerpoint/2010/main" val="823365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AB42482-B14A-47AC-8AB1-541D457A4F14}" type="datetimeFigureOut">
              <a:rPr lang="nl-NL" smtClean="0"/>
              <a:t>11-9-2017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39387A5-E279-4298-94A2-6E710E73C18F}" type="slidenum">
              <a:rPr lang="nl-NL" smtClean="0"/>
              <a:t>‹#›</a:t>
            </a:fld>
            <a:endParaRPr lang="nl-NL"/>
          </a:p>
        </p:txBody>
      </p:sp>
    </p:spTree>
    <p:extLst>
      <p:ext uri="{BB962C8B-B14F-4D97-AF65-F5344CB8AC3E}">
        <p14:creationId xmlns:p14="http://schemas.microsoft.com/office/powerpoint/2010/main" val="394853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AB42482-B14A-47AC-8AB1-541D457A4F14}" type="datetimeFigureOut">
              <a:rPr lang="nl-NL" smtClean="0"/>
              <a:t>11-9-2017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39387A5-E279-4298-94A2-6E710E73C18F}" type="slidenum">
              <a:rPr lang="nl-NL" smtClean="0"/>
              <a:t>‹#›</a:t>
            </a:fld>
            <a:endParaRPr lang="nl-NL"/>
          </a:p>
        </p:txBody>
      </p:sp>
    </p:spTree>
    <p:extLst>
      <p:ext uri="{BB962C8B-B14F-4D97-AF65-F5344CB8AC3E}">
        <p14:creationId xmlns:p14="http://schemas.microsoft.com/office/powerpoint/2010/main" val="3196384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AB42482-B14A-47AC-8AB1-541D457A4F14}" type="datetimeFigureOut">
              <a:rPr lang="nl-NL" smtClean="0"/>
              <a:t>11-9-2017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39387A5-E279-4298-94A2-6E710E73C18F}" type="slidenum">
              <a:rPr lang="nl-NL" smtClean="0"/>
              <a:t>‹#›</a:t>
            </a:fld>
            <a:endParaRPr lang="nl-NL"/>
          </a:p>
        </p:txBody>
      </p:sp>
    </p:spTree>
    <p:extLst>
      <p:ext uri="{BB962C8B-B14F-4D97-AF65-F5344CB8AC3E}">
        <p14:creationId xmlns:p14="http://schemas.microsoft.com/office/powerpoint/2010/main" val="3003553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42482-B14A-47AC-8AB1-541D457A4F14}" type="datetimeFigureOut">
              <a:rPr lang="nl-NL" smtClean="0"/>
              <a:t>11-9-2017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387A5-E279-4298-94A2-6E710E73C18F}" type="slidenum">
              <a:rPr lang="nl-NL" smtClean="0"/>
              <a:t>‹#›</a:t>
            </a:fld>
            <a:endParaRPr lang="nl-NL"/>
          </a:p>
        </p:txBody>
      </p:sp>
    </p:spTree>
    <p:extLst>
      <p:ext uri="{BB962C8B-B14F-4D97-AF65-F5344CB8AC3E}">
        <p14:creationId xmlns:p14="http://schemas.microsoft.com/office/powerpoint/2010/main" val="3212009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NL" dirty="0" smtClean="0"/>
              <a:t>Tine van de Laar – van Asseldonk</a:t>
            </a:r>
            <a:endParaRPr lang="nl-NL" dirty="0"/>
          </a:p>
        </p:txBody>
      </p:sp>
      <p:sp>
        <p:nvSpPr>
          <p:cNvPr id="7" name="Tijdelijke aanduiding voor inhoud 6"/>
          <p:cNvSpPr>
            <a:spLocks noGrp="1"/>
          </p:cNvSpPr>
          <p:nvPr>
            <p:ph idx="1"/>
          </p:nvPr>
        </p:nvSpPr>
        <p:spPr/>
        <p:txBody>
          <a:bodyPr/>
          <a:lstStyle/>
          <a:p>
            <a:r>
              <a:rPr lang="nl-NL" dirty="0" smtClean="0"/>
              <a:t>Werkzaam in Elkerliek Ziekenhuis te Helmond</a:t>
            </a:r>
          </a:p>
          <a:p>
            <a:r>
              <a:rPr lang="nl-NL" dirty="0" smtClean="0"/>
              <a:t>MANP opleiding afgerond in 2007</a:t>
            </a:r>
          </a:p>
          <a:p>
            <a:r>
              <a:rPr lang="nl-NL" dirty="0" smtClean="0"/>
              <a:t>Geregistreerd als Verpleegkundig Specialist (VS) in 2010</a:t>
            </a:r>
          </a:p>
          <a:p>
            <a:r>
              <a:rPr lang="nl-NL" dirty="0" smtClean="0"/>
              <a:t>Vanaf 2010 werkzaam als VS fertiliteit</a:t>
            </a:r>
          </a:p>
          <a:p>
            <a:r>
              <a:rPr lang="nl-NL" dirty="0" smtClean="0"/>
              <a:t>Patiënten in Elkerliek begeleiden en behandeling van OFO, ovulatie-inductie en IUI. IVF/ICSI verwijzen. </a:t>
            </a:r>
            <a:endParaRPr lang="nl-NL" dirty="0"/>
          </a:p>
        </p:txBody>
      </p:sp>
    </p:spTree>
    <p:extLst>
      <p:ext uri="{BB962C8B-B14F-4D97-AF65-F5344CB8AC3E}">
        <p14:creationId xmlns:p14="http://schemas.microsoft.com/office/powerpoint/2010/main" val="2270893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a:t>
            </a:r>
            <a:endParaRPr lang="nl-NL" dirty="0"/>
          </a:p>
        </p:txBody>
      </p:sp>
      <p:sp>
        <p:nvSpPr>
          <p:cNvPr id="3" name="Tijdelijke aanduiding voor inhoud 2"/>
          <p:cNvSpPr>
            <a:spLocks noGrp="1"/>
          </p:cNvSpPr>
          <p:nvPr>
            <p:ph idx="1"/>
          </p:nvPr>
        </p:nvSpPr>
        <p:spPr/>
        <p:txBody>
          <a:bodyPr/>
          <a:lstStyle/>
          <a:p>
            <a:r>
              <a:rPr lang="nl-NL" dirty="0" err="1" smtClean="0"/>
              <a:t>Patiente</a:t>
            </a:r>
            <a:r>
              <a:rPr lang="nl-NL" dirty="0" smtClean="0"/>
              <a:t> 41 jaar (G0)</a:t>
            </a:r>
          </a:p>
          <a:p>
            <a:r>
              <a:rPr lang="nl-NL" dirty="0" smtClean="0"/>
              <a:t>Sinds 1 jaar PSF</a:t>
            </a:r>
          </a:p>
          <a:p>
            <a:r>
              <a:rPr lang="nl-NL" dirty="0" smtClean="0"/>
              <a:t>Doorgestuurd door huisarts met klacht </a:t>
            </a:r>
            <a:r>
              <a:rPr lang="nl-NL" dirty="0" err="1" smtClean="0"/>
              <a:t>menorraghie</a:t>
            </a:r>
            <a:endParaRPr lang="nl-NL" dirty="0" smtClean="0"/>
          </a:p>
          <a:p>
            <a:r>
              <a:rPr lang="nl-NL" dirty="0" smtClean="0"/>
              <a:t>Via gynaecoloog op fertiliteitspoli</a:t>
            </a:r>
          </a:p>
          <a:p>
            <a:r>
              <a:rPr lang="nl-NL" dirty="0" smtClean="0"/>
              <a:t>Partner 73 jaar</a:t>
            </a:r>
          </a:p>
          <a:p>
            <a:r>
              <a:rPr lang="nl-NL" dirty="0" smtClean="0"/>
              <a:t>Sinds 1 jaar getrouwd</a:t>
            </a:r>
          </a:p>
          <a:p>
            <a:r>
              <a:rPr lang="nl-NL" dirty="0" smtClean="0"/>
              <a:t>Partner behandeld in november 2016 wegens </a:t>
            </a:r>
            <a:r>
              <a:rPr lang="nl-NL" dirty="0" err="1" smtClean="0"/>
              <a:t>oesofaguscarcinoom</a:t>
            </a:r>
            <a:endParaRPr lang="nl-NL" dirty="0" smtClean="0"/>
          </a:p>
          <a:p>
            <a:r>
              <a:rPr lang="nl-NL" dirty="0" smtClean="0"/>
              <a:t>VCM in juli 2017: 0,2 x 10,6*</a:t>
            </a:r>
          </a:p>
          <a:p>
            <a:endParaRPr lang="nl-NL" dirty="0" smtClean="0"/>
          </a:p>
          <a:p>
            <a:endParaRPr lang="nl-NL" dirty="0" smtClean="0"/>
          </a:p>
          <a:p>
            <a:endParaRPr lang="nl-NL" dirty="0" smtClean="0"/>
          </a:p>
          <a:p>
            <a:endParaRPr lang="nl-NL" dirty="0"/>
          </a:p>
        </p:txBody>
      </p:sp>
    </p:spTree>
    <p:extLst>
      <p:ext uri="{BB962C8B-B14F-4D97-AF65-F5344CB8AC3E}">
        <p14:creationId xmlns:p14="http://schemas.microsoft.com/office/powerpoint/2010/main" val="3969530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Probleem</a:t>
            </a:r>
            <a:endParaRPr lang="nl-NL" dirty="0"/>
          </a:p>
        </p:txBody>
      </p:sp>
      <p:sp>
        <p:nvSpPr>
          <p:cNvPr id="3" name="Tijdelijke aanduiding voor inhoud 2"/>
          <p:cNvSpPr>
            <a:spLocks noGrp="1"/>
          </p:cNvSpPr>
          <p:nvPr>
            <p:ph idx="1"/>
          </p:nvPr>
        </p:nvSpPr>
        <p:spPr/>
        <p:txBody>
          <a:bodyPr/>
          <a:lstStyle/>
          <a:p>
            <a:r>
              <a:rPr lang="nl-NL" dirty="0" smtClean="0"/>
              <a:t>Kinderwens bij 73 jarige man (ethisch dilemma) </a:t>
            </a:r>
          </a:p>
          <a:p>
            <a:endParaRPr lang="nl-NL" dirty="0"/>
          </a:p>
          <a:p>
            <a:pPr marL="0" indent="0">
              <a:buNone/>
            </a:pPr>
            <a:r>
              <a:rPr lang="nl-NL" b="1" dirty="0" smtClean="0"/>
              <a:t>Vragen:</a:t>
            </a:r>
            <a:endParaRPr lang="nl-NL" dirty="0"/>
          </a:p>
          <a:p>
            <a:pPr lvl="0"/>
            <a:r>
              <a:rPr lang="nl-NL" dirty="0"/>
              <a:t>Hoe gaan jullie om met de leeftijd van de partner?</a:t>
            </a:r>
          </a:p>
          <a:p>
            <a:pPr lvl="0"/>
            <a:r>
              <a:rPr lang="nl-NL" dirty="0"/>
              <a:t>Zijn er afspraken gemaakt over bijvoorbeeld maximale leeftijd?</a:t>
            </a:r>
          </a:p>
          <a:p>
            <a:pPr lvl="0"/>
            <a:r>
              <a:rPr lang="nl-NL" dirty="0"/>
              <a:t>Hoe communiceer je dit met </a:t>
            </a:r>
            <a:r>
              <a:rPr lang="nl-NL" dirty="0" smtClean="0"/>
              <a:t>patiënten?</a:t>
            </a:r>
            <a:endParaRPr lang="nl-NL" dirty="0"/>
          </a:p>
          <a:p>
            <a:pPr marL="0" indent="0">
              <a:buNone/>
            </a:pPr>
            <a:endParaRPr lang="nl-NL" dirty="0"/>
          </a:p>
        </p:txBody>
      </p:sp>
    </p:spTree>
    <p:extLst>
      <p:ext uri="{BB962C8B-B14F-4D97-AF65-F5344CB8AC3E}">
        <p14:creationId xmlns:p14="http://schemas.microsoft.com/office/powerpoint/2010/main" val="752048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Vervolg	in deze casuïstiek		</a:t>
            </a:r>
            <a:endParaRPr lang="nl-NL" dirty="0"/>
          </a:p>
        </p:txBody>
      </p:sp>
      <p:sp>
        <p:nvSpPr>
          <p:cNvPr id="3" name="Tijdelijke aanduiding voor inhoud 2"/>
          <p:cNvSpPr>
            <a:spLocks noGrp="1"/>
          </p:cNvSpPr>
          <p:nvPr>
            <p:ph idx="1"/>
          </p:nvPr>
        </p:nvSpPr>
        <p:spPr/>
        <p:txBody>
          <a:bodyPr/>
          <a:lstStyle/>
          <a:p>
            <a:r>
              <a:rPr lang="nl-NL" dirty="0" smtClean="0"/>
              <a:t>Ethisch dilemma besproken met patiënte en partner</a:t>
            </a:r>
          </a:p>
          <a:p>
            <a:r>
              <a:rPr lang="nl-NL" dirty="0" smtClean="0"/>
              <a:t>Kinderwens heel groot bij mevrouw</a:t>
            </a:r>
          </a:p>
          <a:p>
            <a:r>
              <a:rPr lang="nl-NL" dirty="0" smtClean="0"/>
              <a:t>Verwezen naar IVF/ICSI (negatief gecounseld)</a:t>
            </a:r>
          </a:p>
          <a:p>
            <a:pPr marL="0" indent="0">
              <a:buNone/>
            </a:pPr>
            <a:endParaRPr lang="nl-NL" dirty="0" smtClean="0"/>
          </a:p>
          <a:p>
            <a:endParaRPr lang="nl-NL" dirty="0"/>
          </a:p>
        </p:txBody>
      </p:sp>
    </p:spTree>
    <p:extLst>
      <p:ext uri="{BB962C8B-B14F-4D97-AF65-F5344CB8AC3E}">
        <p14:creationId xmlns:p14="http://schemas.microsoft.com/office/powerpoint/2010/main" val="156066777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157</Words>
  <Application>Microsoft Office PowerPoint</Application>
  <PresentationFormat>Widescreen</PresentationFormat>
  <Paragraphs>66</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Kantoorthema</vt:lpstr>
      <vt:lpstr>Tine van de Laar – van Asseldonk</vt:lpstr>
      <vt:lpstr>Casus</vt:lpstr>
      <vt:lpstr>Probleem</vt:lpstr>
      <vt:lpstr>Vervolg in deze casuïstiek  </vt:lpstr>
    </vt:vector>
  </TitlesOfParts>
  <Company>Elkerliek Ziekenhuis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Tine van de Laar – van Asseldonk</dc:title>
  <dc:creator>Laar van de-Asseldonk van, T.A.M.</dc:creator>
  <cp:lastModifiedBy>Linda Sjouwerman</cp:lastModifiedBy>
  <cp:revision>3</cp:revision>
  <dcterms:created xsi:type="dcterms:W3CDTF">2017-09-07T12:56:04Z</dcterms:created>
  <dcterms:modified xsi:type="dcterms:W3CDTF">2017-09-11T11:27:26Z</dcterms:modified>
</cp:coreProperties>
</file>