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notesMasterIdLst>
    <p:notesMasterId r:id="rId39"/>
  </p:notesMasterIdLst>
  <p:handoutMasterIdLst>
    <p:handoutMasterId r:id="rId40"/>
  </p:handoutMasterIdLst>
  <p:sldIdLst>
    <p:sldId id="323" r:id="rId2"/>
    <p:sldId id="322" r:id="rId3"/>
    <p:sldId id="300" r:id="rId4"/>
    <p:sldId id="301" r:id="rId5"/>
    <p:sldId id="302" r:id="rId6"/>
    <p:sldId id="304" r:id="rId7"/>
    <p:sldId id="310" r:id="rId8"/>
    <p:sldId id="311" r:id="rId9"/>
    <p:sldId id="303" r:id="rId10"/>
    <p:sldId id="306" r:id="rId11"/>
    <p:sldId id="308" r:id="rId12"/>
    <p:sldId id="309" r:id="rId13"/>
    <p:sldId id="307" r:id="rId14"/>
    <p:sldId id="305" r:id="rId15"/>
    <p:sldId id="314" r:id="rId16"/>
    <p:sldId id="313" r:id="rId17"/>
    <p:sldId id="260" r:id="rId18"/>
    <p:sldId id="262" r:id="rId19"/>
    <p:sldId id="278" r:id="rId20"/>
    <p:sldId id="315" r:id="rId21"/>
    <p:sldId id="316" r:id="rId22"/>
    <p:sldId id="319" r:id="rId23"/>
    <p:sldId id="320" r:id="rId24"/>
    <p:sldId id="321" r:id="rId25"/>
    <p:sldId id="280" r:id="rId26"/>
    <p:sldId id="285" r:id="rId27"/>
    <p:sldId id="287" r:id="rId28"/>
    <p:sldId id="281" r:id="rId29"/>
    <p:sldId id="267" r:id="rId30"/>
    <p:sldId id="268" r:id="rId31"/>
    <p:sldId id="271" r:id="rId32"/>
    <p:sldId id="282" r:id="rId33"/>
    <p:sldId id="283" r:id="rId34"/>
    <p:sldId id="284" r:id="rId35"/>
    <p:sldId id="317" r:id="rId36"/>
    <p:sldId id="318" r:id="rId37"/>
    <p:sldId id="286" r:id="rId38"/>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1157EAA-B096-47E5-BE17-3751F992B71B}" type="slidenum">
              <a:rPr lang="nl-NL" smtClean="0"/>
              <a:t>‹nr.›</a:t>
            </a:fld>
            <a:endParaRPr lang="nl-NL"/>
          </a:p>
        </p:txBody>
      </p:sp>
    </p:spTree>
    <p:extLst>
      <p:ext uri="{BB962C8B-B14F-4D97-AF65-F5344CB8AC3E}">
        <p14:creationId xmlns:p14="http://schemas.microsoft.com/office/powerpoint/2010/main" val="175500386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endParaRPr lang="nl-NL"/>
          </a:p>
        </p:txBody>
      </p:sp>
      <p:sp>
        <p:nvSpPr>
          <p:cNvPr id="4" name="Tijdelijke aanduiding voor dia-afbeelding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D198F98-1D10-4DC7-98FA-405BBE0ECC3C}" type="slidenum">
              <a:rPr lang="nl-NL" smtClean="0"/>
              <a:t>‹nr.›</a:t>
            </a:fld>
            <a:endParaRPr lang="nl-NL"/>
          </a:p>
        </p:txBody>
      </p:sp>
    </p:spTree>
    <p:extLst>
      <p:ext uri="{BB962C8B-B14F-4D97-AF65-F5344CB8AC3E}">
        <p14:creationId xmlns:p14="http://schemas.microsoft.com/office/powerpoint/2010/main" val="15777040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D198F98-1D10-4DC7-98FA-405BBE0ECC3C}" type="slidenum">
              <a:rPr lang="nl-NL" smtClean="0"/>
              <a:t>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190961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2466" name="Picture 2" descr="09 12 10 - Sjabloon presentatie G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62467" name="Rectangle 3"/>
          <p:cNvSpPr>
            <a:spLocks noGrp="1" noChangeArrowheads="1"/>
          </p:cNvSpPr>
          <p:nvPr>
            <p:ph type="ctrTitle"/>
          </p:nvPr>
        </p:nvSpPr>
        <p:spPr>
          <a:xfrm>
            <a:off x="971550" y="2492375"/>
            <a:ext cx="7129463" cy="1296988"/>
          </a:xfrm>
        </p:spPr>
        <p:txBody>
          <a:bodyPr/>
          <a:lstStyle>
            <a:lvl1pPr>
              <a:defRPr/>
            </a:lvl1pPr>
          </a:lstStyle>
          <a:p>
            <a:pPr lvl="0"/>
            <a:r>
              <a:rPr lang="nl-NL" altLang="nl-NL" noProof="0" smtClean="0"/>
              <a:t>Klik om de stijl te bewerken</a:t>
            </a:r>
          </a:p>
        </p:txBody>
      </p:sp>
      <p:sp>
        <p:nvSpPr>
          <p:cNvPr id="62468" name="Rectangle 4"/>
          <p:cNvSpPr>
            <a:spLocks noGrp="1" noChangeArrowheads="1"/>
          </p:cNvSpPr>
          <p:nvPr>
            <p:ph type="subTitle" idx="1"/>
          </p:nvPr>
        </p:nvSpPr>
        <p:spPr>
          <a:xfrm>
            <a:off x="1371600" y="4149725"/>
            <a:ext cx="6400800" cy="1489075"/>
          </a:xfrm>
        </p:spPr>
        <p:txBody>
          <a:bodyPr/>
          <a:lstStyle>
            <a:lvl1pPr marL="0" indent="0" algn="ctr">
              <a:buFontTx/>
              <a:buNone/>
              <a:defRPr/>
            </a:lvl1pPr>
          </a:lstStyle>
          <a:p>
            <a:pPr lvl="0"/>
            <a:r>
              <a:rPr lang="nl-NL" altLang="nl-NL" noProof="0" smtClean="0"/>
              <a:t>Klik om de ondertitelstijl van het model te bewerken</a:t>
            </a:r>
          </a:p>
        </p:txBody>
      </p:sp>
      <p:sp>
        <p:nvSpPr>
          <p:cNvPr id="62469" name="Rectangle 5"/>
          <p:cNvSpPr>
            <a:spLocks noGrp="1" noChangeArrowheads="1"/>
          </p:cNvSpPr>
          <p:nvPr>
            <p:ph type="dt" sz="half" idx="2"/>
          </p:nvPr>
        </p:nvSpPr>
        <p:spPr>
          <a:xfrm>
            <a:off x="457200" y="6245225"/>
            <a:ext cx="2133600" cy="476250"/>
          </a:xfrm>
        </p:spPr>
        <p:txBody>
          <a:bodyPr/>
          <a:lstStyle>
            <a:lvl1pPr>
              <a:defRPr/>
            </a:lvl1pPr>
          </a:lstStyle>
          <a:p>
            <a:fld id="{B649E606-D485-C74D-9D4F-2E4C7606D363}" type="datetimeFigureOut">
              <a:rPr lang="nl-NL" smtClean="0"/>
              <a:pPr/>
              <a:t>21-1-2016</a:t>
            </a:fld>
            <a:endParaRPr lang="nl-NL"/>
          </a:p>
        </p:txBody>
      </p:sp>
      <p:sp>
        <p:nvSpPr>
          <p:cNvPr id="62470" name="Rectangle 6"/>
          <p:cNvSpPr>
            <a:spLocks noGrp="1" noChangeArrowheads="1"/>
          </p:cNvSpPr>
          <p:nvPr>
            <p:ph type="ftr" sz="quarter" idx="3"/>
          </p:nvPr>
        </p:nvSpPr>
        <p:spPr>
          <a:xfrm>
            <a:off x="3124200" y="6245225"/>
            <a:ext cx="2895600" cy="476250"/>
          </a:xfrm>
        </p:spPr>
        <p:txBody>
          <a:bodyPr/>
          <a:lstStyle>
            <a:lvl1pPr>
              <a:defRPr/>
            </a:lvl1pPr>
          </a:lstStyle>
          <a:p>
            <a:endParaRPr lang="nl-NL"/>
          </a:p>
        </p:txBody>
      </p:sp>
      <p:sp>
        <p:nvSpPr>
          <p:cNvPr id="62471" name="Rectangle 7"/>
          <p:cNvSpPr>
            <a:spLocks noGrp="1" noChangeArrowheads="1"/>
          </p:cNvSpPr>
          <p:nvPr>
            <p:ph type="sldNum" sz="quarter" idx="4"/>
          </p:nvPr>
        </p:nvSpPr>
        <p:spPr>
          <a:xfrm>
            <a:off x="6553200" y="6245225"/>
            <a:ext cx="2133600" cy="476250"/>
          </a:xfrm>
        </p:spPr>
        <p:txBody>
          <a:bodyPr/>
          <a:lstStyle>
            <a:lvl1pPr>
              <a:defRPr/>
            </a:lvl1pPr>
          </a:lstStyle>
          <a:p>
            <a:fld id="{94DA86B9-6AAF-A842-9670-9A67ADB75FCB}" type="slidenum">
              <a:rPr lang="nl-NL" smtClean="0"/>
              <a:pPr/>
              <a:t>‹nr.›</a:t>
            </a:fld>
            <a:endParaRPr lang="nl-NL"/>
          </a:p>
        </p:txBody>
      </p:sp>
      <p:pic>
        <p:nvPicPr>
          <p:cNvPr id="624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6250"/>
            <a:ext cx="799147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9" descr="Stip uitroepte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328468">
            <a:off x="7185025" y="2047875"/>
            <a:ext cx="1655763" cy="16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9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33246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4638" y="476250"/>
            <a:ext cx="1908175" cy="5257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00113" y="476250"/>
            <a:ext cx="5572125" cy="5257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381140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50021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23868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00113" y="1600200"/>
            <a:ext cx="3740150" cy="4133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92663" y="1600200"/>
            <a:ext cx="3740150" cy="4133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198861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258351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57801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88762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241626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B649E606-D485-C74D-9D4F-2E4C7606D363}" type="datetimeFigureOut">
              <a:rPr lang="nl-NL" smtClean="0"/>
              <a:pPr/>
              <a:t>21-1-2016</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107492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09 12 10 - Sjabloon presentatie GGNe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00113" y="476250"/>
            <a:ext cx="76327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7" name="Rectangle 3"/>
          <p:cNvSpPr>
            <a:spLocks noGrp="1" noChangeArrowheads="1"/>
          </p:cNvSpPr>
          <p:nvPr>
            <p:ph type="body" idx="1"/>
          </p:nvPr>
        </p:nvSpPr>
        <p:spPr bwMode="auto">
          <a:xfrm>
            <a:off x="900113" y="1600200"/>
            <a:ext cx="76327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755650" y="6245225"/>
            <a:ext cx="18351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649E606-D485-C74D-9D4F-2E4C7606D363}" type="datetimeFigureOut">
              <a:rPr lang="nl-NL" smtClean="0"/>
              <a:pPr/>
              <a:t>21-1-2016</a:t>
            </a:fld>
            <a:endParaRPr lang="nl-NL"/>
          </a:p>
        </p:txBody>
      </p:sp>
      <p:sp>
        <p:nvSpPr>
          <p:cNvPr id="1029" name="Rectangle 5"/>
          <p:cNvSpPr>
            <a:spLocks noGrp="1" noChangeArrowheads="1"/>
          </p:cNvSpPr>
          <p:nvPr>
            <p:ph type="ftr" sz="quarter" idx="3"/>
          </p:nvPr>
        </p:nvSpPr>
        <p:spPr bwMode="auto">
          <a:xfrm>
            <a:off x="3124200" y="6245225"/>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1030" name="Rectangle 6"/>
          <p:cNvSpPr>
            <a:spLocks noGrp="1" noChangeArrowheads="1"/>
          </p:cNvSpPr>
          <p:nvPr>
            <p:ph type="sldNum" sz="quarter" idx="4"/>
          </p:nvPr>
        </p:nvSpPr>
        <p:spPr bwMode="auto">
          <a:xfrm>
            <a:off x="7308850" y="6245225"/>
            <a:ext cx="13779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D6535F-85DA-5F4A-A09A-D35C2A8CAFB7}" type="slidenum">
              <a:rPr lang="nl-NL" smtClean="0"/>
              <a:pPr/>
              <a:t>‹nr.›</a:t>
            </a:fld>
            <a:endParaRPr lang="nl-NL"/>
          </a:p>
        </p:txBody>
      </p:sp>
    </p:spTree>
    <p:extLst>
      <p:ext uri="{BB962C8B-B14F-4D97-AF65-F5344CB8AC3E}">
        <p14:creationId xmlns:p14="http://schemas.microsoft.com/office/powerpoint/2010/main" val="55953344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rebuchet MS" panose="020B0603020202020204" pitchFamily="34" charset="0"/>
        </a:defRPr>
      </a:lvl2pPr>
      <a:lvl3pPr algn="ctr" rtl="0" eaLnBrk="1" fontAlgn="base" hangingPunct="1">
        <a:spcBef>
          <a:spcPct val="0"/>
        </a:spcBef>
        <a:spcAft>
          <a:spcPct val="0"/>
        </a:spcAft>
        <a:defRPr sz="4000">
          <a:solidFill>
            <a:schemeClr val="tx2"/>
          </a:solidFill>
          <a:latin typeface="Trebuchet MS" panose="020B0603020202020204" pitchFamily="34" charset="0"/>
        </a:defRPr>
      </a:lvl3pPr>
      <a:lvl4pPr algn="ctr" rtl="0" eaLnBrk="1" fontAlgn="base" hangingPunct="1">
        <a:spcBef>
          <a:spcPct val="0"/>
        </a:spcBef>
        <a:spcAft>
          <a:spcPct val="0"/>
        </a:spcAft>
        <a:defRPr sz="4000">
          <a:solidFill>
            <a:schemeClr val="tx2"/>
          </a:solidFill>
          <a:latin typeface="Trebuchet MS" panose="020B0603020202020204" pitchFamily="34" charset="0"/>
        </a:defRPr>
      </a:lvl4pPr>
      <a:lvl5pPr algn="ctr" rtl="0" eaLnBrk="1" fontAlgn="base" hangingPunct="1">
        <a:spcBef>
          <a:spcPct val="0"/>
        </a:spcBef>
        <a:spcAft>
          <a:spcPct val="0"/>
        </a:spcAft>
        <a:defRPr sz="4000">
          <a:solidFill>
            <a:schemeClr val="tx2"/>
          </a:solidFill>
          <a:latin typeface="Trebuchet MS" panose="020B0603020202020204" pitchFamily="34" charset="0"/>
        </a:defRPr>
      </a:lvl5pPr>
      <a:lvl6pPr marL="457200" algn="ctr" rtl="0" eaLnBrk="1" fontAlgn="base" hangingPunct="1">
        <a:spcBef>
          <a:spcPct val="0"/>
        </a:spcBef>
        <a:spcAft>
          <a:spcPct val="0"/>
        </a:spcAft>
        <a:defRPr sz="4000">
          <a:solidFill>
            <a:schemeClr val="tx2"/>
          </a:solidFill>
          <a:latin typeface="Trebuchet MS" panose="020B0603020202020204" pitchFamily="34" charset="0"/>
        </a:defRPr>
      </a:lvl6pPr>
      <a:lvl7pPr marL="914400" algn="ctr" rtl="0" eaLnBrk="1" fontAlgn="base" hangingPunct="1">
        <a:spcBef>
          <a:spcPct val="0"/>
        </a:spcBef>
        <a:spcAft>
          <a:spcPct val="0"/>
        </a:spcAft>
        <a:defRPr sz="4000">
          <a:solidFill>
            <a:schemeClr val="tx2"/>
          </a:solidFill>
          <a:latin typeface="Trebuchet MS" panose="020B0603020202020204" pitchFamily="34" charset="0"/>
        </a:defRPr>
      </a:lvl7pPr>
      <a:lvl8pPr marL="1371600" algn="ctr" rtl="0" eaLnBrk="1" fontAlgn="base" hangingPunct="1">
        <a:spcBef>
          <a:spcPct val="0"/>
        </a:spcBef>
        <a:spcAft>
          <a:spcPct val="0"/>
        </a:spcAft>
        <a:defRPr sz="4000">
          <a:solidFill>
            <a:schemeClr val="tx2"/>
          </a:solidFill>
          <a:latin typeface="Trebuchet MS" panose="020B0603020202020204" pitchFamily="34" charset="0"/>
        </a:defRPr>
      </a:lvl8pPr>
      <a:lvl9pPr marL="1828800" algn="ctr" rtl="0" eaLnBrk="1" fontAlgn="base" hangingPunct="1">
        <a:spcBef>
          <a:spcPct val="0"/>
        </a:spcBef>
        <a:spcAft>
          <a:spcPct val="0"/>
        </a:spcAft>
        <a:defRPr sz="4000">
          <a:solidFill>
            <a:schemeClr val="tx2"/>
          </a:solidFill>
          <a:latin typeface="Trebuchet MS" panose="020B0603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0800000" flipV="1">
            <a:off x="1145406" y="4035995"/>
            <a:ext cx="7147720" cy="1303389"/>
          </a:xfrm>
        </p:spPr>
        <p:txBody>
          <a:bodyPr/>
          <a:lstStyle/>
          <a:p>
            <a:r>
              <a:rPr lang="nl-NL" b="1" smtClean="0">
                <a:solidFill>
                  <a:srgbClr val="C00000"/>
                </a:solidFill>
                <a:effectLst>
                  <a:outerShdw blurRad="38100" dist="38100" dir="2700000" algn="tl">
                    <a:srgbClr val="000000">
                      <a:alpha val="43137"/>
                    </a:srgbClr>
                  </a:outerShdw>
                </a:effectLst>
              </a:rPr>
              <a:t>Training Suïcide en Suïcidepreventie</a:t>
            </a:r>
            <a:endParaRPr lang="nl-NL" b="1">
              <a:solidFill>
                <a:srgbClr val="C00000"/>
              </a:solidFill>
              <a:effectLst>
                <a:outerShdw blurRad="38100" dist="38100" dir="2700000" algn="tl">
                  <a:srgbClr val="000000">
                    <a:alpha val="43137"/>
                  </a:srgbClr>
                </a:outerShdw>
              </a:effectLst>
            </a:endParaRPr>
          </a:p>
        </p:txBody>
      </p:sp>
      <p:pic>
        <p:nvPicPr>
          <p:cNvPr id="4" name="Tijdelijke aanduiding voor inhoud 3"/>
          <p:cNvPicPr>
            <a:picLocks noGrp="1" noChangeAspect="1"/>
          </p:cNvPicPr>
          <p:nvPr>
            <p:ph idx="1"/>
          </p:nvPr>
        </p:nvPicPr>
        <p:blipFill>
          <a:blip r:embed="rId3"/>
          <a:stretch>
            <a:fillRect/>
          </a:stretch>
        </p:blipFill>
        <p:spPr>
          <a:xfrm>
            <a:off x="832736" y="824770"/>
            <a:ext cx="7632700" cy="2469871"/>
          </a:xfrm>
          <a:prstGeom prst="rect">
            <a:avLst/>
          </a:prstGeom>
        </p:spPr>
      </p:pic>
    </p:spTree>
    <p:extLst>
      <p:ext uri="{BB962C8B-B14F-4D97-AF65-F5344CB8AC3E}">
        <p14:creationId xmlns:p14="http://schemas.microsoft.com/office/powerpoint/2010/main" val="164363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                </a:t>
            </a:r>
            <a:r>
              <a:rPr lang="nl-NL" sz="2800" i="1" dirty="0" err="1" smtClean="0">
                <a:effectLst>
                  <a:outerShdw blurRad="38100" dist="38100" dir="2700000" algn="tl">
                    <a:srgbClr val="000000">
                      <a:alpha val="43137"/>
                    </a:srgbClr>
                  </a:outerShdw>
                </a:effectLst>
              </a:rPr>
              <a:t>entrapment</a:t>
            </a:r>
            <a:endParaRPr lang="nl-NL" sz="2800" i="1"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p:txBody>
          <a:bodyPr/>
          <a:lstStyle/>
          <a:p>
            <a:endParaRPr lang="nl-NL"/>
          </a:p>
          <a:p>
            <a:endParaRPr lang="nl-NL" dirty="0" smtClean="0"/>
          </a:p>
          <a:p>
            <a:pPr>
              <a:buClr>
                <a:srgbClr val="C00000"/>
              </a:buClr>
            </a:pPr>
            <a:r>
              <a:rPr lang="nl-NL" sz="2000" dirty="0" smtClean="0"/>
              <a:t>wat je ook doet, er komt geen oplossing voor de problemen</a:t>
            </a:r>
          </a:p>
          <a:p>
            <a:pPr>
              <a:buClr>
                <a:srgbClr val="C00000"/>
              </a:buClr>
            </a:pPr>
            <a:r>
              <a:rPr lang="nl-NL" sz="2000" smtClean="0"/>
              <a:t>machteloosheid </a:t>
            </a:r>
            <a:r>
              <a:rPr lang="nl-NL" sz="2000" dirty="0" smtClean="0"/>
              <a:t>is gaan overheersen</a:t>
            </a:r>
          </a:p>
          <a:p>
            <a:pPr>
              <a:buClr>
                <a:srgbClr val="C00000"/>
              </a:buClr>
            </a:pPr>
            <a:r>
              <a:rPr lang="nl-NL" sz="2000" smtClean="0"/>
              <a:t>en </a:t>
            </a:r>
            <a:r>
              <a:rPr lang="nl-NL" sz="2000" dirty="0" smtClean="0"/>
              <a:t>hopeloosheid</a:t>
            </a:r>
          </a:p>
          <a:p>
            <a:pPr>
              <a:buClr>
                <a:srgbClr val="C00000"/>
              </a:buClr>
            </a:pPr>
            <a:r>
              <a:rPr lang="nl-NL" sz="2000" smtClean="0"/>
              <a:t>zonder </a:t>
            </a:r>
            <a:r>
              <a:rPr lang="nl-NL" sz="2000" dirty="0" smtClean="0"/>
              <a:t>zicht op redding of een positieve afloop</a:t>
            </a:r>
            <a:endParaRPr lang="nl-NL"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i="1" dirty="0" err="1" smtClean="0">
                <a:effectLst>
                  <a:outerShdw blurRad="38100" dist="38100" dir="2700000" algn="tl">
                    <a:srgbClr val="000000">
                      <a:alpha val="43137"/>
                    </a:srgbClr>
                  </a:outerShdw>
                </a:effectLst>
              </a:rPr>
              <a:t>entrapment</a:t>
            </a:r>
            <a:endParaRPr lang="nl-NL" sz="2800" i="1"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p:txBody>
          <a:bodyPr/>
          <a:lstStyle/>
          <a:p>
            <a:pPr>
              <a:buNone/>
            </a:pPr>
            <a:r>
              <a:rPr lang="nl-NL" sz="2000" dirty="0" smtClean="0"/>
              <a:t>twee varianten:</a:t>
            </a:r>
          </a:p>
          <a:p>
            <a:pPr>
              <a:buNone/>
            </a:pPr>
            <a:endParaRPr lang="nl-NL" dirty="0" smtClean="0"/>
          </a:p>
          <a:p>
            <a:pPr marL="542925" indent="-542925">
              <a:buClr>
                <a:srgbClr val="C00000"/>
              </a:buClr>
              <a:buFont typeface="+mj-lt"/>
              <a:buAutoNum type="arabicPeriod"/>
            </a:pPr>
            <a:r>
              <a:rPr lang="nl-NL" sz="2000" i="1" smtClean="0"/>
              <a:t>internal </a:t>
            </a:r>
            <a:r>
              <a:rPr lang="nl-NL" sz="2000" dirty="0" err="1" smtClean="0"/>
              <a:t>entrapment</a:t>
            </a:r>
            <a:r>
              <a:rPr lang="nl-NL" sz="2000" dirty="0" smtClean="0"/>
              <a:t>, </a:t>
            </a:r>
            <a:r>
              <a:rPr lang="nl-NL" sz="2000" dirty="0" err="1" smtClean="0"/>
              <a:t>perceptions</a:t>
            </a:r>
            <a:r>
              <a:rPr lang="nl-NL" sz="2000" dirty="0" smtClean="0"/>
              <a:t> </a:t>
            </a:r>
            <a:r>
              <a:rPr lang="nl-NL" sz="2000" smtClean="0"/>
              <a:t>of        entrapment </a:t>
            </a:r>
            <a:r>
              <a:rPr lang="nl-NL" sz="2000" dirty="0" err="1" smtClean="0"/>
              <a:t>by</a:t>
            </a:r>
            <a:r>
              <a:rPr lang="nl-NL" sz="2000" dirty="0" smtClean="0"/>
              <a:t> </a:t>
            </a:r>
            <a:r>
              <a:rPr lang="nl-NL" sz="2000" dirty="0" err="1" smtClean="0"/>
              <a:t>one’s</a:t>
            </a:r>
            <a:r>
              <a:rPr lang="nl-NL" sz="2000" dirty="0" smtClean="0"/>
              <a:t> </a:t>
            </a:r>
            <a:r>
              <a:rPr lang="nl-NL" sz="2000" dirty="0" err="1" smtClean="0"/>
              <a:t>own</a:t>
            </a:r>
            <a:r>
              <a:rPr lang="nl-NL" sz="2000" dirty="0" smtClean="0"/>
              <a:t> </a:t>
            </a:r>
            <a:r>
              <a:rPr lang="nl-NL" sz="2000" err="1" smtClean="0"/>
              <a:t>thoughts</a:t>
            </a:r>
            <a:r>
              <a:rPr lang="nl-NL" sz="2000" smtClean="0"/>
              <a:t>   and </a:t>
            </a:r>
            <a:r>
              <a:rPr lang="nl-NL" sz="2000" dirty="0" err="1" smtClean="0"/>
              <a:t>feelings</a:t>
            </a:r>
            <a:r>
              <a:rPr lang="nl-NL" sz="2000" dirty="0" smtClean="0"/>
              <a:t> (“I </a:t>
            </a:r>
            <a:r>
              <a:rPr lang="nl-NL" sz="2000" dirty="0" err="1" smtClean="0"/>
              <a:t>feel</a:t>
            </a:r>
            <a:r>
              <a:rPr lang="nl-NL" sz="2000" dirty="0" smtClean="0"/>
              <a:t> </a:t>
            </a:r>
            <a:r>
              <a:rPr lang="nl-NL" sz="2000" dirty="0" err="1" smtClean="0"/>
              <a:t>powerless</a:t>
            </a:r>
            <a:r>
              <a:rPr lang="nl-NL" sz="2000" dirty="0" smtClean="0"/>
              <a:t> to </a:t>
            </a:r>
            <a:r>
              <a:rPr lang="nl-NL" sz="2000" dirty="0" err="1" smtClean="0"/>
              <a:t>change</a:t>
            </a:r>
            <a:r>
              <a:rPr lang="nl-NL" sz="2000" dirty="0" smtClean="0"/>
              <a:t> </a:t>
            </a:r>
            <a:r>
              <a:rPr lang="nl-NL" sz="2000" dirty="0" err="1" smtClean="0"/>
              <a:t>myself</a:t>
            </a:r>
            <a:r>
              <a:rPr lang="nl-NL" sz="2000" dirty="0" smtClean="0"/>
              <a:t>, I </a:t>
            </a:r>
            <a:r>
              <a:rPr lang="nl-NL" sz="2000" dirty="0" err="1" smtClean="0"/>
              <a:t>am</a:t>
            </a:r>
            <a:r>
              <a:rPr lang="nl-NL" sz="2000" dirty="0" smtClean="0"/>
              <a:t> bad, </a:t>
            </a:r>
            <a:r>
              <a:rPr lang="nl-NL" sz="2000" dirty="0" err="1" smtClean="0"/>
              <a:t>no</a:t>
            </a:r>
            <a:r>
              <a:rPr lang="nl-NL" sz="2000" dirty="0" smtClean="0"/>
              <a:t> </a:t>
            </a:r>
            <a:r>
              <a:rPr lang="nl-NL" sz="2000" dirty="0" err="1" smtClean="0"/>
              <a:t>one</a:t>
            </a:r>
            <a:r>
              <a:rPr lang="nl-NL" sz="2000" dirty="0" smtClean="0"/>
              <a:t> wants and </a:t>
            </a:r>
            <a:r>
              <a:rPr lang="nl-NL" sz="2000" dirty="0" err="1" smtClean="0"/>
              <a:t>needs</a:t>
            </a:r>
            <a:r>
              <a:rPr lang="nl-NL" sz="2000" dirty="0" smtClean="0"/>
              <a:t> </a:t>
            </a:r>
            <a:r>
              <a:rPr lang="nl-NL" sz="2000" smtClean="0"/>
              <a:t>me”)</a:t>
            </a:r>
            <a:endParaRPr lang="nl-NL" sz="2000" dirty="0" smtClean="0"/>
          </a:p>
          <a:p>
            <a:pPr marL="514350" indent="-514350">
              <a:buClr>
                <a:srgbClr val="C00000"/>
              </a:buClr>
              <a:buAutoNum type="arabicPeriod"/>
            </a:pPr>
            <a:r>
              <a:rPr lang="nl-NL" sz="2000" i="1" smtClean="0"/>
              <a:t>external</a:t>
            </a:r>
            <a:r>
              <a:rPr lang="nl-NL" sz="2000" smtClean="0"/>
              <a:t> </a:t>
            </a:r>
            <a:r>
              <a:rPr lang="nl-NL" sz="2000" dirty="0" err="1" smtClean="0"/>
              <a:t>entrapment</a:t>
            </a:r>
            <a:r>
              <a:rPr lang="nl-NL" sz="2000" dirty="0" smtClean="0"/>
              <a:t>: </a:t>
            </a:r>
            <a:r>
              <a:rPr lang="nl-NL" sz="2000" dirty="0" err="1" smtClean="0"/>
              <a:t>perceptions</a:t>
            </a:r>
            <a:r>
              <a:rPr lang="nl-NL" sz="2000" dirty="0" smtClean="0"/>
              <a:t> of </a:t>
            </a:r>
            <a:r>
              <a:rPr lang="nl-NL" sz="2000" dirty="0" err="1" smtClean="0"/>
              <a:t>entrapment</a:t>
            </a:r>
            <a:r>
              <a:rPr lang="nl-NL" sz="2000" dirty="0" smtClean="0"/>
              <a:t> </a:t>
            </a:r>
            <a:r>
              <a:rPr lang="nl-NL" sz="2000" dirty="0" err="1" smtClean="0"/>
              <a:t>by</a:t>
            </a:r>
            <a:r>
              <a:rPr lang="nl-NL" sz="2000" dirty="0" smtClean="0"/>
              <a:t> </a:t>
            </a:r>
            <a:r>
              <a:rPr lang="nl-NL" sz="2000" dirty="0" err="1" smtClean="0"/>
              <a:t>external</a:t>
            </a:r>
            <a:r>
              <a:rPr lang="nl-NL" sz="2000" dirty="0" smtClean="0"/>
              <a:t> </a:t>
            </a:r>
            <a:r>
              <a:rPr lang="nl-NL" sz="2000" dirty="0" err="1" smtClean="0"/>
              <a:t>situations</a:t>
            </a:r>
            <a:r>
              <a:rPr lang="nl-NL" sz="2000" dirty="0" smtClean="0"/>
              <a:t> (“I </a:t>
            </a:r>
            <a:r>
              <a:rPr lang="nl-NL" sz="2000" dirty="0" err="1" smtClean="0"/>
              <a:t>feel</a:t>
            </a:r>
            <a:r>
              <a:rPr lang="nl-NL" sz="2000" dirty="0" smtClean="0"/>
              <a:t> </a:t>
            </a:r>
            <a:r>
              <a:rPr lang="nl-NL" sz="2000" dirty="0" err="1" smtClean="0"/>
              <a:t>trapped</a:t>
            </a:r>
            <a:r>
              <a:rPr lang="nl-NL" sz="2000" dirty="0" smtClean="0"/>
              <a:t> </a:t>
            </a:r>
            <a:r>
              <a:rPr lang="nl-NL" sz="2000" dirty="0" err="1" smtClean="0"/>
              <a:t>by</a:t>
            </a:r>
            <a:r>
              <a:rPr lang="nl-NL" sz="2000" dirty="0" smtClean="0"/>
              <a:t> </a:t>
            </a:r>
            <a:r>
              <a:rPr lang="nl-NL" sz="2000" dirty="0" err="1" smtClean="0"/>
              <a:t>other</a:t>
            </a:r>
            <a:r>
              <a:rPr lang="nl-NL" sz="2000" dirty="0" smtClean="0"/>
              <a:t> </a:t>
            </a:r>
            <a:r>
              <a:rPr lang="nl-NL" sz="2000" dirty="0" err="1" smtClean="0"/>
              <a:t>people</a:t>
            </a:r>
            <a:r>
              <a:rPr lang="nl-NL" sz="2000" dirty="0" smtClean="0"/>
              <a:t>”)</a:t>
            </a:r>
          </a:p>
          <a:p>
            <a:pPr marL="514350" indent="-514350">
              <a:buNone/>
            </a:pPr>
            <a:endParaRPr lang="nl-NL" dirty="0" smtClean="0"/>
          </a:p>
          <a:p>
            <a:pPr marL="514350" indent="-514350">
              <a:buNone/>
            </a:pPr>
            <a:r>
              <a:rPr lang="nl-NL" dirty="0" smtClean="0"/>
              <a:t> </a:t>
            </a:r>
            <a:r>
              <a:rPr lang="nl-NL" sz="1600" dirty="0" err="1" smtClean="0"/>
              <a:t>Entrapmentscale</a:t>
            </a:r>
            <a:r>
              <a:rPr lang="nl-NL" sz="1600" dirty="0" smtClean="0"/>
              <a:t> (</a:t>
            </a:r>
            <a:r>
              <a:rPr lang="nl-NL" sz="1600" dirty="0" err="1" smtClean="0"/>
              <a:t>Gilbert</a:t>
            </a:r>
            <a:r>
              <a:rPr lang="nl-NL" sz="1600" dirty="0" smtClean="0"/>
              <a:t> &amp; Allan)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i="1" dirty="0" err="1" smtClean="0">
                <a:effectLst>
                  <a:outerShdw blurRad="38100" dist="38100" dir="2700000" algn="tl">
                    <a:srgbClr val="000000">
                      <a:alpha val="43137"/>
                    </a:srgbClr>
                  </a:outerShdw>
                </a:effectLst>
              </a:rPr>
              <a:t>internal</a:t>
            </a:r>
            <a:r>
              <a:rPr lang="nl-NL" sz="2800" i="1" dirty="0" smtClean="0">
                <a:effectLst>
                  <a:outerShdw blurRad="38100" dist="38100" dir="2700000" algn="tl">
                    <a:srgbClr val="000000">
                      <a:alpha val="43137"/>
                    </a:srgbClr>
                  </a:outerShdw>
                </a:effectLst>
              </a:rPr>
              <a:t> </a:t>
            </a:r>
            <a:r>
              <a:rPr lang="nl-NL" sz="2800" i="1" dirty="0" err="1" smtClean="0">
                <a:effectLst>
                  <a:outerShdw blurRad="38100" dist="38100" dir="2700000" algn="tl">
                    <a:srgbClr val="000000">
                      <a:alpha val="43137"/>
                    </a:srgbClr>
                  </a:outerShdw>
                </a:effectLst>
              </a:rPr>
              <a:t>entrapment</a:t>
            </a:r>
            <a:endParaRPr lang="nl-NL" sz="2800" i="1"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r>
              <a:rPr lang="nl-NL" sz="2000" dirty="0" smtClean="0"/>
              <a:t>Vooral het gevangen zitten in je eigen gedachten en gevoelens,</a:t>
            </a:r>
          </a:p>
          <a:p>
            <a:pPr>
              <a:buNone/>
            </a:pPr>
            <a:r>
              <a:rPr lang="nl-NL" sz="2000" dirty="0" smtClean="0"/>
              <a:t>naast weinig positieve toekomstverwachtingen</a:t>
            </a:r>
            <a:r>
              <a:rPr lang="nl-NL" sz="2000" smtClean="0"/>
              <a:t>, </a:t>
            </a:r>
          </a:p>
          <a:p>
            <a:pPr>
              <a:buNone/>
            </a:pPr>
            <a:r>
              <a:rPr lang="nl-NL" sz="2000" smtClean="0"/>
              <a:t>maakt mensen ernstig suïcidaal</a:t>
            </a:r>
            <a:r>
              <a:rPr lang="nl-NL" sz="2000" dirty="0" smtClean="0"/>
              <a:t>.</a:t>
            </a:r>
          </a:p>
          <a:p>
            <a:pPr>
              <a:buNone/>
            </a:pPr>
            <a:endParaRPr lang="nl-NL"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r>
              <a:rPr lang="nl-NL" smtClean="0"/>
              <a:t>   </a:t>
            </a:r>
            <a:r>
              <a:rPr lang="nl-NL" sz="2000" smtClean="0"/>
              <a:t>internal </a:t>
            </a:r>
            <a:r>
              <a:rPr lang="nl-NL" sz="2000" dirty="0" err="1" smtClean="0"/>
              <a:t>entrapment</a:t>
            </a:r>
            <a:r>
              <a:rPr lang="nl-NL" sz="2000" dirty="0" smtClean="0"/>
              <a:t> wordt in belangrijke mate bepaald door psychologische variabelen, met name de ontwikkelingsgeschiedenis, (“</a:t>
            </a:r>
            <a:r>
              <a:rPr lang="nl-NL" sz="2000" dirty="0" err="1" smtClean="0"/>
              <a:t>no</a:t>
            </a:r>
            <a:r>
              <a:rPr lang="nl-NL" sz="2000" dirty="0" smtClean="0"/>
              <a:t> escape”)</a:t>
            </a:r>
          </a:p>
          <a:p>
            <a:endParaRPr lang="nl-NL" sz="2000" dirty="0" smtClean="0"/>
          </a:p>
          <a:p>
            <a:pPr>
              <a:buNone/>
            </a:pPr>
            <a:r>
              <a:rPr lang="nl-NL" sz="2000" smtClean="0"/>
              <a:t>     en </a:t>
            </a:r>
            <a:r>
              <a:rPr lang="nl-NL" sz="2000" dirty="0" smtClean="0"/>
              <a:t>in stand gehouden door de actuele context (“</a:t>
            </a:r>
            <a:r>
              <a:rPr lang="nl-NL" sz="2000" dirty="0" err="1" smtClean="0"/>
              <a:t>no</a:t>
            </a:r>
            <a:r>
              <a:rPr lang="nl-NL" sz="2000" dirty="0" smtClean="0"/>
              <a:t> </a:t>
            </a:r>
            <a:r>
              <a:rPr lang="nl-NL" sz="2000" dirty="0" err="1" smtClean="0"/>
              <a:t>rescue</a:t>
            </a:r>
            <a:r>
              <a:rPr lang="nl-NL" sz="2000" dirty="0" smtClean="0"/>
              <a:t>”).</a:t>
            </a:r>
            <a:endParaRPr lang="nl-NL"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sz="2800" i="1" dirty="0"/>
          </a:p>
        </p:txBody>
      </p:sp>
      <p:sp>
        <p:nvSpPr>
          <p:cNvPr id="3" name="Tijdelijke aanduiding voor inhoud 2"/>
          <p:cNvSpPr>
            <a:spLocks noGrp="1"/>
          </p:cNvSpPr>
          <p:nvPr>
            <p:ph idx="1"/>
          </p:nvPr>
        </p:nvSpPr>
        <p:spPr/>
        <p:txBody>
          <a:bodyPr/>
          <a:lstStyle/>
          <a:p>
            <a:pPr>
              <a:buNone/>
            </a:pPr>
            <a:endParaRPr lang="nl-NL" sz="2000" smtClean="0"/>
          </a:p>
          <a:p>
            <a:pPr>
              <a:buNone/>
            </a:pPr>
            <a:r>
              <a:rPr lang="nl-NL" sz="2000" smtClean="0"/>
              <a:t>suïcidaal </a:t>
            </a:r>
            <a:r>
              <a:rPr lang="nl-NL" sz="2000" dirty="0" smtClean="0"/>
              <a:t>gedrag beoogt:</a:t>
            </a:r>
          </a:p>
          <a:p>
            <a:pPr>
              <a:buNone/>
            </a:pPr>
            <a:endParaRPr lang="nl-NL" sz="2000" dirty="0" smtClean="0"/>
          </a:p>
          <a:p>
            <a:pPr>
              <a:buNone/>
            </a:pPr>
            <a:r>
              <a:rPr lang="nl-NL" sz="2000" dirty="0" smtClean="0"/>
              <a:t> </a:t>
            </a:r>
            <a:r>
              <a:rPr lang="nl-NL" sz="2000" i="1" dirty="0" smtClean="0"/>
              <a:t>te </a:t>
            </a:r>
            <a:r>
              <a:rPr lang="nl-NL" sz="2000" i="1" dirty="0" err="1" smtClean="0"/>
              <a:t>onvluchten</a:t>
            </a:r>
            <a:r>
              <a:rPr lang="nl-NL" sz="2000" i="1" dirty="0" smtClean="0"/>
              <a:t> aan een toestand van mentale pijn, aan jezelf; </a:t>
            </a:r>
          </a:p>
          <a:p>
            <a:pPr>
              <a:buNone/>
            </a:pPr>
            <a:r>
              <a:rPr lang="nl-NL" sz="2000" i="1" dirty="0" smtClean="0"/>
              <a:t> het communicatieve motief is ondergeschikt. </a:t>
            </a:r>
          </a:p>
          <a:p>
            <a:pPr>
              <a:buNone/>
            </a:pPr>
            <a:endParaRPr lang="nl-NL" sz="2000" i="1" dirty="0" smtClean="0"/>
          </a:p>
          <a:p>
            <a:pPr>
              <a:buNone/>
            </a:pPr>
            <a:r>
              <a:rPr lang="nl-NL" sz="2000" i="1" dirty="0" smtClean="0"/>
              <a:t>                            ‘escape </a:t>
            </a:r>
            <a:r>
              <a:rPr lang="nl-NL" sz="2000" i="1" dirty="0" err="1" smtClean="0"/>
              <a:t>by</a:t>
            </a:r>
            <a:r>
              <a:rPr lang="nl-NL" sz="2000" i="1" dirty="0" smtClean="0"/>
              <a:t> </a:t>
            </a:r>
            <a:r>
              <a:rPr lang="nl-NL" sz="2000" i="1" dirty="0" err="1" smtClean="0"/>
              <a:t>suicide</a:t>
            </a:r>
            <a:r>
              <a:rPr lang="nl-NL" sz="2000" i="1" dirty="0" smtClean="0"/>
              <a:t>’</a:t>
            </a:r>
          </a:p>
          <a:p>
            <a:pPr>
              <a:buNone/>
            </a:pPr>
            <a:endParaRPr lang="nl-NL"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r>
              <a:rPr lang="nl-NL" dirty="0" smtClean="0"/>
              <a:t>    </a:t>
            </a:r>
          </a:p>
          <a:p>
            <a:pPr>
              <a:buNone/>
            </a:pPr>
            <a:r>
              <a:rPr lang="nl-NL" sz="1800" dirty="0" smtClean="0"/>
              <a:t>     </a:t>
            </a:r>
            <a:r>
              <a:rPr lang="nl-NL" sz="2000" dirty="0" smtClean="0"/>
              <a:t>Suïcidepreventie begint met het in kaart brengen van</a:t>
            </a:r>
          </a:p>
          <a:p>
            <a:pPr>
              <a:buNone/>
            </a:pPr>
            <a:r>
              <a:rPr lang="nl-NL" sz="2000" dirty="0" smtClean="0"/>
              <a:t>     de interne ketens;</a:t>
            </a:r>
          </a:p>
          <a:p>
            <a:pPr>
              <a:buNone/>
            </a:pPr>
            <a:r>
              <a:rPr lang="nl-NL" sz="2000" i="1" dirty="0" smtClean="0"/>
              <a:t>     </a:t>
            </a:r>
            <a:r>
              <a:rPr lang="nl-NL" sz="2000" dirty="0" smtClean="0"/>
              <a:t>de ontwikkelingsgeschiedenis laat vaak goed zien</a:t>
            </a:r>
          </a:p>
          <a:p>
            <a:pPr>
              <a:buNone/>
            </a:pPr>
            <a:r>
              <a:rPr lang="nl-NL" sz="2000" dirty="0" smtClean="0"/>
              <a:t>     wat mensen beweegt suïcidaal te zijn, </a:t>
            </a:r>
          </a:p>
          <a:p>
            <a:pPr>
              <a:buNone/>
            </a:pPr>
            <a:r>
              <a:rPr lang="nl-NL" sz="2000" i="1" dirty="0" smtClean="0"/>
              <a:t>                     </a:t>
            </a:r>
          </a:p>
          <a:p>
            <a:pPr>
              <a:buNone/>
            </a:pPr>
            <a:r>
              <a:rPr lang="nl-NL" sz="2000" i="1" dirty="0" smtClean="0"/>
              <a:t>                    wat de suïcidale motivatie is  </a:t>
            </a:r>
            <a:endParaRPr lang="nl-NL"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2013" y="1144588"/>
            <a:ext cx="7632700" cy="4133850"/>
          </a:xfrm>
        </p:spPr>
        <p:txBody>
          <a:bodyPr/>
          <a:lstStyle/>
          <a:p>
            <a:pPr>
              <a:buNone/>
            </a:pPr>
            <a:r>
              <a:rPr lang="nl-NL" sz="2000" dirty="0" smtClean="0"/>
              <a:t>CASE, </a:t>
            </a:r>
            <a:r>
              <a:rPr lang="nl-NL" sz="2000" i="1" dirty="0" err="1" smtClean="0"/>
              <a:t>Shea</a:t>
            </a:r>
            <a:endParaRPr lang="nl-NL" sz="2000" i="1" dirty="0" smtClean="0"/>
          </a:p>
          <a:p>
            <a:pPr>
              <a:buNone/>
            </a:pPr>
            <a:r>
              <a:rPr lang="nl-NL" sz="2000" dirty="0" err="1" smtClean="0"/>
              <a:t>Chronological</a:t>
            </a:r>
            <a:r>
              <a:rPr lang="nl-NL" sz="2000" dirty="0" smtClean="0"/>
              <a:t> </a:t>
            </a:r>
            <a:r>
              <a:rPr lang="nl-NL" sz="2000" dirty="0" err="1" smtClean="0"/>
              <a:t>Assessment</a:t>
            </a:r>
            <a:r>
              <a:rPr lang="nl-NL" sz="2000" dirty="0" smtClean="0"/>
              <a:t> of </a:t>
            </a:r>
            <a:r>
              <a:rPr lang="nl-NL" sz="2000" dirty="0" err="1"/>
              <a:t>S</a:t>
            </a:r>
            <a:r>
              <a:rPr lang="nl-NL" sz="2000" dirty="0" err="1" smtClean="0"/>
              <a:t>uicidal</a:t>
            </a:r>
            <a:r>
              <a:rPr lang="nl-NL" sz="2000" dirty="0" smtClean="0"/>
              <a:t> </a:t>
            </a:r>
            <a:r>
              <a:rPr lang="nl-NL" sz="2000" dirty="0" err="1"/>
              <a:t>E</a:t>
            </a:r>
            <a:r>
              <a:rPr lang="nl-NL" sz="2000" dirty="0" err="1" smtClean="0"/>
              <a:t>vents</a:t>
            </a:r>
            <a:endParaRPr lang="nl-NL" sz="2000" dirty="0"/>
          </a:p>
        </p:txBody>
      </p:sp>
      <p:grpSp>
        <p:nvGrpSpPr>
          <p:cNvPr id="4" name="Groep 5"/>
          <p:cNvGrpSpPr>
            <a:grpSpLocks/>
          </p:cNvGrpSpPr>
          <p:nvPr/>
        </p:nvGrpSpPr>
        <p:grpSpPr bwMode="auto">
          <a:xfrm>
            <a:off x="1069962" y="2563813"/>
            <a:ext cx="7070806" cy="3074987"/>
            <a:chOff x="755576" y="3356992"/>
            <a:chExt cx="6408712" cy="1368152"/>
          </a:xfrm>
        </p:grpSpPr>
        <p:sp>
          <p:nvSpPr>
            <p:cNvPr id="5" name="Rechthoek 4"/>
            <p:cNvSpPr/>
            <p:nvPr/>
          </p:nvSpPr>
          <p:spPr>
            <a:xfrm>
              <a:off x="755576"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algn="ctr"/>
              <a:endParaRPr lang="nl-NL" sz="1400" dirty="0">
                <a:solidFill>
                  <a:srgbClr val="10253F"/>
                </a:solidFill>
                <a:latin typeface="Verdana" charset="0"/>
                <a:ea typeface="Verdana" charset="0"/>
                <a:cs typeface="Verdana" charset="0"/>
              </a:endParaRPr>
            </a:p>
            <a:p>
              <a:pPr algn="ctr"/>
              <a:endParaRPr lang="nl-NL" sz="14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Ruimere voorgeschiedenis</a:t>
              </a:r>
            </a:p>
            <a:p>
              <a:pPr algn="ctr"/>
              <a:endParaRPr lang="nl-NL" sz="12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Eerdere episoden van suïcidaal gedrag</a:t>
              </a:r>
            </a:p>
            <a:p>
              <a:pPr algn="ctr"/>
              <a:endParaRPr lang="nl-NL" sz="1200" dirty="0">
                <a:solidFill>
                  <a:srgbClr val="10253F"/>
                </a:solidFill>
                <a:latin typeface="Verdana" charset="0"/>
                <a:ea typeface="Verdana" charset="0"/>
                <a:cs typeface="Verdana" charset="0"/>
              </a:endParaRPr>
            </a:p>
            <a:p>
              <a:pPr algn="ctr"/>
              <a:endParaRPr lang="nl-NL" sz="1200" dirty="0">
                <a:solidFill>
                  <a:srgbClr val="10253F"/>
                </a:solidFill>
                <a:latin typeface="Verdana" charset="0"/>
                <a:ea typeface="Verdana" charset="0"/>
                <a:cs typeface="Verdana" charset="0"/>
              </a:endParaRPr>
            </a:p>
            <a:p>
              <a:pPr algn="ctr"/>
              <a:endParaRPr lang="nl-NL" sz="1200" dirty="0">
                <a:solidFill>
                  <a:srgbClr val="10253F"/>
                </a:solidFill>
                <a:latin typeface="Verdana" charset="0"/>
                <a:ea typeface="Verdana" charset="0"/>
                <a:cs typeface="Verdana" charset="0"/>
              </a:endParaRPr>
            </a:p>
            <a:p>
              <a:pPr algn="ctr"/>
              <a:endParaRPr lang="nl-NL" sz="12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3</a:t>
              </a:r>
            </a:p>
          </p:txBody>
        </p:sp>
        <p:sp>
          <p:nvSpPr>
            <p:cNvPr id="6" name="Rechthoek 5"/>
            <p:cNvSpPr/>
            <p:nvPr/>
          </p:nvSpPr>
          <p:spPr>
            <a:xfrm>
              <a:off x="2411716"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r>
                <a:rPr lang="nl-NL" sz="1200" dirty="0">
                  <a:solidFill>
                    <a:srgbClr val="1F497D">
                      <a:lumMod val="50000"/>
                    </a:srgbClr>
                  </a:solidFill>
                  <a:latin typeface="Verdana" pitchFamily="34" charset="0"/>
                  <a:ea typeface="Verdana" pitchFamily="34" charset="0"/>
                  <a:cs typeface="Verdana" pitchFamily="34" charset="0"/>
                </a:rPr>
                <a:t>Gebeurtenissen in de recente voorgeschiedenis</a:t>
              </a: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r>
                <a:rPr lang="nl-NL" sz="1200" dirty="0">
                  <a:solidFill>
                    <a:srgbClr val="1F497D">
                      <a:lumMod val="50000"/>
                    </a:srgbClr>
                  </a:solidFill>
                  <a:latin typeface="Verdana" pitchFamily="34" charset="0"/>
                  <a:ea typeface="Verdana" pitchFamily="34" charset="0"/>
                  <a:cs typeface="Verdana" pitchFamily="34" charset="0"/>
                </a:rPr>
                <a:t>2</a:t>
              </a:r>
            </a:p>
          </p:txBody>
        </p:sp>
        <p:sp>
          <p:nvSpPr>
            <p:cNvPr id="7" name="Rechthoek 6"/>
            <p:cNvSpPr/>
            <p:nvPr/>
          </p:nvSpPr>
          <p:spPr>
            <a:xfrm>
              <a:off x="4067857"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algn="ctr"/>
              <a:endParaRPr lang="nl-NL" sz="1400">
                <a:solidFill>
                  <a:srgbClr val="10253F"/>
                </a:solidFill>
                <a:latin typeface="Verdana" charset="0"/>
                <a:ea typeface="Verdana" charset="0"/>
                <a:cs typeface="Verdana" charset="0"/>
              </a:endParaRPr>
            </a:p>
            <a:p>
              <a:pPr algn="ctr"/>
              <a:endParaRPr lang="nl-NL" sz="1400">
                <a:solidFill>
                  <a:srgbClr val="10253F"/>
                </a:solidFill>
                <a:latin typeface="Verdana" charset="0"/>
                <a:ea typeface="Verdana" charset="0"/>
                <a:cs typeface="Verdana" charset="0"/>
              </a:endParaRPr>
            </a:p>
            <a:p>
              <a:pPr algn="ctr"/>
              <a:r>
                <a:rPr lang="nl-NL" sz="1200">
                  <a:solidFill>
                    <a:srgbClr val="10253F"/>
                  </a:solidFill>
                  <a:latin typeface="Verdana" charset="0"/>
                  <a:ea typeface="Verdana" charset="0"/>
                  <a:cs typeface="Verdana" charset="0"/>
                </a:rPr>
                <a:t>Actuele suïcidegedachten die aanleiding zijn voor het onderzoek</a:t>
              </a:r>
            </a:p>
            <a:p>
              <a:pPr algn="ctr"/>
              <a:endParaRPr lang="nl-NL" sz="1200">
                <a:solidFill>
                  <a:srgbClr val="10253F"/>
                </a:solidFill>
                <a:latin typeface="Verdana" charset="0"/>
                <a:ea typeface="Verdana" charset="0"/>
                <a:cs typeface="Verdana" charset="0"/>
              </a:endParaRPr>
            </a:p>
            <a:p>
              <a:pPr algn="ctr"/>
              <a:endParaRPr lang="nl-NL" sz="1200">
                <a:solidFill>
                  <a:srgbClr val="10253F"/>
                </a:solidFill>
                <a:latin typeface="Verdana" charset="0"/>
                <a:ea typeface="Verdana" charset="0"/>
                <a:cs typeface="Verdana" charset="0"/>
              </a:endParaRPr>
            </a:p>
            <a:p>
              <a:pPr algn="ctr"/>
              <a:endParaRPr lang="nl-NL" sz="1200">
                <a:solidFill>
                  <a:srgbClr val="10253F"/>
                </a:solidFill>
                <a:latin typeface="Verdana" charset="0"/>
                <a:ea typeface="Verdana" charset="0"/>
                <a:cs typeface="Verdana" charset="0"/>
              </a:endParaRPr>
            </a:p>
            <a:p>
              <a:pPr algn="ctr"/>
              <a:endParaRPr lang="nl-NL" sz="1200">
                <a:solidFill>
                  <a:srgbClr val="10253F"/>
                </a:solidFill>
                <a:latin typeface="Verdana" charset="0"/>
                <a:ea typeface="Verdana" charset="0"/>
                <a:cs typeface="Verdana" charset="0"/>
              </a:endParaRPr>
            </a:p>
            <a:p>
              <a:pPr algn="ctr"/>
              <a:endParaRPr lang="nl-NL" sz="1200">
                <a:solidFill>
                  <a:srgbClr val="10253F"/>
                </a:solidFill>
                <a:latin typeface="Verdana" charset="0"/>
                <a:ea typeface="Verdana" charset="0"/>
                <a:cs typeface="Verdana" charset="0"/>
              </a:endParaRPr>
            </a:p>
            <a:p>
              <a:pPr algn="ctr"/>
              <a:r>
                <a:rPr lang="nl-NL" sz="1200">
                  <a:solidFill>
                    <a:srgbClr val="10253F"/>
                  </a:solidFill>
                  <a:latin typeface="Verdana" charset="0"/>
                  <a:ea typeface="Verdana" charset="0"/>
                  <a:cs typeface="Verdana" charset="0"/>
                </a:rPr>
                <a:t>1</a:t>
              </a:r>
            </a:p>
          </p:txBody>
        </p:sp>
        <p:sp>
          <p:nvSpPr>
            <p:cNvPr id="8" name="Rechthoek 7"/>
            <p:cNvSpPr/>
            <p:nvPr/>
          </p:nvSpPr>
          <p:spPr>
            <a:xfrm>
              <a:off x="5723998"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r>
                <a:rPr lang="nl-NL" sz="1200" dirty="0">
                  <a:solidFill>
                    <a:srgbClr val="1F497D">
                      <a:lumMod val="50000"/>
                    </a:srgbClr>
                  </a:solidFill>
                  <a:latin typeface="Verdana" pitchFamily="34" charset="0"/>
                  <a:ea typeface="Verdana" pitchFamily="34" charset="0"/>
                  <a:cs typeface="Verdana" pitchFamily="34" charset="0"/>
                </a:rPr>
                <a:t>Verwachting en plannen voor de toekomst</a:t>
              </a: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r>
                <a:rPr lang="nl-NL" sz="1200" dirty="0">
                  <a:solidFill>
                    <a:srgbClr val="1F497D">
                      <a:lumMod val="50000"/>
                    </a:srgbClr>
                  </a:solidFill>
                  <a:latin typeface="Verdana" pitchFamily="34" charset="0"/>
                  <a:ea typeface="Verdana" pitchFamily="34" charset="0"/>
                  <a:cs typeface="Verdana" pitchFamily="34" charset="0"/>
                </a:rPr>
                <a:t>4</a:t>
              </a:r>
            </a:p>
          </p:txBody>
        </p:sp>
      </p:grpSp>
      <p:sp>
        <p:nvSpPr>
          <p:cNvPr id="9" name="Gekromde PIJL-OMLAAG 19"/>
          <p:cNvSpPr/>
          <p:nvPr/>
        </p:nvSpPr>
        <p:spPr>
          <a:xfrm>
            <a:off x="1539875" y="1843088"/>
            <a:ext cx="7058025" cy="7207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black"/>
              </a:solidFill>
            </a:endParaRPr>
          </a:p>
        </p:txBody>
      </p:sp>
      <p:sp>
        <p:nvSpPr>
          <p:cNvPr id="10" name="Gekromde PIJL-OMHOOG 21"/>
          <p:cNvSpPr/>
          <p:nvPr/>
        </p:nvSpPr>
        <p:spPr>
          <a:xfrm rot="10800000">
            <a:off x="4268788" y="2198690"/>
            <a:ext cx="1081087" cy="3603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black"/>
              </a:solidFill>
            </a:endParaRPr>
          </a:p>
        </p:txBody>
      </p:sp>
      <p:sp>
        <p:nvSpPr>
          <p:cNvPr id="11" name="Gekromde PIJL-OMHOOG 11"/>
          <p:cNvSpPr/>
          <p:nvPr/>
        </p:nvSpPr>
        <p:spPr>
          <a:xfrm rot="10800000">
            <a:off x="2356656" y="2200276"/>
            <a:ext cx="1081087" cy="3587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4400" y="474663"/>
            <a:ext cx="7772400" cy="5745162"/>
          </a:xfrm>
        </p:spPr>
        <p:txBody>
          <a:bodyPr/>
          <a:lstStyle/>
          <a:p>
            <a:pPr>
              <a:buNone/>
            </a:pPr>
            <a:r>
              <a:rPr lang="nl-NL" sz="1800" dirty="0" smtClean="0"/>
              <a:t>het CASE-model van </a:t>
            </a:r>
            <a:r>
              <a:rPr lang="nl-NL" sz="1800" dirty="0" err="1" smtClean="0"/>
              <a:t>Shea</a:t>
            </a:r>
            <a:r>
              <a:rPr lang="nl-NL" sz="1800" dirty="0" smtClean="0"/>
              <a:t>, aangepast voor </a:t>
            </a:r>
            <a:r>
              <a:rPr lang="nl-NL" sz="1800" smtClean="0"/>
              <a:t>begrijpen suïcidale </a:t>
            </a:r>
            <a:r>
              <a:rPr lang="nl-NL" sz="1800" dirty="0" smtClean="0"/>
              <a:t>motivatie:</a:t>
            </a:r>
          </a:p>
          <a:p>
            <a:pPr>
              <a:buNone/>
            </a:pPr>
            <a:r>
              <a:rPr lang="nl-NL" sz="3200" dirty="0" err="1" smtClean="0"/>
              <a:t>Assessment</a:t>
            </a:r>
            <a:r>
              <a:rPr lang="nl-NL" sz="3200" dirty="0" smtClean="0"/>
              <a:t> of </a:t>
            </a:r>
            <a:r>
              <a:rPr lang="nl-NL" sz="3200" dirty="0" err="1" smtClean="0"/>
              <a:t>Suicidal</a:t>
            </a:r>
            <a:r>
              <a:rPr lang="nl-NL" sz="3200" dirty="0" smtClean="0"/>
              <a:t> </a:t>
            </a:r>
            <a:r>
              <a:rPr lang="nl-NL" sz="3200" dirty="0" err="1" smtClean="0"/>
              <a:t>Motivation</a:t>
            </a:r>
            <a:r>
              <a:rPr lang="nl-NL" sz="3200" dirty="0" smtClean="0"/>
              <a:t> (ASM)</a:t>
            </a:r>
            <a:endParaRPr lang="nl-NL" sz="3200" dirty="0"/>
          </a:p>
        </p:txBody>
      </p:sp>
      <p:grpSp>
        <p:nvGrpSpPr>
          <p:cNvPr id="4" name="Groep 5"/>
          <p:cNvGrpSpPr>
            <a:grpSpLocks/>
          </p:cNvGrpSpPr>
          <p:nvPr/>
        </p:nvGrpSpPr>
        <p:grpSpPr bwMode="auto">
          <a:xfrm>
            <a:off x="1176340" y="2465388"/>
            <a:ext cx="7070806" cy="2735262"/>
            <a:chOff x="755576" y="3356992"/>
            <a:chExt cx="6408712" cy="1368152"/>
          </a:xfrm>
        </p:grpSpPr>
        <p:sp>
          <p:nvSpPr>
            <p:cNvPr id="5" name="Rechthoek 4"/>
            <p:cNvSpPr/>
            <p:nvPr/>
          </p:nvSpPr>
          <p:spPr>
            <a:xfrm>
              <a:off x="755576"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algn="ctr"/>
              <a:endParaRPr lang="nl-NL" sz="1400" dirty="0">
                <a:solidFill>
                  <a:srgbClr val="10253F"/>
                </a:solidFill>
                <a:latin typeface="Verdana" charset="0"/>
                <a:ea typeface="Verdana" charset="0"/>
                <a:cs typeface="Verdana" charset="0"/>
              </a:endParaRPr>
            </a:p>
            <a:p>
              <a:pPr algn="ctr"/>
              <a:endParaRPr lang="nl-NL" sz="14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Ruimere voorgeschiedenis</a:t>
              </a:r>
            </a:p>
            <a:p>
              <a:pPr algn="ctr"/>
              <a:endParaRPr lang="nl-NL" sz="1200" dirty="0" smtClean="0">
                <a:solidFill>
                  <a:srgbClr val="10253F"/>
                </a:solidFill>
                <a:latin typeface="Verdana" charset="0"/>
                <a:ea typeface="Verdana" charset="0"/>
                <a:cs typeface="Verdana" charset="0"/>
              </a:endParaRPr>
            </a:p>
            <a:p>
              <a:pPr algn="ctr"/>
              <a:r>
                <a:rPr lang="nl-NL" sz="1200" i="1" dirty="0" smtClean="0">
                  <a:solidFill>
                    <a:srgbClr val="10253F"/>
                  </a:solidFill>
                  <a:latin typeface="Verdana" charset="0"/>
                  <a:ea typeface="Verdana" charset="0"/>
                  <a:cs typeface="Verdana" charset="0"/>
                </a:rPr>
                <a:t>Objectrelaties</a:t>
              </a:r>
            </a:p>
            <a:p>
              <a:pPr algn="ctr"/>
              <a:endParaRPr lang="nl-NL" sz="1200" dirty="0">
                <a:solidFill>
                  <a:srgbClr val="10253F"/>
                </a:solidFill>
                <a:latin typeface="Verdana" charset="0"/>
                <a:ea typeface="Verdana" charset="0"/>
                <a:cs typeface="Verdana" charset="0"/>
              </a:endParaRPr>
            </a:p>
            <a:p>
              <a:pPr algn="ctr"/>
              <a:endParaRPr lang="nl-NL" sz="1200" dirty="0" smtClean="0">
                <a:solidFill>
                  <a:srgbClr val="10253F"/>
                </a:solidFill>
                <a:latin typeface="Verdana" charset="0"/>
                <a:ea typeface="Verdana" charset="0"/>
                <a:cs typeface="Verdana" charset="0"/>
              </a:endParaRPr>
            </a:p>
            <a:p>
              <a:pPr algn="ctr"/>
              <a:endParaRPr lang="nl-NL" sz="1200" b="1" i="1" dirty="0" smtClean="0">
                <a:solidFill>
                  <a:srgbClr val="10253F"/>
                </a:solidFill>
                <a:latin typeface="Verdana" charset="0"/>
                <a:ea typeface="Verdana" charset="0"/>
                <a:cs typeface="Verdana" charset="0"/>
              </a:endParaRPr>
            </a:p>
            <a:p>
              <a:pPr algn="ctr"/>
              <a:r>
                <a:rPr lang="nl-NL" sz="1200" b="1" i="1" dirty="0" smtClean="0">
                  <a:solidFill>
                    <a:srgbClr val="10253F"/>
                  </a:solidFill>
                  <a:latin typeface="Verdana" charset="0"/>
                  <a:ea typeface="Verdana" charset="0"/>
                  <a:cs typeface="Verdana" charset="0"/>
                </a:rPr>
                <a:t>Wat in je </a:t>
              </a:r>
              <a:r>
                <a:rPr lang="nl-NL" sz="1200" b="1" i="1" dirty="0" err="1" smtClean="0">
                  <a:solidFill>
                    <a:srgbClr val="10253F"/>
                  </a:solidFill>
                  <a:latin typeface="Verdana" charset="0"/>
                  <a:ea typeface="Verdana" charset="0"/>
                  <a:cs typeface="Verdana" charset="0"/>
                </a:rPr>
                <a:t>ontwikkelings</a:t>
              </a:r>
              <a:r>
                <a:rPr lang="nl-NL" sz="1200" b="1" i="1" dirty="0" smtClean="0">
                  <a:solidFill>
                    <a:srgbClr val="10253F"/>
                  </a:solidFill>
                  <a:latin typeface="Verdana" charset="0"/>
                  <a:ea typeface="Verdana" charset="0"/>
                  <a:cs typeface="Verdana" charset="0"/>
                </a:rPr>
                <a:t>-</a:t>
              </a:r>
            </a:p>
            <a:p>
              <a:pPr algn="ctr"/>
              <a:r>
                <a:rPr lang="nl-NL" sz="1200" b="1" i="1" dirty="0" smtClean="0">
                  <a:solidFill>
                    <a:srgbClr val="10253F"/>
                  </a:solidFill>
                  <a:latin typeface="Verdana" charset="0"/>
                  <a:ea typeface="Verdana" charset="0"/>
                  <a:cs typeface="Verdana" charset="0"/>
                </a:rPr>
                <a:t>geschiedenis</a:t>
              </a:r>
            </a:p>
            <a:p>
              <a:pPr algn="ctr"/>
              <a:endParaRPr lang="nl-NL" sz="12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3</a:t>
              </a:r>
            </a:p>
          </p:txBody>
        </p:sp>
        <p:sp>
          <p:nvSpPr>
            <p:cNvPr id="6" name="Rechthoek 5"/>
            <p:cNvSpPr/>
            <p:nvPr/>
          </p:nvSpPr>
          <p:spPr>
            <a:xfrm>
              <a:off x="2411716"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r>
                <a:rPr lang="nl-NL" sz="1200" dirty="0">
                  <a:solidFill>
                    <a:srgbClr val="1F497D">
                      <a:lumMod val="50000"/>
                    </a:srgbClr>
                  </a:solidFill>
                  <a:latin typeface="Verdana" pitchFamily="34" charset="0"/>
                  <a:ea typeface="Verdana" pitchFamily="34" charset="0"/>
                  <a:cs typeface="Verdana" pitchFamily="34" charset="0"/>
                </a:rPr>
                <a:t>Gebeurtenissen in de recente voorgeschiedenis</a:t>
              </a:r>
            </a:p>
            <a:p>
              <a:pPr algn="ctr">
                <a:defRPr/>
              </a:pPr>
              <a:endParaRPr lang="nl-NL" sz="1200" dirty="0" smtClean="0">
                <a:solidFill>
                  <a:srgbClr val="1F497D">
                    <a:lumMod val="50000"/>
                  </a:srgbClr>
                </a:solidFill>
                <a:latin typeface="Verdana" pitchFamily="34" charset="0"/>
                <a:ea typeface="Verdana" pitchFamily="34" charset="0"/>
                <a:cs typeface="Verdana" pitchFamily="34" charset="0"/>
              </a:endParaRPr>
            </a:p>
            <a:p>
              <a:pPr algn="ctr">
                <a:defRPr/>
              </a:pPr>
              <a:r>
                <a:rPr lang="nl-NL" sz="1200" i="1" dirty="0" smtClean="0">
                  <a:solidFill>
                    <a:srgbClr val="1F497D">
                      <a:lumMod val="50000"/>
                    </a:srgbClr>
                  </a:solidFill>
                  <a:latin typeface="Verdana" pitchFamily="34" charset="0"/>
                  <a:ea typeface="Verdana" pitchFamily="34" charset="0"/>
                  <a:cs typeface="Verdana" pitchFamily="34" charset="0"/>
                </a:rPr>
                <a:t>Verlies Afwijzing</a:t>
              </a: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smtClean="0">
                <a:solidFill>
                  <a:srgbClr val="1F497D">
                    <a:lumMod val="50000"/>
                  </a:srgbClr>
                </a:solidFill>
                <a:latin typeface="Verdana" pitchFamily="34" charset="0"/>
                <a:ea typeface="Verdana" pitchFamily="34" charset="0"/>
                <a:cs typeface="Verdana" pitchFamily="34" charset="0"/>
              </a:endParaRPr>
            </a:p>
            <a:p>
              <a:pPr algn="ctr">
                <a:defRPr/>
              </a:pPr>
              <a:r>
                <a:rPr lang="nl-NL" sz="1200" b="1" i="1" dirty="0" smtClean="0">
                  <a:solidFill>
                    <a:srgbClr val="1F497D">
                      <a:lumMod val="50000"/>
                    </a:srgbClr>
                  </a:solidFill>
                  <a:latin typeface="Verdana" pitchFamily="34" charset="0"/>
                  <a:ea typeface="Verdana" pitchFamily="34" charset="0"/>
                  <a:cs typeface="Verdana" pitchFamily="34" charset="0"/>
                </a:rPr>
                <a:t>maakt wat net is gebeurd</a:t>
              </a:r>
            </a:p>
            <a:p>
              <a:pPr algn="ctr">
                <a:defRPr/>
              </a:pPr>
              <a:r>
                <a:rPr lang="nl-NL" sz="1200" dirty="0">
                  <a:solidFill>
                    <a:srgbClr val="1F497D">
                      <a:lumMod val="50000"/>
                    </a:srgbClr>
                  </a:solidFill>
                  <a:latin typeface="Verdana" pitchFamily="34" charset="0"/>
                  <a:ea typeface="Verdana" pitchFamily="34" charset="0"/>
                  <a:cs typeface="Verdana" pitchFamily="34" charset="0"/>
                </a:rPr>
                <a:t>2</a:t>
              </a:r>
            </a:p>
          </p:txBody>
        </p:sp>
        <p:sp>
          <p:nvSpPr>
            <p:cNvPr id="7" name="Rechthoek 6"/>
            <p:cNvSpPr/>
            <p:nvPr/>
          </p:nvSpPr>
          <p:spPr>
            <a:xfrm>
              <a:off x="4067857"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algn="ctr"/>
              <a:endParaRPr lang="nl-NL" sz="1400" dirty="0">
                <a:solidFill>
                  <a:srgbClr val="10253F"/>
                </a:solidFill>
                <a:latin typeface="Verdana" charset="0"/>
                <a:ea typeface="Verdana" charset="0"/>
                <a:cs typeface="Verdana" charset="0"/>
              </a:endParaRPr>
            </a:p>
            <a:p>
              <a:pPr algn="ctr"/>
              <a:endParaRPr lang="nl-NL" sz="14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Actuele </a:t>
              </a:r>
              <a:r>
                <a:rPr lang="nl-NL" sz="1200" dirty="0" smtClean="0">
                  <a:solidFill>
                    <a:srgbClr val="10253F"/>
                  </a:solidFill>
                  <a:latin typeface="Verdana" charset="0"/>
                  <a:ea typeface="Verdana" charset="0"/>
                  <a:cs typeface="Verdana" charset="0"/>
                </a:rPr>
                <a:t>suïcidegedachten </a:t>
              </a:r>
              <a:r>
                <a:rPr lang="nl-NL" sz="1200" i="1" dirty="0" smtClean="0">
                  <a:solidFill>
                    <a:srgbClr val="10253F"/>
                  </a:solidFill>
                  <a:latin typeface="Verdana" charset="0"/>
                  <a:ea typeface="Verdana" charset="0"/>
                  <a:cs typeface="Verdana" charset="0"/>
                </a:rPr>
                <a:t>en actuele psychische toestand</a:t>
              </a:r>
            </a:p>
            <a:p>
              <a:pPr algn="ctr"/>
              <a:r>
                <a:rPr lang="nl-NL" sz="1200" i="1" dirty="0" err="1" smtClean="0">
                  <a:solidFill>
                    <a:srgbClr val="10253F"/>
                  </a:solidFill>
                  <a:latin typeface="Verdana" charset="0"/>
                  <a:ea typeface="Verdana" charset="0"/>
                  <a:cs typeface="Verdana" charset="0"/>
                </a:rPr>
                <a:t>entrapment</a:t>
              </a:r>
              <a:endParaRPr lang="nl-NL" sz="1200" i="1" dirty="0" smtClean="0">
                <a:solidFill>
                  <a:srgbClr val="10253F"/>
                </a:solidFill>
                <a:latin typeface="Verdana" charset="0"/>
                <a:ea typeface="Verdana" charset="0"/>
                <a:cs typeface="Verdana" charset="0"/>
              </a:endParaRPr>
            </a:p>
            <a:p>
              <a:pPr algn="ctr"/>
              <a:endParaRPr lang="nl-NL" sz="1200" dirty="0" smtClean="0">
                <a:solidFill>
                  <a:srgbClr val="10253F"/>
                </a:solidFill>
                <a:latin typeface="Verdana" charset="0"/>
                <a:ea typeface="Verdana" charset="0"/>
                <a:cs typeface="Verdana" charset="0"/>
              </a:endParaRPr>
            </a:p>
            <a:p>
              <a:pPr algn="ctr"/>
              <a:r>
                <a:rPr lang="nl-NL" sz="1200" b="1" i="1" dirty="0" smtClean="0">
                  <a:solidFill>
                    <a:srgbClr val="10253F"/>
                  </a:solidFill>
                  <a:latin typeface="Verdana" charset="0"/>
                  <a:ea typeface="Verdana" charset="0"/>
                  <a:cs typeface="Verdana" charset="0"/>
                </a:rPr>
                <a:t>nu zo bedreigend voor je Zelf</a:t>
              </a:r>
            </a:p>
            <a:p>
              <a:pPr algn="ctr"/>
              <a:endParaRPr lang="nl-NL" sz="1200" dirty="0">
                <a:solidFill>
                  <a:srgbClr val="10253F"/>
                </a:solidFill>
                <a:latin typeface="Verdana" charset="0"/>
                <a:ea typeface="Verdana" charset="0"/>
                <a:cs typeface="Verdana" charset="0"/>
              </a:endParaRPr>
            </a:p>
            <a:p>
              <a:pPr algn="ctr"/>
              <a:r>
                <a:rPr lang="nl-NL" sz="1200" dirty="0">
                  <a:solidFill>
                    <a:srgbClr val="10253F"/>
                  </a:solidFill>
                  <a:latin typeface="Verdana" charset="0"/>
                  <a:ea typeface="Verdana" charset="0"/>
                  <a:cs typeface="Verdana" charset="0"/>
                </a:rPr>
                <a:t>1</a:t>
              </a:r>
            </a:p>
          </p:txBody>
        </p:sp>
        <p:sp>
          <p:nvSpPr>
            <p:cNvPr id="8" name="Rechthoek 7"/>
            <p:cNvSpPr/>
            <p:nvPr/>
          </p:nvSpPr>
          <p:spPr>
            <a:xfrm>
              <a:off x="5723998" y="3356992"/>
              <a:ext cx="1440290"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endParaRPr lang="nl-NL" sz="1400" dirty="0">
                <a:solidFill>
                  <a:srgbClr val="1F497D">
                    <a:lumMod val="50000"/>
                  </a:srgbClr>
                </a:solidFill>
                <a:latin typeface="Verdana" pitchFamily="34" charset="0"/>
                <a:ea typeface="Verdana" pitchFamily="34" charset="0"/>
                <a:cs typeface="Verdana" pitchFamily="34" charset="0"/>
              </a:endParaRPr>
            </a:p>
            <a:p>
              <a:pPr algn="ctr">
                <a:defRPr/>
              </a:pPr>
              <a:r>
                <a:rPr lang="nl-NL" sz="1200" dirty="0">
                  <a:solidFill>
                    <a:srgbClr val="1F497D">
                      <a:lumMod val="50000"/>
                    </a:srgbClr>
                  </a:solidFill>
                  <a:latin typeface="Verdana" pitchFamily="34" charset="0"/>
                  <a:ea typeface="Verdana" pitchFamily="34" charset="0"/>
                  <a:cs typeface="Verdana" pitchFamily="34" charset="0"/>
                </a:rPr>
                <a:t>Verwachting en plannen voor de toekomst</a:t>
              </a: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a:solidFill>
                  <a:srgbClr val="1F497D">
                    <a:lumMod val="50000"/>
                  </a:srgbClr>
                </a:solidFill>
                <a:latin typeface="Verdana" pitchFamily="34" charset="0"/>
                <a:ea typeface="Verdana" pitchFamily="34" charset="0"/>
                <a:cs typeface="Verdana" pitchFamily="34" charset="0"/>
              </a:endParaRPr>
            </a:p>
            <a:p>
              <a:pPr algn="ctr">
                <a:defRPr/>
              </a:pPr>
              <a:endParaRPr lang="nl-NL" sz="1200" dirty="0" smtClean="0">
                <a:solidFill>
                  <a:srgbClr val="1F497D">
                    <a:lumMod val="50000"/>
                  </a:srgbClr>
                </a:solidFill>
                <a:latin typeface="Verdana" pitchFamily="34" charset="0"/>
                <a:ea typeface="Verdana" pitchFamily="34" charset="0"/>
                <a:cs typeface="Verdana" pitchFamily="34" charset="0"/>
              </a:endParaRPr>
            </a:p>
            <a:p>
              <a:pPr algn="ctr">
                <a:defRPr/>
              </a:pPr>
              <a:r>
                <a:rPr lang="nl-NL" sz="1200" b="1" i="1" dirty="0" smtClean="0">
                  <a:solidFill>
                    <a:srgbClr val="1F497D">
                      <a:lumMod val="50000"/>
                    </a:srgbClr>
                  </a:solidFill>
                  <a:latin typeface="Verdana" pitchFamily="34" charset="0"/>
                  <a:ea typeface="Verdana" pitchFamily="34" charset="0"/>
                  <a:cs typeface="Verdana" pitchFamily="34" charset="0"/>
                </a:rPr>
                <a:t>dat je straks mogelijk je zelf doodt</a:t>
              </a:r>
            </a:p>
            <a:p>
              <a:pPr algn="ctr">
                <a:defRPr/>
              </a:pPr>
              <a:r>
                <a:rPr lang="nl-NL" sz="1200" dirty="0">
                  <a:solidFill>
                    <a:srgbClr val="1F497D">
                      <a:lumMod val="50000"/>
                    </a:srgbClr>
                  </a:solidFill>
                  <a:latin typeface="Verdana" pitchFamily="34" charset="0"/>
                  <a:ea typeface="Verdana" pitchFamily="34" charset="0"/>
                  <a:cs typeface="Verdana" pitchFamily="34" charset="0"/>
                </a:rPr>
                <a:t>4</a:t>
              </a:r>
            </a:p>
          </p:txBody>
        </p:sp>
      </p:grpSp>
      <p:sp>
        <p:nvSpPr>
          <p:cNvPr id="9" name="Gekromde PIJL-OMLAAG 19"/>
          <p:cNvSpPr/>
          <p:nvPr/>
        </p:nvSpPr>
        <p:spPr>
          <a:xfrm>
            <a:off x="1730375" y="1744663"/>
            <a:ext cx="7058025" cy="7207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black"/>
              </a:solidFill>
            </a:endParaRPr>
          </a:p>
        </p:txBody>
      </p:sp>
      <p:sp>
        <p:nvSpPr>
          <p:cNvPr id="10" name="Gekromde PIJL-OMHOOG 21"/>
          <p:cNvSpPr/>
          <p:nvPr/>
        </p:nvSpPr>
        <p:spPr>
          <a:xfrm rot="10800000">
            <a:off x="4948291" y="2105026"/>
            <a:ext cx="1081087" cy="3603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black"/>
              </a:solidFill>
            </a:endParaRPr>
          </a:p>
        </p:txBody>
      </p:sp>
      <p:sp>
        <p:nvSpPr>
          <p:cNvPr id="11" name="Gekromde PIJL-OMHOOG 11"/>
          <p:cNvSpPr/>
          <p:nvPr/>
        </p:nvSpPr>
        <p:spPr>
          <a:xfrm rot="10800000">
            <a:off x="2561457" y="2087564"/>
            <a:ext cx="1081087" cy="3587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blac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762000" y="1527048"/>
            <a:ext cx="8074152" cy="4572000"/>
          </a:xfrm>
        </p:spPr>
        <p:txBody>
          <a:bodyPr>
            <a:normAutofit/>
          </a:bodyPr>
          <a:lstStyle/>
          <a:p>
            <a:pPr>
              <a:buNone/>
            </a:pPr>
            <a:r>
              <a:rPr lang="nl-NL" sz="1800" i="1" smtClean="0"/>
              <a:t>    </a:t>
            </a:r>
          </a:p>
          <a:p>
            <a:pPr>
              <a:buNone/>
            </a:pPr>
            <a:r>
              <a:rPr lang="nl-NL" sz="2000" i="1"/>
              <a:t> </a:t>
            </a:r>
            <a:r>
              <a:rPr lang="nl-NL" sz="2000" i="1" smtClean="0"/>
              <a:t>   de </a:t>
            </a:r>
            <a:r>
              <a:rPr lang="nl-NL" sz="2000" i="1" dirty="0" smtClean="0"/>
              <a:t>ontwikkelingsgeschiedenis van veel patiënten </a:t>
            </a:r>
            <a:r>
              <a:rPr lang="nl-NL" sz="2000" i="1" smtClean="0"/>
              <a:t>met chronische</a:t>
            </a:r>
          </a:p>
          <a:p>
            <a:pPr>
              <a:buNone/>
            </a:pPr>
            <a:r>
              <a:rPr lang="nl-NL" sz="2000" i="1"/>
              <a:t> </a:t>
            </a:r>
            <a:r>
              <a:rPr lang="nl-NL" sz="2000" i="1" smtClean="0"/>
              <a:t>   suïcidaliteit wordt </a:t>
            </a:r>
            <a:r>
              <a:rPr lang="nl-NL" sz="2000" i="1" dirty="0" smtClean="0"/>
              <a:t>vaak gekenmerkt door “Onthechting” </a:t>
            </a:r>
          </a:p>
          <a:p>
            <a:pPr>
              <a:buNone/>
            </a:pPr>
            <a:endParaRPr lang="nl-NL" sz="2000" i="1" smtClean="0"/>
          </a:p>
          <a:p>
            <a:pPr>
              <a:buNone/>
            </a:pPr>
            <a:endParaRPr lang="nl-NL" sz="2000" i="1" dirty="0" smtClean="0"/>
          </a:p>
          <a:p>
            <a:pPr>
              <a:buClr>
                <a:srgbClr val="C00000"/>
              </a:buClr>
            </a:pPr>
            <a:r>
              <a:rPr lang="nl-NL" sz="2000" smtClean="0"/>
              <a:t>als </a:t>
            </a:r>
            <a:r>
              <a:rPr lang="nl-NL" sz="2000" dirty="0" smtClean="0"/>
              <a:t>bron, objectrelaties</a:t>
            </a:r>
          </a:p>
          <a:p>
            <a:pPr>
              <a:buClr>
                <a:srgbClr val="C00000"/>
              </a:buClr>
            </a:pPr>
            <a:r>
              <a:rPr lang="nl-NL" sz="2000" dirty="0" smtClean="0"/>
              <a:t>als coping: vermijding je Zelf te zijn</a:t>
            </a:r>
          </a:p>
          <a:p>
            <a:pPr>
              <a:buClr>
                <a:srgbClr val="C00000"/>
              </a:buClr>
            </a:pPr>
            <a:r>
              <a:rPr lang="nl-NL" sz="2000" dirty="0" smtClean="0"/>
              <a:t>in partnerrelatie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sz="2200" b="1" i="1" dirty="0" smtClean="0"/>
              <a:t>Renate</a:t>
            </a:r>
          </a:p>
          <a:p>
            <a:pPr>
              <a:buNone/>
            </a:pPr>
            <a:r>
              <a:rPr lang="nl-NL" sz="1800" i="1" dirty="0" smtClean="0"/>
              <a:t>Haar ernstige TS leek naast wanhoop ook zelfhaat: “dit </a:t>
            </a:r>
            <a:r>
              <a:rPr lang="nl-NL" sz="1800" i="1" smtClean="0"/>
              <a:t>moet kapot</a:t>
            </a:r>
            <a:r>
              <a:rPr lang="nl-NL" sz="1800" i="1" dirty="0" smtClean="0"/>
              <a:t>”</a:t>
            </a:r>
          </a:p>
          <a:p>
            <a:pPr>
              <a:buNone/>
            </a:pPr>
            <a:endParaRPr lang="nl-NL" sz="1800" i="1" dirty="0" smtClean="0"/>
          </a:p>
          <a:p>
            <a:pPr>
              <a:buNone/>
            </a:pPr>
            <a:r>
              <a:rPr lang="nl-NL" sz="1800" dirty="0" smtClean="0"/>
              <a:t>    </a:t>
            </a:r>
            <a:r>
              <a:rPr lang="nl-NL" sz="1800" i="1" dirty="0" smtClean="0"/>
              <a:t>Jongste kind uit groot gelovig gezin met moeder met bipolaire stoornis.  Moeders ziekte en soms lange afwezigheid </a:t>
            </a:r>
            <a:r>
              <a:rPr lang="nl-NL" sz="1800" i="1" smtClean="0"/>
              <a:t>werd weggezwegen</a:t>
            </a:r>
            <a:r>
              <a:rPr lang="nl-NL" sz="1800" i="1" dirty="0" smtClean="0"/>
              <a:t>. Gevoel nooit leren </a:t>
            </a:r>
            <a:r>
              <a:rPr lang="nl-NL" sz="1800" i="1" dirty="0" err="1" smtClean="0"/>
              <a:t>mentaliseren</a:t>
            </a:r>
            <a:r>
              <a:rPr lang="nl-NL" sz="1800" i="1" smtClean="0"/>
              <a:t>. Patiënte </a:t>
            </a:r>
            <a:r>
              <a:rPr lang="nl-NL" sz="1800" i="1" dirty="0" smtClean="0"/>
              <a:t>werd uit huis geplaatst, als enige alleen. Ze dacht in psychose dat moeder de duivel was; ook buiten psychose had moeder iets engs afwijzends in ogen. Mogelijke verklaring: moeder kon niet accepteren dat zij in kind terug zag wat ze bij zichzelf niet kon verdragen: de duivel.</a:t>
            </a:r>
          </a:p>
          <a:p>
            <a:pPr>
              <a:buNone/>
            </a:pPr>
            <a:r>
              <a:rPr lang="nl-NL" sz="1800" dirty="0" smtClean="0"/>
              <a:t>   </a:t>
            </a:r>
          </a:p>
          <a:p>
            <a:pPr>
              <a:buNone/>
            </a:pPr>
            <a:r>
              <a:rPr lang="nl-NL" sz="1800" dirty="0" smtClean="0"/>
              <a:t>   Objectrelatie: ”jij hoort er niet bij, jij bent slecht”. Zelfhaat.</a:t>
            </a:r>
          </a:p>
          <a:p>
            <a:pPr>
              <a:buNone/>
            </a:pPr>
            <a:endParaRPr lang="nl-NL"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1" smtClean="0"/>
              <a:t/>
            </a:r>
            <a:br>
              <a:rPr lang="nl-NL" b="1" i="1" smtClean="0"/>
            </a:br>
            <a:r>
              <a:rPr lang="nl-NL" b="1" i="1" smtClean="0">
                <a:solidFill>
                  <a:srgbClr val="C00000"/>
                </a:solidFill>
                <a:effectLst>
                  <a:outerShdw blurRad="38100" dist="38100" dir="2700000" algn="tl">
                    <a:srgbClr val="000000">
                      <a:alpha val="43137"/>
                    </a:srgbClr>
                  </a:outerShdw>
                </a:effectLst>
              </a:rPr>
              <a:t>Suïcidale </a:t>
            </a:r>
            <a:r>
              <a:rPr lang="nl-NL" b="1" i="1">
                <a:solidFill>
                  <a:srgbClr val="C00000"/>
                </a:solidFill>
                <a:effectLst>
                  <a:outerShdw blurRad="38100" dist="38100" dir="2700000" algn="tl">
                    <a:srgbClr val="000000">
                      <a:alpha val="43137"/>
                    </a:srgbClr>
                  </a:outerShdw>
                </a:effectLst>
              </a:rPr>
              <a:t>Motivatie</a:t>
            </a:r>
            <a:r>
              <a:rPr lang="nl-NL" b="1" i="1"/>
              <a:t/>
            </a:r>
            <a:br>
              <a:rPr lang="nl-NL" b="1" i="1"/>
            </a:br>
            <a:endParaRPr lang="nl-NL"/>
          </a:p>
        </p:txBody>
      </p:sp>
      <p:sp>
        <p:nvSpPr>
          <p:cNvPr id="4" name="Titel 1"/>
          <p:cNvSpPr>
            <a:spLocks noGrp="1"/>
          </p:cNvSpPr>
          <p:nvPr>
            <p:ph idx="1"/>
          </p:nvPr>
        </p:nvSpPr>
        <p:spPr/>
        <p:txBody>
          <a:bodyPr/>
          <a:lstStyle/>
          <a:p>
            <a:pPr marL="0" indent="0" algn="ctr">
              <a:buNone/>
            </a:pPr>
            <a:endParaRPr lang="nl-NL" b="1" i="1" smtClean="0"/>
          </a:p>
          <a:p>
            <a:pPr marL="0" indent="0">
              <a:buClr>
                <a:srgbClr val="C00000"/>
              </a:buClr>
              <a:buNone/>
            </a:pPr>
            <a:r>
              <a:rPr lang="nl-NL" sz="1800" b="1"/>
              <a:t> </a:t>
            </a:r>
            <a:r>
              <a:rPr lang="nl-NL" sz="1800" b="1" smtClean="0"/>
              <a:t>    </a:t>
            </a:r>
            <a:r>
              <a:rPr lang="nl-NL" sz="2800" b="1" i="1" smtClean="0"/>
              <a:t>Trainers</a:t>
            </a:r>
          </a:p>
          <a:p>
            <a:pPr marL="0" indent="0">
              <a:buClr>
                <a:srgbClr val="C00000"/>
              </a:buClr>
              <a:buNone/>
            </a:pPr>
            <a:endParaRPr lang="nl-NL" sz="2800"/>
          </a:p>
          <a:p>
            <a:pPr>
              <a:buClr>
                <a:srgbClr val="C00000"/>
              </a:buClr>
            </a:pPr>
            <a:r>
              <a:rPr lang="nl-NL" sz="2000"/>
              <a:t>Bert van Luijn, klinisch psycholoog- systeemtherapeut GGNet</a:t>
            </a:r>
          </a:p>
          <a:p>
            <a:pPr>
              <a:buClr>
                <a:srgbClr val="C00000"/>
              </a:buClr>
            </a:pPr>
            <a:r>
              <a:rPr lang="nl-NL" sz="2000"/>
              <a:t>Ria Groen, klinisch psycholoog- psychotherapeut GGNet</a:t>
            </a:r>
          </a:p>
          <a:p>
            <a:pPr>
              <a:buClr>
                <a:srgbClr val="C00000"/>
              </a:buClr>
            </a:pPr>
            <a:r>
              <a:rPr lang="nl-NL" sz="2000"/>
              <a:t>Arnold Slinkman, crisisinterventor- Sociaal Psychiatrisch Verpleegkundige GGNet</a:t>
            </a:r>
          </a:p>
          <a:p>
            <a:pPr marL="0" indent="0" algn="ctr">
              <a:buNone/>
            </a:pPr>
            <a:endParaRPr lang="nl-NL" b="1" i="1" smtClean="0"/>
          </a:p>
        </p:txBody>
      </p:sp>
    </p:spTree>
    <p:extLst>
      <p:ext uri="{BB962C8B-B14F-4D97-AF65-F5344CB8AC3E}">
        <p14:creationId xmlns:p14="http://schemas.microsoft.com/office/powerpoint/2010/main" val="309696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i="1" dirty="0" smtClean="0"/>
          </a:p>
          <a:p>
            <a:pPr>
              <a:buNone/>
            </a:pPr>
            <a:r>
              <a:rPr lang="nl-NL" sz="2000" i="1" dirty="0" smtClean="0"/>
              <a:t>Haar</a:t>
            </a:r>
            <a:r>
              <a:rPr lang="nl-NL" sz="2000" dirty="0" smtClean="0"/>
              <a:t> g</a:t>
            </a:r>
            <a:r>
              <a:rPr lang="nl-NL" sz="2000" i="1" dirty="0" smtClean="0"/>
              <a:t>ezin van herkomst kende vele heftige spanningen:</a:t>
            </a:r>
          </a:p>
          <a:p>
            <a:pPr>
              <a:buNone/>
            </a:pPr>
            <a:r>
              <a:rPr lang="nl-NL" sz="2000" i="1" dirty="0" smtClean="0"/>
              <a:t>een gewapende vrede tussen de ouders, verhuizing naar </a:t>
            </a:r>
            <a:r>
              <a:rPr lang="nl-NL" sz="2000" i="1" smtClean="0"/>
              <a:t>een erg</a:t>
            </a:r>
          </a:p>
          <a:p>
            <a:pPr>
              <a:buNone/>
            </a:pPr>
            <a:r>
              <a:rPr lang="nl-NL" sz="2000" i="1" smtClean="0"/>
              <a:t>Kleine woning</a:t>
            </a:r>
            <a:r>
              <a:rPr lang="nl-NL" sz="2000" i="1" dirty="0" smtClean="0"/>
              <a:t>, ieder op elkaars lip: </a:t>
            </a:r>
            <a:r>
              <a:rPr lang="nl-NL" sz="2000" i="1" dirty="0" err="1" smtClean="0"/>
              <a:t>no</a:t>
            </a:r>
            <a:r>
              <a:rPr lang="nl-NL" sz="2000" i="1" dirty="0" smtClean="0"/>
              <a:t> escape</a:t>
            </a:r>
          </a:p>
          <a:p>
            <a:pPr>
              <a:buNone/>
            </a:pPr>
            <a:r>
              <a:rPr lang="nl-NL" sz="2000" i="1" dirty="0" smtClean="0"/>
              <a:t>en over niets werd gesproken    </a:t>
            </a:r>
            <a:endParaRPr lang="nl-NL"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r>
              <a:rPr lang="nl-NL" i="1" dirty="0" smtClean="0"/>
              <a:t> </a:t>
            </a:r>
          </a:p>
          <a:p>
            <a:pPr>
              <a:buNone/>
            </a:pPr>
            <a:r>
              <a:rPr lang="nl-NL" sz="2000" b="1" i="1" dirty="0" smtClean="0"/>
              <a:t>Zelfhaat</a:t>
            </a:r>
            <a:r>
              <a:rPr lang="nl-NL" sz="2000" i="1" dirty="0" smtClean="0"/>
              <a:t> </a:t>
            </a:r>
          </a:p>
          <a:p>
            <a:pPr>
              <a:buNone/>
            </a:pPr>
            <a:r>
              <a:rPr lang="nl-NL" sz="2000" i="1" dirty="0" smtClean="0"/>
              <a:t>    </a:t>
            </a:r>
            <a:r>
              <a:rPr lang="nl-NL" sz="2000" dirty="0" smtClean="0"/>
              <a:t>kan ontstaan als je werd gehaat, </a:t>
            </a:r>
          </a:p>
          <a:p>
            <a:pPr>
              <a:buNone/>
            </a:pPr>
            <a:r>
              <a:rPr lang="nl-NL" sz="2000" dirty="0" smtClean="0"/>
              <a:t>    maar ook als er op zeer jonge leeftijd veel spanning is waarover niet wordt gesproken; </a:t>
            </a:r>
          </a:p>
          <a:p>
            <a:pPr>
              <a:buNone/>
            </a:pPr>
            <a:r>
              <a:rPr lang="nl-NL" sz="2000" dirty="0" smtClean="0"/>
              <a:t>    het jonge kind kan dan maar één ding doen: zichzelf als bron van de ellende zien: “ik ben schuldig, ik hoor er niet bij”.</a:t>
            </a:r>
            <a:endParaRPr lang="nl-NL"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sz="2400" smtClean="0"/>
              <a:t>    </a:t>
            </a:r>
            <a:r>
              <a:rPr lang="nl-NL" sz="2000" b="1" i="1" dirty="0" smtClean="0"/>
              <a:t>Renate</a:t>
            </a:r>
            <a:r>
              <a:rPr lang="nl-NL" sz="2000" i="1" dirty="0" smtClean="0"/>
              <a:t> was net getrouwd; het huwelijk ging moeizaam, ze wist niet of ze het </a:t>
            </a:r>
            <a:r>
              <a:rPr lang="nl-NL" sz="2000" i="1" smtClean="0"/>
              <a:t>wilde doorzetten; </a:t>
            </a:r>
            <a:r>
              <a:rPr lang="nl-NL" sz="2000" i="1" dirty="0" smtClean="0"/>
              <a:t>ze zat vol schuld, het is mijn fout, ik deug niet, hoe kan ik kan dit mijn partner aandoen</a:t>
            </a:r>
            <a:r>
              <a:rPr lang="nl-NL" sz="2000" i="1" smtClean="0"/>
              <a:t>? </a:t>
            </a:r>
          </a:p>
          <a:p>
            <a:pPr>
              <a:buNone/>
            </a:pPr>
            <a:endParaRPr lang="nl-NL" sz="2000" i="1" dirty="0" smtClean="0"/>
          </a:p>
          <a:p>
            <a:pPr>
              <a:buNone/>
            </a:pPr>
            <a:r>
              <a:rPr lang="nl-NL" sz="2000" i="1" dirty="0" smtClean="0"/>
              <a:t>    Ze zat volledig vast in zichzelf, ze werd gek van het malen en gepieker</a:t>
            </a:r>
            <a:r>
              <a:rPr lang="nl-NL" sz="2000" dirty="0" smtClean="0"/>
              <a:t>: </a:t>
            </a:r>
            <a:r>
              <a:rPr lang="nl-NL" sz="2000" b="1" i="1" err="1" smtClean="0"/>
              <a:t>no</a:t>
            </a:r>
            <a:r>
              <a:rPr lang="nl-NL" sz="2000" b="1" i="1" smtClean="0"/>
              <a:t> escape</a:t>
            </a:r>
          </a:p>
          <a:p>
            <a:pPr>
              <a:buNone/>
            </a:pPr>
            <a:endParaRPr lang="nl-NL" sz="2000" b="1" i="1" dirty="0" smtClean="0"/>
          </a:p>
          <a:p>
            <a:pPr>
              <a:buNone/>
            </a:pPr>
            <a:r>
              <a:rPr lang="nl-NL" sz="2000" dirty="0" smtClean="0"/>
              <a:t>   </a:t>
            </a:r>
            <a:r>
              <a:rPr lang="nl-NL" sz="2000" i="1" dirty="0" smtClean="0"/>
              <a:t> Ze had nooit geleerd zichzelf te uiten en hield haar mond, </a:t>
            </a:r>
          </a:p>
          <a:p>
            <a:pPr>
              <a:buNone/>
            </a:pPr>
            <a:r>
              <a:rPr lang="nl-NL" sz="2000" i="1" dirty="0" smtClean="0"/>
              <a:t>    dus ook</a:t>
            </a:r>
            <a:r>
              <a:rPr lang="nl-NL" sz="2000" dirty="0" smtClean="0"/>
              <a:t>: </a:t>
            </a:r>
            <a:r>
              <a:rPr lang="nl-NL" sz="2000" b="1" i="1" dirty="0" err="1" smtClean="0"/>
              <a:t>no</a:t>
            </a:r>
            <a:r>
              <a:rPr lang="nl-NL" sz="2000" b="1" i="1" dirty="0" smtClean="0"/>
              <a:t> </a:t>
            </a:r>
            <a:r>
              <a:rPr lang="nl-NL" sz="2000" b="1" i="1" dirty="0" err="1" smtClean="0"/>
              <a:t>rescue</a:t>
            </a:r>
            <a:endParaRPr lang="nl-NL" sz="20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buNone/>
            </a:pPr>
            <a:r>
              <a:rPr lang="nl-NL" smtClean="0"/>
              <a:t>   </a:t>
            </a:r>
          </a:p>
          <a:p>
            <a:pPr>
              <a:buNone/>
            </a:pPr>
            <a:r>
              <a:rPr lang="nl-NL" sz="2000" i="1"/>
              <a:t>	</a:t>
            </a:r>
            <a:r>
              <a:rPr lang="nl-NL" sz="2000" i="1" smtClean="0"/>
              <a:t>Bij aanvang van de behandeling van </a:t>
            </a:r>
            <a:r>
              <a:rPr lang="nl-NL" sz="2000" b="1" i="1" smtClean="0"/>
              <a:t>Renate</a:t>
            </a:r>
            <a:r>
              <a:rPr lang="nl-NL" sz="2000" i="1" smtClean="0"/>
              <a:t>, </a:t>
            </a:r>
            <a:r>
              <a:rPr lang="nl-NL" sz="2000" i="1" dirty="0" smtClean="0"/>
              <a:t>was de relatie naar zichzelf één van walging: een vaak opgenomen gek die zichzelf gruwelijk had verwond, nog altijd zichtbaar; ze sloop door haar huis en de straat waar ze woonde. Ze sloot zich </a:t>
            </a:r>
            <a:r>
              <a:rPr lang="nl-NL" sz="2000" i="1" smtClean="0"/>
              <a:t>af.</a:t>
            </a:r>
          </a:p>
          <a:p>
            <a:pPr>
              <a:buNone/>
            </a:pPr>
            <a:endParaRPr lang="nl-NL" sz="2000" i="1" dirty="0" smtClean="0"/>
          </a:p>
          <a:p>
            <a:pPr>
              <a:buNone/>
            </a:pPr>
            <a:r>
              <a:rPr lang="nl-NL" sz="2000" i="1" dirty="0" smtClean="0"/>
              <a:t>    Haar partner was ernstig getraumatiseerd door haar TS; </a:t>
            </a:r>
          </a:p>
          <a:p>
            <a:pPr>
              <a:buNone/>
            </a:pPr>
            <a:r>
              <a:rPr lang="nl-NL" sz="2000" i="1" dirty="0" smtClean="0"/>
              <a:t>    hij vond haar ooit en dacht dat ze dood was.</a:t>
            </a:r>
          </a:p>
          <a:p>
            <a:pPr>
              <a:buNone/>
            </a:pPr>
            <a:r>
              <a:rPr lang="nl-NL" sz="2000" i="1" dirty="0" smtClean="0"/>
              <a:t>    Hij sprak niet over zijn gevoel, was geen prater, maar vooral:</a:t>
            </a:r>
          </a:p>
          <a:p>
            <a:pPr>
              <a:buNone/>
            </a:pPr>
            <a:r>
              <a:rPr lang="nl-NL" sz="2000" i="1" dirty="0" smtClean="0"/>
              <a:t>    hij wilde haar niet nog meer belasten.</a:t>
            </a:r>
          </a:p>
          <a:p>
            <a:pPr>
              <a:buNone/>
            </a:pPr>
            <a:endParaRPr lang="nl-NL" i="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r>
              <a:rPr lang="nl-NL" sz="1800" i="1" smtClean="0"/>
              <a:t>    </a:t>
            </a:r>
          </a:p>
          <a:p>
            <a:pPr>
              <a:buNone/>
            </a:pPr>
            <a:r>
              <a:rPr lang="nl-NL" sz="1800" i="1"/>
              <a:t>	</a:t>
            </a:r>
            <a:r>
              <a:rPr lang="nl-NL" sz="2000" i="1" smtClean="0"/>
              <a:t>Hij </a:t>
            </a:r>
            <a:r>
              <a:rPr lang="nl-NL" sz="2000" i="1" dirty="0" smtClean="0"/>
              <a:t>was doodsbang voor een hernieuwd drama; als de </a:t>
            </a:r>
            <a:r>
              <a:rPr lang="nl-NL" sz="2000" i="1" smtClean="0"/>
              <a:t>stemming van zijn </a:t>
            </a:r>
            <a:r>
              <a:rPr lang="nl-NL" sz="2000" i="1" dirty="0" smtClean="0"/>
              <a:t>partner ook maar iets daalde raakte hij in paniek, </a:t>
            </a:r>
            <a:r>
              <a:rPr lang="nl-NL" sz="2000" i="1" smtClean="0"/>
              <a:t>en stuurde aan </a:t>
            </a:r>
            <a:r>
              <a:rPr lang="nl-NL" sz="2000" i="1" dirty="0" smtClean="0"/>
              <a:t>op opname</a:t>
            </a:r>
            <a:r>
              <a:rPr lang="nl-NL" sz="2000" i="1" smtClean="0"/>
              <a:t>; </a:t>
            </a:r>
          </a:p>
          <a:p>
            <a:pPr>
              <a:buNone/>
            </a:pPr>
            <a:r>
              <a:rPr lang="nl-NL" sz="2000" i="1"/>
              <a:t>	</a:t>
            </a:r>
            <a:r>
              <a:rPr lang="nl-NL" sz="2000" i="1" smtClean="0"/>
              <a:t>alle </a:t>
            </a:r>
            <a:r>
              <a:rPr lang="nl-NL" sz="2000" i="1" dirty="0" smtClean="0"/>
              <a:t>geborgenheid was </a:t>
            </a:r>
            <a:r>
              <a:rPr lang="nl-NL" sz="2000" i="1" smtClean="0"/>
              <a:t>weg.</a:t>
            </a:r>
          </a:p>
          <a:p>
            <a:pPr>
              <a:buNone/>
            </a:pPr>
            <a:endParaRPr lang="nl-NL" sz="2000" i="1" dirty="0" smtClean="0"/>
          </a:p>
          <a:p>
            <a:pPr>
              <a:buNone/>
            </a:pPr>
            <a:r>
              <a:rPr lang="nl-NL" sz="2000" i="1" dirty="0" smtClean="0"/>
              <a:t>    Renate voelde zijn gedrag als een verstikking, maar kon er </a:t>
            </a:r>
            <a:r>
              <a:rPr lang="nl-NL" sz="2000" i="1" smtClean="0"/>
              <a:t>niet over praten</a:t>
            </a:r>
            <a:r>
              <a:rPr lang="nl-NL" sz="2000" i="1" dirty="0" smtClean="0"/>
              <a:t>; alle geborgenheid was </a:t>
            </a:r>
            <a:r>
              <a:rPr lang="nl-NL" sz="2000" i="1" smtClean="0"/>
              <a:t>weg.</a:t>
            </a:r>
          </a:p>
          <a:p>
            <a:pPr>
              <a:buNone/>
            </a:pPr>
            <a:endParaRPr lang="nl-NL" sz="2000" i="1" dirty="0" smtClean="0"/>
          </a:p>
          <a:p>
            <a:pPr>
              <a:buNone/>
            </a:pPr>
            <a:r>
              <a:rPr lang="nl-NL" sz="2000" i="1" dirty="0" smtClean="0"/>
              <a:t>    Alle ingrediënten van </a:t>
            </a:r>
            <a:r>
              <a:rPr lang="nl-NL" sz="2000" i="1" dirty="0" err="1" smtClean="0"/>
              <a:t>entrapment</a:t>
            </a:r>
            <a:r>
              <a:rPr lang="nl-NL" sz="2000" i="1" dirty="0" smtClean="0"/>
              <a:t> waren weer aanwezig.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332232" y="1527048"/>
            <a:ext cx="8503920" cy="4572000"/>
          </a:xfrm>
        </p:spPr>
        <p:txBody>
          <a:bodyPr>
            <a:normAutofit/>
          </a:bodyPr>
          <a:lstStyle/>
          <a:p>
            <a:pPr>
              <a:buNone/>
            </a:pPr>
            <a:endParaRPr lang="nl-NL" smtClean="0"/>
          </a:p>
          <a:p>
            <a:pPr>
              <a:buNone/>
            </a:pPr>
            <a:endParaRPr lang="nl-NL" dirty="0" smtClean="0"/>
          </a:p>
          <a:p>
            <a:pPr>
              <a:buNone/>
            </a:pPr>
            <a:r>
              <a:rPr lang="nl-NL" dirty="0" smtClean="0"/>
              <a:t>    </a:t>
            </a:r>
            <a:r>
              <a:rPr lang="nl-NL" sz="2000" i="1" dirty="0" smtClean="0"/>
              <a:t>Onthechting</a:t>
            </a:r>
            <a:r>
              <a:rPr lang="nl-NL" sz="2000" dirty="0" smtClean="0"/>
              <a:t> als bron (objectrelaties), </a:t>
            </a:r>
          </a:p>
          <a:p>
            <a:pPr>
              <a:buNone/>
            </a:pPr>
            <a:r>
              <a:rPr lang="nl-NL" sz="2000" dirty="0" smtClean="0"/>
              <a:t>   </a:t>
            </a:r>
          </a:p>
          <a:p>
            <a:pPr>
              <a:buNone/>
            </a:pPr>
            <a:r>
              <a:rPr lang="nl-NL" sz="2000" smtClean="0"/>
              <a:t>       </a:t>
            </a:r>
            <a:r>
              <a:rPr lang="nl-NL" sz="2000" i="1" smtClean="0"/>
              <a:t>Onthechting</a:t>
            </a:r>
            <a:r>
              <a:rPr lang="nl-NL" sz="2000" smtClean="0"/>
              <a:t> </a:t>
            </a:r>
            <a:r>
              <a:rPr lang="nl-NL" sz="2000" dirty="0" smtClean="0"/>
              <a:t>in partnerrelatie</a:t>
            </a:r>
          </a:p>
          <a:p>
            <a:pPr>
              <a:buNone/>
            </a:pPr>
            <a:endParaRPr lang="nl-NL" i="1" dirty="0" smtClean="0"/>
          </a:p>
          <a:p>
            <a:pPr>
              <a:buNone/>
            </a:pPr>
            <a:r>
              <a:rPr lang="nl-NL" i="1" dirty="0" smtClean="0"/>
              <a:t>   </a:t>
            </a:r>
            <a:endParaRPr lang="nl-NL" dirty="0" smtClean="0"/>
          </a:p>
          <a:p>
            <a:pPr>
              <a:buNone/>
            </a:pPr>
            <a:endParaRPr lang="nl-NL" dirty="0" smtClean="0"/>
          </a:p>
          <a:p>
            <a:pPr>
              <a:buNone/>
            </a:pPr>
            <a:endParaRPr lang="nl-NL"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sz="2000" i="1" smtClean="0"/>
          </a:p>
          <a:p>
            <a:pPr>
              <a:buNone/>
            </a:pPr>
            <a:r>
              <a:rPr lang="nl-NL" sz="2000" i="1" smtClean="0"/>
              <a:t>Onthechting</a:t>
            </a:r>
            <a:r>
              <a:rPr lang="nl-NL" sz="2000" smtClean="0"/>
              <a:t> </a:t>
            </a:r>
            <a:r>
              <a:rPr lang="nl-NL" sz="2000" dirty="0" smtClean="0"/>
              <a:t>in partnerrelatie: de geborgenheid is verdwenen</a:t>
            </a:r>
          </a:p>
          <a:p>
            <a:pPr>
              <a:buNone/>
            </a:pPr>
            <a:endParaRPr lang="nl-NL" sz="1800" dirty="0" smtClean="0"/>
          </a:p>
          <a:p>
            <a:pPr>
              <a:buNone/>
            </a:pPr>
            <a:r>
              <a:rPr lang="nl-NL" sz="2000" dirty="0" smtClean="0"/>
              <a:t>kwaliteiten van relaties (Nachttrein naar </a:t>
            </a:r>
            <a:r>
              <a:rPr lang="nl-NL" sz="2000" smtClean="0"/>
              <a:t>Lissabon)</a:t>
            </a:r>
          </a:p>
          <a:p>
            <a:pPr>
              <a:buNone/>
            </a:pPr>
            <a:endParaRPr lang="nl-NL" sz="2000"/>
          </a:p>
          <a:p>
            <a:r>
              <a:rPr lang="nl-NL" sz="2000" smtClean="0"/>
              <a:t>Hartstocht</a:t>
            </a:r>
            <a:endParaRPr lang="nl-NL" sz="2000" dirty="0" smtClean="0"/>
          </a:p>
          <a:p>
            <a:r>
              <a:rPr lang="nl-NL" sz="2000" smtClean="0"/>
              <a:t>Liefde</a:t>
            </a:r>
            <a:endParaRPr lang="nl-NL" sz="2000" dirty="0" smtClean="0"/>
          </a:p>
          <a:p>
            <a:r>
              <a:rPr lang="nl-NL" sz="2000" i="1" smtClean="0"/>
              <a:t>Geborgenheid</a:t>
            </a:r>
            <a:endParaRPr lang="nl-NL" sz="2000" i="1" dirty="0" smtClean="0"/>
          </a:p>
          <a:p>
            <a:r>
              <a:rPr lang="nl-NL" sz="2000" smtClean="0"/>
              <a:t>Loyaliteit</a:t>
            </a:r>
            <a:endParaRPr lang="nl-NL" sz="2000" dirty="0" smtClean="0"/>
          </a:p>
          <a:p>
            <a:pPr>
              <a:buNone/>
            </a:pPr>
            <a:endParaRPr lang="nl-N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702644" y="1600200"/>
            <a:ext cx="8037095" cy="4133850"/>
          </a:xfrm>
        </p:spPr>
        <p:txBody>
          <a:bodyPr/>
          <a:lstStyle/>
          <a:p>
            <a:pPr>
              <a:buNone/>
            </a:pPr>
            <a:r>
              <a:rPr lang="nl-NL" sz="2200" dirty="0" smtClean="0"/>
              <a:t> </a:t>
            </a:r>
          </a:p>
          <a:p>
            <a:pPr>
              <a:buNone/>
            </a:pPr>
            <a:endParaRPr lang="nl-NL" sz="2200" i="1" dirty="0" smtClean="0"/>
          </a:p>
          <a:p>
            <a:pPr>
              <a:buNone/>
            </a:pPr>
            <a:r>
              <a:rPr lang="nl-NL" sz="2200" i="1" dirty="0" smtClean="0"/>
              <a:t>   </a:t>
            </a:r>
          </a:p>
          <a:p>
            <a:pPr>
              <a:buNone/>
            </a:pPr>
            <a:r>
              <a:rPr lang="nl-NL" sz="2200" i="1" dirty="0" smtClean="0"/>
              <a:t> </a:t>
            </a:r>
            <a:r>
              <a:rPr lang="nl-NL" sz="2000" i="1" dirty="0" smtClean="0"/>
              <a:t>Onthechting</a:t>
            </a:r>
            <a:r>
              <a:rPr lang="nl-NL" sz="2000" dirty="0" smtClean="0"/>
              <a:t> is laatste fase van het suïcidaal proces zelf: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i="1" dirty="0" smtClean="0"/>
          </a:p>
          <a:p>
            <a:pPr>
              <a:buNone/>
            </a:pPr>
            <a:endParaRPr lang="nl-NL" dirty="0" smtClean="0"/>
          </a:p>
          <a:p>
            <a:pPr>
              <a:buNone/>
            </a:pPr>
            <a:r>
              <a:rPr lang="nl-NL" sz="2000" dirty="0" smtClean="0"/>
              <a:t> je maakt je los van de toekomst,</a:t>
            </a:r>
          </a:p>
          <a:p>
            <a:pPr>
              <a:buNone/>
            </a:pPr>
            <a:r>
              <a:rPr lang="nl-NL" sz="2000" dirty="0" smtClean="0"/>
              <a:t> los van de ander (de ander is beter af zonder mij)</a:t>
            </a:r>
          </a:p>
          <a:p>
            <a:pPr>
              <a:buNone/>
            </a:pPr>
            <a:r>
              <a:rPr lang="nl-NL" sz="2000" dirty="0" smtClean="0"/>
              <a:t> en je wilt los van je Zelf</a:t>
            </a:r>
          </a:p>
          <a:p>
            <a:pPr>
              <a:buNone/>
            </a:pPr>
            <a:endParaRPr lang="nl-NL" dirty="0" smtClean="0"/>
          </a:p>
          <a:p>
            <a:pPr>
              <a:buNone/>
            </a:pPr>
            <a:endParaRPr lang="nl-NL"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sz="2000" smtClean="0"/>
          </a:p>
          <a:p>
            <a:pPr>
              <a:buNone/>
            </a:pPr>
            <a:endParaRPr lang="nl-NL" sz="2000"/>
          </a:p>
          <a:p>
            <a:pPr>
              <a:buNone/>
            </a:pPr>
            <a:endParaRPr lang="nl-NL" sz="2000" smtClean="0"/>
          </a:p>
          <a:p>
            <a:pPr>
              <a:buNone/>
            </a:pPr>
            <a:r>
              <a:rPr lang="nl-NL" sz="2000" smtClean="0"/>
              <a:t>Dus </a:t>
            </a:r>
            <a:r>
              <a:rPr lang="nl-NL" sz="2000" dirty="0" smtClean="0"/>
              <a:t>de Dood biedt uitkomst</a:t>
            </a:r>
          </a:p>
          <a:p>
            <a:pPr>
              <a:buNone/>
            </a:pPr>
            <a:endParaRPr lang="nl-NL" sz="2000" smtClean="0"/>
          </a:p>
          <a:p>
            <a:pPr>
              <a:buNone/>
            </a:pPr>
            <a:endParaRPr lang="nl-NL" sz="2000" dirty="0" smtClean="0"/>
          </a:p>
          <a:p>
            <a:pPr>
              <a:buNone/>
            </a:pPr>
            <a:r>
              <a:rPr lang="nl-NL" sz="2000" dirty="0" smtClean="0"/>
              <a:t>                    Vic </a:t>
            </a:r>
            <a:r>
              <a:rPr lang="nl-NL" sz="2000" dirty="0" err="1" smtClean="0"/>
              <a:t>Chestnut</a:t>
            </a:r>
            <a:r>
              <a:rPr lang="nl-NL" sz="2000" dirty="0" smtClean="0"/>
              <a:t>: </a:t>
            </a:r>
            <a:r>
              <a:rPr lang="nl-NL" sz="2000" i="1" dirty="0" smtClean="0">
                <a:effectLst>
                  <a:outerShdw blurRad="38100" dist="38100" dir="2700000" algn="tl">
                    <a:srgbClr val="000000">
                      <a:alpha val="43137"/>
                    </a:srgbClr>
                  </a:outerShdw>
                </a:effectLst>
              </a:rPr>
              <a:t>“</a:t>
            </a:r>
            <a:r>
              <a:rPr lang="nl-NL" sz="2000" i="1" dirty="0" err="1" smtClean="0">
                <a:effectLst>
                  <a:outerShdw blurRad="38100" dist="38100" dir="2700000" algn="tl">
                    <a:srgbClr val="000000">
                      <a:alpha val="43137"/>
                    </a:srgbClr>
                  </a:outerShdw>
                </a:effectLst>
              </a:rPr>
              <a:t>flirtation</a:t>
            </a:r>
            <a:r>
              <a:rPr lang="nl-NL" sz="2000" i="1" dirty="0" smtClean="0">
                <a:effectLst>
                  <a:outerShdw blurRad="38100" dist="38100" dir="2700000" algn="tl">
                    <a:srgbClr val="000000">
                      <a:alpha val="43137"/>
                    </a:srgbClr>
                  </a:outerShdw>
                </a:effectLst>
              </a:rPr>
              <a:t>”</a:t>
            </a:r>
            <a:endParaRPr lang="nl-NL" sz="2000" i="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00113" y="1087655"/>
            <a:ext cx="7632700" cy="4646395"/>
          </a:xfrm>
        </p:spPr>
        <p:txBody>
          <a:bodyPr/>
          <a:lstStyle/>
          <a:p>
            <a:pPr>
              <a:buNone/>
            </a:pPr>
            <a:r>
              <a:rPr lang="nl-NL" sz="2000" i="1" dirty="0" smtClean="0"/>
              <a:t>Verzoek consult vanuit acute kliniek:</a:t>
            </a:r>
          </a:p>
          <a:p>
            <a:pPr>
              <a:buNone/>
            </a:pPr>
            <a:endParaRPr lang="nl-NL" sz="2000" dirty="0" smtClean="0"/>
          </a:p>
          <a:p>
            <a:pPr>
              <a:buNone/>
            </a:pPr>
            <a:r>
              <a:rPr lang="nl-NL" sz="2000" b="1" i="1" dirty="0" smtClean="0"/>
              <a:t>Renate</a:t>
            </a:r>
            <a:r>
              <a:rPr lang="nl-NL" sz="2000" dirty="0" smtClean="0"/>
              <a:t>, 50 jaar, gehuwd, Bipolaire stoornis.</a:t>
            </a:r>
          </a:p>
          <a:p>
            <a:pPr>
              <a:buNone/>
            </a:pPr>
            <a:endParaRPr lang="nl-NL" sz="2000" dirty="0" smtClean="0"/>
          </a:p>
          <a:p>
            <a:pPr>
              <a:buNone/>
            </a:pPr>
            <a:r>
              <a:rPr lang="nl-NL" sz="2000" dirty="0" smtClean="0"/>
              <a:t>Ooit zeer ernstige, gruwelijke en levensbedreigende TS,</a:t>
            </a:r>
          </a:p>
          <a:p>
            <a:pPr>
              <a:buNone/>
            </a:pPr>
            <a:r>
              <a:rPr lang="nl-NL" sz="2000" dirty="0" smtClean="0"/>
              <a:t>gevolgd door vele psychiatrische opnames.</a:t>
            </a:r>
          </a:p>
          <a:p>
            <a:pPr>
              <a:buNone/>
            </a:pPr>
            <a:endParaRPr lang="nl-NL" sz="2000" dirty="0" smtClean="0"/>
          </a:p>
          <a:p>
            <a:pPr>
              <a:buNone/>
            </a:pPr>
            <a:r>
              <a:rPr lang="nl-NL" sz="2000" dirty="0" smtClean="0"/>
              <a:t>Thans: </a:t>
            </a:r>
          </a:p>
          <a:p>
            <a:pPr>
              <a:buNone/>
            </a:pPr>
            <a:r>
              <a:rPr lang="nl-NL" sz="2000" dirty="0" smtClean="0"/>
              <a:t>chronisch suïcidaal, resocialisatie mislukt alsmaar. </a:t>
            </a:r>
            <a:endParaRPr lang="nl-NL"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914400" y="1567429"/>
            <a:ext cx="7772400" cy="4572000"/>
          </a:xfrm>
        </p:spPr>
        <p:txBody>
          <a:bodyPr>
            <a:normAutofit/>
          </a:bodyPr>
          <a:lstStyle/>
          <a:p>
            <a:pPr>
              <a:buNone/>
            </a:pPr>
            <a:r>
              <a:rPr lang="en-US" dirty="0" smtClean="0"/>
              <a:t> </a:t>
            </a:r>
            <a:endParaRPr lang="nl-NL" dirty="0" smtClean="0"/>
          </a:p>
          <a:p>
            <a:pPr>
              <a:buNone/>
            </a:pPr>
            <a:r>
              <a:rPr lang="en-US" sz="2000" dirty="0" smtClean="0"/>
              <a:t>I am a man</a:t>
            </a:r>
            <a:endParaRPr lang="nl-NL" sz="2000" dirty="0" smtClean="0"/>
          </a:p>
          <a:p>
            <a:pPr>
              <a:buNone/>
            </a:pPr>
            <a:r>
              <a:rPr lang="en-US" sz="2000" dirty="0" smtClean="0"/>
              <a:t>And everywhere I go</a:t>
            </a:r>
            <a:endParaRPr lang="nl-NL" sz="2000" dirty="0" smtClean="0"/>
          </a:p>
          <a:p>
            <a:pPr>
              <a:buNone/>
            </a:pPr>
            <a:r>
              <a:rPr lang="en-US" sz="2000" dirty="0" smtClean="0"/>
              <a:t>You are always right behind me </a:t>
            </a:r>
            <a:endParaRPr lang="nl-NL" sz="2000" dirty="0" smtClean="0"/>
          </a:p>
          <a:p>
            <a:pPr>
              <a:buNone/>
            </a:pPr>
            <a:r>
              <a:rPr lang="en-US" sz="2000" dirty="0" smtClean="0"/>
              <a:t>I flirted with you all my life</a:t>
            </a:r>
            <a:endParaRPr lang="nl-NL" sz="2000" dirty="0" smtClean="0"/>
          </a:p>
          <a:p>
            <a:pPr>
              <a:buNone/>
            </a:pPr>
            <a:r>
              <a:rPr lang="en-US" sz="2000" dirty="0" smtClean="0"/>
              <a:t>Even kissed you once or twice</a:t>
            </a:r>
            <a:endParaRPr lang="nl-NL" sz="2000" dirty="0" smtClean="0"/>
          </a:p>
          <a:p>
            <a:pPr>
              <a:buNone/>
            </a:pPr>
            <a:r>
              <a:rPr lang="en-US" sz="2000" dirty="0" smtClean="0"/>
              <a:t>And to this day I swear it was nice</a:t>
            </a:r>
            <a:endParaRPr lang="nl-NL" sz="2000" dirty="0" smtClean="0"/>
          </a:p>
          <a:p>
            <a:pPr>
              <a:buNone/>
            </a:pPr>
            <a:r>
              <a:rPr lang="en-US" sz="2000" dirty="0" smtClean="0"/>
              <a:t>But clearly I was not ready</a:t>
            </a:r>
            <a:endParaRPr lang="nl-NL" sz="2000" dirty="0" smtClean="0"/>
          </a:p>
          <a:p>
            <a:pPr>
              <a:buNone/>
            </a:pPr>
            <a:endParaRPr lang="nl-NL"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63514" y="1305343"/>
            <a:ext cx="8342157" cy="5552658"/>
          </a:xfrm>
        </p:spPr>
        <p:txBody>
          <a:bodyPr/>
          <a:lstStyle/>
          <a:p>
            <a:pPr>
              <a:buNone/>
            </a:pPr>
            <a:endParaRPr lang="nl-NL" dirty="0"/>
          </a:p>
          <a:p>
            <a:pPr>
              <a:buNone/>
            </a:pPr>
            <a:endParaRPr lang="nl-NL" dirty="0"/>
          </a:p>
        </p:txBody>
      </p:sp>
      <p:sp>
        <p:nvSpPr>
          <p:cNvPr id="4" name="Rechthoek 3"/>
          <p:cNvSpPr/>
          <p:nvPr/>
        </p:nvSpPr>
        <p:spPr>
          <a:xfrm>
            <a:off x="914400" y="1417638"/>
            <a:ext cx="4572000" cy="3354765"/>
          </a:xfrm>
          <a:prstGeom prst="rect">
            <a:avLst/>
          </a:prstGeom>
        </p:spPr>
        <p:txBody>
          <a:bodyPr wrap="square">
            <a:spAutoFit/>
          </a:bodyPr>
          <a:lstStyle/>
          <a:p>
            <a:endParaRPr lang="nl-NL" b="1" dirty="0" smtClean="0"/>
          </a:p>
          <a:p>
            <a:endParaRPr lang="nl-NL" sz="2400" smtClean="0"/>
          </a:p>
          <a:p>
            <a:r>
              <a:rPr lang="nl-NL" sz="2400" smtClean="0"/>
              <a:t>Oh</a:t>
            </a:r>
            <a:r>
              <a:rPr lang="nl-NL" sz="2400" dirty="0" smtClean="0"/>
              <a:t>, </a:t>
            </a:r>
            <a:r>
              <a:rPr lang="nl-NL" sz="2400" dirty="0" err="1" smtClean="0"/>
              <a:t>Death</a:t>
            </a:r>
            <a:r>
              <a:rPr lang="nl-NL" sz="2400" dirty="0" smtClean="0"/>
              <a:t> </a:t>
            </a:r>
            <a:r>
              <a:rPr lang="nl-NL" sz="2400" dirty="0" err="1" smtClean="0"/>
              <a:t>you</a:t>
            </a:r>
            <a:r>
              <a:rPr lang="nl-NL" sz="2400" dirty="0" smtClean="0"/>
              <a:t> </a:t>
            </a:r>
            <a:r>
              <a:rPr lang="nl-NL" sz="2400" dirty="0" err="1" smtClean="0"/>
              <a:t>hector</a:t>
            </a:r>
            <a:r>
              <a:rPr lang="nl-NL" sz="2400" dirty="0" smtClean="0"/>
              <a:t> me</a:t>
            </a:r>
          </a:p>
          <a:p>
            <a:r>
              <a:rPr lang="nl-NL" sz="2400" dirty="0" err="1" smtClean="0"/>
              <a:t>Decimate</a:t>
            </a:r>
            <a:r>
              <a:rPr lang="nl-NL" sz="2400" dirty="0" smtClean="0"/>
              <a:t> </a:t>
            </a:r>
            <a:r>
              <a:rPr lang="nl-NL" sz="2400" dirty="0" err="1" smtClean="0"/>
              <a:t>those</a:t>
            </a:r>
            <a:r>
              <a:rPr lang="nl-NL" sz="2400" dirty="0" smtClean="0"/>
              <a:t> </a:t>
            </a:r>
            <a:r>
              <a:rPr lang="nl-NL" sz="2400" dirty="0" err="1" smtClean="0"/>
              <a:t>dear</a:t>
            </a:r>
            <a:r>
              <a:rPr lang="nl-NL" sz="2400" dirty="0" smtClean="0"/>
              <a:t> to me</a:t>
            </a:r>
          </a:p>
          <a:p>
            <a:r>
              <a:rPr lang="nl-NL" sz="2400" dirty="0" err="1" smtClean="0"/>
              <a:t>Tease</a:t>
            </a:r>
            <a:r>
              <a:rPr lang="nl-NL" sz="2400" dirty="0" smtClean="0"/>
              <a:t> me </a:t>
            </a:r>
            <a:r>
              <a:rPr lang="nl-NL" sz="2400" dirty="0" err="1" smtClean="0"/>
              <a:t>with</a:t>
            </a:r>
            <a:r>
              <a:rPr lang="nl-NL" sz="2400" dirty="0" smtClean="0"/>
              <a:t> </a:t>
            </a:r>
            <a:r>
              <a:rPr lang="nl-NL" sz="2400" dirty="0" err="1" smtClean="0"/>
              <a:t>your</a:t>
            </a:r>
            <a:r>
              <a:rPr lang="nl-NL" sz="2400" dirty="0" smtClean="0"/>
              <a:t> </a:t>
            </a:r>
            <a:r>
              <a:rPr lang="nl-NL" sz="2400" dirty="0" err="1" smtClean="0"/>
              <a:t>sweet</a:t>
            </a:r>
            <a:r>
              <a:rPr lang="nl-NL" sz="2400" dirty="0" smtClean="0"/>
              <a:t> </a:t>
            </a:r>
            <a:r>
              <a:rPr lang="nl-NL" sz="2400" dirty="0" err="1" smtClean="0"/>
              <a:t>relief</a:t>
            </a:r>
            <a:endParaRPr lang="nl-NL" sz="2400" dirty="0" smtClean="0"/>
          </a:p>
          <a:p>
            <a:r>
              <a:rPr lang="nl-NL" sz="2400" dirty="0" err="1" smtClean="0"/>
              <a:t>You</a:t>
            </a:r>
            <a:r>
              <a:rPr lang="nl-NL" sz="2400" dirty="0" smtClean="0"/>
              <a:t> are </a:t>
            </a:r>
            <a:r>
              <a:rPr lang="nl-NL" sz="2400" dirty="0" err="1" smtClean="0"/>
              <a:t>cruel</a:t>
            </a:r>
            <a:r>
              <a:rPr lang="nl-NL" sz="2400" dirty="0" smtClean="0"/>
              <a:t> and </a:t>
            </a:r>
            <a:r>
              <a:rPr lang="nl-NL" sz="2400" dirty="0" err="1" smtClean="0"/>
              <a:t>you</a:t>
            </a:r>
            <a:r>
              <a:rPr lang="nl-NL" sz="2400" dirty="0" smtClean="0"/>
              <a:t> are constant</a:t>
            </a:r>
          </a:p>
          <a:p>
            <a:endParaRPr lang="nl-NL" b="1" dirty="0" smtClean="0"/>
          </a:p>
          <a:p>
            <a:endParaRPr lang="nl-NL" sz="3200"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Clr>
                <a:srgbClr val="C00000"/>
              </a:buClr>
            </a:pPr>
            <a:endParaRPr lang="nl-NL" sz="2400" smtClean="0"/>
          </a:p>
          <a:p>
            <a:pPr>
              <a:buClr>
                <a:srgbClr val="C00000"/>
              </a:buClr>
            </a:pPr>
            <a:endParaRPr lang="nl-NL" sz="2400" smtClean="0"/>
          </a:p>
          <a:p>
            <a:pPr>
              <a:buClr>
                <a:srgbClr val="C00000"/>
              </a:buClr>
            </a:pPr>
            <a:r>
              <a:rPr lang="nl-NL" sz="2000" smtClean="0"/>
              <a:t>Suïcide-ideatie </a:t>
            </a:r>
            <a:r>
              <a:rPr lang="nl-NL" sz="2000" dirty="0" smtClean="0"/>
              <a:t>biedt troost</a:t>
            </a:r>
          </a:p>
          <a:p>
            <a:pPr>
              <a:buClr>
                <a:srgbClr val="C00000"/>
              </a:buClr>
            </a:pPr>
            <a:r>
              <a:rPr lang="nl-NL" sz="2000" dirty="0" smtClean="0"/>
              <a:t>Het is een nooduitgang</a:t>
            </a:r>
          </a:p>
          <a:p>
            <a:pPr>
              <a:buClr>
                <a:srgbClr val="C00000"/>
              </a:buClr>
            </a:pPr>
            <a:r>
              <a:rPr lang="nl-NL" sz="2000" dirty="0" smtClean="0"/>
              <a:t>Maakt doorleven soms mogelijk</a:t>
            </a:r>
          </a:p>
          <a:p>
            <a:pPr>
              <a:buClr>
                <a:srgbClr val="C00000"/>
              </a:buClr>
            </a:pPr>
            <a:r>
              <a:rPr lang="nl-NL" sz="2000" dirty="0" smtClean="0"/>
              <a:t>Niemand geeft zomaar zijn nooduitgang op</a:t>
            </a:r>
          </a:p>
          <a:p>
            <a:pPr>
              <a:buClr>
                <a:srgbClr val="C00000"/>
              </a:buClr>
            </a:pPr>
            <a:r>
              <a:rPr lang="nl-NL" sz="2000" dirty="0" smtClean="0"/>
              <a:t>Is tegelijk uiterst risicovol</a:t>
            </a:r>
          </a:p>
          <a:p>
            <a:pPr>
              <a:buNone/>
            </a:pPr>
            <a:endParaRPr lang="nl-N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400" dirty="0" smtClean="0"/>
              <a:t>behandeling</a:t>
            </a:r>
            <a:endParaRPr lang="nl-NL" sz="2400" dirty="0"/>
          </a:p>
        </p:txBody>
      </p:sp>
      <p:sp>
        <p:nvSpPr>
          <p:cNvPr id="3" name="Tijdelijke aanduiding voor inhoud 2"/>
          <p:cNvSpPr>
            <a:spLocks noGrp="1"/>
          </p:cNvSpPr>
          <p:nvPr>
            <p:ph idx="1"/>
          </p:nvPr>
        </p:nvSpPr>
        <p:spPr/>
        <p:txBody>
          <a:bodyPr/>
          <a:lstStyle/>
          <a:p>
            <a:pPr>
              <a:buNone/>
            </a:pPr>
            <a:r>
              <a:rPr lang="nl-NL" b="1" i="1" dirty="0" smtClean="0"/>
              <a:t>                  </a:t>
            </a:r>
          </a:p>
          <a:p>
            <a:pPr>
              <a:buNone/>
            </a:pPr>
            <a:r>
              <a:rPr lang="nl-NL" b="1" i="1" dirty="0" smtClean="0"/>
              <a:t>                    </a:t>
            </a:r>
            <a:r>
              <a:rPr lang="nl-NL" sz="2400" b="1" i="1" dirty="0" smtClean="0"/>
              <a:t>Verbinden, hechten</a:t>
            </a:r>
          </a:p>
          <a:p>
            <a:endParaRPr lang="nl-NL" dirty="0" smtClean="0"/>
          </a:p>
          <a:p>
            <a:endParaRPr lang="nl-NL" dirty="0" smtClean="0"/>
          </a:p>
          <a:p>
            <a:pPr>
              <a:buNone/>
            </a:pPr>
            <a:r>
              <a:rPr lang="nl-NL" sz="2000" dirty="0" smtClean="0"/>
              <a:t>“ik ben er niet om je nooduitgang te blokkeren”</a:t>
            </a:r>
          </a:p>
          <a:p>
            <a:endParaRPr lang="nl-N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sz="2400" dirty="0" smtClean="0"/>
          </a:p>
          <a:p>
            <a:pPr>
              <a:buNone/>
            </a:pPr>
            <a:endParaRPr lang="nl-NL" sz="2400" dirty="0" smtClean="0"/>
          </a:p>
          <a:p>
            <a:pPr>
              <a:buNone/>
            </a:pPr>
            <a:endParaRPr lang="nl-NL" sz="2400" smtClean="0"/>
          </a:p>
          <a:p>
            <a:pPr>
              <a:buNone/>
            </a:pPr>
            <a:endParaRPr lang="nl-NL" sz="2400"/>
          </a:p>
          <a:p>
            <a:pPr>
              <a:buNone/>
            </a:pPr>
            <a:endParaRPr lang="nl-NL" sz="2400" dirty="0" smtClean="0"/>
          </a:p>
          <a:p>
            <a:pPr>
              <a:buNone/>
            </a:pPr>
            <a:r>
              <a:rPr lang="nl-NL" sz="2000" smtClean="0"/>
              <a:t>  “</a:t>
            </a:r>
            <a:r>
              <a:rPr lang="nl-NL" sz="2000" dirty="0" smtClean="0"/>
              <a:t>maar om met jou een andere uitgang te vinden”</a:t>
            </a:r>
          </a:p>
          <a:p>
            <a:pPr>
              <a:buNone/>
            </a:pPr>
            <a:endParaRPr lang="nl-N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r>
              <a:rPr lang="nl-NL" dirty="0" smtClean="0"/>
              <a:t>      </a:t>
            </a:r>
            <a:r>
              <a:rPr lang="nl-NL" sz="2000" dirty="0" smtClean="0"/>
              <a:t>chronische suïcidaliteit vraagt om geduld en begrijpen, </a:t>
            </a:r>
          </a:p>
          <a:p>
            <a:pPr>
              <a:buNone/>
            </a:pPr>
            <a:r>
              <a:rPr lang="nl-NL" sz="2000" dirty="0" smtClean="0"/>
              <a:t>                       van het toen, het net en het nu</a:t>
            </a:r>
          </a:p>
          <a:p>
            <a:pPr>
              <a:buNone/>
            </a:pPr>
            <a:r>
              <a:rPr lang="nl-NL" sz="2000" smtClean="0"/>
              <a:t>                               </a:t>
            </a:r>
            <a:r>
              <a:rPr lang="nl-NL" sz="2000" dirty="0" smtClean="0"/>
              <a:t>niet om beheersing</a:t>
            </a:r>
            <a:endParaRPr lang="nl-NL"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dirty="0" smtClean="0"/>
          </a:p>
          <a:p>
            <a:pPr>
              <a:buNone/>
            </a:pPr>
            <a:r>
              <a:rPr lang="nl-NL" sz="2000" dirty="0" smtClean="0"/>
              <a:t>Ofwel: </a:t>
            </a:r>
          </a:p>
          <a:p>
            <a:pPr>
              <a:buNone/>
            </a:pPr>
            <a:r>
              <a:rPr lang="nl-NL" sz="2000" b="1" i="1" dirty="0" smtClean="0"/>
              <a:t>                 psychotherapie als eerste keus!</a:t>
            </a:r>
            <a:endParaRPr lang="nl-NL" sz="2000" b="1"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None/>
            </a:pPr>
            <a:endParaRPr lang="nl-NL" sz="2000" i="1" smtClean="0"/>
          </a:p>
          <a:p>
            <a:pPr>
              <a:buNone/>
            </a:pPr>
            <a:r>
              <a:rPr lang="nl-NL" sz="2000" i="1" smtClean="0"/>
              <a:t>en</a:t>
            </a:r>
            <a:r>
              <a:rPr lang="nl-NL" sz="2000" smtClean="0"/>
              <a:t> </a:t>
            </a:r>
            <a:r>
              <a:rPr lang="nl-NL" sz="2000" b="1" i="1" dirty="0" smtClean="0"/>
              <a:t>systeemtherapie:</a:t>
            </a:r>
          </a:p>
          <a:p>
            <a:pPr>
              <a:buNone/>
            </a:pPr>
            <a:r>
              <a:rPr lang="nl-NL" sz="2000" i="1" dirty="0" smtClean="0"/>
              <a:t>Geborgenheid (gehecht zijn) herstellen</a:t>
            </a:r>
          </a:p>
          <a:p>
            <a:pPr>
              <a:buNone/>
            </a:pPr>
            <a:endParaRPr lang="nl-NL" sz="2000" dirty="0" smtClean="0"/>
          </a:p>
          <a:p>
            <a:r>
              <a:rPr lang="nl-NL" sz="2000" smtClean="0"/>
              <a:t>Wat </a:t>
            </a:r>
            <a:r>
              <a:rPr lang="nl-NL" sz="2000" dirty="0" smtClean="0"/>
              <a:t>weggehouden is bespreekbaar maken</a:t>
            </a:r>
          </a:p>
          <a:p>
            <a:r>
              <a:rPr lang="nl-NL" sz="2000" smtClean="0"/>
              <a:t>Rouw</a:t>
            </a:r>
            <a:r>
              <a:rPr lang="nl-NL" sz="2000" dirty="0" smtClean="0"/>
              <a:t>, boosheid, verlies</a:t>
            </a:r>
          </a:p>
          <a:p>
            <a:r>
              <a:rPr lang="nl-NL" sz="2000" smtClean="0"/>
              <a:t>Soms </a:t>
            </a:r>
            <a:r>
              <a:rPr lang="nl-NL" sz="2000" dirty="0" smtClean="0"/>
              <a:t>behandeling partner (trauma, </a:t>
            </a:r>
            <a:r>
              <a:rPr lang="nl-NL" sz="2000" dirty="0" err="1" smtClean="0"/>
              <a:t>emdr</a:t>
            </a:r>
            <a:r>
              <a:rPr lang="nl-NL" sz="2000" dirty="0" smtClean="0"/>
              <a:t>)</a:t>
            </a:r>
          </a:p>
          <a:p>
            <a:r>
              <a:rPr lang="nl-NL" sz="2000" smtClean="0"/>
              <a:t>Gelijkwaardigheid</a:t>
            </a:r>
            <a:endParaRPr lang="nl-NL" sz="2000" dirty="0" smtClean="0"/>
          </a:p>
          <a:p>
            <a:r>
              <a:rPr lang="nl-NL" sz="2000" smtClean="0"/>
              <a:t>Weer </a:t>
            </a:r>
            <a:r>
              <a:rPr lang="nl-NL" sz="2000" dirty="0" smtClean="0"/>
              <a:t>dingen samen doen</a:t>
            </a:r>
          </a:p>
          <a:p>
            <a:pPr>
              <a:buNone/>
            </a:pP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None/>
            </a:pPr>
            <a:endParaRPr lang="nl-NL" dirty="0" smtClean="0"/>
          </a:p>
          <a:p>
            <a:pPr defTabSz="355600">
              <a:buNone/>
            </a:pPr>
            <a:r>
              <a:rPr lang="nl-NL" b="1" i="1" smtClean="0"/>
              <a:t>   </a:t>
            </a:r>
            <a:r>
              <a:rPr lang="nl-NL" sz="2800" b="1" i="1" dirty="0" smtClean="0"/>
              <a:t>hoe kan je </a:t>
            </a:r>
            <a:r>
              <a:rPr lang="nl-NL" sz="2800" b="1" i="1" smtClean="0"/>
              <a:t>dit suïcidale gedrag           begrijpen</a:t>
            </a:r>
            <a:r>
              <a:rPr lang="nl-NL" sz="2800" b="1" i="1" dirty="0" smtClean="0"/>
              <a:t>,</a:t>
            </a:r>
          </a:p>
          <a:p>
            <a:pPr>
              <a:buNone/>
            </a:pPr>
            <a:r>
              <a:rPr lang="nl-NL" sz="2800" b="1" i="1" smtClean="0"/>
              <a:t>   wat </a:t>
            </a:r>
            <a:r>
              <a:rPr lang="nl-NL" sz="2800" b="1" i="1" dirty="0" smtClean="0"/>
              <a:t>is de suïcidale motivatie</a:t>
            </a:r>
          </a:p>
          <a:p>
            <a:pPr>
              <a:buNone/>
            </a:pPr>
            <a:r>
              <a:rPr lang="nl-NL" sz="2800" b="1" i="1" smtClean="0"/>
              <a:t>   en </a:t>
            </a:r>
            <a:r>
              <a:rPr lang="nl-NL" sz="2800" b="1" i="1" dirty="0" smtClean="0"/>
              <a:t>wat kan je doen?</a:t>
            </a:r>
            <a:endParaRPr lang="nl-NL" sz="28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lgn="ctr">
              <a:buNone/>
            </a:pPr>
            <a:r>
              <a:rPr lang="nl-NL" sz="3600" i="1" smtClean="0"/>
              <a:t>  </a:t>
            </a:r>
            <a:r>
              <a:rPr lang="nl-NL" sz="3600" i="1" dirty="0" smtClean="0"/>
              <a:t>‘</a:t>
            </a:r>
            <a:r>
              <a:rPr lang="nl-NL" sz="3600" b="1" i="1" dirty="0" err="1" smtClean="0"/>
              <a:t>Cry</a:t>
            </a:r>
            <a:r>
              <a:rPr lang="nl-NL" sz="3600" b="1" i="1" dirty="0" smtClean="0"/>
              <a:t> </a:t>
            </a:r>
            <a:r>
              <a:rPr lang="nl-NL" sz="3600" b="1" i="1" dirty="0" err="1" smtClean="0"/>
              <a:t>for</a:t>
            </a:r>
            <a:r>
              <a:rPr lang="nl-NL" sz="3600" b="1" i="1" dirty="0" smtClean="0"/>
              <a:t> help’ of ‘</a:t>
            </a:r>
            <a:r>
              <a:rPr lang="nl-NL" sz="3600" b="1" i="1" dirty="0" err="1" smtClean="0"/>
              <a:t>Cry</a:t>
            </a:r>
            <a:r>
              <a:rPr lang="nl-NL" sz="3600" b="1" i="1" dirty="0" smtClean="0"/>
              <a:t> of Pain’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00113" y="1013059"/>
            <a:ext cx="7632700" cy="4133850"/>
          </a:xfrm>
        </p:spPr>
        <p:txBody>
          <a:bodyPr/>
          <a:lstStyle/>
          <a:p>
            <a:pPr>
              <a:buNone/>
            </a:pPr>
            <a:endParaRPr lang="nl-NL" dirty="0" smtClean="0"/>
          </a:p>
          <a:p>
            <a:pPr>
              <a:buNone/>
            </a:pPr>
            <a:r>
              <a:rPr lang="nl-NL" sz="2800" b="1" i="1" dirty="0" smtClean="0"/>
              <a:t>‘</a:t>
            </a:r>
            <a:r>
              <a:rPr lang="nl-NL" sz="2800" b="1" i="1" dirty="0" err="1" smtClean="0"/>
              <a:t>cry</a:t>
            </a:r>
            <a:r>
              <a:rPr lang="nl-NL" sz="2800" b="1" i="1" dirty="0" smtClean="0"/>
              <a:t> </a:t>
            </a:r>
            <a:r>
              <a:rPr lang="nl-NL" sz="2800" b="1" i="1" dirty="0" err="1" smtClean="0"/>
              <a:t>for</a:t>
            </a:r>
            <a:r>
              <a:rPr lang="nl-NL" sz="2800" b="1" i="1" dirty="0" smtClean="0"/>
              <a:t> </a:t>
            </a:r>
            <a:r>
              <a:rPr lang="nl-NL" sz="2800" b="1" i="1" smtClean="0"/>
              <a:t>help’ </a:t>
            </a:r>
            <a:endParaRPr lang="nl-NL" sz="2800" b="1" i="1" dirty="0" smtClean="0"/>
          </a:p>
          <a:p>
            <a:pPr>
              <a:buNone/>
            </a:pPr>
            <a:r>
              <a:rPr lang="nl-NL" sz="2000" dirty="0" smtClean="0"/>
              <a:t>suïcidaal gedrag </a:t>
            </a:r>
            <a:r>
              <a:rPr lang="nl-NL" sz="2000" smtClean="0"/>
              <a:t>is primair</a:t>
            </a:r>
          </a:p>
          <a:p>
            <a:pPr>
              <a:buNone/>
            </a:pPr>
            <a:r>
              <a:rPr lang="nl-NL" sz="2000" smtClean="0"/>
              <a:t>communicatie</a:t>
            </a:r>
            <a:r>
              <a:rPr lang="nl-NL" sz="2000" dirty="0" smtClean="0"/>
              <a:t>,</a:t>
            </a:r>
          </a:p>
          <a:p>
            <a:pPr>
              <a:buNone/>
            </a:pPr>
            <a:r>
              <a:rPr lang="nl-NL" sz="2000" dirty="0" smtClean="0"/>
              <a:t>heeft betekenis naar de ander.</a:t>
            </a:r>
          </a:p>
          <a:p>
            <a:pPr>
              <a:buNone/>
            </a:pPr>
            <a:endParaRPr lang="nl-NL" sz="2000" dirty="0" smtClean="0"/>
          </a:p>
          <a:p>
            <a:pPr>
              <a:buNone/>
            </a:pPr>
            <a:r>
              <a:rPr lang="nl-NL" sz="2000" dirty="0" smtClean="0"/>
              <a:t>Soms ook ‘</a:t>
            </a:r>
            <a:r>
              <a:rPr lang="nl-NL" sz="2000" dirty="0" err="1" smtClean="0"/>
              <a:t>cry</a:t>
            </a:r>
            <a:r>
              <a:rPr lang="nl-NL" sz="2000" dirty="0" smtClean="0"/>
              <a:t> of </a:t>
            </a:r>
            <a:r>
              <a:rPr lang="nl-NL" sz="2000" dirty="0" err="1" smtClean="0"/>
              <a:t>anger</a:t>
            </a:r>
            <a:r>
              <a:rPr lang="nl-NL" sz="2000" dirty="0" smtClean="0"/>
              <a:t>’</a:t>
            </a:r>
          </a:p>
          <a:p>
            <a:pPr>
              <a:buNone/>
            </a:pPr>
            <a:r>
              <a:rPr lang="nl-NL" sz="2000" i="1" dirty="0" smtClean="0"/>
              <a:t>“Vader, is het u nu duidelijk”</a:t>
            </a:r>
            <a:endParaRPr lang="nl-NL" sz="20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86740" y="616017"/>
            <a:ext cx="7632700" cy="4915903"/>
          </a:xfrm>
        </p:spPr>
        <p:txBody>
          <a:bodyPr>
            <a:normAutofit fontScale="25000" lnSpcReduction="20000"/>
          </a:bodyPr>
          <a:lstStyle/>
          <a:p>
            <a:pPr>
              <a:buNone/>
            </a:pPr>
            <a:r>
              <a:rPr lang="nl-NL" sz="8000" smtClean="0"/>
              <a:t>   een </a:t>
            </a:r>
            <a:r>
              <a:rPr lang="nl-NL" sz="8000" dirty="0" smtClean="0"/>
              <a:t>duidelijke ‘schreeuw om hulp’:</a:t>
            </a:r>
          </a:p>
          <a:p>
            <a:endParaRPr lang="nl-NL" sz="8000" dirty="0" smtClean="0"/>
          </a:p>
          <a:p>
            <a:pPr>
              <a:buNone/>
            </a:pPr>
            <a:r>
              <a:rPr lang="nl-NL" sz="8000" dirty="0" smtClean="0"/>
              <a:t>    </a:t>
            </a:r>
            <a:r>
              <a:rPr lang="nl-NL" sz="8000" b="1" i="1" dirty="0" smtClean="0"/>
              <a:t>Suzanne</a:t>
            </a:r>
            <a:r>
              <a:rPr lang="nl-NL" sz="8000" i="1" dirty="0" smtClean="0"/>
              <a:t>, 43, verstandelijke beperkte, gehuwde vrouw.</a:t>
            </a:r>
          </a:p>
          <a:p>
            <a:pPr>
              <a:buNone/>
            </a:pPr>
            <a:r>
              <a:rPr lang="nl-NL" sz="8000" i="1" smtClean="0"/>
              <a:t>    Eind </a:t>
            </a:r>
            <a:r>
              <a:rPr lang="nl-NL" sz="8000" i="1" dirty="0" smtClean="0"/>
              <a:t>vorig jaar verhuisd vanuit Brabant naar Achterhoek</a:t>
            </a:r>
            <a:r>
              <a:rPr lang="nl-NL" sz="8000" i="1" smtClean="0"/>
              <a:t>; nog</a:t>
            </a:r>
          </a:p>
          <a:p>
            <a:pPr>
              <a:buNone/>
            </a:pPr>
            <a:r>
              <a:rPr lang="nl-NL" sz="8000" i="1"/>
              <a:t> </a:t>
            </a:r>
            <a:r>
              <a:rPr lang="nl-NL" sz="8000" i="1" smtClean="0"/>
              <a:t>   volkomen </a:t>
            </a:r>
            <a:r>
              <a:rPr lang="nl-NL" sz="8000" i="1" dirty="0" smtClean="0"/>
              <a:t>onthecht, onbekend. Raakt depressief, en </a:t>
            </a:r>
            <a:r>
              <a:rPr lang="nl-NL" sz="8000" i="1" smtClean="0"/>
              <a:t>komt in</a:t>
            </a:r>
          </a:p>
          <a:p>
            <a:pPr>
              <a:buNone/>
            </a:pPr>
            <a:r>
              <a:rPr lang="nl-NL" sz="8000" i="1"/>
              <a:t> </a:t>
            </a:r>
            <a:r>
              <a:rPr lang="nl-NL" sz="8000" i="1" smtClean="0"/>
              <a:t>   deeltijdbehandeling</a:t>
            </a:r>
            <a:r>
              <a:rPr lang="nl-NL" sz="8000" i="1" dirty="0" smtClean="0"/>
              <a:t>. Ze wil absoluut niet dood</a:t>
            </a:r>
            <a:r>
              <a:rPr lang="nl-NL" sz="8000" i="1" smtClean="0"/>
              <a:t>. </a:t>
            </a:r>
          </a:p>
          <a:p>
            <a:pPr>
              <a:buNone/>
            </a:pPr>
            <a:r>
              <a:rPr lang="nl-NL" sz="8000" i="1"/>
              <a:t>	</a:t>
            </a:r>
            <a:r>
              <a:rPr lang="nl-NL" sz="8000" i="1" smtClean="0"/>
              <a:t>Na </a:t>
            </a:r>
            <a:r>
              <a:rPr lang="nl-NL" sz="8000" i="1" dirty="0" smtClean="0"/>
              <a:t>een </a:t>
            </a:r>
            <a:r>
              <a:rPr lang="nl-NL" sz="8000" i="1" smtClean="0"/>
              <a:t>goede start wordt </a:t>
            </a:r>
            <a:r>
              <a:rPr lang="nl-NL" sz="8000" i="1" dirty="0" smtClean="0"/>
              <a:t>ze toenemend onrustig, omdat niet snel </a:t>
            </a:r>
            <a:r>
              <a:rPr lang="nl-NL" sz="8000" i="1" smtClean="0"/>
              <a:t>genoeg duidelijk wordt </a:t>
            </a:r>
            <a:r>
              <a:rPr lang="nl-NL" sz="8000" i="1" dirty="0" smtClean="0"/>
              <a:t>wanneer de vervolghulpverlening start bij </a:t>
            </a:r>
            <a:r>
              <a:rPr lang="nl-NL" sz="8000" i="1" err="1" smtClean="0"/>
              <a:t>VGGNet</a:t>
            </a:r>
            <a:r>
              <a:rPr lang="nl-NL" sz="8000" i="1" smtClean="0"/>
              <a:t>.</a:t>
            </a:r>
          </a:p>
          <a:p>
            <a:pPr>
              <a:buNone/>
            </a:pPr>
            <a:endParaRPr lang="nl-NL" sz="8000" i="1" dirty="0" smtClean="0"/>
          </a:p>
          <a:p>
            <a:pPr>
              <a:buNone/>
            </a:pPr>
            <a:r>
              <a:rPr lang="nl-NL" sz="8000" i="1" dirty="0" smtClean="0"/>
              <a:t>    Laat op een </a:t>
            </a:r>
            <a:r>
              <a:rPr lang="nl-NL" sz="8000" i="1" dirty="0" err="1" smtClean="0"/>
              <a:t>deeltijd-loze</a:t>
            </a:r>
            <a:r>
              <a:rPr lang="nl-NL" sz="8000" i="1" dirty="0" smtClean="0"/>
              <a:t> dag raakt ze volledig overstuur, </a:t>
            </a:r>
            <a:r>
              <a:rPr lang="nl-NL" sz="8000" i="1" smtClean="0"/>
              <a:t>en dreigt ze </a:t>
            </a:r>
            <a:r>
              <a:rPr lang="nl-NL" sz="8000" i="1" dirty="0" smtClean="0"/>
              <a:t>in bijzijn van haar partner al haar tabletten te slikken</a:t>
            </a:r>
            <a:r>
              <a:rPr lang="nl-NL" sz="8000" i="1" smtClean="0"/>
              <a:t>. </a:t>
            </a:r>
          </a:p>
          <a:p>
            <a:pPr>
              <a:buNone/>
            </a:pPr>
            <a:endParaRPr lang="nl-NL" sz="8000" i="1" dirty="0" smtClean="0"/>
          </a:p>
          <a:p>
            <a:pPr>
              <a:buNone/>
            </a:pPr>
            <a:r>
              <a:rPr lang="nl-NL" sz="8000" i="1" smtClean="0"/>
              <a:t>    Er </a:t>
            </a:r>
            <a:r>
              <a:rPr lang="nl-NL" sz="8000" i="1" dirty="0" smtClean="0"/>
              <a:t>was geen enkele doodswens, ze had het overzicht </a:t>
            </a:r>
            <a:r>
              <a:rPr lang="nl-NL" sz="8000" i="1" smtClean="0"/>
              <a:t>verloren en wilde </a:t>
            </a:r>
            <a:r>
              <a:rPr lang="nl-NL" sz="8000" i="1" dirty="0" smtClean="0"/>
              <a:t>uit de onzekere situatie. Ze zit inmiddels op de goede plek.</a:t>
            </a:r>
          </a:p>
          <a:p>
            <a:pPr>
              <a:buNone/>
            </a:pPr>
            <a:endParaRPr lang="nl-NL" dirty="0" smtClean="0"/>
          </a:p>
          <a:p>
            <a:pPr>
              <a:buNone/>
            </a:pPr>
            <a:r>
              <a:rPr lang="nl-NL" dirty="0" smtClean="0"/>
              <a:t> </a:t>
            </a: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00113" y="1270535"/>
            <a:ext cx="7632700" cy="4463515"/>
          </a:xfrm>
        </p:spPr>
        <p:txBody>
          <a:bodyPr>
            <a:normAutofit fontScale="70000" lnSpcReduction="20000"/>
          </a:bodyPr>
          <a:lstStyle/>
          <a:p>
            <a:pPr>
              <a:buNone/>
            </a:pPr>
            <a:r>
              <a:rPr lang="nl-NL" sz="2000" smtClean="0"/>
              <a:t>      </a:t>
            </a:r>
            <a:r>
              <a:rPr lang="nl-NL" sz="2900" smtClean="0"/>
              <a:t>Maar </a:t>
            </a:r>
            <a:r>
              <a:rPr lang="nl-NL" sz="2900" dirty="0" smtClean="0"/>
              <a:t>zelfs bij wat een evidente schreeuw om hulp lijkt, is de werkelijkheid soms niet zo eenduidig:</a:t>
            </a:r>
          </a:p>
          <a:p>
            <a:pPr>
              <a:buNone/>
            </a:pPr>
            <a:r>
              <a:rPr lang="nl-NL" sz="2900" i="1" smtClean="0"/>
              <a:t>    </a:t>
            </a:r>
          </a:p>
          <a:p>
            <a:pPr>
              <a:buNone/>
            </a:pPr>
            <a:r>
              <a:rPr lang="nl-NL" sz="2900" i="1"/>
              <a:t> </a:t>
            </a:r>
            <a:r>
              <a:rPr lang="nl-NL" sz="2900" i="1" smtClean="0"/>
              <a:t>   </a:t>
            </a:r>
            <a:r>
              <a:rPr lang="nl-NL" sz="2900" b="1" i="1" smtClean="0"/>
              <a:t>Leonie</a:t>
            </a:r>
            <a:r>
              <a:rPr lang="nl-NL" sz="2900" i="1" dirty="0" smtClean="0"/>
              <a:t>, een vrouw van begin 40, met haar leven lang ernstige stemmingsschommelingen, bipolaire type 2, met affectschommelingen van BPS, en een geschiedenis van meerdere mislukte relaties. Haar huidige partner wil pas samenwonen als ze laat zien dat ze ook alleen kan zijn…..maar ze kan niet alleen zijn. Op mijn vraag naar suïcidaliteit antwoordt ze: “ ik bid God vaak om mijn einde, maar ik mag niet nemen wat hij gegeven heeft. Als ik het </a:t>
            </a:r>
            <a:r>
              <a:rPr lang="nl-NL" sz="2900" i="1" smtClean="0"/>
              <a:t>niet meer houd</a:t>
            </a:r>
            <a:r>
              <a:rPr lang="nl-NL" sz="2900" i="1" dirty="0" smtClean="0"/>
              <a:t>, slik ik waarschijnlijk pillen waar mijn partner bij is, zodat hij me tegen houdt</a:t>
            </a:r>
            <a:r>
              <a:rPr lang="nl-NL" sz="2900" i="1" smtClean="0"/>
              <a:t>.” </a:t>
            </a:r>
          </a:p>
          <a:p>
            <a:pPr>
              <a:buNone/>
            </a:pPr>
            <a:endParaRPr lang="nl-NL" sz="2900" i="1" dirty="0" smtClean="0"/>
          </a:p>
          <a:p>
            <a:pPr>
              <a:buNone/>
            </a:pPr>
            <a:r>
              <a:rPr lang="nl-NL" sz="2900" i="1" smtClean="0"/>
              <a:t>    Ze </a:t>
            </a:r>
            <a:r>
              <a:rPr lang="nl-NL" sz="2900" i="1" dirty="0" smtClean="0"/>
              <a:t>zit vast, in een klem, er is nauwelijks uitweg mogelijk.</a:t>
            </a:r>
            <a:endParaRPr lang="nl-NL" sz="29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mtClean="0"/>
              <a:t>                 </a:t>
            </a:r>
            <a:r>
              <a:rPr lang="nl-NL" sz="2800" i="1" dirty="0" err="1" smtClean="0">
                <a:effectLst>
                  <a:outerShdw blurRad="38100" dist="38100" dir="2700000" algn="tl">
                    <a:srgbClr val="000000">
                      <a:alpha val="43137"/>
                    </a:srgbClr>
                  </a:outerShdw>
                </a:effectLst>
              </a:rPr>
              <a:t>Cry</a:t>
            </a:r>
            <a:r>
              <a:rPr lang="nl-NL" sz="2800" i="1" dirty="0" smtClean="0">
                <a:effectLst>
                  <a:outerShdw blurRad="38100" dist="38100" dir="2700000" algn="tl">
                    <a:srgbClr val="000000">
                      <a:alpha val="43137"/>
                    </a:srgbClr>
                  </a:outerShdw>
                </a:effectLst>
              </a:rPr>
              <a:t> of pain</a:t>
            </a:r>
            <a:r>
              <a:rPr lang="nl-NL" sz="1400" i="1" dirty="0" smtClean="0"/>
              <a:t>(Williams, 2001)</a:t>
            </a:r>
            <a:endParaRPr lang="nl-NL" sz="1400" i="1" dirty="0"/>
          </a:p>
        </p:txBody>
      </p:sp>
      <p:sp>
        <p:nvSpPr>
          <p:cNvPr id="3" name="Tijdelijke aanduiding voor inhoud 2"/>
          <p:cNvSpPr>
            <a:spLocks noGrp="1"/>
          </p:cNvSpPr>
          <p:nvPr>
            <p:ph idx="1"/>
          </p:nvPr>
        </p:nvSpPr>
        <p:spPr/>
        <p:txBody>
          <a:bodyPr/>
          <a:lstStyle/>
          <a:p>
            <a:endParaRPr lang="nl-NL" dirty="0" smtClean="0"/>
          </a:p>
          <a:p>
            <a:pPr>
              <a:buNone/>
            </a:pPr>
            <a:endParaRPr lang="nl-NL" dirty="0" smtClean="0"/>
          </a:p>
          <a:p>
            <a:pPr>
              <a:buClr>
                <a:srgbClr val="C00000"/>
              </a:buClr>
            </a:pPr>
            <a:r>
              <a:rPr lang="nl-NL" sz="2000" dirty="0" smtClean="0"/>
              <a:t>Stressvolle situatie, meestal afwijzing, verlies</a:t>
            </a:r>
          </a:p>
          <a:p>
            <a:pPr>
              <a:buClr>
                <a:srgbClr val="C00000"/>
              </a:buClr>
            </a:pPr>
            <a:r>
              <a:rPr lang="nl-NL" sz="2000" dirty="0" smtClean="0"/>
              <a:t>Gevoel van verslagenheid (“</a:t>
            </a:r>
            <a:r>
              <a:rPr lang="nl-NL" sz="2000" dirty="0" err="1" smtClean="0"/>
              <a:t>defeat</a:t>
            </a:r>
            <a:r>
              <a:rPr lang="nl-NL" sz="2000" dirty="0" smtClean="0"/>
              <a:t>”)</a:t>
            </a:r>
          </a:p>
          <a:p>
            <a:pPr>
              <a:buClr>
                <a:srgbClr val="C00000"/>
              </a:buClr>
            </a:pPr>
            <a:r>
              <a:rPr lang="nl-NL" sz="2000" dirty="0" smtClean="0"/>
              <a:t>Geen ontsnapping mogelijk</a:t>
            </a:r>
          </a:p>
          <a:p>
            <a:pPr>
              <a:buClr>
                <a:srgbClr val="C00000"/>
              </a:buClr>
            </a:pPr>
            <a:r>
              <a:rPr lang="nl-NL" sz="2000" dirty="0" smtClean="0"/>
              <a:t>Geen redding</a:t>
            </a:r>
          </a:p>
          <a:p>
            <a:pPr>
              <a:buNone/>
            </a:pPr>
            <a:r>
              <a:rPr lang="nl-NL" sz="2400" smtClean="0"/>
              <a:t>                             </a:t>
            </a:r>
            <a:r>
              <a:rPr lang="nl-NL" sz="2400" dirty="0" smtClean="0"/>
              <a:t>“</a:t>
            </a:r>
            <a:r>
              <a:rPr lang="nl-NL" sz="2400" i="1" dirty="0" err="1" smtClean="0"/>
              <a:t>entrapment</a:t>
            </a:r>
            <a:r>
              <a:rPr lang="nl-NL" sz="2400" i="1" dirty="0" smtClean="0"/>
              <a:t>”</a:t>
            </a:r>
            <a:endParaRPr lang="nl-NL" sz="2400" i="1" dirty="0"/>
          </a:p>
        </p:txBody>
      </p:sp>
    </p:spTree>
  </p:cSld>
  <p:clrMapOvr>
    <a:masterClrMapping/>
  </p:clrMapOvr>
</p:sld>
</file>

<file path=ppt/theme/theme1.xml><?xml version="1.0" encoding="utf-8"?>
<a:theme xmlns:a="http://schemas.openxmlformats.org/drawingml/2006/main" name="GGNet presentatie">
  <a:themeElements>
    <a:clrScheme name="GGNet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Net presentatie">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GNet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Net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Net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Net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Net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Net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Net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Net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Net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Net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Net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Net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GGNetPresentatie</Template>
  <TotalTime>718</TotalTime>
  <Words>1224</Words>
  <Application>Microsoft Office PowerPoint</Application>
  <PresentationFormat>Diavoorstelling (4:3)</PresentationFormat>
  <Paragraphs>303</Paragraphs>
  <Slides>37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Trebuchet MS</vt:lpstr>
      <vt:lpstr>Verdana</vt:lpstr>
      <vt:lpstr>GGNet presentatie</vt:lpstr>
      <vt:lpstr>Training Suïcide en Suïcidepreventie</vt:lpstr>
      <vt:lpstr> Suïcidale Motivatie </vt:lpstr>
      <vt:lpstr>PowerPoint-presentatie</vt:lpstr>
      <vt:lpstr>PowerPoint-presentatie</vt:lpstr>
      <vt:lpstr>PowerPoint-presentatie</vt:lpstr>
      <vt:lpstr>PowerPoint-presentatie</vt:lpstr>
      <vt:lpstr>PowerPoint-presentatie</vt:lpstr>
      <vt:lpstr>PowerPoint-presentatie</vt:lpstr>
      <vt:lpstr>                 Cry of pain(Williams, 2001)</vt:lpstr>
      <vt:lpstr>                entrapment</vt:lpstr>
      <vt:lpstr>entrapment</vt:lpstr>
      <vt:lpstr>internal entrapment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behandeling</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Onthechting en suicidaliteit</dc:title>
  <dc:creator>miriam wentink</dc:creator>
  <cp:lastModifiedBy>Ton den Bak</cp:lastModifiedBy>
  <cp:revision>100</cp:revision>
  <cp:lastPrinted>2015-12-17T09:03:47Z</cp:lastPrinted>
  <dcterms:created xsi:type="dcterms:W3CDTF">2015-02-17T19:29:01Z</dcterms:created>
  <dcterms:modified xsi:type="dcterms:W3CDTF">2016-01-21T09:30:06Z</dcterms:modified>
</cp:coreProperties>
</file>