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0" r:id="rId2"/>
    <p:sldId id="286" r:id="rId3"/>
    <p:sldId id="277" r:id="rId4"/>
    <p:sldId id="287" r:id="rId5"/>
    <p:sldId id="288" r:id="rId6"/>
    <p:sldId id="289" r:id="rId7"/>
    <p:sldId id="290" r:id="rId8"/>
    <p:sldId id="259" r:id="rId9"/>
    <p:sldId id="268" r:id="rId10"/>
    <p:sldId id="269" r:id="rId11"/>
    <p:sldId id="270" r:id="rId12"/>
    <p:sldId id="267" r:id="rId13"/>
    <p:sldId id="280" r:id="rId14"/>
    <p:sldId id="281" r:id="rId15"/>
    <p:sldId id="279" r:id="rId16"/>
    <p:sldId id="282" r:id="rId17"/>
    <p:sldId id="284" r:id="rId18"/>
    <p:sldId id="285" r:id="rId19"/>
    <p:sldId id="283" r:id="rId20"/>
  </p:sldIdLst>
  <p:sldSz cx="9144000" cy="6858000" type="screen4x3"/>
  <p:notesSz cx="6742113" cy="9872663"/>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88040" autoAdjust="0"/>
  </p:normalViewPr>
  <p:slideViewPr>
    <p:cSldViewPr>
      <p:cViewPr varScale="1">
        <p:scale>
          <a:sx n="65" d="100"/>
          <a:sy n="65" d="100"/>
        </p:scale>
        <p:origin x="126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CD953-4249-4880-9CF0-528335788106}" type="doc">
      <dgm:prSet loTypeId="urn:microsoft.com/office/officeart/2005/8/layout/hList7#1" loCatId="picture" qsTypeId="urn:microsoft.com/office/officeart/2005/8/quickstyle/simple1#1" qsCatId="simple" csTypeId="urn:microsoft.com/office/officeart/2005/8/colors/accent1_2#1" csCatId="accent1" phldr="1"/>
      <dgm:spPr/>
      <dgm:t>
        <a:bodyPr/>
        <a:lstStyle/>
        <a:p>
          <a:endParaRPr lang="nl-NL"/>
        </a:p>
      </dgm:t>
    </dgm:pt>
    <dgm:pt modelId="{3CF986CA-1A8D-46A6-ABE3-F3544E3FC8BB}">
      <dgm:prSet phldrT="[Tekst]"/>
      <dgm:spPr/>
      <dgm:t>
        <a:bodyPr/>
        <a:lstStyle/>
        <a:p>
          <a:endParaRPr lang="nl-NL" smtClean="0"/>
        </a:p>
        <a:p>
          <a:r>
            <a:rPr lang="nl-NL" smtClean="0">
              <a:solidFill>
                <a:schemeClr val="tx1"/>
              </a:solidFill>
            </a:rPr>
            <a:t>generalist jeugd</a:t>
          </a:r>
        </a:p>
        <a:p>
          <a:r>
            <a:rPr lang="nl-NL" smtClean="0">
              <a:solidFill>
                <a:schemeClr val="tx1"/>
              </a:solidFill>
            </a:rPr>
            <a:t>specialist jeugd </a:t>
          </a:r>
          <a:endParaRPr lang="nl-NL" dirty="0">
            <a:solidFill>
              <a:schemeClr val="tx1"/>
            </a:solidFill>
          </a:endParaRPr>
        </a:p>
      </dgm:t>
    </dgm:pt>
    <dgm:pt modelId="{4DF50FC4-C979-4FCA-8F76-F8F081EB74E8}" type="parTrans" cxnId="{9B12852E-8CFB-4B2A-88E8-879A765065BD}">
      <dgm:prSet/>
      <dgm:spPr/>
      <dgm:t>
        <a:bodyPr/>
        <a:lstStyle/>
        <a:p>
          <a:endParaRPr lang="nl-NL"/>
        </a:p>
      </dgm:t>
    </dgm:pt>
    <dgm:pt modelId="{DB396CFB-631D-4E04-B817-3639F97A9F6B}" type="sibTrans" cxnId="{9B12852E-8CFB-4B2A-88E8-879A765065BD}">
      <dgm:prSet/>
      <dgm:spPr/>
      <dgm:t>
        <a:bodyPr/>
        <a:lstStyle/>
        <a:p>
          <a:endParaRPr lang="nl-NL"/>
        </a:p>
      </dgm:t>
    </dgm:pt>
    <dgm:pt modelId="{049472D0-58A9-47E8-8BC9-B54C21740433}">
      <dgm:prSet phldrT="[Tekst]"/>
      <dgm:spPr/>
      <dgm:t>
        <a:bodyPr/>
        <a:lstStyle/>
        <a:p>
          <a:endParaRPr lang="nl-NL" smtClean="0"/>
        </a:p>
        <a:p>
          <a:r>
            <a:rPr lang="nl-NL" smtClean="0">
              <a:solidFill>
                <a:schemeClr val="tx1"/>
              </a:solidFill>
            </a:rPr>
            <a:t>generalist LVG</a:t>
          </a:r>
        </a:p>
        <a:p>
          <a:r>
            <a:rPr lang="nl-NL" smtClean="0">
              <a:solidFill>
                <a:schemeClr val="tx1"/>
              </a:solidFill>
            </a:rPr>
            <a:t>specialist LVG</a:t>
          </a:r>
          <a:endParaRPr lang="nl-NL" dirty="0">
            <a:solidFill>
              <a:schemeClr val="tx1"/>
            </a:solidFill>
          </a:endParaRPr>
        </a:p>
      </dgm:t>
    </dgm:pt>
    <dgm:pt modelId="{5126084E-5ACD-4D51-A266-D1A8F973D47A}" type="parTrans" cxnId="{75B7F06C-819C-419A-B0C4-C8A133C50680}">
      <dgm:prSet/>
      <dgm:spPr/>
      <dgm:t>
        <a:bodyPr/>
        <a:lstStyle/>
        <a:p>
          <a:endParaRPr lang="nl-NL"/>
        </a:p>
      </dgm:t>
    </dgm:pt>
    <dgm:pt modelId="{FE78F305-DD5A-441F-B909-E05CE12207EB}" type="sibTrans" cxnId="{75B7F06C-819C-419A-B0C4-C8A133C50680}">
      <dgm:prSet/>
      <dgm:spPr/>
      <dgm:t>
        <a:bodyPr/>
        <a:lstStyle/>
        <a:p>
          <a:endParaRPr lang="nl-NL"/>
        </a:p>
      </dgm:t>
    </dgm:pt>
    <dgm:pt modelId="{9BB7F415-6AF2-4372-A8E9-D7FB729EAB59}">
      <dgm:prSet phldrT="[Tekst]"/>
      <dgm:spPr/>
      <dgm:t>
        <a:bodyPr/>
        <a:lstStyle/>
        <a:p>
          <a:endParaRPr lang="nl-NL" smtClean="0"/>
        </a:p>
        <a:p>
          <a:r>
            <a:rPr lang="nl-NL" smtClean="0">
              <a:solidFill>
                <a:schemeClr val="tx1"/>
              </a:solidFill>
            </a:rPr>
            <a:t>generalist GGZ</a:t>
          </a:r>
        </a:p>
        <a:p>
          <a:r>
            <a:rPr lang="nl-NL" smtClean="0">
              <a:solidFill>
                <a:schemeClr val="tx1"/>
              </a:solidFill>
            </a:rPr>
            <a:t>specialist GGZ</a:t>
          </a:r>
          <a:endParaRPr lang="nl-NL" dirty="0">
            <a:solidFill>
              <a:schemeClr val="tx1"/>
            </a:solidFill>
          </a:endParaRPr>
        </a:p>
      </dgm:t>
    </dgm:pt>
    <dgm:pt modelId="{50CEC68F-4808-4835-9F4F-6BA6E613DB29}" type="parTrans" cxnId="{5E4CC667-03D3-4F0C-A58A-82108AEAB848}">
      <dgm:prSet/>
      <dgm:spPr/>
      <dgm:t>
        <a:bodyPr/>
        <a:lstStyle/>
        <a:p>
          <a:endParaRPr lang="nl-NL"/>
        </a:p>
      </dgm:t>
    </dgm:pt>
    <dgm:pt modelId="{6BB45A13-A56C-4474-BA5B-9C007FD57522}" type="sibTrans" cxnId="{5E4CC667-03D3-4F0C-A58A-82108AEAB848}">
      <dgm:prSet/>
      <dgm:spPr/>
      <dgm:t>
        <a:bodyPr/>
        <a:lstStyle/>
        <a:p>
          <a:endParaRPr lang="nl-NL"/>
        </a:p>
      </dgm:t>
    </dgm:pt>
    <dgm:pt modelId="{1A39F589-F6EC-4A73-9618-192371EEB6F6}">
      <dgm:prSet phldrT="[Tekst]"/>
      <dgm:spPr/>
      <dgm:t>
        <a:bodyPr/>
        <a:lstStyle/>
        <a:p>
          <a:endParaRPr lang="nl-NL" smtClean="0"/>
        </a:p>
        <a:p>
          <a:endParaRPr lang="nl-NL" smtClean="0"/>
        </a:p>
        <a:p>
          <a:r>
            <a:rPr lang="nl-NL" smtClean="0">
              <a:solidFill>
                <a:schemeClr val="tx1"/>
              </a:solidFill>
            </a:rPr>
            <a:t>generalist</a:t>
          </a:r>
        </a:p>
        <a:p>
          <a:r>
            <a:rPr lang="nl-NL" smtClean="0">
              <a:solidFill>
                <a:schemeClr val="tx1"/>
              </a:solidFill>
            </a:rPr>
            <a:t>WMO </a:t>
          </a:r>
        </a:p>
        <a:p>
          <a:r>
            <a:rPr lang="nl-NL" smtClean="0">
              <a:solidFill>
                <a:schemeClr val="tx1"/>
              </a:solidFill>
            </a:rPr>
            <a:t>specialist </a:t>
          </a:r>
        </a:p>
        <a:p>
          <a:r>
            <a:rPr lang="nl-NL" smtClean="0">
              <a:solidFill>
                <a:schemeClr val="tx1"/>
              </a:solidFill>
            </a:rPr>
            <a:t>WMO</a:t>
          </a:r>
          <a:endParaRPr lang="nl-NL" dirty="0">
            <a:solidFill>
              <a:schemeClr val="tx1"/>
            </a:solidFill>
          </a:endParaRPr>
        </a:p>
      </dgm:t>
    </dgm:pt>
    <dgm:pt modelId="{B6948A9F-44FD-4AC9-A202-542D777A8B48}" type="parTrans" cxnId="{F47B87E7-59EA-4889-BD74-0474B16A5526}">
      <dgm:prSet/>
      <dgm:spPr/>
      <dgm:t>
        <a:bodyPr/>
        <a:lstStyle/>
        <a:p>
          <a:endParaRPr lang="nl-NL"/>
        </a:p>
      </dgm:t>
    </dgm:pt>
    <dgm:pt modelId="{BB7D240B-B105-4E28-8967-AA8428FFB76B}" type="sibTrans" cxnId="{F47B87E7-59EA-4889-BD74-0474B16A5526}">
      <dgm:prSet/>
      <dgm:spPr/>
      <dgm:t>
        <a:bodyPr/>
        <a:lstStyle/>
        <a:p>
          <a:endParaRPr lang="nl-NL"/>
        </a:p>
      </dgm:t>
    </dgm:pt>
    <dgm:pt modelId="{BDE059F8-00DC-4260-9D30-B1BCEDBB80F4}">
      <dgm:prSet phldrT="[Tekst]"/>
      <dgm:spPr/>
      <dgm:t>
        <a:bodyPr/>
        <a:lstStyle/>
        <a:p>
          <a:endParaRPr lang="nl-NL" smtClean="0"/>
        </a:p>
        <a:p>
          <a:endParaRPr lang="nl-NL" smtClean="0"/>
        </a:p>
        <a:p>
          <a:r>
            <a:rPr lang="nl-NL" smtClean="0">
              <a:solidFill>
                <a:schemeClr val="tx1"/>
              </a:solidFill>
            </a:rPr>
            <a:t>generalist </a:t>
          </a:r>
        </a:p>
        <a:p>
          <a:r>
            <a:rPr lang="nl-NL" smtClean="0">
              <a:solidFill>
                <a:schemeClr val="tx1"/>
              </a:solidFill>
            </a:rPr>
            <a:t>AWBZ</a:t>
          </a:r>
        </a:p>
        <a:p>
          <a:endParaRPr lang="nl-NL" smtClean="0">
            <a:solidFill>
              <a:schemeClr val="tx1"/>
            </a:solidFill>
          </a:endParaRPr>
        </a:p>
        <a:p>
          <a:r>
            <a:rPr lang="nl-NL" smtClean="0">
              <a:solidFill>
                <a:schemeClr val="tx1"/>
              </a:solidFill>
            </a:rPr>
            <a:t>specialist</a:t>
          </a:r>
        </a:p>
        <a:p>
          <a:r>
            <a:rPr lang="nl-NL" smtClean="0">
              <a:solidFill>
                <a:schemeClr val="tx1"/>
              </a:solidFill>
            </a:rPr>
            <a:t>AWBZ</a:t>
          </a:r>
          <a:endParaRPr lang="nl-NL" dirty="0">
            <a:solidFill>
              <a:schemeClr val="tx1"/>
            </a:solidFill>
          </a:endParaRPr>
        </a:p>
      </dgm:t>
    </dgm:pt>
    <dgm:pt modelId="{0960F6D8-5746-4895-8D90-D0A4FF03A3F6}" type="parTrans" cxnId="{C125BC01-6045-42E8-A57D-86E989079B8B}">
      <dgm:prSet/>
      <dgm:spPr/>
      <dgm:t>
        <a:bodyPr/>
        <a:lstStyle/>
        <a:p>
          <a:endParaRPr lang="nl-NL"/>
        </a:p>
      </dgm:t>
    </dgm:pt>
    <dgm:pt modelId="{64AC0343-329F-422A-918C-4BA26DDF007E}" type="sibTrans" cxnId="{C125BC01-6045-42E8-A57D-86E989079B8B}">
      <dgm:prSet/>
      <dgm:spPr/>
      <dgm:t>
        <a:bodyPr/>
        <a:lstStyle/>
        <a:p>
          <a:endParaRPr lang="nl-NL"/>
        </a:p>
      </dgm:t>
    </dgm:pt>
    <dgm:pt modelId="{24245EEE-FED3-4432-9B5B-D119A14B081D}" type="pres">
      <dgm:prSet presAssocID="{8B7CD953-4249-4880-9CF0-528335788106}" presName="Name0" presStyleCnt="0">
        <dgm:presLayoutVars>
          <dgm:dir/>
          <dgm:resizeHandles val="exact"/>
        </dgm:presLayoutVars>
      </dgm:prSet>
      <dgm:spPr/>
      <dgm:t>
        <a:bodyPr/>
        <a:lstStyle/>
        <a:p>
          <a:endParaRPr lang="nl-NL"/>
        </a:p>
      </dgm:t>
    </dgm:pt>
    <dgm:pt modelId="{F43ACAD0-651F-41E5-81F5-FEFE401C5A43}" type="pres">
      <dgm:prSet presAssocID="{8B7CD953-4249-4880-9CF0-528335788106}" presName="fgShape" presStyleLbl="fgShp" presStyleIdx="0" presStyleCnt="1" custLinFactY="-300000" custLinFactNeighborX="-3208" custLinFactNeighborY="-333333"/>
      <dgm:spPr/>
      <dgm:t>
        <a:bodyPr/>
        <a:lstStyle/>
        <a:p>
          <a:endParaRPr lang="nl-NL"/>
        </a:p>
      </dgm:t>
    </dgm:pt>
    <dgm:pt modelId="{D24FB230-5679-41D8-A3DF-383A6FC9E1D1}" type="pres">
      <dgm:prSet presAssocID="{8B7CD953-4249-4880-9CF0-528335788106}" presName="linComp" presStyleCnt="0"/>
      <dgm:spPr/>
      <dgm:t>
        <a:bodyPr/>
        <a:lstStyle/>
        <a:p>
          <a:endParaRPr lang="nl-NL"/>
        </a:p>
      </dgm:t>
    </dgm:pt>
    <dgm:pt modelId="{99905966-7AD5-4F4B-B24F-486F97558CF9}" type="pres">
      <dgm:prSet presAssocID="{3CF986CA-1A8D-46A6-ABE3-F3544E3FC8BB}" presName="compNode" presStyleCnt="0"/>
      <dgm:spPr/>
      <dgm:t>
        <a:bodyPr/>
        <a:lstStyle/>
        <a:p>
          <a:endParaRPr lang="nl-NL"/>
        </a:p>
      </dgm:t>
    </dgm:pt>
    <dgm:pt modelId="{F301B8BD-7EFD-4142-BFDF-A378FA19CB75}" type="pres">
      <dgm:prSet presAssocID="{3CF986CA-1A8D-46A6-ABE3-F3544E3FC8BB}" presName="bkgdShape" presStyleLbl="node1" presStyleIdx="0" presStyleCnt="5"/>
      <dgm:spPr/>
      <dgm:t>
        <a:bodyPr/>
        <a:lstStyle/>
        <a:p>
          <a:endParaRPr lang="nl-NL"/>
        </a:p>
      </dgm:t>
    </dgm:pt>
    <dgm:pt modelId="{1D025B2B-3CA3-4A46-BEF4-FC0EEF9A63CD}" type="pres">
      <dgm:prSet presAssocID="{3CF986CA-1A8D-46A6-ABE3-F3544E3FC8BB}" presName="nodeTx" presStyleLbl="node1" presStyleIdx="0" presStyleCnt="5">
        <dgm:presLayoutVars>
          <dgm:bulletEnabled val="1"/>
        </dgm:presLayoutVars>
      </dgm:prSet>
      <dgm:spPr/>
      <dgm:t>
        <a:bodyPr/>
        <a:lstStyle/>
        <a:p>
          <a:endParaRPr lang="nl-NL"/>
        </a:p>
      </dgm:t>
    </dgm:pt>
    <dgm:pt modelId="{C448F32B-4950-4A28-9633-C48EEA59342E}" type="pres">
      <dgm:prSet presAssocID="{3CF986CA-1A8D-46A6-ABE3-F3544E3FC8BB}" presName="invisiNode" presStyleLbl="node1" presStyleIdx="0" presStyleCnt="5"/>
      <dgm:spPr/>
      <dgm:t>
        <a:bodyPr/>
        <a:lstStyle/>
        <a:p>
          <a:endParaRPr lang="nl-NL"/>
        </a:p>
      </dgm:t>
    </dgm:pt>
    <dgm:pt modelId="{C3F94E89-F529-4EC4-A10A-155F47AAE4E9}" type="pres">
      <dgm:prSet presAssocID="{3CF986CA-1A8D-46A6-ABE3-F3544E3FC8BB}" presName="imagNode" presStyleLbl="fgImgPlace1" presStyleIdx="0" presStyleCnt="5" custLinFactNeighborX="-894" custLinFactNeighborY="30388"/>
      <dgm:spPr/>
      <dgm:t>
        <a:bodyPr/>
        <a:lstStyle/>
        <a:p>
          <a:endParaRPr lang="nl-NL"/>
        </a:p>
      </dgm:t>
    </dgm:pt>
    <dgm:pt modelId="{7B513A48-6C1D-4C23-8C41-1D8E3D6472D8}" type="pres">
      <dgm:prSet presAssocID="{DB396CFB-631D-4E04-B817-3639F97A9F6B}" presName="sibTrans" presStyleLbl="sibTrans2D1" presStyleIdx="0" presStyleCnt="0"/>
      <dgm:spPr/>
      <dgm:t>
        <a:bodyPr/>
        <a:lstStyle/>
        <a:p>
          <a:endParaRPr lang="nl-NL"/>
        </a:p>
      </dgm:t>
    </dgm:pt>
    <dgm:pt modelId="{C2AC9BA3-03C4-4D36-A9F6-DAF14BA3F6F3}" type="pres">
      <dgm:prSet presAssocID="{049472D0-58A9-47E8-8BC9-B54C21740433}" presName="compNode" presStyleCnt="0"/>
      <dgm:spPr/>
      <dgm:t>
        <a:bodyPr/>
        <a:lstStyle/>
        <a:p>
          <a:endParaRPr lang="nl-NL"/>
        </a:p>
      </dgm:t>
    </dgm:pt>
    <dgm:pt modelId="{7BB6717F-C985-422D-81F1-0A59093EA830}" type="pres">
      <dgm:prSet presAssocID="{049472D0-58A9-47E8-8BC9-B54C21740433}" presName="bkgdShape" presStyleLbl="node1" presStyleIdx="1" presStyleCnt="5" custLinFactNeighborX="-11692"/>
      <dgm:spPr/>
      <dgm:t>
        <a:bodyPr/>
        <a:lstStyle/>
        <a:p>
          <a:endParaRPr lang="nl-NL"/>
        </a:p>
      </dgm:t>
    </dgm:pt>
    <dgm:pt modelId="{603441C8-2565-4F3F-AD12-6ACD21F9F32C}" type="pres">
      <dgm:prSet presAssocID="{049472D0-58A9-47E8-8BC9-B54C21740433}" presName="nodeTx" presStyleLbl="node1" presStyleIdx="1" presStyleCnt="5">
        <dgm:presLayoutVars>
          <dgm:bulletEnabled val="1"/>
        </dgm:presLayoutVars>
      </dgm:prSet>
      <dgm:spPr/>
      <dgm:t>
        <a:bodyPr/>
        <a:lstStyle/>
        <a:p>
          <a:endParaRPr lang="nl-NL"/>
        </a:p>
      </dgm:t>
    </dgm:pt>
    <dgm:pt modelId="{02B187D4-A977-4221-AEBC-21F70AA8CE11}" type="pres">
      <dgm:prSet presAssocID="{049472D0-58A9-47E8-8BC9-B54C21740433}" presName="invisiNode" presStyleLbl="node1" presStyleIdx="1" presStyleCnt="5"/>
      <dgm:spPr/>
      <dgm:t>
        <a:bodyPr/>
        <a:lstStyle/>
        <a:p>
          <a:endParaRPr lang="nl-NL"/>
        </a:p>
      </dgm:t>
    </dgm:pt>
    <dgm:pt modelId="{E677B4E6-7C9E-46CF-B899-A75C2E10BB2B}" type="pres">
      <dgm:prSet presAssocID="{049472D0-58A9-47E8-8BC9-B54C21740433}" presName="imagNode" presStyleLbl="fgImgPlace1" presStyleIdx="1" presStyleCnt="5" custLinFactNeighborX="-9560" custLinFactNeighborY="28600"/>
      <dgm:spPr/>
      <dgm:t>
        <a:bodyPr/>
        <a:lstStyle/>
        <a:p>
          <a:endParaRPr lang="nl-NL"/>
        </a:p>
      </dgm:t>
    </dgm:pt>
    <dgm:pt modelId="{A4CCA78D-0BFF-40E1-9B0C-C08DB45FBB50}" type="pres">
      <dgm:prSet presAssocID="{FE78F305-DD5A-441F-B909-E05CE12207EB}" presName="sibTrans" presStyleLbl="sibTrans2D1" presStyleIdx="0" presStyleCnt="0"/>
      <dgm:spPr/>
      <dgm:t>
        <a:bodyPr/>
        <a:lstStyle/>
        <a:p>
          <a:endParaRPr lang="nl-NL"/>
        </a:p>
      </dgm:t>
    </dgm:pt>
    <dgm:pt modelId="{D7B2D5C0-3008-47E7-B37B-C4CE628E6281}" type="pres">
      <dgm:prSet presAssocID="{9BB7F415-6AF2-4372-A8E9-D7FB729EAB59}" presName="compNode" presStyleCnt="0"/>
      <dgm:spPr/>
      <dgm:t>
        <a:bodyPr/>
        <a:lstStyle/>
        <a:p>
          <a:endParaRPr lang="nl-NL"/>
        </a:p>
      </dgm:t>
    </dgm:pt>
    <dgm:pt modelId="{DF2C28EC-29EA-4597-A0C2-25BBA468C09E}" type="pres">
      <dgm:prSet presAssocID="{9BB7F415-6AF2-4372-A8E9-D7FB729EAB59}" presName="bkgdShape" presStyleLbl="node1" presStyleIdx="2" presStyleCnt="5" custLinFactNeighborX="-21790"/>
      <dgm:spPr/>
      <dgm:t>
        <a:bodyPr/>
        <a:lstStyle/>
        <a:p>
          <a:endParaRPr lang="nl-NL"/>
        </a:p>
      </dgm:t>
    </dgm:pt>
    <dgm:pt modelId="{CFD9DAC3-3AB0-4257-B40E-1FDE4333AFC1}" type="pres">
      <dgm:prSet presAssocID="{9BB7F415-6AF2-4372-A8E9-D7FB729EAB59}" presName="nodeTx" presStyleLbl="node1" presStyleIdx="2" presStyleCnt="5">
        <dgm:presLayoutVars>
          <dgm:bulletEnabled val="1"/>
        </dgm:presLayoutVars>
      </dgm:prSet>
      <dgm:spPr/>
      <dgm:t>
        <a:bodyPr/>
        <a:lstStyle/>
        <a:p>
          <a:endParaRPr lang="nl-NL"/>
        </a:p>
      </dgm:t>
    </dgm:pt>
    <dgm:pt modelId="{46899C4E-6856-43E1-9D8D-B98D6F43E73F}" type="pres">
      <dgm:prSet presAssocID="{9BB7F415-6AF2-4372-A8E9-D7FB729EAB59}" presName="invisiNode" presStyleLbl="node1" presStyleIdx="2" presStyleCnt="5"/>
      <dgm:spPr/>
      <dgm:t>
        <a:bodyPr/>
        <a:lstStyle/>
        <a:p>
          <a:endParaRPr lang="nl-NL"/>
        </a:p>
      </dgm:t>
    </dgm:pt>
    <dgm:pt modelId="{F92E127D-1101-4578-B41F-0C1C57B2C205}" type="pres">
      <dgm:prSet presAssocID="{9BB7F415-6AF2-4372-A8E9-D7FB729EAB59}" presName="imagNode" presStyleLbl="fgImgPlace1" presStyleIdx="2" presStyleCnt="5" custLinFactNeighborX="-14339" custLinFactNeighborY="30782"/>
      <dgm:spPr/>
      <dgm:t>
        <a:bodyPr/>
        <a:lstStyle/>
        <a:p>
          <a:endParaRPr lang="nl-NL"/>
        </a:p>
      </dgm:t>
    </dgm:pt>
    <dgm:pt modelId="{0E4E6C6D-C406-480F-8A93-23A5C44D84B2}" type="pres">
      <dgm:prSet presAssocID="{6BB45A13-A56C-4474-BA5B-9C007FD57522}" presName="sibTrans" presStyleLbl="sibTrans2D1" presStyleIdx="0" presStyleCnt="0"/>
      <dgm:spPr/>
      <dgm:t>
        <a:bodyPr/>
        <a:lstStyle/>
        <a:p>
          <a:endParaRPr lang="nl-NL"/>
        </a:p>
      </dgm:t>
    </dgm:pt>
    <dgm:pt modelId="{1DB05940-8FAA-433B-B1E4-F41DE571BCDD}" type="pres">
      <dgm:prSet presAssocID="{1A39F589-F6EC-4A73-9618-192371EEB6F6}" presName="compNode" presStyleCnt="0"/>
      <dgm:spPr/>
      <dgm:t>
        <a:bodyPr/>
        <a:lstStyle/>
        <a:p>
          <a:endParaRPr lang="nl-NL"/>
        </a:p>
      </dgm:t>
    </dgm:pt>
    <dgm:pt modelId="{62E9717E-6029-4D68-AB34-1315392293B7}" type="pres">
      <dgm:prSet presAssocID="{1A39F589-F6EC-4A73-9618-192371EEB6F6}" presName="bkgdShape" presStyleLbl="node1" presStyleIdx="3" presStyleCnt="5" custLinFactNeighborX="-33346"/>
      <dgm:spPr/>
      <dgm:t>
        <a:bodyPr/>
        <a:lstStyle/>
        <a:p>
          <a:endParaRPr lang="nl-NL"/>
        </a:p>
      </dgm:t>
    </dgm:pt>
    <dgm:pt modelId="{7B6E7D42-2B98-4875-ACA3-BD3AA5169CDF}" type="pres">
      <dgm:prSet presAssocID="{1A39F589-F6EC-4A73-9618-192371EEB6F6}" presName="nodeTx" presStyleLbl="node1" presStyleIdx="3" presStyleCnt="5">
        <dgm:presLayoutVars>
          <dgm:bulletEnabled val="1"/>
        </dgm:presLayoutVars>
      </dgm:prSet>
      <dgm:spPr/>
      <dgm:t>
        <a:bodyPr/>
        <a:lstStyle/>
        <a:p>
          <a:endParaRPr lang="nl-NL"/>
        </a:p>
      </dgm:t>
    </dgm:pt>
    <dgm:pt modelId="{DD31A495-406D-43AF-B570-D80404F714C6}" type="pres">
      <dgm:prSet presAssocID="{1A39F589-F6EC-4A73-9618-192371EEB6F6}" presName="invisiNode" presStyleLbl="node1" presStyleIdx="3" presStyleCnt="5"/>
      <dgm:spPr/>
      <dgm:t>
        <a:bodyPr/>
        <a:lstStyle/>
        <a:p>
          <a:endParaRPr lang="nl-NL"/>
        </a:p>
      </dgm:t>
    </dgm:pt>
    <dgm:pt modelId="{EDAEDEF3-58AB-455C-9494-7E9939DA5B23}" type="pres">
      <dgm:prSet presAssocID="{1A39F589-F6EC-4A73-9618-192371EEB6F6}" presName="imagNode" presStyleLbl="fgImgPlace1" presStyleIdx="3" presStyleCnt="5" custLinFactNeighborX="-36880" custLinFactNeighborY="27707"/>
      <dgm:spPr/>
      <dgm:t>
        <a:bodyPr/>
        <a:lstStyle/>
        <a:p>
          <a:endParaRPr lang="nl-NL"/>
        </a:p>
      </dgm:t>
    </dgm:pt>
    <dgm:pt modelId="{C5A519C7-9D5C-467C-9421-CF6B392493E2}" type="pres">
      <dgm:prSet presAssocID="{BB7D240B-B105-4E28-8967-AA8428FFB76B}" presName="sibTrans" presStyleLbl="sibTrans2D1" presStyleIdx="0" presStyleCnt="0"/>
      <dgm:spPr/>
      <dgm:t>
        <a:bodyPr/>
        <a:lstStyle/>
        <a:p>
          <a:endParaRPr lang="nl-NL"/>
        </a:p>
      </dgm:t>
    </dgm:pt>
    <dgm:pt modelId="{CFC51D4F-E065-4338-806E-2E520F384387}" type="pres">
      <dgm:prSet presAssocID="{BDE059F8-00DC-4260-9D30-B1BCEDBB80F4}" presName="compNode" presStyleCnt="0"/>
      <dgm:spPr/>
      <dgm:t>
        <a:bodyPr/>
        <a:lstStyle/>
        <a:p>
          <a:endParaRPr lang="nl-NL"/>
        </a:p>
      </dgm:t>
    </dgm:pt>
    <dgm:pt modelId="{F34CC682-20F1-48C7-8373-E1C1AE25F41E}" type="pres">
      <dgm:prSet presAssocID="{BDE059F8-00DC-4260-9D30-B1BCEDBB80F4}" presName="bkgdShape" presStyleLbl="node1" presStyleIdx="4" presStyleCnt="5" custScaleX="98857" custLinFactNeighborX="-44012"/>
      <dgm:spPr/>
      <dgm:t>
        <a:bodyPr/>
        <a:lstStyle/>
        <a:p>
          <a:endParaRPr lang="nl-NL"/>
        </a:p>
      </dgm:t>
    </dgm:pt>
    <dgm:pt modelId="{3095B27A-D7D0-4533-8E02-D4EEB6B41E07}" type="pres">
      <dgm:prSet presAssocID="{BDE059F8-00DC-4260-9D30-B1BCEDBB80F4}" presName="nodeTx" presStyleLbl="node1" presStyleIdx="4" presStyleCnt="5">
        <dgm:presLayoutVars>
          <dgm:bulletEnabled val="1"/>
        </dgm:presLayoutVars>
      </dgm:prSet>
      <dgm:spPr/>
      <dgm:t>
        <a:bodyPr/>
        <a:lstStyle/>
        <a:p>
          <a:endParaRPr lang="nl-NL"/>
        </a:p>
      </dgm:t>
    </dgm:pt>
    <dgm:pt modelId="{7329C7E6-7A57-4143-81F2-7865983E2850}" type="pres">
      <dgm:prSet presAssocID="{BDE059F8-00DC-4260-9D30-B1BCEDBB80F4}" presName="invisiNode" presStyleLbl="node1" presStyleIdx="4" presStyleCnt="5"/>
      <dgm:spPr/>
      <dgm:t>
        <a:bodyPr/>
        <a:lstStyle/>
        <a:p>
          <a:endParaRPr lang="nl-NL"/>
        </a:p>
      </dgm:t>
    </dgm:pt>
    <dgm:pt modelId="{4039FD60-1F7C-49FE-B531-FBA3B42B640C}" type="pres">
      <dgm:prSet presAssocID="{BDE059F8-00DC-4260-9D30-B1BCEDBB80F4}" presName="imagNode" presStyleLbl="fgImgPlace1" presStyleIdx="4" presStyleCnt="5" custLinFactNeighborX="-44975" custLinFactNeighborY="29550"/>
      <dgm:spPr/>
      <dgm:t>
        <a:bodyPr/>
        <a:lstStyle/>
        <a:p>
          <a:endParaRPr lang="nl-NL"/>
        </a:p>
      </dgm:t>
    </dgm:pt>
  </dgm:ptLst>
  <dgm:cxnLst>
    <dgm:cxn modelId="{A717BE6E-DAA9-492F-930E-9BD59D0F6033}" type="presOf" srcId="{BDE059F8-00DC-4260-9D30-B1BCEDBB80F4}" destId="{3095B27A-D7D0-4533-8E02-D4EEB6B41E07}" srcOrd="1" destOrd="0" presId="urn:microsoft.com/office/officeart/2005/8/layout/hList7#1"/>
    <dgm:cxn modelId="{E806EC62-0F82-4AF1-92A5-8FE0A378ADD1}" type="presOf" srcId="{9BB7F415-6AF2-4372-A8E9-D7FB729EAB59}" destId="{DF2C28EC-29EA-4597-A0C2-25BBA468C09E}" srcOrd="0" destOrd="0" presId="urn:microsoft.com/office/officeart/2005/8/layout/hList7#1"/>
    <dgm:cxn modelId="{C125BC01-6045-42E8-A57D-86E989079B8B}" srcId="{8B7CD953-4249-4880-9CF0-528335788106}" destId="{BDE059F8-00DC-4260-9D30-B1BCEDBB80F4}" srcOrd="4" destOrd="0" parTransId="{0960F6D8-5746-4895-8D90-D0A4FF03A3F6}" sibTransId="{64AC0343-329F-422A-918C-4BA26DDF007E}"/>
    <dgm:cxn modelId="{FDD2C8AF-63FE-4B3A-B5FD-ECEE3FB2D86E}" type="presOf" srcId="{BDE059F8-00DC-4260-9D30-B1BCEDBB80F4}" destId="{F34CC682-20F1-48C7-8373-E1C1AE25F41E}" srcOrd="0" destOrd="0" presId="urn:microsoft.com/office/officeart/2005/8/layout/hList7#1"/>
    <dgm:cxn modelId="{75B7F06C-819C-419A-B0C4-C8A133C50680}" srcId="{8B7CD953-4249-4880-9CF0-528335788106}" destId="{049472D0-58A9-47E8-8BC9-B54C21740433}" srcOrd="1" destOrd="0" parTransId="{5126084E-5ACD-4D51-A266-D1A8F973D47A}" sibTransId="{FE78F305-DD5A-441F-B909-E05CE12207EB}"/>
    <dgm:cxn modelId="{F8355FC9-32D5-4599-B03F-5B7CA832358F}" type="presOf" srcId="{3CF986CA-1A8D-46A6-ABE3-F3544E3FC8BB}" destId="{1D025B2B-3CA3-4A46-BEF4-FC0EEF9A63CD}" srcOrd="1" destOrd="0" presId="urn:microsoft.com/office/officeart/2005/8/layout/hList7#1"/>
    <dgm:cxn modelId="{7810771E-B956-4691-97B5-EF00F0431FDF}" type="presOf" srcId="{3CF986CA-1A8D-46A6-ABE3-F3544E3FC8BB}" destId="{F301B8BD-7EFD-4142-BFDF-A378FA19CB75}" srcOrd="0" destOrd="0" presId="urn:microsoft.com/office/officeart/2005/8/layout/hList7#1"/>
    <dgm:cxn modelId="{5E4CC667-03D3-4F0C-A58A-82108AEAB848}" srcId="{8B7CD953-4249-4880-9CF0-528335788106}" destId="{9BB7F415-6AF2-4372-A8E9-D7FB729EAB59}" srcOrd="2" destOrd="0" parTransId="{50CEC68F-4808-4835-9F4F-6BA6E613DB29}" sibTransId="{6BB45A13-A56C-4474-BA5B-9C007FD57522}"/>
    <dgm:cxn modelId="{989F2B66-4D93-4246-A465-6116D175FA95}" type="presOf" srcId="{049472D0-58A9-47E8-8BC9-B54C21740433}" destId="{7BB6717F-C985-422D-81F1-0A59093EA830}" srcOrd="0" destOrd="0" presId="urn:microsoft.com/office/officeart/2005/8/layout/hList7#1"/>
    <dgm:cxn modelId="{30522ED0-75BD-47B1-8DF2-76B760C6ADF9}" type="presOf" srcId="{1A39F589-F6EC-4A73-9618-192371EEB6F6}" destId="{62E9717E-6029-4D68-AB34-1315392293B7}" srcOrd="0" destOrd="0" presId="urn:microsoft.com/office/officeart/2005/8/layout/hList7#1"/>
    <dgm:cxn modelId="{18FCA207-07A1-4EC5-9B4E-BED66451CEE9}" type="presOf" srcId="{9BB7F415-6AF2-4372-A8E9-D7FB729EAB59}" destId="{CFD9DAC3-3AB0-4257-B40E-1FDE4333AFC1}" srcOrd="1" destOrd="0" presId="urn:microsoft.com/office/officeart/2005/8/layout/hList7#1"/>
    <dgm:cxn modelId="{F47B87E7-59EA-4889-BD74-0474B16A5526}" srcId="{8B7CD953-4249-4880-9CF0-528335788106}" destId="{1A39F589-F6EC-4A73-9618-192371EEB6F6}" srcOrd="3" destOrd="0" parTransId="{B6948A9F-44FD-4AC9-A202-542D777A8B48}" sibTransId="{BB7D240B-B105-4E28-8967-AA8428FFB76B}"/>
    <dgm:cxn modelId="{44E8B645-4AA6-4DFB-8CDB-F3FF33B173CF}" type="presOf" srcId="{DB396CFB-631D-4E04-B817-3639F97A9F6B}" destId="{7B513A48-6C1D-4C23-8C41-1D8E3D6472D8}" srcOrd="0" destOrd="0" presId="urn:microsoft.com/office/officeart/2005/8/layout/hList7#1"/>
    <dgm:cxn modelId="{9B12852E-8CFB-4B2A-88E8-879A765065BD}" srcId="{8B7CD953-4249-4880-9CF0-528335788106}" destId="{3CF986CA-1A8D-46A6-ABE3-F3544E3FC8BB}" srcOrd="0" destOrd="0" parTransId="{4DF50FC4-C979-4FCA-8F76-F8F081EB74E8}" sibTransId="{DB396CFB-631D-4E04-B817-3639F97A9F6B}"/>
    <dgm:cxn modelId="{D08BA5CC-17BD-4939-ACFB-964D011C9564}" type="presOf" srcId="{8B7CD953-4249-4880-9CF0-528335788106}" destId="{24245EEE-FED3-4432-9B5B-D119A14B081D}" srcOrd="0" destOrd="0" presId="urn:microsoft.com/office/officeart/2005/8/layout/hList7#1"/>
    <dgm:cxn modelId="{35947C44-F06C-46D7-8E46-1888FA09F197}" type="presOf" srcId="{049472D0-58A9-47E8-8BC9-B54C21740433}" destId="{603441C8-2565-4F3F-AD12-6ACD21F9F32C}" srcOrd="1" destOrd="0" presId="urn:microsoft.com/office/officeart/2005/8/layout/hList7#1"/>
    <dgm:cxn modelId="{94F8A67A-E501-49E1-87DF-5C731A0DAFA6}" type="presOf" srcId="{BB7D240B-B105-4E28-8967-AA8428FFB76B}" destId="{C5A519C7-9D5C-467C-9421-CF6B392493E2}" srcOrd="0" destOrd="0" presId="urn:microsoft.com/office/officeart/2005/8/layout/hList7#1"/>
    <dgm:cxn modelId="{E3E1531F-6413-41FA-BA59-716643593C13}" type="presOf" srcId="{FE78F305-DD5A-441F-B909-E05CE12207EB}" destId="{A4CCA78D-0BFF-40E1-9B0C-C08DB45FBB50}" srcOrd="0" destOrd="0" presId="urn:microsoft.com/office/officeart/2005/8/layout/hList7#1"/>
    <dgm:cxn modelId="{393D5DEE-EC4C-4967-A780-E8EE5B142B7E}" type="presOf" srcId="{6BB45A13-A56C-4474-BA5B-9C007FD57522}" destId="{0E4E6C6D-C406-480F-8A93-23A5C44D84B2}" srcOrd="0" destOrd="0" presId="urn:microsoft.com/office/officeart/2005/8/layout/hList7#1"/>
    <dgm:cxn modelId="{663D3F42-67C3-4C13-9F93-B6DD3806D852}" type="presOf" srcId="{1A39F589-F6EC-4A73-9618-192371EEB6F6}" destId="{7B6E7D42-2B98-4875-ACA3-BD3AA5169CDF}" srcOrd="1" destOrd="0" presId="urn:microsoft.com/office/officeart/2005/8/layout/hList7#1"/>
    <dgm:cxn modelId="{0371836A-BE55-48FC-8E4D-E7B91DDEC334}" type="presParOf" srcId="{24245EEE-FED3-4432-9B5B-D119A14B081D}" destId="{F43ACAD0-651F-41E5-81F5-FEFE401C5A43}" srcOrd="0" destOrd="0" presId="urn:microsoft.com/office/officeart/2005/8/layout/hList7#1"/>
    <dgm:cxn modelId="{9FE5C072-D882-43AF-B830-686B4CCB81C6}" type="presParOf" srcId="{24245EEE-FED3-4432-9B5B-D119A14B081D}" destId="{D24FB230-5679-41D8-A3DF-383A6FC9E1D1}" srcOrd="1" destOrd="0" presId="urn:microsoft.com/office/officeart/2005/8/layout/hList7#1"/>
    <dgm:cxn modelId="{446E3C4D-6C4B-4B1D-AF88-DD4664BFDF49}" type="presParOf" srcId="{D24FB230-5679-41D8-A3DF-383A6FC9E1D1}" destId="{99905966-7AD5-4F4B-B24F-486F97558CF9}" srcOrd="0" destOrd="0" presId="urn:microsoft.com/office/officeart/2005/8/layout/hList7#1"/>
    <dgm:cxn modelId="{AFF68496-D84B-49F6-B399-F44C0005AE8D}" type="presParOf" srcId="{99905966-7AD5-4F4B-B24F-486F97558CF9}" destId="{F301B8BD-7EFD-4142-BFDF-A378FA19CB75}" srcOrd="0" destOrd="0" presId="urn:microsoft.com/office/officeart/2005/8/layout/hList7#1"/>
    <dgm:cxn modelId="{42E29E29-1104-4E9A-BE67-526EE44227BA}" type="presParOf" srcId="{99905966-7AD5-4F4B-B24F-486F97558CF9}" destId="{1D025B2B-3CA3-4A46-BEF4-FC0EEF9A63CD}" srcOrd="1" destOrd="0" presId="urn:microsoft.com/office/officeart/2005/8/layout/hList7#1"/>
    <dgm:cxn modelId="{3B0925DB-37A4-4DE2-9FB9-24FF01A69DD9}" type="presParOf" srcId="{99905966-7AD5-4F4B-B24F-486F97558CF9}" destId="{C448F32B-4950-4A28-9633-C48EEA59342E}" srcOrd="2" destOrd="0" presId="urn:microsoft.com/office/officeart/2005/8/layout/hList7#1"/>
    <dgm:cxn modelId="{6D5866D9-F3EF-4780-8BAA-355CA01E9034}" type="presParOf" srcId="{99905966-7AD5-4F4B-B24F-486F97558CF9}" destId="{C3F94E89-F529-4EC4-A10A-155F47AAE4E9}" srcOrd="3" destOrd="0" presId="urn:microsoft.com/office/officeart/2005/8/layout/hList7#1"/>
    <dgm:cxn modelId="{315FCB9A-927A-441B-B6D5-69486A2235D8}" type="presParOf" srcId="{D24FB230-5679-41D8-A3DF-383A6FC9E1D1}" destId="{7B513A48-6C1D-4C23-8C41-1D8E3D6472D8}" srcOrd="1" destOrd="0" presId="urn:microsoft.com/office/officeart/2005/8/layout/hList7#1"/>
    <dgm:cxn modelId="{2F6759EC-5E44-43D0-BD02-96DAD9224EAA}" type="presParOf" srcId="{D24FB230-5679-41D8-A3DF-383A6FC9E1D1}" destId="{C2AC9BA3-03C4-4D36-A9F6-DAF14BA3F6F3}" srcOrd="2" destOrd="0" presId="urn:microsoft.com/office/officeart/2005/8/layout/hList7#1"/>
    <dgm:cxn modelId="{B89C7B90-069B-4F9E-B0BD-144463A65392}" type="presParOf" srcId="{C2AC9BA3-03C4-4D36-A9F6-DAF14BA3F6F3}" destId="{7BB6717F-C985-422D-81F1-0A59093EA830}" srcOrd="0" destOrd="0" presId="urn:microsoft.com/office/officeart/2005/8/layout/hList7#1"/>
    <dgm:cxn modelId="{8B1B0188-1E31-4798-B578-633BEE8894C8}" type="presParOf" srcId="{C2AC9BA3-03C4-4D36-A9F6-DAF14BA3F6F3}" destId="{603441C8-2565-4F3F-AD12-6ACD21F9F32C}" srcOrd="1" destOrd="0" presId="urn:microsoft.com/office/officeart/2005/8/layout/hList7#1"/>
    <dgm:cxn modelId="{3E6C7A75-9D4B-4FE7-A138-33A39571BF7A}" type="presParOf" srcId="{C2AC9BA3-03C4-4D36-A9F6-DAF14BA3F6F3}" destId="{02B187D4-A977-4221-AEBC-21F70AA8CE11}" srcOrd="2" destOrd="0" presId="urn:microsoft.com/office/officeart/2005/8/layout/hList7#1"/>
    <dgm:cxn modelId="{BA19899F-B694-4814-93D6-6F92EB411FC2}" type="presParOf" srcId="{C2AC9BA3-03C4-4D36-A9F6-DAF14BA3F6F3}" destId="{E677B4E6-7C9E-46CF-B899-A75C2E10BB2B}" srcOrd="3" destOrd="0" presId="urn:microsoft.com/office/officeart/2005/8/layout/hList7#1"/>
    <dgm:cxn modelId="{2D10FE21-6355-428E-A762-620535BE30D2}" type="presParOf" srcId="{D24FB230-5679-41D8-A3DF-383A6FC9E1D1}" destId="{A4CCA78D-0BFF-40E1-9B0C-C08DB45FBB50}" srcOrd="3" destOrd="0" presId="urn:microsoft.com/office/officeart/2005/8/layout/hList7#1"/>
    <dgm:cxn modelId="{42378A28-95EE-4586-A785-EF8B6236C950}" type="presParOf" srcId="{D24FB230-5679-41D8-A3DF-383A6FC9E1D1}" destId="{D7B2D5C0-3008-47E7-B37B-C4CE628E6281}" srcOrd="4" destOrd="0" presId="urn:microsoft.com/office/officeart/2005/8/layout/hList7#1"/>
    <dgm:cxn modelId="{9E44C6AC-6098-4D3D-87AA-292A7E08039F}" type="presParOf" srcId="{D7B2D5C0-3008-47E7-B37B-C4CE628E6281}" destId="{DF2C28EC-29EA-4597-A0C2-25BBA468C09E}" srcOrd="0" destOrd="0" presId="urn:microsoft.com/office/officeart/2005/8/layout/hList7#1"/>
    <dgm:cxn modelId="{09A3EA86-FFA7-44F4-AAFC-49CD0DF6812F}" type="presParOf" srcId="{D7B2D5C0-3008-47E7-B37B-C4CE628E6281}" destId="{CFD9DAC3-3AB0-4257-B40E-1FDE4333AFC1}" srcOrd="1" destOrd="0" presId="urn:microsoft.com/office/officeart/2005/8/layout/hList7#1"/>
    <dgm:cxn modelId="{13531FB0-3EC3-45A2-A973-B8E9540D869E}" type="presParOf" srcId="{D7B2D5C0-3008-47E7-B37B-C4CE628E6281}" destId="{46899C4E-6856-43E1-9D8D-B98D6F43E73F}" srcOrd="2" destOrd="0" presId="urn:microsoft.com/office/officeart/2005/8/layout/hList7#1"/>
    <dgm:cxn modelId="{67337CFD-A215-40DA-B36B-844B124A3E89}" type="presParOf" srcId="{D7B2D5C0-3008-47E7-B37B-C4CE628E6281}" destId="{F92E127D-1101-4578-B41F-0C1C57B2C205}" srcOrd="3" destOrd="0" presId="urn:microsoft.com/office/officeart/2005/8/layout/hList7#1"/>
    <dgm:cxn modelId="{80F796A4-A642-423B-A968-4C346BBD9976}" type="presParOf" srcId="{D24FB230-5679-41D8-A3DF-383A6FC9E1D1}" destId="{0E4E6C6D-C406-480F-8A93-23A5C44D84B2}" srcOrd="5" destOrd="0" presId="urn:microsoft.com/office/officeart/2005/8/layout/hList7#1"/>
    <dgm:cxn modelId="{66EB09D5-24C7-4BA3-9227-57972587FAF7}" type="presParOf" srcId="{D24FB230-5679-41D8-A3DF-383A6FC9E1D1}" destId="{1DB05940-8FAA-433B-B1E4-F41DE571BCDD}" srcOrd="6" destOrd="0" presId="urn:microsoft.com/office/officeart/2005/8/layout/hList7#1"/>
    <dgm:cxn modelId="{83500609-49EC-4EA9-9706-0CD3BACA6BFC}" type="presParOf" srcId="{1DB05940-8FAA-433B-B1E4-F41DE571BCDD}" destId="{62E9717E-6029-4D68-AB34-1315392293B7}" srcOrd="0" destOrd="0" presId="urn:microsoft.com/office/officeart/2005/8/layout/hList7#1"/>
    <dgm:cxn modelId="{11E38C0C-12AF-4B73-9BC1-EECB96440170}" type="presParOf" srcId="{1DB05940-8FAA-433B-B1E4-F41DE571BCDD}" destId="{7B6E7D42-2B98-4875-ACA3-BD3AA5169CDF}" srcOrd="1" destOrd="0" presId="urn:microsoft.com/office/officeart/2005/8/layout/hList7#1"/>
    <dgm:cxn modelId="{CF551459-585D-4BC6-8CCD-C2FE3B0EF810}" type="presParOf" srcId="{1DB05940-8FAA-433B-B1E4-F41DE571BCDD}" destId="{DD31A495-406D-43AF-B570-D80404F714C6}" srcOrd="2" destOrd="0" presId="urn:microsoft.com/office/officeart/2005/8/layout/hList7#1"/>
    <dgm:cxn modelId="{5EFC0000-E258-4EF7-B873-747BA97D47F3}" type="presParOf" srcId="{1DB05940-8FAA-433B-B1E4-F41DE571BCDD}" destId="{EDAEDEF3-58AB-455C-9494-7E9939DA5B23}" srcOrd="3" destOrd="0" presId="urn:microsoft.com/office/officeart/2005/8/layout/hList7#1"/>
    <dgm:cxn modelId="{C1F69F29-BBD7-45F8-8A46-5CAFD58D9C81}" type="presParOf" srcId="{D24FB230-5679-41D8-A3DF-383A6FC9E1D1}" destId="{C5A519C7-9D5C-467C-9421-CF6B392493E2}" srcOrd="7" destOrd="0" presId="urn:microsoft.com/office/officeart/2005/8/layout/hList7#1"/>
    <dgm:cxn modelId="{B3AF1140-C517-4F53-B6F6-B364C0AD563F}" type="presParOf" srcId="{D24FB230-5679-41D8-A3DF-383A6FC9E1D1}" destId="{CFC51D4F-E065-4338-806E-2E520F384387}" srcOrd="8" destOrd="0" presId="urn:microsoft.com/office/officeart/2005/8/layout/hList7#1"/>
    <dgm:cxn modelId="{1424590B-A0FC-455E-A020-0FEDA2F68006}" type="presParOf" srcId="{CFC51D4F-E065-4338-806E-2E520F384387}" destId="{F34CC682-20F1-48C7-8373-E1C1AE25F41E}" srcOrd="0" destOrd="0" presId="urn:microsoft.com/office/officeart/2005/8/layout/hList7#1"/>
    <dgm:cxn modelId="{5D082036-C4A6-408E-94D7-438A8134816F}" type="presParOf" srcId="{CFC51D4F-E065-4338-806E-2E520F384387}" destId="{3095B27A-D7D0-4533-8E02-D4EEB6B41E07}" srcOrd="1" destOrd="0" presId="urn:microsoft.com/office/officeart/2005/8/layout/hList7#1"/>
    <dgm:cxn modelId="{E031EAA7-626F-4804-BCFF-164AAD476303}" type="presParOf" srcId="{CFC51D4F-E065-4338-806E-2E520F384387}" destId="{7329C7E6-7A57-4143-81F2-7865983E2850}" srcOrd="2" destOrd="0" presId="urn:microsoft.com/office/officeart/2005/8/layout/hList7#1"/>
    <dgm:cxn modelId="{FEE84E17-F464-4E0F-A98A-4A6F39C59C54}" type="presParOf" srcId="{CFC51D4F-E065-4338-806E-2E520F384387}" destId="{4039FD60-1F7C-49FE-B531-FBA3B42B640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B8BD-7EFD-4142-BFDF-A378FA19CB75}">
      <dsp:nvSpPr>
        <dsp:cNvPr id="0" name=""/>
        <dsp:cNvSpPr/>
      </dsp:nvSpPr>
      <dsp:spPr>
        <a:xfrm>
          <a:off x="3263" y="0"/>
          <a:ext cx="1295511" cy="4192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nl-NL" sz="1100" kern="1200" smtClean="0"/>
        </a:p>
        <a:p>
          <a:pPr lvl="0" algn="ctr" defTabSz="488950">
            <a:lnSpc>
              <a:spcPct val="90000"/>
            </a:lnSpc>
            <a:spcBef>
              <a:spcPct val="0"/>
            </a:spcBef>
            <a:spcAft>
              <a:spcPct val="35000"/>
            </a:spcAft>
          </a:pPr>
          <a:r>
            <a:rPr lang="nl-NL" sz="1100" kern="1200" smtClean="0">
              <a:solidFill>
                <a:schemeClr val="tx1"/>
              </a:solidFill>
            </a:rPr>
            <a:t>generalist jeugd</a:t>
          </a:r>
        </a:p>
        <a:p>
          <a:pPr lvl="0" algn="ctr" defTabSz="488950">
            <a:lnSpc>
              <a:spcPct val="90000"/>
            </a:lnSpc>
            <a:spcBef>
              <a:spcPct val="0"/>
            </a:spcBef>
            <a:spcAft>
              <a:spcPct val="35000"/>
            </a:spcAft>
          </a:pPr>
          <a:r>
            <a:rPr lang="nl-NL" sz="1100" kern="1200" smtClean="0">
              <a:solidFill>
                <a:schemeClr val="tx1"/>
              </a:solidFill>
            </a:rPr>
            <a:t>specialist jeugd </a:t>
          </a:r>
          <a:endParaRPr lang="nl-NL" sz="1100" kern="1200" dirty="0">
            <a:solidFill>
              <a:schemeClr val="tx1"/>
            </a:solidFill>
          </a:endParaRPr>
        </a:p>
      </dsp:txBody>
      <dsp:txXfrm>
        <a:off x="3263" y="1676995"/>
        <a:ext cx="1295511" cy="1676995"/>
      </dsp:txXfrm>
    </dsp:sp>
    <dsp:sp modelId="{C3F94E89-F529-4EC4-A10A-155F47AAE4E9}">
      <dsp:nvSpPr>
        <dsp:cNvPr id="0" name=""/>
        <dsp:cNvSpPr/>
      </dsp:nvSpPr>
      <dsp:spPr>
        <a:xfrm>
          <a:off x="31241" y="675795"/>
          <a:ext cx="1217780" cy="13960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6717F-C985-422D-81F1-0A59093EA830}">
      <dsp:nvSpPr>
        <dsp:cNvPr id="0" name=""/>
        <dsp:cNvSpPr/>
      </dsp:nvSpPr>
      <dsp:spPr>
        <a:xfrm>
          <a:off x="1186168" y="0"/>
          <a:ext cx="1295511" cy="4192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nl-NL" sz="1100" kern="1200" smtClean="0"/>
        </a:p>
        <a:p>
          <a:pPr lvl="0" algn="ctr" defTabSz="488950">
            <a:lnSpc>
              <a:spcPct val="90000"/>
            </a:lnSpc>
            <a:spcBef>
              <a:spcPct val="0"/>
            </a:spcBef>
            <a:spcAft>
              <a:spcPct val="35000"/>
            </a:spcAft>
          </a:pPr>
          <a:r>
            <a:rPr lang="nl-NL" sz="1100" kern="1200" smtClean="0">
              <a:solidFill>
                <a:schemeClr val="tx1"/>
              </a:solidFill>
            </a:rPr>
            <a:t>generalist LVG</a:t>
          </a:r>
        </a:p>
        <a:p>
          <a:pPr lvl="0" algn="ctr" defTabSz="488950">
            <a:lnSpc>
              <a:spcPct val="90000"/>
            </a:lnSpc>
            <a:spcBef>
              <a:spcPct val="0"/>
            </a:spcBef>
            <a:spcAft>
              <a:spcPct val="35000"/>
            </a:spcAft>
          </a:pPr>
          <a:r>
            <a:rPr lang="nl-NL" sz="1100" kern="1200" smtClean="0">
              <a:solidFill>
                <a:schemeClr val="tx1"/>
              </a:solidFill>
            </a:rPr>
            <a:t>specialist LVG</a:t>
          </a:r>
          <a:endParaRPr lang="nl-NL" sz="1100" kern="1200" dirty="0">
            <a:solidFill>
              <a:schemeClr val="tx1"/>
            </a:solidFill>
          </a:endParaRPr>
        </a:p>
      </dsp:txBody>
      <dsp:txXfrm>
        <a:off x="1186168" y="1676995"/>
        <a:ext cx="1295511" cy="1676995"/>
      </dsp:txXfrm>
    </dsp:sp>
    <dsp:sp modelId="{E677B4E6-7C9E-46CF-B899-A75C2E10BB2B}">
      <dsp:nvSpPr>
        <dsp:cNvPr id="0" name=""/>
        <dsp:cNvSpPr/>
      </dsp:nvSpPr>
      <dsp:spPr>
        <a:xfrm>
          <a:off x="1260085" y="650833"/>
          <a:ext cx="1217780" cy="13960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C28EC-29EA-4597-A0C2-25BBA468C09E}">
      <dsp:nvSpPr>
        <dsp:cNvPr id="0" name=""/>
        <dsp:cNvSpPr/>
      </dsp:nvSpPr>
      <dsp:spPr>
        <a:xfrm>
          <a:off x="2389724" y="0"/>
          <a:ext cx="1295511" cy="4192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nl-NL" sz="1100" kern="1200" smtClean="0"/>
        </a:p>
        <a:p>
          <a:pPr lvl="0" algn="ctr" defTabSz="488950">
            <a:lnSpc>
              <a:spcPct val="90000"/>
            </a:lnSpc>
            <a:spcBef>
              <a:spcPct val="0"/>
            </a:spcBef>
            <a:spcAft>
              <a:spcPct val="35000"/>
            </a:spcAft>
          </a:pPr>
          <a:r>
            <a:rPr lang="nl-NL" sz="1100" kern="1200" smtClean="0">
              <a:solidFill>
                <a:schemeClr val="tx1"/>
              </a:solidFill>
            </a:rPr>
            <a:t>generalist GGZ</a:t>
          </a:r>
        </a:p>
        <a:p>
          <a:pPr lvl="0" algn="ctr" defTabSz="488950">
            <a:lnSpc>
              <a:spcPct val="90000"/>
            </a:lnSpc>
            <a:spcBef>
              <a:spcPct val="0"/>
            </a:spcBef>
            <a:spcAft>
              <a:spcPct val="35000"/>
            </a:spcAft>
          </a:pPr>
          <a:r>
            <a:rPr lang="nl-NL" sz="1100" kern="1200" smtClean="0">
              <a:solidFill>
                <a:schemeClr val="tx1"/>
              </a:solidFill>
            </a:rPr>
            <a:t>specialist GGZ</a:t>
          </a:r>
          <a:endParaRPr lang="nl-NL" sz="1100" kern="1200" dirty="0">
            <a:solidFill>
              <a:schemeClr val="tx1"/>
            </a:solidFill>
          </a:endParaRPr>
        </a:p>
      </dsp:txBody>
      <dsp:txXfrm>
        <a:off x="2389724" y="1676995"/>
        <a:ext cx="1295511" cy="1676995"/>
      </dsp:txXfrm>
    </dsp:sp>
    <dsp:sp modelId="{F92E127D-1101-4578-B41F-0C1C57B2C205}">
      <dsp:nvSpPr>
        <dsp:cNvPr id="0" name=""/>
        <dsp:cNvSpPr/>
      </dsp:nvSpPr>
      <dsp:spPr>
        <a:xfrm>
          <a:off x="2536264" y="681296"/>
          <a:ext cx="1217780" cy="13960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9717E-6029-4D68-AB34-1315392293B7}">
      <dsp:nvSpPr>
        <dsp:cNvPr id="0" name=""/>
        <dsp:cNvSpPr/>
      </dsp:nvSpPr>
      <dsp:spPr>
        <a:xfrm>
          <a:off x="3574391" y="0"/>
          <a:ext cx="1295511" cy="4192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nl-NL" sz="1100" kern="1200" smtClean="0"/>
        </a:p>
        <a:p>
          <a:pPr lvl="0" algn="ctr" defTabSz="488950">
            <a:lnSpc>
              <a:spcPct val="90000"/>
            </a:lnSpc>
            <a:spcBef>
              <a:spcPct val="0"/>
            </a:spcBef>
            <a:spcAft>
              <a:spcPct val="35000"/>
            </a:spcAft>
          </a:pPr>
          <a:endParaRPr lang="nl-NL" sz="1100" kern="1200" smtClean="0"/>
        </a:p>
        <a:p>
          <a:pPr lvl="0" algn="ctr" defTabSz="488950">
            <a:lnSpc>
              <a:spcPct val="90000"/>
            </a:lnSpc>
            <a:spcBef>
              <a:spcPct val="0"/>
            </a:spcBef>
            <a:spcAft>
              <a:spcPct val="35000"/>
            </a:spcAft>
          </a:pPr>
          <a:r>
            <a:rPr lang="nl-NL" sz="1100" kern="1200" smtClean="0">
              <a:solidFill>
                <a:schemeClr val="tx1"/>
              </a:solidFill>
            </a:rPr>
            <a:t>generalist</a:t>
          </a:r>
        </a:p>
        <a:p>
          <a:pPr lvl="0" algn="ctr" defTabSz="488950">
            <a:lnSpc>
              <a:spcPct val="90000"/>
            </a:lnSpc>
            <a:spcBef>
              <a:spcPct val="0"/>
            </a:spcBef>
            <a:spcAft>
              <a:spcPct val="35000"/>
            </a:spcAft>
          </a:pPr>
          <a:r>
            <a:rPr lang="nl-NL" sz="1100" kern="1200" smtClean="0">
              <a:solidFill>
                <a:schemeClr val="tx1"/>
              </a:solidFill>
            </a:rPr>
            <a:t>WMO </a:t>
          </a:r>
        </a:p>
        <a:p>
          <a:pPr lvl="0" algn="ctr" defTabSz="488950">
            <a:lnSpc>
              <a:spcPct val="90000"/>
            </a:lnSpc>
            <a:spcBef>
              <a:spcPct val="0"/>
            </a:spcBef>
            <a:spcAft>
              <a:spcPct val="35000"/>
            </a:spcAft>
          </a:pPr>
          <a:r>
            <a:rPr lang="nl-NL" sz="1100" kern="1200" smtClean="0">
              <a:solidFill>
                <a:schemeClr val="tx1"/>
              </a:solidFill>
            </a:rPr>
            <a:t>specialist </a:t>
          </a:r>
        </a:p>
        <a:p>
          <a:pPr lvl="0" algn="ctr" defTabSz="488950">
            <a:lnSpc>
              <a:spcPct val="90000"/>
            </a:lnSpc>
            <a:spcBef>
              <a:spcPct val="0"/>
            </a:spcBef>
            <a:spcAft>
              <a:spcPct val="35000"/>
            </a:spcAft>
          </a:pPr>
          <a:r>
            <a:rPr lang="nl-NL" sz="1100" kern="1200" smtClean="0">
              <a:solidFill>
                <a:schemeClr val="tx1"/>
              </a:solidFill>
            </a:rPr>
            <a:t>WMO</a:t>
          </a:r>
          <a:endParaRPr lang="nl-NL" sz="1100" kern="1200" dirty="0">
            <a:solidFill>
              <a:schemeClr val="tx1"/>
            </a:solidFill>
          </a:endParaRPr>
        </a:p>
      </dsp:txBody>
      <dsp:txXfrm>
        <a:off x="3574391" y="1676995"/>
        <a:ext cx="1295511" cy="1676995"/>
      </dsp:txXfrm>
    </dsp:sp>
    <dsp:sp modelId="{EDAEDEF3-58AB-455C-9494-7E9939DA5B23}">
      <dsp:nvSpPr>
        <dsp:cNvPr id="0" name=""/>
        <dsp:cNvSpPr/>
      </dsp:nvSpPr>
      <dsp:spPr>
        <a:xfrm>
          <a:off x="3596140" y="638366"/>
          <a:ext cx="1217780" cy="13960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4CC682-20F1-48C7-8373-E1C1AE25F41E}">
      <dsp:nvSpPr>
        <dsp:cNvPr id="0" name=""/>
        <dsp:cNvSpPr/>
      </dsp:nvSpPr>
      <dsp:spPr>
        <a:xfrm>
          <a:off x="4770588" y="0"/>
          <a:ext cx="1280703" cy="4192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nl-NL" sz="1100" kern="1200" smtClean="0"/>
        </a:p>
        <a:p>
          <a:pPr lvl="0" algn="ctr" defTabSz="488950">
            <a:lnSpc>
              <a:spcPct val="90000"/>
            </a:lnSpc>
            <a:spcBef>
              <a:spcPct val="0"/>
            </a:spcBef>
            <a:spcAft>
              <a:spcPct val="35000"/>
            </a:spcAft>
          </a:pPr>
          <a:endParaRPr lang="nl-NL" sz="1100" kern="1200" smtClean="0"/>
        </a:p>
        <a:p>
          <a:pPr lvl="0" algn="ctr" defTabSz="488950">
            <a:lnSpc>
              <a:spcPct val="90000"/>
            </a:lnSpc>
            <a:spcBef>
              <a:spcPct val="0"/>
            </a:spcBef>
            <a:spcAft>
              <a:spcPct val="35000"/>
            </a:spcAft>
          </a:pPr>
          <a:r>
            <a:rPr lang="nl-NL" sz="1100" kern="1200" smtClean="0">
              <a:solidFill>
                <a:schemeClr val="tx1"/>
              </a:solidFill>
            </a:rPr>
            <a:t>generalist </a:t>
          </a:r>
        </a:p>
        <a:p>
          <a:pPr lvl="0" algn="ctr" defTabSz="488950">
            <a:lnSpc>
              <a:spcPct val="90000"/>
            </a:lnSpc>
            <a:spcBef>
              <a:spcPct val="0"/>
            </a:spcBef>
            <a:spcAft>
              <a:spcPct val="35000"/>
            </a:spcAft>
          </a:pPr>
          <a:r>
            <a:rPr lang="nl-NL" sz="1100" kern="1200" smtClean="0">
              <a:solidFill>
                <a:schemeClr val="tx1"/>
              </a:solidFill>
            </a:rPr>
            <a:t>AWBZ</a:t>
          </a:r>
        </a:p>
        <a:p>
          <a:pPr lvl="0" algn="ctr" defTabSz="488950">
            <a:lnSpc>
              <a:spcPct val="90000"/>
            </a:lnSpc>
            <a:spcBef>
              <a:spcPct val="0"/>
            </a:spcBef>
            <a:spcAft>
              <a:spcPct val="35000"/>
            </a:spcAft>
          </a:pPr>
          <a:endParaRPr lang="nl-NL" sz="1100" kern="1200" smtClean="0">
            <a:solidFill>
              <a:schemeClr val="tx1"/>
            </a:solidFill>
          </a:endParaRPr>
        </a:p>
        <a:p>
          <a:pPr lvl="0" algn="ctr" defTabSz="488950">
            <a:lnSpc>
              <a:spcPct val="90000"/>
            </a:lnSpc>
            <a:spcBef>
              <a:spcPct val="0"/>
            </a:spcBef>
            <a:spcAft>
              <a:spcPct val="35000"/>
            </a:spcAft>
          </a:pPr>
          <a:r>
            <a:rPr lang="nl-NL" sz="1100" kern="1200" smtClean="0">
              <a:solidFill>
                <a:schemeClr val="tx1"/>
              </a:solidFill>
            </a:rPr>
            <a:t>specialist</a:t>
          </a:r>
        </a:p>
        <a:p>
          <a:pPr lvl="0" algn="ctr" defTabSz="488950">
            <a:lnSpc>
              <a:spcPct val="90000"/>
            </a:lnSpc>
            <a:spcBef>
              <a:spcPct val="0"/>
            </a:spcBef>
            <a:spcAft>
              <a:spcPct val="35000"/>
            </a:spcAft>
          </a:pPr>
          <a:r>
            <a:rPr lang="nl-NL" sz="1100" kern="1200" smtClean="0">
              <a:solidFill>
                <a:schemeClr val="tx1"/>
              </a:solidFill>
            </a:rPr>
            <a:t>AWBZ</a:t>
          </a:r>
          <a:endParaRPr lang="nl-NL" sz="1100" kern="1200" dirty="0">
            <a:solidFill>
              <a:schemeClr val="tx1"/>
            </a:solidFill>
          </a:endParaRPr>
        </a:p>
      </dsp:txBody>
      <dsp:txXfrm>
        <a:off x="4770588" y="1676995"/>
        <a:ext cx="1280703" cy="1676995"/>
      </dsp:txXfrm>
    </dsp:sp>
    <dsp:sp modelId="{4039FD60-1F7C-49FE-B531-FBA3B42B640C}">
      <dsp:nvSpPr>
        <dsp:cNvPr id="0" name=""/>
        <dsp:cNvSpPr/>
      </dsp:nvSpPr>
      <dsp:spPr>
        <a:xfrm>
          <a:off x="4824533" y="664096"/>
          <a:ext cx="1217780" cy="13960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3ACAD0-651F-41E5-81F5-FEFE401C5A43}">
      <dsp:nvSpPr>
        <dsp:cNvPr id="0" name=""/>
        <dsp:cNvSpPr/>
      </dsp:nvSpPr>
      <dsp:spPr>
        <a:xfrm>
          <a:off x="69898" y="0"/>
          <a:ext cx="6093950" cy="62887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8971" y="1"/>
            <a:ext cx="2921582" cy="493633"/>
          </a:xfrm>
          <a:prstGeom prst="rect">
            <a:avLst/>
          </a:prstGeom>
        </p:spPr>
        <p:txBody>
          <a:bodyPr vert="horz" lIns="91440" tIns="45720" rIns="91440" bIns="45720" rtlCol="0"/>
          <a:lstStyle>
            <a:lvl1pPr algn="r">
              <a:defRPr sz="1200"/>
            </a:lvl1pPr>
          </a:lstStyle>
          <a:p>
            <a:fld id="{9BBA1060-DB77-44A4-A074-B93F56501B66}" type="datetimeFigureOut">
              <a:rPr lang="nl-NL" smtClean="0"/>
              <a:t>21-3-2017</a:t>
            </a:fld>
            <a:endParaRPr lang="nl-NL"/>
          </a:p>
        </p:txBody>
      </p:sp>
      <p:sp>
        <p:nvSpPr>
          <p:cNvPr id="4" name="Tijdelijke aanduiding voor voettekst 3"/>
          <p:cNvSpPr>
            <a:spLocks noGrp="1"/>
          </p:cNvSpPr>
          <p:nvPr>
            <p:ph type="ftr" sz="quarter" idx="2"/>
          </p:nvPr>
        </p:nvSpPr>
        <p:spPr>
          <a:xfrm>
            <a:off x="0" y="9377317"/>
            <a:ext cx="2921582" cy="49363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8971" y="9377317"/>
            <a:ext cx="2921582" cy="493633"/>
          </a:xfrm>
          <a:prstGeom prst="rect">
            <a:avLst/>
          </a:prstGeom>
        </p:spPr>
        <p:txBody>
          <a:bodyPr vert="horz" lIns="91440" tIns="45720" rIns="91440" bIns="45720" rtlCol="0" anchor="b"/>
          <a:lstStyle>
            <a:lvl1pPr algn="r">
              <a:defRPr sz="1200"/>
            </a:lvl1pPr>
          </a:lstStyle>
          <a:p>
            <a:fld id="{0E686025-28E7-449F-BBA3-126CF6FB9388}" type="slidenum">
              <a:rPr lang="nl-NL" smtClean="0"/>
              <a:t>‹nr.›</a:t>
            </a:fld>
            <a:endParaRPr lang="nl-NL"/>
          </a:p>
        </p:txBody>
      </p:sp>
    </p:spTree>
    <p:extLst>
      <p:ext uri="{BB962C8B-B14F-4D97-AF65-F5344CB8AC3E}">
        <p14:creationId xmlns:p14="http://schemas.microsoft.com/office/powerpoint/2010/main" val="235310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cs typeface="+mn-cs"/>
              </a:defRPr>
            </a:lvl1pPr>
          </a:lstStyle>
          <a:p>
            <a:pPr>
              <a:defRPr/>
            </a:pPr>
            <a:endParaRPr lang="nl-NL"/>
          </a:p>
        </p:txBody>
      </p:sp>
      <p:sp>
        <p:nvSpPr>
          <p:cNvPr id="3" name="Tijdelijke aanduiding voor datum 2"/>
          <p:cNvSpPr>
            <a:spLocks noGrp="1"/>
          </p:cNvSpPr>
          <p:nvPr>
            <p:ph type="dt" idx="1"/>
          </p:nvPr>
        </p:nvSpPr>
        <p:spPr>
          <a:xfrm>
            <a:off x="3818971" y="1"/>
            <a:ext cx="2921582" cy="493633"/>
          </a:xfrm>
          <a:prstGeom prst="rect">
            <a:avLst/>
          </a:prstGeom>
        </p:spPr>
        <p:txBody>
          <a:bodyPr vert="horz" lIns="91440" tIns="45720" rIns="91440" bIns="45720" rtlCol="0"/>
          <a:lstStyle>
            <a:lvl1pPr algn="r">
              <a:defRPr sz="1200">
                <a:cs typeface="+mn-cs"/>
              </a:defRPr>
            </a:lvl1pPr>
          </a:lstStyle>
          <a:p>
            <a:pPr>
              <a:defRPr/>
            </a:pPr>
            <a:fld id="{F2C3129F-BA53-4F2F-BF88-CD8B862446FF}" type="datetimeFigureOut">
              <a:rPr lang="nl-NL"/>
              <a:pPr>
                <a:defRPr/>
              </a:pPr>
              <a:t>21-3-2017</a:t>
            </a:fld>
            <a:endParaRPr lang="nl-NL"/>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377317"/>
            <a:ext cx="2921582" cy="493633"/>
          </a:xfrm>
          <a:prstGeom prst="rect">
            <a:avLst/>
          </a:prstGeom>
        </p:spPr>
        <p:txBody>
          <a:bodyPr vert="horz" lIns="91440" tIns="45720" rIns="91440" bIns="45720" rtlCol="0" anchor="b"/>
          <a:lstStyle>
            <a:lvl1pPr algn="l">
              <a:defRPr sz="1200">
                <a:cs typeface="+mn-cs"/>
              </a:defRPr>
            </a:lvl1pPr>
          </a:lstStyle>
          <a:p>
            <a:pPr>
              <a:defRPr/>
            </a:pPr>
            <a:endParaRPr lang="nl-NL"/>
          </a:p>
        </p:txBody>
      </p:sp>
      <p:sp>
        <p:nvSpPr>
          <p:cNvPr id="7" name="Tijdelijke aanduiding voor dianummer 6"/>
          <p:cNvSpPr>
            <a:spLocks noGrp="1"/>
          </p:cNvSpPr>
          <p:nvPr>
            <p:ph type="sldNum" sz="quarter" idx="5"/>
          </p:nvPr>
        </p:nvSpPr>
        <p:spPr>
          <a:xfrm>
            <a:off x="3818971" y="9377317"/>
            <a:ext cx="2921582" cy="493633"/>
          </a:xfrm>
          <a:prstGeom prst="rect">
            <a:avLst/>
          </a:prstGeom>
        </p:spPr>
        <p:txBody>
          <a:bodyPr vert="horz" lIns="91440" tIns="45720" rIns="91440" bIns="45720" rtlCol="0" anchor="b"/>
          <a:lstStyle>
            <a:lvl1pPr algn="r">
              <a:defRPr sz="1200">
                <a:cs typeface="+mn-cs"/>
              </a:defRPr>
            </a:lvl1pPr>
          </a:lstStyle>
          <a:p>
            <a:pPr>
              <a:defRPr/>
            </a:pPr>
            <a:fld id="{F2B9CD6A-3049-4EEA-8BDF-DB0B3F74949C}" type="slidenum">
              <a:rPr lang="nl-NL"/>
              <a:pPr>
                <a:defRPr/>
              </a:pPr>
              <a:t>‹nr.›</a:t>
            </a:fld>
            <a:endParaRPr lang="nl-NL"/>
          </a:p>
        </p:txBody>
      </p:sp>
    </p:spTree>
    <p:extLst>
      <p:ext uri="{BB962C8B-B14F-4D97-AF65-F5344CB8AC3E}">
        <p14:creationId xmlns:p14="http://schemas.microsoft.com/office/powerpoint/2010/main" val="145322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19F53A-A50A-4B00-8D9B-6910033A7436}" type="slidenum">
              <a:rPr lang="nl-NL" smtClean="0">
                <a:cs typeface="Arial" charset="0"/>
              </a:rPr>
              <a:pPr/>
              <a:t>1</a:t>
            </a:fld>
            <a:endParaRPr lang="nl-NL" smtClean="0">
              <a:cs typeface="Arial" charset="0"/>
            </a:endParaRPr>
          </a:p>
        </p:txBody>
      </p:sp>
    </p:spTree>
    <p:extLst>
      <p:ext uri="{BB962C8B-B14F-4D97-AF65-F5344CB8AC3E}">
        <p14:creationId xmlns:p14="http://schemas.microsoft.com/office/powerpoint/2010/main" val="313196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66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Uitleg over de manier van denken. De bril kan als metafoor worden gezien. Een brede kijk…met meer perspectieven</a:t>
            </a:r>
          </a:p>
          <a:p>
            <a:pPr eaLnBrk="1" hangingPunct="1">
              <a:spcBef>
                <a:spcPct val="0"/>
              </a:spcBef>
            </a:pPr>
            <a:r>
              <a:rPr lang="nl-NL" smtClean="0"/>
              <a:t>De twee brillenglazen uitleggen. Rechts het aanbodgerichte, u vraagt, wij bieden aan met hulpverleningsplan enz. en kijken wat misschien netwerk kan doen.</a:t>
            </a:r>
          </a:p>
          <a:p>
            <a:pPr eaLnBrk="1" hangingPunct="1">
              <a:spcBef>
                <a:spcPct val="0"/>
              </a:spcBef>
            </a:pPr>
            <a:r>
              <a:rPr lang="nl-NL" smtClean="0"/>
              <a:t>SNV&gt; u vertelt, we gaan in gesprek (ontmoeten) samen met uw netwerk , wat wordt uw plan en wat blijft er over voor professionals? </a:t>
            </a:r>
          </a:p>
          <a:p>
            <a:pPr eaLnBrk="1" hangingPunct="1">
              <a:spcBef>
                <a:spcPct val="0"/>
              </a:spcBef>
            </a:pPr>
            <a:r>
              <a:rPr lang="nl-NL" smtClean="0"/>
              <a:t>Consulent/AMW etc is in eerste instantie procesbegeleider en bemoeit zich niet met de inhoud</a:t>
            </a:r>
          </a:p>
          <a:p>
            <a:pPr eaLnBrk="1" hangingPunct="1">
              <a:spcBef>
                <a:spcPct val="0"/>
              </a:spcBef>
            </a:pPr>
            <a:r>
              <a:rPr lang="nl-NL" smtClean="0"/>
              <a:t> </a:t>
            </a:r>
          </a:p>
          <a:p>
            <a:pPr eaLnBrk="1" hangingPunct="1">
              <a:spcBef>
                <a:spcPct val="0"/>
              </a:spcBef>
            </a:pPr>
            <a:r>
              <a:rPr lang="nl-NL" smtClean="0"/>
              <a:t>Met een voorbeelden de bril uitleggen. Bv moeder met zoon pdd nos belt voor vraag voor opvang, je checkt doelgroep, hulpvraag etc.</a:t>
            </a:r>
          </a:p>
          <a:p>
            <a:pPr eaLnBrk="1" hangingPunct="1">
              <a:spcBef>
                <a:spcPct val="0"/>
              </a:spcBef>
            </a:pPr>
            <a:endParaRPr lang="nl-NL" smtClean="0"/>
          </a:p>
        </p:txBody>
      </p:sp>
      <p:sp>
        <p:nvSpPr>
          <p:cNvPr id="2662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02B2F4-C826-408E-A9FC-62DE215A8ADD}" type="slidenum">
              <a:rPr lang="nl-NL" smtClean="0">
                <a:cs typeface="Arial" charset="0"/>
              </a:rPr>
              <a:pPr/>
              <a:t>11</a:t>
            </a:fld>
            <a:endParaRPr lang="nl-NL" smtClean="0">
              <a:cs typeface="Arial" charset="0"/>
            </a:endParaRPr>
          </a:p>
        </p:txBody>
      </p:sp>
    </p:spTree>
    <p:extLst>
      <p:ext uri="{BB962C8B-B14F-4D97-AF65-F5344CB8AC3E}">
        <p14:creationId xmlns:p14="http://schemas.microsoft.com/office/powerpoint/2010/main" val="77428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867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a.d.h.v. de fasen uitleggen hoe SNV werkt. Bij fase 1 link leggen naar de schaalvraag van het begin, iets vertellen over hoe je ontmoet en wat er gebeurt met het contact als je het samen gaat hebben over het verhaal,</a:t>
            </a:r>
          </a:p>
          <a:p>
            <a:pPr eaLnBrk="1" hangingPunct="1">
              <a:spcBef>
                <a:spcPct val="0"/>
              </a:spcBef>
            </a:pPr>
            <a:r>
              <a:rPr lang="nl-NL" smtClean="0"/>
              <a:t>Bij fase 2 voorbeelden geven, verwijzen naar de voorbeelden die op zijn gehangen. Op zoek gaan naar steunfiguren. Komen we zo op terug!</a:t>
            </a:r>
          </a:p>
          <a:p>
            <a:pPr eaLnBrk="1" hangingPunct="1">
              <a:spcBef>
                <a:spcPct val="0"/>
              </a:spcBef>
            </a:pPr>
            <a:r>
              <a:rPr lang="nl-NL" smtClean="0"/>
              <a:t>Fase 3 extra benadrukken dat het doel niet de meedenkbijeenkomst is, maar het besluitvormingsproces. </a:t>
            </a:r>
          </a:p>
        </p:txBody>
      </p:sp>
      <p:sp>
        <p:nvSpPr>
          <p:cNvPr id="2867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6C373A-CC53-4F4C-9017-44A6EC8E1545}" type="slidenum">
              <a:rPr lang="nl-NL" smtClean="0">
                <a:cs typeface="Arial" charset="0"/>
              </a:rPr>
              <a:pPr/>
              <a:t>12</a:t>
            </a:fld>
            <a:endParaRPr lang="nl-NL" smtClean="0">
              <a:cs typeface="Arial" charset="0"/>
            </a:endParaRPr>
          </a:p>
        </p:txBody>
      </p:sp>
    </p:spTree>
    <p:extLst>
      <p:ext uri="{BB962C8B-B14F-4D97-AF65-F5344CB8AC3E}">
        <p14:creationId xmlns:p14="http://schemas.microsoft.com/office/powerpoint/2010/main" val="336042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nl-NL" smtClean="0"/>
              <a:t>Poster van familiekaart en relatiekaart en gebeurtenissenkaart en contactenschema alvast ophangen.</a:t>
            </a:r>
          </a:p>
          <a:p>
            <a:r>
              <a:rPr lang="nl-NL" smtClean="0"/>
              <a:t>Basisposter tekenen tijdens uitleg.</a:t>
            </a:r>
          </a:p>
          <a:p>
            <a:r>
              <a:rPr lang="nl-NL" smtClean="0"/>
              <a:t>Door visualiseren en mensen briefjes te laten plakken komen ze letterlijk in beweging</a:t>
            </a:r>
          </a:p>
          <a:p>
            <a:r>
              <a:rPr lang="nl-NL" smtClean="0"/>
              <a:t> </a:t>
            </a:r>
          </a:p>
        </p:txBody>
      </p:sp>
    </p:spTree>
    <p:extLst>
      <p:ext uri="{BB962C8B-B14F-4D97-AF65-F5344CB8AC3E}">
        <p14:creationId xmlns:p14="http://schemas.microsoft.com/office/powerpoint/2010/main" val="270765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nl-NL" smtClean="0"/>
              <a:t>Uitleg uit map geven over tool (deelnemers nemen netwerkatlas uitgeprint meenemen). Posters en stiften en plakband mee. Groepjes van 4-5, kies zelf een tool die je graag willen oefenen. Speel deze eventueel uit in een rollenspel met 1 procesbegeleider adhv je eigen casus.</a:t>
            </a:r>
          </a:p>
          <a:p>
            <a:r>
              <a:rPr lang="nl-NL" smtClean="0"/>
              <a:t>Deze sheet ook gebruiken bij de terugkoppeling/nabespreking van de casus.</a:t>
            </a:r>
          </a:p>
          <a:p>
            <a:endParaRPr lang="nl-NL" smtClean="0"/>
          </a:p>
          <a:p>
            <a:endParaRPr lang="nl-NL" smtClean="0"/>
          </a:p>
        </p:txBody>
      </p:sp>
    </p:spTree>
    <p:extLst>
      <p:ext uri="{BB962C8B-B14F-4D97-AF65-F5344CB8AC3E}">
        <p14:creationId xmlns:p14="http://schemas.microsoft.com/office/powerpoint/2010/main" val="27462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Voorstellen en noemen dat we SNV opgeleid zijn en nu 2 jaar werken met deze werkwijze </a:t>
            </a:r>
          </a:p>
          <a:p>
            <a:pPr eaLnBrk="1" hangingPunct="1">
              <a:spcBef>
                <a:spcPct val="0"/>
              </a:spcBef>
            </a:pPr>
            <a:endParaRPr lang="nl-NL" smtClean="0"/>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775AEF-0836-40D4-9172-43EDB9BC153D}" type="slidenum">
              <a:rPr lang="nl-NL" smtClean="0">
                <a:cs typeface="Arial" charset="0"/>
              </a:rPr>
              <a:pPr/>
              <a:t>3</a:t>
            </a:fld>
            <a:endParaRPr lang="nl-NL" smtClean="0">
              <a:cs typeface="Arial" charset="0"/>
            </a:endParaRPr>
          </a:p>
        </p:txBody>
      </p:sp>
    </p:spTree>
    <p:extLst>
      <p:ext uri="{BB962C8B-B14F-4D97-AF65-F5344CB8AC3E}">
        <p14:creationId xmlns:p14="http://schemas.microsoft.com/office/powerpoint/2010/main" val="75485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wrap="square" numCol="1" anchor="t" anchorCtr="0" compatLnSpc="1">
            <a:prstTxWarp prst="textNoShape">
              <a:avLst/>
            </a:prstTxWarp>
          </a:bodyPr>
          <a:lstStyle/>
          <a:p>
            <a:pPr>
              <a:spcBef>
                <a:spcPct val="0"/>
              </a:spcBef>
            </a:pPr>
            <a:r>
              <a:rPr lang="nl-NL" smtClean="0"/>
              <a:t>En hoe is het plaatje bij jullie?</a:t>
            </a:r>
          </a:p>
          <a:p>
            <a:pPr>
              <a:spcBef>
                <a:spcPct val="0"/>
              </a:spcBef>
            </a:pPr>
            <a:endParaRPr lang="nl-NL" smtClean="0"/>
          </a:p>
          <a:p>
            <a:pPr>
              <a:spcBef>
                <a:spcPct val="0"/>
              </a:spcBef>
            </a:pPr>
            <a:r>
              <a:rPr lang="nl-NL" smtClean="0"/>
              <a:t>Jullie noemen het the Big Five, de wijkteams van Tinten van 0-100, bestrijkt gehele sociale domein, met daarin generalistisch werken door alle domeinen heen. (Zie Kleur op je wangen). De Wijkteams werken samen met de sociale teams (CJG, woningstichting, wijkagent, rmc-leerplicht)</a:t>
            </a:r>
          </a:p>
          <a:p>
            <a:pPr>
              <a:spcBef>
                <a:spcPct val="0"/>
              </a:spcBef>
            </a:pPr>
            <a:r>
              <a:rPr lang="nl-NL" smtClean="0"/>
              <a:t>Binnen de domeinen, zijn er ook generalisten en specialisten.</a:t>
            </a:r>
          </a:p>
          <a:p>
            <a:pPr>
              <a:spcBef>
                <a:spcPct val="0"/>
              </a:spcBef>
            </a:pPr>
            <a:r>
              <a:rPr lang="nl-NL" smtClean="0"/>
              <a:t>Je kunt niet van alles even veel weten, maar je moet wel weten wie het dan wel weet!</a:t>
            </a:r>
          </a:p>
          <a:p>
            <a:pPr>
              <a:spcBef>
                <a:spcPct val="0"/>
              </a:spcBef>
            </a:pPr>
            <a:r>
              <a:rPr lang="nl-NL" smtClean="0"/>
              <a:t>Nieuwe werken is: </a:t>
            </a:r>
          </a:p>
          <a:p>
            <a:pPr>
              <a:spcBef>
                <a:spcPct val="0"/>
              </a:spcBef>
            </a:pPr>
            <a:r>
              <a:rPr lang="nl-NL" smtClean="0"/>
              <a:t>- Bij bestaand contact met ouders/opvoeders/jeugd: eerst zelf checken bij andere generalist/specialist (net in eerste instantie doorverwijzen)</a:t>
            </a:r>
          </a:p>
          <a:p>
            <a:pPr>
              <a:spcBef>
                <a:spcPct val="0"/>
              </a:spcBef>
              <a:buFontTx/>
              <a:buChar char="-"/>
            </a:pPr>
            <a:r>
              <a:rPr lang="nl-NL" smtClean="0"/>
              <a:t>Bij signalen waarbij je geen direct contact nog hebt: andere generalist/specialist inseinen, privacy in acht nemend (is zoektocht in invullen sociale domein).</a:t>
            </a:r>
          </a:p>
          <a:p>
            <a:pPr>
              <a:spcBef>
                <a:spcPct val="0"/>
              </a:spcBef>
            </a:pPr>
            <a:endParaRPr lang="nl-NL" smtClean="0"/>
          </a:p>
          <a:p>
            <a:pPr>
              <a:spcBef>
                <a:spcPct val="0"/>
              </a:spcBef>
            </a:pPr>
            <a:endParaRPr lang="nl-NL" smtClean="0"/>
          </a:p>
          <a:p>
            <a:pPr>
              <a:spcBef>
                <a:spcPct val="0"/>
              </a:spcBef>
            </a:pPr>
            <a:r>
              <a:rPr lang="nl-NL" smtClean="0"/>
              <a:t>Tot zover even een opfrisser voor de context waarin jullie werken.</a:t>
            </a:r>
          </a:p>
          <a:p>
            <a:pPr>
              <a:spcBef>
                <a:spcPct val="0"/>
              </a:spcBef>
            </a:pPr>
            <a:endParaRPr lang="nl-NL" smtClean="0"/>
          </a:p>
          <a:p>
            <a:pPr>
              <a:spcBef>
                <a:spcPct val="0"/>
              </a:spcBef>
            </a:pPr>
            <a:r>
              <a:rPr lang="nl-NL" smtClean="0"/>
              <a:t>Zoals al gezegd is het belangrijk dat degenen die werken met jeugd en ouders kennis hebben van effectieve methodieken/interventies om problemen vroegtijdig en effectief aan te pakken.</a:t>
            </a:r>
          </a:p>
          <a:p>
            <a:pPr>
              <a:spcBef>
                <a:spcPct val="0"/>
              </a:spcBef>
            </a:pPr>
            <a:endParaRPr lang="nl-NL" smtClean="0"/>
          </a:p>
          <a:p>
            <a:pPr>
              <a:spcBef>
                <a:spcPct val="0"/>
              </a:spcBef>
            </a:pPr>
            <a:r>
              <a:rPr lang="nl-NL" smtClean="0"/>
              <a:t>Maar wat zijn effectieve interventies? En hoe kun je er ook goed mee werken?</a:t>
            </a:r>
          </a:p>
          <a:p>
            <a:pPr>
              <a:spcBef>
                <a:spcPct val="0"/>
              </a:spcBef>
            </a:pPr>
            <a:r>
              <a:rPr lang="nl-NL" smtClean="0"/>
              <a:t>Kan iedereen dat zomaar?</a:t>
            </a:r>
          </a:p>
          <a:p>
            <a:pPr>
              <a:spcBef>
                <a:spcPct val="0"/>
              </a:spcBef>
            </a:pPr>
            <a:endParaRPr lang="nl-NL" smtClean="0"/>
          </a:p>
          <a:p>
            <a:pPr>
              <a:spcBef>
                <a:spcPct val="0"/>
              </a:spcBef>
            </a:pPr>
            <a:endParaRPr lang="nl-NL" smtClean="0"/>
          </a:p>
        </p:txBody>
      </p:sp>
      <p:sp>
        <p:nvSpPr>
          <p:cNvPr id="39940" name="Tijdelijke aanduiding voor dianummer 3"/>
          <p:cNvSpPr txBox="1">
            <a:spLocks noGrp="1"/>
          </p:cNvSpPr>
          <p:nvPr/>
        </p:nvSpPr>
        <p:spPr bwMode="auto">
          <a:xfrm>
            <a:off x="3818971" y="9377317"/>
            <a:ext cx="2921582" cy="493633"/>
          </a:xfrm>
          <a:prstGeom prst="rect">
            <a:avLst/>
          </a:prstGeom>
          <a:noFill/>
          <a:ln w="9525">
            <a:noFill/>
            <a:miter lim="800000"/>
            <a:headEnd/>
            <a:tailEnd/>
          </a:ln>
        </p:spPr>
        <p:txBody>
          <a:bodyPr anchor="b"/>
          <a:lstStyle/>
          <a:p>
            <a:pPr algn="r"/>
            <a:fld id="{D18508CF-91F9-4F7C-8E07-5E76678ECFF5}" type="slidenum">
              <a:rPr lang="nl-NL" altLang="nl-NL" sz="1200">
                <a:latin typeface="Georgia" pitchFamily="18" charset="0"/>
              </a:rPr>
              <a:pPr algn="r"/>
              <a:t>4</a:t>
            </a:fld>
            <a:endParaRPr lang="nl-NL" altLang="nl-NL" sz="1200">
              <a:latin typeface="Georgia" pitchFamily="18" charset="0"/>
            </a:endParaRPr>
          </a:p>
        </p:txBody>
      </p:sp>
    </p:spTree>
    <p:extLst>
      <p:ext uri="{BB962C8B-B14F-4D97-AF65-F5344CB8AC3E}">
        <p14:creationId xmlns:p14="http://schemas.microsoft.com/office/powerpoint/2010/main" val="272161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19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altLang="nl-NL" smtClean="0">
                <a:latin typeface="Arial" charset="0"/>
                <a:cs typeface="Arial" charset="0"/>
              </a:rPr>
              <a:t>De transitie houdt in dat de gemeenten bestuurlijk en financieel de verantwoordelijkheid krijgen over de jeugdzorg. Maar dat is niet het enige. Zij zal ook de regie moeten voeren over een inhoudelijke transformatie die zal moeten plaatsvinden. Bij die transformatie staat een aantal uitgangspunten centraal:</a:t>
            </a:r>
          </a:p>
          <a:p>
            <a:pPr>
              <a:spcBef>
                <a:spcPct val="0"/>
              </a:spcBef>
              <a:buFontTx/>
              <a:buAutoNum type="arabicPeriod"/>
            </a:pPr>
            <a:r>
              <a:rPr lang="nl-NL" altLang="nl-NL" smtClean="0">
                <a:latin typeface="Arial" charset="0"/>
                <a:cs typeface="Arial" charset="0"/>
              </a:rPr>
              <a:t>Versterking van de eigen kracht van de cliënt en zijn sociale netwerken.</a:t>
            </a:r>
          </a:p>
          <a:p>
            <a:pPr>
              <a:spcBef>
                <a:spcPct val="0"/>
              </a:spcBef>
              <a:buFontTx/>
              <a:buAutoNum type="arabicPeriod"/>
            </a:pPr>
            <a:r>
              <a:rPr lang="nl-NL" altLang="nl-NL" smtClean="0">
                <a:latin typeface="Arial" charset="0"/>
                <a:cs typeface="Arial" charset="0"/>
              </a:rPr>
              <a:t>Het alsmaar toenemende beroep op zware zorg moet tot stand gebracht worden. Door een sterke uitbouw van de preventie en de eerste lijn moet er op termijn minder vraag zijn naar die zware zorg. Helemaal afgeschaft kan die niet worden; de expertise is ook in de toekomst nodig om – hopen we – een kleinere groep van speciale zorg te voorzien.</a:t>
            </a:r>
          </a:p>
          <a:p>
            <a:pPr>
              <a:spcBef>
                <a:spcPct val="0"/>
              </a:spcBef>
              <a:buFontTx/>
              <a:buAutoNum type="arabicPeriod"/>
            </a:pPr>
            <a:r>
              <a:rPr lang="nl-NL" altLang="nl-NL" smtClean="0">
                <a:latin typeface="Arial" charset="0"/>
                <a:cs typeface="Arial" charset="0"/>
              </a:rPr>
              <a:t>Het stelsel moet ook eenvoudiger worden, met simpeler structuren. Jeugdigen moeten minder doorverwezen worden. Indicaties van bureau jeugdzorg willen we minder bureaucratisch maken en professionals meer ruimte geven om zelf te handelen en waar nodig over de inzet van speciale zorg te beslissen. Een gezin een plan een regisseur is daarbij het motto.  </a:t>
            </a:r>
          </a:p>
        </p:txBody>
      </p:sp>
      <p:sp>
        <p:nvSpPr>
          <p:cNvPr id="41988" name="Tijdelijke aanduiding voor dianummer 3"/>
          <p:cNvSpPr txBox="1">
            <a:spLocks noGrp="1"/>
          </p:cNvSpPr>
          <p:nvPr/>
        </p:nvSpPr>
        <p:spPr bwMode="auto">
          <a:xfrm>
            <a:off x="3818971" y="9377317"/>
            <a:ext cx="2921582" cy="493633"/>
          </a:xfrm>
          <a:prstGeom prst="rect">
            <a:avLst/>
          </a:prstGeom>
          <a:noFill/>
          <a:ln w="9525">
            <a:noFill/>
            <a:miter lim="800000"/>
            <a:headEnd/>
            <a:tailEnd/>
          </a:ln>
        </p:spPr>
        <p:txBody>
          <a:bodyPr anchor="b"/>
          <a:lstStyle/>
          <a:p>
            <a:pPr algn="r"/>
            <a:fld id="{63416202-AA2D-480B-921B-E60C08E51BB2}" type="slidenum">
              <a:rPr lang="nl-NL" altLang="nl-NL" sz="1200">
                <a:latin typeface="Georgia" pitchFamily="18" charset="0"/>
              </a:rPr>
              <a:pPr algn="r"/>
              <a:t>5</a:t>
            </a:fld>
            <a:endParaRPr lang="nl-NL" altLang="nl-NL" sz="1200">
              <a:latin typeface="Georgia" pitchFamily="18" charset="0"/>
            </a:endParaRPr>
          </a:p>
        </p:txBody>
      </p:sp>
    </p:spTree>
    <p:extLst>
      <p:ext uri="{BB962C8B-B14F-4D97-AF65-F5344CB8AC3E}">
        <p14:creationId xmlns:p14="http://schemas.microsoft.com/office/powerpoint/2010/main" val="37261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40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altLang="nl-NL" smtClean="0">
                <a:latin typeface="Arial" charset="0"/>
                <a:cs typeface="Arial" charset="0"/>
              </a:rPr>
              <a:t>… waar het ook al weer over gaat.</a:t>
            </a:r>
          </a:p>
          <a:p>
            <a:pPr>
              <a:spcBef>
                <a:spcPct val="0"/>
              </a:spcBef>
            </a:pPr>
            <a:endParaRPr lang="nl-NL" altLang="nl-NL" smtClean="0">
              <a:latin typeface="Arial" charset="0"/>
              <a:cs typeface="Arial" charset="0"/>
            </a:endParaRPr>
          </a:p>
          <a:p>
            <a:pPr>
              <a:spcBef>
                <a:spcPct val="0"/>
              </a:spcBef>
            </a:pPr>
            <a:r>
              <a:rPr lang="nl-NL" altLang="nl-NL" smtClean="0">
                <a:latin typeface="Arial" charset="0"/>
                <a:cs typeface="Arial" charset="0"/>
              </a:rPr>
              <a:t>De transitie houdt in dat de gemeenten bestuurlijk en financieel de verantwoordelijkheid krijgen over de jeugdzorg. Maar dat is niet het enige. Zij zal ook de regie moeten voeren over een inhoudelijke transformatie die zal moeten plaatsvinden. Bij die transformatie staat een aantal uitgangspunten centraal:</a:t>
            </a:r>
          </a:p>
          <a:p>
            <a:pPr>
              <a:spcBef>
                <a:spcPct val="0"/>
              </a:spcBef>
              <a:buFontTx/>
              <a:buAutoNum type="arabicPeriod"/>
            </a:pPr>
            <a:r>
              <a:rPr lang="nl-NL" altLang="nl-NL" smtClean="0">
                <a:latin typeface="Arial" charset="0"/>
                <a:cs typeface="Arial" charset="0"/>
              </a:rPr>
              <a:t>Versterking van de eigen kracht van de cliënt en zijn sociale netwerken.</a:t>
            </a:r>
          </a:p>
          <a:p>
            <a:pPr>
              <a:spcBef>
                <a:spcPct val="0"/>
              </a:spcBef>
              <a:buFontTx/>
              <a:buAutoNum type="arabicPeriod"/>
            </a:pPr>
            <a:r>
              <a:rPr lang="nl-NL" altLang="nl-NL" smtClean="0">
                <a:latin typeface="Arial" charset="0"/>
                <a:cs typeface="Arial" charset="0"/>
              </a:rPr>
              <a:t>Het alsmaar toenemende beroep op zware zorg moet tot stand gebracht worden. Door een sterke uitbouw van de preventie en de eerste lijn moet er op termijn minder vraag zijn naar die zware zorg. Helemaal afgeschaft kan die niet worden; de expertise is ook in de toekomst nodig om – hopen we – een kleinere groep van speciale zorg te voorzien.</a:t>
            </a:r>
          </a:p>
          <a:p>
            <a:pPr>
              <a:spcBef>
                <a:spcPct val="0"/>
              </a:spcBef>
              <a:buFontTx/>
              <a:buAutoNum type="arabicPeriod"/>
            </a:pPr>
            <a:r>
              <a:rPr lang="nl-NL" altLang="nl-NL" smtClean="0">
                <a:latin typeface="Arial" charset="0"/>
                <a:cs typeface="Arial" charset="0"/>
              </a:rPr>
              <a:t>Het stelsel moet ook eenvoudiger worden, met simpeler structuren. Jeugdigen moeten minder doorverwezen worden. Indicaties van bureau jeugdzorg willen we minder bureaucratisch maken en professionals meer ruimte geven om zelf te handelen en waar nodig over de inzet van speciale zorg te beslissen. Een gezin een plan een regisseur is daarbij het motto.  </a:t>
            </a:r>
          </a:p>
          <a:p>
            <a:pPr>
              <a:spcBef>
                <a:spcPct val="0"/>
              </a:spcBef>
            </a:pPr>
            <a:endParaRPr lang="nl-NL" altLang="nl-NL" smtClean="0">
              <a:latin typeface="Arial" charset="0"/>
              <a:cs typeface="Arial" charset="0"/>
            </a:endParaRPr>
          </a:p>
        </p:txBody>
      </p:sp>
      <p:sp>
        <p:nvSpPr>
          <p:cNvPr id="44036" name="Tijdelijke aanduiding voor dianummer 3"/>
          <p:cNvSpPr txBox="1">
            <a:spLocks noGrp="1"/>
          </p:cNvSpPr>
          <p:nvPr/>
        </p:nvSpPr>
        <p:spPr bwMode="auto">
          <a:xfrm>
            <a:off x="3818971" y="9377317"/>
            <a:ext cx="2921582" cy="493633"/>
          </a:xfrm>
          <a:prstGeom prst="rect">
            <a:avLst/>
          </a:prstGeom>
          <a:noFill/>
          <a:ln w="9525">
            <a:noFill/>
            <a:miter lim="800000"/>
            <a:headEnd/>
            <a:tailEnd/>
          </a:ln>
        </p:spPr>
        <p:txBody>
          <a:bodyPr anchor="b"/>
          <a:lstStyle/>
          <a:p>
            <a:pPr algn="r"/>
            <a:fld id="{AECCEF73-046D-41A8-A496-3F9436C87150}" type="slidenum">
              <a:rPr lang="nl-NL" altLang="nl-NL" sz="1400">
                <a:latin typeface="Georgia" pitchFamily="18" charset="0"/>
              </a:rPr>
              <a:pPr algn="r"/>
              <a:t>6</a:t>
            </a:fld>
            <a:endParaRPr lang="nl-NL" altLang="nl-NL" sz="1400">
              <a:latin typeface="Georgia" pitchFamily="18" charset="0"/>
            </a:endParaRPr>
          </a:p>
        </p:txBody>
      </p:sp>
    </p:spTree>
    <p:extLst>
      <p:ext uri="{BB962C8B-B14F-4D97-AF65-F5344CB8AC3E}">
        <p14:creationId xmlns:p14="http://schemas.microsoft.com/office/powerpoint/2010/main" val="37147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18971" y="9377317"/>
            <a:ext cx="2921582" cy="493633"/>
          </a:xfrm>
          <a:prstGeom prst="rect">
            <a:avLst/>
          </a:prstGeom>
          <a:noFill/>
          <a:ln w="9525">
            <a:noFill/>
            <a:miter lim="800000"/>
            <a:headEnd/>
            <a:tailEnd/>
          </a:ln>
        </p:spPr>
        <p:txBody>
          <a:bodyPr anchor="b"/>
          <a:lstStyle/>
          <a:p>
            <a:pPr algn="r" defTabSz="958850"/>
            <a:fld id="{FA596A30-271B-4F4A-BD09-85D8AA8D67D6}" type="slidenum">
              <a:rPr lang="nl-NL" altLang="nl-NL" sz="1200">
                <a:latin typeface="Georgia" pitchFamily="18" charset="0"/>
              </a:rPr>
              <a:pPr algn="r" defTabSz="958850"/>
              <a:t>7</a:t>
            </a:fld>
            <a:endParaRPr lang="nl-NL" altLang="nl-NL" sz="1200">
              <a:latin typeface="Georgia" pitchFamily="18"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xfrm>
            <a:off x="898949" y="4689515"/>
            <a:ext cx="4944217" cy="4442698"/>
          </a:xfrm>
          <a:noFill/>
        </p:spPr>
        <p:txBody>
          <a:bodyPr wrap="square" numCol="1" anchor="t" anchorCtr="0" compatLnSpc="1">
            <a:prstTxWarp prst="textNoShape">
              <a:avLst/>
            </a:prstTxWarp>
          </a:bodyPr>
          <a:lstStyle/>
          <a:p>
            <a:pPr>
              <a:spcBef>
                <a:spcPct val="0"/>
              </a:spcBef>
            </a:pPr>
            <a:r>
              <a:rPr lang="nl-NL" altLang="nl-NL" smtClean="0">
                <a:latin typeface="Arial" charset="0"/>
                <a:cs typeface="Arial" charset="0"/>
              </a:rPr>
              <a:t>Om te laten zien hoe de pedagogische civil society gepositioneerd wordt in plannen rond de transitie, hier een voorbeeld (uit brochure Generalistisch werken). </a:t>
            </a:r>
          </a:p>
          <a:p>
            <a:pPr>
              <a:spcBef>
                <a:spcPct val="0"/>
              </a:spcBef>
              <a:buFontTx/>
              <a:buChar char="•"/>
            </a:pPr>
            <a:r>
              <a:rPr lang="nl-NL" altLang="nl-NL" smtClean="0">
                <a:latin typeface="Arial" charset="0"/>
                <a:cs typeface="Arial" charset="0"/>
              </a:rPr>
              <a:t>Ten eerste dicht men </a:t>
            </a:r>
            <a:r>
              <a:rPr lang="nl-NL" altLang="nl-NL" u="sng" smtClean="0">
                <a:latin typeface="Arial" charset="0"/>
                <a:cs typeface="Arial" charset="0"/>
              </a:rPr>
              <a:t>de samenleving </a:t>
            </a:r>
            <a:r>
              <a:rPr lang="nl-NL" altLang="nl-NL" smtClean="0">
                <a:latin typeface="Arial" charset="0"/>
                <a:cs typeface="Arial" charset="0"/>
              </a:rPr>
              <a:t>een belangrijke rol toe. Onder het motto van de pedagogische civil society is het idee dat burgers meer onderling betrokken moeten zijn om het opgroeien en opvoeden van jeugdigen te ondersteunen.</a:t>
            </a:r>
          </a:p>
          <a:p>
            <a:pPr>
              <a:spcBef>
                <a:spcPct val="0"/>
              </a:spcBef>
            </a:pPr>
            <a:r>
              <a:rPr lang="nl-NL" altLang="nl-NL" i="1" smtClean="0">
                <a:solidFill>
                  <a:srgbClr val="FF0000"/>
                </a:solidFill>
                <a:latin typeface="Arial" charset="0"/>
                <a:cs typeface="Arial" charset="0"/>
              </a:rPr>
              <a:t>(onderstaande is ter info, hoeft niet in presentatie aan bod te komen)</a:t>
            </a:r>
          </a:p>
          <a:p>
            <a:pPr>
              <a:spcBef>
                <a:spcPct val="0"/>
              </a:spcBef>
              <a:buFontTx/>
              <a:buChar char="•"/>
            </a:pPr>
            <a:r>
              <a:rPr lang="nl-NL" altLang="nl-NL" smtClean="0">
                <a:latin typeface="Arial" charset="0"/>
                <a:cs typeface="Arial" charset="0"/>
              </a:rPr>
              <a:t>Vervolgens zijn er </a:t>
            </a:r>
            <a:r>
              <a:rPr lang="nl-NL" altLang="nl-NL" u="sng" smtClean="0">
                <a:latin typeface="Arial" charset="0"/>
                <a:cs typeface="Arial" charset="0"/>
              </a:rPr>
              <a:t>collectieve, algemene jeugdvoorzieningen </a:t>
            </a:r>
            <a:r>
              <a:rPr lang="nl-NL" altLang="nl-NL" smtClean="0">
                <a:latin typeface="Arial" charset="0"/>
                <a:cs typeface="Arial" charset="0"/>
              </a:rPr>
              <a:t>zoals de school, de kinderopvang, de sportverenigingen etc. die de opvoeders tot steun zijn en ook een deel van de opvoeding tot taak hebben. </a:t>
            </a:r>
          </a:p>
          <a:p>
            <a:pPr>
              <a:spcBef>
                <a:spcPct val="0"/>
              </a:spcBef>
              <a:buFontTx/>
              <a:buChar char="•"/>
            </a:pPr>
            <a:r>
              <a:rPr lang="nl-NL" altLang="nl-NL" smtClean="0">
                <a:latin typeface="Arial" charset="0"/>
                <a:cs typeface="Arial" charset="0"/>
              </a:rPr>
              <a:t>Voor jeugdigen, opvoeders en professionals die vragen of problemen hebben, is er in het nieuwe stelsel een sterke eerstelijn met wijkteams, huisartsen, schoolmaatschappelijk werkers, consultatiebureaus al dan niet gebundeld in CJG’s. </a:t>
            </a:r>
            <a:r>
              <a:rPr lang="nl-NL" altLang="nl-NL" u="sng" smtClean="0">
                <a:latin typeface="Arial" charset="0"/>
                <a:cs typeface="Arial" charset="0"/>
              </a:rPr>
              <a:t>Daarin centrale rol voor gezinsgeneralist</a:t>
            </a:r>
            <a:r>
              <a:rPr lang="nl-NL" altLang="nl-NL" smtClean="0">
                <a:latin typeface="Arial" charset="0"/>
                <a:cs typeface="Arial" charset="0"/>
              </a:rPr>
              <a:t>.</a:t>
            </a:r>
          </a:p>
          <a:p>
            <a:pPr>
              <a:spcBef>
                <a:spcPct val="0"/>
              </a:spcBef>
              <a:buFontTx/>
              <a:buChar char="•"/>
            </a:pPr>
            <a:r>
              <a:rPr lang="nl-NL" altLang="nl-NL" smtClean="0">
                <a:latin typeface="Arial" charset="0"/>
                <a:cs typeface="Arial" charset="0"/>
              </a:rPr>
              <a:t>Als deze eerste lijn onvoldoende soelaas biedt, kan deze speciale zorg naar jeugdigen brengen. Die zorg vindt zoveel mogelijk in de eigen omgeving van de jeugdige en het gezin plaats, is includerend.</a:t>
            </a:r>
          </a:p>
          <a:p>
            <a:pPr>
              <a:spcBef>
                <a:spcPct val="0"/>
              </a:spcBef>
              <a:buFontTx/>
              <a:buChar char="•"/>
            </a:pPr>
            <a:r>
              <a:rPr lang="nl-NL" altLang="nl-NL" smtClean="0">
                <a:latin typeface="Arial" charset="0"/>
                <a:cs typeface="Arial" charset="0"/>
              </a:rPr>
              <a:t>Voor uitzonderingsgevallen is er speciale zorg waar de jeugdige naar toe wordt gebracht (speciale scholen, tehuizen etc).</a:t>
            </a:r>
          </a:p>
          <a:p>
            <a:pPr>
              <a:spcBef>
                <a:spcPct val="0"/>
              </a:spcBef>
            </a:pPr>
            <a:r>
              <a:rPr lang="nl-NL" altLang="nl-NL" smtClean="0">
                <a:latin typeface="Arial" charset="0"/>
                <a:cs typeface="Arial" charset="0"/>
              </a:rPr>
              <a:t>Het idee is dat ongeveer 15% van de jeugdigen en gezinnen met problemen voldoende zal hebben aan de diensten van de eerste lijn en dat pakweg 5% een beroep zal moeten doen op speciale zorg.</a:t>
            </a:r>
          </a:p>
        </p:txBody>
      </p:sp>
    </p:spTree>
    <p:extLst>
      <p:ext uri="{BB962C8B-B14F-4D97-AF65-F5344CB8AC3E}">
        <p14:creationId xmlns:p14="http://schemas.microsoft.com/office/powerpoint/2010/main" val="403803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U weet wat Sociale Netwerkversterking is en hoe MEE dit inzet</a:t>
            </a:r>
          </a:p>
          <a:p>
            <a:pPr eaLnBrk="1" hangingPunct="1">
              <a:spcBef>
                <a:spcPct val="0"/>
              </a:spcBef>
            </a:pPr>
            <a:r>
              <a:rPr lang="nl-NL" smtClean="0"/>
              <a:t>Kantelen; dat doen we samen</a:t>
            </a:r>
          </a:p>
          <a:p>
            <a:pPr eaLnBrk="1" hangingPunct="1">
              <a:spcBef>
                <a:spcPct val="0"/>
              </a:spcBef>
            </a:pPr>
            <a:r>
              <a:rPr lang="nl-NL" smtClean="0"/>
              <a:t>U weet wat  Sociale Netwerk versterking is en hoe Mee dit gebruikt.</a:t>
            </a:r>
          </a:p>
          <a:p>
            <a:pPr eaLnBrk="1" hangingPunct="1">
              <a:spcBef>
                <a:spcPct val="0"/>
              </a:spcBef>
            </a:pPr>
            <a:r>
              <a:rPr lang="nl-NL" smtClean="0"/>
              <a:t>Geheime agenda: dat u ook ervaart wat ondersteuning echt is en voelt wat eigen kracht is. </a:t>
            </a:r>
          </a:p>
          <a:p>
            <a:pPr eaLnBrk="1" hangingPunct="1">
              <a:spcBef>
                <a:spcPct val="0"/>
              </a:spcBef>
            </a:pPr>
            <a:r>
              <a:rPr lang="nl-NL" smtClean="0"/>
              <a:t>Hoewel we ook te maken hebben met een financiële prikkel (bezuiniging) weten wij inmiddels dat dat niet voldoende is om echt een kanteling te weeg te brengen. Want het echte kantelen, is niet een nieuw formulier, maar is een nieuwe overtuiging.</a:t>
            </a:r>
          </a:p>
          <a:p>
            <a:pPr eaLnBrk="1" hangingPunct="1">
              <a:spcBef>
                <a:spcPct val="0"/>
              </a:spcBef>
            </a:pPr>
            <a:r>
              <a:rPr lang="nl-NL" smtClean="0"/>
              <a:t> </a:t>
            </a:r>
          </a:p>
          <a:p>
            <a:pPr eaLnBrk="1" hangingPunct="1">
              <a:spcBef>
                <a:spcPct val="0"/>
              </a:spcBef>
            </a:pPr>
            <a:endParaRPr lang="nl-NL" smtClean="0"/>
          </a:p>
        </p:txBody>
      </p:sp>
      <p:sp>
        <p:nvSpPr>
          <p:cNvPr id="2048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24CADA-B915-4DB3-A6C1-1979A6BCF4F0}" type="slidenum">
              <a:rPr lang="nl-NL" smtClean="0">
                <a:cs typeface="Arial" charset="0"/>
              </a:rPr>
              <a:pPr/>
              <a:t>8</a:t>
            </a:fld>
            <a:endParaRPr lang="nl-NL" smtClean="0">
              <a:cs typeface="Arial" charset="0"/>
            </a:endParaRPr>
          </a:p>
        </p:txBody>
      </p:sp>
    </p:spTree>
    <p:extLst>
      <p:ext uri="{BB962C8B-B14F-4D97-AF65-F5344CB8AC3E}">
        <p14:creationId xmlns:p14="http://schemas.microsoft.com/office/powerpoint/2010/main" val="320673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25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Wondervraag&gt; iedereen schrijft op een memo antwoord voor zichzelf.</a:t>
            </a:r>
          </a:p>
          <a:p>
            <a:pPr eaLnBrk="1" hangingPunct="1">
              <a:spcBef>
                <a:spcPct val="0"/>
              </a:spcBef>
            </a:pPr>
            <a:endParaRPr lang="nl-NL" smtClean="0"/>
          </a:p>
          <a:p>
            <a:pPr eaLnBrk="1" hangingPunct="1">
              <a:spcBef>
                <a:spcPct val="0"/>
              </a:spcBef>
            </a:pPr>
            <a:r>
              <a:rPr lang="nl-NL" smtClean="0"/>
              <a:t>Nu film meisje P</a:t>
            </a:r>
          </a:p>
          <a:p>
            <a:pPr eaLnBrk="1" hangingPunct="1">
              <a:spcBef>
                <a:spcPct val="0"/>
              </a:spcBef>
            </a:pPr>
            <a:r>
              <a:rPr lang="nl-NL" smtClean="0"/>
              <a:t> Filmpje Meisje P: Marcel van Herpen  (open nu even het juiste filmfragment) </a:t>
            </a:r>
          </a:p>
          <a:p>
            <a:pPr eaLnBrk="1" hangingPunct="1">
              <a:spcBef>
                <a:spcPct val="0"/>
              </a:spcBef>
            </a:pPr>
            <a:r>
              <a:rPr lang="nl-NL" smtClean="0"/>
              <a:t>Tussendoor even filmpje stopzetten (als hij zegt; wat zou jij nu doen?) en vragen naar reacties uit groep.</a:t>
            </a:r>
          </a:p>
          <a:p>
            <a:pPr eaLnBrk="1" hangingPunct="1">
              <a:spcBef>
                <a:spcPct val="0"/>
              </a:spcBef>
            </a:pPr>
            <a:r>
              <a:rPr lang="nl-NL" smtClean="0"/>
              <a:t> </a:t>
            </a:r>
          </a:p>
          <a:p>
            <a:pPr eaLnBrk="1" hangingPunct="1">
              <a:spcBef>
                <a:spcPct val="0"/>
              </a:spcBef>
            </a:pPr>
            <a:r>
              <a:rPr lang="nl-NL" smtClean="0"/>
              <a:t>je krijgt een dossier op je bureau, bij je gemeente, je hebt gelijk een beeld en / of oordeel en denkt vaak in hokjes, oplossingen, problemen. Dit hebben we vast allemaal wel eens meegemaakt, we zijn goed in snel inschatten en oplossen. De uitdaging in het werken met mensen  is om dat niet te doen. Sociale netwerkversterking is een werkwijze die hier op aansluit. </a:t>
            </a:r>
          </a:p>
          <a:p>
            <a:pPr eaLnBrk="1" hangingPunct="1">
              <a:spcBef>
                <a:spcPct val="0"/>
              </a:spcBef>
            </a:pPr>
            <a:endParaRPr lang="nl-NL" smtClean="0"/>
          </a:p>
          <a:p>
            <a:pPr eaLnBrk="1" hangingPunct="1">
              <a:spcBef>
                <a:spcPct val="0"/>
              </a:spcBef>
            </a:pPr>
            <a:endParaRPr lang="nl-NL" smtClean="0"/>
          </a:p>
        </p:txBody>
      </p:sp>
      <p:sp>
        <p:nvSpPr>
          <p:cNvPr id="2253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8124AC-46BC-4310-81A7-DA7E02650BFF}" type="slidenum">
              <a:rPr lang="nl-NL" smtClean="0">
                <a:cs typeface="Arial" charset="0"/>
              </a:rPr>
              <a:pPr/>
              <a:t>9</a:t>
            </a:fld>
            <a:endParaRPr lang="nl-NL" smtClean="0">
              <a:cs typeface="Arial" charset="0"/>
            </a:endParaRPr>
          </a:p>
        </p:txBody>
      </p:sp>
    </p:spTree>
    <p:extLst>
      <p:ext uri="{BB962C8B-B14F-4D97-AF65-F5344CB8AC3E}">
        <p14:creationId xmlns:p14="http://schemas.microsoft.com/office/powerpoint/2010/main" val="8573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45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SNV is een werkwijze waarmee klanten met hun netwerk  inzicht krijgen in hun situatie, zelf besluiten nemen en plannen maken die passen bij hun levenswijze, behoeften en persoonlijke wensen.</a:t>
            </a:r>
          </a:p>
          <a:p>
            <a:pPr eaLnBrk="1" hangingPunct="1">
              <a:spcBef>
                <a:spcPct val="0"/>
              </a:spcBef>
            </a:pPr>
            <a:r>
              <a:rPr lang="nl-NL" smtClean="0"/>
              <a:t>Alle veranderingen in de zorg maken dat er meer samen gewerkt moet worden met het sociale netwerk. Uit onderzoek blijkt dat vooral LVB clienten meestal 1 persoon hebben in hun netwerk die mantelzorger is. En dat deze mantelzorger ook overbelast is. Het gaat er bij SNV niet om of het netwerk iets kan doen, maar om MEE te denken.</a:t>
            </a:r>
          </a:p>
          <a:p>
            <a:pPr eaLnBrk="1" hangingPunct="1">
              <a:spcBef>
                <a:spcPct val="0"/>
              </a:spcBef>
            </a:pPr>
            <a:r>
              <a:rPr lang="nl-NL" smtClean="0"/>
              <a:t>De visie is dat mensen en hun omgeving heel goed in staat zijn zelf oplossingen te bedenken en plannen te maken voor kwesties in hun leven. Het vraagt een kanteling in houding en denkwijze  van zowel de  professional als de klant. </a:t>
            </a:r>
          </a:p>
          <a:p>
            <a:pPr eaLnBrk="1" hangingPunct="1">
              <a:spcBef>
                <a:spcPct val="0"/>
              </a:spcBef>
            </a:pPr>
            <a:r>
              <a:rPr lang="nl-NL" smtClean="0"/>
              <a:t>Accent op samenredzaamheid</a:t>
            </a:r>
          </a:p>
        </p:txBody>
      </p:sp>
      <p:sp>
        <p:nvSpPr>
          <p:cNvPr id="245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291891-3AFC-4B48-A81E-F0D697FA238D}" type="slidenum">
              <a:rPr lang="nl-NL" smtClean="0">
                <a:cs typeface="Arial" charset="0"/>
              </a:rPr>
              <a:pPr/>
              <a:t>10</a:t>
            </a:fld>
            <a:endParaRPr lang="nl-NL" smtClean="0">
              <a:cs typeface="Arial" charset="0"/>
            </a:endParaRPr>
          </a:p>
        </p:txBody>
      </p:sp>
    </p:spTree>
    <p:extLst>
      <p:ext uri="{BB962C8B-B14F-4D97-AF65-F5344CB8AC3E}">
        <p14:creationId xmlns:p14="http://schemas.microsoft.com/office/powerpoint/2010/main" val="152427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l">
              <a:defRPr lang="nl-NL" sz="4000" b="1" kern="1200" smtClean="0">
                <a:solidFill>
                  <a:srgbClr val="F98105"/>
                </a:solidFill>
                <a:latin typeface="Arial" charset="0"/>
                <a:ea typeface="+mj-ea"/>
                <a:cs typeface="Arial"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477A4847-DDE5-4EFA-8CFF-574628234003}" type="datetimeFigureOut">
              <a:rPr lang="nl-NL"/>
              <a:pPr>
                <a:defRPr/>
              </a:pPr>
              <a:t>21-3-2017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739A03B-CE5A-4743-AE3B-1C9F88371221}"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3915E463-A64E-4014-AD86-E7B23CE2D53B}" type="datetimeFigureOut">
              <a:rPr lang="nl-NL"/>
              <a:pPr>
                <a:defRPr/>
              </a:pPr>
              <a:t>21-3-2017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68A9FEB-1B12-4A36-9428-B7E869ED2383}"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9D8B493-16C6-4636-BE01-D9846A4BB7FA}" type="datetimeFigureOut">
              <a:rPr lang="nl-NL"/>
              <a:pPr>
                <a:defRPr/>
              </a:pPr>
              <a:t>21-3-2017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C19C941-124B-449D-AD09-2AB83E5CC905}"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lang="nl-NL" sz="4000" b="1" kern="1200" dirty="0" smtClean="0">
                <a:solidFill>
                  <a:srgbClr val="F98105"/>
                </a:solidFill>
                <a:latin typeface="Arial" charset="0"/>
                <a:ea typeface="+mj-ea"/>
                <a:cs typeface="Arial"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BD2B421-0B48-43AE-83A8-1D5916E73D13}" type="datetimeFigureOut">
              <a:rPr lang="nl-NL"/>
              <a:pPr>
                <a:defRPr/>
              </a:pPr>
              <a:t>21-3-2017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5D0DC2F-2450-494E-BDE9-84DFD62AA225}"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C257F86D-3A55-44B7-B5E4-619B6B1B6441}" type="datetimeFigureOut">
              <a:rPr lang="nl-NL"/>
              <a:pPr>
                <a:defRPr/>
              </a:pPr>
              <a:t>21-3-2017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BC85C4E-C7C2-49D8-AA6D-0D8CA0D8F0D3}"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lang="nl-NL" sz="4000" b="1" kern="1200" smtClean="0">
                <a:solidFill>
                  <a:srgbClr val="F98105"/>
                </a:solidFill>
                <a:latin typeface="Arial" charset="0"/>
                <a:ea typeface="+mj-ea"/>
                <a:cs typeface="Arial"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6C9D3B8A-DE0A-4E85-AE4C-E16F088364A1}" type="datetimeFigureOut">
              <a:rPr lang="nl-NL"/>
              <a:pPr>
                <a:defRPr/>
              </a:pPr>
              <a:t>21-3-2017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2281C12-160A-488F-A574-BE87452CC983}"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lang="nl-NL" sz="4000" b="1" kern="1200" smtClean="0">
                <a:solidFill>
                  <a:srgbClr val="F98105"/>
                </a:solidFill>
                <a:latin typeface="Arial" charset="0"/>
                <a:ea typeface="+mj-ea"/>
                <a:cs typeface="Arial"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E4456BBF-778F-4A31-9C66-69DE99146295}" type="datetimeFigureOut">
              <a:rPr lang="nl-NL"/>
              <a:pPr>
                <a:defRPr/>
              </a:pPr>
              <a:t>21-3-2017</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5ED19BE1-5C2B-4A9D-8240-712A7BFC3F02}"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lang="nl-NL" sz="4000" b="1" kern="1200" smtClean="0">
                <a:solidFill>
                  <a:srgbClr val="F98105"/>
                </a:solidFill>
                <a:latin typeface="Arial" charset="0"/>
                <a:ea typeface="+mj-ea"/>
                <a:cs typeface="Arial" charset="0"/>
              </a:defRPr>
            </a:lvl1pPr>
          </a:lstStyle>
          <a:p>
            <a:r>
              <a:rPr lang="nl-NL" dirty="0" smtClean="0"/>
              <a:t>Klik om de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6FB86CC2-B3C5-4675-80A8-B348F10584F1}" type="datetimeFigureOut">
              <a:rPr lang="nl-NL"/>
              <a:pPr>
                <a:defRPr/>
              </a:pPr>
              <a:t>21-3-2017</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0D8C6FA-14A1-4F3F-BE38-7A195CCF3789}"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DCBEDA-4281-4816-9CB9-DD2FBF604790}" type="datetimeFigureOut">
              <a:rPr lang="nl-NL"/>
              <a:pPr>
                <a:defRPr/>
              </a:pPr>
              <a:t>21-3-2017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12648344-914F-4EE6-BD10-2417A7EF7A71}"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26BD9DA6-1EC4-409B-9AB8-398CBA5255FB}" type="datetimeFigureOut">
              <a:rPr lang="nl-NL"/>
              <a:pPr>
                <a:defRPr/>
              </a:pPr>
              <a:t>21-3-2017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73FE910-9860-4164-B8ED-CA13E5306357}"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F6E22DEE-A4FA-4999-B138-6B795859C27A}" type="datetimeFigureOut">
              <a:rPr lang="nl-NL"/>
              <a:pPr>
                <a:defRPr/>
              </a:pPr>
              <a:t>21-3-2017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3067D48-85CA-4868-8B1B-4DDC791C6159}"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94A0F5-4786-49B0-8173-4C34B729B1EB}" type="datetimeFigureOut">
              <a:rPr lang="nl-NL"/>
              <a:pPr>
                <a:defRPr/>
              </a:pPr>
              <a:t>21-3-2017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7398EC9-8437-4F51-8695-14AB766961C8}" type="slidenum">
              <a:rPr lang="nl-NL"/>
              <a:pPr>
                <a:defRPr/>
              </a:pPr>
              <a:t>‹nr.›</a:t>
            </a:fld>
            <a:endParaRPr lang="nl-NL"/>
          </a:p>
        </p:txBody>
      </p:sp>
      <p:sp>
        <p:nvSpPr>
          <p:cNvPr id="7" name="Rectangle 4"/>
          <p:cNvSpPr/>
          <p:nvPr/>
        </p:nvSpPr>
        <p:spPr>
          <a:xfrm>
            <a:off x="0" y="5899150"/>
            <a:ext cx="9144000" cy="958850"/>
          </a:xfrm>
          <a:prstGeom prst="rect">
            <a:avLst/>
          </a:prstGeom>
          <a:solidFill>
            <a:srgbClr val="F9810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Afbeelding 4" descr="Mee-logo_160witlet.eps"/>
          <p:cNvPicPr>
            <a:picLocks noChangeAspect="1"/>
          </p:cNvPicPr>
          <p:nvPr/>
        </p:nvPicPr>
        <p:blipFill>
          <a:blip r:embed="rId13"/>
          <a:srcRect/>
          <a:stretch>
            <a:fillRect/>
          </a:stretch>
        </p:blipFill>
        <p:spPr bwMode="auto">
          <a:xfrm>
            <a:off x="471488" y="6137275"/>
            <a:ext cx="1627187" cy="449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lang="nl-NL" sz="4000" b="1" kern="1200">
          <a:solidFill>
            <a:srgbClr val="F98105"/>
          </a:solidFill>
          <a:latin typeface="Arial" charset="0"/>
          <a:ea typeface="+mj-ea"/>
          <a:cs typeface="Arial" charset="0"/>
        </a:defRPr>
      </a:lvl1pPr>
      <a:lvl2pPr algn="l" rtl="0" eaLnBrk="0" fontAlgn="base" hangingPunct="0">
        <a:spcBef>
          <a:spcPct val="0"/>
        </a:spcBef>
        <a:spcAft>
          <a:spcPct val="0"/>
        </a:spcAft>
        <a:defRPr sz="4000" b="1">
          <a:solidFill>
            <a:srgbClr val="F98105"/>
          </a:solidFill>
          <a:latin typeface="Arial" charset="0"/>
          <a:cs typeface="Arial" charset="0"/>
        </a:defRPr>
      </a:lvl2pPr>
      <a:lvl3pPr algn="l" rtl="0" eaLnBrk="0" fontAlgn="base" hangingPunct="0">
        <a:spcBef>
          <a:spcPct val="0"/>
        </a:spcBef>
        <a:spcAft>
          <a:spcPct val="0"/>
        </a:spcAft>
        <a:defRPr sz="4000" b="1">
          <a:solidFill>
            <a:srgbClr val="F98105"/>
          </a:solidFill>
          <a:latin typeface="Arial" charset="0"/>
          <a:cs typeface="Arial" charset="0"/>
        </a:defRPr>
      </a:lvl3pPr>
      <a:lvl4pPr algn="l" rtl="0" eaLnBrk="0" fontAlgn="base" hangingPunct="0">
        <a:spcBef>
          <a:spcPct val="0"/>
        </a:spcBef>
        <a:spcAft>
          <a:spcPct val="0"/>
        </a:spcAft>
        <a:defRPr sz="4000" b="1">
          <a:solidFill>
            <a:srgbClr val="F98105"/>
          </a:solidFill>
          <a:latin typeface="Arial" charset="0"/>
          <a:cs typeface="Arial" charset="0"/>
        </a:defRPr>
      </a:lvl4pPr>
      <a:lvl5pPr algn="l" rtl="0" eaLnBrk="0" fontAlgn="base" hangingPunct="0">
        <a:spcBef>
          <a:spcPct val="0"/>
        </a:spcBef>
        <a:spcAft>
          <a:spcPct val="0"/>
        </a:spcAft>
        <a:defRPr sz="4000" b="1">
          <a:solidFill>
            <a:srgbClr val="F98105"/>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docid=UVeldJmFShMmtM&amp;tbnid=nlxkQQ9yncRpqM:&amp;ved=&amp;url=http://www.debatrix.com/nl/2014/03/een-hartverwarmende-tip/&amp;ei=j6E3VMGbIND7asSngZgO&amp;bvm=bv.76943099,d.d2s&amp;psig=AFQjCNEhm5M8sTSCEiyzhldTTka_RBEOpw&amp;ust=1413018383784085"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docid=jJO54YtNdxvIJM&amp;tbnid=__Iloxyd0fEWPM:&amp;ved=&amp;url=http://lifeisajourney.nl/2014/09/12/iemand-die-boe-roept-is-nog-geen-koe-over-feedback-geven/&amp;ei=VKI3VNq1HYblapLsgbAE&amp;bvm=bv.76943099,d.d2s&amp;psig=AFQjCNH_l_bJv2JqshocB_9g5TOeP2XXLg&amp;ust=1413018580803358"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cid:image002.jpg@01CDC33D.BB983BF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cid:image002.jpg@01CDC33D.BB983BF0"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cid:image002.jpg@01CDC33D.BB983BF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217863"/>
            <a:ext cx="9144000" cy="3640137"/>
          </a:xfrm>
          <a:prstGeom prst="rect">
            <a:avLst/>
          </a:prstGeom>
          <a:solidFill>
            <a:srgbClr val="F9810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a:p>
            <a:pPr algn="ctr" fontAlgn="auto">
              <a:spcBef>
                <a:spcPts val="0"/>
              </a:spcBef>
              <a:spcAft>
                <a:spcPts val="0"/>
              </a:spcAft>
              <a:defRPr/>
            </a:pPr>
            <a:endParaRPr lang="en-US" dirty="0"/>
          </a:p>
          <a:p>
            <a:pPr algn="ctr" fontAlgn="auto">
              <a:spcBef>
                <a:spcPts val="0"/>
              </a:spcBef>
              <a:spcAft>
                <a:spcPts val="0"/>
              </a:spcAft>
              <a:defRPr/>
            </a:pPr>
            <a:endParaRPr lang="en-US" sz="3600" dirty="0">
              <a:latin typeface="Arial" panose="020B0604020202020204" pitchFamily="34" charset="0"/>
              <a:cs typeface="Arial" panose="020B0604020202020204" pitchFamily="34" charset="0"/>
            </a:endParaRPr>
          </a:p>
        </p:txBody>
      </p:sp>
      <p:pic>
        <p:nvPicPr>
          <p:cNvPr id="14338" name="Afbeelding 6" descr="Fotowissel ppt MEE.jpg"/>
          <p:cNvPicPr>
            <a:picLocks noChangeAspect="1"/>
          </p:cNvPicPr>
          <p:nvPr/>
        </p:nvPicPr>
        <p:blipFill>
          <a:blip r:embed="rId3"/>
          <a:srcRect/>
          <a:stretch>
            <a:fillRect/>
          </a:stretch>
        </p:blipFill>
        <p:spPr bwMode="auto">
          <a:xfrm>
            <a:off x="0" y="-1588"/>
            <a:ext cx="9144000" cy="3219451"/>
          </a:xfrm>
          <a:prstGeom prst="rect">
            <a:avLst/>
          </a:prstGeom>
          <a:noFill/>
          <a:ln w="9525">
            <a:noFill/>
            <a:miter lim="800000"/>
            <a:headEnd/>
            <a:tailEnd/>
          </a:ln>
        </p:spPr>
      </p:pic>
      <p:pic>
        <p:nvPicPr>
          <p:cNvPr id="14339" name="Afbeelding 4" descr="Mee-logo_160witlet.eps"/>
          <p:cNvPicPr>
            <a:picLocks noChangeAspect="1"/>
          </p:cNvPicPr>
          <p:nvPr/>
        </p:nvPicPr>
        <p:blipFill>
          <a:blip r:embed="rId4"/>
          <a:srcRect/>
          <a:stretch>
            <a:fillRect/>
          </a:stretch>
        </p:blipFill>
        <p:spPr bwMode="auto">
          <a:xfrm>
            <a:off x="3635375" y="5805488"/>
            <a:ext cx="1627188" cy="449262"/>
          </a:xfrm>
          <a:prstGeom prst="rect">
            <a:avLst/>
          </a:prstGeom>
          <a:noFill/>
          <a:ln w="9525">
            <a:noFill/>
            <a:miter lim="800000"/>
            <a:headEnd/>
            <a:tailEnd/>
          </a:ln>
        </p:spPr>
      </p:pic>
      <p:sp>
        <p:nvSpPr>
          <p:cNvPr id="14340" name="Titel 1"/>
          <p:cNvSpPr>
            <a:spLocks noGrp="1"/>
          </p:cNvSpPr>
          <p:nvPr>
            <p:ph type="ctrTitle"/>
          </p:nvPr>
        </p:nvSpPr>
        <p:spPr>
          <a:xfrm>
            <a:off x="684213" y="4005263"/>
            <a:ext cx="7772400" cy="865187"/>
          </a:xfrm>
        </p:spPr>
        <p:txBody>
          <a:bodyPr/>
          <a:lstStyle/>
          <a:p>
            <a:pPr eaLnBrk="1" hangingPunct="1"/>
            <a:r>
              <a:rPr sz="3600">
                <a:solidFill>
                  <a:schemeClr val="tx1"/>
                </a:solidFill>
              </a:rPr>
              <a:t>Toepassen LVB kennis en kennismaking werkwijze Sociale Netwerk Versterking</a:t>
            </a:r>
          </a:p>
        </p:txBody>
      </p:sp>
      <p:pic>
        <p:nvPicPr>
          <p:cNvPr id="14341" name="Afbeelding 1" descr="https://intranet.hanze.nl/organisatie/marketingencommunicatie/eloket/huisstijl/hanzelogos/logos/300dpi%20-%20NL%20-%20ASS%20-%20kleur.jpg"/>
          <p:cNvPicPr>
            <a:picLocks noChangeAspect="1" noChangeArrowheads="1"/>
          </p:cNvPicPr>
          <p:nvPr/>
        </p:nvPicPr>
        <p:blipFill>
          <a:blip r:embed="rId5"/>
          <a:srcRect/>
          <a:stretch>
            <a:fillRect/>
          </a:stretch>
        </p:blipFill>
        <p:spPr bwMode="auto">
          <a:xfrm>
            <a:off x="5580063" y="5589588"/>
            <a:ext cx="28289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a:xfrm>
            <a:off x="468313" y="549275"/>
            <a:ext cx="8229600" cy="1143000"/>
          </a:xfrm>
        </p:spPr>
        <p:txBody>
          <a:bodyPr/>
          <a:lstStyle/>
          <a:p>
            <a:pPr eaLnBrk="1" hangingPunct="1"/>
            <a:r>
              <a:t>	Wat is Sociale    	Netwerkversterking?</a:t>
            </a:r>
          </a:p>
        </p:txBody>
      </p:sp>
      <p:pic>
        <p:nvPicPr>
          <p:cNvPr id="23554" name="Afbeelding 1" descr="https://intranet.hanze.nl/organisatie/marketingencommunicatie/eloket/huisstijl/hanzelogos/logos/300dpi%20-%20NL%20-%20ASS%20-%20kleur.jpg"/>
          <p:cNvPicPr>
            <a:picLocks noChangeAspect="1" noChangeArrowheads="1"/>
          </p:cNvPicPr>
          <p:nvPr/>
        </p:nvPicPr>
        <p:blipFill>
          <a:blip r:embed="rId3"/>
          <a:srcRect/>
          <a:stretch>
            <a:fillRect/>
          </a:stretch>
        </p:blipFill>
        <p:spPr bwMode="auto">
          <a:xfrm>
            <a:off x="6516688" y="6005513"/>
            <a:ext cx="2338387" cy="776287"/>
          </a:xfrm>
          <a:prstGeom prst="rect">
            <a:avLst/>
          </a:prstGeom>
          <a:noFill/>
          <a:ln w="9525">
            <a:noFill/>
            <a:miter lim="800000"/>
            <a:headEnd/>
            <a:tailEnd/>
          </a:ln>
        </p:spPr>
      </p:pic>
      <p:pic>
        <p:nvPicPr>
          <p:cNvPr id="23555" name="Picture 7"/>
          <p:cNvPicPr>
            <a:picLocks noChangeAspect="1" noChangeArrowheads="1"/>
          </p:cNvPicPr>
          <p:nvPr/>
        </p:nvPicPr>
        <p:blipFill>
          <a:blip r:embed="rId4"/>
          <a:srcRect/>
          <a:stretch>
            <a:fillRect/>
          </a:stretch>
        </p:blipFill>
        <p:spPr bwMode="auto">
          <a:xfrm>
            <a:off x="4716463" y="2349500"/>
            <a:ext cx="2457450" cy="276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pPr eaLnBrk="1" hangingPunct="1"/>
            <a:r>
              <a:t>Mogelijkheden</a:t>
            </a:r>
          </a:p>
        </p:txBody>
      </p:sp>
      <p:sp>
        <p:nvSpPr>
          <p:cNvPr id="25602" name="Tijdelijke aanduiding voor inhoud 2"/>
          <p:cNvSpPr>
            <a:spLocks noGrp="1"/>
          </p:cNvSpPr>
          <p:nvPr>
            <p:ph idx="1"/>
          </p:nvPr>
        </p:nvSpPr>
        <p:spPr/>
        <p:txBody>
          <a:bodyPr/>
          <a:lstStyle/>
          <a:p>
            <a:pPr eaLnBrk="1" hangingPunct="1"/>
            <a:endParaRPr lang="nl-NL" smtClean="0"/>
          </a:p>
        </p:txBody>
      </p:sp>
      <p:pic>
        <p:nvPicPr>
          <p:cNvPr id="25603" name="Picture 2"/>
          <p:cNvPicPr>
            <a:picLocks noChangeAspect="1" noChangeArrowheads="1"/>
          </p:cNvPicPr>
          <p:nvPr/>
        </p:nvPicPr>
        <p:blipFill>
          <a:blip r:embed="rId3"/>
          <a:srcRect/>
          <a:stretch>
            <a:fillRect/>
          </a:stretch>
        </p:blipFill>
        <p:spPr bwMode="auto">
          <a:xfrm>
            <a:off x="0" y="1484313"/>
            <a:ext cx="9144000" cy="5473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flipH="1">
            <a:off x="4284663" y="1484313"/>
            <a:ext cx="1727200" cy="720725"/>
          </a:xfrm>
          <a:prstGeom prst="rect">
            <a:avLst/>
          </a:prstGeom>
          <a:solidFill>
            <a:schemeClr val="accent6">
              <a:lumMod val="40000"/>
              <a:lumOff val="60000"/>
            </a:schemeClr>
          </a:solidFill>
        </p:spPr>
        <p:txBody>
          <a:bodyPr>
            <a:spAutoFit/>
          </a:bodyPr>
          <a:lstStyle/>
          <a:p>
            <a:pPr>
              <a:defRPr/>
            </a:pPr>
            <a:endParaRPr lang="nl-NL">
              <a:cs typeface="+mn-cs"/>
            </a:endParaRPr>
          </a:p>
        </p:txBody>
      </p:sp>
      <p:sp>
        <p:nvSpPr>
          <p:cNvPr id="5" name="Tekstvak 4"/>
          <p:cNvSpPr txBox="1"/>
          <p:nvPr/>
        </p:nvSpPr>
        <p:spPr>
          <a:xfrm>
            <a:off x="4305300" y="2894013"/>
            <a:ext cx="2016125" cy="368300"/>
          </a:xfrm>
          <a:prstGeom prst="rect">
            <a:avLst/>
          </a:prstGeom>
          <a:solidFill>
            <a:schemeClr val="accent6">
              <a:lumMod val="40000"/>
              <a:lumOff val="60000"/>
            </a:schemeClr>
          </a:solidFill>
        </p:spPr>
        <p:txBody>
          <a:bodyPr>
            <a:spAutoFit/>
          </a:bodyPr>
          <a:lstStyle/>
          <a:p>
            <a:pPr>
              <a:defRPr/>
            </a:pPr>
            <a:endParaRPr lang="nl-NL" dirty="0">
              <a:cs typeface="+mn-cs"/>
            </a:endParaRPr>
          </a:p>
        </p:txBody>
      </p:sp>
      <p:sp>
        <p:nvSpPr>
          <p:cNvPr id="6" name="Tekstvak 5"/>
          <p:cNvSpPr txBox="1"/>
          <p:nvPr/>
        </p:nvSpPr>
        <p:spPr>
          <a:xfrm>
            <a:off x="4327525" y="2574925"/>
            <a:ext cx="1346200" cy="368300"/>
          </a:xfrm>
          <a:prstGeom prst="rect">
            <a:avLst/>
          </a:prstGeom>
          <a:solidFill>
            <a:schemeClr val="accent6">
              <a:lumMod val="40000"/>
              <a:lumOff val="60000"/>
            </a:schemeClr>
          </a:solidFill>
        </p:spPr>
        <p:txBody>
          <a:bodyPr>
            <a:spAutoFit/>
          </a:bodyPr>
          <a:lstStyle/>
          <a:p>
            <a:pPr>
              <a:defRPr/>
            </a:pPr>
            <a:endParaRPr lang="nl-NL" dirty="0">
              <a:cs typeface="+mn-cs"/>
            </a:endParaRPr>
          </a:p>
        </p:txBody>
      </p:sp>
      <p:sp>
        <p:nvSpPr>
          <p:cNvPr id="7" name="Tekstvak 6"/>
          <p:cNvSpPr txBox="1"/>
          <p:nvPr/>
        </p:nvSpPr>
        <p:spPr>
          <a:xfrm>
            <a:off x="4284663" y="3860800"/>
            <a:ext cx="2374900" cy="369888"/>
          </a:xfrm>
          <a:prstGeom prst="rect">
            <a:avLst/>
          </a:prstGeom>
          <a:solidFill>
            <a:schemeClr val="accent6">
              <a:lumMod val="40000"/>
              <a:lumOff val="60000"/>
            </a:schemeClr>
          </a:solidFill>
        </p:spPr>
        <p:txBody>
          <a:bodyPr>
            <a:spAutoFit/>
          </a:bodyPr>
          <a:lstStyle/>
          <a:p>
            <a:pPr>
              <a:defRPr/>
            </a:pPr>
            <a:endParaRPr lang="nl-NL" dirty="0">
              <a:cs typeface="+mn-cs"/>
            </a:endParaRPr>
          </a:p>
        </p:txBody>
      </p:sp>
      <p:sp>
        <p:nvSpPr>
          <p:cNvPr id="8" name="Tekstvak 7"/>
          <p:cNvSpPr txBox="1"/>
          <p:nvPr/>
        </p:nvSpPr>
        <p:spPr>
          <a:xfrm>
            <a:off x="4305300" y="4230688"/>
            <a:ext cx="2498725" cy="368300"/>
          </a:xfrm>
          <a:prstGeom prst="rect">
            <a:avLst/>
          </a:prstGeom>
          <a:solidFill>
            <a:schemeClr val="accent6">
              <a:lumMod val="40000"/>
              <a:lumOff val="60000"/>
            </a:schemeClr>
          </a:solidFill>
        </p:spPr>
        <p:txBody>
          <a:bodyPr>
            <a:spAutoFit/>
          </a:bodyPr>
          <a:lstStyle/>
          <a:p>
            <a:pPr>
              <a:defRPr/>
            </a:pPr>
            <a:endParaRPr lang="nl-NL" dirty="0">
              <a:cs typeface="+mn-cs"/>
            </a:endParaRPr>
          </a:p>
        </p:txBody>
      </p:sp>
      <p:sp>
        <p:nvSpPr>
          <p:cNvPr id="9" name="Tekstvak 8"/>
          <p:cNvSpPr txBox="1"/>
          <p:nvPr/>
        </p:nvSpPr>
        <p:spPr>
          <a:xfrm>
            <a:off x="4286250" y="5186363"/>
            <a:ext cx="3197225" cy="369887"/>
          </a:xfrm>
          <a:prstGeom prst="rect">
            <a:avLst/>
          </a:prstGeom>
          <a:solidFill>
            <a:schemeClr val="accent6">
              <a:lumMod val="40000"/>
              <a:lumOff val="60000"/>
            </a:schemeClr>
          </a:solidFill>
        </p:spPr>
        <p:txBody>
          <a:bodyPr>
            <a:spAutoFit/>
          </a:bodyPr>
          <a:lstStyle/>
          <a:p>
            <a:pPr>
              <a:defRPr/>
            </a:pPr>
            <a:endParaRPr lang="nl-NL" dirty="0">
              <a:cs typeface="+mn-cs"/>
            </a:endParaRPr>
          </a:p>
        </p:txBody>
      </p:sp>
      <p:sp>
        <p:nvSpPr>
          <p:cNvPr id="10" name="Tekstvak 9"/>
          <p:cNvSpPr txBox="1"/>
          <p:nvPr/>
        </p:nvSpPr>
        <p:spPr>
          <a:xfrm>
            <a:off x="4305300" y="5556250"/>
            <a:ext cx="3178175" cy="369888"/>
          </a:xfrm>
          <a:prstGeom prst="rect">
            <a:avLst/>
          </a:prstGeom>
          <a:solidFill>
            <a:schemeClr val="accent6">
              <a:lumMod val="40000"/>
              <a:lumOff val="60000"/>
            </a:schemeClr>
          </a:solidFill>
        </p:spPr>
        <p:txBody>
          <a:bodyPr>
            <a:spAutoFit/>
          </a:bodyPr>
          <a:lstStyle/>
          <a:p>
            <a:pPr>
              <a:defRPr/>
            </a:pPr>
            <a:endParaRPr lang="nl-NL" dirty="0">
              <a:cs typeface="+mn-cs"/>
            </a:endParaRPr>
          </a:p>
        </p:txBody>
      </p:sp>
      <p:pic>
        <p:nvPicPr>
          <p:cNvPr id="27656" name="Picture 2"/>
          <p:cNvPicPr>
            <a:picLocks noChangeAspect="1" noChangeArrowheads="1"/>
          </p:cNvPicPr>
          <p:nvPr/>
        </p:nvPicPr>
        <p:blipFill>
          <a:blip r:embed="rId3"/>
          <a:srcRect/>
          <a:stretch>
            <a:fillRect/>
          </a:stretch>
        </p:blipFill>
        <p:spPr bwMode="auto">
          <a:xfrm>
            <a:off x="684213" y="0"/>
            <a:ext cx="7505700" cy="5805488"/>
          </a:xfrm>
          <a:prstGeom prst="rect">
            <a:avLst/>
          </a:prstGeom>
          <a:noFill/>
          <a:ln w="9525">
            <a:noFill/>
            <a:miter lim="800000"/>
            <a:headEnd/>
            <a:tailEnd/>
          </a:ln>
        </p:spPr>
      </p:pic>
      <p:pic>
        <p:nvPicPr>
          <p:cNvPr id="27657" name="Afbeelding 1" descr="https://intranet.hanze.nl/organisatie/marketingencommunicatie/eloket/huisstijl/hanzelogos/logos/300dpi%20-%20NL%20-%20ASS%20-%20kleur.jpg"/>
          <p:cNvPicPr>
            <a:picLocks noChangeAspect="1" noChangeArrowheads="1"/>
          </p:cNvPicPr>
          <p:nvPr/>
        </p:nvPicPr>
        <p:blipFill>
          <a:blip r:embed="rId4"/>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t>Film</a:t>
            </a:r>
          </a:p>
        </p:txBody>
      </p:sp>
      <p:sp>
        <p:nvSpPr>
          <p:cNvPr id="29698" name="Rectangle 3"/>
          <p:cNvSpPr>
            <a:spLocks noGrp="1"/>
          </p:cNvSpPr>
          <p:nvPr>
            <p:ph type="body" idx="1"/>
          </p:nvPr>
        </p:nvSpPr>
        <p:spPr/>
        <p:txBody>
          <a:bodyPr/>
          <a:lstStyle/>
          <a:p>
            <a:pPr>
              <a:buFont typeface="Arial" charset="0"/>
              <a:buNone/>
            </a:pPr>
            <a:r>
              <a:rPr lang="nl-NL" smtClean="0"/>
              <a:t>Interview met ouders van Serena</a:t>
            </a:r>
          </a:p>
        </p:txBody>
      </p:sp>
      <p:pic>
        <p:nvPicPr>
          <p:cNvPr id="29699" name="Afbeelding 1" descr="https://intranet.hanze.nl/organisatie/marketingencommunicatie/eloket/huisstijl/hanzelogos/logos/300dpi%20-%20NL%20-%20ASS%20-%20kleur.jpg"/>
          <p:cNvPicPr>
            <a:picLocks noChangeAspect="1" noChangeArrowheads="1"/>
          </p:cNvPicPr>
          <p:nvPr/>
        </p:nvPicPr>
        <p:blipFill>
          <a:blip r:embed="rId2"/>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t>Pauze</a:t>
            </a:r>
          </a:p>
        </p:txBody>
      </p:sp>
      <p:pic>
        <p:nvPicPr>
          <p:cNvPr id="30722" name="Afbeelding 1" descr="https://intranet.hanze.nl/organisatie/marketingencommunicatie/eloket/huisstijl/hanzelogos/logos/300dpi%20-%20NL%20-%20ASS%20-%20kleur.jpg"/>
          <p:cNvPicPr>
            <a:picLocks noChangeAspect="1" noChangeArrowheads="1"/>
          </p:cNvPicPr>
          <p:nvPr/>
        </p:nvPicPr>
        <p:blipFill>
          <a:blip r:embed="rId2"/>
          <a:srcRect/>
          <a:stretch>
            <a:fillRect/>
          </a:stretch>
        </p:blipFill>
        <p:spPr bwMode="auto">
          <a:xfrm>
            <a:off x="6516688" y="6005513"/>
            <a:ext cx="2338387" cy="776287"/>
          </a:xfrm>
          <a:prstGeom prst="rect">
            <a:avLst/>
          </a:prstGeom>
          <a:noFill/>
          <a:ln w="9525">
            <a:noFill/>
            <a:miter lim="800000"/>
            <a:headEnd/>
            <a:tailEnd/>
          </a:ln>
        </p:spPr>
      </p:pic>
      <p:pic>
        <p:nvPicPr>
          <p:cNvPr id="30723" name="Picture 6" descr="ANd9GcT8D62WPi7_uxKW5LYPPz264FrL1-WZ63uEWCMNGr8_7F1YRHGlBA">
            <a:hlinkClick r:id="rId3"/>
          </p:cNvPr>
          <p:cNvPicPr>
            <a:picLocks noChangeAspect="1" noChangeArrowheads="1"/>
          </p:cNvPicPr>
          <p:nvPr/>
        </p:nvPicPr>
        <p:blipFill>
          <a:blip r:embed="rId4"/>
          <a:srcRect/>
          <a:stretch>
            <a:fillRect/>
          </a:stretch>
        </p:blipFill>
        <p:spPr bwMode="auto">
          <a:xfrm>
            <a:off x="1952625" y="1466850"/>
            <a:ext cx="5238750" cy="3924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pPr eaLnBrk="1" hangingPunct="1"/>
            <a:r>
              <a:t>Fase 2 Netwerkatlas</a:t>
            </a:r>
          </a:p>
        </p:txBody>
      </p:sp>
      <p:sp>
        <p:nvSpPr>
          <p:cNvPr id="31746" name="Tijdelijke aanduiding voor inhoud 2"/>
          <p:cNvSpPr>
            <a:spLocks noGrp="1"/>
          </p:cNvSpPr>
          <p:nvPr>
            <p:ph idx="1"/>
          </p:nvPr>
        </p:nvSpPr>
        <p:spPr/>
        <p:txBody>
          <a:bodyPr/>
          <a:lstStyle/>
          <a:p>
            <a:pPr eaLnBrk="1" hangingPunct="1"/>
            <a:r>
              <a:rPr lang="nl-NL" smtClean="0"/>
              <a:t>Familiekaart (genogram)</a:t>
            </a:r>
          </a:p>
          <a:p>
            <a:pPr eaLnBrk="1" hangingPunct="1"/>
            <a:r>
              <a:rPr lang="nl-NL" smtClean="0"/>
              <a:t>Relatiekaart  (ecogram)</a:t>
            </a:r>
          </a:p>
          <a:p>
            <a:pPr eaLnBrk="1" hangingPunct="1"/>
            <a:r>
              <a:rPr lang="nl-NL" smtClean="0"/>
              <a:t>Contactschema (sociaogram)</a:t>
            </a:r>
          </a:p>
          <a:p>
            <a:pPr eaLnBrk="1" hangingPunct="1"/>
            <a:r>
              <a:rPr lang="nl-NL" smtClean="0"/>
              <a:t>Gebeurteniskaart (levenslijn)</a:t>
            </a:r>
          </a:p>
          <a:p>
            <a:pPr eaLnBrk="1" hangingPunct="1"/>
            <a:r>
              <a:rPr lang="nl-NL" smtClean="0"/>
              <a:t>Basisposter</a:t>
            </a:r>
          </a:p>
        </p:txBody>
      </p:sp>
      <p:pic>
        <p:nvPicPr>
          <p:cNvPr id="31747" name="Afbeelding 1" descr="https://intranet.hanze.nl/organisatie/marketingencommunicatie/eloket/huisstijl/hanzelogos/logos/300dpi%20-%20NL%20-%20ASS%20-%20kleur.jpg"/>
          <p:cNvPicPr>
            <a:picLocks noChangeAspect="1" noChangeArrowheads="1"/>
          </p:cNvPicPr>
          <p:nvPr/>
        </p:nvPicPr>
        <p:blipFill>
          <a:blip r:embed="rId3"/>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t>Casus opdracht</a:t>
            </a:r>
          </a:p>
        </p:txBody>
      </p:sp>
      <p:pic>
        <p:nvPicPr>
          <p:cNvPr id="33794" name="Afbeelding 1" descr="https://intranet.hanze.nl/organisatie/marketingencommunicatie/eloket/huisstijl/hanzelogos/logos/300dpi%20-%20NL%20-%20ASS%20-%20kleur.jpg"/>
          <p:cNvPicPr>
            <a:picLocks noChangeAspect="1" noChangeArrowheads="1"/>
          </p:cNvPicPr>
          <p:nvPr/>
        </p:nvPicPr>
        <p:blipFill>
          <a:blip r:embed="rId3"/>
          <a:srcRect/>
          <a:stretch>
            <a:fillRect/>
          </a:stretch>
        </p:blipFill>
        <p:spPr bwMode="auto">
          <a:xfrm>
            <a:off x="6516688" y="6005513"/>
            <a:ext cx="2338387" cy="776287"/>
          </a:xfrm>
          <a:prstGeom prst="rect">
            <a:avLst/>
          </a:prstGeom>
          <a:noFill/>
          <a:ln w="9525">
            <a:noFill/>
            <a:miter lim="800000"/>
            <a:headEnd/>
            <a:tailEnd/>
          </a:ln>
        </p:spPr>
      </p:pic>
      <p:pic>
        <p:nvPicPr>
          <p:cNvPr id="33795" name="Picture 2"/>
          <p:cNvPicPr>
            <a:picLocks noChangeAspect="1" noChangeArrowheads="1"/>
          </p:cNvPicPr>
          <p:nvPr/>
        </p:nvPicPr>
        <p:blipFill>
          <a:blip r:embed="rId4"/>
          <a:srcRect/>
          <a:stretch>
            <a:fillRect/>
          </a:stretch>
        </p:blipFill>
        <p:spPr bwMode="auto">
          <a:xfrm>
            <a:off x="2916238" y="1844675"/>
            <a:ext cx="4524375" cy="3625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t>Vragen?</a:t>
            </a:r>
          </a:p>
        </p:txBody>
      </p:sp>
      <p:pic>
        <p:nvPicPr>
          <p:cNvPr id="35842" name="Afbeelding 1" descr="https://intranet.hanze.nl/organisatie/marketingencommunicatie/eloket/huisstijl/hanzelogos/logos/300dpi%20-%20NL%20-%20ASS%20-%20kleur.jpg"/>
          <p:cNvPicPr>
            <a:picLocks noChangeAspect="1" noChangeArrowheads="1"/>
          </p:cNvPicPr>
          <p:nvPr/>
        </p:nvPicPr>
        <p:blipFill>
          <a:blip r:embed="rId2"/>
          <a:srcRect/>
          <a:stretch>
            <a:fillRect/>
          </a:stretch>
        </p:blipFill>
        <p:spPr bwMode="auto">
          <a:xfrm>
            <a:off x="6516688" y="6005513"/>
            <a:ext cx="2338387" cy="776287"/>
          </a:xfrm>
          <a:prstGeom prst="rect">
            <a:avLst/>
          </a:prstGeom>
          <a:noFill/>
          <a:ln w="9525">
            <a:noFill/>
            <a:miter lim="800000"/>
            <a:headEnd/>
            <a:tailEnd/>
          </a:ln>
        </p:spPr>
      </p:pic>
      <p:pic>
        <p:nvPicPr>
          <p:cNvPr id="35843" name="Picture 5"/>
          <p:cNvPicPr>
            <a:picLocks noChangeAspect="1" noChangeArrowheads="1"/>
          </p:cNvPicPr>
          <p:nvPr/>
        </p:nvPicPr>
        <p:blipFill>
          <a:blip r:embed="rId3"/>
          <a:srcRect/>
          <a:stretch>
            <a:fillRect/>
          </a:stretch>
        </p:blipFill>
        <p:spPr bwMode="auto">
          <a:xfrm>
            <a:off x="3343275" y="2185988"/>
            <a:ext cx="2457450" cy="24860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t>Evaluatie</a:t>
            </a:r>
          </a:p>
        </p:txBody>
      </p:sp>
      <p:pic>
        <p:nvPicPr>
          <p:cNvPr id="36866" name="Afbeelding 1" descr="https://intranet.hanze.nl/organisatie/marketingencommunicatie/eloket/huisstijl/hanzelogos/logos/300dpi%20-%20NL%20-%20ASS%20-%20kleur.jpg"/>
          <p:cNvPicPr>
            <a:picLocks noChangeAspect="1" noChangeArrowheads="1"/>
          </p:cNvPicPr>
          <p:nvPr/>
        </p:nvPicPr>
        <p:blipFill>
          <a:blip r:embed="rId2"/>
          <a:srcRect/>
          <a:stretch>
            <a:fillRect/>
          </a:stretch>
        </p:blipFill>
        <p:spPr bwMode="auto">
          <a:xfrm>
            <a:off x="6516688" y="6005513"/>
            <a:ext cx="2338387" cy="776287"/>
          </a:xfrm>
          <a:prstGeom prst="rect">
            <a:avLst/>
          </a:prstGeom>
          <a:noFill/>
          <a:ln w="9525">
            <a:noFill/>
            <a:miter lim="800000"/>
            <a:headEnd/>
            <a:tailEnd/>
          </a:ln>
        </p:spPr>
      </p:pic>
      <p:pic>
        <p:nvPicPr>
          <p:cNvPr id="36867" name="Picture 6" descr="ANd9GcSszMcXQRmI3Q0J4DKFTQG3gXceQcV-McDUqAKZl3Dbi8mZVVVg">
            <a:hlinkClick r:id="rId3"/>
          </p:cNvPr>
          <p:cNvPicPr>
            <a:picLocks noChangeAspect="1" noChangeArrowheads="1"/>
          </p:cNvPicPr>
          <p:nvPr/>
        </p:nvPicPr>
        <p:blipFill>
          <a:blip r:embed="rId4"/>
          <a:srcRect/>
          <a:stretch>
            <a:fillRect/>
          </a:stretch>
        </p:blipFill>
        <p:spPr bwMode="auto">
          <a:xfrm>
            <a:off x="614363" y="1862138"/>
            <a:ext cx="7915275" cy="3133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t>Voor wie verder wil lezen/kijken:</a:t>
            </a:r>
          </a:p>
        </p:txBody>
      </p:sp>
      <p:sp>
        <p:nvSpPr>
          <p:cNvPr id="37890" name="Rectangle 3"/>
          <p:cNvSpPr>
            <a:spLocks noGrp="1"/>
          </p:cNvSpPr>
          <p:nvPr>
            <p:ph type="body" idx="1"/>
          </p:nvPr>
        </p:nvSpPr>
        <p:spPr/>
        <p:txBody>
          <a:bodyPr/>
          <a:lstStyle/>
          <a:p>
            <a:r>
              <a:rPr lang="nl-NL" smtClean="0"/>
              <a:t>DVD Hannahannah (2007)</a:t>
            </a:r>
          </a:p>
          <a:p>
            <a:r>
              <a:rPr lang="nl-NL" smtClean="0"/>
              <a:t>www.wehelpen.nl</a:t>
            </a:r>
          </a:p>
          <a:p>
            <a:r>
              <a:rPr lang="nl-NL" smtClean="0"/>
              <a:t>De kunst van het vragen stellen, </a:t>
            </a:r>
          </a:p>
          <a:p>
            <a:pPr>
              <a:buFont typeface="Arial" charset="0"/>
              <a:buNone/>
            </a:pPr>
            <a:r>
              <a:rPr lang="nl-NL" smtClean="0"/>
              <a:t>    W. Verhoeven </a:t>
            </a:r>
          </a:p>
          <a:p>
            <a:r>
              <a:rPr lang="nl-NL" smtClean="0"/>
              <a:t>Omdenken, B. Gunster</a:t>
            </a:r>
          </a:p>
          <a:p>
            <a:r>
              <a:rPr lang="nl-NL" smtClean="0"/>
              <a:t>Veranderen in 333 vragen, L. de Bruin</a:t>
            </a:r>
          </a:p>
          <a:p>
            <a:endParaRPr lang="nl-NL" smtClean="0"/>
          </a:p>
        </p:txBody>
      </p:sp>
      <p:pic>
        <p:nvPicPr>
          <p:cNvPr id="37891" name="Afbeelding 1" descr="https://intranet.hanze.nl/organisatie/marketingencommunicatie/eloket/huisstijl/hanzelogos/logos/300dpi%20-%20NL%20-%20ASS%20-%20kleur.jpg"/>
          <p:cNvPicPr>
            <a:picLocks noChangeAspect="1" noChangeArrowheads="1"/>
          </p:cNvPicPr>
          <p:nvPr/>
        </p:nvPicPr>
        <p:blipFill>
          <a:blip r:embed="rId2"/>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r>
              <a:t>Welkom!</a:t>
            </a:r>
          </a:p>
        </p:txBody>
      </p:sp>
      <p:pic>
        <p:nvPicPr>
          <p:cNvPr id="16386" name="Picture 2"/>
          <p:cNvPicPr>
            <a:picLocks noChangeAspect="1" noChangeArrowheads="1"/>
          </p:cNvPicPr>
          <p:nvPr/>
        </p:nvPicPr>
        <p:blipFill>
          <a:blip r:embed="rId2">
            <a:lum contrast="20000"/>
          </a:blip>
          <a:srcRect/>
          <a:stretch>
            <a:fillRect/>
          </a:stretch>
        </p:blipFill>
        <p:spPr bwMode="auto">
          <a:xfrm>
            <a:off x="755650" y="2205038"/>
            <a:ext cx="7920038" cy="2233612"/>
          </a:xfrm>
          <a:prstGeom prst="rect">
            <a:avLst/>
          </a:prstGeom>
          <a:noFill/>
          <a:ln w="9525">
            <a:noFill/>
            <a:miter lim="800000"/>
            <a:headEnd/>
            <a:tailEnd/>
          </a:ln>
        </p:spPr>
      </p:pic>
      <p:pic>
        <p:nvPicPr>
          <p:cNvPr id="16387" name="Afbeelding 1" descr="https://intranet.hanze.nl/organisatie/marketingencommunicatie/eloket/huisstijl/hanzelogos/logos/300dpi%20-%20NL%20-%20ASS%20-%20kleur.jpg"/>
          <p:cNvPicPr>
            <a:picLocks noChangeAspect="1" noChangeArrowheads="1"/>
          </p:cNvPicPr>
          <p:nvPr/>
        </p:nvPicPr>
        <p:blipFill>
          <a:blip r:embed="rId3"/>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395288" y="260350"/>
            <a:ext cx="8229600" cy="1143000"/>
          </a:xfrm>
        </p:spPr>
        <p:txBody>
          <a:bodyPr/>
          <a:lstStyle/>
          <a:p>
            <a:pPr eaLnBrk="1" hangingPunct="1"/>
            <a:r>
              <a:t>Even voorstellen </a:t>
            </a:r>
          </a:p>
        </p:txBody>
      </p:sp>
      <p:sp>
        <p:nvSpPr>
          <p:cNvPr id="17410" name="Tijdelijke aanduiding voor inhoud 2"/>
          <p:cNvSpPr>
            <a:spLocks noGrp="1"/>
          </p:cNvSpPr>
          <p:nvPr>
            <p:ph idx="1"/>
          </p:nvPr>
        </p:nvSpPr>
        <p:spPr>
          <a:xfrm>
            <a:off x="468313" y="1989138"/>
            <a:ext cx="8229600" cy="4525962"/>
          </a:xfrm>
        </p:spPr>
        <p:txBody>
          <a:bodyPr/>
          <a:lstStyle/>
          <a:p>
            <a:pPr eaLnBrk="1" hangingPunct="1">
              <a:buFont typeface="Arial" charset="0"/>
              <a:buNone/>
            </a:pPr>
            <a:r>
              <a:rPr lang="nl-NL" b="1" dirty="0" smtClean="0">
                <a:latin typeface="Arial" charset="0"/>
                <a:cs typeface="Arial" charset="0"/>
              </a:rPr>
              <a:t>Manon </a:t>
            </a:r>
            <a:r>
              <a:rPr lang="nl-NL" b="1" dirty="0" smtClean="0">
                <a:latin typeface="Arial" charset="0"/>
                <a:cs typeface="Arial" charset="0"/>
              </a:rPr>
              <a:t>van </a:t>
            </a:r>
            <a:r>
              <a:rPr lang="nl-NL" b="1" dirty="0" err="1" smtClean="0">
                <a:latin typeface="Arial" charset="0"/>
                <a:cs typeface="Arial" charset="0"/>
              </a:rPr>
              <a:t>Liest</a:t>
            </a:r>
            <a:r>
              <a:rPr lang="nl-NL" b="1" dirty="0" smtClean="0">
                <a:latin typeface="Arial" charset="0"/>
                <a:cs typeface="Arial" charset="0"/>
              </a:rPr>
              <a:t> </a:t>
            </a:r>
            <a:r>
              <a:rPr lang="nl-NL" b="1" dirty="0" smtClean="0">
                <a:latin typeface="Arial" charset="0"/>
                <a:cs typeface="Arial" charset="0"/>
              </a:rPr>
              <a:t>	</a:t>
            </a:r>
            <a:r>
              <a:rPr lang="nl-NL" b="1" dirty="0">
                <a:latin typeface="Arial" charset="0"/>
                <a:cs typeface="Arial" charset="0"/>
              </a:rPr>
              <a:t> </a:t>
            </a:r>
            <a:r>
              <a:rPr lang="nl-NL" b="1" dirty="0" smtClean="0">
                <a:latin typeface="Arial" charset="0"/>
                <a:cs typeface="Arial" charset="0"/>
              </a:rPr>
              <a:t>   Robert Tamminga</a:t>
            </a:r>
            <a:endParaRPr lang="nl-NL" b="1" dirty="0" smtClean="0">
              <a:latin typeface="Arial" charset="0"/>
              <a:cs typeface="Arial" charset="0"/>
            </a:endParaRPr>
          </a:p>
          <a:p>
            <a:pPr eaLnBrk="1" hangingPunct="1">
              <a:buFont typeface="Arial" charset="0"/>
              <a:buNone/>
            </a:pPr>
            <a:endParaRPr lang="nl-NL" b="1" dirty="0" smtClean="0">
              <a:latin typeface="Arial" charset="0"/>
              <a:cs typeface="Arial" charset="0"/>
            </a:endParaRPr>
          </a:p>
        </p:txBody>
      </p:sp>
      <p:pic>
        <p:nvPicPr>
          <p:cNvPr id="17411" name="Afbeelding 1" descr="https://intranet.hanze.nl/organisatie/marketingencommunicatie/eloket/huisstijl/hanzelogos/logos/300dpi%20-%20NL%20-%20ASS%20-%20kleur.jpg"/>
          <p:cNvPicPr>
            <a:picLocks noChangeAspect="1" noChangeArrowheads="1"/>
          </p:cNvPicPr>
          <p:nvPr/>
        </p:nvPicPr>
        <p:blipFill>
          <a:blip r:embed="rId3"/>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idx="4294967295"/>
          </p:nvPr>
        </p:nvSpPr>
        <p:spPr/>
        <p:txBody>
          <a:bodyPr>
            <a:normAutofit fontScale="90000"/>
          </a:bodyPr>
          <a:lstStyle/>
          <a:p>
            <a:r>
              <a:rPr altLang="nl-NL" sz="3600" smtClean="0"/>
              <a:t>Generalistisch werken bij Tinten</a:t>
            </a:r>
            <a:br>
              <a:rPr altLang="nl-NL" sz="3600" smtClean="0"/>
            </a:br>
            <a:r>
              <a:rPr altLang="nl-NL" sz="3600" smtClean="0"/>
              <a:t>Vijf aandachtsgebieden</a:t>
            </a:r>
          </a:p>
        </p:txBody>
      </p:sp>
      <p:sp>
        <p:nvSpPr>
          <p:cNvPr id="38915" name="Tijdelijke aanduiding voor inhoud 2"/>
          <p:cNvSpPr>
            <a:spLocks noGrp="1"/>
          </p:cNvSpPr>
          <p:nvPr>
            <p:ph idx="4294967295"/>
          </p:nvPr>
        </p:nvSpPr>
        <p:spPr/>
        <p:txBody>
          <a:bodyPr/>
          <a:lstStyle/>
          <a:p>
            <a:endParaRPr lang="nl-NL" altLang="nl-NL" smtClean="0"/>
          </a:p>
          <a:p>
            <a:endParaRPr lang="nl-NL" altLang="nl-NL" smtClean="0"/>
          </a:p>
        </p:txBody>
      </p:sp>
      <p:sp>
        <p:nvSpPr>
          <p:cNvPr id="38916" name="Tijdelijke aanduiding voor dianumm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EE11E3F-7899-42CE-B195-01CFC656C4AF}" type="slidenum">
              <a:rPr lang="nl-NL" altLang="nl-NL" sz="1400">
                <a:solidFill>
                  <a:schemeClr val="bg1"/>
                </a:solidFill>
                <a:latin typeface="Georgia" pitchFamily="18" charset="0"/>
              </a:rPr>
              <a:pPr algn="r"/>
              <a:t>4</a:t>
            </a:fld>
            <a:endParaRPr lang="nl-NL" altLang="nl-NL" sz="1400">
              <a:solidFill>
                <a:schemeClr val="bg1"/>
              </a:solidFill>
              <a:latin typeface="Georgia" pitchFamily="18" charset="0"/>
            </a:endParaRPr>
          </a:p>
        </p:txBody>
      </p:sp>
      <p:graphicFrame>
        <p:nvGraphicFramePr>
          <p:cNvPr id="5" name="Diagram 4"/>
          <p:cNvGraphicFramePr/>
          <p:nvPr/>
        </p:nvGraphicFramePr>
        <p:xfrm>
          <a:off x="1187624" y="1828800"/>
          <a:ext cx="6624736" cy="41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918" name="Afbeelding 1" descr="https://intranet.hanze.nl/organisatie/marketingencommunicatie/eloket/huisstijl/hanzelogos/logos/300dpi%20-%20NL%20-%20ASS%20-%20kleur.jpg"/>
          <p:cNvPicPr>
            <a:picLocks noChangeAspect="1" noChangeArrowheads="1"/>
          </p:cNvPicPr>
          <p:nvPr/>
        </p:nvPicPr>
        <p:blipFill>
          <a:blip r:embed="rId8"/>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idx="4294967295"/>
          </p:nvPr>
        </p:nvSpPr>
        <p:spPr>
          <a:xfrm>
            <a:off x="758825" y="773113"/>
            <a:ext cx="7773988" cy="1360487"/>
          </a:xfrm>
        </p:spPr>
        <p:txBody>
          <a:bodyPr>
            <a:normAutofit fontScale="90000"/>
          </a:bodyPr>
          <a:lstStyle/>
          <a:p>
            <a:r>
              <a:rPr altLang="nl-NL" sz="3600" smtClean="0"/>
              <a:t/>
            </a:r>
            <a:br>
              <a:rPr altLang="nl-NL" sz="3600" smtClean="0"/>
            </a:br>
            <a:r>
              <a:rPr altLang="nl-NL" sz="3600" smtClean="0"/>
              <a:t/>
            </a:r>
            <a:br>
              <a:rPr altLang="nl-NL" sz="3600" smtClean="0"/>
            </a:br>
            <a:r>
              <a:rPr altLang="nl-NL" sz="3600" smtClean="0"/>
              <a:t/>
            </a:r>
            <a:br>
              <a:rPr altLang="nl-NL" sz="3600" smtClean="0"/>
            </a:br>
            <a:r>
              <a:rPr altLang="nl-NL" sz="3600" smtClean="0"/>
              <a:t/>
            </a:r>
            <a:br>
              <a:rPr altLang="nl-NL" sz="3600" smtClean="0"/>
            </a:br>
            <a:r>
              <a:rPr altLang="nl-NL" sz="3600" smtClean="0"/>
              <a:t/>
            </a:r>
            <a:br>
              <a:rPr altLang="nl-NL" sz="3600" smtClean="0"/>
            </a:br>
            <a:r>
              <a:rPr altLang="nl-NL" sz="2100" smtClean="0"/>
              <a:t> Context </a:t>
            </a:r>
            <a:br>
              <a:rPr altLang="nl-NL" sz="2100" smtClean="0"/>
            </a:br>
            <a:r>
              <a:rPr altLang="nl-NL" sz="2100" smtClean="0"/>
              <a:t>Decentralisaties van beleid en verantwoordelijkheden</a:t>
            </a:r>
            <a:r>
              <a:rPr altLang="nl-NL" sz="3600" smtClean="0"/>
              <a:t/>
            </a:r>
            <a:br>
              <a:rPr altLang="nl-NL" sz="3600" smtClean="0"/>
            </a:br>
            <a:r>
              <a:rPr altLang="nl-NL" sz="3600" smtClean="0"/>
              <a:t/>
            </a:r>
            <a:br>
              <a:rPr altLang="nl-NL" sz="3600" smtClean="0"/>
            </a:br>
            <a:r>
              <a:rPr altLang="nl-NL" sz="3600" smtClean="0"/>
              <a:t/>
            </a:r>
            <a:br>
              <a:rPr altLang="nl-NL" sz="3600" smtClean="0"/>
            </a:br>
            <a:r>
              <a:rPr altLang="nl-NL" sz="3600" smtClean="0"/>
              <a:t/>
            </a:r>
            <a:br>
              <a:rPr altLang="nl-NL" sz="3600" smtClean="0"/>
            </a:br>
            <a:r>
              <a:rPr altLang="nl-NL" sz="3600" smtClean="0"/>
              <a:t/>
            </a:r>
            <a:br>
              <a:rPr altLang="nl-NL" sz="3600" smtClean="0"/>
            </a:br>
            <a:endParaRPr altLang="nl-NL" sz="3600" smtClean="0"/>
          </a:p>
        </p:txBody>
      </p:sp>
      <p:sp>
        <p:nvSpPr>
          <p:cNvPr id="3" name="Tijdelijke aanduiding voor inhoud 2"/>
          <p:cNvSpPr>
            <a:spLocks noGrp="1"/>
          </p:cNvSpPr>
          <p:nvPr>
            <p:ph idx="4294967295"/>
          </p:nvPr>
        </p:nvSpPr>
        <p:spPr>
          <a:xfrm>
            <a:off x="758825" y="2420938"/>
            <a:ext cx="7773988" cy="3959225"/>
          </a:xfrm>
        </p:spPr>
        <p:txBody>
          <a:bodyPr>
            <a:normAutofit/>
          </a:bodyPr>
          <a:lstStyle/>
          <a:p>
            <a:pPr>
              <a:buFontTx/>
              <a:buChar char="-"/>
            </a:pPr>
            <a:r>
              <a:rPr lang="nl-NL" sz="2400" smtClean="0"/>
              <a:t>Transitie &amp; Transformatie</a:t>
            </a:r>
            <a:br>
              <a:rPr lang="nl-NL" sz="2400" smtClean="0"/>
            </a:br>
            <a:r>
              <a:rPr lang="nl-NL" sz="1800" smtClean="0"/>
              <a:t>Financiering en besturing Jeugdstelsel en </a:t>
            </a:r>
            <a:br>
              <a:rPr lang="nl-NL" sz="1800" smtClean="0"/>
            </a:br>
            <a:r>
              <a:rPr lang="nl-NL" sz="1800" smtClean="0"/>
              <a:t>anders werken in jeugdsector</a:t>
            </a:r>
          </a:p>
          <a:p>
            <a:pPr>
              <a:buFontTx/>
              <a:buChar char="-"/>
            </a:pPr>
            <a:r>
              <a:rPr lang="nl-NL" sz="2400" smtClean="0"/>
              <a:t>WMO </a:t>
            </a:r>
          </a:p>
          <a:p>
            <a:pPr>
              <a:buFontTx/>
              <a:buChar char="-"/>
            </a:pPr>
            <a:r>
              <a:rPr lang="nl-NL" sz="2400" smtClean="0"/>
              <a:t>Participatiewet </a:t>
            </a:r>
          </a:p>
          <a:p>
            <a:pPr>
              <a:buFontTx/>
              <a:buChar char="-"/>
            </a:pPr>
            <a:r>
              <a:rPr lang="nl-NL" sz="2400" smtClean="0"/>
              <a:t>Passend Onderwijs</a:t>
            </a:r>
          </a:p>
          <a:p>
            <a:pPr>
              <a:buFontTx/>
              <a:buChar char="-"/>
            </a:pPr>
            <a:r>
              <a:rPr lang="nl-NL" sz="2400" smtClean="0"/>
              <a:t>AWBZ</a:t>
            </a:r>
          </a:p>
          <a:p>
            <a:pPr>
              <a:buFontTx/>
              <a:buNone/>
            </a:pPr>
            <a:r>
              <a:rPr lang="nl-NL" sz="2000" smtClean="0"/>
              <a:t>Meer aansluiten bij </a:t>
            </a:r>
            <a:r>
              <a:rPr lang="nl-NL" sz="2000" i="1" smtClean="0"/>
              <a:t>directe netwerk </a:t>
            </a:r>
            <a:r>
              <a:rPr lang="nl-NL" sz="2000" smtClean="0"/>
              <a:t>en </a:t>
            </a:r>
            <a:r>
              <a:rPr lang="nl-NL" sz="2000" i="1" smtClean="0"/>
              <a:t>leefomgeving </a:t>
            </a:r>
            <a:r>
              <a:rPr lang="nl-NL" sz="2000" smtClean="0"/>
              <a:t>en </a:t>
            </a:r>
            <a:r>
              <a:rPr lang="nl-NL" sz="2000" i="1" smtClean="0"/>
              <a:t>eigen kracht. </a:t>
            </a:r>
            <a:r>
              <a:rPr lang="nl-NL" sz="2000" smtClean="0"/>
              <a:t>Van compensatie naar participatie</a:t>
            </a:r>
          </a:p>
          <a:p>
            <a:pPr>
              <a:buFontTx/>
              <a:buNone/>
            </a:pPr>
            <a:endParaRPr lang="nl-NL" sz="2000" i="1" smtClean="0"/>
          </a:p>
          <a:p>
            <a:pPr>
              <a:buFontTx/>
              <a:buNone/>
            </a:pPr>
            <a:endParaRPr lang="nl-NL" smtClean="0"/>
          </a:p>
        </p:txBody>
      </p:sp>
      <p:sp>
        <p:nvSpPr>
          <p:cNvPr id="40964" name="Tijdelijke aanduiding voor dianumm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BE19ADE-731B-4301-90D1-B601195F56D5}" type="slidenum">
              <a:rPr lang="nl-NL" altLang="nl-NL" sz="1400">
                <a:solidFill>
                  <a:schemeClr val="bg1"/>
                </a:solidFill>
                <a:latin typeface="Georgia" pitchFamily="18" charset="0"/>
              </a:rPr>
              <a:pPr algn="r"/>
              <a:t>5</a:t>
            </a:fld>
            <a:endParaRPr lang="nl-NL" altLang="nl-NL" sz="1400">
              <a:solidFill>
                <a:schemeClr val="bg1"/>
              </a:solidFill>
              <a:latin typeface="Georgia" pitchFamily="18" charset="0"/>
            </a:endParaRPr>
          </a:p>
        </p:txBody>
      </p:sp>
      <p:pic>
        <p:nvPicPr>
          <p:cNvPr id="40965" name="Afbeelding 4" descr="logo.JPG"/>
          <p:cNvPicPr>
            <a:picLocks noChangeAspect="1" noChangeArrowheads="1"/>
          </p:cNvPicPr>
          <p:nvPr/>
        </p:nvPicPr>
        <p:blipFill>
          <a:blip r:embed="rId3" r:link="rId4"/>
          <a:srcRect/>
          <a:stretch>
            <a:fillRect/>
          </a:stretch>
        </p:blipFill>
        <p:spPr bwMode="auto">
          <a:xfrm>
            <a:off x="6443663" y="25400"/>
            <a:ext cx="2305050" cy="866775"/>
          </a:xfrm>
          <a:prstGeom prst="rect">
            <a:avLst/>
          </a:prstGeom>
          <a:noFill/>
          <a:ln w="9525">
            <a:noFill/>
            <a:miter lim="800000"/>
            <a:headEnd/>
            <a:tailEnd/>
          </a:ln>
        </p:spPr>
      </p:pic>
      <p:pic>
        <p:nvPicPr>
          <p:cNvPr id="40966" name="Afbeelding 1" descr="https://intranet.hanze.nl/organisatie/marketingencommunicatie/eloket/huisstijl/hanzelogos/logos/300dpi%20-%20NL%20-%20ASS%20-%20kleur.jpg"/>
          <p:cNvPicPr>
            <a:picLocks noChangeAspect="1" noChangeArrowheads="1"/>
          </p:cNvPicPr>
          <p:nvPr/>
        </p:nvPicPr>
        <p:blipFill>
          <a:blip r:embed="rId5"/>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55650" y="1836738"/>
            <a:ext cx="8388350" cy="4524375"/>
          </a:xfrm>
          <a:prstGeom prst="rect">
            <a:avLst/>
          </a:prstGeom>
          <a:noFill/>
        </p:spPr>
        <p:txBody>
          <a:bodyPr>
            <a:spAutoFit/>
          </a:bodyPr>
          <a:lstStyle/>
          <a:p>
            <a:pPr fontAlgn="auto">
              <a:spcBef>
                <a:spcPts val="0"/>
              </a:spcBef>
              <a:spcAft>
                <a:spcPts val="0"/>
              </a:spcAft>
              <a:defRPr/>
            </a:pPr>
            <a:endParaRPr lang="nl-NL" sz="2400" dirty="0">
              <a:solidFill>
                <a:schemeClr val="accent1">
                  <a:lumMod val="50000"/>
                </a:schemeClr>
              </a:solidFill>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a:p>
            <a:pPr fontAlgn="auto">
              <a:spcBef>
                <a:spcPts val="0"/>
              </a:spcBef>
              <a:spcAft>
                <a:spcPts val="0"/>
              </a:spcAft>
              <a:defRPr/>
            </a:pPr>
            <a:endParaRPr lang="nl-NL" sz="2400" dirty="0">
              <a:latin typeface="Arial" pitchFamily="34" charset="0"/>
              <a:cs typeface="Arial" pitchFamily="34" charset="0"/>
            </a:endParaRPr>
          </a:p>
        </p:txBody>
      </p:sp>
      <p:sp>
        <p:nvSpPr>
          <p:cNvPr id="7171" name="Tekstvak 4"/>
          <p:cNvSpPr txBox="1">
            <a:spLocks noChangeArrowheads="1"/>
          </p:cNvSpPr>
          <p:nvPr/>
        </p:nvSpPr>
        <p:spPr bwMode="auto">
          <a:xfrm>
            <a:off x="647700" y="1836738"/>
            <a:ext cx="8388350" cy="4340225"/>
          </a:xfrm>
          <a:prstGeom prst="rect">
            <a:avLst/>
          </a:prstGeom>
          <a:noFill/>
          <a:ln>
            <a:noFill/>
          </a:ln>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fontAlgn="auto" hangingPunct="1">
              <a:spcBef>
                <a:spcPts val="0"/>
              </a:spcBef>
              <a:spcAft>
                <a:spcPts val="0"/>
              </a:spcAft>
              <a:defRPr/>
            </a:pPr>
            <a:r>
              <a:rPr lang="nl-NL" sz="2400" dirty="0" smtClean="0">
                <a:latin typeface="+mn-lt"/>
              </a:rPr>
              <a:t>Gemeenten aan het stuur</a:t>
            </a:r>
          </a:p>
          <a:p>
            <a:pPr marL="1085850" lvl="1" indent="-342900" eaLnBrk="1" fontAlgn="auto" hangingPunct="1">
              <a:spcBef>
                <a:spcPts val="0"/>
              </a:spcBef>
              <a:spcAft>
                <a:spcPts val="0"/>
              </a:spcAft>
              <a:buFont typeface="Arial" pitchFamily="34" charset="0"/>
              <a:buChar char="•"/>
              <a:defRPr/>
            </a:pPr>
            <a:r>
              <a:rPr lang="nl-NL" sz="2400" dirty="0" smtClean="0">
                <a:latin typeface="+mn-lt"/>
              </a:rPr>
              <a:t>Bestuurlijk</a:t>
            </a:r>
          </a:p>
          <a:p>
            <a:pPr marL="1085850" lvl="1" indent="-342900" eaLnBrk="1" fontAlgn="auto" hangingPunct="1">
              <a:spcBef>
                <a:spcPts val="0"/>
              </a:spcBef>
              <a:spcAft>
                <a:spcPts val="0"/>
              </a:spcAft>
              <a:buFont typeface="Arial" pitchFamily="34" charset="0"/>
              <a:buChar char="•"/>
              <a:defRPr/>
            </a:pPr>
            <a:r>
              <a:rPr lang="nl-NL" sz="2400" dirty="0" smtClean="0">
                <a:latin typeface="+mn-lt"/>
              </a:rPr>
              <a:t>Financieel</a:t>
            </a:r>
          </a:p>
          <a:p>
            <a:pPr marL="1085850" lvl="1" indent="-342900" eaLnBrk="1" fontAlgn="auto" hangingPunct="1">
              <a:spcBef>
                <a:spcPts val="0"/>
              </a:spcBef>
              <a:spcAft>
                <a:spcPts val="0"/>
              </a:spcAft>
              <a:buFont typeface="Arial" pitchFamily="34" charset="0"/>
              <a:buChar char="•"/>
              <a:defRPr/>
            </a:pPr>
            <a:r>
              <a:rPr lang="nl-NL" sz="2400" dirty="0" smtClean="0">
                <a:latin typeface="+mn-lt"/>
              </a:rPr>
              <a:t>(Inhoudelijk??)</a:t>
            </a:r>
          </a:p>
          <a:p>
            <a:pPr eaLnBrk="1" fontAlgn="auto" hangingPunct="1">
              <a:spcBef>
                <a:spcPts val="0"/>
              </a:spcBef>
              <a:spcAft>
                <a:spcPts val="0"/>
              </a:spcAft>
              <a:defRPr/>
            </a:pPr>
            <a:endParaRPr lang="nl-NL" sz="2400" dirty="0" smtClean="0">
              <a:latin typeface="+mn-lt"/>
            </a:endParaRPr>
          </a:p>
          <a:p>
            <a:pPr eaLnBrk="1" fontAlgn="auto" hangingPunct="1">
              <a:spcBef>
                <a:spcPts val="0"/>
              </a:spcBef>
              <a:spcAft>
                <a:spcPts val="0"/>
              </a:spcAft>
              <a:defRPr/>
            </a:pPr>
            <a:r>
              <a:rPr lang="nl-NL" sz="2400" dirty="0" smtClean="0">
                <a:latin typeface="+mn-lt"/>
              </a:rPr>
              <a:t>Uitgangspunten:</a:t>
            </a:r>
          </a:p>
          <a:p>
            <a:pPr marL="457200" indent="-457200" eaLnBrk="1" fontAlgn="auto" hangingPunct="1">
              <a:lnSpc>
                <a:spcPct val="150000"/>
              </a:lnSpc>
              <a:spcBef>
                <a:spcPts val="0"/>
              </a:spcBef>
              <a:spcAft>
                <a:spcPts val="0"/>
              </a:spcAft>
              <a:buFontTx/>
              <a:buAutoNum type="arabicPeriod"/>
              <a:defRPr/>
            </a:pPr>
            <a:r>
              <a:rPr lang="nl-NL" sz="2400" dirty="0" smtClean="0">
                <a:latin typeface="+mn-lt"/>
              </a:rPr>
              <a:t>Versterking eigen kracht cliënt en sociale netwerken</a:t>
            </a:r>
          </a:p>
          <a:p>
            <a:pPr marL="457200" indent="-457200" eaLnBrk="1" fontAlgn="auto" hangingPunct="1">
              <a:lnSpc>
                <a:spcPct val="150000"/>
              </a:lnSpc>
              <a:spcBef>
                <a:spcPts val="0"/>
              </a:spcBef>
              <a:spcAft>
                <a:spcPts val="0"/>
              </a:spcAft>
              <a:buFontTx/>
              <a:buAutoNum type="arabicPeriod"/>
              <a:defRPr/>
            </a:pPr>
            <a:r>
              <a:rPr lang="nl-NL" sz="2400" dirty="0" smtClean="0">
                <a:latin typeface="+mn-lt"/>
              </a:rPr>
              <a:t>Minder zware zorg: sterke preventie + 1</a:t>
            </a:r>
            <a:r>
              <a:rPr lang="nl-NL" sz="2400" baseline="30000" dirty="0" smtClean="0">
                <a:latin typeface="+mn-lt"/>
              </a:rPr>
              <a:t>e</a:t>
            </a:r>
            <a:r>
              <a:rPr lang="nl-NL" sz="2400" dirty="0" smtClean="0">
                <a:latin typeface="+mn-lt"/>
              </a:rPr>
              <a:t> lijn</a:t>
            </a:r>
          </a:p>
          <a:p>
            <a:pPr marL="457200" indent="-457200" eaLnBrk="1" fontAlgn="auto" hangingPunct="1">
              <a:lnSpc>
                <a:spcPct val="150000"/>
              </a:lnSpc>
              <a:spcBef>
                <a:spcPts val="0"/>
              </a:spcBef>
              <a:spcAft>
                <a:spcPts val="0"/>
              </a:spcAft>
              <a:buFontTx/>
              <a:buAutoNum type="arabicPeriod"/>
              <a:defRPr/>
            </a:pPr>
            <a:r>
              <a:rPr lang="nl-NL" sz="2400" dirty="0" smtClean="0">
                <a:latin typeface="+mn-lt"/>
              </a:rPr>
              <a:t>Eenvoudiger organisaties/structuren, ruimte professional</a:t>
            </a:r>
          </a:p>
          <a:p>
            <a:pPr eaLnBrk="1" fontAlgn="auto" hangingPunct="1">
              <a:spcBef>
                <a:spcPts val="0"/>
              </a:spcBef>
              <a:spcAft>
                <a:spcPts val="0"/>
              </a:spcAft>
              <a:defRPr/>
            </a:pPr>
            <a:endParaRPr lang="nl-NL" sz="2400" dirty="0">
              <a:latin typeface="+mn-lt"/>
            </a:endParaRPr>
          </a:p>
        </p:txBody>
      </p:sp>
      <p:sp>
        <p:nvSpPr>
          <p:cNvPr id="43012" name="Tijdelijke aanduiding voor dianumm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08E4AFC-BFA0-45A5-8100-E93EAD79FB79}" type="slidenum">
              <a:rPr lang="nl-NL" altLang="nl-NL" sz="1400">
                <a:solidFill>
                  <a:schemeClr val="bg1"/>
                </a:solidFill>
                <a:latin typeface="Georgia" pitchFamily="18" charset="0"/>
              </a:rPr>
              <a:pPr algn="r"/>
              <a:t>6</a:t>
            </a:fld>
            <a:endParaRPr lang="nl-NL" altLang="nl-NL" sz="1400">
              <a:solidFill>
                <a:schemeClr val="bg1"/>
              </a:solidFill>
              <a:latin typeface="Georgia" pitchFamily="18" charset="0"/>
            </a:endParaRPr>
          </a:p>
        </p:txBody>
      </p:sp>
      <p:sp>
        <p:nvSpPr>
          <p:cNvPr id="43013" name="Rectangle 2"/>
          <p:cNvSpPr txBox="1">
            <a:spLocks noChangeArrowheads="1"/>
          </p:cNvSpPr>
          <p:nvPr/>
        </p:nvSpPr>
        <p:spPr bwMode="auto">
          <a:xfrm>
            <a:off x="611188" y="989013"/>
            <a:ext cx="8064500" cy="568325"/>
          </a:xfrm>
          <a:prstGeom prst="rect">
            <a:avLst/>
          </a:prstGeom>
          <a:noFill/>
          <a:ln w="9525">
            <a:noFill/>
            <a:miter lim="800000"/>
            <a:headEnd/>
            <a:tailEnd/>
          </a:ln>
        </p:spPr>
        <p:txBody>
          <a:bodyPr/>
          <a:lstStyle/>
          <a:p>
            <a:r>
              <a:rPr lang="nl-NL" altLang="nl-NL" sz="2900" b="1">
                <a:solidFill>
                  <a:srgbClr val="A8B000"/>
                </a:solidFill>
                <a:latin typeface="Georgia" pitchFamily="18" charset="0"/>
              </a:rPr>
              <a:t>Transitie: waar gaat het ook al weer om? </a:t>
            </a:r>
          </a:p>
        </p:txBody>
      </p:sp>
      <p:pic>
        <p:nvPicPr>
          <p:cNvPr id="43014" name="Afbeelding 6" descr="sturen.jpg"/>
          <p:cNvPicPr>
            <a:picLocks noChangeAspect="1"/>
          </p:cNvPicPr>
          <p:nvPr/>
        </p:nvPicPr>
        <p:blipFill>
          <a:blip r:embed="rId3"/>
          <a:srcRect/>
          <a:stretch>
            <a:fillRect/>
          </a:stretch>
        </p:blipFill>
        <p:spPr bwMode="auto">
          <a:xfrm>
            <a:off x="5554663" y="1916113"/>
            <a:ext cx="2762250" cy="1657350"/>
          </a:xfrm>
          <a:prstGeom prst="rect">
            <a:avLst/>
          </a:prstGeom>
          <a:noFill/>
          <a:ln w="9525">
            <a:noFill/>
            <a:miter lim="800000"/>
            <a:headEnd/>
            <a:tailEnd/>
          </a:ln>
        </p:spPr>
      </p:pic>
      <p:pic>
        <p:nvPicPr>
          <p:cNvPr id="43015" name="Afbeelding 6" descr="logo.JPG"/>
          <p:cNvPicPr>
            <a:picLocks noChangeAspect="1" noChangeArrowheads="1"/>
          </p:cNvPicPr>
          <p:nvPr/>
        </p:nvPicPr>
        <p:blipFill>
          <a:blip r:embed="rId4" r:link="rId5"/>
          <a:srcRect/>
          <a:stretch>
            <a:fillRect/>
          </a:stretch>
        </p:blipFill>
        <p:spPr bwMode="auto">
          <a:xfrm>
            <a:off x="6588125" y="122238"/>
            <a:ext cx="2305050" cy="866775"/>
          </a:xfrm>
          <a:prstGeom prst="rect">
            <a:avLst/>
          </a:prstGeom>
          <a:noFill/>
          <a:ln w="9525">
            <a:noFill/>
            <a:miter lim="800000"/>
            <a:headEnd/>
            <a:tailEnd/>
          </a:ln>
        </p:spPr>
      </p:pic>
      <p:pic>
        <p:nvPicPr>
          <p:cNvPr id="43016" name="Afbeelding 1" descr="https://intranet.hanze.nl/organisatie/marketingencommunicatie/eloket/huisstijl/hanzelogos/logos/300dpi%20-%20NL%20-%20ASS%20-%20kleur.jpg"/>
          <p:cNvPicPr>
            <a:picLocks noChangeAspect="1" noChangeArrowheads="1"/>
          </p:cNvPicPr>
          <p:nvPr/>
        </p:nvPicPr>
        <p:blipFill>
          <a:blip r:embed="rId6"/>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68313" y="765175"/>
            <a:ext cx="8424862" cy="1143000"/>
          </a:xfrm>
        </p:spPr>
        <p:txBody>
          <a:bodyPr/>
          <a:lstStyle/>
          <a:p>
            <a:r>
              <a:rPr altLang="nl-NL" smtClean="0"/>
              <a:t>Model voor nieuwe jeugdstelsel </a:t>
            </a:r>
            <a:br>
              <a:rPr altLang="nl-NL" smtClean="0"/>
            </a:br>
            <a:endParaRPr lang="en-US" altLang="nl-NL" sz="1600" smtClean="0">
              <a:solidFill>
                <a:srgbClr val="FF0000"/>
              </a:solidFill>
            </a:endParaRPr>
          </a:p>
        </p:txBody>
      </p:sp>
      <p:sp>
        <p:nvSpPr>
          <p:cNvPr id="45059" name="Tijdelijke aanduiding voor dianummer 5"/>
          <p:cNvSpPr txBox="1">
            <a:spLocks noGrp="1"/>
          </p:cNvSpPr>
          <p:nvPr/>
        </p:nvSpPr>
        <p:spPr bwMode="auto">
          <a:xfrm>
            <a:off x="7019925" y="6453188"/>
            <a:ext cx="1905000" cy="457200"/>
          </a:xfrm>
          <a:prstGeom prst="rect">
            <a:avLst/>
          </a:prstGeom>
          <a:noFill/>
          <a:ln w="9525">
            <a:noFill/>
            <a:miter lim="800000"/>
            <a:headEnd/>
            <a:tailEnd/>
          </a:ln>
        </p:spPr>
        <p:txBody>
          <a:bodyPr anchor="ctr"/>
          <a:lstStyle/>
          <a:p>
            <a:pPr algn="r"/>
            <a:endParaRPr lang="nl-NL" altLang="nl-NL" sz="1400">
              <a:latin typeface="Times New Roman" pitchFamily="18" charset="0"/>
            </a:endParaRPr>
          </a:p>
        </p:txBody>
      </p:sp>
      <p:pic>
        <p:nvPicPr>
          <p:cNvPr id="45060" name="Afbeelding 23" descr="logo.JPG"/>
          <p:cNvPicPr>
            <a:picLocks noChangeAspect="1" noChangeArrowheads="1"/>
          </p:cNvPicPr>
          <p:nvPr/>
        </p:nvPicPr>
        <p:blipFill>
          <a:blip r:embed="rId3" r:link="rId4"/>
          <a:srcRect/>
          <a:stretch>
            <a:fillRect/>
          </a:stretch>
        </p:blipFill>
        <p:spPr bwMode="auto">
          <a:xfrm>
            <a:off x="6781800" y="115888"/>
            <a:ext cx="2305050" cy="866775"/>
          </a:xfrm>
          <a:prstGeom prst="rect">
            <a:avLst/>
          </a:prstGeom>
          <a:noFill/>
          <a:ln w="9525">
            <a:noFill/>
            <a:miter lim="800000"/>
            <a:headEnd/>
            <a:tailEnd/>
          </a:ln>
        </p:spPr>
      </p:pic>
      <p:pic>
        <p:nvPicPr>
          <p:cNvPr id="45061" name="Picture 25" descr="C:\Users\pibak\AppData\Local\Microsoft\Windows\Temporary Internet Files\Content.Outlook\PLMAUDP8\schemaFactsheetGenWerken.png"/>
          <p:cNvPicPr>
            <a:picLocks noChangeAspect="1" noChangeArrowheads="1"/>
          </p:cNvPicPr>
          <p:nvPr/>
        </p:nvPicPr>
        <p:blipFill>
          <a:blip r:embed="rId5"/>
          <a:srcRect/>
          <a:stretch>
            <a:fillRect/>
          </a:stretch>
        </p:blipFill>
        <p:spPr bwMode="auto">
          <a:xfrm>
            <a:off x="1258888" y="1844675"/>
            <a:ext cx="6948487" cy="4430713"/>
          </a:xfrm>
          <a:prstGeom prst="rect">
            <a:avLst/>
          </a:prstGeom>
          <a:noFill/>
          <a:ln w="9525">
            <a:noFill/>
            <a:miter lim="800000"/>
            <a:headEnd/>
            <a:tailEnd/>
          </a:ln>
        </p:spPr>
      </p:pic>
      <p:pic>
        <p:nvPicPr>
          <p:cNvPr id="45062" name="Afbeelding 1" descr="https://intranet.hanze.nl/organisatie/marketingencommunicatie/eloket/huisstijl/hanzelogos/logos/300dpi%20-%20NL%20-%20ASS%20-%20kleur.jpg"/>
          <p:cNvPicPr>
            <a:picLocks noChangeAspect="1" noChangeArrowheads="1"/>
          </p:cNvPicPr>
          <p:nvPr/>
        </p:nvPicPr>
        <p:blipFill>
          <a:blip r:embed="rId6"/>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eaLnBrk="1" hangingPunct="1"/>
            <a:r>
              <a:t>Doel van vandaag		</a:t>
            </a:r>
          </a:p>
        </p:txBody>
      </p:sp>
      <p:sp>
        <p:nvSpPr>
          <p:cNvPr id="19458" name="Tijdelijke aanduiding voor inhoud 2"/>
          <p:cNvSpPr>
            <a:spLocks noGrp="1"/>
          </p:cNvSpPr>
          <p:nvPr>
            <p:ph idx="1"/>
          </p:nvPr>
        </p:nvSpPr>
        <p:spPr>
          <a:xfrm>
            <a:off x="468313" y="1557338"/>
            <a:ext cx="8229600" cy="4525962"/>
          </a:xfrm>
        </p:spPr>
        <p:txBody>
          <a:bodyPr/>
          <a:lstStyle/>
          <a:p>
            <a:pPr eaLnBrk="1" hangingPunct="1"/>
            <a:r>
              <a:rPr lang="nl-NL" b="1" smtClean="0">
                <a:latin typeface="Arial" charset="0"/>
                <a:cs typeface="Arial" charset="0"/>
              </a:rPr>
              <a:t>LVB en hun netwerk</a:t>
            </a:r>
          </a:p>
          <a:p>
            <a:pPr eaLnBrk="1" hangingPunct="1"/>
            <a:r>
              <a:rPr lang="nl-NL" b="1" smtClean="0">
                <a:latin typeface="Arial" charset="0"/>
                <a:cs typeface="Arial" charset="0"/>
              </a:rPr>
              <a:t>Kijkje in de keuken van de werkwijze SNV</a:t>
            </a:r>
            <a:endParaRPr lang="nl-NL" smtClean="0">
              <a:latin typeface="Arial" charset="0"/>
              <a:cs typeface="Arial" charset="0"/>
            </a:endParaRPr>
          </a:p>
          <a:p>
            <a:pPr eaLnBrk="1" hangingPunct="1">
              <a:buFont typeface="Arial" charset="0"/>
              <a:buNone/>
            </a:pPr>
            <a:endParaRPr lang="nl-NL" b="1" smtClean="0">
              <a:latin typeface="Arial" charset="0"/>
              <a:cs typeface="Arial" charset="0"/>
            </a:endParaRPr>
          </a:p>
          <a:p>
            <a:pPr eaLnBrk="1" hangingPunct="1">
              <a:buFont typeface="Arial" charset="0"/>
              <a:buNone/>
            </a:pPr>
            <a:endParaRPr lang="nl-NL" b="1" smtClean="0">
              <a:latin typeface="Arial" charset="0"/>
              <a:cs typeface="Arial" charset="0"/>
            </a:endParaRPr>
          </a:p>
          <a:p>
            <a:pPr eaLnBrk="1" hangingPunct="1"/>
            <a:endParaRPr lang="nl-NL" smtClean="0">
              <a:latin typeface="Arial" charset="0"/>
              <a:cs typeface="Arial" charset="0"/>
            </a:endParaRPr>
          </a:p>
        </p:txBody>
      </p:sp>
      <p:pic>
        <p:nvPicPr>
          <p:cNvPr id="19459" name="Picture 2"/>
          <p:cNvPicPr>
            <a:picLocks noChangeAspect="1" noChangeArrowheads="1"/>
          </p:cNvPicPr>
          <p:nvPr/>
        </p:nvPicPr>
        <p:blipFill>
          <a:blip r:embed="rId3"/>
          <a:srcRect/>
          <a:stretch>
            <a:fillRect/>
          </a:stretch>
        </p:blipFill>
        <p:spPr bwMode="auto">
          <a:xfrm>
            <a:off x="5508625" y="2781300"/>
            <a:ext cx="2981325" cy="2876550"/>
          </a:xfrm>
          <a:prstGeom prst="rect">
            <a:avLst/>
          </a:prstGeom>
          <a:noFill/>
          <a:ln w="9525">
            <a:noFill/>
            <a:miter lim="800000"/>
            <a:headEnd/>
            <a:tailEnd/>
          </a:ln>
        </p:spPr>
      </p:pic>
      <p:pic>
        <p:nvPicPr>
          <p:cNvPr id="19460" name="Afbeelding 1" descr="https://intranet.hanze.nl/organisatie/marketingencommunicatie/eloket/huisstijl/hanzelogos/logos/300dpi%20-%20NL%20-%20ASS%20-%20kleur.jpg"/>
          <p:cNvPicPr>
            <a:picLocks noChangeAspect="1" noChangeArrowheads="1"/>
          </p:cNvPicPr>
          <p:nvPr/>
        </p:nvPicPr>
        <p:blipFill>
          <a:blip r:embed="rId4"/>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a:xfrm>
            <a:off x="395288" y="260350"/>
            <a:ext cx="8229600" cy="1143000"/>
          </a:xfrm>
        </p:spPr>
        <p:txBody>
          <a:bodyPr/>
          <a:lstStyle/>
          <a:p>
            <a:pPr eaLnBrk="1" hangingPunct="1"/>
            <a:r>
              <a:t>Vraag</a:t>
            </a:r>
          </a:p>
        </p:txBody>
      </p:sp>
      <p:sp>
        <p:nvSpPr>
          <p:cNvPr id="21506" name="Text Box 4"/>
          <p:cNvSpPr txBox="1">
            <a:spLocks noChangeArrowheads="1"/>
          </p:cNvSpPr>
          <p:nvPr/>
        </p:nvSpPr>
        <p:spPr bwMode="auto">
          <a:xfrm>
            <a:off x="1042988" y="2205038"/>
            <a:ext cx="6983412" cy="2528887"/>
          </a:xfrm>
          <a:prstGeom prst="rect">
            <a:avLst/>
          </a:prstGeom>
          <a:noFill/>
          <a:ln w="9525">
            <a:noFill/>
            <a:miter lim="800000"/>
            <a:headEnd/>
            <a:tailEnd/>
          </a:ln>
        </p:spPr>
        <p:txBody>
          <a:bodyPr>
            <a:spAutoFit/>
          </a:bodyPr>
          <a:lstStyle/>
          <a:p>
            <a:pPr algn="ctr"/>
            <a:r>
              <a:rPr lang="nl-NL" sz="3200"/>
              <a:t>Als je aan het eind van deze module over LVB en SNV tevreden naar huis gaat, wat is er dan aan bod geweest? </a:t>
            </a:r>
          </a:p>
          <a:p>
            <a:pPr algn="ctr"/>
            <a:endParaRPr lang="nl-NL" sz="3200"/>
          </a:p>
          <a:p>
            <a:pPr algn="ctr"/>
            <a:endParaRPr lang="nl-NL" sz="3200"/>
          </a:p>
        </p:txBody>
      </p:sp>
      <p:pic>
        <p:nvPicPr>
          <p:cNvPr id="21507" name="Afbeelding 1" descr="https://intranet.hanze.nl/organisatie/marketingencommunicatie/eloket/huisstijl/hanzelogos/logos/300dpi%20-%20NL%20-%20ASS%20-%20kleur.jpg"/>
          <p:cNvPicPr>
            <a:picLocks noChangeAspect="1" noChangeArrowheads="1"/>
          </p:cNvPicPr>
          <p:nvPr/>
        </p:nvPicPr>
        <p:blipFill>
          <a:blip r:embed="rId3"/>
          <a:srcRect/>
          <a:stretch>
            <a:fillRect/>
          </a:stretch>
        </p:blipFill>
        <p:spPr bwMode="auto">
          <a:xfrm>
            <a:off x="6516688" y="6005513"/>
            <a:ext cx="2338387" cy="7762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2012-powerpoint-ME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37E2018270A24E9405450B906326BB" ma:contentTypeVersion="7" ma:contentTypeDescription="Een nieuw document maken." ma:contentTypeScope="" ma:versionID="f43e0beec32f9f1e01571051265bd1b3">
  <xsd:schema xmlns:xsd="http://www.w3.org/2001/XMLSchema" xmlns:xs="http://www.w3.org/2001/XMLSchema" xmlns:p="http://schemas.microsoft.com/office/2006/metadata/properties" xmlns:ns2="ecc3427f-926b-4d55-84a5-8566979df179" targetNamespace="http://schemas.microsoft.com/office/2006/metadata/properties" ma:root="true" ma:fieldsID="64b770b48a92bc6de967d66c8905070f" ns2:_="">
    <xsd:import namespace="ecc3427f-926b-4d55-84a5-8566979df1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3427f-926b-4d55-84a5-8566979df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E3D937-70D0-4D53-83EE-77A11D28F0B8}"/>
</file>

<file path=customXml/itemProps2.xml><?xml version="1.0" encoding="utf-8"?>
<ds:datastoreItem xmlns:ds="http://schemas.openxmlformats.org/officeDocument/2006/customXml" ds:itemID="{53F270FB-D7DD-4280-AAC5-9E3BF09F68F9}"/>
</file>

<file path=customXml/itemProps3.xml><?xml version="1.0" encoding="utf-8"?>
<ds:datastoreItem xmlns:ds="http://schemas.openxmlformats.org/officeDocument/2006/customXml" ds:itemID="{496E2C80-734E-4810-96DD-96F226389F94}"/>
</file>

<file path=docProps/app.xml><?xml version="1.0" encoding="utf-8"?>
<Properties xmlns="http://schemas.openxmlformats.org/officeDocument/2006/extended-properties" xmlns:vt="http://schemas.openxmlformats.org/officeDocument/2006/docPropsVTypes">
  <Template>2012-powerpoint-MEE</Template>
  <TotalTime>590</TotalTime>
  <Words>1622</Words>
  <Application>Microsoft Office PowerPoint</Application>
  <PresentationFormat>Diavoorstelling (4:3)</PresentationFormat>
  <Paragraphs>164</Paragraphs>
  <Slides>19</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Georgia</vt:lpstr>
      <vt:lpstr>Times New Roman</vt:lpstr>
      <vt:lpstr>2012-powerpoint-MEE</vt:lpstr>
      <vt:lpstr>Toepassen LVB kennis en kennismaking werkwijze Sociale Netwerk Versterking</vt:lpstr>
      <vt:lpstr>Welkom!</vt:lpstr>
      <vt:lpstr>Even voorstellen </vt:lpstr>
      <vt:lpstr>Generalistisch werken bij Tinten Vijf aandachtsgebieden</vt:lpstr>
      <vt:lpstr>      Context  Decentralisaties van beleid en verantwoordelijkheden     </vt:lpstr>
      <vt:lpstr>PowerPoint-presentatie</vt:lpstr>
      <vt:lpstr>Model voor nieuwe jeugdstelsel  </vt:lpstr>
      <vt:lpstr>Doel van vandaag  </vt:lpstr>
      <vt:lpstr>Vraag</vt:lpstr>
      <vt:lpstr> Wat is Sociale     Netwerkversterking?</vt:lpstr>
      <vt:lpstr>Mogelijkheden</vt:lpstr>
      <vt:lpstr>PowerPoint-presentatie</vt:lpstr>
      <vt:lpstr>Film</vt:lpstr>
      <vt:lpstr>Pauze</vt:lpstr>
      <vt:lpstr>Fase 2 Netwerkatlas</vt:lpstr>
      <vt:lpstr>Casus opdracht</vt:lpstr>
      <vt:lpstr>Vragen?</vt:lpstr>
      <vt:lpstr>Evaluatie</vt:lpstr>
      <vt:lpstr>Voor wie verder wil lezen/kijken:</vt:lpstr>
    </vt:vector>
  </TitlesOfParts>
  <Company>MEE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 maakt meedoen mogelijk</dc:title>
  <dc:creator>j.vandam</dc:creator>
  <cp:lastModifiedBy>Mol ABM, Anja</cp:lastModifiedBy>
  <cp:revision>69</cp:revision>
  <cp:lastPrinted>2017-03-21T11:27:40Z</cp:lastPrinted>
  <dcterms:created xsi:type="dcterms:W3CDTF">2012-10-26T10:22:47Z</dcterms:created>
  <dcterms:modified xsi:type="dcterms:W3CDTF">2017-03-21T11:27:46Z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0x010100C337E2018270A24E9405450B906326BB</vt:lpwstr>
  </property>
  <property fmtid="{D5CDD505-2E9C-101B-9397-08002B2CF9AE}" pid="3" name="Order">
    <vt:r8>1226100</vt:r8>
  </property>
</Properties>
</file>