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98" r:id="rId1"/>
  </p:sldMasterIdLst>
  <p:notesMasterIdLst>
    <p:notesMasterId r:id="rId22"/>
  </p:notesMasterIdLst>
  <p:handoutMasterIdLst>
    <p:handoutMasterId r:id="rId23"/>
  </p:handoutMasterIdLst>
  <p:sldIdLst>
    <p:sldId id="728" r:id="rId2"/>
    <p:sldId id="1004" r:id="rId3"/>
    <p:sldId id="764" r:id="rId4"/>
    <p:sldId id="817" r:id="rId5"/>
    <p:sldId id="875" r:id="rId6"/>
    <p:sldId id="1001" r:id="rId7"/>
    <p:sldId id="1005" r:id="rId8"/>
    <p:sldId id="890" r:id="rId9"/>
    <p:sldId id="891" r:id="rId10"/>
    <p:sldId id="996" r:id="rId11"/>
    <p:sldId id="992" r:id="rId12"/>
    <p:sldId id="999" r:id="rId13"/>
    <p:sldId id="1009" r:id="rId14"/>
    <p:sldId id="1010" r:id="rId15"/>
    <p:sldId id="993" r:id="rId16"/>
    <p:sldId id="997" r:id="rId17"/>
    <p:sldId id="994" r:id="rId18"/>
    <p:sldId id="1011" r:id="rId19"/>
    <p:sldId id="789" r:id="rId20"/>
    <p:sldId id="769" r:id="rId21"/>
  </p:sldIdLst>
  <p:sldSz cx="9144000" cy="6858000" type="screen4x3"/>
  <p:notesSz cx="9926638" cy="679767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8E269A15-F3A3-4495-B373-7DF13BA6A7C1}">
          <p14:sldIdLst>
            <p14:sldId id="728"/>
            <p14:sldId id="1004"/>
            <p14:sldId id="764"/>
            <p14:sldId id="817"/>
            <p14:sldId id="875"/>
            <p14:sldId id="1001"/>
            <p14:sldId id="1005"/>
            <p14:sldId id="890"/>
            <p14:sldId id="891"/>
            <p14:sldId id="996"/>
            <p14:sldId id="992"/>
            <p14:sldId id="999"/>
            <p14:sldId id="1009"/>
            <p14:sldId id="1010"/>
            <p14:sldId id="993"/>
            <p14:sldId id="997"/>
            <p14:sldId id="994"/>
            <p14:sldId id="1011"/>
            <p14:sldId id="789"/>
            <p14:sldId id="7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orient="horz" pos="4177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pos="5465">
          <p15:clr>
            <a:srgbClr val="A4A3A4"/>
          </p15:clr>
        </p15:guide>
        <p15:guide id="5" pos="352">
          <p15:clr>
            <a:srgbClr val="A4A3A4"/>
          </p15:clr>
        </p15:guide>
        <p15:guide id="6" pos="14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.H. de Vries" initials="JHDV" lastIdx="3" clrIdx="0"/>
  <p:cmAuthor id="1" name="Pieters-Verkerk, Esther, Springer Media" initials="PESM" lastIdx="1" clrIdx="1"/>
  <p:cmAuthor id="2" name="Maandag, Annet, Springer Media" initials="MAS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86E"/>
    <a:srgbClr val="1B9BD4"/>
    <a:srgbClr val="464646"/>
    <a:srgbClr val="006600"/>
    <a:srgbClr val="00204A"/>
    <a:srgbClr val="E3ECFB"/>
    <a:srgbClr val="EFF4FB"/>
    <a:srgbClr val="003E99"/>
    <a:srgbClr val="F76013"/>
    <a:srgbClr val="EE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79824" autoAdjust="0"/>
  </p:normalViewPr>
  <p:slideViewPr>
    <p:cSldViewPr snapToGrid="0" showGuides="1">
      <p:cViewPr varScale="1">
        <p:scale>
          <a:sx n="68" d="100"/>
          <a:sy n="68" d="100"/>
        </p:scale>
        <p:origin x="1536" y="54"/>
      </p:cViewPr>
      <p:guideLst>
        <p:guide orient="horz" pos="958"/>
        <p:guide orient="horz" pos="4177"/>
        <p:guide orient="horz" pos="731"/>
        <p:guide pos="5465"/>
        <p:guide pos="352"/>
        <p:guide pos="1485"/>
      </p:guideLst>
    </p:cSldViewPr>
  </p:slideViewPr>
  <p:outlineViewPr>
    <p:cViewPr>
      <p:scale>
        <a:sx n="33" d="100"/>
        <a:sy n="33" d="100"/>
      </p:scale>
      <p:origin x="0" y="13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88"/>
    </p:cViewPr>
  </p:sorterViewPr>
  <p:notesViewPr>
    <p:cSldViewPr showGuides="1">
      <p:cViewPr varScale="1">
        <p:scale>
          <a:sx n="76" d="100"/>
          <a:sy n="76" d="100"/>
        </p:scale>
        <p:origin x="-2184" y="-84"/>
      </p:cViewPr>
      <p:guideLst>
        <p:guide orient="horz" pos="3127"/>
        <p:guide pos="2140"/>
        <p:guide orient="horz" pos="2141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386" y="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41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386" y="645741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C8A6E9-3B0A-0842-8D92-0A31D9BB8D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4969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86" y="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99" y="3229794"/>
            <a:ext cx="7388805" cy="305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41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86" y="6457410"/>
            <a:ext cx="4302253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7029886-40EC-0D47-A55E-B9CEA83673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412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20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0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Goede antwoord: 4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0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Goede antwoord: 2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86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7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69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41" y="832038"/>
            <a:ext cx="2590318" cy="504408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 bwMode="auto">
          <a:xfrm>
            <a:off x="0" y="6371211"/>
            <a:ext cx="9144000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3411355" y="1390558"/>
            <a:ext cx="2321289" cy="584775"/>
            <a:chOff x="3415447" y="3383417"/>
            <a:chExt cx="2321289" cy="584775"/>
          </a:xfrm>
        </p:grpSpPr>
        <p:sp>
          <p:nvSpPr>
            <p:cNvPr id="14" name="Rechthoek 13"/>
            <p:cNvSpPr/>
            <p:nvPr/>
          </p:nvSpPr>
          <p:spPr bwMode="auto">
            <a:xfrm>
              <a:off x="3746750" y="3427989"/>
              <a:ext cx="1673038" cy="504000"/>
            </a:xfrm>
            <a:prstGeom prst="rect">
              <a:avLst/>
            </a:prstGeom>
            <a:solidFill>
              <a:srgbClr val="1B9B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3415447" y="3383417"/>
              <a:ext cx="23212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WEB-TV</a:t>
              </a:r>
              <a:endPara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6" name="Rechthoek 15"/>
          <p:cNvSpPr/>
          <p:nvPr userDrawn="1"/>
        </p:nvSpPr>
        <p:spPr>
          <a:xfrm>
            <a:off x="5324361" y="6477772"/>
            <a:ext cx="1852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Mednet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is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onderdeel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van</a:t>
            </a:r>
            <a:endParaRPr lang="en-US" sz="1200" dirty="0">
              <a:solidFill>
                <a:schemeClr val="bg1"/>
              </a:solidFill>
              <a:latin typeface="Calibri"/>
              <a:ea typeface="Calibri Light" charset="0"/>
              <a:cs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0" y="6477772"/>
            <a:ext cx="1860867" cy="276999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60504" y="4124563"/>
            <a:ext cx="7234337" cy="206522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Font typeface="Times" charset="0"/>
              <a:buNone/>
              <a:defRPr sz="2400" b="1">
                <a:solidFill>
                  <a:srgbClr val="1B9BD4"/>
                </a:solidFill>
                <a:latin typeface="Calibri"/>
                <a:cs typeface="Calibri"/>
              </a:defRPr>
            </a:lvl1pPr>
          </a:lstStyle>
          <a:p>
            <a:r>
              <a:rPr lang="en-US" dirty="0" err="1" smtClean="0"/>
              <a:t>Sprekers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2019" y="2581085"/>
            <a:ext cx="8687338" cy="1209040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00000"/>
              </a:lnSpc>
              <a:defRPr sz="3200" b="1" i="0" spc="3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err="1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TITEL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6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7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0" name="Rechthoek 39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1" name="Afbeelding 4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2" name="L-vorm 41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L-vorm 42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8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Rechthoekige driehoek 38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6" name="Rechte verbindingslijn 25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8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9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Ovaal 29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2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5" name="Rechte verbindingslijn 3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4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6">
            <a:alphaModFix amt="5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95" y="5844416"/>
            <a:ext cx="8165805" cy="3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"/>
          <p:cNvSpPr/>
          <p:nvPr userDrawn="1"/>
        </p:nvSpPr>
        <p:spPr bwMode="auto">
          <a:xfrm>
            <a:off x="658906" y="1496423"/>
            <a:ext cx="7856777" cy="435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95481" y="1551328"/>
            <a:ext cx="7781730" cy="42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r>
              <a:rPr lang="en-US" dirty="0" smtClean="0"/>
              <a:t>(en)</a:t>
            </a:r>
          </a:p>
        </p:txBody>
      </p:sp>
    </p:spTree>
    <p:extLst>
      <p:ext uri="{BB962C8B-B14F-4D97-AF65-F5344CB8AC3E}">
        <p14:creationId xmlns:p14="http://schemas.microsoft.com/office/powerpoint/2010/main" val="1201238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AFBEELDING + GRAFIEK</a:t>
            </a:r>
            <a:endParaRPr lang="de-DE" dirty="0"/>
          </a:p>
        </p:txBody>
      </p:sp>
      <p:grpSp>
        <p:nvGrpSpPr>
          <p:cNvPr id="16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7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Rechthoekige driehoek 39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3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539551" y="1461755"/>
            <a:ext cx="3836737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endParaRPr lang="en-US" dirty="0" smtClean="0"/>
          </a:p>
        </p:txBody>
      </p:sp>
      <p:sp>
        <p:nvSpPr>
          <p:cNvPr id="46" name="Rechthoek 45"/>
          <p:cNvSpPr/>
          <p:nvPr userDrawn="1"/>
        </p:nvSpPr>
        <p:spPr bwMode="auto">
          <a:xfrm>
            <a:off x="4678947" y="1461754"/>
            <a:ext cx="3836737" cy="459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8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s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6989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 bwMode="auto">
          <a:xfrm>
            <a:off x="0" y="6371211"/>
            <a:ext cx="9144000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324361" y="6477772"/>
            <a:ext cx="1852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Mednet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is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onderdeel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van</a:t>
            </a:r>
            <a:endParaRPr lang="en-US" sz="1200" dirty="0">
              <a:solidFill>
                <a:schemeClr val="bg1"/>
              </a:solidFill>
              <a:latin typeface="Calibri"/>
              <a:ea typeface="Calibri Light" charset="0"/>
              <a:cs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0" y="6477772"/>
            <a:ext cx="1860867" cy="276999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60504" y="3810235"/>
            <a:ext cx="7234337" cy="206522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Font typeface="Times" charset="0"/>
              <a:buNone/>
              <a:defRPr sz="2400" b="1">
                <a:solidFill>
                  <a:srgbClr val="1B9BD4"/>
                </a:solidFill>
                <a:latin typeface="Calibri"/>
                <a:cs typeface="Calibri"/>
              </a:defRPr>
            </a:lvl1pPr>
          </a:lstStyle>
          <a:p>
            <a:r>
              <a:rPr lang="en-US" dirty="0" err="1" smtClean="0"/>
              <a:t>Afsluitende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de-DE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2019" y="2642207"/>
            <a:ext cx="8687338" cy="943956"/>
          </a:xfrm>
          <a:prstGeom prst="rect">
            <a:avLst/>
          </a:prstGeom>
        </p:spPr>
        <p:txBody>
          <a:bodyPr anchor="t" anchorCtr="0"/>
          <a:lstStyle>
            <a:lvl1pPr algn="ctr">
              <a:defRPr sz="3600" b="1" i="0" spc="30" baseline="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Dank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de-D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17" y="1563712"/>
            <a:ext cx="4965073" cy="9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5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92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778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522290" y="593729"/>
            <a:ext cx="8099425" cy="4213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522290" y="5292729"/>
            <a:ext cx="8099425" cy="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264279"/>
            <a:ext cx="24272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2" y="4078255"/>
            <a:ext cx="5346157" cy="635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354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7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/>
          <p:cNvSpPr>
            <a:spLocks noGrp="1"/>
          </p:cNvSpPr>
          <p:nvPr>
            <p:ph type="dt" sz="half" idx="16"/>
          </p:nvPr>
        </p:nvSpPr>
        <p:spPr>
          <a:xfrm>
            <a:off x="1493838" y="6415088"/>
            <a:ext cx="10795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7"/>
          </p:nvPr>
        </p:nvSpPr>
        <p:spPr>
          <a:xfrm>
            <a:off x="2789238" y="6415088"/>
            <a:ext cx="3960812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>
          <a:xfrm>
            <a:off x="522290" y="6415088"/>
            <a:ext cx="80962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Pagina </a:t>
            </a:r>
            <a:fld id="{8F76BC10-B971-4302-98D8-024FA325CC7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256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0266-D999-433C-BB98-7D974C503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7" y="824709"/>
            <a:ext cx="2191870" cy="42682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 bwMode="auto">
          <a:xfrm>
            <a:off x="0" y="6371211"/>
            <a:ext cx="9144000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324361" y="6477772"/>
            <a:ext cx="1852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Mednet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is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onderdeel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van</a:t>
            </a:r>
            <a:endParaRPr lang="en-US" sz="1200" dirty="0">
              <a:solidFill>
                <a:schemeClr val="bg1"/>
              </a:solidFill>
              <a:latin typeface="Calibri"/>
              <a:ea typeface="Calibri Light" charset="0"/>
              <a:cs typeface="Calibri"/>
            </a:endParaRP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0" y="6477772"/>
            <a:ext cx="1860867" cy="276999"/>
          </a:xfrm>
          <a:prstGeom prst="rect">
            <a:avLst/>
          </a:prstGeom>
        </p:spPr>
      </p:pic>
      <p:sp>
        <p:nvSpPr>
          <p:cNvPr id="6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20995" y="1648047"/>
            <a:ext cx="8165805" cy="5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360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Disclosers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2285592"/>
            <a:ext cx="8147248" cy="37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>
                <a:solidFill>
                  <a:srgbClr val="464646"/>
                </a:solidFill>
              </a:defRPr>
            </a:lvl1pPr>
            <a:lvl2pPr>
              <a:defRPr sz="2800">
                <a:solidFill>
                  <a:srgbClr val="464646"/>
                </a:solidFill>
              </a:defRPr>
            </a:lvl2pPr>
            <a:lvl3pPr>
              <a:defRPr sz="2800">
                <a:solidFill>
                  <a:srgbClr val="464646"/>
                </a:solidFill>
              </a:defRPr>
            </a:lvl3pPr>
            <a:lvl4pPr>
              <a:defRPr sz="2800">
                <a:solidFill>
                  <a:srgbClr val="464646"/>
                </a:solidFill>
              </a:defRPr>
            </a:lvl4pPr>
            <a:lvl5pPr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960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61755"/>
            <a:ext cx="8147248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57200" indent="-457200">
              <a:buClr>
                <a:srgbClr val="464646"/>
              </a:buClr>
              <a:buFont typeface="Arial" charset="0"/>
              <a:buChar char="•"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Opsomming</a:t>
            </a:r>
            <a:endParaRPr lang="en-US" dirty="0" smtClean="0"/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360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INHOUD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06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61755"/>
            <a:ext cx="8147248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TEKST SLIDE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23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61755"/>
            <a:ext cx="3932436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TEKST SLIDE 2 KOLOMMEN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4754364" y="1461755"/>
            <a:ext cx="3932436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TITEL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61755"/>
            <a:ext cx="3873952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TEKST + AFBEELDING 1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78947" y="1461755"/>
            <a:ext cx="3836737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endParaRPr lang="en-US" dirty="0" smtClean="0"/>
          </a:p>
        </p:txBody>
      </p:sp>
      <p:grpSp>
        <p:nvGrpSpPr>
          <p:cNvPr id="16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7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Rechthoekige driehoek 39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3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1062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61755"/>
            <a:ext cx="8147248" cy="269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TEKST + AFBEELDING 2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6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7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0" name="Rechthoek 39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1" name="Afbeelding 4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2" name="L-vorm 41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L-vorm 42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8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Rechthoekige driehoek 38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6" name="Rechte verbindingslijn 25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8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9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Ovaal 29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2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5" name="Rechte verbindingslijn 3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0" y="4384841"/>
            <a:ext cx="9147825" cy="18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27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61755"/>
            <a:ext cx="8147248" cy="10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 b="1">
                <a:solidFill>
                  <a:srgbClr val="00204A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Vraag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5040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5040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439409"/>
            <a:ext cx="8145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VRAAG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Afbeelding 6" descr="poll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900" y="2162000"/>
            <a:ext cx="9505488" cy="400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"/>
          <p:cNvSpPr/>
          <p:nvPr userDrawn="1"/>
        </p:nvSpPr>
        <p:spPr bwMode="auto">
          <a:xfrm>
            <a:off x="8053404" y="702530"/>
            <a:ext cx="668421" cy="668421"/>
          </a:xfrm>
          <a:prstGeom prst="ellipse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" name="Afbeelding 17" descr="vraagteken_wit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14301" r="28448" b="15001"/>
          <a:stretch/>
        </p:blipFill>
        <p:spPr>
          <a:xfrm>
            <a:off x="8207918" y="786235"/>
            <a:ext cx="344842" cy="504000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idx="13"/>
          </p:nvPr>
        </p:nvSpPr>
        <p:spPr bwMode="auto">
          <a:xfrm>
            <a:off x="446567" y="2721936"/>
            <a:ext cx="8240233" cy="233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sz="2400" b="0">
                <a:solidFill>
                  <a:srgbClr val="002060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Antwoord</a:t>
            </a:r>
            <a:endParaRPr lang="en-US" dirty="0" smtClean="0"/>
          </a:p>
          <a:p>
            <a:pPr lvl="0"/>
            <a:r>
              <a:rPr lang="en-US" dirty="0" err="1" smtClean="0"/>
              <a:t>Antwoord</a:t>
            </a:r>
            <a:endParaRPr lang="en-US" dirty="0" smtClean="0"/>
          </a:p>
          <a:p>
            <a:pPr lvl="0"/>
            <a:r>
              <a:rPr lang="en-US" dirty="0" err="1" smtClean="0"/>
              <a:t>Antwoord</a:t>
            </a:r>
            <a:endParaRPr lang="en-US" dirty="0" smtClean="0"/>
          </a:p>
          <a:p>
            <a:pPr lvl="0"/>
            <a:r>
              <a:rPr lang="en-US" dirty="0" err="1" smtClean="0"/>
              <a:t>Antwoord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84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7" r:id="rId2"/>
    <p:sldLayoutId id="2147485108" r:id="rId3"/>
    <p:sldLayoutId id="2147485109" r:id="rId4"/>
    <p:sldLayoutId id="2147485116" r:id="rId5"/>
    <p:sldLayoutId id="2147485117" r:id="rId6"/>
    <p:sldLayoutId id="2147485110" r:id="rId7"/>
    <p:sldLayoutId id="2147485111" r:id="rId8"/>
    <p:sldLayoutId id="2147485112" r:id="rId9"/>
    <p:sldLayoutId id="2147485113" r:id="rId10"/>
    <p:sldLayoutId id="2147485114" r:id="rId11"/>
    <p:sldLayoutId id="2147485115" r:id="rId12"/>
    <p:sldLayoutId id="2147485102" r:id="rId13"/>
    <p:sldLayoutId id="2147485118" r:id="rId14"/>
    <p:sldLayoutId id="2147485119" r:id="rId15"/>
    <p:sldLayoutId id="2147485120" r:id="rId16"/>
    <p:sldLayoutId id="2147485121" r:id="rId17"/>
    <p:sldLayoutId id="2147485122" r:id="rId18"/>
    <p:sldLayoutId id="2147485123" r:id="rId1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192087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373063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565150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766763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248844" y="3316757"/>
            <a:ext cx="8672946" cy="2948578"/>
          </a:xfrm>
        </p:spPr>
        <p:txBody>
          <a:bodyPr/>
          <a:lstStyle/>
          <a:p>
            <a:pPr lvl="0"/>
            <a:r>
              <a:rPr lang="nl-NL" b="0" i="1" dirty="0"/>
              <a:t>Dr. Antoinette Maassen van den Brink, </a:t>
            </a:r>
            <a:r>
              <a:rPr lang="nl-NL" b="0" i="1" dirty="0" err="1"/>
              <a:t>associate</a:t>
            </a:r>
            <a:r>
              <a:rPr lang="nl-NL" b="0" i="1" dirty="0"/>
              <a:t> professor farmacologie, Erasmus MC</a:t>
            </a:r>
            <a:endParaRPr lang="en-US" b="0" i="1" dirty="0"/>
          </a:p>
          <a:p>
            <a:pPr lvl="0"/>
            <a:r>
              <a:rPr lang="nl-NL" b="0" i="1" dirty="0"/>
              <a:t>Dr. Hans </a:t>
            </a:r>
            <a:r>
              <a:rPr lang="nl-NL" b="0" i="1" dirty="0" err="1"/>
              <a:t>Carpay</a:t>
            </a:r>
            <a:r>
              <a:rPr lang="nl-NL" b="0" i="1" dirty="0"/>
              <a:t>, neuroloog, </a:t>
            </a:r>
            <a:r>
              <a:rPr lang="nl-NL" b="0" i="1" dirty="0" err="1"/>
              <a:t>Tergooi</a:t>
            </a:r>
            <a:r>
              <a:rPr lang="nl-NL" b="0" i="1" dirty="0"/>
              <a:t> ziekenhuis</a:t>
            </a:r>
            <a:endParaRPr lang="en-US" b="0" i="1" dirty="0"/>
          </a:p>
          <a:p>
            <a:pPr lvl="0"/>
            <a:r>
              <a:rPr lang="nl-NL" b="0" i="1" dirty="0"/>
              <a:t>Dr. Emile Couturier, neuroloog, Boerhaave Medisch </a:t>
            </a:r>
            <a:r>
              <a:rPr lang="nl-NL" b="0" i="1" dirty="0" smtClean="0"/>
              <a:t>Centrum</a:t>
            </a:r>
          </a:p>
          <a:p>
            <a:pPr lvl="0"/>
            <a:r>
              <a:rPr lang="nl-NL" b="0" i="1" dirty="0" smtClean="0"/>
              <a:t>Drs. Patricia </a:t>
            </a:r>
            <a:r>
              <a:rPr lang="nl-NL" b="0" i="1" dirty="0" err="1" smtClean="0"/>
              <a:t>Eekers</a:t>
            </a:r>
            <a:r>
              <a:rPr lang="nl-NL" b="0" i="1" dirty="0" smtClean="0"/>
              <a:t>, neuroloog, Laurentius Ziekenhuis </a:t>
            </a:r>
            <a:endParaRPr lang="en-US" b="0" i="1" dirty="0"/>
          </a:p>
          <a:p>
            <a:r>
              <a:rPr lang="nl-NL" sz="1800" b="0" i="1" dirty="0" smtClean="0">
                <a:solidFill>
                  <a:srgbClr val="464646"/>
                </a:solidFill>
              </a:rPr>
              <a:t/>
            </a:r>
            <a:br>
              <a:rPr lang="nl-NL" sz="1800" b="0" i="1" dirty="0" smtClean="0">
                <a:solidFill>
                  <a:srgbClr val="464646"/>
                </a:solidFill>
              </a:rPr>
            </a:br>
            <a:r>
              <a:rPr lang="nl-NL" sz="1800" b="0" i="1" dirty="0" smtClean="0">
                <a:solidFill>
                  <a:srgbClr val="464646"/>
                </a:solidFill>
              </a:rPr>
              <a:t>Deze uitzending wordt mede mogelijk gemaakt door TEVA</a:t>
            </a:r>
            <a:endParaRPr lang="nl-NL" i="1" dirty="0">
              <a:solidFill>
                <a:srgbClr val="464646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34452" y="2373707"/>
            <a:ext cx="8687338" cy="1209040"/>
          </a:xfrm>
        </p:spPr>
        <p:txBody>
          <a:bodyPr/>
          <a:lstStyle/>
          <a:p>
            <a:r>
              <a:rPr lang="nl-NL" sz="3600" dirty="0" smtClean="0">
                <a:solidFill>
                  <a:srgbClr val="464646"/>
                </a:solidFill>
              </a:rPr>
              <a:t>Mastering Migraine</a:t>
            </a:r>
            <a:br>
              <a:rPr lang="nl-NL" sz="3600" dirty="0" smtClean="0">
                <a:solidFill>
                  <a:srgbClr val="464646"/>
                </a:solidFill>
              </a:rPr>
            </a:br>
            <a:endParaRPr lang="nl-NL" sz="360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Deel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351105" y="1397703"/>
            <a:ext cx="8525728" cy="446322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  <a:t>Casuïstiek</a:t>
            </a:r>
            <a:b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Bespreken 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huidige behandelingsmogelijkheden van 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migraine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Pati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ë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casus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Hoe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willen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we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deze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presenteren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het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publiek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Publiek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laten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lopen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denken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behandelproces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?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Tussenpolls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bv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zoals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bij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Hollandse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avond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)?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Wat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willen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we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zeker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bod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laten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komen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Zijn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er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al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bepaalde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uitdagingen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bedenken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waar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we later in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deel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3 op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terug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kunnen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komen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lvl="1" algn="l"/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378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1"/>
          </p:nvPr>
        </p:nvSpPr>
        <p:spPr>
          <a:xfrm>
            <a:off x="386366" y="1223493"/>
            <a:ext cx="8300434" cy="1293460"/>
          </a:xfrm>
        </p:spPr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76246" y="424419"/>
            <a:ext cx="8145662" cy="346249"/>
          </a:xfrm>
        </p:spPr>
        <p:txBody>
          <a:bodyPr/>
          <a:lstStyle/>
          <a:p>
            <a:r>
              <a:rPr lang="nl-NL" sz="3600" dirty="0" smtClean="0"/>
              <a:t>Tussenvraag 1 (</a:t>
            </a:r>
            <a:r>
              <a:rPr lang="nl-NL" sz="3600" dirty="0" err="1" smtClean="0"/>
              <a:t>nav</a:t>
            </a:r>
            <a:r>
              <a:rPr lang="nl-NL" sz="3600" dirty="0" smtClean="0"/>
              <a:t> casus?)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>
          <a:xfrm>
            <a:off x="446567" y="2930655"/>
            <a:ext cx="8240233" cy="2330306"/>
          </a:xfrm>
        </p:spPr>
        <p:txBody>
          <a:bodyPr/>
          <a:lstStyle/>
          <a:p>
            <a:r>
              <a:rPr lang="nl-NL" sz="2000" dirty="0" smtClean="0"/>
              <a:t>Antwoord 1</a:t>
            </a:r>
          </a:p>
          <a:p>
            <a:r>
              <a:rPr lang="nl-NL" sz="2000" dirty="0" smtClean="0">
                <a:solidFill>
                  <a:srgbClr val="002060"/>
                </a:solidFill>
              </a:rPr>
              <a:t>Antwoord 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6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Deel</a:t>
            </a:r>
            <a:r>
              <a:rPr lang="en-US" sz="3600" dirty="0" smtClean="0"/>
              <a:t> 2</a:t>
            </a:r>
            <a:endParaRPr lang="en-US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41138" y="1422399"/>
            <a:ext cx="8475541" cy="43006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en-US" sz="2400" b="1" dirty="0" err="1" smtClean="0"/>
              <a:t>Overgang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z</a:t>
            </a:r>
            <a:r>
              <a:rPr lang="nl-NL" sz="2400" dirty="0" smtClean="0"/>
              <a:t>eer </a:t>
            </a:r>
            <a:r>
              <a:rPr lang="nl-NL" sz="2400" dirty="0"/>
              <a:t>waarschijnlijk de moeilijk behandelbare groep die in aanmerking komt voor deze nieuwe klasse (rug tegen de muur/treatment </a:t>
            </a:r>
            <a:r>
              <a:rPr lang="nl-NL" sz="2400" dirty="0" err="1"/>
              <a:t>failures</a:t>
            </a:r>
            <a:r>
              <a:rPr lang="nl-NL" sz="2400" dirty="0"/>
              <a:t> of contra-indicaties) 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nl-NL" sz="2400" dirty="0" smtClean="0"/>
              <a:t>FOCUS, LIBERTY &amp; CONQUER studie data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nl-NL" sz="2400" dirty="0" smtClean="0"/>
              <a:t>Introductie </a:t>
            </a:r>
            <a:r>
              <a:rPr lang="nl-NL" sz="2400" dirty="0"/>
              <a:t>monoklonale </a:t>
            </a:r>
            <a:r>
              <a:rPr lang="nl-NL" sz="2400" dirty="0" smtClean="0"/>
              <a:t>antilichamen als behandeling (</a:t>
            </a:r>
            <a:r>
              <a:rPr lang="nl-NL" sz="2400" dirty="0" err="1" smtClean="0"/>
              <a:t>gespreksgewijs</a:t>
            </a:r>
            <a:r>
              <a:rPr lang="nl-NL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62754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Topics </a:t>
            </a:r>
            <a:r>
              <a:rPr lang="en-US" sz="3600" dirty="0" err="1" smtClean="0"/>
              <a:t>studie</a:t>
            </a:r>
            <a:r>
              <a:rPr lang="en-US" sz="3600" dirty="0" smtClean="0"/>
              <a:t> data</a:t>
            </a:r>
            <a:endParaRPr lang="en-US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406400" y="1625599"/>
            <a:ext cx="8490174" cy="41101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Primaire eindpunten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nl-NL" sz="2400" dirty="0" err="1" smtClean="0">
                <a:solidFill>
                  <a:schemeClr val="accent4">
                    <a:lumMod val="50000"/>
                  </a:schemeClr>
                </a:solidFill>
              </a:rPr>
              <a:t>Responders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 / non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responders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+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 receptor / ligand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Praktijk beter dan de trials 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waarom? Methodologie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vs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praktijk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NNT:NNH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waarden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(in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vergelijking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met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oude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middelen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Verschillen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in trial designs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4982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Topics </a:t>
            </a:r>
            <a:r>
              <a:rPr lang="en-US" sz="3600" dirty="0" err="1" smtClean="0"/>
              <a:t>mAbs</a:t>
            </a:r>
            <a:r>
              <a:rPr lang="en-US" sz="3600" dirty="0" smtClean="0"/>
              <a:t> </a:t>
            </a:r>
            <a:r>
              <a:rPr lang="en-US" sz="3600" dirty="0" err="1" smtClean="0"/>
              <a:t>als</a:t>
            </a:r>
            <a:r>
              <a:rPr lang="en-US" sz="3600" dirty="0" smtClean="0"/>
              <a:t> </a:t>
            </a:r>
            <a:r>
              <a:rPr lang="en-US" sz="3600" dirty="0" err="1" smtClean="0"/>
              <a:t>behandeling</a:t>
            </a:r>
            <a:endParaRPr lang="en-US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406400" y="1625600"/>
            <a:ext cx="8610279" cy="4801314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lvl="0" algn="l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Aantal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slides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maken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ondersteuning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ong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 3)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Innate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+ Adaptive immunity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antibody structure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Sommige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artsen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zijn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gewend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aan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vele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bijwerkingen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voor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mAbs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in MS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waarom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zien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we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dit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niet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bij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mAbs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in migraine?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Wat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zijn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eventuele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voor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nadelen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/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aandachtspunten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t.o.v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. de ‘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standaard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’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orale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middelen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Productie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ontwikkel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proces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monoklonale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antilichamen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(incl.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humanizering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+ anti-drug-antibodies)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Selectie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criteria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antilichamen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Specificiteit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+ Effector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functie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+ Isotype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eigenschappen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bv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Half-life, Effector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Function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Size) </a:t>
            </a:r>
          </a:p>
        </p:txBody>
      </p:sp>
    </p:spTree>
    <p:extLst>
      <p:ext uri="{BB962C8B-B14F-4D97-AF65-F5344CB8AC3E}">
        <p14:creationId xmlns:p14="http://schemas.microsoft.com/office/powerpoint/2010/main" val="2368050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1"/>
          </p:nvPr>
        </p:nvSpPr>
        <p:spPr>
          <a:xfrm>
            <a:off x="321972" y="1262130"/>
            <a:ext cx="8364828" cy="1254823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Vraag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1275" y="439409"/>
            <a:ext cx="8145662" cy="346249"/>
          </a:xfrm>
        </p:spPr>
        <p:txBody>
          <a:bodyPr/>
          <a:lstStyle/>
          <a:p>
            <a:r>
              <a:rPr lang="nl-NL" sz="3600" dirty="0" smtClean="0"/>
              <a:t>Tussenvraag 2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>
          <a:xfrm>
            <a:off x="458924" y="3043212"/>
            <a:ext cx="8240233" cy="2330306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Antwoord 1</a:t>
            </a:r>
          </a:p>
          <a:p>
            <a:r>
              <a:rPr lang="nl-NL" dirty="0" smtClean="0"/>
              <a:t>Antwoord 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9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Deel</a:t>
            </a:r>
            <a:r>
              <a:rPr lang="en-US" sz="3600" dirty="0" smtClean="0"/>
              <a:t> 3</a:t>
            </a:r>
            <a:endParaRPr lang="en-US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41138" y="1358899"/>
            <a:ext cx="8376952" cy="4729929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l"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nl-NL" sz="2400" b="1" dirty="0" smtClean="0"/>
              <a:t>Casuïstiek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Bespreken </a:t>
            </a:r>
            <a:r>
              <a:rPr lang="nl-NL" sz="2400" dirty="0"/>
              <a:t>uitdagingen in de praktijk bij de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behandeling van migraine</a:t>
            </a:r>
          </a:p>
          <a:p>
            <a:pPr algn="l">
              <a:spcBef>
                <a:spcPts val="800"/>
              </a:spcBef>
              <a:buClr>
                <a:schemeClr val="accent2"/>
              </a:buClr>
              <a:buSzPct val="100000"/>
            </a:pPr>
            <a:endParaRPr lang="en-US" sz="2400" dirty="0" smtClean="0"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en-US" sz="2400" b="1" dirty="0" err="1"/>
              <a:t>Prikkelende</a:t>
            </a:r>
            <a:r>
              <a:rPr lang="en-US" sz="2400" b="1" dirty="0"/>
              <a:t> </a:t>
            </a:r>
            <a:r>
              <a:rPr lang="en-US" sz="2400" b="1" dirty="0" err="1" smtClean="0"/>
              <a:t>stellingen</a:t>
            </a:r>
            <a:endParaRPr lang="en-US" sz="2400" b="1" dirty="0"/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nl-NL" sz="2400" dirty="0"/>
              <a:t>Er is genoeg data om de </a:t>
            </a:r>
            <a:r>
              <a:rPr lang="nl-NL" sz="2400" dirty="0" err="1" smtClean="0"/>
              <a:t>mAbs</a:t>
            </a:r>
            <a:r>
              <a:rPr lang="nl-NL" sz="2400" dirty="0" smtClean="0"/>
              <a:t> </a:t>
            </a:r>
            <a:r>
              <a:rPr lang="nl-NL" sz="2400" dirty="0"/>
              <a:t>in de praktijk te brengen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nl-NL" sz="2400" dirty="0" smtClean="0"/>
              <a:t>De </a:t>
            </a:r>
            <a:r>
              <a:rPr lang="nl-NL" sz="2400" dirty="0" err="1"/>
              <a:t>mAbs</a:t>
            </a:r>
            <a:r>
              <a:rPr lang="nl-NL" sz="2400" dirty="0"/>
              <a:t> gaan de praktijk rigoureus </a:t>
            </a:r>
            <a:r>
              <a:rPr lang="nl-NL" sz="2400" dirty="0" smtClean="0"/>
              <a:t>veranderen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Candesartan</a:t>
            </a:r>
            <a:endParaRPr lang="en-US" sz="2400" dirty="0"/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…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…</a:t>
            </a:r>
            <a:endParaRPr lang="en-US" sz="2400" dirty="0"/>
          </a:p>
          <a:p>
            <a:pPr algn="l">
              <a:spcBef>
                <a:spcPts val="800"/>
              </a:spcBef>
              <a:buClr>
                <a:schemeClr val="accent2"/>
              </a:buClr>
              <a:buSzPct val="100000"/>
            </a:pPr>
            <a:endParaRPr lang="en-US" sz="24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78618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1177" y="439409"/>
            <a:ext cx="8145662" cy="346249"/>
          </a:xfrm>
        </p:spPr>
        <p:txBody>
          <a:bodyPr/>
          <a:lstStyle/>
          <a:p>
            <a:r>
              <a:rPr lang="nl-NL" sz="3600" dirty="0" smtClean="0"/>
              <a:t>Tussenvraag 3 (</a:t>
            </a:r>
            <a:r>
              <a:rPr lang="nl-NL" sz="3600" dirty="0" err="1" smtClean="0"/>
              <a:t>nav</a:t>
            </a:r>
            <a:r>
              <a:rPr lang="nl-NL" sz="3600" dirty="0" smtClean="0"/>
              <a:t> stellingen b.v.)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>
          <a:xfrm>
            <a:off x="446567" y="2817186"/>
            <a:ext cx="8240233" cy="2974014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Antwoord 1</a:t>
            </a:r>
          </a:p>
          <a:p>
            <a:r>
              <a:rPr lang="nl-NL" dirty="0" smtClean="0"/>
              <a:t>Antwoord 2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20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1177" y="439409"/>
            <a:ext cx="8145662" cy="346249"/>
          </a:xfrm>
        </p:spPr>
        <p:txBody>
          <a:bodyPr/>
          <a:lstStyle/>
          <a:p>
            <a:r>
              <a:rPr lang="nl-NL" sz="3600" dirty="0" smtClean="0"/>
              <a:t>Tussenvraag </a:t>
            </a:r>
            <a:r>
              <a:rPr lang="nl-NL" sz="3600" dirty="0"/>
              <a:t>4</a:t>
            </a:r>
            <a:r>
              <a:rPr lang="nl-NL" sz="3600" dirty="0" smtClean="0"/>
              <a:t> (</a:t>
            </a:r>
            <a:r>
              <a:rPr lang="nl-NL" sz="3600" dirty="0" err="1" smtClean="0"/>
              <a:t>nav</a:t>
            </a:r>
            <a:r>
              <a:rPr lang="nl-NL" sz="3600" dirty="0" smtClean="0"/>
              <a:t> stellingen b.v.)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>
          <a:xfrm>
            <a:off x="446567" y="2817186"/>
            <a:ext cx="8240233" cy="2974014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Antwoord 1</a:t>
            </a:r>
          </a:p>
          <a:p>
            <a:r>
              <a:rPr lang="nl-NL" dirty="0" smtClean="0"/>
              <a:t>Antwoord 2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6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16447" y="273155"/>
            <a:ext cx="8145662" cy="346249"/>
          </a:xfrm>
        </p:spPr>
        <p:txBody>
          <a:bodyPr/>
          <a:lstStyle/>
          <a:p>
            <a:r>
              <a:rPr lang="nl-NL" sz="4000" dirty="0" smtClean="0"/>
              <a:t>Take home </a:t>
            </a:r>
            <a:r>
              <a:rPr lang="nl-NL" sz="4000" dirty="0" err="1" smtClean="0"/>
              <a:t>messages</a:t>
            </a:r>
            <a:endParaRPr lang="nl-NL" sz="4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590843" y="1462088"/>
            <a:ext cx="8285871" cy="4587875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 smtClean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361285" y="1299132"/>
            <a:ext cx="8515429" cy="446303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defRPr lang="de-DE" sz="1800" dirty="0">
                <a:solidFill>
                  <a:schemeClr val="tx2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defRPr>
            </a:lvl1pPr>
            <a:lvl2pPr marL="192087" indent="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defRPr lang="de-DE" sz="1800" dirty="0">
                <a:solidFill>
                  <a:schemeClr val="tx2"/>
                </a:solidFill>
                <a:latin typeface="Calibri"/>
                <a:ea typeface="ヒラギノ角ゴ Pro W3" charset="-128"/>
                <a:cs typeface="ヒラギノ角ゴ Pro W3" charset="0"/>
              </a:defRPr>
            </a:lvl2pPr>
            <a:lvl3pPr marL="373063" indent="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defRPr lang="de-DE" sz="1800" dirty="0">
                <a:solidFill>
                  <a:schemeClr val="tx2"/>
                </a:solidFill>
                <a:latin typeface="Calibri"/>
                <a:ea typeface="ＭＳ Ｐゴシック" charset="0"/>
                <a:cs typeface="Geneva" charset="-128"/>
              </a:defRPr>
            </a:lvl3pPr>
            <a:lvl4pPr marL="565150" indent="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defRPr lang="de-DE" sz="1800" dirty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4pPr>
            <a:lvl5pPr marL="766763" indent="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defRPr lang="de-DE" sz="1800" dirty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5pPr>
            <a:lvl6pPr marL="13985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6pPr>
            <a:lvl7pPr marL="18557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7pPr>
            <a:lvl8pPr marL="23129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8pPr>
            <a:lvl9pPr marL="27701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9pPr>
          </a:lstStyle>
          <a:p>
            <a:r>
              <a:rPr lang="nl-NL" sz="2000" b="1" i="1" kern="0" dirty="0" smtClean="0">
                <a:solidFill>
                  <a:srgbClr val="1B9BD4"/>
                </a:solidFill>
              </a:rPr>
              <a:t>Opsomming van de belangrijkste </a:t>
            </a:r>
            <a:r>
              <a:rPr lang="nl-NL" sz="2000" b="1" i="1" kern="0" dirty="0" err="1" smtClean="0">
                <a:solidFill>
                  <a:srgbClr val="1B9BD4"/>
                </a:solidFill>
              </a:rPr>
              <a:t>learnings</a:t>
            </a:r>
            <a:r>
              <a:rPr lang="nl-NL" sz="2000" b="1" i="1" kern="0" dirty="0" smtClean="0">
                <a:solidFill>
                  <a:srgbClr val="1B9BD4"/>
                </a:solidFill>
              </a:rPr>
              <a:t>, onder leiding van moderator Tom van ‘t Hek.</a:t>
            </a:r>
          </a:p>
          <a:p>
            <a:endParaRPr lang="nl-NL" sz="2000" b="1" i="1" kern="0" dirty="0">
              <a:solidFill>
                <a:srgbClr val="1B9BD4"/>
              </a:solidFill>
            </a:endParaRPr>
          </a:p>
          <a:p>
            <a:r>
              <a:rPr lang="nl-NL" b="1" i="1" kern="0" dirty="0" smtClean="0"/>
              <a:t/>
            </a:r>
            <a:br>
              <a:rPr lang="nl-NL" b="1" i="1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0010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Opbouw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152402" y="1079500"/>
            <a:ext cx="8864277" cy="539347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endParaRPr lang="nl-NL" sz="1400" b="1" dirty="0" smtClean="0"/>
          </a:p>
          <a:p>
            <a:pPr algn="l"/>
            <a:endParaRPr lang="nl-NL" sz="1400" b="1" dirty="0" smtClean="0"/>
          </a:p>
          <a:p>
            <a:pPr algn="l"/>
            <a:r>
              <a:rPr lang="nl-NL" sz="1400" b="1" dirty="0" smtClean="0"/>
              <a:t>Deel </a:t>
            </a:r>
            <a:r>
              <a:rPr lang="nl-NL" sz="1400" b="1" dirty="0"/>
              <a:t>1</a:t>
            </a:r>
            <a:r>
              <a:rPr lang="nl-NL" sz="1400" b="1" dirty="0" smtClean="0"/>
              <a:t> </a:t>
            </a:r>
            <a:r>
              <a:rPr lang="nl-NL" sz="1400" b="1" dirty="0"/>
              <a:t>| Bespreken </a:t>
            </a:r>
            <a:r>
              <a:rPr lang="nl-NL" sz="1400" b="1" dirty="0" smtClean="0"/>
              <a:t>huidige behandelingsmogelijkheden </a:t>
            </a:r>
            <a:r>
              <a:rPr lang="nl-NL" sz="1400" b="1" dirty="0"/>
              <a:t>van migraine</a:t>
            </a:r>
            <a:r>
              <a:rPr lang="nl-NL" sz="1400" dirty="0"/>
              <a:t> (a.d.h.v. </a:t>
            </a:r>
            <a:r>
              <a:rPr lang="en-US" sz="1400" dirty="0" smtClean="0"/>
              <a:t>patient casus)</a:t>
            </a:r>
          </a:p>
          <a:p>
            <a:pPr algn="l"/>
            <a:endParaRPr lang="en-US" sz="1400" dirty="0"/>
          </a:p>
          <a:p>
            <a:pPr algn="l"/>
            <a:r>
              <a:rPr lang="en-US" sz="1400" b="1" dirty="0" err="1" smtClean="0"/>
              <a:t>Overgang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deel</a:t>
            </a:r>
            <a:r>
              <a:rPr lang="en-US" sz="1400" b="1" dirty="0" smtClean="0"/>
              <a:t> 2: </a:t>
            </a:r>
            <a:r>
              <a:rPr lang="nl-NL" sz="1400" dirty="0"/>
              <a:t>Het is zeer waarschijnlijk de moeilijk behandelbare groep die in aanmerking komt voor </a:t>
            </a:r>
            <a:r>
              <a:rPr lang="nl-NL" sz="1400" dirty="0" smtClean="0"/>
              <a:t>deze nieuwe </a:t>
            </a:r>
            <a:r>
              <a:rPr lang="nl-NL" sz="1400" dirty="0"/>
              <a:t>klasse </a:t>
            </a:r>
            <a:r>
              <a:rPr lang="nl-NL" sz="1400" dirty="0" smtClean="0"/>
              <a:t>(</a:t>
            </a:r>
            <a:r>
              <a:rPr lang="nl-NL" sz="1400" dirty="0"/>
              <a:t>rug tegen de muur/treatment </a:t>
            </a:r>
            <a:r>
              <a:rPr lang="nl-NL" sz="1400" dirty="0" err="1"/>
              <a:t>failures</a:t>
            </a:r>
            <a:r>
              <a:rPr lang="nl-NL" sz="1400" dirty="0"/>
              <a:t> of contra-indicaties) </a:t>
            </a:r>
            <a:r>
              <a:rPr lang="nl-NL" sz="1400" dirty="0" smtClean="0"/>
              <a:t>= FOCUS studie includeerde </a:t>
            </a:r>
            <a:r>
              <a:rPr lang="nl-NL" sz="1400" dirty="0"/>
              <a:t>deze moeilijk </a:t>
            </a:r>
            <a:r>
              <a:rPr lang="nl-NL" sz="1400" dirty="0" smtClean="0"/>
              <a:t>behandelbare groep</a:t>
            </a:r>
            <a:br>
              <a:rPr lang="nl-NL" sz="1400" dirty="0" smtClean="0"/>
            </a:br>
            <a:endParaRPr lang="nl-NL" sz="1400" dirty="0"/>
          </a:p>
          <a:p>
            <a:pPr algn="l"/>
            <a:r>
              <a:rPr lang="en-US" sz="1400" b="1" dirty="0" err="1" smtClean="0"/>
              <a:t>Deel</a:t>
            </a:r>
            <a:r>
              <a:rPr lang="en-US" sz="1400" b="1" dirty="0" smtClean="0"/>
              <a:t> </a:t>
            </a:r>
            <a:r>
              <a:rPr lang="en-US" sz="1400" b="1" dirty="0"/>
              <a:t>2 | </a:t>
            </a:r>
            <a:r>
              <a:rPr lang="nl-NL" sz="1400" b="1" dirty="0"/>
              <a:t>Introductie monoklonale antilichamen tegen CGRP of zijn receptor</a:t>
            </a:r>
            <a:endParaRPr lang="en-US" sz="1400" dirty="0"/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nl-NL" sz="1400" dirty="0" smtClean="0"/>
              <a:t> </a:t>
            </a:r>
            <a:r>
              <a:rPr lang="nl-NL" sz="1400" b="1" dirty="0" smtClean="0"/>
              <a:t>Studie </a:t>
            </a:r>
            <a:r>
              <a:rPr lang="nl-NL" sz="1400" b="1" dirty="0"/>
              <a:t>data </a:t>
            </a:r>
            <a:r>
              <a:rPr lang="nl-NL" sz="1400" b="1" dirty="0" smtClean="0"/>
              <a:t>FOCUS, LIBERTY en CONQUER laten </a:t>
            </a:r>
            <a:r>
              <a:rPr lang="nl-NL" sz="1400" b="1" dirty="0"/>
              <a:t>zien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400" b="1" dirty="0" smtClean="0"/>
              <a:t> </a:t>
            </a:r>
            <a:r>
              <a:rPr lang="en-US" sz="1400" b="1" dirty="0" err="1" smtClean="0"/>
              <a:t>Vragen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voorbereiden</a:t>
            </a:r>
            <a:r>
              <a:rPr lang="en-US" sz="1400" b="1" dirty="0" smtClean="0"/>
              <a:t> over </a:t>
            </a:r>
            <a:r>
              <a:rPr lang="en-US" sz="1400" b="1" dirty="0" err="1" smtClean="0"/>
              <a:t>monoklonale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antilichamen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behandeling</a:t>
            </a:r>
            <a:r>
              <a:rPr lang="en-US" sz="1400" b="1" dirty="0" smtClean="0"/>
              <a:t> in het algemeen</a:t>
            </a:r>
            <a:r>
              <a:rPr lang="en-US" sz="1400" dirty="0" smtClean="0"/>
              <a:t> (in </a:t>
            </a:r>
            <a:r>
              <a:rPr lang="en-US" sz="1400" dirty="0" err="1" smtClean="0"/>
              <a:t>gespreksvorm</a:t>
            </a:r>
            <a:r>
              <a:rPr lang="en-US" sz="1400" dirty="0" smtClean="0"/>
              <a:t>)</a:t>
            </a:r>
          </a:p>
          <a:p>
            <a:pPr algn="l"/>
            <a:endParaRPr lang="en-US" sz="1400" dirty="0" smtClean="0"/>
          </a:p>
          <a:p>
            <a:pPr algn="l"/>
            <a:r>
              <a:rPr lang="nl-NL" sz="1400" b="1" dirty="0" smtClean="0"/>
              <a:t>Deel 3 </a:t>
            </a:r>
            <a:r>
              <a:rPr lang="nl-NL" sz="1400" b="1" dirty="0"/>
              <a:t>| Bespreken uitdagingen in de praktijk bij de behandeling van migraine</a:t>
            </a:r>
            <a:r>
              <a:rPr lang="nl-NL" sz="1400" dirty="0"/>
              <a:t> (a.d.h.v. </a:t>
            </a:r>
            <a:r>
              <a:rPr lang="nl-NL" sz="1400" dirty="0" smtClean="0"/>
              <a:t>prikkelende </a:t>
            </a:r>
            <a:r>
              <a:rPr lang="en-US" sz="1400" dirty="0" err="1" smtClean="0"/>
              <a:t>stellingen</a:t>
            </a:r>
            <a:r>
              <a:rPr lang="en-US" sz="1400" dirty="0" smtClean="0"/>
              <a:t>)</a:t>
            </a:r>
            <a:endParaRPr lang="en-US" sz="1400" dirty="0"/>
          </a:p>
          <a:p>
            <a:pPr algn="l"/>
            <a:endParaRPr lang="nl-NL" sz="1400" b="1" dirty="0"/>
          </a:p>
          <a:p>
            <a:pPr algn="l">
              <a:spcBef>
                <a:spcPts val="800"/>
              </a:spcBef>
              <a:buClr>
                <a:schemeClr val="accent2"/>
              </a:buClr>
              <a:buSzPct val="100000"/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184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54831" y="3516829"/>
            <a:ext cx="7234337" cy="2065222"/>
          </a:xfrm>
        </p:spPr>
        <p:txBody>
          <a:bodyPr/>
          <a:lstStyle/>
          <a:p>
            <a:r>
              <a:rPr lang="nl-NL" b="0" dirty="0"/>
              <a:t>Posttoets maken</a:t>
            </a:r>
            <a:br>
              <a:rPr lang="nl-NL" b="0" dirty="0"/>
            </a:br>
            <a:r>
              <a:rPr lang="nl-NL" b="0" dirty="0" smtClean="0"/>
              <a:t>= verplicht</a:t>
            </a:r>
            <a:r>
              <a:rPr lang="nl-NL" b="0" dirty="0"/>
              <a:t>; knop verschijnt onderin </a:t>
            </a:r>
            <a:r>
              <a:rPr lang="nl-NL" b="0" dirty="0" smtClean="0"/>
              <a:t>beeld</a:t>
            </a:r>
            <a:br>
              <a:rPr lang="nl-NL" b="0" dirty="0" smtClean="0"/>
            </a:br>
            <a:r>
              <a:rPr lang="nl-NL" b="0" dirty="0" smtClean="0"/>
              <a:t>= voldoende halen voor accreditatie</a:t>
            </a:r>
            <a:endParaRPr lang="nl-NL" b="0" dirty="0"/>
          </a:p>
          <a:p>
            <a:r>
              <a:rPr lang="nl-NL" b="0" dirty="0"/>
              <a:t>+</a:t>
            </a:r>
          </a:p>
          <a:p>
            <a:r>
              <a:rPr lang="nl-NL" b="0" dirty="0"/>
              <a:t>evaluatieformulier </a:t>
            </a:r>
            <a:r>
              <a:rPr lang="nl-NL" b="0" dirty="0" smtClean="0"/>
              <a:t>invullen</a:t>
            </a:r>
            <a:endParaRPr lang="nl-NL" b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nl-NL" dirty="0" smtClean="0"/>
              <a:t>Dank voor uw aandacht</a:t>
            </a:r>
            <a:endParaRPr lang="nl-NL" dirty="0"/>
          </a:p>
        </p:txBody>
      </p:sp>
      <p:sp>
        <p:nvSpPr>
          <p:cNvPr id="6" name="Titel 8"/>
          <p:cNvSpPr txBox="1">
            <a:spLocks/>
          </p:cNvSpPr>
          <p:nvPr/>
        </p:nvSpPr>
        <p:spPr>
          <a:xfrm>
            <a:off x="185351" y="5868711"/>
            <a:ext cx="8730318" cy="563085"/>
          </a:xfrm>
          <a:prstGeom prst="rect">
            <a:avLst/>
          </a:prstGeom>
        </p:spPr>
        <p:txBody>
          <a:bodyPr anchor="ctr" anchorCtr="0"/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 spc="3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1800" b="0" i="1" dirty="0" smtClean="0">
                <a:solidFill>
                  <a:srgbClr val="464646"/>
                </a:solidFill>
              </a:rPr>
              <a:t>Deze nascholing werd mede mogelijk gemaakt door TEVA</a:t>
            </a:r>
            <a:endParaRPr lang="nl-NL" sz="1800" b="0" i="1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1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inhoud 18"/>
          <p:cNvSpPr>
            <a:spLocks noGrp="1"/>
          </p:cNvSpPr>
          <p:nvPr>
            <p:ph idx="11"/>
          </p:nvPr>
        </p:nvSpPr>
        <p:spPr>
          <a:xfrm>
            <a:off x="499730" y="1288980"/>
            <a:ext cx="8451273" cy="50498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l-NL" altLang="nl-NL" sz="2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Accreditatie is voor 2 punten aangevraagd bij de NVN</a:t>
            </a:r>
            <a:br>
              <a:rPr lang="nl-NL" altLang="nl-NL" sz="2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nl-NL" altLang="nl-NL" sz="2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</a:pPr>
            <a:r>
              <a:rPr lang="nl-NL" altLang="nl-NL" sz="2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Tussenvragen &amp; posttoets</a:t>
            </a:r>
          </a:p>
          <a:p>
            <a:pPr>
              <a:buFont typeface="Wingdings" pitchFamily="2" charset="2"/>
              <a:buChar char="Ø"/>
            </a:pPr>
            <a:r>
              <a:rPr lang="nl-NL" altLang="nl-NL" sz="26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Verplicht voor accreditatie, voor posttoets voldoende halen</a:t>
            </a:r>
          </a:p>
          <a:p>
            <a:pPr>
              <a:buFont typeface="Wingdings" pitchFamily="2" charset="2"/>
              <a:buChar char="Ø"/>
            </a:pPr>
            <a:r>
              <a:rPr lang="nl-NL" altLang="nl-NL" sz="26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Tussenvragen verschijnen </a:t>
            </a:r>
            <a:r>
              <a:rPr lang="nl-NL" altLang="nl-NL" sz="2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vanzelf</a:t>
            </a:r>
          </a:p>
          <a:p>
            <a:pPr>
              <a:buFont typeface="Wingdings" pitchFamily="2" charset="2"/>
              <a:buChar char="Ø"/>
            </a:pPr>
            <a:r>
              <a:rPr lang="nl-NL" altLang="nl-NL" sz="2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Onderin </a:t>
            </a:r>
            <a:r>
              <a:rPr lang="nl-NL" altLang="nl-NL" sz="26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het scherm, naar beneden scrollen is soms </a:t>
            </a:r>
            <a:r>
              <a:rPr lang="nl-NL" altLang="nl-NL" sz="2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nodig</a:t>
            </a:r>
          </a:p>
          <a:p>
            <a:pPr>
              <a:buFont typeface="Wingdings" pitchFamily="2" charset="2"/>
              <a:buChar char="Ø"/>
            </a:pPr>
            <a:r>
              <a:rPr lang="nl-NL" altLang="nl-NL" sz="2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Tijd </a:t>
            </a:r>
            <a:r>
              <a:rPr lang="nl-NL" altLang="nl-NL" sz="26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om antwoord te geven is meestal beperkt</a:t>
            </a:r>
          </a:p>
          <a:p>
            <a:pPr>
              <a:buFont typeface="Wingdings" pitchFamily="2" charset="2"/>
              <a:buChar char="Ø"/>
            </a:pPr>
            <a:r>
              <a:rPr lang="nl-NL" altLang="nl-NL" sz="26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Posttoets start automatisch of na afloop</a:t>
            </a:r>
          </a:p>
          <a:p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99730" y="439409"/>
            <a:ext cx="8187070" cy="538786"/>
          </a:xfrm>
        </p:spPr>
        <p:txBody>
          <a:bodyPr/>
          <a:lstStyle/>
          <a:p>
            <a:r>
              <a:rPr lang="nl" altLang="nl-NL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Accreditatie</a:t>
            </a:r>
            <a:endParaRPr lang="nl-NL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9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995" y="1468165"/>
            <a:ext cx="8165805" cy="501707"/>
          </a:xfrm>
        </p:spPr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>
          <a:xfrm>
            <a:off x="524561" y="2045749"/>
            <a:ext cx="8452048" cy="3732435"/>
          </a:xfrm>
        </p:spPr>
        <p:txBody>
          <a:bodyPr/>
          <a:lstStyle/>
          <a:p>
            <a:r>
              <a:rPr lang="nl-NL" b="1" dirty="0" smtClean="0"/>
              <a:t>Antoinette Maassen van den Brink</a:t>
            </a:r>
          </a:p>
          <a:p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Voor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nascholing mogelijk relevante relaties met bedrijven:</a:t>
            </a:r>
          </a:p>
          <a:p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Sponsoring of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onderzoeksgeld:  	geen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Honorarium of andere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vergoeding:  	TEVA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nl-NL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07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995" y="1423195"/>
            <a:ext cx="8165805" cy="501707"/>
          </a:xfrm>
        </p:spPr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>
          <a:xfrm>
            <a:off x="539551" y="1970799"/>
            <a:ext cx="8438193" cy="3995286"/>
          </a:xfrm>
        </p:spPr>
        <p:txBody>
          <a:bodyPr/>
          <a:lstStyle/>
          <a:p>
            <a:r>
              <a:rPr lang="nl-NL" b="1" dirty="0" smtClean="0"/>
              <a:t>Emile Couturier</a:t>
            </a:r>
          </a:p>
          <a:p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Voor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nascholing mogelijk relevante relaties met bedrijven:</a:t>
            </a:r>
          </a:p>
          <a:p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Sponsoring of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onderzoeksgeld: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	geen</a:t>
            </a: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Honorarium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of andere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vergoeding: 	TEVA</a:t>
            </a:r>
            <a:b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nl-NL" sz="1800" b="1" i="1" dirty="0" smtClean="0"/>
              <a:t/>
            </a:r>
            <a:br>
              <a:rPr lang="nl-NL" sz="1800" b="1" i="1" dirty="0" smtClean="0"/>
            </a:br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4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995" y="1423195"/>
            <a:ext cx="8165805" cy="501707"/>
          </a:xfrm>
        </p:spPr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>
          <a:xfrm>
            <a:off x="539551" y="1970799"/>
            <a:ext cx="8438193" cy="3995286"/>
          </a:xfrm>
        </p:spPr>
        <p:txBody>
          <a:bodyPr/>
          <a:lstStyle/>
          <a:p>
            <a:r>
              <a:rPr lang="nl-NL" b="1" dirty="0" smtClean="0"/>
              <a:t>Hans </a:t>
            </a:r>
            <a:r>
              <a:rPr lang="nl-NL" b="1" dirty="0" err="1" smtClean="0"/>
              <a:t>Carpay</a:t>
            </a:r>
            <a:endParaRPr lang="nl-NL" b="1" dirty="0" smtClean="0"/>
          </a:p>
          <a:p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Voor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nascholing mogelijk relevante relaties met bedrijven:</a:t>
            </a:r>
          </a:p>
          <a:p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Sponsoring of </a:t>
            </a:r>
            <a:r>
              <a:rPr lang="nl-NL" sz="2400" dirty="0" smtClean="0">
                <a:solidFill>
                  <a:schemeClr val="accent4">
                    <a:lumMod val="50000"/>
                  </a:schemeClr>
                </a:solidFill>
              </a:rPr>
              <a:t>onderzoeksgeld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	geen</a:t>
            </a: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Honorarium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of andere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vergoeding: 	TEVA</a:t>
            </a:r>
            <a:b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nl-NL" sz="1800" b="1" i="1" dirty="0" smtClean="0"/>
              <a:t/>
            </a:r>
            <a:br>
              <a:rPr lang="nl-NL" sz="1800" b="1" i="1" dirty="0" smtClean="0"/>
            </a:br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5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995" y="1468165"/>
            <a:ext cx="8165805" cy="501707"/>
          </a:xfrm>
        </p:spPr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>
          <a:xfrm>
            <a:off x="524561" y="2045749"/>
            <a:ext cx="8452048" cy="3732435"/>
          </a:xfrm>
        </p:spPr>
        <p:txBody>
          <a:bodyPr/>
          <a:lstStyle/>
          <a:p>
            <a:r>
              <a:rPr lang="nl-NL" b="1" dirty="0" smtClean="0"/>
              <a:t>Patricia </a:t>
            </a:r>
            <a:r>
              <a:rPr lang="nl-NL" b="1" dirty="0" err="1" smtClean="0"/>
              <a:t>Eekers</a:t>
            </a:r>
            <a:endParaRPr lang="nl-NL" b="1" dirty="0" smtClean="0"/>
          </a:p>
          <a:p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Voor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nascholing mogelijk relevante relaties met bedrijven:</a:t>
            </a:r>
          </a:p>
          <a:p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Sponsoring of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onderzoeksgeld:  	geen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Honorarium of andere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vergoeding:  	TEVA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nl-NL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69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2E50D7D-2B35-4307-B6F1-846BB9521EF0" descr="3F978065-3277-4CEC-B524-FBB1A9F462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r="1235" b="1559"/>
          <a:stretch/>
        </p:blipFill>
        <p:spPr bwMode="auto">
          <a:xfrm>
            <a:off x="999460" y="75367"/>
            <a:ext cx="7145080" cy="62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oelichting met afgeronde rechthoek 7"/>
          <p:cNvSpPr/>
          <p:nvPr/>
        </p:nvSpPr>
        <p:spPr bwMode="auto">
          <a:xfrm>
            <a:off x="5976144" y="3604514"/>
            <a:ext cx="2808288" cy="1168400"/>
          </a:xfrm>
          <a:prstGeom prst="wedgeRoundRectCallout">
            <a:avLst>
              <a:gd name="adj1" fmla="val -90273"/>
              <a:gd name="adj2" fmla="val -492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rgbClr val="002060"/>
                </a:solidFill>
              </a:rPr>
              <a:t>Tussenvragen verschijnen onderin het scherm; het gewenste antwoord kan worden aangeklikt</a:t>
            </a:r>
          </a:p>
        </p:txBody>
      </p:sp>
      <p:sp>
        <p:nvSpPr>
          <p:cNvPr id="6" name="Toelichting met afgeronde rechthoek 5"/>
          <p:cNvSpPr/>
          <p:nvPr/>
        </p:nvSpPr>
        <p:spPr bwMode="auto">
          <a:xfrm>
            <a:off x="298358" y="5108432"/>
            <a:ext cx="2175484" cy="782005"/>
          </a:xfrm>
          <a:prstGeom prst="wedgeRoundRectCallout">
            <a:avLst>
              <a:gd name="adj1" fmla="val 65337"/>
              <a:gd name="adj2" fmla="val -93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mtClean="0">
                <a:solidFill>
                  <a:srgbClr val="002060"/>
                </a:solidFill>
              </a:rPr>
              <a:t>Niet zichtbaar bij </a:t>
            </a:r>
            <a:r>
              <a:rPr lang="nl-NL" dirty="0" smtClean="0">
                <a:solidFill>
                  <a:srgbClr val="002060"/>
                </a:solidFill>
              </a:rPr>
              <a:t>‘</a:t>
            </a:r>
            <a:r>
              <a:rPr lang="nl-NL" dirty="0" err="1" smtClean="0">
                <a:solidFill>
                  <a:srgbClr val="002060"/>
                </a:solidFill>
              </a:rPr>
              <a:t>fullscreen</a:t>
            </a:r>
            <a:r>
              <a:rPr lang="nl-NL" dirty="0" smtClean="0">
                <a:solidFill>
                  <a:srgbClr val="002060"/>
                </a:solidFill>
              </a:rPr>
              <a:t>’ en soms is scrollen nodig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9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3F00F90-64CE-452A-B0F3-A92904CA924A" descr="274E70EB-D521-4D9F-B6EE-56C61485B8E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00"/>
          <a:stretch/>
        </p:blipFill>
        <p:spPr bwMode="auto">
          <a:xfrm>
            <a:off x="159489" y="42543"/>
            <a:ext cx="8825023" cy="62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oelichting met afgeronde rechthoek 6"/>
          <p:cNvSpPr/>
          <p:nvPr/>
        </p:nvSpPr>
        <p:spPr bwMode="auto">
          <a:xfrm>
            <a:off x="5494669" y="3437669"/>
            <a:ext cx="2808288" cy="647700"/>
          </a:xfrm>
          <a:prstGeom prst="wedgeRoundRectCallout">
            <a:avLst>
              <a:gd name="adj1" fmla="val -90058"/>
              <a:gd name="adj2" fmla="val 1521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rgbClr val="002060"/>
                </a:solidFill>
              </a:rPr>
              <a:t>Stel ons vragen!</a:t>
            </a:r>
          </a:p>
        </p:txBody>
      </p:sp>
      <p:sp>
        <p:nvSpPr>
          <p:cNvPr id="4" name="Ovaal 3"/>
          <p:cNvSpPr/>
          <p:nvPr/>
        </p:nvSpPr>
        <p:spPr bwMode="auto">
          <a:xfrm>
            <a:off x="3434310" y="4688948"/>
            <a:ext cx="1127051" cy="552893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9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er_2012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Springer_2012</Template>
  <TotalTime>4503</TotalTime>
  <Words>516</Words>
  <Application>Microsoft Office PowerPoint</Application>
  <PresentationFormat>Diavoorstelling (4:3)</PresentationFormat>
  <Paragraphs>145</Paragraphs>
  <Slides>20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</vt:lpstr>
      <vt:lpstr>Geneva</vt:lpstr>
      <vt:lpstr>Lucida Sans</vt:lpstr>
      <vt:lpstr>Segoe UI Light</vt:lpstr>
      <vt:lpstr>Times</vt:lpstr>
      <vt:lpstr>Wingdings</vt:lpstr>
      <vt:lpstr>ヒラギノ角ゴ Pro W3</vt:lpstr>
      <vt:lpstr>Springer_2012</vt:lpstr>
      <vt:lpstr>Mastering Migraine </vt:lpstr>
      <vt:lpstr>Opbouw</vt:lpstr>
      <vt:lpstr>Accreditatie</vt:lpstr>
      <vt:lpstr>Disclosure</vt:lpstr>
      <vt:lpstr>Disclosure</vt:lpstr>
      <vt:lpstr>Disclosure</vt:lpstr>
      <vt:lpstr>Disclosure</vt:lpstr>
      <vt:lpstr>PowerPoint-presentatie</vt:lpstr>
      <vt:lpstr>PowerPoint-presentatie</vt:lpstr>
      <vt:lpstr>Deel 1</vt:lpstr>
      <vt:lpstr>Tussenvraag 1 (nav casus?)</vt:lpstr>
      <vt:lpstr>Deel 2</vt:lpstr>
      <vt:lpstr>Topics studie data</vt:lpstr>
      <vt:lpstr>Topics mAbs als behandeling</vt:lpstr>
      <vt:lpstr>Tussenvraag 2</vt:lpstr>
      <vt:lpstr>Deel 3</vt:lpstr>
      <vt:lpstr>Tussenvraag 3 (nav stellingen b.v.)</vt:lpstr>
      <vt:lpstr>Tussenvraag 4 (nav stellingen b.v.)</vt:lpstr>
      <vt:lpstr>Take home messages</vt:lpstr>
      <vt:lpstr>Dank voor uw aandacht</vt:lpstr>
    </vt:vector>
  </TitlesOfParts>
  <Company>Springer SBM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Standard Template</dc:title>
  <dc:creator>Springer-SBM</dc:creator>
  <cp:lastModifiedBy>Annet Maandag</cp:lastModifiedBy>
  <cp:revision>1931</cp:revision>
  <cp:lastPrinted>2017-06-19T11:16:09Z</cp:lastPrinted>
  <dcterms:created xsi:type="dcterms:W3CDTF">2012-04-25T15:16:41Z</dcterms:created>
  <dcterms:modified xsi:type="dcterms:W3CDTF">2019-09-19T13:24:46Z</dcterms:modified>
</cp:coreProperties>
</file>